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368" r:id="rId2"/>
    <p:sldId id="387" r:id="rId3"/>
    <p:sldId id="405" r:id="rId4"/>
    <p:sldId id="407" r:id="rId5"/>
    <p:sldId id="404" r:id="rId6"/>
    <p:sldId id="380" r:id="rId7"/>
    <p:sldId id="381" r:id="rId8"/>
    <p:sldId id="383" r:id="rId9"/>
    <p:sldId id="413" r:id="rId10"/>
    <p:sldId id="401" r:id="rId11"/>
    <p:sldId id="399" r:id="rId12"/>
    <p:sldId id="390" r:id="rId13"/>
    <p:sldId id="392" r:id="rId14"/>
    <p:sldId id="391" r:id="rId15"/>
    <p:sldId id="369" r:id="rId16"/>
    <p:sldId id="370" r:id="rId17"/>
    <p:sldId id="412" r:id="rId18"/>
    <p:sldId id="373" r:id="rId19"/>
    <p:sldId id="396" r:id="rId20"/>
    <p:sldId id="402" r:id="rId21"/>
    <p:sldId id="414" r:id="rId22"/>
    <p:sldId id="406" r:id="rId2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guide id="3" orient="horz"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ire SCHAMMEL" initials="C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643" autoAdjust="0"/>
    <p:restoredTop sz="87689" autoAdjust="0"/>
  </p:normalViewPr>
  <p:slideViewPr>
    <p:cSldViewPr>
      <p:cViewPr varScale="1">
        <p:scale>
          <a:sx n="115" d="100"/>
          <a:sy n="115" d="100"/>
        </p:scale>
        <p:origin x="1116" y="102"/>
      </p:cViewPr>
      <p:guideLst>
        <p:guide orient="horz" pos="2160"/>
        <p:guide pos="2880"/>
      </p:guideLst>
    </p:cSldViewPr>
  </p:slideViewPr>
  <p:outlineViewPr>
    <p:cViewPr>
      <p:scale>
        <a:sx n="33" d="100"/>
        <a:sy n="33" d="100"/>
      </p:scale>
      <p:origin x="43"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2664" y="-82"/>
      </p:cViewPr>
      <p:guideLst>
        <p:guide orient="horz" pos="3128"/>
        <p:guide pos="2141"/>
        <p:guide orient="horz"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1"/>
          </a:xfrm>
          <a:prstGeom prst="rect">
            <a:avLst/>
          </a:prstGeom>
        </p:spPr>
        <p:txBody>
          <a:bodyPr vert="horz" lIns="92134" tIns="46067" rIns="92134" bIns="46067" rtlCol="0"/>
          <a:lstStyle>
            <a:lvl1pPr algn="l">
              <a:defRPr sz="1200"/>
            </a:lvl1pPr>
          </a:lstStyle>
          <a:p>
            <a:endParaRPr lang="en-US"/>
          </a:p>
        </p:txBody>
      </p:sp>
      <p:sp>
        <p:nvSpPr>
          <p:cNvPr id="3" name="Espace réservé de la date 2"/>
          <p:cNvSpPr>
            <a:spLocks noGrp="1"/>
          </p:cNvSpPr>
          <p:nvPr>
            <p:ph type="dt" sz="quarter" idx="1"/>
          </p:nvPr>
        </p:nvSpPr>
        <p:spPr>
          <a:xfrm>
            <a:off x="3850444" y="1"/>
            <a:ext cx="2945659" cy="496331"/>
          </a:xfrm>
          <a:prstGeom prst="rect">
            <a:avLst/>
          </a:prstGeom>
        </p:spPr>
        <p:txBody>
          <a:bodyPr vert="horz" lIns="92134" tIns="46067" rIns="92134" bIns="46067" rtlCol="0"/>
          <a:lstStyle>
            <a:lvl1pPr algn="r">
              <a:defRPr sz="1200"/>
            </a:lvl1pPr>
          </a:lstStyle>
          <a:p>
            <a:fld id="{DA40C860-3515-40D7-BE7C-63411EEF9B59}" type="datetimeFigureOut">
              <a:rPr lang="en-US" smtClean="0"/>
              <a:t>12/11/2017</a:t>
            </a:fld>
            <a:endParaRPr lang="en-US"/>
          </a:p>
        </p:txBody>
      </p:sp>
      <p:sp>
        <p:nvSpPr>
          <p:cNvPr id="4" name="Espace réservé du pied de page 3"/>
          <p:cNvSpPr>
            <a:spLocks noGrp="1"/>
          </p:cNvSpPr>
          <p:nvPr>
            <p:ph type="ftr" sz="quarter" idx="2"/>
          </p:nvPr>
        </p:nvSpPr>
        <p:spPr>
          <a:xfrm>
            <a:off x="0" y="9428585"/>
            <a:ext cx="2945659" cy="496331"/>
          </a:xfrm>
          <a:prstGeom prst="rect">
            <a:avLst/>
          </a:prstGeom>
        </p:spPr>
        <p:txBody>
          <a:bodyPr vert="horz" lIns="92134" tIns="46067" rIns="92134" bIns="46067"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4" y="9428585"/>
            <a:ext cx="2945659" cy="496331"/>
          </a:xfrm>
          <a:prstGeom prst="rect">
            <a:avLst/>
          </a:prstGeom>
        </p:spPr>
        <p:txBody>
          <a:bodyPr vert="horz" lIns="92134" tIns="46067" rIns="92134" bIns="46067" rtlCol="0" anchor="b"/>
          <a:lstStyle>
            <a:lvl1pPr algn="r">
              <a:defRPr sz="1200"/>
            </a:lvl1pPr>
          </a:lstStyle>
          <a:p>
            <a:fld id="{57A822E6-C469-43CD-B57F-4BA6AB52006B}" type="slidenum">
              <a:rPr lang="en-US" smtClean="0"/>
              <a:t>‹N°›</a:t>
            </a:fld>
            <a:endParaRPr lang="en-US"/>
          </a:p>
        </p:txBody>
      </p:sp>
    </p:spTree>
    <p:extLst>
      <p:ext uri="{BB962C8B-B14F-4D97-AF65-F5344CB8AC3E}">
        <p14:creationId xmlns:p14="http://schemas.microsoft.com/office/powerpoint/2010/main" val="3687718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4958" cy="496808"/>
          </a:xfrm>
          <a:prstGeom prst="rect">
            <a:avLst/>
          </a:prstGeom>
        </p:spPr>
        <p:txBody>
          <a:bodyPr vert="horz" lIns="92134" tIns="46067" rIns="92134" bIns="46067" rtlCol="0"/>
          <a:lstStyle>
            <a:lvl1pPr algn="l">
              <a:defRPr sz="1200"/>
            </a:lvl1pPr>
          </a:lstStyle>
          <a:p>
            <a:endParaRPr lang="en-US"/>
          </a:p>
        </p:txBody>
      </p:sp>
      <p:sp>
        <p:nvSpPr>
          <p:cNvPr id="3" name="Espace réservé de la date 2"/>
          <p:cNvSpPr>
            <a:spLocks noGrp="1"/>
          </p:cNvSpPr>
          <p:nvPr>
            <p:ph type="dt" idx="1"/>
          </p:nvPr>
        </p:nvSpPr>
        <p:spPr>
          <a:xfrm>
            <a:off x="3851098" y="2"/>
            <a:ext cx="2944958" cy="496808"/>
          </a:xfrm>
          <a:prstGeom prst="rect">
            <a:avLst/>
          </a:prstGeom>
        </p:spPr>
        <p:txBody>
          <a:bodyPr vert="horz" lIns="92134" tIns="46067" rIns="92134" bIns="46067" rtlCol="0"/>
          <a:lstStyle>
            <a:lvl1pPr algn="r">
              <a:defRPr sz="1200"/>
            </a:lvl1pPr>
          </a:lstStyle>
          <a:p>
            <a:fld id="{1041FD40-6FE5-47B0-BC23-7FF311278821}" type="datetimeFigureOut">
              <a:rPr lang="en-US" smtClean="0"/>
              <a:t>12/11/2017</a:t>
            </a:fld>
            <a:endParaRPr lang="en-US"/>
          </a:p>
        </p:txBody>
      </p:sp>
      <p:sp>
        <p:nvSpPr>
          <p:cNvPr id="4" name="Espace réservé de l'image des diapositives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2134" tIns="46067" rIns="92134" bIns="46067" rtlCol="0" anchor="ctr"/>
          <a:lstStyle/>
          <a:p>
            <a:endParaRPr lang="en-US"/>
          </a:p>
        </p:txBody>
      </p:sp>
      <p:sp>
        <p:nvSpPr>
          <p:cNvPr id="5" name="Espace réservé des commentaires 4"/>
          <p:cNvSpPr>
            <a:spLocks noGrp="1"/>
          </p:cNvSpPr>
          <p:nvPr>
            <p:ph type="body" sz="quarter" idx="3"/>
          </p:nvPr>
        </p:nvSpPr>
        <p:spPr>
          <a:xfrm>
            <a:off x="679606" y="4715711"/>
            <a:ext cx="5438464" cy="4466511"/>
          </a:xfrm>
          <a:prstGeom prst="rect">
            <a:avLst/>
          </a:prstGeom>
        </p:spPr>
        <p:txBody>
          <a:bodyPr vert="horz" lIns="92134" tIns="46067" rIns="92134" bIns="46067"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244"/>
            <a:ext cx="2944958" cy="496808"/>
          </a:xfrm>
          <a:prstGeom prst="rect">
            <a:avLst/>
          </a:prstGeom>
        </p:spPr>
        <p:txBody>
          <a:bodyPr vert="horz" lIns="92134" tIns="46067" rIns="92134" bIns="46067"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1098" y="9428244"/>
            <a:ext cx="2944958" cy="496808"/>
          </a:xfrm>
          <a:prstGeom prst="rect">
            <a:avLst/>
          </a:prstGeom>
        </p:spPr>
        <p:txBody>
          <a:bodyPr vert="horz" lIns="92134" tIns="46067" rIns="92134" bIns="46067" rtlCol="0" anchor="b"/>
          <a:lstStyle>
            <a:lvl1pPr algn="r">
              <a:defRPr sz="1200"/>
            </a:lvl1pPr>
          </a:lstStyle>
          <a:p>
            <a:fld id="{9198DB6A-BC07-47E4-A221-E2D9B6CB4514}" type="slidenum">
              <a:rPr lang="en-US" smtClean="0"/>
              <a:t>‹N°›</a:t>
            </a:fld>
            <a:endParaRPr lang="en-US"/>
          </a:p>
        </p:txBody>
      </p:sp>
    </p:spTree>
    <p:extLst>
      <p:ext uri="{BB962C8B-B14F-4D97-AF65-F5344CB8AC3E}">
        <p14:creationId xmlns:p14="http://schemas.microsoft.com/office/powerpoint/2010/main" val="26931129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1</a:t>
            </a:fld>
            <a:endParaRPr lang="en-US"/>
          </a:p>
        </p:txBody>
      </p:sp>
    </p:spTree>
    <p:extLst>
      <p:ext uri="{BB962C8B-B14F-4D97-AF65-F5344CB8AC3E}">
        <p14:creationId xmlns:p14="http://schemas.microsoft.com/office/powerpoint/2010/main" val="3029142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Katia</a:t>
            </a:r>
            <a:r>
              <a:rPr lang="fr-FR" dirty="0"/>
              <a:t>, </a:t>
            </a:r>
            <a:r>
              <a:rPr lang="fr-FR" dirty="0" smtClean="0"/>
              <a:t>Exemple </a:t>
            </a:r>
            <a:r>
              <a:rPr lang="fr-FR" dirty="0"/>
              <a:t>à</a:t>
            </a:r>
            <a:r>
              <a:rPr lang="fr-FR" baseline="0" dirty="0"/>
              <a:t> expliciter</a:t>
            </a:r>
          </a:p>
          <a:p>
            <a:r>
              <a:rPr lang="fr-FR" baseline="0" dirty="0" err="1"/>
              <a:t>Ellel</a:t>
            </a:r>
            <a:r>
              <a:rPr lang="fr-FR" baseline="0" dirty="0"/>
              <a:t> fait ce qu’on lui dit (le nb de pas) mais elle ne fait pas ce qu’on lui dit de faire : ne </a:t>
            </a:r>
            <a:r>
              <a:rPr lang="fr-FR" baseline="0" dirty="0" smtClean="0"/>
              <a:t>connecte </a:t>
            </a:r>
            <a:r>
              <a:rPr lang="fr-FR" baseline="0" dirty="0"/>
              <a:t>pas les données, utilise pas </a:t>
            </a:r>
            <a:r>
              <a:rPr lang="fr-FR" baseline="0" dirty="0" smtClean="0"/>
              <a:t>comptage </a:t>
            </a:r>
            <a:r>
              <a:rPr lang="fr-FR" baseline="0" dirty="0"/>
              <a:t>de </a:t>
            </a:r>
            <a:r>
              <a:rPr lang="fr-FR" baseline="0" dirty="0" smtClean="0"/>
              <a:t>pas dans un projet d’amincissement mais de reconnaissance au fait qu’elle est déjà dans la norme (attitude fataliste). </a:t>
            </a:r>
            <a:endParaRPr lang="fr-FR" baseline="0" dirty="0"/>
          </a:p>
          <a:p>
            <a:r>
              <a:rPr lang="fr-FR" baseline="0" dirty="0"/>
              <a:t>Usages passif. </a:t>
            </a:r>
          </a:p>
          <a:p>
            <a:r>
              <a:rPr lang="fr-FR" baseline="0" dirty="0"/>
              <a:t>Est </a:t>
            </a:r>
            <a:r>
              <a:rPr lang="fr-FR" baseline="0" dirty="0" err="1"/>
              <a:t>observante</a:t>
            </a:r>
            <a:r>
              <a:rPr lang="fr-FR" baseline="0" dirty="0"/>
              <a:t> sans </a:t>
            </a:r>
            <a:r>
              <a:rPr lang="fr-FR" baseline="0" dirty="0" smtClean="0"/>
              <a:t>l’être</a:t>
            </a:r>
            <a:endParaRPr lang="fr-FR" baseline="0" dirty="0"/>
          </a:p>
          <a:p>
            <a:r>
              <a:rPr lang="fr-FR" baseline="0" dirty="0"/>
              <a:t>Elle ferait ses 6000 pas sans sortir de chez elle ; injonction : </a:t>
            </a:r>
            <a:r>
              <a:rPr lang="fr-FR" baseline="0" dirty="0" smtClean="0"/>
              <a:t>bouger </a:t>
            </a:r>
            <a:r>
              <a:rPr lang="fr-FR" baseline="0" dirty="0"/>
              <a:t>plus</a:t>
            </a:r>
          </a:p>
          <a:p>
            <a:r>
              <a:rPr lang="fr-FR" baseline="0" dirty="0" smtClean="0"/>
              <a:t>Prescription usage technologie </a:t>
            </a:r>
            <a:r>
              <a:rPr lang="fr-FR" baseline="0" dirty="0"/>
              <a:t>vs </a:t>
            </a:r>
            <a:r>
              <a:rPr lang="fr-FR" baseline="0" dirty="0" smtClean="0"/>
              <a:t>prescription projet perte de poids avec augmentation mobilité.</a:t>
            </a:r>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13</a:t>
            </a:fld>
            <a:endParaRPr lang="en-US"/>
          </a:p>
        </p:txBody>
      </p:sp>
    </p:spTree>
    <p:extLst>
      <p:ext uri="{BB962C8B-B14F-4D97-AF65-F5344CB8AC3E}">
        <p14:creationId xmlns:p14="http://schemas.microsoft.com/office/powerpoint/2010/main" val="985166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Notion d’autonomie comme gouvernement de soi et indépendance</a:t>
            </a:r>
          </a:p>
          <a:p>
            <a:r>
              <a:rPr lang="fr-FR" dirty="0"/>
              <a:t>Autonomie est possible dès lors qu’on a</a:t>
            </a:r>
            <a:r>
              <a:rPr lang="fr-FR" baseline="0" dirty="0"/>
              <a:t> réseaux</a:t>
            </a:r>
          </a:p>
          <a:p>
            <a:r>
              <a:rPr lang="fr-FR" baseline="0" dirty="0"/>
              <a:t>Individualisation du care ; </a:t>
            </a:r>
          </a:p>
          <a:p>
            <a:r>
              <a:rPr lang="fr-FR" baseline="0" dirty="0"/>
              <a:t>D’autres réseaux ; le self-care mais n’est pas seul =&gt; réseaux</a:t>
            </a:r>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15</a:t>
            </a:fld>
            <a:endParaRPr lang="en-US"/>
          </a:p>
        </p:txBody>
      </p:sp>
    </p:spTree>
    <p:extLst>
      <p:ext uri="{BB962C8B-B14F-4D97-AF65-F5344CB8AC3E}">
        <p14:creationId xmlns:p14="http://schemas.microsoft.com/office/powerpoint/2010/main" val="1820525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20</a:t>
            </a:fld>
            <a:endParaRPr lang="en-US"/>
          </a:p>
        </p:txBody>
      </p:sp>
    </p:spTree>
    <p:extLst>
      <p:ext uri="{BB962C8B-B14F-4D97-AF65-F5344CB8AC3E}">
        <p14:creationId xmlns:p14="http://schemas.microsoft.com/office/powerpoint/2010/main" val="225201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2</a:t>
            </a:fld>
            <a:endParaRPr lang="en-US"/>
          </a:p>
        </p:txBody>
      </p:sp>
    </p:spTree>
    <p:extLst>
      <p:ext uri="{BB962C8B-B14F-4D97-AF65-F5344CB8AC3E}">
        <p14:creationId xmlns:p14="http://schemas.microsoft.com/office/powerpoint/2010/main" val="2964653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3</a:t>
            </a:fld>
            <a:endParaRPr lang="en-US"/>
          </a:p>
        </p:txBody>
      </p:sp>
    </p:spTree>
    <p:extLst>
      <p:ext uri="{BB962C8B-B14F-4D97-AF65-F5344CB8AC3E}">
        <p14:creationId xmlns:p14="http://schemas.microsoft.com/office/powerpoint/2010/main" val="88056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5</a:t>
            </a:fld>
            <a:endParaRPr lang="en-US"/>
          </a:p>
        </p:txBody>
      </p:sp>
    </p:spTree>
    <p:extLst>
      <p:ext uri="{BB962C8B-B14F-4D97-AF65-F5344CB8AC3E}">
        <p14:creationId xmlns:p14="http://schemas.microsoft.com/office/powerpoint/2010/main" val="5367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6</a:t>
            </a:fld>
            <a:endParaRPr lang="en-US"/>
          </a:p>
        </p:txBody>
      </p:sp>
    </p:spTree>
    <p:extLst>
      <p:ext uri="{BB962C8B-B14F-4D97-AF65-F5344CB8AC3E}">
        <p14:creationId xmlns:p14="http://schemas.microsoft.com/office/powerpoint/2010/main" val="761083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7</a:t>
            </a:fld>
            <a:endParaRPr lang="en-US"/>
          </a:p>
        </p:txBody>
      </p:sp>
    </p:spTree>
    <p:extLst>
      <p:ext uri="{BB962C8B-B14F-4D97-AF65-F5344CB8AC3E}">
        <p14:creationId xmlns:p14="http://schemas.microsoft.com/office/powerpoint/2010/main" val="74382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8</a:t>
            </a:fld>
            <a:endParaRPr lang="en-US"/>
          </a:p>
        </p:txBody>
      </p:sp>
    </p:spTree>
    <p:extLst>
      <p:ext uri="{BB962C8B-B14F-4D97-AF65-F5344CB8AC3E}">
        <p14:creationId xmlns:p14="http://schemas.microsoft.com/office/powerpoint/2010/main" val="96011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9</a:t>
            </a:fld>
            <a:endParaRPr lang="en-US"/>
          </a:p>
        </p:txBody>
      </p:sp>
    </p:spTree>
    <p:extLst>
      <p:ext uri="{BB962C8B-B14F-4D97-AF65-F5344CB8AC3E}">
        <p14:creationId xmlns:p14="http://schemas.microsoft.com/office/powerpoint/2010/main" val="225201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Qui « ceux » : malades</a:t>
            </a:r>
            <a:r>
              <a:rPr lang="fr-FR" baseline="0" dirty="0" smtClean="0"/>
              <a:t> ou médecins ?</a:t>
            </a:r>
            <a:endParaRPr lang="en-US" dirty="0"/>
          </a:p>
        </p:txBody>
      </p:sp>
      <p:sp>
        <p:nvSpPr>
          <p:cNvPr id="4" name="Espace réservé du numéro de diapositive 3"/>
          <p:cNvSpPr>
            <a:spLocks noGrp="1"/>
          </p:cNvSpPr>
          <p:nvPr>
            <p:ph type="sldNum" sz="quarter" idx="10"/>
          </p:nvPr>
        </p:nvSpPr>
        <p:spPr/>
        <p:txBody>
          <a:bodyPr/>
          <a:lstStyle/>
          <a:p>
            <a:fld id="{9198DB6A-BC07-47E4-A221-E2D9B6CB4514}" type="slidenum">
              <a:rPr lang="en-US" smtClean="0"/>
              <a:t>10</a:t>
            </a:fld>
            <a:endParaRPr lang="en-US"/>
          </a:p>
        </p:txBody>
      </p:sp>
    </p:spTree>
    <p:extLst>
      <p:ext uri="{BB962C8B-B14F-4D97-AF65-F5344CB8AC3E}">
        <p14:creationId xmlns:p14="http://schemas.microsoft.com/office/powerpoint/2010/main" val="1101781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fr-FR"/>
              <a:t>11/05/2015</a:t>
            </a:r>
            <a:endParaRPr lang="fr-LU"/>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fr-LU"/>
              <a:t>Faustine Régnier - Aliss, INRA</a:t>
            </a: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B1EB65-F394-4A7A-B680-049B15FB0682}" type="slidenum">
              <a:rPr lang="fr-LU" smtClean="0"/>
              <a:t>‹N°›</a:t>
            </a:fld>
            <a:endParaRPr lang="fr-L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r>
              <a:rPr lang="fr-FR"/>
              <a:t>11/05/2015</a:t>
            </a:r>
            <a:endParaRPr lang="fr-LU"/>
          </a:p>
        </p:txBody>
      </p:sp>
      <p:sp>
        <p:nvSpPr>
          <p:cNvPr id="5" name="Espace réservé du pied de page 4"/>
          <p:cNvSpPr>
            <a:spLocks noGrp="1"/>
          </p:cNvSpPr>
          <p:nvPr>
            <p:ph type="ftr" sz="quarter" idx="11"/>
          </p:nvPr>
        </p:nvSpPr>
        <p:spPr/>
        <p:txBody>
          <a:bodyPr/>
          <a:lstStyle/>
          <a:p>
            <a:r>
              <a:rPr lang="fr-LU"/>
              <a:t>Faustine Régnier - Aliss, INRA</a:t>
            </a:r>
          </a:p>
        </p:txBody>
      </p:sp>
      <p:sp>
        <p:nvSpPr>
          <p:cNvPr id="6" name="Espace réservé du numéro de diapositive 5"/>
          <p:cNvSpPr>
            <a:spLocks noGrp="1"/>
          </p:cNvSpPr>
          <p:nvPr>
            <p:ph type="sldNum" sz="quarter" idx="12"/>
          </p:nvPr>
        </p:nvSpPr>
        <p:spPr/>
        <p:txBody>
          <a:bodyPr/>
          <a:lstStyle/>
          <a:p>
            <a:fld id="{36B1EB65-F394-4A7A-B680-049B15FB0682}" type="slidenum">
              <a:rPr lang="fr-LU" smtClean="0"/>
              <a:t>‹N°›</a:t>
            </a:fld>
            <a:endParaRPr lang="fr-L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r>
              <a:rPr lang="fr-FR"/>
              <a:t>11/05/2015</a:t>
            </a:r>
            <a:endParaRPr lang="fr-LU"/>
          </a:p>
        </p:txBody>
      </p:sp>
      <p:sp>
        <p:nvSpPr>
          <p:cNvPr id="5" name="Espace réservé du pied de page 4"/>
          <p:cNvSpPr>
            <a:spLocks noGrp="1"/>
          </p:cNvSpPr>
          <p:nvPr>
            <p:ph type="ftr" sz="quarter" idx="11"/>
          </p:nvPr>
        </p:nvSpPr>
        <p:spPr>
          <a:xfrm>
            <a:off x="457201" y="6248207"/>
            <a:ext cx="5573483" cy="365125"/>
          </a:xfrm>
        </p:spPr>
        <p:txBody>
          <a:bodyPr/>
          <a:lstStyle/>
          <a:p>
            <a:r>
              <a:rPr lang="fr-LU"/>
              <a:t>Faustine Régnier - Aliss, INRA</a:t>
            </a: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36B1EB65-F394-4A7A-B680-049B15FB0682}" type="slidenum">
              <a:rPr lang="fr-LU" smtClean="0"/>
              <a:t>‹N°›</a:t>
            </a:fld>
            <a:endParaRPr lang="fr-LU"/>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ccueil">
    <p:bg>
      <p:bgPr>
        <a:solidFill>
          <a:srgbClr val="6F9D20"/>
        </a:solidFill>
        <a:effectLst/>
      </p:bgPr>
    </p:bg>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3648" y="-107685"/>
            <a:ext cx="1304925" cy="2768600"/>
          </a:xfrm>
          <a:prstGeom prst="rect">
            <a:avLst/>
          </a:prstGeom>
        </p:spPr>
      </p:pic>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7108" y="1837187"/>
            <a:ext cx="2160000" cy="1192599"/>
          </a:xfrm>
          <a:prstGeom prst="rect">
            <a:avLst/>
          </a:prstGeom>
        </p:spPr>
      </p:pic>
      <p:pic>
        <p:nvPicPr>
          <p:cNvPr id="4" name="Imag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03648" y="5445224"/>
            <a:ext cx="1260000" cy="851352"/>
          </a:xfrm>
          <a:prstGeom prst="rect">
            <a:avLst/>
          </a:prstGeom>
        </p:spPr>
      </p:pic>
    </p:spTree>
    <p:extLst>
      <p:ext uri="{BB962C8B-B14F-4D97-AF65-F5344CB8AC3E}">
        <p14:creationId xmlns:p14="http://schemas.microsoft.com/office/powerpoint/2010/main" val="36156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r>
              <a:rPr lang="fr-FR"/>
              <a:t>11/05/2015</a:t>
            </a:r>
            <a:endParaRPr lang="fr-LU"/>
          </a:p>
        </p:txBody>
      </p:sp>
      <p:sp>
        <p:nvSpPr>
          <p:cNvPr id="5" name="Espace réservé du pied de page 4"/>
          <p:cNvSpPr>
            <a:spLocks noGrp="1"/>
          </p:cNvSpPr>
          <p:nvPr>
            <p:ph type="ftr" sz="quarter" idx="11"/>
          </p:nvPr>
        </p:nvSpPr>
        <p:spPr/>
        <p:txBody>
          <a:bodyPr/>
          <a:lstStyle/>
          <a:p>
            <a:r>
              <a:rPr lang="fr-LU"/>
              <a:t>Faustine Régnier - Aliss, INRA</a:t>
            </a: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36B1EB65-F394-4A7A-B680-049B15FB0682}" type="slidenum">
              <a:rPr lang="fr-LU" smtClean="0"/>
              <a:t>‹N°›</a:t>
            </a:fld>
            <a:endParaRPr lang="fr-LU"/>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Modifiez le style du titre</a:t>
            </a:r>
            <a:endParaRPr kumimoji="0" lang="en-US"/>
          </a:p>
        </p:txBody>
      </p:sp>
      <p:sp>
        <p:nvSpPr>
          <p:cNvPr id="12" name="Espace réservé de la date 11"/>
          <p:cNvSpPr>
            <a:spLocks noGrp="1"/>
          </p:cNvSpPr>
          <p:nvPr>
            <p:ph type="dt" sz="half" idx="10"/>
          </p:nvPr>
        </p:nvSpPr>
        <p:spPr/>
        <p:txBody>
          <a:bodyPr/>
          <a:lstStyle/>
          <a:p>
            <a:r>
              <a:rPr lang="fr-FR"/>
              <a:t>11/05/2015</a:t>
            </a:r>
            <a:endParaRPr lang="fr-LU"/>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B1EB65-F394-4A7A-B680-049B15FB0682}" type="slidenum">
              <a:rPr lang="fr-LU" smtClean="0"/>
              <a:t>‹N°›</a:t>
            </a:fld>
            <a:endParaRPr lang="fr-LU"/>
          </a:p>
        </p:txBody>
      </p:sp>
      <p:sp>
        <p:nvSpPr>
          <p:cNvPr id="14" name="Espace réservé du pied de page 13"/>
          <p:cNvSpPr>
            <a:spLocks noGrp="1"/>
          </p:cNvSpPr>
          <p:nvPr>
            <p:ph type="ftr" sz="quarter" idx="12"/>
          </p:nvPr>
        </p:nvSpPr>
        <p:spPr/>
        <p:txBody>
          <a:bodyPr/>
          <a:lstStyle/>
          <a:p>
            <a:r>
              <a:rPr lang="fr-LU"/>
              <a:t>Faustine Régnier - Aliss, INRA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r>
              <a:rPr lang="fr-FR"/>
              <a:t>11/05/2015</a:t>
            </a:r>
            <a:endParaRPr lang="fr-LU"/>
          </a:p>
        </p:txBody>
      </p:sp>
      <p:sp>
        <p:nvSpPr>
          <p:cNvPr id="10" name="Espace réservé du numéro de diapositive 9"/>
          <p:cNvSpPr>
            <a:spLocks noGrp="1"/>
          </p:cNvSpPr>
          <p:nvPr>
            <p:ph type="sldNum" sz="quarter" idx="16"/>
          </p:nvPr>
        </p:nvSpPr>
        <p:spPr/>
        <p:txBody>
          <a:bodyPr rtlCol="0"/>
          <a:lstStyle/>
          <a:p>
            <a:fld id="{36B1EB65-F394-4A7A-B680-049B15FB0682}" type="slidenum">
              <a:rPr lang="fr-LU" smtClean="0"/>
              <a:t>‹N°›</a:t>
            </a:fld>
            <a:endParaRPr lang="fr-LU"/>
          </a:p>
        </p:txBody>
      </p:sp>
      <p:sp>
        <p:nvSpPr>
          <p:cNvPr id="12" name="Espace réservé du pied de page 11"/>
          <p:cNvSpPr>
            <a:spLocks noGrp="1"/>
          </p:cNvSpPr>
          <p:nvPr>
            <p:ph type="ftr" sz="quarter" idx="17"/>
          </p:nvPr>
        </p:nvSpPr>
        <p:spPr/>
        <p:txBody>
          <a:bodyPr rtlCol="0"/>
          <a:lstStyle/>
          <a:p>
            <a:r>
              <a:rPr lang="fr-LU"/>
              <a:t>Faustine Régnier - Aliss, INRA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r>
              <a:rPr lang="fr-FR"/>
              <a:t>11/05/2015</a:t>
            </a:r>
            <a:endParaRPr lang="fr-LU"/>
          </a:p>
        </p:txBody>
      </p:sp>
      <p:sp>
        <p:nvSpPr>
          <p:cNvPr id="12" name="Espace réservé du numéro de diapositive 11"/>
          <p:cNvSpPr>
            <a:spLocks noGrp="1"/>
          </p:cNvSpPr>
          <p:nvPr>
            <p:ph type="sldNum" sz="quarter" idx="16"/>
          </p:nvPr>
        </p:nvSpPr>
        <p:spPr/>
        <p:txBody>
          <a:bodyPr rtlCol="0"/>
          <a:lstStyle/>
          <a:p>
            <a:fld id="{36B1EB65-F394-4A7A-B680-049B15FB0682}" type="slidenum">
              <a:rPr lang="fr-LU" smtClean="0"/>
              <a:t>‹N°›</a:t>
            </a:fld>
            <a:endParaRPr lang="fr-LU"/>
          </a:p>
        </p:txBody>
      </p:sp>
      <p:sp>
        <p:nvSpPr>
          <p:cNvPr id="14" name="Espace réservé du pied de page 13"/>
          <p:cNvSpPr>
            <a:spLocks noGrp="1"/>
          </p:cNvSpPr>
          <p:nvPr>
            <p:ph type="ftr" sz="quarter" idx="17"/>
          </p:nvPr>
        </p:nvSpPr>
        <p:spPr/>
        <p:txBody>
          <a:bodyPr rtlCol="0"/>
          <a:lstStyle/>
          <a:p>
            <a:r>
              <a:rPr lang="fr-LU"/>
              <a:t>Faustine Régnier - Aliss, INRA</a:t>
            </a: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r>
              <a:rPr lang="fr-FR"/>
              <a:t>11/05/2015</a:t>
            </a:r>
            <a:endParaRPr lang="fr-LU"/>
          </a:p>
        </p:txBody>
      </p:sp>
      <p:sp>
        <p:nvSpPr>
          <p:cNvPr id="4" name="Espace réservé du pied de page 3"/>
          <p:cNvSpPr>
            <a:spLocks noGrp="1"/>
          </p:cNvSpPr>
          <p:nvPr>
            <p:ph type="ftr" sz="quarter" idx="11"/>
          </p:nvPr>
        </p:nvSpPr>
        <p:spPr/>
        <p:txBody>
          <a:bodyPr/>
          <a:lstStyle/>
          <a:p>
            <a:r>
              <a:rPr lang="fr-LU"/>
              <a:t>Faustine Régnier - Aliss, INRA</a:t>
            </a: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36B1EB65-F394-4A7A-B680-049B15FB0682}" type="slidenum">
              <a:rPr lang="fr-LU" smtClean="0"/>
              <a:t>‹N°›</a:t>
            </a:fld>
            <a:endParaRPr lang="fr-L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11/05/2015</a:t>
            </a:r>
            <a:endParaRPr lang="fr-LU"/>
          </a:p>
        </p:txBody>
      </p:sp>
      <p:sp>
        <p:nvSpPr>
          <p:cNvPr id="3" name="Espace réservé du pied de page 2"/>
          <p:cNvSpPr>
            <a:spLocks noGrp="1"/>
          </p:cNvSpPr>
          <p:nvPr>
            <p:ph type="ftr" sz="quarter" idx="11"/>
          </p:nvPr>
        </p:nvSpPr>
        <p:spPr/>
        <p:txBody>
          <a:bodyPr/>
          <a:lstStyle/>
          <a:p>
            <a:r>
              <a:rPr lang="fr-LU"/>
              <a:t>Faustine Régnier - Aliss, INRA</a:t>
            </a: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36B1EB65-F394-4A7A-B680-049B15FB0682}" type="slidenum">
              <a:rPr lang="fr-LU" smtClean="0"/>
              <a:t>‹N°›</a:t>
            </a:fld>
            <a:endParaRPr lang="fr-L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r>
              <a:rPr lang="fr-FR"/>
              <a:t>11/05/2015</a:t>
            </a:r>
            <a:endParaRPr lang="fr-LU"/>
          </a:p>
        </p:txBody>
      </p:sp>
      <p:sp>
        <p:nvSpPr>
          <p:cNvPr id="6" name="Espace réservé du pied de page 5"/>
          <p:cNvSpPr>
            <a:spLocks noGrp="1"/>
          </p:cNvSpPr>
          <p:nvPr>
            <p:ph type="ftr" sz="quarter" idx="11"/>
          </p:nvPr>
        </p:nvSpPr>
        <p:spPr/>
        <p:txBody>
          <a:bodyPr/>
          <a:lstStyle/>
          <a:p>
            <a:r>
              <a:rPr lang="fr-LU"/>
              <a:t>Faustine Régnier - Aliss, INRA</a:t>
            </a: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36B1EB65-F394-4A7A-B680-049B15FB0682}" type="slidenum">
              <a:rPr lang="fr-LU" smtClean="0"/>
              <a:t>‹N°›</a:t>
            </a:fld>
            <a:endParaRPr lang="fr-LU"/>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r>
              <a:rPr lang="fr-FR"/>
              <a:t>11/05/2015</a:t>
            </a:r>
            <a:endParaRPr lang="fr-LU"/>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36B1EB65-F394-4A7A-B680-049B15FB0682}" type="slidenum">
              <a:rPr lang="fr-LU" smtClean="0"/>
              <a:t>‹N°›</a:t>
            </a:fld>
            <a:endParaRPr lang="fr-LU"/>
          </a:p>
        </p:txBody>
      </p:sp>
      <p:sp>
        <p:nvSpPr>
          <p:cNvPr id="14" name="Espace réservé du pied de page 13"/>
          <p:cNvSpPr>
            <a:spLocks noGrp="1"/>
          </p:cNvSpPr>
          <p:nvPr>
            <p:ph type="ftr" sz="quarter" idx="12"/>
          </p:nvPr>
        </p:nvSpPr>
        <p:spPr>
          <a:xfrm>
            <a:off x="1600200" y="6248206"/>
            <a:ext cx="4572000" cy="365125"/>
          </a:xfrm>
        </p:spPr>
        <p:txBody>
          <a:bodyPr rtlCol="0"/>
          <a:lstStyle/>
          <a:p>
            <a:r>
              <a:rPr lang="fr-LU"/>
              <a:t>Faustine Régnier - Aliss, INRA</a:t>
            </a: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fr-FR"/>
              <a:t>11/05/2015</a:t>
            </a:r>
            <a:endParaRPr lang="fr-LU"/>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fr-LU" dirty="0"/>
              <a:t>Faustine Régnier - Aliss, INRA</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6B1EB65-F394-4A7A-B680-049B15FB0682}" type="slidenum">
              <a:rPr lang="fr-LU" smtClean="0"/>
              <a:t>‹N°›</a:t>
            </a:fld>
            <a:endParaRPr lang="fr-L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rodinra.inra.fr/record/397545" TargetMode="External"/><Relationship Id="rId2" Type="http://schemas.openxmlformats.org/officeDocument/2006/relationships/hyperlink" Target="http://www.strategie.gouv.fr/evenements/relation-medecin-patient-lere-objets-connect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2915816" y="1774824"/>
            <a:ext cx="5780110" cy="2554545"/>
          </a:xfrm>
          <a:prstGeom prst="rect">
            <a:avLst/>
          </a:prstGeom>
          <a:noFill/>
        </p:spPr>
        <p:txBody>
          <a:bodyPr wrap="square" rtlCol="0" anchor="t">
            <a:spAutoFit/>
          </a:bodyPr>
          <a:lstStyle/>
          <a:p>
            <a:pPr algn="ctr"/>
            <a:r>
              <a:rPr lang="fr-FR" sz="4400" b="1" dirty="0">
                <a:solidFill>
                  <a:srgbClr val="FFFFFF"/>
                </a:solidFill>
                <a:latin typeface="Calibri" panose="020F0502020204030204" pitchFamily="34" charset="0"/>
                <a:cs typeface="Arial" pitchFamily="34" charset="0"/>
              </a:rPr>
              <a:t>Diabète et technologies numériques </a:t>
            </a:r>
          </a:p>
          <a:p>
            <a:pPr algn="ctr"/>
            <a:r>
              <a:rPr lang="fr-FR" sz="3600" b="1" dirty="0">
                <a:solidFill>
                  <a:srgbClr val="FFFFFF"/>
                </a:solidFill>
                <a:latin typeface="Calibri" panose="020F0502020204030204" pitchFamily="34" charset="0"/>
                <a:cs typeface="Arial" pitchFamily="34" charset="0"/>
              </a:rPr>
              <a:t>Usages,</a:t>
            </a:r>
            <a:r>
              <a:rPr lang="fr-FR" sz="3600" b="1" dirty="0">
                <a:solidFill>
                  <a:srgbClr val="FFFFFF"/>
                </a:solidFill>
                <a:latin typeface="Calibri" panose="020F0502020204030204" pitchFamily="34" charset="0"/>
              </a:rPr>
              <a:t> </a:t>
            </a:r>
            <a:r>
              <a:rPr lang="fr-FR" sz="3600" b="1" dirty="0">
                <a:solidFill>
                  <a:srgbClr val="FFFFFF"/>
                </a:solidFill>
                <a:latin typeface="Calibri" panose="020F0502020204030204" pitchFamily="34" charset="0"/>
                <a:cs typeface="Arial" pitchFamily="34" charset="0"/>
              </a:rPr>
              <a:t>tensions et transformations du </a:t>
            </a:r>
            <a:r>
              <a:rPr lang="fr-FR" sz="3600" b="1" dirty="0" smtClean="0">
                <a:solidFill>
                  <a:srgbClr val="FFFFFF"/>
                </a:solidFill>
                <a:latin typeface="Calibri" panose="020F0502020204030204" pitchFamily="34" charset="0"/>
                <a:cs typeface="Arial" pitchFamily="34" charset="0"/>
              </a:rPr>
              <a:t>care</a:t>
            </a:r>
          </a:p>
        </p:txBody>
      </p:sp>
      <p:sp>
        <p:nvSpPr>
          <p:cNvPr id="2" name="ZoneTexte 1">
            <a:extLst>
              <a:ext uri="{FF2B5EF4-FFF2-40B4-BE49-F238E27FC236}">
                <a16:creationId xmlns:a16="http://schemas.microsoft.com/office/drawing/2014/main" id="{ECA185AF-45B9-400B-B820-B83756B55EE2}"/>
              </a:ext>
            </a:extLst>
          </p:cNvPr>
          <p:cNvSpPr txBox="1"/>
          <p:nvPr/>
        </p:nvSpPr>
        <p:spPr>
          <a:xfrm>
            <a:off x="3430189" y="5391150"/>
            <a:ext cx="5265737" cy="92333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dirty="0">
                <a:solidFill>
                  <a:srgbClr val="FFFFFF"/>
                </a:solidFill>
              </a:rPr>
              <a:t>Faustine Régnier, ALISS, INRA </a:t>
            </a:r>
          </a:p>
          <a:p>
            <a:r>
              <a:rPr lang="fr-FR" b="1" dirty="0" err="1">
                <a:solidFill>
                  <a:srgbClr val="FFFFFF"/>
                </a:solidFill>
              </a:rPr>
              <a:t>Kàtia</a:t>
            </a:r>
            <a:r>
              <a:rPr lang="fr-FR" b="1" dirty="0">
                <a:solidFill>
                  <a:srgbClr val="FFFFFF"/>
                </a:solidFill>
              </a:rPr>
              <a:t> </a:t>
            </a:r>
            <a:r>
              <a:rPr lang="fr-FR" b="1" dirty="0" err="1">
                <a:solidFill>
                  <a:srgbClr val="FFFFFF"/>
                </a:solidFill>
              </a:rPr>
              <a:t>Lurbe</a:t>
            </a:r>
            <a:r>
              <a:rPr lang="fr-FR" b="1" dirty="0">
                <a:solidFill>
                  <a:srgbClr val="FFFFFF"/>
                </a:solidFill>
              </a:rPr>
              <a:t>-Puerto, ALISS, INRA </a:t>
            </a:r>
          </a:p>
          <a:p>
            <a:r>
              <a:rPr lang="fr-FR" b="1" dirty="0">
                <a:solidFill>
                  <a:srgbClr val="FFFFFF"/>
                </a:solidFill>
              </a:rPr>
              <a:t>Christian </a:t>
            </a:r>
            <a:r>
              <a:rPr lang="fr-FR" b="1" dirty="0" err="1">
                <a:solidFill>
                  <a:srgbClr val="FFFFFF"/>
                </a:solidFill>
              </a:rPr>
              <a:t>Licoppe</a:t>
            </a:r>
            <a:r>
              <a:rPr lang="fr-FR" b="1" dirty="0">
                <a:solidFill>
                  <a:srgbClr val="FFFFFF"/>
                </a:solidFill>
              </a:rPr>
              <a:t>,</a:t>
            </a:r>
            <a:r>
              <a:rPr lang="fr-FR" b="1" dirty="0">
                <a:solidFill>
                  <a:srgbClr val="FFFFFF"/>
                </a:solidFill>
                <a:latin typeface="Tw Cen MT"/>
                <a:cs typeface="+mn-ea"/>
              </a:rPr>
              <a:t> </a:t>
            </a:r>
            <a:r>
              <a:rPr lang="fr-FR" b="1" dirty="0">
                <a:solidFill>
                  <a:srgbClr val="FFFFFF"/>
                </a:solidFill>
              </a:rPr>
              <a:t>Telecom ParisTech</a:t>
            </a:r>
          </a:p>
        </p:txBody>
      </p:sp>
    </p:spTree>
    <p:extLst>
      <p:ext uri="{BB962C8B-B14F-4D97-AF65-F5344CB8AC3E}">
        <p14:creationId xmlns:p14="http://schemas.microsoft.com/office/powerpoint/2010/main" val="2874414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vert="horz" anchor="t">
            <a:normAutofit fontScale="92500"/>
          </a:bodyPr>
          <a:lstStyle/>
          <a:p>
            <a:r>
              <a:rPr lang="fr-FR" dirty="0" smtClean="0"/>
              <a:t>Paradoxe : importance techniques et biotechnologies en médecine vs rareté prescription outils numériques</a:t>
            </a:r>
          </a:p>
          <a:p>
            <a:pPr lvl="1"/>
            <a:r>
              <a:rPr lang="fr-FR" dirty="0" smtClean="0"/>
              <a:t>Peu </a:t>
            </a:r>
            <a:r>
              <a:rPr lang="fr-FR" dirty="0"/>
              <a:t>de médecins prescripteurs de conseils nutritionnels / d’applis numériques </a:t>
            </a:r>
          </a:p>
          <a:p>
            <a:pPr lvl="1"/>
            <a:r>
              <a:rPr lang="fr-FR" dirty="0"/>
              <a:t> </a:t>
            </a:r>
            <a:r>
              <a:rPr lang="fr-FR" dirty="0" smtClean="0"/>
              <a:t>Distinction </a:t>
            </a:r>
            <a:r>
              <a:rPr lang="fr-FR" dirty="0"/>
              <a:t>généralistes libéraux / spécialistes / équipes multidisciplinaires hospitalières </a:t>
            </a:r>
          </a:p>
          <a:p>
            <a:pPr lvl="1"/>
            <a:r>
              <a:rPr lang="fr-FR" dirty="0"/>
              <a:t>Cloisonnement des spécialités </a:t>
            </a:r>
          </a:p>
          <a:p>
            <a:r>
              <a:rPr lang="fr-FR" dirty="0" smtClean="0"/>
              <a:t>Objectivation </a:t>
            </a:r>
            <a:r>
              <a:rPr lang="fr-FR" dirty="0"/>
              <a:t>de l’activité physique (prévention DT2 </a:t>
            </a:r>
            <a:r>
              <a:rPr lang="fr-FR" dirty="0" smtClean="0"/>
              <a:t>/ obésité)</a:t>
            </a:r>
            <a:endParaRPr lang="fr-FR" dirty="0"/>
          </a:p>
          <a:p>
            <a:r>
              <a:rPr lang="fr-FR" dirty="0" smtClean="0"/>
              <a:t>Un care défaillant ? Méconnaissance </a:t>
            </a:r>
            <a:r>
              <a:rPr lang="fr-FR" dirty="0"/>
              <a:t>du </a:t>
            </a:r>
            <a:r>
              <a:rPr lang="fr-FR" dirty="0" smtClean="0"/>
              <a:t>diabète</a:t>
            </a:r>
            <a:endParaRPr lang="fr-FR" dirty="0"/>
          </a:p>
        </p:txBody>
      </p:sp>
      <p:sp>
        <p:nvSpPr>
          <p:cNvPr id="4" name="Titre 1"/>
          <p:cNvSpPr>
            <a:spLocks noGrp="1"/>
          </p:cNvSpPr>
          <p:nvPr>
            <p:ph type="title"/>
          </p:nvPr>
        </p:nvSpPr>
        <p:spPr>
          <a:xfrm>
            <a:off x="288022" y="228600"/>
            <a:ext cx="8964498" cy="990600"/>
          </a:xfrm>
        </p:spPr>
        <p:txBody>
          <a:bodyPr>
            <a:noAutofit/>
          </a:bodyPr>
          <a:lstStyle/>
          <a:p>
            <a:r>
              <a:rPr lang="fr-FR" sz="3600" b="1" dirty="0" smtClean="0"/>
              <a:t>3</a:t>
            </a:r>
            <a:r>
              <a:rPr lang="fr-FR" sz="3600" b="1" dirty="0"/>
              <a:t>. Les technologies numériques, outils du care ?</a:t>
            </a:r>
            <a:endParaRPr lang="fr-FR" sz="3400" b="1" dirty="0"/>
          </a:p>
        </p:txBody>
      </p:sp>
    </p:spTree>
    <p:extLst>
      <p:ext uri="{BB962C8B-B14F-4D97-AF65-F5344CB8AC3E}">
        <p14:creationId xmlns:p14="http://schemas.microsoft.com/office/powerpoint/2010/main" val="2885641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400" b="1" dirty="0"/>
              <a:t>4. </a:t>
            </a:r>
            <a:r>
              <a:rPr lang="fr-FR" sz="3400" b="1" dirty="0" smtClean="0"/>
              <a:t>DT2 et usages </a:t>
            </a:r>
            <a:r>
              <a:rPr lang="fr-FR" sz="3400" b="1" dirty="0"/>
              <a:t>des </a:t>
            </a:r>
            <a:r>
              <a:rPr lang="fr-FR" sz="3400" b="1" dirty="0" smtClean="0"/>
              <a:t>nouvelles technologies</a:t>
            </a:r>
            <a:endParaRPr lang="en-US" sz="3400" dirty="0"/>
          </a:p>
        </p:txBody>
      </p:sp>
      <p:sp>
        <p:nvSpPr>
          <p:cNvPr id="3" name="Espace réservé du contenu 2"/>
          <p:cNvSpPr>
            <a:spLocks noGrp="1"/>
          </p:cNvSpPr>
          <p:nvPr>
            <p:ph sz="quarter" idx="1"/>
          </p:nvPr>
        </p:nvSpPr>
        <p:spPr/>
        <p:txBody>
          <a:bodyPr>
            <a:normAutofit fontScale="85000" lnSpcReduction="20000"/>
          </a:bodyPr>
          <a:lstStyle/>
          <a:p>
            <a:r>
              <a:rPr lang="fr-FR" sz="3100" dirty="0" smtClean="0"/>
              <a:t>TIC / patient / médecin</a:t>
            </a:r>
          </a:p>
          <a:p>
            <a:r>
              <a:rPr lang="fr-FR" sz="3100" dirty="0" smtClean="0"/>
              <a:t>Fainzang</a:t>
            </a:r>
            <a:r>
              <a:rPr lang="fr-FR" sz="2400" dirty="0" smtClean="0"/>
              <a:t> </a:t>
            </a:r>
            <a:r>
              <a:rPr lang="fr-FR" sz="3100" dirty="0" smtClean="0"/>
              <a:t>2016</a:t>
            </a:r>
            <a:r>
              <a:rPr lang="fr-FR" sz="2400" dirty="0" smtClean="0"/>
              <a:t> </a:t>
            </a:r>
            <a:r>
              <a:rPr lang="fr-FR" sz="2400" dirty="0"/>
              <a:t>:</a:t>
            </a:r>
          </a:p>
          <a:p>
            <a:pPr lvl="1"/>
            <a:r>
              <a:rPr lang="fr-FR" sz="2100" dirty="0"/>
              <a:t>Outils techniques, usages et perceptions des individus </a:t>
            </a:r>
          </a:p>
          <a:p>
            <a:pPr lvl="1"/>
            <a:r>
              <a:rPr lang="fr-FR" sz="2100" dirty="0"/>
              <a:t>Usages </a:t>
            </a:r>
            <a:r>
              <a:rPr lang="fr-FR" sz="2100" dirty="0" smtClean="0"/>
              <a:t>actifs / passifs / captifs (DT2)</a:t>
            </a:r>
          </a:p>
          <a:p>
            <a:r>
              <a:rPr lang="fr-FR" sz="3200" dirty="0" smtClean="0"/>
              <a:t>Usages </a:t>
            </a:r>
            <a:r>
              <a:rPr lang="fr-FR" sz="3200" dirty="0"/>
              <a:t>actifs</a:t>
            </a:r>
          </a:p>
          <a:p>
            <a:pPr lvl="1"/>
            <a:r>
              <a:rPr lang="fr-FR" dirty="0"/>
              <a:t>Modification des pratiques et conduites de vie =&gt; savoir et nouvelles routines</a:t>
            </a:r>
          </a:p>
          <a:p>
            <a:pPr lvl="1"/>
            <a:r>
              <a:rPr lang="fr-FR" dirty="0" smtClean="0"/>
              <a:t>Autonomie et expertise </a:t>
            </a:r>
            <a:r>
              <a:rPr lang="fr-FR" dirty="0"/>
              <a:t>du malade (« patient expert </a:t>
            </a:r>
            <a:r>
              <a:rPr lang="fr-FR" dirty="0" smtClean="0"/>
              <a:t>»)</a:t>
            </a:r>
          </a:p>
          <a:p>
            <a:pPr marL="365760" lvl="1" indent="0">
              <a:buNone/>
            </a:pPr>
            <a:endParaRPr lang="fr-FR" dirty="0"/>
          </a:p>
          <a:p>
            <a:pPr marL="365760" lvl="1" indent="0">
              <a:buNone/>
            </a:pPr>
            <a:r>
              <a:rPr lang="fr-FR" dirty="0" smtClean="0"/>
              <a:t>« Maintenant je sais (…) </a:t>
            </a:r>
            <a:r>
              <a:rPr lang="fr-FR" sz="2800" dirty="0">
                <a:solidFill>
                  <a:schemeClr val="tx1">
                    <a:lumMod val="75000"/>
                    <a:lumOff val="25000"/>
                  </a:schemeClr>
                </a:solidFill>
              </a:rPr>
              <a:t>donc ça aide au début à changer d’alimentation, puis aussi </a:t>
            </a:r>
            <a:r>
              <a:rPr lang="fr-FR" sz="2800" dirty="0" smtClean="0">
                <a:solidFill>
                  <a:schemeClr val="tx1">
                    <a:lumMod val="75000"/>
                    <a:lumOff val="25000"/>
                  </a:schemeClr>
                </a:solidFill>
              </a:rPr>
              <a:t>s’autocontrôler »</a:t>
            </a:r>
          </a:p>
          <a:p>
            <a:pPr marL="365760" lvl="1" indent="0">
              <a:buNone/>
            </a:pPr>
            <a:r>
              <a:rPr lang="fr-FR" sz="2800" dirty="0">
                <a:solidFill>
                  <a:schemeClr val="tx1">
                    <a:lumMod val="75000"/>
                    <a:lumOff val="25000"/>
                  </a:schemeClr>
                </a:solidFill>
              </a:rPr>
              <a:t>(F, 50 ans, CSP Intermédiaire, Pré-DT2)</a:t>
            </a:r>
          </a:p>
          <a:p>
            <a:pPr marL="365760" lvl="1" indent="0">
              <a:buNone/>
            </a:pPr>
            <a:endParaRPr lang="fr-FR" dirty="0"/>
          </a:p>
          <a:p>
            <a:endParaRPr lang="fr-FR" sz="2400" dirty="0"/>
          </a:p>
          <a:p>
            <a:endParaRPr lang="en-US" dirty="0"/>
          </a:p>
        </p:txBody>
      </p:sp>
    </p:spTree>
    <p:extLst>
      <p:ext uri="{BB962C8B-B14F-4D97-AF65-F5344CB8AC3E}">
        <p14:creationId xmlns:p14="http://schemas.microsoft.com/office/powerpoint/2010/main" val="456235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644824"/>
            <a:ext cx="8514528" cy="5213176"/>
          </a:xfrm>
        </p:spPr>
        <p:txBody>
          <a:bodyPr>
            <a:normAutofit fontScale="77500" lnSpcReduction="20000"/>
          </a:bodyPr>
          <a:lstStyle/>
          <a:p>
            <a:r>
              <a:rPr lang="fr-FR" sz="3900" b="1" dirty="0"/>
              <a:t>Usages actifs et relation médecin / </a:t>
            </a:r>
            <a:r>
              <a:rPr lang="fr-FR" sz="3900" b="1" dirty="0" smtClean="0"/>
              <a:t>patient</a:t>
            </a:r>
          </a:p>
          <a:p>
            <a:pPr marL="0" indent="0">
              <a:buNone/>
            </a:pPr>
            <a:endParaRPr lang="fr-FR" sz="3600" dirty="0"/>
          </a:p>
          <a:p>
            <a:pPr lvl="1"/>
            <a:r>
              <a:rPr lang="fr-FR" sz="3400" dirty="0" smtClean="0"/>
              <a:t>Vérification adéquation soin prescrit,  </a:t>
            </a:r>
            <a:r>
              <a:rPr lang="fr-FR" sz="3400" dirty="0"/>
              <a:t>du discours </a:t>
            </a:r>
            <a:r>
              <a:rPr lang="fr-FR" sz="3400" dirty="0" smtClean="0"/>
              <a:t>médical et répertoire augmenté d’arguments</a:t>
            </a:r>
            <a:endParaRPr lang="fr-FR" sz="3400" dirty="0"/>
          </a:p>
          <a:p>
            <a:pPr lvl="1"/>
            <a:r>
              <a:rPr lang="fr-FR" sz="3400" dirty="0" smtClean="0"/>
              <a:t>Etablissement d’un contre-pouvoir</a:t>
            </a:r>
            <a:endParaRPr lang="fr-FR" sz="3400" dirty="0"/>
          </a:p>
          <a:p>
            <a:pPr lvl="1"/>
            <a:r>
              <a:rPr lang="fr-FR" sz="3400" dirty="0"/>
              <a:t>Pluralité des sources et pouvoir de </a:t>
            </a:r>
            <a:r>
              <a:rPr lang="fr-FR" sz="3400" dirty="0" smtClean="0"/>
              <a:t>discussion</a:t>
            </a:r>
          </a:p>
          <a:p>
            <a:pPr lvl="1"/>
            <a:r>
              <a:rPr lang="fr-FR" sz="3400" dirty="0" smtClean="0"/>
              <a:t>Imbrication sphères médicales réelle et virtuelle</a:t>
            </a:r>
            <a:endParaRPr lang="en-US" sz="3400" dirty="0"/>
          </a:p>
          <a:p>
            <a:pPr marL="685800" lvl="2" indent="0">
              <a:buNone/>
            </a:pPr>
            <a:endParaRPr lang="fr-FR" dirty="0"/>
          </a:p>
          <a:p>
            <a:pPr marL="685800" lvl="2" indent="0">
              <a:buNone/>
            </a:pPr>
            <a:r>
              <a:rPr lang="fr-FR" sz="2800" dirty="0" smtClean="0">
                <a:solidFill>
                  <a:schemeClr val="tx1">
                    <a:lumMod val="75000"/>
                    <a:lumOff val="25000"/>
                  </a:schemeClr>
                </a:solidFill>
              </a:rPr>
              <a:t>« Ah </a:t>
            </a:r>
            <a:r>
              <a:rPr lang="fr-FR" sz="2800" dirty="0">
                <a:solidFill>
                  <a:schemeClr val="tx1">
                    <a:lumMod val="75000"/>
                    <a:lumOff val="25000"/>
                  </a:schemeClr>
                </a:solidFill>
              </a:rPr>
              <a:t>oui parfois je note et il me dit « mais où est ce que vous avez trouvé ça ? mais arrêtez de regarder ces sites ! ». Après il y a des médecins qui me disent « mais attendez c’est qui le médecin ici, c’est moi ou c’est vous ? </a:t>
            </a:r>
            <a:r>
              <a:rPr lang="fr-FR" sz="2800" dirty="0" smtClean="0">
                <a:solidFill>
                  <a:schemeClr val="tx1">
                    <a:lumMod val="75000"/>
                    <a:lumOff val="25000"/>
                  </a:schemeClr>
                </a:solidFill>
              </a:rPr>
              <a:t>». « Bah </a:t>
            </a:r>
            <a:r>
              <a:rPr lang="fr-FR" sz="2800" dirty="0">
                <a:solidFill>
                  <a:schemeClr val="tx1">
                    <a:lumMod val="75000"/>
                    <a:lumOff val="25000"/>
                  </a:schemeClr>
                </a:solidFill>
              </a:rPr>
              <a:t>écoutez, moi je me renseigne </a:t>
            </a:r>
            <a:r>
              <a:rPr lang="fr-FR" sz="2800" dirty="0" smtClean="0">
                <a:solidFill>
                  <a:schemeClr val="tx1">
                    <a:lumMod val="75000"/>
                    <a:lumOff val="25000"/>
                  </a:schemeClr>
                </a:solidFill>
              </a:rPr>
              <a:t>! » </a:t>
            </a:r>
            <a:r>
              <a:rPr lang="fr-FR" sz="2800" dirty="0">
                <a:solidFill>
                  <a:schemeClr val="tx1">
                    <a:lumMod val="75000"/>
                    <a:lumOff val="25000"/>
                  </a:schemeClr>
                </a:solidFill>
              </a:rPr>
              <a:t>Et donc du coup ils me disent d’arrêter, mais bon moi je vérifie toujours avant et après, parce que l’erreur est </a:t>
            </a:r>
            <a:r>
              <a:rPr lang="fr-FR" sz="2800" dirty="0" smtClean="0">
                <a:solidFill>
                  <a:schemeClr val="tx1">
                    <a:lumMod val="75000"/>
                    <a:lumOff val="25000"/>
                  </a:schemeClr>
                </a:solidFill>
              </a:rPr>
              <a:t>humaine »</a:t>
            </a:r>
            <a:endParaRPr lang="fr-FR" sz="2800" dirty="0">
              <a:solidFill>
                <a:schemeClr val="tx1">
                  <a:lumMod val="75000"/>
                  <a:lumOff val="25000"/>
                </a:schemeClr>
              </a:solidFill>
            </a:endParaRPr>
          </a:p>
          <a:p>
            <a:pPr marL="685800" lvl="2" indent="0">
              <a:buNone/>
            </a:pPr>
            <a:r>
              <a:rPr lang="fr-FR" dirty="0">
                <a:solidFill>
                  <a:schemeClr val="tx1">
                    <a:lumMod val="75000"/>
                    <a:lumOff val="25000"/>
                  </a:schemeClr>
                </a:solidFill>
              </a:rPr>
              <a:t> (F, 35 ans, PCS intermédiaire, Pré-DT2)</a:t>
            </a:r>
          </a:p>
          <a:p>
            <a:pPr marL="685800" lvl="2" indent="0">
              <a:buNone/>
            </a:pPr>
            <a:endParaRPr lang="fr-FR" dirty="0"/>
          </a:p>
          <a:p>
            <a:pPr marL="685800" lvl="2" indent="0">
              <a:buNone/>
            </a:pPr>
            <a:endParaRPr lang="en-US" dirty="0"/>
          </a:p>
        </p:txBody>
      </p:sp>
      <p:sp>
        <p:nvSpPr>
          <p:cNvPr id="6" name="Rectangle 5"/>
          <p:cNvSpPr/>
          <p:nvPr/>
        </p:nvSpPr>
        <p:spPr>
          <a:xfrm>
            <a:off x="179512" y="404664"/>
            <a:ext cx="184731" cy="707886"/>
          </a:xfrm>
          <a:prstGeom prst="rect">
            <a:avLst/>
          </a:prstGeom>
        </p:spPr>
        <p:txBody>
          <a:bodyPr wrap="none">
            <a:spAutoFit/>
          </a:bodyPr>
          <a:lstStyle/>
          <a:p>
            <a:endParaRPr lang="fr-FR" sz="4000" b="1" dirty="0"/>
          </a:p>
        </p:txBody>
      </p:sp>
    </p:spTree>
    <p:extLst>
      <p:ext uri="{BB962C8B-B14F-4D97-AF65-F5344CB8AC3E}">
        <p14:creationId xmlns:p14="http://schemas.microsoft.com/office/powerpoint/2010/main" val="62322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109" y="1700808"/>
            <a:ext cx="8928992" cy="4941168"/>
          </a:xfrm>
        </p:spPr>
        <p:txBody>
          <a:bodyPr vert="horz" anchor="t">
            <a:normAutofit/>
          </a:bodyPr>
          <a:lstStyle/>
          <a:p>
            <a:pPr lvl="1"/>
            <a:r>
              <a:rPr lang="fr-FR" sz="3800" dirty="0"/>
              <a:t>Manipulation d’un objet technique prescrit par le </a:t>
            </a:r>
            <a:r>
              <a:rPr lang="fr-FR" sz="3800" dirty="0" smtClean="0"/>
              <a:t>médecin</a:t>
            </a:r>
          </a:p>
          <a:p>
            <a:pPr lvl="2"/>
            <a:r>
              <a:rPr lang="fr-FR" sz="3500" dirty="0"/>
              <a:t> </a:t>
            </a:r>
            <a:r>
              <a:rPr lang="fr-FR" sz="3500" dirty="0" smtClean="0"/>
              <a:t>TIC : outil du care pour le médecin</a:t>
            </a:r>
            <a:endParaRPr lang="fr-FR" sz="3500" dirty="0"/>
          </a:p>
          <a:p>
            <a:pPr lvl="1"/>
            <a:r>
              <a:rPr lang="fr-FR" sz="3800" dirty="0"/>
              <a:t>Pas d’apprentissage</a:t>
            </a:r>
          </a:p>
          <a:p>
            <a:pPr lvl="1"/>
            <a:r>
              <a:rPr lang="fr-FR" sz="3800" dirty="0"/>
              <a:t>Résistance passive à la </a:t>
            </a:r>
            <a:r>
              <a:rPr lang="fr-FR" sz="3800" dirty="0" smtClean="0"/>
              <a:t>modification des </a:t>
            </a:r>
            <a:r>
              <a:rPr lang="fr-FR" sz="3800" dirty="0"/>
              <a:t>habitudes</a:t>
            </a:r>
          </a:p>
          <a:p>
            <a:pPr lvl="1"/>
            <a:r>
              <a:rPr lang="fr-FR" sz="3800" dirty="0" smtClean="0"/>
              <a:t>« Observance paradoxale » </a:t>
            </a:r>
            <a:endParaRPr lang="fr-FR" sz="3800" dirty="0"/>
          </a:p>
          <a:p>
            <a:pPr marL="365760" lvl="1" indent="0">
              <a:buNone/>
            </a:pPr>
            <a:endParaRPr lang="fr-FR" sz="2900" dirty="0">
              <a:solidFill>
                <a:schemeClr val="tx1">
                  <a:lumMod val="75000"/>
                  <a:lumOff val="25000"/>
                </a:schemeClr>
              </a:solidFill>
            </a:endParaRPr>
          </a:p>
          <a:p>
            <a:pPr marL="365760" lvl="1" indent="0">
              <a:buNone/>
            </a:pPr>
            <a:endParaRPr lang="en-US" dirty="0"/>
          </a:p>
        </p:txBody>
      </p:sp>
      <p:sp>
        <p:nvSpPr>
          <p:cNvPr id="5" name="Rectangle 4"/>
          <p:cNvSpPr/>
          <p:nvPr/>
        </p:nvSpPr>
        <p:spPr>
          <a:xfrm>
            <a:off x="683568" y="404664"/>
            <a:ext cx="3378489" cy="707886"/>
          </a:xfrm>
          <a:prstGeom prst="rect">
            <a:avLst/>
          </a:prstGeom>
        </p:spPr>
        <p:txBody>
          <a:bodyPr wrap="none">
            <a:spAutoFit/>
          </a:bodyPr>
          <a:lstStyle/>
          <a:p>
            <a:r>
              <a:rPr lang="fr-FR" sz="4000" b="1" dirty="0"/>
              <a:t>Usages passifs</a:t>
            </a:r>
          </a:p>
        </p:txBody>
      </p:sp>
    </p:spTree>
    <p:extLst>
      <p:ext uri="{BB962C8B-B14F-4D97-AF65-F5344CB8AC3E}">
        <p14:creationId xmlns:p14="http://schemas.microsoft.com/office/powerpoint/2010/main" val="516850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12648" y="1600200"/>
            <a:ext cx="8153400" cy="4781128"/>
          </a:xfrm>
        </p:spPr>
        <p:txBody>
          <a:bodyPr>
            <a:normAutofit/>
          </a:bodyPr>
          <a:lstStyle/>
          <a:p>
            <a:r>
              <a:rPr lang="fr-FR" dirty="0"/>
              <a:t>Consignation des prises alimentaires</a:t>
            </a:r>
          </a:p>
          <a:p>
            <a:pPr lvl="1"/>
            <a:r>
              <a:rPr lang="fr-FR" dirty="0"/>
              <a:t>Transmission à l’équipe médicale</a:t>
            </a:r>
          </a:p>
          <a:p>
            <a:pPr lvl="1"/>
            <a:r>
              <a:rPr lang="fr-FR" dirty="0" smtClean="0"/>
              <a:t>Echappe </a:t>
            </a:r>
            <a:r>
              <a:rPr lang="fr-FR" dirty="0"/>
              <a:t>au patient</a:t>
            </a:r>
          </a:p>
          <a:p>
            <a:pPr marL="411480" lvl="1" indent="0">
              <a:buNone/>
            </a:pPr>
            <a:r>
              <a:rPr lang="fr-FR" dirty="0"/>
              <a:t>« </a:t>
            </a:r>
            <a:r>
              <a:rPr lang="fr-FR" dirty="0">
                <a:solidFill>
                  <a:schemeClr val="tx1">
                    <a:lumMod val="75000"/>
                    <a:lumOff val="25000"/>
                  </a:schemeClr>
                </a:solidFill>
              </a:rPr>
              <a:t>Non, non j'ai rien, moi j'ai pas de regard après dessus, je me rentre mes données et tout, c'est tout » (Homme, 41 ans, ouvrier, DT2)</a:t>
            </a:r>
          </a:p>
          <a:p>
            <a:pPr lvl="1"/>
            <a:r>
              <a:rPr lang="fr-FR" dirty="0"/>
              <a:t>Rapport passif à la maladie :</a:t>
            </a:r>
          </a:p>
          <a:p>
            <a:pPr marL="365760" lvl="1" indent="0">
              <a:buNone/>
            </a:pPr>
            <a:r>
              <a:rPr lang="fr-FR" dirty="0"/>
              <a:t> « </a:t>
            </a:r>
            <a:r>
              <a:rPr lang="fr-FR" dirty="0">
                <a:solidFill>
                  <a:schemeClr val="tx1">
                    <a:lumMod val="75000"/>
                    <a:lumOff val="25000"/>
                  </a:schemeClr>
                </a:solidFill>
              </a:rPr>
              <a:t>Ben, je faisais pas </a:t>
            </a:r>
            <a:r>
              <a:rPr lang="fr-FR" dirty="0" smtClean="0">
                <a:solidFill>
                  <a:schemeClr val="tx1">
                    <a:lumMod val="75000"/>
                    <a:lumOff val="25000"/>
                  </a:schemeClr>
                </a:solidFill>
              </a:rPr>
              <a:t>grand-chose. </a:t>
            </a:r>
            <a:r>
              <a:rPr lang="fr-FR" dirty="0">
                <a:solidFill>
                  <a:schemeClr val="tx1">
                    <a:lumMod val="75000"/>
                    <a:lumOff val="25000"/>
                  </a:schemeClr>
                </a:solidFill>
              </a:rPr>
              <a:t>Il faut attendre que ça baisse</a:t>
            </a:r>
            <a:r>
              <a:rPr lang="fr-FR" dirty="0"/>
              <a:t> » </a:t>
            </a:r>
            <a:r>
              <a:rPr lang="fr-FR" dirty="0">
                <a:solidFill>
                  <a:schemeClr val="tx1">
                    <a:lumMod val="75000"/>
                    <a:lumOff val="25000"/>
                  </a:schemeClr>
                </a:solidFill>
              </a:rPr>
              <a:t>[la glycémie] (Homme, 41 ans, ouvrier; DT2)</a:t>
            </a:r>
          </a:p>
          <a:p>
            <a:pPr marL="365760" lvl="1" indent="0">
              <a:buNone/>
            </a:pPr>
            <a:endParaRPr lang="en-US" dirty="0"/>
          </a:p>
          <a:p>
            <a:endParaRPr lang="en-US" dirty="0"/>
          </a:p>
        </p:txBody>
      </p:sp>
      <p:sp>
        <p:nvSpPr>
          <p:cNvPr id="4" name="Rectangle 3"/>
          <p:cNvSpPr/>
          <p:nvPr/>
        </p:nvSpPr>
        <p:spPr>
          <a:xfrm>
            <a:off x="755576" y="404664"/>
            <a:ext cx="3586303" cy="643446"/>
          </a:xfrm>
          <a:prstGeom prst="rect">
            <a:avLst/>
          </a:prstGeom>
        </p:spPr>
        <p:txBody>
          <a:bodyPr wrap="none">
            <a:spAutoFit/>
          </a:bodyPr>
          <a:lstStyle/>
          <a:p>
            <a:pPr>
              <a:lnSpc>
                <a:spcPct val="80000"/>
              </a:lnSpc>
            </a:pPr>
            <a:r>
              <a:rPr lang="fr-FR" sz="4400" b="1" dirty="0"/>
              <a:t>Usages captifs</a:t>
            </a:r>
          </a:p>
        </p:txBody>
      </p:sp>
    </p:spTree>
    <p:extLst>
      <p:ext uri="{BB962C8B-B14F-4D97-AF65-F5344CB8AC3E}">
        <p14:creationId xmlns:p14="http://schemas.microsoft.com/office/powerpoint/2010/main" val="1605048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637" y="276225"/>
            <a:ext cx="8603326" cy="990600"/>
          </a:xfrm>
        </p:spPr>
        <p:txBody>
          <a:bodyPr vert="horz" anchor="ctr">
            <a:noAutofit/>
          </a:bodyPr>
          <a:lstStyle/>
          <a:p>
            <a:r>
              <a:rPr lang="fr-FR" sz="3200" b="1" dirty="0" smtClean="0"/>
              <a:t>5. </a:t>
            </a:r>
            <a:r>
              <a:rPr lang="fr-FR" sz="3200" b="1" dirty="0" err="1" smtClean="0"/>
              <a:t>I-Care</a:t>
            </a:r>
            <a:r>
              <a:rPr lang="fr-FR" sz="3200" b="1" dirty="0" smtClean="0"/>
              <a:t>, </a:t>
            </a:r>
            <a:r>
              <a:rPr lang="fr-FR" sz="3200" b="1" dirty="0" smtClean="0"/>
              <a:t>care et self-care </a:t>
            </a:r>
            <a:endParaRPr lang="en-US" sz="3200" dirty="0"/>
          </a:p>
        </p:txBody>
      </p:sp>
      <p:sp>
        <p:nvSpPr>
          <p:cNvPr id="3" name="Espace réservé du contenu 2"/>
          <p:cNvSpPr>
            <a:spLocks noGrp="1"/>
          </p:cNvSpPr>
          <p:nvPr>
            <p:ph sz="quarter" idx="1"/>
          </p:nvPr>
        </p:nvSpPr>
        <p:spPr>
          <a:xfrm>
            <a:off x="179512" y="1715757"/>
            <a:ext cx="8856984" cy="4809587"/>
          </a:xfrm>
        </p:spPr>
        <p:txBody>
          <a:bodyPr>
            <a:normAutofit fontScale="92500" lnSpcReduction="20000"/>
          </a:bodyPr>
          <a:lstStyle/>
          <a:p>
            <a:r>
              <a:rPr lang="fr-FR" b="1" dirty="0"/>
              <a:t>Nouvelles technologies : l’individu au centre</a:t>
            </a:r>
          </a:p>
          <a:p>
            <a:pPr lvl="1">
              <a:lnSpc>
                <a:spcPct val="115000"/>
              </a:lnSpc>
            </a:pPr>
            <a:r>
              <a:rPr lang="fr-FR" dirty="0" smtClean="0"/>
              <a:t>Nouvelles technologies et apports de la perspective du care à l’« autonomie » : relations d’interdépendance (</a:t>
            </a:r>
            <a:r>
              <a:rPr lang="fr-FR" dirty="0" err="1" smtClean="0"/>
              <a:t>Winance</a:t>
            </a:r>
            <a:r>
              <a:rPr lang="fr-FR" dirty="0" smtClean="0"/>
              <a:t> 2007) ; autonomie relationnelle (</a:t>
            </a:r>
            <a:r>
              <a:rPr lang="fr-FR" dirty="0" err="1" smtClean="0"/>
              <a:t>Garrau</a:t>
            </a:r>
            <a:r>
              <a:rPr lang="fr-FR" dirty="0" smtClean="0"/>
              <a:t> and Le Goff 2009)?</a:t>
            </a:r>
          </a:p>
          <a:p>
            <a:pPr lvl="1">
              <a:lnSpc>
                <a:spcPct val="115000"/>
              </a:lnSpc>
            </a:pPr>
            <a:r>
              <a:rPr lang="fr-FR" dirty="0" smtClean="0"/>
              <a:t>Faire seul ou expérience des pairs ? </a:t>
            </a:r>
            <a:endParaRPr lang="fr-FR" dirty="0" smtClean="0"/>
          </a:p>
          <a:p>
            <a:r>
              <a:rPr lang="fr-FR" b="1" dirty="0" smtClean="0"/>
              <a:t>Notion de self-care</a:t>
            </a:r>
          </a:p>
          <a:p>
            <a:pPr lvl="1"/>
            <a:r>
              <a:rPr lang="fr-FR" dirty="0" smtClean="0"/>
              <a:t>Saillant </a:t>
            </a:r>
            <a:r>
              <a:rPr lang="fr-FR" dirty="0"/>
              <a:t>et Gagnon, 1996 : optique chronologique</a:t>
            </a:r>
          </a:p>
          <a:p>
            <a:pPr lvl="1"/>
            <a:r>
              <a:rPr lang="fr-FR" dirty="0"/>
              <a:t>Démédicalisation, libération de l’emprise médicale</a:t>
            </a:r>
          </a:p>
          <a:p>
            <a:pPr lvl="1"/>
            <a:r>
              <a:rPr lang="fr-FR" dirty="0"/>
              <a:t>Obligation à la responsabilisation </a:t>
            </a:r>
          </a:p>
          <a:p>
            <a:pPr lvl="1"/>
            <a:r>
              <a:rPr lang="fr-FR" dirty="0"/>
              <a:t>Gestion de soi et autonomie</a:t>
            </a:r>
          </a:p>
          <a:p>
            <a:pPr>
              <a:buFont typeface="Symbol"/>
              <a:buChar char="Þ"/>
            </a:pPr>
            <a:r>
              <a:rPr lang="fr-FR" sz="2600" dirty="0"/>
              <a:t>3 acceptions du « self-care »</a:t>
            </a:r>
          </a:p>
          <a:p>
            <a:pPr>
              <a:buFont typeface="Symbol"/>
              <a:buChar char="Þ"/>
            </a:pPr>
            <a:r>
              <a:rPr lang="fr-FR" sz="2600" dirty="0" smtClean="0"/>
              <a:t>Nos données : </a:t>
            </a:r>
            <a:r>
              <a:rPr lang="fr-FR" sz="2600" dirty="0"/>
              <a:t>3 variantes</a:t>
            </a:r>
          </a:p>
          <a:p>
            <a:pPr>
              <a:buFont typeface="Symbol"/>
              <a:buChar char="Þ"/>
            </a:pPr>
            <a:endParaRPr lang="fr-FR" dirty="0"/>
          </a:p>
        </p:txBody>
      </p:sp>
    </p:spTree>
    <p:extLst>
      <p:ext uri="{BB962C8B-B14F-4D97-AF65-F5344CB8AC3E}">
        <p14:creationId xmlns:p14="http://schemas.microsoft.com/office/powerpoint/2010/main" val="2962155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Injonction à </a:t>
            </a:r>
            <a:r>
              <a:rPr lang="fr-FR" dirty="0"/>
              <a:t>la </a:t>
            </a:r>
            <a:r>
              <a:rPr lang="fr-FR" dirty="0" smtClean="0"/>
              <a:t>responsabilisation (1)</a:t>
            </a:r>
            <a:endParaRPr lang="en-US" dirty="0"/>
          </a:p>
        </p:txBody>
      </p:sp>
      <p:sp>
        <p:nvSpPr>
          <p:cNvPr id="3" name="Espace réservé du contenu 2"/>
          <p:cNvSpPr>
            <a:spLocks noGrp="1"/>
          </p:cNvSpPr>
          <p:nvPr>
            <p:ph sz="quarter" idx="1"/>
          </p:nvPr>
        </p:nvSpPr>
        <p:spPr>
          <a:xfrm>
            <a:off x="612648" y="1600200"/>
            <a:ext cx="8351840" cy="4495800"/>
          </a:xfrm>
        </p:spPr>
        <p:txBody>
          <a:bodyPr>
            <a:normAutofit/>
          </a:bodyPr>
          <a:lstStyle/>
          <a:p>
            <a:r>
              <a:rPr lang="fr-FR" sz="3200" dirty="0"/>
              <a:t>Accroissement de la culpabilité </a:t>
            </a:r>
          </a:p>
          <a:p>
            <a:pPr lvl="1"/>
            <a:r>
              <a:rPr lang="fr-FR" dirty="0"/>
              <a:t>Injonction à voir, culpabilité et angoisse</a:t>
            </a:r>
          </a:p>
          <a:p>
            <a:pPr marL="0" indent="0" fontAlgn="base">
              <a:lnSpc>
                <a:spcPct val="105000"/>
              </a:lnSpc>
              <a:spcBef>
                <a:spcPts val="600"/>
              </a:spcBef>
              <a:buNone/>
            </a:pPr>
            <a:r>
              <a:rPr lang="fr-FR" sz="2000" dirty="0"/>
              <a:t> «C'est-à-dire que comme vous êtes déjà coupable…</a:t>
            </a:r>
            <a:r>
              <a:rPr lang="en-US" sz="2000" dirty="0"/>
              <a:t> [</a:t>
            </a:r>
            <a:r>
              <a:rPr lang="en-US" sz="2000" dirty="0" err="1"/>
              <a:t>pourquoi</a:t>
            </a:r>
            <a:r>
              <a:rPr lang="en-US" sz="2000" dirty="0"/>
              <a:t> ?] </a:t>
            </a:r>
            <a:r>
              <a:rPr lang="fr-FR" sz="2000" dirty="0"/>
              <a:t>... Ben parce que vous êtes gros, vous êtes diabétique, vous êtes cardiaque, (…) C'est parce que j'ai pris trop de calories. Parce que j'ai pas assez fait d'effort. […] je fais pas assez de pas (…) C'est presque une, une crainte maintenant. C'est-à-dire, plus que j'ai d'informations sur ma, entre guillemets, santé, plus je m’affole. » </a:t>
            </a:r>
            <a:r>
              <a:rPr lang="fr-FR" sz="2000" dirty="0" smtClean="0"/>
              <a:t>(</a:t>
            </a:r>
            <a:r>
              <a:rPr lang="fr-FR" sz="2000" dirty="0"/>
              <a:t>Homme, 66 ans, retraité, DT2)</a:t>
            </a:r>
          </a:p>
          <a:p>
            <a:pPr lvl="1">
              <a:buFont typeface="Wingdings" panose="05000000000000000000" pitchFamily="2" charset="2"/>
              <a:buChar char="q"/>
            </a:pPr>
            <a:r>
              <a:rPr lang="fr-FR" dirty="0" smtClean="0"/>
              <a:t>Diabète </a:t>
            </a:r>
            <a:r>
              <a:rPr lang="fr-FR" dirty="0"/>
              <a:t>et réprobation morale : </a:t>
            </a:r>
          </a:p>
          <a:p>
            <a:pPr marL="711200" lvl="2" indent="-169863">
              <a:buFont typeface="Wingdings" panose="05000000000000000000" pitchFamily="2" charset="2"/>
              <a:buChar char="q"/>
            </a:pPr>
            <a:r>
              <a:rPr lang="fr-FR" dirty="0"/>
              <a:t>« Maladie des gros » et stigmatisation sociale du corps gros</a:t>
            </a:r>
          </a:p>
          <a:p>
            <a:pPr marL="711200" lvl="2" indent="-169863">
              <a:buFont typeface="Wingdings" panose="05000000000000000000" pitchFamily="2" charset="2"/>
              <a:buChar char="q"/>
            </a:pPr>
            <a:r>
              <a:rPr lang="fr-FR" dirty="0" smtClean="0"/>
              <a:t>«</a:t>
            </a:r>
            <a:r>
              <a:rPr lang="fr-FR" dirty="0"/>
              <a:t> Maladie émotionnelle » et états d’âme qui débordent </a:t>
            </a:r>
            <a:endParaRPr lang="fr-FR" dirty="0" smtClean="0"/>
          </a:p>
          <a:p>
            <a:pPr marL="711200" lvl="2" indent="-169863">
              <a:buFont typeface="Wingdings" panose="05000000000000000000" pitchFamily="2" charset="2"/>
              <a:buChar char="q"/>
            </a:pPr>
            <a:endParaRPr lang="fr-FR" dirty="0" smtClean="0"/>
          </a:p>
          <a:p>
            <a:pPr marL="0" indent="0">
              <a:buNone/>
            </a:pPr>
            <a:endParaRPr lang="fr-FR" dirty="0"/>
          </a:p>
          <a:p>
            <a:pPr lvl="1"/>
            <a:endParaRPr lang="en-US" dirty="0"/>
          </a:p>
        </p:txBody>
      </p:sp>
    </p:spTree>
    <p:extLst>
      <p:ext uri="{BB962C8B-B14F-4D97-AF65-F5344CB8AC3E}">
        <p14:creationId xmlns:p14="http://schemas.microsoft.com/office/powerpoint/2010/main" val="2599811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Injonction à la responsabilisation (1)</a:t>
            </a:r>
            <a:endParaRPr lang="en-US" dirty="0"/>
          </a:p>
        </p:txBody>
      </p:sp>
      <p:sp>
        <p:nvSpPr>
          <p:cNvPr id="3" name="Espace réservé du contenu 2"/>
          <p:cNvSpPr>
            <a:spLocks noGrp="1"/>
          </p:cNvSpPr>
          <p:nvPr>
            <p:ph sz="quarter" idx="1"/>
          </p:nvPr>
        </p:nvSpPr>
        <p:spPr/>
        <p:txBody>
          <a:bodyPr/>
          <a:lstStyle/>
          <a:p>
            <a:r>
              <a:rPr lang="fr-FR" dirty="0" smtClean="0"/>
              <a:t>Self-care, vecteur de médicalisation </a:t>
            </a:r>
            <a:r>
              <a:rPr lang="fr-FR" dirty="0" smtClean="0"/>
              <a:t>et technicisation</a:t>
            </a:r>
          </a:p>
          <a:p>
            <a:pPr marL="0" indent="0">
              <a:buNone/>
            </a:pPr>
            <a:r>
              <a:rPr lang="fr-FR" dirty="0" smtClean="0"/>
              <a:t>Vs dimension hédonique de l’alimentation</a:t>
            </a:r>
          </a:p>
          <a:p>
            <a:pPr marL="365760" lvl="1" indent="0">
              <a:buNone/>
            </a:pPr>
            <a:r>
              <a:rPr lang="fr-FR" dirty="0" smtClean="0">
                <a:solidFill>
                  <a:schemeClr val="tx2">
                    <a:lumMod val="75000"/>
                  </a:schemeClr>
                </a:solidFill>
              </a:rPr>
              <a:t>Donc </a:t>
            </a:r>
            <a:r>
              <a:rPr lang="fr-FR" dirty="0">
                <a:solidFill>
                  <a:schemeClr val="tx2">
                    <a:lumMod val="75000"/>
                  </a:schemeClr>
                </a:solidFill>
              </a:rPr>
              <a:t>du coup c’est vrai que parfois si on commence à contrôler tout, ce n’est plus du plaisir, ça devient paranoïaque. (F, 37, cadre</a:t>
            </a:r>
            <a:r>
              <a:rPr lang="fr-FR" dirty="0" smtClean="0">
                <a:solidFill>
                  <a:schemeClr val="tx2">
                    <a:lumMod val="75000"/>
                  </a:schemeClr>
                </a:solidFill>
              </a:rPr>
              <a:t>)</a:t>
            </a:r>
          </a:p>
          <a:p>
            <a:pPr marL="365760" lvl="1" indent="0">
              <a:buNone/>
            </a:pPr>
            <a:endParaRPr lang="fr-FR" dirty="0">
              <a:solidFill>
                <a:schemeClr val="tx2">
                  <a:lumMod val="75000"/>
                </a:schemeClr>
              </a:solidFill>
            </a:endParaRPr>
          </a:p>
          <a:p>
            <a:pPr marL="365760" lvl="1" indent="0">
              <a:buNone/>
            </a:pPr>
            <a:r>
              <a:rPr lang="fr-FR" dirty="0" smtClean="0">
                <a:solidFill>
                  <a:schemeClr val="tx2">
                    <a:lumMod val="75000"/>
                  </a:schemeClr>
                </a:solidFill>
              </a:rPr>
              <a:t>=&gt; mise à </a:t>
            </a:r>
            <a:r>
              <a:rPr lang="fr-FR" dirty="0" smtClean="0">
                <a:solidFill>
                  <a:schemeClr val="tx2">
                    <a:lumMod val="75000"/>
                  </a:schemeClr>
                </a:solidFill>
              </a:rPr>
              <a:t>distance de l’outil numérique</a:t>
            </a:r>
            <a:endParaRPr lang="fr-FR" dirty="0">
              <a:solidFill>
                <a:schemeClr val="tx2">
                  <a:lumMod val="75000"/>
                </a:schemeClr>
              </a:solidFill>
            </a:endParaRPr>
          </a:p>
          <a:p>
            <a:endParaRPr lang="fr-FR" dirty="0" smtClean="0"/>
          </a:p>
          <a:p>
            <a:endParaRPr lang="en-US" dirty="0"/>
          </a:p>
        </p:txBody>
      </p:sp>
    </p:spTree>
    <p:extLst>
      <p:ext uri="{BB962C8B-B14F-4D97-AF65-F5344CB8AC3E}">
        <p14:creationId xmlns:p14="http://schemas.microsoft.com/office/powerpoint/2010/main" val="2753396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Gestion </a:t>
            </a:r>
            <a:r>
              <a:rPr lang="fr-FR" dirty="0" smtClean="0"/>
              <a:t>de </a:t>
            </a:r>
            <a:r>
              <a:rPr lang="fr-FR" dirty="0"/>
              <a:t>soi et autonomie</a:t>
            </a:r>
            <a:endParaRPr lang="en-US" dirty="0"/>
          </a:p>
        </p:txBody>
      </p:sp>
      <p:sp>
        <p:nvSpPr>
          <p:cNvPr id="3" name="Espace réservé du contenu 2"/>
          <p:cNvSpPr>
            <a:spLocks noGrp="1"/>
          </p:cNvSpPr>
          <p:nvPr>
            <p:ph sz="quarter" idx="1"/>
          </p:nvPr>
        </p:nvSpPr>
        <p:spPr/>
        <p:txBody>
          <a:bodyPr vert="horz" anchor="t">
            <a:normAutofit fontScale="92500" lnSpcReduction="20000"/>
          </a:bodyPr>
          <a:lstStyle/>
          <a:p>
            <a:pPr>
              <a:lnSpc>
                <a:spcPct val="115000"/>
              </a:lnSpc>
            </a:pPr>
            <a:r>
              <a:rPr lang="fr-FR" dirty="0"/>
              <a:t>Contrôle et gestion active de la maladie </a:t>
            </a:r>
          </a:p>
          <a:p>
            <a:pPr>
              <a:lnSpc>
                <a:spcPct val="115000"/>
              </a:lnSpc>
            </a:pPr>
            <a:r>
              <a:rPr lang="fr-FR" dirty="0"/>
              <a:t>La mesure comme garde-fou // alerte</a:t>
            </a:r>
          </a:p>
          <a:p>
            <a:pPr>
              <a:lnSpc>
                <a:spcPct val="115000"/>
              </a:lnSpc>
            </a:pPr>
            <a:r>
              <a:rPr lang="fr-FR" dirty="0"/>
              <a:t>Gestion des incertitudes liées à l’étiologie de la </a:t>
            </a:r>
            <a:r>
              <a:rPr lang="fr-FR" dirty="0" smtClean="0"/>
              <a:t>maladie</a:t>
            </a:r>
            <a:endParaRPr lang="fr-FR" dirty="0"/>
          </a:p>
          <a:p>
            <a:pPr>
              <a:lnSpc>
                <a:spcPct val="115000"/>
              </a:lnSpc>
            </a:pPr>
            <a:r>
              <a:rPr lang="fr-FR" dirty="0" smtClean="0"/>
              <a:t>Un </a:t>
            </a:r>
            <a:r>
              <a:rPr lang="fr-FR" dirty="0" smtClean="0"/>
              <a:t>sentiment d’autonomie</a:t>
            </a:r>
            <a:endParaRPr lang="fr-FR" dirty="0"/>
          </a:p>
          <a:p>
            <a:pPr marL="365760" lvl="1" indent="0">
              <a:buNone/>
            </a:pPr>
            <a:endParaRPr lang="fr-FR" sz="3000" dirty="0" smtClean="0"/>
          </a:p>
          <a:p>
            <a:pPr marL="365760" lvl="1" indent="0">
              <a:buNone/>
            </a:pPr>
            <a:r>
              <a:rPr lang="fr-FR" sz="2800" dirty="0" smtClean="0"/>
              <a:t>«</a:t>
            </a:r>
            <a:r>
              <a:rPr lang="fr-FR" sz="2800" dirty="0"/>
              <a:t> </a:t>
            </a:r>
            <a:r>
              <a:rPr lang="fr-FR" sz="2800" dirty="0">
                <a:solidFill>
                  <a:schemeClr val="tx1">
                    <a:lumMod val="75000"/>
                    <a:lumOff val="25000"/>
                  </a:schemeClr>
                </a:solidFill>
              </a:rPr>
              <a:t>Disons que ça m’aide dans le sens que j’ai conscience que c’est moi qui dirige tout ça, quelque part ça dépend de moi. Quelque part ça me rassure, que je n’aie pas trop de débordements </a:t>
            </a:r>
            <a:r>
              <a:rPr lang="fr-FR" sz="2800" dirty="0"/>
              <a:t>» </a:t>
            </a:r>
          </a:p>
          <a:p>
            <a:pPr marL="0" indent="0">
              <a:buNone/>
            </a:pPr>
            <a:r>
              <a:rPr lang="fr-FR" sz="2800" dirty="0">
                <a:solidFill>
                  <a:schemeClr val="tx1">
                    <a:lumMod val="75000"/>
                    <a:lumOff val="25000"/>
                  </a:schemeClr>
                </a:solidFill>
              </a:rPr>
              <a:t> </a:t>
            </a:r>
            <a:r>
              <a:rPr lang="fr-FR" sz="2800" dirty="0" smtClean="0">
                <a:solidFill>
                  <a:schemeClr val="tx1">
                    <a:lumMod val="75000"/>
                    <a:lumOff val="25000"/>
                  </a:schemeClr>
                </a:solidFill>
              </a:rPr>
              <a:t>   (</a:t>
            </a:r>
            <a:r>
              <a:rPr lang="fr-FR" sz="2800" dirty="0">
                <a:solidFill>
                  <a:schemeClr val="tx1">
                    <a:lumMod val="75000"/>
                    <a:lumOff val="25000"/>
                  </a:schemeClr>
                </a:solidFill>
              </a:rPr>
              <a:t>Homme, 62 ans, cadre, DT2)</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2044259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Une libération de la maladie</a:t>
            </a:r>
            <a:endParaRPr lang="en-US" dirty="0"/>
          </a:p>
        </p:txBody>
      </p:sp>
      <p:sp>
        <p:nvSpPr>
          <p:cNvPr id="3" name="Espace réservé du contenu 2"/>
          <p:cNvSpPr>
            <a:spLocks noGrp="1"/>
          </p:cNvSpPr>
          <p:nvPr>
            <p:ph sz="quarter" idx="1"/>
          </p:nvPr>
        </p:nvSpPr>
        <p:spPr>
          <a:xfrm>
            <a:off x="395536" y="1600200"/>
            <a:ext cx="8370512" cy="4997152"/>
          </a:xfrm>
        </p:spPr>
        <p:txBody>
          <a:bodyPr vert="horz" anchor="t">
            <a:normAutofit fontScale="85000" lnSpcReduction="20000"/>
          </a:bodyPr>
          <a:lstStyle/>
          <a:p>
            <a:r>
              <a:rPr lang="fr-FR" sz="3600" dirty="0" smtClean="0"/>
              <a:t>Self-care et mise </a:t>
            </a:r>
            <a:r>
              <a:rPr lang="fr-FR" sz="3600" dirty="0" smtClean="0"/>
              <a:t>à distance de la maladie</a:t>
            </a:r>
          </a:p>
          <a:p>
            <a:pPr lvl="1"/>
            <a:r>
              <a:rPr lang="fr-FR" sz="3300" dirty="0" smtClean="0"/>
              <a:t>Prise en charge de la consignation et de l’alerte par l’outil</a:t>
            </a:r>
          </a:p>
          <a:p>
            <a:pPr lvl="1"/>
            <a:r>
              <a:rPr lang="fr-FR" sz="3300" dirty="0" smtClean="0"/>
              <a:t>L’outil </a:t>
            </a:r>
            <a:r>
              <a:rPr lang="fr-FR" sz="3300" dirty="0"/>
              <a:t>permet </a:t>
            </a:r>
            <a:r>
              <a:rPr lang="fr-FR" sz="3300" dirty="0" smtClean="0"/>
              <a:t>l’oubli et soulage l’individu</a:t>
            </a:r>
          </a:p>
          <a:p>
            <a:pPr marL="0" indent="0">
              <a:buNone/>
            </a:pPr>
            <a:endParaRPr lang="fr-FR" sz="3600" dirty="0">
              <a:solidFill>
                <a:srgbClr val="74A50F"/>
              </a:solidFill>
            </a:endParaRPr>
          </a:p>
          <a:p>
            <a:pPr marL="0" indent="0">
              <a:lnSpc>
                <a:spcPct val="115000"/>
              </a:lnSpc>
              <a:buNone/>
            </a:pPr>
            <a:r>
              <a:rPr lang="fr-FR" sz="3100" dirty="0">
                <a:solidFill>
                  <a:schemeClr val="tx1">
                    <a:lumMod val="75000"/>
                    <a:lumOff val="25000"/>
                  </a:schemeClr>
                </a:solidFill>
              </a:rPr>
              <a:t>« Je me dis bon </a:t>
            </a:r>
            <a:r>
              <a:rPr lang="fr-FR" sz="3100" dirty="0" smtClean="0">
                <a:solidFill>
                  <a:schemeClr val="tx1">
                    <a:lumMod val="75000"/>
                    <a:lumOff val="25000"/>
                  </a:schemeClr>
                </a:solidFill>
              </a:rPr>
              <a:t>[…] </a:t>
            </a:r>
            <a:r>
              <a:rPr lang="fr-FR" sz="3100" dirty="0">
                <a:solidFill>
                  <a:schemeClr val="tx1">
                    <a:lumMod val="75000"/>
                    <a:lumOff val="25000"/>
                  </a:schemeClr>
                </a:solidFill>
              </a:rPr>
              <a:t>que j’ai encore des armes, je ne suis pas complètement sans défense devant cette </a:t>
            </a:r>
            <a:r>
              <a:rPr lang="fr-FR" sz="3100" dirty="0" smtClean="0">
                <a:solidFill>
                  <a:schemeClr val="tx1">
                    <a:lumMod val="75000"/>
                    <a:lumOff val="25000"/>
                  </a:schemeClr>
                </a:solidFill>
              </a:rPr>
              <a:t>maladie […] </a:t>
            </a:r>
            <a:r>
              <a:rPr lang="fr-FR" sz="3100" dirty="0">
                <a:solidFill>
                  <a:schemeClr val="tx1">
                    <a:lumMod val="75000"/>
                    <a:lumOff val="25000"/>
                  </a:schemeClr>
                </a:solidFill>
              </a:rPr>
              <a:t>ça c’est mes 3 armes magiques qui me permettent justement de ne pas penser toutes les 2 minutes que mon taux est trop élevé, je me </a:t>
            </a:r>
            <a:r>
              <a:rPr lang="fr-FR" sz="3100" dirty="0" smtClean="0">
                <a:solidFill>
                  <a:schemeClr val="tx1">
                    <a:lumMod val="75000"/>
                    <a:lumOff val="25000"/>
                  </a:schemeClr>
                </a:solidFill>
              </a:rPr>
              <a:t>dis </a:t>
            </a:r>
            <a:r>
              <a:rPr lang="fr-FR" sz="3100" dirty="0">
                <a:solidFill>
                  <a:schemeClr val="tx1">
                    <a:lumMod val="75000"/>
                    <a:lumOff val="25000"/>
                  </a:schemeClr>
                </a:solidFill>
              </a:rPr>
              <a:t>que je contrôle, les choses sont sous contrôle et c’est ça qui me permet de vivre, de souffler et de respirer » </a:t>
            </a:r>
          </a:p>
          <a:p>
            <a:pPr marL="0" indent="0">
              <a:lnSpc>
                <a:spcPct val="115000"/>
              </a:lnSpc>
              <a:buNone/>
            </a:pPr>
            <a:r>
              <a:rPr lang="fr-FR" sz="3100" dirty="0">
                <a:solidFill>
                  <a:schemeClr val="tx1">
                    <a:lumMod val="75000"/>
                    <a:lumOff val="25000"/>
                  </a:schemeClr>
                </a:solidFill>
              </a:rPr>
              <a:t>(Femme, 35 ans, cadre, pré-DT2)</a:t>
            </a:r>
          </a:p>
          <a:p>
            <a:pPr marL="0" indent="0">
              <a:buNone/>
            </a:pPr>
            <a:endParaRPr lang="en-US" dirty="0"/>
          </a:p>
          <a:p>
            <a:pPr marL="365760" lvl="1" indent="0">
              <a:buNone/>
            </a:pPr>
            <a:endParaRPr lang="fr-FR" b="1" dirty="0"/>
          </a:p>
        </p:txBody>
      </p:sp>
    </p:spTree>
    <p:extLst>
      <p:ext uri="{BB962C8B-B14F-4D97-AF65-F5344CB8AC3E}">
        <p14:creationId xmlns:p14="http://schemas.microsoft.com/office/powerpoint/2010/main" val="2342688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153400" cy="990600"/>
          </a:xfrm>
        </p:spPr>
        <p:txBody>
          <a:bodyPr>
            <a:noAutofit/>
          </a:bodyPr>
          <a:lstStyle/>
          <a:p>
            <a:r>
              <a:rPr lang="fr-FR" sz="3600" dirty="0" smtClean="0"/>
              <a:t>Introduction – Diabète T2 et TIC</a:t>
            </a:r>
            <a:endParaRPr lang="fr-FR" sz="3600" dirty="0"/>
          </a:p>
        </p:txBody>
      </p:sp>
      <p:sp>
        <p:nvSpPr>
          <p:cNvPr id="3" name="Espace réservé du contenu 2"/>
          <p:cNvSpPr>
            <a:spLocks noGrp="1"/>
          </p:cNvSpPr>
          <p:nvPr>
            <p:ph sz="quarter" idx="1"/>
          </p:nvPr>
        </p:nvSpPr>
        <p:spPr>
          <a:xfrm>
            <a:off x="611560" y="1628800"/>
            <a:ext cx="8153400" cy="5069160"/>
          </a:xfrm>
        </p:spPr>
        <p:txBody>
          <a:bodyPr>
            <a:noAutofit/>
          </a:bodyPr>
          <a:lstStyle/>
          <a:p>
            <a:pPr marL="0" indent="0">
              <a:lnSpc>
                <a:spcPct val="120000"/>
              </a:lnSpc>
              <a:spcBef>
                <a:spcPts val="600"/>
              </a:spcBef>
              <a:buNone/>
            </a:pPr>
            <a:r>
              <a:rPr lang="fr-FR" sz="1800" b="1" dirty="0" smtClean="0"/>
              <a:t>Projet </a:t>
            </a:r>
            <a:r>
              <a:rPr lang="fr-FR" sz="1800" b="1" dirty="0" err="1"/>
              <a:t>NutriPerso</a:t>
            </a:r>
            <a:r>
              <a:rPr lang="fr-FR" sz="1800" b="1" dirty="0"/>
              <a:t>.</a:t>
            </a:r>
            <a:r>
              <a:rPr lang="en-US" sz="1800" b="1" dirty="0"/>
              <a:t>Tailoring food and dietary recommendations to prevent chronic diseases: health, social and economic issues</a:t>
            </a:r>
          </a:p>
          <a:p>
            <a:pPr lvl="1">
              <a:lnSpc>
                <a:spcPct val="120000"/>
              </a:lnSpc>
              <a:spcBef>
                <a:spcPts val="600"/>
              </a:spcBef>
            </a:pPr>
            <a:r>
              <a:rPr lang="en-US" sz="1800" dirty="0" err="1"/>
              <a:t>Projet</a:t>
            </a:r>
            <a:r>
              <a:rPr lang="en-US" sz="1800" dirty="0"/>
              <a:t> </a:t>
            </a:r>
            <a:r>
              <a:rPr lang="en-US" sz="1800" dirty="0" smtClean="0"/>
              <a:t>multi-</a:t>
            </a:r>
            <a:r>
              <a:rPr lang="en-US" sz="1800" dirty="0" err="1" smtClean="0"/>
              <a:t>disciplinaire</a:t>
            </a:r>
            <a:r>
              <a:rPr lang="en-US" sz="1800" dirty="0" smtClean="0"/>
              <a:t>, </a:t>
            </a:r>
            <a:r>
              <a:rPr lang="en-US" sz="1800" dirty="0"/>
              <a:t>IRS Paris </a:t>
            </a:r>
            <a:r>
              <a:rPr lang="en-US" sz="1800" dirty="0" err="1"/>
              <a:t>Saclay</a:t>
            </a:r>
            <a:endParaRPr lang="en-US" sz="1800" dirty="0"/>
          </a:p>
          <a:p>
            <a:pPr lvl="1">
              <a:lnSpc>
                <a:spcPct val="120000"/>
              </a:lnSpc>
              <a:spcBef>
                <a:spcPts val="600"/>
              </a:spcBef>
            </a:pPr>
            <a:r>
              <a:rPr lang="en-US" sz="1800" dirty="0" err="1">
                <a:cs typeface="Arial" pitchFamily="34" charset="0"/>
              </a:rPr>
              <a:t>Sociologie</a:t>
            </a:r>
            <a:r>
              <a:rPr lang="en-US" sz="1800" dirty="0">
                <a:cs typeface="Arial" pitchFamily="34" charset="0"/>
              </a:rPr>
              <a:t> </a:t>
            </a:r>
            <a:r>
              <a:rPr lang="en-US" sz="1800" dirty="0" smtClean="0">
                <a:cs typeface="Arial" pitchFamily="34" charset="0"/>
              </a:rPr>
              <a:t>: </a:t>
            </a:r>
            <a:r>
              <a:rPr lang="fr-FR" sz="1800" dirty="0">
                <a:cs typeface="Arial" pitchFamily="34" charset="0"/>
              </a:rPr>
              <a:t>Rôle des outils connectés « Alimentation / Santé/ A Physique » comme vecteurs de prévention</a:t>
            </a:r>
          </a:p>
          <a:p>
            <a:pPr marL="1017270" lvl="2" indent="-285750">
              <a:spcBef>
                <a:spcPts val="300"/>
              </a:spcBef>
              <a:buClr>
                <a:srgbClr val="C5DD01"/>
              </a:buClr>
              <a:buFont typeface="Wingdings" pitchFamily="2" charset="2"/>
              <a:buChar char="v"/>
            </a:pPr>
            <a:r>
              <a:rPr lang="fr-FR" sz="1800" dirty="0">
                <a:cs typeface="Arial" pitchFamily="34" charset="0"/>
              </a:rPr>
              <a:t>Autonomisation des patients ? Relation malade - médecin</a:t>
            </a:r>
          </a:p>
          <a:p>
            <a:pPr marL="1017270" lvl="2" indent="-285750">
              <a:spcBef>
                <a:spcPts val="300"/>
              </a:spcBef>
              <a:buClr>
                <a:srgbClr val="C5DD01"/>
              </a:buClr>
              <a:buFont typeface="Wingdings" pitchFamily="2" charset="2"/>
              <a:buChar char="v"/>
            </a:pPr>
            <a:r>
              <a:rPr lang="fr-FR" sz="1800" dirty="0">
                <a:cs typeface="Arial" pitchFamily="34" charset="0"/>
              </a:rPr>
              <a:t>Normes de santé – Routinisation de nouvelles pratiques alimentaires</a:t>
            </a:r>
          </a:p>
          <a:p>
            <a:pPr marL="320040" lvl="1" indent="-320040">
              <a:spcBef>
                <a:spcPts val="700"/>
              </a:spcBef>
              <a:buClr>
                <a:schemeClr val="accent2"/>
              </a:buClr>
              <a:buSzPct val="60000"/>
              <a:buFont typeface="Wingdings"/>
              <a:buChar char=""/>
            </a:pPr>
            <a:r>
              <a:rPr lang="fr-FR" sz="1800" b="1" dirty="0" smtClean="0"/>
              <a:t>Matériau </a:t>
            </a:r>
            <a:r>
              <a:rPr lang="fr-FR" sz="1800" b="1" dirty="0"/>
              <a:t>:</a:t>
            </a:r>
          </a:p>
          <a:p>
            <a:pPr marL="594360" lvl="2" indent="-320040">
              <a:spcBef>
                <a:spcPts val="700"/>
              </a:spcBef>
              <a:buSzPct val="60000"/>
              <a:buFont typeface="Wingdings"/>
              <a:buChar char=""/>
            </a:pPr>
            <a:r>
              <a:rPr lang="fr-FR" sz="1800" dirty="0"/>
              <a:t> 29 entretiens semi-directifs </a:t>
            </a:r>
          </a:p>
          <a:p>
            <a:pPr marL="594360" lvl="2" indent="-320040">
              <a:spcBef>
                <a:spcPts val="700"/>
              </a:spcBef>
              <a:buSzPct val="60000"/>
              <a:buFont typeface="Wingdings"/>
              <a:buChar char=""/>
            </a:pPr>
            <a:r>
              <a:rPr lang="fr-FR" sz="1800" dirty="0"/>
              <a:t>Utilisateurs </a:t>
            </a:r>
            <a:r>
              <a:rPr lang="fr-FR" sz="1800" dirty="0" smtClean="0"/>
              <a:t>« diabétiques » d’outils </a:t>
            </a:r>
            <a:r>
              <a:rPr lang="fr-FR" sz="1800" dirty="0"/>
              <a:t>numériques santé, alimentation et/ou </a:t>
            </a:r>
            <a:r>
              <a:rPr lang="fr-FR" sz="1800" dirty="0" err="1" smtClean="0"/>
              <a:t>act</a:t>
            </a:r>
            <a:r>
              <a:rPr lang="fr-FR" sz="1800" dirty="0" smtClean="0"/>
              <a:t>. Physique</a:t>
            </a:r>
          </a:p>
          <a:p>
            <a:pPr marL="594360" lvl="2" indent="-320040">
              <a:spcBef>
                <a:spcPts val="700"/>
              </a:spcBef>
              <a:buSzPct val="60000"/>
              <a:buFont typeface="Wingdings"/>
              <a:buChar char=""/>
            </a:pPr>
            <a:r>
              <a:rPr lang="fr-FR" sz="1800" dirty="0" smtClean="0"/>
              <a:t>Mise </a:t>
            </a:r>
            <a:r>
              <a:rPr lang="fr-FR" sz="1800" dirty="0"/>
              <a:t>en perspective : 79 entretiens projet </a:t>
            </a:r>
            <a:r>
              <a:rPr lang="fr-FR" sz="1800" dirty="0" err="1"/>
              <a:t>Diet</a:t>
            </a:r>
            <a:r>
              <a:rPr lang="fr-FR" sz="1800" dirty="0"/>
              <a:t> 3.0 </a:t>
            </a:r>
            <a:r>
              <a:rPr lang="fr-FR" sz="1800" dirty="0" smtClean="0"/>
              <a:t> (Régnier, 2017a</a:t>
            </a:r>
            <a:r>
              <a:rPr lang="fr-FR" sz="1800" dirty="0"/>
              <a:t>, </a:t>
            </a:r>
            <a:r>
              <a:rPr lang="fr-FR" sz="1800" dirty="0" smtClean="0"/>
              <a:t>b) Outils de self-tracking « Alimentation / Activité physique »</a:t>
            </a:r>
            <a:endParaRPr lang="fr-FR" sz="1800" dirty="0"/>
          </a:p>
        </p:txBody>
      </p:sp>
    </p:spTree>
    <p:extLst>
      <p:ext uri="{BB962C8B-B14F-4D97-AF65-F5344CB8AC3E}">
        <p14:creationId xmlns:p14="http://schemas.microsoft.com/office/powerpoint/2010/main" val="1230972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libération de l’autorité médicale ?</a:t>
            </a:r>
            <a:endParaRPr lang="en-US" dirty="0"/>
          </a:p>
        </p:txBody>
      </p:sp>
      <p:sp>
        <p:nvSpPr>
          <p:cNvPr id="3" name="Espace réservé du contenu 2"/>
          <p:cNvSpPr>
            <a:spLocks noGrp="1"/>
          </p:cNvSpPr>
          <p:nvPr>
            <p:ph sz="quarter" idx="1"/>
          </p:nvPr>
        </p:nvSpPr>
        <p:spPr/>
        <p:txBody>
          <a:bodyPr>
            <a:normAutofit fontScale="77500" lnSpcReduction="20000"/>
          </a:bodyPr>
          <a:lstStyle/>
          <a:p>
            <a:r>
              <a:rPr lang="fr-FR" dirty="0"/>
              <a:t>Libération de l’emprise médicale ? </a:t>
            </a:r>
            <a:r>
              <a:rPr lang="fr-FR" dirty="0" smtClean="0"/>
              <a:t>Pallier les excès du care</a:t>
            </a:r>
            <a:endParaRPr lang="fr-FR" dirty="0"/>
          </a:p>
          <a:p>
            <a:pPr lvl="1"/>
            <a:r>
              <a:rPr lang="fr-FR" dirty="0"/>
              <a:t>Observée dans </a:t>
            </a:r>
            <a:r>
              <a:rPr lang="fr-FR" dirty="0" smtClean="0"/>
              <a:t>un autre contexte </a:t>
            </a:r>
            <a:r>
              <a:rPr lang="fr-FR" dirty="0" err="1" smtClean="0"/>
              <a:t>Diet</a:t>
            </a:r>
            <a:r>
              <a:rPr lang="fr-FR" dirty="0" smtClean="0"/>
              <a:t> 3.0</a:t>
            </a:r>
            <a:endParaRPr lang="fr-FR" dirty="0"/>
          </a:p>
          <a:p>
            <a:pPr marL="0" indent="0">
              <a:buNone/>
            </a:pPr>
            <a:r>
              <a:rPr lang="fr-FR" dirty="0"/>
              <a:t>« J’ai des souvenirs abominables de contrôles chez le médecin, de contrôles chez la diététicienne où on se fait engueuler chaque fois qu’on monte sur la balance (…) </a:t>
            </a:r>
            <a:r>
              <a:rPr lang="fr-FR" dirty="0" smtClean="0"/>
              <a:t>Une </a:t>
            </a:r>
            <a:r>
              <a:rPr lang="fr-FR" dirty="0"/>
              <a:t>application, on est tout seul devant son application, si ça fonctionne pas, y’a personne qui va nous juger, nous faire la morale (…)  On peut faire des réglages par soi-même ( …) c’est ça que j’aime </a:t>
            </a:r>
            <a:r>
              <a:rPr lang="fr-FR" dirty="0" smtClean="0"/>
              <a:t>bien » </a:t>
            </a:r>
          </a:p>
          <a:p>
            <a:pPr marL="0" indent="0">
              <a:buNone/>
            </a:pPr>
            <a:r>
              <a:rPr lang="fr-FR" dirty="0"/>
              <a:t> </a:t>
            </a:r>
            <a:r>
              <a:rPr lang="fr-FR" dirty="0" smtClean="0"/>
              <a:t>(Femme, </a:t>
            </a:r>
            <a:r>
              <a:rPr lang="fr-FR" dirty="0"/>
              <a:t>36 ans, prof. Intermédiaire</a:t>
            </a:r>
            <a:r>
              <a:rPr lang="fr-FR" dirty="0" smtClean="0"/>
              <a:t>)</a:t>
            </a:r>
            <a:endParaRPr lang="fr-FR" dirty="0"/>
          </a:p>
          <a:p>
            <a:r>
              <a:rPr lang="fr-FR" dirty="0" smtClean="0"/>
              <a:t>Hypothèses : </a:t>
            </a:r>
          </a:p>
          <a:p>
            <a:pPr lvl="1"/>
            <a:r>
              <a:rPr lang="fr-FR" dirty="0" smtClean="0"/>
              <a:t>Corpus </a:t>
            </a:r>
            <a:r>
              <a:rPr lang="fr-FR" dirty="0"/>
              <a:t>à </a:t>
            </a:r>
            <a:r>
              <a:rPr lang="fr-FR" dirty="0" smtClean="0"/>
              <a:t>compléter ?</a:t>
            </a:r>
          </a:p>
          <a:p>
            <a:pPr lvl="1"/>
            <a:r>
              <a:rPr lang="fr-FR" dirty="0" smtClean="0"/>
              <a:t>Notion </a:t>
            </a:r>
            <a:r>
              <a:rPr lang="fr-FR" dirty="0"/>
              <a:t>de risque ? </a:t>
            </a:r>
            <a:endParaRPr lang="fr-FR" dirty="0" smtClean="0"/>
          </a:p>
          <a:p>
            <a:pPr lvl="1"/>
            <a:r>
              <a:rPr lang="fr-FR" dirty="0" smtClean="0"/>
              <a:t>Impossibilité de faire l’économie du monde médical dans cas DT2 ?</a:t>
            </a:r>
            <a:endParaRPr lang="fr-FR" dirty="0"/>
          </a:p>
          <a:p>
            <a:pPr lvl="1"/>
            <a:endParaRPr lang="fr-FR" dirty="0"/>
          </a:p>
        </p:txBody>
      </p:sp>
    </p:spTree>
    <p:extLst>
      <p:ext uri="{BB962C8B-B14F-4D97-AF65-F5344CB8AC3E}">
        <p14:creationId xmlns:p14="http://schemas.microsoft.com/office/powerpoint/2010/main" val="1801920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en-US" dirty="0"/>
          </a:p>
        </p:txBody>
      </p:sp>
      <p:sp>
        <p:nvSpPr>
          <p:cNvPr id="3" name="Espace réservé du contenu 2"/>
          <p:cNvSpPr>
            <a:spLocks noGrp="1"/>
          </p:cNvSpPr>
          <p:nvPr>
            <p:ph sz="quarter" idx="1"/>
          </p:nvPr>
        </p:nvSpPr>
        <p:spPr/>
        <p:txBody>
          <a:bodyPr>
            <a:normAutofit lnSpcReduction="10000"/>
          </a:bodyPr>
          <a:lstStyle/>
          <a:p>
            <a:r>
              <a:rPr lang="fr-FR" dirty="0" smtClean="0"/>
              <a:t>Les outils numériques :</a:t>
            </a:r>
          </a:p>
          <a:p>
            <a:pPr lvl="1"/>
            <a:r>
              <a:rPr lang="fr-FR" dirty="0" smtClean="0"/>
              <a:t> Faiblement investis comme outils du care dans le cas du DT2 par le monde médical</a:t>
            </a:r>
          </a:p>
          <a:p>
            <a:pPr lvl="1"/>
            <a:r>
              <a:rPr lang="fr-FR" dirty="0" smtClean="0"/>
              <a:t>Usages divers par les individus</a:t>
            </a:r>
          </a:p>
          <a:p>
            <a:r>
              <a:rPr lang="fr-FR" dirty="0" smtClean="0"/>
              <a:t>Glissement du care au self-care</a:t>
            </a:r>
          </a:p>
          <a:p>
            <a:pPr lvl="1"/>
            <a:r>
              <a:rPr lang="fr-FR" dirty="0" smtClean="0"/>
              <a:t>Recompositions et déplacements</a:t>
            </a:r>
          </a:p>
          <a:p>
            <a:pPr lvl="1"/>
            <a:r>
              <a:rPr lang="fr-FR" dirty="0" smtClean="0"/>
              <a:t>Figures diverses de l’autonomie</a:t>
            </a:r>
          </a:p>
          <a:p>
            <a:r>
              <a:rPr lang="fr-FR" dirty="0" smtClean="0"/>
              <a:t>Déterminer les différences sociales</a:t>
            </a:r>
          </a:p>
          <a:p>
            <a:pPr lvl="1"/>
            <a:r>
              <a:rPr lang="fr-FR" dirty="0" smtClean="0"/>
              <a:t>Usages outils self-care / rapports au care, à autonomie etc.</a:t>
            </a:r>
          </a:p>
          <a:p>
            <a:endParaRPr lang="en-US" dirty="0"/>
          </a:p>
        </p:txBody>
      </p:sp>
    </p:spTree>
    <p:extLst>
      <p:ext uri="{BB962C8B-B14F-4D97-AF65-F5344CB8AC3E}">
        <p14:creationId xmlns:p14="http://schemas.microsoft.com/office/powerpoint/2010/main" val="2883432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a:t>
            </a:r>
          </a:p>
        </p:txBody>
      </p:sp>
      <p:sp>
        <p:nvSpPr>
          <p:cNvPr id="3" name="Espace réservé du contenu 2"/>
          <p:cNvSpPr>
            <a:spLocks noGrp="1"/>
          </p:cNvSpPr>
          <p:nvPr>
            <p:ph sz="quarter" idx="1"/>
          </p:nvPr>
        </p:nvSpPr>
        <p:spPr>
          <a:xfrm>
            <a:off x="107504" y="1716832"/>
            <a:ext cx="9036496" cy="5141168"/>
          </a:xfrm>
        </p:spPr>
        <p:txBody>
          <a:bodyPr>
            <a:noAutofit/>
          </a:bodyPr>
          <a:lstStyle/>
          <a:p>
            <a:pPr>
              <a:lnSpc>
                <a:spcPct val="115000"/>
              </a:lnSpc>
              <a:spcBef>
                <a:spcPts val="300"/>
              </a:spcBef>
              <a:spcAft>
                <a:spcPts val="300"/>
              </a:spcAft>
            </a:pPr>
            <a:r>
              <a:rPr lang="fr-FR" sz="1200" dirty="0" err="1" smtClean="0"/>
              <a:t>Consolvo</a:t>
            </a:r>
            <a:r>
              <a:rPr lang="fr-FR" sz="1200" dirty="0" smtClean="0"/>
              <a:t> S, </a:t>
            </a:r>
            <a:r>
              <a:rPr lang="fr-FR" sz="1200" dirty="0" err="1" smtClean="0"/>
              <a:t>Klasnja</a:t>
            </a:r>
            <a:r>
              <a:rPr lang="fr-FR" sz="1200" dirty="0" smtClean="0"/>
              <a:t> P, McDonald DW, </a:t>
            </a:r>
            <a:r>
              <a:rPr lang="en-US" sz="1200" dirty="0" err="1" smtClean="0"/>
              <a:t>Landay</a:t>
            </a:r>
            <a:r>
              <a:rPr lang="en-US" sz="1200" dirty="0"/>
              <a:t> JA. Designing for Healthy Lifestyles</a:t>
            </a:r>
            <a:r>
              <a:rPr lang="en-US" sz="1200" dirty="0" smtClean="0"/>
              <a:t>: Design </a:t>
            </a:r>
            <a:r>
              <a:rPr lang="en-US" sz="1200" dirty="0"/>
              <a:t>Considerations for </a:t>
            </a:r>
            <a:r>
              <a:rPr lang="en-US" sz="1200" dirty="0" smtClean="0"/>
              <a:t>Mobile Technologies </a:t>
            </a:r>
            <a:r>
              <a:rPr lang="en-US" sz="1200" dirty="0"/>
              <a:t>to Encourage </a:t>
            </a:r>
            <a:r>
              <a:rPr lang="en-US" sz="1200" dirty="0" smtClean="0"/>
              <a:t>Consumer Health </a:t>
            </a:r>
            <a:r>
              <a:rPr lang="en-US" sz="1200" dirty="0"/>
              <a:t>and Wellness. "Designing for Healthy Lifestyles: Design Considerations for Mobile Technologies to Encourage Consumer Health and Wellness", Foundations and Trends® in Human–Computer </a:t>
            </a:r>
            <a:r>
              <a:rPr lang="en-US" sz="1200" dirty="0" smtClean="0"/>
              <a:t>Interaction, 6 (3–4) :167-315, 2014.</a:t>
            </a:r>
            <a:endParaRPr lang="fr-FR" sz="1200" dirty="0" smtClean="0"/>
          </a:p>
          <a:p>
            <a:r>
              <a:rPr lang="fr-FR" sz="1200" dirty="0" smtClean="0"/>
              <a:t>Fainzang S., (2016</a:t>
            </a:r>
            <a:r>
              <a:rPr lang="fr-FR" sz="1200" dirty="0"/>
              <a:t>). « D’Internet aux objets connectés: la e-santé et la relation médecins-patients », Conférence, Séminaire de France Stratégie, « La relation médecin-patient à l'ère des objets connectés", dans le cadre du cycle de débats "Mutations technologiques, mutations sociales », 8 février 2016: </a:t>
            </a:r>
            <a:r>
              <a:rPr lang="fr-FR" sz="1200" u="sng" dirty="0">
                <a:hlinkClick r:id="rId2" tooltip="http://www.strategie.gouv.fr/evenements/relation-medecin-patient-lere-objets-connectes CTRL + Cliquez ici pour suivre le lien"/>
              </a:rPr>
              <a:t>http://www.strategie.gouv.fr/evenements/relation-medecin-patient-lere-objets-connectes</a:t>
            </a:r>
            <a:endParaRPr lang="en-US" sz="1200" dirty="0"/>
          </a:p>
          <a:p>
            <a:pPr>
              <a:lnSpc>
                <a:spcPct val="115000"/>
              </a:lnSpc>
              <a:spcBef>
                <a:spcPts val="300"/>
              </a:spcBef>
              <a:spcAft>
                <a:spcPts val="300"/>
              </a:spcAft>
            </a:pPr>
            <a:r>
              <a:rPr lang="fr-FR" sz="1200" dirty="0" err="1" smtClean="0"/>
              <a:t>Garrau</a:t>
            </a:r>
            <a:r>
              <a:rPr lang="fr-FR" sz="1200" dirty="0"/>
              <a:t>, Marie et Le Goff, Alice « Vulnérabilité, non-domination et autonomie : l’apport du </a:t>
            </a:r>
            <a:r>
              <a:rPr lang="fr-FR" sz="1200" dirty="0" err="1"/>
              <a:t>néorépublicanisme</a:t>
            </a:r>
            <a:r>
              <a:rPr lang="fr-FR" sz="1200" dirty="0"/>
              <a:t> », </a:t>
            </a:r>
            <a:r>
              <a:rPr lang="fr-FR" sz="1200" i="1" dirty="0"/>
              <a:t>Astérion</a:t>
            </a:r>
            <a:r>
              <a:rPr lang="fr-FR" sz="1200" dirty="0"/>
              <a:t> [En ligne], 6, 2009.</a:t>
            </a:r>
          </a:p>
          <a:p>
            <a:pPr>
              <a:lnSpc>
                <a:spcPct val="115000"/>
              </a:lnSpc>
              <a:spcBef>
                <a:spcPts val="300"/>
              </a:spcBef>
              <a:spcAft>
                <a:spcPts val="300"/>
              </a:spcAft>
            </a:pPr>
            <a:r>
              <a:rPr lang="en-US" sz="1200" dirty="0"/>
              <a:t>Isaacs D, Fitzgerald D. Seven alternatives to evidence based medicine. BMJ : British Medical Journal. 1999;319(7225):1618.</a:t>
            </a:r>
            <a:endParaRPr lang="fr-FR" sz="1200" dirty="0"/>
          </a:p>
          <a:p>
            <a:pPr>
              <a:lnSpc>
                <a:spcPct val="115000"/>
              </a:lnSpc>
              <a:spcBef>
                <a:spcPts val="300"/>
              </a:spcBef>
              <a:spcAft>
                <a:spcPts val="300"/>
              </a:spcAft>
            </a:pPr>
            <a:r>
              <a:rPr lang="en-US" sz="1200" dirty="0"/>
              <a:t>Tronto, Joan. Moral boundaries. A political argument for an ethic of care, New York </a:t>
            </a:r>
            <a:r>
              <a:rPr lang="en-US" sz="1200" dirty="0" smtClean="0"/>
              <a:t>– London, Routledge</a:t>
            </a:r>
            <a:r>
              <a:rPr lang="en-US" sz="1200" dirty="0"/>
              <a:t>, 1993.</a:t>
            </a:r>
          </a:p>
          <a:p>
            <a:pPr>
              <a:lnSpc>
                <a:spcPct val="115000"/>
              </a:lnSpc>
              <a:spcBef>
                <a:spcPts val="300"/>
              </a:spcBef>
              <a:spcAft>
                <a:spcPts val="300"/>
              </a:spcAft>
            </a:pPr>
            <a:r>
              <a:rPr lang="en-US" sz="1200" dirty="0" smtClean="0"/>
              <a:t>Régnier F. </a:t>
            </a:r>
            <a:r>
              <a:rPr lang="en-US" sz="1200" dirty="0"/>
              <a:t>(</a:t>
            </a:r>
            <a:r>
              <a:rPr lang="en-US" sz="1200" dirty="0" smtClean="0"/>
              <a:t>2017a), </a:t>
            </a:r>
            <a:r>
              <a:rPr lang="en-US" sz="1200" dirty="0"/>
              <a:t>« Diet and fitness apps in daily life in France: diversity of uses and social affiliation”, document de travail INRA Aliss, </a:t>
            </a:r>
            <a:r>
              <a:rPr lang="en-GB" sz="1200" dirty="0"/>
              <a:t>http://prodinra.inra.fr/record/402119</a:t>
            </a:r>
            <a:r>
              <a:rPr lang="en-GB" sz="1200" dirty="0" smtClean="0"/>
              <a:t>.</a:t>
            </a:r>
            <a:endParaRPr lang="fr-FR" sz="1200" dirty="0" smtClean="0">
              <a:solidFill>
                <a:srgbClr val="FF0000"/>
              </a:solidFill>
            </a:endParaRPr>
          </a:p>
          <a:p>
            <a:pPr>
              <a:lnSpc>
                <a:spcPct val="115000"/>
              </a:lnSpc>
              <a:spcBef>
                <a:spcPts val="300"/>
              </a:spcBef>
              <a:spcAft>
                <a:spcPts val="300"/>
              </a:spcAft>
            </a:pPr>
            <a:r>
              <a:rPr lang="fr-FR" sz="1200" dirty="0"/>
              <a:t>Régnier , F. (</a:t>
            </a:r>
            <a:r>
              <a:rPr lang="fr-FR" sz="1200" dirty="0" smtClean="0"/>
              <a:t>2017b). </a:t>
            </a:r>
            <a:r>
              <a:rPr lang="fr-FR" sz="1200" i="1" dirty="0"/>
              <a:t>Déterminants sociaux des comportements de prévention: Des campagnes de santé publique aux outils connectés</a:t>
            </a:r>
            <a:r>
              <a:rPr lang="fr-FR" sz="1200" dirty="0"/>
              <a:t>. </a:t>
            </a:r>
            <a:r>
              <a:rPr lang="fr-FR" sz="1200" dirty="0" err="1"/>
              <a:t>Presented</a:t>
            </a:r>
            <a:r>
              <a:rPr lang="fr-FR" sz="1200" dirty="0"/>
              <a:t> at Séminaire </a:t>
            </a:r>
            <a:r>
              <a:rPr lang="fr-FR" sz="1200" dirty="0" err="1"/>
              <a:t>NutriPerso</a:t>
            </a:r>
            <a:r>
              <a:rPr lang="fr-FR" sz="1200" dirty="0"/>
              <a:t>, Paris-Saclay, FRA (2017-06-20 - 2017-06-20). </a:t>
            </a:r>
            <a:br>
              <a:rPr lang="fr-FR" sz="1200" dirty="0"/>
            </a:br>
            <a:r>
              <a:rPr lang="fr-FR" sz="1200" dirty="0">
                <a:hlinkClick r:id="rId3"/>
              </a:rPr>
              <a:t>http://</a:t>
            </a:r>
            <a:r>
              <a:rPr lang="fr-FR" sz="1200" dirty="0" smtClean="0">
                <a:hlinkClick r:id="rId3"/>
              </a:rPr>
              <a:t>prodinra.inra.fr/record/397545</a:t>
            </a:r>
            <a:endParaRPr lang="fr-FR" sz="1200" dirty="0" smtClean="0"/>
          </a:p>
          <a:p>
            <a:pPr>
              <a:lnSpc>
                <a:spcPct val="115000"/>
              </a:lnSpc>
              <a:spcBef>
                <a:spcPts val="300"/>
              </a:spcBef>
              <a:spcAft>
                <a:spcPts val="300"/>
              </a:spcAft>
            </a:pPr>
            <a:r>
              <a:rPr lang="fr-FR" sz="1200" dirty="0" smtClean="0"/>
              <a:t>Saillant </a:t>
            </a:r>
            <a:r>
              <a:rPr lang="fr-FR" sz="1200" dirty="0"/>
              <a:t>Francine, Gagnon </a:t>
            </a:r>
            <a:r>
              <a:rPr lang="fr-FR" sz="1200" dirty="0" err="1"/>
              <a:t>Eric</a:t>
            </a:r>
            <a:r>
              <a:rPr lang="fr-FR" sz="1200" dirty="0"/>
              <a:t>. Le self-care : de l'autonomie-libération à la gestion du soi. In: Sciences sociales et santé</a:t>
            </a:r>
            <a:r>
              <a:rPr lang="fr-FR" sz="1200" dirty="0" smtClean="0"/>
              <a:t>. 14(3) </a:t>
            </a:r>
            <a:r>
              <a:rPr lang="fr-FR" sz="1200" dirty="0"/>
              <a:t>1996. </a:t>
            </a:r>
            <a:r>
              <a:rPr lang="fr-FR" sz="1200" dirty="0" smtClean="0"/>
              <a:t>:17-46, 1996.</a:t>
            </a:r>
            <a:endParaRPr lang="en-US" sz="1200" dirty="0" smtClean="0"/>
          </a:p>
          <a:p>
            <a:pPr>
              <a:lnSpc>
                <a:spcPct val="115000"/>
              </a:lnSpc>
              <a:spcBef>
                <a:spcPts val="300"/>
              </a:spcBef>
              <a:spcAft>
                <a:spcPts val="300"/>
              </a:spcAft>
            </a:pPr>
            <a:r>
              <a:rPr lang="en-US" sz="1200" dirty="0" err="1" smtClean="0"/>
              <a:t>Sanabria</a:t>
            </a:r>
            <a:r>
              <a:rPr lang="en-US" sz="1200" dirty="0" smtClean="0"/>
              <a:t> </a:t>
            </a:r>
            <a:r>
              <a:rPr lang="en-US" sz="1200" dirty="0"/>
              <a:t>Emilia and Yates-Doer, Emily. Alimentary uncertainties : from contested evidence to policy, </a:t>
            </a:r>
            <a:r>
              <a:rPr lang="en-US" sz="1200" dirty="0" err="1"/>
              <a:t>BioSocieties</a:t>
            </a:r>
            <a:r>
              <a:rPr lang="en-US" sz="1200" dirty="0"/>
              <a:t>, Vol.0, 2, </a:t>
            </a:r>
            <a:r>
              <a:rPr lang="en-US" sz="1200" dirty="0" smtClean="0"/>
              <a:t>117-124, 2015.</a:t>
            </a:r>
            <a:endParaRPr lang="en-US" sz="1200" dirty="0"/>
          </a:p>
          <a:p>
            <a:pPr>
              <a:lnSpc>
                <a:spcPct val="115000"/>
              </a:lnSpc>
              <a:spcBef>
                <a:spcPts val="300"/>
              </a:spcBef>
              <a:spcAft>
                <a:spcPts val="300"/>
              </a:spcAft>
            </a:pPr>
            <a:r>
              <a:rPr lang="fr-FR" sz="1200" dirty="0" err="1"/>
              <a:t>Winance</a:t>
            </a:r>
            <a:r>
              <a:rPr lang="fr-FR" sz="1200" dirty="0"/>
              <a:t>, Myriam « Dépendance versus autonomie…De la signification et de l’imprégnation de ces notions dans les pratiques médico-sociales », Sciences sociales et Santé, vol. 25, n°4, 2007.</a:t>
            </a:r>
          </a:p>
          <a:p>
            <a:pPr marL="0" indent="0">
              <a:buNone/>
            </a:pPr>
            <a:endParaRPr lang="fr-FR" sz="1400" dirty="0"/>
          </a:p>
        </p:txBody>
      </p:sp>
    </p:spTree>
    <p:extLst>
      <p:ext uri="{BB962C8B-B14F-4D97-AF65-F5344CB8AC3E}">
        <p14:creationId xmlns:p14="http://schemas.microsoft.com/office/powerpoint/2010/main" val="4044904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 « care </a:t>
            </a:r>
            <a:r>
              <a:rPr lang="fr-FR" dirty="0" smtClean="0"/>
              <a:t>»</a:t>
            </a:r>
            <a:endParaRPr lang="fr-FR" dirty="0"/>
          </a:p>
        </p:txBody>
      </p:sp>
      <p:sp>
        <p:nvSpPr>
          <p:cNvPr id="3" name="Espace réservé du contenu 2"/>
          <p:cNvSpPr>
            <a:spLocks noGrp="1"/>
          </p:cNvSpPr>
          <p:nvPr>
            <p:ph sz="quarter" idx="1"/>
          </p:nvPr>
        </p:nvSpPr>
        <p:spPr>
          <a:xfrm>
            <a:off x="0" y="1772816"/>
            <a:ext cx="9073008" cy="4495800"/>
          </a:xfrm>
        </p:spPr>
        <p:txBody>
          <a:bodyPr>
            <a:normAutofit fontScale="92500" lnSpcReduction="20000"/>
          </a:bodyPr>
          <a:lstStyle/>
          <a:p>
            <a:r>
              <a:rPr lang="fr-FR" b="1" dirty="0"/>
              <a:t>« Care » </a:t>
            </a:r>
            <a:r>
              <a:rPr lang="fr-FR" dirty="0"/>
              <a:t>(Tronto,1993) : ensemble de </a:t>
            </a:r>
            <a:r>
              <a:rPr lang="fr-FR" dirty="0" smtClean="0"/>
              <a:t>dispositions et de pratiques </a:t>
            </a:r>
            <a:r>
              <a:rPr lang="fr-FR" dirty="0"/>
              <a:t>recouvrant </a:t>
            </a:r>
            <a:r>
              <a:rPr lang="fr-FR" dirty="0" smtClean="0"/>
              <a:t>4 phases</a:t>
            </a:r>
            <a:endParaRPr lang="fr-FR" dirty="0"/>
          </a:p>
          <a:p>
            <a:pPr marL="449263" lvl="1" indent="-271463">
              <a:spcBef>
                <a:spcPts val="300"/>
              </a:spcBef>
            </a:pPr>
            <a:r>
              <a:rPr lang="fr-FR" dirty="0" smtClean="0"/>
              <a:t>Attention et souci à autrui</a:t>
            </a:r>
            <a:r>
              <a:rPr lang="fr-FR" dirty="0"/>
              <a:t> </a:t>
            </a:r>
          </a:p>
          <a:p>
            <a:pPr marL="449263" lvl="1" indent="-271463">
              <a:spcBef>
                <a:spcPts val="300"/>
              </a:spcBef>
            </a:pPr>
            <a:r>
              <a:rPr lang="fr-FR" dirty="0" smtClean="0"/>
              <a:t>Prise en charge =&gt; responsabilité</a:t>
            </a:r>
            <a:endParaRPr lang="fr-FR" dirty="0"/>
          </a:p>
          <a:p>
            <a:pPr marL="449263" lvl="1" indent="-271463">
              <a:spcBef>
                <a:spcPts val="300"/>
              </a:spcBef>
            </a:pPr>
            <a:r>
              <a:rPr lang="fr-FR" dirty="0"/>
              <a:t>Prendre </a:t>
            </a:r>
            <a:r>
              <a:rPr lang="fr-FR" dirty="0" smtClean="0"/>
              <a:t>soin =&gt; relation à autrui</a:t>
            </a:r>
          </a:p>
          <a:p>
            <a:pPr marL="449263" lvl="1" indent="-271463">
              <a:spcBef>
                <a:spcPts val="300"/>
              </a:spcBef>
            </a:pPr>
            <a:r>
              <a:rPr lang="fr-FR" dirty="0" smtClean="0"/>
              <a:t>Adéquation du </a:t>
            </a:r>
            <a:r>
              <a:rPr lang="fr-FR" dirty="0"/>
              <a:t>soin au </a:t>
            </a:r>
            <a:r>
              <a:rPr lang="fr-FR" dirty="0" smtClean="0"/>
              <a:t>besoin</a:t>
            </a:r>
          </a:p>
          <a:p>
            <a:endParaRPr lang="fr-FR" b="1" dirty="0"/>
          </a:p>
          <a:p>
            <a:r>
              <a:rPr lang="fr-FR" b="1" dirty="0"/>
              <a:t>The care </a:t>
            </a:r>
            <a:r>
              <a:rPr lang="fr-FR" b="1" dirty="0" err="1"/>
              <a:t>is</a:t>
            </a:r>
            <a:r>
              <a:rPr lang="fr-FR" b="1" dirty="0"/>
              <a:t> in the cure </a:t>
            </a:r>
            <a:r>
              <a:rPr lang="fr-FR" dirty="0"/>
              <a:t>: </a:t>
            </a:r>
            <a:r>
              <a:rPr lang="fr-FR" sz="2600" dirty="0" smtClean="0"/>
              <a:t>modifications </a:t>
            </a:r>
            <a:r>
              <a:rPr lang="fr-FR" sz="2600" dirty="0"/>
              <a:t>comportementales (alimentation - activité </a:t>
            </a:r>
            <a:r>
              <a:rPr lang="fr-FR" sz="2600" dirty="0" smtClean="0"/>
              <a:t>physique), la </a:t>
            </a:r>
            <a:r>
              <a:rPr lang="fr-FR" sz="2600" dirty="0"/>
              <a:t>surveillance et régulation des « écarts »</a:t>
            </a:r>
          </a:p>
          <a:p>
            <a:pPr marL="639763" lvl="1" indent="342900"/>
            <a:r>
              <a:rPr lang="fr-FR" dirty="0"/>
              <a:t>Régulation médicale d’actes ordinaires de la vie quotidienne</a:t>
            </a:r>
          </a:p>
          <a:p>
            <a:pPr marL="639763" lvl="1" indent="342900"/>
            <a:r>
              <a:rPr lang="fr-FR" dirty="0"/>
              <a:t>Apprendre à vivre avec la maladie </a:t>
            </a:r>
          </a:p>
        </p:txBody>
      </p:sp>
    </p:spTree>
    <p:extLst>
      <p:ext uri="{BB962C8B-B14F-4D97-AF65-F5344CB8AC3E}">
        <p14:creationId xmlns:p14="http://schemas.microsoft.com/office/powerpoint/2010/main" val="1538960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423848" cy="990600"/>
          </a:xfrm>
        </p:spPr>
        <p:txBody>
          <a:bodyPr>
            <a:normAutofit fontScale="90000"/>
          </a:bodyPr>
          <a:lstStyle/>
          <a:p>
            <a:r>
              <a:rPr lang="fr-FR" dirty="0"/>
              <a:t>Dispositifs digitaux &amp; maladies </a:t>
            </a:r>
            <a:r>
              <a:rPr lang="fr-FR" dirty="0" smtClean="0"/>
              <a:t>cardio-métaboliques </a:t>
            </a:r>
            <a:r>
              <a:rPr lang="fr-FR" dirty="0" smtClean="0">
                <a:solidFill>
                  <a:srgbClr val="FF0000"/>
                </a:solidFill>
              </a:rPr>
              <a:t> </a:t>
            </a:r>
            <a:endParaRPr lang="fr-FR" dirty="0">
              <a:solidFill>
                <a:srgbClr val="FF0000"/>
              </a:solidFill>
            </a:endParaRPr>
          </a:p>
        </p:txBody>
      </p:sp>
      <p:sp>
        <p:nvSpPr>
          <p:cNvPr id="3" name="Espace réservé du contenu 2"/>
          <p:cNvSpPr>
            <a:spLocks noGrp="1"/>
          </p:cNvSpPr>
          <p:nvPr>
            <p:ph sz="quarter" idx="1"/>
          </p:nvPr>
        </p:nvSpPr>
        <p:spPr>
          <a:xfrm>
            <a:off x="0" y="1600200"/>
            <a:ext cx="9144000" cy="4495800"/>
          </a:xfrm>
        </p:spPr>
        <p:txBody>
          <a:bodyPr vert="horz" anchor="t">
            <a:normAutofit/>
          </a:bodyPr>
          <a:lstStyle/>
          <a:p>
            <a:r>
              <a:rPr lang="fr-FR" sz="2800" dirty="0"/>
              <a:t>Evidences incertaines sur le métabolisme </a:t>
            </a:r>
          </a:p>
          <a:p>
            <a:pPr marL="0" indent="0">
              <a:buNone/>
            </a:pPr>
            <a:r>
              <a:rPr lang="fr-FR" sz="2800" dirty="0"/>
              <a:t>"</a:t>
            </a:r>
            <a:r>
              <a:rPr lang="fr-FR" sz="2800" i="1" dirty="0"/>
              <a:t>Eminence-</a:t>
            </a:r>
            <a:r>
              <a:rPr lang="fr-FR" sz="2800" i="1" dirty="0" err="1"/>
              <a:t>based</a:t>
            </a:r>
            <a:r>
              <a:rPr lang="fr-FR" sz="2800" i="1" dirty="0"/>
              <a:t>" </a:t>
            </a:r>
            <a:r>
              <a:rPr lang="fr-FR" sz="2800" i="1" dirty="0" err="1"/>
              <a:t>medecine</a:t>
            </a:r>
            <a:r>
              <a:rPr lang="fr-FR" sz="2800" i="1" dirty="0"/>
              <a:t> (</a:t>
            </a:r>
            <a:r>
              <a:rPr lang="fr-FR" sz="2800" dirty="0"/>
              <a:t>Isaacs, Fitzgerald</a:t>
            </a:r>
            <a:r>
              <a:rPr lang="fr-FR" sz="2800" i="1" dirty="0"/>
              <a:t> 1999)</a:t>
            </a:r>
            <a:r>
              <a:rPr lang="fr-FR" sz="2800" dirty="0"/>
              <a:t> &amp; incertitudes alimentaires (</a:t>
            </a:r>
            <a:r>
              <a:rPr lang="fr-FR" sz="2800" dirty="0" err="1"/>
              <a:t>Sanabria</a:t>
            </a:r>
            <a:r>
              <a:rPr lang="fr-FR" sz="2800" dirty="0"/>
              <a:t>, Yates-</a:t>
            </a:r>
            <a:r>
              <a:rPr lang="fr-FR" sz="2800" dirty="0" err="1"/>
              <a:t>Doerr</a:t>
            </a:r>
            <a:r>
              <a:rPr lang="fr-FR" sz="2800" dirty="0"/>
              <a:t> 2015) </a:t>
            </a:r>
          </a:p>
          <a:p>
            <a:r>
              <a:rPr lang="fr-FR" sz="2800" dirty="0" smtClean="0"/>
              <a:t>Savoirs imprécis =&gt; </a:t>
            </a:r>
            <a:r>
              <a:rPr lang="fr-FR" sz="2800" i="1" dirty="0" smtClean="0"/>
              <a:t>technologies </a:t>
            </a:r>
            <a:r>
              <a:rPr lang="fr-FR" sz="2800" i="1" dirty="0"/>
              <a:t>of actions</a:t>
            </a:r>
            <a:r>
              <a:rPr lang="fr-FR" sz="2800" dirty="0"/>
              <a:t> : </a:t>
            </a:r>
            <a:endParaRPr lang="fr-FR" sz="2800" dirty="0" smtClean="0"/>
          </a:p>
          <a:p>
            <a:pPr marL="711200" indent="185738">
              <a:buFont typeface="Wingdings" panose="05000000000000000000" pitchFamily="2" charset="2"/>
              <a:buChar char="Ø"/>
            </a:pPr>
            <a:r>
              <a:rPr lang="fr-FR" sz="2800" dirty="0" smtClean="0"/>
              <a:t>	 modification </a:t>
            </a:r>
            <a:r>
              <a:rPr lang="fr-FR" sz="2800" dirty="0"/>
              <a:t>des habitudes </a:t>
            </a:r>
            <a:r>
              <a:rPr lang="fr-FR" sz="2800" dirty="0" smtClean="0"/>
              <a:t>(</a:t>
            </a:r>
            <a:r>
              <a:rPr lang="fr-FR" sz="2800" dirty="0" err="1" smtClean="0"/>
              <a:t>Consolvo</a:t>
            </a:r>
            <a:r>
              <a:rPr lang="fr-FR" sz="2800" dirty="0" smtClean="0"/>
              <a:t> et al. 2014):</a:t>
            </a:r>
            <a:endParaRPr lang="fr-FR" sz="2800" dirty="0"/>
          </a:p>
          <a:p>
            <a:pPr lvl="2"/>
            <a:r>
              <a:rPr lang="fr-FR" dirty="0"/>
              <a:t>Prévenir le processus de détérioration de l’état de santé alors qu’un dysfonctionnement métabolique a été détecté</a:t>
            </a:r>
          </a:p>
          <a:p>
            <a:pPr lvl="2"/>
            <a:r>
              <a:rPr lang="fr-FR" dirty="0"/>
              <a:t>"Guérir" de son DT2, hypertension, obésité </a:t>
            </a:r>
          </a:p>
        </p:txBody>
      </p:sp>
      <p:sp>
        <p:nvSpPr>
          <p:cNvPr id="4" name="ZoneTexte 3"/>
          <p:cNvSpPr txBox="1"/>
          <p:nvPr/>
        </p:nvSpPr>
        <p:spPr>
          <a:xfrm>
            <a:off x="611560" y="5805264"/>
            <a:ext cx="8270171" cy="830997"/>
          </a:xfrm>
          <a:prstGeom prst="rect">
            <a:avLst/>
          </a:prstGeom>
          <a:noFill/>
        </p:spPr>
        <p:txBody>
          <a:bodyPr wrap="square" rtlCol="0">
            <a:spAutoFit/>
          </a:bodyPr>
          <a:lstStyle/>
          <a:p>
            <a:pPr marL="342900" indent="-342900">
              <a:buFont typeface="Wingdings" panose="05000000000000000000" pitchFamily="2" charset="2"/>
              <a:buChar char="Ø"/>
            </a:pPr>
            <a:r>
              <a:rPr lang="fr-FR" sz="2400" b="1" dirty="0">
                <a:solidFill>
                  <a:schemeClr val="accent1">
                    <a:lumMod val="75000"/>
                  </a:schemeClr>
                </a:solidFill>
              </a:rPr>
              <a:t>Quelles transformations viennent apporter les nouvelles technologies dans les pratiques de care ?</a:t>
            </a:r>
          </a:p>
        </p:txBody>
      </p:sp>
    </p:spTree>
    <p:extLst>
      <p:ext uri="{BB962C8B-B14F-4D97-AF65-F5344CB8AC3E}">
        <p14:creationId xmlns:p14="http://schemas.microsoft.com/office/powerpoint/2010/main" val="891484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sz="4000" dirty="0" smtClean="0"/>
              <a:t>Technologies « Alimentation / Santé » : tensions </a:t>
            </a:r>
            <a:r>
              <a:rPr lang="fr-FR" sz="4000" dirty="0"/>
              <a:t>et enjeux</a:t>
            </a:r>
            <a:endParaRPr lang="en-US" sz="4000" dirty="0"/>
          </a:p>
        </p:txBody>
      </p:sp>
      <p:sp>
        <p:nvSpPr>
          <p:cNvPr id="4" name="Espace réservé du contenu 3"/>
          <p:cNvSpPr>
            <a:spLocks noGrp="1"/>
          </p:cNvSpPr>
          <p:nvPr>
            <p:ph sz="quarter" idx="2"/>
          </p:nvPr>
        </p:nvSpPr>
        <p:spPr/>
        <p:txBody>
          <a:bodyPr>
            <a:normAutofit fontScale="92500" lnSpcReduction="20000"/>
          </a:bodyPr>
          <a:lstStyle/>
          <a:p>
            <a:pPr>
              <a:buFont typeface="Wingdings" panose="05000000000000000000" pitchFamily="2" charset="2"/>
              <a:buChar char="q"/>
            </a:pPr>
            <a:r>
              <a:rPr lang="fr-FR" sz="2700" dirty="0">
                <a:latin typeface="+mj-lt"/>
              </a:rPr>
              <a:t>Alimentation </a:t>
            </a:r>
          </a:p>
          <a:p>
            <a:pPr lvl="1">
              <a:buFont typeface="Wingdings" panose="05000000000000000000" pitchFamily="2" charset="2"/>
              <a:buChar char="q"/>
            </a:pPr>
            <a:r>
              <a:rPr lang="fr-FR" sz="2500" dirty="0">
                <a:latin typeface="+mj-lt"/>
              </a:rPr>
              <a:t>Commodité</a:t>
            </a:r>
          </a:p>
          <a:p>
            <a:pPr lvl="1">
              <a:buFont typeface="Wingdings" panose="05000000000000000000" pitchFamily="2" charset="2"/>
              <a:buChar char="q"/>
            </a:pPr>
            <a:r>
              <a:rPr lang="fr-FR" sz="2500" dirty="0">
                <a:latin typeface="+mj-lt"/>
              </a:rPr>
              <a:t>Diffusion </a:t>
            </a:r>
          </a:p>
          <a:p>
            <a:pPr lvl="1">
              <a:buFont typeface="Wingdings" panose="05000000000000000000" pitchFamily="2" charset="2"/>
              <a:buChar char="q"/>
            </a:pPr>
            <a:r>
              <a:rPr lang="fr-FR" sz="2500" dirty="0">
                <a:latin typeface="+mj-lt"/>
              </a:rPr>
              <a:t>Prévention</a:t>
            </a:r>
          </a:p>
          <a:p>
            <a:pPr>
              <a:buFont typeface="Wingdings" panose="05000000000000000000" pitchFamily="2" charset="2"/>
              <a:buChar char="q"/>
            </a:pPr>
            <a:r>
              <a:rPr lang="fr-FR" sz="2700" dirty="0">
                <a:latin typeface="+mj-lt"/>
              </a:rPr>
              <a:t>Individus</a:t>
            </a:r>
          </a:p>
          <a:p>
            <a:pPr lvl="1">
              <a:buFont typeface="Wingdings" panose="05000000000000000000" pitchFamily="2" charset="2"/>
              <a:buChar char="q"/>
            </a:pPr>
            <a:r>
              <a:rPr lang="fr-FR" sz="2500" dirty="0">
                <a:latin typeface="+mj-lt"/>
              </a:rPr>
              <a:t>Autonomie</a:t>
            </a:r>
          </a:p>
          <a:p>
            <a:pPr lvl="1">
              <a:buFont typeface="Wingdings" panose="05000000000000000000" pitchFamily="2" charset="2"/>
              <a:buChar char="q"/>
            </a:pPr>
            <a:r>
              <a:rPr lang="fr-FR" sz="2500" dirty="0">
                <a:latin typeface="+mj-lt"/>
                <a:cs typeface="Arial" panose="020B0604020202020204" pitchFamily="34" charset="0"/>
              </a:rPr>
              <a:t>Personnalisation</a:t>
            </a:r>
          </a:p>
          <a:p>
            <a:pPr>
              <a:buFont typeface="Wingdings" panose="05000000000000000000" pitchFamily="2" charset="2"/>
              <a:buChar char="q"/>
            </a:pPr>
            <a:r>
              <a:rPr lang="fr-FR" sz="2700" dirty="0">
                <a:latin typeface="+mj-lt"/>
                <a:cs typeface="Arial" panose="020B0604020202020204" pitchFamily="34" charset="0"/>
              </a:rPr>
              <a:t>Société</a:t>
            </a:r>
          </a:p>
          <a:p>
            <a:pPr lvl="1">
              <a:buFont typeface="Wingdings" panose="05000000000000000000" pitchFamily="2" charset="2"/>
              <a:buChar char="q"/>
            </a:pPr>
            <a:r>
              <a:rPr lang="fr-FR" sz="2500" dirty="0">
                <a:latin typeface="+mj-lt"/>
                <a:cs typeface="Arial" panose="020B0604020202020204" pitchFamily="34" charset="0"/>
              </a:rPr>
              <a:t>Réduction inégalités</a:t>
            </a:r>
          </a:p>
          <a:p>
            <a:pPr lvl="2">
              <a:buFont typeface="Wingdings" panose="05000000000000000000" pitchFamily="2" charset="2"/>
              <a:buChar char="q"/>
            </a:pPr>
            <a:endParaRPr lang="fr-FR" sz="2700" b="1" dirty="0">
              <a:latin typeface="+mj-lt"/>
              <a:cs typeface="Arial" panose="020B0604020202020204" pitchFamily="34" charset="0"/>
            </a:endParaRPr>
          </a:p>
          <a:p>
            <a:pPr lvl="2">
              <a:buFont typeface="Wingdings" panose="05000000000000000000" pitchFamily="2" charset="2"/>
              <a:buChar char="q"/>
            </a:pPr>
            <a:endParaRPr lang="fr-FR" sz="2700" b="1" dirty="0">
              <a:latin typeface="+mj-lt"/>
              <a:cs typeface="Arial" panose="020B0604020202020204" pitchFamily="34" charset="0"/>
            </a:endParaRPr>
          </a:p>
          <a:p>
            <a:pPr lvl="2">
              <a:buFont typeface="Wingdings" panose="05000000000000000000" pitchFamily="2" charset="2"/>
              <a:buChar char="q"/>
            </a:pPr>
            <a:endParaRPr lang="fr-FR" sz="2700" b="1" dirty="0">
              <a:latin typeface="+mj-lt"/>
              <a:cs typeface="Arial" panose="020B0604020202020204" pitchFamily="34" charset="0"/>
            </a:endParaRPr>
          </a:p>
          <a:p>
            <a:pPr marL="365760" lvl="1" indent="0">
              <a:buNone/>
            </a:pPr>
            <a:endParaRPr lang="fr-FR" sz="2700" dirty="0">
              <a:latin typeface="+mj-lt"/>
            </a:endParaRPr>
          </a:p>
          <a:p>
            <a:pPr lvl="1"/>
            <a:endParaRPr lang="en-US" sz="2700" dirty="0">
              <a:latin typeface="+mj-lt"/>
            </a:endParaRPr>
          </a:p>
          <a:p>
            <a:endParaRPr lang="en-US" sz="2700" dirty="0">
              <a:latin typeface="+mj-lt"/>
            </a:endParaRPr>
          </a:p>
        </p:txBody>
      </p:sp>
      <p:sp>
        <p:nvSpPr>
          <p:cNvPr id="2" name="Espace réservé du texte 1"/>
          <p:cNvSpPr>
            <a:spLocks noGrp="1"/>
          </p:cNvSpPr>
          <p:nvPr>
            <p:ph type="body" sz="quarter" idx="1"/>
          </p:nvPr>
        </p:nvSpPr>
        <p:spPr/>
        <p:txBody>
          <a:bodyPr/>
          <a:lstStyle/>
          <a:p>
            <a:r>
              <a:rPr lang="fr-FR" dirty="0"/>
              <a:t>Espoirs</a:t>
            </a:r>
          </a:p>
        </p:txBody>
      </p:sp>
      <p:sp>
        <p:nvSpPr>
          <p:cNvPr id="6" name="Espace réservé du texte 5"/>
          <p:cNvSpPr>
            <a:spLocks noGrp="1"/>
          </p:cNvSpPr>
          <p:nvPr>
            <p:ph type="body" sz="quarter" idx="3"/>
          </p:nvPr>
        </p:nvSpPr>
        <p:spPr/>
        <p:txBody>
          <a:bodyPr/>
          <a:lstStyle/>
          <a:p>
            <a:r>
              <a:rPr lang="fr-FR" dirty="0"/>
              <a:t>Craintes</a:t>
            </a:r>
          </a:p>
        </p:txBody>
      </p:sp>
      <p:sp>
        <p:nvSpPr>
          <p:cNvPr id="8" name="Espace réservé du contenu 3"/>
          <p:cNvSpPr txBox="1">
            <a:spLocks/>
          </p:cNvSpPr>
          <p:nvPr/>
        </p:nvSpPr>
        <p:spPr>
          <a:xfrm>
            <a:off x="4716016" y="2422426"/>
            <a:ext cx="4427984" cy="3581400"/>
          </a:xfrm>
          <a:prstGeom prst="rect">
            <a:avLst/>
          </a:prstGeom>
        </p:spPr>
        <p:txBody>
          <a:bodyPr vert="horz">
            <a:normAutofit fontScale="8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Wingdings" panose="05000000000000000000" pitchFamily="2" charset="2"/>
              <a:buChar char="q"/>
            </a:pPr>
            <a:r>
              <a:rPr lang="fr-FR" dirty="0">
                <a:latin typeface="+mj-lt"/>
              </a:rPr>
              <a:t>Alimentation </a:t>
            </a:r>
          </a:p>
          <a:p>
            <a:pPr lvl="1">
              <a:buFont typeface="Wingdings" panose="05000000000000000000" pitchFamily="2" charset="2"/>
              <a:buChar char="q"/>
            </a:pPr>
            <a:r>
              <a:rPr lang="fr-FR" sz="2700" dirty="0">
                <a:latin typeface="+mj-lt"/>
              </a:rPr>
              <a:t>Médicalisation, technicisation</a:t>
            </a:r>
          </a:p>
          <a:p>
            <a:pPr lvl="1">
              <a:buFont typeface="Wingdings" panose="05000000000000000000" pitchFamily="2" charset="2"/>
              <a:buChar char="q"/>
            </a:pPr>
            <a:r>
              <a:rPr lang="fr-FR" sz="2700" dirty="0">
                <a:latin typeface="+mj-lt"/>
              </a:rPr>
              <a:t>Standardisation</a:t>
            </a:r>
          </a:p>
          <a:p>
            <a:pPr lvl="1">
              <a:buFont typeface="Wingdings" panose="05000000000000000000" pitchFamily="2" charset="2"/>
              <a:buChar char="q"/>
            </a:pPr>
            <a:r>
              <a:rPr lang="fr-FR" sz="2700" dirty="0">
                <a:latin typeface="+mj-lt"/>
              </a:rPr>
              <a:t>Outils commerciaux</a:t>
            </a:r>
          </a:p>
          <a:p>
            <a:pPr>
              <a:buFont typeface="Wingdings" panose="05000000000000000000" pitchFamily="2" charset="2"/>
              <a:buChar char="q"/>
            </a:pPr>
            <a:r>
              <a:rPr lang="fr-FR" dirty="0">
                <a:latin typeface="+mj-lt"/>
              </a:rPr>
              <a:t>Individus</a:t>
            </a:r>
          </a:p>
          <a:p>
            <a:pPr lvl="1">
              <a:buFont typeface="Wingdings" panose="05000000000000000000" pitchFamily="2" charset="2"/>
              <a:buChar char="q"/>
            </a:pPr>
            <a:r>
              <a:rPr lang="fr-FR" sz="2700" dirty="0">
                <a:latin typeface="+mj-lt"/>
              </a:rPr>
              <a:t>Surveillance</a:t>
            </a:r>
          </a:p>
          <a:p>
            <a:pPr lvl="1">
              <a:buFont typeface="Wingdings" panose="05000000000000000000" pitchFamily="2" charset="2"/>
              <a:buChar char="q"/>
            </a:pPr>
            <a:r>
              <a:rPr lang="fr-FR" sz="2700" dirty="0">
                <a:latin typeface="+mj-lt"/>
                <a:cs typeface="Arial" panose="020B0604020202020204" pitchFamily="34" charset="0"/>
              </a:rPr>
              <a:t>Responsabilisation</a:t>
            </a:r>
          </a:p>
          <a:p>
            <a:pPr>
              <a:buFont typeface="Wingdings" panose="05000000000000000000" pitchFamily="2" charset="2"/>
              <a:buChar char="q"/>
            </a:pPr>
            <a:r>
              <a:rPr lang="fr-FR" sz="2700" dirty="0">
                <a:latin typeface="+mj-lt"/>
                <a:cs typeface="Arial" panose="020B0604020202020204" pitchFamily="34" charset="0"/>
              </a:rPr>
              <a:t>Société</a:t>
            </a:r>
          </a:p>
          <a:p>
            <a:pPr lvl="1">
              <a:buFont typeface="Wingdings" panose="05000000000000000000" pitchFamily="2" charset="2"/>
              <a:buChar char="q"/>
            </a:pPr>
            <a:r>
              <a:rPr lang="fr-FR" sz="2700" dirty="0">
                <a:latin typeface="+mj-lt"/>
                <a:cs typeface="Arial" panose="020B0604020202020204" pitchFamily="34" charset="0"/>
              </a:rPr>
              <a:t>Augmentation inégalités</a:t>
            </a:r>
          </a:p>
          <a:p>
            <a:pPr lvl="2">
              <a:buFont typeface="Wingdings" panose="05000000000000000000" pitchFamily="2" charset="2"/>
              <a:buChar char="q"/>
            </a:pPr>
            <a:endParaRPr lang="fr-FR" sz="2700" b="1" dirty="0">
              <a:latin typeface="+mj-lt"/>
              <a:cs typeface="Arial" panose="020B0604020202020204" pitchFamily="34" charset="0"/>
            </a:endParaRPr>
          </a:p>
          <a:p>
            <a:pPr lvl="2">
              <a:buFont typeface="Wingdings" panose="05000000000000000000" pitchFamily="2" charset="2"/>
              <a:buChar char="q"/>
            </a:pPr>
            <a:endParaRPr lang="fr-FR" sz="2700" b="1" dirty="0">
              <a:latin typeface="+mj-lt"/>
              <a:cs typeface="Arial" panose="020B0604020202020204" pitchFamily="34" charset="0"/>
            </a:endParaRPr>
          </a:p>
          <a:p>
            <a:pPr lvl="2">
              <a:buFont typeface="Wingdings" panose="05000000000000000000" pitchFamily="2" charset="2"/>
              <a:buChar char="q"/>
            </a:pPr>
            <a:endParaRPr lang="fr-FR" sz="2700" b="1" dirty="0">
              <a:latin typeface="+mj-lt"/>
              <a:cs typeface="Arial" panose="020B0604020202020204" pitchFamily="34" charset="0"/>
            </a:endParaRPr>
          </a:p>
          <a:p>
            <a:pPr marL="365760" lvl="1" indent="0">
              <a:buFont typeface="Wingdings 2"/>
              <a:buNone/>
            </a:pPr>
            <a:endParaRPr lang="fr-FR" sz="2700" dirty="0">
              <a:latin typeface="+mj-lt"/>
            </a:endParaRPr>
          </a:p>
          <a:p>
            <a:pPr lvl="1"/>
            <a:endParaRPr lang="en-US" sz="2700" dirty="0">
              <a:latin typeface="+mj-lt"/>
            </a:endParaRPr>
          </a:p>
          <a:p>
            <a:endParaRPr lang="en-US" sz="2700" dirty="0">
              <a:latin typeface="+mj-lt"/>
            </a:endParaRPr>
          </a:p>
        </p:txBody>
      </p:sp>
    </p:spTree>
    <p:extLst>
      <p:ext uri="{BB962C8B-B14F-4D97-AF65-F5344CB8AC3E}">
        <p14:creationId xmlns:p14="http://schemas.microsoft.com/office/powerpoint/2010/main" val="3279773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7558" y="1420813"/>
            <a:ext cx="8556692" cy="5172075"/>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701918" y="2009775"/>
            <a:ext cx="2376264" cy="2816156"/>
          </a:xfrm>
          <a:prstGeom prst="rect">
            <a:avLst/>
          </a:prstGeom>
          <a:noFill/>
        </p:spPr>
        <p:txBody>
          <a:bodyPr wrap="square" rtlCol="0" anchor="t">
            <a:spAutoFit/>
          </a:bodyPr>
          <a:lstStyle/>
          <a:p>
            <a:pPr>
              <a:spcBef>
                <a:spcPts val="300"/>
              </a:spcBef>
              <a:spcAft>
                <a:spcPts val="300"/>
              </a:spcAft>
            </a:pPr>
            <a:r>
              <a:rPr lang="fr-FR" b="1" dirty="0"/>
              <a:t>             E-santé:</a:t>
            </a:r>
          </a:p>
          <a:p>
            <a:pPr>
              <a:spcBef>
                <a:spcPts val="300"/>
              </a:spcBef>
              <a:spcAft>
                <a:spcPts val="300"/>
              </a:spcAft>
            </a:pPr>
            <a:r>
              <a:rPr lang="fr-FR" u="sng" dirty="0"/>
              <a:t> Glucomètre </a:t>
            </a:r>
            <a:r>
              <a:rPr lang="fr-FR" dirty="0"/>
              <a:t>(</a:t>
            </a:r>
            <a:r>
              <a:rPr lang="fr-FR" dirty="0" err="1"/>
              <a:t>DiabetoPartner</a:t>
            </a:r>
            <a:r>
              <a:rPr lang="fr-FR" dirty="0"/>
              <a:t> et </a:t>
            </a:r>
            <a:r>
              <a:rPr lang="fr-FR" dirty="0" err="1"/>
              <a:t>MaGlycémie</a:t>
            </a:r>
            <a:r>
              <a:rPr lang="fr-FR" dirty="0"/>
              <a:t>) </a:t>
            </a:r>
          </a:p>
          <a:p>
            <a:pPr>
              <a:spcBef>
                <a:spcPts val="300"/>
              </a:spcBef>
              <a:spcAft>
                <a:spcPts val="300"/>
              </a:spcAft>
            </a:pPr>
            <a:r>
              <a:rPr lang="fr-FR" u="sng" dirty="0"/>
              <a:t>Tensiomètre </a:t>
            </a:r>
            <a:r>
              <a:rPr lang="fr-FR" dirty="0"/>
              <a:t>(</a:t>
            </a:r>
            <a:r>
              <a:rPr lang="fr-FR" dirty="0" err="1"/>
              <a:t>Withings</a:t>
            </a:r>
            <a:r>
              <a:rPr lang="fr-FR" dirty="0"/>
              <a:t>/Nokia)</a:t>
            </a:r>
          </a:p>
          <a:p>
            <a:pPr>
              <a:spcBef>
                <a:spcPts val="300"/>
              </a:spcBef>
              <a:spcAft>
                <a:spcPts val="300"/>
              </a:spcAft>
            </a:pPr>
            <a:r>
              <a:rPr lang="fr-FR" u="sng" dirty="0"/>
              <a:t>Appli Journal alimentaire </a:t>
            </a:r>
            <a:r>
              <a:rPr lang="fr-FR" dirty="0"/>
              <a:t>–Service nutrition -CHU</a:t>
            </a:r>
          </a:p>
        </p:txBody>
      </p:sp>
      <p:sp>
        <p:nvSpPr>
          <p:cNvPr id="7" name="Ellipse 6"/>
          <p:cNvSpPr/>
          <p:nvPr/>
        </p:nvSpPr>
        <p:spPr>
          <a:xfrm>
            <a:off x="2555776" y="1484782"/>
            <a:ext cx="6120680" cy="3280143"/>
          </a:xfrm>
          <a:prstGeom prst="ellipse">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8" name="ZoneTexte 7"/>
          <p:cNvSpPr txBox="1"/>
          <p:nvPr/>
        </p:nvSpPr>
        <p:spPr>
          <a:xfrm>
            <a:off x="3303145" y="1295400"/>
            <a:ext cx="5076031" cy="3077766"/>
          </a:xfrm>
          <a:prstGeom prst="rect">
            <a:avLst/>
          </a:prstGeom>
          <a:noFill/>
        </p:spPr>
        <p:txBody>
          <a:bodyPr wrap="square" rtlCol="0" anchor="t">
            <a:spAutoFit/>
          </a:bodyPr>
          <a:lstStyle/>
          <a:p>
            <a:endParaRPr lang="fr-FR" sz="1400" b="1" dirty="0"/>
          </a:p>
          <a:p>
            <a:pPr>
              <a:spcBef>
                <a:spcPts val="600"/>
              </a:spcBef>
              <a:spcAft>
                <a:spcPts val="600"/>
              </a:spcAft>
            </a:pPr>
            <a:r>
              <a:rPr lang="fr-FR" sz="1600" b="1" dirty="0"/>
              <a:t>	</a:t>
            </a:r>
            <a:r>
              <a:rPr lang="fr-FR" b="1" dirty="0"/>
              <a:t>M-santé</a:t>
            </a:r>
            <a:r>
              <a:rPr lang="fr-FR" dirty="0"/>
              <a:t>:</a:t>
            </a:r>
          </a:p>
          <a:p>
            <a:pPr>
              <a:spcBef>
                <a:spcPts val="600"/>
              </a:spcBef>
              <a:spcAft>
                <a:spcPts val="600"/>
              </a:spcAft>
            </a:pPr>
            <a:r>
              <a:rPr lang="fr-FR" u="sng" dirty="0"/>
              <a:t>Bracelets podomètres </a:t>
            </a:r>
            <a:r>
              <a:rPr lang="fr-FR" dirty="0"/>
              <a:t>GPS / balancement corporel (</a:t>
            </a:r>
            <a:r>
              <a:rPr lang="fr-FR" dirty="0" err="1"/>
              <a:t>fitbit</a:t>
            </a:r>
            <a:r>
              <a:rPr lang="fr-FR" dirty="0"/>
              <a:t>, </a:t>
            </a:r>
            <a:r>
              <a:rPr lang="fr-FR" dirty="0" err="1"/>
              <a:t>Withings</a:t>
            </a:r>
            <a:r>
              <a:rPr lang="fr-FR" dirty="0"/>
              <a:t>/Nokia, </a:t>
            </a:r>
            <a:r>
              <a:rPr lang="fr-FR" dirty="0" err="1"/>
              <a:t>ZeFit</a:t>
            </a:r>
            <a:r>
              <a:rPr lang="fr-FR" dirty="0"/>
              <a:t>) </a:t>
            </a:r>
          </a:p>
          <a:p>
            <a:pPr>
              <a:spcBef>
                <a:spcPts val="600"/>
              </a:spcBef>
              <a:spcAft>
                <a:spcPts val="600"/>
              </a:spcAft>
            </a:pPr>
            <a:r>
              <a:rPr lang="fr-FR" u="sng" dirty="0"/>
              <a:t>Applis </a:t>
            </a:r>
            <a:r>
              <a:rPr lang="fr-FR" u="sng" dirty="0" err="1"/>
              <a:t>Act</a:t>
            </a:r>
            <a:r>
              <a:rPr lang="fr-FR" u="sng" dirty="0"/>
              <a:t>. Physique </a:t>
            </a:r>
            <a:r>
              <a:rPr lang="fr-FR" dirty="0"/>
              <a:t>: podomètres (</a:t>
            </a:r>
            <a:r>
              <a:rPr lang="fr-FR" dirty="0" err="1"/>
              <a:t>sHealth</a:t>
            </a:r>
            <a:r>
              <a:rPr lang="fr-FR" dirty="0"/>
              <a:t> et </a:t>
            </a:r>
            <a:r>
              <a:rPr lang="fr-FR" dirty="0" err="1"/>
              <a:t>Health-Iphone</a:t>
            </a:r>
            <a:r>
              <a:rPr lang="fr-FR" dirty="0"/>
              <a:t>), </a:t>
            </a:r>
            <a:r>
              <a:rPr lang="fr-FR" dirty="0" err="1"/>
              <a:t>Workout</a:t>
            </a:r>
            <a:r>
              <a:rPr lang="fr-FR" dirty="0"/>
              <a:t>, </a:t>
            </a:r>
            <a:r>
              <a:rPr lang="fr-FR" dirty="0" err="1"/>
              <a:t>RunInTheMap</a:t>
            </a:r>
            <a:r>
              <a:rPr lang="fr-FR" dirty="0"/>
              <a:t>, MGT (mobilité)</a:t>
            </a:r>
          </a:p>
          <a:p>
            <a:pPr>
              <a:spcBef>
                <a:spcPts val="600"/>
              </a:spcBef>
              <a:spcAft>
                <a:spcPts val="600"/>
              </a:spcAft>
            </a:pPr>
            <a:r>
              <a:rPr lang="fr-FR" u="sng" dirty="0"/>
              <a:t>Applis alimentation: </a:t>
            </a:r>
            <a:r>
              <a:rPr lang="fr-FR" dirty="0"/>
              <a:t>WW, </a:t>
            </a:r>
            <a:r>
              <a:rPr lang="fr-FR" dirty="0" err="1"/>
              <a:t>MyFitnessPal</a:t>
            </a:r>
            <a:r>
              <a:rPr lang="fr-FR" dirty="0"/>
              <a:t>, </a:t>
            </a:r>
            <a:r>
              <a:rPr lang="fr-FR" dirty="0" err="1"/>
              <a:t>Shealth</a:t>
            </a:r>
            <a:r>
              <a:rPr lang="fr-FR" dirty="0"/>
              <a:t>  (calories), « Menus », </a:t>
            </a:r>
            <a:r>
              <a:rPr lang="fr-FR" dirty="0" err="1"/>
              <a:t>Marmitton</a:t>
            </a:r>
          </a:p>
          <a:p>
            <a:endParaRPr lang="fr-FR" sz="1400" dirty="0"/>
          </a:p>
        </p:txBody>
      </p:sp>
      <p:sp>
        <p:nvSpPr>
          <p:cNvPr id="10" name="Titre 1"/>
          <p:cNvSpPr>
            <a:spLocks noGrp="1"/>
          </p:cNvSpPr>
          <p:nvPr>
            <p:ph type="title"/>
          </p:nvPr>
        </p:nvSpPr>
        <p:spPr>
          <a:xfrm>
            <a:off x="639316" y="156592"/>
            <a:ext cx="8153400" cy="1184176"/>
          </a:xfrm>
        </p:spPr>
        <p:txBody>
          <a:bodyPr>
            <a:noAutofit/>
          </a:bodyPr>
          <a:lstStyle/>
          <a:p>
            <a:r>
              <a:rPr lang="fr-FR" sz="3400" b="1" dirty="0"/>
              <a:t>1. Dispositifs et outils</a:t>
            </a:r>
            <a:endParaRPr lang="fr-FR" sz="3400" dirty="0"/>
          </a:p>
        </p:txBody>
      </p:sp>
      <p:sp>
        <p:nvSpPr>
          <p:cNvPr id="11" name="Ellipse 10"/>
          <p:cNvSpPr/>
          <p:nvPr/>
        </p:nvSpPr>
        <p:spPr>
          <a:xfrm>
            <a:off x="1942762" y="4695923"/>
            <a:ext cx="3572899" cy="166985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a:t>Téléconsultations : </a:t>
            </a:r>
            <a:endParaRPr lang="fr-FR" dirty="0"/>
          </a:p>
          <a:p>
            <a:r>
              <a:rPr lang="fr-FR" dirty="0"/>
              <a:t>Plateformes MGT « coaching activité physique-mobilité » &amp; « coaching </a:t>
            </a:r>
            <a:r>
              <a:rPr lang="fr-FR" dirty="0" err="1"/>
              <a:t>diet</a:t>
            </a:r>
            <a:r>
              <a:rPr lang="fr-FR" dirty="0"/>
              <a:t> »</a:t>
            </a:r>
          </a:p>
        </p:txBody>
      </p:sp>
      <p:sp>
        <p:nvSpPr>
          <p:cNvPr id="9" name="Ellipse 8"/>
          <p:cNvSpPr/>
          <p:nvPr/>
        </p:nvSpPr>
        <p:spPr>
          <a:xfrm>
            <a:off x="5018088" y="4292600"/>
            <a:ext cx="4125912" cy="2565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spcBef>
                <a:spcPts val="600"/>
              </a:spcBef>
              <a:spcAft>
                <a:spcPts val="600"/>
              </a:spcAft>
            </a:pPr>
            <a:r>
              <a:rPr lang="fr-FR" b="1" dirty="0"/>
              <a:t>Télésanté:</a:t>
            </a:r>
          </a:p>
          <a:p>
            <a:pPr algn="ctr">
              <a:spcBef>
                <a:spcPts val="300"/>
              </a:spcBef>
              <a:spcAft>
                <a:spcPts val="300"/>
              </a:spcAft>
            </a:pPr>
            <a:r>
              <a:rPr lang="fr-FR" u="sng" dirty="0"/>
              <a:t>Maladie/traitements : </a:t>
            </a:r>
            <a:r>
              <a:rPr lang="fr-FR" dirty="0"/>
              <a:t>Doctissimo, Vidal, </a:t>
            </a:r>
            <a:r>
              <a:rPr lang="fr-FR" dirty="0" err="1"/>
              <a:t>ActuSanté</a:t>
            </a:r>
            <a:r>
              <a:rPr lang="fr-FR" dirty="0"/>
              <a:t>, Yahoo, Google</a:t>
            </a:r>
          </a:p>
          <a:p>
            <a:pPr algn="ctr">
              <a:spcBef>
                <a:spcPts val="300"/>
              </a:spcBef>
              <a:spcAft>
                <a:spcPts val="300"/>
              </a:spcAft>
            </a:pPr>
            <a:r>
              <a:rPr lang="fr-FR" u="sng" dirty="0"/>
              <a:t>Suivi: </a:t>
            </a:r>
            <a:r>
              <a:rPr lang="fr-FR" dirty="0"/>
              <a:t>Sophia –diabète (</a:t>
            </a:r>
            <a:r>
              <a:rPr lang="fr-FR" dirty="0" err="1"/>
              <a:t>Ass</a:t>
            </a:r>
            <a:r>
              <a:rPr lang="fr-FR" dirty="0"/>
              <a:t>. Maladie)</a:t>
            </a:r>
          </a:p>
          <a:p>
            <a:pPr algn="ctr">
              <a:spcBef>
                <a:spcPts val="300"/>
              </a:spcBef>
              <a:spcAft>
                <a:spcPts val="300"/>
              </a:spcAft>
            </a:pPr>
            <a:r>
              <a:rPr lang="fr-FR" u="sng" dirty="0"/>
              <a:t>Alimentation</a:t>
            </a:r>
            <a:r>
              <a:rPr lang="fr-FR" dirty="0"/>
              <a:t> : Marmiton</a:t>
            </a:r>
          </a:p>
        </p:txBody>
      </p:sp>
    </p:spTree>
    <p:extLst>
      <p:ext uri="{BB962C8B-B14F-4D97-AF65-F5344CB8AC3E}">
        <p14:creationId xmlns:p14="http://schemas.microsoft.com/office/powerpoint/2010/main" val="263884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8023" y="228600"/>
            <a:ext cx="8478152" cy="990600"/>
          </a:xfrm>
        </p:spPr>
        <p:txBody>
          <a:bodyPr>
            <a:normAutofit/>
          </a:bodyPr>
          <a:lstStyle/>
          <a:p>
            <a:r>
              <a:rPr lang="fr-FR" sz="3400" dirty="0"/>
              <a:t>2. </a:t>
            </a:r>
            <a:r>
              <a:rPr lang="fr-FR" sz="3400" b="1" dirty="0" smtClean="0"/>
              <a:t>Le choix </a:t>
            </a:r>
            <a:r>
              <a:rPr lang="fr-FR" sz="3400" b="1" dirty="0"/>
              <a:t>de l’outil, révélateur de clivages</a:t>
            </a:r>
            <a:r>
              <a:rPr lang="fr-FR" sz="3600" b="1" dirty="0"/>
              <a:t> </a:t>
            </a:r>
          </a:p>
        </p:txBody>
      </p:sp>
      <p:sp>
        <p:nvSpPr>
          <p:cNvPr id="3" name="Espace réservé du contenu 2"/>
          <p:cNvSpPr>
            <a:spLocks noGrp="1"/>
          </p:cNvSpPr>
          <p:nvPr>
            <p:ph sz="quarter" idx="1"/>
          </p:nvPr>
        </p:nvSpPr>
        <p:spPr>
          <a:xfrm>
            <a:off x="288925" y="1600200"/>
            <a:ext cx="8477250" cy="5198765"/>
          </a:xfrm>
        </p:spPr>
        <p:txBody>
          <a:bodyPr vert="horz" anchor="t">
            <a:normAutofit/>
          </a:bodyPr>
          <a:lstStyle/>
          <a:p>
            <a:r>
              <a:rPr lang="fr-FR" dirty="0">
                <a:solidFill>
                  <a:srgbClr val="000000"/>
                </a:solidFill>
              </a:rPr>
              <a:t>Conduites proactives</a:t>
            </a:r>
            <a:r>
              <a:rPr lang="fr-FR" dirty="0"/>
              <a:t>:</a:t>
            </a:r>
          </a:p>
          <a:p>
            <a:pPr lvl="1">
              <a:spcBef>
                <a:spcPts val="500"/>
              </a:spcBef>
              <a:buClr>
                <a:srgbClr val="94C600"/>
              </a:buClr>
            </a:pPr>
            <a:r>
              <a:rPr lang="fr-FR" dirty="0">
                <a:solidFill>
                  <a:srgbClr val="74A50F"/>
                </a:solidFill>
              </a:rPr>
              <a:t>Sélection</a:t>
            </a:r>
            <a:r>
              <a:rPr lang="fr-FR" dirty="0"/>
              <a:t> des outils, grands utilisateurs d’internet (source de </a:t>
            </a:r>
            <a:r>
              <a:rPr lang="fr-FR" dirty="0">
                <a:solidFill>
                  <a:srgbClr val="74A50F"/>
                </a:solidFill>
              </a:rPr>
              <a:t>documentation</a:t>
            </a:r>
            <a:r>
              <a:rPr lang="fr-FR" dirty="0"/>
              <a:t>); </a:t>
            </a:r>
            <a:r>
              <a:rPr lang="fr-FR" dirty="0">
                <a:solidFill>
                  <a:srgbClr val="0C0C0C"/>
                </a:solidFill>
              </a:rPr>
              <a:t>plutôt des cadres</a:t>
            </a:r>
            <a:endParaRPr lang="en-US" dirty="0">
              <a:solidFill>
                <a:srgbClr val="0C0C0C"/>
              </a:solidFill>
            </a:endParaRPr>
          </a:p>
          <a:p>
            <a:pPr lvl="1">
              <a:spcBef>
                <a:spcPts val="500"/>
              </a:spcBef>
              <a:buClr>
                <a:srgbClr val="94C600"/>
              </a:buClr>
            </a:pPr>
            <a:r>
              <a:rPr lang="fr-FR" dirty="0">
                <a:solidFill>
                  <a:srgbClr val="74A50F"/>
                </a:solidFill>
              </a:rPr>
              <a:t>Diversité</a:t>
            </a:r>
            <a:r>
              <a:rPr lang="fr-FR" dirty="0">
                <a:solidFill>
                  <a:srgbClr val="0C0C0C"/>
                </a:solidFill>
              </a:rPr>
              <a:t> </a:t>
            </a:r>
            <a:r>
              <a:rPr lang="fr-FR" dirty="0">
                <a:solidFill>
                  <a:srgbClr val="74A50F"/>
                </a:solidFill>
              </a:rPr>
              <a:t>des outils</a:t>
            </a:r>
            <a:r>
              <a:rPr lang="fr-FR" dirty="0">
                <a:solidFill>
                  <a:srgbClr val="0C0C0C"/>
                </a:solidFill>
              </a:rPr>
              <a:t> e-santé utilisés, grands utilisateurs de </a:t>
            </a:r>
            <a:r>
              <a:rPr lang="fr-FR" dirty="0">
                <a:solidFill>
                  <a:srgbClr val="74A50F"/>
                </a:solidFill>
              </a:rPr>
              <a:t>réseaux sociaux</a:t>
            </a:r>
            <a:r>
              <a:rPr lang="fr-FR" dirty="0">
                <a:solidFill>
                  <a:srgbClr val="0C0C0C"/>
                </a:solidFill>
              </a:rPr>
              <a:t> (s'informer); plutôt prof. Intermédiaires</a:t>
            </a:r>
          </a:p>
          <a:p>
            <a:pPr lvl="1">
              <a:spcBef>
                <a:spcPts val="500"/>
              </a:spcBef>
              <a:buClr>
                <a:srgbClr val="94C600"/>
              </a:buClr>
            </a:pPr>
            <a:endParaRPr lang="fr-FR" dirty="0">
              <a:solidFill>
                <a:srgbClr val="74A50F"/>
              </a:solidFill>
            </a:endParaRPr>
          </a:p>
          <a:p>
            <a:pPr marL="320040" lvl="1" indent="-320040">
              <a:spcBef>
                <a:spcPts val="700"/>
              </a:spcBef>
              <a:buClr>
                <a:srgbClr val="94C600"/>
              </a:buClr>
            </a:pPr>
            <a:r>
              <a:rPr lang="fr-FR" dirty="0">
                <a:solidFill>
                  <a:srgbClr val="0C0C0C"/>
                </a:solidFill>
              </a:rPr>
              <a:t>Combinaisons d’</a:t>
            </a:r>
            <a:r>
              <a:rPr lang="fr-FR" dirty="0">
                <a:solidFill>
                  <a:srgbClr val="74A50F"/>
                </a:solidFill>
              </a:rPr>
              <a:t>outils connectés et non connectés</a:t>
            </a:r>
            <a:r>
              <a:rPr lang="fr-FR" dirty="0">
                <a:solidFill>
                  <a:srgbClr val="0C0C0C"/>
                </a:solidFill>
              </a:rPr>
              <a:t>, citent les </a:t>
            </a:r>
            <a:r>
              <a:rPr lang="fr-FR" dirty="0">
                <a:solidFill>
                  <a:srgbClr val="74A50F"/>
                </a:solidFill>
              </a:rPr>
              <a:t>médias traditionnels</a:t>
            </a:r>
            <a:r>
              <a:rPr lang="fr-FR" dirty="0">
                <a:solidFill>
                  <a:srgbClr val="0C0C0C"/>
                </a:solidFill>
              </a:rPr>
              <a:t> pour s’informer ; plutôt catégories modestes </a:t>
            </a:r>
          </a:p>
          <a:p>
            <a:pPr marL="320040" lvl="1" indent="-320040">
              <a:spcBef>
                <a:spcPts val="700"/>
              </a:spcBef>
              <a:buClr>
                <a:srgbClr val="94C600"/>
              </a:buClr>
            </a:pPr>
            <a:r>
              <a:rPr lang="fr-FR" dirty="0">
                <a:solidFill>
                  <a:srgbClr val="74A50F"/>
                </a:solidFill>
              </a:rPr>
              <a:t>Médiations des enfants; </a:t>
            </a:r>
            <a:r>
              <a:rPr lang="fr-FR" dirty="0">
                <a:solidFill>
                  <a:srgbClr val="000000"/>
                </a:solidFill>
              </a:rPr>
              <a:t>plutôt femmes de catégorie modeste et femmes âgées prof. Intermédiaires.</a:t>
            </a:r>
            <a:endParaRPr lang="fr-FR" b="1" dirty="0">
              <a:solidFill>
                <a:srgbClr val="000000"/>
              </a:solidFill>
            </a:endParaRPr>
          </a:p>
          <a:p>
            <a:pPr lvl="1">
              <a:spcBef>
                <a:spcPts val="500"/>
              </a:spcBef>
              <a:buClr>
                <a:srgbClr val="94C600"/>
              </a:buClr>
            </a:pPr>
            <a:endParaRPr lang="fr-FR" dirty="0"/>
          </a:p>
          <a:p>
            <a:pPr>
              <a:buClr>
                <a:srgbClr val="71685A"/>
              </a:buClr>
            </a:pPr>
            <a:endParaRPr lang="fr-FR" dirty="0"/>
          </a:p>
          <a:p>
            <a:pPr lvl="1">
              <a:spcBef>
                <a:spcPts val="500"/>
              </a:spcBef>
            </a:pPr>
            <a:endParaRPr lang="fr-FR" dirty="0">
              <a:solidFill>
                <a:srgbClr val="000000"/>
              </a:solidFill>
            </a:endParaRPr>
          </a:p>
          <a:p>
            <a:pPr lvl="1">
              <a:buNone/>
            </a:pPr>
            <a:endParaRPr lang="fr-FR" b="1" dirty="0">
              <a:solidFill>
                <a:srgbClr val="000000"/>
              </a:solidFill>
            </a:endParaRPr>
          </a:p>
          <a:p>
            <a:pPr marL="365760" lvl="1" indent="0">
              <a:spcBef>
                <a:spcPts val="500"/>
              </a:spcBef>
              <a:buNone/>
            </a:pPr>
            <a:endParaRPr lang="fr-FR" dirty="0">
              <a:solidFill>
                <a:srgbClr val="000000"/>
              </a:solidFill>
            </a:endParaRPr>
          </a:p>
          <a:p>
            <a:pPr marL="0" lvl="1" algn="just">
              <a:spcBef>
                <a:spcPts val="500"/>
              </a:spcBef>
              <a:buNone/>
            </a:pPr>
            <a:endParaRPr lang="fr-FR" sz="2000" dirty="0">
              <a:solidFill>
                <a:srgbClr val="000000"/>
              </a:solidFill>
            </a:endParaRPr>
          </a:p>
          <a:p>
            <a:pPr marL="0" lvl="1" indent="0">
              <a:spcBef>
                <a:spcPts val="700"/>
              </a:spcBef>
              <a:buNone/>
            </a:pPr>
            <a:endParaRPr lang="fr-FR" sz="2900" b="1" dirty="0">
              <a:solidFill>
                <a:srgbClr val="74A510"/>
              </a:solidFill>
            </a:endParaRPr>
          </a:p>
          <a:p>
            <a:pPr lvl="1"/>
            <a:endParaRPr lang="fr-FR" dirty="0">
              <a:solidFill>
                <a:srgbClr val="000000"/>
              </a:solidFill>
            </a:endParaRPr>
          </a:p>
        </p:txBody>
      </p:sp>
    </p:spTree>
    <p:extLst>
      <p:ext uri="{BB962C8B-B14F-4D97-AF65-F5344CB8AC3E}">
        <p14:creationId xmlns:p14="http://schemas.microsoft.com/office/powerpoint/2010/main" val="1130194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28680" y="1714500"/>
            <a:ext cx="8648700" cy="5213176"/>
          </a:xfrm>
        </p:spPr>
        <p:txBody>
          <a:bodyPr vert="horz" anchor="t">
            <a:normAutofit/>
          </a:bodyPr>
          <a:lstStyle/>
          <a:p>
            <a:pPr marL="320040" indent="-320040">
              <a:spcBef>
                <a:spcPts val="700"/>
              </a:spcBef>
              <a:buClr>
                <a:srgbClr val="71685A"/>
              </a:buClr>
              <a:buSzPct val="60000"/>
              <a:buFont typeface="Wingdings"/>
              <a:buChar char=""/>
            </a:pPr>
            <a:r>
              <a:rPr lang="fr-FR" sz="2800" b="1" dirty="0">
                <a:solidFill>
                  <a:srgbClr val="000000"/>
                </a:solidFill>
              </a:rPr>
              <a:t>Critères de choix</a:t>
            </a:r>
            <a:r>
              <a:rPr lang="fr-FR" sz="2600" dirty="0"/>
              <a:t>: </a:t>
            </a:r>
            <a:endParaRPr lang="en-US" sz="2600" dirty="0"/>
          </a:p>
          <a:p>
            <a:pPr lvl="1">
              <a:spcBef>
                <a:spcPts val="500"/>
              </a:spcBef>
              <a:buClr>
                <a:srgbClr val="94C600"/>
              </a:buClr>
            </a:pPr>
            <a:r>
              <a:rPr lang="fr-FR" sz="2900" dirty="0">
                <a:solidFill>
                  <a:srgbClr val="74A50F"/>
                </a:solidFill>
              </a:rPr>
              <a:t>Limites </a:t>
            </a:r>
            <a:r>
              <a:rPr lang="fr-FR" sz="2900" dirty="0" smtClean="0">
                <a:solidFill>
                  <a:srgbClr val="74A50F"/>
                </a:solidFill>
              </a:rPr>
              <a:t>techniques </a:t>
            </a:r>
            <a:r>
              <a:rPr lang="fr-FR" sz="2900" dirty="0" smtClean="0"/>
              <a:t>du </a:t>
            </a:r>
            <a:r>
              <a:rPr lang="fr-FR" sz="2900" dirty="0"/>
              <a:t>stockage et batterie du </a:t>
            </a:r>
            <a:r>
              <a:rPr lang="fr-FR" sz="2900" dirty="0">
                <a:solidFill>
                  <a:srgbClr val="74A50F"/>
                </a:solidFill>
              </a:rPr>
              <a:t>smartphone</a:t>
            </a:r>
            <a:r>
              <a:rPr lang="fr-FR" sz="2900" dirty="0"/>
              <a:t>; catégories intermédiaires et modestes </a:t>
            </a:r>
            <a:r>
              <a:rPr lang="fr-FR" sz="2900" dirty="0" smtClean="0">
                <a:solidFill>
                  <a:srgbClr val="74A50F"/>
                </a:solidFill>
              </a:rPr>
              <a:t>Fiabilité </a:t>
            </a:r>
            <a:r>
              <a:rPr lang="fr-FR" sz="2900" dirty="0">
                <a:solidFill>
                  <a:srgbClr val="74A50F"/>
                </a:solidFill>
              </a:rPr>
              <a:t>des mesures</a:t>
            </a:r>
            <a:r>
              <a:rPr lang="fr-FR" sz="2900" dirty="0"/>
              <a:t> (hommes</a:t>
            </a:r>
            <a:r>
              <a:rPr lang="fr-FR" sz="2900" dirty="0">
                <a:solidFill>
                  <a:srgbClr val="0C0C0C"/>
                </a:solidFill>
              </a:rPr>
              <a:t> et plus accentué chez les cadres)</a:t>
            </a:r>
            <a:endParaRPr lang="en-US" sz="2900" dirty="0">
              <a:solidFill>
                <a:srgbClr val="0C0C0C"/>
              </a:solidFill>
            </a:endParaRPr>
          </a:p>
          <a:p>
            <a:pPr lvl="1">
              <a:spcBef>
                <a:spcPts val="500"/>
              </a:spcBef>
              <a:buClr>
                <a:srgbClr val="94C600"/>
              </a:buClr>
            </a:pPr>
            <a:r>
              <a:rPr lang="fr-FR" sz="2900" dirty="0">
                <a:solidFill>
                  <a:srgbClr val="74A50F"/>
                </a:solidFill>
              </a:rPr>
              <a:t>Avis</a:t>
            </a:r>
            <a:r>
              <a:rPr lang="fr-FR" sz="2900" dirty="0"/>
              <a:t> d’utilisateurs (</a:t>
            </a:r>
            <a:r>
              <a:rPr lang="fr-FR" sz="2900" dirty="0">
                <a:solidFill>
                  <a:srgbClr val="000000"/>
                </a:solidFill>
              </a:rPr>
              <a:t>femmes</a:t>
            </a:r>
            <a:r>
              <a:rPr lang="fr-FR" sz="2900" dirty="0"/>
              <a:t>)</a:t>
            </a:r>
            <a:endParaRPr lang="en-US" sz="2900" dirty="0"/>
          </a:p>
          <a:p>
            <a:pPr lvl="1">
              <a:spcBef>
                <a:spcPts val="500"/>
              </a:spcBef>
              <a:buClr>
                <a:srgbClr val="94C600"/>
              </a:buClr>
            </a:pPr>
            <a:r>
              <a:rPr lang="fr-FR" sz="2900" dirty="0">
                <a:solidFill>
                  <a:srgbClr val="74A50F"/>
                </a:solidFill>
              </a:rPr>
              <a:t>Appli préinstallée</a:t>
            </a:r>
            <a:r>
              <a:rPr lang="fr-FR" sz="2900" dirty="0"/>
              <a:t>, si ne convient pas en cherche une autre sur le marché; plutôt prof. </a:t>
            </a:r>
            <a:r>
              <a:rPr lang="fr-FR" sz="2900" dirty="0" smtClean="0"/>
              <a:t>intermédiaires</a:t>
            </a:r>
            <a:endParaRPr lang="fr-FR" dirty="0"/>
          </a:p>
          <a:p>
            <a:pPr marL="365760" lvl="1" indent="0">
              <a:spcBef>
                <a:spcPts val="500"/>
              </a:spcBef>
              <a:buNone/>
            </a:pPr>
            <a:endParaRPr lang="fr-FR" dirty="0"/>
          </a:p>
        </p:txBody>
      </p:sp>
      <p:sp>
        <p:nvSpPr>
          <p:cNvPr id="2" name="Titre 1">
            <a:extLst>
              <a:ext uri="{FF2B5EF4-FFF2-40B4-BE49-F238E27FC236}">
                <a16:creationId xmlns:a16="http://schemas.microsoft.com/office/drawing/2014/main" id="{1993DB1A-104D-4A5A-A038-DB4C40487750}"/>
              </a:ext>
            </a:extLst>
          </p:cNvPr>
          <p:cNvSpPr>
            <a:spLocks noGrp="1"/>
          </p:cNvSpPr>
          <p:nvPr>
            <p:ph type="title"/>
          </p:nvPr>
        </p:nvSpPr>
        <p:spPr>
          <a:xfrm>
            <a:off x="286545" y="229236"/>
            <a:ext cx="8478152" cy="990600"/>
          </a:xfrm>
        </p:spPr>
        <p:txBody>
          <a:bodyPr>
            <a:normAutofit fontScale="90000"/>
          </a:bodyPr>
          <a:lstStyle/>
          <a:p>
            <a:r>
              <a:rPr lang="fr-FR" sz="3600" b="1" dirty="0"/>
              <a:t>2. Choix de l’outil, révélateur de clivages (2) </a:t>
            </a:r>
          </a:p>
        </p:txBody>
      </p:sp>
    </p:spTree>
    <p:extLst>
      <p:ext uri="{BB962C8B-B14F-4D97-AF65-F5344CB8AC3E}">
        <p14:creationId xmlns:p14="http://schemas.microsoft.com/office/powerpoint/2010/main" val="282659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3. Les </a:t>
            </a:r>
            <a:r>
              <a:rPr lang="fr-FR" b="1" dirty="0"/>
              <a:t>technologies numériques, outils </a:t>
            </a:r>
            <a:r>
              <a:rPr lang="fr-FR" b="1" dirty="0" smtClean="0"/>
              <a:t>du care ?</a:t>
            </a:r>
            <a:endParaRPr lang="en-US" dirty="0"/>
          </a:p>
        </p:txBody>
      </p:sp>
      <p:sp>
        <p:nvSpPr>
          <p:cNvPr id="3" name="Espace réservé du contenu 2"/>
          <p:cNvSpPr>
            <a:spLocks noGrp="1"/>
          </p:cNvSpPr>
          <p:nvPr>
            <p:ph sz="quarter" idx="1"/>
          </p:nvPr>
        </p:nvSpPr>
        <p:spPr>
          <a:xfrm>
            <a:off x="612648" y="1600200"/>
            <a:ext cx="8153400" cy="4925144"/>
          </a:xfrm>
        </p:spPr>
        <p:txBody>
          <a:bodyPr>
            <a:normAutofit fontScale="77500" lnSpcReduction="20000"/>
          </a:bodyPr>
          <a:lstStyle/>
          <a:p>
            <a:pPr lvl="1"/>
            <a:endParaRPr lang="fr-FR" dirty="0"/>
          </a:p>
          <a:p>
            <a:r>
              <a:rPr lang="fr-FR" sz="3800" dirty="0" smtClean="0"/>
              <a:t>Care et DT2 : la nutrition à la marge</a:t>
            </a:r>
          </a:p>
          <a:p>
            <a:r>
              <a:rPr lang="fr-FR" sz="3200" dirty="0" smtClean="0"/>
              <a:t>Faible investissement des médecins dans la nutrition </a:t>
            </a:r>
          </a:p>
          <a:p>
            <a:pPr lvl="1"/>
            <a:r>
              <a:rPr lang="fr-FR" sz="2900" dirty="0" smtClean="0"/>
              <a:t>Surveillance des biomarqueurs</a:t>
            </a:r>
            <a:endParaRPr lang="fr-FR" sz="2900" dirty="0"/>
          </a:p>
          <a:p>
            <a:pPr lvl="1"/>
            <a:r>
              <a:rPr lang="fr-FR" sz="2900" dirty="0" smtClean="0"/>
              <a:t>Un suivi insatisfaisant =&gt; défaut du care</a:t>
            </a:r>
          </a:p>
          <a:p>
            <a:pPr lvl="2"/>
            <a:r>
              <a:rPr lang="fr-FR" dirty="0" smtClean="0"/>
              <a:t>Espacement des RV, pesée, pauvreté des conseils </a:t>
            </a:r>
          </a:p>
          <a:p>
            <a:pPr lvl="2"/>
            <a:r>
              <a:rPr lang="fr-FR" dirty="0" smtClean="0"/>
              <a:t>Désir de prise en charge non satisfait</a:t>
            </a:r>
          </a:p>
          <a:p>
            <a:pPr>
              <a:buFont typeface="Wingdings" panose="05000000000000000000" pitchFamily="2" charset="2"/>
              <a:buChar char="q"/>
            </a:pPr>
            <a:r>
              <a:rPr lang="fr-FR" sz="3100" dirty="0" smtClean="0"/>
              <a:t>Savoirs expérientiels  : le réseau social comme supplément au care </a:t>
            </a:r>
          </a:p>
          <a:p>
            <a:pPr lvl="1">
              <a:buFont typeface="Wingdings" panose="05000000000000000000" pitchFamily="2" charset="2"/>
              <a:buChar char="q"/>
            </a:pPr>
            <a:r>
              <a:rPr lang="fr-FR" sz="2800" dirty="0" smtClean="0"/>
              <a:t>Soutien et sollicitude</a:t>
            </a:r>
          </a:p>
          <a:p>
            <a:pPr marL="365760" lvl="1" indent="0">
              <a:buNone/>
            </a:pPr>
            <a:r>
              <a:rPr lang="fr-FR" sz="2800" dirty="0" smtClean="0">
                <a:solidFill>
                  <a:schemeClr val="tx2">
                    <a:lumMod val="75000"/>
                  </a:schemeClr>
                </a:solidFill>
              </a:rPr>
              <a:t>« Moi j’ai préféré plutôt avec les réseaux sociaux ou avec les autres, je trouve que ça c’est plus une béquille qu’une appli, pour se motiver on s’envoie un menu, des photos, etc., (…) on se dit si l’autre y arrive moi aussi je peux le faire, c’est assez entrainant » (H, 41 ans, prof. intermédiaire) </a:t>
            </a:r>
          </a:p>
          <a:p>
            <a:pPr marL="365760" lvl="1" indent="0">
              <a:buNone/>
            </a:pPr>
            <a:endParaRPr lang="fr-FR" sz="2800" dirty="0" smtClean="0">
              <a:solidFill>
                <a:schemeClr val="tx2">
                  <a:lumMod val="75000"/>
                </a:schemeClr>
              </a:solidFill>
            </a:endParaRPr>
          </a:p>
          <a:p>
            <a:pPr marL="365760" lvl="1" indent="0">
              <a:buNone/>
            </a:pPr>
            <a:endParaRPr lang="fr-FR" sz="2900" b="1" dirty="0" smtClean="0">
              <a:solidFill>
                <a:schemeClr val="bg2">
                  <a:lumMod val="50000"/>
                </a:schemeClr>
              </a:solidFill>
            </a:endParaRPr>
          </a:p>
        </p:txBody>
      </p:sp>
    </p:spTree>
    <p:extLst>
      <p:ext uri="{BB962C8B-B14F-4D97-AF65-F5344CB8AC3E}">
        <p14:creationId xmlns:p14="http://schemas.microsoft.com/office/powerpoint/2010/main" val="3248955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108985</TotalTime>
  <Words>910</Words>
  <Application>Microsoft Office PowerPoint</Application>
  <PresentationFormat>Affichage à l'écran (4:3)</PresentationFormat>
  <Paragraphs>240</Paragraphs>
  <Slides>22</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22</vt:i4>
      </vt:variant>
    </vt:vector>
  </HeadingPairs>
  <TitlesOfParts>
    <vt:vector size="29" baseType="lpstr">
      <vt:lpstr>Arial</vt:lpstr>
      <vt:lpstr>Calibri</vt:lpstr>
      <vt:lpstr>Symbol</vt:lpstr>
      <vt:lpstr>Tw Cen MT</vt:lpstr>
      <vt:lpstr>Wingdings</vt:lpstr>
      <vt:lpstr>Wingdings 2</vt:lpstr>
      <vt:lpstr>Médian</vt:lpstr>
      <vt:lpstr>Présentation PowerPoint</vt:lpstr>
      <vt:lpstr>Introduction – Diabète T2 et TIC</vt:lpstr>
      <vt:lpstr>Le « care »</vt:lpstr>
      <vt:lpstr>Dispositifs digitaux &amp; maladies cardio-métaboliques  </vt:lpstr>
      <vt:lpstr>Technologies « Alimentation / Santé » : tensions et enjeux</vt:lpstr>
      <vt:lpstr>1. Dispositifs et outils</vt:lpstr>
      <vt:lpstr>2. Le choix de l’outil, révélateur de clivages </vt:lpstr>
      <vt:lpstr>2. Choix de l’outil, révélateur de clivages (2) </vt:lpstr>
      <vt:lpstr>3. Les technologies numériques, outils du care ?</vt:lpstr>
      <vt:lpstr>3. Les technologies numériques, outils du care ?</vt:lpstr>
      <vt:lpstr>4. DT2 et usages des nouvelles technologies</vt:lpstr>
      <vt:lpstr>Présentation PowerPoint</vt:lpstr>
      <vt:lpstr>Présentation PowerPoint</vt:lpstr>
      <vt:lpstr>Présentation PowerPoint</vt:lpstr>
      <vt:lpstr>5. I-Care, care et self-care </vt:lpstr>
      <vt:lpstr>Injonction à la responsabilisation (1)</vt:lpstr>
      <vt:lpstr>Injonction à la responsabilisation (1)</vt:lpstr>
      <vt:lpstr>Gestion de soi et autonomie</vt:lpstr>
      <vt:lpstr>Une libération de la maladie</vt:lpstr>
      <vt:lpstr>Une libération de l’autorité médicale ?</vt:lpstr>
      <vt:lpstr>Conclusion</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torta caprese</dc:title>
  <dc:creator>remy</dc:creator>
  <cp:lastModifiedBy>Faustine Régnier</cp:lastModifiedBy>
  <cp:revision>878</cp:revision>
  <cp:lastPrinted>2017-10-10T08:36:08Z</cp:lastPrinted>
  <dcterms:created xsi:type="dcterms:W3CDTF">2015-02-21T15:20:10Z</dcterms:created>
  <dcterms:modified xsi:type="dcterms:W3CDTF">2017-12-11T16:36:50Z</dcterms:modified>
</cp:coreProperties>
</file>