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01"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2" r:id="rId25"/>
    <p:sldId id="291" r:id="rId26"/>
    <p:sldId id="293" r:id="rId27"/>
    <p:sldId id="294" r:id="rId28"/>
    <p:sldId id="295" r:id="rId29"/>
    <p:sldId id="302" r:id="rId30"/>
    <p:sldId id="303" r:id="rId31"/>
    <p:sldId id="304" r:id="rId32"/>
    <p:sldId id="305" r:id="rId33"/>
    <p:sldId id="307"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298" r:id="rId49"/>
    <p:sldId id="299" r:id="rId50"/>
    <p:sldId id="300" r:id="rId51"/>
    <p:sldId id="323" r:id="rId52"/>
    <p:sldId id="324" r:id="rId53"/>
    <p:sldId id="325" r:id="rId54"/>
    <p:sldId id="257" r:id="rId55"/>
    <p:sldId id="263" r:id="rId56"/>
    <p:sldId id="268" r:id="rId57"/>
    <p:sldId id="264" r:id="rId58"/>
    <p:sldId id="259" r:id="rId59"/>
    <p:sldId id="258" r:id="rId60"/>
    <p:sldId id="260" r:id="rId61"/>
    <p:sldId id="262" r:id="rId62"/>
    <p:sldId id="265" r:id="rId63"/>
    <p:sldId id="261" r:id="rId64"/>
    <p:sldId id="266" r:id="rId65"/>
    <p:sldId id="327" r:id="rId66"/>
    <p:sldId id="326" r:id="rId67"/>
    <p:sldId id="267" r:id="rId68"/>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ves Bertheau" initials="Y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3-28T15:49:37.415" idx="1">
    <p:pos x="4567" y="32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8905E60-BDB3-4AA1-92C8-1387CB91CCB9}"/>
              </a:ext>
            </a:extLst>
          </p:cNvPr>
          <p:cNvSpPr>
            <a:spLocks noGrp="1"/>
          </p:cNvSpPr>
          <p:nvPr>
            <p:ph type="hdr" sz="quarter"/>
          </p:nvPr>
        </p:nvSpPr>
        <p:spPr>
          <a:xfrm>
            <a:off x="0" y="0"/>
            <a:ext cx="3075750" cy="513459"/>
          </a:xfrm>
          <a:prstGeom prst="rect">
            <a:avLst/>
          </a:prstGeom>
        </p:spPr>
        <p:txBody>
          <a:bodyPr vert="horz" lIns="95390" tIns="47695" rIns="95390" bIns="47695" rtlCol="0"/>
          <a:lstStyle>
            <a:lvl1pPr algn="l">
              <a:defRPr sz="1300"/>
            </a:lvl1pPr>
          </a:lstStyle>
          <a:p>
            <a:endParaRPr lang="en-US"/>
          </a:p>
        </p:txBody>
      </p:sp>
      <p:sp>
        <p:nvSpPr>
          <p:cNvPr id="3" name="Espace réservé de la date 2">
            <a:extLst>
              <a:ext uri="{FF2B5EF4-FFF2-40B4-BE49-F238E27FC236}">
                <a16:creationId xmlns:a16="http://schemas.microsoft.com/office/drawing/2014/main" id="{04CC4CA8-B861-43E4-9B90-1942EE3D9C44}"/>
              </a:ext>
            </a:extLst>
          </p:cNvPr>
          <p:cNvSpPr>
            <a:spLocks noGrp="1"/>
          </p:cNvSpPr>
          <p:nvPr>
            <p:ph type="dt" sz="quarter" idx="1"/>
          </p:nvPr>
        </p:nvSpPr>
        <p:spPr>
          <a:xfrm>
            <a:off x="4021878" y="0"/>
            <a:ext cx="3075750" cy="513459"/>
          </a:xfrm>
          <a:prstGeom prst="rect">
            <a:avLst/>
          </a:prstGeom>
        </p:spPr>
        <p:txBody>
          <a:bodyPr vert="horz" lIns="95390" tIns="47695" rIns="95390" bIns="47695" rtlCol="0"/>
          <a:lstStyle>
            <a:lvl1pPr algn="r">
              <a:defRPr sz="1300"/>
            </a:lvl1pPr>
          </a:lstStyle>
          <a:p>
            <a:fld id="{F2BA9468-5460-448A-951C-1EF4C8F5DE67}" type="datetimeFigureOut">
              <a:rPr lang="en-US" smtClean="0"/>
              <a:t>4/10/2018</a:t>
            </a:fld>
            <a:endParaRPr lang="en-US"/>
          </a:p>
        </p:txBody>
      </p:sp>
      <p:sp>
        <p:nvSpPr>
          <p:cNvPr id="4" name="Espace réservé du pied de page 3">
            <a:extLst>
              <a:ext uri="{FF2B5EF4-FFF2-40B4-BE49-F238E27FC236}">
                <a16:creationId xmlns:a16="http://schemas.microsoft.com/office/drawing/2014/main" id="{A6F02438-2F5C-4487-9864-5FD13419E34E}"/>
              </a:ext>
            </a:extLst>
          </p:cNvPr>
          <p:cNvSpPr>
            <a:spLocks noGrp="1"/>
          </p:cNvSpPr>
          <p:nvPr>
            <p:ph type="ftr" sz="quarter" idx="2"/>
          </p:nvPr>
        </p:nvSpPr>
        <p:spPr>
          <a:xfrm>
            <a:off x="0" y="9721154"/>
            <a:ext cx="3075750" cy="513459"/>
          </a:xfrm>
          <a:prstGeom prst="rect">
            <a:avLst/>
          </a:prstGeom>
        </p:spPr>
        <p:txBody>
          <a:bodyPr vert="horz" lIns="95390" tIns="47695" rIns="95390" bIns="47695" rtlCol="0" anchor="b"/>
          <a:lstStyle>
            <a:lvl1pPr algn="l">
              <a:defRPr sz="1300"/>
            </a:lvl1pPr>
          </a:lstStyle>
          <a:p>
            <a:endParaRPr lang="en-US"/>
          </a:p>
        </p:txBody>
      </p:sp>
      <p:sp>
        <p:nvSpPr>
          <p:cNvPr id="5" name="Espace réservé du numéro de diapositive 4">
            <a:extLst>
              <a:ext uri="{FF2B5EF4-FFF2-40B4-BE49-F238E27FC236}">
                <a16:creationId xmlns:a16="http://schemas.microsoft.com/office/drawing/2014/main" id="{BE5E8D46-E094-477B-884A-E8E592B353DB}"/>
              </a:ext>
            </a:extLst>
          </p:cNvPr>
          <p:cNvSpPr>
            <a:spLocks noGrp="1"/>
          </p:cNvSpPr>
          <p:nvPr>
            <p:ph type="sldNum" sz="quarter" idx="3"/>
          </p:nvPr>
        </p:nvSpPr>
        <p:spPr>
          <a:xfrm>
            <a:off x="4021878" y="9721154"/>
            <a:ext cx="3075750" cy="513459"/>
          </a:xfrm>
          <a:prstGeom prst="rect">
            <a:avLst/>
          </a:prstGeom>
        </p:spPr>
        <p:txBody>
          <a:bodyPr vert="horz" lIns="95390" tIns="47695" rIns="95390" bIns="47695" rtlCol="0" anchor="b"/>
          <a:lstStyle>
            <a:lvl1pPr algn="r">
              <a:defRPr sz="1300"/>
            </a:lvl1pPr>
          </a:lstStyle>
          <a:p>
            <a:fld id="{D6449951-23BF-48C8-8EDC-407FD5EA61E9}" type="slidenum">
              <a:rPr lang="en-US" smtClean="0"/>
              <a:t>‹N°›</a:t>
            </a:fld>
            <a:endParaRPr lang="en-US"/>
          </a:p>
        </p:txBody>
      </p:sp>
    </p:spTree>
    <p:extLst>
      <p:ext uri="{BB962C8B-B14F-4D97-AF65-F5344CB8AC3E}">
        <p14:creationId xmlns:p14="http://schemas.microsoft.com/office/powerpoint/2010/main" val="3034582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76363" cy="511730"/>
          </a:xfrm>
          <a:prstGeom prst="rect">
            <a:avLst/>
          </a:prstGeom>
        </p:spPr>
        <p:txBody>
          <a:bodyPr vert="horz" lIns="95390" tIns="47695" rIns="95390" bIns="47695" rtlCol="0"/>
          <a:lstStyle>
            <a:lvl1pPr algn="l">
              <a:defRPr sz="1300"/>
            </a:lvl1pPr>
          </a:lstStyle>
          <a:p>
            <a:endParaRPr lang="en-US"/>
          </a:p>
        </p:txBody>
      </p:sp>
      <p:sp>
        <p:nvSpPr>
          <p:cNvPr id="3" name="Espace réservé de la date 2"/>
          <p:cNvSpPr>
            <a:spLocks noGrp="1"/>
          </p:cNvSpPr>
          <p:nvPr>
            <p:ph type="dt" idx="1"/>
          </p:nvPr>
        </p:nvSpPr>
        <p:spPr>
          <a:xfrm>
            <a:off x="4021294" y="1"/>
            <a:ext cx="3076363" cy="511730"/>
          </a:xfrm>
          <a:prstGeom prst="rect">
            <a:avLst/>
          </a:prstGeom>
        </p:spPr>
        <p:txBody>
          <a:bodyPr vert="horz" lIns="95390" tIns="47695" rIns="95390" bIns="47695" rtlCol="0"/>
          <a:lstStyle>
            <a:lvl1pPr algn="r">
              <a:defRPr sz="1300"/>
            </a:lvl1pPr>
          </a:lstStyle>
          <a:p>
            <a:fld id="{6778046C-54CF-4730-954E-AE75A835A0EC}" type="datetimeFigureOut">
              <a:rPr lang="en-US" smtClean="0"/>
              <a:t>4/10/2018</a:t>
            </a:fld>
            <a:endParaRPr lang="en-US"/>
          </a:p>
        </p:txBody>
      </p:sp>
      <p:sp>
        <p:nvSpPr>
          <p:cNvPr id="4" name="Espace réservé de l'image des diapositives 3"/>
          <p:cNvSpPr>
            <a:spLocks noGrp="1" noRot="1" noChangeAspect="1"/>
          </p:cNvSpPr>
          <p:nvPr>
            <p:ph type="sldImg" idx="2"/>
          </p:nvPr>
        </p:nvSpPr>
        <p:spPr>
          <a:xfrm>
            <a:off x="989013" y="766763"/>
            <a:ext cx="5121275" cy="3840162"/>
          </a:xfrm>
          <a:prstGeom prst="rect">
            <a:avLst/>
          </a:prstGeom>
          <a:noFill/>
          <a:ln w="12700">
            <a:solidFill>
              <a:prstClr val="black"/>
            </a:solidFill>
          </a:ln>
        </p:spPr>
        <p:txBody>
          <a:bodyPr vert="horz" lIns="95390" tIns="47695" rIns="95390" bIns="47695" rtlCol="0" anchor="ctr"/>
          <a:lstStyle/>
          <a:p>
            <a:endParaRPr lang="en-US"/>
          </a:p>
        </p:txBody>
      </p:sp>
      <p:sp>
        <p:nvSpPr>
          <p:cNvPr id="5" name="Espace réservé des commentaires 4"/>
          <p:cNvSpPr>
            <a:spLocks noGrp="1"/>
          </p:cNvSpPr>
          <p:nvPr>
            <p:ph type="body" sz="quarter" idx="3"/>
          </p:nvPr>
        </p:nvSpPr>
        <p:spPr>
          <a:xfrm>
            <a:off x="709931" y="4861441"/>
            <a:ext cx="5679440" cy="4605575"/>
          </a:xfrm>
          <a:prstGeom prst="rect">
            <a:avLst/>
          </a:prstGeom>
        </p:spPr>
        <p:txBody>
          <a:bodyPr vert="horz" lIns="95390" tIns="47695" rIns="95390" bIns="47695"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721106"/>
            <a:ext cx="3076363" cy="511730"/>
          </a:xfrm>
          <a:prstGeom prst="rect">
            <a:avLst/>
          </a:prstGeom>
        </p:spPr>
        <p:txBody>
          <a:bodyPr vert="horz" lIns="95390" tIns="47695" rIns="95390" bIns="47695" rtlCol="0" anchor="b"/>
          <a:lstStyle>
            <a:lvl1pPr algn="l">
              <a:defRPr sz="1300"/>
            </a:lvl1pPr>
          </a:lstStyle>
          <a:p>
            <a:endParaRPr lang="en-US"/>
          </a:p>
        </p:txBody>
      </p:sp>
      <p:sp>
        <p:nvSpPr>
          <p:cNvPr id="7" name="Espace réservé du numéro de diapositive 6"/>
          <p:cNvSpPr>
            <a:spLocks noGrp="1"/>
          </p:cNvSpPr>
          <p:nvPr>
            <p:ph type="sldNum" sz="quarter" idx="5"/>
          </p:nvPr>
        </p:nvSpPr>
        <p:spPr>
          <a:xfrm>
            <a:off x="4021294" y="9721106"/>
            <a:ext cx="3076363" cy="511730"/>
          </a:xfrm>
          <a:prstGeom prst="rect">
            <a:avLst/>
          </a:prstGeom>
        </p:spPr>
        <p:txBody>
          <a:bodyPr vert="horz" lIns="95390" tIns="47695" rIns="95390" bIns="47695" rtlCol="0" anchor="b"/>
          <a:lstStyle>
            <a:lvl1pPr algn="r">
              <a:defRPr sz="1300"/>
            </a:lvl1pPr>
          </a:lstStyle>
          <a:p>
            <a:fld id="{FAFA1C83-CEBC-41B2-A177-0BE6E842DDD6}" type="slidenum">
              <a:rPr lang="en-US" smtClean="0"/>
              <a:t>‹N°›</a:t>
            </a:fld>
            <a:endParaRPr lang="en-US"/>
          </a:p>
        </p:txBody>
      </p:sp>
    </p:spTree>
    <p:extLst>
      <p:ext uri="{BB962C8B-B14F-4D97-AF65-F5344CB8AC3E}">
        <p14:creationId xmlns:p14="http://schemas.microsoft.com/office/powerpoint/2010/main" val="1452654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etemps.ch/sciences/2017/12/04/lausanne-chene-napoleon-devoile-secrets-ad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nature.com/articles/432165b#ref1" TargetMode="External"/><Relationship Id="rId3" Type="http://schemas.openxmlformats.org/officeDocument/2006/relationships/hyperlink" Target="https://doi.org/10.1371/journal.pgen.1006946" TargetMode="External"/><Relationship Id="rId7" Type="http://schemas.openxmlformats.org/officeDocument/2006/relationships/hyperlink" Target="https://www.nature.com/articles/432165b#auth-4"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nature.com/articles/432165b#auth-3" TargetMode="External"/><Relationship Id="rId5" Type="http://schemas.openxmlformats.org/officeDocument/2006/relationships/hyperlink" Target="https://www.nature.com/articles/432165b#auth-2" TargetMode="External"/><Relationship Id="rId10" Type="http://schemas.openxmlformats.org/officeDocument/2006/relationships/hyperlink" Target="https://www.nature.com/articles/432165b#ref3" TargetMode="External"/><Relationship Id="rId4" Type="http://schemas.openxmlformats.org/officeDocument/2006/relationships/hyperlink" Target="https://www.nature.com/articles/432165b#auth-1" TargetMode="External"/><Relationship Id="rId9" Type="http://schemas.openxmlformats.org/officeDocument/2006/relationships/hyperlink" Target="https://www.nature.com/articles/432165b#ref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ncbi.nlm.nih.gov/pmc/articles/PMC4395316/#pone.0124438.ref008" TargetMode="External"/><Relationship Id="rId13" Type="http://schemas.openxmlformats.org/officeDocument/2006/relationships/hyperlink" Target="https://www.ncbi.nlm.nih.gov/pmc/articles/PMC4395316/#pone.0124438.ref013" TargetMode="External"/><Relationship Id="rId18" Type="http://schemas.openxmlformats.org/officeDocument/2006/relationships/hyperlink" Target="https://www.ncbi.nlm.nih.gov/pmc/articles/PMC4395316/#pone.0124438.ref018" TargetMode="External"/><Relationship Id="rId3" Type="http://schemas.openxmlformats.org/officeDocument/2006/relationships/hyperlink" Target="https://www.ncbi.nlm.nih.gov/pmc/articles/PMC4395316/#pone.0124438.ref003" TargetMode="External"/><Relationship Id="rId21" Type="http://schemas.openxmlformats.org/officeDocument/2006/relationships/hyperlink" Target="https://www.ncbi.nlm.nih.gov/pmc/articles/PMC4395316/#pone.0124438.ref021" TargetMode="External"/><Relationship Id="rId7" Type="http://schemas.openxmlformats.org/officeDocument/2006/relationships/hyperlink" Target="https://www.ncbi.nlm.nih.gov/pmc/articles/PMC4395316/#pone.0124438.ref007" TargetMode="External"/><Relationship Id="rId12" Type="http://schemas.openxmlformats.org/officeDocument/2006/relationships/hyperlink" Target="https://www.ncbi.nlm.nih.gov/pmc/articles/PMC4395316/#pone.0124438.ref012" TargetMode="External"/><Relationship Id="rId17" Type="http://schemas.openxmlformats.org/officeDocument/2006/relationships/hyperlink" Target="https://www.ncbi.nlm.nih.gov/pmc/articles/PMC4395316/#pone.0124438.ref017" TargetMode="External"/><Relationship Id="rId2" Type="http://schemas.openxmlformats.org/officeDocument/2006/relationships/slide" Target="../slides/slide24.xml"/><Relationship Id="rId16" Type="http://schemas.openxmlformats.org/officeDocument/2006/relationships/hyperlink" Target="https://www.ncbi.nlm.nih.gov/pmc/articles/PMC4395316/#pone.0124438.ref016" TargetMode="External"/><Relationship Id="rId20" Type="http://schemas.openxmlformats.org/officeDocument/2006/relationships/hyperlink" Target="https://www.ncbi.nlm.nih.gov/pmc/articles/PMC4395316/#pone.0124438.ref020" TargetMode="External"/><Relationship Id="rId1" Type="http://schemas.openxmlformats.org/officeDocument/2006/relationships/notesMaster" Target="../notesMasters/notesMaster1.xml"/><Relationship Id="rId6" Type="http://schemas.openxmlformats.org/officeDocument/2006/relationships/hyperlink" Target="https://www.ncbi.nlm.nih.gov/pmc/articles/PMC4395316/#pone.0124438.ref006" TargetMode="External"/><Relationship Id="rId11" Type="http://schemas.openxmlformats.org/officeDocument/2006/relationships/hyperlink" Target="https://www.ncbi.nlm.nih.gov/pmc/articles/PMC4395316/#pone.0124438.ref011" TargetMode="External"/><Relationship Id="rId5" Type="http://schemas.openxmlformats.org/officeDocument/2006/relationships/hyperlink" Target="https://www.ncbi.nlm.nih.gov/pmc/articles/PMC4395316/#pone.0124438.ref005" TargetMode="External"/><Relationship Id="rId15" Type="http://schemas.openxmlformats.org/officeDocument/2006/relationships/hyperlink" Target="https://www.ncbi.nlm.nih.gov/pmc/articles/PMC4395316/#pone.0124438.ref015" TargetMode="External"/><Relationship Id="rId23" Type="http://schemas.openxmlformats.org/officeDocument/2006/relationships/hyperlink" Target="https://www.ncbi.nlm.nih.gov/pubmed/25132092" TargetMode="External"/><Relationship Id="rId10" Type="http://schemas.openxmlformats.org/officeDocument/2006/relationships/hyperlink" Target="https://www.ncbi.nlm.nih.gov/pmc/articles/PMC4395316/#pone.0124438.ref010" TargetMode="External"/><Relationship Id="rId19" Type="http://schemas.openxmlformats.org/officeDocument/2006/relationships/hyperlink" Target="https://www.ncbi.nlm.nih.gov/pmc/articles/PMC4395316/#pone.0124438.ref019" TargetMode="External"/><Relationship Id="rId4" Type="http://schemas.openxmlformats.org/officeDocument/2006/relationships/hyperlink" Target="https://www.ncbi.nlm.nih.gov/pmc/articles/PMC4395316/#pone.0124438.ref004" TargetMode="External"/><Relationship Id="rId9" Type="http://schemas.openxmlformats.org/officeDocument/2006/relationships/hyperlink" Target="https://www.ncbi.nlm.nih.gov/pmc/articles/PMC4395316/#pone.0124438.ref009" TargetMode="External"/><Relationship Id="rId14" Type="http://schemas.openxmlformats.org/officeDocument/2006/relationships/hyperlink" Target="https://www.ncbi.nlm.nih.gov/pmc/articles/PMC4395316/#pone.0124438.ref014" TargetMode="External"/><Relationship Id="rId22" Type="http://schemas.openxmlformats.org/officeDocument/2006/relationships/hyperlink" Target="https://www.ncbi.nlm.nih.gov/pmc/articles/PMC4395316/#pone.0124438.ref022"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Exemples de dogmes des années 70 et toujours employés :</a:t>
            </a:r>
          </a:p>
          <a:p>
            <a:pPr marL="177157" indent="-177157">
              <a:buFontTx/>
              <a:buChar char="-"/>
            </a:pPr>
            <a:r>
              <a:rPr lang="fr-FR" dirty="0"/>
              <a:t>Un gène une protéine,</a:t>
            </a:r>
            <a:r>
              <a:rPr lang="fr-FR" baseline="0" dirty="0"/>
              <a:t> </a:t>
            </a:r>
            <a:r>
              <a:rPr lang="fr-FR" dirty="0"/>
              <a:t>mais plus tard épissage alternatif, nombreux organismes comme l’homme env. 20 000 gènes et plusieurs centaines de milliers de protéines, la notion</a:t>
            </a:r>
            <a:r>
              <a:rPr lang="fr-FR" baseline="0" dirty="0"/>
              <a:t> de « </a:t>
            </a:r>
            <a:r>
              <a:rPr lang="fr-FR" baseline="0" dirty="0" err="1"/>
              <a:t>junk</a:t>
            </a:r>
            <a:r>
              <a:rPr lang="fr-FR" baseline="0" dirty="0"/>
              <a:t> » DNA qui devient de la « </a:t>
            </a:r>
            <a:r>
              <a:rPr lang="fr-FR" baseline="0" dirty="0" err="1"/>
              <a:t>dark</a:t>
            </a:r>
            <a:r>
              <a:rPr lang="fr-FR" baseline="0" dirty="0"/>
              <a:t> </a:t>
            </a:r>
            <a:r>
              <a:rPr lang="fr-FR" baseline="0" dirty="0" err="1"/>
              <a:t>matter</a:t>
            </a:r>
            <a:r>
              <a:rPr lang="fr-FR" baseline="0" dirty="0"/>
              <a:t> » quand on se rend compte petit à petit de son importance pour la conformation des chromosomes et l’accessibilité / régulation des parties codantes...</a:t>
            </a:r>
            <a:endParaRPr lang="fr-FR" dirty="0"/>
          </a:p>
          <a:p>
            <a:pPr marL="177157" indent="-177157">
              <a:buFontTx/>
              <a:buChar char="-"/>
            </a:pPr>
            <a:r>
              <a:rPr lang="fr-FR" dirty="0"/>
              <a:t>Une régulation simple, avec une partie codante dont l’expression</a:t>
            </a:r>
            <a:r>
              <a:rPr lang="fr-FR" baseline="0" dirty="0"/>
              <a:t> dépendrait </a:t>
            </a:r>
            <a:r>
              <a:rPr lang="fr-FR" dirty="0"/>
              <a:t>d’un promoteur et d’un terminateur, pouvant fonctionner sous forme d’opéron chez les bactéries, mais dont le modèle s’est complexifié avec divers effecteurs, </a:t>
            </a:r>
            <a:r>
              <a:rPr lang="fr-FR" dirty="0" err="1"/>
              <a:t>enhancers</a:t>
            </a:r>
            <a:r>
              <a:rPr lang="fr-FR" dirty="0"/>
              <a:t>, dont certains semblent aussi importants</a:t>
            </a:r>
            <a:r>
              <a:rPr lang="fr-FR" baseline="0" dirty="0"/>
              <a:t> que les promoteurs, bien que situés quelquefois à plusieurs dizaines de milliers de </a:t>
            </a:r>
            <a:r>
              <a:rPr lang="fr-FR" baseline="0" dirty="0" err="1"/>
              <a:t>bp</a:t>
            </a:r>
            <a:r>
              <a:rPr lang="fr-FR" baseline="0" dirty="0"/>
              <a:t>, voire sur d’autres chromosomes, la notion de nucléosome, l’importance de la chromatine, de son état et de l’accessibilité conférée aux séquences...</a:t>
            </a:r>
            <a:endParaRPr lang="fr-FR" dirty="0"/>
          </a:p>
          <a:p>
            <a:pPr marL="177157" indent="-177157">
              <a:buFontTx/>
              <a:buChar char="-"/>
            </a:pPr>
            <a:r>
              <a:rPr lang="fr-FR" dirty="0"/>
              <a:t>Code génétique ARNm - </a:t>
            </a:r>
            <a:r>
              <a:rPr lang="fr-FR" dirty="0" err="1"/>
              <a:t>ARNt</a:t>
            </a:r>
            <a:r>
              <a:rPr lang="fr-FR" dirty="0"/>
              <a:t> - ARN ribosomique initial, qui se complexifie ultérieurement avec divers autres ARN (circulaire, </a:t>
            </a:r>
            <a:r>
              <a:rPr lang="fr-FR" dirty="0" err="1"/>
              <a:t>microARN</a:t>
            </a:r>
            <a:r>
              <a:rPr lang="fr-FR" dirty="0"/>
              <a:t> non-codant...) </a:t>
            </a:r>
          </a:p>
          <a:p>
            <a:pPr marL="177157" indent="-177157">
              <a:buFontTx/>
              <a:buChar char="-"/>
            </a:pPr>
            <a:r>
              <a:rPr lang="fr-FR" dirty="0"/>
              <a:t>ADN et ARN pensées cellulaires mais en fait circulant dans le sang, au travers du placenta,</a:t>
            </a:r>
            <a:r>
              <a:rPr lang="fr-FR" baseline="0" dirty="0"/>
              <a:t> dans le phloème du porte-greffe au greffon, et même passant la barrière intestinale et pouvant influencer la régulation de gènes de l’animal se nourrissant, certains de ces acides nucléiques (ARN circulant...) étant utilisables en diagnostic de maladies / désordres</a:t>
            </a:r>
            <a:endParaRPr lang="fr-FR" dirty="0"/>
          </a:p>
          <a:p>
            <a:pPr marL="177157" indent="-177157">
              <a:buFontTx/>
              <a:buChar char="-"/>
            </a:pPr>
            <a:r>
              <a:rPr lang="fr-FR" dirty="0"/>
              <a:t>Code génétique à l’origine de tout, mais évidences que le monde vivant serait passé par une phase ARN? Ce qui souligne la complexité des interactions ADN-ARN, </a:t>
            </a:r>
          </a:p>
          <a:p>
            <a:pPr marL="177157" indent="-177157">
              <a:buFontTx/>
              <a:buChar char="-"/>
            </a:pPr>
            <a:r>
              <a:rPr lang="fr-FR" dirty="0"/>
              <a:t>L’épigénétique (attention aux différentes définitions), suite à l’amélioration des techniques de séquençage, et de capture des protéines modifiées de la chromatine, puis l’</a:t>
            </a:r>
            <a:r>
              <a:rPr lang="fr-FR" dirty="0" err="1"/>
              <a:t>épitranscriptomique</a:t>
            </a:r>
            <a:r>
              <a:rPr lang="fr-FR" dirty="0"/>
              <a:t> (ou épigénétique de l’ARN) semble prendre le pas pour l’adaptation, voire même pour certains phénomènes mal compris comme l’</a:t>
            </a:r>
            <a:r>
              <a:rPr lang="fr-FR" dirty="0" err="1"/>
              <a:t>héterosis</a:t>
            </a:r>
            <a:r>
              <a:rPr lang="fr-FR" dirty="0"/>
              <a:t> (vigueur hybride) utilisée en</a:t>
            </a:r>
            <a:r>
              <a:rPr lang="fr-FR" baseline="0" dirty="0"/>
              <a:t> agriculture (ex: maïs) selon un des schémas de sélection variétale privilégié par les firmes...</a:t>
            </a:r>
            <a:endParaRPr lang="fr-FR" dirty="0"/>
          </a:p>
          <a:p>
            <a:pPr marL="177157" indent="-177157">
              <a:buFontTx/>
              <a:buChar char="-"/>
            </a:pPr>
            <a:endParaRPr lang="fr-FR" dirty="0"/>
          </a:p>
        </p:txBody>
      </p:sp>
      <p:sp>
        <p:nvSpPr>
          <p:cNvPr id="4" name="Espace réservé du numéro de diapositive 3"/>
          <p:cNvSpPr>
            <a:spLocks noGrp="1"/>
          </p:cNvSpPr>
          <p:nvPr>
            <p:ph type="sldNum" sz="quarter" idx="10"/>
          </p:nvPr>
        </p:nvSpPr>
        <p:spPr/>
        <p:txBody>
          <a:bodyPr/>
          <a:lstStyle/>
          <a:p>
            <a:fld id="{4B82B957-5FCB-4A7C-A602-34E4EB1BB4B3}" type="slidenum">
              <a:rPr lang="fr-FR" smtClean="0"/>
              <a:t>2</a:t>
            </a:fld>
            <a:endParaRPr lang="fr-FR"/>
          </a:p>
        </p:txBody>
      </p:sp>
    </p:spTree>
    <p:extLst>
      <p:ext uri="{BB962C8B-B14F-4D97-AF65-F5344CB8AC3E}">
        <p14:creationId xmlns:p14="http://schemas.microsoft.com/office/powerpoint/2010/main" val="149003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12</a:t>
            </a:fld>
            <a:endParaRPr lang="en-US"/>
          </a:p>
        </p:txBody>
      </p:sp>
    </p:spTree>
    <p:extLst>
      <p:ext uri="{BB962C8B-B14F-4D97-AF65-F5344CB8AC3E}">
        <p14:creationId xmlns:p14="http://schemas.microsoft.com/office/powerpoint/2010/main" val="45809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Spatial </a:t>
            </a:r>
            <a:r>
              <a:rPr lang="fr-FR" dirty="0" err="1"/>
              <a:t>genome</a:t>
            </a:r>
            <a:r>
              <a:rPr lang="fr-FR" dirty="0"/>
              <a:t> </a:t>
            </a:r>
            <a:r>
              <a:rPr lang="fr-FR" dirty="0" err="1"/>
              <a:t>organization</a:t>
            </a:r>
            <a:r>
              <a:rPr lang="fr-FR" dirty="0"/>
              <a:t> </a:t>
            </a:r>
            <a:r>
              <a:rPr lang="fr-FR" dirty="0" err="1"/>
              <a:t>see</a:t>
            </a:r>
            <a:r>
              <a:rPr lang="fr-FR" dirty="0"/>
              <a:t> </a:t>
            </a:r>
            <a:r>
              <a:rPr lang="fr-FR" baseline="0" dirty="0" err="1"/>
              <a:t>Ramani</a:t>
            </a:r>
            <a:r>
              <a:rPr lang="fr-FR" baseline="0" dirty="0"/>
              <a:t> et al. </a:t>
            </a:r>
            <a:r>
              <a:rPr lang="fr-FR" dirty="0" err="1"/>
              <a:t>Genomics</a:t>
            </a:r>
            <a:r>
              <a:rPr lang="fr-FR" dirty="0"/>
              <a:t> </a:t>
            </a:r>
            <a:r>
              <a:rPr lang="fr-FR" dirty="0" err="1"/>
              <a:t>Proteomics</a:t>
            </a:r>
            <a:r>
              <a:rPr lang="fr-FR" dirty="0"/>
              <a:t> </a:t>
            </a:r>
            <a:r>
              <a:rPr lang="fr-FR" dirty="0" err="1"/>
              <a:t>Bioinformatics</a:t>
            </a:r>
            <a:r>
              <a:rPr lang="fr-FR" dirty="0"/>
              <a:t> </a:t>
            </a:r>
            <a:r>
              <a:rPr lang="fr-FR" baseline="0" dirty="0"/>
              <a:t>2016</a:t>
            </a:r>
          </a:p>
          <a:p>
            <a:endParaRPr lang="fr-FR" baseline="0" dirty="0"/>
          </a:p>
          <a:p>
            <a:r>
              <a:rPr lang="fr-FR" sz="1300" dirty="0"/>
              <a:t>Les plantes comme les animaux (au niveau des cellules germinales isolées au début du développement, à taux de reproduction faible...) se protègent des mutations, en particulier au niveau des cellules souches des méristèmes apicaux et axillaires, ce qui explique la longévité des arbres et le faible taux de mutations transmis à leur descendances même par de vieilles plantes ou des parties âgées de plantes (</a:t>
            </a:r>
            <a:r>
              <a:rPr lang="fr-FR" sz="1300" dirty="0" err="1"/>
              <a:t>Burian</a:t>
            </a:r>
            <a:r>
              <a:rPr lang="fr-FR" sz="1300" dirty="0"/>
              <a:t> et al., 2016; </a:t>
            </a:r>
            <a:r>
              <a:rPr lang="fr-FR" sz="1300" dirty="0" err="1"/>
              <a:t>Ledford</a:t>
            </a:r>
            <a:r>
              <a:rPr lang="fr-FR" sz="1300" dirty="0"/>
              <a:t>, 2017; </a:t>
            </a:r>
            <a:r>
              <a:rPr lang="fr-FR" sz="1300" dirty="0" err="1"/>
              <a:t>Sarkar</a:t>
            </a:r>
            <a:r>
              <a:rPr lang="fr-FR" sz="1300" dirty="0"/>
              <a:t> et al., 2017; Watson et al., 2016). Exemple du chêne Napoléon du campus de l’université de Lausanne repris dans « Pour la Science » août 2017 page 16 et « Le Temps » (</a:t>
            </a:r>
            <a:r>
              <a:rPr lang="fr-FR" sz="1300" dirty="0" err="1"/>
              <a:t>Kuhlemeier</a:t>
            </a:r>
            <a:r>
              <a:rPr lang="fr-FR" sz="1300" dirty="0"/>
              <a:t>, 2017; Schmid-</a:t>
            </a:r>
            <a:r>
              <a:rPr lang="fr-FR" sz="1300" dirty="0" err="1"/>
              <a:t>Siegert</a:t>
            </a:r>
            <a:r>
              <a:rPr lang="fr-FR" sz="1300" dirty="0"/>
              <a:t> et al., 2017). </a:t>
            </a:r>
          </a:p>
          <a:p>
            <a:r>
              <a:rPr lang="en-US" sz="1300" dirty="0"/>
              <a:t>  </a:t>
            </a:r>
            <a:r>
              <a:rPr lang="en-US" sz="1300" u="sng" dirty="0">
                <a:hlinkClick r:id="rId3"/>
              </a:rPr>
              <a:t>https://www.letemps.ch/sciences/2017/12/04/lausanne-chene-napoleon-devoile-secrets-adn</a:t>
            </a:r>
            <a:endParaRPr lang="fr-FR" sz="1300"/>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13</a:t>
            </a:fld>
            <a:endParaRPr lang="en-US"/>
          </a:p>
        </p:txBody>
      </p:sp>
    </p:spTree>
    <p:extLst>
      <p:ext uri="{BB962C8B-B14F-4D97-AF65-F5344CB8AC3E}">
        <p14:creationId xmlns:p14="http://schemas.microsoft.com/office/powerpoint/2010/main" val="3623925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14</a:t>
            </a:fld>
            <a:endParaRPr lang="en-US"/>
          </a:p>
        </p:txBody>
      </p:sp>
    </p:spTree>
    <p:extLst>
      <p:ext uri="{BB962C8B-B14F-4D97-AF65-F5344CB8AC3E}">
        <p14:creationId xmlns:p14="http://schemas.microsoft.com/office/powerpoint/2010/main" val="324112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dirty="0"/>
              <a:t>Plant microRNAs in larval food regulate honeybee caste development </a:t>
            </a:r>
            <a:r>
              <a:rPr lang="en-US" dirty="0"/>
              <a:t>Kegan Zhu , </a:t>
            </a:r>
            <a:r>
              <a:rPr lang="en-US" dirty="0" err="1"/>
              <a:t>Minghui</a:t>
            </a:r>
            <a:r>
              <a:rPr lang="en-US" dirty="0"/>
              <a:t> Liu , Zheng Fu , Zhen Zhou, Yan Kong, </a:t>
            </a:r>
            <a:r>
              <a:rPr lang="en-US" dirty="0" err="1"/>
              <a:t>Hongwei</a:t>
            </a:r>
            <a:r>
              <a:rPr lang="en-US" dirty="0"/>
              <a:t> Liang, </a:t>
            </a:r>
            <a:r>
              <a:rPr lang="en-US" dirty="0" err="1"/>
              <a:t>Zheguang</a:t>
            </a:r>
            <a:r>
              <a:rPr lang="en-US" dirty="0"/>
              <a:t> Lin, Jun Luo, </a:t>
            </a:r>
            <a:r>
              <a:rPr lang="en-US" dirty="0" err="1"/>
              <a:t>Huoqing</a:t>
            </a:r>
            <a:r>
              <a:rPr lang="en-US" dirty="0"/>
              <a:t> Zheng,  Ping Wan,  </a:t>
            </a:r>
            <a:r>
              <a:rPr lang="en-US" dirty="0" err="1"/>
              <a:t>Junfeng</a:t>
            </a:r>
            <a:r>
              <a:rPr lang="en-US" dirty="0"/>
              <a:t> Zhang,  </a:t>
            </a:r>
            <a:r>
              <a:rPr lang="en-US" dirty="0" err="1"/>
              <a:t>Ke</a:t>
            </a:r>
            <a:r>
              <a:rPr lang="en-US" dirty="0"/>
              <a:t> Zen,  </a:t>
            </a:r>
            <a:r>
              <a:rPr lang="en-US" dirty="0" err="1"/>
              <a:t>Jiong</a:t>
            </a:r>
            <a:r>
              <a:rPr lang="en-US" dirty="0"/>
              <a:t> Chen ,   [ ... ], Xi Chen  [ view all ]  Published: August 31, 2017 </a:t>
            </a:r>
            <a:r>
              <a:rPr lang="en-US" dirty="0">
                <a:hlinkClick r:id="rId3"/>
              </a:rPr>
              <a:t>https://doi.org/10.1371/journal.pgen.1006946</a:t>
            </a:r>
            <a:r>
              <a:rPr lang="en-US" dirty="0"/>
              <a:t> </a:t>
            </a:r>
          </a:p>
          <a:p>
            <a:r>
              <a:rPr lang="en-US" dirty="0"/>
              <a:t>The major environmental determinants of honeybee caste development come from larval nutrients: royal jelly stimulates the differentiation of larvae into queens, whereas beebread leads to worker bee fate. However, these determinants are not fully characterized. Here we report that plant RNAs, particularly miRNAs, which are more enriched in beebread than in royal jelly, delay development and decrease body and ovary size in honeybees, thereby preventing larval differentiation into queens and inducing development into worker bees. Mechanistic studies reveal that </a:t>
            </a:r>
            <a:r>
              <a:rPr lang="en-US" i="1" dirty="0" err="1"/>
              <a:t>amTOR</a:t>
            </a:r>
            <a:r>
              <a:rPr lang="en-US" dirty="0"/>
              <a:t>, a stimulatory gene in caste differentiation, is the direct target of miR162a. Interestingly, the same effect also exists in non-social </a:t>
            </a:r>
            <a:r>
              <a:rPr lang="en-US" i="1" dirty="0"/>
              <a:t>Drosophila</a:t>
            </a:r>
            <a:r>
              <a:rPr lang="en-US" dirty="0"/>
              <a:t>. When such plant RNAs and miRNAs are fed to </a:t>
            </a:r>
            <a:r>
              <a:rPr lang="en-US" i="1" dirty="0"/>
              <a:t>Drosophila</a:t>
            </a:r>
            <a:r>
              <a:rPr lang="en-US" dirty="0"/>
              <a:t> larvae, they cause extended developmental times and reductions in body weight and length, ovary size and fecundity. This study identifies an uncharacterized function of plant miRNAs that fine-tunes honeybee caste development, offering hints for understanding cross-kingdom interaction and co-evolution.</a:t>
            </a:r>
          </a:p>
          <a:p>
            <a:endParaRPr lang="fr-FR" dirty="0"/>
          </a:p>
          <a:p>
            <a:r>
              <a:rPr lang="en-US" b="1" dirty="0"/>
              <a:t>Plant genetics: Gene transfer from parasitic to host plants </a:t>
            </a:r>
            <a:r>
              <a:rPr lang="en-US" dirty="0">
                <a:hlinkClick r:id="rId4"/>
              </a:rPr>
              <a:t>Jeffrey P. Mower</a:t>
            </a:r>
            <a:r>
              <a:rPr lang="en-US" dirty="0"/>
              <a:t>, </a:t>
            </a:r>
            <a:r>
              <a:rPr lang="en-US" dirty="0" err="1">
                <a:hlinkClick r:id="rId5"/>
              </a:rPr>
              <a:t>Saša</a:t>
            </a:r>
            <a:r>
              <a:rPr lang="en-US" dirty="0">
                <a:hlinkClick r:id="rId5"/>
              </a:rPr>
              <a:t> </a:t>
            </a:r>
            <a:r>
              <a:rPr lang="en-US" dirty="0" err="1">
                <a:hlinkClick r:id="rId5"/>
              </a:rPr>
              <a:t>Stefanović</a:t>
            </a:r>
            <a:r>
              <a:rPr lang="en-US" dirty="0"/>
              <a:t> , </a:t>
            </a:r>
            <a:r>
              <a:rPr lang="en-US" dirty="0">
                <a:hlinkClick r:id="rId6"/>
              </a:rPr>
              <a:t>Gregory J. Young</a:t>
            </a:r>
            <a:r>
              <a:rPr lang="en-US" dirty="0"/>
              <a:t>  &amp; </a:t>
            </a:r>
            <a:r>
              <a:rPr lang="en-US" dirty="0">
                <a:hlinkClick r:id="rId7"/>
              </a:rPr>
              <a:t>Jeffrey D. Palmer</a:t>
            </a:r>
            <a:r>
              <a:rPr lang="en-US" i="0" dirty="0"/>
              <a:t> </a:t>
            </a:r>
            <a:r>
              <a:rPr lang="en-US" i="1" dirty="0"/>
              <a:t>Nature</a:t>
            </a:r>
            <a:r>
              <a:rPr lang="en-US" dirty="0"/>
              <a:t> </a:t>
            </a:r>
            <a:r>
              <a:rPr lang="en-US" b="1" dirty="0"/>
              <a:t>432</a:t>
            </a:r>
            <a:r>
              <a:rPr lang="en-US" dirty="0"/>
              <a:t>, 165–166 (11 November 2004) doi:10.1038/432165b</a:t>
            </a:r>
          </a:p>
          <a:p>
            <a:r>
              <a:rPr lang="en-US" dirty="0"/>
              <a:t>Plant mitochondrial genes are transmitted horizontally across mating barriers with surprising frequency, but the mechanism of transfer is unclear</a:t>
            </a:r>
            <a:r>
              <a:rPr lang="en-US" baseline="30000" dirty="0">
                <a:hlinkClick r:id="rId8" tooltip="Bergthorsson, U., Adams, K. L., Thomason, B. &amp; Palmer, J. D. Nature 424, 197–201 (2003)."/>
              </a:rPr>
              <a:t>1</a:t>
            </a:r>
            <a:r>
              <a:rPr lang="en-US" baseline="30000" dirty="0"/>
              <a:t>,</a:t>
            </a:r>
            <a:r>
              <a:rPr lang="en-US" baseline="30000" dirty="0">
                <a:hlinkClick r:id="rId9" tooltip="Won, H. &amp; Renner, S. S. Proc. Natl Acad. Sci. USA 100, 10824–10829 (2003)."/>
              </a:rPr>
              <a:t>2</a:t>
            </a:r>
            <a:r>
              <a:rPr lang="en-US" dirty="0"/>
              <a:t>. Here we describe two new cases of horizontal gene transfer, from parasitic flowering plants to their host flowering plants, and present phylogenetic and biogeographic evidence that this occurred as a result of direct physical contact between the two. Our findings complement the discovery that genes can be transferred in the opposite direction, from host to parasite plant</a:t>
            </a:r>
            <a:r>
              <a:rPr lang="en-US" baseline="30000" dirty="0">
                <a:hlinkClick r:id="rId10" tooltip="Davis, C. C. &amp; Wurdack, K. J. Science 305, 676–678 (2004)."/>
              </a:rPr>
              <a:t>3</a:t>
            </a:r>
            <a:endParaRPr lang="en-US" baseline="30000" dirty="0"/>
          </a:p>
          <a:p>
            <a:endParaRPr lang="fr-FR" baseline="30000" dirty="0"/>
          </a:p>
          <a:p>
            <a:r>
              <a:rPr lang="en-US" dirty="0"/>
              <a:t>PNAS Plus - Biological Sciences - Evolution: </a:t>
            </a:r>
            <a:r>
              <a:rPr lang="en-US" dirty="0" err="1"/>
              <a:t>Zhenzhen</a:t>
            </a:r>
            <a:r>
              <a:rPr lang="en-US" dirty="0"/>
              <a:t> Yang,  </a:t>
            </a:r>
            <a:r>
              <a:rPr lang="en-US" dirty="0" err="1"/>
              <a:t>Yeting</a:t>
            </a:r>
            <a:r>
              <a:rPr lang="en-US" dirty="0"/>
              <a:t> Zhang,  Eric K. </a:t>
            </a:r>
            <a:r>
              <a:rPr lang="en-US" dirty="0" err="1"/>
              <a:t>Wafula</a:t>
            </a:r>
            <a:r>
              <a:rPr lang="en-US" dirty="0"/>
              <a:t>,  Loren A. </a:t>
            </a:r>
            <a:r>
              <a:rPr lang="en-US" dirty="0" err="1"/>
              <a:t>Honaas</a:t>
            </a:r>
            <a:r>
              <a:rPr lang="en-US" dirty="0"/>
              <a:t>, Paula E. Ralph, Sam Jones, Christopher R. Clarke,  </a:t>
            </a:r>
            <a:r>
              <a:rPr lang="en-US" dirty="0" err="1"/>
              <a:t>Siming</a:t>
            </a:r>
            <a:r>
              <a:rPr lang="en-US" dirty="0"/>
              <a:t> Liu,  Chun Su,  </a:t>
            </a:r>
            <a:r>
              <a:rPr lang="en-US" dirty="0" err="1"/>
              <a:t>Huiting</a:t>
            </a:r>
            <a:r>
              <a:rPr lang="en-US" dirty="0"/>
              <a:t> Zhang,  Naomi S. Altman,  Stephan C. Schuster,  Michael P. </a:t>
            </a:r>
            <a:r>
              <a:rPr lang="en-US" dirty="0" err="1"/>
              <a:t>Timko</a:t>
            </a:r>
            <a:r>
              <a:rPr lang="en-US" dirty="0"/>
              <a:t>,  John I. Yoder,  James H. Westwood,  and Claude W. </a:t>
            </a:r>
            <a:r>
              <a:rPr lang="en-US" dirty="0" err="1"/>
              <a:t>dePamphilis</a:t>
            </a:r>
            <a:r>
              <a:rPr lang="en-US" dirty="0"/>
              <a:t> Horizontal gene transfer is more frequent with increased heterotrophy and contributes to parasite adaptation </a:t>
            </a:r>
            <a:r>
              <a:rPr lang="en-US" i="1" dirty="0"/>
              <a:t>PNAS 2016 113 (45) E7010-E7019; published ahead of print October 24, 2016, doi:10.1073/pnas.1608765113 </a:t>
            </a:r>
            <a:endParaRPr lang="en-US" dirty="0"/>
          </a:p>
          <a:p>
            <a:r>
              <a:rPr lang="en-US" dirty="0"/>
              <a:t>Horizontal gene transfer (HGT) is the nonsexual transfer and genomic integration of genetic materials between organisms. In eukaryotes, HGT appears rare, but parasitic plants may be exceptions, as </a:t>
            </a:r>
            <a:r>
              <a:rPr lang="en-US" dirty="0" err="1"/>
              <a:t>haustorial</a:t>
            </a:r>
            <a:r>
              <a:rPr lang="en-US" dirty="0"/>
              <a:t> feeding connections between parasites and their hosts provide intimate cellular contacts that could facilitate DNA transfer between unrelated species. Through analysis of genome-scale data, we identified &gt;50 expressed and likely functional HGT events in one family of parasitic plants. HGT reflected parasite preferences for different host plants and was much more frequent in plants with increasing parasitic dependency. HGT was strongly biased toward expression and protein types likely to contribute to </a:t>
            </a:r>
            <a:r>
              <a:rPr lang="en-US" dirty="0" err="1"/>
              <a:t>haustorial</a:t>
            </a:r>
            <a:r>
              <a:rPr lang="en-US" dirty="0"/>
              <a:t> function, suggesting that functional HGT of host genes may play an important role in adaptive evolution of parasites. </a:t>
            </a:r>
          </a:p>
          <a:p>
            <a:endParaRPr lang="en-US" dirty="0"/>
          </a:p>
          <a:p>
            <a:r>
              <a:rPr lang="fr-FR" sz="1300" dirty="0"/>
              <a:t>Des ARN non codant (</a:t>
            </a:r>
            <a:r>
              <a:rPr lang="fr-FR" sz="1300" dirty="0" err="1"/>
              <a:t>ncRNA</a:t>
            </a:r>
            <a:r>
              <a:rPr lang="fr-FR" sz="1300" dirty="0"/>
              <a:t>), il y a peu encore considérés comme des déchets, jouent en fait un rôle important dans la régulation des gènes.</a:t>
            </a:r>
          </a:p>
          <a:p>
            <a:r>
              <a:rPr lang="fr-FR" sz="1300" dirty="0"/>
              <a:t> </a:t>
            </a:r>
          </a:p>
          <a:p>
            <a:r>
              <a:rPr lang="fr-FR" sz="1300" dirty="0"/>
              <a:t>Petits ARN non codants (</a:t>
            </a:r>
            <a:r>
              <a:rPr lang="fr-FR" sz="1300" dirty="0" err="1"/>
              <a:t>sncRNA</a:t>
            </a:r>
            <a:r>
              <a:rPr lang="fr-FR" sz="1300" dirty="0"/>
              <a:t>) transmettent à la descendance chez la souris le traumatisme de séparation d’avec la mère (</a:t>
            </a:r>
            <a:r>
              <a:rPr lang="fr-FR" sz="1300" dirty="0" err="1"/>
              <a:t>Gapp</a:t>
            </a:r>
            <a:r>
              <a:rPr lang="fr-FR" sz="1300" dirty="0"/>
              <a:t> et al., 2014).</a:t>
            </a:r>
          </a:p>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15</a:t>
            </a:fld>
            <a:endParaRPr lang="fr-FR"/>
          </a:p>
        </p:txBody>
      </p:sp>
    </p:spTree>
    <p:extLst>
      <p:ext uri="{BB962C8B-B14F-4D97-AF65-F5344CB8AC3E}">
        <p14:creationId xmlns:p14="http://schemas.microsoft.com/office/powerpoint/2010/main" val="335086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16</a:t>
            </a:fld>
            <a:endParaRPr lang="fr-FR"/>
          </a:p>
        </p:txBody>
      </p:sp>
    </p:spTree>
    <p:extLst>
      <p:ext uri="{BB962C8B-B14F-4D97-AF65-F5344CB8AC3E}">
        <p14:creationId xmlns:p14="http://schemas.microsoft.com/office/powerpoint/2010/main" val="144547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17</a:t>
            </a:fld>
            <a:endParaRPr lang="fr-FR"/>
          </a:p>
        </p:txBody>
      </p:sp>
    </p:spTree>
    <p:extLst>
      <p:ext uri="{BB962C8B-B14F-4D97-AF65-F5344CB8AC3E}">
        <p14:creationId xmlns:p14="http://schemas.microsoft.com/office/powerpoint/2010/main" val="3914918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18</a:t>
            </a:fld>
            <a:endParaRPr lang="fr-FR"/>
          </a:p>
        </p:txBody>
      </p:sp>
    </p:spTree>
    <p:extLst>
      <p:ext uri="{BB962C8B-B14F-4D97-AF65-F5344CB8AC3E}">
        <p14:creationId xmlns:p14="http://schemas.microsoft.com/office/powerpoint/2010/main" val="1993812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19</a:t>
            </a:fld>
            <a:endParaRPr lang="fr-FR"/>
          </a:p>
        </p:txBody>
      </p:sp>
    </p:spTree>
    <p:extLst>
      <p:ext uri="{BB962C8B-B14F-4D97-AF65-F5344CB8AC3E}">
        <p14:creationId xmlns:p14="http://schemas.microsoft.com/office/powerpoint/2010/main" val="615929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20</a:t>
            </a:fld>
            <a:endParaRPr lang="fr-FR"/>
          </a:p>
        </p:txBody>
      </p:sp>
    </p:spTree>
    <p:extLst>
      <p:ext uri="{BB962C8B-B14F-4D97-AF65-F5344CB8AC3E}">
        <p14:creationId xmlns:p14="http://schemas.microsoft.com/office/powerpoint/2010/main" val="316069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Voir les articles de Inf’OGM:</a:t>
            </a:r>
          </a:p>
          <a:p>
            <a:endParaRPr lang="fr-FR" dirty="0"/>
          </a:p>
          <a:p>
            <a:r>
              <a:rPr lang="fr-FR" dirty="0"/>
              <a:t>https://www.infogm.org/5975-ogm-modifier-plante-pas-anodin</a:t>
            </a:r>
          </a:p>
          <a:p>
            <a:r>
              <a:rPr lang="fr-FR" dirty="0"/>
              <a:t>https://www.infogm.org/5982-ogm-modifier-plante-pas-anodin-suite</a:t>
            </a:r>
          </a:p>
          <a:p>
            <a:endParaRPr lang="fr-FR" dirty="0"/>
          </a:p>
          <a:p>
            <a:endParaRPr lang="fr-FR" dirty="0"/>
          </a:p>
          <a:p>
            <a:r>
              <a:rPr lang="fr-FR" dirty="0"/>
              <a:t>On </a:t>
            </a:r>
            <a:r>
              <a:rPr lang="fr-FR" dirty="0" err="1"/>
              <a:t>old</a:t>
            </a:r>
            <a:r>
              <a:rPr lang="fr-FR" dirty="0"/>
              <a:t> cooking </a:t>
            </a:r>
            <a:r>
              <a:rPr lang="fr-FR" dirty="0" err="1"/>
              <a:t>recipes</a:t>
            </a:r>
            <a:r>
              <a:rPr lang="fr-FR" dirty="0"/>
              <a:t> (</a:t>
            </a:r>
            <a:r>
              <a:rPr lang="fr-FR" dirty="0" err="1"/>
              <a:t>past</a:t>
            </a:r>
            <a:r>
              <a:rPr lang="fr-FR" baseline="0" dirty="0"/>
              <a:t> </a:t>
            </a:r>
            <a:r>
              <a:rPr lang="fr-FR" baseline="0" dirty="0" err="1"/>
              <a:t>decades</a:t>
            </a:r>
            <a:r>
              <a:rPr lang="fr-FR" baseline="0" dirty="0"/>
              <a:t>) </a:t>
            </a:r>
            <a:r>
              <a:rPr lang="fr-FR" dirty="0" err="1"/>
              <a:t>see</a:t>
            </a:r>
            <a:r>
              <a:rPr lang="fr-FR" dirty="0"/>
              <a:t> for instance </a:t>
            </a:r>
            <a:r>
              <a:rPr lang="fr-FR" dirty="0" err="1"/>
              <a:t>Ledford</a:t>
            </a:r>
            <a:r>
              <a:rPr lang="fr-FR" dirty="0"/>
              <a:t> 2016  Nature 539 (7627): </a:t>
            </a:r>
            <a:r>
              <a:rPr lang="en-US" dirty="0"/>
              <a:t>16-17 about the Conference held in October 2016 o those ‘related technics’.</a:t>
            </a:r>
          </a:p>
          <a:p>
            <a:endParaRPr lang="en-US" dirty="0"/>
          </a:p>
          <a:p>
            <a:r>
              <a:rPr lang="en-US" dirty="0"/>
              <a:t>NBT labs are looking for trained chiefs but training are missing and thus experienced chiefs also…</a:t>
            </a:r>
          </a:p>
          <a:p>
            <a:r>
              <a:rPr lang="en-US" dirty="0"/>
              <a:t>In most</a:t>
            </a:r>
            <a:r>
              <a:rPr lang="en-US" baseline="0" dirty="0"/>
              <a:t> – if not all - of the description of NBT, the related technics such as protoplast preparation or cell culture are omitted while their use in the genome editing technics, </a:t>
            </a:r>
            <a:r>
              <a:rPr lang="en-US" baseline="0" dirty="0" err="1"/>
              <a:t>rdDM</a:t>
            </a:r>
            <a:r>
              <a:rPr lang="en-US" baseline="0" dirty="0"/>
              <a:t>, </a:t>
            </a:r>
            <a:r>
              <a:rPr lang="en-US" baseline="0" dirty="0" err="1"/>
              <a:t>OdM</a:t>
            </a:r>
            <a:r>
              <a:rPr lang="en-US" baseline="0" dirty="0"/>
              <a:t> are all causes of unexpected effects.</a:t>
            </a:r>
          </a:p>
          <a:p>
            <a:r>
              <a:rPr lang="en-US" baseline="0" dirty="0"/>
              <a:t>We have to recall that most of theses related technics are also used for </a:t>
            </a:r>
            <a:r>
              <a:rPr lang="en-US" baseline="0" dirty="0" err="1"/>
              <a:t>transgenesis</a:t>
            </a:r>
            <a:r>
              <a:rPr lang="en-US" baseline="0" dirty="0"/>
              <a:t> and are the sources of some of the unintended genome changes also observed for the GMO obtained by </a:t>
            </a:r>
            <a:r>
              <a:rPr lang="en-US" baseline="0" dirty="0" err="1"/>
              <a:t>transgenesis</a:t>
            </a:r>
            <a:r>
              <a:rPr lang="en-US" baseline="0" dirty="0"/>
              <a:t>. </a:t>
            </a:r>
          </a:p>
          <a:p>
            <a:endParaRPr lang="en-US" baseline="0" dirty="0"/>
          </a:p>
          <a:p>
            <a:r>
              <a:rPr lang="en-US" baseline="0" dirty="0" err="1"/>
              <a:t>Protoplates</a:t>
            </a:r>
            <a:r>
              <a:rPr lang="en-US" baseline="0" dirty="0"/>
              <a:t>’ preparation, cell culture and plant regeneration, </a:t>
            </a:r>
            <a:r>
              <a:rPr lang="en-US" baseline="0" dirty="0" err="1"/>
              <a:t>somaclonal</a:t>
            </a:r>
            <a:r>
              <a:rPr lang="en-US" baseline="0" dirty="0"/>
              <a:t> variation are all inducing by stresses mutations and </a:t>
            </a:r>
            <a:r>
              <a:rPr lang="en-US" baseline="0" dirty="0" err="1"/>
              <a:t>epimutations</a:t>
            </a:r>
            <a:r>
              <a:rPr lang="en-US" baseline="0" dirty="0"/>
              <a:t>, chromosomes’ rearrangements… </a:t>
            </a:r>
          </a:p>
          <a:p>
            <a:pPr marL="178841" indent="-178841">
              <a:buFontTx/>
              <a:buChar char="-"/>
            </a:pPr>
            <a:r>
              <a:rPr lang="nl-NL" dirty="0" err="1"/>
              <a:t>Anjanasree</a:t>
            </a:r>
            <a:r>
              <a:rPr lang="nl-NL" dirty="0"/>
              <a:t> K. </a:t>
            </a:r>
            <a:r>
              <a:rPr lang="nl-NL" dirty="0" err="1"/>
              <a:t>Neelakandan</a:t>
            </a:r>
            <a:r>
              <a:rPr lang="nl-NL" dirty="0"/>
              <a:t> </a:t>
            </a:r>
            <a:r>
              <a:rPr lang="nl-NL" dirty="0" err="1"/>
              <a:t>and</a:t>
            </a:r>
            <a:r>
              <a:rPr lang="nl-NL" dirty="0"/>
              <a:t> Kan Wang 2012 </a:t>
            </a:r>
            <a:r>
              <a:rPr lang="en-US" dirty="0"/>
              <a:t>Plant Cell Rep 31:597–620</a:t>
            </a:r>
          </a:p>
          <a:p>
            <a:pPr marL="178841" indent="-178841">
              <a:buFontTx/>
              <a:buChar char="-"/>
            </a:pPr>
            <a:r>
              <a:rPr lang="en-US" dirty="0"/>
              <a:t>Wilson, A.K., Latham, J.R., </a:t>
            </a:r>
            <a:r>
              <a:rPr lang="en-US" dirty="0" err="1"/>
              <a:t>Steinbrecher</a:t>
            </a:r>
            <a:r>
              <a:rPr lang="en-US" dirty="0"/>
              <a:t>, R.A. (2006) Transformation-induced mutations in transgenic plants: analysis and biosafety implications. </a:t>
            </a:r>
            <a:r>
              <a:rPr lang="en-US" dirty="0" err="1"/>
              <a:t>Biotechnol</a:t>
            </a:r>
            <a:r>
              <a:rPr lang="en-US" dirty="0"/>
              <a:t> Genet </a:t>
            </a:r>
            <a:r>
              <a:rPr lang="en-US" dirty="0" err="1"/>
              <a:t>Eng</a:t>
            </a:r>
            <a:r>
              <a:rPr lang="en-US" dirty="0"/>
              <a:t> Rev, </a:t>
            </a:r>
            <a:r>
              <a:rPr lang="en-US" b="1" dirty="0"/>
              <a:t>23</a:t>
            </a:r>
            <a:r>
              <a:rPr lang="en-US" dirty="0"/>
              <a:t>(1), 209-238.</a:t>
            </a:r>
          </a:p>
          <a:p>
            <a:pPr marL="178841" indent="-178841">
              <a:buFontTx/>
              <a:buChar char="-"/>
            </a:pPr>
            <a:r>
              <a:rPr lang="en-US" dirty="0" err="1"/>
              <a:t>Florentin</a:t>
            </a:r>
            <a:r>
              <a:rPr lang="en-US" dirty="0"/>
              <a:t>, A., </a:t>
            </a:r>
            <a:r>
              <a:rPr lang="en-US" dirty="0" err="1"/>
              <a:t>Damri</a:t>
            </a:r>
            <a:r>
              <a:rPr lang="en-US" dirty="0"/>
              <a:t>, M., </a:t>
            </a:r>
            <a:r>
              <a:rPr lang="en-US" dirty="0" err="1"/>
              <a:t>Grafi</a:t>
            </a:r>
            <a:r>
              <a:rPr lang="en-US" dirty="0"/>
              <a:t>, G. (2013) Stress induces plant somatic cells to acquire some features of stem cells accompanied by selective chromatin reorganization. Developmental Dynamics, 242(10), 1121-1133.</a:t>
            </a:r>
          </a:p>
          <a:p>
            <a:pPr marL="178841" indent="-178841">
              <a:buFontTx/>
              <a:buChar char="-"/>
            </a:pPr>
            <a:r>
              <a:rPr lang="da-DK" dirty="0"/>
              <a:t>Skirycz, A., De Bodt, S., Obata, T., De Clercq, I., Claeys, H., De Rycke, R., Andriankaja, M., Van Aken, O., Van Breusegem, F., Fernie, A.R., Inzé, D. (2010) Developmental stage specificity and the role of mitochondrial metabolism in the response of Arabidopsis leaves to prolonged mild osmotic stress. Plant Physiology, 152(1), 226-244.</a:t>
            </a:r>
          </a:p>
          <a:p>
            <a:pPr marL="178841" indent="-178841">
              <a:buFontTx/>
              <a:buChar char="-"/>
            </a:pPr>
            <a:r>
              <a:rPr lang="da-DK" dirty="0"/>
              <a:t>Yoo, S.-D., Cho, Y.-H., Sheen, J. (2007) Arabidopsis mesophyll protoplasts: a versatile cell system for transient gene expression analysis. Nat. Protocols, 2(7), 1565-1572.</a:t>
            </a:r>
          </a:p>
          <a:p>
            <a:pPr marL="178841" indent="-178841">
              <a:buFontTx/>
              <a:buChar char="-"/>
            </a:pPr>
            <a:r>
              <a:rPr lang="en-US" dirty="0"/>
              <a:t>Marx, V. (2016) Cell biology: delivering tough cargo into cells. Nat Meth, 13(1), 37-40</a:t>
            </a:r>
          </a:p>
          <a:p>
            <a:pPr marL="178841" indent="-178841">
              <a:buFontTx/>
              <a:buChar char="-"/>
            </a:pPr>
            <a:r>
              <a:rPr lang="en-US" dirty="0" err="1"/>
              <a:t>Lusser</a:t>
            </a:r>
            <a:r>
              <a:rPr lang="en-US" dirty="0"/>
              <a:t>, M., </a:t>
            </a:r>
            <a:r>
              <a:rPr lang="en-US" dirty="0" err="1"/>
              <a:t>Parisi</a:t>
            </a:r>
            <a:r>
              <a:rPr lang="en-US" dirty="0"/>
              <a:t>, C., Plan, D., Rodríguez-</a:t>
            </a:r>
            <a:r>
              <a:rPr lang="en-US" dirty="0" err="1"/>
              <a:t>Cerezo</a:t>
            </a:r>
            <a:r>
              <a:rPr lang="en-US" dirty="0"/>
              <a:t>, E. (2011) New plant breeding techniques. State-of-the-art and prospects for commercial development. EUR 24760 EN. In JRC scientific and technical reports  (European Commission. DG JRC/IPTS, </a:t>
            </a:r>
            <a:r>
              <a:rPr lang="en-US" dirty="0" err="1"/>
              <a:t>ed</a:t>
            </a:r>
            <a:r>
              <a:rPr lang="en-US" dirty="0"/>
              <a:t>: pp 220.</a:t>
            </a:r>
          </a:p>
          <a:p>
            <a:pPr marL="178841" indent="-178841">
              <a:buFontTx/>
              <a:buChar char="-"/>
            </a:pPr>
            <a:r>
              <a:rPr lang="en-US" dirty="0" err="1"/>
              <a:t>Yau</a:t>
            </a:r>
            <a:r>
              <a:rPr lang="en-US" dirty="0"/>
              <a:t>, Y.Y. and Stewart, C.N. (2013) Less is more: strategies to remove marker genes from transgenic plants. </a:t>
            </a:r>
            <a:r>
              <a:rPr lang="en-US" dirty="0" err="1"/>
              <a:t>Bmc</a:t>
            </a:r>
            <a:r>
              <a:rPr lang="en-US" dirty="0"/>
              <a:t> Biotechnology, 13.</a:t>
            </a:r>
          </a:p>
          <a:p>
            <a:pPr marL="178841" indent="-178841">
              <a:buFontTx/>
              <a:buChar char="-"/>
            </a:pPr>
            <a:r>
              <a:rPr lang="en-US" dirty="0"/>
              <a:t>Breyer, D., </a:t>
            </a:r>
            <a:r>
              <a:rPr lang="en-US" dirty="0" err="1"/>
              <a:t>Kopertekh</a:t>
            </a:r>
            <a:r>
              <a:rPr lang="en-US" dirty="0"/>
              <a:t>, L., </a:t>
            </a:r>
            <a:r>
              <a:rPr lang="en-US" dirty="0" err="1"/>
              <a:t>Reheul</a:t>
            </a:r>
            <a:r>
              <a:rPr lang="en-US" dirty="0"/>
              <a:t>, D. (2014) Alternatives to antibiotic resistance marker genes for in vitro selection of genetically modified plants – Scientific developments, current use, operational access and biosafety considerations. Critical Reviews in Plant Sciences, 33(4), 286-330.</a:t>
            </a:r>
          </a:p>
          <a:p>
            <a:pPr marL="178841" indent="-178841">
              <a:buFontTx/>
              <a:buChar char="-"/>
            </a:pPr>
            <a:r>
              <a:rPr lang="en-US" dirty="0" err="1"/>
              <a:t>Manimaran</a:t>
            </a:r>
            <a:r>
              <a:rPr lang="en-US" dirty="0"/>
              <a:t>, P., </a:t>
            </a:r>
            <a:r>
              <a:rPr lang="en-US" dirty="0" err="1"/>
              <a:t>Ramkumar</a:t>
            </a:r>
            <a:r>
              <a:rPr lang="en-US" dirty="0"/>
              <a:t>, G., </a:t>
            </a:r>
            <a:r>
              <a:rPr lang="en-US" dirty="0" err="1"/>
              <a:t>Sakthivel</a:t>
            </a:r>
            <a:r>
              <a:rPr lang="en-US" dirty="0"/>
              <a:t>, K., </a:t>
            </a:r>
            <a:r>
              <a:rPr lang="en-US" dirty="0" err="1"/>
              <a:t>Sundaram</a:t>
            </a:r>
            <a:r>
              <a:rPr lang="en-US" dirty="0"/>
              <a:t>, R.M., </a:t>
            </a:r>
            <a:r>
              <a:rPr lang="en-US" dirty="0" err="1"/>
              <a:t>Madhav</a:t>
            </a:r>
            <a:r>
              <a:rPr lang="en-US" dirty="0"/>
              <a:t>, M.S., Balachandran, S.M. (2011) Suitability of non-lethal marker and marker-free systems for development of transgenic crop plants: present status and future prospects. Biotechnology Advances, 29(6), 703-714</a:t>
            </a:r>
          </a:p>
          <a:p>
            <a:pPr marL="178841" indent="-178841">
              <a:buFontTx/>
              <a:buChar char="-"/>
            </a:pPr>
            <a:r>
              <a:rPr lang="en-US" dirty="0" err="1"/>
              <a:t>Krizova</a:t>
            </a:r>
            <a:r>
              <a:rPr lang="en-US" dirty="0"/>
              <a:t>, K., </a:t>
            </a:r>
            <a:r>
              <a:rPr lang="en-US" dirty="0" err="1"/>
              <a:t>Fojtova</a:t>
            </a:r>
            <a:r>
              <a:rPr lang="en-US" dirty="0"/>
              <a:t>, M., </a:t>
            </a:r>
            <a:r>
              <a:rPr lang="en-US" dirty="0" err="1"/>
              <a:t>Depicker</a:t>
            </a:r>
            <a:r>
              <a:rPr lang="en-US" dirty="0"/>
              <a:t>, A., </a:t>
            </a:r>
            <a:r>
              <a:rPr lang="en-US" dirty="0" err="1"/>
              <a:t>Kovarik</a:t>
            </a:r>
            <a:r>
              <a:rPr lang="en-US" dirty="0"/>
              <a:t>, A. (2009) Cell culture-induced gradual and frequent epigenetic reprogramming of </a:t>
            </a:r>
            <a:r>
              <a:rPr lang="en-US" dirty="0" err="1"/>
              <a:t>invertedly</a:t>
            </a:r>
            <a:r>
              <a:rPr lang="en-US" dirty="0"/>
              <a:t> repeated tobacco transgene </a:t>
            </a:r>
            <a:r>
              <a:rPr lang="en-US" dirty="0" err="1"/>
              <a:t>epialleles</a:t>
            </a:r>
            <a:r>
              <a:rPr lang="en-US" dirty="0"/>
              <a:t>. Plant Physiology, 149(3), 1493-1504</a:t>
            </a:r>
          </a:p>
          <a:p>
            <a:pPr marL="178841" indent="-178841">
              <a:buFontTx/>
              <a:buChar char="-"/>
            </a:pPr>
            <a:r>
              <a:rPr lang="en-US" dirty="0" err="1"/>
              <a:t>Machczyńska</a:t>
            </a:r>
            <a:r>
              <a:rPr lang="en-US" dirty="0"/>
              <a:t>, J., </a:t>
            </a:r>
            <a:r>
              <a:rPr lang="en-US" dirty="0" err="1"/>
              <a:t>Orłowska</a:t>
            </a:r>
            <a:r>
              <a:rPr lang="en-US" dirty="0"/>
              <a:t>, R., </a:t>
            </a:r>
            <a:r>
              <a:rPr lang="en-US" dirty="0" err="1"/>
              <a:t>Zimny</a:t>
            </a:r>
            <a:r>
              <a:rPr lang="en-US" dirty="0"/>
              <a:t>, J., </a:t>
            </a:r>
            <a:r>
              <a:rPr lang="en-US" dirty="0" err="1"/>
              <a:t>Bednarek</a:t>
            </a:r>
            <a:r>
              <a:rPr lang="en-US" dirty="0"/>
              <a:t>, P.T. (2014) Extended </a:t>
            </a:r>
            <a:r>
              <a:rPr lang="en-US" dirty="0" err="1"/>
              <a:t>metAFLP</a:t>
            </a:r>
            <a:r>
              <a:rPr lang="en-US" dirty="0"/>
              <a:t> approach in studies of tissue culture induced variation (TCIV) in triticale. Molecular Breeding, 34(3), 845-854.</a:t>
            </a:r>
          </a:p>
          <a:p>
            <a:pPr marL="178841" indent="-178841">
              <a:buFontTx/>
              <a:buChar char="-"/>
            </a:pPr>
            <a:r>
              <a:rPr lang="en-US" dirty="0"/>
              <a:t>Rhee, Y., </a:t>
            </a:r>
            <a:r>
              <a:rPr lang="en-US" dirty="0" err="1"/>
              <a:t>Sekhon</a:t>
            </a:r>
            <a:r>
              <a:rPr lang="en-US" dirty="0"/>
              <a:t>, R.S., Chopra, S., </a:t>
            </a:r>
            <a:r>
              <a:rPr lang="en-US" dirty="0" err="1"/>
              <a:t>Kaeppler</a:t>
            </a:r>
            <a:r>
              <a:rPr lang="en-US" dirty="0"/>
              <a:t>, S. (2010) Tissue culture-induced novel </a:t>
            </a:r>
            <a:r>
              <a:rPr lang="en-US" dirty="0" err="1"/>
              <a:t>epialleles</a:t>
            </a:r>
            <a:r>
              <a:rPr lang="en-US" dirty="0"/>
              <a:t> of a </a:t>
            </a:r>
            <a:r>
              <a:rPr lang="en-US" dirty="0" err="1"/>
              <a:t>Myb</a:t>
            </a:r>
            <a:r>
              <a:rPr lang="en-US" dirty="0"/>
              <a:t> transcription factor encoded by pericarp color1 in maize. Genetics, 186(3), 843-855.</a:t>
            </a:r>
          </a:p>
          <a:p>
            <a:pPr marL="178841" indent="-178841">
              <a:buFontTx/>
              <a:buChar char="-"/>
            </a:pPr>
            <a:r>
              <a:rPr lang="en-US" dirty="0" err="1"/>
              <a:t>Kawakatsu</a:t>
            </a:r>
            <a:r>
              <a:rPr lang="en-US" dirty="0"/>
              <a:t>, T., Kawahara, Y., Itoh, T., and </a:t>
            </a:r>
            <a:r>
              <a:rPr lang="en-US" dirty="0" err="1"/>
              <a:t>Takaiwa</a:t>
            </a:r>
            <a:r>
              <a:rPr lang="en-US" dirty="0"/>
              <a:t>, F. (2013). A whole-genome analysis of a transgenic rice seed-based edible vaccine against cedar pollen allergy. DNA Research 20, 623-631.</a:t>
            </a:r>
          </a:p>
          <a:p>
            <a:pPr marL="178841" indent="-178841">
              <a:buFontTx/>
              <a:buChar char="-"/>
            </a:pPr>
            <a:r>
              <a:rPr lang="en-US" dirty="0"/>
              <a:t>Montero, M., </a:t>
            </a:r>
            <a:r>
              <a:rPr lang="en-US" dirty="0" err="1"/>
              <a:t>Coll</a:t>
            </a:r>
            <a:r>
              <a:rPr lang="en-US" dirty="0"/>
              <a:t>, A., Nadal, A., </a:t>
            </a:r>
            <a:r>
              <a:rPr lang="en-US" dirty="0" err="1"/>
              <a:t>Messeguer</a:t>
            </a:r>
            <a:r>
              <a:rPr lang="en-US" dirty="0"/>
              <a:t>, J., </a:t>
            </a:r>
            <a:r>
              <a:rPr lang="en-US" dirty="0" err="1"/>
              <a:t>Pla</a:t>
            </a:r>
            <a:r>
              <a:rPr lang="en-US" dirty="0"/>
              <a:t>, M. (2011) Only half the transcriptomic differences between resistant genetically modified and conventional rice are associated with the transgene. Plant Biotechnology Journal, 9(6), 693-702.</a:t>
            </a:r>
          </a:p>
          <a:p>
            <a:pPr marL="178841" indent="-178841">
              <a:buFontTx/>
              <a:buChar char="-"/>
            </a:pPr>
            <a:r>
              <a:rPr lang="en-US" dirty="0" err="1"/>
              <a:t>Meins</a:t>
            </a:r>
            <a:r>
              <a:rPr lang="en-US" dirty="0"/>
              <a:t>, F. and Thomas, M. (2003) Meiotic transmission of epigenetic changes in the cell-division factor requirement of plant cells. Development, 130(25), 6201-6208.</a:t>
            </a:r>
          </a:p>
          <a:p>
            <a:endParaRPr lang="en-US"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21</a:t>
            </a:fld>
            <a:endParaRPr lang="en-US"/>
          </a:p>
        </p:txBody>
      </p:sp>
    </p:spTree>
    <p:extLst>
      <p:ext uri="{BB962C8B-B14F-4D97-AF65-F5344CB8AC3E}">
        <p14:creationId xmlns:p14="http://schemas.microsoft.com/office/powerpoint/2010/main" val="32245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a:t>
            </a:fld>
            <a:endParaRPr lang="fr-FR"/>
          </a:p>
        </p:txBody>
      </p:sp>
    </p:spTree>
    <p:extLst>
      <p:ext uri="{BB962C8B-B14F-4D97-AF65-F5344CB8AC3E}">
        <p14:creationId xmlns:p14="http://schemas.microsoft.com/office/powerpoint/2010/main" val="1494749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22</a:t>
            </a:fld>
            <a:endParaRPr lang="fr-FR"/>
          </a:p>
        </p:txBody>
      </p:sp>
    </p:spTree>
    <p:extLst>
      <p:ext uri="{BB962C8B-B14F-4D97-AF65-F5344CB8AC3E}">
        <p14:creationId xmlns:p14="http://schemas.microsoft.com/office/powerpoint/2010/main" val="797745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a:t>A very large set of diverse unrelated different techniques used or not in combinations with several mechanisms but possible final</a:t>
            </a:r>
            <a:r>
              <a:rPr lang="en-US" baseline="0" noProof="0" dirty="0"/>
              <a:t> characteristics.</a:t>
            </a:r>
          </a:p>
          <a:p>
            <a:endParaRPr lang="en-US" baseline="0" noProof="0" dirty="0"/>
          </a:p>
          <a:p>
            <a:r>
              <a:rPr lang="en-US" baseline="0" noProof="0" dirty="0"/>
              <a:t>The first version of the NBT set did not include some technics, such as CRISPR-Cas9, published in 2012,</a:t>
            </a:r>
          </a:p>
          <a:p>
            <a:r>
              <a:rPr lang="en-US" baseline="0" noProof="0" dirty="0"/>
              <a:t>A </a:t>
            </a:r>
            <a:r>
              <a:rPr lang="en-US" baseline="0" noProof="0" dirty="0" err="1"/>
              <a:t>contrario</a:t>
            </a:r>
            <a:r>
              <a:rPr lang="en-US" baseline="0" noProof="0" dirty="0"/>
              <a:t> agro-infiltration is thought by some Countries only as </a:t>
            </a:r>
            <a:r>
              <a:rPr lang="en-US" baseline="0" noProof="0" dirty="0" err="1"/>
              <a:t>sensu-stricto</a:t>
            </a:r>
            <a:r>
              <a:rPr lang="en-US" baseline="0" noProof="0" dirty="0"/>
              <a:t> and in confined areas, while some other ones are also considering </a:t>
            </a:r>
            <a:r>
              <a:rPr lang="en-US" baseline="0" noProof="0" dirty="0" err="1"/>
              <a:t>agroinoculation</a:t>
            </a:r>
            <a:r>
              <a:rPr lang="en-US" baseline="0" noProof="0" dirty="0"/>
              <a:t> and floral dip, and as disseminated organisms</a:t>
            </a:r>
          </a:p>
          <a:p>
            <a:endParaRPr lang="en-US" baseline="0" noProof="0" dirty="0"/>
          </a:p>
          <a:p>
            <a:r>
              <a:rPr lang="en-US" noProof="0" dirty="0" err="1"/>
              <a:t>Meganucleases</a:t>
            </a:r>
            <a:r>
              <a:rPr lang="en-US" noProof="0" dirty="0"/>
              <a:t>: 1990s</a:t>
            </a:r>
          </a:p>
          <a:p>
            <a:r>
              <a:rPr lang="en-US" noProof="0" dirty="0"/>
              <a:t>Oligonucleotide-directed mutagenesis: late 1990s</a:t>
            </a:r>
          </a:p>
          <a:p>
            <a:r>
              <a:rPr lang="en-US" noProof="0" dirty="0"/>
              <a:t>Zinc finger nucleases (ZFNs): mid 2000s </a:t>
            </a:r>
          </a:p>
          <a:p>
            <a:r>
              <a:rPr lang="en-US" noProof="0" dirty="0"/>
              <a:t>Transcription activator like effector nucleases (TALENs): early 2010s</a:t>
            </a:r>
          </a:p>
          <a:p>
            <a:r>
              <a:rPr lang="en-US" noProof="0" dirty="0"/>
              <a:t>Clustered regularly spaced short  palindromic repeats (CRISPR): 2012</a:t>
            </a:r>
            <a:r>
              <a:rPr lang="en-US" baseline="0" noProof="0" dirty="0"/>
              <a:t> but several previous papers of Bayer</a:t>
            </a:r>
            <a:endParaRPr lang="en-US" noProof="0" dirty="0"/>
          </a:p>
          <a:p>
            <a:endParaRPr lang="en-US" noProof="0" dirty="0"/>
          </a:p>
          <a:p>
            <a:endParaRPr lang="en-US" noProof="0" dirty="0"/>
          </a:p>
          <a:p>
            <a:r>
              <a:rPr lang="en-US" noProof="0" dirty="0"/>
              <a:t>A discourse targeting only plants as the technics do not appear to be ready for animals, to avoid fears about Human transformation, while</a:t>
            </a:r>
            <a:r>
              <a:rPr lang="en-US" baseline="0" noProof="0" dirty="0"/>
              <a:t> plants will be used for “proof of concept”.</a:t>
            </a:r>
          </a:p>
          <a:p>
            <a:endParaRPr lang="en-US" noProof="0" dirty="0"/>
          </a:p>
          <a:p>
            <a:endParaRPr lang="en-US" noProof="0" dirty="0"/>
          </a:p>
          <a:p>
            <a:r>
              <a:rPr lang="en-US" noProof="0" dirty="0"/>
              <a:t>A 2007 first</a:t>
            </a:r>
            <a:r>
              <a:rPr lang="en-US" baseline="0" noProof="0" dirty="0"/>
              <a:t> memo from COGEM (Dutch advisory board on GMOs)</a:t>
            </a:r>
            <a:endParaRPr lang="en-US" noProof="0" dirty="0"/>
          </a:p>
          <a:p>
            <a:r>
              <a:rPr lang="en-US" noProof="0" dirty="0" err="1"/>
              <a:t>Lusser</a:t>
            </a:r>
            <a:r>
              <a:rPr lang="en-US" noProof="0" dirty="0"/>
              <a:t> et al. 2011 New plant breeding</a:t>
            </a:r>
            <a:r>
              <a:rPr lang="en-US" baseline="0" noProof="0" dirty="0"/>
              <a:t> </a:t>
            </a:r>
            <a:r>
              <a:rPr lang="en-US" noProof="0" dirty="0"/>
              <a:t>techniques</a:t>
            </a:r>
            <a:r>
              <a:rPr lang="en-US" baseline="0" noProof="0" dirty="0"/>
              <a:t> </a:t>
            </a:r>
            <a:r>
              <a:rPr lang="en-US" noProof="0" dirty="0"/>
              <a:t>State-of-the-art and prospects</a:t>
            </a:r>
            <a:r>
              <a:rPr lang="en-US" baseline="0" noProof="0" dirty="0"/>
              <a:t> </a:t>
            </a:r>
            <a:r>
              <a:rPr lang="en-US" noProof="0" dirty="0"/>
              <a:t>for commercial development EUR 24760 EN</a:t>
            </a:r>
          </a:p>
          <a:p>
            <a:endParaRPr lang="en-US" noProof="0" dirty="0"/>
          </a:p>
          <a:p>
            <a:r>
              <a:rPr lang="en-US" noProof="0" dirty="0"/>
              <a:t>The importance of semantics and semiology…</a:t>
            </a:r>
          </a:p>
          <a:p>
            <a:r>
              <a:rPr lang="en-US" noProof="0" dirty="0"/>
              <a:t>Have a look to the wording “breeding technique” and the “New” adjective… more or restriction to plants, idea of improvement (techniques presented as</a:t>
            </a:r>
            <a:r>
              <a:rPr lang="en-US" baseline="0" noProof="0" dirty="0"/>
              <a:t> the </a:t>
            </a:r>
            <a:r>
              <a:rPr lang="en-US" noProof="0" dirty="0"/>
              <a:t>offspring</a:t>
            </a:r>
            <a:r>
              <a:rPr lang="en-US" baseline="0" noProof="0" dirty="0"/>
              <a:t> of old and secure techniques)</a:t>
            </a:r>
          </a:p>
          <a:p>
            <a:r>
              <a:rPr lang="en-US" baseline="0" noProof="0" dirty="0"/>
              <a:t>The faith in backcrosses for “rapidly” coming back from GM organisms to non-GM plants ( but 4 to 14 generations needed according to the location of and distance between off-target / unintended mutation and the targeted trait, not segregation</a:t>
            </a:r>
          </a:p>
          <a:p>
            <a:r>
              <a:rPr lang="en-US" baseline="0" noProof="0" dirty="0"/>
              <a:t>To decrease the duration of successive backcrosses: special greenhouses (see for instance </a:t>
            </a:r>
            <a:r>
              <a:rPr lang="en-US" baseline="0" noProof="0" dirty="0" err="1"/>
              <a:t>Florimond</a:t>
            </a:r>
            <a:r>
              <a:rPr lang="en-US" baseline="0" noProof="0" dirty="0"/>
              <a:t> </a:t>
            </a:r>
            <a:r>
              <a:rPr lang="en-US" baseline="0" noProof="0" dirty="0" err="1"/>
              <a:t>Desprez</a:t>
            </a:r>
            <a:r>
              <a:rPr lang="en-US" baseline="0" noProof="0" dirty="0"/>
              <a:t> investments: 5 M€ for reducing the 3 first generations to 14 months) with further impact on seeds’ prices…</a:t>
            </a:r>
          </a:p>
          <a:p>
            <a:endParaRPr lang="en-US" baseline="0" noProof="0" dirty="0"/>
          </a:p>
          <a:p>
            <a:endParaRPr lang="en-US" noProof="0" dirty="0"/>
          </a:p>
          <a:p>
            <a:r>
              <a:rPr lang="en-US" noProof="0" dirty="0"/>
              <a:t> Zinc finger nucleases are chimeric proteins</a:t>
            </a:r>
            <a:r>
              <a:rPr lang="en-US" baseline="0" noProof="0" dirty="0"/>
              <a:t> </a:t>
            </a:r>
            <a:r>
              <a:rPr lang="en-US" noProof="0" dirty="0"/>
              <a:t>“Zinc finger” domain (</a:t>
            </a:r>
            <a:r>
              <a:rPr lang="en-US" noProof="0" dirty="0" err="1"/>
              <a:t>recognising</a:t>
            </a:r>
            <a:r>
              <a:rPr lang="en-US" noProof="0" dirty="0"/>
              <a:t> specific DNA sequence) &amp; nuclease cutting double-stranded DNA</a:t>
            </a:r>
          </a:p>
          <a:p>
            <a:endParaRPr lang="en-US" noProof="0" dirty="0"/>
          </a:p>
          <a:p>
            <a:r>
              <a:rPr lang="en-US" noProof="0" dirty="0"/>
              <a:t> ZFN-1 technology:</a:t>
            </a:r>
          </a:p>
          <a:p>
            <a:r>
              <a:rPr lang="en-US" noProof="0" dirty="0"/>
              <a:t>- delivery of genes encoding ZFNs (without repair template)</a:t>
            </a:r>
          </a:p>
          <a:p>
            <a:r>
              <a:rPr lang="en-US" noProof="0" dirty="0"/>
              <a:t>- site-specific double-strand break (DSB)</a:t>
            </a:r>
          </a:p>
          <a:p>
            <a:r>
              <a:rPr lang="en-US" noProof="0" dirty="0"/>
              <a:t>- natural repair process (through non-homologous end-joining</a:t>
            </a:r>
            <a:r>
              <a:rPr lang="en-US" baseline="0" noProof="0" dirty="0"/>
              <a:t> </a:t>
            </a:r>
            <a:r>
              <a:rPr lang="en-US" noProof="0" dirty="0"/>
              <a:t>NHEJ)</a:t>
            </a:r>
          </a:p>
          <a:p>
            <a:pPr marL="178841" indent="-178841">
              <a:buFontTx/>
              <a:buChar char="-"/>
            </a:pPr>
            <a:r>
              <a:rPr lang="en-US" noProof="0" dirty="0"/>
              <a:t>mutation in one or a few </a:t>
            </a:r>
            <a:r>
              <a:rPr lang="en-US" noProof="0" dirty="0" err="1"/>
              <a:t>bp</a:t>
            </a:r>
            <a:r>
              <a:rPr lang="en-US" noProof="0" dirty="0"/>
              <a:t>, short deletions or insertions</a:t>
            </a:r>
            <a:r>
              <a:rPr lang="en-US" baseline="0" noProof="0" dirty="0"/>
              <a:t> </a:t>
            </a:r>
            <a:r>
              <a:rPr lang="en-US" noProof="0" dirty="0"/>
              <a:t>(site-specific but random change)</a:t>
            </a:r>
          </a:p>
          <a:p>
            <a:endParaRPr lang="en-US" noProof="0" dirty="0"/>
          </a:p>
          <a:p>
            <a:r>
              <a:rPr lang="en-US" noProof="0" dirty="0"/>
              <a:t> ZFN-2 technology:</a:t>
            </a:r>
          </a:p>
          <a:p>
            <a:r>
              <a:rPr lang="en-US" noProof="0" dirty="0"/>
              <a:t>- delivery of genes encoding ZFNs &amp; repair template (DNA stretch</a:t>
            </a:r>
            <a:r>
              <a:rPr lang="en-US" baseline="0" noProof="0" dirty="0"/>
              <a:t> </a:t>
            </a:r>
            <a:r>
              <a:rPr lang="en-US" noProof="0" dirty="0"/>
              <a:t>of a few </a:t>
            </a:r>
            <a:r>
              <a:rPr lang="en-US" noProof="0" dirty="0" err="1"/>
              <a:t>kbp</a:t>
            </a:r>
            <a:r>
              <a:rPr lang="en-US" noProof="0" dirty="0"/>
              <a:t>)</a:t>
            </a:r>
          </a:p>
          <a:p>
            <a:r>
              <a:rPr lang="en-US" noProof="0" dirty="0"/>
              <a:t>- site-specific double-strand break (DSB)</a:t>
            </a:r>
          </a:p>
          <a:p>
            <a:r>
              <a:rPr lang="en-US" noProof="0" dirty="0"/>
              <a:t>- natural repair process (through </a:t>
            </a:r>
            <a:r>
              <a:rPr lang="en-US" noProof="0" dirty="0" err="1"/>
              <a:t>homomologous</a:t>
            </a:r>
            <a:r>
              <a:rPr lang="en-US" noProof="0" dirty="0"/>
              <a:t> recombination HR)</a:t>
            </a:r>
          </a:p>
          <a:p>
            <a:r>
              <a:rPr lang="en-US" noProof="0" dirty="0"/>
              <a:t>- mutation in one or a few </a:t>
            </a:r>
            <a:r>
              <a:rPr lang="en-US" noProof="0" dirty="0" err="1"/>
              <a:t>bp</a:t>
            </a:r>
            <a:r>
              <a:rPr lang="en-US" noProof="0" dirty="0"/>
              <a:t>, short deletions or insertions</a:t>
            </a:r>
            <a:r>
              <a:rPr lang="en-US" baseline="0" noProof="0" dirty="0"/>
              <a:t> </a:t>
            </a:r>
            <a:r>
              <a:rPr lang="en-US" noProof="0" dirty="0"/>
              <a:t>(site-specific and specific change)</a:t>
            </a:r>
          </a:p>
          <a:p>
            <a:endParaRPr lang="en-US" noProof="0" dirty="0"/>
          </a:p>
          <a:p>
            <a:endParaRPr lang="en-US" noProof="0" dirty="0"/>
          </a:p>
          <a:p>
            <a:r>
              <a:rPr lang="en-US" dirty="0"/>
              <a:t> </a:t>
            </a:r>
            <a:r>
              <a:rPr lang="en-US" b="1" dirty="0"/>
              <a:t>ZFN-1 and -2</a:t>
            </a:r>
          </a:p>
          <a:p>
            <a:r>
              <a:rPr lang="en-US" dirty="0"/>
              <a:t>- ZFN gene expression transient</a:t>
            </a:r>
          </a:p>
          <a:p>
            <a:r>
              <a:rPr lang="en-US" dirty="0"/>
              <a:t>- or in the case of gene insertion, progeny carrying the transgene is segregated out</a:t>
            </a:r>
          </a:p>
          <a:p>
            <a:r>
              <a:rPr lang="en-US" dirty="0"/>
              <a:t> </a:t>
            </a:r>
            <a:r>
              <a:rPr lang="en-US" b="1" dirty="0"/>
              <a:t>ZFN-1</a:t>
            </a:r>
          </a:p>
          <a:p>
            <a:r>
              <a:rPr lang="en-US" dirty="0"/>
              <a:t>- mutation in one or a few </a:t>
            </a:r>
            <a:r>
              <a:rPr lang="en-US" dirty="0" err="1"/>
              <a:t>bp</a:t>
            </a:r>
            <a:r>
              <a:rPr lang="en-US" dirty="0"/>
              <a:t>, short deletions or insertions (site-specific but random change)</a:t>
            </a:r>
          </a:p>
          <a:p>
            <a:pPr marL="178841" indent="-178841">
              <a:buFontTx/>
              <a:buChar char="-"/>
            </a:pPr>
            <a:r>
              <a:rPr lang="en-US" dirty="0"/>
              <a:t>mutation frequency varies, but usually rather low</a:t>
            </a:r>
          </a:p>
          <a:p>
            <a:pPr marL="178841" indent="-178841">
              <a:buFontTx/>
              <a:buChar char="-"/>
            </a:pPr>
            <a:endParaRPr lang="en-US" dirty="0"/>
          </a:p>
          <a:p>
            <a:endParaRPr lang="en-US" dirty="0"/>
          </a:p>
          <a:p>
            <a:r>
              <a:rPr lang="en-US" b="1" dirty="0"/>
              <a:t>ZFN-3 technology </a:t>
            </a:r>
            <a:r>
              <a:rPr lang="en-US" dirty="0"/>
              <a:t>Leads to site-specific insertion of the target gene </a:t>
            </a:r>
          </a:p>
          <a:p>
            <a:endParaRPr lang="en-US" dirty="0"/>
          </a:p>
          <a:p>
            <a:r>
              <a:rPr lang="en-US" b="1" dirty="0"/>
              <a:t>Oligonucleotide directed mutagenesis (ODM)</a:t>
            </a:r>
          </a:p>
          <a:p>
            <a:r>
              <a:rPr lang="en-US" dirty="0"/>
              <a:t> Oligonucleotides</a:t>
            </a:r>
          </a:p>
          <a:p>
            <a:r>
              <a:rPr lang="en-US" dirty="0"/>
              <a:t>- share homology with target sequence with the exception of the nucleotides to be modified</a:t>
            </a:r>
          </a:p>
          <a:p>
            <a:r>
              <a:rPr lang="en-US" dirty="0"/>
              <a:t>- chimeric oligonucleotides (mixed DNA and RNA bases)</a:t>
            </a:r>
          </a:p>
          <a:p>
            <a:r>
              <a:rPr lang="en-US" dirty="0"/>
              <a:t>- or single-stranded DNA </a:t>
            </a:r>
            <a:r>
              <a:rPr lang="en-US" dirty="0" err="1"/>
              <a:t>oigonucleotides</a:t>
            </a:r>
            <a:endParaRPr lang="en-US" dirty="0"/>
          </a:p>
          <a:p>
            <a:r>
              <a:rPr lang="en-US" dirty="0"/>
              <a:t>- 20 to 100 </a:t>
            </a:r>
            <a:r>
              <a:rPr lang="en-US" dirty="0" err="1"/>
              <a:t>pb</a:t>
            </a:r>
            <a:r>
              <a:rPr lang="en-US" dirty="0"/>
              <a:t> long</a:t>
            </a:r>
          </a:p>
          <a:p>
            <a:r>
              <a:rPr lang="en-US" dirty="0"/>
              <a:t> Oligonucleotides “target” the homologous sequence in the genome</a:t>
            </a:r>
          </a:p>
          <a:p>
            <a:r>
              <a:rPr lang="en-US" dirty="0"/>
              <a:t> Create one or more mismatch base pairs corresponding to the non-complementary nucleotides</a:t>
            </a:r>
          </a:p>
          <a:p>
            <a:endParaRPr lang="en-US" b="1" dirty="0"/>
          </a:p>
          <a:p>
            <a:r>
              <a:rPr lang="en-US" b="1" dirty="0"/>
              <a:t> </a:t>
            </a:r>
            <a:r>
              <a:rPr lang="en-US" b="1" dirty="0" err="1"/>
              <a:t>Meganucleases</a:t>
            </a:r>
            <a:endParaRPr lang="en-US" b="1" dirty="0"/>
          </a:p>
          <a:p>
            <a:r>
              <a:rPr lang="en-US" dirty="0"/>
              <a:t>- Natural proteins acting as “DNA-scissors”</a:t>
            </a:r>
          </a:p>
          <a:p>
            <a:r>
              <a:rPr lang="en-US" dirty="0"/>
              <a:t>- </a:t>
            </a:r>
            <a:r>
              <a:rPr lang="en-US" dirty="0" err="1"/>
              <a:t>Recognise</a:t>
            </a:r>
            <a:r>
              <a:rPr lang="en-US" dirty="0"/>
              <a:t> specific DNA sequence (12-30 </a:t>
            </a:r>
            <a:r>
              <a:rPr lang="en-US" dirty="0" err="1"/>
              <a:t>bp</a:t>
            </a:r>
            <a:r>
              <a:rPr lang="en-US" dirty="0"/>
              <a:t>)</a:t>
            </a:r>
          </a:p>
          <a:p>
            <a:r>
              <a:rPr lang="en-US" dirty="0"/>
              <a:t>- Cause site-specific DNA break</a:t>
            </a:r>
          </a:p>
          <a:p>
            <a:r>
              <a:rPr lang="en-US" dirty="0"/>
              <a:t> Possible applications as for ZFN technology</a:t>
            </a:r>
          </a:p>
          <a:p>
            <a:endParaRPr lang="en-US" dirty="0"/>
          </a:p>
          <a:p>
            <a:r>
              <a:rPr lang="en-US" dirty="0"/>
              <a:t> Transcription activator–like effector (TALE) proteins</a:t>
            </a:r>
          </a:p>
          <a:p>
            <a:r>
              <a:rPr lang="en-US" dirty="0"/>
              <a:t>- Proteins that bind to DNA in a sequence-specific way</a:t>
            </a:r>
          </a:p>
          <a:p>
            <a:r>
              <a:rPr lang="en-US" dirty="0"/>
              <a:t>- Converted into “DNA-scissors” by binding to a nuclease</a:t>
            </a:r>
          </a:p>
          <a:p>
            <a:r>
              <a:rPr lang="en-US" dirty="0"/>
              <a:t>(catalytic domain of </a:t>
            </a:r>
            <a:r>
              <a:rPr lang="en-US" dirty="0" err="1"/>
              <a:t>FokI</a:t>
            </a:r>
            <a:r>
              <a:rPr lang="en-US" dirty="0"/>
              <a:t>)</a:t>
            </a:r>
          </a:p>
          <a:p>
            <a:r>
              <a:rPr lang="en-US" dirty="0"/>
              <a:t>- Can be modified for targeting a given sequence</a:t>
            </a:r>
          </a:p>
          <a:p>
            <a:r>
              <a:rPr lang="en-US" dirty="0"/>
              <a:t> Possible applications as for ZFN technology</a:t>
            </a:r>
          </a:p>
          <a:p>
            <a:endParaRPr lang="en-US" dirty="0"/>
          </a:p>
          <a:p>
            <a:r>
              <a:rPr lang="en-US" b="1" dirty="0" err="1"/>
              <a:t>Cisgenesis</a:t>
            </a:r>
            <a:r>
              <a:rPr lang="en-US" b="1" dirty="0"/>
              <a:t>/</a:t>
            </a:r>
            <a:r>
              <a:rPr lang="en-US" b="1" dirty="0" err="1"/>
              <a:t>Intragenesis</a:t>
            </a:r>
            <a:endParaRPr lang="en-US" b="1" dirty="0"/>
          </a:p>
          <a:p>
            <a:r>
              <a:rPr lang="en-US" dirty="0"/>
              <a:t> Stable integration of </a:t>
            </a:r>
            <a:r>
              <a:rPr lang="en-US" dirty="0" err="1"/>
              <a:t>cisgene</a:t>
            </a:r>
            <a:endParaRPr lang="en-US" dirty="0"/>
          </a:p>
          <a:p>
            <a:r>
              <a:rPr lang="en-US" dirty="0"/>
              <a:t> In the case of </a:t>
            </a:r>
            <a:r>
              <a:rPr lang="en-US" i="1" dirty="0"/>
              <a:t>Agrobacterium</a:t>
            </a:r>
            <a:r>
              <a:rPr lang="en-US" dirty="0"/>
              <a:t>-mediated transformation, presence of</a:t>
            </a:r>
          </a:p>
          <a:p>
            <a:r>
              <a:rPr lang="en-US" dirty="0"/>
              <a:t>T-DNA border sequences</a:t>
            </a:r>
          </a:p>
          <a:p>
            <a:r>
              <a:rPr lang="en-US" dirty="0"/>
              <a:t> Possible unintended effects:</a:t>
            </a:r>
          </a:p>
          <a:p>
            <a:r>
              <a:rPr lang="en-US" dirty="0"/>
              <a:t>- Interruption of open reading frames (ORFs)</a:t>
            </a:r>
          </a:p>
          <a:p>
            <a:r>
              <a:rPr lang="en-US" dirty="0"/>
              <a:t>- Creation of new ORFs</a:t>
            </a:r>
          </a:p>
          <a:p>
            <a:r>
              <a:rPr lang="en-US" dirty="0"/>
              <a:t>- Deletion of host DNA</a:t>
            </a:r>
          </a:p>
          <a:p>
            <a:pPr marL="178841" indent="-178841">
              <a:buFontTx/>
              <a:buChar char="-"/>
            </a:pPr>
            <a:r>
              <a:rPr lang="en-US" dirty="0"/>
              <a:t>Gene transfer can lead to modified levels of gene expression</a:t>
            </a:r>
          </a:p>
          <a:p>
            <a:pPr marL="178841" indent="-178841">
              <a:buFontTx/>
              <a:buChar char="-"/>
            </a:pPr>
            <a:r>
              <a:rPr lang="en-US" noProof="0" dirty="0"/>
              <a:t>In the case of gene stacking, multiple recombination sites may</a:t>
            </a:r>
            <a:r>
              <a:rPr lang="en-US" baseline="0" noProof="0" dirty="0"/>
              <a:t> </a:t>
            </a:r>
            <a:r>
              <a:rPr lang="en-US" noProof="0" dirty="0"/>
              <a:t>cause chromosomal rearrangements</a:t>
            </a:r>
          </a:p>
          <a:p>
            <a:pPr marL="178841" indent="-178841">
              <a:buFontTx/>
              <a:buChar char="-"/>
            </a:pPr>
            <a:r>
              <a:rPr lang="en-US" noProof="0" dirty="0"/>
              <a:t>In the case of use of selectable markers, they have to be</a:t>
            </a:r>
            <a:r>
              <a:rPr lang="en-US" baseline="0" noProof="0" dirty="0"/>
              <a:t> </a:t>
            </a:r>
            <a:r>
              <a:rPr lang="en-US" noProof="0" dirty="0"/>
              <a:t>recombined out and leave behind a recombination site</a:t>
            </a:r>
          </a:p>
          <a:p>
            <a:endParaRPr lang="en-US" b="1" noProof="0" dirty="0"/>
          </a:p>
          <a:p>
            <a:r>
              <a:rPr lang="en-US" b="1" noProof="0" dirty="0" err="1"/>
              <a:t>Intragenesis</a:t>
            </a:r>
            <a:r>
              <a:rPr lang="en-US" b="1" noProof="0" dirty="0"/>
              <a:t> (additional effects)</a:t>
            </a:r>
          </a:p>
          <a:p>
            <a:pPr marL="178841" indent="-178841">
              <a:buFontTx/>
              <a:buChar char="-"/>
            </a:pPr>
            <a:r>
              <a:rPr lang="en-US" noProof="0" dirty="0"/>
              <a:t>Possible unintended effects:</a:t>
            </a:r>
          </a:p>
          <a:p>
            <a:pPr marL="178841" indent="-178841">
              <a:buFontTx/>
              <a:buChar char="-"/>
            </a:pPr>
            <a:r>
              <a:rPr lang="en-US" noProof="0" dirty="0"/>
              <a:t>New combinations of genes and regulatory sequences – more</a:t>
            </a:r>
            <a:r>
              <a:rPr lang="en-US" baseline="0" noProof="0" dirty="0"/>
              <a:t> </a:t>
            </a:r>
            <a:r>
              <a:rPr lang="en-US" noProof="0" dirty="0"/>
              <a:t>extensive modification of gene expression to be expected</a:t>
            </a:r>
            <a:r>
              <a:rPr lang="en-US" baseline="0" noProof="0" dirty="0"/>
              <a:t> </a:t>
            </a:r>
            <a:r>
              <a:rPr lang="en-US" noProof="0" dirty="0"/>
              <a:t>(compared to </a:t>
            </a:r>
            <a:r>
              <a:rPr lang="en-US" noProof="0" dirty="0" err="1"/>
              <a:t>cisgenesis</a:t>
            </a:r>
            <a:r>
              <a:rPr lang="en-US" noProof="0" dirty="0"/>
              <a:t>)</a:t>
            </a:r>
          </a:p>
          <a:p>
            <a:pPr marL="178841" indent="-178841">
              <a:buFontTx/>
              <a:buChar char="-"/>
            </a:pPr>
            <a:r>
              <a:rPr lang="en-US" noProof="0" dirty="0"/>
              <a:t>In the case RNAi is used for gene silencing, effects on other</a:t>
            </a:r>
            <a:r>
              <a:rPr lang="en-US" baseline="0" noProof="0" dirty="0"/>
              <a:t> </a:t>
            </a:r>
            <a:r>
              <a:rPr lang="en-US" noProof="0" dirty="0"/>
              <a:t>genes and metabolic pathways possible</a:t>
            </a:r>
          </a:p>
          <a:p>
            <a:endParaRPr lang="en-US" noProof="0" dirty="0"/>
          </a:p>
          <a:p>
            <a:r>
              <a:rPr lang="en-US" b="1" noProof="0" dirty="0"/>
              <a:t>AGROINFILTRATION "SENSU STRICTO”</a:t>
            </a:r>
          </a:p>
          <a:p>
            <a:r>
              <a:rPr lang="en-US" noProof="0" dirty="0"/>
              <a:t>• Infiltration with suspension of Agrobacterium sp. containing the gene of interest</a:t>
            </a:r>
          </a:p>
          <a:p>
            <a:r>
              <a:rPr lang="en-US" noProof="0" dirty="0"/>
              <a:t>• Local, transient gene expression at high levels </a:t>
            </a:r>
          </a:p>
          <a:p>
            <a:r>
              <a:rPr lang="en-US" noProof="0" dirty="0"/>
              <a:t>Infiltration with construct containing the foreign gene</a:t>
            </a:r>
            <a:r>
              <a:rPr lang="en-US" baseline="0" noProof="0" dirty="0"/>
              <a:t> </a:t>
            </a:r>
            <a:r>
              <a:rPr lang="en-US" noProof="0" dirty="0"/>
              <a:t>in a full-length virus or Agrobacterium</a:t>
            </a:r>
            <a:r>
              <a:rPr lang="en-US" baseline="0" noProof="0" dirty="0"/>
              <a:t> </a:t>
            </a:r>
            <a:r>
              <a:rPr lang="en-US" noProof="0" dirty="0"/>
              <a:t>vector</a:t>
            </a:r>
          </a:p>
          <a:p>
            <a:r>
              <a:rPr lang="en-US" noProof="0" dirty="0"/>
              <a:t>Question: what is the status / classification of the progeny?</a:t>
            </a:r>
          </a:p>
          <a:p>
            <a:endParaRPr lang="en-US" noProof="0" dirty="0"/>
          </a:p>
          <a:p>
            <a:r>
              <a:rPr lang="en-US" b="1" noProof="0" dirty="0"/>
              <a:t>AGRO-INFECTION</a:t>
            </a:r>
          </a:p>
          <a:p>
            <a:r>
              <a:rPr lang="en-US" noProof="0" dirty="0"/>
              <a:t>• Infiltration with suspension of Agrobacterium sp. containing the gene of interest inserted into a full-length virus vector</a:t>
            </a:r>
          </a:p>
          <a:p>
            <a:r>
              <a:rPr lang="en-US" noProof="0" dirty="0"/>
              <a:t>• Facilitates the spreading and expression of the target gene in the plant </a:t>
            </a:r>
          </a:p>
          <a:p>
            <a:r>
              <a:rPr lang="en-US" b="1" noProof="0" dirty="0"/>
              <a:t>FLORAL DIP</a:t>
            </a:r>
          </a:p>
          <a:p>
            <a:r>
              <a:rPr lang="en-US" noProof="0" dirty="0"/>
              <a:t>• Germline tissue (typically flowers) is immersed into a suspension of Agrobacterium sp. containing a T-DNA construct to transform female gametocyte</a:t>
            </a:r>
          </a:p>
          <a:p>
            <a:r>
              <a:rPr lang="en-US" noProof="0" dirty="0"/>
              <a:t>• GM seeds are obtained</a:t>
            </a:r>
          </a:p>
          <a:p>
            <a:r>
              <a:rPr lang="en-US" noProof="0" dirty="0"/>
              <a:t>Agro-infiltration and Agro-infection</a:t>
            </a:r>
          </a:p>
          <a:p>
            <a:r>
              <a:rPr lang="en-US" noProof="0" dirty="0"/>
              <a:t> Temporary expression of specific coding sequences</a:t>
            </a:r>
          </a:p>
          <a:p>
            <a:r>
              <a:rPr lang="en-US" noProof="0" dirty="0"/>
              <a:t> No DNA integration in the plant genome</a:t>
            </a:r>
          </a:p>
          <a:p>
            <a:r>
              <a:rPr lang="en-US" noProof="0" dirty="0"/>
              <a:t> Possible unintended changes:</a:t>
            </a:r>
          </a:p>
          <a:p>
            <a:pPr marL="476907" lvl="1"/>
            <a:r>
              <a:rPr lang="en-US" noProof="0" dirty="0"/>
              <a:t>Agro-infiltration:</a:t>
            </a:r>
          </a:p>
          <a:p>
            <a:pPr marL="953817" lvl="2"/>
            <a:r>
              <a:rPr lang="en-US" noProof="0" dirty="0"/>
              <a:t>- Integration of T-DNA cannot be excluded</a:t>
            </a:r>
          </a:p>
          <a:p>
            <a:pPr marL="476907" lvl="1"/>
            <a:r>
              <a:rPr lang="en-US" noProof="0" dirty="0"/>
              <a:t>Agro-infection:</a:t>
            </a:r>
          </a:p>
          <a:p>
            <a:pPr marL="953817" lvl="2"/>
            <a:r>
              <a:rPr lang="en-US" noProof="0" dirty="0"/>
              <a:t>- RNA viruses cause spreading of the gene construct</a:t>
            </a:r>
          </a:p>
          <a:p>
            <a:pPr marL="953817" lvl="2"/>
            <a:r>
              <a:rPr lang="en-US" noProof="0" dirty="0"/>
              <a:t>- Since spread via RNA molecules, no integration in</a:t>
            </a:r>
            <a:r>
              <a:rPr lang="en-US" baseline="0" noProof="0" dirty="0"/>
              <a:t> </a:t>
            </a:r>
            <a:r>
              <a:rPr lang="en-US" noProof="0" dirty="0"/>
              <a:t>plant genome</a:t>
            </a:r>
          </a:p>
          <a:p>
            <a:endParaRPr lang="en-US" noProof="0" dirty="0"/>
          </a:p>
          <a:p>
            <a:r>
              <a:rPr lang="en-US" b="1" noProof="0" dirty="0"/>
              <a:t>Grafting on GM rootstock</a:t>
            </a:r>
          </a:p>
          <a:p>
            <a:r>
              <a:rPr lang="en-US" noProof="0" dirty="0"/>
              <a:t> Changes in the genome are targeted to root tissue</a:t>
            </a:r>
          </a:p>
          <a:p>
            <a:r>
              <a:rPr lang="en-US" noProof="0" dirty="0"/>
              <a:t> Intended manipulation of gene expression (new trait) in</a:t>
            </a:r>
            <a:r>
              <a:rPr lang="en-US" baseline="0" noProof="0" dirty="0"/>
              <a:t> </a:t>
            </a:r>
            <a:r>
              <a:rPr lang="en-US" noProof="0" dirty="0"/>
              <a:t>the scion can be achieved through movement of specific</a:t>
            </a:r>
            <a:r>
              <a:rPr lang="en-US" baseline="0" noProof="0" dirty="0"/>
              <a:t> </a:t>
            </a:r>
            <a:r>
              <a:rPr lang="en-US" noProof="0" dirty="0"/>
              <a:t>proteins and/or RNA from roots to scion, e.g. </a:t>
            </a:r>
            <a:r>
              <a:rPr lang="en-US" noProof="0" dirty="0" err="1"/>
              <a:t>RdDM</a:t>
            </a:r>
            <a:endParaRPr lang="en-US" noProof="0" dirty="0"/>
          </a:p>
          <a:p>
            <a:r>
              <a:rPr lang="en-US" noProof="0" dirty="0"/>
              <a:t> Possible unintended changes:</a:t>
            </a:r>
          </a:p>
          <a:p>
            <a:pPr marL="476907" lvl="1"/>
            <a:r>
              <a:rPr lang="en-US" noProof="0" dirty="0"/>
              <a:t>- genetic exchange restricted to graft site</a:t>
            </a:r>
          </a:p>
          <a:p>
            <a:pPr marL="476907" lvl="1"/>
            <a:r>
              <a:rPr lang="en-US" noProof="0" dirty="0"/>
              <a:t>- unintended manipulation of gene expression through</a:t>
            </a:r>
            <a:r>
              <a:rPr lang="en-US" baseline="0" noProof="0" dirty="0"/>
              <a:t> </a:t>
            </a:r>
            <a:r>
              <a:rPr lang="en-US" noProof="0" dirty="0"/>
              <a:t>movement of specific proteins and/or RNA from roots</a:t>
            </a:r>
            <a:r>
              <a:rPr lang="en-US" baseline="0" noProof="0" dirty="0"/>
              <a:t> </a:t>
            </a:r>
            <a:r>
              <a:rPr lang="en-US" noProof="0" dirty="0"/>
              <a:t>to scion</a:t>
            </a:r>
          </a:p>
          <a:p>
            <a:endParaRPr lang="en-US" noProof="0" dirty="0"/>
          </a:p>
          <a:p>
            <a:endParaRPr lang="en-US" noProof="0" dirty="0"/>
          </a:p>
          <a:p>
            <a:r>
              <a:rPr lang="en-US" noProof="0" dirty="0"/>
              <a:t>NPBT are mainly applied for pest resistance and herbicide tolerance.</a:t>
            </a:r>
          </a:p>
          <a:p>
            <a:r>
              <a:rPr lang="en-US" noProof="0" dirty="0"/>
              <a:t>Some techniques (like </a:t>
            </a:r>
            <a:r>
              <a:rPr lang="en-US" noProof="0" dirty="0" err="1"/>
              <a:t>cisgenesis</a:t>
            </a:r>
            <a:r>
              <a:rPr lang="en-US" noProof="0" dirty="0"/>
              <a:t>) have been already tested in many crop plants, while others (like ZFN) have been tested mainly in model plants, commercial plants are available</a:t>
            </a:r>
          </a:p>
          <a:p>
            <a:endParaRPr lang="en-US" noProof="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23</a:t>
            </a:fld>
            <a:endParaRPr lang="en-US"/>
          </a:p>
        </p:txBody>
      </p:sp>
    </p:spTree>
    <p:extLst>
      <p:ext uri="{BB962C8B-B14F-4D97-AF65-F5344CB8AC3E}">
        <p14:creationId xmlns:p14="http://schemas.microsoft.com/office/powerpoint/2010/main" val="845930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http://phys.org/news/2016-01-grafted-genomes.html#jCp  and </a:t>
            </a:r>
            <a:r>
              <a:rPr lang="fr-FR" dirty="0" err="1"/>
              <a:t>Lewsey</a:t>
            </a:r>
            <a:r>
              <a:rPr lang="fr-FR" dirty="0"/>
              <a:t> et al. 2016 PNAS. 113(6): </a:t>
            </a:r>
            <a:r>
              <a:rPr lang="en-US" dirty="0"/>
              <a:t>E801-E810</a:t>
            </a:r>
            <a:endParaRPr lang="fr-FR" dirty="0"/>
          </a:p>
          <a:p>
            <a:endParaRPr lang="fr-FR" dirty="0"/>
          </a:p>
          <a:p>
            <a:r>
              <a:rPr lang="fr-FR" dirty="0"/>
              <a:t>…/… </a:t>
            </a:r>
            <a:r>
              <a:rPr lang="en-US" dirty="0"/>
              <a:t>"Grafting is something done often in the commercial world, and yet, we really don't completely understand the consequences for the two plants," says Joseph Ecker, one of the senior authors of the paper and director of Salk's Genomic Analysis Laboratory. "Our study showed genetic information is actually flowing from one plant to the other. That's the surprise to me.“</a:t>
            </a:r>
          </a:p>
          <a:p>
            <a:r>
              <a:rPr lang="fr-FR" dirty="0"/>
              <a:t>…/…</a:t>
            </a:r>
          </a:p>
          <a:p>
            <a:endParaRPr lang="fr-FR" dirty="0"/>
          </a:p>
          <a:p>
            <a:endParaRPr lang="fr-FR" dirty="0"/>
          </a:p>
          <a:p>
            <a:r>
              <a:rPr lang="fr-FR" dirty="0"/>
              <a:t>Goldschmidt 2014. </a:t>
            </a:r>
            <a:r>
              <a:rPr lang="fr-FR" dirty="0" err="1"/>
              <a:t>Frontiers</a:t>
            </a:r>
            <a:r>
              <a:rPr lang="fr-FR" dirty="0"/>
              <a:t> in plant science. </a:t>
            </a:r>
            <a:r>
              <a:rPr lang="en-US" dirty="0"/>
              <a:t>5: 727 </a:t>
            </a:r>
          </a:p>
          <a:p>
            <a:r>
              <a:rPr lang="fr-FR" dirty="0"/>
              <a:t>…/… </a:t>
            </a:r>
            <a:r>
              <a:rPr lang="en-US" dirty="0"/>
              <a:t>The graft hybrid concept, which was developed and demonstrated by the Soviet horticulturist </a:t>
            </a:r>
            <a:r>
              <a:rPr lang="en-US" dirty="0" err="1"/>
              <a:t>Michurin</a:t>
            </a:r>
            <a:r>
              <a:rPr lang="en-US" dirty="0"/>
              <a:t> (1949), appeared to be in contrast with Mendelian genetics and was rejected (and almost forgotten) by Western scientists who opposed and dis- trusted the Soviet biology led by Lysenko. Several published studies (and most probably many unpublished) could not confirm the appearance of graft hybrids (Stubbe,1954; Bohme,1957; </a:t>
            </a:r>
            <a:r>
              <a:rPr lang="en-US" dirty="0" err="1"/>
              <a:t>Topoleski</a:t>
            </a:r>
            <a:r>
              <a:rPr lang="en-US" dirty="0"/>
              <a:t> and </a:t>
            </a:r>
            <a:r>
              <a:rPr lang="en-US" dirty="0" err="1"/>
              <a:t>Janick</a:t>
            </a:r>
            <a:r>
              <a:rPr lang="en-US" dirty="0"/>
              <a:t>, 1963; </a:t>
            </a:r>
            <a:r>
              <a:rPr lang="en-US" dirty="0" err="1"/>
              <a:t>Menda</a:t>
            </a:r>
            <a:r>
              <a:rPr lang="en-US" dirty="0"/>
              <a:t> et al., 2006). Yet, reports supporting the occurrence of graft transformations appeared from time to time (Frankel, 1956), and increasingly so in recent years (Li et al., 2013; </a:t>
            </a:r>
            <a:r>
              <a:rPr lang="en-US" dirty="0" err="1"/>
              <a:t>Tsaballa</a:t>
            </a:r>
            <a:r>
              <a:rPr lang="en-US" dirty="0"/>
              <a:t> et al., 2013; Wu et al., 2013; Zhou et al., 2013). Proponents of the graft hybrid concept reviewed the supporting evidence and called for reassessment of the graft transformation hypothesis that has been neglected for several decades (Liu, 2006; Liu et al., 2010). </a:t>
            </a:r>
            <a:endParaRPr lang="fr-FR" dirty="0"/>
          </a:p>
          <a:p>
            <a:endParaRPr lang="fr-FR" dirty="0"/>
          </a:p>
          <a:p>
            <a:endParaRPr lang="fr-FR" dirty="0"/>
          </a:p>
          <a:p>
            <a:endParaRPr lang="en-US" dirty="0"/>
          </a:p>
          <a:p>
            <a:r>
              <a:rPr lang="en-US" dirty="0"/>
              <a:t>Growth and development in multi-cellular organisms is </a:t>
            </a:r>
            <a:r>
              <a:rPr lang="en-US" dirty="0" err="1"/>
              <a:t>co-ordinated</a:t>
            </a:r>
            <a:r>
              <a:rPr lang="en-US" dirty="0"/>
              <a:t> by local and long-distance communication between cells and tissues. In plants, signaling molecules, including RNAs, are transported locally between cells, and long-distance in the phloem to provide developmental and </a:t>
            </a:r>
            <a:r>
              <a:rPr lang="en-US" dirty="0" err="1"/>
              <a:t>defence</a:t>
            </a:r>
            <a:r>
              <a:rPr lang="en-US" dirty="0"/>
              <a:t> information (</a:t>
            </a:r>
            <a:r>
              <a:rPr lang="en-US" i="1" dirty="0"/>
              <a:t>Lough &amp; Lucas, 2006</a:t>
            </a:r>
            <a:r>
              <a:rPr lang="en-US" dirty="0"/>
              <a:t>; </a:t>
            </a:r>
            <a:r>
              <a:rPr lang="en-US" i="1" dirty="0"/>
              <a:t>Sparks, </a:t>
            </a:r>
            <a:r>
              <a:rPr lang="en-US" i="1" dirty="0" err="1"/>
              <a:t>Wachsman</a:t>
            </a:r>
            <a:r>
              <a:rPr lang="en-US" i="1" dirty="0"/>
              <a:t> &amp; </a:t>
            </a:r>
            <a:r>
              <a:rPr lang="en-US" i="1" dirty="0" err="1"/>
              <a:t>Benfey</a:t>
            </a:r>
            <a:r>
              <a:rPr lang="en-US" i="1" dirty="0"/>
              <a:t>, 2013</a:t>
            </a:r>
            <a:r>
              <a:rPr lang="en-US" dirty="0"/>
              <a:t>). Small RNAs are critical regulators of plant development and defense, and</a:t>
            </a:r>
          </a:p>
          <a:p>
            <a:r>
              <a:rPr lang="en-US" dirty="0"/>
              <a:t>can be mobile. For example, the endogenous miRNAs miR165/6, </a:t>
            </a:r>
            <a:r>
              <a:rPr lang="en-US" dirty="0" err="1"/>
              <a:t>tasiRNA</a:t>
            </a:r>
            <a:r>
              <a:rPr lang="en-US" dirty="0"/>
              <a:t> (</a:t>
            </a:r>
            <a:r>
              <a:rPr lang="en-US" dirty="0" err="1"/>
              <a:t>tasiR</a:t>
            </a:r>
            <a:r>
              <a:rPr lang="en-US" dirty="0"/>
              <a:t>-ARF), and miR394 serve as morphogen-like signals, forming gradients to determine cell fate during leaf and root development (</a:t>
            </a:r>
            <a:r>
              <a:rPr lang="en-US" i="1" dirty="0" err="1"/>
              <a:t>Chitwood</a:t>
            </a:r>
            <a:r>
              <a:rPr lang="en-US" i="1" dirty="0"/>
              <a:t> et al., 2009</a:t>
            </a:r>
            <a:r>
              <a:rPr lang="en-US" dirty="0"/>
              <a:t>; </a:t>
            </a:r>
            <a:r>
              <a:rPr lang="en-US" i="1" dirty="0" err="1"/>
              <a:t>Carlsbecker</a:t>
            </a:r>
            <a:r>
              <a:rPr lang="en-US" i="1" dirty="0"/>
              <a:t> et al., 2010</a:t>
            </a:r>
            <a:r>
              <a:rPr lang="en-US" dirty="0"/>
              <a:t>; </a:t>
            </a:r>
            <a:r>
              <a:rPr lang="en-US" i="1" dirty="0" err="1"/>
              <a:t>Skopelitis</a:t>
            </a:r>
            <a:r>
              <a:rPr lang="en-US" i="1" dirty="0"/>
              <a:t>, Husbands &amp; Timmermans, 2012</a:t>
            </a:r>
            <a:r>
              <a:rPr lang="en-US" dirty="0"/>
              <a:t>; </a:t>
            </a:r>
            <a:r>
              <a:rPr lang="en-US" i="1" dirty="0" err="1"/>
              <a:t>Knauer</a:t>
            </a:r>
            <a:r>
              <a:rPr lang="en-US" i="1" dirty="0"/>
              <a:t> et al., 2013</a:t>
            </a:r>
            <a:r>
              <a:rPr lang="en-US" dirty="0"/>
              <a:t>). Plant virus-induced small interfering RNAs (siRNAs) can also move throughout the plant from the original site of infection to prime the </a:t>
            </a:r>
            <a:r>
              <a:rPr lang="en-US" dirty="0" err="1"/>
              <a:t>defence</a:t>
            </a:r>
            <a:r>
              <a:rPr lang="en-US" dirty="0"/>
              <a:t> mechanism against further virus invasion (</a:t>
            </a:r>
            <a:r>
              <a:rPr lang="en-US" i="1" dirty="0"/>
              <a:t>Nelson &amp; </a:t>
            </a:r>
            <a:r>
              <a:rPr lang="en-US" i="1" dirty="0" err="1"/>
              <a:t>Citovsky</a:t>
            </a:r>
            <a:r>
              <a:rPr lang="en-US" i="1" dirty="0"/>
              <a:t>, 2005</a:t>
            </a:r>
            <a:r>
              <a:rPr lang="en-US" dirty="0"/>
              <a:t>; </a:t>
            </a:r>
            <a:r>
              <a:rPr lang="en-US" i="1" dirty="0" err="1"/>
              <a:t>Voinnet</a:t>
            </a:r>
            <a:r>
              <a:rPr lang="en-US" i="1" dirty="0"/>
              <a:t>, 2005</a:t>
            </a:r>
            <a:r>
              <a:rPr lang="en-US" dirty="0"/>
              <a:t>).</a:t>
            </a:r>
          </a:p>
          <a:p>
            <a:r>
              <a:rPr lang="en-US" dirty="0"/>
              <a:t>Small interfering RNAs derived from transgenic hairpin RNAs also spread both locally and over long distances (</a:t>
            </a:r>
            <a:r>
              <a:rPr lang="en-US" i="1" dirty="0" err="1"/>
              <a:t>Palauqui</a:t>
            </a:r>
            <a:r>
              <a:rPr lang="en-US" i="1" dirty="0"/>
              <a:t> et al., 1997</a:t>
            </a:r>
            <a:r>
              <a:rPr lang="en-US" dirty="0"/>
              <a:t>; </a:t>
            </a:r>
            <a:r>
              <a:rPr lang="en-US" i="1" dirty="0" err="1"/>
              <a:t>Voinnet</a:t>
            </a:r>
            <a:r>
              <a:rPr lang="en-US" i="1" dirty="0"/>
              <a:t> &amp; </a:t>
            </a:r>
            <a:r>
              <a:rPr lang="en-US" i="1" dirty="0" err="1"/>
              <a:t>Baulcombe</a:t>
            </a:r>
            <a:r>
              <a:rPr lang="en-US" i="1" dirty="0"/>
              <a:t>, 1997</a:t>
            </a:r>
            <a:r>
              <a:rPr lang="en-US" dirty="0"/>
              <a:t>; </a:t>
            </a:r>
            <a:r>
              <a:rPr lang="en-US" i="1" dirty="0" err="1"/>
              <a:t>Himber</a:t>
            </a:r>
            <a:r>
              <a:rPr lang="en-US" i="1" dirty="0"/>
              <a:t> et al., 2003</a:t>
            </a:r>
            <a:r>
              <a:rPr lang="en-US" dirty="0"/>
              <a:t>; </a:t>
            </a:r>
            <a:r>
              <a:rPr lang="en-US" i="1" dirty="0" err="1"/>
              <a:t>Brosnan</a:t>
            </a:r>
            <a:r>
              <a:rPr lang="en-US" i="1" dirty="0"/>
              <a:t> et al., 2007</a:t>
            </a:r>
            <a:r>
              <a:rPr lang="en-US" dirty="0"/>
              <a:t>; </a:t>
            </a:r>
            <a:r>
              <a:rPr lang="en-US" i="1" dirty="0"/>
              <a:t>Liang, White &amp; Waterhouse, 2012</a:t>
            </a:r>
            <a:r>
              <a:rPr lang="en-US" dirty="0"/>
              <a:t>). Experiments in </a:t>
            </a:r>
            <a:r>
              <a:rPr lang="en-US" i="1" dirty="0"/>
              <a:t>Arabidopsis thaliana </a:t>
            </a:r>
            <a:r>
              <a:rPr lang="en-US" dirty="0"/>
              <a:t>showed that these siRNAs will move from rootstocks expressing a hairpin RNA targeting a green fluorescent protein (GFP) sequence across graft junctions to silence GFP expression in grafted shoot tissue (</a:t>
            </a:r>
            <a:r>
              <a:rPr lang="en-US" i="1" dirty="0" err="1"/>
              <a:t>Brosnan</a:t>
            </a:r>
            <a:r>
              <a:rPr lang="en-US" i="1" dirty="0"/>
              <a:t> et al., 2007</a:t>
            </a:r>
            <a:r>
              <a:rPr lang="en-US" dirty="0"/>
              <a:t>). Although the hairpin-derived silencing signals generated in roots have been shown to move gradually from cell to cell into the shoot, rather than moving through the phloem (</a:t>
            </a:r>
            <a:r>
              <a:rPr lang="en-US" i="1" dirty="0"/>
              <a:t>Liang, White &amp; Waterhouse, 2012</a:t>
            </a:r>
            <a:r>
              <a:rPr lang="en-US" dirty="0"/>
              <a:t>), the factors controlling silencing mobility in plants are unknown.</a:t>
            </a:r>
          </a:p>
          <a:p>
            <a:r>
              <a:rPr lang="en-US" dirty="0"/>
              <a:t>In the nematode </a:t>
            </a:r>
            <a:r>
              <a:rPr lang="en-US" i="1" dirty="0" err="1"/>
              <a:t>Coenorhabditis</a:t>
            </a:r>
            <a:r>
              <a:rPr lang="en-US" i="1" dirty="0"/>
              <a:t> </a:t>
            </a:r>
            <a:r>
              <a:rPr lang="en-US" i="1" dirty="0" err="1"/>
              <a:t>elegans</a:t>
            </a:r>
            <a:r>
              <a:rPr lang="en-US" dirty="0"/>
              <a:t>, the movement of silencing signals is facilitated by the dsRNA-channels SID-1 and SID-2 (</a:t>
            </a:r>
            <a:r>
              <a:rPr lang="en-US" i="1" dirty="0"/>
              <a:t>Winston, </a:t>
            </a:r>
            <a:r>
              <a:rPr lang="en-US" i="1" dirty="0" err="1"/>
              <a:t>Molodowitch</a:t>
            </a:r>
            <a:r>
              <a:rPr lang="en-US" i="1" dirty="0"/>
              <a:t> &amp; Hunter, 2002</a:t>
            </a:r>
            <a:r>
              <a:rPr lang="en-US" dirty="0"/>
              <a:t>; </a:t>
            </a:r>
            <a:r>
              <a:rPr lang="en-US" i="1" dirty="0"/>
              <a:t>Feinberg &amp; Hunter, 2003</a:t>
            </a:r>
            <a:r>
              <a:rPr lang="en-US" dirty="0"/>
              <a:t>), but there is no clear homologue in </a:t>
            </a:r>
            <a:r>
              <a:rPr lang="en-US" i="1" dirty="0"/>
              <a:t>Arabidopsis</a:t>
            </a:r>
            <a:r>
              <a:rPr lang="en-US" dirty="0"/>
              <a:t>. Instead, the spread of silencing in plants is thought to be regulated, in part, by transport through </a:t>
            </a:r>
            <a:r>
              <a:rPr lang="en-US" dirty="0" err="1"/>
              <a:t>plasmodesmata</a:t>
            </a:r>
            <a:r>
              <a:rPr lang="en-US" dirty="0"/>
              <a:t> (PD), the channels that link the cytoplasm of adjacent plant cells, although direct genetic evidence is lacking (</a:t>
            </a:r>
            <a:r>
              <a:rPr lang="en-US" i="1" dirty="0" err="1"/>
              <a:t>Melnyk</a:t>
            </a:r>
            <a:r>
              <a:rPr lang="en-US" i="1" dirty="0"/>
              <a:t>, Molnar &amp; </a:t>
            </a:r>
            <a:r>
              <a:rPr lang="en-US" i="1" dirty="0" err="1"/>
              <a:t>Baulcombe</a:t>
            </a:r>
            <a:r>
              <a:rPr lang="en-US" i="1" dirty="0"/>
              <a:t>, 2011</a:t>
            </a:r>
            <a:r>
              <a:rPr lang="en-US" dirty="0"/>
              <a:t>).</a:t>
            </a:r>
          </a:p>
          <a:p>
            <a:endParaRPr lang="fr-FR" dirty="0"/>
          </a:p>
          <a:p>
            <a:r>
              <a:rPr lang="en-US" dirty="0"/>
              <a:t>Graft-transmission of RNA silencing could become of practical importance in horticulture, especially for fruit crops (e.g., apple, pear, grape, and sweet cherry), which are propagated </a:t>
            </a:r>
            <a:r>
              <a:rPr lang="en-US" dirty="0" err="1"/>
              <a:t>vegetatively</a:t>
            </a:r>
            <a:r>
              <a:rPr lang="en-US" dirty="0"/>
              <a:t> by grafting scions of superior clones/cultivars onto clonally propagated rootstocks [14]. The idea to graft non-transgenic scions onto silencing transmitter rootstocks that affect traits within non-transgenic parts of the tree like fruits, seems promising. Beside the advantage of being a straightforward approach to improve individual traits of well-established cultivars such as self-fertility, resistance, flavor, or sugar content, the use of graft-transmissible gene silencing would avoid the possibility of spreading transgenes by outcrossing through pollen and/or seeds. The graft-transmissible manipulation of specific traits provoked by </a:t>
            </a:r>
            <a:r>
              <a:rPr lang="en-US" dirty="0" err="1"/>
              <a:t>sRNAs</a:t>
            </a:r>
            <a:r>
              <a:rPr lang="en-US" dirty="0"/>
              <a:t> has not been demonstrated in apple until now, but it was several times reported in other horticultural plants. For example, wild-type potatoes grafted as stocks with scions overexpressing miR172 showed induced </a:t>
            </a:r>
            <a:r>
              <a:rPr lang="en-US" dirty="0" err="1"/>
              <a:t>tuberization</a:t>
            </a:r>
            <a:r>
              <a:rPr lang="en-US" dirty="0"/>
              <a:t> [15]. For apple, </a:t>
            </a:r>
            <a:r>
              <a:rPr lang="en-US" dirty="0" err="1"/>
              <a:t>Flachowsky</a:t>
            </a:r>
            <a:r>
              <a:rPr lang="en-US" dirty="0"/>
              <a:t> et al. (2012) showed that RNA are transmitted in vitro but not in greenhouses.</a:t>
            </a:r>
          </a:p>
          <a:p>
            <a:endParaRPr lang="fr-FR" dirty="0"/>
          </a:p>
          <a:p>
            <a:r>
              <a:rPr lang="fr-FR" dirty="0"/>
              <a:t>In the case of </a:t>
            </a:r>
            <a:r>
              <a:rPr lang="fr-FR" dirty="0" err="1"/>
              <a:t>grapevine</a:t>
            </a:r>
            <a:r>
              <a:rPr lang="fr-FR" dirty="0"/>
              <a:t> more </a:t>
            </a:r>
            <a:r>
              <a:rPr lang="fr-FR" dirty="0" err="1"/>
              <a:t>than</a:t>
            </a:r>
            <a:r>
              <a:rPr lang="fr-FR" dirty="0"/>
              <a:t> 3,000 </a:t>
            </a:r>
            <a:r>
              <a:rPr lang="fr-FR" dirty="0" err="1"/>
              <a:t>genes</a:t>
            </a:r>
            <a:r>
              <a:rPr lang="fr-FR" dirty="0"/>
              <a:t> are </a:t>
            </a:r>
            <a:r>
              <a:rPr lang="fr-FR" dirty="0" err="1"/>
              <a:t>exchanging</a:t>
            </a:r>
            <a:r>
              <a:rPr lang="fr-FR" dirty="0"/>
              <a:t> </a:t>
            </a:r>
            <a:r>
              <a:rPr lang="fr-FR" dirty="0" err="1"/>
              <a:t>mRNA</a:t>
            </a:r>
            <a:r>
              <a:rPr lang="fr-FR" dirty="0"/>
              <a:t> at a more or </a:t>
            </a:r>
            <a:r>
              <a:rPr lang="fr-FR" dirty="0" err="1"/>
              <a:t>less</a:t>
            </a:r>
            <a:r>
              <a:rPr lang="fr-FR" dirty="0"/>
              <a:t> high </a:t>
            </a:r>
            <a:r>
              <a:rPr lang="fr-FR" dirty="0" err="1"/>
              <a:t>frequency</a:t>
            </a:r>
            <a:r>
              <a:rPr lang="fr-FR" dirty="0"/>
              <a:t>, </a:t>
            </a:r>
            <a:r>
              <a:rPr lang="fr-FR" dirty="0" err="1"/>
              <a:t>depending</a:t>
            </a:r>
            <a:r>
              <a:rPr lang="fr-FR" dirty="0"/>
              <a:t> on the </a:t>
            </a:r>
            <a:r>
              <a:rPr lang="fr-FR" dirty="0" err="1"/>
              <a:t>genotype</a:t>
            </a:r>
            <a:r>
              <a:rPr lang="fr-FR" dirty="0"/>
              <a:t>, the </a:t>
            </a:r>
            <a:r>
              <a:rPr lang="fr-FR" dirty="0" err="1"/>
              <a:t>combinations</a:t>
            </a:r>
            <a:r>
              <a:rPr lang="fr-FR" dirty="0"/>
              <a:t> and the </a:t>
            </a:r>
            <a:r>
              <a:rPr lang="fr-FR" dirty="0" err="1"/>
              <a:t>growth</a:t>
            </a:r>
            <a:r>
              <a:rPr lang="fr-FR" dirty="0"/>
              <a:t> </a:t>
            </a:r>
            <a:r>
              <a:rPr lang="fr-FR" dirty="0" err="1"/>
              <a:t>environment</a:t>
            </a:r>
            <a:r>
              <a:rPr lang="fr-FR" dirty="0"/>
              <a:t> (Yang et al. 2015).</a:t>
            </a:r>
          </a:p>
          <a:p>
            <a:endParaRPr lang="fr-FR" dirty="0"/>
          </a:p>
          <a:p>
            <a:r>
              <a:rPr lang="fr-FR" dirty="0" err="1"/>
              <a:t>Kumari</a:t>
            </a:r>
            <a:r>
              <a:rPr lang="fr-FR" dirty="0"/>
              <a:t> et al. (2015) </a:t>
            </a:r>
            <a:r>
              <a:rPr lang="fr-FR" dirty="0" err="1"/>
              <a:t>study</a:t>
            </a:r>
            <a:r>
              <a:rPr lang="fr-FR" dirty="0"/>
              <a:t> on </a:t>
            </a:r>
            <a:r>
              <a:rPr lang="fr-FR" dirty="0" err="1"/>
              <a:t>Arabidopsis</a:t>
            </a:r>
            <a:r>
              <a:rPr lang="fr-FR" dirty="0"/>
              <a:t> </a:t>
            </a:r>
            <a:r>
              <a:rPr lang="fr-FR" dirty="0" err="1"/>
              <a:t>thaliana</a:t>
            </a:r>
            <a:r>
              <a:rPr lang="fr-FR" dirty="0"/>
              <a:t> : </a:t>
            </a:r>
            <a:r>
              <a:rPr lang="en-US" dirty="0"/>
              <a:t>The controlling effect of rootstock over scion is possibly due to altered root-to-shoot and/or shoot-to-root chemical signaling [</a:t>
            </a:r>
            <a:r>
              <a:rPr lang="en-US" dirty="0">
                <a:hlinkClick r:id="rId3"/>
              </a:rPr>
              <a:t>3</a:t>
            </a:r>
            <a:r>
              <a:rPr lang="en-US" dirty="0"/>
              <a:t>]. Several studies on long-distance signaling via graft-union provide evidences for multiple types of mobile signals, such as hormones [</a:t>
            </a:r>
            <a:r>
              <a:rPr lang="en-US" dirty="0">
                <a:hlinkClick r:id="rId4"/>
              </a:rPr>
              <a:t>4</a:t>
            </a:r>
            <a:r>
              <a:rPr lang="en-US" dirty="0"/>
              <a:t>,</a:t>
            </a:r>
            <a:r>
              <a:rPr lang="en-US" dirty="0">
                <a:hlinkClick r:id="rId5"/>
              </a:rPr>
              <a:t>5</a:t>
            </a:r>
            <a:r>
              <a:rPr lang="en-US" dirty="0"/>
              <a:t>,</a:t>
            </a:r>
            <a:r>
              <a:rPr lang="en-US" dirty="0">
                <a:hlinkClick r:id="rId6"/>
              </a:rPr>
              <a:t>6</a:t>
            </a:r>
            <a:r>
              <a:rPr lang="en-US" dirty="0"/>
              <a:t>,</a:t>
            </a:r>
            <a:r>
              <a:rPr lang="en-US" dirty="0">
                <a:hlinkClick r:id="rId7"/>
              </a:rPr>
              <a:t>7</a:t>
            </a:r>
            <a:r>
              <a:rPr lang="en-US" dirty="0"/>
              <a:t>], proteins [</a:t>
            </a:r>
            <a:r>
              <a:rPr lang="en-US" dirty="0">
                <a:hlinkClick r:id="rId8"/>
              </a:rPr>
              <a:t>8</a:t>
            </a:r>
            <a:r>
              <a:rPr lang="en-US" dirty="0"/>
              <a:t>,</a:t>
            </a:r>
            <a:r>
              <a:rPr lang="en-US" dirty="0">
                <a:hlinkClick r:id="rId9"/>
              </a:rPr>
              <a:t>9</a:t>
            </a:r>
            <a:r>
              <a:rPr lang="en-US" dirty="0"/>
              <a:t>], ribonucleoprotein [</a:t>
            </a:r>
            <a:r>
              <a:rPr lang="en-US" dirty="0">
                <a:hlinkClick r:id="rId10"/>
              </a:rPr>
              <a:t>10</a:t>
            </a:r>
            <a:r>
              <a:rPr lang="en-US" dirty="0"/>
              <a:t>], RNAs [</a:t>
            </a:r>
            <a:r>
              <a:rPr lang="en-US" dirty="0">
                <a:hlinkClick r:id="rId11"/>
              </a:rPr>
              <a:t>11</a:t>
            </a:r>
            <a:r>
              <a:rPr lang="en-US" dirty="0"/>
              <a:t>], small RNAs [</a:t>
            </a:r>
            <a:r>
              <a:rPr lang="en-US" dirty="0">
                <a:hlinkClick r:id="rId12"/>
              </a:rPr>
              <a:t>12</a:t>
            </a:r>
            <a:r>
              <a:rPr lang="en-US" dirty="0"/>
              <a:t>,</a:t>
            </a:r>
            <a:r>
              <a:rPr lang="en-US" dirty="0">
                <a:hlinkClick r:id="rId13"/>
              </a:rPr>
              <a:t>13</a:t>
            </a:r>
            <a:r>
              <a:rPr lang="en-US" dirty="0"/>
              <a:t>,</a:t>
            </a:r>
            <a:r>
              <a:rPr lang="en-US" dirty="0">
                <a:hlinkClick r:id="rId14"/>
              </a:rPr>
              <a:t>14</a:t>
            </a:r>
            <a:r>
              <a:rPr lang="en-US" dirty="0"/>
              <a:t>,</a:t>
            </a:r>
            <a:r>
              <a:rPr lang="en-US" dirty="0">
                <a:hlinkClick r:id="rId15"/>
              </a:rPr>
              <a:t>15</a:t>
            </a:r>
            <a:r>
              <a:rPr lang="en-US" dirty="0"/>
              <a:t>,</a:t>
            </a:r>
            <a:r>
              <a:rPr lang="en-US" dirty="0">
                <a:hlinkClick r:id="rId16"/>
              </a:rPr>
              <a:t>16</a:t>
            </a:r>
            <a:r>
              <a:rPr lang="en-US" dirty="0"/>
              <a:t>], minerals [</a:t>
            </a:r>
            <a:r>
              <a:rPr lang="en-US" dirty="0">
                <a:hlinkClick r:id="rId17"/>
              </a:rPr>
              <a:t>17</a:t>
            </a:r>
            <a:r>
              <a:rPr lang="en-US" dirty="0"/>
              <a:t>,</a:t>
            </a:r>
            <a:r>
              <a:rPr lang="en-US" dirty="0">
                <a:hlinkClick r:id="rId18"/>
              </a:rPr>
              <a:t>18</a:t>
            </a:r>
            <a:r>
              <a:rPr lang="en-US" dirty="0"/>
              <a:t> ] </a:t>
            </a:r>
            <a:r>
              <a:rPr lang="en-US" dirty="0" err="1"/>
              <a:t>etc</a:t>
            </a:r>
            <a:r>
              <a:rPr lang="en-US" dirty="0"/>
              <a:t>, conferring a wide range of effects on scion development. Despite the wide use of grafting in agriculture, very little is known about the molecular mechanism of rootstock-regulation of scion’s phenotypes. Gene expression studies are useful approaches in understanding the genes involved in the effect of the rootstock. Transcriptional profiling in the scions of </a:t>
            </a:r>
            <a:r>
              <a:rPr lang="en-US" i="1" dirty="0" err="1"/>
              <a:t>Prunus</a:t>
            </a:r>
            <a:r>
              <a:rPr lang="en-US" i="1" dirty="0"/>
              <a:t> </a:t>
            </a:r>
            <a:r>
              <a:rPr lang="en-US" i="1" dirty="0" err="1"/>
              <a:t>cerasus</a:t>
            </a:r>
            <a:r>
              <a:rPr lang="en-US" dirty="0"/>
              <a:t> [</a:t>
            </a:r>
            <a:r>
              <a:rPr lang="en-US" dirty="0">
                <a:hlinkClick r:id="rId19"/>
              </a:rPr>
              <a:t>19</a:t>
            </a:r>
            <a:r>
              <a:rPr lang="en-US" dirty="0"/>
              <a:t>] and </a:t>
            </a:r>
            <a:r>
              <a:rPr lang="en-US" i="1" dirty="0"/>
              <a:t>Malus </a:t>
            </a:r>
            <a:r>
              <a:rPr lang="en-US" i="1" dirty="0" err="1"/>
              <a:t>domestica</a:t>
            </a:r>
            <a:r>
              <a:rPr lang="en-US" dirty="0"/>
              <a:t> [</a:t>
            </a:r>
            <a:r>
              <a:rPr lang="en-US" dirty="0">
                <a:hlinkClick r:id="rId20"/>
              </a:rPr>
              <a:t>20</a:t>
            </a:r>
            <a:r>
              <a:rPr lang="en-US" dirty="0"/>
              <a:t>] revealed differences in the expression level of 99 and 116 transcripts, respectively, which could contribute to rootstock-regulation of biomass in scion. Recently, effect of </a:t>
            </a:r>
            <a:r>
              <a:rPr lang="en-US" dirty="0" err="1"/>
              <a:t>heterografting</a:t>
            </a:r>
            <a:r>
              <a:rPr lang="en-US" dirty="0"/>
              <a:t> has been examined on gene expression in scion [</a:t>
            </a:r>
            <a:r>
              <a:rPr lang="en-US" dirty="0">
                <a:hlinkClick r:id="rId21"/>
              </a:rPr>
              <a:t>21</a:t>
            </a:r>
            <a:r>
              <a:rPr lang="en-US" dirty="0"/>
              <a:t>] and graft interface [</a:t>
            </a:r>
            <a:r>
              <a:rPr lang="en-US" dirty="0">
                <a:hlinkClick r:id="rId22"/>
              </a:rPr>
              <a:t>22</a:t>
            </a:r>
            <a:r>
              <a:rPr lang="en-US" dirty="0"/>
              <a:t>] in </a:t>
            </a:r>
            <a:r>
              <a:rPr lang="en-US" i="1" dirty="0" err="1"/>
              <a:t>Vitis</a:t>
            </a:r>
            <a:r>
              <a:rPr lang="en-US" i="1" dirty="0"/>
              <a:t> </a:t>
            </a:r>
            <a:r>
              <a:rPr lang="en-US" i="1" dirty="0" err="1"/>
              <a:t>vinifera</a:t>
            </a:r>
            <a:r>
              <a:rPr lang="en-US" dirty="0"/>
              <a:t>. In the shoot apex of scion, grafted onto vigorous rootstock, the differentially expressed genes related to growth, stress, hormone signaling and hybrid </a:t>
            </a:r>
            <a:r>
              <a:rPr lang="en-US" dirty="0" err="1"/>
              <a:t>vigour</a:t>
            </a:r>
            <a:r>
              <a:rPr lang="en-US" dirty="0"/>
              <a:t> possibly confers </a:t>
            </a:r>
            <a:r>
              <a:rPr lang="en-US" dirty="0" err="1"/>
              <a:t>vigour</a:t>
            </a:r>
            <a:r>
              <a:rPr lang="en-US" dirty="0"/>
              <a:t> effects [</a:t>
            </a:r>
            <a:r>
              <a:rPr lang="en-US" dirty="0">
                <a:hlinkClick r:id="rId21"/>
              </a:rPr>
              <a:t>21</a:t>
            </a:r>
            <a:r>
              <a:rPr lang="en-US" dirty="0"/>
              <a:t>]. Up-regulation of stress response was notified at graft interface of </a:t>
            </a:r>
            <a:r>
              <a:rPr lang="en-US" dirty="0" err="1"/>
              <a:t>heterografts</a:t>
            </a:r>
            <a:r>
              <a:rPr lang="en-US" dirty="0"/>
              <a:t>, as compared to the </a:t>
            </a:r>
            <a:r>
              <a:rPr lang="en-US" dirty="0" err="1"/>
              <a:t>homografts</a:t>
            </a:r>
            <a:r>
              <a:rPr lang="en-US" dirty="0"/>
              <a:t>, suggesting that the tissues involved in graft-union could recognize and behaved differently in case of self or non-self grafting partner [</a:t>
            </a:r>
            <a:r>
              <a:rPr lang="en-US" dirty="0">
                <a:hlinkClick r:id="rId22"/>
              </a:rPr>
              <a:t>22</a:t>
            </a:r>
            <a:r>
              <a:rPr lang="en-US" dirty="0"/>
              <a:t>]. </a:t>
            </a:r>
          </a:p>
          <a:p>
            <a:endParaRPr lang="fr-FR" dirty="0"/>
          </a:p>
          <a:p>
            <a:r>
              <a:rPr lang="fr-FR" dirty="0"/>
              <a:t>Zhao et Song (</a:t>
            </a:r>
            <a:r>
              <a:rPr lang="en-US" dirty="0"/>
              <a:t>2014) </a:t>
            </a:r>
            <a:r>
              <a:rPr lang="en-US" dirty="0">
                <a:hlinkClick r:id="rId23" tooltip="Plant biotechnology journal."/>
              </a:rPr>
              <a:t>Plant </a:t>
            </a:r>
            <a:r>
              <a:rPr lang="en-US" dirty="0" err="1">
                <a:hlinkClick r:id="rId23" tooltip="Plant biotechnology journal."/>
              </a:rPr>
              <a:t>Biotechnol</a:t>
            </a:r>
            <a:r>
              <a:rPr lang="en-US" dirty="0">
                <a:hlinkClick r:id="rId23" tooltip="Plant biotechnology journal."/>
              </a:rPr>
              <a:t> J.</a:t>
            </a:r>
            <a:r>
              <a:rPr lang="en-US" dirty="0"/>
              <a:t> 12(9):1319-28. Virus</a:t>
            </a:r>
            <a:r>
              <a:rPr lang="en-US" baseline="0" dirty="0"/>
              <a:t> r</a:t>
            </a:r>
            <a:r>
              <a:rPr lang="en-US" dirty="0"/>
              <a:t>esistance transferred from GM rootstock</a:t>
            </a:r>
            <a:r>
              <a:rPr lang="en-US" baseline="0" dirty="0"/>
              <a:t> to scion.</a:t>
            </a:r>
          </a:p>
          <a:p>
            <a:endParaRPr lang="en-US" baseline="0" dirty="0"/>
          </a:p>
          <a:p>
            <a:r>
              <a:rPr lang="en-US" baseline="0" dirty="0" err="1"/>
              <a:t>Thieme</a:t>
            </a:r>
            <a:r>
              <a:rPr lang="en-US" baseline="0" dirty="0"/>
              <a:t> et al. 2015. Nature </a:t>
            </a:r>
            <a:r>
              <a:rPr lang="en-US" baseline="0" dirty="0" err="1"/>
              <a:t>Plante</a:t>
            </a:r>
            <a:r>
              <a:rPr lang="en-US" baseline="0" dirty="0"/>
              <a:t> 1: 15025. Numerous mRNA are moving from a part to another one</a:t>
            </a:r>
            <a:r>
              <a:rPr lang="en-US" baseline="0"/>
              <a:t>, with </a:t>
            </a:r>
            <a:r>
              <a:rPr lang="en-US" baseline="0" dirty="0"/>
              <a:t>translation in distant tissues.</a:t>
            </a:r>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24</a:t>
            </a:fld>
            <a:endParaRPr lang="en-US"/>
          </a:p>
        </p:txBody>
      </p:sp>
    </p:spTree>
    <p:extLst>
      <p:ext uri="{BB962C8B-B14F-4D97-AF65-F5344CB8AC3E}">
        <p14:creationId xmlns:p14="http://schemas.microsoft.com/office/powerpoint/2010/main" val="1044858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25</a:t>
            </a:fld>
            <a:endParaRPr lang="fr-FR"/>
          </a:p>
        </p:txBody>
      </p:sp>
    </p:spTree>
    <p:extLst>
      <p:ext uri="{BB962C8B-B14F-4D97-AF65-F5344CB8AC3E}">
        <p14:creationId xmlns:p14="http://schemas.microsoft.com/office/powerpoint/2010/main" val="2340823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a:t>This technique is</a:t>
            </a:r>
            <a:r>
              <a:rPr lang="en-US" baseline="0" noProof="0" dirty="0"/>
              <a:t> currently the leader among genome edition technics, first results were obtained and patented by e.g. Bayer… Currently several agreements between companies on patents (</a:t>
            </a:r>
            <a:r>
              <a:rPr lang="en-US" baseline="0" noProof="0" dirty="0" err="1"/>
              <a:t>Crispr</a:t>
            </a:r>
            <a:r>
              <a:rPr lang="en-US" baseline="0" noProof="0" dirty="0"/>
              <a:t>, but also TALEN and ZFN) to constitute a portfolio to preparer the negotiation phase as one cannot predict which techniques will be effectively used for what (see. For instance the claims about low off-targets effects of TALEN vs. </a:t>
            </a:r>
            <a:r>
              <a:rPr lang="en-US" baseline="0" noProof="0" dirty="0" err="1"/>
              <a:t>Crispr</a:t>
            </a:r>
            <a:r>
              <a:rPr lang="en-US" baseline="0" noProof="0" dirty="0"/>
              <a:t>).</a:t>
            </a:r>
          </a:p>
          <a:p>
            <a:endParaRPr lang="en-US" baseline="0" noProof="0" dirty="0"/>
          </a:p>
          <a:p>
            <a:r>
              <a:rPr lang="en-US" baseline="0" noProof="0" dirty="0"/>
              <a:t>No all plant species or genome location are « targetable » (e.g. need for PAM sequences near the target to be modified). </a:t>
            </a:r>
          </a:p>
          <a:p>
            <a:endParaRPr lang="en-US" baseline="0" noProof="0" dirty="0"/>
          </a:p>
          <a:p>
            <a:r>
              <a:rPr lang="en-US" baseline="0" noProof="0" dirty="0"/>
              <a:t>Several </a:t>
            </a:r>
            <a:r>
              <a:rPr lang="en-US" baseline="0" noProof="0" dirty="0" err="1"/>
              <a:t>Cas</a:t>
            </a:r>
            <a:r>
              <a:rPr lang="en-US" baseline="0" noProof="0" dirty="0"/>
              <a:t> proteins (and thus PAM sequences) for </a:t>
            </a:r>
            <a:r>
              <a:rPr lang="en-US" baseline="0" noProof="0" dirty="0" err="1"/>
              <a:t>extedning</a:t>
            </a:r>
            <a:r>
              <a:rPr lang="en-US" baseline="0" noProof="0" dirty="0"/>
              <a:t> the size of modifiable genome.</a:t>
            </a:r>
          </a:p>
          <a:p>
            <a:endParaRPr lang="en-US" baseline="0" noProof="0" dirty="0"/>
          </a:p>
          <a:p>
            <a:r>
              <a:rPr lang="en-US" baseline="0" noProof="0" dirty="0"/>
              <a:t>C2c2 able to modify RNA instead of DNA.</a:t>
            </a:r>
          </a:p>
          <a:p>
            <a:endParaRPr lang="en-US" baseline="0" noProof="0" dirty="0"/>
          </a:p>
          <a:p>
            <a:r>
              <a:rPr lang="en-US" baseline="0" noProof="0" dirty="0"/>
              <a:t>Sans </a:t>
            </a:r>
            <a:r>
              <a:rPr lang="en-US" baseline="0" noProof="0" dirty="0" err="1"/>
              <a:t>doute</a:t>
            </a:r>
            <a:r>
              <a:rPr lang="en-US" baseline="0" noProof="0" dirty="0"/>
              <a:t> </a:t>
            </a:r>
            <a:r>
              <a:rPr lang="en-US" baseline="0" noProof="0" dirty="0" err="1"/>
              <a:t>bientôt</a:t>
            </a:r>
            <a:r>
              <a:rPr lang="en-US" baseline="0" noProof="0" dirty="0"/>
              <a:t> </a:t>
            </a:r>
            <a:r>
              <a:rPr lang="en-US" baseline="0" noProof="0" dirty="0" err="1"/>
              <a:t>utilisation</a:t>
            </a:r>
            <a:r>
              <a:rPr lang="en-US" baseline="0" noProof="0" dirty="0"/>
              <a:t> </a:t>
            </a:r>
            <a:r>
              <a:rPr lang="en-US" baseline="0" noProof="0" dirty="0" err="1"/>
              <a:t>dans</a:t>
            </a:r>
            <a:r>
              <a:rPr lang="en-US" baseline="0" noProof="0" dirty="0"/>
              <a:t> le </a:t>
            </a:r>
            <a:r>
              <a:rPr lang="en-US" baseline="0" noProof="0" dirty="0" err="1"/>
              <a:t>même</a:t>
            </a:r>
            <a:r>
              <a:rPr lang="en-US" baseline="0" noProof="0" dirty="0"/>
              <a:t> but </a:t>
            </a:r>
            <a:r>
              <a:rPr lang="en-US" baseline="0" noProof="0" dirty="0" err="1"/>
              <a:t>d’une</a:t>
            </a:r>
            <a:r>
              <a:rPr lang="en-US" baseline="0" noProof="0" dirty="0"/>
              <a:t> </a:t>
            </a:r>
            <a:r>
              <a:rPr lang="en-US" baseline="0" noProof="0" dirty="0" err="1"/>
              <a:t>dizaine</a:t>
            </a:r>
            <a:r>
              <a:rPr lang="en-US" baseline="0" noProof="0" dirty="0"/>
              <a:t> </a:t>
            </a:r>
            <a:r>
              <a:rPr lang="en-US" baseline="0" noProof="0" dirty="0" err="1"/>
              <a:t>d’autres</a:t>
            </a:r>
            <a:r>
              <a:rPr lang="en-US" baseline="0" noProof="0" dirty="0"/>
              <a:t> </a:t>
            </a:r>
            <a:r>
              <a:rPr lang="en-US" baseline="0" noProof="0" dirty="0" err="1"/>
              <a:t>systèmes</a:t>
            </a:r>
            <a:r>
              <a:rPr lang="en-US" baseline="0" noProof="0" dirty="0"/>
              <a:t> de protection de </a:t>
            </a:r>
            <a:r>
              <a:rPr lang="en-US" baseline="0" noProof="0" dirty="0" err="1"/>
              <a:t>l’ADN</a:t>
            </a:r>
            <a:r>
              <a:rPr lang="en-US" baseline="0" noProof="0" dirty="0"/>
              <a:t> </a:t>
            </a:r>
            <a:r>
              <a:rPr lang="en-US" baseline="0" noProof="0" dirty="0" err="1"/>
              <a:t>bactérien</a:t>
            </a:r>
            <a:r>
              <a:rPr lang="en-US" baseline="0" noProof="0" dirty="0"/>
              <a:t> (</a:t>
            </a:r>
            <a:r>
              <a:rPr lang="en-US" baseline="0" noProof="0" dirty="0" err="1"/>
              <a:t>d’immunité</a:t>
            </a:r>
            <a:r>
              <a:rPr lang="en-US" baseline="0" noProof="0" dirty="0"/>
              <a:t> </a:t>
            </a:r>
            <a:r>
              <a:rPr lang="en-US" baseline="0" noProof="0" dirty="0" err="1"/>
              <a:t>acquise</a:t>
            </a:r>
            <a:r>
              <a:rPr lang="en-US" baseline="0" noProof="0" dirty="0"/>
              <a:t>) </a:t>
            </a:r>
            <a:r>
              <a:rPr lang="en-US" baseline="0" noProof="0" dirty="0" err="1"/>
              <a:t>Doron</a:t>
            </a:r>
            <a:r>
              <a:rPr lang="en-US" baseline="0" noProof="0" dirty="0"/>
              <a:t> et al. 2018 </a:t>
            </a:r>
            <a:r>
              <a:rPr lang="en-US" sz="1300" dirty="0"/>
              <a:t>Systematic discovery of </a:t>
            </a:r>
            <a:r>
              <a:rPr lang="en-US" sz="1300" dirty="0" err="1"/>
              <a:t>antiphage</a:t>
            </a:r>
            <a:r>
              <a:rPr lang="en-US" sz="1300" dirty="0"/>
              <a:t> defense systems in the microbial </a:t>
            </a:r>
            <a:r>
              <a:rPr lang="en-US" sz="1300" dirty="0" err="1"/>
              <a:t>pangenome</a:t>
            </a:r>
            <a:r>
              <a:rPr lang="en-US" sz="1300" dirty="0"/>
              <a:t>. Science http://science.sciencemag.org/content/early/2018/01/29/science.aar4120.long </a:t>
            </a:r>
          </a:p>
          <a:p>
            <a:endParaRPr lang="en-US" noProof="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26</a:t>
            </a:fld>
            <a:endParaRPr lang="en-US"/>
          </a:p>
        </p:txBody>
      </p:sp>
    </p:spTree>
    <p:extLst>
      <p:ext uri="{BB962C8B-B14F-4D97-AF65-F5344CB8AC3E}">
        <p14:creationId xmlns:p14="http://schemas.microsoft.com/office/powerpoint/2010/main" val="208083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Comparison of the native system and the one proposed in 2012 by </a:t>
            </a:r>
            <a:r>
              <a:rPr lang="en-US" dirty="0" err="1"/>
              <a:t>Doudna</a:t>
            </a:r>
            <a:r>
              <a:rPr lang="en-US" dirty="0"/>
              <a:t> and </a:t>
            </a:r>
            <a:r>
              <a:rPr lang="en-US" dirty="0" err="1"/>
              <a:t>Charpentier</a:t>
            </a:r>
            <a:r>
              <a:rPr lang="en-US" dirty="0"/>
              <a:t>.</a:t>
            </a:r>
          </a:p>
          <a:p>
            <a:endParaRPr lang="en-US" dirty="0"/>
          </a:p>
          <a:p>
            <a:r>
              <a:rPr lang="en-US" dirty="0"/>
              <a:t>The </a:t>
            </a:r>
            <a:r>
              <a:rPr lang="en-US" dirty="0" err="1"/>
              <a:t>sgRNA</a:t>
            </a:r>
            <a:r>
              <a:rPr lang="en-US" baseline="0" dirty="0"/>
              <a:t> is more easy to change than TALEN enzymes…</a:t>
            </a:r>
          </a:p>
          <a:p>
            <a:endParaRPr lang="en-US" baseline="0" dirty="0"/>
          </a:p>
          <a:p>
            <a:r>
              <a:rPr lang="en-US" baseline="0" dirty="0"/>
              <a:t>But the changes in creating </a:t>
            </a:r>
            <a:r>
              <a:rPr lang="en-US" baseline="0" dirty="0" err="1"/>
              <a:t>sgRNA</a:t>
            </a:r>
            <a:r>
              <a:rPr lang="en-US" baseline="0" dirty="0"/>
              <a:t> (by linking the crRNA and the </a:t>
            </a:r>
            <a:r>
              <a:rPr lang="en-US" baseline="0" dirty="0" err="1"/>
              <a:t>TracrRNA</a:t>
            </a:r>
            <a:r>
              <a:rPr lang="en-US" baseline="0" dirty="0"/>
              <a:t>) drastically impacts specificity and efficiency by its conformation and energy issues, number of mismatches allowed to reduce off-targets… </a:t>
            </a:r>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27</a:t>
            </a:fld>
            <a:endParaRPr lang="en-US"/>
          </a:p>
        </p:txBody>
      </p:sp>
    </p:spTree>
    <p:extLst>
      <p:ext uri="{BB962C8B-B14F-4D97-AF65-F5344CB8AC3E}">
        <p14:creationId xmlns:p14="http://schemas.microsoft.com/office/powerpoint/2010/main" val="258885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NBT as for “spontaneous” mutations &amp; mutagenesis through ionizing radiation or chemical mutagens</a:t>
            </a:r>
          </a:p>
          <a:p>
            <a:r>
              <a:rPr lang="en-US" dirty="0"/>
              <a:t> Consequences can be</a:t>
            </a:r>
          </a:p>
          <a:p>
            <a:r>
              <a:rPr lang="en-US" dirty="0"/>
              <a:t>- chromosome breakage, translocation and elimination</a:t>
            </a:r>
          </a:p>
          <a:p>
            <a:pPr marL="178841" indent="-178841">
              <a:buFontTx/>
              <a:buChar char="-"/>
            </a:pPr>
            <a:r>
              <a:rPr lang="en-US" dirty="0"/>
              <a:t>chromosome (segment) doubling</a:t>
            </a:r>
          </a:p>
          <a:p>
            <a:r>
              <a:rPr lang="en-US" b="1" dirty="0"/>
              <a:t>prevalent with irradiation</a:t>
            </a:r>
          </a:p>
          <a:p>
            <a:endParaRPr lang="fr-FR" b="1" dirty="0"/>
          </a:p>
          <a:p>
            <a:r>
              <a:rPr lang="en-US" dirty="0"/>
              <a:t>In plants, DSBs are mostly and typically repaired by the imprecise non-homologous end joining (NHEJ) DNA repair pathway, resulting in random deletions and insertions (</a:t>
            </a:r>
            <a:r>
              <a:rPr lang="en-US" dirty="0" err="1"/>
              <a:t>indels</a:t>
            </a:r>
            <a:r>
              <a:rPr lang="en-US" dirty="0"/>
              <a:t>) at the site of repair (</a:t>
            </a:r>
            <a:r>
              <a:rPr lang="en-US" dirty="0" err="1"/>
              <a:t>Schröpfer</a:t>
            </a:r>
            <a:r>
              <a:rPr lang="en-US" dirty="0"/>
              <a:t> et al., 2014). By leveraging the error-prone nature of NHEJ, many groups have reported using engineered nucleases to generate loss of function alleles in a target-specific manner (Carlson et al., 2012; </a:t>
            </a:r>
            <a:r>
              <a:rPr lang="en-US" dirty="0" err="1"/>
              <a:t>Lor</a:t>
            </a:r>
            <a:r>
              <a:rPr lang="en-US" dirty="0"/>
              <a:t> et al., 2014; Shan et al., 2015; Zhang et al., 2015). </a:t>
            </a:r>
          </a:p>
          <a:p>
            <a:endParaRPr lang="en-US" dirty="0"/>
          </a:p>
          <a:p>
            <a:r>
              <a:rPr lang="en-US" dirty="0"/>
              <a:t>NHEJ random DNA repair, the most frequent mechanism used by cells, means you cannot predict what would happen. You thus have to transform numerous cell before having a chance to get the expected result on the target. It is thus still a “trial and error” system which explains </a:t>
            </a:r>
            <a:r>
              <a:rPr lang="en-US" dirty="0" err="1"/>
              <a:t>whay</a:t>
            </a:r>
            <a:r>
              <a:rPr lang="en-US" dirty="0"/>
              <a:t> </a:t>
            </a:r>
            <a:r>
              <a:rPr lang="en-US" dirty="0" err="1"/>
              <a:t>Addgene</a:t>
            </a:r>
            <a:r>
              <a:rPr lang="en-US" dirty="0"/>
              <a:t> is so important for supporting </a:t>
            </a:r>
            <a:r>
              <a:rPr lang="en-US" dirty="0" err="1"/>
              <a:t>scientits</a:t>
            </a:r>
            <a:r>
              <a:rPr lang="en-US" dirty="0"/>
              <a:t> as providing proofs it works in some instances.</a:t>
            </a:r>
          </a:p>
          <a:p>
            <a:endParaRPr lang="en-US" dirty="0"/>
          </a:p>
          <a:p>
            <a:r>
              <a:rPr lang="en-US" dirty="0"/>
              <a:t>“Precision genome editing”, on the other hand, relies on template-directed repair of DSBs using exogenously supplied double stranded DNA or </a:t>
            </a:r>
            <a:r>
              <a:rPr lang="en-US" dirty="0" err="1"/>
              <a:t>ssODN</a:t>
            </a:r>
            <a:r>
              <a:rPr lang="en-US" dirty="0"/>
              <a:t> and as such is more precise than NHEJ (</a:t>
            </a:r>
            <a:r>
              <a:rPr lang="en-US" dirty="0" err="1"/>
              <a:t>Voytas</a:t>
            </a:r>
            <a:r>
              <a:rPr lang="en-US" dirty="0"/>
              <a:t>, 2013). While groups have reported using oligonucleotides in combination with engineered nucleases to increase gene editing frequencies in fish, mammals and flies, in plants the challenge of making and tracking targeted genome edits from individual cells through to whole plants in a non-selectable manner remains a barrier.</a:t>
            </a:r>
            <a:endParaRPr lang="en-US" b="1" dirty="0"/>
          </a:p>
          <a:p>
            <a:endParaRPr lang="en-US" dirty="0"/>
          </a:p>
          <a:p>
            <a:pPr marL="178841" indent="-178841">
              <a:buFontTx/>
              <a:buChar char="-"/>
            </a:pPr>
            <a:r>
              <a:rPr lang="en-US" dirty="0"/>
              <a:t>chromosome - single base-pair changes (substitution, insertion and deletion) </a:t>
            </a:r>
          </a:p>
          <a:p>
            <a:endParaRPr lang="en-US" dirty="0"/>
          </a:p>
          <a:p>
            <a:r>
              <a:rPr lang="en-US" b="1" dirty="0"/>
              <a:t>prevalent with chemical mutagens</a:t>
            </a:r>
          </a:p>
          <a:p>
            <a:endParaRPr lang="en-US" dirty="0"/>
          </a:p>
          <a:p>
            <a:r>
              <a:rPr lang="en-US" dirty="0"/>
              <a:t> Further propagation or backcrossing and selection necessary</a:t>
            </a:r>
          </a:p>
          <a:p>
            <a:endParaRPr lang="en-US" dirty="0"/>
          </a:p>
          <a:p>
            <a:r>
              <a:rPr lang="nl-NL" dirty="0"/>
              <a:t>Cf. V</a:t>
            </a:r>
            <a:r>
              <a:rPr lang="nl-NL" i="1" dirty="0"/>
              <a:t>an de Wiel, C. et al., “Traditional plant </a:t>
            </a:r>
            <a:r>
              <a:rPr lang="nl-NL" i="1" dirty="0" err="1"/>
              <a:t>breeding</a:t>
            </a:r>
            <a:r>
              <a:rPr lang="nl-NL" i="1" dirty="0"/>
              <a:t> </a:t>
            </a:r>
            <a:r>
              <a:rPr lang="nl-NL" i="1" dirty="0" err="1"/>
              <a:t>techniques</a:t>
            </a:r>
            <a:r>
              <a:rPr lang="nl-NL" i="1" dirty="0"/>
              <a:t>”, Wageningen UR </a:t>
            </a:r>
            <a:r>
              <a:rPr lang="en-US" i="1" dirty="0"/>
              <a:t>Plant Breeding, Report 338 (2010)</a:t>
            </a:r>
            <a:endParaRPr lang="nl-NL" dirty="0"/>
          </a:p>
          <a:p>
            <a:endParaRPr lang="nl-NL" dirty="0"/>
          </a:p>
          <a:p>
            <a:endParaRPr lang="nl-NL" dirty="0"/>
          </a:p>
          <a:p>
            <a:endParaRPr lang="nl-NL" dirty="0"/>
          </a:p>
          <a:p>
            <a:r>
              <a:rPr lang="nl-NL" dirty="0"/>
              <a:t>Susan W.P. Wijnhoven </a:t>
            </a:r>
            <a:r>
              <a:rPr lang="nl-NL" dirty="0" err="1"/>
              <a:t>and</a:t>
            </a:r>
            <a:r>
              <a:rPr lang="nl-NL" dirty="0"/>
              <a:t> Harry van Steeg 2003 </a:t>
            </a:r>
            <a:r>
              <a:rPr lang="nl-NL" dirty="0" err="1"/>
              <a:t>Toxicology</a:t>
            </a:r>
            <a:r>
              <a:rPr lang="nl-NL" dirty="0"/>
              <a:t> 193 171–187</a:t>
            </a:r>
            <a:endParaRPr lang="en-US" dirty="0"/>
          </a:p>
          <a:p>
            <a:r>
              <a:rPr lang="en-US" dirty="0"/>
              <a:t>At least five main, partly overlapping damage DNA</a:t>
            </a:r>
            <a:r>
              <a:rPr lang="en-US" baseline="0" dirty="0"/>
              <a:t> </a:t>
            </a:r>
            <a:r>
              <a:rPr lang="en-US" dirty="0"/>
              <a:t>repair pathways operate in mammals: nucleotide excision</a:t>
            </a:r>
            <a:r>
              <a:rPr lang="en-US" baseline="0" dirty="0"/>
              <a:t> </a:t>
            </a:r>
            <a:r>
              <a:rPr lang="en-US" dirty="0"/>
              <a:t>repair (NER), base excision repair (BER), homologous</a:t>
            </a:r>
            <a:r>
              <a:rPr lang="en-US" baseline="0" dirty="0"/>
              <a:t> </a:t>
            </a:r>
            <a:r>
              <a:rPr lang="en-US" dirty="0"/>
              <a:t>recombination (HR), end joining (EJ) and</a:t>
            </a:r>
            <a:r>
              <a:rPr lang="en-US" baseline="0" dirty="0"/>
              <a:t> </a:t>
            </a:r>
            <a:r>
              <a:rPr lang="en-US" dirty="0"/>
              <a:t>mismatch repair (MMR) (reviewed in </a:t>
            </a:r>
            <a:r>
              <a:rPr lang="en-US" dirty="0" err="1"/>
              <a:t>Hoeijmakers</a:t>
            </a:r>
            <a:r>
              <a:rPr lang="en-US" dirty="0"/>
              <a:t> 2001)</a:t>
            </a:r>
          </a:p>
          <a:p>
            <a:endParaRPr lang="en-US" dirty="0"/>
          </a:p>
          <a:p>
            <a:r>
              <a:rPr lang="en-US" dirty="0"/>
              <a:t>NHEJ (Non Homologous End Joining) DNA repair system of DSB (double stranded DNA) is also involved in </a:t>
            </a:r>
            <a:r>
              <a:rPr lang="en-US" dirty="0" err="1"/>
              <a:t>transgenesis</a:t>
            </a:r>
            <a:r>
              <a:rPr lang="en-US" dirty="0"/>
              <a:t>. See e.g. </a:t>
            </a:r>
            <a:r>
              <a:rPr lang="de-DE" dirty="0"/>
              <a:t>Jun Dai</a:t>
            </a:r>
            <a:r>
              <a:rPr lang="de-DE" baseline="0" dirty="0"/>
              <a:t> et al.  2010 </a:t>
            </a:r>
            <a:r>
              <a:rPr lang="en-US" i="0" dirty="0" err="1"/>
              <a:t>Int</a:t>
            </a:r>
            <a:r>
              <a:rPr lang="en-US" i="0" dirty="0"/>
              <a:t> J </a:t>
            </a:r>
            <a:r>
              <a:rPr lang="en-US" i="0" dirty="0" err="1"/>
              <a:t>Biol</a:t>
            </a:r>
            <a:r>
              <a:rPr lang="en-US" i="0" dirty="0"/>
              <a:t> </a:t>
            </a:r>
            <a:r>
              <a:rPr lang="en-US" i="0" dirty="0" err="1"/>
              <a:t>Sci</a:t>
            </a:r>
            <a:r>
              <a:rPr lang="en-US" i="0" dirty="0"/>
              <a:t> </a:t>
            </a:r>
            <a:r>
              <a:rPr lang="en-US" dirty="0"/>
              <a:t>6(7):756-768.</a:t>
            </a:r>
          </a:p>
          <a:p>
            <a:endParaRPr lang="en-US" baseline="0" dirty="0"/>
          </a:p>
          <a:p>
            <a:endParaRPr lang="en-US" baseline="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28</a:t>
            </a:fld>
            <a:endParaRPr lang="en-US"/>
          </a:p>
        </p:txBody>
      </p:sp>
    </p:spTree>
    <p:extLst>
      <p:ext uri="{BB962C8B-B14F-4D97-AF65-F5344CB8AC3E}">
        <p14:creationId xmlns:p14="http://schemas.microsoft.com/office/powerpoint/2010/main" val="3989510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3BB59-6DE0-4400-AE78-A21FFCC1B328}" type="slidenum">
              <a:rPr lang="en-US" smtClean="0"/>
              <a:t>38</a:t>
            </a:fld>
            <a:endParaRPr lang="en-US"/>
          </a:p>
        </p:txBody>
      </p:sp>
    </p:spTree>
    <p:extLst>
      <p:ext uri="{BB962C8B-B14F-4D97-AF65-F5344CB8AC3E}">
        <p14:creationId xmlns:p14="http://schemas.microsoft.com/office/powerpoint/2010/main" val="1355627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3BB59-6DE0-4400-AE78-A21FFCC1B328}" type="slidenum">
              <a:rPr lang="en-US" smtClean="0"/>
              <a:t>39</a:t>
            </a:fld>
            <a:endParaRPr lang="en-US"/>
          </a:p>
        </p:txBody>
      </p:sp>
    </p:spTree>
    <p:extLst>
      <p:ext uri="{BB962C8B-B14F-4D97-AF65-F5344CB8AC3E}">
        <p14:creationId xmlns:p14="http://schemas.microsoft.com/office/powerpoint/2010/main" val="941046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300" dirty="0"/>
              <a:t>McKenna et al. (Duarte, 2016; </a:t>
            </a:r>
            <a:r>
              <a:rPr lang="fr-FR" sz="1300" dirty="0" err="1"/>
              <a:t>Kupferschmidt</a:t>
            </a:r>
            <a:r>
              <a:rPr lang="fr-FR" sz="1300" dirty="0"/>
              <a:t>, 2016; McKenna et al., 2016; </a:t>
            </a:r>
            <a:r>
              <a:rPr lang="fr-FR" sz="1300" dirty="0" err="1"/>
              <a:t>Nawy</a:t>
            </a:r>
            <a:r>
              <a:rPr lang="fr-FR" sz="1300" dirty="0"/>
              <a:t>, 2016) selon lesquels les modifications de génome induites par Crispr-cas9 seraient « enregistrées » dans le génome et aboutiraient à une sorte de </a:t>
            </a:r>
            <a:r>
              <a:rPr lang="fr-FR" sz="1300" dirty="0" err="1"/>
              <a:t>barcode</a:t>
            </a:r>
            <a:r>
              <a:rPr lang="fr-FR" sz="1300" dirty="0"/>
              <a:t> au travers d’une succession de mutations induites dans </a:t>
            </a:r>
            <a:r>
              <a:rPr lang="fr-FR" sz="1300" dirty="0" err="1"/>
              <a:t>Crispr</a:t>
            </a:r>
            <a:r>
              <a:rPr lang="fr-FR" sz="1300" dirty="0"/>
              <a:t>. Les modifications effectuées, et probablement n’importe quel évènement biologique, dont des signaux environnementaux (</a:t>
            </a:r>
            <a:r>
              <a:rPr lang="fr-FR" sz="1300" dirty="0" err="1"/>
              <a:t>Borkowski</a:t>
            </a:r>
            <a:r>
              <a:rPr lang="fr-FR" sz="1300" dirty="0"/>
              <a:t> et al., 2016; Roquet et al., 2016), devenant donc traçables comme semblent le montrer chez l’homme les résultats de (</a:t>
            </a:r>
            <a:r>
              <a:rPr lang="fr-FR" sz="1300" dirty="0" err="1"/>
              <a:t>Perli</a:t>
            </a:r>
            <a:r>
              <a:rPr lang="fr-FR" sz="1300" dirty="0"/>
              <a:t> et al., 2016) et chez les bactéries, de manière ordonnée, ceux de (</a:t>
            </a:r>
            <a:r>
              <a:rPr lang="fr-FR" sz="1300" dirty="0" err="1"/>
              <a:t>Barrangou</a:t>
            </a:r>
            <a:r>
              <a:rPr lang="fr-FR" sz="1300" dirty="0"/>
              <a:t> and Doudna, 2016; </a:t>
            </a:r>
            <a:r>
              <a:rPr lang="fr-FR" sz="1300" dirty="0" err="1"/>
              <a:t>Shipman</a:t>
            </a:r>
            <a:r>
              <a:rPr lang="fr-FR" sz="1300" dirty="0"/>
              <a:t> et al., 2016; Wang and Qi, 2016). Des signatures univoques seraient alors possibles et les signatures de ces systèmes d’enregistrements biologiques des modifications pourraient éventuellement être imposés aux laboratoires et sociétés, comme dans le cas des OGM de transgenèse actuels. AJOUTER (Sheth et al., 2017) système d’enregistrement effaçable avec </a:t>
            </a:r>
            <a:r>
              <a:rPr lang="fr-FR" sz="1300" dirty="0" err="1"/>
              <a:t>Crispr</a:t>
            </a:r>
            <a:r>
              <a:rPr lang="fr-FR" sz="1300" dirty="0"/>
              <a:t> des différents stress (</a:t>
            </a:r>
            <a:r>
              <a:rPr lang="fr-FR" sz="1300" dirty="0" err="1"/>
              <a:t>Ledford</a:t>
            </a:r>
            <a:r>
              <a:rPr lang="fr-FR" sz="1300" dirty="0"/>
              <a:t>, 2018; Tang and Liu, 2018)</a:t>
            </a:r>
            <a:endParaRPr lang="en-US" sz="1300" dirty="0"/>
          </a:p>
          <a:p>
            <a:pPr lvl="0"/>
            <a:r>
              <a:rPr lang="fr-FR" sz="1300" dirty="0"/>
              <a:t>(Sullivan et al., 2015) selon lesquels toute insertion de séquence (endogène ou exogène) dans le génome s’accompagnerait d’une signature épigénétique. Ce marquage épigénétique pourrait contribuer au faisceau convergent de preuves voire constituer des signatures univoques. Les auteurs considèrent que leur article apporte une preuve de concept en détection d’OGM inconnus, y compris donc pour de la </a:t>
            </a:r>
            <a:r>
              <a:rPr lang="fr-FR" sz="1300" dirty="0" err="1"/>
              <a:t>cisgénèse</a:t>
            </a:r>
            <a:r>
              <a:rPr lang="fr-FR" sz="1300" dirty="0"/>
              <a:t>,  par des techniques d’épigénétique. Rappelons que de même qu’</a:t>
            </a:r>
            <a:r>
              <a:rPr lang="fr-FR" sz="1300" dirty="0" err="1"/>
              <a:t>Agrobacterium</a:t>
            </a:r>
            <a:r>
              <a:rPr lang="fr-FR" sz="1300" dirty="0"/>
              <a:t> pour les plantes et le génome, les modifications de l’épigénome font partie de l’arsenal pathogène de bactéries comme Shigella, Listeria et Legionella.</a:t>
            </a:r>
            <a:endParaRPr lang="en-US" sz="1300" dirty="0"/>
          </a:p>
          <a:p>
            <a:pPr lvl="0"/>
            <a:r>
              <a:rPr lang="fr-FR" sz="1300" dirty="0"/>
              <a:t>Les </a:t>
            </a:r>
            <a:r>
              <a:rPr lang="fr-FR" sz="1300" dirty="0" err="1"/>
              <a:t>indels</a:t>
            </a:r>
            <a:r>
              <a:rPr lang="fr-FR" sz="1300" dirty="0"/>
              <a:t> générés, par exemple par Crispr-Cas9, et donc celles issues des techniques connexes sont traçables dans les cellules filles, avec même certains « patterns » spécifiques comme le laissent penser des fréquences d’occurrence différentes (Junker et al., 2016), ce qui rejoint les histoires / généalogies de cellules (« </a:t>
            </a:r>
            <a:r>
              <a:rPr lang="fr-FR" sz="1300" dirty="0" err="1"/>
              <a:t>cell</a:t>
            </a:r>
            <a:r>
              <a:rPr lang="fr-FR" sz="1300" dirty="0"/>
              <a:t> </a:t>
            </a:r>
            <a:r>
              <a:rPr lang="fr-FR" sz="1300" dirty="0" err="1"/>
              <a:t>lineage</a:t>
            </a:r>
            <a:r>
              <a:rPr lang="fr-FR" sz="1300" dirty="0"/>
              <a:t> », </a:t>
            </a:r>
            <a:r>
              <a:rPr lang="fr-FR" sz="1300" dirty="0" err="1"/>
              <a:t>cf</a:t>
            </a:r>
            <a:r>
              <a:rPr lang="fr-FR" sz="1300" dirty="0"/>
              <a:t> l’article de </a:t>
            </a:r>
            <a:r>
              <a:rPr lang="fr-FR" sz="1300" dirty="0" err="1"/>
              <a:t>Callaway</a:t>
            </a:r>
            <a:r>
              <a:rPr lang="fr-FR" sz="1300" dirty="0"/>
              <a:t> repris / traduit dans « Pour la science » de septembre 2017) (</a:t>
            </a:r>
            <a:r>
              <a:rPr lang="fr-FR" sz="1300" dirty="0" err="1"/>
              <a:t>Callaway</a:t>
            </a:r>
            <a:r>
              <a:rPr lang="fr-FR" sz="1300" dirty="0"/>
              <a:t>, 2017; </a:t>
            </a:r>
            <a:r>
              <a:rPr lang="fr-FR" sz="1300" dirty="0" err="1"/>
              <a:t>Sulston</a:t>
            </a:r>
            <a:r>
              <a:rPr lang="fr-FR" sz="1300" dirty="0"/>
              <a:t> et al., 1983). Signature génomique de l’origine et de l’histoire des cellules / </a:t>
            </a:r>
            <a:r>
              <a:rPr lang="fr-FR" sz="1300" dirty="0" err="1"/>
              <a:t>cell</a:t>
            </a:r>
            <a:r>
              <a:rPr lang="fr-FR" sz="1300" dirty="0"/>
              <a:t> </a:t>
            </a:r>
            <a:r>
              <a:rPr lang="fr-FR" sz="1300" dirty="0" err="1"/>
              <a:t>lineage</a:t>
            </a:r>
            <a:r>
              <a:rPr lang="fr-FR" sz="1300" dirty="0"/>
              <a:t> (</a:t>
            </a:r>
            <a:r>
              <a:rPr lang="fr-FR" sz="1300" dirty="0" err="1"/>
              <a:t>Callaway</a:t>
            </a:r>
            <a:r>
              <a:rPr lang="fr-FR" sz="1300" dirty="0"/>
              <a:t>, 2017; </a:t>
            </a:r>
            <a:r>
              <a:rPr lang="fr-FR" sz="1300" dirty="0" err="1"/>
              <a:t>Frumkin</a:t>
            </a:r>
            <a:r>
              <a:rPr lang="fr-FR" sz="1300" dirty="0"/>
              <a:t> et al., 2005; Junker et al., 2016; </a:t>
            </a:r>
            <a:r>
              <a:rPr lang="fr-FR" sz="1300" dirty="0" err="1"/>
              <a:t>Kalhor</a:t>
            </a:r>
            <a:r>
              <a:rPr lang="fr-FR" sz="1300" dirty="0"/>
              <a:t> et al., 2017; </a:t>
            </a:r>
            <a:r>
              <a:rPr lang="fr-FR" sz="1300" dirty="0" err="1"/>
              <a:t>Sulston</a:t>
            </a:r>
            <a:r>
              <a:rPr lang="fr-FR" sz="1300" dirty="0"/>
              <a:t> et al., 1983; </a:t>
            </a:r>
            <a:r>
              <a:rPr lang="fr-FR" sz="1300" dirty="0" err="1"/>
              <a:t>Woodworth</a:t>
            </a:r>
            <a:r>
              <a:rPr lang="fr-FR" sz="1300" dirty="0"/>
              <a:t> et al., 2017) avec création d’un </a:t>
            </a:r>
            <a:r>
              <a:rPr lang="fr-FR" sz="1300" dirty="0" err="1"/>
              <a:t>barcode</a:t>
            </a:r>
            <a:r>
              <a:rPr lang="fr-FR" sz="1300" dirty="0"/>
              <a:t> unique (Williams, 2016). (</a:t>
            </a:r>
            <a:r>
              <a:rPr lang="fr-FR" sz="1300" dirty="0" err="1"/>
              <a:t>Nawy</a:t>
            </a:r>
            <a:r>
              <a:rPr lang="fr-FR" sz="1300" dirty="0"/>
              <a:t>, 2018)</a:t>
            </a:r>
            <a:endParaRPr lang="en-US" sz="1300" dirty="0"/>
          </a:p>
          <a:p>
            <a:r>
              <a:rPr lang="fr-FR" sz="1300" dirty="0"/>
              <a:t> </a:t>
            </a:r>
            <a:endParaRPr lang="en-US" sz="1300" dirty="0"/>
          </a:p>
          <a:p>
            <a:r>
              <a:rPr lang="fr-FR" sz="1300" dirty="0"/>
              <a:t> </a:t>
            </a:r>
            <a:endParaRPr lang="en-US" sz="1300" dirty="0"/>
          </a:p>
          <a:p>
            <a:r>
              <a:rPr lang="en-US" sz="1300" dirty="0" err="1"/>
              <a:t>Barrangou</a:t>
            </a:r>
            <a:r>
              <a:rPr lang="en-US" sz="1300" dirty="0"/>
              <a:t>, R., and </a:t>
            </a:r>
            <a:r>
              <a:rPr lang="en-US" sz="1300" dirty="0" err="1"/>
              <a:t>Doudna</a:t>
            </a:r>
            <a:r>
              <a:rPr lang="en-US" sz="1300" dirty="0"/>
              <a:t>, J.A. (2016). Applications of CRISPR technologies in research and beyond. Nature Biotechnology</a:t>
            </a:r>
            <a:r>
              <a:rPr lang="en-US" sz="1300" i="1" dirty="0"/>
              <a:t> 34</a:t>
            </a:r>
            <a:r>
              <a:rPr lang="en-US" sz="1300" dirty="0"/>
              <a:t>, 933-941.</a:t>
            </a:r>
          </a:p>
          <a:p>
            <a:r>
              <a:rPr lang="en-US" sz="1300" dirty="0"/>
              <a:t>Borkowski, O., Gilbert, C., and Ellis, T. (2016). On the record with E. coli DNA. Science</a:t>
            </a:r>
            <a:r>
              <a:rPr lang="en-US" sz="1300" i="1" dirty="0"/>
              <a:t> 353</a:t>
            </a:r>
            <a:r>
              <a:rPr lang="en-US" sz="1300" dirty="0"/>
              <a:t>, 444-445.</a:t>
            </a:r>
          </a:p>
          <a:p>
            <a:r>
              <a:rPr lang="en-US" sz="1300" dirty="0"/>
              <a:t>Callaway, E. (2017). The trickiest family tree in biology. Nature</a:t>
            </a:r>
            <a:r>
              <a:rPr lang="en-US" sz="1300" i="1" dirty="0"/>
              <a:t> 547</a:t>
            </a:r>
            <a:r>
              <a:rPr lang="en-US" sz="1300" dirty="0"/>
              <a:t>, 20-22.</a:t>
            </a:r>
          </a:p>
          <a:p>
            <a:r>
              <a:rPr lang="en-US" sz="1300" dirty="0"/>
              <a:t>Duarte, J.H. (2016). Tracing cell lineages with mutable barcodes. Nat Biotech</a:t>
            </a:r>
            <a:r>
              <a:rPr lang="en-US" sz="1300" i="1" dirty="0"/>
              <a:t> 34</a:t>
            </a:r>
            <a:r>
              <a:rPr lang="en-US" sz="1300" dirty="0"/>
              <a:t>, 725-725.</a:t>
            </a:r>
          </a:p>
          <a:p>
            <a:r>
              <a:rPr lang="en-US" sz="1300" dirty="0" err="1"/>
              <a:t>Frumkin</a:t>
            </a:r>
            <a:r>
              <a:rPr lang="en-US" sz="1300" dirty="0"/>
              <a:t>, D., Wasserstrom, A., Kaplan, S., </a:t>
            </a:r>
            <a:r>
              <a:rPr lang="en-US" sz="1300" dirty="0" err="1"/>
              <a:t>Feige</a:t>
            </a:r>
            <a:r>
              <a:rPr lang="en-US" sz="1300" dirty="0"/>
              <a:t>, U., and Shapiro, E. (2005). Genomic variability within an organism exposes its cell lineage tree. PLOS Computational Biology</a:t>
            </a:r>
            <a:r>
              <a:rPr lang="en-US" sz="1300" i="1" dirty="0"/>
              <a:t> 1</a:t>
            </a:r>
            <a:r>
              <a:rPr lang="en-US" sz="1300" dirty="0"/>
              <a:t>, e50.</a:t>
            </a:r>
          </a:p>
          <a:p>
            <a:r>
              <a:rPr lang="en-US" sz="1300" dirty="0"/>
              <a:t>Junker, J.P., </a:t>
            </a:r>
            <a:r>
              <a:rPr lang="en-US" sz="1300" dirty="0" err="1"/>
              <a:t>Spanjaard</a:t>
            </a:r>
            <a:r>
              <a:rPr lang="en-US" sz="1300" dirty="0"/>
              <a:t>, B., Peterson-Maduro, J., </a:t>
            </a:r>
            <a:r>
              <a:rPr lang="en-US" sz="1300" dirty="0" err="1"/>
              <a:t>Alemany</a:t>
            </a:r>
            <a:r>
              <a:rPr lang="en-US" sz="1300" dirty="0"/>
              <a:t>, A., Hu, B., </a:t>
            </a:r>
            <a:r>
              <a:rPr lang="en-US" sz="1300" dirty="0" err="1"/>
              <a:t>Florescu</a:t>
            </a:r>
            <a:r>
              <a:rPr lang="en-US" sz="1300" dirty="0"/>
              <a:t>, M., and van </a:t>
            </a:r>
            <a:r>
              <a:rPr lang="en-US" sz="1300" dirty="0" err="1"/>
              <a:t>Oudenaarden</a:t>
            </a:r>
            <a:r>
              <a:rPr lang="en-US" sz="1300" dirty="0"/>
              <a:t>, A. (2016). Massively parallel whole-organism lineage tracing using CRISPR/Cas9 induced genetic scars. </a:t>
            </a:r>
            <a:r>
              <a:rPr lang="en-US" sz="1300" dirty="0" err="1"/>
              <a:t>bioRxiv</a:t>
            </a:r>
            <a:r>
              <a:rPr lang="en-US" sz="1300" dirty="0"/>
              <a:t>.</a:t>
            </a:r>
          </a:p>
          <a:p>
            <a:r>
              <a:rPr lang="en-US" sz="1300" dirty="0" err="1"/>
              <a:t>Kalhor</a:t>
            </a:r>
            <a:r>
              <a:rPr lang="en-US" sz="1300" dirty="0"/>
              <a:t>, R., Mali, P., and Church, G.M. (2017). Rapidly evolving homing CRISPR barcodes. Nat Meth</a:t>
            </a:r>
            <a:r>
              <a:rPr lang="en-US" sz="1300" i="1" dirty="0"/>
              <a:t> 14</a:t>
            </a:r>
            <a:r>
              <a:rPr lang="en-US" sz="1300" dirty="0"/>
              <a:t>, 195-200.</a:t>
            </a:r>
          </a:p>
          <a:p>
            <a:r>
              <a:rPr lang="en-US" sz="1300" dirty="0" err="1"/>
              <a:t>Kupferschmidt</a:t>
            </a:r>
            <a:r>
              <a:rPr lang="en-US" sz="1300" dirty="0"/>
              <a:t>, K. (2016). CRISPR views of embryos and cells. Science</a:t>
            </a:r>
            <a:r>
              <a:rPr lang="en-US" sz="1300" i="1" dirty="0"/>
              <a:t> 352</a:t>
            </a:r>
            <a:r>
              <a:rPr lang="en-US" sz="1300" dirty="0"/>
              <a:t>, 1156-1157.</a:t>
            </a:r>
          </a:p>
          <a:p>
            <a:r>
              <a:rPr lang="en-US" sz="1300" dirty="0"/>
              <a:t>Ledford, H. (2018). CRISPR hack transforms cells into data recorders. Nature</a:t>
            </a:r>
            <a:r>
              <a:rPr lang="en-US" sz="1300" i="1" dirty="0"/>
              <a:t> 554</a:t>
            </a:r>
            <a:r>
              <a:rPr lang="en-US" sz="1300" dirty="0"/>
              <a:t>, 414-415.</a:t>
            </a:r>
          </a:p>
          <a:p>
            <a:r>
              <a:rPr lang="en-US" sz="1300" dirty="0"/>
              <a:t>McKenna, A., Findlay, G.M., Gagnon, J.A., Horwitz, M.S., </a:t>
            </a:r>
            <a:r>
              <a:rPr lang="en-US" sz="1300" dirty="0" err="1"/>
              <a:t>Schier</a:t>
            </a:r>
            <a:r>
              <a:rPr lang="en-US" sz="1300" dirty="0"/>
              <a:t>, A.F., and </a:t>
            </a:r>
            <a:r>
              <a:rPr lang="en-US" sz="1300" dirty="0" err="1"/>
              <a:t>Shendure</a:t>
            </a:r>
            <a:r>
              <a:rPr lang="en-US" sz="1300" dirty="0"/>
              <a:t>, J. (2016). Whole organism lineage tracing by combinatorial and cumulative genome editing. Science</a:t>
            </a:r>
            <a:r>
              <a:rPr lang="en-US" sz="1300" i="1" dirty="0"/>
              <a:t> 353</a:t>
            </a:r>
            <a:r>
              <a:rPr lang="en-US" sz="1300" dirty="0"/>
              <a:t>, 462-U480.</a:t>
            </a:r>
          </a:p>
          <a:p>
            <a:r>
              <a:rPr lang="en-US" sz="1300" dirty="0" err="1"/>
              <a:t>Nawy</a:t>
            </a:r>
            <a:r>
              <a:rPr lang="en-US" sz="1300" dirty="0"/>
              <a:t>, T. (2016). Genomics: Cas9, the cellular genealogist. Nat Meth</a:t>
            </a:r>
            <a:r>
              <a:rPr lang="en-US" sz="1300" i="1" dirty="0"/>
              <a:t> 13</a:t>
            </a:r>
            <a:r>
              <a:rPr lang="en-US" sz="1300" dirty="0"/>
              <a:t>, 609-609.</a:t>
            </a:r>
          </a:p>
          <a:p>
            <a:r>
              <a:rPr lang="en-US" sz="1300" dirty="0" err="1"/>
              <a:t>Nawy</a:t>
            </a:r>
            <a:r>
              <a:rPr lang="en-US" sz="1300" dirty="0"/>
              <a:t>, T. (2018). Tracing cellular descent. Nature methods</a:t>
            </a:r>
            <a:r>
              <a:rPr lang="en-US" sz="1300" i="1" dirty="0"/>
              <a:t> 15</a:t>
            </a:r>
            <a:r>
              <a:rPr lang="en-US" sz="1300" dirty="0"/>
              <a:t>, 32.</a:t>
            </a:r>
          </a:p>
          <a:p>
            <a:r>
              <a:rPr lang="en-US" sz="1300" dirty="0" err="1"/>
              <a:t>Perli</a:t>
            </a:r>
            <a:r>
              <a:rPr lang="en-US" sz="1300" dirty="0"/>
              <a:t>, S.D., Cui, C.H., and Lu, T.K. (2016). Continuous genetic recording with self-targeting CRISPR-Cas in human cells. Science</a:t>
            </a:r>
            <a:r>
              <a:rPr lang="en-US" sz="1300" i="1" dirty="0"/>
              <a:t> 353</a:t>
            </a:r>
            <a:r>
              <a:rPr lang="en-US" sz="1300" dirty="0"/>
              <a:t>.</a:t>
            </a:r>
          </a:p>
          <a:p>
            <a:r>
              <a:rPr lang="en-US" sz="1300" dirty="0" err="1"/>
              <a:t>Roquet</a:t>
            </a:r>
            <a:r>
              <a:rPr lang="en-US" sz="1300" dirty="0"/>
              <a:t>, N., </a:t>
            </a:r>
            <a:r>
              <a:rPr lang="en-US" sz="1300" dirty="0" err="1"/>
              <a:t>Soleimany</a:t>
            </a:r>
            <a:r>
              <a:rPr lang="en-US" sz="1300" dirty="0"/>
              <a:t>, A.P., Ferris, A.C., Aaronson, S., and Lu, T.K. (2016). Synthetic recombinase-based state machines in living cells. Science</a:t>
            </a:r>
            <a:r>
              <a:rPr lang="en-US" sz="1300" i="1" dirty="0"/>
              <a:t> 353</a:t>
            </a:r>
            <a:r>
              <a:rPr lang="en-US" sz="1300" dirty="0"/>
              <a:t>.</a:t>
            </a:r>
          </a:p>
          <a:p>
            <a:r>
              <a:rPr lang="en-US" sz="1300" dirty="0" err="1"/>
              <a:t>Sheth</a:t>
            </a:r>
            <a:r>
              <a:rPr lang="en-US" sz="1300" dirty="0"/>
              <a:t>, R.U., </a:t>
            </a:r>
            <a:r>
              <a:rPr lang="en-US" sz="1300" dirty="0" err="1"/>
              <a:t>Yim</a:t>
            </a:r>
            <a:r>
              <a:rPr lang="en-US" sz="1300" dirty="0"/>
              <a:t>, S.S., Wu, F.L., and Wang, H.H. (2017). Multiplex recording of cellular events over time on CRISPR biological tape. Science</a:t>
            </a:r>
            <a:r>
              <a:rPr lang="en-US" sz="1300" i="1" dirty="0"/>
              <a:t> 358</a:t>
            </a:r>
            <a:r>
              <a:rPr lang="en-US" sz="1300" dirty="0"/>
              <a:t>, 1457-1461.</a:t>
            </a:r>
          </a:p>
          <a:p>
            <a:r>
              <a:rPr lang="en-US" sz="1300" dirty="0"/>
              <a:t>Shipman, S.L., </a:t>
            </a:r>
            <a:r>
              <a:rPr lang="en-US" sz="1300" dirty="0" err="1"/>
              <a:t>Nivala</a:t>
            </a:r>
            <a:r>
              <a:rPr lang="en-US" sz="1300" dirty="0"/>
              <a:t>, J., </a:t>
            </a:r>
            <a:r>
              <a:rPr lang="en-US" sz="1300" dirty="0" err="1"/>
              <a:t>Macklis</a:t>
            </a:r>
            <a:r>
              <a:rPr lang="en-US" sz="1300" dirty="0"/>
              <a:t>, J.D., and Church, G.M. (2016). Molecular recordings by directed CRISPR spacer acquisition. Science</a:t>
            </a:r>
            <a:r>
              <a:rPr lang="en-US" sz="1300" i="1" dirty="0"/>
              <a:t> 353</a:t>
            </a:r>
            <a:r>
              <a:rPr lang="en-US" sz="1300" dirty="0"/>
              <a:t>, 463-.</a:t>
            </a:r>
          </a:p>
          <a:p>
            <a:r>
              <a:rPr lang="en-US" sz="1300" dirty="0"/>
              <a:t>Sullivan, C.J., Pendleton, E.D., Abrams, R.E., Valente, D.L., Alvarez, M.L., Griffey, R.H., and </a:t>
            </a:r>
            <a:r>
              <a:rPr lang="en-US" sz="1300" dirty="0" err="1"/>
              <a:t>Dresios</a:t>
            </a:r>
            <a:r>
              <a:rPr lang="en-US" sz="1300" dirty="0"/>
              <a:t>, J. (2015). Chromatin structure analysis enables detection of DNA insertions into the mammalian nuclear genome. Biochemistry and Biophysics Reports</a:t>
            </a:r>
            <a:r>
              <a:rPr lang="en-US" sz="1300" i="1" dirty="0"/>
              <a:t> 2</a:t>
            </a:r>
            <a:r>
              <a:rPr lang="en-US" sz="1300" dirty="0"/>
              <a:t>, 143-152.</a:t>
            </a:r>
          </a:p>
          <a:p>
            <a:r>
              <a:rPr lang="en-US" sz="1300" dirty="0"/>
              <a:t>Sulston, J.E., </a:t>
            </a:r>
            <a:r>
              <a:rPr lang="en-US" sz="1300" dirty="0" err="1"/>
              <a:t>Schierenberg</a:t>
            </a:r>
            <a:r>
              <a:rPr lang="en-US" sz="1300" dirty="0"/>
              <a:t>, E., White, J.G., and Thomson, J.N. (1983). The embryonic cell lineage of the nematode Caenorhabditis </a:t>
            </a:r>
            <a:r>
              <a:rPr lang="en-US" sz="1300" dirty="0" err="1"/>
              <a:t>elegans</a:t>
            </a:r>
            <a:r>
              <a:rPr lang="en-US" sz="1300" dirty="0"/>
              <a:t>. Dev </a:t>
            </a:r>
            <a:r>
              <a:rPr lang="en-US" sz="1300" dirty="0" err="1"/>
              <a:t>Biol</a:t>
            </a:r>
            <a:r>
              <a:rPr lang="en-US" sz="1300" i="1" dirty="0"/>
              <a:t> 100</a:t>
            </a:r>
            <a:r>
              <a:rPr lang="en-US" sz="1300" dirty="0"/>
              <a:t>, 64-119.</a:t>
            </a:r>
          </a:p>
          <a:p>
            <a:r>
              <a:rPr lang="en-US" sz="1300" dirty="0"/>
              <a:t>Tang, W., and Liu, D.R. (2018). Rewritable multi-event analog recording in bacterial and mammalian cells. Science.</a:t>
            </a:r>
          </a:p>
          <a:p>
            <a:r>
              <a:rPr lang="en-US" sz="1300" dirty="0"/>
              <a:t>Wang, F.Y., and Qi, L.S. (2016). Applications of CRISPR genome engineering in cell biology. Trends in Cell Biology</a:t>
            </a:r>
            <a:r>
              <a:rPr lang="en-US" sz="1300" i="1" dirty="0"/>
              <a:t> 26</a:t>
            </a:r>
            <a:r>
              <a:rPr lang="en-US" sz="1300" dirty="0"/>
              <a:t>, 875-888.</a:t>
            </a:r>
          </a:p>
          <a:p>
            <a:r>
              <a:rPr lang="en-US" sz="1300" dirty="0"/>
              <a:t>Williams, R. (2016). Self-editing genetic barcodes. The Scientist.</a:t>
            </a:r>
          </a:p>
          <a:p>
            <a:r>
              <a:rPr lang="en-US" sz="1300" dirty="0"/>
              <a:t>Woodworth, M.B., </a:t>
            </a:r>
            <a:r>
              <a:rPr lang="en-US" sz="1300" dirty="0" err="1"/>
              <a:t>Girskis</a:t>
            </a:r>
            <a:r>
              <a:rPr lang="en-US" sz="1300" dirty="0"/>
              <a:t>, K.M., and Walsh, C.A. (2017). Building a lineage from single cells: genetic techniques for cell lineage tracking. Nat Rev Genet</a:t>
            </a:r>
            <a:r>
              <a:rPr lang="en-US" sz="1300" i="1" dirty="0"/>
              <a:t> advance online publication</a:t>
            </a:r>
            <a:r>
              <a:rPr lang="en-US" sz="1300" dirty="0"/>
              <a:t>.</a:t>
            </a:r>
          </a:p>
          <a:p>
            <a:r>
              <a:rPr lang="fr-FR" sz="1300" dirty="0"/>
              <a:t> </a:t>
            </a:r>
            <a:endParaRPr lang="en-US" sz="1300" dirty="0"/>
          </a:p>
          <a:p>
            <a:r>
              <a:rPr lang="fr-FR" sz="1300" dirty="0"/>
              <a:t>Ce qui ne serait pas étonnant, les système </a:t>
            </a:r>
            <a:r>
              <a:rPr lang="fr-FR" sz="1300" dirty="0" err="1"/>
              <a:t>Crispr</a:t>
            </a:r>
            <a:r>
              <a:rPr lang="fr-FR" sz="1300" dirty="0"/>
              <a:t> étant à l’origine un système d’ “immunité adaptative” bactérien insérant des séquences nouvelles de phages agresseurs dans le génome bactérien…</a:t>
            </a:r>
            <a:endParaRPr lang="en-US" sz="1300" dirty="0"/>
          </a:p>
          <a:p>
            <a:endParaRPr lang="en-US" dirty="0"/>
          </a:p>
        </p:txBody>
      </p:sp>
      <p:sp>
        <p:nvSpPr>
          <p:cNvPr id="4" name="Espace réservé du numéro de diapositive 3"/>
          <p:cNvSpPr>
            <a:spLocks noGrp="1"/>
          </p:cNvSpPr>
          <p:nvPr>
            <p:ph type="sldNum" sz="quarter" idx="10"/>
          </p:nvPr>
        </p:nvSpPr>
        <p:spPr/>
        <p:txBody>
          <a:bodyPr/>
          <a:lstStyle/>
          <a:p>
            <a:fld id="{5E03BB59-6DE0-4400-AE78-A21FFCC1B328}" type="slidenum">
              <a:rPr lang="en-US" smtClean="0"/>
              <a:t>45</a:t>
            </a:fld>
            <a:endParaRPr lang="en-US"/>
          </a:p>
        </p:txBody>
      </p:sp>
    </p:spTree>
    <p:extLst>
      <p:ext uri="{BB962C8B-B14F-4D97-AF65-F5344CB8AC3E}">
        <p14:creationId xmlns:p14="http://schemas.microsoft.com/office/powerpoint/2010/main" val="103146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a:t>
            </a:fld>
            <a:endParaRPr lang="en-US"/>
          </a:p>
        </p:txBody>
      </p:sp>
    </p:spTree>
    <p:extLst>
      <p:ext uri="{BB962C8B-B14F-4D97-AF65-F5344CB8AC3E}">
        <p14:creationId xmlns:p14="http://schemas.microsoft.com/office/powerpoint/2010/main" val="3536076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Raisonnement circulaire utilisé : prendre l’hypothèse initiale que la mutation engendrée par la technique NBT est indistinguable d’une mutation naturelle, ne pas chercher d’autres éléments de distinction / différenciation, et conclure qu’en conséquence on ne peut différencier la technique NBT d’un phénomène naturel de mutagénèse…</a:t>
            </a:r>
          </a:p>
          <a:p>
            <a:endParaRPr lang="fr-FR" dirty="0"/>
          </a:p>
          <a:p>
            <a:r>
              <a:rPr lang="fr-FR" dirty="0"/>
              <a:t>Tous les éléments de distinction des techniques NBT et produits sont bien connus des firmes </a:t>
            </a:r>
            <a:r>
              <a:rPr lang="fr-FR" dirty="0" err="1"/>
              <a:t>semcnières</a:t>
            </a:r>
            <a:r>
              <a:rPr lang="fr-FR" dirty="0"/>
              <a:t>..</a:t>
            </a:r>
            <a:endParaRPr lang="en-US" dirty="0"/>
          </a:p>
        </p:txBody>
      </p:sp>
      <p:sp>
        <p:nvSpPr>
          <p:cNvPr id="4" name="Espace réservé du numéro de diapositive 3"/>
          <p:cNvSpPr>
            <a:spLocks noGrp="1"/>
          </p:cNvSpPr>
          <p:nvPr>
            <p:ph type="sldNum" sz="quarter" idx="10"/>
          </p:nvPr>
        </p:nvSpPr>
        <p:spPr/>
        <p:txBody>
          <a:bodyPr/>
          <a:lstStyle/>
          <a:p>
            <a:fld id="{5E03BB59-6DE0-4400-AE78-A21FFCC1B328}" type="slidenum">
              <a:rPr lang="en-US" smtClean="0"/>
              <a:t>47</a:t>
            </a:fld>
            <a:endParaRPr lang="en-US"/>
          </a:p>
        </p:txBody>
      </p:sp>
    </p:spTree>
    <p:extLst>
      <p:ext uri="{BB962C8B-B14F-4D97-AF65-F5344CB8AC3E}">
        <p14:creationId xmlns:p14="http://schemas.microsoft.com/office/powerpoint/2010/main" val="1070940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578961C-62CA-428B-B1A9-44E0CE84F7D1}" type="slidenum">
              <a:rPr lang="fr-FR" smtClean="0"/>
              <a:t>48</a:t>
            </a:fld>
            <a:endParaRPr lang="fr-FR"/>
          </a:p>
        </p:txBody>
      </p:sp>
    </p:spTree>
    <p:extLst>
      <p:ext uri="{BB962C8B-B14F-4D97-AF65-F5344CB8AC3E}">
        <p14:creationId xmlns:p14="http://schemas.microsoft.com/office/powerpoint/2010/main" val="2375817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A578961C-62CA-428B-B1A9-44E0CE84F7D1}" type="slidenum">
              <a:rPr lang="fr-FR" smtClean="0"/>
              <a:t>49</a:t>
            </a:fld>
            <a:endParaRPr lang="fr-FR"/>
          </a:p>
        </p:txBody>
      </p:sp>
    </p:spTree>
    <p:extLst>
      <p:ext uri="{BB962C8B-B14F-4D97-AF65-F5344CB8AC3E}">
        <p14:creationId xmlns:p14="http://schemas.microsoft.com/office/powerpoint/2010/main" val="237913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A578961C-62CA-428B-B1A9-44E0CE84F7D1}" type="slidenum">
              <a:rPr lang="fr-FR" smtClean="0"/>
              <a:t>50</a:t>
            </a:fld>
            <a:endParaRPr lang="fr-FR"/>
          </a:p>
        </p:txBody>
      </p:sp>
    </p:spTree>
    <p:extLst>
      <p:ext uri="{BB962C8B-B14F-4D97-AF65-F5344CB8AC3E}">
        <p14:creationId xmlns:p14="http://schemas.microsoft.com/office/powerpoint/2010/main" val="1250350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55</a:t>
            </a:fld>
            <a:endParaRPr lang="fr-FR"/>
          </a:p>
        </p:txBody>
      </p:sp>
    </p:spTree>
    <p:extLst>
      <p:ext uri="{BB962C8B-B14F-4D97-AF65-F5344CB8AC3E}">
        <p14:creationId xmlns:p14="http://schemas.microsoft.com/office/powerpoint/2010/main" val="246686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56</a:t>
            </a:fld>
            <a:endParaRPr lang="fr-FR"/>
          </a:p>
        </p:txBody>
      </p:sp>
    </p:spTree>
    <p:extLst>
      <p:ext uri="{BB962C8B-B14F-4D97-AF65-F5344CB8AC3E}">
        <p14:creationId xmlns:p14="http://schemas.microsoft.com/office/powerpoint/2010/main" val="3368589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Société </a:t>
            </a:r>
            <a:r>
              <a:rPr lang="fr-FR" dirty="0" err="1"/>
              <a:t>Genta</a:t>
            </a:r>
            <a:r>
              <a:rPr lang="fr-FR" dirty="0"/>
              <a:t>: 1 milliard US$ d’essais cliniques avant la faillite à cause du produit </a:t>
            </a:r>
            <a:r>
              <a:rPr lang="fr-FR" dirty="0" err="1"/>
              <a:t>Genasense</a:t>
            </a:r>
            <a:r>
              <a:rPr lang="fr-FR" dirty="0"/>
              <a:t> (mauvaise interprétation initiale des premiers résultats)</a:t>
            </a: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57</a:t>
            </a:fld>
            <a:endParaRPr lang="fr-FR"/>
          </a:p>
        </p:txBody>
      </p:sp>
    </p:spTree>
    <p:extLst>
      <p:ext uri="{BB962C8B-B14F-4D97-AF65-F5344CB8AC3E}">
        <p14:creationId xmlns:p14="http://schemas.microsoft.com/office/powerpoint/2010/main" val="4285711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FAFA1C83-CEBC-41B2-A177-0BE6E842DDD6}" type="slidenum">
              <a:rPr lang="en-US" smtClean="0"/>
              <a:t>59</a:t>
            </a:fld>
            <a:endParaRPr lang="en-US"/>
          </a:p>
        </p:txBody>
      </p:sp>
    </p:spTree>
    <p:extLst>
      <p:ext uri="{BB962C8B-B14F-4D97-AF65-F5344CB8AC3E}">
        <p14:creationId xmlns:p14="http://schemas.microsoft.com/office/powerpoint/2010/main" val="3741338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Affective </a:t>
            </a:r>
            <a:r>
              <a:rPr lang="fr-FR" dirty="0" err="1"/>
              <a:t>level</a:t>
            </a:r>
            <a:r>
              <a:rPr lang="fr-FR" dirty="0"/>
              <a:t>, </a:t>
            </a:r>
            <a:r>
              <a:rPr lang="fr-FR" dirty="0" err="1"/>
              <a:t>metaphors</a:t>
            </a:r>
            <a:r>
              <a:rPr lang="fr-FR" dirty="0"/>
              <a:t> engage more in </a:t>
            </a:r>
            <a:r>
              <a:rPr lang="fr-FR" dirty="0" err="1"/>
              <a:t>depth</a:t>
            </a:r>
            <a:r>
              <a:rPr lang="fr-FR" dirty="0"/>
              <a:t> motivation, </a:t>
            </a:r>
            <a:r>
              <a:rPr lang="fr-FR" dirty="0" err="1"/>
              <a:t>emotion</a:t>
            </a:r>
            <a:r>
              <a:rPr lang="fr-FR" dirty="0"/>
              <a:t>, and memory </a:t>
            </a:r>
            <a:r>
              <a:rPr lang="fr-FR" dirty="0" err="1"/>
              <a:t>ssytems</a:t>
            </a:r>
            <a:r>
              <a:rPr lang="fr-FR" dirty="0"/>
              <a:t>.</a:t>
            </a:r>
          </a:p>
          <a:p>
            <a:r>
              <a:rPr lang="fr-FR" dirty="0"/>
              <a:t>By</a:t>
            </a:r>
            <a:r>
              <a:rPr lang="fr-FR" baseline="0" dirty="0"/>
              <a:t> </a:t>
            </a:r>
            <a:r>
              <a:rPr lang="fr-FR" baseline="0" dirty="0" err="1"/>
              <a:t>using</a:t>
            </a:r>
            <a:r>
              <a:rPr lang="fr-FR" baseline="0" dirty="0"/>
              <a:t> </a:t>
            </a:r>
            <a:r>
              <a:rPr lang="fr-FR" baseline="0" dirty="0" err="1"/>
              <a:t>often</a:t>
            </a:r>
            <a:r>
              <a:rPr lang="fr-FR" baseline="0" dirty="0"/>
              <a:t> </a:t>
            </a:r>
            <a:r>
              <a:rPr lang="fr-FR" baseline="0" dirty="0" err="1"/>
              <a:t>them</a:t>
            </a:r>
            <a:r>
              <a:rPr lang="fr-FR" baseline="0" dirty="0"/>
              <a:t>, </a:t>
            </a:r>
            <a:r>
              <a:rPr lang="fr-FR" baseline="0" dirty="0" err="1"/>
              <a:t>it</a:t>
            </a:r>
            <a:r>
              <a:rPr lang="fr-FR" baseline="0" dirty="0"/>
              <a:t> changes the </a:t>
            </a:r>
            <a:r>
              <a:rPr lang="fr-FR" baseline="0" dirty="0" err="1"/>
              <a:t>mind</a:t>
            </a:r>
            <a:r>
              <a:rPr lang="fr-FR" baseline="0" dirty="0"/>
              <a:t>... </a:t>
            </a:r>
            <a:endParaRPr lang="en-US" dirty="0"/>
          </a:p>
        </p:txBody>
      </p:sp>
      <p:sp>
        <p:nvSpPr>
          <p:cNvPr id="4" name="Espace réservé du numéro de diapositive 3"/>
          <p:cNvSpPr>
            <a:spLocks noGrp="1"/>
          </p:cNvSpPr>
          <p:nvPr>
            <p:ph type="sldNum" sz="quarter" idx="10"/>
          </p:nvPr>
        </p:nvSpPr>
        <p:spPr/>
        <p:txBody>
          <a:bodyPr/>
          <a:lstStyle/>
          <a:p>
            <a:fld id="{FAFA1C83-CEBC-41B2-A177-0BE6E842DDD6}" type="slidenum">
              <a:rPr lang="en-US" smtClean="0"/>
              <a:t>60</a:t>
            </a:fld>
            <a:endParaRPr lang="en-US"/>
          </a:p>
        </p:txBody>
      </p:sp>
    </p:spTree>
    <p:extLst>
      <p:ext uri="{BB962C8B-B14F-4D97-AF65-F5344CB8AC3E}">
        <p14:creationId xmlns:p14="http://schemas.microsoft.com/office/powerpoint/2010/main" val="73131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61</a:t>
            </a:fld>
            <a:endParaRPr lang="fr-FR"/>
          </a:p>
        </p:txBody>
      </p:sp>
    </p:spTree>
    <p:extLst>
      <p:ext uri="{BB962C8B-B14F-4D97-AF65-F5344CB8AC3E}">
        <p14:creationId xmlns:p14="http://schemas.microsoft.com/office/powerpoint/2010/main" val="18897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a:t>
            </a:fld>
            <a:endParaRPr lang="fr-FR"/>
          </a:p>
        </p:txBody>
      </p:sp>
    </p:spTree>
    <p:extLst>
      <p:ext uri="{BB962C8B-B14F-4D97-AF65-F5344CB8AC3E}">
        <p14:creationId xmlns:p14="http://schemas.microsoft.com/office/powerpoint/2010/main" val="2914404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And not forget the border between our 2 jobs: scientist and expert. A lot of them forget it.</a:t>
            </a:r>
          </a:p>
          <a:p>
            <a:endParaRPr lang="en-US" dirty="0"/>
          </a:p>
          <a:p>
            <a:r>
              <a:rPr lang="en-US" dirty="0"/>
              <a:t>As (almost) said by Pierre Gilles de </a:t>
            </a:r>
            <a:r>
              <a:rPr lang="en-US" dirty="0" err="1"/>
              <a:t>Gennes</a:t>
            </a:r>
            <a:r>
              <a:rPr lang="en-US" dirty="0"/>
              <a:t> (Nobel Prize): experts are almost similar to militaries,</a:t>
            </a:r>
            <a:r>
              <a:rPr lang="en-US" baseline="0" dirty="0"/>
              <a:t> they know very well the pas wars, but cannot anticipate the new ones.</a:t>
            </a:r>
          </a:p>
          <a:p>
            <a:endParaRPr lang="en-US" baseline="0" dirty="0"/>
          </a:p>
          <a:p>
            <a:r>
              <a:rPr lang="en-US" baseline="0" dirty="0"/>
              <a:t>Keep ‘critical mind’ (officially a part of the training of scientists)  in front of any assertion of a lack of hazards. Beyond  the usual financial conflicts of interest, there are numerous other links of interest: institutional, politics, economics…</a:t>
            </a:r>
          </a:p>
          <a:p>
            <a:endParaRPr lang="en-US" baseline="0" dirty="0"/>
          </a:p>
          <a:p>
            <a:r>
              <a:rPr lang="en-US" baseline="0" dirty="0"/>
              <a:t>Numerous scientists are unaware of professional ethics…</a:t>
            </a:r>
          </a:p>
          <a:p>
            <a:endParaRPr lang="en-US" baseline="0" dirty="0"/>
          </a:p>
          <a:p>
            <a:r>
              <a:rPr lang="en-US" baseline="0" dirty="0"/>
              <a:t>As already by sociologists: the scientist does not leave its opinions at the door of the lab or the expertise room.</a:t>
            </a:r>
          </a:p>
          <a:p>
            <a:endParaRPr lang="en-US" baseline="0" dirty="0"/>
          </a:p>
          <a:p>
            <a:r>
              <a:rPr lang="en-US" baseline="0" dirty="0"/>
              <a:t>Be careful with metaphors: they are often useful for some initial explanations but when repeatedly used it will drastically change your perception, your way of thinking and then of acting.</a:t>
            </a:r>
          </a:p>
          <a:p>
            <a:endParaRPr lang="en-US" baseline="0" dirty="0"/>
          </a:p>
          <a:p>
            <a:r>
              <a:rPr lang="en-US" baseline="0" dirty="0"/>
              <a:t>Look at the wording/ semantic used.</a:t>
            </a:r>
          </a:p>
          <a:p>
            <a:endParaRPr lang="en-US" baseline="0" dirty="0"/>
          </a:p>
          <a:p>
            <a:r>
              <a:rPr lang="en-US" baseline="0" dirty="0"/>
              <a:t>First example: </a:t>
            </a:r>
          </a:p>
          <a:p>
            <a:r>
              <a:rPr lang="en-US" b="1" baseline="0" dirty="0"/>
              <a:t>gene or genome editing</a:t>
            </a:r>
            <a:r>
              <a:rPr lang="en-US" baseline="0" dirty="0"/>
              <a:t>.</a:t>
            </a:r>
          </a:p>
          <a:p>
            <a:endParaRPr lang="en-US" baseline="0" dirty="0"/>
          </a:p>
          <a:p>
            <a:r>
              <a:rPr lang="en-US" baseline="0" dirty="0"/>
              <a:t>You think rapidly about this image as with a “copy and paste” or “cut and paste” in your favorite computer located word processor?</a:t>
            </a:r>
          </a:p>
          <a:p>
            <a:endParaRPr lang="en-US" baseline="0" dirty="0"/>
          </a:p>
          <a:p>
            <a:r>
              <a:rPr lang="en-US" baseline="0" dirty="0"/>
              <a:t>But why did you imagine</a:t>
            </a:r>
          </a:p>
          <a:p>
            <a:endParaRPr lang="en-US" baseline="0" dirty="0"/>
          </a:p>
          <a:p>
            <a:pPr marL="238455" indent="-238455">
              <a:buAutoNum type="arabicParenR"/>
            </a:pPr>
            <a:r>
              <a:rPr lang="en-US" baseline="0" dirty="0"/>
              <a:t>That you are using a computer with word processing system?</a:t>
            </a:r>
          </a:p>
          <a:p>
            <a:r>
              <a:rPr lang="en-US" baseline="0" dirty="0"/>
              <a:t>1.1 In fact you may be using hand written text, which means you will cross-out text…</a:t>
            </a:r>
          </a:p>
          <a:p>
            <a:r>
              <a:rPr lang="en-US" baseline="0" dirty="0"/>
              <a:t>1.2. It might also bee a type written text. With such old type writer you can inly cut paper, around sentences, you will then use scotch tape and work on in order to hidden the changes at the photocopier. You can also have to completely reformat pages and thus make mistakes I the successive pages…</a:t>
            </a:r>
          </a:p>
          <a:p>
            <a:endParaRPr lang="en-US" baseline="0" dirty="0"/>
          </a:p>
          <a:p>
            <a:r>
              <a:rPr lang="en-US" baseline="0" dirty="0"/>
              <a:t>2. That you know well the language used in this text?</a:t>
            </a:r>
          </a:p>
          <a:p>
            <a:r>
              <a:rPr lang="en-US" baseline="0" dirty="0"/>
              <a:t>Suppose it is a foreign language you do not know. How accurate and understandable could be your cut and paste?</a:t>
            </a:r>
          </a:p>
          <a:p>
            <a:r>
              <a:rPr lang="en-US" baseline="0" dirty="0"/>
              <a:t>Suppose you are reading hieroglyphs before Champollion used the Rosetta stone.</a:t>
            </a:r>
          </a:p>
          <a:p>
            <a:r>
              <a:rPr lang="en-US" baseline="0" dirty="0"/>
              <a:t>What would make your “cut and paste” between eyes or birds differently located? No changes in the text’s meaning? Or in the poesy? The  </a:t>
            </a:r>
            <a:r>
              <a:rPr lang="en-US" baseline="0" dirty="0" err="1"/>
              <a:t>subtilities</a:t>
            </a:r>
            <a:r>
              <a:rPr lang="en-US" baseline="0" dirty="0"/>
              <a:t>?</a:t>
            </a:r>
          </a:p>
          <a:p>
            <a:endParaRPr lang="en-US" baseline="0" dirty="0"/>
          </a:p>
          <a:p>
            <a:endParaRPr lang="en-US" baseline="0" dirty="0"/>
          </a:p>
          <a:p>
            <a:r>
              <a:rPr lang="en-US" baseline="0" dirty="0"/>
              <a:t>Second example.</a:t>
            </a:r>
          </a:p>
          <a:p>
            <a:r>
              <a:rPr lang="en-US" b="1" baseline="0" dirty="0"/>
              <a:t>Nuclease as molecular scissors</a:t>
            </a:r>
          </a:p>
          <a:p>
            <a:r>
              <a:rPr lang="en-US" baseline="0" dirty="0"/>
              <a:t>You are often facing the metaphor of endonuclease as a molecular scissor?</a:t>
            </a:r>
          </a:p>
          <a:p>
            <a:r>
              <a:rPr lang="en-US" baseline="0" dirty="0"/>
              <a:t>You thus spontaneously think to the scissors you have in your sewing box.</a:t>
            </a:r>
          </a:p>
          <a:p>
            <a:endParaRPr lang="en-US" baseline="0" dirty="0"/>
          </a:p>
          <a:p>
            <a:r>
              <a:rPr lang="en-US" baseline="0" dirty="0"/>
              <a:t>Forget it, you are using a multi-blades scissor, as the one you may be using for cutting herbs for cooking.</a:t>
            </a:r>
          </a:p>
          <a:p>
            <a:endParaRPr lang="en-US" baseline="0" dirty="0"/>
          </a:p>
          <a:p>
            <a:r>
              <a:rPr lang="en-US" baseline="0" dirty="0"/>
              <a:t>As you can see, never accept directly the metaphors and images somebody else is providing you… Look at what can be beyond the simple image, easily coming to your mind</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A578961C-62CA-428B-B1A9-44E0CE84F7D1}" type="slidenum">
              <a:rPr lang="fr-FR" smtClean="0"/>
              <a:t>62</a:t>
            </a:fld>
            <a:endParaRPr lang="fr-FR"/>
          </a:p>
        </p:txBody>
      </p:sp>
    </p:spTree>
    <p:extLst>
      <p:ext uri="{BB962C8B-B14F-4D97-AF65-F5344CB8AC3E}">
        <p14:creationId xmlns:p14="http://schemas.microsoft.com/office/powerpoint/2010/main" val="774604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67</a:t>
            </a:fld>
            <a:endParaRPr lang="fr-FR"/>
          </a:p>
        </p:txBody>
      </p:sp>
    </p:spTree>
    <p:extLst>
      <p:ext uri="{BB962C8B-B14F-4D97-AF65-F5344CB8AC3E}">
        <p14:creationId xmlns:p14="http://schemas.microsoft.com/office/powerpoint/2010/main" val="44870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7</a:t>
            </a:fld>
            <a:endParaRPr lang="en-US"/>
          </a:p>
        </p:txBody>
      </p:sp>
    </p:spTree>
    <p:extLst>
      <p:ext uri="{BB962C8B-B14F-4D97-AF65-F5344CB8AC3E}">
        <p14:creationId xmlns:p14="http://schemas.microsoft.com/office/powerpoint/2010/main" val="1643738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8</a:t>
            </a:fld>
            <a:endParaRPr lang="en-US"/>
          </a:p>
        </p:txBody>
      </p:sp>
    </p:spTree>
    <p:extLst>
      <p:ext uri="{BB962C8B-B14F-4D97-AF65-F5344CB8AC3E}">
        <p14:creationId xmlns:p14="http://schemas.microsoft.com/office/powerpoint/2010/main" val="146057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9</a:t>
            </a:fld>
            <a:endParaRPr lang="en-US"/>
          </a:p>
        </p:txBody>
      </p:sp>
    </p:spTree>
    <p:extLst>
      <p:ext uri="{BB962C8B-B14F-4D97-AF65-F5344CB8AC3E}">
        <p14:creationId xmlns:p14="http://schemas.microsoft.com/office/powerpoint/2010/main" val="287895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10</a:t>
            </a:fld>
            <a:endParaRPr lang="en-US"/>
          </a:p>
        </p:txBody>
      </p:sp>
    </p:spTree>
    <p:extLst>
      <p:ext uri="{BB962C8B-B14F-4D97-AF65-F5344CB8AC3E}">
        <p14:creationId xmlns:p14="http://schemas.microsoft.com/office/powerpoint/2010/main" val="67990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Branco </a:t>
            </a:r>
            <a:r>
              <a:rPr lang="fr-FR" dirty="0" err="1"/>
              <a:t>Pombo</a:t>
            </a:r>
            <a:r>
              <a:rPr lang="fr-FR" dirty="0"/>
              <a:t> 2006  http://www.sciencedirect.com/science/article/pii/S0962892406003588  </a:t>
            </a: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11</a:t>
            </a:fld>
            <a:endParaRPr lang="en-US"/>
          </a:p>
        </p:txBody>
      </p:sp>
    </p:spTree>
    <p:extLst>
      <p:ext uri="{BB962C8B-B14F-4D97-AF65-F5344CB8AC3E}">
        <p14:creationId xmlns:p14="http://schemas.microsoft.com/office/powerpoint/2010/main" val="3464453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F977E68B-A5A0-4337-83FB-E517F0314687}"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40212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977E68B-A5A0-4337-83FB-E517F0314687}"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3945237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977E68B-A5A0-4337-83FB-E517F0314687}"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346490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977E68B-A5A0-4337-83FB-E517F0314687}"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331672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977E68B-A5A0-4337-83FB-E517F0314687}"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3208166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977E68B-A5A0-4337-83FB-E517F0314687}"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282315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977E68B-A5A0-4337-83FB-E517F0314687}" type="datetimeFigureOut">
              <a:rPr lang="fr-FR" smtClean="0"/>
              <a:t>10/04/2018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128228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977E68B-A5A0-4337-83FB-E517F0314687}" type="datetimeFigureOut">
              <a:rPr lang="fr-FR" smtClean="0"/>
              <a:t>10/04/2018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2175562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977E68B-A5A0-4337-83FB-E517F0314687}" type="datetimeFigureOut">
              <a:rPr lang="fr-FR" smtClean="0"/>
              <a:t>10/04/2018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167157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977E68B-A5A0-4337-83FB-E517F0314687}"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420286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977E68B-A5A0-4337-83FB-E517F0314687}"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3C0575D-6F2F-43CC-B52A-18ECA503C97E}" type="slidenum">
              <a:rPr lang="fr-FR" smtClean="0"/>
              <a:t>‹N°›</a:t>
            </a:fld>
            <a:endParaRPr lang="fr-FR"/>
          </a:p>
        </p:txBody>
      </p:sp>
    </p:spTree>
    <p:extLst>
      <p:ext uri="{BB962C8B-B14F-4D97-AF65-F5344CB8AC3E}">
        <p14:creationId xmlns:p14="http://schemas.microsoft.com/office/powerpoint/2010/main" val="246849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7E68B-A5A0-4337-83FB-E517F0314687}" type="datetimeFigureOut">
              <a:rPr lang="fr-FR" smtClean="0"/>
              <a:t>10/04/2018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0575D-6F2F-43CC-B52A-18ECA503C97E}" type="slidenum">
              <a:rPr lang="fr-FR" smtClean="0"/>
              <a:t>‹N°›</a:t>
            </a:fld>
            <a:endParaRPr lang="fr-FR"/>
          </a:p>
        </p:txBody>
      </p:sp>
    </p:spTree>
    <p:extLst>
      <p:ext uri="{BB962C8B-B14F-4D97-AF65-F5344CB8AC3E}">
        <p14:creationId xmlns:p14="http://schemas.microsoft.com/office/powerpoint/2010/main" val="2998858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phys.org/news/2016-01-grafted-genomes.html#jC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inra.fr/Entreprises-Monde-agricole/Resultats-innovation-transfert/Toutes-les-actualites/Detecter-les-OGM-inconnu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pourlascience.fr/sd/genetique/suivre-le-devenir-de-chaque-cellule-du-corps-9810.php"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3.jpeg"/><Relationship Id="rId3" Type="http://schemas.openxmlformats.org/officeDocument/2006/relationships/image" Target="../media/image53.jpg"/><Relationship Id="rId7" Type="http://schemas.openxmlformats.org/officeDocument/2006/relationships/image" Target="../media/image57.jpg"/><Relationship Id="rId12" Type="http://schemas.openxmlformats.org/officeDocument/2006/relationships/image" Target="../media/image62.jpeg"/><Relationship Id="rId2" Type="http://schemas.openxmlformats.org/officeDocument/2006/relationships/notesSlide" Target="../notesSlides/notesSlide35.xml"/><Relationship Id="rId16"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jpg"/><Relationship Id="rId15" Type="http://schemas.openxmlformats.org/officeDocument/2006/relationships/image" Target="../media/image65.jpg"/><Relationship Id="rId10" Type="http://schemas.openxmlformats.org/officeDocument/2006/relationships/image" Target="../media/image60.jpeg"/><Relationship Id="rId4" Type="http://schemas.openxmlformats.org/officeDocument/2006/relationships/image" Target="../media/image54.jpg"/><Relationship Id="rId9" Type="http://schemas.openxmlformats.org/officeDocument/2006/relationships/image" Target="../media/image59.png"/><Relationship Id="rId14" Type="http://schemas.openxmlformats.org/officeDocument/2006/relationships/image" Target="../media/image64.jpg"/></Relationships>
</file>

<file path=ppt/slides/_rels/slide57.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g"/><Relationship Id="rId18" Type="http://schemas.openxmlformats.org/officeDocument/2006/relationships/image" Target="../media/image82.png"/><Relationship Id="rId3" Type="http://schemas.openxmlformats.org/officeDocument/2006/relationships/image" Target="../media/image67.emf"/><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png"/><Relationship Id="rId2" Type="http://schemas.openxmlformats.org/officeDocument/2006/relationships/notesSlide" Target="../notesSlides/notesSlide36.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0.emf"/><Relationship Id="rId11" Type="http://schemas.openxmlformats.org/officeDocument/2006/relationships/image" Target="../media/image75.png"/><Relationship Id="rId5" Type="http://schemas.openxmlformats.org/officeDocument/2006/relationships/image" Target="../media/image69.emf"/><Relationship Id="rId15" Type="http://schemas.openxmlformats.org/officeDocument/2006/relationships/image" Target="../media/image79.jpeg"/><Relationship Id="rId10" Type="http://schemas.openxmlformats.org/officeDocument/2006/relationships/image" Target="../media/image74.jpeg"/><Relationship Id="rId19" Type="http://schemas.openxmlformats.org/officeDocument/2006/relationships/image" Target="../media/image83.jpeg"/><Relationship Id="rId4" Type="http://schemas.openxmlformats.org/officeDocument/2006/relationships/image" Target="../media/image68.emf"/><Relationship Id="rId9" Type="http://schemas.openxmlformats.org/officeDocument/2006/relationships/image" Target="../media/image73.png"/><Relationship Id="rId14"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gif"/><Relationship Id="rId12"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94.pn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05718A-9AB5-4FB9-83C5-D46C6381FE5A}"/>
              </a:ext>
            </a:extLst>
          </p:cNvPr>
          <p:cNvSpPr>
            <a:spLocks noGrp="1"/>
          </p:cNvSpPr>
          <p:nvPr>
            <p:ph type="ctrTitle"/>
          </p:nvPr>
        </p:nvSpPr>
        <p:spPr>
          <a:xfrm>
            <a:off x="122830" y="1122363"/>
            <a:ext cx="9021170" cy="2387600"/>
          </a:xfrm>
        </p:spPr>
        <p:txBody>
          <a:bodyPr>
            <a:normAutofit/>
          </a:bodyPr>
          <a:lstStyle/>
          <a:p>
            <a:r>
              <a:rPr lang="en-US" dirty="0"/>
              <a:t>Conflict of interests: </a:t>
            </a:r>
            <a:br>
              <a:rPr lang="en-US" dirty="0"/>
            </a:br>
            <a:r>
              <a:rPr lang="en-US" dirty="0"/>
              <a:t>is a free expertise possible?</a:t>
            </a:r>
            <a:br>
              <a:rPr lang="en-US" dirty="0"/>
            </a:br>
            <a:r>
              <a:rPr lang="en-US" sz="3600" dirty="0"/>
              <a:t>GMO and NBT as a case study</a:t>
            </a:r>
          </a:p>
        </p:txBody>
      </p:sp>
      <p:sp>
        <p:nvSpPr>
          <p:cNvPr id="3" name="Sous-titre 2">
            <a:extLst>
              <a:ext uri="{FF2B5EF4-FFF2-40B4-BE49-F238E27FC236}">
                <a16:creationId xmlns:a16="http://schemas.microsoft.com/office/drawing/2014/main" id="{DA872FC4-18BE-4687-8231-204159B59698}"/>
              </a:ext>
            </a:extLst>
          </p:cNvPr>
          <p:cNvSpPr>
            <a:spLocks noGrp="1"/>
          </p:cNvSpPr>
          <p:nvPr>
            <p:ph type="subTitle" idx="1"/>
          </p:nvPr>
        </p:nvSpPr>
        <p:spPr/>
        <p:txBody>
          <a:bodyPr>
            <a:normAutofit fontScale="70000" lnSpcReduction="20000"/>
          </a:bodyPr>
          <a:lstStyle/>
          <a:p>
            <a:r>
              <a:rPr lang="en-US" sz="3000" dirty="0"/>
              <a:t>Yves Bertheau</a:t>
            </a:r>
          </a:p>
          <a:p>
            <a:r>
              <a:rPr lang="en-US" dirty="0" err="1"/>
              <a:t>Inra</a:t>
            </a:r>
            <a:r>
              <a:rPr lang="en-US" dirty="0"/>
              <a:t> – MNHN</a:t>
            </a:r>
          </a:p>
          <a:p>
            <a:r>
              <a:rPr lang="en-US" dirty="0"/>
              <a:t>March, 29 2018</a:t>
            </a:r>
          </a:p>
          <a:p>
            <a:r>
              <a:rPr lang="en-US" dirty="0"/>
              <a:t>Ethics, Research &amp; Society Workshop</a:t>
            </a:r>
          </a:p>
          <a:p>
            <a:r>
              <a:rPr lang="en-US" dirty="0"/>
              <a:t>University of Liège</a:t>
            </a:r>
          </a:p>
        </p:txBody>
      </p:sp>
      <p:pic>
        <p:nvPicPr>
          <p:cNvPr id="4" name="Image 3">
            <a:extLst>
              <a:ext uri="{FF2B5EF4-FFF2-40B4-BE49-F238E27FC236}">
                <a16:creationId xmlns:a16="http://schemas.microsoft.com/office/drawing/2014/main" id="{3CC35FB7-8812-4D77-9E39-52DA8655088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050481"/>
            <a:ext cx="1713497" cy="704201"/>
          </a:xfrm>
          <a:prstGeom prst="rect">
            <a:avLst/>
          </a:prstGeom>
        </p:spPr>
      </p:pic>
      <p:pic>
        <p:nvPicPr>
          <p:cNvPr id="5" name="Image 4">
            <a:extLst>
              <a:ext uri="{FF2B5EF4-FFF2-40B4-BE49-F238E27FC236}">
                <a16:creationId xmlns:a16="http://schemas.microsoft.com/office/drawing/2014/main" id="{1B4A666F-6F9E-421B-ADC5-6B36DABD7D6A}"/>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5985174" y="5953114"/>
            <a:ext cx="846193" cy="906567"/>
          </a:xfrm>
          <a:prstGeom prst="rect">
            <a:avLst/>
          </a:prstGeom>
        </p:spPr>
      </p:pic>
      <p:pic>
        <p:nvPicPr>
          <p:cNvPr id="6" name="Image 5">
            <a:extLst>
              <a:ext uri="{FF2B5EF4-FFF2-40B4-BE49-F238E27FC236}">
                <a16:creationId xmlns:a16="http://schemas.microsoft.com/office/drawing/2014/main" id="{2D33EC19-BEFA-42F4-8B95-85A4E9D8C58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55634" y="5626872"/>
            <a:ext cx="1815671" cy="1192559"/>
          </a:xfrm>
          <a:prstGeom prst="rect">
            <a:avLst/>
          </a:prstGeom>
        </p:spPr>
      </p:pic>
      <p:pic>
        <p:nvPicPr>
          <p:cNvPr id="7" name="Picture 5">
            <a:extLst>
              <a:ext uri="{FF2B5EF4-FFF2-40B4-BE49-F238E27FC236}">
                <a16:creationId xmlns:a16="http://schemas.microsoft.com/office/drawing/2014/main" id="{9A17B409-E37B-403E-B156-02F28D05C72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60330" y="5953115"/>
            <a:ext cx="1495304" cy="100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a:extLst>
              <a:ext uri="{FF2B5EF4-FFF2-40B4-BE49-F238E27FC236}">
                <a16:creationId xmlns:a16="http://schemas.microsoft.com/office/drawing/2014/main" id="{3B8D4263-EB50-4E33-B874-894249E2238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52821" y="6050481"/>
            <a:ext cx="1438020" cy="785965"/>
          </a:xfrm>
          <a:prstGeom prst="rect">
            <a:avLst/>
          </a:prstGeom>
        </p:spPr>
      </p:pic>
    </p:spTree>
    <p:extLst>
      <p:ext uri="{BB962C8B-B14F-4D97-AF65-F5344CB8AC3E}">
        <p14:creationId xmlns:p14="http://schemas.microsoft.com/office/powerpoint/2010/main" val="167480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C0E76856-4982-42DE-A99B-EC985B810580}" type="slidenum">
              <a:rPr lang="en-US" smtClean="0"/>
              <a:t>10</a:t>
            </a:fld>
            <a:endParaRPr lang="en-US"/>
          </a:p>
        </p:txBody>
      </p:sp>
      <p:pic>
        <p:nvPicPr>
          <p:cNvPr id="4" name="Picture 2" descr=" The name of referred object is pbio.0040138.g006.jpg"/>
          <p:cNvPicPr>
            <a:picLocks noChangeAspect="1" noChangeArrowheads="1"/>
          </p:cNvPicPr>
          <p:nvPr/>
        </p:nvPicPr>
        <p:blipFill>
          <a:blip r:embed="rId3">
            <a:extLst>
              <a:ext uri="{28A0092B-C50C-407E-A947-70E740481C1C}">
                <a14:useLocalDpi xmlns:a14="http://schemas.microsoft.com/office/drawing/2010/main" val="0"/>
              </a:ext>
            </a:extLst>
          </a:blip>
          <a:srcRect l="-6210" t="-2895" r="-5589" b="50778"/>
          <a:stretch>
            <a:fillRect/>
          </a:stretch>
        </p:blipFill>
        <p:spPr bwMode="auto">
          <a:xfrm>
            <a:off x="251926" y="1097360"/>
            <a:ext cx="8640960" cy="57606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re 1"/>
          <p:cNvSpPr>
            <a:spLocks noGrp="1"/>
          </p:cNvSpPr>
          <p:nvPr>
            <p:ph type="title"/>
          </p:nvPr>
        </p:nvSpPr>
        <p:spPr>
          <a:xfrm>
            <a:off x="457606" y="0"/>
            <a:ext cx="8229600" cy="1143000"/>
          </a:xfrm>
        </p:spPr>
        <p:txBody>
          <a:bodyPr/>
          <a:lstStyle/>
          <a:p>
            <a:r>
              <a:rPr lang="fr-FR" dirty="0" err="1"/>
              <a:t>Spatio-temporal</a:t>
            </a:r>
            <a:r>
              <a:rPr lang="fr-FR" dirty="0"/>
              <a:t> </a:t>
            </a:r>
            <a:r>
              <a:rPr lang="fr-FR" dirty="0" err="1"/>
              <a:t>organization</a:t>
            </a:r>
            <a:endParaRPr lang="fr-FR" dirty="0"/>
          </a:p>
        </p:txBody>
      </p:sp>
    </p:spTree>
    <p:extLst>
      <p:ext uri="{BB962C8B-B14F-4D97-AF65-F5344CB8AC3E}">
        <p14:creationId xmlns:p14="http://schemas.microsoft.com/office/powerpoint/2010/main" val="402712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32288" r="5016" b="60976"/>
          <a:stretch>
            <a:fillRect/>
          </a:stretch>
        </p:blipFill>
        <p:spPr bwMode="auto">
          <a:xfrm>
            <a:off x="457200" y="1801391"/>
            <a:ext cx="39624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cellbiology.med.unsw.edu.au/units/images/nucleus_cartoo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72816"/>
            <a:ext cx="39624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 The name of referred object is pbio.0040138.g001.jpg"/>
          <p:cNvPicPr>
            <a:picLocks noChangeAspect="1" noChangeArrowheads="1"/>
          </p:cNvPicPr>
          <p:nvPr/>
        </p:nvPicPr>
        <p:blipFill>
          <a:blip r:embed="rId5">
            <a:extLst>
              <a:ext uri="{28A0092B-C50C-407E-A947-70E740481C1C}">
                <a14:useLocalDpi xmlns:a14="http://schemas.microsoft.com/office/drawing/2010/main" val="0"/>
              </a:ext>
            </a:extLst>
          </a:blip>
          <a:srcRect l="1738" t="1352" r="44373" b="56728"/>
          <a:stretch>
            <a:fillRect/>
          </a:stretch>
        </p:blipFill>
        <p:spPr bwMode="auto">
          <a:xfrm>
            <a:off x="4800600" y="1877591"/>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0" y="12170"/>
            <a:ext cx="9144000" cy="1143000"/>
          </a:xfrm>
        </p:spPr>
        <p:txBody>
          <a:bodyPr>
            <a:normAutofit fontScale="90000"/>
          </a:bodyPr>
          <a:lstStyle/>
          <a:p>
            <a:r>
              <a:rPr lang="fr-FR" dirty="0" err="1"/>
              <a:t>Spatio-temporal</a:t>
            </a:r>
            <a:r>
              <a:rPr lang="fr-FR" dirty="0"/>
              <a:t> </a:t>
            </a:r>
            <a:r>
              <a:rPr lang="fr-FR" dirty="0" err="1"/>
              <a:t>organization</a:t>
            </a:r>
            <a:r>
              <a:rPr lang="fr-FR" dirty="0"/>
              <a:t>: </a:t>
            </a:r>
            <a:br>
              <a:rPr lang="fr-FR" dirty="0"/>
            </a:br>
            <a:r>
              <a:rPr lang="fr-FR" dirty="0"/>
              <a:t>inter-</a:t>
            </a:r>
            <a:r>
              <a:rPr lang="fr-FR" dirty="0" err="1"/>
              <a:t>chromosomal</a:t>
            </a:r>
            <a:r>
              <a:rPr lang="fr-FR" dirty="0"/>
              <a:t> </a:t>
            </a:r>
            <a:r>
              <a:rPr lang="fr-FR" dirty="0" err="1"/>
              <a:t>domains</a:t>
            </a:r>
            <a:r>
              <a:rPr lang="fr-FR" dirty="0"/>
              <a:t> (TAD)</a:t>
            </a:r>
          </a:p>
        </p:txBody>
      </p:sp>
      <p:sp>
        <p:nvSpPr>
          <p:cNvPr id="5" name="Espace réservé du numéro de diapositive 4"/>
          <p:cNvSpPr>
            <a:spLocks noGrp="1"/>
          </p:cNvSpPr>
          <p:nvPr>
            <p:ph type="sldNum" sz="quarter" idx="12"/>
          </p:nvPr>
        </p:nvSpPr>
        <p:spPr/>
        <p:txBody>
          <a:bodyPr/>
          <a:lstStyle/>
          <a:p>
            <a:fld id="{C0E76856-4982-42DE-A99B-EC985B810580}" type="slidenum">
              <a:rPr lang="en-US" smtClean="0"/>
              <a:t>11</a:t>
            </a:fld>
            <a:endParaRPr lang="en-US"/>
          </a:p>
        </p:txBody>
      </p:sp>
      <p:sp>
        <p:nvSpPr>
          <p:cNvPr id="10" name="TextBox 8"/>
          <p:cNvSpPr txBox="1">
            <a:spLocks noChangeArrowheads="1"/>
          </p:cNvSpPr>
          <p:nvPr/>
        </p:nvSpPr>
        <p:spPr bwMode="auto">
          <a:xfrm>
            <a:off x="1295400" y="5458991"/>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sz="1600">
                <a:latin typeface="Arial" charset="0"/>
                <a:cs typeface="Arial" charset="0"/>
              </a:rPr>
              <a:t>           Schneider et al, 2007</a:t>
            </a:r>
          </a:p>
          <a:p>
            <a:endParaRPr lang="en-US" altLang="fr-FR" sz="1600">
              <a:latin typeface="Arial" charset="0"/>
              <a:cs typeface="Arial" charset="0"/>
            </a:endParaRPr>
          </a:p>
        </p:txBody>
      </p:sp>
      <p:sp>
        <p:nvSpPr>
          <p:cNvPr id="11" name="TextBox 9"/>
          <p:cNvSpPr txBox="1">
            <a:spLocks noChangeArrowheads="1"/>
          </p:cNvSpPr>
          <p:nvPr/>
        </p:nvSpPr>
        <p:spPr bwMode="auto">
          <a:xfrm>
            <a:off x="6629400" y="5687591"/>
            <a:ext cx="2340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sz="1600" dirty="0" err="1">
                <a:latin typeface="Arial" charset="0"/>
                <a:cs typeface="Arial" charset="0"/>
              </a:rPr>
              <a:t>Branco</a:t>
            </a:r>
            <a:r>
              <a:rPr lang="en-US" altLang="fr-FR" sz="1600" dirty="0">
                <a:latin typeface="Arial" charset="0"/>
                <a:cs typeface="Arial" charset="0"/>
              </a:rPr>
              <a:t> et Pombo, 2006</a:t>
            </a:r>
          </a:p>
        </p:txBody>
      </p:sp>
      <p:sp>
        <p:nvSpPr>
          <p:cNvPr id="12" name="TextBox 10"/>
          <p:cNvSpPr txBox="1">
            <a:spLocks noChangeArrowheads="1"/>
          </p:cNvSpPr>
          <p:nvPr/>
        </p:nvSpPr>
        <p:spPr bwMode="auto">
          <a:xfrm>
            <a:off x="4999171" y="4712800"/>
            <a:ext cx="348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dirty="0">
                <a:solidFill>
                  <a:schemeClr val="bg1"/>
                </a:solidFill>
              </a:rPr>
              <a:t>Interactions inter-</a:t>
            </a:r>
            <a:r>
              <a:rPr lang="en-US" altLang="fr-FR" dirty="0" err="1">
                <a:solidFill>
                  <a:schemeClr val="bg1"/>
                </a:solidFill>
              </a:rPr>
              <a:t>chromosomiques</a:t>
            </a:r>
            <a:endParaRPr lang="en-US" altLang="fr-FR" dirty="0">
              <a:solidFill>
                <a:schemeClr val="bg1"/>
              </a:solidFill>
            </a:endParaRPr>
          </a:p>
        </p:txBody>
      </p:sp>
      <p:sp>
        <p:nvSpPr>
          <p:cNvPr id="3" name="ZoneTexte 2"/>
          <p:cNvSpPr txBox="1"/>
          <p:nvPr/>
        </p:nvSpPr>
        <p:spPr>
          <a:xfrm>
            <a:off x="2514281" y="6026145"/>
            <a:ext cx="3751604" cy="369332"/>
          </a:xfrm>
          <a:prstGeom prst="rect">
            <a:avLst/>
          </a:prstGeom>
          <a:noFill/>
        </p:spPr>
        <p:txBody>
          <a:bodyPr wrap="none" rtlCol="0">
            <a:spAutoFit/>
          </a:bodyPr>
          <a:lstStyle/>
          <a:p>
            <a:r>
              <a:rPr lang="fr-FR" dirty="0"/>
              <a:t>Gene </a:t>
            </a:r>
            <a:r>
              <a:rPr lang="fr-FR" dirty="0" err="1"/>
              <a:t>synchronization</a:t>
            </a:r>
            <a:r>
              <a:rPr lang="fr-FR" dirty="0"/>
              <a:t>? Co-</a:t>
            </a:r>
            <a:r>
              <a:rPr lang="fr-FR" dirty="0" err="1"/>
              <a:t>regulation</a:t>
            </a:r>
            <a:r>
              <a:rPr lang="fr-FR" dirty="0"/>
              <a:t>?</a:t>
            </a:r>
          </a:p>
        </p:txBody>
      </p:sp>
    </p:spTree>
    <p:extLst>
      <p:ext uri="{BB962C8B-B14F-4D97-AF65-F5344CB8AC3E}">
        <p14:creationId xmlns:p14="http://schemas.microsoft.com/office/powerpoint/2010/main" val="4012511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C0E76856-4982-42DE-A99B-EC985B810580}" type="slidenum">
              <a:rPr lang="en-US" smtClean="0"/>
              <a:t>12</a:t>
            </a:fld>
            <a:endParaRPr lang="en-US"/>
          </a:p>
        </p:txBody>
      </p:sp>
      <p:pic>
        <p:nvPicPr>
          <p:cNvPr id="6" name="Picture 2" descr=" The name of referred object is pbio.0040138.g006.jpg"/>
          <p:cNvPicPr>
            <a:picLocks noChangeAspect="1" noChangeArrowheads="1"/>
          </p:cNvPicPr>
          <p:nvPr/>
        </p:nvPicPr>
        <p:blipFill>
          <a:blip r:embed="rId3">
            <a:extLst>
              <a:ext uri="{28A0092B-C50C-407E-A947-70E740481C1C}">
                <a14:useLocalDpi xmlns:a14="http://schemas.microsoft.com/office/drawing/2010/main" val="0"/>
              </a:ext>
            </a:extLst>
          </a:blip>
          <a:srcRect l="-3387" t="49222" r="-4272" b="-1405"/>
          <a:stretch>
            <a:fillRect/>
          </a:stretch>
        </p:blipFill>
        <p:spPr bwMode="auto">
          <a:xfrm>
            <a:off x="365921" y="1293904"/>
            <a:ext cx="8022503" cy="55610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itre 1"/>
          <p:cNvSpPr>
            <a:spLocks noGrp="1"/>
          </p:cNvSpPr>
          <p:nvPr>
            <p:ph type="title"/>
          </p:nvPr>
        </p:nvSpPr>
        <p:spPr>
          <a:xfrm>
            <a:off x="0" y="12170"/>
            <a:ext cx="9144000" cy="1143000"/>
          </a:xfrm>
        </p:spPr>
        <p:txBody>
          <a:bodyPr>
            <a:normAutofit fontScale="90000"/>
          </a:bodyPr>
          <a:lstStyle/>
          <a:p>
            <a:r>
              <a:rPr lang="en-US" dirty="0" err="1"/>
              <a:t>Spatio</a:t>
            </a:r>
            <a:r>
              <a:rPr lang="en-US" dirty="0"/>
              <a:t>-temporal organization: </a:t>
            </a:r>
            <a:br>
              <a:rPr lang="en-US" dirty="0"/>
            </a:br>
            <a:r>
              <a:rPr lang="en-US" dirty="0"/>
              <a:t>inter-chromosomal domains (TAD)</a:t>
            </a:r>
            <a:endParaRPr lang="fr-FR" dirty="0"/>
          </a:p>
        </p:txBody>
      </p:sp>
    </p:spTree>
    <p:extLst>
      <p:ext uri="{BB962C8B-B14F-4D97-AF65-F5344CB8AC3E}">
        <p14:creationId xmlns:p14="http://schemas.microsoft.com/office/powerpoint/2010/main" val="2537248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a fig 04c.JPG"/>
          <p:cNvPicPr>
            <a:picLocks noChangeAspect="1"/>
          </p:cNvPicPr>
          <p:nvPr/>
        </p:nvPicPr>
        <p:blipFill>
          <a:blip r:embed="rId3" cstate="print"/>
          <a:stretch>
            <a:fillRect/>
          </a:stretch>
        </p:blipFill>
        <p:spPr>
          <a:xfrm>
            <a:off x="5220072" y="1216471"/>
            <a:ext cx="3790950" cy="5429250"/>
          </a:xfrm>
          <a:prstGeom prst="rect">
            <a:avLst/>
          </a:prstGeom>
        </p:spPr>
      </p:pic>
      <p:sp>
        <p:nvSpPr>
          <p:cNvPr id="2" name="Titre 1"/>
          <p:cNvSpPr>
            <a:spLocks noGrp="1"/>
          </p:cNvSpPr>
          <p:nvPr>
            <p:ph type="title"/>
          </p:nvPr>
        </p:nvSpPr>
        <p:spPr>
          <a:xfrm>
            <a:off x="0" y="53752"/>
            <a:ext cx="9108504" cy="710952"/>
          </a:xfrm>
        </p:spPr>
        <p:txBody>
          <a:bodyPr>
            <a:normAutofit fontScale="90000"/>
          </a:bodyPr>
          <a:lstStyle/>
          <a:p>
            <a:r>
              <a:rPr lang="en-US"/>
              <a:t>Recall </a:t>
            </a:r>
            <a:r>
              <a:rPr lang="en-US" dirty="0"/>
              <a:t>on genomes and epigenomes</a:t>
            </a:r>
          </a:p>
        </p:txBody>
      </p:sp>
      <p:sp>
        <p:nvSpPr>
          <p:cNvPr id="3" name="Espace réservé du contenu 2"/>
          <p:cNvSpPr>
            <a:spLocks noGrp="1"/>
          </p:cNvSpPr>
          <p:nvPr>
            <p:ph idx="1"/>
          </p:nvPr>
        </p:nvSpPr>
        <p:spPr>
          <a:xfrm>
            <a:off x="251520" y="1268760"/>
            <a:ext cx="5184576" cy="5542921"/>
          </a:xfrm>
        </p:spPr>
        <p:txBody>
          <a:bodyPr>
            <a:normAutofit fontScale="62500" lnSpcReduction="20000"/>
          </a:bodyPr>
          <a:lstStyle/>
          <a:p>
            <a:r>
              <a:rPr lang="en-US" sz="2900" dirty="0"/>
              <a:t>Very large shares of non-coding DNA, ex: man 95-98%, previously thought as "DNA junk" now known as involved in the gene expression regulation</a:t>
            </a:r>
          </a:p>
          <a:p>
            <a:r>
              <a:rPr lang="en-US" sz="2900" dirty="0"/>
              <a:t>The "Black matter" (the essential "missing" genes in some organism)</a:t>
            </a:r>
          </a:p>
          <a:p>
            <a:r>
              <a:rPr lang="en-US" sz="2900" dirty="0"/>
              <a:t>The poor functional correlation between linear and spatial genomic and epigenomic regions. </a:t>
            </a:r>
          </a:p>
          <a:p>
            <a:endParaRPr lang="en-US" sz="2900" dirty="0"/>
          </a:p>
          <a:p>
            <a:r>
              <a:rPr lang="en-US" sz="2900" dirty="0"/>
              <a:t>We are very far from the mechanistic molecular biology of the 70s-80s</a:t>
            </a:r>
          </a:p>
          <a:p>
            <a:endParaRPr lang="en-US" sz="2900" dirty="0"/>
          </a:p>
          <a:p>
            <a:r>
              <a:rPr lang="en-US" sz="2900" dirty="0"/>
              <a:t>Epigenomes (DNA, Proteins and RNA): we start to know where start (see the conclusions of the EFSA Symposium held in June 2016)</a:t>
            </a:r>
          </a:p>
          <a:p>
            <a:endParaRPr lang="en-US" sz="2900" dirty="0"/>
          </a:p>
          <a:p>
            <a:pPr marL="0" indent="0">
              <a:buNone/>
            </a:pPr>
            <a:r>
              <a:rPr lang="en-US" sz="2900" b="1" dirty="0"/>
              <a:t>Message to take home</a:t>
            </a:r>
            <a:r>
              <a:rPr lang="en-US" sz="2900" dirty="0"/>
              <a:t>: except neutral mutations and those improving the fitness in the current environment, all living organisms do everything to preserve their genomes from mutations (e.g. ‘Napoléon’s oak’)…</a:t>
            </a:r>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13</a:t>
            </a:fld>
            <a:endParaRPr lang="en-US"/>
          </a:p>
        </p:txBody>
      </p:sp>
    </p:spTree>
    <p:extLst>
      <p:ext uri="{BB962C8B-B14F-4D97-AF65-F5344CB8AC3E}">
        <p14:creationId xmlns:p14="http://schemas.microsoft.com/office/powerpoint/2010/main" val="1922124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Interactions between "domains" still very poorly understood</a:t>
            </a:r>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14</a:t>
            </a:fld>
            <a:endParaRPr lang="en-US"/>
          </a:p>
        </p:txBody>
      </p:sp>
      <p:pic>
        <p:nvPicPr>
          <p:cNvPr id="6146" name="Picture 2" descr="https://images.sciencedaily.com/2017/03/170322103721_1_540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683954"/>
            <a:ext cx="7314662" cy="516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7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1143000"/>
          </a:xfrm>
        </p:spPr>
        <p:txBody>
          <a:bodyPr>
            <a:noAutofit/>
          </a:bodyPr>
          <a:lstStyle/>
          <a:p>
            <a:r>
              <a:rPr lang="en-US" sz="3600" dirty="0"/>
              <a:t>Interactions between "domains" </a:t>
            </a:r>
            <a:br>
              <a:rPr lang="en-US" sz="3600" dirty="0"/>
            </a:br>
            <a:r>
              <a:rPr lang="en-US" sz="3600" dirty="0"/>
              <a:t>still very poorly known</a:t>
            </a:r>
            <a:endParaRPr lang="fr-FR" sz="3600" dirty="0"/>
          </a:p>
        </p:txBody>
      </p:sp>
      <p:sp>
        <p:nvSpPr>
          <p:cNvPr id="3" name="Espace réservé du contenu 2"/>
          <p:cNvSpPr>
            <a:spLocks noGrp="1"/>
          </p:cNvSpPr>
          <p:nvPr>
            <p:ph idx="1"/>
          </p:nvPr>
        </p:nvSpPr>
        <p:spPr>
          <a:xfrm>
            <a:off x="217037" y="1412776"/>
            <a:ext cx="8928992" cy="5256585"/>
          </a:xfrm>
        </p:spPr>
        <p:txBody>
          <a:bodyPr>
            <a:normAutofit fontScale="70000" lnSpcReduction="20000"/>
          </a:bodyPr>
          <a:lstStyle/>
          <a:p>
            <a:r>
              <a:rPr lang="en-US" dirty="0"/>
              <a:t>DNA and RNA circulate in the blood, placenta and plant vessels: sources of information and expression of genes in distal parts (including graft-scions),</a:t>
            </a:r>
          </a:p>
          <a:p>
            <a:r>
              <a:rPr lang="en-US" dirty="0"/>
              <a:t>Nucleic acid exchanges with parasitic plants, sources of adaptation and coevolution,</a:t>
            </a:r>
          </a:p>
          <a:p>
            <a:r>
              <a:rPr lang="en-US" dirty="0"/>
              <a:t>Food RNA could regulate the genes of the animal consuming it,</a:t>
            </a:r>
          </a:p>
          <a:p>
            <a:r>
              <a:rPr lang="en-US" i="1" dirty="0"/>
              <a:t>C. </a:t>
            </a:r>
            <a:r>
              <a:rPr lang="en-US" i="1" dirty="0" err="1"/>
              <a:t>elegans</a:t>
            </a:r>
            <a:r>
              <a:rPr lang="en-US" dirty="0"/>
              <a:t>: transport of small RNAs inside the cells,</a:t>
            </a:r>
          </a:p>
          <a:p>
            <a:r>
              <a:rPr lang="en-US" dirty="0"/>
              <a:t>Epimutations that are transmitted are taken into account in varietal breeding programs, as they may explain heterosis,</a:t>
            </a:r>
          </a:p>
          <a:p>
            <a:r>
              <a:rPr lang="en-US" dirty="0"/>
              <a:t>Plant micro-RNAs present in royal jelly induce caste changes in the </a:t>
            </a:r>
            <a:r>
              <a:rPr lang="en-US" dirty="0" err="1"/>
              <a:t>haemolymph</a:t>
            </a:r>
            <a:r>
              <a:rPr lang="en-US" dirty="0"/>
              <a:t> (creation of bee queens),</a:t>
            </a:r>
          </a:p>
          <a:p>
            <a:r>
              <a:rPr lang="en-US" dirty="0"/>
              <a:t>SiRNAs of modified plants induce their resistance to insects ...</a:t>
            </a:r>
          </a:p>
          <a:p>
            <a:pPr marL="0" indent="0">
              <a:buNone/>
            </a:pPr>
            <a:endParaRPr lang="fr-FR" dirty="0"/>
          </a:p>
          <a:p>
            <a:pPr marL="0" indent="0">
              <a:buNone/>
            </a:pPr>
            <a:r>
              <a:rPr lang="fr-FR" dirty="0"/>
              <a:t>M</a:t>
            </a:r>
            <a:r>
              <a:rPr lang="en-US" dirty="0" err="1"/>
              <a:t>essage</a:t>
            </a:r>
            <a:r>
              <a:rPr lang="en-US" dirty="0"/>
              <a:t> to take home: even a single nucleotide change (SNP) may have important effects on either neighboring or distal genetic, epigenetic or </a:t>
            </a:r>
            <a:r>
              <a:rPr lang="en-US" dirty="0" err="1"/>
              <a:t>epitrancriptomic</a:t>
            </a:r>
            <a:r>
              <a:rPr lang="en-US" dirty="0"/>
              <a:t> items, changes which might be visible only in some </a:t>
            </a:r>
            <a:r>
              <a:rPr lang="en-US" dirty="0" err="1"/>
              <a:t>agro</a:t>
            </a:r>
            <a:r>
              <a:rPr lang="en-US" dirty="0"/>
              <a:t>-environmental circumstances…</a:t>
            </a:r>
            <a:endParaRPr lang="fr-FR" dirty="0"/>
          </a:p>
        </p:txBody>
      </p:sp>
    </p:spTree>
    <p:extLst>
      <p:ext uri="{BB962C8B-B14F-4D97-AF65-F5344CB8AC3E}">
        <p14:creationId xmlns:p14="http://schemas.microsoft.com/office/powerpoint/2010/main" val="432869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space réservé du contenu 8" descr="Une image contenant texte, livre&#10;&#10;Description générée avec un niveau de confiance très élevé">
            <a:extLst>
              <a:ext uri="{FF2B5EF4-FFF2-40B4-BE49-F238E27FC236}">
                <a16:creationId xmlns:a16="http://schemas.microsoft.com/office/drawing/2014/main" id="{08BC3D57-E1BD-4219-B3B9-93280D4C2950}"/>
              </a:ext>
            </a:extLst>
          </p:cNvPr>
          <p:cNvPicPr>
            <a:picLocks noChangeAspect="1"/>
          </p:cNvPicPr>
          <p:nvPr/>
        </p:nvPicPr>
        <p:blipFill rotWithShape="1">
          <a:blip r:embed="rId3">
            <a:extLst>
              <a:ext uri="{28A0092B-C50C-407E-A947-70E740481C1C}">
                <a14:useLocalDpi xmlns:a14="http://schemas.microsoft.com/office/drawing/2010/main" val="0"/>
              </a:ext>
            </a:extLst>
          </a:blip>
          <a:srcRect l="114" r="15566" b="-4"/>
          <a:stretch/>
        </p:blipFill>
        <p:spPr>
          <a:xfrm>
            <a:off x="5872163" y="2828925"/>
            <a:ext cx="3031807" cy="3388994"/>
          </a:xfrm>
          <a:prstGeom prst="rect">
            <a:avLst/>
          </a:prstGeom>
        </p:spPr>
      </p:pic>
      <p:pic>
        <p:nvPicPr>
          <p:cNvPr id="8" name="Espace réservé du contenu 4" descr="Une image contenant texte&#10;&#10;Description générée avec un niveau de confiance très élevé">
            <a:extLst>
              <a:ext uri="{FF2B5EF4-FFF2-40B4-BE49-F238E27FC236}">
                <a16:creationId xmlns:a16="http://schemas.microsoft.com/office/drawing/2014/main" id="{18CEDAC6-B01C-43F2-97E1-188452B17A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3" r="28826"/>
          <a:stretch/>
        </p:blipFill>
        <p:spPr>
          <a:xfrm>
            <a:off x="5872163" y="306909"/>
            <a:ext cx="3031807" cy="2286000"/>
          </a:xfrm>
          <a:prstGeom prst="rect">
            <a:avLst/>
          </a:prstGeom>
        </p:spPr>
      </p:pic>
      <p:sp>
        <p:nvSpPr>
          <p:cNvPr id="2" name="Titre 1"/>
          <p:cNvSpPr>
            <a:spLocks noGrp="1"/>
          </p:cNvSpPr>
          <p:nvPr>
            <p:ph type="title"/>
          </p:nvPr>
        </p:nvSpPr>
        <p:spPr>
          <a:xfrm>
            <a:off x="616137" y="640263"/>
            <a:ext cx="4653738" cy="1344975"/>
          </a:xfrm>
        </p:spPr>
        <p:txBody>
          <a:bodyPr>
            <a:normAutofit/>
          </a:bodyPr>
          <a:lstStyle/>
          <a:p>
            <a:r>
              <a:rPr lang="fr-FR" sz="3500" dirty="0"/>
              <a:t>Conclusion: </a:t>
            </a:r>
            <a:br>
              <a:rPr lang="fr-FR" sz="3500" dirty="0"/>
            </a:br>
            <a:r>
              <a:rPr lang="fr-FR" sz="3500" dirty="0"/>
              <a:t>Terra </a:t>
            </a:r>
            <a:r>
              <a:rPr lang="fr-FR" sz="3500" dirty="0" err="1"/>
              <a:t>incognita</a:t>
            </a:r>
            <a:endParaRPr lang="fr-FR" sz="3500" dirty="0"/>
          </a:p>
        </p:txBody>
      </p:sp>
      <p:pic>
        <p:nvPicPr>
          <p:cNvPr id="13" name="Espace réservé du contenu 12" descr="Une image contenant carte, texte&#10;&#10;Description générée avec un niveau de confiance très élevé">
            <a:extLst>
              <a:ext uri="{FF2B5EF4-FFF2-40B4-BE49-F238E27FC236}">
                <a16:creationId xmlns:a16="http://schemas.microsoft.com/office/drawing/2014/main" id="{0673147F-DA7B-47AB-8A31-12472465BE1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8750" y="2492896"/>
            <a:ext cx="5248584" cy="2952328"/>
          </a:xfrm>
        </p:spPr>
      </p:pic>
    </p:spTree>
    <p:extLst>
      <p:ext uri="{BB962C8B-B14F-4D97-AF65-F5344CB8AC3E}">
        <p14:creationId xmlns:p14="http://schemas.microsoft.com/office/powerpoint/2010/main" val="4074993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1">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3">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rgbClr val="7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rgbClr val="BB7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96484D87-3134-4199-94A7-231C1CF54770}"/>
              </a:ext>
            </a:extLst>
          </p:cNvPr>
          <p:cNvPicPr>
            <a:picLocks noChangeAspect="1"/>
          </p:cNvPicPr>
          <p:nvPr/>
        </p:nvPicPr>
        <p:blipFill rotWithShape="1">
          <a:blip r:embed="rId3"/>
          <a:srcRect l="11437" r="24057" b="-2"/>
          <a:stretch/>
        </p:blipFill>
        <p:spPr>
          <a:xfrm>
            <a:off x="4869084" y="10"/>
            <a:ext cx="4274916"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 name="Titre 1">
            <a:extLst>
              <a:ext uri="{FF2B5EF4-FFF2-40B4-BE49-F238E27FC236}">
                <a16:creationId xmlns:a16="http://schemas.microsoft.com/office/drawing/2014/main" id="{97F747F3-20E4-48C1-8761-B4BDE7BD8C3E}"/>
              </a:ext>
            </a:extLst>
          </p:cNvPr>
          <p:cNvSpPr>
            <a:spLocks noGrp="1"/>
          </p:cNvSpPr>
          <p:nvPr>
            <p:ph type="title"/>
          </p:nvPr>
        </p:nvSpPr>
        <p:spPr>
          <a:xfrm>
            <a:off x="481692" y="4525347"/>
            <a:ext cx="5204792" cy="1737360"/>
          </a:xfrm>
        </p:spPr>
        <p:txBody>
          <a:bodyPr vert="horz" lIns="91440" tIns="45720" rIns="91440" bIns="45720" rtlCol="0" anchor="ctr">
            <a:normAutofit/>
          </a:bodyPr>
          <a:lstStyle/>
          <a:p>
            <a:pPr algn="r">
              <a:lnSpc>
                <a:spcPct val="90000"/>
              </a:lnSpc>
            </a:pPr>
            <a:r>
              <a:rPr lang="en-US" sz="3800" dirty="0"/>
              <a:t>But how do these fabulous changes come about?</a:t>
            </a:r>
          </a:p>
        </p:txBody>
      </p:sp>
    </p:spTree>
    <p:extLst>
      <p:ext uri="{BB962C8B-B14F-4D97-AF65-F5344CB8AC3E}">
        <p14:creationId xmlns:p14="http://schemas.microsoft.com/office/powerpoint/2010/main" val="270489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err="1"/>
              <a:t>Related</a:t>
            </a:r>
            <a:r>
              <a:rPr lang="fr-FR" dirty="0"/>
              <a:t> techniques</a:t>
            </a:r>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6804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1551E93-4689-4561-BD47-65112B6FEEE8}"/>
              </a:ext>
            </a:extLst>
          </p:cNvPr>
          <p:cNvSpPr txBox="1"/>
          <p:nvPr/>
        </p:nvSpPr>
        <p:spPr>
          <a:xfrm>
            <a:off x="6367343" y="2780928"/>
            <a:ext cx="2741161" cy="3970318"/>
          </a:xfrm>
          <a:prstGeom prst="rect">
            <a:avLst/>
          </a:prstGeom>
          <a:noFill/>
        </p:spPr>
        <p:txBody>
          <a:bodyPr wrap="square" rtlCol="0">
            <a:spAutoFit/>
          </a:bodyPr>
          <a:lstStyle/>
          <a:p>
            <a:r>
              <a:rPr lang="en-US" dirty="0"/>
              <a:t>A regeneration of</a:t>
            </a:r>
          </a:p>
          <a:p>
            <a:r>
              <a:rPr lang="en-US" dirty="0"/>
              <a:t>plants limited to a few</a:t>
            </a:r>
          </a:p>
          <a:p>
            <a:r>
              <a:rPr lang="en-US" dirty="0"/>
              <a:t>species: little hope</a:t>
            </a:r>
          </a:p>
          <a:p>
            <a:r>
              <a:rPr lang="en-US" dirty="0"/>
              <a:t>to enlarge the circle of elected</a:t>
            </a:r>
          </a:p>
          <a:p>
            <a:r>
              <a:rPr lang="en-US" dirty="0"/>
              <a:t>given the costs of</a:t>
            </a:r>
          </a:p>
          <a:p>
            <a:r>
              <a:rPr lang="en-US" dirty="0"/>
              <a:t>development, returns</a:t>
            </a:r>
          </a:p>
          <a:p>
            <a:r>
              <a:rPr lang="en-US" dirty="0"/>
              <a:t>on late investments and</a:t>
            </a:r>
          </a:p>
          <a:p>
            <a:r>
              <a:rPr lang="en-US" dirty="0"/>
              <a:t>from the few considerations</a:t>
            </a:r>
          </a:p>
          <a:p>
            <a:r>
              <a:rPr lang="en-US" dirty="0"/>
              <a:t>for publications ...</a:t>
            </a:r>
          </a:p>
          <a:p>
            <a:r>
              <a:rPr lang="fr-FR" dirty="0"/>
              <a:t>A</a:t>
            </a:r>
            <a:r>
              <a:rPr lang="en-US" dirty="0"/>
              <a:t> specific international meeting held in London (Oct. 2016)</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488"/>
            <a:ext cx="6375299" cy="6858000"/>
          </a:xfrm>
          <a:prstGeom prst="rect">
            <a:avLst/>
          </a:prstGeom>
        </p:spPr>
      </p:pic>
      <p:sp>
        <p:nvSpPr>
          <p:cNvPr id="6" name="Rectangle 2">
            <a:extLst>
              <a:ext uri="{FF2B5EF4-FFF2-40B4-BE49-F238E27FC236}">
                <a16:creationId xmlns:a16="http://schemas.microsoft.com/office/drawing/2014/main" id="{B1FA83CF-9DF7-4275-AD2A-3F2DDECE39A2}"/>
              </a:ext>
            </a:extLst>
          </p:cNvPr>
          <p:cNvSpPr>
            <a:spLocks noChangeArrowheads="1"/>
          </p:cNvSpPr>
          <p:nvPr/>
        </p:nvSpPr>
        <p:spPr bwMode="auto">
          <a:xfrm>
            <a:off x="6444208" y="452573"/>
            <a:ext cx="266429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0" i="1" u="none" strike="noStrike" cap="none" normalizeH="0" baseline="0" dirty="0">
                <a:ln>
                  <a:noFill/>
                </a:ln>
                <a:solidFill>
                  <a:schemeClr val="tx1"/>
                </a:solidFill>
                <a:effectLst/>
                <a:latin typeface="Arial Unicode MS"/>
              </a:rPr>
              <a:t>Agrobacterium</a:t>
            </a:r>
            <a:r>
              <a:rPr kumimoji="0" lang="en-US" altLang="en-US" b="0" i="0" u="none" strike="noStrike" cap="none" normalizeH="0" baseline="0" dirty="0">
                <a:ln>
                  <a:noFill/>
                </a:ln>
                <a:solidFill>
                  <a:schemeClr val="tx1"/>
                </a:solidFill>
                <a:effectLst/>
                <a:latin typeface="Arial Unicode MS"/>
              </a:rPr>
              <a:t>: </a:t>
            </a:r>
            <a:r>
              <a:rPr lang="en-US" altLang="en-US" dirty="0">
                <a:latin typeface="Arial Unicode MS"/>
              </a:rPr>
              <a:t>phytopathogenic</a:t>
            </a:r>
          </a:p>
          <a:p>
            <a:pPr lvl="0" eaLnBrk="0" fontAlgn="base" hangingPunct="0">
              <a:spcBef>
                <a:spcPct val="0"/>
              </a:spcBef>
              <a:spcAft>
                <a:spcPct val="0"/>
              </a:spcAft>
            </a:pPr>
            <a:r>
              <a:rPr kumimoji="0" lang="en-US" altLang="en-US" b="0" i="0" u="none" strike="noStrike" cap="none" normalizeH="0" baseline="0" dirty="0">
                <a:ln>
                  <a:noFill/>
                </a:ln>
                <a:solidFill>
                  <a:schemeClr val="tx1"/>
                </a:solidFill>
                <a:effectLst/>
                <a:latin typeface="Arial Unicode MS"/>
              </a:rPr>
              <a:t>bacteria with many aborted infections as observed in Plants (e.g. sweet potato) ...</a:t>
            </a:r>
            <a:r>
              <a:rPr kumimoji="0" lang="en-US" altLang="en-US"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60883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648" y="260648"/>
            <a:ext cx="8229600" cy="1143000"/>
          </a:xfrm>
        </p:spPr>
        <p:txBody>
          <a:bodyPr>
            <a:normAutofit/>
          </a:bodyPr>
          <a:lstStyle/>
          <a:p>
            <a:r>
              <a:rPr lang="fr-FR" dirty="0"/>
              <a:t>A </a:t>
            </a:r>
            <a:r>
              <a:rPr lang="fr-FR" dirty="0" err="1"/>
              <a:t>rapid</a:t>
            </a:r>
            <a:r>
              <a:rPr lang="fr-FR" dirty="0"/>
              <a:t> progression of techniques</a:t>
            </a:r>
          </a:p>
        </p:txBody>
      </p:sp>
      <p:sp>
        <p:nvSpPr>
          <p:cNvPr id="3" name="Espace réservé du contenu 2"/>
          <p:cNvSpPr>
            <a:spLocks noGrp="1"/>
          </p:cNvSpPr>
          <p:nvPr>
            <p:ph idx="1"/>
          </p:nvPr>
        </p:nvSpPr>
        <p:spPr/>
        <p:txBody>
          <a:bodyPr>
            <a:normAutofit fontScale="77500" lnSpcReduction="20000"/>
          </a:bodyPr>
          <a:lstStyle/>
          <a:p>
            <a:r>
              <a:rPr lang="en-US" dirty="0"/>
              <a:t>1970s: appearance of the molecular biology of prokaryotes, with some persistent dogmas over-simplified and overused...</a:t>
            </a:r>
          </a:p>
          <a:p>
            <a:r>
              <a:rPr lang="en-US" dirty="0"/>
              <a:t>Horizontal transfers, phylogenetic analyzes, sequencing,</a:t>
            </a:r>
          </a:p>
          <a:p>
            <a:r>
              <a:rPr lang="en-US" dirty="0"/>
              <a:t>1980s: transformation of eukaryotes (Agrobacterium, micro-injection ...)</a:t>
            </a:r>
          </a:p>
          <a:p>
            <a:r>
              <a:rPr lang="en-US" dirty="0"/>
              <a:t>1990s: GMOs, </a:t>
            </a:r>
            <a:r>
              <a:rPr lang="en-US" dirty="0" err="1"/>
              <a:t>OdMs</a:t>
            </a:r>
            <a:r>
              <a:rPr lang="en-US" dirty="0"/>
              <a:t> and </a:t>
            </a:r>
            <a:r>
              <a:rPr lang="en-US" dirty="0" err="1"/>
              <a:t>meganucleases</a:t>
            </a:r>
            <a:endParaRPr lang="en-US" dirty="0"/>
          </a:p>
          <a:p>
            <a:r>
              <a:rPr lang="en-US" dirty="0"/>
              <a:t>2000s: Genome editing (ZFN, interfering RNA, </a:t>
            </a:r>
            <a:r>
              <a:rPr lang="en-US" dirty="0" err="1"/>
              <a:t>OdM</a:t>
            </a:r>
            <a:r>
              <a:rPr lang="en-US" dirty="0"/>
              <a:t>) and epigenetics take off ...</a:t>
            </a:r>
          </a:p>
          <a:p>
            <a:r>
              <a:rPr lang="en-US" dirty="0"/>
              <a:t>2010: TALEN, Crispr-endonucleases, </a:t>
            </a:r>
            <a:r>
              <a:rPr lang="en-US" dirty="0" err="1"/>
              <a:t>epitranscriptomics</a:t>
            </a:r>
            <a:r>
              <a:rPr lang="en-US" dirty="0"/>
              <a:t>, the importance of 3D or even 4D organization of nuclei / chromosomes ...</a:t>
            </a:r>
            <a:endParaRPr lang="en-US" b="1" dirty="0"/>
          </a:p>
        </p:txBody>
      </p:sp>
    </p:spTree>
    <p:extLst>
      <p:ext uri="{BB962C8B-B14F-4D97-AF65-F5344CB8AC3E}">
        <p14:creationId xmlns:p14="http://schemas.microsoft.com/office/powerpoint/2010/main" val="4072845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091D8-E40D-4217-AB93-C82BF4DFD260}"/>
              </a:ext>
            </a:extLst>
          </p:cNvPr>
          <p:cNvSpPr>
            <a:spLocks noGrp="1"/>
          </p:cNvSpPr>
          <p:nvPr>
            <p:ph type="title"/>
          </p:nvPr>
        </p:nvSpPr>
        <p:spPr>
          <a:xfrm>
            <a:off x="6300192" y="3254"/>
            <a:ext cx="2736304" cy="3960440"/>
          </a:xfrm>
        </p:spPr>
        <p:txBody>
          <a:bodyPr>
            <a:normAutofit/>
          </a:bodyPr>
          <a:lstStyle/>
          <a:p>
            <a:r>
              <a:rPr lang="fr-FR" sz="3200" dirty="0"/>
              <a:t>Les différents compartiments cellulaires affectés par les techniques connexes : membranes…</a:t>
            </a:r>
            <a:endParaRPr lang="en-US" sz="3200" dirty="0"/>
          </a:p>
        </p:txBody>
      </p:sp>
      <p:pic>
        <p:nvPicPr>
          <p:cNvPr id="6" name="Image 5" descr="Une image contenant texte, carte&#10;&#10;Description générée avec un niveau de confiance très élevé">
            <a:extLst>
              <a:ext uri="{FF2B5EF4-FFF2-40B4-BE49-F238E27FC236}">
                <a16:creationId xmlns:a16="http://schemas.microsoft.com/office/drawing/2014/main" id="{2F567F6F-6054-42F2-9D9A-14D3B0655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8064" cy="6418364"/>
          </a:xfrm>
          <a:prstGeom prst="rect">
            <a:avLst/>
          </a:prstGeom>
        </p:spPr>
      </p:pic>
      <p:pic>
        <p:nvPicPr>
          <p:cNvPr id="8" name="Image 7" descr="Une image contenant texte, carte&#10;&#10;Description générée avec un niveau de confiance très élevé">
            <a:extLst>
              <a:ext uri="{FF2B5EF4-FFF2-40B4-BE49-F238E27FC236}">
                <a16:creationId xmlns:a16="http://schemas.microsoft.com/office/drawing/2014/main" id="{DCC2BEC0-98B3-4CEE-8AC2-C5F5FEFBB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6798" y="4149080"/>
            <a:ext cx="3542025" cy="2507754"/>
          </a:xfrm>
          <a:prstGeom prst="rect">
            <a:avLst/>
          </a:prstGeom>
        </p:spPr>
      </p:pic>
    </p:spTree>
    <p:extLst>
      <p:ext uri="{BB962C8B-B14F-4D97-AF65-F5344CB8AC3E}">
        <p14:creationId xmlns:p14="http://schemas.microsoft.com/office/powerpoint/2010/main" val="1702512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155" y="188640"/>
            <a:ext cx="8229600" cy="850106"/>
          </a:xfrm>
        </p:spPr>
        <p:txBody>
          <a:bodyPr/>
          <a:lstStyle/>
          <a:p>
            <a:r>
              <a:rPr lang="fr-FR" b="1" dirty="0" err="1"/>
              <a:t>Related</a:t>
            </a:r>
            <a:r>
              <a:rPr lang="fr-FR" b="1" dirty="0"/>
              <a:t> techniques</a:t>
            </a:r>
          </a:p>
        </p:txBody>
      </p:sp>
      <p:sp>
        <p:nvSpPr>
          <p:cNvPr id="3" name="Espace réservé du contenu 2"/>
          <p:cNvSpPr>
            <a:spLocks noGrp="1"/>
          </p:cNvSpPr>
          <p:nvPr>
            <p:ph idx="1"/>
          </p:nvPr>
        </p:nvSpPr>
        <p:spPr>
          <a:xfrm>
            <a:off x="457200" y="1600200"/>
            <a:ext cx="8651304" cy="5257800"/>
          </a:xfrm>
        </p:spPr>
        <p:txBody>
          <a:bodyPr>
            <a:normAutofit fontScale="62500" lnSpcReduction="20000"/>
          </a:bodyPr>
          <a:lstStyle/>
          <a:p>
            <a:pPr marL="0" indent="0">
              <a:buNone/>
            </a:pPr>
            <a:r>
              <a:rPr lang="en-US" dirty="0"/>
              <a:t>NBTs require the use of "old techniques" used for the transgenesis of already marketed GMOs:</a:t>
            </a:r>
          </a:p>
          <a:p>
            <a:r>
              <a:rPr lang="en-US" dirty="0"/>
              <a:t>protoplastisation, vectorization (very large proteins, remains of genome and Agrobacterium plasmid ...), cell cultures, modified cell selection systems, regeneration of non-recalcitrant plants (hence a still limited spectrum of species),</a:t>
            </a:r>
          </a:p>
          <a:p>
            <a:r>
              <a:rPr lang="en-US" dirty="0"/>
              <a:t>All stressful techniques inducing mutations and epimutations (up to 35% for cell cultures, </a:t>
            </a:r>
            <a:r>
              <a:rPr lang="en-US" i="1" dirty="0" err="1"/>
              <a:t>somaclonal</a:t>
            </a:r>
            <a:r>
              <a:rPr lang="en-US" i="1" dirty="0"/>
              <a:t> mutants</a:t>
            </a:r>
            <a:r>
              <a:rPr lang="en-US" dirty="0"/>
              <a:t>):</a:t>
            </a:r>
          </a:p>
          <a:p>
            <a:pPr lvl="1"/>
            <a:r>
              <a:rPr lang="en-US" dirty="0"/>
              <a:t>poorly identifiable (reliable software and reference genomes missing) because often point or indelible mutations, especially in repeated or non-coding regions, problems of translocations and inversions ...</a:t>
            </a:r>
          </a:p>
          <a:p>
            <a:pPr lvl="1"/>
            <a:r>
              <a:rPr lang="en-US" dirty="0"/>
              <a:t>Difficult to eliminate (backcrossing by insufficient firms, co-segregations according to characteristics, regions with non-Mendelian inheritance…) leaving millions of </a:t>
            </a:r>
            <a:r>
              <a:rPr lang="en-US" dirty="0" err="1"/>
              <a:t>pb</a:t>
            </a:r>
            <a:r>
              <a:rPr lang="en-US" dirty="0"/>
              <a:t> not "cleared" and poorly controllable (see the software and reference genomes issues)</a:t>
            </a:r>
            <a:endParaRPr lang="fr-FR" dirty="0"/>
          </a:p>
          <a:p>
            <a:pPr marL="0" indent="0" algn="ctr">
              <a:buNone/>
            </a:pPr>
            <a:endParaRPr lang="en-US" b="1" dirty="0"/>
          </a:p>
          <a:p>
            <a:pPr marL="0" indent="0" algn="ctr">
              <a:buNone/>
            </a:pPr>
            <a:r>
              <a:rPr lang="en-US" b="1" dirty="0"/>
              <a:t>International meeting held in London in October 2016: laboratories are desperately looking for good, well-trained chefs and regret the lack of schools to train future "chefs" ...</a:t>
            </a:r>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21</a:t>
            </a:fld>
            <a:endParaRPr lang="en-US" dirty="0"/>
          </a:p>
        </p:txBody>
      </p:sp>
    </p:spTree>
    <p:extLst>
      <p:ext uri="{BB962C8B-B14F-4D97-AF65-F5344CB8AC3E}">
        <p14:creationId xmlns:p14="http://schemas.microsoft.com/office/powerpoint/2010/main" val="2129350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45C34-DC2C-48DE-A96F-7F454DC54A9B}"/>
              </a:ext>
            </a:extLst>
          </p:cNvPr>
          <p:cNvSpPr>
            <a:spLocks noGrp="1"/>
          </p:cNvSpPr>
          <p:nvPr>
            <p:ph type="title"/>
          </p:nvPr>
        </p:nvSpPr>
        <p:spPr/>
        <p:txBody>
          <a:bodyPr/>
          <a:lstStyle/>
          <a:p>
            <a:pPr algn="ctr"/>
            <a:r>
              <a:rPr lang="fr-FR" dirty="0"/>
              <a:t>NBT techniques</a:t>
            </a:r>
            <a:br>
              <a:rPr lang="fr-FR" dirty="0"/>
            </a:br>
            <a:r>
              <a:rPr lang="fr-FR" sz="2000" dirty="0" err="1"/>
              <a:t>with</a:t>
            </a:r>
            <a:r>
              <a:rPr lang="fr-FR" sz="2000" dirty="0"/>
              <a:t> </a:t>
            </a:r>
            <a:r>
              <a:rPr lang="fr-FR" sz="2000" dirty="0" err="1"/>
              <a:t>only</a:t>
            </a:r>
            <a:r>
              <a:rPr lang="fr-FR" sz="2000" dirty="0"/>
              <a:t> 2 case </a:t>
            </a:r>
            <a:r>
              <a:rPr lang="fr-FR" sz="2000" dirty="0" err="1"/>
              <a:t>studies</a:t>
            </a:r>
            <a:endParaRPr lang="en-US" sz="2000" dirty="0"/>
          </a:p>
        </p:txBody>
      </p:sp>
      <p:sp>
        <p:nvSpPr>
          <p:cNvPr id="3" name="Espace réservé du texte 2">
            <a:extLst>
              <a:ext uri="{FF2B5EF4-FFF2-40B4-BE49-F238E27FC236}">
                <a16:creationId xmlns:a16="http://schemas.microsoft.com/office/drawing/2014/main" id="{E93A319A-9E7F-4CCF-AEB0-F19C441E5B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9892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341"/>
            <a:ext cx="8229600" cy="1143000"/>
          </a:xfrm>
        </p:spPr>
        <p:txBody>
          <a:bodyPr>
            <a:normAutofit/>
          </a:bodyPr>
          <a:lstStyle/>
          <a:p>
            <a:r>
              <a:rPr lang="fr-FR" dirty="0"/>
              <a:t>Initial </a:t>
            </a:r>
            <a:r>
              <a:rPr lang="fr-FR" dirty="0" err="1"/>
              <a:t>European</a:t>
            </a:r>
            <a:r>
              <a:rPr lang="fr-FR" dirty="0"/>
              <a:t> </a:t>
            </a:r>
            <a:r>
              <a:rPr lang="fr-FR" dirty="0" err="1"/>
              <a:t>work</a:t>
            </a:r>
            <a:endParaRPr lang="fr-FR" dirty="0"/>
          </a:p>
        </p:txBody>
      </p:sp>
      <p:sp>
        <p:nvSpPr>
          <p:cNvPr id="3" name="Espace réservé du contenu 2"/>
          <p:cNvSpPr>
            <a:spLocks noGrp="1"/>
          </p:cNvSpPr>
          <p:nvPr>
            <p:ph idx="1"/>
          </p:nvPr>
        </p:nvSpPr>
        <p:spPr>
          <a:xfrm>
            <a:off x="251520" y="1556792"/>
            <a:ext cx="8651304" cy="5301208"/>
          </a:xfrm>
        </p:spPr>
        <p:txBody>
          <a:bodyPr>
            <a:normAutofit fontScale="62500" lnSpcReduction="20000"/>
          </a:bodyPr>
          <a:lstStyle/>
          <a:p>
            <a:r>
              <a:rPr lang="en-US" dirty="0"/>
              <a:t>Zinc finger nuclease technology (ZFN1-ZFN3) + TALEN+ </a:t>
            </a:r>
            <a:r>
              <a:rPr lang="en-US" dirty="0" err="1"/>
              <a:t>meganucleases</a:t>
            </a:r>
            <a:r>
              <a:rPr lang="en-US" dirty="0"/>
              <a:t> (then Crispr-endonuclease added)</a:t>
            </a:r>
          </a:p>
          <a:p>
            <a:r>
              <a:rPr lang="en-US" dirty="0"/>
              <a:t>Oligonucleotide directed mutagenesis (ODM) </a:t>
            </a:r>
          </a:p>
          <a:p>
            <a:r>
              <a:rPr lang="en-US" dirty="0" err="1"/>
              <a:t>Cisgenesis</a:t>
            </a:r>
            <a:r>
              <a:rPr lang="en-US" dirty="0"/>
              <a:t>/ </a:t>
            </a:r>
            <a:r>
              <a:rPr lang="en-US" dirty="0" err="1"/>
              <a:t>Intragenesis</a:t>
            </a:r>
            <a:r>
              <a:rPr lang="en-US" dirty="0"/>
              <a:t> vs. </a:t>
            </a:r>
            <a:r>
              <a:rPr lang="en-US" dirty="0" err="1"/>
              <a:t>Transgenesis</a:t>
            </a:r>
            <a:endParaRPr lang="en-US" dirty="0"/>
          </a:p>
          <a:p>
            <a:r>
              <a:rPr lang="en-US" dirty="0"/>
              <a:t>RNA-dependent DNA Methylation (</a:t>
            </a:r>
            <a:r>
              <a:rPr lang="en-US" dirty="0" err="1"/>
              <a:t>RdDM</a:t>
            </a:r>
            <a:r>
              <a:rPr lang="en-US" dirty="0"/>
              <a:t>),</a:t>
            </a:r>
          </a:p>
          <a:p>
            <a:r>
              <a:rPr lang="en-US" dirty="0"/>
              <a:t>Negative </a:t>
            </a:r>
            <a:r>
              <a:rPr lang="en-US" dirty="0" err="1"/>
              <a:t>segregants</a:t>
            </a:r>
            <a:r>
              <a:rPr lang="en-US" dirty="0"/>
              <a:t> </a:t>
            </a:r>
          </a:p>
          <a:p>
            <a:r>
              <a:rPr lang="en-US" dirty="0"/>
              <a:t>Grafting (GM rootstock / non-GM scion)</a:t>
            </a:r>
          </a:p>
          <a:p>
            <a:r>
              <a:rPr lang="en-US" dirty="0"/>
              <a:t>Agro-infiltration</a:t>
            </a:r>
            <a:r>
              <a:rPr lang="en-US" b="1" dirty="0"/>
              <a:t> </a:t>
            </a:r>
            <a:r>
              <a:rPr lang="en-US" dirty="0"/>
              <a:t>(Agro-infiltration “</a:t>
            </a:r>
            <a:r>
              <a:rPr lang="en-US" i="1" dirty="0" err="1"/>
              <a:t>sensu</a:t>
            </a:r>
            <a:r>
              <a:rPr lang="en-US" dirty="0"/>
              <a:t> </a:t>
            </a:r>
            <a:r>
              <a:rPr lang="en-US" i="1" dirty="0" err="1"/>
              <a:t>stricto</a:t>
            </a:r>
            <a:r>
              <a:rPr lang="en-US" dirty="0"/>
              <a:t>”, Agro-infection, Floral-dip i.e. plant transformation)</a:t>
            </a:r>
          </a:p>
          <a:p>
            <a:r>
              <a:rPr lang="en-US" dirty="0"/>
              <a:t>Reverse breeding</a:t>
            </a:r>
          </a:p>
          <a:p>
            <a:r>
              <a:rPr lang="en-US" dirty="0"/>
              <a:t>Synthetic biology (later on abandoned as being taken on board by CBD protocol despite SB remains still undefined)</a:t>
            </a:r>
          </a:p>
          <a:p>
            <a:endParaRPr lang="fr-FR" dirty="0"/>
          </a:p>
          <a:p>
            <a:endParaRPr lang="en-US" dirty="0"/>
          </a:p>
          <a:p>
            <a:pPr marL="0" indent="0" algn="ctr">
              <a:buNone/>
            </a:pPr>
            <a:r>
              <a:rPr lang="en-US" b="1" dirty="0"/>
              <a:t>A 2007-2012 </a:t>
            </a:r>
            <a:r>
              <a:rPr lang="en-US" b="1" dirty="0" err="1"/>
              <a:t>Euopean</a:t>
            </a:r>
            <a:r>
              <a:rPr lang="en-US" b="1" dirty="0"/>
              <a:t> working group</a:t>
            </a:r>
          </a:p>
          <a:p>
            <a:pPr marL="0" indent="0" algn="ctr">
              <a:buNone/>
            </a:pPr>
            <a:r>
              <a:rPr lang="en-US" b="1" dirty="0"/>
              <a:t>Report not publicly available</a:t>
            </a:r>
          </a:p>
          <a:p>
            <a:pPr marL="0" indent="0" algn="ctr">
              <a:buNone/>
            </a:pPr>
            <a:r>
              <a:rPr lang="en-US" b="1" dirty="0"/>
              <a:t>But largely commented for its "positive" aspects (ex: JKI)</a:t>
            </a:r>
            <a:endParaRPr lang="en-US"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23</a:t>
            </a:fld>
            <a:endParaRPr lang="en-US"/>
          </a:p>
        </p:txBody>
      </p:sp>
    </p:spTree>
    <p:extLst>
      <p:ext uri="{BB962C8B-B14F-4D97-AF65-F5344CB8AC3E}">
        <p14:creationId xmlns:p14="http://schemas.microsoft.com/office/powerpoint/2010/main" val="2522477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8940"/>
            <a:ext cx="8229600" cy="1143000"/>
          </a:xfrm>
        </p:spPr>
        <p:txBody>
          <a:bodyPr>
            <a:normAutofit fontScale="90000"/>
          </a:bodyPr>
          <a:lstStyle/>
          <a:p>
            <a:r>
              <a:rPr lang="en-US" b="1" dirty="0"/>
              <a:t>Grafts: interactions between </a:t>
            </a:r>
            <a:br>
              <a:rPr lang="en-US" b="1" dirty="0"/>
            </a:br>
            <a:r>
              <a:rPr lang="en-US" b="1" dirty="0"/>
              <a:t>scions and rootstocks</a:t>
            </a:r>
          </a:p>
        </p:txBody>
      </p:sp>
      <p:sp>
        <p:nvSpPr>
          <p:cNvPr id="4" name="ZoneTexte 3"/>
          <p:cNvSpPr txBox="1"/>
          <p:nvPr/>
        </p:nvSpPr>
        <p:spPr>
          <a:xfrm>
            <a:off x="6411841" y="4976169"/>
            <a:ext cx="2732159" cy="230832"/>
          </a:xfrm>
          <a:prstGeom prst="rect">
            <a:avLst/>
          </a:prstGeom>
          <a:noFill/>
        </p:spPr>
        <p:txBody>
          <a:bodyPr wrap="square" rtlCol="0">
            <a:spAutoFit/>
          </a:bodyPr>
          <a:lstStyle/>
          <a:p>
            <a:r>
              <a:rPr lang="fr-FR" sz="900" dirty="0"/>
              <a:t>Sam van </a:t>
            </a:r>
            <a:r>
              <a:rPr lang="fr-FR" sz="900" dirty="0" err="1"/>
              <a:t>Aken</a:t>
            </a:r>
            <a:r>
              <a:rPr lang="fr-FR" sz="900" dirty="0"/>
              <a:t>, Syracuse </a:t>
            </a:r>
            <a:r>
              <a:rPr lang="fr-FR" sz="900" dirty="0" err="1"/>
              <a:t>University</a:t>
            </a:r>
            <a:r>
              <a:rPr lang="fr-FR" sz="900" dirty="0"/>
              <a:t>, New York.</a:t>
            </a:r>
            <a:endParaRPr lang="en-US" sz="900" dirty="0"/>
          </a:p>
        </p:txBody>
      </p:sp>
      <p:sp>
        <p:nvSpPr>
          <p:cNvPr id="8" name="Espace réservé du contenu 7"/>
          <p:cNvSpPr>
            <a:spLocks noGrp="1"/>
          </p:cNvSpPr>
          <p:nvPr>
            <p:ph idx="1"/>
          </p:nvPr>
        </p:nvSpPr>
        <p:spPr>
          <a:xfrm>
            <a:off x="457200" y="1600200"/>
            <a:ext cx="8229600" cy="5227696"/>
          </a:xfrm>
        </p:spPr>
        <p:txBody>
          <a:bodyPr>
            <a:normAutofit/>
          </a:bodyPr>
          <a:lstStyle/>
          <a:p>
            <a:r>
              <a:rPr lang="fr-FR" sz="2400" dirty="0" err="1"/>
              <a:t>pathogens</a:t>
            </a:r>
            <a:r>
              <a:rPr lang="fr-FR" sz="2400" dirty="0"/>
              <a:t>, </a:t>
            </a:r>
            <a:r>
              <a:rPr lang="fr-FR" sz="2400" dirty="0" err="1"/>
              <a:t>proteins</a:t>
            </a:r>
            <a:r>
              <a:rPr lang="fr-FR" sz="2400" dirty="0"/>
              <a:t> (</a:t>
            </a:r>
            <a:r>
              <a:rPr lang="fr-FR" sz="2400" dirty="0" err="1"/>
              <a:t>eg</a:t>
            </a:r>
            <a:r>
              <a:rPr lang="fr-FR" sz="2400" dirty="0"/>
              <a:t> Cry1Ac), DNA, RNA, hormones... </a:t>
            </a:r>
            <a:r>
              <a:rPr lang="fr-FR" sz="2400" dirty="0" err="1"/>
              <a:t>circulate</a:t>
            </a:r>
            <a:r>
              <a:rPr lang="fr-FR" sz="2400" dirty="0"/>
              <a:t>,</a:t>
            </a:r>
          </a:p>
          <a:p>
            <a:r>
              <a:rPr lang="fr-FR" sz="2400" dirty="0"/>
              <a:t>Expression </a:t>
            </a:r>
            <a:r>
              <a:rPr lang="fr-FR" sz="2400" dirty="0" err="1"/>
              <a:t>regulation</a:t>
            </a:r>
            <a:r>
              <a:rPr lang="fr-FR" sz="2400" dirty="0"/>
              <a:t> (</a:t>
            </a:r>
            <a:r>
              <a:rPr lang="fr-FR" sz="2400" dirty="0" err="1"/>
              <a:t>silencing</a:t>
            </a:r>
            <a:r>
              <a:rPr lang="fr-FR" sz="2400" dirty="0"/>
              <a:t> ...), </a:t>
            </a:r>
            <a:r>
              <a:rPr lang="fr-FR" sz="2400" dirty="0" err="1"/>
              <a:t>protein</a:t>
            </a:r>
            <a:r>
              <a:rPr lang="fr-FR" sz="2400" dirty="0"/>
              <a:t> </a:t>
            </a:r>
            <a:r>
              <a:rPr lang="fr-FR" sz="2400" dirty="0" err="1"/>
              <a:t>synthesis</a:t>
            </a:r>
            <a:r>
              <a:rPr lang="fr-FR" sz="2400" dirty="0"/>
              <a:t> in scions due to </a:t>
            </a:r>
            <a:r>
              <a:rPr lang="fr-FR" sz="2400" dirty="0" err="1"/>
              <a:t>rootstock</a:t>
            </a:r>
            <a:r>
              <a:rPr lang="fr-FR" sz="2400" dirty="0"/>
              <a:t>,</a:t>
            </a:r>
          </a:p>
          <a:p>
            <a:r>
              <a:rPr lang="fr-FR" sz="2400" dirty="0" err="1"/>
              <a:t>Genomes</a:t>
            </a:r>
            <a:r>
              <a:rPr lang="fr-FR" sz="2400" dirty="0"/>
              <a:t> </a:t>
            </a:r>
            <a:r>
              <a:rPr lang="fr-FR" sz="2400" dirty="0" err="1"/>
              <a:t>communicate</a:t>
            </a:r>
            <a:r>
              <a:rPr lang="fr-FR" sz="2400" dirty="0"/>
              <a:t> </a:t>
            </a:r>
            <a:r>
              <a:rPr lang="fr-FR" sz="2400" dirty="0" err="1"/>
              <a:t>with</a:t>
            </a:r>
            <a:r>
              <a:rPr lang="fr-FR" sz="2400" dirty="0"/>
              <a:t> </a:t>
            </a:r>
            <a:r>
              <a:rPr lang="fr-FR" sz="2400" dirty="0" err="1"/>
              <a:t>each</a:t>
            </a:r>
            <a:r>
              <a:rPr lang="fr-FR" sz="2400" dirty="0"/>
              <a:t> </a:t>
            </a:r>
            <a:r>
              <a:rPr lang="fr-FR" sz="2400" dirty="0" err="1"/>
              <a:t>other</a:t>
            </a:r>
            <a:r>
              <a:rPr lang="fr-FR" sz="2400" dirty="0"/>
              <a:t> </a:t>
            </a:r>
            <a:r>
              <a:rPr lang="fr-FR" sz="2400" dirty="0" err="1"/>
              <a:t>with</a:t>
            </a:r>
            <a:r>
              <a:rPr lang="fr-FR" sz="2400" dirty="0"/>
              <a:t> </a:t>
            </a:r>
            <a:r>
              <a:rPr lang="fr-FR" sz="2400" dirty="0" err="1"/>
              <a:t>epialleles</a:t>
            </a:r>
            <a:r>
              <a:rPr lang="fr-FR" sz="2400" dirty="0"/>
              <a:t> </a:t>
            </a:r>
            <a:r>
              <a:rPr lang="fr-FR" sz="1600" dirty="0">
                <a:hlinkClick r:id="rId3"/>
              </a:rPr>
              <a:t>http://phys.org/news/2016-01-grafted-genomes.html#jCp</a:t>
            </a:r>
            <a:r>
              <a:rPr lang="fr-FR" sz="1600" dirty="0"/>
              <a:t> </a:t>
            </a:r>
            <a:endParaRPr lang="fr-FR" dirty="0"/>
          </a:p>
          <a:p>
            <a:pPr marL="0" indent="0" algn="ctr">
              <a:buNone/>
            </a:pPr>
            <a:endParaRPr lang="en-US" sz="2400" b="1" dirty="0"/>
          </a:p>
          <a:p>
            <a:pPr marL="0" indent="0" algn="ctr">
              <a:buNone/>
            </a:pPr>
            <a:r>
              <a:rPr lang="en-US" sz="2400" b="1" dirty="0"/>
              <a:t>Products of the non-GM scion (e.g. fruit) cannot be considered as not influenced by the GM rootstock</a:t>
            </a:r>
            <a:endParaRPr lang="fr-FR" sz="2400" b="1"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5188000"/>
            <a:ext cx="2771800" cy="167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Grafted plants' genomes can communicate with each oth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09" y="5230740"/>
            <a:ext cx="2722301" cy="163338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3083" y="4976169"/>
            <a:ext cx="2452916" cy="230832"/>
          </a:xfrm>
          <a:prstGeom prst="rect">
            <a:avLst/>
          </a:prstGeom>
          <a:noFill/>
        </p:spPr>
        <p:txBody>
          <a:bodyPr wrap="none" rtlCol="0">
            <a:spAutoFit/>
          </a:bodyPr>
          <a:lstStyle/>
          <a:p>
            <a:r>
              <a:rPr lang="en-US" sz="900" dirty="0"/>
              <a:t>Credit: Charles </a:t>
            </a:r>
            <a:r>
              <a:rPr lang="en-US" sz="900" dirty="0" err="1"/>
              <a:t>Melnyk</a:t>
            </a:r>
            <a:r>
              <a:rPr lang="en-US" sz="900" dirty="0"/>
              <a:t>/University of Cambridge </a:t>
            </a:r>
          </a:p>
        </p:txBody>
      </p:sp>
      <p:sp>
        <p:nvSpPr>
          <p:cNvPr id="3" name="Espace réservé du numéro de diapositive 2"/>
          <p:cNvSpPr>
            <a:spLocks noGrp="1"/>
          </p:cNvSpPr>
          <p:nvPr>
            <p:ph type="sldNum" sz="quarter" idx="12"/>
          </p:nvPr>
        </p:nvSpPr>
        <p:spPr/>
        <p:txBody>
          <a:bodyPr/>
          <a:lstStyle/>
          <a:p>
            <a:fld id="{C0E76856-4982-42DE-A99B-EC985B810580}" type="slidenum">
              <a:rPr lang="en-US" smtClean="0"/>
              <a:t>24</a:t>
            </a:fld>
            <a:endParaRPr lang="en-US"/>
          </a:p>
        </p:txBody>
      </p:sp>
    </p:spTree>
    <p:extLst>
      <p:ext uri="{BB962C8B-B14F-4D97-AF65-F5344CB8AC3E}">
        <p14:creationId xmlns:p14="http://schemas.microsoft.com/office/powerpoint/2010/main" val="2056845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AC533DD-1CF6-4A33-852D-3877441533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F7307420-90BD-4C00-941C-312F9B6B7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30" y="940867"/>
            <a:ext cx="7260008" cy="3462465"/>
          </a:xfrm>
          <a:prstGeom prst="rect">
            <a:avLst/>
          </a:prstGeom>
        </p:spPr>
      </p:pic>
      <p:sp>
        <p:nvSpPr>
          <p:cNvPr id="11" name="Freeform: Shape 10">
            <a:extLst>
              <a:ext uri="{FF2B5EF4-FFF2-40B4-BE49-F238E27FC236}">
                <a16:creationId xmlns:a16="http://schemas.microsoft.com/office/drawing/2014/main" id="{61B91595-DF01-4E8B-80BF-B812BA9BFD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81D755-78DA-48B8-95B6-9F0028933330}"/>
              </a:ext>
            </a:extLst>
          </p:cNvPr>
          <p:cNvSpPr>
            <a:spLocks noGrp="1"/>
          </p:cNvSpPr>
          <p:nvPr>
            <p:ph type="title"/>
          </p:nvPr>
        </p:nvSpPr>
        <p:spPr>
          <a:xfrm>
            <a:off x="575430" y="5444835"/>
            <a:ext cx="6821738" cy="830231"/>
          </a:xfrm>
        </p:spPr>
        <p:txBody>
          <a:bodyPr vert="horz" lIns="91440" tIns="45720" rIns="91440" bIns="45720" rtlCol="0" anchor="b">
            <a:normAutofit/>
          </a:bodyPr>
          <a:lstStyle/>
          <a:p>
            <a:pPr algn="l">
              <a:lnSpc>
                <a:spcPct val="90000"/>
              </a:lnSpc>
            </a:pPr>
            <a:r>
              <a:rPr lang="en-US" sz="3500" kern="1200" dirty="0">
                <a:solidFill>
                  <a:schemeClr val="tx1"/>
                </a:solidFill>
                <a:latin typeface="+mj-lt"/>
                <a:ea typeface="+mj-ea"/>
                <a:cs typeface="+mj-cs"/>
              </a:rPr>
              <a:t>Crispr-Cas9 et al…</a:t>
            </a:r>
          </a:p>
        </p:txBody>
      </p:sp>
    </p:spTree>
    <p:extLst>
      <p:ext uri="{BB962C8B-B14F-4D97-AF65-F5344CB8AC3E}">
        <p14:creationId xmlns:p14="http://schemas.microsoft.com/office/powerpoint/2010/main" val="645541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496" y="1534393"/>
            <a:ext cx="9108504" cy="3170099"/>
          </a:xfrm>
          <a:prstGeom prst="rect">
            <a:avLst/>
          </a:prstGeom>
          <a:noFill/>
        </p:spPr>
        <p:txBody>
          <a:bodyPr wrap="square" rtlCol="0">
            <a:spAutoFit/>
          </a:bodyPr>
          <a:lstStyle/>
          <a:p>
            <a:r>
              <a:rPr lang="en-US" altLang="en-US" sz="2000" dirty="0"/>
              <a:t>Clustered Regularly Interspaced Short Palindromic Repeats</a:t>
            </a:r>
          </a:p>
          <a:p>
            <a:endParaRPr lang="en-US" altLang="en-US" sz="2000" dirty="0"/>
          </a:p>
          <a:p>
            <a:r>
              <a:rPr lang="en-US" altLang="en-US" sz="2000" dirty="0"/>
              <a:t>"Adaptive acquired immunity" of bacteria against phages</a:t>
            </a:r>
          </a:p>
          <a:p>
            <a:r>
              <a:rPr lang="en-US" altLang="en-US" sz="2000" dirty="0"/>
              <a:t>described since 1987, adapted for genome editing in 2012, and eukaryotes</a:t>
            </a:r>
          </a:p>
          <a:p>
            <a:r>
              <a:rPr lang="en-US" altLang="en-US" sz="2000" dirty="0"/>
              <a:t>in 2013,</a:t>
            </a:r>
          </a:p>
          <a:p>
            <a:endParaRPr lang="en-US" altLang="en-US" sz="2000" dirty="0"/>
          </a:p>
          <a:p>
            <a:r>
              <a:rPr lang="en-US" altLang="en-US" sz="2000" dirty="0"/>
              <a:t>Evolutionary convergences in animals and plants with genome stabilizing systems</a:t>
            </a:r>
          </a:p>
          <a:p>
            <a:r>
              <a:rPr lang="en-US" altLang="en-US" sz="2000" dirty="0"/>
              <a:t>ex: mRNAs and transposable elements, small RNAs and DICER ...</a:t>
            </a:r>
          </a:p>
          <a:p>
            <a:endParaRPr lang="en-US" altLang="en-US" sz="2000" dirty="0"/>
          </a:p>
          <a:p>
            <a:r>
              <a:rPr lang="en-US" altLang="en-US" sz="2000" dirty="0"/>
              <a:t>Fundamental objective: to fight invasive DNA</a:t>
            </a:r>
            <a:endParaRPr lang="fr-FR" sz="1600" dirty="0">
              <a:latin typeface="Century Gothic" pitchFamily="34" charset="0"/>
            </a:endParaRPr>
          </a:p>
        </p:txBody>
      </p:sp>
      <p:sp>
        <p:nvSpPr>
          <p:cNvPr id="2" name="Titre 1"/>
          <p:cNvSpPr>
            <a:spLocks noGrp="1"/>
          </p:cNvSpPr>
          <p:nvPr>
            <p:ph type="title"/>
          </p:nvPr>
        </p:nvSpPr>
        <p:spPr>
          <a:xfrm>
            <a:off x="474948" y="116632"/>
            <a:ext cx="8229600" cy="1143000"/>
          </a:xfrm>
        </p:spPr>
        <p:txBody>
          <a:bodyPr>
            <a:normAutofit/>
          </a:bodyPr>
          <a:lstStyle/>
          <a:p>
            <a:r>
              <a:rPr lang="fr-FR" b="1" dirty="0"/>
              <a:t>CRISPR </a:t>
            </a:r>
            <a:br>
              <a:rPr lang="fr-FR" b="1" dirty="0"/>
            </a:br>
            <a:r>
              <a:rPr lang="en-US" sz="1600" b="1" dirty="0"/>
              <a:t>(6 classes, 19 subclasses with little or fully unknown functions)</a:t>
            </a:r>
            <a:endParaRPr lang="fr-FR" sz="1600" b="1"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0" y="5232975"/>
            <a:ext cx="7608467" cy="14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689" y="4986119"/>
            <a:ext cx="462756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C0E76856-4982-42DE-A99B-EC985B810580}" type="slidenum">
              <a:rPr lang="en-US" smtClean="0"/>
              <a:t>26</a:t>
            </a:fld>
            <a:endParaRPr lang="en-US"/>
          </a:p>
        </p:txBody>
      </p:sp>
    </p:spTree>
    <p:extLst>
      <p:ext uri="{BB962C8B-B14F-4D97-AF65-F5344CB8AC3E}">
        <p14:creationId xmlns:p14="http://schemas.microsoft.com/office/powerpoint/2010/main" val="202713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0012"/>
            <a:ext cx="8229600" cy="719658"/>
          </a:xfrm>
        </p:spPr>
        <p:txBody>
          <a:bodyPr>
            <a:noAutofit/>
          </a:bodyPr>
          <a:lstStyle/>
          <a:p>
            <a:r>
              <a:rPr lang="en-US" sz="3200" b="1" dirty="0"/>
              <a:t>Crispr-Cas9/endonucleases: </a:t>
            </a:r>
            <a:br>
              <a:rPr lang="en-US" sz="3200" b="1" dirty="0"/>
            </a:br>
            <a:r>
              <a:rPr lang="en-US" sz="3200" b="1" dirty="0"/>
              <a:t>genomes and </a:t>
            </a:r>
            <a:r>
              <a:rPr lang="en-US" sz="3200" b="1" dirty="0" err="1"/>
              <a:t>épigenomes</a:t>
            </a:r>
            <a:r>
              <a:rPr lang="en-US" sz="3200" b="1" dirty="0"/>
              <a:t> modifications  </a:t>
            </a:r>
          </a:p>
        </p:txBody>
      </p:sp>
      <p:pic>
        <p:nvPicPr>
          <p:cNvPr id="4" name="Picture 1"/>
          <p:cNvPicPr>
            <a:picLocks noChangeAspect="1"/>
          </p:cNvPicPr>
          <p:nvPr/>
        </p:nvPicPr>
        <p:blipFill>
          <a:blip r:embed="rId3"/>
          <a:stretch>
            <a:fillRect/>
          </a:stretch>
        </p:blipFill>
        <p:spPr>
          <a:xfrm>
            <a:off x="1147337" y="1180842"/>
            <a:ext cx="3650580" cy="4793691"/>
          </a:xfrm>
          <a:prstGeom prst="rect">
            <a:avLst/>
          </a:prstGeom>
        </p:spPr>
      </p:pic>
      <p:sp>
        <p:nvSpPr>
          <p:cNvPr id="5" name="TextBox 2"/>
          <p:cNvSpPr txBox="1"/>
          <p:nvPr/>
        </p:nvSpPr>
        <p:spPr>
          <a:xfrm>
            <a:off x="88599" y="5915490"/>
            <a:ext cx="4320480" cy="942510"/>
          </a:xfrm>
          <a:prstGeom prst="rect">
            <a:avLst/>
          </a:prstGeom>
        </p:spPr>
        <p:txBody>
          <a:bodyPr/>
          <a:lstStyle/>
          <a:p>
            <a:r>
              <a:rPr lang="en-US" sz="1000" dirty="0">
                <a:solidFill>
                  <a:prstClr val="black"/>
                </a:solidFill>
                <a:latin typeface="Arial"/>
              </a:rPr>
              <a:t> RNA-guided DNA cleavage by Cas9. (a) In the native system, the Cas9 protein (light blue) is guided by a structure formed by a CRISPR RNA (crRNA, in black), which contains a 20-nt segment determining target specificity, and a trans-activating CRISPR RNA... Luisa </a:t>
            </a:r>
            <a:r>
              <a:rPr lang="en-US" sz="1000" dirty="0" err="1">
                <a:solidFill>
                  <a:prstClr val="black"/>
                </a:solidFill>
                <a:latin typeface="Arial"/>
              </a:rPr>
              <a:t>Bortesi</a:t>
            </a:r>
            <a:r>
              <a:rPr lang="en-US" sz="1000" dirty="0">
                <a:solidFill>
                  <a:prstClr val="black"/>
                </a:solidFill>
                <a:latin typeface="Arial"/>
              </a:rPr>
              <a:t>,  Rainer Fischer. Biotechnology Advances, Vol. 33, Issue 1, 2015, 41–52</a:t>
            </a:r>
          </a:p>
          <a:p>
            <a:endParaRPr lang="en-US" sz="1000" dirty="0">
              <a:solidFill>
                <a:prstClr val="black"/>
              </a:solidFill>
              <a:latin typeface="Arial"/>
            </a:endParaRPr>
          </a:p>
          <a:p>
            <a:endParaRPr lang="en-US" sz="1000" dirty="0">
              <a:solidFill>
                <a:prstClr val="black"/>
              </a:solidFill>
              <a:latin typeface="Arial"/>
            </a:endParaRPr>
          </a:p>
        </p:txBody>
      </p:sp>
      <p:sp>
        <p:nvSpPr>
          <p:cNvPr id="3" name="Espace réservé du numéro de diapositive 2"/>
          <p:cNvSpPr>
            <a:spLocks noGrp="1"/>
          </p:cNvSpPr>
          <p:nvPr>
            <p:ph type="sldNum" sz="quarter" idx="12"/>
          </p:nvPr>
        </p:nvSpPr>
        <p:spPr/>
        <p:txBody>
          <a:bodyPr/>
          <a:lstStyle/>
          <a:p>
            <a:fld id="{C0E76856-4982-42DE-A99B-EC985B810580}" type="slidenum">
              <a:rPr lang="en-US" smtClean="0"/>
              <a:t>27</a:t>
            </a:fld>
            <a:endParaRPr lang="en-US"/>
          </a:p>
        </p:txBody>
      </p:sp>
      <p:sp>
        <p:nvSpPr>
          <p:cNvPr id="6" name="ZoneTexte 5"/>
          <p:cNvSpPr txBox="1"/>
          <p:nvPr/>
        </p:nvSpPr>
        <p:spPr>
          <a:xfrm>
            <a:off x="5021490" y="1173818"/>
            <a:ext cx="4099379" cy="5693866"/>
          </a:xfrm>
          <a:prstGeom prst="rect">
            <a:avLst/>
          </a:prstGeom>
          <a:noFill/>
        </p:spPr>
        <p:txBody>
          <a:bodyPr wrap="square" rtlCol="0">
            <a:spAutoFit/>
          </a:bodyPr>
          <a:lstStyle/>
          <a:p>
            <a:r>
              <a:rPr lang="en-US" sz="1400" dirty="0"/>
              <a:t>Limitations of action in genomes by</a:t>
            </a:r>
          </a:p>
          <a:p>
            <a:r>
              <a:rPr lang="en-US" sz="1400" dirty="0"/>
              <a:t>PAM sequences inducing a search for</a:t>
            </a:r>
          </a:p>
          <a:p>
            <a:r>
              <a:rPr lang="en-US" sz="1400" dirty="0"/>
              <a:t>other nucleases with other PAM (AT / GC rich) ex: Cas9, C2c1, Cpf1 (1 single RNA); bringing his own PAM...</a:t>
            </a:r>
          </a:p>
          <a:p>
            <a:r>
              <a:rPr lang="en-US" sz="1400" dirty="0"/>
              <a:t> </a:t>
            </a:r>
          </a:p>
          <a:p>
            <a:r>
              <a:rPr lang="en-US" sz="1400" dirty="0"/>
              <a:t>Limitations of insertion size from where</a:t>
            </a:r>
          </a:p>
          <a:p>
            <a:r>
              <a:rPr lang="en-US" sz="1400" dirty="0"/>
              <a:t>problems for e.g. human modifications,</a:t>
            </a:r>
          </a:p>
          <a:p>
            <a:endParaRPr lang="en-US" sz="1400" dirty="0"/>
          </a:p>
          <a:p>
            <a:r>
              <a:rPr lang="en-US" sz="1400" dirty="0"/>
              <a:t>Unintended effects:</a:t>
            </a:r>
          </a:p>
          <a:p>
            <a:pPr marL="285750" indent="-285750">
              <a:buFontTx/>
              <a:buChar char="-"/>
            </a:pPr>
            <a:r>
              <a:rPr lang="en-US" sz="1400" dirty="0"/>
              <a:t>Off targets because SDN = sequence directed mutagenesis (homologies of sequences) and several thermodynamic considerations...</a:t>
            </a:r>
          </a:p>
          <a:p>
            <a:pPr marL="285750" indent="-285750">
              <a:buFontTx/>
              <a:buChar char="-"/>
            </a:pPr>
            <a:r>
              <a:rPr lang="en-US" sz="1400" dirty="0"/>
              <a:t>Exon skipping (generally not screened)</a:t>
            </a:r>
          </a:p>
          <a:p>
            <a:pPr marL="285750" indent="-285750">
              <a:buFontTx/>
              <a:buChar char="-"/>
            </a:pPr>
            <a:r>
              <a:rPr lang="en-US" sz="1400" dirty="0"/>
              <a:t>Chromosomes’ translocations (undetectable by ‘low cost’ off-targets sequencing)…</a:t>
            </a:r>
          </a:p>
          <a:p>
            <a:endParaRPr lang="en-US" sz="1400" dirty="0"/>
          </a:p>
          <a:p>
            <a:r>
              <a:rPr lang="en-US" sz="1400" dirty="0"/>
              <a:t>Attempts to reduce off-targets by</a:t>
            </a:r>
          </a:p>
          <a:p>
            <a:r>
              <a:rPr lang="en-US" sz="1400" dirty="0"/>
              <a:t>changes -&gt; </a:t>
            </a:r>
            <a:r>
              <a:rPr lang="en-US" sz="1400" dirty="0" err="1"/>
              <a:t>nickase</a:t>
            </a:r>
            <a:r>
              <a:rPr lang="en-US" sz="1400" dirty="0"/>
              <a:t> activity,</a:t>
            </a:r>
          </a:p>
          <a:p>
            <a:r>
              <a:rPr lang="en-US" sz="1400" dirty="0"/>
              <a:t>reduction of reagent quantities, activity duration, RNP (but with contaminating DNA),</a:t>
            </a:r>
          </a:p>
          <a:p>
            <a:endParaRPr lang="en-US" sz="1400" dirty="0"/>
          </a:p>
          <a:p>
            <a:r>
              <a:rPr lang="en-US" sz="1400" dirty="0"/>
              <a:t>C2C2 (Cas13a) and RCas9 for RNA modifications…</a:t>
            </a:r>
          </a:p>
          <a:p>
            <a:endParaRPr lang="en-US" sz="1400" dirty="0"/>
          </a:p>
          <a:p>
            <a:r>
              <a:rPr lang="en-US" sz="1400" b="1" dirty="0"/>
              <a:t>Numerous cooking recipes of different labs applied without any quality assurance frame…</a:t>
            </a:r>
          </a:p>
        </p:txBody>
      </p:sp>
      <p:sp>
        <p:nvSpPr>
          <p:cNvPr id="7" name="ZoneTexte 6">
            <a:extLst>
              <a:ext uri="{FF2B5EF4-FFF2-40B4-BE49-F238E27FC236}">
                <a16:creationId xmlns:a16="http://schemas.microsoft.com/office/drawing/2014/main" id="{A217EADE-EE36-4D7C-B72F-76DEB27F6CE1}"/>
              </a:ext>
            </a:extLst>
          </p:cNvPr>
          <p:cNvSpPr txBox="1"/>
          <p:nvPr/>
        </p:nvSpPr>
        <p:spPr>
          <a:xfrm>
            <a:off x="88599" y="1988840"/>
            <a:ext cx="869982" cy="369332"/>
          </a:xfrm>
          <a:prstGeom prst="rect">
            <a:avLst/>
          </a:prstGeom>
          <a:noFill/>
        </p:spPr>
        <p:txBody>
          <a:bodyPr wrap="none" rtlCol="0">
            <a:spAutoFit/>
          </a:bodyPr>
          <a:lstStyle/>
          <a:p>
            <a:r>
              <a:rPr lang="fr-FR" b="1" dirty="0" err="1">
                <a:solidFill>
                  <a:srgbClr val="FF0000"/>
                </a:solidFill>
                <a:highlight>
                  <a:srgbClr val="FFFF00"/>
                </a:highlight>
              </a:rPr>
              <a:t>natural</a:t>
            </a:r>
            <a:endParaRPr lang="en-US" b="1" dirty="0">
              <a:solidFill>
                <a:srgbClr val="FF0000"/>
              </a:solidFill>
              <a:highlight>
                <a:srgbClr val="FFFF00"/>
              </a:highlight>
            </a:endParaRPr>
          </a:p>
        </p:txBody>
      </p:sp>
      <p:sp>
        <p:nvSpPr>
          <p:cNvPr id="8" name="Rectangle 7">
            <a:extLst>
              <a:ext uri="{FF2B5EF4-FFF2-40B4-BE49-F238E27FC236}">
                <a16:creationId xmlns:a16="http://schemas.microsoft.com/office/drawing/2014/main" id="{E15016B5-796A-48D9-B62C-24D3AF054068}"/>
              </a:ext>
            </a:extLst>
          </p:cNvPr>
          <p:cNvSpPr/>
          <p:nvPr/>
        </p:nvSpPr>
        <p:spPr>
          <a:xfrm>
            <a:off x="40574" y="4653136"/>
            <a:ext cx="968535" cy="369332"/>
          </a:xfrm>
          <a:prstGeom prst="rect">
            <a:avLst/>
          </a:prstGeom>
        </p:spPr>
        <p:txBody>
          <a:bodyPr wrap="none">
            <a:spAutoFit/>
          </a:bodyPr>
          <a:lstStyle/>
          <a:p>
            <a:r>
              <a:rPr lang="fr-FR" b="1" dirty="0" err="1">
                <a:solidFill>
                  <a:srgbClr val="FF0000"/>
                </a:solidFill>
                <a:highlight>
                  <a:srgbClr val="FFFF00"/>
                </a:highlight>
              </a:rPr>
              <a:t>artificial</a:t>
            </a:r>
            <a:endParaRPr lang="en-US" b="1" dirty="0">
              <a:solidFill>
                <a:srgbClr val="FF0000"/>
              </a:solidFill>
              <a:highlight>
                <a:srgbClr val="FFFF00"/>
              </a:highlight>
            </a:endParaRPr>
          </a:p>
        </p:txBody>
      </p:sp>
    </p:spTree>
    <p:extLst>
      <p:ext uri="{BB962C8B-B14F-4D97-AF65-F5344CB8AC3E}">
        <p14:creationId xmlns:p14="http://schemas.microsoft.com/office/powerpoint/2010/main" val="363282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636" y="17062"/>
            <a:ext cx="9056868" cy="1107682"/>
          </a:xfrm>
        </p:spPr>
        <p:txBody>
          <a:bodyPr>
            <a:noAutofit/>
          </a:bodyPr>
          <a:lstStyle/>
          <a:p>
            <a:r>
              <a:rPr lang="fr-FR" sz="3600" b="1" dirty="0"/>
              <a:t>NBT </a:t>
            </a:r>
            <a:r>
              <a:rPr lang="fr-FR" sz="3600" b="1" dirty="0" err="1"/>
              <a:t>such</a:t>
            </a:r>
            <a:r>
              <a:rPr lang="fr-FR" sz="3600" b="1" dirty="0"/>
              <a:t> as </a:t>
            </a:r>
            <a:r>
              <a:rPr lang="fr-FR" sz="3600" b="1" dirty="0" err="1"/>
              <a:t>Crispr-endonuclease</a:t>
            </a:r>
            <a:r>
              <a:rPr lang="fr-FR" sz="3600" b="1" dirty="0"/>
              <a:t> are </a:t>
            </a:r>
            <a:r>
              <a:rPr lang="fr-FR" sz="3600" b="1" dirty="0" err="1"/>
              <a:t>using</a:t>
            </a:r>
            <a:r>
              <a:rPr lang="fr-FR" sz="3600" b="1" dirty="0"/>
              <a:t> double </a:t>
            </a:r>
            <a:r>
              <a:rPr lang="fr-FR" sz="3600" b="1" dirty="0" err="1"/>
              <a:t>strand</a:t>
            </a:r>
            <a:r>
              <a:rPr lang="fr-FR" sz="3600" b="1" dirty="0"/>
              <a:t> DNA </a:t>
            </a:r>
            <a:r>
              <a:rPr lang="fr-FR" sz="3600" b="1" dirty="0" err="1"/>
              <a:t>reparation</a:t>
            </a:r>
            <a:r>
              <a:rPr lang="fr-FR" sz="3600" b="1" dirty="0"/>
              <a:t> system</a:t>
            </a:r>
          </a:p>
        </p:txBody>
      </p:sp>
      <p:pic>
        <p:nvPicPr>
          <p:cNvPr id="5" name="Picture 1"/>
          <p:cNvPicPr>
            <a:picLocks noChangeAspect="1"/>
          </p:cNvPicPr>
          <p:nvPr/>
        </p:nvPicPr>
        <p:blipFill>
          <a:blip r:embed="rId3"/>
          <a:stretch>
            <a:fillRect/>
          </a:stretch>
        </p:blipFill>
        <p:spPr>
          <a:xfrm>
            <a:off x="107504" y="1251664"/>
            <a:ext cx="8717516" cy="3603240"/>
          </a:xfrm>
          <a:prstGeom prst="rect">
            <a:avLst/>
          </a:prstGeom>
        </p:spPr>
      </p:pic>
      <p:sp>
        <p:nvSpPr>
          <p:cNvPr id="3" name="ZoneTexte 2"/>
          <p:cNvSpPr txBox="1"/>
          <p:nvPr/>
        </p:nvSpPr>
        <p:spPr>
          <a:xfrm>
            <a:off x="683568" y="4954248"/>
            <a:ext cx="2400850" cy="461665"/>
          </a:xfrm>
          <a:prstGeom prst="rect">
            <a:avLst/>
          </a:prstGeom>
          <a:solidFill>
            <a:srgbClr val="FFFF00"/>
          </a:solidFill>
        </p:spPr>
        <p:txBody>
          <a:bodyPr wrap="none" rtlCol="0">
            <a:spAutoFit/>
          </a:bodyPr>
          <a:lstStyle/>
          <a:p>
            <a:r>
              <a:rPr lang="en-US" sz="1200" b="1" dirty="0">
                <a:solidFill>
                  <a:srgbClr val="FF0000"/>
                </a:solidFill>
              </a:rPr>
              <a:t>High frequency</a:t>
            </a:r>
          </a:p>
          <a:p>
            <a:r>
              <a:rPr lang="en-US" sz="1200" b="1" dirty="0">
                <a:solidFill>
                  <a:srgbClr val="FF0000"/>
                </a:solidFill>
              </a:rPr>
              <a:t>Canonical and alternatives (MMEJ)</a:t>
            </a:r>
          </a:p>
        </p:txBody>
      </p:sp>
      <p:sp>
        <p:nvSpPr>
          <p:cNvPr id="4" name="ZoneTexte 3"/>
          <p:cNvSpPr txBox="1"/>
          <p:nvPr/>
        </p:nvSpPr>
        <p:spPr>
          <a:xfrm>
            <a:off x="6156176" y="4998004"/>
            <a:ext cx="1125180" cy="276999"/>
          </a:xfrm>
          <a:prstGeom prst="rect">
            <a:avLst/>
          </a:prstGeom>
          <a:noFill/>
        </p:spPr>
        <p:txBody>
          <a:bodyPr wrap="none" rtlCol="0">
            <a:spAutoFit/>
          </a:bodyPr>
          <a:lstStyle/>
          <a:p>
            <a:r>
              <a:rPr lang="en-US" sz="1200" b="1" dirty="0">
                <a:solidFill>
                  <a:srgbClr val="FF0000"/>
                </a:solidFill>
              </a:rPr>
              <a:t>Low frequency</a:t>
            </a:r>
          </a:p>
        </p:txBody>
      </p:sp>
      <p:sp>
        <p:nvSpPr>
          <p:cNvPr id="7" name="Espace réservé du numéro de diapositive 6"/>
          <p:cNvSpPr>
            <a:spLocks noGrp="1"/>
          </p:cNvSpPr>
          <p:nvPr>
            <p:ph type="sldNum" sz="quarter" idx="12"/>
          </p:nvPr>
        </p:nvSpPr>
        <p:spPr/>
        <p:txBody>
          <a:bodyPr/>
          <a:lstStyle/>
          <a:p>
            <a:fld id="{C0E76856-4982-42DE-A99B-EC985B810580}" type="slidenum">
              <a:rPr lang="en-US" smtClean="0"/>
              <a:t>28</a:t>
            </a:fld>
            <a:endParaRPr lang="en-US"/>
          </a:p>
        </p:txBody>
      </p:sp>
      <p:sp>
        <p:nvSpPr>
          <p:cNvPr id="8" name="ZoneTexte 7"/>
          <p:cNvSpPr txBox="1"/>
          <p:nvPr/>
        </p:nvSpPr>
        <p:spPr>
          <a:xfrm>
            <a:off x="82204" y="5445224"/>
            <a:ext cx="8808886" cy="1446550"/>
          </a:xfrm>
          <a:prstGeom prst="rect">
            <a:avLst/>
          </a:prstGeom>
          <a:noFill/>
        </p:spPr>
        <p:txBody>
          <a:bodyPr wrap="none" rtlCol="0">
            <a:spAutoFit/>
          </a:bodyPr>
          <a:lstStyle/>
          <a:p>
            <a:r>
              <a:rPr lang="en-US" sz="1600" dirty="0"/>
              <a:t>The challenge: favoring the less efficient HR DNA reparation system</a:t>
            </a:r>
          </a:p>
          <a:p>
            <a:endParaRPr lang="en-US" b="1" dirty="0"/>
          </a:p>
          <a:p>
            <a:r>
              <a:rPr lang="en-US" b="1" dirty="0"/>
              <a:t>Message to take home</a:t>
            </a:r>
            <a:r>
              <a:rPr lang="en-US" dirty="0"/>
              <a:t>: very rapid and numerous dsDNA breaks followed by very rapid </a:t>
            </a:r>
          </a:p>
          <a:p>
            <a:r>
              <a:rPr lang="en-US" dirty="0"/>
              <a:t>fragments sticking without any control of the former vicinity of the </a:t>
            </a:r>
            <a:r>
              <a:rPr lang="en-US" dirty="0" err="1"/>
              <a:t>sticked</a:t>
            </a:r>
            <a:r>
              <a:rPr lang="en-US" dirty="0"/>
              <a:t> fragments nor of </a:t>
            </a:r>
          </a:p>
          <a:p>
            <a:r>
              <a:rPr lang="en-US" dirty="0"/>
              <a:t>the absence of changes at the cutting point…</a:t>
            </a:r>
          </a:p>
        </p:txBody>
      </p:sp>
    </p:spTree>
    <p:extLst>
      <p:ext uri="{BB962C8B-B14F-4D97-AF65-F5344CB8AC3E}">
        <p14:creationId xmlns:p14="http://schemas.microsoft.com/office/powerpoint/2010/main" val="42679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B23DF-6D3F-4D7D-80A2-C940DBBA7DA2}"/>
              </a:ext>
            </a:extLst>
          </p:cNvPr>
          <p:cNvSpPr>
            <a:spLocks noGrp="1"/>
          </p:cNvSpPr>
          <p:nvPr>
            <p:ph type="title"/>
          </p:nvPr>
        </p:nvSpPr>
        <p:spPr/>
        <p:txBody>
          <a:bodyPr>
            <a:normAutofit fontScale="90000"/>
          </a:bodyPr>
          <a:lstStyle/>
          <a:p>
            <a:pPr algn="ctr"/>
            <a:r>
              <a:rPr lang="fr-FR" sz="3100" dirty="0" err="1"/>
              <a:t>Principle</a:t>
            </a:r>
            <a:r>
              <a:rPr lang="fr-FR" sz="3100" dirty="0"/>
              <a:t> of the matrix Approche</a:t>
            </a:r>
            <a:r>
              <a:rPr lang="fr-FR" dirty="0"/>
              <a:t/>
            </a:r>
            <a:br>
              <a:rPr lang="fr-FR" dirty="0"/>
            </a:br>
            <a:r>
              <a:rPr lang="fr-FR" sz="2200" dirty="0"/>
              <a:t>(</a:t>
            </a:r>
            <a:r>
              <a:rPr lang="fr-FR" sz="2200" dirty="0" err="1"/>
              <a:t>gathering</a:t>
            </a:r>
            <a:r>
              <a:rPr lang="fr-FR" sz="2200" dirty="0"/>
              <a:t> a </a:t>
            </a:r>
            <a:r>
              <a:rPr lang="fr-FR" sz="2200" dirty="0" err="1"/>
              <a:t>converging</a:t>
            </a:r>
            <a:r>
              <a:rPr lang="fr-FR" sz="2200" dirty="0"/>
              <a:t> proof network)</a:t>
            </a:r>
            <a:br>
              <a:rPr lang="fr-FR" sz="2200" dirty="0"/>
            </a:br>
            <a:r>
              <a:rPr lang="fr-FR" sz="3200" dirty="0"/>
              <a:t/>
            </a:r>
            <a:br>
              <a:rPr lang="fr-FR" sz="3200" dirty="0"/>
            </a:br>
            <a:r>
              <a:rPr lang="fr-FR" sz="1200" dirty="0">
                <a:hlinkClick r:id="rId2"/>
              </a:rPr>
              <a:t>http://www.inra.fr/Entreprises-Monde-agricole/Resultats-innovation-transfert/Toutes-les-actualites/Detecter-les-OGM-inconnus</a:t>
            </a:r>
            <a:r>
              <a:rPr lang="fr-FR" sz="1200" dirty="0"/>
              <a:t> </a:t>
            </a:r>
            <a:endParaRPr lang="en-US" sz="1200" dirty="0"/>
          </a:p>
        </p:txBody>
      </p:sp>
      <p:sp>
        <p:nvSpPr>
          <p:cNvPr id="3" name="Espace réservé du texte 2">
            <a:extLst>
              <a:ext uri="{FF2B5EF4-FFF2-40B4-BE49-F238E27FC236}">
                <a16:creationId xmlns:a16="http://schemas.microsoft.com/office/drawing/2014/main" id="{82A77AD9-0762-45C6-89B1-DCD5056F4ED6}"/>
              </a:ext>
            </a:extLst>
          </p:cNvPr>
          <p:cNvSpPr>
            <a:spLocks noGrp="1"/>
          </p:cNvSpPr>
          <p:nvPr>
            <p:ph type="body" idx="1"/>
          </p:nvPr>
        </p:nvSpPr>
        <p:spPr/>
        <p:txBody>
          <a:bodyPr>
            <a:normAutofit fontScale="92500" lnSpcReduction="20000"/>
          </a:bodyPr>
          <a:lstStyle/>
          <a:p>
            <a:pPr algn="ctr"/>
            <a:r>
              <a:rPr lang="fr-FR" sz="3900" b="1" cap="all" dirty="0">
                <a:solidFill>
                  <a:schemeClr val="tx1"/>
                </a:solidFill>
                <a:latin typeface="+mj-lt"/>
                <a:ea typeface="+mj-ea"/>
                <a:cs typeface="+mj-cs"/>
              </a:rPr>
              <a:t>Identification of the </a:t>
            </a:r>
            <a:r>
              <a:rPr lang="fr-FR" sz="3900" b="1" cap="all" dirty="0" err="1">
                <a:solidFill>
                  <a:schemeClr val="tx1"/>
                </a:solidFill>
                <a:latin typeface="+mj-lt"/>
                <a:ea typeface="+mj-ea"/>
                <a:cs typeface="+mj-cs"/>
              </a:rPr>
              <a:t>initially</a:t>
            </a:r>
            <a:r>
              <a:rPr lang="fr-FR" sz="3900" b="1" cap="all" dirty="0">
                <a:solidFill>
                  <a:schemeClr val="tx1"/>
                </a:solidFill>
                <a:latin typeface="+mj-lt"/>
                <a:ea typeface="+mj-ea"/>
                <a:cs typeface="+mj-cs"/>
              </a:rPr>
              <a:t> </a:t>
            </a:r>
            <a:r>
              <a:rPr lang="fr-FR" sz="3900" b="1" cap="all" dirty="0" err="1">
                <a:solidFill>
                  <a:schemeClr val="tx1"/>
                </a:solidFill>
                <a:latin typeface="+mj-lt"/>
                <a:ea typeface="+mj-ea"/>
                <a:cs typeface="+mj-cs"/>
              </a:rPr>
              <a:t>used</a:t>
            </a:r>
            <a:r>
              <a:rPr lang="fr-FR" sz="3900" b="1" cap="all" dirty="0">
                <a:solidFill>
                  <a:schemeClr val="tx1"/>
                </a:solidFill>
                <a:latin typeface="+mj-lt"/>
                <a:ea typeface="+mj-ea"/>
                <a:cs typeface="+mj-cs"/>
              </a:rPr>
              <a:t> NBT techniques and </a:t>
            </a:r>
            <a:r>
              <a:rPr lang="fr-FR" sz="3900" b="1" cap="all" dirty="0" err="1">
                <a:solidFill>
                  <a:schemeClr val="tx1"/>
                </a:solidFill>
                <a:latin typeface="+mj-lt"/>
                <a:ea typeface="+mj-ea"/>
                <a:cs typeface="+mj-cs"/>
              </a:rPr>
              <a:t>derived</a:t>
            </a:r>
            <a:r>
              <a:rPr lang="fr-FR" sz="3900" b="1" cap="all" dirty="0">
                <a:solidFill>
                  <a:schemeClr val="tx1"/>
                </a:solidFill>
                <a:latin typeface="+mj-lt"/>
                <a:ea typeface="+mj-ea"/>
                <a:cs typeface="+mj-cs"/>
              </a:rPr>
              <a:t> </a:t>
            </a:r>
            <a:r>
              <a:rPr lang="fr-FR" sz="3900" b="1" cap="all" dirty="0" err="1">
                <a:solidFill>
                  <a:schemeClr val="tx1"/>
                </a:solidFill>
                <a:latin typeface="+mj-lt"/>
                <a:ea typeface="+mj-ea"/>
                <a:cs typeface="+mj-cs"/>
              </a:rPr>
              <a:t>products</a:t>
            </a:r>
            <a:endParaRPr lang="fr-FR" sz="3900" b="1" cap="all" dirty="0">
              <a:solidFill>
                <a:schemeClr val="tx1"/>
              </a:solidFill>
              <a:latin typeface="+mj-lt"/>
              <a:ea typeface="+mj-ea"/>
              <a:cs typeface="+mj-cs"/>
            </a:endParaRPr>
          </a:p>
        </p:txBody>
      </p:sp>
    </p:spTree>
    <p:extLst>
      <p:ext uri="{BB962C8B-B14F-4D97-AF65-F5344CB8AC3E}">
        <p14:creationId xmlns:p14="http://schemas.microsoft.com/office/powerpoint/2010/main" val="2635417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The life </a:t>
            </a:r>
            <a:r>
              <a:rPr lang="fr-FR" dirty="0" err="1"/>
              <a:t>complexity</a:t>
            </a:r>
            <a:endParaRPr lang="fr-FR" dirty="0"/>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445883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396C1-9452-477E-B22A-2D2B063EF6A0}"/>
              </a:ext>
            </a:extLst>
          </p:cNvPr>
          <p:cNvSpPr>
            <a:spLocks noGrp="1"/>
          </p:cNvSpPr>
          <p:nvPr>
            <p:ph type="title"/>
          </p:nvPr>
        </p:nvSpPr>
        <p:spPr/>
        <p:txBody>
          <a:bodyPr>
            <a:normAutofit/>
          </a:bodyPr>
          <a:lstStyle/>
          <a:p>
            <a:r>
              <a:rPr lang="fr-FR" dirty="0" err="1"/>
              <a:t>Classic</a:t>
            </a:r>
            <a:r>
              <a:rPr lang="fr-FR" dirty="0"/>
              <a:t> </a:t>
            </a:r>
            <a:r>
              <a:rPr lang="fr-FR" dirty="0" err="1"/>
              <a:t>premises</a:t>
            </a:r>
            <a:r>
              <a:rPr lang="fr-FR" dirty="0"/>
              <a:t> of identification</a:t>
            </a:r>
            <a:endParaRPr lang="en-US" dirty="0"/>
          </a:p>
        </p:txBody>
      </p:sp>
      <p:sp>
        <p:nvSpPr>
          <p:cNvPr id="3" name="Espace réservé du contenu 2">
            <a:extLst>
              <a:ext uri="{FF2B5EF4-FFF2-40B4-BE49-F238E27FC236}">
                <a16:creationId xmlns:a16="http://schemas.microsoft.com/office/drawing/2014/main" id="{B2AA4D86-A802-4130-BF99-D3E9FEE3FABC}"/>
              </a:ext>
            </a:extLst>
          </p:cNvPr>
          <p:cNvSpPr>
            <a:spLocks noGrp="1"/>
          </p:cNvSpPr>
          <p:nvPr>
            <p:ph idx="1"/>
          </p:nvPr>
        </p:nvSpPr>
        <p:spPr>
          <a:xfrm>
            <a:off x="628650" y="2132856"/>
            <a:ext cx="8307222" cy="4629610"/>
          </a:xfrm>
        </p:spPr>
        <p:txBody>
          <a:bodyPr>
            <a:normAutofit fontScale="55000" lnSpcReduction="20000"/>
          </a:bodyPr>
          <a:lstStyle/>
          <a:p>
            <a:r>
              <a:rPr lang="en-US" dirty="0"/>
              <a:t>Principle:</a:t>
            </a:r>
          </a:p>
          <a:p>
            <a:pPr lvl="1"/>
            <a:r>
              <a:rPr lang="en-US" dirty="0"/>
              <a:t>Observe / distinguish characters, traits ... </a:t>
            </a:r>
            <a:r>
              <a:rPr lang="en-US" dirty="0" err="1"/>
              <a:t>eg</a:t>
            </a:r>
            <a:r>
              <a:rPr lang="en-US" dirty="0"/>
              <a:t> shape of flowers, animals, hair or feathers ...</a:t>
            </a:r>
          </a:p>
          <a:p>
            <a:pPr lvl="1"/>
            <a:r>
              <a:rPr lang="en-US" dirty="0"/>
              <a:t>Inventory the elements: locomotion devices, bone, disposition, ontogenesis ...</a:t>
            </a:r>
          </a:p>
          <a:p>
            <a:pPr lvl="1"/>
            <a:r>
              <a:rPr lang="en-US" dirty="0"/>
              <a:t>Classify the elements: phenotypic, genotypic, </a:t>
            </a:r>
            <a:r>
              <a:rPr lang="en-US" dirty="0" err="1"/>
              <a:t>epigenotypic</a:t>
            </a:r>
            <a:r>
              <a:rPr lang="en-US" dirty="0"/>
              <a:t>, </a:t>
            </a:r>
            <a:r>
              <a:rPr lang="en-US" dirty="0" err="1"/>
              <a:t>epitranscriptomic</a:t>
            </a:r>
            <a:r>
              <a:rPr lang="en-US" dirty="0"/>
              <a:t> ...</a:t>
            </a:r>
          </a:p>
          <a:p>
            <a:pPr lvl="1"/>
            <a:r>
              <a:rPr lang="en-US" dirty="0"/>
              <a:t>Analyze nucleic acid sequences; proteins, compare DNA / proteins (exon jumps, alternative splicing) ...</a:t>
            </a:r>
          </a:p>
          <a:p>
            <a:pPr lvl="1"/>
            <a:r>
              <a:rPr lang="en-US" dirty="0"/>
              <a:t>Combine the elements if necessary according to the desired degree of precision,</a:t>
            </a:r>
          </a:p>
          <a:p>
            <a:pPr lvl="1"/>
            <a:r>
              <a:rPr lang="en-US" dirty="0"/>
              <a:t>Correlate, for example in trees (evolutionary tree ...)</a:t>
            </a:r>
          </a:p>
          <a:p>
            <a:r>
              <a:rPr lang="en-US" dirty="0"/>
              <a:t>Users: Aristotle, Linnaeus, </a:t>
            </a:r>
            <a:r>
              <a:rPr lang="en-US" dirty="0" err="1"/>
              <a:t>Jussieu</a:t>
            </a:r>
            <a:r>
              <a:rPr lang="en-US" dirty="0"/>
              <a:t>, Darwin ... breeders of seed companies ...</a:t>
            </a:r>
          </a:p>
          <a:p>
            <a:endParaRPr lang="en-US" dirty="0"/>
          </a:p>
          <a:p>
            <a:r>
              <a:rPr lang="en-US" dirty="0"/>
              <a:t>The identification of NBT techniques and products is only an application of the methods and targets used in taxonomy, phylogeny / cladistics / phenetics / statistics, varietal identification, marker-assisted selection, detection of GMOs ... assisted or not by various statistical tools, databases, decision support systems (DSS) ...</a:t>
            </a:r>
            <a:endParaRPr lang="fr-FR" dirty="0"/>
          </a:p>
        </p:txBody>
      </p:sp>
    </p:spTree>
    <p:extLst>
      <p:ext uri="{BB962C8B-B14F-4D97-AF65-F5344CB8AC3E}">
        <p14:creationId xmlns:p14="http://schemas.microsoft.com/office/powerpoint/2010/main" val="3332613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upload.wikimedia.org/wikipedia/commons/7/74/Bertillon_-_Signalement_Anthropometrique.png">
            <a:extLst>
              <a:ext uri="{FF2B5EF4-FFF2-40B4-BE49-F238E27FC236}">
                <a16:creationId xmlns:a16="http://schemas.microsoft.com/office/drawing/2014/main" id="{B2A799C9-B2BE-4222-854D-9FC6D21556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88136" y="105878"/>
            <a:ext cx="3591426" cy="6752123"/>
          </a:xfrm>
          <a:prstGeom prst="rect">
            <a:avLst/>
          </a:prstGeom>
          <a:noFill/>
          <a:ln>
            <a:noFill/>
          </a:ln>
        </p:spPr>
      </p:pic>
      <p:sp>
        <p:nvSpPr>
          <p:cNvPr id="3" name="ZoneTexte 2">
            <a:extLst>
              <a:ext uri="{FF2B5EF4-FFF2-40B4-BE49-F238E27FC236}">
                <a16:creationId xmlns:a16="http://schemas.microsoft.com/office/drawing/2014/main" id="{75F51B9C-A7C2-4B60-8A26-F7FBD91F058C}"/>
              </a:ext>
            </a:extLst>
          </p:cNvPr>
          <p:cNvSpPr txBox="1"/>
          <p:nvPr/>
        </p:nvSpPr>
        <p:spPr>
          <a:xfrm>
            <a:off x="2627785" y="2466276"/>
            <a:ext cx="1902668" cy="2031325"/>
          </a:xfrm>
          <a:prstGeom prst="rect">
            <a:avLst/>
          </a:prstGeom>
          <a:noFill/>
        </p:spPr>
        <p:txBody>
          <a:bodyPr wrap="square" rtlCol="0">
            <a:spAutoFit/>
          </a:bodyPr>
          <a:lstStyle/>
          <a:p>
            <a:r>
              <a:rPr lang="en-US" dirty="0"/>
              <a:t>Basic principles of scientific identification as synthesized by Alphonse Bertillon in judicial anthropometry</a:t>
            </a:r>
          </a:p>
        </p:txBody>
      </p:sp>
      <p:sp>
        <p:nvSpPr>
          <p:cNvPr id="4" name="ZoneTexte 3">
            <a:extLst>
              <a:ext uri="{FF2B5EF4-FFF2-40B4-BE49-F238E27FC236}">
                <a16:creationId xmlns:a16="http://schemas.microsoft.com/office/drawing/2014/main" id="{5F7D2BEC-EC78-42E1-91E2-30203E6680CD}"/>
              </a:ext>
            </a:extLst>
          </p:cNvPr>
          <p:cNvSpPr txBox="1"/>
          <p:nvPr/>
        </p:nvSpPr>
        <p:spPr>
          <a:xfrm>
            <a:off x="235424" y="232013"/>
            <a:ext cx="4063164" cy="1077218"/>
          </a:xfrm>
          <a:prstGeom prst="rect">
            <a:avLst/>
          </a:prstGeom>
          <a:noFill/>
        </p:spPr>
        <p:txBody>
          <a:bodyPr wrap="none" rtlCol="0">
            <a:spAutoFit/>
          </a:bodyPr>
          <a:lstStyle/>
          <a:p>
            <a:r>
              <a:rPr lang="en-US" sz="3200" dirty="0"/>
              <a:t>Other examples </a:t>
            </a:r>
          </a:p>
          <a:p>
            <a:r>
              <a:rPr lang="en-US" sz="3200" dirty="0"/>
              <a:t>Of the matrix approach</a:t>
            </a:r>
          </a:p>
        </p:txBody>
      </p:sp>
    </p:spTree>
    <p:extLst>
      <p:ext uri="{BB962C8B-B14F-4D97-AF65-F5344CB8AC3E}">
        <p14:creationId xmlns:p14="http://schemas.microsoft.com/office/powerpoint/2010/main" val="475814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Image 2" descr="ridges">
            <a:extLst>
              <a:ext uri="{FF2B5EF4-FFF2-40B4-BE49-F238E27FC236}">
                <a16:creationId xmlns:a16="http://schemas.microsoft.com/office/drawing/2014/main" id="{F747CB06-CA80-42B9-9CCD-1042D59AA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475" y="1440316"/>
            <a:ext cx="2318147"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Image 4" descr="core delta">
            <a:extLst>
              <a:ext uri="{FF2B5EF4-FFF2-40B4-BE49-F238E27FC236}">
                <a16:creationId xmlns:a16="http://schemas.microsoft.com/office/drawing/2014/main" id="{CB173F4C-D6B5-4C81-A84A-F0EB00E7A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127" y="1581491"/>
            <a:ext cx="1921669" cy="2419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 6" descr="Loop">
            <a:extLst>
              <a:ext uri="{FF2B5EF4-FFF2-40B4-BE49-F238E27FC236}">
                <a16:creationId xmlns:a16="http://schemas.microsoft.com/office/drawing/2014/main" id="{CCC01083-49F0-4AA9-87E7-DFB1328B3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593" y="4674735"/>
            <a:ext cx="1164431"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 9" descr="Arch">
            <a:extLst>
              <a:ext uri="{FF2B5EF4-FFF2-40B4-BE49-F238E27FC236}">
                <a16:creationId xmlns:a16="http://schemas.microsoft.com/office/drawing/2014/main" id="{ABE406B0-1190-4A62-AD23-4C9F8C508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192" y="4488997"/>
            <a:ext cx="14287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11" descr="whorl">
            <a:extLst>
              <a:ext uri="{FF2B5EF4-FFF2-40B4-BE49-F238E27FC236}">
                <a16:creationId xmlns:a16="http://schemas.microsoft.com/office/drawing/2014/main" id="{E55909E7-8465-4276-8EF7-4DB4ABE9EA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2960" y="4428699"/>
            <a:ext cx="1700213" cy="1866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6ABE0609-43C3-4522-948C-98EECC44DFF9}"/>
              </a:ext>
            </a:extLst>
          </p:cNvPr>
          <p:cNvSpPr>
            <a:spLocks noChangeArrowheads="1"/>
          </p:cNvSpPr>
          <p:nvPr/>
        </p:nvSpPr>
        <p:spPr bwMode="auto">
          <a:xfrm>
            <a:off x="2730954" y="-157259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a:extLst>
              <a:ext uri="{FF2B5EF4-FFF2-40B4-BE49-F238E27FC236}">
                <a16:creationId xmlns:a16="http://schemas.microsoft.com/office/drawing/2014/main" id="{65BAAF25-1202-4743-AD7A-A3985A6D611F}"/>
              </a:ext>
            </a:extLst>
          </p:cNvPr>
          <p:cNvSpPr>
            <a:spLocks noChangeArrowheads="1"/>
          </p:cNvSpPr>
          <p:nvPr/>
        </p:nvSpPr>
        <p:spPr bwMode="auto">
          <a:xfrm>
            <a:off x="2730954" y="407573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ZoneTexte 1">
            <a:extLst>
              <a:ext uri="{FF2B5EF4-FFF2-40B4-BE49-F238E27FC236}">
                <a16:creationId xmlns:a16="http://schemas.microsoft.com/office/drawing/2014/main" id="{C68B4E95-A49F-41F5-8F7D-BDBAF177DC5F}"/>
              </a:ext>
            </a:extLst>
          </p:cNvPr>
          <p:cNvSpPr txBox="1"/>
          <p:nvPr/>
        </p:nvSpPr>
        <p:spPr>
          <a:xfrm>
            <a:off x="114705" y="3385467"/>
            <a:ext cx="3030894" cy="646331"/>
          </a:xfrm>
          <a:prstGeom prst="rect">
            <a:avLst/>
          </a:prstGeom>
          <a:noFill/>
        </p:spPr>
        <p:txBody>
          <a:bodyPr wrap="none" rtlCol="0">
            <a:spAutoFit/>
          </a:bodyPr>
          <a:lstStyle/>
          <a:p>
            <a:r>
              <a:rPr lang="en-US" dirty="0"/>
              <a:t>Some characters / traits of</a:t>
            </a:r>
          </a:p>
          <a:p>
            <a:r>
              <a:rPr lang="en-US" dirty="0"/>
              <a:t>differentiation in dactyloscopy</a:t>
            </a:r>
          </a:p>
        </p:txBody>
      </p:sp>
      <p:sp>
        <p:nvSpPr>
          <p:cNvPr id="10" name="ZoneTexte 9">
            <a:extLst>
              <a:ext uri="{FF2B5EF4-FFF2-40B4-BE49-F238E27FC236}">
                <a16:creationId xmlns:a16="http://schemas.microsoft.com/office/drawing/2014/main" id="{8331A371-E965-4797-AA16-15531BAE0489}"/>
              </a:ext>
            </a:extLst>
          </p:cNvPr>
          <p:cNvSpPr txBox="1"/>
          <p:nvPr/>
        </p:nvSpPr>
        <p:spPr>
          <a:xfrm>
            <a:off x="899592" y="213940"/>
            <a:ext cx="6971780" cy="584775"/>
          </a:xfrm>
          <a:prstGeom prst="rect">
            <a:avLst/>
          </a:prstGeom>
          <a:noFill/>
        </p:spPr>
        <p:txBody>
          <a:bodyPr wrap="none" rtlCol="0">
            <a:spAutoFit/>
          </a:bodyPr>
          <a:lstStyle/>
          <a:p>
            <a:r>
              <a:rPr lang="en-US" sz="3200" dirty="0"/>
              <a:t>Another example of the matrix approach</a:t>
            </a:r>
          </a:p>
        </p:txBody>
      </p:sp>
    </p:spTree>
    <p:extLst>
      <p:ext uri="{BB962C8B-B14F-4D97-AF65-F5344CB8AC3E}">
        <p14:creationId xmlns:p14="http://schemas.microsoft.com/office/powerpoint/2010/main" val="2137511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906AE30-A85A-4ED4-BB7A-B98C179779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60648"/>
            <a:ext cx="6012160" cy="5256584"/>
          </a:xfrm>
          <a:prstGeom prst="rect">
            <a:avLst/>
          </a:prstGeom>
          <a:noFill/>
          <a:ln>
            <a:noFill/>
          </a:ln>
        </p:spPr>
      </p:pic>
      <p:sp>
        <p:nvSpPr>
          <p:cNvPr id="3" name="ZoneTexte 2">
            <a:extLst>
              <a:ext uri="{FF2B5EF4-FFF2-40B4-BE49-F238E27FC236}">
                <a16:creationId xmlns:a16="http://schemas.microsoft.com/office/drawing/2014/main" id="{78AE8ECC-01FE-4916-AABE-F96C70706A11}"/>
              </a:ext>
            </a:extLst>
          </p:cNvPr>
          <p:cNvSpPr txBox="1"/>
          <p:nvPr/>
        </p:nvSpPr>
        <p:spPr>
          <a:xfrm>
            <a:off x="235423" y="232013"/>
            <a:ext cx="2120260" cy="2062103"/>
          </a:xfrm>
          <a:prstGeom prst="rect">
            <a:avLst/>
          </a:prstGeom>
          <a:noFill/>
        </p:spPr>
        <p:txBody>
          <a:bodyPr wrap="none" rtlCol="0">
            <a:spAutoFit/>
          </a:bodyPr>
          <a:lstStyle/>
          <a:p>
            <a:r>
              <a:rPr lang="en-US" sz="3200" dirty="0"/>
              <a:t>Another </a:t>
            </a:r>
          </a:p>
          <a:p>
            <a:r>
              <a:rPr lang="en-US" sz="3200" dirty="0"/>
              <a:t>example of </a:t>
            </a:r>
          </a:p>
          <a:p>
            <a:r>
              <a:rPr lang="en-US" sz="3200" dirty="0"/>
              <a:t>the matrix </a:t>
            </a:r>
          </a:p>
          <a:p>
            <a:r>
              <a:rPr lang="en-US" sz="3200" dirty="0"/>
              <a:t>approach</a:t>
            </a:r>
          </a:p>
        </p:txBody>
      </p:sp>
      <p:sp>
        <p:nvSpPr>
          <p:cNvPr id="4" name="ZoneTexte 3">
            <a:extLst>
              <a:ext uri="{FF2B5EF4-FFF2-40B4-BE49-F238E27FC236}">
                <a16:creationId xmlns:a16="http://schemas.microsoft.com/office/drawing/2014/main" id="{77AC547F-3BC1-47B4-B624-96D927991B64}"/>
              </a:ext>
            </a:extLst>
          </p:cNvPr>
          <p:cNvSpPr txBox="1"/>
          <p:nvPr/>
        </p:nvSpPr>
        <p:spPr>
          <a:xfrm>
            <a:off x="177364" y="3059669"/>
            <a:ext cx="1795876" cy="646331"/>
          </a:xfrm>
          <a:prstGeom prst="rect">
            <a:avLst/>
          </a:prstGeom>
          <a:noFill/>
        </p:spPr>
        <p:txBody>
          <a:bodyPr wrap="none" rtlCol="0">
            <a:spAutoFit/>
          </a:bodyPr>
          <a:lstStyle/>
          <a:p>
            <a:r>
              <a:rPr lang="fr-FR" dirty="0"/>
              <a:t>Multipoints</a:t>
            </a:r>
            <a:endParaRPr lang="en-US" dirty="0"/>
          </a:p>
          <a:p>
            <a:r>
              <a:rPr lang="fr-FR" dirty="0"/>
              <a:t>facial recognition</a:t>
            </a:r>
          </a:p>
        </p:txBody>
      </p:sp>
    </p:spTree>
    <p:extLst>
      <p:ext uri="{BB962C8B-B14F-4D97-AF65-F5344CB8AC3E}">
        <p14:creationId xmlns:p14="http://schemas.microsoft.com/office/powerpoint/2010/main" val="2398251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 associée">
            <a:extLst>
              <a:ext uri="{FF2B5EF4-FFF2-40B4-BE49-F238E27FC236}">
                <a16:creationId xmlns:a16="http://schemas.microsoft.com/office/drawing/2014/main" id="{1BF12D52-A1CE-4946-A21E-8D8C1D62896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64924" y="494696"/>
            <a:ext cx="6421253" cy="6131292"/>
          </a:xfrm>
          <a:prstGeom prst="rect">
            <a:avLst/>
          </a:prstGeom>
          <a:noFill/>
          <a:ln>
            <a:noFill/>
          </a:ln>
        </p:spPr>
      </p:pic>
      <p:sp>
        <p:nvSpPr>
          <p:cNvPr id="3" name="ZoneTexte 2">
            <a:extLst>
              <a:ext uri="{FF2B5EF4-FFF2-40B4-BE49-F238E27FC236}">
                <a16:creationId xmlns:a16="http://schemas.microsoft.com/office/drawing/2014/main" id="{A3CAD2AE-36D5-4819-9D57-BAF48E677FA9}"/>
              </a:ext>
            </a:extLst>
          </p:cNvPr>
          <p:cNvSpPr txBox="1"/>
          <p:nvPr/>
        </p:nvSpPr>
        <p:spPr>
          <a:xfrm>
            <a:off x="-72509" y="232012"/>
            <a:ext cx="4141647" cy="1077218"/>
          </a:xfrm>
          <a:prstGeom prst="rect">
            <a:avLst/>
          </a:prstGeom>
          <a:noFill/>
        </p:spPr>
        <p:txBody>
          <a:bodyPr wrap="none" rtlCol="0">
            <a:spAutoFit/>
          </a:bodyPr>
          <a:lstStyle/>
          <a:p>
            <a:pPr algn="ctr"/>
            <a:r>
              <a:rPr lang="fr-FR" sz="3200" dirty="0" err="1"/>
              <a:t>Another</a:t>
            </a:r>
            <a:r>
              <a:rPr lang="fr-FR" sz="3200" dirty="0"/>
              <a:t> </a:t>
            </a:r>
            <a:r>
              <a:rPr lang="fr-FR" sz="3200" dirty="0" err="1"/>
              <a:t>example</a:t>
            </a:r>
            <a:r>
              <a:rPr lang="fr-FR" sz="3200" dirty="0"/>
              <a:t> of the</a:t>
            </a:r>
          </a:p>
          <a:p>
            <a:pPr algn="ctr"/>
            <a:r>
              <a:rPr lang="fr-FR" sz="3200" dirty="0"/>
              <a:t>matrix </a:t>
            </a:r>
            <a:r>
              <a:rPr lang="fr-FR" sz="3200" dirty="0" err="1"/>
              <a:t>approach</a:t>
            </a:r>
            <a:endParaRPr lang="en-US" sz="3200" dirty="0"/>
          </a:p>
        </p:txBody>
      </p:sp>
      <p:sp>
        <p:nvSpPr>
          <p:cNvPr id="4" name="ZoneTexte 3">
            <a:extLst>
              <a:ext uri="{FF2B5EF4-FFF2-40B4-BE49-F238E27FC236}">
                <a16:creationId xmlns:a16="http://schemas.microsoft.com/office/drawing/2014/main" id="{343D47FD-0706-4EF2-8CB8-8FC31B8692EE}"/>
              </a:ext>
            </a:extLst>
          </p:cNvPr>
          <p:cNvSpPr txBox="1"/>
          <p:nvPr/>
        </p:nvSpPr>
        <p:spPr>
          <a:xfrm>
            <a:off x="235424" y="3244334"/>
            <a:ext cx="1585562" cy="369332"/>
          </a:xfrm>
          <a:prstGeom prst="rect">
            <a:avLst/>
          </a:prstGeom>
          <a:noFill/>
        </p:spPr>
        <p:txBody>
          <a:bodyPr wrap="none" rtlCol="0">
            <a:spAutoFit/>
          </a:bodyPr>
          <a:lstStyle/>
          <a:p>
            <a:r>
              <a:rPr lang="fr-FR" dirty="0"/>
              <a:t>Iris recognition</a:t>
            </a:r>
            <a:endParaRPr lang="en-US" dirty="0"/>
          </a:p>
        </p:txBody>
      </p:sp>
    </p:spTree>
    <p:extLst>
      <p:ext uri="{BB962C8B-B14F-4D97-AF65-F5344CB8AC3E}">
        <p14:creationId xmlns:p14="http://schemas.microsoft.com/office/powerpoint/2010/main" val="360960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 associée">
            <a:extLst>
              <a:ext uri="{FF2B5EF4-FFF2-40B4-BE49-F238E27FC236}">
                <a16:creationId xmlns:a16="http://schemas.microsoft.com/office/drawing/2014/main" id="{5BF3CCFE-5DD4-430D-BB5D-2D87DA5614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0535" y="154004"/>
            <a:ext cx="6616166" cy="6703996"/>
          </a:xfrm>
          <a:prstGeom prst="rect">
            <a:avLst/>
          </a:prstGeom>
          <a:noFill/>
          <a:ln>
            <a:noFill/>
          </a:ln>
        </p:spPr>
      </p:pic>
    </p:spTree>
    <p:extLst>
      <p:ext uri="{BB962C8B-B14F-4D97-AF65-F5344CB8AC3E}">
        <p14:creationId xmlns:p14="http://schemas.microsoft.com/office/powerpoint/2010/main" val="3933729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NA">
            <a:extLst>
              <a:ext uri="{FF2B5EF4-FFF2-40B4-BE49-F238E27FC236}">
                <a16:creationId xmlns:a16="http://schemas.microsoft.com/office/drawing/2014/main" id="{90C4C711-2BF7-4FC0-8391-B9106138CB0C}"/>
              </a:ext>
            </a:extLst>
          </p:cNvPr>
          <p:cNvPicPr/>
          <p:nvPr/>
        </p:nvPicPr>
        <p:blipFill rotWithShape="1">
          <a:blip r:embed="rId2">
            <a:extLst>
              <a:ext uri="{28A0092B-C50C-407E-A947-70E740481C1C}">
                <a14:useLocalDpi xmlns:a14="http://schemas.microsoft.com/office/drawing/2010/main" val="0"/>
              </a:ext>
            </a:extLst>
          </a:blip>
          <a:srcRect b="25000"/>
          <a:stretch/>
        </p:blipFill>
        <p:spPr bwMode="auto">
          <a:xfrm>
            <a:off x="15" y="10"/>
            <a:ext cx="9143985" cy="6857990"/>
          </a:xfrm>
          <a:prstGeom prst="rect">
            <a:avLst/>
          </a:prstGeom>
          <a:noFill/>
        </p:spPr>
      </p:pic>
      <p:sp>
        <p:nvSpPr>
          <p:cNvPr id="3" name="ZoneTexte 2">
            <a:extLst>
              <a:ext uri="{FF2B5EF4-FFF2-40B4-BE49-F238E27FC236}">
                <a16:creationId xmlns:a16="http://schemas.microsoft.com/office/drawing/2014/main" id="{FA464D44-CB41-4CF5-B6C4-DD7A93A959B4}"/>
              </a:ext>
            </a:extLst>
          </p:cNvPr>
          <p:cNvSpPr txBox="1"/>
          <p:nvPr/>
        </p:nvSpPr>
        <p:spPr>
          <a:xfrm>
            <a:off x="767238" y="1713295"/>
            <a:ext cx="7793223" cy="1015663"/>
          </a:xfrm>
          <a:prstGeom prst="rect">
            <a:avLst/>
          </a:prstGeom>
          <a:noFill/>
        </p:spPr>
        <p:txBody>
          <a:bodyPr wrap="none" rtlCol="0">
            <a:spAutoFit/>
          </a:bodyPr>
          <a:lstStyle/>
          <a:p>
            <a:pPr algn="ctr"/>
            <a:r>
              <a:rPr lang="en-US" sz="2000" b="1" dirty="0">
                <a:solidFill>
                  <a:schemeClr val="bg1"/>
                </a:solidFill>
              </a:rPr>
              <a:t>How to become one of the experts of the technical and scientific police,</a:t>
            </a:r>
          </a:p>
          <a:p>
            <a:pPr algn="ctr"/>
            <a:r>
              <a:rPr lang="en-US" sz="2000" b="1" dirty="0">
                <a:solidFill>
                  <a:schemeClr val="bg1"/>
                </a:solidFill>
              </a:rPr>
              <a:t>or - more prosaically – how to identify varieties</a:t>
            </a:r>
          </a:p>
          <a:p>
            <a:pPr algn="ctr"/>
            <a:r>
              <a:rPr lang="en-US" sz="2000" b="1" dirty="0">
                <a:solidFill>
                  <a:schemeClr val="bg1"/>
                </a:solidFill>
              </a:rPr>
              <a:t>to do marker-assisted plant selection ...</a:t>
            </a:r>
          </a:p>
        </p:txBody>
      </p:sp>
      <p:sp>
        <p:nvSpPr>
          <p:cNvPr id="4" name="ZoneTexte 3">
            <a:extLst>
              <a:ext uri="{FF2B5EF4-FFF2-40B4-BE49-F238E27FC236}">
                <a16:creationId xmlns:a16="http://schemas.microsoft.com/office/drawing/2014/main" id="{8405BF85-4E4E-4874-97E4-4FDFCB73DD96}"/>
              </a:ext>
            </a:extLst>
          </p:cNvPr>
          <p:cNvSpPr txBox="1"/>
          <p:nvPr/>
        </p:nvSpPr>
        <p:spPr>
          <a:xfrm>
            <a:off x="2580774" y="148766"/>
            <a:ext cx="5031827" cy="707886"/>
          </a:xfrm>
          <a:prstGeom prst="rect">
            <a:avLst/>
          </a:prstGeom>
          <a:noFill/>
        </p:spPr>
        <p:txBody>
          <a:bodyPr wrap="none" rtlCol="0">
            <a:spAutoFit/>
          </a:bodyPr>
          <a:lstStyle/>
          <a:p>
            <a:r>
              <a:rPr lang="fr-FR" sz="4000" b="1" dirty="0" err="1">
                <a:solidFill>
                  <a:schemeClr val="bg1"/>
                </a:solidFill>
              </a:rPr>
              <a:t>Genetic</a:t>
            </a:r>
            <a:r>
              <a:rPr lang="fr-FR" sz="4000" b="1" dirty="0">
                <a:solidFill>
                  <a:schemeClr val="bg1"/>
                </a:solidFill>
              </a:rPr>
              <a:t> </a:t>
            </a:r>
            <a:r>
              <a:rPr lang="fr-FR" sz="4000" b="1" dirty="0" err="1">
                <a:solidFill>
                  <a:schemeClr val="bg1"/>
                </a:solidFill>
              </a:rPr>
              <a:t>polymorphism</a:t>
            </a:r>
            <a:endParaRPr lang="en-US" sz="4000" b="1" dirty="0">
              <a:solidFill>
                <a:schemeClr val="bg1"/>
              </a:solidFill>
            </a:endParaRPr>
          </a:p>
        </p:txBody>
      </p:sp>
      <p:sp>
        <p:nvSpPr>
          <p:cNvPr id="5" name="ZoneTexte 4">
            <a:extLst>
              <a:ext uri="{FF2B5EF4-FFF2-40B4-BE49-F238E27FC236}">
                <a16:creationId xmlns:a16="http://schemas.microsoft.com/office/drawing/2014/main" id="{5F92BA69-C80C-420D-BD2C-B9F11376A8E0}"/>
              </a:ext>
            </a:extLst>
          </p:cNvPr>
          <p:cNvSpPr txBox="1"/>
          <p:nvPr/>
        </p:nvSpPr>
        <p:spPr>
          <a:xfrm>
            <a:off x="220586" y="5144706"/>
            <a:ext cx="8886525" cy="1200329"/>
          </a:xfrm>
          <a:prstGeom prst="rect">
            <a:avLst/>
          </a:prstGeom>
          <a:noFill/>
        </p:spPr>
        <p:txBody>
          <a:bodyPr wrap="square" rtlCol="0">
            <a:spAutoFit/>
          </a:bodyPr>
          <a:lstStyle/>
          <a:p>
            <a:pPr algn="ctr"/>
            <a:r>
              <a:rPr lang="en-US" b="1" dirty="0">
                <a:solidFill>
                  <a:schemeClr val="bg1"/>
                </a:solidFill>
              </a:rPr>
              <a:t>"In addition, the plant genome is extremely diverse," says Jeffrey Sander, scientist at the </a:t>
            </a:r>
          </a:p>
          <a:p>
            <a:pPr algn="ctr"/>
            <a:r>
              <a:rPr lang="en-US" b="1" dirty="0">
                <a:solidFill>
                  <a:schemeClr val="bg1"/>
                </a:solidFill>
              </a:rPr>
              <a:t>Pioneer Molecular Engineering (Johnston, Iowa),</a:t>
            </a:r>
          </a:p>
          <a:p>
            <a:pPr algn="ctr"/>
            <a:r>
              <a:rPr lang="en-US" b="1" dirty="0">
                <a:solidFill>
                  <a:schemeClr val="bg1"/>
                </a:solidFill>
              </a:rPr>
              <a:t>“Between two varieties of corn, there is almost the same genetic distance </a:t>
            </a:r>
          </a:p>
          <a:p>
            <a:pPr algn="ctr"/>
            <a:r>
              <a:rPr lang="en-US" b="1" dirty="0">
                <a:solidFill>
                  <a:schemeClr val="bg1"/>
                </a:solidFill>
              </a:rPr>
              <a:t>as between man and monkey. "</a:t>
            </a:r>
          </a:p>
        </p:txBody>
      </p:sp>
    </p:spTree>
    <p:extLst>
      <p:ext uri="{BB962C8B-B14F-4D97-AF65-F5344CB8AC3E}">
        <p14:creationId xmlns:p14="http://schemas.microsoft.com/office/powerpoint/2010/main" val="2449033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image">
            <a:extLst>
              <a:ext uri="{FF2B5EF4-FFF2-40B4-BE49-F238E27FC236}">
                <a16:creationId xmlns:a16="http://schemas.microsoft.com/office/drawing/2014/main" id="{80447FA3-B8FC-44D5-8C2B-7CFAA2832C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01356" y="546234"/>
            <a:ext cx="5144507" cy="5765533"/>
          </a:xfrm>
          <a:prstGeom prst="rect">
            <a:avLst/>
          </a:prstGeom>
          <a:noFill/>
        </p:spPr>
      </p:pic>
      <p:sp>
        <p:nvSpPr>
          <p:cNvPr id="3" name="ZoneTexte 2">
            <a:extLst>
              <a:ext uri="{FF2B5EF4-FFF2-40B4-BE49-F238E27FC236}">
                <a16:creationId xmlns:a16="http://schemas.microsoft.com/office/drawing/2014/main" id="{79C5C03F-080E-4CB2-8E02-CF2C16208743}"/>
              </a:ext>
            </a:extLst>
          </p:cNvPr>
          <p:cNvSpPr txBox="1"/>
          <p:nvPr/>
        </p:nvSpPr>
        <p:spPr>
          <a:xfrm>
            <a:off x="899592" y="2204864"/>
            <a:ext cx="1973490" cy="3139321"/>
          </a:xfrm>
          <a:prstGeom prst="rect">
            <a:avLst/>
          </a:prstGeom>
          <a:noFill/>
        </p:spPr>
        <p:txBody>
          <a:bodyPr wrap="square" rtlCol="0">
            <a:spAutoFit/>
          </a:bodyPr>
          <a:lstStyle/>
          <a:p>
            <a:r>
              <a:rPr lang="en-US" dirty="0"/>
              <a:t>Depending on the context, the "weight of evidence" (here the number of identification bands differentiating individuals in these forensic studies) may differ ...</a:t>
            </a:r>
          </a:p>
        </p:txBody>
      </p:sp>
      <p:sp>
        <p:nvSpPr>
          <p:cNvPr id="6" name="ZoneTexte 5">
            <a:extLst>
              <a:ext uri="{FF2B5EF4-FFF2-40B4-BE49-F238E27FC236}">
                <a16:creationId xmlns:a16="http://schemas.microsoft.com/office/drawing/2014/main" id="{C471438E-6F2D-4567-9E38-22956BD140F3}"/>
              </a:ext>
            </a:extLst>
          </p:cNvPr>
          <p:cNvSpPr txBox="1"/>
          <p:nvPr/>
        </p:nvSpPr>
        <p:spPr>
          <a:xfrm>
            <a:off x="-66712" y="510680"/>
            <a:ext cx="3583802" cy="1077218"/>
          </a:xfrm>
          <a:prstGeom prst="rect">
            <a:avLst/>
          </a:prstGeom>
          <a:noFill/>
        </p:spPr>
        <p:txBody>
          <a:bodyPr wrap="none" rtlCol="0">
            <a:spAutoFit/>
          </a:bodyPr>
          <a:lstStyle/>
          <a:p>
            <a:pPr algn="ctr"/>
            <a:r>
              <a:rPr lang="fr-FR" sz="3200" dirty="0" err="1"/>
              <a:t>Another</a:t>
            </a:r>
            <a:r>
              <a:rPr lang="fr-FR" sz="3200" dirty="0"/>
              <a:t> </a:t>
            </a:r>
            <a:r>
              <a:rPr lang="fr-FR" sz="3200" dirty="0" err="1"/>
              <a:t>example</a:t>
            </a:r>
            <a:r>
              <a:rPr lang="fr-FR" sz="3200" dirty="0"/>
              <a:t> of </a:t>
            </a:r>
          </a:p>
          <a:p>
            <a:pPr algn="ctr"/>
            <a:r>
              <a:rPr lang="fr-FR" sz="3200" dirty="0"/>
              <a:t>the matrix </a:t>
            </a:r>
            <a:r>
              <a:rPr lang="fr-FR" sz="3200" dirty="0" err="1"/>
              <a:t>approach</a:t>
            </a:r>
            <a:endParaRPr lang="en-US" sz="3200" dirty="0"/>
          </a:p>
        </p:txBody>
      </p:sp>
    </p:spTree>
    <p:extLst>
      <p:ext uri="{BB962C8B-B14F-4D97-AF65-F5344CB8AC3E}">
        <p14:creationId xmlns:p14="http://schemas.microsoft.com/office/powerpoint/2010/main" val="3234146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A27A698-0651-4093-98AD-127B009155C4}"/>
              </a:ext>
            </a:extLst>
          </p:cNvPr>
          <p:cNvSpPr txBox="1"/>
          <p:nvPr/>
        </p:nvSpPr>
        <p:spPr>
          <a:xfrm>
            <a:off x="467544" y="2064280"/>
            <a:ext cx="2418958" cy="3477875"/>
          </a:xfrm>
          <a:prstGeom prst="rect">
            <a:avLst/>
          </a:prstGeom>
          <a:noFill/>
        </p:spPr>
        <p:txBody>
          <a:bodyPr wrap="square" rtlCol="0">
            <a:spAutoFit/>
          </a:bodyPr>
          <a:lstStyle/>
          <a:p>
            <a:r>
              <a:rPr lang="en-US" sz="2000" b="1" dirty="0"/>
              <a:t>Another approach to facial recognition in noisy contexts: </a:t>
            </a:r>
            <a:r>
              <a:rPr lang="en-US" sz="2000" dirty="0"/>
              <a:t>similarities of approach between sequencing of genomes and / or epigenomes and scanning recognition methods (</a:t>
            </a:r>
            <a:r>
              <a:rPr lang="en-US" sz="2000" dirty="0" err="1"/>
              <a:t>eg</a:t>
            </a:r>
            <a:r>
              <a:rPr lang="en-US" sz="2000" dirty="0"/>
              <a:t> Viola-Jones method)</a:t>
            </a:r>
          </a:p>
        </p:txBody>
      </p:sp>
      <p:sp>
        <p:nvSpPr>
          <p:cNvPr id="4" name="ZoneTexte 3">
            <a:extLst>
              <a:ext uri="{FF2B5EF4-FFF2-40B4-BE49-F238E27FC236}">
                <a16:creationId xmlns:a16="http://schemas.microsoft.com/office/drawing/2014/main" id="{70845B55-BBE6-4797-89E0-400E741F1143}"/>
              </a:ext>
            </a:extLst>
          </p:cNvPr>
          <p:cNvSpPr txBox="1"/>
          <p:nvPr/>
        </p:nvSpPr>
        <p:spPr>
          <a:xfrm>
            <a:off x="1163848" y="268212"/>
            <a:ext cx="6971781" cy="584775"/>
          </a:xfrm>
          <a:prstGeom prst="rect">
            <a:avLst/>
          </a:prstGeom>
          <a:noFill/>
        </p:spPr>
        <p:txBody>
          <a:bodyPr wrap="none" rtlCol="0">
            <a:spAutoFit/>
          </a:bodyPr>
          <a:lstStyle/>
          <a:p>
            <a:pPr algn="ctr"/>
            <a:r>
              <a:rPr lang="fr-FR" sz="3200" dirty="0" err="1"/>
              <a:t>Another</a:t>
            </a:r>
            <a:r>
              <a:rPr lang="fr-FR" sz="3200" dirty="0"/>
              <a:t> </a:t>
            </a:r>
            <a:r>
              <a:rPr lang="fr-FR" sz="3200" dirty="0" err="1"/>
              <a:t>example</a:t>
            </a:r>
            <a:r>
              <a:rPr lang="fr-FR" sz="3200" dirty="0"/>
              <a:t> of the matrix </a:t>
            </a:r>
            <a:r>
              <a:rPr lang="fr-FR" sz="3200" dirty="0" err="1"/>
              <a:t>approach</a:t>
            </a:r>
            <a:endParaRPr lang="en-US" sz="3200" dirty="0"/>
          </a:p>
        </p:txBody>
      </p:sp>
      <p:pic>
        <p:nvPicPr>
          <p:cNvPr id="6" name="Viola-Jones-scan1">
            <a:hlinkClick r:id="" action="ppaction://media"/>
            <a:extLst>
              <a:ext uri="{FF2B5EF4-FFF2-40B4-BE49-F238E27FC236}">
                <a16:creationId xmlns:a16="http://schemas.microsoft.com/office/drawing/2014/main" id="{1DD5ED3D-4B2A-4E15-92B3-83D2924967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96503" y="1549022"/>
            <a:ext cx="5734547" cy="4300911"/>
          </a:xfrm>
          <a:prstGeom prst="rect">
            <a:avLst/>
          </a:prstGeom>
        </p:spPr>
      </p:pic>
    </p:spTree>
    <p:extLst>
      <p:ext uri="{BB962C8B-B14F-4D97-AF65-F5344CB8AC3E}">
        <p14:creationId xmlns:p14="http://schemas.microsoft.com/office/powerpoint/2010/main" val="39250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810AA5-4D73-4D61-B614-050DFE036812}"/>
              </a:ext>
            </a:extLst>
          </p:cNvPr>
          <p:cNvSpPr>
            <a:spLocks noGrp="1"/>
          </p:cNvSpPr>
          <p:nvPr>
            <p:ph type="title"/>
          </p:nvPr>
        </p:nvSpPr>
        <p:spPr>
          <a:xfrm>
            <a:off x="0" y="81482"/>
            <a:ext cx="9144000" cy="1609207"/>
          </a:xfrm>
        </p:spPr>
        <p:txBody>
          <a:bodyPr>
            <a:noAutofit/>
          </a:bodyPr>
          <a:lstStyle/>
          <a:p>
            <a:r>
              <a:rPr lang="en-US" sz="2400" b="1" dirty="0"/>
              <a:t>The matrix approach to identify the NBT techniques initially used and the derived products is based on the assemblies of markers of different types, for example in genomes and epigenomes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45636"/>
            <a:ext cx="1799376" cy="248743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278" y="1790057"/>
            <a:ext cx="1729418" cy="2322016"/>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6033" y="1862649"/>
            <a:ext cx="1629917" cy="2372967"/>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3802" y="1790057"/>
            <a:ext cx="1677177" cy="2543012"/>
          </a:xfrm>
          <a:prstGeom prst="rect">
            <a:avLst/>
          </a:prstGeom>
        </p:spPr>
      </p:pic>
      <p:sp>
        <p:nvSpPr>
          <p:cNvPr id="7" name="ZoneTexte 6"/>
          <p:cNvSpPr txBox="1"/>
          <p:nvPr/>
        </p:nvSpPr>
        <p:spPr>
          <a:xfrm>
            <a:off x="1" y="4130181"/>
            <a:ext cx="2366161" cy="1815882"/>
          </a:xfrm>
          <a:prstGeom prst="rect">
            <a:avLst/>
          </a:prstGeom>
          <a:noFill/>
        </p:spPr>
        <p:txBody>
          <a:bodyPr wrap="none" rtlCol="0">
            <a:spAutoFit/>
          </a:bodyPr>
          <a:lstStyle/>
          <a:p>
            <a:r>
              <a:rPr lang="en-US" sz="1600" dirty="0"/>
              <a:t>Markers in all</a:t>
            </a:r>
          </a:p>
          <a:p>
            <a:r>
              <a:rPr lang="en-US" sz="1600" dirty="0"/>
              <a:t>genome and </a:t>
            </a:r>
          </a:p>
          <a:p>
            <a:r>
              <a:rPr lang="en-US" sz="1600" dirty="0"/>
              <a:t>epigenomes (ex: used</a:t>
            </a:r>
          </a:p>
          <a:p>
            <a:r>
              <a:rPr lang="en-US" sz="1600" dirty="0"/>
              <a:t>for a MAS, PAM,</a:t>
            </a:r>
          </a:p>
          <a:p>
            <a:r>
              <a:rPr lang="en-US" sz="1600" dirty="0"/>
              <a:t>off-targets, translocation,</a:t>
            </a:r>
          </a:p>
          <a:p>
            <a:r>
              <a:rPr lang="en-US" sz="1600" dirty="0"/>
              <a:t>transversion ...</a:t>
            </a:r>
          </a:p>
          <a:p>
            <a:r>
              <a:rPr lang="en-US" sz="1600" dirty="0"/>
              <a:t>frequency, cartography ...)</a:t>
            </a:r>
            <a:endParaRPr lang="fr-FR" sz="1600" dirty="0"/>
          </a:p>
        </p:txBody>
      </p:sp>
      <p:sp>
        <p:nvSpPr>
          <p:cNvPr id="8" name="ZoneTexte 7"/>
          <p:cNvSpPr txBox="1"/>
          <p:nvPr/>
        </p:nvSpPr>
        <p:spPr>
          <a:xfrm>
            <a:off x="2265278" y="4225012"/>
            <a:ext cx="2109104" cy="830997"/>
          </a:xfrm>
          <a:prstGeom prst="rect">
            <a:avLst/>
          </a:prstGeom>
          <a:noFill/>
        </p:spPr>
        <p:txBody>
          <a:bodyPr wrap="none" rtlCol="0">
            <a:spAutoFit/>
          </a:bodyPr>
          <a:lstStyle/>
          <a:p>
            <a:r>
              <a:rPr lang="en-US" sz="1600" dirty="0"/>
              <a:t>Choice of identification</a:t>
            </a:r>
          </a:p>
          <a:p>
            <a:r>
              <a:rPr lang="en-US" sz="1600" dirty="0"/>
              <a:t>markers</a:t>
            </a:r>
          </a:p>
          <a:p>
            <a:r>
              <a:rPr lang="en-US" sz="1600" dirty="0"/>
              <a:t>of the species</a:t>
            </a:r>
            <a:endParaRPr lang="fr-FR" sz="1600" dirty="0"/>
          </a:p>
        </p:txBody>
      </p:sp>
      <p:sp>
        <p:nvSpPr>
          <p:cNvPr id="9" name="ZoneTexte 8"/>
          <p:cNvSpPr txBox="1"/>
          <p:nvPr/>
        </p:nvSpPr>
        <p:spPr>
          <a:xfrm>
            <a:off x="4602557" y="4136216"/>
            <a:ext cx="1727781" cy="1077218"/>
          </a:xfrm>
          <a:prstGeom prst="rect">
            <a:avLst/>
          </a:prstGeom>
          <a:noFill/>
        </p:spPr>
        <p:txBody>
          <a:bodyPr wrap="none" rtlCol="0">
            <a:spAutoFit/>
          </a:bodyPr>
          <a:lstStyle/>
          <a:p>
            <a:r>
              <a:rPr lang="en-US" sz="1600" dirty="0"/>
              <a:t>Choice of markers</a:t>
            </a:r>
          </a:p>
          <a:p>
            <a:r>
              <a:rPr lang="en-US" sz="1600" dirty="0"/>
              <a:t>differentiating</a:t>
            </a:r>
          </a:p>
          <a:p>
            <a:r>
              <a:rPr lang="en-US" sz="1600" dirty="0"/>
              <a:t>products from</a:t>
            </a:r>
          </a:p>
          <a:p>
            <a:r>
              <a:rPr lang="en-US" sz="1600" i="1" dirty="0"/>
              <a:t>in vitro </a:t>
            </a:r>
            <a:r>
              <a:rPr lang="en-US" sz="1600" dirty="0"/>
              <a:t>techniques</a:t>
            </a:r>
            <a:endParaRPr lang="fr-FR" sz="1600" dirty="0"/>
          </a:p>
        </p:txBody>
      </p:sp>
      <p:sp>
        <p:nvSpPr>
          <p:cNvPr id="10" name="ZoneTexte 9"/>
          <p:cNvSpPr txBox="1"/>
          <p:nvPr/>
        </p:nvSpPr>
        <p:spPr>
          <a:xfrm>
            <a:off x="6812840" y="4112073"/>
            <a:ext cx="2143536" cy="1323439"/>
          </a:xfrm>
          <a:prstGeom prst="rect">
            <a:avLst/>
          </a:prstGeom>
          <a:noFill/>
        </p:spPr>
        <p:txBody>
          <a:bodyPr wrap="none" rtlCol="0">
            <a:spAutoFit/>
          </a:bodyPr>
          <a:lstStyle/>
          <a:p>
            <a:r>
              <a:rPr lang="en-US" sz="1600" dirty="0"/>
              <a:t>Choice of markers</a:t>
            </a:r>
          </a:p>
          <a:p>
            <a:r>
              <a:rPr lang="en-US" sz="1600" dirty="0"/>
              <a:t>differentiating one (of)</a:t>
            </a:r>
          </a:p>
          <a:p>
            <a:r>
              <a:rPr lang="en-US" sz="1600" dirty="0"/>
              <a:t>technique(s), ex.</a:t>
            </a:r>
          </a:p>
          <a:p>
            <a:r>
              <a:rPr lang="en-US" sz="1600" dirty="0"/>
              <a:t>Crispr-endonuclease (s)</a:t>
            </a:r>
          </a:p>
          <a:p>
            <a:r>
              <a:rPr lang="en-US" sz="1600" dirty="0"/>
              <a:t>natural mutation (s)</a:t>
            </a:r>
            <a:endParaRPr lang="fr-FR" sz="1600" dirty="0"/>
          </a:p>
        </p:txBody>
      </p:sp>
      <p:sp>
        <p:nvSpPr>
          <p:cNvPr id="11" name="Accolade fermante 10"/>
          <p:cNvSpPr/>
          <p:nvPr/>
        </p:nvSpPr>
        <p:spPr>
          <a:xfrm rot="5400000">
            <a:off x="5316297" y="2501240"/>
            <a:ext cx="497941" cy="6595804"/>
          </a:xfrm>
          <a:prstGeom prst="rightBrace">
            <a:avLst/>
          </a:prstGeom>
          <a:ln w="158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2" name="ZoneTexte 11"/>
          <p:cNvSpPr txBox="1"/>
          <p:nvPr/>
        </p:nvSpPr>
        <p:spPr>
          <a:xfrm>
            <a:off x="2964666" y="5934670"/>
            <a:ext cx="6179334" cy="830997"/>
          </a:xfrm>
          <a:prstGeom prst="rect">
            <a:avLst/>
          </a:prstGeom>
          <a:noFill/>
        </p:spPr>
        <p:txBody>
          <a:bodyPr wrap="square" rtlCol="0">
            <a:spAutoFit/>
          </a:bodyPr>
          <a:lstStyle/>
          <a:p>
            <a:pPr marL="285750" indent="-285750">
              <a:buFontTx/>
              <a:buChar char="-"/>
            </a:pPr>
            <a:r>
              <a:rPr lang="en-US" sz="1600" dirty="0"/>
              <a:t>Choice of a combination for unambiguous legal identifications</a:t>
            </a:r>
          </a:p>
          <a:p>
            <a:pPr marL="285750" indent="-285750">
              <a:buFontTx/>
              <a:buChar char="-"/>
            </a:pPr>
            <a:r>
              <a:rPr lang="en-US" sz="1600" dirty="0"/>
              <a:t>Choice of one (or some) relevant marker (</a:t>
            </a:r>
            <a:r>
              <a:rPr lang="en-US" sz="1600" dirty="0" err="1"/>
              <a:t>eg</a:t>
            </a:r>
            <a:r>
              <a:rPr lang="en-US" sz="1600" dirty="0"/>
              <a:t> PCR on targeted mutation-PAM) for routine detections (aspects of cost, speed ...)</a:t>
            </a:r>
            <a:endParaRPr lang="fr-FR" sz="1600" dirty="0"/>
          </a:p>
        </p:txBody>
      </p:sp>
    </p:spTree>
    <p:extLst>
      <p:ext uri="{BB962C8B-B14F-4D97-AF65-F5344CB8AC3E}">
        <p14:creationId xmlns:p14="http://schemas.microsoft.com/office/powerpoint/2010/main" val="289987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40151" y="146050"/>
            <a:ext cx="3171171" cy="2202830"/>
          </a:xfrm>
        </p:spPr>
        <p:txBody>
          <a:bodyPr>
            <a:normAutofit fontScale="90000"/>
          </a:bodyPr>
          <a:lstStyle/>
          <a:p>
            <a:r>
              <a:rPr lang="fr-FR" dirty="0" err="1"/>
              <a:t>From</a:t>
            </a:r>
            <a:r>
              <a:rPr lang="fr-FR" dirty="0"/>
              <a:t> the </a:t>
            </a:r>
            <a:r>
              <a:rPr lang="fr-FR" dirty="0" err="1"/>
              <a:t>nucleotide</a:t>
            </a:r>
            <a:r>
              <a:rPr lang="fr-FR" dirty="0"/>
              <a:t> to the </a:t>
            </a:r>
            <a:r>
              <a:rPr lang="fr-FR" dirty="0" err="1"/>
              <a:t>cell</a:t>
            </a:r>
            <a:r>
              <a:rPr lang="fr-FR" dirty="0"/>
              <a:t> </a:t>
            </a:r>
            <a:r>
              <a:rPr lang="fr-FR" dirty="0" err="1"/>
              <a:t>then</a:t>
            </a:r>
            <a:r>
              <a:rPr lang="fr-FR" dirty="0"/>
              <a:t> tissues</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a:t>
            </a:fld>
            <a:endParaRPr lang="en-US"/>
          </a:p>
        </p:txBody>
      </p:sp>
      <p:sp>
        <p:nvSpPr>
          <p:cNvPr id="7" name="ZoneTexte 6">
            <a:extLst>
              <a:ext uri="{FF2B5EF4-FFF2-40B4-BE49-F238E27FC236}">
                <a16:creationId xmlns:a16="http://schemas.microsoft.com/office/drawing/2014/main" id="{D0058508-9FD1-48DF-BA0C-8CD0867656DC}"/>
              </a:ext>
            </a:extLst>
          </p:cNvPr>
          <p:cNvSpPr txBox="1"/>
          <p:nvPr/>
        </p:nvSpPr>
        <p:spPr>
          <a:xfrm>
            <a:off x="6074081" y="5157192"/>
            <a:ext cx="3037242" cy="1477328"/>
          </a:xfrm>
          <a:prstGeom prst="rect">
            <a:avLst/>
          </a:prstGeom>
          <a:noFill/>
        </p:spPr>
        <p:txBody>
          <a:bodyPr wrap="none" rtlCol="0">
            <a:spAutoFit/>
          </a:bodyPr>
          <a:lstStyle/>
          <a:p>
            <a:r>
              <a:rPr lang="en-US" dirty="0"/>
              <a:t>The majority of considerations</a:t>
            </a:r>
          </a:p>
          <a:p>
            <a:r>
              <a:rPr lang="en-US" dirty="0"/>
              <a:t>will focus on the eukaryotes’ </a:t>
            </a:r>
          </a:p>
          <a:p>
            <a:r>
              <a:rPr lang="en-US" dirty="0"/>
              <a:t>nuclei, not on the</a:t>
            </a:r>
          </a:p>
          <a:p>
            <a:r>
              <a:rPr lang="en-US" dirty="0"/>
              <a:t>Organelles’ genomes</a:t>
            </a:r>
          </a:p>
          <a:p>
            <a:r>
              <a:rPr lang="en-US" dirty="0"/>
              <a:t>(mitochondria, chloroplasts)</a:t>
            </a:r>
          </a:p>
        </p:txBody>
      </p:sp>
      <p:pic>
        <p:nvPicPr>
          <p:cNvPr id="5" name="Image 4" descr="Une image contenant texte&#10;&#10;Description générée avec un niveau de confiance élevé">
            <a:extLst>
              <a:ext uri="{FF2B5EF4-FFF2-40B4-BE49-F238E27FC236}">
                <a16:creationId xmlns:a16="http://schemas.microsoft.com/office/drawing/2014/main" id="{1175E887-FF47-4FE2-BDA4-4CF51FEF9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5190" y="2505078"/>
            <a:ext cx="2271610" cy="2364083"/>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4" y="0"/>
            <a:ext cx="5572125" cy="6858000"/>
          </a:xfrm>
          <a:prstGeom prst="rect">
            <a:avLst/>
          </a:prstGeom>
        </p:spPr>
      </p:pic>
    </p:spTree>
    <p:extLst>
      <p:ext uri="{BB962C8B-B14F-4D97-AF65-F5344CB8AC3E}">
        <p14:creationId xmlns:p14="http://schemas.microsoft.com/office/powerpoint/2010/main" val="2654088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8">
            <a:extLst>
              <a:ext uri="{FF2B5EF4-FFF2-40B4-BE49-F238E27FC236}">
                <a16:creationId xmlns:a16="http://schemas.microsoft.com/office/drawing/2014/main"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6"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 5" descr="Une image contenant herbe, extérieur, arbre, homme&#10;&#10;Description générée avec un niveau de confiance très élevé">
            <a:extLst>
              <a:ext uri="{FF2B5EF4-FFF2-40B4-BE49-F238E27FC236}">
                <a16:creationId xmlns:a16="http://schemas.microsoft.com/office/drawing/2014/main" id="{763F3C06-1D79-4A2F-9763-D9E2D87F6755}"/>
              </a:ext>
            </a:extLst>
          </p:cNvPr>
          <p:cNvPicPr>
            <a:picLocks noChangeAspect="1"/>
          </p:cNvPicPr>
          <p:nvPr/>
        </p:nvPicPr>
        <p:blipFill>
          <a:blip r:embed="rId2"/>
          <a:stretch>
            <a:fillRect/>
          </a:stretch>
        </p:blipFill>
        <p:spPr>
          <a:xfrm>
            <a:off x="360045" y="2263934"/>
            <a:ext cx="2569468" cy="2329650"/>
          </a:xfrm>
          <a:prstGeom prst="rect">
            <a:avLst/>
          </a:prstGeom>
        </p:spPr>
      </p:pic>
      <p:sp>
        <p:nvSpPr>
          <p:cNvPr id="2" name="Titre 1">
            <a:extLst>
              <a:ext uri="{FF2B5EF4-FFF2-40B4-BE49-F238E27FC236}">
                <a16:creationId xmlns:a16="http://schemas.microsoft.com/office/drawing/2014/main" id="{E4C2EBE0-A084-4B8D-B2EB-6E96972D62F2}"/>
              </a:ext>
            </a:extLst>
          </p:cNvPr>
          <p:cNvSpPr>
            <a:spLocks noGrp="1"/>
          </p:cNvSpPr>
          <p:nvPr>
            <p:ph type="title"/>
          </p:nvPr>
        </p:nvSpPr>
        <p:spPr>
          <a:xfrm>
            <a:off x="3288030" y="365126"/>
            <a:ext cx="5373370" cy="1325563"/>
          </a:xfrm>
        </p:spPr>
        <p:txBody>
          <a:bodyPr>
            <a:normAutofit/>
          </a:bodyPr>
          <a:lstStyle/>
          <a:p>
            <a:r>
              <a:rPr lang="fr-FR">
                <a:solidFill>
                  <a:schemeClr val="bg1"/>
                </a:solidFill>
              </a:rPr>
              <a:t>Conclusion</a:t>
            </a:r>
            <a:endParaRPr lang="en-US">
              <a:solidFill>
                <a:schemeClr val="bg1"/>
              </a:solidFill>
            </a:endParaRPr>
          </a:p>
        </p:txBody>
      </p:sp>
      <p:sp>
        <p:nvSpPr>
          <p:cNvPr id="3" name="Espace réservé du contenu 2">
            <a:extLst>
              <a:ext uri="{FF2B5EF4-FFF2-40B4-BE49-F238E27FC236}">
                <a16:creationId xmlns:a16="http://schemas.microsoft.com/office/drawing/2014/main" id="{E89FFC2C-0FC9-41BD-B952-03906D066FAA}"/>
              </a:ext>
            </a:extLst>
          </p:cNvPr>
          <p:cNvSpPr>
            <a:spLocks noGrp="1"/>
          </p:cNvSpPr>
          <p:nvPr>
            <p:ph idx="1"/>
          </p:nvPr>
        </p:nvSpPr>
        <p:spPr>
          <a:xfrm>
            <a:off x="3290637" y="2022602"/>
            <a:ext cx="5745859" cy="4214710"/>
          </a:xfrm>
        </p:spPr>
        <p:txBody>
          <a:bodyPr>
            <a:normAutofit fontScale="92500" lnSpcReduction="20000"/>
          </a:bodyPr>
          <a:lstStyle/>
          <a:p>
            <a:r>
              <a:rPr lang="en-US" sz="1700" dirty="0">
                <a:solidFill>
                  <a:schemeClr val="bg1"/>
                </a:solidFill>
              </a:rPr>
              <a:t>Do not be fooled by the tree that hides the forest:</a:t>
            </a:r>
          </a:p>
          <a:p>
            <a:endParaRPr lang="en-US" sz="1700" dirty="0">
              <a:solidFill>
                <a:schemeClr val="bg1"/>
              </a:solidFill>
            </a:endParaRPr>
          </a:p>
          <a:p>
            <a:r>
              <a:rPr lang="en-US" sz="1700" dirty="0">
                <a:solidFill>
                  <a:schemeClr val="bg1"/>
                </a:solidFill>
              </a:rPr>
              <a:t>An element, alone, isolated, might not be an unambiguous signature (but a border fragment or a rearrangement internal to an insert is sufficient for GMOs of transgenesis ...), this is what you are generally asked to consider for NBT (to make you admit that the modification is natural), not all...</a:t>
            </a:r>
          </a:p>
          <a:p>
            <a:endParaRPr lang="en-US" sz="1700" dirty="0">
              <a:solidFill>
                <a:schemeClr val="bg1"/>
              </a:solidFill>
            </a:endParaRPr>
          </a:p>
          <a:p>
            <a:r>
              <a:rPr lang="en-US" sz="1700" dirty="0">
                <a:solidFill>
                  <a:schemeClr val="bg1"/>
                </a:solidFill>
              </a:rPr>
              <a:t>Various elements collected (see above for NBT and mutagenesis </a:t>
            </a:r>
            <a:r>
              <a:rPr lang="en-US" sz="1700" i="1" dirty="0">
                <a:solidFill>
                  <a:schemeClr val="bg1"/>
                </a:solidFill>
              </a:rPr>
              <a:t>in vitro </a:t>
            </a:r>
            <a:r>
              <a:rPr lang="en-US" sz="1700" dirty="0">
                <a:solidFill>
                  <a:schemeClr val="bg1"/>
                </a:solidFill>
              </a:rPr>
              <a:t>vs. </a:t>
            </a:r>
            <a:r>
              <a:rPr lang="en-US" sz="1700" i="1" dirty="0">
                <a:solidFill>
                  <a:schemeClr val="bg1"/>
                </a:solidFill>
              </a:rPr>
              <a:t>in vivo</a:t>
            </a:r>
            <a:r>
              <a:rPr lang="en-US" sz="1700" dirty="0">
                <a:solidFill>
                  <a:schemeClr val="bg1"/>
                </a:solidFill>
              </a:rPr>
              <a:t>) make it possible to determine the technique employed and then to trace the product by using only a part of the elements (cost aspect, speed... according to the needs of the analysts)</a:t>
            </a:r>
          </a:p>
          <a:p>
            <a:endParaRPr lang="en-US" sz="1700" dirty="0">
              <a:solidFill>
                <a:schemeClr val="bg1"/>
              </a:solidFill>
            </a:endParaRPr>
          </a:p>
          <a:p>
            <a:r>
              <a:rPr lang="en-US" sz="1700" dirty="0">
                <a:solidFill>
                  <a:schemeClr val="bg1"/>
                </a:solidFill>
              </a:rPr>
              <a:t>These matrix approach practices are already in use (detection of known and unknown GMOs, to reduce costs, simplify complex samples detection ...) and made more user-friendly using the labs’ databases and DSS ...</a:t>
            </a:r>
          </a:p>
        </p:txBody>
      </p:sp>
    </p:spTree>
    <p:extLst>
      <p:ext uri="{BB962C8B-B14F-4D97-AF65-F5344CB8AC3E}">
        <p14:creationId xmlns:p14="http://schemas.microsoft.com/office/powerpoint/2010/main" val="1662739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ABBAE-C75C-4067-8CB7-5F52F508EBBE}"/>
              </a:ext>
            </a:extLst>
          </p:cNvPr>
          <p:cNvSpPr>
            <a:spLocks noGrp="1"/>
          </p:cNvSpPr>
          <p:nvPr>
            <p:ph type="title"/>
          </p:nvPr>
        </p:nvSpPr>
        <p:spPr/>
        <p:txBody>
          <a:bodyPr/>
          <a:lstStyle/>
          <a:p>
            <a:pPr algn="ctr"/>
            <a:r>
              <a:rPr lang="fr-FR" dirty="0" err="1"/>
              <a:t>Detection</a:t>
            </a:r>
            <a:r>
              <a:rPr lang="fr-FR" dirty="0"/>
              <a:t> Methods</a:t>
            </a:r>
            <a:endParaRPr lang="en-US" dirty="0"/>
          </a:p>
        </p:txBody>
      </p:sp>
      <p:sp>
        <p:nvSpPr>
          <p:cNvPr id="3" name="Espace réservé du texte 2">
            <a:extLst>
              <a:ext uri="{FF2B5EF4-FFF2-40B4-BE49-F238E27FC236}">
                <a16:creationId xmlns:a16="http://schemas.microsoft.com/office/drawing/2014/main" id="{4F8C216E-9F17-45B2-8895-214C7D8CAEB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38970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2C6A2225-94AF-4BC4-98F4-77746E7B10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831" y="2"/>
            <a:ext cx="3500169"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1">
            <a:extLst>
              <a:ext uri="{FF2B5EF4-FFF2-40B4-BE49-F238E27FC236}">
                <a16:creationId xmlns:a16="http://schemas.microsoft.com/office/drawing/2014/main" id="{648F5915-2CE1-4F74-88C5-D4366893D2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3553" y="3918051"/>
            <a:ext cx="2690447"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portable&#10;&#10;Description générée avec un niveau de confiance élevé">
            <a:extLst>
              <a:ext uri="{FF2B5EF4-FFF2-40B4-BE49-F238E27FC236}">
                <a16:creationId xmlns:a16="http://schemas.microsoft.com/office/drawing/2014/main" id="{1C77AC7E-3577-4116-BDC8-33FD604B7720}"/>
              </a:ext>
            </a:extLst>
          </p:cNvPr>
          <p:cNvPicPr>
            <a:picLocks noChangeAspect="1"/>
          </p:cNvPicPr>
          <p:nvPr/>
        </p:nvPicPr>
        <p:blipFill rotWithShape="1">
          <a:blip r:embed="rId2"/>
          <a:srcRect l="3085" r="12046" b="-3"/>
          <a:stretch/>
        </p:blipFill>
        <p:spPr>
          <a:xfrm>
            <a:off x="5767372" y="10"/>
            <a:ext cx="3376630"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4" name="Image 3" descr="Une image contenant tenant, personne, main&#10;&#10;Description générée avec un niveau de confiance très élevé">
            <a:extLst>
              <a:ext uri="{FF2B5EF4-FFF2-40B4-BE49-F238E27FC236}">
                <a16:creationId xmlns:a16="http://schemas.microsoft.com/office/drawing/2014/main" id="{927FF984-2E97-4CAA-BD27-F26AF12C81BE}"/>
              </a:ext>
            </a:extLst>
          </p:cNvPr>
          <p:cNvPicPr>
            <a:picLocks noChangeAspect="1"/>
          </p:cNvPicPr>
          <p:nvPr/>
        </p:nvPicPr>
        <p:blipFill rotWithShape="1">
          <a:blip r:embed="rId3"/>
          <a:srcRect t="12643" r="-2" b="23497"/>
          <a:stretch/>
        </p:blipFill>
        <p:spPr>
          <a:xfrm>
            <a:off x="6576621" y="4082142"/>
            <a:ext cx="2567381"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2" name="Titre 1">
            <a:extLst>
              <a:ext uri="{FF2B5EF4-FFF2-40B4-BE49-F238E27FC236}">
                <a16:creationId xmlns:a16="http://schemas.microsoft.com/office/drawing/2014/main" id="{50843D29-D401-4195-A4D1-D7271CD1DD91}"/>
              </a:ext>
            </a:extLst>
          </p:cNvPr>
          <p:cNvSpPr>
            <a:spLocks noGrp="1"/>
          </p:cNvSpPr>
          <p:nvPr>
            <p:ph type="title"/>
          </p:nvPr>
        </p:nvSpPr>
        <p:spPr>
          <a:xfrm>
            <a:off x="451441" y="898349"/>
            <a:ext cx="4790327" cy="1325563"/>
          </a:xfrm>
        </p:spPr>
        <p:txBody>
          <a:bodyPr>
            <a:normAutofit/>
          </a:bodyPr>
          <a:lstStyle/>
          <a:p>
            <a:r>
              <a:rPr lang="en-US" dirty="0"/>
              <a:t>Available methods</a:t>
            </a:r>
          </a:p>
        </p:txBody>
      </p:sp>
      <p:sp>
        <p:nvSpPr>
          <p:cNvPr id="3" name="Espace réservé du contenu 2">
            <a:extLst>
              <a:ext uri="{FF2B5EF4-FFF2-40B4-BE49-F238E27FC236}">
                <a16:creationId xmlns:a16="http://schemas.microsoft.com/office/drawing/2014/main" id="{CF246505-E390-4D5F-9282-43F15C38F2E7}"/>
              </a:ext>
            </a:extLst>
          </p:cNvPr>
          <p:cNvSpPr>
            <a:spLocks noGrp="1"/>
          </p:cNvSpPr>
          <p:nvPr>
            <p:ph idx="1"/>
          </p:nvPr>
        </p:nvSpPr>
        <p:spPr>
          <a:xfrm>
            <a:off x="333812" y="2374041"/>
            <a:ext cx="5756907" cy="4334577"/>
          </a:xfrm>
        </p:spPr>
        <p:txBody>
          <a:bodyPr anchor="t">
            <a:normAutofit lnSpcReduction="10000"/>
          </a:bodyPr>
          <a:lstStyle/>
          <a:p>
            <a:r>
              <a:rPr lang="fr-FR" sz="1600" dirty="0" err="1"/>
              <a:t>Phenotypic</a:t>
            </a:r>
            <a:r>
              <a:rPr lang="fr-FR" sz="1600" dirty="0"/>
              <a:t> (ex: </a:t>
            </a:r>
            <a:r>
              <a:rPr lang="fr-FR" sz="1600" dirty="0" err="1"/>
              <a:t>tolerance</a:t>
            </a:r>
            <a:r>
              <a:rPr lang="fr-FR" sz="1600" dirty="0"/>
              <a:t> to a herbicide, </a:t>
            </a:r>
            <a:r>
              <a:rPr lang="fr-FR" sz="1600" dirty="0" err="1"/>
              <a:t>immunology</a:t>
            </a:r>
            <a:r>
              <a:rPr lang="fr-FR" sz="1600" dirty="0"/>
              <a:t> ...)</a:t>
            </a:r>
          </a:p>
          <a:p>
            <a:r>
              <a:rPr lang="fr-FR" sz="1600" dirty="0" err="1"/>
              <a:t>Omics</a:t>
            </a:r>
            <a:r>
              <a:rPr lang="fr-FR" sz="1600" dirty="0"/>
              <a:t> (</a:t>
            </a:r>
            <a:r>
              <a:rPr lang="fr-FR" sz="1600" dirty="0" err="1"/>
              <a:t>metabolomic</a:t>
            </a:r>
            <a:r>
              <a:rPr lang="fr-FR" sz="1600" dirty="0"/>
              <a:t> modification, </a:t>
            </a:r>
            <a:r>
              <a:rPr lang="fr-FR" sz="1600" dirty="0" err="1"/>
              <a:t>proteomics</a:t>
            </a:r>
            <a:r>
              <a:rPr lang="fr-FR" sz="1600" dirty="0"/>
              <a:t> ...)</a:t>
            </a:r>
          </a:p>
          <a:p>
            <a:r>
              <a:rPr lang="fr-FR" sz="1600" dirty="0" err="1"/>
              <a:t>Molecular</a:t>
            </a:r>
            <a:r>
              <a:rPr lang="fr-FR" sz="1600" dirty="0"/>
              <a:t>: </a:t>
            </a:r>
            <a:r>
              <a:rPr lang="fr-FR" sz="1600" dirty="0" err="1"/>
              <a:t>genomes</a:t>
            </a:r>
            <a:r>
              <a:rPr lang="fr-FR" sz="1600" dirty="0"/>
              <a:t> and </a:t>
            </a:r>
            <a:r>
              <a:rPr lang="fr-FR" sz="1600" dirty="0" err="1"/>
              <a:t>epigenomes</a:t>
            </a:r>
            <a:r>
              <a:rPr lang="fr-FR" sz="1600" dirty="0"/>
              <a:t> / </a:t>
            </a:r>
            <a:r>
              <a:rPr lang="fr-FR" sz="1600" dirty="0" err="1"/>
              <a:t>epitranscriptomes</a:t>
            </a:r>
            <a:r>
              <a:rPr lang="fr-FR" sz="1600" dirty="0"/>
              <a:t> (DNA, </a:t>
            </a:r>
            <a:r>
              <a:rPr lang="fr-FR" sz="1600" dirty="0" err="1"/>
              <a:t>proteins</a:t>
            </a:r>
            <a:r>
              <a:rPr lang="fr-FR" sz="1600" dirty="0"/>
              <a:t>, RNA):</a:t>
            </a:r>
          </a:p>
          <a:p>
            <a:pPr lvl="1"/>
            <a:r>
              <a:rPr lang="fr-FR" sz="1050" dirty="0"/>
              <a:t>DNA, RNA and </a:t>
            </a:r>
            <a:r>
              <a:rPr lang="fr-FR" sz="1050" dirty="0" err="1"/>
              <a:t>modified</a:t>
            </a:r>
            <a:r>
              <a:rPr lang="fr-FR" sz="1050" dirty="0"/>
              <a:t> or </a:t>
            </a:r>
            <a:r>
              <a:rPr lang="fr-FR" sz="1050" dirty="0" err="1"/>
              <a:t>unmodified</a:t>
            </a:r>
            <a:r>
              <a:rPr lang="fr-FR" sz="1050" dirty="0"/>
              <a:t> </a:t>
            </a:r>
            <a:r>
              <a:rPr lang="fr-FR" sz="1050" dirty="0" err="1"/>
              <a:t>proteins</a:t>
            </a:r>
            <a:endParaRPr lang="fr-FR" sz="1050" dirty="0"/>
          </a:p>
          <a:p>
            <a:pPr lvl="1"/>
            <a:r>
              <a:rPr lang="fr-FR" sz="1050" dirty="0"/>
              <a:t>Simplex (PCR, LCR, OLA ...) multiplex (</a:t>
            </a:r>
            <a:r>
              <a:rPr lang="fr-FR" sz="1050" dirty="0" err="1"/>
              <a:t>SNPLex</a:t>
            </a:r>
            <a:r>
              <a:rPr lang="fr-FR" sz="1050" dirty="0"/>
              <a:t>, DNA chips ...),</a:t>
            </a:r>
          </a:p>
          <a:p>
            <a:pPr lvl="1"/>
            <a:r>
              <a:rPr lang="fr-FR" sz="1050" dirty="0" err="1"/>
              <a:t>From</a:t>
            </a:r>
            <a:r>
              <a:rPr lang="fr-FR" sz="1050" dirty="0"/>
              <a:t> the </a:t>
            </a:r>
            <a:r>
              <a:rPr lang="fr-FR" sz="1050" dirty="0" err="1"/>
              <a:t>nucleotide</a:t>
            </a:r>
            <a:r>
              <a:rPr lang="fr-FR" sz="1050" dirty="0"/>
              <a:t> (LCR, OLA ...) to the large </a:t>
            </a:r>
            <a:r>
              <a:rPr lang="fr-FR" sz="1050" dirty="0" err="1"/>
              <a:t>chromosomal</a:t>
            </a:r>
            <a:r>
              <a:rPr lang="fr-FR" sz="1050" dirty="0"/>
              <a:t> </a:t>
            </a:r>
            <a:r>
              <a:rPr lang="fr-FR" sz="1050" dirty="0" err="1"/>
              <a:t>rearrangement</a:t>
            </a:r>
            <a:r>
              <a:rPr lang="fr-FR" sz="1050" dirty="0"/>
              <a:t> (border fragment ...),</a:t>
            </a:r>
          </a:p>
          <a:p>
            <a:pPr lvl="1"/>
            <a:r>
              <a:rPr lang="fr-FR" sz="1050" dirty="0" err="1"/>
              <a:t>Isothermal</a:t>
            </a:r>
            <a:r>
              <a:rPr lang="fr-FR" sz="1050" dirty="0"/>
              <a:t> or not (LAMP, NASBA ...)</a:t>
            </a:r>
          </a:p>
          <a:p>
            <a:pPr lvl="1"/>
            <a:r>
              <a:rPr lang="fr-FR" sz="1050" dirty="0" err="1"/>
              <a:t>Combined</a:t>
            </a:r>
            <a:r>
              <a:rPr lang="fr-FR" sz="1050" dirty="0"/>
              <a:t> or not (</a:t>
            </a:r>
            <a:r>
              <a:rPr lang="fr-FR" sz="1050" dirty="0" err="1"/>
              <a:t>eg</a:t>
            </a:r>
            <a:r>
              <a:rPr lang="fr-FR" sz="1050" dirty="0"/>
              <a:t> </a:t>
            </a:r>
            <a:r>
              <a:rPr lang="fr-FR" sz="1050" dirty="0" err="1"/>
              <a:t>SNPLex</a:t>
            </a:r>
            <a:r>
              <a:rPr lang="fr-FR" sz="1050" dirty="0"/>
              <a:t> = LCR + PCR + DNA chip)</a:t>
            </a:r>
          </a:p>
          <a:p>
            <a:pPr lvl="1"/>
            <a:r>
              <a:rPr lang="fr-FR" sz="1050" dirty="0" err="1"/>
              <a:t>Sequencing</a:t>
            </a:r>
            <a:r>
              <a:rPr lang="fr-FR" sz="1050" dirty="0"/>
              <a:t> (Sanger, NGS, </a:t>
            </a:r>
            <a:r>
              <a:rPr lang="fr-FR" sz="1050" dirty="0" err="1"/>
              <a:t>ChiSeq</a:t>
            </a:r>
            <a:r>
              <a:rPr lang="fr-FR" sz="1050" dirty="0"/>
              <a:t>, </a:t>
            </a:r>
            <a:r>
              <a:rPr lang="fr-FR" sz="1050" dirty="0" err="1"/>
              <a:t>RNASeq</a:t>
            </a:r>
            <a:r>
              <a:rPr lang="fr-FR" sz="1050" dirty="0"/>
              <a:t> ...) </a:t>
            </a:r>
            <a:r>
              <a:rPr lang="fr-FR" sz="1050" dirty="0" err="1"/>
              <a:t>with</a:t>
            </a:r>
            <a:r>
              <a:rPr lang="fr-FR" sz="1050" dirty="0"/>
              <a:t> or </a:t>
            </a:r>
            <a:r>
              <a:rPr lang="fr-FR" sz="1050" dirty="0" err="1"/>
              <a:t>without</a:t>
            </a:r>
            <a:r>
              <a:rPr lang="fr-FR" sz="1050" dirty="0"/>
              <a:t> </a:t>
            </a:r>
            <a:r>
              <a:rPr lang="fr-FR" sz="1050" dirty="0" err="1"/>
              <a:t>reference</a:t>
            </a:r>
            <a:r>
              <a:rPr lang="fr-FR" sz="1050" dirty="0"/>
              <a:t> </a:t>
            </a:r>
            <a:r>
              <a:rPr lang="fr-FR" sz="1050" dirty="0" err="1"/>
              <a:t>genome</a:t>
            </a:r>
            <a:r>
              <a:rPr lang="fr-FR" sz="1050" dirty="0"/>
              <a:t>,</a:t>
            </a:r>
          </a:p>
          <a:p>
            <a:pPr lvl="1"/>
            <a:r>
              <a:rPr lang="fr-FR" sz="1050" dirty="0"/>
              <a:t>On </a:t>
            </a:r>
            <a:r>
              <a:rPr lang="fr-FR" sz="1050" dirty="0" err="1"/>
              <a:t>isolated</a:t>
            </a:r>
            <a:r>
              <a:rPr lang="fr-FR" sz="1050" dirty="0"/>
              <a:t> tissues or </a:t>
            </a:r>
            <a:r>
              <a:rPr lang="fr-FR" sz="1050" dirty="0" err="1"/>
              <a:t>cells</a:t>
            </a:r>
            <a:r>
              <a:rPr lang="fr-FR" sz="1050" dirty="0"/>
              <a:t>, nucleus or organelles,</a:t>
            </a:r>
          </a:p>
          <a:p>
            <a:pPr lvl="1"/>
            <a:r>
              <a:rPr lang="fr-FR" sz="1050" dirty="0"/>
              <a:t>In the </a:t>
            </a:r>
            <a:r>
              <a:rPr lang="fr-FR" sz="1050" dirty="0" err="1"/>
              <a:t>laboratory</a:t>
            </a:r>
            <a:r>
              <a:rPr lang="fr-FR" sz="1050" dirty="0"/>
              <a:t> or in the </a:t>
            </a:r>
            <a:r>
              <a:rPr lang="fr-FR" sz="1050" dirty="0" err="1"/>
              <a:t>field</a:t>
            </a:r>
            <a:r>
              <a:rPr lang="fr-FR" sz="1050" dirty="0"/>
              <a:t> (PCR, LAMP, </a:t>
            </a:r>
            <a:r>
              <a:rPr lang="fr-FR" sz="1050" dirty="0" err="1"/>
              <a:t>sequencing</a:t>
            </a:r>
            <a:r>
              <a:rPr lang="fr-FR" sz="1050" dirty="0"/>
              <a:t> ...)</a:t>
            </a:r>
          </a:p>
          <a:p>
            <a:pPr lvl="1"/>
            <a:endParaRPr lang="fr-FR" sz="1050" dirty="0"/>
          </a:p>
          <a:p>
            <a:r>
              <a:rPr lang="fr-FR" sz="1600" dirty="0" err="1"/>
              <a:t>Using</a:t>
            </a:r>
            <a:r>
              <a:rPr lang="fr-FR" sz="1600" dirty="0"/>
              <a:t> </a:t>
            </a:r>
            <a:r>
              <a:rPr lang="fr-FR" sz="1600" dirty="0" err="1"/>
              <a:t>scars</a:t>
            </a:r>
            <a:r>
              <a:rPr lang="fr-FR" sz="1600" dirty="0"/>
              <a:t> and signatures</a:t>
            </a:r>
          </a:p>
          <a:p>
            <a:pPr lvl="1"/>
            <a:r>
              <a:rPr lang="fr-FR" sz="1050" dirty="0" err="1"/>
              <a:t>Univocal</a:t>
            </a:r>
            <a:r>
              <a:rPr lang="fr-FR" sz="1050" dirty="0"/>
              <a:t> (s) or multiple (</a:t>
            </a:r>
            <a:r>
              <a:rPr lang="fr-FR" sz="1050" dirty="0" err="1"/>
              <a:t>databases</a:t>
            </a:r>
            <a:r>
              <a:rPr lang="fr-FR" sz="1050" dirty="0"/>
              <a:t> and DSS, </a:t>
            </a:r>
            <a:r>
              <a:rPr lang="fr-FR" sz="1050" dirty="0" err="1"/>
              <a:t>see</a:t>
            </a:r>
            <a:r>
              <a:rPr lang="fr-FR" sz="1050" dirty="0"/>
              <a:t> ENGL network </a:t>
            </a:r>
            <a:r>
              <a:rPr lang="fr-FR" sz="1050" dirty="0" err="1"/>
              <a:t>works</a:t>
            </a:r>
            <a:r>
              <a:rPr lang="fr-FR" sz="1050" dirty="0"/>
              <a:t> and FP6 Co-Extra program)</a:t>
            </a:r>
          </a:p>
          <a:p>
            <a:pPr lvl="1"/>
            <a:r>
              <a:rPr lang="fr-FR" sz="1050" dirty="0" err="1"/>
              <a:t>Analyzes</a:t>
            </a:r>
            <a:r>
              <a:rPr lang="fr-FR" sz="1050" dirty="0"/>
              <a:t> </a:t>
            </a:r>
            <a:r>
              <a:rPr lang="fr-FR" sz="1050" dirty="0" err="1"/>
              <a:t>with</a:t>
            </a:r>
            <a:r>
              <a:rPr lang="fr-FR" sz="1050" dirty="0"/>
              <a:t> </a:t>
            </a:r>
            <a:r>
              <a:rPr lang="fr-FR" sz="1050" dirty="0" err="1"/>
              <a:t>various</a:t>
            </a:r>
            <a:r>
              <a:rPr lang="fr-FR" sz="1050" dirty="0"/>
              <a:t> software (</a:t>
            </a:r>
            <a:r>
              <a:rPr lang="fr-FR" sz="1050" dirty="0" err="1"/>
              <a:t>assemblies</a:t>
            </a:r>
            <a:r>
              <a:rPr lang="fr-FR" sz="1050" dirty="0"/>
              <a:t>, </a:t>
            </a:r>
            <a:r>
              <a:rPr lang="fr-FR" sz="1050" dirty="0" err="1"/>
              <a:t>comparisons</a:t>
            </a:r>
            <a:r>
              <a:rPr lang="fr-FR" sz="1050" dirty="0"/>
              <a:t>, </a:t>
            </a:r>
            <a:r>
              <a:rPr lang="fr-FR" sz="1050" dirty="0" err="1"/>
              <a:t>phylogeny</a:t>
            </a:r>
            <a:r>
              <a:rPr lang="fr-FR" sz="1050" dirty="0"/>
              <a:t>, </a:t>
            </a:r>
            <a:r>
              <a:rPr lang="fr-FR" sz="1050" dirty="0" err="1"/>
              <a:t>statisitics</a:t>
            </a:r>
            <a:r>
              <a:rPr lang="fr-FR" sz="1050" dirty="0"/>
              <a:t>, cartographies)</a:t>
            </a:r>
          </a:p>
          <a:p>
            <a:pPr lvl="1"/>
            <a:r>
              <a:rPr lang="fr-FR" sz="1050" dirty="0"/>
              <a:t>Combinable and </a:t>
            </a:r>
            <a:r>
              <a:rPr lang="fr-FR" sz="1050" dirty="0" err="1"/>
              <a:t>modular</a:t>
            </a:r>
            <a:r>
              <a:rPr lang="fr-FR" sz="1050" dirty="0"/>
              <a:t> </a:t>
            </a:r>
            <a:r>
              <a:rPr lang="fr-FR" sz="1050" dirty="0" err="1"/>
              <a:t>according</a:t>
            </a:r>
            <a:r>
              <a:rPr lang="fr-FR" sz="1050" dirty="0"/>
              <a:t> to the </a:t>
            </a:r>
            <a:r>
              <a:rPr lang="fr-FR" sz="1050" dirty="0" err="1"/>
              <a:t>needs</a:t>
            </a:r>
            <a:r>
              <a:rPr lang="fr-FR" sz="1050" dirty="0"/>
              <a:t>: </a:t>
            </a:r>
            <a:r>
              <a:rPr lang="fr-FR" sz="1050" dirty="0" err="1"/>
              <a:t>legal</a:t>
            </a:r>
            <a:r>
              <a:rPr lang="fr-FR" sz="1050" dirty="0"/>
              <a:t> identification vs. routine </a:t>
            </a:r>
            <a:r>
              <a:rPr lang="fr-FR" sz="1050" dirty="0" err="1"/>
              <a:t>detection</a:t>
            </a:r>
            <a:endParaRPr lang="en-US" sz="700" dirty="0"/>
          </a:p>
        </p:txBody>
      </p:sp>
    </p:spTree>
    <p:extLst>
      <p:ext uri="{BB962C8B-B14F-4D97-AF65-F5344CB8AC3E}">
        <p14:creationId xmlns:p14="http://schemas.microsoft.com/office/powerpoint/2010/main" val="2908997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707B94-3100-4EF6-974D-8B5C7D379402}"/>
              </a:ext>
            </a:extLst>
          </p:cNvPr>
          <p:cNvSpPr>
            <a:spLocks noGrp="1"/>
          </p:cNvSpPr>
          <p:nvPr>
            <p:ph type="title"/>
          </p:nvPr>
        </p:nvSpPr>
        <p:spPr/>
        <p:txBody>
          <a:bodyPr/>
          <a:lstStyle/>
          <a:p>
            <a:pPr algn="ctr"/>
            <a:r>
              <a:rPr lang="fr-FR" dirty="0"/>
              <a:t>Identification / </a:t>
            </a:r>
            <a:r>
              <a:rPr lang="fr-FR" dirty="0" err="1"/>
              <a:t>detection</a:t>
            </a:r>
            <a:r>
              <a:rPr lang="fr-FR" dirty="0"/>
              <a:t> </a:t>
            </a:r>
            <a:r>
              <a:rPr lang="fr-FR" dirty="0" err="1"/>
              <a:t>targets</a:t>
            </a:r>
            <a:endParaRPr lang="en-US" dirty="0"/>
          </a:p>
        </p:txBody>
      </p:sp>
      <p:sp>
        <p:nvSpPr>
          <p:cNvPr id="3" name="Espace réservé du texte 2">
            <a:extLst>
              <a:ext uri="{FF2B5EF4-FFF2-40B4-BE49-F238E27FC236}">
                <a16:creationId xmlns:a16="http://schemas.microsoft.com/office/drawing/2014/main" id="{883B0B21-E0DE-43E8-BAA5-AD6EAFB7BF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8833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C9401-DCB4-419A-BDF0-C85338C4F8E3}"/>
              </a:ext>
            </a:extLst>
          </p:cNvPr>
          <p:cNvSpPr>
            <a:spLocks noGrp="1"/>
          </p:cNvSpPr>
          <p:nvPr>
            <p:ph type="title"/>
          </p:nvPr>
        </p:nvSpPr>
        <p:spPr/>
        <p:txBody>
          <a:bodyPr/>
          <a:lstStyle/>
          <a:p>
            <a:pPr algn="ctr"/>
            <a:r>
              <a:rPr lang="fr-FR" i="1" dirty="0"/>
              <a:t>In vitro</a:t>
            </a:r>
            <a:r>
              <a:rPr lang="fr-FR" dirty="0"/>
              <a:t> versus </a:t>
            </a:r>
            <a:r>
              <a:rPr lang="fr-FR" i="1" dirty="0"/>
              <a:t>in vivo</a:t>
            </a:r>
            <a:endParaRPr lang="en-US" i="1" dirty="0"/>
          </a:p>
        </p:txBody>
      </p:sp>
      <p:sp>
        <p:nvSpPr>
          <p:cNvPr id="3" name="Espace réservé du contenu 2">
            <a:extLst>
              <a:ext uri="{FF2B5EF4-FFF2-40B4-BE49-F238E27FC236}">
                <a16:creationId xmlns:a16="http://schemas.microsoft.com/office/drawing/2014/main" id="{B0850336-2D55-47FB-9A50-248ACF72B6C3}"/>
              </a:ext>
            </a:extLst>
          </p:cNvPr>
          <p:cNvSpPr>
            <a:spLocks noGrp="1"/>
          </p:cNvSpPr>
          <p:nvPr>
            <p:ph idx="1"/>
          </p:nvPr>
        </p:nvSpPr>
        <p:spPr/>
        <p:txBody>
          <a:bodyPr>
            <a:normAutofit fontScale="92500" lnSpcReduction="20000"/>
          </a:bodyPr>
          <a:lstStyle/>
          <a:p>
            <a:r>
              <a:rPr lang="en-US" sz="2000" dirty="0"/>
              <a:t>It is not forbidden to consider in the modifications of the genomes of the organelles (mitochondria ...) in addition to the nucleus (</a:t>
            </a:r>
            <a:r>
              <a:rPr lang="en-US" sz="2000" dirty="0" err="1"/>
              <a:t>cf</a:t>
            </a:r>
            <a:r>
              <a:rPr lang="en-US" sz="2000" dirty="0"/>
              <a:t> post-traumatic stress war of the Golf ...)</a:t>
            </a:r>
          </a:p>
          <a:p>
            <a:r>
              <a:rPr lang="en-US" sz="2000" dirty="0"/>
              <a:t>A fundamental:</a:t>
            </a:r>
          </a:p>
          <a:p>
            <a:pPr lvl="1"/>
            <a:r>
              <a:rPr lang="en-US" sz="1600" dirty="0"/>
              <a:t>genomes and epigenomes are stable (in equilibrium as a result of evolution), cf. work on the stability of animal and plant genomes such as "Napoleon Oak", tomato ...</a:t>
            </a:r>
          </a:p>
          <a:p>
            <a:pPr lvl="1"/>
            <a:r>
              <a:rPr lang="en-US" sz="1600" dirty="0"/>
              <a:t>only the neutral or pressurized modifications that are transmittable remain.</a:t>
            </a:r>
          </a:p>
          <a:p>
            <a:r>
              <a:rPr lang="en-US" sz="2000" dirty="0"/>
              <a:t>Random mutagenesis methods: chemical, physical</a:t>
            </a:r>
          </a:p>
          <a:p>
            <a:pPr lvl="1"/>
            <a:r>
              <a:rPr lang="en-US" sz="1600" dirty="0"/>
              <a:t>Types of induced modifications, </a:t>
            </a:r>
            <a:r>
              <a:rPr lang="en-US" sz="1600" dirty="0" err="1"/>
              <a:t>eg</a:t>
            </a:r>
            <a:r>
              <a:rPr lang="en-US" sz="1600" dirty="0"/>
              <a:t> transversion, micro-deletions according to mutagen (EMS, ENU, neutron flux, γ-rays ...)</a:t>
            </a:r>
          </a:p>
          <a:p>
            <a:pPr lvl="1"/>
            <a:r>
              <a:rPr lang="en-US" sz="1600" dirty="0"/>
              <a:t>Characterizations (principle and software of tilling / </a:t>
            </a:r>
            <a:r>
              <a:rPr lang="en-US" sz="1600" dirty="0" err="1"/>
              <a:t>ecotilling</a:t>
            </a:r>
            <a:r>
              <a:rPr lang="en-US" sz="1600" dirty="0"/>
              <a:t>, NGS ...): frequencies / statistics, cartographies, hotspots ...</a:t>
            </a:r>
          </a:p>
          <a:p>
            <a:r>
              <a:rPr lang="en-US" sz="2000" dirty="0"/>
              <a:t>Related techniques: "scars" (including </a:t>
            </a:r>
            <a:r>
              <a:rPr lang="en-US" sz="2000" dirty="0" err="1"/>
              <a:t>somaclonal</a:t>
            </a:r>
            <a:r>
              <a:rPr lang="en-US" sz="2000" dirty="0"/>
              <a:t> variations following </a:t>
            </a:r>
            <a:r>
              <a:rPr lang="en-US" sz="2000" dirty="0" err="1"/>
              <a:t>electroporations</a:t>
            </a:r>
            <a:r>
              <a:rPr lang="en-US" sz="2000" dirty="0"/>
              <a:t>, cell cultures, regeneration of calls / plants ...), ...)</a:t>
            </a:r>
          </a:p>
          <a:p>
            <a:pPr lvl="1"/>
            <a:r>
              <a:rPr lang="en-US" sz="1600" dirty="0"/>
              <a:t>Mutations and random epimutations of DNA, proteins and RNA (the change of a nucleotide can induce mutations and epimutations, positioning in TAD and gene expression ...)</a:t>
            </a:r>
          </a:p>
          <a:p>
            <a:pPr lvl="1"/>
            <a:r>
              <a:rPr lang="en-US" sz="1600" dirty="0"/>
              <a:t>Modification of polymorphisms: genetic maps, SNPs, STR repeat sequences, </a:t>
            </a:r>
            <a:r>
              <a:rPr lang="en-US" sz="1600" dirty="0" err="1"/>
              <a:t>microsat</a:t>
            </a:r>
            <a:r>
              <a:rPr lang="en-US" sz="1600" dirty="0"/>
              <a:t> ...</a:t>
            </a:r>
          </a:p>
          <a:p>
            <a:pPr lvl="1"/>
            <a:r>
              <a:rPr lang="en-US" sz="1600" dirty="0"/>
              <a:t>Transposable element motions, hotspot studies and recombination </a:t>
            </a:r>
            <a:r>
              <a:rPr lang="en-US" sz="1600" dirty="0" err="1"/>
              <a:t>coldspots</a:t>
            </a:r>
            <a:r>
              <a:rPr lang="en-US" sz="1600" dirty="0"/>
              <a:t>,</a:t>
            </a:r>
          </a:p>
          <a:p>
            <a:pPr lvl="1"/>
            <a:r>
              <a:rPr lang="en-US" sz="1600" dirty="0"/>
              <a:t>Traces of elimination of modified cell selection sequences (</a:t>
            </a:r>
            <a:r>
              <a:rPr lang="en-US" sz="1600" dirty="0" err="1"/>
              <a:t>eg</a:t>
            </a:r>
            <a:r>
              <a:rPr lang="en-US" sz="1600" dirty="0"/>
              <a:t> </a:t>
            </a:r>
            <a:r>
              <a:rPr lang="en-US" sz="1600" dirty="0" err="1"/>
              <a:t>Cre</a:t>
            </a:r>
            <a:r>
              <a:rPr lang="en-US" sz="1600" dirty="0"/>
              <a:t>-Lox),</a:t>
            </a:r>
            <a:endParaRPr lang="fr-FR" sz="1200" dirty="0"/>
          </a:p>
        </p:txBody>
      </p:sp>
    </p:spTree>
    <p:extLst>
      <p:ext uri="{BB962C8B-B14F-4D97-AF65-F5344CB8AC3E}">
        <p14:creationId xmlns:p14="http://schemas.microsoft.com/office/powerpoint/2010/main" val="1208419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AF4E3-52FB-47E0-9F23-499A3ECFE1DA}"/>
              </a:ext>
            </a:extLst>
          </p:cNvPr>
          <p:cNvSpPr>
            <a:spLocks noGrp="1"/>
          </p:cNvSpPr>
          <p:nvPr>
            <p:ph type="title"/>
          </p:nvPr>
        </p:nvSpPr>
        <p:spPr/>
        <p:txBody>
          <a:bodyPr/>
          <a:lstStyle/>
          <a:p>
            <a:pPr algn="ctr"/>
            <a:r>
              <a:rPr lang="fr-FR" dirty="0"/>
              <a:t>General signatures</a:t>
            </a:r>
            <a:endParaRPr lang="en-US" dirty="0"/>
          </a:p>
        </p:txBody>
      </p:sp>
      <p:sp>
        <p:nvSpPr>
          <p:cNvPr id="3" name="Espace réservé du contenu 2">
            <a:extLst>
              <a:ext uri="{FF2B5EF4-FFF2-40B4-BE49-F238E27FC236}">
                <a16:creationId xmlns:a16="http://schemas.microsoft.com/office/drawing/2014/main" id="{19949B9B-08FB-43DC-8BFB-F03F3C1E3314}"/>
              </a:ext>
            </a:extLst>
          </p:cNvPr>
          <p:cNvSpPr>
            <a:spLocks noGrp="1"/>
          </p:cNvSpPr>
          <p:nvPr>
            <p:ph idx="1"/>
          </p:nvPr>
        </p:nvSpPr>
        <p:spPr>
          <a:xfrm>
            <a:off x="431552" y="1916832"/>
            <a:ext cx="8229600" cy="4525963"/>
          </a:xfrm>
        </p:spPr>
        <p:txBody>
          <a:bodyPr/>
          <a:lstStyle/>
          <a:p>
            <a:r>
              <a:rPr lang="fr-FR" dirty="0" err="1"/>
              <a:t>Comparison</a:t>
            </a:r>
            <a:r>
              <a:rPr lang="fr-FR" dirty="0"/>
              <a:t> of « </a:t>
            </a:r>
            <a:r>
              <a:rPr lang="fr-FR" dirty="0" err="1"/>
              <a:t>cell</a:t>
            </a:r>
            <a:r>
              <a:rPr lang="fr-FR" dirty="0"/>
              <a:t> </a:t>
            </a:r>
            <a:r>
              <a:rPr lang="fr-FR" dirty="0" err="1"/>
              <a:t>lineage</a:t>
            </a:r>
            <a:r>
              <a:rPr lang="fr-FR" dirty="0"/>
              <a:t> », </a:t>
            </a:r>
            <a:r>
              <a:rPr lang="fr-FR" dirty="0" err="1"/>
              <a:t>e.g.</a:t>
            </a:r>
            <a:r>
              <a:rPr lang="fr-FR" dirty="0" err="1">
                <a:hlinkClick r:id="rId3"/>
              </a:rPr>
              <a:t>https</a:t>
            </a:r>
            <a:r>
              <a:rPr lang="fr-FR" dirty="0">
                <a:hlinkClick r:id="rId3"/>
              </a:rPr>
              <a:t>://www.pourlascience.fr/sd/genetique/suivre-le-devenir-de-chaque-cellule-du-corps-9810.php</a:t>
            </a:r>
            <a:r>
              <a:rPr lang="fr-FR" dirty="0"/>
              <a:t>)  </a:t>
            </a:r>
            <a:r>
              <a:rPr lang="fr-FR" dirty="0" err="1"/>
              <a:t>considering</a:t>
            </a:r>
            <a:r>
              <a:rPr lang="fr-FR" dirty="0"/>
              <a:t> </a:t>
            </a:r>
            <a:r>
              <a:rPr lang="fr-FR" dirty="0" err="1"/>
              <a:t>nuclear</a:t>
            </a:r>
            <a:r>
              <a:rPr lang="fr-FR" dirty="0"/>
              <a:t> and mitochondrial </a:t>
            </a:r>
            <a:r>
              <a:rPr lang="fr-FR" dirty="0" err="1"/>
              <a:t>genomes</a:t>
            </a:r>
            <a:r>
              <a:rPr lang="fr-FR" dirty="0"/>
              <a:t> and </a:t>
            </a:r>
            <a:r>
              <a:rPr lang="fr-FR" dirty="0" err="1"/>
              <a:t>epigenomes</a:t>
            </a:r>
            <a:endParaRPr lang="en-US" dirty="0"/>
          </a:p>
        </p:txBody>
      </p:sp>
    </p:spTree>
    <p:extLst>
      <p:ext uri="{BB962C8B-B14F-4D97-AF65-F5344CB8AC3E}">
        <p14:creationId xmlns:p14="http://schemas.microsoft.com/office/powerpoint/2010/main" val="3496463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140E4A-C587-4BE9-8348-98C001EBCF1F}"/>
              </a:ext>
            </a:extLst>
          </p:cNvPr>
          <p:cNvSpPr>
            <a:spLocks noGrp="1"/>
          </p:cNvSpPr>
          <p:nvPr>
            <p:ph type="title"/>
          </p:nvPr>
        </p:nvSpPr>
        <p:spPr/>
        <p:txBody>
          <a:bodyPr/>
          <a:lstStyle/>
          <a:p>
            <a:pPr algn="ctr"/>
            <a:r>
              <a:rPr lang="fr-FR" dirty="0"/>
              <a:t>NBT signatures</a:t>
            </a:r>
            <a:endParaRPr lang="en-US" dirty="0"/>
          </a:p>
        </p:txBody>
      </p:sp>
      <p:sp>
        <p:nvSpPr>
          <p:cNvPr id="3" name="Espace réservé du contenu 2">
            <a:extLst>
              <a:ext uri="{FF2B5EF4-FFF2-40B4-BE49-F238E27FC236}">
                <a16:creationId xmlns:a16="http://schemas.microsoft.com/office/drawing/2014/main" id="{AB17C450-214E-4B5D-8FDA-87BC06207730}"/>
              </a:ext>
            </a:extLst>
          </p:cNvPr>
          <p:cNvSpPr>
            <a:spLocks noGrp="1"/>
          </p:cNvSpPr>
          <p:nvPr>
            <p:ph idx="1"/>
          </p:nvPr>
        </p:nvSpPr>
        <p:spPr>
          <a:xfrm>
            <a:off x="457200" y="1772816"/>
            <a:ext cx="8229600" cy="4525963"/>
          </a:xfrm>
        </p:spPr>
        <p:txBody>
          <a:bodyPr>
            <a:normAutofit fontScale="77500" lnSpcReduction="20000"/>
          </a:bodyPr>
          <a:lstStyle/>
          <a:p>
            <a:r>
              <a:rPr lang="en-US" dirty="0"/>
              <a:t>PAM proximity (sometimes several) and targeted mutation (s) / epimutation (s), </a:t>
            </a:r>
            <a:r>
              <a:rPr lang="en-US" dirty="0" err="1"/>
              <a:t>eg</a:t>
            </a:r>
            <a:r>
              <a:rPr lang="en-US" dirty="0"/>
              <a:t> Crispr-endonuclease,</a:t>
            </a:r>
          </a:p>
          <a:p>
            <a:r>
              <a:rPr lang="en-US" dirty="0"/>
              <a:t>Off-targets near PAM, off-targets of RNAi, ZFN and TALEN...</a:t>
            </a:r>
          </a:p>
          <a:p>
            <a:r>
              <a:rPr lang="en-US" dirty="0"/>
              <a:t>Insertions of vector residues (</a:t>
            </a:r>
            <a:r>
              <a:rPr lang="en-US" dirty="0" err="1"/>
              <a:t>eg</a:t>
            </a:r>
            <a:r>
              <a:rPr lang="en-US" dirty="0"/>
              <a:t> Agrobacterium genome and plasmid) for SDN, RNAi ...</a:t>
            </a:r>
          </a:p>
          <a:p>
            <a:r>
              <a:rPr lang="en-US" dirty="0"/>
              <a:t>Contaminating DNA for RNP systems (see results of DNA insertion in the human genome ...), chromatin modifications,</a:t>
            </a:r>
          </a:p>
          <a:p>
            <a:r>
              <a:rPr lang="en-US" dirty="0"/>
              <a:t>Natural or Crispr-based "barcode" for recording changes in genomes and epigenomes and environmental cues ...</a:t>
            </a:r>
          </a:p>
          <a:p>
            <a:r>
              <a:rPr lang="en-US" dirty="0"/>
              <a:t>DNA, RNA (including mRNA) and proteins circulating between rootstock and scion,</a:t>
            </a:r>
          </a:p>
        </p:txBody>
      </p:sp>
    </p:spTree>
    <p:extLst>
      <p:ext uri="{BB962C8B-B14F-4D97-AF65-F5344CB8AC3E}">
        <p14:creationId xmlns:p14="http://schemas.microsoft.com/office/powerpoint/2010/main" val="1484738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A17299-D2BD-4F20-A7B5-0D50D5DE4BD3}"/>
              </a:ext>
            </a:extLst>
          </p:cNvPr>
          <p:cNvSpPr>
            <a:spLocks noGrp="1"/>
          </p:cNvSpPr>
          <p:nvPr>
            <p:ph type="title"/>
          </p:nvPr>
        </p:nvSpPr>
        <p:spPr/>
        <p:txBody>
          <a:bodyPr/>
          <a:lstStyle/>
          <a:p>
            <a:pPr algn="ctr"/>
            <a:r>
              <a:rPr lang="fr-FR" dirty="0"/>
              <a:t>Conclusion</a:t>
            </a:r>
            <a:endParaRPr lang="en-US" dirty="0"/>
          </a:p>
        </p:txBody>
      </p:sp>
      <p:sp>
        <p:nvSpPr>
          <p:cNvPr id="3" name="Espace réservé du contenu 2">
            <a:extLst>
              <a:ext uri="{FF2B5EF4-FFF2-40B4-BE49-F238E27FC236}">
                <a16:creationId xmlns:a16="http://schemas.microsoft.com/office/drawing/2014/main" id="{E7E32E9C-9E61-45AE-8D17-79A5C91D9451}"/>
              </a:ext>
            </a:extLst>
          </p:cNvPr>
          <p:cNvSpPr>
            <a:spLocks noGrp="1"/>
          </p:cNvSpPr>
          <p:nvPr>
            <p:ph idx="1"/>
          </p:nvPr>
        </p:nvSpPr>
        <p:spPr>
          <a:xfrm>
            <a:off x="628650" y="1825625"/>
            <a:ext cx="8465877" cy="4902721"/>
          </a:xfrm>
        </p:spPr>
        <p:txBody>
          <a:bodyPr>
            <a:normAutofit fontScale="55000" lnSpcReduction="20000"/>
          </a:bodyPr>
          <a:lstStyle/>
          <a:p>
            <a:r>
              <a:rPr lang="en-US" dirty="0"/>
              <a:t>The identification of the methods used (in vitro vs in vivo, NBT ...) is possible using the matrix approach already in use for known and unknown GMOs, as in other areas of identification / detection ...</a:t>
            </a:r>
          </a:p>
          <a:p>
            <a:r>
              <a:rPr lang="en-US" dirty="0"/>
              <a:t>The techniques and targets used are of the same type as those used by seed companies for varietal identification, SAM ...</a:t>
            </a:r>
          </a:p>
          <a:p>
            <a:r>
              <a:rPr lang="en-US" dirty="0"/>
              <a:t>One, or part, of these targets can suffice in routine, so at the least cost as for the current GMOs</a:t>
            </a:r>
          </a:p>
          <a:p>
            <a:r>
              <a:rPr lang="en-US" dirty="0"/>
              <a:t>The proof of concept will be accessible</a:t>
            </a:r>
          </a:p>
          <a:p>
            <a:pPr lvl="1"/>
            <a:r>
              <a:rPr lang="en-US" dirty="0"/>
              <a:t>As soon as the research programs proposed by ENGL to the European Commission in 2013 are launched,</a:t>
            </a:r>
          </a:p>
          <a:p>
            <a:pPr lvl="1"/>
            <a:r>
              <a:rPr lang="en-US" dirty="0"/>
              <a:t>The reference materials will be provided by the companies as for the GMOs of transgenesis (regulations 1829/03 and 1830/03)</a:t>
            </a:r>
          </a:p>
          <a:p>
            <a:r>
              <a:rPr lang="en-US" dirty="0"/>
              <a:t>The premises have not been fulfilled in the HCB, Scientific Advice Mechanism European... Reports despite the available time (5 years for the HCB...) and considerable resources (40 experts for the HCB), in absence of elicitation of experts (ex: Q method) and public consultation demonstrate a political choice (see speech JY Le </a:t>
            </a:r>
            <a:r>
              <a:rPr lang="en-US" dirty="0" err="1"/>
              <a:t>Déaut</a:t>
            </a:r>
            <a:r>
              <a:rPr lang="en-US" dirty="0"/>
              <a:t> at OPECST in 2016, comment European Commissioner January 2018 ...) allowed by the use of circular reasoning (a classic of scientific bias) </a:t>
            </a:r>
          </a:p>
        </p:txBody>
      </p:sp>
    </p:spTree>
    <p:extLst>
      <p:ext uri="{BB962C8B-B14F-4D97-AF65-F5344CB8AC3E}">
        <p14:creationId xmlns:p14="http://schemas.microsoft.com/office/powerpoint/2010/main" val="3947082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6905" y="116632"/>
            <a:ext cx="8229600" cy="1143000"/>
          </a:xfrm>
        </p:spPr>
        <p:txBody>
          <a:bodyPr>
            <a:normAutofit fontScale="90000"/>
          </a:bodyPr>
          <a:lstStyle/>
          <a:p>
            <a:r>
              <a:rPr lang="fr-FR" dirty="0"/>
              <a:t>France as a case </a:t>
            </a:r>
            <a:r>
              <a:rPr lang="fr-FR" dirty="0" err="1"/>
              <a:t>study</a:t>
            </a:r>
            <a:r>
              <a:rPr lang="fr-FR" dirty="0"/>
              <a:t>: </a:t>
            </a:r>
            <a:br>
              <a:rPr lang="fr-FR" dirty="0"/>
            </a:br>
            <a:r>
              <a:rPr lang="fr-FR" dirty="0"/>
              <a:t>NBT at the HCB and the Conseil d’Etat</a:t>
            </a:r>
          </a:p>
        </p:txBody>
      </p:sp>
      <p:sp>
        <p:nvSpPr>
          <p:cNvPr id="3" name="Espace réservé du contenu 2"/>
          <p:cNvSpPr>
            <a:spLocks noGrp="1"/>
          </p:cNvSpPr>
          <p:nvPr>
            <p:ph idx="1"/>
          </p:nvPr>
        </p:nvSpPr>
        <p:spPr>
          <a:xfrm>
            <a:off x="457200" y="1600200"/>
            <a:ext cx="8686800" cy="5257800"/>
          </a:xfrm>
        </p:spPr>
        <p:txBody>
          <a:bodyPr>
            <a:normAutofit fontScale="40000" lnSpcReduction="20000"/>
          </a:bodyPr>
          <a:lstStyle/>
          <a:p>
            <a:r>
              <a:rPr lang="en-US" dirty="0"/>
              <a:t>Working Group 2008-2015</a:t>
            </a:r>
          </a:p>
          <a:p>
            <a:r>
              <a:rPr lang="en-US" dirty="0"/>
              <a:t>December 2015: "discussion on a summary note" of the WG</a:t>
            </a:r>
          </a:p>
          <a:p>
            <a:pPr lvl="1"/>
            <a:r>
              <a:rPr lang="en-US" dirty="0"/>
              <a:t>No </a:t>
            </a:r>
            <a:r>
              <a:rPr lang="en-US" dirty="0" err="1"/>
              <a:t>gvt</a:t>
            </a:r>
            <a:r>
              <a:rPr lang="en-US" dirty="0"/>
              <a:t> referral nor self-referral, thus without precise request of work to be performed,</a:t>
            </a:r>
          </a:p>
          <a:p>
            <a:pPr lvl="1"/>
            <a:r>
              <a:rPr lang="en-US" dirty="0"/>
              <a:t>"Written in a weekend or so",</a:t>
            </a:r>
          </a:p>
          <a:p>
            <a:pPr lvl="1"/>
            <a:r>
              <a:rPr lang="en-US" dirty="0"/>
              <a:t>provided to the Scientific Committee 3 working days before the HCB SC meeting,</a:t>
            </a:r>
          </a:p>
          <a:p>
            <a:pPr lvl="1"/>
            <a:r>
              <a:rPr lang="en-US" dirty="0"/>
              <a:t>with less than a third of the final document (remainder to be provided later on),</a:t>
            </a:r>
          </a:p>
          <a:p>
            <a:pPr lvl="1"/>
            <a:r>
              <a:rPr lang="en-US" dirty="0"/>
              <a:t>with regulatory and economic considerations of the CEES but not of the CS,</a:t>
            </a:r>
          </a:p>
          <a:p>
            <a:pPr lvl="1"/>
            <a:r>
              <a:rPr lang="en-US" dirty="0"/>
              <a:t>provided to CEES the same day (contrary to the procedures’ scheme),</a:t>
            </a:r>
          </a:p>
          <a:p>
            <a:pPr lvl="1"/>
            <a:r>
              <a:rPr lang="en-US" dirty="0"/>
              <a:t>which will be announced the days after as to be provided as a notice to the government,</a:t>
            </a:r>
          </a:p>
          <a:p>
            <a:pPr lvl="1"/>
            <a:r>
              <a:rPr lang="en-US" dirty="0"/>
              <a:t>request for dissent refused</a:t>
            </a:r>
          </a:p>
          <a:p>
            <a:r>
              <a:rPr lang="en-US" dirty="0"/>
              <a:t>Communication “double talk" to justify a misuse of procedures, </a:t>
            </a:r>
          </a:p>
          <a:p>
            <a:r>
              <a:rPr lang="en-US" dirty="0"/>
              <a:t>Resignation of the CS: an expert </a:t>
            </a:r>
            <a:r>
              <a:rPr lang="en-US" i="1" dirty="0" err="1"/>
              <a:t>intuitu</a:t>
            </a:r>
            <a:r>
              <a:rPr lang="en-US" i="1" dirty="0"/>
              <a:t> personae </a:t>
            </a:r>
            <a:r>
              <a:rPr lang="en-US" dirty="0"/>
              <a:t>vs. organizations of the highest quality,</a:t>
            </a:r>
          </a:p>
          <a:p>
            <a:r>
              <a:rPr lang="en-US" dirty="0"/>
              <a:t>Status of the document regressed several times on the HCB website but was always presented by the </a:t>
            </a:r>
            <a:r>
              <a:rPr lang="en-US" dirty="0" err="1"/>
              <a:t>gvt</a:t>
            </a:r>
            <a:r>
              <a:rPr lang="en-US" dirty="0"/>
              <a:t> as a “advice" of HCB,</a:t>
            </a:r>
          </a:p>
          <a:p>
            <a:r>
              <a:rPr lang="en-US" dirty="0"/>
              <a:t>Request to the </a:t>
            </a:r>
            <a:r>
              <a:rPr lang="en-US" dirty="0" err="1"/>
              <a:t>gvt</a:t>
            </a:r>
            <a:r>
              <a:rPr lang="en-US" dirty="0"/>
              <a:t> to urgently provide the HCB with an official referral on NBT,</a:t>
            </a:r>
          </a:p>
          <a:p>
            <a:r>
              <a:rPr lang="en-US" dirty="0"/>
              <a:t>New SC WG on NBT started for writing a new CS document… delivered November 2017 despite a new dissent,</a:t>
            </a:r>
          </a:p>
          <a:p>
            <a:r>
              <a:rPr lang="en-US" dirty="0"/>
              <a:t>Ad-hoc working group (‘coach’, chairs and staff) i.e. a judge and party WG on HCB governance. Conclusions after several months: the rules of procedures have to be applied, the documents have to be provided in due time, procedures have to be transparent, minority opinions have to be taken into account as stated by the procedures...</a:t>
            </a:r>
          </a:p>
          <a:p>
            <a:endParaRPr lang="en-US" dirty="0"/>
          </a:p>
          <a:p>
            <a:pPr marL="0" indent="0" algn="ctr">
              <a:buNone/>
            </a:pPr>
            <a:r>
              <a:rPr lang="en-US" b="1" dirty="0"/>
              <a:t>HCB (High Council for Biotechnologies): “business as usual”</a:t>
            </a:r>
          </a:p>
          <a:p>
            <a:pPr marL="0" indent="0" algn="ctr">
              <a:buNone/>
            </a:pPr>
            <a:endParaRPr lang="en-US" b="1" dirty="0"/>
          </a:p>
          <a:p>
            <a:pPr marL="0" indent="0" algn="ctr">
              <a:buNone/>
            </a:pPr>
            <a:r>
              <a:rPr lang="en-US" b="1" dirty="0"/>
              <a:t>Application to the Conseil </a:t>
            </a:r>
            <a:r>
              <a:rPr lang="en-US" b="1" dirty="0" err="1"/>
              <a:t>d’Etat</a:t>
            </a:r>
            <a:r>
              <a:rPr lang="en-US" b="1" dirty="0"/>
              <a:t> by organizations against Prime minister decisions of “</a:t>
            </a:r>
            <a:r>
              <a:rPr lang="en-US" b="1" dirty="0" err="1"/>
              <a:t>VrTH</a:t>
            </a:r>
            <a:r>
              <a:rPr lang="en-US" b="1" dirty="0"/>
              <a:t>” (“hidden GMO”) approval,</a:t>
            </a:r>
          </a:p>
          <a:p>
            <a:pPr marL="0" indent="0" algn="ctr">
              <a:buNone/>
            </a:pPr>
            <a:r>
              <a:rPr lang="en-US" b="1" dirty="0"/>
              <a:t>NBT were included during an exceptional investigation at the helm (‘</a:t>
            </a:r>
            <a:r>
              <a:rPr lang="en-US" b="1" dirty="0" err="1"/>
              <a:t>enquête</a:t>
            </a:r>
            <a:r>
              <a:rPr lang="en-US" b="1" dirty="0"/>
              <a:t> à la barre’)</a:t>
            </a:r>
          </a:p>
          <a:p>
            <a:pPr marL="0" indent="0" algn="ctr">
              <a:buNone/>
            </a:pPr>
            <a:r>
              <a:rPr lang="en-US" b="1" dirty="0"/>
              <a:t>The Conseil </a:t>
            </a:r>
            <a:r>
              <a:rPr lang="en-US" b="1" dirty="0" err="1"/>
              <a:t>d’Etat</a:t>
            </a:r>
            <a:r>
              <a:rPr lang="en-US" b="1" dirty="0"/>
              <a:t> then sent several preliminary questions to the European Court of Justice (ECJ)</a:t>
            </a:r>
          </a:p>
          <a:p>
            <a:pPr marL="0" indent="0" algn="ctr">
              <a:buNone/>
            </a:pPr>
            <a:r>
              <a:rPr lang="en-US" b="1" dirty="0"/>
              <a:t>Follow-up of the ECJ general advocate comments delivered on February 2018</a:t>
            </a:r>
          </a:p>
        </p:txBody>
      </p:sp>
    </p:spTree>
    <p:extLst>
      <p:ext uri="{BB962C8B-B14F-4D97-AF65-F5344CB8AC3E}">
        <p14:creationId xmlns:p14="http://schemas.microsoft.com/office/powerpoint/2010/main" val="2765330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8828" y="1268759"/>
            <a:ext cx="8619675" cy="5499207"/>
          </a:xfrm>
        </p:spPr>
        <p:txBody>
          <a:bodyPr>
            <a:normAutofit fontScale="92500" lnSpcReduction="10000"/>
          </a:bodyPr>
          <a:lstStyle/>
          <a:p>
            <a:r>
              <a:rPr lang="en-US" sz="2000" dirty="0">
                <a:solidFill>
                  <a:schemeClr val="tx1">
                    <a:lumMod val="65000"/>
                    <a:lumOff val="35000"/>
                  </a:schemeClr>
                </a:solidFill>
              </a:rPr>
              <a:t>A series of agricultural technical evolutions, often described as revolutions (middle-age, green...),</a:t>
            </a:r>
          </a:p>
          <a:p>
            <a:r>
              <a:rPr lang="en-US" sz="2000" dirty="0">
                <a:solidFill>
                  <a:schemeClr val="tx1">
                    <a:lumMod val="65000"/>
                    <a:lumOff val="35000"/>
                  </a:schemeClr>
                </a:solidFill>
              </a:rPr>
              <a:t>A technical evolution of molecular biology: GMOs, then NBT, synthetic biology,</a:t>
            </a:r>
          </a:p>
          <a:p>
            <a:r>
              <a:rPr lang="en-US" sz="2000" dirty="0">
                <a:solidFill>
                  <a:schemeClr val="tx1">
                    <a:lumMod val="65000"/>
                    <a:lumOff val="35000"/>
                  </a:schemeClr>
                </a:solidFill>
              </a:rPr>
              <a:t>Related techniques: cooking recipes that have been used for several decades generating mutations and epimutations (see the October 2016 seminar)</a:t>
            </a:r>
          </a:p>
          <a:p>
            <a:r>
              <a:rPr lang="en-US" sz="2000" dirty="0">
                <a:solidFill>
                  <a:schemeClr val="tx1">
                    <a:lumMod val="65000"/>
                    <a:lumOff val="35000"/>
                  </a:schemeClr>
                </a:solidFill>
              </a:rPr>
              <a:t>Techniques used without evaluation guidelines on certain impacts (e.g. epigenome, see EFSA symposium, June 2016) nor an appropriate quality assurance scheme,</a:t>
            </a:r>
          </a:p>
          <a:p>
            <a:r>
              <a:rPr lang="en-US" sz="2000" dirty="0">
                <a:solidFill>
                  <a:schemeClr val="tx1">
                    <a:lumMod val="65000"/>
                    <a:lumOff val="35000"/>
                  </a:schemeClr>
                </a:solidFill>
              </a:rPr>
              <a:t>Societal issues that led to the refusal by citizens of certain techniques and leading to regulatory questions (what is mutagenesis, GMO or not, exempted or not?) being processed at the level of the ECJ,</a:t>
            </a:r>
          </a:p>
          <a:p>
            <a:r>
              <a:rPr lang="en-US" sz="2000" dirty="0">
                <a:solidFill>
                  <a:schemeClr val="tx1">
                    <a:lumMod val="65000"/>
                    <a:lumOff val="35000"/>
                  </a:schemeClr>
                </a:solidFill>
              </a:rPr>
              <a:t>A society where technical progress and innovation are asserted as a source of happiness and wellbeing by both private and public actors (ministries in charge of the environment and agriculture, CTPS vs. Evaluation agency ...)</a:t>
            </a:r>
          </a:p>
          <a:p>
            <a:pPr marL="0" indent="0">
              <a:buNone/>
            </a:pPr>
            <a:endParaRPr lang="en-US" sz="2000" dirty="0">
              <a:solidFill>
                <a:schemeClr val="tx1">
                  <a:lumMod val="65000"/>
                  <a:lumOff val="35000"/>
                </a:schemeClr>
              </a:solidFill>
            </a:endParaRPr>
          </a:p>
          <a:p>
            <a:pPr marL="0" indent="0">
              <a:buNone/>
            </a:pPr>
            <a:r>
              <a:rPr lang="en-US" sz="2000" dirty="0">
                <a:solidFill>
                  <a:schemeClr val="tx1">
                    <a:lumMod val="65000"/>
                    <a:lumOff val="35000"/>
                  </a:schemeClr>
                </a:solidFill>
              </a:rPr>
              <a:t>What can be learned from the current NBT controversy (ZFN, TALEN, Crispr-nuclease) and other techniques (negative </a:t>
            </a:r>
            <a:r>
              <a:rPr lang="en-US" sz="2000" dirty="0" err="1">
                <a:solidFill>
                  <a:schemeClr val="tx1">
                    <a:lumMod val="65000"/>
                    <a:lumOff val="35000"/>
                  </a:schemeClr>
                </a:solidFill>
              </a:rPr>
              <a:t>segregants</a:t>
            </a:r>
            <a:r>
              <a:rPr lang="en-US" sz="2000" dirty="0">
                <a:solidFill>
                  <a:schemeClr val="tx1">
                    <a:lumMod val="65000"/>
                    <a:lumOff val="35000"/>
                  </a:schemeClr>
                </a:solidFill>
              </a:rPr>
              <a:t>, </a:t>
            </a:r>
            <a:r>
              <a:rPr lang="en-US" sz="2000" dirty="0" err="1">
                <a:solidFill>
                  <a:schemeClr val="tx1">
                    <a:lumMod val="65000"/>
                    <a:lumOff val="35000"/>
                  </a:schemeClr>
                </a:solidFill>
              </a:rPr>
              <a:t>RdDM</a:t>
            </a:r>
            <a:r>
              <a:rPr lang="en-US" sz="2000" dirty="0">
                <a:solidFill>
                  <a:schemeClr val="tx1">
                    <a:lumMod val="65000"/>
                    <a:lumOff val="35000"/>
                  </a:schemeClr>
                </a:solidFill>
              </a:rPr>
              <a:t>, RNAi, </a:t>
            </a:r>
            <a:r>
              <a:rPr lang="en-US" sz="2000" dirty="0" err="1">
                <a:solidFill>
                  <a:schemeClr val="tx1">
                    <a:lumMod val="65000"/>
                    <a:lumOff val="35000"/>
                  </a:schemeClr>
                </a:solidFill>
              </a:rPr>
              <a:t>OdM</a:t>
            </a:r>
            <a:r>
              <a:rPr lang="en-US" sz="2000" dirty="0">
                <a:solidFill>
                  <a:schemeClr val="tx1">
                    <a:lumMod val="65000"/>
                    <a:lumOff val="35000"/>
                  </a:schemeClr>
                </a:solidFill>
              </a:rPr>
              <a:t>, grafting ...), copy / paste errors, positions of experts and authorities they control, business lobbies and policies?</a:t>
            </a:r>
            <a:endParaRPr lang="fr-FR" sz="2000" dirty="0">
              <a:solidFill>
                <a:schemeClr val="tx1">
                  <a:lumMod val="65000"/>
                  <a:lumOff val="35000"/>
                </a:schemeClr>
              </a:solidFill>
            </a:endParaRPr>
          </a:p>
        </p:txBody>
      </p:sp>
      <p:sp>
        <p:nvSpPr>
          <p:cNvPr id="4" name="Titre 3"/>
          <p:cNvSpPr>
            <a:spLocks noGrp="1"/>
          </p:cNvSpPr>
          <p:nvPr>
            <p:ph type="title"/>
          </p:nvPr>
        </p:nvSpPr>
        <p:spPr>
          <a:xfrm>
            <a:off x="457200" y="90033"/>
            <a:ext cx="8229600" cy="1143000"/>
          </a:xfrm>
        </p:spPr>
        <p:txBody>
          <a:bodyPr/>
          <a:lstStyle/>
          <a:p>
            <a:r>
              <a:rPr lang="en-US" dirty="0"/>
              <a:t>Some general questions</a:t>
            </a:r>
          </a:p>
        </p:txBody>
      </p:sp>
    </p:spTree>
    <p:extLst>
      <p:ext uri="{BB962C8B-B14F-4D97-AF65-F5344CB8AC3E}">
        <p14:creationId xmlns:p14="http://schemas.microsoft.com/office/powerpoint/2010/main" val="227128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06" y="24543"/>
            <a:ext cx="9114893" cy="864096"/>
          </a:xfrm>
        </p:spPr>
        <p:txBody>
          <a:bodyPr>
            <a:normAutofit/>
          </a:bodyPr>
          <a:lstStyle/>
          <a:p>
            <a:r>
              <a:rPr lang="en-US" sz="4000" dirty="0"/>
              <a:t>Simplified diagram of a protein’s synthesis</a:t>
            </a:r>
            <a:endParaRPr lang="fr-FR" sz="4000" dirty="0"/>
          </a:p>
        </p:txBody>
      </p:sp>
      <p:sp>
        <p:nvSpPr>
          <p:cNvPr id="4" name="ZoneTexte 3"/>
          <p:cNvSpPr txBox="1"/>
          <p:nvPr/>
        </p:nvSpPr>
        <p:spPr>
          <a:xfrm>
            <a:off x="7553943" y="4618977"/>
            <a:ext cx="1224136" cy="369332"/>
          </a:xfrm>
          <a:prstGeom prst="rect">
            <a:avLst/>
          </a:prstGeom>
          <a:solidFill>
            <a:schemeClr val="accent2"/>
          </a:solidFill>
        </p:spPr>
        <p:txBody>
          <a:bodyPr wrap="square" rtlCol="0">
            <a:spAutoFit/>
          </a:bodyPr>
          <a:lstStyle/>
          <a:p>
            <a:r>
              <a:rPr lang="fr-FR" b="1" dirty="0"/>
              <a:t>Traduction</a:t>
            </a:r>
          </a:p>
        </p:txBody>
      </p:sp>
      <p:pic>
        <p:nvPicPr>
          <p:cNvPr id="1028" name="Picture 4" descr="Résultat de recherche d'images pour &quot;schema description gene intron epissage à protein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1931"/>
            <a:ext cx="9108504" cy="596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872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40296"/>
            <a:ext cx="8229600" cy="864096"/>
          </a:xfrm>
        </p:spPr>
        <p:txBody>
          <a:bodyPr>
            <a:normAutofit/>
          </a:bodyPr>
          <a:lstStyle/>
          <a:p>
            <a:r>
              <a:rPr lang="en-US" sz="2800" b="1" dirty="0"/>
              <a:t>NBT : rhetoric and </a:t>
            </a:r>
            <a:r>
              <a:rPr lang="en-US" sz="2800" b="1" dirty="0" err="1"/>
              <a:t>omerta</a:t>
            </a:r>
            <a:endParaRPr lang="en-US" sz="2800" b="1" dirty="0"/>
          </a:p>
        </p:txBody>
      </p:sp>
      <p:sp>
        <p:nvSpPr>
          <p:cNvPr id="3" name="Espace réservé du contenu 2"/>
          <p:cNvSpPr>
            <a:spLocks noGrp="1"/>
          </p:cNvSpPr>
          <p:nvPr>
            <p:ph idx="1"/>
          </p:nvPr>
        </p:nvSpPr>
        <p:spPr>
          <a:xfrm>
            <a:off x="457200" y="1340768"/>
            <a:ext cx="8686800" cy="5400600"/>
          </a:xfrm>
        </p:spPr>
        <p:txBody>
          <a:bodyPr>
            <a:normAutofit fontScale="40000" lnSpcReduction="20000"/>
          </a:bodyPr>
          <a:lstStyle/>
          <a:p>
            <a:r>
              <a:rPr lang="en-US" dirty="0"/>
              <a:t>Confusing copy-paste, without any updating or critical thinking, ex:</a:t>
            </a:r>
          </a:p>
          <a:p>
            <a:pPr lvl="1"/>
            <a:r>
              <a:rPr lang="en-US" dirty="0"/>
              <a:t>the story of the definition of </a:t>
            </a:r>
            <a:r>
              <a:rPr lang="en-US" i="1" dirty="0"/>
              <a:t>recombinant DNA </a:t>
            </a:r>
            <a:r>
              <a:rPr lang="en-US" dirty="0"/>
              <a:t>and the nucleotides</a:t>
            </a:r>
          </a:p>
          <a:p>
            <a:pPr lvl="1"/>
            <a:r>
              <a:rPr lang="en-US" dirty="0"/>
              <a:t>Traceability / detection / identification, from the industry arguments to the European SAM report,</a:t>
            </a:r>
          </a:p>
          <a:p>
            <a:r>
              <a:rPr lang="en-US" dirty="0"/>
              <a:t>From flooding of promises reminiscent of GMOs and cloning promises 30 and 20 years before, with many omissions: breeding acceleration, feeding the world… to a fabulous world 2.0 without genetic diseases nor harmful organisms, around precision medicine</a:t>
            </a:r>
          </a:p>
          <a:p>
            <a:r>
              <a:rPr lang="en-US" dirty="0"/>
              <a:t>An abuse of undefined wording such as 'natural’ (e.g. use of natural mechanisms such as NHEJ, but current GMOs also use natural DNA reparation mechanisms), a semantics of fight ('new' synonymous with breakage for patents, and ‘plant breeding / selection' for falling asleep citizens), 'editing' rather than modification, this despite the many errors, 'precision' despite several unintended effects such as off-target ...</a:t>
            </a:r>
          </a:p>
          <a:p>
            <a:r>
              <a:rPr lang="en-US" dirty="0"/>
              <a:t>A focus on 'targeted mutagenesis' not mentioning the unexpected effects of old techniques (protoplastisation, regeneration of plants...) used to generate mutations and new techniques of genome modifications,</a:t>
            </a:r>
          </a:p>
          <a:p>
            <a:r>
              <a:rPr lang="en-US" dirty="0"/>
              <a:t>A mechanistic presentation of the 70s-80s of the genome and molecular biology instead of the current one of dynamic networks constantly interacting between genomes of a cell, between cells, between tissues,</a:t>
            </a:r>
          </a:p>
          <a:p>
            <a:r>
              <a:rPr lang="en-US" dirty="0"/>
              <a:t>A biased choice of mechanisms and of their relative importance e.g. </a:t>
            </a:r>
            <a:r>
              <a:rPr lang="en-US" dirty="0" err="1"/>
              <a:t>RdDM</a:t>
            </a:r>
            <a:r>
              <a:rPr lang="en-US" dirty="0"/>
              <a:t> (a way of obliterating the problem of gene regulation, pleiotropy):</a:t>
            </a:r>
          </a:p>
          <a:p>
            <a:pPr lvl="1"/>
            <a:r>
              <a:rPr lang="en-US" dirty="0"/>
              <a:t>Methylation of DNA as a natural process,</a:t>
            </a:r>
          </a:p>
          <a:p>
            <a:pPr lvl="1"/>
            <a:r>
              <a:rPr lang="en-US" dirty="0"/>
              <a:t>Unmodified DNA sequence,</a:t>
            </a:r>
          </a:p>
          <a:p>
            <a:r>
              <a:rPr lang="en-US" dirty="0"/>
              <a:t>A mix of confusing situations: old reassuring techniques such as grafting but with GM rootstock without consideration of the remote effects on the scion and its products ...</a:t>
            </a:r>
          </a:p>
          <a:p>
            <a:r>
              <a:rPr lang="en-US" dirty="0"/>
              <a:t>Confusion maintained for example by the different definition between countries about e.g. </a:t>
            </a:r>
            <a:r>
              <a:rPr lang="en-US" dirty="0" err="1"/>
              <a:t>agro</a:t>
            </a:r>
            <a:r>
              <a:rPr lang="en-US" dirty="0"/>
              <a:t>-infiltration (</a:t>
            </a:r>
            <a:r>
              <a:rPr lang="en-US" dirty="0" err="1"/>
              <a:t>agro</a:t>
            </a:r>
            <a:r>
              <a:rPr lang="en-US" dirty="0"/>
              <a:t>-infection itself and floral-dip included or not),</a:t>
            </a:r>
          </a:p>
          <a:p>
            <a:r>
              <a:rPr lang="en-US" dirty="0"/>
              <a:t>Gibberish confusion with ‘concepts’ (e.g. cis-, intra- and trans-geneses using the same techniques) presented at the same level as techniques.</a:t>
            </a:r>
          </a:p>
          <a:p>
            <a:pPr marL="0" indent="0">
              <a:buNone/>
            </a:pPr>
            <a:endParaRPr lang="en-US" dirty="0"/>
          </a:p>
          <a:p>
            <a:pPr marL="0" indent="0" algn="ctr">
              <a:buNone/>
            </a:pPr>
            <a:r>
              <a:rPr lang="en-US" sz="4500" b="1" dirty="0"/>
              <a:t>A semantic battle and biased rhetoric to mask the regulatory and financial aims</a:t>
            </a:r>
            <a:endParaRPr lang="fr-FR" sz="4500" b="1" dirty="0"/>
          </a:p>
        </p:txBody>
      </p:sp>
    </p:spTree>
    <p:extLst>
      <p:ext uri="{BB962C8B-B14F-4D97-AF65-F5344CB8AC3E}">
        <p14:creationId xmlns:p14="http://schemas.microsoft.com/office/powerpoint/2010/main" val="2093484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E3D28B-A097-43EE-AFC6-99F543EDBCFB}"/>
              </a:ext>
            </a:extLst>
          </p:cNvPr>
          <p:cNvSpPr>
            <a:spLocks noGrp="1"/>
          </p:cNvSpPr>
          <p:nvPr>
            <p:ph type="title"/>
          </p:nvPr>
        </p:nvSpPr>
        <p:spPr>
          <a:xfrm>
            <a:off x="722313" y="3656806"/>
            <a:ext cx="7772400" cy="1362075"/>
          </a:xfrm>
        </p:spPr>
        <p:txBody>
          <a:bodyPr>
            <a:normAutofit fontScale="90000"/>
          </a:bodyPr>
          <a:lstStyle/>
          <a:p>
            <a:pPr marL="0" indent="0" algn="ctr"/>
            <a:r>
              <a:rPr lang="fr-FR" dirty="0" err="1"/>
              <a:t>After</a:t>
            </a:r>
            <a:r>
              <a:rPr lang="fr-FR" dirty="0"/>
              <a:t> the GMO, the NBT: </a:t>
            </a:r>
            <a:r>
              <a:rPr lang="fr-FR" dirty="0" err="1"/>
              <a:t>biased</a:t>
            </a:r>
            <a:r>
              <a:rPr lang="fr-FR" dirty="0"/>
              <a:t> </a:t>
            </a:r>
            <a:r>
              <a:rPr lang="fr-FR" dirty="0" err="1"/>
              <a:t>semantic</a:t>
            </a:r>
            <a:r>
              <a:rPr lang="fr-FR" dirty="0"/>
              <a:t> and </a:t>
            </a:r>
            <a:r>
              <a:rPr lang="fr-FR" dirty="0" err="1"/>
              <a:t>rhetoric</a:t>
            </a:r>
            <a:r>
              <a:rPr lang="fr-FR" dirty="0"/>
              <a:t> battles to </a:t>
            </a:r>
            <a:r>
              <a:rPr lang="fr-FR" dirty="0" err="1"/>
              <a:t>mask</a:t>
            </a:r>
            <a:r>
              <a:rPr lang="fr-FR" dirty="0"/>
              <a:t> the </a:t>
            </a:r>
            <a:r>
              <a:rPr lang="fr-FR" dirty="0" err="1"/>
              <a:t>regulatory</a:t>
            </a:r>
            <a:r>
              <a:rPr lang="fr-FR" dirty="0"/>
              <a:t> and </a:t>
            </a:r>
            <a:r>
              <a:rPr lang="fr-FR" dirty="0" err="1"/>
              <a:t>financial</a:t>
            </a:r>
            <a:r>
              <a:rPr lang="fr-FR" dirty="0"/>
              <a:t> </a:t>
            </a:r>
            <a:r>
              <a:rPr lang="fr-FR" dirty="0" err="1"/>
              <a:t>ones</a:t>
            </a:r>
            <a:r>
              <a:rPr lang="fr-FR" dirty="0"/>
              <a:t/>
            </a:r>
            <a:br>
              <a:rPr lang="fr-FR" dirty="0"/>
            </a:br>
            <a:endParaRPr lang="en-US" dirty="0"/>
          </a:p>
        </p:txBody>
      </p:sp>
      <p:sp>
        <p:nvSpPr>
          <p:cNvPr id="3" name="Espace réservé du texte 2">
            <a:extLst>
              <a:ext uri="{FF2B5EF4-FFF2-40B4-BE49-F238E27FC236}">
                <a16:creationId xmlns:a16="http://schemas.microsoft.com/office/drawing/2014/main" id="{48C7245C-C0C6-47E2-9E3C-111BFF6DF1D0}"/>
              </a:ext>
            </a:extLst>
          </p:cNvPr>
          <p:cNvSpPr>
            <a:spLocks noGrp="1"/>
          </p:cNvSpPr>
          <p:nvPr>
            <p:ph type="body" idx="1"/>
          </p:nvPr>
        </p:nvSpPr>
        <p:spPr>
          <a:xfrm>
            <a:off x="755576" y="2156619"/>
            <a:ext cx="7772400" cy="1500187"/>
          </a:xfrm>
        </p:spPr>
        <p:txBody>
          <a:bodyPr/>
          <a:lstStyle/>
          <a:p>
            <a:endParaRPr lang="en-US" dirty="0"/>
          </a:p>
        </p:txBody>
      </p:sp>
    </p:spTree>
    <p:extLst>
      <p:ext uri="{BB962C8B-B14F-4D97-AF65-F5344CB8AC3E}">
        <p14:creationId xmlns:p14="http://schemas.microsoft.com/office/powerpoint/2010/main" val="2070866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86C47-5CE5-4035-A795-4C42FB9034F9}"/>
              </a:ext>
            </a:extLst>
          </p:cNvPr>
          <p:cNvSpPr>
            <a:spLocks noGrp="1"/>
          </p:cNvSpPr>
          <p:nvPr>
            <p:ph type="title"/>
          </p:nvPr>
        </p:nvSpPr>
        <p:spPr>
          <a:xfrm>
            <a:off x="395536" y="188640"/>
            <a:ext cx="8229600" cy="1143000"/>
          </a:xfrm>
        </p:spPr>
        <p:txBody>
          <a:bodyPr/>
          <a:lstStyle/>
          <a:p>
            <a:r>
              <a:rPr lang="fr-FR" dirty="0"/>
              <a:t>Who’s expert in </a:t>
            </a:r>
            <a:r>
              <a:rPr lang="fr-FR" dirty="0" err="1"/>
              <a:t>which</a:t>
            </a:r>
            <a:r>
              <a:rPr lang="fr-FR" dirty="0"/>
              <a:t> </a:t>
            </a:r>
            <a:r>
              <a:rPr lang="fr-FR" dirty="0" err="1"/>
              <a:t>context</a:t>
            </a:r>
            <a:r>
              <a:rPr lang="fr-FR" dirty="0"/>
              <a:t>?</a:t>
            </a:r>
            <a:endParaRPr lang="en-US" dirty="0"/>
          </a:p>
        </p:txBody>
      </p:sp>
      <p:sp>
        <p:nvSpPr>
          <p:cNvPr id="3" name="Espace réservé du contenu 2">
            <a:extLst>
              <a:ext uri="{FF2B5EF4-FFF2-40B4-BE49-F238E27FC236}">
                <a16:creationId xmlns:a16="http://schemas.microsoft.com/office/drawing/2014/main" id="{CAA6B40C-6122-4847-A1E9-1783064B52A6}"/>
              </a:ext>
            </a:extLst>
          </p:cNvPr>
          <p:cNvSpPr>
            <a:spLocks noGrp="1"/>
          </p:cNvSpPr>
          <p:nvPr>
            <p:ph idx="1"/>
          </p:nvPr>
        </p:nvSpPr>
        <p:spPr>
          <a:xfrm>
            <a:off x="457200" y="1600200"/>
            <a:ext cx="8651304" cy="5213176"/>
          </a:xfrm>
        </p:spPr>
        <p:txBody>
          <a:bodyPr>
            <a:normAutofit fontScale="55000" lnSpcReduction="20000"/>
          </a:bodyPr>
          <a:lstStyle/>
          <a:p>
            <a:r>
              <a:rPr lang="en-US" dirty="0"/>
              <a:t>As a kid, you can be the expert for the bicycle of your sister,</a:t>
            </a:r>
          </a:p>
          <a:p>
            <a:r>
              <a:rPr lang="en-US" dirty="0"/>
              <a:t>Administrations’ delegates: OECD, EC’s committees… with several instructions,</a:t>
            </a:r>
          </a:p>
          <a:p>
            <a:r>
              <a:rPr lang="en-US" dirty="0"/>
              <a:t>As a “connoisseur”, such as a scientist or as stakeholders’ representative…</a:t>
            </a:r>
          </a:p>
          <a:p>
            <a:pPr marL="0" indent="0">
              <a:buNone/>
            </a:pPr>
            <a:endParaRPr lang="en-US" dirty="0"/>
          </a:p>
          <a:p>
            <a:pPr marL="0" indent="0" algn="ctr">
              <a:buNone/>
            </a:pPr>
            <a:r>
              <a:rPr lang="en-US" dirty="0"/>
              <a:t>But </a:t>
            </a:r>
          </a:p>
          <a:p>
            <a:r>
              <a:rPr lang="en-US" dirty="0"/>
              <a:t>Experts are themselves “politicians” (as they are as scientists in their labs) with different opinions and strategies, hidden agendas…</a:t>
            </a:r>
          </a:p>
          <a:p>
            <a:r>
              <a:rPr lang="en-US" dirty="0"/>
              <a:t>Experts may be rare, difficult to mobilize, particularly in controversial areas, possible biases in their choice by e.g. the nominated chairs…</a:t>
            </a:r>
          </a:p>
          <a:p>
            <a:r>
              <a:rPr lang="en-US" dirty="0"/>
              <a:t>Experts are generally questioned about unstable situations, with large uncertainty margins, affecting different possible scenarios, sometimes with guidelines and norms (e.g. toxicology) not taking into account recent research data…</a:t>
            </a:r>
          </a:p>
          <a:p>
            <a:r>
              <a:rPr lang="fr-FR" dirty="0"/>
              <a:t>E</a:t>
            </a:r>
            <a:r>
              <a:rPr lang="en-US" dirty="0" err="1"/>
              <a:t>xpertise</a:t>
            </a:r>
            <a:r>
              <a:rPr lang="en-US" dirty="0"/>
              <a:t> can be also mostly based on stakeholders documents (expertise privatization?) without power of initiating additional research, in very short expertise timing,</a:t>
            </a:r>
          </a:p>
          <a:p>
            <a:r>
              <a:rPr lang="fr-FR" dirty="0"/>
              <a:t>The</a:t>
            </a:r>
            <a:r>
              <a:rPr lang="en-US" dirty="0"/>
              <a:t> quality of expert’s work is generally not assessed (some are just making summaries instead of applying critical mind or checking the application of legal directives)</a:t>
            </a:r>
          </a:p>
          <a:p>
            <a:r>
              <a:rPr lang="fr-FR" dirty="0"/>
              <a:t>G</a:t>
            </a:r>
            <a:r>
              <a:rPr lang="en-US" dirty="0" err="1"/>
              <a:t>enerally</a:t>
            </a:r>
            <a:r>
              <a:rPr lang="en-US" dirty="0"/>
              <a:t> highly depending on the secretariat competence, a staff whose members can publish to express their viewpoints (see e.g. EFSA’s staff) and thus influence the experts.</a:t>
            </a:r>
          </a:p>
        </p:txBody>
      </p:sp>
    </p:spTree>
    <p:extLst>
      <p:ext uri="{BB962C8B-B14F-4D97-AF65-F5344CB8AC3E}">
        <p14:creationId xmlns:p14="http://schemas.microsoft.com/office/powerpoint/2010/main" val="4035321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1A6D8B-AA01-4A53-9846-02D64031FAE8}"/>
              </a:ext>
            </a:extLst>
          </p:cNvPr>
          <p:cNvSpPr>
            <a:spLocks noGrp="1"/>
          </p:cNvSpPr>
          <p:nvPr>
            <p:ph type="title"/>
          </p:nvPr>
        </p:nvSpPr>
        <p:spPr/>
        <p:txBody>
          <a:bodyPr>
            <a:normAutofit fontScale="90000"/>
          </a:bodyPr>
          <a:lstStyle/>
          <a:p>
            <a:r>
              <a:rPr lang="en-US" dirty="0"/>
              <a:t>The experts / politicians </a:t>
            </a:r>
            <a:r>
              <a:rPr lang="en-US" dirty="0" err="1"/>
              <a:t>relatiosnhips</a:t>
            </a:r>
            <a:endParaRPr lang="en-US" dirty="0"/>
          </a:p>
        </p:txBody>
      </p:sp>
      <p:sp>
        <p:nvSpPr>
          <p:cNvPr id="3" name="Espace réservé du contenu 2">
            <a:extLst>
              <a:ext uri="{FF2B5EF4-FFF2-40B4-BE49-F238E27FC236}">
                <a16:creationId xmlns:a16="http://schemas.microsoft.com/office/drawing/2014/main" id="{D1F59075-237B-481D-ACB1-3BB974680F5B}"/>
              </a:ext>
            </a:extLst>
          </p:cNvPr>
          <p:cNvSpPr>
            <a:spLocks noGrp="1"/>
          </p:cNvSpPr>
          <p:nvPr>
            <p:ph idx="1"/>
          </p:nvPr>
        </p:nvSpPr>
        <p:spPr/>
        <p:txBody>
          <a:bodyPr>
            <a:normAutofit fontScale="92500"/>
          </a:bodyPr>
          <a:lstStyle/>
          <a:p>
            <a:r>
              <a:rPr lang="en-US" dirty="0"/>
              <a:t>The enlightened prince, a kind of </a:t>
            </a:r>
            <a:r>
              <a:rPr lang="en-US" dirty="0" err="1"/>
              <a:t>epistocracy</a:t>
            </a:r>
            <a:r>
              <a:rPr lang="en-US" dirty="0"/>
              <a:t>, </a:t>
            </a:r>
          </a:p>
          <a:p>
            <a:r>
              <a:rPr lang="en-US" dirty="0"/>
              <a:t>The empire of standards: the legitimacy of “science based” and the full </a:t>
            </a:r>
            <a:r>
              <a:rPr lang="en-US" dirty="0" err="1"/>
              <a:t>epistocracy</a:t>
            </a:r>
            <a:r>
              <a:rPr lang="en-US" dirty="0"/>
              <a:t>. Which expert to choose and who is nominating them?</a:t>
            </a:r>
          </a:p>
          <a:p>
            <a:r>
              <a:rPr lang="fr-FR" dirty="0"/>
              <a:t>The</a:t>
            </a:r>
            <a:r>
              <a:rPr lang="en-US" dirty="0"/>
              <a:t> technical democracy: the power of experts decreases, citizens are involved (consensus conference, HCB CEES…). But who is representing? Several limits (see the debate about nanotechnologies in France).</a:t>
            </a:r>
          </a:p>
        </p:txBody>
      </p:sp>
    </p:spTree>
    <p:extLst>
      <p:ext uri="{BB962C8B-B14F-4D97-AF65-F5344CB8AC3E}">
        <p14:creationId xmlns:p14="http://schemas.microsoft.com/office/powerpoint/2010/main" val="3078162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normAutofit fontScale="90000"/>
          </a:bodyPr>
          <a:lstStyle/>
          <a:p>
            <a:r>
              <a:rPr lang="en-US" dirty="0"/>
              <a:t>Direct interferences during the expertise</a:t>
            </a:r>
          </a:p>
        </p:txBody>
      </p:sp>
      <p:sp>
        <p:nvSpPr>
          <p:cNvPr id="3" name="Espace réservé du contenu 2"/>
          <p:cNvSpPr>
            <a:spLocks noGrp="1"/>
          </p:cNvSpPr>
          <p:nvPr>
            <p:ph idx="1"/>
          </p:nvPr>
        </p:nvSpPr>
        <p:spPr>
          <a:xfrm>
            <a:off x="457200" y="1600200"/>
            <a:ext cx="8579296" cy="4983162"/>
          </a:xfrm>
        </p:spPr>
        <p:txBody>
          <a:bodyPr>
            <a:normAutofit fontScale="62500" lnSpcReduction="20000"/>
          </a:bodyPr>
          <a:lstStyle/>
          <a:p>
            <a:r>
              <a:rPr lang="en-US" dirty="0"/>
              <a:t>Social pressures of an economy of promises:</a:t>
            </a:r>
          </a:p>
          <a:p>
            <a:pPr lvl="1"/>
            <a:r>
              <a:rPr lang="en-US" dirty="0"/>
              <a:t>Colleagues’ interventions about e.g. socio-economic impacts (feeding vs. nurturing the world, children's nutritional deficiencies, supposed huge costs of approval dossiers…),</a:t>
            </a:r>
          </a:p>
          <a:p>
            <a:pPr lvl="1"/>
            <a:r>
              <a:rPr lang="en-US" dirty="0"/>
              <a:t>Nationalist arguments:  agricultural exportations and trade balance, improving competitiveness, </a:t>
            </a:r>
            <a:r>
              <a:rPr lang="en-US" dirty="0" err="1"/>
              <a:t>Shangai’s</a:t>
            </a:r>
            <a:r>
              <a:rPr lang="en-US" dirty="0"/>
              <a:t> ranking of our research, </a:t>
            </a:r>
          </a:p>
          <a:p>
            <a:pPr lvl="1"/>
            <a:r>
              <a:rPr lang="en-US" dirty="0"/>
              <a:t>Authority arguments during colleagues’ interventions about what “everybody knows”, tribunes of renowned scientists of other </a:t>
            </a:r>
            <a:r>
              <a:rPr lang="en-US" dirty="0" err="1"/>
              <a:t>domaines</a:t>
            </a:r>
            <a:r>
              <a:rPr lang="en-US" dirty="0"/>
              <a:t>,</a:t>
            </a:r>
          </a:p>
          <a:p>
            <a:pPr lvl="1"/>
            <a:r>
              <a:rPr lang="en-US" dirty="0"/>
              <a:t>The usual and intentional confusion between science and their applications,</a:t>
            </a:r>
          </a:p>
          <a:p>
            <a:pPr lvl="1"/>
            <a:r>
              <a:rPr lang="en-US" dirty="0"/>
              <a:t>Number of “successful publications” (forgetting the fashion effect, the  funding needs with claims for disruptive technics, the publication biases…)</a:t>
            </a:r>
          </a:p>
          <a:p>
            <a:pPr lvl="1"/>
            <a:r>
              <a:rPr lang="en-US" dirty="0"/>
              <a:t>No compliance to scheme rules (e.g. CS HCB meeting on </a:t>
            </a:r>
            <a:r>
              <a:rPr lang="en-US" dirty="0" err="1"/>
              <a:t>dec.</a:t>
            </a:r>
            <a:r>
              <a:rPr lang="en-US" dirty="0"/>
              <a:t> 16, 2015 and following steps) and their control (internal WG’s conclusions: to respect the rules of procedure, be transparent, provide documents in time…), independent structure without ethical committee at the difference of </a:t>
            </a:r>
            <a:r>
              <a:rPr lang="en-US" dirty="0" err="1"/>
              <a:t>Anses</a:t>
            </a:r>
            <a:r>
              <a:rPr lang="en-US" dirty="0"/>
              <a:t> (recent </a:t>
            </a:r>
            <a:r>
              <a:rPr lang="en-US" dirty="0" err="1"/>
              <a:t>dissensus</a:t>
            </a:r>
            <a:r>
              <a:rPr lang="en-US" dirty="0"/>
              <a:t> issue)</a:t>
            </a:r>
          </a:p>
          <a:p>
            <a:pPr marL="457200" lvl="1" indent="0">
              <a:buNone/>
            </a:pPr>
            <a:endParaRPr lang="en-US" dirty="0"/>
          </a:p>
          <a:p>
            <a:pPr marL="457200" lvl="1" indent="0" algn="ctr">
              <a:buNone/>
            </a:pPr>
            <a:r>
              <a:rPr lang="en-US" b="1" dirty="0"/>
              <a:t>In conclusion: the red Queen race of Alice in Wonderland</a:t>
            </a:r>
          </a:p>
        </p:txBody>
      </p:sp>
    </p:spTree>
    <p:extLst>
      <p:ext uri="{BB962C8B-B14F-4D97-AF65-F5344CB8AC3E}">
        <p14:creationId xmlns:p14="http://schemas.microsoft.com/office/powerpoint/2010/main" val="3184826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715845"/>
          </a:xfrm>
          <a:prstGeom prst="rect">
            <a:avLst/>
          </a:prstGeom>
        </p:spPr>
      </p:pic>
      <p:sp>
        <p:nvSpPr>
          <p:cNvPr id="4" name="ZoneTexte 3"/>
          <p:cNvSpPr txBox="1"/>
          <p:nvPr/>
        </p:nvSpPr>
        <p:spPr>
          <a:xfrm>
            <a:off x="0" y="17696"/>
            <a:ext cx="9144000" cy="707886"/>
          </a:xfrm>
          <a:prstGeom prst="rect">
            <a:avLst/>
          </a:prstGeom>
          <a:noFill/>
        </p:spPr>
        <p:txBody>
          <a:bodyPr wrap="square" rtlCol="0">
            <a:spAutoFit/>
          </a:bodyPr>
          <a:lstStyle/>
          <a:p>
            <a:pPr algn="ctr"/>
            <a:r>
              <a:rPr lang="en-US" sz="2000" b="1" dirty="0"/>
              <a:t>Crispr-endonucleases:  fashion and new opportunity of funding... </a:t>
            </a:r>
          </a:p>
          <a:p>
            <a:pPr algn="ctr"/>
            <a:r>
              <a:rPr lang="en-US" sz="2000" b="1" dirty="0"/>
              <a:t>And the bias of publications (as for cloning 20 years ago…)</a:t>
            </a:r>
          </a:p>
        </p:txBody>
      </p:sp>
    </p:spTree>
    <p:extLst>
      <p:ext uri="{BB962C8B-B14F-4D97-AF65-F5344CB8AC3E}">
        <p14:creationId xmlns:p14="http://schemas.microsoft.com/office/powerpoint/2010/main" val="1040052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arbre, extérieur, herbe, plante&#10;&#10;Description générée avec un niveau de confiance très élevé">
            <a:extLst>
              <a:ext uri="{FF2B5EF4-FFF2-40B4-BE49-F238E27FC236}">
                <a16:creationId xmlns:a16="http://schemas.microsoft.com/office/drawing/2014/main" id="{BD401C0A-91BE-4421-AA36-70B4E7EB9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127" y="3877594"/>
            <a:ext cx="1874770" cy="1448686"/>
          </a:xfrm>
          <a:prstGeom prst="rect">
            <a:avLst/>
          </a:prstGeom>
        </p:spPr>
      </p:pic>
      <p:pic>
        <p:nvPicPr>
          <p:cNvPr id="20" name="Image 19" descr="Une image contenant ciel, herbe, arbre, extérieur&#10;&#10;Description générée avec un niveau de confiance très élevé">
            <a:extLst>
              <a:ext uri="{FF2B5EF4-FFF2-40B4-BE49-F238E27FC236}">
                <a16:creationId xmlns:a16="http://schemas.microsoft.com/office/drawing/2014/main" id="{401D9A2E-DB6E-4127-BD1E-8D5E2D371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850" y="1309332"/>
            <a:ext cx="2218815" cy="1664111"/>
          </a:xfrm>
          <a:prstGeom prst="rect">
            <a:avLst/>
          </a:prstGeom>
        </p:spPr>
      </p:pic>
      <p:pic>
        <p:nvPicPr>
          <p:cNvPr id="16" name="Image 15" descr="Une image contenant herbe, extérieur, arbre&#10;&#10;Description générée avec un niveau de confiance élevé">
            <a:extLst>
              <a:ext uri="{FF2B5EF4-FFF2-40B4-BE49-F238E27FC236}">
                <a16:creationId xmlns:a16="http://schemas.microsoft.com/office/drawing/2014/main" id="{69073199-A5B6-4081-818C-4E31F3408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4" y="1957619"/>
            <a:ext cx="2577480" cy="1933110"/>
          </a:xfrm>
          <a:prstGeom prst="rect">
            <a:avLst/>
          </a:prstGeom>
        </p:spPr>
      </p:pic>
      <p:pic>
        <p:nvPicPr>
          <p:cNvPr id="12" name="Image 11" descr="Une image contenant fruit, intérieur, mur, différent&#10;&#10;Description générée avec un niveau de confiance élevé">
            <a:extLst>
              <a:ext uri="{FF2B5EF4-FFF2-40B4-BE49-F238E27FC236}">
                <a16:creationId xmlns:a16="http://schemas.microsoft.com/office/drawing/2014/main" id="{FD653895-FEEC-4B2F-9D31-AF28AF3CB7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185" y="964455"/>
            <a:ext cx="2448272" cy="1836204"/>
          </a:xfrm>
          <a:prstGeom prst="rect">
            <a:avLst/>
          </a:prstGeom>
        </p:spPr>
      </p:pic>
      <p:pic>
        <p:nvPicPr>
          <p:cNvPr id="8" name="Image 7" descr="Une image contenant maïs, alimentation, personne, arbre&#10;&#10;Description générée avec un niveau de confiance très élevé">
            <a:extLst>
              <a:ext uri="{FF2B5EF4-FFF2-40B4-BE49-F238E27FC236}">
                <a16:creationId xmlns:a16="http://schemas.microsoft.com/office/drawing/2014/main" id="{DC97B059-A445-4D41-862B-16EB4CAAFB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6958" y="2543612"/>
            <a:ext cx="2982371" cy="1835305"/>
          </a:xfrm>
          <a:prstGeom prst="rect">
            <a:avLst/>
          </a:prstGeom>
        </p:spPr>
      </p:pic>
      <p:pic>
        <p:nvPicPr>
          <p:cNvPr id="5" name="Image 4" descr="Une image contenant oiseau, poisson, eau, animal&#10;&#10;Description générée avec un niveau de confiance très élevé">
            <a:extLst>
              <a:ext uri="{FF2B5EF4-FFF2-40B4-BE49-F238E27FC236}">
                <a16:creationId xmlns:a16="http://schemas.microsoft.com/office/drawing/2014/main" id="{A9B350DB-29EA-4C10-9464-4E2DB8A4B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6056" y="4948436"/>
            <a:ext cx="2880320" cy="1440160"/>
          </a:xfrm>
          <a:prstGeom prst="rect">
            <a:avLst/>
          </a:prstGeom>
        </p:spPr>
      </p:pic>
      <p:pic>
        <p:nvPicPr>
          <p:cNvPr id="19" name="Image 18" descr="Une image contenant fruit, intérieur, pomme, alimentation&#10;&#10;Description générée avec un niveau de confiance très élevé">
            <a:extLst>
              <a:ext uri="{FF2B5EF4-FFF2-40B4-BE49-F238E27FC236}">
                <a16:creationId xmlns:a16="http://schemas.microsoft.com/office/drawing/2014/main" id="{5E622B2F-BB2D-4E8B-A509-33E1959EBC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6206" y="5387"/>
            <a:ext cx="4011030" cy="1394310"/>
          </a:xfrm>
          <a:prstGeom prst="rect">
            <a:avLst/>
          </a:prstGeom>
        </p:spPr>
      </p:pic>
      <p:pic>
        <p:nvPicPr>
          <p:cNvPr id="3" name="Image 2" descr="Une image contenant herbe, pomme, extérieur, vert&#10;&#10;Description générée avec un niveau de confiance très élevé">
            <a:extLst>
              <a:ext uri="{FF2B5EF4-FFF2-40B4-BE49-F238E27FC236}">
                <a16:creationId xmlns:a16="http://schemas.microsoft.com/office/drawing/2014/main" id="{CF4E4035-5221-44CD-84A2-B9FD6C64FC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744"/>
            <a:ext cx="1475656" cy="1967541"/>
          </a:xfrm>
          <a:prstGeom prst="rect">
            <a:avLst/>
          </a:prstGeom>
        </p:spPr>
      </p:pic>
      <p:pic>
        <p:nvPicPr>
          <p:cNvPr id="6" name="Image 5" descr="Une image contenant fruit, agrume, intérieur, plante&#10;&#10;Description générée avec un niveau de confiance très élevé">
            <a:extLst>
              <a:ext uri="{FF2B5EF4-FFF2-40B4-BE49-F238E27FC236}">
                <a16:creationId xmlns:a16="http://schemas.microsoft.com/office/drawing/2014/main" id="{2E6E63FA-F1EF-467F-BC19-53798C2AAA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0"/>
            <a:ext cx="2160240" cy="1620180"/>
          </a:xfrm>
          <a:prstGeom prst="rect">
            <a:avLst/>
          </a:prstGeom>
        </p:spPr>
      </p:pic>
      <p:pic>
        <p:nvPicPr>
          <p:cNvPr id="10" name="Picture 3" descr="D:\kuloth\2014\April\29-04-2014\nrg_aop\slides_img\nrg3683-f1.jpg">
            <a:extLst>
              <a:ext uri="{FF2B5EF4-FFF2-40B4-BE49-F238E27FC236}">
                <a16:creationId xmlns:a16="http://schemas.microsoft.com/office/drawing/2014/main" id="{FF6F17AF-B24B-441B-9200-1436E27300C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72" y="3658946"/>
            <a:ext cx="2116964" cy="113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kuloth\2014\April\29-04-2014\nrg_aop\slides_img\nrg3683-f2.jpg">
            <a:extLst>
              <a:ext uri="{FF2B5EF4-FFF2-40B4-BE49-F238E27FC236}">
                <a16:creationId xmlns:a16="http://schemas.microsoft.com/office/drawing/2014/main" id="{A6CB2AE2-8279-4A0C-96D4-12C16625FF6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73" y="5021497"/>
            <a:ext cx="2672486"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descr="Une image contenant alimentation, intérieur, table, assiette&#10;&#10;Description générée avec un niveau de confiance très élevé">
            <a:extLst>
              <a:ext uri="{FF2B5EF4-FFF2-40B4-BE49-F238E27FC236}">
                <a16:creationId xmlns:a16="http://schemas.microsoft.com/office/drawing/2014/main" id="{7E9C1776-DE28-4F2A-ACF9-D126748C98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59832" y="4907334"/>
            <a:ext cx="2194560" cy="1463040"/>
          </a:xfrm>
          <a:prstGeom prst="rect">
            <a:avLst/>
          </a:prstGeom>
        </p:spPr>
      </p:pic>
      <p:pic>
        <p:nvPicPr>
          <p:cNvPr id="15" name="Image 14" descr="Une image contenant personne, intérieur, assis, fenêtre&#10;&#10;Description générée avec un niveau de confiance très élevé">
            <a:extLst>
              <a:ext uri="{FF2B5EF4-FFF2-40B4-BE49-F238E27FC236}">
                <a16:creationId xmlns:a16="http://schemas.microsoft.com/office/drawing/2014/main" id="{8E34DA29-4E70-44B9-BE66-73252CB9B6D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74720" y="2516898"/>
            <a:ext cx="2465432" cy="1643622"/>
          </a:xfrm>
          <a:prstGeom prst="rect">
            <a:avLst/>
          </a:prstGeom>
        </p:spPr>
      </p:pic>
      <p:pic>
        <p:nvPicPr>
          <p:cNvPr id="17" name="Image 16" descr="Une image contenant rose, intérieur, tenant&#10;&#10;Description générée avec un niveau de confiance élevé">
            <a:extLst>
              <a:ext uri="{FF2B5EF4-FFF2-40B4-BE49-F238E27FC236}">
                <a16:creationId xmlns:a16="http://schemas.microsoft.com/office/drawing/2014/main" id="{DDE34F3C-9E79-4BFD-B638-EEEC33F4CC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51720" y="1306732"/>
            <a:ext cx="1800200" cy="1196809"/>
          </a:xfrm>
          <a:prstGeom prst="rect">
            <a:avLst/>
          </a:prstGeom>
        </p:spPr>
      </p:pic>
      <p:sp>
        <p:nvSpPr>
          <p:cNvPr id="2" name="ZoneTexte 1">
            <a:extLst>
              <a:ext uri="{FF2B5EF4-FFF2-40B4-BE49-F238E27FC236}">
                <a16:creationId xmlns:a16="http://schemas.microsoft.com/office/drawing/2014/main" id="{EEB40C8B-0282-4F47-AAF7-DF2AFF650745}"/>
              </a:ext>
            </a:extLst>
          </p:cNvPr>
          <p:cNvSpPr txBox="1"/>
          <p:nvPr/>
        </p:nvSpPr>
        <p:spPr>
          <a:xfrm>
            <a:off x="965436" y="6470183"/>
            <a:ext cx="6493060" cy="369332"/>
          </a:xfrm>
          <a:prstGeom prst="rect">
            <a:avLst/>
          </a:prstGeom>
          <a:noFill/>
        </p:spPr>
        <p:txBody>
          <a:bodyPr wrap="none" rtlCol="0">
            <a:spAutoFit/>
          </a:bodyPr>
          <a:lstStyle/>
          <a:p>
            <a:r>
              <a:rPr lang="en-US" dirty="0"/>
              <a:t>Are consumers, but also supply chains, really wishing such changes?</a:t>
            </a:r>
          </a:p>
        </p:txBody>
      </p:sp>
    </p:spTree>
    <p:extLst>
      <p:ext uri="{BB962C8B-B14F-4D97-AF65-F5344CB8AC3E}">
        <p14:creationId xmlns:p14="http://schemas.microsoft.com/office/powerpoint/2010/main" val="113233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E6E9DFB7-09AE-4407-998E-C9219728DBAA}"/>
              </a:ext>
            </a:extLst>
          </p:cNvPr>
          <p:cNvPicPr>
            <a:picLocks noChangeAspect="1"/>
          </p:cNvPicPr>
          <p:nvPr/>
        </p:nvPicPr>
        <p:blipFill>
          <a:blip r:embed="rId3"/>
          <a:stretch>
            <a:fillRect/>
          </a:stretch>
        </p:blipFill>
        <p:spPr>
          <a:xfrm>
            <a:off x="-3355" y="570429"/>
            <a:ext cx="4128000" cy="4070767"/>
          </a:xfrm>
          <a:prstGeom prst="rect">
            <a:avLst/>
          </a:prstGeom>
        </p:spPr>
      </p:pic>
      <p:pic>
        <p:nvPicPr>
          <p:cNvPr id="20" name="Image 19">
            <a:extLst>
              <a:ext uri="{FF2B5EF4-FFF2-40B4-BE49-F238E27FC236}">
                <a16:creationId xmlns:a16="http://schemas.microsoft.com/office/drawing/2014/main" id="{CED7A970-8555-497C-9A38-6F4E3DB9B183}"/>
              </a:ext>
            </a:extLst>
          </p:cNvPr>
          <p:cNvPicPr>
            <a:picLocks noChangeAspect="1"/>
          </p:cNvPicPr>
          <p:nvPr/>
        </p:nvPicPr>
        <p:blipFill>
          <a:blip r:embed="rId4"/>
          <a:stretch>
            <a:fillRect/>
          </a:stretch>
        </p:blipFill>
        <p:spPr>
          <a:xfrm>
            <a:off x="2355367" y="308193"/>
            <a:ext cx="3947400" cy="1649000"/>
          </a:xfrm>
          <a:prstGeom prst="rect">
            <a:avLst/>
          </a:prstGeom>
        </p:spPr>
      </p:pic>
      <p:pic>
        <p:nvPicPr>
          <p:cNvPr id="19" name="Image 18">
            <a:extLst>
              <a:ext uri="{FF2B5EF4-FFF2-40B4-BE49-F238E27FC236}">
                <a16:creationId xmlns:a16="http://schemas.microsoft.com/office/drawing/2014/main" id="{46109ADA-5FE3-40E3-A456-57C18DB7FC25}"/>
              </a:ext>
            </a:extLst>
          </p:cNvPr>
          <p:cNvPicPr>
            <a:picLocks noChangeAspect="1"/>
          </p:cNvPicPr>
          <p:nvPr/>
        </p:nvPicPr>
        <p:blipFill>
          <a:blip r:embed="rId5"/>
          <a:stretch>
            <a:fillRect/>
          </a:stretch>
        </p:blipFill>
        <p:spPr>
          <a:xfrm>
            <a:off x="5769487" y="533889"/>
            <a:ext cx="3663600" cy="3854134"/>
          </a:xfrm>
          <a:prstGeom prst="rect">
            <a:avLst/>
          </a:prstGeom>
        </p:spPr>
      </p:pic>
      <p:pic>
        <p:nvPicPr>
          <p:cNvPr id="17" name="Image 16">
            <a:extLst>
              <a:ext uri="{FF2B5EF4-FFF2-40B4-BE49-F238E27FC236}">
                <a16:creationId xmlns:a16="http://schemas.microsoft.com/office/drawing/2014/main" id="{26E728C6-6926-4397-BF20-BB3452CB14E5}"/>
              </a:ext>
            </a:extLst>
          </p:cNvPr>
          <p:cNvPicPr>
            <a:picLocks noChangeAspect="1"/>
          </p:cNvPicPr>
          <p:nvPr/>
        </p:nvPicPr>
        <p:blipFill>
          <a:blip r:embed="rId6"/>
          <a:stretch>
            <a:fillRect/>
          </a:stretch>
        </p:blipFill>
        <p:spPr>
          <a:xfrm>
            <a:off x="2942059" y="1628800"/>
            <a:ext cx="2930328" cy="3023514"/>
          </a:xfrm>
          <a:prstGeom prst="rect">
            <a:avLst/>
          </a:prstGeom>
        </p:spPr>
      </p:pic>
      <p:pic>
        <p:nvPicPr>
          <p:cNvPr id="16" name="Image 15">
            <a:extLst>
              <a:ext uri="{FF2B5EF4-FFF2-40B4-BE49-F238E27FC236}">
                <a16:creationId xmlns:a16="http://schemas.microsoft.com/office/drawing/2014/main" id="{6943539D-B12A-4E62-AD49-8BDDFDB1C0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7883" y="3871135"/>
            <a:ext cx="2583253" cy="3343033"/>
          </a:xfrm>
          <a:prstGeom prst="rect">
            <a:avLst/>
          </a:prstGeom>
        </p:spPr>
      </p:pic>
      <p:pic>
        <p:nvPicPr>
          <p:cNvPr id="7" name="Image 1" descr="Résultat de recherche d'images pour &quot;les unes de journaux GMO success&quot;">
            <a:extLst>
              <a:ext uri="{FF2B5EF4-FFF2-40B4-BE49-F238E27FC236}">
                <a16:creationId xmlns:a16="http://schemas.microsoft.com/office/drawing/2014/main" id="{9F29CC6C-9579-4BF9-B513-D84A644B4E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573882"/>
            <a:ext cx="2978410" cy="19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8359" y="2623527"/>
            <a:ext cx="2382099" cy="310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Dolly, the sheep produced from the transfer of a nucleus of an adult mammary gland cell at the Roslin Institute in Scotl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8307" y="5614589"/>
            <a:ext cx="2321520" cy="153994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355" y="2544"/>
            <a:ext cx="9147355" cy="567885"/>
          </a:xfrm>
        </p:spPr>
        <p:txBody>
          <a:bodyPr>
            <a:normAutofit fontScale="90000"/>
          </a:bodyPr>
          <a:lstStyle/>
          <a:p>
            <a:r>
              <a:rPr lang="fr-FR" b="1" dirty="0">
                <a:solidFill>
                  <a:srgbClr val="FF0000"/>
                </a:solidFill>
              </a:rPr>
              <a:t>An </a:t>
            </a:r>
            <a:r>
              <a:rPr lang="fr-FR" b="1" dirty="0" err="1">
                <a:solidFill>
                  <a:srgbClr val="FF0000"/>
                </a:solidFill>
              </a:rPr>
              <a:t>economy</a:t>
            </a:r>
            <a:r>
              <a:rPr lang="fr-FR" b="1" dirty="0">
                <a:solidFill>
                  <a:srgbClr val="FF0000"/>
                </a:solidFill>
              </a:rPr>
              <a:t> of promises and a race of lies</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22" y="2857577"/>
            <a:ext cx="2027778" cy="250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9529" y="5111060"/>
            <a:ext cx="1728778" cy="2361189"/>
          </a:xfrm>
          <a:prstGeom prst="rect">
            <a:avLst/>
          </a:prstGeom>
        </p:spPr>
      </p:pic>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7678" y="3014018"/>
            <a:ext cx="2276475" cy="2000250"/>
          </a:xfrm>
          <a:prstGeom prst="rect">
            <a:avLst/>
          </a:prstGeom>
        </p:spPr>
      </p:pic>
      <p:pic>
        <p:nvPicPr>
          <p:cNvPr id="1031" name="Picture 7" descr="Résultat de recherche d'images pour &quot;gmo success&quo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61901" y="1716297"/>
            <a:ext cx="2382099" cy="11924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Résultat de recherche d'images pour &quot;gmo success&quo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6096" y="2837922"/>
            <a:ext cx="3024336" cy="10509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618" y="3775684"/>
            <a:ext cx="2412391" cy="135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75612" y="5682054"/>
            <a:ext cx="26574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descr="image001">
            <a:extLst>
              <a:ext uri="{FF2B5EF4-FFF2-40B4-BE49-F238E27FC236}">
                <a16:creationId xmlns:a16="http://schemas.microsoft.com/office/drawing/2014/main" id="{52742177-6D77-420D-BBAA-224F88EEFA6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75538" y="6007155"/>
            <a:ext cx="2150552" cy="160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5" descr="Résultat de recherche d'images pour &quot;crispr une de journaux&quot;">
            <a:extLst>
              <a:ext uri="{FF2B5EF4-FFF2-40B4-BE49-F238E27FC236}">
                <a16:creationId xmlns:a16="http://schemas.microsoft.com/office/drawing/2014/main" id="{6DD97250-4837-4B69-BD2F-2746DF8025D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7" descr="Résultat de recherche d'images pour &quot;crispr une de journaux&quot;">
            <a:extLst>
              <a:ext uri="{FF2B5EF4-FFF2-40B4-BE49-F238E27FC236}">
                <a16:creationId xmlns:a16="http://schemas.microsoft.com/office/drawing/2014/main" id="{CEC2D159-CD08-4B04-BC42-1B1D1A81ED1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9" descr="Résultat de recherche d'images pour &quot;crispr une de journaux&quot;">
            <a:extLst>
              <a:ext uri="{FF2B5EF4-FFF2-40B4-BE49-F238E27FC236}">
                <a16:creationId xmlns:a16="http://schemas.microsoft.com/office/drawing/2014/main" id="{6BE1CC0E-2FC5-4213-AE57-9C39415B49DA}"/>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5" y="5571492"/>
            <a:ext cx="1494914" cy="128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6C922B05-42FB-4223-8C07-F7999E4091E3}"/>
              </a:ext>
            </a:extLst>
          </p:cNvPr>
          <p:cNvSpPr txBox="1"/>
          <p:nvPr/>
        </p:nvSpPr>
        <p:spPr>
          <a:xfrm>
            <a:off x="3851920" y="6669360"/>
            <a:ext cx="675185" cy="369332"/>
          </a:xfrm>
          <a:prstGeom prst="rect">
            <a:avLst/>
          </a:prstGeom>
          <a:noFill/>
        </p:spPr>
        <p:txBody>
          <a:bodyPr wrap="none" rtlCol="0">
            <a:spAutoFit/>
          </a:bodyPr>
          <a:lstStyle/>
          <a:p>
            <a:r>
              <a:rPr lang="fr-FR" b="1" dirty="0">
                <a:solidFill>
                  <a:schemeClr val="bg1"/>
                </a:solidFill>
              </a:rPr>
              <a:t>Dolly</a:t>
            </a:r>
            <a:endParaRPr lang="en-US" b="1" dirty="0">
              <a:solidFill>
                <a:schemeClr val="bg1"/>
              </a:solidFill>
            </a:endParaRPr>
          </a:p>
        </p:txBody>
      </p:sp>
      <p:sp>
        <p:nvSpPr>
          <p:cNvPr id="11" name="ZoneTexte 10">
            <a:extLst>
              <a:ext uri="{FF2B5EF4-FFF2-40B4-BE49-F238E27FC236}">
                <a16:creationId xmlns:a16="http://schemas.microsoft.com/office/drawing/2014/main" id="{1A52FA22-6E87-4828-8933-BB3330EBE319}"/>
              </a:ext>
            </a:extLst>
          </p:cNvPr>
          <p:cNvSpPr txBox="1"/>
          <p:nvPr/>
        </p:nvSpPr>
        <p:spPr>
          <a:xfrm>
            <a:off x="-76509" y="5475485"/>
            <a:ext cx="1686680" cy="261610"/>
          </a:xfrm>
          <a:prstGeom prst="rect">
            <a:avLst/>
          </a:prstGeom>
          <a:noFill/>
        </p:spPr>
        <p:txBody>
          <a:bodyPr wrap="none" rtlCol="0">
            <a:spAutoFit/>
          </a:bodyPr>
          <a:lstStyle/>
          <a:p>
            <a:r>
              <a:rPr lang="fr-FR" sz="1100" b="1" dirty="0" err="1">
                <a:solidFill>
                  <a:schemeClr val="bg1"/>
                </a:solidFill>
              </a:rPr>
              <a:t>Crispr</a:t>
            </a:r>
            <a:r>
              <a:rPr lang="fr-FR" sz="1100" b="1" dirty="0">
                <a:solidFill>
                  <a:schemeClr val="bg1"/>
                </a:solidFill>
              </a:rPr>
              <a:t> body-</a:t>
            </a:r>
            <a:r>
              <a:rPr lang="fr-FR" sz="1100" b="1" dirty="0" err="1">
                <a:solidFill>
                  <a:schemeClr val="bg1"/>
                </a:solidFill>
              </a:rPr>
              <a:t>builded</a:t>
            </a:r>
            <a:r>
              <a:rPr lang="fr-FR" sz="1100" b="1" dirty="0">
                <a:solidFill>
                  <a:schemeClr val="bg1"/>
                </a:solidFill>
              </a:rPr>
              <a:t> </a:t>
            </a:r>
            <a:r>
              <a:rPr lang="fr-FR" sz="1100" b="1" dirty="0" err="1">
                <a:solidFill>
                  <a:schemeClr val="bg1"/>
                </a:solidFill>
              </a:rPr>
              <a:t>dogs</a:t>
            </a:r>
            <a:endParaRPr lang="en-US" sz="1100" b="1" dirty="0">
              <a:solidFill>
                <a:schemeClr val="bg1"/>
              </a:solidFill>
            </a:endParaRPr>
          </a:p>
        </p:txBody>
      </p:sp>
    </p:spTree>
    <p:extLst>
      <p:ext uri="{BB962C8B-B14F-4D97-AF65-F5344CB8AC3E}">
        <p14:creationId xmlns:p14="http://schemas.microsoft.com/office/powerpoint/2010/main" val="2822777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Authority’s arguments</a:t>
            </a:r>
          </a:p>
        </p:txBody>
      </p:sp>
      <p:sp>
        <p:nvSpPr>
          <p:cNvPr id="3" name="Espace réservé du contenu 2"/>
          <p:cNvSpPr>
            <a:spLocks noGrp="1"/>
          </p:cNvSpPr>
          <p:nvPr>
            <p:ph idx="1"/>
          </p:nvPr>
        </p:nvSpPr>
        <p:spPr/>
        <p:txBody>
          <a:bodyPr>
            <a:normAutofit fontScale="85000" lnSpcReduction="10000"/>
          </a:bodyPr>
          <a:lstStyle/>
          <a:p>
            <a:r>
              <a:rPr lang="en-US" dirty="0"/>
              <a:t>Usual sentences during sessions: ‘everybody knows’, </a:t>
            </a:r>
          </a:p>
          <a:p>
            <a:r>
              <a:rPr lang="en-US" dirty="0"/>
              <a:t>Appeals to authority such as chair taking the time instead of favoring the expression of diverse opinions,</a:t>
            </a:r>
          </a:p>
          <a:p>
            <a:r>
              <a:rPr lang="en-US" dirty="0"/>
              <a:t>Subordinate relationship, funding or positions backlash in future e.g. call for tenders…</a:t>
            </a:r>
          </a:p>
          <a:p>
            <a:r>
              <a:rPr lang="en-US" dirty="0"/>
              <a:t>Standardized risk assessment (e.g. toxicology) vs. research issued assessment (e.g. </a:t>
            </a:r>
            <a:r>
              <a:rPr lang="en-US"/>
              <a:t>epigenetics without guidelines, effects of fed miRNA on host’s genes regulation…),</a:t>
            </a:r>
          </a:p>
          <a:p>
            <a:r>
              <a:rPr lang="en-US" dirty="0"/>
              <a:t>Using several cognitive biases. </a:t>
            </a:r>
          </a:p>
          <a:p>
            <a:endParaRPr lang="en-US" dirty="0"/>
          </a:p>
        </p:txBody>
      </p:sp>
    </p:spTree>
    <p:extLst>
      <p:ext uri="{BB962C8B-B14F-4D97-AF65-F5344CB8AC3E}">
        <p14:creationId xmlns:p14="http://schemas.microsoft.com/office/powerpoint/2010/main" val="4224220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Experts’ integrity</a:t>
            </a:r>
          </a:p>
        </p:txBody>
      </p:sp>
      <p:sp>
        <p:nvSpPr>
          <p:cNvPr id="3" name="Espace réservé du contenu 2"/>
          <p:cNvSpPr>
            <a:spLocks noGrp="1"/>
          </p:cNvSpPr>
          <p:nvPr>
            <p:ph idx="1"/>
          </p:nvPr>
        </p:nvSpPr>
        <p:spPr/>
        <p:txBody>
          <a:bodyPr>
            <a:normAutofit lnSpcReduction="10000"/>
          </a:bodyPr>
          <a:lstStyle/>
          <a:p>
            <a:r>
              <a:rPr lang="en-US" dirty="0"/>
              <a:t>Direct links of interests and earnings (merchants of doubt…)</a:t>
            </a:r>
          </a:p>
          <a:p>
            <a:r>
              <a:rPr lang="en-US" dirty="0"/>
              <a:t>Cherry picking of publications</a:t>
            </a:r>
          </a:p>
          <a:p>
            <a:r>
              <a:rPr lang="en-US" dirty="0"/>
              <a:t>Biased information / communication (see the lack of HCB CS to CEES communication on related techniques)</a:t>
            </a:r>
          </a:p>
          <a:p>
            <a:r>
              <a:rPr lang="en-US" dirty="0"/>
              <a:t>Circular reasoning (e.g. identification of NBT techniques and derived products, </a:t>
            </a:r>
            <a:r>
              <a:rPr lang="en-US" dirty="0" err="1"/>
              <a:t>effetcs</a:t>
            </a:r>
            <a:r>
              <a:rPr lang="en-US" dirty="0"/>
              <a:t> of genes modification vs. verifications....)</a:t>
            </a:r>
          </a:p>
          <a:p>
            <a:endParaRPr lang="en-US" dirty="0"/>
          </a:p>
        </p:txBody>
      </p:sp>
    </p:spTree>
    <p:extLst>
      <p:ext uri="{BB962C8B-B14F-4D97-AF65-F5344CB8AC3E}">
        <p14:creationId xmlns:p14="http://schemas.microsoft.com/office/powerpoint/2010/main" val="280110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7">
            <a:extLst>
              <a:ext uri="{FF2B5EF4-FFF2-40B4-BE49-F238E27FC236}">
                <a16:creationId xmlns:a16="http://schemas.microsoft.com/office/drawing/2014/main" id="{8AC533DD-1CF6-4A33-852D-3877441533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descr="Une image contenant capture d’écran&#10;&#10;Description générée avec un niveau de confiance très élevé">
            <a:extLst>
              <a:ext uri="{FF2B5EF4-FFF2-40B4-BE49-F238E27FC236}">
                <a16:creationId xmlns:a16="http://schemas.microsoft.com/office/drawing/2014/main" id="{8DD62753-CD1E-44E2-89BB-19572191A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44" y="613791"/>
            <a:ext cx="7212915" cy="4057265"/>
          </a:xfrm>
          <a:prstGeom prst="rect">
            <a:avLst/>
          </a:prstGeom>
        </p:spPr>
      </p:pic>
      <p:sp>
        <p:nvSpPr>
          <p:cNvPr id="10" name="Freeform: Shape 9">
            <a:extLst>
              <a:ext uri="{FF2B5EF4-FFF2-40B4-BE49-F238E27FC236}">
                <a16:creationId xmlns:a16="http://schemas.microsoft.com/office/drawing/2014/main" id="{61B91595-DF01-4E8B-80BF-B812BA9BFD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004AAA-3F90-4C03-B1B3-7B1CA388971D}"/>
              </a:ext>
            </a:extLst>
          </p:cNvPr>
          <p:cNvSpPr>
            <a:spLocks noGrp="1"/>
          </p:cNvSpPr>
          <p:nvPr>
            <p:ph type="title"/>
          </p:nvPr>
        </p:nvSpPr>
        <p:spPr>
          <a:xfrm>
            <a:off x="30807" y="5732410"/>
            <a:ext cx="8064896" cy="830231"/>
          </a:xfrm>
        </p:spPr>
        <p:txBody>
          <a:bodyPr vert="horz" lIns="91440" tIns="45720" rIns="91440" bIns="45720" rtlCol="0" anchor="b">
            <a:normAutofit fontScale="90000"/>
          </a:bodyPr>
          <a:lstStyle/>
          <a:p>
            <a:pPr>
              <a:lnSpc>
                <a:spcPct val="90000"/>
              </a:lnSpc>
            </a:pPr>
            <a:r>
              <a:rPr lang="en-US" sz="3500" dirty="0"/>
              <a:t>Central dogma of genes’ splicing </a:t>
            </a:r>
            <a:br>
              <a:rPr lang="en-US" sz="3500" dirty="0"/>
            </a:br>
            <a:r>
              <a:rPr lang="en-US" sz="3500" dirty="0"/>
              <a:t>in eukaryotes ...</a:t>
            </a:r>
            <a:endParaRPr lang="en-US" sz="3500" kern="1200" dirty="0">
              <a:solidFill>
                <a:schemeClr val="tx1"/>
              </a:solidFill>
              <a:latin typeface="+mj-lt"/>
              <a:ea typeface="+mj-ea"/>
              <a:cs typeface="+mj-cs"/>
            </a:endParaRPr>
          </a:p>
        </p:txBody>
      </p:sp>
      <p:grpSp>
        <p:nvGrpSpPr>
          <p:cNvPr id="9" name="Groupe 8">
            <a:extLst>
              <a:ext uri="{FF2B5EF4-FFF2-40B4-BE49-F238E27FC236}">
                <a16:creationId xmlns:a16="http://schemas.microsoft.com/office/drawing/2014/main" id="{02A25578-4BE8-4E0A-8BA8-3BBA06A84E1B}"/>
              </a:ext>
            </a:extLst>
          </p:cNvPr>
          <p:cNvGrpSpPr/>
          <p:nvPr/>
        </p:nvGrpSpPr>
        <p:grpSpPr>
          <a:xfrm>
            <a:off x="995258" y="4446785"/>
            <a:ext cx="7105133" cy="830232"/>
            <a:chOff x="368300" y="2095500"/>
            <a:chExt cx="8064500" cy="1117600"/>
          </a:xfrm>
        </p:grpSpPr>
        <p:sp>
          <p:nvSpPr>
            <p:cNvPr id="12" name="Rectangle 11">
              <a:extLst>
                <a:ext uri="{FF2B5EF4-FFF2-40B4-BE49-F238E27FC236}">
                  <a16:creationId xmlns:a16="http://schemas.microsoft.com/office/drawing/2014/main" id="{91A53CE8-5B09-4CBD-95D6-AF8A869E6F9B}"/>
                </a:ext>
              </a:extLst>
            </p:cNvPr>
            <p:cNvSpPr/>
            <p:nvPr/>
          </p:nvSpPr>
          <p:spPr bwMode="auto">
            <a:xfrm>
              <a:off x="368300" y="22225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34" charset="0"/>
                </a:rPr>
                <a:t>ADN</a:t>
              </a:r>
              <a:endParaRPr kumimoji="0" lang="en-US" sz="2400" b="0" i="0" u="none" strike="noStrike" cap="none" normalizeH="0" baseline="0" dirty="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6B186F8B-E646-44C0-B18E-3B3388F52B54}"/>
                </a:ext>
              </a:extLst>
            </p:cNvPr>
            <p:cNvSpPr/>
            <p:nvPr/>
          </p:nvSpPr>
          <p:spPr bwMode="auto">
            <a:xfrm>
              <a:off x="3632200" y="22352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34" charset="0"/>
                </a:rPr>
                <a:t>ARN</a:t>
              </a:r>
              <a:endParaRPr kumimoji="0" lang="en-US" sz="2400" b="0" i="0" u="none" strike="noStrike" cap="none" normalizeH="0" baseline="0" dirty="0">
                <a:ln>
                  <a:noFill/>
                </a:ln>
                <a:solidFill>
                  <a:schemeClr val="tx1"/>
                </a:solidFill>
                <a:effectLst/>
                <a:latin typeface="Arial" pitchFamily="34" charset="0"/>
              </a:endParaRPr>
            </a:p>
          </p:txBody>
        </p:sp>
        <p:sp>
          <p:nvSpPr>
            <p:cNvPr id="14" name="Rectangle 13">
              <a:extLst>
                <a:ext uri="{FF2B5EF4-FFF2-40B4-BE49-F238E27FC236}">
                  <a16:creationId xmlns:a16="http://schemas.microsoft.com/office/drawing/2014/main" id="{F07E5425-94AA-48F8-8177-3C42D014B711}"/>
                </a:ext>
              </a:extLst>
            </p:cNvPr>
            <p:cNvSpPr/>
            <p:nvPr/>
          </p:nvSpPr>
          <p:spPr bwMode="auto">
            <a:xfrm>
              <a:off x="6908800" y="22352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Arial" pitchFamily="34" charset="0"/>
                </a:rPr>
                <a:t>Protéine</a:t>
              </a: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p:txBody>
        </p:sp>
        <p:cxnSp>
          <p:nvCxnSpPr>
            <p:cNvPr id="15" name="Straight Arrow Connector 11">
              <a:extLst>
                <a:ext uri="{FF2B5EF4-FFF2-40B4-BE49-F238E27FC236}">
                  <a16:creationId xmlns:a16="http://schemas.microsoft.com/office/drawing/2014/main" id="{F924C093-53DE-4EEE-BBA8-CA0163328897}"/>
                </a:ext>
              </a:extLst>
            </p:cNvPr>
            <p:cNvCxnSpPr>
              <a:stCxn id="12" idx="3"/>
              <a:endCxn id="13" idx="1"/>
            </p:cNvCxnSpPr>
            <p:nvPr/>
          </p:nvCxnSpPr>
          <p:spPr bwMode="auto">
            <a:xfrm>
              <a:off x="1892300" y="2711450"/>
              <a:ext cx="1739900" cy="127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Straight Arrow Connector 13">
              <a:extLst>
                <a:ext uri="{FF2B5EF4-FFF2-40B4-BE49-F238E27FC236}">
                  <a16:creationId xmlns:a16="http://schemas.microsoft.com/office/drawing/2014/main" id="{CCDA3895-8734-483F-A8D0-51E45AA96744}"/>
                </a:ext>
              </a:extLst>
            </p:cNvPr>
            <p:cNvCxnSpPr>
              <a:endCxn id="14" idx="1"/>
            </p:cNvCxnSpPr>
            <p:nvPr/>
          </p:nvCxnSpPr>
          <p:spPr bwMode="auto">
            <a:xfrm>
              <a:off x="5181600" y="2717800"/>
              <a:ext cx="1727200" cy="63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7" name="TextBox 14">
              <a:extLst>
                <a:ext uri="{FF2B5EF4-FFF2-40B4-BE49-F238E27FC236}">
                  <a16:creationId xmlns:a16="http://schemas.microsoft.com/office/drawing/2014/main" id="{0A98D6C1-8EC1-42C0-9286-C58A432030B4}"/>
                </a:ext>
              </a:extLst>
            </p:cNvPr>
            <p:cNvSpPr txBox="1"/>
            <p:nvPr/>
          </p:nvSpPr>
          <p:spPr>
            <a:xfrm>
              <a:off x="1854200" y="2095500"/>
              <a:ext cx="1861056" cy="461665"/>
            </a:xfrm>
            <a:prstGeom prst="rect">
              <a:avLst/>
            </a:prstGeom>
            <a:noFill/>
          </p:spPr>
          <p:txBody>
            <a:bodyPr wrap="none" rtlCol="0">
              <a:spAutoFit/>
            </a:bodyPr>
            <a:lstStyle/>
            <a:p>
              <a:r>
                <a:rPr lang="en-US" dirty="0"/>
                <a:t>transcription</a:t>
              </a:r>
            </a:p>
          </p:txBody>
        </p:sp>
        <p:sp>
          <p:nvSpPr>
            <p:cNvPr id="18" name="TextBox 15">
              <a:extLst>
                <a:ext uri="{FF2B5EF4-FFF2-40B4-BE49-F238E27FC236}">
                  <a16:creationId xmlns:a16="http://schemas.microsoft.com/office/drawing/2014/main" id="{66C393E2-D71B-4577-9698-DE21B5E3956B}"/>
                </a:ext>
              </a:extLst>
            </p:cNvPr>
            <p:cNvSpPr txBox="1"/>
            <p:nvPr/>
          </p:nvSpPr>
          <p:spPr>
            <a:xfrm>
              <a:off x="5219700" y="2108200"/>
              <a:ext cx="1162562" cy="369332"/>
            </a:xfrm>
            <a:prstGeom prst="rect">
              <a:avLst/>
            </a:prstGeom>
            <a:noFill/>
          </p:spPr>
          <p:txBody>
            <a:bodyPr wrap="none" rtlCol="0">
              <a:spAutoFit/>
            </a:bodyPr>
            <a:lstStyle/>
            <a:p>
              <a:r>
                <a:rPr lang="en-US" dirty="0" err="1"/>
                <a:t>traduction</a:t>
              </a:r>
              <a:endParaRPr lang="en-US" dirty="0"/>
            </a:p>
          </p:txBody>
        </p:sp>
      </p:grpSp>
    </p:spTree>
    <p:extLst>
      <p:ext uri="{BB962C8B-B14F-4D97-AF65-F5344CB8AC3E}">
        <p14:creationId xmlns:p14="http://schemas.microsoft.com/office/powerpoint/2010/main" val="1082566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How language matters</a:t>
            </a:r>
          </a:p>
        </p:txBody>
      </p:sp>
      <p:sp>
        <p:nvSpPr>
          <p:cNvPr id="3" name="Espace réservé du contenu 2"/>
          <p:cNvSpPr>
            <a:spLocks noGrp="1"/>
          </p:cNvSpPr>
          <p:nvPr>
            <p:ph idx="1"/>
          </p:nvPr>
        </p:nvSpPr>
        <p:spPr/>
        <p:txBody>
          <a:bodyPr/>
          <a:lstStyle/>
          <a:p>
            <a:r>
              <a:rPr lang="en-US" dirty="0"/>
              <a:t>The direct impact of using words and expressions on the reasoning and acceptance of both scientists and laypersons (e.g. new breeding techniques),</a:t>
            </a:r>
          </a:p>
          <a:p>
            <a:r>
              <a:rPr lang="en-US" dirty="0"/>
              <a:t>Outrageously simplified language and metaphors (e.g. genome editing),</a:t>
            </a:r>
          </a:p>
        </p:txBody>
      </p:sp>
    </p:spTree>
    <p:extLst>
      <p:ext uri="{BB962C8B-B14F-4D97-AF65-F5344CB8AC3E}">
        <p14:creationId xmlns:p14="http://schemas.microsoft.com/office/powerpoint/2010/main" val="3893066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D38F84-E044-481A-9E6F-8F9EE2E1D756}"/>
              </a:ext>
            </a:extLst>
          </p:cNvPr>
          <p:cNvSpPr>
            <a:spLocks noGrp="1"/>
          </p:cNvSpPr>
          <p:nvPr>
            <p:ph type="title"/>
          </p:nvPr>
        </p:nvSpPr>
        <p:spPr>
          <a:xfrm>
            <a:off x="3779912" y="44623"/>
            <a:ext cx="5348540" cy="1700809"/>
          </a:xfrm>
        </p:spPr>
        <p:txBody>
          <a:bodyPr>
            <a:noAutofit/>
          </a:bodyPr>
          <a:lstStyle/>
          <a:p>
            <a:r>
              <a:rPr lang="en-US" sz="3600" b="1" dirty="0"/>
              <a:t>What are precision, unintended modifications and publication’s bias?</a:t>
            </a:r>
          </a:p>
        </p:txBody>
      </p:sp>
      <p:pic>
        <p:nvPicPr>
          <p:cNvPr id="4" name="Image 3" descr="Une image contenant texte, carte&#10;&#10;Description générée avec un niveau de confiance très élevé">
            <a:extLst>
              <a:ext uri="{FF2B5EF4-FFF2-40B4-BE49-F238E27FC236}">
                <a16:creationId xmlns:a16="http://schemas.microsoft.com/office/drawing/2014/main" id="{E2AECC95-2B79-40B6-929B-8AE5E811C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2633" y="3147272"/>
            <a:ext cx="3282263" cy="1700809"/>
          </a:xfrm>
          <a:prstGeom prst="rect">
            <a:avLst/>
          </a:prstGeom>
        </p:spPr>
      </p:pic>
      <p:sp>
        <p:nvSpPr>
          <p:cNvPr id="5" name="ZoneTexte 4">
            <a:extLst>
              <a:ext uri="{FF2B5EF4-FFF2-40B4-BE49-F238E27FC236}">
                <a16:creationId xmlns:a16="http://schemas.microsoft.com/office/drawing/2014/main" id="{D7B6F4DD-7555-4BDF-BE1A-81EB6A4BB294}"/>
              </a:ext>
            </a:extLst>
          </p:cNvPr>
          <p:cNvSpPr txBox="1"/>
          <p:nvPr/>
        </p:nvSpPr>
        <p:spPr>
          <a:xfrm>
            <a:off x="3707904" y="2060848"/>
            <a:ext cx="1516697" cy="369332"/>
          </a:xfrm>
          <a:prstGeom prst="rect">
            <a:avLst/>
          </a:prstGeom>
          <a:noFill/>
        </p:spPr>
        <p:txBody>
          <a:bodyPr wrap="none" rtlCol="0">
            <a:spAutoFit/>
          </a:bodyPr>
          <a:lstStyle/>
          <a:p>
            <a:r>
              <a:rPr lang="fr-FR" dirty="0"/>
              <a:t>First training…</a:t>
            </a:r>
            <a:endParaRPr lang="en-US" dirty="0"/>
          </a:p>
        </p:txBody>
      </p:sp>
      <p:sp>
        <p:nvSpPr>
          <p:cNvPr id="7" name="ZoneTexte 6">
            <a:extLst>
              <a:ext uri="{FF2B5EF4-FFF2-40B4-BE49-F238E27FC236}">
                <a16:creationId xmlns:a16="http://schemas.microsoft.com/office/drawing/2014/main" id="{DCCDD78D-A248-4FF3-AFBA-374D5C063CD5}"/>
              </a:ext>
            </a:extLst>
          </p:cNvPr>
          <p:cNvSpPr txBox="1"/>
          <p:nvPr/>
        </p:nvSpPr>
        <p:spPr>
          <a:xfrm>
            <a:off x="6732240" y="2276872"/>
            <a:ext cx="1684435" cy="646331"/>
          </a:xfrm>
          <a:prstGeom prst="rect">
            <a:avLst/>
          </a:prstGeom>
          <a:noFill/>
        </p:spPr>
        <p:txBody>
          <a:bodyPr wrap="none" rtlCol="0">
            <a:spAutoFit/>
          </a:bodyPr>
          <a:lstStyle/>
          <a:p>
            <a:r>
              <a:rPr lang="en-US" dirty="0"/>
              <a:t>Then start ... for</a:t>
            </a:r>
          </a:p>
          <a:p>
            <a:r>
              <a:rPr lang="en-US" dirty="0"/>
              <a:t>missing a lot ...</a:t>
            </a:r>
          </a:p>
        </p:txBody>
      </p:sp>
      <p:sp>
        <p:nvSpPr>
          <p:cNvPr id="3" name="ZoneTexte 2">
            <a:extLst>
              <a:ext uri="{FF2B5EF4-FFF2-40B4-BE49-F238E27FC236}">
                <a16:creationId xmlns:a16="http://schemas.microsoft.com/office/drawing/2014/main" id="{09F23324-9BC4-4B8D-9A34-A97EEB8113F7}"/>
              </a:ext>
            </a:extLst>
          </p:cNvPr>
          <p:cNvSpPr txBox="1"/>
          <p:nvPr/>
        </p:nvSpPr>
        <p:spPr>
          <a:xfrm>
            <a:off x="-36512" y="3159388"/>
            <a:ext cx="498417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Many total or partial homologies in the rest of the genome,</a:t>
            </a:r>
          </a:p>
          <a:p>
            <a:pPr marL="285750" indent="-285750">
              <a:buFont typeface="Arial" panose="020B0604020202020204" pitchFamily="34" charset="0"/>
              <a:buChar char="•"/>
            </a:pPr>
            <a:r>
              <a:rPr lang="en-US" dirty="0"/>
              <a:t>Thermodynamic considerations,</a:t>
            </a:r>
          </a:p>
          <a:p>
            <a:pPr marL="285750" indent="-285750">
              <a:buFont typeface="Arial" panose="020B0604020202020204" pitchFamily="34" charset="0"/>
              <a:buChar char="•"/>
            </a:pPr>
            <a:r>
              <a:rPr lang="en-US" dirty="0"/>
              <a:t>Many recipes attempting to reduce the number of off-targets (of a </a:t>
            </a:r>
            <a:r>
              <a:rPr lang="en-US" b="1" dirty="0"/>
              <a:t>1,500 factor</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 a result: occasional insertions / deletions or not, chromosomal rearrangements (inversions,</a:t>
            </a:r>
          </a:p>
          <a:p>
            <a:pPr marL="285750" indent="-285750">
              <a:buFont typeface="Arial" panose="020B0604020202020204" pitchFamily="34" charset="0"/>
              <a:buChar char="•"/>
            </a:pPr>
            <a:r>
              <a:rPr lang="en-US" dirty="0"/>
              <a:t>translocations...), exon skipping effects, epimutations…  difficult to predict and detect... </a:t>
            </a:r>
          </a:p>
          <a:p>
            <a:pPr marL="285750" indent="-285750">
              <a:buFont typeface="Arial" panose="020B0604020202020204" pitchFamily="34" charset="0"/>
              <a:buChar char="•"/>
            </a:pPr>
            <a:r>
              <a:rPr lang="en-US" dirty="0" err="1"/>
              <a:t>Additionnally</a:t>
            </a:r>
            <a:r>
              <a:rPr lang="en-US" dirty="0"/>
              <a:t>: false positive not checked, circular reasoning accepted… </a:t>
            </a:r>
          </a:p>
        </p:txBody>
      </p:sp>
      <p:pic>
        <p:nvPicPr>
          <p:cNvPr id="6" name="Guillaume Te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7708"/>
            <a:ext cx="3657600" cy="2743200"/>
          </a:xfrm>
          <a:prstGeom prst="rect">
            <a:avLst/>
          </a:prstGeom>
        </p:spPr>
      </p:pic>
      <p:sp>
        <p:nvSpPr>
          <p:cNvPr id="9" name="ZoneTexte 8">
            <a:extLst>
              <a:ext uri="{FF2B5EF4-FFF2-40B4-BE49-F238E27FC236}">
                <a16:creationId xmlns:a16="http://schemas.microsoft.com/office/drawing/2014/main" id="{862FF976-CD66-4A47-BD37-A71CEF1CE861}"/>
              </a:ext>
            </a:extLst>
          </p:cNvPr>
          <p:cNvSpPr txBox="1"/>
          <p:nvPr/>
        </p:nvSpPr>
        <p:spPr>
          <a:xfrm>
            <a:off x="5079699" y="5072150"/>
            <a:ext cx="4074462" cy="646331"/>
          </a:xfrm>
          <a:prstGeom prst="rect">
            <a:avLst/>
          </a:prstGeom>
          <a:noFill/>
        </p:spPr>
        <p:txBody>
          <a:bodyPr wrap="square" rtlCol="0">
            <a:spAutoFit/>
          </a:bodyPr>
          <a:lstStyle/>
          <a:p>
            <a:r>
              <a:rPr lang="en-US" dirty="0"/>
              <a:t>Finally, only presumed successful data are published: the usual </a:t>
            </a:r>
            <a:r>
              <a:rPr lang="en-US" b="1" dirty="0"/>
              <a:t>bias of publication</a:t>
            </a:r>
          </a:p>
        </p:txBody>
      </p:sp>
    </p:spTree>
    <p:extLst>
      <p:ext uri="{BB962C8B-B14F-4D97-AF65-F5344CB8AC3E}">
        <p14:creationId xmlns:p14="http://schemas.microsoft.com/office/powerpoint/2010/main" val="5872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normAutofit fontScale="90000"/>
          </a:bodyPr>
          <a:lstStyle/>
          <a:p>
            <a:r>
              <a:rPr lang="en-US" b="1" dirty="0"/>
              <a:t>Some misleading </a:t>
            </a:r>
            <a:r>
              <a:rPr lang="en-US" b="1" dirty="0" err="1"/>
              <a:t>metaphores</a:t>
            </a:r>
            <a:r>
              <a:rPr lang="en-US" b="1" dirty="0"/>
              <a:t/>
            </a:r>
            <a:br>
              <a:rPr lang="en-US" b="1" dirty="0"/>
            </a:br>
            <a:r>
              <a:rPr lang="en-US" sz="2000" b="1" dirty="0"/>
              <a:t>(which influence your perception and then your ways of thinking and finally acting )</a:t>
            </a:r>
            <a:endParaRPr lang="en-US" b="1" dirty="0"/>
          </a:p>
        </p:txBody>
      </p:sp>
      <p:sp>
        <p:nvSpPr>
          <p:cNvPr id="4" name="Espace réservé du numéro de diapositive 3"/>
          <p:cNvSpPr>
            <a:spLocks noGrp="1"/>
          </p:cNvSpPr>
          <p:nvPr>
            <p:ph type="sldNum" sz="quarter" idx="12"/>
          </p:nvPr>
        </p:nvSpPr>
        <p:spPr>
          <a:xfrm>
            <a:off x="6553200" y="6356350"/>
            <a:ext cx="2133600" cy="365125"/>
          </a:xfrm>
        </p:spPr>
        <p:txBody>
          <a:bodyPr/>
          <a:lstStyle/>
          <a:p>
            <a:fld id="{C0E76856-4982-42DE-A99B-EC985B810580}" type="slidenum">
              <a:rPr lang="en-US" smtClean="0"/>
              <a:t>62</a:t>
            </a:fld>
            <a:endParaRPr lang="en-US" dirty="0"/>
          </a:p>
        </p:txBody>
      </p:sp>
      <p:pic>
        <p:nvPicPr>
          <p:cNvPr id="5" name="Picture 6"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3396" y="1179947"/>
            <a:ext cx="1018536" cy="1018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ésultat de recherche d'images pour &quot;photo missil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664" y="5886563"/>
            <a:ext cx="1276351" cy="895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ésultat de recherche d'images pour &quot;photo missil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371" y="4459413"/>
            <a:ext cx="1895273" cy="1061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1087" y="5733255"/>
            <a:ext cx="1854502" cy="111270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7340" y="1229476"/>
            <a:ext cx="3115084" cy="646331"/>
          </a:xfrm>
          <a:prstGeom prst="rect">
            <a:avLst/>
          </a:prstGeom>
          <a:noFill/>
        </p:spPr>
        <p:txBody>
          <a:bodyPr wrap="none" rtlCol="0">
            <a:spAutoFit/>
          </a:bodyPr>
          <a:lstStyle/>
          <a:p>
            <a:r>
              <a:rPr lang="en-US" dirty="0"/>
              <a:t>SDN: do not foresee an unique </a:t>
            </a:r>
          </a:p>
          <a:p>
            <a:r>
              <a:rPr lang="en-US" dirty="0"/>
              <a:t>and precise cutting</a:t>
            </a:r>
          </a:p>
        </p:txBody>
      </p:sp>
      <p:sp>
        <p:nvSpPr>
          <p:cNvPr id="10" name="ZoneTexte 9"/>
          <p:cNvSpPr txBox="1"/>
          <p:nvPr/>
        </p:nvSpPr>
        <p:spPr>
          <a:xfrm>
            <a:off x="4296256" y="1089050"/>
            <a:ext cx="2580000" cy="1200329"/>
          </a:xfrm>
          <a:prstGeom prst="rect">
            <a:avLst/>
          </a:prstGeom>
          <a:noFill/>
        </p:spPr>
        <p:txBody>
          <a:bodyPr wrap="square" rtlCol="0">
            <a:spAutoFit/>
          </a:bodyPr>
          <a:lstStyle/>
          <a:p>
            <a:r>
              <a:rPr lang="en-US" dirty="0"/>
              <a:t>But a series of cuttings </a:t>
            </a:r>
          </a:p>
          <a:p>
            <a:r>
              <a:rPr lang="en-US" dirty="0"/>
              <a:t>(with numerous</a:t>
            </a:r>
          </a:p>
          <a:p>
            <a:r>
              <a:rPr lang="en-US" dirty="0"/>
              <a:t>breaks to rapidly and accurately stick)</a:t>
            </a:r>
          </a:p>
        </p:txBody>
      </p:sp>
      <p:sp>
        <p:nvSpPr>
          <p:cNvPr id="11" name="ZoneTexte 10"/>
          <p:cNvSpPr txBox="1"/>
          <p:nvPr/>
        </p:nvSpPr>
        <p:spPr>
          <a:xfrm>
            <a:off x="57340" y="6075063"/>
            <a:ext cx="3321550" cy="646331"/>
          </a:xfrm>
          <a:prstGeom prst="rect">
            <a:avLst/>
          </a:prstGeom>
          <a:noFill/>
        </p:spPr>
        <p:txBody>
          <a:bodyPr wrap="none" rtlCol="0">
            <a:spAutoFit/>
          </a:bodyPr>
          <a:lstStyle/>
          <a:p>
            <a:r>
              <a:rPr lang="fr-FR" b="1" dirty="0" err="1">
                <a:solidFill>
                  <a:srgbClr val="FF0000"/>
                </a:solidFill>
              </a:rPr>
              <a:t>Targeted</a:t>
            </a:r>
            <a:r>
              <a:rPr lang="fr-FR" b="1" dirty="0">
                <a:solidFill>
                  <a:srgbClr val="FF0000"/>
                </a:solidFill>
              </a:rPr>
              <a:t> </a:t>
            </a:r>
            <a:r>
              <a:rPr lang="fr-FR" b="1" dirty="0" err="1">
                <a:solidFill>
                  <a:srgbClr val="FF0000"/>
                </a:solidFill>
              </a:rPr>
              <a:t>mutagenesis</a:t>
            </a:r>
            <a:r>
              <a:rPr lang="fr-FR" b="1" dirty="0">
                <a:solidFill>
                  <a:srgbClr val="FF0000"/>
                </a:solidFill>
              </a:rPr>
              <a:t>: </a:t>
            </a:r>
            <a:r>
              <a:rPr lang="fr-FR" b="1" dirty="0" err="1">
                <a:solidFill>
                  <a:srgbClr val="FF0000"/>
                </a:solidFill>
              </a:rPr>
              <a:t>were</a:t>
            </a:r>
            <a:r>
              <a:rPr lang="fr-FR" b="1" dirty="0">
                <a:solidFill>
                  <a:srgbClr val="FF0000"/>
                </a:solidFill>
              </a:rPr>
              <a:t> </a:t>
            </a:r>
            <a:r>
              <a:rPr lang="fr-FR" b="1" dirty="0" err="1">
                <a:solidFill>
                  <a:srgbClr val="FF0000"/>
                </a:solidFill>
              </a:rPr>
              <a:t>you</a:t>
            </a:r>
            <a:r>
              <a:rPr lang="fr-FR" b="1" dirty="0">
                <a:solidFill>
                  <a:srgbClr val="FF0000"/>
                </a:solidFill>
              </a:rPr>
              <a:t> </a:t>
            </a:r>
          </a:p>
          <a:p>
            <a:r>
              <a:rPr lang="fr-FR" b="1" dirty="0" err="1">
                <a:solidFill>
                  <a:srgbClr val="FF0000"/>
                </a:solidFill>
              </a:rPr>
              <a:t>thinking</a:t>
            </a:r>
            <a:r>
              <a:rPr lang="fr-FR" b="1" dirty="0">
                <a:solidFill>
                  <a:srgbClr val="FF0000"/>
                </a:solidFill>
              </a:rPr>
              <a:t> about a ‘one shot’?</a:t>
            </a:r>
          </a:p>
        </p:txBody>
      </p:sp>
      <p:sp>
        <p:nvSpPr>
          <p:cNvPr id="12" name="ZoneTexte 11"/>
          <p:cNvSpPr txBox="1"/>
          <p:nvPr/>
        </p:nvSpPr>
        <p:spPr>
          <a:xfrm>
            <a:off x="3836088" y="5548589"/>
            <a:ext cx="3114442" cy="369332"/>
          </a:xfrm>
          <a:prstGeom prst="rect">
            <a:avLst/>
          </a:prstGeom>
          <a:noFill/>
        </p:spPr>
        <p:txBody>
          <a:bodyPr wrap="none" rtlCol="0">
            <a:spAutoFit/>
          </a:bodyPr>
          <a:lstStyle/>
          <a:p>
            <a:r>
              <a:rPr lang="fr-FR" b="1" dirty="0" err="1">
                <a:solidFill>
                  <a:srgbClr val="FF0000"/>
                </a:solidFill>
              </a:rPr>
              <a:t>It’s</a:t>
            </a:r>
            <a:r>
              <a:rPr lang="fr-FR" b="1" dirty="0">
                <a:solidFill>
                  <a:srgbClr val="FF0000"/>
                </a:solidFill>
              </a:rPr>
              <a:t> </a:t>
            </a:r>
            <a:r>
              <a:rPr lang="fr-FR" b="1" dirty="0" err="1">
                <a:solidFill>
                  <a:srgbClr val="FF0000"/>
                </a:solidFill>
              </a:rPr>
              <a:t>rather</a:t>
            </a:r>
            <a:r>
              <a:rPr lang="fr-FR" b="1" dirty="0">
                <a:solidFill>
                  <a:srgbClr val="FF0000"/>
                </a:solidFill>
              </a:rPr>
              <a:t> </a:t>
            </a:r>
            <a:r>
              <a:rPr lang="fr-FR" b="1" dirty="0" err="1">
                <a:solidFill>
                  <a:srgbClr val="FF0000"/>
                </a:solidFill>
              </a:rPr>
              <a:t>Staline’s</a:t>
            </a:r>
            <a:r>
              <a:rPr lang="fr-FR" b="1" dirty="0">
                <a:solidFill>
                  <a:srgbClr val="FF0000"/>
                </a:solidFill>
              </a:rPr>
              <a:t> </a:t>
            </a:r>
            <a:r>
              <a:rPr lang="fr-FR" b="1" dirty="0" err="1">
                <a:solidFill>
                  <a:srgbClr val="FF0000"/>
                </a:solidFill>
              </a:rPr>
              <a:t>organ</a:t>
            </a:r>
            <a:r>
              <a:rPr lang="fr-FR" b="1" dirty="0">
                <a:solidFill>
                  <a:srgbClr val="FF0000"/>
                </a:solidFill>
              </a:rPr>
              <a:t> shots</a:t>
            </a:r>
          </a:p>
        </p:txBody>
      </p:sp>
      <p:sp>
        <p:nvSpPr>
          <p:cNvPr id="14" name="ZoneTexte 13"/>
          <p:cNvSpPr txBox="1"/>
          <p:nvPr/>
        </p:nvSpPr>
        <p:spPr>
          <a:xfrm>
            <a:off x="7023678" y="4403291"/>
            <a:ext cx="2190536" cy="1200329"/>
          </a:xfrm>
          <a:prstGeom prst="rect">
            <a:avLst/>
          </a:prstGeom>
          <a:noFill/>
        </p:spPr>
        <p:txBody>
          <a:bodyPr wrap="none" rtlCol="0">
            <a:spAutoFit/>
          </a:bodyPr>
          <a:lstStyle/>
          <a:p>
            <a:r>
              <a:rPr lang="fr-FR" b="1" dirty="0">
                <a:solidFill>
                  <a:srgbClr val="FF0000"/>
                </a:solidFill>
              </a:rPr>
              <a:t>On a </a:t>
            </a:r>
            <a:r>
              <a:rPr lang="fr-FR" b="1" dirty="0" err="1">
                <a:solidFill>
                  <a:srgbClr val="FF0000"/>
                </a:solidFill>
              </a:rPr>
              <a:t>destructed</a:t>
            </a:r>
            <a:r>
              <a:rPr lang="fr-FR" b="1" dirty="0">
                <a:solidFill>
                  <a:srgbClr val="FF0000"/>
                </a:solidFill>
              </a:rPr>
              <a:t> </a:t>
            </a:r>
          </a:p>
          <a:p>
            <a:r>
              <a:rPr lang="fr-FR" b="1" dirty="0" err="1">
                <a:solidFill>
                  <a:srgbClr val="FF0000"/>
                </a:solidFill>
              </a:rPr>
              <a:t>landscape</a:t>
            </a:r>
            <a:r>
              <a:rPr lang="fr-FR" b="1" dirty="0">
                <a:solidFill>
                  <a:srgbClr val="FF0000"/>
                </a:solidFill>
              </a:rPr>
              <a:t> due to</a:t>
            </a:r>
          </a:p>
          <a:p>
            <a:r>
              <a:rPr lang="fr-FR" b="1" dirty="0" err="1">
                <a:solidFill>
                  <a:srgbClr val="FF0000"/>
                </a:solidFill>
              </a:rPr>
              <a:t>related</a:t>
            </a:r>
            <a:r>
              <a:rPr lang="fr-FR" b="1" dirty="0">
                <a:solidFill>
                  <a:srgbClr val="FF0000"/>
                </a:solidFill>
              </a:rPr>
              <a:t> techniques: </a:t>
            </a:r>
          </a:p>
          <a:p>
            <a:r>
              <a:rPr lang="fr-FR" b="1" dirty="0" err="1">
                <a:solidFill>
                  <a:srgbClr val="FF0000"/>
                </a:solidFill>
              </a:rPr>
              <a:t>everything</a:t>
            </a:r>
            <a:r>
              <a:rPr lang="fr-FR" b="1" dirty="0">
                <a:solidFill>
                  <a:srgbClr val="FF0000"/>
                </a:solidFill>
              </a:rPr>
              <a:t> to </a:t>
            </a:r>
            <a:r>
              <a:rPr lang="fr-FR" b="1" dirty="0" err="1">
                <a:solidFill>
                  <a:srgbClr val="FF0000"/>
                </a:solidFill>
              </a:rPr>
              <a:t>rebuild</a:t>
            </a:r>
            <a:endParaRPr lang="fr-FR" b="1" dirty="0">
              <a:solidFill>
                <a:srgbClr val="FF0000"/>
              </a:solidFill>
            </a:endParaRPr>
          </a:p>
        </p:txBody>
      </p:sp>
      <p:sp>
        <p:nvSpPr>
          <p:cNvPr id="16" name="ZoneTexte 15"/>
          <p:cNvSpPr txBox="1"/>
          <p:nvPr/>
        </p:nvSpPr>
        <p:spPr>
          <a:xfrm>
            <a:off x="0" y="2348880"/>
            <a:ext cx="3015056" cy="923330"/>
          </a:xfrm>
          <a:prstGeom prst="rect">
            <a:avLst/>
          </a:prstGeom>
          <a:noFill/>
        </p:spPr>
        <p:txBody>
          <a:bodyPr wrap="none" rtlCol="0">
            <a:spAutoFit/>
          </a:bodyPr>
          <a:lstStyle/>
          <a:p>
            <a:r>
              <a:rPr lang="en-US" dirty="0">
                <a:solidFill>
                  <a:schemeClr val="accent2"/>
                </a:solidFill>
              </a:rPr>
              <a:t>Editing the genome ... Waiting</a:t>
            </a:r>
          </a:p>
          <a:p>
            <a:r>
              <a:rPr lang="en-US" dirty="0">
                <a:solidFill>
                  <a:schemeClr val="accent2"/>
                </a:solidFill>
              </a:rPr>
              <a:t>for amending electronic</a:t>
            </a:r>
          </a:p>
          <a:p>
            <a:r>
              <a:rPr lang="en-US" dirty="0">
                <a:solidFill>
                  <a:schemeClr val="accent2"/>
                </a:solidFill>
              </a:rPr>
              <a:t>and known languages?</a:t>
            </a:r>
          </a:p>
        </p:txBody>
      </p:sp>
      <p:pic>
        <p:nvPicPr>
          <p:cNvPr id="17" name="Picture 16"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7699" y="2707477"/>
            <a:ext cx="1599131" cy="80943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3923928" y="2636912"/>
            <a:ext cx="2663743" cy="923330"/>
          </a:xfrm>
          <a:prstGeom prst="rect">
            <a:avLst/>
          </a:prstGeom>
          <a:noFill/>
        </p:spPr>
        <p:txBody>
          <a:bodyPr wrap="none" rtlCol="0">
            <a:spAutoFit/>
          </a:bodyPr>
          <a:lstStyle/>
          <a:p>
            <a:r>
              <a:rPr lang="en-US" dirty="0">
                <a:solidFill>
                  <a:srgbClr val="C0504D"/>
                </a:solidFill>
              </a:rPr>
              <a:t>What you have effectively </a:t>
            </a:r>
          </a:p>
          <a:p>
            <a:r>
              <a:rPr lang="en-US" dirty="0">
                <a:solidFill>
                  <a:srgbClr val="C0504D"/>
                </a:solidFill>
              </a:rPr>
              <a:t>to “edit”: untranslated </a:t>
            </a:r>
          </a:p>
          <a:p>
            <a:r>
              <a:rPr lang="en-US" dirty="0">
                <a:solidFill>
                  <a:srgbClr val="C0504D"/>
                </a:solidFill>
              </a:rPr>
              <a:t>handwritten languages…</a:t>
            </a:r>
          </a:p>
        </p:txBody>
      </p:sp>
      <p:sp>
        <p:nvSpPr>
          <p:cNvPr id="20" name="ZoneTexte 19"/>
          <p:cNvSpPr txBox="1"/>
          <p:nvPr/>
        </p:nvSpPr>
        <p:spPr>
          <a:xfrm>
            <a:off x="6974767" y="3595530"/>
            <a:ext cx="570990" cy="369332"/>
          </a:xfrm>
          <a:prstGeom prst="rect">
            <a:avLst/>
          </a:prstGeom>
          <a:noFill/>
        </p:spPr>
        <p:txBody>
          <a:bodyPr wrap="none" rtlCol="0">
            <a:spAutoFit/>
          </a:bodyPr>
          <a:lstStyle/>
          <a:p>
            <a:r>
              <a:rPr lang="en-US" dirty="0">
                <a:solidFill>
                  <a:srgbClr val="C0504D"/>
                </a:solidFill>
              </a:rPr>
              <a:t>plus</a:t>
            </a:r>
          </a:p>
        </p:txBody>
      </p:sp>
      <p:sp>
        <p:nvSpPr>
          <p:cNvPr id="22" name="ZoneTexte 21"/>
          <p:cNvSpPr txBox="1"/>
          <p:nvPr/>
        </p:nvSpPr>
        <p:spPr>
          <a:xfrm>
            <a:off x="-30765" y="3429000"/>
            <a:ext cx="3590214" cy="369332"/>
          </a:xfrm>
          <a:prstGeom prst="rect">
            <a:avLst/>
          </a:prstGeom>
          <a:noFill/>
        </p:spPr>
        <p:txBody>
          <a:bodyPr wrap="none" rtlCol="0">
            <a:spAutoFit/>
          </a:bodyPr>
          <a:lstStyle/>
          <a:p>
            <a:r>
              <a:rPr lang="fr-FR" b="1" dirty="0">
                <a:solidFill>
                  <a:schemeClr val="tx2"/>
                </a:solidFill>
              </a:rPr>
              <a:t>The </a:t>
            </a:r>
            <a:r>
              <a:rPr lang="fr-FR" b="1" dirty="0" err="1">
                <a:solidFill>
                  <a:schemeClr val="tx2"/>
                </a:solidFill>
              </a:rPr>
              <a:t>promised</a:t>
            </a:r>
            <a:r>
              <a:rPr lang="fr-FR" b="1" dirty="0">
                <a:solidFill>
                  <a:schemeClr val="tx2"/>
                </a:solidFill>
              </a:rPr>
              <a:t> </a:t>
            </a:r>
            <a:r>
              <a:rPr lang="fr-FR" b="1" dirty="0" err="1">
                <a:solidFill>
                  <a:schemeClr val="tx2"/>
                </a:solidFill>
              </a:rPr>
              <a:t>precise</a:t>
            </a:r>
            <a:r>
              <a:rPr lang="fr-FR" b="1" dirty="0">
                <a:solidFill>
                  <a:schemeClr val="tx2"/>
                </a:solidFill>
              </a:rPr>
              <a:t> modification?</a:t>
            </a:r>
          </a:p>
        </p:txBody>
      </p:sp>
      <p:pic>
        <p:nvPicPr>
          <p:cNvPr id="23" name="Picture 26" descr="Afficher l'image d'ori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789040"/>
            <a:ext cx="2254373" cy="909264"/>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1691680" y="4581128"/>
            <a:ext cx="2934137" cy="1200329"/>
          </a:xfrm>
          <a:prstGeom prst="rect">
            <a:avLst/>
          </a:prstGeom>
          <a:noFill/>
        </p:spPr>
        <p:txBody>
          <a:bodyPr wrap="none" rtlCol="0">
            <a:spAutoFit/>
          </a:bodyPr>
          <a:lstStyle/>
          <a:p>
            <a:r>
              <a:rPr lang="en-US" b="1" dirty="0">
                <a:solidFill>
                  <a:srgbClr val="1F497D"/>
                </a:solidFill>
              </a:rPr>
              <a:t>Several 'off targets' obtained</a:t>
            </a:r>
          </a:p>
          <a:p>
            <a:r>
              <a:rPr lang="en-US" b="1" dirty="0">
                <a:solidFill>
                  <a:srgbClr val="1F497D"/>
                </a:solidFill>
              </a:rPr>
              <a:t>due to rebound effects </a:t>
            </a:r>
          </a:p>
          <a:p>
            <a:r>
              <a:rPr lang="en-US" b="1" dirty="0">
                <a:solidFill>
                  <a:srgbClr val="1F497D"/>
                </a:solidFill>
              </a:rPr>
              <a:t>from homologous</a:t>
            </a:r>
          </a:p>
          <a:p>
            <a:r>
              <a:rPr lang="en-US" b="1" dirty="0">
                <a:solidFill>
                  <a:srgbClr val="1F497D"/>
                </a:solidFill>
              </a:rPr>
              <a:t>Sequences</a:t>
            </a:r>
          </a:p>
        </p:txBody>
      </p:sp>
      <p:pic>
        <p:nvPicPr>
          <p:cNvPr id="25" name="Picture 4" descr="Afficher l'image d'ori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47097" y="1080414"/>
            <a:ext cx="1637761" cy="16159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8" descr="Afficher l'image d'origi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8" y="4725144"/>
            <a:ext cx="1582719" cy="96998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8BD260E8-322F-491C-B5C1-0553A89EC1EE}"/>
              </a:ext>
            </a:extLst>
          </p:cNvPr>
          <p:cNvPicPr>
            <a:picLocks noChangeAspect="1"/>
          </p:cNvPicPr>
          <p:nvPr/>
        </p:nvPicPr>
        <p:blipFill>
          <a:blip r:embed="rId11"/>
          <a:stretch>
            <a:fillRect/>
          </a:stretch>
        </p:blipFill>
        <p:spPr>
          <a:xfrm>
            <a:off x="6429579" y="2612336"/>
            <a:ext cx="1161911" cy="1112701"/>
          </a:xfrm>
          <a:prstGeom prst="rect">
            <a:avLst/>
          </a:prstGeom>
        </p:spPr>
      </p:pic>
      <p:pic>
        <p:nvPicPr>
          <p:cNvPr id="27" name="Image 26">
            <a:extLst>
              <a:ext uri="{FF2B5EF4-FFF2-40B4-BE49-F238E27FC236}">
                <a16:creationId xmlns:a16="http://schemas.microsoft.com/office/drawing/2014/main" id="{2CE0FCAC-3DC5-496D-9D3D-06E1EBAC778E}"/>
              </a:ext>
            </a:extLst>
          </p:cNvPr>
          <p:cNvPicPr>
            <a:picLocks noChangeAspect="1"/>
          </p:cNvPicPr>
          <p:nvPr/>
        </p:nvPicPr>
        <p:blipFill>
          <a:blip r:embed="rId12"/>
          <a:stretch>
            <a:fillRect/>
          </a:stretch>
        </p:blipFill>
        <p:spPr>
          <a:xfrm>
            <a:off x="7699450" y="2633751"/>
            <a:ext cx="1281202" cy="1264344"/>
          </a:xfrm>
          <a:prstGeom prst="rect">
            <a:avLst/>
          </a:prstGeom>
        </p:spPr>
      </p:pic>
    </p:spTree>
    <p:extLst>
      <p:ext uri="{BB962C8B-B14F-4D97-AF65-F5344CB8AC3E}">
        <p14:creationId xmlns:p14="http://schemas.microsoft.com/office/powerpoint/2010/main" val="1105191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Links of interest</a:t>
            </a:r>
          </a:p>
        </p:txBody>
      </p:sp>
      <p:sp>
        <p:nvSpPr>
          <p:cNvPr id="3" name="Espace réservé du contenu 2"/>
          <p:cNvSpPr>
            <a:spLocks noGrp="1"/>
          </p:cNvSpPr>
          <p:nvPr>
            <p:ph idx="1"/>
          </p:nvPr>
        </p:nvSpPr>
        <p:spPr>
          <a:xfrm>
            <a:off x="457200" y="1600200"/>
            <a:ext cx="8686800" cy="5357192"/>
          </a:xfrm>
        </p:spPr>
        <p:txBody>
          <a:bodyPr>
            <a:normAutofit fontScale="85000" lnSpcReduction="10000"/>
          </a:bodyPr>
          <a:lstStyle/>
          <a:p>
            <a:r>
              <a:rPr lang="en-US" dirty="0"/>
              <a:t>Direct: </a:t>
            </a:r>
          </a:p>
          <a:p>
            <a:pPr lvl="1"/>
            <a:r>
              <a:rPr lang="en-US" dirty="0"/>
              <a:t>e.g. scientist paid by a stakeholder, published results are generally more favorable to the funding companies… </a:t>
            </a:r>
          </a:p>
          <a:p>
            <a:pPr lvl="1"/>
            <a:r>
              <a:rPr lang="en-US" dirty="0"/>
              <a:t>Your company or public research institute and its policies, hierarchy and carrier…</a:t>
            </a:r>
          </a:p>
          <a:p>
            <a:r>
              <a:rPr lang="en-US" dirty="0"/>
              <a:t>Indirect: lab. funding and temporary positions of team’s personnel (e.g. backlash from colleagues in position to influence the results of your research proposals),</a:t>
            </a:r>
          </a:p>
          <a:p>
            <a:pPr marL="0" indent="0">
              <a:buNone/>
            </a:pPr>
            <a:endParaRPr lang="en-US" dirty="0"/>
          </a:p>
          <a:p>
            <a:pPr marL="0" indent="0">
              <a:buNone/>
            </a:pPr>
            <a:r>
              <a:rPr lang="en-US" b="1" dirty="0"/>
              <a:t>Message to take home</a:t>
            </a:r>
            <a:r>
              <a:rPr lang="en-US" dirty="0"/>
              <a:t>: you cannot expect a scientist selling all the week a technique, such as NBT, for funding his team to change his/her state of mind and being critical when entering into an expertise’s room…</a:t>
            </a:r>
          </a:p>
        </p:txBody>
      </p:sp>
    </p:spTree>
    <p:extLst>
      <p:ext uri="{BB962C8B-B14F-4D97-AF65-F5344CB8AC3E}">
        <p14:creationId xmlns:p14="http://schemas.microsoft.com/office/powerpoint/2010/main" val="3015788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Bioethics</a:t>
            </a:r>
          </a:p>
        </p:txBody>
      </p:sp>
      <p:sp>
        <p:nvSpPr>
          <p:cNvPr id="3" name="Espace réservé du contenu 2"/>
          <p:cNvSpPr>
            <a:spLocks noGrp="1"/>
          </p:cNvSpPr>
          <p:nvPr>
            <p:ph idx="1"/>
          </p:nvPr>
        </p:nvSpPr>
        <p:spPr>
          <a:xfrm>
            <a:off x="457200" y="1600200"/>
            <a:ext cx="8686800" cy="5357192"/>
          </a:xfrm>
        </p:spPr>
        <p:txBody>
          <a:bodyPr>
            <a:normAutofit fontScale="85000" lnSpcReduction="10000"/>
          </a:bodyPr>
          <a:lstStyle/>
          <a:p>
            <a:r>
              <a:rPr lang="en-US" dirty="0"/>
              <a:t>Enhanced gene drive: organisms’ eradication (despite it is already known it is unsustainable) means a privatization of public health policies (see. WHO director’s statements at the appearance of Zika, Chikungunya… viruses in Brazil…) </a:t>
            </a:r>
          </a:p>
          <a:p>
            <a:r>
              <a:rPr lang="en-US" dirty="0"/>
              <a:t>Plants as a proof of concept, to test the accuracy of the methods,</a:t>
            </a:r>
          </a:p>
          <a:p>
            <a:r>
              <a:rPr lang="en-US" dirty="0"/>
              <a:t>Huge demand of perfect children, particularly in some countries…</a:t>
            </a:r>
          </a:p>
          <a:p>
            <a:pPr marL="0" indent="0">
              <a:buNone/>
            </a:pPr>
            <a:endParaRPr lang="en-US" dirty="0"/>
          </a:p>
          <a:p>
            <a:pPr marL="0" indent="0">
              <a:buNone/>
            </a:pPr>
            <a:r>
              <a:rPr lang="en-US" dirty="0"/>
              <a:t>As for GMOs, large differences observed in polls in western countries about changes of human somatic vs. germinal lines, as well as for pharmaceuticals issued from modified organisms (different ‘cost-benefits’ analyses).</a:t>
            </a:r>
          </a:p>
        </p:txBody>
      </p:sp>
    </p:spTree>
    <p:extLst>
      <p:ext uri="{BB962C8B-B14F-4D97-AF65-F5344CB8AC3E}">
        <p14:creationId xmlns:p14="http://schemas.microsoft.com/office/powerpoint/2010/main" val="819132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7F8B51-5298-4955-B57F-A4FAAC08BF12}"/>
              </a:ext>
            </a:extLst>
          </p:cNvPr>
          <p:cNvSpPr>
            <a:spLocks noGrp="1"/>
          </p:cNvSpPr>
          <p:nvPr>
            <p:ph type="title"/>
          </p:nvPr>
        </p:nvSpPr>
        <p:spPr/>
        <p:txBody>
          <a:bodyPr/>
          <a:lstStyle/>
          <a:p>
            <a:r>
              <a:rPr lang="en-US" dirty="0"/>
              <a:t>Recurrent politician interferences</a:t>
            </a:r>
          </a:p>
        </p:txBody>
      </p:sp>
      <p:sp>
        <p:nvSpPr>
          <p:cNvPr id="3" name="Espace réservé du contenu 2">
            <a:extLst>
              <a:ext uri="{FF2B5EF4-FFF2-40B4-BE49-F238E27FC236}">
                <a16:creationId xmlns:a16="http://schemas.microsoft.com/office/drawing/2014/main" id="{96C921D9-ABD4-4BD8-8496-0D99507B3C9E}"/>
              </a:ext>
            </a:extLst>
          </p:cNvPr>
          <p:cNvSpPr>
            <a:spLocks noGrp="1"/>
          </p:cNvSpPr>
          <p:nvPr>
            <p:ph idx="1"/>
          </p:nvPr>
        </p:nvSpPr>
        <p:spPr/>
        <p:txBody>
          <a:bodyPr>
            <a:normAutofit fontScale="70000" lnSpcReduction="20000"/>
          </a:bodyPr>
          <a:lstStyle/>
          <a:p>
            <a:r>
              <a:rPr lang="fr-FR" dirty="0"/>
              <a:t>The abuse of </a:t>
            </a:r>
            <a:r>
              <a:rPr lang="fr-FR" dirty="0" err="1"/>
              <a:t>metaphors</a:t>
            </a:r>
            <a:r>
              <a:rPr lang="fr-FR" dirty="0"/>
              <a:t> and </a:t>
            </a:r>
            <a:r>
              <a:rPr lang="fr-FR" dirty="0" err="1"/>
              <a:t>other</a:t>
            </a:r>
            <a:r>
              <a:rPr lang="fr-FR" dirty="0"/>
              <a:t> </a:t>
            </a:r>
            <a:r>
              <a:rPr lang="fr-FR" dirty="0" err="1"/>
              <a:t>rhetoric</a:t>
            </a:r>
            <a:r>
              <a:rPr lang="fr-FR" dirty="0"/>
              <a:t> </a:t>
            </a:r>
            <a:r>
              <a:rPr lang="fr-FR" dirty="0" err="1"/>
              <a:t>effects</a:t>
            </a:r>
            <a:r>
              <a:rPr lang="fr-FR" dirty="0"/>
              <a:t>, </a:t>
            </a:r>
            <a:r>
              <a:rPr lang="fr-FR" dirty="0" err="1"/>
              <a:t>oversimplified</a:t>
            </a:r>
            <a:r>
              <a:rPr lang="fr-FR" dirty="0"/>
              <a:t> </a:t>
            </a:r>
            <a:r>
              <a:rPr lang="fr-FR" dirty="0" err="1"/>
              <a:t>statements</a:t>
            </a:r>
            <a:r>
              <a:rPr lang="fr-FR" dirty="0"/>
              <a:t>, the confusion </a:t>
            </a:r>
            <a:r>
              <a:rPr lang="fr-FR" dirty="0" err="1"/>
              <a:t>between</a:t>
            </a:r>
            <a:r>
              <a:rPr lang="fr-FR" dirty="0"/>
              <a:t> science and applications / innovations, </a:t>
            </a:r>
            <a:endParaRPr lang="en-US" dirty="0"/>
          </a:p>
          <a:p>
            <a:r>
              <a:rPr lang="en-US" dirty="0"/>
              <a:t>Choice of experts and of the committees’ chairs, creation of appropriate new structures when political decisions have not been endorsed by the current expertise areas (e.g. European SAM with “high level” experts),</a:t>
            </a:r>
          </a:p>
          <a:p>
            <a:r>
              <a:rPr lang="en-US" dirty="0"/>
              <a:t>Requests of changes in e.g. the coexistence issues of GM and non-GM fields production:  isolation distances with negotiations between farmers vs. territory management, measurement units to be changed (ENGL advice requested…),</a:t>
            </a:r>
          </a:p>
          <a:p>
            <a:r>
              <a:rPr lang="en-US" dirty="0"/>
              <a:t>French OPECST’s chair</a:t>
            </a:r>
            <a:r>
              <a:rPr lang="en-US"/>
              <a:t>, telling </a:t>
            </a:r>
            <a:r>
              <a:rPr lang="en-US" dirty="0"/>
              <a:t>we have to avoid with NBT the current situation of GMOs’ refusal,</a:t>
            </a:r>
          </a:p>
          <a:p>
            <a:r>
              <a:rPr lang="en-US" dirty="0"/>
              <a:t>European commissioner saying it would prefer NBT product being not traceable (ENGL proposed in 2013 to work on…)… </a:t>
            </a:r>
          </a:p>
        </p:txBody>
      </p:sp>
    </p:spTree>
    <p:extLst>
      <p:ext uri="{BB962C8B-B14F-4D97-AF65-F5344CB8AC3E}">
        <p14:creationId xmlns:p14="http://schemas.microsoft.com/office/powerpoint/2010/main" val="2417711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E6DD00-30CF-4C97-9746-1408FE234A25}"/>
              </a:ext>
            </a:extLst>
          </p:cNvPr>
          <p:cNvSpPr>
            <a:spLocks noGrp="1"/>
          </p:cNvSpPr>
          <p:nvPr>
            <p:ph type="title"/>
          </p:nvPr>
        </p:nvSpPr>
        <p:spPr>
          <a:xfrm>
            <a:off x="457200" y="88032"/>
            <a:ext cx="8229600" cy="1036712"/>
          </a:xfrm>
        </p:spPr>
        <p:txBody>
          <a:bodyPr>
            <a:normAutofit fontScale="90000"/>
          </a:bodyPr>
          <a:lstStyle/>
          <a:p>
            <a:r>
              <a:rPr lang="en-US" dirty="0"/>
              <a:t>How to deal with expertise’s biases such as links of interest?</a:t>
            </a:r>
          </a:p>
        </p:txBody>
      </p:sp>
      <p:sp>
        <p:nvSpPr>
          <p:cNvPr id="3" name="Espace réservé du contenu 2">
            <a:extLst>
              <a:ext uri="{FF2B5EF4-FFF2-40B4-BE49-F238E27FC236}">
                <a16:creationId xmlns:a16="http://schemas.microsoft.com/office/drawing/2014/main" id="{E2C56EAE-7734-47C4-B0B8-571BE50B7D39}"/>
              </a:ext>
            </a:extLst>
          </p:cNvPr>
          <p:cNvSpPr>
            <a:spLocks noGrp="1"/>
          </p:cNvSpPr>
          <p:nvPr>
            <p:ph idx="1"/>
          </p:nvPr>
        </p:nvSpPr>
        <p:spPr>
          <a:xfrm>
            <a:off x="457200" y="1700808"/>
            <a:ext cx="8579296" cy="5069160"/>
          </a:xfrm>
        </p:spPr>
        <p:txBody>
          <a:bodyPr>
            <a:normAutofit fontScale="77500" lnSpcReduction="20000"/>
          </a:bodyPr>
          <a:lstStyle/>
          <a:p>
            <a:r>
              <a:rPr lang="en-US"/>
              <a:t>Better recognition of the involvement: emoluments, careers’ evaluation… </a:t>
            </a:r>
          </a:p>
          <a:p>
            <a:r>
              <a:rPr lang="en-US"/>
              <a:t>Experts’ elicitation: Delphi, Q methods (see the current FRB’s call for expertise on synthetic biology and environment), involvement of young experts without backlash…</a:t>
            </a:r>
          </a:p>
          <a:p>
            <a:r>
              <a:rPr lang="en-US"/>
              <a:t>Improving the weight of evidence? Scientific collective expertise according to recognized quality standards and rules (see e.g. Inra’s EsCo), systematic lliterature reviews, metaanalyses… But how could the democratic debate be maintained?</a:t>
            </a:r>
          </a:p>
          <a:p>
            <a:pPr marL="0" indent="0">
              <a:buNone/>
            </a:pPr>
            <a:endParaRPr lang="en-US" b="1"/>
          </a:p>
          <a:p>
            <a:pPr marL="0" indent="0">
              <a:buNone/>
            </a:pPr>
            <a:r>
              <a:rPr lang="en-US" b="1"/>
              <a:t>Message to take home</a:t>
            </a:r>
            <a:r>
              <a:rPr lang="en-US"/>
              <a:t>: links of interest cannot be fully discarded, we have to find combined ways to ‘manage’ them and control the success of the procedures.</a:t>
            </a:r>
          </a:p>
        </p:txBody>
      </p:sp>
    </p:spTree>
    <p:extLst>
      <p:ext uri="{BB962C8B-B14F-4D97-AF65-F5344CB8AC3E}">
        <p14:creationId xmlns:p14="http://schemas.microsoft.com/office/powerpoint/2010/main" val="3967757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0" y="-17556"/>
            <a:ext cx="9158409" cy="6868807"/>
          </a:xfrm>
          <a:prstGeom prst="rect">
            <a:avLst/>
          </a:prstGeom>
        </p:spPr>
      </p:pic>
      <p:sp>
        <p:nvSpPr>
          <p:cNvPr id="2" name="Titre 1"/>
          <p:cNvSpPr>
            <a:spLocks noGrp="1"/>
          </p:cNvSpPr>
          <p:nvPr>
            <p:ph type="title"/>
          </p:nvPr>
        </p:nvSpPr>
        <p:spPr>
          <a:xfrm>
            <a:off x="755576" y="5495925"/>
            <a:ext cx="7772400" cy="1362075"/>
          </a:xfrm>
        </p:spPr>
        <p:txBody>
          <a:bodyPr/>
          <a:lstStyle/>
          <a:p>
            <a:pPr algn="ctr"/>
            <a:r>
              <a:rPr lang="en-US" dirty="0">
                <a:solidFill>
                  <a:srgbClr val="FFFF00"/>
                </a:solidFill>
              </a:rPr>
              <a:t>Thank you for your attention</a:t>
            </a:r>
          </a:p>
        </p:txBody>
      </p:sp>
      <p:sp>
        <p:nvSpPr>
          <p:cNvPr id="3" name="Rectangle 2">
            <a:extLst>
              <a:ext uri="{FF2B5EF4-FFF2-40B4-BE49-F238E27FC236}">
                <a16:creationId xmlns:a16="http://schemas.microsoft.com/office/drawing/2014/main" id="{BBD2DDC8-C04B-41C1-B02B-633607632393}"/>
              </a:ext>
            </a:extLst>
          </p:cNvPr>
          <p:cNvSpPr/>
          <p:nvPr/>
        </p:nvSpPr>
        <p:spPr>
          <a:xfrm>
            <a:off x="107504" y="116632"/>
            <a:ext cx="8928992" cy="1538883"/>
          </a:xfrm>
          <a:prstGeom prst="rect">
            <a:avLst/>
          </a:prstGeom>
        </p:spPr>
        <p:txBody>
          <a:bodyPr wrap="square">
            <a:spAutoFit/>
          </a:bodyPr>
          <a:lstStyle/>
          <a:p>
            <a:pPr algn="ctr"/>
            <a:r>
              <a:rPr lang="en-US" b="1" dirty="0">
                <a:solidFill>
                  <a:schemeClr val="bg1"/>
                </a:solidFill>
              </a:rPr>
              <a:t>After decades of expertise, such as for the HCB, </a:t>
            </a:r>
            <a:r>
              <a:rPr lang="en-US" b="1" dirty="0" err="1">
                <a:solidFill>
                  <a:schemeClr val="bg1"/>
                </a:solidFill>
              </a:rPr>
              <a:t>i</a:t>
            </a:r>
            <a:r>
              <a:rPr lang="en-US" b="1" dirty="0">
                <a:solidFill>
                  <a:schemeClr val="bg1"/>
                </a:solidFill>
              </a:rPr>
              <a:t> like to remind this sentence of </a:t>
            </a:r>
          </a:p>
          <a:p>
            <a:pPr algn="ctr"/>
            <a:r>
              <a:rPr lang="en-US" b="1" dirty="0">
                <a:solidFill>
                  <a:schemeClr val="bg1"/>
                </a:solidFill>
              </a:rPr>
              <a:t>Pierre Gilles de </a:t>
            </a:r>
            <a:r>
              <a:rPr lang="en-US" b="1" dirty="0" err="1">
                <a:solidFill>
                  <a:schemeClr val="bg1"/>
                </a:solidFill>
              </a:rPr>
              <a:t>Gennes</a:t>
            </a:r>
            <a:r>
              <a:rPr lang="en-US" b="1" dirty="0">
                <a:solidFill>
                  <a:schemeClr val="bg1"/>
                </a:solidFill>
              </a:rPr>
              <a:t> (Nobel laureate) : </a:t>
            </a:r>
          </a:p>
          <a:p>
            <a:pPr algn="ctr"/>
            <a:endParaRPr lang="en-US" b="1" dirty="0">
              <a:solidFill>
                <a:schemeClr val="bg1"/>
              </a:solidFill>
            </a:endParaRPr>
          </a:p>
          <a:p>
            <a:pPr algn="ctr"/>
            <a:r>
              <a:rPr lang="en-US" sz="2000" b="1" i="1" dirty="0">
                <a:solidFill>
                  <a:schemeClr val="bg1"/>
                </a:solidFill>
              </a:rPr>
              <a:t>« You know, experts are often like the military. </a:t>
            </a:r>
          </a:p>
          <a:p>
            <a:pPr algn="ctr"/>
            <a:r>
              <a:rPr lang="en-US" sz="2000" b="1" i="1" dirty="0">
                <a:solidFill>
                  <a:schemeClr val="bg1"/>
                </a:solidFill>
              </a:rPr>
              <a:t>They are experts of the last war but not of the next… »</a:t>
            </a:r>
            <a:r>
              <a:rPr lang="en-US" sz="2000" b="1" dirty="0">
                <a:solidFill>
                  <a:schemeClr val="bg1"/>
                </a:solidFill>
              </a:rPr>
              <a:t> </a:t>
            </a:r>
          </a:p>
        </p:txBody>
      </p:sp>
    </p:spTree>
    <p:extLst>
      <p:ext uri="{BB962C8B-B14F-4D97-AF65-F5344CB8AC3E}">
        <p14:creationId xmlns:p14="http://schemas.microsoft.com/office/powerpoint/2010/main" val="26694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 y="792111"/>
            <a:ext cx="9144000" cy="4398264"/>
          </a:xfrm>
          <a:prstGeom prst="rect">
            <a:avLst/>
          </a:prstGeom>
        </p:spPr>
      </p:pic>
      <p:sp>
        <p:nvSpPr>
          <p:cNvPr id="2" name="Titre 1"/>
          <p:cNvSpPr>
            <a:spLocks noGrp="1"/>
          </p:cNvSpPr>
          <p:nvPr>
            <p:ph type="title"/>
          </p:nvPr>
        </p:nvSpPr>
        <p:spPr>
          <a:xfrm>
            <a:off x="-20689" y="55983"/>
            <a:ext cx="9144000" cy="780729"/>
          </a:xfrm>
        </p:spPr>
        <p:txBody>
          <a:bodyPr>
            <a:normAutofit/>
          </a:bodyPr>
          <a:lstStyle/>
          <a:p>
            <a:r>
              <a:rPr lang="en-US" sz="3200" b="1" dirty="0"/>
              <a:t>"Central dogma of biology": but in fact ...</a:t>
            </a:r>
            <a:endParaRPr lang="fr-FR" sz="3200" b="1" dirty="0"/>
          </a:p>
        </p:txBody>
      </p:sp>
      <p:sp>
        <p:nvSpPr>
          <p:cNvPr id="3" name="Espace réservé du contenu 2"/>
          <p:cNvSpPr>
            <a:spLocks noGrp="1"/>
          </p:cNvSpPr>
          <p:nvPr>
            <p:ph idx="1"/>
          </p:nvPr>
        </p:nvSpPr>
        <p:spPr>
          <a:xfrm>
            <a:off x="89756" y="5085184"/>
            <a:ext cx="8964488" cy="2276872"/>
          </a:xfrm>
        </p:spPr>
        <p:txBody>
          <a:bodyPr>
            <a:noAutofit/>
          </a:bodyPr>
          <a:lstStyle/>
          <a:p>
            <a:pPr marL="0" indent="0">
              <a:buNone/>
            </a:pPr>
            <a:r>
              <a:rPr lang="en-US" sz="1200" dirty="0"/>
              <a:t>The RNA transcripts as well as their abundance are representative of a cell at time T ...</a:t>
            </a:r>
          </a:p>
          <a:p>
            <a:pPr marL="0" indent="0">
              <a:buNone/>
            </a:pPr>
            <a:r>
              <a:rPr lang="en-US" sz="1200" dirty="0"/>
              <a:t>But in fact :</a:t>
            </a:r>
          </a:p>
          <a:p>
            <a:r>
              <a:rPr lang="en-US" sz="1200" dirty="0"/>
              <a:t>Alternative splicing produces many isoforms, some of which are pathological (e.g. exon skipping of the Duchenne muscular dystrophy).</a:t>
            </a:r>
          </a:p>
          <a:p>
            <a:r>
              <a:rPr lang="en-US" sz="1200" dirty="0"/>
              <a:t>Hence, different abundances for various transcripts, variable according to the tissues</a:t>
            </a:r>
          </a:p>
          <a:p>
            <a:r>
              <a:rPr lang="en-US" sz="1200" dirty="0"/>
              <a:t>The transcriptome is a mixture of transcripts of all genes varying according to tissues, age and environmental conditions.</a:t>
            </a:r>
          </a:p>
          <a:p>
            <a:r>
              <a:rPr lang="en-US" sz="1200" dirty="0"/>
              <a:t>The human transcriptome consists of tens of thousands of transcripts of 20-25,000 genes (95-98% of non-coding DNA) for more than 100,000 proteins per cell</a:t>
            </a:r>
          </a:p>
          <a:p>
            <a:r>
              <a:rPr lang="en-US" sz="1200" dirty="0"/>
              <a:t>Proteins "moonlighting" with a changing function (ex: enzyme) one time then another (ex: structural) ...</a:t>
            </a:r>
            <a:endParaRPr lang="fr-FR" sz="1200"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7</a:t>
            </a:fld>
            <a:endParaRPr lang="en-US" dirty="0"/>
          </a:p>
        </p:txBody>
      </p:sp>
    </p:spTree>
    <p:extLst>
      <p:ext uri="{BB962C8B-B14F-4D97-AF65-F5344CB8AC3E}">
        <p14:creationId xmlns:p14="http://schemas.microsoft.com/office/powerpoint/2010/main" val="406408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648"/>
            <a:ext cx="9144000" cy="1143000"/>
          </a:xfrm>
        </p:spPr>
        <p:txBody>
          <a:bodyPr>
            <a:noAutofit/>
          </a:bodyPr>
          <a:lstStyle/>
          <a:p>
            <a:r>
              <a:rPr lang="en-US" sz="3600" dirty="0"/>
              <a:t>Eukaryotic transcriptional unit: </a:t>
            </a:r>
            <a:br>
              <a:rPr lang="en-US" sz="3600" dirty="0"/>
            </a:br>
            <a:r>
              <a:rPr lang="en-US" sz="3600" dirty="0"/>
              <a:t>the </a:t>
            </a:r>
            <a:r>
              <a:rPr lang="en-US" sz="3600" dirty="0" err="1"/>
              <a:t>spatio</a:t>
            </a:r>
            <a:r>
              <a:rPr lang="en-US" sz="3600" dirty="0"/>
              <a:t>-temporal organization matters</a:t>
            </a:r>
            <a:endParaRPr lang="fr-FR" sz="3600"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8</a:t>
            </a:fld>
            <a:endParaRPr lang="en-US"/>
          </a:p>
        </p:txBody>
      </p:sp>
      <p:pic>
        <p:nvPicPr>
          <p:cNvPr id="1026" name="Picture 2" descr="https://www.nature.com/nature/journal/v424/n6945/images/nature01763-f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432"/>
            <a:ext cx="9036496" cy="558756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419872" y="6488668"/>
            <a:ext cx="2820516" cy="369332"/>
          </a:xfrm>
          <a:prstGeom prst="rect">
            <a:avLst/>
          </a:prstGeom>
          <a:noFill/>
        </p:spPr>
        <p:txBody>
          <a:bodyPr wrap="none" rtlCol="0">
            <a:spAutoFit/>
          </a:bodyPr>
          <a:lstStyle/>
          <a:p>
            <a:r>
              <a:rPr lang="fr-FR" dirty="0" err="1"/>
              <a:t>Levine</a:t>
            </a:r>
            <a:r>
              <a:rPr lang="fr-FR" dirty="0"/>
              <a:t> et </a:t>
            </a:r>
            <a:r>
              <a:rPr lang="fr-FR" dirty="0" err="1"/>
              <a:t>Tjian</a:t>
            </a:r>
            <a:r>
              <a:rPr lang="fr-FR" dirty="0"/>
              <a:t> Nature, 2003</a:t>
            </a:r>
          </a:p>
        </p:txBody>
      </p:sp>
    </p:spTree>
    <p:extLst>
      <p:ext uri="{BB962C8B-B14F-4D97-AF65-F5344CB8AC3E}">
        <p14:creationId xmlns:p14="http://schemas.microsoft.com/office/powerpoint/2010/main" val="3256724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Spatio-temporal</a:t>
            </a:r>
            <a:r>
              <a:rPr lang="fr-FR" dirty="0"/>
              <a:t> </a:t>
            </a:r>
            <a:r>
              <a:rPr lang="fr-FR" dirty="0" err="1"/>
              <a:t>organization</a:t>
            </a:r>
            <a:endParaRPr lang="fr-FR" dirty="0"/>
          </a:p>
        </p:txBody>
      </p:sp>
      <p:sp>
        <p:nvSpPr>
          <p:cNvPr id="5" name="Espace réservé du numéro de diapositive 4"/>
          <p:cNvSpPr>
            <a:spLocks noGrp="1"/>
          </p:cNvSpPr>
          <p:nvPr>
            <p:ph type="sldNum" sz="quarter" idx="12"/>
          </p:nvPr>
        </p:nvSpPr>
        <p:spPr/>
        <p:txBody>
          <a:bodyPr/>
          <a:lstStyle/>
          <a:p>
            <a:fld id="{C0E76856-4982-42DE-A99B-EC985B810580}" type="slidenum">
              <a:rPr lang="en-US" smtClean="0"/>
              <a:t>9</a:t>
            </a:fld>
            <a:endParaRPr lang="en-US"/>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759"/>
          <a:stretch>
            <a:fillRect/>
          </a:stretch>
        </p:blipFill>
        <p:spPr bwMode="auto">
          <a:xfrm>
            <a:off x="4644008" y="1556792"/>
            <a:ext cx="4040817" cy="37642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372200" y="5805264"/>
            <a:ext cx="1941301" cy="369332"/>
          </a:xfrm>
          <a:prstGeom prst="rect">
            <a:avLst/>
          </a:prstGeom>
          <a:noFill/>
        </p:spPr>
        <p:txBody>
          <a:bodyPr wrap="none" rtlCol="0">
            <a:spAutoFit/>
          </a:bodyPr>
          <a:lstStyle/>
          <a:p>
            <a:r>
              <a:rPr lang="fr-FR" dirty="0" err="1"/>
              <a:t>Spector</a:t>
            </a:r>
            <a:r>
              <a:rPr lang="fr-FR" dirty="0"/>
              <a:t> et al. 2003</a:t>
            </a:r>
          </a:p>
        </p:txBody>
      </p:sp>
      <p:sp>
        <p:nvSpPr>
          <p:cNvPr id="8" name="ZoneTexte 7"/>
          <p:cNvSpPr txBox="1"/>
          <p:nvPr/>
        </p:nvSpPr>
        <p:spPr>
          <a:xfrm>
            <a:off x="5436096" y="2839842"/>
            <a:ext cx="2649571" cy="369332"/>
          </a:xfrm>
          <a:prstGeom prst="rect">
            <a:avLst/>
          </a:prstGeom>
          <a:noFill/>
        </p:spPr>
        <p:txBody>
          <a:bodyPr wrap="none" rtlCol="0">
            <a:spAutoFit/>
          </a:bodyPr>
          <a:lstStyle/>
          <a:p>
            <a:r>
              <a:rPr lang="fr-FR" dirty="0" err="1">
                <a:solidFill>
                  <a:schemeClr val="bg1"/>
                </a:solidFill>
              </a:rPr>
              <a:t>Genes</a:t>
            </a:r>
            <a:r>
              <a:rPr lang="fr-FR" dirty="0">
                <a:solidFill>
                  <a:schemeClr val="bg1"/>
                </a:solidFill>
              </a:rPr>
              <a:t> </a:t>
            </a:r>
            <a:r>
              <a:rPr lang="fr-FR" dirty="0" err="1">
                <a:solidFill>
                  <a:schemeClr val="bg1"/>
                </a:solidFill>
              </a:rPr>
              <a:t>poor</a:t>
            </a:r>
            <a:r>
              <a:rPr lang="fr-FR" dirty="0">
                <a:solidFill>
                  <a:schemeClr val="bg1"/>
                </a:solidFill>
              </a:rPr>
              <a:t> chromosomes</a:t>
            </a:r>
          </a:p>
        </p:txBody>
      </p:sp>
      <p:sp>
        <p:nvSpPr>
          <p:cNvPr id="9" name="ZoneTexte 8"/>
          <p:cNvSpPr txBox="1"/>
          <p:nvPr/>
        </p:nvSpPr>
        <p:spPr>
          <a:xfrm>
            <a:off x="5220072" y="4653136"/>
            <a:ext cx="2441181" cy="369332"/>
          </a:xfrm>
          <a:prstGeom prst="rect">
            <a:avLst/>
          </a:prstGeom>
          <a:noFill/>
        </p:spPr>
        <p:txBody>
          <a:bodyPr wrap="none" rtlCol="0">
            <a:spAutoFit/>
          </a:bodyPr>
          <a:lstStyle/>
          <a:p>
            <a:r>
              <a:rPr lang="fr-FR" dirty="0">
                <a:solidFill>
                  <a:schemeClr val="bg1"/>
                </a:solidFill>
              </a:rPr>
              <a:t>Gens </a:t>
            </a:r>
            <a:r>
              <a:rPr lang="fr-FR" dirty="0" err="1">
                <a:solidFill>
                  <a:schemeClr val="bg1"/>
                </a:solidFill>
              </a:rPr>
              <a:t>rich</a:t>
            </a:r>
            <a:r>
              <a:rPr lang="fr-FR" dirty="0">
                <a:solidFill>
                  <a:schemeClr val="bg1"/>
                </a:solidFill>
              </a:rPr>
              <a:t> chromosomes</a:t>
            </a:r>
          </a:p>
        </p:txBody>
      </p:sp>
      <p:pic>
        <p:nvPicPr>
          <p:cNvPr id="12"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32288" r="5016" b="60976"/>
          <a:stretch>
            <a:fillRect/>
          </a:stretch>
        </p:blipFill>
        <p:spPr bwMode="auto">
          <a:xfrm>
            <a:off x="510224" y="1628800"/>
            <a:ext cx="3912805" cy="375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1043608" y="5803827"/>
            <a:ext cx="2156744" cy="369332"/>
          </a:xfrm>
          <a:prstGeom prst="rect">
            <a:avLst/>
          </a:prstGeom>
          <a:noFill/>
        </p:spPr>
        <p:txBody>
          <a:bodyPr wrap="none" rtlCol="0">
            <a:spAutoFit/>
          </a:bodyPr>
          <a:lstStyle/>
          <a:p>
            <a:r>
              <a:rPr lang="fr-FR" dirty="0"/>
              <a:t>Schneider et al. 2007</a:t>
            </a:r>
          </a:p>
        </p:txBody>
      </p:sp>
    </p:spTree>
    <p:extLst>
      <p:ext uri="{BB962C8B-B14F-4D97-AF65-F5344CB8AC3E}">
        <p14:creationId xmlns:p14="http://schemas.microsoft.com/office/powerpoint/2010/main" val="174308620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9838</Words>
  <Application>Microsoft Office PowerPoint</Application>
  <PresentationFormat>Affichage à l'écran (4:3)</PresentationFormat>
  <Paragraphs>820</Paragraphs>
  <Slides>67</Slides>
  <Notes>41</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67</vt:i4>
      </vt:variant>
    </vt:vector>
  </HeadingPairs>
  <TitlesOfParts>
    <vt:vector size="72" baseType="lpstr">
      <vt:lpstr>Arial Unicode MS</vt:lpstr>
      <vt:lpstr>Arial</vt:lpstr>
      <vt:lpstr>Calibri</vt:lpstr>
      <vt:lpstr>Century Gothic</vt:lpstr>
      <vt:lpstr>Thème Office</vt:lpstr>
      <vt:lpstr>Conflict of interests:  is a free expertise possible? GMO and NBT as a case study</vt:lpstr>
      <vt:lpstr>A rapid progression of techniques</vt:lpstr>
      <vt:lpstr>The life complexity</vt:lpstr>
      <vt:lpstr>From the nucleotide to the cell then tissues</vt:lpstr>
      <vt:lpstr>Simplified diagram of a protein’s synthesis</vt:lpstr>
      <vt:lpstr>Central dogma of genes’ splicing  in eukaryotes ...</vt:lpstr>
      <vt:lpstr>"Central dogma of biology": but in fact ...</vt:lpstr>
      <vt:lpstr>Eukaryotic transcriptional unit:  the spatio-temporal organization matters</vt:lpstr>
      <vt:lpstr>Spatio-temporal organization</vt:lpstr>
      <vt:lpstr>Spatio-temporal organization</vt:lpstr>
      <vt:lpstr>Spatio-temporal organization:  inter-chromosomal domains (TAD)</vt:lpstr>
      <vt:lpstr>Spatio-temporal organization:  inter-chromosomal domains (TAD)</vt:lpstr>
      <vt:lpstr>Recall on genomes and epigenomes</vt:lpstr>
      <vt:lpstr>Interactions between "domains" still very poorly understood</vt:lpstr>
      <vt:lpstr>Interactions between "domains"  still very poorly known</vt:lpstr>
      <vt:lpstr>Conclusion:  Terra incognita</vt:lpstr>
      <vt:lpstr>But how do these fabulous changes come about?</vt:lpstr>
      <vt:lpstr>Related techniques</vt:lpstr>
      <vt:lpstr>Présentation PowerPoint</vt:lpstr>
      <vt:lpstr>Les différents compartiments cellulaires affectés par les techniques connexes : membranes…</vt:lpstr>
      <vt:lpstr>Related techniques</vt:lpstr>
      <vt:lpstr>NBT techniques with only 2 case studies</vt:lpstr>
      <vt:lpstr>Initial European work</vt:lpstr>
      <vt:lpstr>Grafts: interactions between  scions and rootstocks</vt:lpstr>
      <vt:lpstr>Crispr-Cas9 et al…</vt:lpstr>
      <vt:lpstr>CRISPR  (6 classes, 19 subclasses with little or fully unknown functions)</vt:lpstr>
      <vt:lpstr>Crispr-Cas9/endonucleases:  genomes and épigenomes modifications  </vt:lpstr>
      <vt:lpstr>NBT such as Crispr-endonuclease are using double strand DNA reparation system</vt:lpstr>
      <vt:lpstr>Principle of the matrix Approche (gathering a converging proof network)  http://www.inra.fr/Entreprises-Monde-agricole/Resultats-innovation-transfert/Toutes-les-actualites/Detecter-les-OGM-inconnus </vt:lpstr>
      <vt:lpstr>Classic premises of identification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matrix approach to identify the NBT techniques initially used and the derived products is based on the assemblies of markers of different types, for example in genomes and epigenomes</vt:lpstr>
      <vt:lpstr>Conclusion</vt:lpstr>
      <vt:lpstr>Detection Methods</vt:lpstr>
      <vt:lpstr>Available methods</vt:lpstr>
      <vt:lpstr>Identification / detection targets</vt:lpstr>
      <vt:lpstr>In vitro versus in vivo</vt:lpstr>
      <vt:lpstr>General signatures</vt:lpstr>
      <vt:lpstr>NBT signatures</vt:lpstr>
      <vt:lpstr>Conclusion</vt:lpstr>
      <vt:lpstr>France as a case study:  NBT at the HCB and the Conseil d’Etat</vt:lpstr>
      <vt:lpstr>Some general questions</vt:lpstr>
      <vt:lpstr>NBT : rhetoric and omerta</vt:lpstr>
      <vt:lpstr>After the GMO, the NBT: biased semantic and rhetoric battles to mask the regulatory and financial ones </vt:lpstr>
      <vt:lpstr>Who’s expert in which context?</vt:lpstr>
      <vt:lpstr>The experts / politicians relatiosnhips</vt:lpstr>
      <vt:lpstr>Direct interferences during the expertise</vt:lpstr>
      <vt:lpstr>Présentation PowerPoint</vt:lpstr>
      <vt:lpstr>Présentation PowerPoint</vt:lpstr>
      <vt:lpstr>An economy of promises and a race of lies</vt:lpstr>
      <vt:lpstr>Authority’s arguments</vt:lpstr>
      <vt:lpstr>Experts’ integrity</vt:lpstr>
      <vt:lpstr>How language matters</vt:lpstr>
      <vt:lpstr>What are precision, unintended modifications and publication’s bias?</vt:lpstr>
      <vt:lpstr>Some misleading metaphores (which influence your perception and then your ways of thinking and finally acting )</vt:lpstr>
      <vt:lpstr>Links of interest</vt:lpstr>
      <vt:lpstr>Bioethics</vt:lpstr>
      <vt:lpstr>Recurrent politician interferences</vt:lpstr>
      <vt:lpstr>How to deal with expertise’s biases such as links of interest?</vt:lpstr>
      <vt:lpstr>Thank you for your attention</vt:lpstr>
    </vt:vector>
  </TitlesOfParts>
  <Company>MNHN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Bertheau</dc:creator>
  <cp:lastModifiedBy>Cathy</cp:lastModifiedBy>
  <cp:revision>133</cp:revision>
  <cp:lastPrinted>2018-03-30T16:43:07Z</cp:lastPrinted>
  <dcterms:created xsi:type="dcterms:W3CDTF">2018-03-27T08:38:25Z</dcterms:created>
  <dcterms:modified xsi:type="dcterms:W3CDTF">2018-04-10T11:45:00Z</dcterms:modified>
</cp:coreProperties>
</file>