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4"/>
  </p:sldMasterIdLst>
  <p:notesMasterIdLst>
    <p:notesMasterId r:id="rId125"/>
  </p:notesMasterIdLst>
  <p:handoutMasterIdLst>
    <p:handoutMasterId r:id="rId126"/>
  </p:handoutMasterIdLst>
  <p:sldIdLst>
    <p:sldId id="473" r:id="rId5"/>
    <p:sldId id="536" r:id="rId6"/>
    <p:sldId id="476" r:id="rId7"/>
    <p:sldId id="477" r:id="rId8"/>
    <p:sldId id="478" r:id="rId9"/>
    <p:sldId id="479" r:id="rId10"/>
    <p:sldId id="498" r:id="rId11"/>
    <p:sldId id="500" r:id="rId12"/>
    <p:sldId id="480" r:id="rId13"/>
    <p:sldId id="481" r:id="rId14"/>
    <p:sldId id="482" r:id="rId15"/>
    <p:sldId id="567" r:id="rId16"/>
    <p:sldId id="485" r:id="rId17"/>
    <p:sldId id="486" r:id="rId18"/>
    <p:sldId id="553" r:id="rId19"/>
    <p:sldId id="638" r:id="rId20"/>
    <p:sldId id="488" r:id="rId21"/>
    <p:sldId id="489" r:id="rId22"/>
    <p:sldId id="540" r:id="rId23"/>
    <p:sldId id="548" r:id="rId24"/>
    <p:sldId id="639" r:id="rId25"/>
    <p:sldId id="566" r:id="rId26"/>
    <p:sldId id="499" r:id="rId27"/>
    <p:sldId id="550" r:id="rId28"/>
    <p:sldId id="549" r:id="rId29"/>
    <p:sldId id="492" r:id="rId30"/>
    <p:sldId id="493" r:id="rId31"/>
    <p:sldId id="494" r:id="rId32"/>
    <p:sldId id="495" r:id="rId33"/>
    <p:sldId id="496" r:id="rId34"/>
    <p:sldId id="497" r:id="rId35"/>
    <p:sldId id="637" r:id="rId36"/>
    <p:sldId id="502" r:id="rId37"/>
    <p:sldId id="503" r:id="rId38"/>
    <p:sldId id="505" r:id="rId39"/>
    <p:sldId id="506" r:id="rId40"/>
    <p:sldId id="507" r:id="rId41"/>
    <p:sldId id="508" r:id="rId42"/>
    <p:sldId id="504" r:id="rId43"/>
    <p:sldId id="509" r:id="rId44"/>
    <p:sldId id="510" r:id="rId45"/>
    <p:sldId id="511" r:id="rId46"/>
    <p:sldId id="512" r:id="rId47"/>
    <p:sldId id="513" r:id="rId48"/>
    <p:sldId id="514" r:id="rId49"/>
    <p:sldId id="515" r:id="rId50"/>
    <p:sldId id="516" r:id="rId51"/>
    <p:sldId id="517" r:id="rId52"/>
    <p:sldId id="518" r:id="rId53"/>
    <p:sldId id="519" r:id="rId54"/>
    <p:sldId id="520" r:id="rId55"/>
    <p:sldId id="521" r:id="rId56"/>
    <p:sldId id="568" r:id="rId57"/>
    <p:sldId id="569" r:id="rId58"/>
    <p:sldId id="570" r:id="rId59"/>
    <p:sldId id="571" r:id="rId60"/>
    <p:sldId id="572" r:id="rId61"/>
    <p:sldId id="573" r:id="rId62"/>
    <p:sldId id="574" r:id="rId63"/>
    <p:sldId id="575" r:id="rId64"/>
    <p:sldId id="576" r:id="rId65"/>
    <p:sldId id="577" r:id="rId66"/>
    <p:sldId id="578" r:id="rId67"/>
    <p:sldId id="579" r:id="rId68"/>
    <p:sldId id="580" r:id="rId69"/>
    <p:sldId id="581" r:id="rId70"/>
    <p:sldId id="582" r:id="rId71"/>
    <p:sldId id="583" r:id="rId72"/>
    <p:sldId id="584" r:id="rId73"/>
    <p:sldId id="585" r:id="rId74"/>
    <p:sldId id="376" r:id="rId75"/>
    <p:sldId id="588" r:id="rId76"/>
    <p:sldId id="589" r:id="rId77"/>
    <p:sldId id="590" r:id="rId78"/>
    <p:sldId id="591" r:id="rId79"/>
    <p:sldId id="592" r:id="rId80"/>
    <p:sldId id="593" r:id="rId81"/>
    <p:sldId id="594" r:id="rId82"/>
    <p:sldId id="595" r:id="rId83"/>
    <p:sldId id="596" r:id="rId84"/>
    <p:sldId id="597" r:id="rId85"/>
    <p:sldId id="598" r:id="rId86"/>
    <p:sldId id="599" r:id="rId87"/>
    <p:sldId id="600" r:id="rId88"/>
    <p:sldId id="601" r:id="rId89"/>
    <p:sldId id="602" r:id="rId90"/>
    <p:sldId id="603" r:id="rId91"/>
    <p:sldId id="604" r:id="rId92"/>
    <p:sldId id="605" r:id="rId93"/>
    <p:sldId id="606" r:id="rId94"/>
    <p:sldId id="607" r:id="rId95"/>
    <p:sldId id="608" r:id="rId96"/>
    <p:sldId id="609" r:id="rId97"/>
    <p:sldId id="610" r:id="rId98"/>
    <p:sldId id="611" r:id="rId99"/>
    <p:sldId id="612" r:id="rId100"/>
    <p:sldId id="613" r:id="rId101"/>
    <p:sldId id="614" r:id="rId102"/>
    <p:sldId id="615" r:id="rId103"/>
    <p:sldId id="616" r:id="rId104"/>
    <p:sldId id="617" r:id="rId105"/>
    <p:sldId id="618" r:id="rId106"/>
    <p:sldId id="619" r:id="rId107"/>
    <p:sldId id="620" r:id="rId108"/>
    <p:sldId id="621" r:id="rId109"/>
    <p:sldId id="622" r:id="rId110"/>
    <p:sldId id="623" r:id="rId111"/>
    <p:sldId id="624" r:id="rId112"/>
    <p:sldId id="625" r:id="rId113"/>
    <p:sldId id="626" r:id="rId114"/>
    <p:sldId id="636" r:id="rId115"/>
    <p:sldId id="627" r:id="rId116"/>
    <p:sldId id="628" r:id="rId117"/>
    <p:sldId id="629" r:id="rId118"/>
    <p:sldId id="630" r:id="rId119"/>
    <p:sldId id="631" r:id="rId120"/>
    <p:sldId id="632" r:id="rId121"/>
    <p:sldId id="633" r:id="rId122"/>
    <p:sldId id="634" r:id="rId123"/>
    <p:sldId id="635" r:id="rId124"/>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que L'hostis" initials="DL" lastIdx="16" clrIdx="0">
    <p:extLst>
      <p:ext uri="{19B8F6BF-5375-455C-9EA6-DF929625EA0E}">
        <p15:presenceInfo xmlns:p15="http://schemas.microsoft.com/office/powerpoint/2012/main" userId="S-1-5-21-3569255166-3711921035-3486062074-56634" providerId="AD"/>
      </p:ext>
    </p:extLst>
  </p:cmAuthor>
  <p:cmAuthor id="2" name="Sylvie Cocaud" initials="a" lastIdx="2" clrIdx="1">
    <p:extLst>
      <p:ext uri="{19B8F6BF-5375-455C-9EA6-DF929625EA0E}">
        <p15:presenceInfo xmlns:p15="http://schemas.microsoft.com/office/powerpoint/2012/main" userId="S-1-5-21-3569255166-3711921035-3486062074-168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9D2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28882" autoAdjust="0"/>
  </p:normalViewPr>
  <p:slideViewPr>
    <p:cSldViewPr snapToGrid="0">
      <p:cViewPr varScale="1">
        <p:scale>
          <a:sx n="23" d="100"/>
          <a:sy n="23" d="100"/>
        </p:scale>
        <p:origin x="3132" y="18"/>
      </p:cViewPr>
      <p:guideLst/>
    </p:cSldViewPr>
  </p:slideViewPr>
  <p:notesTextViewPr>
    <p:cViewPr>
      <p:scale>
        <a:sx n="3" d="2"/>
        <a:sy n="3" d="2"/>
      </p:scale>
      <p:origin x="0" y="0"/>
    </p:cViewPr>
  </p:notesTextViewPr>
  <p:sorterViewPr>
    <p:cViewPr varScale="1">
      <p:scale>
        <a:sx n="1" d="1"/>
        <a:sy n="1" d="1"/>
      </p:scale>
      <p:origin x="0" y="-2082"/>
    </p:cViewPr>
  </p:sorterViewPr>
  <p:notesViewPr>
    <p:cSldViewPr snapToGrid="0">
      <p:cViewPr varScale="1">
        <p:scale>
          <a:sx n="76" d="100"/>
          <a:sy n="76" d="100"/>
        </p:scale>
        <p:origin x="3306"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519C81-9E3E-4BFA-BE55-D30FCB89135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fr-FR"/>
        </a:p>
      </dgm:t>
    </dgm:pt>
    <dgm:pt modelId="{D745C1ED-5E9C-4376-B975-A88AA6A210EA}">
      <dgm:prSet phldrT="[Texte]"/>
      <dgm:spPr/>
      <dgm:t>
        <a:bodyPr/>
        <a:lstStyle/>
        <a:p>
          <a:r>
            <a:rPr lang="fr-FR" dirty="0" smtClean="0"/>
            <a:t>Financeurs</a:t>
          </a:r>
          <a:endParaRPr lang="fr-FR" dirty="0"/>
        </a:p>
      </dgm:t>
    </dgm:pt>
    <dgm:pt modelId="{2DAA3BF1-C54A-438F-801B-22A5606B0CC1}" type="parTrans" cxnId="{CBB8EF3F-EE80-4A5D-B811-19F72192F875}">
      <dgm:prSet/>
      <dgm:spPr/>
      <dgm:t>
        <a:bodyPr/>
        <a:lstStyle/>
        <a:p>
          <a:endParaRPr lang="fr-FR"/>
        </a:p>
      </dgm:t>
    </dgm:pt>
    <dgm:pt modelId="{E96C3B21-F154-47EF-9B69-20CCCCD17B97}" type="sibTrans" cxnId="{CBB8EF3F-EE80-4A5D-B811-19F72192F875}">
      <dgm:prSet/>
      <dgm:spPr/>
      <dgm:t>
        <a:bodyPr/>
        <a:lstStyle/>
        <a:p>
          <a:endParaRPr lang="fr-FR"/>
        </a:p>
      </dgm:t>
    </dgm:pt>
    <dgm:pt modelId="{CE6577AE-3A8B-4459-AB52-3E3D917F5527}">
      <dgm:prSet phldrT="[Texte]" custT="1"/>
      <dgm:spPr/>
      <dgm:t>
        <a:bodyPr/>
        <a:lstStyle/>
        <a:p>
          <a:r>
            <a:rPr lang="fr-FR" sz="1600" dirty="0" smtClean="0"/>
            <a:t>De plus en plus demandent des PGD,</a:t>
          </a:r>
          <a:endParaRPr lang="fr-FR" sz="1600" dirty="0"/>
        </a:p>
      </dgm:t>
    </dgm:pt>
    <dgm:pt modelId="{ADB7FED9-8671-4C7E-ABE1-FBDC1E0EE66D}" type="parTrans" cxnId="{33FA7C44-B48C-4D99-98F6-33EF840FD80A}">
      <dgm:prSet/>
      <dgm:spPr/>
      <dgm:t>
        <a:bodyPr/>
        <a:lstStyle/>
        <a:p>
          <a:endParaRPr lang="fr-FR"/>
        </a:p>
      </dgm:t>
    </dgm:pt>
    <dgm:pt modelId="{CC2A8F20-1AA5-4BF4-8853-E3AE6C392C63}" type="sibTrans" cxnId="{33FA7C44-B48C-4D99-98F6-33EF840FD80A}">
      <dgm:prSet/>
      <dgm:spPr/>
      <dgm:t>
        <a:bodyPr/>
        <a:lstStyle/>
        <a:p>
          <a:endParaRPr lang="fr-FR"/>
        </a:p>
      </dgm:t>
    </dgm:pt>
    <dgm:pt modelId="{3BD86805-4D55-48F7-B8D8-D0048D020478}">
      <dgm:prSet phldrT="[Texte]" custT="1"/>
      <dgm:spPr/>
      <dgm:t>
        <a:bodyPr/>
        <a:lstStyle/>
        <a:p>
          <a:r>
            <a:rPr lang="fr-FR" sz="1600" dirty="0" smtClean="0"/>
            <a:t>Evolution des exigences,</a:t>
          </a:r>
          <a:endParaRPr lang="fr-FR" sz="1600" dirty="0"/>
        </a:p>
      </dgm:t>
    </dgm:pt>
    <dgm:pt modelId="{4424B4E8-BA5E-4A42-BC3A-E02D68C1D935}" type="parTrans" cxnId="{6403A3EA-FE5C-4A91-B52E-DA4B54C94AB0}">
      <dgm:prSet/>
      <dgm:spPr/>
      <dgm:t>
        <a:bodyPr/>
        <a:lstStyle/>
        <a:p>
          <a:endParaRPr lang="fr-FR"/>
        </a:p>
      </dgm:t>
    </dgm:pt>
    <dgm:pt modelId="{CA3E98CC-99FC-4054-8089-4C17641D8273}" type="sibTrans" cxnId="{6403A3EA-FE5C-4A91-B52E-DA4B54C94AB0}">
      <dgm:prSet/>
      <dgm:spPr/>
      <dgm:t>
        <a:bodyPr/>
        <a:lstStyle/>
        <a:p>
          <a:endParaRPr lang="fr-FR"/>
        </a:p>
      </dgm:t>
    </dgm:pt>
    <dgm:pt modelId="{EB21A9E7-39ED-48EA-B25D-E8B22BD877E4}">
      <dgm:prSet phldrT="[Texte]"/>
      <dgm:spPr/>
      <dgm:t>
        <a:bodyPr/>
        <a:lstStyle/>
        <a:p>
          <a:r>
            <a:rPr lang="fr-FR" dirty="0" smtClean="0"/>
            <a:t>PGD &amp; thèse</a:t>
          </a:r>
          <a:endParaRPr lang="fr-FR" dirty="0"/>
        </a:p>
      </dgm:t>
    </dgm:pt>
    <dgm:pt modelId="{E05E566F-16F0-4E40-8D4F-BB6AB1423E33}" type="parTrans" cxnId="{94D9CB08-55C1-433D-A66C-1207E8D4EA6E}">
      <dgm:prSet/>
      <dgm:spPr/>
      <dgm:t>
        <a:bodyPr/>
        <a:lstStyle/>
        <a:p>
          <a:endParaRPr lang="fr-FR"/>
        </a:p>
      </dgm:t>
    </dgm:pt>
    <dgm:pt modelId="{CE2BA06F-3C74-4C27-A3E6-37A50B30918A}" type="sibTrans" cxnId="{94D9CB08-55C1-433D-A66C-1207E8D4EA6E}">
      <dgm:prSet/>
      <dgm:spPr/>
      <dgm:t>
        <a:bodyPr/>
        <a:lstStyle/>
        <a:p>
          <a:endParaRPr lang="fr-FR"/>
        </a:p>
      </dgm:t>
    </dgm:pt>
    <dgm:pt modelId="{7F6EFB27-0FC2-4FC0-BF5F-60D391B8776A}">
      <dgm:prSet phldrT="[Texte]" custT="1"/>
      <dgm:spPr/>
      <dgm:t>
        <a:bodyPr/>
        <a:lstStyle/>
        <a:p>
          <a:r>
            <a:rPr lang="fr-FR" sz="1600" dirty="0" smtClean="0"/>
            <a:t>De plus en plus d’universités promeuvent la rédaction de PGD associés aux thèses (certaines l’exigent même : UK, TU Delft en 2019…)</a:t>
          </a:r>
          <a:endParaRPr lang="fr-FR" sz="1600" dirty="0"/>
        </a:p>
      </dgm:t>
    </dgm:pt>
    <dgm:pt modelId="{C23AEED9-8713-4C3E-8FF1-F07238B220DF}" type="parTrans" cxnId="{0E25B687-6693-4569-B3F3-00331ECACAFD}">
      <dgm:prSet/>
      <dgm:spPr/>
      <dgm:t>
        <a:bodyPr/>
        <a:lstStyle/>
        <a:p>
          <a:endParaRPr lang="fr-FR"/>
        </a:p>
      </dgm:t>
    </dgm:pt>
    <dgm:pt modelId="{4CBD69B1-D172-404D-A615-3516CF92312D}" type="sibTrans" cxnId="{0E25B687-6693-4569-B3F3-00331ECACAFD}">
      <dgm:prSet/>
      <dgm:spPr/>
      <dgm:t>
        <a:bodyPr/>
        <a:lstStyle/>
        <a:p>
          <a:endParaRPr lang="fr-FR"/>
        </a:p>
      </dgm:t>
    </dgm:pt>
    <dgm:pt modelId="{FA8EBFC9-2821-47D7-A19E-C46E224C56F7}">
      <dgm:prSet phldrT="[Texte]"/>
      <dgm:spPr/>
      <dgm:t>
        <a:bodyPr/>
        <a:lstStyle/>
        <a:p>
          <a:r>
            <a:rPr lang="fr-FR" dirty="0" smtClean="0"/>
            <a:t>Outils</a:t>
          </a:r>
          <a:endParaRPr lang="fr-FR" dirty="0"/>
        </a:p>
      </dgm:t>
    </dgm:pt>
    <dgm:pt modelId="{A9BF7A2B-50BA-4E45-A89A-28D7557C4CCB}" type="parTrans" cxnId="{047426AE-9D33-484E-84AF-FC13BA2CCAD6}">
      <dgm:prSet/>
      <dgm:spPr/>
      <dgm:t>
        <a:bodyPr/>
        <a:lstStyle/>
        <a:p>
          <a:endParaRPr lang="fr-FR"/>
        </a:p>
      </dgm:t>
    </dgm:pt>
    <dgm:pt modelId="{547350D0-E7F2-45AF-8325-20749E1CBEFC}" type="sibTrans" cxnId="{047426AE-9D33-484E-84AF-FC13BA2CCAD6}">
      <dgm:prSet/>
      <dgm:spPr/>
      <dgm:t>
        <a:bodyPr/>
        <a:lstStyle/>
        <a:p>
          <a:endParaRPr lang="fr-FR"/>
        </a:p>
      </dgm:t>
    </dgm:pt>
    <dgm:pt modelId="{A78C2234-7491-46AC-8D68-C4717639A61F}">
      <dgm:prSet phldrT="[Texte]" custT="1"/>
      <dgm:spPr/>
      <dgm:t>
        <a:bodyPr/>
        <a:lstStyle/>
        <a:p>
          <a:r>
            <a:rPr lang="fr-FR" sz="1600" dirty="0" smtClean="0"/>
            <a:t>Une série d’outils disponibles pour rédiger les PGD</a:t>
          </a:r>
          <a:endParaRPr lang="fr-FR" sz="1600" dirty="0"/>
        </a:p>
      </dgm:t>
    </dgm:pt>
    <dgm:pt modelId="{114FAA8A-536B-483B-9B80-2B2B502D1565}" type="parTrans" cxnId="{B95A7972-9C4F-4C8D-9949-844CFCAB3959}">
      <dgm:prSet/>
      <dgm:spPr/>
      <dgm:t>
        <a:bodyPr/>
        <a:lstStyle/>
        <a:p>
          <a:endParaRPr lang="fr-FR"/>
        </a:p>
      </dgm:t>
    </dgm:pt>
    <dgm:pt modelId="{B1E5841E-A37D-47EF-94B5-524FFA7377E9}" type="sibTrans" cxnId="{B95A7972-9C4F-4C8D-9949-844CFCAB3959}">
      <dgm:prSet/>
      <dgm:spPr/>
      <dgm:t>
        <a:bodyPr/>
        <a:lstStyle/>
        <a:p>
          <a:endParaRPr lang="fr-FR"/>
        </a:p>
      </dgm:t>
    </dgm:pt>
    <dgm:pt modelId="{E0A833B7-BBD7-4A01-A306-115C53C95D1A}">
      <dgm:prSet phldrT="[Texte]"/>
      <dgm:spPr/>
      <dgm:t>
        <a:bodyPr/>
        <a:lstStyle/>
        <a:p>
          <a:r>
            <a:rPr lang="fr-FR" dirty="0" smtClean="0"/>
            <a:t>Evolution des PGD</a:t>
          </a:r>
          <a:endParaRPr lang="fr-FR" dirty="0"/>
        </a:p>
      </dgm:t>
    </dgm:pt>
    <dgm:pt modelId="{AB1A0744-378B-411A-9F49-E9811320864B}" type="parTrans" cxnId="{AFDA41D2-6FA7-4301-AB01-11D484F8239E}">
      <dgm:prSet/>
      <dgm:spPr/>
      <dgm:t>
        <a:bodyPr/>
        <a:lstStyle/>
        <a:p>
          <a:endParaRPr lang="fr-FR"/>
        </a:p>
      </dgm:t>
    </dgm:pt>
    <dgm:pt modelId="{188D4730-A074-4EA5-A145-A7292E57B91F}" type="sibTrans" cxnId="{AFDA41D2-6FA7-4301-AB01-11D484F8239E}">
      <dgm:prSet/>
      <dgm:spPr/>
      <dgm:t>
        <a:bodyPr/>
        <a:lstStyle/>
        <a:p>
          <a:endParaRPr lang="fr-FR"/>
        </a:p>
      </dgm:t>
    </dgm:pt>
    <dgm:pt modelId="{92E0809D-9643-40B5-AC47-636E9036875F}">
      <dgm:prSet custT="1"/>
      <dgm:spPr/>
      <dgm:t>
        <a:bodyPr/>
        <a:lstStyle/>
        <a:p>
          <a:r>
            <a:rPr lang="fr-FR" sz="1600" dirty="0" smtClean="0"/>
            <a:t>Ouverts (=publiés)</a:t>
          </a:r>
          <a:endParaRPr lang="fr-FR" sz="1600" dirty="0"/>
        </a:p>
      </dgm:t>
    </dgm:pt>
    <dgm:pt modelId="{6B008C1F-4A95-45C2-AD8F-3279A10E6B38}" type="parTrans" cxnId="{E56098C2-31D7-46DF-B436-B245AC63AE3F}">
      <dgm:prSet/>
      <dgm:spPr/>
      <dgm:t>
        <a:bodyPr/>
        <a:lstStyle/>
        <a:p>
          <a:endParaRPr lang="fr-FR"/>
        </a:p>
      </dgm:t>
    </dgm:pt>
    <dgm:pt modelId="{E815C1D3-9138-4C3F-B57D-6C9932D18191}" type="sibTrans" cxnId="{E56098C2-31D7-46DF-B436-B245AC63AE3F}">
      <dgm:prSet/>
      <dgm:spPr/>
      <dgm:t>
        <a:bodyPr/>
        <a:lstStyle/>
        <a:p>
          <a:endParaRPr lang="fr-FR"/>
        </a:p>
      </dgm:t>
    </dgm:pt>
    <dgm:pt modelId="{E971E99A-2994-4960-BDC1-D026653DEF83}">
      <dgm:prSet custT="1"/>
      <dgm:spPr/>
      <dgm:t>
        <a:bodyPr/>
        <a:lstStyle/>
        <a:p>
          <a:r>
            <a:rPr lang="fr-FR" sz="1600" dirty="0" smtClean="0"/>
            <a:t>FAIR</a:t>
          </a:r>
          <a:endParaRPr lang="fr-FR" sz="1600" dirty="0"/>
        </a:p>
      </dgm:t>
    </dgm:pt>
    <dgm:pt modelId="{469FB789-D82D-4D0E-9355-608E3333DA51}" type="parTrans" cxnId="{6504F7CD-203B-4DDA-B3AE-8C83ADC76E4B}">
      <dgm:prSet/>
      <dgm:spPr/>
      <dgm:t>
        <a:bodyPr/>
        <a:lstStyle/>
        <a:p>
          <a:endParaRPr lang="fr-FR"/>
        </a:p>
      </dgm:t>
    </dgm:pt>
    <dgm:pt modelId="{6C17848F-5F0B-43C8-82F2-9DCD1827BB68}" type="sibTrans" cxnId="{6504F7CD-203B-4DDA-B3AE-8C83ADC76E4B}">
      <dgm:prSet/>
      <dgm:spPr/>
      <dgm:t>
        <a:bodyPr/>
        <a:lstStyle/>
        <a:p>
          <a:endParaRPr lang="fr-FR"/>
        </a:p>
      </dgm:t>
    </dgm:pt>
    <dgm:pt modelId="{57354398-45C6-4439-A343-C5BF3EA9C06A}">
      <dgm:prSet custT="1"/>
      <dgm:spPr/>
      <dgm:t>
        <a:bodyPr/>
        <a:lstStyle/>
        <a:p>
          <a:r>
            <a:rPr lang="fr-FR" sz="1600" dirty="0" smtClean="0"/>
            <a:t>Exploitable par machine</a:t>
          </a:r>
          <a:endParaRPr lang="fr-FR" sz="1600" dirty="0"/>
        </a:p>
      </dgm:t>
    </dgm:pt>
    <dgm:pt modelId="{37DA7B53-ADC8-49E1-8206-B56613663723}" type="parTrans" cxnId="{067F3DB9-76C8-497B-B461-F2DA61F92464}">
      <dgm:prSet/>
      <dgm:spPr/>
      <dgm:t>
        <a:bodyPr/>
        <a:lstStyle/>
        <a:p>
          <a:endParaRPr lang="fr-FR"/>
        </a:p>
      </dgm:t>
    </dgm:pt>
    <dgm:pt modelId="{08EB7F5F-8B66-4097-A9D6-077A93E8C219}" type="sibTrans" cxnId="{067F3DB9-76C8-497B-B461-F2DA61F92464}">
      <dgm:prSet/>
      <dgm:spPr/>
      <dgm:t>
        <a:bodyPr/>
        <a:lstStyle/>
        <a:p>
          <a:endParaRPr lang="fr-FR"/>
        </a:p>
      </dgm:t>
    </dgm:pt>
    <dgm:pt modelId="{FB11CECB-577D-4DF2-9D5A-38DB050D5562}">
      <dgm:prSet phldrT="[Texte]" custT="1"/>
      <dgm:spPr/>
      <dgm:t>
        <a:bodyPr/>
        <a:lstStyle/>
        <a:p>
          <a:r>
            <a:rPr lang="fr-FR" sz="1600" dirty="0" smtClean="0"/>
            <a:t>Evaluation des PGD mais sanctions rares</a:t>
          </a:r>
          <a:endParaRPr lang="fr-FR" sz="1600" dirty="0"/>
        </a:p>
      </dgm:t>
    </dgm:pt>
    <dgm:pt modelId="{267504D6-E9AA-4969-A0E9-983F93611A58}" type="parTrans" cxnId="{DD7178F6-E2BC-48D5-919B-151205F207EB}">
      <dgm:prSet/>
      <dgm:spPr/>
      <dgm:t>
        <a:bodyPr/>
        <a:lstStyle/>
        <a:p>
          <a:endParaRPr lang="fr-FR"/>
        </a:p>
      </dgm:t>
    </dgm:pt>
    <dgm:pt modelId="{9452EF08-40E1-4946-8EE6-57E834D31881}" type="sibTrans" cxnId="{DD7178F6-E2BC-48D5-919B-151205F207EB}">
      <dgm:prSet/>
      <dgm:spPr/>
      <dgm:t>
        <a:bodyPr/>
        <a:lstStyle/>
        <a:p>
          <a:endParaRPr lang="fr-FR"/>
        </a:p>
      </dgm:t>
    </dgm:pt>
    <dgm:pt modelId="{ABE07A16-F7FD-45DD-94CD-9957A9B54E18}" type="pres">
      <dgm:prSet presAssocID="{D3519C81-9E3E-4BFA-BE55-D30FCB891359}" presName="linear" presStyleCnt="0">
        <dgm:presLayoutVars>
          <dgm:dir/>
          <dgm:animLvl val="lvl"/>
          <dgm:resizeHandles val="exact"/>
        </dgm:presLayoutVars>
      </dgm:prSet>
      <dgm:spPr/>
      <dgm:t>
        <a:bodyPr/>
        <a:lstStyle/>
        <a:p>
          <a:endParaRPr lang="fr-FR"/>
        </a:p>
      </dgm:t>
    </dgm:pt>
    <dgm:pt modelId="{335E20DC-5A02-45CE-8372-9AF71A5B418F}" type="pres">
      <dgm:prSet presAssocID="{D745C1ED-5E9C-4376-B975-A88AA6A210EA}" presName="parentLin" presStyleCnt="0"/>
      <dgm:spPr/>
    </dgm:pt>
    <dgm:pt modelId="{4819860F-B875-4E61-8903-563226B4023B}" type="pres">
      <dgm:prSet presAssocID="{D745C1ED-5E9C-4376-B975-A88AA6A210EA}" presName="parentLeftMargin" presStyleLbl="node1" presStyleIdx="0" presStyleCnt="4"/>
      <dgm:spPr/>
      <dgm:t>
        <a:bodyPr/>
        <a:lstStyle/>
        <a:p>
          <a:endParaRPr lang="fr-FR"/>
        </a:p>
      </dgm:t>
    </dgm:pt>
    <dgm:pt modelId="{427C4D8F-A90A-4FDE-BAEE-5108D4A85E21}" type="pres">
      <dgm:prSet presAssocID="{D745C1ED-5E9C-4376-B975-A88AA6A210EA}" presName="parentText" presStyleLbl="node1" presStyleIdx="0" presStyleCnt="4">
        <dgm:presLayoutVars>
          <dgm:chMax val="0"/>
          <dgm:bulletEnabled val="1"/>
        </dgm:presLayoutVars>
      </dgm:prSet>
      <dgm:spPr/>
      <dgm:t>
        <a:bodyPr/>
        <a:lstStyle/>
        <a:p>
          <a:endParaRPr lang="fr-FR"/>
        </a:p>
      </dgm:t>
    </dgm:pt>
    <dgm:pt modelId="{75ACC44F-A194-45AD-8AB3-6AAAF54C2D90}" type="pres">
      <dgm:prSet presAssocID="{D745C1ED-5E9C-4376-B975-A88AA6A210EA}" presName="negativeSpace" presStyleCnt="0"/>
      <dgm:spPr/>
    </dgm:pt>
    <dgm:pt modelId="{5B8DE03A-8D94-48C3-829D-0B9E3CCD4C18}" type="pres">
      <dgm:prSet presAssocID="{D745C1ED-5E9C-4376-B975-A88AA6A210EA}" presName="childText" presStyleLbl="conFgAcc1" presStyleIdx="0" presStyleCnt="4">
        <dgm:presLayoutVars>
          <dgm:bulletEnabled val="1"/>
        </dgm:presLayoutVars>
      </dgm:prSet>
      <dgm:spPr/>
      <dgm:t>
        <a:bodyPr/>
        <a:lstStyle/>
        <a:p>
          <a:endParaRPr lang="fr-FR"/>
        </a:p>
      </dgm:t>
    </dgm:pt>
    <dgm:pt modelId="{46F04AA2-AAB7-4F02-B94F-7DBB5EB96782}" type="pres">
      <dgm:prSet presAssocID="{E96C3B21-F154-47EF-9B69-20CCCCD17B97}" presName="spaceBetweenRectangles" presStyleCnt="0"/>
      <dgm:spPr/>
    </dgm:pt>
    <dgm:pt modelId="{B9A0939D-D092-48B8-99B2-1DE47513389C}" type="pres">
      <dgm:prSet presAssocID="{EB21A9E7-39ED-48EA-B25D-E8B22BD877E4}" presName="parentLin" presStyleCnt="0"/>
      <dgm:spPr/>
    </dgm:pt>
    <dgm:pt modelId="{8C4EC610-C68D-4260-8E37-039D78B1422A}" type="pres">
      <dgm:prSet presAssocID="{EB21A9E7-39ED-48EA-B25D-E8B22BD877E4}" presName="parentLeftMargin" presStyleLbl="node1" presStyleIdx="0" presStyleCnt="4"/>
      <dgm:spPr/>
      <dgm:t>
        <a:bodyPr/>
        <a:lstStyle/>
        <a:p>
          <a:endParaRPr lang="fr-FR"/>
        </a:p>
      </dgm:t>
    </dgm:pt>
    <dgm:pt modelId="{8164C311-E1C7-447D-921C-EAF235D94BF9}" type="pres">
      <dgm:prSet presAssocID="{EB21A9E7-39ED-48EA-B25D-E8B22BD877E4}" presName="parentText" presStyleLbl="node1" presStyleIdx="1" presStyleCnt="4">
        <dgm:presLayoutVars>
          <dgm:chMax val="0"/>
          <dgm:bulletEnabled val="1"/>
        </dgm:presLayoutVars>
      </dgm:prSet>
      <dgm:spPr/>
      <dgm:t>
        <a:bodyPr/>
        <a:lstStyle/>
        <a:p>
          <a:endParaRPr lang="fr-FR"/>
        </a:p>
      </dgm:t>
    </dgm:pt>
    <dgm:pt modelId="{9D73FCC4-B9BE-4C64-B9BE-83AEAC04AB13}" type="pres">
      <dgm:prSet presAssocID="{EB21A9E7-39ED-48EA-B25D-E8B22BD877E4}" presName="negativeSpace" presStyleCnt="0"/>
      <dgm:spPr/>
    </dgm:pt>
    <dgm:pt modelId="{24210B3B-92A9-4E2D-990D-5708CE971E1D}" type="pres">
      <dgm:prSet presAssocID="{EB21A9E7-39ED-48EA-B25D-E8B22BD877E4}" presName="childText" presStyleLbl="conFgAcc1" presStyleIdx="1" presStyleCnt="4">
        <dgm:presLayoutVars>
          <dgm:bulletEnabled val="1"/>
        </dgm:presLayoutVars>
      </dgm:prSet>
      <dgm:spPr/>
      <dgm:t>
        <a:bodyPr/>
        <a:lstStyle/>
        <a:p>
          <a:endParaRPr lang="fr-FR"/>
        </a:p>
      </dgm:t>
    </dgm:pt>
    <dgm:pt modelId="{DCD0B3D5-F286-4B3E-B28B-832C2C807320}" type="pres">
      <dgm:prSet presAssocID="{CE2BA06F-3C74-4C27-A3E6-37A50B30918A}" presName="spaceBetweenRectangles" presStyleCnt="0"/>
      <dgm:spPr/>
    </dgm:pt>
    <dgm:pt modelId="{36B7D653-B756-4611-A704-57892A0DBF9E}" type="pres">
      <dgm:prSet presAssocID="{FA8EBFC9-2821-47D7-A19E-C46E224C56F7}" presName="parentLin" presStyleCnt="0"/>
      <dgm:spPr/>
    </dgm:pt>
    <dgm:pt modelId="{79CE7AC9-7AC6-4D4E-A1B2-EA230077896F}" type="pres">
      <dgm:prSet presAssocID="{FA8EBFC9-2821-47D7-A19E-C46E224C56F7}" presName="parentLeftMargin" presStyleLbl="node1" presStyleIdx="1" presStyleCnt="4"/>
      <dgm:spPr/>
      <dgm:t>
        <a:bodyPr/>
        <a:lstStyle/>
        <a:p>
          <a:endParaRPr lang="fr-FR"/>
        </a:p>
      </dgm:t>
    </dgm:pt>
    <dgm:pt modelId="{6F138587-1921-4F57-B40A-6A28A7D8393C}" type="pres">
      <dgm:prSet presAssocID="{FA8EBFC9-2821-47D7-A19E-C46E224C56F7}" presName="parentText" presStyleLbl="node1" presStyleIdx="2" presStyleCnt="4">
        <dgm:presLayoutVars>
          <dgm:chMax val="0"/>
          <dgm:bulletEnabled val="1"/>
        </dgm:presLayoutVars>
      </dgm:prSet>
      <dgm:spPr/>
      <dgm:t>
        <a:bodyPr/>
        <a:lstStyle/>
        <a:p>
          <a:endParaRPr lang="fr-FR"/>
        </a:p>
      </dgm:t>
    </dgm:pt>
    <dgm:pt modelId="{33A4456D-4AE0-4061-9E4A-4720A7B84EA3}" type="pres">
      <dgm:prSet presAssocID="{FA8EBFC9-2821-47D7-A19E-C46E224C56F7}" presName="negativeSpace" presStyleCnt="0"/>
      <dgm:spPr/>
    </dgm:pt>
    <dgm:pt modelId="{BCF0EB84-FEFF-4984-BC81-735C1AD30355}" type="pres">
      <dgm:prSet presAssocID="{FA8EBFC9-2821-47D7-A19E-C46E224C56F7}" presName="childText" presStyleLbl="conFgAcc1" presStyleIdx="2" presStyleCnt="4">
        <dgm:presLayoutVars>
          <dgm:bulletEnabled val="1"/>
        </dgm:presLayoutVars>
      </dgm:prSet>
      <dgm:spPr/>
      <dgm:t>
        <a:bodyPr/>
        <a:lstStyle/>
        <a:p>
          <a:endParaRPr lang="fr-FR"/>
        </a:p>
      </dgm:t>
    </dgm:pt>
    <dgm:pt modelId="{40279E8D-9737-4845-9144-E4EFC9943256}" type="pres">
      <dgm:prSet presAssocID="{547350D0-E7F2-45AF-8325-20749E1CBEFC}" presName="spaceBetweenRectangles" presStyleCnt="0"/>
      <dgm:spPr/>
    </dgm:pt>
    <dgm:pt modelId="{450677ED-3002-4E0F-98C8-FF88BB24FCAC}" type="pres">
      <dgm:prSet presAssocID="{E0A833B7-BBD7-4A01-A306-115C53C95D1A}" presName="parentLin" presStyleCnt="0"/>
      <dgm:spPr/>
    </dgm:pt>
    <dgm:pt modelId="{B7FCE513-D495-4043-BA67-A30B769A05E0}" type="pres">
      <dgm:prSet presAssocID="{E0A833B7-BBD7-4A01-A306-115C53C95D1A}" presName="parentLeftMargin" presStyleLbl="node1" presStyleIdx="2" presStyleCnt="4"/>
      <dgm:spPr/>
      <dgm:t>
        <a:bodyPr/>
        <a:lstStyle/>
        <a:p>
          <a:endParaRPr lang="fr-FR"/>
        </a:p>
      </dgm:t>
    </dgm:pt>
    <dgm:pt modelId="{D3B94054-A762-4CC1-BC7C-9EE3F77C863E}" type="pres">
      <dgm:prSet presAssocID="{E0A833B7-BBD7-4A01-A306-115C53C95D1A}" presName="parentText" presStyleLbl="node1" presStyleIdx="3" presStyleCnt="4">
        <dgm:presLayoutVars>
          <dgm:chMax val="0"/>
          <dgm:bulletEnabled val="1"/>
        </dgm:presLayoutVars>
      </dgm:prSet>
      <dgm:spPr/>
      <dgm:t>
        <a:bodyPr/>
        <a:lstStyle/>
        <a:p>
          <a:endParaRPr lang="fr-FR"/>
        </a:p>
      </dgm:t>
    </dgm:pt>
    <dgm:pt modelId="{586EA561-6A14-43FA-A40A-83DE66607BB4}" type="pres">
      <dgm:prSet presAssocID="{E0A833B7-BBD7-4A01-A306-115C53C95D1A}" presName="negativeSpace" presStyleCnt="0"/>
      <dgm:spPr/>
    </dgm:pt>
    <dgm:pt modelId="{265B1CB1-4EB2-4FB1-B5F4-938092BBAFF0}" type="pres">
      <dgm:prSet presAssocID="{E0A833B7-BBD7-4A01-A306-115C53C95D1A}" presName="childText" presStyleLbl="conFgAcc1" presStyleIdx="3" presStyleCnt="4">
        <dgm:presLayoutVars>
          <dgm:bulletEnabled val="1"/>
        </dgm:presLayoutVars>
      </dgm:prSet>
      <dgm:spPr/>
      <dgm:t>
        <a:bodyPr/>
        <a:lstStyle/>
        <a:p>
          <a:endParaRPr lang="fr-FR"/>
        </a:p>
      </dgm:t>
    </dgm:pt>
  </dgm:ptLst>
  <dgm:cxnLst>
    <dgm:cxn modelId="{A778E658-23AD-4A81-A6C3-147BC1290100}" type="presOf" srcId="{D745C1ED-5E9C-4376-B975-A88AA6A210EA}" destId="{4819860F-B875-4E61-8903-563226B4023B}" srcOrd="0" destOrd="0" presId="urn:microsoft.com/office/officeart/2005/8/layout/list1"/>
    <dgm:cxn modelId="{36BAD9BF-65F9-48EA-87A1-5A0313092B59}" type="presOf" srcId="{57354398-45C6-4439-A343-C5BF3EA9C06A}" destId="{265B1CB1-4EB2-4FB1-B5F4-938092BBAFF0}" srcOrd="0" destOrd="1" presId="urn:microsoft.com/office/officeart/2005/8/layout/list1"/>
    <dgm:cxn modelId="{A0C6AF90-2C9F-4983-85F0-589A778AC2DF}" type="presOf" srcId="{EB21A9E7-39ED-48EA-B25D-E8B22BD877E4}" destId="{8164C311-E1C7-447D-921C-EAF235D94BF9}" srcOrd="1" destOrd="0" presId="urn:microsoft.com/office/officeart/2005/8/layout/list1"/>
    <dgm:cxn modelId="{40772C51-5F8B-4158-998C-2A777549869B}" type="presOf" srcId="{92E0809D-9643-40B5-AC47-636E9036875F}" destId="{265B1CB1-4EB2-4FB1-B5F4-938092BBAFF0}" srcOrd="0" destOrd="0" presId="urn:microsoft.com/office/officeart/2005/8/layout/list1"/>
    <dgm:cxn modelId="{32F9BF06-0380-4A73-9503-F5BF537B8D79}" type="presOf" srcId="{D3519C81-9E3E-4BFA-BE55-D30FCB891359}" destId="{ABE07A16-F7FD-45DD-94CD-9957A9B54E18}" srcOrd="0" destOrd="0" presId="urn:microsoft.com/office/officeart/2005/8/layout/list1"/>
    <dgm:cxn modelId="{B7D02184-8E6D-4021-B136-9CEF462C0265}" type="presOf" srcId="{3BD86805-4D55-48F7-B8D8-D0048D020478}" destId="{5B8DE03A-8D94-48C3-829D-0B9E3CCD4C18}" srcOrd="0" destOrd="1" presId="urn:microsoft.com/office/officeart/2005/8/layout/list1"/>
    <dgm:cxn modelId="{0E25B687-6693-4569-B3F3-00331ECACAFD}" srcId="{EB21A9E7-39ED-48EA-B25D-E8B22BD877E4}" destId="{7F6EFB27-0FC2-4FC0-BF5F-60D391B8776A}" srcOrd="0" destOrd="0" parTransId="{C23AEED9-8713-4C3E-8FF1-F07238B220DF}" sibTransId="{4CBD69B1-D172-404D-A615-3516CF92312D}"/>
    <dgm:cxn modelId="{94D9CB08-55C1-433D-A66C-1207E8D4EA6E}" srcId="{D3519C81-9E3E-4BFA-BE55-D30FCB891359}" destId="{EB21A9E7-39ED-48EA-B25D-E8B22BD877E4}" srcOrd="1" destOrd="0" parTransId="{E05E566F-16F0-4E40-8D4F-BB6AB1423E33}" sibTransId="{CE2BA06F-3C74-4C27-A3E6-37A50B30918A}"/>
    <dgm:cxn modelId="{6A8724D8-235C-4651-849E-B04351F6A9BC}" type="presOf" srcId="{E0A833B7-BBD7-4A01-A306-115C53C95D1A}" destId="{D3B94054-A762-4CC1-BC7C-9EE3F77C863E}" srcOrd="1" destOrd="0" presId="urn:microsoft.com/office/officeart/2005/8/layout/list1"/>
    <dgm:cxn modelId="{468203BC-1EAB-4C16-89C7-D5BFDAEDC0B1}" type="presOf" srcId="{FA8EBFC9-2821-47D7-A19E-C46E224C56F7}" destId="{6F138587-1921-4F57-B40A-6A28A7D8393C}" srcOrd="1" destOrd="0" presId="urn:microsoft.com/office/officeart/2005/8/layout/list1"/>
    <dgm:cxn modelId="{6504F7CD-203B-4DDA-B3AE-8C83ADC76E4B}" srcId="{E0A833B7-BBD7-4A01-A306-115C53C95D1A}" destId="{E971E99A-2994-4960-BDC1-D026653DEF83}" srcOrd="2" destOrd="0" parTransId="{469FB789-D82D-4D0E-9355-608E3333DA51}" sibTransId="{6C17848F-5F0B-43C8-82F2-9DCD1827BB68}"/>
    <dgm:cxn modelId="{C1C67E3B-2043-4E38-96AC-8080F9220FE4}" type="presOf" srcId="{FB11CECB-577D-4DF2-9D5A-38DB050D5562}" destId="{5B8DE03A-8D94-48C3-829D-0B9E3CCD4C18}" srcOrd="0" destOrd="2" presId="urn:microsoft.com/office/officeart/2005/8/layout/list1"/>
    <dgm:cxn modelId="{CBB8EF3F-EE80-4A5D-B811-19F72192F875}" srcId="{D3519C81-9E3E-4BFA-BE55-D30FCB891359}" destId="{D745C1ED-5E9C-4376-B975-A88AA6A210EA}" srcOrd="0" destOrd="0" parTransId="{2DAA3BF1-C54A-438F-801B-22A5606B0CC1}" sibTransId="{E96C3B21-F154-47EF-9B69-20CCCCD17B97}"/>
    <dgm:cxn modelId="{C1E26D90-9688-489C-AA90-07271B92414A}" type="presOf" srcId="{FA8EBFC9-2821-47D7-A19E-C46E224C56F7}" destId="{79CE7AC9-7AC6-4D4E-A1B2-EA230077896F}" srcOrd="0" destOrd="0" presId="urn:microsoft.com/office/officeart/2005/8/layout/list1"/>
    <dgm:cxn modelId="{33FA7C44-B48C-4D99-98F6-33EF840FD80A}" srcId="{D745C1ED-5E9C-4376-B975-A88AA6A210EA}" destId="{CE6577AE-3A8B-4459-AB52-3E3D917F5527}" srcOrd="0" destOrd="0" parTransId="{ADB7FED9-8671-4C7E-ABE1-FBDC1E0EE66D}" sibTransId="{CC2A8F20-1AA5-4BF4-8853-E3AE6C392C63}"/>
    <dgm:cxn modelId="{BA872EC9-105E-43F6-97BF-6F88624B2841}" type="presOf" srcId="{E0A833B7-BBD7-4A01-A306-115C53C95D1A}" destId="{B7FCE513-D495-4043-BA67-A30B769A05E0}" srcOrd="0" destOrd="0" presId="urn:microsoft.com/office/officeart/2005/8/layout/list1"/>
    <dgm:cxn modelId="{43DFD43D-74F6-4CC9-8D30-6D81A54725F8}" type="presOf" srcId="{7F6EFB27-0FC2-4FC0-BF5F-60D391B8776A}" destId="{24210B3B-92A9-4E2D-990D-5708CE971E1D}" srcOrd="0" destOrd="0" presId="urn:microsoft.com/office/officeart/2005/8/layout/list1"/>
    <dgm:cxn modelId="{EC5A5560-EACA-4A32-86D1-8854E927AFE9}" type="presOf" srcId="{E971E99A-2994-4960-BDC1-D026653DEF83}" destId="{265B1CB1-4EB2-4FB1-B5F4-938092BBAFF0}" srcOrd="0" destOrd="2" presId="urn:microsoft.com/office/officeart/2005/8/layout/list1"/>
    <dgm:cxn modelId="{DD7178F6-E2BC-48D5-919B-151205F207EB}" srcId="{D745C1ED-5E9C-4376-B975-A88AA6A210EA}" destId="{FB11CECB-577D-4DF2-9D5A-38DB050D5562}" srcOrd="2" destOrd="0" parTransId="{267504D6-E9AA-4969-A0E9-983F93611A58}" sibTransId="{9452EF08-40E1-4946-8EE6-57E834D31881}"/>
    <dgm:cxn modelId="{AFDA41D2-6FA7-4301-AB01-11D484F8239E}" srcId="{D3519C81-9E3E-4BFA-BE55-D30FCB891359}" destId="{E0A833B7-BBD7-4A01-A306-115C53C95D1A}" srcOrd="3" destOrd="0" parTransId="{AB1A0744-378B-411A-9F49-E9811320864B}" sibTransId="{188D4730-A074-4EA5-A145-A7292E57B91F}"/>
    <dgm:cxn modelId="{4CB8352C-B97E-44D0-B4FC-0C1C1FF69260}" type="presOf" srcId="{CE6577AE-3A8B-4459-AB52-3E3D917F5527}" destId="{5B8DE03A-8D94-48C3-829D-0B9E3CCD4C18}" srcOrd="0" destOrd="0" presId="urn:microsoft.com/office/officeart/2005/8/layout/list1"/>
    <dgm:cxn modelId="{A7C223C4-BFCD-4290-8ECB-1E7C5FC1E9E5}" type="presOf" srcId="{A78C2234-7491-46AC-8D68-C4717639A61F}" destId="{BCF0EB84-FEFF-4984-BC81-735C1AD30355}" srcOrd="0" destOrd="0" presId="urn:microsoft.com/office/officeart/2005/8/layout/list1"/>
    <dgm:cxn modelId="{047426AE-9D33-484E-84AF-FC13BA2CCAD6}" srcId="{D3519C81-9E3E-4BFA-BE55-D30FCB891359}" destId="{FA8EBFC9-2821-47D7-A19E-C46E224C56F7}" srcOrd="2" destOrd="0" parTransId="{A9BF7A2B-50BA-4E45-A89A-28D7557C4CCB}" sibTransId="{547350D0-E7F2-45AF-8325-20749E1CBEFC}"/>
    <dgm:cxn modelId="{067F3DB9-76C8-497B-B461-F2DA61F92464}" srcId="{E0A833B7-BBD7-4A01-A306-115C53C95D1A}" destId="{57354398-45C6-4439-A343-C5BF3EA9C06A}" srcOrd="1" destOrd="0" parTransId="{37DA7B53-ADC8-49E1-8206-B56613663723}" sibTransId="{08EB7F5F-8B66-4097-A9D6-077A93E8C219}"/>
    <dgm:cxn modelId="{B95A7972-9C4F-4C8D-9949-844CFCAB3959}" srcId="{FA8EBFC9-2821-47D7-A19E-C46E224C56F7}" destId="{A78C2234-7491-46AC-8D68-C4717639A61F}" srcOrd="0" destOrd="0" parTransId="{114FAA8A-536B-483B-9B80-2B2B502D1565}" sibTransId="{B1E5841E-A37D-47EF-94B5-524FFA7377E9}"/>
    <dgm:cxn modelId="{6403A3EA-FE5C-4A91-B52E-DA4B54C94AB0}" srcId="{D745C1ED-5E9C-4376-B975-A88AA6A210EA}" destId="{3BD86805-4D55-48F7-B8D8-D0048D020478}" srcOrd="1" destOrd="0" parTransId="{4424B4E8-BA5E-4A42-BC3A-E02D68C1D935}" sibTransId="{CA3E98CC-99FC-4054-8089-4C17641D8273}"/>
    <dgm:cxn modelId="{E56098C2-31D7-46DF-B436-B245AC63AE3F}" srcId="{E0A833B7-BBD7-4A01-A306-115C53C95D1A}" destId="{92E0809D-9643-40B5-AC47-636E9036875F}" srcOrd="0" destOrd="0" parTransId="{6B008C1F-4A95-45C2-AD8F-3279A10E6B38}" sibTransId="{E815C1D3-9138-4C3F-B57D-6C9932D18191}"/>
    <dgm:cxn modelId="{261632C0-3181-4B40-B3B3-081CCE9317FE}" type="presOf" srcId="{EB21A9E7-39ED-48EA-B25D-E8B22BD877E4}" destId="{8C4EC610-C68D-4260-8E37-039D78B1422A}" srcOrd="0" destOrd="0" presId="urn:microsoft.com/office/officeart/2005/8/layout/list1"/>
    <dgm:cxn modelId="{C15E0ECA-188D-4271-A60C-EA31B5D105AB}" type="presOf" srcId="{D745C1ED-5E9C-4376-B975-A88AA6A210EA}" destId="{427C4D8F-A90A-4FDE-BAEE-5108D4A85E21}" srcOrd="1" destOrd="0" presId="urn:microsoft.com/office/officeart/2005/8/layout/list1"/>
    <dgm:cxn modelId="{BEC355EF-1892-41FA-AA57-F3C9880F6952}" type="presParOf" srcId="{ABE07A16-F7FD-45DD-94CD-9957A9B54E18}" destId="{335E20DC-5A02-45CE-8372-9AF71A5B418F}" srcOrd="0" destOrd="0" presId="urn:microsoft.com/office/officeart/2005/8/layout/list1"/>
    <dgm:cxn modelId="{1D623B70-BD07-4C6F-9813-C25085E74A2E}" type="presParOf" srcId="{335E20DC-5A02-45CE-8372-9AF71A5B418F}" destId="{4819860F-B875-4E61-8903-563226B4023B}" srcOrd="0" destOrd="0" presId="urn:microsoft.com/office/officeart/2005/8/layout/list1"/>
    <dgm:cxn modelId="{A6DA2B32-CC24-4360-87F9-D3D1946F8533}" type="presParOf" srcId="{335E20DC-5A02-45CE-8372-9AF71A5B418F}" destId="{427C4D8F-A90A-4FDE-BAEE-5108D4A85E21}" srcOrd="1" destOrd="0" presId="urn:microsoft.com/office/officeart/2005/8/layout/list1"/>
    <dgm:cxn modelId="{A06427D9-8975-48E1-991C-4FEDC34FA87F}" type="presParOf" srcId="{ABE07A16-F7FD-45DD-94CD-9957A9B54E18}" destId="{75ACC44F-A194-45AD-8AB3-6AAAF54C2D90}" srcOrd="1" destOrd="0" presId="urn:microsoft.com/office/officeart/2005/8/layout/list1"/>
    <dgm:cxn modelId="{2BCA45FA-403D-4643-9750-813B900AD9D4}" type="presParOf" srcId="{ABE07A16-F7FD-45DD-94CD-9957A9B54E18}" destId="{5B8DE03A-8D94-48C3-829D-0B9E3CCD4C18}" srcOrd="2" destOrd="0" presId="urn:microsoft.com/office/officeart/2005/8/layout/list1"/>
    <dgm:cxn modelId="{2C30FE3F-BC30-4789-90EB-137EF31F1115}" type="presParOf" srcId="{ABE07A16-F7FD-45DD-94CD-9957A9B54E18}" destId="{46F04AA2-AAB7-4F02-B94F-7DBB5EB96782}" srcOrd="3" destOrd="0" presId="urn:microsoft.com/office/officeart/2005/8/layout/list1"/>
    <dgm:cxn modelId="{0B618418-979F-4A8E-99FA-AE2ED28F3822}" type="presParOf" srcId="{ABE07A16-F7FD-45DD-94CD-9957A9B54E18}" destId="{B9A0939D-D092-48B8-99B2-1DE47513389C}" srcOrd="4" destOrd="0" presId="urn:microsoft.com/office/officeart/2005/8/layout/list1"/>
    <dgm:cxn modelId="{D3B0888A-0586-49AC-ADA7-6A6592CC8151}" type="presParOf" srcId="{B9A0939D-D092-48B8-99B2-1DE47513389C}" destId="{8C4EC610-C68D-4260-8E37-039D78B1422A}" srcOrd="0" destOrd="0" presId="urn:microsoft.com/office/officeart/2005/8/layout/list1"/>
    <dgm:cxn modelId="{8F81882A-AB54-4B23-9512-DC05E1E8ABF4}" type="presParOf" srcId="{B9A0939D-D092-48B8-99B2-1DE47513389C}" destId="{8164C311-E1C7-447D-921C-EAF235D94BF9}" srcOrd="1" destOrd="0" presId="urn:microsoft.com/office/officeart/2005/8/layout/list1"/>
    <dgm:cxn modelId="{FEB01EA2-4E63-4282-AFF7-D83426F80B77}" type="presParOf" srcId="{ABE07A16-F7FD-45DD-94CD-9957A9B54E18}" destId="{9D73FCC4-B9BE-4C64-B9BE-83AEAC04AB13}" srcOrd="5" destOrd="0" presId="urn:microsoft.com/office/officeart/2005/8/layout/list1"/>
    <dgm:cxn modelId="{54D1BC57-DE59-47B4-A356-F4ACFA8F215B}" type="presParOf" srcId="{ABE07A16-F7FD-45DD-94CD-9957A9B54E18}" destId="{24210B3B-92A9-4E2D-990D-5708CE971E1D}" srcOrd="6" destOrd="0" presId="urn:microsoft.com/office/officeart/2005/8/layout/list1"/>
    <dgm:cxn modelId="{58CB52FB-579A-494A-B547-534B5EB0BEBB}" type="presParOf" srcId="{ABE07A16-F7FD-45DD-94CD-9957A9B54E18}" destId="{DCD0B3D5-F286-4B3E-B28B-832C2C807320}" srcOrd="7" destOrd="0" presId="urn:microsoft.com/office/officeart/2005/8/layout/list1"/>
    <dgm:cxn modelId="{BC8143AB-0291-44DA-A2D5-6CF5AAD3D5ED}" type="presParOf" srcId="{ABE07A16-F7FD-45DD-94CD-9957A9B54E18}" destId="{36B7D653-B756-4611-A704-57892A0DBF9E}" srcOrd="8" destOrd="0" presId="urn:microsoft.com/office/officeart/2005/8/layout/list1"/>
    <dgm:cxn modelId="{FDE92FB9-6EE0-474C-AEBB-1F6EA9D01A0C}" type="presParOf" srcId="{36B7D653-B756-4611-A704-57892A0DBF9E}" destId="{79CE7AC9-7AC6-4D4E-A1B2-EA230077896F}" srcOrd="0" destOrd="0" presId="urn:microsoft.com/office/officeart/2005/8/layout/list1"/>
    <dgm:cxn modelId="{B5E3A66D-6A49-4ADA-AC7A-281514A02154}" type="presParOf" srcId="{36B7D653-B756-4611-A704-57892A0DBF9E}" destId="{6F138587-1921-4F57-B40A-6A28A7D8393C}" srcOrd="1" destOrd="0" presId="urn:microsoft.com/office/officeart/2005/8/layout/list1"/>
    <dgm:cxn modelId="{E5CE6FB6-9FBD-427D-B4F6-E53AE9D3A25A}" type="presParOf" srcId="{ABE07A16-F7FD-45DD-94CD-9957A9B54E18}" destId="{33A4456D-4AE0-4061-9E4A-4720A7B84EA3}" srcOrd="9" destOrd="0" presId="urn:microsoft.com/office/officeart/2005/8/layout/list1"/>
    <dgm:cxn modelId="{2CF2D6BD-6296-470B-9B35-68D19BC394AB}" type="presParOf" srcId="{ABE07A16-F7FD-45DD-94CD-9957A9B54E18}" destId="{BCF0EB84-FEFF-4984-BC81-735C1AD30355}" srcOrd="10" destOrd="0" presId="urn:microsoft.com/office/officeart/2005/8/layout/list1"/>
    <dgm:cxn modelId="{CA76A77C-37F7-42E6-865C-120A798439A4}" type="presParOf" srcId="{ABE07A16-F7FD-45DD-94CD-9957A9B54E18}" destId="{40279E8D-9737-4845-9144-E4EFC9943256}" srcOrd="11" destOrd="0" presId="urn:microsoft.com/office/officeart/2005/8/layout/list1"/>
    <dgm:cxn modelId="{3D974BD0-6F2D-4C6C-9060-6772DF3EB43A}" type="presParOf" srcId="{ABE07A16-F7FD-45DD-94CD-9957A9B54E18}" destId="{450677ED-3002-4E0F-98C8-FF88BB24FCAC}" srcOrd="12" destOrd="0" presId="urn:microsoft.com/office/officeart/2005/8/layout/list1"/>
    <dgm:cxn modelId="{F7ABD6EA-D962-4150-9739-5510A59798C8}" type="presParOf" srcId="{450677ED-3002-4E0F-98C8-FF88BB24FCAC}" destId="{B7FCE513-D495-4043-BA67-A30B769A05E0}" srcOrd="0" destOrd="0" presId="urn:microsoft.com/office/officeart/2005/8/layout/list1"/>
    <dgm:cxn modelId="{970D3E7B-83A6-4125-8844-DB92F0107E29}" type="presParOf" srcId="{450677ED-3002-4E0F-98C8-FF88BB24FCAC}" destId="{D3B94054-A762-4CC1-BC7C-9EE3F77C863E}" srcOrd="1" destOrd="0" presId="urn:microsoft.com/office/officeart/2005/8/layout/list1"/>
    <dgm:cxn modelId="{BA010EE0-B6B3-41B4-B3A4-356A6417A2F2}" type="presParOf" srcId="{ABE07A16-F7FD-45DD-94CD-9957A9B54E18}" destId="{586EA561-6A14-43FA-A40A-83DE66607BB4}" srcOrd="13" destOrd="0" presId="urn:microsoft.com/office/officeart/2005/8/layout/list1"/>
    <dgm:cxn modelId="{2C988B31-D55F-4FE5-9D2B-78D1B66BCDE2}" type="presParOf" srcId="{ABE07A16-F7FD-45DD-94CD-9957A9B54E18}" destId="{265B1CB1-4EB2-4FB1-B5F4-938092BBAFF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DE03A-8D94-48C3-829D-0B9E3CCD4C18}">
      <dsp:nvSpPr>
        <dsp:cNvPr id="0" name=""/>
        <dsp:cNvSpPr/>
      </dsp:nvSpPr>
      <dsp:spPr>
        <a:xfrm>
          <a:off x="0" y="193259"/>
          <a:ext cx="7698569" cy="10914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494" tIns="229108" rIns="597494"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De plus en plus demandent des PGD,</a:t>
          </a:r>
          <a:endParaRPr lang="fr-FR" sz="1600" kern="1200" dirty="0"/>
        </a:p>
        <a:p>
          <a:pPr marL="171450" lvl="1" indent="-171450" algn="l" defTabSz="711200">
            <a:lnSpc>
              <a:spcPct val="90000"/>
            </a:lnSpc>
            <a:spcBef>
              <a:spcPct val="0"/>
            </a:spcBef>
            <a:spcAft>
              <a:spcPct val="15000"/>
            </a:spcAft>
            <a:buChar char="••"/>
          </a:pPr>
          <a:r>
            <a:rPr lang="fr-FR" sz="1600" kern="1200" dirty="0" smtClean="0"/>
            <a:t>Evolution des exigences,</a:t>
          </a:r>
          <a:endParaRPr lang="fr-FR" sz="1600" kern="1200" dirty="0"/>
        </a:p>
        <a:p>
          <a:pPr marL="171450" lvl="1" indent="-171450" algn="l" defTabSz="711200">
            <a:lnSpc>
              <a:spcPct val="90000"/>
            </a:lnSpc>
            <a:spcBef>
              <a:spcPct val="0"/>
            </a:spcBef>
            <a:spcAft>
              <a:spcPct val="15000"/>
            </a:spcAft>
            <a:buChar char="••"/>
          </a:pPr>
          <a:r>
            <a:rPr lang="fr-FR" sz="1600" kern="1200" dirty="0" smtClean="0"/>
            <a:t>Evaluation des PGD mais sanctions rares</a:t>
          </a:r>
          <a:endParaRPr lang="fr-FR" sz="1600" kern="1200" dirty="0"/>
        </a:p>
      </dsp:txBody>
      <dsp:txXfrm>
        <a:off x="0" y="193259"/>
        <a:ext cx="7698569" cy="1091475"/>
      </dsp:txXfrm>
    </dsp:sp>
    <dsp:sp modelId="{427C4D8F-A90A-4FDE-BAEE-5108D4A85E21}">
      <dsp:nvSpPr>
        <dsp:cNvPr id="0" name=""/>
        <dsp:cNvSpPr/>
      </dsp:nvSpPr>
      <dsp:spPr>
        <a:xfrm>
          <a:off x="384928" y="30899"/>
          <a:ext cx="5388998" cy="324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91" tIns="0" rIns="203691" bIns="0" numCol="1" spcCol="1270" anchor="ctr" anchorCtr="0">
          <a:noAutofit/>
        </a:bodyPr>
        <a:lstStyle/>
        <a:p>
          <a:pPr lvl="0" algn="l" defTabSz="488950">
            <a:lnSpc>
              <a:spcPct val="90000"/>
            </a:lnSpc>
            <a:spcBef>
              <a:spcPct val="0"/>
            </a:spcBef>
            <a:spcAft>
              <a:spcPct val="35000"/>
            </a:spcAft>
          </a:pPr>
          <a:r>
            <a:rPr lang="fr-FR" sz="1100" kern="1200" dirty="0" smtClean="0"/>
            <a:t>Financeurs</a:t>
          </a:r>
          <a:endParaRPr lang="fr-FR" sz="1100" kern="1200" dirty="0"/>
        </a:p>
      </dsp:txBody>
      <dsp:txXfrm>
        <a:off x="400780" y="46751"/>
        <a:ext cx="5357294" cy="293016"/>
      </dsp:txXfrm>
    </dsp:sp>
    <dsp:sp modelId="{24210B3B-92A9-4E2D-990D-5708CE971E1D}">
      <dsp:nvSpPr>
        <dsp:cNvPr id="0" name=""/>
        <dsp:cNvSpPr/>
      </dsp:nvSpPr>
      <dsp:spPr>
        <a:xfrm>
          <a:off x="0" y="1506494"/>
          <a:ext cx="7698569" cy="7969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494" tIns="229108" rIns="597494"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De plus en plus d’universités promeuvent la rédaction de PGD associés aux thèses (certaines l’exigent même : UK, TU Delft en 2019…)</a:t>
          </a:r>
          <a:endParaRPr lang="fr-FR" sz="1600" kern="1200" dirty="0"/>
        </a:p>
      </dsp:txBody>
      <dsp:txXfrm>
        <a:off x="0" y="1506494"/>
        <a:ext cx="7698569" cy="796950"/>
      </dsp:txXfrm>
    </dsp:sp>
    <dsp:sp modelId="{8164C311-E1C7-447D-921C-EAF235D94BF9}">
      <dsp:nvSpPr>
        <dsp:cNvPr id="0" name=""/>
        <dsp:cNvSpPr/>
      </dsp:nvSpPr>
      <dsp:spPr>
        <a:xfrm>
          <a:off x="384928" y="1344134"/>
          <a:ext cx="5388998" cy="324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91" tIns="0" rIns="203691" bIns="0" numCol="1" spcCol="1270" anchor="ctr" anchorCtr="0">
          <a:noAutofit/>
        </a:bodyPr>
        <a:lstStyle/>
        <a:p>
          <a:pPr lvl="0" algn="l" defTabSz="488950">
            <a:lnSpc>
              <a:spcPct val="90000"/>
            </a:lnSpc>
            <a:spcBef>
              <a:spcPct val="0"/>
            </a:spcBef>
            <a:spcAft>
              <a:spcPct val="35000"/>
            </a:spcAft>
          </a:pPr>
          <a:r>
            <a:rPr lang="fr-FR" sz="1100" kern="1200" dirty="0" smtClean="0"/>
            <a:t>PGD &amp; thèse</a:t>
          </a:r>
          <a:endParaRPr lang="fr-FR" sz="1100" kern="1200" dirty="0"/>
        </a:p>
      </dsp:txBody>
      <dsp:txXfrm>
        <a:off x="400780" y="1359986"/>
        <a:ext cx="5357294" cy="293016"/>
      </dsp:txXfrm>
    </dsp:sp>
    <dsp:sp modelId="{BCF0EB84-FEFF-4984-BC81-735C1AD30355}">
      <dsp:nvSpPr>
        <dsp:cNvPr id="0" name=""/>
        <dsp:cNvSpPr/>
      </dsp:nvSpPr>
      <dsp:spPr>
        <a:xfrm>
          <a:off x="0" y="2525204"/>
          <a:ext cx="7698569" cy="571725"/>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494" tIns="229108" rIns="597494"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Une série d’outils disponibles pour rédiger les PGD</a:t>
          </a:r>
          <a:endParaRPr lang="fr-FR" sz="1600" kern="1200" dirty="0"/>
        </a:p>
      </dsp:txBody>
      <dsp:txXfrm>
        <a:off x="0" y="2525204"/>
        <a:ext cx="7698569" cy="571725"/>
      </dsp:txXfrm>
    </dsp:sp>
    <dsp:sp modelId="{6F138587-1921-4F57-B40A-6A28A7D8393C}">
      <dsp:nvSpPr>
        <dsp:cNvPr id="0" name=""/>
        <dsp:cNvSpPr/>
      </dsp:nvSpPr>
      <dsp:spPr>
        <a:xfrm>
          <a:off x="384928" y="2362844"/>
          <a:ext cx="5388998" cy="3247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91" tIns="0" rIns="203691" bIns="0" numCol="1" spcCol="1270" anchor="ctr" anchorCtr="0">
          <a:noAutofit/>
        </a:bodyPr>
        <a:lstStyle/>
        <a:p>
          <a:pPr lvl="0" algn="l" defTabSz="488950">
            <a:lnSpc>
              <a:spcPct val="90000"/>
            </a:lnSpc>
            <a:spcBef>
              <a:spcPct val="0"/>
            </a:spcBef>
            <a:spcAft>
              <a:spcPct val="35000"/>
            </a:spcAft>
          </a:pPr>
          <a:r>
            <a:rPr lang="fr-FR" sz="1100" kern="1200" dirty="0" smtClean="0"/>
            <a:t>Outils</a:t>
          </a:r>
          <a:endParaRPr lang="fr-FR" sz="1100" kern="1200" dirty="0"/>
        </a:p>
      </dsp:txBody>
      <dsp:txXfrm>
        <a:off x="400780" y="2378696"/>
        <a:ext cx="5357294" cy="293016"/>
      </dsp:txXfrm>
    </dsp:sp>
    <dsp:sp modelId="{265B1CB1-4EB2-4FB1-B5F4-938092BBAFF0}">
      <dsp:nvSpPr>
        <dsp:cNvPr id="0" name=""/>
        <dsp:cNvSpPr/>
      </dsp:nvSpPr>
      <dsp:spPr>
        <a:xfrm>
          <a:off x="0" y="3318689"/>
          <a:ext cx="7698569" cy="1091475"/>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494" tIns="229108" rIns="597494"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Ouverts (=publiés)</a:t>
          </a:r>
          <a:endParaRPr lang="fr-FR" sz="1600" kern="1200" dirty="0"/>
        </a:p>
        <a:p>
          <a:pPr marL="171450" lvl="1" indent="-171450" algn="l" defTabSz="711200">
            <a:lnSpc>
              <a:spcPct val="90000"/>
            </a:lnSpc>
            <a:spcBef>
              <a:spcPct val="0"/>
            </a:spcBef>
            <a:spcAft>
              <a:spcPct val="15000"/>
            </a:spcAft>
            <a:buChar char="••"/>
          </a:pPr>
          <a:r>
            <a:rPr lang="fr-FR" sz="1600" kern="1200" dirty="0" smtClean="0"/>
            <a:t>Exploitable par machine</a:t>
          </a:r>
          <a:endParaRPr lang="fr-FR" sz="1600" kern="1200" dirty="0"/>
        </a:p>
        <a:p>
          <a:pPr marL="171450" lvl="1" indent="-171450" algn="l" defTabSz="711200">
            <a:lnSpc>
              <a:spcPct val="90000"/>
            </a:lnSpc>
            <a:spcBef>
              <a:spcPct val="0"/>
            </a:spcBef>
            <a:spcAft>
              <a:spcPct val="15000"/>
            </a:spcAft>
            <a:buChar char="••"/>
          </a:pPr>
          <a:r>
            <a:rPr lang="fr-FR" sz="1600" kern="1200" dirty="0" smtClean="0"/>
            <a:t>FAIR</a:t>
          </a:r>
          <a:endParaRPr lang="fr-FR" sz="1600" kern="1200" dirty="0"/>
        </a:p>
      </dsp:txBody>
      <dsp:txXfrm>
        <a:off x="0" y="3318689"/>
        <a:ext cx="7698569" cy="1091475"/>
      </dsp:txXfrm>
    </dsp:sp>
    <dsp:sp modelId="{D3B94054-A762-4CC1-BC7C-9EE3F77C863E}">
      <dsp:nvSpPr>
        <dsp:cNvPr id="0" name=""/>
        <dsp:cNvSpPr/>
      </dsp:nvSpPr>
      <dsp:spPr>
        <a:xfrm>
          <a:off x="384928" y="3156329"/>
          <a:ext cx="5388998" cy="324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91" tIns="0" rIns="203691" bIns="0" numCol="1" spcCol="1270" anchor="ctr" anchorCtr="0">
          <a:noAutofit/>
        </a:bodyPr>
        <a:lstStyle/>
        <a:p>
          <a:pPr lvl="0" algn="l" defTabSz="488950">
            <a:lnSpc>
              <a:spcPct val="90000"/>
            </a:lnSpc>
            <a:spcBef>
              <a:spcPct val="0"/>
            </a:spcBef>
            <a:spcAft>
              <a:spcPct val="35000"/>
            </a:spcAft>
          </a:pPr>
          <a:r>
            <a:rPr lang="fr-FR" sz="1100" kern="1200" dirty="0" smtClean="0"/>
            <a:t>Evolution des PGD</a:t>
          </a:r>
          <a:endParaRPr lang="fr-FR" sz="1100" kern="1200" dirty="0"/>
        </a:p>
      </dsp:txBody>
      <dsp:txXfrm>
        <a:off x="400780" y="3172181"/>
        <a:ext cx="5357294"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7B43AAC-3CF5-41D9-84BA-5C573A1DAC29}" type="datetimeFigureOut">
              <a:rPr lang="fr-FR" smtClean="0"/>
              <a:t>19/11/2018</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33D206A-C034-4331-8F2F-97E17DBB8D21}" type="slidenum">
              <a:rPr lang="fr-FR" smtClean="0"/>
              <a:t>‹N°›</a:t>
            </a:fld>
            <a:endParaRPr lang="fr-FR"/>
          </a:p>
        </p:txBody>
      </p:sp>
    </p:spTree>
    <p:extLst>
      <p:ext uri="{BB962C8B-B14F-4D97-AF65-F5344CB8AC3E}">
        <p14:creationId xmlns:p14="http://schemas.microsoft.com/office/powerpoint/2010/main" val="1935314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45658" cy="496332"/>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2" y="0"/>
            <a:ext cx="2945658" cy="496332"/>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266700" y="4715153"/>
            <a:ext cx="6388100" cy="4466987"/>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dirty="0"/>
          </a:p>
        </p:txBody>
      </p:sp>
      <p:sp>
        <p:nvSpPr>
          <p:cNvPr id="7" name="Shape 7"/>
          <p:cNvSpPr txBox="1">
            <a:spLocks noGrp="1"/>
          </p:cNvSpPr>
          <p:nvPr>
            <p:ph type="ftr" idx="11"/>
          </p:nvPr>
        </p:nvSpPr>
        <p:spPr>
          <a:xfrm>
            <a:off x="1" y="9428583"/>
            <a:ext cx="2945658" cy="496332"/>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‹N°›</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056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103" name="Shape 10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7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676275" y="808038"/>
            <a:ext cx="5386388" cy="4041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73770" y="5118717"/>
            <a:ext cx="5390305" cy="4849316"/>
          </a:xfrm>
          <a:prstGeom prst="rect">
            <a:avLst/>
          </a:prstGeom>
          <a:noFill/>
          <a:ln>
            <a:noFill/>
          </a:ln>
        </p:spPr>
        <p:txBody>
          <a:bodyPr lIns="91425" tIns="91425" rIns="91425" bIns="91425" anchor="t" anchorCtr="0">
            <a:noAutofit/>
          </a:bodyPr>
          <a:lstStyle/>
          <a:p>
            <a:endParaRPr lang="fr-FR" sz="1100" b="0" i="0" u="none" strike="noStrike" kern="1200" cap="none" baseline="0" noProof="0" dirty="0" smtClean="0">
              <a:solidFill>
                <a:schemeClr val="tx1"/>
              </a:solidFill>
              <a:effectLst/>
              <a:latin typeface="Calibri"/>
              <a:ea typeface="Calibri"/>
              <a:cs typeface="Calibri"/>
              <a:sym typeface="Calibri"/>
            </a:endParaRPr>
          </a:p>
          <a:p>
            <a:endParaRPr lang="en-US" sz="1100" b="0" i="0" u="none" strike="noStrike" kern="1200" cap="none" dirty="0" smtClean="0">
              <a:solidFill>
                <a:schemeClr val="tx1"/>
              </a:solidFill>
              <a:effectLst/>
              <a:latin typeface="Calibri"/>
              <a:ea typeface="Calibri"/>
              <a:cs typeface="Calibri"/>
              <a:sym typeface="Calibri"/>
            </a:endParaRPr>
          </a:p>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80189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96145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95941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37834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2256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20483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46965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9951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22950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441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476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endParaRPr dirty="0"/>
          </a:p>
        </p:txBody>
      </p:sp>
    </p:spTree>
    <p:extLst>
      <p:ext uri="{BB962C8B-B14F-4D97-AF65-F5344CB8AC3E}">
        <p14:creationId xmlns:p14="http://schemas.microsoft.com/office/powerpoint/2010/main" val="4958045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6543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714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681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3974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1943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29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974725" y="661988"/>
            <a:ext cx="4846638" cy="3636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7" name="Shape 207"/>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17</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9711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18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352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697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110" name="Shape 11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246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3BFAEEC-1BCE-A74E-B491-E02B9D86D747}" type="slidenum">
              <a:rPr lang="fr-FR" smtClean="0"/>
              <a:t>20</a:t>
            </a:fld>
            <a:endParaRPr lang="fr-FR"/>
          </a:p>
        </p:txBody>
      </p:sp>
    </p:spTree>
    <p:extLst>
      <p:ext uri="{BB962C8B-B14F-4D97-AF65-F5344CB8AC3E}">
        <p14:creationId xmlns:p14="http://schemas.microsoft.com/office/powerpoint/2010/main" val="1748908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3BFAEEC-1BCE-A74E-B491-E02B9D86D747}" type="slidenum">
              <a:rPr lang="fr-FR" smtClean="0"/>
              <a:t>21</a:t>
            </a:fld>
            <a:endParaRPr lang="fr-FR"/>
          </a:p>
        </p:txBody>
      </p:sp>
    </p:spTree>
    <p:extLst>
      <p:ext uri="{BB962C8B-B14F-4D97-AF65-F5344CB8AC3E}">
        <p14:creationId xmlns:p14="http://schemas.microsoft.com/office/powerpoint/2010/main" val="2520214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0329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5527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282" name="Shape 28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3267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326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8151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6039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1774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lang="fr-FR" dirty="0"/>
          </a:p>
        </p:txBody>
      </p:sp>
      <p:sp>
        <p:nvSpPr>
          <p:cNvPr id="247" name="Shape 24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9588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119" name="Shape 11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4474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131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4309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7256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9861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9887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aseline="0"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0573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256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798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sym typeface="Arial"/>
            </a:endParaRPr>
          </a:p>
        </p:txBody>
      </p:sp>
      <p:sp>
        <p:nvSpPr>
          <p:cNvPr id="4" name="Espace réservé du numéro de diapositive 3"/>
          <p:cNvSpPr>
            <a:spLocks noGrp="1"/>
          </p:cNvSpPr>
          <p:nvPr>
            <p:ph type="sldNum" sz="quarter" idx="10"/>
          </p:nvPr>
        </p:nvSpPr>
        <p:spPr/>
        <p:txBody>
          <a:bodyPr/>
          <a:lstStyle/>
          <a:p>
            <a:fld id="{DAFB4C63-FE72-406E-9683-69F11ADD8363}" type="slidenum">
              <a:rPr lang="fr-FR" smtClean="0"/>
              <a:t>40</a:t>
            </a:fld>
            <a:endParaRPr lang="fr-FR"/>
          </a:p>
        </p:txBody>
      </p:sp>
    </p:spTree>
    <p:extLst>
      <p:ext uri="{BB962C8B-B14F-4D97-AF65-F5344CB8AC3E}">
        <p14:creationId xmlns:p14="http://schemas.microsoft.com/office/powerpoint/2010/main" val="3742529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44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5074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5185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7875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0111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5204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0131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8697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48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1641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974725" y="611188"/>
            <a:ext cx="4846638" cy="3636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Calibri"/>
              <a:buNone/>
            </a:pPr>
            <a:endParaRPr dirty="0">
              <a:sym typeface="Century"/>
            </a:endParaRPr>
          </a:p>
          <a:p>
            <a:pPr marL="0" marR="0" lvl="0" indent="0" algn="l" rtl="0">
              <a:spcBef>
                <a:spcPts val="0"/>
              </a:spcBef>
              <a:buSzPct val="25000"/>
              <a:buNone/>
            </a:pPr>
            <a:endParaRPr dirty="0">
              <a:sym typeface="Century"/>
            </a:endParaRPr>
          </a:p>
        </p:txBody>
      </p:sp>
      <p:sp>
        <p:nvSpPr>
          <p:cNvPr id="317" name="Shape 317"/>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49</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9439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50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9688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337" name="Shape 33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43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a:xfrm>
            <a:off x="3816574" y="10181561"/>
            <a:ext cx="2919748" cy="535970"/>
          </a:xfrm>
          <a:prstGeom prst="rect">
            <a:avLst/>
          </a:prstGeom>
        </p:spPr>
        <p:txBody>
          <a:bodyPr/>
          <a:lstStyle/>
          <a:p>
            <a:fld id="{ECBB4C2A-57CF-4E28-B008-4EAE8E3F4A53}"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1020152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793750" y="738188"/>
            <a:ext cx="4846638" cy="3636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7" name="Shape 327"/>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entury"/>
              <a:ea typeface="Century"/>
              <a:cs typeface="Century"/>
              <a:sym typeface="Century"/>
            </a:endParaRPr>
          </a:p>
        </p:txBody>
      </p:sp>
      <p:sp>
        <p:nvSpPr>
          <p:cNvPr id="328" name="Shape 328"/>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52</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061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706438" y="1463675"/>
            <a:ext cx="5265737" cy="39481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73789" y="5118725"/>
            <a:ext cx="5390304" cy="4849318"/>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dirty="0"/>
          </a:p>
        </p:txBody>
      </p:sp>
      <p:sp>
        <p:nvSpPr>
          <p:cNvPr id="347" name="Shape 347"/>
          <p:cNvSpPr txBox="1">
            <a:spLocks noGrp="1"/>
          </p:cNvSpPr>
          <p:nvPr>
            <p:ph type="sldNum" idx="12"/>
          </p:nvPr>
        </p:nvSpPr>
        <p:spPr>
          <a:xfrm>
            <a:off x="3816572" y="10235579"/>
            <a:ext cx="2919747" cy="538813"/>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53</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0127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1822646-64F5-444A-A41E-855CBDFCD39F}" type="slidenum">
              <a:rPr lang="fr-FR" smtClean="0"/>
              <a:t>54</a:t>
            </a:fld>
            <a:endParaRPr lang="fr-FR"/>
          </a:p>
        </p:txBody>
      </p:sp>
    </p:spTree>
    <p:extLst>
      <p:ext uri="{BB962C8B-B14F-4D97-AF65-F5344CB8AC3E}">
        <p14:creationId xmlns:p14="http://schemas.microsoft.com/office/powerpoint/2010/main" val="1280408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974725" y="831850"/>
            <a:ext cx="4846638" cy="36369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7" name="Shape 397"/>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fr-FR" sz="1200" b="0" i="0" u="none" strike="noStrike" cap="none" dirty="0">
              <a:solidFill>
                <a:schemeClr val="dk1"/>
              </a:solidFill>
              <a:latin typeface="Calibri"/>
              <a:ea typeface="Calibri"/>
              <a:cs typeface="Calibri"/>
              <a:sym typeface="Calibri"/>
            </a:endParaRPr>
          </a:p>
        </p:txBody>
      </p:sp>
      <p:sp>
        <p:nvSpPr>
          <p:cNvPr id="398" name="Shape 398"/>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55</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4271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56</a:t>
            </a:fld>
            <a:endParaRPr lang="fr-FR"/>
          </a:p>
        </p:txBody>
      </p:sp>
    </p:spTree>
    <p:extLst>
      <p:ext uri="{BB962C8B-B14F-4D97-AF65-F5344CB8AC3E}">
        <p14:creationId xmlns:p14="http://schemas.microsoft.com/office/powerpoint/2010/main" val="2028210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rtl="0">
              <a:spcBef>
                <a:spcPts val="0"/>
              </a:spcBef>
              <a:buSzPct val="25000"/>
              <a:buNone/>
            </a:pPr>
            <a:endParaRPr lang="fr-FR" sz="1200" b="0" i="0" u="none" strike="noStrike" cap="none" dirty="0" smtClean="0">
              <a:solidFill>
                <a:schemeClr val="dk1"/>
              </a:solidFill>
              <a:latin typeface="+mn-lt"/>
              <a:ea typeface="Calibri"/>
              <a:cs typeface="Calibri"/>
              <a:sym typeface="Calibri"/>
            </a:endParaRP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57</a:t>
            </a:fld>
            <a:endParaRPr lang="fr-FR"/>
          </a:p>
        </p:txBody>
      </p:sp>
    </p:spTree>
    <p:extLst>
      <p:ext uri="{BB962C8B-B14F-4D97-AF65-F5344CB8AC3E}">
        <p14:creationId xmlns:p14="http://schemas.microsoft.com/office/powerpoint/2010/main" val="1040664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58</a:t>
            </a:fld>
            <a:endParaRPr lang="fr-FR"/>
          </a:p>
        </p:txBody>
      </p:sp>
    </p:spTree>
    <p:extLst>
      <p:ext uri="{BB962C8B-B14F-4D97-AF65-F5344CB8AC3E}">
        <p14:creationId xmlns:p14="http://schemas.microsoft.com/office/powerpoint/2010/main" val="514865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59</a:t>
            </a:fld>
            <a:endParaRPr lang="fr-FR"/>
          </a:p>
        </p:txBody>
      </p:sp>
    </p:spTree>
    <p:extLst>
      <p:ext uri="{BB962C8B-B14F-4D97-AF65-F5344CB8AC3E}">
        <p14:creationId xmlns:p14="http://schemas.microsoft.com/office/powerpoint/2010/main" val="10283620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60</a:t>
            </a:fld>
            <a:endParaRPr lang="fr-FR"/>
          </a:p>
        </p:txBody>
      </p:sp>
    </p:spTree>
    <p:extLst>
      <p:ext uri="{BB962C8B-B14F-4D97-AF65-F5344CB8AC3E}">
        <p14:creationId xmlns:p14="http://schemas.microsoft.com/office/powerpoint/2010/main" val="160479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61</a:t>
            </a:fld>
            <a:endParaRPr lang="fr-FR"/>
          </a:p>
        </p:txBody>
      </p:sp>
    </p:spTree>
    <p:extLst>
      <p:ext uri="{BB962C8B-B14F-4D97-AF65-F5344CB8AC3E}">
        <p14:creationId xmlns:p14="http://schemas.microsoft.com/office/powerpoint/2010/main" val="366412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2152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62</a:t>
            </a:fld>
            <a:endParaRPr lang="fr-FR"/>
          </a:p>
        </p:txBody>
      </p:sp>
    </p:spTree>
    <p:extLst>
      <p:ext uri="{BB962C8B-B14F-4D97-AF65-F5344CB8AC3E}">
        <p14:creationId xmlns:p14="http://schemas.microsoft.com/office/powerpoint/2010/main" val="3915725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63</a:t>
            </a:fld>
            <a:endParaRPr lang="fr-FR"/>
          </a:p>
        </p:txBody>
      </p:sp>
    </p:spTree>
    <p:extLst>
      <p:ext uri="{BB962C8B-B14F-4D97-AF65-F5344CB8AC3E}">
        <p14:creationId xmlns:p14="http://schemas.microsoft.com/office/powerpoint/2010/main" val="1025593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64</a:t>
            </a:fld>
            <a:endParaRPr lang="fr-FR"/>
          </a:p>
        </p:txBody>
      </p:sp>
    </p:spTree>
    <p:extLst>
      <p:ext uri="{BB962C8B-B14F-4D97-AF65-F5344CB8AC3E}">
        <p14:creationId xmlns:p14="http://schemas.microsoft.com/office/powerpoint/2010/main" val="2444670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65</a:t>
            </a:fld>
            <a:endParaRPr lang="fr-FR"/>
          </a:p>
        </p:txBody>
      </p:sp>
    </p:spTree>
    <p:extLst>
      <p:ext uri="{BB962C8B-B14F-4D97-AF65-F5344CB8AC3E}">
        <p14:creationId xmlns:p14="http://schemas.microsoft.com/office/powerpoint/2010/main" val="12622561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66</a:t>
            </a:fld>
            <a:endParaRPr lang="fr-FR"/>
          </a:p>
        </p:txBody>
      </p:sp>
    </p:spTree>
    <p:extLst>
      <p:ext uri="{BB962C8B-B14F-4D97-AF65-F5344CB8AC3E}">
        <p14:creationId xmlns:p14="http://schemas.microsoft.com/office/powerpoint/2010/main" val="21713430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67</a:t>
            </a:fld>
            <a:endParaRPr lang="fr-FR"/>
          </a:p>
        </p:txBody>
      </p:sp>
    </p:spTree>
    <p:extLst>
      <p:ext uri="{BB962C8B-B14F-4D97-AF65-F5344CB8AC3E}">
        <p14:creationId xmlns:p14="http://schemas.microsoft.com/office/powerpoint/2010/main" val="15665902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68</a:t>
            </a:fld>
            <a:endParaRPr lang="fr-FR"/>
          </a:p>
        </p:txBody>
      </p:sp>
    </p:spTree>
    <p:extLst>
      <p:ext uri="{BB962C8B-B14F-4D97-AF65-F5344CB8AC3E}">
        <p14:creationId xmlns:p14="http://schemas.microsoft.com/office/powerpoint/2010/main" val="1156716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69</a:t>
            </a:fld>
            <a:endParaRPr lang="fr-FR"/>
          </a:p>
        </p:txBody>
      </p:sp>
    </p:spTree>
    <p:extLst>
      <p:ext uri="{BB962C8B-B14F-4D97-AF65-F5344CB8AC3E}">
        <p14:creationId xmlns:p14="http://schemas.microsoft.com/office/powerpoint/2010/main" val="8766793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406" name="Shape 40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7500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4522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47590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4502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24981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40172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5929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4398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38778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12091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2475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51669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263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77870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13561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2578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65770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1686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6190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14612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33940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94796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4085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30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
        <p:nvSpPr>
          <p:cNvPr id="169" name="Shape 16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27323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23644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5909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7166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07754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50156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91246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27170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103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55511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37958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699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uverture">
    <p:bg>
      <p:bgPr>
        <a:solidFill>
          <a:srgbClr val="AA0A2F"/>
        </a:solidFill>
        <a:effectLst/>
      </p:bgPr>
    </p:bg>
    <p:spTree>
      <p:nvGrpSpPr>
        <p:cNvPr id="1" name=""/>
        <p:cNvGrpSpPr/>
        <p:nvPr/>
      </p:nvGrpSpPr>
      <p:grpSpPr>
        <a:xfrm>
          <a:off x="0" y="0"/>
          <a:ext cx="0" cy="0"/>
          <a:chOff x="0" y="0"/>
          <a:chExt cx="0" cy="0"/>
        </a:xfrm>
      </p:grpSpPr>
      <p:pic>
        <p:nvPicPr>
          <p:cNvPr id="14" name="Image 13" descr="fondPPTmot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806684"/>
            <a:ext cx="6093675" cy="3060260"/>
          </a:xfrm>
          <a:prstGeom prst="rect">
            <a:avLst/>
          </a:prstGeom>
        </p:spPr>
      </p:pic>
      <p:pic>
        <p:nvPicPr>
          <p:cNvPr id="7" name="Image 2"/>
          <p:cNvPicPr>
            <a:picLocks noChangeAspect="1"/>
          </p:cNvPicPr>
          <p:nvPr/>
        </p:nvPicPr>
        <p:blipFill>
          <a:blip r:embed="rId3"/>
          <a:srcRect/>
          <a:stretch>
            <a:fillRect/>
          </a:stretch>
        </p:blipFill>
        <p:spPr bwMode="auto">
          <a:xfrm>
            <a:off x="658813" y="520700"/>
            <a:ext cx="2160587" cy="895350"/>
          </a:xfrm>
          <a:prstGeom prst="rect">
            <a:avLst/>
          </a:prstGeom>
          <a:noFill/>
          <a:ln w="9525">
            <a:noFill/>
            <a:miter lim="800000"/>
            <a:headEnd/>
            <a:tailEnd/>
          </a:ln>
        </p:spPr>
      </p:pic>
      <p:pic>
        <p:nvPicPr>
          <p:cNvPr id="8" name="Image 3"/>
          <p:cNvPicPr>
            <a:picLocks noChangeAspect="1"/>
          </p:cNvPicPr>
          <p:nvPr/>
        </p:nvPicPr>
        <p:blipFill>
          <a:blip r:embed="rId4"/>
          <a:srcRect/>
          <a:stretch>
            <a:fillRect/>
          </a:stretch>
        </p:blipFill>
        <p:spPr bwMode="auto">
          <a:xfrm>
            <a:off x="1600199" y="5732463"/>
            <a:ext cx="1260475" cy="639762"/>
          </a:xfrm>
          <a:prstGeom prst="rect">
            <a:avLst/>
          </a:prstGeom>
          <a:noFill/>
          <a:ln w="9525">
            <a:noFill/>
            <a:miter lim="800000"/>
            <a:headEnd/>
            <a:tailEnd/>
          </a:ln>
        </p:spPr>
      </p:pic>
      <p:sp>
        <p:nvSpPr>
          <p:cNvPr id="10" name="Rectangle 1032"/>
          <p:cNvSpPr>
            <a:spLocks noChangeArrowheads="1"/>
          </p:cNvSpPr>
          <p:nvPr/>
        </p:nvSpPr>
        <p:spPr bwMode="auto">
          <a:xfrm>
            <a:off x="-1692275" y="4005263"/>
            <a:ext cx="184150" cy="366712"/>
          </a:xfrm>
          <a:prstGeom prst="rect">
            <a:avLst/>
          </a:prstGeom>
          <a:noFill/>
          <a:ln w="9525">
            <a:noFill/>
            <a:miter lim="800000"/>
            <a:headEnd/>
            <a:tailEnd/>
          </a:ln>
        </p:spPr>
        <p:txBody>
          <a:bodyPr wrap="none">
            <a:prstTxWarp prst="textNoShape">
              <a:avLst/>
            </a:prstTxWarp>
            <a:spAutoFit/>
          </a:bodyPr>
          <a:lstStyle/>
          <a:p>
            <a:endParaRPr lang="en-US"/>
          </a:p>
        </p:txBody>
      </p:sp>
      <p:pic>
        <p:nvPicPr>
          <p:cNvPr id="11" name="Picture 1033"/>
          <p:cNvPicPr>
            <a:picLocks noChangeAspect="1" noChangeArrowheads="1"/>
          </p:cNvPicPr>
          <p:nvPr/>
        </p:nvPicPr>
        <p:blipFill>
          <a:blip r:embed="rId5"/>
          <a:srcRect/>
          <a:stretch>
            <a:fillRect/>
          </a:stretch>
        </p:blipFill>
        <p:spPr bwMode="auto">
          <a:xfrm>
            <a:off x="3479800" y="673100"/>
            <a:ext cx="1981200" cy="498475"/>
          </a:xfrm>
          <a:prstGeom prst="rect">
            <a:avLst/>
          </a:prstGeom>
          <a:noFill/>
          <a:ln w="9525">
            <a:noFill/>
            <a:miter lim="800000"/>
            <a:headEnd/>
            <a:tailEnd/>
          </a:ln>
          <a:effectLst/>
        </p:spPr>
      </p:pic>
      <p:sp>
        <p:nvSpPr>
          <p:cNvPr id="2" name="Title 1"/>
          <p:cNvSpPr>
            <a:spLocks noGrp="1"/>
          </p:cNvSpPr>
          <p:nvPr>
            <p:ph type="ctrTitle" hasCustomPrompt="1"/>
          </p:nvPr>
        </p:nvSpPr>
        <p:spPr>
          <a:xfrm>
            <a:off x="1562099" y="3162324"/>
            <a:ext cx="7366001" cy="1214896"/>
          </a:xfrm>
        </p:spPr>
        <p:txBody>
          <a:bodyPr>
            <a:normAutofit/>
          </a:bodyPr>
          <a:lstStyle>
            <a:lvl1pPr>
              <a:defRPr sz="3200">
                <a:solidFill>
                  <a:schemeClr val="bg1"/>
                </a:solidFill>
              </a:defRPr>
            </a:lvl1pPr>
          </a:lstStyle>
          <a:p>
            <a:r>
              <a:rPr lang="fr-FR" dirty="0" smtClean="0"/>
              <a:t>CLICK TO EDIT MASTER TITLE STYLE</a:t>
            </a:r>
            <a:endParaRPr lang="en-US" dirty="0"/>
          </a:p>
        </p:txBody>
      </p:sp>
      <p:sp>
        <p:nvSpPr>
          <p:cNvPr id="3" name="Subtitle 2"/>
          <p:cNvSpPr>
            <a:spLocks noGrp="1"/>
          </p:cNvSpPr>
          <p:nvPr>
            <p:ph type="subTitle" idx="1"/>
          </p:nvPr>
        </p:nvSpPr>
        <p:spPr>
          <a:xfrm>
            <a:off x="1564423" y="4995764"/>
            <a:ext cx="7363677" cy="694017"/>
          </a:xfrm>
        </p:spPr>
        <p:txBody>
          <a:bodyPr>
            <a:normAutofit/>
          </a:bodyPr>
          <a:lstStyle>
            <a:lvl1pPr marL="0" indent="0" algn="l">
              <a:buNone/>
              <a:defRPr sz="1800" b="1" i="0">
                <a:solidFill>
                  <a:srgbClr val="86A428"/>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13" name="Date Placeholder 4"/>
          <p:cNvSpPr>
            <a:spLocks noGrp="1"/>
          </p:cNvSpPr>
          <p:nvPr>
            <p:ph type="dt" sz="half" idx="10"/>
          </p:nvPr>
        </p:nvSpPr>
        <p:spPr>
          <a:xfrm>
            <a:off x="6936013" y="6356350"/>
            <a:ext cx="1184179" cy="365125"/>
          </a:xfrm>
        </p:spPr>
        <p:txBody>
          <a:bodyPr/>
          <a:lstStyle/>
          <a:p>
            <a:r>
              <a:rPr lang="fr-FR" smtClean="0"/>
              <a:t>11/04/2017</a:t>
            </a:r>
            <a:endParaRPr lang="fr-FR"/>
          </a:p>
        </p:txBody>
      </p:sp>
    </p:spTree>
    <p:extLst>
      <p:ext uri="{BB962C8B-B14F-4D97-AF65-F5344CB8AC3E}">
        <p14:creationId xmlns:p14="http://schemas.microsoft.com/office/powerpoint/2010/main" val="10850472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10" name="Image 9"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1"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t"/>
          <a:lstStyle>
            <a:lvl1pPr algn="l">
              <a:defRPr sz="2000" b="1"/>
            </a:lvl1pPr>
          </a:lstStyle>
          <a:p>
            <a:r>
              <a:rPr lang="fr-FR" smtClean="0"/>
              <a:t>Modifiez le style du titre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t>11/04/2017</a:t>
            </a:r>
            <a:endParaRPr lang="fr-FR"/>
          </a:p>
        </p:txBody>
      </p:sp>
      <p:sp>
        <p:nvSpPr>
          <p:cNvPr id="6" name="Footer Placeholder 5"/>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484542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Rectangle 6"/>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9" name="Image 8"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0"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t>11/04/2017</a:t>
            </a:r>
            <a:endParaRPr lang="fr-FR"/>
          </a:p>
        </p:txBody>
      </p:sp>
      <p:sp>
        <p:nvSpPr>
          <p:cNvPr id="5" name="Footer Placeholder 4"/>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887082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9" name="Image 8"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0"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t>11/04/2017</a:t>
            </a:r>
            <a:endParaRPr lang="fr-FR"/>
          </a:p>
        </p:txBody>
      </p:sp>
      <p:sp>
        <p:nvSpPr>
          <p:cNvPr id="5" name="Footer Placeholder 4"/>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361830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chapitre">
    <p:bg>
      <p:bgPr>
        <a:solidFill>
          <a:srgbClr val="AA0A2F"/>
        </a:solidFill>
        <a:effectLst/>
      </p:bgPr>
    </p:bg>
    <p:spTree>
      <p:nvGrpSpPr>
        <p:cNvPr id="1" name=""/>
        <p:cNvGrpSpPr/>
        <p:nvPr/>
      </p:nvGrpSpPr>
      <p:grpSpPr>
        <a:xfrm>
          <a:off x="0" y="0"/>
          <a:ext cx="0" cy="0"/>
          <a:chOff x="0" y="0"/>
          <a:chExt cx="0" cy="0"/>
        </a:xfrm>
      </p:grpSpPr>
      <p:pic>
        <p:nvPicPr>
          <p:cNvPr id="15" name="Image 14" descr="fondPPTmot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806684"/>
            <a:ext cx="6093675" cy="3060260"/>
          </a:xfrm>
          <a:prstGeom prst="rect">
            <a:avLst/>
          </a:prstGeom>
        </p:spPr>
      </p:pic>
      <p:pic>
        <p:nvPicPr>
          <p:cNvPr id="7" name="Image 2"/>
          <p:cNvPicPr>
            <a:picLocks noChangeAspect="1"/>
          </p:cNvPicPr>
          <p:nvPr/>
        </p:nvPicPr>
        <p:blipFill>
          <a:blip r:embed="rId3"/>
          <a:srcRect/>
          <a:stretch>
            <a:fillRect/>
          </a:stretch>
        </p:blipFill>
        <p:spPr bwMode="auto">
          <a:xfrm>
            <a:off x="163411" y="6356350"/>
            <a:ext cx="865187" cy="358535"/>
          </a:xfrm>
          <a:prstGeom prst="rect">
            <a:avLst/>
          </a:prstGeom>
          <a:noFill/>
          <a:ln w="9525">
            <a:noFill/>
            <a:miter lim="800000"/>
            <a:headEnd/>
            <a:tailEnd/>
          </a:ln>
        </p:spPr>
      </p:pic>
      <p:sp>
        <p:nvSpPr>
          <p:cNvPr id="10" name="Rectangle 1032"/>
          <p:cNvSpPr>
            <a:spLocks noChangeArrowheads="1"/>
          </p:cNvSpPr>
          <p:nvPr/>
        </p:nvSpPr>
        <p:spPr bwMode="auto">
          <a:xfrm>
            <a:off x="-1692275" y="4005263"/>
            <a:ext cx="184150" cy="366712"/>
          </a:xfrm>
          <a:prstGeom prst="rect">
            <a:avLst/>
          </a:prstGeom>
          <a:noFill/>
          <a:ln w="9525">
            <a:noFill/>
            <a:miter lim="800000"/>
            <a:headEnd/>
            <a:tailEnd/>
          </a:ln>
        </p:spPr>
        <p:txBody>
          <a:bodyPr wrap="none">
            <a:prstTxWarp prst="textNoShape">
              <a:avLst/>
            </a:prstTxWarp>
            <a:spAutoFit/>
          </a:bodyPr>
          <a:lstStyle/>
          <a:p>
            <a:endParaRPr lang="en-US"/>
          </a:p>
        </p:txBody>
      </p:sp>
      <p:sp>
        <p:nvSpPr>
          <p:cNvPr id="12" name="Espace réservé du numéro de diapositive 3"/>
          <p:cNvSpPr txBox="1">
            <a:spLocks/>
          </p:cNvSpPr>
          <p:nvPr/>
        </p:nvSpPr>
        <p:spPr>
          <a:xfrm>
            <a:off x="7808913" y="6378575"/>
            <a:ext cx="1122362" cy="250825"/>
          </a:xfrm>
          <a:prstGeom prst="rect">
            <a:avLst/>
          </a:prstGeom>
        </p:spPr>
        <p:txBody>
          <a:bodyPr>
            <a:prstTxWarp prst="textNoShape">
              <a:avLst/>
            </a:prstTxWarp>
          </a:bodyPr>
          <a:lstStyle/>
          <a:p>
            <a:pPr algn="r"/>
            <a:endParaRPr lang="fr-BE" sz="1600" b="1" i="0" dirty="0">
              <a:solidFill>
                <a:schemeClr val="bg1"/>
              </a:solidFill>
              <a:latin typeface="Arial"/>
              <a:ea typeface="Arial" pitchFamily="-72" charset="0"/>
              <a:cs typeface="Arial"/>
            </a:endParaRPr>
          </a:p>
        </p:txBody>
      </p:sp>
      <p:sp>
        <p:nvSpPr>
          <p:cNvPr id="20" name="ZoneTexte 19"/>
          <p:cNvSpPr txBox="1"/>
          <p:nvPr/>
        </p:nvSpPr>
        <p:spPr>
          <a:xfrm>
            <a:off x="983965" y="2172061"/>
            <a:ext cx="584200" cy="1015663"/>
          </a:xfrm>
          <a:prstGeom prst="rect">
            <a:avLst/>
          </a:prstGeom>
          <a:noFill/>
        </p:spPr>
        <p:txBody>
          <a:bodyPr wrap="square" rtlCol="0">
            <a:spAutoFit/>
          </a:bodyPr>
          <a:lstStyle/>
          <a:p>
            <a:pPr algn="r"/>
            <a:r>
              <a:rPr lang="fr-FR" sz="6000" b="1" i="0" dirty="0" smtClean="0">
                <a:solidFill>
                  <a:srgbClr val="86A428"/>
                </a:solidFill>
                <a:latin typeface="Arial"/>
                <a:cs typeface="Arial"/>
              </a:rPr>
              <a:t>_</a:t>
            </a:r>
            <a:endParaRPr lang="fr-FR" sz="6000" b="1" i="0" dirty="0">
              <a:solidFill>
                <a:srgbClr val="86A428"/>
              </a:solidFill>
              <a:latin typeface="Arial"/>
              <a:cs typeface="Arial"/>
            </a:endParaRPr>
          </a:p>
        </p:txBody>
      </p:sp>
      <p:pic>
        <p:nvPicPr>
          <p:cNvPr id="21" name="Picture 35" descr="logoistPPT"/>
          <p:cNvPicPr>
            <a:picLocks noChangeAspect="1" noChangeArrowheads="1"/>
          </p:cNvPicPr>
          <p:nvPr/>
        </p:nvPicPr>
        <p:blipFill>
          <a:blip r:embed="rId4"/>
          <a:srcRect/>
          <a:stretch>
            <a:fillRect/>
          </a:stretch>
        </p:blipFill>
        <p:spPr bwMode="auto">
          <a:xfrm>
            <a:off x="533400" y="5965825"/>
            <a:ext cx="1066800" cy="282575"/>
          </a:xfrm>
          <a:prstGeom prst="rect">
            <a:avLst/>
          </a:prstGeom>
          <a:noFill/>
        </p:spPr>
      </p:pic>
      <p:sp>
        <p:nvSpPr>
          <p:cNvPr id="22" name="ZoneTexte 21"/>
          <p:cNvSpPr txBox="1"/>
          <p:nvPr/>
        </p:nvSpPr>
        <p:spPr>
          <a:xfrm>
            <a:off x="1752600" y="2476861"/>
            <a:ext cx="184666" cy="369332"/>
          </a:xfrm>
          <a:prstGeom prst="rect">
            <a:avLst/>
          </a:prstGeom>
          <a:noFill/>
        </p:spPr>
        <p:txBody>
          <a:bodyPr wrap="none" rtlCol="0">
            <a:spAutoFit/>
          </a:bodyPr>
          <a:lstStyle/>
          <a:p>
            <a:endParaRPr lang="fr-FR" dirty="0"/>
          </a:p>
        </p:txBody>
      </p:sp>
      <p:sp>
        <p:nvSpPr>
          <p:cNvPr id="18" name="Footer Placeholder 5"/>
          <p:cNvSpPr>
            <a:spLocks noGrp="1"/>
          </p:cNvSpPr>
          <p:nvPr>
            <p:ph type="ftr" sz="quarter" idx="11"/>
          </p:nvPr>
        </p:nvSpPr>
        <p:spPr>
          <a:xfrm>
            <a:off x="1600200" y="6356350"/>
            <a:ext cx="5549899" cy="365125"/>
          </a:xfrm>
        </p:spPr>
        <p:txBody>
          <a:bodyPr/>
          <a:lstStyle/>
          <a:p>
            <a:r>
              <a:rPr lang="fr-FR" smtClean="0"/>
              <a:t>Les plans de gestion de données -  S. Cocaud et D. L'Hostis, INRA. URFIST Lyon - 16/11/2018</a:t>
            </a:r>
            <a:endParaRPr lang="fr-FR"/>
          </a:p>
        </p:txBody>
      </p:sp>
      <p:sp>
        <p:nvSpPr>
          <p:cNvPr id="19" name="Date Placeholder 4"/>
          <p:cNvSpPr>
            <a:spLocks noGrp="1"/>
          </p:cNvSpPr>
          <p:nvPr>
            <p:ph type="dt" sz="half" idx="10"/>
          </p:nvPr>
        </p:nvSpPr>
        <p:spPr>
          <a:xfrm>
            <a:off x="6936013" y="6356350"/>
            <a:ext cx="1184179" cy="365125"/>
          </a:xfrm>
        </p:spPr>
        <p:txBody>
          <a:bodyPr/>
          <a:lstStyle/>
          <a:p>
            <a:r>
              <a:rPr lang="fr-FR" smtClean="0"/>
              <a:t>11/04/2017</a:t>
            </a:r>
            <a:endParaRPr lang="fr-FR"/>
          </a:p>
        </p:txBody>
      </p:sp>
      <p:sp>
        <p:nvSpPr>
          <p:cNvPr id="23" name="Slide Number Placeholder 6"/>
          <p:cNvSpPr>
            <a:spLocks noGrp="1"/>
          </p:cNvSpPr>
          <p:nvPr>
            <p:ph type="sldNum" sz="quarter" idx="12"/>
          </p:nvPr>
        </p:nvSpPr>
        <p:spPr>
          <a:xfrm>
            <a:off x="8096603" y="6356350"/>
            <a:ext cx="590196" cy="365125"/>
          </a:xfrm>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
        <p:nvSpPr>
          <p:cNvPr id="24" name="Title 1"/>
          <p:cNvSpPr>
            <a:spLocks noGrp="1"/>
          </p:cNvSpPr>
          <p:nvPr>
            <p:ph type="ctrTitle" hasCustomPrompt="1"/>
          </p:nvPr>
        </p:nvSpPr>
        <p:spPr>
          <a:xfrm>
            <a:off x="1562099" y="3162324"/>
            <a:ext cx="7366001" cy="1214896"/>
          </a:xfrm>
        </p:spPr>
        <p:txBody>
          <a:bodyPr>
            <a:normAutofit/>
          </a:bodyPr>
          <a:lstStyle>
            <a:lvl1pPr>
              <a:defRPr sz="3200">
                <a:solidFill>
                  <a:schemeClr val="bg1"/>
                </a:solidFill>
              </a:defRPr>
            </a:lvl1pPr>
          </a:lstStyle>
          <a:p>
            <a:r>
              <a:rPr lang="fr-FR" dirty="0" smtClean="0"/>
              <a:t>CLICK TO EDIT MASTER TITLE STYLE</a:t>
            </a:r>
            <a:endParaRPr lang="en-US" dirty="0"/>
          </a:p>
        </p:txBody>
      </p:sp>
      <p:sp>
        <p:nvSpPr>
          <p:cNvPr id="25" name="Subtitle 2"/>
          <p:cNvSpPr>
            <a:spLocks noGrp="1"/>
          </p:cNvSpPr>
          <p:nvPr>
            <p:ph type="subTitle" idx="1"/>
          </p:nvPr>
        </p:nvSpPr>
        <p:spPr>
          <a:xfrm>
            <a:off x="1564423" y="4995764"/>
            <a:ext cx="7363677" cy="694017"/>
          </a:xfrm>
        </p:spPr>
        <p:txBody>
          <a:bodyPr>
            <a:normAutofit/>
          </a:bodyPr>
          <a:lstStyle>
            <a:lvl1pPr marL="0" indent="0" algn="l">
              <a:buNone/>
              <a:defRPr sz="1800" b="1" i="0">
                <a:solidFill>
                  <a:srgbClr val="86A428"/>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extLst>
      <p:ext uri="{BB962C8B-B14F-4D97-AF65-F5344CB8AC3E}">
        <p14:creationId xmlns:p14="http://schemas.microsoft.com/office/powerpoint/2010/main" val="24032384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sp>
        <p:nvSpPr>
          <p:cNvPr id="3" name="Content Placeholder 2"/>
          <p:cNvSpPr>
            <a:spLocks noGrp="1"/>
          </p:cNvSpPr>
          <p:nvPr>
            <p:ph idx="1"/>
          </p:nvPr>
        </p:nvSpPr>
        <p:spPr/>
        <p:txBody>
          <a:bodyPr/>
          <a:lstStyle>
            <a:lvl1pPr>
              <a:buClr>
                <a:schemeClr val="accent2"/>
              </a:buClr>
              <a:defRPr/>
            </a:lvl1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pic>
        <p:nvPicPr>
          <p:cNvPr id="15" name="Image 14"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6"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rgbClr val="AA0A2F"/>
                </a:solidFill>
              </a:defRPr>
            </a:lvl1pPr>
          </a:lstStyle>
          <a:p>
            <a:r>
              <a:rPr lang="fr-FR" smtClean="0"/>
              <a:t>Modifiez le style du titre</a:t>
            </a:r>
            <a:endParaRPr lang="en-US" dirty="0"/>
          </a:p>
        </p:txBody>
      </p:sp>
      <p:sp>
        <p:nvSpPr>
          <p:cNvPr id="13" name="Footer Placeholder 5"/>
          <p:cNvSpPr>
            <a:spLocks noGrp="1"/>
          </p:cNvSpPr>
          <p:nvPr>
            <p:ph type="ftr" sz="quarter" idx="11"/>
          </p:nvPr>
        </p:nvSpPr>
        <p:spPr>
          <a:xfrm>
            <a:off x="1600200" y="6356350"/>
            <a:ext cx="5549899" cy="365125"/>
          </a:xfrm>
        </p:spPr>
        <p:txBody>
          <a:bodyPr/>
          <a:lstStyle/>
          <a:p>
            <a:r>
              <a:rPr lang="fr-FR" smtClean="0"/>
              <a:t>Les plans de gestion de données -  S. Cocaud et D. L'Hostis, INRA. URFIST Lyon - 16/11/2018</a:t>
            </a:r>
            <a:endParaRPr lang="fr-FR"/>
          </a:p>
        </p:txBody>
      </p:sp>
      <p:sp>
        <p:nvSpPr>
          <p:cNvPr id="14" name="Date Placeholder 4"/>
          <p:cNvSpPr>
            <a:spLocks noGrp="1"/>
          </p:cNvSpPr>
          <p:nvPr>
            <p:ph type="dt" sz="half" idx="10"/>
          </p:nvPr>
        </p:nvSpPr>
        <p:spPr>
          <a:xfrm>
            <a:off x="6936013" y="6356350"/>
            <a:ext cx="1184179" cy="365125"/>
          </a:xfrm>
        </p:spPr>
        <p:txBody>
          <a:bodyPr/>
          <a:lstStyle/>
          <a:p>
            <a:r>
              <a:rPr lang="fr-FR" smtClean="0"/>
              <a:t>11/04/2017</a:t>
            </a:r>
            <a:endParaRPr lang="fr-FR"/>
          </a:p>
        </p:txBody>
      </p:sp>
      <p:sp>
        <p:nvSpPr>
          <p:cNvPr id="17" name="Slide Number Placeholder 6"/>
          <p:cNvSpPr>
            <a:spLocks noGrp="1"/>
          </p:cNvSpPr>
          <p:nvPr>
            <p:ph type="sldNum" sz="quarter" idx="12"/>
          </p:nvPr>
        </p:nvSpPr>
        <p:spPr>
          <a:xfrm>
            <a:off x="8096603" y="6356350"/>
            <a:ext cx="590196" cy="365125"/>
          </a:xfrm>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251611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9" name="Image 8"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0"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pic>
        <p:nvPicPr>
          <p:cNvPr id="11" name="Image 10" descr="fondPPTmotif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702191"/>
            <a:ext cx="7086600" cy="3558909"/>
          </a:xfrm>
          <a:prstGeom prst="rect">
            <a:avLst/>
          </a:prstGeom>
        </p:spPr>
      </p:pic>
      <p:sp>
        <p:nvSpPr>
          <p:cNvPr id="12" name="Footer Placeholder 5"/>
          <p:cNvSpPr>
            <a:spLocks noGrp="1"/>
          </p:cNvSpPr>
          <p:nvPr>
            <p:ph type="ftr" sz="quarter" idx="11"/>
          </p:nvPr>
        </p:nvSpPr>
        <p:spPr>
          <a:xfrm>
            <a:off x="1600200" y="6356350"/>
            <a:ext cx="5549899" cy="365125"/>
          </a:xfrm>
        </p:spPr>
        <p:txBody>
          <a:bodyPr/>
          <a:lstStyle/>
          <a:p>
            <a:r>
              <a:rPr lang="fr-FR" smtClean="0"/>
              <a:t>Les plans de gestion de données -  S. Cocaud et D. L'Hostis, INRA. URFIST Lyon - 16/11/2018</a:t>
            </a:r>
            <a:endParaRPr lang="fr-FR"/>
          </a:p>
        </p:txBody>
      </p:sp>
      <p:sp>
        <p:nvSpPr>
          <p:cNvPr id="13" name="Date Placeholder 4"/>
          <p:cNvSpPr>
            <a:spLocks noGrp="1"/>
          </p:cNvSpPr>
          <p:nvPr>
            <p:ph type="dt" sz="half" idx="10"/>
          </p:nvPr>
        </p:nvSpPr>
        <p:spPr>
          <a:xfrm>
            <a:off x="6936013" y="6356350"/>
            <a:ext cx="1184179" cy="365125"/>
          </a:xfrm>
        </p:spPr>
        <p:txBody>
          <a:bodyPr/>
          <a:lstStyle/>
          <a:p>
            <a:r>
              <a:rPr lang="fr-FR" smtClean="0"/>
              <a:t>11/04/2017</a:t>
            </a:r>
            <a:endParaRPr lang="fr-FR"/>
          </a:p>
        </p:txBody>
      </p:sp>
      <p:sp>
        <p:nvSpPr>
          <p:cNvPr id="14" name="Slide Number Placeholder 6"/>
          <p:cNvSpPr>
            <a:spLocks noGrp="1"/>
          </p:cNvSpPr>
          <p:nvPr>
            <p:ph type="sldNum" sz="quarter" idx="12"/>
          </p:nvPr>
        </p:nvSpPr>
        <p:spPr>
          <a:xfrm>
            <a:off x="8096603" y="6356350"/>
            <a:ext cx="590196" cy="365125"/>
          </a:xfrm>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‹N°›</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24003589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10" name="Image 9"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1"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r>
              <a:rPr lang="fr-FR" smtClean="0"/>
              <a:t>11/04/2017</a:t>
            </a:r>
            <a:endParaRPr lang="fr-FR"/>
          </a:p>
        </p:txBody>
      </p:sp>
      <p:sp>
        <p:nvSpPr>
          <p:cNvPr id="6" name="Footer Placeholder 5"/>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‹N°›</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22661625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Rectangle 9"/>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12" name="Image 11"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3"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7F7F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7F7F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r>
              <a:rPr lang="fr-FR" smtClean="0"/>
              <a:t>11/04/2017</a:t>
            </a:r>
            <a:endParaRPr lang="fr-FR"/>
          </a:p>
        </p:txBody>
      </p:sp>
      <p:sp>
        <p:nvSpPr>
          <p:cNvPr id="8" name="Footer Placeholder 7"/>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347765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Rectangle 5"/>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8" name="Image 7"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9"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r>
              <a:rPr lang="fr-FR" smtClean="0"/>
              <a:t>11/04/2017</a:t>
            </a:r>
            <a:endParaRPr lang="fr-FR"/>
          </a:p>
        </p:txBody>
      </p:sp>
      <p:sp>
        <p:nvSpPr>
          <p:cNvPr id="4" name="Footer Placeholder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‹N°›</a:t>
            </a:fld>
            <a:endParaRPr lang="fr-FR" sz="1200" b="1" i="0">
              <a:solidFill>
                <a:schemeClr val="lt1"/>
              </a:solidFill>
              <a:latin typeface="Arial"/>
              <a:ea typeface="Arial"/>
              <a:cs typeface="Arial"/>
              <a:sym typeface="Arial"/>
            </a:endParaRPr>
          </a:p>
        </p:txBody>
      </p:sp>
      <p:pic>
        <p:nvPicPr>
          <p:cNvPr id="10" name="Image 9" descr="fondPPTmotif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702191"/>
            <a:ext cx="7086600" cy="3558909"/>
          </a:xfrm>
          <a:prstGeom prst="rect">
            <a:avLst/>
          </a:prstGeom>
        </p:spPr>
      </p:pic>
    </p:spTree>
    <p:extLst>
      <p:ext uri="{BB962C8B-B14F-4D97-AF65-F5344CB8AC3E}">
        <p14:creationId xmlns:p14="http://schemas.microsoft.com/office/powerpoint/2010/main" val="30556515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7" name="Image 6"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8"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fr-FR" smtClean="0"/>
              <a:t>11/04/2017</a:t>
            </a:r>
            <a:endParaRPr lang="fr-FR"/>
          </a:p>
        </p:txBody>
      </p:sp>
      <p:sp>
        <p:nvSpPr>
          <p:cNvPr id="3" name="Footer Placeholder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‹N°›</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9825644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10" name="Image 9"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1"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t>11/04/2017</a:t>
            </a:r>
            <a:endParaRPr lang="fr-FR"/>
          </a:p>
        </p:txBody>
      </p:sp>
      <p:sp>
        <p:nvSpPr>
          <p:cNvPr id="6" name="Footer Placeholder 5"/>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003371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chorCtr="0">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936013" y="6356350"/>
            <a:ext cx="1184179" cy="365125"/>
          </a:xfrm>
          <a:prstGeom prst="rect">
            <a:avLst/>
          </a:prstGeom>
        </p:spPr>
        <p:txBody>
          <a:bodyPr vert="horz" lIns="91440" tIns="45720" rIns="91440" bIns="45720" rtlCol="0" anchor="ctr"/>
          <a:lstStyle>
            <a:lvl1pPr algn="r">
              <a:defRPr sz="1200" b="1" i="0">
                <a:solidFill>
                  <a:schemeClr val="bg1"/>
                </a:solidFill>
                <a:latin typeface="Arial"/>
                <a:cs typeface="Arial"/>
              </a:defRPr>
            </a:lvl1pPr>
          </a:lstStyle>
          <a:p>
            <a:r>
              <a:rPr lang="fr-FR" smtClean="0"/>
              <a:t>11/04/2017</a:t>
            </a:r>
            <a:endParaRPr lang="fr-FR"/>
          </a:p>
        </p:txBody>
      </p:sp>
      <p:sp>
        <p:nvSpPr>
          <p:cNvPr id="5" name="Footer Placeholder 4"/>
          <p:cNvSpPr>
            <a:spLocks noGrp="1"/>
          </p:cNvSpPr>
          <p:nvPr>
            <p:ph type="ftr" sz="quarter" idx="3"/>
          </p:nvPr>
        </p:nvSpPr>
        <p:spPr>
          <a:xfrm>
            <a:off x="1600200" y="6356350"/>
            <a:ext cx="5549899" cy="365125"/>
          </a:xfrm>
          <a:prstGeom prst="rect">
            <a:avLst/>
          </a:prstGeom>
        </p:spPr>
        <p:txBody>
          <a:bodyPr vert="horz" lIns="91440" tIns="45720" rIns="91440" bIns="45720" rtlCol="0" anchor="ctr"/>
          <a:lstStyle>
            <a:lvl1pPr algn="l">
              <a:defRPr sz="1200">
                <a:solidFill>
                  <a:schemeClr val="bg1"/>
                </a:solidFill>
                <a:latin typeface="Arial"/>
                <a:cs typeface="Arial"/>
              </a:defRPr>
            </a:lvl1pPr>
          </a:lstStyle>
          <a:p>
            <a:r>
              <a:rPr lang="fr-FR" smtClean="0"/>
              <a:t>Les plans de gestion de données -  S. Cocaud et D. L'Hostis, INRA. URFIST Lyon - 16/11/2018</a:t>
            </a:r>
            <a:endParaRPr lang="fr-FR"/>
          </a:p>
        </p:txBody>
      </p:sp>
      <p:sp>
        <p:nvSpPr>
          <p:cNvPr id="6" name="Slide Number Placeholder 5"/>
          <p:cNvSpPr>
            <a:spLocks noGrp="1"/>
          </p:cNvSpPr>
          <p:nvPr>
            <p:ph type="sldNum" sz="quarter" idx="4"/>
          </p:nvPr>
        </p:nvSpPr>
        <p:spPr>
          <a:xfrm>
            <a:off x="8096603" y="6356350"/>
            <a:ext cx="590196" cy="365125"/>
          </a:xfrm>
          <a:prstGeom prst="rect">
            <a:avLst/>
          </a:prstGeom>
        </p:spPr>
        <p:txBody>
          <a:bodyPr vert="horz" lIns="91440" tIns="45720" rIns="91440" bIns="45720" rtlCol="0" anchor="ctr"/>
          <a:lstStyle>
            <a:lvl1pPr algn="r">
              <a:defRPr sz="1200" b="1" i="0">
                <a:solidFill>
                  <a:schemeClr val="bg1"/>
                </a:solidFill>
                <a:latin typeface="Arial"/>
                <a:cs typeface="Arial"/>
              </a:defRPr>
            </a:lvl1p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3155700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iming>
    <p:tnLst>
      <p:par>
        <p:cTn id="1" dur="indefinite" restart="never" nodeType="tmRoot"/>
      </p:par>
    </p:tnLst>
  </p:timing>
  <p:hf hdr="0" dt="0"/>
  <p:txStyles>
    <p:titleStyle>
      <a:lvl1pPr algn="l" defTabSz="457200" rtl="0" eaLnBrk="1" latinLnBrk="0" hangingPunct="1">
        <a:spcBef>
          <a:spcPct val="0"/>
        </a:spcBef>
        <a:buNone/>
        <a:defRPr sz="3200" b="1" i="0" kern="1200">
          <a:solidFill>
            <a:srgbClr val="AA0A2F"/>
          </a:solidFill>
          <a:latin typeface="Arial"/>
          <a:ea typeface="+mj-ea"/>
          <a:cs typeface="Myriad Pro Cond"/>
        </a:defRPr>
      </a:lvl1pPr>
    </p:titleStyle>
    <p:bodyStyle>
      <a:lvl1pPr marL="533400" indent="-533400" algn="l" defTabSz="457200" rtl="0" eaLnBrk="1" latinLnBrk="0" hangingPunct="1">
        <a:spcBef>
          <a:spcPct val="20000"/>
        </a:spcBef>
        <a:buClr>
          <a:schemeClr val="accent6"/>
        </a:buClr>
        <a:buSzPct val="70000"/>
        <a:buFontTx/>
        <a:buBlip>
          <a:blip r:embed="rId14"/>
        </a:buBlip>
        <a:tabLst>
          <a:tab pos="534988" algn="l"/>
        </a:tabLst>
        <a:defRPr sz="2800" b="1" i="0" kern="1200">
          <a:solidFill>
            <a:srgbClr val="86A428"/>
          </a:solidFill>
          <a:latin typeface="Arial"/>
          <a:ea typeface="+mn-ea"/>
          <a:cs typeface="Arial"/>
        </a:defRPr>
      </a:lvl1pPr>
      <a:lvl2pPr marL="742950" indent="-285750" algn="l" defTabSz="457200" rtl="0" eaLnBrk="1" latinLnBrk="0" hangingPunct="1">
        <a:spcBef>
          <a:spcPct val="20000"/>
        </a:spcBef>
        <a:buSzPct val="100000"/>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kern="1200">
          <a:solidFill>
            <a:srgbClr val="86A428"/>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ukdataservice.ac.uk/manage-data/plan"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www.dcc.ac.uk/training/rdm-librarians"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8" Type="http://schemas.openxmlformats.org/officeDocument/2006/relationships/hyperlink" Target="https://www.fosteropenscience.eu/foster-taxonomy/research-data-management-plans" TargetMode="External"/><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hyperlink" Target="http://doranum.fr/plan-de-gestion-de-donnees-dmp/"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hyperlink" Target="https://www.fosteropenscience.eu/node/2219"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doranum.fr/publications-et-donnees-de-la-recherche-dans-les-projets-horizon-2020/"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hyperlink" Target="https://www6.inra.fr/datapartage/Produire-des-donnees-FAIR" TargetMode="External"/><Relationship Id="rId5" Type="http://schemas.openxmlformats.org/officeDocument/2006/relationships/image" Target="../media/image138.png"/><Relationship Id="rId4" Type="http://schemas.openxmlformats.org/officeDocument/2006/relationships/image" Target="../media/image137.png"/></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hyperlink" Target="https://fr.slideshare.net/amandawhitmire/idcc-workshop-analysing-dmps-to-inform-and-empower-academic-librarians-in-providing-research-data-support-lessons-from-the-dart-project"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hyperlink" Target="https://library.udel.edu/instruction/writing-a-data-management-plan/" TargetMode="External"/><Relationship Id="rId5" Type="http://schemas.openxmlformats.org/officeDocument/2006/relationships/image" Target="../media/image141.png"/><Relationship Id="rId4" Type="http://schemas.openxmlformats.org/officeDocument/2006/relationships/hyperlink" Target="https://library.rpi.edu/news/04/17/2018/tracking-research-data-management-rpi"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xml"/><Relationship Id="rId4" Type="http://schemas.openxmlformats.org/officeDocument/2006/relationships/hyperlink" Target="https://blogs.cranfield.ac.uk/library/library-support-phd"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data.cam.ac.uk/intro-data-champions"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108.xml.rels><?xml version="1.0" encoding="UTF-8" standalone="yes"?>
<Relationships xmlns="http://schemas.openxmlformats.org/package/2006/relationships"><Relationship Id="rId3" Type="http://schemas.openxmlformats.org/officeDocument/2006/relationships/hyperlink" Target="https://media.ed.ac.uk/media/How+making+a+Data+Management+Plan+can+help+you/1_4njpa4hg" TargetMode="External"/><Relationship Id="rId2" Type="http://schemas.openxmlformats.org/officeDocument/2006/relationships/image" Target="../media/image145.png"/><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09.xml.rels><?xml version="1.0" encoding="UTF-8" standalone="yes"?>
<Relationships xmlns="http://schemas.openxmlformats.org/package/2006/relationships"><Relationship Id="rId3" Type="http://schemas.openxmlformats.org/officeDocument/2006/relationships/hyperlink" Target="https://www6.inra.fr/datapartage/Gerer/Plan-de-gestion"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image" Target="../media/image147.jpg"/><Relationship Id="rId4" Type="http://schemas.openxmlformats.org/officeDocument/2006/relationships/hyperlink" Target="https://www.inra.fr/datapartag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openaccess.inist.fr/IMG/pdf/lignes_directrices_gestion_des_donnees_horizon_2020_version2._1_tr_fr.pdf"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hyperlink" Target="https://www.icpsr.umich.edu/icpsrweb/content/datamanagement/dmp/table.html" TargetMode="External"/><Relationship Id="rId5" Type="http://schemas.openxmlformats.org/officeDocument/2006/relationships/hyperlink" Target="https://doi.org/10.1038/sdata.2016.18" TargetMode="External"/><Relationship Id="rId4" Type="http://schemas.openxmlformats.org/officeDocument/2006/relationships/hyperlink" Target="https://archivesic.ccsd.cnrs.fr/sic_01690547/document"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era.gv.at/object/document/485" TargetMode="External"/><Relationship Id="rId3" Type="http://schemas.openxmlformats.org/officeDocument/2006/relationships/hyperlink" Target="https://doi.org/10.1038/533452a" TargetMode="External"/><Relationship Id="rId7" Type="http://schemas.openxmlformats.org/officeDocument/2006/relationships/hyperlink" Target="http://ec.europa.eu/newsroom/dae/document.cfm?doc_id=51636"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hyperlink" Target="http://magic-nexus.eu/sites/default/files/files_documents_repository/h2020-hi-oa-pilot-guide_en.pdf" TargetMode="External"/><Relationship Id="rId5" Type="http://schemas.openxmlformats.org/officeDocument/2006/relationships/hyperlink" Target="http://ec.europa.eu/research/participants/data/ref/h2020/grants_manual/amga/h2020-amga_en.pdf" TargetMode="External"/><Relationship Id="rId10" Type="http://schemas.openxmlformats.org/officeDocument/2006/relationships/hyperlink" Target="https://doi.org/10.1186/s13063-018-2602-y" TargetMode="External"/><Relationship Id="rId4" Type="http://schemas.openxmlformats.org/officeDocument/2006/relationships/hyperlink" Target="http://ec.europa.eu/newsroom/dae/document.cfm?doc_id=2122" TargetMode="External"/><Relationship Id="rId9" Type="http://schemas.openxmlformats.org/officeDocument/2006/relationships/hyperlink" Target="https://ec.europa.eu/research/participants/data/ref/h2020/other/hi/oa-pilot/h2020-hi-erc-oa-guide_en.pdf"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archivesic.ccsd.cnrs.fr/sic_01690547/document" TargetMode="External"/><Relationship Id="rId13" Type="http://schemas.openxmlformats.org/officeDocument/2006/relationships/hyperlink" Target="http://2025.inra.fr/" TargetMode="External"/><Relationship Id="rId3" Type="http://schemas.openxmlformats.org/officeDocument/2006/relationships/hyperlink" Target="https://www.msss.com/mars_images/moc/mgssdmp.html#RTFToC12" TargetMode="External"/><Relationship Id="rId7" Type="http://schemas.openxmlformats.org/officeDocument/2006/relationships/hyperlink" Target="https://doi.org/10.3897/rio.2.e8664" TargetMode="External"/><Relationship Id="rId12" Type="http://schemas.openxmlformats.org/officeDocument/2006/relationships/hyperlink" Target="https://www.openaire.eu/guides/" TargetMode="External"/><Relationship Id="rId2" Type="http://schemas.openxmlformats.org/officeDocument/2006/relationships/notesSlide" Target="../notesSlides/notesSlide104.xml"/><Relationship Id="rId16" Type="http://schemas.openxmlformats.org/officeDocument/2006/relationships/hyperlink" Target="http://www.data-archive.ac.uk/create-manage/planning-for-sharing/costing" TargetMode="External"/><Relationship Id="rId1" Type="http://schemas.openxmlformats.org/officeDocument/2006/relationships/slideLayout" Target="../slideLayouts/slideLayout3.xml"/><Relationship Id="rId6" Type="http://schemas.openxmlformats.org/officeDocument/2006/relationships/hyperlink" Target="https://nci.org.au/wp-content/uploads/2017/07/Data-Management-Plan_template2018.pdf" TargetMode="External"/><Relationship Id="rId11" Type="http://schemas.openxmlformats.org/officeDocument/2006/relationships/hyperlink" Target="http://blogs.lshtm.ac.uk/rdmss/lshtm_dmp" TargetMode="External"/><Relationship Id="rId5" Type="http://schemas.openxmlformats.org/officeDocument/2006/relationships/hyperlink" Target="http://www.embrc.eu/embrc-eric-data-management-plan-v10" TargetMode="External"/><Relationship Id="rId15" Type="http://schemas.openxmlformats.org/officeDocument/2006/relationships/hyperlink" Target="https://www.ukdataservice.ac.uk/manage-data/plan" TargetMode="External"/><Relationship Id="rId10" Type="http://schemas.openxmlformats.org/officeDocument/2006/relationships/hyperlink" Target="http://oznome.csiro.au/5star/#page-top" TargetMode="External"/><Relationship Id="rId4" Type="http://schemas.openxmlformats.org/officeDocument/2006/relationships/hyperlink" Target="https://doi.org/10.15454/1.485854076583696E12" TargetMode="External"/><Relationship Id="rId9" Type="http://schemas.openxmlformats.org/officeDocument/2006/relationships/hyperlink" Target="https://www.rd-alliance.org/system/files/documents/2-RDA10-Murphy-ExposingDMPs.pptx" TargetMode="External"/><Relationship Id="rId14" Type="http://schemas.openxmlformats.org/officeDocument/2006/relationships/hyperlink" Target="https://gouvernement-ouvert.etalab.gouv.fr/pgo-concertation/topic/5a1bfc1b498edd6b29cb10d4"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coop-ist.cirad.fr/gestion-de-l-information/gerer-les-donnees-de-la-recherche/se-familiariser-avec-les-plans-de-gestion-de-donnees-de-la-recherche/3-exemple-de-trame-d-un-plan-de-gestion-de-donnees" TargetMode="External"/><Relationship Id="rId13" Type="http://schemas.openxmlformats.org/officeDocument/2006/relationships/hyperlink" Target="https://www6.inra.fr/datapartage/Gerer/Plan-de-gestion" TargetMode="External"/><Relationship Id="rId3" Type="http://schemas.openxmlformats.org/officeDocument/2006/relationships/hyperlink" Target="https://erc.europa.eu/content/erc-data-management-plan-template" TargetMode="External"/><Relationship Id="rId7" Type="http://schemas.openxmlformats.org/officeDocument/2006/relationships/hyperlink" Target="https://archivesic.ccsd.cnrs.fr/sic_01690547/document" TargetMode="External"/><Relationship Id="rId12" Type="http://schemas.openxmlformats.org/officeDocument/2006/relationships/hyperlink" Target="https://dmptool.org/public_plans"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hyperlink" Target="https://fr.slideshare.net/ResearchDataAlliance/openaire-and-eudat-services-and-tools-to-support-fair-dmp-implementation-68900290" TargetMode="External"/><Relationship Id="rId11" Type="http://schemas.openxmlformats.org/officeDocument/2006/relationships/hyperlink" Target="https://dmptool.org/public_templates" TargetMode="External"/><Relationship Id="rId5" Type="http://schemas.openxmlformats.org/officeDocument/2006/relationships/hyperlink" Target="https://www.edugroepen.nl/sites/RDM_platform/Shared%20Documents/Bij%20de%20WG%20Onderzoeksondersteuning%20en%20advies/LCRDM%2010%20tips%20for%20writing%20a%20DMP%20no%20branding.pdf" TargetMode="External"/><Relationship Id="rId15" Type="http://schemas.openxmlformats.org/officeDocument/2006/relationships/hyperlink" Target="https://riojournal.com/browse_journal_articles.php?form_name=filter_articles&amp;sortby=0&amp;journal_id=17&amp;search_in_=0&amp;section_type%5b%5d=231" TargetMode="External"/><Relationship Id="rId10" Type="http://schemas.openxmlformats.org/officeDocument/2006/relationships/hyperlink" Target="https://dmponline.dcc.ac.uk/public_templates" TargetMode="External"/><Relationship Id="rId4" Type="http://schemas.openxmlformats.org/officeDocument/2006/relationships/hyperlink" Target="https://www.elsevier.com/authors-update/story/publishing-trends/how-to-create-a-good-data-management-plan" TargetMode="External"/><Relationship Id="rId9" Type="http://schemas.openxmlformats.org/officeDocument/2006/relationships/hyperlink" Target="http://www.dcc.ac.uk/resources/data-management-plans/guidance-examples" TargetMode="External"/><Relationship Id="rId14" Type="http://schemas.openxmlformats.org/officeDocument/2006/relationships/hyperlink" Target="https://donnees-recherche.irstea.fr/dmppgd-plan-de-gestion-de-donnees/"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doi.org/10.2777/121253"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hyperlink" Target="https://zenodo.org/record/1120245#.Wl2VAzciGM8"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fr.slideshare.net/amandawhitmire/idcc-workshop-analysing-dmps-to-inform-and-empower-academic-librarians-in-providing-research-data-support-lessons-from-the-dart-project" TargetMode="External"/><Relationship Id="rId13" Type="http://schemas.openxmlformats.org/officeDocument/2006/relationships/hyperlink" Target="https://zenodo.org/record/247087#.WtTGRJcuBaQ" TargetMode="External"/><Relationship Id="rId3" Type="http://schemas.openxmlformats.org/officeDocument/2006/relationships/hyperlink" Target="http://slideplayer.com/slide/10989016/" TargetMode="External"/><Relationship Id="rId7" Type="http://schemas.openxmlformats.org/officeDocument/2006/relationships/hyperlink" Target="http://doi.org/10.1177/0340035216682041" TargetMode="External"/><Relationship Id="rId12" Type="http://schemas.openxmlformats.org/officeDocument/2006/relationships/hyperlink" Target="https://zenodo.org/record/257650/files/Wellcome_Rubric_v2.1.pdf"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hyperlink" Target="http://www.dcc.ac.uk/webfm_send/2384" TargetMode="External"/><Relationship Id="rId11" Type="http://schemas.openxmlformats.org/officeDocument/2006/relationships/hyperlink" Target="http://www.dcc.ac.uk/resources/data-management-plans/funders-requirements" TargetMode="External"/><Relationship Id="rId5" Type="http://schemas.openxmlformats.org/officeDocument/2006/relationships/hyperlink" Target="https://www.edugroepen.nl/sites/RDM_platform/Shared%20Documents/Bij%20de%20WG%20Onderzoeksondersteuning%20en%20advies/Report%20about%20LCRDM%20DMP%20review%20survey%20-%2022%20June%202017.pdf" TargetMode="External"/><Relationship Id="rId10" Type="http://schemas.openxmlformats.org/officeDocument/2006/relationships/hyperlink" Target="https://osf.io/kh2y6/" TargetMode="External"/><Relationship Id="rId4" Type="http://schemas.openxmlformats.org/officeDocument/2006/relationships/hyperlink" Target="https://pure.knaw.nl/portal/files/6616988/20180524_Why_is_this_a_good_DMP_public.pdf" TargetMode="External"/><Relationship Id="rId9" Type="http://schemas.openxmlformats.org/officeDocument/2006/relationships/hyperlink" Target="http://doi.org/10.2218/ijdc.v11i1.423"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www.scienceeurope.org/wp-content/uploads/2018/01/SE_Guidance_Document_RDMPs.pdf" TargetMode="External"/><Relationship Id="rId13" Type="http://schemas.openxmlformats.org/officeDocument/2006/relationships/hyperlink" Target="https://www.rd-alliance.org/groups/active-data-management-plans/wiki/active-data-management-plans-wiki-index.html" TargetMode="External"/><Relationship Id="rId3" Type="http://schemas.openxmlformats.org/officeDocument/2006/relationships/hyperlink" Target="http://www.dcc.ac.uk/webfm_send/2384" TargetMode="External"/><Relationship Id="rId7" Type="http://schemas.openxmlformats.org/officeDocument/2006/relationships/hyperlink" Target="https://zenodo.org/record/1172673#.Wt4HIZcuBaQ" TargetMode="External"/><Relationship Id="rId12" Type="http://schemas.openxmlformats.org/officeDocument/2006/relationships/hyperlink" Target="https://www.rd-alliance.org/groups/active-data-management-plans.html"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hyperlink" Target="http://doi.org/10.5281/zenodo.1172673" TargetMode="External"/><Relationship Id="rId11" Type="http://schemas.openxmlformats.org/officeDocument/2006/relationships/hyperlink" Target="https://zenodo.org/record/1266211" TargetMode="External"/><Relationship Id="rId5" Type="http://schemas.openxmlformats.org/officeDocument/2006/relationships/hyperlink" Target="https://doi.org/10.5281/zenodo.1461601" TargetMode="External"/><Relationship Id="rId15" Type="http://schemas.openxmlformats.org/officeDocument/2006/relationships/hyperlink" Target="https://activedmps.org/" TargetMode="External"/><Relationship Id="rId10" Type="http://schemas.openxmlformats.org/officeDocument/2006/relationships/hyperlink" Target="https://doi.org/10.3897/rio.3.e13086" TargetMode="External"/><Relationship Id="rId4" Type="http://schemas.openxmlformats.org/officeDocument/2006/relationships/hyperlink" Target="https://www.slideshare.net/sjDCC/active-actionable-dmps?utm_source=Pipeline+Newsletter&amp;utm_campaign=543b88f59a-Pipeline_March_201708&amp;utm_medium=email&amp;utm_term=0_a11772394f-543b88f59a-420457097&amp;mc_cid=543b88f59a&amp;mc_eid=221c34d46c" TargetMode="External"/><Relationship Id="rId9" Type="http://schemas.openxmlformats.org/officeDocument/2006/relationships/hyperlink" Target="https://www.rd-alliance.org/sites/default/files/attachment/RDA%20DRIG%20Domain%20Protocols%20V3%20Barcelona%20April%202017%20-%20DoornAerts.pptx" TargetMode="External"/><Relationship Id="rId14" Type="http://schemas.openxmlformats.org/officeDocument/2006/relationships/hyperlink" Target="https://www.rd-alliance.org/groups/dmp-common-standards-wg"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www.youtube.com/channel/UCdyST1LzXVP0Rh40-Ek4B_A" TargetMode="External"/><Relationship Id="rId3" Type="http://schemas.openxmlformats.org/officeDocument/2006/relationships/hyperlink" Target="http://doi.org/10.2777/121253" TargetMode="External"/><Relationship Id="rId7" Type="http://schemas.openxmlformats.org/officeDocument/2006/relationships/hyperlink" Target="http://doranum.fr/publications-et-donnees-de-la-recherche-dans-les-projets-horizon-2020/"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hyperlink" Target="http://doranum.fr/plan-de-gestion-de-donnees-dmp/" TargetMode="External"/><Relationship Id="rId5" Type="http://schemas.openxmlformats.org/officeDocument/2006/relationships/hyperlink" Target="http://www.dcc.ac.uk/training/rdm-librarians" TargetMode="External"/><Relationship Id="rId4" Type="http://schemas.openxmlformats.org/officeDocument/2006/relationships/hyperlink" Target="https://fr.slideshare.net/amandawhitmire/idcc-workshop-analysing-dmps-to-inform-and-empower-academic-librarians-in-providing-research-data-support-lessons-from-the-dart-project" TargetMode="External"/><Relationship Id="rId9" Type="http://schemas.openxmlformats.org/officeDocument/2006/relationships/hyperlink" Target="https://www.data.cam.ac.uk/intro-data-champ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ametsoc.org/sloan/gate/" TargetMode="External"/><Relationship Id="rId5" Type="http://schemas.openxmlformats.org/officeDocument/2006/relationships/hyperlink" Target="ftp://ftp.library.noaa.gov/noaa_documents.lib/NESDIS/EDS/EDS-newsletter/1975-1978.pdf" TargetMode="External"/><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doi.org/10.1038/533452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hyperlink" Target="http://acmi.microbiologyresearch.org/content/ACMIlaunchtoday" TargetMode="External"/><Relationship Id="rId4" Type="http://schemas.openxmlformats.org/officeDocument/2006/relationships/hyperlink" Target="http://acmi.microbiologyresearch.org/content/journal/acmi"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hyperlink" Target="https://bit.ly/2xxFZsc"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rd-alliance.org/system/files/documents/2-RDA10-Murphy-ExposingDMPs.pptx" TargetMode="External"/><Relationship Id="rId5" Type="http://schemas.openxmlformats.org/officeDocument/2006/relationships/hyperlink" Target="https://www.rd-alliance.org/groups/exposing-data-management-plans-wg"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ec.europa.eu/research/science-society/document_library/pdf_06/era-communication-towards-better-access-to-scientific-information_en.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ec.europa.eu/research/science-society/document_library/pdf_06/recommendation-access-and-preservation-scientific-information_en.pdf" TargetMode="External"/><Relationship Id="rId4" Type="http://schemas.openxmlformats.org/officeDocument/2006/relationships/hyperlink" Target="http://ec.europa.eu/research/science-society/document_library/pdf_06/era-communication-partnership-excellence-growth_en.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enseignementsup-recherche.gouv.fr/cid132529/le-plan-national-pour-la-science-ouverte-les-resultats-de-la-recherche-scientifique-ouverts-a-tous-sans-entrave-sans-delai-sans-paiement.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agence-nationale-recherche.fr/PA2019#document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www.agence-nationale-recherche.fr/fileadmin/documents/2018/Plan-d-action-ANR-2019.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www.agence-nationale-recherche.fr/fileadmin/aap/2019/aapg-anr-2019-Guide.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blogs.lshtm.ac.uk/rdmss/lshtm_dmp" TargetMode="Externa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dx.doi.org/10.18452/19301" TargetMode="External"/><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hyperlink" Target="http://2025.inra.fr/" TargetMode="External"/><Relationship Id="rId3" Type="http://schemas.openxmlformats.org/officeDocument/2006/relationships/image" Target="../media/image39.png"/><Relationship Id="rId7" Type="http://schemas.openxmlformats.org/officeDocument/2006/relationships/hyperlink" Target="https://intranet6.inra.fr/systemes-information/content/download/4045/39055/file/CDSI-communication-partage-donneesvd.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prodinra.inra.fr/record/365234" TargetMode="External"/><Relationship Id="rId5" Type="http://schemas.openxmlformats.org/officeDocument/2006/relationships/image" Target="../media/image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ec.europa.eu/research/press/2016/pdf/opendata-infographic_072016.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c.europa.eu/research/participants/data/ref/h2020/mga/gga/h2020-mga-gga-multi_en.pdf#page=66"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ec.europa.eu/research/participants/data/ref/h2020/grants_manual/amga/h2020-amga_en.pdf" TargetMode="External"/><Relationship Id="rId4" Type="http://schemas.openxmlformats.org/officeDocument/2006/relationships/hyperlink" Target="http://ec.europa.eu/research/participants/data/ref/h2020/grants_manual/hi/oa_pilot/h2020-hi-oa-pilot-guide_en.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data-archive.ac.uk/create-manage/planning-for-sharing/costin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ec.europa.eu/research/participants/data/ref/h2020/other/hi/oa-pilot/h2020-hi-erc-oa-guide_en.pdf" TargetMode="External"/><Relationship Id="rId5" Type="http://schemas.openxmlformats.org/officeDocument/2006/relationships/hyperlink" Target="https://ist.blogs.inra.fr/questionreponses/2018/03/21/evaluation-des-couts-eligibles-au-financement-pour-la-gestion-des-donnees" TargetMode="External"/><Relationship Id="rId4" Type="http://schemas.openxmlformats.org/officeDocument/2006/relationships/hyperlink" Target="https://www.openaire.eu/guid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38/sdata.2016.18"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www.donneesdelarecherche.fr/IMG/pdf/lignes-directrices_gestion-donnees-fair_horizon2020_version_3.0_tr-fr.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oznome.csiro.au/5star/#page-top"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ra.fr/datapartage/Produire-des-donnees-FAIR"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fr.slideshare.net/ResearchDataAlliance/openaire-and-eudat-services-and-tools-to-support-fair-dmp-implementation-68900290"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researcheracademy.elsevier.com/research-preparation/research-data-management/creating-good-research-data-management-plan" TargetMode="External"/><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edugroepen.nl/sites/RDM_platform/SitePages/Home.aspx"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dmptool.org/public_templat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mponline.dcc.ac.uk/public_template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erc.europa.eu/sites/default/files/document/file/ERC_DataManagementPlan_template.doc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s://coop-ist.cirad.fr/gestion-de-l-information/gerer-les-donnees-de-la-recherche/decouvrir-des-plans-de-gestion-de-donnees-de-la-recherche/3-exemple-de-trame-d-un-plan-de-gestion-de-donnees-pgd" TargetMode="External"/><Relationship Id="rId5" Type="http://schemas.openxmlformats.org/officeDocument/2006/relationships/image" Target="../media/image60.png"/><Relationship Id="rId4" Type="http://schemas.openxmlformats.org/officeDocument/2006/relationships/hyperlink" Target="https://donnees-recherche.irstea.fr/dmppgd-plan-de-gestion-de-donne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openaire.eu/what-is-the-open-research-data-pilot"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hyperlink" Target="https://www6.inra.fr/datapartage/Media/Fichier/PGD/PGD-trame-type-v1" TargetMode="External"/><Relationship Id="rId4" Type="http://schemas.openxmlformats.org/officeDocument/2006/relationships/hyperlink" Target="https://dmp.opidor.fr/"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dcc.ac.uk/resources/data-management-plans/guidance-examples" TargetMode="External"/><Relationship Id="rId7" Type="http://schemas.openxmlformats.org/officeDocument/2006/relationships/hyperlink" Target="https://www6.inra.fr/datapartage/Gerer/Plan-de-gestion/Exemples-de-plans"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s://libereurope.eu/dmpcatalogue" TargetMode="External"/><Relationship Id="rId5" Type="http://schemas.openxmlformats.org/officeDocument/2006/relationships/hyperlink" Target="https://riojournal.com/browse_journal_articles.php?form_name=filter_articles&amp;sortby=0&amp;journal_id=17&amp;search_in_=0&amp;section_type%5b%5d=231" TargetMode="External"/><Relationship Id="rId4" Type="http://schemas.openxmlformats.org/officeDocument/2006/relationships/hyperlink" Target="https://dmptool.org/public_plan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mp.opidor.fr/"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62.jp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mp.opidor.fr/"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icpsr.umich.edu/icpsrweb/content/datamanagement/dmp/table.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riojournal.com/articles.php?id=10600" TargetMode="Externa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hyperlink" Target="https://cdn1.euraxess.org/sites/default/files/policy_library/ec-rtd_os_skills_report_final_complete_2207_1.pdf" TargetMode="Externa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hyperlink" Target="https://zenodo.org/record/1120245#.Wl2VAzciGM8" TargetMode="Externa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hyperlink" Target="http://www.dcc.ac.uk/resources/data-management-plans/funders-requirements" TargetMode="External"/><Relationship Id="rId5" Type="http://schemas.openxmlformats.org/officeDocument/2006/relationships/image" Target="../media/image99.png"/><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http://www.dcc.ac.uk/webfm_send/238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embrc.eu/embrc-eric-data-management-plan-v10" TargetMode="External"/><Relationship Id="rId5" Type="http://schemas.openxmlformats.org/officeDocument/2006/relationships/image" Target="../media/image17.png"/><Relationship Id="rId4" Type="http://schemas.openxmlformats.org/officeDocument/2006/relationships/hyperlink" Target="http://nci.org.au/services/data-management-storag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hyperlink" Target="http://www.dcc.ac.uk/webfm_send/2384"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hyperlink" Target="https://osf.io/kh2y6/"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8" Type="http://schemas.openxmlformats.org/officeDocument/2006/relationships/hyperlink" Target="http://www.dcc.ac.uk/sites/default/files/documents/resource/DMP/H2020%20DMP%20compliance%20rubric.pdf" TargetMode="External"/><Relationship Id="rId3" Type="http://schemas.openxmlformats.org/officeDocument/2006/relationships/hyperlink" Target="http://www.dcc.ac.uk/sites/default/files/documents/resource/DMP/AHRC%20DMP%20Compliance%20rubric.pdf" TargetMode="External"/><Relationship Id="rId7" Type="http://schemas.openxmlformats.org/officeDocument/2006/relationships/hyperlink" Target="http://doi.org/10.5281/zenodo.247087" TargetMode="External"/><Relationship Id="rId12" Type="http://schemas.openxmlformats.org/officeDocument/2006/relationships/hyperlink" Target="https://www.sheffield.ac.uk/library/rdm/dmp"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hyperlink" Target="http://doi.org/10.5281/zenodo.487228" TargetMode="External"/><Relationship Id="rId11" Type="http://schemas.openxmlformats.org/officeDocument/2006/relationships/hyperlink" Target="https://zenodo.org/record/257650" TargetMode="External"/><Relationship Id="rId5" Type="http://schemas.openxmlformats.org/officeDocument/2006/relationships/hyperlink" Target="http://doi.org/10.5281/zenodo.463383" TargetMode="External"/><Relationship Id="rId10" Type="http://schemas.openxmlformats.org/officeDocument/2006/relationships/hyperlink" Target="https://doi.org/10.6084/m9.figshare.4658743.v1" TargetMode="External"/><Relationship Id="rId4" Type="http://schemas.openxmlformats.org/officeDocument/2006/relationships/hyperlink" Target="http://doi.org/10.5281/zenodo.247085" TargetMode="External"/><Relationship Id="rId9" Type="http://schemas.openxmlformats.org/officeDocument/2006/relationships/hyperlink" Target="http://www.ncl.ac.uk/fms/postgrad/skills/documents/MRCDMPCompliancerubricDRAFT.pd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zenodo.org/record/257650/files/Wellcome_Rubric_v2.1.pdf"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hyperlink" Target="http://www.dcc.ac.uk/sites/default/files/documents/resource/DMP/H2020%20DMP%20compliance%20rubric.pdf" TargetMode="External"/><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hyperlink" Target="https://libereurope.eu/dmpcatalogue/"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libereurope.eu/dmpcatalogue/explanation/" TargetMode="External"/><Relationship Id="rId2" Type="http://schemas.openxmlformats.org/officeDocument/2006/relationships/image" Target="../media/image111.png"/><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rd-alliance.org/sites/default/files/case_statement/ADMP-IG-Case_v3.docx"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hyperlink" Target="https://www.rd-alliance.org/groups/active-data-management-plans/wiki/active-data-management-plans-wiki-index.html" TargetMode="External"/><Relationship Id="rId4" Type="http://schemas.openxmlformats.org/officeDocument/2006/relationships/hyperlink" Target="https://www.rd-alliance.org/groups/active-data-management-plans.html"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hyperlink" Target="https://www.rd-alliance.org/groups/dmp-common-standards-wg"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8.xml"/><Relationship Id="rId5" Type="http://schemas.openxmlformats.org/officeDocument/2006/relationships/hyperlink" Target="https://www.rd-alliance.org/groups/exposing-data-management-plans-wg" TargetMode="Externa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0.xml"/><Relationship Id="rId1" Type="http://schemas.openxmlformats.org/officeDocument/2006/relationships/slideLayout" Target="../slideLayouts/slideLayout8.xml"/><Relationship Id="rId6" Type="http://schemas.openxmlformats.org/officeDocument/2006/relationships/hyperlink" Target="https://zenodo.org/record/1172673#.W0TAprgyVaR" TargetMode="External"/><Relationship Id="rId5" Type="http://schemas.openxmlformats.org/officeDocument/2006/relationships/image" Target="../media/image125.png"/><Relationship Id="rId4" Type="http://schemas.openxmlformats.org/officeDocument/2006/relationships/hyperlink" Target="https://zenodo.org/record/1266211"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hyperlink" Target="http://www.scienceeurope.org/wp-content/uploads/2018/01/SE_Guidance_Document_RDMPs.pdf" TargetMode="External"/><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hyperlink" Target="https://cdn1.euraxess.org/sites/default/files/policy_library/ec-rtd_os_skills_report_final_complete_2207_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ctrTitle"/>
          </p:nvPr>
        </p:nvSpPr>
        <p:spPr>
          <a:prstGeom prst="rect">
            <a:avLst/>
          </a:prstGeom>
          <a:noFill/>
          <a:ln>
            <a:noFill/>
          </a:ln>
        </p:spPr>
        <p:txBody>
          <a:bodyPr lIns="91425" tIns="45700" rIns="91425" bIns="45700" anchor="t" anchorCtr="0">
            <a:noAutofit/>
          </a:bodyPr>
          <a:lstStyle/>
          <a:p>
            <a:pPr lvl="0">
              <a:spcBef>
                <a:spcPts val="0"/>
              </a:spcBef>
              <a:buClr>
                <a:schemeClr val="lt1"/>
              </a:buClr>
              <a:buSzPct val="25000"/>
            </a:pPr>
            <a:r>
              <a:rPr lang="fr-FR" dirty="0"/>
              <a:t>Pourquoi et comment rédiger un plan de gestion de données </a:t>
            </a:r>
            <a:r>
              <a:rPr lang="fr-FR" dirty="0" smtClean="0"/>
              <a:t>?</a:t>
            </a:r>
            <a:endParaRPr lang="fr-FR" sz="3200" b="1" i="0" u="none" strike="noStrike" cap="none" dirty="0">
              <a:solidFill>
                <a:schemeClr val="lt1"/>
              </a:solidFill>
              <a:latin typeface="Arial"/>
              <a:ea typeface="Arial"/>
              <a:cs typeface="Arial"/>
              <a:sym typeface="Arial"/>
            </a:endParaRPr>
          </a:p>
        </p:txBody>
      </p:sp>
      <p:sp>
        <p:nvSpPr>
          <p:cNvPr id="106" name="Shape 106"/>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fr-FR" sz="1800" b="1" i="0" u="none" strike="noStrike" cap="none" dirty="0" smtClean="0">
                <a:solidFill>
                  <a:srgbClr val="86A428"/>
                </a:solidFill>
                <a:latin typeface="Arial"/>
                <a:ea typeface="Arial"/>
                <a:cs typeface="Arial"/>
                <a:sym typeface="Arial"/>
              </a:rPr>
              <a:t>Sylvie Cocaud et Dominique L’Hostis </a:t>
            </a:r>
            <a:br>
              <a:rPr lang="fr-FR" sz="1800" b="1" i="0" u="none" strike="noStrike" cap="none" dirty="0" smtClean="0">
                <a:solidFill>
                  <a:srgbClr val="86A428"/>
                </a:solidFill>
                <a:latin typeface="Arial"/>
                <a:ea typeface="Arial"/>
                <a:cs typeface="Arial"/>
                <a:sym typeface="Arial"/>
              </a:rPr>
            </a:br>
            <a:r>
              <a:rPr lang="fr-FR" sz="1800" b="1" i="0" u="none" strike="noStrike" cap="none" dirty="0" smtClean="0">
                <a:solidFill>
                  <a:srgbClr val="86A428"/>
                </a:solidFill>
                <a:latin typeface="Arial"/>
                <a:ea typeface="Arial"/>
                <a:cs typeface="Arial"/>
                <a:sym typeface="Arial"/>
              </a:rPr>
              <a:t>URFIST Lyon  – 16 novembre </a:t>
            </a:r>
            <a:r>
              <a:rPr lang="fr-FR" dirty="0" smtClean="0"/>
              <a:t>2018</a:t>
            </a:r>
            <a:endParaRPr lang="fr-FR" sz="1800" b="1" i="0" u="none" strike="noStrike" cap="none" dirty="0">
              <a:solidFill>
                <a:srgbClr val="86A428"/>
              </a:solidFill>
              <a:latin typeface="Arial"/>
              <a:ea typeface="Arial"/>
              <a:cs typeface="Arial"/>
              <a:sym typeface="Aria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315" y="5875498"/>
            <a:ext cx="988678" cy="545750"/>
          </a:xfrm>
          <a:prstGeom prst="rect">
            <a:avLst/>
          </a:prstGeom>
        </p:spPr>
      </p:pic>
    </p:spTree>
    <p:extLst>
      <p:ext uri="{BB962C8B-B14F-4D97-AF65-F5344CB8AC3E}">
        <p14:creationId xmlns:p14="http://schemas.microsoft.com/office/powerpoint/2010/main" val="2659134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idx="1"/>
          </p:nvPr>
        </p:nvSpPr>
        <p:spPr/>
        <p:txBody>
          <a:bodyPr/>
          <a:lstStyle/>
          <a:p>
            <a:pPr lvl="0"/>
            <a:r>
              <a:rPr lang="fr-FR" dirty="0" smtClean="0">
                <a:sym typeface="Arial"/>
              </a:rPr>
              <a:t>Garantir des données fiables et bien gérées tout au long du projet, compréhensibles, disponibles et préservées sur le long terme pour une réutilisation future</a:t>
            </a:r>
            <a:endParaRPr lang="fr-FR" dirty="0">
              <a:sym typeface="Arial"/>
            </a:endParaRPr>
          </a:p>
        </p:txBody>
      </p:sp>
      <p:sp>
        <p:nvSpPr>
          <p:cNvPr id="181" name="Shape 181"/>
          <p:cNvSpPr txBox="1">
            <a:spLocks noGrp="1"/>
          </p:cNvSpPr>
          <p:nvPr>
            <p:ph type="title"/>
          </p:nvPr>
        </p:nvSpPr>
        <p:spPr/>
        <p:txBody>
          <a:bodyPr/>
          <a:lstStyle/>
          <a:p>
            <a:pPr lvl="0"/>
            <a:r>
              <a:rPr lang="fr-FR" dirty="0" smtClean="0">
                <a:sym typeface="Arial"/>
              </a:rPr>
              <a:t>Objectif principal d’un PGD</a:t>
            </a:r>
            <a:endParaRPr lang="fr-FR" dirty="0">
              <a:sym typeface="Arial"/>
            </a:endParaRPr>
          </a:p>
        </p:txBody>
      </p:sp>
      <p:sp>
        <p:nvSpPr>
          <p:cNvPr id="182" name="Shape 182"/>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a:sym typeface="Arial"/>
            </a:endParaRP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10</a:t>
            </a:fld>
            <a:endParaRPr lang="fr-FR">
              <a:sym typeface="Arial"/>
            </a:endParaRPr>
          </a:p>
        </p:txBody>
      </p:sp>
      <p:pic>
        <p:nvPicPr>
          <p:cNvPr id="2" name="Image 1"/>
          <p:cNvPicPr>
            <a:picLocks noChangeAspect="1"/>
          </p:cNvPicPr>
          <p:nvPr/>
        </p:nvPicPr>
        <p:blipFill>
          <a:blip r:embed="rId3"/>
          <a:stretch>
            <a:fillRect/>
          </a:stretch>
        </p:blipFill>
        <p:spPr>
          <a:xfrm>
            <a:off x="2715973" y="3716923"/>
            <a:ext cx="3712053" cy="1746260"/>
          </a:xfrm>
          <a:prstGeom prst="rect">
            <a:avLst/>
          </a:prstGeom>
        </p:spPr>
      </p:pic>
      <p:sp>
        <p:nvSpPr>
          <p:cNvPr id="7" name="Shape 191"/>
          <p:cNvSpPr/>
          <p:nvPr/>
        </p:nvSpPr>
        <p:spPr>
          <a:xfrm>
            <a:off x="2715973" y="5645745"/>
            <a:ext cx="3712053" cy="24622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FR" sz="1100" u="sng" dirty="0">
                <a:solidFill>
                  <a:schemeClr val="hlink"/>
                </a:solidFill>
                <a:latin typeface="Calibri"/>
                <a:ea typeface="Calibri"/>
                <a:cs typeface="Calibri"/>
                <a:sym typeface="Calibri"/>
                <a:hlinkClick r:id="rId4"/>
              </a:rPr>
              <a:t>https://www.ukdataservice.ac.uk/manage-data/plan</a:t>
            </a:r>
          </a:p>
        </p:txBody>
      </p:sp>
    </p:spTree>
    <p:extLst>
      <p:ext uri="{BB962C8B-B14F-4D97-AF65-F5344CB8AC3E}">
        <p14:creationId xmlns:p14="http://schemas.microsoft.com/office/powerpoint/2010/main" val="4019455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Se former…</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100</a:t>
            </a:fld>
            <a:endParaRPr lang="fr-FR" sz="1200" b="1" i="0" u="none" strike="noStrike" cap="none">
              <a:solidFill>
                <a:schemeClr val="lt1"/>
              </a:solidFill>
              <a:latin typeface="Arial"/>
              <a:ea typeface="Arial"/>
              <a:cs typeface="Arial"/>
              <a:sym typeface="Arial"/>
            </a:endParaRPr>
          </a:p>
        </p:txBody>
      </p:sp>
      <p:sp>
        <p:nvSpPr>
          <p:cNvPr id="7" name="Rectangle 6"/>
          <p:cNvSpPr/>
          <p:nvPr/>
        </p:nvSpPr>
        <p:spPr>
          <a:xfrm>
            <a:off x="3417719" y="5864553"/>
            <a:ext cx="5176318" cy="523220"/>
          </a:xfrm>
          <a:prstGeom prst="rect">
            <a:avLst/>
          </a:prstGeom>
        </p:spPr>
        <p:txBody>
          <a:bodyPr wrap="square">
            <a:spAutoFit/>
          </a:bodyPr>
          <a:lstStyle/>
          <a:p>
            <a:r>
              <a:rPr lang="fr-FR" dirty="0">
                <a:hlinkClick r:id="rId3"/>
              </a:rPr>
              <a:t>http://</a:t>
            </a:r>
            <a:r>
              <a:rPr lang="fr-FR" dirty="0" smtClean="0">
                <a:hlinkClick r:id="rId3"/>
              </a:rPr>
              <a:t>www.dcc.ac.uk/training/rdm-librarians</a:t>
            </a:r>
            <a:endParaRPr lang="fr-FR" dirty="0" smtClean="0"/>
          </a:p>
          <a:p>
            <a:endParaRPr lang="fr-FR" dirty="0"/>
          </a:p>
        </p:txBody>
      </p:sp>
      <p:pic>
        <p:nvPicPr>
          <p:cNvPr id="8" name="Image 7"/>
          <p:cNvPicPr>
            <a:picLocks noChangeAspect="1"/>
          </p:cNvPicPr>
          <p:nvPr/>
        </p:nvPicPr>
        <p:blipFill>
          <a:blip r:embed="rId4"/>
          <a:stretch>
            <a:fillRect/>
          </a:stretch>
        </p:blipFill>
        <p:spPr>
          <a:xfrm>
            <a:off x="1814732" y="864854"/>
            <a:ext cx="5934514" cy="4817137"/>
          </a:xfrm>
          <a:prstGeom prst="rect">
            <a:avLst/>
          </a:prstGeom>
        </p:spPr>
      </p:pic>
    </p:spTree>
    <p:extLst>
      <p:ext uri="{BB962C8B-B14F-4D97-AF65-F5344CB8AC3E}">
        <p14:creationId xmlns:p14="http://schemas.microsoft.com/office/powerpoint/2010/main" val="40618851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10"/>
          <p:cNvSpPr>
            <a:spLocks noGrp="1"/>
          </p:cNvSpPr>
          <p:nvPr>
            <p:ph idx="1"/>
          </p:nvPr>
        </p:nvSpPr>
        <p:spPr/>
        <p:txBody>
          <a:bodyPr/>
          <a:lstStyle/>
          <a:p>
            <a:endParaRPr lang="fr-FR"/>
          </a:p>
        </p:txBody>
      </p:sp>
      <p:sp>
        <p:nvSpPr>
          <p:cNvPr id="10" name="Titre 9"/>
          <p:cNvSpPr>
            <a:spLocks noGrp="1"/>
          </p:cNvSpPr>
          <p:nvPr>
            <p:ph type="title"/>
          </p:nvPr>
        </p:nvSpPr>
        <p:spPr/>
        <p:txBody>
          <a:bodyPr/>
          <a:lstStyle/>
          <a:p>
            <a:r>
              <a:rPr lang="fr-FR" dirty="0" smtClean="0"/>
              <a:t>Se former …</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101</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4404195" y="1952656"/>
            <a:ext cx="4309499" cy="3913351"/>
          </a:xfrm>
          <a:prstGeom prst="rect">
            <a:avLst/>
          </a:prstGeom>
        </p:spPr>
      </p:pic>
      <p:sp>
        <p:nvSpPr>
          <p:cNvPr id="7" name="Rectangle 6"/>
          <p:cNvSpPr/>
          <p:nvPr/>
        </p:nvSpPr>
        <p:spPr>
          <a:xfrm>
            <a:off x="4308984" y="5866007"/>
            <a:ext cx="4238661" cy="523220"/>
          </a:xfrm>
          <a:prstGeom prst="rect">
            <a:avLst/>
          </a:prstGeom>
        </p:spPr>
        <p:txBody>
          <a:bodyPr wrap="none">
            <a:spAutoFit/>
          </a:bodyPr>
          <a:lstStyle/>
          <a:p>
            <a:r>
              <a:rPr lang="fr-FR" dirty="0">
                <a:hlinkClick r:id="rId4"/>
              </a:rPr>
              <a:t>http://doranum.fr/plan-de-gestion-de-donnees-dmp</a:t>
            </a:r>
            <a:r>
              <a:rPr lang="fr-FR" dirty="0" smtClean="0">
                <a:hlinkClick r:id="rId4"/>
              </a:rPr>
              <a:t>/</a:t>
            </a:r>
            <a:endParaRPr lang="fr-FR" dirty="0" smtClean="0"/>
          </a:p>
          <a:p>
            <a:endParaRPr lang="fr-FR"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88" y="874363"/>
            <a:ext cx="1877323" cy="1049834"/>
          </a:xfrm>
          <a:prstGeom prst="rect">
            <a:avLst/>
          </a:prstGeom>
        </p:spPr>
      </p:pic>
      <p:pic>
        <p:nvPicPr>
          <p:cNvPr id="2" name="Image 1"/>
          <p:cNvPicPr>
            <a:picLocks noChangeAspect="1"/>
          </p:cNvPicPr>
          <p:nvPr/>
        </p:nvPicPr>
        <p:blipFill>
          <a:blip r:embed="rId6"/>
          <a:stretch>
            <a:fillRect/>
          </a:stretch>
        </p:blipFill>
        <p:spPr>
          <a:xfrm>
            <a:off x="430306" y="1952656"/>
            <a:ext cx="3721513" cy="2046832"/>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306" y="1085950"/>
            <a:ext cx="1678157" cy="893564"/>
          </a:xfrm>
          <a:prstGeom prst="rect">
            <a:avLst/>
          </a:prstGeom>
        </p:spPr>
      </p:pic>
      <p:sp>
        <p:nvSpPr>
          <p:cNvPr id="9" name="Rectangle 8"/>
          <p:cNvSpPr/>
          <p:nvPr/>
        </p:nvSpPr>
        <p:spPr>
          <a:xfrm>
            <a:off x="371274" y="4108718"/>
            <a:ext cx="3642232" cy="954107"/>
          </a:xfrm>
          <a:prstGeom prst="rect">
            <a:avLst/>
          </a:prstGeom>
        </p:spPr>
        <p:txBody>
          <a:bodyPr wrap="square">
            <a:spAutoFit/>
          </a:bodyPr>
          <a:lstStyle/>
          <a:p>
            <a:r>
              <a:rPr lang="fr-FR" dirty="0">
                <a:hlinkClick r:id="rId8"/>
              </a:rPr>
              <a:t>https://</a:t>
            </a:r>
            <a:r>
              <a:rPr lang="fr-FR" dirty="0" smtClean="0">
                <a:hlinkClick r:id="rId8"/>
              </a:rPr>
              <a:t>www.fosteropenscience.eu/foster-taxonomy/research-data-management-plans</a:t>
            </a:r>
            <a:endParaRPr lang="fr-FR" dirty="0" smtClean="0"/>
          </a:p>
          <a:p>
            <a:endParaRPr lang="fr-FR" dirty="0"/>
          </a:p>
        </p:txBody>
      </p:sp>
    </p:spTree>
    <p:extLst>
      <p:ext uri="{BB962C8B-B14F-4D97-AF65-F5344CB8AC3E}">
        <p14:creationId xmlns:p14="http://schemas.microsoft.com/office/powerpoint/2010/main" val="43997886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717260" y="1417638"/>
            <a:ext cx="7709479" cy="4525963"/>
          </a:xfrm>
          <a:prstGeom prst="rect">
            <a:avLst/>
          </a:prstGeom>
        </p:spPr>
      </p:pic>
      <p:sp>
        <p:nvSpPr>
          <p:cNvPr id="3" name="Titre 2"/>
          <p:cNvSpPr>
            <a:spLocks noGrp="1"/>
          </p:cNvSpPr>
          <p:nvPr>
            <p:ph type="title"/>
          </p:nvPr>
        </p:nvSpPr>
        <p:spPr/>
        <p:txBody>
          <a:bodyPr/>
          <a:lstStyle/>
          <a:p>
            <a:r>
              <a:rPr lang="fr-FR" dirty="0" smtClean="0"/>
              <a:t>Se former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102</a:t>
            </a:fld>
            <a:endParaRPr lang="fr-FR" sz="1200" b="1" i="0" u="none" strike="noStrike" cap="none">
              <a:solidFill>
                <a:schemeClr val="lt1"/>
              </a:solidFill>
              <a:latin typeface="Arial"/>
              <a:ea typeface="Arial"/>
              <a:cs typeface="Arial"/>
              <a:sym typeface="Arial"/>
            </a:endParaRPr>
          </a:p>
        </p:txBody>
      </p:sp>
      <p:sp>
        <p:nvSpPr>
          <p:cNvPr id="7" name="Rectangle 6"/>
          <p:cNvSpPr/>
          <p:nvPr/>
        </p:nvSpPr>
        <p:spPr>
          <a:xfrm>
            <a:off x="2693921" y="5943601"/>
            <a:ext cx="3756156" cy="523220"/>
          </a:xfrm>
          <a:prstGeom prst="rect">
            <a:avLst/>
          </a:prstGeom>
        </p:spPr>
        <p:txBody>
          <a:bodyPr wrap="none">
            <a:spAutoFit/>
          </a:bodyPr>
          <a:lstStyle/>
          <a:p>
            <a:r>
              <a:rPr lang="fr-FR" dirty="0">
                <a:hlinkClick r:id="rId4"/>
              </a:rPr>
              <a:t>https://</a:t>
            </a:r>
            <a:r>
              <a:rPr lang="fr-FR" dirty="0" smtClean="0">
                <a:hlinkClick r:id="rId4"/>
              </a:rPr>
              <a:t>www.fosteropenscience.eu/node/2219</a:t>
            </a:r>
            <a:endParaRPr lang="fr-FR" dirty="0" smtClean="0"/>
          </a:p>
          <a:p>
            <a:endParaRPr lang="fr-FR" dirty="0"/>
          </a:p>
        </p:txBody>
      </p:sp>
    </p:spTree>
    <p:extLst>
      <p:ext uri="{BB962C8B-B14F-4D97-AF65-F5344CB8AC3E}">
        <p14:creationId xmlns:p14="http://schemas.microsoft.com/office/powerpoint/2010/main" val="4662405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notion de « FAIR data »</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103</a:t>
            </a:fld>
            <a:endParaRPr lang="fr-FR" sz="1200" b="1" i="0">
              <a:solidFill>
                <a:schemeClr val="lt1"/>
              </a:solidFill>
              <a:latin typeface="Arial"/>
              <a:ea typeface="Arial"/>
              <a:cs typeface="Arial"/>
              <a:sym typeface="Arial"/>
            </a:endParaRPr>
          </a:p>
        </p:txBody>
      </p:sp>
      <p:sp>
        <p:nvSpPr>
          <p:cNvPr id="7" name="Rectangle 6"/>
          <p:cNvSpPr/>
          <p:nvPr/>
        </p:nvSpPr>
        <p:spPr>
          <a:xfrm>
            <a:off x="4780267" y="4032810"/>
            <a:ext cx="3978228" cy="954107"/>
          </a:xfrm>
          <a:prstGeom prst="rect">
            <a:avLst/>
          </a:prstGeom>
        </p:spPr>
        <p:txBody>
          <a:bodyPr wrap="square">
            <a:spAutoFit/>
          </a:bodyPr>
          <a:lstStyle/>
          <a:p>
            <a:r>
              <a:rPr lang="fr-FR" dirty="0"/>
              <a:t>Site </a:t>
            </a:r>
            <a:r>
              <a:rPr lang="fr-FR" dirty="0" err="1"/>
              <a:t>Doranum</a:t>
            </a:r>
            <a:endParaRPr lang="fr-FR" dirty="0"/>
          </a:p>
          <a:p>
            <a:r>
              <a:rPr lang="fr-FR" dirty="0">
                <a:hlinkClick r:id="rId3"/>
              </a:rPr>
              <a:t>http://doranum.fr/publications-et-donnees-de-la-recherche-dans-les-projets-horizon-2020</a:t>
            </a:r>
            <a:r>
              <a:rPr lang="fr-FR" dirty="0" smtClean="0">
                <a:hlinkClick r:id="rId3"/>
              </a:rPr>
              <a:t>/</a:t>
            </a:r>
            <a:endParaRPr lang="fr-FR" dirty="0" smtClean="0"/>
          </a:p>
          <a:p>
            <a:endParaRPr lang="fr-FR" dirty="0"/>
          </a:p>
        </p:txBody>
      </p:sp>
      <p:pic>
        <p:nvPicPr>
          <p:cNvPr id="8" name="Image 7"/>
          <p:cNvPicPr>
            <a:picLocks noChangeAspect="1"/>
          </p:cNvPicPr>
          <p:nvPr/>
        </p:nvPicPr>
        <p:blipFill rotWithShape="1">
          <a:blip r:embed="rId4"/>
          <a:srcRect t="25316"/>
          <a:stretch/>
        </p:blipFill>
        <p:spPr>
          <a:xfrm>
            <a:off x="4780267" y="1274780"/>
            <a:ext cx="4051585" cy="2612214"/>
          </a:xfrm>
          <a:prstGeom prst="rect">
            <a:avLst/>
          </a:prstGeom>
        </p:spPr>
      </p:pic>
      <p:pic>
        <p:nvPicPr>
          <p:cNvPr id="9" name="Image 8"/>
          <p:cNvPicPr>
            <a:picLocks noChangeAspect="1"/>
          </p:cNvPicPr>
          <p:nvPr/>
        </p:nvPicPr>
        <p:blipFill>
          <a:blip r:embed="rId5"/>
          <a:stretch>
            <a:fillRect/>
          </a:stretch>
        </p:blipFill>
        <p:spPr>
          <a:xfrm>
            <a:off x="457200" y="1341300"/>
            <a:ext cx="3450131" cy="4106015"/>
          </a:xfrm>
          <a:prstGeom prst="rect">
            <a:avLst/>
          </a:prstGeom>
        </p:spPr>
      </p:pic>
      <p:sp>
        <p:nvSpPr>
          <p:cNvPr id="10" name="Rectangle 9"/>
          <p:cNvSpPr/>
          <p:nvPr/>
        </p:nvSpPr>
        <p:spPr>
          <a:xfrm>
            <a:off x="404210" y="5447315"/>
            <a:ext cx="2776980" cy="738664"/>
          </a:xfrm>
          <a:prstGeom prst="rect">
            <a:avLst/>
          </a:prstGeom>
        </p:spPr>
        <p:txBody>
          <a:bodyPr wrap="square">
            <a:spAutoFit/>
          </a:bodyPr>
          <a:lstStyle/>
          <a:p>
            <a:r>
              <a:rPr lang="fr-FR" dirty="0">
                <a:hlinkClick r:id="rId6"/>
              </a:rPr>
              <a:t>https://</a:t>
            </a:r>
            <a:r>
              <a:rPr lang="fr-FR" dirty="0" smtClean="0">
                <a:hlinkClick r:id="rId6"/>
              </a:rPr>
              <a:t>www6.inra.fr/datapartage/Produire-des-donnees-FAIR</a:t>
            </a:r>
            <a:endParaRPr lang="fr-FR" dirty="0" smtClean="0"/>
          </a:p>
          <a:p>
            <a:endParaRPr lang="fr-FR" dirty="0"/>
          </a:p>
        </p:txBody>
      </p:sp>
    </p:spTree>
    <p:extLst>
      <p:ext uri="{BB962C8B-B14F-4D97-AF65-F5344CB8AC3E}">
        <p14:creationId xmlns:p14="http://schemas.microsoft.com/office/powerpoint/2010/main" val="20838758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idx="1"/>
          </p:nvPr>
        </p:nvSpPr>
        <p:spPr/>
        <p:txBody>
          <a:bodyPr/>
          <a:lstStyle/>
          <a:p>
            <a:endParaRPr lang="fr-FR" dirty="0"/>
          </a:p>
        </p:txBody>
      </p:sp>
      <p:sp>
        <p:nvSpPr>
          <p:cNvPr id="9" name="Titre 8"/>
          <p:cNvSpPr>
            <a:spLocks noGrp="1"/>
          </p:cNvSpPr>
          <p:nvPr>
            <p:ph type="title"/>
          </p:nvPr>
        </p:nvSpPr>
        <p:spPr/>
        <p:txBody>
          <a:bodyPr/>
          <a:lstStyle/>
          <a:p>
            <a:r>
              <a:rPr lang="fr-FR" dirty="0" smtClean="0"/>
              <a:t>Différents niveaux de service proposés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104</a:t>
            </a:fld>
            <a:endParaRPr lang="fr-FR" sz="1200" b="1" i="0" u="none" strike="noStrike" cap="none">
              <a:solidFill>
                <a:schemeClr val="lt1"/>
              </a:solidFill>
              <a:latin typeface="Arial"/>
              <a:ea typeface="Arial"/>
              <a:cs typeface="Arial"/>
              <a:sym typeface="Arial"/>
            </a:endParaRPr>
          </a:p>
        </p:txBody>
      </p:sp>
      <p:pic>
        <p:nvPicPr>
          <p:cNvPr id="8" name="Image 7"/>
          <p:cNvPicPr>
            <a:picLocks noChangeAspect="1"/>
          </p:cNvPicPr>
          <p:nvPr/>
        </p:nvPicPr>
        <p:blipFill rotWithShape="1">
          <a:blip r:embed="rId3"/>
          <a:srcRect t="5169"/>
          <a:stretch/>
        </p:blipFill>
        <p:spPr>
          <a:xfrm>
            <a:off x="803638" y="1368021"/>
            <a:ext cx="7343415" cy="3774002"/>
          </a:xfrm>
          <a:prstGeom prst="rect">
            <a:avLst/>
          </a:prstGeom>
          <a:ln>
            <a:solidFill>
              <a:schemeClr val="tx2"/>
            </a:solidFill>
          </a:ln>
        </p:spPr>
      </p:pic>
      <p:sp>
        <p:nvSpPr>
          <p:cNvPr id="11" name="Rectangle 10"/>
          <p:cNvSpPr/>
          <p:nvPr/>
        </p:nvSpPr>
        <p:spPr>
          <a:xfrm>
            <a:off x="803638" y="5257116"/>
            <a:ext cx="7883161" cy="1231106"/>
          </a:xfrm>
          <a:prstGeom prst="rect">
            <a:avLst/>
          </a:prstGeom>
        </p:spPr>
        <p:txBody>
          <a:bodyPr wrap="square">
            <a:spAutoFit/>
          </a:bodyPr>
          <a:lstStyle/>
          <a:p>
            <a:r>
              <a:rPr lang="fr-FR" sz="1200" dirty="0" err="1"/>
              <a:t>Whitmire</a:t>
            </a:r>
            <a:r>
              <a:rPr lang="fr-FR" sz="1200" dirty="0"/>
              <a:t>, A., Carlson, J., </a:t>
            </a:r>
            <a:r>
              <a:rPr lang="fr-FR" sz="1200" dirty="0" err="1"/>
              <a:t>Hswe</a:t>
            </a:r>
            <a:r>
              <a:rPr lang="fr-FR" sz="1200" dirty="0"/>
              <a:t>, P., Wells </a:t>
            </a:r>
            <a:r>
              <a:rPr lang="fr-FR" sz="1200" dirty="0" err="1"/>
              <a:t>Parham</a:t>
            </a:r>
            <a:r>
              <a:rPr lang="fr-FR" sz="1200" dirty="0"/>
              <a:t>, S., &amp; </a:t>
            </a:r>
            <a:r>
              <a:rPr lang="fr-FR" sz="1200" dirty="0" err="1"/>
              <a:t>Westra</a:t>
            </a:r>
            <a:r>
              <a:rPr lang="fr-FR" sz="1200" dirty="0"/>
              <a:t>, B. (2016). </a:t>
            </a:r>
            <a:r>
              <a:rPr lang="fr-FR" sz="1200" dirty="0" err="1"/>
              <a:t>Analysing</a:t>
            </a:r>
            <a:r>
              <a:rPr lang="fr-FR" sz="1200" dirty="0"/>
              <a:t> </a:t>
            </a:r>
            <a:r>
              <a:rPr lang="fr-FR" sz="1200" dirty="0" err="1"/>
              <a:t>DMPs</a:t>
            </a:r>
            <a:r>
              <a:rPr lang="fr-FR" sz="1200" dirty="0"/>
              <a:t> to </a:t>
            </a:r>
            <a:r>
              <a:rPr lang="fr-FR" sz="1200" dirty="0" err="1"/>
              <a:t>inform</a:t>
            </a:r>
            <a:r>
              <a:rPr lang="fr-FR" sz="1200" dirty="0"/>
              <a:t> </a:t>
            </a:r>
            <a:r>
              <a:rPr lang="fr-FR" sz="1200" dirty="0" err="1"/>
              <a:t>research</a:t>
            </a:r>
            <a:r>
              <a:rPr lang="fr-FR" sz="1200" dirty="0"/>
              <a:t> data services. </a:t>
            </a:r>
            <a:r>
              <a:rPr lang="fr-FR" sz="1200" dirty="0" err="1"/>
              <a:t>Lessons</a:t>
            </a:r>
            <a:r>
              <a:rPr lang="fr-FR" sz="1200" dirty="0"/>
              <a:t> </a:t>
            </a:r>
            <a:r>
              <a:rPr lang="fr-FR" sz="1200" dirty="0" err="1"/>
              <a:t>from</a:t>
            </a:r>
            <a:r>
              <a:rPr lang="fr-FR" sz="1200" dirty="0"/>
              <a:t> the DART Project. Paper </a:t>
            </a:r>
            <a:r>
              <a:rPr lang="fr-FR" sz="1200" dirty="0" err="1"/>
              <a:t>presented</a:t>
            </a:r>
            <a:r>
              <a:rPr lang="fr-FR" sz="1200" dirty="0"/>
              <a:t> at the IDCC 2016, Amsterdam (NLD). </a:t>
            </a:r>
            <a:br>
              <a:rPr lang="fr-FR" sz="1200" dirty="0"/>
            </a:br>
            <a:r>
              <a:rPr lang="fr-FR" sz="1200" dirty="0">
                <a:hlinkClick r:id="rId4"/>
              </a:rPr>
              <a:t>https://</a:t>
            </a:r>
            <a:r>
              <a:rPr lang="fr-FR" sz="1200" dirty="0" smtClean="0">
                <a:hlinkClick r:id="rId4"/>
              </a:rPr>
              <a:t>fr.slideshare.net/amandawhitmire/idcc-workshop-analysing-dmps-to-inform-and-empower-academic-librarians-in-providing-research-data-support-lessons-from-the-dart-project</a:t>
            </a:r>
            <a:endParaRPr lang="fr-FR" sz="1200" dirty="0" smtClean="0"/>
          </a:p>
          <a:p>
            <a:endParaRPr lang="fr-FR" sz="1200" dirty="0"/>
          </a:p>
          <a:p>
            <a:endParaRPr lang="fr-FR" dirty="0"/>
          </a:p>
        </p:txBody>
      </p:sp>
    </p:spTree>
    <p:extLst>
      <p:ext uri="{BB962C8B-B14F-4D97-AF65-F5344CB8AC3E}">
        <p14:creationId xmlns:p14="http://schemas.microsoft.com/office/powerpoint/2010/main" val="299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603303" y="1417638"/>
            <a:ext cx="3968697" cy="4525963"/>
          </a:xfrm>
          <a:prstGeom prst="rect">
            <a:avLst/>
          </a:prstGeom>
        </p:spPr>
      </p:pic>
      <p:sp>
        <p:nvSpPr>
          <p:cNvPr id="3" name="Titre 2"/>
          <p:cNvSpPr>
            <a:spLocks noGrp="1"/>
          </p:cNvSpPr>
          <p:nvPr>
            <p:ph type="title"/>
          </p:nvPr>
        </p:nvSpPr>
        <p:spPr/>
        <p:txBody>
          <a:bodyPr/>
          <a:lstStyle/>
          <a:p>
            <a:r>
              <a:rPr lang="fr-FR" dirty="0" smtClean="0"/>
              <a:t>IST et data…</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105</a:t>
            </a:fld>
            <a:endParaRPr lang="fr-FR" sz="1200" b="1" i="0" u="none" strike="noStrike" cap="none">
              <a:solidFill>
                <a:schemeClr val="lt1"/>
              </a:solidFill>
              <a:latin typeface="Arial"/>
              <a:ea typeface="Arial"/>
              <a:cs typeface="Arial"/>
              <a:sym typeface="Arial"/>
            </a:endParaRPr>
          </a:p>
        </p:txBody>
      </p:sp>
      <p:sp>
        <p:nvSpPr>
          <p:cNvPr id="7" name="Rectangle 6"/>
          <p:cNvSpPr/>
          <p:nvPr/>
        </p:nvSpPr>
        <p:spPr>
          <a:xfrm>
            <a:off x="603303" y="846138"/>
            <a:ext cx="4572000" cy="738664"/>
          </a:xfrm>
          <a:prstGeom prst="rect">
            <a:avLst/>
          </a:prstGeom>
        </p:spPr>
        <p:txBody>
          <a:bodyPr>
            <a:spAutoFit/>
          </a:bodyPr>
          <a:lstStyle/>
          <a:p>
            <a:r>
              <a:rPr lang="fr-FR" dirty="0">
                <a:hlinkClick r:id="rId4"/>
              </a:rPr>
              <a:t>https://</a:t>
            </a:r>
            <a:r>
              <a:rPr lang="fr-FR" dirty="0" smtClean="0">
                <a:hlinkClick r:id="rId4"/>
              </a:rPr>
              <a:t>library.rpi.edu/news/04/17/2018/tracking-research-data-management-rpi</a:t>
            </a:r>
            <a:endParaRPr lang="fr-FR" dirty="0" smtClean="0"/>
          </a:p>
          <a:p>
            <a:endParaRPr lang="fr-FR" dirty="0"/>
          </a:p>
        </p:txBody>
      </p:sp>
      <p:pic>
        <p:nvPicPr>
          <p:cNvPr id="8" name="Image 7"/>
          <p:cNvPicPr>
            <a:picLocks noChangeAspect="1"/>
          </p:cNvPicPr>
          <p:nvPr/>
        </p:nvPicPr>
        <p:blipFill>
          <a:blip r:embed="rId5"/>
          <a:stretch>
            <a:fillRect/>
          </a:stretch>
        </p:blipFill>
        <p:spPr>
          <a:xfrm>
            <a:off x="4718103" y="1498019"/>
            <a:ext cx="4330850" cy="4198037"/>
          </a:xfrm>
          <a:prstGeom prst="rect">
            <a:avLst/>
          </a:prstGeom>
        </p:spPr>
      </p:pic>
      <p:sp>
        <p:nvSpPr>
          <p:cNvPr id="9" name="Rectangle 8"/>
          <p:cNvSpPr/>
          <p:nvPr/>
        </p:nvSpPr>
        <p:spPr>
          <a:xfrm>
            <a:off x="4718103" y="846138"/>
            <a:ext cx="4572000" cy="738664"/>
          </a:xfrm>
          <a:prstGeom prst="rect">
            <a:avLst/>
          </a:prstGeom>
        </p:spPr>
        <p:txBody>
          <a:bodyPr>
            <a:spAutoFit/>
          </a:bodyPr>
          <a:lstStyle/>
          <a:p>
            <a:r>
              <a:rPr lang="fr-FR" dirty="0">
                <a:hlinkClick r:id="rId6"/>
              </a:rPr>
              <a:t>https://library.udel.edu/instruction/writing-a-data-management-plan</a:t>
            </a:r>
            <a:r>
              <a:rPr lang="fr-FR" dirty="0" smtClean="0">
                <a:hlinkClick r:id="rId6"/>
              </a:rPr>
              <a:t>/</a:t>
            </a:r>
            <a:endParaRPr lang="fr-FR" dirty="0" smtClean="0"/>
          </a:p>
          <a:p>
            <a:endParaRPr lang="fr-FR" dirty="0"/>
          </a:p>
        </p:txBody>
      </p:sp>
    </p:spTree>
    <p:extLst>
      <p:ext uri="{BB962C8B-B14F-4D97-AF65-F5344CB8AC3E}">
        <p14:creationId xmlns:p14="http://schemas.microsoft.com/office/powerpoint/2010/main" val="37814126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106</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2"/>
          <a:stretch>
            <a:fillRect/>
          </a:stretch>
        </p:blipFill>
        <p:spPr>
          <a:xfrm>
            <a:off x="323295" y="245612"/>
            <a:ext cx="4569821" cy="4951169"/>
          </a:xfrm>
          <a:prstGeom prst="rect">
            <a:avLst/>
          </a:prstGeom>
        </p:spPr>
      </p:pic>
      <p:pic>
        <p:nvPicPr>
          <p:cNvPr id="7" name="Image 6"/>
          <p:cNvPicPr>
            <a:picLocks noChangeAspect="1"/>
          </p:cNvPicPr>
          <p:nvPr/>
        </p:nvPicPr>
        <p:blipFill>
          <a:blip r:embed="rId3"/>
          <a:stretch>
            <a:fillRect/>
          </a:stretch>
        </p:blipFill>
        <p:spPr>
          <a:xfrm>
            <a:off x="4743842" y="1499122"/>
            <a:ext cx="4299075" cy="3927846"/>
          </a:xfrm>
          <a:prstGeom prst="rect">
            <a:avLst/>
          </a:prstGeom>
        </p:spPr>
      </p:pic>
      <p:sp>
        <p:nvSpPr>
          <p:cNvPr id="8" name="Rectangle 7"/>
          <p:cNvSpPr/>
          <p:nvPr/>
        </p:nvSpPr>
        <p:spPr>
          <a:xfrm>
            <a:off x="2351680" y="5785505"/>
            <a:ext cx="4440639" cy="523220"/>
          </a:xfrm>
          <a:prstGeom prst="rect">
            <a:avLst/>
          </a:prstGeom>
        </p:spPr>
        <p:txBody>
          <a:bodyPr wrap="none">
            <a:spAutoFit/>
          </a:bodyPr>
          <a:lstStyle/>
          <a:p>
            <a:r>
              <a:rPr lang="fr-FR" dirty="0">
                <a:hlinkClick r:id="rId4"/>
              </a:rPr>
              <a:t>https://</a:t>
            </a:r>
            <a:r>
              <a:rPr lang="fr-FR" dirty="0" smtClean="0">
                <a:hlinkClick r:id="rId4"/>
              </a:rPr>
              <a:t>blogs.cranfield.ac.uk/library/library-support-phd</a:t>
            </a:r>
            <a:endParaRPr lang="fr-FR" dirty="0" smtClean="0"/>
          </a:p>
          <a:p>
            <a:endParaRPr lang="fr-FR" dirty="0"/>
          </a:p>
        </p:txBody>
      </p:sp>
    </p:spTree>
    <p:extLst>
      <p:ext uri="{BB962C8B-B14F-4D97-AF65-F5344CB8AC3E}">
        <p14:creationId xmlns:p14="http://schemas.microsoft.com/office/powerpoint/2010/main" val="39826876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0" y="1417638"/>
            <a:ext cx="4869543" cy="4525963"/>
          </a:xfrm>
        </p:spPr>
        <p:txBody>
          <a:bodyPr>
            <a:normAutofit fontScale="55000" lnSpcReduction="20000"/>
          </a:bodyPr>
          <a:lstStyle/>
          <a:p>
            <a:r>
              <a:rPr lang="fr-FR" dirty="0" smtClean="0">
                <a:solidFill>
                  <a:schemeClr val="tx1">
                    <a:lumMod val="50000"/>
                    <a:lumOff val="50000"/>
                  </a:schemeClr>
                </a:solidFill>
                <a:latin typeface="Arial Narrow" panose="020B0606020202030204" pitchFamily="34" charset="0"/>
                <a:hlinkClick r:id="rId3"/>
              </a:rPr>
              <a:t>Data champions</a:t>
            </a:r>
            <a:r>
              <a:rPr lang="fr-FR" b="0" dirty="0" smtClean="0"/>
              <a:t> </a:t>
            </a:r>
            <a:br>
              <a:rPr lang="fr-FR" b="0" dirty="0" smtClean="0"/>
            </a:br>
            <a:r>
              <a:rPr lang="fr-FR" b="0" dirty="0" smtClean="0"/>
              <a:t/>
            </a:r>
            <a:br>
              <a:rPr lang="fr-FR" b="0" dirty="0" smtClean="0"/>
            </a:br>
            <a:r>
              <a:rPr lang="fr-FR" b="0" dirty="0" smtClean="0"/>
              <a:t>Notion développée </a:t>
            </a:r>
            <a:r>
              <a:rPr lang="fr-FR" b="0" dirty="0"/>
              <a:t>à l’université de Cambridge</a:t>
            </a:r>
            <a:r>
              <a:rPr lang="fr-FR" b="0" dirty="0" smtClean="0"/>
              <a:t>.</a:t>
            </a:r>
          </a:p>
          <a:p>
            <a:pPr lvl="1"/>
            <a:r>
              <a:rPr lang="fr-FR" b="0" dirty="0" smtClean="0"/>
              <a:t>Personnes </a:t>
            </a:r>
            <a:r>
              <a:rPr lang="fr-FR" b="0" dirty="0"/>
              <a:t>volontaires qui conseillent les membres de la communauté de recherche sur </a:t>
            </a:r>
            <a:r>
              <a:rPr lang="fr-FR" b="0" dirty="0" smtClean="0"/>
              <a:t>les bonnes pratiques de </a:t>
            </a:r>
            <a:r>
              <a:rPr lang="fr-FR" b="0" dirty="0"/>
              <a:t>traitement des données de </a:t>
            </a:r>
            <a:r>
              <a:rPr lang="fr-FR" b="0" dirty="0" smtClean="0"/>
              <a:t>recherche (promotion et soutien des principes FAIR). </a:t>
            </a:r>
          </a:p>
          <a:p>
            <a:pPr lvl="1"/>
            <a:r>
              <a:rPr lang="fr-FR" b="0" dirty="0" smtClean="0"/>
              <a:t>Elles </a:t>
            </a:r>
            <a:r>
              <a:rPr lang="fr-FR" b="0" dirty="0"/>
              <a:t>forment un réseau </a:t>
            </a:r>
            <a:r>
              <a:rPr lang="fr-FR" b="0" dirty="0" smtClean="0"/>
              <a:t>de personnes « ressources » à </a:t>
            </a:r>
            <a:r>
              <a:rPr lang="fr-FR" b="0" dirty="0"/>
              <a:t>travers différentes écoles et départements de l'Université de Cambridge ainsi que des instituts affiliés, et sont ouverts à des collaborations en dehors de l'Université. </a:t>
            </a:r>
            <a:endParaRPr lang="fr-FR" b="0" dirty="0" smtClean="0"/>
          </a:p>
          <a:p>
            <a:pPr lvl="1"/>
            <a:r>
              <a:rPr lang="fr-FR" b="0" dirty="0" smtClean="0"/>
              <a:t>Le programme de formation  </a:t>
            </a:r>
            <a:r>
              <a:rPr lang="fr-FR" b="0" dirty="0"/>
              <a:t>Data Champion est ouvert à tous les membres de l'Université intéressés par la gestion des données de recherche, par exemple des chercheurs </a:t>
            </a:r>
            <a:r>
              <a:rPr lang="fr-FR" b="0" dirty="0" smtClean="0"/>
              <a:t>(dont des doctorants), </a:t>
            </a:r>
            <a:r>
              <a:rPr lang="fr-FR" b="0" dirty="0"/>
              <a:t>des gestionnaires de données, des informaticiens, des bibliothécaires et des spécialistes des données.</a:t>
            </a:r>
          </a:p>
          <a:p>
            <a:endParaRPr lang="fr-FR" dirty="0"/>
          </a:p>
          <a:p>
            <a:endParaRPr lang="fr-FR" dirty="0"/>
          </a:p>
        </p:txBody>
      </p:sp>
      <p:sp>
        <p:nvSpPr>
          <p:cNvPr id="3" name="Titre 2"/>
          <p:cNvSpPr>
            <a:spLocks noGrp="1"/>
          </p:cNvSpPr>
          <p:nvPr>
            <p:ph type="title"/>
          </p:nvPr>
        </p:nvSpPr>
        <p:spPr/>
        <p:txBody>
          <a:bodyPr/>
          <a:lstStyle/>
          <a:p>
            <a:r>
              <a:rPr lang="fr-FR" dirty="0" smtClean="0"/>
              <a:t>Notion de « data champions » et « data </a:t>
            </a:r>
            <a:r>
              <a:rPr lang="fr-FR" dirty="0" err="1" smtClean="0"/>
              <a:t>stewardness</a:t>
            </a: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107</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4"/>
          <a:stretch>
            <a:fillRect/>
          </a:stretch>
        </p:blipFill>
        <p:spPr>
          <a:xfrm>
            <a:off x="5010494" y="1417638"/>
            <a:ext cx="4035032" cy="3486980"/>
          </a:xfrm>
          <a:prstGeom prst="rect">
            <a:avLst/>
          </a:prstGeom>
        </p:spPr>
      </p:pic>
    </p:spTree>
    <p:extLst>
      <p:ext uri="{BB962C8B-B14F-4D97-AF65-F5344CB8AC3E}">
        <p14:creationId xmlns:p14="http://schemas.microsoft.com/office/powerpoint/2010/main" val="13455007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108</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2"/>
          <a:stretch>
            <a:fillRect/>
          </a:stretch>
        </p:blipFill>
        <p:spPr>
          <a:xfrm>
            <a:off x="1600200" y="274638"/>
            <a:ext cx="5812371" cy="4947434"/>
          </a:xfrm>
          <a:prstGeom prst="rect">
            <a:avLst/>
          </a:prstGeom>
        </p:spPr>
      </p:pic>
      <p:sp>
        <p:nvSpPr>
          <p:cNvPr id="7" name="Rectangle 6"/>
          <p:cNvSpPr/>
          <p:nvPr/>
        </p:nvSpPr>
        <p:spPr>
          <a:xfrm>
            <a:off x="2089149" y="5602943"/>
            <a:ext cx="4572000" cy="738664"/>
          </a:xfrm>
          <a:prstGeom prst="rect">
            <a:avLst/>
          </a:prstGeom>
        </p:spPr>
        <p:txBody>
          <a:bodyPr>
            <a:spAutoFit/>
          </a:bodyPr>
          <a:lstStyle/>
          <a:p>
            <a:r>
              <a:rPr lang="fr-FR" dirty="0">
                <a:hlinkClick r:id="rId3"/>
              </a:rPr>
              <a:t>https://</a:t>
            </a:r>
            <a:r>
              <a:rPr lang="fr-FR" dirty="0" smtClean="0">
                <a:hlinkClick r:id="rId3"/>
              </a:rPr>
              <a:t>media.ed.ac.uk/media/How+making+a+Data+Management+Plan+can+help+you/1_4njpa4hg</a:t>
            </a:r>
            <a:endParaRPr lang="fr-FR" dirty="0" smtClean="0"/>
          </a:p>
          <a:p>
            <a:endParaRPr lang="fr-FR" dirty="0"/>
          </a:p>
        </p:txBody>
      </p:sp>
      <p:pic>
        <p:nvPicPr>
          <p:cNvPr id="8" name="Image 7"/>
          <p:cNvPicPr>
            <a:picLocks noChangeAspect="1"/>
          </p:cNvPicPr>
          <p:nvPr/>
        </p:nvPicPr>
        <p:blipFill>
          <a:blip r:embed="rId4"/>
          <a:stretch>
            <a:fillRect/>
          </a:stretch>
        </p:blipFill>
        <p:spPr>
          <a:xfrm>
            <a:off x="1427686" y="4798193"/>
            <a:ext cx="6288628" cy="713469"/>
          </a:xfrm>
          <a:prstGeom prst="rect">
            <a:avLst/>
          </a:prstGeom>
        </p:spPr>
      </p:pic>
    </p:spTree>
    <p:extLst>
      <p:ext uri="{BB962C8B-B14F-4D97-AF65-F5344CB8AC3E}">
        <p14:creationId xmlns:p14="http://schemas.microsoft.com/office/powerpoint/2010/main" val="14199059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r>
              <a:rPr lang="fr-FR" sz="2400" dirty="0"/>
              <a:t>D</a:t>
            </a:r>
            <a:r>
              <a:rPr lang="fr-FR" sz="2400" dirty="0" smtClean="0"/>
              <a:t>ans le cadre du pôle </a:t>
            </a:r>
            <a:r>
              <a:rPr lang="fr-FR" sz="2400" dirty="0" err="1" smtClean="0"/>
              <a:t>Digitalist</a:t>
            </a:r>
            <a:endParaRPr lang="fr-FR" sz="2400" dirty="0" smtClean="0"/>
          </a:p>
          <a:p>
            <a:pPr lvl="1"/>
            <a:r>
              <a:rPr lang="fr-FR" sz="2000" dirty="0" smtClean="0"/>
              <a:t>Alimentation et maintenance des </a:t>
            </a:r>
            <a:r>
              <a:rPr lang="fr-FR" sz="2000" dirty="0" smtClean="0">
                <a:hlinkClick r:id="rId3"/>
              </a:rPr>
              <a:t>pages d’information PGD </a:t>
            </a:r>
            <a:r>
              <a:rPr lang="fr-FR" sz="2000" dirty="0" smtClean="0"/>
              <a:t>sur le site </a:t>
            </a:r>
            <a:r>
              <a:rPr lang="fr-FR" sz="2000" dirty="0" err="1" smtClean="0"/>
              <a:t>data.partage</a:t>
            </a:r>
            <a:r>
              <a:rPr lang="fr-FR" sz="2000" dirty="0"/>
              <a:t> : </a:t>
            </a:r>
            <a:r>
              <a:rPr lang="fr-FR" sz="2000" dirty="0">
                <a:hlinkClick r:id="rId4"/>
              </a:rPr>
              <a:t>https://</a:t>
            </a:r>
            <a:r>
              <a:rPr lang="fr-FR" sz="2000" dirty="0" smtClean="0">
                <a:hlinkClick r:id="rId4"/>
              </a:rPr>
              <a:t>www.inra.fr/datapartage</a:t>
            </a:r>
            <a:endParaRPr lang="fr-FR" sz="2000" dirty="0" smtClean="0"/>
          </a:p>
          <a:p>
            <a:pPr lvl="1"/>
            <a:r>
              <a:rPr lang="fr-FR" sz="2000" dirty="0" smtClean="0"/>
              <a:t>Elaboration de trames de PGD,</a:t>
            </a:r>
          </a:p>
          <a:p>
            <a:pPr lvl="1"/>
            <a:r>
              <a:rPr lang="fr-FR" sz="2000" dirty="0" smtClean="0"/>
              <a:t>Animation de classes virtuelles (2h) sur les PGD et découverte de </a:t>
            </a:r>
            <a:r>
              <a:rPr lang="fr-FR" sz="2000" dirty="0" err="1" smtClean="0"/>
              <a:t>DMPOpidor</a:t>
            </a:r>
            <a:r>
              <a:rPr lang="fr-FR" sz="2000" dirty="0" smtClean="0"/>
              <a:t>,</a:t>
            </a:r>
          </a:p>
          <a:p>
            <a:pPr lvl="1"/>
            <a:r>
              <a:rPr lang="fr-FR" sz="2000" dirty="0" smtClean="0"/>
              <a:t>Groupe de réflexion sur « PGD structure »,</a:t>
            </a:r>
          </a:p>
          <a:p>
            <a:pPr lvl="1"/>
            <a:r>
              <a:rPr lang="fr-FR" sz="2000" dirty="0" smtClean="0"/>
              <a:t>Service support.</a:t>
            </a:r>
          </a:p>
          <a:p>
            <a:r>
              <a:rPr lang="fr-FR" sz="2400" dirty="0" smtClean="0"/>
              <a:t>Et vous, dans vos organismes ?...</a:t>
            </a:r>
          </a:p>
          <a:p>
            <a:endParaRPr lang="fr-FR" sz="2400" dirty="0"/>
          </a:p>
        </p:txBody>
      </p:sp>
      <p:sp>
        <p:nvSpPr>
          <p:cNvPr id="4" name="Titre 3"/>
          <p:cNvSpPr>
            <a:spLocks noGrp="1"/>
          </p:cNvSpPr>
          <p:nvPr>
            <p:ph type="title"/>
          </p:nvPr>
        </p:nvSpPr>
        <p:spPr/>
        <p:txBody>
          <a:bodyPr/>
          <a:lstStyle/>
          <a:p>
            <a:r>
              <a:rPr lang="fr-FR" dirty="0" smtClean="0"/>
              <a:t>Focus à l’Inra</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109</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743" y="128334"/>
            <a:ext cx="2734056" cy="717804"/>
          </a:xfrm>
          <a:prstGeom prst="rect">
            <a:avLst/>
          </a:prstGeom>
        </p:spPr>
      </p:pic>
    </p:spTree>
    <p:extLst>
      <p:ext uri="{BB962C8B-B14F-4D97-AF65-F5344CB8AC3E}">
        <p14:creationId xmlns:p14="http://schemas.microsoft.com/office/powerpoint/2010/main" val="1438032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idx="1"/>
          </p:nvPr>
        </p:nvSpPr>
        <p:spPr/>
        <p:txBody>
          <a:bodyPr>
            <a:normAutofit fontScale="92500" lnSpcReduction="10000"/>
          </a:bodyPr>
          <a:lstStyle/>
          <a:p>
            <a:pPr lvl="0"/>
            <a:r>
              <a:rPr lang="fr-FR" dirty="0" smtClean="0">
                <a:sym typeface="Arial"/>
              </a:rPr>
              <a:t>Se poser les bonnes questions dès le début du projet pour…</a:t>
            </a:r>
          </a:p>
          <a:p>
            <a:pPr lvl="1"/>
            <a:r>
              <a:rPr lang="fr-FR" sz="2600" dirty="0" smtClean="0">
                <a:solidFill>
                  <a:srgbClr val="6F9D20"/>
                </a:solidFill>
                <a:sym typeface="Arial"/>
              </a:rPr>
              <a:t>identifier les risques </a:t>
            </a:r>
            <a:r>
              <a:rPr lang="fr-FR" sz="2600" dirty="0" smtClean="0">
                <a:sym typeface="Arial"/>
              </a:rPr>
              <a:t>liés à la gestion des données, assurer la sécurité et la préservation des données sur le long terme,</a:t>
            </a:r>
          </a:p>
          <a:p>
            <a:pPr lvl="1"/>
            <a:r>
              <a:rPr lang="fr-FR" sz="2600" dirty="0" smtClean="0">
                <a:solidFill>
                  <a:srgbClr val="6F9D20"/>
                </a:solidFill>
                <a:sym typeface="Arial"/>
              </a:rPr>
              <a:t>identifier les responsabilités</a:t>
            </a:r>
            <a:r>
              <a:rPr lang="fr-FR" sz="2600" dirty="0" smtClean="0">
                <a:sym typeface="Arial"/>
              </a:rPr>
              <a:t>, les rôles de chacun dans la gestion des données, planifier les ressources et compétences nécessaires à cette gestion, </a:t>
            </a:r>
          </a:p>
          <a:p>
            <a:pPr lvl="1"/>
            <a:r>
              <a:rPr lang="fr-FR" sz="2600" dirty="0" smtClean="0">
                <a:solidFill>
                  <a:srgbClr val="6F9D20"/>
                </a:solidFill>
                <a:sym typeface="Arial"/>
              </a:rPr>
              <a:t>donner accès à des données fiables </a:t>
            </a:r>
            <a:r>
              <a:rPr lang="fr-FR" sz="2600" dirty="0" smtClean="0">
                <a:sym typeface="Arial"/>
              </a:rPr>
              <a:t>afin d’assurer la reproductibilité de la recherche  et permettre à d’autres de comprendre et d’utiliser les données (démarche FAIR)</a:t>
            </a:r>
          </a:p>
          <a:p>
            <a:pPr lvl="0"/>
            <a:endParaRPr lang="fr-FR" dirty="0">
              <a:sym typeface="Arial"/>
            </a:endParaRPr>
          </a:p>
        </p:txBody>
      </p:sp>
      <p:sp>
        <p:nvSpPr>
          <p:cNvPr id="190" name="Shape 190"/>
          <p:cNvSpPr txBox="1">
            <a:spLocks noGrp="1"/>
          </p:cNvSpPr>
          <p:nvPr>
            <p:ph type="title"/>
          </p:nvPr>
        </p:nvSpPr>
        <p:spPr/>
        <p:txBody>
          <a:bodyPr/>
          <a:lstStyle/>
          <a:p>
            <a:pPr lvl="0"/>
            <a:r>
              <a:rPr lang="fr-FR" dirty="0" smtClean="0">
                <a:sym typeface="Arial"/>
              </a:rPr>
              <a:t>Pourquoi rédiger un PGD ?</a:t>
            </a:r>
            <a:endParaRPr lang="fr-FR" dirty="0">
              <a:sym typeface="Arial"/>
            </a:endParaRP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11</a:t>
            </a:fld>
            <a:endParaRPr lang="fr-FR">
              <a:sym typeface="Arial"/>
            </a:endParaRPr>
          </a:p>
        </p:txBody>
      </p:sp>
    </p:spTree>
    <p:extLst>
      <p:ext uri="{BB962C8B-B14F-4D97-AF65-F5344CB8AC3E}">
        <p14:creationId xmlns:p14="http://schemas.microsoft.com/office/powerpoint/2010/main" val="26266057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110</a:t>
            </a:fld>
            <a:endParaRPr lang="fr-FR" sz="1200" b="1" i="0">
              <a:solidFill>
                <a:schemeClr val="lt1"/>
              </a:solidFill>
              <a:latin typeface="Arial"/>
              <a:ea typeface="Arial"/>
              <a:cs typeface="Arial"/>
              <a:sym typeface="Arial"/>
            </a:endParaRPr>
          </a:p>
        </p:txBody>
      </p:sp>
      <p:sp>
        <p:nvSpPr>
          <p:cNvPr id="4" name="Titre 3"/>
          <p:cNvSpPr>
            <a:spLocks noGrp="1"/>
          </p:cNvSpPr>
          <p:nvPr>
            <p:ph type="ctrTitle"/>
          </p:nvPr>
        </p:nvSpPr>
        <p:spPr/>
        <p:txBody>
          <a:bodyPr/>
          <a:lstStyle/>
          <a:p>
            <a:r>
              <a:rPr lang="fr-FR" dirty="0" smtClean="0"/>
              <a:t>Lecture de PGD et discussion générale</a:t>
            </a:r>
            <a:endParaRPr lang="fr-FR" dirty="0"/>
          </a:p>
        </p:txBody>
      </p:sp>
      <p:sp>
        <p:nvSpPr>
          <p:cNvPr id="5" name="Sous-titre 4"/>
          <p:cNvSpPr>
            <a:spLocks noGrp="1"/>
          </p:cNvSpPr>
          <p:nvPr>
            <p:ph type="subTitle" idx="1"/>
          </p:nvPr>
        </p:nvSpPr>
        <p:spPr/>
        <p:txBody>
          <a:bodyPr/>
          <a:lstStyle/>
          <a:p>
            <a:r>
              <a:rPr lang="fr-FR" dirty="0" smtClean="0"/>
              <a:t>À partir d’un fichier partagé</a:t>
            </a:r>
            <a:endParaRPr lang="fr-FR" dirty="0"/>
          </a:p>
        </p:txBody>
      </p:sp>
    </p:spTree>
    <p:extLst>
      <p:ext uri="{BB962C8B-B14F-4D97-AF65-F5344CB8AC3E}">
        <p14:creationId xmlns:p14="http://schemas.microsoft.com/office/powerpoint/2010/main" val="39239841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PGD partagés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111</a:t>
            </a:fld>
            <a:endParaRPr lang="fr-FR" sz="1200" b="1" i="0" u="none" strike="noStrike" cap="none">
              <a:solidFill>
                <a:schemeClr val="lt1"/>
              </a:solidFill>
              <a:latin typeface="Arial"/>
              <a:ea typeface="Arial"/>
              <a:cs typeface="Arial"/>
              <a:sym typeface="Arial"/>
            </a:endParaRPr>
          </a:p>
        </p:txBody>
      </p:sp>
      <p:sp>
        <p:nvSpPr>
          <p:cNvPr id="8" name="Rectangle 7"/>
          <p:cNvSpPr/>
          <p:nvPr/>
        </p:nvSpPr>
        <p:spPr>
          <a:xfrm>
            <a:off x="1600200" y="2297162"/>
            <a:ext cx="6496403" cy="646331"/>
          </a:xfrm>
          <a:prstGeom prst="rect">
            <a:avLst/>
          </a:prstGeom>
        </p:spPr>
        <p:txBody>
          <a:bodyPr wrap="square">
            <a:spAutoFit/>
          </a:bodyPr>
          <a:lstStyle/>
          <a:p>
            <a:pPr algn="ctr"/>
            <a:r>
              <a:rPr lang="fr-FR" sz="3600" b="1" dirty="0">
                <a:solidFill>
                  <a:schemeClr val="accent3"/>
                </a:solidFill>
              </a:rPr>
              <a:t>http://bit.ly/2QFPnl3</a:t>
            </a:r>
          </a:p>
        </p:txBody>
      </p:sp>
    </p:spTree>
    <p:extLst>
      <p:ext uri="{BB962C8B-B14F-4D97-AF65-F5344CB8AC3E}">
        <p14:creationId xmlns:p14="http://schemas.microsoft.com/office/powerpoint/2010/main" val="4231892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1007706"/>
            <a:ext cx="8509518" cy="5118457"/>
          </a:xfrm>
        </p:spPr>
        <p:txBody>
          <a:bodyPr>
            <a:noAutofit/>
          </a:bodyPr>
          <a:lstStyle/>
          <a:p>
            <a:r>
              <a:rPr lang="fr-FR" sz="1200" dirty="0" smtClean="0"/>
              <a:t>Références</a:t>
            </a:r>
          </a:p>
          <a:p>
            <a:pPr lvl="1"/>
            <a:r>
              <a:rPr lang="fr-FR" sz="1200" dirty="0" smtClean="0"/>
              <a:t>Commission </a:t>
            </a:r>
            <a:r>
              <a:rPr lang="fr-FR" sz="1200" dirty="0"/>
              <a:t>Européenne. (2016, février 15). </a:t>
            </a:r>
            <a:r>
              <a:rPr lang="fr-FR" sz="1200" i="1" dirty="0"/>
              <a:t>Programme-cadre européen pour la recherche et l’innovation. Horizon 2020. Lignes directrices pour la gestion des données dans Horizon 2020</a:t>
            </a:r>
            <a:r>
              <a:rPr lang="fr-FR" sz="1200" dirty="0"/>
              <a:t>. Consulté à l’adresse </a:t>
            </a:r>
            <a:r>
              <a:rPr lang="fr-FR" sz="1200" dirty="0">
                <a:hlinkClick r:id="rId3"/>
              </a:rPr>
              <a:t>http://openaccess.inist.fr/IMG/pdf/lignes_directrices_gestion_des_donnees_horizon_2020_version2._1_tr_fr.pdf</a:t>
            </a:r>
            <a:endParaRPr lang="fr-FR" sz="1200" dirty="0"/>
          </a:p>
          <a:p>
            <a:pPr lvl="1"/>
            <a:r>
              <a:rPr lang="fr-FR" sz="1200" dirty="0" err="1" smtClean="0"/>
              <a:t>Reymonet</a:t>
            </a:r>
            <a:r>
              <a:rPr lang="fr-FR" sz="1200" dirty="0"/>
              <a:t>, N., </a:t>
            </a:r>
            <a:r>
              <a:rPr lang="fr-FR" sz="1200" dirty="0" err="1"/>
              <a:t>Moysan</a:t>
            </a:r>
            <a:r>
              <a:rPr lang="fr-FR" sz="1200" dirty="0"/>
              <a:t>, M., Cartier, A., &amp; </a:t>
            </a:r>
            <a:r>
              <a:rPr lang="fr-FR" sz="1200" dirty="0" err="1"/>
              <a:t>Délémontez</a:t>
            </a:r>
            <a:r>
              <a:rPr lang="fr-FR" sz="1200" dirty="0"/>
              <a:t>, R. (2018). </a:t>
            </a:r>
            <a:r>
              <a:rPr lang="fr-FR" sz="1200" i="1" dirty="0"/>
              <a:t>Réaliser un plan de gestion de données « FAIR » : modèle</a:t>
            </a:r>
            <a:r>
              <a:rPr lang="fr-FR" sz="1200" dirty="0"/>
              <a:t>. Consulté à l’adresse </a:t>
            </a:r>
            <a:r>
              <a:rPr lang="fr-FR" sz="1200" dirty="0">
                <a:hlinkClick r:id="rId4"/>
              </a:rPr>
              <a:t>https://archivesic.ccsd.cnrs.fr/sic_01690547/document</a:t>
            </a:r>
            <a:endParaRPr lang="fr-FR" sz="1200" dirty="0"/>
          </a:p>
          <a:p>
            <a:pPr lvl="1"/>
            <a:r>
              <a:rPr lang="fr-FR" sz="1200" dirty="0">
                <a:sym typeface="Calibri"/>
              </a:rPr>
              <a:t>Wilkinson, M. D., Dumontier, M., </a:t>
            </a:r>
            <a:r>
              <a:rPr lang="fr-FR" sz="1200" dirty="0" err="1">
                <a:sym typeface="Calibri"/>
              </a:rPr>
              <a:t>Aalbersberg</a:t>
            </a:r>
            <a:r>
              <a:rPr lang="fr-FR" sz="1200" dirty="0">
                <a:sym typeface="Calibri"/>
              </a:rPr>
              <a:t>, Ij. J., Appleton, G., </a:t>
            </a:r>
            <a:r>
              <a:rPr lang="fr-FR" sz="1200" dirty="0" err="1">
                <a:sym typeface="Calibri"/>
              </a:rPr>
              <a:t>Axton</a:t>
            </a:r>
            <a:r>
              <a:rPr lang="fr-FR" sz="1200" dirty="0">
                <a:sym typeface="Calibri"/>
              </a:rPr>
              <a:t>, M., </a:t>
            </a:r>
            <a:r>
              <a:rPr lang="fr-FR" sz="1200" dirty="0" err="1">
                <a:sym typeface="Calibri"/>
              </a:rPr>
              <a:t>Baak</a:t>
            </a:r>
            <a:r>
              <a:rPr lang="fr-FR" sz="1200" dirty="0">
                <a:sym typeface="Calibri"/>
              </a:rPr>
              <a:t>, A., … Mons, B. (2016). </a:t>
            </a:r>
            <a:r>
              <a:rPr lang="fr-FR" sz="1200" i="1" dirty="0">
                <a:sym typeface="Calibri"/>
              </a:rPr>
              <a:t>The FAIR </a:t>
            </a:r>
            <a:r>
              <a:rPr lang="fr-FR" sz="1200" i="1" dirty="0" err="1">
                <a:sym typeface="Calibri"/>
              </a:rPr>
              <a:t>Guiding</a:t>
            </a:r>
            <a:r>
              <a:rPr lang="fr-FR" sz="1200" i="1" dirty="0">
                <a:sym typeface="Calibri"/>
              </a:rPr>
              <a:t> </a:t>
            </a:r>
            <a:r>
              <a:rPr lang="fr-FR" sz="1200" i="1" dirty="0" err="1">
                <a:sym typeface="Calibri"/>
              </a:rPr>
              <a:t>Principles</a:t>
            </a:r>
            <a:r>
              <a:rPr lang="fr-FR" sz="1200" i="1" dirty="0">
                <a:sym typeface="Calibri"/>
              </a:rPr>
              <a:t> for </a:t>
            </a:r>
            <a:r>
              <a:rPr lang="fr-FR" sz="1200" i="1" dirty="0" err="1">
                <a:sym typeface="Calibri"/>
              </a:rPr>
              <a:t>scientific</a:t>
            </a:r>
            <a:r>
              <a:rPr lang="fr-FR" sz="1200" i="1" dirty="0">
                <a:sym typeface="Calibri"/>
              </a:rPr>
              <a:t> data management and </a:t>
            </a:r>
            <a:r>
              <a:rPr lang="fr-FR" sz="1200" i="1" dirty="0" err="1">
                <a:sym typeface="Calibri"/>
              </a:rPr>
              <a:t>stewardship</a:t>
            </a:r>
            <a:r>
              <a:rPr lang="fr-FR" sz="1200" dirty="0">
                <a:sym typeface="Calibri"/>
              </a:rPr>
              <a:t>. Scientific Data, 3, 160018. </a:t>
            </a:r>
            <a:r>
              <a:rPr lang="fr-FR" sz="1200" dirty="0">
                <a:sym typeface="Calibri"/>
                <a:hlinkClick r:id="rId5"/>
              </a:rPr>
              <a:t>https://doi.org/10.1038/sdata.2016.18</a:t>
            </a:r>
          </a:p>
          <a:p>
            <a:r>
              <a:rPr lang="fr-FR" sz="1200" dirty="0"/>
              <a:t>Sites</a:t>
            </a:r>
          </a:p>
          <a:p>
            <a:pPr lvl="1"/>
            <a:r>
              <a:rPr lang="fr-FR" sz="1200" dirty="0" smtClean="0"/>
              <a:t>Usage </a:t>
            </a:r>
            <a:r>
              <a:rPr lang="fr-FR" sz="1200" dirty="0"/>
              <a:t>of </a:t>
            </a:r>
            <a:r>
              <a:rPr lang="fr-FR" sz="1200" dirty="0" err="1"/>
              <a:t>Elements</a:t>
            </a:r>
            <a:r>
              <a:rPr lang="fr-FR" sz="1200" dirty="0"/>
              <a:t> </a:t>
            </a:r>
            <a:r>
              <a:rPr lang="fr-FR" sz="1200" dirty="0" err="1"/>
              <a:t>Across</a:t>
            </a:r>
            <a:r>
              <a:rPr lang="fr-FR" sz="1200" dirty="0"/>
              <a:t> a </a:t>
            </a:r>
            <a:r>
              <a:rPr lang="fr-FR" sz="1200" dirty="0" err="1"/>
              <a:t>Sample</a:t>
            </a:r>
            <a:r>
              <a:rPr lang="fr-FR" sz="1200" dirty="0"/>
              <a:t> of </a:t>
            </a:r>
            <a:r>
              <a:rPr lang="fr-FR" sz="1200" dirty="0" err="1"/>
              <a:t>Organizations</a:t>
            </a:r>
            <a:r>
              <a:rPr lang="fr-FR" sz="1200" dirty="0"/>
              <a:t>. (s. d.). Consulté 30 mai 2018, à l’adresse </a:t>
            </a:r>
            <a:r>
              <a:rPr lang="fr-FR" sz="1200" dirty="0">
                <a:hlinkClick r:id="rId6"/>
              </a:rPr>
              <a:t>https://</a:t>
            </a:r>
            <a:r>
              <a:rPr lang="fr-FR" sz="1200" dirty="0" smtClean="0">
                <a:hlinkClick r:id="rId6"/>
              </a:rPr>
              <a:t>www.icpsr.umich.edu/icpsrweb/content/datamanagement/dmp/table.html</a:t>
            </a:r>
            <a:endParaRPr lang="fr-FR" sz="1200" dirty="0"/>
          </a:p>
        </p:txBody>
      </p:sp>
      <p:sp>
        <p:nvSpPr>
          <p:cNvPr id="4" name="Titre 3"/>
          <p:cNvSpPr>
            <a:spLocks noGrp="1"/>
          </p:cNvSpPr>
          <p:nvPr>
            <p:ph type="title"/>
          </p:nvPr>
        </p:nvSpPr>
        <p:spPr/>
        <p:txBody>
          <a:bodyPr/>
          <a:lstStyle/>
          <a:p>
            <a:r>
              <a:rPr lang="fr-FR" dirty="0" smtClean="0"/>
              <a:t>Bibliographie : Qu’est ce qu’un PGD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112</a:t>
            </a:fld>
            <a:endParaRPr lang="fr-FR">
              <a:sym typeface="Arial"/>
            </a:endParaRPr>
          </a:p>
        </p:txBody>
      </p:sp>
    </p:spTree>
    <p:extLst>
      <p:ext uri="{BB962C8B-B14F-4D97-AF65-F5344CB8AC3E}">
        <p14:creationId xmlns:p14="http://schemas.microsoft.com/office/powerpoint/2010/main" val="120572871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1007706"/>
            <a:ext cx="8490856" cy="5118457"/>
          </a:xfrm>
        </p:spPr>
        <p:txBody>
          <a:bodyPr>
            <a:noAutofit/>
          </a:bodyPr>
          <a:lstStyle/>
          <a:p>
            <a:r>
              <a:rPr lang="fr-FR" sz="1200" dirty="0" smtClean="0"/>
              <a:t>Références</a:t>
            </a:r>
          </a:p>
          <a:p>
            <a:pPr lvl="1"/>
            <a:r>
              <a:rPr lang="en-GB" sz="1200" dirty="0" smtClean="0"/>
              <a:t>Baker, M. (2016). 1,500 scientists lift the lid on reproducibility. Nature News, 533(7604).</a:t>
            </a:r>
            <a:r>
              <a:rPr lang="en-US" sz="1200" dirty="0" smtClean="0">
                <a:hlinkClick r:id="rId3"/>
              </a:rPr>
              <a:t>https://doi.org/10.1038/533452a</a:t>
            </a:r>
            <a:endParaRPr lang="fr-FR" sz="1200" dirty="0" smtClean="0"/>
          </a:p>
          <a:p>
            <a:pPr lvl="1"/>
            <a:r>
              <a:rPr lang="en-US" sz="1200" dirty="0" smtClean="0"/>
              <a:t>European Commission. (2012). A Reinforced European Research Area Partnership for Excellence and Growth (COMMUNICATION FROM THE COMMISSION TO THE EUROPEAN PARLIAMENT, THE COUNCIL, THE EUROPEAN ECONOMIC AND SOCIAL COMMITTEE AND THE COMMITTEE OF THE REGIONS). </a:t>
            </a:r>
            <a:r>
              <a:rPr lang="en-US" sz="1200" dirty="0" smtClean="0">
                <a:hlinkClick r:id="rId4"/>
              </a:rPr>
              <a:t>http://ec.europa.eu/newsroom/dae/document.cfm?doc_id=2122</a:t>
            </a:r>
            <a:r>
              <a:rPr lang="fr-FR" sz="1200" dirty="0" smtClean="0"/>
              <a:t> </a:t>
            </a:r>
          </a:p>
          <a:p>
            <a:pPr lvl="1"/>
            <a:r>
              <a:rPr lang="fr-FR" sz="1200" dirty="0" err="1" smtClean="0"/>
              <a:t>European</a:t>
            </a:r>
            <a:r>
              <a:rPr lang="fr-FR" sz="1200" dirty="0" smtClean="0"/>
              <a:t> Commission. (2017). </a:t>
            </a:r>
            <a:r>
              <a:rPr lang="fr-FR" sz="1200" i="1" dirty="0" smtClean="0"/>
              <a:t>H2020 Programme. AGA – </a:t>
            </a:r>
            <a:r>
              <a:rPr lang="fr-FR" sz="1200" i="1" dirty="0" err="1" smtClean="0"/>
              <a:t>Annotated</a:t>
            </a:r>
            <a:r>
              <a:rPr lang="fr-FR" sz="1200" i="1" dirty="0" smtClean="0"/>
              <a:t> Model Grant Agreement</a:t>
            </a:r>
            <a:r>
              <a:rPr lang="fr-FR" sz="1200" dirty="0" smtClean="0"/>
              <a:t>. </a:t>
            </a:r>
            <a:r>
              <a:rPr lang="fr-FR" sz="1200" dirty="0" smtClean="0">
                <a:hlinkClick r:id="rId5"/>
              </a:rPr>
              <a:t>http://ec.europa.eu/research/participants/data/ref/h2020/grants_manual/amga/h2020-amga_en.pdf</a:t>
            </a:r>
            <a:r>
              <a:rPr lang="fr-FR" sz="1200" dirty="0" smtClean="0"/>
              <a:t> </a:t>
            </a:r>
          </a:p>
          <a:p>
            <a:pPr lvl="1"/>
            <a:r>
              <a:rPr lang="fr-FR" sz="1200" dirty="0" err="1" smtClean="0"/>
              <a:t>European</a:t>
            </a:r>
            <a:r>
              <a:rPr lang="fr-FR" sz="1200" dirty="0" smtClean="0"/>
              <a:t> Commission. (21/03/2017). </a:t>
            </a:r>
            <a:r>
              <a:rPr lang="fr-FR" sz="1200" i="1" dirty="0" smtClean="0"/>
              <a:t>H2020 Programme. </a:t>
            </a:r>
            <a:r>
              <a:rPr lang="en-US" sz="1200" i="1" dirty="0" smtClean="0"/>
              <a:t>Guidelines to the Rules on Open Access to Scientific Publications and Open Access to Research Data in Horizon 2020</a:t>
            </a:r>
            <a:r>
              <a:rPr lang="en-US" sz="1200" dirty="0" smtClean="0"/>
              <a:t>. </a:t>
            </a:r>
            <a:r>
              <a:rPr lang="en-US" sz="1200" dirty="0" smtClean="0">
                <a:hlinkClick r:id="rId6"/>
              </a:rPr>
              <a:t>http://magic-nexus.eu/sites/default/files/files_documents_repository/h2020-hi-oa-pilot-guide_en.pdf </a:t>
            </a:r>
            <a:endParaRPr lang="en-US" sz="1200" dirty="0" smtClean="0"/>
          </a:p>
          <a:p>
            <a:pPr lvl="1"/>
            <a:r>
              <a:rPr lang="en-GB" sz="1200" dirty="0" smtClean="0"/>
              <a:t>European Commission. (2018). Recommendation on access to and preservation of Scientific Information (COMMISSION RECOMMENDATION). </a:t>
            </a:r>
            <a:r>
              <a:rPr lang="fr-FR" sz="1200" dirty="0" smtClean="0">
                <a:hlinkClick r:id="rId7"/>
              </a:rPr>
              <a:t>http://ec.europa.eu/newsroom/dae/document.cfm?doc_id=51636</a:t>
            </a:r>
            <a:endParaRPr lang="fr-FR" sz="1200" dirty="0" smtClean="0"/>
          </a:p>
          <a:p>
            <a:pPr lvl="1"/>
            <a:r>
              <a:rPr lang="en-US" sz="1200" dirty="0" smtClean="0"/>
              <a:t>European Commission: Brussels. (2012). Towards better access to scientific information: Boosting the benefits of public investments in research (COMMUNICATION FROM THE COMMISSION TO THE EUROPEAN PARLIAMENT, THE COUNCIL, THE EUROPEAN ECONOMIC AND SOCIAL COMMITTEE AND THE COMMITTEE OF THE REGIONS). </a:t>
            </a:r>
            <a:r>
              <a:rPr lang="en-US" sz="1200" dirty="0" smtClean="0">
                <a:hlinkClick r:id="rId8"/>
              </a:rPr>
              <a:t>https://era.gv.at/object/document/485</a:t>
            </a:r>
            <a:endParaRPr lang="fr-FR" sz="1200" dirty="0" smtClean="0"/>
          </a:p>
          <a:p>
            <a:pPr lvl="1"/>
            <a:r>
              <a:rPr lang="en-US" sz="1200" dirty="0" smtClean="0"/>
              <a:t>European Research Council (ERC). (2017). </a:t>
            </a:r>
            <a:r>
              <a:rPr lang="en-US" sz="1200" i="1" dirty="0" smtClean="0"/>
              <a:t>Implementation of Open Access to Scientific Publications and Research Data in projects supported by the European Research Council under Horizon 2020 </a:t>
            </a:r>
            <a:r>
              <a:rPr lang="en-US" sz="1200" dirty="0" smtClean="0"/>
              <a:t>(Guidelines on). </a:t>
            </a:r>
            <a:r>
              <a:rPr lang="en-US" sz="1200" dirty="0" err="1" smtClean="0"/>
              <a:t>Consulté</a:t>
            </a:r>
            <a:r>
              <a:rPr lang="en-US" sz="1200" dirty="0" smtClean="0"/>
              <a:t> à </a:t>
            </a:r>
            <a:r>
              <a:rPr lang="en-US" sz="1200" dirty="0" err="1" smtClean="0"/>
              <a:t>l’adresse</a:t>
            </a:r>
            <a:r>
              <a:rPr lang="en-US" sz="1200" dirty="0" smtClean="0"/>
              <a:t> </a:t>
            </a:r>
            <a:r>
              <a:rPr lang="en-US" sz="1200" dirty="0" smtClean="0">
                <a:hlinkClick r:id="rId9"/>
              </a:rPr>
              <a:t>https://ec.europa.eu/research/participants/data/ref/h2020/other/hi/oa-pilot/h2020-hi-erc-oa-guide_en.pdf</a:t>
            </a:r>
            <a:endParaRPr lang="en-US" sz="1200" dirty="0" smtClean="0"/>
          </a:p>
          <a:p>
            <a:pPr lvl="1"/>
            <a:r>
              <a:rPr lang="en-GB" sz="1200" dirty="0" smtClean="0"/>
              <a:t>Fennell, D. A., Kirkpatrick, E., Cozens, K., Nye, M., Lester, J., Hanna, G., … Griffiths, G. (2018). CONFIRM: a double-blind, placebo-controlled phase III clinical trial investigating the effect of </a:t>
            </a:r>
            <a:r>
              <a:rPr lang="en-GB" sz="1200" dirty="0" err="1" smtClean="0"/>
              <a:t>nivolumab</a:t>
            </a:r>
            <a:r>
              <a:rPr lang="en-GB" sz="1200" dirty="0" smtClean="0"/>
              <a:t> in patients with relapsed mesothelioma: study protocol for a randomised controlled trial. </a:t>
            </a:r>
            <a:r>
              <a:rPr lang="fr-FR" sz="1200" dirty="0" smtClean="0"/>
              <a:t>Trials, 19(1), 233. </a:t>
            </a:r>
            <a:r>
              <a:rPr lang="fr-FR" sz="1200" dirty="0" smtClean="0">
                <a:hlinkClick r:id="rId10"/>
              </a:rPr>
              <a:t>https://doi.org/10.1186/s13063-018-2602-y</a:t>
            </a:r>
            <a:endParaRPr lang="fr-FR" sz="1200" dirty="0" smtClean="0"/>
          </a:p>
        </p:txBody>
      </p:sp>
      <p:sp>
        <p:nvSpPr>
          <p:cNvPr id="4" name="Titre 3"/>
          <p:cNvSpPr>
            <a:spLocks noGrp="1"/>
          </p:cNvSpPr>
          <p:nvPr>
            <p:ph type="title"/>
          </p:nvPr>
        </p:nvSpPr>
        <p:spPr>
          <a:xfrm>
            <a:off x="457199" y="274638"/>
            <a:ext cx="8490857" cy="1143000"/>
          </a:xfrm>
        </p:spPr>
        <p:txBody>
          <a:bodyPr/>
          <a:lstStyle/>
          <a:p>
            <a:r>
              <a:rPr lang="fr-FR" dirty="0" smtClean="0"/>
              <a:t>Bibliographie : Pourquoi rédiger un PGD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113</a:t>
            </a:fld>
            <a:endParaRPr lang="fr-FR">
              <a:sym typeface="Arial"/>
            </a:endParaRPr>
          </a:p>
        </p:txBody>
      </p:sp>
    </p:spTree>
    <p:extLst>
      <p:ext uri="{BB962C8B-B14F-4D97-AF65-F5344CB8AC3E}">
        <p14:creationId xmlns:p14="http://schemas.microsoft.com/office/powerpoint/2010/main" val="29712841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214604" y="846138"/>
            <a:ext cx="8929396" cy="5118457"/>
          </a:xfrm>
        </p:spPr>
        <p:txBody>
          <a:bodyPr>
            <a:noAutofit/>
          </a:bodyPr>
          <a:lstStyle/>
          <a:p>
            <a:r>
              <a:rPr lang="fr-FR" sz="1200" dirty="0" smtClean="0"/>
              <a:t>Références (suite)</a:t>
            </a:r>
          </a:p>
          <a:p>
            <a:pPr lvl="1"/>
            <a:r>
              <a:rPr lang="en-GB" sz="1200" dirty="0"/>
              <a:t>Jet Propulsion Laboratory, California Institute of Technology. </a:t>
            </a:r>
            <a:r>
              <a:rPr lang="fr-FR" sz="1200" dirty="0"/>
              <a:t>(1995). Mars Global </a:t>
            </a:r>
            <a:r>
              <a:rPr lang="fr-FR" sz="1200" dirty="0" err="1"/>
              <a:t>Surveyor</a:t>
            </a:r>
            <a:r>
              <a:rPr lang="fr-FR" sz="1200" dirty="0"/>
              <a:t> Science Data Management Plan. Consulté à l’adresse </a:t>
            </a:r>
            <a:r>
              <a:rPr lang="fr-FR" sz="1200" dirty="0">
                <a:hlinkClick r:id="rId3"/>
              </a:rPr>
              <a:t>https://www.msss.com/mars_images/moc/mgssdmp.html#RTFToC12</a:t>
            </a:r>
            <a:endParaRPr lang="fr-FR" sz="1200" dirty="0"/>
          </a:p>
          <a:p>
            <a:pPr lvl="1"/>
            <a:r>
              <a:rPr lang="fr-FR" sz="1200" dirty="0"/>
              <a:t>Le Gall, O. (2016). Charte pour le libre accès aux publications et aux données. INRA. </a:t>
            </a:r>
            <a:r>
              <a:rPr lang="fr-FR" sz="1200" dirty="0">
                <a:hlinkClick r:id="rId4"/>
              </a:rPr>
              <a:t>https://doi.org/10.15454/1.485854076583696E12</a:t>
            </a:r>
            <a:endParaRPr lang="fr-FR" sz="1200" dirty="0"/>
          </a:p>
          <a:p>
            <a:pPr lvl="1"/>
            <a:r>
              <a:rPr lang="fr-FR" sz="1200" dirty="0"/>
              <a:t>EMBRC. (s. d.). </a:t>
            </a:r>
            <a:r>
              <a:rPr lang="fr-FR" sz="1200" i="1" dirty="0"/>
              <a:t>EMBRC-ERIC Data Management Plan, v1.0 . </a:t>
            </a:r>
            <a:r>
              <a:rPr lang="fr-FR" sz="1200" dirty="0"/>
              <a:t>Consulté à l’adresse </a:t>
            </a:r>
            <a:r>
              <a:rPr lang="fr-FR" sz="1200" dirty="0">
                <a:hlinkClick r:id="rId5"/>
              </a:rPr>
              <a:t>http://www.embrc.eu/embrc-eric-data-management-plan-v10</a:t>
            </a:r>
            <a:endParaRPr lang="fr-FR" sz="1200" dirty="0"/>
          </a:p>
          <a:p>
            <a:pPr lvl="1"/>
            <a:r>
              <a:rPr lang="fr-FR" sz="1200" dirty="0"/>
              <a:t>NCI National </a:t>
            </a:r>
            <a:r>
              <a:rPr lang="fr-FR" sz="1200" dirty="0" err="1"/>
              <a:t>Computational</a:t>
            </a:r>
            <a:r>
              <a:rPr lang="fr-FR" sz="1200" dirty="0"/>
              <a:t> Infrastructure. </a:t>
            </a:r>
            <a:r>
              <a:rPr lang="fr-FR" sz="1200" i="1" dirty="0" err="1"/>
              <a:t>Research</a:t>
            </a:r>
            <a:r>
              <a:rPr lang="fr-FR" sz="1200" i="1" dirty="0"/>
              <a:t> Data Collection. Data Management Plan</a:t>
            </a:r>
            <a:r>
              <a:rPr lang="fr-FR" sz="1200" dirty="0"/>
              <a:t>. (s. d.). Consulté à l’adresse </a:t>
            </a:r>
            <a:r>
              <a:rPr lang="fr-FR" sz="1200" dirty="0">
                <a:hlinkClick r:id="rId6"/>
              </a:rPr>
              <a:t>https://nci.org.au/wp-content/uploads/2017/07/Data-Management-Plan_template2018.pdf</a:t>
            </a:r>
            <a:endParaRPr lang="fr-FR" sz="1200" dirty="0"/>
          </a:p>
          <a:p>
            <a:pPr lvl="1"/>
            <a:r>
              <a:rPr lang="en-US" sz="1200" dirty="0" smtClean="0"/>
              <a:t>Pannell</a:t>
            </a:r>
            <a:r>
              <a:rPr lang="en-US" sz="1200" dirty="0"/>
              <a:t>, J. (2016). Data Management Plan for PhD Thesis « Climatic Limitation of Alien Weeds in New Zealand: Enhancing Species Distribution Models with Field Data ». </a:t>
            </a:r>
            <a:r>
              <a:rPr lang="en-US" sz="1200" i="1" dirty="0"/>
              <a:t>Research Ideas and Outcomes</a:t>
            </a:r>
            <a:r>
              <a:rPr lang="en-US" sz="1200" dirty="0"/>
              <a:t>, </a:t>
            </a:r>
            <a:r>
              <a:rPr lang="en-US" sz="1200" i="1" dirty="0"/>
              <a:t>2</a:t>
            </a:r>
            <a:r>
              <a:rPr lang="en-US" sz="1200" dirty="0"/>
              <a:t>, e8664. </a:t>
            </a:r>
            <a:r>
              <a:rPr lang="en-US" sz="1200" dirty="0">
                <a:hlinkClick r:id="rId7"/>
              </a:rPr>
              <a:t>https://doi.org/10.3897/rio.2.e8664</a:t>
            </a:r>
            <a:endParaRPr lang="fr-FR" sz="1200" dirty="0"/>
          </a:p>
          <a:p>
            <a:pPr lvl="1"/>
            <a:r>
              <a:rPr lang="fr-FR" sz="1200" dirty="0" err="1"/>
              <a:t>Reymonet</a:t>
            </a:r>
            <a:r>
              <a:rPr lang="fr-FR" sz="1200" dirty="0"/>
              <a:t>, N., </a:t>
            </a:r>
            <a:r>
              <a:rPr lang="fr-FR" sz="1200" dirty="0" err="1"/>
              <a:t>Moysan</a:t>
            </a:r>
            <a:r>
              <a:rPr lang="fr-FR" sz="1200" dirty="0"/>
              <a:t>, M., Cartier, A., &amp; </a:t>
            </a:r>
            <a:r>
              <a:rPr lang="fr-FR" sz="1200" dirty="0" err="1"/>
              <a:t>Délémontez</a:t>
            </a:r>
            <a:r>
              <a:rPr lang="fr-FR" sz="1200" dirty="0"/>
              <a:t>, R. (2018). </a:t>
            </a:r>
            <a:r>
              <a:rPr lang="fr-FR" sz="1200" i="1" dirty="0"/>
              <a:t>Réaliser un plan de gestion de données « FAIR » : modèle</a:t>
            </a:r>
            <a:r>
              <a:rPr lang="fr-FR" sz="1200" dirty="0"/>
              <a:t>. Consulté à l’adresse </a:t>
            </a:r>
            <a:r>
              <a:rPr lang="fr-FR" sz="1200" dirty="0">
                <a:hlinkClick r:id="rId8"/>
              </a:rPr>
              <a:t>https://archivesic.ccsd.cnrs.fr/sic_01690547/document</a:t>
            </a:r>
            <a:endParaRPr lang="fr-FR" sz="1200" dirty="0"/>
          </a:p>
          <a:p>
            <a:pPr lvl="1"/>
            <a:r>
              <a:rPr lang="en-GB" sz="1200" dirty="0"/>
              <a:t>Whyte, A., Murphy, F., Meyers, N., &amp; </a:t>
            </a:r>
            <a:r>
              <a:rPr lang="en-GB" sz="1200" dirty="0" err="1"/>
              <a:t>Unsworth</a:t>
            </a:r>
            <a:r>
              <a:rPr lang="en-GB" sz="1200" dirty="0"/>
              <a:t>, K. (2017, </a:t>
            </a:r>
            <a:r>
              <a:rPr lang="en-GB" sz="1200" dirty="0" err="1"/>
              <a:t>septembre</a:t>
            </a:r>
            <a:r>
              <a:rPr lang="en-GB" sz="1200" dirty="0"/>
              <a:t>). Can wider exposure of DMPs better connect research data production to preservation? </a:t>
            </a:r>
            <a:r>
              <a:rPr lang="fr-FR" sz="1200" dirty="0"/>
              <a:t>Présenté à </a:t>
            </a:r>
            <a:r>
              <a:rPr lang="fr-FR" sz="1200" dirty="0" err="1"/>
              <a:t>Exposing</a:t>
            </a:r>
            <a:r>
              <a:rPr lang="fr-FR" sz="1200" dirty="0"/>
              <a:t> </a:t>
            </a:r>
            <a:r>
              <a:rPr lang="fr-FR" sz="1200" dirty="0" err="1"/>
              <a:t>DMPs</a:t>
            </a:r>
            <a:r>
              <a:rPr lang="fr-FR" sz="1200" dirty="0"/>
              <a:t> </a:t>
            </a:r>
            <a:r>
              <a:rPr lang="fr-FR" sz="1200" dirty="0" err="1"/>
              <a:t>Working</a:t>
            </a:r>
            <a:r>
              <a:rPr lang="fr-FR" sz="1200" dirty="0"/>
              <a:t> Group, Québec. </a:t>
            </a:r>
            <a:r>
              <a:rPr lang="fr-FR" sz="1200" dirty="0">
                <a:hlinkClick r:id="rId9"/>
              </a:rPr>
              <a:t>https://www.rd-alliance.org/system/files/documents/2-RDA10-Murphy-ExposingDMPs.pptx</a:t>
            </a:r>
            <a:endParaRPr lang="fr-FR" sz="1200" dirty="0"/>
          </a:p>
          <a:p>
            <a:r>
              <a:rPr lang="fr-FR" sz="1200" dirty="0" smtClean="0"/>
              <a:t>Sites</a:t>
            </a:r>
          </a:p>
          <a:p>
            <a:pPr lvl="1"/>
            <a:r>
              <a:rPr lang="fr-FR" sz="1200" dirty="0">
                <a:hlinkClick r:id="rId10"/>
              </a:rPr>
              <a:t>CSIRO </a:t>
            </a:r>
            <a:r>
              <a:rPr lang="fr-FR" sz="1200" dirty="0"/>
              <a:t>5 ★ DATA RATING TOOL </a:t>
            </a:r>
            <a:r>
              <a:rPr lang="fr-FR" sz="1200" dirty="0">
                <a:hlinkClick r:id="rId10"/>
              </a:rPr>
              <a:t>http://oznome.csiro.au/5star/#page-top</a:t>
            </a:r>
            <a:endParaRPr lang="fr-FR" sz="1200" dirty="0"/>
          </a:p>
          <a:p>
            <a:pPr lvl="1"/>
            <a:r>
              <a:rPr lang="fr-FR" sz="1200" dirty="0"/>
              <a:t>LSHTM </a:t>
            </a:r>
            <a:r>
              <a:rPr lang="en-US" sz="1200" dirty="0"/>
              <a:t>Prepare a LSHTM Data Management Plan</a:t>
            </a:r>
            <a:r>
              <a:rPr lang="fr-FR" sz="1200" dirty="0"/>
              <a:t> </a:t>
            </a:r>
            <a:r>
              <a:rPr lang="fr-FR" sz="1200" dirty="0">
                <a:hlinkClick r:id="rId11"/>
              </a:rPr>
              <a:t>http://blogs.lshtm.ac.uk/rdmss/lshtm_dmp</a:t>
            </a:r>
            <a:r>
              <a:rPr lang="fr-FR" sz="1200" dirty="0"/>
              <a:t>/</a:t>
            </a:r>
          </a:p>
          <a:p>
            <a:pPr lvl="1"/>
            <a:r>
              <a:rPr lang="fr-FR" sz="1200" dirty="0" err="1" smtClean="0"/>
              <a:t>OpenAIRE</a:t>
            </a:r>
            <a:r>
              <a:rPr lang="fr-FR" sz="1200" dirty="0" smtClean="0"/>
              <a:t> guidelines </a:t>
            </a:r>
            <a:r>
              <a:rPr lang="fr-FR" sz="1200" dirty="0" smtClean="0">
                <a:hlinkClick r:id="rId12"/>
              </a:rPr>
              <a:t>https</a:t>
            </a:r>
            <a:r>
              <a:rPr lang="fr-FR" sz="1200" dirty="0">
                <a:hlinkClick r:id="rId12"/>
              </a:rPr>
              <a:t>://www.openaire.eu/guides</a:t>
            </a:r>
            <a:r>
              <a:rPr lang="fr-FR" sz="1200" dirty="0" smtClean="0">
                <a:hlinkClick r:id="rId12"/>
              </a:rPr>
              <a:t>/</a:t>
            </a:r>
            <a:r>
              <a:rPr lang="fr-FR" sz="1200" dirty="0" smtClean="0"/>
              <a:t> </a:t>
            </a:r>
          </a:p>
          <a:p>
            <a:pPr lvl="1"/>
            <a:r>
              <a:rPr lang="fr-FR" sz="1200" dirty="0" smtClean="0"/>
              <a:t>Orientations </a:t>
            </a:r>
            <a:r>
              <a:rPr lang="fr-FR" sz="1200" dirty="0"/>
              <a:t>stratégiques de l'Inra à l'horizon 2025 </a:t>
            </a:r>
            <a:r>
              <a:rPr lang="fr-FR" sz="1200" dirty="0">
                <a:hlinkClick r:id="rId13"/>
              </a:rPr>
              <a:t>http://2025.inra.fr</a:t>
            </a:r>
            <a:endParaRPr lang="fr-FR" sz="1200" dirty="0"/>
          </a:p>
          <a:p>
            <a:pPr lvl="1"/>
            <a:r>
              <a:rPr lang="fr-FR" sz="1200" dirty="0" smtClean="0"/>
              <a:t>Plan d’action gouvernement ouvert 2018-2020. (s. d.). Consulté à l’adresse </a:t>
            </a:r>
            <a:r>
              <a:rPr lang="fr-FR" sz="1200" dirty="0" smtClean="0">
                <a:hlinkClick r:id="rId14"/>
              </a:rPr>
              <a:t>https://gouvernement-ouvert.etalab.gouv.fr/pgo-concertation/topic/5a1bfc1b498edd6b29cb10d4</a:t>
            </a:r>
            <a:r>
              <a:rPr lang="fr-FR" sz="1200" dirty="0" smtClean="0"/>
              <a:t> </a:t>
            </a:r>
          </a:p>
          <a:p>
            <a:pPr lvl="1"/>
            <a:r>
              <a:rPr lang="fr-FR" sz="1200" dirty="0" smtClean="0"/>
              <a:t>Plan </a:t>
            </a:r>
            <a:r>
              <a:rPr lang="fr-FR" sz="1200" dirty="0"/>
              <a:t>to </a:t>
            </a:r>
            <a:r>
              <a:rPr lang="fr-FR" sz="1200" dirty="0" err="1"/>
              <a:t>share</a:t>
            </a:r>
            <a:r>
              <a:rPr lang="fr-FR" sz="1200" dirty="0"/>
              <a:t>. (s. d.). Consulté 30 mai 2018, à l’adresse </a:t>
            </a:r>
            <a:r>
              <a:rPr lang="fr-FR" sz="1200" dirty="0">
                <a:hlinkClick r:id="rId15"/>
              </a:rPr>
              <a:t>https://</a:t>
            </a:r>
            <a:r>
              <a:rPr lang="fr-FR" sz="1200" dirty="0" smtClean="0">
                <a:hlinkClick r:id="rId15"/>
              </a:rPr>
              <a:t>www.ukdataservice.ac.uk/manage-data/plan</a:t>
            </a:r>
            <a:endParaRPr lang="fr-FR" sz="1200" dirty="0" smtClean="0"/>
          </a:p>
          <a:p>
            <a:pPr lvl="1"/>
            <a:r>
              <a:rPr lang="fr-FR" sz="1200" dirty="0"/>
              <a:t>UK </a:t>
            </a:r>
            <a:r>
              <a:rPr lang="fr-FR" sz="1200" dirty="0" err="1"/>
              <a:t>Costing</a:t>
            </a:r>
            <a:r>
              <a:rPr lang="fr-FR" sz="1200" dirty="0"/>
              <a:t> data management </a:t>
            </a:r>
            <a:r>
              <a:rPr lang="en-US" sz="1200" dirty="0">
                <a:hlinkClick r:id="rId16"/>
              </a:rPr>
              <a:t>http://www.data-archive.ac.uk/create-manage/planning-for-sharing/costing</a:t>
            </a:r>
            <a:r>
              <a:rPr lang="en-US" sz="1200" dirty="0"/>
              <a:t> </a:t>
            </a:r>
          </a:p>
          <a:p>
            <a:pPr lvl="1"/>
            <a:endParaRPr lang="fr-FR" sz="1200" dirty="0"/>
          </a:p>
          <a:p>
            <a:pPr lvl="1"/>
            <a:endParaRPr lang="en-US" sz="1200" dirty="0" smtClean="0"/>
          </a:p>
          <a:p>
            <a:pPr lvl="1"/>
            <a:endParaRPr lang="fr-FR" sz="1200" dirty="0" smtClean="0"/>
          </a:p>
          <a:p>
            <a:pPr lvl="1"/>
            <a:endParaRPr lang="fr-FR" sz="1200" dirty="0" smtClean="0"/>
          </a:p>
          <a:p>
            <a:pPr lvl="1"/>
            <a:endParaRPr lang="fr-FR" sz="1200" dirty="0" smtClean="0"/>
          </a:p>
          <a:p>
            <a:pPr lvl="1"/>
            <a:endParaRPr lang="fr-FR" sz="1200" dirty="0"/>
          </a:p>
        </p:txBody>
      </p:sp>
      <p:sp>
        <p:nvSpPr>
          <p:cNvPr id="4" name="Titre 3"/>
          <p:cNvSpPr>
            <a:spLocks noGrp="1"/>
          </p:cNvSpPr>
          <p:nvPr>
            <p:ph type="title"/>
          </p:nvPr>
        </p:nvSpPr>
        <p:spPr>
          <a:xfrm>
            <a:off x="457199" y="274638"/>
            <a:ext cx="8490857" cy="1143000"/>
          </a:xfrm>
        </p:spPr>
        <p:txBody>
          <a:bodyPr/>
          <a:lstStyle/>
          <a:p>
            <a:r>
              <a:rPr lang="fr-FR" dirty="0" smtClean="0"/>
              <a:t>Bibliographie : Pourquoi rédiger un PGD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114</a:t>
            </a:fld>
            <a:endParaRPr lang="fr-FR">
              <a:sym typeface="Arial"/>
            </a:endParaRPr>
          </a:p>
        </p:txBody>
      </p:sp>
    </p:spTree>
    <p:extLst>
      <p:ext uri="{BB962C8B-B14F-4D97-AF65-F5344CB8AC3E}">
        <p14:creationId xmlns:p14="http://schemas.microsoft.com/office/powerpoint/2010/main" val="25417836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54562" y="846139"/>
            <a:ext cx="8602826" cy="5284074"/>
          </a:xfrm>
        </p:spPr>
        <p:txBody>
          <a:bodyPr>
            <a:noAutofit/>
          </a:bodyPr>
          <a:lstStyle/>
          <a:p>
            <a:r>
              <a:rPr lang="en-US" sz="1100" dirty="0" err="1" smtClean="0"/>
              <a:t>Références</a:t>
            </a:r>
            <a:endParaRPr lang="en-US" sz="1100" dirty="0" smtClean="0"/>
          </a:p>
          <a:p>
            <a:pPr lvl="1"/>
            <a:r>
              <a:rPr lang="fr-FR" sz="1100" dirty="0" err="1"/>
              <a:t>European</a:t>
            </a:r>
            <a:r>
              <a:rPr lang="fr-FR" sz="1100" dirty="0"/>
              <a:t> </a:t>
            </a:r>
            <a:r>
              <a:rPr lang="fr-FR" sz="1100" dirty="0" err="1"/>
              <a:t>Research</a:t>
            </a:r>
            <a:r>
              <a:rPr lang="fr-FR" sz="1100" dirty="0"/>
              <a:t> </a:t>
            </a:r>
            <a:r>
              <a:rPr lang="fr-FR" sz="1100" dirty="0" smtClean="0"/>
              <a:t>Council. ERC </a:t>
            </a:r>
            <a:r>
              <a:rPr lang="fr-FR" sz="1100" dirty="0"/>
              <a:t>Data Management Plan template. </a:t>
            </a:r>
            <a:r>
              <a:rPr lang="fr-FR" sz="1100" dirty="0" smtClean="0"/>
              <a:t>(12/04/2017). Consulté </a:t>
            </a:r>
            <a:r>
              <a:rPr lang="fr-FR" sz="1100" dirty="0"/>
              <a:t>à l’adresse </a:t>
            </a:r>
            <a:r>
              <a:rPr lang="fr-FR" sz="1100" dirty="0">
                <a:hlinkClick r:id="rId3"/>
              </a:rPr>
              <a:t>https://erc.europa.eu/content/erc-data-management-plan-template</a:t>
            </a:r>
            <a:endParaRPr lang="fr-FR" sz="1100" dirty="0"/>
          </a:p>
          <a:p>
            <a:pPr lvl="1"/>
            <a:r>
              <a:rPr lang="en-US" sz="1100" dirty="0" err="1" smtClean="0"/>
              <a:t>Hooft</a:t>
            </a:r>
            <a:r>
              <a:rPr lang="en-US" sz="1100" dirty="0" smtClean="0"/>
              <a:t>, R. Elsevier Publishing Campus. </a:t>
            </a:r>
            <a:r>
              <a:rPr lang="en-US" sz="1100" dirty="0"/>
              <a:t>(s. d.). How to create a good data management plan. </a:t>
            </a:r>
            <a:r>
              <a:rPr lang="en-US" sz="1100" dirty="0" err="1" smtClean="0"/>
              <a:t>Consulté</a:t>
            </a:r>
            <a:r>
              <a:rPr lang="en-US" sz="1100" dirty="0" smtClean="0"/>
              <a:t> </a:t>
            </a:r>
            <a:r>
              <a:rPr lang="en-US" sz="1100" dirty="0"/>
              <a:t>à </a:t>
            </a:r>
            <a:r>
              <a:rPr lang="en-US" sz="1100" dirty="0" err="1"/>
              <a:t>l’adresse</a:t>
            </a:r>
            <a:r>
              <a:rPr lang="en-US" sz="1100" dirty="0"/>
              <a:t> </a:t>
            </a:r>
            <a:r>
              <a:rPr lang="en-US" sz="1100" dirty="0">
                <a:hlinkClick r:id="rId4"/>
              </a:rPr>
              <a:t>https://</a:t>
            </a:r>
            <a:r>
              <a:rPr lang="en-US" sz="1100" dirty="0" smtClean="0">
                <a:hlinkClick r:id="rId4"/>
              </a:rPr>
              <a:t>www.elsevier.com/authors-update/story/publishing-trends/how-to-create-a-good-data-management-plan</a:t>
            </a:r>
            <a:endParaRPr lang="en-US" sz="1100" dirty="0" smtClean="0"/>
          </a:p>
          <a:p>
            <a:pPr lvl="1"/>
            <a:r>
              <a:rPr lang="fr-FR" sz="1100" dirty="0" err="1"/>
              <a:t>Landelijk</a:t>
            </a:r>
            <a:r>
              <a:rPr lang="fr-FR" sz="1100" dirty="0"/>
              <a:t> </a:t>
            </a:r>
            <a:r>
              <a:rPr lang="fr-FR" sz="1100" dirty="0" err="1"/>
              <a:t>Coördinatiepunt</a:t>
            </a:r>
            <a:r>
              <a:rPr lang="fr-FR" sz="1100" dirty="0"/>
              <a:t> </a:t>
            </a:r>
            <a:r>
              <a:rPr lang="fr-FR" sz="1100" dirty="0" err="1"/>
              <a:t>Research</a:t>
            </a:r>
            <a:r>
              <a:rPr lang="fr-FR" sz="1100" dirty="0"/>
              <a:t> Data Management (LCRDM). (s. d.). 10 </a:t>
            </a:r>
            <a:r>
              <a:rPr lang="fr-FR" sz="1100" dirty="0" err="1"/>
              <a:t>tips</a:t>
            </a:r>
            <a:r>
              <a:rPr lang="fr-FR" sz="1100" dirty="0"/>
              <a:t> for </a:t>
            </a:r>
            <a:r>
              <a:rPr lang="fr-FR" sz="1100" dirty="0" err="1"/>
              <a:t>writing</a:t>
            </a:r>
            <a:r>
              <a:rPr lang="fr-FR" sz="1100" dirty="0"/>
              <a:t> a Data Management Plan. Consulté à l’adresse </a:t>
            </a:r>
            <a:r>
              <a:rPr lang="fr-FR" sz="1100" dirty="0">
                <a:hlinkClick r:id="rId5"/>
              </a:rPr>
              <a:t>https://www.edugroepen.nl/sites/RDM_platform/Shared%20Documents/Bij%20de%20WG%20Onderzoeksondersteuning%20en%20advies/LCRDM%2010%20tips%20for%20writing%20a%20DMP%20no%20branding.pdf</a:t>
            </a:r>
            <a:endParaRPr lang="fr-FR" sz="1100" dirty="0"/>
          </a:p>
          <a:p>
            <a:pPr lvl="1"/>
            <a:r>
              <a:rPr lang="fr-FR" sz="1100" dirty="0" err="1" smtClean="0"/>
              <a:t>Research</a:t>
            </a:r>
            <a:r>
              <a:rPr lang="fr-FR" sz="1100" dirty="0" smtClean="0"/>
              <a:t> Data Alliance. (13:04:53 UTC). </a:t>
            </a:r>
            <a:r>
              <a:rPr lang="fr-FR" sz="1100" i="1" dirty="0" err="1" smtClean="0"/>
              <a:t>OpenAIRE</a:t>
            </a:r>
            <a:r>
              <a:rPr lang="fr-FR" sz="1100" i="1" dirty="0" smtClean="0"/>
              <a:t> and </a:t>
            </a:r>
            <a:r>
              <a:rPr lang="fr-FR" sz="1100" i="1" dirty="0" err="1" smtClean="0"/>
              <a:t>Eudat</a:t>
            </a:r>
            <a:r>
              <a:rPr lang="fr-FR" sz="1100" i="1" dirty="0" smtClean="0"/>
              <a:t> services and </a:t>
            </a:r>
            <a:r>
              <a:rPr lang="fr-FR" sz="1100" i="1" dirty="0" err="1" smtClean="0"/>
              <a:t>tools</a:t>
            </a:r>
            <a:r>
              <a:rPr lang="fr-FR" sz="1100" i="1" dirty="0" smtClean="0"/>
              <a:t> to support FAIR DMP </a:t>
            </a:r>
            <a:r>
              <a:rPr lang="fr-FR" sz="1100" i="1" dirty="0" err="1" smtClean="0"/>
              <a:t>implementat</a:t>
            </a:r>
            <a:r>
              <a:rPr lang="fr-FR" sz="1100" i="1" dirty="0" smtClean="0"/>
              <a:t>…</a:t>
            </a:r>
            <a:r>
              <a:rPr lang="fr-FR" sz="1100" dirty="0" smtClean="0"/>
              <a:t>. Données &amp; analyses. Consulté à l’adresse </a:t>
            </a:r>
            <a:r>
              <a:rPr lang="fr-FR" sz="1100" dirty="0" smtClean="0">
                <a:hlinkClick r:id="rId6"/>
              </a:rPr>
              <a:t>https://fr.slideshare.net/ResearchDataAlliance/openaire-and-eudat-services-and-tools-to-support-fair-dmp-implementation-68900290</a:t>
            </a:r>
            <a:endParaRPr lang="fr-FR" sz="1100" dirty="0" smtClean="0"/>
          </a:p>
          <a:p>
            <a:pPr lvl="1"/>
            <a:r>
              <a:rPr lang="fr-FR" sz="1100" dirty="0" err="1"/>
              <a:t>Reymonet</a:t>
            </a:r>
            <a:r>
              <a:rPr lang="fr-FR" sz="1100" dirty="0"/>
              <a:t>, N., </a:t>
            </a:r>
            <a:r>
              <a:rPr lang="fr-FR" sz="1100" dirty="0" err="1"/>
              <a:t>Moysan</a:t>
            </a:r>
            <a:r>
              <a:rPr lang="fr-FR" sz="1100" dirty="0"/>
              <a:t>, M., Cartier, A., &amp; </a:t>
            </a:r>
            <a:r>
              <a:rPr lang="fr-FR" sz="1100" dirty="0" err="1"/>
              <a:t>Délémontez</a:t>
            </a:r>
            <a:r>
              <a:rPr lang="fr-FR" sz="1100" dirty="0"/>
              <a:t>, R. (2018). Réaliser un plan de gestion de données « FAIR » : modèle. Consulté à l’adresse </a:t>
            </a:r>
            <a:r>
              <a:rPr lang="fr-FR" sz="1100" dirty="0">
                <a:hlinkClick r:id="rId7"/>
              </a:rPr>
              <a:t>https://</a:t>
            </a:r>
            <a:r>
              <a:rPr lang="fr-FR" sz="1100" dirty="0" smtClean="0">
                <a:hlinkClick r:id="rId7"/>
              </a:rPr>
              <a:t>archivesic.ccsd.cnrs.fr/sic_01690547/document</a:t>
            </a:r>
            <a:endParaRPr lang="fr-FR" sz="1100" dirty="0" smtClean="0"/>
          </a:p>
          <a:p>
            <a:r>
              <a:rPr lang="fr-FR" sz="1100" dirty="0" smtClean="0"/>
              <a:t>Sites</a:t>
            </a:r>
          </a:p>
          <a:p>
            <a:pPr lvl="1"/>
            <a:r>
              <a:rPr lang="fr-FR" sz="1100" dirty="0" smtClean="0"/>
              <a:t>CIRAD </a:t>
            </a:r>
            <a:r>
              <a:rPr lang="fr-FR" sz="1100" dirty="0"/>
              <a:t>Se familiariser avec les </a:t>
            </a:r>
            <a:r>
              <a:rPr lang="fr-FR" sz="1100" dirty="0" err="1"/>
              <a:t>plansde</a:t>
            </a:r>
            <a:r>
              <a:rPr lang="fr-FR" sz="1100" dirty="0"/>
              <a:t> gestion de données de la recherche </a:t>
            </a:r>
            <a:r>
              <a:rPr lang="fr-FR" sz="1100" dirty="0">
                <a:hlinkClick r:id="rId8"/>
              </a:rPr>
              <a:t>https://</a:t>
            </a:r>
            <a:r>
              <a:rPr lang="fr-FR" sz="1100" dirty="0" smtClean="0">
                <a:hlinkClick r:id="rId8"/>
              </a:rPr>
              <a:t>coop-ist.cirad.fr/gestion-de-l-information/gerer-les-donnees-de-la-recherche/se-familiariser-avec-les-plans-de-gestion-de-donnees-de-la-recherche/3-exemple-de-trame-d-un-plan-de-gestion-de-donnees</a:t>
            </a:r>
            <a:r>
              <a:rPr lang="fr-FR" sz="1100" dirty="0" smtClean="0"/>
              <a:t> </a:t>
            </a:r>
          </a:p>
          <a:p>
            <a:pPr lvl="1"/>
            <a:r>
              <a:rPr lang="fr-FR" sz="1100" dirty="0" smtClean="0"/>
              <a:t>DCC </a:t>
            </a:r>
            <a:r>
              <a:rPr lang="fr-FR" sz="1100" dirty="0" err="1"/>
              <a:t>Example</a:t>
            </a:r>
            <a:r>
              <a:rPr lang="fr-FR" sz="1100" dirty="0"/>
              <a:t> </a:t>
            </a:r>
            <a:r>
              <a:rPr lang="fr-FR" sz="1100" dirty="0" err="1"/>
              <a:t>DMPs</a:t>
            </a:r>
            <a:r>
              <a:rPr lang="fr-FR" sz="1100" dirty="0"/>
              <a:t> and guidance </a:t>
            </a:r>
            <a:r>
              <a:rPr lang="fr-FR" sz="1100" dirty="0">
                <a:hlinkClick r:id="rId9"/>
              </a:rPr>
              <a:t>http://</a:t>
            </a:r>
            <a:r>
              <a:rPr lang="fr-FR" sz="1100" dirty="0" smtClean="0">
                <a:hlinkClick r:id="rId9"/>
              </a:rPr>
              <a:t>www.dcc.ac.uk/resources/data-management-plans/guidance-examples</a:t>
            </a:r>
            <a:r>
              <a:rPr lang="fr-FR" sz="1100" dirty="0" smtClean="0"/>
              <a:t> </a:t>
            </a:r>
            <a:endParaRPr lang="fr-FR" sz="1100" dirty="0"/>
          </a:p>
          <a:p>
            <a:pPr lvl="1"/>
            <a:r>
              <a:rPr lang="fr-FR" sz="1100" dirty="0" smtClean="0"/>
              <a:t>DMP Online </a:t>
            </a:r>
            <a:r>
              <a:rPr lang="fr-FR" sz="1100" dirty="0" err="1" smtClean="0"/>
              <a:t>Funder</a:t>
            </a:r>
            <a:r>
              <a:rPr lang="fr-FR" sz="1100" dirty="0" smtClean="0"/>
              <a:t> </a:t>
            </a:r>
            <a:r>
              <a:rPr lang="fr-FR" sz="1100" dirty="0" err="1" smtClean="0"/>
              <a:t>requirements</a:t>
            </a:r>
            <a:r>
              <a:rPr lang="fr-FR" sz="1100" dirty="0" smtClean="0"/>
              <a:t> </a:t>
            </a:r>
            <a:r>
              <a:rPr lang="fr-FR" sz="1100" dirty="0">
                <a:hlinkClick r:id="rId10"/>
              </a:rPr>
              <a:t>https://</a:t>
            </a:r>
            <a:r>
              <a:rPr lang="fr-FR" sz="1100" dirty="0" smtClean="0">
                <a:hlinkClick r:id="rId10"/>
              </a:rPr>
              <a:t>dmponline.dcc.ac.uk/public_templates</a:t>
            </a:r>
            <a:endParaRPr lang="fr-FR" sz="1100" dirty="0"/>
          </a:p>
          <a:p>
            <a:pPr lvl="1"/>
            <a:r>
              <a:rPr lang="fr-FR" sz="1100" dirty="0" smtClean="0"/>
              <a:t>DMP </a:t>
            </a:r>
            <a:r>
              <a:rPr lang="fr-FR" sz="1100" dirty="0" err="1" smtClean="0"/>
              <a:t>Tool</a:t>
            </a:r>
            <a:r>
              <a:rPr lang="fr-FR" sz="1100" dirty="0" smtClean="0"/>
              <a:t> </a:t>
            </a:r>
            <a:r>
              <a:rPr lang="fr-FR" sz="1100" dirty="0" err="1" smtClean="0"/>
              <a:t>Funder</a:t>
            </a:r>
            <a:r>
              <a:rPr lang="fr-FR" sz="1100" dirty="0" smtClean="0"/>
              <a:t> </a:t>
            </a:r>
            <a:r>
              <a:rPr lang="fr-FR" sz="1100" dirty="0" err="1" smtClean="0"/>
              <a:t>requirements</a:t>
            </a:r>
            <a:r>
              <a:rPr lang="fr-FR" sz="1100" dirty="0" smtClean="0"/>
              <a:t> </a:t>
            </a:r>
            <a:r>
              <a:rPr lang="fr-FR" sz="1100" dirty="0">
                <a:hlinkClick r:id="rId11"/>
              </a:rPr>
              <a:t>https://</a:t>
            </a:r>
            <a:r>
              <a:rPr lang="fr-FR" sz="1100" dirty="0" smtClean="0">
                <a:hlinkClick r:id="rId11"/>
              </a:rPr>
              <a:t>dmptool.org/public_templates</a:t>
            </a:r>
            <a:endParaRPr lang="fr-FR" sz="1100" dirty="0" smtClean="0"/>
          </a:p>
          <a:p>
            <a:pPr lvl="1"/>
            <a:r>
              <a:rPr lang="fr-FR" sz="1100" dirty="0" smtClean="0"/>
              <a:t>DMP </a:t>
            </a:r>
            <a:r>
              <a:rPr lang="fr-FR" sz="1100" dirty="0" err="1" smtClean="0"/>
              <a:t>Tool</a:t>
            </a:r>
            <a:r>
              <a:rPr lang="fr-FR" sz="1100" dirty="0" smtClean="0"/>
              <a:t> Public Plans </a:t>
            </a:r>
            <a:r>
              <a:rPr lang="fr-FR" sz="1100" dirty="0">
                <a:hlinkClick r:id="rId12"/>
              </a:rPr>
              <a:t>https://dmptool.org/public_plans</a:t>
            </a:r>
            <a:endParaRPr lang="fr-FR" sz="1100" dirty="0"/>
          </a:p>
          <a:p>
            <a:pPr lvl="1"/>
            <a:r>
              <a:rPr lang="fr-FR" sz="1100" dirty="0" smtClean="0"/>
              <a:t>INRA </a:t>
            </a:r>
            <a:r>
              <a:rPr lang="fr-FR" sz="1100" dirty="0"/>
              <a:t>Plan de gestion des données </a:t>
            </a:r>
            <a:r>
              <a:rPr lang="fr-FR" sz="1100" dirty="0">
                <a:hlinkClick r:id="rId13"/>
              </a:rPr>
              <a:t>https://</a:t>
            </a:r>
            <a:r>
              <a:rPr lang="fr-FR" sz="1100" dirty="0" smtClean="0">
                <a:hlinkClick r:id="rId13"/>
              </a:rPr>
              <a:t>www6.inra.fr/datapartage/Gerer/Plan-de-gestion</a:t>
            </a:r>
            <a:r>
              <a:rPr lang="fr-FR" sz="1100" dirty="0" smtClean="0"/>
              <a:t> </a:t>
            </a:r>
            <a:endParaRPr lang="fr-FR" sz="1100" dirty="0"/>
          </a:p>
          <a:p>
            <a:pPr lvl="1"/>
            <a:r>
              <a:rPr lang="fr-FR" sz="1100" dirty="0" smtClean="0"/>
              <a:t>IRSTEA </a:t>
            </a:r>
            <a:r>
              <a:rPr lang="fr-FR" sz="1100" cap="all" dirty="0"/>
              <a:t>DMP </a:t>
            </a:r>
            <a:r>
              <a:rPr lang="fr-FR" sz="1100" dirty="0"/>
              <a:t>Plan de gestion </a:t>
            </a:r>
            <a:r>
              <a:rPr lang="fr-FR" sz="1100" dirty="0" smtClean="0"/>
              <a:t>de </a:t>
            </a:r>
            <a:r>
              <a:rPr lang="fr-FR" sz="1100" dirty="0"/>
              <a:t>données </a:t>
            </a:r>
            <a:r>
              <a:rPr lang="fr-FR" sz="1100" dirty="0" smtClean="0">
                <a:hlinkClick r:id="rId14"/>
              </a:rPr>
              <a:t>https</a:t>
            </a:r>
            <a:r>
              <a:rPr lang="fr-FR" sz="1100" dirty="0">
                <a:hlinkClick r:id="rId14"/>
              </a:rPr>
              <a:t>://donnees-recherche.irstea.fr/dmppgd-plan-de-gestion-de-donnees</a:t>
            </a:r>
            <a:r>
              <a:rPr lang="fr-FR" sz="1100" dirty="0" smtClean="0">
                <a:hlinkClick r:id="rId14"/>
              </a:rPr>
              <a:t>/</a:t>
            </a:r>
            <a:r>
              <a:rPr lang="fr-FR" sz="1100" dirty="0" smtClean="0"/>
              <a:t> </a:t>
            </a:r>
          </a:p>
          <a:p>
            <a:pPr lvl="1"/>
            <a:r>
              <a:rPr lang="fr-FR" sz="1100" dirty="0"/>
              <a:t>ROI Section=[Data Management Plans] </a:t>
            </a:r>
            <a:r>
              <a:rPr lang="fr-FR" sz="1100" dirty="0">
                <a:hlinkClick r:id="rId15"/>
              </a:rPr>
              <a:t>https://riojournal.com/browse_journal_articles.php?form_name=filter_articles&amp;sortby=0&amp;journal_id=17&amp;search_in_=0&amp;section_type[]=</a:t>
            </a:r>
            <a:r>
              <a:rPr lang="fr-FR" sz="1100" dirty="0" smtClean="0">
                <a:hlinkClick r:id="rId15"/>
              </a:rPr>
              <a:t>231</a:t>
            </a:r>
            <a:r>
              <a:rPr lang="fr-FR" sz="1100" dirty="0" smtClean="0"/>
              <a:t> </a:t>
            </a:r>
            <a:endParaRPr lang="fr-FR" sz="1100" dirty="0"/>
          </a:p>
          <a:p>
            <a:pPr lvl="1"/>
            <a:endParaRPr lang="fr-FR" sz="1100" dirty="0"/>
          </a:p>
          <a:p>
            <a:endParaRPr lang="en-US" sz="1100" dirty="0"/>
          </a:p>
          <a:p>
            <a:endParaRPr lang="fr-FR" sz="1100" dirty="0"/>
          </a:p>
        </p:txBody>
      </p:sp>
      <p:sp>
        <p:nvSpPr>
          <p:cNvPr id="3" name="Titre 2"/>
          <p:cNvSpPr>
            <a:spLocks noGrp="1"/>
          </p:cNvSpPr>
          <p:nvPr>
            <p:ph type="title"/>
          </p:nvPr>
        </p:nvSpPr>
        <p:spPr>
          <a:xfrm>
            <a:off x="457200" y="274638"/>
            <a:ext cx="8500188" cy="1143000"/>
          </a:xfrm>
        </p:spPr>
        <p:txBody>
          <a:bodyPr/>
          <a:lstStyle/>
          <a:p>
            <a:r>
              <a:rPr lang="fr-FR" dirty="0"/>
              <a:t>Bibliographie : Comment rédiger un PGD ?</a:t>
            </a: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115</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7932694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536331" y="1460866"/>
            <a:ext cx="8229600" cy="4004020"/>
          </a:xfrm>
        </p:spPr>
        <p:txBody>
          <a:bodyPr>
            <a:noAutofit/>
          </a:bodyPr>
          <a:lstStyle/>
          <a:p>
            <a:r>
              <a:rPr lang="fr-FR" sz="1400" dirty="0" smtClean="0"/>
              <a:t>Références</a:t>
            </a:r>
          </a:p>
          <a:p>
            <a:pPr lvl="1"/>
            <a:r>
              <a:rPr lang="en-US" sz="1100" dirty="0" smtClean="0"/>
              <a:t>O'Carroll, C., </a:t>
            </a:r>
            <a:r>
              <a:rPr lang="en-US" sz="1100" dirty="0" err="1" smtClean="0"/>
              <a:t>Kamerlin</a:t>
            </a:r>
            <a:r>
              <a:rPr lang="en-US" sz="1100" dirty="0" smtClean="0"/>
              <a:t>, C. L., Brennan, N., </a:t>
            </a:r>
            <a:r>
              <a:rPr lang="en-US" sz="1100" dirty="0" err="1" smtClean="0"/>
              <a:t>Hyllsteh</a:t>
            </a:r>
            <a:r>
              <a:rPr lang="en-US" sz="1100" dirty="0" smtClean="0"/>
              <a:t>, B., Kohl, U., O'Neill, G., &amp; Van den Berg, R. (2017). Providing researchers with the skills and competencies they need to </a:t>
            </a:r>
            <a:r>
              <a:rPr lang="en-US" sz="1100" dirty="0" err="1" smtClean="0"/>
              <a:t>practise</a:t>
            </a:r>
            <a:r>
              <a:rPr lang="en-US" sz="1100" dirty="0" smtClean="0"/>
              <a:t> Open Science. Report of the working Group of Education and Skills under Open Science: European Commission, 99 p. </a:t>
            </a:r>
            <a:r>
              <a:rPr lang="fr-FR" sz="1100" dirty="0" smtClean="0">
                <a:hlinkClick r:id="rId3"/>
              </a:rPr>
              <a:t>http://doi.org/10.2777/121253</a:t>
            </a:r>
            <a:endParaRPr lang="fr-FR" sz="1100" dirty="0" smtClean="0"/>
          </a:p>
          <a:p>
            <a:pPr lvl="1"/>
            <a:r>
              <a:rPr lang="en-US" sz="1100" dirty="0" smtClean="0"/>
              <a:t>Jones, S., </a:t>
            </a:r>
            <a:r>
              <a:rPr lang="en-US" sz="1100" dirty="0" err="1" smtClean="0"/>
              <a:t>Leenarts</a:t>
            </a:r>
            <a:r>
              <a:rPr lang="en-US" sz="1100" dirty="0" smtClean="0"/>
              <a:t>, E., </a:t>
            </a:r>
            <a:r>
              <a:rPr lang="en-US" sz="1100" dirty="0" err="1" smtClean="0"/>
              <a:t>Grootveld</a:t>
            </a:r>
            <a:r>
              <a:rPr lang="en-US" sz="1100" dirty="0" smtClean="0"/>
              <a:t>, M., </a:t>
            </a:r>
            <a:r>
              <a:rPr lang="en-US" sz="1100" dirty="0" err="1" smtClean="0"/>
              <a:t>Fankhauser</a:t>
            </a:r>
            <a:r>
              <a:rPr lang="en-US" sz="1100" dirty="0" smtClean="0"/>
              <a:t>, E., &amp; </a:t>
            </a:r>
            <a:r>
              <a:rPr lang="en-US" sz="1100" dirty="0" err="1" smtClean="0"/>
              <a:t>Hermans</a:t>
            </a:r>
            <a:r>
              <a:rPr lang="en-US" sz="1100" dirty="0" smtClean="0"/>
              <a:t>, E. (2018). </a:t>
            </a:r>
            <a:r>
              <a:rPr lang="en-US" sz="1100" dirty="0" err="1" smtClean="0"/>
              <a:t>OpenAire</a:t>
            </a:r>
            <a:r>
              <a:rPr lang="en-US" sz="1100" dirty="0" smtClean="0"/>
              <a:t> and the FAIR Data Expert Group. Report on the results of the survey about Horizon 2020 template for Data Management Plans. </a:t>
            </a:r>
            <a:r>
              <a:rPr lang="fr-FR" sz="1100" dirty="0"/>
              <a:t>Consulté à l’adresse </a:t>
            </a:r>
            <a:r>
              <a:rPr lang="fr-FR" sz="1100" dirty="0" smtClean="0"/>
              <a:t> : </a:t>
            </a:r>
            <a:r>
              <a:rPr lang="fr-FR" sz="1100" dirty="0" smtClean="0">
                <a:hlinkClick r:id="rId4"/>
              </a:rPr>
              <a:t>https://zenodo.org/record/1120245#.Wl2VAzciGM8</a:t>
            </a:r>
            <a:endParaRPr lang="en-US" sz="1200" dirty="0" smtClean="0"/>
          </a:p>
          <a:p>
            <a:pPr marL="457200" lvl="1" indent="0">
              <a:buNone/>
            </a:pPr>
            <a:endParaRPr lang="fr-FR" sz="1200" dirty="0"/>
          </a:p>
          <a:p>
            <a:pPr lvl="1"/>
            <a:endParaRPr lang="fr-FR" sz="1200" dirty="0"/>
          </a:p>
          <a:p>
            <a:pPr lvl="1"/>
            <a:endParaRPr lang="en-US" sz="1200" dirty="0" smtClean="0"/>
          </a:p>
          <a:p>
            <a:pPr marL="457200" lvl="1" indent="0">
              <a:buNone/>
            </a:pPr>
            <a:r>
              <a:rPr lang="en-US" sz="1200" dirty="0" smtClean="0">
                <a:sym typeface="Calibri"/>
              </a:rPr>
              <a:t/>
            </a:r>
            <a:br>
              <a:rPr lang="en-US" sz="1200" dirty="0" smtClean="0">
                <a:sym typeface="Calibri"/>
              </a:rPr>
            </a:br>
            <a:endParaRPr lang="en-US" sz="1200" dirty="0" smtClean="0">
              <a:sym typeface="Calibri"/>
            </a:endParaRPr>
          </a:p>
          <a:p>
            <a:pPr marL="0" indent="0">
              <a:buNone/>
            </a:pPr>
            <a:endParaRPr lang="fr-FR" sz="1200" dirty="0" smtClean="0"/>
          </a:p>
          <a:p>
            <a:pPr lvl="1"/>
            <a:endParaRPr lang="fr-FR" sz="1200" dirty="0"/>
          </a:p>
        </p:txBody>
      </p:sp>
      <p:sp>
        <p:nvSpPr>
          <p:cNvPr id="4" name="Titre 3"/>
          <p:cNvSpPr>
            <a:spLocks noGrp="1"/>
          </p:cNvSpPr>
          <p:nvPr>
            <p:ph type="title"/>
          </p:nvPr>
        </p:nvSpPr>
        <p:spPr>
          <a:xfrm>
            <a:off x="457200" y="274638"/>
            <a:ext cx="8387862" cy="803060"/>
          </a:xfrm>
        </p:spPr>
        <p:txBody>
          <a:bodyPr>
            <a:normAutofit fontScale="90000"/>
          </a:bodyPr>
          <a:lstStyle/>
          <a:p>
            <a:r>
              <a:rPr lang="fr-FR" dirty="0"/>
              <a:t>Bibliographie : </a:t>
            </a:r>
            <a:r>
              <a:rPr lang="fr-FR" dirty="0" smtClean="0"/>
              <a:t>Retours d’expérience</a:t>
            </a:r>
            <a:br>
              <a:rPr lang="fr-FR" dirty="0" smtClean="0"/>
            </a:br>
            <a:r>
              <a:rPr lang="fr-FR" dirty="0" smtClean="0"/>
              <a:t>Rédaction des PGD</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116</a:t>
            </a:fld>
            <a:endParaRPr lang="fr-FR">
              <a:sym typeface="Arial"/>
            </a:endParaRPr>
          </a:p>
        </p:txBody>
      </p:sp>
    </p:spTree>
    <p:extLst>
      <p:ext uri="{BB962C8B-B14F-4D97-AF65-F5344CB8AC3E}">
        <p14:creationId xmlns:p14="http://schemas.microsoft.com/office/powerpoint/2010/main" val="19291600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536331" y="890709"/>
            <a:ext cx="8229600" cy="5380999"/>
          </a:xfrm>
        </p:spPr>
        <p:txBody>
          <a:bodyPr>
            <a:noAutofit/>
          </a:bodyPr>
          <a:lstStyle/>
          <a:p>
            <a:r>
              <a:rPr lang="fr-FR" sz="1200" dirty="0" smtClean="0"/>
              <a:t>Références</a:t>
            </a:r>
          </a:p>
          <a:p>
            <a:pPr lvl="1"/>
            <a:r>
              <a:rPr lang="en-US" sz="1000" dirty="0" smtClean="0"/>
              <a:t>Carlson, J., Wells Parham, S., </a:t>
            </a:r>
            <a:r>
              <a:rPr lang="en-US" sz="1000" dirty="0" err="1" smtClean="0"/>
              <a:t>Hswe</a:t>
            </a:r>
            <a:r>
              <a:rPr lang="en-US" sz="1000" dirty="0" smtClean="0"/>
              <a:t>, P., &amp; </a:t>
            </a:r>
            <a:r>
              <a:rPr lang="en-US" sz="1000" dirty="0" err="1" smtClean="0"/>
              <a:t>Whitmire</a:t>
            </a:r>
            <a:r>
              <a:rPr lang="en-US" sz="1000" dirty="0" smtClean="0"/>
              <a:t>, A. (2016). Using data management plans to explore  variability in research data management practices across domains. Paper presented at the IDCC 2016, Amsterdam (NLD). </a:t>
            </a:r>
            <a:r>
              <a:rPr lang="en-US" sz="1000" dirty="0" smtClean="0">
                <a:hlinkClick r:id="rId3"/>
              </a:rPr>
              <a:t>http://slideplayer.com/slide/10989016/</a:t>
            </a:r>
            <a:endParaRPr lang="en-US" sz="1000" dirty="0" smtClean="0"/>
          </a:p>
          <a:p>
            <a:pPr lvl="1"/>
            <a:r>
              <a:rPr lang="en-US" sz="1000" dirty="0" err="1"/>
              <a:t>Grootveld</a:t>
            </a:r>
            <a:r>
              <a:rPr lang="en-US" sz="1000" dirty="0"/>
              <a:t>, M., &amp; </a:t>
            </a:r>
            <a:r>
              <a:rPr lang="en-US" sz="1000" dirty="0" err="1"/>
              <a:t>Leenarts</a:t>
            </a:r>
            <a:r>
              <a:rPr lang="en-US" sz="1000" dirty="0"/>
              <a:t>, E. (2018). </a:t>
            </a:r>
            <a:r>
              <a:rPr lang="en-US" sz="1000" i="1" dirty="0"/>
              <a:t>Why is this a good DMP ? Paper presented at the TUD Seminar “Towards cultural change in data management - data stewardship in practice”. </a:t>
            </a:r>
            <a:r>
              <a:rPr lang="fr-FR" sz="1000" dirty="0">
                <a:hlinkClick r:id="rId4"/>
              </a:rPr>
              <a:t>https://</a:t>
            </a:r>
            <a:r>
              <a:rPr lang="fr-FR" sz="1000" dirty="0" smtClean="0">
                <a:hlinkClick r:id="rId4"/>
              </a:rPr>
              <a:t>pure.knaw.nl/portal/files/6616988/20180524_Why_is_this_a_good_DMP_public.pdf</a:t>
            </a:r>
            <a:endParaRPr lang="fr-FR" sz="1000" dirty="0" smtClean="0"/>
          </a:p>
          <a:p>
            <a:pPr lvl="1"/>
            <a:r>
              <a:rPr lang="en-US" sz="1000" dirty="0" err="1"/>
              <a:t>Grootveld</a:t>
            </a:r>
            <a:r>
              <a:rPr lang="en-US" sz="1000" dirty="0"/>
              <a:t>, M., &amp; Van </a:t>
            </a:r>
            <a:r>
              <a:rPr lang="en-US" sz="1000" dirty="0" err="1"/>
              <a:t>Selm</a:t>
            </a:r>
            <a:r>
              <a:rPr lang="en-US" sz="1000" dirty="0"/>
              <a:t>, M. (2017). </a:t>
            </a:r>
            <a:r>
              <a:rPr lang="en-US" sz="1000" i="1" dirty="0"/>
              <a:t>Report : survey of DMP reviewer experiences. Retrieved from </a:t>
            </a:r>
            <a:r>
              <a:rPr lang="en-US" sz="1000" i="1" dirty="0">
                <a:hlinkClick r:id="rId5"/>
              </a:rPr>
              <a:t>https://www.edugroepen.nl/sites/RDM_platform/Shared%20Documents/Bij%20de%20WG%20Onderzoeksondersteuning%20en%20advies/Report%20about%20LCRDM%20DMP%20review%20survey%20-%</a:t>
            </a:r>
            <a:r>
              <a:rPr lang="en-US" sz="1000" i="1" dirty="0" smtClean="0">
                <a:hlinkClick r:id="rId5"/>
              </a:rPr>
              <a:t>2022%20June%202017.pdf</a:t>
            </a:r>
            <a:endParaRPr lang="en-US" sz="1000" i="1" dirty="0" smtClean="0"/>
          </a:p>
          <a:p>
            <a:pPr lvl="1"/>
            <a:r>
              <a:rPr lang="en-US" sz="1000" dirty="0" smtClean="0">
                <a:sym typeface="Calibri"/>
              </a:rPr>
              <a:t>Jones</a:t>
            </a:r>
            <a:r>
              <a:rPr lang="en-US" sz="1000" dirty="0">
                <a:sym typeface="Calibri"/>
              </a:rPr>
              <a:t>, S. (2017). Developing and </a:t>
            </a:r>
            <a:r>
              <a:rPr lang="en-US" sz="1000" dirty="0" err="1">
                <a:sym typeface="Calibri"/>
              </a:rPr>
              <a:t>Rewiewing</a:t>
            </a:r>
            <a:r>
              <a:rPr lang="en-US" sz="1000" dirty="0">
                <a:sym typeface="Calibri"/>
              </a:rPr>
              <a:t> Data Management Plans. Paper presented at the DCC - Supporting Open Research, Amsterdam (NLD). </a:t>
            </a:r>
            <a:r>
              <a:rPr lang="en-US" sz="1000" dirty="0" smtClean="0">
                <a:sym typeface="Calibri"/>
                <a:hlinkClick r:id="rId6"/>
              </a:rPr>
              <a:t>www.dcc.ac.uk/webfm_send/2384</a:t>
            </a:r>
            <a:endParaRPr lang="en-US" sz="1000" dirty="0" smtClean="0">
              <a:sym typeface="Calibri"/>
            </a:endParaRPr>
          </a:p>
          <a:p>
            <a:pPr lvl="1"/>
            <a:r>
              <a:rPr lang="en-US" sz="1000" dirty="0"/>
              <a:t>Van Loon, J. E., Akers, K. G., Hudson, C., &amp; Sarkozy, A. (2017). Quality evaluation of data management plans at a research university. IFLA Journal, 43(1), </a:t>
            </a:r>
            <a:r>
              <a:rPr lang="en-US" sz="1000" dirty="0" smtClean="0"/>
              <a:t>98-104. </a:t>
            </a:r>
            <a:r>
              <a:rPr lang="en-US" sz="1000" dirty="0" err="1" smtClean="0"/>
              <a:t>doi</a:t>
            </a:r>
            <a:r>
              <a:rPr lang="en-US" sz="1000" dirty="0" smtClean="0"/>
              <a:t> : </a:t>
            </a:r>
            <a:r>
              <a:rPr lang="en-US" sz="1000" dirty="0" smtClean="0">
                <a:hlinkClick r:id="rId7"/>
              </a:rPr>
              <a:t>10.1177/0340035216682041 </a:t>
            </a:r>
            <a:endParaRPr lang="en-US" sz="1000" dirty="0" smtClean="0"/>
          </a:p>
          <a:p>
            <a:pPr lvl="1"/>
            <a:r>
              <a:rPr lang="fr-FR" sz="1000" dirty="0" err="1" smtClean="0"/>
              <a:t>Whitmire</a:t>
            </a:r>
            <a:r>
              <a:rPr lang="fr-FR" sz="1000" dirty="0" smtClean="0"/>
              <a:t>, A., Carlson, J., </a:t>
            </a:r>
            <a:r>
              <a:rPr lang="fr-FR" sz="1000" dirty="0" err="1" smtClean="0"/>
              <a:t>Hswe</a:t>
            </a:r>
            <a:r>
              <a:rPr lang="fr-FR" sz="1000" dirty="0" smtClean="0"/>
              <a:t>, P., Wells </a:t>
            </a:r>
            <a:r>
              <a:rPr lang="fr-FR" sz="1000" dirty="0" err="1" smtClean="0"/>
              <a:t>Parham</a:t>
            </a:r>
            <a:r>
              <a:rPr lang="fr-FR" sz="1000" dirty="0" smtClean="0"/>
              <a:t>, S., &amp; </a:t>
            </a:r>
            <a:r>
              <a:rPr lang="fr-FR" sz="1000" dirty="0" err="1" smtClean="0"/>
              <a:t>Westra</a:t>
            </a:r>
            <a:r>
              <a:rPr lang="fr-FR" sz="1000" dirty="0" smtClean="0"/>
              <a:t>, B. (2016). </a:t>
            </a:r>
            <a:r>
              <a:rPr lang="fr-FR" sz="1000" dirty="0" err="1" smtClean="0"/>
              <a:t>Analysing</a:t>
            </a:r>
            <a:r>
              <a:rPr lang="fr-FR" sz="1000" dirty="0" smtClean="0"/>
              <a:t> </a:t>
            </a:r>
            <a:r>
              <a:rPr lang="fr-FR" sz="1000" dirty="0" err="1" smtClean="0"/>
              <a:t>DMPs</a:t>
            </a:r>
            <a:r>
              <a:rPr lang="fr-FR" sz="1000" dirty="0" smtClean="0"/>
              <a:t> to </a:t>
            </a:r>
            <a:r>
              <a:rPr lang="fr-FR" sz="1000" dirty="0" err="1" smtClean="0"/>
              <a:t>inform</a:t>
            </a:r>
            <a:r>
              <a:rPr lang="fr-FR" sz="1000" dirty="0" smtClean="0"/>
              <a:t> </a:t>
            </a:r>
            <a:r>
              <a:rPr lang="fr-FR" sz="1000" dirty="0" err="1" smtClean="0"/>
              <a:t>research</a:t>
            </a:r>
            <a:r>
              <a:rPr lang="fr-FR" sz="1000" dirty="0" smtClean="0"/>
              <a:t> data services. </a:t>
            </a:r>
            <a:r>
              <a:rPr lang="fr-FR" sz="1000" dirty="0" err="1" smtClean="0"/>
              <a:t>Lessons</a:t>
            </a:r>
            <a:r>
              <a:rPr lang="fr-FR" sz="1000" dirty="0" smtClean="0"/>
              <a:t> </a:t>
            </a:r>
            <a:r>
              <a:rPr lang="fr-FR" sz="1000" dirty="0" err="1" smtClean="0"/>
              <a:t>from</a:t>
            </a:r>
            <a:r>
              <a:rPr lang="fr-FR" sz="1000" dirty="0" smtClean="0"/>
              <a:t> the DART Project. Paper </a:t>
            </a:r>
            <a:r>
              <a:rPr lang="fr-FR" sz="1000" dirty="0" err="1" smtClean="0"/>
              <a:t>presented</a:t>
            </a:r>
            <a:r>
              <a:rPr lang="fr-FR" sz="1000" dirty="0" smtClean="0"/>
              <a:t> at the IDCC 2016, Amsterdam (NLD). </a:t>
            </a:r>
            <a:r>
              <a:rPr lang="fr-FR" sz="1000" dirty="0" smtClean="0">
                <a:hlinkClick r:id="rId8"/>
              </a:rPr>
              <a:t>https://fr.slideshare.net/amandawhitmire/idcc-workshop-analysing-dmps-to-inform-and-empower-academic-librarians-in-providing-research-data-support-lessons-from-the-dart-project</a:t>
            </a:r>
            <a:endParaRPr lang="fr-FR" sz="1000" dirty="0" smtClean="0"/>
          </a:p>
          <a:p>
            <a:pPr lvl="1"/>
            <a:r>
              <a:rPr lang="fr-FR" sz="1000" dirty="0" err="1" smtClean="0"/>
              <a:t>Whitmire</a:t>
            </a:r>
            <a:r>
              <a:rPr lang="fr-FR" sz="1000" dirty="0" smtClean="0"/>
              <a:t>, A., </a:t>
            </a:r>
            <a:r>
              <a:rPr lang="fr-FR" sz="1000" dirty="0" err="1" smtClean="0"/>
              <a:t>Westra</a:t>
            </a:r>
            <a:r>
              <a:rPr lang="fr-FR" sz="1000" dirty="0" smtClean="0"/>
              <a:t>, B., </a:t>
            </a:r>
            <a:r>
              <a:rPr lang="fr-FR" sz="1000" dirty="0" err="1" smtClean="0"/>
              <a:t>Hswe</a:t>
            </a:r>
            <a:r>
              <a:rPr lang="fr-FR" sz="1000" dirty="0" smtClean="0"/>
              <a:t>, P., Carlson, J., &amp; </a:t>
            </a:r>
            <a:r>
              <a:rPr lang="fr-FR" sz="1000" dirty="0" err="1" smtClean="0"/>
              <a:t>Parham</a:t>
            </a:r>
            <a:r>
              <a:rPr lang="fr-FR" sz="1000" dirty="0" smtClean="0"/>
              <a:t>, S. W. (2016). </a:t>
            </a:r>
            <a:r>
              <a:rPr lang="fr-FR" sz="1000" dirty="0" err="1" smtClean="0"/>
              <a:t>Using</a:t>
            </a:r>
            <a:r>
              <a:rPr lang="fr-FR" sz="1000" dirty="0" smtClean="0"/>
              <a:t> Data Management Plans to Explore </a:t>
            </a:r>
            <a:r>
              <a:rPr lang="fr-FR" sz="1000" dirty="0" err="1" smtClean="0"/>
              <a:t>Variability</a:t>
            </a:r>
            <a:r>
              <a:rPr lang="fr-FR" sz="1000" dirty="0" smtClean="0"/>
              <a:t> in </a:t>
            </a:r>
            <a:r>
              <a:rPr lang="fr-FR" sz="1000" dirty="0" err="1" smtClean="0"/>
              <a:t>Research</a:t>
            </a:r>
            <a:r>
              <a:rPr lang="fr-FR" sz="1000" dirty="0" smtClean="0"/>
              <a:t> Data Management Practices </a:t>
            </a:r>
            <a:r>
              <a:rPr lang="fr-FR" sz="1000" dirty="0" err="1" smtClean="0"/>
              <a:t>Across</a:t>
            </a:r>
            <a:r>
              <a:rPr lang="fr-FR" sz="1000" dirty="0" smtClean="0"/>
              <a:t> </a:t>
            </a:r>
            <a:r>
              <a:rPr lang="fr-FR" sz="1000" dirty="0" err="1" smtClean="0"/>
              <a:t>Domains</a:t>
            </a:r>
            <a:r>
              <a:rPr lang="fr-FR" sz="1000" dirty="0" smtClean="0"/>
              <a:t>. International Journal of Digital Curation, 11(1), 53-67. </a:t>
            </a:r>
            <a:r>
              <a:rPr lang="fr-FR" sz="1000" dirty="0" err="1" smtClean="0"/>
              <a:t>doi</a:t>
            </a:r>
            <a:r>
              <a:rPr lang="fr-FR" sz="1000" dirty="0" smtClean="0"/>
              <a:t>: </a:t>
            </a:r>
            <a:r>
              <a:rPr lang="fr-FR" sz="1000" dirty="0" smtClean="0">
                <a:hlinkClick r:id="rId9"/>
              </a:rPr>
              <a:t>10.2218/ijdc.v11i1.423 </a:t>
            </a:r>
            <a:endParaRPr lang="en-US" sz="1000" dirty="0" smtClean="0">
              <a:sym typeface="Calibri"/>
            </a:endParaRPr>
          </a:p>
          <a:p>
            <a:r>
              <a:rPr lang="en-US" sz="1100" b="1" dirty="0" smtClean="0">
                <a:solidFill>
                  <a:srgbClr val="6F9D20"/>
                </a:solidFill>
                <a:sym typeface="Calibri"/>
              </a:rPr>
              <a:t>Sites</a:t>
            </a:r>
            <a:r>
              <a:rPr lang="en-US" sz="1100" dirty="0" smtClean="0">
                <a:sym typeface="Calibri"/>
              </a:rPr>
              <a:t> :</a:t>
            </a:r>
          </a:p>
          <a:p>
            <a:pPr lvl="1"/>
            <a:r>
              <a:rPr lang="en-US" sz="1000" dirty="0"/>
              <a:t>The DART Project: using data management plans as a research tool. </a:t>
            </a:r>
            <a:r>
              <a:rPr lang="en-US" sz="1000" dirty="0">
                <a:hlinkClick r:id="rId10"/>
              </a:rPr>
              <a:t>https://osf.io/kh2y6</a:t>
            </a:r>
            <a:r>
              <a:rPr lang="en-US" sz="1000" dirty="0" smtClean="0">
                <a:hlinkClick r:id="rId10"/>
              </a:rPr>
              <a:t>/</a:t>
            </a:r>
            <a:endParaRPr lang="en-US" sz="1000" dirty="0"/>
          </a:p>
          <a:p>
            <a:pPr lvl="1"/>
            <a:r>
              <a:rPr lang="en-US" sz="1000" dirty="0" smtClean="0"/>
              <a:t>Site DCC – </a:t>
            </a:r>
            <a:r>
              <a:rPr lang="en-US" sz="1000" dirty="0" err="1" smtClean="0"/>
              <a:t>Exigences</a:t>
            </a:r>
            <a:r>
              <a:rPr lang="en-US" sz="1000" dirty="0" smtClean="0"/>
              <a:t> des </a:t>
            </a:r>
            <a:r>
              <a:rPr lang="en-US" sz="1000" dirty="0" err="1" smtClean="0"/>
              <a:t>financeurs</a:t>
            </a:r>
            <a:r>
              <a:rPr lang="en-US" sz="1000" dirty="0" smtClean="0"/>
              <a:t> : </a:t>
            </a:r>
            <a:r>
              <a:rPr lang="fr-FR" sz="1000" dirty="0">
                <a:hlinkClick r:id="rId11"/>
              </a:rPr>
              <a:t>http://www.dcc.ac.uk/resources/data-management-plans/funders-requirements</a:t>
            </a:r>
            <a:endParaRPr lang="fr-FR" sz="1000" dirty="0"/>
          </a:p>
          <a:p>
            <a:pPr lvl="1"/>
            <a:r>
              <a:rPr lang="en-US" sz="1000" dirty="0" smtClean="0"/>
              <a:t>University of Sheffield  - Data Management Plan Compliance Rubrics : </a:t>
            </a:r>
            <a:r>
              <a:rPr lang="fr-FR" sz="1000" dirty="0">
                <a:hlinkClick r:id="rId11"/>
              </a:rPr>
              <a:t>http://</a:t>
            </a:r>
            <a:r>
              <a:rPr lang="fr-FR" sz="1000" dirty="0" smtClean="0">
                <a:hlinkClick r:id="rId11"/>
              </a:rPr>
              <a:t>www.dcc.ac.uk/resources/data-management-plans/funders-requirements</a:t>
            </a:r>
            <a:endParaRPr lang="fr-FR" sz="1000" dirty="0" smtClean="0"/>
          </a:p>
          <a:p>
            <a:pPr lvl="1"/>
            <a:r>
              <a:rPr lang="fr-FR" sz="1000" dirty="0" smtClean="0"/>
              <a:t>Exemples de grilles d’évaluation : </a:t>
            </a:r>
            <a:r>
              <a:rPr lang="fr-FR" sz="1000" dirty="0" err="1" smtClean="0"/>
              <a:t>Wellcome</a:t>
            </a:r>
            <a:r>
              <a:rPr lang="fr-FR" sz="1000" dirty="0" smtClean="0"/>
              <a:t> Trust  </a:t>
            </a:r>
            <a:r>
              <a:rPr lang="fr-FR" sz="1000" dirty="0">
                <a:hlinkClick r:id="rId12"/>
              </a:rPr>
              <a:t>https://</a:t>
            </a:r>
            <a:r>
              <a:rPr lang="fr-FR" sz="1000" dirty="0" smtClean="0">
                <a:hlinkClick r:id="rId12"/>
              </a:rPr>
              <a:t>zenodo.org/record/257650/files/Wellcome_Rubric_v2.1.pdf</a:t>
            </a:r>
            <a:r>
              <a:rPr lang="fr-FR" sz="1000" dirty="0" smtClean="0"/>
              <a:t>, EPSRC </a:t>
            </a:r>
            <a:r>
              <a:rPr lang="fr-FR" sz="1000" dirty="0">
                <a:hlinkClick r:id="rId13"/>
              </a:rPr>
              <a:t>https://zenodo.org/record/247087#.WtTGRJcuBaQ</a:t>
            </a:r>
            <a:endParaRPr lang="fr-FR" sz="1000" dirty="0"/>
          </a:p>
          <a:p>
            <a:pPr lvl="1"/>
            <a:endParaRPr lang="fr-FR" sz="1200" dirty="0"/>
          </a:p>
          <a:p>
            <a:pPr lvl="1"/>
            <a:endParaRPr lang="fr-FR" sz="1200" dirty="0"/>
          </a:p>
          <a:p>
            <a:pPr lvl="1"/>
            <a:endParaRPr lang="en-US" sz="1200" dirty="0" smtClean="0"/>
          </a:p>
          <a:p>
            <a:pPr marL="457200" lvl="1" indent="0">
              <a:buNone/>
            </a:pPr>
            <a:r>
              <a:rPr lang="en-US" sz="1200" dirty="0" smtClean="0">
                <a:sym typeface="Calibri"/>
              </a:rPr>
              <a:t/>
            </a:r>
            <a:br>
              <a:rPr lang="en-US" sz="1200" dirty="0" smtClean="0">
                <a:sym typeface="Calibri"/>
              </a:rPr>
            </a:br>
            <a:endParaRPr lang="en-US" sz="1200" dirty="0" smtClean="0">
              <a:sym typeface="Calibri"/>
            </a:endParaRPr>
          </a:p>
          <a:p>
            <a:pPr lvl="1"/>
            <a:endParaRPr lang="fr-FR" sz="1200" dirty="0" smtClean="0"/>
          </a:p>
          <a:p>
            <a:endParaRPr lang="fr-FR" sz="1200" dirty="0" smtClean="0"/>
          </a:p>
          <a:p>
            <a:pPr lvl="1"/>
            <a:endParaRPr lang="fr-FR" sz="1200" dirty="0"/>
          </a:p>
        </p:txBody>
      </p:sp>
      <p:sp>
        <p:nvSpPr>
          <p:cNvPr id="4" name="Titre 3"/>
          <p:cNvSpPr>
            <a:spLocks noGrp="1"/>
          </p:cNvSpPr>
          <p:nvPr>
            <p:ph type="title"/>
          </p:nvPr>
        </p:nvSpPr>
        <p:spPr>
          <a:xfrm>
            <a:off x="457200" y="274638"/>
            <a:ext cx="8387862" cy="803060"/>
          </a:xfrm>
        </p:spPr>
        <p:txBody>
          <a:bodyPr>
            <a:normAutofit/>
          </a:bodyPr>
          <a:lstStyle/>
          <a:p>
            <a:r>
              <a:rPr lang="fr-FR" dirty="0"/>
              <a:t>Bibliographie : </a:t>
            </a:r>
            <a:r>
              <a:rPr lang="fr-FR" dirty="0" smtClean="0"/>
              <a:t>Evaluation des PGD</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117</a:t>
            </a:fld>
            <a:endParaRPr lang="fr-FR">
              <a:sym typeface="Arial"/>
            </a:endParaRPr>
          </a:p>
        </p:txBody>
      </p:sp>
    </p:spTree>
    <p:extLst>
      <p:ext uri="{BB962C8B-B14F-4D97-AF65-F5344CB8AC3E}">
        <p14:creationId xmlns:p14="http://schemas.microsoft.com/office/powerpoint/2010/main" val="20140612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885913"/>
            <a:ext cx="8229600" cy="4525963"/>
          </a:xfrm>
        </p:spPr>
        <p:txBody>
          <a:bodyPr>
            <a:noAutofit/>
          </a:bodyPr>
          <a:lstStyle/>
          <a:p>
            <a:r>
              <a:rPr lang="en-US" sz="1100" dirty="0" err="1" smtClean="0">
                <a:sym typeface="Calibri"/>
              </a:rPr>
              <a:t>Références</a:t>
            </a:r>
            <a:endParaRPr lang="en-US" sz="1100" dirty="0" smtClean="0">
              <a:sym typeface="Calibri"/>
            </a:endParaRPr>
          </a:p>
          <a:p>
            <a:pPr lvl="1"/>
            <a:r>
              <a:rPr lang="en-US" sz="1100" dirty="0" smtClean="0">
                <a:sym typeface="Calibri"/>
              </a:rPr>
              <a:t>Jones</a:t>
            </a:r>
            <a:r>
              <a:rPr lang="en-US" sz="1100" dirty="0">
                <a:sym typeface="Calibri"/>
              </a:rPr>
              <a:t>, S. (2017). Developing and </a:t>
            </a:r>
            <a:r>
              <a:rPr lang="en-US" sz="1100" dirty="0" err="1">
                <a:sym typeface="Calibri"/>
              </a:rPr>
              <a:t>Rewiewing</a:t>
            </a:r>
            <a:r>
              <a:rPr lang="en-US" sz="1100" dirty="0">
                <a:sym typeface="Calibri"/>
              </a:rPr>
              <a:t> Data Management Plans. Paper presented at the DCC - Supporting Open Research, Amsterdam (NLD). </a:t>
            </a:r>
            <a:r>
              <a:rPr lang="en-US" sz="1100" dirty="0">
                <a:sym typeface="Calibri"/>
                <a:hlinkClick r:id="rId3"/>
              </a:rPr>
              <a:t>www.dcc.ac.uk/webfm_send/2384</a:t>
            </a:r>
            <a:endParaRPr lang="en-US" sz="1100" dirty="0">
              <a:sym typeface="Calibri"/>
            </a:endParaRPr>
          </a:p>
          <a:p>
            <a:pPr lvl="1"/>
            <a:r>
              <a:rPr lang="fr-FR" sz="1100" dirty="0"/>
              <a:t>Jones, S., </a:t>
            </a:r>
            <a:r>
              <a:rPr lang="fr-FR" sz="1100" dirty="0" err="1"/>
              <a:t>Simms</a:t>
            </a:r>
            <a:r>
              <a:rPr lang="fr-FR" sz="1100" dirty="0"/>
              <a:t>, S., </a:t>
            </a:r>
            <a:r>
              <a:rPr lang="fr-FR" sz="1100" dirty="0" err="1"/>
              <a:t>Mietchen</a:t>
            </a:r>
            <a:r>
              <a:rPr lang="fr-FR" sz="1100" dirty="0"/>
              <a:t>, D., &amp; </a:t>
            </a:r>
            <a:r>
              <a:rPr lang="fr-FR" sz="1100" dirty="0" err="1"/>
              <a:t>Miksa</a:t>
            </a:r>
            <a:r>
              <a:rPr lang="fr-FR" sz="1100" dirty="0"/>
              <a:t>, T. (2017). Active, </a:t>
            </a:r>
            <a:r>
              <a:rPr lang="fr-FR" sz="1100" dirty="0" err="1"/>
              <a:t>actionable</a:t>
            </a:r>
            <a:r>
              <a:rPr lang="fr-FR" sz="1100" dirty="0"/>
              <a:t> </a:t>
            </a:r>
            <a:r>
              <a:rPr lang="fr-FR" sz="1100" dirty="0" err="1"/>
              <a:t>DMPs</a:t>
            </a:r>
            <a:r>
              <a:rPr lang="fr-FR" sz="1100" dirty="0"/>
              <a:t>. </a:t>
            </a:r>
            <a:r>
              <a:rPr lang="fr-FR" sz="1100" dirty="0" err="1"/>
              <a:t>Technology</a:t>
            </a:r>
            <a:r>
              <a:rPr lang="fr-FR" sz="1100" dirty="0"/>
              <a:t> présenté à 2nd DPHEP Collaboration Workshop, Genève. Consulté à l’adresse </a:t>
            </a:r>
            <a:r>
              <a:rPr lang="fr-FR" sz="1100" dirty="0">
                <a:hlinkClick r:id="rId4"/>
              </a:rPr>
              <a:t>https://</a:t>
            </a:r>
            <a:r>
              <a:rPr lang="fr-FR" sz="1100" dirty="0" smtClean="0">
                <a:hlinkClick r:id="rId4"/>
              </a:rPr>
              <a:t>www.slideshare.net/sjDCC/active-actionable-dmps?utm_source=Pipeline+Newsletter&amp;utm_campaign=543b88f59a-Pipeline_March_201708&amp;utm_medium=email&amp;utm_term=0_a11772394f-543b88f59a-420457097&amp;mc_cid=543b88f59a&amp;mc_eid=221c34d46c</a:t>
            </a:r>
            <a:endParaRPr lang="fr-FR" sz="1100" dirty="0" smtClean="0"/>
          </a:p>
          <a:p>
            <a:pPr lvl="1"/>
            <a:r>
              <a:rPr lang="en-US" sz="1100" dirty="0">
                <a:latin typeface="Arial" panose="020B0604020202020204" pitchFamily="34" charset="0"/>
                <a:cs typeface="Arial" panose="020B0604020202020204" pitchFamily="34" charset="0"/>
              </a:rPr>
              <a:t>Jones, S. (2018). What you need to know about DMPs. </a:t>
            </a:r>
            <a:r>
              <a:rPr lang="en-US" sz="1100" i="1" dirty="0">
                <a:latin typeface="Arial" panose="020B0604020202020204" pitchFamily="34" charset="0"/>
                <a:cs typeface="Arial" panose="020B0604020202020204" pitchFamily="34" charset="0"/>
              </a:rPr>
              <a:t>Paper presented at the FOSTER &amp; </a:t>
            </a:r>
            <a:r>
              <a:rPr lang="en-US" sz="1100" i="1" dirty="0" err="1">
                <a:latin typeface="Arial" panose="020B0604020202020204" pitchFamily="34" charset="0"/>
                <a:cs typeface="Arial" panose="020B0604020202020204" pitchFamily="34" charset="0"/>
              </a:rPr>
              <a:t>OpenAIRE</a:t>
            </a:r>
            <a:r>
              <a:rPr lang="en-US" sz="1100" i="1" dirty="0">
                <a:latin typeface="Arial" panose="020B0604020202020204" pitchFamily="34" charset="0"/>
                <a:cs typeface="Arial" panose="020B0604020202020204" pitchFamily="34" charset="0"/>
              </a:rPr>
              <a:t> webinar (22/10/2018). </a:t>
            </a:r>
            <a:r>
              <a:rPr lang="fr-FR" sz="1100" dirty="0">
                <a:latin typeface="Arial" panose="020B0604020202020204" pitchFamily="34" charset="0"/>
                <a:cs typeface="Arial" panose="020B0604020202020204" pitchFamily="34" charset="0"/>
                <a:hlinkClick r:id="rId5"/>
              </a:rPr>
              <a:t>https://</a:t>
            </a:r>
            <a:r>
              <a:rPr lang="fr-FR" sz="1100" dirty="0" smtClean="0">
                <a:latin typeface="Arial" panose="020B0604020202020204" pitchFamily="34" charset="0"/>
                <a:cs typeface="Arial" panose="020B0604020202020204" pitchFamily="34" charset="0"/>
                <a:hlinkClick r:id="rId5"/>
              </a:rPr>
              <a:t>doi.org/10.5281/zenodo.1461601</a:t>
            </a:r>
            <a:endParaRPr lang="fr-FR" sz="1100" dirty="0" smtClean="0">
              <a:latin typeface="Arial" panose="020B0604020202020204" pitchFamily="34" charset="0"/>
              <a:cs typeface="Arial" panose="020B0604020202020204" pitchFamily="34" charset="0"/>
            </a:endParaRPr>
          </a:p>
          <a:p>
            <a:pPr lvl="1"/>
            <a:r>
              <a:rPr lang="fr-FR" sz="1100" dirty="0" err="1"/>
              <a:t>Miksa</a:t>
            </a:r>
            <a:r>
              <a:rPr lang="fr-FR" sz="1100" dirty="0"/>
              <a:t>, T., </a:t>
            </a:r>
            <a:r>
              <a:rPr lang="fr-FR" sz="1100" dirty="0" err="1"/>
              <a:t>Simms</a:t>
            </a:r>
            <a:r>
              <a:rPr lang="fr-FR" sz="1100" dirty="0"/>
              <a:t>, S., </a:t>
            </a:r>
            <a:r>
              <a:rPr lang="fr-FR" sz="1100" dirty="0" err="1"/>
              <a:t>Mietchen</a:t>
            </a:r>
            <a:r>
              <a:rPr lang="fr-FR" sz="1100" dirty="0"/>
              <a:t>, D., &amp; Jones, S. (2018). </a:t>
            </a:r>
            <a:r>
              <a:rPr lang="fr-FR" sz="1100" dirty="0" err="1"/>
              <a:t>Ten</a:t>
            </a:r>
            <a:r>
              <a:rPr lang="fr-FR" sz="1100" dirty="0"/>
              <a:t> simple </a:t>
            </a:r>
            <a:r>
              <a:rPr lang="fr-FR" sz="1100" dirty="0" err="1"/>
              <a:t>rules</a:t>
            </a:r>
            <a:r>
              <a:rPr lang="fr-FR" sz="1100" dirty="0"/>
              <a:t> for machine-</a:t>
            </a:r>
            <a:r>
              <a:rPr lang="fr-FR" sz="1100" dirty="0" err="1"/>
              <a:t>actionable</a:t>
            </a:r>
            <a:r>
              <a:rPr lang="fr-FR" sz="1100" dirty="0"/>
              <a:t> data management  (</a:t>
            </a:r>
            <a:r>
              <a:rPr lang="fr-FR" sz="1100" dirty="0" err="1"/>
              <a:t>preprint</a:t>
            </a:r>
            <a:r>
              <a:rPr lang="fr-FR" sz="1100" dirty="0"/>
              <a:t>). </a:t>
            </a:r>
            <a:r>
              <a:rPr lang="fr-FR" sz="1100" i="1" dirty="0" err="1"/>
              <a:t>PLoS</a:t>
            </a:r>
            <a:r>
              <a:rPr lang="fr-FR" sz="1100" i="1" dirty="0"/>
              <a:t> ONE. </a:t>
            </a:r>
            <a:r>
              <a:rPr lang="fr-FR" sz="1100" i="1" dirty="0" smtClean="0">
                <a:hlinkClick r:id="rId6"/>
              </a:rPr>
              <a:t>http</a:t>
            </a:r>
            <a:r>
              <a:rPr lang="fr-FR" sz="1100" i="1" dirty="0">
                <a:hlinkClick r:id="rId6"/>
              </a:rPr>
              <a:t>://</a:t>
            </a:r>
            <a:r>
              <a:rPr lang="fr-FR" sz="1100" i="1" dirty="0" smtClean="0">
                <a:hlinkClick r:id="rId6"/>
              </a:rPr>
              <a:t>doi.org/10.5281/zenodo.1172673</a:t>
            </a:r>
            <a:r>
              <a:rPr lang="fr-FR" sz="1100" i="1" dirty="0"/>
              <a:t> </a:t>
            </a:r>
            <a:r>
              <a:rPr lang="fr-FR" sz="1100" i="1" dirty="0" smtClean="0"/>
              <a:t>et </a:t>
            </a:r>
            <a:r>
              <a:rPr lang="fr-FR" sz="1100" dirty="0">
                <a:hlinkClick r:id="rId7"/>
              </a:rPr>
              <a:t>https://zenodo.org/record/1172673#.</a:t>
            </a:r>
            <a:r>
              <a:rPr lang="fr-FR" sz="1100" dirty="0" smtClean="0">
                <a:hlinkClick r:id="rId7"/>
              </a:rPr>
              <a:t>Wt4HIZcuBaQ</a:t>
            </a:r>
            <a:endParaRPr lang="fr-FR" sz="1100" i="1" dirty="0"/>
          </a:p>
          <a:p>
            <a:pPr lvl="1"/>
            <a:r>
              <a:rPr lang="en-US" sz="1100" dirty="0" err="1" smtClean="0"/>
              <a:t>Doorn</a:t>
            </a:r>
            <a:r>
              <a:rPr lang="en-US" sz="1100" dirty="0" smtClean="0"/>
              <a:t>, P., Science Europe. (2018). Science Europe Guidance. Presenting a Framework for Discipline-specific Research Data Management. </a:t>
            </a:r>
            <a:br>
              <a:rPr lang="en-US" sz="1100" dirty="0" smtClean="0"/>
            </a:br>
            <a:r>
              <a:rPr lang="fr-FR" sz="1100" dirty="0" smtClean="0">
                <a:hlinkClick r:id="rId8"/>
              </a:rPr>
              <a:t>http://www.scienceeurope.org/wp-content/uploads/2018/01/SE_Guidance_Document_RDMPs.pdf</a:t>
            </a:r>
            <a:endParaRPr lang="fr-FR" sz="1100" dirty="0" smtClean="0"/>
          </a:p>
          <a:p>
            <a:pPr lvl="1"/>
            <a:r>
              <a:rPr lang="fr-FR" sz="1100" dirty="0" err="1" smtClean="0"/>
              <a:t>Doorn</a:t>
            </a:r>
            <a:r>
              <a:rPr lang="fr-FR" sz="1100" dirty="0"/>
              <a:t>, P., &amp; </a:t>
            </a:r>
            <a:r>
              <a:rPr lang="fr-FR" sz="1100" dirty="0" err="1"/>
              <a:t>Timmermann</a:t>
            </a:r>
            <a:r>
              <a:rPr lang="fr-FR" sz="1100" dirty="0"/>
              <a:t>, M. (2018). </a:t>
            </a:r>
            <a:r>
              <a:rPr lang="fr-FR" sz="1100" dirty="0" err="1"/>
              <a:t>Towards</a:t>
            </a:r>
            <a:r>
              <a:rPr lang="fr-FR" sz="1100" dirty="0"/>
              <a:t> Domain </a:t>
            </a:r>
            <a:r>
              <a:rPr lang="fr-FR" sz="1100" dirty="0" err="1"/>
              <a:t>Protocols</a:t>
            </a:r>
            <a:r>
              <a:rPr lang="fr-FR" sz="1100" dirty="0"/>
              <a:t> for </a:t>
            </a:r>
            <a:r>
              <a:rPr lang="fr-FR" sz="1100" dirty="0" err="1"/>
              <a:t>Research</a:t>
            </a:r>
            <a:r>
              <a:rPr lang="fr-FR" sz="1100" dirty="0"/>
              <a:t> Data Management (IG Domain </a:t>
            </a:r>
            <a:r>
              <a:rPr lang="fr-FR" sz="1100" dirty="0" err="1"/>
              <a:t>Repositories</a:t>
            </a:r>
            <a:r>
              <a:rPr lang="fr-FR" sz="1100" dirty="0"/>
              <a:t> RDA 9th </a:t>
            </a:r>
            <a:r>
              <a:rPr lang="fr-FR" sz="1100" dirty="0" err="1"/>
              <a:t>Plenary</a:t>
            </a:r>
            <a:r>
              <a:rPr lang="fr-FR" sz="1100" dirty="0"/>
              <a:t> meeting </a:t>
            </a:r>
            <a:r>
              <a:rPr lang="fr-FR" sz="1100" dirty="0" err="1"/>
              <a:t>Community-driven</a:t>
            </a:r>
            <a:r>
              <a:rPr lang="fr-FR" sz="1100" dirty="0"/>
              <a:t> </a:t>
            </a:r>
            <a:r>
              <a:rPr lang="fr-FR" sz="1100" dirty="0" err="1"/>
              <a:t>Research</a:t>
            </a:r>
            <a:r>
              <a:rPr lang="fr-FR" sz="1100" dirty="0"/>
              <a:t> Data Management). Paper </a:t>
            </a:r>
            <a:r>
              <a:rPr lang="fr-FR" sz="1100" dirty="0" err="1"/>
              <a:t>presented</a:t>
            </a:r>
            <a:r>
              <a:rPr lang="fr-FR" sz="1100" dirty="0"/>
              <a:t> at the 9. </a:t>
            </a:r>
            <a:r>
              <a:rPr lang="fr-FR" sz="1100" dirty="0" err="1"/>
              <a:t>Plenary</a:t>
            </a:r>
            <a:r>
              <a:rPr lang="fr-FR" sz="1100" dirty="0"/>
              <a:t> meeting </a:t>
            </a:r>
            <a:r>
              <a:rPr lang="fr-FR" sz="1100" dirty="0" err="1"/>
              <a:t>Community-driven</a:t>
            </a:r>
            <a:r>
              <a:rPr lang="fr-FR" sz="1100" dirty="0"/>
              <a:t> </a:t>
            </a:r>
            <a:r>
              <a:rPr lang="fr-FR" sz="1100" dirty="0" err="1"/>
              <a:t>Research</a:t>
            </a:r>
            <a:r>
              <a:rPr lang="fr-FR" sz="1100" dirty="0"/>
              <a:t> Data Management, Barcelona. </a:t>
            </a:r>
            <a:r>
              <a:rPr lang="fr-FR" sz="1100" dirty="0">
                <a:hlinkClick r:id="rId9"/>
              </a:rPr>
              <a:t>https://www.rd-alliance.org/sites/default/files/attachment/RDA%20DRIG%20Domain%20Protocols%20V3%20Barcelona%20April%202017%20-%</a:t>
            </a:r>
            <a:r>
              <a:rPr lang="fr-FR" sz="1100" dirty="0" smtClean="0">
                <a:hlinkClick r:id="rId9"/>
              </a:rPr>
              <a:t>20DoornAerts.pptx</a:t>
            </a:r>
            <a:endParaRPr lang="fr-FR" sz="1100" dirty="0" smtClean="0"/>
          </a:p>
          <a:p>
            <a:pPr lvl="1"/>
            <a:r>
              <a:rPr lang="en-US" sz="1100" dirty="0" smtClean="0"/>
              <a:t>Simms </a:t>
            </a:r>
            <a:r>
              <a:rPr lang="en-US" sz="1100" dirty="0"/>
              <a:t>S, Jones S, </a:t>
            </a:r>
            <a:r>
              <a:rPr lang="en-US" sz="1100" dirty="0" err="1"/>
              <a:t>Mietchen</a:t>
            </a:r>
            <a:r>
              <a:rPr lang="en-US" sz="1100" dirty="0"/>
              <a:t> D, </a:t>
            </a:r>
            <a:r>
              <a:rPr lang="en-US" sz="1100" dirty="0" err="1"/>
              <a:t>Miksa</a:t>
            </a:r>
            <a:r>
              <a:rPr lang="en-US" sz="1100" dirty="0"/>
              <a:t> T (2017) Machine-actionable data management plans (</a:t>
            </a:r>
            <a:r>
              <a:rPr lang="en-US" sz="1100" dirty="0" err="1"/>
              <a:t>maDMPs</a:t>
            </a:r>
            <a:r>
              <a:rPr lang="en-US" sz="1100" dirty="0"/>
              <a:t>). Research Ideas and Outcomes 3: e13086. </a:t>
            </a:r>
            <a:r>
              <a:rPr lang="en-US" sz="1100" dirty="0">
                <a:hlinkClick r:id="rId10"/>
              </a:rPr>
              <a:t>https://</a:t>
            </a:r>
            <a:r>
              <a:rPr lang="en-US" sz="1100" dirty="0" smtClean="0">
                <a:hlinkClick r:id="rId10"/>
              </a:rPr>
              <a:t>doi.org/10.3897/rio.3.e13086</a:t>
            </a:r>
            <a:endParaRPr lang="en-US" sz="1100" dirty="0"/>
          </a:p>
          <a:p>
            <a:pPr lvl="1"/>
            <a:r>
              <a:rPr lang="en-US" sz="1100" dirty="0" err="1" smtClean="0"/>
              <a:t>Miksa</a:t>
            </a:r>
            <a:r>
              <a:rPr lang="en-US" sz="1100" dirty="0"/>
              <a:t>, T., </a:t>
            </a:r>
            <a:r>
              <a:rPr lang="en-US" sz="1100" dirty="0" err="1"/>
              <a:t>Neish</a:t>
            </a:r>
            <a:r>
              <a:rPr lang="en-US" sz="1100" dirty="0"/>
              <a:t>, P., Walk, P., &amp; </a:t>
            </a:r>
            <a:r>
              <a:rPr lang="en-US" sz="1100" dirty="0" err="1"/>
              <a:t>Rauber</a:t>
            </a:r>
            <a:r>
              <a:rPr lang="en-US" sz="1100" dirty="0"/>
              <a:t>, A. (2018). Defining requirements for machine-actionable Data Management Plans [Preprint</a:t>
            </a:r>
            <a:r>
              <a:rPr lang="en-US" sz="1100" dirty="0" smtClean="0"/>
              <a:t>]. </a:t>
            </a:r>
            <a:r>
              <a:rPr lang="fr-FR" sz="1100" dirty="0" smtClean="0">
                <a:hlinkClick r:id="rId11"/>
              </a:rPr>
              <a:t>https</a:t>
            </a:r>
            <a:r>
              <a:rPr lang="fr-FR" sz="1100" dirty="0">
                <a:hlinkClick r:id="rId11"/>
              </a:rPr>
              <a:t>://</a:t>
            </a:r>
            <a:r>
              <a:rPr lang="fr-FR" sz="1100" dirty="0" smtClean="0">
                <a:hlinkClick r:id="rId11"/>
              </a:rPr>
              <a:t>zenodo.org/record/1266211</a:t>
            </a:r>
            <a:endParaRPr lang="en-US" sz="1100" dirty="0" smtClean="0"/>
          </a:p>
          <a:p>
            <a:r>
              <a:rPr lang="en-US" sz="1100" dirty="0" smtClean="0"/>
              <a:t>Sites</a:t>
            </a:r>
            <a:endParaRPr lang="en-US" sz="1100" dirty="0"/>
          </a:p>
          <a:p>
            <a:pPr lvl="1"/>
            <a:r>
              <a:rPr lang="en-US" sz="1100" dirty="0" err="1" smtClean="0"/>
              <a:t>Groupe</a:t>
            </a:r>
            <a:r>
              <a:rPr lang="en-US" sz="1100" dirty="0" smtClean="0"/>
              <a:t> RDA – Active-DMP IG :  </a:t>
            </a:r>
            <a:r>
              <a:rPr lang="fr-FR" sz="1100" b="0" dirty="0">
                <a:hlinkClick r:id="rId12"/>
              </a:rPr>
              <a:t>https://</a:t>
            </a:r>
            <a:r>
              <a:rPr lang="fr-FR" sz="1100" b="0" dirty="0" smtClean="0">
                <a:hlinkClick r:id="rId12"/>
              </a:rPr>
              <a:t>www.rd-alliance.org/groups/active-data-management-plans.html</a:t>
            </a:r>
            <a:r>
              <a:rPr lang="fr-FR" sz="1100" b="0" dirty="0" smtClean="0"/>
              <a:t> et </a:t>
            </a:r>
            <a:r>
              <a:rPr lang="fr-FR" sz="1100" b="0" dirty="0" smtClean="0">
                <a:hlinkClick r:id="rId13"/>
              </a:rPr>
              <a:t>https</a:t>
            </a:r>
            <a:r>
              <a:rPr lang="fr-FR" sz="1100" b="0" dirty="0">
                <a:hlinkClick r:id="rId13"/>
              </a:rPr>
              <a:t>://</a:t>
            </a:r>
            <a:r>
              <a:rPr lang="fr-FR" sz="1100" b="0" dirty="0" smtClean="0">
                <a:hlinkClick r:id="rId13"/>
              </a:rPr>
              <a:t>www.rd-alliance.org/groups/active-data-management-plans/wiki/active-data-management-plans-wiki-index.html</a:t>
            </a:r>
            <a:endParaRPr lang="fr-FR" sz="1100" b="0" dirty="0" smtClean="0"/>
          </a:p>
          <a:p>
            <a:pPr lvl="1"/>
            <a:r>
              <a:rPr lang="fr-FR" sz="1100" dirty="0" smtClean="0"/>
              <a:t>Groupe RDA – DMP Common Standards WG : </a:t>
            </a:r>
            <a:r>
              <a:rPr lang="fr-FR" sz="1100" dirty="0">
                <a:hlinkClick r:id="rId14"/>
              </a:rPr>
              <a:t>https://</a:t>
            </a:r>
            <a:r>
              <a:rPr lang="fr-FR" sz="1100" dirty="0" smtClean="0">
                <a:hlinkClick r:id="rId14"/>
              </a:rPr>
              <a:t>www.rd-alliance.org/groups/dmp-common-standards-wg</a:t>
            </a:r>
            <a:endParaRPr lang="en-US" sz="1100" dirty="0" smtClean="0"/>
          </a:p>
          <a:p>
            <a:pPr lvl="1"/>
            <a:r>
              <a:rPr lang="en-US" sz="1100" dirty="0" smtClean="0"/>
              <a:t>Site : </a:t>
            </a:r>
            <a:r>
              <a:rPr lang="fr-FR" sz="1100" dirty="0" smtClean="0">
                <a:hlinkClick r:id="rId15"/>
              </a:rPr>
              <a:t>https://activedmps.org/</a:t>
            </a:r>
            <a:endParaRPr lang="fr-FR" sz="1100" dirty="0" smtClean="0"/>
          </a:p>
          <a:p>
            <a:pPr lvl="1"/>
            <a:endParaRPr lang="fr-FR" sz="1100" dirty="0" smtClean="0"/>
          </a:p>
          <a:p>
            <a:pPr lvl="1"/>
            <a:endParaRPr lang="fr-FR" sz="1100" dirty="0" smtClean="0"/>
          </a:p>
          <a:p>
            <a:pPr lvl="1"/>
            <a:endParaRPr lang="en-US" sz="1100" dirty="0" smtClean="0">
              <a:sym typeface="Calibri"/>
            </a:endParaRPr>
          </a:p>
          <a:p>
            <a:pPr lvl="1"/>
            <a:endParaRPr lang="en-US" sz="1100" dirty="0" smtClean="0">
              <a:sym typeface="Calibri"/>
            </a:endParaRPr>
          </a:p>
          <a:p>
            <a:pPr lvl="1"/>
            <a:endParaRPr lang="fr-FR" sz="1100" dirty="0" smtClean="0"/>
          </a:p>
          <a:p>
            <a:endParaRPr lang="fr-FR" sz="1100" dirty="0" smtClean="0"/>
          </a:p>
          <a:p>
            <a:pPr lvl="1"/>
            <a:endParaRPr lang="fr-FR" sz="1100" dirty="0"/>
          </a:p>
        </p:txBody>
      </p:sp>
      <p:sp>
        <p:nvSpPr>
          <p:cNvPr id="4" name="Titre 3"/>
          <p:cNvSpPr>
            <a:spLocks noGrp="1"/>
          </p:cNvSpPr>
          <p:nvPr>
            <p:ph type="title"/>
          </p:nvPr>
        </p:nvSpPr>
        <p:spPr/>
        <p:txBody>
          <a:bodyPr/>
          <a:lstStyle/>
          <a:p>
            <a:r>
              <a:rPr lang="fr-FR" dirty="0"/>
              <a:t>Bibliographie : Evolution et </a:t>
            </a:r>
            <a:r>
              <a:rPr lang="fr-FR" dirty="0" smtClean="0"/>
              <a:t>perspectives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118</a:t>
            </a:fld>
            <a:endParaRPr lang="fr-FR">
              <a:sym typeface="Arial"/>
            </a:endParaRPr>
          </a:p>
        </p:txBody>
      </p:sp>
    </p:spTree>
    <p:extLst>
      <p:ext uri="{BB962C8B-B14F-4D97-AF65-F5344CB8AC3E}">
        <p14:creationId xmlns:p14="http://schemas.microsoft.com/office/powerpoint/2010/main" val="31942404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normAutofit/>
          </a:bodyPr>
          <a:lstStyle/>
          <a:p>
            <a:r>
              <a:rPr lang="en-US" sz="1200" dirty="0" err="1" smtClean="0">
                <a:sym typeface="Calibri"/>
              </a:rPr>
              <a:t>Références</a:t>
            </a:r>
            <a:endParaRPr lang="en-US" sz="1200" dirty="0" smtClean="0">
              <a:sym typeface="Calibri"/>
            </a:endParaRPr>
          </a:p>
          <a:p>
            <a:pPr lvl="1"/>
            <a:r>
              <a:rPr lang="en-US" sz="1200" dirty="0"/>
              <a:t>O'Carroll, C., </a:t>
            </a:r>
            <a:r>
              <a:rPr lang="en-US" sz="1200" dirty="0" err="1"/>
              <a:t>Kamerlin</a:t>
            </a:r>
            <a:r>
              <a:rPr lang="en-US" sz="1200" dirty="0"/>
              <a:t>, C. L., Brennan, N., </a:t>
            </a:r>
            <a:r>
              <a:rPr lang="en-US" sz="1200" dirty="0" err="1"/>
              <a:t>Hyllsteh</a:t>
            </a:r>
            <a:r>
              <a:rPr lang="en-US" sz="1200" dirty="0"/>
              <a:t>, B., Kohl, U., O'Neill, G., &amp; Van den Berg, R. (2017). Providing researchers with the skills and competencies they need to </a:t>
            </a:r>
            <a:r>
              <a:rPr lang="en-US" sz="1200" dirty="0" err="1"/>
              <a:t>practise</a:t>
            </a:r>
            <a:r>
              <a:rPr lang="en-US" sz="1200" dirty="0"/>
              <a:t> Open Science. Report of the working Group of Education and Skills under Open Science: European Commission, 99 p. </a:t>
            </a:r>
            <a:r>
              <a:rPr lang="fr-FR" sz="1200" dirty="0">
                <a:hlinkClick r:id="rId3"/>
              </a:rPr>
              <a:t>http://</a:t>
            </a:r>
            <a:r>
              <a:rPr lang="fr-FR" sz="1200" dirty="0" smtClean="0">
                <a:hlinkClick r:id="rId3"/>
              </a:rPr>
              <a:t>doi.org/10.2777/121253</a:t>
            </a:r>
            <a:endParaRPr lang="fr-FR" sz="1200" dirty="0" smtClean="0"/>
          </a:p>
          <a:p>
            <a:pPr lvl="1"/>
            <a:r>
              <a:rPr lang="fr-FR" sz="1200" dirty="0" err="1"/>
              <a:t>Whitmire</a:t>
            </a:r>
            <a:r>
              <a:rPr lang="fr-FR" sz="1200" dirty="0"/>
              <a:t>, A., Carlson, J., </a:t>
            </a:r>
            <a:r>
              <a:rPr lang="fr-FR" sz="1200" dirty="0" err="1"/>
              <a:t>Hswe</a:t>
            </a:r>
            <a:r>
              <a:rPr lang="fr-FR" sz="1200" dirty="0"/>
              <a:t>, P., Wells </a:t>
            </a:r>
            <a:r>
              <a:rPr lang="fr-FR" sz="1200" dirty="0" err="1"/>
              <a:t>Parham</a:t>
            </a:r>
            <a:r>
              <a:rPr lang="fr-FR" sz="1200" dirty="0"/>
              <a:t>, S., &amp; </a:t>
            </a:r>
            <a:r>
              <a:rPr lang="fr-FR" sz="1200" dirty="0" err="1"/>
              <a:t>Westra</a:t>
            </a:r>
            <a:r>
              <a:rPr lang="fr-FR" sz="1200" dirty="0"/>
              <a:t>, B. (2016). </a:t>
            </a:r>
            <a:r>
              <a:rPr lang="fr-FR" sz="1200" dirty="0" err="1"/>
              <a:t>Analysing</a:t>
            </a:r>
            <a:r>
              <a:rPr lang="fr-FR" sz="1200" dirty="0"/>
              <a:t> </a:t>
            </a:r>
            <a:r>
              <a:rPr lang="fr-FR" sz="1200" dirty="0" err="1"/>
              <a:t>DMPs</a:t>
            </a:r>
            <a:r>
              <a:rPr lang="fr-FR" sz="1200" dirty="0"/>
              <a:t> to </a:t>
            </a:r>
            <a:r>
              <a:rPr lang="fr-FR" sz="1200" dirty="0" err="1"/>
              <a:t>inform</a:t>
            </a:r>
            <a:r>
              <a:rPr lang="fr-FR" sz="1200" dirty="0"/>
              <a:t> </a:t>
            </a:r>
            <a:r>
              <a:rPr lang="fr-FR" sz="1200" dirty="0" err="1"/>
              <a:t>research</a:t>
            </a:r>
            <a:r>
              <a:rPr lang="fr-FR" sz="1200" dirty="0"/>
              <a:t> data services. </a:t>
            </a:r>
            <a:r>
              <a:rPr lang="fr-FR" sz="1200" dirty="0" err="1"/>
              <a:t>Lessons</a:t>
            </a:r>
            <a:r>
              <a:rPr lang="fr-FR" sz="1200" dirty="0"/>
              <a:t> </a:t>
            </a:r>
            <a:r>
              <a:rPr lang="fr-FR" sz="1200" dirty="0" err="1"/>
              <a:t>from</a:t>
            </a:r>
            <a:r>
              <a:rPr lang="fr-FR" sz="1200" dirty="0"/>
              <a:t> the DART Project. Paper </a:t>
            </a:r>
            <a:r>
              <a:rPr lang="fr-FR" sz="1200" dirty="0" err="1"/>
              <a:t>presented</a:t>
            </a:r>
            <a:r>
              <a:rPr lang="fr-FR" sz="1200" dirty="0"/>
              <a:t> at the IDCC 2016, Amsterdam (NLD). </a:t>
            </a:r>
            <a:br>
              <a:rPr lang="fr-FR" sz="1200" dirty="0"/>
            </a:br>
            <a:r>
              <a:rPr lang="fr-FR" sz="1200" dirty="0">
                <a:hlinkClick r:id="rId4"/>
              </a:rPr>
              <a:t>https://fr.slideshare.net/amandawhitmire/idcc-workshop-analysing-dmps-to-inform-and-empower-academic-librarians-in-providing-research-data-support-lessons-from-the-dart-project</a:t>
            </a:r>
            <a:endParaRPr lang="fr-FR" sz="1200" dirty="0"/>
          </a:p>
          <a:p>
            <a:pPr marL="457200" lvl="1" indent="0">
              <a:buNone/>
            </a:pPr>
            <a:endParaRPr lang="fr-FR" sz="1200" dirty="0"/>
          </a:p>
          <a:p>
            <a:r>
              <a:rPr lang="en-US" sz="1200" dirty="0" smtClean="0">
                <a:sym typeface="Calibri"/>
              </a:rPr>
              <a:t>Sites</a:t>
            </a:r>
          </a:p>
          <a:p>
            <a:pPr lvl="1"/>
            <a:r>
              <a:rPr lang="fr-FR" sz="1200" dirty="0" smtClean="0"/>
              <a:t>Site DCC – RDM for </a:t>
            </a:r>
            <a:r>
              <a:rPr lang="fr-FR" sz="1200" dirty="0" err="1" smtClean="0"/>
              <a:t>Librarians</a:t>
            </a:r>
            <a:r>
              <a:rPr lang="fr-FR" sz="1200" dirty="0" smtClean="0"/>
              <a:t> : </a:t>
            </a:r>
            <a:r>
              <a:rPr lang="fr-FR" sz="1200" dirty="0" smtClean="0">
                <a:hlinkClick r:id="rId5"/>
              </a:rPr>
              <a:t>http</a:t>
            </a:r>
            <a:r>
              <a:rPr lang="fr-FR" sz="1200" dirty="0">
                <a:hlinkClick r:id="rId5"/>
              </a:rPr>
              <a:t>://</a:t>
            </a:r>
            <a:r>
              <a:rPr lang="fr-FR" sz="1200" dirty="0" smtClean="0">
                <a:hlinkClick r:id="rId5"/>
              </a:rPr>
              <a:t>www.dcc.ac.uk/training/rdm-librarians</a:t>
            </a:r>
            <a:endParaRPr lang="fr-FR" sz="1200" dirty="0" smtClean="0"/>
          </a:p>
          <a:p>
            <a:pPr lvl="1"/>
            <a:r>
              <a:rPr lang="fr-FR" sz="1200" dirty="0" smtClean="0"/>
              <a:t>Site </a:t>
            </a:r>
            <a:r>
              <a:rPr lang="fr-FR" sz="1200" dirty="0" err="1" smtClean="0"/>
              <a:t>Doranum</a:t>
            </a:r>
            <a:r>
              <a:rPr lang="fr-FR" sz="1200" dirty="0" smtClean="0"/>
              <a:t> </a:t>
            </a:r>
          </a:p>
          <a:p>
            <a:pPr lvl="2"/>
            <a:r>
              <a:rPr lang="fr-FR" sz="1200" dirty="0" smtClean="0">
                <a:solidFill>
                  <a:schemeClr val="tx1"/>
                </a:solidFill>
              </a:rPr>
              <a:t>Plans de gestion </a:t>
            </a:r>
            <a:r>
              <a:rPr lang="fr-FR" sz="1200" dirty="0" smtClean="0"/>
              <a:t>: </a:t>
            </a:r>
            <a:r>
              <a:rPr lang="fr-FR" sz="1200" dirty="0">
                <a:hlinkClick r:id="rId6"/>
              </a:rPr>
              <a:t>http://doranum.fr/plan-de-gestion-de-donnees-dmp</a:t>
            </a:r>
            <a:r>
              <a:rPr lang="fr-FR" sz="1200" dirty="0" smtClean="0">
                <a:hlinkClick r:id="rId6"/>
              </a:rPr>
              <a:t>/</a:t>
            </a:r>
            <a:endParaRPr lang="fr-FR" sz="1200" dirty="0"/>
          </a:p>
          <a:p>
            <a:pPr lvl="2"/>
            <a:r>
              <a:rPr lang="fr-FR" sz="1200" dirty="0" smtClean="0">
                <a:solidFill>
                  <a:schemeClr val="tx1"/>
                </a:solidFill>
              </a:rPr>
              <a:t>FAIR data : </a:t>
            </a:r>
            <a:r>
              <a:rPr lang="fr-FR" sz="1200" dirty="0">
                <a:hlinkClick r:id="rId7"/>
              </a:rPr>
              <a:t>http://doranum.fr/publications-et-donnees-de-la-recherche-dans-les-projets-horizon-2020</a:t>
            </a:r>
            <a:r>
              <a:rPr lang="fr-FR" sz="1200" dirty="0" smtClean="0">
                <a:hlinkClick r:id="rId7"/>
              </a:rPr>
              <a:t>/</a:t>
            </a:r>
            <a:endParaRPr lang="fr-FR" sz="1200" dirty="0" smtClean="0"/>
          </a:p>
          <a:p>
            <a:pPr lvl="1"/>
            <a:r>
              <a:rPr lang="fr-FR" sz="1200" dirty="0" smtClean="0"/>
              <a:t>Chaîne </a:t>
            </a:r>
            <a:r>
              <a:rPr lang="fr-FR" sz="1200" dirty="0" err="1" smtClean="0"/>
              <a:t>Youtube</a:t>
            </a:r>
            <a:r>
              <a:rPr lang="fr-FR" sz="1200" dirty="0" smtClean="0"/>
              <a:t> IST Inra – FAIR data (à venir) : </a:t>
            </a:r>
            <a:r>
              <a:rPr lang="fr-FR" sz="1200" dirty="0">
                <a:hlinkClick r:id="rId8"/>
              </a:rPr>
              <a:t>https://</a:t>
            </a:r>
            <a:r>
              <a:rPr lang="fr-FR" sz="1200" dirty="0" smtClean="0">
                <a:hlinkClick r:id="rId8"/>
              </a:rPr>
              <a:t>www.youtube.com/channel/UCdyST1LzXVP0Rh40-Ek4B_A</a:t>
            </a:r>
            <a:endParaRPr lang="fr-FR" sz="1200" dirty="0" smtClean="0"/>
          </a:p>
          <a:p>
            <a:pPr lvl="1"/>
            <a:r>
              <a:rPr lang="fr-FR" sz="1200" dirty="0" err="1" smtClean="0"/>
              <a:t>University</a:t>
            </a:r>
            <a:r>
              <a:rPr lang="fr-FR" sz="1200" dirty="0" smtClean="0"/>
              <a:t> of </a:t>
            </a:r>
            <a:r>
              <a:rPr lang="fr-FR" sz="1200" dirty="0"/>
              <a:t>Cambridge</a:t>
            </a:r>
            <a:r>
              <a:rPr lang="fr-FR" sz="1200" dirty="0" smtClean="0"/>
              <a:t> - Data </a:t>
            </a:r>
            <a:r>
              <a:rPr lang="fr-FR" sz="1200" dirty="0"/>
              <a:t>Champions : </a:t>
            </a:r>
            <a:r>
              <a:rPr lang="fr-FR" sz="1200" dirty="0">
                <a:hlinkClick r:id="rId9"/>
              </a:rPr>
              <a:t>https://</a:t>
            </a:r>
            <a:r>
              <a:rPr lang="fr-FR" sz="1200" dirty="0" smtClean="0">
                <a:hlinkClick r:id="rId9"/>
              </a:rPr>
              <a:t>www.data.cam.ac.uk/intro-data-champions</a:t>
            </a:r>
            <a:endParaRPr lang="fr-FR" sz="1200" dirty="0" smtClean="0"/>
          </a:p>
          <a:p>
            <a:pPr lvl="1"/>
            <a:endParaRPr lang="fr-FR" sz="1200" dirty="0"/>
          </a:p>
          <a:p>
            <a:pPr lvl="1"/>
            <a:endParaRPr lang="fr-FR" sz="1200" dirty="0"/>
          </a:p>
          <a:p>
            <a:endParaRPr lang="fr-FR" dirty="0"/>
          </a:p>
          <a:p>
            <a:pPr lvl="1"/>
            <a:endParaRPr lang="fr-FR" sz="1200" dirty="0"/>
          </a:p>
          <a:p>
            <a:pPr lvl="1"/>
            <a:endParaRPr lang="en-US" sz="1200" dirty="0" smtClean="0">
              <a:sym typeface="Calibri"/>
            </a:endParaRPr>
          </a:p>
          <a:p>
            <a:pPr lvl="1"/>
            <a:endParaRPr lang="en-US" sz="1200" dirty="0" smtClean="0">
              <a:sym typeface="Calibri"/>
            </a:endParaRPr>
          </a:p>
          <a:p>
            <a:pPr marL="457200" lvl="1" indent="0">
              <a:buNone/>
            </a:pPr>
            <a:endParaRPr lang="fr-FR" sz="1200" dirty="0"/>
          </a:p>
          <a:p>
            <a:pPr lvl="1"/>
            <a:endParaRPr lang="fr-FR" sz="1200" dirty="0" smtClean="0"/>
          </a:p>
          <a:p>
            <a:pPr lvl="1"/>
            <a:endParaRPr lang="fr-FR" sz="1200" dirty="0" smtClean="0"/>
          </a:p>
          <a:p>
            <a:pPr lvl="1"/>
            <a:endParaRPr lang="fr-FR" sz="1200" dirty="0" smtClean="0"/>
          </a:p>
          <a:p>
            <a:pPr lvl="1"/>
            <a:endParaRPr lang="en-US" sz="1200" dirty="0" smtClean="0">
              <a:sym typeface="Calibri"/>
            </a:endParaRPr>
          </a:p>
          <a:p>
            <a:pPr lvl="1"/>
            <a:endParaRPr lang="en-US" sz="1200" dirty="0" smtClean="0">
              <a:sym typeface="Calibri"/>
            </a:endParaRPr>
          </a:p>
          <a:p>
            <a:pPr lvl="1"/>
            <a:endParaRPr lang="fr-FR" sz="1200" dirty="0" smtClean="0"/>
          </a:p>
          <a:p>
            <a:endParaRPr lang="fr-FR" sz="1200" dirty="0" smtClean="0"/>
          </a:p>
          <a:p>
            <a:pPr lvl="1"/>
            <a:endParaRPr lang="fr-FR" sz="1200" dirty="0"/>
          </a:p>
        </p:txBody>
      </p:sp>
      <p:sp>
        <p:nvSpPr>
          <p:cNvPr id="4" name="Titre 3"/>
          <p:cNvSpPr>
            <a:spLocks noGrp="1"/>
          </p:cNvSpPr>
          <p:nvPr>
            <p:ph type="title"/>
          </p:nvPr>
        </p:nvSpPr>
        <p:spPr/>
        <p:txBody>
          <a:bodyPr/>
          <a:lstStyle/>
          <a:p>
            <a:r>
              <a:rPr lang="fr-FR" dirty="0"/>
              <a:t>Bibliographie : </a:t>
            </a:r>
            <a:r>
              <a:rPr lang="fr-FR" dirty="0" smtClean="0"/>
              <a:t>Services support et d’accompagnement</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119</a:t>
            </a:fld>
            <a:endParaRPr lang="fr-FR">
              <a:sym typeface="Arial"/>
            </a:endParaRPr>
          </a:p>
        </p:txBody>
      </p:sp>
    </p:spTree>
    <p:extLst>
      <p:ext uri="{BB962C8B-B14F-4D97-AF65-F5344CB8AC3E}">
        <p14:creationId xmlns:p14="http://schemas.microsoft.com/office/powerpoint/2010/main" val="3927052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12</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88032" y="0"/>
            <a:ext cx="3024335" cy="6858000"/>
          </a:xfrm>
          <a:prstGeom prst="rect">
            <a:avLst/>
          </a:prstGeom>
          <a:ln>
            <a:solidFill>
              <a:schemeClr val="accent2"/>
            </a:solidFill>
          </a:ln>
        </p:spPr>
      </p:pic>
      <p:grpSp>
        <p:nvGrpSpPr>
          <p:cNvPr id="9" name="Groupe 8"/>
          <p:cNvGrpSpPr/>
          <p:nvPr/>
        </p:nvGrpSpPr>
        <p:grpSpPr>
          <a:xfrm>
            <a:off x="4796014" y="2210245"/>
            <a:ext cx="4109860" cy="4009580"/>
            <a:chOff x="3976864" y="2841625"/>
            <a:chExt cx="4109860" cy="4009580"/>
          </a:xfrm>
        </p:grpSpPr>
        <p:pic>
          <p:nvPicPr>
            <p:cNvPr id="7" name="Image 6"/>
            <p:cNvPicPr>
              <a:picLocks noChangeAspect="1"/>
            </p:cNvPicPr>
            <p:nvPr/>
          </p:nvPicPr>
          <p:blipFill>
            <a:blip r:embed="rId4"/>
            <a:stretch>
              <a:fillRect/>
            </a:stretch>
          </p:blipFill>
          <p:spPr>
            <a:xfrm>
              <a:off x="3976864" y="2841625"/>
              <a:ext cx="3419475" cy="3514725"/>
            </a:xfrm>
            <a:prstGeom prst="rect">
              <a:avLst/>
            </a:prstGeom>
            <a:ln>
              <a:solidFill>
                <a:schemeClr val="accent1"/>
              </a:solidFill>
            </a:ln>
          </p:spPr>
        </p:pic>
        <p:sp>
          <p:nvSpPr>
            <p:cNvPr id="8" name="Rectangle à coins arrondis 7"/>
            <p:cNvSpPr/>
            <p:nvPr/>
          </p:nvSpPr>
          <p:spPr>
            <a:xfrm>
              <a:off x="3976864" y="4403279"/>
              <a:ext cx="4109860" cy="2447926"/>
            </a:xfrm>
            <a:prstGeom prst="roundRect">
              <a:avLst/>
            </a:prstGeom>
            <a:solidFill>
              <a:schemeClr val="bg2"/>
            </a:solidFill>
            <a:ln>
              <a:solidFill>
                <a:schemeClr val="accent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00" tIns="90000" rIns="90000" bIns="64008" numCol="1" spcCol="1270" rtlCol="0" anchor="t" anchorCtr="0">
              <a:noAutofit/>
            </a:bodyPr>
            <a:lstStyle/>
            <a:p>
              <a:r>
                <a:rPr lang="fr-FR" sz="1600" b="1" dirty="0"/>
                <a:t>The plan </a:t>
              </a:r>
              <a:r>
                <a:rPr lang="fr-FR" sz="1600" b="1" dirty="0" err="1"/>
                <a:t>outlines</a:t>
              </a:r>
              <a:r>
                <a:rPr lang="fr-FR" sz="1600" b="1" dirty="0"/>
                <a:t> </a:t>
              </a:r>
              <a:r>
                <a:rPr lang="fr-FR" sz="1600" b="1" dirty="0" err="1"/>
                <a:t>relationships</a:t>
              </a:r>
              <a:r>
                <a:rPr lang="fr-FR" sz="1600" b="1" dirty="0"/>
                <a:t> </a:t>
              </a:r>
              <a:r>
                <a:rPr lang="fr-FR" sz="1600" b="1" dirty="0" err="1"/>
                <a:t>among</a:t>
              </a:r>
              <a:r>
                <a:rPr lang="fr-FR" sz="1600" b="1" dirty="0"/>
                <a:t> participants and </a:t>
              </a:r>
              <a:r>
                <a:rPr lang="fr-FR" sz="1600" b="1" dirty="0" err="1"/>
                <a:t>defines</a:t>
              </a:r>
              <a:r>
                <a:rPr lang="fr-FR" sz="1600" b="1" dirty="0"/>
                <a:t> data management standards </a:t>
              </a:r>
              <a:r>
                <a:rPr lang="en-US" sz="1600" b="1" dirty="0"/>
                <a:t>and responsibilities</a:t>
              </a:r>
              <a:r>
                <a:rPr lang="en-US" sz="1600" dirty="0"/>
                <a:t>. It is concerned with adequate </a:t>
              </a:r>
              <a:r>
                <a:rPr lang="en-US" sz="1600" b="1" dirty="0"/>
                <a:t>data quality control </a:t>
              </a:r>
              <a:r>
                <a:rPr lang="fr-FR" sz="1600" b="1" dirty="0" err="1"/>
                <a:t>measures</a:t>
              </a:r>
              <a:r>
                <a:rPr lang="fr-FR" sz="1600" b="1" dirty="0"/>
                <a:t>, </a:t>
              </a:r>
              <a:r>
                <a:rPr lang="fr-FR" sz="1600" b="1" dirty="0" err="1"/>
                <a:t>processing</a:t>
              </a:r>
              <a:r>
                <a:rPr lang="fr-FR" sz="1600" b="1" dirty="0"/>
                <a:t> </a:t>
              </a:r>
              <a:r>
                <a:rPr lang="fr-FR" sz="1600" b="1" dirty="0" err="1"/>
                <a:t>procedures</a:t>
              </a:r>
              <a:r>
                <a:rPr lang="fr-FR" sz="1600" b="1" dirty="0"/>
                <a:t>,</a:t>
              </a:r>
            </a:p>
            <a:p>
              <a:r>
                <a:rPr lang="fr-FR" sz="1600" b="1" dirty="0"/>
                <a:t>documentation, data flow </a:t>
              </a:r>
              <a:r>
                <a:rPr lang="fr-FR" sz="1600" b="1" dirty="0" err="1"/>
                <a:t>milestones</a:t>
              </a:r>
              <a:r>
                <a:rPr lang="fr-FR" sz="1600" b="1" dirty="0"/>
                <a:t>, </a:t>
              </a:r>
              <a:r>
                <a:rPr lang="en-US" sz="1600" b="1" dirty="0"/>
                <a:t>and efficient storage and dissemination </a:t>
              </a:r>
              <a:r>
                <a:rPr lang="fr-FR" sz="1600" b="1" dirty="0"/>
                <a:t>practices</a:t>
              </a:r>
              <a:r>
                <a:rPr lang="fr-FR" sz="1600" dirty="0"/>
                <a:t>.</a:t>
              </a:r>
            </a:p>
            <a:p>
              <a:pPr marL="57150" indent="-57150" algn="l" defTabSz="400050">
                <a:lnSpc>
                  <a:spcPct val="90000"/>
                </a:lnSpc>
                <a:spcBef>
                  <a:spcPct val="0"/>
                </a:spcBef>
                <a:spcAft>
                  <a:spcPct val="15000"/>
                </a:spcAft>
                <a:buChar char="••"/>
              </a:pPr>
              <a:endParaRPr lang="fr-FR" sz="1600" kern="1200" dirty="0" smtClean="0">
                <a:sym typeface="Arial"/>
              </a:endParaRPr>
            </a:p>
          </p:txBody>
        </p:sp>
      </p:grpSp>
      <p:sp>
        <p:nvSpPr>
          <p:cNvPr id="10" name="ZoneTexte 9"/>
          <p:cNvSpPr txBox="1"/>
          <p:nvPr/>
        </p:nvSpPr>
        <p:spPr>
          <a:xfrm>
            <a:off x="3238499" y="220256"/>
            <a:ext cx="5667375" cy="1589494"/>
          </a:xfrm>
          <a:prstGeom prst="rect">
            <a:avLst/>
          </a:prstGeom>
          <a:noFill/>
        </p:spPr>
        <p:txBody>
          <a:bodyPr wrap="square" rtlCol="0">
            <a:spAutoFit/>
          </a:bodyPr>
          <a:lstStyle/>
          <a:p>
            <a:r>
              <a:rPr lang="fr-FR" sz="1800" b="1" dirty="0" smtClean="0">
                <a:solidFill>
                  <a:schemeClr val="accent3"/>
                </a:solidFill>
              </a:rPr>
              <a:t>Extrait d’un bulletin d’information de l’</a:t>
            </a:r>
            <a:r>
              <a:rPr lang="fr-FR" sz="1800" b="1" dirty="0" err="1" smtClean="0">
                <a:solidFill>
                  <a:schemeClr val="accent3"/>
                </a:solidFill>
              </a:rPr>
              <a:t>Environmental</a:t>
            </a:r>
            <a:r>
              <a:rPr lang="fr-FR" sz="1800" b="1" dirty="0" smtClean="0">
                <a:solidFill>
                  <a:schemeClr val="accent3"/>
                </a:solidFill>
              </a:rPr>
              <a:t> </a:t>
            </a:r>
            <a:r>
              <a:rPr lang="fr-FR" sz="1800" b="1" dirty="0">
                <a:solidFill>
                  <a:schemeClr val="accent3"/>
                </a:solidFill>
              </a:rPr>
              <a:t>Data </a:t>
            </a:r>
            <a:r>
              <a:rPr lang="fr-FR" sz="1800" b="1" dirty="0" smtClean="0">
                <a:solidFill>
                  <a:schemeClr val="accent3"/>
                </a:solidFill>
              </a:rPr>
              <a:t>Service de la </a:t>
            </a:r>
            <a:r>
              <a:rPr lang="fr-FR" sz="1800" b="1" dirty="0">
                <a:solidFill>
                  <a:schemeClr val="accent3"/>
                </a:solidFill>
              </a:rPr>
              <a:t>National </a:t>
            </a:r>
            <a:r>
              <a:rPr lang="fr-FR" sz="1800" b="1" dirty="0" err="1">
                <a:solidFill>
                  <a:schemeClr val="accent3"/>
                </a:solidFill>
              </a:rPr>
              <a:t>Oceanic</a:t>
            </a:r>
            <a:r>
              <a:rPr lang="fr-FR" sz="1800" b="1" dirty="0">
                <a:solidFill>
                  <a:schemeClr val="accent3"/>
                </a:solidFill>
              </a:rPr>
              <a:t> and </a:t>
            </a:r>
            <a:r>
              <a:rPr lang="fr-FR" sz="1800" b="1" dirty="0" err="1">
                <a:solidFill>
                  <a:schemeClr val="accent3"/>
                </a:solidFill>
              </a:rPr>
              <a:t>Atmospheric</a:t>
            </a:r>
            <a:r>
              <a:rPr lang="fr-FR" sz="1800" b="1" dirty="0">
                <a:solidFill>
                  <a:schemeClr val="accent3"/>
                </a:solidFill>
              </a:rPr>
              <a:t> Administration (NOAA</a:t>
            </a:r>
            <a:r>
              <a:rPr lang="fr-FR" sz="1800" b="1" dirty="0" smtClean="0">
                <a:solidFill>
                  <a:schemeClr val="accent3"/>
                </a:solidFill>
              </a:rPr>
              <a:t>). Janvier 1975. </a:t>
            </a:r>
            <a:r>
              <a:rPr lang="fr-FR" sz="1200" dirty="0" smtClean="0">
                <a:solidFill>
                  <a:schemeClr val="accent3"/>
                </a:solidFill>
                <a:hlinkClick r:id="rId5"/>
              </a:rPr>
              <a:t>ftp</a:t>
            </a:r>
            <a:r>
              <a:rPr lang="fr-FR" sz="1200" dirty="0">
                <a:solidFill>
                  <a:schemeClr val="accent3"/>
                </a:solidFill>
                <a:hlinkClick r:id="rId5"/>
              </a:rPr>
              <a:t>://</a:t>
            </a:r>
            <a:r>
              <a:rPr lang="fr-FR" sz="1200" dirty="0" smtClean="0">
                <a:solidFill>
                  <a:schemeClr val="accent3"/>
                </a:solidFill>
                <a:hlinkClick r:id="rId5"/>
              </a:rPr>
              <a:t>ftp.library.noaa.gov/noaa_documents.lib/NESDIS/EDS/EDS-newsletter/1975-1978.pdf</a:t>
            </a:r>
            <a:r>
              <a:rPr lang="fr-FR" sz="1200" dirty="0" smtClean="0">
                <a:solidFill>
                  <a:schemeClr val="accent3"/>
                </a:solidFill>
              </a:rPr>
              <a:t> </a:t>
            </a:r>
            <a:endParaRPr lang="fr-FR" sz="1800" dirty="0">
              <a:solidFill>
                <a:schemeClr val="accent3"/>
              </a:solidFill>
            </a:endParaRPr>
          </a:p>
        </p:txBody>
      </p:sp>
      <p:sp>
        <p:nvSpPr>
          <p:cNvPr id="13" name="Rectangle à coins arrondis 12"/>
          <p:cNvSpPr/>
          <p:nvPr/>
        </p:nvSpPr>
        <p:spPr>
          <a:xfrm>
            <a:off x="0" y="2152650"/>
            <a:ext cx="4602480" cy="4568825"/>
          </a:xfrm>
          <a:prstGeom prst="roundRect">
            <a:avLst/>
          </a:prstGeom>
          <a:solidFill>
            <a:schemeClr val="bg2">
              <a:alpha val="90000"/>
            </a:schemeClr>
          </a:solid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00" tIns="90000" rIns="90000" bIns="64008" numCol="1" spcCol="1270" rtlCol="0" anchor="t" anchorCtr="0">
            <a:noAutofit/>
          </a:bodyPr>
          <a:lstStyle/>
          <a:p>
            <a:r>
              <a:rPr lang="en-US" sz="1600" dirty="0">
                <a:hlinkClick r:id="rId6"/>
              </a:rPr>
              <a:t>GATE</a:t>
            </a:r>
            <a:r>
              <a:rPr lang="en-US" sz="1600" dirty="0"/>
              <a:t> (…) involved some 4,000 scientists, ship and aircraft crews, and </a:t>
            </a:r>
            <a:r>
              <a:rPr lang="fr-FR" sz="1600" dirty="0" err="1"/>
              <a:t>technicians</a:t>
            </a:r>
            <a:r>
              <a:rPr lang="fr-FR" sz="1600" dirty="0"/>
              <a:t> </a:t>
            </a:r>
            <a:r>
              <a:rPr lang="fr-FR" sz="1600" dirty="0" err="1"/>
              <a:t>from</a:t>
            </a:r>
            <a:r>
              <a:rPr lang="fr-FR" sz="1600" dirty="0"/>
              <a:t> 65 nations. Instruments </a:t>
            </a:r>
            <a:r>
              <a:rPr lang="en-US" sz="1600" dirty="0"/>
              <a:t>aboard 40 ships, 65 buoys, 13 research aircraft, and 6 types of </a:t>
            </a:r>
            <a:r>
              <a:rPr lang="fr-FR" sz="1600" dirty="0"/>
              <a:t>satellites </a:t>
            </a:r>
            <a:r>
              <a:rPr lang="fr-FR" sz="1600" dirty="0" err="1"/>
              <a:t>recorded</a:t>
            </a:r>
            <a:r>
              <a:rPr lang="fr-FR" sz="1600" dirty="0"/>
              <a:t> </a:t>
            </a:r>
            <a:r>
              <a:rPr lang="fr-FR" sz="1600" dirty="0" err="1"/>
              <a:t>phenomena</a:t>
            </a:r>
            <a:r>
              <a:rPr lang="fr-FR" sz="1600" dirty="0"/>
              <a:t> </a:t>
            </a:r>
            <a:r>
              <a:rPr lang="fr-FR" sz="1600" dirty="0" err="1"/>
              <a:t>from</a:t>
            </a:r>
            <a:r>
              <a:rPr lang="fr-FR" sz="1600" dirty="0"/>
              <a:t> </a:t>
            </a:r>
            <a:r>
              <a:rPr lang="en-US" sz="1600" dirty="0"/>
              <a:t>the top of the atmosphere to nearly 5,000 feet below the surface of the sea.</a:t>
            </a:r>
          </a:p>
          <a:p>
            <a:r>
              <a:rPr lang="en-US" sz="1600" dirty="0"/>
              <a:t>In addition, nearly 1,000 land stations </a:t>
            </a:r>
            <a:r>
              <a:rPr lang="fr-FR" sz="1600" dirty="0" err="1"/>
              <a:t>provided</a:t>
            </a:r>
            <a:r>
              <a:rPr lang="fr-FR" sz="1600" dirty="0"/>
              <a:t> surface </a:t>
            </a:r>
            <a:r>
              <a:rPr lang="fr-FR" sz="1600" dirty="0" err="1"/>
              <a:t>weather</a:t>
            </a:r>
            <a:r>
              <a:rPr lang="fr-FR" sz="1600" dirty="0"/>
              <a:t> reports, </a:t>
            </a:r>
            <a:r>
              <a:rPr lang="en-US" sz="1600" dirty="0"/>
              <a:t>while a network of stations took upper air soundings twice daily. U.S. observation </a:t>
            </a:r>
            <a:r>
              <a:rPr lang="fr-FR" sz="1600" dirty="0" err="1"/>
              <a:t>platforms</a:t>
            </a:r>
            <a:r>
              <a:rPr lang="fr-FR" sz="1600" dirty="0"/>
              <a:t> </a:t>
            </a:r>
            <a:r>
              <a:rPr lang="fr-FR" sz="1600" dirty="0" err="1"/>
              <a:t>alone</a:t>
            </a:r>
            <a:r>
              <a:rPr lang="fr-FR" sz="1600" dirty="0"/>
              <a:t> </a:t>
            </a:r>
            <a:r>
              <a:rPr lang="fr-FR" sz="1600" dirty="0" err="1"/>
              <a:t>produced</a:t>
            </a:r>
            <a:r>
              <a:rPr lang="fr-FR" sz="1600" dirty="0"/>
              <a:t> </a:t>
            </a:r>
            <a:r>
              <a:rPr lang="fr-FR" sz="1600" dirty="0" err="1" smtClean="0"/>
              <a:t>some</a:t>
            </a:r>
            <a:r>
              <a:rPr lang="fr-FR" sz="1600" dirty="0" smtClean="0"/>
              <a:t> </a:t>
            </a:r>
            <a:r>
              <a:rPr lang="en-US" sz="1600" dirty="0" smtClean="0"/>
              <a:t>14,000 </a:t>
            </a:r>
            <a:r>
              <a:rPr lang="en-US" sz="1600" dirty="0"/>
              <a:t>magnetic tape reels of raw data.</a:t>
            </a:r>
          </a:p>
          <a:p>
            <a:r>
              <a:rPr lang="fr-FR" sz="1600" b="1" dirty="0"/>
              <a:t>GATE data management planning </a:t>
            </a:r>
            <a:r>
              <a:rPr lang="en-US" sz="1600" b="1" dirty="0"/>
              <a:t>began more than 2 years before field operations, so the data would be available in their most useful forms to scientists and other users</a:t>
            </a:r>
            <a:r>
              <a:rPr lang="en-US" sz="1600" dirty="0"/>
              <a:t>, </a:t>
            </a:r>
            <a:endParaRPr lang="fr-FR" sz="1600" dirty="0"/>
          </a:p>
          <a:p>
            <a:pPr marL="57150" indent="-57150" algn="l" defTabSz="400050">
              <a:lnSpc>
                <a:spcPct val="90000"/>
              </a:lnSpc>
              <a:spcBef>
                <a:spcPct val="0"/>
              </a:spcBef>
              <a:spcAft>
                <a:spcPct val="15000"/>
              </a:spcAft>
              <a:buChar char="••"/>
            </a:pPr>
            <a:endParaRPr lang="fr-FR" sz="1600" kern="1200" dirty="0" smtClean="0">
              <a:sym typeface="Arial"/>
            </a:endParaRPr>
          </a:p>
        </p:txBody>
      </p:sp>
    </p:spTree>
    <p:extLst>
      <p:ext uri="{BB962C8B-B14F-4D97-AF65-F5344CB8AC3E}">
        <p14:creationId xmlns:p14="http://schemas.microsoft.com/office/powerpoint/2010/main" val="105072200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sz="1400" b="0" cap="none" dirty="0" smtClean="0"/>
              <a:t>Sylvie Cocaud (sylvie.cocaud@inra.fr)</a:t>
            </a:r>
            <a:br>
              <a:rPr lang="fr-FR" sz="1400" b="0" cap="none" dirty="0" smtClean="0"/>
            </a:br>
            <a:r>
              <a:rPr lang="fr-FR" sz="1400" b="0" cap="none" dirty="0" smtClean="0"/>
              <a:t>Dominique L’Hostis (dominique.lhostis@inra.fr)</a:t>
            </a:r>
            <a:endParaRPr lang="fr-FR" sz="1400" b="0" cap="none" dirty="0"/>
          </a:p>
        </p:txBody>
      </p:sp>
      <p:sp>
        <p:nvSpPr>
          <p:cNvPr id="7" name="Sous-titre 6"/>
          <p:cNvSpPr>
            <a:spLocks noGrp="1"/>
          </p:cNvSpPr>
          <p:nvPr>
            <p:ph type="body" idx="1"/>
          </p:nvPr>
        </p:nvSpPr>
        <p:spPr/>
        <p:txBody>
          <a:bodyPr/>
          <a:lstStyle/>
          <a:p>
            <a:r>
              <a:rPr lang="fr-FR" dirty="0" smtClean="0"/>
              <a:t>Merci de votre écoute…</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120</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771740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711295"/>
            <a:ext cx="5168485" cy="4525963"/>
          </a:xfrm>
        </p:spPr>
        <p:txBody>
          <a:bodyPr>
            <a:normAutofit/>
          </a:bodyPr>
          <a:lstStyle/>
          <a:p>
            <a:r>
              <a:rPr lang="fr-FR" sz="2400" dirty="0" smtClean="0"/>
              <a:t>Financeurs</a:t>
            </a:r>
          </a:p>
          <a:p>
            <a:pPr lvl="1"/>
            <a:r>
              <a:rPr lang="fr-FR" sz="2000" dirty="0" smtClean="0"/>
              <a:t>Réutilisabilité des données (retour sur investissement, ne pas dupliquer inutilement l’effort financier)</a:t>
            </a:r>
          </a:p>
          <a:p>
            <a:r>
              <a:rPr lang="fr-FR" sz="2400" dirty="0" smtClean="0"/>
              <a:t>Organismes de recherche</a:t>
            </a:r>
          </a:p>
          <a:p>
            <a:pPr lvl="1"/>
            <a:r>
              <a:rPr lang="fr-FR" sz="2000" dirty="0" smtClean="0"/>
              <a:t>Reproductibilité de la recherche, réputation</a:t>
            </a:r>
          </a:p>
          <a:p>
            <a:r>
              <a:rPr lang="fr-FR" sz="2400" dirty="0" smtClean="0"/>
              <a:t>Chercheurs</a:t>
            </a:r>
          </a:p>
          <a:p>
            <a:pPr lvl="1"/>
            <a:r>
              <a:rPr lang="fr-FR" sz="2000" dirty="0" smtClean="0"/>
              <a:t>Bonne gestion des données au cours du projet, diminution des risques, réduction des </a:t>
            </a:r>
            <a:r>
              <a:rPr lang="fr-FR" sz="2000" dirty="0"/>
              <a:t>coûts, </a:t>
            </a:r>
            <a:r>
              <a:rPr lang="fr-FR" sz="2000" dirty="0" smtClean="0"/>
              <a:t>efficacité, préparation data </a:t>
            </a:r>
            <a:r>
              <a:rPr lang="fr-FR" sz="2000" dirty="0" err="1" smtClean="0"/>
              <a:t>paper</a:t>
            </a:r>
            <a:endParaRPr lang="fr-FR" sz="2000" dirty="0" smtClean="0"/>
          </a:p>
        </p:txBody>
      </p:sp>
      <p:sp>
        <p:nvSpPr>
          <p:cNvPr id="3" name="Titre 2"/>
          <p:cNvSpPr>
            <a:spLocks noGrp="1"/>
          </p:cNvSpPr>
          <p:nvPr>
            <p:ph type="title"/>
          </p:nvPr>
        </p:nvSpPr>
        <p:spPr/>
        <p:txBody>
          <a:bodyPr/>
          <a:lstStyle/>
          <a:p>
            <a:r>
              <a:rPr lang="fr-FR" dirty="0">
                <a:sym typeface="Arial"/>
              </a:rPr>
              <a:t>Pourquoi rédiger un PGD </a:t>
            </a:r>
            <a:r>
              <a:rPr lang="fr-FR" dirty="0" smtClean="0">
                <a:sym typeface="Arial"/>
              </a:rPr>
              <a:t>? </a:t>
            </a:r>
            <a:br>
              <a:rPr lang="fr-FR" dirty="0" smtClean="0">
                <a:sym typeface="Arial"/>
              </a:rPr>
            </a:br>
            <a:r>
              <a:rPr lang="fr-FR" dirty="0" smtClean="0"/>
              <a:t>Intérêt des parties prenantes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13</a:t>
            </a:fld>
            <a:endParaRPr lang="fr-FR" sz="1200" b="1" i="0" u="none" strike="noStrike" cap="none">
              <a:solidFill>
                <a:schemeClr val="lt1"/>
              </a:solidFill>
              <a:latin typeface="Arial"/>
              <a:ea typeface="Arial"/>
              <a:cs typeface="Arial"/>
              <a:sym typeface="Arial"/>
            </a:endParaRPr>
          </a:p>
        </p:txBody>
      </p:sp>
      <p:grpSp>
        <p:nvGrpSpPr>
          <p:cNvPr id="10" name="Groupe 9"/>
          <p:cNvGrpSpPr/>
          <p:nvPr/>
        </p:nvGrpSpPr>
        <p:grpSpPr>
          <a:xfrm>
            <a:off x="5401056" y="1711295"/>
            <a:ext cx="3706503" cy="4484819"/>
            <a:chOff x="5467678" y="2162325"/>
            <a:chExt cx="3706503" cy="4484819"/>
          </a:xfrm>
        </p:grpSpPr>
        <p:pic>
          <p:nvPicPr>
            <p:cNvPr id="7" name="Image 6"/>
            <p:cNvPicPr>
              <a:picLocks noChangeAspect="1"/>
            </p:cNvPicPr>
            <p:nvPr/>
          </p:nvPicPr>
          <p:blipFill>
            <a:blip r:embed="rId3"/>
            <a:stretch>
              <a:fillRect/>
            </a:stretch>
          </p:blipFill>
          <p:spPr>
            <a:xfrm>
              <a:off x="5692307" y="2162325"/>
              <a:ext cx="3481874" cy="3581900"/>
            </a:xfrm>
            <a:prstGeom prst="rect">
              <a:avLst/>
            </a:prstGeom>
          </p:spPr>
        </p:pic>
        <p:sp>
          <p:nvSpPr>
            <p:cNvPr id="8" name="Rectangle 7"/>
            <p:cNvSpPr/>
            <p:nvPr/>
          </p:nvSpPr>
          <p:spPr>
            <a:xfrm>
              <a:off x="5467678" y="5908480"/>
              <a:ext cx="3706503" cy="738664"/>
            </a:xfrm>
            <a:prstGeom prst="rect">
              <a:avLst/>
            </a:prstGeom>
          </p:spPr>
          <p:txBody>
            <a:bodyPr wrap="square">
              <a:spAutoFit/>
            </a:bodyPr>
            <a:lstStyle/>
            <a:p>
              <a:r>
                <a:rPr lang="fr-FR" dirty="0"/>
                <a:t>Baker, M. (2016). 1,500 </a:t>
              </a:r>
              <a:r>
                <a:rPr lang="fr-FR" dirty="0" err="1"/>
                <a:t>scientists</a:t>
              </a:r>
              <a:r>
                <a:rPr lang="fr-FR" dirty="0"/>
                <a:t> lift the </a:t>
              </a:r>
              <a:r>
                <a:rPr lang="fr-FR" dirty="0" err="1"/>
                <a:t>lid</a:t>
              </a:r>
              <a:r>
                <a:rPr lang="fr-FR" dirty="0"/>
                <a:t> on </a:t>
              </a:r>
              <a:r>
                <a:rPr lang="fr-FR" dirty="0" err="1"/>
                <a:t>reproducibility</a:t>
              </a:r>
              <a:r>
                <a:rPr lang="fr-FR" dirty="0"/>
                <a:t>. Nature News, 533(7604</a:t>
              </a:r>
              <a:r>
                <a:rPr lang="fr-FR" dirty="0" smtClean="0"/>
                <a:t>).</a:t>
              </a:r>
              <a:r>
                <a:rPr lang="en-US" dirty="0" smtClean="0">
                  <a:hlinkClick r:id="rId4"/>
                </a:rPr>
                <a:t>https</a:t>
              </a:r>
              <a:r>
                <a:rPr lang="en-US" dirty="0">
                  <a:hlinkClick r:id="rId4"/>
                </a:rPr>
                <a:t>://doi.org/10.1038/533452a</a:t>
              </a:r>
              <a:endParaRPr lang="fr-FR" dirty="0"/>
            </a:p>
          </p:txBody>
        </p:sp>
        <p:pic>
          <p:nvPicPr>
            <p:cNvPr id="9" name="Image 8"/>
            <p:cNvPicPr>
              <a:picLocks noChangeAspect="1"/>
            </p:cNvPicPr>
            <p:nvPr/>
          </p:nvPicPr>
          <p:blipFill>
            <a:blip r:embed="rId5"/>
            <a:stretch>
              <a:fillRect/>
            </a:stretch>
          </p:blipFill>
          <p:spPr>
            <a:xfrm>
              <a:off x="7929574" y="5252665"/>
              <a:ext cx="1000265" cy="276264"/>
            </a:xfrm>
            <a:prstGeom prst="rect">
              <a:avLst/>
            </a:prstGeom>
          </p:spPr>
        </p:pic>
      </p:grpSp>
    </p:spTree>
    <p:extLst>
      <p:ext uri="{BB962C8B-B14F-4D97-AF65-F5344CB8AC3E}">
        <p14:creationId xmlns:p14="http://schemas.microsoft.com/office/powerpoint/2010/main" val="10418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solidFill>
                  <a:srgbClr val="990000"/>
                </a:solidFill>
              </a:rPr>
              <a:t>Partager le PGD</a:t>
            </a:r>
            <a:endParaRPr lang="fr-FR" dirty="0">
              <a:solidFill>
                <a:srgbClr val="990000"/>
              </a:solidFill>
            </a:endParaRPr>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14</a:t>
            </a:fld>
            <a:endParaRPr lang="fr-FR" sz="1200" b="1" i="0">
              <a:solidFill>
                <a:schemeClr val="lt1"/>
              </a:solidFill>
              <a:latin typeface="Arial"/>
              <a:ea typeface="Arial"/>
              <a:cs typeface="Arial"/>
              <a:sym typeface="Arial"/>
            </a:endParaRPr>
          </a:p>
        </p:txBody>
      </p:sp>
      <p:pic>
        <p:nvPicPr>
          <p:cNvPr id="5" name="Image 4"/>
          <p:cNvPicPr>
            <a:picLocks noChangeAspect="1"/>
          </p:cNvPicPr>
          <p:nvPr/>
        </p:nvPicPr>
        <p:blipFill>
          <a:blip r:embed="rId3"/>
          <a:stretch>
            <a:fillRect/>
          </a:stretch>
        </p:blipFill>
        <p:spPr>
          <a:xfrm>
            <a:off x="163014" y="1455282"/>
            <a:ext cx="5800170" cy="4002118"/>
          </a:xfrm>
          <a:prstGeom prst="rect">
            <a:avLst/>
          </a:prstGeom>
        </p:spPr>
      </p:pic>
      <p:pic>
        <p:nvPicPr>
          <p:cNvPr id="9" name="Image 8"/>
          <p:cNvPicPr>
            <a:picLocks noChangeAspect="1"/>
          </p:cNvPicPr>
          <p:nvPr/>
        </p:nvPicPr>
        <p:blipFill>
          <a:blip r:embed="rId4"/>
          <a:stretch>
            <a:fillRect/>
          </a:stretch>
        </p:blipFill>
        <p:spPr>
          <a:xfrm>
            <a:off x="491447" y="4634921"/>
            <a:ext cx="8554644" cy="1790950"/>
          </a:xfrm>
          <a:prstGeom prst="rect">
            <a:avLst/>
          </a:prstGeom>
          <a:ln w="12700">
            <a:solidFill>
              <a:schemeClr val="accent1">
                <a:shade val="95000"/>
                <a:satMod val="105000"/>
              </a:schemeClr>
            </a:solidFill>
          </a:ln>
        </p:spPr>
      </p:pic>
      <p:sp>
        <p:nvSpPr>
          <p:cNvPr id="10" name="Rectangle 9"/>
          <p:cNvSpPr/>
          <p:nvPr/>
        </p:nvSpPr>
        <p:spPr>
          <a:xfrm>
            <a:off x="5787342" y="5891514"/>
            <a:ext cx="2696901" cy="243068"/>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91447" y="6172226"/>
            <a:ext cx="6263916" cy="216000"/>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70080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15</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1133846" y="439453"/>
            <a:ext cx="6962757" cy="5098881"/>
          </a:xfrm>
          <a:prstGeom prst="rect">
            <a:avLst/>
          </a:prstGeom>
        </p:spPr>
      </p:pic>
      <p:sp>
        <p:nvSpPr>
          <p:cNvPr id="8" name="Rectangle 7"/>
          <p:cNvSpPr/>
          <p:nvPr/>
        </p:nvSpPr>
        <p:spPr>
          <a:xfrm>
            <a:off x="1794051" y="5685732"/>
            <a:ext cx="6597650" cy="738664"/>
          </a:xfrm>
          <a:prstGeom prst="rect">
            <a:avLst/>
          </a:prstGeom>
        </p:spPr>
        <p:txBody>
          <a:bodyPr wrap="square">
            <a:spAutoFit/>
          </a:bodyPr>
          <a:lstStyle/>
          <a:p>
            <a:r>
              <a:rPr lang="fr-FR" dirty="0">
                <a:hlinkClick r:id="rId4"/>
              </a:rPr>
              <a:t>http://</a:t>
            </a:r>
            <a:r>
              <a:rPr lang="fr-FR" dirty="0" smtClean="0">
                <a:hlinkClick r:id="rId4"/>
              </a:rPr>
              <a:t>acmi.microbiologyresearch.org/content/journal/acmi</a:t>
            </a:r>
            <a:endParaRPr lang="fr-FR" dirty="0" smtClean="0"/>
          </a:p>
          <a:p>
            <a:r>
              <a:rPr lang="fr-FR" dirty="0">
                <a:hlinkClick r:id="rId5"/>
              </a:rPr>
              <a:t>http://</a:t>
            </a:r>
            <a:r>
              <a:rPr lang="fr-FR" dirty="0" smtClean="0">
                <a:hlinkClick r:id="rId5"/>
              </a:rPr>
              <a:t>acmi.microbiologyresearch.org/content/ACMIlaunchtoday</a:t>
            </a:r>
            <a:endParaRPr lang="fr-FR" dirty="0" smtClean="0"/>
          </a:p>
          <a:p>
            <a:endParaRPr lang="fr-FR" dirty="0"/>
          </a:p>
        </p:txBody>
      </p:sp>
      <p:cxnSp>
        <p:nvCxnSpPr>
          <p:cNvPr id="3" name="Connecteur droit 2"/>
          <p:cNvCxnSpPr/>
          <p:nvPr/>
        </p:nvCxnSpPr>
        <p:spPr>
          <a:xfrm>
            <a:off x="2481943" y="5538334"/>
            <a:ext cx="1115367" cy="0"/>
          </a:xfrm>
          <a:prstGeom prst="line">
            <a:avLst/>
          </a:prstGeom>
          <a:ln>
            <a:solidFill>
              <a:srgbClr val="99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2194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168800" y="2869640"/>
            <a:ext cx="5185504" cy="2723050"/>
          </a:xfrm>
          <a:prstGeom prst="rect">
            <a:avLst/>
          </a:prstGeom>
          <a:ln>
            <a:solidFill>
              <a:srgbClr val="0070C0"/>
            </a:solidFill>
          </a:ln>
        </p:spPr>
      </p:pic>
      <p:sp>
        <p:nvSpPr>
          <p:cNvPr id="3" name="Titre 2"/>
          <p:cNvSpPr>
            <a:spLocks noGrp="1"/>
          </p:cNvSpPr>
          <p:nvPr>
            <p:ph type="title"/>
          </p:nvPr>
        </p:nvSpPr>
        <p:spPr/>
        <p:txBody>
          <a:bodyPr/>
          <a:lstStyle/>
          <a:p>
            <a:r>
              <a:rPr lang="fr-FR" dirty="0"/>
              <a:t>Partager le PGD </a:t>
            </a: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16</a:t>
            </a:fld>
            <a:endParaRPr lang="fr-FR" sz="1200" b="1" i="0" u="none" strike="noStrike" cap="none">
              <a:solidFill>
                <a:schemeClr val="lt1"/>
              </a:solidFill>
              <a:latin typeface="Arial"/>
              <a:ea typeface="Arial"/>
              <a:cs typeface="Arial"/>
              <a:sym typeface="Arial"/>
            </a:endParaRPr>
          </a:p>
        </p:txBody>
      </p:sp>
      <p:pic>
        <p:nvPicPr>
          <p:cNvPr id="7" name="Espace réservé du contenu 7"/>
          <p:cNvPicPr>
            <a:picLocks noChangeAspect="1"/>
          </p:cNvPicPr>
          <p:nvPr/>
        </p:nvPicPr>
        <p:blipFill rotWithShape="1">
          <a:blip r:embed="rId4"/>
          <a:srcRect b="6748"/>
          <a:stretch/>
        </p:blipFill>
        <p:spPr>
          <a:xfrm>
            <a:off x="5503415" y="2843814"/>
            <a:ext cx="3469061" cy="2774702"/>
          </a:xfrm>
          <a:prstGeom prst="rect">
            <a:avLst/>
          </a:prstGeom>
          <a:ln>
            <a:solidFill>
              <a:schemeClr val="accent1"/>
            </a:solidFill>
          </a:ln>
        </p:spPr>
      </p:pic>
      <p:sp>
        <p:nvSpPr>
          <p:cNvPr id="8" name="Rectangle 7"/>
          <p:cNvSpPr/>
          <p:nvPr/>
        </p:nvSpPr>
        <p:spPr>
          <a:xfrm>
            <a:off x="0" y="2362943"/>
            <a:ext cx="6193219" cy="369332"/>
          </a:xfrm>
          <a:prstGeom prst="rect">
            <a:avLst/>
          </a:prstGeom>
        </p:spPr>
        <p:txBody>
          <a:bodyPr wrap="square">
            <a:spAutoFit/>
          </a:bodyPr>
          <a:lstStyle/>
          <a:p>
            <a:r>
              <a:rPr lang="en-US" sz="1800" dirty="0" smtClean="0">
                <a:hlinkClick r:id="rId5"/>
              </a:rPr>
              <a:t>Exposing Data Management Plans RDA Working Group </a:t>
            </a:r>
            <a:r>
              <a:rPr lang="fr-FR" sz="1800" dirty="0" smtClean="0"/>
              <a:t> </a:t>
            </a:r>
            <a:endParaRPr lang="fr-FR" sz="1800" dirty="0"/>
          </a:p>
        </p:txBody>
      </p:sp>
      <p:sp>
        <p:nvSpPr>
          <p:cNvPr id="9" name="Rectangle 8"/>
          <p:cNvSpPr/>
          <p:nvPr/>
        </p:nvSpPr>
        <p:spPr>
          <a:xfrm>
            <a:off x="5184948" y="5618516"/>
            <a:ext cx="3959051" cy="646331"/>
          </a:xfrm>
          <a:prstGeom prst="rect">
            <a:avLst/>
          </a:prstGeom>
        </p:spPr>
        <p:txBody>
          <a:bodyPr wrap="square">
            <a:spAutoFit/>
          </a:bodyPr>
          <a:lstStyle/>
          <a:p>
            <a:r>
              <a:rPr lang="en-US" sz="1200" dirty="0">
                <a:hlinkClick r:id="rId6"/>
              </a:rPr>
              <a:t>Can wider exposure of DMPs better connect research data production to preservation? </a:t>
            </a:r>
            <a:r>
              <a:rPr lang="en-US" sz="1200" dirty="0" smtClean="0"/>
              <a:t> A</a:t>
            </a:r>
            <a:r>
              <a:rPr lang="en-US" sz="1200" dirty="0"/>
              <a:t>. Whyte, F. Murphy, N. Meyers, K. </a:t>
            </a:r>
            <a:r>
              <a:rPr lang="en-US" sz="1200" dirty="0" err="1"/>
              <a:t>Unsworth</a:t>
            </a:r>
            <a:r>
              <a:rPr lang="en-US" sz="1200" dirty="0"/>
              <a:t>, Quebec 20 September 2017</a:t>
            </a:r>
            <a:endParaRPr lang="fr-FR" sz="1200" dirty="0"/>
          </a:p>
        </p:txBody>
      </p:sp>
      <p:sp>
        <p:nvSpPr>
          <p:cNvPr id="10" name="Rectangle 9"/>
          <p:cNvSpPr/>
          <p:nvPr/>
        </p:nvSpPr>
        <p:spPr>
          <a:xfrm>
            <a:off x="457200" y="1417638"/>
            <a:ext cx="7862835" cy="707886"/>
          </a:xfrm>
          <a:prstGeom prst="rect">
            <a:avLst/>
          </a:prstGeom>
        </p:spPr>
        <p:txBody>
          <a:bodyPr wrap="square">
            <a:spAutoFit/>
          </a:bodyPr>
          <a:lstStyle/>
          <a:p>
            <a:r>
              <a:rPr lang="en-US" sz="2000" b="1" dirty="0">
                <a:solidFill>
                  <a:schemeClr val="accent3"/>
                </a:solidFill>
              </a:rPr>
              <a:t>To improve data management practice DMPs </a:t>
            </a:r>
            <a:r>
              <a:rPr lang="en-US" sz="2000" b="1" i="1" dirty="0">
                <a:solidFill>
                  <a:schemeClr val="accent3"/>
                </a:solidFill>
              </a:rPr>
              <a:t>should</a:t>
            </a:r>
            <a:r>
              <a:rPr lang="en-US" sz="2000" b="1" dirty="0">
                <a:solidFill>
                  <a:schemeClr val="accent3"/>
                </a:solidFill>
              </a:rPr>
              <a:t> </a:t>
            </a:r>
            <a:r>
              <a:rPr lang="en-US" sz="2000" b="1" i="1" dirty="0">
                <a:solidFill>
                  <a:schemeClr val="accent3"/>
                </a:solidFill>
              </a:rPr>
              <a:t>be shared</a:t>
            </a:r>
            <a:r>
              <a:rPr lang="is-IS" sz="2000" b="1" dirty="0">
                <a:solidFill>
                  <a:schemeClr val="accent3"/>
                </a:solidFill>
              </a:rPr>
              <a:t> </a:t>
            </a:r>
            <a:r>
              <a:rPr lang="en-US" sz="2000" b="1" dirty="0">
                <a:solidFill>
                  <a:schemeClr val="accent3"/>
                </a:solidFill>
              </a:rPr>
              <a:t>at appropriate stages in the research lifecycle </a:t>
            </a:r>
            <a:endParaRPr lang="is-IS" sz="2000" b="1" dirty="0">
              <a:solidFill>
                <a:schemeClr val="accent3"/>
              </a:solidFill>
            </a:endParaRPr>
          </a:p>
        </p:txBody>
      </p:sp>
      <p:sp>
        <p:nvSpPr>
          <p:cNvPr id="11" name="Rectangle 10"/>
          <p:cNvSpPr/>
          <p:nvPr/>
        </p:nvSpPr>
        <p:spPr>
          <a:xfrm>
            <a:off x="6381262" y="334638"/>
            <a:ext cx="2672302" cy="923330"/>
          </a:xfrm>
          <a:prstGeom prst="rect">
            <a:avLst/>
          </a:prstGeom>
        </p:spPr>
        <p:txBody>
          <a:bodyPr wrap="square">
            <a:spAutoFit/>
          </a:bodyPr>
          <a:lstStyle/>
          <a:p>
            <a:r>
              <a:rPr lang="en-US" sz="1800" dirty="0"/>
              <a:t>Please try the Exposing DMPs Survey Pilot </a:t>
            </a:r>
            <a:r>
              <a:rPr lang="en" sz="1800" dirty="0"/>
              <a:t> </a:t>
            </a:r>
            <a:endParaRPr lang="en" sz="1800" dirty="0">
              <a:hlinkClick r:id="rId7"/>
            </a:endParaRPr>
          </a:p>
          <a:p>
            <a:r>
              <a:rPr lang="en" sz="1800" dirty="0">
                <a:hlinkClick r:id="rId7"/>
              </a:rPr>
              <a:t>https://bit.ly/2xxFZsc</a:t>
            </a:r>
            <a:endParaRPr lang="fr-FR" sz="1800" dirty="0"/>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4365" y="441719"/>
            <a:ext cx="716897" cy="653888"/>
          </a:xfrm>
          <a:prstGeom prst="rect">
            <a:avLst/>
          </a:prstGeom>
        </p:spPr>
      </p:pic>
    </p:spTree>
    <p:extLst>
      <p:ext uri="{BB962C8B-B14F-4D97-AF65-F5344CB8AC3E}">
        <p14:creationId xmlns:p14="http://schemas.microsoft.com/office/powerpoint/2010/main" val="3242441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Les exigences des financeurs  </a:t>
            </a:r>
            <a:endParaRPr lang="fr-FR" dirty="0"/>
          </a:p>
        </p:txBody>
      </p:sp>
      <p:sp>
        <p:nvSpPr>
          <p:cNvPr id="225" name="Shape 225"/>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a:sym typeface="Arial"/>
            </a:endParaRP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17</a:t>
            </a:fld>
            <a:endParaRPr lang="fr-FR">
              <a:sym typeface="Arial"/>
            </a:endParaRPr>
          </a:p>
        </p:txBody>
      </p:sp>
      <p:grpSp>
        <p:nvGrpSpPr>
          <p:cNvPr id="209" name="Shape 209"/>
          <p:cNvGrpSpPr/>
          <p:nvPr/>
        </p:nvGrpSpPr>
        <p:grpSpPr>
          <a:xfrm>
            <a:off x="108451" y="977977"/>
            <a:ext cx="8681797" cy="5080634"/>
            <a:chOff x="-648691" y="-803535"/>
            <a:chExt cx="11575730" cy="6774178"/>
          </a:xfrm>
        </p:grpSpPr>
        <p:pic>
          <p:nvPicPr>
            <p:cNvPr id="210" name="Shape 210"/>
            <p:cNvPicPr preferRelativeResize="0">
              <a:picLocks noChangeAspect="1"/>
            </p:cNvPicPr>
            <p:nvPr/>
          </p:nvPicPr>
          <p:blipFill rotWithShape="1">
            <a:blip r:embed="rId3">
              <a:alphaModFix/>
            </a:blip>
            <a:srcRect/>
            <a:stretch/>
          </p:blipFill>
          <p:spPr>
            <a:xfrm>
              <a:off x="417924" y="-803535"/>
              <a:ext cx="10241279" cy="6774178"/>
            </a:xfrm>
            <a:prstGeom prst="rect">
              <a:avLst/>
            </a:prstGeom>
            <a:noFill/>
            <a:ln>
              <a:noFill/>
            </a:ln>
          </p:spPr>
        </p:pic>
        <p:sp>
          <p:nvSpPr>
            <p:cNvPr id="211" name="Shape 211"/>
            <p:cNvSpPr txBox="1"/>
            <p:nvPr/>
          </p:nvSpPr>
          <p:spPr>
            <a:xfrm>
              <a:off x="6121689" y="-253214"/>
              <a:ext cx="164397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b="1" dirty="0">
                  <a:solidFill>
                    <a:srgbClr val="C00000"/>
                  </a:solidFill>
                  <a:latin typeface="Calibri"/>
                  <a:ea typeface="Calibri"/>
                  <a:cs typeface="Calibri"/>
                  <a:sym typeface="Calibri"/>
                </a:rPr>
                <a:t>Canada</a:t>
              </a:r>
            </a:p>
            <a:p>
              <a:pPr marL="0" marR="0" lvl="0" indent="0" algn="l" rtl="0">
                <a:spcBef>
                  <a:spcPts val="0"/>
                </a:spcBef>
                <a:buSzPct val="25000"/>
                <a:buNone/>
              </a:pP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Genome</a:t>
              </a:r>
              <a:r>
                <a:rPr lang="fr-FR" sz="1100" dirty="0">
                  <a:solidFill>
                    <a:schemeClr val="dk1"/>
                  </a:solidFill>
                  <a:latin typeface="Calibri"/>
                  <a:ea typeface="Calibri"/>
                  <a:cs typeface="Calibri"/>
                  <a:sym typeface="Calibri"/>
                </a:rPr>
                <a:t> Canada</a:t>
              </a:r>
            </a:p>
          </p:txBody>
        </p:sp>
        <p:sp>
          <p:nvSpPr>
            <p:cNvPr id="212" name="Shape 212"/>
            <p:cNvSpPr txBox="1"/>
            <p:nvPr/>
          </p:nvSpPr>
          <p:spPr>
            <a:xfrm>
              <a:off x="8020091" y="1145630"/>
              <a:ext cx="2906948" cy="172914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b="1" dirty="0">
                  <a:solidFill>
                    <a:srgbClr val="C00000"/>
                  </a:solidFill>
                  <a:latin typeface="Calibri"/>
                  <a:ea typeface="Calibri"/>
                  <a:cs typeface="Calibri"/>
                  <a:sym typeface="Calibri"/>
                </a:rPr>
                <a:t>USA</a:t>
              </a:r>
            </a:p>
            <a:p>
              <a:pPr marL="0" marR="0" lvl="0" indent="0" algn="l" rtl="0">
                <a:spcBef>
                  <a:spcPts val="0"/>
                </a:spcBef>
                <a:buSzPct val="25000"/>
                <a:buNone/>
              </a:pPr>
              <a:r>
                <a:rPr lang="fr-FR" sz="1100" dirty="0">
                  <a:solidFill>
                    <a:schemeClr val="dk1"/>
                  </a:solidFill>
                  <a:latin typeface="Calibri"/>
                  <a:ea typeface="Calibri"/>
                  <a:cs typeface="Calibri"/>
                  <a:sym typeface="Calibri"/>
                </a:rPr>
                <a:t>. National Science Fondation</a:t>
              </a:r>
              <a:br>
                <a:rPr lang="fr-FR" sz="1100" dirty="0">
                  <a:solidFill>
                    <a:schemeClr val="dk1"/>
                  </a:solidFill>
                  <a:latin typeface="Calibri"/>
                  <a:ea typeface="Calibri"/>
                  <a:cs typeface="Calibri"/>
                  <a:sym typeface="Calibri"/>
                </a:rPr>
              </a:br>
              <a:r>
                <a:rPr lang="fr-FR" sz="1100" dirty="0">
                  <a:solidFill>
                    <a:schemeClr val="dk1"/>
                  </a:solidFill>
                  <a:latin typeface="Calibri"/>
                  <a:ea typeface="Calibri"/>
                  <a:cs typeface="Calibri"/>
                  <a:sym typeface="Calibri"/>
                </a:rPr>
                <a:t>. US </a:t>
              </a:r>
              <a:r>
                <a:rPr lang="fr-FR" sz="1100" dirty="0" err="1">
                  <a:solidFill>
                    <a:schemeClr val="dk1"/>
                  </a:solidFill>
                  <a:latin typeface="Calibri"/>
                  <a:ea typeface="Calibri"/>
                  <a:cs typeface="Calibri"/>
                  <a:sym typeface="Calibri"/>
                </a:rPr>
                <a:t>Department</a:t>
              </a:r>
              <a:r>
                <a:rPr lang="fr-FR" sz="1100" dirty="0">
                  <a:solidFill>
                    <a:schemeClr val="dk1"/>
                  </a:solidFill>
                  <a:latin typeface="Calibri"/>
                  <a:ea typeface="Calibri"/>
                  <a:cs typeface="Calibri"/>
                  <a:sym typeface="Calibri"/>
                </a:rPr>
                <a:t> of </a:t>
              </a:r>
              <a:r>
                <a:rPr lang="fr-FR" sz="1100" dirty="0" err="1">
                  <a:solidFill>
                    <a:schemeClr val="dk1"/>
                  </a:solidFill>
                  <a:latin typeface="Calibri"/>
                  <a:ea typeface="Calibri"/>
                  <a:cs typeface="Calibri"/>
                  <a:sym typeface="Calibri"/>
                </a:rPr>
                <a:t>Energy</a:t>
              </a:r>
              <a:endParaRPr lang="fr-FR" sz="1100" dirty="0">
                <a:solidFill>
                  <a:schemeClr val="dk1"/>
                </a:solidFill>
                <a:latin typeface="Calibri"/>
                <a:ea typeface="Calibri"/>
                <a:cs typeface="Calibri"/>
                <a:sym typeface="Calibri"/>
              </a:endParaRPr>
            </a:p>
            <a:p>
              <a:pPr marL="0" marR="0" lvl="0" indent="0" algn="l" rtl="0">
                <a:spcBef>
                  <a:spcPts val="0"/>
                </a:spcBef>
                <a:buSzPct val="25000"/>
                <a:buNone/>
              </a:pP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Department</a:t>
              </a:r>
              <a:r>
                <a:rPr lang="fr-FR" sz="1100" dirty="0">
                  <a:solidFill>
                    <a:schemeClr val="dk1"/>
                  </a:solidFill>
                  <a:latin typeface="Calibri"/>
                  <a:ea typeface="Calibri"/>
                  <a:cs typeface="Calibri"/>
                  <a:sym typeface="Calibri"/>
                </a:rPr>
                <a:t> of </a:t>
              </a:r>
              <a:r>
                <a:rPr lang="fr-FR" sz="1100" dirty="0" err="1">
                  <a:solidFill>
                    <a:schemeClr val="dk1"/>
                  </a:solidFill>
                  <a:latin typeface="Calibri"/>
                  <a:ea typeface="Calibri"/>
                  <a:cs typeface="Calibri"/>
                  <a:sym typeface="Calibri"/>
                </a:rPr>
                <a:t>Defense</a:t>
              </a:r>
              <a:endParaRPr lang="fr-FR" sz="1100" dirty="0">
                <a:solidFill>
                  <a:schemeClr val="dk1"/>
                </a:solidFill>
                <a:latin typeface="Calibri"/>
                <a:ea typeface="Calibri"/>
                <a:cs typeface="Calibri"/>
                <a:sym typeface="Calibri"/>
              </a:endParaRPr>
            </a:p>
            <a:p>
              <a:pPr marL="0" marR="0" lvl="0" indent="0" algn="l" rtl="0">
                <a:spcBef>
                  <a:spcPts val="0"/>
                </a:spcBef>
                <a:buSzPct val="25000"/>
                <a:buNone/>
              </a:pPr>
              <a:r>
                <a:rPr lang="fr-FR" sz="1100" dirty="0">
                  <a:solidFill>
                    <a:schemeClr val="dk1"/>
                  </a:solidFill>
                  <a:latin typeface="Calibri"/>
                  <a:ea typeface="Calibri"/>
                  <a:cs typeface="Calibri"/>
                  <a:sym typeface="Calibri"/>
                </a:rPr>
                <a:t>. NASA</a:t>
              </a:r>
            </a:p>
            <a:p>
              <a:pPr marL="0" marR="0" lvl="0" indent="0" algn="l" rtl="0">
                <a:spcBef>
                  <a:spcPts val="0"/>
                </a:spcBef>
                <a:buSzPct val="25000"/>
                <a:buNone/>
              </a:pPr>
              <a:r>
                <a:rPr lang="fr-FR" sz="1100" dirty="0">
                  <a:solidFill>
                    <a:schemeClr val="dk1"/>
                  </a:solidFill>
                  <a:latin typeface="Calibri"/>
                  <a:ea typeface="Calibri"/>
                  <a:cs typeface="Calibri"/>
                  <a:sym typeface="Calibri"/>
                </a:rPr>
                <a:t>. National Institutes of </a:t>
              </a:r>
              <a:r>
                <a:rPr lang="fr-FR" sz="1100" dirty="0" err="1">
                  <a:solidFill>
                    <a:schemeClr val="dk1"/>
                  </a:solidFill>
                  <a:latin typeface="Calibri"/>
                  <a:ea typeface="Calibri"/>
                  <a:cs typeface="Calibri"/>
                  <a:sym typeface="Calibri"/>
                </a:rPr>
                <a:t>Health</a:t>
              </a:r>
              <a:endParaRPr lang="fr-FR" sz="1100" dirty="0">
                <a:solidFill>
                  <a:schemeClr val="dk1"/>
                </a:solidFill>
                <a:latin typeface="Calibri"/>
                <a:ea typeface="Calibri"/>
                <a:cs typeface="Calibri"/>
                <a:sym typeface="Calibri"/>
              </a:endParaRPr>
            </a:p>
          </p:txBody>
        </p:sp>
        <p:sp>
          <p:nvSpPr>
            <p:cNvPr id="213" name="Shape 213"/>
            <p:cNvSpPr txBox="1"/>
            <p:nvPr/>
          </p:nvSpPr>
          <p:spPr>
            <a:xfrm>
              <a:off x="-648691" y="74868"/>
              <a:ext cx="2156671" cy="12311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b="1" dirty="0">
                  <a:solidFill>
                    <a:srgbClr val="C00000"/>
                  </a:solidFill>
                  <a:latin typeface="Calibri"/>
                  <a:ea typeface="Calibri"/>
                  <a:cs typeface="Calibri"/>
                  <a:sym typeface="Calibri"/>
                </a:rPr>
                <a:t>Royaume Uni</a:t>
              </a:r>
            </a:p>
            <a:p>
              <a:pPr marL="0" marR="0" lvl="0" indent="0" algn="l" rtl="0">
                <a:spcBef>
                  <a:spcPts val="0"/>
                </a:spcBef>
                <a:buSzPct val="25000"/>
                <a:buNone/>
              </a:pPr>
              <a:r>
                <a:rPr lang="fr-FR" sz="1100" dirty="0">
                  <a:solidFill>
                    <a:schemeClr val="dk1"/>
                  </a:solidFill>
                  <a:latin typeface="Calibri"/>
                  <a:ea typeface="Calibri"/>
                  <a:cs typeface="Calibri"/>
                  <a:sym typeface="Calibri"/>
                </a:rPr>
                <a:t>. Cancer </a:t>
              </a:r>
              <a:r>
                <a:rPr lang="fr-FR" sz="1100" dirty="0" err="1">
                  <a:solidFill>
                    <a:schemeClr val="dk1"/>
                  </a:solidFill>
                  <a:latin typeface="Calibri"/>
                  <a:ea typeface="Calibri"/>
                  <a:cs typeface="Calibri"/>
                  <a:sym typeface="Calibri"/>
                </a:rPr>
                <a:t>Research</a:t>
              </a:r>
              <a:r>
                <a:rPr lang="fr-FR" sz="1100" dirty="0">
                  <a:solidFill>
                    <a:schemeClr val="dk1"/>
                  </a:solidFill>
                  <a:latin typeface="Calibri"/>
                  <a:ea typeface="Calibri"/>
                  <a:cs typeface="Calibri"/>
                  <a:sym typeface="Calibri"/>
                </a:rPr>
                <a:t> UK</a:t>
              </a:r>
            </a:p>
            <a:p>
              <a:pPr marL="0" marR="0" lvl="0" indent="0" algn="l" rtl="0">
                <a:spcBef>
                  <a:spcPts val="0"/>
                </a:spcBef>
                <a:buSzPct val="25000"/>
                <a:buNone/>
              </a:pP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Research</a:t>
              </a: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Councils</a:t>
              </a:r>
              <a:r>
                <a:rPr lang="fr-FR" sz="1100" dirty="0">
                  <a:solidFill>
                    <a:schemeClr val="dk1"/>
                  </a:solidFill>
                  <a:latin typeface="Calibri"/>
                  <a:ea typeface="Calibri"/>
                  <a:cs typeface="Calibri"/>
                  <a:sym typeface="Calibri"/>
                </a:rPr>
                <a:t> UK</a:t>
              </a:r>
              <a:br>
                <a:rPr lang="fr-FR" sz="1100" dirty="0">
                  <a:solidFill>
                    <a:schemeClr val="dk1"/>
                  </a:solidFill>
                  <a:latin typeface="Calibri"/>
                  <a:ea typeface="Calibri"/>
                  <a:cs typeface="Calibri"/>
                  <a:sym typeface="Calibri"/>
                </a:rPr>
              </a:b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Wellcome</a:t>
              </a:r>
              <a:r>
                <a:rPr lang="fr-FR" sz="1100" dirty="0">
                  <a:solidFill>
                    <a:schemeClr val="dk1"/>
                  </a:solidFill>
                  <a:latin typeface="Calibri"/>
                  <a:ea typeface="Calibri"/>
                  <a:cs typeface="Calibri"/>
                  <a:sym typeface="Calibri"/>
                </a:rPr>
                <a:t> Trust</a:t>
              </a:r>
            </a:p>
          </p:txBody>
        </p:sp>
        <p:sp>
          <p:nvSpPr>
            <p:cNvPr id="214" name="Shape 214"/>
            <p:cNvSpPr txBox="1"/>
            <p:nvPr/>
          </p:nvSpPr>
          <p:spPr>
            <a:xfrm>
              <a:off x="3154589" y="516220"/>
              <a:ext cx="3218892" cy="8925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sz="1350" b="1" dirty="0" err="1">
                  <a:solidFill>
                    <a:srgbClr val="C00000"/>
                  </a:solidFill>
                  <a:latin typeface="Calibri"/>
                  <a:ea typeface="Calibri"/>
                  <a:cs typeface="Calibri"/>
                  <a:sym typeface="Calibri"/>
                </a:rPr>
                <a:t>European</a:t>
              </a:r>
              <a:r>
                <a:rPr lang="fr-FR" sz="1350" b="1" dirty="0">
                  <a:solidFill>
                    <a:srgbClr val="C00000"/>
                  </a:solidFill>
                  <a:latin typeface="Calibri"/>
                  <a:ea typeface="Calibri"/>
                  <a:cs typeface="Calibri"/>
                  <a:sym typeface="Calibri"/>
                </a:rPr>
                <a:t> Commission</a:t>
              </a:r>
            </a:p>
            <a:p>
              <a:pPr marL="0" marR="0" lvl="0" indent="0" algn="l" rtl="0">
                <a:spcBef>
                  <a:spcPts val="0"/>
                </a:spcBef>
                <a:buSzPct val="25000"/>
                <a:buNone/>
              </a:pPr>
              <a:r>
                <a:rPr lang="fr-FR" sz="1200" dirty="0">
                  <a:solidFill>
                    <a:schemeClr val="dk1"/>
                  </a:solidFill>
                  <a:latin typeface="Calibri"/>
                  <a:ea typeface="Calibri"/>
                  <a:cs typeface="Calibri"/>
                  <a:sym typeface="Calibri"/>
                </a:rPr>
                <a:t>(</a:t>
              </a:r>
              <a:r>
                <a:rPr lang="fr-FR" sz="1200" b="1" dirty="0">
                  <a:solidFill>
                    <a:schemeClr val="dk1"/>
                  </a:solidFill>
                  <a:latin typeface="Calibri"/>
                  <a:ea typeface="Calibri"/>
                  <a:cs typeface="Calibri"/>
                  <a:sym typeface="Calibri"/>
                </a:rPr>
                <a:t>Open </a:t>
              </a:r>
              <a:r>
                <a:rPr lang="fr-FR" sz="1200" b="1" dirty="0" err="1">
                  <a:solidFill>
                    <a:schemeClr val="dk1"/>
                  </a:solidFill>
                  <a:latin typeface="Calibri"/>
                  <a:ea typeface="Calibri"/>
                  <a:cs typeface="Calibri"/>
                  <a:sym typeface="Calibri"/>
                </a:rPr>
                <a:t>Research</a:t>
              </a:r>
              <a:r>
                <a:rPr lang="fr-FR" sz="1200" b="1" dirty="0">
                  <a:solidFill>
                    <a:schemeClr val="dk1"/>
                  </a:solidFill>
                  <a:latin typeface="Calibri"/>
                  <a:ea typeface="Calibri"/>
                  <a:cs typeface="Calibri"/>
                  <a:sym typeface="Calibri"/>
                </a:rPr>
                <a:t> Data Pilot H2020</a:t>
              </a:r>
              <a:r>
                <a:rPr lang="fr-FR" sz="1200" dirty="0">
                  <a:solidFill>
                    <a:schemeClr val="dk1"/>
                  </a:solidFill>
                  <a:latin typeface="Calibri"/>
                  <a:ea typeface="Calibri"/>
                  <a:cs typeface="Calibri"/>
                  <a:sym typeface="Calibri"/>
                </a:rPr>
                <a:t>)</a:t>
              </a:r>
            </a:p>
          </p:txBody>
        </p:sp>
        <p:sp>
          <p:nvSpPr>
            <p:cNvPr id="215" name="Shape 215"/>
            <p:cNvSpPr txBox="1"/>
            <p:nvPr/>
          </p:nvSpPr>
          <p:spPr>
            <a:xfrm>
              <a:off x="1402576" y="-702072"/>
              <a:ext cx="2897088" cy="112198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b="1" dirty="0">
                  <a:solidFill>
                    <a:srgbClr val="C00000"/>
                  </a:solidFill>
                  <a:latin typeface="Calibri"/>
                  <a:ea typeface="Calibri"/>
                  <a:cs typeface="Calibri"/>
                  <a:sym typeface="Calibri"/>
                </a:rPr>
                <a:t>Finlande</a:t>
              </a:r>
            </a:p>
            <a:p>
              <a:pPr marL="0" marR="0" lvl="0" indent="0" algn="l" rtl="0">
                <a:spcBef>
                  <a:spcPts val="0"/>
                </a:spcBef>
                <a:buSzPct val="25000"/>
                <a:buNone/>
              </a:pP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Academy</a:t>
              </a:r>
              <a:r>
                <a:rPr lang="fr-FR" sz="1100" dirty="0">
                  <a:solidFill>
                    <a:schemeClr val="dk1"/>
                  </a:solidFill>
                  <a:latin typeface="Calibri"/>
                  <a:ea typeface="Calibri"/>
                  <a:cs typeface="Calibri"/>
                  <a:sym typeface="Calibri"/>
                </a:rPr>
                <a:t> of </a:t>
              </a:r>
              <a:r>
                <a:rPr lang="fr-FR" sz="1100" dirty="0" err="1" smtClean="0">
                  <a:solidFill>
                    <a:schemeClr val="dk1"/>
                  </a:solidFill>
                  <a:latin typeface="Calibri"/>
                  <a:ea typeface="Calibri"/>
                  <a:cs typeface="Calibri"/>
                  <a:sym typeface="Calibri"/>
                </a:rPr>
                <a:t>Finland</a:t>
              </a:r>
              <a:endParaRPr lang="fr-FR" sz="1100" dirty="0" smtClean="0">
                <a:solidFill>
                  <a:schemeClr val="dk1"/>
                </a:solidFill>
                <a:latin typeface="Calibri"/>
                <a:ea typeface="Calibri"/>
                <a:cs typeface="Calibri"/>
                <a:sym typeface="Calibri"/>
              </a:endParaRPr>
            </a:p>
            <a:p>
              <a:pPr lvl="0">
                <a:buSzPct val="25000"/>
              </a:pPr>
              <a:r>
                <a:rPr lang="fr-FR" b="1" dirty="0" smtClean="0">
                  <a:solidFill>
                    <a:srgbClr val="C00000"/>
                  </a:solidFill>
                  <a:latin typeface="Calibri"/>
                  <a:ea typeface="Calibri"/>
                  <a:cs typeface="Calibri"/>
                  <a:sym typeface="Calibri"/>
                </a:rPr>
                <a:t>Norvège</a:t>
              </a:r>
              <a:endParaRPr lang="fr-FR" b="1" dirty="0">
                <a:solidFill>
                  <a:srgbClr val="C00000"/>
                </a:solidFill>
                <a:latin typeface="Calibri"/>
                <a:ea typeface="Calibri"/>
                <a:cs typeface="Calibri"/>
                <a:sym typeface="Calibri"/>
              </a:endParaRPr>
            </a:p>
            <a:p>
              <a:pPr lvl="0">
                <a:buSzPct val="25000"/>
              </a:pPr>
              <a:r>
                <a:rPr lang="fr-FR" sz="1100" dirty="0">
                  <a:solidFill>
                    <a:schemeClr val="dk1"/>
                  </a:solidFill>
                  <a:latin typeface="Calibri"/>
                  <a:ea typeface="Calibri"/>
                  <a:cs typeface="Calibri"/>
                  <a:sym typeface="Calibri"/>
                </a:rPr>
                <a:t>. </a:t>
              </a:r>
              <a:r>
                <a:rPr lang="en-US" sz="1100" dirty="0">
                  <a:solidFill>
                    <a:schemeClr val="dk1"/>
                  </a:solidFill>
                  <a:latin typeface="Calibri"/>
                  <a:ea typeface="Calibri"/>
                  <a:cs typeface="Calibri"/>
                  <a:sym typeface="Calibri"/>
                </a:rPr>
                <a:t>The Research Council of Norway</a:t>
              </a:r>
              <a:endParaRPr lang="fr-FR" sz="1100" dirty="0">
                <a:solidFill>
                  <a:schemeClr val="dk1"/>
                </a:solidFill>
                <a:latin typeface="Calibri"/>
                <a:ea typeface="Calibri"/>
                <a:cs typeface="Calibri"/>
                <a:sym typeface="Calibri"/>
              </a:endParaRPr>
            </a:p>
          </p:txBody>
        </p:sp>
        <p:sp>
          <p:nvSpPr>
            <p:cNvPr id="216" name="Shape 216"/>
            <p:cNvSpPr txBox="1"/>
            <p:nvPr/>
          </p:nvSpPr>
          <p:spPr>
            <a:xfrm>
              <a:off x="1987588" y="905865"/>
              <a:ext cx="2375731" cy="800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b="1" dirty="0">
                  <a:solidFill>
                    <a:srgbClr val="C00000"/>
                  </a:solidFill>
                  <a:latin typeface="Calibri"/>
                  <a:ea typeface="Calibri"/>
                  <a:cs typeface="Calibri"/>
                  <a:sym typeface="Calibri"/>
                </a:rPr>
                <a:t>Pays Bas</a:t>
              </a:r>
            </a:p>
            <a:p>
              <a:pPr marL="0" marR="0" lvl="0" indent="0" algn="l" rtl="0">
                <a:spcBef>
                  <a:spcPts val="0"/>
                </a:spcBef>
                <a:buSzPct val="25000"/>
                <a:buNone/>
              </a:pP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Netherlands</a:t>
              </a:r>
              <a:r>
                <a:rPr lang="fr-FR" sz="1100" dirty="0">
                  <a:solidFill>
                    <a:schemeClr val="dk1"/>
                  </a:solidFill>
                  <a:latin typeface="Calibri"/>
                  <a:ea typeface="Calibri"/>
                  <a:cs typeface="Calibri"/>
                  <a:sym typeface="Calibri"/>
                </a:rPr>
                <a:t> Organisation for Scientific </a:t>
              </a:r>
              <a:r>
                <a:rPr lang="fr-FR" sz="1100" dirty="0" err="1">
                  <a:solidFill>
                    <a:schemeClr val="dk1"/>
                  </a:solidFill>
                  <a:latin typeface="Calibri"/>
                  <a:ea typeface="Calibri"/>
                  <a:cs typeface="Calibri"/>
                  <a:sym typeface="Calibri"/>
                </a:rPr>
                <a:t>Research</a:t>
              </a:r>
              <a:endParaRPr lang="fr-FR" sz="1100" dirty="0">
                <a:solidFill>
                  <a:schemeClr val="dk1"/>
                </a:solidFill>
                <a:latin typeface="Calibri"/>
                <a:ea typeface="Calibri"/>
                <a:cs typeface="Calibri"/>
                <a:sym typeface="Calibri"/>
              </a:endParaRPr>
            </a:p>
          </p:txBody>
        </p:sp>
        <p:sp>
          <p:nvSpPr>
            <p:cNvPr id="217" name="Shape 217"/>
            <p:cNvSpPr txBox="1"/>
            <p:nvPr/>
          </p:nvSpPr>
          <p:spPr>
            <a:xfrm>
              <a:off x="4299664" y="4838698"/>
              <a:ext cx="4016797" cy="9462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b="1" dirty="0">
                  <a:solidFill>
                    <a:srgbClr val="C00000"/>
                  </a:solidFill>
                  <a:latin typeface="Calibri"/>
                  <a:ea typeface="Calibri"/>
                  <a:cs typeface="Calibri"/>
                  <a:sym typeface="Calibri"/>
                </a:rPr>
                <a:t>Australie</a:t>
              </a:r>
            </a:p>
            <a:p>
              <a:pPr marL="0" marR="0" lvl="0" indent="0" algn="l" rtl="0">
                <a:spcBef>
                  <a:spcPts val="0"/>
                </a:spcBef>
                <a:buSzPct val="25000"/>
                <a:buNone/>
              </a:pP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Australian</a:t>
              </a: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Research</a:t>
              </a:r>
              <a:r>
                <a:rPr lang="fr-FR" sz="1100" dirty="0">
                  <a:solidFill>
                    <a:schemeClr val="dk1"/>
                  </a:solidFill>
                  <a:latin typeface="Calibri"/>
                  <a:ea typeface="Calibri"/>
                  <a:cs typeface="Calibri"/>
                  <a:sym typeface="Calibri"/>
                </a:rPr>
                <a:t> Council</a:t>
              </a:r>
            </a:p>
            <a:p>
              <a:pPr marL="0" marR="0" lvl="0" indent="0" algn="l" rtl="0">
                <a:spcBef>
                  <a:spcPts val="0"/>
                </a:spcBef>
                <a:buSzPct val="25000"/>
                <a:buNone/>
              </a:pPr>
              <a:r>
                <a:rPr lang="fr-FR" sz="1100" dirty="0">
                  <a:solidFill>
                    <a:schemeClr val="dk1"/>
                  </a:solidFill>
                  <a:latin typeface="Calibri"/>
                  <a:ea typeface="Calibri"/>
                  <a:cs typeface="Calibri"/>
                  <a:sym typeface="Calibri"/>
                </a:rPr>
                <a:t>. National </a:t>
              </a:r>
              <a:r>
                <a:rPr lang="fr-FR" sz="1100" dirty="0" err="1">
                  <a:solidFill>
                    <a:schemeClr val="dk1"/>
                  </a:solidFill>
                  <a:latin typeface="Calibri"/>
                  <a:ea typeface="Calibri"/>
                  <a:cs typeface="Calibri"/>
                  <a:sym typeface="Calibri"/>
                </a:rPr>
                <a:t>Health</a:t>
              </a:r>
              <a:r>
                <a:rPr lang="fr-FR" sz="1100" dirty="0">
                  <a:solidFill>
                    <a:schemeClr val="dk1"/>
                  </a:solidFill>
                  <a:latin typeface="Calibri"/>
                  <a:ea typeface="Calibri"/>
                  <a:cs typeface="Calibri"/>
                  <a:sym typeface="Calibri"/>
                </a:rPr>
                <a:t> and </a:t>
              </a:r>
              <a:r>
                <a:rPr lang="fr-FR" sz="1100" dirty="0" err="1">
                  <a:solidFill>
                    <a:schemeClr val="dk1"/>
                  </a:solidFill>
                  <a:latin typeface="Calibri"/>
                  <a:ea typeface="Calibri"/>
                  <a:cs typeface="Calibri"/>
                  <a:sym typeface="Calibri"/>
                </a:rPr>
                <a:t>Medical</a:t>
              </a:r>
              <a:r>
                <a:rPr lang="fr-FR" sz="1100" dirty="0">
                  <a:solidFill>
                    <a:schemeClr val="dk1"/>
                  </a:solidFill>
                  <a:latin typeface="Calibri"/>
                  <a:ea typeface="Calibri"/>
                  <a:cs typeface="Calibri"/>
                  <a:sym typeface="Calibri"/>
                </a:rPr>
                <a:t> </a:t>
              </a:r>
              <a:r>
                <a:rPr lang="fr-FR" sz="1100" dirty="0" err="1">
                  <a:solidFill>
                    <a:schemeClr val="dk1"/>
                  </a:solidFill>
                  <a:latin typeface="Calibri"/>
                  <a:ea typeface="Calibri"/>
                  <a:cs typeface="Calibri"/>
                  <a:sym typeface="Calibri"/>
                </a:rPr>
                <a:t>Research</a:t>
              </a:r>
              <a:r>
                <a:rPr lang="fr-FR" sz="1100" dirty="0">
                  <a:solidFill>
                    <a:schemeClr val="dk1"/>
                  </a:solidFill>
                  <a:latin typeface="Calibri"/>
                  <a:ea typeface="Calibri"/>
                  <a:cs typeface="Calibri"/>
                  <a:sym typeface="Calibri"/>
                </a:rPr>
                <a:t> Council</a:t>
              </a:r>
            </a:p>
          </p:txBody>
        </p:sp>
        <p:sp>
          <p:nvSpPr>
            <p:cNvPr id="218" name="Shape 218"/>
            <p:cNvSpPr/>
            <p:nvPr/>
          </p:nvSpPr>
          <p:spPr>
            <a:xfrm>
              <a:off x="1583625" y="493245"/>
              <a:ext cx="144000" cy="144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sp>
          <p:nvSpPr>
            <p:cNvPr id="219" name="Shape 219"/>
            <p:cNvSpPr/>
            <p:nvPr/>
          </p:nvSpPr>
          <p:spPr>
            <a:xfrm>
              <a:off x="1778780" y="644436"/>
              <a:ext cx="144000" cy="144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sp>
          <p:nvSpPr>
            <p:cNvPr id="220" name="Shape 220"/>
            <p:cNvSpPr/>
            <p:nvPr/>
          </p:nvSpPr>
          <p:spPr>
            <a:xfrm>
              <a:off x="1778780" y="1470986"/>
              <a:ext cx="144000" cy="144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sp>
          <p:nvSpPr>
            <p:cNvPr id="221" name="Shape 221"/>
            <p:cNvSpPr/>
            <p:nvPr/>
          </p:nvSpPr>
          <p:spPr>
            <a:xfrm>
              <a:off x="7206202" y="716436"/>
              <a:ext cx="144000" cy="144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sp>
          <p:nvSpPr>
            <p:cNvPr id="222" name="Shape 222"/>
            <p:cNvSpPr/>
            <p:nvPr/>
          </p:nvSpPr>
          <p:spPr>
            <a:xfrm>
              <a:off x="7596721" y="1366213"/>
              <a:ext cx="144000" cy="144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sp>
          <p:nvSpPr>
            <p:cNvPr id="223" name="Shape 223"/>
            <p:cNvSpPr/>
            <p:nvPr/>
          </p:nvSpPr>
          <p:spPr>
            <a:xfrm>
              <a:off x="4958047" y="4057461"/>
              <a:ext cx="144000" cy="144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grpSp>
      <p:sp>
        <p:nvSpPr>
          <p:cNvPr id="227" name="Shape 227"/>
          <p:cNvSpPr txBox="1"/>
          <p:nvPr/>
        </p:nvSpPr>
        <p:spPr>
          <a:xfrm>
            <a:off x="2442138" y="5775203"/>
            <a:ext cx="7330965" cy="5668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fr-FR" sz="2100" b="1" dirty="0">
              <a:solidFill>
                <a:srgbClr val="86A428"/>
              </a:solidFill>
              <a:latin typeface="Arial"/>
              <a:ea typeface="Arial"/>
              <a:cs typeface="Arial"/>
              <a:sym typeface="Arial"/>
            </a:endParaRPr>
          </a:p>
        </p:txBody>
      </p:sp>
      <p:sp>
        <p:nvSpPr>
          <p:cNvPr id="24" name="ZoneTexte 23"/>
          <p:cNvSpPr txBox="1"/>
          <p:nvPr/>
        </p:nvSpPr>
        <p:spPr>
          <a:xfrm>
            <a:off x="2085660" y="2849753"/>
            <a:ext cx="1635367" cy="477054"/>
          </a:xfrm>
          <a:prstGeom prst="rect">
            <a:avLst/>
          </a:prstGeom>
          <a:noFill/>
        </p:spPr>
        <p:txBody>
          <a:bodyPr wrap="square" rtlCol="0">
            <a:spAutoFit/>
          </a:bodyPr>
          <a:lstStyle/>
          <a:p>
            <a:r>
              <a:rPr lang="fr-FR" b="1" dirty="0">
                <a:solidFill>
                  <a:srgbClr val="C00000"/>
                </a:solidFill>
                <a:latin typeface="Calibri" panose="020F0502020204030204" pitchFamily="34" charset="0"/>
                <a:cs typeface="Calibri" panose="020F0502020204030204" pitchFamily="34" charset="0"/>
              </a:rPr>
              <a:t>Suisse</a:t>
            </a:r>
          </a:p>
          <a:p>
            <a:r>
              <a:rPr lang="fr-FR" sz="1100" dirty="0">
                <a:latin typeface="Calibri" panose="020F0502020204030204" pitchFamily="34" charset="0"/>
                <a:cs typeface="Calibri" panose="020F0502020204030204" pitchFamily="34" charset="0"/>
              </a:rPr>
              <a:t>. Fonds National Suisse</a:t>
            </a:r>
          </a:p>
        </p:txBody>
      </p:sp>
      <p:sp>
        <p:nvSpPr>
          <p:cNvPr id="25" name="Shape 220"/>
          <p:cNvSpPr/>
          <p:nvPr/>
        </p:nvSpPr>
        <p:spPr>
          <a:xfrm>
            <a:off x="1460199" y="2432872"/>
            <a:ext cx="108000" cy="108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sp>
        <p:nvSpPr>
          <p:cNvPr id="26" name="Shape 219"/>
          <p:cNvSpPr/>
          <p:nvPr/>
        </p:nvSpPr>
        <p:spPr>
          <a:xfrm>
            <a:off x="1749751" y="2480198"/>
            <a:ext cx="108000" cy="108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sp>
        <p:nvSpPr>
          <p:cNvPr id="27" name="Shape 215"/>
          <p:cNvSpPr txBox="1"/>
          <p:nvPr/>
        </p:nvSpPr>
        <p:spPr>
          <a:xfrm>
            <a:off x="477162" y="2683575"/>
            <a:ext cx="791945" cy="548946"/>
          </a:xfrm>
          <a:prstGeom prst="rect">
            <a:avLst/>
          </a:prstGeom>
          <a:noFill/>
          <a:ln>
            <a:noFill/>
          </a:ln>
        </p:spPr>
        <p:txBody>
          <a:bodyPr lIns="91425" tIns="45700" rIns="91425" bIns="45700" anchor="t" anchorCtr="0">
            <a:noAutofit/>
          </a:bodyPr>
          <a:lstStyle/>
          <a:p>
            <a:pPr lvl="0">
              <a:buSzPct val="25000"/>
            </a:pPr>
            <a:r>
              <a:rPr lang="fr-FR" sz="1600" b="1" dirty="0" smtClean="0">
                <a:solidFill>
                  <a:srgbClr val="C00000"/>
                </a:solidFill>
                <a:latin typeface="Calibri"/>
                <a:ea typeface="Calibri"/>
                <a:cs typeface="Calibri"/>
                <a:sym typeface="Calibri"/>
              </a:rPr>
              <a:t>France</a:t>
            </a:r>
          </a:p>
          <a:p>
            <a:pPr lvl="0">
              <a:buSzPct val="25000"/>
            </a:pPr>
            <a:r>
              <a:rPr lang="fr-FR" sz="1100" dirty="0" smtClean="0">
                <a:solidFill>
                  <a:schemeClr val="dk1"/>
                </a:solidFill>
                <a:latin typeface="Calibri"/>
                <a:ea typeface="Calibri"/>
                <a:cs typeface="Calibri"/>
                <a:sym typeface="Calibri"/>
              </a:rPr>
              <a:t>. ANR</a:t>
            </a:r>
            <a:endParaRPr lang="en-US" sz="1100" dirty="0" smtClean="0">
              <a:solidFill>
                <a:schemeClr val="dk1"/>
              </a:solidFill>
              <a:latin typeface="Calibri"/>
              <a:ea typeface="Calibri"/>
              <a:cs typeface="Calibri"/>
              <a:sym typeface="Calibri"/>
            </a:endParaRPr>
          </a:p>
        </p:txBody>
      </p:sp>
      <p:sp>
        <p:nvSpPr>
          <p:cNvPr id="29" name="Shape 220"/>
          <p:cNvSpPr/>
          <p:nvPr/>
        </p:nvSpPr>
        <p:spPr>
          <a:xfrm>
            <a:off x="1687100" y="2725250"/>
            <a:ext cx="108000" cy="108000"/>
          </a:xfrm>
          <a:prstGeom prst="ellipse">
            <a:avLst/>
          </a:prstGeom>
          <a:solidFill>
            <a:srgbClr val="C00000"/>
          </a:solidFill>
          <a:ln w="25400" cap="flat" cmpd="sng">
            <a:solidFill>
              <a:srgbClr val="C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12974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8686800" cy="1143000"/>
          </a:xfrm>
        </p:spPr>
        <p:txBody>
          <a:bodyPr>
            <a:normAutofit fontScale="90000"/>
          </a:bodyPr>
          <a:lstStyle/>
          <a:p>
            <a:r>
              <a:rPr lang="fr-FR" dirty="0" smtClean="0"/>
              <a:t>La Commission Européenne</a:t>
            </a:r>
            <a:br>
              <a:rPr lang="fr-FR" dirty="0" smtClean="0"/>
            </a:br>
            <a:r>
              <a:rPr lang="fr-FR" sz="3100" dirty="0"/>
              <a:t>Politique </a:t>
            </a:r>
            <a:r>
              <a:rPr lang="fr-FR" sz="3100" dirty="0" smtClean="0"/>
              <a:t>d’OA </a:t>
            </a:r>
            <a:r>
              <a:rPr lang="fr-FR" sz="3100" dirty="0"/>
              <a:t>aux publications et aux </a:t>
            </a:r>
            <a:r>
              <a:rPr lang="fr-FR" sz="3100" dirty="0" smtClean="0"/>
              <a:t>données</a:t>
            </a:r>
            <a:endParaRPr lang="fr-FR" dirty="0"/>
          </a:p>
        </p:txBody>
      </p:sp>
      <p:sp>
        <p:nvSpPr>
          <p:cNvPr id="2" name="Espace réservé du contenu 1"/>
          <p:cNvSpPr>
            <a:spLocks noGrp="1"/>
          </p:cNvSpPr>
          <p:nvPr>
            <p:ph sz="half" idx="1"/>
          </p:nvPr>
        </p:nvSpPr>
        <p:spPr>
          <a:xfrm>
            <a:off x="457199" y="1600200"/>
            <a:ext cx="4652683" cy="3590365"/>
          </a:xfrm>
        </p:spPr>
        <p:txBody>
          <a:bodyPr>
            <a:normAutofit fontScale="92500" lnSpcReduction="10000"/>
          </a:bodyPr>
          <a:lstStyle/>
          <a:p>
            <a:r>
              <a:rPr lang="fr-FR" dirty="0" smtClean="0"/>
              <a:t>Objectifs :</a:t>
            </a:r>
          </a:p>
          <a:p>
            <a:pPr lvl="1"/>
            <a:r>
              <a:rPr lang="fr-FR" sz="2200" dirty="0" smtClean="0"/>
              <a:t>Accélérer l'innovation, </a:t>
            </a:r>
          </a:p>
          <a:p>
            <a:pPr lvl="1"/>
            <a:r>
              <a:rPr lang="fr-FR" sz="2200" dirty="0" smtClean="0"/>
              <a:t>Permettre de nouvelles formes de recherche sur les données ;</a:t>
            </a:r>
          </a:p>
          <a:p>
            <a:pPr lvl="1"/>
            <a:r>
              <a:rPr lang="fr-FR" sz="2200" dirty="0" smtClean="0"/>
              <a:t>Inciter aux collaborations, éviter les doublons, améliorer l'efficacité ;</a:t>
            </a:r>
          </a:p>
          <a:p>
            <a:pPr lvl="1"/>
            <a:r>
              <a:rPr lang="fr-FR" sz="2200" dirty="0" smtClean="0"/>
              <a:t>Améliorer la qualité et la transparence ;</a:t>
            </a:r>
          </a:p>
          <a:p>
            <a:pPr lvl="1"/>
            <a:r>
              <a:rPr lang="fr-FR" sz="2200" dirty="0" smtClean="0"/>
              <a:t>Améliorer le retour sur investissement de la R&amp;D</a:t>
            </a:r>
            <a:r>
              <a:rPr lang="fr-FR" dirty="0" smtClean="0"/>
              <a:t>.</a:t>
            </a: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18</a:t>
            </a:fld>
            <a:endParaRPr lang="fr-FR">
              <a:sym typeface="Arial"/>
            </a:endParaRPr>
          </a:p>
        </p:txBody>
      </p:sp>
      <p:sp>
        <p:nvSpPr>
          <p:cNvPr id="17" name="Rectangle à coins arrondis 16"/>
          <p:cNvSpPr/>
          <p:nvPr/>
        </p:nvSpPr>
        <p:spPr>
          <a:xfrm>
            <a:off x="4961964" y="1605365"/>
            <a:ext cx="3939988" cy="1358153"/>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a:t>
            </a:r>
            <a:r>
              <a:rPr lang="fr-FR" sz="1600" i="1" dirty="0" err="1">
                <a:solidFill>
                  <a:schemeClr val="tx1"/>
                </a:solidFill>
              </a:rPr>
              <a:t>Research</a:t>
            </a:r>
            <a:r>
              <a:rPr lang="fr-FR" sz="1600" i="1" dirty="0">
                <a:solidFill>
                  <a:schemeClr val="tx1"/>
                </a:solidFill>
              </a:rPr>
              <a:t> </a:t>
            </a:r>
            <a:r>
              <a:rPr lang="fr-FR" sz="1600" i="1" dirty="0" err="1">
                <a:solidFill>
                  <a:schemeClr val="tx1"/>
                </a:solidFill>
              </a:rPr>
              <a:t>results</a:t>
            </a:r>
            <a:r>
              <a:rPr lang="fr-FR" sz="1600" i="1" dirty="0">
                <a:solidFill>
                  <a:schemeClr val="tx1"/>
                </a:solidFill>
              </a:rPr>
              <a:t>, </a:t>
            </a:r>
            <a:r>
              <a:rPr lang="fr-FR" sz="1600" i="1" dirty="0" err="1">
                <a:solidFill>
                  <a:schemeClr val="tx1"/>
                </a:solidFill>
              </a:rPr>
              <a:t>including</a:t>
            </a:r>
            <a:r>
              <a:rPr lang="fr-FR" sz="1600" i="1" dirty="0">
                <a:solidFill>
                  <a:schemeClr val="tx1"/>
                </a:solidFill>
              </a:rPr>
              <a:t> </a:t>
            </a:r>
            <a:r>
              <a:rPr lang="en-US" sz="1600" i="1" dirty="0">
                <a:solidFill>
                  <a:schemeClr val="tx1"/>
                </a:solidFill>
              </a:rPr>
              <a:t>both publications and data collections, need to be circulated rapidly and widely</a:t>
            </a:r>
            <a:r>
              <a:rPr lang="fr-FR" sz="1600" dirty="0">
                <a:solidFill>
                  <a:schemeClr val="tx1"/>
                </a:solidFill>
              </a:rPr>
              <a:t> » (</a:t>
            </a:r>
            <a:r>
              <a:rPr lang="en-US" sz="1600" dirty="0">
                <a:solidFill>
                  <a:schemeClr val="tx1"/>
                </a:solidFill>
                <a:hlinkClick r:id="rId3"/>
              </a:rPr>
              <a:t>Towards better access to scientific information</a:t>
            </a:r>
            <a:r>
              <a:rPr lang="en-US" sz="1600" dirty="0">
                <a:solidFill>
                  <a:schemeClr val="tx1"/>
                </a:solidFill>
              </a:rPr>
              <a:t>, </a:t>
            </a:r>
            <a:r>
              <a:rPr lang="en-US" sz="1600" dirty="0" smtClean="0">
                <a:solidFill>
                  <a:schemeClr val="tx1"/>
                </a:solidFill>
              </a:rPr>
              <a:t>2012</a:t>
            </a:r>
            <a:r>
              <a:rPr lang="en-US" sz="1600" dirty="0">
                <a:solidFill>
                  <a:schemeClr val="tx1"/>
                </a:solidFill>
              </a:rPr>
              <a:t>)</a:t>
            </a:r>
            <a:endParaRPr lang="fr-FR" sz="1600" dirty="0">
              <a:solidFill>
                <a:schemeClr val="tx1"/>
              </a:solidFill>
            </a:endParaRPr>
          </a:p>
        </p:txBody>
      </p:sp>
      <p:sp>
        <p:nvSpPr>
          <p:cNvPr id="18" name="Rectangle à coins arrondis 17"/>
          <p:cNvSpPr/>
          <p:nvPr/>
        </p:nvSpPr>
        <p:spPr>
          <a:xfrm>
            <a:off x="4923048" y="3110209"/>
            <a:ext cx="3978903" cy="1829141"/>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 </a:t>
            </a:r>
            <a:r>
              <a:rPr lang="en-US" sz="1600" i="1" dirty="0">
                <a:solidFill>
                  <a:schemeClr val="tx1"/>
                </a:solidFill>
              </a:rPr>
              <a:t>Research stakeholder </a:t>
            </a:r>
            <a:r>
              <a:rPr lang="en-US" sz="1600" i="1" dirty="0" err="1">
                <a:solidFill>
                  <a:schemeClr val="tx1"/>
                </a:solidFill>
              </a:rPr>
              <a:t>organisations</a:t>
            </a:r>
            <a:r>
              <a:rPr lang="en-US" sz="1600" i="1" dirty="0">
                <a:solidFill>
                  <a:schemeClr val="tx1"/>
                </a:solidFill>
              </a:rPr>
              <a:t> are invited to adopt and implement open access </a:t>
            </a:r>
            <a:r>
              <a:rPr lang="en-US" sz="1600" i="1" dirty="0" smtClean="0">
                <a:solidFill>
                  <a:schemeClr val="tx1"/>
                </a:solidFill>
              </a:rPr>
              <a:t>measures </a:t>
            </a:r>
            <a:r>
              <a:rPr lang="en-US" sz="1600" i="1" dirty="0">
                <a:solidFill>
                  <a:schemeClr val="tx1"/>
                </a:solidFill>
              </a:rPr>
              <a:t>for publications and data resulting from </a:t>
            </a:r>
            <a:r>
              <a:rPr lang="fr-FR" sz="1600" i="1" dirty="0" err="1">
                <a:solidFill>
                  <a:schemeClr val="tx1"/>
                </a:solidFill>
              </a:rPr>
              <a:t>publicly</a:t>
            </a:r>
            <a:r>
              <a:rPr lang="fr-FR" sz="1600" i="1" dirty="0">
                <a:solidFill>
                  <a:schemeClr val="tx1"/>
                </a:solidFill>
              </a:rPr>
              <a:t> </a:t>
            </a:r>
            <a:r>
              <a:rPr lang="fr-FR" sz="1600" i="1" dirty="0" err="1">
                <a:solidFill>
                  <a:schemeClr val="tx1"/>
                </a:solidFill>
              </a:rPr>
              <a:t>funded</a:t>
            </a:r>
            <a:r>
              <a:rPr lang="fr-FR" sz="1600" i="1" dirty="0">
                <a:solidFill>
                  <a:schemeClr val="tx1"/>
                </a:solidFill>
              </a:rPr>
              <a:t> </a:t>
            </a:r>
            <a:r>
              <a:rPr lang="fr-FR" sz="1600" i="1" dirty="0" err="1">
                <a:solidFill>
                  <a:schemeClr val="tx1"/>
                </a:solidFill>
              </a:rPr>
              <a:t>research</a:t>
            </a:r>
            <a:r>
              <a:rPr lang="fr-FR" sz="1600" i="1" dirty="0">
                <a:solidFill>
                  <a:schemeClr val="tx1"/>
                </a:solidFill>
              </a:rPr>
              <a:t> </a:t>
            </a:r>
            <a:r>
              <a:rPr lang="en-US" sz="1600" dirty="0">
                <a:solidFill>
                  <a:schemeClr val="tx1"/>
                </a:solidFill>
              </a:rPr>
              <a:t>” (</a:t>
            </a:r>
            <a:r>
              <a:rPr lang="en-US" sz="1600" dirty="0">
                <a:solidFill>
                  <a:schemeClr val="tx1"/>
                </a:solidFill>
                <a:hlinkClick r:id="rId4"/>
              </a:rPr>
              <a:t>A reinforced European Research Area partnership for excellence and growth</a:t>
            </a:r>
            <a:r>
              <a:rPr lang="en-US" sz="1600" dirty="0">
                <a:solidFill>
                  <a:schemeClr val="tx1"/>
                </a:solidFill>
              </a:rPr>
              <a:t>, 2012)</a:t>
            </a:r>
            <a:endParaRPr lang="fr-FR" sz="1600" dirty="0">
              <a:solidFill>
                <a:schemeClr val="tx1"/>
              </a:solidFill>
            </a:endParaRPr>
          </a:p>
        </p:txBody>
      </p:sp>
      <p:sp>
        <p:nvSpPr>
          <p:cNvPr id="19" name="Rectangle à coins arrondis 18"/>
          <p:cNvSpPr/>
          <p:nvPr/>
        </p:nvSpPr>
        <p:spPr>
          <a:xfrm>
            <a:off x="1075765" y="5064958"/>
            <a:ext cx="7826187" cy="1165784"/>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lvl="1"/>
            <a:r>
              <a:rPr lang="en-US" sz="1800" i="1" dirty="0" smtClean="0">
                <a:solidFill>
                  <a:schemeClr val="tx1"/>
                </a:solidFill>
              </a:rPr>
              <a:t>“ </a:t>
            </a:r>
            <a:r>
              <a:rPr lang="en-US" sz="2000" b="1" i="1" dirty="0" smtClean="0">
                <a:solidFill>
                  <a:srgbClr val="6F9D20"/>
                </a:solidFill>
              </a:rPr>
              <a:t>Beside </a:t>
            </a:r>
            <a:r>
              <a:rPr lang="en-US" sz="2000" b="1" i="1" dirty="0">
                <a:solidFill>
                  <a:srgbClr val="6F9D20"/>
                </a:solidFill>
              </a:rPr>
              <a:t>Open Access, </a:t>
            </a:r>
            <a:r>
              <a:rPr lang="en-US" sz="2400" b="1" i="1" dirty="0">
                <a:solidFill>
                  <a:srgbClr val="6F9D20"/>
                </a:solidFill>
              </a:rPr>
              <a:t>data management planning is becoming a standard scientific </a:t>
            </a:r>
            <a:r>
              <a:rPr lang="en-US" sz="2400" b="1" i="1" dirty="0" smtClean="0">
                <a:solidFill>
                  <a:srgbClr val="6F9D20"/>
                </a:solidFill>
              </a:rPr>
              <a:t>practice </a:t>
            </a:r>
            <a:r>
              <a:rPr lang="en-US" sz="1800" i="1" dirty="0" smtClean="0">
                <a:solidFill>
                  <a:schemeClr val="tx1"/>
                </a:solidFill>
              </a:rPr>
              <a:t>”</a:t>
            </a:r>
            <a:br>
              <a:rPr lang="en-US" sz="1800" i="1" dirty="0" smtClean="0">
                <a:solidFill>
                  <a:schemeClr val="tx1"/>
                </a:solidFill>
              </a:rPr>
            </a:br>
            <a:r>
              <a:rPr lang="en-US" sz="1800" dirty="0" smtClean="0">
                <a:solidFill>
                  <a:schemeClr val="tx1"/>
                </a:solidFill>
              </a:rPr>
              <a:t>(</a:t>
            </a:r>
            <a:r>
              <a:rPr lang="en-US" sz="1800" dirty="0" err="1" smtClean="0">
                <a:solidFill>
                  <a:schemeClr val="tx1"/>
                </a:solidFill>
                <a:hlinkClick r:id="rId5"/>
              </a:rPr>
              <a:t>Recommandation</a:t>
            </a:r>
            <a:r>
              <a:rPr lang="en-US" sz="1800" dirty="0" smtClean="0">
                <a:solidFill>
                  <a:schemeClr val="tx1"/>
                </a:solidFill>
                <a:hlinkClick r:id="rId5"/>
              </a:rPr>
              <a:t> </a:t>
            </a:r>
            <a:r>
              <a:rPr lang="en-US" sz="1800" dirty="0">
                <a:solidFill>
                  <a:schemeClr val="tx1"/>
                </a:solidFill>
                <a:hlinkClick r:id="rId5"/>
              </a:rPr>
              <a:t>on access to and preservation of scientific information</a:t>
            </a:r>
            <a:r>
              <a:rPr lang="en-US" sz="1800" dirty="0">
                <a:solidFill>
                  <a:schemeClr val="tx1"/>
                </a:solidFill>
              </a:rPr>
              <a:t>, </a:t>
            </a:r>
            <a:r>
              <a:rPr lang="en-US" sz="1800" b="1" dirty="0">
                <a:solidFill>
                  <a:schemeClr val="tx1"/>
                </a:solidFill>
              </a:rPr>
              <a:t>2018</a:t>
            </a:r>
            <a:r>
              <a:rPr lang="en-US" sz="1800" dirty="0">
                <a:solidFill>
                  <a:schemeClr val="tx1"/>
                </a:solidFill>
              </a:rPr>
              <a:t>)</a:t>
            </a:r>
            <a:endParaRPr lang="fr-FR" sz="1800" dirty="0">
              <a:solidFill>
                <a:schemeClr val="tx1"/>
              </a:solidFill>
            </a:endParaRPr>
          </a:p>
        </p:txBody>
      </p:sp>
    </p:spTree>
    <p:extLst>
      <p:ext uri="{BB962C8B-B14F-4D97-AF65-F5344CB8AC3E}">
        <p14:creationId xmlns:p14="http://schemas.microsoft.com/office/powerpoint/2010/main" val="1372681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hlinkClick r:id="rId3"/>
          </p:cNvPr>
          <p:cNvPicPr>
            <a:picLocks noGrp="1" noChangeAspect="1"/>
          </p:cNvPicPr>
          <p:nvPr>
            <p:ph idx="1"/>
          </p:nvPr>
        </p:nvPicPr>
        <p:blipFill>
          <a:blip r:embed="rId4"/>
          <a:stretch>
            <a:fillRect/>
          </a:stretch>
        </p:blipFill>
        <p:spPr>
          <a:xfrm>
            <a:off x="122335" y="960238"/>
            <a:ext cx="2095984" cy="2955270"/>
          </a:xfrm>
          <a:prstGeom prst="rect">
            <a:avLst/>
          </a:prstGeom>
        </p:spPr>
      </p:pic>
      <p:sp>
        <p:nvSpPr>
          <p:cNvPr id="6" name="Titre 5"/>
          <p:cNvSpPr>
            <a:spLocks noGrp="1"/>
          </p:cNvSpPr>
          <p:nvPr>
            <p:ph type="title"/>
          </p:nvPr>
        </p:nvSpPr>
        <p:spPr/>
        <p:txBody>
          <a:bodyPr/>
          <a:lstStyle/>
          <a:p>
            <a:r>
              <a:rPr lang="fr-FR" dirty="0" smtClean="0"/>
              <a:t>Plan national pour la science ouverte</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19</a:t>
            </a:fld>
            <a:endParaRPr lang="fr-FR" sz="1200" b="1" i="0">
              <a:solidFill>
                <a:schemeClr val="lt1"/>
              </a:solidFill>
              <a:latin typeface="Arial"/>
              <a:ea typeface="Arial"/>
              <a:cs typeface="Arial"/>
              <a:sym typeface="Arial"/>
            </a:endParaRPr>
          </a:p>
        </p:txBody>
      </p:sp>
      <p:sp>
        <p:nvSpPr>
          <p:cNvPr id="2" name="Rectangle 1"/>
          <p:cNvSpPr/>
          <p:nvPr/>
        </p:nvSpPr>
        <p:spPr>
          <a:xfrm>
            <a:off x="2256251" y="947461"/>
            <a:ext cx="6400799" cy="1908215"/>
          </a:xfrm>
          <a:prstGeom prst="rect">
            <a:avLst/>
          </a:prstGeom>
        </p:spPr>
        <p:txBody>
          <a:bodyPr wrap="square">
            <a:spAutoFit/>
          </a:bodyPr>
          <a:lstStyle/>
          <a:p>
            <a:r>
              <a:rPr lang="fr-FR" sz="1800" b="1" dirty="0" smtClean="0">
                <a:solidFill>
                  <a:srgbClr val="6F9D20"/>
                </a:solidFill>
              </a:rPr>
              <a:t>Les </a:t>
            </a:r>
            <a:r>
              <a:rPr lang="fr-FR" sz="1800" b="1" dirty="0">
                <a:solidFill>
                  <a:srgbClr val="6F9D20"/>
                </a:solidFill>
              </a:rPr>
              <a:t>résultats de la recherche scientifique ouverts à tous, sans entrave, sans délai, sans </a:t>
            </a:r>
            <a:r>
              <a:rPr lang="fr-FR" sz="1800" b="1" dirty="0" smtClean="0">
                <a:solidFill>
                  <a:srgbClr val="6F9D20"/>
                </a:solidFill>
              </a:rPr>
              <a:t>paiement.</a:t>
            </a:r>
          </a:p>
          <a:p>
            <a:r>
              <a:rPr lang="fr-FR" sz="1600" b="1" dirty="0"/>
              <a:t>3 axes :</a:t>
            </a:r>
          </a:p>
          <a:p>
            <a:pPr marL="285750" indent="-285750">
              <a:buFontTx/>
              <a:buChar char="-"/>
            </a:pPr>
            <a:r>
              <a:rPr lang="fr-FR" sz="1600" b="1" dirty="0"/>
              <a:t>généraliser l’accès ouvert aux publications</a:t>
            </a:r>
          </a:p>
          <a:p>
            <a:pPr marL="285750" indent="-285750">
              <a:buFontTx/>
              <a:buChar char="-"/>
            </a:pPr>
            <a:r>
              <a:rPr lang="fr-FR" sz="1800" b="1" dirty="0">
                <a:solidFill>
                  <a:srgbClr val="6F9D20"/>
                </a:solidFill>
              </a:rPr>
              <a:t>structurer et ouvrir les données de la recherche</a:t>
            </a:r>
          </a:p>
          <a:p>
            <a:pPr marL="285750" indent="-285750">
              <a:buFontTx/>
              <a:buChar char="-"/>
            </a:pPr>
            <a:r>
              <a:rPr lang="fr-FR" sz="1600" b="1" dirty="0"/>
              <a:t>s’inscrire dans une dynamique durable, européenne et </a:t>
            </a:r>
            <a:r>
              <a:rPr lang="fr-FR" sz="1600" b="1" dirty="0" smtClean="0"/>
              <a:t>internationale</a:t>
            </a:r>
            <a:endParaRPr lang="fr-FR" sz="1600" b="1" dirty="0"/>
          </a:p>
        </p:txBody>
      </p:sp>
      <p:pic>
        <p:nvPicPr>
          <p:cNvPr id="14" name="Image 13"/>
          <p:cNvPicPr>
            <a:picLocks noChangeAspect="1"/>
          </p:cNvPicPr>
          <p:nvPr/>
        </p:nvPicPr>
        <p:blipFill>
          <a:blip r:embed="rId5"/>
          <a:stretch>
            <a:fillRect/>
          </a:stretch>
        </p:blipFill>
        <p:spPr>
          <a:xfrm>
            <a:off x="2350719" y="2823521"/>
            <a:ext cx="6211864" cy="4097059"/>
          </a:xfrm>
          <a:prstGeom prst="rect">
            <a:avLst/>
          </a:prstGeom>
          <a:ln>
            <a:solidFill>
              <a:schemeClr val="accent1"/>
            </a:solidFill>
          </a:ln>
        </p:spPr>
      </p:pic>
    </p:spTree>
    <p:extLst>
      <p:ext uri="{BB962C8B-B14F-4D97-AF65-F5344CB8AC3E}">
        <p14:creationId xmlns:p14="http://schemas.microsoft.com/office/powerpoint/2010/main" val="387892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Shape 116"/>
          <p:cNvSpPr txBox="1">
            <a:spLocks noGrp="1"/>
          </p:cNvSpPr>
          <p:nvPr>
            <p:ph type="title"/>
          </p:nvPr>
        </p:nvSpPr>
        <p:spPr/>
        <p:txBody>
          <a:bodyPr/>
          <a:lstStyle/>
          <a:p>
            <a:pPr lvl="0"/>
            <a:r>
              <a:rPr lang="fr-FR" dirty="0" smtClean="0">
                <a:sym typeface="Arial"/>
              </a:rPr>
              <a:t>Plan</a:t>
            </a:r>
            <a:endParaRPr lang="fr-FR" dirty="0">
              <a:sym typeface="Arial"/>
            </a:endParaRPr>
          </a:p>
        </p:txBody>
      </p:sp>
      <p:sp>
        <p:nvSpPr>
          <p:cNvPr id="113" name="Shape 113"/>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dirty="0">
              <a:sym typeface="Arial"/>
            </a:endParaRPr>
          </a:p>
        </p:txBody>
      </p:sp>
      <p:sp>
        <p:nvSpPr>
          <p:cNvPr id="2" name="Espace réservé du numéro de diapositive 1"/>
          <p:cNvSpPr>
            <a:spLocks noGrp="1"/>
          </p:cNvSpPr>
          <p:nvPr>
            <p:ph type="sldNum" sz="quarter" idx="12"/>
          </p:nvPr>
        </p:nvSpPr>
        <p:spPr/>
        <p:txBody>
          <a:bodyPr/>
          <a:lstStyle/>
          <a:p>
            <a:pPr lvl="0"/>
            <a:fld id="{00000000-1234-1234-1234-123412341234}" type="slidenum">
              <a:rPr lang="fr-FR" smtClean="0">
                <a:sym typeface="Arial"/>
              </a:rPr>
              <a:pPr lvl="0"/>
              <a:t>2</a:t>
            </a:fld>
            <a:endParaRPr lang="fr-FR">
              <a:sym typeface="Arial"/>
            </a:endParaRPr>
          </a:p>
        </p:txBody>
      </p:sp>
      <p:sp>
        <p:nvSpPr>
          <p:cNvPr id="22" name="Forme libre 21"/>
          <p:cNvSpPr/>
          <p:nvPr/>
        </p:nvSpPr>
        <p:spPr>
          <a:xfrm>
            <a:off x="1130614" y="1446258"/>
            <a:ext cx="2941672" cy="1176394"/>
          </a:xfrm>
          <a:custGeom>
            <a:avLst/>
            <a:gdLst>
              <a:gd name="connsiteX0" fmla="*/ 0 w 8175172"/>
              <a:gd name="connsiteY0" fmla="*/ 0 h 680400"/>
              <a:gd name="connsiteX1" fmla="*/ 8175172 w 8175172"/>
              <a:gd name="connsiteY1" fmla="*/ 0 h 680400"/>
              <a:gd name="connsiteX2" fmla="*/ 8175172 w 8175172"/>
              <a:gd name="connsiteY2" fmla="*/ 680400 h 680400"/>
              <a:gd name="connsiteX3" fmla="*/ 0 w 8175172"/>
              <a:gd name="connsiteY3" fmla="*/ 680400 h 680400"/>
              <a:gd name="connsiteX4" fmla="*/ 0 w 8175172"/>
              <a:gd name="connsiteY4" fmla="*/ 0 h 6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680400">
                <a:moveTo>
                  <a:pt x="0" y="0"/>
                </a:moveTo>
                <a:lnTo>
                  <a:pt x="8175172" y="0"/>
                </a:lnTo>
                <a:lnTo>
                  <a:pt x="8175172" y="680400"/>
                </a:lnTo>
                <a:lnTo>
                  <a:pt x="0" y="68040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algn="l" defTabSz="400050">
              <a:lnSpc>
                <a:spcPct val="90000"/>
              </a:lnSpc>
              <a:spcBef>
                <a:spcPct val="0"/>
              </a:spcBef>
              <a:spcAft>
                <a:spcPct val="15000"/>
              </a:spcAft>
              <a:buChar char="••"/>
            </a:pPr>
            <a:r>
              <a:rPr lang="fr-FR" sz="1600" kern="1200" dirty="0" smtClean="0">
                <a:sym typeface="Arial"/>
              </a:rPr>
              <a:t>Qu’est ce qu’un PGD ?</a:t>
            </a:r>
            <a:endParaRPr lang="fr-FR" sz="1600" kern="1200" dirty="0"/>
          </a:p>
          <a:p>
            <a:pPr marL="57150" lvl="1" indent="-57150" algn="l" defTabSz="400050">
              <a:lnSpc>
                <a:spcPct val="90000"/>
              </a:lnSpc>
              <a:spcBef>
                <a:spcPct val="0"/>
              </a:spcBef>
              <a:spcAft>
                <a:spcPct val="15000"/>
              </a:spcAft>
              <a:buChar char="••"/>
            </a:pPr>
            <a:r>
              <a:rPr lang="fr-FR" sz="1600" kern="1200" dirty="0" smtClean="0">
                <a:sym typeface="Arial"/>
              </a:rPr>
              <a:t>Pourquoi rédiger un PGD ?</a:t>
            </a:r>
            <a:endParaRPr lang="fr-FR" sz="1600" kern="1200" dirty="0"/>
          </a:p>
          <a:p>
            <a:pPr marL="57150" lvl="1" indent="-57150" algn="l" defTabSz="400050">
              <a:lnSpc>
                <a:spcPct val="90000"/>
              </a:lnSpc>
              <a:spcBef>
                <a:spcPct val="0"/>
              </a:spcBef>
              <a:spcAft>
                <a:spcPct val="15000"/>
              </a:spcAft>
              <a:buChar char="••"/>
            </a:pPr>
            <a:r>
              <a:rPr lang="fr-FR" sz="1600" kern="1200" dirty="0" smtClean="0">
                <a:sym typeface="Arial"/>
              </a:rPr>
              <a:t>Comment rédiger un PGD ?</a:t>
            </a:r>
            <a:endParaRPr lang="fr-FR" sz="1600" kern="1200" dirty="0"/>
          </a:p>
        </p:txBody>
      </p:sp>
      <p:sp>
        <p:nvSpPr>
          <p:cNvPr id="25" name="Forme libre 24"/>
          <p:cNvSpPr/>
          <p:nvPr/>
        </p:nvSpPr>
        <p:spPr>
          <a:xfrm>
            <a:off x="465172" y="1059432"/>
            <a:ext cx="1283112" cy="522140"/>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0000" tIns="12969" rIns="180000" bIns="12969" numCol="1" spcCol="1270" anchor="ctr" anchorCtr="0">
            <a:noAutofit/>
          </a:bodyPr>
          <a:lstStyle/>
          <a:p>
            <a:pPr lvl="0" algn="l" defTabSz="400050">
              <a:lnSpc>
                <a:spcPct val="90000"/>
              </a:lnSpc>
              <a:spcBef>
                <a:spcPct val="0"/>
              </a:spcBef>
              <a:spcAft>
                <a:spcPct val="35000"/>
              </a:spcAft>
            </a:pPr>
            <a:r>
              <a:rPr lang="fr-FR" sz="1600" kern="1200" dirty="0" smtClean="0"/>
              <a:t>9h30-11h</a:t>
            </a:r>
            <a:endParaRPr lang="fr-FR" sz="1600" kern="1200" dirty="0"/>
          </a:p>
        </p:txBody>
      </p:sp>
      <p:sp>
        <p:nvSpPr>
          <p:cNvPr id="28" name="Forme libre 27"/>
          <p:cNvSpPr/>
          <p:nvPr/>
        </p:nvSpPr>
        <p:spPr>
          <a:xfrm>
            <a:off x="1130617" y="3711732"/>
            <a:ext cx="2941669" cy="752167"/>
          </a:xfrm>
          <a:custGeom>
            <a:avLst/>
            <a:gdLst>
              <a:gd name="connsiteX0" fmla="*/ 0 w 8175172"/>
              <a:gd name="connsiteY0" fmla="*/ 0 h 382725"/>
              <a:gd name="connsiteX1" fmla="*/ 8175172 w 8175172"/>
              <a:gd name="connsiteY1" fmla="*/ 0 h 382725"/>
              <a:gd name="connsiteX2" fmla="*/ 8175172 w 8175172"/>
              <a:gd name="connsiteY2" fmla="*/ 382725 h 382725"/>
              <a:gd name="connsiteX3" fmla="*/ 0 w 8175172"/>
              <a:gd name="connsiteY3" fmla="*/ 382725 h 382725"/>
              <a:gd name="connsiteX4" fmla="*/ 0 w 8175172"/>
              <a:gd name="connsiteY4" fmla="*/ 0 h 38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382725">
                <a:moveTo>
                  <a:pt x="0" y="0"/>
                </a:moveTo>
                <a:lnTo>
                  <a:pt x="8175172" y="0"/>
                </a:lnTo>
                <a:lnTo>
                  <a:pt x="8175172" y="382725"/>
                </a:lnTo>
                <a:lnTo>
                  <a:pt x="0" y="382725"/>
                </a:lnTo>
                <a:lnTo>
                  <a:pt x="0" y="0"/>
                </a:lnTo>
                <a:close/>
              </a:path>
            </a:pathLst>
          </a:custGeom>
          <a:ln>
            <a:solidFill>
              <a:schemeClr val="accent5">
                <a:lumMod val="50000"/>
              </a:schemeClr>
            </a:solidFill>
          </a:ln>
        </p:spPr>
        <p:style>
          <a:lnRef idx="2">
            <a:schemeClr val="accent2">
              <a:hueOff val="1560506"/>
              <a:satOff val="-1946"/>
              <a:lumOff val="4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algn="l" defTabSz="400050">
              <a:lnSpc>
                <a:spcPct val="90000"/>
              </a:lnSpc>
              <a:spcBef>
                <a:spcPct val="0"/>
              </a:spcBef>
              <a:spcAft>
                <a:spcPct val="15000"/>
              </a:spcAft>
              <a:buChar char="••"/>
            </a:pPr>
            <a:r>
              <a:rPr lang="fr-FR" sz="1600" dirty="0"/>
              <a:t>Démo OPIDoR</a:t>
            </a:r>
          </a:p>
        </p:txBody>
      </p:sp>
      <p:sp>
        <p:nvSpPr>
          <p:cNvPr id="29" name="Forme libre 28"/>
          <p:cNvSpPr/>
          <p:nvPr/>
        </p:nvSpPr>
        <p:spPr>
          <a:xfrm>
            <a:off x="447331" y="3279300"/>
            <a:ext cx="1283112" cy="522140"/>
          </a:xfrm>
          <a:custGeom>
            <a:avLst/>
            <a:gdLst>
              <a:gd name="connsiteX0" fmla="*/ 0 w 5722620"/>
              <a:gd name="connsiteY0" fmla="*/ 44281 h 265680"/>
              <a:gd name="connsiteX1" fmla="*/ 44281 w 5722620"/>
              <a:gd name="connsiteY1" fmla="*/ 0 h 265680"/>
              <a:gd name="connsiteX2" fmla="*/ 5678339 w 5722620"/>
              <a:gd name="connsiteY2" fmla="*/ 0 h 265680"/>
              <a:gd name="connsiteX3" fmla="*/ 5722620 w 5722620"/>
              <a:gd name="connsiteY3" fmla="*/ 44281 h 265680"/>
              <a:gd name="connsiteX4" fmla="*/ 5722620 w 5722620"/>
              <a:gd name="connsiteY4" fmla="*/ 221399 h 265680"/>
              <a:gd name="connsiteX5" fmla="*/ 5678339 w 5722620"/>
              <a:gd name="connsiteY5" fmla="*/ 265680 h 265680"/>
              <a:gd name="connsiteX6" fmla="*/ 44281 w 5722620"/>
              <a:gd name="connsiteY6" fmla="*/ 265680 h 265680"/>
              <a:gd name="connsiteX7" fmla="*/ 0 w 5722620"/>
              <a:gd name="connsiteY7" fmla="*/ 221399 h 265680"/>
              <a:gd name="connsiteX8" fmla="*/ 0 w 5722620"/>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2620" h="265680">
                <a:moveTo>
                  <a:pt x="0" y="44281"/>
                </a:moveTo>
                <a:cubicBezTo>
                  <a:pt x="0" y="19825"/>
                  <a:pt x="19825" y="0"/>
                  <a:pt x="44281" y="0"/>
                </a:cubicBezTo>
                <a:lnTo>
                  <a:pt x="5678339" y="0"/>
                </a:lnTo>
                <a:cubicBezTo>
                  <a:pt x="5702795" y="0"/>
                  <a:pt x="5722620" y="19825"/>
                  <a:pt x="5722620" y="44281"/>
                </a:cubicBezTo>
                <a:lnTo>
                  <a:pt x="5722620" y="221399"/>
                </a:lnTo>
                <a:cubicBezTo>
                  <a:pt x="5722620" y="245855"/>
                  <a:pt x="5702795" y="265680"/>
                  <a:pt x="5678339" y="265680"/>
                </a:cubicBezTo>
                <a:lnTo>
                  <a:pt x="44281" y="265680"/>
                </a:lnTo>
                <a:cubicBezTo>
                  <a:pt x="19825" y="265680"/>
                  <a:pt x="0" y="245855"/>
                  <a:pt x="0" y="221399"/>
                </a:cubicBezTo>
                <a:lnTo>
                  <a:pt x="0" y="44281"/>
                </a:lnTo>
                <a:close/>
              </a:path>
            </a:pathLst>
          </a:custGeom>
          <a:solidFill>
            <a:schemeClr val="accent5">
              <a:lumMod val="50000"/>
            </a:schemeClr>
          </a:solidFill>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2969" rIns="180000" bIns="12969" numCol="1" spcCol="1270" anchor="ctr" anchorCtr="0">
            <a:noAutofit/>
          </a:bodyPr>
          <a:lstStyle/>
          <a:p>
            <a:pPr lvl="0" algn="l" defTabSz="400050">
              <a:lnSpc>
                <a:spcPct val="90000"/>
              </a:lnSpc>
              <a:spcBef>
                <a:spcPct val="0"/>
              </a:spcBef>
              <a:spcAft>
                <a:spcPct val="35000"/>
              </a:spcAft>
            </a:pPr>
            <a:r>
              <a:rPr lang="fr-FR" sz="1600" kern="1200" dirty="0" smtClean="0"/>
              <a:t>11h15-12h</a:t>
            </a:r>
            <a:endParaRPr lang="fr-FR" sz="1600" kern="1200" dirty="0"/>
          </a:p>
        </p:txBody>
      </p:sp>
      <p:grpSp>
        <p:nvGrpSpPr>
          <p:cNvPr id="40" name="Groupe 39"/>
          <p:cNvGrpSpPr/>
          <p:nvPr/>
        </p:nvGrpSpPr>
        <p:grpSpPr>
          <a:xfrm>
            <a:off x="5132527" y="1068709"/>
            <a:ext cx="3373348" cy="4536203"/>
            <a:chOff x="-3382681" y="3001436"/>
            <a:chExt cx="7823763" cy="2176918"/>
          </a:xfrm>
        </p:grpSpPr>
        <p:sp>
          <p:nvSpPr>
            <p:cNvPr id="49" name="Forme libre 48"/>
            <p:cNvSpPr/>
            <p:nvPr/>
          </p:nvSpPr>
          <p:spPr>
            <a:xfrm>
              <a:off x="-2255605" y="3215926"/>
              <a:ext cx="6696685" cy="382725"/>
            </a:xfrm>
            <a:custGeom>
              <a:avLst/>
              <a:gdLst>
                <a:gd name="connsiteX0" fmla="*/ 0 w 8175172"/>
                <a:gd name="connsiteY0" fmla="*/ 0 h 382725"/>
                <a:gd name="connsiteX1" fmla="*/ 8175172 w 8175172"/>
                <a:gd name="connsiteY1" fmla="*/ 0 h 382725"/>
                <a:gd name="connsiteX2" fmla="*/ 8175172 w 8175172"/>
                <a:gd name="connsiteY2" fmla="*/ 382725 h 382725"/>
                <a:gd name="connsiteX3" fmla="*/ 0 w 8175172"/>
                <a:gd name="connsiteY3" fmla="*/ 382725 h 382725"/>
                <a:gd name="connsiteX4" fmla="*/ 0 w 8175172"/>
                <a:gd name="connsiteY4" fmla="*/ 0 h 38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382725">
                  <a:moveTo>
                    <a:pt x="0" y="0"/>
                  </a:moveTo>
                  <a:lnTo>
                    <a:pt x="8175172" y="0"/>
                  </a:lnTo>
                  <a:lnTo>
                    <a:pt x="8175172" y="382725"/>
                  </a:lnTo>
                  <a:lnTo>
                    <a:pt x="0" y="382725"/>
                  </a:lnTo>
                  <a:lnTo>
                    <a:pt x="0" y="0"/>
                  </a:lnTo>
                  <a:close/>
                </a:path>
              </a:pathLst>
            </a:custGeom>
            <a:ln>
              <a:solidFill>
                <a:schemeClr val="accent5">
                  <a:lumMod val="50000"/>
                </a:schemeClr>
              </a:solidFill>
            </a:ln>
          </p:spPr>
          <p:style>
            <a:lnRef idx="2">
              <a:schemeClr val="accent2">
                <a:hueOff val="3121013"/>
                <a:satOff val="-3893"/>
                <a:lumOff val="9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algn="l" defTabSz="400050">
                <a:lnSpc>
                  <a:spcPct val="90000"/>
                </a:lnSpc>
                <a:spcBef>
                  <a:spcPct val="0"/>
                </a:spcBef>
                <a:spcAft>
                  <a:spcPct val="15000"/>
                </a:spcAft>
                <a:buChar char="••"/>
              </a:pPr>
              <a:r>
                <a:rPr lang="fr-FR" sz="1600" dirty="0"/>
                <a:t>Atelier OPIDoR</a:t>
              </a:r>
            </a:p>
          </p:txBody>
        </p:sp>
        <p:sp>
          <p:nvSpPr>
            <p:cNvPr id="50" name="Forme libre 49"/>
            <p:cNvSpPr/>
            <p:nvPr/>
          </p:nvSpPr>
          <p:spPr>
            <a:xfrm>
              <a:off x="-3224199" y="3001436"/>
              <a:ext cx="2972399" cy="265680"/>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a:solidFill>
              <a:schemeClr val="accent5">
                <a:lumMod val="50000"/>
              </a:schemeClr>
            </a:solidFill>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dirty="0" smtClean="0"/>
                <a:t>13h-14h</a:t>
              </a:r>
              <a:endParaRPr lang="fr-FR" sz="1600" kern="1200" dirty="0"/>
            </a:p>
          </p:txBody>
        </p:sp>
        <p:sp>
          <p:nvSpPr>
            <p:cNvPr id="51" name="Forme libre 50"/>
            <p:cNvSpPr/>
            <p:nvPr/>
          </p:nvSpPr>
          <p:spPr>
            <a:xfrm>
              <a:off x="-2238468" y="3874092"/>
              <a:ext cx="6679547" cy="681472"/>
            </a:xfrm>
            <a:custGeom>
              <a:avLst/>
              <a:gdLst>
                <a:gd name="connsiteX0" fmla="*/ 0 w 8175172"/>
                <a:gd name="connsiteY0" fmla="*/ 0 h 680400"/>
                <a:gd name="connsiteX1" fmla="*/ 8175172 w 8175172"/>
                <a:gd name="connsiteY1" fmla="*/ 0 h 680400"/>
                <a:gd name="connsiteX2" fmla="*/ 8175172 w 8175172"/>
                <a:gd name="connsiteY2" fmla="*/ 680400 h 680400"/>
                <a:gd name="connsiteX3" fmla="*/ 0 w 8175172"/>
                <a:gd name="connsiteY3" fmla="*/ 680400 h 680400"/>
                <a:gd name="connsiteX4" fmla="*/ 0 w 8175172"/>
                <a:gd name="connsiteY4" fmla="*/ 0 h 6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680400">
                  <a:moveTo>
                    <a:pt x="0" y="0"/>
                  </a:moveTo>
                  <a:lnTo>
                    <a:pt x="8175172" y="0"/>
                  </a:lnTo>
                  <a:lnTo>
                    <a:pt x="8175172" y="680400"/>
                  </a:lnTo>
                  <a:lnTo>
                    <a:pt x="0" y="680400"/>
                  </a:lnTo>
                  <a:lnTo>
                    <a:pt x="0" y="0"/>
                  </a:lnTo>
                  <a:close/>
                </a:path>
              </a:pathLst>
            </a:custGeom>
            <a:ln>
              <a:solidFill>
                <a:schemeClr val="accent2"/>
              </a:solidFill>
            </a:ln>
          </p:spPr>
          <p:style>
            <a:lnRef idx="2">
              <a:schemeClr val="accent2">
                <a:hueOff val="3901266"/>
                <a:satOff val="-4866"/>
                <a:lumOff val="11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algn="l" defTabSz="400050">
                <a:lnSpc>
                  <a:spcPct val="90000"/>
                </a:lnSpc>
                <a:spcBef>
                  <a:spcPct val="0"/>
                </a:spcBef>
                <a:spcAft>
                  <a:spcPct val="15000"/>
                </a:spcAft>
                <a:buChar char="••"/>
              </a:pPr>
              <a:r>
                <a:rPr lang="fr-FR" sz="1600" dirty="0"/>
                <a:t>Retours </a:t>
              </a:r>
              <a:r>
                <a:rPr lang="fr-FR" sz="1600" dirty="0" smtClean="0"/>
                <a:t>d’expériences</a:t>
              </a:r>
            </a:p>
            <a:p>
              <a:pPr marL="57150" lvl="1" indent="-57150" algn="l" defTabSz="400050">
                <a:lnSpc>
                  <a:spcPct val="90000"/>
                </a:lnSpc>
                <a:spcBef>
                  <a:spcPct val="0"/>
                </a:spcBef>
                <a:spcAft>
                  <a:spcPct val="15000"/>
                </a:spcAft>
                <a:buChar char="••"/>
              </a:pPr>
              <a:r>
                <a:rPr lang="fr-FR" sz="1600" dirty="0" smtClean="0"/>
                <a:t>Evolutions </a:t>
              </a:r>
              <a:r>
                <a:rPr lang="fr-FR" sz="1600" dirty="0"/>
                <a:t>des PGD et perspectives</a:t>
              </a:r>
            </a:p>
            <a:p>
              <a:pPr marL="57150" lvl="1" indent="-57150" algn="l" defTabSz="400050">
                <a:lnSpc>
                  <a:spcPct val="90000"/>
                </a:lnSpc>
                <a:spcBef>
                  <a:spcPct val="0"/>
                </a:spcBef>
                <a:spcAft>
                  <a:spcPct val="15000"/>
                </a:spcAft>
                <a:buChar char="••"/>
              </a:pPr>
              <a:r>
                <a:rPr lang="fr-FR" sz="1600" dirty="0"/>
                <a:t>Services support</a:t>
              </a:r>
            </a:p>
          </p:txBody>
        </p:sp>
        <p:sp>
          <p:nvSpPr>
            <p:cNvPr id="52" name="Forme libre 51"/>
            <p:cNvSpPr/>
            <p:nvPr/>
          </p:nvSpPr>
          <p:spPr>
            <a:xfrm>
              <a:off x="-3382681" y="3685351"/>
              <a:ext cx="2972399" cy="250574"/>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a:solidFill>
              <a:schemeClr val="accent2"/>
            </a:solidFill>
          </p:spPr>
          <p:style>
            <a:lnRef idx="2">
              <a:schemeClr val="lt1">
                <a:hueOff val="0"/>
                <a:satOff val="0"/>
                <a:lumOff val="0"/>
                <a:alphaOff val="0"/>
              </a:schemeClr>
            </a:lnRef>
            <a:fillRef idx="1">
              <a:schemeClr val="accent2">
                <a:hueOff val="3901266"/>
                <a:satOff val="-4866"/>
                <a:lumOff val="1144"/>
                <a:alphaOff val="0"/>
              </a:schemeClr>
            </a:fillRef>
            <a:effectRef idx="0">
              <a:schemeClr val="accent2">
                <a:hueOff val="3901266"/>
                <a:satOff val="-4866"/>
                <a:lumOff val="1144"/>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smtClean="0"/>
                <a:t>14h-15h30</a:t>
              </a:r>
              <a:endParaRPr lang="fr-FR" sz="1600" kern="1200" dirty="0"/>
            </a:p>
          </p:txBody>
        </p:sp>
        <p:sp>
          <p:nvSpPr>
            <p:cNvPr id="53" name="Forme libre 52"/>
            <p:cNvSpPr/>
            <p:nvPr/>
          </p:nvSpPr>
          <p:spPr>
            <a:xfrm>
              <a:off x="-2350821" y="4833251"/>
              <a:ext cx="6791903" cy="345103"/>
            </a:xfrm>
            <a:custGeom>
              <a:avLst/>
              <a:gdLst>
                <a:gd name="connsiteX0" fmla="*/ 0 w 8175172"/>
                <a:gd name="connsiteY0" fmla="*/ 0 h 510300"/>
                <a:gd name="connsiteX1" fmla="*/ 8175172 w 8175172"/>
                <a:gd name="connsiteY1" fmla="*/ 0 h 510300"/>
                <a:gd name="connsiteX2" fmla="*/ 8175172 w 8175172"/>
                <a:gd name="connsiteY2" fmla="*/ 510300 h 510300"/>
                <a:gd name="connsiteX3" fmla="*/ 0 w 8175172"/>
                <a:gd name="connsiteY3" fmla="*/ 510300 h 510300"/>
                <a:gd name="connsiteX4" fmla="*/ 0 w 8175172"/>
                <a:gd name="connsiteY4" fmla="*/ 0 h 51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510300">
                  <a:moveTo>
                    <a:pt x="0" y="0"/>
                  </a:moveTo>
                  <a:lnTo>
                    <a:pt x="8175172" y="0"/>
                  </a:lnTo>
                  <a:lnTo>
                    <a:pt x="8175172" y="510300"/>
                  </a:lnTo>
                  <a:lnTo>
                    <a:pt x="0" y="510300"/>
                  </a:lnTo>
                  <a:lnTo>
                    <a:pt x="0" y="0"/>
                  </a:lnTo>
                  <a:close/>
                </a:path>
              </a:pathLst>
            </a:custGeom>
            <a:ln>
              <a:solidFill>
                <a:schemeClr val="accent5">
                  <a:lumMod val="50000"/>
                </a:schemeClr>
              </a:solidFill>
            </a:ln>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algn="l" defTabSz="400050">
                <a:lnSpc>
                  <a:spcPct val="90000"/>
                </a:lnSpc>
                <a:spcBef>
                  <a:spcPct val="0"/>
                </a:spcBef>
                <a:spcAft>
                  <a:spcPct val="15000"/>
                </a:spcAft>
                <a:buChar char="••"/>
              </a:pPr>
              <a:r>
                <a:rPr lang="fr-FR" sz="1600" dirty="0"/>
                <a:t>Lecture de plans rédigés, </a:t>
              </a:r>
              <a:r>
                <a:rPr lang="fr-FR" sz="1600" dirty="0" smtClean="0"/>
                <a:t>discussion</a:t>
              </a:r>
              <a:r>
                <a:rPr lang="fr-FR" sz="1600" dirty="0"/>
                <a:t/>
              </a:r>
              <a:br>
                <a:rPr lang="fr-FR" sz="1600" dirty="0"/>
              </a:br>
              <a:endParaRPr lang="fr-FR" sz="1600" dirty="0"/>
            </a:p>
          </p:txBody>
        </p:sp>
        <p:sp>
          <p:nvSpPr>
            <p:cNvPr id="54" name="Forme libre 53"/>
            <p:cNvSpPr/>
            <p:nvPr/>
          </p:nvSpPr>
          <p:spPr>
            <a:xfrm>
              <a:off x="-3224199" y="4611566"/>
              <a:ext cx="2972399" cy="265680"/>
            </a:xfrm>
            <a:custGeom>
              <a:avLst/>
              <a:gdLst>
                <a:gd name="connsiteX0" fmla="*/ 0 w 5722620"/>
                <a:gd name="connsiteY0" fmla="*/ 44281 h 265680"/>
                <a:gd name="connsiteX1" fmla="*/ 44281 w 5722620"/>
                <a:gd name="connsiteY1" fmla="*/ 0 h 265680"/>
                <a:gd name="connsiteX2" fmla="*/ 5678339 w 5722620"/>
                <a:gd name="connsiteY2" fmla="*/ 0 h 265680"/>
                <a:gd name="connsiteX3" fmla="*/ 5722620 w 5722620"/>
                <a:gd name="connsiteY3" fmla="*/ 44281 h 265680"/>
                <a:gd name="connsiteX4" fmla="*/ 5722620 w 5722620"/>
                <a:gd name="connsiteY4" fmla="*/ 221399 h 265680"/>
                <a:gd name="connsiteX5" fmla="*/ 5678339 w 5722620"/>
                <a:gd name="connsiteY5" fmla="*/ 265680 h 265680"/>
                <a:gd name="connsiteX6" fmla="*/ 44281 w 5722620"/>
                <a:gd name="connsiteY6" fmla="*/ 265680 h 265680"/>
                <a:gd name="connsiteX7" fmla="*/ 0 w 5722620"/>
                <a:gd name="connsiteY7" fmla="*/ 221399 h 265680"/>
                <a:gd name="connsiteX8" fmla="*/ 0 w 5722620"/>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2620" h="265680">
                  <a:moveTo>
                    <a:pt x="0" y="44281"/>
                  </a:moveTo>
                  <a:cubicBezTo>
                    <a:pt x="0" y="19825"/>
                    <a:pt x="19825" y="0"/>
                    <a:pt x="44281" y="0"/>
                  </a:cubicBezTo>
                  <a:lnTo>
                    <a:pt x="5678339" y="0"/>
                  </a:lnTo>
                  <a:cubicBezTo>
                    <a:pt x="5702795" y="0"/>
                    <a:pt x="5722620" y="19825"/>
                    <a:pt x="5722620" y="44281"/>
                  </a:cubicBezTo>
                  <a:lnTo>
                    <a:pt x="5722620" y="221399"/>
                  </a:lnTo>
                  <a:cubicBezTo>
                    <a:pt x="5722620" y="245855"/>
                    <a:pt x="5702795" y="265680"/>
                    <a:pt x="5678339" y="265680"/>
                  </a:cubicBezTo>
                  <a:lnTo>
                    <a:pt x="44281" y="265680"/>
                  </a:lnTo>
                  <a:cubicBezTo>
                    <a:pt x="19825" y="265680"/>
                    <a:pt x="0" y="245855"/>
                    <a:pt x="0" y="221399"/>
                  </a:cubicBezTo>
                  <a:lnTo>
                    <a:pt x="0" y="44281"/>
                  </a:lnTo>
                  <a:close/>
                </a:path>
              </a:pathLst>
            </a:custGeom>
            <a:solidFill>
              <a:schemeClr val="accent5">
                <a:lumMod val="50000"/>
              </a:schemeClr>
            </a:solid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dirty="0" smtClean="0"/>
                <a:t>15h30-16h</a:t>
              </a:r>
              <a:endParaRPr lang="fr-FR" sz="1600" kern="1200" dirty="0">
                <a:solidFill>
                  <a:srgbClr val="FF0000"/>
                </a:solidFill>
              </a:endParaRPr>
            </a:p>
          </p:txBody>
        </p:sp>
      </p:grpSp>
      <p:sp>
        <p:nvSpPr>
          <p:cNvPr id="61" name="Forme libre 60"/>
          <p:cNvSpPr/>
          <p:nvPr/>
        </p:nvSpPr>
        <p:spPr>
          <a:xfrm>
            <a:off x="4383385" y="1059432"/>
            <a:ext cx="454086" cy="4545480"/>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a:solidFill>
            <a:schemeClr val="accent3"/>
          </a:solidFill>
        </p:spPr>
        <p:style>
          <a:lnRef idx="2">
            <a:schemeClr val="lt1">
              <a:hueOff val="0"/>
              <a:satOff val="0"/>
              <a:lumOff val="0"/>
              <a:alphaOff val="0"/>
            </a:schemeClr>
          </a:lnRef>
          <a:fillRef idx="1">
            <a:schemeClr val="accent2">
              <a:hueOff val="780253"/>
              <a:satOff val="-973"/>
              <a:lumOff val="229"/>
              <a:alphaOff val="0"/>
            </a:schemeClr>
          </a:fillRef>
          <a:effectRef idx="0">
            <a:schemeClr val="accent2">
              <a:hueOff val="780253"/>
              <a:satOff val="-973"/>
              <a:lumOff val="229"/>
              <a:alphaOff val="0"/>
            </a:schemeClr>
          </a:effectRef>
          <a:fontRef idx="minor">
            <a:schemeClr val="lt1"/>
          </a:fontRef>
        </p:style>
        <p:txBody>
          <a:bodyPr spcFirstLastPara="0" vert="vert270" wrap="square" lIns="229270" tIns="12969" rIns="229270" bIns="12969" numCol="1" spcCol="1270" anchor="ctr" anchorCtr="0">
            <a:noAutofit/>
          </a:bodyPr>
          <a:lstStyle/>
          <a:p>
            <a:pPr lvl="0" algn="ctr" defTabSz="400050">
              <a:lnSpc>
                <a:spcPct val="90000"/>
              </a:lnSpc>
              <a:spcBef>
                <a:spcPct val="0"/>
              </a:spcBef>
              <a:spcAft>
                <a:spcPct val="35000"/>
              </a:spcAft>
            </a:pPr>
            <a:r>
              <a:rPr lang="fr-FR" sz="1600" kern="1200" dirty="0"/>
              <a:t>12h-13h : Déjeuner</a:t>
            </a:r>
          </a:p>
        </p:txBody>
      </p:sp>
      <p:grpSp>
        <p:nvGrpSpPr>
          <p:cNvPr id="108" name="Groupe 107"/>
          <p:cNvGrpSpPr/>
          <p:nvPr/>
        </p:nvGrpSpPr>
        <p:grpSpPr>
          <a:xfrm>
            <a:off x="339087" y="2735548"/>
            <a:ext cx="3733199" cy="391085"/>
            <a:chOff x="130498" y="3218104"/>
            <a:chExt cx="4106997" cy="391085"/>
          </a:xfrm>
        </p:grpSpPr>
        <p:sp>
          <p:nvSpPr>
            <p:cNvPr id="27" name="Forme libre 26"/>
            <p:cNvSpPr/>
            <p:nvPr/>
          </p:nvSpPr>
          <p:spPr>
            <a:xfrm>
              <a:off x="130498" y="3218104"/>
              <a:ext cx="2062096" cy="391085"/>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a:solidFill>
              <a:schemeClr val="bg1"/>
            </a:solidFill>
          </p:spPr>
          <p:style>
            <a:lnRef idx="2">
              <a:schemeClr val="lt1">
                <a:hueOff val="0"/>
                <a:satOff val="0"/>
                <a:lumOff val="0"/>
                <a:alphaOff val="0"/>
              </a:schemeClr>
            </a:lnRef>
            <a:fillRef idx="1">
              <a:schemeClr val="accent2">
                <a:hueOff val="780253"/>
                <a:satOff val="-973"/>
                <a:lumOff val="229"/>
                <a:alphaOff val="0"/>
              </a:schemeClr>
            </a:fillRef>
            <a:effectRef idx="0">
              <a:schemeClr val="accent2">
                <a:hueOff val="780253"/>
                <a:satOff val="-973"/>
                <a:lumOff val="229"/>
                <a:alphaOff val="0"/>
              </a:schemeClr>
            </a:effectRef>
            <a:fontRef idx="minor">
              <a:schemeClr val="lt1"/>
            </a:fontRef>
          </p:style>
          <p:txBody>
            <a:bodyPr spcFirstLastPara="0" vert="horz" wrap="square" lIns="229270" tIns="12969" rIns="229270" bIns="12969" numCol="1" spcCol="1270" anchor="ctr" anchorCtr="0">
              <a:noAutofit/>
            </a:bodyPr>
            <a:lstStyle/>
            <a:p>
              <a:pPr lvl="0" algn="l" defTabSz="400050">
                <a:lnSpc>
                  <a:spcPct val="90000"/>
                </a:lnSpc>
                <a:spcBef>
                  <a:spcPct val="0"/>
                </a:spcBef>
                <a:spcAft>
                  <a:spcPct val="35000"/>
                </a:spcAft>
              </a:pPr>
              <a:r>
                <a:rPr lang="fr-FR" b="1" kern="1200" dirty="0" smtClean="0">
                  <a:solidFill>
                    <a:srgbClr val="6F9D20"/>
                  </a:solidFill>
                </a:rPr>
                <a:t>11h-11h15 : Pause</a:t>
              </a:r>
              <a:endParaRPr lang="fr-FR" b="1" kern="1200" dirty="0">
                <a:solidFill>
                  <a:srgbClr val="6F9D20"/>
                </a:solidFill>
              </a:endParaRPr>
            </a:p>
          </p:txBody>
        </p:sp>
        <p:cxnSp>
          <p:nvCxnSpPr>
            <p:cNvPr id="103" name="Connecteur droit 102"/>
            <p:cNvCxnSpPr/>
            <p:nvPr/>
          </p:nvCxnSpPr>
          <p:spPr>
            <a:xfrm flipV="1">
              <a:off x="319548" y="3522908"/>
              <a:ext cx="3917947" cy="2513"/>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41964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Agence Nationale pour la Recherche (ANR)</a:t>
            </a:r>
            <a:endParaRPr lang="fr-FR" dirty="0"/>
          </a:p>
        </p:txBody>
      </p:sp>
      <p:sp>
        <p:nvSpPr>
          <p:cNvPr id="9" name="Espace réservé du contenu 8"/>
          <p:cNvSpPr>
            <a:spLocks noGrp="1"/>
          </p:cNvSpPr>
          <p:nvPr>
            <p:ph idx="1"/>
          </p:nvPr>
        </p:nvSpPr>
        <p:spPr/>
        <p:txBody>
          <a:bodyPr/>
          <a:lstStyle/>
          <a:p>
            <a:r>
              <a:rPr lang="fr-FR" dirty="0" smtClean="0"/>
              <a:t>Plan d’action 2019</a:t>
            </a:r>
            <a:endParaRPr lang="fr-FR" dirty="0"/>
          </a:p>
        </p:txBody>
      </p:sp>
      <p:sp>
        <p:nvSpPr>
          <p:cNvPr id="3" name="Espace réservé du pied de page 2"/>
          <p:cNvSpPr>
            <a:spLocks noGrp="1"/>
          </p:cNvSpPr>
          <p:nvPr>
            <p:ph type="ftr" sz="quarter" idx="4294967295"/>
          </p:nvPr>
        </p:nvSpPr>
        <p:spPr/>
        <p:txBody>
          <a:bodyPr/>
          <a:lstStyle/>
          <a:p>
            <a:r>
              <a:rPr lang="fr-FR" smtClean="0"/>
              <a:t>Les plans de gestion de données -  S. Cocaud et D. L'Hostis, INRA. URFIST Lyon - 16/11/2018</a:t>
            </a:r>
            <a:endParaRPr lang="en-US" dirty="0"/>
          </a:p>
        </p:txBody>
      </p:sp>
      <p:sp>
        <p:nvSpPr>
          <p:cNvPr id="4" name="Espace réservé du numéro de diapositive 3"/>
          <p:cNvSpPr>
            <a:spLocks noGrp="1"/>
          </p:cNvSpPr>
          <p:nvPr>
            <p:ph type="sldNum" sz="quarter" idx="4294967295"/>
          </p:nvPr>
        </p:nvSpPr>
        <p:spPr/>
        <p:txBody>
          <a:bodyPr/>
          <a:lstStyle/>
          <a:p>
            <a:fld id="{6EE8C280-EBA0-4348-845F-2B9BB32CE2E9}" type="slidenum">
              <a:rPr lang="en-US" smtClean="0"/>
              <a:t>20</a:t>
            </a:fld>
            <a:endParaRPr lang="en-US" dirty="0"/>
          </a:p>
        </p:txBody>
      </p:sp>
      <p:sp>
        <p:nvSpPr>
          <p:cNvPr id="10" name="Rectangle 9"/>
          <p:cNvSpPr/>
          <p:nvPr/>
        </p:nvSpPr>
        <p:spPr>
          <a:xfrm>
            <a:off x="553477" y="2233288"/>
            <a:ext cx="5988725" cy="3662541"/>
          </a:xfrm>
          <a:prstGeom prst="rect">
            <a:avLst/>
          </a:prstGeom>
          <a:solidFill>
            <a:schemeClr val="bg1"/>
          </a:solidFill>
          <a:ln>
            <a:noFill/>
          </a:ln>
        </p:spPr>
        <p:txBody>
          <a:bodyPr wrap="square">
            <a:spAutoFit/>
          </a:bodyPr>
          <a:lstStyle/>
          <a:p>
            <a:r>
              <a:rPr lang="fr-FR" sz="1600" b="1" dirty="0" smtClean="0">
                <a:latin typeface="Arial" panose="020B0604020202020204" pitchFamily="34" charset="0"/>
                <a:cs typeface="Arial" panose="020B0604020202020204" pitchFamily="34" charset="0"/>
              </a:rPr>
              <a:t>« Afin de favoriser la diffusion ouverte des données de recherche, l’ANR attire l’attention des déposants sur l’importance de considérer la question des données de recherche au moment du montage et tout au long du projet.</a:t>
            </a:r>
          </a:p>
          <a:p>
            <a:r>
              <a:rPr lang="fr-FR" sz="1600" dirty="0" smtClean="0">
                <a:latin typeface="Arial" panose="020B0604020202020204" pitchFamily="34" charset="0"/>
                <a:cs typeface="Arial" panose="020B0604020202020204" pitchFamily="34" charset="0"/>
              </a:rPr>
              <a:t> </a:t>
            </a:r>
          </a:p>
          <a:p>
            <a:r>
              <a:rPr lang="fr-FR" sz="1800" b="1" dirty="0" smtClean="0">
                <a:solidFill>
                  <a:srgbClr val="6F9D20"/>
                </a:solidFill>
                <a:latin typeface="Arial" panose="020B0604020202020204" pitchFamily="34" charset="0"/>
                <a:cs typeface="Arial" panose="020B0604020202020204" pitchFamily="34" charset="0"/>
              </a:rPr>
              <a:t>Elle imposera un plan de gestion des données (DMP) pour les projets financés à partir de 2019. »</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L’ANR veillera à ce que ces valeurs et engagements soient respectés par les coordinateurs, et ce pour l’ensemble des actions prévues dans le Plan d’action </a:t>
            </a:r>
            <a:r>
              <a:rPr lang="fr-FR" sz="1600" dirty="0" smtClean="0">
                <a:latin typeface="Arial" panose="020B0604020202020204" pitchFamily="34" charset="0"/>
                <a:cs typeface="Arial" panose="020B0604020202020204" pitchFamily="34" charset="0"/>
              </a:rPr>
              <a:t>2019</a:t>
            </a:r>
            <a:br>
              <a:rPr lang="fr-FR" sz="1600" dirty="0" smtClean="0">
                <a:latin typeface="Arial" panose="020B0604020202020204" pitchFamily="34" charset="0"/>
                <a:cs typeface="Arial" panose="020B0604020202020204" pitchFamily="34" charset="0"/>
              </a:rPr>
            </a:br>
            <a:endParaRPr lang="fr-FR" sz="1600" dirty="0" smtClean="0">
              <a:latin typeface="Arial" panose="020B0604020202020204" pitchFamily="34" charset="0"/>
              <a:cs typeface="Arial" panose="020B0604020202020204" pitchFamily="34" charset="0"/>
            </a:endParaRPr>
          </a:p>
          <a:p>
            <a:r>
              <a:rPr lang="fr-FR" sz="1200" dirty="0">
                <a:hlinkClick r:id="rId3"/>
              </a:rPr>
              <a:t>http://www.agence-nationale-recherche.fr/PA2019#documents</a:t>
            </a:r>
            <a:endParaRPr lang="fr-FR" sz="1200" dirty="0"/>
          </a:p>
          <a:p>
            <a:r>
              <a:rPr lang="fr-FR" sz="1200" dirty="0">
                <a:hlinkClick r:id="rId4"/>
              </a:rPr>
              <a:t>http://</a:t>
            </a:r>
            <a:r>
              <a:rPr lang="fr-FR" sz="1200" dirty="0" smtClean="0">
                <a:hlinkClick r:id="rId4"/>
              </a:rPr>
              <a:t>www.agence-nationale-recherche.fr/fileadmin/documents/2018/Plan-d-action-ANR-2019.pdf</a:t>
            </a:r>
            <a:endParaRPr lang="fr-FR" sz="1600" dirty="0"/>
          </a:p>
        </p:txBody>
      </p:sp>
      <p:sp>
        <p:nvSpPr>
          <p:cNvPr id="12" name="Rectangle à coins arrondis 11"/>
          <p:cNvSpPr/>
          <p:nvPr/>
        </p:nvSpPr>
        <p:spPr>
          <a:xfrm>
            <a:off x="520637" y="3427007"/>
            <a:ext cx="5906062" cy="692506"/>
          </a:xfrm>
          <a:prstGeom prst="roundRect">
            <a:avLst/>
          </a:prstGeom>
          <a:noFill/>
          <a:ln w="254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solidFill>
                <a:srgbClr val="6F9D20"/>
              </a:solidFill>
            </a:endParaRPr>
          </a:p>
        </p:txBody>
      </p:sp>
      <p:pic>
        <p:nvPicPr>
          <p:cNvPr id="8" name="Image 7"/>
          <p:cNvPicPr>
            <a:picLocks noChangeAspect="1"/>
          </p:cNvPicPr>
          <p:nvPr/>
        </p:nvPicPr>
        <p:blipFill>
          <a:blip r:embed="rId5"/>
          <a:stretch>
            <a:fillRect/>
          </a:stretch>
        </p:blipFill>
        <p:spPr>
          <a:xfrm>
            <a:off x="6642416" y="1001322"/>
            <a:ext cx="2341328" cy="3312771"/>
          </a:xfrm>
          <a:prstGeom prst="rect">
            <a:avLst/>
          </a:prstGeom>
          <a:ln>
            <a:solidFill>
              <a:schemeClr val="accent1"/>
            </a:solidFill>
          </a:ln>
        </p:spPr>
      </p:pic>
    </p:spTree>
    <p:extLst>
      <p:ext uri="{BB962C8B-B14F-4D97-AF65-F5344CB8AC3E}">
        <p14:creationId xmlns:p14="http://schemas.microsoft.com/office/powerpoint/2010/main" val="265487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Agence Nationale pour la Recherche (ANR)</a:t>
            </a:r>
            <a:endParaRPr lang="fr-FR" dirty="0"/>
          </a:p>
        </p:txBody>
      </p:sp>
      <p:sp>
        <p:nvSpPr>
          <p:cNvPr id="3" name="Espace réservé du pied de page 2"/>
          <p:cNvSpPr>
            <a:spLocks noGrp="1"/>
          </p:cNvSpPr>
          <p:nvPr>
            <p:ph type="ftr" sz="quarter" idx="4294967295"/>
          </p:nvPr>
        </p:nvSpPr>
        <p:spPr/>
        <p:txBody>
          <a:bodyPr/>
          <a:lstStyle/>
          <a:p>
            <a:r>
              <a:rPr lang="fr-FR" smtClean="0"/>
              <a:t>Les plans de gestion de données -  S. Cocaud et D. L'Hostis, INRA. URFIST Lyon - 16/11/2018</a:t>
            </a:r>
            <a:endParaRPr lang="en-US" dirty="0"/>
          </a:p>
        </p:txBody>
      </p:sp>
      <p:sp>
        <p:nvSpPr>
          <p:cNvPr id="4" name="Espace réservé du numéro de diapositive 3"/>
          <p:cNvSpPr>
            <a:spLocks noGrp="1"/>
          </p:cNvSpPr>
          <p:nvPr>
            <p:ph type="sldNum" sz="quarter" idx="4294967295"/>
          </p:nvPr>
        </p:nvSpPr>
        <p:spPr/>
        <p:txBody>
          <a:bodyPr/>
          <a:lstStyle/>
          <a:p>
            <a:fld id="{6EE8C280-EBA0-4348-845F-2B9BB32CE2E9}" type="slidenum">
              <a:rPr lang="en-US" smtClean="0"/>
              <a:t>21</a:t>
            </a:fld>
            <a:endParaRPr lang="en-US" dirty="0"/>
          </a:p>
        </p:txBody>
      </p:sp>
      <p:pic>
        <p:nvPicPr>
          <p:cNvPr id="2" name="Image 1"/>
          <p:cNvPicPr>
            <a:picLocks noChangeAspect="1"/>
          </p:cNvPicPr>
          <p:nvPr/>
        </p:nvPicPr>
        <p:blipFill>
          <a:blip r:embed="rId3"/>
          <a:stretch>
            <a:fillRect/>
          </a:stretch>
        </p:blipFill>
        <p:spPr>
          <a:xfrm>
            <a:off x="593332" y="1434686"/>
            <a:ext cx="3452682" cy="4460643"/>
          </a:xfrm>
          <a:prstGeom prst="rect">
            <a:avLst/>
          </a:prstGeom>
          <a:ln>
            <a:solidFill>
              <a:schemeClr val="accent1"/>
            </a:solidFill>
          </a:ln>
        </p:spPr>
      </p:pic>
      <p:sp>
        <p:nvSpPr>
          <p:cNvPr id="7" name="Rectangle 6"/>
          <p:cNvSpPr/>
          <p:nvPr/>
        </p:nvSpPr>
        <p:spPr>
          <a:xfrm>
            <a:off x="4167906" y="1417638"/>
            <a:ext cx="4882575" cy="4401205"/>
          </a:xfrm>
          <a:prstGeom prst="rect">
            <a:avLst/>
          </a:prstGeom>
          <a:solidFill>
            <a:schemeClr val="bg1"/>
          </a:solidFill>
        </p:spPr>
        <p:txBody>
          <a:bodyPr wrap="square">
            <a:spAutoFit/>
          </a:bodyPr>
          <a:lstStyle/>
          <a:p>
            <a:r>
              <a:rPr lang="fr-FR" sz="1800" dirty="0">
                <a:latin typeface="Arial" panose="020B0604020202020204" pitchFamily="34" charset="0"/>
              </a:rPr>
              <a:t>Dans le respect des obligations relatives à la loi « Pour une république numérique » et en lien avec le plan national en faveur des archives ouvertes, </a:t>
            </a:r>
            <a:r>
              <a:rPr lang="fr-FR" sz="1800" b="1" dirty="0">
                <a:solidFill>
                  <a:srgbClr val="6F9D20"/>
                </a:solidFill>
                <a:latin typeface="Arial" panose="020B0604020202020204" pitchFamily="34" charset="0"/>
              </a:rPr>
              <a:t>le déposant s’engage</a:t>
            </a:r>
            <a:r>
              <a:rPr lang="fr-FR" sz="1800" dirty="0">
                <a:solidFill>
                  <a:srgbClr val="6F9D20"/>
                </a:solidFill>
                <a:latin typeface="Arial" panose="020B0604020202020204" pitchFamily="34" charset="0"/>
              </a:rPr>
              <a:t> </a:t>
            </a:r>
            <a:r>
              <a:rPr lang="fr-FR" sz="1800" dirty="0">
                <a:latin typeface="Arial" panose="020B0604020202020204" pitchFamily="34" charset="0"/>
              </a:rPr>
              <a:t>(case à cocher en ligne) en cas de financement (1) à déposer les publications scientifiques (texte intégral) issues du projet de recherche dans une archive ouverte, soit directement dans HAL soit par l'intermédiaire d'une archive institutionnelle locale ; (2) </a:t>
            </a:r>
            <a:r>
              <a:rPr lang="fr-FR" sz="1800" b="1" dirty="0">
                <a:solidFill>
                  <a:srgbClr val="6F9D20"/>
                </a:solidFill>
                <a:latin typeface="Arial" panose="020B0604020202020204" pitchFamily="34" charset="0"/>
              </a:rPr>
              <a:t>à fournir au démarrage du projet un plan de gestion des données (DMP) </a:t>
            </a:r>
            <a:r>
              <a:rPr lang="fr-FR" sz="1800" dirty="0">
                <a:latin typeface="Arial" panose="020B0604020202020204" pitchFamily="34" charset="0"/>
              </a:rPr>
              <a:t>selon des modalités communiquées lors du conventionnement</a:t>
            </a:r>
            <a:r>
              <a:rPr lang="fr-FR" sz="1800" dirty="0" smtClean="0">
                <a:latin typeface="Arial" panose="020B0604020202020204" pitchFamily="34" charset="0"/>
              </a:rPr>
              <a:t>.</a:t>
            </a:r>
          </a:p>
          <a:p>
            <a:r>
              <a:rPr lang="fr-FR" dirty="0">
                <a:hlinkClick r:id="rId4"/>
              </a:rPr>
              <a:t>http://www.agence-nationale-recherche.fr/fileadmin/aap/2019/aapg-anr-2019-Guide.pdf</a:t>
            </a:r>
            <a:r>
              <a:rPr lang="fr-FR" dirty="0" smtClean="0"/>
              <a:t>.</a:t>
            </a:r>
            <a:r>
              <a:rPr lang="fr-FR" dirty="0" smtClean="0">
                <a:latin typeface="Arial" panose="020B0604020202020204" pitchFamily="34" charset="0"/>
              </a:rPr>
              <a:t> </a:t>
            </a:r>
            <a:endParaRPr lang="fr-FR" dirty="0"/>
          </a:p>
        </p:txBody>
      </p:sp>
    </p:spTree>
    <p:extLst>
      <p:ext uri="{BB962C8B-B14F-4D97-AF65-F5344CB8AC3E}">
        <p14:creationId xmlns:p14="http://schemas.microsoft.com/office/powerpoint/2010/main" val="2644430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Les universités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22</a:t>
            </a:fld>
            <a:endParaRPr lang="fr-FR">
              <a:sym typeface="Arial"/>
            </a:endParaRPr>
          </a:p>
        </p:txBody>
      </p:sp>
      <p:pic>
        <p:nvPicPr>
          <p:cNvPr id="5" name="Image 4"/>
          <p:cNvPicPr>
            <a:picLocks noChangeAspect="1"/>
          </p:cNvPicPr>
          <p:nvPr/>
        </p:nvPicPr>
        <p:blipFill>
          <a:blip r:embed="rId3"/>
          <a:stretch>
            <a:fillRect/>
          </a:stretch>
        </p:blipFill>
        <p:spPr>
          <a:xfrm>
            <a:off x="4833871" y="646112"/>
            <a:ext cx="3686175" cy="5505450"/>
          </a:xfrm>
          <a:prstGeom prst="rect">
            <a:avLst/>
          </a:prstGeom>
          <a:ln>
            <a:solidFill>
              <a:schemeClr val="accent1"/>
            </a:solidFill>
          </a:ln>
        </p:spPr>
      </p:pic>
      <p:pic>
        <p:nvPicPr>
          <p:cNvPr id="4" name="Image 3"/>
          <p:cNvPicPr>
            <a:picLocks noChangeAspect="1"/>
          </p:cNvPicPr>
          <p:nvPr/>
        </p:nvPicPr>
        <p:blipFill>
          <a:blip r:embed="rId4"/>
          <a:stretch>
            <a:fillRect/>
          </a:stretch>
        </p:blipFill>
        <p:spPr>
          <a:xfrm>
            <a:off x="180975" y="1789112"/>
            <a:ext cx="6257925" cy="2574739"/>
          </a:xfrm>
          <a:prstGeom prst="rect">
            <a:avLst/>
          </a:prstGeom>
          <a:ln>
            <a:solidFill>
              <a:schemeClr val="accent1"/>
            </a:solidFill>
          </a:ln>
        </p:spPr>
      </p:pic>
    </p:spTree>
    <p:extLst>
      <p:ext uri="{BB962C8B-B14F-4D97-AF65-F5344CB8AC3E}">
        <p14:creationId xmlns:p14="http://schemas.microsoft.com/office/powerpoint/2010/main" val="1299361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23</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1479623" y="716937"/>
            <a:ext cx="7664377" cy="5378824"/>
          </a:xfrm>
          <a:prstGeom prst="rect">
            <a:avLst/>
          </a:prstGeom>
          <a:ln>
            <a:solidFill>
              <a:schemeClr val="accent1"/>
            </a:solidFill>
          </a:ln>
        </p:spPr>
      </p:pic>
      <p:pic>
        <p:nvPicPr>
          <p:cNvPr id="8" name="Image 7"/>
          <p:cNvPicPr>
            <a:picLocks noChangeAspect="1"/>
          </p:cNvPicPr>
          <p:nvPr/>
        </p:nvPicPr>
        <p:blipFill>
          <a:blip r:embed="rId4"/>
          <a:stretch>
            <a:fillRect/>
          </a:stretch>
        </p:blipFill>
        <p:spPr>
          <a:xfrm>
            <a:off x="2514544" y="3637875"/>
            <a:ext cx="6524625" cy="2505075"/>
          </a:xfrm>
          <a:prstGeom prst="rect">
            <a:avLst/>
          </a:prstGeom>
          <a:ln w="25400">
            <a:solidFill>
              <a:srgbClr val="C00000"/>
            </a:solidFill>
          </a:ln>
        </p:spPr>
      </p:pic>
      <p:sp>
        <p:nvSpPr>
          <p:cNvPr id="3" name="Rectangle 2"/>
          <p:cNvSpPr/>
          <p:nvPr/>
        </p:nvSpPr>
        <p:spPr>
          <a:xfrm>
            <a:off x="5512241" y="409160"/>
            <a:ext cx="3526928" cy="307777"/>
          </a:xfrm>
          <a:prstGeom prst="rect">
            <a:avLst/>
          </a:prstGeom>
          <a:solidFill>
            <a:schemeClr val="bg1"/>
          </a:solidFill>
        </p:spPr>
        <p:txBody>
          <a:bodyPr wrap="none">
            <a:spAutoFit/>
          </a:bodyPr>
          <a:lstStyle/>
          <a:p>
            <a:r>
              <a:rPr lang="fr-FR" dirty="0">
                <a:hlinkClick r:id="rId5"/>
              </a:rPr>
              <a:t>http://</a:t>
            </a:r>
            <a:r>
              <a:rPr lang="fr-FR" dirty="0" smtClean="0">
                <a:hlinkClick r:id="rId5"/>
              </a:rPr>
              <a:t>blogs.lshtm.ac.uk/rdmss/lshtm_dmp</a:t>
            </a:r>
            <a:r>
              <a:rPr lang="fr-FR" dirty="0" smtClean="0"/>
              <a:t>/</a:t>
            </a:r>
            <a:endParaRPr lang="fr-FR" dirty="0"/>
          </a:p>
        </p:txBody>
      </p:sp>
    </p:spTree>
    <p:extLst>
      <p:ext uri="{BB962C8B-B14F-4D97-AF65-F5344CB8AC3E}">
        <p14:creationId xmlns:p14="http://schemas.microsoft.com/office/powerpoint/2010/main" val="2100952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24</a:t>
            </a:fld>
            <a:endParaRPr lang="fr-FR" sz="1200" b="1" i="0">
              <a:solidFill>
                <a:schemeClr val="lt1"/>
              </a:solidFill>
              <a:latin typeface="Arial"/>
              <a:ea typeface="Arial"/>
              <a:cs typeface="Arial"/>
              <a:sym typeface="Arial"/>
            </a:endParaRPr>
          </a:p>
        </p:txBody>
      </p:sp>
      <p:pic>
        <p:nvPicPr>
          <p:cNvPr id="4" name="Image 3"/>
          <p:cNvPicPr>
            <a:picLocks noChangeAspect="1"/>
          </p:cNvPicPr>
          <p:nvPr/>
        </p:nvPicPr>
        <p:blipFill>
          <a:blip r:embed="rId2"/>
          <a:stretch>
            <a:fillRect/>
          </a:stretch>
        </p:blipFill>
        <p:spPr>
          <a:xfrm>
            <a:off x="533375" y="244614"/>
            <a:ext cx="4128376" cy="5630107"/>
          </a:xfrm>
          <a:prstGeom prst="rect">
            <a:avLst/>
          </a:prstGeom>
          <a:ln>
            <a:solidFill>
              <a:schemeClr val="accent1"/>
            </a:solidFill>
          </a:ln>
        </p:spPr>
      </p:pic>
      <p:sp>
        <p:nvSpPr>
          <p:cNvPr id="5" name="Rectangle 4"/>
          <p:cNvSpPr/>
          <p:nvPr/>
        </p:nvSpPr>
        <p:spPr>
          <a:xfrm>
            <a:off x="1933938" y="5566944"/>
            <a:ext cx="2808782" cy="307777"/>
          </a:xfrm>
          <a:prstGeom prst="rect">
            <a:avLst/>
          </a:prstGeom>
        </p:spPr>
        <p:txBody>
          <a:bodyPr wrap="none">
            <a:spAutoFit/>
          </a:bodyPr>
          <a:lstStyle/>
          <a:p>
            <a:r>
              <a:rPr lang="fr-FR" dirty="0">
                <a:hlinkClick r:id="rId3"/>
              </a:rPr>
              <a:t>http://</a:t>
            </a:r>
            <a:r>
              <a:rPr lang="fr-FR" dirty="0" smtClean="0">
                <a:hlinkClick r:id="rId3"/>
              </a:rPr>
              <a:t>dx.doi.org/10.18452/19301</a:t>
            </a:r>
            <a:r>
              <a:rPr lang="fr-FR" dirty="0" smtClean="0"/>
              <a:t> </a:t>
            </a:r>
            <a:endParaRPr lang="fr-FR" dirty="0"/>
          </a:p>
        </p:txBody>
      </p:sp>
      <p:sp>
        <p:nvSpPr>
          <p:cNvPr id="6" name="Rectangle 5"/>
          <p:cNvSpPr/>
          <p:nvPr/>
        </p:nvSpPr>
        <p:spPr>
          <a:xfrm>
            <a:off x="109857" y="4008097"/>
            <a:ext cx="4975411" cy="1077218"/>
          </a:xfrm>
          <a:prstGeom prst="rect">
            <a:avLst/>
          </a:prstGeom>
          <a:solidFill>
            <a:schemeClr val="bg1"/>
          </a:solidFill>
          <a:ln>
            <a:solidFill>
              <a:schemeClr val="bg1"/>
            </a:solidFill>
          </a:ln>
        </p:spPr>
        <p:txBody>
          <a:bodyPr wrap="square">
            <a:spAutoFit/>
          </a:bodyPr>
          <a:lstStyle/>
          <a:p>
            <a:r>
              <a:rPr lang="en-US" sz="1600" dirty="0" smtClean="0">
                <a:latin typeface="Verdana" panose="020B0604030504040204" pitchFamily="34" charset="0"/>
              </a:rPr>
              <a:t>“</a:t>
            </a:r>
            <a:r>
              <a:rPr lang="en-US" sz="1600" i="1" dirty="0" smtClean="0">
                <a:latin typeface="Verdana" panose="020B0604030504040204" pitchFamily="34" charset="0"/>
              </a:rPr>
              <a:t>If </a:t>
            </a:r>
            <a:r>
              <a:rPr lang="en-US" sz="1600" i="1" dirty="0">
                <a:latin typeface="Verdana" panose="020B0604030504040204" pitchFamily="34" charset="0"/>
              </a:rPr>
              <a:t>possible, we recommend the preparation of a data management plan (DMP) as part of project planning, before starting the actual research</a:t>
            </a:r>
            <a:r>
              <a:rPr lang="en-US" sz="1600" dirty="0" smtClean="0">
                <a:latin typeface="Verdana" panose="020B0604030504040204" pitchFamily="34" charset="0"/>
              </a:rPr>
              <a:t>.” </a:t>
            </a:r>
            <a:endParaRPr lang="fr-FR" sz="1600" dirty="0"/>
          </a:p>
        </p:txBody>
      </p:sp>
    </p:spTree>
    <p:extLst>
      <p:ext uri="{BB962C8B-B14F-4D97-AF65-F5344CB8AC3E}">
        <p14:creationId xmlns:p14="http://schemas.microsoft.com/office/powerpoint/2010/main" val="389922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a:spLocks noGrp="1"/>
          </p:cNvSpPr>
          <p:nvPr>
            <p:ph type="title"/>
          </p:nvPr>
        </p:nvSpPr>
        <p:spPr/>
        <p:txBody>
          <a:bodyPr/>
          <a:lstStyle/>
          <a:p>
            <a:pPr lvl="0"/>
            <a:r>
              <a:rPr lang="fr-FR" dirty="0" smtClean="0">
                <a:sym typeface="Arial"/>
              </a:rPr>
              <a:t>Organismes de recherche</a:t>
            </a:r>
            <a:br>
              <a:rPr lang="fr-FR" dirty="0" smtClean="0">
                <a:sym typeface="Arial"/>
              </a:rPr>
            </a:br>
            <a:r>
              <a:rPr lang="fr-FR" dirty="0" smtClean="0">
                <a:sym typeface="Arial"/>
              </a:rPr>
              <a:t>Recommandations INRA</a:t>
            </a:r>
            <a:endParaRPr lang="fr-FR" dirty="0">
              <a:sym typeface="Arial"/>
            </a:endParaRPr>
          </a:p>
        </p:txBody>
      </p:sp>
      <p:sp>
        <p:nvSpPr>
          <p:cNvPr id="286" name="Shape 286"/>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a:sym typeface="Arial"/>
            </a:endParaRP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25</a:t>
            </a:fld>
            <a:endParaRPr lang="fr-FR">
              <a:sym typeface="Arial"/>
            </a:endParaRPr>
          </a:p>
        </p:txBody>
      </p:sp>
      <p:pic>
        <p:nvPicPr>
          <p:cNvPr id="2" name="Image 1"/>
          <p:cNvPicPr>
            <a:picLocks noChangeAspect="1"/>
          </p:cNvPicPr>
          <p:nvPr/>
        </p:nvPicPr>
        <p:blipFill>
          <a:blip r:embed="rId3"/>
          <a:stretch>
            <a:fillRect/>
          </a:stretch>
        </p:blipFill>
        <p:spPr>
          <a:xfrm>
            <a:off x="7150099" y="3026458"/>
            <a:ext cx="1980285" cy="1408725"/>
          </a:xfrm>
          <a:prstGeom prst="rect">
            <a:avLst/>
          </a:prstGeom>
        </p:spPr>
      </p:pic>
      <p:pic>
        <p:nvPicPr>
          <p:cNvPr id="10" name="Image 9"/>
          <p:cNvPicPr>
            <a:picLocks noChangeAspect="1"/>
          </p:cNvPicPr>
          <p:nvPr/>
        </p:nvPicPr>
        <p:blipFill>
          <a:blip r:embed="rId4"/>
          <a:stretch>
            <a:fillRect/>
          </a:stretch>
        </p:blipFill>
        <p:spPr>
          <a:xfrm>
            <a:off x="620987" y="4574883"/>
            <a:ext cx="1396655" cy="1431747"/>
          </a:xfrm>
          <a:prstGeom prst="rect">
            <a:avLst/>
          </a:prstGeom>
        </p:spPr>
      </p:pic>
      <p:sp>
        <p:nvSpPr>
          <p:cNvPr id="11" name="Shape 284"/>
          <p:cNvSpPr txBox="1">
            <a:spLocks/>
          </p:cNvSpPr>
          <p:nvPr/>
        </p:nvSpPr>
        <p:spPr>
          <a:xfrm>
            <a:off x="457199" y="3160983"/>
            <a:ext cx="6763852" cy="1326609"/>
          </a:xfrm>
          <a:prstGeom prst="rect">
            <a:avLst/>
          </a:prstGeom>
        </p:spPr>
        <p:txBody>
          <a:bodyPr vert="horz" lIns="91440" tIns="45720" rIns="91440" bIns="45720" rtlCol="0">
            <a:normAutofit/>
          </a:bodyPr>
          <a:lstStyle>
            <a:lvl1pPr marL="533400" indent="-533400" algn="l" defTabSz="457200" rtl="0" eaLnBrk="1" latinLnBrk="0" hangingPunct="1">
              <a:spcBef>
                <a:spcPct val="20000"/>
              </a:spcBef>
              <a:buClr>
                <a:schemeClr val="accent2"/>
              </a:buClr>
              <a:buSzPct val="70000"/>
              <a:buFontTx/>
              <a:buBlip>
                <a:blip r:embed="rId5"/>
              </a:buBlip>
              <a:tabLst>
                <a:tab pos="534988" algn="l"/>
              </a:tabLst>
              <a:defRPr sz="2800" b="1" i="0" kern="1200">
                <a:solidFill>
                  <a:srgbClr val="86A428"/>
                </a:solidFill>
                <a:latin typeface="Arial"/>
                <a:ea typeface="+mn-ea"/>
                <a:cs typeface="Arial"/>
              </a:defRPr>
            </a:lvl1pPr>
            <a:lvl2pPr marL="742950" indent="-285750" algn="l" defTabSz="457200" rtl="0" eaLnBrk="1" latinLnBrk="0" hangingPunct="1">
              <a:spcBef>
                <a:spcPct val="20000"/>
              </a:spcBef>
              <a:buSzPct val="100000"/>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kern="1200">
                <a:solidFill>
                  <a:srgbClr val="86A428"/>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sym typeface="Arial"/>
            </a:endParaRPr>
          </a:p>
        </p:txBody>
      </p:sp>
      <p:sp>
        <p:nvSpPr>
          <p:cNvPr id="12" name="Shape 284"/>
          <p:cNvSpPr txBox="1">
            <a:spLocks/>
          </p:cNvSpPr>
          <p:nvPr/>
        </p:nvSpPr>
        <p:spPr>
          <a:xfrm>
            <a:off x="457198" y="4487592"/>
            <a:ext cx="7286019" cy="1436554"/>
          </a:xfrm>
          <a:prstGeom prst="rect">
            <a:avLst/>
          </a:prstGeom>
        </p:spPr>
        <p:txBody>
          <a:bodyPr vert="horz" lIns="91440" tIns="45720" rIns="91440" bIns="45720" rtlCol="0">
            <a:normAutofit/>
          </a:bodyPr>
          <a:lstStyle>
            <a:lvl1pPr marL="533400" indent="-533400" algn="l" defTabSz="457200" rtl="0" eaLnBrk="1" latinLnBrk="0" hangingPunct="1">
              <a:spcBef>
                <a:spcPct val="20000"/>
              </a:spcBef>
              <a:buClr>
                <a:schemeClr val="accent2"/>
              </a:buClr>
              <a:buSzPct val="70000"/>
              <a:buFontTx/>
              <a:buBlip>
                <a:blip r:embed="rId5"/>
              </a:buBlip>
              <a:tabLst>
                <a:tab pos="534988" algn="l"/>
              </a:tabLst>
              <a:defRPr sz="2800" b="1" i="0" kern="1200">
                <a:solidFill>
                  <a:srgbClr val="86A428"/>
                </a:solidFill>
                <a:latin typeface="Arial"/>
                <a:ea typeface="+mn-ea"/>
                <a:cs typeface="Arial"/>
              </a:defRPr>
            </a:lvl1pPr>
            <a:lvl2pPr marL="742950" indent="-285750" algn="l" defTabSz="457200" rtl="0" eaLnBrk="1" latinLnBrk="0" hangingPunct="1">
              <a:spcBef>
                <a:spcPct val="20000"/>
              </a:spcBef>
              <a:buSzPct val="100000"/>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kern="1200">
                <a:solidFill>
                  <a:srgbClr val="86A428"/>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sym typeface="Arial"/>
            </a:endParaRPr>
          </a:p>
        </p:txBody>
      </p:sp>
      <p:sp>
        <p:nvSpPr>
          <p:cNvPr id="14" name="Rectangle 13"/>
          <p:cNvSpPr/>
          <p:nvPr/>
        </p:nvSpPr>
        <p:spPr>
          <a:xfrm>
            <a:off x="467794" y="3023158"/>
            <a:ext cx="6742661" cy="1446550"/>
          </a:xfrm>
          <a:prstGeom prst="rect">
            <a:avLst/>
          </a:prstGeom>
        </p:spPr>
        <p:txBody>
          <a:bodyPr wrap="square">
            <a:spAutoFit/>
          </a:bodyPr>
          <a:lstStyle/>
          <a:p>
            <a:r>
              <a:rPr lang="fr-FR" sz="1800" b="1" dirty="0">
                <a:solidFill>
                  <a:schemeClr val="accent3"/>
                </a:solidFill>
              </a:rPr>
              <a:t>« </a:t>
            </a:r>
            <a:r>
              <a:rPr lang="fr-FR" sz="1800" b="1" i="1" dirty="0">
                <a:solidFill>
                  <a:schemeClr val="accent3"/>
                </a:solidFill>
                <a:sym typeface="Arial Narrow"/>
              </a:rPr>
              <a:t>Les données hébergées dans les centres de données gérés par l’Inra ou ses prestataires sont préservées et archivées selon les prescriptions des plans de gestion des données des projets ou des plateformes</a:t>
            </a:r>
            <a:r>
              <a:rPr lang="fr-FR" sz="1800" b="1" dirty="0">
                <a:solidFill>
                  <a:schemeClr val="accent3"/>
                </a:solidFill>
                <a:sym typeface="Arial Narrow"/>
              </a:rPr>
              <a:t> ». </a:t>
            </a:r>
            <a:br>
              <a:rPr lang="fr-FR" sz="1800" b="1" dirty="0">
                <a:solidFill>
                  <a:schemeClr val="accent3"/>
                </a:solidFill>
                <a:sym typeface="Arial Narrow"/>
              </a:rPr>
            </a:br>
            <a:r>
              <a:rPr lang="fr-FR" sz="1600" dirty="0">
                <a:solidFill>
                  <a:schemeClr val="accent3"/>
                </a:solidFill>
                <a:hlinkClick r:id="rId6"/>
              </a:rPr>
              <a:t>Charte pour le libre accès aux publications et aux données</a:t>
            </a:r>
            <a:r>
              <a:rPr lang="fr-FR" sz="1600" dirty="0">
                <a:solidFill>
                  <a:schemeClr val="accent3"/>
                </a:solidFill>
              </a:rPr>
              <a:t> (2016)</a:t>
            </a:r>
          </a:p>
        </p:txBody>
      </p:sp>
      <p:sp>
        <p:nvSpPr>
          <p:cNvPr id="15" name="Rectangle 14"/>
          <p:cNvSpPr/>
          <p:nvPr/>
        </p:nvSpPr>
        <p:spPr>
          <a:xfrm>
            <a:off x="457198" y="1258752"/>
            <a:ext cx="8080752" cy="1754326"/>
          </a:xfrm>
          <a:prstGeom prst="rect">
            <a:avLst/>
          </a:prstGeom>
        </p:spPr>
        <p:txBody>
          <a:bodyPr wrap="square">
            <a:spAutoFit/>
          </a:bodyPr>
          <a:lstStyle/>
          <a:p>
            <a:r>
              <a:rPr lang="fr-FR" sz="1800" b="1" dirty="0">
                <a:solidFill>
                  <a:schemeClr val="accent3"/>
                </a:solidFill>
              </a:rPr>
              <a:t>« </a:t>
            </a:r>
            <a:r>
              <a:rPr lang="fr-FR" sz="1800" b="1" i="1" dirty="0">
                <a:solidFill>
                  <a:schemeClr val="accent3"/>
                </a:solidFill>
                <a:sym typeface="Arial Narrow"/>
              </a:rPr>
              <a:t>Toute soumission de projet auprès d’un organisme subventionnaire (ANR, commission européenne…), s'il donne lieu à production de données financées dans le cadre dudit projet, doit […] comporter un plan de gestion des données produites et le coût associé</a:t>
            </a:r>
            <a:r>
              <a:rPr lang="fr-FR" sz="1800" b="1" i="1" dirty="0">
                <a:solidFill>
                  <a:schemeClr val="accent3"/>
                </a:solidFill>
              </a:rPr>
              <a:t> </a:t>
            </a:r>
            <a:r>
              <a:rPr lang="fr-FR" sz="1800" b="1" dirty="0">
                <a:solidFill>
                  <a:schemeClr val="accent3"/>
                </a:solidFill>
              </a:rPr>
              <a:t>». </a:t>
            </a:r>
            <a:br>
              <a:rPr lang="fr-FR" sz="1800" b="1" dirty="0">
                <a:solidFill>
                  <a:schemeClr val="accent3"/>
                </a:solidFill>
              </a:rPr>
            </a:br>
            <a:r>
              <a:rPr lang="fr-FR" sz="1600" dirty="0">
                <a:solidFill>
                  <a:schemeClr val="accent3"/>
                </a:solidFill>
                <a:hlinkClick r:id="rId7"/>
              </a:rPr>
              <a:t>Principes en matière de partage des données de la recherche. Note de cadrage du Comité Directeur des Systèmes d’Information </a:t>
            </a:r>
            <a:r>
              <a:rPr lang="fr-FR" sz="1600" dirty="0">
                <a:solidFill>
                  <a:schemeClr val="accent3"/>
                </a:solidFill>
              </a:rPr>
              <a:t>(2013)</a:t>
            </a:r>
          </a:p>
        </p:txBody>
      </p:sp>
      <p:sp>
        <p:nvSpPr>
          <p:cNvPr id="16" name="Rectangle 15"/>
          <p:cNvSpPr/>
          <p:nvPr/>
        </p:nvSpPr>
        <p:spPr>
          <a:xfrm>
            <a:off x="2017643" y="4702916"/>
            <a:ext cx="6778487" cy="1169551"/>
          </a:xfrm>
          <a:prstGeom prst="rect">
            <a:avLst/>
          </a:prstGeom>
        </p:spPr>
        <p:txBody>
          <a:bodyPr wrap="square">
            <a:spAutoFit/>
          </a:bodyPr>
          <a:lstStyle/>
          <a:p>
            <a:r>
              <a:rPr lang="fr-FR" sz="1800" b="1" dirty="0" smtClean="0">
                <a:solidFill>
                  <a:schemeClr val="accent3"/>
                </a:solidFill>
              </a:rPr>
              <a:t>#openscience2</a:t>
            </a:r>
          </a:p>
          <a:p>
            <a:r>
              <a:rPr lang="fr-FR" sz="1800" b="1" dirty="0" smtClean="0">
                <a:solidFill>
                  <a:schemeClr val="accent3"/>
                </a:solidFill>
              </a:rPr>
              <a:t>«</a:t>
            </a:r>
            <a:r>
              <a:rPr lang="fr-FR" sz="1800" b="1" i="1" dirty="0" smtClean="0">
                <a:solidFill>
                  <a:schemeClr val="accent3"/>
                </a:solidFill>
              </a:rPr>
              <a:t> Une organisation des données pour l’utilisation, le partage et la réutilisation </a:t>
            </a:r>
            <a:r>
              <a:rPr lang="fr-FR" sz="1800" b="1" dirty="0" smtClean="0">
                <a:solidFill>
                  <a:schemeClr val="accent3"/>
                </a:solidFill>
              </a:rPr>
              <a:t>»</a:t>
            </a:r>
            <a:br>
              <a:rPr lang="fr-FR" sz="1800" b="1" dirty="0" smtClean="0">
                <a:solidFill>
                  <a:schemeClr val="accent3"/>
                </a:solidFill>
              </a:rPr>
            </a:br>
            <a:r>
              <a:rPr lang="fr-FR" sz="1600" dirty="0" smtClean="0">
                <a:solidFill>
                  <a:schemeClr val="accent3"/>
                </a:solidFill>
              </a:rPr>
              <a:t>Document </a:t>
            </a:r>
            <a:r>
              <a:rPr lang="fr-FR" sz="1600" dirty="0">
                <a:solidFill>
                  <a:schemeClr val="accent3"/>
                </a:solidFill>
              </a:rPr>
              <a:t>d’orientation </a:t>
            </a:r>
            <a:r>
              <a:rPr lang="fr-FR" sz="1600" dirty="0">
                <a:solidFill>
                  <a:schemeClr val="accent3"/>
                </a:solidFill>
                <a:hlinkClick r:id="rId8"/>
              </a:rPr>
              <a:t>http://2025.inra.fr/</a:t>
            </a:r>
            <a:r>
              <a:rPr lang="fr-FR" sz="1600" dirty="0">
                <a:solidFill>
                  <a:schemeClr val="accent3"/>
                </a:solidFill>
              </a:rPr>
              <a:t> </a:t>
            </a:r>
            <a:endParaRPr lang="fr-FR" sz="1800" dirty="0">
              <a:solidFill>
                <a:schemeClr val="accent3"/>
              </a:solidFill>
            </a:endParaRPr>
          </a:p>
        </p:txBody>
      </p:sp>
    </p:spTree>
    <p:extLst>
      <p:ext uri="{BB962C8B-B14F-4D97-AF65-F5344CB8AC3E}">
        <p14:creationId xmlns:p14="http://schemas.microsoft.com/office/powerpoint/2010/main" val="174740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mtClean="0"/>
              <a:t>Focus sur H2020</a:t>
            </a:r>
            <a:endParaRPr lang="fr-FR" dirty="0"/>
          </a:p>
        </p:txBody>
      </p:sp>
      <p:sp>
        <p:nvSpPr>
          <p:cNvPr id="2" name="Espace réservé du contenu 1"/>
          <p:cNvSpPr>
            <a:spLocks noGrp="1"/>
          </p:cNvSpPr>
          <p:nvPr>
            <p:ph sz="half" idx="1"/>
          </p:nvPr>
        </p:nvSpPr>
        <p:spPr>
          <a:xfrm>
            <a:off x="111512" y="1003610"/>
            <a:ext cx="4079488" cy="5122553"/>
          </a:xfrm>
        </p:spPr>
        <p:txBody>
          <a:bodyPr>
            <a:normAutofit fontScale="85000" lnSpcReduction="10000"/>
          </a:bodyPr>
          <a:lstStyle/>
          <a:p>
            <a:r>
              <a:rPr lang="en-US" dirty="0" err="1" smtClean="0"/>
              <a:t>Libre</a:t>
            </a:r>
            <a:r>
              <a:rPr lang="en-US" dirty="0" smtClean="0"/>
              <a:t> </a:t>
            </a:r>
            <a:r>
              <a:rPr lang="en-US" dirty="0" err="1" smtClean="0"/>
              <a:t>accès</a:t>
            </a:r>
            <a:r>
              <a:rPr lang="en-US" dirty="0" smtClean="0"/>
              <a:t> à </a:t>
            </a:r>
            <a:r>
              <a:rPr lang="en-US" dirty="0" err="1" smtClean="0"/>
              <a:t>toutes</a:t>
            </a:r>
            <a:r>
              <a:rPr lang="en-US" dirty="0" smtClean="0"/>
              <a:t> les publications revues par les pairs </a:t>
            </a:r>
          </a:p>
          <a:p>
            <a:r>
              <a:rPr lang="fr-FR" dirty="0" smtClean="0"/>
              <a:t>Libre </a:t>
            </a:r>
            <a:r>
              <a:rPr lang="fr-FR" dirty="0"/>
              <a:t>accès aux données de recherche (ORD </a:t>
            </a:r>
            <a:r>
              <a:rPr lang="fr-FR" dirty="0" smtClean="0"/>
              <a:t>Pilot étendu)</a:t>
            </a:r>
            <a:endParaRPr lang="fr-FR" dirty="0"/>
          </a:p>
          <a:p>
            <a:pPr lvl="1"/>
            <a:r>
              <a:rPr lang="fr-FR" dirty="0" smtClean="0">
                <a:solidFill>
                  <a:schemeClr val="dk1"/>
                </a:solidFill>
                <a:latin typeface="Calibri"/>
                <a:ea typeface="Calibri"/>
                <a:cs typeface="Calibri"/>
                <a:sym typeface="Calibri"/>
              </a:rPr>
              <a:t>Données </a:t>
            </a:r>
            <a:r>
              <a:rPr lang="fr-FR" dirty="0">
                <a:solidFill>
                  <a:schemeClr val="dk1"/>
                </a:solidFill>
                <a:latin typeface="Calibri"/>
                <a:ea typeface="Calibri"/>
                <a:cs typeface="Calibri"/>
                <a:sym typeface="Calibri"/>
              </a:rPr>
              <a:t>et métadonnées nécessaires à la validation des publications </a:t>
            </a:r>
            <a:endParaRPr lang="fr-FR" dirty="0" smtClean="0">
              <a:solidFill>
                <a:schemeClr val="dk1"/>
              </a:solidFill>
              <a:latin typeface="Calibri"/>
              <a:ea typeface="Calibri"/>
              <a:cs typeface="Calibri"/>
              <a:sym typeface="Calibri"/>
            </a:endParaRPr>
          </a:p>
          <a:p>
            <a:pPr lvl="1"/>
            <a:r>
              <a:rPr lang="fr-FR" dirty="0" smtClean="0">
                <a:solidFill>
                  <a:schemeClr val="dk1"/>
                </a:solidFill>
                <a:latin typeface="Calibri"/>
                <a:cs typeface="Calibri"/>
                <a:sym typeface="Calibri"/>
              </a:rPr>
              <a:t>Autres (méta)données </a:t>
            </a:r>
            <a:r>
              <a:rPr lang="fr-FR" dirty="0" smtClean="0"/>
              <a:t>"</a:t>
            </a:r>
            <a:r>
              <a:rPr lang="fr-FR" b="1" i="1" dirty="0" smtClean="0">
                <a:solidFill>
                  <a:schemeClr val="accent3"/>
                </a:solidFill>
              </a:rPr>
              <a:t>as </a:t>
            </a:r>
            <a:r>
              <a:rPr lang="fr-FR" b="1" i="1" dirty="0">
                <a:solidFill>
                  <a:schemeClr val="accent3"/>
                </a:solidFill>
              </a:rPr>
              <a:t>open as possible, as </a:t>
            </a:r>
            <a:r>
              <a:rPr lang="fr-FR" b="1" i="1" dirty="0" err="1">
                <a:solidFill>
                  <a:schemeClr val="accent3"/>
                </a:solidFill>
              </a:rPr>
              <a:t>closed</a:t>
            </a:r>
            <a:r>
              <a:rPr lang="fr-FR" b="1" i="1" dirty="0">
                <a:solidFill>
                  <a:schemeClr val="accent3"/>
                </a:solidFill>
              </a:rPr>
              <a:t> as </a:t>
            </a:r>
            <a:r>
              <a:rPr lang="fr-FR" b="1" i="1" dirty="0" err="1">
                <a:solidFill>
                  <a:schemeClr val="accent3"/>
                </a:solidFill>
              </a:rPr>
              <a:t>necessary</a:t>
            </a:r>
            <a:r>
              <a:rPr lang="fr-FR" dirty="0"/>
              <a:t>" </a:t>
            </a:r>
          </a:p>
          <a:p>
            <a:pPr lvl="1"/>
            <a:r>
              <a:rPr lang="fr-FR" b="1" dirty="0"/>
              <a:t>PGD </a:t>
            </a:r>
            <a:r>
              <a:rPr lang="fr-FR" b="1" dirty="0" smtClean="0"/>
              <a:t>obligatoire</a:t>
            </a:r>
          </a:p>
          <a:p>
            <a:r>
              <a:rPr lang="fr-FR" dirty="0" smtClean="0"/>
              <a:t>Désengagement </a:t>
            </a:r>
            <a:r>
              <a:rPr lang="fr-FR" dirty="0"/>
              <a:t>possible (</a:t>
            </a:r>
            <a:r>
              <a:rPr lang="fr-FR" dirty="0" err="1"/>
              <a:t>opt</a:t>
            </a:r>
            <a:r>
              <a:rPr lang="fr-FR" dirty="0"/>
              <a:t> out)</a:t>
            </a:r>
          </a:p>
          <a:p>
            <a:pPr lvl="1"/>
            <a:endParaRPr lang="fr-FR" dirty="0" smtClean="0"/>
          </a:p>
          <a:p>
            <a:endParaRPr lang="fr-FR" dirty="0" smtClean="0"/>
          </a:p>
          <a:p>
            <a:endParaRPr lang="fr-FR" dirty="0"/>
          </a:p>
        </p:txBody>
      </p:sp>
      <p:sp>
        <p:nvSpPr>
          <p:cNvPr id="19" name="Espace réservé du contenu 18"/>
          <p:cNvSpPr>
            <a:spLocks noGrp="1"/>
          </p:cNvSpPr>
          <p:nvPr>
            <p:ph sz="half" idx="2"/>
          </p:nvPr>
        </p:nvSpPr>
        <p:spPr/>
        <p:txBody>
          <a:bodyPr>
            <a:normAutofit fontScale="85000" lnSpcReduction="10000"/>
          </a:bodyPr>
          <a:lstStyle/>
          <a:p>
            <a:endParaRPr lang="fr-F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26</a:t>
            </a:fld>
            <a:endParaRPr lang="fr-FR">
              <a:sym typeface="Arial"/>
            </a:endParaRPr>
          </a:p>
        </p:txBody>
      </p:sp>
      <p:pic>
        <p:nvPicPr>
          <p:cNvPr id="7" name="Image 6"/>
          <p:cNvPicPr>
            <a:picLocks noChangeAspect="1"/>
          </p:cNvPicPr>
          <p:nvPr/>
        </p:nvPicPr>
        <p:blipFill>
          <a:blip r:embed="rId3"/>
          <a:stretch>
            <a:fillRect/>
          </a:stretch>
        </p:blipFill>
        <p:spPr>
          <a:xfrm>
            <a:off x="4144000" y="79351"/>
            <a:ext cx="5000000" cy="6161905"/>
          </a:xfrm>
          <a:prstGeom prst="rect">
            <a:avLst/>
          </a:prstGeom>
        </p:spPr>
      </p:pic>
      <p:sp>
        <p:nvSpPr>
          <p:cNvPr id="8" name="Rectangle 7"/>
          <p:cNvSpPr/>
          <p:nvPr/>
        </p:nvSpPr>
        <p:spPr>
          <a:xfrm>
            <a:off x="4144000" y="5999205"/>
            <a:ext cx="5000000" cy="253916"/>
          </a:xfrm>
          <a:prstGeom prst="rect">
            <a:avLst/>
          </a:prstGeom>
          <a:solidFill>
            <a:schemeClr val="bg1"/>
          </a:solidFill>
        </p:spPr>
        <p:txBody>
          <a:bodyPr wrap="square">
            <a:spAutoFit/>
          </a:bodyPr>
          <a:lstStyle/>
          <a:p>
            <a:r>
              <a:rPr lang="fr-FR" sz="1050" dirty="0">
                <a:hlinkClick r:id="rId4"/>
              </a:rPr>
              <a:t>https://</a:t>
            </a:r>
            <a:r>
              <a:rPr lang="fr-FR" sz="1050" dirty="0" smtClean="0">
                <a:hlinkClick r:id="rId4"/>
              </a:rPr>
              <a:t>ec.europa.eu/research/press/2016/pdf/opendata-infographic_072016.pdf</a:t>
            </a:r>
            <a:endParaRPr lang="fr-FR" sz="1050" dirty="0"/>
          </a:p>
        </p:txBody>
      </p:sp>
    </p:spTree>
    <p:extLst>
      <p:ext uri="{BB962C8B-B14F-4D97-AF65-F5344CB8AC3E}">
        <p14:creationId xmlns:p14="http://schemas.microsoft.com/office/powerpoint/2010/main" val="583699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199" y="1417638"/>
            <a:ext cx="8175811" cy="3992621"/>
          </a:xfrm>
        </p:spPr>
        <p:txBody>
          <a:bodyPr>
            <a:normAutofit/>
          </a:bodyPr>
          <a:lstStyle/>
          <a:p>
            <a:pPr marL="0" indent="0">
              <a:buNone/>
            </a:pPr>
            <a:r>
              <a:rPr lang="fr-FR" sz="2400" dirty="0" smtClean="0"/>
              <a:t>Les bénéficiaires doivent</a:t>
            </a:r>
            <a:endParaRPr lang="fr-FR" dirty="0" smtClean="0"/>
          </a:p>
          <a:p>
            <a:pPr lvl="1"/>
            <a:r>
              <a:rPr lang="fr-FR" sz="1700" b="1" dirty="0" smtClean="0">
                <a:solidFill>
                  <a:srgbClr val="6F9D20"/>
                </a:solidFill>
              </a:rPr>
              <a:t>déposer dans un entrepôt </a:t>
            </a:r>
            <a:r>
              <a:rPr lang="fr-FR" sz="1700" dirty="0" smtClean="0"/>
              <a:t>de données de la recherche et prendre des mesures afin de rendre possibles l’accès, l’exploration, l’exploitation, la reproduction et la diffusion par un tiers – et ce </a:t>
            </a:r>
            <a:r>
              <a:rPr lang="fr-FR" sz="1700" b="1" dirty="0" smtClean="0">
                <a:solidFill>
                  <a:srgbClr val="6F9D20"/>
                </a:solidFill>
              </a:rPr>
              <a:t>gratuitement</a:t>
            </a:r>
            <a:r>
              <a:rPr lang="fr-FR" sz="1700" dirty="0" smtClean="0"/>
              <a:t> pour tout utilisateur – des éléments suivants : </a:t>
            </a:r>
            <a:br>
              <a:rPr lang="fr-FR" sz="1700" dirty="0" smtClean="0"/>
            </a:br>
            <a:r>
              <a:rPr lang="fr-FR" sz="1600" dirty="0" smtClean="0"/>
              <a:t>- les </a:t>
            </a:r>
            <a:r>
              <a:rPr lang="fr-FR" sz="1600" b="1" dirty="0" smtClean="0">
                <a:solidFill>
                  <a:srgbClr val="6F9D20"/>
                </a:solidFill>
              </a:rPr>
              <a:t>données</a:t>
            </a:r>
            <a:r>
              <a:rPr lang="fr-FR" sz="1600" dirty="0" smtClean="0"/>
              <a:t>, y compris les métadonnées associées, </a:t>
            </a:r>
            <a:r>
              <a:rPr lang="fr-FR" sz="1600" b="1" dirty="0" smtClean="0">
                <a:solidFill>
                  <a:srgbClr val="6F9D20"/>
                </a:solidFill>
              </a:rPr>
              <a:t>nécessaires à la validation des résultats </a:t>
            </a:r>
            <a:r>
              <a:rPr lang="fr-FR" sz="1600" dirty="0" smtClean="0"/>
              <a:t>présentés dans des publications </a:t>
            </a:r>
            <a:r>
              <a:rPr lang="fr-FR" sz="1600" i="1" dirty="0" smtClean="0"/>
              <a:t>scientifiques</a:t>
            </a:r>
            <a:r>
              <a:rPr lang="fr-FR" sz="1600" dirty="0" smtClean="0"/>
              <a:t> </a:t>
            </a:r>
            <a:r>
              <a:rPr lang="fr-FR" sz="1600" b="1" dirty="0" smtClean="0">
                <a:solidFill>
                  <a:srgbClr val="6F9D20"/>
                </a:solidFill>
              </a:rPr>
              <a:t>le plus tôt possible </a:t>
            </a:r>
            <a:r>
              <a:rPr lang="fr-FR" sz="1600" dirty="0" smtClean="0"/>
              <a:t>; </a:t>
            </a:r>
            <a:br>
              <a:rPr lang="fr-FR" sz="1600" dirty="0" smtClean="0"/>
            </a:br>
            <a:r>
              <a:rPr lang="fr-FR" sz="1600" dirty="0" smtClean="0"/>
              <a:t>- les autres données, y compris les métadonnées associées, comme indiqué, et dans les délais stipulés dans le </a:t>
            </a:r>
            <a:r>
              <a:rPr lang="fr-FR" sz="1600" b="1" dirty="0" smtClean="0">
                <a:solidFill>
                  <a:srgbClr val="6F9D20"/>
                </a:solidFill>
              </a:rPr>
              <a:t>plan de gestion des données</a:t>
            </a:r>
            <a:r>
              <a:rPr lang="fr-FR" sz="1600" b="1" dirty="0" smtClean="0"/>
              <a:t> </a:t>
            </a:r>
            <a:r>
              <a:rPr lang="fr-FR" sz="1600" dirty="0" smtClean="0"/>
              <a:t>(voir annexe 1) ; </a:t>
            </a:r>
          </a:p>
          <a:p>
            <a:pPr lvl="1"/>
            <a:r>
              <a:rPr lang="fr-FR" sz="1600" dirty="0" smtClean="0"/>
              <a:t>fournir des informations – via l’entrepôt – sur les outils et instruments à la disposition des bénéficiaires et nécessaires à la validation des résultats (et, si possible, fournir les outils et instruments eux-mêmes). </a:t>
            </a:r>
          </a:p>
        </p:txBody>
      </p:sp>
      <p:sp>
        <p:nvSpPr>
          <p:cNvPr id="3" name="Titre 2"/>
          <p:cNvSpPr>
            <a:spLocks noGrp="1"/>
          </p:cNvSpPr>
          <p:nvPr>
            <p:ph type="title"/>
          </p:nvPr>
        </p:nvSpPr>
        <p:spPr>
          <a:xfrm>
            <a:off x="457200" y="274638"/>
            <a:ext cx="8575288" cy="1143000"/>
          </a:xfrm>
        </p:spPr>
        <p:txBody>
          <a:bodyPr>
            <a:normAutofit fontScale="90000"/>
          </a:bodyPr>
          <a:lstStyle/>
          <a:p>
            <a:r>
              <a:rPr lang="fr-FR" dirty="0" smtClean="0"/>
              <a:t>Focus H2020</a:t>
            </a:r>
            <a:br>
              <a:rPr lang="fr-FR" dirty="0" smtClean="0"/>
            </a:br>
            <a:r>
              <a:rPr lang="fr-FR" sz="3100" dirty="0" smtClean="0">
                <a:hlinkClick r:id="rId3"/>
              </a:rPr>
              <a:t>Article 29.3 Modèle de convention de subvention</a:t>
            </a:r>
            <a:r>
              <a:rPr lang="fr-FR" dirty="0"/>
              <a:t/>
            </a:r>
            <a:br>
              <a:rPr lang="fr-FR" dirty="0"/>
            </a:b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27</a:t>
            </a:fld>
            <a:endParaRPr lang="fr-FR">
              <a:sym typeface="Arial"/>
            </a:endParaRPr>
          </a:p>
        </p:txBody>
      </p:sp>
      <p:sp>
        <p:nvSpPr>
          <p:cNvPr id="14" name="Rectangle 13"/>
          <p:cNvSpPr/>
          <p:nvPr/>
        </p:nvSpPr>
        <p:spPr>
          <a:xfrm>
            <a:off x="630044" y="5070017"/>
            <a:ext cx="8229599" cy="1077218"/>
          </a:xfrm>
          <a:prstGeom prst="rect">
            <a:avLst/>
          </a:prstGeom>
          <a:solidFill>
            <a:schemeClr val="bg2"/>
          </a:solidFill>
        </p:spPr>
        <p:txBody>
          <a:bodyPr wrap="square">
            <a:spAutoFit/>
          </a:bodyPr>
          <a:lstStyle/>
          <a:p>
            <a:r>
              <a:rPr lang="fr-FR" sz="1600" dirty="0"/>
              <a:t>Ces dispositions sont expliquées en détail dans les </a:t>
            </a:r>
            <a:r>
              <a:rPr lang="en-US" sz="1600" dirty="0">
                <a:hlinkClick r:id="rId4"/>
              </a:rPr>
              <a:t>Guidelines to the Rules on Open Access to Scientific Publications and Open Access to Research Data in Horizon 2020</a:t>
            </a:r>
            <a:r>
              <a:rPr lang="fr-FR" sz="1600" dirty="0"/>
              <a:t> </a:t>
            </a:r>
            <a:r>
              <a:rPr lang="fr-FR" sz="1600" dirty="0" smtClean="0"/>
              <a:t>et </a:t>
            </a:r>
            <a:r>
              <a:rPr lang="fr-FR" sz="1600" dirty="0"/>
              <a:t>dans le </a:t>
            </a:r>
            <a:r>
              <a:rPr lang="fr-FR" sz="1600" dirty="0">
                <a:hlinkClick r:id="rId5"/>
              </a:rPr>
              <a:t>Modèle de convention de subvention </a:t>
            </a:r>
            <a:r>
              <a:rPr lang="fr-FR" sz="1600" dirty="0" smtClean="0">
                <a:hlinkClick r:id="rId5"/>
              </a:rPr>
              <a:t>annoté</a:t>
            </a:r>
            <a:r>
              <a:rPr lang="fr-FR" sz="1600" dirty="0"/>
              <a:t> </a:t>
            </a:r>
            <a:r>
              <a:rPr lang="fr-FR" sz="1600" dirty="0" smtClean="0"/>
              <a:t>: </a:t>
            </a:r>
            <a:r>
              <a:rPr lang="en-US" sz="1600" dirty="0">
                <a:latin typeface="Arial" panose="020B0604020202020204" pitchFamily="34" charset="0"/>
                <a:cs typeface="Arial" panose="020B0604020202020204" pitchFamily="34" charset="0"/>
              </a:rPr>
              <a:t>H2020 AGA — </a:t>
            </a:r>
            <a:r>
              <a:rPr lang="en-US" sz="1600" b="1" dirty="0">
                <a:latin typeface="Arial" panose="020B0604020202020204" pitchFamily="34" charset="0"/>
                <a:cs typeface="Arial" panose="020B0604020202020204" pitchFamily="34" charset="0"/>
              </a:rPr>
              <a:t>Annotated Model Grant Agreement</a:t>
            </a:r>
            <a:r>
              <a:rPr lang="en-US" sz="1600" dirty="0">
                <a:latin typeface="Arial" panose="020B0604020202020204" pitchFamily="34" charset="0"/>
                <a:cs typeface="Arial" panose="020B0604020202020204" pitchFamily="34" charset="0"/>
              </a:rPr>
              <a:t>: V4.1 – </a:t>
            </a:r>
            <a:r>
              <a:rPr lang="en-US" sz="1600" dirty="0" smtClean="0">
                <a:latin typeface="Arial" panose="020B0604020202020204" pitchFamily="34" charset="0"/>
                <a:cs typeface="Arial" panose="020B0604020202020204" pitchFamily="34" charset="0"/>
              </a:rPr>
              <a:t>26.10.2017</a:t>
            </a:r>
            <a:endParaRPr 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94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idx="1"/>
          </p:nvPr>
        </p:nvSpPr>
        <p:spPr>
          <a:xfrm>
            <a:off x="457200" y="1600200"/>
            <a:ext cx="8229600" cy="2497237"/>
          </a:xfrm>
        </p:spPr>
        <p:txBody>
          <a:bodyPr>
            <a:normAutofit fontScale="70000" lnSpcReduction="20000"/>
          </a:bodyPr>
          <a:lstStyle/>
          <a:p>
            <a:r>
              <a:rPr lang="fr-FR" sz="3200" dirty="0" smtClean="0"/>
              <a:t>Coûts additionnels nécessaires à l’ouverture des données, pendant la durée du projet.</a:t>
            </a:r>
          </a:p>
          <a:p>
            <a:pPr lvl="1"/>
            <a:r>
              <a:rPr lang="fr-FR" dirty="0" smtClean="0"/>
              <a:t>Estimation : 5% du budget du projet consacré à la gestion des données</a:t>
            </a:r>
          </a:p>
          <a:p>
            <a:pPr lvl="1"/>
            <a:r>
              <a:rPr lang="fr-FR" dirty="0" smtClean="0"/>
              <a:t>Guides :</a:t>
            </a:r>
          </a:p>
          <a:p>
            <a:pPr lvl="2"/>
            <a:r>
              <a:rPr lang="en-US" dirty="0" smtClean="0">
                <a:hlinkClick r:id="rId3"/>
              </a:rPr>
              <a:t>UK Data service. Data Management Costing Tool</a:t>
            </a:r>
            <a:r>
              <a:rPr lang="fr-FR" dirty="0" smtClean="0"/>
              <a:t> </a:t>
            </a:r>
          </a:p>
          <a:p>
            <a:pPr lvl="2"/>
            <a:r>
              <a:rPr lang="fr-FR" dirty="0" smtClean="0"/>
              <a:t>Assistance auprès d’</a:t>
            </a:r>
            <a:r>
              <a:rPr lang="fr-FR" dirty="0" smtClean="0">
                <a:hlinkClick r:id="rId4"/>
              </a:rPr>
              <a:t>OpenAIRE2020</a:t>
            </a:r>
            <a:endParaRPr lang="fr-FR" dirty="0" smtClean="0"/>
          </a:p>
          <a:p>
            <a:pPr lvl="2"/>
            <a:r>
              <a:rPr lang="fr-FR" dirty="0" smtClean="0"/>
              <a:t>Site Inra Q/R en IST : </a:t>
            </a:r>
            <a:r>
              <a:rPr lang="fr-FR" dirty="0" smtClean="0">
                <a:hlinkClick r:id="rId5"/>
              </a:rPr>
              <a:t>Evaluation des coûts éligibles au financement pour la gestion des données</a:t>
            </a:r>
            <a:endParaRPr lang="fr-FR" dirty="0" smtClean="0"/>
          </a:p>
          <a:p>
            <a:pPr lvl="1"/>
            <a:endParaRPr lang="fr-FR" dirty="0" smtClean="0"/>
          </a:p>
          <a:p>
            <a:pPr lvl="1"/>
            <a:endParaRPr lang="fr-FR" dirty="0"/>
          </a:p>
        </p:txBody>
      </p:sp>
      <p:sp>
        <p:nvSpPr>
          <p:cNvPr id="4" name="Titre 3"/>
          <p:cNvSpPr>
            <a:spLocks noGrp="1"/>
          </p:cNvSpPr>
          <p:nvPr>
            <p:ph type="title"/>
          </p:nvPr>
        </p:nvSpPr>
        <p:spPr>
          <a:xfrm>
            <a:off x="457200" y="274638"/>
            <a:ext cx="8392886" cy="1143000"/>
          </a:xfrm>
        </p:spPr>
        <p:txBody>
          <a:bodyPr>
            <a:normAutofit fontScale="90000"/>
          </a:bodyPr>
          <a:lstStyle/>
          <a:p>
            <a:r>
              <a:rPr lang="fr-FR" dirty="0" smtClean="0"/>
              <a:t>Focus H2020 </a:t>
            </a:r>
            <a:br>
              <a:rPr lang="fr-FR" dirty="0" smtClean="0"/>
            </a:br>
            <a:r>
              <a:rPr lang="fr-FR" dirty="0" smtClean="0"/>
              <a:t>Coûts de l’Open data éligibles au financement </a:t>
            </a:r>
            <a:endParaRPr lang="fr-FR" dirty="0"/>
          </a:p>
        </p:txBody>
      </p:sp>
      <p:sp>
        <p:nvSpPr>
          <p:cNvPr id="8" name="Espace réservé du pied de page 7"/>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9" name="Espace réservé du numéro de diapositive 8"/>
          <p:cNvSpPr>
            <a:spLocks noGrp="1"/>
          </p:cNvSpPr>
          <p:nvPr>
            <p:ph type="sldNum" sz="quarter" idx="12"/>
          </p:nvPr>
        </p:nvSpPr>
        <p:spPr/>
        <p:txBody>
          <a:bodyPr/>
          <a:lstStyle/>
          <a:p>
            <a:pPr lvl="0"/>
            <a:fld id="{00000000-1234-1234-1234-123412341234}" type="slidenum">
              <a:rPr lang="fr-FR" smtClean="0">
                <a:sym typeface="Arial"/>
              </a:rPr>
              <a:pPr lvl="0"/>
              <a:t>28</a:t>
            </a:fld>
            <a:endParaRPr lang="fr-FR">
              <a:sym typeface="Arial"/>
            </a:endParaRPr>
          </a:p>
        </p:txBody>
      </p:sp>
      <p:sp>
        <p:nvSpPr>
          <p:cNvPr id="7" name="Rectangle à coins arrondis 6"/>
          <p:cNvSpPr/>
          <p:nvPr/>
        </p:nvSpPr>
        <p:spPr>
          <a:xfrm>
            <a:off x="457199" y="4097437"/>
            <a:ext cx="8392887" cy="1796145"/>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r>
              <a:rPr lang="fr-FR" sz="1600" dirty="0" smtClean="0">
                <a:solidFill>
                  <a:schemeClr val="tx1"/>
                </a:solidFill>
              </a:rPr>
              <a:t>“</a:t>
            </a:r>
            <a:r>
              <a:rPr lang="fr-FR" sz="1600" i="1" dirty="0">
                <a:solidFill>
                  <a:schemeClr val="tx1"/>
                </a:solidFill>
              </a:rPr>
              <a:t>No </a:t>
            </a:r>
            <a:r>
              <a:rPr lang="fr-FR" sz="1600" i="1" dirty="0" err="1">
                <a:solidFill>
                  <a:schemeClr val="tx1"/>
                </a:solidFill>
              </a:rPr>
              <a:t>additional</a:t>
            </a:r>
            <a:r>
              <a:rPr lang="fr-FR" sz="1600" i="1" dirty="0">
                <a:solidFill>
                  <a:schemeClr val="tx1"/>
                </a:solidFill>
              </a:rPr>
              <a:t> </a:t>
            </a:r>
            <a:r>
              <a:rPr lang="fr-FR" sz="1600" i="1" dirty="0" err="1">
                <a:solidFill>
                  <a:schemeClr val="tx1"/>
                </a:solidFill>
              </a:rPr>
              <a:t>funding</a:t>
            </a:r>
            <a:r>
              <a:rPr lang="fr-FR" sz="1600" i="1" dirty="0">
                <a:solidFill>
                  <a:schemeClr val="tx1"/>
                </a:solidFill>
              </a:rPr>
              <a:t> </a:t>
            </a:r>
            <a:r>
              <a:rPr lang="fr-FR" sz="1600" i="1" dirty="0" err="1">
                <a:solidFill>
                  <a:schemeClr val="tx1"/>
                </a:solidFill>
              </a:rPr>
              <a:t>is</a:t>
            </a:r>
            <a:r>
              <a:rPr lang="fr-FR" sz="1600" i="1" dirty="0">
                <a:solidFill>
                  <a:schemeClr val="tx1"/>
                </a:solidFill>
              </a:rPr>
              <a:t> </a:t>
            </a:r>
            <a:r>
              <a:rPr lang="fr-FR" sz="1600" i="1" dirty="0" err="1">
                <a:solidFill>
                  <a:schemeClr val="tx1"/>
                </a:solidFill>
              </a:rPr>
              <a:t>provided</a:t>
            </a:r>
            <a:r>
              <a:rPr lang="fr-FR" sz="1600" i="1" dirty="0">
                <a:solidFill>
                  <a:schemeClr val="tx1"/>
                </a:solidFill>
              </a:rPr>
              <a:t> for data management </a:t>
            </a:r>
            <a:r>
              <a:rPr lang="fr-FR" sz="1600" i="1" dirty="0" err="1">
                <a:solidFill>
                  <a:schemeClr val="tx1"/>
                </a:solidFill>
              </a:rPr>
              <a:t>activities</a:t>
            </a:r>
            <a:r>
              <a:rPr lang="fr-FR" sz="1600" i="1" dirty="0">
                <a:solidFill>
                  <a:schemeClr val="tx1"/>
                </a:solidFill>
              </a:rPr>
              <a:t> for </a:t>
            </a:r>
            <a:r>
              <a:rPr lang="fr-FR" sz="1600" i="1" dirty="0" err="1">
                <a:solidFill>
                  <a:schemeClr val="tx1"/>
                </a:solidFill>
              </a:rPr>
              <a:t>those</a:t>
            </a:r>
            <a:r>
              <a:rPr lang="fr-FR" sz="1600" i="1" dirty="0">
                <a:solidFill>
                  <a:schemeClr val="tx1"/>
                </a:solidFill>
              </a:rPr>
              <a:t> </a:t>
            </a:r>
            <a:r>
              <a:rPr lang="fr-FR" sz="1600" i="1" dirty="0" err="1">
                <a:solidFill>
                  <a:schemeClr val="tx1"/>
                </a:solidFill>
              </a:rPr>
              <a:t>deciding</a:t>
            </a:r>
            <a:r>
              <a:rPr lang="fr-FR" sz="1600" i="1" dirty="0">
                <a:solidFill>
                  <a:schemeClr val="tx1"/>
                </a:solidFill>
              </a:rPr>
              <a:t> to </a:t>
            </a:r>
            <a:r>
              <a:rPr lang="fr-FR" sz="1600" i="1" dirty="0" err="1">
                <a:solidFill>
                  <a:schemeClr val="tx1"/>
                </a:solidFill>
              </a:rPr>
              <a:t>participate</a:t>
            </a:r>
            <a:r>
              <a:rPr lang="fr-FR" sz="1600" i="1" dirty="0">
                <a:solidFill>
                  <a:schemeClr val="tx1"/>
                </a:solidFill>
              </a:rPr>
              <a:t> in the pilot. </a:t>
            </a:r>
            <a:r>
              <a:rPr lang="fr-FR" sz="1600" b="1" i="1" dirty="0" err="1">
                <a:solidFill>
                  <a:schemeClr val="tx1"/>
                </a:solidFill>
              </a:rPr>
              <a:t>Costs</a:t>
            </a:r>
            <a:r>
              <a:rPr lang="fr-FR" sz="1600" b="1" i="1" dirty="0">
                <a:solidFill>
                  <a:schemeClr val="tx1"/>
                </a:solidFill>
              </a:rPr>
              <a:t> </a:t>
            </a:r>
            <a:r>
              <a:rPr lang="fr-FR" sz="1600" b="1" i="1" dirty="0" err="1">
                <a:solidFill>
                  <a:schemeClr val="tx1"/>
                </a:solidFill>
              </a:rPr>
              <a:t>relating</a:t>
            </a:r>
            <a:r>
              <a:rPr lang="fr-FR" sz="1600" b="1" i="1" dirty="0">
                <a:solidFill>
                  <a:schemeClr val="tx1"/>
                </a:solidFill>
              </a:rPr>
              <a:t> to open </a:t>
            </a:r>
            <a:r>
              <a:rPr lang="fr-FR" sz="1600" b="1" i="1" dirty="0" err="1">
                <a:solidFill>
                  <a:schemeClr val="tx1"/>
                </a:solidFill>
              </a:rPr>
              <a:t>access</a:t>
            </a:r>
            <a:r>
              <a:rPr lang="fr-FR" sz="1600" b="1" i="1" dirty="0">
                <a:solidFill>
                  <a:schemeClr val="tx1"/>
                </a:solidFill>
              </a:rPr>
              <a:t> to </a:t>
            </a:r>
            <a:r>
              <a:rPr lang="fr-FR" sz="1600" b="1" i="1" dirty="0" err="1">
                <a:solidFill>
                  <a:schemeClr val="tx1"/>
                </a:solidFill>
              </a:rPr>
              <a:t>research</a:t>
            </a:r>
            <a:r>
              <a:rPr lang="fr-FR" sz="1600" b="1" i="1" dirty="0">
                <a:solidFill>
                  <a:schemeClr val="tx1"/>
                </a:solidFill>
              </a:rPr>
              <a:t> data </a:t>
            </a:r>
            <a:r>
              <a:rPr lang="fr-FR" sz="1600" b="1" i="1" dirty="0" err="1">
                <a:solidFill>
                  <a:schemeClr val="tx1"/>
                </a:solidFill>
              </a:rPr>
              <a:t>will</a:t>
            </a:r>
            <a:r>
              <a:rPr lang="fr-FR" sz="1600" b="1" i="1" dirty="0">
                <a:solidFill>
                  <a:schemeClr val="tx1"/>
                </a:solidFill>
              </a:rPr>
              <a:t> </a:t>
            </a:r>
            <a:r>
              <a:rPr lang="fr-FR" sz="1600" b="1" i="1" dirty="0" err="1">
                <a:solidFill>
                  <a:schemeClr val="tx1"/>
                </a:solidFill>
              </a:rPr>
              <a:t>be</a:t>
            </a:r>
            <a:r>
              <a:rPr lang="fr-FR" sz="1600" b="1" i="1" dirty="0">
                <a:solidFill>
                  <a:schemeClr val="tx1"/>
                </a:solidFill>
              </a:rPr>
              <a:t> </a:t>
            </a:r>
            <a:r>
              <a:rPr lang="fr-FR" sz="1600" b="1" i="1" dirty="0" err="1">
                <a:solidFill>
                  <a:schemeClr val="tx1"/>
                </a:solidFill>
              </a:rPr>
              <a:t>eligible</a:t>
            </a:r>
            <a:r>
              <a:rPr lang="fr-FR" sz="1600" b="1" i="1" dirty="0">
                <a:solidFill>
                  <a:schemeClr val="tx1"/>
                </a:solidFill>
              </a:rPr>
              <a:t> </a:t>
            </a:r>
            <a:r>
              <a:rPr lang="fr-FR" sz="1600" i="1" dirty="0">
                <a:solidFill>
                  <a:schemeClr val="tx1"/>
                </a:solidFill>
              </a:rPr>
              <a:t>as part of the </a:t>
            </a:r>
            <a:r>
              <a:rPr lang="fr-FR" sz="1600" i="1" dirty="0" err="1">
                <a:solidFill>
                  <a:schemeClr val="tx1"/>
                </a:solidFill>
              </a:rPr>
              <a:t>grant</a:t>
            </a:r>
            <a:r>
              <a:rPr lang="fr-FR" sz="1600" i="1" dirty="0">
                <a:solidFill>
                  <a:schemeClr val="tx1"/>
                </a:solidFill>
              </a:rPr>
              <a:t>, </a:t>
            </a:r>
            <a:r>
              <a:rPr lang="fr-FR" sz="1600" i="1" dirty="0" err="1">
                <a:solidFill>
                  <a:schemeClr val="tx1"/>
                </a:solidFill>
              </a:rPr>
              <a:t>independent</a:t>
            </a:r>
            <a:r>
              <a:rPr lang="fr-FR" sz="1600" i="1" dirty="0">
                <a:solidFill>
                  <a:schemeClr val="tx1"/>
                </a:solidFill>
              </a:rPr>
              <a:t> </a:t>
            </a:r>
            <a:r>
              <a:rPr lang="fr-FR" sz="1600" i="1" dirty="0" err="1">
                <a:solidFill>
                  <a:schemeClr val="tx1"/>
                </a:solidFill>
              </a:rPr>
              <a:t>from</a:t>
            </a:r>
            <a:r>
              <a:rPr lang="fr-FR" sz="1600" i="1" dirty="0">
                <a:solidFill>
                  <a:schemeClr val="tx1"/>
                </a:solidFill>
              </a:rPr>
              <a:t> the participation in the pilot, </a:t>
            </a:r>
            <a:r>
              <a:rPr lang="fr-FR" sz="1600" i="1" dirty="0" err="1">
                <a:solidFill>
                  <a:schemeClr val="tx1"/>
                </a:solidFill>
              </a:rPr>
              <a:t>provided</a:t>
            </a:r>
            <a:r>
              <a:rPr lang="fr-FR" sz="1600" i="1" dirty="0">
                <a:solidFill>
                  <a:schemeClr val="tx1"/>
                </a:solidFill>
              </a:rPr>
              <a:t> the </a:t>
            </a:r>
            <a:r>
              <a:rPr lang="fr-FR" sz="1600" i="1" dirty="0" err="1">
                <a:solidFill>
                  <a:schemeClr val="tx1"/>
                </a:solidFill>
              </a:rPr>
              <a:t>general</a:t>
            </a:r>
            <a:r>
              <a:rPr lang="fr-FR" sz="1600" i="1" dirty="0">
                <a:solidFill>
                  <a:schemeClr val="tx1"/>
                </a:solidFill>
              </a:rPr>
              <a:t> </a:t>
            </a:r>
            <a:r>
              <a:rPr lang="fr-FR" sz="1600" i="1" dirty="0" err="1">
                <a:solidFill>
                  <a:schemeClr val="tx1"/>
                </a:solidFill>
              </a:rPr>
              <a:t>eligibility</a:t>
            </a:r>
            <a:r>
              <a:rPr lang="fr-FR" sz="1600" i="1" dirty="0">
                <a:solidFill>
                  <a:schemeClr val="tx1"/>
                </a:solidFill>
              </a:rPr>
              <a:t> conditions </a:t>
            </a:r>
            <a:r>
              <a:rPr lang="fr-FR" sz="1600" i="1" dirty="0" err="1">
                <a:solidFill>
                  <a:schemeClr val="tx1"/>
                </a:solidFill>
              </a:rPr>
              <a:t>specified</a:t>
            </a:r>
            <a:r>
              <a:rPr lang="fr-FR" sz="1600" i="1" dirty="0">
                <a:solidFill>
                  <a:schemeClr val="tx1"/>
                </a:solidFill>
              </a:rPr>
              <a:t> in the Grant Agreement are </a:t>
            </a:r>
            <a:r>
              <a:rPr lang="fr-FR" sz="1600" i="1" dirty="0" err="1">
                <a:solidFill>
                  <a:schemeClr val="tx1"/>
                </a:solidFill>
              </a:rPr>
              <a:t>followed</a:t>
            </a:r>
            <a:r>
              <a:rPr lang="fr-FR" sz="1600" dirty="0" smtClean="0">
                <a:solidFill>
                  <a:schemeClr val="tx1"/>
                </a:solidFill>
              </a:rPr>
              <a:t>”.</a:t>
            </a:r>
            <a:r>
              <a:rPr lang="fr-FR" sz="1600" dirty="0">
                <a:solidFill>
                  <a:schemeClr val="tx1"/>
                </a:solidFill>
                <a:hlinkClick r:id="rId6"/>
              </a:rPr>
              <a:t> Guidelines on </a:t>
            </a:r>
            <a:r>
              <a:rPr lang="fr-FR" sz="1600" dirty="0" err="1">
                <a:solidFill>
                  <a:schemeClr val="tx1"/>
                </a:solidFill>
                <a:hlinkClick r:id="rId6"/>
              </a:rPr>
              <a:t>Implementation</a:t>
            </a:r>
            <a:r>
              <a:rPr lang="fr-FR" sz="1600" dirty="0">
                <a:solidFill>
                  <a:schemeClr val="tx1"/>
                </a:solidFill>
                <a:hlinkClick r:id="rId6"/>
              </a:rPr>
              <a:t> of Open Access to Scientific Publications and </a:t>
            </a:r>
            <a:r>
              <a:rPr lang="fr-FR" sz="1600" dirty="0" err="1">
                <a:solidFill>
                  <a:schemeClr val="tx1"/>
                </a:solidFill>
                <a:hlinkClick r:id="rId6"/>
              </a:rPr>
              <a:t>Research</a:t>
            </a:r>
            <a:r>
              <a:rPr lang="fr-FR" sz="1600" dirty="0">
                <a:solidFill>
                  <a:schemeClr val="tx1"/>
                </a:solidFill>
                <a:hlinkClick r:id="rId6"/>
              </a:rPr>
              <a:t> Data in </a:t>
            </a:r>
            <a:r>
              <a:rPr lang="fr-FR" sz="1600" dirty="0" err="1">
                <a:solidFill>
                  <a:schemeClr val="tx1"/>
                </a:solidFill>
                <a:hlinkClick r:id="rId6"/>
              </a:rPr>
              <a:t>projects</a:t>
            </a:r>
            <a:r>
              <a:rPr lang="fr-FR" sz="1600" dirty="0">
                <a:solidFill>
                  <a:schemeClr val="tx1"/>
                </a:solidFill>
                <a:hlinkClick r:id="rId6"/>
              </a:rPr>
              <a:t> </a:t>
            </a:r>
            <a:r>
              <a:rPr lang="fr-FR" sz="1600" dirty="0" err="1">
                <a:solidFill>
                  <a:schemeClr val="tx1"/>
                </a:solidFill>
                <a:hlinkClick r:id="rId6"/>
              </a:rPr>
              <a:t>supported</a:t>
            </a:r>
            <a:r>
              <a:rPr lang="fr-FR" sz="1600" dirty="0">
                <a:solidFill>
                  <a:schemeClr val="tx1"/>
                </a:solidFill>
                <a:hlinkClick r:id="rId6"/>
              </a:rPr>
              <a:t> by the </a:t>
            </a:r>
            <a:r>
              <a:rPr lang="fr-FR" sz="1600" dirty="0" err="1">
                <a:solidFill>
                  <a:schemeClr val="tx1"/>
                </a:solidFill>
                <a:hlinkClick r:id="rId6"/>
              </a:rPr>
              <a:t>European</a:t>
            </a:r>
            <a:r>
              <a:rPr lang="fr-FR" sz="1600" dirty="0">
                <a:solidFill>
                  <a:schemeClr val="tx1"/>
                </a:solidFill>
                <a:hlinkClick r:id="rId6"/>
              </a:rPr>
              <a:t> </a:t>
            </a:r>
            <a:r>
              <a:rPr lang="fr-FR" sz="1600" dirty="0" err="1">
                <a:solidFill>
                  <a:schemeClr val="tx1"/>
                </a:solidFill>
                <a:hlinkClick r:id="rId6"/>
              </a:rPr>
              <a:t>Research</a:t>
            </a:r>
            <a:r>
              <a:rPr lang="fr-FR" sz="1600" dirty="0">
                <a:solidFill>
                  <a:schemeClr val="tx1"/>
                </a:solidFill>
                <a:hlinkClick r:id="rId6"/>
              </a:rPr>
              <a:t> Council </a:t>
            </a:r>
            <a:r>
              <a:rPr lang="fr-FR" sz="1600" dirty="0" err="1">
                <a:solidFill>
                  <a:schemeClr val="tx1"/>
                </a:solidFill>
                <a:hlinkClick r:id="rId6"/>
              </a:rPr>
              <a:t>under</a:t>
            </a:r>
            <a:r>
              <a:rPr lang="fr-FR" sz="1600" dirty="0">
                <a:solidFill>
                  <a:schemeClr val="tx1"/>
                </a:solidFill>
                <a:hlinkClick r:id="rId6"/>
              </a:rPr>
              <a:t> Horizon 2020</a:t>
            </a:r>
            <a:r>
              <a:rPr lang="fr-FR" sz="1600" dirty="0">
                <a:solidFill>
                  <a:schemeClr val="tx1"/>
                </a:solidFill>
              </a:rPr>
              <a:t>. Version 1.1, </a:t>
            </a:r>
            <a:r>
              <a:rPr lang="fr-FR" sz="1600" dirty="0" smtClean="0">
                <a:solidFill>
                  <a:schemeClr val="tx1"/>
                </a:solidFill>
              </a:rPr>
              <a:t>21/04/17. </a:t>
            </a:r>
            <a:r>
              <a:rPr lang="fr-FR" sz="1600" dirty="0" err="1">
                <a:solidFill>
                  <a:schemeClr val="tx1"/>
                </a:solidFill>
              </a:rPr>
              <a:t>European</a:t>
            </a:r>
            <a:r>
              <a:rPr lang="fr-FR" sz="1600" dirty="0">
                <a:solidFill>
                  <a:schemeClr val="tx1"/>
                </a:solidFill>
              </a:rPr>
              <a:t> </a:t>
            </a:r>
            <a:r>
              <a:rPr lang="fr-FR" sz="1600" dirty="0" err="1">
                <a:solidFill>
                  <a:schemeClr val="tx1"/>
                </a:solidFill>
              </a:rPr>
              <a:t>Research</a:t>
            </a:r>
            <a:r>
              <a:rPr lang="fr-FR" sz="1600" dirty="0">
                <a:solidFill>
                  <a:schemeClr val="tx1"/>
                </a:solidFill>
              </a:rPr>
              <a:t> Council (</a:t>
            </a:r>
            <a:r>
              <a:rPr lang="fr-FR" sz="1600" dirty="0" smtClean="0">
                <a:solidFill>
                  <a:schemeClr val="tx1"/>
                </a:solidFill>
              </a:rPr>
              <a:t>ERC)</a:t>
            </a:r>
            <a:endParaRPr lang="fr-FR" sz="1600" dirty="0">
              <a:solidFill>
                <a:schemeClr val="tx1"/>
              </a:solidFill>
            </a:endParaRPr>
          </a:p>
        </p:txBody>
      </p:sp>
    </p:spTree>
    <p:extLst>
      <p:ext uri="{BB962C8B-B14F-4D97-AF65-F5344CB8AC3E}">
        <p14:creationId xmlns:p14="http://schemas.microsoft.com/office/powerpoint/2010/main" val="2438513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1257086" y="1318161"/>
            <a:ext cx="7429713" cy="4865790"/>
          </a:xfrm>
          <a:prstGeom prst="rect">
            <a:avLst/>
          </a:prstGeom>
        </p:spPr>
      </p:pic>
      <p:sp>
        <p:nvSpPr>
          <p:cNvPr id="3" name="Titre 2"/>
          <p:cNvSpPr>
            <a:spLocks noGrp="1"/>
          </p:cNvSpPr>
          <p:nvPr>
            <p:ph type="title"/>
          </p:nvPr>
        </p:nvSpPr>
        <p:spPr/>
        <p:txBody>
          <a:bodyPr/>
          <a:lstStyle/>
          <a:p>
            <a:r>
              <a:rPr lang="fr-FR" dirty="0"/>
              <a:t>Focus H2020</a:t>
            </a:r>
            <a:br>
              <a:rPr lang="fr-FR" dirty="0"/>
            </a:br>
            <a:r>
              <a:rPr lang="fr-FR" dirty="0"/>
              <a:t>le PGD, un document évolutif</a:t>
            </a: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29</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61950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rgbClr val="AB092F"/>
              </a:buClr>
              <a:buSzPct val="25000"/>
              <a:buFont typeface="Arial"/>
              <a:buNone/>
            </a:pPr>
            <a:r>
              <a:rPr lang="fr-FR" sz="4000" b="1" i="0" u="none" strike="noStrike" cap="none">
                <a:solidFill>
                  <a:srgbClr val="AB092F"/>
                </a:solidFill>
                <a:latin typeface="Arial"/>
                <a:ea typeface="Arial"/>
                <a:cs typeface="Arial"/>
                <a:sym typeface="Arial"/>
              </a:rPr>
              <a:t>Qu’est ce qu’un PGD ?</a:t>
            </a:r>
          </a:p>
        </p:txBody>
      </p:sp>
      <p:sp>
        <p:nvSpPr>
          <p:cNvPr id="123" name="Shape 123"/>
          <p:cNvSpPr txBox="1">
            <a:spLocks noGrp="1"/>
          </p:cNvSpPr>
          <p:nvPr>
            <p:ph type="ftr" sz="quarter" idx="11"/>
          </p:nvPr>
        </p:nvSpPr>
        <p:spPr>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fr-FR" sz="1200" smtClean="0">
                <a:solidFill>
                  <a:schemeClr val="lt1"/>
                </a:solidFill>
                <a:latin typeface="Arial"/>
                <a:ea typeface="Arial"/>
                <a:cs typeface="Arial"/>
                <a:sym typeface="Arial"/>
              </a:rPr>
              <a:t>Les plans de gestion de données -  S. Cocaud et D. L'Hostis, INRA. URFIST Lyon - 16/11/2018</a:t>
            </a:r>
            <a:endParaRPr lang="fr-FR" sz="1200">
              <a:solidFill>
                <a:schemeClr val="lt1"/>
              </a:solidFill>
              <a:latin typeface="Arial"/>
              <a:ea typeface="Arial"/>
              <a:cs typeface="Arial"/>
              <a:sym typeface="Arial"/>
            </a:endParaRPr>
          </a:p>
        </p:txBody>
      </p:sp>
      <p:sp>
        <p:nvSpPr>
          <p:cNvPr id="2" name="Espace réservé du numéro de diapositive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3</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1678974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531354" y="65898"/>
            <a:ext cx="8229600" cy="1143000"/>
          </a:xfrm>
        </p:spPr>
        <p:txBody>
          <a:bodyPr/>
          <a:lstStyle/>
          <a:p>
            <a:pPr lvl="0"/>
            <a:r>
              <a:rPr lang="fr-FR" dirty="0" smtClean="0">
                <a:sym typeface="Arial"/>
              </a:rPr>
              <a:t>Le PGD :  un élément clé pour produire des données FAIR</a:t>
            </a:r>
            <a:endParaRPr lang="fr-FR" dirty="0">
              <a:sym typeface="Arial"/>
            </a:endParaRPr>
          </a:p>
        </p:txBody>
      </p:sp>
      <p:sp>
        <p:nvSpPr>
          <p:cNvPr id="250" name="Shape 250"/>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a:sym typeface="Arial"/>
            </a:endParaRP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30</a:t>
            </a:fld>
            <a:endParaRPr lang="fr-FR">
              <a:sym typeface="Arial"/>
            </a:endParaRPr>
          </a:p>
        </p:txBody>
      </p:sp>
      <p:grpSp>
        <p:nvGrpSpPr>
          <p:cNvPr id="252" name="Shape 252"/>
          <p:cNvGrpSpPr/>
          <p:nvPr/>
        </p:nvGrpSpPr>
        <p:grpSpPr>
          <a:xfrm>
            <a:off x="464350" y="1903466"/>
            <a:ext cx="8222449" cy="3445032"/>
            <a:chOff x="1333694" y="1762266"/>
            <a:chExt cx="9714614" cy="4249454"/>
          </a:xfrm>
        </p:grpSpPr>
        <p:grpSp>
          <p:nvGrpSpPr>
            <p:cNvPr id="253" name="Shape 253"/>
            <p:cNvGrpSpPr/>
            <p:nvPr/>
          </p:nvGrpSpPr>
          <p:grpSpPr>
            <a:xfrm>
              <a:off x="1333695" y="1762266"/>
              <a:ext cx="4857307" cy="2162006"/>
              <a:chOff x="0" y="0"/>
              <a:chExt cx="4857307" cy="2162006"/>
            </a:xfrm>
          </p:grpSpPr>
          <p:sp>
            <p:nvSpPr>
              <p:cNvPr id="254" name="Shape 254"/>
              <p:cNvSpPr/>
              <p:nvPr/>
            </p:nvSpPr>
            <p:spPr>
              <a:xfrm rot="-5400000">
                <a:off x="1366290" y="-1366290"/>
                <a:ext cx="2124727" cy="4857307"/>
              </a:xfrm>
              <a:prstGeom prst="round1Rect">
                <a:avLst>
                  <a:gd name="adj" fmla="val 16667"/>
                </a:avLst>
              </a:prstGeom>
              <a:solidFill>
                <a:srgbClr val="7030A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5" name="Shape 255"/>
              <p:cNvSpPr/>
              <p:nvPr/>
            </p:nvSpPr>
            <p:spPr>
              <a:xfrm>
                <a:off x="0" y="27338"/>
                <a:ext cx="4702651" cy="2134668"/>
              </a:xfrm>
              <a:prstGeom prst="rect">
                <a:avLst/>
              </a:prstGeom>
              <a:noFill/>
              <a:ln>
                <a:noFill/>
              </a:ln>
            </p:spPr>
            <p:txBody>
              <a:bodyPr lIns="149350" tIns="149350" rIns="149350" bIns="149350" anchor="t" anchorCtr="0">
                <a:noAutofit/>
              </a:bodyPr>
              <a:lstStyle/>
              <a:p>
                <a:pPr marL="0" marR="0" lvl="0" indent="0" algn="ctr" rtl="0">
                  <a:lnSpc>
                    <a:spcPct val="90000"/>
                  </a:lnSpc>
                  <a:spcBef>
                    <a:spcPts val="0"/>
                  </a:spcBef>
                  <a:spcAft>
                    <a:spcPts val="0"/>
                  </a:spcAft>
                  <a:buSzPct val="25000"/>
                  <a:buNone/>
                </a:pPr>
                <a:r>
                  <a:rPr lang="fr-FR" sz="2100" b="1" dirty="0" err="1">
                    <a:solidFill>
                      <a:schemeClr val="lt1"/>
                    </a:solidFill>
                    <a:latin typeface="Calibri"/>
                    <a:ea typeface="Calibri"/>
                    <a:cs typeface="Calibri"/>
                    <a:sym typeface="Calibri"/>
                  </a:rPr>
                  <a:t>Findable</a:t>
                </a:r>
                <a:endParaRPr lang="fr-FR" sz="2100" b="1" dirty="0">
                  <a:solidFill>
                    <a:schemeClr val="lt1"/>
                  </a:solidFill>
                  <a:latin typeface="Calibri"/>
                  <a:ea typeface="Calibri"/>
                  <a:cs typeface="Calibri"/>
                  <a:sym typeface="Calibri"/>
                </a:endParaRPr>
              </a:p>
              <a:p>
                <a:pPr marL="457200" marR="0" lvl="1" indent="0" algn="l" rtl="0">
                  <a:spcBef>
                    <a:spcPts val="735"/>
                  </a:spcBef>
                  <a:buSzPct val="25000"/>
                  <a:buNone/>
                </a:pPr>
                <a:r>
                  <a:rPr lang="fr-FR" sz="1350" b="0" i="0" u="none" strike="noStrike" cap="none" dirty="0">
                    <a:solidFill>
                      <a:schemeClr val="lt1"/>
                    </a:solidFill>
                    <a:latin typeface="Calibri"/>
                    <a:ea typeface="Calibri"/>
                    <a:cs typeface="Calibri"/>
                    <a:sym typeface="Calibri"/>
                  </a:rPr>
                  <a:t>Les (méta)données peuvent être découvertes, identifiées et localisées.</a:t>
                </a:r>
                <a:br>
                  <a:rPr lang="fr-FR" sz="1350" b="0" i="0" u="none" strike="noStrike" cap="none" dirty="0">
                    <a:solidFill>
                      <a:schemeClr val="lt1"/>
                    </a:solidFill>
                    <a:latin typeface="Calibri"/>
                    <a:ea typeface="Calibri"/>
                    <a:cs typeface="Calibri"/>
                    <a:sym typeface="Calibri"/>
                  </a:rPr>
                </a:br>
                <a:r>
                  <a:rPr lang="fr-FR" sz="1350" b="0" i="0" u="none" strike="noStrike" cap="none" dirty="0">
                    <a:solidFill>
                      <a:schemeClr val="lt1"/>
                    </a:solidFill>
                    <a:latin typeface="Calibri"/>
                    <a:ea typeface="Calibri"/>
                    <a:cs typeface="Calibri"/>
                    <a:sym typeface="Calibri"/>
                  </a:rPr>
                  <a:t>Utilisation de métadonnées descriptives </a:t>
                </a:r>
                <a:r>
                  <a:rPr lang="fr-FR" sz="1350" b="0" i="0" u="none" strike="noStrike" cap="none" dirty="0" smtClean="0">
                    <a:solidFill>
                      <a:schemeClr val="lt1"/>
                    </a:solidFill>
                    <a:latin typeface="Calibri"/>
                    <a:ea typeface="Calibri"/>
                    <a:cs typeface="Calibri"/>
                    <a:sym typeface="Calibri"/>
                  </a:rPr>
                  <a:t>riches et spécifiques. Identifiants </a:t>
                </a:r>
                <a:r>
                  <a:rPr lang="fr-FR" sz="1350" b="0" i="0" u="none" strike="noStrike" cap="none" dirty="0">
                    <a:solidFill>
                      <a:schemeClr val="lt1"/>
                    </a:solidFill>
                    <a:latin typeface="Calibri"/>
                    <a:ea typeface="Calibri"/>
                    <a:cs typeface="Calibri"/>
                    <a:sym typeface="Calibri"/>
                  </a:rPr>
                  <a:t>pérennes</a:t>
                </a:r>
              </a:p>
            </p:txBody>
          </p:sp>
        </p:grpSp>
        <p:grpSp>
          <p:nvGrpSpPr>
            <p:cNvPr id="256" name="Shape 256"/>
            <p:cNvGrpSpPr/>
            <p:nvPr/>
          </p:nvGrpSpPr>
          <p:grpSpPr>
            <a:xfrm>
              <a:off x="6191002" y="1762266"/>
              <a:ext cx="4857307" cy="2124727"/>
              <a:chOff x="4857307" y="0"/>
              <a:chExt cx="4857307" cy="2124727"/>
            </a:xfrm>
          </p:grpSpPr>
          <p:sp>
            <p:nvSpPr>
              <p:cNvPr id="257" name="Shape 257"/>
              <p:cNvSpPr/>
              <p:nvPr/>
            </p:nvSpPr>
            <p:spPr>
              <a:xfrm>
                <a:off x="4857307" y="0"/>
                <a:ext cx="4857307" cy="2124727"/>
              </a:xfrm>
              <a:prstGeom prst="round1Rect">
                <a:avLst>
                  <a:gd name="adj" fmla="val 16667"/>
                </a:avLst>
              </a:prstGeom>
              <a:solidFill>
                <a:srgbClr val="92D05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8" name="Shape 258"/>
              <p:cNvSpPr/>
              <p:nvPr/>
            </p:nvSpPr>
            <p:spPr>
              <a:xfrm>
                <a:off x="5155500" y="0"/>
                <a:ext cx="4533183" cy="2114781"/>
              </a:xfrm>
              <a:prstGeom prst="rect">
                <a:avLst/>
              </a:prstGeom>
              <a:noFill/>
              <a:ln>
                <a:noFill/>
              </a:ln>
            </p:spPr>
            <p:txBody>
              <a:bodyPr lIns="149350" tIns="149350" rIns="149350" bIns="149350" anchor="t" anchorCtr="0">
                <a:noAutofit/>
              </a:bodyPr>
              <a:lstStyle/>
              <a:p>
                <a:pPr marL="0" marR="0" lvl="0" indent="0" algn="ctr" rtl="0">
                  <a:lnSpc>
                    <a:spcPct val="90000"/>
                  </a:lnSpc>
                  <a:spcBef>
                    <a:spcPts val="0"/>
                  </a:spcBef>
                  <a:spcAft>
                    <a:spcPts val="0"/>
                  </a:spcAft>
                  <a:buSzPct val="25000"/>
                  <a:buNone/>
                </a:pPr>
                <a:r>
                  <a:rPr lang="fr-FR" sz="2100" b="1" dirty="0">
                    <a:solidFill>
                      <a:schemeClr val="lt1"/>
                    </a:solidFill>
                    <a:latin typeface="Calibri"/>
                    <a:ea typeface="Calibri"/>
                    <a:cs typeface="Calibri"/>
                    <a:sym typeface="Calibri"/>
                  </a:rPr>
                  <a:t>Accessible</a:t>
                </a:r>
              </a:p>
              <a:p>
                <a:pPr marL="0" marR="0" lvl="0" indent="0" algn="l" rtl="0">
                  <a:lnSpc>
                    <a:spcPct val="90000"/>
                  </a:lnSpc>
                  <a:spcBef>
                    <a:spcPts val="735"/>
                  </a:spcBef>
                  <a:spcAft>
                    <a:spcPts val="0"/>
                  </a:spcAft>
                  <a:buSzPct val="25000"/>
                  <a:buNone/>
                </a:pPr>
                <a:r>
                  <a:rPr lang="fr-FR" sz="1350" dirty="0">
                    <a:solidFill>
                      <a:schemeClr val="lt1"/>
                    </a:solidFill>
                    <a:latin typeface="Calibri"/>
                    <a:ea typeface="Calibri"/>
                    <a:cs typeface="Calibri"/>
                    <a:sym typeface="Calibri"/>
                  </a:rPr>
                  <a:t>Les (méta)données peuvent être accessibles librement, sinon le justifier. </a:t>
                </a:r>
                <a:br>
                  <a:rPr lang="fr-FR" sz="1350" dirty="0">
                    <a:solidFill>
                      <a:schemeClr val="lt1"/>
                    </a:solidFill>
                    <a:latin typeface="Calibri"/>
                    <a:ea typeface="Calibri"/>
                    <a:cs typeface="Calibri"/>
                    <a:sym typeface="Calibri"/>
                  </a:rPr>
                </a:br>
                <a:r>
                  <a:rPr lang="fr-FR" sz="1350" dirty="0">
                    <a:solidFill>
                      <a:schemeClr val="lt1"/>
                    </a:solidFill>
                    <a:latin typeface="Calibri"/>
                    <a:ea typeface="Calibri"/>
                    <a:cs typeface="Calibri"/>
                    <a:sym typeface="Calibri"/>
                  </a:rPr>
                  <a:t>Utilisation de protocoles libres, ouverts et </a:t>
                </a:r>
                <a:r>
                  <a:rPr lang="fr-FR" sz="1350" dirty="0" smtClean="0">
                    <a:solidFill>
                      <a:schemeClr val="lt1"/>
                    </a:solidFill>
                    <a:latin typeface="Calibri"/>
                    <a:ea typeface="Calibri"/>
                    <a:cs typeface="Calibri"/>
                    <a:sym typeface="Calibri"/>
                  </a:rPr>
                  <a:t>standardisés </a:t>
                </a:r>
                <a:endParaRPr lang="fr-FR" sz="1350" dirty="0">
                  <a:solidFill>
                    <a:schemeClr val="lt1"/>
                  </a:solidFill>
                  <a:latin typeface="Calibri"/>
                  <a:ea typeface="Calibri"/>
                  <a:cs typeface="Calibri"/>
                  <a:sym typeface="Calibri"/>
                </a:endParaRPr>
              </a:p>
            </p:txBody>
          </p:sp>
        </p:grpSp>
        <p:grpSp>
          <p:nvGrpSpPr>
            <p:cNvPr id="259" name="Shape 259"/>
            <p:cNvGrpSpPr/>
            <p:nvPr/>
          </p:nvGrpSpPr>
          <p:grpSpPr>
            <a:xfrm>
              <a:off x="1333694" y="3886993"/>
              <a:ext cx="4857307" cy="2124727"/>
              <a:chOff x="0" y="2124726"/>
              <a:chExt cx="4857307" cy="2124727"/>
            </a:xfrm>
          </p:grpSpPr>
          <p:sp>
            <p:nvSpPr>
              <p:cNvPr id="260" name="Shape 260"/>
              <p:cNvSpPr/>
              <p:nvPr/>
            </p:nvSpPr>
            <p:spPr>
              <a:xfrm rot="10800000">
                <a:off x="0" y="2124726"/>
                <a:ext cx="4857307" cy="2124727"/>
              </a:xfrm>
              <a:prstGeom prst="round1Rect">
                <a:avLst>
                  <a:gd name="adj" fmla="val 16667"/>
                </a:avLst>
              </a:prstGeom>
              <a:solidFill>
                <a:srgbClr val="0070C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1" name="Shape 261"/>
              <p:cNvSpPr/>
              <p:nvPr/>
            </p:nvSpPr>
            <p:spPr>
              <a:xfrm>
                <a:off x="25929" y="2151903"/>
                <a:ext cx="4779516" cy="2097548"/>
              </a:xfrm>
              <a:prstGeom prst="rect">
                <a:avLst/>
              </a:prstGeom>
              <a:noFill/>
              <a:ln>
                <a:noFill/>
              </a:ln>
            </p:spPr>
            <p:txBody>
              <a:bodyPr lIns="149350" tIns="149350" rIns="149350" bIns="149350" anchor="t" anchorCtr="0">
                <a:noAutofit/>
              </a:bodyPr>
              <a:lstStyle/>
              <a:p>
                <a:pPr marL="0" marR="0" lvl="0" indent="0" algn="ctr" rtl="0">
                  <a:lnSpc>
                    <a:spcPct val="90000"/>
                  </a:lnSpc>
                  <a:spcBef>
                    <a:spcPts val="0"/>
                  </a:spcBef>
                  <a:spcAft>
                    <a:spcPts val="0"/>
                  </a:spcAft>
                  <a:buSzPct val="25000"/>
                  <a:buNone/>
                </a:pPr>
                <a:r>
                  <a:rPr lang="fr-FR" sz="2100" b="1" dirty="0" err="1">
                    <a:solidFill>
                      <a:schemeClr val="lt1"/>
                    </a:solidFill>
                    <a:latin typeface="Calibri"/>
                    <a:ea typeface="Calibri"/>
                    <a:cs typeface="Calibri"/>
                    <a:sym typeface="Calibri"/>
                  </a:rPr>
                  <a:t>Interoperable</a:t>
                </a:r>
                <a:endParaRPr lang="fr-FR" sz="2100" b="1" dirty="0">
                  <a:solidFill>
                    <a:schemeClr val="lt1"/>
                  </a:solidFill>
                  <a:latin typeface="Calibri"/>
                  <a:ea typeface="Calibri"/>
                  <a:cs typeface="Calibri"/>
                  <a:sym typeface="Calibri"/>
                </a:endParaRPr>
              </a:p>
              <a:p>
                <a:pPr marL="457200" marR="0" lvl="1" indent="0" algn="l" rtl="0">
                  <a:spcBef>
                    <a:spcPts val="735"/>
                  </a:spcBef>
                  <a:buSzPct val="25000"/>
                  <a:buNone/>
                </a:pPr>
                <a:r>
                  <a:rPr lang="fr-FR" sz="1350" b="0" i="0" u="none" strike="noStrike" cap="none" dirty="0">
                    <a:solidFill>
                      <a:schemeClr val="lt1"/>
                    </a:solidFill>
                    <a:latin typeface="Calibri"/>
                    <a:ea typeface="Calibri"/>
                    <a:cs typeface="Calibri"/>
                    <a:sym typeface="Calibri"/>
                  </a:rPr>
                  <a:t>Les (méta)données peuvent être échangées et </a:t>
                </a:r>
                <a:r>
                  <a:rPr lang="fr-FR" sz="1350" b="0" i="0" u="none" strike="noStrike" cap="none" dirty="0" smtClean="0">
                    <a:solidFill>
                      <a:schemeClr val="lt1"/>
                    </a:solidFill>
                    <a:latin typeface="Calibri"/>
                    <a:ea typeface="Calibri"/>
                    <a:cs typeface="Calibri"/>
                    <a:sym typeface="Calibri"/>
                  </a:rPr>
                  <a:t>combinées.</a:t>
                </a:r>
                <a:endParaRPr lang="fr-FR" sz="1350" b="0" i="0" u="none" strike="noStrike" cap="none" dirty="0">
                  <a:solidFill>
                    <a:schemeClr val="lt1"/>
                  </a:solidFill>
                  <a:latin typeface="Calibri"/>
                  <a:ea typeface="Calibri"/>
                  <a:cs typeface="Calibri"/>
                  <a:sym typeface="Calibri"/>
                </a:endParaRPr>
              </a:p>
              <a:p>
                <a:pPr marL="457200" marR="0" lvl="1" indent="0" algn="l" rtl="0">
                  <a:spcBef>
                    <a:spcPts val="0"/>
                  </a:spcBef>
                  <a:buSzPct val="25000"/>
                  <a:buNone/>
                </a:pPr>
                <a:r>
                  <a:rPr lang="fr-FR" sz="1350" b="0" i="0" u="none" strike="noStrike" cap="none" dirty="0">
                    <a:solidFill>
                      <a:schemeClr val="lt1"/>
                    </a:solidFill>
                    <a:latin typeface="Calibri"/>
                    <a:ea typeface="Calibri"/>
                    <a:cs typeface="Calibri"/>
                    <a:sym typeface="Calibri"/>
                  </a:rPr>
                  <a:t>Utilisation de formats ouverts, de vocabulaires standards</a:t>
                </a:r>
              </a:p>
            </p:txBody>
          </p:sp>
        </p:grpSp>
        <p:grpSp>
          <p:nvGrpSpPr>
            <p:cNvPr id="262" name="Shape 262"/>
            <p:cNvGrpSpPr/>
            <p:nvPr/>
          </p:nvGrpSpPr>
          <p:grpSpPr>
            <a:xfrm>
              <a:off x="6191002" y="3886991"/>
              <a:ext cx="4857307" cy="2124729"/>
              <a:chOff x="4857306" y="2124724"/>
              <a:chExt cx="4857307" cy="2124729"/>
            </a:xfrm>
          </p:grpSpPr>
          <p:sp>
            <p:nvSpPr>
              <p:cNvPr id="263" name="Shape 263"/>
              <p:cNvSpPr/>
              <p:nvPr/>
            </p:nvSpPr>
            <p:spPr>
              <a:xfrm rot="5400000">
                <a:off x="6223596" y="758435"/>
                <a:ext cx="2124727" cy="4857307"/>
              </a:xfrm>
              <a:prstGeom prst="round1Rect">
                <a:avLst>
                  <a:gd name="adj" fmla="val 16667"/>
                </a:avLst>
              </a:prstGeom>
              <a:solidFill>
                <a:srgbClr val="FFC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4" name="Shape 264"/>
              <p:cNvSpPr/>
              <p:nvPr/>
            </p:nvSpPr>
            <p:spPr>
              <a:xfrm>
                <a:off x="5155500" y="2124724"/>
                <a:ext cx="4533183" cy="2124729"/>
              </a:xfrm>
              <a:prstGeom prst="rect">
                <a:avLst/>
              </a:prstGeom>
              <a:noFill/>
              <a:ln>
                <a:noFill/>
              </a:ln>
            </p:spPr>
            <p:txBody>
              <a:bodyPr lIns="149350" tIns="149350" rIns="149350" bIns="149350" anchor="t" anchorCtr="0">
                <a:noAutofit/>
              </a:bodyPr>
              <a:lstStyle/>
              <a:p>
                <a:pPr marL="0" marR="0" lvl="0" indent="0" algn="ctr" rtl="0">
                  <a:lnSpc>
                    <a:spcPct val="90000"/>
                  </a:lnSpc>
                  <a:spcBef>
                    <a:spcPts val="0"/>
                  </a:spcBef>
                  <a:spcAft>
                    <a:spcPts val="0"/>
                  </a:spcAft>
                  <a:buSzPct val="25000"/>
                  <a:buNone/>
                </a:pPr>
                <a:r>
                  <a:rPr lang="fr-FR" sz="2100" b="1" dirty="0" err="1">
                    <a:solidFill>
                      <a:schemeClr val="lt1"/>
                    </a:solidFill>
                    <a:latin typeface="Calibri"/>
                    <a:ea typeface="Calibri"/>
                    <a:cs typeface="Calibri"/>
                    <a:sym typeface="Calibri"/>
                  </a:rPr>
                  <a:t>Re-usable</a:t>
                </a:r>
                <a:endParaRPr lang="fr-FR" sz="2100" b="1" dirty="0">
                  <a:solidFill>
                    <a:schemeClr val="lt1"/>
                  </a:solidFill>
                  <a:latin typeface="Calibri"/>
                  <a:ea typeface="Calibri"/>
                  <a:cs typeface="Calibri"/>
                  <a:sym typeface="Calibri"/>
                </a:endParaRPr>
              </a:p>
              <a:p>
                <a:pPr marL="0" marR="0" lvl="0" indent="0" algn="l" rtl="0">
                  <a:lnSpc>
                    <a:spcPct val="90000"/>
                  </a:lnSpc>
                  <a:spcBef>
                    <a:spcPts val="735"/>
                  </a:spcBef>
                  <a:spcAft>
                    <a:spcPts val="0"/>
                  </a:spcAft>
                  <a:buSzPct val="25000"/>
                  <a:buNone/>
                </a:pPr>
                <a:r>
                  <a:rPr lang="fr-FR" sz="1350" dirty="0" smtClean="0">
                    <a:solidFill>
                      <a:schemeClr val="lt1"/>
                    </a:solidFill>
                    <a:latin typeface="Calibri"/>
                    <a:ea typeface="Calibri"/>
                    <a:cs typeface="Calibri"/>
                    <a:sym typeface="Calibri"/>
                  </a:rPr>
                  <a:t>Les (méta)données sont réutilisables pour de futures recherches</a:t>
                </a:r>
                <a:br>
                  <a:rPr lang="fr-FR" sz="1350" dirty="0" smtClean="0">
                    <a:solidFill>
                      <a:schemeClr val="lt1"/>
                    </a:solidFill>
                    <a:latin typeface="Calibri"/>
                    <a:ea typeface="Calibri"/>
                    <a:cs typeface="Calibri"/>
                    <a:sym typeface="Calibri"/>
                  </a:rPr>
                </a:br>
                <a:r>
                  <a:rPr lang="fr-FR" sz="1350" dirty="0" smtClean="0">
                    <a:solidFill>
                      <a:schemeClr val="lt1"/>
                    </a:solidFill>
                    <a:latin typeface="Calibri"/>
                    <a:ea typeface="Calibri"/>
                    <a:cs typeface="Calibri"/>
                    <a:sym typeface="Calibri"/>
                  </a:rPr>
                  <a:t>Les </a:t>
                </a:r>
                <a:r>
                  <a:rPr lang="fr-FR" sz="1350" dirty="0">
                    <a:solidFill>
                      <a:schemeClr val="lt1"/>
                    </a:solidFill>
                    <a:latin typeface="Calibri"/>
                    <a:ea typeface="Calibri"/>
                    <a:cs typeface="Calibri"/>
                    <a:sym typeface="Calibri"/>
                  </a:rPr>
                  <a:t>droits et licences d’utilisation </a:t>
                </a:r>
                <a:r>
                  <a:rPr lang="fr-FR" sz="1350" dirty="0" smtClean="0">
                    <a:solidFill>
                      <a:schemeClr val="lt1"/>
                    </a:solidFill>
                    <a:latin typeface="Calibri"/>
                    <a:ea typeface="Calibri"/>
                    <a:cs typeface="Calibri"/>
                    <a:sym typeface="Calibri"/>
                  </a:rPr>
                  <a:t>précisés</a:t>
                </a:r>
                <a:r>
                  <a:rPr lang="fr-FR" sz="1350" dirty="0">
                    <a:solidFill>
                      <a:schemeClr val="lt1"/>
                    </a:solidFill>
                    <a:latin typeface="Calibri"/>
                    <a:ea typeface="Calibri"/>
                    <a:cs typeface="Calibri"/>
                    <a:sym typeface="Calibri"/>
                  </a:rPr>
                  <a:t>. </a:t>
                </a:r>
                <a:r>
                  <a:rPr lang="fr-FR" sz="1350" dirty="0" smtClean="0">
                    <a:solidFill>
                      <a:schemeClr val="lt1"/>
                    </a:solidFill>
                    <a:latin typeface="Calibri"/>
                    <a:ea typeface="Calibri"/>
                    <a:cs typeface="Calibri"/>
                    <a:sym typeface="Calibri"/>
                  </a:rPr>
                  <a:t>Embargo et </a:t>
                </a:r>
                <a:r>
                  <a:rPr lang="fr-FR" sz="1350" dirty="0">
                    <a:solidFill>
                      <a:schemeClr val="lt1"/>
                    </a:solidFill>
                    <a:latin typeface="Calibri"/>
                    <a:ea typeface="Calibri"/>
                    <a:cs typeface="Calibri"/>
                    <a:sym typeface="Calibri"/>
                  </a:rPr>
                  <a:t>durée de </a:t>
                </a:r>
                <a:r>
                  <a:rPr lang="fr-FR" sz="1350" dirty="0" smtClean="0">
                    <a:solidFill>
                      <a:schemeClr val="lt1"/>
                    </a:solidFill>
                    <a:latin typeface="Calibri"/>
                    <a:ea typeface="Calibri"/>
                    <a:cs typeface="Calibri"/>
                    <a:sym typeface="Calibri"/>
                  </a:rPr>
                  <a:t>disponibilité,</a:t>
                </a:r>
                <a:br>
                  <a:rPr lang="fr-FR" sz="1350" dirty="0" smtClean="0">
                    <a:solidFill>
                      <a:schemeClr val="lt1"/>
                    </a:solidFill>
                    <a:latin typeface="Calibri"/>
                    <a:ea typeface="Calibri"/>
                    <a:cs typeface="Calibri"/>
                    <a:sym typeface="Calibri"/>
                  </a:rPr>
                </a:br>
                <a:r>
                  <a:rPr lang="fr-FR" sz="1350" dirty="0" smtClean="0">
                    <a:solidFill>
                      <a:schemeClr val="lt1"/>
                    </a:solidFill>
                    <a:latin typeface="Calibri"/>
                    <a:ea typeface="Calibri"/>
                    <a:cs typeface="Calibri"/>
                    <a:sym typeface="Calibri"/>
                  </a:rPr>
                  <a:t>dispositifs </a:t>
                </a:r>
                <a:r>
                  <a:rPr lang="fr-FR" sz="1350" dirty="0">
                    <a:solidFill>
                      <a:schemeClr val="lt1"/>
                    </a:solidFill>
                    <a:latin typeface="Calibri"/>
                    <a:ea typeface="Calibri"/>
                    <a:cs typeface="Calibri"/>
                    <a:sym typeface="Calibri"/>
                  </a:rPr>
                  <a:t>techniques et logiciels nécessaires à la réutilisation des données</a:t>
                </a:r>
              </a:p>
            </p:txBody>
          </p:sp>
        </p:grpSp>
        <p:grpSp>
          <p:nvGrpSpPr>
            <p:cNvPr id="265" name="Shape 265"/>
            <p:cNvGrpSpPr/>
            <p:nvPr/>
          </p:nvGrpSpPr>
          <p:grpSpPr>
            <a:xfrm>
              <a:off x="5585639" y="3407672"/>
              <a:ext cx="1210725" cy="958642"/>
              <a:chOff x="4251944" y="1645405"/>
              <a:chExt cx="1210725" cy="958642"/>
            </a:xfrm>
          </p:grpSpPr>
          <p:sp>
            <p:nvSpPr>
              <p:cNvPr id="266" name="Shape 266"/>
              <p:cNvSpPr/>
              <p:nvPr/>
            </p:nvSpPr>
            <p:spPr>
              <a:xfrm>
                <a:off x="4420953" y="1719959"/>
                <a:ext cx="887062" cy="809532"/>
              </a:xfrm>
              <a:prstGeom prst="roundRect">
                <a:avLst>
                  <a:gd name="adj" fmla="val 16667"/>
                </a:avLst>
              </a:prstGeom>
              <a:solidFill>
                <a:srgbClr val="C0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7" name="Shape 267"/>
              <p:cNvSpPr/>
              <p:nvPr/>
            </p:nvSpPr>
            <p:spPr>
              <a:xfrm>
                <a:off x="4251944" y="1645405"/>
                <a:ext cx="1210725" cy="958642"/>
              </a:xfrm>
              <a:prstGeom prst="rect">
                <a:avLst/>
              </a:prstGeom>
              <a:noFill/>
              <a:ln>
                <a:noFill/>
              </a:ln>
            </p:spPr>
            <p:txBody>
              <a:bodyPr lIns="102850" tIns="102850" rIns="102850" bIns="102850" anchor="ctr" anchorCtr="0">
                <a:noAutofit/>
              </a:bodyPr>
              <a:lstStyle/>
              <a:p>
                <a:pPr marL="0" marR="0" lvl="0" indent="0" algn="ctr" rtl="0">
                  <a:lnSpc>
                    <a:spcPct val="90000"/>
                  </a:lnSpc>
                  <a:spcBef>
                    <a:spcPts val="0"/>
                  </a:spcBef>
                  <a:spcAft>
                    <a:spcPts val="0"/>
                  </a:spcAft>
                  <a:buSzPct val="25000"/>
                  <a:buNone/>
                </a:pPr>
                <a:r>
                  <a:rPr lang="fr-FR" sz="2700" b="1">
                    <a:solidFill>
                      <a:schemeClr val="lt1"/>
                    </a:solidFill>
                    <a:latin typeface="Calibri"/>
                    <a:ea typeface="Calibri"/>
                    <a:cs typeface="Calibri"/>
                    <a:sym typeface="Calibri"/>
                  </a:rPr>
                  <a:t>FAIR</a:t>
                </a:r>
              </a:p>
            </p:txBody>
          </p:sp>
        </p:grpSp>
      </p:grpSp>
      <p:sp>
        <p:nvSpPr>
          <p:cNvPr id="268" name="Shape 268"/>
          <p:cNvSpPr txBox="1"/>
          <p:nvPr/>
        </p:nvSpPr>
        <p:spPr>
          <a:xfrm>
            <a:off x="579405" y="5340436"/>
            <a:ext cx="8133498" cy="607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b="1" dirty="0">
                <a:solidFill>
                  <a:schemeClr val="dk1"/>
                </a:solidFill>
                <a:latin typeface="Calibri"/>
                <a:ea typeface="Calibri"/>
                <a:cs typeface="Calibri"/>
                <a:sym typeface="Calibri"/>
              </a:rPr>
              <a:t>D’après </a:t>
            </a:r>
            <a:r>
              <a:rPr lang="fr-FR" dirty="0">
                <a:solidFill>
                  <a:schemeClr val="dk1"/>
                </a:solidFill>
                <a:latin typeface="Calibri"/>
                <a:ea typeface="Calibri"/>
                <a:cs typeface="Calibri"/>
                <a:sym typeface="Calibri"/>
              </a:rPr>
              <a:t>Wilkinson, M. D., Dumontier, M., </a:t>
            </a:r>
            <a:r>
              <a:rPr lang="fr-FR" dirty="0" err="1">
                <a:solidFill>
                  <a:schemeClr val="dk1"/>
                </a:solidFill>
                <a:latin typeface="Calibri"/>
                <a:ea typeface="Calibri"/>
                <a:cs typeface="Calibri"/>
                <a:sym typeface="Calibri"/>
              </a:rPr>
              <a:t>Aalbersberg</a:t>
            </a:r>
            <a:r>
              <a:rPr lang="fr-FR" dirty="0">
                <a:solidFill>
                  <a:schemeClr val="dk1"/>
                </a:solidFill>
                <a:latin typeface="Calibri"/>
                <a:ea typeface="Calibri"/>
                <a:cs typeface="Calibri"/>
                <a:sym typeface="Calibri"/>
              </a:rPr>
              <a:t>, Ij. J., Appleton, G., </a:t>
            </a:r>
            <a:r>
              <a:rPr lang="fr-FR" dirty="0" err="1">
                <a:solidFill>
                  <a:schemeClr val="dk1"/>
                </a:solidFill>
                <a:latin typeface="Calibri"/>
                <a:ea typeface="Calibri"/>
                <a:cs typeface="Calibri"/>
                <a:sym typeface="Calibri"/>
              </a:rPr>
              <a:t>Axton</a:t>
            </a:r>
            <a:r>
              <a:rPr lang="fr-FR" dirty="0">
                <a:solidFill>
                  <a:schemeClr val="dk1"/>
                </a:solidFill>
                <a:latin typeface="Calibri"/>
                <a:ea typeface="Calibri"/>
                <a:cs typeface="Calibri"/>
                <a:sym typeface="Calibri"/>
              </a:rPr>
              <a:t>, M., </a:t>
            </a:r>
            <a:r>
              <a:rPr lang="fr-FR" dirty="0" err="1">
                <a:solidFill>
                  <a:schemeClr val="dk1"/>
                </a:solidFill>
                <a:latin typeface="Calibri"/>
                <a:ea typeface="Calibri"/>
                <a:cs typeface="Calibri"/>
                <a:sym typeface="Calibri"/>
              </a:rPr>
              <a:t>Baak</a:t>
            </a:r>
            <a:r>
              <a:rPr lang="fr-FR" dirty="0">
                <a:solidFill>
                  <a:schemeClr val="dk1"/>
                </a:solidFill>
                <a:latin typeface="Calibri"/>
                <a:ea typeface="Calibri"/>
                <a:cs typeface="Calibri"/>
                <a:sym typeface="Calibri"/>
              </a:rPr>
              <a:t>, A., … Mons, B. (2016). The FAIR </a:t>
            </a:r>
            <a:r>
              <a:rPr lang="fr-FR" dirty="0" err="1">
                <a:solidFill>
                  <a:schemeClr val="dk1"/>
                </a:solidFill>
                <a:latin typeface="Calibri"/>
                <a:ea typeface="Calibri"/>
                <a:cs typeface="Calibri"/>
                <a:sym typeface="Calibri"/>
              </a:rPr>
              <a:t>Guiding</a:t>
            </a:r>
            <a:r>
              <a:rPr lang="fr-FR" dirty="0">
                <a:solidFill>
                  <a:schemeClr val="dk1"/>
                </a:solidFill>
                <a:latin typeface="Calibri"/>
                <a:ea typeface="Calibri"/>
                <a:cs typeface="Calibri"/>
                <a:sym typeface="Calibri"/>
              </a:rPr>
              <a:t> </a:t>
            </a:r>
            <a:r>
              <a:rPr lang="fr-FR" dirty="0" err="1">
                <a:solidFill>
                  <a:schemeClr val="dk1"/>
                </a:solidFill>
                <a:latin typeface="Calibri"/>
                <a:ea typeface="Calibri"/>
                <a:cs typeface="Calibri"/>
                <a:sym typeface="Calibri"/>
              </a:rPr>
              <a:t>Principles</a:t>
            </a:r>
            <a:r>
              <a:rPr lang="fr-FR" dirty="0">
                <a:solidFill>
                  <a:schemeClr val="dk1"/>
                </a:solidFill>
                <a:latin typeface="Calibri"/>
                <a:ea typeface="Calibri"/>
                <a:cs typeface="Calibri"/>
                <a:sym typeface="Calibri"/>
              </a:rPr>
              <a:t> for </a:t>
            </a:r>
            <a:r>
              <a:rPr lang="fr-FR" dirty="0" err="1">
                <a:solidFill>
                  <a:schemeClr val="dk1"/>
                </a:solidFill>
                <a:latin typeface="Calibri"/>
                <a:ea typeface="Calibri"/>
                <a:cs typeface="Calibri"/>
                <a:sym typeface="Calibri"/>
              </a:rPr>
              <a:t>scientific</a:t>
            </a:r>
            <a:r>
              <a:rPr lang="fr-FR" dirty="0">
                <a:solidFill>
                  <a:schemeClr val="dk1"/>
                </a:solidFill>
                <a:latin typeface="Calibri"/>
                <a:ea typeface="Calibri"/>
                <a:cs typeface="Calibri"/>
                <a:sym typeface="Calibri"/>
              </a:rPr>
              <a:t> data management and </a:t>
            </a:r>
            <a:r>
              <a:rPr lang="fr-FR" dirty="0" err="1">
                <a:solidFill>
                  <a:schemeClr val="dk1"/>
                </a:solidFill>
                <a:latin typeface="Calibri"/>
                <a:ea typeface="Calibri"/>
                <a:cs typeface="Calibri"/>
                <a:sym typeface="Calibri"/>
              </a:rPr>
              <a:t>stewardship</a:t>
            </a:r>
            <a:r>
              <a:rPr lang="fr-FR" dirty="0">
                <a:solidFill>
                  <a:schemeClr val="dk1"/>
                </a:solidFill>
                <a:latin typeface="Calibri"/>
                <a:ea typeface="Calibri"/>
                <a:cs typeface="Calibri"/>
                <a:sym typeface="Calibri"/>
              </a:rPr>
              <a:t>. </a:t>
            </a:r>
            <a:r>
              <a:rPr lang="fr-FR" i="1" dirty="0">
                <a:solidFill>
                  <a:schemeClr val="dk1"/>
                </a:solidFill>
                <a:latin typeface="Calibri"/>
                <a:ea typeface="Calibri"/>
                <a:cs typeface="Calibri"/>
                <a:sym typeface="Calibri"/>
              </a:rPr>
              <a:t>Scientific Data</a:t>
            </a:r>
            <a:r>
              <a:rPr lang="fr-FR" dirty="0">
                <a:solidFill>
                  <a:schemeClr val="dk1"/>
                </a:solidFill>
                <a:latin typeface="Calibri"/>
                <a:ea typeface="Calibri"/>
                <a:cs typeface="Calibri"/>
                <a:sym typeface="Calibri"/>
              </a:rPr>
              <a:t>, </a:t>
            </a:r>
            <a:r>
              <a:rPr lang="fr-FR" i="1" dirty="0">
                <a:solidFill>
                  <a:schemeClr val="dk1"/>
                </a:solidFill>
                <a:latin typeface="Calibri"/>
                <a:ea typeface="Calibri"/>
                <a:cs typeface="Calibri"/>
                <a:sym typeface="Calibri"/>
              </a:rPr>
              <a:t>3</a:t>
            </a:r>
            <a:r>
              <a:rPr lang="fr-FR" dirty="0">
                <a:solidFill>
                  <a:schemeClr val="dk1"/>
                </a:solidFill>
                <a:latin typeface="Calibri"/>
                <a:ea typeface="Calibri"/>
                <a:cs typeface="Calibri"/>
                <a:sym typeface="Calibri"/>
              </a:rPr>
              <a:t>, 160018. </a:t>
            </a:r>
            <a:r>
              <a:rPr lang="fr-FR" u="sng" dirty="0">
                <a:solidFill>
                  <a:schemeClr val="hlink"/>
                </a:solidFill>
                <a:latin typeface="Calibri"/>
                <a:ea typeface="Calibri"/>
                <a:cs typeface="Calibri"/>
                <a:sym typeface="Calibri"/>
                <a:hlinkClick r:id="rId3"/>
              </a:rPr>
              <a:t>https://doi.org/10.1038/sdata.2016.18</a:t>
            </a:r>
          </a:p>
          <a:p>
            <a:pPr marL="0" marR="0" lvl="0" indent="0" algn="l" rtl="0">
              <a:spcBef>
                <a:spcPts val="0"/>
              </a:spcBef>
              <a:buNone/>
            </a:pPr>
            <a:endParaRPr dirty="0">
              <a:solidFill>
                <a:schemeClr val="dk1"/>
              </a:solidFill>
              <a:latin typeface="Calibri"/>
              <a:ea typeface="Calibri"/>
              <a:cs typeface="Calibri"/>
              <a:sym typeface="Calibri"/>
            </a:endParaRPr>
          </a:p>
        </p:txBody>
      </p:sp>
      <p:sp>
        <p:nvSpPr>
          <p:cNvPr id="269" name="Shape 269"/>
          <p:cNvSpPr txBox="1"/>
          <p:nvPr/>
        </p:nvSpPr>
        <p:spPr>
          <a:xfrm>
            <a:off x="0" y="1042901"/>
            <a:ext cx="91439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fr-FR" sz="2400" b="1" u="sng" dirty="0">
                <a:solidFill>
                  <a:schemeClr val="hlink"/>
                </a:solidFill>
                <a:latin typeface="Calibri"/>
                <a:ea typeface="Calibri"/>
                <a:cs typeface="Calibri"/>
                <a:sym typeface="Calibri"/>
                <a:hlinkClick r:id="rId4"/>
              </a:rPr>
              <a:t>Lignes directrices pour la gestion des données FAIR dans Horizon 2020</a:t>
            </a:r>
            <a:r>
              <a:rPr lang="fr-FR" sz="2400" b="1" dirty="0">
                <a:solidFill>
                  <a:schemeClr val="dk1"/>
                </a:solidFill>
                <a:latin typeface="Calibri"/>
                <a:ea typeface="Calibri"/>
                <a:cs typeface="Calibri"/>
                <a:sym typeface="Calibri"/>
              </a:rPr>
              <a:t> </a:t>
            </a:r>
            <a:r>
              <a:rPr lang="fr-FR" sz="2400" b="1" dirty="0" smtClean="0">
                <a:solidFill>
                  <a:schemeClr val="dk1"/>
                </a:solidFill>
                <a:latin typeface="Calibri"/>
                <a:ea typeface="Calibri"/>
                <a:cs typeface="Calibri"/>
                <a:sym typeface="Calibri"/>
              </a:rPr>
              <a:t/>
            </a:r>
            <a:br>
              <a:rPr lang="fr-FR" sz="2400" b="1" dirty="0" smtClean="0">
                <a:solidFill>
                  <a:schemeClr val="dk1"/>
                </a:solidFill>
                <a:latin typeface="Calibri"/>
                <a:ea typeface="Calibri"/>
                <a:cs typeface="Calibri"/>
                <a:sym typeface="Calibri"/>
              </a:rPr>
            </a:br>
            <a:r>
              <a:rPr lang="fr-FR" sz="2400" dirty="0" smtClean="0">
                <a:solidFill>
                  <a:schemeClr val="dk1"/>
                </a:solidFill>
                <a:latin typeface="Calibri"/>
                <a:ea typeface="Calibri"/>
                <a:cs typeface="Calibri"/>
                <a:sym typeface="Calibri"/>
              </a:rPr>
              <a:t>(</a:t>
            </a:r>
            <a:r>
              <a:rPr lang="fr-FR" sz="2400" dirty="0">
                <a:solidFill>
                  <a:schemeClr val="dk1"/>
                </a:solidFill>
                <a:latin typeface="Calibri"/>
                <a:ea typeface="Calibri"/>
                <a:cs typeface="Calibri"/>
                <a:sym typeface="Calibri"/>
              </a:rPr>
              <a:t>26/07/2016)</a:t>
            </a:r>
          </a:p>
        </p:txBody>
      </p:sp>
    </p:spTree>
    <p:extLst>
      <p:ext uri="{BB962C8B-B14F-4D97-AF65-F5344CB8AC3E}">
        <p14:creationId xmlns:p14="http://schemas.microsoft.com/office/powerpoint/2010/main" val="1827956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r>
              <a:rPr lang="fr-FR" dirty="0">
                <a:hlinkClick r:id="rId3"/>
              </a:rPr>
              <a:t>5 ★ DATA RATING TOOL</a:t>
            </a:r>
            <a:endParaRPr lang="fr-FR" dirty="0"/>
          </a:p>
        </p:txBody>
      </p:sp>
      <p:sp>
        <p:nvSpPr>
          <p:cNvPr id="4" name="Titre 3"/>
          <p:cNvSpPr>
            <a:spLocks noGrp="1"/>
          </p:cNvSpPr>
          <p:nvPr>
            <p:ph type="title"/>
          </p:nvPr>
        </p:nvSpPr>
        <p:spPr/>
        <p:txBody>
          <a:bodyPr/>
          <a:lstStyle/>
          <a:p>
            <a:r>
              <a:rPr lang="fr-FR" dirty="0" smtClean="0"/>
              <a:t>Mes données sont-elles FAIR ?</a:t>
            </a:r>
            <a:br>
              <a:rPr lang="fr-FR" dirty="0" smtClean="0"/>
            </a:br>
            <a:r>
              <a:rPr lang="fr-FR" dirty="0" smtClean="0"/>
              <a:t>Un outil d’auto-évaluation</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31</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4"/>
          <a:stretch>
            <a:fillRect/>
          </a:stretch>
        </p:blipFill>
        <p:spPr>
          <a:xfrm>
            <a:off x="0" y="2322732"/>
            <a:ext cx="9144000" cy="2212536"/>
          </a:xfrm>
          <a:prstGeom prst="rect">
            <a:avLst/>
          </a:prstGeom>
        </p:spPr>
      </p:pic>
    </p:spTree>
    <p:extLst>
      <p:ext uri="{BB962C8B-B14F-4D97-AF65-F5344CB8AC3E}">
        <p14:creationId xmlns:p14="http://schemas.microsoft.com/office/powerpoint/2010/main" val="2137528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Modèle de plan H2020 FAIR DMP</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32</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2"/>
          <a:stretch>
            <a:fillRect/>
          </a:stretch>
        </p:blipFill>
        <p:spPr>
          <a:xfrm>
            <a:off x="457200" y="1131423"/>
            <a:ext cx="3690127" cy="4938712"/>
          </a:xfrm>
          <a:prstGeom prst="rect">
            <a:avLst/>
          </a:prstGeom>
          <a:ln>
            <a:solidFill>
              <a:schemeClr val="accent1"/>
            </a:solidFill>
          </a:ln>
        </p:spPr>
      </p:pic>
      <p:sp>
        <p:nvSpPr>
          <p:cNvPr id="5" name="Rectangle 4"/>
          <p:cNvSpPr/>
          <p:nvPr/>
        </p:nvSpPr>
        <p:spPr>
          <a:xfrm>
            <a:off x="4351107" y="3192657"/>
            <a:ext cx="4792893" cy="2800767"/>
          </a:xfrm>
          <a:prstGeom prst="rect">
            <a:avLst/>
          </a:prstGeom>
          <a:solidFill>
            <a:schemeClr val="bg1"/>
          </a:solidFill>
          <a:ln>
            <a:solidFill>
              <a:schemeClr val="accent1"/>
            </a:solidFill>
          </a:ln>
        </p:spPr>
        <p:txBody>
          <a:bodyPr wrap="square">
            <a:spAutoFit/>
          </a:bodyPr>
          <a:lstStyle/>
          <a:p>
            <a:pPr marL="342900" indent="-342900" hangingPunct="0">
              <a:buAutoNum type="arabicPeriod"/>
            </a:pPr>
            <a:r>
              <a:rPr lang="fr-FR" sz="1600" dirty="0"/>
              <a:t>Introduction</a:t>
            </a:r>
          </a:p>
          <a:p>
            <a:pPr marL="342900" indent="-342900" hangingPunct="0">
              <a:buAutoNum type="arabicPeriod"/>
            </a:pPr>
            <a:r>
              <a:rPr lang="fr-FR" sz="1600" dirty="0" smtClean="0"/>
              <a:t>Résumé </a:t>
            </a:r>
            <a:r>
              <a:rPr lang="fr-FR" sz="1600" dirty="0"/>
              <a:t>descriptif des </a:t>
            </a:r>
            <a:r>
              <a:rPr lang="fr-FR" sz="1600" dirty="0" smtClean="0"/>
              <a:t>données</a:t>
            </a:r>
          </a:p>
          <a:p>
            <a:pPr marL="342900" indent="-342900" hangingPunct="0">
              <a:buAutoNum type="arabicPeriod"/>
            </a:pPr>
            <a:r>
              <a:rPr lang="fr-FR" sz="1600" dirty="0" smtClean="0"/>
              <a:t>Données FAIR</a:t>
            </a:r>
          </a:p>
          <a:p>
            <a:pPr lvl="3" hangingPunct="0"/>
            <a:r>
              <a:rPr lang="fr-FR" sz="1600" dirty="0" smtClean="0"/>
              <a:t>       3.1 </a:t>
            </a:r>
            <a:r>
              <a:rPr lang="fr-FR" sz="1600" dirty="0"/>
              <a:t>Rendre les données faciles à </a:t>
            </a:r>
            <a:r>
              <a:rPr lang="fr-FR" sz="1600" dirty="0" smtClean="0"/>
              <a:t>trouver</a:t>
            </a:r>
            <a:r>
              <a:rPr lang="fr-FR" sz="1600" dirty="0"/>
              <a:t> </a:t>
            </a:r>
          </a:p>
          <a:p>
            <a:pPr lvl="2" hangingPunct="0"/>
            <a:r>
              <a:rPr lang="fr-FR" sz="1600" dirty="0" smtClean="0"/>
              <a:t>       3.2 </a:t>
            </a:r>
            <a:r>
              <a:rPr lang="fr-FR" sz="1600" dirty="0"/>
              <a:t>Rendre les données librement </a:t>
            </a:r>
            <a:r>
              <a:rPr lang="fr-FR" sz="1600" dirty="0" smtClean="0"/>
              <a:t>accessibles</a:t>
            </a:r>
            <a:br>
              <a:rPr lang="fr-FR" sz="1600" dirty="0" smtClean="0"/>
            </a:br>
            <a:r>
              <a:rPr lang="fr-FR" sz="1600" dirty="0" smtClean="0"/>
              <a:t>       3.3 </a:t>
            </a:r>
            <a:r>
              <a:rPr lang="en-US" sz="1600" dirty="0" err="1" smtClean="0"/>
              <a:t>Rendre</a:t>
            </a:r>
            <a:r>
              <a:rPr lang="en-US" sz="1600" dirty="0" smtClean="0"/>
              <a:t> </a:t>
            </a:r>
            <a:r>
              <a:rPr lang="en-US" sz="1600" dirty="0"/>
              <a:t>les </a:t>
            </a:r>
            <a:r>
              <a:rPr lang="en-US" sz="1600" dirty="0" err="1"/>
              <a:t>données</a:t>
            </a:r>
            <a:r>
              <a:rPr lang="en-US" sz="1600" dirty="0"/>
              <a:t> </a:t>
            </a:r>
            <a:r>
              <a:rPr lang="en-US" sz="1600" dirty="0" err="1" smtClean="0"/>
              <a:t>interopérables</a:t>
            </a:r>
            <a:r>
              <a:rPr lang="en-US" sz="1600" dirty="0" smtClean="0"/>
              <a:t/>
            </a:r>
            <a:br>
              <a:rPr lang="en-US" sz="1600" dirty="0" smtClean="0"/>
            </a:br>
            <a:r>
              <a:rPr lang="en-US" sz="1600" dirty="0" smtClean="0"/>
              <a:t>      </a:t>
            </a:r>
            <a:r>
              <a:rPr lang="fr-FR" sz="1600" dirty="0"/>
              <a:t> </a:t>
            </a:r>
            <a:r>
              <a:rPr lang="fr-FR" sz="1600" dirty="0" smtClean="0"/>
              <a:t>3.4.Accroître </a:t>
            </a:r>
            <a:r>
              <a:rPr lang="fr-FR" sz="1600" dirty="0"/>
              <a:t>la réutilisation des </a:t>
            </a:r>
            <a:r>
              <a:rPr lang="fr-FR" sz="1600" dirty="0" smtClean="0"/>
              <a:t>données</a:t>
            </a:r>
            <a:endParaRPr lang="fr-FR" sz="1600" dirty="0"/>
          </a:p>
          <a:p>
            <a:pPr hangingPunct="0"/>
            <a:r>
              <a:rPr lang="fr-FR" sz="1600" dirty="0" smtClean="0"/>
              <a:t>4. </a:t>
            </a:r>
            <a:r>
              <a:rPr lang="fr-FR" sz="1600" dirty="0"/>
              <a:t>Allocation de </a:t>
            </a:r>
            <a:r>
              <a:rPr lang="fr-FR" sz="1600" dirty="0" smtClean="0"/>
              <a:t>ressources</a:t>
            </a:r>
            <a:r>
              <a:rPr lang="fr-FR" sz="1600" dirty="0"/>
              <a:t> </a:t>
            </a:r>
          </a:p>
          <a:p>
            <a:pPr hangingPunct="0"/>
            <a:r>
              <a:rPr lang="fr-FR" sz="1600" dirty="0" smtClean="0"/>
              <a:t>5. </a:t>
            </a:r>
            <a:r>
              <a:rPr lang="fr-FR" sz="1600" dirty="0"/>
              <a:t>Sécurité des données</a:t>
            </a:r>
          </a:p>
          <a:p>
            <a:pPr hangingPunct="0"/>
            <a:r>
              <a:rPr lang="fr-FR" sz="1600" dirty="0" smtClean="0"/>
              <a:t>6. </a:t>
            </a:r>
            <a:r>
              <a:rPr lang="fr-FR" sz="1600" dirty="0"/>
              <a:t>Aspects </a:t>
            </a:r>
            <a:r>
              <a:rPr lang="fr-FR" sz="1600" dirty="0" smtClean="0"/>
              <a:t>éthiques</a:t>
            </a:r>
            <a:r>
              <a:rPr lang="fr-FR" sz="1600" dirty="0"/>
              <a:t> </a:t>
            </a:r>
          </a:p>
          <a:p>
            <a:pPr hangingPunct="0"/>
            <a:r>
              <a:rPr lang="fr-FR" sz="1600" dirty="0" smtClean="0"/>
              <a:t>7. </a:t>
            </a:r>
            <a:r>
              <a:rPr lang="fr-FR" sz="1600" dirty="0"/>
              <a:t>Autres </a:t>
            </a:r>
          </a:p>
        </p:txBody>
      </p:sp>
    </p:spTree>
    <p:extLst>
      <p:ext uri="{BB962C8B-B14F-4D97-AF65-F5344CB8AC3E}">
        <p14:creationId xmlns:p14="http://schemas.microsoft.com/office/powerpoint/2010/main" val="31802565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19301" y="2678910"/>
            <a:ext cx="8140138" cy="1362075"/>
          </a:xfrm>
        </p:spPr>
        <p:txBody>
          <a:bodyPr>
            <a:normAutofit/>
          </a:bodyPr>
          <a:lstStyle/>
          <a:p>
            <a:r>
              <a:rPr lang="fr-FR" cap="none" dirty="0">
                <a:sym typeface="Arial"/>
              </a:rPr>
              <a:t>Comment rédiger un </a:t>
            </a:r>
            <a:r>
              <a:rPr lang="fr-FR" cap="none" dirty="0" smtClean="0">
                <a:sym typeface="Arial"/>
              </a:rPr>
              <a:t>PGD ?</a:t>
            </a:r>
            <a:endParaRPr lang="fr-FR" cap="none" dirty="0">
              <a:sym typeface="Arial"/>
            </a:endParaRPr>
          </a:p>
        </p:txBody>
      </p:sp>
      <p:sp>
        <p:nvSpPr>
          <p:cNvPr id="4" name="Espace réservé du texte 3"/>
          <p:cNvSpPr>
            <a:spLocks noGrp="1"/>
          </p:cNvSpPr>
          <p:nvPr>
            <p:ph type="body" idx="1"/>
          </p:nvPr>
        </p:nvSpPr>
        <p:spPr>
          <a:xfrm>
            <a:off x="619301" y="4312711"/>
            <a:ext cx="7772400" cy="1500187"/>
          </a:xfrm>
        </p:spPr>
        <p:txBody>
          <a:bodyPr>
            <a:normAutofit/>
          </a:bodyPr>
          <a:lstStyle/>
          <a:p>
            <a:endParaRPr lang="fr-FR" dirty="0"/>
          </a:p>
        </p:txBody>
      </p:sp>
      <p:sp>
        <p:nvSpPr>
          <p:cNvPr id="277" name="Shape 277"/>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a:sym typeface="Arial"/>
            </a:endParaRPr>
          </a:p>
        </p:txBody>
      </p:sp>
      <p:sp>
        <p:nvSpPr>
          <p:cNvPr id="2" name="Espace réservé du numéro de diapositive 1"/>
          <p:cNvSpPr>
            <a:spLocks noGrp="1"/>
          </p:cNvSpPr>
          <p:nvPr>
            <p:ph type="sldNum" sz="quarter" idx="12"/>
          </p:nvPr>
        </p:nvSpPr>
        <p:spPr/>
        <p:txBody>
          <a:bodyPr/>
          <a:lstStyle/>
          <a:p>
            <a:pPr lvl="0"/>
            <a:fld id="{00000000-1234-1234-1234-123412341234}" type="slidenum">
              <a:rPr lang="fr-FR" smtClean="0">
                <a:sym typeface="Arial"/>
              </a:rPr>
              <a:pPr lvl="0"/>
              <a:t>33</a:t>
            </a:fld>
            <a:endParaRPr lang="fr-FR">
              <a:sym typeface="Arial"/>
            </a:endParaRPr>
          </a:p>
        </p:txBody>
      </p:sp>
    </p:spTree>
    <p:extLst>
      <p:ext uri="{BB962C8B-B14F-4D97-AF65-F5344CB8AC3E}">
        <p14:creationId xmlns:p14="http://schemas.microsoft.com/office/powerpoint/2010/main" val="1080467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normAutofit/>
          </a:bodyPr>
          <a:lstStyle/>
          <a:p>
            <a:r>
              <a:rPr lang="fr-FR" dirty="0" smtClean="0">
                <a:solidFill>
                  <a:srgbClr val="C00000"/>
                </a:solidFill>
              </a:rPr>
              <a:t>Conseils et recommandations :</a:t>
            </a:r>
            <a:br>
              <a:rPr lang="fr-FR" dirty="0" smtClean="0">
                <a:solidFill>
                  <a:srgbClr val="C00000"/>
                </a:solidFill>
              </a:rPr>
            </a:br>
            <a:r>
              <a:rPr lang="fr-FR" dirty="0" smtClean="0">
                <a:solidFill>
                  <a:srgbClr val="C00000"/>
                </a:solidFill>
              </a:rPr>
              <a:t>Appliquer les </a:t>
            </a:r>
            <a:r>
              <a:rPr lang="fr-FR" dirty="0">
                <a:solidFill>
                  <a:srgbClr val="C00000"/>
                </a:solidFill>
              </a:rPr>
              <a:t>principes </a:t>
            </a:r>
            <a:r>
              <a:rPr lang="fr-FR" dirty="0" smtClean="0">
                <a:solidFill>
                  <a:srgbClr val="C00000"/>
                </a:solidFill>
              </a:rPr>
              <a:t>FAIR</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34</a:t>
            </a:fld>
            <a:endParaRPr lang="fr-FR">
              <a:sym typeface="Arial"/>
            </a:endParaRPr>
          </a:p>
        </p:txBody>
      </p:sp>
      <p:sp>
        <p:nvSpPr>
          <p:cNvPr id="14" name="Rectangle à coins arrondis 13"/>
          <p:cNvSpPr/>
          <p:nvPr/>
        </p:nvSpPr>
        <p:spPr>
          <a:xfrm>
            <a:off x="195894" y="1507863"/>
            <a:ext cx="4337223" cy="1974105"/>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a:solidFill>
                  <a:srgbClr val="990000"/>
                </a:solidFill>
                <a:latin typeface="Arial" panose="020B0604020202020204" pitchFamily="34" charset="0"/>
                <a:cs typeface="Arial" panose="020B0604020202020204" pitchFamily="34" charset="0"/>
              </a:rPr>
              <a:t>Findable</a:t>
            </a:r>
            <a:endParaRPr lang="fr-FR" sz="1200" b="1" dirty="0">
              <a:solidFill>
                <a:srgbClr val="990000"/>
              </a:solidFill>
              <a:latin typeface="Arial" panose="020B0604020202020204" pitchFamily="34" charset="0"/>
              <a:cs typeface="Arial" panose="020B0604020202020204" pitchFamily="34" charset="0"/>
            </a:endParaRPr>
          </a:p>
          <a:p>
            <a:r>
              <a:rPr lang="fr-FR" sz="1200" b="1" dirty="0">
                <a:solidFill>
                  <a:schemeClr val="tx1"/>
                </a:solidFill>
                <a:cs typeface="Arial" panose="020B0604020202020204" pitchFamily="34" charset="0"/>
              </a:rPr>
              <a:t>F1</a:t>
            </a:r>
            <a:r>
              <a:rPr lang="fr-FR" sz="1200" dirty="0">
                <a:solidFill>
                  <a:schemeClr val="tx1"/>
                </a:solidFill>
                <a:cs typeface="Arial" panose="020B0604020202020204" pitchFamily="34" charset="0"/>
              </a:rPr>
              <a:t> Les données et les métadonnées sont identifiées par un identifiant global unique et pérenne.</a:t>
            </a:r>
          </a:p>
          <a:p>
            <a:r>
              <a:rPr lang="fr-FR" sz="1200" b="1" dirty="0">
                <a:solidFill>
                  <a:schemeClr val="tx1"/>
                </a:solidFill>
                <a:cs typeface="Arial" panose="020B0604020202020204" pitchFamily="34" charset="0"/>
              </a:rPr>
              <a:t>F2</a:t>
            </a:r>
            <a:r>
              <a:rPr lang="fr-FR" sz="1200" dirty="0">
                <a:solidFill>
                  <a:schemeClr val="tx1"/>
                </a:solidFill>
                <a:cs typeface="Arial" panose="020B0604020202020204" pitchFamily="34" charset="0"/>
              </a:rPr>
              <a:t> Les métadonnées décrivant les données sont riches</a:t>
            </a:r>
            <a:r>
              <a:rPr lang="fr-FR" sz="1200" dirty="0" smtClean="0">
                <a:solidFill>
                  <a:schemeClr val="tx1"/>
                </a:solidFill>
                <a:cs typeface="Arial" panose="020B0604020202020204" pitchFamily="34" charset="0"/>
              </a:rPr>
              <a:t>.</a:t>
            </a:r>
          </a:p>
          <a:p>
            <a:r>
              <a:rPr lang="fr-FR" sz="1200" b="1" dirty="0" smtClean="0">
                <a:solidFill>
                  <a:schemeClr val="tx1"/>
                </a:solidFill>
                <a:cs typeface="Arial" panose="020B0604020202020204" pitchFamily="34" charset="0"/>
              </a:rPr>
              <a:t>F3</a:t>
            </a:r>
            <a:r>
              <a:rPr lang="fr-FR" sz="1200" dirty="0" smtClean="0">
                <a:solidFill>
                  <a:schemeClr val="tx1"/>
                </a:solidFill>
                <a:cs typeface="Arial" panose="020B0604020202020204" pitchFamily="34" charset="0"/>
              </a:rPr>
              <a:t> </a:t>
            </a:r>
            <a:r>
              <a:rPr lang="fr-FR" sz="1200" dirty="0">
                <a:solidFill>
                  <a:schemeClr val="tx1"/>
                </a:solidFill>
                <a:cs typeface="Arial" panose="020B0604020202020204" pitchFamily="34" charset="0"/>
              </a:rPr>
              <a:t>Les métadonnées spécifient l’identifiant de la donnée</a:t>
            </a:r>
            <a:r>
              <a:rPr lang="fr-FR" sz="1200" dirty="0" smtClean="0">
                <a:solidFill>
                  <a:schemeClr val="tx1"/>
                </a:solidFill>
                <a:cs typeface="Arial" panose="020B0604020202020204" pitchFamily="34" charset="0"/>
              </a:rPr>
              <a:t>.</a:t>
            </a:r>
            <a:endParaRPr lang="fr-FR" sz="1200" dirty="0">
              <a:solidFill>
                <a:schemeClr val="tx1"/>
              </a:solidFill>
              <a:cs typeface="Arial" panose="020B0604020202020204" pitchFamily="34" charset="0"/>
            </a:endParaRPr>
          </a:p>
          <a:p>
            <a:r>
              <a:rPr lang="fr-FR" sz="1200" b="1" dirty="0" smtClean="0">
                <a:solidFill>
                  <a:schemeClr val="tx1"/>
                </a:solidFill>
                <a:cs typeface="Arial" panose="020B0604020202020204" pitchFamily="34" charset="0"/>
              </a:rPr>
              <a:t>F4</a:t>
            </a:r>
            <a:r>
              <a:rPr lang="fr-FR" sz="1200" dirty="0" smtClean="0">
                <a:solidFill>
                  <a:schemeClr val="tx1"/>
                </a:solidFill>
                <a:cs typeface="Arial" panose="020B0604020202020204" pitchFamily="34" charset="0"/>
              </a:rPr>
              <a:t> </a:t>
            </a:r>
            <a:r>
              <a:rPr lang="fr-FR" sz="1200" dirty="0">
                <a:solidFill>
                  <a:schemeClr val="tx1"/>
                </a:solidFill>
                <a:cs typeface="Arial" panose="020B0604020202020204" pitchFamily="34" charset="0"/>
              </a:rPr>
              <a:t>Les données et les métadonnées sont enregistrées et indexées dans un dispositif permettant de les rechercher</a:t>
            </a:r>
            <a:r>
              <a:rPr lang="fr-FR" sz="1200" dirty="0" smtClean="0">
                <a:solidFill>
                  <a:schemeClr val="tx1"/>
                </a:solidFill>
                <a:cs typeface="Arial" panose="020B0604020202020204" pitchFamily="34" charset="0"/>
              </a:rPr>
              <a:t>.</a:t>
            </a:r>
            <a:endParaRPr lang="fr-FR" sz="1200" dirty="0">
              <a:solidFill>
                <a:schemeClr val="tx1"/>
              </a:solidFill>
              <a:cs typeface="Arial" panose="020B0604020202020204" pitchFamily="34" charset="0"/>
            </a:endParaRPr>
          </a:p>
          <a:p>
            <a:pPr algn="ctr"/>
            <a:endParaRPr lang="fr-FR" sz="1200" dirty="0">
              <a:solidFill>
                <a:schemeClr val="tx1"/>
              </a:solidFill>
              <a:latin typeface="Arial" panose="020B0604020202020204" pitchFamily="34" charset="0"/>
              <a:cs typeface="Arial" panose="020B0604020202020204" pitchFamily="34" charset="0"/>
            </a:endParaRPr>
          </a:p>
        </p:txBody>
      </p:sp>
      <p:sp>
        <p:nvSpPr>
          <p:cNvPr id="19" name="Rectangle à coins arrondis 18"/>
          <p:cNvSpPr/>
          <p:nvPr/>
        </p:nvSpPr>
        <p:spPr>
          <a:xfrm>
            <a:off x="4664212" y="1507863"/>
            <a:ext cx="4337223" cy="1974105"/>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rgbClr val="990000"/>
                </a:solidFill>
                <a:latin typeface="Arial" panose="020B0604020202020204" pitchFamily="34" charset="0"/>
                <a:cs typeface="Arial" panose="020B0604020202020204" pitchFamily="34" charset="0"/>
              </a:rPr>
              <a:t>Accessible</a:t>
            </a:r>
            <a:endParaRPr lang="fr-FR" sz="1200" dirty="0">
              <a:solidFill>
                <a:srgbClr val="990000"/>
              </a:solidFill>
              <a:latin typeface="Arial" panose="020B0604020202020204" pitchFamily="34" charset="0"/>
              <a:cs typeface="Arial" panose="020B0604020202020204" pitchFamily="34" charset="0"/>
            </a:endParaRPr>
          </a:p>
          <a:p>
            <a:r>
              <a:rPr lang="fr-FR" sz="1200" b="1" dirty="0">
                <a:solidFill>
                  <a:schemeClr val="tx1"/>
                </a:solidFill>
                <a:cs typeface="Arial" panose="020B0604020202020204" pitchFamily="34" charset="0"/>
              </a:rPr>
              <a:t>A1</a:t>
            </a:r>
            <a:r>
              <a:rPr lang="fr-FR" sz="1200" dirty="0">
                <a:solidFill>
                  <a:schemeClr val="tx1"/>
                </a:solidFill>
                <a:cs typeface="Arial" panose="020B0604020202020204" pitchFamily="34" charset="0"/>
              </a:rPr>
              <a:t> Les données et les métadonnées sont accessibles par leur identifiant via un protocole de communication standardisé.</a:t>
            </a:r>
          </a:p>
          <a:p>
            <a:r>
              <a:rPr lang="fr-FR" sz="1200" b="1" dirty="0">
                <a:solidFill>
                  <a:schemeClr val="tx1"/>
                </a:solidFill>
                <a:cs typeface="Arial" panose="020B0604020202020204" pitchFamily="34" charset="0"/>
              </a:rPr>
              <a:t>A1.1</a:t>
            </a:r>
            <a:r>
              <a:rPr lang="fr-FR" sz="1200" dirty="0">
                <a:solidFill>
                  <a:schemeClr val="tx1"/>
                </a:solidFill>
                <a:cs typeface="Arial" panose="020B0604020202020204" pitchFamily="34" charset="0"/>
              </a:rPr>
              <a:t> Le protocole utilisé est ouvert, libre et peut être implémenté de manière universelle.</a:t>
            </a:r>
          </a:p>
          <a:p>
            <a:r>
              <a:rPr lang="fr-FR" sz="1200" b="1" dirty="0">
                <a:solidFill>
                  <a:schemeClr val="tx1"/>
                </a:solidFill>
                <a:cs typeface="Arial" panose="020B0604020202020204" pitchFamily="34" charset="0"/>
              </a:rPr>
              <a:t>A1.2</a:t>
            </a:r>
            <a:r>
              <a:rPr lang="fr-FR" sz="1200" dirty="0">
                <a:solidFill>
                  <a:schemeClr val="tx1"/>
                </a:solidFill>
                <a:cs typeface="Arial" panose="020B0604020202020204" pitchFamily="34" charset="0"/>
              </a:rPr>
              <a:t> Le protocole utilisé permet l’authentification et l’autorisation si besoin.</a:t>
            </a:r>
          </a:p>
          <a:p>
            <a:r>
              <a:rPr lang="fr-FR" sz="1200" b="1" dirty="0">
                <a:solidFill>
                  <a:schemeClr val="tx1"/>
                </a:solidFill>
                <a:cs typeface="Arial" panose="020B0604020202020204" pitchFamily="34" charset="0"/>
              </a:rPr>
              <a:t>A2</a:t>
            </a:r>
            <a:r>
              <a:rPr lang="fr-FR" sz="1200" dirty="0">
                <a:solidFill>
                  <a:schemeClr val="tx1"/>
                </a:solidFill>
                <a:cs typeface="Arial" panose="020B0604020202020204" pitchFamily="34" charset="0"/>
              </a:rPr>
              <a:t> Les métadonnées sont accessibles même quand les données ne le sont plus.</a:t>
            </a:r>
          </a:p>
          <a:p>
            <a:pPr algn="ctr"/>
            <a:endParaRPr lang="fr-FR" sz="1200" dirty="0">
              <a:solidFill>
                <a:schemeClr val="tx1"/>
              </a:solidFill>
              <a:latin typeface="Arial" panose="020B0604020202020204" pitchFamily="34" charset="0"/>
              <a:cs typeface="Arial" panose="020B0604020202020204" pitchFamily="34" charset="0"/>
            </a:endParaRPr>
          </a:p>
        </p:txBody>
      </p:sp>
      <p:sp>
        <p:nvSpPr>
          <p:cNvPr id="20" name="Rectangle à coins arrondis 19"/>
          <p:cNvSpPr/>
          <p:nvPr/>
        </p:nvSpPr>
        <p:spPr>
          <a:xfrm>
            <a:off x="195894" y="3595627"/>
            <a:ext cx="4337223" cy="2048434"/>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990000"/>
                </a:solidFill>
                <a:latin typeface="Arial" panose="020B0604020202020204" pitchFamily="34" charset="0"/>
                <a:cs typeface="Arial" panose="020B0604020202020204" pitchFamily="34" charset="0"/>
              </a:rPr>
              <a:t>Interoperable</a:t>
            </a:r>
            <a:endParaRPr lang="fr-FR" sz="1200" b="1" dirty="0" smtClean="0">
              <a:solidFill>
                <a:srgbClr val="990000"/>
              </a:solidFill>
              <a:latin typeface="Arial" panose="020B0604020202020204" pitchFamily="34" charset="0"/>
              <a:cs typeface="Arial" panose="020B0604020202020204" pitchFamily="34" charset="0"/>
            </a:endParaRPr>
          </a:p>
          <a:p>
            <a:r>
              <a:rPr lang="fr-FR" sz="1200" b="1" dirty="0" smtClean="0">
                <a:solidFill>
                  <a:schemeClr val="tx1"/>
                </a:solidFill>
              </a:rPr>
              <a:t>I1</a:t>
            </a:r>
            <a:r>
              <a:rPr lang="fr-FR" sz="1200" dirty="0" smtClean="0">
                <a:solidFill>
                  <a:schemeClr val="tx1"/>
                </a:solidFill>
              </a:rPr>
              <a:t> </a:t>
            </a:r>
            <a:r>
              <a:rPr lang="fr-FR" sz="1200" dirty="0">
                <a:solidFill>
                  <a:schemeClr val="tx1"/>
                </a:solidFill>
              </a:rPr>
              <a:t>Les données et les métadonnées utilisent un langage formel, accessible, partagé et largement applicable pour la représentation des connaissances.</a:t>
            </a:r>
          </a:p>
          <a:p>
            <a:r>
              <a:rPr lang="fr-FR" sz="1200" b="1" dirty="0">
                <a:solidFill>
                  <a:schemeClr val="tx1"/>
                </a:solidFill>
              </a:rPr>
              <a:t>I2</a:t>
            </a:r>
            <a:r>
              <a:rPr lang="fr-FR" sz="1200" dirty="0">
                <a:solidFill>
                  <a:schemeClr val="tx1"/>
                </a:solidFill>
              </a:rPr>
              <a:t> Les données et les métadonnées utilisent des vocabulaires qui respectent les principes FAIR.</a:t>
            </a:r>
          </a:p>
          <a:p>
            <a:r>
              <a:rPr lang="fr-FR" sz="1200" b="1" dirty="0">
                <a:solidFill>
                  <a:schemeClr val="tx1"/>
                </a:solidFill>
              </a:rPr>
              <a:t>I3</a:t>
            </a:r>
            <a:r>
              <a:rPr lang="fr-FR" sz="1200" dirty="0">
                <a:solidFill>
                  <a:schemeClr val="tx1"/>
                </a:solidFill>
              </a:rPr>
              <a:t> Les données et les métadonnées incluent des liens  vers d’autres (méta)données.</a:t>
            </a:r>
          </a:p>
        </p:txBody>
      </p:sp>
      <p:sp>
        <p:nvSpPr>
          <p:cNvPr id="21" name="Rectangle à coins arrondis 20"/>
          <p:cNvSpPr/>
          <p:nvPr/>
        </p:nvSpPr>
        <p:spPr>
          <a:xfrm>
            <a:off x="4664212" y="3595628"/>
            <a:ext cx="4337223" cy="2048434"/>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990000"/>
                </a:solidFill>
                <a:latin typeface="Arial" panose="020B0604020202020204" pitchFamily="34" charset="0"/>
                <a:cs typeface="Arial" panose="020B0604020202020204" pitchFamily="34" charset="0"/>
              </a:rPr>
              <a:t>Reusable</a:t>
            </a:r>
            <a:endParaRPr lang="fr-FR" sz="1200" b="1" dirty="0">
              <a:solidFill>
                <a:srgbClr val="990000"/>
              </a:solidFill>
              <a:latin typeface="Arial" panose="020B0604020202020204" pitchFamily="34" charset="0"/>
              <a:cs typeface="Arial" panose="020B0604020202020204" pitchFamily="34" charset="0"/>
            </a:endParaRPr>
          </a:p>
          <a:p>
            <a:r>
              <a:rPr lang="fr-FR" sz="1200" b="1" dirty="0">
                <a:solidFill>
                  <a:schemeClr val="tx1"/>
                </a:solidFill>
              </a:rPr>
              <a:t>R1</a:t>
            </a:r>
            <a:r>
              <a:rPr lang="fr-FR" sz="1200" dirty="0">
                <a:solidFill>
                  <a:schemeClr val="tx1"/>
                </a:solidFill>
              </a:rPr>
              <a:t> Les données et les métadonnées ont des attributs multiples et pertinents.</a:t>
            </a:r>
          </a:p>
          <a:p>
            <a:r>
              <a:rPr lang="fr-FR" sz="1200" b="1" dirty="0">
                <a:solidFill>
                  <a:schemeClr val="tx1"/>
                </a:solidFill>
              </a:rPr>
              <a:t>R1.1</a:t>
            </a:r>
            <a:r>
              <a:rPr lang="fr-FR" sz="1200" dirty="0">
                <a:solidFill>
                  <a:schemeClr val="tx1"/>
                </a:solidFill>
              </a:rPr>
              <a:t> Les données et les métadonnées sont mises à disposition selon une licence explicite et accessible.</a:t>
            </a:r>
          </a:p>
          <a:p>
            <a:r>
              <a:rPr lang="fr-FR" sz="1200" b="1" dirty="0">
                <a:solidFill>
                  <a:schemeClr val="tx1"/>
                </a:solidFill>
              </a:rPr>
              <a:t>R1.2</a:t>
            </a:r>
            <a:r>
              <a:rPr lang="fr-FR" sz="1200" dirty="0">
                <a:solidFill>
                  <a:schemeClr val="tx1"/>
                </a:solidFill>
              </a:rPr>
              <a:t> Les données et les métadonnées sont associées à leur provenance.</a:t>
            </a:r>
          </a:p>
          <a:p>
            <a:r>
              <a:rPr lang="fr-FR" sz="1200" b="1" dirty="0">
                <a:solidFill>
                  <a:schemeClr val="tx1"/>
                </a:solidFill>
              </a:rPr>
              <a:t>R1.3</a:t>
            </a:r>
            <a:r>
              <a:rPr lang="fr-FR" sz="1200" dirty="0">
                <a:solidFill>
                  <a:schemeClr val="tx1"/>
                </a:solidFill>
              </a:rPr>
              <a:t> Les données et les métadonnées correspondent aux standards des communautés indiquées.</a:t>
            </a:r>
          </a:p>
          <a:p>
            <a:pPr algn="ctr"/>
            <a:endParaRPr lang="fr-FR" sz="12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2119571" y="5852194"/>
            <a:ext cx="5620931" cy="338554"/>
          </a:xfrm>
          <a:prstGeom prst="rect">
            <a:avLst/>
          </a:prstGeom>
        </p:spPr>
        <p:txBody>
          <a:bodyPr wrap="square">
            <a:spAutoFit/>
          </a:bodyPr>
          <a:lstStyle/>
          <a:p>
            <a:r>
              <a:rPr lang="fr-FR" sz="1600" dirty="0">
                <a:hlinkClick r:id="rId3"/>
              </a:rPr>
              <a:t>https://</a:t>
            </a:r>
            <a:r>
              <a:rPr lang="fr-FR" sz="1600" dirty="0" smtClean="0">
                <a:hlinkClick r:id="rId3"/>
              </a:rPr>
              <a:t>www.inra.fr/datapartage/Produire-des-donnees-FAIR</a:t>
            </a:r>
            <a:r>
              <a:rPr lang="fr-FR" sz="1600" dirty="0" smtClean="0"/>
              <a:t> </a:t>
            </a:r>
            <a:endParaRPr lang="fr-FR" sz="1600" dirty="0"/>
          </a:p>
        </p:txBody>
      </p:sp>
    </p:spTree>
    <p:extLst>
      <p:ext uri="{BB962C8B-B14F-4D97-AF65-F5344CB8AC3E}">
        <p14:creationId xmlns:p14="http://schemas.microsoft.com/office/powerpoint/2010/main" val="2463864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62500" lnSpcReduction="20000"/>
          </a:bodyPr>
          <a:lstStyle/>
          <a:p>
            <a:endParaRPr lang="fr-FR" dirty="0" smtClean="0"/>
          </a:p>
          <a:p>
            <a:r>
              <a:rPr lang="fr-FR" dirty="0" smtClean="0"/>
              <a:t>Quel identifiant sera attribué aux données ? </a:t>
            </a:r>
          </a:p>
          <a:p>
            <a:pPr lvl="1"/>
            <a:r>
              <a:rPr lang="fr-FR" dirty="0" smtClean="0"/>
              <a:t>Persistant et unique (DOI…)</a:t>
            </a:r>
          </a:p>
          <a:p>
            <a:r>
              <a:rPr lang="fr-FR" dirty="0" smtClean="0"/>
              <a:t>Quelles métadonnées seront utilisées pour décrire les données ? </a:t>
            </a:r>
          </a:p>
          <a:p>
            <a:pPr lvl="1"/>
            <a:r>
              <a:rPr lang="fr-FR" dirty="0" smtClean="0"/>
              <a:t>Spécifier les standards de métadonnées utilisés, ou les schémas développés si pas de standard</a:t>
            </a:r>
          </a:p>
          <a:p>
            <a:r>
              <a:rPr lang="fr-FR" dirty="0" smtClean="0"/>
              <a:t>Dans quel entrepôt seront déposées données ? </a:t>
            </a:r>
          </a:p>
          <a:p>
            <a:r>
              <a:rPr lang="fr-FR" dirty="0" smtClean="0"/>
              <a:t>Des mots-clés sont-ils utilisés pour faciliter la découverte des données ? </a:t>
            </a:r>
          </a:p>
          <a:p>
            <a:r>
              <a:rPr lang="fr-FR" dirty="0" smtClean="0"/>
              <a:t>Des mécanismes d'interrogation standards (SPARQL, SQL, APIs standards) seront-ils disponibles ?</a:t>
            </a:r>
          </a:p>
          <a:p>
            <a:pPr lvl="0"/>
            <a:r>
              <a:rPr lang="fr-FR" dirty="0" smtClean="0"/>
              <a:t>Comment les fichiers seront-ils organisés ?</a:t>
            </a:r>
          </a:p>
          <a:p>
            <a:pPr lvl="0"/>
            <a:r>
              <a:rPr lang="fr-FR" dirty="0" smtClean="0"/>
              <a:t>Quelle convention de nommage sera utilisée pour les répertoires et les fichiers de données ?</a:t>
            </a:r>
          </a:p>
          <a:p>
            <a:pPr lvl="0"/>
            <a:r>
              <a:rPr lang="fr-FR" dirty="0" smtClean="0"/>
              <a:t>Comment les versions des fichiers seront-elles identifiées ?</a:t>
            </a:r>
          </a:p>
          <a:p>
            <a:endParaRPr lang="fr-FR" dirty="0"/>
          </a:p>
        </p:txBody>
      </p:sp>
      <p:sp>
        <p:nvSpPr>
          <p:cNvPr id="16" name="Titre 15"/>
          <p:cNvSpPr>
            <a:spLocks noGrp="1"/>
          </p:cNvSpPr>
          <p:nvPr>
            <p:ph type="title"/>
          </p:nvPr>
        </p:nvSpPr>
        <p:spPr/>
        <p:txBody>
          <a:bodyPr/>
          <a:lstStyle/>
          <a:p>
            <a:r>
              <a:rPr lang="fr-FR" dirty="0" smtClean="0"/>
              <a:t>Conseils et recommandations :</a:t>
            </a:r>
            <a:br>
              <a:rPr lang="fr-FR" dirty="0" smtClean="0"/>
            </a:br>
            <a:r>
              <a:rPr lang="fr-FR" dirty="0" smtClean="0"/>
              <a:t>Le principe </a:t>
            </a:r>
            <a:r>
              <a:rPr lang="fr-FR" u="sng" dirty="0" err="1"/>
              <a:t>Findable</a:t>
            </a:r>
            <a:r>
              <a:rPr lang="fr-FR" dirty="0"/>
              <a:t> </a:t>
            </a:r>
            <a:r>
              <a:rPr lang="fr-FR" dirty="0" smtClean="0"/>
              <a:t>dans le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35</a:t>
            </a:fld>
            <a:endParaRPr lang="fr-FR">
              <a:sym typeface="Arial"/>
            </a:endParaRPr>
          </a:p>
        </p:txBody>
      </p:sp>
      <p:sp>
        <p:nvSpPr>
          <p:cNvPr id="15" name="Rectangle 14"/>
          <p:cNvSpPr/>
          <p:nvPr/>
        </p:nvSpPr>
        <p:spPr>
          <a:xfrm>
            <a:off x="228600" y="1394232"/>
            <a:ext cx="8686800" cy="276999"/>
          </a:xfrm>
          <a:prstGeom prst="rect">
            <a:avLst/>
          </a:prstGeom>
        </p:spPr>
        <p:txBody>
          <a:bodyPr wrap="square">
            <a:spAutoFit/>
          </a:bodyPr>
          <a:lstStyle/>
          <a:p>
            <a:pPr algn="ctr"/>
            <a:r>
              <a:rPr lang="fr-FR" sz="1200" dirty="0" err="1"/>
              <a:t>Research</a:t>
            </a:r>
            <a:r>
              <a:rPr lang="fr-FR" sz="1200" dirty="0"/>
              <a:t> Data Alliance. (13:04:53 UTC). </a:t>
            </a:r>
            <a:r>
              <a:rPr lang="fr-FR" sz="1200" dirty="0" err="1">
                <a:hlinkClick r:id="rId3"/>
              </a:rPr>
              <a:t>OpenAIRE</a:t>
            </a:r>
            <a:r>
              <a:rPr lang="fr-FR" sz="1200" dirty="0">
                <a:hlinkClick r:id="rId3"/>
              </a:rPr>
              <a:t> and </a:t>
            </a:r>
            <a:r>
              <a:rPr lang="fr-FR" sz="1200" dirty="0" err="1">
                <a:hlinkClick r:id="rId3"/>
              </a:rPr>
              <a:t>Eudat</a:t>
            </a:r>
            <a:r>
              <a:rPr lang="fr-FR" sz="1200" dirty="0">
                <a:hlinkClick r:id="rId3"/>
              </a:rPr>
              <a:t> services and </a:t>
            </a:r>
            <a:r>
              <a:rPr lang="fr-FR" sz="1200" dirty="0" err="1">
                <a:hlinkClick r:id="rId3"/>
              </a:rPr>
              <a:t>tools</a:t>
            </a:r>
            <a:r>
              <a:rPr lang="fr-FR" sz="1200" dirty="0">
                <a:hlinkClick r:id="rId3"/>
              </a:rPr>
              <a:t> to support FAIR DMP </a:t>
            </a:r>
            <a:r>
              <a:rPr lang="fr-FR" sz="1200" dirty="0" err="1">
                <a:hlinkClick r:id="rId3"/>
              </a:rPr>
              <a:t>implementation</a:t>
            </a:r>
            <a:r>
              <a:rPr lang="fr-FR" sz="1200" dirty="0"/>
              <a:t>.</a:t>
            </a:r>
          </a:p>
        </p:txBody>
      </p:sp>
    </p:spTree>
    <p:extLst>
      <p:ext uri="{BB962C8B-B14F-4D97-AF65-F5344CB8AC3E}">
        <p14:creationId xmlns:p14="http://schemas.microsoft.com/office/powerpoint/2010/main" val="1705672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70000" lnSpcReduction="20000"/>
          </a:bodyPr>
          <a:lstStyle/>
          <a:p>
            <a:endParaRPr lang="fr-FR" dirty="0" smtClean="0"/>
          </a:p>
          <a:p>
            <a:r>
              <a:rPr lang="fr-FR" dirty="0"/>
              <a:t>Quelles </a:t>
            </a:r>
            <a:r>
              <a:rPr lang="fr-FR" dirty="0" smtClean="0"/>
              <a:t>sont les données qui </a:t>
            </a:r>
            <a:r>
              <a:rPr lang="fr-FR" dirty="0"/>
              <a:t>seront </a:t>
            </a:r>
            <a:r>
              <a:rPr lang="fr-FR" dirty="0" smtClean="0"/>
              <a:t>librement accessibles ? </a:t>
            </a:r>
          </a:p>
          <a:p>
            <a:r>
              <a:rPr lang="fr-FR" dirty="0"/>
              <a:t>Comment les données </a:t>
            </a:r>
            <a:r>
              <a:rPr lang="fr-FR" dirty="0" smtClean="0"/>
              <a:t>seront </a:t>
            </a:r>
            <a:r>
              <a:rPr lang="fr-FR" dirty="0"/>
              <a:t>rendues accessibles ? </a:t>
            </a:r>
            <a:endParaRPr lang="fr-FR" dirty="0" smtClean="0"/>
          </a:p>
          <a:p>
            <a:pPr lvl="1"/>
            <a:r>
              <a:rPr lang="fr-FR" dirty="0" smtClean="0"/>
              <a:t>dépôt </a:t>
            </a:r>
            <a:r>
              <a:rPr lang="fr-FR" dirty="0"/>
              <a:t>dans un </a:t>
            </a:r>
            <a:r>
              <a:rPr lang="fr-FR" dirty="0" smtClean="0"/>
              <a:t>entrepôt… </a:t>
            </a:r>
          </a:p>
          <a:p>
            <a:r>
              <a:rPr lang="fr-FR" dirty="0" smtClean="0"/>
              <a:t>S’il y a des données en accès restreint,</a:t>
            </a:r>
          </a:p>
          <a:p>
            <a:pPr lvl="1"/>
            <a:r>
              <a:rPr lang="fr-FR" dirty="0" smtClean="0"/>
              <a:t>Pour quelles raisons ces données </a:t>
            </a:r>
            <a:r>
              <a:rPr lang="fr-FR" dirty="0"/>
              <a:t>ne peuvent pas être partagées </a:t>
            </a:r>
            <a:r>
              <a:rPr lang="fr-FR" dirty="0" smtClean="0"/>
              <a:t>largement ?</a:t>
            </a:r>
          </a:p>
          <a:p>
            <a:pPr lvl="1"/>
            <a:r>
              <a:rPr lang="fr-FR" dirty="0" smtClean="0"/>
              <a:t>Comment accéder à ces données ? (contact par mail, organe </a:t>
            </a:r>
            <a:r>
              <a:rPr lang="fr-FR" dirty="0"/>
              <a:t>de </a:t>
            </a:r>
            <a:r>
              <a:rPr lang="fr-FR" dirty="0" smtClean="0"/>
              <a:t>décision, authentification…)</a:t>
            </a:r>
            <a:endParaRPr lang="fr-FR" dirty="0"/>
          </a:p>
          <a:p>
            <a:pPr lvl="1"/>
            <a:r>
              <a:rPr lang="fr-FR" dirty="0"/>
              <a:t>Avez-vous décrit les conditions d'accès </a:t>
            </a:r>
            <a:r>
              <a:rPr lang="fr-FR" dirty="0" smtClean="0"/>
              <a:t>? </a:t>
            </a:r>
            <a:endParaRPr lang="fr-FR" dirty="0"/>
          </a:p>
          <a:p>
            <a:r>
              <a:rPr lang="fr-FR" dirty="0" smtClean="0"/>
              <a:t>Des outils </a:t>
            </a:r>
            <a:r>
              <a:rPr lang="fr-FR" dirty="0"/>
              <a:t>(documentation ou logiciel…) sont-ils nécessaires </a:t>
            </a:r>
            <a:r>
              <a:rPr lang="fr-FR" dirty="0" smtClean="0"/>
              <a:t>pour accéder aux données ?</a:t>
            </a:r>
          </a:p>
          <a:p>
            <a:pPr lvl="1"/>
            <a:r>
              <a:rPr lang="fr-FR" dirty="0" smtClean="0"/>
              <a:t>Sont-ils open source, sinon </a:t>
            </a:r>
            <a:r>
              <a:rPr lang="fr-FR" dirty="0"/>
              <a:t>seront-ils fournis </a:t>
            </a:r>
            <a:r>
              <a:rPr lang="fr-FR" dirty="0" smtClean="0"/>
              <a:t>?</a:t>
            </a:r>
          </a:p>
          <a:p>
            <a:r>
              <a:rPr lang="fr-FR" dirty="0" smtClean="0"/>
              <a:t>La </a:t>
            </a:r>
            <a:r>
              <a:rPr lang="fr-FR" dirty="0"/>
              <a:t>documentation et le code </a:t>
            </a:r>
            <a:r>
              <a:rPr lang="fr-FR" dirty="0" smtClean="0"/>
              <a:t>associés</a:t>
            </a:r>
            <a:r>
              <a:rPr lang="fr-FR" dirty="0"/>
              <a:t> </a:t>
            </a:r>
            <a:r>
              <a:rPr lang="fr-FR" dirty="0" smtClean="0"/>
              <a:t>sont-ils accessibles avec les données ?</a:t>
            </a:r>
            <a:endParaRPr lang="fr-FR" dirty="0"/>
          </a:p>
          <a:p>
            <a:pPr marL="457200" lvl="1" indent="0">
              <a:buNone/>
            </a:pPr>
            <a:endParaRPr lang="fr-FR" dirty="0"/>
          </a:p>
        </p:txBody>
      </p:sp>
      <p:sp>
        <p:nvSpPr>
          <p:cNvPr id="16" name="Titre 15"/>
          <p:cNvSpPr>
            <a:spLocks noGrp="1"/>
          </p:cNvSpPr>
          <p:nvPr>
            <p:ph type="title"/>
          </p:nvPr>
        </p:nvSpPr>
        <p:spPr/>
        <p:txBody>
          <a:bodyPr/>
          <a:lstStyle/>
          <a:p>
            <a:r>
              <a:rPr lang="fr-FR" dirty="0" smtClean="0"/>
              <a:t>Conseils et recommandations :</a:t>
            </a:r>
            <a:br>
              <a:rPr lang="fr-FR" dirty="0" smtClean="0"/>
            </a:br>
            <a:r>
              <a:rPr lang="fr-FR" dirty="0" smtClean="0"/>
              <a:t>Le principe </a:t>
            </a:r>
            <a:r>
              <a:rPr lang="fr-FR" u="sng" dirty="0"/>
              <a:t>Accessible</a:t>
            </a:r>
            <a:r>
              <a:rPr lang="fr-FR" dirty="0"/>
              <a:t> </a:t>
            </a:r>
            <a:r>
              <a:rPr lang="fr-FR" dirty="0" smtClean="0"/>
              <a:t>dans le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36</a:t>
            </a:fld>
            <a:endParaRPr lang="fr-FR">
              <a:sym typeface="Arial"/>
            </a:endParaRPr>
          </a:p>
        </p:txBody>
      </p:sp>
    </p:spTree>
    <p:extLst>
      <p:ext uri="{BB962C8B-B14F-4D97-AF65-F5344CB8AC3E}">
        <p14:creationId xmlns:p14="http://schemas.microsoft.com/office/powerpoint/2010/main" val="232212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70000" lnSpcReduction="20000"/>
          </a:bodyPr>
          <a:lstStyle/>
          <a:p>
            <a:endParaRPr lang="fr-FR" dirty="0" smtClean="0"/>
          </a:p>
          <a:p>
            <a:r>
              <a:rPr lang="fr-FR" dirty="0" smtClean="0"/>
              <a:t>Les (méta)données peuvent-elles </a:t>
            </a:r>
            <a:r>
              <a:rPr lang="fr-FR" dirty="0"/>
              <a:t>être </a:t>
            </a:r>
            <a:r>
              <a:rPr lang="fr-FR" dirty="0" smtClean="0"/>
              <a:t>échangées, combinées </a:t>
            </a:r>
            <a:r>
              <a:rPr lang="fr-FR" dirty="0"/>
              <a:t>et utilisées </a:t>
            </a:r>
            <a:r>
              <a:rPr lang="fr-FR" dirty="0" smtClean="0"/>
              <a:t>par d'autres (humains ou machines) ? </a:t>
            </a:r>
          </a:p>
          <a:p>
            <a:pPr lvl="1"/>
            <a:r>
              <a:rPr lang="fr-FR" dirty="0" smtClean="0"/>
              <a:t>Spécifier les standards, méthodologies, vocabulaires, utilisés pour assurer l’interopérabilité des données et métadonnées</a:t>
            </a:r>
          </a:p>
          <a:p>
            <a:pPr lvl="1"/>
            <a:r>
              <a:rPr lang="fr-FR" dirty="0" smtClean="0"/>
              <a:t>Utilisez-vous </a:t>
            </a:r>
            <a:r>
              <a:rPr lang="fr-FR" dirty="0"/>
              <a:t>des vocabulaires standards </a:t>
            </a:r>
            <a:r>
              <a:rPr lang="fr-FR" dirty="0" smtClean="0"/>
              <a:t>assurant une </a:t>
            </a:r>
            <a:r>
              <a:rPr lang="fr-FR" dirty="0"/>
              <a:t>interopérabilité </a:t>
            </a:r>
            <a:r>
              <a:rPr lang="fr-FR" dirty="0" smtClean="0"/>
              <a:t>interdisciplinaire ?</a:t>
            </a:r>
          </a:p>
          <a:p>
            <a:pPr lvl="1"/>
            <a:r>
              <a:rPr lang="fr-FR" dirty="0" smtClean="0"/>
              <a:t>Dans </a:t>
            </a:r>
            <a:r>
              <a:rPr lang="fr-FR" dirty="0"/>
              <a:t>le cas où vous devez utiliser des ontologies ou des vocabulaires non standards, prévoyez-vous de faire des liens (</a:t>
            </a:r>
            <a:r>
              <a:rPr lang="fr-FR" dirty="0" err="1"/>
              <a:t>mapping</a:t>
            </a:r>
            <a:r>
              <a:rPr lang="fr-FR" dirty="0"/>
              <a:t>) vers des ontologies ou des vocabulaires communs </a:t>
            </a:r>
            <a:r>
              <a:rPr lang="fr-FR" dirty="0" smtClean="0"/>
              <a:t>?</a:t>
            </a:r>
          </a:p>
          <a:p>
            <a:r>
              <a:rPr lang="fr-FR" dirty="0" smtClean="0"/>
              <a:t>Les (méta)données sont-elles liées à d’autres données ?</a:t>
            </a:r>
          </a:p>
          <a:p>
            <a:pPr lvl="1"/>
            <a:r>
              <a:rPr lang="fr-FR" dirty="0" smtClean="0"/>
              <a:t>Liens standards (</a:t>
            </a:r>
            <a:r>
              <a:rPr lang="fr-FR" b="0" dirty="0" err="1" smtClean="0"/>
              <a:t>RelatedIdentifier</a:t>
            </a:r>
            <a:r>
              <a:rPr lang="fr-FR" b="0" dirty="0" smtClean="0"/>
              <a:t>…)</a:t>
            </a:r>
            <a:endParaRPr lang="fr-FR" dirty="0"/>
          </a:p>
        </p:txBody>
      </p:sp>
      <p:sp>
        <p:nvSpPr>
          <p:cNvPr id="16" name="Titre 15"/>
          <p:cNvSpPr>
            <a:spLocks noGrp="1"/>
          </p:cNvSpPr>
          <p:nvPr>
            <p:ph type="title"/>
          </p:nvPr>
        </p:nvSpPr>
        <p:spPr/>
        <p:txBody>
          <a:bodyPr/>
          <a:lstStyle/>
          <a:p>
            <a:r>
              <a:rPr lang="fr-FR" dirty="0" smtClean="0"/>
              <a:t>Conseils et recommandations :</a:t>
            </a:r>
            <a:br>
              <a:rPr lang="fr-FR" dirty="0" smtClean="0"/>
            </a:br>
            <a:r>
              <a:rPr lang="fr-FR" dirty="0" smtClean="0"/>
              <a:t>Le principe </a:t>
            </a:r>
            <a:r>
              <a:rPr lang="fr-FR" u="sng" dirty="0" err="1"/>
              <a:t>Interoperable</a:t>
            </a:r>
            <a:r>
              <a:rPr lang="fr-FR" i="1" dirty="0"/>
              <a:t> </a:t>
            </a:r>
            <a:r>
              <a:rPr lang="fr-FR" dirty="0" smtClean="0"/>
              <a:t>dans le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37</a:t>
            </a:fld>
            <a:endParaRPr lang="fr-FR">
              <a:sym typeface="Arial"/>
            </a:endParaRPr>
          </a:p>
        </p:txBody>
      </p:sp>
    </p:spTree>
    <p:extLst>
      <p:ext uri="{BB962C8B-B14F-4D97-AF65-F5344CB8AC3E}">
        <p14:creationId xmlns:p14="http://schemas.microsoft.com/office/powerpoint/2010/main" val="14723215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85000" lnSpcReduction="20000"/>
          </a:bodyPr>
          <a:lstStyle/>
          <a:p>
            <a:endParaRPr lang="fr-FR" dirty="0" smtClean="0"/>
          </a:p>
          <a:p>
            <a:r>
              <a:rPr lang="fr-FR" dirty="0"/>
              <a:t>Quelle licence sera associée aux données pour permettre une large utilisation?</a:t>
            </a:r>
          </a:p>
          <a:p>
            <a:r>
              <a:rPr lang="fr-FR" dirty="0"/>
              <a:t>Quand les données seront-elles mises à </a:t>
            </a:r>
            <a:r>
              <a:rPr lang="fr-FR" dirty="0" smtClean="0"/>
              <a:t>disposition ?</a:t>
            </a:r>
            <a:endParaRPr lang="fr-FR" dirty="0"/>
          </a:p>
          <a:p>
            <a:pPr lvl="1"/>
            <a:r>
              <a:rPr lang="fr-FR" dirty="0" smtClean="0"/>
              <a:t>Les </a:t>
            </a:r>
            <a:r>
              <a:rPr lang="fr-FR" dirty="0"/>
              <a:t>données sont-elles utilisables par des tiers, </a:t>
            </a:r>
            <a:r>
              <a:rPr lang="fr-FR" dirty="0" smtClean="0"/>
              <a:t>pendant le projet/après </a:t>
            </a:r>
            <a:r>
              <a:rPr lang="fr-FR" dirty="0"/>
              <a:t>la fin du projet? </a:t>
            </a:r>
            <a:endParaRPr lang="fr-FR" dirty="0" smtClean="0"/>
          </a:p>
          <a:p>
            <a:pPr lvl="1"/>
            <a:r>
              <a:rPr lang="fr-FR" dirty="0" smtClean="0"/>
              <a:t>Quelles </a:t>
            </a:r>
            <a:r>
              <a:rPr lang="fr-FR" dirty="0"/>
              <a:t>données sont à accès restreint et pourquoi</a:t>
            </a:r>
            <a:r>
              <a:rPr lang="fr-FR" dirty="0" smtClean="0"/>
              <a:t>?</a:t>
            </a:r>
          </a:p>
          <a:p>
            <a:pPr lvl="1"/>
            <a:r>
              <a:rPr lang="fr-FR" dirty="0"/>
              <a:t>Quel délai pour un éventuel embargo</a:t>
            </a:r>
            <a:r>
              <a:rPr lang="fr-FR" dirty="0" smtClean="0"/>
              <a:t>?</a:t>
            </a:r>
            <a:endParaRPr lang="fr-FR" dirty="0"/>
          </a:p>
          <a:p>
            <a:pPr lvl="1"/>
            <a:r>
              <a:rPr lang="fr-FR" dirty="0"/>
              <a:t>Pour quelle durée les données seront-elles disponibles pour réutilisation?</a:t>
            </a:r>
          </a:p>
          <a:p>
            <a:r>
              <a:rPr lang="fr-FR" dirty="0"/>
              <a:t>Avez-vous décrit les processus d'assurance qualité des </a:t>
            </a:r>
            <a:r>
              <a:rPr lang="fr-FR" dirty="0" smtClean="0"/>
              <a:t>données?</a:t>
            </a:r>
            <a:endParaRPr lang="fr-FR" dirty="0"/>
          </a:p>
        </p:txBody>
      </p:sp>
      <p:sp>
        <p:nvSpPr>
          <p:cNvPr id="16" name="Titre 15"/>
          <p:cNvSpPr>
            <a:spLocks noGrp="1"/>
          </p:cNvSpPr>
          <p:nvPr>
            <p:ph type="title"/>
          </p:nvPr>
        </p:nvSpPr>
        <p:spPr/>
        <p:txBody>
          <a:bodyPr/>
          <a:lstStyle/>
          <a:p>
            <a:r>
              <a:rPr lang="fr-FR" dirty="0" smtClean="0"/>
              <a:t>Conseils et recommandations :</a:t>
            </a:r>
            <a:br>
              <a:rPr lang="fr-FR" dirty="0" smtClean="0"/>
            </a:br>
            <a:r>
              <a:rPr lang="fr-FR" dirty="0" smtClean="0"/>
              <a:t>Le principe </a:t>
            </a:r>
            <a:r>
              <a:rPr lang="fr-FR" u="sng" dirty="0" err="1"/>
              <a:t>Reusable</a:t>
            </a:r>
            <a:r>
              <a:rPr lang="fr-FR" i="1" dirty="0"/>
              <a:t> </a:t>
            </a:r>
            <a:r>
              <a:rPr lang="fr-FR" dirty="0" smtClean="0"/>
              <a:t>dans le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38</a:t>
            </a:fld>
            <a:endParaRPr lang="fr-FR">
              <a:sym typeface="Arial"/>
            </a:endParaRPr>
          </a:p>
        </p:txBody>
      </p:sp>
    </p:spTree>
    <p:extLst>
      <p:ext uri="{BB962C8B-B14F-4D97-AF65-F5344CB8AC3E}">
        <p14:creationId xmlns:p14="http://schemas.microsoft.com/office/powerpoint/2010/main" val="3284231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normAutofit/>
          </a:bodyPr>
          <a:lstStyle/>
          <a:p>
            <a:r>
              <a:rPr lang="fr-FR" dirty="0" smtClean="0">
                <a:solidFill>
                  <a:srgbClr val="C00000"/>
                </a:solidFill>
              </a:rPr>
              <a:t>Conseils et recommandations :</a:t>
            </a:r>
            <a:br>
              <a:rPr lang="fr-FR" dirty="0" smtClean="0">
                <a:solidFill>
                  <a:srgbClr val="C00000"/>
                </a:solidFill>
              </a:rPr>
            </a:br>
            <a:r>
              <a:rPr lang="fr-FR" dirty="0" smtClean="0">
                <a:solidFill>
                  <a:srgbClr val="C00000"/>
                </a:solidFill>
              </a:rPr>
              <a:t>Appliquer les </a:t>
            </a:r>
            <a:r>
              <a:rPr lang="fr-FR" dirty="0">
                <a:solidFill>
                  <a:srgbClr val="C00000"/>
                </a:solidFill>
              </a:rPr>
              <a:t>principes </a:t>
            </a:r>
            <a:r>
              <a:rPr lang="fr-FR" dirty="0" smtClean="0">
                <a:solidFill>
                  <a:srgbClr val="C00000"/>
                </a:solidFill>
              </a:rPr>
              <a:t>FAIR</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39</a:t>
            </a:fld>
            <a:endParaRPr lang="fr-FR">
              <a:sym typeface="Arial"/>
            </a:endParaRPr>
          </a:p>
        </p:txBody>
      </p:sp>
      <p:pic>
        <p:nvPicPr>
          <p:cNvPr id="10" name="Image 9"/>
          <p:cNvPicPr>
            <a:picLocks noChangeAspect="1"/>
          </p:cNvPicPr>
          <p:nvPr/>
        </p:nvPicPr>
        <p:blipFill>
          <a:blip r:embed="rId3"/>
          <a:stretch>
            <a:fillRect/>
          </a:stretch>
        </p:blipFill>
        <p:spPr>
          <a:xfrm>
            <a:off x="457200" y="1705523"/>
            <a:ext cx="4438650" cy="3257550"/>
          </a:xfrm>
          <a:prstGeom prst="rect">
            <a:avLst/>
          </a:prstGeom>
        </p:spPr>
      </p:pic>
      <p:grpSp>
        <p:nvGrpSpPr>
          <p:cNvPr id="17" name="Groupe 16"/>
          <p:cNvGrpSpPr/>
          <p:nvPr/>
        </p:nvGrpSpPr>
        <p:grpSpPr>
          <a:xfrm>
            <a:off x="1415951" y="2300450"/>
            <a:ext cx="6301088" cy="2228006"/>
            <a:chOff x="120714" y="3226787"/>
            <a:chExt cx="7022991" cy="2023984"/>
          </a:xfrm>
        </p:grpSpPr>
        <p:pic>
          <p:nvPicPr>
            <p:cNvPr id="2" name="Image 1"/>
            <p:cNvPicPr>
              <a:picLocks noChangeAspect="1"/>
            </p:cNvPicPr>
            <p:nvPr/>
          </p:nvPicPr>
          <p:blipFill>
            <a:blip r:embed="rId4"/>
            <a:stretch>
              <a:fillRect/>
            </a:stretch>
          </p:blipFill>
          <p:spPr>
            <a:xfrm>
              <a:off x="120714" y="3226787"/>
              <a:ext cx="1977854" cy="2023984"/>
            </a:xfrm>
            <a:prstGeom prst="rect">
              <a:avLst/>
            </a:prstGeom>
            <a:ln>
              <a:solidFill>
                <a:schemeClr val="accent1"/>
              </a:solidFill>
            </a:ln>
          </p:spPr>
        </p:pic>
        <p:pic>
          <p:nvPicPr>
            <p:cNvPr id="7" name="Image 6"/>
            <p:cNvPicPr>
              <a:picLocks noChangeAspect="1"/>
            </p:cNvPicPr>
            <p:nvPr/>
          </p:nvPicPr>
          <p:blipFill>
            <a:blip r:embed="rId5"/>
            <a:stretch>
              <a:fillRect/>
            </a:stretch>
          </p:blipFill>
          <p:spPr>
            <a:xfrm>
              <a:off x="2298615" y="3226787"/>
              <a:ext cx="1698475" cy="1354654"/>
            </a:xfrm>
            <a:prstGeom prst="rect">
              <a:avLst/>
            </a:prstGeom>
            <a:ln>
              <a:solidFill>
                <a:schemeClr val="accent1"/>
              </a:solidFill>
            </a:ln>
          </p:spPr>
        </p:pic>
        <p:pic>
          <p:nvPicPr>
            <p:cNvPr id="8" name="Image 7"/>
            <p:cNvPicPr>
              <a:picLocks noChangeAspect="1"/>
            </p:cNvPicPr>
            <p:nvPr/>
          </p:nvPicPr>
          <p:blipFill>
            <a:blip r:embed="rId6"/>
            <a:stretch>
              <a:fillRect/>
            </a:stretch>
          </p:blipFill>
          <p:spPr>
            <a:xfrm>
              <a:off x="4197137" y="3226787"/>
              <a:ext cx="1238838" cy="821741"/>
            </a:xfrm>
            <a:prstGeom prst="rect">
              <a:avLst/>
            </a:prstGeom>
            <a:ln>
              <a:solidFill>
                <a:schemeClr val="accent1"/>
              </a:solidFill>
            </a:ln>
          </p:spPr>
        </p:pic>
        <p:pic>
          <p:nvPicPr>
            <p:cNvPr id="9" name="Image 8"/>
            <p:cNvPicPr>
              <a:picLocks noChangeAspect="1"/>
            </p:cNvPicPr>
            <p:nvPr/>
          </p:nvPicPr>
          <p:blipFill>
            <a:blip r:embed="rId7"/>
            <a:stretch>
              <a:fillRect/>
            </a:stretch>
          </p:blipFill>
          <p:spPr>
            <a:xfrm>
              <a:off x="5636022" y="3226787"/>
              <a:ext cx="1507683" cy="1141109"/>
            </a:xfrm>
            <a:prstGeom prst="rect">
              <a:avLst/>
            </a:prstGeom>
            <a:ln>
              <a:solidFill>
                <a:schemeClr val="accent1"/>
              </a:solidFill>
            </a:ln>
          </p:spPr>
        </p:pic>
      </p:grpSp>
      <p:sp>
        <p:nvSpPr>
          <p:cNvPr id="6" name="Rectangle 5"/>
          <p:cNvSpPr/>
          <p:nvPr/>
        </p:nvSpPr>
        <p:spPr>
          <a:xfrm>
            <a:off x="471714" y="5185723"/>
            <a:ext cx="8215085" cy="307777"/>
          </a:xfrm>
          <a:prstGeom prst="rect">
            <a:avLst/>
          </a:prstGeom>
        </p:spPr>
        <p:txBody>
          <a:bodyPr wrap="square">
            <a:spAutoFit/>
          </a:bodyPr>
          <a:lstStyle/>
          <a:p>
            <a:r>
              <a:rPr lang="en-US" dirty="0" err="1"/>
              <a:t>Hooft</a:t>
            </a:r>
            <a:r>
              <a:rPr lang="en-US" dirty="0"/>
              <a:t>, R. </a:t>
            </a:r>
            <a:r>
              <a:rPr lang="en-US" dirty="0" smtClean="0"/>
              <a:t>(2016). </a:t>
            </a:r>
            <a:r>
              <a:rPr lang="en-US" b="1" dirty="0">
                <a:hlinkClick r:id="rId8"/>
              </a:rPr>
              <a:t>Creating a good research data management </a:t>
            </a:r>
            <a:r>
              <a:rPr lang="en-US" b="1" dirty="0" smtClean="0">
                <a:hlinkClick r:id="rId8"/>
              </a:rPr>
              <a:t>plan</a:t>
            </a:r>
            <a:r>
              <a:rPr lang="en-US" dirty="0" smtClean="0"/>
              <a:t>. </a:t>
            </a:r>
            <a:r>
              <a:rPr lang="en-US" dirty="0"/>
              <a:t>Elsevier Publishing Campus</a:t>
            </a:r>
            <a:r>
              <a:rPr lang="en-US" dirty="0" smtClean="0"/>
              <a:t>.</a:t>
            </a:r>
            <a:endParaRPr lang="en-US" dirty="0">
              <a:effectLst/>
            </a:endParaRPr>
          </a:p>
        </p:txBody>
      </p:sp>
    </p:spTree>
    <p:extLst>
      <p:ext uri="{BB962C8B-B14F-4D97-AF65-F5344CB8AC3E}">
        <p14:creationId xmlns:p14="http://schemas.microsoft.com/office/powerpoint/2010/main" val="617733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mtClean="0"/>
              <a:t>Le PGD : une définition</a:t>
            </a:r>
            <a:endParaRPr lang="fr-FR" dirty="0"/>
          </a:p>
        </p:txBody>
      </p:sp>
      <p:sp>
        <p:nvSpPr>
          <p:cNvPr id="13" name="Espace réservé du pied de page 1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14" name="Espace réservé du numéro de diapositive 13"/>
          <p:cNvSpPr>
            <a:spLocks noGrp="1"/>
          </p:cNvSpPr>
          <p:nvPr>
            <p:ph type="sldNum" sz="quarter" idx="12"/>
          </p:nvPr>
        </p:nvSpPr>
        <p:spPr/>
        <p:txBody>
          <a:bodyPr/>
          <a:lstStyle/>
          <a:p>
            <a:pPr lvl="0"/>
            <a:fld id="{00000000-1234-1234-1234-123412341234}" type="slidenum">
              <a:rPr lang="fr-FR" smtClean="0">
                <a:sym typeface="Arial"/>
              </a:rPr>
              <a:pPr lvl="0"/>
              <a:t>4</a:t>
            </a:fld>
            <a:endParaRPr lang="fr-FR">
              <a:sym typeface="Arial"/>
            </a:endParaRPr>
          </a:p>
        </p:txBody>
      </p:sp>
      <p:sp>
        <p:nvSpPr>
          <p:cNvPr id="9" name="Shape 135"/>
          <p:cNvSpPr txBox="1"/>
          <p:nvPr/>
        </p:nvSpPr>
        <p:spPr>
          <a:xfrm>
            <a:off x="457199" y="1331753"/>
            <a:ext cx="8229600" cy="13006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A50021"/>
              </a:buClr>
              <a:buSzPct val="100000"/>
              <a:buFont typeface="Arial" panose="020B0604020202020204" pitchFamily="34" charset="0"/>
              <a:buChar char="•"/>
            </a:pPr>
            <a:r>
              <a:rPr lang="fr-FR" sz="2000" b="1" dirty="0" smtClean="0">
                <a:solidFill>
                  <a:srgbClr val="595959"/>
                </a:solidFill>
                <a:latin typeface="Arial" panose="020B0604020202020204" pitchFamily="34" charset="0"/>
                <a:cs typeface="Arial" panose="020B0604020202020204" pitchFamily="34" charset="0"/>
                <a:sym typeface="Arial"/>
              </a:rPr>
              <a:t>Document qui décrit la façon dont les données seront obtenues, traitées, organisées, stockées, sécurisées, préservées, partagées au cours et à l’issue d’un projet </a:t>
            </a:r>
            <a:endParaRPr lang="fr-FR" sz="2000" b="1" dirty="0">
              <a:solidFill>
                <a:srgbClr val="595959"/>
              </a:solidFill>
              <a:latin typeface="Arial" panose="020B0604020202020204" pitchFamily="34" charset="0"/>
              <a:cs typeface="Arial" panose="020B0604020202020204" pitchFamily="34" charset="0"/>
              <a:sym typeface="Arial"/>
            </a:endParaRPr>
          </a:p>
        </p:txBody>
      </p:sp>
      <p:sp>
        <p:nvSpPr>
          <p:cNvPr id="10" name="Shape 131"/>
          <p:cNvSpPr txBox="1"/>
          <p:nvPr/>
        </p:nvSpPr>
        <p:spPr>
          <a:xfrm>
            <a:off x="457198" y="2435743"/>
            <a:ext cx="4010186" cy="2058614"/>
          </a:xfrm>
          <a:prstGeom prst="rect">
            <a:avLst/>
          </a:prstGeom>
          <a:solidFill>
            <a:schemeClr val="bg1"/>
          </a:solidFill>
          <a:ln>
            <a:noFill/>
          </a:ln>
        </p:spPr>
        <p:txBody>
          <a:bodyPr lIns="91425" tIns="45700" rIns="91425" bIns="45700" anchor="t" anchorCtr="0">
            <a:noAutofit/>
          </a:bodyPr>
          <a:lstStyle/>
          <a:p>
            <a:pPr marL="342900" marR="0" lvl="0" indent="-342900" rtl="0">
              <a:spcBef>
                <a:spcPts val="0"/>
              </a:spcBef>
              <a:spcAft>
                <a:spcPts val="0"/>
              </a:spcAft>
              <a:buClr>
                <a:srgbClr val="A50021"/>
              </a:buClr>
              <a:buSzPct val="100000"/>
              <a:buFont typeface="Arial" panose="020B0604020202020204" pitchFamily="34" charset="0"/>
              <a:buChar char="•"/>
            </a:pPr>
            <a:r>
              <a:rPr lang="fr-FR" sz="2000" b="1" dirty="0" smtClean="0">
                <a:solidFill>
                  <a:srgbClr val="595959"/>
                </a:solidFill>
                <a:latin typeface="Arial" panose="020B0604020202020204" pitchFamily="34" charset="0"/>
                <a:cs typeface="Arial" panose="020B0604020202020204" pitchFamily="34" charset="0"/>
                <a:sym typeface="Arial"/>
              </a:rPr>
              <a:t>Aide à la mise en place de bonnes pratiques de gestion à toutes les étapes du cycle de vie des données</a:t>
            </a:r>
            <a:endParaRPr lang="fr-FR" sz="2000" b="1" dirty="0">
              <a:solidFill>
                <a:srgbClr val="595959"/>
              </a:solidFill>
              <a:latin typeface="Arial" panose="020B0604020202020204" pitchFamily="34" charset="0"/>
              <a:cs typeface="Arial" panose="020B0604020202020204" pitchFamily="34" charset="0"/>
              <a:sym typeface="Arial"/>
            </a:endParaRPr>
          </a:p>
        </p:txBody>
      </p:sp>
      <p:grpSp>
        <p:nvGrpSpPr>
          <p:cNvPr id="6" name="Groupe 5"/>
          <p:cNvGrpSpPr/>
          <p:nvPr/>
        </p:nvGrpSpPr>
        <p:grpSpPr>
          <a:xfrm>
            <a:off x="4467386" y="2474753"/>
            <a:ext cx="4066539" cy="3681730"/>
            <a:chOff x="2771473" y="2084917"/>
            <a:chExt cx="4066539" cy="3681730"/>
          </a:xfrm>
        </p:grpSpPr>
        <p:pic>
          <p:nvPicPr>
            <p:cNvPr id="7" name="Shape 130"/>
            <p:cNvPicPr preferRelativeResize="0">
              <a:picLocks noChangeAspect="1"/>
            </p:cNvPicPr>
            <p:nvPr/>
          </p:nvPicPr>
          <p:blipFill rotWithShape="1">
            <a:blip r:embed="rId3">
              <a:alphaModFix/>
            </a:blip>
            <a:srcRect/>
            <a:stretch/>
          </p:blipFill>
          <p:spPr>
            <a:xfrm>
              <a:off x="2771473" y="2084917"/>
              <a:ext cx="4066539" cy="3681730"/>
            </a:xfrm>
            <a:prstGeom prst="rect">
              <a:avLst/>
            </a:prstGeom>
            <a:noFill/>
            <a:ln>
              <a:noFill/>
            </a:ln>
          </p:spPr>
        </p:pic>
        <p:sp>
          <p:nvSpPr>
            <p:cNvPr id="11" name="ZoneTexte 10"/>
            <p:cNvSpPr txBox="1"/>
            <p:nvPr/>
          </p:nvSpPr>
          <p:spPr>
            <a:xfrm>
              <a:off x="3928277" y="3571839"/>
              <a:ext cx="1752929" cy="707886"/>
            </a:xfrm>
            <a:prstGeom prst="rect">
              <a:avLst/>
            </a:prstGeom>
            <a:noFill/>
          </p:spPr>
          <p:txBody>
            <a:bodyPr wrap="square" rtlCol="0">
              <a:spAutoFit/>
            </a:bodyPr>
            <a:lstStyle/>
            <a:p>
              <a:r>
                <a:rPr lang="fr-FR" sz="2000" b="1" dirty="0" smtClean="0">
                  <a:solidFill>
                    <a:srgbClr val="6F9D20"/>
                  </a:solidFill>
                  <a:latin typeface="+mn-lt"/>
                </a:rPr>
                <a:t>Cycle de vie </a:t>
              </a:r>
              <a:br>
                <a:rPr lang="fr-FR" sz="2000" b="1" dirty="0" smtClean="0">
                  <a:solidFill>
                    <a:srgbClr val="6F9D20"/>
                  </a:solidFill>
                  <a:latin typeface="+mn-lt"/>
                </a:rPr>
              </a:br>
              <a:r>
                <a:rPr lang="fr-FR" sz="2000" b="1" dirty="0" smtClean="0">
                  <a:solidFill>
                    <a:srgbClr val="6F9D20"/>
                  </a:solidFill>
                  <a:latin typeface="+mn-lt"/>
                </a:rPr>
                <a:t>des données</a:t>
              </a:r>
              <a:endParaRPr lang="fr-FR" sz="2000" b="1" dirty="0">
                <a:solidFill>
                  <a:srgbClr val="6F9D20"/>
                </a:solidFill>
                <a:latin typeface="+mn-lt"/>
              </a:endParaRPr>
            </a:p>
          </p:txBody>
        </p:sp>
      </p:grpSp>
    </p:spTree>
    <p:extLst>
      <p:ext uri="{BB962C8B-B14F-4D97-AF65-F5344CB8AC3E}">
        <p14:creationId xmlns:p14="http://schemas.microsoft.com/office/powerpoint/2010/main" val="32005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normAutofit fontScale="55000" lnSpcReduction="20000"/>
          </a:bodyPr>
          <a:lstStyle/>
          <a:p>
            <a:r>
              <a:rPr lang="fr-CA" sz="3600" dirty="0" smtClean="0"/>
              <a:t>Prévoir un coordinateur pour la rédaction du PGD</a:t>
            </a:r>
          </a:p>
          <a:p>
            <a:r>
              <a:rPr lang="fr-CA" sz="3600" dirty="0" smtClean="0"/>
              <a:t>S’appuyer sur les documents existants </a:t>
            </a:r>
          </a:p>
          <a:p>
            <a:r>
              <a:rPr lang="fr-CA" sz="3600" dirty="0" smtClean="0"/>
              <a:t>Utiliser le réseau de compétences pour couvrir tous les domaines du PGD</a:t>
            </a:r>
          </a:p>
          <a:p>
            <a:pPr lvl="1"/>
            <a:r>
              <a:rPr lang="fr-FR" sz="3400" b="1" dirty="0" smtClean="0"/>
              <a:t>Chercheur</a:t>
            </a:r>
            <a:r>
              <a:rPr lang="fr-FR" sz="3400" dirty="0" smtClean="0"/>
              <a:t> : coordinateur du DMP, responsable des données : description des données, découpage des jeux de données…</a:t>
            </a:r>
          </a:p>
          <a:p>
            <a:pPr lvl="1"/>
            <a:r>
              <a:rPr lang="fr-FR" sz="3400" b="1" dirty="0" smtClean="0"/>
              <a:t>Ingénieur-projet</a:t>
            </a:r>
            <a:r>
              <a:rPr lang="fr-FR" sz="3400" dirty="0" smtClean="0"/>
              <a:t> : coordonne les actions autour du DMP, agreement, éligibilité des coûts </a:t>
            </a:r>
          </a:p>
          <a:p>
            <a:pPr lvl="1"/>
            <a:r>
              <a:rPr lang="fr-FR" sz="3400" b="1" dirty="0" smtClean="0"/>
              <a:t>Informaticien</a:t>
            </a:r>
            <a:r>
              <a:rPr lang="fr-FR" sz="3400" dirty="0" smtClean="0"/>
              <a:t> : interlocuteur pour le stockage et sécurisation des données, les aspects infrastructure et les coûts associés</a:t>
            </a:r>
          </a:p>
          <a:p>
            <a:pPr lvl="1"/>
            <a:r>
              <a:rPr lang="fr-FR" sz="3400" b="1" dirty="0" smtClean="0"/>
              <a:t>Spécialiste de l’IST </a:t>
            </a:r>
            <a:r>
              <a:rPr lang="fr-FR" sz="3400" dirty="0" smtClean="0"/>
              <a:t>: propose des standards, des métadonnées, conseille sur les entrepôts, réalise des alignements avec des référentiels existants…</a:t>
            </a:r>
          </a:p>
          <a:p>
            <a:pPr lvl="1"/>
            <a:r>
              <a:rPr lang="fr-FR" sz="3400" b="1" dirty="0" smtClean="0"/>
              <a:t>Archiviste</a:t>
            </a:r>
            <a:r>
              <a:rPr lang="fr-FR" sz="3400" dirty="0" smtClean="0"/>
              <a:t> : aide le chercheur à sélectionner les données pour la conservation, à définir les durées et les solutions techniques</a:t>
            </a:r>
          </a:p>
          <a:p>
            <a:pPr lvl="1"/>
            <a:r>
              <a:rPr lang="fr-FR" sz="3400" b="1" dirty="0" smtClean="0"/>
              <a:t>Juriste</a:t>
            </a:r>
            <a:r>
              <a:rPr lang="fr-FR" sz="3400" dirty="0" smtClean="0"/>
              <a:t> : conseille sur la propriété intellectuelle des données</a:t>
            </a:r>
          </a:p>
        </p:txBody>
      </p:sp>
      <p:sp>
        <p:nvSpPr>
          <p:cNvPr id="4" name="Titre 3"/>
          <p:cNvSpPr>
            <a:spLocks noGrp="1"/>
          </p:cNvSpPr>
          <p:nvPr>
            <p:ph type="title"/>
          </p:nvPr>
        </p:nvSpPr>
        <p:spPr/>
        <p:txBody>
          <a:bodyPr/>
          <a:lstStyle/>
          <a:p>
            <a:r>
              <a:rPr lang="fr-FR" smtClean="0"/>
              <a:t>Conseils et recommandations :</a:t>
            </a:r>
            <a:br>
              <a:rPr lang="fr-FR" smtClean="0"/>
            </a:br>
            <a:r>
              <a:rPr lang="fr-FR" smtClean="0"/>
              <a:t>réunir diverses compétences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fld id="{FDBC492A-54F5-4F6A-B0E4-07DED51B11E7}" type="slidenum">
              <a:rPr lang="fr-FR" smtClean="0"/>
              <a:pPr/>
              <a:t>40</a:t>
            </a:fld>
            <a:endParaRPr lang="fr-FR"/>
          </a:p>
        </p:txBody>
      </p:sp>
    </p:spTree>
    <p:extLst>
      <p:ext uri="{BB962C8B-B14F-4D97-AF65-F5344CB8AC3E}">
        <p14:creationId xmlns:p14="http://schemas.microsoft.com/office/powerpoint/2010/main" val="384525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p:cNvPicPr>
            <a:picLocks noGrp="1" noChangeAspect="1"/>
          </p:cNvPicPr>
          <p:nvPr>
            <p:ph idx="1"/>
          </p:nvPr>
        </p:nvPicPr>
        <p:blipFill>
          <a:blip r:embed="rId3"/>
          <a:stretch>
            <a:fillRect/>
          </a:stretch>
        </p:blipFill>
        <p:spPr>
          <a:xfrm>
            <a:off x="4626903" y="2188718"/>
            <a:ext cx="3972000" cy="3928000"/>
          </a:xfrm>
          <a:prstGeom prst="rect">
            <a:avLst/>
          </a:prstGeom>
        </p:spPr>
      </p:pic>
      <p:sp>
        <p:nvSpPr>
          <p:cNvPr id="3" name="Titre 2"/>
          <p:cNvSpPr>
            <a:spLocks noGrp="1"/>
          </p:cNvSpPr>
          <p:nvPr>
            <p:ph type="title"/>
          </p:nvPr>
        </p:nvSpPr>
        <p:spPr/>
        <p:txBody>
          <a:bodyPr/>
          <a:lstStyle/>
          <a:p>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41</a:t>
            </a:fld>
            <a:endParaRPr lang="fr-FR" sz="1200" b="1" i="0" u="none" strike="noStrike" cap="none">
              <a:solidFill>
                <a:schemeClr val="lt1"/>
              </a:solidFill>
              <a:latin typeface="Arial"/>
              <a:ea typeface="Arial"/>
              <a:cs typeface="Arial"/>
              <a:sym typeface="Arial"/>
            </a:endParaRPr>
          </a:p>
        </p:txBody>
      </p:sp>
      <p:sp>
        <p:nvSpPr>
          <p:cNvPr id="7" name="Rectangle 6"/>
          <p:cNvSpPr/>
          <p:nvPr/>
        </p:nvSpPr>
        <p:spPr>
          <a:xfrm>
            <a:off x="419036" y="1848836"/>
            <a:ext cx="6193867" cy="523220"/>
          </a:xfrm>
          <a:prstGeom prst="rect">
            <a:avLst/>
          </a:prstGeom>
        </p:spPr>
        <p:txBody>
          <a:bodyPr wrap="square">
            <a:spAutoFit/>
          </a:bodyPr>
          <a:lstStyle/>
          <a:p>
            <a:r>
              <a:rPr lang="fr-FR" dirty="0">
                <a:hlinkClick r:id="rId4"/>
              </a:rPr>
              <a:t>https://</a:t>
            </a:r>
            <a:r>
              <a:rPr lang="fr-FR" dirty="0" smtClean="0">
                <a:hlinkClick r:id="rId4"/>
              </a:rPr>
              <a:t>www.edugroepen.nl/sites/RDM_platform/SitePages/Home.aspx</a:t>
            </a:r>
            <a:endParaRPr lang="fr-FR" dirty="0" smtClean="0"/>
          </a:p>
          <a:p>
            <a:endParaRPr lang="fr-FR" dirty="0"/>
          </a:p>
        </p:txBody>
      </p:sp>
      <p:pic>
        <p:nvPicPr>
          <p:cNvPr id="11" name="Image 10"/>
          <p:cNvPicPr>
            <a:picLocks noChangeAspect="1"/>
          </p:cNvPicPr>
          <p:nvPr/>
        </p:nvPicPr>
        <p:blipFill>
          <a:blip r:embed="rId5"/>
          <a:stretch>
            <a:fillRect/>
          </a:stretch>
        </p:blipFill>
        <p:spPr>
          <a:xfrm>
            <a:off x="5437955" y="408836"/>
            <a:ext cx="3248844" cy="1422305"/>
          </a:xfrm>
          <a:prstGeom prst="rect">
            <a:avLst/>
          </a:prstGeom>
        </p:spPr>
      </p:pic>
      <p:pic>
        <p:nvPicPr>
          <p:cNvPr id="12" name="Image 11"/>
          <p:cNvPicPr>
            <a:picLocks noChangeAspect="1"/>
          </p:cNvPicPr>
          <p:nvPr/>
        </p:nvPicPr>
        <p:blipFill>
          <a:blip r:embed="rId6"/>
          <a:stretch>
            <a:fillRect/>
          </a:stretch>
        </p:blipFill>
        <p:spPr>
          <a:xfrm>
            <a:off x="457200" y="2188719"/>
            <a:ext cx="3998788" cy="3754128"/>
          </a:xfrm>
          <a:prstGeom prst="rect">
            <a:avLst/>
          </a:prstGeom>
        </p:spPr>
      </p:pic>
      <p:sp>
        <p:nvSpPr>
          <p:cNvPr id="10" name="Shape 320"/>
          <p:cNvSpPr txBox="1">
            <a:spLocks/>
          </p:cNvSpPr>
          <p:nvPr/>
        </p:nvSpPr>
        <p:spPr>
          <a:xfrm>
            <a:off x="512103" y="35006"/>
            <a:ext cx="8229600" cy="1143000"/>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b="1" i="0" kern="1200">
                <a:solidFill>
                  <a:srgbClr val="AA0A2F"/>
                </a:solidFill>
                <a:latin typeface="Arial"/>
                <a:ea typeface="+mj-ea"/>
                <a:cs typeface="Myriad Pro Cond"/>
              </a:defRPr>
            </a:lvl1pPr>
          </a:lstStyle>
          <a:p>
            <a:r>
              <a:rPr lang="fr-FR" dirty="0" smtClean="0">
                <a:sym typeface="Arial"/>
              </a:rPr>
              <a:t>Conseils et recommandations</a:t>
            </a:r>
            <a:endParaRPr lang="fr-FR" dirty="0">
              <a:sym typeface="Arial"/>
            </a:endParaRPr>
          </a:p>
        </p:txBody>
      </p:sp>
      <p:pic>
        <p:nvPicPr>
          <p:cNvPr id="14" name="Image 13"/>
          <p:cNvPicPr>
            <a:picLocks noChangeAspect="1"/>
          </p:cNvPicPr>
          <p:nvPr/>
        </p:nvPicPr>
        <p:blipFill>
          <a:blip r:embed="rId7"/>
          <a:stretch>
            <a:fillRect/>
          </a:stretch>
        </p:blipFill>
        <p:spPr>
          <a:xfrm>
            <a:off x="143150" y="851280"/>
            <a:ext cx="3152962" cy="906241"/>
          </a:xfrm>
          <a:prstGeom prst="rect">
            <a:avLst/>
          </a:prstGeom>
        </p:spPr>
      </p:pic>
    </p:spTree>
    <p:extLst>
      <p:ext uri="{BB962C8B-B14F-4D97-AF65-F5344CB8AC3E}">
        <p14:creationId xmlns:p14="http://schemas.microsoft.com/office/powerpoint/2010/main" val="866387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8" name="Titre 7"/>
          <p:cNvSpPr>
            <a:spLocks noGrp="1"/>
          </p:cNvSpPr>
          <p:nvPr>
            <p:ph type="title"/>
          </p:nvPr>
        </p:nvSpPr>
        <p:spPr>
          <a:xfrm>
            <a:off x="457200" y="274638"/>
            <a:ext cx="8353514" cy="1143000"/>
          </a:xfrm>
        </p:spPr>
        <p:txBody>
          <a:bodyPr/>
          <a:lstStyle/>
          <a:p>
            <a:r>
              <a:rPr lang="fr-FR" dirty="0" smtClean="0"/>
              <a:t>S’appuyer sur des modèles existants : financeurs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42</a:t>
            </a:fld>
            <a:endParaRPr lang="fr-FR" sz="1200" b="1" i="0" u="none" strike="noStrike" cap="none">
              <a:solidFill>
                <a:schemeClr val="lt1"/>
              </a:solidFill>
              <a:latin typeface="Arial"/>
              <a:ea typeface="Arial"/>
              <a:cs typeface="Arial"/>
              <a:sym typeface="Arial"/>
            </a:endParaRPr>
          </a:p>
        </p:txBody>
      </p:sp>
      <p:pic>
        <p:nvPicPr>
          <p:cNvPr id="7" name="Image 6"/>
          <p:cNvPicPr>
            <a:picLocks noChangeAspect="1"/>
          </p:cNvPicPr>
          <p:nvPr/>
        </p:nvPicPr>
        <p:blipFill>
          <a:blip r:embed="rId3"/>
          <a:stretch>
            <a:fillRect/>
          </a:stretch>
        </p:blipFill>
        <p:spPr>
          <a:xfrm>
            <a:off x="457200" y="1417638"/>
            <a:ext cx="7506152" cy="4443075"/>
          </a:xfrm>
          <a:prstGeom prst="rect">
            <a:avLst/>
          </a:prstGeom>
          <a:ln>
            <a:solidFill>
              <a:schemeClr val="accent1"/>
            </a:solidFill>
          </a:ln>
        </p:spPr>
      </p:pic>
      <p:sp>
        <p:nvSpPr>
          <p:cNvPr id="2" name="Rectangle 1"/>
          <p:cNvSpPr/>
          <p:nvPr/>
        </p:nvSpPr>
        <p:spPr>
          <a:xfrm>
            <a:off x="2992090" y="5948361"/>
            <a:ext cx="3058851" cy="523220"/>
          </a:xfrm>
          <a:prstGeom prst="rect">
            <a:avLst/>
          </a:prstGeom>
        </p:spPr>
        <p:txBody>
          <a:bodyPr wrap="none">
            <a:spAutoFit/>
          </a:bodyPr>
          <a:lstStyle/>
          <a:p>
            <a:r>
              <a:rPr lang="fr-FR" dirty="0">
                <a:hlinkClick r:id="rId4"/>
              </a:rPr>
              <a:t>https://</a:t>
            </a:r>
            <a:r>
              <a:rPr lang="fr-FR" dirty="0" smtClean="0">
                <a:hlinkClick r:id="rId4"/>
              </a:rPr>
              <a:t>dmptool.org/public_templates</a:t>
            </a:r>
            <a:endParaRPr lang="fr-FR" dirty="0" smtClean="0"/>
          </a:p>
          <a:p>
            <a:r>
              <a:rPr lang="fr-FR" dirty="0" smtClean="0"/>
              <a:t> </a:t>
            </a:r>
            <a:endParaRPr lang="fr-FR" dirty="0"/>
          </a:p>
        </p:txBody>
      </p:sp>
    </p:spTree>
    <p:extLst>
      <p:ext uri="{BB962C8B-B14F-4D97-AF65-F5344CB8AC3E}">
        <p14:creationId xmlns:p14="http://schemas.microsoft.com/office/powerpoint/2010/main" val="41603247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8" name="Titre 7"/>
          <p:cNvSpPr>
            <a:spLocks noGrp="1"/>
          </p:cNvSpPr>
          <p:nvPr>
            <p:ph type="title"/>
          </p:nvPr>
        </p:nvSpPr>
        <p:spPr>
          <a:xfrm>
            <a:off x="457199" y="274638"/>
            <a:ext cx="8541521" cy="1143000"/>
          </a:xfrm>
        </p:spPr>
        <p:txBody>
          <a:bodyPr/>
          <a:lstStyle/>
          <a:p>
            <a:r>
              <a:rPr lang="fr-FR" dirty="0" smtClean="0"/>
              <a:t>S’appuyer sur des modèles existants : financeurs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43</a:t>
            </a:fld>
            <a:endParaRPr lang="fr-FR" sz="1200" b="1" i="0" u="none" strike="noStrike" cap="none">
              <a:solidFill>
                <a:schemeClr val="lt1"/>
              </a:solidFill>
              <a:latin typeface="Arial"/>
              <a:ea typeface="Arial"/>
              <a:cs typeface="Arial"/>
              <a:sym typeface="Arial"/>
            </a:endParaRPr>
          </a:p>
        </p:txBody>
      </p:sp>
      <p:sp>
        <p:nvSpPr>
          <p:cNvPr id="2" name="Rectangle 1"/>
          <p:cNvSpPr/>
          <p:nvPr/>
        </p:nvSpPr>
        <p:spPr>
          <a:xfrm>
            <a:off x="2992090" y="5948361"/>
            <a:ext cx="3746538" cy="523220"/>
          </a:xfrm>
          <a:prstGeom prst="rect">
            <a:avLst/>
          </a:prstGeom>
        </p:spPr>
        <p:txBody>
          <a:bodyPr wrap="none">
            <a:spAutoFit/>
          </a:bodyPr>
          <a:lstStyle/>
          <a:p>
            <a:r>
              <a:rPr lang="fr-FR" dirty="0">
                <a:hlinkClick r:id="rId3"/>
              </a:rPr>
              <a:t>https://</a:t>
            </a:r>
            <a:r>
              <a:rPr lang="fr-FR" dirty="0" smtClean="0">
                <a:hlinkClick r:id="rId3"/>
              </a:rPr>
              <a:t>dmponline.dcc.ac.uk/public_templates</a:t>
            </a:r>
            <a:endParaRPr lang="fr-FR" dirty="0" smtClean="0"/>
          </a:p>
          <a:p>
            <a:r>
              <a:rPr lang="fr-FR" dirty="0" smtClean="0"/>
              <a:t> </a:t>
            </a:r>
            <a:endParaRPr lang="fr-FR" dirty="0"/>
          </a:p>
        </p:txBody>
      </p:sp>
      <p:pic>
        <p:nvPicPr>
          <p:cNvPr id="9" name="Image 8"/>
          <p:cNvPicPr>
            <a:picLocks noChangeAspect="1"/>
          </p:cNvPicPr>
          <p:nvPr/>
        </p:nvPicPr>
        <p:blipFill>
          <a:blip r:embed="rId4"/>
          <a:stretch>
            <a:fillRect/>
          </a:stretch>
        </p:blipFill>
        <p:spPr>
          <a:xfrm>
            <a:off x="582679" y="1417638"/>
            <a:ext cx="8290560" cy="4463258"/>
          </a:xfrm>
          <a:prstGeom prst="rect">
            <a:avLst/>
          </a:prstGeom>
        </p:spPr>
      </p:pic>
    </p:spTree>
    <p:extLst>
      <p:ext uri="{BB962C8B-B14F-4D97-AF65-F5344CB8AC3E}">
        <p14:creationId xmlns:p14="http://schemas.microsoft.com/office/powerpoint/2010/main" val="26576949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2815046" y="968067"/>
            <a:ext cx="3513907" cy="4525963"/>
          </a:xfrm>
          <a:prstGeom prst="rect">
            <a:avLst/>
          </a:prstGeom>
          <a:ln>
            <a:solidFill>
              <a:schemeClr val="tx2"/>
            </a:solidFill>
          </a:ln>
        </p:spPr>
      </p:pic>
      <p:sp>
        <p:nvSpPr>
          <p:cNvPr id="3" name="Titre 2"/>
          <p:cNvSpPr>
            <a:spLocks noGrp="1"/>
          </p:cNvSpPr>
          <p:nvPr>
            <p:ph type="title"/>
          </p:nvPr>
        </p:nvSpPr>
        <p:spPr/>
        <p:txBody>
          <a:bodyPr/>
          <a:lstStyle/>
          <a:p>
            <a:r>
              <a:rPr lang="fr-FR" dirty="0"/>
              <a:t>S’appuyer sur des modèles existants : </a:t>
            </a:r>
            <a:r>
              <a:rPr lang="fr-FR" dirty="0" smtClean="0"/>
              <a:t>H2020</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44</a:t>
            </a:fld>
            <a:endParaRPr lang="fr-FR" sz="1200" b="1" i="0" u="none" strike="noStrike" cap="none">
              <a:solidFill>
                <a:schemeClr val="lt1"/>
              </a:solidFill>
              <a:latin typeface="Arial"/>
              <a:ea typeface="Arial"/>
              <a:cs typeface="Arial"/>
              <a:sym typeface="Arial"/>
            </a:endParaRPr>
          </a:p>
        </p:txBody>
      </p:sp>
      <p:sp>
        <p:nvSpPr>
          <p:cNvPr id="8" name="Rectangle 7"/>
          <p:cNvSpPr/>
          <p:nvPr/>
        </p:nvSpPr>
        <p:spPr>
          <a:xfrm>
            <a:off x="629921" y="5617412"/>
            <a:ext cx="8056878" cy="307777"/>
          </a:xfrm>
          <a:prstGeom prst="rect">
            <a:avLst/>
          </a:prstGeom>
        </p:spPr>
        <p:txBody>
          <a:bodyPr wrap="square">
            <a:spAutoFit/>
          </a:bodyPr>
          <a:lstStyle/>
          <a:p>
            <a:r>
              <a:rPr lang="fr-FR" dirty="0">
                <a:hlinkClick r:id="rId4"/>
              </a:rPr>
              <a:t>https://</a:t>
            </a:r>
            <a:r>
              <a:rPr lang="fr-FR" dirty="0" smtClean="0">
                <a:hlinkClick r:id="rId4"/>
              </a:rPr>
              <a:t>erc.europa.eu/sites/default/files/document/file/ERC_DataManagementPlan_template.docx</a:t>
            </a:r>
            <a:r>
              <a:rPr lang="fr-FR" dirty="0" smtClean="0"/>
              <a:t> </a:t>
            </a:r>
            <a:endParaRPr lang="fr-FR" dirty="0"/>
          </a:p>
        </p:txBody>
      </p:sp>
    </p:spTree>
    <p:extLst>
      <p:ext uri="{BB962C8B-B14F-4D97-AF65-F5344CB8AC3E}">
        <p14:creationId xmlns:p14="http://schemas.microsoft.com/office/powerpoint/2010/main" val="37652420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0"/>
            <a:ext cx="8229600" cy="1143000"/>
          </a:xfrm>
        </p:spPr>
        <p:txBody>
          <a:bodyPr/>
          <a:lstStyle/>
          <a:p>
            <a:r>
              <a:rPr lang="fr-FR" dirty="0"/>
              <a:t>S’appuyer sur des modèles existants : Diderot </a:t>
            </a:r>
            <a:r>
              <a:rPr lang="fr-FR" dirty="0" smtClean="0"/>
              <a:t>– Sorbonne - Descartes</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45</a:t>
            </a:fld>
            <a:endParaRPr lang="fr-FR" sz="1200" b="1" i="0" u="none" strike="noStrike" cap="none">
              <a:solidFill>
                <a:schemeClr val="lt1"/>
              </a:solidFill>
              <a:latin typeface="Arial"/>
              <a:ea typeface="Arial"/>
              <a:cs typeface="Arial"/>
              <a:sym typeface="Arial"/>
            </a:endParaRPr>
          </a:p>
        </p:txBody>
      </p:sp>
      <p:pic>
        <p:nvPicPr>
          <p:cNvPr id="7" name="Image 6"/>
          <p:cNvPicPr>
            <a:picLocks noChangeAspect="1"/>
          </p:cNvPicPr>
          <p:nvPr/>
        </p:nvPicPr>
        <p:blipFill>
          <a:blip r:embed="rId3"/>
          <a:stretch>
            <a:fillRect/>
          </a:stretch>
        </p:blipFill>
        <p:spPr>
          <a:xfrm>
            <a:off x="665796" y="1040882"/>
            <a:ext cx="3092541" cy="4356698"/>
          </a:xfrm>
          <a:prstGeom prst="rect">
            <a:avLst/>
          </a:prstGeom>
        </p:spPr>
      </p:pic>
      <p:pic>
        <p:nvPicPr>
          <p:cNvPr id="8" name="Image 7"/>
          <p:cNvPicPr>
            <a:picLocks noChangeAspect="1"/>
          </p:cNvPicPr>
          <p:nvPr/>
        </p:nvPicPr>
        <p:blipFill rotWithShape="1">
          <a:blip r:embed="rId4"/>
          <a:srcRect l="1625"/>
          <a:stretch/>
        </p:blipFill>
        <p:spPr>
          <a:xfrm>
            <a:off x="4486466" y="959994"/>
            <a:ext cx="3472204" cy="5016124"/>
          </a:xfrm>
          <a:prstGeom prst="rect">
            <a:avLst/>
          </a:prstGeom>
        </p:spPr>
      </p:pic>
      <p:sp>
        <p:nvSpPr>
          <p:cNvPr id="9" name="Rectangle 8"/>
          <p:cNvSpPr/>
          <p:nvPr/>
        </p:nvSpPr>
        <p:spPr>
          <a:xfrm>
            <a:off x="457200" y="5450359"/>
            <a:ext cx="4572000" cy="861774"/>
          </a:xfrm>
          <a:prstGeom prst="rect">
            <a:avLst/>
          </a:prstGeom>
        </p:spPr>
        <p:txBody>
          <a:bodyPr>
            <a:spAutoFit/>
          </a:bodyPr>
          <a:lstStyle/>
          <a:p>
            <a:r>
              <a:rPr lang="fr-FR" sz="1200" dirty="0" err="1"/>
              <a:t>Reymonet</a:t>
            </a:r>
            <a:r>
              <a:rPr lang="fr-FR" sz="1200" dirty="0"/>
              <a:t>, N., </a:t>
            </a:r>
            <a:r>
              <a:rPr lang="fr-FR" sz="1200" dirty="0" err="1"/>
              <a:t>Moysan</a:t>
            </a:r>
            <a:r>
              <a:rPr lang="fr-FR" sz="1200" dirty="0"/>
              <a:t>, M., Cartier, A., &amp; </a:t>
            </a:r>
            <a:r>
              <a:rPr lang="fr-FR" sz="1200" dirty="0" err="1"/>
              <a:t>Délémontez</a:t>
            </a:r>
            <a:r>
              <a:rPr lang="fr-FR" sz="1200" dirty="0"/>
              <a:t> , R. (2018). [Réaliser un plan de gestion de </a:t>
            </a:r>
            <a:r>
              <a:rPr lang="fr-FR" sz="1200" dirty="0" smtClean="0"/>
              <a:t>données </a:t>
            </a:r>
            <a:r>
              <a:rPr lang="fr-FR" sz="1200" dirty="0"/>
              <a:t>"FAIR" : modèle].</a:t>
            </a:r>
          </a:p>
          <a:p>
            <a:endParaRPr lang="fr-FR" dirty="0"/>
          </a:p>
        </p:txBody>
      </p:sp>
    </p:spTree>
    <p:extLst>
      <p:ext uri="{BB962C8B-B14F-4D97-AF65-F5344CB8AC3E}">
        <p14:creationId xmlns:p14="http://schemas.microsoft.com/office/powerpoint/2010/main" val="1535937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S’appuyer sur des modèles existants : </a:t>
            </a:r>
            <a:r>
              <a:rPr lang="fr-FR" dirty="0" smtClean="0"/>
              <a:t>organismes de recherche …</a:t>
            </a:r>
            <a:endParaRPr lang="fr-FR" dirty="0"/>
          </a:p>
        </p:txBody>
      </p:sp>
      <p:sp>
        <p:nvSpPr>
          <p:cNvPr id="10" name="Espace réservé du contenu 9"/>
          <p:cNvSpPr>
            <a:spLocks noGrp="1"/>
          </p:cNvSpPr>
          <p:nvPr>
            <p:ph sz="half" idx="1"/>
          </p:nvPr>
        </p:nvSpPr>
        <p:spPr/>
        <p:txBody>
          <a:bodyPr/>
          <a:lstStyle/>
          <a:p>
            <a:r>
              <a:rPr lang="fr-FR" dirty="0" err="1" smtClean="0"/>
              <a:t>Irstea</a:t>
            </a:r>
            <a:endParaRPr lang="fr-FR" dirty="0"/>
          </a:p>
        </p:txBody>
      </p:sp>
      <p:sp>
        <p:nvSpPr>
          <p:cNvPr id="11" name="Espace réservé du contenu 10"/>
          <p:cNvSpPr>
            <a:spLocks noGrp="1"/>
          </p:cNvSpPr>
          <p:nvPr>
            <p:ph sz="half" idx="2"/>
          </p:nvPr>
        </p:nvSpPr>
        <p:spPr/>
        <p:txBody>
          <a:bodyPr/>
          <a:lstStyle/>
          <a:p>
            <a:r>
              <a:rPr lang="fr-FR" dirty="0" smtClean="0"/>
              <a:t>CIRAD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46</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406618" y="2254241"/>
            <a:ext cx="4337117" cy="1964570"/>
          </a:xfrm>
          <a:prstGeom prst="rect">
            <a:avLst/>
          </a:prstGeom>
        </p:spPr>
      </p:pic>
      <p:sp>
        <p:nvSpPr>
          <p:cNvPr id="7" name="Rectangle 6"/>
          <p:cNvSpPr/>
          <p:nvPr/>
        </p:nvSpPr>
        <p:spPr>
          <a:xfrm>
            <a:off x="407393" y="4502077"/>
            <a:ext cx="4572000" cy="738664"/>
          </a:xfrm>
          <a:prstGeom prst="rect">
            <a:avLst/>
          </a:prstGeom>
        </p:spPr>
        <p:txBody>
          <a:bodyPr>
            <a:spAutoFit/>
          </a:bodyPr>
          <a:lstStyle/>
          <a:p>
            <a:r>
              <a:rPr lang="fr-FR" dirty="0">
                <a:hlinkClick r:id="rId4"/>
              </a:rPr>
              <a:t>https://donnees-recherche.irstea.fr/dmppgd-plan-de-gestion-de-donnees</a:t>
            </a:r>
            <a:r>
              <a:rPr lang="fr-FR" dirty="0" smtClean="0">
                <a:hlinkClick r:id="rId4"/>
              </a:rPr>
              <a:t>/</a:t>
            </a:r>
            <a:endParaRPr lang="fr-FR" dirty="0" smtClean="0"/>
          </a:p>
          <a:p>
            <a:endParaRPr lang="fr-FR" dirty="0"/>
          </a:p>
        </p:txBody>
      </p:sp>
      <p:pic>
        <p:nvPicPr>
          <p:cNvPr id="8" name="Image 7"/>
          <p:cNvPicPr>
            <a:picLocks noChangeAspect="1"/>
          </p:cNvPicPr>
          <p:nvPr/>
        </p:nvPicPr>
        <p:blipFill>
          <a:blip r:embed="rId5"/>
          <a:stretch>
            <a:fillRect/>
          </a:stretch>
        </p:blipFill>
        <p:spPr>
          <a:xfrm>
            <a:off x="5055593" y="2231473"/>
            <a:ext cx="3319349" cy="3009721"/>
          </a:xfrm>
          <a:prstGeom prst="rect">
            <a:avLst/>
          </a:prstGeom>
        </p:spPr>
      </p:pic>
      <p:sp>
        <p:nvSpPr>
          <p:cNvPr id="9" name="Rectangle 8"/>
          <p:cNvSpPr/>
          <p:nvPr/>
        </p:nvSpPr>
        <p:spPr>
          <a:xfrm>
            <a:off x="4743735" y="5332022"/>
            <a:ext cx="4572000" cy="1169551"/>
          </a:xfrm>
          <a:prstGeom prst="rect">
            <a:avLst/>
          </a:prstGeom>
        </p:spPr>
        <p:txBody>
          <a:bodyPr>
            <a:spAutoFit/>
          </a:bodyPr>
          <a:lstStyle/>
          <a:p>
            <a:r>
              <a:rPr lang="fr-FR" dirty="0">
                <a:hlinkClick r:id="rId6"/>
              </a:rPr>
              <a:t>https://</a:t>
            </a:r>
            <a:r>
              <a:rPr lang="fr-FR" dirty="0" smtClean="0">
                <a:hlinkClick r:id="rId6"/>
              </a:rPr>
              <a:t>coop-ist.cirad.fr/gestion-de-l-information/gerer-les-donnees-de-la-recherche/decouvrir-des-plans-de-gestion-de-donnees-de-la-recherche/3-exemple-de-trame-d-un-plan-de-gestion-de-donnees-pgd</a:t>
            </a:r>
            <a:endParaRPr lang="fr-FR" dirty="0" smtClean="0"/>
          </a:p>
          <a:p>
            <a:endParaRPr lang="fr-FR" dirty="0"/>
          </a:p>
        </p:txBody>
      </p:sp>
    </p:spTree>
    <p:extLst>
      <p:ext uri="{BB962C8B-B14F-4D97-AF65-F5344CB8AC3E}">
        <p14:creationId xmlns:p14="http://schemas.microsoft.com/office/powerpoint/2010/main" val="12656930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idx="1"/>
          </p:nvPr>
        </p:nvSpPr>
        <p:spPr>
          <a:xfrm>
            <a:off x="457199" y="1233311"/>
            <a:ext cx="8229600" cy="5045508"/>
          </a:xfrm>
        </p:spPr>
        <p:txBody>
          <a:bodyPr/>
          <a:lstStyle/>
          <a:p>
            <a:r>
              <a:rPr lang="fr-FR" sz="2000" b="0" dirty="0" smtClean="0"/>
              <a:t>Trame </a:t>
            </a:r>
            <a:r>
              <a:rPr lang="fr-FR" sz="2000" b="0" dirty="0"/>
              <a:t>type générique, utilisable pour tout type de </a:t>
            </a:r>
            <a:r>
              <a:rPr lang="fr-FR" sz="2000" b="0" dirty="0" smtClean="0"/>
              <a:t>projet, réalisée </a:t>
            </a:r>
            <a:r>
              <a:rPr lang="fr-FR" sz="2000" b="0" dirty="0"/>
              <a:t>à partir de différents guides, et intégrant les exigences de l'</a:t>
            </a:r>
            <a:r>
              <a:rPr lang="fr-FR" sz="2000" b="0" u="sng" dirty="0">
                <a:solidFill>
                  <a:schemeClr val="hlink"/>
                </a:solidFill>
                <a:hlinkClick r:id="rId3"/>
              </a:rPr>
              <a:t>Open </a:t>
            </a:r>
            <a:r>
              <a:rPr lang="fr-FR" sz="2000" b="0" u="sng" dirty="0" err="1">
                <a:solidFill>
                  <a:schemeClr val="hlink"/>
                </a:solidFill>
                <a:hlinkClick r:id="rId3"/>
              </a:rPr>
              <a:t>research</a:t>
            </a:r>
            <a:r>
              <a:rPr lang="fr-FR" sz="2000" b="0" u="sng" dirty="0">
                <a:solidFill>
                  <a:schemeClr val="hlink"/>
                </a:solidFill>
                <a:hlinkClick r:id="rId3"/>
              </a:rPr>
              <a:t> data pilot </a:t>
            </a:r>
            <a:r>
              <a:rPr lang="fr-FR" sz="2000" b="0" u="sng" dirty="0" smtClean="0">
                <a:solidFill>
                  <a:schemeClr val="hlink"/>
                </a:solidFill>
                <a:hlinkClick r:id="rId3"/>
              </a:rPr>
              <a:t>H2020</a:t>
            </a:r>
            <a:endParaRPr lang="fr-FR" sz="2000" b="0" dirty="0" smtClean="0"/>
          </a:p>
          <a:p>
            <a:pPr marL="106680" indent="0">
              <a:buNone/>
            </a:pPr>
            <a:endParaRPr lang="fr-FR" u="sng" dirty="0" smtClean="0">
              <a:solidFill>
                <a:schemeClr val="hlink"/>
              </a:solidFill>
              <a:hlinkClick r:id="rId4"/>
            </a:endParaRPr>
          </a:p>
          <a:p>
            <a:endParaRPr lang="fr-FR" u="sng" dirty="0" smtClean="0">
              <a:solidFill>
                <a:schemeClr val="hlink"/>
              </a:solidFill>
              <a:hlinkClick r:id="rId4"/>
            </a:endParaRPr>
          </a:p>
          <a:p>
            <a:endParaRPr lang="fr-FR" dirty="0" smtClean="0"/>
          </a:p>
          <a:p>
            <a:endParaRPr lang="fr-FR" dirty="0"/>
          </a:p>
        </p:txBody>
      </p:sp>
      <p:sp>
        <p:nvSpPr>
          <p:cNvPr id="4" name="Titre 3"/>
          <p:cNvSpPr>
            <a:spLocks noGrp="1"/>
          </p:cNvSpPr>
          <p:nvPr>
            <p:ph type="title"/>
          </p:nvPr>
        </p:nvSpPr>
        <p:spPr>
          <a:xfrm>
            <a:off x="457199" y="274638"/>
            <a:ext cx="8464609" cy="1143000"/>
          </a:xfrm>
        </p:spPr>
        <p:txBody>
          <a:bodyPr/>
          <a:lstStyle/>
          <a:p>
            <a:r>
              <a:rPr lang="fr-FR" dirty="0"/>
              <a:t>S’appuyer sur des modèles existants </a:t>
            </a:r>
            <a:r>
              <a:rPr lang="fr-FR" dirty="0" smtClean="0"/>
              <a:t>: Inra </a:t>
            </a:r>
            <a:endParaRPr lang="fr-FR" dirty="0"/>
          </a:p>
        </p:txBody>
      </p:sp>
      <p:sp>
        <p:nvSpPr>
          <p:cNvPr id="6" name="Espace réservé du pied de page 5"/>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Espace réservé du numéro de diapositive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47</a:t>
            </a:fld>
            <a:endParaRPr lang="fr-FR" sz="1200" b="1" i="0">
              <a:solidFill>
                <a:schemeClr val="lt1"/>
              </a:solidFill>
              <a:latin typeface="Arial"/>
              <a:ea typeface="Arial"/>
              <a:cs typeface="Arial"/>
              <a:sym typeface="Arial"/>
            </a:endParaRPr>
          </a:p>
        </p:txBody>
      </p:sp>
      <p:sp>
        <p:nvSpPr>
          <p:cNvPr id="8" name="Shape 308"/>
          <p:cNvSpPr txBox="1">
            <a:spLocks/>
          </p:cNvSpPr>
          <p:nvPr/>
        </p:nvSpPr>
        <p:spPr>
          <a:xfrm>
            <a:off x="4437169" y="2842946"/>
            <a:ext cx="4031673" cy="3358341"/>
          </a:xfrm>
          <a:prstGeom prst="rect">
            <a:avLst/>
          </a:prstGeom>
          <a:solidFill>
            <a:srgbClr val="F3FFE2"/>
          </a:solidFill>
          <a:ln>
            <a:noFill/>
          </a:ln>
        </p:spPr>
        <p:txBody>
          <a:bodyPr lIns="91425" tIns="67500" rIns="91425" bIns="45700" anchor="t" anchorCtr="0">
            <a:noAutofit/>
          </a:bodyPr>
          <a:lstStyle>
            <a:defPPr marR="0" lvl="0" algn="l" rtl="0">
              <a:lnSpc>
                <a:spcPct val="100000"/>
              </a:lnSpc>
              <a:spcBef>
                <a:spcPts val="0"/>
              </a:spcBef>
              <a:spcAft>
                <a:spcPts val="0"/>
              </a:spcAft>
            </a:defPPr>
            <a:lvl1pPr marL="532800" marR="0" lvl="0" indent="-426120" algn="l" rtl="0">
              <a:lnSpc>
                <a:spcPct val="100000"/>
              </a:lnSpc>
              <a:spcBef>
                <a:spcPts val="600"/>
              </a:spcBef>
              <a:spcAft>
                <a:spcPts val="600"/>
              </a:spcAft>
              <a:buClr>
                <a:schemeClr val="accent2"/>
              </a:buClr>
              <a:buSzPct val="70000"/>
              <a:buFont typeface="Arial"/>
              <a:buChar char="•"/>
              <a:defRPr sz="2400" b="1" i="0" u="none" strike="noStrike" cap="none">
                <a:solidFill>
                  <a:srgbClr val="3F3F3F"/>
                </a:solidFill>
                <a:latin typeface="Arial"/>
                <a:ea typeface="Arial"/>
                <a:cs typeface="Arial"/>
                <a:sym typeface="Arial"/>
              </a:defRPr>
            </a:lvl1pPr>
            <a:lvl2pPr marL="720000" marR="0" lvl="1" indent="-148500" algn="l" rtl="0">
              <a:lnSpc>
                <a:spcPct val="100000"/>
              </a:lnSpc>
              <a:spcBef>
                <a:spcPts val="600"/>
              </a:spcBef>
              <a:spcAft>
                <a:spcPts val="600"/>
              </a:spcAft>
              <a:buClr>
                <a:srgbClr val="3F3F3F"/>
              </a:buClr>
              <a:buSzPct val="100000"/>
              <a:buFont typeface="Arial"/>
              <a:buChar char="•"/>
              <a:defRPr sz="2200" b="0" i="0" u="none" strike="noStrike" cap="none">
                <a:solidFill>
                  <a:srgbClr val="3F3F3F"/>
                </a:solidFill>
                <a:latin typeface="Arial"/>
                <a:ea typeface="Arial"/>
                <a:cs typeface="Arial"/>
                <a:sym typeface="Arial"/>
              </a:defRPr>
            </a:lvl2pPr>
            <a:lvl3pPr marL="1152000" marR="0" lvl="2" indent="-224900" algn="l" rtl="0">
              <a:lnSpc>
                <a:spcPct val="100000"/>
              </a:lnSpc>
              <a:spcBef>
                <a:spcPts val="600"/>
              </a:spcBef>
              <a:spcAft>
                <a:spcPts val="600"/>
              </a:spcAft>
              <a:buClr>
                <a:srgbClr val="3F3F3F"/>
              </a:buClr>
              <a:buSzPct val="100000"/>
              <a:buFont typeface="Courier New"/>
              <a:buChar char="o"/>
              <a:defRPr sz="2000" b="0" i="0" u="none" strike="noStrike" cap="none">
                <a:solidFill>
                  <a:srgbClr val="3F3F3F"/>
                </a:solidFill>
                <a:latin typeface="Arial"/>
                <a:ea typeface="Arial"/>
                <a:cs typeface="Arial"/>
                <a:sym typeface="Arial"/>
              </a:defRPr>
            </a:lvl3pPr>
            <a:lvl4pPr marL="1188000" marR="0" lvl="3" indent="-108499" algn="l" rtl="0">
              <a:lnSpc>
                <a:spcPct val="100000"/>
              </a:lnSpc>
              <a:spcBef>
                <a:spcPts val="400"/>
              </a:spcBef>
              <a:spcAft>
                <a:spcPts val="0"/>
              </a:spcAft>
              <a:buClr>
                <a:srgbClr val="3F3F3F"/>
              </a:buClr>
              <a:buSzPct val="100000"/>
              <a:buFont typeface="Arial"/>
              <a:buChar char="–"/>
              <a:defRPr sz="2000" b="0" i="0" u="none" strike="noStrike" cap="none">
                <a:solidFill>
                  <a:srgbClr val="3F3F3F"/>
                </a:solidFill>
                <a:latin typeface="Arial"/>
                <a:ea typeface="Arial"/>
                <a:cs typeface="Arial"/>
                <a:sym typeface="Arial"/>
              </a:defRPr>
            </a:lvl4pPr>
            <a:lvl5pPr marL="720000" marR="0" lvl="4" indent="-110399" algn="l" rtl="0">
              <a:lnSpc>
                <a:spcPct val="100000"/>
              </a:lnSpc>
              <a:spcBef>
                <a:spcPts val="600"/>
              </a:spcBef>
              <a:spcAft>
                <a:spcPts val="600"/>
              </a:spcAft>
              <a:buClr>
                <a:srgbClr val="3F3F3F"/>
              </a:buClr>
              <a:buSzPct val="100000"/>
              <a:buFont typeface="Merriweather Sans"/>
              <a:buChar char="."/>
              <a:defRPr sz="2000" b="0" i="0" u="none" strike="noStrike" cap="none">
                <a:solidFill>
                  <a:srgbClr val="3F3F3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289322" indent="-289322">
              <a:lnSpc>
                <a:spcPct val="80000"/>
              </a:lnSpc>
              <a:spcBef>
                <a:spcPts val="0"/>
              </a:spcBef>
              <a:spcAft>
                <a:spcPts val="0"/>
              </a:spcAft>
              <a:buFont typeface="Cambria"/>
              <a:buAutoNum type="arabicPeriod"/>
            </a:pPr>
            <a:r>
              <a:rPr lang="fr-FR" sz="1400" dirty="0" smtClean="0"/>
              <a:t>Informations sur le PGD</a:t>
            </a:r>
          </a:p>
          <a:p>
            <a:pPr marL="289322" indent="-289322">
              <a:lnSpc>
                <a:spcPct val="80000"/>
              </a:lnSpc>
              <a:spcBef>
                <a:spcPts val="1200"/>
              </a:spcBef>
              <a:spcAft>
                <a:spcPts val="0"/>
              </a:spcAft>
              <a:buFont typeface="Cambria"/>
              <a:buAutoNum type="arabicPeriod"/>
            </a:pPr>
            <a:r>
              <a:rPr lang="fr-FR" sz="1400" dirty="0" smtClean="0"/>
              <a:t>Informations sur le projet</a:t>
            </a:r>
          </a:p>
          <a:p>
            <a:pPr marL="289322" indent="-289322">
              <a:lnSpc>
                <a:spcPct val="80000"/>
              </a:lnSpc>
              <a:spcBef>
                <a:spcPts val="1200"/>
              </a:spcBef>
              <a:spcAft>
                <a:spcPts val="0"/>
              </a:spcAft>
              <a:buFont typeface="Cambria"/>
              <a:buAutoNum type="arabicPeriod"/>
            </a:pPr>
            <a:r>
              <a:rPr lang="fr-FR" sz="1400" dirty="0" smtClean="0"/>
              <a:t>Présentation succincte des données </a:t>
            </a:r>
          </a:p>
          <a:p>
            <a:pPr marL="289322" indent="-289322">
              <a:lnSpc>
                <a:spcPct val="80000"/>
              </a:lnSpc>
              <a:spcBef>
                <a:spcPts val="1200"/>
              </a:spcBef>
              <a:spcAft>
                <a:spcPts val="0"/>
              </a:spcAft>
              <a:buFont typeface="Cambria"/>
              <a:buAutoNum type="arabicPeriod"/>
            </a:pPr>
            <a:r>
              <a:rPr lang="fr-FR" sz="1400" dirty="0" smtClean="0"/>
              <a:t>Droits de propriété intellectuelle </a:t>
            </a:r>
          </a:p>
          <a:p>
            <a:pPr marL="289322" indent="-289322">
              <a:lnSpc>
                <a:spcPct val="80000"/>
              </a:lnSpc>
              <a:spcBef>
                <a:spcPts val="1200"/>
              </a:spcBef>
              <a:spcAft>
                <a:spcPts val="0"/>
              </a:spcAft>
              <a:buFont typeface="Cambria"/>
              <a:buAutoNum type="arabicPeriod"/>
            </a:pPr>
            <a:r>
              <a:rPr lang="fr-FR" sz="1400" dirty="0" smtClean="0"/>
              <a:t>Confidentialité </a:t>
            </a:r>
          </a:p>
          <a:p>
            <a:pPr marL="289322" indent="-289322">
              <a:lnSpc>
                <a:spcPct val="80000"/>
              </a:lnSpc>
              <a:spcBef>
                <a:spcPts val="1200"/>
              </a:spcBef>
              <a:spcAft>
                <a:spcPts val="0"/>
              </a:spcAft>
              <a:buFont typeface="Cambria"/>
              <a:buAutoNum type="arabicPeriod"/>
            </a:pPr>
            <a:r>
              <a:rPr lang="fr-FR" sz="1400" dirty="0" smtClean="0"/>
              <a:t>Partage des données à l'issue du projet</a:t>
            </a:r>
          </a:p>
          <a:p>
            <a:pPr marL="289322" indent="-289322">
              <a:lnSpc>
                <a:spcPct val="80000"/>
              </a:lnSpc>
              <a:spcBef>
                <a:spcPts val="1200"/>
              </a:spcBef>
              <a:spcAft>
                <a:spcPts val="0"/>
              </a:spcAft>
              <a:buFont typeface="Cambria"/>
              <a:buAutoNum type="arabicPeriod"/>
            </a:pPr>
            <a:r>
              <a:rPr lang="fr-FR" sz="1400" dirty="0" smtClean="0"/>
              <a:t>Description et organisation des données</a:t>
            </a:r>
          </a:p>
          <a:p>
            <a:pPr marL="289322" indent="-289322">
              <a:lnSpc>
                <a:spcPct val="80000"/>
              </a:lnSpc>
              <a:spcBef>
                <a:spcPts val="1200"/>
              </a:spcBef>
              <a:spcAft>
                <a:spcPts val="0"/>
              </a:spcAft>
              <a:buFont typeface="Cambria"/>
              <a:buAutoNum type="arabicPeriod"/>
            </a:pPr>
            <a:r>
              <a:rPr lang="fr-FR" sz="1400" dirty="0" smtClean="0"/>
              <a:t>Stockage et sécurité des données au cours du projet</a:t>
            </a:r>
          </a:p>
          <a:p>
            <a:pPr marL="289322" indent="-289322">
              <a:lnSpc>
                <a:spcPct val="80000"/>
              </a:lnSpc>
              <a:spcBef>
                <a:spcPts val="1200"/>
              </a:spcBef>
              <a:spcAft>
                <a:spcPts val="0"/>
              </a:spcAft>
              <a:buFont typeface="Cambria"/>
              <a:buAutoNum type="arabicPeriod"/>
            </a:pPr>
            <a:r>
              <a:rPr lang="fr-FR" sz="1400" dirty="0" smtClean="0"/>
              <a:t>Archivage et conservation des données après la fin du projet</a:t>
            </a:r>
            <a:endParaRPr lang="fr-FR" sz="1400" dirty="0"/>
          </a:p>
        </p:txBody>
      </p:sp>
      <p:sp>
        <p:nvSpPr>
          <p:cNvPr id="9" name="Shape 312"/>
          <p:cNvSpPr txBox="1"/>
          <p:nvPr/>
        </p:nvSpPr>
        <p:spPr>
          <a:xfrm>
            <a:off x="1077028" y="2795245"/>
            <a:ext cx="3125132" cy="234328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sz="1600" b="1" dirty="0">
                <a:solidFill>
                  <a:schemeClr val="dk1"/>
                </a:solidFill>
                <a:latin typeface="Calibri"/>
                <a:ea typeface="Calibri"/>
                <a:cs typeface="Calibri"/>
                <a:sym typeface="Calibri"/>
              </a:rPr>
              <a:t>Consolidation des aspects </a:t>
            </a:r>
            <a:r>
              <a:rPr lang="fr-FR" sz="1600" dirty="0">
                <a:solidFill>
                  <a:schemeClr val="dk1"/>
                </a:solidFill>
                <a:latin typeface="Calibri"/>
                <a:ea typeface="Calibri"/>
                <a:cs typeface="Calibri"/>
                <a:sym typeface="Calibri"/>
              </a:rPr>
              <a:t>: </a:t>
            </a:r>
            <a:r>
              <a:rPr lang="fr-FR" sz="1600" dirty="0" smtClean="0">
                <a:solidFill>
                  <a:schemeClr val="dk1"/>
                </a:solidFill>
                <a:latin typeface="Calibri"/>
                <a:ea typeface="Calibri"/>
                <a:cs typeface="Calibri"/>
                <a:sym typeface="Calibri"/>
              </a:rPr>
              <a:t/>
            </a:r>
            <a:br>
              <a:rPr lang="fr-FR" sz="1600" dirty="0" smtClean="0">
                <a:solidFill>
                  <a:schemeClr val="dk1"/>
                </a:solidFill>
                <a:latin typeface="Calibri"/>
                <a:ea typeface="Calibri"/>
                <a:cs typeface="Calibri"/>
                <a:sym typeface="Calibri"/>
              </a:rPr>
            </a:br>
            <a:endParaRPr lang="fr-FR" sz="1600" dirty="0">
              <a:solidFill>
                <a:schemeClr val="dk1"/>
              </a:solidFill>
              <a:latin typeface="Calibri"/>
              <a:ea typeface="Calibri"/>
              <a:cs typeface="Calibri"/>
              <a:sym typeface="Calibri"/>
            </a:endParaRPr>
          </a:p>
          <a:p>
            <a:pPr marL="0" marR="0" lvl="0" indent="0" algn="l" rtl="0">
              <a:spcBef>
                <a:spcPts val="0"/>
              </a:spcBef>
              <a:buClr>
                <a:srgbClr val="C00000"/>
              </a:buClr>
              <a:buSzPct val="100000"/>
              <a:buFont typeface="Arial"/>
              <a:buChar char="•"/>
            </a:pPr>
            <a:r>
              <a:rPr lang="fr-FR" sz="1600" dirty="0">
                <a:solidFill>
                  <a:schemeClr val="dk1"/>
                </a:solidFill>
                <a:latin typeface="Calibri"/>
                <a:ea typeface="Calibri"/>
                <a:cs typeface="Calibri"/>
                <a:sym typeface="Calibri"/>
              </a:rPr>
              <a:t> propriété intellectuelle, </a:t>
            </a:r>
          </a:p>
          <a:p>
            <a:pPr marL="0" marR="0" lvl="0" indent="0" algn="l" rtl="0">
              <a:spcBef>
                <a:spcPts val="0"/>
              </a:spcBef>
              <a:buClr>
                <a:srgbClr val="C00000"/>
              </a:buClr>
              <a:buSzPct val="100000"/>
              <a:buFont typeface="Arial"/>
              <a:buChar char="•"/>
            </a:pPr>
            <a:r>
              <a:rPr lang="fr-FR" sz="1600" dirty="0">
                <a:solidFill>
                  <a:schemeClr val="dk1"/>
                </a:solidFill>
                <a:latin typeface="Calibri"/>
                <a:ea typeface="Calibri"/>
                <a:cs typeface="Calibri"/>
                <a:sym typeface="Calibri"/>
              </a:rPr>
              <a:t> confidentialité, données sensibles</a:t>
            </a:r>
          </a:p>
          <a:p>
            <a:pPr marL="0" marR="0" lvl="0" indent="0" algn="l" rtl="0">
              <a:spcBef>
                <a:spcPts val="0"/>
              </a:spcBef>
              <a:buClr>
                <a:srgbClr val="C00000"/>
              </a:buClr>
              <a:buSzPct val="100000"/>
              <a:buFont typeface="Arial"/>
              <a:buChar char="•"/>
            </a:pPr>
            <a:r>
              <a:rPr lang="fr-FR" sz="1600" dirty="0">
                <a:solidFill>
                  <a:schemeClr val="dk1"/>
                </a:solidFill>
                <a:latin typeface="Calibri"/>
                <a:ea typeface="Calibri"/>
                <a:cs typeface="Calibri"/>
                <a:sym typeface="Calibri"/>
              </a:rPr>
              <a:t> stockage et sécurité des données,</a:t>
            </a:r>
          </a:p>
          <a:p>
            <a:pPr marL="0" marR="0" lvl="0" indent="0" algn="l" rtl="0">
              <a:spcBef>
                <a:spcPts val="0"/>
              </a:spcBef>
              <a:buClr>
                <a:srgbClr val="C00000"/>
              </a:buClr>
              <a:buSzPct val="100000"/>
              <a:buFont typeface="Arial"/>
              <a:buChar char="•"/>
            </a:pPr>
            <a:r>
              <a:rPr lang="fr-FR" sz="1600" dirty="0">
                <a:solidFill>
                  <a:schemeClr val="dk1"/>
                </a:solidFill>
                <a:latin typeface="Calibri"/>
                <a:ea typeface="Calibri"/>
                <a:cs typeface="Calibri"/>
                <a:sym typeface="Calibri"/>
              </a:rPr>
              <a:t> archivage patrimonial, </a:t>
            </a:r>
          </a:p>
          <a:p>
            <a:pPr marL="0" marR="0" lvl="0" indent="0" algn="l" rtl="0">
              <a:spcBef>
                <a:spcPts val="0"/>
              </a:spcBef>
              <a:buSzPct val="25000"/>
              <a:buNone/>
            </a:pPr>
            <a:r>
              <a:rPr lang="fr-FR" sz="1600" dirty="0" smtClean="0">
                <a:solidFill>
                  <a:schemeClr val="dk1"/>
                </a:solidFill>
                <a:latin typeface="Calibri"/>
                <a:ea typeface="Calibri"/>
                <a:cs typeface="Calibri"/>
                <a:sym typeface="Calibri"/>
              </a:rPr>
              <a:t/>
            </a:r>
            <a:br>
              <a:rPr lang="fr-FR" sz="1600" dirty="0" smtClean="0">
                <a:solidFill>
                  <a:schemeClr val="dk1"/>
                </a:solidFill>
                <a:latin typeface="Calibri"/>
                <a:ea typeface="Calibri"/>
                <a:cs typeface="Calibri"/>
                <a:sym typeface="Calibri"/>
              </a:rPr>
            </a:br>
            <a:r>
              <a:rPr lang="fr-FR" sz="1600" dirty="0" smtClean="0">
                <a:solidFill>
                  <a:schemeClr val="dk1"/>
                </a:solidFill>
                <a:latin typeface="Calibri"/>
                <a:ea typeface="Calibri"/>
                <a:cs typeface="Calibri"/>
                <a:sym typeface="Calibri"/>
              </a:rPr>
              <a:t>avec </a:t>
            </a:r>
            <a:r>
              <a:rPr lang="fr-FR" sz="1600" dirty="0">
                <a:solidFill>
                  <a:schemeClr val="dk1"/>
                </a:solidFill>
                <a:latin typeface="Calibri"/>
                <a:ea typeface="Calibri"/>
                <a:cs typeface="Calibri"/>
                <a:sym typeface="Calibri"/>
              </a:rPr>
              <a:t>des </a:t>
            </a:r>
            <a:r>
              <a:rPr lang="fr-FR" sz="1600" dirty="0" smtClean="0">
                <a:solidFill>
                  <a:schemeClr val="dk1"/>
                </a:solidFill>
                <a:latin typeface="Calibri"/>
                <a:ea typeface="Calibri"/>
                <a:cs typeface="Calibri"/>
                <a:sym typeface="Calibri"/>
              </a:rPr>
              <a:t>spécialistes du domaines</a:t>
            </a:r>
            <a:endParaRPr lang="fr-FR" sz="1600" dirty="0">
              <a:solidFill>
                <a:schemeClr val="dk1"/>
              </a:solidFill>
              <a:latin typeface="Calibri"/>
              <a:ea typeface="Calibri"/>
              <a:cs typeface="Calibri"/>
              <a:sym typeface="Calibri"/>
            </a:endParaRPr>
          </a:p>
        </p:txBody>
      </p:sp>
      <p:sp>
        <p:nvSpPr>
          <p:cNvPr id="10" name="Shape 313"/>
          <p:cNvSpPr txBox="1"/>
          <p:nvPr/>
        </p:nvSpPr>
        <p:spPr>
          <a:xfrm>
            <a:off x="4437169" y="2264089"/>
            <a:ext cx="4031673" cy="53115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fr-FR" sz="1400" dirty="0">
                <a:solidFill>
                  <a:srgbClr val="3F3F3F"/>
                </a:solidFill>
                <a:latin typeface="Arial"/>
                <a:ea typeface="Arial"/>
                <a:cs typeface="Arial"/>
                <a:sym typeface="Arial"/>
              </a:rPr>
              <a:t>Une trame type </a:t>
            </a:r>
            <a:r>
              <a:rPr lang="fr-FR" sz="1400" b="1" dirty="0">
                <a:solidFill>
                  <a:srgbClr val="3F3F3F"/>
                </a:solidFill>
                <a:latin typeface="Arial"/>
                <a:ea typeface="Arial"/>
                <a:cs typeface="Arial"/>
                <a:sym typeface="Arial"/>
              </a:rPr>
              <a:t>validée par les scientifiques</a:t>
            </a:r>
            <a:br>
              <a:rPr lang="fr-FR" sz="1400" b="1" dirty="0">
                <a:solidFill>
                  <a:srgbClr val="3F3F3F"/>
                </a:solidFill>
                <a:latin typeface="Arial"/>
                <a:ea typeface="Arial"/>
                <a:cs typeface="Arial"/>
                <a:sym typeface="Arial"/>
              </a:rPr>
            </a:br>
            <a:r>
              <a:rPr lang="fr-FR" sz="1400" dirty="0" smtClean="0">
                <a:solidFill>
                  <a:srgbClr val="3F3F3F"/>
                </a:solidFill>
                <a:latin typeface="Arial"/>
                <a:ea typeface="Arial"/>
                <a:cs typeface="Arial"/>
                <a:sym typeface="Arial"/>
              </a:rPr>
              <a:t>(</a:t>
            </a:r>
            <a:r>
              <a:rPr lang="fr-FR" sz="1400" dirty="0" smtClean="0">
                <a:solidFill>
                  <a:srgbClr val="3F3F3F"/>
                </a:solidFill>
                <a:latin typeface="Arial"/>
                <a:ea typeface="Arial"/>
                <a:cs typeface="Arial"/>
                <a:sym typeface="Arial"/>
                <a:hlinkClick r:id="rId5"/>
              </a:rPr>
              <a:t>format </a:t>
            </a:r>
            <a:r>
              <a:rPr lang="fr-FR" sz="1400" dirty="0" err="1" smtClean="0">
                <a:solidFill>
                  <a:srgbClr val="3F3F3F"/>
                </a:solidFill>
                <a:latin typeface="Arial"/>
                <a:ea typeface="Arial"/>
                <a:cs typeface="Arial"/>
                <a:sym typeface="Arial"/>
                <a:hlinkClick r:id="rId5"/>
              </a:rPr>
              <a:t>word</a:t>
            </a:r>
            <a:r>
              <a:rPr lang="fr-FR" sz="1400" dirty="0" smtClean="0">
                <a:solidFill>
                  <a:srgbClr val="3F3F3F"/>
                </a:solidFill>
                <a:latin typeface="Arial"/>
                <a:ea typeface="Arial"/>
                <a:cs typeface="Arial"/>
                <a:sym typeface="Arial"/>
                <a:hlinkClick r:id="rId5"/>
              </a:rPr>
              <a:t> / site data partage</a:t>
            </a:r>
            <a:r>
              <a:rPr lang="fr-FR" sz="1400" dirty="0" smtClean="0">
                <a:solidFill>
                  <a:srgbClr val="3F3F3F"/>
                </a:solidFill>
                <a:latin typeface="Arial"/>
                <a:ea typeface="Arial"/>
                <a:cs typeface="Arial"/>
                <a:sym typeface="Arial"/>
              </a:rPr>
              <a:t>)</a:t>
            </a:r>
            <a:r>
              <a:rPr lang="fr-FR" sz="1400" dirty="0">
                <a:solidFill>
                  <a:srgbClr val="3F3F3F"/>
                </a:solidFill>
                <a:latin typeface="Arial"/>
                <a:ea typeface="Arial"/>
                <a:cs typeface="Arial"/>
                <a:sym typeface="Arial"/>
              </a:rPr>
              <a:t/>
            </a:r>
            <a:br>
              <a:rPr lang="fr-FR" sz="1400" dirty="0">
                <a:solidFill>
                  <a:srgbClr val="3F3F3F"/>
                </a:solidFill>
                <a:latin typeface="Arial"/>
                <a:ea typeface="Arial"/>
                <a:cs typeface="Arial"/>
                <a:sym typeface="Arial"/>
              </a:rPr>
            </a:br>
            <a:endParaRPr lang="fr-FR" sz="1400" dirty="0">
              <a:solidFill>
                <a:srgbClr val="3F3F3F"/>
              </a:solidFill>
              <a:latin typeface="Arial"/>
              <a:ea typeface="Arial"/>
              <a:cs typeface="Arial"/>
              <a:sym typeface="Arial"/>
            </a:endParaRPr>
          </a:p>
        </p:txBody>
      </p:sp>
    </p:spTree>
    <p:extLst>
      <p:ext uri="{BB962C8B-B14F-4D97-AF65-F5344CB8AC3E}">
        <p14:creationId xmlns:p14="http://schemas.microsoft.com/office/powerpoint/2010/main" val="38727731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a:normAutofit fontScale="62500" lnSpcReduction="20000"/>
          </a:bodyPr>
          <a:lstStyle/>
          <a:p>
            <a:r>
              <a:rPr lang="fr-FR" dirty="0"/>
              <a:t>Site du DCC</a:t>
            </a:r>
          </a:p>
          <a:p>
            <a:pPr lvl="1"/>
            <a:r>
              <a:rPr lang="fr-FR" dirty="0">
                <a:hlinkClick r:id="rId3"/>
              </a:rPr>
              <a:t>http://</a:t>
            </a:r>
            <a:r>
              <a:rPr lang="fr-FR" dirty="0" smtClean="0">
                <a:hlinkClick r:id="rId3"/>
              </a:rPr>
              <a:t>www.dcc.ac.uk/resources/data-management-plans/guidance-examples</a:t>
            </a:r>
            <a:r>
              <a:rPr lang="fr-FR" dirty="0" smtClean="0"/>
              <a:t/>
            </a:r>
            <a:br>
              <a:rPr lang="fr-FR" dirty="0" smtClean="0"/>
            </a:br>
            <a:endParaRPr lang="fr-FR" dirty="0"/>
          </a:p>
          <a:p>
            <a:r>
              <a:rPr lang="fr-FR" dirty="0"/>
              <a:t>Site </a:t>
            </a:r>
            <a:r>
              <a:rPr lang="fr-FR" dirty="0" err="1"/>
              <a:t>DMPTool</a:t>
            </a:r>
            <a:endParaRPr lang="fr-FR" dirty="0">
              <a:hlinkClick r:id="rId4"/>
            </a:endParaRPr>
          </a:p>
          <a:p>
            <a:pPr lvl="1"/>
            <a:r>
              <a:rPr lang="fr-FR" dirty="0">
                <a:hlinkClick r:id="rId4"/>
              </a:rPr>
              <a:t>https://</a:t>
            </a:r>
            <a:r>
              <a:rPr lang="fr-FR" dirty="0" smtClean="0">
                <a:hlinkClick r:id="rId4"/>
              </a:rPr>
              <a:t>dmptool.org/public_plans</a:t>
            </a:r>
            <a:r>
              <a:rPr lang="fr-FR" dirty="0" smtClean="0"/>
              <a:t/>
            </a:r>
            <a:br>
              <a:rPr lang="fr-FR" dirty="0" smtClean="0"/>
            </a:br>
            <a:endParaRPr lang="fr-FR" dirty="0"/>
          </a:p>
          <a:p>
            <a:r>
              <a:rPr lang="fr-FR" dirty="0" smtClean="0"/>
              <a:t>Journal  </a:t>
            </a:r>
            <a:r>
              <a:rPr lang="en-US" dirty="0" smtClean="0">
                <a:hlinkClick r:id="rId5"/>
              </a:rPr>
              <a:t>Research </a:t>
            </a:r>
            <a:r>
              <a:rPr lang="en-US" dirty="0">
                <a:hlinkClick r:id="rId5"/>
              </a:rPr>
              <a:t>Ideas and Outcomes (RIO</a:t>
            </a:r>
            <a:r>
              <a:rPr lang="en-US" dirty="0" smtClean="0">
                <a:hlinkClick r:id="rId5"/>
              </a:rPr>
              <a:t>)</a:t>
            </a:r>
            <a:endParaRPr lang="en-US" dirty="0" smtClean="0"/>
          </a:p>
          <a:p>
            <a:pPr lvl="1"/>
            <a:r>
              <a:rPr lang="fr-FR" dirty="0"/>
              <a:t>Collection </a:t>
            </a:r>
            <a:r>
              <a:rPr lang="fr-FR" dirty="0" smtClean="0"/>
              <a:t>DMP</a:t>
            </a:r>
            <a:br>
              <a:rPr lang="fr-FR" dirty="0" smtClean="0"/>
            </a:br>
            <a:endParaRPr lang="fr-FR" dirty="0" smtClean="0"/>
          </a:p>
          <a:p>
            <a:r>
              <a:rPr lang="fr-FR" dirty="0" smtClean="0"/>
              <a:t>DMP Cat (LIBER)</a:t>
            </a:r>
          </a:p>
          <a:p>
            <a:pPr lvl="1"/>
            <a:r>
              <a:rPr lang="fr-FR" dirty="0" smtClean="0">
                <a:hlinkClick r:id="rId6"/>
              </a:rPr>
              <a:t>https://libereurope.eu/dmpcatalogue</a:t>
            </a:r>
            <a:endParaRPr lang="fr-FR" dirty="0" smtClean="0"/>
          </a:p>
          <a:p>
            <a:pPr marL="0" indent="0">
              <a:buNone/>
            </a:pPr>
            <a:endParaRPr lang="fr-FR" dirty="0"/>
          </a:p>
          <a:p>
            <a:r>
              <a:rPr lang="fr-FR" dirty="0"/>
              <a:t>Page du site data-partage Inra</a:t>
            </a:r>
          </a:p>
          <a:p>
            <a:pPr lvl="1"/>
            <a:r>
              <a:rPr lang="fr-FR" dirty="0">
                <a:hlinkClick r:id="rId7"/>
              </a:rPr>
              <a:t>https://www6.inra.fr/datapartage/Gerer/Plan-de-gestion/Exemples-de-plans</a:t>
            </a:r>
            <a:endParaRPr lang="fr-FR" dirty="0"/>
          </a:p>
          <a:p>
            <a:endParaRPr lang="fr-FR" dirty="0" smtClean="0"/>
          </a:p>
          <a:p>
            <a:pPr marL="914400" lvl="2" indent="0">
              <a:buNone/>
            </a:pPr>
            <a:endParaRPr lang="fr-FR" dirty="0"/>
          </a:p>
        </p:txBody>
      </p:sp>
      <p:sp>
        <p:nvSpPr>
          <p:cNvPr id="6" name="Titre 5"/>
          <p:cNvSpPr>
            <a:spLocks noGrp="1"/>
          </p:cNvSpPr>
          <p:nvPr>
            <p:ph type="title"/>
          </p:nvPr>
        </p:nvSpPr>
        <p:spPr/>
        <p:txBody>
          <a:bodyPr/>
          <a:lstStyle/>
          <a:p>
            <a:r>
              <a:rPr lang="fr-FR" dirty="0" smtClean="0"/>
              <a:t>Où trouver des exemples de plans rédigés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48</a:t>
            </a:fld>
            <a:endParaRPr lang="fr-FR">
              <a:sym typeface="Arial"/>
            </a:endParaRPr>
          </a:p>
        </p:txBody>
      </p:sp>
    </p:spTree>
    <p:extLst>
      <p:ext uri="{BB962C8B-B14F-4D97-AF65-F5344CB8AC3E}">
        <p14:creationId xmlns:p14="http://schemas.microsoft.com/office/powerpoint/2010/main" val="6657789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idx="1"/>
          </p:nvPr>
        </p:nvSpPr>
        <p:spPr/>
        <p:txBody>
          <a:bodyPr>
            <a:normAutofit fontScale="92500"/>
          </a:bodyPr>
          <a:lstStyle/>
          <a:p>
            <a:pPr lvl="0"/>
            <a:r>
              <a:rPr lang="fr-FR" dirty="0" smtClean="0">
                <a:sym typeface="Arial"/>
              </a:rPr>
              <a:t>OPIDOR = DMP pour une Optimisation du Partage et de l'Interopérabilité des Données de la Recherche</a:t>
            </a:r>
          </a:p>
          <a:p>
            <a:pPr lvl="0"/>
            <a:r>
              <a:rPr lang="fr-FR" dirty="0" smtClean="0">
                <a:sym typeface="Arial"/>
              </a:rPr>
              <a:t>Accès : </a:t>
            </a:r>
            <a:r>
              <a:rPr lang="fr-FR" dirty="0" smtClean="0">
                <a:sym typeface="Arial"/>
                <a:hlinkClick r:id="rId3"/>
              </a:rPr>
              <a:t>https://dmp.opidor.fr/</a:t>
            </a:r>
          </a:p>
          <a:p>
            <a:pPr lvl="0"/>
            <a:r>
              <a:rPr lang="fr-FR" dirty="0" smtClean="0">
                <a:sym typeface="Arial"/>
              </a:rPr>
              <a:t>Déployé par l'</a:t>
            </a:r>
            <a:r>
              <a:rPr lang="fr-FR" dirty="0" err="1" smtClean="0">
                <a:sym typeface="Arial"/>
              </a:rPr>
              <a:t>Inist</a:t>
            </a:r>
            <a:r>
              <a:rPr lang="fr-FR" dirty="0" smtClean="0">
                <a:sym typeface="Arial"/>
              </a:rPr>
              <a:t>-CNRS pour l’Enseignement Supérieur et Recherche français</a:t>
            </a:r>
          </a:p>
          <a:p>
            <a:pPr lvl="1"/>
            <a:r>
              <a:rPr lang="fr-FR" dirty="0" smtClean="0">
                <a:sym typeface="Arial"/>
              </a:rPr>
              <a:t>gratuité pour l’ESR </a:t>
            </a:r>
          </a:p>
          <a:p>
            <a:pPr lvl="1"/>
            <a:r>
              <a:rPr lang="fr-FR" dirty="0" smtClean="0">
                <a:sym typeface="Arial"/>
              </a:rPr>
              <a:t>Basé sur </a:t>
            </a:r>
            <a:r>
              <a:rPr lang="fr-FR" dirty="0" err="1" smtClean="0">
                <a:sym typeface="Arial"/>
              </a:rPr>
              <a:t>DMPOnline</a:t>
            </a:r>
            <a:r>
              <a:rPr lang="fr-FR" dirty="0" smtClean="0">
                <a:sym typeface="Arial"/>
              </a:rPr>
              <a:t> :</a:t>
            </a:r>
            <a:br>
              <a:rPr lang="fr-FR" dirty="0" smtClean="0">
                <a:sym typeface="Arial"/>
              </a:rPr>
            </a:br>
            <a:r>
              <a:rPr lang="fr-FR" dirty="0" smtClean="0">
                <a:sym typeface="Arial"/>
              </a:rPr>
              <a:t>Outil Open source créé par le Digital Curation Centre (UK)</a:t>
            </a:r>
            <a:endParaRPr lang="fr-FR" dirty="0">
              <a:sym typeface="Arial"/>
            </a:endParaRPr>
          </a:p>
        </p:txBody>
      </p:sp>
      <p:sp>
        <p:nvSpPr>
          <p:cNvPr id="320" name="Shape 320"/>
          <p:cNvSpPr txBox="1">
            <a:spLocks noGrp="1"/>
          </p:cNvSpPr>
          <p:nvPr>
            <p:ph type="title"/>
          </p:nvPr>
        </p:nvSpPr>
        <p:spPr/>
        <p:txBody>
          <a:bodyPr/>
          <a:lstStyle/>
          <a:p>
            <a:pPr lvl="0"/>
            <a:r>
              <a:rPr lang="fr-FR" dirty="0" smtClean="0">
                <a:sym typeface="Arial"/>
              </a:rPr>
              <a:t>Utiliser des outils :</a:t>
            </a:r>
            <a:br>
              <a:rPr lang="fr-FR" dirty="0" smtClean="0">
                <a:sym typeface="Arial"/>
              </a:rPr>
            </a:br>
            <a:r>
              <a:rPr lang="fr-FR" dirty="0" smtClean="0">
                <a:sym typeface="Arial"/>
              </a:rPr>
              <a:t>DMP </a:t>
            </a:r>
            <a:r>
              <a:rPr lang="fr-FR" dirty="0" err="1" smtClean="0">
                <a:sym typeface="Arial"/>
              </a:rPr>
              <a:t>OPIDoR</a:t>
            </a:r>
            <a:endParaRPr lang="fr-FR" dirty="0">
              <a:sym typeface="Arial"/>
            </a:endParaRPr>
          </a:p>
        </p:txBody>
      </p:sp>
      <p:sp>
        <p:nvSpPr>
          <p:cNvPr id="323" name="Shape 323"/>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a:sym typeface="Arial"/>
            </a:endParaRP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49</a:t>
            </a:fld>
            <a:endParaRPr lang="fr-FR">
              <a:sym typeface="Arial"/>
            </a:endParaRPr>
          </a:p>
        </p:txBody>
      </p:sp>
      <p:pic>
        <p:nvPicPr>
          <p:cNvPr id="321" name="Shape 321" descr="DMP OPIDoR"/>
          <p:cNvPicPr preferRelativeResize="0"/>
          <p:nvPr/>
        </p:nvPicPr>
        <p:blipFill rotWithShape="1">
          <a:blip r:embed="rId4">
            <a:alphaModFix/>
          </a:blip>
          <a:srcRect/>
          <a:stretch/>
        </p:blipFill>
        <p:spPr>
          <a:xfrm>
            <a:off x="6438248" y="154204"/>
            <a:ext cx="2598927" cy="1113260"/>
          </a:xfrm>
          <a:prstGeom prst="rect">
            <a:avLst/>
          </a:prstGeom>
          <a:noFill/>
          <a:ln>
            <a:noFill/>
          </a:ln>
        </p:spPr>
      </p:pic>
      <p:pic>
        <p:nvPicPr>
          <p:cNvPr id="322" name="Shape 322" descr="DMPOnline"/>
          <p:cNvPicPr preferRelativeResize="0"/>
          <p:nvPr/>
        </p:nvPicPr>
        <p:blipFill rotWithShape="1">
          <a:blip r:embed="rId5">
            <a:alphaModFix/>
          </a:blip>
          <a:srcRect/>
          <a:stretch/>
        </p:blipFill>
        <p:spPr>
          <a:xfrm>
            <a:off x="4722170" y="4563224"/>
            <a:ext cx="644157" cy="648539"/>
          </a:xfrm>
          <a:prstGeom prst="rect">
            <a:avLst/>
          </a:prstGeom>
          <a:noFill/>
          <a:ln>
            <a:noFill/>
          </a:ln>
        </p:spPr>
      </p:pic>
    </p:spTree>
    <p:extLst>
      <p:ext uri="{BB962C8B-B14F-4D97-AF65-F5344CB8AC3E}">
        <p14:creationId xmlns:p14="http://schemas.microsoft.com/office/powerpoint/2010/main" val="3641647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question1.jpg"/>
          <p:cNvPicPr>
            <a:picLocks noChangeAspect="1"/>
          </p:cNvPicPr>
          <p:nvPr/>
        </p:nvPicPr>
        <p:blipFill>
          <a:blip r:embed="rId3" cstate="print"/>
          <a:stretch>
            <a:fillRect/>
          </a:stretch>
        </p:blipFill>
        <p:spPr>
          <a:xfrm>
            <a:off x="7713153" y="0"/>
            <a:ext cx="1417638" cy="1417638"/>
          </a:xfrm>
          <a:prstGeom prst="rect">
            <a:avLst/>
          </a:prstGeom>
        </p:spPr>
      </p:pic>
      <p:sp>
        <p:nvSpPr>
          <p:cNvPr id="4" name="Titre 3"/>
          <p:cNvSpPr>
            <a:spLocks noGrp="1"/>
          </p:cNvSpPr>
          <p:nvPr>
            <p:ph type="title"/>
          </p:nvPr>
        </p:nvSpPr>
        <p:spPr/>
        <p:txBody>
          <a:bodyPr/>
          <a:lstStyle/>
          <a:p>
            <a:r>
              <a:rPr lang="fr-FR" smtClean="0"/>
              <a:t>A quelles questions répond un PGD ?</a:t>
            </a:r>
            <a:endParaRPr lang="fr-FR" dirty="0"/>
          </a:p>
        </p:txBody>
      </p:sp>
      <p:sp>
        <p:nvSpPr>
          <p:cNvPr id="6" name="Espace réservé du pied de page 5"/>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9" name="Espace réservé du numéro de diapositive 8"/>
          <p:cNvSpPr>
            <a:spLocks noGrp="1"/>
          </p:cNvSpPr>
          <p:nvPr>
            <p:ph type="sldNum" sz="quarter" idx="12"/>
          </p:nvPr>
        </p:nvSpPr>
        <p:spPr/>
        <p:txBody>
          <a:bodyPr/>
          <a:lstStyle/>
          <a:p>
            <a:pPr lvl="0"/>
            <a:fld id="{00000000-1234-1234-1234-123412341234}" type="slidenum">
              <a:rPr lang="fr-FR" smtClean="0">
                <a:sym typeface="Arial"/>
              </a:rPr>
              <a:pPr lvl="0"/>
              <a:t>5</a:t>
            </a:fld>
            <a:endParaRPr lang="fr-FR">
              <a:sym typeface="Arial"/>
            </a:endParaRPr>
          </a:p>
        </p:txBody>
      </p:sp>
      <p:grpSp>
        <p:nvGrpSpPr>
          <p:cNvPr id="3" name="Groupe 2"/>
          <p:cNvGrpSpPr/>
          <p:nvPr/>
        </p:nvGrpSpPr>
        <p:grpSpPr>
          <a:xfrm>
            <a:off x="2458504" y="1036612"/>
            <a:ext cx="1980000" cy="1605424"/>
            <a:chOff x="2699792" y="748408"/>
            <a:chExt cx="1800200" cy="1710190"/>
          </a:xfrm>
        </p:grpSpPr>
        <p:sp>
          <p:nvSpPr>
            <p:cNvPr id="7" name="Forme libre 6"/>
            <p:cNvSpPr/>
            <p:nvPr/>
          </p:nvSpPr>
          <p:spPr>
            <a:xfrm>
              <a:off x="2699792" y="748408"/>
              <a:ext cx="1800200" cy="1278254"/>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35775" bIns="11430" numCol="1" spcCol="1270" anchor="t" anchorCtr="0">
              <a:noAutofit/>
            </a:bodyPr>
            <a:lstStyle/>
            <a:p>
              <a:pPr marL="171450" lvl="1" indent="-171450" defTabSz="400050" fontAlgn="auto">
                <a:lnSpc>
                  <a:spcPct val="90000"/>
                </a:lnSpc>
                <a:spcAft>
                  <a:spcPct val="1500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En quoi consiste le projet ? </a:t>
              </a:r>
            </a:p>
            <a:p>
              <a:pPr marL="171450" lvl="1" indent="-171450" defTabSz="400050" fontAlgn="auto">
                <a:lnSpc>
                  <a:spcPct val="90000"/>
                </a:lnSpc>
                <a:spcAft>
                  <a:spcPct val="1500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Qui sont les partenaires ? </a:t>
              </a:r>
            </a:p>
            <a:p>
              <a:pPr marL="171450" lvl="1" indent="-171450" defTabSz="400050" fontAlgn="auto">
                <a:lnSpc>
                  <a:spcPct val="90000"/>
                </a:lnSpc>
                <a:spcAft>
                  <a:spcPct val="1500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Quelle est la politique de gestion des données ? </a:t>
              </a:r>
            </a:p>
            <a:p>
              <a:pPr marL="171450" lvl="1" indent="-171450" defTabSz="400050" fontAlgn="auto">
                <a:lnSpc>
                  <a:spcPct val="90000"/>
                </a:lnSpc>
                <a:spcAft>
                  <a:spcPct val="1500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Qui est responsable de la gestion des données ? </a:t>
              </a:r>
            </a:p>
          </p:txBody>
        </p:sp>
        <p:sp>
          <p:nvSpPr>
            <p:cNvPr id="8" name="Forme libre 7"/>
            <p:cNvSpPr/>
            <p:nvPr/>
          </p:nvSpPr>
          <p:spPr>
            <a:xfrm>
              <a:off x="2699792" y="2026662"/>
              <a:ext cx="1800000" cy="431936"/>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Responsabilités dans le projet</a:t>
              </a:r>
            </a:p>
          </p:txBody>
        </p:sp>
      </p:grpSp>
      <p:grpSp>
        <p:nvGrpSpPr>
          <p:cNvPr id="5" name="Groupe 4"/>
          <p:cNvGrpSpPr/>
          <p:nvPr/>
        </p:nvGrpSpPr>
        <p:grpSpPr>
          <a:xfrm>
            <a:off x="4697335" y="995678"/>
            <a:ext cx="1980000" cy="1631798"/>
            <a:chOff x="4874519" y="748408"/>
            <a:chExt cx="1713706" cy="1631798"/>
          </a:xfrm>
        </p:grpSpPr>
        <p:sp>
          <p:nvSpPr>
            <p:cNvPr id="12" name="Forme libre 11"/>
            <p:cNvSpPr/>
            <p:nvPr/>
          </p:nvSpPr>
          <p:spPr>
            <a:xfrm>
              <a:off x="4883612" y="748408"/>
              <a:ext cx="1704612" cy="1271798"/>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3"/>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35775"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Quelles données seront produites/utilisées au cours du projet ? (type, format, volume et accroissement…).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seront-elles produites ou transformées </a:t>
              </a:r>
              <a:r>
                <a:rPr lang="fr-FR" sz="900" dirty="0" smtClean="0">
                  <a:solidFill>
                    <a:prstClr val="black">
                      <a:hueOff val="0"/>
                      <a:satOff val="0"/>
                      <a:lumOff val="0"/>
                      <a:alphaOff val="0"/>
                    </a:prstClr>
                  </a:solidFill>
                </a:rPr>
                <a:t>?</a:t>
              </a:r>
            </a:p>
          </p:txBody>
        </p:sp>
        <p:sp>
          <p:nvSpPr>
            <p:cNvPr id="13" name="Forme libre 12"/>
            <p:cNvSpPr/>
            <p:nvPr/>
          </p:nvSpPr>
          <p:spPr>
            <a:xfrm>
              <a:off x="4874519" y="2020206"/>
              <a:ext cx="1713706"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3"/>
            </a:solidFill>
            <a:ln>
              <a:solidFill>
                <a:schemeClr val="accent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Collecte des données</a:t>
              </a:r>
            </a:p>
          </p:txBody>
        </p:sp>
      </p:grpSp>
      <p:grpSp>
        <p:nvGrpSpPr>
          <p:cNvPr id="11" name="Groupe 10"/>
          <p:cNvGrpSpPr/>
          <p:nvPr/>
        </p:nvGrpSpPr>
        <p:grpSpPr>
          <a:xfrm>
            <a:off x="7016735" y="3745757"/>
            <a:ext cx="1980000" cy="1087016"/>
            <a:chOff x="6990524" y="1730550"/>
            <a:chExt cx="1846672" cy="1487023"/>
          </a:xfrm>
        </p:grpSpPr>
        <p:sp>
          <p:nvSpPr>
            <p:cNvPr id="20" name="Forme libre 19"/>
            <p:cNvSpPr/>
            <p:nvPr/>
          </p:nvSpPr>
          <p:spPr>
            <a:xfrm>
              <a:off x="6990524" y="1730550"/>
              <a:ext cx="1846672" cy="1038992"/>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où, par qui, seront stockées, sauvegardées et sécurisées les données ?</a:t>
              </a:r>
            </a:p>
          </p:txBody>
        </p:sp>
        <p:sp>
          <p:nvSpPr>
            <p:cNvPr id="21" name="Forme libre 20"/>
            <p:cNvSpPr/>
            <p:nvPr/>
          </p:nvSpPr>
          <p:spPr>
            <a:xfrm>
              <a:off x="6995823" y="2770806"/>
              <a:ext cx="1841373" cy="446767"/>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4"/>
            </a:solidFill>
            <a:ln>
              <a:solidFill>
                <a:schemeClr val="accent4"/>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Sauvegarde des données</a:t>
              </a:r>
            </a:p>
          </p:txBody>
        </p:sp>
      </p:grpSp>
      <p:grpSp>
        <p:nvGrpSpPr>
          <p:cNvPr id="14" name="Groupe 13"/>
          <p:cNvGrpSpPr/>
          <p:nvPr/>
        </p:nvGrpSpPr>
        <p:grpSpPr>
          <a:xfrm>
            <a:off x="6936387" y="1858910"/>
            <a:ext cx="1980000" cy="1527668"/>
            <a:chOff x="7009875" y="3645023"/>
            <a:chExt cx="1800000" cy="1927736"/>
          </a:xfrm>
        </p:grpSpPr>
        <p:sp>
          <p:nvSpPr>
            <p:cNvPr id="24" name="Forme libre 23"/>
            <p:cNvSpPr/>
            <p:nvPr/>
          </p:nvSpPr>
          <p:spPr>
            <a:xfrm>
              <a:off x="7009875" y="3645023"/>
              <a:ext cx="1800000" cy="149964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6"/>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les données seront  elles identifiées, décrites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Quels standards de métadonnées utilisera t’on ?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seront générées les métadonnées ?</a:t>
              </a:r>
            </a:p>
            <a:p>
              <a:pPr algn="ctr" fontAlgn="auto">
                <a:spcBef>
                  <a:spcPts val="0"/>
                </a:spcBef>
                <a:spcAft>
                  <a:spcPts val="0"/>
                </a:spcAft>
              </a:pPr>
              <a:endParaRPr lang="fr-FR" sz="1200" dirty="0" smtClean="0">
                <a:solidFill>
                  <a:prstClr val="black">
                    <a:hueOff val="0"/>
                    <a:satOff val="0"/>
                    <a:lumOff val="0"/>
                    <a:alphaOff val="0"/>
                  </a:prstClr>
                </a:solidFill>
              </a:endParaRPr>
            </a:p>
          </p:txBody>
        </p:sp>
        <p:sp>
          <p:nvSpPr>
            <p:cNvPr id="25" name="Forme libre 24"/>
            <p:cNvSpPr/>
            <p:nvPr/>
          </p:nvSpPr>
          <p:spPr>
            <a:xfrm>
              <a:off x="7009875" y="5118482"/>
              <a:ext cx="1800000" cy="454277"/>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6"/>
            </a:solidFill>
            <a:ln>
              <a:solidFill>
                <a:schemeClr val="accent6"/>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Documentation des données</a:t>
              </a:r>
            </a:p>
          </p:txBody>
        </p:sp>
      </p:grpSp>
      <p:grpSp>
        <p:nvGrpSpPr>
          <p:cNvPr id="17" name="Groupe 16"/>
          <p:cNvGrpSpPr/>
          <p:nvPr/>
        </p:nvGrpSpPr>
        <p:grpSpPr>
          <a:xfrm>
            <a:off x="1441333" y="4863756"/>
            <a:ext cx="1980002" cy="1120746"/>
            <a:chOff x="2342225" y="4634382"/>
            <a:chExt cx="1440001" cy="1398993"/>
          </a:xfrm>
        </p:grpSpPr>
        <p:sp>
          <p:nvSpPr>
            <p:cNvPr id="33" name="Forme libre 32"/>
            <p:cNvSpPr/>
            <p:nvPr/>
          </p:nvSpPr>
          <p:spPr>
            <a:xfrm>
              <a:off x="2342225" y="4634382"/>
              <a:ext cx="1440000" cy="103899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Qui sera propriétaire des données produites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Des données externes seront-elles utilisées ? </a:t>
              </a:r>
            </a:p>
            <a:p>
              <a:pPr algn="ctr" fontAlgn="auto">
                <a:spcBef>
                  <a:spcPts val="0"/>
                </a:spcBef>
                <a:spcAft>
                  <a:spcPts val="0"/>
                </a:spcAft>
              </a:pPr>
              <a:endParaRPr lang="fr-FR" sz="1200" dirty="0" smtClean="0">
                <a:solidFill>
                  <a:prstClr val="black">
                    <a:hueOff val="0"/>
                    <a:satOff val="0"/>
                    <a:lumOff val="0"/>
                    <a:alphaOff val="0"/>
                  </a:prstClr>
                </a:solidFill>
                <a:latin typeface="Arial Narrow" panose="020B0606020202030204" pitchFamily="34" charset="0"/>
              </a:endParaRPr>
            </a:p>
          </p:txBody>
        </p:sp>
        <p:sp>
          <p:nvSpPr>
            <p:cNvPr id="34" name="Forme libre 33"/>
            <p:cNvSpPr/>
            <p:nvPr/>
          </p:nvSpPr>
          <p:spPr>
            <a:xfrm>
              <a:off x="2342226" y="5673375"/>
              <a:ext cx="144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4"/>
            </a:solidFill>
            <a:ln>
              <a:solidFill>
                <a:schemeClr val="accent4"/>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Propriété intellectuelle</a:t>
              </a:r>
            </a:p>
          </p:txBody>
        </p:sp>
      </p:grpSp>
      <p:grpSp>
        <p:nvGrpSpPr>
          <p:cNvPr id="18" name="Groupe 17"/>
          <p:cNvGrpSpPr/>
          <p:nvPr/>
        </p:nvGrpSpPr>
        <p:grpSpPr>
          <a:xfrm>
            <a:off x="149550" y="2854811"/>
            <a:ext cx="1980000" cy="1781380"/>
            <a:chOff x="467544" y="3645023"/>
            <a:chExt cx="1800000" cy="1645473"/>
          </a:xfrm>
        </p:grpSpPr>
        <p:sp>
          <p:nvSpPr>
            <p:cNvPr id="37" name="Forme libre 36"/>
            <p:cNvSpPr/>
            <p:nvPr/>
          </p:nvSpPr>
          <p:spPr>
            <a:xfrm>
              <a:off x="467544" y="3645023"/>
              <a:ext cx="1800000" cy="128547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6"/>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Qui </a:t>
              </a:r>
              <a:r>
                <a:rPr lang="en-US" sz="1200" dirty="0" err="1" smtClean="0">
                  <a:solidFill>
                    <a:prstClr val="black">
                      <a:hueOff val="0"/>
                      <a:satOff val="0"/>
                      <a:lumOff val="0"/>
                      <a:alphaOff val="0"/>
                    </a:prstClr>
                  </a:solidFill>
                  <a:latin typeface="Arial Narrow" panose="020B0606020202030204" pitchFamily="34" charset="0"/>
                </a:rPr>
                <a:t>pourra</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accéder</a:t>
              </a:r>
              <a:r>
                <a:rPr lang="en-US" sz="1200" dirty="0" smtClean="0">
                  <a:solidFill>
                    <a:prstClr val="black">
                      <a:hueOff val="0"/>
                      <a:satOff val="0"/>
                      <a:lumOff val="0"/>
                      <a:alphaOff val="0"/>
                    </a:prstClr>
                  </a:solidFill>
                  <a:latin typeface="Arial Narrow" panose="020B0606020202030204" pitchFamily="34" charset="0"/>
                </a:rPr>
                <a:t> aux </a:t>
              </a:r>
              <a:r>
                <a:rPr lang="en-US" sz="1200" dirty="0" err="1" smtClean="0">
                  <a:solidFill>
                    <a:prstClr val="black">
                      <a:hueOff val="0"/>
                      <a:satOff val="0"/>
                      <a:lumOff val="0"/>
                      <a:alphaOff val="0"/>
                    </a:prstClr>
                  </a:solidFill>
                  <a:latin typeface="Arial Narrow" panose="020B0606020202030204" pitchFamily="34" charset="0"/>
                </a:rPr>
                <a:t>données</a:t>
              </a:r>
              <a:r>
                <a:rPr lang="en-US" sz="1200" dirty="0" smtClean="0">
                  <a:solidFill>
                    <a:prstClr val="black">
                      <a:hueOff val="0"/>
                      <a:satOff val="0"/>
                      <a:lumOff val="0"/>
                      <a:alphaOff val="0"/>
                    </a:prstClr>
                  </a:solidFill>
                  <a:latin typeface="Arial Narrow" panose="020B0606020202030204" pitchFamily="34" charset="0"/>
                </a:rPr>
                <a:t> ? Les </a:t>
              </a:r>
              <a:r>
                <a:rPr lang="en-US" sz="1200" dirty="0" err="1" smtClean="0">
                  <a:solidFill>
                    <a:prstClr val="black">
                      <a:hueOff val="0"/>
                      <a:satOff val="0"/>
                      <a:lumOff val="0"/>
                      <a:alphaOff val="0"/>
                    </a:prstClr>
                  </a:solidFill>
                  <a:latin typeface="Arial Narrow" panose="020B0606020202030204" pitchFamily="34" charset="0"/>
                </a:rPr>
                <a:t>données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seront-elles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publiées</a:t>
              </a:r>
              <a:r>
                <a:rPr lang="en-US" sz="1200" dirty="0" smtClean="0">
                  <a:solidFill>
                    <a:prstClr val="black">
                      <a:hueOff val="0"/>
                      <a:satOff val="0"/>
                      <a:lumOff val="0"/>
                      <a:alphaOff val="0"/>
                    </a:prstClr>
                  </a:solidFill>
                  <a:latin typeface="Arial Narrow" panose="020B0606020202030204" pitchFamily="34" charset="0"/>
                </a:rPr>
                <a:t>  ? </a:t>
              </a:r>
              <a:r>
                <a:rPr lang="en-US" sz="1200" dirty="0" err="1">
                  <a:solidFill>
                    <a:prstClr val="black">
                      <a:hueOff val="0"/>
                      <a:satOff val="0"/>
                      <a:lumOff val="0"/>
                      <a:alphaOff val="0"/>
                    </a:prstClr>
                  </a:solidFill>
                  <a:latin typeface="Arial Narrow" panose="020B0606020202030204" pitchFamily="34" charset="0"/>
                </a:rPr>
                <a:t>partagées</a:t>
              </a:r>
              <a:r>
                <a:rPr lang="en-US" sz="1200" dirty="0">
                  <a:solidFill>
                    <a:prstClr val="black">
                      <a:hueOff val="0"/>
                      <a:satOff val="0"/>
                      <a:lumOff val="0"/>
                      <a:alphaOff val="0"/>
                    </a:prstClr>
                  </a:solidFill>
                  <a:latin typeface="Arial Narrow" panose="020B0606020202030204" pitchFamily="34" charset="0"/>
                </a:rPr>
                <a:t> ? Avec </a:t>
              </a:r>
              <a:r>
                <a:rPr lang="en-US" sz="1200" dirty="0" smtClean="0">
                  <a:solidFill>
                    <a:prstClr val="black">
                      <a:hueOff val="0"/>
                      <a:satOff val="0"/>
                      <a:lumOff val="0"/>
                      <a:alphaOff val="0"/>
                    </a:prstClr>
                  </a:solidFill>
                  <a:latin typeface="Arial Narrow" panose="020B0606020202030204" pitchFamily="34" charset="0"/>
                </a:rPr>
                <a:t>qui ? </a:t>
              </a:r>
            </a:p>
            <a:p>
              <a:pPr marL="171450" indent="-171450" fontAlgn="auto">
                <a:spcBef>
                  <a:spcPts val="0"/>
                </a:spcBef>
                <a:spcAft>
                  <a:spcPts val="0"/>
                </a:spcAft>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Comment ? </a:t>
              </a:r>
            </a:p>
            <a:p>
              <a:pPr marL="171450" indent="-171450" fontAlgn="auto">
                <a:spcBef>
                  <a:spcPts val="0"/>
                </a:spcBef>
                <a:spcAft>
                  <a:spcPts val="0"/>
                </a:spcAft>
                <a:buFont typeface="Arial" panose="020B0604020202020204" pitchFamily="34" charset="0"/>
                <a:buChar char="•"/>
              </a:pPr>
              <a:r>
                <a:rPr lang="en-US" sz="1200" dirty="0" err="1" smtClean="0">
                  <a:solidFill>
                    <a:prstClr val="black">
                      <a:hueOff val="0"/>
                      <a:satOff val="0"/>
                      <a:lumOff val="0"/>
                      <a:alphaOff val="0"/>
                    </a:prstClr>
                  </a:solidFill>
                  <a:latin typeface="Arial Narrow" panose="020B0606020202030204" pitchFamily="34" charset="0"/>
                </a:rPr>
                <a:t>Dans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quel</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délai</a:t>
              </a:r>
              <a:r>
                <a:rPr lang="en-US" sz="1200" dirty="0" smtClean="0">
                  <a:solidFill>
                    <a:prstClr val="black">
                      <a:hueOff val="0"/>
                      <a:satOff val="0"/>
                      <a:lumOff val="0"/>
                      <a:alphaOff val="0"/>
                    </a:prstClr>
                  </a:solidFill>
                  <a:latin typeface="Arial Narrow" panose="020B0606020202030204" pitchFamily="34" charset="0"/>
                </a:rPr>
                <a:t> ? </a:t>
              </a:r>
            </a:p>
            <a:p>
              <a:pPr marL="171450" indent="-171450" fontAlgn="auto">
                <a:spcBef>
                  <a:spcPts val="0"/>
                </a:spcBef>
                <a:spcAft>
                  <a:spcPts val="0"/>
                </a:spcAft>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Sous </a:t>
              </a:r>
              <a:r>
                <a:rPr lang="en-US" sz="1200" dirty="0" err="1" smtClean="0">
                  <a:solidFill>
                    <a:prstClr val="black">
                      <a:hueOff val="0"/>
                      <a:satOff val="0"/>
                      <a:lumOff val="0"/>
                      <a:alphaOff val="0"/>
                    </a:prstClr>
                  </a:solidFill>
                  <a:latin typeface="Arial Narrow" panose="020B0606020202030204" pitchFamily="34" charset="0"/>
                </a:rPr>
                <a:t>quelle</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licence</a:t>
              </a:r>
              <a:r>
                <a:rPr lang="en-US" sz="1200" dirty="0" smtClean="0">
                  <a:solidFill>
                    <a:prstClr val="black">
                      <a:hueOff val="0"/>
                      <a:satOff val="0"/>
                      <a:lumOff val="0"/>
                      <a:alphaOff val="0"/>
                    </a:prstClr>
                  </a:solidFill>
                  <a:latin typeface="Arial Narrow" panose="020B0606020202030204" pitchFamily="34" charset="0"/>
                </a:rPr>
                <a:t> ?</a:t>
              </a:r>
              <a:endParaRPr lang="fr-FR" sz="1200" dirty="0" smtClean="0">
                <a:solidFill>
                  <a:prstClr val="black">
                    <a:hueOff val="0"/>
                    <a:satOff val="0"/>
                    <a:lumOff val="0"/>
                    <a:alphaOff val="0"/>
                  </a:prstClr>
                </a:solidFill>
                <a:latin typeface="Arial Narrow" panose="020B0606020202030204" pitchFamily="34" charset="0"/>
              </a:endParaRPr>
            </a:p>
            <a:p>
              <a:pPr algn="ctr" fontAlgn="auto">
                <a:spcBef>
                  <a:spcPts val="0"/>
                </a:spcBef>
                <a:spcAft>
                  <a:spcPts val="0"/>
                </a:spcAft>
              </a:pPr>
              <a:endParaRPr lang="fr-FR" sz="1200" b="1" dirty="0" smtClean="0">
                <a:solidFill>
                  <a:prstClr val="black">
                    <a:hueOff val="0"/>
                    <a:satOff val="0"/>
                    <a:lumOff val="0"/>
                    <a:alphaOff val="0"/>
                  </a:prstClr>
                </a:solidFill>
              </a:endParaRPr>
            </a:p>
            <a:p>
              <a:pPr algn="ctr" fontAlgn="auto">
                <a:spcBef>
                  <a:spcPts val="0"/>
                </a:spcBef>
                <a:spcAft>
                  <a:spcPts val="0"/>
                </a:spcAft>
              </a:pPr>
              <a:endParaRPr lang="fr-FR" sz="1200" dirty="0" smtClean="0">
                <a:solidFill>
                  <a:prstClr val="black">
                    <a:hueOff val="0"/>
                    <a:satOff val="0"/>
                    <a:lumOff val="0"/>
                    <a:alphaOff val="0"/>
                  </a:prstClr>
                </a:solidFill>
              </a:endParaRPr>
            </a:p>
          </p:txBody>
        </p:sp>
        <p:sp>
          <p:nvSpPr>
            <p:cNvPr id="38" name="Forme libre 37"/>
            <p:cNvSpPr/>
            <p:nvPr/>
          </p:nvSpPr>
          <p:spPr>
            <a:xfrm>
              <a:off x="467544" y="4930496"/>
              <a:ext cx="180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6"/>
            </a:solidFill>
            <a:ln>
              <a:solidFill>
                <a:schemeClr val="accent6"/>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Accès et partage des données</a:t>
              </a:r>
            </a:p>
          </p:txBody>
        </p:sp>
      </p:grpSp>
      <p:grpSp>
        <p:nvGrpSpPr>
          <p:cNvPr id="19" name="Groupe 18"/>
          <p:cNvGrpSpPr/>
          <p:nvPr/>
        </p:nvGrpSpPr>
        <p:grpSpPr>
          <a:xfrm>
            <a:off x="220680" y="1646730"/>
            <a:ext cx="1980000" cy="980746"/>
            <a:chOff x="467544" y="1730550"/>
            <a:chExt cx="1800000" cy="1398993"/>
          </a:xfrm>
        </p:grpSpPr>
        <p:sp>
          <p:nvSpPr>
            <p:cNvPr id="41" name="Forme libre 40"/>
            <p:cNvSpPr/>
            <p:nvPr/>
          </p:nvSpPr>
          <p:spPr>
            <a:xfrm>
              <a:off x="467544" y="1730550"/>
              <a:ext cx="1800000" cy="103899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3"/>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Comment la </a:t>
              </a:r>
              <a:r>
                <a:rPr lang="en-US" sz="1200" dirty="0" err="1" smtClean="0">
                  <a:solidFill>
                    <a:prstClr val="black">
                      <a:hueOff val="0"/>
                      <a:satOff val="0"/>
                      <a:lumOff val="0"/>
                      <a:alphaOff val="0"/>
                    </a:prstClr>
                  </a:solidFill>
                  <a:latin typeface="Arial Narrow" panose="020B0606020202030204" pitchFamily="34" charset="0"/>
                </a:rPr>
                <a:t>gestion</a:t>
              </a:r>
              <a:r>
                <a:rPr lang="en-US" sz="1200" dirty="0" smtClean="0">
                  <a:solidFill>
                    <a:prstClr val="black">
                      <a:hueOff val="0"/>
                      <a:satOff val="0"/>
                      <a:lumOff val="0"/>
                      <a:alphaOff val="0"/>
                    </a:prstClr>
                  </a:solidFill>
                  <a:latin typeface="Arial Narrow" panose="020B0606020202030204" pitchFamily="34" charset="0"/>
                </a:rPr>
                <a:t> des </a:t>
              </a:r>
              <a:r>
                <a:rPr lang="en-US" sz="1200" dirty="0" err="1" smtClean="0">
                  <a:solidFill>
                    <a:prstClr val="black">
                      <a:hueOff val="0"/>
                      <a:satOff val="0"/>
                      <a:lumOff val="0"/>
                      <a:alphaOff val="0"/>
                    </a:prstClr>
                  </a:solidFill>
                  <a:latin typeface="Arial Narrow" panose="020B0606020202030204" pitchFamily="34" charset="0"/>
                </a:rPr>
                <a:t>données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est-elle</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financée</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en</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particulier</a:t>
              </a:r>
              <a:r>
                <a:rPr lang="en-US" sz="1200" dirty="0" smtClean="0">
                  <a:solidFill>
                    <a:prstClr val="black">
                      <a:hueOff val="0"/>
                      <a:satOff val="0"/>
                      <a:lumOff val="0"/>
                      <a:alphaOff val="0"/>
                    </a:prstClr>
                  </a:solidFill>
                  <a:latin typeface="Arial Narrow" panose="020B0606020202030204" pitchFamily="34" charset="0"/>
                </a:rPr>
                <a:t> à long </a:t>
              </a:r>
              <a:r>
                <a:rPr lang="en-US" sz="1200" dirty="0" err="1" smtClean="0">
                  <a:solidFill>
                    <a:prstClr val="black">
                      <a:hueOff val="0"/>
                      <a:satOff val="0"/>
                      <a:lumOff val="0"/>
                      <a:alphaOff val="0"/>
                    </a:prstClr>
                  </a:solidFill>
                  <a:latin typeface="Arial Narrow" panose="020B0606020202030204" pitchFamily="34" charset="0"/>
                </a:rPr>
                <a:t>terme</a:t>
              </a:r>
              <a:r>
                <a:rPr lang="en-US" sz="1200" dirty="0" smtClean="0">
                  <a:solidFill>
                    <a:prstClr val="black">
                      <a:hueOff val="0"/>
                      <a:satOff val="0"/>
                      <a:lumOff val="0"/>
                      <a:alphaOff val="0"/>
                    </a:prstClr>
                  </a:solidFill>
                  <a:latin typeface="Arial Narrow" panose="020B0606020202030204" pitchFamily="34" charset="0"/>
                </a:rPr>
                <a:t> ?</a:t>
              </a:r>
              <a:endParaRPr lang="fr-FR" sz="1200" dirty="0" smtClean="0">
                <a:solidFill>
                  <a:prstClr val="black">
                    <a:hueOff val="0"/>
                    <a:satOff val="0"/>
                    <a:lumOff val="0"/>
                    <a:alphaOff val="0"/>
                  </a:prstClr>
                </a:solidFill>
                <a:latin typeface="Arial Narrow" panose="020B0606020202030204" pitchFamily="34" charset="0"/>
              </a:endParaRPr>
            </a:p>
            <a:p>
              <a:pPr algn="ctr" fontAlgn="auto">
                <a:spcBef>
                  <a:spcPts val="0"/>
                </a:spcBef>
                <a:spcAft>
                  <a:spcPts val="0"/>
                </a:spcAft>
              </a:pPr>
              <a:endParaRPr lang="fr-FR" sz="1200" dirty="0" smtClean="0">
                <a:solidFill>
                  <a:prstClr val="black">
                    <a:hueOff val="0"/>
                    <a:satOff val="0"/>
                    <a:lumOff val="0"/>
                    <a:alphaOff val="0"/>
                  </a:prstClr>
                </a:solidFill>
                <a:latin typeface="Arial Narrow" panose="020B0606020202030204" pitchFamily="34" charset="0"/>
              </a:endParaRPr>
            </a:p>
          </p:txBody>
        </p:sp>
        <p:sp>
          <p:nvSpPr>
            <p:cNvPr id="42" name="Forme libre 41"/>
            <p:cNvSpPr/>
            <p:nvPr/>
          </p:nvSpPr>
          <p:spPr>
            <a:xfrm>
              <a:off x="467544" y="2769543"/>
              <a:ext cx="180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3"/>
            </a:solidFill>
            <a:ln>
              <a:solidFill>
                <a:schemeClr val="accent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Ressources</a:t>
              </a:r>
            </a:p>
          </p:txBody>
        </p:sp>
      </p:grpSp>
      <p:grpSp>
        <p:nvGrpSpPr>
          <p:cNvPr id="15" name="Groupe 14"/>
          <p:cNvGrpSpPr/>
          <p:nvPr/>
        </p:nvGrpSpPr>
        <p:grpSpPr>
          <a:xfrm>
            <a:off x="6166829" y="5114495"/>
            <a:ext cx="1980000" cy="870007"/>
            <a:chOff x="5451044" y="5021922"/>
            <a:chExt cx="1448757" cy="1026078"/>
          </a:xfrm>
        </p:grpSpPr>
        <p:sp>
          <p:nvSpPr>
            <p:cNvPr id="49" name="Forme libre 48"/>
            <p:cNvSpPr/>
            <p:nvPr/>
          </p:nvSpPr>
          <p:spPr>
            <a:xfrm>
              <a:off x="5459801" y="5021922"/>
              <a:ext cx="1440000" cy="651451"/>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35775"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Quel plan pour l’archivage et la préservation à long terme ?</a:t>
              </a:r>
            </a:p>
          </p:txBody>
        </p:sp>
        <p:sp>
          <p:nvSpPr>
            <p:cNvPr id="50" name="Forme libre 49"/>
            <p:cNvSpPr/>
            <p:nvPr/>
          </p:nvSpPr>
          <p:spPr>
            <a:xfrm>
              <a:off x="5451044" y="5688000"/>
              <a:ext cx="144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Archivage et préservation des données </a:t>
              </a:r>
            </a:p>
          </p:txBody>
        </p:sp>
      </p:grpSp>
      <p:grpSp>
        <p:nvGrpSpPr>
          <p:cNvPr id="16" name="Groupe 15"/>
          <p:cNvGrpSpPr/>
          <p:nvPr/>
        </p:nvGrpSpPr>
        <p:grpSpPr>
          <a:xfrm>
            <a:off x="3810065" y="4847062"/>
            <a:ext cx="1980000" cy="1142838"/>
            <a:chOff x="3897389" y="4634382"/>
            <a:chExt cx="1440000" cy="1413618"/>
          </a:xfrm>
        </p:grpSpPr>
        <p:sp>
          <p:nvSpPr>
            <p:cNvPr id="30" name="Forme libre 29"/>
            <p:cNvSpPr/>
            <p:nvPr/>
          </p:nvSpPr>
          <p:spPr>
            <a:xfrm>
              <a:off x="3897389" y="5688000"/>
              <a:ext cx="144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3"/>
            </a:solidFill>
            <a:ln>
              <a:solidFill>
                <a:schemeClr val="accent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a:solidFill>
                    <a:prstClr val="white"/>
                  </a:solidFill>
                </a:rPr>
                <a:t>Ethique</a:t>
              </a:r>
              <a:endParaRPr lang="fr-FR" sz="1100" b="1" dirty="0" smtClean="0">
                <a:solidFill>
                  <a:prstClr val="white"/>
                </a:solidFill>
              </a:endParaRPr>
            </a:p>
          </p:txBody>
        </p:sp>
        <p:sp>
          <p:nvSpPr>
            <p:cNvPr id="22" name="Forme libre 21"/>
            <p:cNvSpPr/>
            <p:nvPr/>
          </p:nvSpPr>
          <p:spPr>
            <a:xfrm>
              <a:off x="3897389" y="4634382"/>
              <a:ext cx="1440000" cy="103899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3"/>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200" tIns="0" rIns="43200" bIns="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Des données sensibles seront-elles produites ou utilisées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sera assurée leur anonymisation ?</a:t>
              </a:r>
            </a:p>
          </p:txBody>
        </p:sp>
      </p:gr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6582" y="2794246"/>
            <a:ext cx="1354905" cy="136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31334" y="3327482"/>
            <a:ext cx="4435381" cy="1059928"/>
          </a:xfrm>
          <a:prstGeom prst="rect">
            <a:avLst/>
          </a:prstGeom>
          <a:noFill/>
        </p:spPr>
        <p:txBody>
          <a:bodyPr wrap="none" lIns="91440" tIns="45720" rIns="91440" bIns="45720">
            <a:prstTxWarp prst="textArchDow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1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Dans le cadre d’un projet de recherche ou non…</a:t>
            </a:r>
            <a:endParaRPr lang="fr-FR" sz="1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7608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50</a:t>
            </a:fld>
            <a:endParaRPr lang="fr-FR" sz="1200" b="1" i="0">
              <a:solidFill>
                <a:schemeClr val="lt1"/>
              </a:solidFill>
              <a:latin typeface="Arial"/>
              <a:ea typeface="Arial"/>
              <a:cs typeface="Arial"/>
              <a:sym typeface="Arial"/>
            </a:endParaRPr>
          </a:p>
        </p:txBody>
      </p:sp>
      <p:sp>
        <p:nvSpPr>
          <p:cNvPr id="6" name="Titre 5"/>
          <p:cNvSpPr>
            <a:spLocks noGrp="1"/>
          </p:cNvSpPr>
          <p:nvPr>
            <p:ph type="ctrTitle"/>
          </p:nvPr>
        </p:nvSpPr>
        <p:spPr/>
        <p:txBody>
          <a:bodyPr/>
          <a:lstStyle/>
          <a:p>
            <a:r>
              <a:rPr lang="fr-FR" dirty="0" smtClean="0"/>
              <a:t>PAUSE</a:t>
            </a:r>
            <a:endParaRPr lang="fr-FR" dirty="0"/>
          </a:p>
        </p:txBody>
      </p:sp>
      <p:sp>
        <p:nvSpPr>
          <p:cNvPr id="7" name="Sous-titre 6"/>
          <p:cNvSpPr>
            <a:spLocks noGrp="1"/>
          </p:cNvSpPr>
          <p:nvPr>
            <p:ph type="subTitle" idx="1"/>
          </p:nvPr>
        </p:nvSpPr>
        <p:spPr/>
        <p:txBody>
          <a:bodyPr/>
          <a:lstStyle/>
          <a:p>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37" y="2228874"/>
            <a:ext cx="2447925" cy="1866900"/>
          </a:xfrm>
          <a:prstGeom prst="rect">
            <a:avLst/>
          </a:prstGeom>
        </p:spPr>
      </p:pic>
    </p:spTree>
    <p:extLst>
      <p:ext uri="{BB962C8B-B14F-4D97-AF65-F5344CB8AC3E}">
        <p14:creationId xmlns:p14="http://schemas.microsoft.com/office/powerpoint/2010/main" val="42325963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619301" y="2975768"/>
            <a:ext cx="7772400" cy="1362075"/>
          </a:xfrm>
          <a:prstGeom prst="rect">
            <a:avLst/>
          </a:prstGeom>
          <a:noFill/>
          <a:ln>
            <a:noFill/>
          </a:ln>
        </p:spPr>
        <p:txBody>
          <a:bodyPr lIns="91425" tIns="45700" rIns="91425" bIns="45700" anchor="t" anchorCtr="0">
            <a:noAutofit/>
          </a:bodyPr>
          <a:lstStyle/>
          <a:p>
            <a:pPr marL="0" marR="0" lvl="0" indent="0" algn="l" rtl="0">
              <a:spcBef>
                <a:spcPts val="0"/>
              </a:spcBef>
              <a:buClr>
                <a:srgbClr val="AB092F"/>
              </a:buClr>
              <a:buSzPct val="25000"/>
              <a:buFont typeface="Arial"/>
              <a:buNone/>
            </a:pPr>
            <a:r>
              <a:rPr lang="fr-FR" cap="none" dirty="0">
                <a:sym typeface="Arial"/>
              </a:rPr>
              <a:t>Atelier </a:t>
            </a:r>
            <a:r>
              <a:rPr lang="fr-FR" cap="none" dirty="0" err="1">
                <a:sym typeface="Arial"/>
              </a:rPr>
              <a:t>Opidor</a:t>
            </a:r>
            <a:endParaRPr lang="fr-FR" cap="none" dirty="0">
              <a:sym typeface="Arial"/>
            </a:endParaRPr>
          </a:p>
        </p:txBody>
      </p:sp>
      <p:sp>
        <p:nvSpPr>
          <p:cNvPr id="340" name="Shape 340"/>
          <p:cNvSpPr txBox="1">
            <a:spLocks noGrp="1"/>
          </p:cNvSpPr>
          <p:nvPr>
            <p:ph type="body" idx="1"/>
          </p:nvPr>
        </p:nvSpPr>
        <p:spPr>
          <a:xfrm>
            <a:off x="722313" y="2906713"/>
            <a:ext cx="7772400" cy="2838104"/>
          </a:xfrm>
          <a:prstGeom prst="rect">
            <a:avLst/>
          </a:prstGeom>
          <a:noFill/>
          <a:ln>
            <a:noFill/>
          </a:ln>
        </p:spPr>
        <p:txBody>
          <a:bodyPr lIns="91425" tIns="45700" rIns="91425" bIns="45700" anchor="b" anchorCtr="0">
            <a:noAutofit/>
          </a:bodyPr>
          <a:lstStyle/>
          <a:p>
            <a:pPr lvl="0">
              <a:spcBef>
                <a:spcPts val="0"/>
              </a:spcBef>
              <a:spcAft>
                <a:spcPts val="0"/>
              </a:spcAft>
              <a:buSzPct val="25000"/>
            </a:pPr>
            <a:endParaRPr lang="fr-FR" b="0" u="sng" dirty="0">
              <a:solidFill>
                <a:schemeClr val="hlink"/>
              </a:solidFill>
              <a:hlinkClick r:id="rId3"/>
            </a:endParaRPr>
          </a:p>
          <a:p>
            <a:pPr lvl="0">
              <a:spcBef>
                <a:spcPts val="0"/>
              </a:spcBef>
              <a:spcAft>
                <a:spcPts val="0"/>
              </a:spcAft>
              <a:buSzPct val="25000"/>
            </a:pPr>
            <a:r>
              <a:rPr lang="fr-FR" b="0" u="sng" dirty="0" smtClean="0">
                <a:solidFill>
                  <a:schemeClr val="hlink"/>
                </a:solidFill>
                <a:hlinkClick r:id="rId3"/>
              </a:rPr>
              <a:t>https</a:t>
            </a:r>
            <a:r>
              <a:rPr lang="fr-FR" b="0" u="sng" dirty="0">
                <a:solidFill>
                  <a:schemeClr val="hlink"/>
                </a:solidFill>
                <a:hlinkClick r:id="rId3"/>
              </a:rPr>
              <a:t>://dmp.opidor.fr</a:t>
            </a:r>
            <a:endParaRPr sz="2000" b="1" i="0" u="none" strike="noStrike" cap="none" dirty="0">
              <a:solidFill>
                <a:srgbClr val="3F3F3F"/>
              </a:solidFill>
              <a:latin typeface="Arial"/>
              <a:ea typeface="Arial"/>
              <a:cs typeface="Arial"/>
              <a:sym typeface="Arial"/>
            </a:endParaRPr>
          </a:p>
        </p:txBody>
      </p:sp>
      <p:sp>
        <p:nvSpPr>
          <p:cNvPr id="341" name="Shape 341"/>
          <p:cNvSpPr txBox="1">
            <a:spLocks noGrp="1"/>
          </p:cNvSpPr>
          <p:nvPr>
            <p:ph type="ftr" sz="quarter" idx="11"/>
          </p:nvPr>
        </p:nvSpPr>
        <p:spPr>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fr-FR" sz="1200" smtClean="0">
                <a:solidFill>
                  <a:schemeClr val="lt1"/>
                </a:solidFill>
                <a:latin typeface="Arial"/>
                <a:ea typeface="Arial"/>
                <a:cs typeface="Arial"/>
                <a:sym typeface="Arial"/>
              </a:rPr>
              <a:t>Les plans de gestion de données -  S. Cocaud et D. L'Hostis, INRA. URFIST Lyon - 16/11/2018</a:t>
            </a:r>
            <a:endParaRPr lang="fr-FR" sz="1200">
              <a:solidFill>
                <a:schemeClr val="lt1"/>
              </a:solidFill>
              <a:latin typeface="Arial"/>
              <a:ea typeface="Arial"/>
              <a:cs typeface="Arial"/>
              <a:sym typeface="Arial"/>
            </a:endParaRPr>
          </a:p>
        </p:txBody>
      </p:sp>
      <p:sp>
        <p:nvSpPr>
          <p:cNvPr id="2" name="Espace réservé du numéro de diapositive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51</a:t>
            </a:fld>
            <a:endParaRPr lang="fr-FR" sz="1200" b="1" i="0">
              <a:solidFill>
                <a:schemeClr val="lt1"/>
              </a:solidFill>
              <a:latin typeface="Arial"/>
              <a:ea typeface="Arial"/>
              <a:cs typeface="Arial"/>
              <a:sym typeface="Arial"/>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02" y="3913507"/>
            <a:ext cx="2839516" cy="1135806"/>
          </a:xfrm>
          <a:prstGeom prst="rect">
            <a:avLst/>
          </a:prstGeom>
        </p:spPr>
      </p:pic>
    </p:spTree>
    <p:extLst>
      <p:ext uri="{BB962C8B-B14F-4D97-AF65-F5344CB8AC3E}">
        <p14:creationId xmlns:p14="http://schemas.microsoft.com/office/powerpoint/2010/main" val="3749399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idx="1"/>
          </p:nvPr>
        </p:nvSpPr>
        <p:spPr>
          <a:xfrm>
            <a:off x="533400" y="1062545"/>
            <a:ext cx="8229600" cy="5045508"/>
          </a:xfrm>
        </p:spPr>
        <p:txBody>
          <a:bodyPr/>
          <a:lstStyle/>
          <a:p>
            <a:pPr lvl="0"/>
            <a:r>
              <a:rPr lang="fr-FR" dirty="0" smtClean="0">
                <a:sym typeface="Arial"/>
              </a:rPr>
              <a:t>Permet à l’utilisateur :</a:t>
            </a:r>
          </a:p>
          <a:p>
            <a:pPr lvl="1"/>
            <a:r>
              <a:rPr lang="fr-FR" dirty="0" smtClean="0">
                <a:sym typeface="Arial"/>
              </a:rPr>
              <a:t>De </a:t>
            </a:r>
            <a:r>
              <a:rPr lang="fr-FR" dirty="0" smtClean="0">
                <a:solidFill>
                  <a:srgbClr val="990000"/>
                </a:solidFill>
                <a:sym typeface="Arial"/>
              </a:rPr>
              <a:t>créer un PGD </a:t>
            </a:r>
            <a:r>
              <a:rPr lang="fr-FR" dirty="0" smtClean="0">
                <a:sym typeface="Arial"/>
              </a:rPr>
              <a:t>en fonction des exigences d’un financeur ou d’une institution </a:t>
            </a:r>
          </a:p>
          <a:p>
            <a:pPr lvl="2"/>
            <a:r>
              <a:rPr lang="fr-FR" dirty="0" smtClean="0"/>
              <a:t>version de travail et finale </a:t>
            </a:r>
          </a:p>
          <a:p>
            <a:pPr lvl="2"/>
            <a:r>
              <a:rPr lang="fr-FR" dirty="0" smtClean="0">
                <a:sym typeface="Arial"/>
              </a:rPr>
              <a:t>aides et exemples spécifiques en ligne</a:t>
            </a:r>
          </a:p>
          <a:p>
            <a:pPr lvl="1"/>
            <a:r>
              <a:rPr lang="fr-FR" dirty="0" smtClean="0">
                <a:sym typeface="Arial"/>
              </a:rPr>
              <a:t>De </a:t>
            </a:r>
            <a:r>
              <a:rPr lang="fr-FR" dirty="0" smtClean="0">
                <a:solidFill>
                  <a:srgbClr val="990000"/>
                </a:solidFill>
                <a:sym typeface="Arial"/>
              </a:rPr>
              <a:t>partager un PGD </a:t>
            </a:r>
            <a:r>
              <a:rPr lang="fr-FR" dirty="0" smtClean="0">
                <a:sym typeface="Arial"/>
              </a:rPr>
              <a:t>avec d’autres utilisateurs  </a:t>
            </a:r>
          </a:p>
          <a:p>
            <a:pPr lvl="2"/>
            <a:r>
              <a:rPr lang="fr-FR" dirty="0" err="1" smtClean="0">
                <a:sym typeface="Arial"/>
              </a:rPr>
              <a:t>co-owner</a:t>
            </a:r>
            <a:r>
              <a:rPr lang="fr-FR" dirty="0" smtClean="0">
                <a:sym typeface="Arial"/>
              </a:rPr>
              <a:t> / </a:t>
            </a:r>
            <a:r>
              <a:rPr lang="fr-FR" dirty="0" err="1" smtClean="0">
                <a:sym typeface="Arial"/>
              </a:rPr>
              <a:t>edit</a:t>
            </a:r>
            <a:r>
              <a:rPr lang="fr-FR" dirty="0" smtClean="0">
                <a:sym typeface="Arial"/>
              </a:rPr>
              <a:t> / </a:t>
            </a:r>
            <a:r>
              <a:rPr lang="fr-FR" dirty="0" err="1" smtClean="0">
                <a:sym typeface="Arial"/>
              </a:rPr>
              <a:t>read-only</a:t>
            </a:r>
            <a:endParaRPr lang="fr-FR" dirty="0" smtClean="0">
              <a:sym typeface="Arial"/>
            </a:endParaRPr>
          </a:p>
          <a:p>
            <a:pPr lvl="1"/>
            <a:r>
              <a:rPr lang="fr-FR" dirty="0" smtClean="0">
                <a:sym typeface="Arial"/>
              </a:rPr>
              <a:t>D’</a:t>
            </a:r>
            <a:r>
              <a:rPr lang="fr-FR" dirty="0" smtClean="0">
                <a:solidFill>
                  <a:srgbClr val="990000"/>
                </a:solidFill>
                <a:sym typeface="Arial"/>
              </a:rPr>
              <a:t>exporter un PGD </a:t>
            </a:r>
            <a:r>
              <a:rPr lang="fr-FR" dirty="0" smtClean="0">
                <a:sym typeface="Arial"/>
              </a:rPr>
              <a:t>(ou une sélection de questions) dans différents formats</a:t>
            </a:r>
          </a:p>
          <a:p>
            <a:pPr lvl="0"/>
            <a:endParaRPr lang="fr-FR" dirty="0"/>
          </a:p>
        </p:txBody>
      </p:sp>
      <p:sp>
        <p:nvSpPr>
          <p:cNvPr id="331" name="Shape 331"/>
          <p:cNvSpPr txBox="1">
            <a:spLocks noGrp="1"/>
          </p:cNvSpPr>
          <p:nvPr>
            <p:ph type="title"/>
          </p:nvPr>
        </p:nvSpPr>
        <p:spPr/>
        <p:txBody>
          <a:bodyPr/>
          <a:lstStyle/>
          <a:p>
            <a:pPr lvl="0"/>
            <a:r>
              <a:rPr lang="fr-FR" smtClean="0">
                <a:sym typeface="Arial"/>
              </a:rPr>
              <a:t>Utiliser OPIDOR</a:t>
            </a:r>
            <a:endParaRPr lang="fr-FR">
              <a:sym typeface="Arial"/>
            </a:endParaRPr>
          </a:p>
        </p:txBody>
      </p:sp>
      <p:sp>
        <p:nvSpPr>
          <p:cNvPr id="333" name="Shape 333"/>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a:sym typeface="Arial"/>
            </a:endParaRP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52</a:t>
            </a:fld>
            <a:endParaRPr lang="fr-FR">
              <a:sym typeface="Arial"/>
            </a:endParaRPr>
          </a:p>
        </p:txBody>
      </p:sp>
      <p:pic>
        <p:nvPicPr>
          <p:cNvPr id="332" name="Shape 332" descr="DMP OPIDoR"/>
          <p:cNvPicPr preferRelativeResize="0"/>
          <p:nvPr/>
        </p:nvPicPr>
        <p:blipFill rotWithShape="1">
          <a:blip r:embed="rId3">
            <a:alphaModFix/>
          </a:blip>
          <a:srcRect/>
          <a:stretch/>
        </p:blipFill>
        <p:spPr>
          <a:xfrm>
            <a:off x="5958967" y="14564"/>
            <a:ext cx="1905433" cy="762174"/>
          </a:xfrm>
          <a:prstGeom prst="rect">
            <a:avLst/>
          </a:prstGeom>
          <a:noFill/>
          <a:ln>
            <a:noFill/>
          </a:ln>
        </p:spPr>
      </p:pic>
    </p:spTree>
    <p:extLst>
      <p:ext uri="{BB962C8B-B14F-4D97-AF65-F5344CB8AC3E}">
        <p14:creationId xmlns:p14="http://schemas.microsoft.com/office/powerpoint/2010/main" val="25251744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Page d’accueil avant authentification</a:t>
            </a:r>
            <a:endParaRPr lang="fr-FR" dirty="0"/>
          </a:p>
        </p:txBody>
      </p:sp>
      <p:sp>
        <p:nvSpPr>
          <p:cNvPr id="3" name="Espace réservé du contenu 2"/>
          <p:cNvSpPr>
            <a:spLocks noGrp="1"/>
          </p:cNvSpPr>
          <p:nvPr>
            <p:ph idx="1"/>
          </p:nvPr>
        </p:nvSpPr>
        <p:spPr>
          <a:xfrm>
            <a:off x="457200" y="1417638"/>
            <a:ext cx="8229600" cy="4525963"/>
          </a:xfrm>
        </p:spPr>
        <p:txBody>
          <a:bodyPr/>
          <a:lstStyle/>
          <a:p>
            <a:r>
              <a:rPr lang="fr-FR" dirty="0" smtClean="0"/>
              <a:t>S’inscrire et se connecter avec son Ldap</a:t>
            </a:r>
            <a:endParaRPr lang="fr-FR" dirty="0"/>
          </a:p>
        </p:txBody>
      </p:sp>
      <p:pic>
        <p:nvPicPr>
          <p:cNvPr id="5" name="Image 4"/>
          <p:cNvPicPr>
            <a:picLocks noChangeAspect="1"/>
          </p:cNvPicPr>
          <p:nvPr/>
        </p:nvPicPr>
        <p:blipFill>
          <a:blip r:embed="rId3"/>
          <a:stretch>
            <a:fillRect/>
          </a:stretch>
        </p:blipFill>
        <p:spPr>
          <a:xfrm>
            <a:off x="210207" y="1956799"/>
            <a:ext cx="8828690" cy="4901201"/>
          </a:xfrm>
          <a:prstGeom prst="rect">
            <a:avLst/>
          </a:prstGeom>
          <a:ln>
            <a:solidFill>
              <a:schemeClr val="accent1"/>
            </a:solidFill>
          </a:ln>
        </p:spPr>
      </p:pic>
      <p:sp>
        <p:nvSpPr>
          <p:cNvPr id="6" name="Ellipse 5"/>
          <p:cNvSpPr/>
          <p:nvPr/>
        </p:nvSpPr>
        <p:spPr>
          <a:xfrm>
            <a:off x="7769093" y="3402258"/>
            <a:ext cx="917706" cy="5567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Ldap</a:t>
            </a:r>
            <a:endParaRPr lang="fr-FR" sz="1400"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Espace réservé du numéro de diapositive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53</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946107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81606" y="1482056"/>
            <a:ext cx="8380788" cy="3893888"/>
          </a:xfrm>
          <a:prstGeom prst="rect">
            <a:avLst/>
          </a:prstGeom>
          <a:ln>
            <a:solidFill>
              <a:schemeClr val="accent2">
                <a:shade val="95000"/>
                <a:satMod val="105000"/>
              </a:schemeClr>
            </a:solidFill>
          </a:ln>
        </p:spPr>
      </p:pic>
      <p:sp>
        <p:nvSpPr>
          <p:cNvPr id="3" name="Titre 2"/>
          <p:cNvSpPr>
            <a:spLocks noGrp="1"/>
          </p:cNvSpPr>
          <p:nvPr>
            <p:ph type="title"/>
          </p:nvPr>
        </p:nvSpPr>
        <p:spPr/>
        <p:txBody>
          <a:bodyPr/>
          <a:lstStyle/>
          <a:p>
            <a:r>
              <a:rPr lang="fr-FR" dirty="0" smtClean="0"/>
              <a:t>Connexion Ldap</a:t>
            </a:r>
            <a:endParaRPr lang="fr-FR" dirty="0"/>
          </a:p>
        </p:txBody>
      </p:sp>
      <p:sp>
        <p:nvSpPr>
          <p:cNvPr id="7" name="Ellipse 6"/>
          <p:cNvSpPr/>
          <p:nvPr/>
        </p:nvSpPr>
        <p:spPr>
          <a:xfrm>
            <a:off x="4840912" y="2646946"/>
            <a:ext cx="1964149" cy="130903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choix </a:t>
            </a:r>
            <a:r>
              <a:rPr lang="fr-FR" sz="1400" dirty="0"/>
              <a:t>de INRA pour avoir </a:t>
            </a:r>
            <a:r>
              <a:rPr lang="fr-FR" sz="1400" dirty="0" smtClean="0"/>
              <a:t>par défaut l’aide </a:t>
            </a:r>
            <a:r>
              <a:rPr lang="fr-FR" sz="1400" dirty="0"/>
              <a:t>en </a:t>
            </a:r>
            <a:r>
              <a:rPr lang="fr-FR" sz="1400" dirty="0" smtClean="0"/>
              <a:t>ligne spécifique</a:t>
            </a:r>
            <a:endParaRPr lang="fr-FR" sz="1400"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54</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14815905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smtClean="0"/>
              <a:t>Page d’accueil après authentification : </a:t>
            </a:r>
            <a:br>
              <a:rPr lang="fr-FR" dirty="0" smtClean="0"/>
            </a:br>
            <a:r>
              <a:rPr lang="fr-FR" dirty="0" smtClean="0"/>
              <a:t>le tableau de bord</a:t>
            </a:r>
            <a:br>
              <a:rPr lang="fr-FR" dirty="0" smtClean="0"/>
            </a:br>
            <a:endParaRPr lang="fr-FR" dirty="0"/>
          </a:p>
        </p:txBody>
      </p:sp>
      <p:pic>
        <p:nvPicPr>
          <p:cNvPr id="15" name="Image 14"/>
          <p:cNvPicPr>
            <a:picLocks noChangeAspect="1"/>
          </p:cNvPicPr>
          <p:nvPr/>
        </p:nvPicPr>
        <p:blipFill>
          <a:blip r:embed="rId3"/>
          <a:stretch>
            <a:fillRect/>
          </a:stretch>
        </p:blipFill>
        <p:spPr>
          <a:xfrm>
            <a:off x="0" y="817376"/>
            <a:ext cx="7494870" cy="6858000"/>
          </a:xfrm>
          <a:prstGeom prst="rect">
            <a:avLst/>
          </a:prstGeom>
          <a:ln>
            <a:solidFill>
              <a:schemeClr val="accent3"/>
            </a:solidFill>
          </a:ln>
        </p:spPr>
      </p:pic>
      <p:sp>
        <p:nvSpPr>
          <p:cNvPr id="18" name="Ellipse 17"/>
          <p:cNvSpPr/>
          <p:nvPr/>
        </p:nvSpPr>
        <p:spPr>
          <a:xfrm>
            <a:off x="7714404" y="1406232"/>
            <a:ext cx="1188963" cy="56000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Bandeau Inra</a:t>
            </a:r>
            <a:endParaRPr lang="fr-FR" sz="1400" dirty="0"/>
          </a:p>
        </p:txBody>
      </p:sp>
      <p:sp>
        <p:nvSpPr>
          <p:cNvPr id="17" name="Rectangle à coins arrondis 16"/>
          <p:cNvSpPr/>
          <p:nvPr/>
        </p:nvSpPr>
        <p:spPr>
          <a:xfrm>
            <a:off x="7590198" y="815335"/>
            <a:ext cx="1368394" cy="337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Menu principal</a:t>
            </a:r>
            <a:endParaRPr lang="fr-FR" sz="1400" dirty="0"/>
          </a:p>
        </p:txBody>
      </p:sp>
      <p:sp>
        <p:nvSpPr>
          <p:cNvPr id="20" name="Ellipse 19"/>
          <p:cNvSpPr/>
          <p:nvPr/>
        </p:nvSpPr>
        <p:spPr>
          <a:xfrm>
            <a:off x="7659181" y="2091391"/>
            <a:ext cx="1299411" cy="56000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Messages OPIDoR</a:t>
            </a:r>
            <a:endParaRPr lang="fr-FR" sz="1400" dirty="0"/>
          </a:p>
        </p:txBody>
      </p:sp>
      <p:sp>
        <p:nvSpPr>
          <p:cNvPr id="22" name="Rectangle à coins arrondis 21"/>
          <p:cNvSpPr/>
          <p:nvPr/>
        </p:nvSpPr>
        <p:spPr>
          <a:xfrm>
            <a:off x="7527634" y="4246376"/>
            <a:ext cx="1562502" cy="9359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a:t>Plans créés par ou </a:t>
            </a:r>
            <a:r>
              <a:rPr lang="fr-FR" sz="1400" dirty="0" smtClean="0"/>
              <a:t>partagés </a:t>
            </a:r>
            <a:r>
              <a:rPr lang="fr-FR" sz="1400" dirty="0"/>
              <a:t>avec l’utilisateur authentifié</a:t>
            </a:r>
          </a:p>
        </p:txBody>
      </p:sp>
      <p:sp>
        <p:nvSpPr>
          <p:cNvPr id="19" name="Parenthèse fermante 18"/>
          <p:cNvSpPr/>
          <p:nvPr/>
        </p:nvSpPr>
        <p:spPr>
          <a:xfrm>
            <a:off x="7425124" y="1260860"/>
            <a:ext cx="76322" cy="720974"/>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24" name="Parenthèse fermante 23"/>
          <p:cNvSpPr/>
          <p:nvPr/>
        </p:nvSpPr>
        <p:spPr>
          <a:xfrm>
            <a:off x="7431106" y="2181888"/>
            <a:ext cx="70340" cy="459980"/>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25" name="Parenthèse fermante 24"/>
          <p:cNvSpPr/>
          <p:nvPr/>
        </p:nvSpPr>
        <p:spPr>
          <a:xfrm>
            <a:off x="7389954" y="3085353"/>
            <a:ext cx="45719" cy="3752426"/>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26" name="Parenthèse fermante 25"/>
          <p:cNvSpPr/>
          <p:nvPr/>
        </p:nvSpPr>
        <p:spPr>
          <a:xfrm>
            <a:off x="7428578" y="815335"/>
            <a:ext cx="72868" cy="408720"/>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nvGrpSpPr>
          <p:cNvPr id="36" name="Groupe 35"/>
          <p:cNvGrpSpPr/>
          <p:nvPr/>
        </p:nvGrpSpPr>
        <p:grpSpPr>
          <a:xfrm>
            <a:off x="6063593" y="4714362"/>
            <a:ext cx="1162050" cy="1387027"/>
            <a:chOff x="6063593" y="4714362"/>
            <a:chExt cx="1162050" cy="1387027"/>
          </a:xfrm>
        </p:grpSpPr>
        <p:pic>
          <p:nvPicPr>
            <p:cNvPr id="10" name="Image 9"/>
            <p:cNvPicPr>
              <a:picLocks noChangeAspect="1"/>
            </p:cNvPicPr>
            <p:nvPr/>
          </p:nvPicPr>
          <p:blipFill>
            <a:blip r:embed="rId4"/>
            <a:stretch>
              <a:fillRect/>
            </a:stretch>
          </p:blipFill>
          <p:spPr>
            <a:xfrm>
              <a:off x="6063593" y="4882189"/>
              <a:ext cx="1162050" cy="1219200"/>
            </a:xfrm>
            <a:prstGeom prst="rect">
              <a:avLst/>
            </a:prstGeom>
            <a:ln>
              <a:solidFill>
                <a:schemeClr val="accent3"/>
              </a:solidFill>
            </a:ln>
          </p:spPr>
        </p:pic>
        <p:sp>
          <p:nvSpPr>
            <p:cNvPr id="23" name="Rectangle à coins arrondis 22"/>
            <p:cNvSpPr/>
            <p:nvPr/>
          </p:nvSpPr>
          <p:spPr>
            <a:xfrm>
              <a:off x="6747309" y="4714362"/>
              <a:ext cx="478334" cy="167827"/>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grpSp>
      <p:grpSp>
        <p:nvGrpSpPr>
          <p:cNvPr id="35" name="Groupe 34"/>
          <p:cNvGrpSpPr/>
          <p:nvPr/>
        </p:nvGrpSpPr>
        <p:grpSpPr>
          <a:xfrm>
            <a:off x="218032" y="3404720"/>
            <a:ext cx="3847071" cy="819855"/>
            <a:chOff x="218032" y="3404720"/>
            <a:chExt cx="3847071" cy="819855"/>
          </a:xfrm>
        </p:grpSpPr>
        <p:sp>
          <p:nvSpPr>
            <p:cNvPr id="29" name="Rectangle à coins arrondis 28"/>
            <p:cNvSpPr/>
            <p:nvPr/>
          </p:nvSpPr>
          <p:spPr>
            <a:xfrm>
              <a:off x="2591749" y="3404720"/>
              <a:ext cx="1103228" cy="2924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Tri possible</a:t>
              </a:r>
              <a:endParaRPr lang="fr-FR" sz="1400" dirty="0"/>
            </a:p>
          </p:txBody>
        </p:sp>
        <p:cxnSp>
          <p:nvCxnSpPr>
            <p:cNvPr id="30" name="Connecteur droit avec flèche 29"/>
            <p:cNvCxnSpPr>
              <a:stCxn id="29" idx="2"/>
            </p:cNvCxnSpPr>
            <p:nvPr/>
          </p:nvCxnSpPr>
          <p:spPr>
            <a:xfrm flipH="1">
              <a:off x="3140765" y="3697177"/>
              <a:ext cx="2598" cy="2685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Rectangle à coins arrondis 32"/>
            <p:cNvSpPr/>
            <p:nvPr/>
          </p:nvSpPr>
          <p:spPr>
            <a:xfrm>
              <a:off x="218032" y="3896139"/>
              <a:ext cx="3847071" cy="328436"/>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grpSp>
      <p:pic>
        <p:nvPicPr>
          <p:cNvPr id="38" name="Image 37"/>
          <p:cNvPicPr>
            <a:picLocks noChangeAspect="1"/>
          </p:cNvPicPr>
          <p:nvPr/>
        </p:nvPicPr>
        <p:blipFill>
          <a:blip r:embed="rId5"/>
          <a:stretch>
            <a:fillRect/>
          </a:stretch>
        </p:blipFill>
        <p:spPr>
          <a:xfrm>
            <a:off x="218032" y="6408429"/>
            <a:ext cx="7076594" cy="429349"/>
          </a:xfrm>
          <a:prstGeom prst="rect">
            <a:avLst/>
          </a:prstGeom>
          <a:ln>
            <a:solidFill>
              <a:schemeClr val="accent3"/>
            </a:solidFill>
          </a:ln>
        </p:spPr>
      </p:pic>
      <p:sp>
        <p:nvSpPr>
          <p:cNvPr id="40" name="Rectangle à coins arrondis 39"/>
          <p:cNvSpPr/>
          <p:nvPr/>
        </p:nvSpPr>
        <p:spPr>
          <a:xfrm>
            <a:off x="237805" y="6539189"/>
            <a:ext cx="756108" cy="318811"/>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55</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031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normAutofit fontScale="92500" lnSpcReduction="20000"/>
          </a:bodyPr>
          <a:lstStyle/>
          <a:p>
            <a:r>
              <a:rPr lang="fr-FR" dirty="0"/>
              <a:t>3 solutions, via les </a:t>
            </a:r>
            <a:r>
              <a:rPr lang="fr-FR" dirty="0" smtClean="0"/>
              <a:t>menus :</a:t>
            </a:r>
          </a:p>
          <a:p>
            <a:pPr lvl="1"/>
            <a:r>
              <a:rPr lang="fr-FR" b="1" dirty="0" smtClean="0"/>
              <a:t>Tableau </a:t>
            </a:r>
            <a:r>
              <a:rPr lang="fr-FR" b="1" dirty="0"/>
              <a:t>de bord</a:t>
            </a:r>
            <a:br>
              <a:rPr lang="fr-FR" b="1" dirty="0"/>
            </a:br>
            <a:r>
              <a:rPr lang="fr-FR" dirty="0"/>
              <a:t/>
            </a:r>
            <a:br>
              <a:rPr lang="fr-FR" dirty="0"/>
            </a:br>
            <a:r>
              <a:rPr lang="fr-FR" dirty="0"/>
              <a:t/>
            </a:r>
            <a:br>
              <a:rPr lang="fr-FR" dirty="0"/>
            </a:br>
            <a:r>
              <a:rPr lang="fr-FR" dirty="0"/>
              <a:t/>
            </a:r>
            <a:br>
              <a:rPr lang="fr-FR" dirty="0"/>
            </a:br>
            <a:r>
              <a:rPr lang="fr-FR" dirty="0"/>
              <a:t/>
            </a:r>
            <a:br>
              <a:rPr lang="fr-FR" dirty="0"/>
            </a:br>
            <a:endParaRPr lang="fr-FR" dirty="0"/>
          </a:p>
          <a:p>
            <a:pPr lvl="1"/>
            <a:r>
              <a:rPr lang="fr-FR" b="1" dirty="0" smtClean="0"/>
              <a:t>Créer </a:t>
            </a:r>
            <a:r>
              <a:rPr lang="fr-FR" b="1" dirty="0"/>
              <a:t>des plans</a:t>
            </a:r>
          </a:p>
          <a:p>
            <a:pPr lvl="1"/>
            <a:r>
              <a:rPr lang="fr-FR" b="1" dirty="0" smtClean="0"/>
              <a:t>Modèles </a:t>
            </a:r>
            <a:r>
              <a:rPr lang="fr-FR" b="1" dirty="0"/>
              <a:t>de </a:t>
            </a:r>
            <a:r>
              <a:rPr lang="fr-FR" b="1" dirty="0" smtClean="0"/>
              <a:t>DMP</a:t>
            </a:r>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2" name="Titre 1"/>
          <p:cNvSpPr>
            <a:spLocks noGrp="1"/>
          </p:cNvSpPr>
          <p:nvPr>
            <p:ph type="title"/>
          </p:nvPr>
        </p:nvSpPr>
        <p:spPr/>
        <p:txBody>
          <a:bodyPr/>
          <a:lstStyle/>
          <a:p>
            <a:r>
              <a:rPr lang="fr-FR" smtClean="0"/>
              <a:t>Créer un plan</a:t>
            </a:r>
            <a:endParaRPr lang="fr-FR" dirty="0"/>
          </a:p>
        </p:txBody>
      </p:sp>
      <p:sp>
        <p:nvSpPr>
          <p:cNvPr id="11" name="Espace réservé du pied de page 10"/>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12" name="Espace réservé du numéro de diapositive 11"/>
          <p:cNvSpPr>
            <a:spLocks noGrp="1"/>
          </p:cNvSpPr>
          <p:nvPr>
            <p:ph type="sldNum" sz="quarter" idx="12"/>
          </p:nvPr>
        </p:nvSpPr>
        <p:spPr/>
        <p:txBody>
          <a:bodyPr/>
          <a:lstStyle/>
          <a:p>
            <a:pPr lvl="0"/>
            <a:fld id="{00000000-1234-1234-1234-123412341234}" type="slidenum">
              <a:rPr lang="fr-FR" smtClean="0">
                <a:sym typeface="Arial"/>
              </a:rPr>
              <a:pPr lvl="0"/>
              <a:t>56</a:t>
            </a:fld>
            <a:endParaRPr lang="fr-FR">
              <a:sym typeface="Arial"/>
            </a:endParaRPr>
          </a:p>
        </p:txBody>
      </p:sp>
      <p:pic>
        <p:nvPicPr>
          <p:cNvPr id="6" name="Image 5"/>
          <p:cNvPicPr>
            <a:picLocks noChangeAspect="1"/>
          </p:cNvPicPr>
          <p:nvPr/>
        </p:nvPicPr>
        <p:blipFill>
          <a:blip r:embed="rId3"/>
          <a:stretch>
            <a:fillRect/>
          </a:stretch>
        </p:blipFill>
        <p:spPr>
          <a:xfrm>
            <a:off x="2977384" y="2519867"/>
            <a:ext cx="5838825" cy="1264558"/>
          </a:xfrm>
          <a:prstGeom prst="rect">
            <a:avLst/>
          </a:prstGeom>
          <a:ln>
            <a:solidFill>
              <a:schemeClr val="accent1"/>
            </a:solidFill>
          </a:ln>
        </p:spPr>
      </p:pic>
      <p:grpSp>
        <p:nvGrpSpPr>
          <p:cNvPr id="10" name="Groupe 9"/>
          <p:cNvGrpSpPr/>
          <p:nvPr/>
        </p:nvGrpSpPr>
        <p:grpSpPr>
          <a:xfrm>
            <a:off x="721598" y="4771388"/>
            <a:ext cx="7483372" cy="1553290"/>
            <a:chOff x="721598" y="4980938"/>
            <a:chExt cx="7483372" cy="1553290"/>
          </a:xfrm>
        </p:grpSpPr>
        <p:pic>
          <p:nvPicPr>
            <p:cNvPr id="7" name="Image 6"/>
            <p:cNvPicPr>
              <a:picLocks noChangeAspect="1"/>
            </p:cNvPicPr>
            <p:nvPr/>
          </p:nvPicPr>
          <p:blipFill>
            <a:blip r:embed="rId4"/>
            <a:stretch>
              <a:fillRect/>
            </a:stretch>
          </p:blipFill>
          <p:spPr>
            <a:xfrm>
              <a:off x="721598" y="4980938"/>
              <a:ext cx="7483372" cy="1553290"/>
            </a:xfrm>
            <a:prstGeom prst="rect">
              <a:avLst/>
            </a:prstGeom>
          </p:spPr>
        </p:pic>
        <p:sp>
          <p:nvSpPr>
            <p:cNvPr id="8" name="Ellipse 7"/>
            <p:cNvSpPr/>
            <p:nvPr/>
          </p:nvSpPr>
          <p:spPr>
            <a:xfrm>
              <a:off x="7753350" y="5581092"/>
              <a:ext cx="201664" cy="18153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a:blip r:embed="rId5"/>
          <a:stretch>
            <a:fillRect/>
          </a:stretch>
        </p:blipFill>
        <p:spPr>
          <a:xfrm>
            <a:off x="721598" y="2519867"/>
            <a:ext cx="1181100" cy="400050"/>
          </a:xfrm>
          <a:prstGeom prst="rect">
            <a:avLst/>
          </a:prstGeom>
        </p:spPr>
      </p:pic>
      <p:sp>
        <p:nvSpPr>
          <p:cNvPr id="9" name="ZoneTexte 8"/>
          <p:cNvSpPr txBox="1"/>
          <p:nvPr/>
        </p:nvSpPr>
        <p:spPr>
          <a:xfrm>
            <a:off x="2161516" y="2540831"/>
            <a:ext cx="619125" cy="338554"/>
          </a:xfrm>
          <a:prstGeom prst="rect">
            <a:avLst/>
          </a:prstGeom>
          <a:noFill/>
        </p:spPr>
        <p:txBody>
          <a:bodyPr wrap="square" rtlCol="0">
            <a:spAutoFit/>
          </a:bodyPr>
          <a:lstStyle/>
          <a:p>
            <a:r>
              <a:rPr lang="fr-FR" sz="1600" dirty="0" smtClean="0"/>
              <a:t>ou</a:t>
            </a:r>
            <a:endParaRPr lang="fr-FR" dirty="0"/>
          </a:p>
        </p:txBody>
      </p:sp>
    </p:spTree>
    <p:extLst>
      <p:ext uri="{BB962C8B-B14F-4D97-AF65-F5344CB8AC3E}">
        <p14:creationId xmlns:p14="http://schemas.microsoft.com/office/powerpoint/2010/main" val="42756510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stretch>
            <a:fillRect/>
          </a:stretch>
        </p:blipFill>
        <p:spPr>
          <a:xfrm>
            <a:off x="583698" y="1376363"/>
            <a:ext cx="7932370" cy="5292794"/>
          </a:xfrm>
          <a:prstGeom prst="rect">
            <a:avLst/>
          </a:prstGeom>
          <a:ln>
            <a:solidFill>
              <a:schemeClr val="accent3"/>
            </a:solidFill>
          </a:ln>
        </p:spPr>
      </p:pic>
      <p:sp>
        <p:nvSpPr>
          <p:cNvPr id="2" name="Titre 1"/>
          <p:cNvSpPr>
            <a:spLocks noGrp="1"/>
          </p:cNvSpPr>
          <p:nvPr>
            <p:ph type="title"/>
          </p:nvPr>
        </p:nvSpPr>
        <p:spPr/>
        <p:txBody>
          <a:bodyPr/>
          <a:lstStyle/>
          <a:p>
            <a:r>
              <a:rPr lang="fr-FR" dirty="0" smtClean="0"/>
              <a:t>Créer des plans (1/2)</a:t>
            </a:r>
            <a:endParaRPr lang="fr-FR" dirty="0"/>
          </a:p>
        </p:txBody>
      </p:sp>
      <p:sp>
        <p:nvSpPr>
          <p:cNvPr id="5" name="Ellipse 4"/>
          <p:cNvSpPr/>
          <p:nvPr/>
        </p:nvSpPr>
        <p:spPr>
          <a:xfrm>
            <a:off x="5850260" y="4397269"/>
            <a:ext cx="3154592" cy="14171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Pour créer un plan selon le modèle Inra, sélectionner l’organisme et cocher « Pas de financeur associé »</a:t>
            </a:r>
            <a:endParaRPr lang="fr-FR" sz="1400"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6" name="Espace réservé du numéro de diapositive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57</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90507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stretch>
            <a:fillRect/>
          </a:stretch>
        </p:blipFill>
        <p:spPr>
          <a:xfrm>
            <a:off x="583698" y="1376363"/>
            <a:ext cx="7932370" cy="5292794"/>
          </a:xfrm>
          <a:prstGeom prst="rect">
            <a:avLst/>
          </a:prstGeom>
          <a:ln>
            <a:solidFill>
              <a:schemeClr val="accent3"/>
            </a:solidFill>
          </a:ln>
        </p:spPr>
      </p:pic>
      <p:sp>
        <p:nvSpPr>
          <p:cNvPr id="2" name="Titre 1"/>
          <p:cNvSpPr>
            <a:spLocks noGrp="1"/>
          </p:cNvSpPr>
          <p:nvPr>
            <p:ph type="title"/>
          </p:nvPr>
        </p:nvSpPr>
        <p:spPr/>
        <p:txBody>
          <a:bodyPr/>
          <a:lstStyle/>
          <a:p>
            <a:r>
              <a:rPr lang="fr-FR" dirty="0" smtClean="0"/>
              <a:t>Créer des plans (2/2)</a:t>
            </a:r>
            <a:endParaRPr lang="fr-FR" dirty="0"/>
          </a:p>
        </p:txBody>
      </p:sp>
      <p:pic>
        <p:nvPicPr>
          <p:cNvPr id="3" name="Image 2"/>
          <p:cNvPicPr>
            <a:picLocks noChangeAspect="1"/>
          </p:cNvPicPr>
          <p:nvPr/>
        </p:nvPicPr>
        <p:blipFill>
          <a:blip r:embed="rId4"/>
          <a:stretch>
            <a:fillRect/>
          </a:stretch>
        </p:blipFill>
        <p:spPr>
          <a:xfrm>
            <a:off x="1104528" y="4039644"/>
            <a:ext cx="5554689" cy="2745016"/>
          </a:xfrm>
          <a:prstGeom prst="rect">
            <a:avLst/>
          </a:prstGeom>
          <a:ln>
            <a:solidFill>
              <a:schemeClr val="accent3"/>
            </a:solidFill>
          </a:ln>
        </p:spPr>
      </p:pic>
      <p:sp>
        <p:nvSpPr>
          <p:cNvPr id="5" name="Ellipse 4"/>
          <p:cNvSpPr/>
          <p:nvPr/>
        </p:nvSpPr>
        <p:spPr>
          <a:xfrm>
            <a:off x="6748669" y="5943599"/>
            <a:ext cx="2028643" cy="6559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Sélection d’un des modèles Inra</a:t>
            </a:r>
            <a:endParaRPr lang="fr-FR" sz="1400" dirty="0"/>
          </a:p>
        </p:txBody>
      </p:sp>
      <p:sp>
        <p:nvSpPr>
          <p:cNvPr id="6" name="Espace réservé du pied de page 5"/>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Espace réservé du numéro de diapositive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58</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13144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Créer des plans </a:t>
            </a:r>
            <a:r>
              <a:rPr lang="fr-FR" dirty="0" smtClean="0"/>
              <a:t/>
            </a:r>
            <a:br>
              <a:rPr lang="fr-FR" dirty="0" smtClean="0"/>
            </a:br>
            <a:r>
              <a:rPr lang="fr-FR" dirty="0" smtClean="0"/>
              <a:t>1</a:t>
            </a:r>
            <a:r>
              <a:rPr lang="fr-FR" baseline="30000" dirty="0" smtClean="0"/>
              <a:t>er</a:t>
            </a:r>
            <a:r>
              <a:rPr lang="fr-FR" dirty="0" smtClean="0"/>
              <a:t> Onglet : Renseignements sur le projet</a:t>
            </a:r>
            <a:endParaRPr lang="fr-FR" dirty="0"/>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3"/>
          <a:stretch>
            <a:fillRect/>
          </a:stretch>
        </p:blipFill>
        <p:spPr>
          <a:xfrm>
            <a:off x="123825" y="1250988"/>
            <a:ext cx="7549184" cy="5302211"/>
          </a:xfrm>
          <a:prstGeom prst="rect">
            <a:avLst/>
          </a:prstGeom>
        </p:spPr>
      </p:pic>
      <p:pic>
        <p:nvPicPr>
          <p:cNvPr id="5" name="Image 4"/>
          <p:cNvPicPr>
            <a:picLocks noChangeAspect="1"/>
          </p:cNvPicPr>
          <p:nvPr/>
        </p:nvPicPr>
        <p:blipFill>
          <a:blip r:embed="rId4"/>
          <a:stretch>
            <a:fillRect/>
          </a:stretch>
        </p:blipFill>
        <p:spPr>
          <a:xfrm>
            <a:off x="1550002" y="5415584"/>
            <a:ext cx="3161146" cy="1631559"/>
          </a:xfrm>
          <a:prstGeom prst="rect">
            <a:avLst/>
          </a:prstGeom>
        </p:spPr>
      </p:pic>
      <p:grpSp>
        <p:nvGrpSpPr>
          <p:cNvPr id="10" name="Groupe 9"/>
          <p:cNvGrpSpPr/>
          <p:nvPr/>
        </p:nvGrpSpPr>
        <p:grpSpPr>
          <a:xfrm>
            <a:off x="4471982" y="3264211"/>
            <a:ext cx="4130762" cy="2560116"/>
            <a:chOff x="4471982" y="3264211"/>
            <a:chExt cx="4130762" cy="2560116"/>
          </a:xfrm>
        </p:grpSpPr>
        <p:pic>
          <p:nvPicPr>
            <p:cNvPr id="6" name="Image 5"/>
            <p:cNvPicPr>
              <a:picLocks noChangeAspect="1"/>
            </p:cNvPicPr>
            <p:nvPr/>
          </p:nvPicPr>
          <p:blipFill>
            <a:blip r:embed="rId5"/>
            <a:stretch>
              <a:fillRect/>
            </a:stretch>
          </p:blipFill>
          <p:spPr>
            <a:xfrm>
              <a:off x="4969252" y="3902093"/>
              <a:ext cx="3633492" cy="1922234"/>
            </a:xfrm>
            <a:prstGeom prst="rect">
              <a:avLst/>
            </a:prstGeom>
            <a:ln>
              <a:solidFill>
                <a:schemeClr val="accent3"/>
              </a:solidFill>
            </a:ln>
          </p:spPr>
        </p:pic>
        <p:sp>
          <p:nvSpPr>
            <p:cNvPr id="7" name="Rectangle à coins arrondis 6"/>
            <p:cNvSpPr/>
            <p:nvPr/>
          </p:nvSpPr>
          <p:spPr>
            <a:xfrm>
              <a:off x="4471982" y="3264211"/>
              <a:ext cx="994540" cy="493944"/>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cxnSp>
          <p:nvCxnSpPr>
            <p:cNvPr id="9" name="Connecteur droit avec flèche 8"/>
            <p:cNvCxnSpPr>
              <a:stCxn id="7" idx="3"/>
              <a:endCxn id="6" idx="0"/>
            </p:cNvCxnSpPr>
            <p:nvPr/>
          </p:nvCxnSpPr>
          <p:spPr>
            <a:xfrm>
              <a:off x="5466522" y="3511183"/>
              <a:ext cx="1319476" cy="39091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11" name="Ellipse 10"/>
          <p:cNvSpPr/>
          <p:nvPr/>
        </p:nvSpPr>
        <p:spPr>
          <a:xfrm>
            <a:off x="2119789" y="4107625"/>
            <a:ext cx="2471461" cy="81401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a:t>Questions </a:t>
            </a:r>
            <a:r>
              <a:rPr lang="fr-FR" sz="1400" dirty="0" smtClean="0"/>
              <a:t>communes à tous les modèles</a:t>
            </a:r>
            <a:endParaRPr lang="fr-FR" sz="1400" dirty="0"/>
          </a:p>
        </p:txBody>
      </p:sp>
      <p:sp>
        <p:nvSpPr>
          <p:cNvPr id="8" name="Espace réservé du pied de page 7"/>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12" name="Espace réservé du numéro de diapositive 1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59</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91544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6</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1063702" y="597118"/>
            <a:ext cx="7619224" cy="4816260"/>
          </a:xfrm>
          <a:prstGeom prst="rect">
            <a:avLst/>
          </a:prstGeom>
        </p:spPr>
      </p:pic>
      <p:sp>
        <p:nvSpPr>
          <p:cNvPr id="7" name="Rectangle 6"/>
          <p:cNvSpPr/>
          <p:nvPr/>
        </p:nvSpPr>
        <p:spPr>
          <a:xfrm>
            <a:off x="1600200" y="5553295"/>
            <a:ext cx="7082726" cy="738664"/>
          </a:xfrm>
          <a:prstGeom prst="rect">
            <a:avLst/>
          </a:prstGeom>
        </p:spPr>
        <p:txBody>
          <a:bodyPr wrap="square">
            <a:spAutoFit/>
          </a:bodyPr>
          <a:lstStyle/>
          <a:p>
            <a:r>
              <a:rPr lang="fr-FR" dirty="0">
                <a:hlinkClick r:id="rId4"/>
              </a:rPr>
              <a:t>https://</a:t>
            </a:r>
            <a:r>
              <a:rPr lang="fr-FR" dirty="0" smtClean="0">
                <a:hlinkClick r:id="rId4"/>
              </a:rPr>
              <a:t>www.icpsr.umich.edu/icpsrweb/content/datamanagement/dmp/table.html</a:t>
            </a:r>
            <a:endParaRPr lang="fr-FR" dirty="0" smtClean="0"/>
          </a:p>
          <a:p>
            <a:r>
              <a:rPr lang="en-US" dirty="0"/>
              <a:t>Inter-university Consortium for Political and Social </a:t>
            </a:r>
            <a:r>
              <a:rPr lang="en-US" dirty="0" smtClean="0"/>
              <a:t>Research (ICPSR)</a:t>
            </a:r>
            <a:endParaRPr lang="fr-FR" dirty="0" smtClean="0"/>
          </a:p>
          <a:p>
            <a:endParaRPr lang="fr-FR" dirty="0"/>
          </a:p>
        </p:txBody>
      </p:sp>
      <p:sp>
        <p:nvSpPr>
          <p:cNvPr id="8" name="ZoneTexte 7"/>
          <p:cNvSpPr txBox="1"/>
          <p:nvPr/>
        </p:nvSpPr>
        <p:spPr>
          <a:xfrm>
            <a:off x="231648" y="2735722"/>
            <a:ext cx="3560064" cy="2677656"/>
          </a:xfrm>
          <a:prstGeom prst="rect">
            <a:avLst/>
          </a:prstGeom>
          <a:noFill/>
        </p:spPr>
        <p:txBody>
          <a:bodyPr wrap="square" rtlCol="0">
            <a:spAutoFit/>
          </a:bodyPr>
          <a:lstStyle/>
          <a:p>
            <a:pPr marL="285750" indent="-285750">
              <a:buFont typeface="Arial" panose="020B0604020202020204" pitchFamily="34" charset="0"/>
              <a:buChar char="•"/>
            </a:pPr>
            <a:r>
              <a:rPr lang="fr-FR" dirty="0" err="1" smtClean="0"/>
              <a:t>Australia</a:t>
            </a:r>
            <a:r>
              <a:rPr lang="fr-FR" dirty="0" smtClean="0"/>
              <a:t> </a:t>
            </a:r>
            <a:r>
              <a:rPr lang="fr-FR" dirty="0"/>
              <a:t>National </a:t>
            </a:r>
            <a:r>
              <a:rPr lang="fr-FR" dirty="0" err="1" smtClean="0"/>
              <a:t>University</a:t>
            </a:r>
            <a:endParaRPr lang="fr-FR" dirty="0" smtClean="0"/>
          </a:p>
          <a:p>
            <a:pPr marL="285750" indent="-285750">
              <a:buFont typeface="Arial" panose="020B0604020202020204" pitchFamily="34" charset="0"/>
              <a:buChar char="•"/>
            </a:pPr>
            <a:r>
              <a:rPr lang="fr-FR" dirty="0" err="1"/>
              <a:t>Australian</a:t>
            </a:r>
            <a:r>
              <a:rPr lang="fr-FR" dirty="0"/>
              <a:t> National Data </a:t>
            </a:r>
            <a:r>
              <a:rPr lang="fr-FR" dirty="0" smtClean="0"/>
              <a:t>Service</a:t>
            </a:r>
          </a:p>
          <a:p>
            <a:pPr marL="285750" indent="-285750">
              <a:buFont typeface="Arial" panose="020B0604020202020204" pitchFamily="34" charset="0"/>
              <a:buChar char="•"/>
            </a:pPr>
            <a:r>
              <a:rPr lang="fr-FR" dirty="0"/>
              <a:t>Digital Curation </a:t>
            </a:r>
            <a:r>
              <a:rPr lang="fr-FR" dirty="0" smtClean="0"/>
              <a:t>Centre</a:t>
            </a:r>
          </a:p>
          <a:p>
            <a:pPr marL="285750" indent="-285750">
              <a:buFont typeface="Arial" panose="020B0604020202020204" pitchFamily="34" charset="0"/>
              <a:buChar char="•"/>
            </a:pPr>
            <a:r>
              <a:rPr lang="fr-FR" dirty="0" err="1"/>
              <a:t>Finnish</a:t>
            </a:r>
            <a:r>
              <a:rPr lang="fr-FR" dirty="0"/>
              <a:t> Social Science Data </a:t>
            </a:r>
            <a:r>
              <a:rPr lang="fr-FR" dirty="0" smtClean="0"/>
              <a:t>Archive</a:t>
            </a:r>
          </a:p>
          <a:p>
            <a:pPr marL="285750" indent="-285750">
              <a:buFont typeface="Arial" panose="020B0604020202020204" pitchFamily="34" charset="0"/>
              <a:buChar char="•"/>
            </a:pPr>
            <a:r>
              <a:rPr lang="fr-FR" dirty="0" err="1"/>
              <a:t>Geoscience</a:t>
            </a:r>
            <a:r>
              <a:rPr lang="fr-FR" dirty="0"/>
              <a:t> </a:t>
            </a:r>
            <a:r>
              <a:rPr lang="fr-FR" dirty="0" err="1" smtClean="0"/>
              <a:t>Australia</a:t>
            </a:r>
            <a:endParaRPr lang="fr-FR" dirty="0" smtClean="0"/>
          </a:p>
          <a:p>
            <a:pPr marL="285750" indent="-285750">
              <a:buFont typeface="Arial" panose="020B0604020202020204" pitchFamily="34" charset="0"/>
              <a:buChar char="•"/>
            </a:pPr>
            <a:r>
              <a:rPr lang="fr-FR" dirty="0"/>
              <a:t>Massachusetts Institute of </a:t>
            </a:r>
            <a:r>
              <a:rPr lang="fr-FR" dirty="0" err="1" smtClean="0"/>
              <a:t>Technology</a:t>
            </a:r>
            <a:endParaRPr lang="fr-FR" dirty="0" smtClean="0"/>
          </a:p>
          <a:p>
            <a:pPr marL="285750" indent="-285750">
              <a:buFont typeface="Arial" panose="020B0604020202020204" pitchFamily="34" charset="0"/>
              <a:buChar char="•"/>
            </a:pPr>
            <a:r>
              <a:rPr lang="fr-FR" dirty="0"/>
              <a:t>National Science </a:t>
            </a:r>
            <a:r>
              <a:rPr lang="fr-FR" dirty="0" err="1" smtClean="0"/>
              <a:t>Board</a:t>
            </a:r>
            <a:endParaRPr lang="fr-FR" dirty="0" smtClean="0"/>
          </a:p>
          <a:p>
            <a:pPr marL="285750" indent="-285750">
              <a:buFont typeface="Arial" panose="020B0604020202020204" pitchFamily="34" charset="0"/>
              <a:buChar char="•"/>
            </a:pPr>
            <a:r>
              <a:rPr lang="fr-FR" dirty="0"/>
              <a:t>National Science </a:t>
            </a:r>
            <a:r>
              <a:rPr lang="fr-FR" dirty="0" err="1" smtClean="0"/>
              <a:t>Foundation</a:t>
            </a:r>
            <a:endParaRPr lang="fr-FR" dirty="0" smtClean="0"/>
          </a:p>
          <a:p>
            <a:pPr marL="285750" indent="-285750">
              <a:buFont typeface="Arial" panose="020B0604020202020204" pitchFamily="34" charset="0"/>
              <a:buChar char="•"/>
            </a:pPr>
            <a:r>
              <a:rPr lang="fr-FR" dirty="0"/>
              <a:t>Queensland </a:t>
            </a:r>
            <a:r>
              <a:rPr lang="fr-FR" dirty="0" err="1"/>
              <a:t>University</a:t>
            </a:r>
            <a:r>
              <a:rPr lang="fr-FR" dirty="0"/>
              <a:t> of </a:t>
            </a:r>
            <a:r>
              <a:rPr lang="fr-FR" dirty="0" err="1" smtClean="0"/>
              <a:t>Technology</a:t>
            </a:r>
            <a:endParaRPr lang="fr-FR" dirty="0" smtClean="0"/>
          </a:p>
          <a:p>
            <a:pPr marL="285750" indent="-285750">
              <a:buFont typeface="Arial" panose="020B0604020202020204" pitchFamily="34" charset="0"/>
              <a:buChar char="•"/>
            </a:pPr>
            <a:r>
              <a:rPr lang="en-US" dirty="0"/>
              <a:t>UK Rural Economy and Land Use </a:t>
            </a:r>
            <a:r>
              <a:rPr lang="en-US" dirty="0" err="1" smtClean="0"/>
              <a:t>Programme</a:t>
            </a:r>
            <a:endParaRPr lang="en-US" dirty="0" smtClean="0"/>
          </a:p>
          <a:p>
            <a:pPr marL="285750" indent="-285750">
              <a:buFont typeface="Arial" panose="020B0604020202020204" pitchFamily="34" charset="0"/>
              <a:buChar char="•"/>
            </a:pPr>
            <a:r>
              <a:rPr lang="fr-FR" dirty="0" err="1"/>
              <a:t>University</a:t>
            </a:r>
            <a:r>
              <a:rPr lang="fr-FR" dirty="0"/>
              <a:t> of Melbourne</a:t>
            </a:r>
          </a:p>
        </p:txBody>
      </p:sp>
    </p:spTree>
    <p:extLst>
      <p:ext uri="{BB962C8B-B14F-4D97-AF65-F5344CB8AC3E}">
        <p14:creationId xmlns:p14="http://schemas.microsoft.com/office/powerpoint/2010/main" val="14846028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Créer des plans </a:t>
            </a:r>
            <a:r>
              <a:rPr lang="fr-FR" dirty="0" smtClean="0"/>
              <a:t/>
            </a:r>
            <a:br>
              <a:rPr lang="fr-FR" dirty="0" smtClean="0"/>
            </a:br>
            <a:r>
              <a:rPr lang="fr-FR" dirty="0" smtClean="0"/>
              <a:t>2</a:t>
            </a:r>
            <a:r>
              <a:rPr lang="fr-FR" baseline="30000" dirty="0" smtClean="0"/>
              <a:t>ème</a:t>
            </a:r>
            <a:r>
              <a:rPr lang="fr-FR" dirty="0" smtClean="0"/>
              <a:t> onglet : Vue d’ensemble</a:t>
            </a:r>
            <a:endParaRPr lang="fr-FR" dirty="0"/>
          </a:p>
        </p:txBody>
      </p:sp>
      <p:pic>
        <p:nvPicPr>
          <p:cNvPr id="4" name="Espace réservé du contenu 3"/>
          <p:cNvPicPr>
            <a:picLocks noGrp="1" noChangeAspect="1"/>
          </p:cNvPicPr>
          <p:nvPr>
            <p:ph idx="1"/>
          </p:nvPr>
        </p:nvPicPr>
        <p:blipFill>
          <a:blip r:embed="rId3"/>
          <a:stretch>
            <a:fillRect/>
          </a:stretch>
        </p:blipFill>
        <p:spPr>
          <a:xfrm>
            <a:off x="287078" y="1693160"/>
            <a:ext cx="8571349" cy="4739538"/>
          </a:xfrm>
          <a:prstGeom prst="rect">
            <a:avLst/>
          </a:prstGeom>
          <a:ln>
            <a:solidFill>
              <a:schemeClr val="accent3"/>
            </a:solidFill>
          </a:ln>
        </p:spPr>
      </p:pic>
      <p:sp>
        <p:nvSpPr>
          <p:cNvPr id="5" name="Rectangle à coins arrondis 4"/>
          <p:cNvSpPr/>
          <p:nvPr/>
        </p:nvSpPr>
        <p:spPr>
          <a:xfrm>
            <a:off x="2483317" y="2615609"/>
            <a:ext cx="3238555" cy="3048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Modèle à </a:t>
            </a:r>
            <a:r>
              <a:rPr lang="fr-FR" sz="1400" dirty="0"/>
              <a:t>partir </a:t>
            </a:r>
            <a:r>
              <a:rPr lang="fr-FR" sz="1400" dirty="0" smtClean="0"/>
              <a:t>duquel le plan a </a:t>
            </a:r>
            <a:r>
              <a:rPr lang="fr-FR" sz="1400" dirty="0"/>
              <a:t>été </a:t>
            </a:r>
            <a:r>
              <a:rPr lang="fr-FR" sz="1400" dirty="0" smtClean="0"/>
              <a:t>créé</a:t>
            </a:r>
            <a:endParaRPr lang="fr-FR" sz="1400" dirty="0"/>
          </a:p>
        </p:txBody>
      </p:sp>
      <p:sp>
        <p:nvSpPr>
          <p:cNvPr id="6" name="Ellipse 5"/>
          <p:cNvSpPr/>
          <p:nvPr/>
        </p:nvSpPr>
        <p:spPr>
          <a:xfrm>
            <a:off x="4102594" y="5183202"/>
            <a:ext cx="2173078" cy="7555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Questions propres au modèle choisi</a:t>
            </a:r>
            <a:endParaRPr lang="fr-FR" sz="1400"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Espace réservé du numéro de diapositive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60</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71207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Créer des plans </a:t>
            </a:r>
            <a:r>
              <a:rPr lang="fr-FR" dirty="0" smtClean="0"/>
              <a:t/>
            </a:r>
            <a:br>
              <a:rPr lang="fr-FR" dirty="0" smtClean="0"/>
            </a:br>
            <a:r>
              <a:rPr lang="fr-FR" dirty="0" smtClean="0"/>
              <a:t>3</a:t>
            </a:r>
            <a:r>
              <a:rPr lang="fr-FR" baseline="30000" dirty="0" smtClean="0"/>
              <a:t>ème</a:t>
            </a:r>
            <a:r>
              <a:rPr lang="fr-FR" dirty="0" smtClean="0"/>
              <a:t> onglet : Rédiger</a:t>
            </a:r>
            <a:endParaRPr lang="fr-FR" dirty="0"/>
          </a:p>
        </p:txBody>
      </p:sp>
      <p:pic>
        <p:nvPicPr>
          <p:cNvPr id="4" name="Image 3"/>
          <p:cNvPicPr>
            <a:picLocks noChangeAspect="1"/>
          </p:cNvPicPr>
          <p:nvPr/>
        </p:nvPicPr>
        <p:blipFill>
          <a:blip r:embed="rId3"/>
          <a:stretch>
            <a:fillRect/>
          </a:stretch>
        </p:blipFill>
        <p:spPr>
          <a:xfrm>
            <a:off x="0" y="1365943"/>
            <a:ext cx="9144000" cy="5050142"/>
          </a:xfrm>
          <a:prstGeom prst="rect">
            <a:avLst/>
          </a:prstGeom>
        </p:spPr>
      </p:pic>
      <p:sp>
        <p:nvSpPr>
          <p:cNvPr id="7" name="Ellipse 6"/>
          <p:cNvSpPr/>
          <p:nvPr/>
        </p:nvSpPr>
        <p:spPr>
          <a:xfrm>
            <a:off x="5612889" y="2016491"/>
            <a:ext cx="2404956" cy="6559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Etat d’avancement de la rédaction</a:t>
            </a:r>
            <a:endParaRPr lang="fr-FR" sz="1400" dirty="0"/>
          </a:p>
        </p:txBody>
      </p:sp>
      <p:sp>
        <p:nvSpPr>
          <p:cNvPr id="8" name="Ellipse 7"/>
          <p:cNvSpPr/>
          <p:nvPr/>
        </p:nvSpPr>
        <p:spPr>
          <a:xfrm>
            <a:off x="4302493" y="3428104"/>
            <a:ext cx="3234089" cy="11614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a:t>Les questions sont groupées en </a:t>
            </a:r>
            <a:r>
              <a:rPr lang="fr-FR" sz="1400" dirty="0" smtClean="0"/>
              <a:t>sections. </a:t>
            </a:r>
            <a:r>
              <a:rPr lang="fr-FR" sz="1400" dirty="0"/>
              <a:t>Ouvrir la section pour répondre aux </a:t>
            </a:r>
            <a:r>
              <a:rPr lang="fr-FR" sz="1400" dirty="0" smtClean="0"/>
              <a:t>questions</a:t>
            </a:r>
            <a:endParaRPr lang="fr-FR" sz="1400" dirty="0"/>
          </a:p>
        </p:txBody>
      </p:sp>
      <p:cxnSp>
        <p:nvCxnSpPr>
          <p:cNvPr id="10" name="Connecteur droit avec flèche 9"/>
          <p:cNvCxnSpPr>
            <a:stCxn id="8" idx="6"/>
          </p:cNvCxnSpPr>
          <p:nvPr/>
        </p:nvCxnSpPr>
        <p:spPr>
          <a:xfrm flipV="1">
            <a:off x="7536582" y="3936733"/>
            <a:ext cx="1087654" cy="7209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necteur droit avec flèche 14"/>
          <p:cNvCxnSpPr/>
          <p:nvPr/>
        </p:nvCxnSpPr>
        <p:spPr>
          <a:xfrm flipH="1">
            <a:off x="2839453" y="2379000"/>
            <a:ext cx="2773436" cy="39855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p:cNvCxnSpPr>
            <a:stCxn id="7" idx="2"/>
          </p:cNvCxnSpPr>
          <p:nvPr/>
        </p:nvCxnSpPr>
        <p:spPr>
          <a:xfrm flipH="1" flipV="1">
            <a:off x="4789249" y="2344482"/>
            <a:ext cx="823640"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61</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558187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Créer des plans </a:t>
            </a:r>
            <a:r>
              <a:rPr lang="fr-FR" dirty="0" smtClean="0"/>
              <a:t/>
            </a:r>
            <a:br>
              <a:rPr lang="fr-FR" dirty="0" smtClean="0"/>
            </a:br>
            <a:r>
              <a:rPr lang="fr-FR" dirty="0" smtClean="0"/>
              <a:t>3</a:t>
            </a:r>
            <a:r>
              <a:rPr lang="fr-FR" baseline="30000" dirty="0" smtClean="0"/>
              <a:t>ème</a:t>
            </a:r>
            <a:r>
              <a:rPr lang="fr-FR" dirty="0" smtClean="0"/>
              <a:t> </a:t>
            </a:r>
            <a:r>
              <a:rPr lang="fr-FR" dirty="0"/>
              <a:t>onglet </a:t>
            </a:r>
            <a:r>
              <a:rPr lang="fr-FR" dirty="0" smtClean="0"/>
              <a:t>: Rédiger / rédiger la réponse</a:t>
            </a:r>
            <a:endParaRPr lang="fr-FR" dirty="0"/>
          </a:p>
        </p:txBody>
      </p:sp>
      <p:pic>
        <p:nvPicPr>
          <p:cNvPr id="4" name="Espace réservé du contenu 3"/>
          <p:cNvPicPr>
            <a:picLocks noGrp="1" noChangeAspect="1"/>
          </p:cNvPicPr>
          <p:nvPr>
            <p:ph idx="1"/>
          </p:nvPr>
        </p:nvPicPr>
        <p:blipFill>
          <a:blip r:embed="rId3"/>
          <a:stretch>
            <a:fillRect/>
          </a:stretch>
        </p:blipFill>
        <p:spPr>
          <a:xfrm>
            <a:off x="226193" y="1399444"/>
            <a:ext cx="8587068" cy="4876228"/>
          </a:xfrm>
          <a:prstGeom prst="rect">
            <a:avLst/>
          </a:prstGeom>
        </p:spPr>
      </p:pic>
      <p:sp>
        <p:nvSpPr>
          <p:cNvPr id="5" name="Ellipse 4"/>
          <p:cNvSpPr/>
          <p:nvPr/>
        </p:nvSpPr>
        <p:spPr>
          <a:xfrm>
            <a:off x="457200" y="4634562"/>
            <a:ext cx="3193478" cy="79408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Ne pas oublier d’enregistrer chaque modification</a:t>
            </a:r>
            <a:endParaRPr lang="fr-FR" sz="1400" dirty="0"/>
          </a:p>
        </p:txBody>
      </p:sp>
      <p:sp>
        <p:nvSpPr>
          <p:cNvPr id="6" name="Rectangle à coins arrondis 5"/>
          <p:cNvSpPr/>
          <p:nvPr/>
        </p:nvSpPr>
        <p:spPr>
          <a:xfrm>
            <a:off x="3234754" y="2712115"/>
            <a:ext cx="2569946" cy="3048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Aide spécifique à cette question</a:t>
            </a:r>
            <a:endParaRPr lang="fr-FR" sz="1400" dirty="0"/>
          </a:p>
        </p:txBody>
      </p:sp>
      <p:cxnSp>
        <p:nvCxnSpPr>
          <p:cNvPr id="8" name="Connecteur droit avec flèche 7"/>
          <p:cNvCxnSpPr/>
          <p:nvPr/>
        </p:nvCxnSpPr>
        <p:spPr>
          <a:xfrm flipH="1" flipV="1">
            <a:off x="2964581" y="2723949"/>
            <a:ext cx="240632" cy="14061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Espace réservé du numéro de diapositive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62</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38774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stretch>
            <a:fillRect/>
          </a:stretch>
        </p:blipFill>
        <p:spPr>
          <a:xfrm>
            <a:off x="457200" y="2393452"/>
            <a:ext cx="8229600" cy="3732711"/>
          </a:xfrm>
        </p:spPr>
      </p:pic>
      <p:sp>
        <p:nvSpPr>
          <p:cNvPr id="2" name="Titre 1"/>
          <p:cNvSpPr>
            <a:spLocks noGrp="1"/>
          </p:cNvSpPr>
          <p:nvPr>
            <p:ph type="title"/>
          </p:nvPr>
        </p:nvSpPr>
        <p:spPr/>
        <p:txBody>
          <a:bodyPr>
            <a:normAutofit fontScale="90000"/>
          </a:bodyPr>
          <a:lstStyle/>
          <a:p>
            <a:r>
              <a:rPr lang="fr-FR" smtClean="0"/>
              <a:t>Créer des plans </a:t>
            </a:r>
            <a:br>
              <a:rPr lang="fr-FR" smtClean="0"/>
            </a:br>
            <a:r>
              <a:rPr lang="fr-FR" smtClean="0"/>
              <a:t>3ème onglet : Rédiger / Recommandations</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6" name="Espace réservé du numéro de diapositive 5"/>
          <p:cNvSpPr>
            <a:spLocks noGrp="1"/>
          </p:cNvSpPr>
          <p:nvPr>
            <p:ph type="sldNum" sz="quarter" idx="12"/>
          </p:nvPr>
        </p:nvSpPr>
        <p:spPr/>
        <p:txBody>
          <a:bodyPr/>
          <a:lstStyle/>
          <a:p>
            <a:pPr lvl="0"/>
            <a:fld id="{00000000-1234-1234-1234-123412341234}" type="slidenum">
              <a:rPr lang="fr-FR" smtClean="0">
                <a:sym typeface="Arial"/>
              </a:rPr>
              <a:pPr lvl="0"/>
              <a:t>63</a:t>
            </a:fld>
            <a:endParaRPr lang="fr-FR">
              <a:sym typeface="Arial"/>
            </a:endParaRPr>
          </a:p>
        </p:txBody>
      </p:sp>
      <p:sp>
        <p:nvSpPr>
          <p:cNvPr id="5" name="Espace réservé du texte 4"/>
          <p:cNvSpPr>
            <a:spLocks noGrp="1"/>
          </p:cNvSpPr>
          <p:nvPr>
            <p:ph type="body" sz="half" idx="4294967295"/>
          </p:nvPr>
        </p:nvSpPr>
        <p:spPr>
          <a:xfrm>
            <a:off x="0" y="1435100"/>
            <a:ext cx="8849710" cy="4691063"/>
          </a:xfrm>
        </p:spPr>
        <p:txBody>
          <a:bodyPr>
            <a:noAutofit/>
          </a:bodyPr>
          <a:lstStyle/>
          <a:p>
            <a:r>
              <a:rPr lang="fr-FR" dirty="0" smtClean="0"/>
              <a:t>Aides liées au thème </a:t>
            </a:r>
            <a:r>
              <a:rPr lang="fr-FR" dirty="0"/>
              <a:t>de la </a:t>
            </a:r>
            <a:r>
              <a:rPr lang="fr-FR" dirty="0" smtClean="0"/>
              <a:t>question, fournies par l’organisme, le financeur, ou le DCC.</a:t>
            </a:r>
            <a:endParaRPr lang="fr-FR" dirty="0"/>
          </a:p>
        </p:txBody>
      </p:sp>
      <p:sp>
        <p:nvSpPr>
          <p:cNvPr id="7" name="Ellipse 6"/>
          <p:cNvSpPr/>
          <p:nvPr/>
        </p:nvSpPr>
        <p:spPr>
          <a:xfrm>
            <a:off x="2086249" y="4774201"/>
            <a:ext cx="3676851" cy="12016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smtClean="0"/>
              <a:t>On peut sélectionner d’autres recommandations via l’onglet « Renseignements sur le projet »</a:t>
            </a:r>
            <a:endParaRPr lang="fr-FR" sz="1400" dirty="0"/>
          </a:p>
        </p:txBody>
      </p:sp>
    </p:spTree>
    <p:extLst>
      <p:ext uri="{BB962C8B-B14F-4D97-AF65-F5344CB8AC3E}">
        <p14:creationId xmlns:p14="http://schemas.microsoft.com/office/powerpoint/2010/main" val="29968133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102258" y="1907976"/>
            <a:ext cx="8959345" cy="3949293"/>
          </a:xfrm>
          <a:prstGeom prst="rect">
            <a:avLst/>
          </a:prstGeom>
        </p:spPr>
      </p:pic>
      <p:sp>
        <p:nvSpPr>
          <p:cNvPr id="7" name="Ellipse 6"/>
          <p:cNvSpPr/>
          <p:nvPr/>
        </p:nvSpPr>
        <p:spPr>
          <a:xfrm>
            <a:off x="6131293" y="2906829"/>
            <a:ext cx="2820202" cy="471638"/>
          </a:xfrm>
          <a:prstGeom prst="ellipse">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sp>
        <p:nvSpPr>
          <p:cNvPr id="8" name="Titre 7"/>
          <p:cNvSpPr>
            <a:spLocks noGrp="1"/>
          </p:cNvSpPr>
          <p:nvPr>
            <p:ph type="title"/>
          </p:nvPr>
        </p:nvSpPr>
        <p:spPr/>
        <p:txBody>
          <a:bodyPr>
            <a:normAutofit fontScale="90000"/>
          </a:bodyPr>
          <a:lstStyle/>
          <a:p>
            <a:r>
              <a:rPr lang="fr-FR" dirty="0"/>
              <a:t>Créer des plans </a:t>
            </a:r>
            <a:r>
              <a:rPr lang="fr-FR" dirty="0" smtClean="0"/>
              <a:t/>
            </a:r>
            <a:br>
              <a:rPr lang="fr-FR" dirty="0" smtClean="0"/>
            </a:br>
            <a:r>
              <a:rPr lang="fr-FR" dirty="0" smtClean="0"/>
              <a:t>3</a:t>
            </a:r>
            <a:r>
              <a:rPr lang="fr-FR" baseline="30000" dirty="0" smtClean="0"/>
              <a:t>ème</a:t>
            </a:r>
            <a:r>
              <a:rPr lang="fr-FR" dirty="0" smtClean="0"/>
              <a:t> </a:t>
            </a:r>
            <a:r>
              <a:rPr lang="fr-FR" dirty="0"/>
              <a:t>onglet : Rédiger / </a:t>
            </a:r>
            <a:r>
              <a:rPr lang="fr-FR" dirty="0" smtClean="0"/>
              <a:t>Commentaires (1/2)</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64</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234787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Créer des plans </a:t>
            </a:r>
            <a:r>
              <a:rPr lang="fr-FR" dirty="0" smtClean="0"/>
              <a:t/>
            </a:r>
            <a:br>
              <a:rPr lang="fr-FR" dirty="0" smtClean="0"/>
            </a:br>
            <a:r>
              <a:rPr lang="fr-FR" dirty="0" smtClean="0"/>
              <a:t>3</a:t>
            </a:r>
            <a:r>
              <a:rPr lang="fr-FR" baseline="30000" dirty="0" smtClean="0"/>
              <a:t>ème</a:t>
            </a:r>
            <a:r>
              <a:rPr lang="fr-FR" dirty="0" smtClean="0"/>
              <a:t> </a:t>
            </a:r>
            <a:r>
              <a:rPr lang="fr-FR" dirty="0"/>
              <a:t>onglet : Rédiger / </a:t>
            </a:r>
            <a:r>
              <a:rPr lang="fr-FR" dirty="0" smtClean="0"/>
              <a:t>Commentaires (2/2)</a:t>
            </a:r>
            <a:endParaRPr lang="fr-FR" dirty="0"/>
          </a:p>
        </p:txBody>
      </p:sp>
      <p:sp>
        <p:nvSpPr>
          <p:cNvPr id="5" name="Espace réservé du pied de page 4"/>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6" name="Espace réservé du numéro de diapositive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65</a:t>
            </a:fld>
            <a:endParaRPr lang="fr-FR" sz="1200" b="1" i="0" u="none" strike="noStrike" cap="none">
              <a:solidFill>
                <a:schemeClr val="lt1"/>
              </a:solidFill>
              <a:latin typeface="Arial"/>
              <a:ea typeface="Arial"/>
              <a:cs typeface="Arial"/>
              <a:sym typeface="Arial"/>
            </a:endParaRPr>
          </a:p>
        </p:txBody>
      </p:sp>
      <p:pic>
        <p:nvPicPr>
          <p:cNvPr id="4" name="Image 3"/>
          <p:cNvPicPr>
            <a:picLocks noChangeAspect="1"/>
          </p:cNvPicPr>
          <p:nvPr/>
        </p:nvPicPr>
        <p:blipFill>
          <a:blip r:embed="rId3"/>
          <a:stretch>
            <a:fillRect/>
          </a:stretch>
        </p:blipFill>
        <p:spPr>
          <a:xfrm>
            <a:off x="0" y="1907976"/>
            <a:ext cx="9144000" cy="4809561"/>
          </a:xfrm>
          <a:prstGeom prst="rect">
            <a:avLst/>
          </a:prstGeom>
          <a:ln>
            <a:solidFill>
              <a:schemeClr val="accent3"/>
            </a:solidFill>
          </a:ln>
        </p:spPr>
      </p:pic>
      <p:sp>
        <p:nvSpPr>
          <p:cNvPr id="7" name="Ellipse 6"/>
          <p:cNvSpPr/>
          <p:nvPr/>
        </p:nvSpPr>
        <p:spPr>
          <a:xfrm>
            <a:off x="7507705" y="3715352"/>
            <a:ext cx="697265" cy="413887"/>
          </a:xfrm>
          <a:prstGeom prst="ellipse">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sp>
        <p:nvSpPr>
          <p:cNvPr id="8" name="Rectangle à coins arrondis 7"/>
          <p:cNvSpPr/>
          <p:nvPr/>
        </p:nvSpPr>
        <p:spPr>
          <a:xfrm>
            <a:off x="6304547" y="4263992"/>
            <a:ext cx="2608447" cy="577515"/>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spTree>
    <p:extLst>
      <p:ext uri="{BB962C8B-B14F-4D97-AF65-F5344CB8AC3E}">
        <p14:creationId xmlns:p14="http://schemas.microsoft.com/office/powerpoint/2010/main" val="1560909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Créer des plans </a:t>
            </a:r>
            <a:r>
              <a:rPr lang="fr-FR" dirty="0" smtClean="0"/>
              <a:t/>
            </a:r>
            <a:br>
              <a:rPr lang="fr-FR" dirty="0" smtClean="0"/>
            </a:br>
            <a:r>
              <a:rPr lang="fr-FR" dirty="0" smtClean="0"/>
              <a:t>4</a:t>
            </a:r>
            <a:r>
              <a:rPr lang="fr-FR" baseline="30000" dirty="0" smtClean="0"/>
              <a:t>ème</a:t>
            </a:r>
            <a:r>
              <a:rPr lang="fr-FR" dirty="0" smtClean="0"/>
              <a:t> </a:t>
            </a:r>
            <a:r>
              <a:rPr lang="fr-FR" dirty="0"/>
              <a:t>onglet : </a:t>
            </a:r>
            <a:r>
              <a:rPr lang="fr-FR" dirty="0" smtClean="0"/>
              <a:t>Partager </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66</a:t>
            </a:fld>
            <a:endParaRPr lang="fr-FR" sz="1200" b="1" i="0" u="none" strike="noStrike" cap="none">
              <a:solidFill>
                <a:schemeClr val="lt1"/>
              </a:solidFill>
              <a:latin typeface="Arial"/>
              <a:ea typeface="Arial"/>
              <a:cs typeface="Arial"/>
              <a:sym typeface="Arial"/>
            </a:endParaRPr>
          </a:p>
        </p:txBody>
      </p:sp>
      <p:pic>
        <p:nvPicPr>
          <p:cNvPr id="5" name="Espace réservé du contenu 4"/>
          <p:cNvPicPr>
            <a:picLocks noGrp="1" noChangeAspect="1"/>
          </p:cNvPicPr>
          <p:nvPr>
            <p:ph idx="4294967295"/>
          </p:nvPr>
        </p:nvPicPr>
        <p:blipFill>
          <a:blip r:embed="rId3"/>
          <a:stretch>
            <a:fillRect/>
          </a:stretch>
        </p:blipFill>
        <p:spPr>
          <a:xfrm>
            <a:off x="0" y="1246188"/>
            <a:ext cx="6588125" cy="4157662"/>
          </a:xfrm>
          <a:prstGeom prst="rect">
            <a:avLst/>
          </a:prstGeom>
        </p:spPr>
      </p:pic>
      <p:pic>
        <p:nvPicPr>
          <p:cNvPr id="6" name="Image 5"/>
          <p:cNvPicPr>
            <a:picLocks noChangeAspect="1"/>
          </p:cNvPicPr>
          <p:nvPr/>
        </p:nvPicPr>
        <p:blipFill>
          <a:blip r:embed="rId4"/>
          <a:stretch>
            <a:fillRect/>
          </a:stretch>
        </p:blipFill>
        <p:spPr>
          <a:xfrm>
            <a:off x="457200" y="5404631"/>
            <a:ext cx="6559034" cy="1755413"/>
          </a:xfrm>
          <a:prstGeom prst="rect">
            <a:avLst/>
          </a:prstGeom>
        </p:spPr>
      </p:pic>
    </p:spTree>
    <p:extLst>
      <p:ext uri="{BB962C8B-B14F-4D97-AF65-F5344CB8AC3E}">
        <p14:creationId xmlns:p14="http://schemas.microsoft.com/office/powerpoint/2010/main" val="10633556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stretch>
            <a:fillRect/>
          </a:stretch>
        </p:blipFill>
        <p:spPr>
          <a:xfrm>
            <a:off x="603729" y="2062655"/>
            <a:ext cx="8083070" cy="4525963"/>
          </a:xfrm>
          <a:prstGeom prst="rect">
            <a:avLst/>
          </a:prstGeom>
        </p:spPr>
      </p:pic>
      <p:sp>
        <p:nvSpPr>
          <p:cNvPr id="2" name="Titre 1"/>
          <p:cNvSpPr>
            <a:spLocks noGrp="1"/>
          </p:cNvSpPr>
          <p:nvPr>
            <p:ph type="title"/>
          </p:nvPr>
        </p:nvSpPr>
        <p:spPr/>
        <p:txBody>
          <a:bodyPr/>
          <a:lstStyle/>
          <a:p>
            <a:r>
              <a:rPr lang="fr-FR" dirty="0"/>
              <a:t>Créer des plans </a:t>
            </a:r>
            <a:r>
              <a:rPr lang="fr-FR" dirty="0" smtClean="0"/>
              <a:t/>
            </a:r>
            <a:br>
              <a:rPr lang="fr-FR" dirty="0" smtClean="0"/>
            </a:br>
            <a:r>
              <a:rPr lang="fr-FR" dirty="0" smtClean="0"/>
              <a:t>5</a:t>
            </a:r>
            <a:r>
              <a:rPr lang="fr-FR" baseline="30000" dirty="0" smtClean="0"/>
              <a:t>ème</a:t>
            </a:r>
            <a:r>
              <a:rPr lang="fr-FR" dirty="0" smtClean="0"/>
              <a:t> </a:t>
            </a:r>
            <a:r>
              <a:rPr lang="fr-FR" dirty="0"/>
              <a:t>onglet </a:t>
            </a:r>
            <a:r>
              <a:rPr lang="fr-FR" dirty="0" smtClean="0"/>
              <a:t>: Télécharger</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7" name="Espace réservé du numéro de diapositive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67</a:t>
            </a:fld>
            <a:endParaRPr lang="fr-FR" sz="1200" b="1" i="0" u="none" strike="noStrike" cap="none">
              <a:solidFill>
                <a:schemeClr val="lt1"/>
              </a:solidFill>
              <a:latin typeface="Arial"/>
              <a:ea typeface="Arial"/>
              <a:cs typeface="Arial"/>
              <a:sym typeface="Arial"/>
            </a:endParaRPr>
          </a:p>
        </p:txBody>
      </p:sp>
      <p:sp>
        <p:nvSpPr>
          <p:cNvPr id="4" name="Espace réservé du texte 3"/>
          <p:cNvSpPr>
            <a:spLocks noGrp="1"/>
          </p:cNvSpPr>
          <p:nvPr>
            <p:ph type="body" sz="half" idx="4294967295"/>
          </p:nvPr>
        </p:nvSpPr>
        <p:spPr>
          <a:xfrm>
            <a:off x="0" y="1435100"/>
            <a:ext cx="8686799" cy="4691063"/>
          </a:xfrm>
        </p:spPr>
        <p:txBody>
          <a:bodyPr/>
          <a:lstStyle/>
          <a:p>
            <a:r>
              <a:rPr lang="fr-FR" dirty="0" smtClean="0"/>
              <a:t>Export de tout ou partie d’un plan rédigé</a:t>
            </a:r>
            <a:endParaRPr lang="fr-FR" dirty="0"/>
          </a:p>
        </p:txBody>
      </p:sp>
      <p:sp>
        <p:nvSpPr>
          <p:cNvPr id="6" name="Ellipse 5"/>
          <p:cNvSpPr/>
          <p:nvPr/>
        </p:nvSpPr>
        <p:spPr>
          <a:xfrm>
            <a:off x="1953508" y="4472687"/>
            <a:ext cx="2110992" cy="4760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smtClean="0"/>
              <a:t>HTML, PDF, DOCX</a:t>
            </a:r>
            <a:endParaRPr lang="fr-FR" sz="1400" dirty="0"/>
          </a:p>
        </p:txBody>
      </p:sp>
    </p:spTree>
    <p:extLst>
      <p:ext uri="{BB962C8B-B14F-4D97-AF65-F5344CB8AC3E}">
        <p14:creationId xmlns:p14="http://schemas.microsoft.com/office/powerpoint/2010/main" val="21685042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mtClean="0"/>
              <a:t>Visibles de tous sans authentification</a:t>
            </a:r>
          </a:p>
          <a:p>
            <a:pPr lvl="1"/>
            <a:r>
              <a:rPr lang="fr-FR" smtClean="0"/>
              <a:t>Concerne les plans dont au moins 50% des questions sont rédigées.</a:t>
            </a:r>
          </a:p>
          <a:p>
            <a:pPr lvl="1"/>
            <a:r>
              <a:rPr lang="fr-FR" smtClean="0"/>
              <a:t>Les plans de test ne peuvent être rendus publics</a:t>
            </a:r>
            <a:endParaRPr lang="fr-FR" dirty="0"/>
          </a:p>
        </p:txBody>
      </p:sp>
      <p:sp>
        <p:nvSpPr>
          <p:cNvPr id="2" name="Titre 1"/>
          <p:cNvSpPr>
            <a:spLocks noGrp="1"/>
          </p:cNvSpPr>
          <p:nvPr>
            <p:ph type="title"/>
          </p:nvPr>
        </p:nvSpPr>
        <p:spPr/>
        <p:txBody>
          <a:bodyPr/>
          <a:lstStyle/>
          <a:p>
            <a:r>
              <a:rPr lang="fr-FR" smtClean="0"/>
              <a:t>DMPs publics</a:t>
            </a:r>
            <a:endParaRPr lang="fr-FR" dirty="0"/>
          </a:p>
        </p:txBody>
      </p:sp>
      <p:sp>
        <p:nvSpPr>
          <p:cNvPr id="5" name="Espace réservé du pied de page 4"/>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6" name="Espace réservé du numéro de diapositive 5"/>
          <p:cNvSpPr>
            <a:spLocks noGrp="1"/>
          </p:cNvSpPr>
          <p:nvPr>
            <p:ph type="sldNum" sz="quarter" idx="12"/>
          </p:nvPr>
        </p:nvSpPr>
        <p:spPr/>
        <p:txBody>
          <a:bodyPr/>
          <a:lstStyle/>
          <a:p>
            <a:pPr lvl="0"/>
            <a:fld id="{00000000-1234-1234-1234-123412341234}" type="slidenum">
              <a:rPr lang="fr-FR" smtClean="0">
                <a:sym typeface="Arial"/>
              </a:rPr>
              <a:pPr lvl="0"/>
              <a:t>68</a:t>
            </a:fld>
            <a:endParaRPr lang="fr-FR">
              <a:sym typeface="Arial"/>
            </a:endParaRPr>
          </a:p>
        </p:txBody>
      </p:sp>
    </p:spTree>
    <p:extLst>
      <p:ext uri="{BB962C8B-B14F-4D97-AF65-F5344CB8AC3E}">
        <p14:creationId xmlns:p14="http://schemas.microsoft.com/office/powerpoint/2010/main" val="36926990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idx="1"/>
          </p:nvPr>
        </p:nvSpPr>
        <p:spPr>
          <a:xfrm>
            <a:off x="457200" y="1294164"/>
            <a:ext cx="8229600" cy="4525963"/>
          </a:xfrm>
        </p:spPr>
        <p:txBody>
          <a:bodyPr/>
          <a:lstStyle/>
          <a:p>
            <a:r>
              <a:rPr lang="fr-FR" dirty="0" smtClean="0"/>
              <a:t>Modèles fournis par un financeur ou un organisme</a:t>
            </a:r>
            <a:endParaRPr lang="fr-FR" dirty="0"/>
          </a:p>
        </p:txBody>
      </p:sp>
      <p:sp>
        <p:nvSpPr>
          <p:cNvPr id="2" name="Titre 1"/>
          <p:cNvSpPr>
            <a:spLocks noGrp="1"/>
          </p:cNvSpPr>
          <p:nvPr>
            <p:ph type="title"/>
          </p:nvPr>
        </p:nvSpPr>
        <p:spPr/>
        <p:txBody>
          <a:bodyPr/>
          <a:lstStyle/>
          <a:p>
            <a:r>
              <a:rPr lang="fr-FR" smtClean="0"/>
              <a:t>Modèles de DMP</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9" name="Espace réservé du numéro de diapositive 8"/>
          <p:cNvSpPr>
            <a:spLocks noGrp="1"/>
          </p:cNvSpPr>
          <p:nvPr>
            <p:ph type="sldNum" sz="quarter" idx="12"/>
          </p:nvPr>
        </p:nvSpPr>
        <p:spPr/>
        <p:txBody>
          <a:bodyPr/>
          <a:lstStyle/>
          <a:p>
            <a:pPr lvl="0"/>
            <a:fld id="{00000000-1234-1234-1234-123412341234}" type="slidenum">
              <a:rPr lang="fr-FR" smtClean="0">
                <a:sym typeface="Arial"/>
              </a:rPr>
              <a:pPr lvl="0"/>
              <a:t>69</a:t>
            </a:fld>
            <a:endParaRPr lang="fr-FR">
              <a:sym typeface="Arial"/>
            </a:endParaRPr>
          </a:p>
        </p:txBody>
      </p:sp>
      <p:pic>
        <p:nvPicPr>
          <p:cNvPr id="5" name="Image 4"/>
          <p:cNvPicPr>
            <a:picLocks noChangeAspect="1"/>
          </p:cNvPicPr>
          <p:nvPr/>
        </p:nvPicPr>
        <p:blipFill>
          <a:blip r:embed="rId3"/>
          <a:stretch>
            <a:fillRect/>
          </a:stretch>
        </p:blipFill>
        <p:spPr>
          <a:xfrm>
            <a:off x="898847" y="2413416"/>
            <a:ext cx="7772400" cy="4444584"/>
          </a:xfrm>
          <a:prstGeom prst="rect">
            <a:avLst/>
          </a:prstGeom>
          <a:ln>
            <a:solidFill>
              <a:schemeClr val="accent3"/>
            </a:solidFill>
          </a:ln>
        </p:spPr>
      </p:pic>
      <p:sp>
        <p:nvSpPr>
          <p:cNvPr id="6" name="Ellipse 5"/>
          <p:cNvSpPr/>
          <p:nvPr/>
        </p:nvSpPr>
        <p:spPr>
          <a:xfrm>
            <a:off x="6725683" y="2571007"/>
            <a:ext cx="1276710" cy="7272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smtClean="0"/>
              <a:t>Création d’un plan</a:t>
            </a:r>
            <a:endParaRPr lang="fr-FR" sz="1400" dirty="0"/>
          </a:p>
        </p:txBody>
      </p:sp>
      <p:cxnSp>
        <p:nvCxnSpPr>
          <p:cNvPr id="10" name="Connecteur droit avec flèche 9"/>
          <p:cNvCxnSpPr>
            <a:stCxn id="6" idx="5"/>
          </p:cNvCxnSpPr>
          <p:nvPr/>
        </p:nvCxnSpPr>
        <p:spPr>
          <a:xfrm>
            <a:off x="7815423" y="3191761"/>
            <a:ext cx="385156" cy="7227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Connecteur droit avec flèche 10"/>
          <p:cNvCxnSpPr>
            <a:stCxn id="7" idx="0"/>
          </p:cNvCxnSpPr>
          <p:nvPr/>
        </p:nvCxnSpPr>
        <p:spPr>
          <a:xfrm flipV="1">
            <a:off x="8442647" y="4493380"/>
            <a:ext cx="0" cy="4459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8" name="Image 7"/>
          <p:cNvPicPr>
            <a:picLocks noChangeAspect="1"/>
          </p:cNvPicPr>
          <p:nvPr/>
        </p:nvPicPr>
        <p:blipFill>
          <a:blip r:embed="rId4"/>
          <a:stretch>
            <a:fillRect/>
          </a:stretch>
        </p:blipFill>
        <p:spPr>
          <a:xfrm>
            <a:off x="4156397" y="5283904"/>
            <a:ext cx="4972050" cy="1371600"/>
          </a:xfrm>
          <a:prstGeom prst="rect">
            <a:avLst/>
          </a:prstGeom>
          <a:ln>
            <a:solidFill>
              <a:schemeClr val="accent3"/>
            </a:solidFill>
          </a:ln>
        </p:spPr>
      </p:pic>
      <p:sp>
        <p:nvSpPr>
          <p:cNvPr id="7" name="Ellipse 6"/>
          <p:cNvSpPr/>
          <p:nvPr/>
        </p:nvSpPr>
        <p:spPr>
          <a:xfrm>
            <a:off x="7741294" y="4939325"/>
            <a:ext cx="1402706" cy="689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smtClean="0"/>
              <a:t>Lien vers le modèle</a:t>
            </a:r>
            <a:endParaRPr lang="fr-FR" sz="1400" dirty="0"/>
          </a:p>
        </p:txBody>
      </p:sp>
    </p:spTree>
    <p:extLst>
      <p:ext uri="{BB962C8B-B14F-4D97-AF65-F5344CB8AC3E}">
        <p14:creationId xmlns:p14="http://schemas.microsoft.com/office/powerpoint/2010/main" val="301822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PGD associé à une thèse</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7</a:t>
            </a:fld>
            <a:endParaRPr lang="fr-FR">
              <a:sym typeface="Arial"/>
            </a:endParaRPr>
          </a:p>
        </p:txBody>
      </p:sp>
      <p:pic>
        <p:nvPicPr>
          <p:cNvPr id="8" name="Image 7"/>
          <p:cNvPicPr>
            <a:picLocks noChangeAspect="1"/>
          </p:cNvPicPr>
          <p:nvPr/>
        </p:nvPicPr>
        <p:blipFill>
          <a:blip r:embed="rId3"/>
          <a:stretch>
            <a:fillRect/>
          </a:stretch>
        </p:blipFill>
        <p:spPr>
          <a:xfrm>
            <a:off x="5248275" y="1678655"/>
            <a:ext cx="3895725" cy="3933825"/>
          </a:xfrm>
          <a:prstGeom prst="rect">
            <a:avLst/>
          </a:prstGeom>
          <a:ln>
            <a:solidFill>
              <a:schemeClr val="accent1"/>
            </a:solidFill>
          </a:ln>
        </p:spPr>
      </p:pic>
      <p:pic>
        <p:nvPicPr>
          <p:cNvPr id="7" name="Image 6"/>
          <p:cNvPicPr>
            <a:picLocks noChangeAspect="1"/>
          </p:cNvPicPr>
          <p:nvPr/>
        </p:nvPicPr>
        <p:blipFill>
          <a:blip r:embed="rId4"/>
          <a:stretch>
            <a:fillRect/>
          </a:stretch>
        </p:blipFill>
        <p:spPr>
          <a:xfrm>
            <a:off x="0" y="1678655"/>
            <a:ext cx="5209674" cy="2438127"/>
          </a:xfrm>
          <a:prstGeom prst="rect">
            <a:avLst/>
          </a:prstGeom>
          <a:ln>
            <a:solidFill>
              <a:schemeClr val="accent1"/>
            </a:solidFill>
          </a:ln>
        </p:spPr>
      </p:pic>
      <p:sp>
        <p:nvSpPr>
          <p:cNvPr id="9" name="Rectangle 8"/>
          <p:cNvSpPr/>
          <p:nvPr/>
        </p:nvSpPr>
        <p:spPr>
          <a:xfrm>
            <a:off x="1548223" y="3503317"/>
            <a:ext cx="3700052" cy="307777"/>
          </a:xfrm>
          <a:prstGeom prst="rect">
            <a:avLst/>
          </a:prstGeom>
        </p:spPr>
        <p:txBody>
          <a:bodyPr wrap="none">
            <a:spAutoFit/>
          </a:bodyPr>
          <a:lstStyle/>
          <a:p>
            <a:r>
              <a:rPr lang="fr-FR" dirty="0">
                <a:hlinkClick r:id="rId5"/>
              </a:rPr>
              <a:t>https://</a:t>
            </a:r>
            <a:r>
              <a:rPr lang="fr-FR" dirty="0" smtClean="0">
                <a:hlinkClick r:id="rId5"/>
              </a:rPr>
              <a:t>riojournal.com/articles.php?id=10600</a:t>
            </a:r>
            <a:r>
              <a:rPr lang="fr-FR" dirty="0" smtClean="0"/>
              <a:t> </a:t>
            </a:r>
            <a:endParaRPr lang="fr-FR" dirty="0"/>
          </a:p>
        </p:txBody>
      </p:sp>
    </p:spTree>
    <p:extLst>
      <p:ext uri="{BB962C8B-B14F-4D97-AF65-F5344CB8AC3E}">
        <p14:creationId xmlns:p14="http://schemas.microsoft.com/office/powerpoint/2010/main" val="28662119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Shape 409"/>
          <p:cNvSpPr txBox="1">
            <a:spLocks noGrp="1"/>
          </p:cNvSpPr>
          <p:nvPr>
            <p:ph type="title"/>
          </p:nvPr>
        </p:nvSpPr>
        <p:spPr/>
        <p:txBody>
          <a:bodyPr/>
          <a:lstStyle/>
          <a:p>
            <a:pPr lvl="0"/>
            <a:r>
              <a:rPr lang="fr-FR" smtClean="0">
                <a:sym typeface="Arial"/>
              </a:rPr>
              <a:t>Evolutions prévues de DMP OPIDoR </a:t>
            </a:r>
            <a:endParaRPr lang="fr-FR">
              <a:sym typeface="Arial"/>
            </a:endParaRPr>
          </a:p>
        </p:txBody>
      </p:sp>
      <p:sp>
        <p:nvSpPr>
          <p:cNvPr id="408" name="Shape 408"/>
          <p:cNvSpPr txBox="1">
            <a:spLocks noGrp="1"/>
          </p:cNvSpPr>
          <p:nvPr>
            <p:ph type="body" idx="1"/>
          </p:nvPr>
        </p:nvSpPr>
        <p:spPr/>
        <p:txBody>
          <a:bodyPr>
            <a:normAutofit/>
          </a:bodyPr>
          <a:lstStyle/>
          <a:p>
            <a:pPr lvl="0"/>
            <a:r>
              <a:rPr lang="fr-FR" dirty="0" smtClean="0">
                <a:sym typeface="Arial"/>
              </a:rPr>
              <a:t>Gestion des versions d’un plan</a:t>
            </a:r>
          </a:p>
          <a:p>
            <a:pPr lvl="0"/>
            <a:r>
              <a:rPr lang="fr-FR" dirty="0" smtClean="0">
                <a:sym typeface="Arial"/>
              </a:rPr>
              <a:t>Validation possible d’un plan par un tiers</a:t>
            </a:r>
          </a:p>
          <a:p>
            <a:pPr lvl="0"/>
            <a:r>
              <a:rPr lang="fr-FR" dirty="0" smtClean="0">
                <a:sym typeface="Arial"/>
              </a:rPr>
              <a:t>Mise à disposition d’APIs </a:t>
            </a:r>
          </a:p>
          <a:p>
            <a:pPr lvl="2"/>
            <a:r>
              <a:rPr lang="fr-FR" dirty="0" smtClean="0">
                <a:sym typeface="Arial"/>
              </a:rPr>
              <a:t>Création de plan, </a:t>
            </a:r>
          </a:p>
          <a:p>
            <a:pPr lvl="2"/>
            <a:r>
              <a:rPr lang="fr-FR" dirty="0" smtClean="0">
                <a:sym typeface="Arial"/>
              </a:rPr>
              <a:t>Extraction d’informations</a:t>
            </a:r>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70</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4551226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fld id="{FDBC492A-54F5-4F6A-B0E4-07DED51B11E7}" type="slidenum">
              <a:rPr lang="fr-FR" smtClean="0"/>
              <a:t>71</a:t>
            </a:fld>
            <a:endParaRPr lang="fr-FR"/>
          </a:p>
        </p:txBody>
      </p:sp>
      <p:sp>
        <p:nvSpPr>
          <p:cNvPr id="3" name="Titre 2"/>
          <p:cNvSpPr>
            <a:spLocks noGrp="1"/>
          </p:cNvSpPr>
          <p:nvPr>
            <p:ph type="ctrTitle"/>
          </p:nvPr>
        </p:nvSpPr>
        <p:spPr/>
        <p:txBody>
          <a:bodyPr/>
          <a:lstStyle/>
          <a:p>
            <a:r>
              <a:rPr lang="fr-FR" dirty="0"/>
              <a:t>Retours </a:t>
            </a:r>
            <a:r>
              <a:rPr lang="fr-FR" dirty="0" smtClean="0"/>
              <a:t>d’expérience sur la Rédaction des PGD</a:t>
            </a:r>
            <a:endParaRPr lang="fr-FR" dirty="0"/>
          </a:p>
        </p:txBody>
      </p:sp>
      <p:sp>
        <p:nvSpPr>
          <p:cNvPr id="2" name="Sous-titre 1"/>
          <p:cNvSpPr>
            <a:spLocks noGrp="1"/>
          </p:cNvSpPr>
          <p:nvPr>
            <p:ph type="subTitle" idx="1"/>
          </p:nvPr>
        </p:nvSpPr>
        <p:spPr/>
        <p:txBody>
          <a:bodyPr>
            <a:normAutofit/>
          </a:bodyPr>
          <a:lstStyle/>
          <a:p>
            <a:endParaRPr lang="fr-FR" b="0" dirty="0"/>
          </a:p>
        </p:txBody>
      </p:sp>
    </p:spTree>
    <p:extLst>
      <p:ext uri="{BB962C8B-B14F-4D97-AF65-F5344CB8AC3E}">
        <p14:creationId xmlns:p14="http://schemas.microsoft.com/office/powerpoint/2010/main" val="3029067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a:lstStyle/>
          <a:p>
            <a:endParaRPr lang="fr-FR" dirty="0"/>
          </a:p>
        </p:txBody>
      </p:sp>
      <p:sp>
        <p:nvSpPr>
          <p:cNvPr id="6" name="Titre 5"/>
          <p:cNvSpPr>
            <a:spLocks noGrp="1"/>
          </p:cNvSpPr>
          <p:nvPr>
            <p:ph type="title"/>
          </p:nvPr>
        </p:nvSpPr>
        <p:spPr/>
        <p:txBody>
          <a:bodyPr/>
          <a:lstStyle/>
          <a:p>
            <a:r>
              <a:rPr lang="fr-FR" dirty="0" smtClean="0"/>
              <a:t>Enquête Europe 2017</a:t>
            </a:r>
            <a:br>
              <a:rPr lang="fr-FR" dirty="0" smtClean="0"/>
            </a:br>
            <a:r>
              <a:rPr lang="fr-FR" sz="2400" b="0" dirty="0" smtClean="0"/>
              <a:t>Encore beaucoup de méconnaissance</a:t>
            </a:r>
            <a:endParaRPr lang="fr-FR" sz="2400" b="0"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72</a:t>
            </a:fld>
            <a:endParaRPr lang="fr-FR" sz="1200" b="1" i="0" u="none" strike="noStrike" cap="none">
              <a:solidFill>
                <a:schemeClr val="lt1"/>
              </a:solidFill>
              <a:latin typeface="Arial"/>
              <a:ea typeface="Arial"/>
              <a:cs typeface="Arial"/>
              <a:sym typeface="Arial"/>
            </a:endParaRPr>
          </a:p>
        </p:txBody>
      </p:sp>
      <p:pic>
        <p:nvPicPr>
          <p:cNvPr id="9" name="Image 8"/>
          <p:cNvPicPr>
            <a:picLocks noChangeAspect="1"/>
          </p:cNvPicPr>
          <p:nvPr/>
        </p:nvPicPr>
        <p:blipFill>
          <a:blip r:embed="rId3"/>
          <a:stretch>
            <a:fillRect/>
          </a:stretch>
        </p:blipFill>
        <p:spPr>
          <a:xfrm>
            <a:off x="6361905" y="259205"/>
            <a:ext cx="2645422" cy="2667394"/>
          </a:xfrm>
          <a:prstGeom prst="rect">
            <a:avLst/>
          </a:prstGeom>
        </p:spPr>
      </p:pic>
      <p:pic>
        <p:nvPicPr>
          <p:cNvPr id="10" name="Image 9"/>
          <p:cNvPicPr>
            <a:picLocks noChangeAspect="1"/>
          </p:cNvPicPr>
          <p:nvPr/>
        </p:nvPicPr>
        <p:blipFill>
          <a:blip r:embed="rId4"/>
          <a:stretch>
            <a:fillRect/>
          </a:stretch>
        </p:blipFill>
        <p:spPr>
          <a:xfrm>
            <a:off x="3282236" y="1802879"/>
            <a:ext cx="5861764" cy="3181579"/>
          </a:xfrm>
          <a:prstGeom prst="rect">
            <a:avLst/>
          </a:prstGeom>
        </p:spPr>
      </p:pic>
      <p:sp>
        <p:nvSpPr>
          <p:cNvPr id="11" name="Rectangle 10"/>
          <p:cNvSpPr/>
          <p:nvPr/>
        </p:nvSpPr>
        <p:spPr>
          <a:xfrm>
            <a:off x="347649" y="4378006"/>
            <a:ext cx="4572000" cy="738664"/>
          </a:xfrm>
          <a:prstGeom prst="rect">
            <a:avLst/>
          </a:prstGeom>
        </p:spPr>
        <p:txBody>
          <a:bodyPr>
            <a:spAutoFit/>
          </a:bodyPr>
          <a:lstStyle/>
          <a:p>
            <a:r>
              <a:rPr lang="fr-FR" dirty="0">
                <a:hlinkClick r:id="rId5"/>
              </a:rPr>
              <a:t>https://</a:t>
            </a:r>
            <a:r>
              <a:rPr lang="fr-FR" dirty="0" smtClean="0">
                <a:hlinkClick r:id="rId5"/>
              </a:rPr>
              <a:t>cdn1.euraxess.org/sites/default/files/policy_library/ec-rtd_os_skills_report_final_complete_2207_1.pdf</a:t>
            </a:r>
            <a:endParaRPr lang="fr-FR" dirty="0" smtClean="0"/>
          </a:p>
          <a:p>
            <a:endParaRPr lang="fr-FR" dirty="0"/>
          </a:p>
        </p:txBody>
      </p:sp>
      <p:pic>
        <p:nvPicPr>
          <p:cNvPr id="12" name="Image 11"/>
          <p:cNvPicPr>
            <a:picLocks noChangeAspect="1"/>
          </p:cNvPicPr>
          <p:nvPr/>
        </p:nvPicPr>
        <p:blipFill>
          <a:blip r:embed="rId6"/>
          <a:stretch>
            <a:fillRect/>
          </a:stretch>
        </p:blipFill>
        <p:spPr>
          <a:xfrm>
            <a:off x="0" y="2409330"/>
            <a:ext cx="6361905" cy="3590476"/>
          </a:xfrm>
          <a:prstGeom prst="rect">
            <a:avLst/>
          </a:prstGeom>
        </p:spPr>
      </p:pic>
      <p:sp>
        <p:nvSpPr>
          <p:cNvPr id="4" name="Rectangle 3"/>
          <p:cNvSpPr/>
          <p:nvPr/>
        </p:nvSpPr>
        <p:spPr>
          <a:xfrm>
            <a:off x="3357137" y="5602943"/>
            <a:ext cx="9478931" cy="523220"/>
          </a:xfrm>
          <a:prstGeom prst="rect">
            <a:avLst/>
          </a:prstGeom>
        </p:spPr>
        <p:txBody>
          <a:bodyPr wrap="square">
            <a:spAutoFit/>
          </a:bodyPr>
          <a:lstStyle/>
          <a:p>
            <a:endParaRPr lang="fr-FR" dirty="0" smtClean="0"/>
          </a:p>
          <a:p>
            <a:r>
              <a:rPr lang="fr-FR" dirty="0" smtClean="0"/>
              <a:t>(</a:t>
            </a:r>
            <a:r>
              <a:rPr lang="fr-FR" dirty="0" err="1" smtClean="0"/>
              <a:t>O'Carroll</a:t>
            </a:r>
            <a:r>
              <a:rPr lang="fr-FR" dirty="0" smtClean="0"/>
              <a:t>, </a:t>
            </a:r>
            <a:r>
              <a:rPr lang="fr-FR" dirty="0" err="1" smtClean="0"/>
              <a:t>Kamerlin</a:t>
            </a:r>
            <a:r>
              <a:rPr lang="fr-FR" dirty="0" smtClean="0"/>
              <a:t> et al. 2017)</a:t>
            </a:r>
            <a:endParaRPr lang="fr-FR" dirty="0"/>
          </a:p>
        </p:txBody>
      </p:sp>
      <p:sp>
        <p:nvSpPr>
          <p:cNvPr id="5" name="Rectangle à coins arrondis 4"/>
          <p:cNvSpPr/>
          <p:nvPr/>
        </p:nvSpPr>
        <p:spPr>
          <a:xfrm>
            <a:off x="405684" y="2895212"/>
            <a:ext cx="5673144" cy="1434950"/>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405684" y="4340888"/>
            <a:ext cx="5673144" cy="343672"/>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441906" y="5019913"/>
            <a:ext cx="5673144" cy="450427"/>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0000"/>
              </a:solidFill>
            </a:endParaRPr>
          </a:p>
        </p:txBody>
      </p:sp>
      <p:sp>
        <p:nvSpPr>
          <p:cNvPr id="8" name="ZoneTexte 7"/>
          <p:cNvSpPr txBox="1"/>
          <p:nvPr/>
        </p:nvSpPr>
        <p:spPr>
          <a:xfrm>
            <a:off x="-28889" y="3319252"/>
            <a:ext cx="457200" cy="276999"/>
          </a:xfrm>
          <a:prstGeom prst="rect">
            <a:avLst/>
          </a:prstGeom>
          <a:noFill/>
        </p:spPr>
        <p:txBody>
          <a:bodyPr wrap="square" rtlCol="0">
            <a:spAutoFit/>
          </a:bodyPr>
          <a:lstStyle/>
          <a:p>
            <a:r>
              <a:rPr lang="fr-FR" sz="1200" b="1" dirty="0" smtClean="0">
                <a:solidFill>
                  <a:schemeClr val="accent6">
                    <a:lumMod val="75000"/>
                  </a:schemeClr>
                </a:solidFill>
              </a:rPr>
              <a:t>1/4</a:t>
            </a:r>
            <a:endParaRPr lang="fr-FR" sz="1200" b="1" dirty="0">
              <a:solidFill>
                <a:schemeClr val="accent6">
                  <a:lumMod val="75000"/>
                </a:schemeClr>
              </a:solidFill>
            </a:endParaRPr>
          </a:p>
        </p:txBody>
      </p:sp>
      <p:sp>
        <p:nvSpPr>
          <p:cNvPr id="15" name="ZoneTexte 14"/>
          <p:cNvSpPr txBox="1"/>
          <p:nvPr/>
        </p:nvSpPr>
        <p:spPr>
          <a:xfrm>
            <a:off x="0" y="4385568"/>
            <a:ext cx="457200" cy="276999"/>
          </a:xfrm>
          <a:prstGeom prst="rect">
            <a:avLst/>
          </a:prstGeom>
          <a:noFill/>
        </p:spPr>
        <p:txBody>
          <a:bodyPr wrap="square" rtlCol="0">
            <a:spAutoFit/>
          </a:bodyPr>
          <a:lstStyle/>
          <a:p>
            <a:r>
              <a:rPr lang="fr-FR" sz="1200" b="1" dirty="0" smtClean="0">
                <a:solidFill>
                  <a:schemeClr val="accent6">
                    <a:lumMod val="75000"/>
                  </a:schemeClr>
                </a:solidFill>
              </a:rPr>
              <a:t>1/3</a:t>
            </a:r>
            <a:endParaRPr lang="fr-FR" sz="1200" b="1" dirty="0">
              <a:solidFill>
                <a:schemeClr val="accent6">
                  <a:lumMod val="75000"/>
                </a:schemeClr>
              </a:solidFill>
            </a:endParaRPr>
          </a:p>
        </p:txBody>
      </p:sp>
      <p:sp>
        <p:nvSpPr>
          <p:cNvPr id="16" name="ZoneTexte 15"/>
          <p:cNvSpPr txBox="1"/>
          <p:nvPr/>
        </p:nvSpPr>
        <p:spPr>
          <a:xfrm>
            <a:off x="0" y="5101584"/>
            <a:ext cx="457200" cy="276999"/>
          </a:xfrm>
          <a:prstGeom prst="rect">
            <a:avLst/>
          </a:prstGeom>
          <a:noFill/>
        </p:spPr>
        <p:txBody>
          <a:bodyPr wrap="square" rtlCol="0">
            <a:spAutoFit/>
          </a:bodyPr>
          <a:lstStyle/>
          <a:p>
            <a:r>
              <a:rPr lang="fr-FR" sz="1200" b="1" dirty="0" smtClean="0">
                <a:solidFill>
                  <a:schemeClr val="accent6">
                    <a:lumMod val="75000"/>
                  </a:schemeClr>
                </a:solidFill>
              </a:rPr>
              <a:t>1/4</a:t>
            </a:r>
            <a:endParaRPr lang="fr-FR" sz="1200" b="1" dirty="0">
              <a:solidFill>
                <a:schemeClr val="accent6">
                  <a:lumMod val="75000"/>
                </a:schemeClr>
              </a:solidFill>
            </a:endParaRPr>
          </a:p>
        </p:txBody>
      </p:sp>
    </p:spTree>
    <p:extLst>
      <p:ext uri="{BB962C8B-B14F-4D97-AF65-F5344CB8AC3E}">
        <p14:creationId xmlns:p14="http://schemas.microsoft.com/office/powerpoint/2010/main" val="165215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8" grpId="0"/>
      <p:bldP spid="15"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73</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t="11567"/>
          <a:stretch/>
        </p:blipFill>
        <p:spPr>
          <a:xfrm>
            <a:off x="0" y="208366"/>
            <a:ext cx="4753794" cy="5851525"/>
          </a:xfrm>
          <a:prstGeom prst="rect">
            <a:avLst/>
          </a:prstGeom>
        </p:spPr>
      </p:pic>
      <p:sp>
        <p:nvSpPr>
          <p:cNvPr id="7" name="ZoneTexte 6"/>
          <p:cNvSpPr txBox="1"/>
          <p:nvPr/>
        </p:nvSpPr>
        <p:spPr>
          <a:xfrm>
            <a:off x="4678500" y="4366856"/>
            <a:ext cx="2736304" cy="369332"/>
          </a:xfrm>
          <a:prstGeom prst="rect">
            <a:avLst/>
          </a:prstGeom>
          <a:noFill/>
        </p:spPr>
        <p:txBody>
          <a:bodyPr wrap="square" rtlCol="0">
            <a:spAutoFit/>
          </a:bodyPr>
          <a:lstStyle/>
          <a:p>
            <a:r>
              <a:rPr lang="fr-FR" b="1" dirty="0" smtClean="0"/>
              <a:t>Evolutions à prévoir</a:t>
            </a:r>
            <a:endParaRPr lang="fr-FR" b="1" dirty="0"/>
          </a:p>
        </p:txBody>
      </p:sp>
      <p:pic>
        <p:nvPicPr>
          <p:cNvPr id="8" name="Image 7"/>
          <p:cNvPicPr>
            <a:picLocks noChangeAspect="1"/>
          </p:cNvPicPr>
          <p:nvPr/>
        </p:nvPicPr>
        <p:blipFill rotWithShape="1">
          <a:blip r:embed="rId4"/>
          <a:srcRect l="43317" t="-1980" b="1"/>
          <a:stretch/>
        </p:blipFill>
        <p:spPr>
          <a:xfrm>
            <a:off x="5230988" y="53387"/>
            <a:ext cx="3838222" cy="1126635"/>
          </a:xfrm>
          <a:prstGeom prst="rect">
            <a:avLst/>
          </a:prstGeom>
        </p:spPr>
      </p:pic>
      <p:pic>
        <p:nvPicPr>
          <p:cNvPr id="9" name="Image 8"/>
          <p:cNvPicPr>
            <a:picLocks noChangeAspect="1"/>
          </p:cNvPicPr>
          <p:nvPr/>
        </p:nvPicPr>
        <p:blipFill rotWithShape="1">
          <a:blip r:embed="rId4"/>
          <a:srcRect t="4662" r="57266"/>
          <a:stretch/>
        </p:blipFill>
        <p:spPr>
          <a:xfrm>
            <a:off x="6205025" y="1115120"/>
            <a:ext cx="2186676" cy="795914"/>
          </a:xfrm>
          <a:prstGeom prst="rect">
            <a:avLst/>
          </a:prstGeom>
        </p:spPr>
      </p:pic>
      <p:sp>
        <p:nvSpPr>
          <p:cNvPr id="10" name="ZoneTexte 9"/>
          <p:cNvSpPr txBox="1"/>
          <p:nvPr/>
        </p:nvSpPr>
        <p:spPr>
          <a:xfrm>
            <a:off x="4684103" y="1476481"/>
            <a:ext cx="1480503" cy="369332"/>
          </a:xfrm>
          <a:prstGeom prst="rect">
            <a:avLst/>
          </a:prstGeom>
          <a:noFill/>
        </p:spPr>
        <p:txBody>
          <a:bodyPr wrap="square" rtlCol="0">
            <a:spAutoFit/>
          </a:bodyPr>
          <a:lstStyle/>
          <a:p>
            <a:r>
              <a:rPr lang="fr-FR" b="1" dirty="0" smtClean="0"/>
              <a:t>5 priorités</a:t>
            </a:r>
            <a:endParaRPr lang="fr-FR" b="1" dirty="0"/>
          </a:p>
        </p:txBody>
      </p:sp>
      <p:sp>
        <p:nvSpPr>
          <p:cNvPr id="11" name="ZoneTexte 10"/>
          <p:cNvSpPr txBox="1"/>
          <p:nvPr/>
        </p:nvSpPr>
        <p:spPr>
          <a:xfrm>
            <a:off x="4684103" y="2868130"/>
            <a:ext cx="2736304" cy="646331"/>
          </a:xfrm>
          <a:prstGeom prst="rect">
            <a:avLst/>
          </a:prstGeom>
          <a:noFill/>
        </p:spPr>
        <p:txBody>
          <a:bodyPr wrap="square" rtlCol="0">
            <a:spAutoFit/>
          </a:bodyPr>
          <a:lstStyle/>
          <a:p>
            <a:r>
              <a:rPr lang="fr-FR" b="1" dirty="0" smtClean="0"/>
              <a:t>Difficultés </a:t>
            </a:r>
            <a:br>
              <a:rPr lang="fr-FR" b="1" dirty="0" smtClean="0"/>
            </a:br>
            <a:r>
              <a:rPr lang="fr-FR" b="1" dirty="0" smtClean="0"/>
              <a:t>rencontrées</a:t>
            </a:r>
            <a:endParaRPr lang="fr-FR" b="1" dirty="0"/>
          </a:p>
        </p:txBody>
      </p:sp>
      <p:sp>
        <p:nvSpPr>
          <p:cNvPr id="12" name="Rectangle 11"/>
          <p:cNvSpPr/>
          <p:nvPr/>
        </p:nvSpPr>
        <p:spPr>
          <a:xfrm>
            <a:off x="4684103" y="5465142"/>
            <a:ext cx="4572000" cy="954107"/>
          </a:xfrm>
          <a:prstGeom prst="rect">
            <a:avLst/>
          </a:prstGeom>
        </p:spPr>
        <p:txBody>
          <a:bodyPr>
            <a:spAutoFit/>
          </a:bodyPr>
          <a:lstStyle/>
          <a:p>
            <a:r>
              <a:rPr lang="fr-FR" dirty="0"/>
              <a:t>(Jones, </a:t>
            </a:r>
            <a:r>
              <a:rPr lang="fr-FR" dirty="0" err="1"/>
              <a:t>Leenarts</a:t>
            </a:r>
            <a:r>
              <a:rPr lang="fr-FR" dirty="0"/>
              <a:t>, </a:t>
            </a:r>
            <a:r>
              <a:rPr lang="fr-FR" dirty="0" err="1"/>
              <a:t>Grootveld</a:t>
            </a:r>
            <a:r>
              <a:rPr lang="fr-FR" dirty="0"/>
              <a:t>, Fankhauser, &amp; Hermans, 2018)</a:t>
            </a:r>
            <a:br>
              <a:rPr lang="fr-FR" dirty="0"/>
            </a:br>
            <a:r>
              <a:rPr lang="fr-FR" dirty="0">
                <a:hlinkClick r:id="rId5"/>
              </a:rPr>
              <a:t>https://zenodo.org/record/1120245#.</a:t>
            </a:r>
            <a:r>
              <a:rPr lang="fr-FR" dirty="0" smtClean="0">
                <a:hlinkClick r:id="rId5"/>
              </a:rPr>
              <a:t>Wl2VAzciGM8</a:t>
            </a:r>
            <a:endParaRPr lang="fr-FR" dirty="0" smtClean="0"/>
          </a:p>
          <a:p>
            <a:endParaRPr lang="fr-FR" dirty="0"/>
          </a:p>
        </p:txBody>
      </p:sp>
      <p:sp>
        <p:nvSpPr>
          <p:cNvPr id="13" name="Rectangle à coins arrondis 12"/>
          <p:cNvSpPr/>
          <p:nvPr/>
        </p:nvSpPr>
        <p:spPr>
          <a:xfrm>
            <a:off x="1919017" y="158024"/>
            <a:ext cx="2708547" cy="1550100"/>
          </a:xfrm>
          <a:prstGeom prst="round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1919017" y="2976238"/>
            <a:ext cx="2708547" cy="1310653"/>
          </a:xfrm>
          <a:prstGeom prst="round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1919017" y="4366856"/>
            <a:ext cx="2708547" cy="1550100"/>
          </a:xfrm>
          <a:prstGeom prst="round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1649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animBg="1"/>
      <p:bldP spid="14" grpId="0" animBg="1"/>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idx="1"/>
          </p:nvPr>
        </p:nvSpPr>
        <p:spPr/>
        <p:txBody>
          <a:bodyPr/>
          <a:lstStyle/>
          <a:p>
            <a:pPr>
              <a:spcBef>
                <a:spcPts val="0"/>
              </a:spcBef>
              <a:buClr>
                <a:srgbClr val="990000"/>
              </a:buClr>
              <a:buSzPct val="100000"/>
              <a:buFont typeface="Wingdings" panose="05000000000000000000" pitchFamily="2" charset="2"/>
              <a:buChar char="§"/>
            </a:pPr>
            <a:r>
              <a:rPr lang="fr-FR" sz="2200" dirty="0" smtClean="0">
                <a:solidFill>
                  <a:schemeClr val="tx1">
                    <a:lumMod val="65000"/>
                    <a:lumOff val="35000"/>
                  </a:schemeClr>
                </a:solidFill>
              </a:rPr>
              <a:t>Collecte et assemblage des informations </a:t>
            </a:r>
            <a:r>
              <a:rPr lang="fr-FR" sz="2200" dirty="0">
                <a:solidFill>
                  <a:schemeClr val="tx1">
                    <a:lumMod val="65000"/>
                    <a:lumOff val="35000"/>
                  </a:schemeClr>
                </a:solidFill>
                <a:latin typeface="Arial" panose="020B0604020202020204" pitchFamily="34" charset="0"/>
                <a:cs typeface="Arial" panose="020B0604020202020204" pitchFamily="34" charset="0"/>
              </a:rPr>
              <a:t>nécessaires pour renseigner les questions du PGD </a:t>
            </a:r>
          </a:p>
          <a:p>
            <a:pPr lvl="1">
              <a:spcBef>
                <a:spcPts val="0"/>
              </a:spcBef>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selon </a:t>
            </a:r>
            <a:r>
              <a:rPr lang="fr-FR" sz="1800" dirty="0">
                <a:solidFill>
                  <a:schemeClr val="tx1">
                    <a:lumMod val="65000"/>
                    <a:lumOff val="35000"/>
                  </a:schemeClr>
                </a:solidFill>
                <a:latin typeface="Arial" panose="020B0604020202020204" pitchFamily="34" charset="0"/>
                <a:cs typeface="Arial" panose="020B0604020202020204" pitchFamily="34" charset="0"/>
              </a:rPr>
              <a:t>la taille du projet (structure, nombre de jeux de données à </a:t>
            </a:r>
            <a:r>
              <a:rPr lang="fr-FR" sz="1800" dirty="0" smtClean="0">
                <a:solidFill>
                  <a:schemeClr val="tx1">
                    <a:lumMod val="65000"/>
                    <a:lumOff val="35000"/>
                  </a:schemeClr>
                </a:solidFill>
                <a:latin typeface="Arial" panose="020B0604020202020204" pitchFamily="34" charset="0"/>
                <a:cs typeface="Arial" panose="020B0604020202020204" pitchFamily="34" charset="0"/>
              </a:rPr>
              <a:t> </a:t>
            </a:r>
            <a:br>
              <a:rPr lang="fr-FR" sz="1800" dirty="0" smtClean="0">
                <a:solidFill>
                  <a:schemeClr val="tx1">
                    <a:lumMod val="65000"/>
                    <a:lumOff val="35000"/>
                  </a:schemeClr>
                </a:solidFill>
                <a:latin typeface="Arial" panose="020B0604020202020204" pitchFamily="34" charset="0"/>
                <a:cs typeface="Arial" panose="020B0604020202020204" pitchFamily="34" charset="0"/>
              </a:rPr>
            </a:br>
            <a:r>
              <a:rPr lang="fr-FR" sz="1800" dirty="0" smtClean="0">
                <a:solidFill>
                  <a:schemeClr val="tx1">
                    <a:lumMod val="65000"/>
                    <a:lumOff val="35000"/>
                  </a:schemeClr>
                </a:solidFill>
                <a:latin typeface="Arial" panose="020B0604020202020204" pitchFamily="34" charset="0"/>
                <a:cs typeface="Arial" panose="020B0604020202020204" pitchFamily="34" charset="0"/>
              </a:rPr>
              <a:t> prendre </a:t>
            </a:r>
            <a:r>
              <a:rPr lang="fr-FR" sz="1800" dirty="0">
                <a:solidFill>
                  <a:schemeClr val="tx1">
                    <a:lumMod val="65000"/>
                    <a:lumOff val="35000"/>
                  </a:schemeClr>
                </a:solidFill>
                <a:latin typeface="Arial" panose="020B0604020202020204" pitchFamily="34" charset="0"/>
                <a:cs typeface="Arial" panose="020B0604020202020204" pitchFamily="34" charset="0"/>
              </a:rPr>
              <a:t>en compte</a:t>
            </a:r>
            <a:r>
              <a:rPr lang="fr-FR" sz="1800" dirty="0" smtClean="0">
                <a:solidFill>
                  <a:schemeClr val="tx1">
                    <a:lumMod val="65000"/>
                    <a:lumOff val="35000"/>
                  </a:schemeClr>
                </a:solidFill>
                <a:latin typeface="Arial" panose="020B0604020202020204" pitchFamily="34" charset="0"/>
                <a:cs typeface="Arial" panose="020B0604020202020204" pitchFamily="34" charset="0"/>
              </a:rPr>
              <a:t>)…</a:t>
            </a:r>
          </a:p>
          <a:p>
            <a:pPr>
              <a:spcBef>
                <a:spcPts val="0"/>
              </a:spcBef>
              <a:buClr>
                <a:srgbClr val="990000"/>
              </a:buClr>
              <a:buSzPct val="100000"/>
              <a:buFont typeface="Wingdings" panose="05000000000000000000" pitchFamily="2" charset="2"/>
              <a:buChar char="§"/>
            </a:pPr>
            <a:r>
              <a:rPr lang="fr-FR" sz="2200" dirty="0" smtClean="0">
                <a:solidFill>
                  <a:schemeClr val="tx1">
                    <a:lumMod val="65000"/>
                    <a:lumOff val="35000"/>
                  </a:schemeClr>
                </a:solidFill>
                <a:latin typeface="Arial" panose="020B0604020202020204" pitchFamily="34" charset="0"/>
                <a:cs typeface="Arial" panose="020B0604020202020204" pitchFamily="34" charset="0"/>
              </a:rPr>
              <a:t>Mobilisation </a:t>
            </a:r>
            <a:r>
              <a:rPr lang="fr-FR" sz="2200" dirty="0">
                <a:solidFill>
                  <a:schemeClr val="tx1">
                    <a:lumMod val="65000"/>
                    <a:lumOff val="35000"/>
                  </a:schemeClr>
                </a:solidFill>
                <a:latin typeface="Arial" panose="020B0604020202020204" pitchFamily="34" charset="0"/>
                <a:cs typeface="Arial" panose="020B0604020202020204" pitchFamily="34" charset="0"/>
              </a:rPr>
              <a:t>des partenaires difficile</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exercice </a:t>
            </a:r>
            <a:r>
              <a:rPr lang="fr-FR" sz="1800" dirty="0">
                <a:solidFill>
                  <a:schemeClr val="tx1">
                    <a:lumMod val="65000"/>
                    <a:lumOff val="35000"/>
                  </a:schemeClr>
                </a:solidFill>
                <a:latin typeface="Arial" panose="020B0604020202020204" pitchFamily="34" charset="0"/>
                <a:cs typeface="Arial" panose="020B0604020202020204" pitchFamily="34" charset="0"/>
              </a:rPr>
              <a:t>demandé trop tôt, nécessité d'actualiser régulièrement,</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personnes </a:t>
            </a:r>
            <a:r>
              <a:rPr lang="fr-FR" sz="1800" dirty="0">
                <a:solidFill>
                  <a:schemeClr val="tx1">
                    <a:lumMod val="65000"/>
                    <a:lumOff val="35000"/>
                  </a:schemeClr>
                </a:solidFill>
                <a:latin typeface="Arial" panose="020B0604020202020204" pitchFamily="34" charset="0"/>
                <a:cs typeface="Arial" panose="020B0604020202020204" pitchFamily="34" charset="0"/>
              </a:rPr>
              <a:t>encore peu expérimentées,</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autorité </a:t>
            </a:r>
            <a:r>
              <a:rPr lang="fr-FR" sz="1800" dirty="0">
                <a:solidFill>
                  <a:schemeClr val="tx1">
                    <a:lumMod val="65000"/>
                    <a:lumOff val="35000"/>
                  </a:schemeClr>
                </a:solidFill>
                <a:latin typeface="Arial" panose="020B0604020202020204" pitchFamily="34" charset="0"/>
                <a:cs typeface="Arial" panose="020B0604020202020204" pitchFamily="34" charset="0"/>
              </a:rPr>
              <a:t>du rédacteur du PGD.</a:t>
            </a:r>
          </a:p>
          <a:p>
            <a:pPr>
              <a:buClr>
                <a:srgbClr val="990000"/>
              </a:buClr>
              <a:buFont typeface="Wingdings" panose="05000000000000000000" pitchFamily="2" charset="2"/>
              <a:buChar char="§"/>
            </a:pPr>
            <a:r>
              <a:rPr lang="fr-FR" sz="2200" dirty="0" smtClean="0">
                <a:solidFill>
                  <a:schemeClr val="tx1">
                    <a:lumMod val="65000"/>
                    <a:lumOff val="35000"/>
                  </a:schemeClr>
                </a:solidFill>
                <a:latin typeface="Arial" panose="020B0604020202020204" pitchFamily="34" charset="0"/>
                <a:cs typeface="Arial" panose="020B0604020202020204" pitchFamily="34" charset="0"/>
              </a:rPr>
              <a:t>Limites </a:t>
            </a:r>
            <a:r>
              <a:rPr lang="fr-FR" sz="2200" dirty="0">
                <a:solidFill>
                  <a:schemeClr val="tx1">
                    <a:lumMod val="65000"/>
                    <a:lumOff val="35000"/>
                  </a:schemeClr>
                </a:solidFill>
                <a:latin typeface="Arial" panose="020B0604020202020204" pitchFamily="34" charset="0"/>
                <a:cs typeface="Arial" panose="020B0604020202020204" pitchFamily="34" charset="0"/>
              </a:rPr>
              <a:t>de l'outil </a:t>
            </a:r>
            <a:r>
              <a:rPr lang="fr-FR" sz="2200" dirty="0" err="1">
                <a:solidFill>
                  <a:schemeClr val="tx1">
                    <a:lumMod val="65000"/>
                    <a:lumOff val="35000"/>
                  </a:schemeClr>
                </a:solidFill>
                <a:latin typeface="Arial" panose="020B0604020202020204" pitchFamily="34" charset="0"/>
                <a:cs typeface="Arial" panose="020B0604020202020204" pitchFamily="34" charset="0"/>
              </a:rPr>
              <a:t>Opidor</a:t>
            </a:r>
            <a:r>
              <a:rPr lang="fr-FR" sz="2200" dirty="0">
                <a:solidFill>
                  <a:schemeClr val="tx1">
                    <a:lumMod val="65000"/>
                    <a:lumOff val="35000"/>
                  </a:schemeClr>
                </a:solidFill>
                <a:latin typeface="Arial" panose="020B0604020202020204" pitchFamily="34" charset="0"/>
                <a:cs typeface="Arial" panose="020B0604020202020204" pitchFamily="34" charset="0"/>
              </a:rPr>
              <a:t> </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description </a:t>
            </a:r>
            <a:r>
              <a:rPr lang="fr-FR" sz="1800" dirty="0">
                <a:solidFill>
                  <a:schemeClr val="tx1">
                    <a:lumMod val="65000"/>
                    <a:lumOff val="35000"/>
                  </a:schemeClr>
                </a:solidFill>
                <a:latin typeface="Arial" panose="020B0604020202020204" pitchFamily="34" charset="0"/>
                <a:cs typeface="Arial" panose="020B0604020202020204" pitchFamily="34" charset="0"/>
              </a:rPr>
              <a:t>de l’ensemble des </a:t>
            </a:r>
            <a:r>
              <a:rPr lang="fr-FR" sz="1800" dirty="0" err="1">
                <a:solidFill>
                  <a:schemeClr val="tx1">
                    <a:lumMod val="65000"/>
                    <a:lumOff val="35000"/>
                  </a:schemeClr>
                </a:solidFill>
                <a:latin typeface="Arial" panose="020B0604020202020204" pitchFamily="34" charset="0"/>
                <a:cs typeface="Arial" panose="020B0604020202020204" pitchFamily="34" charset="0"/>
              </a:rPr>
              <a:t>datasets</a:t>
            </a:r>
            <a:r>
              <a:rPr lang="fr-FR" sz="1800" dirty="0">
                <a:solidFill>
                  <a:schemeClr val="tx1">
                    <a:lumMod val="65000"/>
                    <a:lumOff val="35000"/>
                  </a:schemeClr>
                </a:solidFill>
                <a:latin typeface="Arial" panose="020B0604020202020204" pitchFamily="34" charset="0"/>
                <a:cs typeface="Arial" panose="020B0604020202020204" pitchFamily="34" charset="0"/>
              </a:rPr>
              <a:t> difficile,</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partage </a:t>
            </a:r>
            <a:r>
              <a:rPr lang="fr-FR" sz="1800" dirty="0">
                <a:solidFill>
                  <a:schemeClr val="tx1">
                    <a:lumMod val="65000"/>
                    <a:lumOff val="35000"/>
                  </a:schemeClr>
                </a:solidFill>
                <a:latin typeface="Arial" panose="020B0604020202020204" pitchFamily="34" charset="0"/>
                <a:cs typeface="Arial" panose="020B0604020202020204" pitchFamily="34" charset="0"/>
              </a:rPr>
              <a:t>possible mais fonctionnalités encore limitées ,</a:t>
            </a:r>
            <a:br>
              <a:rPr lang="fr-FR" sz="1800" dirty="0">
                <a:solidFill>
                  <a:schemeClr val="tx1">
                    <a:lumMod val="65000"/>
                    <a:lumOff val="35000"/>
                  </a:schemeClr>
                </a:solidFill>
                <a:latin typeface="Arial" panose="020B0604020202020204" pitchFamily="34" charset="0"/>
                <a:cs typeface="Arial" panose="020B0604020202020204" pitchFamily="34" charset="0"/>
              </a:rPr>
            </a:br>
            <a:r>
              <a:rPr lang="fr-FR" sz="1800" dirty="0" smtClean="0">
                <a:solidFill>
                  <a:schemeClr val="tx1">
                    <a:lumMod val="65000"/>
                    <a:lumOff val="35000"/>
                  </a:schemeClr>
                </a:solidFill>
                <a:latin typeface="Arial" panose="020B0604020202020204" pitchFamily="34" charset="0"/>
                <a:cs typeface="Arial" panose="020B0604020202020204" pitchFamily="34" charset="0"/>
              </a:rPr>
              <a:t> (</a:t>
            </a:r>
            <a:r>
              <a:rPr lang="fr-FR" sz="1800" dirty="0">
                <a:solidFill>
                  <a:schemeClr val="tx1">
                    <a:lumMod val="65000"/>
                    <a:lumOff val="35000"/>
                  </a:schemeClr>
                </a:solidFill>
                <a:latin typeface="Arial" panose="020B0604020202020204" pitchFamily="34" charset="0"/>
                <a:cs typeface="Arial" panose="020B0604020202020204" pitchFamily="34" charset="0"/>
              </a:rPr>
              <a:t>identité non visible, pas de workflow de validation)</a:t>
            </a:r>
          </a:p>
          <a:p>
            <a:pPr lvl="1">
              <a:buClr>
                <a:srgbClr val="990000"/>
              </a:buClr>
              <a:buFont typeface="Courier New" panose="02070309020205020404" pitchFamily="49" charset="0"/>
              <a:buChar char="o"/>
            </a:pPr>
            <a:r>
              <a:rPr lang="fr-FR" sz="2000" dirty="0" smtClean="0">
                <a:solidFill>
                  <a:schemeClr val="tx1">
                    <a:lumMod val="65000"/>
                    <a:lumOff val="35000"/>
                  </a:schemeClr>
                </a:solidFill>
                <a:latin typeface="Arial" panose="020B0604020202020204" pitchFamily="34" charset="0"/>
                <a:cs typeface="Arial" panose="020B0604020202020204" pitchFamily="34" charset="0"/>
              </a:rPr>
              <a:t> pas </a:t>
            </a:r>
            <a:r>
              <a:rPr lang="fr-FR" sz="2000" dirty="0">
                <a:solidFill>
                  <a:schemeClr val="tx1">
                    <a:lumMod val="65000"/>
                    <a:lumOff val="35000"/>
                  </a:schemeClr>
                </a:solidFill>
                <a:latin typeface="Arial" panose="020B0604020202020204" pitchFamily="34" charset="0"/>
                <a:cs typeface="Arial" panose="020B0604020202020204" pitchFamily="34" charset="0"/>
              </a:rPr>
              <a:t>de gestion optimale des versions du PGD actuellement</a:t>
            </a:r>
            <a:endParaRPr lang="fr-FR" sz="1800" dirty="0">
              <a:solidFill>
                <a:schemeClr val="tx1">
                  <a:lumMod val="65000"/>
                  <a:lumOff val="35000"/>
                </a:schemeClr>
              </a:solidFill>
              <a:latin typeface="Arial" panose="020B0604020202020204" pitchFamily="34" charset="0"/>
              <a:cs typeface="Arial" panose="020B0604020202020204" pitchFamily="34" charset="0"/>
            </a:endParaRPr>
          </a:p>
          <a:p>
            <a:pPr>
              <a:buClr>
                <a:srgbClr val="990000"/>
              </a:buClr>
              <a:buFont typeface="Arial" panose="020B0604020202020204" pitchFamily="34" charset="0"/>
              <a:buChar char="•"/>
            </a:pPr>
            <a:endParaRPr lang="fr-FR" dirty="0"/>
          </a:p>
        </p:txBody>
      </p:sp>
      <p:sp>
        <p:nvSpPr>
          <p:cNvPr id="6" name="Titre 5"/>
          <p:cNvSpPr>
            <a:spLocks noGrp="1"/>
          </p:cNvSpPr>
          <p:nvPr>
            <p:ph type="title"/>
          </p:nvPr>
        </p:nvSpPr>
        <p:spPr/>
        <p:txBody>
          <a:bodyPr/>
          <a:lstStyle/>
          <a:p>
            <a:r>
              <a:rPr lang="fr-FR" dirty="0" smtClean="0"/>
              <a:t>Retour d’expérience - Enquête Inra</a:t>
            </a:r>
            <a:br>
              <a:rPr lang="fr-FR" dirty="0" smtClean="0"/>
            </a:br>
            <a:r>
              <a:rPr lang="fr-FR" dirty="0" smtClean="0"/>
              <a:t>Rédiger </a:t>
            </a:r>
            <a:r>
              <a:rPr lang="fr-FR" dirty="0"/>
              <a:t>un PGD : </a:t>
            </a:r>
            <a:r>
              <a:rPr lang="fr-FR" dirty="0" smtClean="0"/>
              <a:t>Quelles difficultés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74</a:t>
            </a:fld>
            <a:endParaRPr lang="fr-FR" sz="1200" b="1" i="0">
              <a:solidFill>
                <a:schemeClr val="lt1"/>
              </a:solidFill>
              <a:latin typeface="Arial"/>
              <a:ea typeface="Arial"/>
              <a:cs typeface="Arial"/>
              <a:sym typeface="Arial"/>
            </a:endParaRPr>
          </a:p>
        </p:txBody>
      </p:sp>
      <p:pic>
        <p:nvPicPr>
          <p:cNvPr id="8" name="Image 7"/>
          <p:cNvPicPr>
            <a:picLocks noChangeAspect="1"/>
          </p:cNvPicPr>
          <p:nvPr/>
        </p:nvPicPr>
        <p:blipFill rotWithShape="1">
          <a:blip r:embed="rId3"/>
          <a:srcRect l="50000" t="3709"/>
          <a:stretch/>
        </p:blipFill>
        <p:spPr>
          <a:xfrm>
            <a:off x="8229685" y="18451"/>
            <a:ext cx="914226" cy="898656"/>
          </a:xfrm>
          <a:prstGeom prst="rect">
            <a:avLst/>
          </a:prstGeom>
        </p:spPr>
      </p:pic>
    </p:spTree>
    <p:extLst>
      <p:ext uri="{BB962C8B-B14F-4D97-AF65-F5344CB8AC3E}">
        <p14:creationId xmlns:p14="http://schemas.microsoft.com/office/powerpoint/2010/main" val="23831037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idx="1"/>
          </p:nvPr>
        </p:nvSpPr>
        <p:spPr/>
        <p:txBody>
          <a:bodyPr>
            <a:normAutofit fontScale="92500"/>
          </a:bodyPr>
          <a:lstStyle/>
          <a:p>
            <a:pPr>
              <a:spcBef>
                <a:spcPts val="0"/>
              </a:spcBef>
              <a:buClr>
                <a:srgbClr val="990000"/>
              </a:buClr>
              <a:buFont typeface="Wingdings" panose="05000000000000000000" pitchFamily="2" charset="2"/>
              <a:buChar char="§"/>
            </a:pPr>
            <a:r>
              <a:rPr lang="fr-FR" sz="2400" dirty="0" smtClean="0">
                <a:solidFill>
                  <a:schemeClr val="tx1">
                    <a:lumMod val="65000"/>
                    <a:lumOff val="35000"/>
                  </a:schemeClr>
                </a:solidFill>
                <a:latin typeface="Arial" panose="020B0604020202020204" pitchFamily="34" charset="0"/>
                <a:cs typeface="Arial" panose="020B0604020202020204" pitchFamily="34" charset="0"/>
              </a:rPr>
              <a:t>Lister </a:t>
            </a:r>
            <a:r>
              <a:rPr lang="fr-FR" sz="2400" dirty="0">
                <a:solidFill>
                  <a:schemeClr val="tx1">
                    <a:lumMod val="65000"/>
                    <a:lumOff val="35000"/>
                  </a:schemeClr>
                </a:solidFill>
                <a:latin typeface="Arial" panose="020B0604020202020204" pitchFamily="34" charset="0"/>
                <a:cs typeface="Arial" panose="020B0604020202020204" pitchFamily="34" charset="0"/>
              </a:rPr>
              <a:t>les données </a:t>
            </a:r>
            <a:r>
              <a:rPr lang="fr-FR" sz="2400" b="0" dirty="0">
                <a:solidFill>
                  <a:schemeClr val="tx1">
                    <a:lumMod val="65000"/>
                    <a:lumOff val="35000"/>
                  </a:schemeClr>
                </a:solidFill>
                <a:latin typeface="Arial" panose="020B0604020202020204" pitchFamily="34" charset="0"/>
                <a:cs typeface="Arial" panose="020B0604020202020204" pitchFamily="34" charset="0"/>
              </a:rPr>
              <a:t>qui seront produites et </a:t>
            </a:r>
            <a:r>
              <a:rPr lang="fr-FR" sz="2400" dirty="0">
                <a:solidFill>
                  <a:schemeClr val="tx1">
                    <a:lumMod val="65000"/>
                    <a:lumOff val="35000"/>
                  </a:schemeClr>
                </a:solidFill>
                <a:latin typeface="Arial" panose="020B0604020202020204" pitchFamily="34" charset="0"/>
                <a:cs typeface="Arial" panose="020B0604020202020204" pitchFamily="34" charset="0"/>
              </a:rPr>
              <a:t>échanger</a:t>
            </a:r>
            <a:r>
              <a:rPr lang="fr-FR" sz="2400" b="0" dirty="0">
                <a:solidFill>
                  <a:schemeClr val="tx1">
                    <a:lumMod val="65000"/>
                    <a:lumOff val="35000"/>
                  </a:schemeClr>
                </a:solidFill>
                <a:latin typeface="Arial" panose="020B0604020202020204" pitchFamily="34" charset="0"/>
                <a:cs typeface="Arial" panose="020B0604020202020204" pitchFamily="34" charset="0"/>
              </a:rPr>
              <a:t> sur les méthodes de production, traitement, gestion,</a:t>
            </a:r>
          </a:p>
          <a:p>
            <a:pPr>
              <a:buClr>
                <a:srgbClr val="990000"/>
              </a:buClr>
              <a:buFont typeface="Wingdings" panose="05000000000000000000" pitchFamily="2" charset="2"/>
              <a:buChar char="§"/>
            </a:pPr>
            <a:r>
              <a:rPr lang="fr-FR" sz="2400" dirty="0" smtClean="0">
                <a:solidFill>
                  <a:schemeClr val="tx1">
                    <a:lumMod val="65000"/>
                    <a:lumOff val="35000"/>
                  </a:schemeClr>
                </a:solidFill>
                <a:latin typeface="Arial" panose="020B0604020202020204" pitchFamily="34" charset="0"/>
                <a:cs typeface="Arial" panose="020B0604020202020204" pitchFamily="34" charset="0"/>
              </a:rPr>
              <a:t>Identifier </a:t>
            </a:r>
            <a:r>
              <a:rPr lang="fr-FR" sz="2400" dirty="0">
                <a:solidFill>
                  <a:schemeClr val="tx1">
                    <a:lumMod val="65000"/>
                    <a:lumOff val="35000"/>
                  </a:schemeClr>
                </a:solidFill>
                <a:latin typeface="Arial" panose="020B0604020202020204" pitchFamily="34" charset="0"/>
                <a:cs typeface="Arial" panose="020B0604020202020204" pitchFamily="34" charset="0"/>
              </a:rPr>
              <a:t>des incohérences </a:t>
            </a:r>
            <a:r>
              <a:rPr lang="fr-FR" sz="2400" b="0" dirty="0">
                <a:solidFill>
                  <a:schemeClr val="tx1">
                    <a:lumMod val="65000"/>
                    <a:lumOff val="35000"/>
                  </a:schemeClr>
                </a:solidFill>
                <a:latin typeface="Arial" panose="020B0604020202020204" pitchFamily="34" charset="0"/>
                <a:cs typeface="Arial" panose="020B0604020202020204" pitchFamily="34" charset="0"/>
              </a:rPr>
              <a:t>dans le plan de travail et </a:t>
            </a:r>
            <a:r>
              <a:rPr lang="fr-FR" sz="2400" dirty="0">
                <a:solidFill>
                  <a:schemeClr val="tx1">
                    <a:lumMod val="65000"/>
                    <a:lumOff val="35000"/>
                  </a:schemeClr>
                </a:solidFill>
                <a:latin typeface="Arial" panose="020B0604020202020204" pitchFamily="34" charset="0"/>
                <a:cs typeface="Arial" panose="020B0604020202020204" pitchFamily="34" charset="0"/>
              </a:rPr>
              <a:t>harmoniser des protocoles</a:t>
            </a:r>
            <a:r>
              <a:rPr lang="fr-FR" sz="2400" b="0" dirty="0">
                <a:solidFill>
                  <a:schemeClr val="tx1">
                    <a:lumMod val="65000"/>
                    <a:lumOff val="35000"/>
                  </a:schemeClr>
                </a:solidFill>
                <a:latin typeface="Arial" panose="020B0604020202020204" pitchFamily="34" charset="0"/>
                <a:cs typeface="Arial" panose="020B0604020202020204" pitchFamily="34" charset="0"/>
              </a:rPr>
              <a:t>,</a:t>
            </a:r>
          </a:p>
          <a:p>
            <a:pPr>
              <a:buClr>
                <a:srgbClr val="990000"/>
              </a:buClr>
              <a:buFont typeface="Wingdings" panose="05000000000000000000" pitchFamily="2" charset="2"/>
              <a:buChar char="§"/>
            </a:pPr>
            <a:r>
              <a:rPr lang="fr-FR" sz="2400" b="0" dirty="0" smtClean="0">
                <a:solidFill>
                  <a:schemeClr val="tx1">
                    <a:lumMod val="65000"/>
                    <a:lumOff val="35000"/>
                  </a:schemeClr>
                </a:solidFill>
                <a:latin typeface="Arial" panose="020B0604020202020204" pitchFamily="34" charset="0"/>
                <a:cs typeface="Arial" panose="020B0604020202020204" pitchFamily="34" charset="0"/>
              </a:rPr>
              <a:t>Garantir </a:t>
            </a:r>
            <a:r>
              <a:rPr lang="fr-FR" sz="2400" b="0" dirty="0">
                <a:solidFill>
                  <a:schemeClr val="tx1">
                    <a:lumMod val="65000"/>
                    <a:lumOff val="35000"/>
                  </a:schemeClr>
                </a:solidFill>
                <a:latin typeface="Arial" panose="020B0604020202020204" pitchFamily="34" charset="0"/>
                <a:cs typeface="Arial" panose="020B0604020202020204" pitchFamily="34" charset="0"/>
              </a:rPr>
              <a:t>la </a:t>
            </a:r>
            <a:r>
              <a:rPr lang="fr-FR" sz="2400" dirty="0">
                <a:solidFill>
                  <a:schemeClr val="tx1">
                    <a:lumMod val="65000"/>
                    <a:lumOff val="35000"/>
                  </a:schemeClr>
                </a:solidFill>
                <a:latin typeface="Arial" panose="020B0604020202020204" pitchFamily="34" charset="0"/>
                <a:cs typeface="Arial" panose="020B0604020202020204" pitchFamily="34" charset="0"/>
              </a:rPr>
              <a:t>production des </a:t>
            </a:r>
            <a:r>
              <a:rPr lang="fr-FR" sz="2400" dirty="0" err="1">
                <a:solidFill>
                  <a:schemeClr val="tx1">
                    <a:lumMod val="65000"/>
                    <a:lumOff val="35000"/>
                  </a:schemeClr>
                </a:solidFill>
                <a:latin typeface="Arial" panose="020B0604020202020204" pitchFamily="34" charset="0"/>
                <a:cs typeface="Arial" panose="020B0604020202020204" pitchFamily="34" charset="0"/>
              </a:rPr>
              <a:t>méta-données</a:t>
            </a:r>
            <a:r>
              <a:rPr lang="fr-FR" sz="2400" b="0" dirty="0">
                <a:solidFill>
                  <a:schemeClr val="tx1">
                    <a:lumMod val="65000"/>
                    <a:lumOff val="35000"/>
                  </a:schemeClr>
                </a:solidFill>
                <a:latin typeface="Arial" panose="020B0604020202020204" pitchFamily="34" charset="0"/>
                <a:cs typeface="Arial" panose="020B0604020202020204" pitchFamily="34" charset="0"/>
              </a:rPr>
              <a:t>,</a:t>
            </a:r>
          </a:p>
          <a:p>
            <a:pPr>
              <a:buClr>
                <a:srgbClr val="990000"/>
              </a:buClr>
              <a:buFont typeface="Wingdings" panose="05000000000000000000" pitchFamily="2" charset="2"/>
              <a:buChar char="§"/>
            </a:pPr>
            <a:r>
              <a:rPr lang="fr-FR" sz="2400" b="0" dirty="0" smtClean="0">
                <a:solidFill>
                  <a:schemeClr val="tx1">
                    <a:lumMod val="65000"/>
                    <a:lumOff val="35000"/>
                  </a:schemeClr>
                </a:solidFill>
                <a:latin typeface="Arial" panose="020B0604020202020204" pitchFamily="34" charset="0"/>
                <a:cs typeface="Arial" panose="020B0604020202020204" pitchFamily="34" charset="0"/>
              </a:rPr>
              <a:t>Anticiper </a:t>
            </a:r>
            <a:r>
              <a:rPr lang="fr-FR" sz="2400" b="0" dirty="0">
                <a:solidFill>
                  <a:schemeClr val="tx1">
                    <a:lumMod val="65000"/>
                    <a:lumOff val="35000"/>
                  </a:schemeClr>
                </a:solidFill>
                <a:latin typeface="Arial" panose="020B0604020202020204" pitchFamily="34" charset="0"/>
                <a:cs typeface="Arial" panose="020B0604020202020204" pitchFamily="34" charset="0"/>
              </a:rPr>
              <a:t>dans un projet </a:t>
            </a:r>
            <a:r>
              <a:rPr lang="fr-FR" sz="2400" dirty="0">
                <a:solidFill>
                  <a:schemeClr val="tx1">
                    <a:lumMod val="65000"/>
                    <a:lumOff val="35000"/>
                  </a:schemeClr>
                </a:solidFill>
                <a:latin typeface="Arial" panose="020B0604020202020204" pitchFamily="34" charset="0"/>
                <a:cs typeface="Arial" panose="020B0604020202020204" pitchFamily="34" charset="0"/>
              </a:rPr>
              <a:t>les données qui seront partagées </a:t>
            </a:r>
            <a:r>
              <a:rPr lang="fr-FR" sz="2400" b="0" dirty="0">
                <a:solidFill>
                  <a:schemeClr val="tx1">
                    <a:lumMod val="65000"/>
                    <a:lumOff val="35000"/>
                  </a:schemeClr>
                </a:solidFill>
                <a:latin typeface="Arial" panose="020B0604020202020204" pitchFamily="34" charset="0"/>
                <a:cs typeface="Arial" panose="020B0604020202020204" pitchFamily="34" charset="0"/>
              </a:rPr>
              <a:t>et mettre en place les bonnes conditions du partage (démarche FAIR : identifiant, entrepôt, métadonnées …)</a:t>
            </a:r>
          </a:p>
          <a:p>
            <a:pPr>
              <a:buClr>
                <a:srgbClr val="990000"/>
              </a:buClr>
              <a:buFont typeface="Wingdings" panose="05000000000000000000" pitchFamily="2" charset="2"/>
              <a:buChar char="§"/>
            </a:pPr>
            <a:r>
              <a:rPr lang="fr-FR" sz="2400" b="0" dirty="0" smtClean="0">
                <a:solidFill>
                  <a:schemeClr val="tx1">
                    <a:lumMod val="65000"/>
                    <a:lumOff val="35000"/>
                  </a:schemeClr>
                </a:solidFill>
                <a:latin typeface="Arial" panose="020B0604020202020204" pitchFamily="34" charset="0"/>
                <a:cs typeface="Arial" panose="020B0604020202020204" pitchFamily="34" charset="0"/>
              </a:rPr>
              <a:t>Préparer/faciliter </a:t>
            </a:r>
            <a:r>
              <a:rPr lang="fr-FR" sz="2400" b="0" dirty="0">
                <a:solidFill>
                  <a:schemeClr val="tx1">
                    <a:lumMod val="65000"/>
                    <a:lumOff val="35000"/>
                  </a:schemeClr>
                </a:solidFill>
                <a:latin typeface="Arial" panose="020B0604020202020204" pitchFamily="34" charset="0"/>
                <a:cs typeface="Arial" panose="020B0604020202020204" pitchFamily="34" charset="0"/>
              </a:rPr>
              <a:t>la </a:t>
            </a:r>
            <a:r>
              <a:rPr lang="fr-FR" sz="2400" dirty="0">
                <a:solidFill>
                  <a:schemeClr val="tx1">
                    <a:lumMod val="65000"/>
                    <a:lumOff val="35000"/>
                  </a:schemeClr>
                </a:solidFill>
                <a:latin typeface="Arial" panose="020B0604020202020204" pitchFamily="34" charset="0"/>
                <a:cs typeface="Arial" panose="020B0604020202020204" pitchFamily="34" charset="0"/>
              </a:rPr>
              <a:t>publication des données </a:t>
            </a:r>
            <a:r>
              <a:rPr lang="fr-FR" sz="2400" b="0" i="1" dirty="0" smtClean="0">
                <a:solidFill>
                  <a:schemeClr val="tx1">
                    <a:lumMod val="65000"/>
                    <a:lumOff val="35000"/>
                  </a:schemeClr>
                </a:solidFill>
                <a:latin typeface="Arial" panose="020B0604020202020204" pitchFamily="34" charset="0"/>
                <a:cs typeface="Arial" panose="020B0604020202020204" pitchFamily="34" charset="0"/>
              </a:rPr>
              <a:t>(« Du DMP au Data Paper »</a:t>
            </a:r>
            <a:r>
              <a:rPr lang="fr-FR" sz="2400" b="0" dirty="0" smtClean="0">
                <a:solidFill>
                  <a:schemeClr val="tx1">
                    <a:lumMod val="65000"/>
                    <a:lumOff val="35000"/>
                  </a:schemeClr>
                </a:solidFill>
                <a:latin typeface="Arial" panose="020B0604020202020204" pitchFamily="34" charset="0"/>
                <a:cs typeface="Arial" panose="020B0604020202020204" pitchFamily="34" charset="0"/>
              </a:rPr>
              <a:t>) dans </a:t>
            </a:r>
            <a:r>
              <a:rPr lang="fr-FR" sz="2400" b="0" dirty="0">
                <a:solidFill>
                  <a:schemeClr val="tx1">
                    <a:lumMod val="65000"/>
                    <a:lumOff val="35000"/>
                  </a:schemeClr>
                </a:solidFill>
                <a:latin typeface="Arial" panose="020B0604020202020204" pitchFamily="34" charset="0"/>
                <a:cs typeface="Arial" panose="020B0604020202020204" pitchFamily="34" charset="0"/>
              </a:rPr>
              <a:t>le cadre de la politique d’ouverture des données et anticiper les éventuels problèmes.</a:t>
            </a:r>
          </a:p>
          <a:p>
            <a:endParaRPr lang="fr-FR" dirty="0"/>
          </a:p>
        </p:txBody>
      </p:sp>
      <p:sp>
        <p:nvSpPr>
          <p:cNvPr id="5" name="Titre 4"/>
          <p:cNvSpPr>
            <a:spLocks noGrp="1"/>
          </p:cNvSpPr>
          <p:nvPr>
            <p:ph type="title"/>
          </p:nvPr>
        </p:nvSpPr>
        <p:spPr/>
        <p:txBody>
          <a:bodyPr/>
          <a:lstStyle/>
          <a:p>
            <a:r>
              <a:rPr lang="fr-FR" dirty="0" smtClean="0"/>
              <a:t>Retour d’expérience - Enquête Inra</a:t>
            </a:r>
            <a:br>
              <a:rPr lang="fr-FR" dirty="0" smtClean="0"/>
            </a:br>
            <a:r>
              <a:rPr lang="fr-FR" dirty="0" smtClean="0"/>
              <a:t>Rédiger un PGD : Quels bénéfices ?</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75</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t="10023" r="50000" b="7682"/>
          <a:stretch/>
        </p:blipFill>
        <p:spPr>
          <a:xfrm>
            <a:off x="8072689" y="0"/>
            <a:ext cx="1071311" cy="900000"/>
          </a:xfrm>
          <a:prstGeom prst="rect">
            <a:avLst/>
          </a:prstGeom>
        </p:spPr>
      </p:pic>
    </p:spTree>
    <p:extLst>
      <p:ext uri="{BB962C8B-B14F-4D97-AF65-F5344CB8AC3E}">
        <p14:creationId xmlns:p14="http://schemas.microsoft.com/office/powerpoint/2010/main" val="5942212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fld id="{FDBC492A-54F5-4F6A-B0E4-07DED51B11E7}" type="slidenum">
              <a:rPr lang="fr-FR" smtClean="0"/>
              <a:t>76</a:t>
            </a:fld>
            <a:endParaRPr lang="fr-FR"/>
          </a:p>
        </p:txBody>
      </p:sp>
      <p:sp>
        <p:nvSpPr>
          <p:cNvPr id="3" name="Titre 2"/>
          <p:cNvSpPr>
            <a:spLocks noGrp="1"/>
          </p:cNvSpPr>
          <p:nvPr>
            <p:ph type="ctrTitle"/>
          </p:nvPr>
        </p:nvSpPr>
        <p:spPr/>
        <p:txBody>
          <a:bodyPr/>
          <a:lstStyle/>
          <a:p>
            <a:r>
              <a:rPr lang="fr-FR" dirty="0" smtClean="0"/>
              <a:t>Evaluation des PGD</a:t>
            </a:r>
            <a:endParaRPr lang="fr-FR" dirty="0"/>
          </a:p>
        </p:txBody>
      </p:sp>
      <p:sp>
        <p:nvSpPr>
          <p:cNvPr id="2" name="Sous-titre 1"/>
          <p:cNvSpPr>
            <a:spLocks noGrp="1"/>
          </p:cNvSpPr>
          <p:nvPr>
            <p:ph type="subTitle" idx="1"/>
          </p:nvPr>
        </p:nvSpPr>
        <p:spPr/>
        <p:txBody>
          <a:bodyPr/>
          <a:lstStyle/>
          <a:p>
            <a:endParaRPr lang="fr-FR"/>
          </a:p>
        </p:txBody>
      </p:sp>
    </p:spTree>
    <p:extLst>
      <p:ext uri="{BB962C8B-B14F-4D97-AF65-F5344CB8AC3E}">
        <p14:creationId xmlns:p14="http://schemas.microsoft.com/office/powerpoint/2010/main" val="1626482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 travail de relecture d’un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77</a:t>
            </a:fld>
            <a:endParaRPr lang="fr-FR" sz="1200" b="1" i="0">
              <a:solidFill>
                <a:schemeClr val="lt1"/>
              </a:solidFill>
              <a:latin typeface="Arial"/>
              <a:ea typeface="Arial"/>
              <a:cs typeface="Arial"/>
              <a:sym typeface="Arial"/>
            </a:endParaRPr>
          </a:p>
        </p:txBody>
      </p:sp>
      <p:pic>
        <p:nvPicPr>
          <p:cNvPr id="7" name="Image 6"/>
          <p:cNvPicPr>
            <a:picLocks noChangeAspect="1"/>
          </p:cNvPicPr>
          <p:nvPr/>
        </p:nvPicPr>
        <p:blipFill>
          <a:blip r:embed="rId2"/>
          <a:stretch>
            <a:fillRect/>
          </a:stretch>
        </p:blipFill>
        <p:spPr>
          <a:xfrm>
            <a:off x="356461" y="1045958"/>
            <a:ext cx="4541526" cy="2824561"/>
          </a:xfrm>
          <a:prstGeom prst="rect">
            <a:avLst/>
          </a:prstGeom>
          <a:ln>
            <a:solidFill>
              <a:schemeClr val="accent1"/>
            </a:solidFill>
          </a:ln>
        </p:spPr>
      </p:pic>
      <p:sp>
        <p:nvSpPr>
          <p:cNvPr id="8" name="ZoneTexte 7"/>
          <p:cNvSpPr txBox="1"/>
          <p:nvPr/>
        </p:nvSpPr>
        <p:spPr>
          <a:xfrm>
            <a:off x="356461" y="3980530"/>
            <a:ext cx="4006312" cy="738664"/>
          </a:xfrm>
          <a:prstGeom prst="rect">
            <a:avLst/>
          </a:prstGeom>
          <a:noFill/>
        </p:spPr>
        <p:txBody>
          <a:bodyPr wrap="square" rtlCol="0">
            <a:spAutoFit/>
          </a:bodyPr>
          <a:lstStyle/>
          <a:p>
            <a:r>
              <a:rPr lang="fr-FR" dirty="0" smtClean="0"/>
              <a:t>Majorité des relecteurs (60 répondants) : </a:t>
            </a:r>
            <a:br>
              <a:rPr lang="fr-FR" dirty="0" smtClean="0"/>
            </a:br>
            <a:r>
              <a:rPr lang="fr-FR" dirty="0" smtClean="0"/>
              <a:t>entre 30 et 90 mn</a:t>
            </a:r>
          </a:p>
          <a:p>
            <a:r>
              <a:rPr lang="fr-FR" dirty="0" smtClean="0"/>
              <a:t>(</a:t>
            </a:r>
            <a:r>
              <a:rPr lang="fr-FR" dirty="0" err="1" smtClean="0"/>
              <a:t>Grootveld</a:t>
            </a:r>
            <a:r>
              <a:rPr lang="fr-FR" dirty="0" smtClean="0"/>
              <a:t> &amp; Van </a:t>
            </a:r>
            <a:r>
              <a:rPr lang="fr-FR" dirty="0" err="1" smtClean="0"/>
              <a:t>Selm</a:t>
            </a:r>
            <a:r>
              <a:rPr lang="fr-FR" dirty="0" smtClean="0"/>
              <a:t>, 2017) </a:t>
            </a:r>
            <a:endParaRPr lang="fr-FR" dirty="0"/>
          </a:p>
        </p:txBody>
      </p:sp>
      <p:pic>
        <p:nvPicPr>
          <p:cNvPr id="9" name="Image 8"/>
          <p:cNvPicPr>
            <a:picLocks noChangeAspect="1"/>
          </p:cNvPicPr>
          <p:nvPr/>
        </p:nvPicPr>
        <p:blipFill>
          <a:blip r:embed="rId3"/>
          <a:stretch>
            <a:fillRect/>
          </a:stretch>
        </p:blipFill>
        <p:spPr>
          <a:xfrm>
            <a:off x="4572000" y="2624396"/>
            <a:ext cx="4353480" cy="3015465"/>
          </a:xfrm>
          <a:prstGeom prst="rect">
            <a:avLst/>
          </a:prstGeom>
          <a:ln>
            <a:solidFill>
              <a:schemeClr val="accent1"/>
            </a:solidFill>
          </a:ln>
        </p:spPr>
      </p:pic>
      <p:sp>
        <p:nvSpPr>
          <p:cNvPr id="10" name="ZoneTexte 9"/>
          <p:cNvSpPr txBox="1"/>
          <p:nvPr/>
        </p:nvSpPr>
        <p:spPr>
          <a:xfrm>
            <a:off x="4572000" y="5723119"/>
            <a:ext cx="4006312" cy="523220"/>
          </a:xfrm>
          <a:prstGeom prst="rect">
            <a:avLst/>
          </a:prstGeom>
          <a:noFill/>
        </p:spPr>
        <p:txBody>
          <a:bodyPr wrap="square" rtlCol="0">
            <a:spAutoFit/>
          </a:bodyPr>
          <a:lstStyle/>
          <a:p>
            <a:r>
              <a:rPr lang="fr-FR" dirty="0" smtClean="0"/>
              <a:t>(Jones, </a:t>
            </a:r>
            <a:r>
              <a:rPr lang="fr-FR" dirty="0" err="1" smtClean="0"/>
              <a:t>Leenarts</a:t>
            </a:r>
            <a:r>
              <a:rPr lang="fr-FR" dirty="0" smtClean="0"/>
              <a:t>, </a:t>
            </a:r>
            <a:r>
              <a:rPr lang="fr-FR" dirty="0" err="1" smtClean="0"/>
              <a:t>Grootveld</a:t>
            </a:r>
            <a:r>
              <a:rPr lang="fr-FR" dirty="0" smtClean="0"/>
              <a:t>, Fankhauser, &amp; Hermans, 2018)</a:t>
            </a:r>
            <a:endParaRPr lang="fr-FR" dirty="0"/>
          </a:p>
        </p:txBody>
      </p:sp>
    </p:spTree>
    <p:extLst>
      <p:ext uri="{BB962C8B-B14F-4D97-AF65-F5344CB8AC3E}">
        <p14:creationId xmlns:p14="http://schemas.microsoft.com/office/powerpoint/2010/main" val="39096235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r>
              <a:rPr lang="fr-FR" dirty="0" smtClean="0"/>
              <a:t>Exigences des financeurs</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78</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t="28829"/>
          <a:stretch/>
        </p:blipFill>
        <p:spPr>
          <a:xfrm>
            <a:off x="457200" y="1370013"/>
            <a:ext cx="3831264" cy="4576143"/>
          </a:xfrm>
          <a:prstGeom prst="rect">
            <a:avLst/>
          </a:prstGeom>
        </p:spPr>
      </p:pic>
      <p:pic>
        <p:nvPicPr>
          <p:cNvPr id="7" name="Image 6"/>
          <p:cNvPicPr>
            <a:picLocks noChangeAspect="1"/>
          </p:cNvPicPr>
          <p:nvPr/>
        </p:nvPicPr>
        <p:blipFill>
          <a:blip r:embed="rId4"/>
          <a:stretch>
            <a:fillRect/>
          </a:stretch>
        </p:blipFill>
        <p:spPr>
          <a:xfrm>
            <a:off x="4667417" y="1370013"/>
            <a:ext cx="3841152" cy="4193013"/>
          </a:xfrm>
          <a:prstGeom prst="rect">
            <a:avLst/>
          </a:prstGeom>
        </p:spPr>
      </p:pic>
      <p:pic>
        <p:nvPicPr>
          <p:cNvPr id="8" name="Image 7"/>
          <p:cNvPicPr>
            <a:picLocks noChangeAspect="1"/>
          </p:cNvPicPr>
          <p:nvPr/>
        </p:nvPicPr>
        <p:blipFill>
          <a:blip r:embed="rId5"/>
          <a:stretch>
            <a:fillRect/>
          </a:stretch>
        </p:blipFill>
        <p:spPr>
          <a:xfrm>
            <a:off x="6058273" y="92076"/>
            <a:ext cx="3085727" cy="1218529"/>
          </a:xfrm>
          <a:prstGeom prst="rect">
            <a:avLst/>
          </a:prstGeom>
        </p:spPr>
      </p:pic>
      <p:sp>
        <p:nvSpPr>
          <p:cNvPr id="9" name="Rectangle 8"/>
          <p:cNvSpPr/>
          <p:nvPr/>
        </p:nvSpPr>
        <p:spPr>
          <a:xfrm>
            <a:off x="1584290" y="5946156"/>
            <a:ext cx="6512313" cy="523220"/>
          </a:xfrm>
          <a:prstGeom prst="rect">
            <a:avLst/>
          </a:prstGeom>
        </p:spPr>
        <p:txBody>
          <a:bodyPr wrap="square">
            <a:spAutoFit/>
          </a:bodyPr>
          <a:lstStyle/>
          <a:p>
            <a:r>
              <a:rPr lang="fr-FR" dirty="0">
                <a:hlinkClick r:id="rId6"/>
              </a:rPr>
              <a:t>http://</a:t>
            </a:r>
            <a:r>
              <a:rPr lang="fr-FR" dirty="0" smtClean="0">
                <a:hlinkClick r:id="rId6"/>
              </a:rPr>
              <a:t>www.dcc.ac.uk/resources/data-management-plans/funders-requirements</a:t>
            </a:r>
            <a:endParaRPr lang="fr-FR" dirty="0" smtClean="0"/>
          </a:p>
          <a:p>
            <a:endParaRPr lang="fr-FR" dirty="0"/>
          </a:p>
        </p:txBody>
      </p:sp>
      <p:sp>
        <p:nvSpPr>
          <p:cNvPr id="10" name="Rectangle à coins arrondis 9"/>
          <p:cNvSpPr/>
          <p:nvPr/>
        </p:nvSpPr>
        <p:spPr>
          <a:xfrm>
            <a:off x="5954751" y="735980"/>
            <a:ext cx="3189249" cy="278781"/>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à coins arrondis 10"/>
          <p:cNvSpPr/>
          <p:nvPr/>
        </p:nvSpPr>
        <p:spPr>
          <a:xfrm>
            <a:off x="4572000" y="4086225"/>
            <a:ext cx="4135207" cy="572643"/>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97937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1600200"/>
            <a:ext cx="4659745" cy="4525963"/>
          </a:xfrm>
        </p:spPr>
        <p:txBody>
          <a:bodyPr>
            <a:normAutofit/>
          </a:bodyPr>
          <a:lstStyle/>
          <a:p>
            <a:r>
              <a:rPr lang="fr-FR" sz="2400" dirty="0"/>
              <a:t>Qualités d’un </a:t>
            </a:r>
            <a:r>
              <a:rPr lang="fr-FR" sz="2400" dirty="0" smtClean="0"/>
              <a:t>« bon PGD »</a:t>
            </a:r>
          </a:p>
          <a:p>
            <a:pPr marL="495300" lvl="1">
              <a:buFontTx/>
              <a:buChar char="-"/>
            </a:pPr>
            <a:r>
              <a:rPr lang="fr-FR" sz="1800" dirty="0"/>
              <a:t>Éléments clés </a:t>
            </a:r>
            <a:r>
              <a:rPr lang="fr-FR" sz="1800" dirty="0" smtClean="0"/>
              <a:t>présents et bien rédigés</a:t>
            </a:r>
            <a:endParaRPr lang="fr-FR" sz="1800" dirty="0"/>
          </a:p>
          <a:p>
            <a:pPr marL="495300" lvl="1">
              <a:buFontTx/>
              <a:buChar char="-"/>
            </a:pPr>
            <a:r>
              <a:rPr lang="fr-FR" sz="1800" dirty="0"/>
              <a:t>Information suffisamment spécifique</a:t>
            </a:r>
          </a:p>
          <a:p>
            <a:pPr marL="495300" lvl="1">
              <a:buFontTx/>
              <a:buChar char="-"/>
            </a:pPr>
            <a:r>
              <a:rPr lang="fr-FR" sz="1800" dirty="0"/>
              <a:t>Décisions justifiées</a:t>
            </a:r>
          </a:p>
          <a:p>
            <a:pPr marL="495300" lvl="1">
              <a:buFontTx/>
              <a:buChar char="-"/>
            </a:pPr>
            <a:r>
              <a:rPr lang="fr-FR" sz="1800" dirty="0"/>
              <a:t>Rédaction facilitant le travail du relecteur</a:t>
            </a:r>
          </a:p>
          <a:p>
            <a:pPr marL="0" indent="0">
              <a:buNone/>
            </a:pPr>
            <a:endParaRPr lang="fr-FR" sz="2900" dirty="0">
              <a:latin typeface="Arial" panose="020B0604020202020204" pitchFamily="34" charset="0"/>
              <a:cs typeface="Arial" panose="020B0604020202020204" pitchFamily="34" charset="0"/>
            </a:endParaRPr>
          </a:p>
          <a:p>
            <a:pPr marL="0" indent="0">
              <a:buNone/>
            </a:pPr>
            <a:endParaRPr lang="fr-FR" b="0" dirty="0">
              <a:solidFill>
                <a:schemeClr val="dk1"/>
              </a:solidFill>
              <a:latin typeface="Calibri"/>
              <a:ea typeface="Calibri"/>
              <a:cs typeface="Calibri"/>
              <a:sym typeface="Calibri"/>
            </a:endParaRPr>
          </a:p>
          <a:p>
            <a:endParaRPr lang="fr-FR" dirty="0"/>
          </a:p>
          <a:p>
            <a:pPr marL="285750">
              <a:buFontTx/>
              <a:buChar char="-"/>
            </a:pPr>
            <a:endParaRPr lang="fr-FR" sz="1600" dirty="0"/>
          </a:p>
          <a:p>
            <a:endParaRPr lang="fr-FR" dirty="0"/>
          </a:p>
        </p:txBody>
      </p:sp>
      <p:sp>
        <p:nvSpPr>
          <p:cNvPr id="6" name="Titre 5"/>
          <p:cNvSpPr>
            <a:spLocks noGrp="1"/>
          </p:cNvSpPr>
          <p:nvPr>
            <p:ph type="title"/>
          </p:nvPr>
        </p:nvSpPr>
        <p:spPr/>
        <p:txBody>
          <a:bodyPr/>
          <a:lstStyle/>
          <a:p>
            <a:r>
              <a:rPr lang="fr-FR" dirty="0" smtClean="0"/>
              <a:t>Des processus d’évaluation variés selon les financeurs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79</a:t>
            </a:fld>
            <a:endParaRPr lang="fr-FR" sz="1200" b="1" i="0" u="none" strike="noStrike" cap="none">
              <a:solidFill>
                <a:schemeClr val="lt1"/>
              </a:solidFill>
              <a:latin typeface="Arial"/>
              <a:ea typeface="Arial"/>
              <a:cs typeface="Arial"/>
              <a:sym typeface="Arial"/>
            </a:endParaRPr>
          </a:p>
        </p:txBody>
      </p:sp>
      <p:pic>
        <p:nvPicPr>
          <p:cNvPr id="9" name="Image 8"/>
          <p:cNvPicPr>
            <a:picLocks noChangeAspect="1"/>
          </p:cNvPicPr>
          <p:nvPr/>
        </p:nvPicPr>
        <p:blipFill>
          <a:blip r:embed="rId3"/>
          <a:stretch>
            <a:fillRect/>
          </a:stretch>
        </p:blipFill>
        <p:spPr>
          <a:xfrm>
            <a:off x="5276027" y="1679160"/>
            <a:ext cx="3410772" cy="2529145"/>
          </a:xfrm>
          <a:prstGeom prst="rect">
            <a:avLst/>
          </a:prstGeom>
          <a:ln>
            <a:solidFill>
              <a:schemeClr val="accent1"/>
            </a:solidFill>
          </a:ln>
        </p:spPr>
      </p:pic>
      <p:sp>
        <p:nvSpPr>
          <p:cNvPr id="10" name="ZoneTexte 9"/>
          <p:cNvSpPr txBox="1"/>
          <p:nvPr/>
        </p:nvSpPr>
        <p:spPr>
          <a:xfrm>
            <a:off x="1062244" y="4571803"/>
            <a:ext cx="4728955" cy="1815882"/>
          </a:xfrm>
          <a:prstGeom prst="rect">
            <a:avLst/>
          </a:prstGeom>
          <a:noFill/>
        </p:spPr>
        <p:txBody>
          <a:bodyPr wrap="square" rtlCol="0">
            <a:spAutoFit/>
          </a:bodyPr>
          <a:lstStyle/>
          <a:p>
            <a:r>
              <a:rPr lang="fr-FR" dirty="0" smtClean="0"/>
              <a:t>(Jones, 2017)</a:t>
            </a:r>
            <a:br>
              <a:rPr lang="fr-FR" dirty="0" smtClean="0"/>
            </a:br>
            <a:r>
              <a:rPr lang="en-US" dirty="0"/>
              <a:t>Developing and </a:t>
            </a:r>
            <a:r>
              <a:rPr lang="en-US" dirty="0" err="1"/>
              <a:t>Rewiewing</a:t>
            </a:r>
            <a:r>
              <a:rPr lang="en-US" dirty="0"/>
              <a:t> Data Management Plans</a:t>
            </a:r>
            <a:r>
              <a:rPr lang="fr-FR" dirty="0" smtClean="0"/>
              <a:t/>
            </a:r>
            <a:br>
              <a:rPr lang="fr-FR" dirty="0" smtClean="0"/>
            </a:br>
            <a:r>
              <a:rPr lang="en-US" i="1" kern="1200" dirty="0" smtClean="0">
                <a:solidFill>
                  <a:schemeClr val="dk1"/>
                </a:solidFill>
                <a:latin typeface="Calibri"/>
                <a:ea typeface="Calibri"/>
                <a:cs typeface="Calibri"/>
                <a:sym typeface="Calibri"/>
                <a:hlinkClick r:id="rId4"/>
              </a:rPr>
              <a:t>www.dcc.ac.uk/webfm_send/2384</a:t>
            </a:r>
            <a:endParaRPr lang="en-US" i="1" kern="1200" dirty="0" smtClean="0">
              <a:solidFill>
                <a:schemeClr val="dk1"/>
              </a:solidFill>
              <a:latin typeface="Calibri"/>
              <a:ea typeface="Calibri"/>
              <a:cs typeface="Calibri"/>
              <a:sym typeface="Calibri"/>
            </a:endParaRPr>
          </a:p>
          <a:p>
            <a:endParaRPr lang="en-US" i="1" kern="1200" dirty="0">
              <a:solidFill>
                <a:schemeClr val="dk1"/>
              </a:solidFill>
              <a:latin typeface="Calibri"/>
              <a:ea typeface="Calibri"/>
              <a:cs typeface="Calibri"/>
              <a:sym typeface="Calibri"/>
            </a:endParaRPr>
          </a:p>
          <a:p>
            <a:r>
              <a:rPr lang="en-US" kern="1200" dirty="0" smtClean="0">
                <a:solidFill>
                  <a:schemeClr val="dk1"/>
                </a:solidFill>
                <a:latin typeface="Calibri"/>
                <a:ea typeface="Calibri"/>
                <a:cs typeface="Calibri"/>
                <a:sym typeface="Calibri"/>
              </a:rPr>
              <a:t>(</a:t>
            </a:r>
            <a:r>
              <a:rPr lang="en-US" kern="1200" dirty="0" err="1" smtClean="0">
                <a:solidFill>
                  <a:schemeClr val="dk1"/>
                </a:solidFill>
                <a:latin typeface="Calibri"/>
                <a:ea typeface="Calibri"/>
                <a:cs typeface="Calibri"/>
                <a:sym typeface="Calibri"/>
              </a:rPr>
              <a:t>Grootveld</a:t>
            </a:r>
            <a:r>
              <a:rPr lang="en-US" kern="1200" dirty="0" smtClean="0">
                <a:solidFill>
                  <a:schemeClr val="dk1"/>
                </a:solidFill>
                <a:latin typeface="Calibri"/>
                <a:ea typeface="Calibri"/>
                <a:cs typeface="Calibri"/>
                <a:sym typeface="Calibri"/>
              </a:rPr>
              <a:t> &amp; </a:t>
            </a:r>
            <a:r>
              <a:rPr lang="en-US" kern="1200" dirty="0" err="1" smtClean="0">
                <a:solidFill>
                  <a:schemeClr val="dk1"/>
                </a:solidFill>
                <a:latin typeface="Calibri"/>
                <a:ea typeface="Calibri"/>
                <a:cs typeface="Calibri"/>
                <a:sym typeface="Calibri"/>
              </a:rPr>
              <a:t>Leenarts</a:t>
            </a:r>
            <a:r>
              <a:rPr lang="en-US" kern="1200" dirty="0" smtClean="0">
                <a:solidFill>
                  <a:schemeClr val="dk1"/>
                </a:solidFill>
                <a:latin typeface="Calibri"/>
                <a:ea typeface="Calibri"/>
                <a:cs typeface="Calibri"/>
                <a:sym typeface="Calibri"/>
              </a:rPr>
              <a:t>, 2018)</a:t>
            </a:r>
            <a:br>
              <a:rPr lang="en-US" kern="1200" dirty="0" smtClean="0">
                <a:solidFill>
                  <a:schemeClr val="dk1"/>
                </a:solidFill>
                <a:latin typeface="Calibri"/>
                <a:ea typeface="Calibri"/>
                <a:cs typeface="Calibri"/>
                <a:sym typeface="Calibri"/>
              </a:rPr>
            </a:br>
            <a:r>
              <a:rPr lang="en-US" dirty="0"/>
              <a:t>Why is this a good DMP ?</a:t>
            </a:r>
            <a:endParaRPr lang="en-US" kern="1200" dirty="0" smtClean="0">
              <a:solidFill>
                <a:schemeClr val="dk1"/>
              </a:solidFill>
              <a:latin typeface="Calibri"/>
              <a:ea typeface="Calibri"/>
              <a:cs typeface="Calibri"/>
              <a:sym typeface="Calibri"/>
            </a:endParaRPr>
          </a:p>
          <a:p>
            <a:endParaRPr lang="en-US" i="1" kern="1200" dirty="0">
              <a:solidFill>
                <a:schemeClr val="dk1"/>
              </a:solidFill>
              <a:latin typeface="Calibri"/>
              <a:ea typeface="Calibri"/>
              <a:cs typeface="Calibri"/>
              <a:sym typeface="Calibri"/>
            </a:endParaRPr>
          </a:p>
          <a:p>
            <a:endParaRPr lang="fr-FR" dirty="0"/>
          </a:p>
        </p:txBody>
      </p:sp>
    </p:spTree>
    <p:extLst>
      <p:ext uri="{BB962C8B-B14F-4D97-AF65-F5344CB8AC3E}">
        <p14:creationId xmlns:p14="http://schemas.microsoft.com/office/powerpoint/2010/main" val="4135365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PGD associé à une structure</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8</a:t>
            </a:fld>
            <a:endParaRPr lang="fr-FR">
              <a:sym typeface="Arial"/>
            </a:endParaRPr>
          </a:p>
        </p:txBody>
      </p:sp>
      <p:pic>
        <p:nvPicPr>
          <p:cNvPr id="6" name="Image 5"/>
          <p:cNvPicPr>
            <a:picLocks noChangeAspect="1"/>
          </p:cNvPicPr>
          <p:nvPr/>
        </p:nvPicPr>
        <p:blipFill>
          <a:blip r:embed="rId3"/>
          <a:stretch>
            <a:fillRect/>
          </a:stretch>
        </p:blipFill>
        <p:spPr>
          <a:xfrm>
            <a:off x="214132" y="1486237"/>
            <a:ext cx="3213488" cy="3362592"/>
          </a:xfrm>
          <a:prstGeom prst="rect">
            <a:avLst/>
          </a:prstGeom>
          <a:ln>
            <a:solidFill>
              <a:schemeClr val="accent1"/>
            </a:solidFill>
          </a:ln>
        </p:spPr>
      </p:pic>
      <p:sp>
        <p:nvSpPr>
          <p:cNvPr id="11" name="Rectangle 10"/>
          <p:cNvSpPr/>
          <p:nvPr/>
        </p:nvSpPr>
        <p:spPr>
          <a:xfrm>
            <a:off x="-66871" y="4588510"/>
            <a:ext cx="4326355" cy="1538883"/>
          </a:xfrm>
          <a:prstGeom prst="rect">
            <a:avLst/>
          </a:prstGeom>
          <a:solidFill>
            <a:schemeClr val="bg1"/>
          </a:solidFill>
        </p:spPr>
        <p:txBody>
          <a:bodyPr wrap="square">
            <a:spAutoFit/>
          </a:bodyPr>
          <a:lstStyle/>
          <a:p>
            <a:r>
              <a:rPr lang="en-US" sz="1600" dirty="0">
                <a:solidFill>
                  <a:srgbClr val="6F9D20"/>
                </a:solidFill>
              </a:rPr>
              <a:t>NCI Australia is the </a:t>
            </a:r>
            <a:r>
              <a:rPr lang="en-US" sz="1600" b="1" dirty="0">
                <a:solidFill>
                  <a:srgbClr val="6F9D20"/>
                </a:solidFill>
              </a:rPr>
              <a:t>nation’s most highly integrated high-performance research computing environment</a:t>
            </a:r>
            <a:r>
              <a:rPr lang="en-US" sz="1600" dirty="0">
                <a:solidFill>
                  <a:srgbClr val="6F9D20"/>
                </a:solidFill>
              </a:rPr>
              <a:t>, providing world-class services to government, industry, </a:t>
            </a:r>
            <a:r>
              <a:rPr lang="en-US" sz="1600" dirty="0" smtClean="0">
                <a:solidFill>
                  <a:srgbClr val="6F9D20"/>
                </a:solidFill>
              </a:rPr>
              <a:t>and researchers.</a:t>
            </a:r>
            <a:br>
              <a:rPr lang="en-US" sz="1600" dirty="0" smtClean="0">
                <a:solidFill>
                  <a:srgbClr val="6F9D20"/>
                </a:solidFill>
              </a:rPr>
            </a:br>
            <a:r>
              <a:rPr lang="fr-FR" dirty="0" smtClean="0">
                <a:solidFill>
                  <a:schemeClr val="tx1"/>
                </a:solidFill>
                <a:hlinkClick r:id="rId4"/>
              </a:rPr>
              <a:t>http</a:t>
            </a:r>
            <a:r>
              <a:rPr lang="fr-FR" dirty="0">
                <a:solidFill>
                  <a:schemeClr val="tx1"/>
                </a:solidFill>
                <a:hlinkClick r:id="rId4"/>
              </a:rPr>
              <a:t>://nci.org.au/services/data-management-storage</a:t>
            </a:r>
            <a:r>
              <a:rPr lang="fr-FR" dirty="0" smtClean="0">
                <a:solidFill>
                  <a:schemeClr val="tx1"/>
                </a:solidFill>
                <a:hlinkClick r:id="rId4"/>
              </a:rPr>
              <a:t>/</a:t>
            </a:r>
            <a:r>
              <a:rPr lang="fr-FR" dirty="0" smtClean="0">
                <a:solidFill>
                  <a:schemeClr val="tx1"/>
                </a:solidFill>
              </a:rPr>
              <a:t> </a:t>
            </a:r>
            <a:endParaRPr lang="fr-FR" dirty="0">
              <a:solidFill>
                <a:schemeClr val="tx1"/>
              </a:solidFill>
            </a:endParaRPr>
          </a:p>
        </p:txBody>
      </p:sp>
      <p:pic>
        <p:nvPicPr>
          <p:cNvPr id="12" name="Image 11"/>
          <p:cNvPicPr>
            <a:picLocks noChangeAspect="1"/>
          </p:cNvPicPr>
          <p:nvPr/>
        </p:nvPicPr>
        <p:blipFill>
          <a:blip r:embed="rId5"/>
          <a:stretch>
            <a:fillRect/>
          </a:stretch>
        </p:blipFill>
        <p:spPr>
          <a:xfrm>
            <a:off x="3929654" y="1486237"/>
            <a:ext cx="5075450" cy="3102273"/>
          </a:xfrm>
          <a:prstGeom prst="rect">
            <a:avLst/>
          </a:prstGeom>
          <a:ln>
            <a:solidFill>
              <a:schemeClr val="accent1"/>
            </a:solidFill>
          </a:ln>
        </p:spPr>
      </p:pic>
      <p:sp>
        <p:nvSpPr>
          <p:cNvPr id="14" name="Rectangle 13"/>
          <p:cNvSpPr/>
          <p:nvPr/>
        </p:nvSpPr>
        <p:spPr>
          <a:xfrm>
            <a:off x="4085863" y="4519910"/>
            <a:ext cx="4919241" cy="1046440"/>
          </a:xfrm>
          <a:prstGeom prst="rect">
            <a:avLst/>
          </a:prstGeom>
          <a:solidFill>
            <a:schemeClr val="bg1"/>
          </a:solidFill>
        </p:spPr>
        <p:txBody>
          <a:bodyPr wrap="square">
            <a:spAutoFit/>
          </a:bodyPr>
          <a:lstStyle/>
          <a:p>
            <a:r>
              <a:rPr lang="en-US" sz="1600" dirty="0">
                <a:solidFill>
                  <a:srgbClr val="6F9D20"/>
                </a:solidFill>
              </a:rPr>
              <a:t>The European Marine Biological Research Centre (EMBRC-ERIC) is a </a:t>
            </a:r>
            <a:r>
              <a:rPr lang="en-US" sz="1600" b="1" dirty="0">
                <a:solidFill>
                  <a:srgbClr val="6F9D20"/>
                </a:solidFill>
              </a:rPr>
              <a:t>research Infrastructure </a:t>
            </a:r>
            <a:r>
              <a:rPr lang="en-US" sz="1600" dirty="0">
                <a:solidFill>
                  <a:srgbClr val="6F9D20"/>
                </a:solidFill>
              </a:rPr>
              <a:t>of pan-European </a:t>
            </a:r>
            <a:r>
              <a:rPr lang="en-US" sz="1600" dirty="0" smtClean="0">
                <a:solidFill>
                  <a:srgbClr val="6F9D20"/>
                </a:solidFill>
              </a:rPr>
              <a:t>relevance</a:t>
            </a:r>
          </a:p>
          <a:p>
            <a:r>
              <a:rPr lang="fr-FR" dirty="0">
                <a:hlinkClick r:id="rId6"/>
              </a:rPr>
              <a:t>http://</a:t>
            </a:r>
            <a:r>
              <a:rPr lang="fr-FR" dirty="0" smtClean="0">
                <a:hlinkClick r:id="rId6"/>
              </a:rPr>
              <a:t>www.embrc.eu/embrc-eric-data-management-plan-v10</a:t>
            </a:r>
            <a:r>
              <a:rPr lang="fr-FR" dirty="0" smtClean="0"/>
              <a:t> </a:t>
            </a:r>
            <a:endParaRPr lang="fr-FR" dirty="0"/>
          </a:p>
        </p:txBody>
      </p:sp>
    </p:spTree>
    <p:extLst>
      <p:ext uri="{BB962C8B-B14F-4D97-AF65-F5344CB8AC3E}">
        <p14:creationId xmlns:p14="http://schemas.microsoft.com/office/powerpoint/2010/main" val="12877568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dirty="0" smtClean="0"/>
              <a:t>Exemples</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80</a:t>
            </a:fld>
            <a:endParaRPr lang="fr-FR" sz="1200" b="1" i="0" u="none" strike="noStrike" cap="none">
              <a:solidFill>
                <a:schemeClr val="lt1"/>
              </a:solidFill>
              <a:latin typeface="Arial"/>
              <a:ea typeface="Arial"/>
              <a:cs typeface="Arial"/>
              <a:sym typeface="Arial"/>
            </a:endParaRPr>
          </a:p>
        </p:txBody>
      </p:sp>
      <p:pic>
        <p:nvPicPr>
          <p:cNvPr id="7" name="Image 6"/>
          <p:cNvPicPr>
            <a:picLocks noChangeAspect="1"/>
          </p:cNvPicPr>
          <p:nvPr/>
        </p:nvPicPr>
        <p:blipFill>
          <a:blip r:embed="rId3"/>
          <a:stretch>
            <a:fillRect/>
          </a:stretch>
        </p:blipFill>
        <p:spPr>
          <a:xfrm>
            <a:off x="4559807" y="0"/>
            <a:ext cx="4584193" cy="3469235"/>
          </a:xfrm>
          <a:prstGeom prst="rect">
            <a:avLst/>
          </a:prstGeom>
          <a:ln>
            <a:solidFill>
              <a:schemeClr val="accent1"/>
            </a:solidFill>
          </a:ln>
        </p:spPr>
      </p:pic>
      <p:sp>
        <p:nvSpPr>
          <p:cNvPr id="11" name="ZoneTexte 10"/>
          <p:cNvSpPr txBox="1"/>
          <p:nvPr/>
        </p:nvSpPr>
        <p:spPr>
          <a:xfrm>
            <a:off x="4987298" y="5584805"/>
            <a:ext cx="2781836" cy="954107"/>
          </a:xfrm>
          <a:prstGeom prst="rect">
            <a:avLst/>
          </a:prstGeom>
          <a:noFill/>
        </p:spPr>
        <p:txBody>
          <a:bodyPr wrap="square" rtlCol="0">
            <a:spAutoFit/>
          </a:bodyPr>
          <a:lstStyle/>
          <a:p>
            <a:r>
              <a:rPr lang="fr-FR" dirty="0" smtClean="0"/>
              <a:t>(Jones, 2017)</a:t>
            </a:r>
            <a:br>
              <a:rPr lang="fr-FR" dirty="0" smtClean="0"/>
            </a:br>
            <a:r>
              <a:rPr lang="en-US" i="1" kern="1200" dirty="0" smtClean="0">
                <a:solidFill>
                  <a:schemeClr val="dk1"/>
                </a:solidFill>
                <a:latin typeface="Calibri"/>
                <a:ea typeface="Calibri"/>
                <a:cs typeface="Calibri"/>
                <a:sym typeface="Calibri"/>
                <a:hlinkClick r:id="rId4"/>
              </a:rPr>
              <a:t>www.dcc.ac.uk/webfm_send/2384</a:t>
            </a:r>
            <a:endParaRPr lang="en-US" i="1" kern="1200" dirty="0" smtClean="0">
              <a:solidFill>
                <a:schemeClr val="dk1"/>
              </a:solidFill>
              <a:latin typeface="Calibri"/>
              <a:ea typeface="Calibri"/>
              <a:cs typeface="Calibri"/>
              <a:sym typeface="Calibri"/>
            </a:endParaRPr>
          </a:p>
          <a:p>
            <a:endParaRPr lang="en-US" i="1" kern="1200" dirty="0">
              <a:solidFill>
                <a:schemeClr val="dk1"/>
              </a:solidFill>
              <a:latin typeface="Calibri"/>
              <a:ea typeface="Calibri"/>
              <a:cs typeface="Calibri"/>
              <a:sym typeface="Calibri"/>
            </a:endParaRPr>
          </a:p>
          <a:p>
            <a:endParaRPr lang="fr-FR" dirty="0"/>
          </a:p>
        </p:txBody>
      </p:sp>
      <p:pic>
        <p:nvPicPr>
          <p:cNvPr id="6" name="Image 5"/>
          <p:cNvPicPr>
            <a:picLocks noChangeAspect="1"/>
          </p:cNvPicPr>
          <p:nvPr/>
        </p:nvPicPr>
        <p:blipFill>
          <a:blip r:embed="rId5"/>
          <a:stretch>
            <a:fillRect/>
          </a:stretch>
        </p:blipFill>
        <p:spPr>
          <a:xfrm>
            <a:off x="457200" y="2731954"/>
            <a:ext cx="4476298" cy="3394209"/>
          </a:xfrm>
          <a:prstGeom prst="rect">
            <a:avLst/>
          </a:prstGeom>
          <a:ln>
            <a:solidFill>
              <a:schemeClr val="accent1"/>
            </a:solidFill>
          </a:ln>
        </p:spPr>
      </p:pic>
    </p:spTree>
    <p:extLst>
      <p:ext uri="{BB962C8B-B14F-4D97-AF65-F5344CB8AC3E}">
        <p14:creationId xmlns:p14="http://schemas.microsoft.com/office/powerpoint/2010/main" val="6830863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385" y="91799"/>
            <a:ext cx="1557615" cy="934569"/>
          </a:xfrm>
          <a:prstGeom prst="rect">
            <a:avLst/>
          </a:prstGeom>
        </p:spPr>
      </p:pic>
      <p:sp>
        <p:nvSpPr>
          <p:cNvPr id="2" name="Espace réservé du texte 1"/>
          <p:cNvSpPr>
            <a:spLocks noGrp="1"/>
          </p:cNvSpPr>
          <p:nvPr>
            <p:ph idx="1"/>
          </p:nvPr>
        </p:nvSpPr>
        <p:spPr/>
        <p:txBody>
          <a:bodyPr>
            <a:normAutofit/>
          </a:bodyPr>
          <a:lstStyle/>
          <a:p>
            <a:r>
              <a:rPr lang="fr-FR" sz="2600" dirty="0" smtClean="0">
                <a:sym typeface="Calibri"/>
              </a:rPr>
              <a:t>Grille d’évaluation : très orientée FAIR data</a:t>
            </a:r>
          </a:p>
          <a:p>
            <a:r>
              <a:rPr lang="fr-FR" sz="2600" dirty="0" smtClean="0">
                <a:sym typeface="Calibri"/>
              </a:rPr>
              <a:t>Evaluation sur la prise en compte de la problématique des données au sein du projet. </a:t>
            </a:r>
          </a:p>
          <a:p>
            <a:r>
              <a:rPr lang="fr-FR" sz="2600" dirty="0" smtClean="0">
                <a:sym typeface="Calibri"/>
              </a:rPr>
              <a:t>Le PGD doit permettre :</a:t>
            </a:r>
          </a:p>
          <a:p>
            <a:pPr lvl="1"/>
            <a:r>
              <a:rPr lang="fr-FR" sz="2000" dirty="0" smtClean="0">
                <a:sym typeface="Calibri"/>
              </a:rPr>
              <a:t>de comprendre les types de données produites ou réutilisées,</a:t>
            </a:r>
          </a:p>
          <a:p>
            <a:pPr lvl="1"/>
            <a:r>
              <a:rPr lang="fr-FR" sz="2000" dirty="0" smtClean="0">
                <a:sym typeface="Calibri"/>
              </a:rPr>
              <a:t>d’identifier celles qui seront ouvertes et comment ?, celles qui resteront fermées et pourquoi ?</a:t>
            </a:r>
          </a:p>
          <a:p>
            <a:pPr lvl="1"/>
            <a:r>
              <a:rPr lang="fr-FR" sz="2000" dirty="0" smtClean="0">
                <a:sym typeface="Calibri"/>
              </a:rPr>
              <a:t>de montrer comment les données produites seront réutilisables </a:t>
            </a:r>
            <a:r>
              <a:rPr lang="fr-FR" dirty="0" smtClean="0">
                <a:sym typeface="Calibri"/>
              </a:rPr>
              <a:t/>
            </a:r>
            <a:br>
              <a:rPr lang="fr-FR" dirty="0" smtClean="0">
                <a:sym typeface="Calibri"/>
              </a:rPr>
            </a:br>
            <a:endParaRPr lang="fr-FR" dirty="0"/>
          </a:p>
        </p:txBody>
      </p:sp>
      <p:sp>
        <p:nvSpPr>
          <p:cNvPr id="5" name="Titre 4"/>
          <p:cNvSpPr>
            <a:spLocks noGrp="1"/>
          </p:cNvSpPr>
          <p:nvPr>
            <p:ph type="title"/>
          </p:nvPr>
        </p:nvSpPr>
        <p:spPr>
          <a:xfrm>
            <a:off x="457200" y="274638"/>
            <a:ext cx="7261412" cy="1143000"/>
          </a:xfrm>
        </p:spPr>
        <p:txBody>
          <a:bodyPr>
            <a:normAutofit fontScale="90000"/>
          </a:bodyPr>
          <a:lstStyle/>
          <a:p>
            <a:r>
              <a:rPr lang="fr-FR" dirty="0" smtClean="0">
                <a:sym typeface="Calibri"/>
              </a:rPr>
              <a:t>Expérience </a:t>
            </a:r>
            <a:r>
              <a:rPr lang="fr-FR" dirty="0">
                <a:sym typeface="Calibri"/>
              </a:rPr>
              <a:t>de </a:t>
            </a:r>
            <a:r>
              <a:rPr lang="fr-FR" dirty="0" err="1" smtClean="0">
                <a:sym typeface="Calibri"/>
              </a:rPr>
              <a:t>reviewing</a:t>
            </a:r>
            <a:r>
              <a:rPr lang="fr-FR" dirty="0" smtClean="0">
                <a:sym typeface="Calibri"/>
              </a:rPr>
              <a:t> </a:t>
            </a:r>
            <a:br>
              <a:rPr lang="fr-FR" dirty="0" smtClean="0">
                <a:sym typeface="Calibri"/>
              </a:rPr>
            </a:br>
            <a:r>
              <a:rPr lang="fr-FR" b="0" dirty="0" smtClean="0">
                <a:sym typeface="Calibri"/>
              </a:rPr>
              <a:t>Odile Hologne  - relecture de 15 </a:t>
            </a:r>
            <a:r>
              <a:rPr lang="fr-FR" b="0" dirty="0">
                <a:sym typeface="Calibri"/>
              </a:rPr>
              <a:t>PGD / </a:t>
            </a:r>
            <a:r>
              <a:rPr lang="fr-FR" b="0" dirty="0" smtClean="0">
                <a:sym typeface="Calibri"/>
              </a:rPr>
              <a:t>CE</a:t>
            </a:r>
            <a:r>
              <a:rPr lang="fr-FR" dirty="0">
                <a:sym typeface="Calibri"/>
              </a:rPr>
              <a:t/>
            </a:r>
            <a:br>
              <a:rPr lang="fr-FR" dirty="0">
                <a:sym typeface="Calibri"/>
              </a:rPr>
            </a:br>
            <a:r>
              <a:rPr lang="fr-FR" dirty="0">
                <a:sym typeface="Calibri"/>
              </a:rPr>
              <a:t/>
            </a:r>
            <a:br>
              <a:rPr lang="fr-FR" dirty="0">
                <a:sym typeface="Calibri"/>
              </a:rPr>
            </a:b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Lyon - 16/11/2018</a:t>
            </a:r>
            <a:endParaRPr lang="fr-FR" dirty="0"/>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81</a:t>
            </a:fld>
            <a:endParaRPr lang="fr-FR">
              <a:sym typeface="Arial"/>
            </a:endParaRPr>
          </a:p>
        </p:txBody>
      </p:sp>
      <p:sp>
        <p:nvSpPr>
          <p:cNvPr id="6" name="ZoneTexte 5"/>
          <p:cNvSpPr txBox="1"/>
          <p:nvPr/>
        </p:nvSpPr>
        <p:spPr>
          <a:xfrm>
            <a:off x="457200" y="5037792"/>
            <a:ext cx="8293394" cy="1015663"/>
          </a:xfrm>
          <a:prstGeom prst="rect">
            <a:avLst/>
          </a:prstGeom>
          <a:noFill/>
        </p:spPr>
        <p:txBody>
          <a:bodyPr wrap="square" rtlCol="0">
            <a:spAutoFit/>
          </a:bodyPr>
          <a:lstStyle/>
          <a:p>
            <a:r>
              <a:rPr lang="fr-FR" sz="2000" dirty="0">
                <a:solidFill>
                  <a:schemeClr val="tx1">
                    <a:lumMod val="75000"/>
                    <a:lumOff val="25000"/>
                  </a:schemeClr>
                </a:solidFill>
                <a:latin typeface="Arial" panose="020B0604020202020204" pitchFamily="34" charset="0"/>
                <a:cs typeface="Arial" panose="020B0604020202020204" pitchFamily="34" charset="0"/>
                <a:sym typeface="Calibri"/>
              </a:rPr>
              <a:t>PGD = </a:t>
            </a:r>
            <a:r>
              <a:rPr lang="fr-FR" sz="2000" b="1" dirty="0">
                <a:solidFill>
                  <a:srgbClr val="990000"/>
                </a:solidFill>
                <a:latin typeface="Arial" panose="020B0604020202020204" pitchFamily="34" charset="0"/>
                <a:cs typeface="Arial" panose="020B0604020202020204" pitchFamily="34" charset="0"/>
                <a:sym typeface="Calibri"/>
              </a:rPr>
              <a:t>REVELATEUR</a:t>
            </a:r>
            <a:r>
              <a:rPr lang="fr-FR" sz="2000" dirty="0">
                <a:solidFill>
                  <a:schemeClr val="tx1">
                    <a:lumMod val="75000"/>
                    <a:lumOff val="25000"/>
                  </a:schemeClr>
                </a:solidFill>
                <a:latin typeface="Arial" panose="020B0604020202020204" pitchFamily="34" charset="0"/>
                <a:cs typeface="Arial" panose="020B0604020202020204" pitchFamily="34" charset="0"/>
                <a:sym typeface="Calibri"/>
              </a:rPr>
              <a:t> des procédures mises en œuvre (ou pas) autour des </a:t>
            </a:r>
            <a:r>
              <a:rPr lang="fr-FR" sz="2000" dirty="0" smtClean="0">
                <a:solidFill>
                  <a:schemeClr val="tx1">
                    <a:lumMod val="75000"/>
                    <a:lumOff val="25000"/>
                  </a:schemeClr>
                </a:solidFill>
                <a:latin typeface="Arial" panose="020B0604020202020204" pitchFamily="34" charset="0"/>
                <a:cs typeface="Arial" panose="020B0604020202020204" pitchFamily="34" charset="0"/>
                <a:sym typeface="Calibri"/>
              </a:rPr>
              <a:t>données, et dès le stockage.</a:t>
            </a:r>
            <a:r>
              <a:rPr lang="fr-FR" sz="2000" dirty="0">
                <a:solidFill>
                  <a:schemeClr val="tx1">
                    <a:lumMod val="75000"/>
                    <a:lumOff val="25000"/>
                  </a:schemeClr>
                </a:solidFill>
                <a:latin typeface="Arial" panose="020B0604020202020204" pitchFamily="34" charset="0"/>
                <a:cs typeface="Arial" panose="020B0604020202020204" pitchFamily="34" charset="0"/>
                <a:sym typeface="Calibri"/>
              </a:rPr>
              <a:t/>
            </a:r>
            <a:br>
              <a:rPr lang="fr-FR" sz="2000" dirty="0">
                <a:solidFill>
                  <a:schemeClr val="tx1">
                    <a:lumMod val="75000"/>
                    <a:lumOff val="25000"/>
                  </a:schemeClr>
                </a:solidFill>
                <a:latin typeface="Arial" panose="020B0604020202020204" pitchFamily="34" charset="0"/>
                <a:cs typeface="Arial" panose="020B0604020202020204" pitchFamily="34" charset="0"/>
                <a:sym typeface="Calibri"/>
              </a:rPr>
            </a:br>
            <a:endParaRPr lang="fr-FR" sz="2000" dirty="0">
              <a:solidFill>
                <a:schemeClr val="tx1">
                  <a:lumMod val="75000"/>
                  <a:lumOff val="25000"/>
                </a:schemeClr>
              </a:solidFill>
            </a:endParaRPr>
          </a:p>
        </p:txBody>
      </p:sp>
    </p:spTree>
    <p:extLst>
      <p:ext uri="{BB962C8B-B14F-4D97-AF65-F5344CB8AC3E}">
        <p14:creationId xmlns:p14="http://schemas.microsoft.com/office/powerpoint/2010/main" val="40724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smtClean="0"/>
              <a:t>Data management plan As </a:t>
            </a:r>
            <a:r>
              <a:rPr lang="fr-FR" dirty="0" err="1" smtClean="0"/>
              <a:t>Research</a:t>
            </a:r>
            <a:r>
              <a:rPr lang="fr-FR" dirty="0" smtClean="0"/>
              <a:t> </a:t>
            </a:r>
            <a:r>
              <a:rPr lang="fr-FR" dirty="0" err="1" smtClean="0"/>
              <a:t>Tool</a:t>
            </a:r>
            <a:r>
              <a:rPr lang="fr-FR" dirty="0" smtClean="0"/>
              <a:t/>
            </a:r>
            <a:br>
              <a:rPr lang="fr-FR" dirty="0" smtClean="0"/>
            </a:br>
            <a:r>
              <a:rPr lang="fr-FR" dirty="0" smtClean="0"/>
              <a:t>= DART </a:t>
            </a:r>
            <a:r>
              <a:rPr lang="fr-FR" dirty="0"/>
              <a:t>Project </a:t>
            </a:r>
            <a:r>
              <a:rPr lang="fr-FR" dirty="0" smtClean="0"/>
              <a:t/>
            </a:r>
            <a:br>
              <a:rPr lang="fr-FR" dirty="0" smtClean="0"/>
            </a:b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82</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399535" y="1586270"/>
            <a:ext cx="5025737" cy="2469356"/>
          </a:xfrm>
          <a:prstGeom prst="rect">
            <a:avLst/>
          </a:prstGeom>
          <a:ln>
            <a:solidFill>
              <a:schemeClr val="tx2"/>
            </a:solidFill>
          </a:ln>
        </p:spPr>
      </p:pic>
      <p:sp>
        <p:nvSpPr>
          <p:cNvPr id="8" name="Rectangle 7"/>
          <p:cNvSpPr/>
          <p:nvPr/>
        </p:nvSpPr>
        <p:spPr>
          <a:xfrm>
            <a:off x="3313206" y="894418"/>
            <a:ext cx="1726755" cy="523220"/>
          </a:xfrm>
          <a:prstGeom prst="rect">
            <a:avLst/>
          </a:prstGeom>
        </p:spPr>
        <p:txBody>
          <a:bodyPr wrap="none">
            <a:spAutoFit/>
          </a:bodyPr>
          <a:lstStyle/>
          <a:p>
            <a:r>
              <a:rPr lang="fr-FR" dirty="0">
                <a:hlinkClick r:id="rId4"/>
              </a:rPr>
              <a:t>https://osf.io/kh2y6</a:t>
            </a:r>
            <a:r>
              <a:rPr lang="fr-FR" dirty="0" smtClean="0">
                <a:hlinkClick r:id="rId4"/>
              </a:rPr>
              <a:t>/</a:t>
            </a:r>
            <a:endParaRPr lang="fr-FR" dirty="0" smtClean="0"/>
          </a:p>
          <a:p>
            <a:r>
              <a:rPr lang="fr-FR" dirty="0" smtClean="0"/>
              <a:t> </a:t>
            </a:r>
            <a:endParaRPr lang="fr-FR" dirty="0"/>
          </a:p>
        </p:txBody>
      </p:sp>
      <p:pic>
        <p:nvPicPr>
          <p:cNvPr id="9" name="Image 8"/>
          <p:cNvPicPr>
            <a:picLocks noChangeAspect="1"/>
          </p:cNvPicPr>
          <p:nvPr/>
        </p:nvPicPr>
        <p:blipFill>
          <a:blip r:embed="rId5"/>
          <a:stretch>
            <a:fillRect/>
          </a:stretch>
        </p:blipFill>
        <p:spPr>
          <a:xfrm>
            <a:off x="3212062" y="4182640"/>
            <a:ext cx="5785240" cy="2046695"/>
          </a:xfrm>
          <a:prstGeom prst="rect">
            <a:avLst/>
          </a:prstGeom>
          <a:ln>
            <a:solidFill>
              <a:schemeClr val="tx2"/>
            </a:solidFill>
          </a:ln>
        </p:spPr>
      </p:pic>
      <p:sp>
        <p:nvSpPr>
          <p:cNvPr id="2" name="ZoneTexte 1"/>
          <p:cNvSpPr txBox="1"/>
          <p:nvPr/>
        </p:nvSpPr>
        <p:spPr>
          <a:xfrm>
            <a:off x="5743254" y="1586270"/>
            <a:ext cx="3254048" cy="2246769"/>
          </a:xfrm>
          <a:prstGeom prst="rect">
            <a:avLst/>
          </a:prstGeom>
          <a:noFill/>
        </p:spPr>
        <p:txBody>
          <a:bodyPr wrap="square" rtlCol="0">
            <a:spAutoFit/>
          </a:bodyPr>
          <a:lstStyle/>
          <a:p>
            <a:pPr marL="285750" indent="-285750">
              <a:buFont typeface="Arial" panose="020B0604020202020204" pitchFamily="34" charset="0"/>
              <a:buChar char="•"/>
            </a:pPr>
            <a:r>
              <a:rPr lang="fr-FR" dirty="0"/>
              <a:t>C</a:t>
            </a:r>
            <a:r>
              <a:rPr lang="fr-FR" dirty="0" smtClean="0"/>
              <a:t>réer une grille d’analyse pour normaliser et faciliter l’examen des PGD </a:t>
            </a:r>
          </a:p>
          <a:p>
            <a:pPr marL="285750" indent="-285750">
              <a:buFont typeface="Arial" panose="020B0604020202020204" pitchFamily="34" charset="0"/>
              <a:buChar char="•"/>
            </a:pPr>
            <a:r>
              <a:rPr lang="fr-FR" dirty="0" smtClean="0"/>
              <a:t>Exploiter les résultats pour identifier les compétences et connaissances, mieux comprendre les pratiques, les besoins et ainsi mieux y répondre</a:t>
            </a:r>
          </a:p>
          <a:p>
            <a:endParaRPr lang="fr-FR" dirty="0"/>
          </a:p>
          <a:p>
            <a:endParaRPr lang="fr-FR" dirty="0"/>
          </a:p>
        </p:txBody>
      </p:sp>
    </p:spTree>
    <p:extLst>
      <p:ext uri="{BB962C8B-B14F-4D97-AF65-F5344CB8AC3E}">
        <p14:creationId xmlns:p14="http://schemas.microsoft.com/office/powerpoint/2010/main" val="20908831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83</a:t>
            </a:fld>
            <a:endParaRPr lang="fr-FR" sz="1200" b="1" i="0">
              <a:solidFill>
                <a:schemeClr val="lt1"/>
              </a:solidFill>
              <a:latin typeface="Arial"/>
              <a:ea typeface="Arial"/>
              <a:cs typeface="Arial"/>
              <a:sym typeface="Arial"/>
            </a:endParaRPr>
          </a:p>
        </p:txBody>
      </p:sp>
      <p:pic>
        <p:nvPicPr>
          <p:cNvPr id="4" name="Image 3"/>
          <p:cNvPicPr>
            <a:picLocks noChangeAspect="1"/>
          </p:cNvPicPr>
          <p:nvPr/>
        </p:nvPicPr>
        <p:blipFill>
          <a:blip r:embed="rId3"/>
          <a:stretch>
            <a:fillRect/>
          </a:stretch>
        </p:blipFill>
        <p:spPr>
          <a:xfrm>
            <a:off x="0" y="858784"/>
            <a:ext cx="9069164" cy="4909488"/>
          </a:xfrm>
          <a:prstGeom prst="rect">
            <a:avLst/>
          </a:prstGeom>
        </p:spPr>
      </p:pic>
      <p:sp>
        <p:nvSpPr>
          <p:cNvPr id="5" name="ZoneTexte 4"/>
          <p:cNvSpPr txBox="1"/>
          <p:nvPr/>
        </p:nvSpPr>
        <p:spPr>
          <a:xfrm>
            <a:off x="2924432" y="256968"/>
            <a:ext cx="4893276" cy="307777"/>
          </a:xfrm>
          <a:prstGeom prst="rect">
            <a:avLst/>
          </a:prstGeom>
          <a:noFill/>
        </p:spPr>
        <p:txBody>
          <a:bodyPr wrap="square" rtlCol="0">
            <a:spAutoFit/>
          </a:bodyPr>
          <a:lstStyle/>
          <a:p>
            <a:r>
              <a:rPr lang="fr-FR" dirty="0" smtClean="0"/>
              <a:t>Grille d’analyse et d’évaluation des DMP commune</a:t>
            </a:r>
            <a:endParaRPr lang="fr-FR" dirty="0"/>
          </a:p>
        </p:txBody>
      </p:sp>
      <p:sp>
        <p:nvSpPr>
          <p:cNvPr id="6" name="Rectangle à coins arrondis 5"/>
          <p:cNvSpPr/>
          <p:nvPr/>
        </p:nvSpPr>
        <p:spPr>
          <a:xfrm>
            <a:off x="3938016" y="858784"/>
            <a:ext cx="1816608" cy="28726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7" name="Rectangle à coins arrondis 6"/>
          <p:cNvSpPr/>
          <p:nvPr/>
        </p:nvSpPr>
        <p:spPr>
          <a:xfrm>
            <a:off x="518160" y="1352560"/>
            <a:ext cx="1816608" cy="28726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1102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Aide à l’auto-évaluation des PGD</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84</a:t>
            </a:fld>
            <a:endParaRPr lang="fr-FR" sz="1200" b="1" i="0">
              <a:solidFill>
                <a:schemeClr val="lt1"/>
              </a:solidFill>
              <a:latin typeface="Arial"/>
              <a:ea typeface="Arial"/>
              <a:cs typeface="Arial"/>
              <a:sym typeface="Arial"/>
            </a:endParaRPr>
          </a:p>
        </p:txBody>
      </p:sp>
      <p:sp>
        <p:nvSpPr>
          <p:cNvPr id="8" name="Rectangle 1"/>
          <p:cNvSpPr>
            <a:spLocks noGrp="1" noChangeArrowheads="1"/>
          </p:cNvSpPr>
          <p:nvPr>
            <p:ph idx="1"/>
          </p:nvPr>
        </p:nvSpPr>
        <p:spPr bwMode="auto">
          <a:xfrm>
            <a:off x="457200" y="1718466"/>
            <a:ext cx="8376362" cy="3170099"/>
          </a:xfrm>
          <a:prstGeom prst="rect">
            <a:avLst/>
          </a:prstGeom>
          <a:noFill/>
          <a:ln w="9525">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Data Management Plan Compliance </a:t>
            </a:r>
            <a:r>
              <a:rPr kumimoji="0" lang="fr-FR" altLang="fr-FR" sz="1400" b="1" i="0" u="none" strike="noStrike" cap="none" normalizeH="0" baseline="0" dirty="0" err="1" smtClean="0">
                <a:ln>
                  <a:noFill/>
                </a:ln>
                <a:solidFill>
                  <a:schemeClr val="tx1"/>
                </a:solidFill>
                <a:effectLst/>
                <a:latin typeface="Arial" panose="020B0604020202020204" pitchFamily="34" charset="0"/>
              </a:rPr>
              <a:t>Rubrics</a:t>
            </a:r>
            <a:endParaRPr kumimoji="0" lang="fr-FR" altLang="fr-FR" sz="14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err="1" smtClean="0">
                <a:ln>
                  <a:noFill/>
                </a:ln>
                <a:solidFill>
                  <a:schemeClr val="tx1"/>
                </a:solidFill>
                <a:effectLst/>
                <a:latin typeface="Arial" panose="020B0604020202020204" pitchFamily="34" charset="0"/>
              </a:rPr>
              <a:t>Rubrics</a:t>
            </a:r>
            <a:r>
              <a:rPr kumimoji="0" lang="fr-FR" altLang="fr-FR" sz="1400" b="0" i="0" u="none" strike="noStrike" cap="none" normalizeH="0" baseline="0" dirty="0" smtClean="0">
                <a:ln>
                  <a:noFill/>
                </a:ln>
                <a:solidFill>
                  <a:schemeClr val="tx1"/>
                </a:solidFill>
                <a:effectLst/>
                <a:latin typeface="Arial" panose="020B0604020202020204" pitchFamily="34" charset="0"/>
              </a:rPr>
              <a:t> / checklists to </a:t>
            </a:r>
            <a:r>
              <a:rPr kumimoji="0" lang="fr-FR" altLang="fr-FR" sz="1400" b="0" i="0" u="none" strike="noStrike" cap="none" normalizeH="0" baseline="0" dirty="0" err="1" smtClean="0">
                <a:ln>
                  <a:noFill/>
                </a:ln>
                <a:solidFill>
                  <a:schemeClr val="tx1"/>
                </a:solidFill>
                <a:effectLst/>
                <a:latin typeface="Arial" panose="020B0604020202020204" pitchFamily="34" charset="0"/>
              </a:rPr>
              <a:t>evaluate</a:t>
            </a:r>
            <a:r>
              <a:rPr kumimoji="0" lang="fr-FR" altLang="fr-FR" sz="1400" b="0" i="0" u="none" strike="noStrike" cap="none" normalizeH="0" baseline="0" dirty="0" smtClean="0">
                <a:ln>
                  <a:noFill/>
                </a:ln>
                <a:solidFill>
                  <a:schemeClr val="tx1"/>
                </a:solidFill>
                <a:effectLst/>
                <a:latin typeface="Arial" panose="020B0604020202020204" pitchFamily="34" charset="0"/>
              </a:rPr>
              <a:t> data management plans for compliance </a:t>
            </a:r>
            <a:r>
              <a:rPr kumimoji="0" lang="fr-FR" altLang="fr-FR" sz="1400" b="0" i="0" u="none" strike="noStrike" cap="none" normalizeH="0" baseline="0" dirty="0" err="1" smtClean="0">
                <a:ln>
                  <a:noFill/>
                </a:ln>
                <a:solidFill>
                  <a:schemeClr val="tx1"/>
                </a:solidFill>
                <a:effectLst/>
                <a:latin typeface="Arial" panose="020B0604020202020204" pitchFamily="34" charset="0"/>
              </a:rPr>
              <a:t>with</a:t>
            </a:r>
            <a:r>
              <a:rPr kumimoji="0" lang="fr-FR" altLang="fr-FR" sz="1400" b="0" i="0" u="none" strike="noStrike" cap="none" normalizeH="0" baseline="0" dirty="0" smtClean="0">
                <a:ln>
                  <a:noFill/>
                </a:ln>
                <a:solidFill>
                  <a:schemeClr val="tx1"/>
                </a:solidFill>
                <a:effectLst/>
                <a:latin typeface="Arial" panose="020B0604020202020204" pitchFamily="34" charset="0"/>
              </a:rPr>
              <a:t> the </a:t>
            </a:r>
            <a:r>
              <a:rPr kumimoji="0" lang="fr-FR" altLang="fr-FR" sz="1400" b="0" i="0" u="none" strike="noStrike" cap="none" normalizeH="0" baseline="0" dirty="0" err="1" smtClean="0">
                <a:ln>
                  <a:noFill/>
                </a:ln>
                <a:solidFill>
                  <a:schemeClr val="tx1"/>
                </a:solidFill>
                <a:effectLst/>
                <a:latin typeface="Arial" panose="020B0604020202020204" pitchFamily="34" charset="0"/>
              </a:rPr>
              <a:t>following</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funder’s</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requirements</a:t>
            </a:r>
            <a:r>
              <a:rPr kumimoji="0" lang="fr-FR" altLang="fr-FR" sz="14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3"/>
              </a:rPr>
              <a:t>AHRC DMP Compliance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3"/>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3"/>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3"/>
              </a:rPr>
              <a:t>Draft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3"/>
              </a:rPr>
              <a:t>)</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DCC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4"/>
              </a:rPr>
              <a:t>BBSRC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4"/>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4"/>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4"/>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4"/>
              </a:rPr>
              <a:t> v2.0</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CRUK Basic and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5"/>
              </a:rPr>
              <a:t>Clinical</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5"/>
              </a:rPr>
              <a:t>Research</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5"/>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5"/>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 v2.0</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6"/>
              </a:rPr>
              <a:t>CRUK Population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6"/>
              </a:rPr>
              <a:t>Research</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6"/>
              </a:rPr>
              <a:t>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6"/>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6"/>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6"/>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6"/>
              </a:rPr>
              <a:t> v2.0 </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7"/>
              </a:rPr>
              <a:t>EPSRC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7"/>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7"/>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7"/>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7"/>
              </a:rPr>
              <a:t> v2.0</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8"/>
              </a:rPr>
              <a:t>H2020 DMP Compliance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8"/>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8"/>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8"/>
              </a:rPr>
              <a:t>Draft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8"/>
              </a:rPr>
              <a:t>) </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DCC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9"/>
              </a:rPr>
              <a:t>MRC DMP Compliance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9"/>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9"/>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9"/>
              </a:rPr>
              <a:t>Draft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9"/>
              </a:rPr>
              <a:t>)</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Newcastle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0"/>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0"/>
              </a:rPr>
              <a:t> to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0"/>
              </a:rPr>
              <a:t>evaluate</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0"/>
              </a:rPr>
              <a:t> NERC data management plans</a:t>
            </a:r>
            <a:r>
              <a:rPr kumimoji="0" lang="fr-FR" altLang="fr-FR" sz="14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1"/>
              </a:rPr>
              <a:t>Wellcome</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1"/>
              </a:rPr>
              <a:t>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1"/>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1"/>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1"/>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1"/>
              </a:rPr>
              <a:t> v2.0 </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169981" y="5269071"/>
            <a:ext cx="5926622" cy="738664"/>
          </a:xfrm>
          <a:prstGeom prst="rect">
            <a:avLst/>
          </a:prstGeom>
        </p:spPr>
        <p:txBody>
          <a:bodyPr wrap="none">
            <a:spAutoFit/>
          </a:bodyPr>
          <a:lstStyle/>
          <a:p>
            <a:r>
              <a:rPr lang="fr-FR" dirty="0">
                <a:hlinkClick r:id="rId12"/>
              </a:rPr>
              <a:t>https://</a:t>
            </a:r>
            <a:r>
              <a:rPr lang="fr-FR" dirty="0" smtClean="0">
                <a:hlinkClick r:id="rId12"/>
              </a:rPr>
              <a:t>www.sheffield.ac.uk/library/rdm/dmp</a:t>
            </a:r>
            <a:r>
              <a:rPr lang="fr-FR" dirty="0" smtClean="0"/>
              <a:t/>
            </a:r>
            <a:br>
              <a:rPr lang="fr-FR" dirty="0" smtClean="0"/>
            </a:br>
            <a:r>
              <a:rPr lang="fr-FR" dirty="0" smtClean="0"/>
              <a:t>(grilles de DMP annotées, exemples de DMP, outils d’auto-évaluation…)</a:t>
            </a:r>
          </a:p>
          <a:p>
            <a:endParaRPr lang="fr-FR" dirty="0"/>
          </a:p>
        </p:txBody>
      </p:sp>
    </p:spTree>
    <p:extLst>
      <p:ext uri="{BB962C8B-B14F-4D97-AF65-F5344CB8AC3E}">
        <p14:creationId xmlns:p14="http://schemas.microsoft.com/office/powerpoint/2010/main" val="38404937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pPr algn="ctr"/>
            <a:r>
              <a:rPr lang="fr-FR" dirty="0" smtClean="0"/>
              <a:t>Grilles d’évaluation</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85</a:t>
            </a:fld>
            <a:endParaRPr lang="fr-FR" sz="1200" b="1" i="0">
              <a:solidFill>
                <a:schemeClr val="lt1"/>
              </a:solidFill>
              <a:latin typeface="Arial"/>
              <a:ea typeface="Arial"/>
              <a:cs typeface="Arial"/>
              <a:sym typeface="Arial"/>
            </a:endParaRPr>
          </a:p>
        </p:txBody>
      </p:sp>
      <p:sp>
        <p:nvSpPr>
          <p:cNvPr id="10" name="Rectangle 9"/>
          <p:cNvSpPr/>
          <p:nvPr/>
        </p:nvSpPr>
        <p:spPr>
          <a:xfrm>
            <a:off x="1371421" y="5417718"/>
            <a:ext cx="6007454" cy="523220"/>
          </a:xfrm>
          <a:prstGeom prst="rect">
            <a:avLst/>
          </a:prstGeom>
        </p:spPr>
        <p:txBody>
          <a:bodyPr wrap="square">
            <a:spAutoFit/>
          </a:bodyPr>
          <a:lstStyle/>
          <a:p>
            <a:r>
              <a:rPr lang="fr-FR" dirty="0">
                <a:hlinkClick r:id="rId3"/>
              </a:rPr>
              <a:t>https://</a:t>
            </a:r>
            <a:r>
              <a:rPr lang="fr-FR" dirty="0" smtClean="0">
                <a:hlinkClick r:id="rId3"/>
              </a:rPr>
              <a:t>zenodo.org/record/257650/files/Wellcome_Rubric_v2.1.pdf</a:t>
            </a:r>
            <a:endParaRPr lang="fr-FR" dirty="0" smtClean="0"/>
          </a:p>
          <a:p>
            <a:endParaRPr lang="fr-FR" dirty="0"/>
          </a:p>
        </p:txBody>
      </p:sp>
      <p:pic>
        <p:nvPicPr>
          <p:cNvPr id="11" name="Image 10"/>
          <p:cNvPicPr>
            <a:picLocks noChangeAspect="1"/>
          </p:cNvPicPr>
          <p:nvPr/>
        </p:nvPicPr>
        <p:blipFill>
          <a:blip r:embed="rId4"/>
          <a:stretch>
            <a:fillRect/>
          </a:stretch>
        </p:blipFill>
        <p:spPr>
          <a:xfrm>
            <a:off x="1117006" y="1090449"/>
            <a:ext cx="6659409" cy="4119563"/>
          </a:xfrm>
          <a:prstGeom prst="rect">
            <a:avLst/>
          </a:prstGeom>
          <a:ln>
            <a:solidFill>
              <a:schemeClr val="accent3"/>
            </a:solidFill>
          </a:ln>
        </p:spPr>
      </p:pic>
      <p:pic>
        <p:nvPicPr>
          <p:cNvPr id="12" name="Image 11"/>
          <p:cNvPicPr>
            <a:picLocks noChangeAspect="1"/>
          </p:cNvPicPr>
          <p:nvPr/>
        </p:nvPicPr>
        <p:blipFill>
          <a:blip r:embed="rId5"/>
          <a:stretch>
            <a:fillRect/>
          </a:stretch>
        </p:blipFill>
        <p:spPr>
          <a:xfrm>
            <a:off x="0" y="0"/>
            <a:ext cx="1209524" cy="1190476"/>
          </a:xfrm>
          <a:prstGeom prst="rect">
            <a:avLst/>
          </a:prstGeom>
        </p:spPr>
      </p:pic>
    </p:spTree>
    <p:extLst>
      <p:ext uri="{BB962C8B-B14F-4D97-AF65-F5344CB8AC3E}">
        <p14:creationId xmlns:p14="http://schemas.microsoft.com/office/powerpoint/2010/main" val="4478549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86</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2"/>
          <a:stretch>
            <a:fillRect/>
          </a:stretch>
        </p:blipFill>
        <p:spPr>
          <a:xfrm>
            <a:off x="749627" y="169759"/>
            <a:ext cx="7517457" cy="5322619"/>
          </a:xfrm>
          <a:prstGeom prst="rect">
            <a:avLst/>
          </a:prstGeom>
          <a:ln>
            <a:solidFill>
              <a:schemeClr val="accent1"/>
            </a:solidFill>
          </a:ln>
        </p:spPr>
      </p:pic>
      <p:sp>
        <p:nvSpPr>
          <p:cNvPr id="7" name="Rectangle 6"/>
          <p:cNvSpPr/>
          <p:nvPr/>
        </p:nvSpPr>
        <p:spPr>
          <a:xfrm>
            <a:off x="1246983" y="5585810"/>
            <a:ext cx="7020101" cy="677108"/>
          </a:xfrm>
          <a:prstGeom prst="rect">
            <a:avLst/>
          </a:prstGeom>
        </p:spPr>
        <p:txBody>
          <a:bodyPr wrap="square">
            <a:spAutoFit/>
          </a:bodyPr>
          <a:lstStyle/>
          <a:p>
            <a:r>
              <a:rPr lang="fr-FR" sz="1200" dirty="0">
                <a:hlinkClick r:id="rId3"/>
              </a:rPr>
              <a:t>http://</a:t>
            </a:r>
            <a:r>
              <a:rPr lang="fr-FR" sz="1200" dirty="0" smtClean="0">
                <a:hlinkClick r:id="rId3"/>
              </a:rPr>
              <a:t>www.dcc.ac.uk/sites/default/files/documents/resource/DMP/H2020%20DMP%20compliance%20rubric.pdf</a:t>
            </a:r>
            <a:endParaRPr lang="fr-FR" sz="1200" dirty="0" smtClean="0"/>
          </a:p>
          <a:p>
            <a:endParaRPr lang="fr-FR" dirty="0"/>
          </a:p>
        </p:txBody>
      </p:sp>
    </p:spTree>
    <p:extLst>
      <p:ext uri="{BB962C8B-B14F-4D97-AF65-F5344CB8AC3E}">
        <p14:creationId xmlns:p14="http://schemas.microsoft.com/office/powerpoint/2010/main" val="22814264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r>
              <a:rPr lang="fr-FR" dirty="0" smtClean="0"/>
              <a:t>LIBER </a:t>
            </a:r>
            <a:r>
              <a:rPr lang="fr-FR" sz="2400" dirty="0" err="1" smtClean="0"/>
              <a:t>Research</a:t>
            </a:r>
            <a:r>
              <a:rPr lang="fr-FR" sz="2400" dirty="0" smtClean="0"/>
              <a:t> Data Management </a:t>
            </a:r>
            <a:r>
              <a:rPr lang="fr-FR" sz="2400" dirty="0" err="1" smtClean="0"/>
              <a:t>Working</a:t>
            </a:r>
            <a:r>
              <a:rPr lang="fr-FR" sz="2400" dirty="0" smtClean="0"/>
              <a:t> Group</a:t>
            </a:r>
            <a:endParaRPr lang="fr-FR" sz="2400"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87</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b="6306"/>
          <a:stretch/>
        </p:blipFill>
        <p:spPr>
          <a:xfrm>
            <a:off x="457200" y="1024003"/>
            <a:ext cx="5960451" cy="5217254"/>
          </a:xfrm>
          <a:prstGeom prst="rect">
            <a:avLst/>
          </a:prstGeom>
        </p:spPr>
      </p:pic>
      <p:sp>
        <p:nvSpPr>
          <p:cNvPr id="7" name="Rectangle à coins arrondis 6"/>
          <p:cNvSpPr/>
          <p:nvPr/>
        </p:nvSpPr>
        <p:spPr>
          <a:xfrm>
            <a:off x="272143" y="1647825"/>
            <a:ext cx="6281057" cy="1258107"/>
          </a:xfrm>
          <a:prstGeom prst="roundRect">
            <a:avLst/>
          </a:prstGeom>
          <a:noFill/>
          <a:ln w="25400">
            <a:solidFill>
              <a:srgbClr val="6F9D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3679371" y="5866011"/>
            <a:ext cx="5192486" cy="307777"/>
          </a:xfrm>
          <a:prstGeom prst="rect">
            <a:avLst/>
          </a:prstGeom>
        </p:spPr>
        <p:txBody>
          <a:bodyPr wrap="square">
            <a:spAutoFit/>
          </a:bodyPr>
          <a:lstStyle/>
          <a:p>
            <a:r>
              <a:rPr lang="fr-FR" dirty="0"/>
              <a:t>LIBER = Ligue des </a:t>
            </a:r>
            <a:r>
              <a:rPr lang="fr-FR" dirty="0" smtClean="0"/>
              <a:t>Bibliothèques Européennes </a:t>
            </a:r>
            <a:r>
              <a:rPr lang="fr-FR" dirty="0"/>
              <a:t>de </a:t>
            </a:r>
            <a:r>
              <a:rPr lang="fr-FR" dirty="0" smtClean="0"/>
              <a:t>Recherche</a:t>
            </a:r>
            <a:endParaRPr lang="fr-FR" dirty="0"/>
          </a:p>
        </p:txBody>
      </p:sp>
      <p:sp>
        <p:nvSpPr>
          <p:cNvPr id="9" name="Rectangle 8"/>
          <p:cNvSpPr/>
          <p:nvPr/>
        </p:nvSpPr>
        <p:spPr>
          <a:xfrm>
            <a:off x="5599094" y="5558234"/>
            <a:ext cx="3087705" cy="307777"/>
          </a:xfrm>
          <a:prstGeom prst="rect">
            <a:avLst/>
          </a:prstGeom>
        </p:spPr>
        <p:txBody>
          <a:bodyPr wrap="none">
            <a:spAutoFit/>
          </a:bodyPr>
          <a:lstStyle/>
          <a:p>
            <a:r>
              <a:rPr lang="fr-FR" dirty="0">
                <a:hlinkClick r:id="rId4"/>
              </a:rPr>
              <a:t>https://libereurope.eu/dmpcatalogue/</a:t>
            </a:r>
            <a:endParaRPr lang="fr-FR" dirty="0"/>
          </a:p>
        </p:txBody>
      </p:sp>
      <p:sp>
        <p:nvSpPr>
          <p:cNvPr id="10" name="ZoneTexte 9"/>
          <p:cNvSpPr txBox="1"/>
          <p:nvPr/>
        </p:nvSpPr>
        <p:spPr>
          <a:xfrm>
            <a:off x="6602708" y="4377717"/>
            <a:ext cx="1776632" cy="738664"/>
          </a:xfrm>
          <a:prstGeom prst="rect">
            <a:avLst/>
          </a:prstGeom>
          <a:noFill/>
        </p:spPr>
        <p:txBody>
          <a:bodyPr wrap="square" rtlCol="0">
            <a:spAutoFit/>
          </a:bodyPr>
          <a:lstStyle/>
          <a:p>
            <a:r>
              <a:rPr lang="fr-FR" dirty="0" smtClean="0"/>
              <a:t>Seulement 7  DMP </a:t>
            </a:r>
            <a:r>
              <a:rPr lang="fr-FR" smtClean="0"/>
              <a:t>recensés au 09/11/18</a:t>
            </a:r>
            <a:endParaRPr lang="fr-FR" dirty="0"/>
          </a:p>
        </p:txBody>
      </p:sp>
    </p:spTree>
    <p:extLst>
      <p:ext uri="{BB962C8B-B14F-4D97-AF65-F5344CB8AC3E}">
        <p14:creationId xmlns:p14="http://schemas.microsoft.com/office/powerpoint/2010/main" val="10175111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DMP Cat</a:t>
            </a:r>
            <a:br>
              <a:rPr lang="fr-FR" dirty="0"/>
            </a:br>
            <a:r>
              <a:rPr lang="fr-FR" dirty="0" smtClean="0"/>
              <a:t/>
            </a:r>
            <a:br>
              <a:rPr lang="fr-FR" dirty="0" smtClean="0"/>
            </a:b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88</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2"/>
          <a:srcRect r="5639"/>
          <a:stretch/>
        </p:blipFill>
        <p:spPr>
          <a:xfrm>
            <a:off x="274032" y="949806"/>
            <a:ext cx="4060770" cy="4083731"/>
          </a:xfrm>
          <a:prstGeom prst="rect">
            <a:avLst/>
          </a:prstGeom>
          <a:ln>
            <a:solidFill>
              <a:schemeClr val="accent1"/>
            </a:solidFill>
          </a:ln>
        </p:spPr>
      </p:pic>
      <p:sp>
        <p:nvSpPr>
          <p:cNvPr id="7" name="Rectangle 6"/>
          <p:cNvSpPr/>
          <p:nvPr/>
        </p:nvSpPr>
        <p:spPr>
          <a:xfrm>
            <a:off x="2236816" y="426586"/>
            <a:ext cx="4052713" cy="523220"/>
          </a:xfrm>
          <a:prstGeom prst="rect">
            <a:avLst/>
          </a:prstGeom>
        </p:spPr>
        <p:txBody>
          <a:bodyPr wrap="none">
            <a:spAutoFit/>
          </a:bodyPr>
          <a:lstStyle/>
          <a:p>
            <a:r>
              <a:rPr lang="fr-FR" dirty="0">
                <a:hlinkClick r:id="rId3"/>
              </a:rPr>
              <a:t>https://libereurope.eu/dmpcatalogue/explanation</a:t>
            </a:r>
            <a:r>
              <a:rPr lang="fr-FR" dirty="0" smtClean="0">
                <a:hlinkClick r:id="rId3"/>
              </a:rPr>
              <a:t>/</a:t>
            </a:r>
            <a:endParaRPr lang="fr-FR" dirty="0" smtClean="0"/>
          </a:p>
          <a:p>
            <a:endParaRPr lang="fr-FR" dirty="0"/>
          </a:p>
        </p:txBody>
      </p:sp>
      <p:sp>
        <p:nvSpPr>
          <p:cNvPr id="8" name="Parenthèse fermante 7"/>
          <p:cNvSpPr/>
          <p:nvPr/>
        </p:nvSpPr>
        <p:spPr>
          <a:xfrm>
            <a:off x="3849245" y="2991671"/>
            <a:ext cx="402771" cy="2002971"/>
          </a:xfrm>
          <a:prstGeom prst="rightBracket">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fr-FR">
              <a:solidFill>
                <a:srgbClr val="6F9D20"/>
              </a:solidFill>
            </a:endParaRPr>
          </a:p>
        </p:txBody>
      </p:sp>
      <p:pic>
        <p:nvPicPr>
          <p:cNvPr id="10" name="Image 9"/>
          <p:cNvPicPr>
            <a:picLocks noChangeAspect="1"/>
          </p:cNvPicPr>
          <p:nvPr/>
        </p:nvPicPr>
        <p:blipFill>
          <a:blip r:embed="rId4"/>
          <a:stretch>
            <a:fillRect/>
          </a:stretch>
        </p:blipFill>
        <p:spPr>
          <a:xfrm>
            <a:off x="4627761" y="1182572"/>
            <a:ext cx="4351998" cy="4938712"/>
          </a:xfrm>
          <a:prstGeom prst="rect">
            <a:avLst/>
          </a:prstGeom>
          <a:ln>
            <a:solidFill>
              <a:schemeClr val="accent1">
                <a:shade val="95000"/>
                <a:satMod val="105000"/>
              </a:schemeClr>
            </a:solidFill>
          </a:ln>
        </p:spPr>
      </p:pic>
      <p:sp>
        <p:nvSpPr>
          <p:cNvPr id="11" name="Flèche courbée vers la droite 10"/>
          <p:cNvSpPr/>
          <p:nvPr/>
        </p:nvSpPr>
        <p:spPr>
          <a:xfrm rot="19915279">
            <a:off x="3904048" y="5188262"/>
            <a:ext cx="555171" cy="854981"/>
          </a:xfrm>
          <a:prstGeom prst="curvedRightArrow">
            <a:avLst/>
          </a:prstGeom>
          <a:solidFill>
            <a:srgbClr val="6F9D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 name="Rectangle à coins arrondis 1"/>
          <p:cNvSpPr/>
          <p:nvPr/>
        </p:nvSpPr>
        <p:spPr>
          <a:xfrm>
            <a:off x="4943960" y="4711484"/>
            <a:ext cx="2076772" cy="283157"/>
          </a:xfrm>
          <a:prstGeom prst="round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2" name="Connecteur en arc 11"/>
          <p:cNvCxnSpPr/>
          <p:nvPr/>
        </p:nvCxnSpPr>
        <p:spPr>
          <a:xfrm rot="5400000">
            <a:off x="6250394" y="5033777"/>
            <a:ext cx="669989" cy="591718"/>
          </a:xfrm>
          <a:prstGeom prst="curvedConnector3">
            <a:avLst/>
          </a:prstGeom>
          <a:ln w="19050">
            <a:tailEnd type="triangle"/>
          </a:ln>
        </p:spPr>
        <p:style>
          <a:lnRef idx="2">
            <a:schemeClr val="accent6"/>
          </a:lnRef>
          <a:fillRef idx="0">
            <a:schemeClr val="accent6"/>
          </a:fillRef>
          <a:effectRef idx="1">
            <a:schemeClr val="accent6"/>
          </a:effectRef>
          <a:fontRef idx="minor">
            <a:schemeClr val="tx1"/>
          </a:fontRef>
        </p:style>
      </p:cxnSp>
      <p:cxnSp>
        <p:nvCxnSpPr>
          <p:cNvPr id="14" name="Connecteur en arc 13"/>
          <p:cNvCxnSpPr/>
          <p:nvPr/>
        </p:nvCxnSpPr>
        <p:spPr>
          <a:xfrm rot="5400000">
            <a:off x="6317731" y="5395576"/>
            <a:ext cx="925560" cy="201484"/>
          </a:xfrm>
          <a:prstGeom prst="curvedConnector3">
            <a:avLst/>
          </a:prstGeom>
          <a:ln w="19050">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4879437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fld id="{FDBC492A-54F5-4F6A-B0E4-07DED51B11E7}" type="slidenum">
              <a:rPr lang="fr-FR" smtClean="0"/>
              <a:t>89</a:t>
            </a:fld>
            <a:endParaRPr lang="fr-FR"/>
          </a:p>
        </p:txBody>
      </p:sp>
      <p:sp>
        <p:nvSpPr>
          <p:cNvPr id="3" name="Titre 2"/>
          <p:cNvSpPr>
            <a:spLocks noGrp="1"/>
          </p:cNvSpPr>
          <p:nvPr>
            <p:ph type="ctrTitle"/>
          </p:nvPr>
        </p:nvSpPr>
        <p:spPr/>
        <p:txBody>
          <a:bodyPr/>
          <a:lstStyle/>
          <a:p>
            <a:r>
              <a:rPr lang="fr-FR" dirty="0" smtClean="0"/>
              <a:t>Evolution et perspectives sur les PGD</a:t>
            </a:r>
            <a:endParaRPr lang="fr-FR" dirty="0"/>
          </a:p>
        </p:txBody>
      </p:sp>
      <p:sp>
        <p:nvSpPr>
          <p:cNvPr id="2" name="Sous-titre 1"/>
          <p:cNvSpPr>
            <a:spLocks noGrp="1"/>
          </p:cNvSpPr>
          <p:nvPr>
            <p:ph type="subTitle" idx="1"/>
          </p:nvPr>
        </p:nvSpPr>
        <p:spPr/>
        <p:txBody>
          <a:bodyPr/>
          <a:lstStyle/>
          <a:p>
            <a:endParaRPr lang="fr-FR"/>
          </a:p>
        </p:txBody>
      </p:sp>
    </p:spTree>
    <p:extLst>
      <p:ext uri="{BB962C8B-B14F-4D97-AF65-F5344CB8AC3E}">
        <p14:creationId xmlns:p14="http://schemas.microsoft.com/office/powerpoint/2010/main" val="3931930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722313" y="4406900"/>
            <a:ext cx="8104446" cy="1362075"/>
          </a:xfrm>
        </p:spPr>
        <p:txBody>
          <a:bodyPr/>
          <a:lstStyle/>
          <a:p>
            <a:pPr lvl="0"/>
            <a:r>
              <a:rPr lang="fr-FR" cap="none" dirty="0" smtClean="0">
                <a:sym typeface="Arial"/>
              </a:rPr>
              <a:t>Pourquoi rédiger un PGD ?</a:t>
            </a:r>
            <a:endParaRPr lang="fr-FR" cap="none" dirty="0">
              <a:sym typeface="Arial"/>
            </a:endParaRPr>
          </a:p>
        </p:txBody>
      </p:sp>
      <p:sp>
        <p:nvSpPr>
          <p:cNvPr id="7" name="Espace réservé du texte 6"/>
          <p:cNvSpPr>
            <a:spLocks noGrp="1"/>
          </p:cNvSpPr>
          <p:nvPr>
            <p:ph type="body" idx="1"/>
          </p:nvPr>
        </p:nvSpPr>
        <p:spPr/>
        <p:txBody>
          <a:bodyPr/>
          <a:lstStyle/>
          <a:p>
            <a:endParaRPr lang="fr-FR"/>
          </a:p>
        </p:txBody>
      </p:sp>
      <p:sp>
        <p:nvSpPr>
          <p:cNvPr id="173" name="Shape 173"/>
          <p:cNvSpPr txBox="1">
            <a:spLocks noGrp="1"/>
          </p:cNvSpPr>
          <p:nvPr>
            <p:ph type="ftr" sz="quarter" idx="11"/>
          </p:nvPr>
        </p:nvSpPr>
        <p:spPr/>
        <p:txBody>
          <a:bodyPr/>
          <a:lstStyle/>
          <a:p>
            <a:pPr lvl="0"/>
            <a:r>
              <a:rPr lang="fr-FR" smtClean="0">
                <a:sym typeface="Arial"/>
              </a:rPr>
              <a:t>Les plans de gestion de données -  S. Cocaud et D. L'Hostis, INRA. URFIST Lyon - 16/11/2018</a:t>
            </a:r>
            <a:endParaRPr lang="fr-FR">
              <a:sym typeface="Arial"/>
            </a:endParaRPr>
          </a:p>
        </p:txBody>
      </p:sp>
      <p:sp>
        <p:nvSpPr>
          <p:cNvPr id="2" name="Espace réservé du numéro de diapositive 1"/>
          <p:cNvSpPr>
            <a:spLocks noGrp="1"/>
          </p:cNvSpPr>
          <p:nvPr>
            <p:ph type="sldNum" sz="quarter" idx="12"/>
          </p:nvPr>
        </p:nvSpPr>
        <p:spPr/>
        <p:txBody>
          <a:bodyPr/>
          <a:lstStyle/>
          <a:p>
            <a:pPr lvl="0"/>
            <a:fld id="{00000000-1234-1234-1234-123412341234}" type="slidenum">
              <a:rPr lang="fr-FR" smtClean="0">
                <a:sym typeface="Arial"/>
              </a:rPr>
              <a:pPr lvl="0"/>
              <a:t>9</a:t>
            </a:fld>
            <a:endParaRPr lang="fr-FR">
              <a:sym typeface="Arial"/>
            </a:endParaRPr>
          </a:p>
        </p:txBody>
      </p:sp>
    </p:spTree>
    <p:extLst>
      <p:ext uri="{BB962C8B-B14F-4D97-AF65-F5344CB8AC3E}">
        <p14:creationId xmlns:p14="http://schemas.microsoft.com/office/powerpoint/2010/main" val="218526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idx="1"/>
          </p:nvPr>
        </p:nvSpPr>
        <p:spPr>
          <a:xfrm>
            <a:off x="376518" y="1145249"/>
            <a:ext cx="8229600" cy="4525963"/>
          </a:xfrm>
        </p:spPr>
        <p:txBody>
          <a:bodyPr/>
          <a:lstStyle/>
          <a:p>
            <a:endParaRPr lang="fr-FR"/>
          </a:p>
        </p:txBody>
      </p:sp>
      <p:sp>
        <p:nvSpPr>
          <p:cNvPr id="9" name="Titre 8"/>
          <p:cNvSpPr>
            <a:spLocks noGrp="1"/>
          </p:cNvSpPr>
          <p:nvPr>
            <p:ph type="title"/>
          </p:nvPr>
        </p:nvSpPr>
        <p:spPr/>
        <p:txBody>
          <a:bodyPr/>
          <a:lstStyle/>
          <a:p>
            <a:r>
              <a:rPr lang="fr-FR" dirty="0" smtClean="0"/>
              <a:t>Evolutions et perspectives…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90</a:t>
            </a:fld>
            <a:endParaRPr lang="fr-FR" sz="1200" b="1" i="0" u="none" strike="noStrike" cap="none">
              <a:solidFill>
                <a:schemeClr val="lt1"/>
              </a:solidFill>
              <a:latin typeface="Arial"/>
              <a:ea typeface="Arial"/>
              <a:cs typeface="Arial"/>
              <a:sym typeface="Arial"/>
            </a:endParaRPr>
          </a:p>
        </p:txBody>
      </p:sp>
      <p:graphicFrame>
        <p:nvGraphicFramePr>
          <p:cNvPr id="8" name="Diagramme 7"/>
          <p:cNvGraphicFramePr/>
          <p:nvPr>
            <p:extLst/>
          </p:nvPr>
        </p:nvGraphicFramePr>
        <p:xfrm>
          <a:off x="722715" y="1191287"/>
          <a:ext cx="7698569" cy="4441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3269728" y="5859892"/>
            <a:ext cx="2604541" cy="307777"/>
          </a:xfrm>
          <a:prstGeom prst="rect">
            <a:avLst/>
          </a:prstGeom>
        </p:spPr>
        <p:txBody>
          <a:bodyPr wrap="square">
            <a:spAutoFit/>
          </a:bodyPr>
          <a:lstStyle/>
          <a:p>
            <a:r>
              <a:rPr lang="en-US" dirty="0" err="1" smtClean="0">
                <a:latin typeface="Segoe UI" panose="020B0502040204020203" pitchFamily="34" charset="0"/>
              </a:rPr>
              <a:t>D’après</a:t>
            </a:r>
            <a:r>
              <a:rPr lang="en-US" dirty="0" smtClean="0">
                <a:latin typeface="Segoe UI" panose="020B0502040204020203" pitchFamily="34" charset="0"/>
              </a:rPr>
              <a:t> Jones</a:t>
            </a:r>
            <a:r>
              <a:rPr lang="en-US" dirty="0">
                <a:latin typeface="Segoe UI" panose="020B0502040204020203" pitchFamily="34" charset="0"/>
              </a:rPr>
              <a:t>, S. (2018</a:t>
            </a:r>
            <a:r>
              <a:rPr lang="en-US" dirty="0" smtClean="0">
                <a:latin typeface="Segoe UI" panose="020B0502040204020203" pitchFamily="34" charset="0"/>
              </a:rPr>
              <a:t>)</a:t>
            </a:r>
            <a:endParaRPr lang="fr-FR" dirty="0">
              <a:latin typeface="Segoe UI" panose="020B0502040204020203" pitchFamily="34" charset="0"/>
            </a:endParaRPr>
          </a:p>
        </p:txBody>
      </p:sp>
      <p:pic>
        <p:nvPicPr>
          <p:cNvPr id="12" name="Image 11"/>
          <p:cNvPicPr>
            <a:picLocks noChangeAspect="1"/>
          </p:cNvPicPr>
          <p:nvPr/>
        </p:nvPicPr>
        <p:blipFill>
          <a:blip r:embed="rId8"/>
          <a:stretch>
            <a:fillRect/>
          </a:stretch>
        </p:blipFill>
        <p:spPr>
          <a:xfrm>
            <a:off x="6937566" y="4048055"/>
            <a:ext cx="1428907" cy="802349"/>
          </a:xfrm>
          <a:prstGeom prst="rect">
            <a:avLst/>
          </a:prstGeom>
        </p:spPr>
      </p:pic>
    </p:spTree>
    <p:extLst>
      <p:ext uri="{BB962C8B-B14F-4D97-AF65-F5344CB8AC3E}">
        <p14:creationId xmlns:p14="http://schemas.microsoft.com/office/powerpoint/2010/main" val="1599278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r>
              <a:rPr lang="fr-FR" dirty="0" smtClean="0"/>
              <a:t>            Groupes de travail RDA, </a:t>
            </a:r>
            <a:br>
              <a:rPr lang="fr-FR" dirty="0" smtClean="0"/>
            </a:br>
            <a:r>
              <a:rPr lang="fr-FR" dirty="0" smtClean="0"/>
              <a:t>            à partir d’un constat…</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91</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457200" y="1647825"/>
            <a:ext cx="8229599" cy="2160447"/>
          </a:xfrm>
          <a:prstGeom prst="rect">
            <a:avLst/>
          </a:prstGeom>
        </p:spPr>
      </p:pic>
      <p:sp>
        <p:nvSpPr>
          <p:cNvPr id="8" name="Rectangle 7"/>
          <p:cNvSpPr/>
          <p:nvPr/>
        </p:nvSpPr>
        <p:spPr>
          <a:xfrm>
            <a:off x="3613586" y="4086475"/>
            <a:ext cx="2803187" cy="523220"/>
          </a:xfrm>
          <a:prstGeom prst="rect">
            <a:avLst/>
          </a:prstGeom>
        </p:spPr>
        <p:txBody>
          <a:bodyPr wrap="square">
            <a:spAutoFit/>
          </a:bodyPr>
          <a:lstStyle/>
          <a:p>
            <a:r>
              <a:rPr lang="fr-FR" dirty="0" smtClean="0">
                <a:hlinkClick r:id="rId4"/>
              </a:rPr>
              <a:t>ADMP-IG-Case_v3.docx</a:t>
            </a:r>
            <a:endParaRPr lang="fr-FR" dirty="0" smtClean="0"/>
          </a:p>
          <a:p>
            <a:endParaRPr lang="fr-FR" dirty="0"/>
          </a:p>
        </p:txBody>
      </p:sp>
      <p:pic>
        <p:nvPicPr>
          <p:cNvPr id="9" name="Image 8"/>
          <p:cNvPicPr>
            <a:picLocks noChangeAspect="1"/>
          </p:cNvPicPr>
          <p:nvPr/>
        </p:nvPicPr>
        <p:blipFill>
          <a:blip r:embed="rId5"/>
          <a:stretch>
            <a:fillRect/>
          </a:stretch>
        </p:blipFill>
        <p:spPr>
          <a:xfrm>
            <a:off x="2710008" y="3457100"/>
            <a:ext cx="3878267" cy="615725"/>
          </a:xfrm>
          <a:prstGeom prst="rect">
            <a:avLst/>
          </a:prstGeom>
        </p:spPr>
      </p:pic>
      <p:sp>
        <p:nvSpPr>
          <p:cNvPr id="10" name="Rectangle 9"/>
          <p:cNvSpPr/>
          <p:nvPr/>
        </p:nvSpPr>
        <p:spPr>
          <a:xfrm>
            <a:off x="754079" y="4483740"/>
            <a:ext cx="7790124" cy="1600438"/>
          </a:xfrm>
          <a:prstGeom prst="rect">
            <a:avLst/>
          </a:prstGeom>
        </p:spPr>
        <p:txBody>
          <a:bodyPr wrap="square">
            <a:spAutoFit/>
          </a:bodyPr>
          <a:lstStyle/>
          <a:p>
            <a:r>
              <a:rPr lang="fr-FR" dirty="0"/>
              <a:t>Les </a:t>
            </a:r>
            <a:r>
              <a:rPr lang="fr-FR" dirty="0" smtClean="0"/>
              <a:t>retours </a:t>
            </a:r>
            <a:r>
              <a:rPr lang="fr-FR" dirty="0"/>
              <a:t>sur les DMP indiquent qu'ils sont parfois insuffisants :</a:t>
            </a:r>
          </a:p>
          <a:p>
            <a:pPr marL="285750" indent="-285750">
              <a:buFont typeface="Arial" panose="020B0604020202020204" pitchFamily="34" charset="0"/>
              <a:buChar char="•"/>
            </a:pPr>
            <a:r>
              <a:rPr lang="fr-FR" dirty="0"/>
              <a:t>Écrit avant (ou au) début d'un projet mais non mis à </a:t>
            </a:r>
            <a:r>
              <a:rPr lang="fr-FR" dirty="0" smtClean="0"/>
              <a:t>jour, </a:t>
            </a:r>
            <a:endParaRPr lang="fr-FR" dirty="0"/>
          </a:p>
          <a:p>
            <a:pPr marL="285750" indent="-285750">
              <a:buFont typeface="Arial" panose="020B0604020202020204" pitchFamily="34" charset="0"/>
              <a:buChar char="•"/>
            </a:pPr>
            <a:r>
              <a:rPr lang="fr-FR" dirty="0"/>
              <a:t>Considéré comme un « fardeau » par les créateurs de </a:t>
            </a:r>
            <a:r>
              <a:rPr lang="fr-FR" dirty="0" smtClean="0"/>
              <a:t>données</a:t>
            </a:r>
            <a:r>
              <a:rPr lang="fr-FR" dirty="0"/>
              <a:t>,</a:t>
            </a:r>
          </a:p>
          <a:p>
            <a:pPr marL="285750" indent="-285750">
              <a:buFont typeface="Arial" panose="020B0604020202020204" pitchFamily="34" charset="0"/>
              <a:buChar char="•"/>
            </a:pPr>
            <a:r>
              <a:rPr lang="fr-FR" dirty="0"/>
              <a:t>Bien que les </a:t>
            </a:r>
            <a:r>
              <a:rPr lang="fr-FR" dirty="0" smtClean="0"/>
              <a:t>financeurs l'exigent</a:t>
            </a:r>
            <a:r>
              <a:rPr lang="fr-FR" dirty="0"/>
              <a:t>, la mise en œuvre des plans n'est généralement pas </a:t>
            </a:r>
            <a:r>
              <a:rPr lang="fr-FR" dirty="0" smtClean="0"/>
              <a:t>vérifiée,</a:t>
            </a:r>
            <a:endParaRPr lang="fr-FR" dirty="0"/>
          </a:p>
          <a:p>
            <a:pPr marL="285750" indent="-285750">
              <a:buFont typeface="Arial" panose="020B0604020202020204" pitchFamily="34" charset="0"/>
              <a:buChar char="•"/>
            </a:pPr>
            <a:r>
              <a:rPr lang="fr-FR" dirty="0"/>
              <a:t>Plan non </a:t>
            </a:r>
            <a:r>
              <a:rPr lang="fr-FR" dirty="0" smtClean="0"/>
              <a:t>interprétable par la </a:t>
            </a:r>
            <a:r>
              <a:rPr lang="fr-FR" dirty="0"/>
              <a:t>machine</a:t>
            </a:r>
          </a:p>
          <a:p>
            <a:pPr marL="285750" indent="-285750">
              <a:buFont typeface="Arial" panose="020B0604020202020204" pitchFamily="34" charset="0"/>
              <a:buChar char="•"/>
            </a:pPr>
            <a:r>
              <a:rPr lang="fr-FR" dirty="0"/>
              <a:t>Il manque "ce qui est évident" et "ce qui n'est pas connu au départ".</a:t>
            </a: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03719"/>
            <a:ext cx="1138596" cy="642419"/>
          </a:xfrm>
          <a:prstGeom prst="rect">
            <a:avLst/>
          </a:prstGeom>
        </p:spPr>
      </p:pic>
      <p:sp>
        <p:nvSpPr>
          <p:cNvPr id="7" name="Rectangle à coins arrondis 6"/>
          <p:cNvSpPr/>
          <p:nvPr/>
        </p:nvSpPr>
        <p:spPr>
          <a:xfrm>
            <a:off x="595618" y="1690939"/>
            <a:ext cx="7952764" cy="691534"/>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9916314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600200"/>
            <a:ext cx="8229600" cy="4148421"/>
          </a:xfrm>
        </p:spPr>
        <p:txBody>
          <a:bodyPr/>
          <a:lstStyle/>
          <a:p>
            <a:endParaRPr lang="fr-FR" dirty="0" smtClean="0"/>
          </a:p>
          <a:p>
            <a:endParaRPr lang="fr-FR" dirty="0"/>
          </a:p>
        </p:txBody>
      </p:sp>
      <p:sp>
        <p:nvSpPr>
          <p:cNvPr id="3" name="Titre 2"/>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92</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1901972" y="-49270"/>
            <a:ext cx="7285714" cy="5666667"/>
          </a:xfrm>
          <a:prstGeom prst="rect">
            <a:avLst/>
          </a:prstGeom>
        </p:spPr>
      </p:pic>
      <p:sp>
        <p:nvSpPr>
          <p:cNvPr id="7" name="Rectangle 6"/>
          <p:cNvSpPr/>
          <p:nvPr/>
        </p:nvSpPr>
        <p:spPr>
          <a:xfrm>
            <a:off x="2033898" y="5529265"/>
            <a:ext cx="6652901" cy="954107"/>
          </a:xfrm>
          <a:prstGeom prst="rect">
            <a:avLst/>
          </a:prstGeom>
        </p:spPr>
        <p:txBody>
          <a:bodyPr wrap="square">
            <a:spAutoFit/>
          </a:bodyPr>
          <a:lstStyle/>
          <a:p>
            <a:r>
              <a:rPr lang="fr-FR" dirty="0">
                <a:hlinkClick r:id="rId4"/>
              </a:rPr>
              <a:t>https://</a:t>
            </a:r>
            <a:r>
              <a:rPr lang="fr-FR" dirty="0" smtClean="0">
                <a:hlinkClick r:id="rId4"/>
              </a:rPr>
              <a:t>www.rd-alliance.org/groups/active-data-management-plans.html</a:t>
            </a:r>
            <a:endParaRPr lang="fr-FR" dirty="0" smtClean="0"/>
          </a:p>
          <a:p>
            <a:r>
              <a:rPr lang="fr-FR" dirty="0">
                <a:hlinkClick r:id="rId5"/>
              </a:rPr>
              <a:t>https://</a:t>
            </a:r>
            <a:r>
              <a:rPr lang="fr-FR" dirty="0" smtClean="0">
                <a:hlinkClick r:id="rId5"/>
              </a:rPr>
              <a:t>www.rd-alliance.org/groups/active-data-management-plans/wiki/active-data-management-plans-wiki-index.html</a:t>
            </a:r>
            <a:endParaRPr lang="fr-FR" dirty="0" smtClean="0"/>
          </a:p>
          <a:p>
            <a:endParaRPr lang="fr-FR" dirty="0"/>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28" y="20877"/>
            <a:ext cx="1444772" cy="815170"/>
          </a:xfrm>
          <a:prstGeom prst="rect">
            <a:avLst/>
          </a:prstGeom>
        </p:spPr>
      </p:pic>
      <p:sp>
        <p:nvSpPr>
          <p:cNvPr id="9" name="Rectangle à coins arrondis 8"/>
          <p:cNvSpPr/>
          <p:nvPr/>
        </p:nvSpPr>
        <p:spPr>
          <a:xfrm>
            <a:off x="2432806" y="2709643"/>
            <a:ext cx="6555765" cy="738231"/>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1182871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smtClean="0"/>
          </a:p>
          <a:p>
            <a:endParaRPr lang="fr-FR" dirty="0"/>
          </a:p>
        </p:txBody>
      </p:sp>
      <p:sp>
        <p:nvSpPr>
          <p:cNvPr id="3" name="Titre 2"/>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93</a:t>
            </a:fld>
            <a:endParaRPr lang="fr-FR" sz="1200" b="1" i="0" u="none" strike="noStrike" cap="none">
              <a:solidFill>
                <a:schemeClr val="lt1"/>
              </a:solidFill>
              <a:latin typeface="Arial"/>
              <a:ea typeface="Arial"/>
              <a:cs typeface="Arial"/>
              <a:sym typeface="Aria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28" y="20877"/>
            <a:ext cx="1444772" cy="815170"/>
          </a:xfrm>
          <a:prstGeom prst="rect">
            <a:avLst/>
          </a:prstGeom>
        </p:spPr>
      </p:pic>
      <p:pic>
        <p:nvPicPr>
          <p:cNvPr id="9" name="Image 8"/>
          <p:cNvPicPr>
            <a:picLocks noChangeAspect="1"/>
          </p:cNvPicPr>
          <p:nvPr/>
        </p:nvPicPr>
        <p:blipFill rotWithShape="1">
          <a:blip r:embed="rId4"/>
          <a:srcRect b="46043"/>
          <a:stretch/>
        </p:blipFill>
        <p:spPr>
          <a:xfrm>
            <a:off x="1711410" y="20878"/>
            <a:ext cx="7161905" cy="2821176"/>
          </a:xfrm>
          <a:prstGeom prst="rect">
            <a:avLst/>
          </a:prstGeom>
        </p:spPr>
      </p:pic>
      <p:pic>
        <p:nvPicPr>
          <p:cNvPr id="12" name="Image 11"/>
          <p:cNvPicPr>
            <a:picLocks noChangeAspect="1"/>
          </p:cNvPicPr>
          <p:nvPr/>
        </p:nvPicPr>
        <p:blipFill>
          <a:blip r:embed="rId5"/>
          <a:stretch>
            <a:fillRect/>
          </a:stretch>
        </p:blipFill>
        <p:spPr>
          <a:xfrm>
            <a:off x="1600200" y="2740454"/>
            <a:ext cx="6666667" cy="3038095"/>
          </a:xfrm>
          <a:prstGeom prst="rect">
            <a:avLst/>
          </a:prstGeom>
        </p:spPr>
      </p:pic>
      <p:sp>
        <p:nvSpPr>
          <p:cNvPr id="13" name="Rectangle 12"/>
          <p:cNvSpPr/>
          <p:nvPr/>
        </p:nvSpPr>
        <p:spPr>
          <a:xfrm>
            <a:off x="2671357" y="5864553"/>
            <a:ext cx="6015442" cy="523220"/>
          </a:xfrm>
          <a:prstGeom prst="rect">
            <a:avLst/>
          </a:prstGeom>
        </p:spPr>
        <p:txBody>
          <a:bodyPr wrap="square">
            <a:spAutoFit/>
          </a:bodyPr>
          <a:lstStyle/>
          <a:p>
            <a:r>
              <a:rPr lang="fr-FR" dirty="0">
                <a:hlinkClick r:id="rId6"/>
              </a:rPr>
              <a:t>https://</a:t>
            </a:r>
            <a:r>
              <a:rPr lang="fr-FR" dirty="0" smtClean="0">
                <a:hlinkClick r:id="rId6"/>
              </a:rPr>
              <a:t>www.rd-alliance.org/groups/dmp-common-standards-wg</a:t>
            </a:r>
            <a:endParaRPr lang="fr-FR" dirty="0" smtClean="0"/>
          </a:p>
          <a:p>
            <a:endParaRPr lang="fr-FR" dirty="0"/>
          </a:p>
        </p:txBody>
      </p:sp>
      <p:sp>
        <p:nvSpPr>
          <p:cNvPr id="6" name="Rectangle à coins arrondis 5"/>
          <p:cNvSpPr/>
          <p:nvPr/>
        </p:nvSpPr>
        <p:spPr>
          <a:xfrm>
            <a:off x="1685331" y="3822425"/>
            <a:ext cx="6496403" cy="581591"/>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71939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94</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28" y="20877"/>
            <a:ext cx="1444772" cy="815170"/>
          </a:xfrm>
          <a:prstGeom prst="rect">
            <a:avLst/>
          </a:prstGeom>
        </p:spPr>
      </p:pic>
      <p:pic>
        <p:nvPicPr>
          <p:cNvPr id="7" name="Image 6"/>
          <p:cNvPicPr>
            <a:picLocks noChangeAspect="1"/>
          </p:cNvPicPr>
          <p:nvPr/>
        </p:nvPicPr>
        <p:blipFill>
          <a:blip r:embed="rId3"/>
          <a:stretch>
            <a:fillRect/>
          </a:stretch>
        </p:blipFill>
        <p:spPr>
          <a:xfrm>
            <a:off x="1953606" y="20877"/>
            <a:ext cx="6438095" cy="2692133"/>
          </a:xfrm>
          <a:prstGeom prst="rect">
            <a:avLst/>
          </a:prstGeom>
        </p:spPr>
      </p:pic>
      <p:pic>
        <p:nvPicPr>
          <p:cNvPr id="8" name="Image 7"/>
          <p:cNvPicPr>
            <a:picLocks noChangeAspect="1"/>
          </p:cNvPicPr>
          <p:nvPr/>
        </p:nvPicPr>
        <p:blipFill rotWithShape="1">
          <a:blip r:embed="rId4"/>
          <a:srcRect b="52001"/>
          <a:stretch/>
        </p:blipFill>
        <p:spPr>
          <a:xfrm>
            <a:off x="1953606" y="2634173"/>
            <a:ext cx="5938715" cy="3162566"/>
          </a:xfrm>
          <a:prstGeom prst="rect">
            <a:avLst/>
          </a:prstGeom>
        </p:spPr>
      </p:pic>
      <p:sp>
        <p:nvSpPr>
          <p:cNvPr id="9" name="Rectangle 8"/>
          <p:cNvSpPr/>
          <p:nvPr/>
        </p:nvSpPr>
        <p:spPr>
          <a:xfrm>
            <a:off x="2019575" y="5895716"/>
            <a:ext cx="6372126" cy="307777"/>
          </a:xfrm>
          <a:prstGeom prst="rect">
            <a:avLst/>
          </a:prstGeom>
        </p:spPr>
        <p:txBody>
          <a:bodyPr wrap="square">
            <a:spAutoFit/>
          </a:bodyPr>
          <a:lstStyle/>
          <a:p>
            <a:r>
              <a:rPr lang="fr-FR" dirty="0">
                <a:hlinkClick r:id="rId5"/>
              </a:rPr>
              <a:t>https://www.rd-alliance.org/groups/exposing-data-management-plans-wg</a:t>
            </a:r>
            <a:endParaRPr lang="fr-FR" dirty="0"/>
          </a:p>
        </p:txBody>
      </p:sp>
      <p:sp>
        <p:nvSpPr>
          <p:cNvPr id="10" name="Rectangle à coins arrondis 9"/>
          <p:cNvSpPr/>
          <p:nvPr/>
        </p:nvSpPr>
        <p:spPr>
          <a:xfrm>
            <a:off x="1685331" y="3822425"/>
            <a:ext cx="6496403" cy="581591"/>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93910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95</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5046447" y="711373"/>
            <a:ext cx="3242530" cy="5420812"/>
          </a:xfrm>
          <a:prstGeom prst="rect">
            <a:avLst/>
          </a:prstGeom>
          <a:ln>
            <a:solidFill>
              <a:schemeClr val="tx1">
                <a:lumMod val="65000"/>
                <a:lumOff val="35000"/>
              </a:schemeClr>
            </a:solidFill>
          </a:ln>
        </p:spPr>
      </p:pic>
      <p:pic>
        <p:nvPicPr>
          <p:cNvPr id="3" name="Image 2"/>
          <p:cNvPicPr>
            <a:picLocks noChangeAspect="1"/>
          </p:cNvPicPr>
          <p:nvPr/>
        </p:nvPicPr>
        <p:blipFill rotWithShape="1">
          <a:blip r:embed="rId4"/>
          <a:srcRect b="55714"/>
          <a:stretch/>
        </p:blipFill>
        <p:spPr>
          <a:xfrm>
            <a:off x="362607" y="1660940"/>
            <a:ext cx="4222631" cy="984317"/>
          </a:xfrm>
          <a:prstGeom prst="rect">
            <a:avLst/>
          </a:prstGeom>
        </p:spPr>
      </p:pic>
      <p:sp>
        <p:nvSpPr>
          <p:cNvPr id="9" name="Titre 5"/>
          <p:cNvSpPr txBox="1">
            <a:spLocks/>
          </p:cNvSpPr>
          <p:nvPr/>
        </p:nvSpPr>
        <p:spPr>
          <a:xfrm>
            <a:off x="347476" y="-6142"/>
            <a:ext cx="8229600" cy="1143000"/>
          </a:xfrm>
          <a:prstGeom prst="rect">
            <a:avLst/>
          </a:prstGeom>
        </p:spPr>
        <p:txBody>
          <a:bodyPr/>
          <a:lstStyle>
            <a:lvl1pPr algn="l" defTabSz="457200" rtl="0" eaLnBrk="1" latinLnBrk="0" hangingPunct="1">
              <a:spcBef>
                <a:spcPct val="0"/>
              </a:spcBef>
              <a:buNone/>
              <a:defRPr sz="3200" b="1" i="0" kern="1200">
                <a:solidFill>
                  <a:srgbClr val="AA0A2F"/>
                </a:solidFill>
                <a:latin typeface="Arial"/>
                <a:ea typeface="+mj-ea"/>
                <a:cs typeface="Myriad Pro Cond"/>
              </a:defRPr>
            </a:lvl1pPr>
          </a:lstStyle>
          <a:p>
            <a:r>
              <a:rPr lang="fr-FR" dirty="0" smtClean="0"/>
              <a:t>Vers les « machine-</a:t>
            </a:r>
            <a:r>
              <a:rPr lang="fr-FR" dirty="0" err="1" smtClean="0"/>
              <a:t>actionable</a:t>
            </a:r>
            <a:r>
              <a:rPr lang="fr-FR" dirty="0" smtClean="0"/>
              <a:t> data management plans » </a:t>
            </a:r>
            <a:endParaRPr lang="fr-FR" dirty="0"/>
          </a:p>
        </p:txBody>
      </p:sp>
      <p:sp>
        <p:nvSpPr>
          <p:cNvPr id="10" name="Rectangle 9"/>
          <p:cNvSpPr/>
          <p:nvPr/>
        </p:nvSpPr>
        <p:spPr>
          <a:xfrm>
            <a:off x="347476" y="2757340"/>
            <a:ext cx="3488455" cy="307777"/>
          </a:xfrm>
          <a:prstGeom prst="rect">
            <a:avLst/>
          </a:prstGeom>
        </p:spPr>
        <p:txBody>
          <a:bodyPr wrap="none">
            <a:spAutoFit/>
          </a:bodyPr>
          <a:lstStyle/>
          <a:p>
            <a:r>
              <a:rPr lang="fi-FI" dirty="0" smtClean="0"/>
              <a:t>(Miksa, Simms, Mietchen, &amp; Jones, 2018)</a:t>
            </a:r>
            <a:endParaRPr lang="fr-FR" dirty="0"/>
          </a:p>
        </p:txBody>
      </p:sp>
    </p:spTree>
    <p:extLst>
      <p:ext uri="{BB962C8B-B14F-4D97-AF65-F5344CB8AC3E}">
        <p14:creationId xmlns:p14="http://schemas.microsoft.com/office/powerpoint/2010/main" val="15202173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96</a:t>
            </a:fld>
            <a:endParaRPr lang="fr-FR" sz="1200" b="1" i="0">
              <a:solidFill>
                <a:schemeClr val="lt1"/>
              </a:solidFill>
              <a:latin typeface="Arial"/>
              <a:ea typeface="Arial"/>
              <a:cs typeface="Arial"/>
              <a:sym typeface="Arial"/>
            </a:endParaRPr>
          </a:p>
        </p:txBody>
      </p:sp>
      <p:pic>
        <p:nvPicPr>
          <p:cNvPr id="4" name="Image 3"/>
          <p:cNvPicPr>
            <a:picLocks noChangeAspect="1"/>
          </p:cNvPicPr>
          <p:nvPr/>
        </p:nvPicPr>
        <p:blipFill rotWithShape="1">
          <a:blip r:embed="rId3"/>
          <a:srcRect l="5408" r="17578"/>
          <a:stretch/>
        </p:blipFill>
        <p:spPr>
          <a:xfrm>
            <a:off x="175364" y="607055"/>
            <a:ext cx="4459266" cy="3801401"/>
          </a:xfrm>
          <a:prstGeom prst="rect">
            <a:avLst/>
          </a:prstGeom>
          <a:ln>
            <a:solidFill>
              <a:schemeClr val="accent1"/>
            </a:solidFill>
          </a:ln>
        </p:spPr>
      </p:pic>
      <p:sp>
        <p:nvSpPr>
          <p:cNvPr id="5" name="Rectangle 4"/>
          <p:cNvSpPr/>
          <p:nvPr/>
        </p:nvSpPr>
        <p:spPr>
          <a:xfrm>
            <a:off x="1705631" y="4848567"/>
            <a:ext cx="6390972" cy="954107"/>
          </a:xfrm>
          <a:prstGeom prst="rect">
            <a:avLst/>
          </a:prstGeom>
        </p:spPr>
        <p:txBody>
          <a:bodyPr wrap="square">
            <a:spAutoFit/>
          </a:bodyPr>
          <a:lstStyle/>
          <a:p>
            <a:r>
              <a:rPr lang="en-US" dirty="0" err="1"/>
              <a:t>Miksa</a:t>
            </a:r>
            <a:r>
              <a:rPr lang="en-US" dirty="0"/>
              <a:t>, T., </a:t>
            </a:r>
            <a:r>
              <a:rPr lang="en-US" dirty="0" err="1"/>
              <a:t>Neish</a:t>
            </a:r>
            <a:r>
              <a:rPr lang="en-US" dirty="0"/>
              <a:t>, P., Walk, P., &amp; </a:t>
            </a:r>
            <a:r>
              <a:rPr lang="en-US" dirty="0" err="1"/>
              <a:t>Rauber</a:t>
            </a:r>
            <a:r>
              <a:rPr lang="en-US" dirty="0"/>
              <a:t>, A. (2018). Defining requirements for machine-actionable Data Management Plans [Preprint].</a:t>
            </a:r>
          </a:p>
          <a:p>
            <a:r>
              <a:rPr lang="fr-FR" dirty="0">
                <a:hlinkClick r:id="rId4"/>
              </a:rPr>
              <a:t>https://</a:t>
            </a:r>
            <a:r>
              <a:rPr lang="fr-FR" dirty="0" smtClean="0">
                <a:hlinkClick r:id="rId4"/>
              </a:rPr>
              <a:t>zenodo.org/record/1266211</a:t>
            </a:r>
            <a:endParaRPr lang="fr-FR" dirty="0" smtClean="0"/>
          </a:p>
          <a:p>
            <a:endParaRPr lang="en-US" dirty="0"/>
          </a:p>
        </p:txBody>
      </p:sp>
      <p:pic>
        <p:nvPicPr>
          <p:cNvPr id="7" name="Image 6"/>
          <p:cNvPicPr>
            <a:picLocks noChangeAspect="1"/>
          </p:cNvPicPr>
          <p:nvPr/>
        </p:nvPicPr>
        <p:blipFill>
          <a:blip r:embed="rId5"/>
          <a:stretch>
            <a:fillRect/>
          </a:stretch>
        </p:blipFill>
        <p:spPr>
          <a:xfrm>
            <a:off x="4808596" y="607055"/>
            <a:ext cx="4299223" cy="2071198"/>
          </a:xfrm>
          <a:prstGeom prst="rect">
            <a:avLst/>
          </a:prstGeom>
          <a:ln>
            <a:solidFill>
              <a:schemeClr val="accent1"/>
            </a:solidFill>
          </a:ln>
        </p:spPr>
      </p:pic>
      <p:sp>
        <p:nvSpPr>
          <p:cNvPr id="8" name="ZoneTexte 7"/>
          <p:cNvSpPr txBox="1"/>
          <p:nvPr/>
        </p:nvSpPr>
        <p:spPr>
          <a:xfrm>
            <a:off x="5047988" y="2724625"/>
            <a:ext cx="3820438" cy="276999"/>
          </a:xfrm>
          <a:prstGeom prst="rect">
            <a:avLst/>
          </a:prstGeom>
          <a:noFill/>
        </p:spPr>
        <p:txBody>
          <a:bodyPr wrap="square" rtlCol="0">
            <a:spAutoFit/>
          </a:bodyPr>
          <a:lstStyle/>
          <a:p>
            <a:r>
              <a:rPr lang="fr-FR" sz="1200" dirty="0">
                <a:hlinkClick r:id="rId6"/>
              </a:rPr>
              <a:t>https://zenodo.org/record/1172673#.W0TAprgyVaR</a:t>
            </a:r>
            <a:endParaRPr lang="fr-FR" sz="1200" dirty="0"/>
          </a:p>
        </p:txBody>
      </p:sp>
    </p:spTree>
    <p:extLst>
      <p:ext uri="{BB962C8B-B14F-4D97-AF65-F5344CB8AC3E}">
        <p14:creationId xmlns:p14="http://schemas.microsoft.com/office/powerpoint/2010/main" val="33608289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Notion de « Domain Data </a:t>
            </a:r>
            <a:r>
              <a:rPr lang="fr-FR" dirty="0" err="1" smtClean="0"/>
              <a:t>Protocols</a:t>
            </a:r>
            <a:r>
              <a:rPr lang="fr-FR" dirty="0" smtClean="0"/>
              <a:t>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97</a:t>
            </a:fld>
            <a:endParaRPr lang="fr-FR" sz="1200" b="1" i="0">
              <a:solidFill>
                <a:schemeClr val="lt1"/>
              </a:solidFill>
              <a:latin typeface="Arial"/>
              <a:ea typeface="Arial"/>
              <a:cs typeface="Arial"/>
              <a:sym typeface="Arial"/>
            </a:endParaRPr>
          </a:p>
        </p:txBody>
      </p:sp>
      <p:pic>
        <p:nvPicPr>
          <p:cNvPr id="8" name="Image 7"/>
          <p:cNvPicPr>
            <a:picLocks noChangeAspect="1"/>
          </p:cNvPicPr>
          <p:nvPr/>
        </p:nvPicPr>
        <p:blipFill>
          <a:blip r:embed="rId3"/>
          <a:stretch>
            <a:fillRect/>
          </a:stretch>
        </p:blipFill>
        <p:spPr>
          <a:xfrm>
            <a:off x="5106971" y="3987018"/>
            <a:ext cx="3866667" cy="2000000"/>
          </a:xfrm>
          <a:prstGeom prst="rect">
            <a:avLst/>
          </a:prstGeom>
        </p:spPr>
      </p:pic>
      <p:pic>
        <p:nvPicPr>
          <p:cNvPr id="9" name="Image 8"/>
          <p:cNvPicPr>
            <a:picLocks noChangeAspect="1"/>
          </p:cNvPicPr>
          <p:nvPr/>
        </p:nvPicPr>
        <p:blipFill rotWithShape="1">
          <a:blip r:embed="rId4"/>
          <a:srcRect t="53244"/>
          <a:stretch/>
        </p:blipFill>
        <p:spPr>
          <a:xfrm>
            <a:off x="4473925" y="2108458"/>
            <a:ext cx="4622078" cy="1664241"/>
          </a:xfrm>
          <a:prstGeom prst="rect">
            <a:avLst/>
          </a:prstGeom>
        </p:spPr>
      </p:pic>
      <p:sp>
        <p:nvSpPr>
          <p:cNvPr id="10" name="Rectangle 9"/>
          <p:cNvSpPr/>
          <p:nvPr/>
        </p:nvSpPr>
        <p:spPr>
          <a:xfrm>
            <a:off x="364609" y="4472735"/>
            <a:ext cx="4572000" cy="1384995"/>
          </a:xfrm>
          <a:prstGeom prst="rect">
            <a:avLst/>
          </a:prstGeom>
        </p:spPr>
        <p:txBody>
          <a:bodyPr>
            <a:spAutoFit/>
          </a:bodyPr>
          <a:lstStyle/>
          <a:p>
            <a:r>
              <a:rPr lang="en-US" dirty="0"/>
              <a:t>Science Europe. (2018). Science Europe Guidance. Presenting a Framework for Discipline-specific Research Data Management. </a:t>
            </a:r>
            <a:r>
              <a:rPr lang="en-US" dirty="0" smtClean="0"/>
              <a:t/>
            </a:r>
            <a:br>
              <a:rPr lang="en-US" dirty="0" smtClean="0"/>
            </a:br>
            <a:r>
              <a:rPr lang="fr-FR" dirty="0">
                <a:hlinkClick r:id="rId5"/>
              </a:rPr>
              <a:t>http://www.scienceeurope.org/wp-content/uploads/2018/01/SE_Guidance_Document_RDMPs.pdf</a:t>
            </a:r>
            <a:endParaRPr lang="en-US" dirty="0"/>
          </a:p>
        </p:txBody>
      </p:sp>
      <p:pic>
        <p:nvPicPr>
          <p:cNvPr id="11" name="Image 10"/>
          <p:cNvPicPr>
            <a:picLocks noChangeAspect="1"/>
          </p:cNvPicPr>
          <p:nvPr/>
        </p:nvPicPr>
        <p:blipFill>
          <a:blip r:embed="rId6"/>
          <a:stretch>
            <a:fillRect/>
          </a:stretch>
        </p:blipFill>
        <p:spPr>
          <a:xfrm>
            <a:off x="461390" y="1103738"/>
            <a:ext cx="1742979" cy="2470947"/>
          </a:xfrm>
          <a:prstGeom prst="rect">
            <a:avLst/>
          </a:prstGeom>
        </p:spPr>
      </p:pic>
      <p:sp>
        <p:nvSpPr>
          <p:cNvPr id="6" name="Espace réservé du contenu 5"/>
          <p:cNvSpPr>
            <a:spLocks noGrp="1"/>
          </p:cNvSpPr>
          <p:nvPr>
            <p:ph idx="1"/>
          </p:nvPr>
        </p:nvSpPr>
        <p:spPr>
          <a:xfrm>
            <a:off x="2204369" y="1032417"/>
            <a:ext cx="6939631" cy="4525963"/>
          </a:xfrm>
        </p:spPr>
        <p:txBody>
          <a:bodyPr>
            <a:normAutofit/>
          </a:bodyPr>
          <a:lstStyle/>
          <a:p>
            <a:pPr marL="0" indent="0">
              <a:buNone/>
            </a:pPr>
            <a:r>
              <a:rPr lang="fr-FR" sz="2000" b="0" dirty="0" smtClean="0">
                <a:solidFill>
                  <a:schemeClr val="tx1">
                    <a:lumMod val="65000"/>
                    <a:lumOff val="35000"/>
                  </a:schemeClr>
                </a:solidFill>
              </a:rPr>
              <a:t>Science Europe propose une approche facilitant la rédaction et le contrôle des PGD grâce à l’établissement de protocoles de données par domaine (DDP)</a:t>
            </a:r>
            <a:endParaRPr lang="fr-FR" sz="2000" b="0" dirty="0">
              <a:solidFill>
                <a:schemeClr val="tx1">
                  <a:lumMod val="65000"/>
                  <a:lumOff val="35000"/>
                </a:schemeClr>
              </a:solidFill>
            </a:endParaRPr>
          </a:p>
        </p:txBody>
      </p:sp>
    </p:spTree>
    <p:extLst>
      <p:ext uri="{BB962C8B-B14F-4D97-AF65-F5344CB8AC3E}">
        <p14:creationId xmlns:p14="http://schemas.microsoft.com/office/powerpoint/2010/main" val="121092322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5" name="Espace réservé du numéro de diapositive 4"/>
          <p:cNvSpPr>
            <a:spLocks noGrp="1"/>
          </p:cNvSpPr>
          <p:nvPr>
            <p:ph type="sldNum" sz="quarter" idx="12"/>
          </p:nvPr>
        </p:nvSpPr>
        <p:spPr/>
        <p:txBody>
          <a:bodyPr/>
          <a:lstStyle/>
          <a:p>
            <a:fld id="{FDBC492A-54F5-4F6A-B0E4-07DED51B11E7}" type="slidenum">
              <a:rPr lang="fr-FR" smtClean="0"/>
              <a:t>98</a:t>
            </a:fld>
            <a:endParaRPr lang="fr-FR"/>
          </a:p>
        </p:txBody>
      </p:sp>
      <p:sp>
        <p:nvSpPr>
          <p:cNvPr id="3" name="Titre 2"/>
          <p:cNvSpPr>
            <a:spLocks noGrp="1"/>
          </p:cNvSpPr>
          <p:nvPr>
            <p:ph type="ctrTitle"/>
          </p:nvPr>
        </p:nvSpPr>
        <p:spPr/>
        <p:txBody>
          <a:bodyPr/>
          <a:lstStyle/>
          <a:p>
            <a:r>
              <a:rPr lang="fr-FR" dirty="0" smtClean="0"/>
              <a:t>Services support et d’accompagnement</a:t>
            </a:r>
            <a:endParaRPr lang="fr-FR" dirty="0"/>
          </a:p>
        </p:txBody>
      </p:sp>
      <p:sp>
        <p:nvSpPr>
          <p:cNvPr id="2" name="Sous-titre 1"/>
          <p:cNvSpPr>
            <a:spLocks noGrp="1"/>
          </p:cNvSpPr>
          <p:nvPr>
            <p:ph type="subTitle" idx="1"/>
          </p:nvPr>
        </p:nvSpPr>
        <p:spPr/>
        <p:txBody>
          <a:bodyPr/>
          <a:lstStyle/>
          <a:p>
            <a:endParaRPr lang="fr-FR"/>
          </a:p>
        </p:txBody>
      </p:sp>
    </p:spTree>
    <p:extLst>
      <p:ext uri="{BB962C8B-B14F-4D97-AF65-F5344CB8AC3E}">
        <p14:creationId xmlns:p14="http://schemas.microsoft.com/office/powerpoint/2010/main" val="8759563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1216938"/>
            <a:ext cx="8229600" cy="4525963"/>
          </a:xfrm>
        </p:spPr>
        <p:txBody>
          <a:bodyPr/>
          <a:lstStyle/>
          <a:p>
            <a:endParaRPr lang="fr-FR" dirty="0"/>
          </a:p>
        </p:txBody>
      </p:sp>
      <p:sp>
        <p:nvSpPr>
          <p:cNvPr id="6" name="Titre 5"/>
          <p:cNvSpPr>
            <a:spLocks noGrp="1"/>
          </p:cNvSpPr>
          <p:nvPr>
            <p:ph type="title"/>
          </p:nvPr>
        </p:nvSpPr>
        <p:spPr/>
        <p:txBody>
          <a:bodyPr/>
          <a:lstStyle/>
          <a:p>
            <a:r>
              <a:rPr lang="fr-FR" dirty="0" smtClean="0"/>
              <a:t>Se former pour former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99</a:t>
            </a:fld>
            <a:endParaRPr lang="fr-FR" sz="1200" b="1" i="0" u="none" strike="noStrike" cap="none">
              <a:solidFill>
                <a:schemeClr val="lt1"/>
              </a:solidFill>
              <a:latin typeface="Arial"/>
              <a:ea typeface="Arial"/>
              <a:cs typeface="Arial"/>
              <a:sym typeface="Arial"/>
            </a:endParaRPr>
          </a:p>
        </p:txBody>
      </p:sp>
      <p:sp>
        <p:nvSpPr>
          <p:cNvPr id="8" name="Rectangle 7"/>
          <p:cNvSpPr/>
          <p:nvPr/>
        </p:nvSpPr>
        <p:spPr>
          <a:xfrm>
            <a:off x="528958" y="4151495"/>
            <a:ext cx="2891175" cy="1169551"/>
          </a:xfrm>
          <a:prstGeom prst="rect">
            <a:avLst/>
          </a:prstGeom>
        </p:spPr>
        <p:txBody>
          <a:bodyPr wrap="square">
            <a:spAutoFit/>
          </a:bodyPr>
          <a:lstStyle/>
          <a:p>
            <a:endParaRPr lang="fr-FR" dirty="0"/>
          </a:p>
          <a:p>
            <a:r>
              <a:rPr lang="fr-FR" dirty="0" smtClean="0"/>
              <a:t>Recommandation : intégrer dans le cursus doctoral des formations spécifiques utiles pour l’Open Science</a:t>
            </a:r>
            <a:endParaRPr lang="fr-FR" dirty="0"/>
          </a:p>
        </p:txBody>
      </p:sp>
      <p:pic>
        <p:nvPicPr>
          <p:cNvPr id="10" name="Image 9"/>
          <p:cNvPicPr>
            <a:picLocks noChangeAspect="1"/>
          </p:cNvPicPr>
          <p:nvPr/>
        </p:nvPicPr>
        <p:blipFill>
          <a:blip r:embed="rId3"/>
          <a:stretch>
            <a:fillRect/>
          </a:stretch>
        </p:blipFill>
        <p:spPr>
          <a:xfrm>
            <a:off x="3588773" y="1216938"/>
            <a:ext cx="5266667" cy="4628571"/>
          </a:xfrm>
          <a:prstGeom prst="rect">
            <a:avLst/>
          </a:prstGeom>
        </p:spPr>
      </p:pic>
      <p:sp>
        <p:nvSpPr>
          <p:cNvPr id="9" name="Rectangle 8"/>
          <p:cNvSpPr/>
          <p:nvPr/>
        </p:nvSpPr>
        <p:spPr>
          <a:xfrm>
            <a:off x="528958" y="5285322"/>
            <a:ext cx="3164956" cy="815608"/>
          </a:xfrm>
          <a:prstGeom prst="rect">
            <a:avLst/>
          </a:prstGeom>
        </p:spPr>
        <p:txBody>
          <a:bodyPr wrap="square">
            <a:spAutoFit/>
          </a:bodyPr>
          <a:lstStyle/>
          <a:p>
            <a:r>
              <a:rPr lang="fr-FR" sz="1100" dirty="0">
                <a:hlinkClick r:id="rId4"/>
              </a:rPr>
              <a:t>https://</a:t>
            </a:r>
            <a:r>
              <a:rPr lang="fr-FR" sz="1100" dirty="0" smtClean="0">
                <a:hlinkClick r:id="rId4"/>
              </a:rPr>
              <a:t>cdn1.euraxess.org/sites/default/files/policy_library/ec-rtd_os_skills_report_final_complete_2207_1.pdf</a:t>
            </a:r>
            <a:endParaRPr lang="fr-FR" sz="1100" dirty="0" smtClean="0"/>
          </a:p>
          <a:p>
            <a:endParaRPr lang="fr-FR" dirty="0"/>
          </a:p>
        </p:txBody>
      </p:sp>
      <p:sp>
        <p:nvSpPr>
          <p:cNvPr id="5" name="Rectangle à coins arrondis 4"/>
          <p:cNvSpPr/>
          <p:nvPr/>
        </p:nvSpPr>
        <p:spPr>
          <a:xfrm>
            <a:off x="5797775" y="3601675"/>
            <a:ext cx="3006969" cy="717452"/>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5"/>
          <a:stretch>
            <a:fillRect/>
          </a:stretch>
        </p:blipFill>
        <p:spPr>
          <a:xfrm>
            <a:off x="843474" y="1290128"/>
            <a:ext cx="2111026" cy="2988878"/>
          </a:xfrm>
          <a:prstGeom prst="rect">
            <a:avLst/>
          </a:prstGeom>
          <a:ln>
            <a:solidFill>
              <a:schemeClr val="tx1"/>
            </a:solidFill>
          </a:ln>
        </p:spPr>
      </p:pic>
    </p:spTree>
    <p:extLst>
      <p:ext uri="{BB962C8B-B14F-4D97-AF65-F5344CB8AC3E}">
        <p14:creationId xmlns:p14="http://schemas.microsoft.com/office/powerpoint/2010/main" val="3120869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IST@inra-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73600" tIns="360000" rIns="273600" bIns="64008" numCol="1" spcCol="1270" anchor="t" anchorCtr="0">
        <a:noAutofit/>
      </a:bodyPr>
      <a:lstStyle>
        <a:defPPr marL="57150" indent="-57150" algn="l" defTabSz="400050">
          <a:lnSpc>
            <a:spcPct val="90000"/>
          </a:lnSpc>
          <a:spcBef>
            <a:spcPct val="0"/>
          </a:spcBef>
          <a:spcAft>
            <a:spcPct val="15000"/>
          </a:spcAft>
          <a:buChar char="••"/>
          <a:defRPr sz="1600" kern="1200" dirty="0" smtClean="0">
            <a:sym typeface="Arial"/>
          </a:defRPr>
        </a:defPPr>
      </a:lstStyle>
      <a: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83B930244C5F44AAAC2A891ED27A67" ma:contentTypeVersion="0" ma:contentTypeDescription="Crée un document." ma:contentTypeScope="" ma:versionID="57337c0d0f36c739e2bc13c191852fd0">
  <xsd:schema xmlns:xsd="http://www.w3.org/2001/XMLSchema" xmlns:xs="http://www.w3.org/2001/XMLSchema" xmlns:p="http://schemas.microsoft.com/office/2006/metadata/properties" targetNamespace="http://schemas.microsoft.com/office/2006/metadata/properties" ma:root="true" ma:fieldsID="23a0bc4e81e6784819a8e117af44d1e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485DF0-65E4-4AAD-999C-37BA27F77106}">
  <ds:schemaRefs>
    <ds:schemaRef ds:uri="http://schemas.microsoft.com/sharepoint/v3/contenttype/forms"/>
  </ds:schemaRefs>
</ds:datastoreItem>
</file>

<file path=customXml/itemProps2.xml><?xml version="1.0" encoding="utf-8"?>
<ds:datastoreItem xmlns:ds="http://schemas.openxmlformats.org/officeDocument/2006/customXml" ds:itemID="{2DF792F1-150C-46E7-BD4C-7FE54F09D3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2E91725-3C61-476A-9857-65B7B0BC7CF8}">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IST@inra-presentation2</Template>
  <TotalTime>13049</TotalTime>
  <Words>8047</Words>
  <Application>Microsoft Office PowerPoint</Application>
  <PresentationFormat>Affichage à l'écran (4:3)</PresentationFormat>
  <Paragraphs>1044</Paragraphs>
  <Slides>120</Slides>
  <Notes>110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120</vt:i4>
      </vt:variant>
    </vt:vector>
  </HeadingPairs>
  <TitlesOfParts>
    <vt:vector size="132" baseType="lpstr">
      <vt:lpstr>Arial</vt:lpstr>
      <vt:lpstr>Arial Narrow</vt:lpstr>
      <vt:lpstr>Calibri</vt:lpstr>
      <vt:lpstr>Cambria</vt:lpstr>
      <vt:lpstr>Century</vt:lpstr>
      <vt:lpstr>Courier New</vt:lpstr>
      <vt:lpstr>Lucida Grande</vt:lpstr>
      <vt:lpstr>Myriad Pro Cond</vt:lpstr>
      <vt:lpstr>Segoe UI</vt:lpstr>
      <vt:lpstr>Verdana</vt:lpstr>
      <vt:lpstr>Wingdings</vt:lpstr>
      <vt:lpstr>IST@inra-presentation2</vt:lpstr>
      <vt:lpstr>Pourquoi et comment rédiger un plan de gestion de données ?</vt:lpstr>
      <vt:lpstr>Plan</vt:lpstr>
      <vt:lpstr>Qu’est ce qu’un PGD ?</vt:lpstr>
      <vt:lpstr>Le PGD : une définition</vt:lpstr>
      <vt:lpstr>A quelles questions répond un PGD ?</vt:lpstr>
      <vt:lpstr>Présentation PowerPoint</vt:lpstr>
      <vt:lpstr>PGD associé à une thèse</vt:lpstr>
      <vt:lpstr>PGD associé à une structure</vt:lpstr>
      <vt:lpstr>Pourquoi rédiger un PGD ?</vt:lpstr>
      <vt:lpstr>Objectif principal d’un PGD</vt:lpstr>
      <vt:lpstr>Pourquoi rédiger un PGD ?</vt:lpstr>
      <vt:lpstr>Présentation PowerPoint</vt:lpstr>
      <vt:lpstr>Pourquoi rédiger un PGD ?  Intérêt des parties prenantes </vt:lpstr>
      <vt:lpstr>Partager le PGD</vt:lpstr>
      <vt:lpstr>Présentation PowerPoint</vt:lpstr>
      <vt:lpstr>Partager le PGD </vt:lpstr>
      <vt:lpstr>Les exigences des financeurs  </vt:lpstr>
      <vt:lpstr>La Commission Européenne Politique d’OA aux publications et aux données</vt:lpstr>
      <vt:lpstr>Plan national pour la science ouverte</vt:lpstr>
      <vt:lpstr>Agence Nationale pour la Recherche (ANR)</vt:lpstr>
      <vt:lpstr>Agence Nationale pour la Recherche (ANR)</vt:lpstr>
      <vt:lpstr>Les universités</vt:lpstr>
      <vt:lpstr>Présentation PowerPoint</vt:lpstr>
      <vt:lpstr>Présentation PowerPoint</vt:lpstr>
      <vt:lpstr>Organismes de recherche Recommandations INRA</vt:lpstr>
      <vt:lpstr>Focus sur H2020</vt:lpstr>
      <vt:lpstr>Focus H2020 Article 29.3 Modèle de convention de subvention </vt:lpstr>
      <vt:lpstr>Focus H2020  Coûts de l’Open data éligibles au financement </vt:lpstr>
      <vt:lpstr>Focus H2020 le PGD, un document évolutif</vt:lpstr>
      <vt:lpstr>Le PGD :  un élément clé pour produire des données FAIR</vt:lpstr>
      <vt:lpstr>Mes données sont-elles FAIR ? Un outil d’auto-évaluation</vt:lpstr>
      <vt:lpstr>Modèle de plan H2020 FAIR DMP</vt:lpstr>
      <vt:lpstr>Comment rédiger un PGD ?</vt:lpstr>
      <vt:lpstr>Conseils et recommandations : Appliquer les principes FAIR</vt:lpstr>
      <vt:lpstr>Conseils et recommandations : Le principe Findable dans le PGD</vt:lpstr>
      <vt:lpstr>Conseils et recommandations : Le principe Accessible dans le PGD</vt:lpstr>
      <vt:lpstr>Conseils et recommandations : Le principe Interoperable dans le PGD</vt:lpstr>
      <vt:lpstr>Conseils et recommandations : Le principe Reusable dans le PGD</vt:lpstr>
      <vt:lpstr>Conseils et recommandations : Appliquer les principes FAIR</vt:lpstr>
      <vt:lpstr>Conseils et recommandations : réunir diverses compétences</vt:lpstr>
      <vt:lpstr> </vt:lpstr>
      <vt:lpstr>S’appuyer sur des modèles existants : financeurs </vt:lpstr>
      <vt:lpstr>S’appuyer sur des modèles existants : financeurs </vt:lpstr>
      <vt:lpstr>S’appuyer sur des modèles existants : H2020</vt:lpstr>
      <vt:lpstr>S’appuyer sur des modèles existants : Diderot – Sorbonne - Descartes</vt:lpstr>
      <vt:lpstr>S’appuyer sur des modèles existants : organismes de recherche …</vt:lpstr>
      <vt:lpstr>S’appuyer sur des modèles existants : Inra </vt:lpstr>
      <vt:lpstr>Où trouver des exemples de plans rédigés ?</vt:lpstr>
      <vt:lpstr>Utiliser des outils : DMP OPIDoR</vt:lpstr>
      <vt:lpstr>PAUSE</vt:lpstr>
      <vt:lpstr>Atelier Opidor</vt:lpstr>
      <vt:lpstr>Utiliser OPIDOR</vt:lpstr>
      <vt:lpstr>Page d’accueil avant authentification</vt:lpstr>
      <vt:lpstr>Connexion Ldap</vt:lpstr>
      <vt:lpstr>Page d’accueil après authentification :  le tableau de bord </vt:lpstr>
      <vt:lpstr>Créer un plan</vt:lpstr>
      <vt:lpstr>Créer des plans (1/2)</vt:lpstr>
      <vt:lpstr>Créer des plans (2/2)</vt:lpstr>
      <vt:lpstr>Créer des plans  1er Onglet : Renseignements sur le projet</vt:lpstr>
      <vt:lpstr>Créer des plans  2ème onglet : Vue d’ensemble</vt:lpstr>
      <vt:lpstr>Créer des plans  3ème onglet : Rédiger</vt:lpstr>
      <vt:lpstr>Créer des plans  3ème onglet : Rédiger / rédiger la réponse</vt:lpstr>
      <vt:lpstr>Créer des plans  3ème onglet : Rédiger / Recommandations</vt:lpstr>
      <vt:lpstr>Créer des plans  3ème onglet : Rédiger / Commentaires (1/2)</vt:lpstr>
      <vt:lpstr>Créer des plans  3ème onglet : Rédiger / Commentaires (2/2)</vt:lpstr>
      <vt:lpstr>Créer des plans  4ème onglet : Partager </vt:lpstr>
      <vt:lpstr>Créer des plans  5ème onglet : Télécharger</vt:lpstr>
      <vt:lpstr>DMPs publics</vt:lpstr>
      <vt:lpstr>Modèles de DMP</vt:lpstr>
      <vt:lpstr>Evolutions prévues de DMP OPIDoR </vt:lpstr>
      <vt:lpstr>Retours d’expérience sur la Rédaction des PGD</vt:lpstr>
      <vt:lpstr>Enquête Europe 2017 Encore beaucoup de méconnaissance</vt:lpstr>
      <vt:lpstr>Présentation PowerPoint</vt:lpstr>
      <vt:lpstr>Retour d’expérience - Enquête Inra Rédiger un PGD : Quelles difficultés ?</vt:lpstr>
      <vt:lpstr>Retour d’expérience - Enquête Inra Rédiger un PGD : Quels bénéfices ?</vt:lpstr>
      <vt:lpstr>Evaluation des PGD</vt:lpstr>
      <vt:lpstr>Le travail de relecture d’un PGD</vt:lpstr>
      <vt:lpstr>Exigences des financeurs</vt:lpstr>
      <vt:lpstr>Des processus d’évaluation variés selon les financeurs</vt:lpstr>
      <vt:lpstr>Exemples</vt:lpstr>
      <vt:lpstr>Expérience de reviewing  Odile Hologne  - relecture de 15 PGD / CE  </vt:lpstr>
      <vt:lpstr>Data management plan As Research Tool = DART Project  </vt:lpstr>
      <vt:lpstr>Présentation PowerPoint</vt:lpstr>
      <vt:lpstr>Aide à l’auto-évaluation des PGD</vt:lpstr>
      <vt:lpstr>Grilles d’évaluation</vt:lpstr>
      <vt:lpstr>Présentation PowerPoint</vt:lpstr>
      <vt:lpstr>LIBER Research Data Management Working Group</vt:lpstr>
      <vt:lpstr>DMP Cat   </vt:lpstr>
      <vt:lpstr>Evolution et perspectives sur les PGD</vt:lpstr>
      <vt:lpstr>Evolutions et perspectives…</vt:lpstr>
      <vt:lpstr>            Groupes de travail RDA,              à partir d’un constat…</vt:lpstr>
      <vt:lpstr>Présentation PowerPoint</vt:lpstr>
      <vt:lpstr>Présentation PowerPoint</vt:lpstr>
      <vt:lpstr>Présentation PowerPoint</vt:lpstr>
      <vt:lpstr>Présentation PowerPoint</vt:lpstr>
      <vt:lpstr>Présentation PowerPoint</vt:lpstr>
      <vt:lpstr>Notion de « Domain Data Protocols »</vt:lpstr>
      <vt:lpstr>Services support et d’accompagnement</vt:lpstr>
      <vt:lpstr>Se former pour former …</vt:lpstr>
      <vt:lpstr>Se former…</vt:lpstr>
      <vt:lpstr>Se former …</vt:lpstr>
      <vt:lpstr>Se former …</vt:lpstr>
      <vt:lpstr>La notion de « FAIR data »</vt:lpstr>
      <vt:lpstr>Différents niveaux de service proposés</vt:lpstr>
      <vt:lpstr>IST et data…</vt:lpstr>
      <vt:lpstr>Présentation PowerPoint</vt:lpstr>
      <vt:lpstr>Notion de « data champions » et « data stewardness »</vt:lpstr>
      <vt:lpstr>Présentation PowerPoint</vt:lpstr>
      <vt:lpstr>Focus à l’Inra</vt:lpstr>
      <vt:lpstr>Lecture de PGD et discussion générale</vt:lpstr>
      <vt:lpstr>PGD partagés</vt:lpstr>
      <vt:lpstr>Bibliographie : Qu’est ce qu’un PGD ?</vt:lpstr>
      <vt:lpstr>Bibliographie : Pourquoi rédiger un PGD ?</vt:lpstr>
      <vt:lpstr>Bibliographie : Pourquoi rédiger un PGD ?</vt:lpstr>
      <vt:lpstr>Bibliographie : Comment rédiger un PGD ?</vt:lpstr>
      <vt:lpstr>Bibliographie : Retours d’expérience Rédaction des PGD</vt:lpstr>
      <vt:lpstr>Bibliographie : Evaluation des PGD</vt:lpstr>
      <vt:lpstr>Bibliographie : Evolution et perspectives</vt:lpstr>
      <vt:lpstr>Bibliographie : Services support et d’accompagnement</vt:lpstr>
      <vt:lpstr>Sylvie Cocaud (sylvie.cocaud@inra.fr) Dominique L’Hostis (dominique.lhostis@inra.fr)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Rédiger un plan de gestion de données (PGD – DMP)</dc:title>
  <dc:creator>Dominique L'hostis</dc:creator>
  <cp:lastModifiedBy>Sylvie Cocaud</cp:lastModifiedBy>
  <cp:revision>1053</cp:revision>
  <cp:lastPrinted>2018-07-06T06:30:40Z</cp:lastPrinted>
  <dcterms:modified xsi:type="dcterms:W3CDTF">2018-11-19T08:41:33Z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0x010100E183B930244C5F44AAAC2A891ED27A67</vt:lpwstr>
  </property>
  <property fmtid="{D5CDD505-2E9C-101B-9397-08002B2CF9AE}" pid="3" name="IsMyDocuments">
    <vt:bool>true</vt:bool>
  </property>
</Properties>
</file>