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Lst>
  <p:notesMasterIdLst>
    <p:notesMasterId r:id="rId76"/>
  </p:notesMasterIdLst>
  <p:handoutMasterIdLst>
    <p:handoutMasterId r:id="rId77"/>
  </p:handoutMasterIdLst>
  <p:sldIdLst>
    <p:sldId id="305" r:id="rId4"/>
    <p:sldId id="308" r:id="rId5"/>
    <p:sldId id="310" r:id="rId6"/>
    <p:sldId id="309" r:id="rId7"/>
    <p:sldId id="351" r:id="rId8"/>
    <p:sldId id="311" r:id="rId9"/>
    <p:sldId id="312" r:id="rId10"/>
    <p:sldId id="313" r:id="rId11"/>
    <p:sldId id="316" r:id="rId12"/>
    <p:sldId id="314" r:id="rId13"/>
    <p:sldId id="352" r:id="rId14"/>
    <p:sldId id="342" r:id="rId15"/>
    <p:sldId id="343" r:id="rId16"/>
    <p:sldId id="344" r:id="rId17"/>
    <p:sldId id="346" r:id="rId18"/>
    <p:sldId id="345" r:id="rId19"/>
    <p:sldId id="262" r:id="rId20"/>
    <p:sldId id="263" r:id="rId21"/>
    <p:sldId id="264" r:id="rId22"/>
    <p:sldId id="265" r:id="rId23"/>
    <p:sldId id="266" r:id="rId24"/>
    <p:sldId id="267" r:id="rId25"/>
    <p:sldId id="347" r:id="rId26"/>
    <p:sldId id="354" r:id="rId27"/>
    <p:sldId id="348" r:id="rId28"/>
    <p:sldId id="349" r:id="rId29"/>
    <p:sldId id="272" r:id="rId30"/>
    <p:sldId id="273" r:id="rId31"/>
    <p:sldId id="275" r:id="rId32"/>
    <p:sldId id="276" r:id="rId33"/>
    <p:sldId id="278" r:id="rId34"/>
    <p:sldId id="378" r:id="rId35"/>
    <p:sldId id="350" r:id="rId36"/>
    <p:sldId id="280" r:id="rId37"/>
    <p:sldId id="281" r:id="rId38"/>
    <p:sldId id="282" r:id="rId39"/>
    <p:sldId id="283" r:id="rId40"/>
    <p:sldId id="284" r:id="rId41"/>
    <p:sldId id="285" r:id="rId42"/>
    <p:sldId id="286" r:id="rId43"/>
    <p:sldId id="372" r:id="rId44"/>
    <p:sldId id="287" r:id="rId45"/>
    <p:sldId id="291" r:id="rId46"/>
    <p:sldId id="367" r:id="rId47"/>
    <p:sldId id="362" r:id="rId48"/>
    <p:sldId id="290" r:id="rId49"/>
    <p:sldId id="369" r:id="rId50"/>
    <p:sldId id="368" r:id="rId51"/>
    <p:sldId id="364" r:id="rId52"/>
    <p:sldId id="366" r:id="rId53"/>
    <p:sldId id="355" r:id="rId54"/>
    <p:sldId id="317" r:id="rId55"/>
    <p:sldId id="333" r:id="rId56"/>
    <p:sldId id="334" r:id="rId57"/>
    <p:sldId id="335" r:id="rId58"/>
    <p:sldId id="336" r:id="rId59"/>
    <p:sldId id="337" r:id="rId60"/>
    <p:sldId id="338" r:id="rId61"/>
    <p:sldId id="339" r:id="rId62"/>
    <p:sldId id="340" r:id="rId63"/>
    <p:sldId id="341" r:id="rId64"/>
    <p:sldId id="357" r:id="rId65"/>
    <p:sldId id="358" r:id="rId66"/>
    <p:sldId id="373" r:id="rId67"/>
    <p:sldId id="356" r:id="rId68"/>
    <p:sldId id="292" r:id="rId69"/>
    <p:sldId id="370" r:id="rId70"/>
    <p:sldId id="371" r:id="rId71"/>
    <p:sldId id="374" r:id="rId72"/>
    <p:sldId id="375" r:id="rId73"/>
    <p:sldId id="376" r:id="rId74"/>
    <p:sldId id="377"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8">
          <p15:clr>
            <a:srgbClr val="A4A3A4"/>
          </p15:clr>
        </p15:guide>
        <p15:guide id="2" pos="29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ine Ratie" initials="CR" lastIdx="2" clrIdx="0">
    <p:extLst>
      <p:ext uri="{19B8F6BF-5375-455C-9EA6-DF929625EA0E}">
        <p15:presenceInfo xmlns:p15="http://schemas.microsoft.com/office/powerpoint/2012/main" userId="S-1-5-21-3569255166-3711921035-3486062074-330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7BF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snapToObjects="1">
      <p:cViewPr varScale="1">
        <p:scale>
          <a:sx n="94" d="100"/>
          <a:sy n="94" d="100"/>
        </p:scale>
        <p:origin x="82" y="-518"/>
      </p:cViewPr>
      <p:guideLst>
        <p:guide orient="horz" pos="918"/>
        <p:guide pos="2963"/>
      </p:guideLst>
    </p:cSldViewPr>
  </p:slideViewPr>
  <p:notesTextViewPr>
    <p:cViewPr>
      <p:scale>
        <a:sx n="1" d="1"/>
        <a:sy n="1" d="1"/>
      </p:scale>
      <p:origin x="0" y="0"/>
    </p:cViewPr>
  </p:notesTextViewPr>
  <p:notesViewPr>
    <p:cSldViewPr snapToGrid="0" snapToObjects="1" showGuides="1">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a:lstStyle/>
          <a:p>
            <a:pPr>
              <a:defRPr sz="1050"/>
            </a:pPr>
            <a:r>
              <a:rPr lang="fr-FR" sz="1050"/>
              <a:t>Etude</a:t>
            </a:r>
            <a:r>
              <a:rPr lang="fr-FR" sz="1050" baseline="0"/>
              <a:t> des émissions de N</a:t>
            </a:r>
            <a:r>
              <a:rPr lang="fr-FR" sz="1050" baseline="-25000"/>
              <a:t>2</a:t>
            </a:r>
            <a:r>
              <a:rPr lang="fr-FR" sz="1050" baseline="0"/>
              <a:t>O sur le site de Longchamp (21), (d'après Hénault et al., 2005)</a:t>
            </a:r>
          </a:p>
          <a:p>
            <a:pPr>
              <a:defRPr sz="1050"/>
            </a:pPr>
            <a:endParaRPr lang="fr-FR" sz="1050"/>
          </a:p>
        </c:rich>
      </c:tx>
      <c:layout>
        <c:manualLayout>
          <c:xMode val="edge"/>
          <c:yMode val="edge"/>
          <c:x val="0.12741763761011354"/>
          <c:y val="0"/>
        </c:manualLayout>
      </c:layout>
      <c:overlay val="0"/>
    </c:title>
    <c:autoTitleDeleted val="0"/>
    <c:plotArea>
      <c:layout>
        <c:manualLayout>
          <c:layoutTarget val="inner"/>
          <c:xMode val="edge"/>
          <c:yMode val="edge"/>
          <c:x val="0.13089129483814524"/>
          <c:y val="0.20082203266258383"/>
          <c:w val="0.73821741032370958"/>
          <c:h val="0.58518883056284632"/>
        </c:manualLayout>
      </c:layout>
      <c:areaChart>
        <c:grouping val="standard"/>
        <c:varyColors val="0"/>
        <c:ser>
          <c:idx val="1"/>
          <c:order val="0"/>
          <c:spPr>
            <a:pattFill prst="wdUpDiag">
              <a:fgClr>
                <a:srgbClr val="C00000"/>
              </a:fgClr>
              <a:bgClr>
                <a:schemeClr val="bg1"/>
              </a:bgClr>
            </a:pattFill>
            <a:ln w="50800">
              <a:solidFill>
                <a:srgbClr val="C00000"/>
              </a:solidFill>
            </a:ln>
          </c:spPr>
          <c:cat>
            <c:numRef>
              <c:f>Feuil1!$M$5:$M$14</c:f>
              <c:numCache>
                <c:formatCode>d\-mmm</c:formatCode>
                <c:ptCount val="10"/>
                <c:pt idx="0">
                  <c:v>35510</c:v>
                </c:pt>
                <c:pt idx="1">
                  <c:v>35515</c:v>
                </c:pt>
                <c:pt idx="2">
                  <c:v>35523</c:v>
                </c:pt>
                <c:pt idx="3">
                  <c:v>35530</c:v>
                </c:pt>
                <c:pt idx="4">
                  <c:v>35550</c:v>
                </c:pt>
                <c:pt idx="5">
                  <c:v>35557</c:v>
                </c:pt>
                <c:pt idx="6">
                  <c:v>35565</c:v>
                </c:pt>
                <c:pt idx="7">
                  <c:v>35578</c:v>
                </c:pt>
                <c:pt idx="8">
                  <c:v>35593</c:v>
                </c:pt>
                <c:pt idx="9">
                  <c:v>35600</c:v>
                </c:pt>
              </c:numCache>
            </c:numRef>
          </c:cat>
          <c:val>
            <c:numRef>
              <c:f>Feuil1!$O$5:$O$14</c:f>
              <c:numCache>
                <c:formatCode>General</c:formatCode>
                <c:ptCount val="10"/>
                <c:pt idx="0">
                  <c:v>20.63</c:v>
                </c:pt>
                <c:pt idx="1">
                  <c:v>27.66</c:v>
                </c:pt>
                <c:pt idx="2">
                  <c:v>4.13</c:v>
                </c:pt>
                <c:pt idx="3">
                  <c:v>0.42</c:v>
                </c:pt>
                <c:pt idx="4">
                  <c:v>2.73</c:v>
                </c:pt>
                <c:pt idx="5">
                  <c:v>9.4</c:v>
                </c:pt>
                <c:pt idx="6">
                  <c:v>23.68</c:v>
                </c:pt>
                <c:pt idx="7">
                  <c:v>15.55</c:v>
                </c:pt>
                <c:pt idx="8">
                  <c:v>3.11</c:v>
                </c:pt>
                <c:pt idx="9">
                  <c:v>1.29</c:v>
                </c:pt>
              </c:numCache>
            </c:numRef>
          </c:val>
          <c:extLst>
            <c:ext xmlns:c16="http://schemas.microsoft.com/office/drawing/2014/chart" uri="{C3380CC4-5D6E-409C-BE32-E72D297353CC}">
              <c16:uniqueId val="{00000000-5FAF-4444-AE5A-A687E95632F0}"/>
            </c:ext>
          </c:extLst>
        </c:ser>
        <c:dLbls>
          <c:showLegendKey val="0"/>
          <c:showVal val="0"/>
          <c:showCatName val="0"/>
          <c:showSerName val="0"/>
          <c:showPercent val="0"/>
          <c:showBubbleSize val="0"/>
        </c:dLbls>
        <c:axId val="434133632"/>
        <c:axId val="434135424"/>
      </c:areaChart>
      <c:dateAx>
        <c:axId val="434133632"/>
        <c:scaling>
          <c:orientation val="minMax"/>
        </c:scaling>
        <c:delete val="0"/>
        <c:axPos val="b"/>
        <c:numFmt formatCode="d\-mmm" sourceLinked="1"/>
        <c:majorTickMark val="out"/>
        <c:minorTickMark val="none"/>
        <c:tickLblPos val="nextTo"/>
        <c:txPr>
          <a:bodyPr/>
          <a:lstStyle/>
          <a:p>
            <a:pPr>
              <a:defRPr b="0"/>
            </a:pPr>
            <a:endParaRPr lang="fr-FR"/>
          </a:p>
        </c:txPr>
        <c:crossAx val="434135424"/>
        <c:crosses val="autoZero"/>
        <c:auto val="1"/>
        <c:lblOffset val="100"/>
        <c:baseTimeUnit val="days"/>
      </c:dateAx>
      <c:valAx>
        <c:axId val="434135424"/>
        <c:scaling>
          <c:orientation val="minMax"/>
        </c:scaling>
        <c:delete val="0"/>
        <c:axPos val="l"/>
        <c:majorGridlines>
          <c:spPr>
            <a:ln>
              <a:noFill/>
            </a:ln>
          </c:spPr>
        </c:majorGridlines>
        <c:title>
          <c:tx>
            <c:rich>
              <a:bodyPr rot="-5400000" vert="horz"/>
              <a:lstStyle/>
              <a:p>
                <a:pPr>
                  <a:defRPr b="1">
                    <a:solidFill>
                      <a:srgbClr val="C00000"/>
                    </a:solidFill>
                  </a:defRPr>
                </a:pPr>
                <a:r>
                  <a:rPr lang="en-US" b="1">
                    <a:solidFill>
                      <a:srgbClr val="C00000"/>
                    </a:solidFill>
                  </a:rPr>
                  <a:t>Emissions de N</a:t>
                </a:r>
                <a:r>
                  <a:rPr lang="en-US" b="1" baseline="-25000">
                    <a:solidFill>
                      <a:srgbClr val="C00000"/>
                    </a:solidFill>
                  </a:rPr>
                  <a:t>2</a:t>
                </a:r>
                <a:r>
                  <a:rPr lang="en-US" b="1">
                    <a:solidFill>
                      <a:srgbClr val="C00000"/>
                    </a:solidFill>
                  </a:rPr>
                  <a:t>O (g N-N</a:t>
                </a:r>
                <a:r>
                  <a:rPr lang="en-US" b="1" baseline="-25000">
                    <a:solidFill>
                      <a:srgbClr val="C00000"/>
                    </a:solidFill>
                  </a:rPr>
                  <a:t>2</a:t>
                </a:r>
                <a:r>
                  <a:rPr lang="en-US" b="1">
                    <a:solidFill>
                      <a:srgbClr val="C00000"/>
                    </a:solidFill>
                  </a:rPr>
                  <a:t>O ha</a:t>
                </a:r>
                <a:r>
                  <a:rPr lang="en-US" b="1" baseline="30000">
                    <a:solidFill>
                      <a:srgbClr val="C00000"/>
                    </a:solidFill>
                  </a:rPr>
                  <a:t>-1</a:t>
                </a:r>
                <a:r>
                  <a:rPr lang="en-US" b="1">
                    <a:solidFill>
                      <a:srgbClr val="C00000"/>
                    </a:solidFill>
                  </a:rPr>
                  <a:t> j</a:t>
                </a:r>
                <a:r>
                  <a:rPr lang="en-US" b="1" baseline="30000">
                    <a:solidFill>
                      <a:srgbClr val="C00000"/>
                    </a:solidFill>
                  </a:rPr>
                  <a:t>-1</a:t>
                </a:r>
                <a:r>
                  <a:rPr lang="en-US" b="1">
                    <a:solidFill>
                      <a:srgbClr val="C00000"/>
                    </a:solidFill>
                  </a:rPr>
                  <a:t>)</a:t>
                </a:r>
              </a:p>
            </c:rich>
          </c:tx>
          <c:layout/>
          <c:overlay val="0"/>
        </c:title>
        <c:numFmt formatCode="General" sourceLinked="1"/>
        <c:majorTickMark val="out"/>
        <c:minorTickMark val="none"/>
        <c:tickLblPos val="nextTo"/>
        <c:txPr>
          <a:bodyPr/>
          <a:lstStyle/>
          <a:p>
            <a:pPr>
              <a:defRPr>
                <a:solidFill>
                  <a:srgbClr val="C00000"/>
                </a:solidFill>
              </a:defRPr>
            </a:pPr>
            <a:endParaRPr lang="fr-FR"/>
          </a:p>
        </c:txPr>
        <c:crossAx val="434133632"/>
        <c:crosses val="autoZero"/>
        <c:crossBetween val="midCat"/>
      </c:valAx>
      <c:spPr>
        <a:ln w="63500">
          <a:solidFill>
            <a:schemeClr val="tx1"/>
          </a:solidFill>
        </a:ln>
      </c:spPr>
    </c:plotArea>
    <c:plotVisOnly val="1"/>
    <c:dispBlanksAs val="zero"/>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1.png"/><Relationship Id="rId4" Type="http://schemas.openxmlformats.org/officeDocument/2006/relationships/image" Target="../media/image80.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image" Target="../media/image1.png"/><Relationship Id="rId4" Type="http://schemas.openxmlformats.org/officeDocument/2006/relationships/image" Target="../media/image85.png"/></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image" Target="../media/image1.png"/><Relationship Id="rId5" Type="http://schemas.openxmlformats.org/officeDocument/2006/relationships/image" Target="../media/image89.png"/><Relationship Id="rId4" Type="http://schemas.openxmlformats.org/officeDocument/2006/relationships/image" Target="../media/image8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955AB4-6AFC-4581-B5FF-1C98ED2ADABD}" type="datetimeFigureOut">
              <a:rPr lang="fr-FR" smtClean="0"/>
              <a:t>16/10/2017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BDAAFB-7E9D-41FF-8D8B-F93036097DD5}" type="slidenum">
              <a:rPr lang="fr-FR" smtClean="0"/>
              <a:t>‹N°›</a:t>
            </a:fld>
            <a:endParaRPr lang="fr-FR"/>
          </a:p>
        </p:txBody>
      </p:sp>
    </p:spTree>
    <p:extLst>
      <p:ext uri="{BB962C8B-B14F-4D97-AF65-F5344CB8AC3E}">
        <p14:creationId xmlns:p14="http://schemas.microsoft.com/office/powerpoint/2010/main" val="1196888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A8947-C9D7-4863-9677-0779DBF6E8EA}" type="datetimeFigureOut">
              <a:rPr lang="fr-FR" smtClean="0"/>
              <a:t>16/10/2017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A8FBBD-FF68-4962-BCD0-C8D12A0DED62}" type="slidenum">
              <a:rPr lang="fr-FR" smtClean="0"/>
              <a:t>‹N°›</a:t>
            </a:fld>
            <a:endParaRPr lang="fr-FR"/>
          </a:p>
        </p:txBody>
      </p:sp>
    </p:spTree>
    <p:extLst>
      <p:ext uri="{BB962C8B-B14F-4D97-AF65-F5344CB8AC3E}">
        <p14:creationId xmlns:p14="http://schemas.microsoft.com/office/powerpoint/2010/main" val="29619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6708A1E-0876-4D00-9203-6BCADE7AEDBB}" type="slidenum">
              <a:rPr kumimoji="0" lang="fr-FR" alt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alt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a:lnSpc>
                <a:spcPct val="90000"/>
              </a:lnSpc>
            </a:pPr>
            <a:endParaRPr lang="fr-FR" altLang="fr-FR" sz="1000" smtClean="0"/>
          </a:p>
        </p:txBody>
      </p:sp>
    </p:spTree>
    <p:extLst>
      <p:ext uri="{BB962C8B-B14F-4D97-AF65-F5344CB8AC3E}">
        <p14:creationId xmlns:p14="http://schemas.microsoft.com/office/powerpoint/2010/main" val="153763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C437725B-660A-415D-8823-095B8ABE7E74}" type="slidenum">
              <a:rPr lang="fr-FR" altLang="fr-FR">
                <a:latin typeface="Arial" charset="0"/>
              </a:rPr>
              <a:pPr eaLnBrk="1" hangingPunct="1"/>
              <a:t>20</a:t>
            </a:fld>
            <a:endParaRPr lang="fr-FR" altLang="fr-FR">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fr-FR" altLang="fr-FR" sz="9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E454F068-DEC2-40EC-8846-34F3A0C11F99}" type="slidenum">
              <a:rPr lang="fr-FR" altLang="fr-FR">
                <a:latin typeface="Arial" charset="0"/>
              </a:rPr>
              <a:pPr eaLnBrk="1" hangingPunct="1"/>
              <a:t>21</a:t>
            </a:fld>
            <a:endParaRPr lang="fr-FR" altLang="fr-FR">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lnSpc>
                <a:spcPct val="80000"/>
              </a:lnSpc>
            </a:pPr>
            <a:endParaRPr lang="fr-FR" altLang="fr-FR" sz="8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6F5E77A3-1CEF-49B0-8C13-2537C7BD383A}" type="slidenum">
              <a:rPr lang="fr-FR" altLang="fr-FR">
                <a:latin typeface="Arial" charset="0"/>
              </a:rPr>
              <a:pPr eaLnBrk="1" hangingPunct="1"/>
              <a:t>22</a:t>
            </a:fld>
            <a:endParaRPr lang="fr-FR" altLang="fr-FR">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fr-FR" altLang="fr-FR" sz="10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96708A1E-0876-4D00-9203-6BCADE7AEDBB}" type="slidenum">
              <a:rPr lang="fr-FR" altLang="fr-FR">
                <a:latin typeface="Arial" charset="0"/>
              </a:rPr>
              <a:pPr eaLnBrk="1" hangingPunct="1"/>
              <a:t>23</a:t>
            </a:fld>
            <a:endParaRPr lang="fr-FR" altLang="fr-FR">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a:lnSpc>
                <a:spcPct val="90000"/>
              </a:lnSpc>
            </a:pPr>
            <a:endParaRPr lang="fr-FR" altLang="fr-FR" sz="1000" smtClean="0"/>
          </a:p>
        </p:txBody>
      </p:sp>
    </p:spTree>
    <p:extLst>
      <p:ext uri="{BB962C8B-B14F-4D97-AF65-F5344CB8AC3E}">
        <p14:creationId xmlns:p14="http://schemas.microsoft.com/office/powerpoint/2010/main" val="912168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6708A1E-0876-4D00-9203-6BCADE7AEDBB}" type="slidenum">
              <a:rPr kumimoji="0" lang="fr-FR" alt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r-FR" alt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a:lnSpc>
                <a:spcPct val="90000"/>
              </a:lnSpc>
            </a:pPr>
            <a:endParaRPr lang="fr-FR" altLang="fr-FR" sz="1000" smtClean="0"/>
          </a:p>
        </p:txBody>
      </p:sp>
    </p:spTree>
    <p:extLst>
      <p:ext uri="{BB962C8B-B14F-4D97-AF65-F5344CB8AC3E}">
        <p14:creationId xmlns:p14="http://schemas.microsoft.com/office/powerpoint/2010/main" val="1561130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96708A1E-0876-4D00-9203-6BCADE7AEDBB}" type="slidenum">
              <a:rPr lang="fr-FR" altLang="fr-FR">
                <a:latin typeface="Arial" charset="0"/>
              </a:rPr>
              <a:pPr eaLnBrk="1" hangingPunct="1"/>
              <a:t>25</a:t>
            </a:fld>
            <a:endParaRPr lang="fr-FR" altLang="fr-FR">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a:lnSpc>
                <a:spcPct val="90000"/>
              </a:lnSpc>
            </a:pPr>
            <a:endParaRPr lang="fr-FR" altLang="fr-FR" sz="1000" smtClean="0"/>
          </a:p>
        </p:txBody>
      </p:sp>
    </p:spTree>
    <p:extLst>
      <p:ext uri="{BB962C8B-B14F-4D97-AF65-F5344CB8AC3E}">
        <p14:creationId xmlns:p14="http://schemas.microsoft.com/office/powerpoint/2010/main" val="2882751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96708A1E-0876-4D00-9203-6BCADE7AEDBB}" type="slidenum">
              <a:rPr lang="fr-FR" altLang="fr-FR">
                <a:latin typeface="Arial" charset="0"/>
              </a:rPr>
              <a:pPr eaLnBrk="1" hangingPunct="1"/>
              <a:t>26</a:t>
            </a:fld>
            <a:endParaRPr lang="fr-FR" altLang="fr-FR">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a:lnSpc>
                <a:spcPct val="90000"/>
              </a:lnSpc>
            </a:pPr>
            <a:endParaRPr lang="fr-FR" altLang="fr-FR" sz="1000" smtClean="0"/>
          </a:p>
        </p:txBody>
      </p:sp>
    </p:spTree>
    <p:extLst>
      <p:ext uri="{BB962C8B-B14F-4D97-AF65-F5344CB8AC3E}">
        <p14:creationId xmlns:p14="http://schemas.microsoft.com/office/powerpoint/2010/main" val="3336555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6708A1E-0876-4D00-9203-6BCADE7AEDBB}" type="slidenum">
              <a:rPr kumimoji="0" lang="fr-FR" alt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fr-FR" alt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a:lnSpc>
                <a:spcPct val="90000"/>
              </a:lnSpc>
            </a:pPr>
            <a:endParaRPr lang="fr-FR" altLang="fr-FR" sz="1000" smtClean="0"/>
          </a:p>
        </p:txBody>
      </p:sp>
    </p:spTree>
    <p:extLst>
      <p:ext uri="{BB962C8B-B14F-4D97-AF65-F5344CB8AC3E}">
        <p14:creationId xmlns:p14="http://schemas.microsoft.com/office/powerpoint/2010/main" val="3889818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6708A1E-0876-4D00-9203-6BCADE7AEDBB}" type="slidenum">
              <a:rPr kumimoji="0" lang="fr-FR" alt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fr-FR" alt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a:lnSpc>
                <a:spcPct val="90000"/>
              </a:lnSpc>
            </a:pPr>
            <a:endParaRPr lang="fr-FR" altLang="fr-FR" sz="1000" smtClean="0"/>
          </a:p>
        </p:txBody>
      </p:sp>
    </p:spTree>
    <p:extLst>
      <p:ext uri="{BB962C8B-B14F-4D97-AF65-F5344CB8AC3E}">
        <p14:creationId xmlns:p14="http://schemas.microsoft.com/office/powerpoint/2010/main" val="913316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6708A1E-0876-4D00-9203-6BCADE7AEDBB}" type="slidenum">
              <a:rPr kumimoji="0" lang="fr-FR" alt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fr-FR" alt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a:lnSpc>
                <a:spcPct val="90000"/>
              </a:lnSpc>
            </a:pPr>
            <a:endParaRPr lang="fr-FR" altLang="fr-FR" sz="1000" smtClean="0"/>
          </a:p>
        </p:txBody>
      </p:sp>
    </p:spTree>
    <p:extLst>
      <p:ext uri="{BB962C8B-B14F-4D97-AF65-F5344CB8AC3E}">
        <p14:creationId xmlns:p14="http://schemas.microsoft.com/office/powerpoint/2010/main" val="269425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96708A1E-0876-4D00-9203-6BCADE7AEDBB}" type="slidenum">
              <a:rPr lang="fr-FR" altLang="fr-FR">
                <a:latin typeface="Arial" charset="0"/>
              </a:rPr>
              <a:pPr eaLnBrk="1" hangingPunct="1"/>
              <a:t>12</a:t>
            </a:fld>
            <a:endParaRPr lang="fr-FR" altLang="fr-FR">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a:lnSpc>
                <a:spcPct val="90000"/>
              </a:lnSpc>
            </a:pPr>
            <a:endParaRPr lang="fr-FR" altLang="fr-FR" sz="1000" smtClean="0"/>
          </a:p>
        </p:txBody>
      </p:sp>
    </p:spTree>
    <p:extLst>
      <p:ext uri="{BB962C8B-B14F-4D97-AF65-F5344CB8AC3E}">
        <p14:creationId xmlns:p14="http://schemas.microsoft.com/office/powerpoint/2010/main" val="1172620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6708A1E-0876-4D00-9203-6BCADE7AEDBB}" type="slidenum">
              <a:rPr kumimoji="0" lang="fr-FR" alt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fr-FR" alt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a:lnSpc>
                <a:spcPct val="90000"/>
              </a:lnSpc>
            </a:pPr>
            <a:endParaRPr lang="fr-FR" altLang="fr-FR" sz="1000" smtClean="0"/>
          </a:p>
        </p:txBody>
      </p:sp>
    </p:spTree>
    <p:extLst>
      <p:ext uri="{BB962C8B-B14F-4D97-AF65-F5344CB8AC3E}">
        <p14:creationId xmlns:p14="http://schemas.microsoft.com/office/powerpoint/2010/main" val="132275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96708A1E-0876-4D00-9203-6BCADE7AEDBB}" type="slidenum">
              <a:rPr lang="fr-FR" altLang="fr-FR">
                <a:latin typeface="Arial" charset="0"/>
              </a:rPr>
              <a:pPr eaLnBrk="1" hangingPunct="1"/>
              <a:t>13</a:t>
            </a:fld>
            <a:endParaRPr lang="fr-FR" altLang="fr-FR">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a:lnSpc>
                <a:spcPct val="90000"/>
              </a:lnSpc>
            </a:pPr>
            <a:endParaRPr lang="fr-FR" altLang="fr-FR" sz="1000" smtClean="0"/>
          </a:p>
        </p:txBody>
      </p:sp>
    </p:spTree>
    <p:extLst>
      <p:ext uri="{BB962C8B-B14F-4D97-AF65-F5344CB8AC3E}">
        <p14:creationId xmlns:p14="http://schemas.microsoft.com/office/powerpoint/2010/main" val="1210475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96708A1E-0876-4D00-9203-6BCADE7AEDBB}" type="slidenum">
              <a:rPr lang="fr-FR" altLang="fr-FR">
                <a:latin typeface="Arial" charset="0"/>
              </a:rPr>
              <a:pPr eaLnBrk="1" hangingPunct="1"/>
              <a:t>14</a:t>
            </a:fld>
            <a:endParaRPr lang="fr-FR" altLang="fr-FR">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a:lnSpc>
                <a:spcPct val="90000"/>
              </a:lnSpc>
            </a:pPr>
            <a:endParaRPr lang="fr-FR" altLang="fr-FR" sz="1000" smtClean="0"/>
          </a:p>
        </p:txBody>
      </p:sp>
    </p:spTree>
    <p:extLst>
      <p:ext uri="{BB962C8B-B14F-4D97-AF65-F5344CB8AC3E}">
        <p14:creationId xmlns:p14="http://schemas.microsoft.com/office/powerpoint/2010/main" val="124027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96708A1E-0876-4D00-9203-6BCADE7AEDBB}" type="slidenum">
              <a:rPr lang="fr-FR" altLang="fr-FR">
                <a:latin typeface="Arial" charset="0"/>
              </a:rPr>
              <a:pPr eaLnBrk="1" hangingPunct="1"/>
              <a:t>15</a:t>
            </a:fld>
            <a:endParaRPr lang="fr-FR" altLang="fr-FR">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a:lnSpc>
                <a:spcPct val="90000"/>
              </a:lnSpc>
            </a:pPr>
            <a:endParaRPr lang="fr-FR" altLang="fr-FR" sz="1000" smtClean="0"/>
          </a:p>
        </p:txBody>
      </p:sp>
    </p:spTree>
    <p:extLst>
      <p:ext uri="{BB962C8B-B14F-4D97-AF65-F5344CB8AC3E}">
        <p14:creationId xmlns:p14="http://schemas.microsoft.com/office/powerpoint/2010/main" val="222050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96708A1E-0876-4D00-9203-6BCADE7AEDBB}" type="slidenum">
              <a:rPr lang="fr-FR" altLang="fr-FR">
                <a:latin typeface="Arial" charset="0"/>
              </a:rPr>
              <a:pPr eaLnBrk="1" hangingPunct="1"/>
              <a:t>16</a:t>
            </a:fld>
            <a:endParaRPr lang="fr-FR" altLang="fr-FR">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a:lnSpc>
                <a:spcPct val="90000"/>
              </a:lnSpc>
            </a:pPr>
            <a:endParaRPr lang="fr-FR" altLang="fr-FR" sz="1000" smtClean="0"/>
          </a:p>
        </p:txBody>
      </p:sp>
    </p:spTree>
    <p:extLst>
      <p:ext uri="{BB962C8B-B14F-4D97-AF65-F5344CB8AC3E}">
        <p14:creationId xmlns:p14="http://schemas.microsoft.com/office/powerpoint/2010/main" val="157489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CE415AC1-16DC-4F7D-B72F-0594E65365D5}" type="slidenum">
              <a:rPr lang="fr-FR" altLang="fr-FR">
                <a:latin typeface="Arial" charset="0"/>
              </a:rPr>
              <a:pPr eaLnBrk="1" hangingPunct="1"/>
              <a:t>17</a:t>
            </a:fld>
            <a:endParaRPr lang="fr-FR" altLang="fr-FR">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fr-FR" altLang="fr-FR"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7C331F43-10BB-4D62-BB51-FEEF85B2232D}" type="slidenum">
              <a:rPr lang="fr-FR" altLang="fr-FR">
                <a:latin typeface="Arial" charset="0"/>
              </a:rPr>
              <a:pPr eaLnBrk="1" hangingPunct="1"/>
              <a:t>18</a:t>
            </a:fld>
            <a:endParaRPr lang="fr-FR" altLang="fr-FR">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0EE28DB-F61A-4530-9BFB-35BCCFC7C316}" type="slidenum">
              <a:rPr lang="fr-FR" altLang="fr-FR">
                <a:latin typeface="Arial" charset="0"/>
              </a:rPr>
              <a:pPr eaLnBrk="1" hangingPunct="1"/>
              <a:t>19</a:t>
            </a:fld>
            <a:endParaRPr lang="fr-FR" altLang="fr-FR">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fr-FR" altLang="fr-FR" sz="1000"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aphicFrame>
        <p:nvGraphicFramePr>
          <p:cNvPr id="7" name="Objet 6"/>
          <p:cNvGraphicFramePr>
            <a:graphicFrameLocks noChangeAspect="1"/>
          </p:cNvGraphicFramePr>
          <p:nvPr userDrawn="1">
            <p:extLst>
              <p:ext uri="{D42A27DB-BD31-4B8C-83A1-F6EECF244321}">
                <p14:modId xmlns:p14="http://schemas.microsoft.com/office/powerpoint/2010/main" val="889139995"/>
              </p:ext>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8273" r:id="rId3" imgW="6020640" imgH="6676190" progId="MSPhotoEd.3">
                  <p:embed/>
                </p:oleObj>
              </mc:Choice>
              <mc:Fallback>
                <p:oleObj r:id="rId3" imgW="6020640" imgH="66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grpSp>
        <p:nvGrpSpPr>
          <p:cNvPr id="11" name="Groupe 10"/>
          <p:cNvGrpSpPr/>
          <p:nvPr userDrawn="1"/>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200" b="1" dirty="0">
                  <a:solidFill>
                    <a:srgbClr val="59621D"/>
                  </a:solidFill>
                </a:rPr>
                <a:t>S</a:t>
              </a:r>
              <a:r>
                <a:rPr lang="fr-FR" sz="1200" b="1" dirty="0" smtClean="0">
                  <a:solidFill>
                    <a:srgbClr val="59621D"/>
                  </a:solidFill>
                </a:rPr>
                <a:t>éminaire</a:t>
              </a:r>
              <a:endParaRPr lang="fr-FR" sz="1200" b="1" dirty="0">
                <a:solidFill>
                  <a:srgbClr val="59621D"/>
                </a:solidFill>
              </a:endParaRPr>
            </a:p>
          </p:txBody>
        </p:sp>
        <p:pic>
          <p:nvPicPr>
            <p:cNvPr id="13" name="Imag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userDrawn="1"/>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smtClean="0"/>
              <a:t>18 octobre 2017 – Salle D. King</a:t>
            </a:r>
            <a:endParaRPr lang="fr-FR" dirty="0"/>
          </a:p>
        </p:txBody>
      </p:sp>
      <p:sp>
        <p:nvSpPr>
          <p:cNvPr id="17" name="Espace réservé du pied de page 4"/>
          <p:cNvSpPr txBox="1">
            <a:spLocks/>
          </p:cNvSpPr>
          <p:nvPr userDrawn="1"/>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600" dirty="0" smtClean="0">
                <a:solidFill>
                  <a:schemeClr val="bg1"/>
                </a:solidFill>
              </a:rPr>
              <a:t>Séminaire de Restitution des Projets</a:t>
            </a:r>
            <a:r>
              <a:rPr lang="fr-FR" sz="1600" dirty="0" smtClean="0">
                <a:solidFill>
                  <a:srgbClr val="B7BF10"/>
                </a:solidFill>
              </a:rPr>
              <a:t> </a:t>
            </a:r>
            <a:r>
              <a:rPr lang="fr-FR" sz="1600" b="1" dirty="0" smtClean="0">
                <a:solidFill>
                  <a:srgbClr val="B7BF10"/>
                </a:solidFill>
              </a:rPr>
              <a:t>SOLGES</a:t>
            </a:r>
            <a:r>
              <a:rPr lang="fr-FR" sz="1600" dirty="0" smtClean="0">
                <a:solidFill>
                  <a:srgbClr val="B7BF10"/>
                </a:solidFill>
              </a:rPr>
              <a:t> </a:t>
            </a:r>
            <a:r>
              <a:rPr lang="fr-FR" sz="1600" dirty="0" smtClean="0">
                <a:solidFill>
                  <a:schemeClr val="bg1"/>
                </a:solidFill>
              </a:rPr>
              <a:t>&amp;</a:t>
            </a:r>
            <a:r>
              <a:rPr lang="fr-FR" sz="1600" dirty="0" smtClean="0">
                <a:solidFill>
                  <a:srgbClr val="B7BF10"/>
                </a:solidFill>
              </a:rPr>
              <a:t> </a:t>
            </a:r>
            <a:r>
              <a:rPr lang="fr-FR" sz="1600" b="1" dirty="0" smtClean="0">
                <a:solidFill>
                  <a:srgbClr val="B7BF10"/>
                </a:solidFill>
              </a:rPr>
              <a:t>PUIGES</a:t>
            </a:r>
            <a:endParaRPr lang="fr-FR" sz="1600" b="1" dirty="0">
              <a:solidFill>
                <a:srgbClr val="B7BF10"/>
              </a:solidFill>
            </a:endParaRPr>
          </a:p>
        </p:txBody>
      </p:sp>
      <p:sp>
        <p:nvSpPr>
          <p:cNvPr id="18" name="Espace réservé du numéro de diapositive 5"/>
          <p:cNvSpPr txBox="1">
            <a:spLocks/>
          </p:cNvSpPr>
          <p:nvPr userDrawn="1"/>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5DBA08BD-BAA0-4679-B39E-EF624C3166E8}" type="slidenum">
              <a:rPr lang="fr-FR" smtClean="0"/>
              <a:pPr algn="ctr"/>
              <a:t>‹N°›</a:t>
            </a:fld>
            <a:endParaRPr lang="fr-FR" dirty="0"/>
          </a:p>
        </p:txBody>
      </p:sp>
      <p:cxnSp>
        <p:nvCxnSpPr>
          <p:cNvPr id="19" name="Connecteur droit 18"/>
          <p:cNvCxnSpPr/>
          <p:nvPr userDrawn="1"/>
        </p:nvCxnSpPr>
        <p:spPr>
          <a:xfrm flipV="1">
            <a:off x="4248594" y="1058018"/>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Tree>
    <p:extLst>
      <p:ext uri="{BB962C8B-B14F-4D97-AF65-F5344CB8AC3E}">
        <p14:creationId xmlns:p14="http://schemas.microsoft.com/office/powerpoint/2010/main" val="21370812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386742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1020108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81063" y="177800"/>
            <a:ext cx="7772400" cy="636588"/>
          </a:xfrm>
          <a:prstGeom prst="rect">
            <a:avLst/>
          </a:prstGeom>
        </p:spPr>
        <p:txBody>
          <a:bodyPr/>
          <a:lstStyle/>
          <a:p>
            <a:r>
              <a:rPr lang="fr-FR" dirty="0" smtClean="0"/>
              <a:t>Modifiez le style du titre</a:t>
            </a:r>
            <a:endParaRPr lang="fr-FR" dirty="0"/>
          </a:p>
        </p:txBody>
      </p:sp>
      <p:sp>
        <p:nvSpPr>
          <p:cNvPr id="3" name="Espace réservé du contenu 2"/>
          <p:cNvSpPr>
            <a:spLocks noGrp="1"/>
          </p:cNvSpPr>
          <p:nvPr>
            <p:ph idx="1"/>
          </p:nvPr>
        </p:nvSpPr>
        <p:spPr>
          <a:xfrm>
            <a:off x="825500" y="1447378"/>
            <a:ext cx="7772400" cy="5576887"/>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5133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4144" y="6322240"/>
            <a:ext cx="471970" cy="398958"/>
          </a:xfrm>
          <a:prstGeom prst="rect">
            <a:avLst/>
          </a:prstGeom>
        </p:spPr>
      </p:pic>
      <p:sp>
        <p:nvSpPr>
          <p:cNvPr id="23" name="Slide Number Placeholder 5"/>
          <p:cNvSpPr>
            <a:spLocks noGrp="1"/>
          </p:cNvSpPr>
          <p:nvPr>
            <p:ph type="sldNum" sz="quarter" idx="12"/>
          </p:nvPr>
        </p:nvSpPr>
        <p:spPr>
          <a:xfrm>
            <a:off x="7731543" y="6408000"/>
            <a:ext cx="694627" cy="365125"/>
          </a:xfrm>
        </p:spPr>
        <p:txBody>
          <a:bodyPr/>
          <a:lstStyle/>
          <a:p>
            <a:fld id="{9C613E25-7291-4E9D-8B29-DB39A0FFCE46}" type="slidenum">
              <a:rPr lang="fr-FR" smtClean="0"/>
              <a:t>‹N°›</a:t>
            </a:fld>
            <a:endParaRPr lang="fr-FR" dirty="0"/>
          </a:p>
        </p:txBody>
      </p:sp>
      <p:grpSp>
        <p:nvGrpSpPr>
          <p:cNvPr id="24" name="Groupe 23"/>
          <p:cNvGrpSpPr/>
          <p:nvPr userDrawn="1"/>
        </p:nvGrpSpPr>
        <p:grpSpPr>
          <a:xfrm>
            <a:off x="-47673" y="6307469"/>
            <a:ext cx="1273082" cy="460303"/>
            <a:chOff x="6077337" y="9991384"/>
            <a:chExt cx="1404431" cy="610556"/>
          </a:xfrm>
        </p:grpSpPr>
        <p:sp>
          <p:nvSpPr>
            <p:cNvPr id="25" name="Rectangle à coins arrondis 24"/>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200" b="1" dirty="0">
                  <a:solidFill>
                    <a:srgbClr val="59621D"/>
                  </a:solidFill>
                </a:rPr>
                <a:t>S</a:t>
              </a:r>
              <a:r>
                <a:rPr lang="fr-FR" sz="1200" b="1" dirty="0" smtClean="0">
                  <a:solidFill>
                    <a:srgbClr val="59621D"/>
                  </a:solidFill>
                </a:rPr>
                <a:t>éminaire</a:t>
              </a:r>
              <a:endParaRPr lang="fr-FR" sz="1200" b="1" dirty="0">
                <a:solidFill>
                  <a:srgbClr val="59621D"/>
                </a:solidFill>
              </a:endParaRPr>
            </a:p>
          </p:txBody>
        </p:sp>
        <p:pic>
          <p:nvPicPr>
            <p:cNvPr id="26" name="Imag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27" name="Picture 2" descr="U:\logos\LOGO RESEAU\LOGO MIDI\POUR LE WEB\Couleur\logo-midi-simplifie-RVB-72dpi.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29" name="Espace réservé de la date 3"/>
          <p:cNvSpPr txBox="1">
            <a:spLocks/>
          </p:cNvSpPr>
          <p:nvPr userDrawn="1"/>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smtClean="0"/>
              <a:t>18 octobre 2017 – Salle D. King</a:t>
            </a:r>
            <a:endParaRPr lang="fr-FR" dirty="0"/>
          </a:p>
        </p:txBody>
      </p:sp>
      <p:sp>
        <p:nvSpPr>
          <p:cNvPr id="30" name="Espace réservé du pied de page 4"/>
          <p:cNvSpPr txBox="1">
            <a:spLocks/>
          </p:cNvSpPr>
          <p:nvPr userDrawn="1"/>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600" dirty="0" smtClean="0">
                <a:solidFill>
                  <a:schemeClr val="bg1"/>
                </a:solidFill>
              </a:rPr>
              <a:t>Séminaire de Restitution des Projets</a:t>
            </a:r>
            <a:r>
              <a:rPr lang="fr-FR" sz="1600" dirty="0" smtClean="0">
                <a:solidFill>
                  <a:srgbClr val="B7BF10"/>
                </a:solidFill>
              </a:rPr>
              <a:t> </a:t>
            </a:r>
            <a:r>
              <a:rPr lang="fr-FR" sz="1600" b="1" dirty="0" smtClean="0">
                <a:solidFill>
                  <a:srgbClr val="B7BF10"/>
                </a:solidFill>
              </a:rPr>
              <a:t>SOLGES</a:t>
            </a:r>
            <a:r>
              <a:rPr lang="fr-FR" sz="1600" dirty="0" smtClean="0">
                <a:solidFill>
                  <a:srgbClr val="B7BF10"/>
                </a:solidFill>
              </a:rPr>
              <a:t> </a:t>
            </a:r>
            <a:r>
              <a:rPr lang="fr-FR" sz="1600" dirty="0" smtClean="0">
                <a:solidFill>
                  <a:schemeClr val="bg1"/>
                </a:solidFill>
              </a:rPr>
              <a:t>&amp;</a:t>
            </a:r>
            <a:r>
              <a:rPr lang="fr-FR" sz="1600" dirty="0" smtClean="0">
                <a:solidFill>
                  <a:srgbClr val="B7BF10"/>
                </a:solidFill>
              </a:rPr>
              <a:t> </a:t>
            </a:r>
            <a:r>
              <a:rPr lang="fr-FR" sz="1600" b="1" dirty="0" smtClean="0">
                <a:solidFill>
                  <a:srgbClr val="B7BF10"/>
                </a:solidFill>
              </a:rPr>
              <a:t>PUIGES</a:t>
            </a:r>
            <a:endParaRPr lang="fr-FR" sz="1600" b="1" dirty="0">
              <a:solidFill>
                <a:srgbClr val="B7BF10"/>
              </a:solidFill>
            </a:endParaRPr>
          </a:p>
        </p:txBody>
      </p:sp>
      <p:sp>
        <p:nvSpPr>
          <p:cNvPr id="31" name="Espace réservé du numéro de diapositive 5"/>
          <p:cNvSpPr txBox="1">
            <a:spLocks/>
          </p:cNvSpPr>
          <p:nvPr userDrawn="1"/>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Tree>
    <p:extLst>
      <p:ext uri="{BB962C8B-B14F-4D97-AF65-F5344CB8AC3E}">
        <p14:creationId xmlns:p14="http://schemas.microsoft.com/office/powerpoint/2010/main" val="363976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A429B52F-934B-4213-9F18-C33D86699B68}" type="datetimeFigureOut">
              <a:rPr lang="fr-FR" smtClean="0"/>
              <a:t>16/10/2017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3025474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429B52F-934B-4213-9F18-C33D86699B68}" type="datetimeFigureOut">
              <a:rPr lang="fr-FR" smtClean="0"/>
              <a:t>16/10/2017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2708098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429B52F-934B-4213-9F18-C33D86699B68}" type="datetimeFigureOut">
              <a:rPr lang="fr-FR" smtClean="0"/>
              <a:t>16/10/2017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3752342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429B52F-934B-4213-9F18-C33D86699B68}" type="datetimeFigureOut">
              <a:rPr lang="fr-FR" smtClean="0"/>
              <a:t>16/10/2017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2207155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429B52F-934B-4213-9F18-C33D86699B68}" type="datetimeFigureOut">
              <a:rPr lang="fr-FR" smtClean="0"/>
              <a:t>16/10/2017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374665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429B52F-934B-4213-9F18-C33D86699B68}" type="datetimeFigureOut">
              <a:rPr lang="fr-FR" smtClean="0"/>
              <a:t>16/10/2017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361895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1999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9B52F-934B-4213-9F18-C33D86699B68}" type="datetimeFigureOut">
              <a:rPr lang="fr-FR" smtClean="0"/>
              <a:t>16/10/2017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3164695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429B52F-934B-4213-9F18-C33D86699B68}" type="datetimeFigureOut">
              <a:rPr lang="fr-FR" smtClean="0"/>
              <a:t>16/10/2017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1495901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429B52F-934B-4213-9F18-C33D86699B68}" type="datetimeFigureOut">
              <a:rPr lang="fr-FR" smtClean="0"/>
              <a:t>16/10/2017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1351451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429B52F-934B-4213-9F18-C33D86699B68}" type="datetimeFigureOut">
              <a:rPr lang="fr-FR" smtClean="0"/>
              <a:t>16/10/2017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3648177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429B52F-934B-4213-9F18-C33D86699B68}" type="datetimeFigureOut">
              <a:rPr lang="fr-FR" smtClean="0"/>
              <a:t>16/10/2017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842654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aphicFrame>
        <p:nvGraphicFramePr>
          <p:cNvPr id="7" name="Objet 6"/>
          <p:cNvGraphicFramePr>
            <a:graphicFrameLocks noChangeAspect="1"/>
          </p:cNvGraphicFramePr>
          <p:nvPr userDrawn="1">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64535" r:id="rId3" imgW="6020640" imgH="6676190" progId="MSPhotoEd.3">
                  <p:embed/>
                </p:oleObj>
              </mc:Choice>
              <mc:Fallback>
                <p:oleObj r:id="rId3" imgW="6020640" imgH="6676190" progId="MSPhotoEd.3">
                  <p:embed/>
                  <p:pic>
                    <p:nvPicPr>
                      <p:cNvPr id="7" name="Obje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grpSp>
        <p:nvGrpSpPr>
          <p:cNvPr id="11" name="Groupe 10"/>
          <p:cNvGrpSpPr/>
          <p:nvPr userDrawn="1"/>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200" b="1" dirty="0">
                  <a:solidFill>
                    <a:srgbClr val="59621D"/>
                  </a:solidFill>
                </a:rPr>
                <a:t>S</a:t>
              </a:r>
              <a:r>
                <a:rPr lang="fr-FR" sz="1200" b="1" dirty="0" smtClean="0">
                  <a:solidFill>
                    <a:srgbClr val="59621D"/>
                  </a:solidFill>
                </a:rPr>
                <a:t>éminaire</a:t>
              </a:r>
              <a:endParaRPr lang="fr-FR" sz="1200" b="1" dirty="0">
                <a:solidFill>
                  <a:srgbClr val="59621D"/>
                </a:solidFill>
              </a:endParaRPr>
            </a:p>
          </p:txBody>
        </p:sp>
        <p:pic>
          <p:nvPicPr>
            <p:cNvPr id="13" name="Imag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userDrawn="1"/>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smtClean="0"/>
              <a:t>18 octobre 2017 – Salle D. King</a:t>
            </a:r>
            <a:endParaRPr lang="fr-FR" dirty="0"/>
          </a:p>
        </p:txBody>
      </p:sp>
      <p:sp>
        <p:nvSpPr>
          <p:cNvPr id="17" name="Espace réservé du pied de page 4"/>
          <p:cNvSpPr txBox="1">
            <a:spLocks/>
          </p:cNvSpPr>
          <p:nvPr userDrawn="1"/>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600" dirty="0" smtClean="0">
                <a:solidFill>
                  <a:schemeClr val="bg1"/>
                </a:solidFill>
              </a:rPr>
              <a:t>Séminaire de Restitution des Projets</a:t>
            </a:r>
            <a:r>
              <a:rPr lang="fr-FR" sz="1600" dirty="0" smtClean="0">
                <a:solidFill>
                  <a:srgbClr val="B7BF10"/>
                </a:solidFill>
              </a:rPr>
              <a:t> </a:t>
            </a:r>
            <a:r>
              <a:rPr lang="fr-FR" sz="1600" b="1" dirty="0" smtClean="0">
                <a:solidFill>
                  <a:srgbClr val="B7BF10"/>
                </a:solidFill>
              </a:rPr>
              <a:t>SOLGES</a:t>
            </a:r>
            <a:r>
              <a:rPr lang="fr-FR" sz="1600" dirty="0" smtClean="0">
                <a:solidFill>
                  <a:srgbClr val="B7BF10"/>
                </a:solidFill>
              </a:rPr>
              <a:t> </a:t>
            </a:r>
            <a:r>
              <a:rPr lang="fr-FR" sz="1600" dirty="0" smtClean="0">
                <a:solidFill>
                  <a:schemeClr val="bg1"/>
                </a:solidFill>
              </a:rPr>
              <a:t>&amp;</a:t>
            </a:r>
            <a:r>
              <a:rPr lang="fr-FR" sz="1600" dirty="0" smtClean="0">
                <a:solidFill>
                  <a:srgbClr val="B7BF10"/>
                </a:solidFill>
              </a:rPr>
              <a:t> </a:t>
            </a:r>
            <a:r>
              <a:rPr lang="fr-FR" sz="1600" b="1" dirty="0" smtClean="0">
                <a:solidFill>
                  <a:srgbClr val="B7BF10"/>
                </a:solidFill>
              </a:rPr>
              <a:t>PUIGES</a:t>
            </a:r>
            <a:endParaRPr lang="fr-FR" sz="1600" b="1" dirty="0">
              <a:solidFill>
                <a:srgbClr val="B7BF10"/>
              </a:solidFill>
            </a:endParaRPr>
          </a:p>
        </p:txBody>
      </p:sp>
      <p:sp>
        <p:nvSpPr>
          <p:cNvPr id="18" name="Espace réservé du numéro de diapositive 5"/>
          <p:cNvSpPr txBox="1">
            <a:spLocks/>
          </p:cNvSpPr>
          <p:nvPr userDrawn="1"/>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5DBA08BD-BAA0-4679-B39E-EF624C3166E8}" type="slidenum">
              <a:rPr lang="fr-FR" smtClean="0"/>
              <a:pPr algn="ctr"/>
              <a:t>‹N°›</a:t>
            </a:fld>
            <a:endParaRPr lang="fr-FR" dirty="0"/>
          </a:p>
        </p:txBody>
      </p:sp>
      <p:cxnSp>
        <p:nvCxnSpPr>
          <p:cNvPr id="19" name="Connecteur droit 18"/>
          <p:cNvCxnSpPr/>
          <p:nvPr userDrawn="1"/>
        </p:nvCxnSpPr>
        <p:spPr>
          <a:xfrm flipV="1">
            <a:off x="4248594" y="1058018"/>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Tree>
    <p:extLst>
      <p:ext uri="{BB962C8B-B14F-4D97-AF65-F5344CB8AC3E}">
        <p14:creationId xmlns:p14="http://schemas.microsoft.com/office/powerpoint/2010/main" val="14650102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00407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2707502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1382125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fr-F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179988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3919092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fr-FR" smtClean="0"/>
              <a:t>Modifiez le style du titre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fr-F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4191712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fr-F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3614433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2196447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3745979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941089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3461764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81063" y="177800"/>
            <a:ext cx="7772400" cy="636588"/>
          </a:xfrm>
          <a:prstGeom prst="rect">
            <a:avLst/>
          </a:prstGeom>
        </p:spPr>
        <p:txBody>
          <a:bodyPr/>
          <a:lstStyle/>
          <a:p>
            <a:r>
              <a:rPr lang="fr-FR" dirty="0" smtClean="0"/>
              <a:t>Modifiez le style du titre</a:t>
            </a:r>
            <a:endParaRPr lang="fr-FR" dirty="0"/>
          </a:p>
        </p:txBody>
      </p:sp>
      <p:sp>
        <p:nvSpPr>
          <p:cNvPr id="3" name="Espace réservé du contenu 2"/>
          <p:cNvSpPr>
            <a:spLocks noGrp="1"/>
          </p:cNvSpPr>
          <p:nvPr>
            <p:ph idx="1"/>
          </p:nvPr>
        </p:nvSpPr>
        <p:spPr>
          <a:xfrm>
            <a:off x="825500" y="1447378"/>
            <a:ext cx="7772400" cy="5576887"/>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533520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4144" y="6322240"/>
            <a:ext cx="471970" cy="398958"/>
          </a:xfrm>
          <a:prstGeom prst="rect">
            <a:avLst/>
          </a:prstGeom>
        </p:spPr>
      </p:pic>
      <p:sp>
        <p:nvSpPr>
          <p:cNvPr id="23" name="Slide Number Placeholder 5"/>
          <p:cNvSpPr>
            <a:spLocks noGrp="1"/>
          </p:cNvSpPr>
          <p:nvPr>
            <p:ph type="sldNum" sz="quarter" idx="12"/>
          </p:nvPr>
        </p:nvSpPr>
        <p:spPr>
          <a:xfrm>
            <a:off x="7731543" y="6408000"/>
            <a:ext cx="694627" cy="365125"/>
          </a:xfrm>
        </p:spPr>
        <p:txBody>
          <a:bodyPr/>
          <a:lstStyle/>
          <a:p>
            <a:fld id="{9C613E25-7291-4E9D-8B29-DB39A0FFCE46}" type="slidenum">
              <a:rPr lang="fr-FR" smtClean="0"/>
              <a:t>‹N°›</a:t>
            </a:fld>
            <a:endParaRPr lang="fr-FR" dirty="0"/>
          </a:p>
        </p:txBody>
      </p:sp>
      <p:grpSp>
        <p:nvGrpSpPr>
          <p:cNvPr id="24" name="Groupe 23"/>
          <p:cNvGrpSpPr/>
          <p:nvPr userDrawn="1"/>
        </p:nvGrpSpPr>
        <p:grpSpPr>
          <a:xfrm>
            <a:off x="-47673" y="6307469"/>
            <a:ext cx="1273082" cy="460303"/>
            <a:chOff x="6077337" y="9991384"/>
            <a:chExt cx="1404431" cy="610556"/>
          </a:xfrm>
        </p:grpSpPr>
        <p:sp>
          <p:nvSpPr>
            <p:cNvPr id="25" name="Rectangle à coins arrondis 24"/>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200" b="1" dirty="0">
                  <a:solidFill>
                    <a:srgbClr val="59621D"/>
                  </a:solidFill>
                </a:rPr>
                <a:t>S</a:t>
              </a:r>
              <a:r>
                <a:rPr lang="fr-FR" sz="1200" b="1" dirty="0" smtClean="0">
                  <a:solidFill>
                    <a:srgbClr val="59621D"/>
                  </a:solidFill>
                </a:rPr>
                <a:t>éminaire</a:t>
              </a:r>
              <a:endParaRPr lang="fr-FR" sz="1200" b="1" dirty="0">
                <a:solidFill>
                  <a:srgbClr val="59621D"/>
                </a:solidFill>
              </a:endParaRPr>
            </a:p>
          </p:txBody>
        </p:sp>
        <p:pic>
          <p:nvPicPr>
            <p:cNvPr id="26" name="Imag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27" name="Picture 2" descr="U:\logos\LOGO RESEAU\LOGO MIDI\POUR LE WEB\Couleur\logo-midi-simplifie-RVB-72dpi.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29" name="Espace réservé de la date 3"/>
          <p:cNvSpPr txBox="1">
            <a:spLocks/>
          </p:cNvSpPr>
          <p:nvPr userDrawn="1"/>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smtClean="0"/>
              <a:t>18 octobre 2017 – Salle D. King</a:t>
            </a:r>
            <a:endParaRPr lang="fr-FR" dirty="0"/>
          </a:p>
        </p:txBody>
      </p:sp>
      <p:sp>
        <p:nvSpPr>
          <p:cNvPr id="30" name="Espace réservé du pied de page 4"/>
          <p:cNvSpPr txBox="1">
            <a:spLocks/>
          </p:cNvSpPr>
          <p:nvPr userDrawn="1"/>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600" dirty="0" smtClean="0">
                <a:solidFill>
                  <a:schemeClr val="bg1"/>
                </a:solidFill>
              </a:rPr>
              <a:t>Séminaire de Restitution des Projets</a:t>
            </a:r>
            <a:r>
              <a:rPr lang="fr-FR" sz="1600" dirty="0" smtClean="0">
                <a:solidFill>
                  <a:srgbClr val="B7BF10"/>
                </a:solidFill>
              </a:rPr>
              <a:t> </a:t>
            </a:r>
            <a:r>
              <a:rPr lang="fr-FR" sz="1600" b="1" dirty="0" smtClean="0">
                <a:solidFill>
                  <a:srgbClr val="B7BF10"/>
                </a:solidFill>
              </a:rPr>
              <a:t>SOLGES</a:t>
            </a:r>
            <a:r>
              <a:rPr lang="fr-FR" sz="1600" dirty="0" smtClean="0">
                <a:solidFill>
                  <a:srgbClr val="B7BF10"/>
                </a:solidFill>
              </a:rPr>
              <a:t> </a:t>
            </a:r>
            <a:r>
              <a:rPr lang="fr-FR" sz="1600" dirty="0" smtClean="0">
                <a:solidFill>
                  <a:schemeClr val="bg1"/>
                </a:solidFill>
              </a:rPr>
              <a:t>&amp;</a:t>
            </a:r>
            <a:r>
              <a:rPr lang="fr-FR" sz="1600" dirty="0" smtClean="0">
                <a:solidFill>
                  <a:srgbClr val="B7BF10"/>
                </a:solidFill>
              </a:rPr>
              <a:t> </a:t>
            </a:r>
            <a:r>
              <a:rPr lang="fr-FR" sz="1600" b="1" dirty="0" smtClean="0">
                <a:solidFill>
                  <a:srgbClr val="B7BF10"/>
                </a:solidFill>
              </a:rPr>
              <a:t>PUIGES</a:t>
            </a:r>
            <a:endParaRPr lang="fr-FR" sz="1600" b="1" dirty="0">
              <a:solidFill>
                <a:srgbClr val="B7BF10"/>
              </a:solidFill>
            </a:endParaRPr>
          </a:p>
        </p:txBody>
      </p:sp>
      <p:sp>
        <p:nvSpPr>
          <p:cNvPr id="31" name="Espace réservé du numéro de diapositive 5"/>
          <p:cNvSpPr txBox="1">
            <a:spLocks/>
          </p:cNvSpPr>
          <p:nvPr userDrawn="1"/>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Tree>
    <p:extLst>
      <p:ext uri="{BB962C8B-B14F-4D97-AF65-F5344CB8AC3E}">
        <p14:creationId xmlns:p14="http://schemas.microsoft.com/office/powerpoint/2010/main" val="212033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429054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fr-F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179795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fr-FR" smtClean="0"/>
              <a:t>Modifiez le style du titre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fr-F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208717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fr-F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19865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391922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429B52F-934B-4213-9F18-C33D86699B68}" type="datetimeFigureOut">
              <a:rPr lang="fr-FR" smtClean="0"/>
              <a:t>16/10/2017</a:t>
            </a:fld>
            <a:endParaRPr lang="fr-F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C613E25-7291-4E9D-8B29-DB39A0FFCE46}" type="slidenum">
              <a:rPr lang="fr-FR" smtClean="0"/>
              <a:t>‹N°›</a:t>
            </a:fld>
            <a:endParaRPr lang="fr-FR"/>
          </a:p>
        </p:txBody>
      </p:sp>
    </p:spTree>
    <p:extLst>
      <p:ext uri="{BB962C8B-B14F-4D97-AF65-F5344CB8AC3E}">
        <p14:creationId xmlns:p14="http://schemas.microsoft.com/office/powerpoint/2010/main" val="254488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vmlDrawing" Target="../drawings/vmlDrawing1.v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2.jpeg"/><Relationship Id="rId3" Type="http://schemas.openxmlformats.org/officeDocument/2006/relationships/slideLayout" Target="../slideLayouts/slideLayout27.xml"/><Relationship Id="rId21" Type="http://schemas.openxmlformats.org/officeDocument/2006/relationships/image" Target="../media/image5.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png"/><Relationship Id="rId2" Type="http://schemas.openxmlformats.org/officeDocument/2006/relationships/slideLayout" Target="../slideLayouts/slideLayout26.xml"/><Relationship Id="rId16" Type="http://schemas.openxmlformats.org/officeDocument/2006/relationships/oleObject" Target="../embeddings/oleObject1.bin"/><Relationship Id="rId20" Type="http://schemas.openxmlformats.org/officeDocument/2006/relationships/image" Target="../media/image4.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8.png"/><Relationship Id="rId5" Type="http://schemas.openxmlformats.org/officeDocument/2006/relationships/slideLayout" Target="../slideLayouts/slideLayout29.xml"/><Relationship Id="rId15" Type="http://schemas.openxmlformats.org/officeDocument/2006/relationships/vmlDrawing" Target="../drawings/vmlDrawing3.vml"/><Relationship Id="rId23" Type="http://schemas.openxmlformats.org/officeDocument/2006/relationships/image" Target="../media/image7.png"/><Relationship Id="rId10" Type="http://schemas.openxmlformats.org/officeDocument/2006/relationships/slideLayout" Target="../slideLayouts/slideLayout34.xml"/><Relationship Id="rId19" Type="http://schemas.openxmlformats.org/officeDocument/2006/relationships/image" Target="../media/image3.jpe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t 6"/>
          <p:cNvGraphicFramePr>
            <a:graphicFrameLocks noChangeAspect="1"/>
          </p:cNvGraphicFramePr>
          <p:nvPr userDrawn="1">
            <p:extLst>
              <p:ext uri="{D42A27DB-BD31-4B8C-83A1-F6EECF244321}">
                <p14:modId xmlns:p14="http://schemas.microsoft.com/office/powerpoint/2010/main" val="889139995"/>
              </p:ext>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7249" r:id="rId16" imgW="6020640" imgH="6676190" progId="MSPhotoEd.3">
                  <p:embed/>
                </p:oleObj>
              </mc:Choice>
              <mc:Fallback>
                <p:oleObj r:id="rId16" imgW="6020640" imgH="6676190" progId="MSPhotoEd.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8" name="Image 7" descr="Afficher l'image d'origine"/>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365994" y="6003774"/>
            <a:ext cx="718104" cy="364408"/>
          </a:xfrm>
          <a:prstGeom prst="rect">
            <a:avLst/>
          </a:prstGeom>
          <a:noFill/>
          <a:ln>
            <a:noFill/>
          </a:ln>
        </p:spPr>
      </p:pic>
      <p:pic>
        <p:nvPicPr>
          <p:cNvPr id="9" name="Image 8" descr="Afficher l'image d'origine"/>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377459" y="6395494"/>
            <a:ext cx="698775" cy="351225"/>
          </a:xfrm>
          <a:prstGeom prst="rect">
            <a:avLst/>
          </a:prstGeom>
          <a:noFill/>
          <a:ln>
            <a:noFill/>
          </a:ln>
        </p:spPr>
      </p:pic>
      <p:pic>
        <p:nvPicPr>
          <p:cNvPr id="10" name="Image 9" descr="Afficher l'image d'origine"/>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434245" y="5942203"/>
            <a:ext cx="731972" cy="361003"/>
          </a:xfrm>
          <a:prstGeom prst="rect">
            <a:avLst/>
          </a:prstGeom>
          <a:noFill/>
          <a:ln>
            <a:noFill/>
          </a:ln>
        </p:spPr>
      </p:pic>
      <p:grpSp>
        <p:nvGrpSpPr>
          <p:cNvPr id="11" name="Groupe 10"/>
          <p:cNvGrpSpPr/>
          <p:nvPr userDrawn="1"/>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200" b="1" dirty="0">
                  <a:solidFill>
                    <a:srgbClr val="59621D"/>
                  </a:solidFill>
                </a:rPr>
                <a:t>S</a:t>
              </a:r>
              <a:r>
                <a:rPr lang="fr-FR" sz="1200" b="1" dirty="0" smtClean="0">
                  <a:solidFill>
                    <a:srgbClr val="59621D"/>
                  </a:solidFill>
                </a:rPr>
                <a:t>éminaire</a:t>
              </a:r>
              <a:endParaRPr lang="fr-FR" sz="1200" b="1" dirty="0">
                <a:solidFill>
                  <a:srgbClr val="59621D"/>
                </a:solidFill>
              </a:endParaRPr>
            </a:p>
          </p:txBody>
        </p:sp>
        <p:pic>
          <p:nvPicPr>
            <p:cNvPr id="13" name="Image 1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userDrawn="1"/>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smtClean="0"/>
              <a:t>18 octobre 2017 – Salle D. King</a:t>
            </a:r>
            <a:endParaRPr lang="fr-FR" dirty="0"/>
          </a:p>
        </p:txBody>
      </p:sp>
      <p:sp>
        <p:nvSpPr>
          <p:cNvPr id="17" name="Espace réservé du pied de page 4"/>
          <p:cNvSpPr txBox="1">
            <a:spLocks/>
          </p:cNvSpPr>
          <p:nvPr userDrawn="1"/>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600" dirty="0" smtClean="0">
                <a:solidFill>
                  <a:schemeClr val="bg1"/>
                </a:solidFill>
              </a:rPr>
              <a:t>Séminaire de Restitution des Projets</a:t>
            </a:r>
            <a:r>
              <a:rPr lang="fr-FR" sz="1600" dirty="0" smtClean="0">
                <a:solidFill>
                  <a:srgbClr val="B7BF10"/>
                </a:solidFill>
              </a:rPr>
              <a:t> </a:t>
            </a:r>
            <a:r>
              <a:rPr lang="fr-FR" sz="1600" b="1" dirty="0" smtClean="0">
                <a:solidFill>
                  <a:srgbClr val="B7BF10"/>
                </a:solidFill>
              </a:rPr>
              <a:t>SOLGES</a:t>
            </a:r>
            <a:r>
              <a:rPr lang="fr-FR" sz="1600" dirty="0" smtClean="0">
                <a:solidFill>
                  <a:srgbClr val="B7BF10"/>
                </a:solidFill>
              </a:rPr>
              <a:t> </a:t>
            </a:r>
            <a:r>
              <a:rPr lang="fr-FR" sz="1600" dirty="0" smtClean="0">
                <a:solidFill>
                  <a:schemeClr val="bg1"/>
                </a:solidFill>
              </a:rPr>
              <a:t>&amp;</a:t>
            </a:r>
            <a:r>
              <a:rPr lang="fr-FR" sz="1600" dirty="0" smtClean="0">
                <a:solidFill>
                  <a:srgbClr val="B7BF10"/>
                </a:solidFill>
              </a:rPr>
              <a:t> </a:t>
            </a:r>
            <a:r>
              <a:rPr lang="fr-FR" sz="1600" b="1" dirty="0" smtClean="0">
                <a:solidFill>
                  <a:srgbClr val="B7BF10"/>
                </a:solidFill>
              </a:rPr>
              <a:t>PUIGES</a:t>
            </a:r>
            <a:endParaRPr lang="fr-FR" sz="1600" b="1" dirty="0">
              <a:solidFill>
                <a:srgbClr val="B7BF10"/>
              </a:solidFill>
            </a:endParaRPr>
          </a:p>
        </p:txBody>
      </p:sp>
      <p:sp>
        <p:nvSpPr>
          <p:cNvPr id="18" name="Espace réservé du numéro de diapositive 5"/>
          <p:cNvSpPr txBox="1">
            <a:spLocks/>
          </p:cNvSpPr>
          <p:nvPr userDrawn="1"/>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5DBA08BD-BAA0-4679-B39E-EF624C3166E8}" type="slidenum">
              <a:rPr lang="fr-FR" smtClean="0"/>
              <a:pPr algn="ctr"/>
              <a:t>‹N°›</a:t>
            </a:fld>
            <a:endParaRPr lang="fr-FR" dirty="0"/>
          </a:p>
        </p:txBody>
      </p:sp>
      <p:cxnSp>
        <p:nvCxnSpPr>
          <p:cNvPr id="19" name="Connecteur droit 18"/>
          <p:cNvCxnSpPr/>
          <p:nvPr userDrawn="1"/>
        </p:nvCxnSpPr>
        <p:spPr>
          <a:xfrm flipV="1">
            <a:off x="4248594" y="1058018"/>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Tree>
    <p:extLst>
      <p:ext uri="{BB962C8B-B14F-4D97-AF65-F5344CB8AC3E}">
        <p14:creationId xmlns:p14="http://schemas.microsoft.com/office/powerpoint/2010/main" val="1012446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8"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9B52F-934B-4213-9F18-C33D86699B68}" type="datetimeFigureOut">
              <a:rPr lang="fr-FR" smtClean="0"/>
              <a:t>16/10/2017</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13E25-7291-4E9D-8B29-DB39A0FFCE46}" type="slidenum">
              <a:rPr lang="fr-FR" smtClean="0"/>
              <a:t>‹N°›</a:t>
            </a:fld>
            <a:endParaRPr lang="fr-FR"/>
          </a:p>
        </p:txBody>
      </p:sp>
    </p:spTree>
    <p:extLst>
      <p:ext uri="{BB962C8B-B14F-4D97-AF65-F5344CB8AC3E}">
        <p14:creationId xmlns:p14="http://schemas.microsoft.com/office/powerpoint/2010/main" val="3335694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t 6"/>
          <p:cNvGraphicFramePr>
            <a:graphicFrameLocks noChangeAspect="1"/>
          </p:cNvGraphicFramePr>
          <p:nvPr userDrawn="1">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63511" r:id="rId16" imgW="6020640" imgH="6676190" progId="MSPhotoEd.3">
                  <p:embed/>
                </p:oleObj>
              </mc:Choice>
              <mc:Fallback>
                <p:oleObj r:id="rId16" imgW="6020640" imgH="6676190" progId="MSPhotoEd.3">
                  <p:embed/>
                  <p:pic>
                    <p:nvPicPr>
                      <p:cNvPr id="7" name="Obje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8" name="Image 7" descr="Afficher l'image d'origine"/>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365994" y="6003774"/>
            <a:ext cx="718104" cy="364408"/>
          </a:xfrm>
          <a:prstGeom prst="rect">
            <a:avLst/>
          </a:prstGeom>
          <a:noFill/>
          <a:ln>
            <a:noFill/>
          </a:ln>
        </p:spPr>
      </p:pic>
      <p:pic>
        <p:nvPicPr>
          <p:cNvPr id="9" name="Image 8" descr="Afficher l'image d'origine"/>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377459" y="6395494"/>
            <a:ext cx="698775" cy="351225"/>
          </a:xfrm>
          <a:prstGeom prst="rect">
            <a:avLst/>
          </a:prstGeom>
          <a:noFill/>
          <a:ln>
            <a:noFill/>
          </a:ln>
        </p:spPr>
      </p:pic>
      <p:pic>
        <p:nvPicPr>
          <p:cNvPr id="10" name="Image 9" descr="Afficher l'image d'origine"/>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434245" y="5942203"/>
            <a:ext cx="731972" cy="361003"/>
          </a:xfrm>
          <a:prstGeom prst="rect">
            <a:avLst/>
          </a:prstGeom>
          <a:noFill/>
          <a:ln>
            <a:noFill/>
          </a:ln>
        </p:spPr>
      </p:pic>
      <p:grpSp>
        <p:nvGrpSpPr>
          <p:cNvPr id="11" name="Groupe 10"/>
          <p:cNvGrpSpPr/>
          <p:nvPr userDrawn="1"/>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200" b="1" dirty="0">
                  <a:solidFill>
                    <a:srgbClr val="59621D"/>
                  </a:solidFill>
                </a:rPr>
                <a:t>S</a:t>
              </a:r>
              <a:r>
                <a:rPr lang="fr-FR" sz="1200" b="1" dirty="0" smtClean="0">
                  <a:solidFill>
                    <a:srgbClr val="59621D"/>
                  </a:solidFill>
                </a:rPr>
                <a:t>éminaire</a:t>
              </a:r>
              <a:endParaRPr lang="fr-FR" sz="1200" b="1" dirty="0">
                <a:solidFill>
                  <a:srgbClr val="59621D"/>
                </a:solidFill>
              </a:endParaRPr>
            </a:p>
          </p:txBody>
        </p:sp>
        <p:pic>
          <p:nvPicPr>
            <p:cNvPr id="13" name="Image 1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userDrawn="1"/>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smtClean="0"/>
              <a:t>18 octobre 2017 – Salle D. King</a:t>
            </a:r>
            <a:endParaRPr lang="fr-FR" dirty="0"/>
          </a:p>
        </p:txBody>
      </p:sp>
      <p:sp>
        <p:nvSpPr>
          <p:cNvPr id="17" name="Espace réservé du pied de page 4"/>
          <p:cNvSpPr txBox="1">
            <a:spLocks/>
          </p:cNvSpPr>
          <p:nvPr userDrawn="1"/>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600" dirty="0" smtClean="0">
                <a:solidFill>
                  <a:schemeClr val="bg1"/>
                </a:solidFill>
              </a:rPr>
              <a:t>Séminaire de Restitution des Projets</a:t>
            </a:r>
            <a:r>
              <a:rPr lang="fr-FR" sz="1600" dirty="0" smtClean="0">
                <a:solidFill>
                  <a:srgbClr val="B7BF10"/>
                </a:solidFill>
              </a:rPr>
              <a:t> </a:t>
            </a:r>
            <a:r>
              <a:rPr lang="fr-FR" sz="1600" b="1" dirty="0" smtClean="0">
                <a:solidFill>
                  <a:srgbClr val="B7BF10"/>
                </a:solidFill>
              </a:rPr>
              <a:t>SOLGES</a:t>
            </a:r>
            <a:r>
              <a:rPr lang="fr-FR" sz="1600" dirty="0" smtClean="0">
                <a:solidFill>
                  <a:srgbClr val="B7BF10"/>
                </a:solidFill>
              </a:rPr>
              <a:t> </a:t>
            </a:r>
            <a:r>
              <a:rPr lang="fr-FR" sz="1600" dirty="0" smtClean="0">
                <a:solidFill>
                  <a:schemeClr val="bg1"/>
                </a:solidFill>
              </a:rPr>
              <a:t>&amp;</a:t>
            </a:r>
            <a:r>
              <a:rPr lang="fr-FR" sz="1600" dirty="0" smtClean="0">
                <a:solidFill>
                  <a:srgbClr val="B7BF10"/>
                </a:solidFill>
              </a:rPr>
              <a:t> </a:t>
            </a:r>
            <a:r>
              <a:rPr lang="fr-FR" sz="1600" b="1" dirty="0" smtClean="0">
                <a:solidFill>
                  <a:srgbClr val="B7BF10"/>
                </a:solidFill>
              </a:rPr>
              <a:t>PUIGES</a:t>
            </a:r>
            <a:endParaRPr lang="fr-FR" sz="1600" b="1" dirty="0">
              <a:solidFill>
                <a:srgbClr val="B7BF10"/>
              </a:solidFill>
            </a:endParaRPr>
          </a:p>
        </p:txBody>
      </p:sp>
      <p:sp>
        <p:nvSpPr>
          <p:cNvPr id="18" name="Espace réservé du numéro de diapositive 5"/>
          <p:cNvSpPr txBox="1">
            <a:spLocks/>
          </p:cNvSpPr>
          <p:nvPr userDrawn="1"/>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5DBA08BD-BAA0-4679-B39E-EF624C3166E8}" type="slidenum">
              <a:rPr lang="fr-FR" smtClean="0"/>
              <a:pPr algn="ctr"/>
              <a:t>‹N°›</a:t>
            </a:fld>
            <a:endParaRPr lang="fr-FR" dirty="0"/>
          </a:p>
        </p:txBody>
      </p:sp>
      <p:cxnSp>
        <p:nvCxnSpPr>
          <p:cNvPr id="19" name="Connecteur droit 18"/>
          <p:cNvCxnSpPr/>
          <p:nvPr userDrawn="1"/>
        </p:nvCxnSpPr>
        <p:spPr>
          <a:xfrm flipV="1">
            <a:off x="4248594" y="1058018"/>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Tree>
    <p:extLst>
      <p:ext uri="{BB962C8B-B14F-4D97-AF65-F5344CB8AC3E}">
        <p14:creationId xmlns:p14="http://schemas.microsoft.com/office/powerpoint/2010/main" val="65151450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7.png"/><Relationship Id="rId3" Type="http://schemas.openxmlformats.org/officeDocument/2006/relationships/oleObject" Target="../embeddings/oleObject3.bin"/><Relationship Id="rId7" Type="http://schemas.openxmlformats.org/officeDocument/2006/relationships/image" Target="../media/image2.jpeg"/><Relationship Id="rId12"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9.jpeg"/><Relationship Id="rId11" Type="http://schemas.openxmlformats.org/officeDocument/2006/relationships/image" Target="../media/image5.png"/><Relationship Id="rId5" Type="http://schemas.openxmlformats.org/officeDocument/2006/relationships/image" Target="../media/image11.jpg"/><Relationship Id="rId10" Type="http://schemas.openxmlformats.org/officeDocument/2006/relationships/image" Target="../media/image12.jpeg"/><Relationship Id="rId4" Type="http://schemas.openxmlformats.org/officeDocument/2006/relationships/image" Target="../media/image1.png"/><Relationship Id="rId9" Type="http://schemas.openxmlformats.org/officeDocument/2006/relationships/image" Target="../media/image4.jpeg"/><Relationship Id="rId14" Type="http://schemas.openxmlformats.org/officeDocument/2006/relationships/image" Target="../media/image13.emf"/></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bin"/><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vmlDrawing" Target="../drawings/vmlDrawing14.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7.png"/><Relationship Id="rId3" Type="http://schemas.openxmlformats.org/officeDocument/2006/relationships/oleObject" Target="../embeddings/oleObject3.bin"/><Relationship Id="rId7" Type="http://schemas.openxmlformats.org/officeDocument/2006/relationships/image" Target="../media/image2.jpeg"/><Relationship Id="rId12"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9.jpeg"/><Relationship Id="rId11" Type="http://schemas.openxmlformats.org/officeDocument/2006/relationships/image" Target="../media/image5.png"/><Relationship Id="rId5" Type="http://schemas.openxmlformats.org/officeDocument/2006/relationships/image" Target="../media/image11.jpg"/><Relationship Id="rId10" Type="http://schemas.openxmlformats.org/officeDocument/2006/relationships/image" Target="../media/image12.jpeg"/><Relationship Id="rId4" Type="http://schemas.openxmlformats.org/officeDocument/2006/relationships/image" Target="../media/image1.png"/><Relationship Id="rId9" Type="http://schemas.openxmlformats.org/officeDocument/2006/relationships/image" Target="../media/image4.jpe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5.emf"/><Relationship Id="rId5" Type="http://schemas.openxmlformats.org/officeDocument/2006/relationships/image" Target="../media/image34.wmf"/><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6.wmf"/><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oleObject" Target="../embeddings/oleObject4.bin"/><Relationship Id="rId5" Type="http://schemas.openxmlformats.org/officeDocument/2006/relationships/image" Target="../media/image33.wmf"/><Relationship Id="rId4" Type="http://schemas.openxmlformats.org/officeDocument/2006/relationships/image" Target="../media/image32.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7.png"/><Relationship Id="rId3" Type="http://schemas.openxmlformats.org/officeDocument/2006/relationships/oleObject" Target="../embeddings/oleObject3.bin"/><Relationship Id="rId7" Type="http://schemas.openxmlformats.org/officeDocument/2006/relationships/image" Target="../media/image2.jpeg"/><Relationship Id="rId12"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image" Target="../media/image9.jpeg"/><Relationship Id="rId11" Type="http://schemas.openxmlformats.org/officeDocument/2006/relationships/image" Target="../media/image5.png"/><Relationship Id="rId5" Type="http://schemas.openxmlformats.org/officeDocument/2006/relationships/image" Target="../media/image11.jpg"/><Relationship Id="rId10" Type="http://schemas.openxmlformats.org/officeDocument/2006/relationships/image" Target="../media/image12.jpeg"/><Relationship Id="rId4" Type="http://schemas.openxmlformats.org/officeDocument/2006/relationships/image" Target="../media/image1.png"/><Relationship Id="rId9" Type="http://schemas.openxmlformats.org/officeDocument/2006/relationships/image" Target="../media/image4.jpeg"/><Relationship Id="rId14" Type="http://schemas.openxmlformats.org/officeDocument/2006/relationships/image" Target="../media/image15.emf"/></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3.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7.png"/><Relationship Id="rId3" Type="http://schemas.openxmlformats.org/officeDocument/2006/relationships/oleObject" Target="../embeddings/oleObject3.bin"/><Relationship Id="rId7" Type="http://schemas.openxmlformats.org/officeDocument/2006/relationships/image" Target="../media/image2.jpeg"/><Relationship Id="rId12"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image" Target="../media/image9.jpeg"/><Relationship Id="rId11" Type="http://schemas.openxmlformats.org/officeDocument/2006/relationships/image" Target="../media/image5.png"/><Relationship Id="rId5" Type="http://schemas.openxmlformats.org/officeDocument/2006/relationships/image" Target="../media/image11.jp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1.png"/><Relationship Id="rId9" Type="http://schemas.openxmlformats.org/officeDocument/2006/relationships/image" Target="../media/image4.jpeg"/><Relationship Id="rId1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2.png"/><Relationship Id="rId3" Type="http://schemas.openxmlformats.org/officeDocument/2006/relationships/oleObject" Target="../embeddings/oleObject5.bin"/><Relationship Id="rId7" Type="http://schemas.openxmlformats.org/officeDocument/2006/relationships/image" Target="../media/image4.jpeg"/><Relationship Id="rId12" Type="http://schemas.openxmlformats.org/officeDocument/2006/relationships/image" Target="../media/image64.png"/><Relationship Id="rId2" Type="http://schemas.openxmlformats.org/officeDocument/2006/relationships/slideLayout" Target="../slideLayouts/slideLayout14.xml"/><Relationship Id="rId1" Type="http://schemas.openxmlformats.org/officeDocument/2006/relationships/vmlDrawing" Target="../drawings/vmlDrawing16.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5.bin"/><Relationship Id="rId7" Type="http://schemas.openxmlformats.org/officeDocument/2006/relationships/image" Target="../media/image4.jpeg"/><Relationship Id="rId12" Type="http://schemas.openxmlformats.org/officeDocument/2006/relationships/image" Target="../media/image67.png"/><Relationship Id="rId2" Type="http://schemas.openxmlformats.org/officeDocument/2006/relationships/slideLayout" Target="../slideLayouts/slideLayout14.xml"/><Relationship Id="rId1" Type="http://schemas.openxmlformats.org/officeDocument/2006/relationships/vmlDrawing" Target="../drawings/vmlDrawing17.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_rels/slide4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5.bin"/><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vmlDrawing" Target="../drawings/vmlDrawing18.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_rels/slide4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9.jpg"/><Relationship Id="rId3" Type="http://schemas.openxmlformats.org/officeDocument/2006/relationships/oleObject" Target="../embeddings/oleObject5.bin"/><Relationship Id="rId7" Type="http://schemas.openxmlformats.org/officeDocument/2006/relationships/image" Target="../media/image4.jpeg"/><Relationship Id="rId12" Type="http://schemas.openxmlformats.org/officeDocument/2006/relationships/image" Target="../media/image68.emf"/><Relationship Id="rId2" Type="http://schemas.openxmlformats.org/officeDocument/2006/relationships/slideLayout" Target="../slideLayouts/slideLayout14.xml"/><Relationship Id="rId1" Type="http://schemas.openxmlformats.org/officeDocument/2006/relationships/vmlDrawing" Target="../drawings/vmlDrawing19.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5" Type="http://schemas.openxmlformats.org/officeDocument/2006/relationships/image" Target="../media/image71.emf"/><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 Id="rId14" Type="http://schemas.openxmlformats.org/officeDocument/2006/relationships/image" Target="../media/image70.emf"/></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bin"/><Relationship Id="rId7" Type="http://schemas.openxmlformats.org/officeDocument/2006/relationships/image" Target="../media/image4.jpeg"/><Relationship Id="rId12" Type="http://schemas.openxmlformats.org/officeDocument/2006/relationships/image" Target="../media/image18.emf"/><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5.bin"/><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vmlDrawing" Target="../drawings/vmlDrawing20.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bin"/><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vmlDrawing" Target="../drawings/vmlDrawing21.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_rels/slide5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6.bin"/><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vmlDrawing" Target="../drawings/vmlDrawing22.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72.png"/></Relationships>
</file>

<file path=ppt/slides/_rels/slide5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7.bin"/><Relationship Id="rId7" Type="http://schemas.openxmlformats.org/officeDocument/2006/relationships/image" Target="../media/image4.jpeg"/><Relationship Id="rId12" Type="http://schemas.openxmlformats.org/officeDocument/2006/relationships/image" Target="../media/image73.png"/><Relationship Id="rId2" Type="http://schemas.openxmlformats.org/officeDocument/2006/relationships/slideLayout" Target="../slideLayouts/slideLayout14.xml"/><Relationship Id="rId1" Type="http://schemas.openxmlformats.org/officeDocument/2006/relationships/vmlDrawing" Target="../drawings/vmlDrawing23.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72.png"/></Relationships>
</file>

<file path=ppt/slides/_rels/slide5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5.jpeg"/><Relationship Id="rId3" Type="http://schemas.openxmlformats.org/officeDocument/2006/relationships/oleObject" Target="../embeddings/oleObject8.bin"/><Relationship Id="rId7" Type="http://schemas.openxmlformats.org/officeDocument/2006/relationships/image" Target="../media/image4.jpeg"/><Relationship Id="rId12" Type="http://schemas.openxmlformats.org/officeDocument/2006/relationships/image" Target="../media/image74.jpeg"/><Relationship Id="rId2" Type="http://schemas.openxmlformats.org/officeDocument/2006/relationships/slideLayout" Target="../slideLayouts/slideLayout14.xml"/><Relationship Id="rId1" Type="http://schemas.openxmlformats.org/officeDocument/2006/relationships/vmlDrawing" Target="../drawings/vmlDrawing24.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72.png"/><Relationship Id="rId14" Type="http://schemas.openxmlformats.org/officeDocument/2006/relationships/image" Target="../media/image76.jpeg"/></Relationships>
</file>

<file path=ppt/slides/_rels/slide5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7.png"/><Relationship Id="rId3" Type="http://schemas.openxmlformats.org/officeDocument/2006/relationships/oleObject" Target="../embeddings/oleObject9.bin"/><Relationship Id="rId7" Type="http://schemas.openxmlformats.org/officeDocument/2006/relationships/image" Target="../media/image4.jpeg"/><Relationship Id="rId12" Type="http://schemas.openxmlformats.org/officeDocument/2006/relationships/chart" Target="../charts/chart1.xml"/><Relationship Id="rId2" Type="http://schemas.openxmlformats.org/officeDocument/2006/relationships/slideLayout" Target="../slideLayouts/slideLayout14.xml"/><Relationship Id="rId1" Type="http://schemas.openxmlformats.org/officeDocument/2006/relationships/vmlDrawing" Target="../drawings/vmlDrawing25.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72.png"/></Relationships>
</file>

<file path=ppt/slides/_rels/slide5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8.png"/><Relationship Id="rId3" Type="http://schemas.openxmlformats.org/officeDocument/2006/relationships/oleObject" Target="../embeddings/oleObject11.bin"/><Relationship Id="rId7" Type="http://schemas.openxmlformats.org/officeDocument/2006/relationships/image" Target="../media/image4.jpeg"/><Relationship Id="rId12" Type="http://schemas.openxmlformats.org/officeDocument/2006/relationships/oleObject" Target="../embeddings/oleObject12.bin"/><Relationship Id="rId17" Type="http://schemas.openxmlformats.org/officeDocument/2006/relationships/image" Target="../media/image80.png"/><Relationship Id="rId2" Type="http://schemas.openxmlformats.org/officeDocument/2006/relationships/slideLayout" Target="../slideLayouts/slideLayout14.xml"/><Relationship Id="rId16" Type="http://schemas.openxmlformats.org/officeDocument/2006/relationships/oleObject" Target="../embeddings/oleObject14.bin"/><Relationship Id="rId1" Type="http://schemas.openxmlformats.org/officeDocument/2006/relationships/vmlDrawing" Target="../drawings/vmlDrawing26.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5" Type="http://schemas.openxmlformats.org/officeDocument/2006/relationships/image" Target="../media/image79.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72.png"/><Relationship Id="rId14" Type="http://schemas.openxmlformats.org/officeDocument/2006/relationships/oleObject" Target="../embeddings/oleObject13.bin"/></Relationships>
</file>

<file path=ppt/slides/_rels/slide5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2.png"/><Relationship Id="rId3" Type="http://schemas.openxmlformats.org/officeDocument/2006/relationships/oleObject" Target="../embeddings/oleObject15.bin"/><Relationship Id="rId7" Type="http://schemas.openxmlformats.org/officeDocument/2006/relationships/image" Target="../media/image4.jpeg"/><Relationship Id="rId12" Type="http://schemas.openxmlformats.org/officeDocument/2006/relationships/image" Target="../media/image81.png"/><Relationship Id="rId2" Type="http://schemas.openxmlformats.org/officeDocument/2006/relationships/slideLayout" Target="../slideLayouts/slideLayout14.xml"/><Relationship Id="rId1" Type="http://schemas.openxmlformats.org/officeDocument/2006/relationships/vmlDrawing" Target="../drawings/vmlDrawing27.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72.png"/></Relationships>
</file>

<file path=ppt/slides/_rels/slide5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3.png"/><Relationship Id="rId3" Type="http://schemas.openxmlformats.org/officeDocument/2006/relationships/oleObject" Target="../embeddings/oleObject16.bin"/><Relationship Id="rId7" Type="http://schemas.openxmlformats.org/officeDocument/2006/relationships/image" Target="../media/image4.jpeg"/><Relationship Id="rId12" Type="http://schemas.openxmlformats.org/officeDocument/2006/relationships/oleObject" Target="../embeddings/oleObject17.bin"/><Relationship Id="rId17" Type="http://schemas.openxmlformats.org/officeDocument/2006/relationships/image" Target="../media/image85.png"/><Relationship Id="rId2" Type="http://schemas.openxmlformats.org/officeDocument/2006/relationships/slideLayout" Target="../slideLayouts/slideLayout14.xml"/><Relationship Id="rId16" Type="http://schemas.openxmlformats.org/officeDocument/2006/relationships/oleObject" Target="../embeddings/oleObject19.bin"/><Relationship Id="rId1" Type="http://schemas.openxmlformats.org/officeDocument/2006/relationships/vmlDrawing" Target="../drawings/vmlDrawing28.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5" Type="http://schemas.openxmlformats.org/officeDocument/2006/relationships/image" Target="../media/image84.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72.png"/><Relationship Id="rId14" Type="http://schemas.openxmlformats.org/officeDocument/2006/relationships/oleObject" Target="../embeddings/oleObject18.bin"/></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bin"/><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_rels/slide6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6.png"/><Relationship Id="rId18" Type="http://schemas.openxmlformats.org/officeDocument/2006/relationships/oleObject" Target="../embeddings/oleObject24.bin"/><Relationship Id="rId3" Type="http://schemas.openxmlformats.org/officeDocument/2006/relationships/oleObject" Target="../embeddings/oleObject20.bin"/><Relationship Id="rId7" Type="http://schemas.openxmlformats.org/officeDocument/2006/relationships/image" Target="../media/image4.jpeg"/><Relationship Id="rId12" Type="http://schemas.openxmlformats.org/officeDocument/2006/relationships/oleObject" Target="../embeddings/oleObject21.bin"/><Relationship Id="rId17" Type="http://schemas.openxmlformats.org/officeDocument/2006/relationships/image" Target="../media/image88.png"/><Relationship Id="rId2" Type="http://schemas.openxmlformats.org/officeDocument/2006/relationships/slideLayout" Target="../slideLayouts/slideLayout14.xml"/><Relationship Id="rId16" Type="http://schemas.openxmlformats.org/officeDocument/2006/relationships/oleObject" Target="../embeddings/oleObject23.bin"/><Relationship Id="rId1" Type="http://schemas.openxmlformats.org/officeDocument/2006/relationships/vmlDrawing" Target="../drawings/vmlDrawing29.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5" Type="http://schemas.openxmlformats.org/officeDocument/2006/relationships/image" Target="../media/image87.png"/><Relationship Id="rId10" Type="http://schemas.openxmlformats.org/officeDocument/2006/relationships/image" Target="../media/image7.png"/><Relationship Id="rId19" Type="http://schemas.openxmlformats.org/officeDocument/2006/relationships/image" Target="../media/image89.png"/><Relationship Id="rId4" Type="http://schemas.openxmlformats.org/officeDocument/2006/relationships/image" Target="../media/image1.png"/><Relationship Id="rId9" Type="http://schemas.openxmlformats.org/officeDocument/2006/relationships/image" Target="../media/image72.png"/><Relationship Id="rId14" Type="http://schemas.openxmlformats.org/officeDocument/2006/relationships/oleObject" Target="../embeddings/oleObject22.bin"/></Relationships>
</file>

<file path=ppt/slides/_rels/slide6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5.bin"/><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vmlDrawing" Target="../drawings/vmlDrawing30.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72.png"/></Relationships>
</file>

<file path=ppt/slides/_rels/slide6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5.bin"/><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vmlDrawing" Target="../drawings/vmlDrawing31.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72.png"/></Relationships>
</file>

<file path=ppt/slides/_rels/slide6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0.emf"/><Relationship Id="rId3" Type="http://schemas.openxmlformats.org/officeDocument/2006/relationships/oleObject" Target="../embeddings/oleObject25.bin"/><Relationship Id="rId7" Type="http://schemas.openxmlformats.org/officeDocument/2006/relationships/image" Target="../media/image4.jpeg"/><Relationship Id="rId12" Type="http://schemas.openxmlformats.org/officeDocument/2006/relationships/image" Target="../media/image880.png"/><Relationship Id="rId2" Type="http://schemas.openxmlformats.org/officeDocument/2006/relationships/slideLayout" Target="../slideLayouts/slideLayout14.xml"/><Relationship Id="rId1" Type="http://schemas.openxmlformats.org/officeDocument/2006/relationships/vmlDrawing" Target="../drawings/vmlDrawing32.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7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5.bin"/><Relationship Id="rId7" Type="http://schemas.openxmlformats.org/officeDocument/2006/relationships/image" Target="../media/image4.jpeg"/><Relationship Id="rId12" Type="http://schemas.openxmlformats.org/officeDocument/2006/relationships/image" Target="../media/image90.emf"/><Relationship Id="rId2" Type="http://schemas.openxmlformats.org/officeDocument/2006/relationships/slideLayout" Target="../slideLayouts/slideLayout14.xml"/><Relationship Id="rId1" Type="http://schemas.openxmlformats.org/officeDocument/2006/relationships/vmlDrawing" Target="../drawings/vmlDrawing33.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_rels/slide6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1.jpeg"/><Relationship Id="rId3" Type="http://schemas.openxmlformats.org/officeDocument/2006/relationships/oleObject" Target="../embeddings/oleObject5.bin"/><Relationship Id="rId7" Type="http://schemas.openxmlformats.org/officeDocument/2006/relationships/image" Target="../media/image4.jpeg"/><Relationship Id="rId12" Type="http://schemas.openxmlformats.org/officeDocument/2006/relationships/image" Target="../media/image69.jpg"/><Relationship Id="rId2" Type="http://schemas.openxmlformats.org/officeDocument/2006/relationships/slideLayout" Target="../slideLayouts/slideLayout14.xml"/><Relationship Id="rId1" Type="http://schemas.openxmlformats.org/officeDocument/2006/relationships/vmlDrawing" Target="../drawings/vmlDrawing34.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_rels/slide68.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png"/><Relationship Id="rId3" Type="http://schemas.openxmlformats.org/officeDocument/2006/relationships/image" Target="../media/image92.jpg"/><Relationship Id="rId7" Type="http://schemas.openxmlformats.org/officeDocument/2006/relationships/image" Target="../media/image2.jpeg"/><Relationship Id="rId12"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vmlDrawing" Target="../drawings/vmlDrawing35.vml"/><Relationship Id="rId6" Type="http://schemas.openxmlformats.org/officeDocument/2006/relationships/image" Target="../media/image1.png"/><Relationship Id="rId11" Type="http://schemas.openxmlformats.org/officeDocument/2006/relationships/image" Target="../media/image10.png"/><Relationship Id="rId5" Type="http://schemas.openxmlformats.org/officeDocument/2006/relationships/oleObject" Target="../embeddings/oleObject5.bin"/><Relationship Id="rId10" Type="http://schemas.openxmlformats.org/officeDocument/2006/relationships/image" Target="../media/image5.png"/><Relationship Id="rId4" Type="http://schemas.openxmlformats.org/officeDocument/2006/relationships/image" Target="../media/image93.jpeg"/><Relationship Id="rId9" Type="http://schemas.openxmlformats.org/officeDocument/2006/relationships/image" Target="../media/image4.jpeg"/><Relationship Id="rId14" Type="http://schemas.openxmlformats.org/officeDocument/2006/relationships/image" Target="../media/image67.png"/></Relationships>
</file>

<file path=ppt/slides/_rels/slide6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5.bin"/><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vmlDrawing" Target="../drawings/vmlDrawing36.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bin"/><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_rels/slide7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0.emf"/><Relationship Id="rId3" Type="http://schemas.openxmlformats.org/officeDocument/2006/relationships/oleObject" Target="../embeddings/oleObject5.bin"/><Relationship Id="rId7" Type="http://schemas.openxmlformats.org/officeDocument/2006/relationships/image" Target="../media/image4.jpeg"/><Relationship Id="rId12" Type="http://schemas.openxmlformats.org/officeDocument/2006/relationships/image" Target="../media/image67.png"/><Relationship Id="rId2" Type="http://schemas.openxmlformats.org/officeDocument/2006/relationships/slideLayout" Target="../slideLayouts/slideLayout14.xml"/><Relationship Id="rId1" Type="http://schemas.openxmlformats.org/officeDocument/2006/relationships/vmlDrawing" Target="../drawings/vmlDrawing37.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_rels/slide7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5.bin"/><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vmlDrawing" Target="../drawings/vmlDrawing38.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_rels/slide7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5.bin"/><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vmlDrawing" Target="../drawings/vmlDrawing39.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bin"/><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bin"/><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93309" y="790281"/>
          <a:ext cx="599308" cy="664163"/>
        </p:xfrm>
        <a:graphic>
          <a:graphicData uri="http://schemas.openxmlformats.org/presentationml/2006/ole">
            <mc:AlternateContent xmlns:mc="http://schemas.openxmlformats.org/markup-compatibility/2006">
              <mc:Choice xmlns:v="urn:schemas-microsoft-com:vml" Requires="v">
                <p:oleObj spid="_x0000_s25650"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09" y="790281"/>
                        <a:ext cx="599308" cy="664163"/>
                      </a:xfrm>
                      <a:prstGeom prst="rect">
                        <a:avLst/>
                      </a:prstGeom>
                      <a:noFill/>
                      <a:ln>
                        <a:noFill/>
                      </a:ln>
                      <a:extLst/>
                    </p:spPr>
                  </p:pic>
                </p:oleObj>
              </mc:Fallback>
            </mc:AlternateContent>
          </a:graphicData>
        </a:graphic>
      </p:graphicFrame>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09" y="148597"/>
            <a:ext cx="1179773" cy="504295"/>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4144" y="6322240"/>
            <a:ext cx="471970" cy="398958"/>
          </a:xfrm>
          <a:prstGeom prst="rect">
            <a:avLst/>
          </a:prstGeom>
        </p:spPr>
      </p:pic>
      <p:pic>
        <p:nvPicPr>
          <p:cNvPr id="7" name="Image 6"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60861" y="4878129"/>
            <a:ext cx="718104" cy="364408"/>
          </a:xfrm>
          <a:prstGeom prst="rect">
            <a:avLst/>
          </a:prstGeom>
          <a:noFill/>
          <a:ln>
            <a:noFill/>
          </a:ln>
        </p:spPr>
      </p:pic>
      <p:pic>
        <p:nvPicPr>
          <p:cNvPr id="8" name="Image 7" descr="Afficher l'image d'origine"/>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8196" y="5337559"/>
            <a:ext cx="698775" cy="351225"/>
          </a:xfrm>
          <a:prstGeom prst="rect">
            <a:avLst/>
          </a:prstGeom>
          <a:noFill/>
          <a:ln>
            <a:noFill/>
          </a:ln>
        </p:spPr>
      </p:pic>
      <p:pic>
        <p:nvPicPr>
          <p:cNvPr id="9" name="Image 8" descr="Afficher l'image d'origine"/>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53927" y="4391652"/>
            <a:ext cx="731972" cy="361003"/>
          </a:xfrm>
          <a:prstGeom prst="rect">
            <a:avLst/>
          </a:prstGeom>
          <a:noFill/>
          <a:ln>
            <a:noFill/>
          </a:ln>
        </p:spPr>
      </p:pic>
      <p:pic>
        <p:nvPicPr>
          <p:cNvPr id="10" name="Picture 13" descr="http://www.nethik.fr/mbFiles/images/vignettes-realisations/thumbs/280x200/le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14144" y="5811774"/>
            <a:ext cx="515835" cy="38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flipV="1">
            <a:off x="4246966" y="1303155"/>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1409147" y="114283"/>
            <a:ext cx="6849095" cy="1077218"/>
          </a:xfrm>
          <a:prstGeom prst="rect">
            <a:avLst/>
          </a:prstGeom>
          <a:noFill/>
        </p:spPr>
        <p:txBody>
          <a:bodyPr wrap="square" rtlCol="0">
            <a:spAutoFit/>
          </a:bodyPr>
          <a:lstStyle/>
          <a:p>
            <a:pPr algn="ctr"/>
            <a:r>
              <a:rPr lang="fr-FR" sz="3200" dirty="0" smtClean="0"/>
              <a:t>Introduction Générale aux projets SOLGES et PUIGES</a:t>
            </a:r>
            <a:endParaRPr lang="fr-FR" sz="3200" dirty="0"/>
          </a:p>
        </p:txBody>
      </p:sp>
      <p:pic>
        <p:nvPicPr>
          <p:cNvPr id="20" name="Image 19"/>
          <p:cNvPicPr>
            <a:picLocks noChangeAspect="1"/>
          </p:cNvPicPr>
          <p:nvPr/>
        </p:nvPicPr>
        <p:blipFill>
          <a:blip r:embed="rId14"/>
          <a:stretch>
            <a:fillRect/>
          </a:stretch>
        </p:blipFill>
        <p:spPr>
          <a:xfrm>
            <a:off x="79583" y="1888952"/>
            <a:ext cx="8070841" cy="2772960"/>
          </a:xfrm>
          <a:prstGeom prst="rect">
            <a:avLst/>
          </a:prstGeom>
        </p:spPr>
      </p:pic>
    </p:spTree>
    <p:extLst>
      <p:ext uri="{BB962C8B-B14F-4D97-AF65-F5344CB8AC3E}">
        <p14:creationId xmlns:p14="http://schemas.microsoft.com/office/powerpoint/2010/main" val="3661941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33843"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7459" y="6049466"/>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7459" y="6408000"/>
            <a:ext cx="698775" cy="34891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51703" y="5615224"/>
            <a:ext cx="731972" cy="361003"/>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flipV="1">
            <a:off x="4191060" y="1046877"/>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
        <p:nvSpPr>
          <p:cNvPr id="2" name="ZoneTexte 1"/>
          <p:cNvSpPr txBox="1"/>
          <p:nvPr/>
        </p:nvSpPr>
        <p:spPr>
          <a:xfrm>
            <a:off x="668838" y="1601507"/>
            <a:ext cx="7443830" cy="5909310"/>
          </a:xfrm>
          <a:prstGeom prst="rect">
            <a:avLst/>
          </a:prstGeom>
          <a:noFill/>
        </p:spPr>
        <p:txBody>
          <a:bodyPr wrap="square" rtlCol="0">
            <a:spAutoFit/>
          </a:bodyPr>
          <a:lstStyle/>
          <a:p>
            <a:pPr marL="342900" indent="-342900">
              <a:buAutoNum type="arabicPeriod"/>
            </a:pPr>
            <a:r>
              <a:rPr lang="fr-FR" dirty="0" smtClean="0"/>
              <a:t>Protocole de caractérisation au laboratoire de la capacité des sols à réduire N</a:t>
            </a:r>
            <a:r>
              <a:rPr lang="fr-FR" baseline="-25000" dirty="0" smtClean="0"/>
              <a:t>2</a:t>
            </a:r>
            <a:r>
              <a:rPr lang="fr-FR" dirty="0" smtClean="0"/>
              <a:t>O en N</a:t>
            </a:r>
            <a:r>
              <a:rPr lang="fr-FR" baseline="-25000" dirty="0" smtClean="0"/>
              <a:t>2</a:t>
            </a:r>
            <a:r>
              <a:rPr lang="fr-FR" dirty="0" smtClean="0"/>
              <a:t> (</a:t>
            </a:r>
            <a:r>
              <a:rPr lang="fr-FR" dirty="0" err="1" smtClean="0"/>
              <a:t>A.Ayzac</a:t>
            </a:r>
            <a:r>
              <a:rPr lang="fr-FR" dirty="0" smtClean="0"/>
              <a:t>, C. Hénault)</a:t>
            </a:r>
          </a:p>
          <a:p>
            <a:pPr marL="342900" indent="-342900">
              <a:buAutoNum type="arabicPeriod"/>
            </a:pPr>
            <a:endParaRPr lang="fr-FR" dirty="0"/>
          </a:p>
          <a:p>
            <a:pPr marL="342900" indent="-342900">
              <a:buAutoNum type="arabicPeriod"/>
            </a:pPr>
            <a:r>
              <a:rPr lang="fr-FR" dirty="0" smtClean="0"/>
              <a:t>Caractérisation de la capacité des sols français à réduire N</a:t>
            </a:r>
            <a:r>
              <a:rPr lang="fr-FR" baseline="-25000" dirty="0" smtClean="0"/>
              <a:t>2</a:t>
            </a:r>
            <a:r>
              <a:rPr lang="fr-FR" dirty="0" smtClean="0"/>
              <a:t>O : échantillonnage des sols et résultats ponctuels (N. Saby, C. </a:t>
            </a:r>
            <a:r>
              <a:rPr lang="fr-FR" dirty="0" err="1" smtClean="0"/>
              <a:t>Ratié</a:t>
            </a:r>
            <a:r>
              <a:rPr lang="fr-FR" dirty="0" smtClean="0"/>
              <a:t>, A. Ayzac)</a:t>
            </a:r>
          </a:p>
          <a:p>
            <a:pPr marL="342900" indent="-342900">
              <a:buAutoNum type="arabicPeriod"/>
            </a:pPr>
            <a:endParaRPr lang="fr-FR" dirty="0"/>
          </a:p>
          <a:p>
            <a:pPr marL="342900" indent="-342900">
              <a:buAutoNum type="arabicPeriod"/>
            </a:pPr>
            <a:r>
              <a:rPr lang="fr-FR" dirty="0" smtClean="0"/>
              <a:t>Définition de fonctions de </a:t>
            </a:r>
            <a:r>
              <a:rPr lang="fr-FR" dirty="0" err="1" smtClean="0"/>
              <a:t>pédotransfert</a:t>
            </a:r>
            <a:r>
              <a:rPr lang="fr-FR" dirty="0" smtClean="0"/>
              <a:t> (H. Bourennane, N. Saby)</a:t>
            </a:r>
          </a:p>
          <a:p>
            <a:pPr marL="342900" indent="-342900">
              <a:buAutoNum type="arabicPeriod"/>
            </a:pPr>
            <a:endParaRPr lang="fr-FR" dirty="0"/>
          </a:p>
          <a:p>
            <a:pPr marL="342900" indent="-342900">
              <a:buAutoNum type="arabicPeriod"/>
            </a:pPr>
            <a:r>
              <a:rPr lang="fr-FR" dirty="0" smtClean="0"/>
              <a:t>Application in situ à l’échelle de la parcelle agricole (C. Le Gall, JP </a:t>
            </a:r>
            <a:r>
              <a:rPr lang="fr-FR" dirty="0" err="1" smtClean="0"/>
              <a:t>Cohan</a:t>
            </a:r>
            <a:r>
              <a:rPr lang="fr-FR" dirty="0" smtClean="0"/>
              <a:t>, C. Hénault) </a:t>
            </a:r>
          </a:p>
          <a:p>
            <a:pPr marL="342900" indent="-342900">
              <a:buAutoNum type="arabicPeriod"/>
            </a:pPr>
            <a:endParaRPr lang="fr-FR" dirty="0"/>
          </a:p>
          <a:p>
            <a:pPr marL="342900" indent="-342900">
              <a:buAutoNum type="arabicPeriod"/>
            </a:pPr>
            <a:r>
              <a:rPr lang="fr-FR" dirty="0" smtClean="0"/>
              <a:t>Potentiels d’atténuation des émissions de N2O par cette approche à l’échelle nationale (H. Bourennane, N. Saby, C. Hénault)</a:t>
            </a:r>
          </a:p>
          <a:p>
            <a:pPr marL="342900" indent="-342900">
              <a:buAutoNum type="arabicPeriod"/>
            </a:pPr>
            <a:endParaRPr lang="fr-FR" dirty="0"/>
          </a:p>
          <a:p>
            <a:pPr marL="342900" indent="-342900">
              <a:buAutoNum type="arabicPeriod"/>
            </a:pPr>
            <a:r>
              <a:rPr lang="fr-FR" dirty="0" smtClean="0"/>
              <a:t>Conclusions, Discussions, Perspectives</a:t>
            </a:r>
          </a:p>
          <a:p>
            <a:pPr marL="342900" indent="-342900">
              <a:buAutoNum type="arabicPeriod"/>
            </a:pPr>
            <a:endParaRPr lang="fr-FR" dirty="0"/>
          </a:p>
          <a:p>
            <a:pPr marL="342900" indent="-342900">
              <a:buAutoNum type="arabicPeriod"/>
            </a:pPr>
            <a:endParaRPr lang="fr-FR" dirty="0" smtClean="0"/>
          </a:p>
          <a:p>
            <a:pPr marL="342900" indent="-342900">
              <a:buAutoNum type="arabicPeriod"/>
            </a:pPr>
            <a:endParaRPr lang="fr-FR" dirty="0"/>
          </a:p>
          <a:p>
            <a:pPr marL="342900" indent="-342900">
              <a:buAutoNum type="arabicPeriod"/>
            </a:pPr>
            <a:endParaRPr lang="fr-FR" dirty="0" smtClean="0"/>
          </a:p>
          <a:p>
            <a:pPr marL="342900" indent="-342900">
              <a:buAutoNum type="arabicPeriod"/>
            </a:pPr>
            <a:endParaRPr lang="fr-FR" dirty="0"/>
          </a:p>
          <a:p>
            <a:pPr marL="342900" indent="-342900">
              <a:buAutoNum type="arabicPeriod"/>
            </a:pPr>
            <a:endParaRPr lang="fr-FR" dirty="0"/>
          </a:p>
        </p:txBody>
      </p:sp>
      <p:sp>
        <p:nvSpPr>
          <p:cNvPr id="22"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Introduction générale</a:t>
            </a:r>
            <a:endParaRPr sz="1600" b="1" dirty="0">
              <a:solidFill>
                <a:srgbClr val="B7BF10"/>
              </a:solidFill>
            </a:endParaRPr>
          </a:p>
        </p:txBody>
      </p:sp>
      <p:sp>
        <p:nvSpPr>
          <p:cNvPr id="23" name="ZoneTexte 22"/>
          <p:cNvSpPr txBox="1"/>
          <p:nvPr/>
        </p:nvSpPr>
        <p:spPr>
          <a:xfrm>
            <a:off x="5167930" y="462102"/>
            <a:ext cx="7114232" cy="584775"/>
          </a:xfrm>
          <a:prstGeom prst="rect">
            <a:avLst/>
          </a:prstGeom>
          <a:noFill/>
        </p:spPr>
        <p:txBody>
          <a:bodyPr wrap="square" rtlCol="0">
            <a:spAutoFit/>
          </a:bodyPr>
          <a:lstStyle/>
          <a:p>
            <a:r>
              <a:rPr lang="fr-FR" sz="3200" dirty="0" smtClean="0"/>
              <a:t>Plan des interventions</a:t>
            </a:r>
            <a:endParaRPr lang="fr-FR" sz="3200" dirty="0"/>
          </a:p>
        </p:txBody>
      </p:sp>
    </p:spTree>
    <p:extLst>
      <p:ext uri="{BB962C8B-B14F-4D97-AF65-F5344CB8AC3E}">
        <p14:creationId xmlns:p14="http://schemas.microsoft.com/office/powerpoint/2010/main" val="2274480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Espace réservé du pied de page 4"/>
          <p:cNvSpPr txBox="1">
            <a:spLocks/>
          </p:cNvSpPr>
          <p:nvPr/>
        </p:nvSpPr>
        <p:spPr>
          <a:xfrm>
            <a:off x="825501" y="2077158"/>
            <a:ext cx="7772400" cy="317813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prstClr val="white"/>
                </a:solidFill>
                <a:effectLst/>
                <a:uLnTx/>
                <a:uFillTx/>
                <a:latin typeface="Calibri" panose="020F0502020204030204"/>
                <a:ea typeface="+mn-ea"/>
                <a:cs typeface="+mn-cs"/>
              </a:rPr>
              <a:t>Protocole de Caractérisation </a:t>
            </a:r>
            <a:br>
              <a:rPr kumimoji="0" lang="fr-FR" sz="3200" b="0" i="0" u="none" strike="noStrike" kern="1200" cap="none" spc="0" normalizeH="0" baseline="0" noProof="0" dirty="0" smtClean="0">
                <a:ln>
                  <a:noFill/>
                </a:ln>
                <a:solidFill>
                  <a:prstClr val="white"/>
                </a:solidFill>
                <a:effectLst/>
                <a:uLnTx/>
                <a:uFillTx/>
                <a:latin typeface="Calibri" panose="020F0502020204030204"/>
                <a:ea typeface="+mn-ea"/>
                <a:cs typeface="+mn-cs"/>
              </a:rPr>
            </a:br>
            <a:r>
              <a:rPr kumimoji="0" lang="fr-FR" sz="3200" b="0" i="0" u="none" strike="noStrike" kern="1200" cap="none" spc="0" normalizeH="0" baseline="0" noProof="0" dirty="0" smtClean="0">
                <a:ln>
                  <a:noFill/>
                </a:ln>
                <a:solidFill>
                  <a:prstClr val="white"/>
                </a:solidFill>
                <a:effectLst/>
                <a:uLnTx/>
                <a:uFillTx/>
                <a:latin typeface="Calibri" panose="020F0502020204030204"/>
                <a:ea typeface="+mn-ea"/>
                <a:cs typeface="+mn-cs"/>
              </a:rPr>
              <a:t>de la capacité des sols à réduire N</a:t>
            </a:r>
            <a:r>
              <a:rPr kumimoji="0" lang="fr-FR" sz="3200" b="0" i="0" u="none" strike="noStrike" kern="1200" cap="none" spc="0" normalizeH="0" baseline="-25000" noProof="0" dirty="0" smtClean="0">
                <a:ln>
                  <a:noFill/>
                </a:ln>
                <a:solidFill>
                  <a:prstClr val="white"/>
                </a:solidFill>
                <a:effectLst/>
                <a:uLnTx/>
                <a:uFillTx/>
                <a:latin typeface="Calibri" panose="020F0502020204030204"/>
                <a:ea typeface="+mn-ea"/>
                <a:cs typeface="+mn-cs"/>
              </a:rPr>
              <a:t>2</a:t>
            </a:r>
            <a:r>
              <a:rPr kumimoji="0" lang="fr-FR" sz="3200" b="0" i="0" u="none" strike="noStrike" kern="1200" cap="none" spc="0" normalizeH="0" baseline="0" noProof="0" dirty="0" smtClean="0">
                <a:ln>
                  <a:noFill/>
                </a:ln>
                <a:solidFill>
                  <a:prstClr val="white"/>
                </a:solidFill>
                <a:effectLst/>
                <a:uLnTx/>
                <a:uFillTx/>
                <a:latin typeface="Calibri" panose="020F0502020204030204"/>
                <a:ea typeface="+mn-ea"/>
                <a:cs typeface="+mn-cs"/>
              </a:rPr>
              <a:t>O</a:t>
            </a:r>
          </a:p>
          <a:p>
            <a:pPr marL="0" marR="0" lvl="0" indent="0" defTabSz="914400" rtl="0" eaLnBrk="1" fontAlgn="auto" latinLnBrk="0" hangingPunct="1">
              <a:lnSpc>
                <a:spcPct val="100000"/>
              </a:lnSpc>
              <a:spcBef>
                <a:spcPts val="0"/>
              </a:spcBef>
              <a:spcAft>
                <a:spcPts val="0"/>
              </a:spcAft>
              <a:buClrTx/>
              <a:buSzTx/>
              <a:buFontTx/>
              <a:buNone/>
              <a:tabLst/>
              <a:defRPr/>
            </a:pPr>
            <a:endParaRPr lang="fr-FR" sz="3200" dirty="0">
              <a:solidFill>
                <a:prstClr val="white"/>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effectLst/>
                <a:uLnTx/>
                <a:uFillTx/>
                <a:latin typeface="Calibri" panose="020F0502020204030204"/>
                <a:ea typeface="+mn-ea"/>
                <a:cs typeface="+mn-cs"/>
              </a:rPr>
              <a:t>Adeline Ayzac, Catherine Hénault</a:t>
            </a:r>
          </a:p>
          <a:p>
            <a:pPr marL="0" marR="0" lvl="0" indent="0" defTabSz="914400" rtl="0" eaLnBrk="1" fontAlgn="auto" latinLnBrk="0" hangingPunct="1">
              <a:lnSpc>
                <a:spcPct val="100000"/>
              </a:lnSpc>
              <a:spcBef>
                <a:spcPts val="0"/>
              </a:spcBef>
              <a:spcAft>
                <a:spcPts val="0"/>
              </a:spcAft>
              <a:buClrTx/>
              <a:buSzTx/>
              <a:buFontTx/>
              <a:buNone/>
              <a:tabLst/>
              <a:defRPr/>
            </a:pPr>
            <a:endParaRPr lang="fr-FR" sz="3200" dirty="0">
              <a:solidFill>
                <a:prstClr val="white"/>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66490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a:xfrm>
            <a:off x="841376" y="1583763"/>
            <a:ext cx="7590256" cy="1842726"/>
          </a:xfrm>
        </p:spPr>
        <p:txBody>
          <a:bodyPr/>
          <a:lstStyle/>
          <a:p>
            <a:pPr marL="361950" indent="-361950" eaLnBrk="1" hangingPunct="1">
              <a:lnSpc>
                <a:spcPts val="2400"/>
              </a:lnSpc>
              <a:buSzPct val="90000"/>
              <a:buFont typeface="Wingdings" panose="05000000000000000000" pitchFamily="2" charset="2"/>
              <a:buChar char="q"/>
            </a:pPr>
            <a:r>
              <a:rPr lang="fr-FR" altLang="fr-FR" sz="2000" dirty="0" smtClean="0">
                <a:latin typeface="Calibri" pitchFamily="34" charset="0"/>
              </a:rPr>
              <a:t>Définir un protocole de mesure de la capacité des sols à réduire N</a:t>
            </a:r>
            <a:r>
              <a:rPr lang="fr-FR" altLang="fr-FR" sz="2000" baseline="-25000" dirty="0" smtClean="0">
                <a:latin typeface="Calibri" pitchFamily="34" charset="0"/>
              </a:rPr>
              <a:t>2</a:t>
            </a:r>
            <a:r>
              <a:rPr lang="fr-FR" altLang="fr-FR" sz="2000" dirty="0" smtClean="0">
                <a:latin typeface="Calibri" pitchFamily="34" charset="0"/>
              </a:rPr>
              <a:t>O</a:t>
            </a:r>
          </a:p>
          <a:p>
            <a:pPr marL="361950" indent="-361950" eaLnBrk="1" hangingPunct="1">
              <a:lnSpc>
                <a:spcPts val="2400"/>
              </a:lnSpc>
              <a:buSzPct val="90000"/>
              <a:buFont typeface="Wingdings" panose="05000000000000000000" pitchFamily="2" charset="2"/>
              <a:buChar char="q"/>
            </a:pPr>
            <a:endParaRPr lang="fr-FR" altLang="fr-FR" sz="2000" dirty="0" smtClean="0">
              <a:latin typeface="Calibri" pitchFamily="34" charset="0"/>
            </a:endParaRPr>
          </a:p>
          <a:p>
            <a:pPr marL="819150" lvl="1" indent="-361950">
              <a:lnSpc>
                <a:spcPts val="2400"/>
              </a:lnSpc>
              <a:buSzPct val="90000"/>
              <a:buFont typeface="Wingdings" panose="05000000000000000000" pitchFamily="2" charset="2"/>
              <a:buChar char="q"/>
            </a:pPr>
            <a:r>
              <a:rPr lang="fr-FR" altLang="fr-FR" sz="1600" dirty="0">
                <a:latin typeface="Calibri" pitchFamily="34" charset="0"/>
              </a:rPr>
              <a:t>applicable à tous types de sol  et reproductible</a:t>
            </a:r>
          </a:p>
          <a:p>
            <a:pPr marL="819150" lvl="1" indent="-361950">
              <a:lnSpc>
                <a:spcPts val="2400"/>
              </a:lnSpc>
              <a:buSzPct val="90000"/>
              <a:buFont typeface="Wingdings" panose="05000000000000000000" pitchFamily="2" charset="2"/>
              <a:buChar char="q"/>
            </a:pPr>
            <a:r>
              <a:rPr lang="fr-FR" altLang="fr-FR" sz="1600" dirty="0">
                <a:latin typeface="Calibri" pitchFamily="34" charset="0"/>
              </a:rPr>
              <a:t>Réalisable en « semi-routine »</a:t>
            </a:r>
          </a:p>
          <a:p>
            <a:pPr marL="819150" lvl="1" indent="-361950">
              <a:lnSpc>
                <a:spcPts val="2400"/>
              </a:lnSpc>
              <a:buSzPct val="90000"/>
              <a:buFont typeface="Wingdings" panose="05000000000000000000" pitchFamily="2" charset="2"/>
              <a:buChar char="q"/>
            </a:pPr>
            <a:r>
              <a:rPr lang="fr-FR" altLang="fr-FR" sz="1600" dirty="0">
                <a:latin typeface="Calibri" pitchFamily="34" charset="0"/>
              </a:rPr>
              <a:t>Fournisseur d’une information sous forme « d’indicateur chiffré »</a:t>
            </a:r>
          </a:p>
          <a:p>
            <a:pPr marL="0" indent="0" eaLnBrk="1" hangingPunct="1">
              <a:lnSpc>
                <a:spcPts val="2400"/>
              </a:lnSpc>
              <a:buSzPct val="90000"/>
              <a:buNone/>
            </a:pPr>
            <a:endParaRPr lang="fr-FR" altLang="fr-FR" sz="2000" dirty="0">
              <a:latin typeface="Calibri" pitchFamily="34" charset="0"/>
            </a:endParaRPr>
          </a:p>
          <a:p>
            <a:pPr marL="819150" lvl="1" indent="-361950">
              <a:lnSpc>
                <a:spcPts val="2400"/>
              </a:lnSpc>
              <a:buSzPct val="90000"/>
              <a:buFont typeface="Wingdings" panose="05000000000000000000" pitchFamily="2" charset="2"/>
              <a:buChar char="q"/>
            </a:pPr>
            <a:endParaRPr lang="fr-FR" altLang="fr-FR" sz="1600" b="1" dirty="0" smtClean="0">
              <a:solidFill>
                <a:srgbClr val="00FFFF"/>
              </a:solidFill>
              <a:latin typeface="Calibri" pitchFamily="34" charset="0"/>
            </a:endParaRPr>
          </a:p>
        </p:txBody>
      </p:sp>
      <p:sp>
        <p:nvSpPr>
          <p:cNvPr id="134"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Protocole de Caractérisation de la capacité des sols à réduire N</a:t>
            </a:r>
            <a:r>
              <a:rPr sz="1600" baseline="-25000" dirty="0" smtClean="0">
                <a:solidFill>
                  <a:prstClr val="white"/>
                </a:solidFill>
              </a:rPr>
              <a:t>2</a:t>
            </a:r>
            <a:r>
              <a:rPr sz="1600" dirty="0" smtClean="0">
                <a:solidFill>
                  <a:prstClr val="white"/>
                </a:solidFill>
              </a:rPr>
              <a:t>O</a:t>
            </a:r>
            <a:endParaRPr sz="1600" b="1" dirty="0">
              <a:solidFill>
                <a:srgbClr val="B7BF10"/>
              </a:solidFill>
            </a:endParaRPr>
          </a:p>
        </p:txBody>
      </p:sp>
      <p:sp>
        <p:nvSpPr>
          <p:cNvPr id="135" name="ZoneTexte 134"/>
          <p:cNvSpPr txBox="1"/>
          <p:nvPr/>
        </p:nvSpPr>
        <p:spPr>
          <a:xfrm>
            <a:off x="5332197" y="452425"/>
            <a:ext cx="5918649" cy="584775"/>
          </a:xfrm>
          <a:prstGeom prst="rect">
            <a:avLst/>
          </a:prstGeom>
          <a:noFill/>
        </p:spPr>
        <p:txBody>
          <a:bodyPr wrap="square" rtlCol="0">
            <a:spAutoFit/>
          </a:bodyPr>
          <a:lstStyle/>
          <a:p>
            <a:r>
              <a:rPr lang="fr-FR" sz="3200" dirty="0" smtClean="0"/>
              <a:t>Objectifs spécifiques</a:t>
            </a:r>
            <a:endParaRPr lang="fr-FR" sz="3200" dirty="0"/>
          </a:p>
        </p:txBody>
      </p:sp>
    </p:spTree>
    <p:extLst>
      <p:ext uri="{BB962C8B-B14F-4D97-AF65-F5344CB8AC3E}">
        <p14:creationId xmlns:p14="http://schemas.microsoft.com/office/powerpoint/2010/main" val="3111754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233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233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a:xfrm>
            <a:off x="841375" y="1583762"/>
            <a:ext cx="8041367" cy="2074863"/>
          </a:xfrm>
        </p:spPr>
        <p:txBody>
          <a:bodyPr/>
          <a:lstStyle/>
          <a:p>
            <a:pPr marL="361950" indent="-361950" eaLnBrk="1" hangingPunct="1">
              <a:lnSpc>
                <a:spcPts val="2400"/>
              </a:lnSpc>
              <a:buSzPct val="90000"/>
              <a:buFont typeface="Wingdings" panose="05000000000000000000" pitchFamily="2" charset="2"/>
              <a:buChar char="q"/>
            </a:pPr>
            <a:r>
              <a:rPr lang="fr-FR" altLang="fr-FR" sz="2400" dirty="0" smtClean="0">
                <a:latin typeface="Calibri" pitchFamily="34" charset="0"/>
              </a:rPr>
              <a:t>Etude bibliographique</a:t>
            </a:r>
          </a:p>
          <a:p>
            <a:pPr marL="0" indent="0" eaLnBrk="1" hangingPunct="1">
              <a:lnSpc>
                <a:spcPts val="2400"/>
              </a:lnSpc>
              <a:buSzPct val="90000"/>
              <a:buNone/>
            </a:pPr>
            <a:endParaRPr lang="fr-FR" altLang="fr-FR" sz="2400" dirty="0" smtClean="0">
              <a:latin typeface="Calibri" pitchFamily="34" charset="0"/>
            </a:endParaRPr>
          </a:p>
          <a:p>
            <a:pPr marL="361950" indent="-361950" eaLnBrk="1" hangingPunct="1">
              <a:lnSpc>
                <a:spcPts val="2400"/>
              </a:lnSpc>
              <a:buSzPct val="90000"/>
              <a:buFont typeface="Wingdings" panose="05000000000000000000" pitchFamily="2" charset="2"/>
              <a:buChar char="q"/>
            </a:pPr>
            <a:r>
              <a:rPr lang="fr-FR" altLang="fr-FR" sz="2400" dirty="0" smtClean="0">
                <a:latin typeface="Calibri" pitchFamily="34" charset="0"/>
              </a:rPr>
              <a:t>Démarche de normalisation ISO </a:t>
            </a:r>
            <a:br>
              <a:rPr lang="fr-FR" altLang="fr-FR" sz="2400" dirty="0" smtClean="0">
                <a:latin typeface="Calibri" pitchFamily="34" charset="0"/>
              </a:rPr>
            </a:br>
            <a:r>
              <a:rPr lang="fr-FR" altLang="fr-FR" sz="2400" dirty="0" smtClean="0">
                <a:latin typeface="Calibri" pitchFamily="34" charset="0"/>
              </a:rPr>
              <a:t>incluant un essai circulaire international </a:t>
            </a:r>
            <a:br>
              <a:rPr lang="fr-FR" altLang="fr-FR" sz="2400" dirty="0" smtClean="0">
                <a:latin typeface="Calibri" pitchFamily="34" charset="0"/>
              </a:rPr>
            </a:br>
            <a:r>
              <a:rPr lang="fr-FR" altLang="fr-FR" sz="2400" dirty="0" smtClean="0">
                <a:solidFill>
                  <a:schemeClr val="bg1">
                    <a:lumMod val="65000"/>
                  </a:schemeClr>
                </a:solidFill>
                <a:latin typeface="Calibri" pitchFamily="34" charset="0"/>
              </a:rPr>
              <a:t>(adossement à SOLGES d’un financement spécifique – ADEME – pour un travail avec le groupe d’</a:t>
            </a:r>
            <a:r>
              <a:rPr lang="fr-FR" altLang="fr-FR" sz="2400" dirty="0" err="1" smtClean="0">
                <a:solidFill>
                  <a:schemeClr val="bg1">
                    <a:lumMod val="65000"/>
                  </a:schemeClr>
                </a:solidFill>
                <a:latin typeface="Calibri" pitchFamily="34" charset="0"/>
              </a:rPr>
              <a:t>écotoxicologie</a:t>
            </a:r>
            <a:r>
              <a:rPr lang="fr-FR" altLang="fr-FR" sz="2400" dirty="0" smtClean="0">
                <a:solidFill>
                  <a:schemeClr val="bg1">
                    <a:lumMod val="65000"/>
                  </a:schemeClr>
                </a:solidFill>
                <a:latin typeface="Calibri" pitchFamily="34" charset="0"/>
              </a:rPr>
              <a:t> terrestre AFNOR)</a:t>
            </a:r>
          </a:p>
          <a:p>
            <a:pPr marL="457200" lvl="1" indent="0">
              <a:lnSpc>
                <a:spcPts val="2400"/>
              </a:lnSpc>
              <a:buSzPct val="90000"/>
              <a:buNone/>
            </a:pPr>
            <a:endParaRPr lang="fr-FR" altLang="fr-FR" dirty="0" smtClean="0">
              <a:solidFill>
                <a:schemeClr val="bg1">
                  <a:lumMod val="65000"/>
                </a:schemeClr>
              </a:solidFill>
              <a:latin typeface="Calibri" pitchFamily="34" charset="0"/>
            </a:endParaRPr>
          </a:p>
          <a:p>
            <a:pPr marL="457200" lvl="1" indent="0">
              <a:lnSpc>
                <a:spcPts val="2400"/>
              </a:lnSpc>
              <a:buSzPct val="90000"/>
              <a:buNone/>
            </a:pPr>
            <a:endParaRPr lang="fr-FR" altLang="fr-FR" sz="1600" b="1" dirty="0" smtClean="0">
              <a:solidFill>
                <a:srgbClr val="00FFFF"/>
              </a:solidFill>
              <a:latin typeface="Calibri" pitchFamily="34" charset="0"/>
            </a:endParaRPr>
          </a:p>
        </p:txBody>
      </p:sp>
      <p:sp>
        <p:nvSpPr>
          <p:cNvPr id="134"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Protocole de Caractérisation de la capacité des sols à réduire N</a:t>
            </a:r>
            <a:r>
              <a:rPr sz="1600" baseline="-25000" dirty="0" smtClean="0">
                <a:solidFill>
                  <a:prstClr val="white"/>
                </a:solidFill>
              </a:rPr>
              <a:t>2</a:t>
            </a:r>
            <a:r>
              <a:rPr sz="1600" dirty="0" smtClean="0">
                <a:solidFill>
                  <a:prstClr val="white"/>
                </a:solidFill>
              </a:rPr>
              <a:t>O</a:t>
            </a:r>
            <a:endParaRPr sz="1600" b="1" dirty="0">
              <a:solidFill>
                <a:srgbClr val="B7BF10"/>
              </a:solidFill>
            </a:endParaRPr>
          </a:p>
        </p:txBody>
      </p:sp>
      <p:sp>
        <p:nvSpPr>
          <p:cNvPr id="135" name="ZoneTexte 134"/>
          <p:cNvSpPr txBox="1"/>
          <p:nvPr/>
        </p:nvSpPr>
        <p:spPr>
          <a:xfrm>
            <a:off x="5332197" y="452425"/>
            <a:ext cx="5918649" cy="584775"/>
          </a:xfrm>
          <a:prstGeom prst="rect">
            <a:avLst/>
          </a:prstGeom>
          <a:noFill/>
        </p:spPr>
        <p:txBody>
          <a:bodyPr wrap="square" rtlCol="0">
            <a:spAutoFit/>
          </a:bodyPr>
          <a:lstStyle/>
          <a:p>
            <a:r>
              <a:rPr lang="fr-FR" sz="3200" dirty="0" smtClean="0"/>
              <a:t>Démarche retenue</a:t>
            </a:r>
            <a:endParaRPr lang="fr-FR" sz="3200" dirty="0"/>
          </a:p>
        </p:txBody>
      </p:sp>
    </p:spTree>
    <p:extLst>
      <p:ext uri="{BB962C8B-B14F-4D97-AF65-F5344CB8AC3E}">
        <p14:creationId xmlns:p14="http://schemas.microsoft.com/office/powerpoint/2010/main" val="2403882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a:xfrm>
            <a:off x="602901" y="1681277"/>
            <a:ext cx="8279841" cy="2074863"/>
          </a:xfrm>
        </p:spPr>
        <p:txBody>
          <a:bodyPr/>
          <a:lstStyle/>
          <a:p>
            <a:pPr marL="361950" indent="-361950" eaLnBrk="1" hangingPunct="1">
              <a:lnSpc>
                <a:spcPts val="2400"/>
              </a:lnSpc>
              <a:buSzPct val="90000"/>
              <a:buFont typeface="Wingdings" panose="05000000000000000000" pitchFamily="2" charset="2"/>
              <a:buChar char="q"/>
            </a:pPr>
            <a:r>
              <a:rPr lang="fr-FR" altLang="fr-FR" sz="2000" dirty="0" smtClean="0">
                <a:latin typeface="Calibri" pitchFamily="34" charset="0"/>
              </a:rPr>
              <a:t>Protocoles utilisant les propriétés inhibitrices de l’acétylène</a:t>
            </a:r>
          </a:p>
          <a:p>
            <a:pPr marL="819150" lvl="1" indent="-361950">
              <a:lnSpc>
                <a:spcPts val="2000"/>
              </a:lnSpc>
              <a:spcBef>
                <a:spcPts val="1200"/>
              </a:spcBef>
              <a:buSzPct val="90000"/>
              <a:buFont typeface="Wingdings" panose="05000000000000000000" pitchFamily="2" charset="2"/>
              <a:buChar char="q"/>
            </a:pPr>
            <a:r>
              <a:rPr lang="fr-FR" altLang="fr-FR" sz="1600" dirty="0" smtClean="0">
                <a:latin typeface="Calibri" pitchFamily="34" charset="0"/>
              </a:rPr>
              <a:t>Smith </a:t>
            </a:r>
            <a:r>
              <a:rPr lang="fr-FR" altLang="fr-FR" sz="1600" i="1" dirty="0" smtClean="0">
                <a:latin typeface="Calibri" pitchFamily="34" charset="0"/>
              </a:rPr>
              <a:t>et al.</a:t>
            </a:r>
            <a:r>
              <a:rPr lang="fr-FR" altLang="fr-FR" sz="1600" dirty="0" smtClean="0">
                <a:latin typeface="Calibri" pitchFamily="34" charset="0"/>
              </a:rPr>
              <a:t>, 1979 : incubations très courtes (2h) d’échantillons de sol en absence et en présence d’acétylène : </a:t>
            </a:r>
            <a:r>
              <a:rPr lang="fr-FR" altLang="fr-FR" sz="1600" dirty="0" err="1" smtClean="0">
                <a:latin typeface="Calibri" pitchFamily="34" charset="0"/>
              </a:rPr>
              <a:t>Denitrifying</a:t>
            </a:r>
            <a:r>
              <a:rPr lang="fr-FR" altLang="fr-FR" sz="1600" dirty="0" smtClean="0">
                <a:latin typeface="Calibri" pitchFamily="34" charset="0"/>
              </a:rPr>
              <a:t> Enzyme </a:t>
            </a:r>
            <a:r>
              <a:rPr lang="fr-FR" altLang="fr-FR" sz="1600" dirty="0" err="1" smtClean="0">
                <a:latin typeface="Calibri" pitchFamily="34" charset="0"/>
              </a:rPr>
              <a:t>Activities</a:t>
            </a:r>
            <a:endParaRPr lang="fr-FR" altLang="fr-FR" sz="1600" dirty="0" smtClean="0">
              <a:latin typeface="Calibri" pitchFamily="34" charset="0"/>
            </a:endParaRPr>
          </a:p>
          <a:p>
            <a:pPr marL="819150" lvl="1" indent="-361950">
              <a:lnSpc>
                <a:spcPts val="2000"/>
              </a:lnSpc>
              <a:spcBef>
                <a:spcPts val="1200"/>
              </a:spcBef>
              <a:buSzPct val="90000"/>
              <a:buFont typeface="Wingdings" panose="05000000000000000000" pitchFamily="2" charset="2"/>
              <a:buChar char="q"/>
            </a:pPr>
            <a:r>
              <a:rPr lang="fr-FR" altLang="fr-FR" sz="1600" dirty="0" smtClean="0">
                <a:latin typeface="Calibri" pitchFamily="34" charset="0"/>
              </a:rPr>
              <a:t>Hénault </a:t>
            </a:r>
            <a:r>
              <a:rPr lang="fr-FR" altLang="fr-FR" sz="1600" i="1" dirty="0" smtClean="0">
                <a:latin typeface="Calibri" pitchFamily="34" charset="0"/>
              </a:rPr>
              <a:t>et al.</a:t>
            </a:r>
            <a:r>
              <a:rPr lang="fr-FR" altLang="fr-FR" sz="1600" dirty="0" smtClean="0">
                <a:latin typeface="Calibri" pitchFamily="34" charset="0"/>
              </a:rPr>
              <a:t>, 2001 : incubations d’une semaine d’échantillons de sol en absence et en présence d’acétylène : </a:t>
            </a:r>
            <a:r>
              <a:rPr lang="fr-FR" altLang="fr-FR" sz="1600" dirty="0" err="1" smtClean="0">
                <a:latin typeface="Calibri" pitchFamily="34" charset="0"/>
              </a:rPr>
              <a:t>Soils</a:t>
            </a:r>
            <a:r>
              <a:rPr lang="fr-FR" altLang="fr-FR" sz="1600" dirty="0" smtClean="0">
                <a:latin typeface="Calibri" pitchFamily="34" charset="0"/>
              </a:rPr>
              <a:t>’ </a:t>
            </a:r>
            <a:r>
              <a:rPr lang="fr-FR" altLang="fr-FR" sz="1600" dirty="0" err="1" smtClean="0">
                <a:latin typeface="Calibri" pitchFamily="34" charset="0"/>
              </a:rPr>
              <a:t>capacity</a:t>
            </a:r>
            <a:r>
              <a:rPr lang="fr-FR" altLang="fr-FR" sz="1600" dirty="0" smtClean="0">
                <a:latin typeface="Calibri" pitchFamily="34" charset="0"/>
              </a:rPr>
              <a:t> to </a:t>
            </a:r>
            <a:r>
              <a:rPr lang="fr-FR" altLang="fr-FR" sz="1600" dirty="0" err="1" smtClean="0">
                <a:latin typeface="Calibri" pitchFamily="34" charset="0"/>
              </a:rPr>
              <a:t>reduce</a:t>
            </a:r>
            <a:r>
              <a:rPr lang="fr-FR" altLang="fr-FR" sz="1600" dirty="0" smtClean="0">
                <a:latin typeface="Calibri" pitchFamily="34" charset="0"/>
              </a:rPr>
              <a:t> N</a:t>
            </a:r>
            <a:r>
              <a:rPr lang="fr-FR" altLang="fr-FR" sz="1600" baseline="-25000" dirty="0" smtClean="0">
                <a:latin typeface="Calibri" pitchFamily="34" charset="0"/>
              </a:rPr>
              <a:t>2</a:t>
            </a:r>
            <a:r>
              <a:rPr lang="fr-FR" altLang="fr-FR" sz="1600" dirty="0" smtClean="0">
                <a:latin typeface="Calibri" pitchFamily="34" charset="0"/>
              </a:rPr>
              <a:t>O </a:t>
            </a:r>
          </a:p>
          <a:p>
            <a:pPr marL="0" indent="0" eaLnBrk="1" hangingPunct="1">
              <a:lnSpc>
                <a:spcPts val="2400"/>
              </a:lnSpc>
              <a:buSzPct val="90000"/>
              <a:buNone/>
            </a:pPr>
            <a:endParaRPr lang="fr-FR" altLang="fr-FR" sz="2000" dirty="0" smtClean="0">
              <a:latin typeface="Calibri" pitchFamily="34" charset="0"/>
            </a:endParaRPr>
          </a:p>
          <a:p>
            <a:pPr marL="361950" indent="-361950" eaLnBrk="1" hangingPunct="1">
              <a:lnSpc>
                <a:spcPts val="2400"/>
              </a:lnSpc>
              <a:buSzPct val="90000"/>
              <a:buFont typeface="Wingdings" panose="05000000000000000000" pitchFamily="2" charset="2"/>
              <a:buChar char="q"/>
            </a:pPr>
            <a:r>
              <a:rPr lang="fr-FR" altLang="fr-FR" sz="2000" dirty="0" smtClean="0">
                <a:latin typeface="Calibri" pitchFamily="34" charset="0"/>
              </a:rPr>
              <a:t>Protocole basé sur l’isotopie des formes N</a:t>
            </a:r>
            <a:r>
              <a:rPr lang="fr-FR" altLang="fr-FR" sz="2000" baseline="-25000" dirty="0" smtClean="0">
                <a:latin typeface="Calibri" pitchFamily="34" charset="0"/>
              </a:rPr>
              <a:t>2</a:t>
            </a:r>
            <a:r>
              <a:rPr lang="fr-FR" altLang="fr-FR" sz="2000" dirty="0" smtClean="0">
                <a:latin typeface="Calibri" pitchFamily="34" charset="0"/>
              </a:rPr>
              <a:t>O et N</a:t>
            </a:r>
            <a:r>
              <a:rPr lang="fr-FR" altLang="fr-FR" sz="2000" baseline="-25000" dirty="0" smtClean="0">
                <a:latin typeface="Calibri" pitchFamily="34" charset="0"/>
              </a:rPr>
              <a:t>2</a:t>
            </a:r>
          </a:p>
          <a:p>
            <a:pPr marL="819150" lvl="1" indent="-361950">
              <a:lnSpc>
                <a:spcPts val="2400"/>
              </a:lnSpc>
              <a:buSzPct val="90000"/>
              <a:buFont typeface="Wingdings" panose="05000000000000000000" pitchFamily="2" charset="2"/>
              <a:buChar char="q"/>
            </a:pPr>
            <a:r>
              <a:rPr lang="fr-FR" altLang="fr-FR" sz="1600" dirty="0" smtClean="0">
                <a:latin typeface="Calibri" pitchFamily="34" charset="0"/>
              </a:rPr>
              <a:t>Pas mûr, notamment pour une application en semi-routine</a:t>
            </a:r>
          </a:p>
          <a:p>
            <a:pPr marL="457200" lvl="1" indent="0">
              <a:lnSpc>
                <a:spcPts val="2400"/>
              </a:lnSpc>
              <a:buSzPct val="90000"/>
              <a:buNone/>
            </a:pPr>
            <a:endParaRPr lang="fr-FR" altLang="fr-FR" sz="1600" dirty="0" smtClean="0">
              <a:latin typeface="Calibri" pitchFamily="34" charset="0"/>
            </a:endParaRPr>
          </a:p>
          <a:p>
            <a:pPr marL="457200" lvl="1" indent="0">
              <a:lnSpc>
                <a:spcPts val="2400"/>
              </a:lnSpc>
              <a:buSzPct val="90000"/>
              <a:buNone/>
            </a:pPr>
            <a:endParaRPr lang="fr-FR" altLang="fr-FR" sz="1600" b="1" dirty="0" smtClean="0">
              <a:solidFill>
                <a:srgbClr val="00FFFF"/>
              </a:solidFill>
              <a:latin typeface="Calibri" pitchFamily="34" charset="0"/>
            </a:endParaRPr>
          </a:p>
        </p:txBody>
      </p:sp>
      <p:sp>
        <p:nvSpPr>
          <p:cNvPr id="134"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Protocole de Caractérisation de la capacité des sols à réduire N</a:t>
            </a:r>
            <a:r>
              <a:rPr sz="1600" baseline="-25000" dirty="0" smtClean="0">
                <a:solidFill>
                  <a:prstClr val="white"/>
                </a:solidFill>
              </a:rPr>
              <a:t>2</a:t>
            </a:r>
            <a:r>
              <a:rPr sz="1600" dirty="0" smtClean="0">
                <a:solidFill>
                  <a:prstClr val="white"/>
                </a:solidFill>
              </a:rPr>
              <a:t>O</a:t>
            </a:r>
            <a:endParaRPr sz="1600" b="1" dirty="0">
              <a:solidFill>
                <a:srgbClr val="B7BF10"/>
              </a:solidFill>
            </a:endParaRPr>
          </a:p>
        </p:txBody>
      </p:sp>
      <p:sp>
        <p:nvSpPr>
          <p:cNvPr id="135" name="ZoneTexte 134"/>
          <p:cNvSpPr txBox="1"/>
          <p:nvPr/>
        </p:nvSpPr>
        <p:spPr>
          <a:xfrm>
            <a:off x="3014505" y="452425"/>
            <a:ext cx="8236341" cy="584775"/>
          </a:xfrm>
          <a:prstGeom prst="rect">
            <a:avLst/>
          </a:prstGeom>
          <a:noFill/>
        </p:spPr>
        <p:txBody>
          <a:bodyPr wrap="square" rtlCol="0">
            <a:spAutoFit/>
          </a:bodyPr>
          <a:lstStyle/>
          <a:p>
            <a:r>
              <a:rPr lang="fr-FR" sz="3200" dirty="0" smtClean="0"/>
              <a:t>Résultats de l’étude bibliographique</a:t>
            </a:r>
            <a:endParaRPr lang="fr-FR" sz="3200" dirty="0"/>
          </a:p>
        </p:txBody>
      </p:sp>
    </p:spTree>
    <p:extLst>
      <p:ext uri="{BB962C8B-B14F-4D97-AF65-F5344CB8AC3E}">
        <p14:creationId xmlns:p14="http://schemas.microsoft.com/office/powerpoint/2010/main" val="778912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2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2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5661329" y="5740842"/>
            <a:ext cx="938254" cy="5009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3029708" y="5740842"/>
            <a:ext cx="938254" cy="50093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5380264" y="4253591"/>
            <a:ext cx="2955471" cy="148724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Protocole de Caractérisation de la capacité des sols à réduire N</a:t>
            </a:r>
            <a:r>
              <a:rPr sz="1600" baseline="-25000" dirty="0" smtClean="0">
                <a:solidFill>
                  <a:prstClr val="white"/>
                </a:solidFill>
              </a:rPr>
              <a:t>2</a:t>
            </a:r>
            <a:r>
              <a:rPr sz="1600" dirty="0" smtClean="0">
                <a:solidFill>
                  <a:prstClr val="white"/>
                </a:solidFill>
              </a:rPr>
              <a:t>O</a:t>
            </a:r>
            <a:endParaRPr sz="1600" b="1" dirty="0">
              <a:solidFill>
                <a:srgbClr val="B7BF10"/>
              </a:solidFill>
            </a:endParaRPr>
          </a:p>
        </p:txBody>
      </p:sp>
      <p:sp>
        <p:nvSpPr>
          <p:cNvPr id="135" name="ZoneTexte 134"/>
          <p:cNvSpPr txBox="1"/>
          <p:nvPr/>
        </p:nvSpPr>
        <p:spPr>
          <a:xfrm>
            <a:off x="2803490" y="462341"/>
            <a:ext cx="8236341" cy="584775"/>
          </a:xfrm>
          <a:prstGeom prst="rect">
            <a:avLst/>
          </a:prstGeom>
          <a:noFill/>
        </p:spPr>
        <p:txBody>
          <a:bodyPr wrap="square" rtlCol="0">
            <a:spAutoFit/>
          </a:bodyPr>
          <a:lstStyle/>
          <a:p>
            <a:r>
              <a:rPr lang="fr-FR" sz="3200" dirty="0" smtClean="0"/>
              <a:t>Résultats de l’étude bibliographique</a:t>
            </a:r>
            <a:endParaRPr lang="fr-FR" sz="32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158558744"/>
              </p:ext>
            </p:extLst>
          </p:nvPr>
        </p:nvGraphicFramePr>
        <p:xfrm>
          <a:off x="1014884" y="1256046"/>
          <a:ext cx="7204667" cy="5044772"/>
        </p:xfrm>
        <a:graphic>
          <a:graphicData uri="http://schemas.openxmlformats.org/drawingml/2006/table">
            <a:tbl>
              <a:tblPr firstRow="1" firstCol="1" bandRow="1"/>
              <a:tblGrid>
                <a:gridCol w="2118561">
                  <a:extLst>
                    <a:ext uri="{9D8B030D-6E8A-4147-A177-3AD203B41FA5}">
                      <a16:colId xmlns:a16="http://schemas.microsoft.com/office/drawing/2014/main" val="3449611750"/>
                    </a:ext>
                  </a:extLst>
                </a:gridCol>
                <a:gridCol w="2543053">
                  <a:extLst>
                    <a:ext uri="{9D8B030D-6E8A-4147-A177-3AD203B41FA5}">
                      <a16:colId xmlns:a16="http://schemas.microsoft.com/office/drawing/2014/main" val="2585954470"/>
                    </a:ext>
                  </a:extLst>
                </a:gridCol>
                <a:gridCol w="2543053">
                  <a:extLst>
                    <a:ext uri="{9D8B030D-6E8A-4147-A177-3AD203B41FA5}">
                      <a16:colId xmlns:a16="http://schemas.microsoft.com/office/drawing/2014/main" val="3029015903"/>
                    </a:ext>
                  </a:extLst>
                </a:gridCol>
              </a:tblGrid>
              <a:tr h="376395">
                <a:tc>
                  <a:txBody>
                    <a:bodyPr/>
                    <a:lstStyle/>
                    <a:p>
                      <a:pPr algn="l">
                        <a:lnSpc>
                          <a:spcPts val="1050"/>
                        </a:lnSpc>
                        <a:spcBef>
                          <a:spcPts val="300"/>
                        </a:spcBef>
                        <a:spcAft>
                          <a:spcPts val="300"/>
                        </a:spcAft>
                      </a:pPr>
                      <a:r>
                        <a:rPr lang="en-GB" sz="900" b="1" dirty="0">
                          <a:effectLst/>
                          <a:latin typeface="Arial" panose="020B0604020202020204" pitchFamily="34" charset="0"/>
                          <a:ea typeface="MS Mincho" panose="02020609040205080304" pitchFamily="49" charset="-128"/>
                          <a:cs typeface="Times New Roman" panose="02020603050405020304" pitchFamily="18" charset="0"/>
                        </a:rPr>
                        <a:t> </a:t>
                      </a:r>
                      <a:endParaRPr lang="fr-FR" sz="9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600"/>
                        </a:lnSpc>
                        <a:spcBef>
                          <a:spcPts val="0"/>
                        </a:spcBef>
                        <a:spcAft>
                          <a:spcPts val="0"/>
                        </a:spcAft>
                      </a:pPr>
                      <a:endParaRPr lang="en-GB" sz="1100" b="1" dirty="0" smtClean="0">
                        <a:effectLst/>
                        <a:latin typeface="Arial" panose="020B0604020202020204" pitchFamily="34" charset="0"/>
                        <a:ea typeface="MS Mincho" panose="02020609040205080304" pitchFamily="49" charset="-128"/>
                        <a:cs typeface="Times New Roman" panose="02020603050405020304" pitchFamily="18" charset="0"/>
                      </a:endParaRPr>
                    </a:p>
                    <a:p>
                      <a:pPr algn="ctr">
                        <a:lnSpc>
                          <a:spcPts val="1050"/>
                        </a:lnSpc>
                        <a:spcBef>
                          <a:spcPts val="300"/>
                        </a:spcBef>
                        <a:spcAft>
                          <a:spcPts val="300"/>
                        </a:spcAft>
                      </a:pPr>
                      <a:r>
                        <a:rPr lang="en-GB" sz="1100" b="1" dirty="0" smtClean="0">
                          <a:effectLst/>
                          <a:latin typeface="Arial" panose="020B0604020202020204" pitchFamily="34" charset="0"/>
                          <a:ea typeface="MS Mincho" panose="02020609040205080304" pitchFamily="49" charset="-128"/>
                          <a:cs typeface="Times New Roman" panose="02020603050405020304" pitchFamily="18" charset="0"/>
                        </a:rPr>
                        <a:t>Soil </a:t>
                      </a:r>
                      <a:r>
                        <a:rPr lang="en-GB" sz="1100" b="1" dirty="0">
                          <a:effectLst/>
                          <a:latin typeface="Arial" panose="020B0604020202020204" pitchFamily="34" charset="0"/>
                          <a:ea typeface="MS Mincho" panose="02020609040205080304" pitchFamily="49" charset="-128"/>
                          <a:cs typeface="Times New Roman" panose="02020603050405020304" pitchFamily="18" charset="0"/>
                        </a:rPr>
                        <a:t>denitrifying enzymes </a:t>
                      </a:r>
                      <a:r>
                        <a:rPr lang="en-GB" sz="1100" b="1" dirty="0" smtClean="0">
                          <a:effectLst/>
                          <a:latin typeface="Arial" panose="020B0604020202020204" pitchFamily="34" charset="0"/>
                          <a:ea typeface="MS Mincho" panose="02020609040205080304" pitchFamily="49" charset="-128"/>
                          <a:cs typeface="Times New Roman" panose="02020603050405020304" pitchFamily="18" charset="0"/>
                        </a:rPr>
                        <a:t>activities</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600"/>
                        </a:lnSpc>
                        <a:spcBef>
                          <a:spcPts val="0"/>
                        </a:spcBef>
                        <a:spcAft>
                          <a:spcPts val="0"/>
                        </a:spcAft>
                      </a:pPr>
                      <a:endParaRPr lang="en-GB" sz="1100" b="1" dirty="0" smtClean="0">
                        <a:effectLst/>
                        <a:latin typeface="Arial" panose="020B0604020202020204" pitchFamily="34" charset="0"/>
                        <a:ea typeface="MS Mincho" panose="02020609040205080304" pitchFamily="49" charset="-128"/>
                        <a:cs typeface="Times New Roman" panose="02020603050405020304" pitchFamily="18" charset="0"/>
                      </a:endParaRPr>
                    </a:p>
                    <a:p>
                      <a:pPr algn="ctr">
                        <a:lnSpc>
                          <a:spcPts val="1050"/>
                        </a:lnSpc>
                        <a:spcBef>
                          <a:spcPts val="300"/>
                        </a:spcBef>
                        <a:spcAft>
                          <a:spcPts val="300"/>
                        </a:spcAft>
                      </a:pPr>
                      <a:r>
                        <a:rPr lang="en-GB" sz="1100" b="1" dirty="0" smtClean="0">
                          <a:effectLst/>
                          <a:latin typeface="Arial" panose="020B0604020202020204" pitchFamily="34" charset="0"/>
                          <a:ea typeface="MS Mincho" panose="02020609040205080304" pitchFamily="49" charset="-128"/>
                          <a:cs typeface="Times New Roman" panose="02020603050405020304" pitchFamily="18" charset="0"/>
                        </a:rPr>
                        <a:t>Soil </a:t>
                      </a:r>
                      <a:r>
                        <a:rPr lang="en-GB" sz="1100" b="1" dirty="0">
                          <a:effectLst/>
                          <a:latin typeface="Arial" panose="020B0604020202020204" pitchFamily="34" charset="0"/>
                          <a:ea typeface="MS Mincho" panose="02020609040205080304" pitchFamily="49" charset="-128"/>
                          <a:cs typeface="Times New Roman" panose="02020603050405020304" pitchFamily="18" charset="0"/>
                        </a:rPr>
                        <a:t>capacity to reduce N</a:t>
                      </a:r>
                      <a:r>
                        <a:rPr lang="en-GB" sz="1100" b="1" baseline="-25000" dirty="0">
                          <a:effectLst/>
                          <a:latin typeface="Arial" panose="020B0604020202020204" pitchFamily="34" charset="0"/>
                          <a:ea typeface="MS Mincho" panose="02020609040205080304" pitchFamily="49" charset="-128"/>
                          <a:cs typeface="Arial" panose="020B0604020202020204" pitchFamily="34" charset="0"/>
                        </a:rPr>
                        <a:t>2</a:t>
                      </a:r>
                      <a:r>
                        <a:rPr lang="en-GB" sz="1100" b="1" dirty="0">
                          <a:effectLst/>
                          <a:latin typeface="Arial" panose="020B0604020202020204" pitchFamily="34" charset="0"/>
                          <a:ea typeface="MS Mincho" panose="02020609040205080304" pitchFamily="49" charset="-128"/>
                          <a:cs typeface="Times New Roman" panose="02020603050405020304" pitchFamily="18" charset="0"/>
                        </a:rPr>
                        <a:t>O </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849662"/>
                  </a:ext>
                </a:extLst>
              </a:tr>
              <a:tr h="226504">
                <a:tc rowSpan="4">
                  <a:txBody>
                    <a:bodyPr/>
                    <a:lstStyle/>
                    <a:p>
                      <a:pPr algn="l">
                        <a:lnSpc>
                          <a:spcPts val="1050"/>
                        </a:lnSpc>
                        <a:spcBef>
                          <a:spcPts val="300"/>
                        </a:spcBef>
                        <a:spcAft>
                          <a:spcPts val="300"/>
                        </a:spcAft>
                      </a:pP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l">
                        <a:lnSpc>
                          <a:spcPts val="1050"/>
                        </a:lnSpc>
                        <a:spcBef>
                          <a:spcPts val="300"/>
                        </a:spcBef>
                        <a:spcAft>
                          <a:spcPts val="300"/>
                        </a:spcAft>
                      </a:pP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l">
                        <a:lnSpc>
                          <a:spcPts val="1050"/>
                        </a:lnSpc>
                        <a:spcBef>
                          <a:spcPts val="300"/>
                        </a:spcBef>
                        <a:spcAft>
                          <a:spcPts val="300"/>
                        </a:spcAft>
                      </a:pP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l">
                        <a:lnSpc>
                          <a:spcPts val="1050"/>
                        </a:lnSpc>
                        <a:spcBef>
                          <a:spcPts val="300"/>
                        </a:spcBef>
                        <a:spcAft>
                          <a:spcPts val="300"/>
                        </a:spcAft>
                      </a:pPr>
                      <a:r>
                        <a:rPr lang="en-GB" sz="1100" dirty="0" smtClean="0">
                          <a:effectLst/>
                          <a:latin typeface="Arial" panose="020B0604020202020204" pitchFamily="34" charset="0"/>
                          <a:ea typeface="MS Mincho" panose="02020609040205080304" pitchFamily="49" charset="-128"/>
                          <a:cs typeface="Times New Roman" panose="02020603050405020304" pitchFamily="18" charset="0"/>
                        </a:rPr>
                        <a:t>Principles </a:t>
                      </a:r>
                      <a:r>
                        <a:rPr lang="en-GB" sz="1100" dirty="0">
                          <a:effectLst/>
                          <a:latin typeface="Arial" panose="020B0604020202020204" pitchFamily="34" charset="0"/>
                          <a:ea typeface="MS Mincho" panose="02020609040205080304" pitchFamily="49" charset="-128"/>
                          <a:cs typeface="Times New Roman" panose="02020603050405020304" pitchFamily="18" charset="0"/>
                        </a:rPr>
                        <a:t>of the methodology</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600"/>
                        </a:lnSpc>
                        <a:spcBef>
                          <a:spcPts val="0"/>
                        </a:spcBef>
                        <a:spcAft>
                          <a:spcPts val="0"/>
                        </a:spcAft>
                      </a:pP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ctr">
                        <a:lnSpc>
                          <a:spcPts val="1050"/>
                        </a:lnSpc>
                        <a:spcBef>
                          <a:spcPts val="1200"/>
                        </a:spcBef>
                        <a:spcAft>
                          <a:spcPts val="300"/>
                        </a:spcAft>
                      </a:pPr>
                      <a:r>
                        <a:rPr lang="en-GB" sz="1100" dirty="0" err="1" smtClean="0">
                          <a:effectLst/>
                          <a:latin typeface="Arial" panose="020B0604020202020204" pitchFamily="34" charset="0"/>
                          <a:ea typeface="MS Mincho" panose="02020609040205080304" pitchFamily="49" charset="-128"/>
                          <a:cs typeface="Times New Roman" panose="02020603050405020304" pitchFamily="18" charset="0"/>
                        </a:rPr>
                        <a:t>Anaerobiosis</a:t>
                      </a:r>
                      <a:r>
                        <a:rPr lang="en-GB" sz="1100" dirty="0" smtClean="0">
                          <a:effectLst/>
                          <a:latin typeface="Arial" panose="020B0604020202020204" pitchFamily="34" charset="0"/>
                          <a:ea typeface="MS Mincho" panose="02020609040205080304" pitchFamily="49" charset="-128"/>
                          <a:cs typeface="Times New Roman" panose="02020603050405020304" pitchFamily="18" charset="0"/>
                        </a:rPr>
                        <a:t> </a:t>
                      </a:r>
                      <a:r>
                        <a:rPr lang="en-GB" sz="1100" dirty="0">
                          <a:effectLst/>
                          <a:latin typeface="Arial" panose="020B0604020202020204" pitchFamily="34" charset="0"/>
                          <a:ea typeface="MS Mincho" panose="02020609040205080304" pitchFamily="49" charset="-128"/>
                          <a:cs typeface="Times New Roman" panose="02020603050405020304" pitchFamily="18" charset="0"/>
                        </a:rPr>
                        <a:t>to optimize the denitrification process</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396956131"/>
                  </a:ext>
                </a:extLst>
              </a:tr>
              <a:tr h="420912">
                <a:tc vMerge="1">
                  <a:txBody>
                    <a:bodyPr/>
                    <a:lstStyle/>
                    <a:p>
                      <a:endParaRPr lang="fr-FR"/>
                    </a:p>
                  </a:txBody>
                  <a:tcPr/>
                </a:tc>
                <a:tc gridSpan="2">
                  <a:txBody>
                    <a:bodyPr/>
                    <a:lstStyle/>
                    <a:p>
                      <a:pPr algn="ctr">
                        <a:lnSpc>
                          <a:spcPts val="600"/>
                        </a:lnSpc>
                        <a:spcBef>
                          <a:spcPts val="0"/>
                        </a:spcBef>
                        <a:spcAft>
                          <a:spcPts val="0"/>
                        </a:spcAft>
                      </a:pP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ctr">
                        <a:lnSpc>
                          <a:spcPts val="1050"/>
                        </a:lnSpc>
                        <a:spcBef>
                          <a:spcPts val="1200"/>
                        </a:spcBef>
                        <a:spcAft>
                          <a:spcPts val="300"/>
                        </a:spcAft>
                      </a:pPr>
                      <a:r>
                        <a:rPr lang="en-GB" sz="1100" dirty="0" smtClean="0">
                          <a:effectLst/>
                          <a:latin typeface="Arial" panose="020B0604020202020204" pitchFamily="34" charset="0"/>
                          <a:ea typeface="MS Mincho" panose="02020609040205080304" pitchFamily="49" charset="-128"/>
                          <a:cs typeface="Times New Roman" panose="02020603050405020304" pitchFamily="18" charset="0"/>
                        </a:rPr>
                        <a:t>Use </a:t>
                      </a:r>
                      <a:r>
                        <a:rPr lang="en-GB" sz="1100" dirty="0">
                          <a:effectLst/>
                          <a:latin typeface="Arial" panose="020B0604020202020204" pitchFamily="34" charset="0"/>
                          <a:ea typeface="MS Mincho" panose="02020609040205080304" pitchFamily="49" charset="-128"/>
                          <a:cs typeface="Times New Roman" panose="02020603050405020304" pitchFamily="18" charset="0"/>
                        </a:rPr>
                        <a:t>of acetylene to inhibit the N</a:t>
                      </a:r>
                      <a:r>
                        <a:rPr lang="en-GB" sz="1100" baseline="-25000" dirty="0">
                          <a:effectLst/>
                          <a:latin typeface="Arial" panose="020B0604020202020204" pitchFamily="34" charset="0"/>
                          <a:ea typeface="MS Mincho" panose="02020609040205080304" pitchFamily="49" charset="-128"/>
                          <a:cs typeface="Arial" panose="020B0604020202020204" pitchFamily="34" charset="0"/>
                        </a:rPr>
                        <a:t>2</a:t>
                      </a:r>
                      <a:r>
                        <a:rPr lang="en-GB" sz="1100" dirty="0">
                          <a:effectLst/>
                          <a:latin typeface="Arial" panose="020B0604020202020204" pitchFamily="34" charset="0"/>
                          <a:ea typeface="MS Mincho" panose="02020609040205080304" pitchFamily="49" charset="-128"/>
                          <a:cs typeface="Times New Roman" panose="02020603050405020304" pitchFamily="18" charset="0"/>
                        </a:rPr>
                        <a:t>O reductase</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4229751080"/>
                  </a:ext>
                </a:extLst>
              </a:tr>
              <a:tr h="0">
                <a:tc vMerge="1">
                  <a:txBody>
                    <a:bodyPr/>
                    <a:lstStyle/>
                    <a:p>
                      <a:endParaRPr lang="fr-FR"/>
                    </a:p>
                  </a:txBody>
                  <a:tcPr/>
                </a:tc>
                <a:tc>
                  <a:txBody>
                    <a:bodyPr/>
                    <a:lstStyle/>
                    <a:p>
                      <a:pPr algn="just">
                        <a:lnSpc>
                          <a:spcPts val="1050"/>
                        </a:lnSpc>
                        <a:spcBef>
                          <a:spcPts val="0"/>
                        </a:spcBef>
                        <a:spcAft>
                          <a:spcPts val="0"/>
                        </a:spcAft>
                      </a:pP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050"/>
                        </a:lnSpc>
                        <a:spcBef>
                          <a:spcPts val="0"/>
                        </a:spcBef>
                        <a:spcAft>
                          <a:spcPts val="0"/>
                        </a:spcAft>
                      </a:pPr>
                      <a:r>
                        <a:rPr lang="en-GB" sz="1100" dirty="0" smtClean="0">
                          <a:effectLst/>
                          <a:latin typeface="Arial" panose="020B0604020202020204" pitchFamily="34" charset="0"/>
                          <a:ea typeface="MS Mincho" panose="02020609040205080304" pitchFamily="49" charset="-128"/>
                          <a:cs typeface="Times New Roman" panose="02020603050405020304" pitchFamily="18" charset="0"/>
                        </a:rPr>
                        <a:t>Substrate </a:t>
                      </a:r>
                      <a:r>
                        <a:rPr lang="en-GB" sz="1100" dirty="0">
                          <a:effectLst/>
                          <a:latin typeface="Arial" panose="020B0604020202020204" pitchFamily="34" charset="0"/>
                          <a:ea typeface="MS Mincho" panose="02020609040205080304" pitchFamily="49" charset="-128"/>
                          <a:cs typeface="Times New Roman" panose="02020603050405020304" pitchFamily="18" charset="0"/>
                        </a:rPr>
                        <a:t>addition</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050"/>
                        </a:lnSpc>
                        <a:spcBef>
                          <a:spcPts val="0"/>
                        </a:spcBef>
                        <a:spcAft>
                          <a:spcPts val="0"/>
                        </a:spcAft>
                      </a:pPr>
                      <a:r>
                        <a:rPr lang="en-GB" sz="1100" dirty="0">
                          <a:effectLst/>
                          <a:latin typeface="Arial" panose="020B0604020202020204" pitchFamily="34" charset="0"/>
                          <a:ea typeface="MS Mincho" panose="02020609040205080304" pitchFamily="49" charset="-128"/>
                          <a:cs typeface="Times New Roman" panose="02020603050405020304" pitchFamily="18" charset="0"/>
                        </a:rPr>
                        <a:t>— Nitrate</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050"/>
                        </a:lnSpc>
                        <a:spcBef>
                          <a:spcPts val="0"/>
                        </a:spcBef>
                        <a:spcAft>
                          <a:spcPts val="0"/>
                        </a:spcAft>
                      </a:pPr>
                      <a:r>
                        <a:rPr lang="en-GB" sz="1100" dirty="0">
                          <a:effectLst/>
                          <a:latin typeface="Arial" panose="020B0604020202020204" pitchFamily="34" charset="0"/>
                          <a:ea typeface="MS Mincho" panose="02020609040205080304" pitchFamily="49" charset="-128"/>
                          <a:cs typeface="Times New Roman" panose="02020603050405020304" pitchFamily="18" charset="0"/>
                        </a:rPr>
                        <a:t>— Carbon</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just">
                        <a:lnSpc>
                          <a:spcPts val="1050"/>
                        </a:lnSpc>
                        <a:spcBef>
                          <a:spcPts val="300"/>
                        </a:spcBef>
                        <a:spcAft>
                          <a:spcPts val="300"/>
                        </a:spcAft>
                      </a:pP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050"/>
                        </a:lnSpc>
                        <a:spcBef>
                          <a:spcPts val="0"/>
                        </a:spcBef>
                        <a:spcAft>
                          <a:spcPts val="0"/>
                        </a:spcAft>
                      </a:pPr>
                      <a:r>
                        <a:rPr lang="en-GB" sz="1100" dirty="0" smtClean="0">
                          <a:effectLst/>
                          <a:latin typeface="Arial" panose="020B0604020202020204" pitchFamily="34" charset="0"/>
                          <a:ea typeface="MS Mincho" panose="02020609040205080304" pitchFamily="49" charset="-128"/>
                          <a:cs typeface="Times New Roman" panose="02020603050405020304" pitchFamily="18" charset="0"/>
                        </a:rPr>
                        <a:t>Substrate </a:t>
                      </a:r>
                      <a:r>
                        <a:rPr lang="en-GB" sz="1100" dirty="0">
                          <a:effectLst/>
                          <a:latin typeface="Arial" panose="020B0604020202020204" pitchFamily="34" charset="0"/>
                          <a:ea typeface="MS Mincho" panose="02020609040205080304" pitchFamily="49" charset="-128"/>
                          <a:cs typeface="Times New Roman" panose="02020603050405020304" pitchFamily="18" charset="0"/>
                        </a:rPr>
                        <a:t>addition</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050"/>
                        </a:lnSpc>
                        <a:spcBef>
                          <a:spcPts val="0"/>
                        </a:spcBef>
                        <a:spcAft>
                          <a:spcPts val="0"/>
                        </a:spcAft>
                      </a:pPr>
                      <a:r>
                        <a:rPr lang="en-GB" sz="1100" dirty="0">
                          <a:effectLst/>
                          <a:latin typeface="Arial" panose="020B0604020202020204" pitchFamily="34" charset="0"/>
                          <a:ea typeface="MS Mincho" panose="02020609040205080304" pitchFamily="49" charset="-128"/>
                          <a:cs typeface="Times New Roman" panose="02020603050405020304" pitchFamily="18" charset="0"/>
                        </a:rPr>
                        <a:t>— Nitrate</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050"/>
                        </a:lnSpc>
                        <a:spcBef>
                          <a:spcPts val="0"/>
                        </a:spcBef>
                        <a:spcAft>
                          <a:spcPts val="0"/>
                        </a:spcAft>
                      </a:pPr>
                      <a:r>
                        <a:rPr lang="en-GB" sz="1100" dirty="0">
                          <a:effectLst/>
                          <a:latin typeface="Arial" panose="020B0604020202020204" pitchFamily="34" charset="0"/>
                          <a:ea typeface="MS Mincho" panose="02020609040205080304" pitchFamily="49" charset="-128"/>
                          <a:cs typeface="Times New Roman" panose="02020603050405020304" pitchFamily="18" charset="0"/>
                        </a:rPr>
                        <a:t>— N</a:t>
                      </a:r>
                      <a:r>
                        <a:rPr lang="en-GB" sz="1100" baseline="-25000" dirty="0">
                          <a:effectLst/>
                          <a:latin typeface="Arial" panose="020B0604020202020204" pitchFamily="34" charset="0"/>
                          <a:ea typeface="MS Mincho" panose="02020609040205080304" pitchFamily="49" charset="-128"/>
                          <a:cs typeface="Arial" panose="020B0604020202020204" pitchFamily="34" charset="0"/>
                        </a:rPr>
                        <a:t>2</a:t>
                      </a:r>
                      <a:r>
                        <a:rPr lang="en-GB" sz="1100" dirty="0">
                          <a:effectLst/>
                          <a:latin typeface="Arial" panose="020B0604020202020204" pitchFamily="34" charset="0"/>
                          <a:ea typeface="MS Mincho" panose="02020609040205080304" pitchFamily="49" charset="-128"/>
                          <a:cs typeface="Times New Roman" panose="02020603050405020304" pitchFamily="18" charset="0"/>
                        </a:rPr>
                        <a:t>O (optionally)</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26142565"/>
                  </a:ext>
                </a:extLst>
              </a:tr>
              <a:tr h="188197">
                <a:tc vMerge="1">
                  <a:txBody>
                    <a:bodyPr/>
                    <a:lstStyle/>
                    <a:p>
                      <a:endParaRPr lang="fr-FR"/>
                    </a:p>
                  </a:txBody>
                  <a:tcPr/>
                </a:tc>
                <a:tc>
                  <a:txBody>
                    <a:bodyPr/>
                    <a:lstStyle/>
                    <a:p>
                      <a:pPr algn="just">
                        <a:lnSpc>
                          <a:spcPts val="600"/>
                        </a:lnSpc>
                        <a:spcBef>
                          <a:spcPts val="0"/>
                        </a:spcBef>
                        <a:spcAft>
                          <a:spcPts val="0"/>
                        </a:spcAft>
                      </a:pP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050"/>
                        </a:lnSpc>
                        <a:spcBef>
                          <a:spcPts val="300"/>
                        </a:spcBef>
                        <a:spcAft>
                          <a:spcPts val="300"/>
                        </a:spcAft>
                      </a:pPr>
                      <a:r>
                        <a:rPr lang="en-GB" sz="1100" dirty="0" smtClean="0">
                          <a:effectLst/>
                          <a:latin typeface="Arial" panose="020B0604020202020204" pitchFamily="34" charset="0"/>
                          <a:ea typeface="MS Mincho" panose="02020609040205080304" pitchFamily="49" charset="-128"/>
                          <a:cs typeface="Times New Roman" panose="02020603050405020304" pitchFamily="18" charset="0"/>
                        </a:rPr>
                        <a:t>Chloramphenicol </a:t>
                      </a:r>
                      <a:r>
                        <a:rPr lang="en-GB" sz="1100" dirty="0">
                          <a:effectLst/>
                          <a:latin typeface="Arial" panose="020B0604020202020204" pitchFamily="34" charset="0"/>
                          <a:ea typeface="MS Mincho" panose="02020609040205080304" pitchFamily="49" charset="-128"/>
                          <a:cs typeface="Times New Roman" panose="02020603050405020304" pitchFamily="18" charset="0"/>
                        </a:rPr>
                        <a:t>addition</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50"/>
                        </a:lnSpc>
                        <a:spcBef>
                          <a:spcPts val="300"/>
                        </a:spcBef>
                        <a:spcAft>
                          <a:spcPts val="300"/>
                        </a:spcAft>
                      </a:pPr>
                      <a:r>
                        <a:rPr lang="en-GB" sz="11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2831419"/>
                  </a:ext>
                </a:extLst>
              </a:tr>
              <a:tr h="1129183">
                <a:tc>
                  <a:txBody>
                    <a:bodyPr/>
                    <a:lstStyle/>
                    <a:p>
                      <a:pPr algn="l">
                        <a:lnSpc>
                          <a:spcPts val="1050"/>
                        </a:lnSpc>
                        <a:spcBef>
                          <a:spcPts val="300"/>
                        </a:spcBef>
                        <a:spcAft>
                          <a:spcPts val="300"/>
                        </a:spcAft>
                      </a:pP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l">
                        <a:lnSpc>
                          <a:spcPts val="1050"/>
                        </a:lnSpc>
                        <a:spcBef>
                          <a:spcPts val="300"/>
                        </a:spcBef>
                        <a:spcAft>
                          <a:spcPts val="300"/>
                        </a:spcAft>
                      </a:pP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l">
                        <a:lnSpc>
                          <a:spcPts val="1050"/>
                        </a:lnSpc>
                        <a:spcBef>
                          <a:spcPts val="300"/>
                        </a:spcBef>
                        <a:spcAft>
                          <a:spcPts val="300"/>
                        </a:spcAft>
                      </a:pPr>
                      <a:r>
                        <a:rPr lang="en-GB" sz="1100" dirty="0" smtClean="0">
                          <a:effectLst/>
                          <a:latin typeface="Arial" panose="020B0604020202020204" pitchFamily="34" charset="0"/>
                          <a:ea typeface="MS Mincho" panose="02020609040205080304" pitchFamily="49" charset="-128"/>
                          <a:cs typeface="Times New Roman" panose="02020603050405020304" pitchFamily="18" charset="0"/>
                        </a:rPr>
                        <a:t>Ability </a:t>
                      </a:r>
                      <a:r>
                        <a:rPr lang="en-GB" sz="1100" dirty="0">
                          <a:effectLst/>
                          <a:latin typeface="Arial" panose="020B0604020202020204" pitchFamily="34" charset="0"/>
                          <a:ea typeface="MS Mincho" panose="02020609040205080304" pitchFamily="49" charset="-128"/>
                          <a:cs typeface="Times New Roman" panose="02020603050405020304" pitchFamily="18" charset="0"/>
                        </a:rPr>
                        <a:t>to assess field denitrification</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600"/>
                        </a:lnSpc>
                        <a:spcBef>
                          <a:spcPts val="0"/>
                        </a:spcBef>
                        <a:spcAft>
                          <a:spcPts val="0"/>
                        </a:spcAft>
                      </a:pP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050"/>
                        </a:lnSpc>
                        <a:spcBef>
                          <a:spcPts val="300"/>
                        </a:spcBef>
                        <a:spcAft>
                          <a:spcPts val="300"/>
                        </a:spcAft>
                      </a:pPr>
                      <a:r>
                        <a:rPr lang="en-GB" sz="1100" dirty="0" smtClean="0">
                          <a:effectLst/>
                          <a:latin typeface="Arial" panose="020B0604020202020204" pitchFamily="34" charset="0"/>
                          <a:ea typeface="MS Mincho" panose="02020609040205080304" pitchFamily="49" charset="-128"/>
                          <a:cs typeface="Times New Roman" panose="02020603050405020304" pitchFamily="18" charset="0"/>
                        </a:rPr>
                        <a:t>The </a:t>
                      </a:r>
                      <a:r>
                        <a:rPr lang="en-GB" sz="1100" dirty="0">
                          <a:effectLst/>
                          <a:latin typeface="Arial" panose="020B0604020202020204" pitchFamily="34" charset="0"/>
                          <a:ea typeface="MS Mincho" panose="02020609040205080304" pitchFamily="49" charset="-128"/>
                          <a:cs typeface="Times New Roman" panose="02020603050405020304" pitchFamily="18" charset="0"/>
                        </a:rPr>
                        <a:t>test reveals the concentration of functional denitrifying enzymes in sample at the time of sample collection </a:t>
                      </a:r>
                      <a:r>
                        <a:rPr lang="en-GB" sz="1100" dirty="0" smtClean="0">
                          <a:effectLst/>
                          <a:latin typeface="Arial" panose="020B0604020202020204" pitchFamily="34" charset="0"/>
                          <a:ea typeface="MS Mincho" panose="02020609040205080304" pitchFamily="49" charset="-128"/>
                          <a:cs typeface="Times New Roman" panose="02020603050405020304" pitchFamily="18" charset="0"/>
                        </a:rPr>
                        <a:t> </a:t>
                      </a:r>
                      <a:r>
                        <a:rPr lang="en-GB" sz="1100" dirty="0">
                          <a:effectLst/>
                          <a:latin typeface="Arial" panose="020B0604020202020204" pitchFamily="34" charset="0"/>
                          <a:ea typeface="MS Mincho" panose="02020609040205080304" pitchFamily="49" charset="-128"/>
                          <a:cs typeface="Times New Roman" panose="02020603050405020304" pitchFamily="18" charset="0"/>
                        </a:rPr>
                        <a:t>In certain cases, correlations had been observed between DEA and annual denitrification in </a:t>
                      </a:r>
                      <a:r>
                        <a:rPr lang="en-GB" sz="1100" dirty="0" smtClean="0">
                          <a:effectLst/>
                          <a:latin typeface="Arial" panose="020B0604020202020204" pitchFamily="34" charset="0"/>
                          <a:ea typeface="MS Mincho" panose="02020609040205080304" pitchFamily="49" charset="-128"/>
                          <a:cs typeface="Times New Roman" panose="02020603050405020304" pitchFamily="18" charset="0"/>
                        </a:rPr>
                        <a:t>soils</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50"/>
                        </a:lnSpc>
                        <a:spcBef>
                          <a:spcPts val="300"/>
                        </a:spcBef>
                        <a:spcAft>
                          <a:spcPts val="300"/>
                        </a:spcAft>
                      </a:pPr>
                      <a:r>
                        <a:rPr lang="en-GB" sz="11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314940"/>
                  </a:ext>
                </a:extLst>
              </a:tr>
              <a:tr h="1334490">
                <a:tc>
                  <a:txBody>
                    <a:bodyPr/>
                    <a:lstStyle/>
                    <a:p>
                      <a:pPr algn="l">
                        <a:lnSpc>
                          <a:spcPts val="1050"/>
                        </a:lnSpc>
                        <a:spcBef>
                          <a:spcPts val="300"/>
                        </a:spcBef>
                        <a:spcAft>
                          <a:spcPts val="300"/>
                        </a:spcAft>
                      </a:pP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l">
                        <a:lnSpc>
                          <a:spcPts val="1050"/>
                        </a:lnSpc>
                        <a:spcBef>
                          <a:spcPts val="300"/>
                        </a:spcBef>
                        <a:spcAft>
                          <a:spcPts val="300"/>
                        </a:spcAft>
                      </a:pP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l">
                        <a:lnSpc>
                          <a:spcPts val="1050"/>
                        </a:lnSpc>
                        <a:spcBef>
                          <a:spcPts val="300"/>
                        </a:spcBef>
                        <a:spcAft>
                          <a:spcPts val="300"/>
                        </a:spcAft>
                      </a:pPr>
                      <a:r>
                        <a:rPr lang="en-GB" sz="1100" dirty="0" smtClean="0">
                          <a:effectLst/>
                          <a:latin typeface="Arial" panose="020B0604020202020204" pitchFamily="34" charset="0"/>
                          <a:ea typeface="MS Mincho" panose="02020609040205080304" pitchFamily="49" charset="-128"/>
                          <a:cs typeface="Times New Roman" panose="02020603050405020304" pitchFamily="18" charset="0"/>
                        </a:rPr>
                        <a:t>Ability </a:t>
                      </a:r>
                      <a:r>
                        <a:rPr lang="en-GB" sz="1100" dirty="0">
                          <a:effectLst/>
                          <a:latin typeface="Arial" panose="020B0604020202020204" pitchFamily="34" charset="0"/>
                          <a:ea typeface="MS Mincho" panose="02020609040205080304" pitchFamily="49" charset="-128"/>
                          <a:cs typeface="Times New Roman" panose="02020603050405020304" pitchFamily="18" charset="0"/>
                        </a:rPr>
                        <a:t>to assess N</a:t>
                      </a:r>
                      <a:r>
                        <a:rPr lang="en-GB" sz="1100" dirty="0">
                          <a:effectLst/>
                          <a:latin typeface="Arial" panose="020B0604020202020204" pitchFamily="34" charset="0"/>
                          <a:ea typeface="MS Mincho" panose="02020609040205080304" pitchFamily="49" charset="-128"/>
                          <a:cs typeface="Arial" panose="020B0604020202020204" pitchFamily="34" charset="0"/>
                        </a:rPr>
                        <a:t>2</a:t>
                      </a:r>
                      <a:r>
                        <a:rPr lang="en-GB" sz="1100" dirty="0">
                          <a:effectLst/>
                          <a:latin typeface="Arial" panose="020B0604020202020204" pitchFamily="34" charset="0"/>
                          <a:ea typeface="MS Mincho" panose="02020609040205080304" pitchFamily="49" charset="-128"/>
                          <a:cs typeface="Times New Roman" panose="02020603050405020304" pitchFamily="18" charset="0"/>
                        </a:rPr>
                        <a:t>O emission</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50"/>
                        </a:lnSpc>
                        <a:spcBef>
                          <a:spcPts val="300"/>
                        </a:spcBef>
                        <a:spcAft>
                          <a:spcPts val="300"/>
                        </a:spcAft>
                      </a:pP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050"/>
                        </a:lnSpc>
                        <a:spcBef>
                          <a:spcPts val="300"/>
                        </a:spcBef>
                        <a:spcAft>
                          <a:spcPts val="300"/>
                        </a:spcAft>
                      </a:pPr>
                      <a:r>
                        <a:rPr lang="en-GB" sz="1100" dirty="0" smtClean="0">
                          <a:effectLst/>
                          <a:latin typeface="Arial" panose="020B0604020202020204" pitchFamily="34" charset="0"/>
                          <a:ea typeface="MS Mincho" panose="02020609040205080304" pitchFamily="49" charset="-128"/>
                          <a:cs typeface="Times New Roman" panose="02020603050405020304" pitchFamily="18" charset="0"/>
                        </a:rPr>
                        <a:t>No </a:t>
                      </a:r>
                      <a:r>
                        <a:rPr lang="en-GB" sz="1100" dirty="0">
                          <a:effectLst/>
                          <a:latin typeface="Arial" panose="020B0604020202020204" pitchFamily="34" charset="0"/>
                          <a:ea typeface="MS Mincho" panose="02020609040205080304" pitchFamily="49" charset="-128"/>
                          <a:cs typeface="Times New Roman" panose="02020603050405020304" pitchFamily="18" charset="0"/>
                        </a:rPr>
                        <a:t>evidence</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600"/>
                        </a:lnSpc>
                        <a:spcBef>
                          <a:spcPts val="0"/>
                        </a:spcBef>
                        <a:spcAft>
                          <a:spcPts val="0"/>
                        </a:spcAft>
                      </a:pP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050"/>
                        </a:lnSpc>
                        <a:spcBef>
                          <a:spcPts val="300"/>
                        </a:spcBef>
                        <a:spcAft>
                          <a:spcPts val="300"/>
                        </a:spcAft>
                      </a:pPr>
                      <a:r>
                        <a:rPr lang="en-GB" sz="1100" dirty="0" smtClean="0">
                          <a:effectLst/>
                          <a:latin typeface="Arial" panose="020B0604020202020204" pitchFamily="34" charset="0"/>
                          <a:ea typeface="MS Mincho" panose="02020609040205080304" pitchFamily="49" charset="-128"/>
                          <a:cs typeface="Times New Roman" panose="02020603050405020304" pitchFamily="18" charset="0"/>
                        </a:rPr>
                        <a:t>Results </a:t>
                      </a:r>
                      <a:r>
                        <a:rPr lang="en-GB" sz="1100" dirty="0">
                          <a:effectLst/>
                          <a:latin typeface="Arial" panose="020B0604020202020204" pitchFamily="34" charset="0"/>
                          <a:ea typeface="MS Mincho" panose="02020609040205080304" pitchFamily="49" charset="-128"/>
                          <a:cs typeface="Times New Roman" panose="02020603050405020304" pitchFamily="18" charset="0"/>
                        </a:rPr>
                        <a:t>could be used</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050"/>
                        </a:lnSpc>
                        <a:spcBef>
                          <a:spcPts val="300"/>
                        </a:spcBef>
                        <a:spcAft>
                          <a:spcPts val="300"/>
                        </a:spcAft>
                      </a:pPr>
                      <a:r>
                        <a:rPr lang="en-GB" sz="1100" dirty="0">
                          <a:effectLst/>
                          <a:latin typeface="Arial" panose="020B0604020202020204" pitchFamily="34" charset="0"/>
                          <a:ea typeface="MS Mincho" panose="02020609040205080304" pitchFamily="49" charset="-128"/>
                          <a:cs typeface="Times New Roman" panose="02020603050405020304" pitchFamily="18" charset="0"/>
                        </a:rPr>
                        <a:t>— by themselves to discriminate soils with potentially high levels of N</a:t>
                      </a:r>
                      <a:r>
                        <a:rPr lang="en-GB" sz="1100" baseline="-25000" dirty="0">
                          <a:effectLst/>
                          <a:latin typeface="Arial" panose="020B0604020202020204" pitchFamily="34" charset="0"/>
                          <a:ea typeface="MS Mincho" panose="02020609040205080304" pitchFamily="49" charset="-128"/>
                          <a:cs typeface="Arial" panose="020B0604020202020204" pitchFamily="34" charset="0"/>
                        </a:rPr>
                        <a:t>2</a:t>
                      </a:r>
                      <a:r>
                        <a:rPr lang="en-GB" sz="1100" dirty="0">
                          <a:effectLst/>
                          <a:latin typeface="Arial" panose="020B0604020202020204" pitchFamily="34" charset="0"/>
                          <a:ea typeface="MS Mincho" panose="02020609040205080304" pitchFamily="49" charset="-128"/>
                          <a:cs typeface="Times New Roman" panose="02020603050405020304" pitchFamily="18" charset="0"/>
                        </a:rPr>
                        <a:t>O emission on the field scale </a:t>
                      </a: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050"/>
                        </a:lnSpc>
                        <a:spcBef>
                          <a:spcPts val="300"/>
                        </a:spcBef>
                        <a:spcAft>
                          <a:spcPts val="300"/>
                        </a:spcAft>
                      </a:pPr>
                      <a:r>
                        <a:rPr lang="en-GB" sz="1100" dirty="0" smtClean="0">
                          <a:effectLst/>
                          <a:latin typeface="Arial" panose="020B0604020202020204" pitchFamily="34" charset="0"/>
                          <a:ea typeface="MS Mincho" panose="02020609040205080304" pitchFamily="49" charset="-128"/>
                          <a:cs typeface="Times New Roman" panose="02020603050405020304" pitchFamily="18" charset="0"/>
                        </a:rPr>
                        <a:t>— </a:t>
                      </a:r>
                      <a:r>
                        <a:rPr lang="en-GB" sz="1100" dirty="0">
                          <a:effectLst/>
                          <a:latin typeface="Arial" panose="020B0604020202020204" pitchFamily="34" charset="0"/>
                          <a:ea typeface="MS Mincho" panose="02020609040205080304" pitchFamily="49" charset="-128"/>
                          <a:cs typeface="Times New Roman" panose="02020603050405020304" pitchFamily="18" charset="0"/>
                        </a:rPr>
                        <a:t>Combined in the NOE model </a:t>
                      </a:r>
                      <a:r>
                        <a:rPr lang="en-GB" sz="1100" dirty="0" smtClean="0">
                          <a:effectLst/>
                          <a:latin typeface="Arial" panose="020B0604020202020204" pitchFamily="34" charset="0"/>
                          <a:ea typeface="MS Mincho" panose="02020609040205080304" pitchFamily="49" charset="-128"/>
                          <a:cs typeface="Times New Roman" panose="02020603050405020304" pitchFamily="18" charset="0"/>
                        </a:rPr>
                        <a:t>to </a:t>
                      </a:r>
                      <a:r>
                        <a:rPr lang="en-GB" sz="1100" dirty="0">
                          <a:effectLst/>
                          <a:latin typeface="Arial" panose="020B0604020202020204" pitchFamily="34" charset="0"/>
                          <a:ea typeface="MS Mincho" panose="02020609040205080304" pitchFamily="49" charset="-128"/>
                          <a:cs typeface="Times New Roman" panose="02020603050405020304" pitchFamily="18" charset="0"/>
                        </a:rPr>
                        <a:t>calculate soil N</a:t>
                      </a:r>
                      <a:r>
                        <a:rPr lang="en-GB" sz="1100" baseline="-25000" dirty="0">
                          <a:effectLst/>
                          <a:latin typeface="Arial" panose="020B0604020202020204" pitchFamily="34" charset="0"/>
                          <a:ea typeface="MS Mincho" panose="02020609040205080304" pitchFamily="49" charset="-128"/>
                          <a:cs typeface="Arial" panose="020B0604020202020204" pitchFamily="34" charset="0"/>
                        </a:rPr>
                        <a:t>2</a:t>
                      </a:r>
                      <a:r>
                        <a:rPr lang="en-GB" sz="1100" dirty="0">
                          <a:effectLst/>
                          <a:latin typeface="Arial" panose="020B0604020202020204" pitchFamily="34" charset="0"/>
                          <a:ea typeface="MS Mincho" panose="02020609040205080304" pitchFamily="49" charset="-128"/>
                          <a:cs typeface="Times New Roman" panose="02020603050405020304" pitchFamily="18" charset="0"/>
                        </a:rPr>
                        <a:t>O emission</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355373"/>
                  </a:ext>
                </a:extLst>
              </a:tr>
              <a:tr h="564592">
                <a:tc>
                  <a:txBody>
                    <a:bodyPr/>
                    <a:lstStyle/>
                    <a:p>
                      <a:pPr algn="l">
                        <a:lnSpc>
                          <a:spcPts val="1050"/>
                        </a:lnSpc>
                        <a:spcBef>
                          <a:spcPts val="300"/>
                        </a:spcBef>
                        <a:spcAft>
                          <a:spcPts val="300"/>
                        </a:spcAft>
                      </a:pP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l">
                        <a:lnSpc>
                          <a:spcPts val="1050"/>
                        </a:lnSpc>
                        <a:spcBef>
                          <a:spcPts val="300"/>
                        </a:spcBef>
                        <a:spcAft>
                          <a:spcPts val="300"/>
                        </a:spcAft>
                      </a:pPr>
                      <a:r>
                        <a:rPr lang="en-GB" sz="1100" dirty="0" smtClean="0">
                          <a:effectLst/>
                          <a:latin typeface="Arial" panose="020B0604020202020204" pitchFamily="34" charset="0"/>
                          <a:ea typeface="MS Mincho" panose="02020609040205080304" pitchFamily="49" charset="-128"/>
                          <a:cs typeface="Times New Roman" panose="02020603050405020304" pitchFamily="18" charset="0"/>
                        </a:rPr>
                        <a:t>Number </a:t>
                      </a:r>
                      <a:r>
                        <a:rPr lang="en-GB" sz="1100" dirty="0">
                          <a:effectLst/>
                          <a:latin typeface="Arial" panose="020B0604020202020204" pitchFamily="34" charset="0"/>
                          <a:ea typeface="MS Mincho" panose="02020609040205080304" pitchFamily="49" charset="-128"/>
                          <a:cs typeface="Times New Roman" panose="02020603050405020304" pitchFamily="18" charset="0"/>
                        </a:rPr>
                        <a:t>(</a:t>
                      </a:r>
                      <a:r>
                        <a:rPr lang="en-GB" sz="1100" i="1" dirty="0">
                          <a:effectLst/>
                          <a:latin typeface="Times New Roman" panose="02020603050405020304" pitchFamily="18" charset="0"/>
                          <a:ea typeface="MS Mincho" panose="02020609040205080304" pitchFamily="49" charset="-128"/>
                          <a:cs typeface="Times New Roman" panose="02020603050405020304" pitchFamily="18" charset="0"/>
                        </a:rPr>
                        <a:t>n</a:t>
                      </a:r>
                      <a:r>
                        <a:rPr lang="en-GB" sz="1100" dirty="0">
                          <a:effectLst/>
                          <a:latin typeface="Arial" panose="020B0604020202020204" pitchFamily="34" charset="0"/>
                          <a:ea typeface="MS Mincho" panose="02020609040205080304" pitchFamily="49" charset="-128"/>
                          <a:cs typeface="Times New Roman" panose="02020603050405020304" pitchFamily="18" charset="0"/>
                        </a:rPr>
                        <a:t>) of publications in which the text has been used</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050"/>
                        </a:lnSpc>
                        <a:spcBef>
                          <a:spcPts val="300"/>
                        </a:spcBef>
                        <a:spcAft>
                          <a:spcPts val="300"/>
                        </a:spcAft>
                      </a:pPr>
                      <a:endParaRPr lang="en-GB" sz="1100" i="1" dirty="0" smtClean="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ts val="1050"/>
                        </a:lnSpc>
                        <a:spcBef>
                          <a:spcPts val="300"/>
                        </a:spcBef>
                        <a:spcAft>
                          <a:spcPts val="300"/>
                        </a:spcAft>
                      </a:pPr>
                      <a:r>
                        <a:rPr lang="en-GB" sz="1100" i="1" dirty="0" smtClean="0">
                          <a:effectLst/>
                          <a:latin typeface="Times New Roman" panose="02020603050405020304" pitchFamily="18" charset="0"/>
                          <a:ea typeface="MS Mincho" panose="02020609040205080304" pitchFamily="49" charset="-128"/>
                          <a:cs typeface="Times New Roman" panose="02020603050405020304" pitchFamily="18" charset="0"/>
                        </a:rPr>
                        <a:t>n</a:t>
                      </a:r>
                      <a:r>
                        <a:rPr lang="en-GB" sz="1100" dirty="0">
                          <a:effectLst/>
                          <a:latin typeface="Arial" panose="020B0604020202020204" pitchFamily="34" charset="0"/>
                          <a:ea typeface="MS Mincho" panose="02020609040205080304" pitchFamily="49" charset="-128"/>
                          <a:cs typeface="Times New Roman" panose="02020603050405020304" pitchFamily="18" charset="0"/>
                        </a:rPr>
                        <a:t> &gt; 100</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050"/>
                        </a:lnSpc>
                        <a:spcBef>
                          <a:spcPts val="300"/>
                        </a:spcBef>
                        <a:spcAft>
                          <a:spcPts val="300"/>
                        </a:spcAft>
                      </a:pPr>
                      <a:endParaRPr lang="en-GB" sz="1100" dirty="0" smtClean="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050"/>
                        </a:lnSpc>
                        <a:spcBef>
                          <a:spcPts val="300"/>
                        </a:spcBef>
                        <a:spcAft>
                          <a:spcPts val="300"/>
                        </a:spcAft>
                      </a:pPr>
                      <a:r>
                        <a:rPr lang="en-GB" sz="1100" dirty="0" smtClean="0">
                          <a:effectLst/>
                          <a:latin typeface="Arial" panose="020B0604020202020204" pitchFamily="34" charset="0"/>
                          <a:ea typeface="MS Mincho" panose="02020609040205080304" pitchFamily="49" charset="-128"/>
                          <a:cs typeface="Times New Roman" panose="02020603050405020304" pitchFamily="18" charset="0"/>
                        </a:rPr>
                        <a:t>10</a:t>
                      </a:r>
                      <a:r>
                        <a:rPr lang="en-GB" sz="1100" dirty="0">
                          <a:effectLst/>
                          <a:latin typeface="Arial" panose="020B0604020202020204" pitchFamily="34" charset="0"/>
                          <a:ea typeface="MS Mincho" panose="02020609040205080304" pitchFamily="49" charset="-128"/>
                          <a:cs typeface="Times New Roman" panose="02020603050405020304" pitchFamily="18" charset="0"/>
                        </a:rPr>
                        <a:t> &gt; </a:t>
                      </a:r>
                      <a:r>
                        <a:rPr lang="en-GB" sz="1100" i="1" dirty="0">
                          <a:effectLst/>
                          <a:latin typeface="Times New Roman" panose="02020603050405020304" pitchFamily="18" charset="0"/>
                          <a:ea typeface="MS Mincho" panose="02020609040205080304" pitchFamily="49" charset="-128"/>
                          <a:cs typeface="Times New Roman" panose="02020603050405020304" pitchFamily="18" charset="0"/>
                        </a:rPr>
                        <a:t>n</a:t>
                      </a:r>
                      <a:r>
                        <a:rPr lang="en-GB" sz="1100" dirty="0">
                          <a:effectLst/>
                          <a:latin typeface="Arial" panose="020B0604020202020204" pitchFamily="34" charset="0"/>
                          <a:ea typeface="MS Mincho" panose="02020609040205080304" pitchFamily="49" charset="-128"/>
                          <a:cs typeface="Times New Roman" panose="02020603050405020304" pitchFamily="18" charset="0"/>
                        </a:rPr>
                        <a:t> &gt; 100</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420827"/>
                  </a:ext>
                </a:extLst>
              </a:tr>
            </a:tbl>
          </a:graphicData>
        </a:graphic>
      </p:graphicFrame>
      <p:sp>
        <p:nvSpPr>
          <p:cNvPr id="8" name="Ellipse 7"/>
          <p:cNvSpPr/>
          <p:nvPr/>
        </p:nvSpPr>
        <p:spPr>
          <a:xfrm>
            <a:off x="3127679" y="4413065"/>
            <a:ext cx="938254" cy="500932"/>
          </a:xfrm>
          <a:prstGeom prst="ellipse">
            <a:avLst/>
          </a:prstGeom>
          <a:solidFill>
            <a:srgbClr val="FF0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3029708" y="2775777"/>
            <a:ext cx="2113791" cy="579743"/>
          </a:xfrm>
          <a:prstGeom prst="ellipse">
            <a:avLst/>
          </a:prstGeom>
          <a:solidFill>
            <a:srgbClr val="FF0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360184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Protocole de Caractérisation de la capacité des sols à réduire N</a:t>
            </a:r>
            <a:r>
              <a:rPr sz="1600" baseline="-25000" dirty="0" smtClean="0">
                <a:solidFill>
                  <a:prstClr val="white"/>
                </a:solidFill>
              </a:rPr>
              <a:t>2</a:t>
            </a:r>
            <a:r>
              <a:rPr sz="1600" dirty="0" smtClean="0">
                <a:solidFill>
                  <a:prstClr val="white"/>
                </a:solidFill>
              </a:rPr>
              <a:t>O</a:t>
            </a:r>
            <a:endParaRPr sz="1600" b="1" dirty="0">
              <a:solidFill>
                <a:srgbClr val="B7BF10"/>
              </a:solidFill>
            </a:endParaRPr>
          </a:p>
        </p:txBody>
      </p:sp>
      <p:sp>
        <p:nvSpPr>
          <p:cNvPr id="135" name="ZoneTexte 134"/>
          <p:cNvSpPr txBox="1"/>
          <p:nvPr/>
        </p:nvSpPr>
        <p:spPr>
          <a:xfrm>
            <a:off x="4180114" y="464693"/>
            <a:ext cx="8236341" cy="584775"/>
          </a:xfrm>
          <a:prstGeom prst="rect">
            <a:avLst/>
          </a:prstGeom>
          <a:noFill/>
        </p:spPr>
        <p:txBody>
          <a:bodyPr wrap="square" rtlCol="0">
            <a:spAutoFit/>
          </a:bodyPr>
          <a:lstStyle/>
          <a:p>
            <a:r>
              <a:rPr lang="fr-FR" sz="3200" dirty="0" smtClean="0"/>
              <a:t>Résultats de l’essai circulaire</a:t>
            </a:r>
            <a:endParaRPr lang="fr-FR" sz="3200" dirty="0"/>
          </a:p>
        </p:txBody>
      </p:sp>
      <p:pic>
        <p:nvPicPr>
          <p:cNvPr id="675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6" y="1508118"/>
            <a:ext cx="3634328" cy="218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87" y="3818372"/>
            <a:ext cx="3680725" cy="220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5175" y="1475680"/>
            <a:ext cx="3634328" cy="221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3575" y="3818372"/>
            <a:ext cx="3657527" cy="220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678891" y="1049468"/>
            <a:ext cx="3562437" cy="369332"/>
          </a:xfrm>
          <a:prstGeom prst="rect">
            <a:avLst/>
          </a:prstGeom>
          <a:noFill/>
        </p:spPr>
        <p:txBody>
          <a:bodyPr wrap="square" rtlCol="0">
            <a:spAutoFit/>
          </a:bodyPr>
          <a:lstStyle/>
          <a:p>
            <a:r>
              <a:rPr lang="fr-FR" dirty="0" smtClean="0"/>
              <a:t>Protocole issu de Smith et al., 1979</a:t>
            </a:r>
            <a:endParaRPr lang="fr-FR" dirty="0"/>
          </a:p>
        </p:txBody>
      </p:sp>
      <p:sp>
        <p:nvSpPr>
          <p:cNvPr id="15" name="ZoneTexte 14"/>
          <p:cNvSpPr txBox="1"/>
          <p:nvPr/>
        </p:nvSpPr>
        <p:spPr>
          <a:xfrm>
            <a:off x="4468794" y="1059634"/>
            <a:ext cx="4042160" cy="369332"/>
          </a:xfrm>
          <a:prstGeom prst="rect">
            <a:avLst/>
          </a:prstGeom>
          <a:noFill/>
        </p:spPr>
        <p:txBody>
          <a:bodyPr wrap="square" rtlCol="0">
            <a:spAutoFit/>
          </a:bodyPr>
          <a:lstStyle/>
          <a:p>
            <a:r>
              <a:rPr lang="fr-FR" dirty="0" smtClean="0"/>
              <a:t>Protocole issu de Hénault et al., 2001</a:t>
            </a:r>
            <a:endParaRPr lang="fr-FR" dirty="0"/>
          </a:p>
        </p:txBody>
      </p:sp>
    </p:spTree>
    <p:extLst>
      <p:ext uri="{BB962C8B-B14F-4D97-AF65-F5344CB8AC3E}">
        <p14:creationId xmlns:p14="http://schemas.microsoft.com/office/powerpoint/2010/main" val="88398540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830263" y="1370013"/>
            <a:ext cx="7475537" cy="4849812"/>
          </a:xfrm>
        </p:spPr>
        <p:txBody>
          <a:bodyPr/>
          <a:lstStyle/>
          <a:p>
            <a:pPr marL="0" indent="0" eaLnBrk="1" hangingPunct="1">
              <a:buNone/>
            </a:pPr>
            <a:r>
              <a:rPr lang="fr-FR" altLang="fr-FR" sz="2400" b="1" u="sng" dirty="0" smtClean="0">
                <a:latin typeface="Calibri" pitchFamily="34" charset="0"/>
              </a:rPr>
              <a:t>PRINCIPE</a:t>
            </a:r>
          </a:p>
          <a:p>
            <a:pPr marL="0" indent="0" eaLnBrk="1" hangingPunct="1">
              <a:buNone/>
            </a:pPr>
            <a:endParaRPr lang="fr-FR" altLang="fr-FR" sz="1600" dirty="0">
              <a:latin typeface="Calibri" pitchFamily="34" charset="0"/>
            </a:endParaRPr>
          </a:p>
          <a:p>
            <a:pPr eaLnBrk="1" hangingPunct="1">
              <a:buSzPct val="90000"/>
              <a:buFont typeface="Wingdings" panose="05000000000000000000" pitchFamily="2" charset="2"/>
              <a:buChar char="q"/>
            </a:pPr>
            <a:r>
              <a:rPr lang="fr-FR" altLang="fr-FR" sz="1600" dirty="0" smtClean="0">
                <a:latin typeface="Calibri" pitchFamily="34" charset="0"/>
              </a:rPr>
              <a:t>Quantification du N</a:t>
            </a:r>
            <a:r>
              <a:rPr lang="fr-FR" altLang="fr-FR" sz="1600" baseline="-25000" dirty="0" smtClean="0">
                <a:latin typeface="Calibri" pitchFamily="34" charset="0"/>
              </a:rPr>
              <a:t>2</a:t>
            </a:r>
            <a:r>
              <a:rPr lang="fr-FR" altLang="fr-FR" sz="1600" dirty="0" smtClean="0">
                <a:latin typeface="Calibri" pitchFamily="34" charset="0"/>
              </a:rPr>
              <a:t>O produit ou consommé au cours de la dénitrification par du sol mis en incubation au laboratoire</a:t>
            </a:r>
          </a:p>
          <a:p>
            <a:pPr lvl="1" eaLnBrk="1" hangingPunct="1">
              <a:buSzPct val="90000"/>
              <a:buFont typeface="Wingdings" pitchFamily="2" charset="2"/>
              <a:buNone/>
            </a:pPr>
            <a:endParaRPr lang="fr-FR" altLang="fr-FR" sz="1600" dirty="0" smtClean="0">
              <a:latin typeface="Calibri" pitchFamily="34" charset="0"/>
            </a:endParaRPr>
          </a:p>
          <a:p>
            <a:pPr eaLnBrk="1" hangingPunct="1">
              <a:buSzPct val="90000"/>
              <a:buFont typeface="Wingdings" panose="05000000000000000000" pitchFamily="2" charset="2"/>
              <a:buChar char="q"/>
            </a:pPr>
            <a:r>
              <a:rPr lang="fr-FR" altLang="fr-FR" sz="1600" dirty="0" smtClean="0">
                <a:latin typeface="Calibri" pitchFamily="34" charset="0"/>
              </a:rPr>
              <a:t>4 étapes</a:t>
            </a:r>
          </a:p>
          <a:p>
            <a:pPr lvl="1" eaLnBrk="1" hangingPunct="1">
              <a:buSzPct val="80000"/>
              <a:buFont typeface="Wingdings" panose="05000000000000000000" pitchFamily="2" charset="2"/>
              <a:buChar char="§"/>
            </a:pPr>
            <a:r>
              <a:rPr lang="fr-FR" altLang="fr-FR" sz="1600" dirty="0" smtClean="0">
                <a:latin typeface="Calibri" pitchFamily="34" charset="0"/>
              </a:rPr>
              <a:t>1 / Conditionnement des échantillons de sol</a:t>
            </a:r>
          </a:p>
          <a:p>
            <a:pPr lvl="1" eaLnBrk="1" hangingPunct="1">
              <a:buSzPct val="80000"/>
              <a:buFont typeface="Wingdings" panose="05000000000000000000" pitchFamily="2" charset="2"/>
              <a:buChar char="§"/>
            </a:pPr>
            <a:r>
              <a:rPr lang="fr-FR" altLang="fr-FR" sz="1600" dirty="0" smtClean="0">
                <a:latin typeface="Calibri" pitchFamily="34" charset="0"/>
              </a:rPr>
              <a:t>2 / Incubation de sol et prélèvement d’échantillons gazeux</a:t>
            </a:r>
          </a:p>
          <a:p>
            <a:pPr lvl="1" eaLnBrk="1" hangingPunct="1">
              <a:buSzPct val="80000"/>
              <a:buFont typeface="Wingdings" panose="05000000000000000000" pitchFamily="2" charset="2"/>
              <a:buChar char="§"/>
            </a:pPr>
            <a:r>
              <a:rPr lang="fr-FR" altLang="fr-FR" sz="1600" dirty="0" smtClean="0">
                <a:latin typeface="Calibri" pitchFamily="34" charset="0"/>
              </a:rPr>
              <a:t>3 / Analyse des échantillons gazeux par CPG</a:t>
            </a:r>
          </a:p>
          <a:p>
            <a:pPr lvl="1" eaLnBrk="1" hangingPunct="1">
              <a:buSzPct val="80000"/>
              <a:buFont typeface="Wingdings" panose="05000000000000000000" pitchFamily="2" charset="2"/>
              <a:buChar char="§"/>
            </a:pPr>
            <a:r>
              <a:rPr lang="fr-FR" altLang="fr-FR" sz="1600" dirty="0" smtClean="0">
                <a:latin typeface="Calibri" pitchFamily="34" charset="0"/>
              </a:rPr>
              <a:t>4 / Traitement des données</a:t>
            </a:r>
          </a:p>
          <a:p>
            <a:pPr lvl="1" eaLnBrk="1" hangingPunct="1"/>
            <a:endParaRPr lang="fr-FR" altLang="fr-FR" sz="1600" dirty="0" smtClean="0">
              <a:latin typeface="Calibri" pitchFamily="34" charset="0"/>
            </a:endParaRPr>
          </a:p>
          <a:p>
            <a:pPr eaLnBrk="1" hangingPunct="1">
              <a:buSzPct val="90000"/>
              <a:buFont typeface="Wingdings" panose="05000000000000000000" pitchFamily="2" charset="2"/>
              <a:buChar char="q"/>
            </a:pPr>
            <a:r>
              <a:rPr lang="fr-FR" altLang="fr-FR" sz="1600" dirty="0" smtClean="0">
                <a:latin typeface="Calibri" pitchFamily="34" charset="0"/>
              </a:rPr>
              <a:t>Calcul d’indicateurs</a:t>
            </a:r>
          </a:p>
        </p:txBody>
      </p:sp>
      <p:sp>
        <p:nvSpPr>
          <p:cNvPr id="3"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Protocole de Caractérisation de la capacité des sols à réduire N</a:t>
            </a:r>
            <a:r>
              <a:rPr sz="1600" baseline="-25000" dirty="0" smtClean="0">
                <a:solidFill>
                  <a:prstClr val="white"/>
                </a:solidFill>
              </a:rPr>
              <a:t>2</a:t>
            </a:r>
            <a:r>
              <a:rPr sz="1600" dirty="0" smtClean="0">
                <a:solidFill>
                  <a:prstClr val="white"/>
                </a:solidFill>
              </a:rPr>
              <a:t>O</a:t>
            </a:r>
            <a:endParaRPr sz="1600" b="1" dirty="0">
              <a:solidFill>
                <a:srgbClr val="B7BF10"/>
              </a:solidFill>
            </a:endParaRPr>
          </a:p>
        </p:txBody>
      </p:sp>
      <p:sp>
        <p:nvSpPr>
          <p:cNvPr id="4" name="ZoneTexte 3"/>
          <p:cNvSpPr txBox="1"/>
          <p:nvPr/>
        </p:nvSpPr>
        <p:spPr>
          <a:xfrm>
            <a:off x="3084844" y="464693"/>
            <a:ext cx="9331611" cy="584775"/>
          </a:xfrm>
          <a:prstGeom prst="rect">
            <a:avLst/>
          </a:prstGeom>
          <a:noFill/>
        </p:spPr>
        <p:txBody>
          <a:bodyPr wrap="square" rtlCol="0">
            <a:spAutoFit/>
          </a:bodyPr>
          <a:lstStyle/>
          <a:p>
            <a:r>
              <a:rPr lang="fr-FR" sz="3200" dirty="0" smtClean="0"/>
              <a:t>Présentation détaillée du protocole</a:t>
            </a:r>
            <a:endParaRPr lang="fr-FR" sz="3200" dirty="0"/>
          </a:p>
        </p:txBody>
      </p:sp>
    </p:spTree>
    <p:extLst>
      <p:ext uri="{BB962C8B-B14F-4D97-AF65-F5344CB8AC3E}">
        <p14:creationId xmlns:p14="http://schemas.microsoft.com/office/powerpoint/2010/main" val="3547518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43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438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38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438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4387">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43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1" name="Rectangle 5"/>
          <p:cNvSpPr>
            <a:spLocks noGrp="1" noChangeArrowheads="1"/>
          </p:cNvSpPr>
          <p:nvPr>
            <p:ph type="title"/>
          </p:nvPr>
        </p:nvSpPr>
        <p:spPr>
          <a:xfrm>
            <a:off x="1449388" y="1538288"/>
            <a:ext cx="7221537" cy="4670426"/>
          </a:xfrm>
          <a:solidFill>
            <a:schemeClr val="bg1"/>
          </a:solidFill>
        </p:spPr>
        <p:txBody>
          <a:bodyPr/>
          <a:lstStyle/>
          <a:p>
            <a:pPr algn="ctr" eaLnBrk="1" hangingPunct="1"/>
            <a:r>
              <a:rPr lang="fr-FR" altLang="fr-FR" sz="2400" b="1" dirty="0" smtClean="0">
                <a:latin typeface="+mn-lt"/>
              </a:rPr>
              <a:t/>
            </a:r>
            <a:br>
              <a:rPr lang="fr-FR" altLang="fr-FR" sz="2400" b="1" dirty="0" smtClean="0">
                <a:latin typeface="+mn-lt"/>
              </a:rPr>
            </a:br>
            <a:r>
              <a:rPr lang="fr-FR" altLang="fr-FR" sz="2400" b="1" dirty="0">
                <a:latin typeface="+mn-lt"/>
              </a:rPr>
              <a:t/>
            </a:r>
            <a:br>
              <a:rPr lang="fr-FR" altLang="fr-FR" sz="2400" b="1" dirty="0">
                <a:latin typeface="+mn-lt"/>
              </a:rPr>
            </a:br>
            <a:endParaRPr lang="fr-FR" altLang="fr-FR" sz="2400" b="1" dirty="0" smtClean="0">
              <a:latin typeface="+mn-lt"/>
            </a:endParaRPr>
          </a:p>
        </p:txBody>
      </p:sp>
      <p:grpSp>
        <p:nvGrpSpPr>
          <p:cNvPr id="7256" name="Group 88"/>
          <p:cNvGrpSpPr>
            <a:grpSpLocks/>
          </p:cNvGrpSpPr>
          <p:nvPr/>
        </p:nvGrpSpPr>
        <p:grpSpPr bwMode="auto">
          <a:xfrm>
            <a:off x="982663" y="3706813"/>
            <a:ext cx="7772400" cy="2501900"/>
            <a:chOff x="619" y="2335"/>
            <a:chExt cx="4896" cy="1576"/>
          </a:xfrm>
        </p:grpSpPr>
        <p:sp>
          <p:nvSpPr>
            <p:cNvPr id="6205" name="AutoShape 45"/>
            <p:cNvSpPr>
              <a:spLocks/>
            </p:cNvSpPr>
            <p:nvPr/>
          </p:nvSpPr>
          <p:spPr bwMode="auto">
            <a:xfrm rot="-5400000">
              <a:off x="2995" y="-41"/>
              <a:ext cx="144" cy="4896"/>
            </a:xfrm>
            <a:prstGeom prst="leftBrace">
              <a:avLst>
                <a:gd name="adj1" fmla="val 28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6206" name="Text Box 53"/>
            <p:cNvSpPr txBox="1">
              <a:spLocks noChangeArrowheads="1"/>
            </p:cNvSpPr>
            <p:nvPr/>
          </p:nvSpPr>
          <p:spPr bwMode="auto">
            <a:xfrm>
              <a:off x="1957" y="2477"/>
              <a:ext cx="22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1400"/>
                <a:t>Conditions anaérobiques (N</a:t>
              </a:r>
              <a:r>
                <a:rPr lang="fr-FR" altLang="fr-FR" sz="1400" baseline="-25000"/>
                <a:t>2</a:t>
              </a:r>
              <a:r>
                <a:rPr lang="fr-FR" altLang="fr-FR" sz="1400"/>
                <a:t>)</a:t>
              </a:r>
            </a:p>
          </p:txBody>
        </p:sp>
        <p:pic>
          <p:nvPicPr>
            <p:cNvPr id="6207" name="Picture 87" descr="P1030434"/>
            <p:cNvPicPr>
              <a:picLocks noChangeAspect="1" noChangeArrowheads="1"/>
            </p:cNvPicPr>
            <p:nvPr/>
          </p:nvPicPr>
          <p:blipFill>
            <a:blip r:embed="rId3" cstate="print">
              <a:extLst>
                <a:ext uri="{28A0092B-C50C-407E-A947-70E740481C1C}">
                  <a14:useLocalDpi xmlns:a14="http://schemas.microsoft.com/office/drawing/2010/main" val="0"/>
                </a:ext>
              </a:extLst>
            </a:blip>
            <a:srcRect t="15247" b="3743"/>
            <a:stretch>
              <a:fillRect/>
            </a:stretch>
          </p:blipFill>
          <p:spPr bwMode="auto">
            <a:xfrm>
              <a:off x="1837" y="2684"/>
              <a:ext cx="2019" cy="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43" name="Group 75"/>
          <p:cNvGrpSpPr>
            <a:grpSpLocks/>
          </p:cNvGrpSpPr>
          <p:nvPr/>
        </p:nvGrpSpPr>
        <p:grpSpPr bwMode="auto">
          <a:xfrm>
            <a:off x="7178675" y="2557463"/>
            <a:ext cx="1387475" cy="3324225"/>
            <a:chOff x="4522" y="1611"/>
            <a:chExt cx="1002" cy="2616"/>
          </a:xfrm>
        </p:grpSpPr>
        <p:sp>
          <p:nvSpPr>
            <p:cNvPr id="6203" name="Rectangle 57"/>
            <p:cNvSpPr>
              <a:spLocks noChangeArrowheads="1"/>
            </p:cNvSpPr>
            <p:nvPr/>
          </p:nvSpPr>
          <p:spPr bwMode="auto">
            <a:xfrm>
              <a:off x="4532" y="1611"/>
              <a:ext cx="984" cy="2616"/>
            </a:xfrm>
            <a:prstGeom prst="rect">
              <a:avLst/>
            </a:prstGeom>
            <a:solidFill>
              <a:schemeClr val="bg2">
                <a:lumMod val="90000"/>
                <a:alpha val="2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6204" name="Text Box 61"/>
            <p:cNvSpPr txBox="1">
              <a:spLocks noChangeArrowheads="1"/>
            </p:cNvSpPr>
            <p:nvPr/>
          </p:nvSpPr>
          <p:spPr bwMode="auto">
            <a:xfrm>
              <a:off x="4522" y="2722"/>
              <a:ext cx="1002"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50000"/>
                </a:lnSpc>
                <a:spcBef>
                  <a:spcPct val="50000"/>
                </a:spcBef>
              </a:pPr>
              <a:r>
                <a:rPr lang="fr-FR" altLang="fr-FR" sz="1400"/>
                <a:t>+</a:t>
              </a:r>
            </a:p>
            <a:p>
              <a:pPr algn="ctr" eaLnBrk="1" hangingPunct="1">
                <a:lnSpc>
                  <a:spcPct val="50000"/>
                </a:lnSpc>
                <a:spcBef>
                  <a:spcPct val="50000"/>
                </a:spcBef>
              </a:pPr>
              <a:r>
                <a:rPr lang="fr-FR" altLang="fr-FR" sz="1400"/>
                <a:t>N</a:t>
              </a:r>
              <a:r>
                <a:rPr lang="fr-FR" altLang="fr-FR" sz="1400" baseline="-25000"/>
                <a:t>2</a:t>
              </a:r>
              <a:r>
                <a:rPr lang="fr-FR" altLang="fr-FR" sz="1400"/>
                <a:t>O</a:t>
              </a:r>
            </a:p>
          </p:txBody>
        </p:sp>
      </p:grpSp>
      <p:grpSp>
        <p:nvGrpSpPr>
          <p:cNvPr id="7242" name="Group 74"/>
          <p:cNvGrpSpPr>
            <a:grpSpLocks/>
          </p:cNvGrpSpPr>
          <p:nvPr/>
        </p:nvGrpSpPr>
        <p:grpSpPr bwMode="auto">
          <a:xfrm>
            <a:off x="5391151" y="2559050"/>
            <a:ext cx="1568450" cy="3322638"/>
            <a:chOff x="3396" y="1612"/>
            <a:chExt cx="1002" cy="2616"/>
          </a:xfrm>
        </p:grpSpPr>
        <p:sp>
          <p:nvSpPr>
            <p:cNvPr id="6201" name="Rectangle 56"/>
            <p:cNvSpPr>
              <a:spLocks noChangeArrowheads="1"/>
            </p:cNvSpPr>
            <p:nvPr/>
          </p:nvSpPr>
          <p:spPr bwMode="auto">
            <a:xfrm>
              <a:off x="3412" y="1612"/>
              <a:ext cx="984" cy="2616"/>
            </a:xfrm>
            <a:prstGeom prst="rect">
              <a:avLst/>
            </a:prstGeom>
            <a:solidFill>
              <a:schemeClr val="bg2">
                <a:lumMod val="90000"/>
                <a:alpha val="2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6202" name="Text Box 60"/>
            <p:cNvSpPr txBox="1">
              <a:spLocks noChangeArrowheads="1"/>
            </p:cNvSpPr>
            <p:nvPr/>
          </p:nvSpPr>
          <p:spPr bwMode="auto">
            <a:xfrm>
              <a:off x="3396" y="2728"/>
              <a:ext cx="1002" cy="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50000"/>
                </a:lnSpc>
                <a:spcBef>
                  <a:spcPct val="50000"/>
                </a:spcBef>
              </a:pPr>
              <a:r>
                <a:rPr lang="fr-FR" altLang="fr-FR" sz="1400" dirty="0"/>
                <a:t>+</a:t>
              </a:r>
            </a:p>
            <a:p>
              <a:pPr algn="ctr" eaLnBrk="1" hangingPunct="1">
                <a:lnSpc>
                  <a:spcPct val="50000"/>
                </a:lnSpc>
                <a:spcBef>
                  <a:spcPct val="50000"/>
                </a:spcBef>
              </a:pPr>
              <a:r>
                <a:rPr lang="fr-FR" altLang="fr-FR" sz="1400" dirty="0"/>
                <a:t>N</a:t>
              </a:r>
              <a:r>
                <a:rPr lang="fr-FR" altLang="fr-FR" sz="1400" baseline="-25000" dirty="0"/>
                <a:t>2</a:t>
              </a:r>
              <a:r>
                <a:rPr lang="fr-FR" altLang="fr-FR" sz="1400" dirty="0"/>
                <a:t>O</a:t>
              </a:r>
            </a:p>
            <a:p>
              <a:pPr algn="ctr" eaLnBrk="1" hangingPunct="1">
                <a:lnSpc>
                  <a:spcPct val="50000"/>
                </a:lnSpc>
                <a:spcBef>
                  <a:spcPct val="50000"/>
                </a:spcBef>
              </a:pPr>
              <a:r>
                <a:rPr lang="fr-FR" altLang="fr-FR" sz="1400" dirty="0"/>
                <a:t>+</a:t>
              </a:r>
            </a:p>
            <a:p>
              <a:pPr algn="ctr" eaLnBrk="1" hangingPunct="1">
                <a:lnSpc>
                  <a:spcPct val="50000"/>
                </a:lnSpc>
                <a:spcBef>
                  <a:spcPct val="50000"/>
                </a:spcBef>
              </a:pPr>
              <a:r>
                <a:rPr lang="fr-FR" altLang="fr-FR" sz="1400" dirty="0"/>
                <a:t>Acétylène C</a:t>
              </a:r>
              <a:r>
                <a:rPr lang="fr-FR" altLang="fr-FR" sz="1400" baseline="-25000" dirty="0"/>
                <a:t>2</a:t>
              </a:r>
              <a:r>
                <a:rPr lang="fr-FR" altLang="fr-FR" sz="1400" dirty="0"/>
                <a:t>H</a:t>
              </a:r>
              <a:r>
                <a:rPr lang="fr-FR" altLang="fr-FR" sz="1400" baseline="-25000" dirty="0"/>
                <a:t>2</a:t>
              </a:r>
            </a:p>
          </p:txBody>
        </p:sp>
      </p:grpSp>
      <p:grpSp>
        <p:nvGrpSpPr>
          <p:cNvPr id="7238" name="Group 70"/>
          <p:cNvGrpSpPr>
            <a:grpSpLocks/>
          </p:cNvGrpSpPr>
          <p:nvPr/>
        </p:nvGrpSpPr>
        <p:grpSpPr bwMode="auto">
          <a:xfrm>
            <a:off x="955676" y="2562225"/>
            <a:ext cx="1568450" cy="3319463"/>
            <a:chOff x="602" y="1614"/>
            <a:chExt cx="1002" cy="2616"/>
          </a:xfrm>
        </p:grpSpPr>
        <p:sp>
          <p:nvSpPr>
            <p:cNvPr id="6199" name="Rectangle 54"/>
            <p:cNvSpPr>
              <a:spLocks noChangeArrowheads="1"/>
            </p:cNvSpPr>
            <p:nvPr/>
          </p:nvSpPr>
          <p:spPr bwMode="auto">
            <a:xfrm>
              <a:off x="606" y="1614"/>
              <a:ext cx="984" cy="2616"/>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6200" name="Text Box 59"/>
            <p:cNvSpPr txBox="1">
              <a:spLocks noChangeArrowheads="1"/>
            </p:cNvSpPr>
            <p:nvPr/>
          </p:nvSpPr>
          <p:spPr bwMode="auto">
            <a:xfrm>
              <a:off x="602" y="2724"/>
              <a:ext cx="1002"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50000"/>
                </a:lnSpc>
                <a:spcBef>
                  <a:spcPct val="50000"/>
                </a:spcBef>
              </a:pPr>
              <a:r>
                <a:rPr lang="fr-FR" altLang="fr-FR" sz="1400"/>
                <a:t>+</a:t>
              </a:r>
            </a:p>
            <a:p>
              <a:pPr algn="ctr" eaLnBrk="1" hangingPunct="1">
                <a:lnSpc>
                  <a:spcPct val="50000"/>
                </a:lnSpc>
                <a:spcBef>
                  <a:spcPct val="50000"/>
                </a:spcBef>
              </a:pPr>
              <a:r>
                <a:rPr lang="fr-FR" altLang="fr-FR" sz="1400"/>
                <a:t>Acétylène C</a:t>
              </a:r>
              <a:r>
                <a:rPr lang="fr-FR" altLang="fr-FR" sz="1400" baseline="-25000"/>
                <a:t>2</a:t>
              </a:r>
              <a:r>
                <a:rPr lang="fr-FR" altLang="fr-FR" sz="1400"/>
                <a:t>H</a:t>
              </a:r>
              <a:r>
                <a:rPr lang="fr-FR" altLang="fr-FR" sz="1400" baseline="-25000"/>
                <a:t>2</a:t>
              </a:r>
            </a:p>
          </p:txBody>
        </p:sp>
      </p:grpSp>
      <p:sp>
        <p:nvSpPr>
          <p:cNvPr id="7223" name="Rectangle 55"/>
          <p:cNvSpPr>
            <a:spLocks noChangeArrowheads="1"/>
          </p:cNvSpPr>
          <p:nvPr/>
        </p:nvSpPr>
        <p:spPr bwMode="auto">
          <a:xfrm>
            <a:off x="2730500" y="2568575"/>
            <a:ext cx="1420459" cy="3313113"/>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nvGrpSpPr>
          <p:cNvPr id="2" name="Groupe 1"/>
          <p:cNvGrpSpPr/>
          <p:nvPr/>
        </p:nvGrpSpPr>
        <p:grpSpPr>
          <a:xfrm>
            <a:off x="1042988" y="1230313"/>
            <a:ext cx="7627937" cy="2446337"/>
            <a:chOff x="1042988" y="1230313"/>
            <a:chExt cx="7627937" cy="2446337"/>
          </a:xfrm>
        </p:grpSpPr>
        <p:sp>
          <p:nvSpPr>
            <p:cNvPr id="6152" name="Line 49"/>
            <p:cNvSpPr>
              <a:spLocks noChangeShapeType="1"/>
            </p:cNvSpPr>
            <p:nvPr/>
          </p:nvSpPr>
          <p:spPr bwMode="auto">
            <a:xfrm flipV="1">
              <a:off x="2628900" y="2552700"/>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53" name="Line 50"/>
            <p:cNvSpPr>
              <a:spLocks noChangeShapeType="1"/>
            </p:cNvSpPr>
            <p:nvPr/>
          </p:nvSpPr>
          <p:spPr bwMode="auto">
            <a:xfrm flipV="1">
              <a:off x="7088188" y="25495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54" name="Line 29"/>
            <p:cNvSpPr>
              <a:spLocks noChangeShapeType="1"/>
            </p:cNvSpPr>
            <p:nvPr/>
          </p:nvSpPr>
          <p:spPr bwMode="auto">
            <a:xfrm>
              <a:off x="5689600" y="270827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55" name="Line 30"/>
            <p:cNvSpPr>
              <a:spLocks noChangeShapeType="1"/>
            </p:cNvSpPr>
            <p:nvPr/>
          </p:nvSpPr>
          <p:spPr bwMode="auto">
            <a:xfrm>
              <a:off x="6181725" y="27019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56" name="Line 31"/>
            <p:cNvSpPr>
              <a:spLocks noChangeShapeType="1"/>
            </p:cNvSpPr>
            <p:nvPr/>
          </p:nvSpPr>
          <p:spPr bwMode="auto">
            <a:xfrm>
              <a:off x="6683375" y="270033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57" name="Line 32"/>
            <p:cNvSpPr>
              <a:spLocks noChangeShapeType="1"/>
            </p:cNvSpPr>
            <p:nvPr/>
          </p:nvSpPr>
          <p:spPr bwMode="auto">
            <a:xfrm>
              <a:off x="7475538" y="27019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58" name="Line 33"/>
            <p:cNvSpPr>
              <a:spLocks noChangeShapeType="1"/>
            </p:cNvSpPr>
            <p:nvPr/>
          </p:nvSpPr>
          <p:spPr bwMode="auto">
            <a:xfrm>
              <a:off x="7967663" y="27019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59" name="Line 34"/>
            <p:cNvSpPr>
              <a:spLocks noChangeShapeType="1"/>
            </p:cNvSpPr>
            <p:nvPr/>
          </p:nvSpPr>
          <p:spPr bwMode="auto">
            <a:xfrm>
              <a:off x="8469313" y="270033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6160" name="Picture 13" descr="FBS033044D"/>
            <p:cNvPicPr>
              <a:picLocks noChangeAspect="1" noChangeArrowheads="1"/>
            </p:cNvPicPr>
            <p:nvPr/>
          </p:nvPicPr>
          <p:blipFill>
            <a:blip r:embed="rId4">
              <a:extLst>
                <a:ext uri="{28A0092B-C50C-407E-A947-70E740481C1C}">
                  <a14:useLocalDpi xmlns:a14="http://schemas.microsoft.com/office/drawing/2010/main" val="0"/>
                </a:ext>
              </a:extLst>
            </a:blip>
            <a:srcRect l="52063" r="5197" b="3220"/>
            <a:stretch>
              <a:fillRect/>
            </a:stretch>
          </p:blipFill>
          <p:spPr bwMode="auto">
            <a:xfrm>
              <a:off x="5483225" y="2940050"/>
              <a:ext cx="406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4" descr="FBS033044D"/>
            <p:cNvPicPr>
              <a:picLocks noChangeAspect="1" noChangeArrowheads="1"/>
            </p:cNvPicPr>
            <p:nvPr/>
          </p:nvPicPr>
          <p:blipFill>
            <a:blip r:embed="rId4">
              <a:extLst>
                <a:ext uri="{28A0092B-C50C-407E-A947-70E740481C1C}">
                  <a14:useLocalDpi xmlns:a14="http://schemas.microsoft.com/office/drawing/2010/main" val="0"/>
                </a:ext>
              </a:extLst>
            </a:blip>
            <a:srcRect l="52063" r="5197" b="3220"/>
            <a:stretch>
              <a:fillRect/>
            </a:stretch>
          </p:blipFill>
          <p:spPr bwMode="auto">
            <a:xfrm>
              <a:off x="5975350" y="2938463"/>
              <a:ext cx="406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15" descr="FBS033044D"/>
            <p:cNvPicPr>
              <a:picLocks noChangeAspect="1" noChangeArrowheads="1"/>
            </p:cNvPicPr>
            <p:nvPr/>
          </p:nvPicPr>
          <p:blipFill>
            <a:blip r:embed="rId4">
              <a:extLst>
                <a:ext uri="{28A0092B-C50C-407E-A947-70E740481C1C}">
                  <a14:useLocalDpi xmlns:a14="http://schemas.microsoft.com/office/drawing/2010/main" val="0"/>
                </a:ext>
              </a:extLst>
            </a:blip>
            <a:srcRect l="52063" r="5197" b="3220"/>
            <a:stretch>
              <a:fillRect/>
            </a:stretch>
          </p:blipFill>
          <p:spPr bwMode="auto">
            <a:xfrm>
              <a:off x="6477000" y="2943225"/>
              <a:ext cx="406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16" descr="FBS033044D"/>
            <p:cNvPicPr>
              <a:picLocks noChangeAspect="1" noChangeArrowheads="1"/>
            </p:cNvPicPr>
            <p:nvPr/>
          </p:nvPicPr>
          <p:blipFill>
            <a:blip r:embed="rId4">
              <a:extLst>
                <a:ext uri="{28A0092B-C50C-407E-A947-70E740481C1C}">
                  <a14:useLocalDpi xmlns:a14="http://schemas.microsoft.com/office/drawing/2010/main" val="0"/>
                </a:ext>
              </a:extLst>
            </a:blip>
            <a:srcRect l="52063" r="5197" b="3220"/>
            <a:stretch>
              <a:fillRect/>
            </a:stretch>
          </p:blipFill>
          <p:spPr bwMode="auto">
            <a:xfrm>
              <a:off x="7262813" y="2938463"/>
              <a:ext cx="406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17" descr="FBS033044D"/>
            <p:cNvPicPr>
              <a:picLocks noChangeAspect="1" noChangeArrowheads="1"/>
            </p:cNvPicPr>
            <p:nvPr/>
          </p:nvPicPr>
          <p:blipFill>
            <a:blip r:embed="rId4">
              <a:extLst>
                <a:ext uri="{28A0092B-C50C-407E-A947-70E740481C1C}">
                  <a14:useLocalDpi xmlns:a14="http://schemas.microsoft.com/office/drawing/2010/main" val="0"/>
                </a:ext>
              </a:extLst>
            </a:blip>
            <a:srcRect l="52063" r="5197" b="3220"/>
            <a:stretch>
              <a:fillRect/>
            </a:stretch>
          </p:blipFill>
          <p:spPr bwMode="auto">
            <a:xfrm>
              <a:off x="7759700" y="2936875"/>
              <a:ext cx="406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18" descr="FBS033044D"/>
            <p:cNvPicPr>
              <a:picLocks noChangeAspect="1" noChangeArrowheads="1"/>
            </p:cNvPicPr>
            <p:nvPr/>
          </p:nvPicPr>
          <p:blipFill>
            <a:blip r:embed="rId4">
              <a:extLst>
                <a:ext uri="{28A0092B-C50C-407E-A947-70E740481C1C}">
                  <a14:useLocalDpi xmlns:a14="http://schemas.microsoft.com/office/drawing/2010/main" val="0"/>
                </a:ext>
              </a:extLst>
            </a:blip>
            <a:srcRect l="52063" r="5197" b="3220"/>
            <a:stretch>
              <a:fillRect/>
            </a:stretch>
          </p:blipFill>
          <p:spPr bwMode="auto">
            <a:xfrm>
              <a:off x="8264525" y="2943225"/>
              <a:ext cx="406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6" name="Text Box 43"/>
            <p:cNvSpPr txBox="1">
              <a:spLocks noChangeArrowheads="1"/>
            </p:cNvSpPr>
            <p:nvPr/>
          </p:nvSpPr>
          <p:spPr bwMode="auto">
            <a:xfrm>
              <a:off x="6121400" y="2108200"/>
              <a:ext cx="19240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50000"/>
                </a:lnSpc>
                <a:spcBef>
                  <a:spcPct val="50000"/>
                </a:spcBef>
              </a:pPr>
              <a:r>
                <a:rPr lang="fr-FR" altLang="fr-FR" sz="1400"/>
                <a:t>+</a:t>
              </a:r>
            </a:p>
            <a:p>
              <a:pPr algn="ctr" eaLnBrk="1" hangingPunct="1">
                <a:lnSpc>
                  <a:spcPct val="50000"/>
                </a:lnSpc>
                <a:spcBef>
                  <a:spcPct val="50000"/>
                </a:spcBef>
              </a:pPr>
              <a:r>
                <a:rPr lang="fr-FR" altLang="fr-FR" sz="1400"/>
                <a:t>50 mL eau</a:t>
              </a:r>
            </a:p>
          </p:txBody>
        </p:sp>
        <p:sp>
          <p:nvSpPr>
            <p:cNvPr id="6167" name="Line 48"/>
            <p:cNvSpPr>
              <a:spLocks noChangeShapeType="1"/>
            </p:cNvSpPr>
            <p:nvPr/>
          </p:nvSpPr>
          <p:spPr bwMode="auto">
            <a:xfrm>
              <a:off x="5684838" y="2700338"/>
              <a:ext cx="27955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68" name="Line 24"/>
            <p:cNvSpPr>
              <a:spLocks noChangeShapeType="1"/>
            </p:cNvSpPr>
            <p:nvPr/>
          </p:nvSpPr>
          <p:spPr bwMode="auto">
            <a:xfrm>
              <a:off x="1747838" y="27019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69" name="Line 25"/>
            <p:cNvSpPr>
              <a:spLocks noChangeShapeType="1"/>
            </p:cNvSpPr>
            <p:nvPr/>
          </p:nvSpPr>
          <p:spPr bwMode="auto">
            <a:xfrm>
              <a:off x="2249488" y="270033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70" name="Line 26"/>
            <p:cNvSpPr>
              <a:spLocks noChangeShapeType="1"/>
            </p:cNvSpPr>
            <p:nvPr/>
          </p:nvSpPr>
          <p:spPr bwMode="auto">
            <a:xfrm>
              <a:off x="3013075" y="27019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71" name="Line 27"/>
            <p:cNvSpPr>
              <a:spLocks noChangeShapeType="1"/>
            </p:cNvSpPr>
            <p:nvPr/>
          </p:nvSpPr>
          <p:spPr bwMode="auto">
            <a:xfrm>
              <a:off x="3505200" y="27019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72" name="Line 28"/>
            <p:cNvSpPr>
              <a:spLocks noChangeShapeType="1"/>
            </p:cNvSpPr>
            <p:nvPr/>
          </p:nvSpPr>
          <p:spPr bwMode="auto">
            <a:xfrm>
              <a:off x="4006850" y="270033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6173" name="Picture 7" descr="FBS033044D"/>
            <p:cNvPicPr>
              <a:picLocks noChangeAspect="1" noChangeArrowheads="1"/>
            </p:cNvPicPr>
            <p:nvPr/>
          </p:nvPicPr>
          <p:blipFill>
            <a:blip r:embed="rId4">
              <a:extLst>
                <a:ext uri="{28A0092B-C50C-407E-A947-70E740481C1C}">
                  <a14:useLocalDpi xmlns:a14="http://schemas.microsoft.com/office/drawing/2010/main" val="0"/>
                </a:ext>
              </a:extLst>
            </a:blip>
            <a:srcRect l="52063" r="5197" b="3220"/>
            <a:stretch>
              <a:fillRect/>
            </a:stretch>
          </p:blipFill>
          <p:spPr bwMode="auto">
            <a:xfrm>
              <a:off x="1042988" y="2935288"/>
              <a:ext cx="406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8" descr="FBS033044D"/>
            <p:cNvPicPr>
              <a:picLocks noChangeAspect="1" noChangeArrowheads="1"/>
            </p:cNvPicPr>
            <p:nvPr/>
          </p:nvPicPr>
          <p:blipFill>
            <a:blip r:embed="rId4">
              <a:extLst>
                <a:ext uri="{28A0092B-C50C-407E-A947-70E740481C1C}">
                  <a14:useLocalDpi xmlns:a14="http://schemas.microsoft.com/office/drawing/2010/main" val="0"/>
                </a:ext>
              </a:extLst>
            </a:blip>
            <a:srcRect l="52063" r="5197" b="3220"/>
            <a:stretch>
              <a:fillRect/>
            </a:stretch>
          </p:blipFill>
          <p:spPr bwMode="auto">
            <a:xfrm>
              <a:off x="1535113" y="2943225"/>
              <a:ext cx="406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9" descr="FBS033044D"/>
            <p:cNvPicPr>
              <a:picLocks noChangeAspect="1" noChangeArrowheads="1"/>
            </p:cNvPicPr>
            <p:nvPr/>
          </p:nvPicPr>
          <p:blipFill>
            <a:blip r:embed="rId4">
              <a:extLst>
                <a:ext uri="{28A0092B-C50C-407E-A947-70E740481C1C}">
                  <a14:useLocalDpi xmlns:a14="http://schemas.microsoft.com/office/drawing/2010/main" val="0"/>
                </a:ext>
              </a:extLst>
            </a:blip>
            <a:srcRect l="52063" r="5197" b="3220"/>
            <a:stretch>
              <a:fillRect/>
            </a:stretch>
          </p:blipFill>
          <p:spPr bwMode="auto">
            <a:xfrm>
              <a:off x="2036763" y="2936875"/>
              <a:ext cx="406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10" descr="FBS033044D"/>
            <p:cNvPicPr>
              <a:picLocks noChangeAspect="1" noChangeArrowheads="1"/>
            </p:cNvPicPr>
            <p:nvPr/>
          </p:nvPicPr>
          <p:blipFill>
            <a:blip r:embed="rId4">
              <a:extLst>
                <a:ext uri="{28A0092B-C50C-407E-A947-70E740481C1C}">
                  <a14:useLocalDpi xmlns:a14="http://schemas.microsoft.com/office/drawing/2010/main" val="0"/>
                </a:ext>
              </a:extLst>
            </a:blip>
            <a:srcRect l="52063" r="5197" b="3220"/>
            <a:stretch>
              <a:fillRect/>
            </a:stretch>
          </p:blipFill>
          <p:spPr bwMode="auto">
            <a:xfrm>
              <a:off x="2805113" y="2943225"/>
              <a:ext cx="406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11" descr="FBS033044D"/>
            <p:cNvPicPr>
              <a:picLocks noChangeAspect="1" noChangeArrowheads="1"/>
            </p:cNvPicPr>
            <p:nvPr/>
          </p:nvPicPr>
          <p:blipFill>
            <a:blip r:embed="rId4">
              <a:extLst>
                <a:ext uri="{28A0092B-C50C-407E-A947-70E740481C1C}">
                  <a14:useLocalDpi xmlns:a14="http://schemas.microsoft.com/office/drawing/2010/main" val="0"/>
                </a:ext>
              </a:extLst>
            </a:blip>
            <a:srcRect l="52063" r="5197" b="3220"/>
            <a:stretch>
              <a:fillRect/>
            </a:stretch>
          </p:blipFill>
          <p:spPr bwMode="auto">
            <a:xfrm>
              <a:off x="3297238" y="2938463"/>
              <a:ext cx="406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12" descr="FBS033044D"/>
            <p:cNvPicPr>
              <a:picLocks noChangeAspect="1" noChangeArrowheads="1"/>
            </p:cNvPicPr>
            <p:nvPr/>
          </p:nvPicPr>
          <p:blipFill>
            <a:blip r:embed="rId4">
              <a:extLst>
                <a:ext uri="{28A0092B-C50C-407E-A947-70E740481C1C}">
                  <a14:useLocalDpi xmlns:a14="http://schemas.microsoft.com/office/drawing/2010/main" val="0"/>
                </a:ext>
              </a:extLst>
            </a:blip>
            <a:srcRect l="52063" r="5197" b="3220"/>
            <a:stretch>
              <a:fillRect/>
            </a:stretch>
          </p:blipFill>
          <p:spPr bwMode="auto">
            <a:xfrm>
              <a:off x="3806825" y="2935288"/>
              <a:ext cx="406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9" name="Text Box 19"/>
            <p:cNvSpPr txBox="1">
              <a:spLocks noChangeArrowheads="1"/>
            </p:cNvSpPr>
            <p:nvPr/>
          </p:nvSpPr>
          <p:spPr bwMode="auto">
            <a:xfrm>
              <a:off x="3089275" y="1230313"/>
              <a:ext cx="3524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1400"/>
                <a:t>50 g de sol frais tamisé à 5 mm</a:t>
              </a:r>
            </a:p>
          </p:txBody>
        </p:sp>
        <p:sp>
          <p:nvSpPr>
            <p:cNvPr id="6180" name="Line 23"/>
            <p:cNvSpPr>
              <a:spLocks noChangeShapeType="1"/>
            </p:cNvSpPr>
            <p:nvPr/>
          </p:nvSpPr>
          <p:spPr bwMode="auto">
            <a:xfrm>
              <a:off x="1255713" y="27019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81" name="Text Box 41"/>
            <p:cNvSpPr txBox="1">
              <a:spLocks noChangeArrowheads="1"/>
            </p:cNvSpPr>
            <p:nvPr/>
          </p:nvSpPr>
          <p:spPr bwMode="auto">
            <a:xfrm>
              <a:off x="1069975" y="1911350"/>
              <a:ext cx="3114675"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50000"/>
                </a:lnSpc>
                <a:spcBef>
                  <a:spcPct val="50000"/>
                </a:spcBef>
              </a:pPr>
              <a:r>
                <a:rPr lang="fr-FR" altLang="fr-FR" sz="1400"/>
                <a:t>+</a:t>
              </a:r>
            </a:p>
            <a:p>
              <a:pPr algn="ctr" eaLnBrk="1" hangingPunct="1">
                <a:lnSpc>
                  <a:spcPct val="50000"/>
                </a:lnSpc>
                <a:spcBef>
                  <a:spcPct val="50000"/>
                </a:spcBef>
              </a:pPr>
              <a:r>
                <a:rPr lang="fr-FR" altLang="fr-FR" sz="1400"/>
                <a:t>50 mL solution nitrates à 100 mg N / L</a:t>
              </a:r>
            </a:p>
            <a:p>
              <a:pPr algn="ctr" eaLnBrk="1" hangingPunct="1">
                <a:lnSpc>
                  <a:spcPct val="50000"/>
                </a:lnSpc>
                <a:spcBef>
                  <a:spcPct val="50000"/>
                </a:spcBef>
              </a:pPr>
              <a:r>
                <a:rPr lang="fr-FR" altLang="fr-FR" sz="1400" i="1"/>
                <a:t>(KNO</a:t>
              </a:r>
              <a:r>
                <a:rPr lang="fr-FR" altLang="fr-FR" sz="1400" i="1" baseline="-25000"/>
                <a:t>3</a:t>
              </a:r>
              <a:r>
                <a:rPr lang="fr-FR" altLang="fr-FR" sz="1400" i="1"/>
                <a:t>)</a:t>
              </a:r>
            </a:p>
          </p:txBody>
        </p:sp>
        <p:sp>
          <p:nvSpPr>
            <p:cNvPr id="6182" name="Line 47"/>
            <p:cNvSpPr>
              <a:spLocks noChangeShapeType="1"/>
            </p:cNvSpPr>
            <p:nvPr/>
          </p:nvSpPr>
          <p:spPr bwMode="auto">
            <a:xfrm>
              <a:off x="1249363" y="2700338"/>
              <a:ext cx="27670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6183" name="Group 68"/>
            <p:cNvGrpSpPr>
              <a:grpSpLocks/>
            </p:cNvGrpSpPr>
            <p:nvPr/>
          </p:nvGrpSpPr>
          <p:grpSpPr bwMode="auto">
            <a:xfrm>
              <a:off x="2628900" y="1538288"/>
              <a:ext cx="4445000" cy="522287"/>
              <a:chOff x="1656" y="969"/>
              <a:chExt cx="2800" cy="329"/>
            </a:xfrm>
          </p:grpSpPr>
          <p:sp>
            <p:nvSpPr>
              <p:cNvPr id="6195" name="Line 35"/>
              <p:cNvSpPr>
                <a:spLocks noChangeShapeType="1"/>
              </p:cNvSpPr>
              <p:nvPr/>
            </p:nvSpPr>
            <p:spPr bwMode="auto">
              <a:xfrm>
                <a:off x="1656" y="1085"/>
                <a:ext cx="279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96" name="Line 36"/>
              <p:cNvSpPr>
                <a:spLocks noChangeShapeType="1"/>
              </p:cNvSpPr>
              <p:nvPr/>
            </p:nvSpPr>
            <p:spPr bwMode="auto">
              <a:xfrm flipV="1">
                <a:off x="3061" y="96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97" name="Line 51"/>
              <p:cNvSpPr>
                <a:spLocks noChangeShapeType="1"/>
              </p:cNvSpPr>
              <p:nvPr/>
            </p:nvSpPr>
            <p:spPr bwMode="auto">
              <a:xfrm flipV="1">
                <a:off x="1660" y="1090"/>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98" name="Line 52"/>
              <p:cNvSpPr>
                <a:spLocks noChangeShapeType="1"/>
              </p:cNvSpPr>
              <p:nvPr/>
            </p:nvSpPr>
            <p:spPr bwMode="auto">
              <a:xfrm flipV="1">
                <a:off x="4456" y="1083"/>
                <a:ext cx="0"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6184" name="Text Box 79"/>
            <p:cNvSpPr txBox="1">
              <a:spLocks noChangeArrowheads="1"/>
            </p:cNvSpPr>
            <p:nvPr/>
          </p:nvSpPr>
          <p:spPr bwMode="auto">
            <a:xfrm>
              <a:off x="3089275" y="1230313"/>
              <a:ext cx="3524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1400" dirty="0"/>
                <a:t>50 g de sol frais tamisé à 5 mm</a:t>
              </a:r>
            </a:p>
          </p:txBody>
        </p:sp>
        <p:sp>
          <p:nvSpPr>
            <p:cNvPr id="6185" name="Text Box 80"/>
            <p:cNvSpPr txBox="1">
              <a:spLocks noChangeArrowheads="1"/>
            </p:cNvSpPr>
            <p:nvPr/>
          </p:nvSpPr>
          <p:spPr bwMode="auto">
            <a:xfrm>
              <a:off x="1069975" y="1911350"/>
              <a:ext cx="3114675"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50000"/>
                </a:lnSpc>
                <a:spcBef>
                  <a:spcPct val="50000"/>
                </a:spcBef>
              </a:pPr>
              <a:r>
                <a:rPr lang="fr-FR" altLang="fr-FR" sz="1400"/>
                <a:t>+</a:t>
              </a:r>
            </a:p>
            <a:p>
              <a:pPr algn="ctr" eaLnBrk="1" hangingPunct="1">
                <a:lnSpc>
                  <a:spcPct val="50000"/>
                </a:lnSpc>
                <a:spcBef>
                  <a:spcPct val="50000"/>
                </a:spcBef>
              </a:pPr>
              <a:r>
                <a:rPr lang="fr-FR" altLang="fr-FR" sz="1400"/>
                <a:t>50 mL solution nitrates à 100 mg N / L</a:t>
              </a:r>
            </a:p>
            <a:p>
              <a:pPr algn="ctr" eaLnBrk="1" hangingPunct="1">
                <a:lnSpc>
                  <a:spcPct val="50000"/>
                </a:lnSpc>
                <a:spcBef>
                  <a:spcPct val="50000"/>
                </a:spcBef>
              </a:pPr>
              <a:r>
                <a:rPr lang="fr-FR" altLang="fr-FR" sz="1400" i="1"/>
                <a:t>(KNO</a:t>
              </a:r>
              <a:r>
                <a:rPr lang="fr-FR" altLang="fr-FR" sz="1400" i="1" baseline="-25000"/>
                <a:t>3</a:t>
              </a:r>
              <a:r>
                <a:rPr lang="fr-FR" altLang="fr-FR" sz="1400" i="1"/>
                <a:t>)</a:t>
              </a:r>
            </a:p>
          </p:txBody>
        </p:sp>
        <p:sp>
          <p:nvSpPr>
            <p:cNvPr id="6186" name="Line 81"/>
            <p:cNvSpPr>
              <a:spLocks noChangeShapeType="1"/>
            </p:cNvSpPr>
            <p:nvPr/>
          </p:nvSpPr>
          <p:spPr bwMode="auto">
            <a:xfrm>
              <a:off x="1249363" y="2700338"/>
              <a:ext cx="27670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6187" name="Group 82"/>
            <p:cNvGrpSpPr>
              <a:grpSpLocks/>
            </p:cNvGrpSpPr>
            <p:nvPr/>
          </p:nvGrpSpPr>
          <p:grpSpPr bwMode="auto">
            <a:xfrm>
              <a:off x="2628900" y="1538288"/>
              <a:ext cx="4445000" cy="522287"/>
              <a:chOff x="1656" y="969"/>
              <a:chExt cx="2800" cy="329"/>
            </a:xfrm>
          </p:grpSpPr>
          <p:sp>
            <p:nvSpPr>
              <p:cNvPr id="6191" name="Line 83"/>
              <p:cNvSpPr>
                <a:spLocks noChangeShapeType="1"/>
              </p:cNvSpPr>
              <p:nvPr/>
            </p:nvSpPr>
            <p:spPr bwMode="auto">
              <a:xfrm>
                <a:off x="1656" y="1085"/>
                <a:ext cx="279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92" name="Line 84"/>
              <p:cNvSpPr>
                <a:spLocks noChangeShapeType="1"/>
              </p:cNvSpPr>
              <p:nvPr/>
            </p:nvSpPr>
            <p:spPr bwMode="auto">
              <a:xfrm flipV="1">
                <a:off x="3061" y="96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93" name="Line 85"/>
              <p:cNvSpPr>
                <a:spLocks noChangeShapeType="1"/>
              </p:cNvSpPr>
              <p:nvPr/>
            </p:nvSpPr>
            <p:spPr bwMode="auto">
              <a:xfrm flipV="1">
                <a:off x="1660" y="1090"/>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94" name="Line 86"/>
              <p:cNvSpPr>
                <a:spLocks noChangeShapeType="1"/>
              </p:cNvSpPr>
              <p:nvPr/>
            </p:nvSpPr>
            <p:spPr bwMode="auto">
              <a:xfrm flipV="1">
                <a:off x="4456" y="1083"/>
                <a:ext cx="0"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7262" name="Group 94"/>
          <p:cNvGrpSpPr>
            <a:grpSpLocks/>
          </p:cNvGrpSpPr>
          <p:nvPr/>
        </p:nvGrpSpPr>
        <p:grpSpPr bwMode="auto">
          <a:xfrm>
            <a:off x="982663" y="5118477"/>
            <a:ext cx="7583487" cy="1127125"/>
            <a:chOff x="601" y="3514"/>
            <a:chExt cx="4915" cy="710"/>
          </a:xfrm>
        </p:grpSpPr>
        <p:sp>
          <p:nvSpPr>
            <p:cNvPr id="6189" name="Rectangle 89"/>
            <p:cNvSpPr>
              <a:spLocks noChangeArrowheads="1"/>
            </p:cNvSpPr>
            <p:nvPr/>
          </p:nvSpPr>
          <p:spPr bwMode="auto">
            <a:xfrm>
              <a:off x="601" y="3514"/>
              <a:ext cx="4915" cy="710"/>
            </a:xfrm>
            <a:prstGeom prst="rect">
              <a:avLst/>
            </a:prstGeom>
            <a:solidFill>
              <a:srgbClr val="002060">
                <a:alpha val="4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6190" name="Text Box 93"/>
            <p:cNvSpPr txBox="1">
              <a:spLocks noChangeArrowheads="1"/>
            </p:cNvSpPr>
            <p:nvPr/>
          </p:nvSpPr>
          <p:spPr bwMode="auto">
            <a:xfrm>
              <a:off x="1950" y="3701"/>
              <a:ext cx="2220"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1400" dirty="0">
                  <a:solidFill>
                    <a:schemeClr val="bg1"/>
                  </a:solidFill>
                </a:rPr>
                <a:t>+</a:t>
              </a:r>
            </a:p>
            <a:p>
              <a:pPr algn="ctr" eaLnBrk="1" hangingPunct="1">
                <a:spcBef>
                  <a:spcPct val="50000"/>
                </a:spcBef>
              </a:pPr>
              <a:r>
                <a:rPr lang="fr-FR" altLang="fr-FR" sz="1400" dirty="0">
                  <a:solidFill>
                    <a:schemeClr val="bg1"/>
                  </a:solidFill>
                </a:rPr>
                <a:t>Krypton Kr</a:t>
              </a:r>
            </a:p>
          </p:txBody>
        </p:sp>
      </p:grpSp>
      <p:sp>
        <p:nvSpPr>
          <p:cNvPr id="65" name="ZoneTexte 64"/>
          <p:cNvSpPr txBox="1"/>
          <p:nvPr/>
        </p:nvSpPr>
        <p:spPr>
          <a:xfrm>
            <a:off x="817419" y="393702"/>
            <a:ext cx="9331611" cy="584775"/>
          </a:xfrm>
          <a:prstGeom prst="rect">
            <a:avLst/>
          </a:prstGeom>
          <a:noFill/>
        </p:spPr>
        <p:txBody>
          <a:bodyPr wrap="square" rtlCol="0">
            <a:spAutoFit/>
          </a:bodyPr>
          <a:lstStyle/>
          <a:p>
            <a:r>
              <a:rPr lang="fr-FR" sz="3200" dirty="0" smtClean="0"/>
              <a:t>Présentation détaillée du protocole : </a:t>
            </a:r>
            <a:r>
              <a:rPr lang="fr-FR" dirty="0" smtClean="0"/>
              <a:t>1. Conditionnement </a:t>
            </a:r>
            <a:endParaRPr lang="fr-FR" dirty="0"/>
          </a:p>
        </p:txBody>
      </p:sp>
      <p:sp>
        <p:nvSpPr>
          <p:cNvPr id="66"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Protocole de Caractérisation de la capacité des sols à réduire N</a:t>
            </a:r>
            <a:r>
              <a:rPr sz="1600" baseline="-25000" dirty="0" smtClean="0">
                <a:solidFill>
                  <a:prstClr val="white"/>
                </a:solidFill>
              </a:rPr>
              <a:t>2</a:t>
            </a:r>
            <a:r>
              <a:rPr sz="1600" dirty="0" smtClean="0">
                <a:solidFill>
                  <a:prstClr val="white"/>
                </a:solidFill>
              </a:rPr>
              <a:t>O</a:t>
            </a:r>
            <a:endParaRPr sz="1600" b="1" dirty="0">
              <a:solidFill>
                <a:srgbClr val="B7BF10"/>
              </a:solidFill>
            </a:endParaRPr>
          </a:p>
        </p:txBody>
      </p:sp>
    </p:spTree>
    <p:extLst>
      <p:ext uri="{BB962C8B-B14F-4D97-AF65-F5344CB8AC3E}">
        <p14:creationId xmlns:p14="http://schemas.microsoft.com/office/powerpoint/2010/main" val="36937499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7256"/>
                                        </p:tgtEl>
                                        <p:attrNameLst>
                                          <p:attrName>style.visibility</p:attrName>
                                        </p:attrNameLst>
                                      </p:cBhvr>
                                      <p:to>
                                        <p:strVal val="visible"/>
                                      </p:to>
                                    </p:set>
                                    <p:animEffect transition="in" filter="wipe(up)">
                                      <p:cBhvr>
                                        <p:cTn id="13" dur="500"/>
                                        <p:tgtEl>
                                          <p:spTgt spid="725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7256"/>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723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2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24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24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72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759326" y="2146300"/>
            <a:ext cx="3232149" cy="1104900"/>
          </a:xfrm>
        </p:spPr>
        <p:txBody>
          <a:bodyPr/>
          <a:lstStyle/>
          <a:p>
            <a:pPr eaLnBrk="1" hangingPunct="1">
              <a:buSzPct val="90000"/>
              <a:buFont typeface="Wingdings" panose="05000000000000000000" pitchFamily="2" charset="2"/>
              <a:buChar char="q"/>
            </a:pPr>
            <a:r>
              <a:rPr lang="fr-FR" altLang="fr-FR" sz="1600" dirty="0" smtClean="0">
                <a:latin typeface="Calibri" pitchFamily="34" charset="0"/>
              </a:rPr>
              <a:t>Agitation orbitale à 180 </a:t>
            </a:r>
            <a:r>
              <a:rPr lang="fr-FR" altLang="fr-FR" sz="1600" dirty="0" err="1" smtClean="0">
                <a:latin typeface="Calibri" pitchFamily="34" charset="0"/>
              </a:rPr>
              <a:t>rpm</a:t>
            </a:r>
            <a:r>
              <a:rPr lang="fr-FR" altLang="fr-FR" sz="1600" dirty="0" smtClean="0">
                <a:latin typeface="Calibri" pitchFamily="34" charset="0"/>
              </a:rPr>
              <a:t> pendant une semaine</a:t>
            </a:r>
          </a:p>
          <a:p>
            <a:pPr eaLnBrk="1" hangingPunct="1">
              <a:buSzPct val="90000"/>
              <a:buFont typeface="Wingdings" panose="05000000000000000000" pitchFamily="2" charset="2"/>
              <a:buChar char="q"/>
            </a:pPr>
            <a:r>
              <a:rPr lang="fr-FR" altLang="fr-FR" sz="1600" dirty="0" smtClean="0">
                <a:latin typeface="Calibri" pitchFamily="34" charset="0"/>
              </a:rPr>
              <a:t>T = 20°C</a:t>
            </a:r>
          </a:p>
        </p:txBody>
      </p:sp>
      <p:pic>
        <p:nvPicPr>
          <p:cNvPr id="8198" name="Picture 4" descr="F:\Photo stage\DSCN0092.JPG"/>
          <p:cNvPicPr>
            <a:picLocks noChangeAspect="1" noChangeArrowheads="1"/>
          </p:cNvPicPr>
          <p:nvPr/>
        </p:nvPicPr>
        <p:blipFill>
          <a:blip r:embed="rId3">
            <a:extLst>
              <a:ext uri="{28A0092B-C50C-407E-A947-70E740481C1C}">
                <a14:useLocalDpi xmlns:a14="http://schemas.microsoft.com/office/drawing/2010/main" val="0"/>
              </a:ext>
            </a:extLst>
          </a:blip>
          <a:srcRect t="18484"/>
          <a:stretch>
            <a:fillRect/>
          </a:stretch>
        </p:blipFill>
        <p:spPr bwMode="auto">
          <a:xfrm>
            <a:off x="1420933" y="1939648"/>
            <a:ext cx="3338392" cy="210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5636795" y="3648076"/>
            <a:ext cx="2526130" cy="267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SzPct val="90000"/>
              <a:buFont typeface="Wingdings" panose="05000000000000000000" pitchFamily="2" charset="2"/>
              <a:buChar char="q"/>
            </a:pPr>
            <a:r>
              <a:rPr lang="fr-FR" altLang="fr-FR" sz="1600" dirty="0"/>
              <a:t>Echantillonnage de l’atmosphère des fioles à t =</a:t>
            </a:r>
          </a:p>
          <a:p>
            <a:pPr lvl="1" eaLnBrk="1" hangingPunct="1">
              <a:spcBef>
                <a:spcPct val="20000"/>
              </a:spcBef>
              <a:buSzPct val="80000"/>
              <a:buFont typeface="Wingdings" panose="05000000000000000000" pitchFamily="2" charset="2"/>
              <a:buChar char="§"/>
            </a:pPr>
            <a:r>
              <a:rPr lang="fr-FR" altLang="fr-FR" sz="1600" dirty="0"/>
              <a:t>0</a:t>
            </a:r>
          </a:p>
          <a:p>
            <a:pPr lvl="1" eaLnBrk="1" hangingPunct="1">
              <a:spcBef>
                <a:spcPct val="20000"/>
              </a:spcBef>
              <a:buSzPct val="80000"/>
              <a:buFont typeface="Wingdings" panose="05000000000000000000" pitchFamily="2" charset="2"/>
              <a:buChar char="§"/>
            </a:pPr>
            <a:r>
              <a:rPr lang="fr-FR" altLang="fr-FR" sz="1600" dirty="0"/>
              <a:t>24 h</a:t>
            </a:r>
          </a:p>
          <a:p>
            <a:pPr lvl="1" eaLnBrk="1" hangingPunct="1">
              <a:spcBef>
                <a:spcPct val="20000"/>
              </a:spcBef>
              <a:buSzPct val="80000"/>
              <a:buFont typeface="Wingdings" panose="05000000000000000000" pitchFamily="2" charset="2"/>
              <a:buChar char="§"/>
            </a:pPr>
            <a:r>
              <a:rPr lang="fr-FR" altLang="fr-FR" sz="1600" dirty="0"/>
              <a:t>48 h</a:t>
            </a:r>
          </a:p>
          <a:p>
            <a:pPr lvl="1" eaLnBrk="1" hangingPunct="1">
              <a:spcBef>
                <a:spcPct val="20000"/>
              </a:spcBef>
              <a:buSzPct val="80000"/>
              <a:buFont typeface="Wingdings" panose="05000000000000000000" pitchFamily="2" charset="2"/>
              <a:buChar char="§"/>
            </a:pPr>
            <a:r>
              <a:rPr lang="fr-FR" altLang="fr-FR" sz="1600" dirty="0"/>
              <a:t>72 h</a:t>
            </a:r>
          </a:p>
          <a:p>
            <a:pPr lvl="1" eaLnBrk="1" hangingPunct="1">
              <a:spcBef>
                <a:spcPct val="20000"/>
              </a:spcBef>
              <a:buSzPct val="80000"/>
              <a:buFont typeface="Wingdings" panose="05000000000000000000" pitchFamily="2" charset="2"/>
              <a:buChar char="§"/>
            </a:pPr>
            <a:r>
              <a:rPr lang="fr-FR" altLang="fr-FR" sz="1600" dirty="0"/>
              <a:t>96 h</a:t>
            </a:r>
          </a:p>
          <a:p>
            <a:pPr lvl="1" eaLnBrk="1" hangingPunct="1">
              <a:spcBef>
                <a:spcPct val="20000"/>
              </a:spcBef>
              <a:buSzPct val="80000"/>
              <a:buFont typeface="Wingdings" panose="05000000000000000000" pitchFamily="2" charset="2"/>
              <a:buChar char="§"/>
            </a:pPr>
            <a:r>
              <a:rPr lang="fr-FR" altLang="fr-FR" sz="1600" dirty="0"/>
              <a:t>Et 168 h</a:t>
            </a:r>
          </a:p>
        </p:txBody>
      </p:sp>
      <p:pic>
        <p:nvPicPr>
          <p:cNvPr id="8201" name="Picture 9" descr="P1030421"/>
          <p:cNvPicPr>
            <a:picLocks noChangeAspect="1" noChangeArrowheads="1"/>
          </p:cNvPicPr>
          <p:nvPr/>
        </p:nvPicPr>
        <p:blipFill>
          <a:blip r:embed="rId4" cstate="print">
            <a:extLst>
              <a:ext uri="{28A0092B-C50C-407E-A947-70E740481C1C}">
                <a14:useLocalDpi xmlns:a14="http://schemas.microsoft.com/office/drawing/2010/main" val="0"/>
              </a:ext>
            </a:extLst>
          </a:blip>
          <a:srcRect l="2362" t="8112" r="8083" b="14505"/>
          <a:stretch>
            <a:fillRect/>
          </a:stretch>
        </p:blipFill>
        <p:spPr bwMode="auto">
          <a:xfrm>
            <a:off x="4240213" y="4716463"/>
            <a:ext cx="1396582" cy="160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descr="P10304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5346" y="4243115"/>
            <a:ext cx="1562793" cy="208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descr="P1030417"/>
          <p:cNvPicPr>
            <a:picLocks noChangeAspect="1" noChangeArrowheads="1"/>
          </p:cNvPicPr>
          <p:nvPr/>
        </p:nvPicPr>
        <p:blipFill>
          <a:blip r:embed="rId6" cstate="print">
            <a:extLst>
              <a:ext uri="{28A0092B-C50C-407E-A947-70E740481C1C}">
                <a14:useLocalDpi xmlns:a14="http://schemas.microsoft.com/office/drawing/2010/main" val="0"/>
              </a:ext>
            </a:extLst>
          </a:blip>
          <a:srcRect l="16803" r="17439"/>
          <a:stretch>
            <a:fillRect/>
          </a:stretch>
        </p:blipFill>
        <p:spPr bwMode="auto">
          <a:xfrm>
            <a:off x="1206667" y="4761829"/>
            <a:ext cx="1368758" cy="156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817419" y="393702"/>
            <a:ext cx="9331611" cy="584775"/>
          </a:xfrm>
          <a:prstGeom prst="rect">
            <a:avLst/>
          </a:prstGeom>
          <a:noFill/>
        </p:spPr>
        <p:txBody>
          <a:bodyPr wrap="square" rtlCol="0">
            <a:spAutoFit/>
          </a:bodyPr>
          <a:lstStyle/>
          <a:p>
            <a:r>
              <a:rPr lang="fr-FR" sz="3200" dirty="0" smtClean="0"/>
              <a:t>Présentation détaillée du protocole : </a:t>
            </a:r>
            <a:r>
              <a:rPr lang="fr-FR" dirty="0" smtClean="0"/>
              <a:t>2. Incubation </a:t>
            </a:r>
            <a:endParaRPr lang="fr-FR" dirty="0"/>
          </a:p>
        </p:txBody>
      </p:sp>
      <p:sp>
        <p:nvSpPr>
          <p:cNvPr id="10"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Protocole de Caractérisation de la capacité des sols à réduire N</a:t>
            </a:r>
            <a:r>
              <a:rPr sz="1600" baseline="-25000" dirty="0" smtClean="0">
                <a:solidFill>
                  <a:prstClr val="white"/>
                </a:solidFill>
              </a:rPr>
              <a:t>2</a:t>
            </a:r>
            <a:r>
              <a:rPr sz="1600" dirty="0" smtClean="0">
                <a:solidFill>
                  <a:prstClr val="white"/>
                </a:solidFill>
              </a:rPr>
              <a:t>O</a:t>
            </a:r>
            <a:endParaRPr sz="1600" b="1" dirty="0">
              <a:solidFill>
                <a:srgbClr val="B7BF10"/>
              </a:solidFill>
            </a:endParaRPr>
          </a:p>
        </p:txBody>
      </p:sp>
    </p:spTree>
    <p:extLst>
      <p:ext uri="{BB962C8B-B14F-4D97-AF65-F5344CB8AC3E}">
        <p14:creationId xmlns:p14="http://schemas.microsoft.com/office/powerpoint/2010/main" val="2969925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0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0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0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20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00">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0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0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93309" y="790281"/>
          <a:ext cx="599308" cy="664163"/>
        </p:xfrm>
        <a:graphic>
          <a:graphicData uri="http://schemas.openxmlformats.org/presentationml/2006/ole">
            <mc:AlternateContent xmlns:mc="http://schemas.openxmlformats.org/markup-compatibility/2006">
              <mc:Choice xmlns:v="urn:schemas-microsoft-com:vml" Requires="v">
                <p:oleObj spid="_x0000_s26679"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09" y="790281"/>
                        <a:ext cx="599308" cy="664163"/>
                      </a:xfrm>
                      <a:prstGeom prst="rect">
                        <a:avLst/>
                      </a:prstGeom>
                      <a:noFill/>
                      <a:ln>
                        <a:noFill/>
                      </a:ln>
                      <a:extLst/>
                    </p:spPr>
                  </p:pic>
                </p:oleObj>
              </mc:Fallback>
            </mc:AlternateContent>
          </a:graphicData>
        </a:graphic>
      </p:graphicFrame>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09" y="148597"/>
            <a:ext cx="1179773" cy="504295"/>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4144" y="6322240"/>
            <a:ext cx="471970" cy="398958"/>
          </a:xfrm>
          <a:prstGeom prst="rect">
            <a:avLst/>
          </a:prstGeom>
        </p:spPr>
      </p:pic>
      <p:pic>
        <p:nvPicPr>
          <p:cNvPr id="7" name="Image 6"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60861" y="4878129"/>
            <a:ext cx="718104" cy="364408"/>
          </a:xfrm>
          <a:prstGeom prst="rect">
            <a:avLst/>
          </a:prstGeom>
          <a:noFill/>
          <a:ln>
            <a:noFill/>
          </a:ln>
        </p:spPr>
      </p:pic>
      <p:pic>
        <p:nvPicPr>
          <p:cNvPr id="8" name="Image 7" descr="Afficher l'image d'origine"/>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8196" y="5337559"/>
            <a:ext cx="698775" cy="351225"/>
          </a:xfrm>
          <a:prstGeom prst="rect">
            <a:avLst/>
          </a:prstGeom>
          <a:noFill/>
          <a:ln>
            <a:noFill/>
          </a:ln>
        </p:spPr>
      </p:pic>
      <p:pic>
        <p:nvPicPr>
          <p:cNvPr id="9" name="Image 8" descr="Afficher l'image d'origine"/>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53927" y="4391652"/>
            <a:ext cx="731972" cy="361003"/>
          </a:xfrm>
          <a:prstGeom prst="rect">
            <a:avLst/>
          </a:prstGeom>
          <a:noFill/>
          <a:ln>
            <a:noFill/>
          </a:ln>
        </p:spPr>
      </p:pic>
      <p:pic>
        <p:nvPicPr>
          <p:cNvPr id="10" name="Picture 13" descr="http://www.nethik.fr/mbFiles/images/vignettes-realisations/thumbs/280x200/le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14144" y="5811774"/>
            <a:ext cx="515835" cy="38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flipV="1">
            <a:off x="3980765" y="1000729"/>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5479855" y="415825"/>
            <a:ext cx="7114232" cy="584775"/>
          </a:xfrm>
          <a:prstGeom prst="rect">
            <a:avLst/>
          </a:prstGeom>
          <a:noFill/>
        </p:spPr>
        <p:txBody>
          <a:bodyPr wrap="square" rtlCol="0">
            <a:spAutoFit/>
          </a:bodyPr>
          <a:lstStyle/>
          <a:p>
            <a:r>
              <a:rPr lang="fr-FR" sz="3200" dirty="0" smtClean="0"/>
              <a:t>Cadre Scientifique </a:t>
            </a:r>
            <a:endParaRPr lang="fr-FR" sz="3200" dirty="0"/>
          </a:p>
        </p:txBody>
      </p:sp>
      <p:sp>
        <p:nvSpPr>
          <p:cNvPr id="22" name="Espace réservé du pied de page 4"/>
          <p:cNvSpPr txBox="1">
            <a:spLocks/>
          </p:cNvSpPr>
          <p:nvPr/>
        </p:nvSpPr>
        <p:spPr>
          <a:xfrm>
            <a:off x="1406768" y="65812"/>
            <a:ext cx="7435781"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Introduction générale aux projets SOLGES et</a:t>
            </a:r>
            <a:r>
              <a:rPr kumimoji="0" lang="fr-FR" sz="1600" b="0" i="0" u="none" strike="noStrike" kern="1200" cap="none" spc="0" normalizeH="0" noProof="0" dirty="0" smtClean="0">
                <a:ln>
                  <a:noFill/>
                </a:ln>
                <a:solidFill>
                  <a:prstClr val="white"/>
                </a:solidFill>
                <a:effectLst/>
                <a:uLnTx/>
                <a:uFillTx/>
                <a:latin typeface="Calibri" panose="020F0502020204030204"/>
                <a:ea typeface="+mn-ea"/>
                <a:cs typeface="+mn-cs"/>
              </a:rPr>
              <a:t> 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grpSp>
        <p:nvGrpSpPr>
          <p:cNvPr id="2" name="Groupe 1"/>
          <p:cNvGrpSpPr/>
          <p:nvPr/>
        </p:nvGrpSpPr>
        <p:grpSpPr>
          <a:xfrm>
            <a:off x="1056851" y="1070194"/>
            <a:ext cx="6235713" cy="3830649"/>
            <a:chOff x="3418909" y="1952944"/>
            <a:chExt cx="5382000" cy="3332147"/>
          </a:xfrm>
        </p:grpSpPr>
        <p:grpSp>
          <p:nvGrpSpPr>
            <p:cNvPr id="25" name="Grouper 56"/>
            <p:cNvGrpSpPr/>
            <p:nvPr/>
          </p:nvGrpSpPr>
          <p:grpSpPr>
            <a:xfrm>
              <a:off x="3418909" y="1952944"/>
              <a:ext cx="5382000" cy="3332147"/>
              <a:chOff x="3297307" y="1952942"/>
              <a:chExt cx="5382000" cy="3332147"/>
            </a:xfrm>
          </p:grpSpPr>
          <p:sp>
            <p:nvSpPr>
              <p:cNvPr id="26" name="Rectangle 25"/>
              <p:cNvSpPr/>
              <p:nvPr/>
            </p:nvSpPr>
            <p:spPr>
              <a:xfrm>
                <a:off x="3297307" y="1952942"/>
                <a:ext cx="5377245" cy="146914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3426932" y="2031706"/>
                <a:ext cx="1336456" cy="369332"/>
              </a:xfrm>
              <a:prstGeom prst="rect">
                <a:avLst/>
              </a:prstGeom>
              <a:solidFill>
                <a:schemeClr val="bg1"/>
              </a:solidFill>
            </p:spPr>
            <p:txBody>
              <a:bodyPr wrap="none" rtlCol="0">
                <a:spAutoFit/>
              </a:bodyPr>
              <a:lstStyle/>
              <a:p>
                <a:r>
                  <a:rPr lang="fr-FR" dirty="0"/>
                  <a:t>Atmosphère</a:t>
                </a:r>
              </a:p>
            </p:txBody>
          </p:sp>
          <p:sp>
            <p:nvSpPr>
              <p:cNvPr id="28" name="Rectangle 27"/>
              <p:cNvSpPr/>
              <p:nvPr/>
            </p:nvSpPr>
            <p:spPr>
              <a:xfrm>
                <a:off x="3297307" y="3369647"/>
                <a:ext cx="5382000" cy="1915442"/>
              </a:xfrm>
              <a:prstGeom prst="rect">
                <a:avLst/>
              </a:prstGeom>
              <a:blipFill>
                <a:blip r:embed="rId1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3426932" y="3540572"/>
                <a:ext cx="465192" cy="369332"/>
              </a:xfrm>
              <a:prstGeom prst="rect">
                <a:avLst/>
              </a:prstGeom>
              <a:solidFill>
                <a:schemeClr val="bg1"/>
              </a:solidFill>
            </p:spPr>
            <p:txBody>
              <a:bodyPr wrap="none" rtlCol="0">
                <a:spAutoFit/>
              </a:bodyPr>
              <a:lstStyle/>
              <a:p>
                <a:r>
                  <a:rPr lang="fr-FR"/>
                  <a:t>Sol</a:t>
                </a:r>
                <a:endParaRPr lang="fr-FR" dirty="0"/>
              </a:p>
            </p:txBody>
          </p:sp>
          <p:grpSp>
            <p:nvGrpSpPr>
              <p:cNvPr id="30" name="Grouper 62"/>
              <p:cNvGrpSpPr/>
              <p:nvPr/>
            </p:nvGrpSpPr>
            <p:grpSpPr>
              <a:xfrm>
                <a:off x="3578452" y="4406059"/>
                <a:ext cx="627345" cy="501650"/>
                <a:chOff x="3099825" y="3443506"/>
                <a:chExt cx="627345" cy="501650"/>
              </a:xfrm>
            </p:grpSpPr>
            <p:sp>
              <p:nvSpPr>
                <p:cNvPr id="50" name="Ellipse 49"/>
                <p:cNvSpPr/>
                <p:nvPr/>
              </p:nvSpPr>
              <p:spPr>
                <a:xfrm>
                  <a:off x="3101586" y="3443506"/>
                  <a:ext cx="625584" cy="5016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3099825" y="3509665"/>
                  <a:ext cx="614091" cy="369332"/>
                </a:xfrm>
                <a:prstGeom prst="rect">
                  <a:avLst/>
                </a:prstGeom>
                <a:noFill/>
              </p:spPr>
              <p:txBody>
                <a:bodyPr wrap="square" rtlCol="0">
                  <a:spAutoFit/>
                </a:bodyPr>
                <a:lstStyle/>
                <a:p>
                  <a:pPr algn="ctr"/>
                  <a:r>
                    <a:rPr lang="fr-FR" dirty="0"/>
                    <a:t>NO</a:t>
                  </a:r>
                  <a:r>
                    <a:rPr lang="fr-FR" baseline="-25000" dirty="0"/>
                    <a:t>3</a:t>
                  </a:r>
                  <a:r>
                    <a:rPr lang="fr-FR" baseline="30000" dirty="0"/>
                    <a:t>-</a:t>
                  </a:r>
                </a:p>
              </p:txBody>
            </p:sp>
          </p:grpSp>
          <p:grpSp>
            <p:nvGrpSpPr>
              <p:cNvPr id="31" name="Grouper 63"/>
              <p:cNvGrpSpPr/>
              <p:nvPr/>
            </p:nvGrpSpPr>
            <p:grpSpPr>
              <a:xfrm>
                <a:off x="4808192" y="4412409"/>
                <a:ext cx="627345" cy="501650"/>
                <a:chOff x="3099825" y="3443506"/>
                <a:chExt cx="627345" cy="501650"/>
              </a:xfrm>
            </p:grpSpPr>
            <p:sp>
              <p:nvSpPr>
                <p:cNvPr id="48" name="Ellipse 47"/>
                <p:cNvSpPr/>
                <p:nvPr/>
              </p:nvSpPr>
              <p:spPr>
                <a:xfrm>
                  <a:off x="3101586" y="3443506"/>
                  <a:ext cx="625584" cy="5016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3099825" y="3509665"/>
                  <a:ext cx="614091" cy="369332"/>
                </a:xfrm>
                <a:prstGeom prst="rect">
                  <a:avLst/>
                </a:prstGeom>
                <a:noFill/>
              </p:spPr>
              <p:txBody>
                <a:bodyPr wrap="square" rtlCol="0">
                  <a:spAutoFit/>
                </a:bodyPr>
                <a:lstStyle/>
                <a:p>
                  <a:pPr algn="ctr"/>
                  <a:r>
                    <a:rPr lang="fr-FR" dirty="0"/>
                    <a:t>NO</a:t>
                  </a:r>
                  <a:r>
                    <a:rPr lang="fr-FR" baseline="-25000" dirty="0"/>
                    <a:t>2</a:t>
                  </a:r>
                  <a:r>
                    <a:rPr lang="fr-FR" baseline="30000" dirty="0"/>
                    <a:t>-</a:t>
                  </a:r>
                </a:p>
              </p:txBody>
            </p:sp>
          </p:grpSp>
          <p:grpSp>
            <p:nvGrpSpPr>
              <p:cNvPr id="32" name="Grouper 64"/>
              <p:cNvGrpSpPr/>
              <p:nvPr/>
            </p:nvGrpSpPr>
            <p:grpSpPr>
              <a:xfrm>
                <a:off x="7142421" y="4399686"/>
                <a:ext cx="656500" cy="501650"/>
                <a:chOff x="3099825" y="3443506"/>
                <a:chExt cx="656500" cy="501650"/>
              </a:xfrm>
            </p:grpSpPr>
            <p:sp>
              <p:nvSpPr>
                <p:cNvPr id="46" name="Ellipse 45"/>
                <p:cNvSpPr/>
                <p:nvPr/>
              </p:nvSpPr>
              <p:spPr>
                <a:xfrm>
                  <a:off x="3101586" y="3443506"/>
                  <a:ext cx="625584" cy="5016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3099825" y="3509665"/>
                  <a:ext cx="656500" cy="369332"/>
                </a:xfrm>
                <a:prstGeom prst="rect">
                  <a:avLst/>
                </a:prstGeom>
                <a:noFill/>
              </p:spPr>
              <p:txBody>
                <a:bodyPr wrap="square" rtlCol="0">
                  <a:spAutoFit/>
                </a:bodyPr>
                <a:lstStyle/>
                <a:p>
                  <a:pPr algn="ctr"/>
                  <a:r>
                    <a:rPr lang="fr-FR" dirty="0"/>
                    <a:t>NH</a:t>
                  </a:r>
                  <a:r>
                    <a:rPr lang="fr-FR" baseline="-25000" dirty="0"/>
                    <a:t>4</a:t>
                  </a:r>
                  <a:r>
                    <a:rPr lang="fr-FR" baseline="30000" dirty="0"/>
                    <a:t>+</a:t>
                  </a:r>
                </a:p>
              </p:txBody>
            </p:sp>
          </p:grpSp>
          <p:cxnSp>
            <p:nvCxnSpPr>
              <p:cNvPr id="33" name="Connecteur droit avec flèche 32"/>
              <p:cNvCxnSpPr/>
              <p:nvPr/>
            </p:nvCxnSpPr>
            <p:spPr>
              <a:xfrm flipH="1" flipV="1">
                <a:off x="5467087" y="4640024"/>
                <a:ext cx="1646179" cy="1185"/>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H="1" flipV="1">
                <a:off x="4269106" y="4626292"/>
                <a:ext cx="494282" cy="635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4298400" y="4747561"/>
                <a:ext cx="521509" cy="2799"/>
              </a:xfrm>
              <a:prstGeom prst="straightConnector1">
                <a:avLst/>
              </a:prstGeom>
              <a:ln w="444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V="1">
                <a:off x="5320750" y="3628846"/>
                <a:ext cx="790351" cy="766767"/>
              </a:xfrm>
              <a:prstGeom prst="straightConnector1">
                <a:avLst/>
              </a:prstGeom>
              <a:ln w="444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4303750" y="4762390"/>
                <a:ext cx="521509" cy="2799"/>
              </a:xfrm>
              <a:prstGeom prst="straightConnector1">
                <a:avLst/>
              </a:prstGeom>
              <a:ln w="444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7011406" y="3474415"/>
                <a:ext cx="839830" cy="20414"/>
              </a:xfrm>
              <a:prstGeom prst="straightConnector1">
                <a:avLst/>
              </a:prstGeom>
              <a:ln w="444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9" name="Grouper 72"/>
              <p:cNvGrpSpPr/>
              <p:nvPr/>
            </p:nvGrpSpPr>
            <p:grpSpPr>
              <a:xfrm>
                <a:off x="6085867" y="3260709"/>
                <a:ext cx="557702" cy="559702"/>
                <a:chOff x="3099825" y="3443506"/>
                <a:chExt cx="627345" cy="501650"/>
              </a:xfrm>
            </p:grpSpPr>
            <p:sp>
              <p:nvSpPr>
                <p:cNvPr id="44" name="Ellipse 43"/>
                <p:cNvSpPr/>
                <p:nvPr/>
              </p:nvSpPr>
              <p:spPr>
                <a:xfrm>
                  <a:off x="3101586" y="3443506"/>
                  <a:ext cx="625584" cy="5016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3099825" y="3509665"/>
                  <a:ext cx="614091" cy="331025"/>
                </a:xfrm>
                <a:prstGeom prst="rect">
                  <a:avLst/>
                </a:prstGeom>
                <a:noFill/>
              </p:spPr>
              <p:txBody>
                <a:bodyPr wrap="square" rtlCol="0">
                  <a:spAutoFit/>
                </a:bodyPr>
                <a:lstStyle/>
                <a:p>
                  <a:pPr algn="ctr"/>
                  <a:r>
                    <a:rPr lang="fr-FR" dirty="0"/>
                    <a:t>NO</a:t>
                  </a:r>
                  <a:endParaRPr lang="fr-FR" baseline="30000" dirty="0"/>
                </a:p>
              </p:txBody>
            </p:sp>
          </p:grpSp>
          <p:cxnSp>
            <p:nvCxnSpPr>
              <p:cNvPr id="40" name="Connecteur droit avec flèche 39"/>
              <p:cNvCxnSpPr>
                <a:endCxn id="42" idx="4"/>
              </p:cNvCxnSpPr>
              <p:nvPr/>
            </p:nvCxnSpPr>
            <p:spPr>
              <a:xfrm flipH="1" flipV="1">
                <a:off x="6821172" y="3824289"/>
                <a:ext cx="174193" cy="7920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er 74"/>
              <p:cNvGrpSpPr/>
              <p:nvPr/>
            </p:nvGrpSpPr>
            <p:grpSpPr>
              <a:xfrm>
                <a:off x="6510624" y="3267004"/>
                <a:ext cx="631797" cy="557285"/>
                <a:chOff x="3341112" y="3465751"/>
                <a:chExt cx="357218" cy="501650"/>
              </a:xfrm>
            </p:grpSpPr>
            <p:sp>
              <p:nvSpPr>
                <p:cNvPr id="42" name="Ellipse 41"/>
                <p:cNvSpPr/>
                <p:nvPr/>
              </p:nvSpPr>
              <p:spPr>
                <a:xfrm>
                  <a:off x="3357776" y="3465751"/>
                  <a:ext cx="317839" cy="5016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3341112" y="3510092"/>
                  <a:ext cx="357218" cy="332461"/>
                </a:xfrm>
                <a:prstGeom prst="rect">
                  <a:avLst/>
                </a:prstGeom>
                <a:noFill/>
              </p:spPr>
              <p:txBody>
                <a:bodyPr wrap="square" rtlCol="0">
                  <a:spAutoFit/>
                </a:bodyPr>
                <a:lstStyle/>
                <a:p>
                  <a:pPr algn="ctr"/>
                  <a:r>
                    <a:rPr lang="fr-FR" dirty="0"/>
                    <a:t>N</a:t>
                  </a:r>
                  <a:r>
                    <a:rPr lang="fr-FR" baseline="-25000" dirty="0"/>
                    <a:t>2</a:t>
                  </a:r>
                  <a:r>
                    <a:rPr lang="fr-FR" dirty="0"/>
                    <a:t>O</a:t>
                  </a:r>
                  <a:endParaRPr lang="fr-FR" baseline="30000" dirty="0"/>
                </a:p>
              </p:txBody>
            </p:sp>
          </p:grpSp>
        </p:grpSp>
        <p:sp>
          <p:nvSpPr>
            <p:cNvPr id="52" name="Ellipse 51"/>
            <p:cNvSpPr/>
            <p:nvPr/>
          </p:nvSpPr>
          <p:spPr>
            <a:xfrm>
              <a:off x="7993587" y="3124064"/>
              <a:ext cx="562149" cy="5572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7982784" y="3162055"/>
              <a:ext cx="631797" cy="369332"/>
            </a:xfrm>
            <a:prstGeom prst="rect">
              <a:avLst/>
            </a:prstGeom>
            <a:noFill/>
          </p:spPr>
          <p:txBody>
            <a:bodyPr wrap="square" rtlCol="0">
              <a:spAutoFit/>
            </a:bodyPr>
            <a:lstStyle/>
            <a:p>
              <a:pPr algn="ctr"/>
              <a:r>
                <a:rPr lang="fr-FR" dirty="0"/>
                <a:t>N</a:t>
              </a:r>
              <a:r>
                <a:rPr lang="fr-FR" baseline="-25000" dirty="0"/>
                <a:t>2</a:t>
              </a:r>
              <a:endParaRPr lang="fr-FR" baseline="30000" dirty="0"/>
            </a:p>
          </p:txBody>
        </p:sp>
      </p:grpSp>
      <p:sp>
        <p:nvSpPr>
          <p:cNvPr id="24" name="Ellipse 23"/>
          <p:cNvSpPr/>
          <p:nvPr/>
        </p:nvSpPr>
        <p:spPr>
          <a:xfrm>
            <a:off x="1384632" y="3022043"/>
            <a:ext cx="4770091" cy="1748732"/>
          </a:xfrm>
          <a:prstGeom prst="ellipse">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4779876" y="2436251"/>
            <a:ext cx="2180493" cy="78377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229769" y="4889740"/>
            <a:ext cx="7884368" cy="707886"/>
          </a:xfrm>
          <a:prstGeom prst="rect">
            <a:avLst/>
          </a:prstGeom>
          <a:noFill/>
        </p:spPr>
        <p:txBody>
          <a:bodyPr wrap="square" rtlCol="0">
            <a:spAutoFit/>
          </a:bodyPr>
          <a:lstStyle/>
          <a:p>
            <a:pPr algn="ctr"/>
            <a:r>
              <a:rPr lang="fr-FR" sz="2000" dirty="0">
                <a:solidFill>
                  <a:srgbClr val="27235F"/>
                </a:solidFill>
                <a:latin typeface="Calibri" pitchFamily="34" charset="0"/>
                <a:cs typeface="Calibri" pitchFamily="34" charset="0"/>
              </a:rPr>
              <a:t>la nitrification (           ) observée en conditions de bonne aération du sol </a:t>
            </a:r>
          </a:p>
          <a:p>
            <a:pPr algn="ctr"/>
            <a:r>
              <a:rPr lang="fr-FR" sz="2000" dirty="0">
                <a:solidFill>
                  <a:srgbClr val="27235F"/>
                </a:solidFill>
                <a:latin typeface="Calibri" pitchFamily="34" charset="0"/>
                <a:cs typeface="Calibri" pitchFamily="34" charset="0"/>
              </a:rPr>
              <a:t>la dénitrification (          ) observée en conditions de faible aération du sol</a:t>
            </a:r>
          </a:p>
        </p:txBody>
      </p:sp>
      <p:cxnSp>
        <p:nvCxnSpPr>
          <p:cNvPr id="55" name="Connecteur droit avec flèche 54"/>
          <p:cNvCxnSpPr/>
          <p:nvPr/>
        </p:nvCxnSpPr>
        <p:spPr>
          <a:xfrm>
            <a:off x="2233979" y="5393360"/>
            <a:ext cx="521509" cy="2799"/>
          </a:xfrm>
          <a:prstGeom prst="straightConnector1">
            <a:avLst/>
          </a:prstGeom>
          <a:ln w="444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H="1" flipV="1">
            <a:off x="2119582" y="5096491"/>
            <a:ext cx="494282" cy="635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173429" y="5769107"/>
            <a:ext cx="8107738" cy="461665"/>
          </a:xfrm>
          <a:prstGeom prst="rect">
            <a:avLst/>
          </a:prstGeom>
          <a:noFill/>
          <a:ln w="12700">
            <a:solidFill>
              <a:schemeClr val="tx1"/>
            </a:solidFill>
          </a:ln>
        </p:spPr>
        <p:txBody>
          <a:bodyPr wrap="square" rtlCol="0">
            <a:spAutoFit/>
          </a:bodyPr>
          <a:lstStyle/>
          <a:p>
            <a:r>
              <a:rPr lang="fr-FR" sz="2400" b="1" dirty="0" smtClean="0"/>
              <a:t>Stimuler le fonctionnement de la transformation du N</a:t>
            </a:r>
            <a:r>
              <a:rPr lang="fr-FR" sz="2400" b="1" baseline="-25000" dirty="0" smtClean="0"/>
              <a:t>2</a:t>
            </a:r>
            <a:r>
              <a:rPr lang="fr-FR" sz="2400" b="1" dirty="0" smtClean="0"/>
              <a:t>O en N</a:t>
            </a:r>
            <a:r>
              <a:rPr lang="fr-FR" sz="2400" b="1" baseline="-25000" dirty="0" smtClean="0"/>
              <a:t>2</a:t>
            </a:r>
            <a:endParaRPr lang="fr-FR" sz="2400" b="1" baseline="-25000" dirty="0"/>
          </a:p>
        </p:txBody>
      </p:sp>
    </p:spTree>
    <p:extLst>
      <p:ext uri="{BB962C8B-B14F-4D97-AF65-F5344CB8AC3E}">
        <p14:creationId xmlns:p14="http://schemas.microsoft.com/office/powerpoint/2010/main" val="110888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989013" y="2951163"/>
            <a:ext cx="5202237" cy="3430587"/>
          </a:xfrm>
        </p:spPr>
        <p:txBody>
          <a:bodyPr/>
          <a:lstStyle/>
          <a:p>
            <a:pPr eaLnBrk="1" hangingPunct="1">
              <a:lnSpc>
                <a:spcPct val="90000"/>
              </a:lnSpc>
              <a:buSzPct val="90000"/>
              <a:buFont typeface="Wingdings" panose="05000000000000000000" pitchFamily="2" charset="2"/>
              <a:buChar char="q"/>
            </a:pPr>
            <a:r>
              <a:rPr lang="fr-FR" altLang="fr-FR" sz="1600" dirty="0" smtClean="0">
                <a:latin typeface="Calibri" pitchFamily="34" charset="0"/>
              </a:rPr>
              <a:t>2 modules de mesure</a:t>
            </a:r>
          </a:p>
          <a:p>
            <a:pPr lvl="1" eaLnBrk="1" hangingPunct="1">
              <a:lnSpc>
                <a:spcPct val="90000"/>
              </a:lnSpc>
              <a:buSzPct val="80000"/>
              <a:buFont typeface="Wingdings" panose="05000000000000000000" pitchFamily="2" charset="2"/>
              <a:buChar char="§"/>
            </a:pPr>
            <a:r>
              <a:rPr lang="fr-FR" altLang="fr-FR" sz="1400" dirty="0" smtClean="0">
                <a:latin typeface="Calibri" pitchFamily="34" charset="0"/>
              </a:rPr>
              <a:t>Voie A : dosage du N</a:t>
            </a:r>
            <a:r>
              <a:rPr lang="fr-FR" altLang="fr-FR" sz="1400" baseline="-25000" dirty="0" smtClean="0">
                <a:latin typeface="Calibri" pitchFamily="34" charset="0"/>
              </a:rPr>
              <a:t>2</a:t>
            </a:r>
            <a:r>
              <a:rPr lang="fr-FR" altLang="fr-FR" sz="1400" dirty="0" smtClean="0">
                <a:latin typeface="Calibri" pitchFamily="34" charset="0"/>
              </a:rPr>
              <a:t> et O</a:t>
            </a:r>
            <a:r>
              <a:rPr lang="fr-FR" altLang="fr-FR" sz="1400" baseline="-25000" dirty="0" smtClean="0">
                <a:latin typeface="Calibri" pitchFamily="34" charset="0"/>
              </a:rPr>
              <a:t>2</a:t>
            </a:r>
          </a:p>
          <a:p>
            <a:pPr lvl="2" eaLnBrk="1" hangingPunct="1">
              <a:lnSpc>
                <a:spcPct val="90000"/>
              </a:lnSpc>
            </a:pPr>
            <a:r>
              <a:rPr lang="fr-FR" altLang="fr-FR" sz="1200" dirty="0" smtClean="0">
                <a:latin typeface="Calibri" pitchFamily="34" charset="0"/>
              </a:rPr>
              <a:t>Tamis moléculaire, 90°C</a:t>
            </a:r>
          </a:p>
          <a:p>
            <a:pPr lvl="1" eaLnBrk="1" hangingPunct="1">
              <a:lnSpc>
                <a:spcPct val="90000"/>
              </a:lnSpc>
              <a:buSzPct val="80000"/>
              <a:buFont typeface="Wingdings" panose="05000000000000000000" pitchFamily="2" charset="2"/>
              <a:buChar char="§"/>
            </a:pPr>
            <a:r>
              <a:rPr lang="fr-FR" altLang="fr-FR" sz="1400" dirty="0" smtClean="0">
                <a:latin typeface="Calibri" pitchFamily="34" charset="0"/>
              </a:rPr>
              <a:t>Voie B : dosage du N</a:t>
            </a:r>
            <a:r>
              <a:rPr lang="fr-FR" altLang="fr-FR" sz="1400" baseline="-25000" dirty="0" smtClean="0">
                <a:latin typeface="Calibri" pitchFamily="34" charset="0"/>
              </a:rPr>
              <a:t>2</a:t>
            </a:r>
            <a:r>
              <a:rPr lang="fr-FR" altLang="fr-FR" sz="1400" dirty="0" smtClean="0">
                <a:latin typeface="Calibri" pitchFamily="34" charset="0"/>
              </a:rPr>
              <a:t>O, CO</a:t>
            </a:r>
            <a:r>
              <a:rPr lang="fr-FR" altLang="fr-FR" sz="1400" baseline="-25000" dirty="0" smtClean="0">
                <a:latin typeface="Calibri" pitchFamily="34" charset="0"/>
              </a:rPr>
              <a:t>2</a:t>
            </a:r>
            <a:r>
              <a:rPr lang="fr-FR" altLang="fr-FR" sz="1400" dirty="0" smtClean="0">
                <a:latin typeface="Calibri" pitchFamily="34" charset="0"/>
              </a:rPr>
              <a:t>, C</a:t>
            </a:r>
            <a:r>
              <a:rPr lang="fr-FR" altLang="fr-FR" sz="1400" baseline="-25000" dirty="0" smtClean="0">
                <a:latin typeface="Calibri" pitchFamily="34" charset="0"/>
              </a:rPr>
              <a:t>2</a:t>
            </a:r>
            <a:r>
              <a:rPr lang="fr-FR" altLang="fr-FR" sz="1400" dirty="0" smtClean="0">
                <a:latin typeface="Calibri" pitchFamily="34" charset="0"/>
              </a:rPr>
              <a:t>H</a:t>
            </a:r>
            <a:r>
              <a:rPr lang="fr-FR" altLang="fr-FR" sz="1400" baseline="-25000" dirty="0" smtClean="0">
                <a:latin typeface="Calibri" pitchFamily="34" charset="0"/>
              </a:rPr>
              <a:t>2</a:t>
            </a:r>
            <a:r>
              <a:rPr lang="fr-FR" altLang="fr-FR" sz="1400" dirty="0" smtClean="0">
                <a:latin typeface="Calibri" pitchFamily="34" charset="0"/>
              </a:rPr>
              <a:t> et Kr</a:t>
            </a:r>
          </a:p>
          <a:p>
            <a:pPr lvl="2" eaLnBrk="1" hangingPunct="1">
              <a:lnSpc>
                <a:spcPct val="90000"/>
              </a:lnSpc>
            </a:pPr>
            <a:r>
              <a:rPr lang="fr-FR" altLang="fr-FR" sz="1200" dirty="0" smtClean="0">
                <a:latin typeface="Calibri" pitchFamily="34" charset="0"/>
              </a:rPr>
              <a:t>Colonne </a:t>
            </a:r>
            <a:r>
              <a:rPr lang="fr-FR" altLang="fr-FR" sz="1200" dirty="0" err="1" smtClean="0">
                <a:latin typeface="Calibri" pitchFamily="34" charset="0"/>
              </a:rPr>
              <a:t>Porapak</a:t>
            </a:r>
            <a:r>
              <a:rPr lang="fr-FR" altLang="fr-FR" sz="1200" dirty="0" smtClean="0">
                <a:latin typeface="Calibri" pitchFamily="34" charset="0"/>
              </a:rPr>
              <a:t> Q, 60°C</a:t>
            </a:r>
          </a:p>
          <a:p>
            <a:pPr lvl="1" eaLnBrk="1" hangingPunct="1">
              <a:lnSpc>
                <a:spcPct val="90000"/>
              </a:lnSpc>
              <a:buSzPct val="80000"/>
              <a:buFont typeface="Wingdings" panose="05000000000000000000" pitchFamily="2" charset="2"/>
              <a:buChar char="§"/>
            </a:pPr>
            <a:r>
              <a:rPr lang="fr-FR" altLang="fr-FR" sz="1400" dirty="0" smtClean="0">
                <a:latin typeface="Calibri" pitchFamily="34" charset="0"/>
              </a:rPr>
              <a:t>Nano-Détecteurs à Conductibilité Thermique</a:t>
            </a:r>
          </a:p>
          <a:p>
            <a:pPr lvl="1" eaLnBrk="1" hangingPunct="1">
              <a:lnSpc>
                <a:spcPct val="90000"/>
              </a:lnSpc>
              <a:buSzPct val="80000"/>
              <a:buFont typeface="Wingdings" panose="05000000000000000000" pitchFamily="2" charset="2"/>
              <a:buChar char="§"/>
            </a:pPr>
            <a:r>
              <a:rPr lang="fr-FR" altLang="fr-FR" sz="1400" dirty="0" smtClean="0">
                <a:latin typeface="Calibri" pitchFamily="34" charset="0"/>
              </a:rPr>
              <a:t>Gaz vecteur : hélium</a:t>
            </a:r>
          </a:p>
          <a:p>
            <a:pPr lvl="1" eaLnBrk="1" hangingPunct="1">
              <a:lnSpc>
                <a:spcPct val="90000"/>
              </a:lnSpc>
              <a:buSzPct val="80000"/>
              <a:buFont typeface="Wingdings" panose="05000000000000000000" pitchFamily="2" charset="2"/>
              <a:buChar char="§"/>
            </a:pPr>
            <a:r>
              <a:rPr lang="fr-FR" altLang="fr-FR" sz="1400" dirty="0" smtClean="0">
                <a:latin typeface="Calibri" pitchFamily="34" charset="0"/>
              </a:rPr>
              <a:t>Temps d’analyse : env. 3 min / </a:t>
            </a:r>
            <a:r>
              <a:rPr lang="fr-FR" altLang="fr-FR" sz="1400" dirty="0" err="1" smtClean="0">
                <a:latin typeface="Calibri" pitchFamily="34" charset="0"/>
              </a:rPr>
              <a:t>éch</a:t>
            </a:r>
            <a:r>
              <a:rPr lang="fr-FR" altLang="fr-FR" sz="1400" dirty="0" smtClean="0">
                <a:latin typeface="Calibri" pitchFamily="34" charset="0"/>
              </a:rPr>
              <a:t>.</a:t>
            </a:r>
          </a:p>
          <a:p>
            <a:pPr lvl="1" eaLnBrk="1" hangingPunct="1">
              <a:lnSpc>
                <a:spcPct val="90000"/>
              </a:lnSpc>
              <a:buFont typeface="Wingdings" pitchFamily="2" charset="2"/>
              <a:buNone/>
            </a:pPr>
            <a:endParaRPr lang="fr-FR" altLang="fr-FR" sz="1000" dirty="0" smtClean="0">
              <a:latin typeface="Calibri" pitchFamily="34" charset="0"/>
            </a:endParaRPr>
          </a:p>
          <a:p>
            <a:pPr eaLnBrk="1" hangingPunct="1">
              <a:lnSpc>
                <a:spcPct val="90000"/>
              </a:lnSpc>
              <a:buSzPct val="90000"/>
              <a:buFont typeface="Wingdings" panose="05000000000000000000" pitchFamily="2" charset="2"/>
              <a:buChar char="q"/>
            </a:pPr>
            <a:r>
              <a:rPr lang="fr-FR" altLang="fr-FR" sz="1600" dirty="0" smtClean="0">
                <a:latin typeface="Calibri" pitchFamily="34" charset="0"/>
              </a:rPr>
              <a:t>Gammes de mesures</a:t>
            </a:r>
          </a:p>
          <a:p>
            <a:pPr lvl="1" eaLnBrk="1" hangingPunct="1">
              <a:lnSpc>
                <a:spcPct val="90000"/>
              </a:lnSpc>
              <a:buSzPct val="80000"/>
              <a:buFont typeface="Wingdings" panose="05000000000000000000" pitchFamily="2" charset="2"/>
              <a:buChar char="§"/>
            </a:pPr>
            <a:r>
              <a:rPr lang="fr-FR" altLang="fr-FR" sz="1400" dirty="0" smtClean="0">
                <a:latin typeface="Calibri" pitchFamily="34" charset="0"/>
              </a:rPr>
              <a:t>N</a:t>
            </a:r>
            <a:r>
              <a:rPr lang="fr-FR" altLang="fr-FR" sz="1400" baseline="-25000" dirty="0" smtClean="0">
                <a:latin typeface="Calibri" pitchFamily="34" charset="0"/>
              </a:rPr>
              <a:t>2</a:t>
            </a:r>
            <a:r>
              <a:rPr lang="fr-FR" altLang="fr-FR" sz="1400" dirty="0" smtClean="0">
                <a:latin typeface="Calibri" pitchFamily="34" charset="0"/>
              </a:rPr>
              <a:t>O : 0,2 à 1 % </a:t>
            </a:r>
            <a:r>
              <a:rPr lang="fr-FR" altLang="fr-FR" sz="1200" i="1" dirty="0" smtClean="0">
                <a:latin typeface="Calibri" pitchFamily="34" charset="0"/>
              </a:rPr>
              <a:t>(1800 à 10500 ppm) </a:t>
            </a:r>
            <a:endParaRPr lang="fr-FR" altLang="fr-FR" sz="1200" i="1" baseline="-25000" dirty="0" smtClean="0">
              <a:latin typeface="Calibri" pitchFamily="34" charset="0"/>
            </a:endParaRPr>
          </a:p>
          <a:p>
            <a:pPr lvl="1" eaLnBrk="1" hangingPunct="1">
              <a:lnSpc>
                <a:spcPct val="90000"/>
              </a:lnSpc>
              <a:buSzPct val="80000"/>
              <a:buFont typeface="Wingdings" panose="05000000000000000000" pitchFamily="2" charset="2"/>
              <a:buChar char="§"/>
            </a:pPr>
            <a:r>
              <a:rPr lang="fr-FR" altLang="fr-FR" sz="1400" dirty="0" smtClean="0">
                <a:latin typeface="Calibri" pitchFamily="34" charset="0"/>
              </a:rPr>
              <a:t>Kr : 0,1 à 0,5 % </a:t>
            </a:r>
            <a:r>
              <a:rPr lang="fr-FR" altLang="fr-FR" sz="1200" i="1" dirty="0" smtClean="0">
                <a:latin typeface="Calibri" pitchFamily="34" charset="0"/>
              </a:rPr>
              <a:t>(900 à 5000 ppm)</a:t>
            </a:r>
            <a:r>
              <a:rPr lang="fr-FR" altLang="fr-FR" sz="1200" dirty="0" smtClean="0">
                <a:latin typeface="Calibri" pitchFamily="34" charset="0"/>
              </a:rPr>
              <a:t> </a:t>
            </a:r>
          </a:p>
          <a:p>
            <a:pPr lvl="1" eaLnBrk="1" hangingPunct="1">
              <a:lnSpc>
                <a:spcPct val="90000"/>
              </a:lnSpc>
              <a:buSzPct val="80000"/>
              <a:buFont typeface="Wingdings" panose="05000000000000000000" pitchFamily="2" charset="2"/>
              <a:buChar char="§"/>
            </a:pPr>
            <a:r>
              <a:rPr lang="fr-FR" altLang="fr-FR" sz="1400" dirty="0" smtClean="0">
                <a:latin typeface="Calibri" pitchFamily="34" charset="0"/>
              </a:rPr>
              <a:t>C</a:t>
            </a:r>
            <a:r>
              <a:rPr lang="fr-FR" altLang="fr-FR" sz="1400" baseline="-25000" dirty="0" smtClean="0">
                <a:latin typeface="Calibri" pitchFamily="34" charset="0"/>
              </a:rPr>
              <a:t>2</a:t>
            </a:r>
            <a:r>
              <a:rPr lang="fr-FR" altLang="fr-FR" sz="1400" dirty="0" smtClean="0">
                <a:latin typeface="Calibri" pitchFamily="34" charset="0"/>
              </a:rPr>
              <a:t>H</a:t>
            </a:r>
            <a:r>
              <a:rPr lang="fr-FR" altLang="fr-FR" sz="1400" baseline="-25000" dirty="0" smtClean="0">
                <a:latin typeface="Calibri" pitchFamily="34" charset="0"/>
              </a:rPr>
              <a:t>2</a:t>
            </a:r>
            <a:r>
              <a:rPr lang="fr-FR" altLang="fr-FR" sz="1400" dirty="0" smtClean="0">
                <a:latin typeface="Calibri" pitchFamily="34" charset="0"/>
              </a:rPr>
              <a:t> : 0,3 à 2 % </a:t>
            </a:r>
            <a:r>
              <a:rPr lang="fr-FR" altLang="fr-FR" sz="1200" i="1" dirty="0" smtClean="0">
                <a:latin typeface="Calibri" pitchFamily="34" charset="0"/>
              </a:rPr>
              <a:t>(3500 à 21000 ppm)</a:t>
            </a:r>
          </a:p>
        </p:txBody>
      </p:sp>
      <p:sp>
        <p:nvSpPr>
          <p:cNvPr id="9222" name="Rectangle 6"/>
          <p:cNvSpPr>
            <a:spLocks noChangeArrowheads="1"/>
          </p:cNvSpPr>
          <p:nvPr/>
        </p:nvSpPr>
        <p:spPr bwMode="auto">
          <a:xfrm>
            <a:off x="987425" y="1830388"/>
            <a:ext cx="4235450" cy="120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SzPct val="90000"/>
              <a:buFont typeface="Wingdings" panose="05000000000000000000" pitchFamily="2" charset="2"/>
              <a:buChar char="q"/>
            </a:pPr>
            <a:r>
              <a:rPr lang="fr-FR" altLang="fr-FR" sz="1600" dirty="0" err="1"/>
              <a:t>MicroGC</a:t>
            </a:r>
            <a:r>
              <a:rPr lang="fr-FR" altLang="fr-FR" sz="1600" dirty="0"/>
              <a:t> T-3000 (SRA Instruments)</a:t>
            </a:r>
          </a:p>
          <a:p>
            <a:pPr marL="0" indent="0" eaLnBrk="1" hangingPunct="1">
              <a:spcBef>
                <a:spcPct val="20000"/>
              </a:spcBef>
              <a:buSzPct val="90000"/>
            </a:pPr>
            <a:endParaRPr lang="fr-FR" altLang="fr-FR" sz="1000" dirty="0"/>
          </a:p>
          <a:p>
            <a:pPr eaLnBrk="1" hangingPunct="1">
              <a:spcBef>
                <a:spcPct val="20000"/>
              </a:spcBef>
              <a:buSzPct val="90000"/>
              <a:buFont typeface="Wingdings" panose="05000000000000000000" pitchFamily="2" charset="2"/>
              <a:buChar char="q"/>
            </a:pPr>
            <a:r>
              <a:rPr lang="fr-FR" altLang="fr-FR" sz="1600" dirty="0"/>
              <a:t>Passeur automatique d’échantillons 48 positions</a:t>
            </a:r>
          </a:p>
        </p:txBody>
      </p:sp>
      <p:pic>
        <p:nvPicPr>
          <p:cNvPr id="9228" name="Picture 12"/>
          <p:cNvPicPr>
            <a:picLocks noChangeAspect="1" noChangeArrowheads="1"/>
          </p:cNvPicPr>
          <p:nvPr/>
        </p:nvPicPr>
        <p:blipFill>
          <a:blip r:embed="rId3">
            <a:extLst>
              <a:ext uri="{28A0092B-C50C-407E-A947-70E740481C1C}">
                <a14:useLocalDpi xmlns:a14="http://schemas.microsoft.com/office/drawing/2010/main" val="0"/>
              </a:ext>
            </a:extLst>
          </a:blip>
          <a:srcRect t="12675"/>
          <a:stretch>
            <a:fillRect/>
          </a:stretch>
        </p:blipFill>
        <p:spPr bwMode="auto">
          <a:xfrm>
            <a:off x="5014913" y="4548188"/>
            <a:ext cx="3120390" cy="183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descr="P10304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699" y="1762140"/>
            <a:ext cx="2039444" cy="152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P10304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8884" y="3113092"/>
            <a:ext cx="1832956" cy="13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817419" y="393702"/>
            <a:ext cx="9331611" cy="584775"/>
          </a:xfrm>
          <a:prstGeom prst="rect">
            <a:avLst/>
          </a:prstGeom>
          <a:noFill/>
        </p:spPr>
        <p:txBody>
          <a:bodyPr wrap="square" rtlCol="0">
            <a:spAutoFit/>
          </a:bodyPr>
          <a:lstStyle/>
          <a:p>
            <a:r>
              <a:rPr lang="fr-FR" sz="3200" dirty="0" smtClean="0"/>
              <a:t>Présentation détaillée du protocole : </a:t>
            </a:r>
            <a:r>
              <a:rPr lang="fr-FR" dirty="0" smtClean="0"/>
              <a:t>3. Analyse gazeuse </a:t>
            </a:r>
            <a:endParaRPr lang="fr-FR" dirty="0"/>
          </a:p>
        </p:txBody>
      </p:sp>
      <p:sp>
        <p:nvSpPr>
          <p:cNvPr id="9"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Protocole de Caractérisation de la capacité des sols à réduire N</a:t>
            </a:r>
            <a:r>
              <a:rPr sz="1600" baseline="-25000" dirty="0" smtClean="0">
                <a:solidFill>
                  <a:prstClr val="white"/>
                </a:solidFill>
              </a:rPr>
              <a:t>2</a:t>
            </a:r>
            <a:r>
              <a:rPr sz="1600" dirty="0" smtClean="0">
                <a:solidFill>
                  <a:prstClr val="white"/>
                </a:solidFill>
              </a:rPr>
              <a:t>O</a:t>
            </a:r>
            <a:endParaRPr sz="1600" b="1" dirty="0">
              <a:solidFill>
                <a:srgbClr val="B7BF10"/>
              </a:solidFill>
            </a:endParaRPr>
          </a:p>
        </p:txBody>
      </p:sp>
    </p:spTree>
    <p:extLst>
      <p:ext uri="{BB962C8B-B14F-4D97-AF65-F5344CB8AC3E}">
        <p14:creationId xmlns:p14="http://schemas.microsoft.com/office/powerpoint/2010/main" val="3877453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219">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19">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219">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219">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0" name="Group 30"/>
          <p:cNvGrpSpPr>
            <a:grpSpLocks/>
          </p:cNvGrpSpPr>
          <p:nvPr/>
        </p:nvGrpSpPr>
        <p:grpSpPr bwMode="auto">
          <a:xfrm>
            <a:off x="660400" y="1209676"/>
            <a:ext cx="5092700" cy="5343525"/>
            <a:chOff x="356" y="767"/>
            <a:chExt cx="3208" cy="3366"/>
          </a:xfrm>
        </p:grpSpPr>
        <p:grpSp>
          <p:nvGrpSpPr>
            <p:cNvPr id="9232" name="Group 26"/>
            <p:cNvGrpSpPr>
              <a:grpSpLocks/>
            </p:cNvGrpSpPr>
            <p:nvPr/>
          </p:nvGrpSpPr>
          <p:grpSpPr bwMode="auto">
            <a:xfrm>
              <a:off x="356" y="767"/>
              <a:ext cx="2510" cy="3280"/>
              <a:chOff x="356" y="767"/>
              <a:chExt cx="2510" cy="3280"/>
            </a:xfrm>
          </p:grpSpPr>
          <p:sp>
            <p:nvSpPr>
              <p:cNvPr id="9234" name="Rectangle 5"/>
              <p:cNvSpPr>
                <a:spLocks noChangeArrowheads="1"/>
              </p:cNvSpPr>
              <p:nvPr/>
            </p:nvSpPr>
            <p:spPr bwMode="auto">
              <a:xfrm>
                <a:off x="356" y="767"/>
                <a:ext cx="2510" cy="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285750" indent="-285750" algn="ctr" eaLnBrk="1" hangingPunct="1">
                  <a:spcBef>
                    <a:spcPct val="20000"/>
                  </a:spcBef>
                  <a:buSzPct val="90000"/>
                  <a:buFont typeface="Wingdings" panose="05000000000000000000" pitchFamily="2" charset="2"/>
                  <a:buChar char="q"/>
                </a:pPr>
                <a:r>
                  <a:rPr lang="fr-FR" altLang="fr-FR" sz="1600" dirty="0"/>
                  <a:t>Accumulation du N</a:t>
                </a:r>
                <a:r>
                  <a:rPr lang="fr-FR" altLang="fr-FR" sz="1600" baseline="-25000" dirty="0"/>
                  <a:t>2</a:t>
                </a:r>
                <a:r>
                  <a:rPr lang="fr-FR" altLang="fr-FR" sz="1600" dirty="0"/>
                  <a:t>O        </a:t>
                </a:r>
                <a:endParaRPr lang="fr-FR" altLang="fr-FR" sz="1600" dirty="0" smtClean="0"/>
              </a:p>
              <a:p>
                <a:pPr marL="0" indent="0" algn="ctr" eaLnBrk="1" hangingPunct="1">
                  <a:spcBef>
                    <a:spcPct val="20000"/>
                  </a:spcBef>
                  <a:buSzPct val="90000"/>
                </a:pPr>
                <a:r>
                  <a:rPr lang="fr-FR" altLang="fr-FR" sz="1400" i="1" dirty="0" smtClean="0"/>
                  <a:t>(</a:t>
                </a:r>
                <a:r>
                  <a:rPr lang="fr-FR" altLang="fr-FR" sz="1400" i="1" dirty="0"/>
                  <a:t>modalités avec apport de nitrates)</a:t>
                </a:r>
              </a:p>
            </p:txBody>
          </p:sp>
          <p:pic>
            <p:nvPicPr>
              <p:cNvPr id="9235"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l="6233" r="4286"/>
              <a:stretch>
                <a:fillRect/>
              </a:stretch>
            </p:blipFill>
            <p:spPr bwMode="auto">
              <a:xfrm>
                <a:off x="603" y="1187"/>
                <a:ext cx="1981" cy="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l="5766" r="4597"/>
              <a:stretch>
                <a:fillRect/>
              </a:stretch>
            </p:blipFill>
            <p:spPr bwMode="auto">
              <a:xfrm>
                <a:off x="614" y="2670"/>
                <a:ext cx="1984" cy="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233" name="Rectangle 3"/>
            <p:cNvSpPr>
              <a:spLocks noChangeArrowheads="1"/>
            </p:cNvSpPr>
            <p:nvPr/>
          </p:nvSpPr>
          <p:spPr bwMode="auto">
            <a:xfrm>
              <a:off x="1480" y="4102"/>
              <a:ext cx="2084" cy="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20000"/>
                </a:spcBef>
                <a:buClr>
                  <a:schemeClr val="folHlink"/>
                </a:buClr>
                <a:buSzPct val="90000"/>
                <a:buFont typeface="Wingdings" pitchFamily="2" charset="2"/>
                <a:buNone/>
              </a:pPr>
              <a:r>
                <a:rPr lang="fr-FR" altLang="fr-FR" sz="1600" i="1" dirty="0">
                  <a:solidFill>
                    <a:srgbClr val="0000FF"/>
                  </a:solidFill>
                  <a:sym typeface="Wingdings" pitchFamily="2" charset="2"/>
                </a:rPr>
                <a:t></a:t>
              </a:r>
              <a:r>
                <a:rPr lang="fr-FR" altLang="fr-FR" sz="1600" i="1" dirty="0">
                  <a:sym typeface="Wingdings" pitchFamily="2" charset="2"/>
                </a:rPr>
                <a:t> </a:t>
              </a:r>
              <a:r>
                <a:rPr lang="fr-FR" altLang="fr-FR" sz="1400" i="1" dirty="0"/>
                <a:t>avec acétylène</a:t>
              </a:r>
              <a:r>
                <a:rPr lang="fr-FR" altLang="fr-FR" sz="1600" i="1" dirty="0"/>
                <a:t>       </a:t>
              </a:r>
              <a:r>
                <a:rPr lang="fr-FR" altLang="fr-FR" sz="1600" i="1" dirty="0">
                  <a:solidFill>
                    <a:srgbClr val="009900"/>
                  </a:solidFill>
                  <a:sym typeface="Wingdings" pitchFamily="2" charset="2"/>
                </a:rPr>
                <a:t> </a:t>
              </a:r>
              <a:r>
                <a:rPr lang="fr-FR" altLang="fr-FR" sz="1400" i="1" dirty="0"/>
                <a:t>sans acétylène </a:t>
              </a:r>
            </a:p>
          </p:txBody>
        </p:sp>
      </p:grpSp>
      <p:sp>
        <p:nvSpPr>
          <p:cNvPr id="163849" name="Rectangle 9"/>
          <p:cNvSpPr>
            <a:spLocks noChangeArrowheads="1"/>
          </p:cNvSpPr>
          <p:nvPr/>
        </p:nvSpPr>
        <p:spPr bwMode="auto">
          <a:xfrm>
            <a:off x="7469188" y="2052934"/>
            <a:ext cx="1655762"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20000"/>
              </a:spcBef>
              <a:buClr>
                <a:schemeClr val="folHlink"/>
              </a:buClr>
              <a:buSzPct val="90000"/>
              <a:buFont typeface="Wingdings" pitchFamily="2" charset="2"/>
              <a:buNone/>
            </a:pPr>
            <a:r>
              <a:rPr lang="fr-FR" altLang="fr-FR" sz="1600" b="1" dirty="0">
                <a:solidFill>
                  <a:srgbClr val="00D000"/>
                </a:solidFill>
              </a:rPr>
              <a:t>Bonne capacité </a:t>
            </a:r>
          </a:p>
          <a:p>
            <a:pPr algn="ctr" eaLnBrk="1" hangingPunct="1">
              <a:spcBef>
                <a:spcPct val="20000"/>
              </a:spcBef>
              <a:buClr>
                <a:schemeClr val="folHlink"/>
              </a:buClr>
              <a:buSzPct val="90000"/>
              <a:buFont typeface="Wingdings" pitchFamily="2" charset="2"/>
              <a:buNone/>
            </a:pPr>
            <a:r>
              <a:rPr lang="fr-FR" altLang="fr-FR" sz="1600" b="1" dirty="0">
                <a:solidFill>
                  <a:srgbClr val="00D000"/>
                </a:solidFill>
              </a:rPr>
              <a:t>à réduire </a:t>
            </a:r>
            <a:r>
              <a:rPr lang="fr-FR" altLang="fr-FR" sz="1600" b="1" dirty="0" smtClean="0">
                <a:solidFill>
                  <a:srgbClr val="00D000"/>
                </a:solidFill>
              </a:rPr>
              <a:t>N</a:t>
            </a:r>
            <a:r>
              <a:rPr lang="fr-FR" altLang="fr-FR" sz="1600" b="1" baseline="-25000" dirty="0" smtClean="0">
                <a:solidFill>
                  <a:srgbClr val="00D000"/>
                </a:solidFill>
              </a:rPr>
              <a:t>2</a:t>
            </a:r>
            <a:r>
              <a:rPr lang="fr-FR" altLang="fr-FR" sz="1600" b="1" dirty="0" smtClean="0">
                <a:solidFill>
                  <a:srgbClr val="00D000"/>
                </a:solidFill>
              </a:rPr>
              <a:t>O</a:t>
            </a:r>
          </a:p>
          <a:p>
            <a:pPr algn="ctr" eaLnBrk="1" hangingPunct="1">
              <a:spcBef>
                <a:spcPct val="20000"/>
              </a:spcBef>
              <a:buClr>
                <a:schemeClr val="folHlink"/>
              </a:buClr>
              <a:buSzPct val="90000"/>
              <a:buFont typeface="Wingdings" pitchFamily="2" charset="2"/>
              <a:buNone/>
            </a:pPr>
            <a:endParaRPr lang="fr-FR" altLang="fr-FR" sz="800" b="1" dirty="0">
              <a:solidFill>
                <a:srgbClr val="00D000"/>
              </a:solidFill>
            </a:endParaRPr>
          </a:p>
          <a:p>
            <a:pPr algn="ctr" eaLnBrk="1" hangingPunct="1">
              <a:spcBef>
                <a:spcPct val="20000"/>
              </a:spcBef>
              <a:buClr>
                <a:schemeClr val="folHlink"/>
              </a:buClr>
              <a:buSzPct val="90000"/>
              <a:buFont typeface="Wingdings" pitchFamily="2" charset="2"/>
              <a:buNone/>
            </a:pPr>
            <a:r>
              <a:rPr lang="fr-FR" sz="1600" b="1" dirty="0">
                <a:solidFill>
                  <a:srgbClr val="00B050"/>
                </a:solidFill>
              </a:rPr>
              <a:t>PhN2ORed+</a:t>
            </a:r>
            <a:endParaRPr lang="fr-FR" altLang="fr-FR" sz="1600" b="1" dirty="0">
              <a:solidFill>
                <a:srgbClr val="00D000"/>
              </a:solidFill>
            </a:endParaRPr>
          </a:p>
        </p:txBody>
      </p:sp>
      <p:grpSp>
        <p:nvGrpSpPr>
          <p:cNvPr id="163873" name="Group 33"/>
          <p:cNvGrpSpPr>
            <a:grpSpLocks/>
          </p:cNvGrpSpPr>
          <p:nvPr/>
        </p:nvGrpSpPr>
        <p:grpSpPr bwMode="auto">
          <a:xfrm>
            <a:off x="593726" y="1878013"/>
            <a:ext cx="6937375" cy="2200275"/>
            <a:chOff x="374" y="1183"/>
            <a:chExt cx="4370" cy="1386"/>
          </a:xfrm>
        </p:grpSpPr>
        <p:sp>
          <p:nvSpPr>
            <p:cNvPr id="9230" name="Rectangle 22"/>
            <p:cNvSpPr>
              <a:spLocks noChangeArrowheads="1"/>
            </p:cNvSpPr>
            <p:nvPr/>
          </p:nvSpPr>
          <p:spPr bwMode="auto">
            <a:xfrm>
              <a:off x="580" y="1183"/>
              <a:ext cx="4164" cy="1386"/>
            </a:xfrm>
            <a:prstGeom prst="rect">
              <a:avLst/>
            </a:prstGeom>
            <a:noFill/>
            <a:ln w="38100">
              <a:solidFill>
                <a:srgbClr val="00D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fr-FR" altLang="fr-FR"/>
            </a:p>
          </p:txBody>
        </p:sp>
        <p:sp>
          <p:nvSpPr>
            <p:cNvPr id="9231" name="Text Box 24"/>
            <p:cNvSpPr txBox="1">
              <a:spLocks noChangeArrowheads="1"/>
            </p:cNvSpPr>
            <p:nvPr/>
          </p:nvSpPr>
          <p:spPr bwMode="auto">
            <a:xfrm rot="16200000">
              <a:off x="78" y="1772"/>
              <a:ext cx="78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1400" i="1" dirty="0">
                  <a:solidFill>
                    <a:srgbClr val="00D000"/>
                  </a:solidFill>
                </a:rPr>
                <a:t>Exemple 1</a:t>
              </a:r>
            </a:p>
          </p:txBody>
        </p:sp>
      </p:grpSp>
      <p:sp>
        <p:nvSpPr>
          <p:cNvPr id="163860" name="Rectangle 20"/>
          <p:cNvSpPr>
            <a:spLocks noChangeArrowheads="1"/>
          </p:cNvSpPr>
          <p:nvPr/>
        </p:nvSpPr>
        <p:spPr bwMode="auto">
          <a:xfrm>
            <a:off x="7502525" y="4219139"/>
            <a:ext cx="1636712"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20000"/>
              </a:spcBef>
              <a:buClr>
                <a:schemeClr val="folHlink"/>
              </a:buClr>
              <a:buSzPct val="90000"/>
              <a:buFont typeface="Wingdings" pitchFamily="2" charset="2"/>
              <a:buNone/>
            </a:pPr>
            <a:r>
              <a:rPr lang="fr-FR" altLang="fr-FR" sz="1600" b="1" dirty="0">
                <a:solidFill>
                  <a:srgbClr val="FF0000"/>
                </a:solidFill>
              </a:rPr>
              <a:t>Faible capacité </a:t>
            </a:r>
          </a:p>
          <a:p>
            <a:pPr algn="ctr" eaLnBrk="1" hangingPunct="1">
              <a:spcBef>
                <a:spcPct val="20000"/>
              </a:spcBef>
              <a:buClr>
                <a:schemeClr val="folHlink"/>
              </a:buClr>
              <a:buSzPct val="90000"/>
              <a:buFont typeface="Wingdings" pitchFamily="2" charset="2"/>
              <a:buNone/>
            </a:pPr>
            <a:r>
              <a:rPr lang="fr-FR" altLang="fr-FR" sz="1600" b="1" dirty="0">
                <a:solidFill>
                  <a:srgbClr val="FF0000"/>
                </a:solidFill>
              </a:rPr>
              <a:t>à réduire </a:t>
            </a:r>
            <a:r>
              <a:rPr lang="fr-FR" altLang="fr-FR" sz="1600" b="1" dirty="0" smtClean="0">
                <a:solidFill>
                  <a:srgbClr val="FF0000"/>
                </a:solidFill>
              </a:rPr>
              <a:t>N</a:t>
            </a:r>
            <a:r>
              <a:rPr lang="fr-FR" altLang="fr-FR" sz="1600" b="1" baseline="-25000" dirty="0" smtClean="0">
                <a:solidFill>
                  <a:srgbClr val="FF0000"/>
                </a:solidFill>
              </a:rPr>
              <a:t>2</a:t>
            </a:r>
            <a:r>
              <a:rPr lang="fr-FR" altLang="fr-FR" sz="1600" b="1" dirty="0" smtClean="0">
                <a:solidFill>
                  <a:srgbClr val="FF0000"/>
                </a:solidFill>
              </a:rPr>
              <a:t>O</a:t>
            </a:r>
          </a:p>
          <a:p>
            <a:pPr algn="ctr" eaLnBrk="1" hangingPunct="1">
              <a:spcBef>
                <a:spcPct val="20000"/>
              </a:spcBef>
              <a:buClr>
                <a:schemeClr val="folHlink"/>
              </a:buClr>
              <a:buSzPct val="90000"/>
              <a:buFont typeface="Wingdings" pitchFamily="2" charset="2"/>
              <a:buNone/>
            </a:pPr>
            <a:endParaRPr lang="fr-FR" altLang="fr-FR" sz="800" b="1" dirty="0">
              <a:solidFill>
                <a:srgbClr val="FF0000"/>
              </a:solidFill>
            </a:endParaRPr>
          </a:p>
          <a:p>
            <a:pPr algn="ctr" eaLnBrk="1" hangingPunct="1">
              <a:spcBef>
                <a:spcPct val="20000"/>
              </a:spcBef>
              <a:buClr>
                <a:schemeClr val="folHlink"/>
              </a:buClr>
              <a:buSzPct val="90000"/>
              <a:buFont typeface="Wingdings" pitchFamily="2" charset="2"/>
              <a:buNone/>
            </a:pPr>
            <a:r>
              <a:rPr lang="fr-FR" sz="1600" b="1" dirty="0">
                <a:solidFill>
                  <a:srgbClr val="FF0000"/>
                </a:solidFill>
              </a:rPr>
              <a:t>PhN2ORed-</a:t>
            </a:r>
            <a:endParaRPr lang="fr-FR" altLang="fr-FR" sz="1600" b="1" dirty="0" smtClean="0">
              <a:solidFill>
                <a:srgbClr val="FF0000"/>
              </a:solidFill>
            </a:endParaRPr>
          </a:p>
          <a:p>
            <a:pPr algn="ctr" eaLnBrk="1" hangingPunct="1">
              <a:spcBef>
                <a:spcPct val="20000"/>
              </a:spcBef>
              <a:buClr>
                <a:schemeClr val="folHlink"/>
              </a:buClr>
              <a:buSzPct val="90000"/>
              <a:buFont typeface="Wingdings" pitchFamily="2" charset="2"/>
              <a:buNone/>
            </a:pPr>
            <a:endParaRPr lang="fr-FR" altLang="fr-FR" sz="1600" b="1" dirty="0">
              <a:solidFill>
                <a:srgbClr val="FF0000"/>
              </a:solidFill>
            </a:endParaRPr>
          </a:p>
          <a:p>
            <a:pPr algn="ctr" eaLnBrk="1" hangingPunct="1">
              <a:spcBef>
                <a:spcPct val="20000"/>
              </a:spcBef>
              <a:buClr>
                <a:schemeClr val="folHlink"/>
              </a:buClr>
              <a:buSzPct val="90000"/>
              <a:buFont typeface="Wingdings" pitchFamily="2" charset="2"/>
              <a:buNone/>
            </a:pPr>
            <a:endParaRPr lang="fr-FR" altLang="fr-FR" sz="1600" b="1" dirty="0">
              <a:solidFill>
                <a:srgbClr val="FF0000"/>
              </a:solidFill>
            </a:endParaRPr>
          </a:p>
        </p:txBody>
      </p:sp>
      <p:grpSp>
        <p:nvGrpSpPr>
          <p:cNvPr id="163872" name="Group 32"/>
          <p:cNvGrpSpPr>
            <a:grpSpLocks/>
          </p:cNvGrpSpPr>
          <p:nvPr/>
        </p:nvGrpSpPr>
        <p:grpSpPr bwMode="auto">
          <a:xfrm>
            <a:off x="600076" y="4219575"/>
            <a:ext cx="6934200" cy="2200275"/>
            <a:chOff x="378" y="2658"/>
            <a:chExt cx="4368" cy="1386"/>
          </a:xfrm>
        </p:grpSpPr>
        <p:sp>
          <p:nvSpPr>
            <p:cNvPr id="9228" name="Rectangle 21"/>
            <p:cNvSpPr>
              <a:spLocks noChangeArrowheads="1"/>
            </p:cNvSpPr>
            <p:nvPr/>
          </p:nvSpPr>
          <p:spPr bwMode="auto">
            <a:xfrm>
              <a:off x="588" y="2658"/>
              <a:ext cx="4158" cy="138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FF0000"/>
                </a:solidFill>
              </a:endParaRPr>
            </a:p>
          </p:txBody>
        </p:sp>
        <p:sp>
          <p:nvSpPr>
            <p:cNvPr id="9229" name="Text Box 25"/>
            <p:cNvSpPr txBox="1">
              <a:spLocks noChangeArrowheads="1"/>
            </p:cNvSpPr>
            <p:nvPr/>
          </p:nvSpPr>
          <p:spPr bwMode="auto">
            <a:xfrm rot="16200000">
              <a:off x="82" y="3240"/>
              <a:ext cx="786" cy="1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1400" i="1" dirty="0">
                  <a:solidFill>
                    <a:srgbClr val="FF0000"/>
                  </a:solidFill>
                </a:rPr>
                <a:t>Exemple 2</a:t>
              </a:r>
            </a:p>
          </p:txBody>
        </p:sp>
      </p:grpSp>
      <p:grpSp>
        <p:nvGrpSpPr>
          <p:cNvPr id="163875" name="Group 35"/>
          <p:cNvGrpSpPr>
            <a:grpSpLocks/>
          </p:cNvGrpSpPr>
          <p:nvPr/>
        </p:nvGrpSpPr>
        <p:grpSpPr bwMode="auto">
          <a:xfrm>
            <a:off x="4138613" y="1209675"/>
            <a:ext cx="3563937" cy="5207000"/>
            <a:chOff x="2607" y="762"/>
            <a:chExt cx="2245" cy="3280"/>
          </a:xfrm>
        </p:grpSpPr>
        <p:sp>
          <p:nvSpPr>
            <p:cNvPr id="9225" name="Rectangle 7"/>
            <p:cNvSpPr>
              <a:spLocks noChangeArrowheads="1"/>
            </p:cNvSpPr>
            <p:nvPr/>
          </p:nvSpPr>
          <p:spPr bwMode="auto">
            <a:xfrm>
              <a:off x="2607" y="762"/>
              <a:ext cx="2245"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285750" indent="-285750" algn="ctr" eaLnBrk="1" hangingPunct="1">
                <a:spcBef>
                  <a:spcPct val="20000"/>
                </a:spcBef>
                <a:buSzPct val="90000"/>
                <a:buFont typeface="Wingdings" panose="05000000000000000000" pitchFamily="2" charset="2"/>
                <a:buChar char="q"/>
              </a:pPr>
              <a:r>
                <a:rPr lang="fr-FR" altLang="fr-FR" sz="1600" dirty="0"/>
                <a:t>Réduction du N</a:t>
              </a:r>
              <a:r>
                <a:rPr lang="fr-FR" altLang="fr-FR" sz="1600" baseline="-25000" dirty="0"/>
                <a:t>2</a:t>
              </a:r>
              <a:r>
                <a:rPr lang="fr-FR" altLang="fr-FR" sz="1600" dirty="0"/>
                <a:t>O       </a:t>
              </a:r>
              <a:endParaRPr lang="fr-FR" altLang="fr-FR" sz="1600" dirty="0" smtClean="0"/>
            </a:p>
            <a:p>
              <a:pPr marL="0" indent="0" algn="ctr" eaLnBrk="1" hangingPunct="1">
                <a:spcBef>
                  <a:spcPct val="20000"/>
                </a:spcBef>
                <a:buSzPct val="90000"/>
              </a:pPr>
              <a:r>
                <a:rPr lang="fr-FR" altLang="fr-FR" sz="1400" i="1" dirty="0" smtClean="0"/>
                <a:t>(</a:t>
              </a:r>
              <a:r>
                <a:rPr lang="fr-FR" altLang="fr-FR" sz="1400" i="1" dirty="0"/>
                <a:t>modalités avec apport de N</a:t>
              </a:r>
              <a:r>
                <a:rPr lang="fr-FR" altLang="fr-FR" sz="1400" i="1" baseline="-25000" dirty="0"/>
                <a:t>2</a:t>
              </a:r>
              <a:r>
                <a:rPr lang="fr-FR" altLang="fr-FR" sz="1400" i="1" dirty="0"/>
                <a:t>O)</a:t>
              </a:r>
            </a:p>
          </p:txBody>
        </p:sp>
        <p:pic>
          <p:nvPicPr>
            <p:cNvPr id="922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l="5766" r="3624"/>
            <a:stretch>
              <a:fillRect/>
            </a:stretch>
          </p:blipFill>
          <p:spPr bwMode="auto">
            <a:xfrm>
              <a:off x="2723" y="1184"/>
              <a:ext cx="2006" cy="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34"/>
            <p:cNvPicPr>
              <a:picLocks noChangeAspect="1" noChangeArrowheads="1"/>
            </p:cNvPicPr>
            <p:nvPr/>
          </p:nvPicPr>
          <p:blipFill>
            <a:blip r:embed="rId6" cstate="print">
              <a:extLst>
                <a:ext uri="{28A0092B-C50C-407E-A947-70E740481C1C}">
                  <a14:useLocalDpi xmlns:a14="http://schemas.microsoft.com/office/drawing/2010/main" val="0"/>
                </a:ext>
              </a:extLst>
            </a:blip>
            <a:srcRect l="6195" t="1816" r="3624" b="313"/>
            <a:stretch>
              <a:fillRect/>
            </a:stretch>
          </p:blipFill>
          <p:spPr bwMode="auto">
            <a:xfrm>
              <a:off x="2731" y="2695"/>
              <a:ext cx="1995" cy="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ZoneTexte 20"/>
          <p:cNvSpPr txBox="1"/>
          <p:nvPr/>
        </p:nvSpPr>
        <p:spPr>
          <a:xfrm>
            <a:off x="974725" y="412751"/>
            <a:ext cx="9331611" cy="584775"/>
          </a:xfrm>
          <a:prstGeom prst="rect">
            <a:avLst/>
          </a:prstGeom>
          <a:noFill/>
        </p:spPr>
        <p:txBody>
          <a:bodyPr wrap="square" rtlCol="0">
            <a:spAutoFit/>
          </a:bodyPr>
          <a:lstStyle/>
          <a:p>
            <a:r>
              <a:rPr lang="fr-FR" sz="3200" dirty="0" smtClean="0"/>
              <a:t>Présentation détaillée du protocole : </a:t>
            </a:r>
            <a:r>
              <a:rPr lang="fr-FR" dirty="0" smtClean="0"/>
              <a:t>4. Traitement</a:t>
            </a:r>
            <a:endParaRPr lang="fr-FR" dirty="0"/>
          </a:p>
        </p:txBody>
      </p:sp>
      <p:sp>
        <p:nvSpPr>
          <p:cNvPr id="22"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Protocole de Caractérisation de la capacité des sols à réduire N</a:t>
            </a:r>
            <a:r>
              <a:rPr sz="1600" baseline="-25000" dirty="0" smtClean="0">
                <a:solidFill>
                  <a:prstClr val="white"/>
                </a:solidFill>
              </a:rPr>
              <a:t>2</a:t>
            </a:r>
            <a:r>
              <a:rPr sz="1600" dirty="0" smtClean="0">
                <a:solidFill>
                  <a:prstClr val="white"/>
                </a:solidFill>
              </a:rPr>
              <a:t>O</a:t>
            </a:r>
            <a:endParaRPr sz="1600" b="1" dirty="0">
              <a:solidFill>
                <a:srgbClr val="B7BF10"/>
              </a:solidFill>
            </a:endParaRPr>
          </a:p>
        </p:txBody>
      </p:sp>
    </p:spTree>
    <p:extLst>
      <p:ext uri="{BB962C8B-B14F-4D97-AF65-F5344CB8AC3E}">
        <p14:creationId xmlns:p14="http://schemas.microsoft.com/office/powerpoint/2010/main" val="4010920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8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9" grpId="0"/>
      <p:bldP spid="1638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019" name="Group 35"/>
          <p:cNvGrpSpPr>
            <a:grpSpLocks/>
          </p:cNvGrpSpPr>
          <p:nvPr/>
        </p:nvGrpSpPr>
        <p:grpSpPr bwMode="auto">
          <a:xfrm>
            <a:off x="1109663" y="1513176"/>
            <a:ext cx="8358187" cy="1905000"/>
            <a:chOff x="369" y="767"/>
            <a:chExt cx="5265" cy="1200"/>
          </a:xfrm>
        </p:grpSpPr>
        <p:pic>
          <p:nvPicPr>
            <p:cNvPr id="10258"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l="4520" t="-688" r="545" b="-688"/>
            <a:stretch>
              <a:fillRect/>
            </a:stretch>
          </p:blipFill>
          <p:spPr bwMode="auto">
            <a:xfrm>
              <a:off x="919" y="1039"/>
              <a:ext cx="1378" cy="916"/>
            </a:xfrm>
            <a:prstGeom prst="rect">
              <a:avLst/>
            </a:prstGeom>
            <a:noFill/>
            <a:ln w="25400">
              <a:solidFill>
                <a:srgbClr val="00D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9"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l="4987" t="688" r="1675" b="-563"/>
            <a:stretch>
              <a:fillRect/>
            </a:stretch>
          </p:blipFill>
          <p:spPr bwMode="auto">
            <a:xfrm>
              <a:off x="3118" y="1053"/>
              <a:ext cx="1355" cy="902"/>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0" name="Text Box 15"/>
            <p:cNvSpPr txBox="1">
              <a:spLocks noChangeArrowheads="1"/>
            </p:cNvSpPr>
            <p:nvPr/>
          </p:nvSpPr>
          <p:spPr bwMode="auto">
            <a:xfrm rot="16200000">
              <a:off x="356" y="1443"/>
              <a:ext cx="78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1400" i="1">
                  <a:solidFill>
                    <a:srgbClr val="00D000"/>
                  </a:solidFill>
                </a:rPr>
                <a:t>Exemple 1</a:t>
              </a:r>
            </a:p>
          </p:txBody>
        </p:sp>
        <p:sp>
          <p:nvSpPr>
            <p:cNvPr id="10261" name="Text Box 16"/>
            <p:cNvSpPr txBox="1">
              <a:spLocks noChangeArrowheads="1"/>
            </p:cNvSpPr>
            <p:nvPr/>
          </p:nvSpPr>
          <p:spPr bwMode="auto">
            <a:xfrm rot="16200000">
              <a:off x="2550" y="1477"/>
              <a:ext cx="78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1400" i="1">
                  <a:solidFill>
                    <a:schemeClr val="accent2"/>
                  </a:solidFill>
                </a:rPr>
                <a:t>Exemple 2</a:t>
              </a:r>
            </a:p>
          </p:txBody>
        </p:sp>
        <p:sp>
          <p:nvSpPr>
            <p:cNvPr id="10262" name="Rectangle 25"/>
            <p:cNvSpPr>
              <a:spLocks noChangeArrowheads="1"/>
            </p:cNvSpPr>
            <p:nvPr/>
          </p:nvSpPr>
          <p:spPr bwMode="auto">
            <a:xfrm>
              <a:off x="369" y="767"/>
              <a:ext cx="526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285750" indent="-285750" eaLnBrk="1" hangingPunct="1">
                <a:spcBef>
                  <a:spcPct val="20000"/>
                </a:spcBef>
                <a:buSzPct val="90000"/>
                <a:buFont typeface="Wingdings" panose="05000000000000000000" pitchFamily="2" charset="2"/>
                <a:buChar char="q"/>
              </a:pPr>
              <a:r>
                <a:rPr lang="fr-FR" altLang="fr-FR" sz="1600" dirty="0"/>
                <a:t>Tracé des cinétiques de production de N</a:t>
              </a:r>
              <a:r>
                <a:rPr lang="fr-FR" altLang="fr-FR" sz="1600" baseline="-25000" dirty="0"/>
                <a:t>2</a:t>
              </a:r>
              <a:r>
                <a:rPr lang="fr-FR" altLang="fr-FR" sz="1600" dirty="0"/>
                <a:t>O après apport de nitrates</a:t>
              </a:r>
            </a:p>
          </p:txBody>
        </p:sp>
      </p:grpSp>
      <p:grpSp>
        <p:nvGrpSpPr>
          <p:cNvPr id="170020" name="Group 36"/>
          <p:cNvGrpSpPr>
            <a:grpSpLocks/>
          </p:cNvGrpSpPr>
          <p:nvPr/>
        </p:nvGrpSpPr>
        <p:grpSpPr bwMode="auto">
          <a:xfrm>
            <a:off x="1100975" y="3734088"/>
            <a:ext cx="7570788" cy="1136651"/>
            <a:chOff x="376" y="2193"/>
            <a:chExt cx="4769" cy="716"/>
          </a:xfrm>
        </p:grpSpPr>
        <p:graphicFrame>
          <p:nvGraphicFramePr>
            <p:cNvPr id="10254" name="Object 21"/>
            <p:cNvGraphicFramePr>
              <a:graphicFrameLocks noChangeAspect="1"/>
            </p:cNvGraphicFramePr>
            <p:nvPr>
              <p:extLst>
                <p:ext uri="{D42A27DB-BD31-4B8C-83A1-F6EECF244321}">
                  <p14:modId xmlns:p14="http://schemas.microsoft.com/office/powerpoint/2010/main" val="2588646204"/>
                </p:ext>
              </p:extLst>
            </p:nvPr>
          </p:nvGraphicFramePr>
          <p:xfrm>
            <a:off x="2215" y="2193"/>
            <a:ext cx="1345" cy="337"/>
          </p:xfrm>
          <a:graphic>
            <a:graphicData uri="http://schemas.openxmlformats.org/presentationml/2006/ole">
              <mc:AlternateContent xmlns:mc="http://schemas.openxmlformats.org/markup-compatibility/2006">
                <mc:Choice xmlns:v="urn:schemas-microsoft-com:vml" Requires="v">
                  <p:oleObj spid="_x0000_s9276" name="Équation" r:id="rId6" imgW="1523880" imgH="380880" progId="Equation.3">
                    <p:embed/>
                  </p:oleObj>
                </mc:Choice>
                <mc:Fallback>
                  <p:oleObj name="Équation" r:id="rId6" imgW="1523880" imgH="380880" progId="Equation.3">
                    <p:embed/>
                    <p:pic>
                      <p:nvPicPr>
                        <p:cNvPr id="0" name=""/>
                        <p:cNvPicPr>
                          <a:picLocks noChangeAspect="1" noChangeArrowheads="1"/>
                        </p:cNvPicPr>
                        <p:nvPr/>
                      </p:nvPicPr>
                      <p:blipFill>
                        <a:blip r:embed="rId7"/>
                        <a:srcRect/>
                        <a:stretch>
                          <a:fillRect/>
                        </a:stretch>
                      </p:blipFill>
                      <p:spPr bwMode="auto">
                        <a:xfrm>
                          <a:off x="2215" y="2193"/>
                          <a:ext cx="1345" cy="337"/>
                        </a:xfrm>
                        <a:prstGeom prst="rect">
                          <a:avLst/>
                        </a:prstGeom>
                        <a:noFill/>
                        <a:ln>
                          <a:noFill/>
                        </a:ln>
                        <a:effectLst/>
                      </p:spPr>
                    </p:pic>
                  </p:oleObj>
                </mc:Fallback>
              </mc:AlternateContent>
            </a:graphicData>
          </a:graphic>
        </p:graphicFrame>
        <p:sp>
          <p:nvSpPr>
            <p:cNvPr id="10255" name="Rectangle 26"/>
            <p:cNvSpPr>
              <a:spLocks noChangeAspect="1" noChangeArrowheads="1"/>
            </p:cNvSpPr>
            <p:nvPr/>
          </p:nvSpPr>
          <p:spPr bwMode="auto">
            <a:xfrm>
              <a:off x="376" y="2214"/>
              <a:ext cx="4769"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285750" indent="-285750" eaLnBrk="1" hangingPunct="1">
                <a:spcBef>
                  <a:spcPct val="20000"/>
                </a:spcBef>
                <a:buSzPct val="90000"/>
                <a:buFont typeface="Wingdings" panose="05000000000000000000" pitchFamily="2" charset="2"/>
                <a:buChar char="q"/>
              </a:pPr>
              <a:r>
                <a:rPr lang="fr-FR" altLang="fr-FR" sz="1600" dirty="0"/>
                <a:t>Calcul du ratio maximum </a:t>
              </a:r>
              <a:r>
                <a:rPr lang="fr-FR" altLang="fr-FR" sz="1600" dirty="0" err="1"/>
                <a:t>r</a:t>
              </a:r>
              <a:r>
                <a:rPr lang="fr-FR" altLang="fr-FR" sz="1600" baseline="-25000" dirty="0" err="1"/>
                <a:t>max</a:t>
              </a:r>
              <a:r>
                <a:rPr lang="fr-FR" altLang="fr-FR" sz="1600" baseline="-25000" dirty="0"/>
                <a:t> </a:t>
              </a:r>
              <a:r>
                <a:rPr lang="fr-FR" altLang="fr-FR" sz="1600" dirty="0"/>
                <a:t>: </a:t>
              </a:r>
            </a:p>
          </p:txBody>
        </p:sp>
        <p:sp>
          <p:nvSpPr>
            <p:cNvPr id="10256" name="Rectangle 29"/>
            <p:cNvSpPr>
              <a:spLocks noChangeArrowheads="1"/>
            </p:cNvSpPr>
            <p:nvPr/>
          </p:nvSpPr>
          <p:spPr bwMode="auto">
            <a:xfrm>
              <a:off x="3360" y="2528"/>
              <a:ext cx="1031"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20000"/>
                </a:spcBef>
                <a:buClr>
                  <a:schemeClr val="folHlink"/>
                </a:buClr>
                <a:buSzPct val="90000"/>
                <a:buFont typeface="Wingdings" pitchFamily="2" charset="2"/>
                <a:buNone/>
              </a:pPr>
              <a:r>
                <a:rPr lang="fr-FR" altLang="fr-FR" b="1" dirty="0" err="1">
                  <a:solidFill>
                    <a:srgbClr val="FF0000"/>
                  </a:solidFill>
                </a:rPr>
                <a:t>r</a:t>
              </a:r>
              <a:r>
                <a:rPr lang="fr-FR" altLang="fr-FR" b="1" baseline="-25000" dirty="0" err="1">
                  <a:solidFill>
                    <a:srgbClr val="FF0000"/>
                  </a:solidFill>
                </a:rPr>
                <a:t>max</a:t>
              </a:r>
              <a:r>
                <a:rPr lang="fr-FR" altLang="fr-FR" b="1" dirty="0">
                  <a:solidFill>
                    <a:srgbClr val="FF0000"/>
                  </a:solidFill>
                </a:rPr>
                <a:t> = 1,00 </a:t>
              </a:r>
            </a:p>
          </p:txBody>
        </p:sp>
        <p:sp>
          <p:nvSpPr>
            <p:cNvPr id="10257" name="Rectangle 30"/>
            <p:cNvSpPr>
              <a:spLocks noChangeArrowheads="1"/>
            </p:cNvSpPr>
            <p:nvPr/>
          </p:nvSpPr>
          <p:spPr bwMode="auto">
            <a:xfrm>
              <a:off x="1166" y="2521"/>
              <a:ext cx="1043"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20000"/>
                </a:spcBef>
                <a:buClr>
                  <a:schemeClr val="folHlink"/>
                </a:buClr>
                <a:buSzPct val="90000"/>
                <a:buFont typeface="Wingdings" pitchFamily="2" charset="2"/>
                <a:buNone/>
              </a:pPr>
              <a:r>
                <a:rPr lang="fr-FR" altLang="fr-FR" b="1" dirty="0" err="1">
                  <a:solidFill>
                    <a:srgbClr val="00D000"/>
                  </a:solidFill>
                </a:rPr>
                <a:t>r</a:t>
              </a:r>
              <a:r>
                <a:rPr lang="fr-FR" altLang="fr-FR" b="1" baseline="-25000" dirty="0" err="1">
                  <a:solidFill>
                    <a:srgbClr val="00D000"/>
                  </a:solidFill>
                </a:rPr>
                <a:t>max</a:t>
              </a:r>
              <a:r>
                <a:rPr lang="fr-FR" altLang="fr-FR" b="1" dirty="0">
                  <a:solidFill>
                    <a:srgbClr val="00D000"/>
                  </a:solidFill>
                </a:rPr>
                <a:t> = 0,38</a:t>
              </a:r>
            </a:p>
          </p:txBody>
        </p:sp>
      </p:grpSp>
      <p:grpSp>
        <p:nvGrpSpPr>
          <p:cNvPr id="170021" name="Group 37"/>
          <p:cNvGrpSpPr>
            <a:grpSpLocks/>
          </p:cNvGrpSpPr>
          <p:nvPr/>
        </p:nvGrpSpPr>
        <p:grpSpPr bwMode="auto">
          <a:xfrm>
            <a:off x="1111250" y="4631026"/>
            <a:ext cx="7212013" cy="1096963"/>
            <a:chOff x="370" y="2883"/>
            <a:chExt cx="4543" cy="691"/>
          </a:xfrm>
        </p:grpSpPr>
        <p:sp>
          <p:nvSpPr>
            <p:cNvPr id="10251" name="Rectangle 27"/>
            <p:cNvSpPr>
              <a:spLocks noChangeAspect="1" noChangeArrowheads="1"/>
            </p:cNvSpPr>
            <p:nvPr/>
          </p:nvSpPr>
          <p:spPr bwMode="auto">
            <a:xfrm>
              <a:off x="370" y="2883"/>
              <a:ext cx="4543"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285750" indent="-285750" eaLnBrk="1" hangingPunct="1">
                <a:spcBef>
                  <a:spcPct val="20000"/>
                </a:spcBef>
                <a:buSzPct val="90000"/>
                <a:buFont typeface="Wingdings" panose="05000000000000000000" pitchFamily="2" charset="2"/>
                <a:buChar char="q"/>
              </a:pPr>
              <a:r>
                <a:rPr lang="fr-FR" altLang="fr-FR" sz="1600" dirty="0"/>
                <a:t>Durée d’accumulation du N</a:t>
              </a:r>
              <a:r>
                <a:rPr lang="fr-FR" altLang="fr-FR" sz="1600" baseline="-25000" dirty="0"/>
                <a:t>2</a:t>
              </a:r>
              <a:r>
                <a:rPr lang="fr-FR" altLang="fr-FR" sz="1600" dirty="0"/>
                <a:t>O au cours de la cinétique </a:t>
              </a:r>
            </a:p>
          </p:txBody>
        </p:sp>
        <p:sp>
          <p:nvSpPr>
            <p:cNvPr id="10252" name="Rectangle 31"/>
            <p:cNvSpPr>
              <a:spLocks noChangeArrowheads="1"/>
            </p:cNvSpPr>
            <p:nvPr/>
          </p:nvSpPr>
          <p:spPr bwMode="auto">
            <a:xfrm>
              <a:off x="3363" y="3193"/>
              <a:ext cx="1031"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20000"/>
                </a:spcBef>
                <a:buClr>
                  <a:schemeClr val="folHlink"/>
                </a:buClr>
                <a:buSzPct val="90000"/>
                <a:buFont typeface="Wingdings" pitchFamily="2" charset="2"/>
                <a:buNone/>
              </a:pPr>
              <a:r>
                <a:rPr lang="fr-FR" altLang="fr-FR" b="1" dirty="0">
                  <a:solidFill>
                    <a:srgbClr val="FF0000"/>
                  </a:solidFill>
                </a:rPr>
                <a:t>t &gt; 168 </a:t>
              </a:r>
            </a:p>
          </p:txBody>
        </p:sp>
        <p:sp>
          <p:nvSpPr>
            <p:cNvPr id="10253" name="Rectangle 32"/>
            <p:cNvSpPr>
              <a:spLocks noChangeArrowheads="1"/>
            </p:cNvSpPr>
            <p:nvPr/>
          </p:nvSpPr>
          <p:spPr bwMode="auto">
            <a:xfrm>
              <a:off x="1169" y="3186"/>
              <a:ext cx="1043"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20000"/>
                </a:spcBef>
                <a:buClr>
                  <a:schemeClr val="folHlink"/>
                </a:buClr>
                <a:buSzPct val="90000"/>
                <a:buFont typeface="Wingdings" pitchFamily="2" charset="2"/>
                <a:buNone/>
              </a:pPr>
              <a:r>
                <a:rPr lang="fr-FR" altLang="fr-FR" b="1" dirty="0">
                  <a:solidFill>
                    <a:srgbClr val="00D000"/>
                  </a:solidFill>
                </a:rPr>
                <a:t>t = 48</a:t>
              </a:r>
            </a:p>
          </p:txBody>
        </p:sp>
      </p:grpSp>
      <p:grpSp>
        <p:nvGrpSpPr>
          <p:cNvPr id="170022" name="Group 38"/>
          <p:cNvGrpSpPr>
            <a:grpSpLocks/>
          </p:cNvGrpSpPr>
          <p:nvPr/>
        </p:nvGrpSpPr>
        <p:grpSpPr bwMode="auto">
          <a:xfrm>
            <a:off x="1111250" y="5595938"/>
            <a:ext cx="6381750" cy="977900"/>
            <a:chOff x="377" y="3556"/>
            <a:chExt cx="4020" cy="616"/>
          </a:xfrm>
        </p:grpSpPr>
        <p:sp>
          <p:nvSpPr>
            <p:cNvPr id="10248" name="Rectangle 28"/>
            <p:cNvSpPr>
              <a:spLocks noChangeAspect="1" noChangeArrowheads="1"/>
            </p:cNvSpPr>
            <p:nvPr/>
          </p:nvSpPr>
          <p:spPr bwMode="auto">
            <a:xfrm>
              <a:off x="377" y="3556"/>
              <a:ext cx="3781"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285750" indent="-285750" eaLnBrk="1" hangingPunct="1">
                <a:spcBef>
                  <a:spcPct val="20000"/>
                </a:spcBef>
                <a:buSzPct val="90000"/>
                <a:buFont typeface="Wingdings" panose="05000000000000000000" pitchFamily="2" charset="2"/>
                <a:buChar char="q"/>
              </a:pPr>
              <a:r>
                <a:rPr lang="fr-FR" altLang="fr-FR" sz="1600" dirty="0"/>
                <a:t>Calcul de l’index : </a:t>
              </a:r>
              <a:r>
                <a:rPr lang="fr-FR" altLang="fr-FR" sz="1600" dirty="0" err="1"/>
                <a:t>r</a:t>
              </a:r>
              <a:r>
                <a:rPr lang="fr-FR" altLang="fr-FR" sz="1600" baseline="-25000" dirty="0" err="1"/>
                <a:t>max</a:t>
              </a:r>
              <a:r>
                <a:rPr lang="fr-FR" altLang="fr-FR" sz="1600" dirty="0"/>
                <a:t> x t</a:t>
              </a:r>
            </a:p>
          </p:txBody>
        </p:sp>
        <p:sp>
          <p:nvSpPr>
            <p:cNvPr id="10249" name="Rectangle 33"/>
            <p:cNvSpPr>
              <a:spLocks noChangeArrowheads="1"/>
            </p:cNvSpPr>
            <p:nvPr/>
          </p:nvSpPr>
          <p:spPr bwMode="auto">
            <a:xfrm>
              <a:off x="3366" y="3791"/>
              <a:ext cx="1031"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20000"/>
                </a:spcBef>
                <a:buClr>
                  <a:schemeClr val="folHlink"/>
                </a:buClr>
                <a:buSzPct val="90000"/>
                <a:buFont typeface="Wingdings" pitchFamily="2" charset="2"/>
                <a:buNone/>
              </a:pPr>
              <a:r>
                <a:rPr lang="fr-FR" altLang="fr-FR" b="1" dirty="0">
                  <a:solidFill>
                    <a:srgbClr val="FF0000"/>
                  </a:solidFill>
                </a:rPr>
                <a:t>i &gt; 168 </a:t>
              </a:r>
            </a:p>
          </p:txBody>
        </p:sp>
        <p:sp>
          <p:nvSpPr>
            <p:cNvPr id="10250" name="Rectangle 34"/>
            <p:cNvSpPr>
              <a:spLocks noChangeArrowheads="1"/>
            </p:cNvSpPr>
            <p:nvPr/>
          </p:nvSpPr>
          <p:spPr bwMode="auto">
            <a:xfrm>
              <a:off x="1172" y="3784"/>
              <a:ext cx="1043"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20000"/>
                </a:spcBef>
                <a:buClr>
                  <a:schemeClr val="folHlink"/>
                </a:buClr>
                <a:buSzPct val="90000"/>
                <a:buFont typeface="Wingdings" pitchFamily="2" charset="2"/>
                <a:buNone/>
              </a:pPr>
              <a:r>
                <a:rPr lang="fr-FR" altLang="fr-FR" b="1" dirty="0">
                  <a:solidFill>
                    <a:srgbClr val="00D000"/>
                  </a:solidFill>
                </a:rPr>
                <a:t>i = 18</a:t>
              </a:r>
            </a:p>
          </p:txBody>
        </p:sp>
      </p:grpSp>
      <p:sp>
        <p:nvSpPr>
          <p:cNvPr id="22" name="ZoneTexte 21"/>
          <p:cNvSpPr txBox="1"/>
          <p:nvPr/>
        </p:nvSpPr>
        <p:spPr>
          <a:xfrm>
            <a:off x="974725" y="412751"/>
            <a:ext cx="9331611" cy="584775"/>
          </a:xfrm>
          <a:prstGeom prst="rect">
            <a:avLst/>
          </a:prstGeom>
          <a:noFill/>
        </p:spPr>
        <p:txBody>
          <a:bodyPr wrap="square" rtlCol="0">
            <a:spAutoFit/>
          </a:bodyPr>
          <a:lstStyle/>
          <a:p>
            <a:r>
              <a:rPr lang="fr-FR" sz="3200" dirty="0" smtClean="0"/>
              <a:t>Présentation détaillée du protocole : </a:t>
            </a:r>
            <a:r>
              <a:rPr lang="fr-FR" dirty="0" smtClean="0"/>
              <a:t>4. Traitement</a:t>
            </a:r>
            <a:endParaRPr lang="fr-FR" dirty="0"/>
          </a:p>
        </p:txBody>
      </p:sp>
      <p:sp>
        <p:nvSpPr>
          <p:cNvPr id="23"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Protocole de Caractérisation de la capacité des sols à réduire N</a:t>
            </a:r>
            <a:r>
              <a:rPr sz="1600" baseline="-25000" dirty="0" smtClean="0">
                <a:solidFill>
                  <a:prstClr val="white"/>
                </a:solidFill>
              </a:rPr>
              <a:t>2</a:t>
            </a:r>
            <a:r>
              <a:rPr sz="1600" dirty="0" smtClean="0">
                <a:solidFill>
                  <a:prstClr val="white"/>
                </a:solidFill>
              </a:rPr>
              <a:t>O</a:t>
            </a:r>
            <a:endParaRPr sz="1600" b="1" dirty="0">
              <a:solidFill>
                <a:srgbClr val="B7BF10"/>
              </a:solidFill>
            </a:endParaRPr>
          </a:p>
        </p:txBody>
      </p:sp>
    </p:spTree>
    <p:extLst>
      <p:ext uri="{BB962C8B-B14F-4D97-AF65-F5344CB8AC3E}">
        <p14:creationId xmlns:p14="http://schemas.microsoft.com/office/powerpoint/2010/main" val="3091581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0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0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0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0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a:xfrm>
            <a:off x="841375" y="1583762"/>
            <a:ext cx="8041367" cy="2074863"/>
          </a:xfrm>
        </p:spPr>
        <p:txBody>
          <a:bodyPr/>
          <a:lstStyle/>
          <a:p>
            <a:pPr marL="361950" indent="-361950" eaLnBrk="1" hangingPunct="1">
              <a:lnSpc>
                <a:spcPts val="2400"/>
              </a:lnSpc>
              <a:buSzPct val="90000"/>
              <a:buFont typeface="Wingdings" panose="05000000000000000000" pitchFamily="2" charset="2"/>
              <a:buChar char="q"/>
            </a:pPr>
            <a:r>
              <a:rPr lang="fr-FR" altLang="fr-FR" sz="2000" dirty="0" smtClean="0">
                <a:latin typeface="Calibri" pitchFamily="34" charset="0"/>
              </a:rPr>
              <a:t>Définition d’un protocole répondant aux critères initiaux</a:t>
            </a:r>
          </a:p>
          <a:p>
            <a:pPr marL="0" indent="0" eaLnBrk="1" hangingPunct="1">
              <a:lnSpc>
                <a:spcPts val="2400"/>
              </a:lnSpc>
              <a:buSzPct val="90000"/>
              <a:buNone/>
            </a:pPr>
            <a:endParaRPr lang="fr-FR" altLang="fr-FR" sz="2000" dirty="0" smtClean="0">
              <a:latin typeface="Calibri" pitchFamily="34" charset="0"/>
            </a:endParaRPr>
          </a:p>
          <a:p>
            <a:pPr marL="361950" indent="-361950" eaLnBrk="1" hangingPunct="1">
              <a:lnSpc>
                <a:spcPts val="2400"/>
              </a:lnSpc>
              <a:buSzPct val="90000"/>
              <a:buFont typeface="Wingdings" panose="05000000000000000000" pitchFamily="2" charset="2"/>
              <a:buChar char="q"/>
            </a:pPr>
            <a:r>
              <a:rPr lang="fr-FR" altLang="fr-FR" sz="2000" dirty="0" smtClean="0">
                <a:latin typeface="Calibri" pitchFamily="34" charset="0"/>
              </a:rPr>
              <a:t>Livrables produits</a:t>
            </a:r>
          </a:p>
          <a:p>
            <a:pPr marL="819150" lvl="1" indent="-361950">
              <a:lnSpc>
                <a:spcPts val="2400"/>
              </a:lnSpc>
              <a:buSzPct val="90000"/>
              <a:buFont typeface="Wingdings" panose="05000000000000000000" pitchFamily="2" charset="2"/>
              <a:buChar char="q"/>
            </a:pPr>
            <a:r>
              <a:rPr lang="fr-FR" altLang="fr-FR" sz="1600" dirty="0" smtClean="0">
                <a:latin typeface="Calibri" pitchFamily="34" charset="0"/>
              </a:rPr>
              <a:t>Norme technique ISO/TS20121-2:2017 incluant un essai circulaire</a:t>
            </a:r>
          </a:p>
          <a:p>
            <a:pPr marL="819150" lvl="1" indent="-361950">
              <a:lnSpc>
                <a:spcPts val="2400"/>
              </a:lnSpc>
              <a:buSzPct val="90000"/>
              <a:buFont typeface="Wingdings" panose="05000000000000000000" pitchFamily="2" charset="2"/>
              <a:buChar char="q"/>
            </a:pPr>
            <a:r>
              <a:rPr lang="fr-FR" altLang="fr-FR" sz="1600" dirty="0" smtClean="0">
                <a:latin typeface="Calibri" pitchFamily="34" charset="0"/>
              </a:rPr>
              <a:t>Création d’un film décrivant les étapes de conditionnement et d’incubation des échantillons de sol</a:t>
            </a:r>
          </a:p>
          <a:p>
            <a:pPr marL="0" indent="0" eaLnBrk="1" hangingPunct="1">
              <a:lnSpc>
                <a:spcPts val="2400"/>
              </a:lnSpc>
              <a:buSzPct val="90000"/>
              <a:buNone/>
            </a:pPr>
            <a:endParaRPr lang="fr-FR" altLang="fr-FR" sz="2000" dirty="0" smtClean="0">
              <a:latin typeface="Calibri" pitchFamily="34" charset="0"/>
            </a:endParaRPr>
          </a:p>
          <a:p>
            <a:pPr marL="361950" indent="-361950" eaLnBrk="1" hangingPunct="1">
              <a:lnSpc>
                <a:spcPts val="2400"/>
              </a:lnSpc>
              <a:buSzPct val="90000"/>
              <a:buFont typeface="Wingdings" panose="05000000000000000000" pitchFamily="2" charset="2"/>
              <a:buChar char="q"/>
            </a:pPr>
            <a:r>
              <a:rPr lang="fr-FR" altLang="fr-FR" sz="2000" dirty="0" smtClean="0">
                <a:latin typeface="Calibri" pitchFamily="34" charset="0"/>
              </a:rPr>
              <a:t>Possibilité de réaliser ce protocole dans le cadre du projet sur environ 100 échantillons</a:t>
            </a:r>
          </a:p>
          <a:p>
            <a:pPr marL="457200" lvl="1" indent="0">
              <a:lnSpc>
                <a:spcPts val="2400"/>
              </a:lnSpc>
              <a:buSzPct val="90000"/>
              <a:buNone/>
            </a:pPr>
            <a:endParaRPr lang="fr-FR" altLang="fr-FR" sz="1600" dirty="0" smtClean="0">
              <a:latin typeface="Calibri" pitchFamily="34" charset="0"/>
            </a:endParaRPr>
          </a:p>
          <a:p>
            <a:pPr marL="457200" lvl="1" indent="0">
              <a:lnSpc>
                <a:spcPts val="2400"/>
              </a:lnSpc>
              <a:buSzPct val="90000"/>
              <a:buNone/>
            </a:pPr>
            <a:endParaRPr lang="fr-FR" altLang="fr-FR" sz="1600" b="1" dirty="0" smtClean="0">
              <a:solidFill>
                <a:srgbClr val="00FFFF"/>
              </a:solidFill>
              <a:latin typeface="Calibri" pitchFamily="34" charset="0"/>
            </a:endParaRPr>
          </a:p>
        </p:txBody>
      </p:sp>
      <p:sp>
        <p:nvSpPr>
          <p:cNvPr id="134"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Protocole de Caractérisation de la capacité des sols à réduire N</a:t>
            </a:r>
            <a:r>
              <a:rPr sz="1600" baseline="-25000" dirty="0" smtClean="0">
                <a:solidFill>
                  <a:prstClr val="white"/>
                </a:solidFill>
              </a:rPr>
              <a:t>2</a:t>
            </a:r>
            <a:r>
              <a:rPr sz="1600" dirty="0" smtClean="0">
                <a:solidFill>
                  <a:prstClr val="white"/>
                </a:solidFill>
              </a:rPr>
              <a:t>O</a:t>
            </a:r>
            <a:endParaRPr sz="1600" b="1" dirty="0">
              <a:solidFill>
                <a:srgbClr val="B7BF10"/>
              </a:solidFill>
            </a:endParaRPr>
          </a:p>
        </p:txBody>
      </p:sp>
      <p:sp>
        <p:nvSpPr>
          <p:cNvPr id="135" name="ZoneTexte 134"/>
          <p:cNvSpPr txBox="1"/>
          <p:nvPr/>
        </p:nvSpPr>
        <p:spPr>
          <a:xfrm>
            <a:off x="5332197" y="452425"/>
            <a:ext cx="5918649" cy="584775"/>
          </a:xfrm>
          <a:prstGeom prst="rect">
            <a:avLst/>
          </a:prstGeom>
          <a:noFill/>
        </p:spPr>
        <p:txBody>
          <a:bodyPr wrap="square" rtlCol="0">
            <a:spAutoFit/>
          </a:bodyPr>
          <a:lstStyle/>
          <a:p>
            <a:r>
              <a:rPr lang="fr-FR" sz="3200" dirty="0" smtClean="0"/>
              <a:t>Conclusions</a:t>
            </a:r>
            <a:endParaRPr lang="fr-FR" sz="3200" dirty="0"/>
          </a:p>
        </p:txBody>
      </p:sp>
    </p:spTree>
    <p:extLst>
      <p:ext uri="{BB962C8B-B14F-4D97-AF65-F5344CB8AC3E}">
        <p14:creationId xmlns:p14="http://schemas.microsoft.com/office/powerpoint/2010/main" val="2989238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23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Espace réservé du pied de page 4"/>
          <p:cNvSpPr txBox="1">
            <a:spLocks/>
          </p:cNvSpPr>
          <p:nvPr/>
        </p:nvSpPr>
        <p:spPr>
          <a:xfrm>
            <a:off x="825501" y="2077158"/>
            <a:ext cx="7772400" cy="311784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kumimoji="0" lang="fr-FR" sz="3200" b="0" i="0" u="none" strike="noStrike" kern="1200" cap="none" spc="0" normalizeH="0" baseline="0" noProof="0" dirty="0" smtClean="0">
                <a:ln>
                  <a:noFill/>
                </a:ln>
                <a:solidFill>
                  <a:prstClr val="white"/>
                </a:solidFill>
                <a:effectLst/>
                <a:uLnTx/>
                <a:uFillTx/>
                <a:latin typeface="Calibri" panose="020F0502020204030204"/>
                <a:ea typeface="+mn-ea"/>
                <a:cs typeface="+mn-cs"/>
              </a:rPr>
              <a:t>Sélection</a:t>
            </a:r>
            <a:r>
              <a:rPr kumimoji="0" lang="fr-FR" sz="3200" b="0" i="0" u="none" strike="noStrike" kern="1200" cap="none" spc="0" normalizeH="0" noProof="0" dirty="0" smtClean="0">
                <a:ln>
                  <a:noFill/>
                </a:ln>
                <a:solidFill>
                  <a:prstClr val="white"/>
                </a:solidFill>
                <a:effectLst/>
                <a:uLnTx/>
                <a:uFillTx/>
                <a:latin typeface="Calibri" panose="020F0502020204030204"/>
                <a:ea typeface="+mn-ea"/>
                <a:cs typeface="+mn-cs"/>
              </a:rPr>
              <a:t> et</a:t>
            </a:r>
            <a:r>
              <a:rPr kumimoji="0" lang="fr-FR"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prélèvement </a:t>
            </a:r>
            <a:br>
              <a:rPr kumimoji="0" lang="fr-FR" sz="3200" b="0" i="0" u="none" strike="noStrike" kern="1200" cap="none" spc="0" normalizeH="0" baseline="0" noProof="0" dirty="0" smtClean="0">
                <a:ln>
                  <a:noFill/>
                </a:ln>
                <a:solidFill>
                  <a:prstClr val="white"/>
                </a:solidFill>
                <a:effectLst/>
                <a:uLnTx/>
                <a:uFillTx/>
                <a:latin typeface="Calibri" panose="020F0502020204030204"/>
                <a:ea typeface="+mn-ea"/>
                <a:cs typeface="+mn-cs"/>
              </a:rPr>
            </a:br>
            <a:r>
              <a:rPr kumimoji="0" lang="fr-FR" sz="3200" b="0" i="0" u="none" strike="noStrike" kern="1200" cap="none" spc="0" normalizeH="0" baseline="0" noProof="0" dirty="0" smtClean="0">
                <a:ln>
                  <a:noFill/>
                </a:ln>
                <a:solidFill>
                  <a:prstClr val="white"/>
                </a:solidFill>
                <a:effectLst/>
                <a:uLnTx/>
                <a:uFillTx/>
                <a:latin typeface="Calibri" panose="020F0502020204030204"/>
                <a:ea typeface="+mn-ea"/>
                <a:cs typeface="+mn-cs"/>
              </a:rPr>
              <a:t>des échantillons de sol</a:t>
            </a:r>
          </a:p>
          <a:p>
            <a:pPr lvl="0">
              <a:defRPr/>
            </a:pPr>
            <a:r>
              <a:rPr lang="fr-FR" sz="3200" dirty="0" smtClean="0">
                <a:solidFill>
                  <a:prstClr val="white"/>
                </a:solidFill>
                <a:latin typeface="Calibri" panose="020F0502020204030204"/>
              </a:rPr>
              <a:t>Mesure de leur capacité à réduire N</a:t>
            </a:r>
            <a:r>
              <a:rPr lang="fr-FR" sz="3200" baseline="-25000" dirty="0" smtClean="0">
                <a:solidFill>
                  <a:prstClr val="white"/>
                </a:solidFill>
                <a:latin typeface="Calibri" panose="020F0502020204030204"/>
              </a:rPr>
              <a:t>2</a:t>
            </a:r>
            <a:r>
              <a:rPr lang="fr-FR" sz="3200" dirty="0" smtClean="0">
                <a:solidFill>
                  <a:prstClr val="white"/>
                </a:solidFill>
                <a:latin typeface="Calibri" panose="020F0502020204030204"/>
              </a:rPr>
              <a:t>O</a:t>
            </a:r>
            <a:endParaRPr kumimoji="0" lang="fr-FR" sz="32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lvl="0">
              <a:defRPr/>
            </a:pPr>
            <a:endParaRPr lang="fr-FR" sz="3200" dirty="0">
              <a:solidFill>
                <a:prstClr val="white"/>
              </a:solidFill>
              <a:latin typeface="Calibri" panose="020F0502020204030204"/>
            </a:endParaRPr>
          </a:p>
          <a:p>
            <a:pPr lvl="0">
              <a:defRPr/>
            </a:pPr>
            <a:r>
              <a:rPr kumimoji="0" lang="fr-FR" sz="2800" i="0" u="none" strike="noStrike" kern="1200" cap="none" spc="0" normalizeH="0" baseline="0" noProof="0" dirty="0" smtClean="0">
                <a:ln>
                  <a:noFill/>
                </a:ln>
                <a:solidFill>
                  <a:srgbClr val="B7BF10"/>
                </a:solidFill>
                <a:effectLst/>
                <a:uLnTx/>
                <a:uFillTx/>
                <a:latin typeface="Calibri" panose="020F0502020204030204"/>
                <a:ea typeface="+mn-ea"/>
                <a:cs typeface="+mn-cs"/>
              </a:rPr>
              <a:t>Nicolas</a:t>
            </a:r>
            <a:r>
              <a:rPr kumimoji="0" lang="fr-FR" sz="2800" i="0" u="none" strike="noStrike" kern="1200" cap="none" spc="0" normalizeH="0" noProof="0" dirty="0" smtClean="0">
                <a:ln>
                  <a:noFill/>
                </a:ln>
                <a:solidFill>
                  <a:srgbClr val="B7BF10"/>
                </a:solidFill>
                <a:effectLst/>
                <a:uLnTx/>
                <a:uFillTx/>
                <a:latin typeface="Calibri" panose="020F0502020204030204"/>
                <a:ea typeface="+mn-ea"/>
                <a:cs typeface="+mn-cs"/>
              </a:rPr>
              <a:t> Saby, Céline </a:t>
            </a:r>
            <a:r>
              <a:rPr kumimoji="0" lang="fr-FR" sz="2800" i="0" u="none" strike="noStrike" kern="1200" cap="none" spc="0" normalizeH="0" noProof="0" dirty="0" err="1" smtClean="0">
                <a:ln>
                  <a:noFill/>
                </a:ln>
                <a:solidFill>
                  <a:srgbClr val="B7BF10"/>
                </a:solidFill>
                <a:effectLst/>
                <a:uLnTx/>
                <a:uFillTx/>
                <a:latin typeface="Calibri" panose="020F0502020204030204"/>
                <a:ea typeface="+mn-ea"/>
                <a:cs typeface="+mn-cs"/>
              </a:rPr>
              <a:t>Ratié</a:t>
            </a:r>
            <a:r>
              <a:rPr kumimoji="0" lang="fr-FR" sz="2800" i="0" u="none" strike="noStrike" kern="1200" cap="none" spc="0" normalizeH="0" noProof="0" dirty="0" smtClean="0">
                <a:ln>
                  <a:noFill/>
                </a:ln>
                <a:solidFill>
                  <a:srgbClr val="B7BF10"/>
                </a:solidFill>
                <a:effectLst/>
                <a:uLnTx/>
                <a:uFillTx/>
                <a:latin typeface="Calibri" panose="020F0502020204030204"/>
                <a:ea typeface="+mn-ea"/>
                <a:cs typeface="+mn-cs"/>
              </a:rPr>
              <a:t> et Adeline Ayzac</a:t>
            </a:r>
            <a:endParaRPr kumimoji="0" lang="fr-FR" sz="2800"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66749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a:xfrm>
            <a:off x="841375" y="1240820"/>
            <a:ext cx="8041367" cy="2515965"/>
          </a:xfrm>
        </p:spPr>
        <p:txBody>
          <a:bodyPr/>
          <a:lstStyle/>
          <a:p>
            <a:pPr marL="361950" lvl="1" indent="-361950">
              <a:lnSpc>
                <a:spcPts val="2400"/>
              </a:lnSpc>
              <a:spcBef>
                <a:spcPts val="1000"/>
              </a:spcBef>
              <a:spcAft>
                <a:spcPts val="1800"/>
              </a:spcAft>
              <a:buSzPct val="90000"/>
              <a:buFont typeface="Wingdings" panose="05000000000000000000" pitchFamily="2" charset="2"/>
              <a:buChar char="q"/>
            </a:pPr>
            <a:r>
              <a:rPr lang="fr-FR" sz="2000" dirty="0" smtClean="0">
                <a:latin typeface="Calibri" pitchFamily="34" charset="0"/>
              </a:rPr>
              <a:t>Construire </a:t>
            </a:r>
            <a:r>
              <a:rPr lang="fr-FR" sz="2000" dirty="0">
                <a:latin typeface="Calibri" pitchFamily="34" charset="0"/>
              </a:rPr>
              <a:t>un plan d’échantillonnage s’appuyant sur des sols déjà caractérisés, situés dans le dispositif RMQS </a:t>
            </a:r>
            <a:endParaRPr lang="fr-FR" sz="2000" dirty="0" smtClean="0">
              <a:latin typeface="Calibri" pitchFamily="34" charset="0"/>
            </a:endParaRPr>
          </a:p>
          <a:p>
            <a:pPr marL="361950" lvl="1" indent="-361950">
              <a:lnSpc>
                <a:spcPts val="2400"/>
              </a:lnSpc>
              <a:spcBef>
                <a:spcPts val="1000"/>
              </a:spcBef>
              <a:buSzPct val="90000"/>
              <a:buFont typeface="Wingdings" panose="05000000000000000000" pitchFamily="2" charset="2"/>
              <a:buChar char="q"/>
            </a:pPr>
            <a:r>
              <a:rPr lang="fr-FR" sz="2000" dirty="0" smtClean="0">
                <a:latin typeface="Calibri" pitchFamily="34" charset="0"/>
              </a:rPr>
              <a:t>Construire </a:t>
            </a:r>
            <a:r>
              <a:rPr lang="fr-FR" sz="2000" dirty="0">
                <a:latin typeface="Calibri" pitchFamily="34" charset="0"/>
              </a:rPr>
              <a:t>un plan d’échantillonnage optimisant sa représentativité en termes </a:t>
            </a:r>
            <a:r>
              <a:rPr lang="fr-FR" sz="2000" dirty="0" smtClean="0">
                <a:latin typeface="Calibri" pitchFamily="34" charset="0"/>
              </a:rPr>
              <a:t>de</a:t>
            </a:r>
          </a:p>
          <a:p>
            <a:pPr marL="819150" lvl="2" indent="-361950">
              <a:lnSpc>
                <a:spcPts val="2400"/>
              </a:lnSpc>
              <a:spcBef>
                <a:spcPts val="1000"/>
              </a:spcBef>
              <a:buSzPct val="90000"/>
              <a:buFont typeface="Wingdings" panose="05000000000000000000" pitchFamily="2" charset="2"/>
              <a:buChar char="q"/>
            </a:pPr>
            <a:r>
              <a:rPr lang="fr-FR" sz="1600" dirty="0">
                <a:latin typeface="Calibri" pitchFamily="34" charset="0"/>
              </a:rPr>
              <a:t>couverture spatiale, </a:t>
            </a:r>
          </a:p>
          <a:p>
            <a:pPr marL="819150" lvl="2" indent="-361950">
              <a:lnSpc>
                <a:spcPts val="2400"/>
              </a:lnSpc>
              <a:spcBef>
                <a:spcPts val="1000"/>
              </a:spcBef>
              <a:buSzPct val="90000"/>
              <a:buFont typeface="Wingdings" panose="05000000000000000000" pitchFamily="2" charset="2"/>
              <a:buChar char="q"/>
            </a:pPr>
            <a:r>
              <a:rPr lang="fr-FR" sz="1600" dirty="0">
                <a:latin typeface="Calibri" pitchFamily="34" charset="0"/>
              </a:rPr>
              <a:t>d’étendue des données </a:t>
            </a:r>
          </a:p>
          <a:p>
            <a:pPr marL="819150" lvl="2" indent="-361950">
              <a:lnSpc>
                <a:spcPts val="2400"/>
              </a:lnSpc>
              <a:spcBef>
                <a:spcPts val="1000"/>
              </a:spcBef>
              <a:buSzPct val="90000"/>
              <a:buFont typeface="Wingdings" panose="05000000000000000000" pitchFamily="2" charset="2"/>
              <a:buChar char="q"/>
            </a:pPr>
            <a:r>
              <a:rPr lang="fr-FR" sz="1600" dirty="0">
                <a:latin typeface="Calibri" pitchFamily="34" charset="0"/>
              </a:rPr>
              <a:t>de facteurs de contrôle de la capacité des sols à réduire N</a:t>
            </a:r>
            <a:r>
              <a:rPr lang="fr-FR" sz="1600" baseline="-25000" dirty="0">
                <a:latin typeface="Calibri" pitchFamily="34" charset="0"/>
              </a:rPr>
              <a:t>2</a:t>
            </a:r>
            <a:r>
              <a:rPr lang="fr-FR" sz="1600" dirty="0">
                <a:latin typeface="Calibri" pitchFamily="34" charset="0"/>
              </a:rPr>
              <a:t>O. </a:t>
            </a:r>
          </a:p>
          <a:p>
            <a:pPr marL="361950" lvl="1" indent="-361950">
              <a:lnSpc>
                <a:spcPts val="2400"/>
              </a:lnSpc>
              <a:spcBef>
                <a:spcPts val="1000"/>
              </a:spcBef>
              <a:buSzPct val="90000"/>
              <a:buFont typeface="Wingdings" panose="05000000000000000000" pitchFamily="2" charset="2"/>
              <a:buChar char="q"/>
            </a:pPr>
            <a:endParaRPr lang="fr-FR" sz="2000" dirty="0" smtClean="0">
              <a:latin typeface="Calibri" pitchFamily="34" charset="0"/>
            </a:endParaRPr>
          </a:p>
          <a:p>
            <a:pPr marL="361950" lvl="1" indent="-361950">
              <a:lnSpc>
                <a:spcPts val="2400"/>
              </a:lnSpc>
              <a:spcBef>
                <a:spcPts val="1000"/>
              </a:spcBef>
              <a:spcAft>
                <a:spcPts val="1800"/>
              </a:spcAft>
              <a:buSzPct val="90000"/>
              <a:buFont typeface="Wingdings" panose="05000000000000000000" pitchFamily="2" charset="2"/>
              <a:buChar char="q"/>
            </a:pPr>
            <a:r>
              <a:rPr lang="fr-FR" sz="2000" dirty="0" smtClean="0">
                <a:latin typeface="Calibri" pitchFamily="34" charset="0"/>
              </a:rPr>
              <a:t>Réaliser les prélèvements des échantillons de sol</a:t>
            </a:r>
          </a:p>
          <a:p>
            <a:pPr marL="361950" lvl="1" indent="-361950">
              <a:lnSpc>
                <a:spcPts val="2400"/>
              </a:lnSpc>
              <a:spcBef>
                <a:spcPts val="1000"/>
              </a:spcBef>
              <a:buSzPct val="90000"/>
              <a:buFont typeface="Wingdings" panose="05000000000000000000" pitchFamily="2" charset="2"/>
              <a:buChar char="q"/>
            </a:pPr>
            <a:r>
              <a:rPr lang="fr-FR" sz="2000" dirty="0" smtClean="0">
                <a:latin typeface="Calibri" pitchFamily="34" charset="0"/>
              </a:rPr>
              <a:t>Mesurer au laboratoire la capacité des échantillons de sol à réduire N</a:t>
            </a:r>
            <a:r>
              <a:rPr lang="fr-FR" sz="2000" baseline="-25000" dirty="0" smtClean="0">
                <a:latin typeface="Calibri" pitchFamily="34" charset="0"/>
              </a:rPr>
              <a:t>2</a:t>
            </a:r>
            <a:r>
              <a:rPr lang="fr-FR" sz="2000" dirty="0" smtClean="0">
                <a:latin typeface="Calibri" pitchFamily="34" charset="0"/>
              </a:rPr>
              <a:t>O</a:t>
            </a:r>
          </a:p>
          <a:p>
            <a:pPr marL="457200" lvl="1" indent="0">
              <a:lnSpc>
                <a:spcPts val="2400"/>
              </a:lnSpc>
              <a:buSzPct val="90000"/>
              <a:buNone/>
            </a:pPr>
            <a:endParaRPr lang="fr-FR" altLang="fr-FR" sz="1600" dirty="0" smtClean="0">
              <a:latin typeface="Calibri" pitchFamily="34" charset="0"/>
            </a:endParaRPr>
          </a:p>
          <a:p>
            <a:pPr marL="457200" lvl="1" indent="0">
              <a:lnSpc>
                <a:spcPts val="2400"/>
              </a:lnSpc>
              <a:buSzPct val="90000"/>
              <a:buNone/>
            </a:pPr>
            <a:endParaRPr lang="fr-FR" altLang="fr-FR" sz="1600" b="1" dirty="0" smtClean="0">
              <a:solidFill>
                <a:srgbClr val="00FFFF"/>
              </a:solidFill>
              <a:latin typeface="Calibri" pitchFamily="34" charset="0"/>
            </a:endParaRPr>
          </a:p>
        </p:txBody>
      </p:sp>
      <p:sp>
        <p:nvSpPr>
          <p:cNvPr id="134"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135" name="ZoneTexte 134"/>
          <p:cNvSpPr txBox="1"/>
          <p:nvPr/>
        </p:nvSpPr>
        <p:spPr>
          <a:xfrm>
            <a:off x="5332197" y="452425"/>
            <a:ext cx="5918649" cy="584775"/>
          </a:xfrm>
          <a:prstGeom prst="rect">
            <a:avLst/>
          </a:prstGeom>
          <a:noFill/>
        </p:spPr>
        <p:txBody>
          <a:bodyPr wrap="square" rtlCol="0">
            <a:spAutoFit/>
          </a:bodyPr>
          <a:lstStyle/>
          <a:p>
            <a:r>
              <a:rPr lang="fr-FR" sz="3200" dirty="0" smtClean="0"/>
              <a:t>Objectifs spécifiques</a:t>
            </a:r>
            <a:endParaRPr lang="fr-FR" sz="3200" dirty="0"/>
          </a:p>
        </p:txBody>
      </p:sp>
    </p:spTree>
    <p:extLst>
      <p:ext uri="{BB962C8B-B14F-4D97-AF65-F5344CB8AC3E}">
        <p14:creationId xmlns:p14="http://schemas.microsoft.com/office/powerpoint/2010/main" val="416599777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135" name="ZoneTexte 134"/>
          <p:cNvSpPr txBox="1"/>
          <p:nvPr/>
        </p:nvSpPr>
        <p:spPr>
          <a:xfrm>
            <a:off x="3225351" y="437718"/>
            <a:ext cx="5918649" cy="584775"/>
          </a:xfrm>
          <a:prstGeom prst="rect">
            <a:avLst/>
          </a:prstGeom>
          <a:noFill/>
        </p:spPr>
        <p:txBody>
          <a:bodyPr wrap="square" rtlCol="0">
            <a:spAutoFit/>
          </a:bodyPr>
          <a:lstStyle/>
          <a:p>
            <a:r>
              <a:rPr lang="fr-FR" sz="3200" dirty="0" smtClean="0"/>
              <a:t>Rappels : Qu’est ce que le RMQS ?</a:t>
            </a:r>
            <a:endParaRPr lang="fr-FR" sz="3200" dirty="0"/>
          </a:p>
        </p:txBody>
      </p:sp>
      <p:sp>
        <p:nvSpPr>
          <p:cNvPr id="4" name="Rectangle 3"/>
          <p:cNvSpPr/>
          <p:nvPr/>
        </p:nvSpPr>
        <p:spPr>
          <a:xfrm>
            <a:off x="0" y="1381873"/>
            <a:ext cx="8535447" cy="584775"/>
          </a:xfrm>
          <a:prstGeom prst="rect">
            <a:avLst/>
          </a:prstGeom>
        </p:spPr>
        <p:txBody>
          <a:bodyPr wrap="square">
            <a:spAutoFit/>
          </a:bodyPr>
          <a:lstStyle/>
          <a:p>
            <a:r>
              <a:rPr lang="fr-FR" sz="3200" b="1" dirty="0">
                <a:solidFill>
                  <a:prstClr val="black"/>
                </a:solidFill>
                <a:latin typeface="Calibri Light" panose="020F0302020204030204"/>
                <a:ea typeface="+mj-ea"/>
                <a:cs typeface="+mj-cs"/>
              </a:rPr>
              <a:t>R</a:t>
            </a:r>
            <a:r>
              <a:rPr lang="fr-FR" sz="3200" dirty="0">
                <a:solidFill>
                  <a:prstClr val="black"/>
                </a:solidFill>
                <a:latin typeface="Calibri Light" panose="020F0302020204030204"/>
                <a:ea typeface="+mj-ea"/>
                <a:cs typeface="+mj-cs"/>
              </a:rPr>
              <a:t>éseau de </a:t>
            </a:r>
            <a:r>
              <a:rPr lang="fr-FR" sz="3200" b="1" dirty="0">
                <a:solidFill>
                  <a:prstClr val="black"/>
                </a:solidFill>
                <a:latin typeface="Calibri Light" panose="020F0302020204030204"/>
                <a:ea typeface="+mj-ea"/>
                <a:cs typeface="+mj-cs"/>
              </a:rPr>
              <a:t>M</a:t>
            </a:r>
            <a:r>
              <a:rPr lang="fr-FR" sz="3200" dirty="0">
                <a:solidFill>
                  <a:prstClr val="black"/>
                </a:solidFill>
                <a:latin typeface="Calibri Light" panose="020F0302020204030204"/>
                <a:ea typeface="+mj-ea"/>
                <a:cs typeface="+mj-cs"/>
              </a:rPr>
              <a:t>esures de la </a:t>
            </a:r>
            <a:r>
              <a:rPr lang="fr-FR" sz="3200" b="1" dirty="0">
                <a:solidFill>
                  <a:prstClr val="black"/>
                </a:solidFill>
                <a:latin typeface="Calibri Light" panose="020F0302020204030204"/>
                <a:ea typeface="+mj-ea"/>
                <a:cs typeface="+mj-cs"/>
              </a:rPr>
              <a:t>Q</a:t>
            </a:r>
            <a:r>
              <a:rPr lang="fr-FR" sz="3200" dirty="0">
                <a:solidFill>
                  <a:prstClr val="black"/>
                </a:solidFill>
                <a:latin typeface="Calibri Light" panose="020F0302020204030204"/>
                <a:ea typeface="+mj-ea"/>
                <a:cs typeface="+mj-cs"/>
              </a:rPr>
              <a:t>ualité des </a:t>
            </a:r>
            <a:r>
              <a:rPr lang="fr-FR" sz="3200" b="1" dirty="0">
                <a:solidFill>
                  <a:prstClr val="black"/>
                </a:solidFill>
                <a:latin typeface="Calibri Light" panose="020F0302020204030204"/>
                <a:ea typeface="+mj-ea"/>
                <a:cs typeface="+mj-cs"/>
              </a:rPr>
              <a:t>S</a:t>
            </a:r>
            <a:r>
              <a:rPr lang="fr-FR" sz="3200" dirty="0">
                <a:solidFill>
                  <a:prstClr val="black"/>
                </a:solidFill>
                <a:latin typeface="Calibri Light" panose="020F0302020204030204"/>
                <a:ea typeface="+mj-ea"/>
                <a:cs typeface="+mj-cs"/>
              </a:rPr>
              <a:t>ols</a:t>
            </a:r>
            <a:endParaRPr lang="fr-FR" sz="3200" dirty="0"/>
          </a:p>
        </p:txBody>
      </p:sp>
      <p:pic>
        <p:nvPicPr>
          <p:cNvPr id="8" name="Picture 2" descr="N:\communs_infosol\COM-DOC\Communication\Logos\GIS\logo GIS bas def ss cartouche.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07834" y="1400722"/>
            <a:ext cx="1750876" cy="547076"/>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2"/>
          <p:cNvSpPr>
            <a:spLocks noGrp="1"/>
          </p:cNvSpPr>
          <p:nvPr>
            <p:ph idx="1"/>
          </p:nvPr>
        </p:nvSpPr>
        <p:spPr>
          <a:xfrm>
            <a:off x="304056" y="2207956"/>
            <a:ext cx="3361856" cy="4351338"/>
          </a:xfrm>
        </p:spPr>
        <p:txBody>
          <a:bodyPr>
            <a:normAutofit/>
          </a:bodyPr>
          <a:lstStyle/>
          <a:p>
            <a:r>
              <a:rPr lang="fr-FR" sz="2000" dirty="0" smtClean="0"/>
              <a:t>Une grille systématique de 16 km de côté avec un point tous les 16 km</a:t>
            </a:r>
          </a:p>
          <a:p>
            <a:r>
              <a:rPr lang="fr-FR" sz="2000" dirty="0" smtClean="0"/>
              <a:t>Une bonne couverture spatiale et des </a:t>
            </a:r>
            <a:r>
              <a:rPr lang="fr-FR" sz="2000" b="1" u="sng" dirty="0" smtClean="0"/>
              <a:t>types de sols</a:t>
            </a:r>
            <a:r>
              <a:rPr lang="fr-FR" sz="2000" dirty="0" smtClean="0"/>
              <a:t> et </a:t>
            </a:r>
            <a:r>
              <a:rPr lang="fr-FR" sz="2000" b="1" u="sng" dirty="0" smtClean="0"/>
              <a:t>d’occupations</a:t>
            </a:r>
          </a:p>
          <a:p>
            <a:r>
              <a:rPr lang="fr-FR" sz="2000" dirty="0" smtClean="0"/>
              <a:t>Un retour sur site possible</a:t>
            </a:r>
          </a:p>
          <a:p>
            <a:r>
              <a:rPr lang="fr-FR" sz="2000" dirty="0" smtClean="0"/>
              <a:t>Un protocole de prélèvement rôdé</a:t>
            </a:r>
          </a:p>
          <a:p>
            <a:r>
              <a:rPr lang="fr-FR" sz="2000" dirty="0"/>
              <a:t>Une banque d’analyses déjà disponibles</a:t>
            </a:r>
          </a:p>
          <a:p>
            <a:endParaRPr lang="fr-FR" sz="2000" dirty="0" smtClean="0"/>
          </a:p>
          <a:p>
            <a:pPr marL="0" indent="0">
              <a:buNone/>
            </a:pPr>
            <a:endParaRPr lang="fr-FR" sz="2000" dirty="0"/>
          </a:p>
        </p:txBody>
      </p:sp>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l="21371"/>
          <a:stretch/>
        </p:blipFill>
        <p:spPr>
          <a:xfrm>
            <a:off x="5166559" y="1996764"/>
            <a:ext cx="3700619" cy="3330503"/>
          </a:xfrm>
          <a:prstGeom prst="rect">
            <a:avLst/>
          </a:prstGeom>
        </p:spPr>
      </p:pic>
      <p:pic>
        <p:nvPicPr>
          <p:cNvPr id="11" name="Image 10"/>
          <p:cNvPicPr>
            <a:picLocks noChangeAspect="1"/>
          </p:cNvPicPr>
          <p:nvPr/>
        </p:nvPicPr>
        <p:blipFill>
          <a:blip r:embed="rId5"/>
          <a:stretch>
            <a:fillRect/>
          </a:stretch>
        </p:blipFill>
        <p:spPr>
          <a:xfrm>
            <a:off x="3021643" y="4952347"/>
            <a:ext cx="3127948" cy="1905654"/>
          </a:xfrm>
          <a:prstGeom prst="rect">
            <a:avLst/>
          </a:prstGeom>
        </p:spPr>
      </p:pic>
      <p:sp>
        <p:nvSpPr>
          <p:cNvPr id="12" name="Rectangle 11"/>
          <p:cNvSpPr/>
          <p:nvPr/>
        </p:nvSpPr>
        <p:spPr>
          <a:xfrm>
            <a:off x="3021643" y="4602539"/>
            <a:ext cx="2262158" cy="43088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smtClean="0">
                <a:ln>
                  <a:noFill/>
                </a:ln>
                <a:solidFill>
                  <a:prstClr val="black"/>
                </a:solidFill>
                <a:effectLst/>
                <a:uLnTx/>
                <a:uFillTx/>
                <a:latin typeface="Calibri" panose="020F0502020204030204"/>
                <a:ea typeface="+mn-ea"/>
                <a:cs typeface="+mn-cs"/>
              </a:rPr>
              <a:t>Arrouays et al., </a:t>
            </a:r>
            <a:br>
              <a:rPr kumimoji="0" lang="fr-FR" sz="11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fr-FR" sz="1100" b="0" i="0" u="none" strike="noStrike" kern="1200" cap="none" spc="0" normalizeH="0" baseline="0" noProof="0" dirty="0" smtClean="0">
                <a:ln>
                  <a:noFill/>
                </a:ln>
                <a:solidFill>
                  <a:prstClr val="black"/>
                </a:solidFill>
                <a:effectLst/>
                <a:uLnTx/>
                <a:uFillTx/>
                <a:latin typeface="Calibri" panose="020F0502020204030204"/>
                <a:ea typeface="+mn-ea"/>
                <a:cs typeface="+mn-cs"/>
              </a:rPr>
              <a:t>Étude </a:t>
            </a: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et Gestion des Sols, 8, 1, 2001</a:t>
            </a:r>
          </a:p>
        </p:txBody>
      </p:sp>
    </p:spTree>
    <p:extLst>
      <p:ext uri="{BB962C8B-B14F-4D97-AF65-F5344CB8AC3E}">
        <p14:creationId xmlns:p14="http://schemas.microsoft.com/office/powerpoint/2010/main" val="360225948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448675" y="6408738"/>
            <a:ext cx="695325"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4"/>
          <p:cNvSpPr>
            <a:spLocks noChangeArrowheads="1"/>
          </p:cNvSpPr>
          <p:nvPr/>
        </p:nvSpPr>
        <p:spPr bwMode="auto">
          <a:xfrm>
            <a:off x="1331913" y="412750"/>
            <a:ext cx="7343775"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fr-FR" altLang="fr-FR"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9" name="Rectangle 6"/>
          <p:cNvSpPr>
            <a:spLocks noChangeArrowheads="1"/>
          </p:cNvSpPr>
          <p:nvPr/>
        </p:nvSpPr>
        <p:spPr bwMode="auto">
          <a:xfrm>
            <a:off x="233363" y="1733550"/>
            <a:ext cx="4406900" cy="4814888"/>
          </a:xfrm>
          <a:prstGeom prst="rect">
            <a:avLst/>
          </a:prstGeom>
          <a:noFill/>
          <a:ln w="9525">
            <a:solidFill>
              <a:schemeClr val="tx1"/>
            </a:solidFill>
            <a:miter lim="800000"/>
            <a:headEnd/>
            <a:tailEnd/>
          </a:ln>
          <a:effectLst/>
          <a:extLst/>
        </p:spPr>
        <p:txBody>
          <a:bodyPr wrap="none" anchor="ctr"/>
          <a:lstStyle>
            <a:lvl1pPr algn="l" defTabSz="76200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defTabSz="76200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defTabSz="7620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defTabSz="762000">
              <a:spcBef>
                <a:spcPct val="20000"/>
              </a:spcBef>
              <a:buClr>
                <a:schemeClr val="bg2"/>
              </a:buClr>
              <a:buFont typeface="Wingdings" pitchFamily="2" charset="2"/>
              <a:buChar char="§"/>
              <a:defRPr>
                <a:solidFill>
                  <a:schemeClr val="tx1"/>
                </a:solidFill>
                <a:latin typeface="Verdana" pitchFamily="34" charset="0"/>
              </a:defRPr>
            </a:lvl4pPr>
            <a:lvl5pPr marL="2057400" indent="-228600" algn="l" defTabSz="7620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fr-FR" altLang="fr-FR"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0" name="Group 7"/>
          <p:cNvGrpSpPr>
            <a:grpSpLocks/>
          </p:cNvGrpSpPr>
          <p:nvPr/>
        </p:nvGrpSpPr>
        <p:grpSpPr bwMode="auto">
          <a:xfrm>
            <a:off x="369888" y="3436938"/>
            <a:ext cx="363537" cy="890587"/>
            <a:chOff x="2121" y="781"/>
            <a:chExt cx="198" cy="509"/>
          </a:xfrm>
        </p:grpSpPr>
        <p:grpSp>
          <p:nvGrpSpPr>
            <p:cNvPr id="11" name="Group 8"/>
            <p:cNvGrpSpPr>
              <a:grpSpLocks/>
            </p:cNvGrpSpPr>
            <p:nvPr/>
          </p:nvGrpSpPr>
          <p:grpSpPr bwMode="auto">
            <a:xfrm>
              <a:off x="2121" y="930"/>
              <a:ext cx="198" cy="360"/>
              <a:chOff x="1941" y="564"/>
              <a:chExt cx="378" cy="726"/>
            </a:xfrm>
          </p:grpSpPr>
          <p:sp>
            <p:nvSpPr>
              <p:cNvPr id="13" name="AutoShape 9"/>
              <p:cNvSpPr>
                <a:spLocks noChangeArrowheads="1"/>
              </p:cNvSpPr>
              <p:nvPr/>
            </p:nvSpPr>
            <p:spPr bwMode="auto">
              <a:xfrm>
                <a:off x="2106" y="564"/>
                <a:ext cx="47" cy="564"/>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AutoShape 10"/>
              <p:cNvSpPr>
                <a:spLocks noChangeArrowheads="1"/>
              </p:cNvSpPr>
              <p:nvPr/>
            </p:nvSpPr>
            <p:spPr bwMode="auto">
              <a:xfrm flipV="1">
                <a:off x="2106" y="1116"/>
                <a:ext cx="47" cy="174"/>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AutoShape 11"/>
              <p:cNvSpPr>
                <a:spLocks noChangeArrowheads="1"/>
              </p:cNvSpPr>
              <p:nvPr/>
            </p:nvSpPr>
            <p:spPr bwMode="auto">
              <a:xfrm rot="16200000" flipV="1">
                <a:off x="2208" y="1014"/>
                <a:ext cx="47" cy="174"/>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AutoShape 12"/>
              <p:cNvSpPr>
                <a:spLocks noChangeArrowheads="1"/>
              </p:cNvSpPr>
              <p:nvPr/>
            </p:nvSpPr>
            <p:spPr bwMode="auto">
              <a:xfrm rot="5400000" flipH="1" flipV="1">
                <a:off x="2004" y="1014"/>
                <a:ext cx="47" cy="174"/>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12" name="Text Box 13"/>
            <p:cNvSpPr txBox="1">
              <a:spLocks noChangeArrowheads="1"/>
            </p:cNvSpPr>
            <p:nvPr/>
          </p:nvSpPr>
          <p:spPr bwMode="auto">
            <a:xfrm>
              <a:off x="2124" y="781"/>
              <a:ext cx="17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solidFill>
                    <a:srgbClr val="000000"/>
                  </a:solidFill>
                  <a:effectLst/>
                  <a:uLnTx/>
                  <a:uFillTx/>
                  <a:latin typeface="Times New Roman" pitchFamily="18" charset="0"/>
                  <a:ea typeface="+mn-ea"/>
                  <a:cs typeface="+mn-cs"/>
                </a:rPr>
                <a:t>N</a:t>
              </a:r>
              <a:endParaRPr kumimoji="0" lang="fr-FR" altLang="fr-FR" sz="20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7" name="Line 14"/>
          <p:cNvSpPr>
            <a:spLocks noChangeShapeType="1"/>
          </p:cNvSpPr>
          <p:nvPr/>
        </p:nvSpPr>
        <p:spPr bwMode="auto">
          <a:xfrm rot="5400000">
            <a:off x="2077244" y="5807869"/>
            <a:ext cx="687388" cy="0"/>
          </a:xfrm>
          <a:prstGeom prst="line">
            <a:avLst/>
          </a:prstGeom>
          <a:noFill/>
          <a:ln w="3175">
            <a:solidFill>
              <a:schemeClr val="tx1"/>
            </a:solidFill>
            <a:round/>
            <a:headEnd type="stealth"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18" name="Text Box 15"/>
          <p:cNvSpPr txBox="1">
            <a:spLocks noChangeArrowheads="1"/>
          </p:cNvSpPr>
          <p:nvPr/>
        </p:nvSpPr>
        <p:spPr bwMode="auto">
          <a:xfrm>
            <a:off x="2365375" y="5653088"/>
            <a:ext cx="438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000000"/>
                </a:solidFill>
                <a:effectLst/>
                <a:uLnTx/>
                <a:uFillTx/>
                <a:latin typeface="Arial" charset="0"/>
                <a:ea typeface="+mn-ea"/>
                <a:cs typeface="+mn-cs"/>
              </a:rPr>
              <a:t>5 m</a:t>
            </a:r>
          </a:p>
        </p:txBody>
      </p:sp>
      <p:sp>
        <p:nvSpPr>
          <p:cNvPr id="19" name="Line 16"/>
          <p:cNvSpPr>
            <a:spLocks noChangeShapeType="1"/>
          </p:cNvSpPr>
          <p:nvPr/>
        </p:nvSpPr>
        <p:spPr bwMode="auto">
          <a:xfrm rot="16200000" flipH="1">
            <a:off x="636588" y="5257800"/>
            <a:ext cx="298450" cy="0"/>
          </a:xfrm>
          <a:prstGeom prst="line">
            <a:avLst/>
          </a:prstGeom>
          <a:noFill/>
          <a:ln w="3175">
            <a:solidFill>
              <a:schemeClr val="tx1"/>
            </a:solidFill>
            <a:round/>
            <a:headEnd type="stealth"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0" name="Line 17"/>
          <p:cNvSpPr>
            <a:spLocks noChangeShapeType="1"/>
          </p:cNvSpPr>
          <p:nvPr/>
        </p:nvSpPr>
        <p:spPr bwMode="auto">
          <a:xfrm rot="10800000" flipH="1">
            <a:off x="882650" y="5500688"/>
            <a:ext cx="312738" cy="0"/>
          </a:xfrm>
          <a:prstGeom prst="line">
            <a:avLst/>
          </a:prstGeom>
          <a:noFill/>
          <a:ln w="3175">
            <a:solidFill>
              <a:schemeClr val="tx1"/>
            </a:solidFill>
            <a:round/>
            <a:headEnd type="stealth"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1" name="Text Box 18"/>
          <p:cNvSpPr txBox="1">
            <a:spLocks noChangeArrowheads="1"/>
          </p:cNvSpPr>
          <p:nvPr/>
        </p:nvSpPr>
        <p:spPr bwMode="auto">
          <a:xfrm>
            <a:off x="790575" y="5480050"/>
            <a:ext cx="438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000000"/>
                </a:solidFill>
                <a:effectLst/>
                <a:uLnTx/>
                <a:uFillTx/>
                <a:latin typeface="Arial" charset="0"/>
                <a:ea typeface="+mn-ea"/>
                <a:cs typeface="+mn-cs"/>
              </a:rPr>
              <a:t>2 m</a:t>
            </a:r>
          </a:p>
        </p:txBody>
      </p:sp>
      <p:sp>
        <p:nvSpPr>
          <p:cNvPr id="22" name="Text Box 19"/>
          <p:cNvSpPr txBox="1">
            <a:spLocks noChangeArrowheads="1"/>
          </p:cNvSpPr>
          <p:nvPr/>
        </p:nvSpPr>
        <p:spPr bwMode="auto">
          <a:xfrm>
            <a:off x="338138" y="5073650"/>
            <a:ext cx="438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000000"/>
                </a:solidFill>
                <a:effectLst/>
                <a:uLnTx/>
                <a:uFillTx/>
                <a:latin typeface="Arial" charset="0"/>
                <a:ea typeface="+mn-ea"/>
                <a:cs typeface="+mn-cs"/>
              </a:rPr>
              <a:t>2 m</a:t>
            </a:r>
          </a:p>
        </p:txBody>
      </p:sp>
      <p:sp>
        <p:nvSpPr>
          <p:cNvPr id="23" name="Line 20"/>
          <p:cNvSpPr>
            <a:spLocks noChangeShapeType="1"/>
          </p:cNvSpPr>
          <p:nvPr/>
        </p:nvSpPr>
        <p:spPr bwMode="auto">
          <a:xfrm>
            <a:off x="876300" y="2125663"/>
            <a:ext cx="3355975" cy="0"/>
          </a:xfrm>
          <a:prstGeom prst="line">
            <a:avLst/>
          </a:prstGeom>
          <a:noFill/>
          <a:ln w="3175">
            <a:solidFill>
              <a:schemeClr val="tx1"/>
            </a:solidFill>
            <a:round/>
            <a:headEnd type="stealth"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4" name="Text Box 21"/>
          <p:cNvSpPr txBox="1">
            <a:spLocks noChangeArrowheads="1"/>
          </p:cNvSpPr>
          <p:nvPr/>
        </p:nvSpPr>
        <p:spPr bwMode="auto">
          <a:xfrm>
            <a:off x="2314575" y="1873250"/>
            <a:ext cx="5238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000000"/>
                </a:solidFill>
                <a:effectLst/>
                <a:uLnTx/>
                <a:uFillTx/>
                <a:latin typeface="Arial" charset="0"/>
                <a:ea typeface="+mn-ea"/>
                <a:cs typeface="+mn-cs"/>
              </a:rPr>
              <a:t>20 m</a:t>
            </a:r>
          </a:p>
        </p:txBody>
      </p:sp>
      <p:grpSp>
        <p:nvGrpSpPr>
          <p:cNvPr id="25" name="Group 22"/>
          <p:cNvGrpSpPr>
            <a:grpSpLocks/>
          </p:cNvGrpSpPr>
          <p:nvPr/>
        </p:nvGrpSpPr>
        <p:grpSpPr bwMode="auto">
          <a:xfrm>
            <a:off x="473075" y="2546350"/>
            <a:ext cx="3432175" cy="3435350"/>
            <a:chOff x="370" y="1604"/>
            <a:chExt cx="2162" cy="2164"/>
          </a:xfrm>
        </p:grpSpPr>
        <p:grpSp>
          <p:nvGrpSpPr>
            <p:cNvPr id="26" name="Group 23"/>
            <p:cNvGrpSpPr>
              <a:grpSpLocks/>
            </p:cNvGrpSpPr>
            <p:nvPr/>
          </p:nvGrpSpPr>
          <p:grpSpPr bwMode="auto">
            <a:xfrm>
              <a:off x="626" y="1604"/>
              <a:ext cx="1906" cy="1814"/>
              <a:chOff x="626" y="1604"/>
              <a:chExt cx="1906" cy="1814"/>
            </a:xfrm>
          </p:grpSpPr>
          <p:grpSp>
            <p:nvGrpSpPr>
              <p:cNvPr id="28" name="Group 24"/>
              <p:cNvGrpSpPr>
                <a:grpSpLocks/>
              </p:cNvGrpSpPr>
              <p:nvPr/>
            </p:nvGrpSpPr>
            <p:grpSpPr bwMode="auto">
              <a:xfrm>
                <a:off x="626" y="1607"/>
                <a:ext cx="209" cy="1810"/>
                <a:chOff x="626" y="1607"/>
                <a:chExt cx="209" cy="1810"/>
              </a:xfrm>
            </p:grpSpPr>
            <p:sp>
              <p:nvSpPr>
                <p:cNvPr id="53" name="Rectangle 25"/>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 name="Rectangle 26"/>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5" name="Rectangle 27"/>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 name="Rectangle 28"/>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 name="Rectangle 29"/>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9" name="Group 30"/>
              <p:cNvGrpSpPr>
                <a:grpSpLocks/>
              </p:cNvGrpSpPr>
              <p:nvPr/>
            </p:nvGrpSpPr>
            <p:grpSpPr bwMode="auto">
              <a:xfrm>
                <a:off x="1050" y="1608"/>
                <a:ext cx="209" cy="1810"/>
                <a:chOff x="626" y="1607"/>
                <a:chExt cx="209" cy="1810"/>
              </a:xfrm>
            </p:grpSpPr>
            <p:sp>
              <p:nvSpPr>
                <p:cNvPr id="48" name="Rectangle 31"/>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9" name="Rectangle 32"/>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0" name="Rectangle 33"/>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Rectangle 34"/>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2" name="Rectangle 35"/>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30" name="Group 36"/>
              <p:cNvGrpSpPr>
                <a:grpSpLocks/>
              </p:cNvGrpSpPr>
              <p:nvPr/>
            </p:nvGrpSpPr>
            <p:grpSpPr bwMode="auto">
              <a:xfrm>
                <a:off x="1474" y="1606"/>
                <a:ext cx="209" cy="1810"/>
                <a:chOff x="626" y="1607"/>
                <a:chExt cx="209" cy="1810"/>
              </a:xfrm>
            </p:grpSpPr>
            <p:sp>
              <p:nvSpPr>
                <p:cNvPr id="43" name="Rectangle 37"/>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 name="Rectangle 38"/>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 name="Rectangle 39"/>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 name="Rectangle 40"/>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7" name="Rectangle 41"/>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31" name="Group 42"/>
              <p:cNvGrpSpPr>
                <a:grpSpLocks/>
              </p:cNvGrpSpPr>
              <p:nvPr/>
            </p:nvGrpSpPr>
            <p:grpSpPr bwMode="auto">
              <a:xfrm>
                <a:off x="1893" y="1607"/>
                <a:ext cx="209" cy="1810"/>
                <a:chOff x="626" y="1607"/>
                <a:chExt cx="209" cy="1810"/>
              </a:xfrm>
            </p:grpSpPr>
            <p:sp>
              <p:nvSpPr>
                <p:cNvPr id="38" name="Rectangle 43"/>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Rectangle 44"/>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Rectangle 45"/>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 name="Rectangle 46"/>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Rectangle 47"/>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32" name="Group 48"/>
              <p:cNvGrpSpPr>
                <a:grpSpLocks/>
              </p:cNvGrpSpPr>
              <p:nvPr/>
            </p:nvGrpSpPr>
            <p:grpSpPr bwMode="auto">
              <a:xfrm>
                <a:off x="2323" y="1604"/>
                <a:ext cx="209" cy="1810"/>
                <a:chOff x="626" y="1607"/>
                <a:chExt cx="209" cy="1810"/>
              </a:xfrm>
            </p:grpSpPr>
            <p:sp>
              <p:nvSpPr>
                <p:cNvPr id="33" name="Rectangle 49"/>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 name="Rectangle 50"/>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Rectangle 51"/>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Rectangle 52"/>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Rectangle 53"/>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27" name="Text Box 54"/>
            <p:cNvSpPr txBox="1">
              <a:spLocks noChangeArrowheads="1"/>
            </p:cNvSpPr>
            <p:nvPr/>
          </p:nvSpPr>
          <p:spPr bwMode="auto">
            <a:xfrm>
              <a:off x="370" y="3537"/>
              <a:ext cx="10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6600"/>
                  </a:solidFill>
                  <a:effectLst/>
                  <a:uLnTx/>
                  <a:uFillTx/>
                  <a:latin typeface="Trebuchet MS" pitchFamily="34" charset="0"/>
                  <a:ea typeface="+mn-ea"/>
                  <a:cs typeface="+mn-cs"/>
                </a:rPr>
                <a:t>1</a:t>
              </a:r>
              <a:r>
                <a:rPr kumimoji="0" lang="fr-FR" altLang="fr-FR" sz="1800" b="0" i="0" u="none" strike="noStrike" kern="1200" cap="none" spc="0" normalizeH="0" baseline="30000" noProof="0">
                  <a:ln>
                    <a:noFill/>
                  </a:ln>
                  <a:solidFill>
                    <a:srgbClr val="FF6600"/>
                  </a:solidFill>
                  <a:effectLst/>
                  <a:uLnTx/>
                  <a:uFillTx/>
                  <a:latin typeface="Trebuchet MS" pitchFamily="34" charset="0"/>
                  <a:ea typeface="+mn-ea"/>
                  <a:cs typeface="+mn-cs"/>
                </a:rPr>
                <a:t>ère </a:t>
              </a:r>
              <a:r>
                <a:rPr kumimoji="0" lang="fr-FR" altLang="fr-FR" sz="1800" b="0" i="0" u="none" strike="noStrike" kern="1200" cap="none" spc="0" normalizeH="0" baseline="0" noProof="0">
                  <a:ln>
                    <a:noFill/>
                  </a:ln>
                  <a:solidFill>
                    <a:srgbClr val="FF6600"/>
                  </a:solidFill>
                  <a:effectLst/>
                  <a:uLnTx/>
                  <a:uFillTx/>
                  <a:latin typeface="Trebuchet MS" pitchFamily="34" charset="0"/>
                  <a:ea typeface="+mn-ea"/>
                  <a:cs typeface="+mn-cs"/>
                </a:rPr>
                <a:t>campagne</a:t>
              </a:r>
            </a:p>
          </p:txBody>
        </p:sp>
      </p:grpSp>
      <p:grpSp>
        <p:nvGrpSpPr>
          <p:cNvPr id="58" name="Group 55"/>
          <p:cNvGrpSpPr>
            <a:grpSpLocks/>
          </p:cNvGrpSpPr>
          <p:nvPr/>
        </p:nvGrpSpPr>
        <p:grpSpPr bwMode="auto">
          <a:xfrm>
            <a:off x="1212850" y="2549525"/>
            <a:ext cx="3321050" cy="3452813"/>
            <a:chOff x="836" y="1606"/>
            <a:chExt cx="2092" cy="2175"/>
          </a:xfrm>
        </p:grpSpPr>
        <p:grpSp>
          <p:nvGrpSpPr>
            <p:cNvPr id="59" name="Group 56"/>
            <p:cNvGrpSpPr>
              <a:grpSpLocks/>
            </p:cNvGrpSpPr>
            <p:nvPr/>
          </p:nvGrpSpPr>
          <p:grpSpPr bwMode="auto">
            <a:xfrm>
              <a:off x="836" y="1606"/>
              <a:ext cx="1906" cy="1814"/>
              <a:chOff x="626" y="1604"/>
              <a:chExt cx="1906" cy="1814"/>
            </a:xfrm>
          </p:grpSpPr>
          <p:grpSp>
            <p:nvGrpSpPr>
              <p:cNvPr id="61" name="Group 57"/>
              <p:cNvGrpSpPr>
                <a:grpSpLocks/>
              </p:cNvGrpSpPr>
              <p:nvPr/>
            </p:nvGrpSpPr>
            <p:grpSpPr bwMode="auto">
              <a:xfrm>
                <a:off x="626" y="1607"/>
                <a:ext cx="209" cy="1810"/>
                <a:chOff x="626" y="1607"/>
                <a:chExt cx="209" cy="1810"/>
              </a:xfrm>
            </p:grpSpPr>
            <p:sp>
              <p:nvSpPr>
                <p:cNvPr id="86" name="Rectangle 58"/>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7" name="Rectangle 59"/>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8" name="Rectangle 60"/>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 name="Rectangle 61"/>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0" name="Rectangle 62"/>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62" name="Group 63"/>
              <p:cNvGrpSpPr>
                <a:grpSpLocks/>
              </p:cNvGrpSpPr>
              <p:nvPr/>
            </p:nvGrpSpPr>
            <p:grpSpPr bwMode="auto">
              <a:xfrm>
                <a:off x="1050" y="1608"/>
                <a:ext cx="209" cy="1810"/>
                <a:chOff x="626" y="1607"/>
                <a:chExt cx="209" cy="1810"/>
              </a:xfrm>
            </p:grpSpPr>
            <p:sp>
              <p:nvSpPr>
                <p:cNvPr id="81" name="Rectangle 64"/>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2" name="Rectangle 65"/>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3" name="Rectangle 66"/>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4" name="Rectangle 67"/>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5" name="Rectangle 68"/>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63" name="Group 69"/>
              <p:cNvGrpSpPr>
                <a:grpSpLocks/>
              </p:cNvGrpSpPr>
              <p:nvPr/>
            </p:nvGrpSpPr>
            <p:grpSpPr bwMode="auto">
              <a:xfrm>
                <a:off x="1474" y="1606"/>
                <a:ext cx="209" cy="1810"/>
                <a:chOff x="626" y="1607"/>
                <a:chExt cx="209" cy="1810"/>
              </a:xfrm>
            </p:grpSpPr>
            <p:sp>
              <p:nvSpPr>
                <p:cNvPr id="76" name="Rectangle 70"/>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 name="Rectangle 71"/>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 name="Rectangle 72"/>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 name="Rectangle 73"/>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0" name="Rectangle 74"/>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64" name="Group 75"/>
              <p:cNvGrpSpPr>
                <a:grpSpLocks/>
              </p:cNvGrpSpPr>
              <p:nvPr/>
            </p:nvGrpSpPr>
            <p:grpSpPr bwMode="auto">
              <a:xfrm>
                <a:off x="1893" y="1607"/>
                <a:ext cx="209" cy="1810"/>
                <a:chOff x="626" y="1607"/>
                <a:chExt cx="209" cy="1810"/>
              </a:xfrm>
            </p:grpSpPr>
            <p:sp>
              <p:nvSpPr>
                <p:cNvPr id="71" name="Rectangle 76"/>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 name="Rectangle 77"/>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3" name="Rectangle 78"/>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 name="Rectangle 79"/>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 name="Rectangle 80"/>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65" name="Group 81"/>
              <p:cNvGrpSpPr>
                <a:grpSpLocks/>
              </p:cNvGrpSpPr>
              <p:nvPr/>
            </p:nvGrpSpPr>
            <p:grpSpPr bwMode="auto">
              <a:xfrm>
                <a:off x="2323" y="1604"/>
                <a:ext cx="209" cy="1810"/>
                <a:chOff x="626" y="1607"/>
                <a:chExt cx="209" cy="1810"/>
              </a:xfrm>
            </p:grpSpPr>
            <p:sp>
              <p:nvSpPr>
                <p:cNvPr id="66" name="Rectangle 82"/>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 name="Rectangle 83"/>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 name="Rectangle 84"/>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 name="Rectangle 85"/>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0" name="Rectangle 86"/>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60" name="Text Box 87"/>
            <p:cNvSpPr txBox="1">
              <a:spLocks noChangeArrowheads="1"/>
            </p:cNvSpPr>
            <p:nvPr/>
          </p:nvSpPr>
          <p:spPr bwMode="auto">
            <a:xfrm>
              <a:off x="1856" y="3550"/>
              <a:ext cx="10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6600"/>
                  </a:solidFill>
                  <a:effectLst/>
                  <a:uLnTx/>
                  <a:uFillTx/>
                  <a:latin typeface="Trebuchet MS" pitchFamily="34" charset="0"/>
                  <a:ea typeface="+mn-ea"/>
                  <a:cs typeface="+mn-cs"/>
                </a:rPr>
                <a:t>4</a:t>
              </a:r>
              <a:r>
                <a:rPr kumimoji="0" lang="fr-FR" altLang="fr-FR" sz="1800" b="0" i="0" u="none" strike="noStrike" kern="1200" cap="none" spc="0" normalizeH="0" baseline="30000" noProof="0">
                  <a:ln>
                    <a:noFill/>
                  </a:ln>
                  <a:solidFill>
                    <a:srgbClr val="FF6600"/>
                  </a:solidFill>
                  <a:effectLst/>
                  <a:uLnTx/>
                  <a:uFillTx/>
                  <a:latin typeface="Trebuchet MS" pitchFamily="34" charset="0"/>
                  <a:ea typeface="+mn-ea"/>
                  <a:cs typeface="+mn-cs"/>
                </a:rPr>
                <a:t>ème</a:t>
              </a:r>
              <a:r>
                <a:rPr kumimoji="0" lang="fr-FR" altLang="fr-FR" sz="1800" b="0" i="0" u="none" strike="noStrike" kern="1200" cap="none" spc="0" normalizeH="0" baseline="0" noProof="0">
                  <a:ln>
                    <a:noFill/>
                  </a:ln>
                  <a:solidFill>
                    <a:srgbClr val="FF6600"/>
                  </a:solidFill>
                  <a:effectLst/>
                  <a:uLnTx/>
                  <a:uFillTx/>
                  <a:latin typeface="Trebuchet MS" pitchFamily="34" charset="0"/>
                  <a:ea typeface="+mn-ea"/>
                  <a:cs typeface="+mn-cs"/>
                </a:rPr>
                <a:t> campagne</a:t>
              </a:r>
            </a:p>
          </p:txBody>
        </p:sp>
      </p:grpSp>
      <p:grpSp>
        <p:nvGrpSpPr>
          <p:cNvPr id="91" name="Group 88"/>
          <p:cNvGrpSpPr>
            <a:grpSpLocks/>
          </p:cNvGrpSpPr>
          <p:nvPr/>
        </p:nvGrpSpPr>
        <p:grpSpPr bwMode="auto">
          <a:xfrm>
            <a:off x="593725" y="1701800"/>
            <a:ext cx="3314700" cy="3397250"/>
            <a:chOff x="446" y="1072"/>
            <a:chExt cx="2088" cy="2140"/>
          </a:xfrm>
        </p:grpSpPr>
        <p:grpSp>
          <p:nvGrpSpPr>
            <p:cNvPr id="92" name="Group 89"/>
            <p:cNvGrpSpPr>
              <a:grpSpLocks/>
            </p:cNvGrpSpPr>
            <p:nvPr/>
          </p:nvGrpSpPr>
          <p:grpSpPr bwMode="auto">
            <a:xfrm>
              <a:off x="628" y="1398"/>
              <a:ext cx="1906" cy="1814"/>
              <a:chOff x="626" y="1604"/>
              <a:chExt cx="1906" cy="1814"/>
            </a:xfrm>
          </p:grpSpPr>
          <p:grpSp>
            <p:nvGrpSpPr>
              <p:cNvPr id="94" name="Group 90"/>
              <p:cNvGrpSpPr>
                <a:grpSpLocks/>
              </p:cNvGrpSpPr>
              <p:nvPr/>
            </p:nvGrpSpPr>
            <p:grpSpPr bwMode="auto">
              <a:xfrm>
                <a:off x="626" y="1607"/>
                <a:ext cx="209" cy="1810"/>
                <a:chOff x="626" y="1607"/>
                <a:chExt cx="209" cy="1810"/>
              </a:xfrm>
            </p:grpSpPr>
            <p:sp>
              <p:nvSpPr>
                <p:cNvPr id="119" name="Rectangle 91"/>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0" name="Rectangle 92"/>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1" name="Rectangle 93"/>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2" name="Rectangle 94"/>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3" name="Rectangle 95"/>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95" name="Group 96"/>
              <p:cNvGrpSpPr>
                <a:grpSpLocks/>
              </p:cNvGrpSpPr>
              <p:nvPr/>
            </p:nvGrpSpPr>
            <p:grpSpPr bwMode="auto">
              <a:xfrm>
                <a:off x="1050" y="1608"/>
                <a:ext cx="209" cy="1810"/>
                <a:chOff x="626" y="1607"/>
                <a:chExt cx="209" cy="1810"/>
              </a:xfrm>
            </p:grpSpPr>
            <p:sp>
              <p:nvSpPr>
                <p:cNvPr id="114" name="Rectangle 97"/>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 name="Rectangle 98"/>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 name="Rectangle 99"/>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 name="Rectangle 100"/>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 name="Rectangle 101"/>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96" name="Group 102"/>
              <p:cNvGrpSpPr>
                <a:grpSpLocks/>
              </p:cNvGrpSpPr>
              <p:nvPr/>
            </p:nvGrpSpPr>
            <p:grpSpPr bwMode="auto">
              <a:xfrm>
                <a:off x="1474" y="1606"/>
                <a:ext cx="209" cy="1810"/>
                <a:chOff x="626" y="1607"/>
                <a:chExt cx="209" cy="1810"/>
              </a:xfrm>
            </p:grpSpPr>
            <p:sp>
              <p:nvSpPr>
                <p:cNvPr id="109" name="Rectangle 103"/>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 name="Rectangle 104"/>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 name="Rectangle 105"/>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Rectangle 106"/>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 name="Rectangle 107"/>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97" name="Group 108"/>
              <p:cNvGrpSpPr>
                <a:grpSpLocks/>
              </p:cNvGrpSpPr>
              <p:nvPr/>
            </p:nvGrpSpPr>
            <p:grpSpPr bwMode="auto">
              <a:xfrm>
                <a:off x="1893" y="1607"/>
                <a:ext cx="209" cy="1810"/>
                <a:chOff x="626" y="1607"/>
                <a:chExt cx="209" cy="1810"/>
              </a:xfrm>
            </p:grpSpPr>
            <p:sp>
              <p:nvSpPr>
                <p:cNvPr id="104" name="Rectangle 109"/>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 name="Rectangle 110"/>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 name="Rectangle 111"/>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7" name="Rectangle 112"/>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8" name="Rectangle 113"/>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98" name="Group 114"/>
              <p:cNvGrpSpPr>
                <a:grpSpLocks/>
              </p:cNvGrpSpPr>
              <p:nvPr/>
            </p:nvGrpSpPr>
            <p:grpSpPr bwMode="auto">
              <a:xfrm>
                <a:off x="2323" y="1604"/>
                <a:ext cx="209" cy="1810"/>
                <a:chOff x="626" y="1607"/>
                <a:chExt cx="209" cy="1810"/>
              </a:xfrm>
            </p:grpSpPr>
            <p:sp>
              <p:nvSpPr>
                <p:cNvPr id="99" name="Rectangle 115"/>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0" name="Rectangle 116"/>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1" name="Rectangle 117"/>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 name="Rectangle 118"/>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 name="Rectangle 119"/>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93" name="Text Box 120"/>
            <p:cNvSpPr txBox="1">
              <a:spLocks noChangeArrowheads="1"/>
            </p:cNvSpPr>
            <p:nvPr/>
          </p:nvSpPr>
          <p:spPr bwMode="auto">
            <a:xfrm>
              <a:off x="446" y="1072"/>
              <a:ext cx="10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6600"/>
                  </a:solidFill>
                  <a:effectLst/>
                  <a:uLnTx/>
                  <a:uFillTx/>
                  <a:latin typeface="Trebuchet MS" pitchFamily="34" charset="0"/>
                  <a:ea typeface="+mn-ea"/>
                  <a:cs typeface="+mn-cs"/>
                </a:rPr>
                <a:t>2</a:t>
              </a:r>
              <a:r>
                <a:rPr kumimoji="0" lang="fr-FR" altLang="fr-FR" sz="1800" b="0" i="0" u="none" strike="noStrike" kern="1200" cap="none" spc="0" normalizeH="0" baseline="30000" noProof="0">
                  <a:ln>
                    <a:noFill/>
                  </a:ln>
                  <a:solidFill>
                    <a:srgbClr val="FF6600"/>
                  </a:solidFill>
                  <a:effectLst/>
                  <a:uLnTx/>
                  <a:uFillTx/>
                  <a:latin typeface="Trebuchet MS" pitchFamily="34" charset="0"/>
                  <a:ea typeface="+mn-ea"/>
                  <a:cs typeface="+mn-cs"/>
                </a:rPr>
                <a:t>ème</a:t>
              </a:r>
              <a:r>
                <a:rPr kumimoji="0" lang="fr-FR" altLang="fr-FR" sz="1800" b="0" i="0" u="none" strike="noStrike" kern="1200" cap="none" spc="0" normalizeH="0" baseline="0" noProof="0">
                  <a:ln>
                    <a:noFill/>
                  </a:ln>
                  <a:solidFill>
                    <a:srgbClr val="FF6600"/>
                  </a:solidFill>
                  <a:effectLst/>
                  <a:uLnTx/>
                  <a:uFillTx/>
                  <a:latin typeface="Trebuchet MS" pitchFamily="34" charset="0"/>
                  <a:ea typeface="+mn-ea"/>
                  <a:cs typeface="+mn-cs"/>
                </a:rPr>
                <a:t> campagne</a:t>
              </a:r>
            </a:p>
          </p:txBody>
        </p:sp>
      </p:grpSp>
      <p:grpSp>
        <p:nvGrpSpPr>
          <p:cNvPr id="124" name="Group 121"/>
          <p:cNvGrpSpPr>
            <a:grpSpLocks/>
          </p:cNvGrpSpPr>
          <p:nvPr/>
        </p:nvGrpSpPr>
        <p:grpSpPr bwMode="auto">
          <a:xfrm>
            <a:off x="1211263" y="1687513"/>
            <a:ext cx="3240087" cy="3433762"/>
            <a:chOff x="835" y="1063"/>
            <a:chExt cx="2041" cy="2163"/>
          </a:xfrm>
        </p:grpSpPr>
        <p:grpSp>
          <p:nvGrpSpPr>
            <p:cNvPr id="125" name="Group 122"/>
            <p:cNvGrpSpPr>
              <a:grpSpLocks/>
            </p:cNvGrpSpPr>
            <p:nvPr/>
          </p:nvGrpSpPr>
          <p:grpSpPr bwMode="auto">
            <a:xfrm>
              <a:off x="835" y="1412"/>
              <a:ext cx="1906" cy="1814"/>
              <a:chOff x="626" y="1604"/>
              <a:chExt cx="1906" cy="1814"/>
            </a:xfrm>
          </p:grpSpPr>
          <p:grpSp>
            <p:nvGrpSpPr>
              <p:cNvPr id="127" name="Group 123"/>
              <p:cNvGrpSpPr>
                <a:grpSpLocks/>
              </p:cNvGrpSpPr>
              <p:nvPr/>
            </p:nvGrpSpPr>
            <p:grpSpPr bwMode="auto">
              <a:xfrm>
                <a:off x="626" y="1607"/>
                <a:ext cx="209" cy="1810"/>
                <a:chOff x="626" y="1607"/>
                <a:chExt cx="209" cy="1810"/>
              </a:xfrm>
            </p:grpSpPr>
            <p:sp>
              <p:nvSpPr>
                <p:cNvPr id="152" name="Rectangle 124"/>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 name="Rectangle 125"/>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4" name="Rectangle 126"/>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5" name="Rectangle 127"/>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 name="Rectangle 128"/>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28" name="Group 129"/>
              <p:cNvGrpSpPr>
                <a:grpSpLocks/>
              </p:cNvGrpSpPr>
              <p:nvPr/>
            </p:nvGrpSpPr>
            <p:grpSpPr bwMode="auto">
              <a:xfrm>
                <a:off x="1050" y="1608"/>
                <a:ext cx="209" cy="1810"/>
                <a:chOff x="626" y="1607"/>
                <a:chExt cx="209" cy="1810"/>
              </a:xfrm>
            </p:grpSpPr>
            <p:sp>
              <p:nvSpPr>
                <p:cNvPr id="147" name="Rectangle 130"/>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8" name="Rectangle 131"/>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9" name="Rectangle 132"/>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0" name="Rectangle 133"/>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1" name="Rectangle 134"/>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29" name="Group 135"/>
              <p:cNvGrpSpPr>
                <a:grpSpLocks/>
              </p:cNvGrpSpPr>
              <p:nvPr/>
            </p:nvGrpSpPr>
            <p:grpSpPr bwMode="auto">
              <a:xfrm>
                <a:off x="1474" y="1606"/>
                <a:ext cx="209" cy="1810"/>
                <a:chOff x="626" y="1607"/>
                <a:chExt cx="209" cy="1810"/>
              </a:xfrm>
            </p:grpSpPr>
            <p:sp>
              <p:nvSpPr>
                <p:cNvPr id="142" name="Rectangle 136"/>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3" name="Rectangle 137"/>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4" name="Rectangle 138"/>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5" name="Rectangle 139"/>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 name="Rectangle 140"/>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30" name="Group 141"/>
              <p:cNvGrpSpPr>
                <a:grpSpLocks/>
              </p:cNvGrpSpPr>
              <p:nvPr/>
            </p:nvGrpSpPr>
            <p:grpSpPr bwMode="auto">
              <a:xfrm>
                <a:off x="1893" y="1607"/>
                <a:ext cx="209" cy="1810"/>
                <a:chOff x="626" y="1607"/>
                <a:chExt cx="209" cy="1810"/>
              </a:xfrm>
            </p:grpSpPr>
            <p:sp>
              <p:nvSpPr>
                <p:cNvPr id="137" name="Rectangle 142"/>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 name="Rectangle 143"/>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 name="Rectangle 144"/>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 name="Rectangle 145"/>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1" name="Rectangle 146"/>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31" name="Group 147"/>
              <p:cNvGrpSpPr>
                <a:grpSpLocks/>
              </p:cNvGrpSpPr>
              <p:nvPr/>
            </p:nvGrpSpPr>
            <p:grpSpPr bwMode="auto">
              <a:xfrm>
                <a:off x="2323" y="1604"/>
                <a:ext cx="209" cy="1810"/>
                <a:chOff x="626" y="1607"/>
                <a:chExt cx="209" cy="1810"/>
              </a:xfrm>
            </p:grpSpPr>
            <p:sp>
              <p:nvSpPr>
                <p:cNvPr id="132" name="Rectangle 148"/>
                <p:cNvSpPr>
                  <a:spLocks noChangeArrowheads="1"/>
                </p:cNvSpPr>
                <p:nvPr/>
              </p:nvSpPr>
              <p:spPr bwMode="auto">
                <a:xfrm>
                  <a:off x="628" y="1607"/>
                  <a:ext cx="204"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 name="Rectangle 149"/>
                <p:cNvSpPr>
                  <a:spLocks noChangeArrowheads="1"/>
                </p:cNvSpPr>
                <p:nvPr/>
              </p:nvSpPr>
              <p:spPr bwMode="auto">
                <a:xfrm>
                  <a:off x="628" y="2010"/>
                  <a:ext cx="204"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 name="Rectangle 150"/>
                <p:cNvSpPr>
                  <a:spLocks noChangeArrowheads="1"/>
                </p:cNvSpPr>
                <p:nvPr/>
              </p:nvSpPr>
              <p:spPr bwMode="auto">
                <a:xfrm>
                  <a:off x="627" y="2410"/>
                  <a:ext cx="208" cy="19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5" name="Rectangle 151"/>
                <p:cNvSpPr>
                  <a:spLocks noChangeArrowheads="1"/>
                </p:cNvSpPr>
                <p:nvPr/>
              </p:nvSpPr>
              <p:spPr bwMode="auto">
                <a:xfrm>
                  <a:off x="626" y="2815"/>
                  <a:ext cx="209" cy="20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 name="Rectangle 152"/>
                <p:cNvSpPr>
                  <a:spLocks noChangeArrowheads="1"/>
                </p:cNvSpPr>
                <p:nvPr/>
              </p:nvSpPr>
              <p:spPr bwMode="auto">
                <a:xfrm>
                  <a:off x="627" y="3220"/>
                  <a:ext cx="205" cy="1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126" name="Text Box 153"/>
            <p:cNvSpPr txBox="1">
              <a:spLocks noChangeArrowheads="1"/>
            </p:cNvSpPr>
            <p:nvPr/>
          </p:nvSpPr>
          <p:spPr bwMode="auto">
            <a:xfrm>
              <a:off x="1804" y="1063"/>
              <a:ext cx="10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6600"/>
                  </a:solidFill>
                  <a:effectLst/>
                  <a:uLnTx/>
                  <a:uFillTx/>
                  <a:latin typeface="Trebuchet MS" pitchFamily="34" charset="0"/>
                  <a:ea typeface="+mn-ea"/>
                  <a:cs typeface="+mn-cs"/>
                </a:rPr>
                <a:t>3</a:t>
              </a:r>
              <a:r>
                <a:rPr kumimoji="0" lang="fr-FR" altLang="fr-FR" sz="1800" b="0" i="0" u="none" strike="noStrike" kern="1200" cap="none" spc="0" normalizeH="0" baseline="30000" noProof="0">
                  <a:ln>
                    <a:noFill/>
                  </a:ln>
                  <a:solidFill>
                    <a:srgbClr val="FF6600"/>
                  </a:solidFill>
                  <a:effectLst/>
                  <a:uLnTx/>
                  <a:uFillTx/>
                  <a:latin typeface="Trebuchet MS" pitchFamily="34" charset="0"/>
                  <a:ea typeface="+mn-ea"/>
                  <a:cs typeface="+mn-cs"/>
                </a:rPr>
                <a:t>ème</a:t>
              </a:r>
              <a:r>
                <a:rPr kumimoji="0" lang="fr-FR" altLang="fr-FR" sz="1800" b="0" i="0" u="none" strike="noStrike" kern="1200" cap="none" spc="0" normalizeH="0" baseline="0" noProof="0">
                  <a:ln>
                    <a:noFill/>
                  </a:ln>
                  <a:solidFill>
                    <a:srgbClr val="FF6600"/>
                  </a:solidFill>
                  <a:effectLst/>
                  <a:uLnTx/>
                  <a:uFillTx/>
                  <a:latin typeface="Trebuchet MS" pitchFamily="34" charset="0"/>
                  <a:ea typeface="+mn-ea"/>
                  <a:cs typeface="+mn-cs"/>
                </a:rPr>
                <a:t> campagne</a:t>
              </a:r>
            </a:p>
          </p:txBody>
        </p:sp>
      </p:grpSp>
      <p:grpSp>
        <p:nvGrpSpPr>
          <p:cNvPr id="157" name="Group 154"/>
          <p:cNvGrpSpPr>
            <a:grpSpLocks/>
          </p:cNvGrpSpPr>
          <p:nvPr/>
        </p:nvGrpSpPr>
        <p:grpSpPr bwMode="auto">
          <a:xfrm>
            <a:off x="874713" y="2225675"/>
            <a:ext cx="3355975" cy="3192463"/>
            <a:chOff x="1298" y="1680"/>
            <a:chExt cx="1824" cy="1825"/>
          </a:xfrm>
        </p:grpSpPr>
        <p:grpSp>
          <p:nvGrpSpPr>
            <p:cNvPr id="158" name="Group 155"/>
            <p:cNvGrpSpPr>
              <a:grpSpLocks/>
            </p:cNvGrpSpPr>
            <p:nvPr/>
          </p:nvGrpSpPr>
          <p:grpSpPr bwMode="auto">
            <a:xfrm>
              <a:off x="1298" y="1680"/>
              <a:ext cx="1824" cy="1825"/>
              <a:chOff x="1298" y="1680"/>
              <a:chExt cx="1824" cy="1825"/>
            </a:xfrm>
          </p:grpSpPr>
          <p:sp>
            <p:nvSpPr>
              <p:cNvPr id="259" name="Rectangle 156"/>
              <p:cNvSpPr>
                <a:spLocks noChangeArrowheads="1"/>
              </p:cNvSpPr>
              <p:nvPr/>
            </p:nvSpPr>
            <p:spPr bwMode="auto">
              <a:xfrm>
                <a:off x="1298" y="1681"/>
                <a:ext cx="1824" cy="18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60" name="Group 157"/>
              <p:cNvGrpSpPr>
                <a:grpSpLocks/>
              </p:cNvGrpSpPr>
              <p:nvPr/>
            </p:nvGrpSpPr>
            <p:grpSpPr bwMode="auto">
              <a:xfrm>
                <a:off x="1479" y="1680"/>
                <a:ext cx="1464" cy="1824"/>
                <a:chOff x="1446" y="1707"/>
                <a:chExt cx="1464" cy="1716"/>
              </a:xfrm>
            </p:grpSpPr>
            <p:sp>
              <p:nvSpPr>
                <p:cNvPr id="271" name="Line 158"/>
                <p:cNvSpPr>
                  <a:spLocks noChangeShapeType="1"/>
                </p:cNvSpPr>
                <p:nvPr/>
              </p:nvSpPr>
              <p:spPr bwMode="auto">
                <a:xfrm>
                  <a:off x="1446"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72" name="Line 159"/>
                <p:cNvSpPr>
                  <a:spLocks noChangeShapeType="1"/>
                </p:cNvSpPr>
                <p:nvPr/>
              </p:nvSpPr>
              <p:spPr bwMode="auto">
                <a:xfrm>
                  <a:off x="1812"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73" name="Line 160"/>
                <p:cNvSpPr>
                  <a:spLocks noChangeShapeType="1"/>
                </p:cNvSpPr>
                <p:nvPr/>
              </p:nvSpPr>
              <p:spPr bwMode="auto">
                <a:xfrm>
                  <a:off x="1626"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74" name="Line 161"/>
                <p:cNvSpPr>
                  <a:spLocks noChangeShapeType="1"/>
                </p:cNvSpPr>
                <p:nvPr/>
              </p:nvSpPr>
              <p:spPr bwMode="auto">
                <a:xfrm>
                  <a:off x="1995"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75" name="Line 162"/>
                <p:cNvSpPr>
                  <a:spLocks noChangeShapeType="1"/>
                </p:cNvSpPr>
                <p:nvPr/>
              </p:nvSpPr>
              <p:spPr bwMode="auto">
                <a:xfrm>
                  <a:off x="2178"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76" name="Line 163"/>
                <p:cNvSpPr>
                  <a:spLocks noChangeShapeType="1"/>
                </p:cNvSpPr>
                <p:nvPr/>
              </p:nvSpPr>
              <p:spPr bwMode="auto">
                <a:xfrm>
                  <a:off x="2358"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77" name="Line 164"/>
                <p:cNvSpPr>
                  <a:spLocks noChangeShapeType="1"/>
                </p:cNvSpPr>
                <p:nvPr/>
              </p:nvSpPr>
              <p:spPr bwMode="auto">
                <a:xfrm>
                  <a:off x="2727"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78" name="Line 165"/>
                <p:cNvSpPr>
                  <a:spLocks noChangeShapeType="1"/>
                </p:cNvSpPr>
                <p:nvPr/>
              </p:nvSpPr>
              <p:spPr bwMode="auto">
                <a:xfrm>
                  <a:off x="2544"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79" name="Line 166"/>
                <p:cNvSpPr>
                  <a:spLocks noChangeShapeType="1"/>
                </p:cNvSpPr>
                <p:nvPr/>
              </p:nvSpPr>
              <p:spPr bwMode="auto">
                <a:xfrm>
                  <a:off x="2910"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grpSp>
          <p:grpSp>
            <p:nvGrpSpPr>
              <p:cNvPr id="261" name="Group 167"/>
              <p:cNvGrpSpPr>
                <a:grpSpLocks/>
              </p:cNvGrpSpPr>
              <p:nvPr/>
            </p:nvGrpSpPr>
            <p:grpSpPr bwMode="auto">
              <a:xfrm rot="-5400000">
                <a:off x="1478" y="1681"/>
                <a:ext cx="1464" cy="1821"/>
                <a:chOff x="1446" y="1707"/>
                <a:chExt cx="1464" cy="1716"/>
              </a:xfrm>
            </p:grpSpPr>
            <p:sp>
              <p:nvSpPr>
                <p:cNvPr id="262" name="Line 168"/>
                <p:cNvSpPr>
                  <a:spLocks noChangeShapeType="1"/>
                </p:cNvSpPr>
                <p:nvPr/>
              </p:nvSpPr>
              <p:spPr bwMode="auto">
                <a:xfrm>
                  <a:off x="1446"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63" name="Line 169"/>
                <p:cNvSpPr>
                  <a:spLocks noChangeShapeType="1"/>
                </p:cNvSpPr>
                <p:nvPr/>
              </p:nvSpPr>
              <p:spPr bwMode="auto">
                <a:xfrm>
                  <a:off x="1812"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64" name="Line 170"/>
                <p:cNvSpPr>
                  <a:spLocks noChangeShapeType="1"/>
                </p:cNvSpPr>
                <p:nvPr/>
              </p:nvSpPr>
              <p:spPr bwMode="auto">
                <a:xfrm>
                  <a:off x="1626"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65" name="Line 171"/>
                <p:cNvSpPr>
                  <a:spLocks noChangeShapeType="1"/>
                </p:cNvSpPr>
                <p:nvPr/>
              </p:nvSpPr>
              <p:spPr bwMode="auto">
                <a:xfrm>
                  <a:off x="1995"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66" name="Line 172"/>
                <p:cNvSpPr>
                  <a:spLocks noChangeShapeType="1"/>
                </p:cNvSpPr>
                <p:nvPr/>
              </p:nvSpPr>
              <p:spPr bwMode="auto">
                <a:xfrm>
                  <a:off x="2178"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67" name="Line 173"/>
                <p:cNvSpPr>
                  <a:spLocks noChangeShapeType="1"/>
                </p:cNvSpPr>
                <p:nvPr/>
              </p:nvSpPr>
              <p:spPr bwMode="auto">
                <a:xfrm>
                  <a:off x="2358"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68" name="Line 174"/>
                <p:cNvSpPr>
                  <a:spLocks noChangeShapeType="1"/>
                </p:cNvSpPr>
                <p:nvPr/>
              </p:nvSpPr>
              <p:spPr bwMode="auto">
                <a:xfrm>
                  <a:off x="2727"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69" name="Line 175"/>
                <p:cNvSpPr>
                  <a:spLocks noChangeShapeType="1"/>
                </p:cNvSpPr>
                <p:nvPr/>
              </p:nvSpPr>
              <p:spPr bwMode="auto">
                <a:xfrm>
                  <a:off x="2544"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70" name="Line 176"/>
                <p:cNvSpPr>
                  <a:spLocks noChangeShapeType="1"/>
                </p:cNvSpPr>
                <p:nvPr/>
              </p:nvSpPr>
              <p:spPr bwMode="auto">
                <a:xfrm>
                  <a:off x="2910" y="1707"/>
                  <a:ext cx="0" cy="17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a:ln>
                      <a:noFill/>
                    </a:ln>
                    <a:solidFill>
                      <a:srgbClr val="000000"/>
                    </a:solidFill>
                    <a:effectLst/>
                    <a:uLnTx/>
                    <a:uFillTx/>
                    <a:latin typeface="Trebuchet MS" pitchFamily="34" charset="0"/>
                    <a:ea typeface="+mn-ea"/>
                    <a:cs typeface="+mn-cs"/>
                  </a:endParaRPr>
                </a:p>
              </p:txBody>
            </p:sp>
          </p:grpSp>
        </p:grpSp>
        <p:sp>
          <p:nvSpPr>
            <p:cNvPr id="159" name="Text Box 177"/>
            <p:cNvSpPr txBox="1">
              <a:spLocks noChangeArrowheads="1"/>
            </p:cNvSpPr>
            <p:nvPr/>
          </p:nvSpPr>
          <p:spPr bwMode="auto">
            <a:xfrm>
              <a:off x="1307" y="3334"/>
              <a:ext cx="138" cy="14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60" name="Text Box 178"/>
            <p:cNvSpPr txBox="1">
              <a:spLocks noChangeArrowheads="1"/>
            </p:cNvSpPr>
            <p:nvPr/>
          </p:nvSpPr>
          <p:spPr bwMode="auto">
            <a:xfrm>
              <a:off x="1487" y="3334"/>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61" name="Text Box 179"/>
            <p:cNvSpPr txBox="1">
              <a:spLocks noChangeArrowheads="1"/>
            </p:cNvSpPr>
            <p:nvPr/>
          </p:nvSpPr>
          <p:spPr bwMode="auto">
            <a:xfrm>
              <a:off x="1670" y="3336"/>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62" name="Text Box 180"/>
            <p:cNvSpPr txBox="1">
              <a:spLocks noChangeArrowheads="1"/>
            </p:cNvSpPr>
            <p:nvPr/>
          </p:nvSpPr>
          <p:spPr bwMode="auto">
            <a:xfrm>
              <a:off x="1853" y="3336"/>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63" name="Text Box 181"/>
            <p:cNvSpPr txBox="1">
              <a:spLocks noChangeArrowheads="1"/>
            </p:cNvSpPr>
            <p:nvPr/>
          </p:nvSpPr>
          <p:spPr bwMode="auto">
            <a:xfrm>
              <a:off x="2039" y="3334"/>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64" name="Text Box 182"/>
            <p:cNvSpPr txBox="1">
              <a:spLocks noChangeArrowheads="1"/>
            </p:cNvSpPr>
            <p:nvPr/>
          </p:nvSpPr>
          <p:spPr bwMode="auto">
            <a:xfrm>
              <a:off x="2220" y="3334"/>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65" name="Text Box 183"/>
            <p:cNvSpPr txBox="1">
              <a:spLocks noChangeArrowheads="1"/>
            </p:cNvSpPr>
            <p:nvPr/>
          </p:nvSpPr>
          <p:spPr bwMode="auto">
            <a:xfrm>
              <a:off x="2402" y="3336"/>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66" name="Text Box 184"/>
            <p:cNvSpPr txBox="1">
              <a:spLocks noChangeArrowheads="1"/>
            </p:cNvSpPr>
            <p:nvPr/>
          </p:nvSpPr>
          <p:spPr bwMode="auto">
            <a:xfrm>
              <a:off x="2586" y="3336"/>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67" name="Text Box 185"/>
            <p:cNvSpPr txBox="1">
              <a:spLocks noChangeArrowheads="1"/>
            </p:cNvSpPr>
            <p:nvPr/>
          </p:nvSpPr>
          <p:spPr bwMode="auto">
            <a:xfrm>
              <a:off x="2771" y="3333"/>
              <a:ext cx="138"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68" name="Text Box 186"/>
            <p:cNvSpPr txBox="1">
              <a:spLocks noChangeArrowheads="1"/>
            </p:cNvSpPr>
            <p:nvPr/>
          </p:nvSpPr>
          <p:spPr bwMode="auto">
            <a:xfrm>
              <a:off x="2954" y="3334"/>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69" name="Text Box 187"/>
            <p:cNvSpPr txBox="1">
              <a:spLocks noChangeArrowheads="1"/>
            </p:cNvSpPr>
            <p:nvPr/>
          </p:nvSpPr>
          <p:spPr bwMode="auto">
            <a:xfrm>
              <a:off x="1307" y="2971"/>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70" name="Text Box 188"/>
            <p:cNvSpPr txBox="1">
              <a:spLocks noChangeArrowheads="1"/>
            </p:cNvSpPr>
            <p:nvPr/>
          </p:nvSpPr>
          <p:spPr bwMode="auto">
            <a:xfrm>
              <a:off x="1487" y="2971"/>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71" name="Text Box 189"/>
            <p:cNvSpPr txBox="1">
              <a:spLocks noChangeArrowheads="1"/>
            </p:cNvSpPr>
            <p:nvPr/>
          </p:nvSpPr>
          <p:spPr bwMode="auto">
            <a:xfrm>
              <a:off x="1670" y="2973"/>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72" name="Text Box 190"/>
            <p:cNvSpPr txBox="1">
              <a:spLocks noChangeArrowheads="1"/>
            </p:cNvSpPr>
            <p:nvPr/>
          </p:nvSpPr>
          <p:spPr bwMode="auto">
            <a:xfrm>
              <a:off x="1853" y="2973"/>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73" name="Text Box 191"/>
            <p:cNvSpPr txBox="1">
              <a:spLocks noChangeArrowheads="1"/>
            </p:cNvSpPr>
            <p:nvPr/>
          </p:nvSpPr>
          <p:spPr bwMode="auto">
            <a:xfrm>
              <a:off x="2039" y="2971"/>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74" name="Text Box 192"/>
            <p:cNvSpPr txBox="1">
              <a:spLocks noChangeArrowheads="1"/>
            </p:cNvSpPr>
            <p:nvPr/>
          </p:nvSpPr>
          <p:spPr bwMode="auto">
            <a:xfrm>
              <a:off x="2219" y="2971"/>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75" name="Text Box 193"/>
            <p:cNvSpPr txBox="1">
              <a:spLocks noChangeArrowheads="1"/>
            </p:cNvSpPr>
            <p:nvPr/>
          </p:nvSpPr>
          <p:spPr bwMode="auto">
            <a:xfrm>
              <a:off x="2402" y="2973"/>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76" name="Text Box 194"/>
            <p:cNvSpPr txBox="1">
              <a:spLocks noChangeArrowheads="1"/>
            </p:cNvSpPr>
            <p:nvPr/>
          </p:nvSpPr>
          <p:spPr bwMode="auto">
            <a:xfrm>
              <a:off x="2586" y="2973"/>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77" name="Text Box 195"/>
            <p:cNvSpPr txBox="1">
              <a:spLocks noChangeArrowheads="1"/>
            </p:cNvSpPr>
            <p:nvPr/>
          </p:nvSpPr>
          <p:spPr bwMode="auto">
            <a:xfrm>
              <a:off x="2771" y="2971"/>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78" name="Text Box 196"/>
            <p:cNvSpPr txBox="1">
              <a:spLocks noChangeArrowheads="1"/>
            </p:cNvSpPr>
            <p:nvPr/>
          </p:nvSpPr>
          <p:spPr bwMode="auto">
            <a:xfrm>
              <a:off x="2954" y="2971"/>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79" name="Text Box 197"/>
            <p:cNvSpPr txBox="1">
              <a:spLocks noChangeArrowheads="1"/>
            </p:cNvSpPr>
            <p:nvPr/>
          </p:nvSpPr>
          <p:spPr bwMode="auto">
            <a:xfrm>
              <a:off x="1304" y="2605"/>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80" name="Text Box 198"/>
            <p:cNvSpPr txBox="1">
              <a:spLocks noChangeArrowheads="1"/>
            </p:cNvSpPr>
            <p:nvPr/>
          </p:nvSpPr>
          <p:spPr bwMode="auto">
            <a:xfrm>
              <a:off x="1484" y="2605"/>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81" name="Text Box 199"/>
            <p:cNvSpPr txBox="1">
              <a:spLocks noChangeArrowheads="1"/>
            </p:cNvSpPr>
            <p:nvPr/>
          </p:nvSpPr>
          <p:spPr bwMode="auto">
            <a:xfrm>
              <a:off x="1667" y="2608"/>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82" name="Text Box 200"/>
            <p:cNvSpPr txBox="1">
              <a:spLocks noChangeArrowheads="1"/>
            </p:cNvSpPr>
            <p:nvPr/>
          </p:nvSpPr>
          <p:spPr bwMode="auto">
            <a:xfrm>
              <a:off x="1849" y="2608"/>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83" name="Text Box 201"/>
            <p:cNvSpPr txBox="1">
              <a:spLocks noChangeArrowheads="1"/>
            </p:cNvSpPr>
            <p:nvPr/>
          </p:nvSpPr>
          <p:spPr bwMode="auto">
            <a:xfrm>
              <a:off x="2035" y="2605"/>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84" name="Text Box 202"/>
            <p:cNvSpPr txBox="1">
              <a:spLocks noChangeArrowheads="1"/>
            </p:cNvSpPr>
            <p:nvPr/>
          </p:nvSpPr>
          <p:spPr bwMode="auto">
            <a:xfrm>
              <a:off x="2216" y="2605"/>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85" name="Text Box 203"/>
            <p:cNvSpPr txBox="1">
              <a:spLocks noChangeArrowheads="1"/>
            </p:cNvSpPr>
            <p:nvPr/>
          </p:nvSpPr>
          <p:spPr bwMode="auto">
            <a:xfrm>
              <a:off x="2399" y="2608"/>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86" name="Text Box 204"/>
            <p:cNvSpPr txBox="1">
              <a:spLocks noChangeArrowheads="1"/>
            </p:cNvSpPr>
            <p:nvPr/>
          </p:nvSpPr>
          <p:spPr bwMode="auto">
            <a:xfrm>
              <a:off x="2582" y="2608"/>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87" name="Text Box 205"/>
            <p:cNvSpPr txBox="1">
              <a:spLocks noChangeArrowheads="1"/>
            </p:cNvSpPr>
            <p:nvPr/>
          </p:nvSpPr>
          <p:spPr bwMode="auto">
            <a:xfrm>
              <a:off x="2768" y="2605"/>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88" name="Text Box 206"/>
            <p:cNvSpPr txBox="1">
              <a:spLocks noChangeArrowheads="1"/>
            </p:cNvSpPr>
            <p:nvPr/>
          </p:nvSpPr>
          <p:spPr bwMode="auto">
            <a:xfrm>
              <a:off x="2951" y="2605"/>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89" name="Text Box 207"/>
            <p:cNvSpPr txBox="1">
              <a:spLocks noChangeArrowheads="1"/>
            </p:cNvSpPr>
            <p:nvPr/>
          </p:nvSpPr>
          <p:spPr bwMode="auto">
            <a:xfrm>
              <a:off x="1307" y="2239"/>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90" name="Text Box 208"/>
            <p:cNvSpPr txBox="1">
              <a:spLocks noChangeArrowheads="1"/>
            </p:cNvSpPr>
            <p:nvPr/>
          </p:nvSpPr>
          <p:spPr bwMode="auto">
            <a:xfrm>
              <a:off x="1487" y="2239"/>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91" name="Text Box 209"/>
            <p:cNvSpPr txBox="1">
              <a:spLocks noChangeArrowheads="1"/>
            </p:cNvSpPr>
            <p:nvPr/>
          </p:nvSpPr>
          <p:spPr bwMode="auto">
            <a:xfrm>
              <a:off x="1670" y="2242"/>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92" name="Text Box 210"/>
            <p:cNvSpPr txBox="1">
              <a:spLocks noChangeArrowheads="1"/>
            </p:cNvSpPr>
            <p:nvPr/>
          </p:nvSpPr>
          <p:spPr bwMode="auto">
            <a:xfrm>
              <a:off x="1853" y="2242"/>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93" name="Text Box 211"/>
            <p:cNvSpPr txBox="1">
              <a:spLocks noChangeArrowheads="1"/>
            </p:cNvSpPr>
            <p:nvPr/>
          </p:nvSpPr>
          <p:spPr bwMode="auto">
            <a:xfrm>
              <a:off x="2039" y="2239"/>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94" name="Text Box 212"/>
            <p:cNvSpPr txBox="1">
              <a:spLocks noChangeArrowheads="1"/>
            </p:cNvSpPr>
            <p:nvPr/>
          </p:nvSpPr>
          <p:spPr bwMode="auto">
            <a:xfrm>
              <a:off x="2219" y="2239"/>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95" name="Text Box 213"/>
            <p:cNvSpPr txBox="1">
              <a:spLocks noChangeArrowheads="1"/>
            </p:cNvSpPr>
            <p:nvPr/>
          </p:nvSpPr>
          <p:spPr bwMode="auto">
            <a:xfrm>
              <a:off x="2402" y="2242"/>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96" name="Text Box 214"/>
            <p:cNvSpPr txBox="1">
              <a:spLocks noChangeArrowheads="1"/>
            </p:cNvSpPr>
            <p:nvPr/>
          </p:nvSpPr>
          <p:spPr bwMode="auto">
            <a:xfrm>
              <a:off x="2586" y="2242"/>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97" name="Text Box 215"/>
            <p:cNvSpPr txBox="1">
              <a:spLocks noChangeArrowheads="1"/>
            </p:cNvSpPr>
            <p:nvPr/>
          </p:nvSpPr>
          <p:spPr bwMode="auto">
            <a:xfrm>
              <a:off x="2771" y="2239"/>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98" name="Text Box 216"/>
            <p:cNvSpPr txBox="1">
              <a:spLocks noChangeArrowheads="1"/>
            </p:cNvSpPr>
            <p:nvPr/>
          </p:nvSpPr>
          <p:spPr bwMode="auto">
            <a:xfrm>
              <a:off x="2954" y="2239"/>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199" name="Text Box 217"/>
            <p:cNvSpPr txBox="1">
              <a:spLocks noChangeArrowheads="1"/>
            </p:cNvSpPr>
            <p:nvPr/>
          </p:nvSpPr>
          <p:spPr bwMode="auto">
            <a:xfrm>
              <a:off x="1307" y="1874"/>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200" name="Text Box 218"/>
            <p:cNvSpPr txBox="1">
              <a:spLocks noChangeArrowheads="1"/>
            </p:cNvSpPr>
            <p:nvPr/>
          </p:nvSpPr>
          <p:spPr bwMode="auto">
            <a:xfrm>
              <a:off x="1487" y="1874"/>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201" name="Text Box 219"/>
            <p:cNvSpPr txBox="1">
              <a:spLocks noChangeArrowheads="1"/>
            </p:cNvSpPr>
            <p:nvPr/>
          </p:nvSpPr>
          <p:spPr bwMode="auto">
            <a:xfrm>
              <a:off x="1670" y="1876"/>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202" name="Text Box 220"/>
            <p:cNvSpPr txBox="1">
              <a:spLocks noChangeArrowheads="1"/>
            </p:cNvSpPr>
            <p:nvPr/>
          </p:nvSpPr>
          <p:spPr bwMode="auto">
            <a:xfrm>
              <a:off x="1853" y="1876"/>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203" name="Text Box 221"/>
            <p:cNvSpPr txBox="1">
              <a:spLocks noChangeArrowheads="1"/>
            </p:cNvSpPr>
            <p:nvPr/>
          </p:nvSpPr>
          <p:spPr bwMode="auto">
            <a:xfrm>
              <a:off x="2039" y="1874"/>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204" name="Text Box 222"/>
            <p:cNvSpPr txBox="1">
              <a:spLocks noChangeArrowheads="1"/>
            </p:cNvSpPr>
            <p:nvPr/>
          </p:nvSpPr>
          <p:spPr bwMode="auto">
            <a:xfrm>
              <a:off x="2219" y="1874"/>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205" name="Text Box 223"/>
            <p:cNvSpPr txBox="1">
              <a:spLocks noChangeArrowheads="1"/>
            </p:cNvSpPr>
            <p:nvPr/>
          </p:nvSpPr>
          <p:spPr bwMode="auto">
            <a:xfrm>
              <a:off x="2402" y="1876"/>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206" name="Text Box 224"/>
            <p:cNvSpPr txBox="1">
              <a:spLocks noChangeArrowheads="1"/>
            </p:cNvSpPr>
            <p:nvPr/>
          </p:nvSpPr>
          <p:spPr bwMode="auto">
            <a:xfrm>
              <a:off x="2586" y="1876"/>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207" name="Text Box 225"/>
            <p:cNvSpPr txBox="1">
              <a:spLocks noChangeArrowheads="1"/>
            </p:cNvSpPr>
            <p:nvPr/>
          </p:nvSpPr>
          <p:spPr bwMode="auto">
            <a:xfrm>
              <a:off x="2771" y="1874"/>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208" name="Text Box 226"/>
            <p:cNvSpPr txBox="1">
              <a:spLocks noChangeArrowheads="1"/>
            </p:cNvSpPr>
            <p:nvPr/>
          </p:nvSpPr>
          <p:spPr bwMode="auto">
            <a:xfrm>
              <a:off x="2954" y="1874"/>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209" name="Text Box 227"/>
            <p:cNvSpPr txBox="1">
              <a:spLocks noChangeArrowheads="1"/>
            </p:cNvSpPr>
            <p:nvPr/>
          </p:nvSpPr>
          <p:spPr bwMode="auto">
            <a:xfrm>
              <a:off x="1304" y="3154"/>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10" name="Text Box 228"/>
            <p:cNvSpPr txBox="1">
              <a:spLocks noChangeArrowheads="1"/>
            </p:cNvSpPr>
            <p:nvPr/>
          </p:nvSpPr>
          <p:spPr bwMode="auto">
            <a:xfrm>
              <a:off x="1484" y="3154"/>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11" name="Text Box 229"/>
            <p:cNvSpPr txBox="1">
              <a:spLocks noChangeArrowheads="1"/>
            </p:cNvSpPr>
            <p:nvPr/>
          </p:nvSpPr>
          <p:spPr bwMode="auto">
            <a:xfrm>
              <a:off x="1667" y="3158"/>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12" name="Text Box 230"/>
            <p:cNvSpPr txBox="1">
              <a:spLocks noChangeArrowheads="1"/>
            </p:cNvSpPr>
            <p:nvPr/>
          </p:nvSpPr>
          <p:spPr bwMode="auto">
            <a:xfrm>
              <a:off x="1849" y="3158"/>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13" name="Text Box 231"/>
            <p:cNvSpPr txBox="1">
              <a:spLocks noChangeArrowheads="1"/>
            </p:cNvSpPr>
            <p:nvPr/>
          </p:nvSpPr>
          <p:spPr bwMode="auto">
            <a:xfrm>
              <a:off x="2035" y="3158"/>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14" name="Text Box 232"/>
            <p:cNvSpPr txBox="1">
              <a:spLocks noChangeArrowheads="1"/>
            </p:cNvSpPr>
            <p:nvPr/>
          </p:nvSpPr>
          <p:spPr bwMode="auto">
            <a:xfrm>
              <a:off x="2216" y="3158"/>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15" name="Text Box 233"/>
            <p:cNvSpPr txBox="1">
              <a:spLocks noChangeArrowheads="1"/>
            </p:cNvSpPr>
            <p:nvPr/>
          </p:nvSpPr>
          <p:spPr bwMode="auto">
            <a:xfrm>
              <a:off x="2399" y="3158"/>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16" name="Text Box 234"/>
            <p:cNvSpPr txBox="1">
              <a:spLocks noChangeArrowheads="1"/>
            </p:cNvSpPr>
            <p:nvPr/>
          </p:nvSpPr>
          <p:spPr bwMode="auto">
            <a:xfrm>
              <a:off x="2582" y="3158"/>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17" name="Text Box 235"/>
            <p:cNvSpPr txBox="1">
              <a:spLocks noChangeArrowheads="1"/>
            </p:cNvSpPr>
            <p:nvPr/>
          </p:nvSpPr>
          <p:spPr bwMode="auto">
            <a:xfrm>
              <a:off x="2768" y="3158"/>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18" name="Text Box 236"/>
            <p:cNvSpPr txBox="1">
              <a:spLocks noChangeArrowheads="1"/>
            </p:cNvSpPr>
            <p:nvPr/>
          </p:nvSpPr>
          <p:spPr bwMode="auto">
            <a:xfrm>
              <a:off x="2951" y="3158"/>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19" name="Text Box 237"/>
            <p:cNvSpPr txBox="1">
              <a:spLocks noChangeArrowheads="1"/>
            </p:cNvSpPr>
            <p:nvPr/>
          </p:nvSpPr>
          <p:spPr bwMode="auto">
            <a:xfrm>
              <a:off x="1307" y="2788"/>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20" name="Text Box 238"/>
            <p:cNvSpPr txBox="1">
              <a:spLocks noChangeArrowheads="1"/>
            </p:cNvSpPr>
            <p:nvPr/>
          </p:nvSpPr>
          <p:spPr bwMode="auto">
            <a:xfrm>
              <a:off x="1487" y="2788"/>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21" name="Text Box 239"/>
            <p:cNvSpPr txBox="1">
              <a:spLocks noChangeArrowheads="1"/>
            </p:cNvSpPr>
            <p:nvPr/>
          </p:nvSpPr>
          <p:spPr bwMode="auto">
            <a:xfrm>
              <a:off x="1670" y="2791"/>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22" name="Text Box 240"/>
            <p:cNvSpPr txBox="1">
              <a:spLocks noChangeArrowheads="1"/>
            </p:cNvSpPr>
            <p:nvPr/>
          </p:nvSpPr>
          <p:spPr bwMode="auto">
            <a:xfrm>
              <a:off x="1853" y="2791"/>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23" name="Text Box 241"/>
            <p:cNvSpPr txBox="1">
              <a:spLocks noChangeArrowheads="1"/>
            </p:cNvSpPr>
            <p:nvPr/>
          </p:nvSpPr>
          <p:spPr bwMode="auto">
            <a:xfrm>
              <a:off x="2039" y="2791"/>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24" name="Text Box 242"/>
            <p:cNvSpPr txBox="1">
              <a:spLocks noChangeArrowheads="1"/>
            </p:cNvSpPr>
            <p:nvPr/>
          </p:nvSpPr>
          <p:spPr bwMode="auto">
            <a:xfrm>
              <a:off x="2219" y="2791"/>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25" name="Text Box 243"/>
            <p:cNvSpPr txBox="1">
              <a:spLocks noChangeArrowheads="1"/>
            </p:cNvSpPr>
            <p:nvPr/>
          </p:nvSpPr>
          <p:spPr bwMode="auto">
            <a:xfrm>
              <a:off x="2402" y="2791"/>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26" name="Text Box 244"/>
            <p:cNvSpPr txBox="1">
              <a:spLocks noChangeArrowheads="1"/>
            </p:cNvSpPr>
            <p:nvPr/>
          </p:nvSpPr>
          <p:spPr bwMode="auto">
            <a:xfrm>
              <a:off x="2586" y="2791"/>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27" name="Text Box 245"/>
            <p:cNvSpPr txBox="1">
              <a:spLocks noChangeArrowheads="1"/>
            </p:cNvSpPr>
            <p:nvPr/>
          </p:nvSpPr>
          <p:spPr bwMode="auto">
            <a:xfrm>
              <a:off x="2771" y="2791"/>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28" name="Text Box 246"/>
            <p:cNvSpPr txBox="1">
              <a:spLocks noChangeArrowheads="1"/>
            </p:cNvSpPr>
            <p:nvPr/>
          </p:nvSpPr>
          <p:spPr bwMode="auto">
            <a:xfrm>
              <a:off x="2954" y="2791"/>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29" name="Text Box 247"/>
            <p:cNvSpPr txBox="1">
              <a:spLocks noChangeArrowheads="1"/>
            </p:cNvSpPr>
            <p:nvPr/>
          </p:nvSpPr>
          <p:spPr bwMode="auto">
            <a:xfrm>
              <a:off x="1307" y="2422"/>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30" name="Text Box 248"/>
            <p:cNvSpPr txBox="1">
              <a:spLocks noChangeArrowheads="1"/>
            </p:cNvSpPr>
            <p:nvPr/>
          </p:nvSpPr>
          <p:spPr bwMode="auto">
            <a:xfrm>
              <a:off x="1487" y="2422"/>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31" name="Text Box 249"/>
            <p:cNvSpPr txBox="1">
              <a:spLocks noChangeArrowheads="1"/>
            </p:cNvSpPr>
            <p:nvPr/>
          </p:nvSpPr>
          <p:spPr bwMode="auto">
            <a:xfrm>
              <a:off x="1670" y="2425"/>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32" name="Text Box 250"/>
            <p:cNvSpPr txBox="1">
              <a:spLocks noChangeArrowheads="1"/>
            </p:cNvSpPr>
            <p:nvPr/>
          </p:nvSpPr>
          <p:spPr bwMode="auto">
            <a:xfrm>
              <a:off x="1853" y="2425"/>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33" name="Text Box 251"/>
            <p:cNvSpPr txBox="1">
              <a:spLocks noChangeArrowheads="1"/>
            </p:cNvSpPr>
            <p:nvPr/>
          </p:nvSpPr>
          <p:spPr bwMode="auto">
            <a:xfrm>
              <a:off x="2039" y="2425"/>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34" name="Text Box 252"/>
            <p:cNvSpPr txBox="1">
              <a:spLocks noChangeArrowheads="1"/>
            </p:cNvSpPr>
            <p:nvPr/>
          </p:nvSpPr>
          <p:spPr bwMode="auto">
            <a:xfrm>
              <a:off x="2219" y="2425"/>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35" name="Text Box 253"/>
            <p:cNvSpPr txBox="1">
              <a:spLocks noChangeArrowheads="1"/>
            </p:cNvSpPr>
            <p:nvPr/>
          </p:nvSpPr>
          <p:spPr bwMode="auto">
            <a:xfrm>
              <a:off x="2402" y="2425"/>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36" name="Text Box 254"/>
            <p:cNvSpPr txBox="1">
              <a:spLocks noChangeArrowheads="1"/>
            </p:cNvSpPr>
            <p:nvPr/>
          </p:nvSpPr>
          <p:spPr bwMode="auto">
            <a:xfrm>
              <a:off x="2586" y="2425"/>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37" name="Text Box 255"/>
            <p:cNvSpPr txBox="1">
              <a:spLocks noChangeArrowheads="1"/>
            </p:cNvSpPr>
            <p:nvPr/>
          </p:nvSpPr>
          <p:spPr bwMode="auto">
            <a:xfrm>
              <a:off x="2771" y="2425"/>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38" name="Text Box 256"/>
            <p:cNvSpPr txBox="1">
              <a:spLocks noChangeArrowheads="1"/>
            </p:cNvSpPr>
            <p:nvPr/>
          </p:nvSpPr>
          <p:spPr bwMode="auto">
            <a:xfrm>
              <a:off x="2954" y="2425"/>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39" name="Text Box 257"/>
            <p:cNvSpPr txBox="1">
              <a:spLocks noChangeArrowheads="1"/>
            </p:cNvSpPr>
            <p:nvPr/>
          </p:nvSpPr>
          <p:spPr bwMode="auto">
            <a:xfrm>
              <a:off x="1307" y="2056"/>
              <a:ext cx="138"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40" name="Text Box 258"/>
            <p:cNvSpPr txBox="1">
              <a:spLocks noChangeArrowheads="1"/>
            </p:cNvSpPr>
            <p:nvPr/>
          </p:nvSpPr>
          <p:spPr bwMode="auto">
            <a:xfrm>
              <a:off x="1487" y="2056"/>
              <a:ext cx="138"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41" name="Text Box 259"/>
            <p:cNvSpPr txBox="1">
              <a:spLocks noChangeArrowheads="1"/>
            </p:cNvSpPr>
            <p:nvPr/>
          </p:nvSpPr>
          <p:spPr bwMode="auto">
            <a:xfrm>
              <a:off x="1670" y="2059"/>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42" name="Text Box 260"/>
            <p:cNvSpPr txBox="1">
              <a:spLocks noChangeArrowheads="1"/>
            </p:cNvSpPr>
            <p:nvPr/>
          </p:nvSpPr>
          <p:spPr bwMode="auto">
            <a:xfrm>
              <a:off x="1853" y="2059"/>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43" name="Text Box 261"/>
            <p:cNvSpPr txBox="1">
              <a:spLocks noChangeArrowheads="1"/>
            </p:cNvSpPr>
            <p:nvPr/>
          </p:nvSpPr>
          <p:spPr bwMode="auto">
            <a:xfrm>
              <a:off x="2039" y="2059"/>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44" name="Text Box 262"/>
            <p:cNvSpPr txBox="1">
              <a:spLocks noChangeArrowheads="1"/>
            </p:cNvSpPr>
            <p:nvPr/>
          </p:nvSpPr>
          <p:spPr bwMode="auto">
            <a:xfrm>
              <a:off x="2219" y="2059"/>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45" name="Text Box 263"/>
            <p:cNvSpPr txBox="1">
              <a:spLocks noChangeArrowheads="1"/>
            </p:cNvSpPr>
            <p:nvPr/>
          </p:nvSpPr>
          <p:spPr bwMode="auto">
            <a:xfrm>
              <a:off x="2402" y="2059"/>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46" name="Text Box 264"/>
            <p:cNvSpPr txBox="1">
              <a:spLocks noChangeArrowheads="1"/>
            </p:cNvSpPr>
            <p:nvPr/>
          </p:nvSpPr>
          <p:spPr bwMode="auto">
            <a:xfrm>
              <a:off x="2586" y="2059"/>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47" name="Text Box 265"/>
            <p:cNvSpPr txBox="1">
              <a:spLocks noChangeArrowheads="1"/>
            </p:cNvSpPr>
            <p:nvPr/>
          </p:nvSpPr>
          <p:spPr bwMode="auto">
            <a:xfrm>
              <a:off x="2771" y="2059"/>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48" name="Text Box 266"/>
            <p:cNvSpPr txBox="1">
              <a:spLocks noChangeArrowheads="1"/>
            </p:cNvSpPr>
            <p:nvPr/>
          </p:nvSpPr>
          <p:spPr bwMode="auto">
            <a:xfrm>
              <a:off x="2954" y="2059"/>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49" name="Text Box 267"/>
            <p:cNvSpPr txBox="1">
              <a:spLocks noChangeArrowheads="1"/>
            </p:cNvSpPr>
            <p:nvPr/>
          </p:nvSpPr>
          <p:spPr bwMode="auto">
            <a:xfrm>
              <a:off x="1307" y="1693"/>
              <a:ext cx="138"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50" name="Text Box 268"/>
            <p:cNvSpPr txBox="1">
              <a:spLocks noChangeArrowheads="1"/>
            </p:cNvSpPr>
            <p:nvPr/>
          </p:nvSpPr>
          <p:spPr bwMode="auto">
            <a:xfrm>
              <a:off x="1487" y="1693"/>
              <a:ext cx="138"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51" name="Text Box 269"/>
            <p:cNvSpPr txBox="1">
              <a:spLocks noChangeArrowheads="1"/>
            </p:cNvSpPr>
            <p:nvPr/>
          </p:nvSpPr>
          <p:spPr bwMode="auto">
            <a:xfrm>
              <a:off x="1670" y="1696"/>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52" name="Text Box 270"/>
            <p:cNvSpPr txBox="1">
              <a:spLocks noChangeArrowheads="1"/>
            </p:cNvSpPr>
            <p:nvPr/>
          </p:nvSpPr>
          <p:spPr bwMode="auto">
            <a:xfrm>
              <a:off x="1853" y="1696"/>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53" name="Text Box 271"/>
            <p:cNvSpPr txBox="1">
              <a:spLocks noChangeArrowheads="1"/>
            </p:cNvSpPr>
            <p:nvPr/>
          </p:nvSpPr>
          <p:spPr bwMode="auto">
            <a:xfrm>
              <a:off x="2039" y="1696"/>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54" name="Text Box 272"/>
            <p:cNvSpPr txBox="1">
              <a:spLocks noChangeArrowheads="1"/>
            </p:cNvSpPr>
            <p:nvPr/>
          </p:nvSpPr>
          <p:spPr bwMode="auto">
            <a:xfrm>
              <a:off x="2219" y="1696"/>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55" name="Text Box 273"/>
            <p:cNvSpPr txBox="1">
              <a:spLocks noChangeArrowheads="1"/>
            </p:cNvSpPr>
            <p:nvPr/>
          </p:nvSpPr>
          <p:spPr bwMode="auto">
            <a:xfrm>
              <a:off x="2402" y="1696"/>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56" name="Text Box 274"/>
            <p:cNvSpPr txBox="1">
              <a:spLocks noChangeArrowheads="1"/>
            </p:cNvSpPr>
            <p:nvPr/>
          </p:nvSpPr>
          <p:spPr bwMode="auto">
            <a:xfrm>
              <a:off x="2586" y="1696"/>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257" name="Text Box 275"/>
            <p:cNvSpPr txBox="1">
              <a:spLocks noChangeArrowheads="1"/>
            </p:cNvSpPr>
            <p:nvPr/>
          </p:nvSpPr>
          <p:spPr bwMode="auto">
            <a:xfrm>
              <a:off x="2771" y="1696"/>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58" name="Text Box 276"/>
            <p:cNvSpPr txBox="1">
              <a:spLocks noChangeArrowheads="1"/>
            </p:cNvSpPr>
            <p:nvPr/>
          </p:nvSpPr>
          <p:spPr bwMode="auto">
            <a:xfrm>
              <a:off x="2954" y="1696"/>
              <a:ext cx="1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Arial" charset="0"/>
                  <a:ea typeface="+mn-ea"/>
                  <a:cs typeface="+mn-cs"/>
                </a:rPr>
                <a:t>3</a:t>
              </a:r>
            </a:p>
          </p:txBody>
        </p:sp>
      </p:grpSp>
      <p:sp>
        <p:nvSpPr>
          <p:cNvPr id="280" name="Rectangle 277"/>
          <p:cNvSpPr>
            <a:spLocks noChangeArrowheads="1"/>
          </p:cNvSpPr>
          <p:nvPr/>
        </p:nvSpPr>
        <p:spPr bwMode="auto">
          <a:xfrm>
            <a:off x="2374900" y="6207125"/>
            <a:ext cx="346075" cy="1635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CC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1" name="Rectangle 278"/>
          <p:cNvSpPr>
            <a:spLocks noChangeArrowheads="1"/>
          </p:cNvSpPr>
          <p:nvPr/>
        </p:nvSpPr>
        <p:spPr bwMode="auto">
          <a:xfrm>
            <a:off x="871538" y="2233613"/>
            <a:ext cx="3362325" cy="3190875"/>
          </a:xfrm>
          <a:prstGeom prst="rect">
            <a:avLst/>
          </a:prstGeom>
          <a:noFill/>
          <a:ln w="190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2" name="Text Box 279"/>
          <p:cNvSpPr txBox="1">
            <a:spLocks noChangeArrowheads="1"/>
          </p:cNvSpPr>
          <p:nvPr/>
        </p:nvSpPr>
        <p:spPr bwMode="auto">
          <a:xfrm>
            <a:off x="1093788" y="2644775"/>
            <a:ext cx="297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FF6600"/>
                </a:solidFill>
                <a:effectLst/>
                <a:uLnTx/>
                <a:uFillTx/>
                <a:latin typeface="Trebuchet MS" pitchFamily="34" charset="0"/>
                <a:ea typeface="+mn-ea"/>
                <a:cs typeface="+mn-cs"/>
              </a:rPr>
              <a:t>Surface d’échantillonnage</a:t>
            </a:r>
          </a:p>
        </p:txBody>
      </p:sp>
      <p:pic>
        <p:nvPicPr>
          <p:cNvPr id="283" name="Picture 2" descr="IMGP461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0600" y="1614488"/>
            <a:ext cx="3134363" cy="14194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84" name="Groupe 283"/>
          <p:cNvGrpSpPr/>
          <p:nvPr/>
        </p:nvGrpSpPr>
        <p:grpSpPr>
          <a:xfrm>
            <a:off x="4748213" y="3264268"/>
            <a:ext cx="1465551" cy="2717433"/>
            <a:chOff x="4800600" y="2165206"/>
            <a:chExt cx="2315492" cy="4431840"/>
          </a:xfrm>
        </p:grpSpPr>
        <p:pic>
          <p:nvPicPr>
            <p:cNvPr id="285" name="Picture 2" descr="N:\rmqs\Manuel_RMQS\Cahier_des_charges\Documents_associes\Photos_texte\RMQS 028.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00600" y="3509723"/>
              <a:ext cx="2315492" cy="3087323"/>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286" name="Rectangle 280"/>
            <p:cNvSpPr>
              <a:spLocks noChangeArrowheads="1"/>
            </p:cNvSpPr>
            <p:nvPr/>
          </p:nvSpPr>
          <p:spPr bwMode="auto">
            <a:xfrm>
              <a:off x="4800600" y="2165206"/>
              <a:ext cx="1762225" cy="1610955"/>
            </a:xfrm>
            <a:prstGeom prst="rect">
              <a:avLst/>
            </a:prstGeom>
            <a:noFill/>
            <a:ln>
              <a:noFill/>
            </a:ln>
            <a:effectLst/>
            <a:extLst/>
          </p:spPr>
          <p:txBody>
            <a:bodyPr wrap="none" lIns="18000" rIns="18000"/>
            <a:lstStyle>
              <a:lvl1pPr algn="l">
                <a:spcBef>
                  <a:spcPct val="20000"/>
                </a:spcBef>
                <a:buClr>
                  <a:schemeClr val="bg2"/>
                </a:buClr>
                <a:buSzPct val="75000"/>
                <a:buFont typeface="Wingdings" pitchFamily="2" charset="2"/>
                <a:buChar char="p"/>
                <a:defRPr sz="2800">
                  <a:solidFill>
                    <a:schemeClr val="tx1"/>
                  </a:solidFill>
                  <a:latin typeface="Verdana" pitchFamily="34" charset="0"/>
                </a:defRPr>
              </a:lvl1pPr>
              <a:lvl2pPr marL="179388" algn="l">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lgn="l">
                <a:spcBef>
                  <a:spcPct val="20000"/>
                </a:spcBef>
                <a:buClr>
                  <a:schemeClr val="bg2"/>
                </a:buClr>
                <a:buFont typeface="Wingdings" pitchFamily="2" charset="2"/>
                <a:buChar char="§"/>
                <a:defRPr>
                  <a:solidFill>
                    <a:schemeClr val="tx1"/>
                  </a:solidFill>
                  <a:latin typeface="Verdana" pitchFamily="34" charset="0"/>
                </a:defRPr>
              </a:lvl4pPr>
              <a:lvl5pPr marL="2057400" indent="-228600" algn="l">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179388" marR="0" lvl="1" indent="0" algn="l" defTabSz="457200" rtl="0" eaLnBrk="1" fontAlgn="base" latinLnBrk="0" hangingPunct="1">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solidFill>
                    <a:srgbClr val="000000"/>
                  </a:solidFill>
                  <a:effectLst/>
                  <a:uLnTx/>
                  <a:uFillTx/>
                  <a:latin typeface="Trebuchet MS" pitchFamily="34" charset="0"/>
                  <a:ea typeface="+mn-ea"/>
                  <a:cs typeface="+mn-cs"/>
                </a:rPr>
                <a:t>Des échantillons composites issus </a:t>
              </a:r>
            </a:p>
            <a:p>
              <a:pPr marL="179388" marR="0" lvl="1" indent="0" algn="l" defTabSz="457200" rtl="0" eaLnBrk="1" fontAlgn="base" latinLnBrk="0" hangingPunct="1">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solidFill>
                    <a:srgbClr val="000000"/>
                  </a:solidFill>
                  <a:effectLst/>
                  <a:uLnTx/>
                  <a:uFillTx/>
                  <a:latin typeface="Trebuchet MS" pitchFamily="34" charset="0"/>
                  <a:ea typeface="+mn-ea"/>
                  <a:cs typeface="+mn-cs"/>
                </a:rPr>
                <a:t>du mélange de 25 prélèvements </a:t>
              </a: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solidFill>
                    <a:srgbClr val="000000"/>
                  </a:solidFill>
                  <a:effectLst/>
                  <a:uLnTx/>
                  <a:uFillTx/>
                  <a:latin typeface="Trebuchet MS" pitchFamily="34" charset="0"/>
                  <a:ea typeface="+mn-ea"/>
                  <a:cs typeface="+mn-cs"/>
                </a:rPr>
                <a:t>  </a:t>
              </a:r>
              <a:r>
                <a:rPr kumimoji="0" lang="fr-FR" altLang="fr-FR" sz="2000" b="0" i="0" u="none" strike="noStrike" kern="1200" cap="none" spc="0" normalizeH="0" baseline="0" noProof="0" dirty="0" smtClean="0">
                  <a:ln>
                    <a:noFill/>
                  </a:ln>
                  <a:solidFill>
                    <a:srgbClr val="000000"/>
                  </a:solidFill>
                  <a:effectLst/>
                  <a:uLnTx/>
                  <a:uFillTx/>
                  <a:latin typeface="Trebuchet MS" pitchFamily="34" charset="0"/>
                  <a:ea typeface="+mn-ea"/>
                  <a:cs typeface="+mn-cs"/>
                </a:rPr>
                <a:t>	</a:t>
              </a:r>
              <a:r>
                <a:rPr kumimoji="0" lang="fr-FR" altLang="fr-FR" sz="1600" b="0" i="0" u="none" strike="noStrike" kern="1200" cap="none" spc="0" normalizeH="0" baseline="0" noProof="0" dirty="0" smtClean="0">
                  <a:ln>
                    <a:noFill/>
                  </a:ln>
                  <a:solidFill>
                    <a:srgbClr val="000000"/>
                  </a:solidFill>
                  <a:effectLst/>
                  <a:uLnTx/>
                  <a:uFillTx/>
                  <a:latin typeface="Trebuchet MS" pitchFamily="34" charset="0"/>
                  <a:ea typeface="+mn-ea"/>
                  <a:cs typeface="+mn-cs"/>
                </a:rPr>
                <a:t> 		- </a:t>
              </a:r>
              <a:r>
                <a:rPr kumimoji="0" lang="fr-FR" altLang="fr-FR" sz="1600" b="0" i="0" u="none" strike="noStrike" kern="1200" cap="none" spc="0" normalizeH="0" baseline="0" noProof="0" dirty="0">
                  <a:ln>
                    <a:noFill/>
                  </a:ln>
                  <a:solidFill>
                    <a:srgbClr val="000000"/>
                  </a:solidFill>
                  <a:effectLst/>
                  <a:uLnTx/>
                  <a:uFillTx/>
                  <a:latin typeface="Trebuchet MS" pitchFamily="34" charset="0"/>
                  <a:ea typeface="+mn-ea"/>
                  <a:cs typeface="+mn-cs"/>
                </a:rPr>
                <a:t>horizons 0 </a:t>
              </a:r>
              <a:endParaRPr kumimoji="0" lang="fr-FR" altLang="fr-FR" sz="1600" b="0" i="0" u="none" strike="noStrike" kern="1200" cap="none" spc="0" normalizeH="0" baseline="0" noProof="0" dirty="0" smtClean="0">
                <a:ln>
                  <a:noFill/>
                </a:ln>
                <a:solidFill>
                  <a:srgbClr val="000000"/>
                </a:solidFill>
                <a:effectLst/>
                <a:uLnTx/>
                <a:uFillTx/>
                <a:latin typeface="Trebuchet MS" pitchFamily="34" charset="0"/>
                <a:ea typeface="+mn-ea"/>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r>
                <a:rPr lang="fr-FR" altLang="fr-FR" sz="1600" dirty="0">
                  <a:solidFill>
                    <a:srgbClr val="000000"/>
                  </a:solidFill>
                  <a:latin typeface="Trebuchet MS" pitchFamily="34" charset="0"/>
                </a:rPr>
                <a:t>	</a:t>
              </a:r>
              <a:r>
                <a:rPr lang="fr-FR" altLang="fr-FR" sz="1600" dirty="0" smtClean="0">
                  <a:solidFill>
                    <a:srgbClr val="000000"/>
                  </a:solidFill>
                  <a:latin typeface="Trebuchet MS" pitchFamily="34" charset="0"/>
                </a:rPr>
                <a:t>		</a:t>
              </a:r>
              <a:r>
                <a:rPr kumimoji="0" lang="fr-FR" altLang="fr-FR" sz="1600" b="0" i="0" u="none" strike="noStrike" kern="1200" cap="none" spc="0" normalizeH="0" baseline="0" noProof="0" dirty="0" smtClean="0">
                  <a:ln>
                    <a:noFill/>
                  </a:ln>
                  <a:solidFill>
                    <a:srgbClr val="000000"/>
                  </a:solidFill>
                  <a:effectLst/>
                  <a:uLnTx/>
                  <a:uFillTx/>
                  <a:latin typeface="Trebuchet MS" pitchFamily="34" charset="0"/>
                  <a:ea typeface="+mn-ea"/>
                  <a:cs typeface="+mn-cs"/>
                </a:rPr>
                <a:t>(</a:t>
              </a:r>
              <a:r>
                <a:rPr kumimoji="0" lang="fr-FR" altLang="fr-FR" sz="1600" b="0" i="0" u="none" strike="noStrike" kern="1200" cap="none" spc="0" normalizeH="0" baseline="0" noProof="0" dirty="0">
                  <a:ln>
                    <a:noFill/>
                  </a:ln>
                  <a:solidFill>
                    <a:srgbClr val="000000"/>
                  </a:solidFill>
                  <a:effectLst/>
                  <a:uLnTx/>
                  <a:uFillTx/>
                  <a:latin typeface="Trebuchet MS" pitchFamily="34" charset="0"/>
                  <a:ea typeface="+mn-ea"/>
                  <a:cs typeface="+mn-cs"/>
                </a:rPr>
                <a:t>forêts, prairies)</a:t>
              </a:r>
            </a:p>
            <a:p>
              <a:pPr marL="0" marR="0" lvl="0" indent="0" algn="l" defTabSz="655638" rtl="0" eaLnBrk="1" fontAlgn="base" latinLnBrk="0" hangingPunct="1">
                <a:lnSpc>
                  <a:spcPts val="800"/>
                </a:lnSpc>
                <a:spcBef>
                  <a:spcPct val="0"/>
                </a:spcBef>
                <a:spcAft>
                  <a:spcPct val="0"/>
                </a:spcAft>
                <a:buClrTx/>
                <a:buSzTx/>
                <a:buFontTx/>
                <a:buNone/>
                <a:tabLst/>
                <a:defRPr/>
              </a:pPr>
              <a:r>
                <a:rPr kumimoji="0" lang="fr-FR" altLang="fr-FR" sz="1600" b="0" i="0" u="none" strike="noStrike" kern="1200" cap="none" spc="0" normalizeH="0" baseline="0" noProof="0" dirty="0">
                  <a:ln>
                    <a:noFill/>
                  </a:ln>
                  <a:solidFill>
                    <a:srgbClr val="000000"/>
                  </a:solidFill>
                  <a:effectLst/>
                  <a:uLnTx/>
                  <a:uFillTx/>
                  <a:latin typeface="Trebuchet MS" pitchFamily="34" charset="0"/>
                  <a:ea typeface="+mn-ea"/>
                  <a:cs typeface="+mn-cs"/>
                </a:rPr>
                <a:t>   </a:t>
              </a:r>
              <a:r>
                <a:rPr kumimoji="0" lang="fr-FR" altLang="fr-FR" sz="1600" b="0" i="0" u="none" strike="noStrike" kern="1200" cap="none" spc="0" normalizeH="0" baseline="0" noProof="0" dirty="0" smtClean="0">
                  <a:ln>
                    <a:noFill/>
                  </a:ln>
                  <a:solidFill>
                    <a:srgbClr val="000000"/>
                  </a:solidFill>
                  <a:effectLst/>
                  <a:uLnTx/>
                  <a:uFillTx/>
                  <a:latin typeface="Trebuchet MS" pitchFamily="34" charset="0"/>
                  <a:ea typeface="+mn-ea"/>
                  <a:cs typeface="+mn-cs"/>
                </a:rPr>
                <a:t>			</a:t>
              </a:r>
              <a:r>
                <a:rPr kumimoji="0" lang="fr-FR" altLang="fr-FR" sz="800" b="0" i="0" u="none" strike="noStrike" kern="1200" cap="none" spc="0" normalizeH="0" baseline="0" noProof="0" dirty="0" smtClean="0">
                  <a:ln>
                    <a:noFill/>
                  </a:ln>
                  <a:solidFill>
                    <a:srgbClr val="000000"/>
                  </a:solidFill>
                  <a:effectLst/>
                  <a:uLnTx/>
                  <a:uFillTx/>
                  <a:latin typeface="Trebuchet MS" pitchFamily="34" charset="0"/>
                  <a:ea typeface="+mn-ea"/>
                  <a:cs typeface="+mn-cs"/>
                </a:rPr>
                <a:t>	</a:t>
              </a:r>
            </a:p>
            <a:p>
              <a:pPr marL="0" marR="0" lvl="0" indent="0" algn="l" defTabSz="655638" rtl="0" eaLnBrk="1" fontAlgn="base" latinLnBrk="0" hangingPunct="1">
                <a:lnSpc>
                  <a:spcPct val="100000"/>
                </a:lnSpc>
                <a:spcBef>
                  <a:spcPct val="0"/>
                </a:spcBef>
                <a:spcAft>
                  <a:spcPct val="0"/>
                </a:spcAft>
                <a:buClrTx/>
                <a:buSzTx/>
                <a:buFontTx/>
                <a:buNone/>
                <a:tabLst/>
                <a:defRPr/>
              </a:pPr>
              <a:r>
                <a:rPr lang="fr-FR" altLang="fr-FR" sz="1600" dirty="0">
                  <a:solidFill>
                    <a:srgbClr val="000000"/>
                  </a:solidFill>
                  <a:latin typeface="Trebuchet MS" pitchFamily="34" charset="0"/>
                </a:rPr>
                <a:t>	</a:t>
              </a:r>
              <a:r>
                <a:rPr lang="fr-FR" altLang="fr-FR" sz="1600" dirty="0" smtClean="0">
                  <a:solidFill>
                    <a:srgbClr val="000000"/>
                  </a:solidFill>
                  <a:latin typeface="Trebuchet MS" pitchFamily="34" charset="0"/>
                </a:rPr>
                <a:t>		</a:t>
              </a:r>
              <a:r>
                <a:rPr kumimoji="0" lang="fr-FR" altLang="fr-FR" sz="1600" b="0" i="0" u="none" strike="noStrike" kern="1200" cap="none" spc="0" normalizeH="0" baseline="0" noProof="0" dirty="0" smtClean="0">
                  <a:ln>
                    <a:noFill/>
                  </a:ln>
                  <a:solidFill>
                    <a:srgbClr val="000000"/>
                  </a:solidFill>
                  <a:effectLst/>
                  <a:uLnTx/>
                  <a:uFillTx/>
                  <a:latin typeface="Trebuchet MS" pitchFamily="34" charset="0"/>
                  <a:ea typeface="+mn-ea"/>
                  <a:cs typeface="+mn-cs"/>
                </a:rPr>
                <a:t>- </a:t>
              </a:r>
              <a:r>
                <a:rPr kumimoji="0" lang="fr-FR" altLang="fr-FR" sz="1600" b="0" i="0" u="none" strike="noStrike" kern="1200" cap="none" spc="0" normalizeH="0" baseline="0" noProof="0" dirty="0">
                  <a:ln>
                    <a:noFill/>
                  </a:ln>
                  <a:solidFill>
                    <a:srgbClr val="000000"/>
                  </a:solidFill>
                  <a:effectLst/>
                  <a:uLnTx/>
                  <a:uFillTx/>
                  <a:latin typeface="Trebuchet MS" pitchFamily="34" charset="0"/>
                  <a:ea typeface="+mn-ea"/>
                  <a:cs typeface="+mn-cs"/>
                </a:rPr>
                <a:t>couche </a:t>
              </a:r>
              <a:r>
                <a:rPr kumimoji="0" lang="fr-FR" altLang="fr-FR" sz="1600" b="0" i="0" u="none" strike="noStrike" kern="1200" cap="none" spc="0" normalizeH="0" baseline="0" noProof="0" dirty="0" smtClean="0">
                  <a:ln>
                    <a:noFill/>
                  </a:ln>
                  <a:solidFill>
                    <a:srgbClr val="000000"/>
                  </a:solidFill>
                  <a:effectLst/>
                  <a:uLnTx/>
                  <a:uFillTx/>
                  <a:latin typeface="Trebuchet MS" pitchFamily="34" charset="0"/>
                  <a:ea typeface="+mn-ea"/>
                  <a:cs typeface="+mn-cs"/>
                </a:rPr>
                <a:t>travaillée,</a:t>
              </a:r>
            </a:p>
            <a:p>
              <a:pPr marL="0" marR="0" lvl="0" indent="0" algn="l" defTabSz="655638" rtl="0" eaLnBrk="1" fontAlgn="base" latinLnBrk="0" hangingPunct="1">
                <a:lnSpc>
                  <a:spcPct val="100000"/>
                </a:lnSpc>
                <a:spcBef>
                  <a:spcPct val="0"/>
                </a:spcBef>
                <a:spcAft>
                  <a:spcPct val="0"/>
                </a:spcAft>
                <a:buClrTx/>
                <a:buSzTx/>
                <a:buFontTx/>
                <a:buNone/>
                <a:tabLst/>
                <a:defRPr/>
              </a:pPr>
              <a:r>
                <a:rPr lang="fr-FR" altLang="fr-FR" sz="1600" dirty="0">
                  <a:solidFill>
                    <a:srgbClr val="000000"/>
                  </a:solidFill>
                  <a:latin typeface="Trebuchet MS" pitchFamily="34" charset="0"/>
                </a:rPr>
                <a:t>	</a:t>
              </a:r>
              <a:r>
                <a:rPr lang="fr-FR" altLang="fr-FR" sz="1600" dirty="0" smtClean="0">
                  <a:solidFill>
                    <a:srgbClr val="000000"/>
                  </a:solidFill>
                  <a:latin typeface="Trebuchet MS" pitchFamily="34" charset="0"/>
                </a:rPr>
                <a:t>			</a:t>
              </a:r>
              <a:r>
                <a:rPr kumimoji="0" lang="fr-FR" altLang="fr-FR" sz="1600" b="0" i="0" u="none" strike="noStrike" kern="1200" cap="none" spc="0" normalizeH="0" baseline="0" noProof="0" dirty="0" smtClean="0">
                  <a:ln>
                    <a:noFill/>
                  </a:ln>
                  <a:solidFill>
                    <a:srgbClr val="000000"/>
                  </a:solidFill>
                  <a:effectLst/>
                  <a:uLnTx/>
                  <a:uFillTx/>
                  <a:latin typeface="Trebuchet MS" pitchFamily="34" charset="0"/>
                  <a:ea typeface="+mn-ea"/>
                  <a:cs typeface="+mn-cs"/>
                </a:rPr>
                <a:t> </a:t>
              </a:r>
              <a:r>
                <a:rPr kumimoji="0" lang="fr-FR" altLang="fr-FR" sz="1600" b="0" i="0" u="none" strike="noStrike" kern="1200" cap="none" spc="0" normalizeH="0" baseline="0" noProof="0" dirty="0">
                  <a:ln>
                    <a:noFill/>
                  </a:ln>
                  <a:solidFill>
                    <a:srgbClr val="000000"/>
                  </a:solidFill>
                  <a:effectLst/>
                  <a:uLnTx/>
                  <a:uFillTx/>
                  <a:latin typeface="Trebuchet MS" pitchFamily="34" charset="0"/>
                  <a:ea typeface="+mn-ea"/>
                  <a:cs typeface="+mn-cs"/>
                </a:rPr>
                <a:t>ou 0-30 cm </a:t>
              </a:r>
              <a:endParaRPr kumimoji="0" lang="fr-FR" altLang="fr-FR" sz="1600" b="0" i="0" u="none" strike="noStrike" kern="1200" cap="none" spc="0" normalizeH="0" baseline="0" noProof="0" dirty="0" smtClean="0">
                <a:ln>
                  <a:noFill/>
                </a:ln>
                <a:solidFill>
                  <a:srgbClr val="000000"/>
                </a:solidFill>
                <a:effectLst/>
                <a:uLnTx/>
                <a:uFillTx/>
                <a:latin typeface="Trebuchet MS" pitchFamily="34" charset="0"/>
                <a:ea typeface="+mn-ea"/>
                <a:cs typeface="+mn-cs"/>
              </a:endParaRPr>
            </a:p>
            <a:p>
              <a:pPr marL="0" marR="0" lvl="0" indent="0" algn="l" defTabSz="655638" rtl="0" eaLnBrk="1" fontAlgn="base" latinLnBrk="0" hangingPunct="1">
                <a:lnSpc>
                  <a:spcPts val="600"/>
                </a:lnSpc>
                <a:spcBef>
                  <a:spcPct val="0"/>
                </a:spcBef>
                <a:spcAft>
                  <a:spcPct val="0"/>
                </a:spcAft>
                <a:buClrTx/>
                <a:buSzTx/>
                <a:buFontTx/>
                <a:buNone/>
                <a:tabLst/>
                <a:defRPr/>
              </a:pPr>
              <a:r>
                <a:rPr lang="fr-FR" altLang="fr-FR" sz="1600" dirty="0">
                  <a:solidFill>
                    <a:srgbClr val="000000"/>
                  </a:solidFill>
                  <a:latin typeface="Trebuchet MS" pitchFamily="34" charset="0"/>
                </a:rPr>
                <a:t>	</a:t>
              </a:r>
              <a:r>
                <a:rPr lang="fr-FR" altLang="fr-FR" sz="1600" dirty="0" smtClean="0">
                  <a:solidFill>
                    <a:srgbClr val="000000"/>
                  </a:solidFill>
                  <a:latin typeface="Trebuchet MS" pitchFamily="34" charset="0"/>
                </a:rPr>
                <a:t>		</a:t>
              </a:r>
              <a:r>
                <a:rPr lang="fr-FR" altLang="fr-FR" sz="400" dirty="0" smtClean="0">
                  <a:solidFill>
                    <a:srgbClr val="000000"/>
                  </a:solidFill>
                  <a:latin typeface="Trebuchet MS" pitchFamily="34" charset="0"/>
                </a:rPr>
                <a:t>	</a:t>
              </a:r>
              <a:endParaRPr kumimoji="0" lang="fr-FR" altLang="fr-FR" sz="400" b="0" i="0" u="none" strike="noStrike" kern="1200" cap="none" spc="0" normalizeH="0" baseline="0" noProof="0" dirty="0">
                <a:ln>
                  <a:noFill/>
                </a:ln>
                <a:solidFill>
                  <a:srgbClr val="000000"/>
                </a:solidFill>
                <a:effectLst/>
                <a:uLnTx/>
                <a:uFillTx/>
                <a:latin typeface="Trebuchet MS" pitchFamily="34" charset="0"/>
              </a:endParaRP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dirty="0">
                  <a:ln>
                    <a:noFill/>
                  </a:ln>
                  <a:solidFill>
                    <a:srgbClr val="000000"/>
                  </a:solidFill>
                  <a:effectLst/>
                  <a:uLnTx/>
                  <a:uFillTx/>
                  <a:latin typeface="Trebuchet MS" pitchFamily="34" charset="0"/>
                  <a:ea typeface="+mn-ea"/>
                  <a:cs typeface="+mn-cs"/>
                </a:rPr>
                <a:t>   </a:t>
              </a:r>
              <a:r>
                <a:rPr kumimoji="0" lang="fr-FR" altLang="fr-FR" sz="1600" b="0" i="0" u="none" strike="noStrike" kern="1200" cap="none" spc="0" normalizeH="0" baseline="0" noProof="0" dirty="0" smtClean="0">
                  <a:ln>
                    <a:noFill/>
                  </a:ln>
                  <a:solidFill>
                    <a:srgbClr val="000000"/>
                  </a:solidFill>
                  <a:effectLst/>
                  <a:uLnTx/>
                  <a:uFillTx/>
                  <a:latin typeface="Trebuchet MS" pitchFamily="34" charset="0"/>
                  <a:ea typeface="+mn-ea"/>
                  <a:cs typeface="+mn-cs"/>
                </a:rPr>
                <a:t>			- </a:t>
              </a:r>
              <a:r>
                <a:rPr kumimoji="0" lang="fr-FR" altLang="fr-FR" sz="1600" b="0" i="0" u="none" strike="noStrike" kern="1200" cap="none" spc="0" normalizeH="0" baseline="0" noProof="0" dirty="0">
                  <a:ln>
                    <a:noFill/>
                  </a:ln>
                  <a:solidFill>
                    <a:srgbClr val="000000"/>
                  </a:solidFill>
                  <a:effectLst/>
                  <a:uLnTx/>
                  <a:uFillTx/>
                  <a:latin typeface="Trebuchet MS" pitchFamily="34" charset="0"/>
                  <a:ea typeface="+mn-ea"/>
                  <a:cs typeface="+mn-cs"/>
                </a:rPr>
                <a:t>couche </a:t>
              </a:r>
              <a:r>
                <a:rPr kumimoji="0" lang="fr-FR" altLang="fr-FR" sz="1600" b="0" i="0" u="none" strike="noStrike" kern="1200" cap="none" spc="0" normalizeH="0" baseline="0" noProof="0" dirty="0" smtClean="0">
                  <a:ln>
                    <a:noFill/>
                  </a:ln>
                  <a:solidFill>
                    <a:srgbClr val="000000"/>
                  </a:solidFill>
                  <a:effectLst/>
                  <a:uLnTx/>
                  <a:uFillTx/>
                  <a:latin typeface="Trebuchet MS" pitchFamily="34" charset="0"/>
                  <a:ea typeface="+mn-ea"/>
                  <a:cs typeface="+mn-cs"/>
                </a:rPr>
                <a:t>sous-jacente</a:t>
              </a:r>
            </a:p>
            <a:p>
              <a:pPr marL="0" marR="0" lvl="0" indent="0" algn="l" defTabSz="655638" rtl="0" eaLnBrk="1" fontAlgn="base" latinLnBrk="0" hangingPunct="1">
                <a:lnSpc>
                  <a:spcPct val="100000"/>
                </a:lnSpc>
                <a:spcBef>
                  <a:spcPct val="0"/>
                </a:spcBef>
                <a:spcAft>
                  <a:spcPct val="0"/>
                </a:spcAft>
                <a:buClrTx/>
                <a:buSzTx/>
                <a:buFontTx/>
                <a:buNone/>
                <a:tabLst/>
                <a:defRPr/>
              </a:pPr>
              <a:r>
                <a:rPr lang="fr-FR" altLang="fr-FR" sz="1600" dirty="0">
                  <a:solidFill>
                    <a:srgbClr val="000000"/>
                  </a:solidFill>
                  <a:latin typeface="Trebuchet MS" pitchFamily="34" charset="0"/>
                </a:rPr>
                <a:t>	</a:t>
              </a:r>
              <a:r>
                <a:rPr lang="fr-FR" altLang="fr-FR" sz="1600" dirty="0" smtClean="0">
                  <a:solidFill>
                    <a:srgbClr val="000000"/>
                  </a:solidFill>
                  <a:latin typeface="Trebuchet MS" pitchFamily="34" charset="0"/>
                </a:rPr>
                <a:t>			</a:t>
              </a:r>
              <a:r>
                <a:rPr kumimoji="0" lang="fr-FR" altLang="fr-FR" sz="1600" b="0" i="0" u="none" strike="noStrike" kern="1200" cap="none" spc="0" normalizeH="0" baseline="0" noProof="0" dirty="0" smtClean="0">
                  <a:ln>
                    <a:noFill/>
                  </a:ln>
                  <a:solidFill>
                    <a:srgbClr val="000000"/>
                  </a:solidFill>
                  <a:effectLst/>
                  <a:uLnTx/>
                  <a:uFillTx/>
                  <a:latin typeface="Trebuchet MS" pitchFamily="34" charset="0"/>
                  <a:ea typeface="+mn-ea"/>
                  <a:cs typeface="+mn-cs"/>
                </a:rPr>
                <a:t> </a:t>
              </a:r>
              <a:r>
                <a:rPr kumimoji="0" lang="fr-FR" altLang="fr-FR" sz="1600" b="0" i="0" u="none" strike="noStrike" kern="1200" cap="none" spc="0" normalizeH="0" baseline="0" noProof="0" dirty="0">
                  <a:ln>
                    <a:noFill/>
                  </a:ln>
                  <a:solidFill>
                    <a:srgbClr val="000000"/>
                  </a:solidFill>
                  <a:effectLst/>
                  <a:uLnTx/>
                  <a:uFillTx/>
                  <a:latin typeface="Trebuchet MS" pitchFamily="34" charset="0"/>
                  <a:ea typeface="+mn-ea"/>
                  <a:cs typeface="+mn-cs"/>
                </a:rPr>
                <a:t>ou 30-50 cm</a:t>
              </a:r>
            </a:p>
          </p:txBody>
        </p:sp>
      </p:grpSp>
      <p:pic>
        <p:nvPicPr>
          <p:cNvPr id="288" name="Picture 2" descr="N:\communs_infosol\COM-DOC\Communication\Logos\GIS\logo GIS bas def ss cartouche.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17113" y="1159926"/>
            <a:ext cx="1750876" cy="547076"/>
          </a:xfrm>
          <a:prstGeom prst="rect">
            <a:avLst/>
          </a:prstGeom>
          <a:noFill/>
          <a:extLst>
            <a:ext uri="{909E8E84-426E-40DD-AFC4-6F175D3DCCD1}">
              <a14:hiddenFill xmlns:a14="http://schemas.microsoft.com/office/drawing/2010/main">
                <a:solidFill>
                  <a:srgbClr val="FFFFFF"/>
                </a:solidFill>
              </a14:hiddenFill>
            </a:ext>
          </a:extLst>
        </p:spPr>
      </p:pic>
      <p:sp>
        <p:nvSpPr>
          <p:cNvPr id="287"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289" name="ZoneTexte 288"/>
          <p:cNvSpPr txBox="1"/>
          <p:nvPr/>
        </p:nvSpPr>
        <p:spPr>
          <a:xfrm>
            <a:off x="2314575" y="437718"/>
            <a:ext cx="6829425" cy="584775"/>
          </a:xfrm>
          <a:prstGeom prst="rect">
            <a:avLst/>
          </a:prstGeom>
          <a:noFill/>
        </p:spPr>
        <p:txBody>
          <a:bodyPr wrap="square" rtlCol="0">
            <a:spAutoFit/>
          </a:bodyPr>
          <a:lstStyle/>
          <a:p>
            <a:r>
              <a:rPr lang="fr-FR" sz="3200" dirty="0" smtClean="0"/>
              <a:t>Rappels : Qu’est ce qu’un site RMQS ?</a:t>
            </a:r>
            <a:endParaRPr lang="fr-FR" sz="3200" dirty="0"/>
          </a:p>
        </p:txBody>
      </p:sp>
      <p:sp>
        <p:nvSpPr>
          <p:cNvPr id="2" name="ZoneTexte 1"/>
          <p:cNvSpPr txBox="1"/>
          <p:nvPr/>
        </p:nvSpPr>
        <p:spPr>
          <a:xfrm>
            <a:off x="891272" y="1022493"/>
            <a:ext cx="5052328" cy="584775"/>
          </a:xfrm>
          <a:prstGeom prst="rect">
            <a:avLst/>
          </a:prstGeom>
          <a:noFill/>
        </p:spPr>
        <p:txBody>
          <a:bodyPr wrap="square" rtlCol="0">
            <a:spAutoFit/>
          </a:bodyPr>
          <a:lstStyle/>
          <a:p>
            <a:r>
              <a:rPr lang="fr-FR" sz="3200" dirty="0" smtClean="0">
                <a:latin typeface="+mj-lt"/>
              </a:rPr>
              <a:t>La Surface d’échantillonnage</a:t>
            </a:r>
            <a:endParaRPr lang="fr-FR" sz="3200" dirty="0">
              <a:latin typeface="+mj-lt"/>
            </a:endParaRPr>
          </a:p>
        </p:txBody>
      </p:sp>
    </p:spTree>
    <p:extLst>
      <p:ext uri="{BB962C8B-B14F-4D97-AF65-F5344CB8AC3E}">
        <p14:creationId xmlns:p14="http://schemas.microsoft.com/office/powerpoint/2010/main" val="296254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childTnLst>
                                  <p:subTnLst>
                                    <p:set>
                                      <p:cBhvr override="childStyle">
                                        <p:cTn dur="1" fill="hold" display="0" masterRel="nextClick" afterEffect="1"/>
                                        <p:tgtEl>
                                          <p:spTgt spid="9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childTnLst>
                                  <p:subTnLst>
                                    <p:set>
                                      <p:cBhvr override="childStyle">
                                        <p:cTn dur="1" fill="hold" display="0" masterRel="nextClick" afterEffect="1"/>
                                        <p:tgtEl>
                                          <p:spTgt spid="12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448675" y="6408738"/>
            <a:ext cx="695325"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29" name="Group 145"/>
          <p:cNvGrpSpPr>
            <a:grpSpLocks/>
          </p:cNvGrpSpPr>
          <p:nvPr/>
        </p:nvGrpSpPr>
        <p:grpSpPr bwMode="auto">
          <a:xfrm>
            <a:off x="223986" y="1743343"/>
            <a:ext cx="4283812" cy="2752766"/>
            <a:chOff x="675" y="1734"/>
            <a:chExt cx="3410" cy="2038"/>
          </a:xfrm>
        </p:grpSpPr>
        <p:pic>
          <p:nvPicPr>
            <p:cNvPr id="431" name="Picture 147" descr="Fich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5" y="1883"/>
              <a:ext cx="2644"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146" descr="1463_charte_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47" y="1734"/>
              <a:ext cx="2038" cy="15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432" name="Picture 148" descr="Dscn0587da-mini"/>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98057" y="4013192"/>
            <a:ext cx="2582862" cy="179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3" name="Picture 5" descr="IMGP699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4784" y="2760646"/>
            <a:ext cx="2109787"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6" name="Text Box 9"/>
          <p:cNvSpPr txBox="1">
            <a:spLocks noChangeArrowheads="1"/>
          </p:cNvSpPr>
          <p:nvPr/>
        </p:nvSpPr>
        <p:spPr bwMode="auto">
          <a:xfrm rot="-5400000">
            <a:off x="5437996" y="3351196"/>
            <a:ext cx="16430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Tahoma" pitchFamily="34" charset="0"/>
                <a:ea typeface="+mn-ea"/>
                <a:cs typeface="Tahoma" pitchFamily="34" charset="0"/>
              </a:rPr>
              <a:t>© Claudy Jolivet (INRA Orléans)</a:t>
            </a:r>
          </a:p>
        </p:txBody>
      </p:sp>
      <p:sp>
        <p:nvSpPr>
          <p:cNvPr id="2" name="Rectangle 1"/>
          <p:cNvSpPr/>
          <p:nvPr/>
        </p:nvSpPr>
        <p:spPr>
          <a:xfrm>
            <a:off x="8354292" y="4271414"/>
            <a:ext cx="786136" cy="2586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4" name="AutoShape 6"/>
          <p:cNvSpPr>
            <a:spLocks noChangeArrowheads="1"/>
          </p:cNvSpPr>
          <p:nvPr/>
        </p:nvSpPr>
        <p:spPr bwMode="auto">
          <a:xfrm rot="5400000">
            <a:off x="7278346" y="4196072"/>
            <a:ext cx="395288" cy="6000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35" name="Picture 7" descr="kriged_linda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2562" y="4857012"/>
            <a:ext cx="2306637"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 name="Picture 5"/>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921084" y="1027922"/>
            <a:ext cx="2902653" cy="158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rot="20524182">
            <a:off x="671030" y="3246144"/>
            <a:ext cx="4236914" cy="584775"/>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Des descriptions de sols</a:t>
            </a:r>
            <a:endPar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38" name="Picture 2" descr="N:\communs_infosol\COM-DOC\Communication\Logos\GIS\logo GIS bas def ss cartouche.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246155" y="609551"/>
            <a:ext cx="1750876" cy="547076"/>
          </a:xfrm>
          <a:prstGeom prst="rect">
            <a:avLst/>
          </a:prstGeom>
          <a:noFill/>
          <a:extLst>
            <a:ext uri="{909E8E84-426E-40DD-AFC4-6F175D3DCCD1}">
              <a14:hiddenFill xmlns:a14="http://schemas.microsoft.com/office/drawing/2010/main">
                <a:solidFill>
                  <a:srgbClr val="FFFFFF"/>
                </a:solidFill>
              </a14:hiddenFill>
            </a:ext>
          </a:extLst>
        </p:spPr>
      </p:pic>
      <p:sp>
        <p:nvSpPr>
          <p:cNvPr id="439" name="ZoneTexte 438"/>
          <p:cNvSpPr txBox="1"/>
          <p:nvPr/>
        </p:nvSpPr>
        <p:spPr>
          <a:xfrm rot="20524182">
            <a:off x="5474023" y="1406375"/>
            <a:ext cx="3189095" cy="584775"/>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Un Conservatoire</a:t>
            </a:r>
            <a:endPar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0" name="ZoneTexte 439"/>
          <p:cNvSpPr txBox="1"/>
          <p:nvPr/>
        </p:nvSpPr>
        <p:spPr>
          <a:xfrm rot="20524182">
            <a:off x="5333456" y="3627075"/>
            <a:ext cx="3250235" cy="1077218"/>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Des analyses mobilisables</a:t>
            </a:r>
            <a:endPar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ZoneTexte 17"/>
          <p:cNvSpPr txBox="1"/>
          <p:nvPr/>
        </p:nvSpPr>
        <p:spPr>
          <a:xfrm>
            <a:off x="3957697" y="427391"/>
            <a:ext cx="6829425" cy="584775"/>
          </a:xfrm>
          <a:prstGeom prst="rect">
            <a:avLst/>
          </a:prstGeom>
          <a:noFill/>
        </p:spPr>
        <p:txBody>
          <a:bodyPr wrap="square" rtlCol="0">
            <a:spAutoFit/>
          </a:bodyPr>
          <a:lstStyle/>
          <a:p>
            <a:r>
              <a:rPr lang="fr-FR" sz="3200" dirty="0" smtClean="0"/>
              <a:t>Rappels : Activités du RMQS ?</a:t>
            </a:r>
            <a:endParaRPr lang="fr-FR" sz="3200" dirty="0"/>
          </a:p>
        </p:txBody>
      </p:sp>
      <p:sp>
        <p:nvSpPr>
          <p:cNvPr id="19"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Tree>
    <p:extLst>
      <p:ext uri="{BB962C8B-B14F-4D97-AF65-F5344CB8AC3E}">
        <p14:creationId xmlns:p14="http://schemas.microsoft.com/office/powerpoint/2010/main" val="293909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9" grpId="0" animBg="1"/>
      <p:bldP spid="4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2176" y="1718685"/>
            <a:ext cx="8400421" cy="3034186"/>
          </a:xfrm>
        </p:spPr>
        <p:txBody>
          <a:bodyPr/>
          <a:lstStyle/>
          <a:p>
            <a:r>
              <a:rPr lang="fr-FR" dirty="0" smtClean="0"/>
              <a:t>Le pH, </a:t>
            </a:r>
          </a:p>
          <a:p>
            <a:r>
              <a:rPr lang="fr-FR" dirty="0" smtClean="0"/>
              <a:t>la concentration en carbone,</a:t>
            </a:r>
          </a:p>
          <a:p>
            <a:r>
              <a:rPr lang="fr-FR" dirty="0" smtClean="0"/>
              <a:t>l’occupation des sols,</a:t>
            </a:r>
          </a:p>
          <a:p>
            <a:r>
              <a:rPr lang="fr-FR" dirty="0" smtClean="0"/>
              <a:t>La coordonnée X, Y</a:t>
            </a:r>
          </a:p>
          <a:p>
            <a:pPr marL="0" indent="0">
              <a:buNone/>
            </a:pPr>
            <a:endParaRPr lang="fr-FR" dirty="0"/>
          </a:p>
        </p:txBody>
      </p:sp>
      <p:sp>
        <p:nvSpPr>
          <p:cNvPr id="4" name="Espace réservé du numéro de diapositive 3"/>
          <p:cNvSpPr>
            <a:spLocks noGrp="1"/>
          </p:cNvSpPr>
          <p:nvPr>
            <p:ph type="sldNum" sz="quarter" idx="4294967295"/>
          </p:nvPr>
        </p:nvSpPr>
        <p:spPr>
          <a:xfrm>
            <a:off x="8448675" y="6408738"/>
            <a:ext cx="695325"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7" name="ZoneTexte 6"/>
          <p:cNvSpPr txBox="1"/>
          <p:nvPr/>
        </p:nvSpPr>
        <p:spPr>
          <a:xfrm>
            <a:off x="1065125" y="437718"/>
            <a:ext cx="8078875" cy="584775"/>
          </a:xfrm>
          <a:prstGeom prst="rect">
            <a:avLst/>
          </a:prstGeom>
          <a:noFill/>
        </p:spPr>
        <p:txBody>
          <a:bodyPr wrap="square" rtlCol="0">
            <a:spAutoFit/>
          </a:bodyPr>
          <a:lstStyle/>
          <a:p>
            <a:r>
              <a:rPr lang="fr-FR" sz="3200" dirty="0" smtClean="0"/>
              <a:t>Critères retenus pour les prélèvements SOLGES</a:t>
            </a:r>
            <a:endParaRPr lang="fr-FR" sz="3200" dirty="0"/>
          </a:p>
        </p:txBody>
      </p:sp>
    </p:spTree>
    <p:extLst>
      <p:ext uri="{BB962C8B-B14F-4D97-AF65-F5344CB8AC3E}">
        <p14:creationId xmlns:p14="http://schemas.microsoft.com/office/powerpoint/2010/main" val="89529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93309" y="790281"/>
          <a:ext cx="599308" cy="664163"/>
        </p:xfrm>
        <a:graphic>
          <a:graphicData uri="http://schemas.openxmlformats.org/presentationml/2006/ole">
            <mc:AlternateContent xmlns:mc="http://schemas.openxmlformats.org/markup-compatibility/2006">
              <mc:Choice xmlns:v="urn:schemas-microsoft-com:vml" Requires="v">
                <p:oleObj spid="_x0000_s29748"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09" y="790281"/>
                        <a:ext cx="599308" cy="664163"/>
                      </a:xfrm>
                      <a:prstGeom prst="rect">
                        <a:avLst/>
                      </a:prstGeom>
                      <a:noFill/>
                      <a:ln>
                        <a:noFill/>
                      </a:ln>
                      <a:extLst/>
                    </p:spPr>
                  </p:pic>
                </p:oleObj>
              </mc:Fallback>
            </mc:AlternateContent>
          </a:graphicData>
        </a:graphic>
      </p:graphicFrame>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09" y="148597"/>
            <a:ext cx="1179773" cy="504295"/>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4144" y="6322240"/>
            <a:ext cx="471970" cy="398958"/>
          </a:xfrm>
          <a:prstGeom prst="rect">
            <a:avLst/>
          </a:prstGeom>
        </p:spPr>
      </p:pic>
      <p:pic>
        <p:nvPicPr>
          <p:cNvPr id="7" name="Image 6"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60861" y="4878129"/>
            <a:ext cx="718104" cy="364408"/>
          </a:xfrm>
          <a:prstGeom prst="rect">
            <a:avLst/>
          </a:prstGeom>
          <a:noFill/>
          <a:ln>
            <a:noFill/>
          </a:ln>
        </p:spPr>
      </p:pic>
      <p:pic>
        <p:nvPicPr>
          <p:cNvPr id="8" name="Image 7" descr="Afficher l'image d'origine"/>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8196" y="5337559"/>
            <a:ext cx="698775" cy="351225"/>
          </a:xfrm>
          <a:prstGeom prst="rect">
            <a:avLst/>
          </a:prstGeom>
          <a:noFill/>
          <a:ln>
            <a:noFill/>
          </a:ln>
        </p:spPr>
      </p:pic>
      <p:pic>
        <p:nvPicPr>
          <p:cNvPr id="9" name="Image 8" descr="Afficher l'image d'origine"/>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53927" y="4391652"/>
            <a:ext cx="731972" cy="361003"/>
          </a:xfrm>
          <a:prstGeom prst="rect">
            <a:avLst/>
          </a:prstGeom>
          <a:noFill/>
          <a:ln>
            <a:noFill/>
          </a:ln>
        </p:spPr>
      </p:pic>
      <p:pic>
        <p:nvPicPr>
          <p:cNvPr id="10" name="Picture 13" descr="http://www.nethik.fr/mbFiles/images/vignettes-realisations/thumbs/280x200/le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14144" y="5811774"/>
            <a:ext cx="515835" cy="38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ZoneTexte 1"/>
          <p:cNvSpPr txBox="1"/>
          <p:nvPr/>
        </p:nvSpPr>
        <p:spPr>
          <a:xfrm>
            <a:off x="325141" y="1573835"/>
            <a:ext cx="7790159" cy="4708981"/>
          </a:xfrm>
          <a:prstGeom prst="rect">
            <a:avLst/>
          </a:prstGeom>
          <a:noFill/>
        </p:spPr>
        <p:txBody>
          <a:bodyPr wrap="square" rtlCol="0">
            <a:spAutoFit/>
          </a:bodyPr>
          <a:lstStyle/>
          <a:p>
            <a:pPr algn="just"/>
            <a:endParaRPr lang="fr-FR" sz="2000" dirty="0"/>
          </a:p>
          <a:p>
            <a:pPr marL="285750" indent="-285750" algn="just">
              <a:buFontTx/>
              <a:buChar char="-"/>
            </a:pPr>
            <a:r>
              <a:rPr lang="fr-FR" sz="2000" dirty="0" smtClean="0"/>
              <a:t>La </a:t>
            </a:r>
            <a:r>
              <a:rPr lang="fr-FR" sz="2000" dirty="0"/>
              <a:t>forme </a:t>
            </a:r>
            <a:r>
              <a:rPr lang="fr-FR" sz="2000" dirty="0" smtClean="0"/>
              <a:t>recherchée, N</a:t>
            </a:r>
            <a:r>
              <a:rPr lang="fr-FR" sz="2000" baseline="-25000" dirty="0" smtClean="0"/>
              <a:t>2</a:t>
            </a:r>
            <a:r>
              <a:rPr lang="fr-FR" sz="2000" dirty="0" smtClean="0"/>
              <a:t>, est </a:t>
            </a:r>
            <a:r>
              <a:rPr lang="fr-FR" sz="2000" dirty="0"/>
              <a:t>inerte dans l’environnement et sur la base des connaissances actuelles, pas de relargage de produits intermédiaires </a:t>
            </a:r>
            <a:r>
              <a:rPr lang="fr-FR" sz="2000" dirty="0" smtClean="0">
                <a:sym typeface="Symbol" panose="05050102010706020507" pitchFamily="18" charset="2"/>
              </a:rPr>
              <a:t> </a:t>
            </a:r>
            <a:r>
              <a:rPr lang="fr-FR" sz="2000" dirty="0">
                <a:sym typeface="Symbol" panose="05050102010706020507" pitchFamily="18" charset="2"/>
              </a:rPr>
              <a:t>p</a:t>
            </a:r>
            <a:r>
              <a:rPr lang="fr-FR" sz="2000" dirty="0" smtClean="0"/>
              <a:t>as de transfert de pollution sur le cycle de l’azote</a:t>
            </a:r>
          </a:p>
          <a:p>
            <a:pPr marL="285750" indent="-285750" algn="just">
              <a:buFontTx/>
              <a:buChar char="-"/>
            </a:pPr>
            <a:endParaRPr lang="fr-FR" sz="2000" dirty="0"/>
          </a:p>
          <a:p>
            <a:pPr marL="285750" indent="-285750" algn="just">
              <a:buFontTx/>
              <a:buChar char="-"/>
            </a:pPr>
            <a:r>
              <a:rPr lang="fr-FR" sz="2000" dirty="0" smtClean="0"/>
              <a:t>Cette étape du cycle de l’azote est catalysée par une enzyme (N</a:t>
            </a:r>
            <a:r>
              <a:rPr lang="fr-FR" sz="2000" baseline="-25000" dirty="0" smtClean="0"/>
              <a:t>2</a:t>
            </a:r>
            <a:r>
              <a:rPr lang="fr-FR" sz="2000" dirty="0" smtClean="0"/>
              <a:t>O réductase, codée par le gène </a:t>
            </a:r>
            <a:r>
              <a:rPr lang="fr-FR" sz="2000" i="1" dirty="0" err="1" smtClean="0"/>
              <a:t>NosZ</a:t>
            </a:r>
            <a:r>
              <a:rPr lang="fr-FR" sz="2000" dirty="0" smtClean="0"/>
              <a:t>). Le contour et les connaissances sur cette transformation sont relativement bien précisés, avec connaissance d’un inhibiteur de cette transformation (acétylène)</a:t>
            </a:r>
          </a:p>
          <a:p>
            <a:pPr algn="just"/>
            <a:endParaRPr lang="fr-FR" sz="2000" dirty="0"/>
          </a:p>
          <a:p>
            <a:pPr marL="285750" indent="-285750" algn="just">
              <a:buFontTx/>
              <a:buChar char="-"/>
            </a:pPr>
            <a:r>
              <a:rPr lang="fr-FR" sz="2000" dirty="0" smtClean="0"/>
              <a:t>Des travaux antérieurs montrent une variabilité de fonctionnement de cette transformation dans les sols, et suggèrent un lien avec l’intensité des émissions de N</a:t>
            </a:r>
            <a:r>
              <a:rPr lang="fr-FR" sz="2000" baseline="-25000" dirty="0" smtClean="0"/>
              <a:t>2</a:t>
            </a:r>
            <a:r>
              <a:rPr lang="fr-FR" sz="2000" dirty="0" smtClean="0"/>
              <a:t>O</a:t>
            </a:r>
          </a:p>
          <a:p>
            <a:pPr marL="285750" indent="-285750" algn="just">
              <a:buFontTx/>
              <a:buChar char="-"/>
            </a:pPr>
            <a:endParaRPr lang="fr-FR" sz="2000" dirty="0"/>
          </a:p>
          <a:p>
            <a:pPr marL="285750" indent="-285750" algn="just">
              <a:buFontTx/>
              <a:buChar char="-"/>
            </a:pPr>
            <a:r>
              <a:rPr lang="fr-FR" sz="2000" dirty="0" smtClean="0"/>
              <a:t>Pas de lien direct entre cette transformation et la production agricole</a:t>
            </a:r>
            <a:endParaRPr lang="fr-FR" sz="2000" dirty="0"/>
          </a:p>
        </p:txBody>
      </p:sp>
      <p:cxnSp>
        <p:nvCxnSpPr>
          <p:cNvPr id="20" name="Connecteur droit 19"/>
          <p:cNvCxnSpPr/>
          <p:nvPr/>
        </p:nvCxnSpPr>
        <p:spPr>
          <a:xfrm flipV="1">
            <a:off x="3980765" y="1000729"/>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5479855" y="415825"/>
            <a:ext cx="7114232" cy="584775"/>
          </a:xfrm>
          <a:prstGeom prst="rect">
            <a:avLst/>
          </a:prstGeom>
          <a:noFill/>
        </p:spPr>
        <p:txBody>
          <a:bodyPr wrap="square" rtlCol="0">
            <a:spAutoFit/>
          </a:bodyPr>
          <a:lstStyle/>
          <a:p>
            <a:r>
              <a:rPr lang="fr-FR" sz="3200" dirty="0" smtClean="0"/>
              <a:t>Cadre Scientifique </a:t>
            </a:r>
            <a:endParaRPr lang="fr-FR" sz="3200" dirty="0"/>
          </a:p>
        </p:txBody>
      </p:sp>
      <p:sp>
        <p:nvSpPr>
          <p:cNvPr id="23" name="Espace réservé du pied de page 4"/>
          <p:cNvSpPr txBox="1">
            <a:spLocks/>
          </p:cNvSpPr>
          <p:nvPr/>
        </p:nvSpPr>
        <p:spPr>
          <a:xfrm>
            <a:off x="1406768" y="65812"/>
            <a:ext cx="7435781"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Introduction générale aux projets SOLGES et</a:t>
            </a:r>
            <a:r>
              <a:rPr kumimoji="0" lang="fr-FR" sz="1600" b="0" i="0" u="none" strike="noStrike" kern="1200" cap="none" spc="0" normalizeH="0" noProof="0" dirty="0" smtClean="0">
                <a:ln>
                  <a:noFill/>
                </a:ln>
                <a:solidFill>
                  <a:prstClr val="white"/>
                </a:solidFill>
                <a:effectLst/>
                <a:uLnTx/>
                <a:uFillTx/>
                <a:latin typeface="Calibri" panose="020F0502020204030204"/>
                <a:ea typeface="+mn-ea"/>
                <a:cs typeface="+mn-cs"/>
              </a:rPr>
              <a:t> 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3" name="ZoneTexte 2"/>
          <p:cNvSpPr txBox="1"/>
          <p:nvPr/>
        </p:nvSpPr>
        <p:spPr>
          <a:xfrm>
            <a:off x="820881" y="1226127"/>
            <a:ext cx="8165233" cy="430887"/>
          </a:xfrm>
          <a:prstGeom prst="rect">
            <a:avLst/>
          </a:prstGeom>
          <a:noFill/>
          <a:ln>
            <a:solidFill>
              <a:schemeClr val="tx1"/>
            </a:solidFill>
          </a:ln>
        </p:spPr>
        <p:txBody>
          <a:bodyPr wrap="square" rtlCol="0">
            <a:spAutoFit/>
          </a:bodyPr>
          <a:lstStyle/>
          <a:p>
            <a:r>
              <a:rPr lang="fr-FR" sz="2200" b="1" dirty="0"/>
              <a:t>Spécificités d’un travail sur l’étape de transformation de N</a:t>
            </a:r>
            <a:r>
              <a:rPr lang="fr-FR" sz="2200" b="1" baseline="-25000" dirty="0"/>
              <a:t>2</a:t>
            </a:r>
            <a:r>
              <a:rPr lang="fr-FR" sz="2200" b="1" dirty="0"/>
              <a:t>O en N</a:t>
            </a:r>
            <a:r>
              <a:rPr lang="fr-FR" sz="2200" b="1" baseline="-25000" dirty="0"/>
              <a:t>2</a:t>
            </a:r>
          </a:p>
        </p:txBody>
      </p:sp>
      <p:pic>
        <p:nvPicPr>
          <p:cNvPr id="19" name="Image 18"/>
          <p:cNvPicPr>
            <a:picLocks noChangeAspect="1"/>
          </p:cNvPicPr>
          <p:nvPr/>
        </p:nvPicPr>
        <p:blipFill>
          <a:blip r:embed="rId14"/>
          <a:stretch>
            <a:fillRect/>
          </a:stretch>
        </p:blipFill>
        <p:spPr>
          <a:xfrm>
            <a:off x="1430082" y="561781"/>
            <a:ext cx="1523250" cy="558800"/>
          </a:xfrm>
          <a:prstGeom prst="rect">
            <a:avLst/>
          </a:prstGeom>
        </p:spPr>
      </p:pic>
    </p:spTree>
    <p:extLst>
      <p:ext uri="{BB962C8B-B14F-4D97-AF65-F5344CB8AC3E}">
        <p14:creationId xmlns:p14="http://schemas.microsoft.com/office/powerpoint/2010/main" val="3827220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8450263" y="6408738"/>
            <a:ext cx="693737"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ZoneTexte 5"/>
          <p:cNvSpPr txBox="1"/>
          <p:nvPr/>
        </p:nvSpPr>
        <p:spPr>
          <a:xfrm>
            <a:off x="1236519" y="427391"/>
            <a:ext cx="9550604" cy="584775"/>
          </a:xfrm>
          <a:prstGeom prst="rect">
            <a:avLst/>
          </a:prstGeom>
          <a:noFill/>
        </p:spPr>
        <p:txBody>
          <a:bodyPr wrap="square" rtlCol="0">
            <a:spAutoFit/>
          </a:bodyPr>
          <a:lstStyle/>
          <a:p>
            <a:r>
              <a:rPr lang="fr-FR" sz="3200" dirty="0" smtClean="0"/>
              <a:t>Rappels : Méthodologie de sélection des sites</a:t>
            </a:r>
            <a:endParaRPr lang="fr-FR" sz="3200" dirty="0"/>
          </a:p>
        </p:txBody>
      </p:sp>
      <p:sp>
        <p:nvSpPr>
          <p:cNvPr id="7"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8" name="Rectangle 7"/>
          <p:cNvSpPr/>
          <p:nvPr/>
        </p:nvSpPr>
        <p:spPr>
          <a:xfrm>
            <a:off x="1269852" y="1132372"/>
            <a:ext cx="8535447" cy="584775"/>
          </a:xfrm>
          <a:prstGeom prst="rect">
            <a:avLst/>
          </a:prstGeom>
        </p:spPr>
        <p:txBody>
          <a:bodyPr wrap="square">
            <a:spAutoFit/>
          </a:bodyPr>
          <a:lstStyle/>
          <a:p>
            <a:r>
              <a:rPr lang="fr-FR" sz="3200" b="1" dirty="0" smtClean="0">
                <a:solidFill>
                  <a:prstClr val="black"/>
                </a:solidFill>
                <a:latin typeface="Calibri Light" panose="020F0302020204030204"/>
                <a:ea typeface="+mj-ea"/>
                <a:cs typeface="+mj-cs"/>
              </a:rPr>
              <a:t>Hyper Cube Latin</a:t>
            </a:r>
            <a:r>
              <a:rPr lang="fr-FR" sz="3200" dirty="0" smtClean="0">
                <a:solidFill>
                  <a:prstClr val="black"/>
                </a:solidFill>
                <a:latin typeface="Calibri Light" panose="020F0302020204030204"/>
                <a:ea typeface="+mj-ea"/>
                <a:cs typeface="+mj-cs"/>
              </a:rPr>
              <a:t> : 			</a:t>
            </a:r>
            <a:r>
              <a:rPr lang="fr-FR" sz="2400" dirty="0" smtClean="0">
                <a:solidFill>
                  <a:prstClr val="black"/>
                </a:solidFill>
                <a:latin typeface="Calibri Light" panose="020F0302020204030204"/>
                <a:ea typeface="+mj-ea"/>
                <a:cs typeface="+mj-cs"/>
              </a:rPr>
              <a:t>Illustration d’un cas simple</a:t>
            </a:r>
            <a:endParaRPr lang="fr-FR" sz="2400" dirty="0"/>
          </a:p>
        </p:txBody>
      </p:sp>
      <p:pic>
        <p:nvPicPr>
          <p:cNvPr id="12" name="Image 11"/>
          <p:cNvPicPr>
            <a:picLocks noChangeAspect="1"/>
          </p:cNvPicPr>
          <p:nvPr/>
        </p:nvPicPr>
        <p:blipFill>
          <a:blip r:embed="rId2"/>
          <a:stretch>
            <a:fillRect/>
          </a:stretch>
        </p:blipFill>
        <p:spPr>
          <a:xfrm>
            <a:off x="1521228" y="1890377"/>
            <a:ext cx="5793507" cy="4345131"/>
          </a:xfrm>
          <a:prstGeom prst="rect">
            <a:avLst/>
          </a:prstGeom>
        </p:spPr>
      </p:pic>
      <p:sp>
        <p:nvSpPr>
          <p:cNvPr id="13" name="Rectangle 12"/>
          <p:cNvSpPr/>
          <p:nvPr/>
        </p:nvSpPr>
        <p:spPr>
          <a:xfrm>
            <a:off x="4971256" y="1849453"/>
            <a:ext cx="2474549" cy="20837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2725334" y="3748580"/>
            <a:ext cx="1041816"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dirty="0" smtClean="0"/>
              <a:t>pH</a:t>
            </a:r>
            <a:endParaRPr lang="fr-FR" dirty="0"/>
          </a:p>
        </p:txBody>
      </p:sp>
      <p:sp>
        <p:nvSpPr>
          <p:cNvPr id="15" name="ZoneTexte 14"/>
          <p:cNvSpPr txBox="1"/>
          <p:nvPr/>
        </p:nvSpPr>
        <p:spPr>
          <a:xfrm>
            <a:off x="5687622" y="6039406"/>
            <a:ext cx="1041816"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dirty="0" smtClean="0"/>
              <a:t>C</a:t>
            </a:r>
            <a:endParaRPr lang="fr-FR" dirty="0"/>
          </a:p>
        </p:txBody>
      </p:sp>
      <p:sp>
        <p:nvSpPr>
          <p:cNvPr id="16" name="ZoneTexte 15"/>
          <p:cNvSpPr txBox="1"/>
          <p:nvPr/>
        </p:nvSpPr>
        <p:spPr>
          <a:xfrm rot="16200000">
            <a:off x="928191" y="2568185"/>
            <a:ext cx="1368964"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dirty="0" smtClean="0"/>
              <a:t>Fréquence cumulée</a:t>
            </a:r>
            <a:endParaRPr lang="fr-FR" dirty="0"/>
          </a:p>
        </p:txBody>
      </p:sp>
      <p:sp>
        <p:nvSpPr>
          <p:cNvPr id="17" name="ZoneTexte 16"/>
          <p:cNvSpPr txBox="1"/>
          <p:nvPr/>
        </p:nvSpPr>
        <p:spPr>
          <a:xfrm rot="16200000">
            <a:off x="3512895" y="4821959"/>
            <a:ext cx="1368964"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dirty="0" smtClean="0"/>
              <a:t>Fréquence cumulée</a:t>
            </a:r>
            <a:endParaRPr lang="fr-FR" dirty="0"/>
          </a:p>
        </p:txBody>
      </p:sp>
    </p:spTree>
    <p:extLst>
      <p:ext uri="{BB962C8B-B14F-4D97-AF65-F5344CB8AC3E}">
        <p14:creationId xmlns:p14="http://schemas.microsoft.com/office/powerpoint/2010/main" val="386959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8450263" y="6408738"/>
            <a:ext cx="693737"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Image 3"/>
          <p:cNvPicPr>
            <a:picLocks noChangeAspect="1"/>
          </p:cNvPicPr>
          <p:nvPr/>
        </p:nvPicPr>
        <p:blipFill>
          <a:blip r:embed="rId2"/>
          <a:stretch>
            <a:fillRect/>
          </a:stretch>
        </p:blipFill>
        <p:spPr>
          <a:xfrm>
            <a:off x="1014179" y="2690500"/>
            <a:ext cx="5886450" cy="2886075"/>
          </a:xfrm>
          <a:prstGeom prst="rect">
            <a:avLst/>
          </a:prstGeom>
        </p:spPr>
      </p:pic>
      <p:sp>
        <p:nvSpPr>
          <p:cNvPr id="6" name="ZoneTexte 5"/>
          <p:cNvSpPr txBox="1"/>
          <p:nvPr/>
        </p:nvSpPr>
        <p:spPr>
          <a:xfrm>
            <a:off x="1236519" y="427391"/>
            <a:ext cx="9550604" cy="584775"/>
          </a:xfrm>
          <a:prstGeom prst="rect">
            <a:avLst/>
          </a:prstGeom>
          <a:noFill/>
        </p:spPr>
        <p:txBody>
          <a:bodyPr wrap="square" rtlCol="0">
            <a:spAutoFit/>
          </a:bodyPr>
          <a:lstStyle/>
          <a:p>
            <a:r>
              <a:rPr lang="fr-FR" sz="3200" dirty="0" smtClean="0"/>
              <a:t>Rappels : Méthodologie de sélection des sites</a:t>
            </a:r>
            <a:endParaRPr lang="fr-FR" sz="3200" dirty="0"/>
          </a:p>
        </p:txBody>
      </p:sp>
      <p:sp>
        <p:nvSpPr>
          <p:cNvPr id="7"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8" name="Rectangle 7"/>
          <p:cNvSpPr/>
          <p:nvPr/>
        </p:nvSpPr>
        <p:spPr>
          <a:xfrm>
            <a:off x="1134770" y="1362880"/>
            <a:ext cx="8535447" cy="1077218"/>
          </a:xfrm>
          <a:prstGeom prst="rect">
            <a:avLst/>
          </a:prstGeom>
        </p:spPr>
        <p:txBody>
          <a:bodyPr wrap="square">
            <a:spAutoFit/>
          </a:bodyPr>
          <a:lstStyle/>
          <a:p>
            <a:r>
              <a:rPr lang="fr-FR" sz="3200" b="1" dirty="0" smtClean="0">
                <a:solidFill>
                  <a:prstClr val="black"/>
                </a:solidFill>
                <a:latin typeface="Calibri Light" panose="020F0302020204030204"/>
                <a:ea typeface="+mj-ea"/>
                <a:cs typeface="+mj-cs"/>
              </a:rPr>
              <a:t>Hyper Cube Latin</a:t>
            </a:r>
            <a:r>
              <a:rPr lang="fr-FR" sz="3200" dirty="0" smtClean="0">
                <a:solidFill>
                  <a:prstClr val="black"/>
                </a:solidFill>
                <a:latin typeface="Calibri Light" panose="020F0302020204030204"/>
                <a:ea typeface="+mj-ea"/>
                <a:cs typeface="+mj-cs"/>
              </a:rPr>
              <a:t> : 	</a:t>
            </a:r>
          </a:p>
          <a:p>
            <a:r>
              <a:rPr lang="fr-FR" sz="3200" dirty="0" smtClean="0">
                <a:solidFill>
                  <a:prstClr val="black"/>
                </a:solidFill>
                <a:latin typeface="Calibri Light" panose="020F0302020204030204"/>
                <a:ea typeface="+mj-ea"/>
                <a:cs typeface="+mj-cs"/>
              </a:rPr>
              <a:t>Relation avec la variable à prédire		</a:t>
            </a:r>
            <a:endParaRPr lang="fr-FR" sz="2400" dirty="0"/>
          </a:p>
        </p:txBody>
      </p:sp>
    </p:spTree>
    <p:extLst>
      <p:ext uri="{BB962C8B-B14F-4D97-AF65-F5344CB8AC3E}">
        <p14:creationId xmlns:p14="http://schemas.microsoft.com/office/powerpoint/2010/main" val="615231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8450263" y="6408738"/>
            <a:ext cx="693737"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Image 3"/>
          <p:cNvPicPr>
            <a:picLocks noChangeAspect="1"/>
          </p:cNvPicPr>
          <p:nvPr/>
        </p:nvPicPr>
        <p:blipFill>
          <a:blip r:embed="rId2"/>
          <a:stretch>
            <a:fillRect/>
          </a:stretch>
        </p:blipFill>
        <p:spPr>
          <a:xfrm>
            <a:off x="4291652" y="1771746"/>
            <a:ext cx="4676059" cy="3507045"/>
          </a:xfrm>
          <a:prstGeom prst="rect">
            <a:avLst/>
          </a:prstGeom>
        </p:spPr>
      </p:pic>
      <p:sp>
        <p:nvSpPr>
          <p:cNvPr id="6" name="ZoneTexte 5"/>
          <p:cNvSpPr txBox="1"/>
          <p:nvPr/>
        </p:nvSpPr>
        <p:spPr>
          <a:xfrm>
            <a:off x="1236519" y="427391"/>
            <a:ext cx="9550604" cy="584775"/>
          </a:xfrm>
          <a:prstGeom prst="rect">
            <a:avLst/>
          </a:prstGeom>
          <a:noFill/>
        </p:spPr>
        <p:txBody>
          <a:bodyPr wrap="square" rtlCol="0">
            <a:spAutoFit/>
          </a:bodyPr>
          <a:lstStyle/>
          <a:p>
            <a:r>
              <a:rPr lang="fr-FR" sz="3200" dirty="0" smtClean="0"/>
              <a:t>Rappels : Méthodologie de sélection des sites</a:t>
            </a:r>
            <a:endParaRPr lang="fr-FR" sz="3200" dirty="0"/>
          </a:p>
        </p:txBody>
      </p:sp>
      <p:sp>
        <p:nvSpPr>
          <p:cNvPr id="7"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8" name="Rectangle 7"/>
          <p:cNvSpPr/>
          <p:nvPr/>
        </p:nvSpPr>
        <p:spPr>
          <a:xfrm>
            <a:off x="1269852" y="1132372"/>
            <a:ext cx="8535447" cy="584775"/>
          </a:xfrm>
          <a:prstGeom prst="rect">
            <a:avLst/>
          </a:prstGeom>
        </p:spPr>
        <p:txBody>
          <a:bodyPr wrap="square">
            <a:spAutoFit/>
          </a:bodyPr>
          <a:lstStyle/>
          <a:p>
            <a:r>
              <a:rPr lang="fr-FR" sz="3200" b="1" dirty="0" smtClean="0">
                <a:solidFill>
                  <a:prstClr val="black"/>
                </a:solidFill>
                <a:latin typeface="Calibri Light" panose="020F0302020204030204"/>
                <a:ea typeface="+mj-ea"/>
                <a:cs typeface="+mj-cs"/>
              </a:rPr>
              <a:t>Hyper Cube Latin</a:t>
            </a:r>
            <a:r>
              <a:rPr lang="fr-FR" sz="3200" dirty="0" smtClean="0">
                <a:solidFill>
                  <a:prstClr val="black"/>
                </a:solidFill>
                <a:latin typeface="Calibri Light" panose="020F0302020204030204"/>
                <a:ea typeface="+mj-ea"/>
                <a:cs typeface="+mj-cs"/>
              </a:rPr>
              <a:t> : 			</a:t>
            </a:r>
            <a:r>
              <a:rPr lang="fr-FR" sz="2400" dirty="0" smtClean="0">
                <a:solidFill>
                  <a:prstClr val="black"/>
                </a:solidFill>
                <a:latin typeface="Calibri Light" panose="020F0302020204030204"/>
                <a:ea typeface="+mj-ea"/>
                <a:cs typeface="+mj-cs"/>
              </a:rPr>
              <a:t>Illustration d’un cas simple</a:t>
            </a:r>
            <a:endParaRPr lang="fr-FR" sz="2400" dirty="0"/>
          </a:p>
        </p:txBody>
      </p:sp>
      <p:sp>
        <p:nvSpPr>
          <p:cNvPr id="9" name="Espace réservé du contenu 2"/>
          <p:cNvSpPr>
            <a:spLocks noGrp="1"/>
          </p:cNvSpPr>
          <p:nvPr>
            <p:ph idx="1"/>
          </p:nvPr>
        </p:nvSpPr>
        <p:spPr>
          <a:xfrm>
            <a:off x="-152480" y="1717147"/>
            <a:ext cx="4229100" cy="5576887"/>
          </a:xfrm>
        </p:spPr>
        <p:txBody>
          <a:bodyPr/>
          <a:lstStyle/>
          <a:p>
            <a:endParaRPr lang="fr-FR" dirty="0" smtClean="0"/>
          </a:p>
          <a:p>
            <a:pPr lvl="1">
              <a:spcAft>
                <a:spcPts val="600"/>
              </a:spcAft>
            </a:pPr>
            <a:r>
              <a:rPr lang="fr-FR" sz="2000" dirty="0" smtClean="0"/>
              <a:t>Démarche s’appuyant sur la stratification des variables d’entrée</a:t>
            </a:r>
          </a:p>
          <a:p>
            <a:pPr lvl="1">
              <a:spcAft>
                <a:spcPts val="600"/>
              </a:spcAft>
            </a:pPr>
            <a:r>
              <a:rPr lang="fr-FR" sz="2000" dirty="0"/>
              <a:t>Tirages de L strates telles que toutes les classes du découpage des facteurs soient présentes une fois et une seule, </a:t>
            </a:r>
            <a:endParaRPr lang="fr-FR" sz="2000" dirty="0" smtClean="0"/>
          </a:p>
          <a:p>
            <a:pPr lvl="1">
              <a:spcAft>
                <a:spcPts val="600"/>
              </a:spcAft>
            </a:pPr>
            <a:r>
              <a:rPr lang="fr-FR" sz="2000" dirty="0" smtClean="0"/>
              <a:t>Tirage </a:t>
            </a:r>
            <a:r>
              <a:rPr lang="fr-FR" sz="2000" dirty="0"/>
              <a:t>d’un point dans chacune des L </a:t>
            </a:r>
            <a:r>
              <a:rPr lang="fr-FR" sz="2000" dirty="0" smtClean="0"/>
              <a:t>strates,</a:t>
            </a:r>
          </a:p>
          <a:p>
            <a:pPr lvl="1">
              <a:spcAft>
                <a:spcPts val="600"/>
              </a:spcAft>
            </a:pPr>
            <a:r>
              <a:rPr lang="fr-FR" sz="2000" dirty="0" smtClean="0"/>
              <a:t>Optimisation de la sélection par</a:t>
            </a:r>
            <a:br>
              <a:rPr lang="fr-FR" sz="2000" dirty="0" smtClean="0"/>
            </a:br>
            <a:r>
              <a:rPr lang="fr-FR" sz="2000" dirty="0" smtClean="0"/>
              <a:t>‘recuit simulé’.</a:t>
            </a:r>
            <a:endParaRPr lang="fr-FR" sz="2000" dirty="0"/>
          </a:p>
        </p:txBody>
      </p:sp>
      <p:pic>
        <p:nvPicPr>
          <p:cNvPr id="10" name="Picture 2" descr="https://upload.wikimedia.org/wikipedia/commons/thumb/e/e7/Sudoku_en_peri%C3%B3dico.jpg/1280px-Sudoku_en_peri%C3%B3d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6620" y="4230250"/>
            <a:ext cx="2121763" cy="159132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772" y="1619205"/>
            <a:ext cx="4572000"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Minasny</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B, McBratney AB (2006) A conditioned Latin hypercube method for sampling in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presence of ancillary information.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Comput</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Geosci</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32:1378–1388</a:t>
            </a:r>
            <a:endParaRPr kumimoji="0" lang="fr-FR"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58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450263" y="6408738"/>
            <a:ext cx="693737"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re 1"/>
          <p:cNvSpPr txBox="1">
            <a:spLocks/>
          </p:cNvSpPr>
          <p:nvPr/>
        </p:nvSpPr>
        <p:spPr>
          <a:xfrm>
            <a:off x="881063" y="1663202"/>
            <a:ext cx="7772400" cy="6365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smtClean="0"/>
          </a:p>
          <a:p>
            <a:endParaRPr lang="fr-FR" dirty="0" smtClean="0"/>
          </a:p>
          <a:p>
            <a:endParaRPr lang="fr-FR" sz="2800" dirty="0" smtClean="0">
              <a:latin typeface="+mn-lt"/>
              <a:sym typeface="Symbol" panose="05050102010706020507" pitchFamily="18" charset="2"/>
            </a:endParaRPr>
          </a:p>
          <a:p>
            <a:endParaRPr lang="fr-FR" sz="2800" dirty="0">
              <a:latin typeface="+mn-lt"/>
              <a:sym typeface="Symbol" panose="05050102010706020507" pitchFamily="18" charset="2"/>
            </a:endParaRPr>
          </a:p>
          <a:p>
            <a:endParaRPr lang="fr-FR" sz="2800" dirty="0" smtClean="0">
              <a:latin typeface="+mn-lt"/>
              <a:sym typeface="Symbol" panose="05050102010706020507" pitchFamily="18" charset="2"/>
            </a:endParaRPr>
          </a:p>
          <a:p>
            <a:endParaRPr lang="fr-FR" sz="2800" dirty="0">
              <a:latin typeface="+mn-lt"/>
              <a:sym typeface="Symbol" panose="05050102010706020507" pitchFamily="18" charset="2"/>
            </a:endParaRPr>
          </a:p>
          <a:p>
            <a:r>
              <a:rPr lang="fr-FR" sz="2800" dirty="0" smtClean="0">
                <a:latin typeface="+mn-lt"/>
                <a:sym typeface="Symbol" panose="05050102010706020507" pitchFamily="18" charset="2"/>
              </a:rPr>
              <a:t> </a:t>
            </a:r>
            <a:r>
              <a:rPr lang="fr-FR" sz="2800" dirty="0" smtClean="0">
                <a:latin typeface="+mn-lt"/>
              </a:rPr>
              <a:t>Sélection de 88 sites permettant un 	échantillonnage adapté à la problématique</a:t>
            </a:r>
            <a:endParaRPr lang="fr-FR" sz="2800" dirty="0">
              <a:latin typeface="+mn-lt"/>
            </a:endParaRPr>
          </a:p>
        </p:txBody>
      </p:sp>
      <p:sp>
        <p:nvSpPr>
          <p:cNvPr id="7"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8" name="ZoneTexte 7"/>
          <p:cNvSpPr txBox="1"/>
          <p:nvPr/>
        </p:nvSpPr>
        <p:spPr>
          <a:xfrm>
            <a:off x="1839191" y="462341"/>
            <a:ext cx="9550604" cy="584775"/>
          </a:xfrm>
          <a:prstGeom prst="rect">
            <a:avLst/>
          </a:prstGeom>
          <a:noFill/>
        </p:spPr>
        <p:txBody>
          <a:bodyPr wrap="square" rtlCol="0">
            <a:spAutoFit/>
          </a:bodyPr>
          <a:lstStyle/>
          <a:p>
            <a:r>
              <a:rPr lang="fr-FR" sz="3200" dirty="0" smtClean="0"/>
              <a:t>Résultats concernant la sélection des sites</a:t>
            </a:r>
            <a:endParaRPr lang="fr-FR" sz="3200" dirty="0"/>
          </a:p>
        </p:txBody>
      </p:sp>
      <p:sp>
        <p:nvSpPr>
          <p:cNvPr id="9" name="Rectangle 3"/>
          <p:cNvSpPr txBox="1">
            <a:spLocks noChangeArrowheads="1"/>
          </p:cNvSpPr>
          <p:nvPr/>
        </p:nvSpPr>
        <p:spPr>
          <a:xfrm>
            <a:off x="517290" y="1663202"/>
            <a:ext cx="8279841" cy="1635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nSpc>
                <a:spcPts val="2400"/>
              </a:lnSpc>
              <a:buSzPct val="90000"/>
              <a:buFont typeface="Wingdings" panose="05000000000000000000" pitchFamily="2" charset="2"/>
              <a:buChar char="q"/>
            </a:pPr>
            <a:r>
              <a:rPr lang="fr-FR" altLang="fr-FR" sz="2000" dirty="0" smtClean="0">
                <a:latin typeface="Calibri" pitchFamily="34" charset="0"/>
              </a:rPr>
              <a:t>Utilisation du dispositif RMQS</a:t>
            </a:r>
          </a:p>
          <a:p>
            <a:pPr marL="361950" indent="-361950">
              <a:lnSpc>
                <a:spcPts val="2400"/>
              </a:lnSpc>
              <a:buSzPct val="90000"/>
              <a:buFont typeface="Wingdings" panose="05000000000000000000" pitchFamily="2" charset="2"/>
              <a:buChar char="q"/>
            </a:pPr>
            <a:r>
              <a:rPr lang="fr-FR" altLang="fr-FR" sz="2000" dirty="0" smtClean="0">
                <a:latin typeface="Calibri" pitchFamily="34" charset="0"/>
              </a:rPr>
              <a:t>Identification de critères basée sur la littérature et avis d’experts</a:t>
            </a:r>
          </a:p>
          <a:p>
            <a:pPr marL="361950" indent="-361950">
              <a:lnSpc>
                <a:spcPts val="2400"/>
              </a:lnSpc>
              <a:buSzPct val="90000"/>
              <a:buFont typeface="Wingdings" panose="05000000000000000000" pitchFamily="2" charset="2"/>
              <a:buChar char="q"/>
            </a:pPr>
            <a:r>
              <a:rPr lang="fr-FR" altLang="fr-FR" sz="2000" dirty="0" smtClean="0">
                <a:latin typeface="Calibri" pitchFamily="34" charset="0"/>
              </a:rPr>
              <a:t>Utilisation de la méthodologie de l’Hyper Cube Latin</a:t>
            </a:r>
          </a:p>
          <a:p>
            <a:pPr marL="0" indent="0">
              <a:lnSpc>
                <a:spcPts val="2400"/>
              </a:lnSpc>
              <a:buSzPct val="90000"/>
              <a:buFont typeface="Arial" panose="020B0604020202020204" pitchFamily="34" charset="0"/>
              <a:buNone/>
            </a:pPr>
            <a:endParaRPr lang="fr-FR" altLang="fr-FR" sz="2000" dirty="0" smtClean="0">
              <a:latin typeface="Calibri" pitchFamily="34" charset="0"/>
            </a:endParaRPr>
          </a:p>
        </p:txBody>
      </p:sp>
    </p:spTree>
    <p:extLst>
      <p:ext uri="{BB962C8B-B14F-4D97-AF65-F5344CB8AC3E}">
        <p14:creationId xmlns:p14="http://schemas.microsoft.com/office/powerpoint/2010/main" val="95860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450263" y="6408738"/>
            <a:ext cx="693737"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Image 4"/>
          <p:cNvPicPr>
            <a:picLocks noChangeAspect="1"/>
          </p:cNvPicPr>
          <p:nvPr/>
        </p:nvPicPr>
        <p:blipFill>
          <a:blip r:embed="rId2"/>
          <a:stretch>
            <a:fillRect/>
          </a:stretch>
        </p:blipFill>
        <p:spPr>
          <a:xfrm>
            <a:off x="692616" y="1940920"/>
            <a:ext cx="6820491" cy="3856054"/>
          </a:xfrm>
          <a:prstGeom prst="rect">
            <a:avLst/>
          </a:prstGeom>
        </p:spPr>
      </p:pic>
      <p:sp>
        <p:nvSpPr>
          <p:cNvPr id="6" name="Titre 1"/>
          <p:cNvSpPr txBox="1">
            <a:spLocks/>
          </p:cNvSpPr>
          <p:nvPr/>
        </p:nvSpPr>
        <p:spPr>
          <a:xfrm>
            <a:off x="881063" y="1304332"/>
            <a:ext cx="7772400" cy="6365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mtClean="0"/>
              <a:t>Le Carbone</a:t>
            </a:r>
            <a:endParaRPr lang="fr-FR" dirty="0"/>
          </a:p>
        </p:txBody>
      </p:sp>
      <p:sp>
        <p:nvSpPr>
          <p:cNvPr id="7"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8" name="ZoneTexte 7"/>
          <p:cNvSpPr txBox="1"/>
          <p:nvPr/>
        </p:nvSpPr>
        <p:spPr>
          <a:xfrm>
            <a:off x="1839191" y="462341"/>
            <a:ext cx="9550604" cy="584775"/>
          </a:xfrm>
          <a:prstGeom prst="rect">
            <a:avLst/>
          </a:prstGeom>
          <a:noFill/>
        </p:spPr>
        <p:txBody>
          <a:bodyPr wrap="square" rtlCol="0">
            <a:spAutoFit/>
          </a:bodyPr>
          <a:lstStyle/>
          <a:p>
            <a:r>
              <a:rPr lang="fr-FR" sz="3200" dirty="0" smtClean="0"/>
              <a:t>Résultats concernant la sélection des sites</a:t>
            </a:r>
            <a:endParaRPr lang="fr-FR" sz="3200" dirty="0"/>
          </a:p>
        </p:txBody>
      </p:sp>
    </p:spTree>
    <p:extLst>
      <p:ext uri="{BB962C8B-B14F-4D97-AF65-F5344CB8AC3E}">
        <p14:creationId xmlns:p14="http://schemas.microsoft.com/office/powerpoint/2010/main" val="18071398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1063" y="1297434"/>
            <a:ext cx="7772400" cy="636588"/>
          </a:xfrm>
        </p:spPr>
        <p:txBody>
          <a:bodyPr/>
          <a:lstStyle/>
          <a:p>
            <a:r>
              <a:rPr lang="fr-FR" dirty="0"/>
              <a:t>L</a:t>
            </a:r>
            <a:r>
              <a:rPr lang="fr-FR" dirty="0" smtClean="0"/>
              <a:t>e pH</a:t>
            </a:r>
            <a:endParaRPr lang="fr-FR" dirty="0"/>
          </a:p>
        </p:txBody>
      </p:sp>
      <p:sp>
        <p:nvSpPr>
          <p:cNvPr id="5" name="Espace réservé du numéro de diapositive 4"/>
          <p:cNvSpPr>
            <a:spLocks noGrp="1"/>
          </p:cNvSpPr>
          <p:nvPr>
            <p:ph type="sldNum" sz="quarter" idx="4294967295"/>
          </p:nvPr>
        </p:nvSpPr>
        <p:spPr>
          <a:xfrm>
            <a:off x="8448675" y="6408738"/>
            <a:ext cx="695325"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Image 3"/>
          <p:cNvPicPr>
            <a:picLocks noChangeAspect="1"/>
          </p:cNvPicPr>
          <p:nvPr/>
        </p:nvPicPr>
        <p:blipFill>
          <a:blip r:embed="rId2"/>
          <a:stretch>
            <a:fillRect/>
          </a:stretch>
        </p:blipFill>
        <p:spPr>
          <a:xfrm>
            <a:off x="855284" y="1939905"/>
            <a:ext cx="7209145" cy="4122777"/>
          </a:xfrm>
          <a:prstGeom prst="rect">
            <a:avLst/>
          </a:prstGeom>
        </p:spPr>
      </p:pic>
      <p:sp>
        <p:nvSpPr>
          <p:cNvPr id="7"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8" name="ZoneTexte 7"/>
          <p:cNvSpPr txBox="1"/>
          <p:nvPr/>
        </p:nvSpPr>
        <p:spPr>
          <a:xfrm>
            <a:off x="1839191" y="462341"/>
            <a:ext cx="9550604" cy="584775"/>
          </a:xfrm>
          <a:prstGeom prst="rect">
            <a:avLst/>
          </a:prstGeom>
          <a:noFill/>
        </p:spPr>
        <p:txBody>
          <a:bodyPr wrap="square" rtlCol="0">
            <a:spAutoFit/>
          </a:bodyPr>
          <a:lstStyle/>
          <a:p>
            <a:r>
              <a:rPr lang="fr-FR" sz="3200" dirty="0" smtClean="0"/>
              <a:t>Résultats concernant la sélection des sites</a:t>
            </a:r>
            <a:endParaRPr lang="fr-FR" sz="3200" dirty="0"/>
          </a:p>
        </p:txBody>
      </p:sp>
    </p:spTree>
    <p:extLst>
      <p:ext uri="{BB962C8B-B14F-4D97-AF65-F5344CB8AC3E}">
        <p14:creationId xmlns:p14="http://schemas.microsoft.com/office/powerpoint/2010/main" val="4268892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1063" y="1283987"/>
            <a:ext cx="7772400" cy="636588"/>
          </a:xfrm>
        </p:spPr>
        <p:txBody>
          <a:bodyPr/>
          <a:lstStyle/>
          <a:p>
            <a:r>
              <a:rPr lang="fr-FR" dirty="0" smtClean="0"/>
              <a:t>L’occupation des sites</a:t>
            </a:r>
            <a:endParaRPr lang="fr-FR" dirty="0"/>
          </a:p>
        </p:txBody>
      </p:sp>
      <p:sp>
        <p:nvSpPr>
          <p:cNvPr id="4" name="Espace réservé du numéro de diapositive 3"/>
          <p:cNvSpPr>
            <a:spLocks noGrp="1"/>
          </p:cNvSpPr>
          <p:nvPr>
            <p:ph type="sldNum" sz="quarter" idx="4294967295"/>
          </p:nvPr>
        </p:nvSpPr>
        <p:spPr>
          <a:xfrm>
            <a:off x="8450263" y="6408738"/>
            <a:ext cx="693737"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Image 4"/>
          <p:cNvPicPr>
            <a:picLocks noChangeAspect="1"/>
          </p:cNvPicPr>
          <p:nvPr/>
        </p:nvPicPr>
        <p:blipFill>
          <a:blip r:embed="rId2"/>
          <a:stretch>
            <a:fillRect/>
          </a:stretch>
        </p:blipFill>
        <p:spPr>
          <a:xfrm>
            <a:off x="967427" y="1939905"/>
            <a:ext cx="7209145" cy="4122777"/>
          </a:xfrm>
          <a:prstGeom prst="rect">
            <a:avLst/>
          </a:prstGeom>
        </p:spPr>
      </p:pic>
      <p:sp>
        <p:nvSpPr>
          <p:cNvPr id="6"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7" name="ZoneTexte 6"/>
          <p:cNvSpPr txBox="1"/>
          <p:nvPr/>
        </p:nvSpPr>
        <p:spPr>
          <a:xfrm>
            <a:off x="1839191" y="462341"/>
            <a:ext cx="9550604" cy="584775"/>
          </a:xfrm>
          <a:prstGeom prst="rect">
            <a:avLst/>
          </a:prstGeom>
          <a:noFill/>
        </p:spPr>
        <p:txBody>
          <a:bodyPr wrap="square" rtlCol="0">
            <a:spAutoFit/>
          </a:bodyPr>
          <a:lstStyle/>
          <a:p>
            <a:r>
              <a:rPr lang="fr-FR" sz="3200" dirty="0" smtClean="0"/>
              <a:t>Résultats concernant la sélection des sites</a:t>
            </a:r>
            <a:endParaRPr lang="fr-FR" sz="3200" dirty="0"/>
          </a:p>
        </p:txBody>
      </p:sp>
    </p:spTree>
    <p:extLst>
      <p:ext uri="{BB962C8B-B14F-4D97-AF65-F5344CB8AC3E}">
        <p14:creationId xmlns:p14="http://schemas.microsoft.com/office/powerpoint/2010/main" val="3045532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1063" y="1102630"/>
            <a:ext cx="7772400" cy="636588"/>
          </a:xfrm>
        </p:spPr>
        <p:txBody>
          <a:bodyPr/>
          <a:lstStyle/>
          <a:p>
            <a:r>
              <a:rPr lang="fr-FR" dirty="0" smtClean="0"/>
              <a:t>La couverture spatiale</a:t>
            </a:r>
            <a:endParaRPr lang="fr-FR" dirty="0"/>
          </a:p>
        </p:txBody>
      </p:sp>
      <p:sp>
        <p:nvSpPr>
          <p:cNvPr id="6" name="Espace réservé du numéro de diapositive 5"/>
          <p:cNvSpPr>
            <a:spLocks noGrp="1"/>
          </p:cNvSpPr>
          <p:nvPr>
            <p:ph type="sldNum" sz="quarter" idx="4294967295"/>
          </p:nvPr>
        </p:nvSpPr>
        <p:spPr>
          <a:xfrm>
            <a:off x="8448675" y="6408738"/>
            <a:ext cx="695325"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Image 4"/>
          <p:cNvPicPr>
            <a:picLocks noChangeAspect="1"/>
          </p:cNvPicPr>
          <p:nvPr/>
        </p:nvPicPr>
        <p:blipFill>
          <a:blip r:embed="rId2"/>
          <a:stretch>
            <a:fillRect/>
          </a:stretch>
        </p:blipFill>
        <p:spPr>
          <a:xfrm>
            <a:off x="4222245" y="2693959"/>
            <a:ext cx="4431218" cy="2564660"/>
          </a:xfrm>
          <a:prstGeom prst="rect">
            <a:avLst/>
          </a:prstGeom>
        </p:spPr>
      </p:pic>
      <p:sp>
        <p:nvSpPr>
          <p:cNvPr id="7"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8" name="ZoneTexte 7"/>
          <p:cNvSpPr txBox="1"/>
          <p:nvPr/>
        </p:nvSpPr>
        <p:spPr>
          <a:xfrm>
            <a:off x="1839191" y="462341"/>
            <a:ext cx="9550604" cy="584775"/>
          </a:xfrm>
          <a:prstGeom prst="rect">
            <a:avLst/>
          </a:prstGeom>
          <a:noFill/>
        </p:spPr>
        <p:txBody>
          <a:bodyPr wrap="square" rtlCol="0">
            <a:spAutoFit/>
          </a:bodyPr>
          <a:lstStyle/>
          <a:p>
            <a:r>
              <a:rPr lang="fr-FR" sz="3200" dirty="0" smtClean="0"/>
              <a:t>Résultats concernant la sélection des sites</a:t>
            </a:r>
            <a:endParaRPr lang="fr-FR" sz="3200"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61" t="16418" r="26026" b="6401"/>
          <a:stretch/>
        </p:blipFill>
        <p:spPr bwMode="auto">
          <a:xfrm>
            <a:off x="390758" y="1794732"/>
            <a:ext cx="3370209" cy="425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0093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7669" y="3960185"/>
            <a:ext cx="3738210" cy="1979029"/>
          </a:xfrm>
          <a:prstGeom prst="rect">
            <a:avLst/>
          </a:prstGeom>
        </p:spPr>
      </p:pic>
      <p:sp>
        <p:nvSpPr>
          <p:cNvPr id="7" name="ZoneTexte 5"/>
          <p:cNvSpPr txBox="1"/>
          <p:nvPr/>
        </p:nvSpPr>
        <p:spPr>
          <a:xfrm>
            <a:off x="4896910" y="2492896"/>
            <a:ext cx="4247089"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Espace réservé du numéro de diapositive 2"/>
          <p:cNvSpPr>
            <a:spLocks noGrp="1"/>
          </p:cNvSpPr>
          <p:nvPr>
            <p:ph type="sldNum" sz="quarter" idx="12"/>
          </p:nvPr>
        </p:nvSpPr>
        <p:spPr>
          <a:xfrm>
            <a:off x="7598535" y="6408000"/>
            <a:ext cx="69462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0771" y="4332046"/>
            <a:ext cx="2920010" cy="1580669"/>
          </a:xfrm>
          <a:prstGeom prst="rect">
            <a:avLst/>
          </a:prstGeom>
        </p:spPr>
      </p:pic>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t="14294" r="55151"/>
          <a:stretch/>
        </p:blipFill>
        <p:spPr>
          <a:xfrm>
            <a:off x="583721" y="4332046"/>
            <a:ext cx="1528026" cy="1580669"/>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962" y="1972652"/>
            <a:ext cx="4409570" cy="2387001"/>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5060" y="1945726"/>
            <a:ext cx="4198102" cy="2272529"/>
          </a:xfrm>
          <a:prstGeom prst="rect">
            <a:avLst/>
          </a:prstGeom>
        </p:spPr>
      </p:pic>
      <p:sp>
        <p:nvSpPr>
          <p:cNvPr id="14" name="Rectangle 13"/>
          <p:cNvSpPr/>
          <p:nvPr/>
        </p:nvSpPr>
        <p:spPr>
          <a:xfrm rot="21070723">
            <a:off x="2862698" y="3572403"/>
            <a:ext cx="3738142" cy="1815882"/>
          </a:xfrm>
          <a:prstGeom prst="rect">
            <a:avLst/>
          </a:prstGeom>
          <a:solidFill>
            <a:srgbClr val="92D05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Ré-échantillonnage spécifique sur </a:t>
            </a:r>
            <a:r>
              <a:rPr kumimoji="0" lang="fr-F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88 </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sites du Réseau de Mesure de la Qualité des Sols</a:t>
            </a:r>
          </a:p>
        </p:txBody>
      </p:sp>
      <p:sp>
        <p:nvSpPr>
          <p:cNvPr id="15"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17" name="ZoneTexte 16"/>
          <p:cNvSpPr txBox="1"/>
          <p:nvPr/>
        </p:nvSpPr>
        <p:spPr>
          <a:xfrm>
            <a:off x="4019683" y="419590"/>
            <a:ext cx="9550604" cy="584775"/>
          </a:xfrm>
          <a:prstGeom prst="rect">
            <a:avLst/>
          </a:prstGeom>
          <a:noFill/>
        </p:spPr>
        <p:txBody>
          <a:bodyPr wrap="square" rtlCol="0">
            <a:spAutoFit/>
          </a:bodyPr>
          <a:lstStyle/>
          <a:p>
            <a:r>
              <a:rPr lang="fr-FR" sz="3200" dirty="0" smtClean="0"/>
              <a:t>Campagnes de prélèvements</a:t>
            </a:r>
            <a:endParaRPr lang="fr-FR" sz="3200" dirty="0"/>
          </a:p>
        </p:txBody>
      </p:sp>
    </p:spTree>
    <p:extLst>
      <p:ext uri="{BB962C8B-B14F-4D97-AF65-F5344CB8AC3E}">
        <p14:creationId xmlns:p14="http://schemas.microsoft.com/office/powerpoint/2010/main" val="2025747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5"/>
          <p:cNvSpPr txBox="1"/>
          <p:nvPr/>
        </p:nvSpPr>
        <p:spPr>
          <a:xfrm>
            <a:off x="4896910" y="2492896"/>
            <a:ext cx="4247089"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18" y="625218"/>
            <a:ext cx="974725" cy="1017588"/>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Rectangle 1"/>
          <p:cNvSpPr/>
          <p:nvPr/>
        </p:nvSpPr>
        <p:spPr>
          <a:xfrm>
            <a:off x="390758" y="1744967"/>
            <a:ext cx="8429714" cy="437042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Campagnes conduites en 2013 et 2014</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22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Ces </a:t>
            </a: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deux campagnes de terrain et la préparation des échantillons ont été </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réalisées grâce au recrutement de 2 CDD,  </a:t>
            </a:r>
            <a:r>
              <a:rPr kumimoji="0" lang="fr-FR" altLang="fr-FR" sz="2200" b="0" i="0" u="none" strike="noStrike" kern="1200" cap="none" spc="0" normalizeH="0" baseline="0" noProof="0" dirty="0">
                <a:ln>
                  <a:noFill/>
                </a:ln>
                <a:solidFill>
                  <a:prstClr val="black"/>
                </a:solidFill>
                <a:effectLst/>
                <a:uLnTx/>
                <a:uFillTx/>
                <a:latin typeface="Calibri" panose="020F0502020204030204"/>
                <a:ea typeface="+mn-ea"/>
                <a:cs typeface="+mn-cs"/>
              </a:rPr>
              <a:t>Nicolas </a:t>
            </a:r>
            <a:r>
              <a:rPr kumimoji="0" lang="fr-FR" altLang="fr-FR" sz="2200" b="0" i="0" u="none" strike="noStrike" kern="1200" cap="none" spc="0" normalizeH="0" baseline="0" noProof="0" dirty="0" err="1">
                <a:ln>
                  <a:noFill/>
                </a:ln>
                <a:solidFill>
                  <a:prstClr val="black"/>
                </a:solidFill>
                <a:effectLst/>
                <a:uLnTx/>
                <a:uFillTx/>
                <a:latin typeface="Calibri" panose="020F0502020204030204"/>
                <a:ea typeface="+mn-ea"/>
                <a:cs typeface="+mn-cs"/>
              </a:rPr>
              <a:t>Smialkowski</a:t>
            </a:r>
            <a:r>
              <a:rPr kumimoji="0" lang="fr-FR" altLang="fr-FR" sz="2200" b="0" i="0" u="none" strike="noStrike" kern="1200" cap="none" spc="0" normalizeH="0" baseline="0" noProof="0" dirty="0">
                <a:ln>
                  <a:noFill/>
                </a:ln>
                <a:solidFill>
                  <a:prstClr val="black"/>
                </a:solidFill>
                <a:effectLst/>
                <a:uLnTx/>
                <a:uFillTx/>
                <a:latin typeface="Calibri" panose="020F0502020204030204"/>
                <a:ea typeface="+mn-ea"/>
                <a:cs typeface="+mn-cs"/>
              </a:rPr>
              <a:t> et Gaëtane </a:t>
            </a:r>
            <a:r>
              <a:rPr kumimoji="0" lang="fr-FR" alt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Chirié, </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pour aider le personnel </a:t>
            </a: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de l’</a:t>
            </a:r>
            <a:r>
              <a:rPr kumimoji="0" lang="fr-FR" altLang="fr-FR" sz="2200" b="0" i="0" u="none" strike="noStrike" kern="1200" cap="none" spc="0" normalizeH="0" baseline="0" noProof="0" dirty="0">
                <a:ln>
                  <a:noFill/>
                </a:ln>
                <a:solidFill>
                  <a:prstClr val="black"/>
                </a:solidFill>
                <a:effectLst/>
                <a:uLnTx/>
                <a:uFillTx/>
                <a:latin typeface="Calibri" panose="020F0502020204030204"/>
                <a:ea typeface="+mn-ea"/>
                <a:cs typeface="+mn-cs"/>
              </a:rPr>
              <a:t>UR Sol et d’</a:t>
            </a:r>
            <a:r>
              <a:rPr kumimoji="0" lang="fr-FR" altLang="fr-FR" sz="2200" b="0" i="0" u="none" strike="noStrike" kern="1200" cap="none" spc="0" normalizeH="0" baseline="0" noProof="0" dirty="0" err="1">
                <a:ln>
                  <a:noFill/>
                </a:ln>
                <a:solidFill>
                  <a:prstClr val="black"/>
                </a:solidFill>
                <a:effectLst/>
                <a:uLnTx/>
                <a:uFillTx/>
                <a:latin typeface="Calibri" panose="020F0502020204030204"/>
                <a:ea typeface="+mn-ea"/>
                <a:cs typeface="+mn-cs"/>
              </a:rPr>
              <a:t>InfoSol</a:t>
            </a:r>
            <a:r>
              <a:rPr kumimoji="0" lang="fr-FR" altLang="fr-FR" sz="2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alt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2200" b="0" i="0" u="none" strike="noStrike" kern="1200" cap="none" spc="0" normalizeH="0" baseline="0" noProof="0" dirty="0">
                <a:ln>
                  <a:noFill/>
                </a:ln>
                <a:solidFill>
                  <a:prstClr val="black"/>
                </a:solidFill>
                <a:effectLst/>
                <a:uLnTx/>
                <a:uFillTx/>
                <a:latin typeface="Calibri" panose="020F0502020204030204"/>
                <a:ea typeface="+mn-ea"/>
                <a:cs typeface="+mn-cs"/>
              </a:rPr>
              <a:t>Ces prélèvements ont été analysés sur sol </a:t>
            </a:r>
            <a:r>
              <a:rPr kumimoji="0" lang="fr-FR" alt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frais au laboratoire de Science du </a:t>
            </a:r>
            <a:r>
              <a:rPr kumimoji="0" lang="fr-FR" alt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Sol , certaines a</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nalyses </a:t>
            </a: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de </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sols </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(pH, C, …) </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ont été faites </a:t>
            </a: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au Laboratoire d’Analyses des Sols </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d’Arras et les propriétés</a:t>
            </a:r>
            <a:r>
              <a:rPr kumimoji="0" lang="fr-FR" sz="2200" b="0" i="0" u="none" strike="noStrike" kern="1200" cap="none" spc="0" normalizeH="0" noProof="0" dirty="0" smtClean="0">
                <a:ln>
                  <a:noFill/>
                </a:ln>
                <a:solidFill>
                  <a:prstClr val="black"/>
                </a:solidFill>
                <a:effectLst/>
                <a:uLnTx/>
                <a:uFillTx/>
                <a:latin typeface="Calibri" panose="020F0502020204030204"/>
                <a:ea typeface="+mn-ea"/>
                <a:cs typeface="+mn-cs"/>
              </a:rPr>
              <a:t> des sols ont </a:t>
            </a:r>
            <a:r>
              <a:rPr kumimoji="0" lang="fr-FR" sz="2200" b="0" i="0" u="none" strike="noStrike" kern="1200" cap="none" spc="0" normalizeH="0" noProof="0" dirty="0" err="1" smtClean="0">
                <a:ln>
                  <a:noFill/>
                </a:ln>
                <a:solidFill>
                  <a:prstClr val="black"/>
                </a:solidFill>
                <a:effectLst/>
                <a:uLnTx/>
                <a:uFillTx/>
                <a:latin typeface="Calibri" panose="020F0502020204030204"/>
                <a:ea typeface="+mn-ea"/>
                <a:cs typeface="+mn-cs"/>
              </a:rPr>
              <a:t>ré-utilisés</a:t>
            </a:r>
            <a:r>
              <a:rPr kumimoji="0" lang="fr-FR" sz="2200" b="0" i="0" u="none" strike="noStrike" kern="1200" cap="none" spc="0" normalizeH="0" noProof="0" dirty="0" smtClean="0">
                <a:ln>
                  <a:noFill/>
                </a:ln>
                <a:solidFill>
                  <a:prstClr val="black"/>
                </a:solidFill>
                <a:effectLst/>
                <a:uLnTx/>
                <a:uFillTx/>
                <a:latin typeface="Calibri" panose="020F0502020204030204"/>
                <a:ea typeface="+mn-ea"/>
                <a:cs typeface="+mn-cs"/>
              </a:rPr>
              <a:t> les données de la 1</a:t>
            </a:r>
            <a:r>
              <a:rPr kumimoji="0" lang="fr-FR" sz="2200" b="0" i="0" u="none" strike="noStrike" kern="1200" cap="none" spc="0" normalizeH="0" baseline="30000" noProof="0" dirty="0" smtClean="0">
                <a:ln>
                  <a:noFill/>
                </a:ln>
                <a:solidFill>
                  <a:prstClr val="black"/>
                </a:solidFill>
                <a:effectLst/>
                <a:uLnTx/>
                <a:uFillTx/>
                <a:latin typeface="Calibri" panose="020F0502020204030204"/>
                <a:ea typeface="+mn-ea"/>
                <a:cs typeface="+mn-cs"/>
              </a:rPr>
              <a:t>ère</a:t>
            </a:r>
            <a:r>
              <a:rPr kumimoji="0" lang="fr-FR" sz="2200" b="0" i="0" u="none" strike="noStrike" kern="1200" cap="none" spc="0" normalizeH="0" noProof="0" dirty="0" smtClean="0">
                <a:ln>
                  <a:noFill/>
                </a:ln>
                <a:solidFill>
                  <a:prstClr val="black"/>
                </a:solidFill>
                <a:effectLst/>
                <a:uLnTx/>
                <a:uFillTx/>
                <a:latin typeface="Calibri" panose="020F0502020204030204"/>
                <a:ea typeface="+mn-ea"/>
                <a:cs typeface="+mn-cs"/>
              </a:rPr>
              <a:t> campagne RMQS.</a:t>
            </a:r>
            <a:endPar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lumMod val="50000"/>
                </a:prstClr>
              </a:solidFill>
              <a:effectLst/>
              <a:uLnTx/>
              <a:uFillTx/>
              <a:latin typeface="Verdana" pitchFamily="34" charset="0"/>
              <a:ea typeface="+mn-ea"/>
              <a:cs typeface="+mn-cs"/>
            </a:endParaRPr>
          </a:p>
        </p:txBody>
      </p:sp>
      <p:sp>
        <p:nvSpPr>
          <p:cNvPr id="3" name="Espace réservé du numéro de diapositive 2"/>
          <p:cNvSpPr>
            <a:spLocks noGrp="1"/>
          </p:cNvSpPr>
          <p:nvPr>
            <p:ph type="sldNum" sz="quarter" idx="12"/>
          </p:nvPr>
        </p:nvSpPr>
        <p:spPr>
          <a:xfrm>
            <a:off x="7598535" y="6408000"/>
            <a:ext cx="69462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9" name="ZoneTexte 8"/>
          <p:cNvSpPr txBox="1"/>
          <p:nvPr/>
        </p:nvSpPr>
        <p:spPr>
          <a:xfrm>
            <a:off x="4019683" y="419590"/>
            <a:ext cx="9550604" cy="584775"/>
          </a:xfrm>
          <a:prstGeom prst="rect">
            <a:avLst/>
          </a:prstGeom>
          <a:noFill/>
        </p:spPr>
        <p:txBody>
          <a:bodyPr wrap="square" rtlCol="0">
            <a:spAutoFit/>
          </a:bodyPr>
          <a:lstStyle/>
          <a:p>
            <a:r>
              <a:rPr lang="fr-FR" sz="3200" dirty="0" smtClean="0"/>
              <a:t>Campagnes de prélèvements</a:t>
            </a:r>
            <a:endParaRPr lang="fr-FR" sz="3200" dirty="0"/>
          </a:p>
        </p:txBody>
      </p:sp>
    </p:spTree>
    <p:extLst>
      <p:ext uri="{BB962C8B-B14F-4D97-AF65-F5344CB8AC3E}">
        <p14:creationId xmlns:p14="http://schemas.microsoft.com/office/powerpoint/2010/main" val="2262681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93309" y="790281"/>
          <a:ext cx="599308" cy="664163"/>
        </p:xfrm>
        <a:graphic>
          <a:graphicData uri="http://schemas.openxmlformats.org/presentationml/2006/ole">
            <mc:AlternateContent xmlns:mc="http://schemas.openxmlformats.org/markup-compatibility/2006">
              <mc:Choice xmlns:v="urn:schemas-microsoft-com:vml" Requires="v">
                <p:oleObj spid="_x0000_s28735"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09" y="790281"/>
                        <a:ext cx="599308" cy="664163"/>
                      </a:xfrm>
                      <a:prstGeom prst="rect">
                        <a:avLst/>
                      </a:prstGeom>
                      <a:noFill/>
                      <a:ln>
                        <a:noFill/>
                      </a:ln>
                      <a:extLst/>
                    </p:spPr>
                  </p:pic>
                </p:oleObj>
              </mc:Fallback>
            </mc:AlternateContent>
          </a:graphicData>
        </a:graphic>
      </p:graphicFrame>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09" y="148597"/>
            <a:ext cx="1179773" cy="504295"/>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4144" y="6322240"/>
            <a:ext cx="471970" cy="398958"/>
          </a:xfrm>
          <a:prstGeom prst="rect">
            <a:avLst/>
          </a:prstGeom>
        </p:spPr>
      </p:pic>
      <p:pic>
        <p:nvPicPr>
          <p:cNvPr id="7" name="Image 6"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3484" y="5924450"/>
            <a:ext cx="718104" cy="364408"/>
          </a:xfrm>
          <a:prstGeom prst="rect">
            <a:avLst/>
          </a:prstGeom>
          <a:noFill/>
          <a:ln>
            <a:noFill/>
          </a:ln>
        </p:spPr>
      </p:pic>
      <p:pic>
        <p:nvPicPr>
          <p:cNvPr id="8" name="Image 7" descr="Afficher l'image d'origine"/>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2884" y="5875030"/>
            <a:ext cx="698775" cy="351225"/>
          </a:xfrm>
          <a:prstGeom prst="rect">
            <a:avLst/>
          </a:prstGeom>
          <a:noFill/>
          <a:ln>
            <a:noFill/>
          </a:ln>
        </p:spPr>
      </p:pic>
      <p:pic>
        <p:nvPicPr>
          <p:cNvPr id="9" name="Image 8" descr="Afficher l'image d'origine"/>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56880" y="5927855"/>
            <a:ext cx="731972" cy="361003"/>
          </a:xfrm>
          <a:prstGeom prst="rect">
            <a:avLst/>
          </a:prstGeom>
          <a:noFill/>
          <a:ln>
            <a:noFill/>
          </a:ln>
        </p:spPr>
      </p:pic>
      <p:pic>
        <p:nvPicPr>
          <p:cNvPr id="10" name="Picture 13" descr="http://www.nethik.fr/mbFiles/images/vignettes-realisations/thumbs/280x200/le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14144" y="5811774"/>
            <a:ext cx="515835" cy="38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267275" y="3045009"/>
            <a:ext cx="8561817" cy="615553"/>
          </a:xfrm>
          <a:prstGeom prst="rect">
            <a:avLst/>
          </a:prstGeom>
        </p:spPr>
        <p:txBody>
          <a:bodyPr wrap="square">
            <a:spAutoFit/>
          </a:bodyPr>
          <a:lstStyle/>
          <a:p>
            <a:endParaRPr lang="fr-FR" sz="1400" dirty="0">
              <a:solidFill>
                <a:srgbClr val="000000"/>
              </a:solidFill>
              <a:latin typeface="Calibri" panose="020F0502020204030204" pitchFamily="34" charset="0"/>
            </a:endParaRPr>
          </a:p>
          <a:p>
            <a:r>
              <a:rPr lang="fr-FR" sz="1400" dirty="0">
                <a:solidFill>
                  <a:srgbClr val="000000"/>
                </a:solidFill>
                <a:latin typeface="Calibri" panose="020F0502020204030204" pitchFamily="34" charset="0"/>
              </a:rPr>
              <a:t> </a:t>
            </a:r>
            <a:r>
              <a:rPr lang="fr-FR" sz="2000" b="1" dirty="0">
                <a:solidFill>
                  <a:srgbClr val="000000"/>
                </a:solidFill>
                <a:latin typeface="Calibri" panose="020F0502020204030204" pitchFamily="34" charset="0"/>
              </a:rPr>
              <a:t>[</a:t>
            </a:r>
            <a:r>
              <a:rPr lang="fr-FR" sz="2000" b="1" dirty="0" smtClean="0">
                <a:solidFill>
                  <a:srgbClr val="000000"/>
                </a:solidFill>
                <a:latin typeface="Calibri" panose="020F0502020204030204" pitchFamily="34" charset="0"/>
              </a:rPr>
              <a:t>SOL(</a:t>
            </a:r>
            <a:r>
              <a:rPr lang="fr-FR" sz="2000" b="1" dirty="0" err="1" smtClean="0">
                <a:solidFill>
                  <a:srgbClr val="000000"/>
                </a:solidFill>
                <a:latin typeface="Calibri" panose="020F0502020204030204" pitchFamily="34" charset="0"/>
              </a:rPr>
              <a:t>pH</a:t>
            </a:r>
            <a:r>
              <a:rPr lang="fr-FR" sz="2000" b="1" i="1" baseline="-25000" dirty="0" err="1" smtClean="0">
                <a:solidFill>
                  <a:srgbClr val="000000"/>
                </a:solidFill>
                <a:latin typeface="Calibri" panose="020F0502020204030204" pitchFamily="34" charset="0"/>
              </a:rPr>
              <a:t>a</a:t>
            </a:r>
            <a:r>
              <a:rPr lang="fr-FR" sz="2000" b="1" dirty="0">
                <a:solidFill>
                  <a:srgbClr val="000000"/>
                </a:solidFill>
                <a:latin typeface="Calibri" panose="020F0502020204030204" pitchFamily="34" charset="0"/>
              </a:rPr>
              <a:t>, </a:t>
            </a:r>
            <a:r>
              <a:rPr lang="fr-FR" sz="2000" b="1" dirty="0" err="1">
                <a:solidFill>
                  <a:srgbClr val="000000"/>
                </a:solidFill>
                <a:latin typeface="Calibri" panose="020F0502020204030204" pitchFamily="34" charset="0"/>
              </a:rPr>
              <a:t>CEC</a:t>
            </a:r>
            <a:r>
              <a:rPr lang="fr-FR" sz="2000" b="1" i="1" baseline="-25000" dirty="0" err="1">
                <a:solidFill>
                  <a:srgbClr val="000000"/>
                </a:solidFill>
                <a:latin typeface="Calibri" panose="020F0502020204030204" pitchFamily="34" charset="0"/>
              </a:rPr>
              <a:t>a</a:t>
            </a:r>
            <a:r>
              <a:rPr lang="fr-FR" sz="2000" b="1" dirty="0">
                <a:solidFill>
                  <a:srgbClr val="000000"/>
                </a:solidFill>
                <a:latin typeface="Calibri" panose="020F0502020204030204" pitchFamily="34" charset="0"/>
              </a:rPr>
              <a:t>, C</a:t>
            </a:r>
            <a:r>
              <a:rPr lang="fr-FR" sz="2000" b="1" i="1" baseline="-25000" dirty="0">
                <a:solidFill>
                  <a:srgbClr val="000000"/>
                </a:solidFill>
                <a:latin typeface="Calibri" panose="020F0502020204030204" pitchFamily="34" charset="0"/>
              </a:rPr>
              <a:t>a</a:t>
            </a:r>
            <a:r>
              <a:rPr lang="fr-FR" sz="2000" b="1" dirty="0">
                <a:solidFill>
                  <a:srgbClr val="000000"/>
                </a:solidFill>
                <a:latin typeface="Calibri" panose="020F0502020204030204" pitchFamily="34" charset="0"/>
              </a:rPr>
              <a:t>,…) ]</a:t>
            </a:r>
            <a:r>
              <a:rPr lang="fr-FR" sz="2000" b="1" baseline="-25000" dirty="0">
                <a:solidFill>
                  <a:srgbClr val="FF0000"/>
                </a:solidFill>
                <a:latin typeface="Calibri" panose="020F0502020204030204" pitchFamily="34" charset="0"/>
              </a:rPr>
              <a:t>PhN2ORed-</a:t>
            </a:r>
            <a:r>
              <a:rPr lang="fr-FR" sz="2000" b="1" baseline="-25000" dirty="0">
                <a:solidFill>
                  <a:srgbClr val="000000"/>
                </a:solidFill>
                <a:latin typeface="Calibri" panose="020F0502020204030204" pitchFamily="34" charset="0"/>
              </a:rPr>
              <a:t> </a:t>
            </a:r>
            <a:r>
              <a:rPr lang="fr-FR" sz="2000" b="1" dirty="0" smtClean="0">
                <a:solidFill>
                  <a:srgbClr val="000000"/>
                </a:solidFill>
                <a:latin typeface="Calibri" panose="020F0502020204030204" pitchFamily="34" charset="0"/>
              </a:rPr>
              <a:t>    </a:t>
            </a:r>
            <a:r>
              <a:rPr lang="fr-FR" sz="2000" dirty="0" smtClean="0">
                <a:solidFill>
                  <a:srgbClr val="000000"/>
                </a:solidFill>
                <a:latin typeface="Wingdings" panose="05000000000000000000" pitchFamily="2" charset="2"/>
              </a:rPr>
              <a:t> </a:t>
            </a:r>
            <a:r>
              <a:rPr lang="fr-FR" sz="2000" b="1" dirty="0">
                <a:solidFill>
                  <a:srgbClr val="000000"/>
                </a:solidFill>
                <a:latin typeface="Calibri" panose="020F0502020204030204" pitchFamily="34" charset="0"/>
              </a:rPr>
              <a:t>[</a:t>
            </a:r>
            <a:r>
              <a:rPr lang="fr-FR" sz="2000" b="1" dirty="0" smtClean="0">
                <a:solidFill>
                  <a:srgbClr val="000000"/>
                </a:solidFill>
                <a:latin typeface="Calibri" panose="020F0502020204030204" pitchFamily="34" charset="0"/>
              </a:rPr>
              <a:t>SOL(</a:t>
            </a:r>
            <a:r>
              <a:rPr lang="fr-FR" sz="2000" b="1" dirty="0" err="1" smtClean="0">
                <a:solidFill>
                  <a:srgbClr val="000000"/>
                </a:solidFill>
                <a:latin typeface="Calibri" panose="020F0502020204030204" pitchFamily="34" charset="0"/>
              </a:rPr>
              <a:t>pH</a:t>
            </a:r>
            <a:r>
              <a:rPr lang="fr-FR" sz="2000" b="1" i="1" baseline="-25000" dirty="0" err="1" smtClean="0">
                <a:solidFill>
                  <a:srgbClr val="000000"/>
                </a:solidFill>
                <a:latin typeface="Calibri" panose="020F0502020204030204" pitchFamily="34" charset="0"/>
              </a:rPr>
              <a:t>b</a:t>
            </a:r>
            <a:r>
              <a:rPr lang="fr-FR" sz="2000" b="1" dirty="0">
                <a:solidFill>
                  <a:srgbClr val="000000"/>
                </a:solidFill>
                <a:latin typeface="Calibri" panose="020F0502020204030204" pitchFamily="34" charset="0"/>
              </a:rPr>
              <a:t>, </a:t>
            </a:r>
            <a:r>
              <a:rPr lang="fr-FR" sz="2000" b="1" dirty="0" err="1">
                <a:solidFill>
                  <a:srgbClr val="000000"/>
                </a:solidFill>
                <a:latin typeface="Calibri" panose="020F0502020204030204" pitchFamily="34" charset="0"/>
              </a:rPr>
              <a:t>CEC</a:t>
            </a:r>
            <a:r>
              <a:rPr lang="fr-FR" sz="2000" b="1" i="1" baseline="-25000" dirty="0" err="1">
                <a:solidFill>
                  <a:srgbClr val="000000"/>
                </a:solidFill>
                <a:latin typeface="Calibri" panose="020F0502020204030204" pitchFamily="34" charset="0"/>
              </a:rPr>
              <a:t>b</a:t>
            </a:r>
            <a:r>
              <a:rPr lang="fr-FR" sz="2000" b="1" dirty="0">
                <a:solidFill>
                  <a:srgbClr val="000000"/>
                </a:solidFill>
                <a:latin typeface="Calibri" panose="020F0502020204030204" pitchFamily="34" charset="0"/>
              </a:rPr>
              <a:t>, C</a:t>
            </a:r>
            <a:r>
              <a:rPr lang="fr-FR" sz="2000" b="1" i="1" baseline="-25000" dirty="0">
                <a:solidFill>
                  <a:srgbClr val="000000"/>
                </a:solidFill>
                <a:latin typeface="Calibri" panose="020F0502020204030204" pitchFamily="34" charset="0"/>
              </a:rPr>
              <a:t>b</a:t>
            </a:r>
            <a:r>
              <a:rPr lang="fr-FR" sz="2000" b="1" dirty="0">
                <a:solidFill>
                  <a:srgbClr val="000000"/>
                </a:solidFill>
                <a:latin typeface="Calibri" panose="020F0502020204030204" pitchFamily="34" charset="0"/>
              </a:rPr>
              <a:t>,…)]</a:t>
            </a:r>
            <a:r>
              <a:rPr lang="fr-FR" sz="2000" b="1" baseline="-25000" dirty="0">
                <a:solidFill>
                  <a:srgbClr val="00B050"/>
                </a:solidFill>
                <a:latin typeface="Calibri" panose="020F0502020204030204" pitchFamily="34" charset="0"/>
              </a:rPr>
              <a:t>PhN2ORed+ </a:t>
            </a:r>
            <a:endParaRPr lang="fr-FR" sz="2000" baseline="-25000" dirty="0">
              <a:solidFill>
                <a:srgbClr val="00B050"/>
              </a:solidFill>
            </a:endParaRPr>
          </a:p>
        </p:txBody>
      </p:sp>
      <p:sp>
        <p:nvSpPr>
          <p:cNvPr id="22" name="ZoneTexte 21"/>
          <p:cNvSpPr txBox="1"/>
          <p:nvPr/>
        </p:nvSpPr>
        <p:spPr>
          <a:xfrm>
            <a:off x="158096" y="2687953"/>
            <a:ext cx="8561817" cy="461665"/>
          </a:xfrm>
          <a:prstGeom prst="rect">
            <a:avLst/>
          </a:prstGeom>
          <a:noFill/>
        </p:spPr>
        <p:txBody>
          <a:bodyPr wrap="square" rtlCol="0">
            <a:spAutoFit/>
          </a:bodyPr>
          <a:lstStyle/>
          <a:p>
            <a:r>
              <a:rPr lang="fr-FR" sz="2400" b="1" dirty="0" smtClean="0"/>
              <a:t>1. Gérer les propriétés physico-chimiques des sols (SOLGES)</a:t>
            </a:r>
            <a:endParaRPr lang="fr-FR" sz="2400" b="1" dirty="0"/>
          </a:p>
        </p:txBody>
      </p:sp>
      <p:sp>
        <p:nvSpPr>
          <p:cNvPr id="23" name="ZoneTexte 22"/>
          <p:cNvSpPr txBox="1"/>
          <p:nvPr/>
        </p:nvSpPr>
        <p:spPr>
          <a:xfrm>
            <a:off x="859337" y="1436117"/>
            <a:ext cx="5344036" cy="954107"/>
          </a:xfrm>
          <a:prstGeom prst="rect">
            <a:avLst/>
          </a:prstGeom>
          <a:noFill/>
          <a:ln w="12700">
            <a:solidFill>
              <a:schemeClr val="tx1"/>
            </a:solidFill>
          </a:ln>
        </p:spPr>
        <p:txBody>
          <a:bodyPr wrap="square" rtlCol="0">
            <a:spAutoFit/>
          </a:bodyPr>
          <a:lstStyle/>
          <a:p>
            <a:r>
              <a:rPr lang="fr-FR" sz="2800" b="1" dirty="0" smtClean="0"/>
              <a:t>Stimuler le fonctionnement </a:t>
            </a:r>
          </a:p>
          <a:p>
            <a:r>
              <a:rPr lang="fr-FR" sz="2800" b="1" dirty="0" smtClean="0"/>
              <a:t>de la transformation du N</a:t>
            </a:r>
            <a:r>
              <a:rPr lang="fr-FR" sz="2800" b="1" baseline="-25000" dirty="0" smtClean="0"/>
              <a:t>2</a:t>
            </a:r>
            <a:r>
              <a:rPr lang="fr-FR" sz="2800" b="1" dirty="0" smtClean="0"/>
              <a:t>O en N</a:t>
            </a:r>
            <a:r>
              <a:rPr lang="fr-FR" sz="2800" b="1" baseline="-25000" dirty="0" smtClean="0"/>
              <a:t>2</a:t>
            </a:r>
            <a:endParaRPr lang="fr-FR" sz="2800" b="1" baseline="-25000" dirty="0"/>
          </a:p>
        </p:txBody>
      </p:sp>
      <p:sp>
        <p:nvSpPr>
          <p:cNvPr id="24" name="ZoneTexte 23"/>
          <p:cNvSpPr txBox="1"/>
          <p:nvPr/>
        </p:nvSpPr>
        <p:spPr>
          <a:xfrm>
            <a:off x="267275" y="4064410"/>
            <a:ext cx="8718840" cy="1138773"/>
          </a:xfrm>
          <a:prstGeom prst="rect">
            <a:avLst/>
          </a:prstGeom>
          <a:noFill/>
        </p:spPr>
        <p:txBody>
          <a:bodyPr wrap="square" rtlCol="0">
            <a:spAutoFit/>
          </a:bodyPr>
          <a:lstStyle>
            <a:defPPr>
              <a:defRPr lang="en-US"/>
            </a:defPPr>
            <a:lvl1pPr>
              <a:defRPr sz="2400" b="1"/>
            </a:lvl1pPr>
          </a:lstStyle>
          <a:p>
            <a:r>
              <a:rPr lang="fr-FR" dirty="0"/>
              <a:t>2. Introduire dans le sol des souches capables de réduire N</a:t>
            </a:r>
            <a:r>
              <a:rPr lang="fr-FR" baseline="-25000" dirty="0"/>
              <a:t>2</a:t>
            </a:r>
            <a:r>
              <a:rPr lang="fr-FR" dirty="0"/>
              <a:t>O, </a:t>
            </a:r>
            <a:br>
              <a:rPr lang="fr-FR" dirty="0"/>
            </a:br>
            <a:r>
              <a:rPr lang="fr-FR" sz="2000" b="0" dirty="0"/>
              <a:t>en s’appuyant sur les relations symbiotiques entre plantes et microorganismes </a:t>
            </a:r>
            <a:r>
              <a:rPr lang="fr-FR" dirty="0"/>
              <a:t>(PUIGES) </a:t>
            </a:r>
          </a:p>
        </p:txBody>
      </p:sp>
      <p:sp>
        <p:nvSpPr>
          <p:cNvPr id="25" name="ZoneTexte 24"/>
          <p:cNvSpPr txBox="1"/>
          <p:nvPr/>
        </p:nvSpPr>
        <p:spPr>
          <a:xfrm>
            <a:off x="-368914" y="4855475"/>
            <a:ext cx="9615835" cy="1087477"/>
          </a:xfrm>
          <a:prstGeom prst="rect">
            <a:avLst/>
          </a:prstGeom>
          <a:noFill/>
        </p:spPr>
        <p:txBody>
          <a:bodyPr wrap="square" rtlCol="0">
            <a:spAutoFit/>
          </a:bodyPr>
          <a:lstStyle/>
          <a:p>
            <a:pPr marL="1371600" indent="-754063">
              <a:buFont typeface="+mj-lt"/>
              <a:buAutoNum type="alphaLcPeriod"/>
            </a:pPr>
            <a:endParaRPr lang="fr-FR" sz="1800" b="1" dirty="0"/>
          </a:p>
          <a:p>
            <a:pPr marL="617537">
              <a:lnSpc>
                <a:spcPts val="3200"/>
              </a:lnSpc>
            </a:pPr>
            <a:r>
              <a:rPr lang="fr-FR" altLang="fr-FR" sz="2000" b="1" dirty="0"/>
              <a:t>[</a:t>
            </a:r>
            <a:r>
              <a:rPr lang="fr-FR" altLang="fr-FR" sz="2000" b="1" dirty="0" smtClean="0"/>
              <a:t>SOL]</a:t>
            </a:r>
            <a:r>
              <a:rPr lang="fr-FR" altLang="fr-FR" sz="2000" b="1" baseline="-25000" dirty="0" smtClean="0">
                <a:solidFill>
                  <a:srgbClr val="FF0000"/>
                </a:solidFill>
              </a:rPr>
              <a:t>PhN</a:t>
            </a:r>
            <a:r>
              <a:rPr lang="fr-FR" altLang="fr-FR" sz="2000" b="1" baseline="-60000" dirty="0" smtClean="0">
                <a:solidFill>
                  <a:srgbClr val="FF0000"/>
                </a:solidFill>
              </a:rPr>
              <a:t>2</a:t>
            </a:r>
            <a:r>
              <a:rPr lang="fr-FR" altLang="fr-FR" sz="2000" b="1" baseline="-25000" dirty="0" smtClean="0">
                <a:solidFill>
                  <a:srgbClr val="FF0000"/>
                </a:solidFill>
              </a:rPr>
              <a:t>ORed-</a:t>
            </a:r>
            <a:r>
              <a:rPr lang="fr-FR" altLang="fr-FR" sz="2000" b="1" dirty="0" smtClean="0"/>
              <a:t> </a:t>
            </a:r>
            <a:r>
              <a:rPr lang="fr-FR" altLang="fr-FR" sz="2000" b="1" dirty="0"/>
              <a:t>+ [</a:t>
            </a:r>
            <a:r>
              <a:rPr lang="fr-FR" altLang="fr-FR" sz="2000" b="1" dirty="0" smtClean="0"/>
              <a:t>Plante </a:t>
            </a:r>
            <a:r>
              <a:rPr lang="fr-FR" altLang="fr-FR" sz="2000" b="1" dirty="0"/>
              <a:t>+ Inoculant ]</a:t>
            </a:r>
            <a:r>
              <a:rPr lang="fr-FR" altLang="fr-FR" sz="2000" b="1" baseline="-25000" dirty="0" smtClean="0">
                <a:solidFill>
                  <a:srgbClr val="00B050"/>
                </a:solidFill>
              </a:rPr>
              <a:t>PhN</a:t>
            </a:r>
            <a:r>
              <a:rPr lang="fr-FR" altLang="fr-FR" sz="2000" b="1" baseline="-60000" dirty="0" smtClean="0">
                <a:solidFill>
                  <a:srgbClr val="00B050"/>
                </a:solidFill>
              </a:rPr>
              <a:t>2</a:t>
            </a:r>
            <a:r>
              <a:rPr lang="fr-FR" altLang="fr-FR" sz="2000" b="1" baseline="-25000" dirty="0" smtClean="0">
                <a:solidFill>
                  <a:srgbClr val="00B050"/>
                </a:solidFill>
              </a:rPr>
              <a:t>ORed+ </a:t>
            </a:r>
            <a:r>
              <a:rPr lang="fr-FR" altLang="fr-FR" sz="2000" b="1" dirty="0" smtClean="0">
                <a:sym typeface="Wingdings" pitchFamily="2" charset="2"/>
              </a:rPr>
              <a:t>  </a:t>
            </a:r>
            <a:r>
              <a:rPr lang="fr-FR" altLang="fr-FR" sz="2000" b="1" dirty="0">
                <a:sym typeface="Wingdings" pitchFamily="2" charset="2"/>
              </a:rPr>
              <a:t>[</a:t>
            </a:r>
            <a:r>
              <a:rPr lang="fr-FR" altLang="fr-FR" sz="2000" b="1" dirty="0" smtClean="0">
                <a:sym typeface="Wingdings" pitchFamily="2" charset="2"/>
              </a:rPr>
              <a:t>SOL </a:t>
            </a:r>
            <a:r>
              <a:rPr lang="fr-FR" altLang="fr-FR" sz="2000" b="1" dirty="0">
                <a:sym typeface="Wingdings" pitchFamily="2" charset="2"/>
              </a:rPr>
              <a:t>+ </a:t>
            </a:r>
            <a:r>
              <a:rPr lang="fr-FR" altLang="fr-FR" sz="2000" b="1" dirty="0" smtClean="0">
                <a:sym typeface="Wingdings" pitchFamily="2" charset="2"/>
              </a:rPr>
              <a:t>Plante </a:t>
            </a:r>
            <a:r>
              <a:rPr lang="fr-FR" altLang="fr-FR" sz="2000" b="1" dirty="0">
                <a:sym typeface="Wingdings" pitchFamily="2" charset="2"/>
              </a:rPr>
              <a:t>+ Inoculant ] </a:t>
            </a:r>
            <a:r>
              <a:rPr lang="fr-FR" altLang="fr-FR" sz="2000" b="1" baseline="-25000" dirty="0">
                <a:solidFill>
                  <a:srgbClr val="00B050"/>
                </a:solidFill>
                <a:sym typeface="Wingdings" pitchFamily="2" charset="2"/>
              </a:rPr>
              <a:t>PhN</a:t>
            </a:r>
            <a:r>
              <a:rPr lang="fr-FR" altLang="fr-FR" sz="2000" b="1" baseline="-60000" dirty="0">
                <a:solidFill>
                  <a:srgbClr val="00B050"/>
                </a:solidFill>
                <a:sym typeface="Wingdings" pitchFamily="2" charset="2"/>
              </a:rPr>
              <a:t>2</a:t>
            </a:r>
            <a:r>
              <a:rPr lang="fr-FR" altLang="fr-FR" sz="2000" b="1" baseline="-25000" dirty="0">
                <a:solidFill>
                  <a:srgbClr val="00B050"/>
                </a:solidFill>
                <a:sym typeface="Wingdings" pitchFamily="2" charset="2"/>
              </a:rPr>
              <a:t>ORed</a:t>
            </a:r>
            <a:r>
              <a:rPr lang="fr-FR" altLang="fr-FR" sz="2000" b="1" baseline="-25000" dirty="0" smtClean="0">
                <a:solidFill>
                  <a:srgbClr val="00B050"/>
                </a:solidFill>
                <a:sym typeface="Wingdings" pitchFamily="2" charset="2"/>
              </a:rPr>
              <a:t>+</a:t>
            </a:r>
          </a:p>
          <a:p>
            <a:pPr marL="617537"/>
            <a:endParaRPr lang="fr-FR" sz="1200" dirty="0"/>
          </a:p>
          <a:p>
            <a:pPr marL="617537"/>
            <a:endParaRPr lang="fr-FR" sz="1200" baseline="-60000" dirty="0"/>
          </a:p>
        </p:txBody>
      </p:sp>
      <p:cxnSp>
        <p:nvCxnSpPr>
          <p:cNvPr id="26" name="Connecteur droit 25"/>
          <p:cNvCxnSpPr/>
          <p:nvPr/>
        </p:nvCxnSpPr>
        <p:spPr>
          <a:xfrm flipV="1">
            <a:off x="3980765" y="1000729"/>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5479855" y="415825"/>
            <a:ext cx="7114232" cy="584775"/>
          </a:xfrm>
          <a:prstGeom prst="rect">
            <a:avLst/>
          </a:prstGeom>
          <a:noFill/>
        </p:spPr>
        <p:txBody>
          <a:bodyPr wrap="square" rtlCol="0">
            <a:spAutoFit/>
          </a:bodyPr>
          <a:lstStyle/>
          <a:p>
            <a:r>
              <a:rPr lang="fr-FR" sz="3200" dirty="0" smtClean="0"/>
              <a:t>Démarche Générale</a:t>
            </a:r>
            <a:endParaRPr lang="fr-FR" sz="3200" dirty="0"/>
          </a:p>
        </p:txBody>
      </p:sp>
      <p:sp>
        <p:nvSpPr>
          <p:cNvPr id="28" name="Espace réservé du pied de page 4"/>
          <p:cNvSpPr txBox="1">
            <a:spLocks/>
          </p:cNvSpPr>
          <p:nvPr/>
        </p:nvSpPr>
        <p:spPr>
          <a:xfrm>
            <a:off x="1406768" y="65812"/>
            <a:ext cx="7435781"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Introduction générale aux projets SOLGES et</a:t>
            </a:r>
            <a:r>
              <a:rPr kumimoji="0" lang="fr-FR" sz="1600" b="0" i="0" u="none" strike="noStrike" kern="1200" cap="none" spc="0" normalizeH="0" noProof="0" dirty="0" smtClean="0">
                <a:ln>
                  <a:noFill/>
                </a:ln>
                <a:solidFill>
                  <a:prstClr val="white"/>
                </a:solidFill>
                <a:effectLst/>
                <a:uLnTx/>
                <a:uFillTx/>
                <a:latin typeface="Calibri" panose="020F0502020204030204"/>
                <a:ea typeface="+mn-ea"/>
                <a:cs typeface="+mn-cs"/>
              </a:rPr>
              <a:t> 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pic>
        <p:nvPicPr>
          <p:cNvPr id="2" name="Image 1"/>
          <p:cNvPicPr>
            <a:picLocks noChangeAspect="1"/>
          </p:cNvPicPr>
          <p:nvPr/>
        </p:nvPicPr>
        <p:blipFill>
          <a:blip r:embed="rId14"/>
          <a:stretch>
            <a:fillRect/>
          </a:stretch>
        </p:blipFill>
        <p:spPr>
          <a:xfrm>
            <a:off x="6274592" y="1078708"/>
            <a:ext cx="2567957" cy="1578354"/>
          </a:xfrm>
          <a:prstGeom prst="rect">
            <a:avLst/>
          </a:prstGeom>
        </p:spPr>
      </p:pic>
      <p:graphicFrame>
        <p:nvGraphicFramePr>
          <p:cNvPr id="29" name="Objet 28"/>
          <p:cNvGraphicFramePr>
            <a:graphicFrameLocks noChangeAspect="1"/>
          </p:cNvGraphicFramePr>
          <p:nvPr>
            <p:extLst>
              <p:ext uri="{D42A27DB-BD31-4B8C-83A1-F6EECF244321}">
                <p14:modId xmlns:p14="http://schemas.microsoft.com/office/powerpoint/2010/main" val="3845732440"/>
              </p:ext>
            </p:extLst>
          </p:nvPr>
        </p:nvGraphicFramePr>
        <p:xfrm>
          <a:off x="7800231" y="2740927"/>
          <a:ext cx="599308" cy="664163"/>
        </p:xfrm>
        <a:graphic>
          <a:graphicData uri="http://schemas.openxmlformats.org/presentationml/2006/ole">
            <mc:AlternateContent xmlns:mc="http://schemas.openxmlformats.org/markup-compatibility/2006">
              <mc:Choice xmlns:v="urn:schemas-microsoft-com:vml" Requires="v">
                <p:oleObj spid="_x0000_s28736"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0231" y="2740927"/>
                        <a:ext cx="599308" cy="664163"/>
                      </a:xfrm>
                      <a:prstGeom prst="rect">
                        <a:avLst/>
                      </a:prstGeom>
                      <a:noFill/>
                      <a:ln>
                        <a:noFill/>
                      </a:ln>
                      <a:extLst/>
                    </p:spPr>
                  </p:pic>
                </p:oleObj>
              </mc:Fallback>
            </mc:AlternateContent>
          </a:graphicData>
        </a:graphic>
      </p:graphicFrame>
      <p:pic>
        <p:nvPicPr>
          <p:cNvPr id="30" name="Imag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1995" y="4751036"/>
            <a:ext cx="1179773" cy="504295"/>
          </a:xfrm>
          <a:prstGeom prst="rect">
            <a:avLst/>
          </a:prstGeom>
        </p:spPr>
      </p:pic>
      <p:pic>
        <p:nvPicPr>
          <p:cNvPr id="31" name="Image 30" descr="Afficher l'image d'origine"/>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43662" y="2779995"/>
            <a:ext cx="612933" cy="302294"/>
          </a:xfrm>
          <a:prstGeom prst="rect">
            <a:avLst/>
          </a:prstGeom>
          <a:noFill/>
          <a:ln>
            <a:noFill/>
          </a:ln>
        </p:spPr>
      </p:pic>
      <p:pic>
        <p:nvPicPr>
          <p:cNvPr id="32" name="Image 31"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23980" y="3048220"/>
            <a:ext cx="718104" cy="364408"/>
          </a:xfrm>
          <a:prstGeom prst="rect">
            <a:avLst/>
          </a:prstGeom>
          <a:noFill/>
          <a:ln>
            <a:noFill/>
          </a:ln>
        </p:spPr>
      </p:pic>
      <p:pic>
        <p:nvPicPr>
          <p:cNvPr id="33" name="Image 32" descr="Afficher l'image d'origine"/>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33644" y="3348703"/>
            <a:ext cx="698775" cy="351225"/>
          </a:xfrm>
          <a:prstGeom prst="rect">
            <a:avLst/>
          </a:prstGeom>
          <a:noFill/>
          <a:ln>
            <a:noFill/>
          </a:ln>
        </p:spPr>
      </p:pic>
      <p:pic>
        <p:nvPicPr>
          <p:cNvPr id="34" name="Image 33" descr="Afficher l'image d'origine"/>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01671" y="4789828"/>
            <a:ext cx="731972" cy="361003"/>
          </a:xfrm>
          <a:prstGeom prst="rect">
            <a:avLst/>
          </a:prstGeom>
          <a:noFill/>
          <a:ln>
            <a:noFill/>
          </a:ln>
        </p:spPr>
      </p:pic>
      <p:pic>
        <p:nvPicPr>
          <p:cNvPr id="35" name="Picture 13" descr="http://www.nethik.fr/mbFiles/images/vignettes-realisations/thumbs/280x200/le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53997" y="4804228"/>
            <a:ext cx="515835" cy="38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4051" y="4751873"/>
            <a:ext cx="471970" cy="398958"/>
          </a:xfrm>
          <a:prstGeom prst="rect">
            <a:avLst/>
          </a:prstGeom>
        </p:spPr>
      </p:pic>
    </p:spTree>
    <p:extLst>
      <p:ext uri="{BB962C8B-B14F-4D97-AF65-F5344CB8AC3E}">
        <p14:creationId xmlns:p14="http://schemas.microsoft.com/office/powerpoint/2010/main" val="42775531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61" t="16418" r="26026" b="6401"/>
          <a:stretch/>
        </p:blipFill>
        <p:spPr bwMode="auto">
          <a:xfrm>
            <a:off x="390758" y="1094191"/>
            <a:ext cx="4114800" cy="519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2"/>
          <p:cNvSpPr txBox="1"/>
          <p:nvPr/>
        </p:nvSpPr>
        <p:spPr>
          <a:xfrm>
            <a:off x="1800396" y="5657806"/>
            <a:ext cx="5600600"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0" normalizeH="0" baseline="0" noProof="0" dirty="0" smtClean="0">
                <a:ln>
                  <a:noFill/>
                </a:ln>
                <a:solidFill>
                  <a:prstClr val="black"/>
                </a:solidFill>
                <a:effectLst/>
                <a:uLnTx/>
                <a:uFillTx/>
                <a:latin typeface="Calibri" panose="020F0502020204030204"/>
                <a:ea typeface="+mn-ea"/>
                <a:cs typeface="+mn-cs"/>
              </a:rPr>
              <a:t>Répartition des 88 sites en France </a:t>
            </a:r>
            <a:endPar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5"/>
          <p:cNvSpPr txBox="1"/>
          <p:nvPr/>
        </p:nvSpPr>
        <p:spPr>
          <a:xfrm>
            <a:off x="5052863" y="1438477"/>
            <a:ext cx="3742122" cy="415498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9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900" b="0" i="0" u="none" strike="noStrike" kern="1200" cap="none" spc="0" normalizeH="0" baseline="0" noProof="0" dirty="0" smtClean="0">
                <a:ln>
                  <a:noFill/>
                </a:ln>
                <a:solidFill>
                  <a:prstClr val="black"/>
                </a:solidFill>
                <a:effectLst/>
                <a:uLnTx/>
                <a:uFillTx/>
                <a:latin typeface="Calibri" panose="020F0502020204030204"/>
                <a:ea typeface="+mn-ea"/>
                <a:cs typeface="+mn-cs"/>
              </a:rPr>
              <a:t>Les reliquats </a:t>
            </a:r>
            <a:r>
              <a:rPr kumimoji="0" lang="fr-FR" sz="1900" b="0" i="0" u="none" strike="noStrike" kern="1200" cap="none" spc="0" normalizeH="0" baseline="0" noProof="0" dirty="0" smtClean="0">
                <a:ln>
                  <a:noFill/>
                </a:ln>
                <a:solidFill>
                  <a:prstClr val="black"/>
                </a:solidFill>
                <a:effectLst/>
                <a:uLnTx/>
                <a:uFillTx/>
                <a:latin typeface="Calibri" panose="020F0502020204030204"/>
                <a:ea typeface="+mn-ea"/>
                <a:cs typeface="+mn-cs"/>
              </a:rPr>
              <a:t>des échantillons de sols </a:t>
            </a:r>
            <a:r>
              <a:rPr kumimoji="0" lang="fr-FR" sz="1900" b="0" i="0" u="none" strike="noStrike" kern="1200" cap="none" spc="0" normalizeH="0" baseline="0" noProof="0" dirty="0" smtClean="0">
                <a:ln>
                  <a:noFill/>
                </a:ln>
                <a:solidFill>
                  <a:prstClr val="black"/>
                </a:solidFill>
                <a:effectLst/>
                <a:uLnTx/>
                <a:uFillTx/>
                <a:latin typeface="Calibri" panose="020F0502020204030204"/>
                <a:ea typeface="+mn-ea"/>
                <a:cs typeface="+mn-cs"/>
              </a:rPr>
              <a:t>sont stockés au Conservatoire</a:t>
            </a:r>
            <a:r>
              <a:rPr kumimoji="0" lang="fr-FR" sz="19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9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900" b="0" i="0" u="none" strike="noStrike" kern="1200" cap="none" spc="0" normalizeH="0" baseline="0" noProof="0" dirty="0" smtClean="0">
                <a:ln>
                  <a:noFill/>
                </a:ln>
                <a:solidFill>
                  <a:prstClr val="black"/>
                </a:solidFill>
                <a:effectLst/>
                <a:uLnTx/>
                <a:uFillTx/>
                <a:latin typeface="Calibri" panose="020F0502020204030204"/>
                <a:ea typeface="+mn-ea"/>
                <a:cs typeface="+mn-cs"/>
              </a:rPr>
              <a:t>Quelques échantillons de sol ont fait</a:t>
            </a:r>
            <a:r>
              <a:rPr kumimoji="0" lang="fr-FR" sz="1900" b="0" i="0" u="none" strike="noStrike" kern="1200" cap="none" spc="0" normalizeH="0" noProof="0" dirty="0" smtClean="0">
                <a:ln>
                  <a:noFill/>
                </a:ln>
                <a:solidFill>
                  <a:prstClr val="black"/>
                </a:solidFill>
                <a:effectLst/>
                <a:uLnTx/>
                <a:uFillTx/>
                <a:latin typeface="Calibri" panose="020F0502020204030204"/>
                <a:ea typeface="+mn-ea"/>
                <a:cs typeface="+mn-cs"/>
              </a:rPr>
              <a:t> l’objet d’analyses de génétique microbienne (</a:t>
            </a:r>
            <a:r>
              <a:rPr kumimoji="0" lang="fr-FR" sz="1900" b="0" i="0" u="none" strike="noStrike" kern="1200" cap="none" spc="0" normalizeH="0" noProof="0" dirty="0" err="1" smtClean="0">
                <a:ln>
                  <a:noFill/>
                </a:ln>
                <a:solidFill>
                  <a:prstClr val="black"/>
                </a:solidFill>
                <a:effectLst/>
                <a:uLnTx/>
                <a:uFillTx/>
                <a:latin typeface="Calibri" panose="020F0502020204030204"/>
                <a:ea typeface="+mn-ea"/>
                <a:cs typeface="+mn-cs"/>
              </a:rPr>
              <a:t>AgroEcologie</a:t>
            </a:r>
            <a:r>
              <a:rPr kumimoji="0" lang="fr-FR" sz="1900" b="0" i="0" u="none" strike="noStrike" kern="1200" cap="none" spc="0" normalizeH="0" noProof="0" dirty="0" smtClean="0">
                <a:ln>
                  <a:noFill/>
                </a:ln>
                <a:solidFill>
                  <a:prstClr val="black"/>
                </a:solidFill>
                <a:effectLst/>
                <a:uLnTx/>
                <a:uFillTx/>
                <a:latin typeface="Calibri" panose="020F0502020204030204"/>
                <a:ea typeface="+mn-ea"/>
                <a:cs typeface="+mn-cs"/>
              </a:rPr>
              <a:t> Dijon).</a:t>
            </a:r>
            <a:endParaRPr kumimoji="0" lang="fr-FR"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9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900" b="0" i="0" u="none" strike="noStrike" kern="1200" cap="none" spc="0" normalizeH="0" baseline="0" noProof="0" dirty="0" smtClean="0">
                <a:ln>
                  <a:noFill/>
                </a:ln>
                <a:solidFill>
                  <a:prstClr val="black"/>
                </a:solidFill>
                <a:effectLst/>
                <a:uLnTx/>
                <a:uFillTx/>
                <a:latin typeface="Calibri" panose="020F0502020204030204"/>
                <a:ea typeface="+mn-ea"/>
                <a:cs typeface="+mn-cs"/>
              </a:rPr>
              <a:t>En Janvier 2015, Gaëtane C. a restitué </a:t>
            </a:r>
            <a:r>
              <a:rPr kumimoji="0" lang="fr-FR" sz="1900" b="0" i="0" u="none" strike="noStrike" kern="1200" cap="none" spc="0" normalizeH="0" baseline="0" noProof="0" dirty="0">
                <a:ln>
                  <a:noFill/>
                </a:ln>
                <a:solidFill>
                  <a:prstClr val="black"/>
                </a:solidFill>
                <a:effectLst/>
                <a:uLnTx/>
                <a:uFillTx/>
                <a:latin typeface="Calibri" panose="020F0502020204030204"/>
                <a:ea typeface="+mn-ea"/>
                <a:cs typeface="+mn-cs"/>
              </a:rPr>
              <a:t>les résultats d’analyses </a:t>
            </a:r>
            <a:r>
              <a:rPr kumimoji="0" lang="fr-FR" sz="1900" b="0" i="0" u="none" strike="noStrike" kern="1200" cap="none" spc="0" normalizeH="0" baseline="0" noProof="0" dirty="0" smtClean="0">
                <a:ln>
                  <a:noFill/>
                </a:ln>
                <a:solidFill>
                  <a:prstClr val="black"/>
                </a:solidFill>
                <a:effectLst/>
                <a:uLnTx/>
                <a:uFillTx/>
                <a:latin typeface="Calibri" panose="020F0502020204030204"/>
                <a:ea typeface="+mn-ea"/>
                <a:cs typeface="+mn-cs"/>
              </a:rPr>
              <a:t>aux exploitants des 88 parcelles sélectionnées dans le projet.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Espace réservé du numéro de diapositive 1"/>
          <p:cNvSpPr>
            <a:spLocks noGrp="1"/>
          </p:cNvSpPr>
          <p:nvPr>
            <p:ph type="sldNum" sz="quarter" idx="12"/>
          </p:nvPr>
        </p:nvSpPr>
        <p:spPr>
          <a:xfrm>
            <a:off x="7615161" y="6408000"/>
            <a:ext cx="69462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space réservé du pied de page 4"/>
          <p:cNvSpPr txBox="1">
            <a:spLocks/>
          </p:cNvSpPr>
          <p:nvPr/>
        </p:nvSpPr>
        <p:spPr>
          <a:xfrm>
            <a:off x="825189" y="66344"/>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9" name="ZoneTexte 8"/>
          <p:cNvSpPr txBox="1"/>
          <p:nvPr/>
        </p:nvSpPr>
        <p:spPr>
          <a:xfrm>
            <a:off x="4019683" y="509416"/>
            <a:ext cx="9550604" cy="584775"/>
          </a:xfrm>
          <a:prstGeom prst="rect">
            <a:avLst/>
          </a:prstGeom>
          <a:noFill/>
        </p:spPr>
        <p:txBody>
          <a:bodyPr wrap="square" rtlCol="0">
            <a:spAutoFit/>
          </a:bodyPr>
          <a:lstStyle/>
          <a:p>
            <a:r>
              <a:rPr lang="fr-FR" sz="3200" dirty="0" smtClean="0"/>
              <a:t>Campagnes de prélèvements</a:t>
            </a:r>
            <a:endParaRPr lang="fr-FR" sz="3200" dirty="0"/>
          </a:p>
        </p:txBody>
      </p:sp>
      <p:sp>
        <p:nvSpPr>
          <p:cNvPr id="10"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Tree>
    <p:extLst>
      <p:ext uri="{BB962C8B-B14F-4D97-AF65-F5344CB8AC3E}">
        <p14:creationId xmlns:p14="http://schemas.microsoft.com/office/powerpoint/2010/main" val="2240973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615161" y="6408000"/>
            <a:ext cx="69462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space réservé du pied de page 4"/>
          <p:cNvSpPr txBox="1">
            <a:spLocks/>
          </p:cNvSpPr>
          <p:nvPr/>
        </p:nvSpPr>
        <p:spPr>
          <a:xfrm>
            <a:off x="825189" y="66344"/>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9" name="ZoneTexte 8"/>
          <p:cNvSpPr txBox="1"/>
          <p:nvPr/>
        </p:nvSpPr>
        <p:spPr>
          <a:xfrm>
            <a:off x="1437428" y="523896"/>
            <a:ext cx="12745098" cy="461665"/>
          </a:xfrm>
          <a:prstGeom prst="rect">
            <a:avLst/>
          </a:prstGeom>
          <a:noFill/>
        </p:spPr>
        <p:txBody>
          <a:bodyPr wrap="square" rtlCol="0">
            <a:spAutoFit/>
          </a:bodyPr>
          <a:lstStyle/>
          <a:p>
            <a:r>
              <a:rPr lang="fr-FR" sz="2400" dirty="0" smtClean="0"/>
              <a:t>Mesures de la capacité des échantillons de sol à réduire N</a:t>
            </a:r>
            <a:r>
              <a:rPr lang="fr-FR" sz="2400" baseline="-25000" dirty="0" smtClean="0"/>
              <a:t>2</a:t>
            </a:r>
            <a:r>
              <a:rPr lang="fr-FR" sz="2400" dirty="0" smtClean="0"/>
              <a:t>O</a:t>
            </a:r>
            <a:endParaRPr lang="fr-FR" sz="2400" dirty="0"/>
          </a:p>
        </p:txBody>
      </p:sp>
      <p:sp>
        <p:nvSpPr>
          <p:cNvPr id="10"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pic>
        <p:nvPicPr>
          <p:cNvPr id="11" name="Picture 4" descr="F:\Photo stage\DSCN0092.JPG"/>
          <p:cNvPicPr>
            <a:picLocks noChangeAspect="1" noChangeArrowheads="1"/>
          </p:cNvPicPr>
          <p:nvPr/>
        </p:nvPicPr>
        <p:blipFill>
          <a:blip r:embed="rId2">
            <a:extLst>
              <a:ext uri="{28A0092B-C50C-407E-A947-70E740481C1C}">
                <a14:useLocalDpi xmlns:a14="http://schemas.microsoft.com/office/drawing/2010/main" val="0"/>
              </a:ext>
            </a:extLst>
          </a:blip>
          <a:srcRect t="18484"/>
          <a:stretch>
            <a:fillRect/>
          </a:stretch>
        </p:blipFill>
        <p:spPr bwMode="auto">
          <a:xfrm>
            <a:off x="678891" y="1504293"/>
            <a:ext cx="3338392" cy="210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P10304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3304" y="3807760"/>
            <a:ext cx="1562793" cy="208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P10304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3742" y="1504293"/>
            <a:ext cx="2341419" cy="175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35"/>
          <p:cNvGrpSpPr>
            <a:grpSpLocks/>
          </p:cNvGrpSpPr>
          <p:nvPr/>
        </p:nvGrpSpPr>
        <p:grpSpPr bwMode="auto">
          <a:xfrm>
            <a:off x="1558926" y="2116426"/>
            <a:ext cx="6886575" cy="3849688"/>
            <a:chOff x="652" y="1147"/>
            <a:chExt cx="4338" cy="2425"/>
          </a:xfrm>
        </p:grpSpPr>
        <p:pic>
          <p:nvPicPr>
            <p:cNvPr id="15"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l="4520" t="-688" r="545" b="-688"/>
            <a:stretch>
              <a:fillRect/>
            </a:stretch>
          </p:blipFill>
          <p:spPr bwMode="auto">
            <a:xfrm>
              <a:off x="2801" y="2121"/>
              <a:ext cx="1378" cy="916"/>
            </a:xfrm>
            <a:prstGeom prst="rect">
              <a:avLst/>
            </a:prstGeom>
            <a:noFill/>
            <a:ln w="25400">
              <a:solidFill>
                <a:srgbClr val="00D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l="4987" t="688" r="1675" b="-563"/>
            <a:stretch>
              <a:fillRect/>
            </a:stretch>
          </p:blipFill>
          <p:spPr bwMode="auto">
            <a:xfrm>
              <a:off x="3635" y="2670"/>
              <a:ext cx="1355" cy="902"/>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15"/>
            <p:cNvSpPr txBox="1">
              <a:spLocks noChangeArrowheads="1"/>
            </p:cNvSpPr>
            <p:nvPr/>
          </p:nvSpPr>
          <p:spPr bwMode="auto">
            <a:xfrm rot="16200000">
              <a:off x="356" y="1443"/>
              <a:ext cx="78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1400" i="1">
                  <a:solidFill>
                    <a:srgbClr val="00D000"/>
                  </a:solidFill>
                </a:rPr>
                <a:t>Exemple 1</a:t>
              </a:r>
            </a:p>
          </p:txBody>
        </p:sp>
        <p:sp>
          <p:nvSpPr>
            <p:cNvPr id="18" name="Text Box 16"/>
            <p:cNvSpPr txBox="1">
              <a:spLocks noChangeArrowheads="1"/>
            </p:cNvSpPr>
            <p:nvPr/>
          </p:nvSpPr>
          <p:spPr bwMode="auto">
            <a:xfrm rot="16200000">
              <a:off x="2550" y="1477"/>
              <a:ext cx="78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1400" i="1">
                  <a:solidFill>
                    <a:schemeClr val="accent2"/>
                  </a:solidFill>
                </a:rPr>
                <a:t>Exemple 2</a:t>
              </a:r>
            </a:p>
          </p:txBody>
        </p:sp>
      </p:grpSp>
    </p:spTree>
    <p:extLst>
      <p:ext uri="{BB962C8B-B14F-4D97-AF65-F5344CB8AC3E}">
        <p14:creationId xmlns:p14="http://schemas.microsoft.com/office/powerpoint/2010/main" val="137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872" y="1318928"/>
            <a:ext cx="3635896" cy="3167608"/>
          </a:xfrm>
          <a:prstGeom prst="rect">
            <a:avLst/>
          </a:prstGeom>
          <a:noFill/>
          <a:ln>
            <a:noFill/>
          </a:ln>
        </p:spPr>
      </p:pic>
      <p:sp>
        <p:nvSpPr>
          <p:cNvPr id="2" name="Titre 1"/>
          <p:cNvSpPr>
            <a:spLocks noGrp="1"/>
          </p:cNvSpPr>
          <p:nvPr>
            <p:ph type="title"/>
          </p:nvPr>
        </p:nvSpPr>
        <p:spPr>
          <a:xfrm>
            <a:off x="881063" y="1000634"/>
            <a:ext cx="7772400" cy="636588"/>
          </a:xfrm>
        </p:spPr>
        <p:txBody>
          <a:bodyPr/>
          <a:lstStyle/>
          <a:p>
            <a:r>
              <a:rPr lang="fr-FR" dirty="0" smtClean="0"/>
              <a:t>Les données </a:t>
            </a:r>
            <a:r>
              <a:rPr lang="fr-FR" dirty="0" err="1" smtClean="0"/>
              <a:t>r</a:t>
            </a:r>
            <a:r>
              <a:rPr lang="fr-FR" baseline="-25000" dirty="0" err="1" smtClean="0"/>
              <a:t>max</a:t>
            </a:r>
            <a:endParaRPr lang="fr-FR" baseline="-25000" dirty="0"/>
          </a:p>
        </p:txBody>
      </p:sp>
      <p:sp>
        <p:nvSpPr>
          <p:cNvPr id="3" name="Espace réservé du numéro de diapositive 2"/>
          <p:cNvSpPr>
            <a:spLocks noGrp="1"/>
          </p:cNvSpPr>
          <p:nvPr>
            <p:ph type="sldNum" sz="quarter" idx="4294967295"/>
          </p:nvPr>
        </p:nvSpPr>
        <p:spPr>
          <a:xfrm>
            <a:off x="8448675" y="6408738"/>
            <a:ext cx="695325"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 8"/>
          <p:cNvPicPr>
            <a:picLocks noChangeAspect="1"/>
          </p:cNvPicPr>
          <p:nvPr/>
        </p:nvPicPr>
        <p:blipFill>
          <a:blip r:embed="rId3"/>
          <a:stretch>
            <a:fillRect/>
          </a:stretch>
        </p:blipFill>
        <p:spPr>
          <a:xfrm>
            <a:off x="5534023" y="2783022"/>
            <a:ext cx="2951731" cy="3199006"/>
          </a:xfrm>
          <a:prstGeom prst="rect">
            <a:avLst/>
          </a:prstGeom>
        </p:spPr>
      </p:pic>
      <p:sp>
        <p:nvSpPr>
          <p:cNvPr id="6"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7" name="ZoneTexte 6"/>
          <p:cNvSpPr txBox="1"/>
          <p:nvPr/>
        </p:nvSpPr>
        <p:spPr>
          <a:xfrm>
            <a:off x="4019683" y="509416"/>
            <a:ext cx="9550604" cy="584775"/>
          </a:xfrm>
          <a:prstGeom prst="rect">
            <a:avLst/>
          </a:prstGeom>
          <a:noFill/>
        </p:spPr>
        <p:txBody>
          <a:bodyPr wrap="square" rtlCol="0">
            <a:spAutoFit/>
          </a:bodyPr>
          <a:lstStyle/>
          <a:p>
            <a:r>
              <a:rPr lang="fr-FR" sz="3200" dirty="0" smtClean="0"/>
              <a:t>Premiers résultats (locaux)</a:t>
            </a:r>
            <a:endParaRPr lang="fr-FR" sz="3200" dirty="0"/>
          </a:p>
        </p:txBody>
      </p:sp>
      <p:sp>
        <p:nvSpPr>
          <p:cNvPr id="11" name="Rectangle 10"/>
          <p:cNvSpPr/>
          <p:nvPr/>
        </p:nvSpPr>
        <p:spPr>
          <a:xfrm>
            <a:off x="182708" y="4172302"/>
            <a:ext cx="4572000" cy="1809726"/>
          </a:xfrm>
          <a:prstGeom prst="rect">
            <a:avLst/>
          </a:prstGeom>
        </p:spPr>
        <p:txBody>
          <a:bodyPr>
            <a:spAutoFit/>
          </a:bodyPr>
          <a:lstStyle/>
          <a:p>
            <a:pPr marL="466725" marR="0" lvl="1" indent="-285750" algn="l" defTabSz="457200" rtl="0" eaLnBrk="1" fontAlgn="auto" latinLnBrk="0" hangingPunct="1">
              <a:lnSpc>
                <a:spcPct val="120000"/>
              </a:lnSpc>
              <a:spcBef>
                <a:spcPts val="650"/>
              </a:spcBef>
              <a:spcAft>
                <a:spcPts val="0"/>
              </a:spcAft>
              <a:buClrTx/>
              <a:buSzPct val="45000"/>
              <a:buFont typeface="Arial" panose="020B0604020202020204" pitchFamily="34" charset="0"/>
              <a:buChar char="•"/>
              <a:tabLst>
                <a:tab pos="180975"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66725" marR="0" lvl="1" indent="-285750" algn="l" defTabSz="457200" rtl="0" eaLnBrk="1" fontAlgn="auto" latinLnBrk="0" hangingPunct="1">
              <a:spcAft>
                <a:spcPts val="0"/>
              </a:spcAft>
              <a:buClr>
                <a:srgbClr val="FF0000"/>
              </a:buClr>
              <a:buSzPct val="100000"/>
              <a:buFont typeface="Arial" panose="020B0604020202020204" pitchFamily="34" charset="0"/>
              <a:buChar char="•"/>
              <a:tabLst>
                <a:tab pos="180975"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La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figure indique la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capacité des sols à réduire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a:t>
            </a:r>
            <a:r>
              <a:rPr kumimoji="0" lang="fr-FR" sz="1800" b="0" i="0" u="none" strike="noStrike" kern="1200" cap="none" spc="0" normalizeH="0" baseline="-25000" noProof="0" dirty="0" smtClean="0">
                <a:ln>
                  <a:noFill/>
                </a:ln>
                <a:solidFill>
                  <a:prstClr val="black"/>
                </a:solidFill>
                <a:effectLst/>
                <a:uLnTx/>
                <a:uFillTx/>
                <a:latin typeface="Calibri" panose="020F0502020204030204"/>
                <a:ea typeface="+mn-ea"/>
                <a:cs typeface="+mn-cs"/>
              </a:rPr>
              <a:t>2</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O en N</a:t>
            </a:r>
            <a:r>
              <a:rPr kumimoji="0" lang="fr-FR" sz="1800" b="0" i="0" u="none" strike="noStrike" kern="1200" cap="none" spc="0" normalizeH="0" baseline="-25000" noProof="0" dirty="0" smtClean="0">
                <a:ln>
                  <a:noFill/>
                </a:ln>
                <a:solidFill>
                  <a:prstClr val="black"/>
                </a:solidFill>
                <a:effectLst/>
                <a:uLnTx/>
                <a:uFillTx/>
                <a:latin typeface="Calibri" panose="020F0502020204030204"/>
                <a:ea typeface="+mn-ea"/>
                <a:cs typeface="+mn-cs"/>
              </a:rPr>
              <a:t>2 </a:t>
            </a:r>
          </a:p>
          <a:p>
            <a:pPr marL="923925" marR="0" lvl="2" indent="-285750" algn="l" defTabSz="457200" rtl="0" eaLnBrk="1" fontAlgn="auto" latinLnBrk="0" hangingPunct="1">
              <a:spcAft>
                <a:spcPts val="0"/>
              </a:spcAft>
              <a:buClr>
                <a:srgbClr val="FF0000"/>
              </a:buClr>
              <a:buSzPct val="100000"/>
              <a:buFont typeface="Arial" panose="020B0604020202020204" pitchFamily="34" charset="0"/>
              <a:buChar char="•"/>
              <a:tabLst>
                <a:tab pos="180975"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très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efficace en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vert</a:t>
            </a:r>
          </a:p>
          <a:p>
            <a:pPr marL="923925" marR="0" lvl="2" indent="-285750" algn="l" defTabSz="457200" rtl="0" eaLnBrk="1" fontAlgn="auto" latinLnBrk="0" hangingPunct="1">
              <a:spcAft>
                <a:spcPts val="0"/>
              </a:spcAft>
              <a:buClr>
                <a:srgbClr val="FF0000"/>
              </a:buClr>
              <a:buSzPct val="100000"/>
              <a:buFont typeface="Arial" panose="020B0604020202020204" pitchFamily="34" charset="0"/>
              <a:buChar char="•"/>
              <a:tabLst>
                <a:tab pos="180975"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moyennement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efficace en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jaune</a:t>
            </a:r>
          </a:p>
          <a:p>
            <a:pPr marL="923925" marR="0" lvl="2" indent="-285750" algn="l" defTabSz="457200" rtl="0" eaLnBrk="1" fontAlgn="auto" latinLnBrk="0" hangingPunct="1">
              <a:spcAft>
                <a:spcPts val="0"/>
              </a:spcAft>
              <a:buClr>
                <a:srgbClr val="FF0000"/>
              </a:buClr>
              <a:buSzPct val="100000"/>
              <a:buFont typeface="Arial" panose="020B0604020202020204" pitchFamily="34" charset="0"/>
              <a:buChar char="•"/>
              <a:tabLst>
                <a:tab pos="180975"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très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peu efficace en orange, rouge</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fr-FR" altLang="fr-FR" sz="1800" b="0" i="1" u="sng" strike="noStrike" kern="1200" cap="none" spc="0" normalizeH="0" baseline="0" noProof="0" dirty="0">
              <a:ln>
                <a:noFill/>
              </a:ln>
              <a:solidFill>
                <a:srgbClr val="B3B3B3"/>
              </a:solidFill>
              <a:effectLst/>
              <a:uLnTx/>
              <a:uFillTx/>
              <a:latin typeface="Calibri" panose="020F0502020204030204"/>
              <a:ea typeface="+mn-ea"/>
              <a:cs typeface="+mn-cs"/>
            </a:endParaRPr>
          </a:p>
        </p:txBody>
      </p:sp>
      <p:sp>
        <p:nvSpPr>
          <p:cNvPr id="4" name="ZoneTexte 3"/>
          <p:cNvSpPr txBox="1"/>
          <p:nvPr/>
        </p:nvSpPr>
        <p:spPr>
          <a:xfrm>
            <a:off x="5240049" y="1251277"/>
            <a:ext cx="3208626" cy="1754326"/>
          </a:xfrm>
          <a:prstGeom prst="rect">
            <a:avLst/>
          </a:prstGeom>
          <a:noFill/>
        </p:spPr>
        <p:txBody>
          <a:bodyPr wrap="square" rtlCol="0">
            <a:spAutoFit/>
          </a:bodyPr>
          <a:lstStyle/>
          <a:p>
            <a:r>
              <a:rPr lang="fr-FR" dirty="0">
                <a:solidFill>
                  <a:prstClr val="black"/>
                </a:solidFill>
              </a:rPr>
              <a:t>Sur la base des 88 sites, nous avons identifié 35 situations (40 %) avec une déficience d’efficacité de la réduction de N</a:t>
            </a:r>
            <a:r>
              <a:rPr lang="fr-FR" baseline="-25000" dirty="0">
                <a:solidFill>
                  <a:prstClr val="black"/>
                </a:solidFill>
              </a:rPr>
              <a:t>2</a:t>
            </a:r>
            <a:r>
              <a:rPr lang="fr-FR" dirty="0">
                <a:solidFill>
                  <a:prstClr val="black"/>
                </a:solidFill>
              </a:rPr>
              <a:t>O en N</a:t>
            </a:r>
            <a:r>
              <a:rPr lang="fr-FR" baseline="-25000" dirty="0">
                <a:solidFill>
                  <a:prstClr val="black"/>
                </a:solidFill>
              </a:rPr>
              <a:t>2</a:t>
            </a:r>
            <a:r>
              <a:rPr lang="fr-FR" dirty="0">
                <a:solidFill>
                  <a:prstClr val="black"/>
                </a:solidFill>
              </a:rPr>
              <a:t> </a:t>
            </a:r>
          </a:p>
          <a:p>
            <a:endParaRPr lang="fr-FR" dirty="0"/>
          </a:p>
        </p:txBody>
      </p:sp>
    </p:spTree>
    <p:extLst>
      <p:ext uri="{BB962C8B-B14F-4D97-AF65-F5344CB8AC3E}">
        <p14:creationId xmlns:p14="http://schemas.microsoft.com/office/powerpoint/2010/main" val="28305263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3912" y="1436988"/>
            <a:ext cx="7866351" cy="5576887"/>
          </a:xfrm>
        </p:spPr>
        <p:txBody>
          <a:bodyPr/>
          <a:lstStyle/>
          <a:p>
            <a:pPr algn="just">
              <a:spcAft>
                <a:spcPts val="1200"/>
              </a:spcAft>
            </a:pPr>
            <a:r>
              <a:rPr lang="fr-FR" sz="2400" dirty="0" smtClean="0"/>
              <a:t>Un échantillonnage représentatif de la distribution multivariée des données du RMQS (pH, C, occupation du sol, couverture spatiale)</a:t>
            </a:r>
          </a:p>
          <a:p>
            <a:pPr algn="just">
              <a:spcAft>
                <a:spcPts val="1200"/>
              </a:spcAft>
            </a:pPr>
            <a:r>
              <a:rPr lang="fr-FR" sz="2400" dirty="0" smtClean="0"/>
              <a:t>Très grand intérêt d’avoir utilisé le RMQS pour définir les sites de prélèvement</a:t>
            </a:r>
          </a:p>
          <a:p>
            <a:pPr algn="just">
              <a:spcAft>
                <a:spcPts val="1200"/>
              </a:spcAft>
            </a:pPr>
            <a:r>
              <a:rPr lang="fr-FR" sz="2400" dirty="0" smtClean="0"/>
              <a:t>Très bonne mobilisation des exploitants du réseau : Seulement un refus</a:t>
            </a:r>
          </a:p>
          <a:p>
            <a:pPr algn="just">
              <a:spcAft>
                <a:spcPts val="1200"/>
              </a:spcAft>
            </a:pPr>
            <a:r>
              <a:rPr lang="fr-FR" sz="2400" dirty="0" smtClean="0"/>
              <a:t>La connaissance de la capacité de ces 88 échantillons de sol à réduire N</a:t>
            </a:r>
            <a:r>
              <a:rPr lang="fr-FR" sz="2400" baseline="-25000" dirty="0" smtClean="0"/>
              <a:t>2</a:t>
            </a:r>
            <a:r>
              <a:rPr lang="fr-FR" sz="2400" dirty="0" smtClean="0"/>
              <a:t>O, accompagnée des propriétés physico-chimiques de ces échantillons</a:t>
            </a:r>
            <a:endParaRPr lang="fr-FR" sz="2400" dirty="0"/>
          </a:p>
          <a:p>
            <a:pPr marL="0" indent="0" algn="just">
              <a:spcAft>
                <a:spcPts val="1200"/>
              </a:spcAft>
              <a:buNone/>
            </a:pPr>
            <a:endParaRPr lang="fr-FR" sz="2400" dirty="0" smtClean="0"/>
          </a:p>
        </p:txBody>
      </p:sp>
      <p:sp>
        <p:nvSpPr>
          <p:cNvPr id="4" name="Espace réservé du numéro de diapositive 3"/>
          <p:cNvSpPr>
            <a:spLocks noGrp="1"/>
          </p:cNvSpPr>
          <p:nvPr>
            <p:ph type="sldNum" sz="quarter" idx="4294967295"/>
          </p:nvPr>
        </p:nvSpPr>
        <p:spPr>
          <a:xfrm>
            <a:off x="8450263" y="6408738"/>
            <a:ext cx="693737"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Sélection et prélèvement des </a:t>
            </a:r>
            <a:r>
              <a:rPr lang="fr-FR" sz="1600" dirty="0" smtClean="0">
                <a:solidFill>
                  <a:prstClr val="white"/>
                </a:solidFill>
              </a:rPr>
              <a:t>~100 échantillons de sol</a:t>
            </a:r>
            <a:endParaRPr sz="1600" b="1" dirty="0">
              <a:solidFill>
                <a:srgbClr val="B7BF10"/>
              </a:solidFill>
            </a:endParaRPr>
          </a:p>
        </p:txBody>
      </p:sp>
      <p:sp>
        <p:nvSpPr>
          <p:cNvPr id="7" name="ZoneTexte 6"/>
          <p:cNvSpPr txBox="1"/>
          <p:nvPr/>
        </p:nvSpPr>
        <p:spPr>
          <a:xfrm>
            <a:off x="6846010" y="460607"/>
            <a:ext cx="9550604" cy="584775"/>
          </a:xfrm>
          <a:prstGeom prst="rect">
            <a:avLst/>
          </a:prstGeom>
          <a:noFill/>
        </p:spPr>
        <p:txBody>
          <a:bodyPr wrap="square" rtlCol="0">
            <a:spAutoFit/>
          </a:bodyPr>
          <a:lstStyle/>
          <a:p>
            <a:r>
              <a:rPr lang="fr-FR" sz="3200" dirty="0" smtClean="0"/>
              <a:t>Conclusions</a:t>
            </a:r>
            <a:endParaRPr lang="fr-FR" sz="3200" dirty="0"/>
          </a:p>
        </p:txBody>
      </p:sp>
    </p:spTree>
    <p:extLst>
      <p:ext uri="{BB962C8B-B14F-4D97-AF65-F5344CB8AC3E}">
        <p14:creationId xmlns:p14="http://schemas.microsoft.com/office/powerpoint/2010/main" val="19621539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Espace réservé du pied de page 4"/>
          <p:cNvSpPr txBox="1">
            <a:spLocks/>
          </p:cNvSpPr>
          <p:nvPr/>
        </p:nvSpPr>
        <p:spPr>
          <a:xfrm>
            <a:off x="825501" y="2077158"/>
            <a:ext cx="7772400" cy="311784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kumimoji="0" lang="fr-FR" sz="3200" b="0" i="0" u="none" strike="noStrike" kern="1200" cap="none" spc="0" normalizeH="0" baseline="0" noProof="0" dirty="0" smtClean="0">
                <a:ln>
                  <a:noFill/>
                </a:ln>
                <a:solidFill>
                  <a:prstClr val="white"/>
                </a:solidFill>
                <a:effectLst/>
                <a:uLnTx/>
                <a:uFillTx/>
                <a:latin typeface="Calibri" panose="020F0502020204030204"/>
                <a:ea typeface="+mn-ea"/>
                <a:cs typeface="+mn-cs"/>
              </a:rPr>
              <a:t>Définition des fonctions de </a:t>
            </a:r>
            <a:r>
              <a:rPr kumimoji="0" lang="fr-FR"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pédotransfert</a:t>
            </a:r>
            <a:endParaRPr kumimoji="0" lang="fr-FR" sz="32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lvl="0">
              <a:defRPr/>
            </a:pPr>
            <a:endParaRPr lang="fr-FR" sz="3200" dirty="0">
              <a:solidFill>
                <a:prstClr val="white"/>
              </a:solidFill>
              <a:latin typeface="Calibri" panose="020F0502020204030204"/>
            </a:endParaRPr>
          </a:p>
          <a:p>
            <a:pPr lvl="0">
              <a:defRPr/>
            </a:pPr>
            <a:r>
              <a:rPr kumimoji="0" lang="fr-FR" sz="2800" i="0" u="none" strike="noStrike" kern="1200" cap="none" spc="0" normalizeH="0" baseline="0" noProof="0" dirty="0" smtClean="0">
                <a:ln>
                  <a:noFill/>
                </a:ln>
                <a:solidFill>
                  <a:srgbClr val="B7BF10"/>
                </a:solidFill>
                <a:effectLst/>
                <a:uLnTx/>
                <a:uFillTx/>
                <a:latin typeface="Calibri" panose="020F0502020204030204"/>
                <a:ea typeface="+mn-ea"/>
                <a:cs typeface="+mn-cs"/>
              </a:rPr>
              <a:t>Hocine Bourennane et Nicolas Saby</a:t>
            </a:r>
            <a:endParaRPr kumimoji="0" lang="fr-FR" sz="2800"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2079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69652"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5994" y="5867262"/>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7459" y="6303206"/>
            <a:ext cx="698775" cy="35122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8196" y="5434723"/>
            <a:ext cx="731972" cy="361003"/>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flipV="1">
            <a:off x="4228407" y="1038942"/>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pic>
        <p:nvPicPr>
          <p:cNvPr id="21" name="Image 20"/>
          <p:cNvPicPr/>
          <p:nvPr/>
        </p:nvPicPr>
        <p:blipFill>
          <a:blip r:embed="rId12"/>
          <a:stretch>
            <a:fillRect/>
          </a:stretch>
        </p:blipFill>
        <p:spPr>
          <a:xfrm>
            <a:off x="10165525" y="693852"/>
            <a:ext cx="2875280" cy="2156460"/>
          </a:xfrm>
          <a:prstGeom prst="rect">
            <a:avLst/>
          </a:prstGeom>
        </p:spPr>
      </p:pic>
      <p:sp>
        <p:nvSpPr>
          <p:cNvPr id="2" name="ZoneTexte 1"/>
          <p:cNvSpPr txBox="1"/>
          <p:nvPr/>
        </p:nvSpPr>
        <p:spPr>
          <a:xfrm>
            <a:off x="5000672" y="518645"/>
            <a:ext cx="4083426"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Matériels et Méthodes</a:t>
            </a:r>
            <a:endPar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Espace réservé du pied de page 4"/>
          <p:cNvSpPr txBox="1">
            <a:spLocks/>
          </p:cNvSpPr>
          <p:nvPr/>
        </p:nvSpPr>
        <p:spPr>
          <a:xfrm>
            <a:off x="858838" y="65088"/>
            <a:ext cx="8211329"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Définition des fonctions de </a:t>
            </a:r>
            <a:r>
              <a:rPr sz="1600" dirty="0" err="1" smtClean="0">
                <a:solidFill>
                  <a:prstClr val="white"/>
                </a:solidFill>
              </a:rPr>
              <a:t>pédotransfert</a:t>
            </a:r>
            <a:endParaRPr sz="1600" b="1" dirty="0">
              <a:solidFill>
                <a:srgbClr val="B7BF10"/>
              </a:solidFill>
            </a:endParaRPr>
          </a:p>
        </p:txBody>
      </p:sp>
      <p:sp>
        <p:nvSpPr>
          <p:cNvPr id="26" name="ZoneTexte 25"/>
          <p:cNvSpPr txBox="1"/>
          <p:nvPr/>
        </p:nvSpPr>
        <p:spPr>
          <a:xfrm>
            <a:off x="-673385" y="1598579"/>
            <a:ext cx="6731285" cy="4862870"/>
          </a:xfrm>
          <a:prstGeom prst="rect">
            <a:avLst/>
          </a:prstGeom>
          <a:noFill/>
        </p:spPr>
        <p:txBody>
          <a:bodyPr wrap="square" rtlCol="0">
            <a:spAutoFit/>
          </a:bodyPr>
          <a:lstStyle/>
          <a:p>
            <a:pPr marL="1200150" marR="0" lvl="2" indent="-285750" algn="l" defTabSz="457200" rtl="0" eaLnBrk="1" fontAlgn="auto" latinLnBrk="0" hangingPunct="1">
              <a:lnSpc>
                <a:spcPct val="100000"/>
              </a:lnSpc>
              <a:spcBef>
                <a:spcPts val="0"/>
              </a:spcBef>
              <a:spcAft>
                <a:spcPts val="1200"/>
              </a:spcAft>
              <a:buClr>
                <a:srgbClr val="FF0000"/>
              </a:buClr>
              <a:buSzTx/>
              <a:buFont typeface="Arial" panose="020B0604020202020204"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88 valeurs d’un indicateur</a:t>
            </a:r>
            <a:r>
              <a:rPr kumimoji="0" lang="fr-FR"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fr-FR" sz="1800" b="0" i="0" u="none" strike="noStrike" kern="1200" cap="none" spc="0" normalizeH="0" noProof="0" dirty="0" err="1" smtClean="0">
                <a:ln>
                  <a:noFill/>
                </a:ln>
                <a:solidFill>
                  <a:prstClr val="black"/>
                </a:solidFill>
                <a:effectLst/>
                <a:uLnTx/>
                <a:uFillTx/>
                <a:latin typeface="Calibri" panose="020F0502020204030204"/>
                <a:ea typeface="+mn-ea"/>
                <a:cs typeface="+mn-cs"/>
              </a:rPr>
              <a:t>r</a:t>
            </a:r>
            <a:r>
              <a:rPr kumimoji="0" lang="fr-FR" sz="1800" b="0" i="0" u="none" strike="noStrike" kern="1200" cap="none" spc="0" normalizeH="0" baseline="-25000" noProof="0" dirty="0" err="1" smtClean="0">
                <a:ln>
                  <a:noFill/>
                </a:ln>
                <a:solidFill>
                  <a:prstClr val="black"/>
                </a:solidFill>
                <a:effectLst/>
                <a:uLnTx/>
                <a:uFillTx/>
                <a:latin typeface="Calibri" panose="020F0502020204030204"/>
                <a:ea typeface="+mn-ea"/>
                <a:cs typeface="+mn-cs"/>
              </a:rPr>
              <a:t>max</a:t>
            </a:r>
            <a:endParaRPr kumimoji="0" lang="fr-FR" sz="1800" b="0" i="0" u="none" strike="noStrike" kern="1200" cap="none" spc="0" normalizeH="0" baseline="-25000" noProof="0" dirty="0" smtClean="0">
              <a:ln>
                <a:noFill/>
              </a:ln>
              <a:solidFill>
                <a:prstClr val="black"/>
              </a:solidFill>
              <a:effectLst/>
              <a:uLnTx/>
              <a:uFillTx/>
              <a:latin typeface="Calibri" panose="020F0502020204030204"/>
              <a:ea typeface="+mn-ea"/>
              <a:cs typeface="+mn-cs"/>
            </a:endParaRPr>
          </a:p>
          <a:p>
            <a:pPr marL="1657350" lvl="3" indent="-285750">
              <a:spcAft>
                <a:spcPts val="1200"/>
              </a:spcAft>
              <a:buClr>
                <a:srgbClr val="FF0000"/>
              </a:buClr>
              <a:buFont typeface="Arial" panose="020B0604020202020204" pitchFamily="34" charset="0"/>
              <a:buChar char="•"/>
              <a:defRPr/>
            </a:pPr>
            <a:r>
              <a:rPr lang="fr-FR" dirty="0" smtClean="0"/>
              <a:t>Obtenues </a:t>
            </a:r>
            <a:r>
              <a:rPr lang="fr-FR" dirty="0"/>
              <a:t>à partir d’un échantillonnage issu de l’</a:t>
            </a:r>
            <a:r>
              <a:rPr lang="fr-FR" dirty="0" err="1"/>
              <a:t>hypercube</a:t>
            </a:r>
            <a:r>
              <a:rPr lang="fr-FR" dirty="0"/>
              <a:t> latin </a:t>
            </a:r>
            <a:r>
              <a:rPr lang="fr-FR" dirty="0" err="1"/>
              <a:t>D-optimisé</a:t>
            </a:r>
            <a:r>
              <a:rPr lang="fr-FR" dirty="0"/>
              <a:t> permettant de couvrir des gammes adaptées de pH, teneur en carbone, occupation, coordonnées X et Y. </a:t>
            </a:r>
          </a:p>
          <a:p>
            <a:pPr marL="1657350" lvl="3" indent="-285750">
              <a:spcAft>
                <a:spcPts val="1200"/>
              </a:spcAft>
              <a:buClr>
                <a:srgbClr val="FF0000"/>
              </a:buClr>
              <a:buFont typeface="Arial" panose="020B0604020202020204" pitchFamily="34" charset="0"/>
              <a:buChar char="•"/>
              <a:defRPr/>
            </a:pPr>
            <a:r>
              <a:rPr lang="fr-FR" dirty="0" smtClean="0"/>
              <a:t>Accompagnées </a:t>
            </a:r>
            <a:r>
              <a:rPr lang="fr-FR" dirty="0"/>
              <a:t>des valeurs de </a:t>
            </a:r>
            <a:r>
              <a:rPr lang="fr-FR" dirty="0" smtClean="0"/>
              <a:t>21 </a:t>
            </a:r>
            <a:r>
              <a:rPr lang="fr-FR" dirty="0"/>
              <a:t>propriétés physico-chimiques (</a:t>
            </a:r>
            <a:r>
              <a:rPr lang="fr-FR" dirty="0" err="1"/>
              <a:t>pHeau</a:t>
            </a:r>
            <a:r>
              <a:rPr lang="fr-FR" dirty="0"/>
              <a:t>, CEC, Argile, ….) des </a:t>
            </a:r>
            <a:r>
              <a:rPr lang="fr-FR" dirty="0" smtClean="0"/>
              <a:t>sols</a:t>
            </a:r>
            <a:endParaRPr lang="fr-FR" dirty="0"/>
          </a:p>
          <a:p>
            <a:pPr marL="1200150" marR="0" lvl="2" indent="-285750" algn="l" defTabSz="457200" rtl="0" eaLnBrk="1" fontAlgn="auto" latinLnBrk="0" hangingPunct="1">
              <a:lnSpc>
                <a:spcPct val="100000"/>
              </a:lnSpc>
              <a:spcBef>
                <a:spcPts val="0"/>
              </a:spcBef>
              <a:spcAft>
                <a:spcPts val="1200"/>
              </a:spcAft>
              <a:buClr>
                <a:srgbClr val="FF0000"/>
              </a:buClr>
              <a:buSzTx/>
              <a:buFont typeface="Arial" panose="020B0604020202020204" pitchFamily="34" charset="0"/>
              <a:buChar char="•"/>
              <a:tabLst/>
              <a:defRPr/>
            </a:pPr>
            <a:r>
              <a:rPr kumimoji="0" lang="fr-FR" sz="1800" b="0" i="0" u="none" strike="noStrike" kern="1200" cap="none" spc="0" normalizeH="0" noProof="0" dirty="0" smtClean="0">
                <a:ln>
                  <a:noFill/>
                </a:ln>
                <a:solidFill>
                  <a:prstClr val="black"/>
                </a:solidFill>
                <a:effectLst/>
                <a:uLnTx/>
                <a:uFillTx/>
                <a:latin typeface="Calibri" panose="020F0502020204030204"/>
                <a:ea typeface="+mn-ea"/>
                <a:cs typeface="+mn-cs"/>
              </a:rPr>
              <a:t>Outils statistiques d’analyse</a:t>
            </a:r>
          </a:p>
          <a:p>
            <a:pPr marL="1657350" lvl="3" indent="-285750">
              <a:buClr>
                <a:srgbClr val="FF0000"/>
              </a:buClr>
              <a:buFont typeface="Arial" panose="020B0604020202020204" pitchFamily="34" charset="0"/>
              <a:buChar char="•"/>
              <a:defRPr/>
            </a:pPr>
            <a:r>
              <a:rPr lang="fr-FR" dirty="0" smtClean="0">
                <a:solidFill>
                  <a:prstClr val="black"/>
                </a:solidFill>
                <a:latin typeface="Calibri" panose="020F0502020204030204"/>
              </a:rPr>
              <a:t>Régressions (simples, polynomiales, ….)</a:t>
            </a:r>
          </a:p>
          <a:p>
            <a:pPr marL="1657350" lvl="3" indent="-285750">
              <a:buClr>
                <a:srgbClr val="FF0000"/>
              </a:buClr>
              <a:buFont typeface="Arial" panose="020B0604020202020204" pitchFamily="34" charset="0"/>
              <a:buChar char="•"/>
              <a:defRPr/>
            </a:pPr>
            <a:r>
              <a:rPr kumimoji="0" lang="fr-FR" b="0" i="0" u="none" strike="noStrike" kern="1200" cap="none" spc="0" normalizeH="0" noProof="0" dirty="0" smtClean="0">
                <a:ln>
                  <a:noFill/>
                </a:ln>
                <a:solidFill>
                  <a:prstClr val="black"/>
                </a:solidFill>
                <a:effectLst/>
                <a:uLnTx/>
                <a:uFillTx/>
                <a:latin typeface="Calibri" panose="020F0502020204030204"/>
                <a:ea typeface="+mn-ea"/>
                <a:cs typeface="+mn-cs"/>
              </a:rPr>
              <a:t>Arbre de régression boostée « GBM »</a:t>
            </a:r>
          </a:p>
          <a:p>
            <a:pPr marL="1657350" lvl="3" indent="-285750">
              <a:buClr>
                <a:srgbClr val="FF0000"/>
              </a:buClr>
              <a:buFont typeface="Arial" panose="020B0604020202020204" pitchFamily="34" charset="0"/>
              <a:buChar char="•"/>
              <a:defRPr/>
            </a:pPr>
            <a:r>
              <a:rPr lang="fr-FR" dirty="0" smtClean="0">
                <a:solidFill>
                  <a:prstClr val="black"/>
                </a:solidFill>
                <a:latin typeface="Calibri" panose="020F0502020204030204"/>
              </a:rPr>
              <a:t>ACP couplée à la modélisation PLS</a:t>
            </a:r>
          </a:p>
          <a:p>
            <a:pPr marL="1657350" lvl="3" indent="-285750">
              <a:buClr>
                <a:srgbClr val="FF0000"/>
              </a:buClr>
              <a:buFont typeface="Arial" panose="020B0604020202020204" pitchFamily="34" charset="0"/>
              <a:buChar char="•"/>
              <a:defRPr/>
            </a:pPr>
            <a:r>
              <a:rPr kumimoji="0" lang="fr-FR" b="0" i="0" u="none" strike="noStrike" kern="1200" cap="none" spc="0" normalizeH="0" noProof="0" dirty="0" smtClean="0">
                <a:ln>
                  <a:noFill/>
                </a:ln>
                <a:solidFill>
                  <a:prstClr val="black"/>
                </a:solidFill>
                <a:effectLst/>
                <a:uLnTx/>
                <a:uFillTx/>
                <a:latin typeface="Calibri" panose="020F0502020204030204"/>
                <a:ea typeface="+mn-ea"/>
                <a:cs typeface="+mn-cs"/>
              </a:rPr>
              <a:t>Arbres de classification et de régression </a:t>
            </a:r>
            <a:r>
              <a:rPr kumimoji="0" lang="fr-FR" b="0" i="0" u="none" strike="noStrike" kern="1200" cap="none" spc="0" normalizeH="0" noProof="0" dirty="0" smtClean="0">
                <a:ln>
                  <a:noFill/>
                </a:ln>
                <a:solidFill>
                  <a:prstClr val="black"/>
                </a:solidFill>
                <a:effectLst/>
                <a:uLnTx/>
                <a:uFillTx/>
                <a:latin typeface="Calibri" panose="020F0502020204030204"/>
                <a:ea typeface="+mn-ea"/>
                <a:cs typeface="+mn-cs"/>
              </a:rPr>
              <a:t>couplés </a:t>
            </a:r>
            <a:r>
              <a:rPr kumimoji="0" lang="fr-FR" b="0" i="0" u="none" strike="noStrike" kern="1200" cap="none" spc="0" normalizeH="0" noProof="0" dirty="0" smtClean="0">
                <a:ln>
                  <a:noFill/>
                </a:ln>
                <a:solidFill>
                  <a:prstClr val="black"/>
                </a:solidFill>
                <a:effectLst/>
                <a:uLnTx/>
                <a:uFillTx/>
                <a:latin typeface="Calibri" panose="020F0502020204030204"/>
                <a:ea typeface="+mn-ea"/>
                <a:cs typeface="+mn-cs"/>
              </a:rPr>
              <a:t>à l’analyse factorielle discriminante</a:t>
            </a:r>
          </a:p>
          <a:p>
            <a:pPr marL="1200150" marR="0" lvl="2" indent="-28575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endParaRPr kumimoji="0" lang="fr-FR" sz="1800" b="0" i="0" u="none" strike="noStrike" kern="1200" cap="none" spc="0" normalizeH="0" baseline="0" noProof="0" dirty="0" smtClean="0">
              <a:ln>
                <a:noFill/>
              </a:ln>
              <a:solidFill>
                <a:srgbClr val="FF0000"/>
              </a:solidFill>
              <a:effectLst/>
              <a:uLnTx/>
              <a:uFillTx/>
              <a:latin typeface="Calibri" panose="020F0502020204030204"/>
              <a:ea typeface="+mn-ea"/>
              <a:cs typeface="+mn-cs"/>
            </a:endParaRPr>
          </a:p>
          <a:p>
            <a:pPr marL="1657350" lvl="3" indent="-285750">
              <a:buClr>
                <a:srgbClr val="FF0000"/>
              </a:buClr>
              <a:buFont typeface="Arial" panose="020B0604020202020204" pitchFamily="34" charset="0"/>
              <a:buChar char="•"/>
              <a:defRPr/>
            </a:pPr>
            <a:endParaRPr lang="fr-FR" dirty="0">
              <a:latin typeface="Calibri" panose="020F0502020204030204"/>
            </a:endParaRPr>
          </a:p>
        </p:txBody>
      </p:sp>
      <p:pic>
        <p:nvPicPr>
          <p:cNvPr id="27" name="Image 26"/>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8558" y="1483669"/>
            <a:ext cx="3203345" cy="2657923"/>
          </a:xfrm>
          <a:prstGeom prst="rect">
            <a:avLst/>
          </a:prstGeom>
          <a:noFill/>
          <a:ln>
            <a:noFill/>
          </a:ln>
        </p:spPr>
      </p:pic>
    </p:spTree>
    <p:extLst>
      <p:ext uri="{BB962C8B-B14F-4D97-AF65-F5344CB8AC3E}">
        <p14:creationId xmlns:p14="http://schemas.microsoft.com/office/powerpoint/2010/main" val="728995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448675" y="6408738"/>
            <a:ext cx="695325"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13E25-7291-4E9D-8B29-DB39A0FFCE46}"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Image 4"/>
          <p:cNvPicPr>
            <a:picLocks noChangeAspect="1"/>
          </p:cNvPicPr>
          <p:nvPr/>
        </p:nvPicPr>
        <p:blipFill>
          <a:blip r:embed="rId2"/>
          <a:stretch>
            <a:fillRect/>
          </a:stretch>
        </p:blipFill>
        <p:spPr>
          <a:xfrm>
            <a:off x="281263" y="2743200"/>
            <a:ext cx="4290737" cy="2793968"/>
          </a:xfrm>
          <a:prstGeom prst="rect">
            <a:avLst/>
          </a:prstGeom>
        </p:spPr>
      </p:pic>
      <p:pic>
        <p:nvPicPr>
          <p:cNvPr id="6" name="Image 5"/>
          <p:cNvPicPr>
            <a:picLocks noChangeAspect="1"/>
          </p:cNvPicPr>
          <p:nvPr/>
        </p:nvPicPr>
        <p:blipFill>
          <a:blip r:embed="rId3"/>
          <a:stretch>
            <a:fillRect/>
          </a:stretch>
        </p:blipFill>
        <p:spPr>
          <a:xfrm>
            <a:off x="4159770" y="2645764"/>
            <a:ext cx="4629753" cy="3014723"/>
          </a:xfrm>
          <a:prstGeom prst="rect">
            <a:avLst/>
          </a:prstGeom>
        </p:spPr>
      </p:pic>
      <p:sp>
        <p:nvSpPr>
          <p:cNvPr id="10" name="Espace réservé du pied de page 4"/>
          <p:cNvSpPr txBox="1">
            <a:spLocks/>
          </p:cNvSpPr>
          <p:nvPr/>
        </p:nvSpPr>
        <p:spPr>
          <a:xfrm>
            <a:off x="858838" y="65088"/>
            <a:ext cx="8211329"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Définition des fonctions de </a:t>
            </a:r>
            <a:r>
              <a:rPr sz="1600" dirty="0" err="1" smtClean="0">
                <a:solidFill>
                  <a:prstClr val="white"/>
                </a:solidFill>
              </a:rPr>
              <a:t>pédotransfert</a:t>
            </a:r>
            <a:endParaRPr sz="1600" b="1" dirty="0">
              <a:solidFill>
                <a:srgbClr val="B7BF10"/>
              </a:solidFill>
            </a:endParaRPr>
          </a:p>
        </p:txBody>
      </p:sp>
      <p:sp>
        <p:nvSpPr>
          <p:cNvPr id="11" name="ZoneTexte 10"/>
          <p:cNvSpPr txBox="1"/>
          <p:nvPr/>
        </p:nvSpPr>
        <p:spPr>
          <a:xfrm>
            <a:off x="7309558" y="447540"/>
            <a:ext cx="169950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Résultats</a:t>
            </a:r>
            <a:endPar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ZoneTexte 11"/>
          <p:cNvSpPr txBox="1"/>
          <p:nvPr/>
        </p:nvSpPr>
        <p:spPr>
          <a:xfrm>
            <a:off x="913064" y="1318516"/>
            <a:ext cx="2527102" cy="175432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Approche</a:t>
            </a:r>
            <a:r>
              <a:rPr kumimoji="0" lang="fr-FR" sz="1800" b="0" i="0" u="none" strike="noStrike" kern="1200" cap="none" spc="0" normalizeH="0" noProof="0" dirty="0" smtClean="0">
                <a:ln>
                  <a:noFill/>
                </a:ln>
                <a:solidFill>
                  <a:prstClr val="black"/>
                </a:solidFill>
                <a:effectLst/>
                <a:uLnTx/>
                <a:uFillTx/>
                <a:latin typeface="Calibri" panose="020F0502020204030204"/>
                <a:ea typeface="+mn-ea"/>
                <a:cs typeface="+mn-cs"/>
              </a:rPr>
              <a:t> par Régression</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6512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74768"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5994" y="5867262"/>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7459" y="6303206"/>
            <a:ext cx="698775" cy="35122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8196" y="5434723"/>
            <a:ext cx="731972" cy="361003"/>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flipV="1">
            <a:off x="4168126" y="991336"/>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
        <p:nvSpPr>
          <p:cNvPr id="3" name="ZoneTexte 2"/>
          <p:cNvSpPr txBox="1"/>
          <p:nvPr/>
        </p:nvSpPr>
        <p:spPr>
          <a:xfrm>
            <a:off x="913064" y="1318516"/>
            <a:ext cx="5394234" cy="1754326"/>
          </a:xfrm>
          <a:prstGeom prst="rect">
            <a:avLst/>
          </a:prstGeom>
          <a:noFill/>
        </p:spPr>
        <p:txBody>
          <a:bodyPr wrap="none" rtlCol="0">
            <a:spAutoFit/>
          </a:bodyPr>
          <a:lstStyle/>
          <a:p>
            <a:pPr marL="361950" lvl="3">
              <a:buClr>
                <a:srgbClr val="FF0000"/>
              </a:buClr>
              <a:defRPr/>
            </a:pPr>
            <a:r>
              <a:rPr lang="fr-FR" dirty="0" smtClean="0">
                <a:solidFill>
                  <a:prstClr val="black"/>
                </a:solidFill>
              </a:rPr>
              <a:t>Approche par Arbre </a:t>
            </a:r>
            <a:r>
              <a:rPr lang="fr-FR" dirty="0">
                <a:solidFill>
                  <a:prstClr val="black"/>
                </a:solidFill>
              </a:rPr>
              <a:t>de régression boostée « GBM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ZoneTexte 23"/>
          <p:cNvSpPr txBox="1"/>
          <p:nvPr/>
        </p:nvSpPr>
        <p:spPr>
          <a:xfrm>
            <a:off x="7309558" y="447540"/>
            <a:ext cx="169950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Résultats</a:t>
            </a:r>
            <a:endPar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Espace réservé du pied de page 4"/>
          <p:cNvSpPr txBox="1">
            <a:spLocks/>
          </p:cNvSpPr>
          <p:nvPr/>
        </p:nvSpPr>
        <p:spPr>
          <a:xfrm>
            <a:off x="858838" y="65088"/>
            <a:ext cx="8211329"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Définition des fonctions de </a:t>
            </a:r>
            <a:r>
              <a:rPr sz="1600" dirty="0" err="1" smtClean="0">
                <a:solidFill>
                  <a:prstClr val="white"/>
                </a:solidFill>
              </a:rPr>
              <a:t>pédotransfert</a:t>
            </a:r>
            <a:endParaRPr sz="1600" b="1" dirty="0">
              <a:solidFill>
                <a:srgbClr val="B7BF10"/>
              </a:solidFill>
            </a:endParaRPr>
          </a:p>
        </p:txBody>
      </p:sp>
      <p:grpSp>
        <p:nvGrpSpPr>
          <p:cNvPr id="30" name="Groupe 29"/>
          <p:cNvGrpSpPr/>
          <p:nvPr/>
        </p:nvGrpSpPr>
        <p:grpSpPr>
          <a:xfrm>
            <a:off x="173429" y="2110281"/>
            <a:ext cx="4589304" cy="3300654"/>
            <a:chOff x="2195736" y="1804275"/>
            <a:chExt cx="4589304" cy="3300654"/>
          </a:xfrm>
        </p:grpSpPr>
        <p:pic>
          <p:nvPicPr>
            <p:cNvPr id="31" name="Imag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58960" y="1804275"/>
              <a:ext cx="4426080" cy="3249450"/>
            </a:xfrm>
            <a:prstGeom prst="rect">
              <a:avLst/>
            </a:prstGeom>
          </p:spPr>
        </p:pic>
        <p:sp>
          <p:nvSpPr>
            <p:cNvPr id="32" name="ZoneTexte 31"/>
            <p:cNvSpPr txBox="1"/>
            <p:nvPr/>
          </p:nvSpPr>
          <p:spPr>
            <a:xfrm>
              <a:off x="4499992" y="4797152"/>
              <a:ext cx="41389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pH</a:t>
              </a: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ZoneTexte 32"/>
            <p:cNvSpPr txBox="1"/>
            <p:nvPr/>
          </p:nvSpPr>
          <p:spPr>
            <a:xfrm rot="-5400000">
              <a:off x="2079358" y="3292877"/>
              <a:ext cx="54053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a:t>
              </a:r>
              <a:r>
                <a:rPr kumimoji="0" lang="fr-FR" sz="1400" b="0" i="0" u="none" strike="noStrike" kern="1200" cap="none" spc="0" normalizeH="0" baseline="-2500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max</a:t>
              </a:r>
              <a:endParaRPr kumimoji="0" lang="fr-FR" sz="14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4" name="Rectangle 33"/>
          <p:cNvSpPr/>
          <p:nvPr/>
        </p:nvSpPr>
        <p:spPr>
          <a:xfrm>
            <a:off x="4762733" y="2509932"/>
            <a:ext cx="4572000" cy="2677656"/>
          </a:xfrm>
          <a:prstGeom prst="rect">
            <a:avLst/>
          </a:prstGeom>
        </p:spPr>
        <p:txBody>
          <a:bodyPr>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err="1" smtClean="0">
                <a:ln>
                  <a:noFill/>
                </a:ln>
                <a:solidFill>
                  <a:prstClr val="black"/>
                </a:solidFill>
                <a:effectLst/>
                <a:uLnTx/>
                <a:uFillTx/>
                <a:latin typeface="Calibri Light" panose="020F0302020204030204"/>
                <a:ea typeface="+mn-ea"/>
                <a:cs typeface="+mn-cs"/>
              </a:rPr>
              <a:t>r</a:t>
            </a:r>
            <a:r>
              <a:rPr kumimoji="0" lang="fr-FR" sz="1400" b="0" i="0" u="none" strike="noStrike" kern="1200" cap="none" spc="0" normalizeH="0" baseline="-25000" noProof="0" dirty="0" err="1" smtClean="0">
                <a:ln>
                  <a:noFill/>
                </a:ln>
                <a:solidFill>
                  <a:prstClr val="black"/>
                </a:solidFill>
                <a:effectLst/>
                <a:uLnTx/>
                <a:uFillTx/>
                <a:latin typeface="Calibri Light" panose="020F0302020204030204"/>
                <a:ea typeface="+mn-ea"/>
                <a:cs typeface="+mn-cs"/>
              </a:rPr>
              <a:t>max</a:t>
            </a: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&gt; 0.8 </a:t>
            </a:r>
            <a:r>
              <a:rPr kumimoji="0" lang="fr-FR" sz="1400" b="0" i="0" u="none" strike="noStrike" kern="1200" cap="none" spc="0" normalizeH="0" baseline="0" noProof="0" dirty="0">
                <a:ln>
                  <a:noFill/>
                </a:ln>
                <a:solidFill>
                  <a:prstClr val="black"/>
                </a:solidFill>
                <a:effectLst/>
                <a:uLnTx/>
                <a:uFillTx/>
                <a:latin typeface="Calibri Light" panose="020F0302020204030204"/>
                <a:ea typeface="+mn-ea"/>
                <a:cs typeface="+mn-cs"/>
              </a:rPr>
              <a:t>pour les pH </a:t>
            </a: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&lt; 6.4 : </a:t>
            </a:r>
            <a:r>
              <a:rPr kumimoji="0" lang="fr-FR" sz="1400" b="0" i="0" u="none" strike="noStrike" kern="1200" cap="none" spc="0" normalizeH="0" baseline="0" noProof="0" dirty="0" smtClean="0">
                <a:ln>
                  <a:noFill/>
                </a:ln>
                <a:solidFill>
                  <a:srgbClr val="FF0000"/>
                </a:solidFill>
                <a:effectLst/>
                <a:uLnTx/>
                <a:uFillTx/>
                <a:latin typeface="Calibri Light" panose="020F0302020204030204"/>
                <a:ea typeface="+mn-ea"/>
                <a:cs typeface="+mn-cs"/>
              </a:rPr>
              <a:t>les </a:t>
            </a:r>
            <a:r>
              <a:rPr kumimoji="0" lang="fr-FR" sz="1400" b="0" i="0" u="none" strike="noStrike" kern="1200" cap="none" spc="0" normalizeH="0" baseline="0" noProof="0" dirty="0">
                <a:ln>
                  <a:noFill/>
                </a:ln>
                <a:solidFill>
                  <a:srgbClr val="FF0000"/>
                </a:solidFill>
                <a:effectLst/>
                <a:uLnTx/>
                <a:uFillTx/>
                <a:latin typeface="Calibri Light" panose="020F0302020204030204"/>
                <a:ea typeface="+mn-ea"/>
                <a:cs typeface="+mn-cs"/>
              </a:rPr>
              <a:t>sols dont </a:t>
            </a:r>
            <a:r>
              <a:rPr kumimoji="0" lang="fr-FR" sz="1400" b="0" i="0" u="none" strike="noStrike" kern="1200" cap="none" spc="0" normalizeH="0" baseline="0" noProof="0" dirty="0" smtClean="0">
                <a:ln>
                  <a:noFill/>
                </a:ln>
                <a:solidFill>
                  <a:srgbClr val="FF0000"/>
                </a:solidFill>
                <a:effectLst/>
                <a:uLnTx/>
                <a:uFillTx/>
                <a:latin typeface="Calibri Light" panose="020F0302020204030204"/>
                <a:ea typeface="+mn-ea"/>
                <a:cs typeface="+mn-cs"/>
              </a:rPr>
              <a:t>pH &lt; </a:t>
            </a:r>
            <a:r>
              <a:rPr kumimoji="0" lang="fr-FR" sz="1400" b="0" i="0" u="none" strike="noStrike" kern="1200" cap="none" spc="0" normalizeH="0" baseline="0" noProof="0" dirty="0">
                <a:ln>
                  <a:noFill/>
                </a:ln>
                <a:solidFill>
                  <a:srgbClr val="FF0000"/>
                </a:solidFill>
                <a:effectLst/>
                <a:uLnTx/>
                <a:uFillTx/>
                <a:latin typeface="Calibri Light" panose="020F0302020204030204"/>
                <a:ea typeface="+mn-ea"/>
                <a:cs typeface="+mn-cs"/>
              </a:rPr>
              <a:t>6.4, la fonction de réduction de N</a:t>
            </a:r>
            <a:r>
              <a:rPr kumimoji="0" lang="fr-FR" sz="1400" b="0" i="0" u="none" strike="noStrike" kern="1200" cap="none" spc="0" normalizeH="0" baseline="-25000" noProof="0" dirty="0">
                <a:ln>
                  <a:noFill/>
                </a:ln>
                <a:solidFill>
                  <a:srgbClr val="FF0000"/>
                </a:solidFill>
                <a:effectLst/>
                <a:uLnTx/>
                <a:uFillTx/>
                <a:latin typeface="Calibri Light" panose="020F0302020204030204"/>
                <a:ea typeface="+mn-ea"/>
                <a:cs typeface="+mn-cs"/>
              </a:rPr>
              <a:t>2</a:t>
            </a:r>
            <a:r>
              <a:rPr kumimoji="0" lang="fr-FR" sz="1400" b="0" i="0" u="none" strike="noStrike" kern="1200" cap="none" spc="0" normalizeH="0" baseline="0" noProof="0" dirty="0">
                <a:ln>
                  <a:noFill/>
                </a:ln>
                <a:solidFill>
                  <a:srgbClr val="FF0000"/>
                </a:solidFill>
                <a:effectLst/>
                <a:uLnTx/>
                <a:uFillTx/>
                <a:latin typeface="Calibri Light" panose="020F0302020204030204"/>
                <a:ea typeface="+mn-ea"/>
                <a:cs typeface="+mn-cs"/>
              </a:rPr>
              <a:t>O est très peu </a:t>
            </a:r>
            <a:r>
              <a:rPr kumimoji="0" lang="fr-FR" sz="1400" b="0" i="0" u="none" strike="noStrike" kern="1200" cap="none" spc="0" normalizeH="0" baseline="0" noProof="0" dirty="0" smtClean="0">
                <a:ln>
                  <a:noFill/>
                </a:ln>
                <a:solidFill>
                  <a:srgbClr val="FF0000"/>
                </a:solidFill>
                <a:effectLst/>
                <a:uLnTx/>
                <a:uFillTx/>
                <a:latin typeface="Calibri Light" panose="020F0302020204030204"/>
                <a:ea typeface="+mn-ea"/>
                <a:cs typeface="+mn-cs"/>
              </a:rPr>
              <a:t>efficace</a:t>
            </a: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err="1" smtClean="0">
                <a:ln>
                  <a:noFill/>
                </a:ln>
                <a:solidFill>
                  <a:prstClr val="black"/>
                </a:solidFill>
                <a:effectLst/>
                <a:uLnTx/>
                <a:uFillTx/>
                <a:latin typeface="Calibri Light" panose="020F0302020204030204"/>
                <a:ea typeface="+mn-ea"/>
                <a:cs typeface="+mn-cs"/>
              </a:rPr>
              <a:t>r</a:t>
            </a:r>
            <a:r>
              <a:rPr kumimoji="0" lang="fr-FR" sz="1400" b="0" i="0" u="none" strike="noStrike" kern="1200" cap="none" spc="0" normalizeH="0" baseline="-25000" noProof="0" dirty="0" err="1" smtClean="0">
                <a:ln>
                  <a:noFill/>
                </a:ln>
                <a:solidFill>
                  <a:prstClr val="black"/>
                </a:solidFill>
                <a:effectLst/>
                <a:uLnTx/>
                <a:uFillTx/>
                <a:latin typeface="Calibri Light" panose="020F0302020204030204"/>
                <a:ea typeface="+mn-ea"/>
                <a:cs typeface="+mn-cs"/>
              </a:rPr>
              <a:t>max</a:t>
            </a: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r>
              <a:rPr kumimoji="0" lang="fr-FR" sz="1400" b="0" i="0" u="none" strike="noStrike" kern="1200" cap="none" spc="0" normalizeH="0" baseline="0" noProof="0" dirty="0">
                <a:ln>
                  <a:noFill/>
                </a:ln>
                <a:solidFill>
                  <a:prstClr val="black"/>
                </a:solidFill>
                <a:effectLst/>
                <a:uLnTx/>
                <a:uFillTx/>
                <a:latin typeface="Calibri Light" panose="020F0302020204030204"/>
                <a:ea typeface="+mn-ea"/>
                <a:cs typeface="+mn-cs"/>
              </a:rPr>
              <a:t>chute drastiquement pour </a:t>
            </a: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6.4 &lt; pH 6.8</a:t>
            </a:r>
            <a:r>
              <a:rPr kumimoji="0" lang="fr-FR" sz="1400" b="0" i="0" u="none" strike="noStrike" kern="1200" cap="none" spc="0" normalizeH="0" baseline="0" noProof="0" dirty="0">
                <a:ln>
                  <a:noFill/>
                </a:ln>
                <a:solidFill>
                  <a:prstClr val="black"/>
                </a:solidFill>
                <a:effectLst/>
                <a:uLnTx/>
                <a:uFillTx/>
                <a:latin typeface="Calibri Light" panose="020F0302020204030204"/>
                <a:ea typeface="+mn-ea"/>
                <a:cs typeface="+mn-cs"/>
              </a:rPr>
              <a:t>, passant globalement de 0.8 à </a:t>
            </a: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0.4 : </a:t>
            </a:r>
            <a:r>
              <a:rPr kumimoji="0" lang="fr-FR" sz="1400" b="0" i="0" u="none" strike="noStrike" kern="1200" cap="none" spc="0" normalizeH="0" baseline="0" noProof="0" dirty="0" smtClean="0">
                <a:ln>
                  <a:noFill/>
                </a:ln>
                <a:solidFill>
                  <a:srgbClr val="FF0000"/>
                </a:solidFill>
                <a:effectLst/>
                <a:uLnTx/>
                <a:uFillTx/>
                <a:latin typeface="Calibri Light" panose="020F0302020204030204"/>
                <a:ea typeface="+mn-ea"/>
                <a:cs typeface="+mn-cs"/>
              </a:rPr>
              <a:t>dans </a:t>
            </a:r>
            <a:r>
              <a:rPr kumimoji="0" lang="fr-FR" sz="1400" b="0" i="0" u="none" strike="noStrike" kern="1200" cap="none" spc="0" normalizeH="0" baseline="0" noProof="0" dirty="0">
                <a:ln>
                  <a:noFill/>
                </a:ln>
                <a:solidFill>
                  <a:srgbClr val="FF0000"/>
                </a:solidFill>
                <a:effectLst/>
                <a:uLnTx/>
                <a:uFillTx/>
                <a:latin typeface="Calibri Light" panose="020F0302020204030204"/>
                <a:ea typeface="+mn-ea"/>
                <a:cs typeface="+mn-cs"/>
              </a:rPr>
              <a:t>cette courte zone de variation de pH, la capacité des sols à réduire N</a:t>
            </a:r>
            <a:r>
              <a:rPr kumimoji="0" lang="fr-FR" sz="1400" b="0" i="0" u="none" strike="noStrike" kern="1200" cap="none" spc="0" normalizeH="0" baseline="-25000" noProof="0" dirty="0">
                <a:ln>
                  <a:noFill/>
                </a:ln>
                <a:solidFill>
                  <a:srgbClr val="FF0000"/>
                </a:solidFill>
                <a:effectLst/>
                <a:uLnTx/>
                <a:uFillTx/>
                <a:latin typeface="Calibri Light" panose="020F0302020204030204"/>
                <a:ea typeface="+mn-ea"/>
                <a:cs typeface="+mn-cs"/>
              </a:rPr>
              <a:t>2</a:t>
            </a:r>
            <a:r>
              <a:rPr kumimoji="0" lang="fr-FR" sz="1400" b="0" i="0" u="none" strike="noStrike" kern="1200" cap="none" spc="0" normalizeH="0" baseline="0" noProof="0" dirty="0">
                <a:ln>
                  <a:noFill/>
                </a:ln>
                <a:solidFill>
                  <a:srgbClr val="FF0000"/>
                </a:solidFill>
                <a:effectLst/>
                <a:uLnTx/>
                <a:uFillTx/>
                <a:latin typeface="Calibri Light" panose="020F0302020204030204"/>
                <a:ea typeface="+mn-ea"/>
                <a:cs typeface="+mn-cs"/>
              </a:rPr>
              <a:t>O devient </a:t>
            </a:r>
            <a:r>
              <a:rPr kumimoji="0" lang="fr-FR" sz="1400" b="0" i="0" u="none" strike="noStrike" kern="1200" cap="none" spc="0" normalizeH="0" baseline="0" noProof="0" dirty="0" smtClean="0">
                <a:ln>
                  <a:noFill/>
                </a:ln>
                <a:solidFill>
                  <a:srgbClr val="FF0000"/>
                </a:solidFill>
                <a:effectLst/>
                <a:uLnTx/>
                <a:uFillTx/>
                <a:latin typeface="Calibri Light" panose="020F0302020204030204"/>
                <a:ea typeface="+mn-ea"/>
                <a:cs typeface="+mn-cs"/>
              </a:rPr>
              <a:t>efficace</a:t>
            </a: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fr-FR" sz="1400" dirty="0">
              <a:solidFill>
                <a:prstClr val="black"/>
              </a:solidFill>
              <a:latin typeface="Calibri Light" panose="020F030202020403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err="1" smtClean="0">
                <a:ln>
                  <a:noFill/>
                </a:ln>
                <a:solidFill>
                  <a:prstClr val="black"/>
                </a:solidFill>
                <a:effectLst/>
                <a:uLnTx/>
                <a:uFillTx/>
                <a:latin typeface="Calibri Light" panose="020F0302020204030204"/>
                <a:ea typeface="+mn-ea"/>
                <a:cs typeface="+mn-cs"/>
              </a:rPr>
              <a:t>r</a:t>
            </a:r>
            <a:r>
              <a:rPr kumimoji="0" lang="fr-FR" sz="1400" b="0" i="0" u="none" strike="noStrike" kern="1200" cap="none" spc="0" normalizeH="0" baseline="-25000" noProof="0" dirty="0" err="1" smtClean="0">
                <a:ln>
                  <a:noFill/>
                </a:ln>
                <a:solidFill>
                  <a:prstClr val="black"/>
                </a:solidFill>
                <a:effectLst/>
                <a:uLnTx/>
                <a:uFillTx/>
                <a:latin typeface="Calibri Light" panose="020F0302020204030204"/>
                <a:ea typeface="+mn-ea"/>
                <a:cs typeface="+mn-cs"/>
              </a:rPr>
              <a:t>max</a:t>
            </a:r>
            <a:r>
              <a:rPr kumimoji="0" lang="fr-FR" sz="1400" b="0" i="0" u="none" strike="noStrike" kern="1200" cap="none" spc="0" normalizeH="0" noProof="0" dirty="0" smtClean="0">
                <a:ln>
                  <a:noFill/>
                </a:ln>
                <a:solidFill>
                  <a:prstClr val="black"/>
                </a:solidFill>
                <a:effectLst/>
                <a:uLnTx/>
                <a:uFillTx/>
                <a:latin typeface="Calibri Light" panose="020F0302020204030204"/>
                <a:ea typeface="+mn-ea"/>
                <a:cs typeface="+mn-cs"/>
              </a:rPr>
              <a:t> est faible pour les pH &gt; 6,8</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fr-FR" sz="1400" baseline="0" dirty="0">
              <a:solidFill>
                <a:prstClr val="black"/>
              </a:solidFill>
              <a:latin typeface="Calibri Light" panose="020F0302020204030204"/>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noProof="0" dirty="0" smtClean="0">
                <a:ln>
                  <a:noFill/>
                </a:ln>
                <a:solidFill>
                  <a:prstClr val="black"/>
                </a:solidFill>
                <a:effectLst/>
                <a:uLnTx/>
                <a:uFillTx/>
                <a:latin typeface="Calibri Light" panose="020F0302020204030204"/>
                <a:ea typeface="+mn-ea"/>
                <a:cs typeface="+mn-cs"/>
              </a:rPr>
              <a:t>Sur la base de la valeur du R², la qualité de la prédiction s’élève à 72 % avec une précision de 0,2</a:t>
            </a:r>
            <a:endParaRPr kumimoji="0" lang="fr-FR"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7881289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73744"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5994" y="5867262"/>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7459" y="6303206"/>
            <a:ext cx="698775" cy="35122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8196" y="5434723"/>
            <a:ext cx="731972" cy="361003"/>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flipV="1">
            <a:off x="4228407" y="1038942"/>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
        <p:nvSpPr>
          <p:cNvPr id="25" name="Espace réservé du pied de page 4"/>
          <p:cNvSpPr txBox="1">
            <a:spLocks/>
          </p:cNvSpPr>
          <p:nvPr/>
        </p:nvSpPr>
        <p:spPr>
          <a:xfrm>
            <a:off x="858838" y="65088"/>
            <a:ext cx="8211329"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Définition des fonctions de </a:t>
            </a:r>
            <a:r>
              <a:rPr sz="1600" dirty="0" err="1" smtClean="0">
                <a:solidFill>
                  <a:prstClr val="white"/>
                </a:solidFill>
              </a:rPr>
              <a:t>pédotransfert</a:t>
            </a:r>
            <a:endParaRPr sz="1600" b="1" dirty="0">
              <a:solidFill>
                <a:srgbClr val="B7BF10"/>
              </a:solidFill>
            </a:endParaRPr>
          </a:p>
        </p:txBody>
      </p:sp>
      <p:sp>
        <p:nvSpPr>
          <p:cNvPr id="22" name="ZoneTexte 21"/>
          <p:cNvSpPr txBox="1"/>
          <p:nvPr/>
        </p:nvSpPr>
        <p:spPr>
          <a:xfrm>
            <a:off x="2014399" y="425450"/>
            <a:ext cx="955060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Rappel : FPT issue </a:t>
            </a:r>
            <a:r>
              <a:rPr kumimoji="0" lang="fr-FR" sz="3200" b="0" i="0" u="none" strike="noStrike" kern="1200" cap="none" spc="0" normalizeH="0" noProof="0" dirty="0" smtClean="0">
                <a:ln>
                  <a:noFill/>
                </a:ln>
                <a:solidFill>
                  <a:prstClr val="black"/>
                </a:solidFill>
                <a:effectLst/>
                <a:uLnTx/>
                <a:uFillTx/>
                <a:latin typeface="Calibri" panose="020F0502020204030204"/>
                <a:ea typeface="+mn-ea"/>
                <a:cs typeface="+mn-cs"/>
              </a:rPr>
              <a:t>ACP - modélisation PLS</a:t>
            </a:r>
            <a:endPar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ZoneTexte 22"/>
          <p:cNvSpPr txBox="1"/>
          <p:nvPr/>
        </p:nvSpPr>
        <p:spPr>
          <a:xfrm>
            <a:off x="319821" y="1647310"/>
            <a:ext cx="8818859" cy="507831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FF0000"/>
                </a:solidFill>
                <a:effectLst/>
                <a:uLnTx/>
                <a:uFillTx/>
                <a:latin typeface="Calibri" panose="020F0502020204030204"/>
                <a:ea typeface="+mn-ea"/>
                <a:cs typeface="+mn-cs"/>
              </a:rPr>
              <a:t>Etape  de l’analyse statistique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50000"/>
              </a:lnSpc>
              <a:spcBef>
                <a:spcPts val="0"/>
              </a:spcBef>
              <a:spcAft>
                <a:spcPts val="0"/>
              </a:spcAft>
              <a:buClr>
                <a:srgbClr val="FF0000"/>
              </a:buClr>
              <a:buSzTx/>
              <a:buFont typeface="+mj-lt"/>
              <a:buAutoNum type="arabicPeriod"/>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Analyse en Composantes Principales (ACP)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22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variables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r-FR"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r</a:t>
            </a:r>
            <a:r>
              <a:rPr kumimoji="0" lang="fr-FR" sz="1800" b="0" i="0" u="none" strike="noStrike" kern="1200" cap="none" spc="0" normalizeH="0" baseline="-25000" noProof="0" dirty="0" err="1" smtClean="0">
                <a:ln>
                  <a:noFill/>
                </a:ln>
                <a:solidFill>
                  <a:prstClr val="black"/>
                </a:solidFill>
                <a:effectLst/>
                <a:uLnTx/>
                <a:uFillTx/>
                <a:latin typeface="Calibri" panose="020F0502020204030204"/>
                <a:ea typeface="+mn-ea"/>
                <a:cs typeface="+mn-cs"/>
              </a:rPr>
              <a:t>max</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plus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21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variables pédologiques</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50000"/>
              </a:lnSpc>
              <a:spcBef>
                <a:spcPts val="0"/>
              </a:spcBef>
              <a:spcAft>
                <a:spcPts val="0"/>
              </a:spcAft>
              <a:buClr>
                <a:srgbClr val="FF0000"/>
              </a:buClr>
              <a:buSzTx/>
              <a:buFont typeface="+mj-lt"/>
              <a:buAutoNum type="arabicPeriod"/>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ACP avec seulement </a:t>
            </a:r>
            <a:r>
              <a:rPr kumimoji="0" lang="fr-FR"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Rmax</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pH, argile, sable grossier, calcium échangeable et la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CEC</a:t>
            </a:r>
          </a:p>
          <a:p>
            <a:pPr marL="342900" marR="0" lvl="0" indent="-342900" algn="l" defTabSz="457200" rtl="0" eaLnBrk="1" fontAlgn="auto" latinLnBrk="0" hangingPunct="1">
              <a:lnSpc>
                <a:spcPct val="150000"/>
              </a:lnSpc>
              <a:spcBef>
                <a:spcPts val="0"/>
              </a:spcBef>
              <a:spcAft>
                <a:spcPts val="0"/>
              </a:spcAft>
              <a:buClr>
                <a:srgbClr val="FF0000"/>
              </a:buClr>
              <a:buSzTx/>
              <a:buFont typeface="+mj-lt"/>
              <a:buAutoNum type="arabicPeriod"/>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Pour chaque individu, on déduit les valeurs des 4 premières composantes</a:t>
            </a:r>
          </a:p>
          <a:p>
            <a:pPr marL="342900" marR="0" lvl="0" indent="-342900" algn="l" defTabSz="457200" rtl="0" eaLnBrk="1" fontAlgn="auto" latinLnBrk="0" hangingPunct="1">
              <a:lnSpc>
                <a:spcPct val="150000"/>
              </a:lnSpc>
              <a:spcBef>
                <a:spcPts val="0"/>
              </a:spcBef>
              <a:spcAft>
                <a:spcPts val="0"/>
              </a:spcAft>
              <a:buClr>
                <a:srgbClr val="FF0000"/>
              </a:buClr>
              <a:buSzTx/>
              <a:buFont typeface="+mj-lt"/>
              <a:buAutoNum type="arabicPeriod"/>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 partir des vecteurs propres en déduit les variables latentes des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6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variables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mesurées</a:t>
            </a:r>
          </a:p>
          <a:p>
            <a:pPr marL="342900" marR="0" lvl="0" indent="-342900" algn="l" defTabSz="457200" rtl="0" eaLnBrk="1" fontAlgn="auto" latinLnBrk="0" hangingPunct="1">
              <a:lnSpc>
                <a:spcPct val="150000"/>
              </a:lnSpc>
              <a:spcBef>
                <a:spcPts val="0"/>
              </a:spcBef>
              <a:spcAft>
                <a:spcPts val="0"/>
              </a:spcAft>
              <a:buClr>
                <a:srgbClr val="FF0000"/>
              </a:buClr>
              <a:buSzTx/>
              <a:buFont typeface="+mj-lt"/>
              <a:buAutoNum type="arabicPeriod"/>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Transformation inverse sur chaque variable latente pour revenir aux échelles initiales de mesure des variables</a:t>
            </a:r>
          </a:p>
          <a:p>
            <a:pPr marL="342900" marR="0" lvl="0" indent="-342900" algn="l" defTabSz="457200" rtl="0" eaLnBrk="1" fontAlgn="auto" latinLnBrk="0" hangingPunct="1">
              <a:lnSpc>
                <a:spcPct val="150000"/>
              </a:lnSpc>
              <a:spcBef>
                <a:spcPts val="0"/>
              </a:spcBef>
              <a:spcAft>
                <a:spcPts val="0"/>
              </a:spcAft>
              <a:buClr>
                <a:srgbClr val="FF0000"/>
              </a:buClr>
              <a:buSzTx/>
              <a:buFont typeface="+mj-lt"/>
              <a:buAutoNum type="arabicPeriod"/>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Régression PLS : </a:t>
            </a:r>
            <a:r>
              <a:rPr kumimoji="0" lang="fr-FR"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Rmax</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f (pH, CEC,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argile….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de l’étape 5</a:t>
            </a:r>
          </a:p>
          <a:p>
            <a:pPr marL="342900" marR="0" lvl="0" indent="-342900" algn="l" defTabSz="457200" rtl="0" eaLnBrk="1" fontAlgn="auto" latinLnBrk="0" hangingPunct="1">
              <a:lnSpc>
                <a:spcPct val="100000"/>
              </a:lnSpc>
              <a:spcBef>
                <a:spcPts val="0"/>
              </a:spcBef>
              <a:spcAft>
                <a:spcPts val="0"/>
              </a:spcAft>
              <a:buClr>
                <a:srgbClr val="FF0000"/>
              </a:buClr>
              <a:buSzTx/>
              <a:buFont typeface="+mj-lt"/>
              <a:buAutoNum type="arabicPeriod"/>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FF0000"/>
              </a:buClr>
              <a:buSzTx/>
              <a:buFont typeface="+mj-lt"/>
              <a:buAutoNum type="arabicPeriod"/>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FF0000"/>
              </a:buClr>
              <a:buSzTx/>
              <a:buFont typeface="+mj-lt"/>
              <a:buAutoNum type="arabicPeriod"/>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1839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70675"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5994" y="5867262"/>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7459" y="6303206"/>
            <a:ext cx="698775" cy="35122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8196" y="5434723"/>
            <a:ext cx="731972" cy="361003"/>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flipV="1">
            <a:off x="4168126" y="991336"/>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
        <p:nvSpPr>
          <p:cNvPr id="3" name="ZoneTexte 2"/>
          <p:cNvSpPr txBox="1"/>
          <p:nvPr/>
        </p:nvSpPr>
        <p:spPr>
          <a:xfrm>
            <a:off x="913064" y="1318516"/>
            <a:ext cx="4072974" cy="175432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Approche</a:t>
            </a:r>
            <a:r>
              <a:rPr kumimoji="0" lang="fr-FR" sz="1800" b="0" i="0" u="none" strike="noStrike" kern="1200" cap="none" spc="0" normalizeH="0" noProof="0" dirty="0" smtClean="0">
                <a:ln>
                  <a:noFill/>
                </a:ln>
                <a:solidFill>
                  <a:prstClr val="black"/>
                </a:solidFill>
                <a:effectLst/>
                <a:uLnTx/>
                <a:uFillTx/>
                <a:latin typeface="Calibri" panose="020F0502020204030204"/>
                <a:ea typeface="+mn-ea"/>
                <a:cs typeface="+mn-cs"/>
              </a:rPr>
              <a:t> par ACP couplée à l’analyse PLS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8" name="Image 67"/>
          <p:cNvPicPr>
            <a:picLocks noChangeAspect="1"/>
          </p:cNvPicPr>
          <p:nvPr/>
        </p:nvPicPr>
        <p:blipFill>
          <a:blip r:embed="rId12"/>
          <a:stretch>
            <a:fillRect/>
          </a:stretch>
        </p:blipFill>
        <p:spPr>
          <a:xfrm>
            <a:off x="267275" y="1819140"/>
            <a:ext cx="3808126" cy="1841400"/>
          </a:xfrm>
          <a:prstGeom prst="rect">
            <a:avLst/>
          </a:prstGeom>
        </p:spPr>
      </p:pic>
      <p:grpSp>
        <p:nvGrpSpPr>
          <p:cNvPr id="69" name="Groupe 68"/>
          <p:cNvGrpSpPr/>
          <p:nvPr/>
        </p:nvGrpSpPr>
        <p:grpSpPr>
          <a:xfrm>
            <a:off x="4541855" y="1969908"/>
            <a:ext cx="2189881" cy="1790700"/>
            <a:chOff x="2983036" y="4230588"/>
            <a:chExt cx="1804988" cy="1790700"/>
          </a:xfrm>
        </p:grpSpPr>
        <p:pic>
          <p:nvPicPr>
            <p:cNvPr id="70" name="Image 6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83036" y="4230588"/>
              <a:ext cx="1804988" cy="1790700"/>
            </a:xfrm>
            <a:prstGeom prst="rect">
              <a:avLst/>
            </a:prstGeom>
          </p:spPr>
        </p:pic>
        <p:sp>
          <p:nvSpPr>
            <p:cNvPr id="71" name="Rectangle 70"/>
            <p:cNvSpPr/>
            <p:nvPr/>
          </p:nvSpPr>
          <p:spPr>
            <a:xfrm>
              <a:off x="3199036" y="4266588"/>
              <a:ext cx="917848" cy="4308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 88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 = </a:t>
              </a:r>
              <a:r>
                <a:rPr kumimoji="0" lang="fr-FR"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0.88</a:t>
              </a:r>
              <a:endParaRPr kumimoji="0" lang="fr-F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72" name="ZoneTexte 71"/>
          <p:cNvSpPr txBox="1"/>
          <p:nvPr/>
        </p:nvSpPr>
        <p:spPr>
          <a:xfrm>
            <a:off x="6821142" y="1943580"/>
            <a:ext cx="2131997"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Capacité des sols à réduire N</a:t>
            </a:r>
            <a:r>
              <a:rPr kumimoji="0" lang="fr-FR" sz="14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O : </a:t>
            </a: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mn-cs"/>
              </a:rPr>
              <a:t>valeurs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mesurées </a:t>
            </a:r>
            <a:r>
              <a:rPr kumimoji="0" lang="fr-FR" sz="1400" b="0" i="1" u="none" strike="noStrike" kern="1200" cap="none" spc="0" normalizeH="0" baseline="0" noProof="0" dirty="0">
                <a:ln>
                  <a:noFill/>
                </a:ln>
                <a:solidFill>
                  <a:prstClr val="black"/>
                </a:solidFill>
                <a:effectLst/>
                <a:uLnTx/>
                <a:uFillTx/>
                <a:latin typeface="Calibri" panose="020F0502020204030204"/>
                <a:ea typeface="+mn-ea"/>
                <a:cs typeface="+mn-cs"/>
              </a:rPr>
              <a:t>vs</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 valeurs </a:t>
            </a: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mn-cs"/>
              </a:rPr>
              <a:t>prédites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par un modèle </a:t>
            </a: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mn-cs"/>
              </a:rPr>
              <a:t>de régression PLS mettant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en œuvre le pH, l’argile et la CEC des sols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ZoneTexte 23"/>
          <p:cNvSpPr txBox="1"/>
          <p:nvPr/>
        </p:nvSpPr>
        <p:spPr>
          <a:xfrm>
            <a:off x="7309558" y="447540"/>
            <a:ext cx="169950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Résultats</a:t>
            </a:r>
            <a:endPar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Image 25"/>
          <p:cNvPicPr>
            <a:picLocks noChangeAspect="1"/>
          </p:cNvPicPr>
          <p:nvPr/>
        </p:nvPicPr>
        <p:blipFill>
          <a:blip r:embed="rId14"/>
          <a:stretch>
            <a:fillRect/>
          </a:stretch>
        </p:blipFill>
        <p:spPr>
          <a:xfrm>
            <a:off x="540000" y="3921573"/>
            <a:ext cx="2755859" cy="2343633"/>
          </a:xfrm>
          <a:prstGeom prst="rect">
            <a:avLst/>
          </a:prstGeom>
        </p:spPr>
      </p:pic>
      <p:pic>
        <p:nvPicPr>
          <p:cNvPr id="27" name="Image 26"/>
          <p:cNvPicPr>
            <a:picLocks noChangeAspect="1"/>
          </p:cNvPicPr>
          <p:nvPr/>
        </p:nvPicPr>
        <p:blipFill>
          <a:blip r:embed="rId15"/>
          <a:stretch>
            <a:fillRect/>
          </a:stretch>
        </p:blipFill>
        <p:spPr>
          <a:xfrm>
            <a:off x="3712327" y="3990797"/>
            <a:ext cx="3836687" cy="1390650"/>
          </a:xfrm>
          <a:prstGeom prst="rect">
            <a:avLst/>
          </a:prstGeom>
        </p:spPr>
      </p:pic>
      <p:sp>
        <p:nvSpPr>
          <p:cNvPr id="28" name="ZoneTexte 27"/>
          <p:cNvSpPr txBox="1"/>
          <p:nvPr/>
        </p:nvSpPr>
        <p:spPr>
          <a:xfrm>
            <a:off x="3437439" y="5450970"/>
            <a:ext cx="4335505"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14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Importance relative des propriétés physico-chimiques  dans le déterminisme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14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de la capacité des sols à réduire N</a:t>
            </a:r>
            <a:r>
              <a:rPr kumimoji="0" lang="fr-FR" altLang="fr-FR" sz="1400" b="1" i="0" u="none" strike="noStrike" kern="1200" cap="none" spc="0" normalizeH="0" baseline="-25000" noProof="0" dirty="0" smtClean="0">
                <a:ln>
                  <a:noFill/>
                </a:ln>
                <a:solidFill>
                  <a:prstClr val="black"/>
                </a:solidFill>
                <a:effectLst/>
                <a:uLnTx/>
                <a:uFillTx/>
                <a:latin typeface="Calibri" panose="020F0502020204030204"/>
                <a:ea typeface="+mn-ea"/>
                <a:cs typeface="Arial" panose="020B0604020202020204" pitchFamily="34" charset="0"/>
              </a:rPr>
              <a:t>2</a:t>
            </a:r>
            <a:r>
              <a:rPr kumimoji="0" lang="fr-FR" altLang="fr-FR" sz="14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O</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endParaRPr>
          </a:p>
        </p:txBody>
      </p:sp>
      <p:sp>
        <p:nvSpPr>
          <p:cNvPr id="29" name="Espace réservé du pied de page 4"/>
          <p:cNvSpPr txBox="1">
            <a:spLocks/>
          </p:cNvSpPr>
          <p:nvPr/>
        </p:nvSpPr>
        <p:spPr>
          <a:xfrm>
            <a:off x="858838" y="65088"/>
            <a:ext cx="8211329"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Définition des fonctions de </a:t>
            </a:r>
            <a:r>
              <a:rPr sz="1600" dirty="0" err="1" smtClean="0">
                <a:solidFill>
                  <a:prstClr val="white"/>
                </a:solidFill>
              </a:rPr>
              <a:t>pédotransfert</a:t>
            </a:r>
            <a:endParaRPr sz="1600" b="1" dirty="0">
              <a:solidFill>
                <a:srgbClr val="B7BF10"/>
              </a:solidFill>
            </a:endParaRPr>
          </a:p>
        </p:txBody>
      </p:sp>
    </p:spTree>
    <p:extLst>
      <p:ext uri="{BB962C8B-B14F-4D97-AF65-F5344CB8AC3E}">
        <p14:creationId xmlns:p14="http://schemas.microsoft.com/office/powerpoint/2010/main" val="2998423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62488"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5994" y="5867262"/>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7459" y="6303206"/>
            <a:ext cx="698775" cy="35122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8196" y="5434723"/>
            <a:ext cx="731972" cy="361003"/>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pic>
        <p:nvPicPr>
          <p:cNvPr id="24" name="Image 23"/>
          <p:cNvPicPr>
            <a:picLocks noChangeAspect="1"/>
          </p:cNvPicPr>
          <p:nvPr/>
        </p:nvPicPr>
        <p:blipFill>
          <a:blip r:embed="rId12"/>
          <a:stretch>
            <a:fillRect/>
          </a:stretch>
        </p:blipFill>
        <p:spPr>
          <a:xfrm>
            <a:off x="1587640" y="183534"/>
            <a:ext cx="6936228" cy="4844649"/>
          </a:xfrm>
          <a:prstGeom prst="rect">
            <a:avLst/>
          </a:prstGeom>
        </p:spPr>
      </p:pic>
      <p:sp>
        <p:nvSpPr>
          <p:cNvPr id="25" name="Rectangle 24"/>
          <p:cNvSpPr/>
          <p:nvPr/>
        </p:nvSpPr>
        <p:spPr>
          <a:xfrm>
            <a:off x="441305" y="5598982"/>
            <a:ext cx="8561817" cy="615553"/>
          </a:xfrm>
          <a:prstGeom prst="rect">
            <a:avLst/>
          </a:prstGeom>
        </p:spPr>
        <p:txBody>
          <a:bodyPr wrap="square">
            <a:spAutoFit/>
          </a:bodyPr>
          <a:lstStyle/>
          <a:p>
            <a:endParaRPr lang="fr-FR" sz="1400" dirty="0">
              <a:solidFill>
                <a:srgbClr val="000000"/>
              </a:solidFill>
              <a:latin typeface="Calibri" panose="020F0502020204030204" pitchFamily="34" charset="0"/>
            </a:endParaRPr>
          </a:p>
          <a:p>
            <a:r>
              <a:rPr lang="fr-FR" sz="1400" dirty="0">
                <a:solidFill>
                  <a:srgbClr val="000000"/>
                </a:solidFill>
                <a:latin typeface="Calibri" panose="020F0502020204030204" pitchFamily="34" charset="0"/>
              </a:rPr>
              <a:t> </a:t>
            </a:r>
            <a:r>
              <a:rPr lang="fr-FR" sz="2000" b="1" dirty="0">
                <a:solidFill>
                  <a:srgbClr val="000000"/>
                </a:solidFill>
                <a:latin typeface="Calibri" panose="020F0502020204030204" pitchFamily="34" charset="0"/>
              </a:rPr>
              <a:t>[</a:t>
            </a:r>
            <a:r>
              <a:rPr lang="fr-FR" sz="2000" b="1" dirty="0" smtClean="0">
                <a:solidFill>
                  <a:srgbClr val="000000"/>
                </a:solidFill>
                <a:latin typeface="Calibri" panose="020F0502020204030204" pitchFamily="34" charset="0"/>
              </a:rPr>
              <a:t>SOL(</a:t>
            </a:r>
            <a:r>
              <a:rPr lang="fr-FR" sz="2000" b="1" dirty="0" err="1" smtClean="0">
                <a:solidFill>
                  <a:srgbClr val="000000"/>
                </a:solidFill>
                <a:latin typeface="Calibri" panose="020F0502020204030204" pitchFamily="34" charset="0"/>
              </a:rPr>
              <a:t>pH</a:t>
            </a:r>
            <a:r>
              <a:rPr lang="fr-FR" sz="2000" b="1" i="1" baseline="-25000" dirty="0" err="1" smtClean="0">
                <a:solidFill>
                  <a:srgbClr val="000000"/>
                </a:solidFill>
                <a:latin typeface="Calibri" panose="020F0502020204030204" pitchFamily="34" charset="0"/>
              </a:rPr>
              <a:t>a</a:t>
            </a:r>
            <a:r>
              <a:rPr lang="fr-FR" sz="2000" b="1" dirty="0">
                <a:solidFill>
                  <a:srgbClr val="000000"/>
                </a:solidFill>
                <a:latin typeface="Calibri" panose="020F0502020204030204" pitchFamily="34" charset="0"/>
              </a:rPr>
              <a:t>, </a:t>
            </a:r>
            <a:r>
              <a:rPr lang="fr-FR" sz="2000" b="1" dirty="0" err="1">
                <a:solidFill>
                  <a:srgbClr val="000000"/>
                </a:solidFill>
                <a:latin typeface="Calibri" panose="020F0502020204030204" pitchFamily="34" charset="0"/>
              </a:rPr>
              <a:t>CEC</a:t>
            </a:r>
            <a:r>
              <a:rPr lang="fr-FR" sz="2000" b="1" i="1" baseline="-25000" dirty="0" err="1">
                <a:solidFill>
                  <a:srgbClr val="000000"/>
                </a:solidFill>
                <a:latin typeface="Calibri" panose="020F0502020204030204" pitchFamily="34" charset="0"/>
              </a:rPr>
              <a:t>a</a:t>
            </a:r>
            <a:r>
              <a:rPr lang="fr-FR" sz="2000" b="1" dirty="0">
                <a:solidFill>
                  <a:srgbClr val="000000"/>
                </a:solidFill>
                <a:latin typeface="Calibri" panose="020F0502020204030204" pitchFamily="34" charset="0"/>
              </a:rPr>
              <a:t>, C</a:t>
            </a:r>
            <a:r>
              <a:rPr lang="fr-FR" sz="2000" b="1" i="1" baseline="-25000" dirty="0">
                <a:solidFill>
                  <a:srgbClr val="000000"/>
                </a:solidFill>
                <a:latin typeface="Calibri" panose="020F0502020204030204" pitchFamily="34" charset="0"/>
              </a:rPr>
              <a:t>a</a:t>
            </a:r>
            <a:r>
              <a:rPr lang="fr-FR" sz="2000" b="1" dirty="0">
                <a:solidFill>
                  <a:srgbClr val="000000"/>
                </a:solidFill>
                <a:latin typeface="Calibri" panose="020F0502020204030204" pitchFamily="34" charset="0"/>
              </a:rPr>
              <a:t>,…) ]</a:t>
            </a:r>
            <a:r>
              <a:rPr lang="fr-FR" sz="2000" b="1" baseline="-25000" dirty="0">
                <a:solidFill>
                  <a:srgbClr val="FF0000"/>
                </a:solidFill>
                <a:latin typeface="Calibri" panose="020F0502020204030204" pitchFamily="34" charset="0"/>
              </a:rPr>
              <a:t>PhN2ORed-</a:t>
            </a:r>
            <a:r>
              <a:rPr lang="fr-FR" sz="2000" b="1" baseline="-25000" dirty="0">
                <a:solidFill>
                  <a:srgbClr val="000000"/>
                </a:solidFill>
                <a:latin typeface="Calibri" panose="020F0502020204030204" pitchFamily="34" charset="0"/>
              </a:rPr>
              <a:t> </a:t>
            </a:r>
            <a:r>
              <a:rPr lang="fr-FR" sz="2000" b="1" dirty="0" smtClean="0">
                <a:solidFill>
                  <a:srgbClr val="000000"/>
                </a:solidFill>
                <a:latin typeface="Calibri" panose="020F0502020204030204" pitchFamily="34" charset="0"/>
              </a:rPr>
              <a:t>    </a:t>
            </a:r>
            <a:r>
              <a:rPr lang="fr-FR" sz="2000" dirty="0" smtClean="0">
                <a:solidFill>
                  <a:srgbClr val="000000"/>
                </a:solidFill>
                <a:latin typeface="Wingdings" panose="05000000000000000000" pitchFamily="2" charset="2"/>
              </a:rPr>
              <a:t> </a:t>
            </a:r>
            <a:r>
              <a:rPr lang="fr-FR" sz="2000" b="1" dirty="0">
                <a:solidFill>
                  <a:srgbClr val="000000"/>
                </a:solidFill>
                <a:latin typeface="Calibri" panose="020F0502020204030204" pitchFamily="34" charset="0"/>
              </a:rPr>
              <a:t>[</a:t>
            </a:r>
            <a:r>
              <a:rPr lang="fr-FR" sz="2000" b="1" dirty="0" smtClean="0">
                <a:solidFill>
                  <a:srgbClr val="000000"/>
                </a:solidFill>
                <a:latin typeface="Calibri" panose="020F0502020204030204" pitchFamily="34" charset="0"/>
              </a:rPr>
              <a:t>SOL(</a:t>
            </a:r>
            <a:r>
              <a:rPr lang="fr-FR" sz="2000" b="1" dirty="0" err="1" smtClean="0">
                <a:solidFill>
                  <a:srgbClr val="000000"/>
                </a:solidFill>
                <a:latin typeface="Calibri" panose="020F0502020204030204" pitchFamily="34" charset="0"/>
              </a:rPr>
              <a:t>pH</a:t>
            </a:r>
            <a:r>
              <a:rPr lang="fr-FR" sz="2000" b="1" i="1" baseline="-25000" dirty="0" err="1" smtClean="0">
                <a:solidFill>
                  <a:srgbClr val="000000"/>
                </a:solidFill>
                <a:latin typeface="Calibri" panose="020F0502020204030204" pitchFamily="34" charset="0"/>
              </a:rPr>
              <a:t>b</a:t>
            </a:r>
            <a:r>
              <a:rPr lang="fr-FR" sz="2000" b="1" dirty="0">
                <a:solidFill>
                  <a:srgbClr val="000000"/>
                </a:solidFill>
                <a:latin typeface="Calibri" panose="020F0502020204030204" pitchFamily="34" charset="0"/>
              </a:rPr>
              <a:t>, </a:t>
            </a:r>
            <a:r>
              <a:rPr lang="fr-FR" sz="2000" b="1" dirty="0" err="1">
                <a:solidFill>
                  <a:srgbClr val="000000"/>
                </a:solidFill>
                <a:latin typeface="Calibri" panose="020F0502020204030204" pitchFamily="34" charset="0"/>
              </a:rPr>
              <a:t>CEC</a:t>
            </a:r>
            <a:r>
              <a:rPr lang="fr-FR" sz="2000" b="1" i="1" baseline="-25000" dirty="0" err="1">
                <a:solidFill>
                  <a:srgbClr val="000000"/>
                </a:solidFill>
                <a:latin typeface="Calibri" panose="020F0502020204030204" pitchFamily="34" charset="0"/>
              </a:rPr>
              <a:t>b</a:t>
            </a:r>
            <a:r>
              <a:rPr lang="fr-FR" sz="2000" b="1" dirty="0">
                <a:solidFill>
                  <a:srgbClr val="000000"/>
                </a:solidFill>
                <a:latin typeface="Calibri" panose="020F0502020204030204" pitchFamily="34" charset="0"/>
              </a:rPr>
              <a:t>, C</a:t>
            </a:r>
            <a:r>
              <a:rPr lang="fr-FR" sz="2000" b="1" i="1" baseline="-25000" dirty="0">
                <a:solidFill>
                  <a:srgbClr val="000000"/>
                </a:solidFill>
                <a:latin typeface="Calibri" panose="020F0502020204030204" pitchFamily="34" charset="0"/>
              </a:rPr>
              <a:t>b</a:t>
            </a:r>
            <a:r>
              <a:rPr lang="fr-FR" sz="2000" b="1" dirty="0">
                <a:solidFill>
                  <a:srgbClr val="000000"/>
                </a:solidFill>
                <a:latin typeface="Calibri" panose="020F0502020204030204" pitchFamily="34" charset="0"/>
              </a:rPr>
              <a:t>,…)]</a:t>
            </a:r>
            <a:r>
              <a:rPr lang="fr-FR" sz="2000" b="1" baseline="-25000" dirty="0">
                <a:solidFill>
                  <a:srgbClr val="00B050"/>
                </a:solidFill>
                <a:latin typeface="Calibri" panose="020F0502020204030204" pitchFamily="34" charset="0"/>
              </a:rPr>
              <a:t>PhN2ORed+ </a:t>
            </a:r>
            <a:endParaRPr lang="fr-FR" sz="2000" baseline="-25000" dirty="0">
              <a:solidFill>
                <a:srgbClr val="00B050"/>
              </a:solidFill>
            </a:endParaRPr>
          </a:p>
        </p:txBody>
      </p:sp>
      <p:sp>
        <p:nvSpPr>
          <p:cNvPr id="26" name="ZoneTexte 25"/>
          <p:cNvSpPr txBox="1"/>
          <p:nvPr/>
        </p:nvSpPr>
        <p:spPr>
          <a:xfrm>
            <a:off x="332126" y="5241926"/>
            <a:ext cx="8561817" cy="461665"/>
          </a:xfrm>
          <a:prstGeom prst="rect">
            <a:avLst/>
          </a:prstGeom>
          <a:noFill/>
        </p:spPr>
        <p:txBody>
          <a:bodyPr wrap="square" rtlCol="0">
            <a:spAutoFit/>
          </a:bodyPr>
          <a:lstStyle/>
          <a:p>
            <a:r>
              <a:rPr lang="fr-FR" sz="2400" b="1" dirty="0" smtClean="0"/>
              <a:t>1. Gérer les propriétés physico-chimiques des sols (SOLGES)</a:t>
            </a:r>
            <a:endParaRPr lang="fr-FR" sz="2400" b="1" dirty="0"/>
          </a:p>
        </p:txBody>
      </p:sp>
    </p:spTree>
    <p:extLst>
      <p:ext uri="{BB962C8B-B14F-4D97-AF65-F5344CB8AC3E}">
        <p14:creationId xmlns:p14="http://schemas.microsoft.com/office/powerpoint/2010/main" val="27732694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72723"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4189" y="6016097"/>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7459" y="6423759"/>
            <a:ext cx="698775" cy="35122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2598" y="5980563"/>
            <a:ext cx="731972" cy="361003"/>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
        <p:nvSpPr>
          <p:cNvPr id="5" name="Rectangle 4"/>
          <p:cNvSpPr/>
          <p:nvPr/>
        </p:nvSpPr>
        <p:spPr>
          <a:xfrm>
            <a:off x="378144" y="1156800"/>
            <a:ext cx="8465109" cy="4685898"/>
          </a:xfrm>
          <a:prstGeom prst="rect">
            <a:avLst/>
          </a:prstGeom>
        </p:spPr>
        <p:txBody>
          <a:bodyPr wrap="square">
            <a:spAutoFit/>
          </a:bodyPr>
          <a:lstStyle/>
          <a:p>
            <a:pPr indent="450215" algn="just">
              <a:spcBef>
                <a:spcPts val="600"/>
              </a:spcBef>
              <a:spcAft>
                <a:spcPts val="0"/>
              </a:spcAft>
            </a:pPr>
            <a:r>
              <a:rPr lang="fr-FR" sz="1200" dirty="0">
                <a:latin typeface="Arial" panose="020B0604020202020204" pitchFamily="34" charset="0"/>
                <a:ea typeface="Times New Roman" panose="02020603050405020304" pitchFamily="18" charset="0"/>
                <a:cs typeface="Arial" panose="020B0604020202020204" pitchFamily="34" charset="0"/>
              </a:rPr>
              <a:t> </a:t>
            </a:r>
            <a:endParaRPr lang="fr-FR" sz="12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mj-lt"/>
              <a:buAutoNum type="arabicPeriod"/>
            </a:pPr>
            <a:r>
              <a:rPr lang="fr-FR" sz="1400" dirty="0" smtClean="0">
                <a:latin typeface="Arial" panose="020B0604020202020204" pitchFamily="34" charset="0"/>
                <a:ea typeface="MS Mincho" panose="02020609040205080304" pitchFamily="49" charset="-128"/>
                <a:cs typeface="Times New Roman" panose="02020603050405020304" pitchFamily="18" charset="0"/>
              </a:rPr>
              <a:t>Le </a:t>
            </a:r>
            <a:r>
              <a:rPr lang="fr-FR" sz="1400" dirty="0">
                <a:latin typeface="Arial" panose="020B0604020202020204" pitchFamily="34" charset="0"/>
                <a:ea typeface="MS Mincho" panose="02020609040205080304" pitchFamily="49" charset="-128"/>
                <a:cs typeface="Times New Roman" panose="02020603050405020304" pitchFamily="18" charset="0"/>
              </a:rPr>
              <a:t>facteur pH du sol est un déterminant essentiel de la capacité des sols à réduire N</a:t>
            </a:r>
            <a:r>
              <a:rPr lang="fr-FR" sz="1400" baseline="-25000" dirty="0">
                <a:latin typeface="Arial" panose="020B0604020202020204" pitchFamily="34" charset="0"/>
                <a:ea typeface="MS Mincho" panose="02020609040205080304" pitchFamily="49" charset="-128"/>
                <a:cs typeface="Times New Roman" panose="02020603050405020304" pitchFamily="18" charset="0"/>
              </a:rPr>
              <a:t>2</a:t>
            </a:r>
            <a:r>
              <a:rPr lang="fr-FR" sz="1400" dirty="0">
                <a:latin typeface="Arial" panose="020B0604020202020204" pitchFamily="34" charset="0"/>
                <a:ea typeface="MS Mincho" panose="02020609040205080304" pitchFamily="49" charset="-128"/>
                <a:cs typeface="Times New Roman" panose="02020603050405020304" pitchFamily="18" charset="0"/>
              </a:rPr>
              <a:t>O en N</a:t>
            </a:r>
            <a:r>
              <a:rPr lang="fr-FR" sz="1400" baseline="-25000" dirty="0">
                <a:latin typeface="Arial" panose="020B0604020202020204" pitchFamily="34" charset="0"/>
                <a:ea typeface="MS Mincho" panose="02020609040205080304" pitchFamily="49" charset="-128"/>
                <a:cs typeface="Times New Roman" panose="02020603050405020304" pitchFamily="18" charset="0"/>
              </a:rPr>
              <a:t>2</a:t>
            </a:r>
            <a:r>
              <a:rPr lang="fr-FR" sz="1400" dirty="0">
                <a:latin typeface="Arial" panose="020B0604020202020204" pitchFamily="34" charset="0"/>
                <a:ea typeface="MS Mincho" panose="02020609040205080304" pitchFamily="49" charset="-128"/>
                <a:cs typeface="Times New Roman" panose="02020603050405020304" pitchFamily="18" charset="0"/>
              </a:rPr>
              <a:t>. Il explique à lui seul 60 % de la variabilité des indicateurs </a:t>
            </a:r>
            <a:r>
              <a:rPr lang="fr-FR" sz="1400" dirty="0" err="1">
                <a:latin typeface="Arial" panose="020B0604020202020204" pitchFamily="34" charset="0"/>
                <a:ea typeface="MS Mincho" panose="02020609040205080304" pitchFamily="49" charset="-128"/>
                <a:cs typeface="Times New Roman" panose="02020603050405020304" pitchFamily="18" charset="0"/>
              </a:rPr>
              <a:t>r</a:t>
            </a:r>
            <a:r>
              <a:rPr lang="fr-FR" sz="1400" baseline="-25000" dirty="0" err="1">
                <a:latin typeface="Arial" panose="020B0604020202020204" pitchFamily="34" charset="0"/>
                <a:ea typeface="MS Mincho" panose="02020609040205080304" pitchFamily="49" charset="-128"/>
                <a:cs typeface="Times New Roman" panose="02020603050405020304" pitchFamily="18" charset="0"/>
              </a:rPr>
              <a:t>max</a:t>
            </a:r>
            <a:r>
              <a:rPr lang="fr-FR" sz="1400" dirty="0">
                <a:latin typeface="Arial" panose="020B0604020202020204" pitchFamily="34" charset="0"/>
                <a:ea typeface="MS Mincho" panose="02020609040205080304" pitchFamily="49" charset="-128"/>
                <a:cs typeface="Times New Roman" panose="02020603050405020304" pitchFamily="18" charset="0"/>
              </a:rPr>
              <a:t> </a:t>
            </a:r>
            <a:r>
              <a:rPr lang="fr-FR" sz="1400" dirty="0" smtClean="0">
                <a:latin typeface="Arial" panose="020B0604020202020204" pitchFamily="34" charset="0"/>
                <a:ea typeface="MS Mincho" panose="02020609040205080304" pitchFamily="49" charset="-128"/>
                <a:cs typeface="Times New Roman" panose="02020603050405020304" pitchFamily="18" charset="0"/>
              </a:rPr>
              <a:t>(et index) </a:t>
            </a:r>
            <a:r>
              <a:rPr lang="fr-FR" sz="1400" dirty="0">
                <a:latin typeface="Arial" panose="020B0604020202020204" pitchFamily="34" charset="0"/>
                <a:ea typeface="MS Mincho" panose="02020609040205080304" pitchFamily="49" charset="-128"/>
                <a:cs typeface="Times New Roman" panose="02020603050405020304" pitchFamily="18" charset="0"/>
              </a:rPr>
              <a:t>des sols quel que soit le mode d’occupation des sols. </a:t>
            </a:r>
            <a:r>
              <a:rPr lang="fr-FR" sz="1400" dirty="0" smtClean="0">
                <a:latin typeface="Arial" panose="020B0604020202020204" pitchFamily="34" charset="0"/>
                <a:ea typeface="MS Mincho" panose="02020609040205080304" pitchFamily="49" charset="-128"/>
                <a:cs typeface="Times New Roman" panose="02020603050405020304" pitchFamily="18" charset="0"/>
              </a:rPr>
              <a:t>La </a:t>
            </a:r>
            <a:r>
              <a:rPr lang="fr-FR" sz="1400" dirty="0">
                <a:latin typeface="Arial" panose="020B0604020202020204" pitchFamily="34" charset="0"/>
                <a:ea typeface="MS Mincho" panose="02020609040205080304" pitchFamily="49" charset="-128"/>
                <a:cs typeface="Times New Roman" panose="02020603050405020304" pitchFamily="18" charset="0"/>
              </a:rPr>
              <a:t>prédiction des indicateurs </a:t>
            </a:r>
            <a:r>
              <a:rPr lang="fr-FR" sz="1400" dirty="0" err="1">
                <a:latin typeface="Arial" panose="020B0604020202020204" pitchFamily="34" charset="0"/>
                <a:ea typeface="MS Mincho" panose="02020609040205080304" pitchFamily="49" charset="-128"/>
                <a:cs typeface="Times New Roman" panose="02020603050405020304" pitchFamily="18" charset="0"/>
              </a:rPr>
              <a:t>r</a:t>
            </a:r>
            <a:r>
              <a:rPr lang="fr-FR" sz="1400" baseline="-25000" dirty="0" err="1">
                <a:latin typeface="Arial" panose="020B0604020202020204" pitchFamily="34" charset="0"/>
                <a:ea typeface="MS Mincho" panose="02020609040205080304" pitchFamily="49" charset="-128"/>
                <a:cs typeface="Times New Roman" panose="02020603050405020304" pitchFamily="18" charset="0"/>
              </a:rPr>
              <a:t>max</a:t>
            </a:r>
            <a:r>
              <a:rPr lang="fr-FR" sz="1400" dirty="0">
                <a:latin typeface="Arial" panose="020B0604020202020204" pitchFamily="34" charset="0"/>
                <a:ea typeface="MS Mincho" panose="02020609040205080304" pitchFamily="49" charset="-128"/>
                <a:cs typeface="Times New Roman" panose="02020603050405020304" pitchFamily="18" charset="0"/>
              </a:rPr>
              <a:t> et index est néanmoins améliorée par l’introduction des paramètres CEC et argile</a:t>
            </a:r>
            <a:r>
              <a:rPr lang="fr-FR" sz="1400" dirty="0" smtClean="0">
                <a:latin typeface="Arial" panose="020B0604020202020204" pitchFamily="34" charset="0"/>
                <a:ea typeface="MS Mincho" panose="02020609040205080304" pitchFamily="49" charset="-128"/>
                <a:cs typeface="Times New Roman" panose="02020603050405020304" pitchFamily="18" charset="0"/>
              </a:rPr>
              <a:t>.</a:t>
            </a:r>
          </a:p>
          <a:p>
            <a:pPr marL="342900" indent="-342900" algn="just">
              <a:lnSpc>
                <a:spcPct val="115000"/>
              </a:lnSpc>
              <a:spcBef>
                <a:spcPts val="600"/>
              </a:spcBef>
              <a:spcAft>
                <a:spcPts val="600"/>
              </a:spcAft>
              <a:buFont typeface="+mj-lt"/>
              <a:buAutoNum type="arabicPeriod"/>
            </a:pPr>
            <a:r>
              <a:rPr lang="fr-FR" sz="1400" dirty="0">
                <a:latin typeface="Arial" panose="020B0604020202020204" pitchFamily="34" charset="0"/>
                <a:ea typeface="MS Mincho" panose="02020609040205080304" pitchFamily="49" charset="-128"/>
                <a:cs typeface="Times New Roman" panose="02020603050405020304" pitchFamily="18" charset="0"/>
              </a:rPr>
              <a:t>L’ajustement entre pH et </a:t>
            </a:r>
            <a:r>
              <a:rPr lang="fr-FR" sz="1400" dirty="0" err="1">
                <a:latin typeface="Arial" panose="020B0604020202020204" pitchFamily="34" charset="0"/>
                <a:ea typeface="MS Mincho" panose="02020609040205080304" pitchFamily="49" charset="-128"/>
                <a:cs typeface="Times New Roman" panose="02020603050405020304" pitchFamily="18" charset="0"/>
              </a:rPr>
              <a:t>r</a:t>
            </a:r>
            <a:r>
              <a:rPr lang="fr-FR" sz="1400" baseline="-25000" dirty="0" err="1">
                <a:latin typeface="Arial" panose="020B0604020202020204" pitchFamily="34" charset="0"/>
                <a:ea typeface="MS Mincho" panose="02020609040205080304" pitchFamily="49" charset="-128"/>
                <a:cs typeface="Times New Roman" panose="02020603050405020304" pitchFamily="18" charset="0"/>
              </a:rPr>
              <a:t>max</a:t>
            </a:r>
            <a:r>
              <a:rPr lang="fr-FR" sz="1400" dirty="0">
                <a:latin typeface="Arial" panose="020B0604020202020204" pitchFamily="34" charset="0"/>
                <a:ea typeface="MS Mincho" panose="02020609040205080304" pitchFamily="49" charset="-128"/>
                <a:cs typeface="Times New Roman" panose="02020603050405020304" pitchFamily="18" charset="0"/>
              </a:rPr>
              <a:t> est amélioré par des approches non linéaires (ajustement polynomiale, GBM).</a:t>
            </a:r>
            <a:endParaRPr lang="fr-FR" sz="1400" dirty="0">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15000"/>
              </a:lnSpc>
              <a:spcBef>
                <a:spcPts val="600"/>
              </a:spcBef>
              <a:spcAft>
                <a:spcPts val="600"/>
              </a:spcAft>
              <a:buFont typeface="+mj-lt"/>
              <a:buAutoNum type="arabicPeriod"/>
            </a:pPr>
            <a:r>
              <a:rPr lang="fr-FR" sz="1400" dirty="0" smtClean="0">
                <a:latin typeface="Arial" panose="020B0604020202020204" pitchFamily="34" charset="0"/>
                <a:ea typeface="MS Mincho" panose="02020609040205080304" pitchFamily="49" charset="-128"/>
                <a:cs typeface="Times New Roman" panose="02020603050405020304" pitchFamily="18" charset="0"/>
              </a:rPr>
              <a:t>Le </a:t>
            </a:r>
            <a:r>
              <a:rPr lang="fr-FR" sz="1400" dirty="0">
                <a:latin typeface="Arial" panose="020B0604020202020204" pitchFamily="34" charset="0"/>
                <a:ea typeface="MS Mincho" panose="02020609040205080304" pitchFamily="49" charset="-128"/>
                <a:cs typeface="Times New Roman" panose="02020603050405020304" pitchFamily="18" charset="0"/>
              </a:rPr>
              <a:t>pH des sols peut-être directement utilisé comme indicateur de la capacité des sols à réduire N</a:t>
            </a:r>
            <a:r>
              <a:rPr lang="fr-FR" sz="1400" baseline="-25000" dirty="0">
                <a:latin typeface="Arial" panose="020B0604020202020204" pitchFamily="34" charset="0"/>
                <a:ea typeface="MS Mincho" panose="02020609040205080304" pitchFamily="49" charset="-128"/>
                <a:cs typeface="Times New Roman" panose="02020603050405020304" pitchFamily="18" charset="0"/>
              </a:rPr>
              <a:t>2</a:t>
            </a:r>
            <a:r>
              <a:rPr lang="fr-FR" sz="1400" dirty="0">
                <a:latin typeface="Arial" panose="020B0604020202020204" pitchFamily="34" charset="0"/>
                <a:ea typeface="MS Mincho" panose="02020609040205080304" pitchFamily="49" charset="-128"/>
                <a:cs typeface="Times New Roman" panose="02020603050405020304" pitchFamily="18" charset="0"/>
              </a:rPr>
              <a:t>O. Une valeur de pH (6.4) de sol en dessous de laquelle, les sols ne sont pas </a:t>
            </a:r>
            <a:r>
              <a:rPr lang="fr-FR" sz="1400" dirty="0" smtClean="0">
                <a:latin typeface="Arial" panose="020B0604020202020204" pitchFamily="34" charset="0"/>
                <a:ea typeface="MS Mincho" panose="02020609040205080304" pitchFamily="49" charset="-128"/>
                <a:cs typeface="Times New Roman" panose="02020603050405020304" pitchFamily="18" charset="0"/>
              </a:rPr>
              <a:t>capables </a:t>
            </a:r>
            <a:r>
              <a:rPr lang="fr-FR" sz="1400" dirty="0">
                <a:latin typeface="Arial" panose="020B0604020202020204" pitchFamily="34" charset="0"/>
                <a:ea typeface="MS Mincho" panose="02020609040205080304" pitchFamily="49" charset="-128"/>
                <a:cs typeface="Times New Roman" panose="02020603050405020304" pitchFamily="18" charset="0"/>
              </a:rPr>
              <a:t>de réduire N</a:t>
            </a:r>
            <a:r>
              <a:rPr lang="fr-FR" sz="1400" baseline="-25000" dirty="0">
                <a:latin typeface="Arial" panose="020B0604020202020204" pitchFamily="34" charset="0"/>
                <a:ea typeface="MS Mincho" panose="02020609040205080304" pitchFamily="49" charset="-128"/>
                <a:cs typeface="Times New Roman" panose="02020603050405020304" pitchFamily="18" charset="0"/>
              </a:rPr>
              <a:t>2</a:t>
            </a:r>
            <a:r>
              <a:rPr lang="fr-FR" sz="1400" dirty="0">
                <a:latin typeface="Arial" panose="020B0604020202020204" pitchFamily="34" charset="0"/>
                <a:ea typeface="MS Mincho" panose="02020609040205080304" pitchFamily="49" charset="-128"/>
                <a:cs typeface="Times New Roman" panose="02020603050405020304" pitchFamily="18" charset="0"/>
              </a:rPr>
              <a:t>O est ressortie de cette étude par l’approche GBM sur </a:t>
            </a:r>
            <a:r>
              <a:rPr lang="fr-FR" sz="1400" dirty="0" err="1">
                <a:latin typeface="Arial" panose="020B0604020202020204" pitchFamily="34" charset="0"/>
                <a:ea typeface="MS Mincho" panose="02020609040205080304" pitchFamily="49" charset="-128"/>
                <a:cs typeface="Times New Roman" panose="02020603050405020304" pitchFamily="18" charset="0"/>
              </a:rPr>
              <a:t>r</a:t>
            </a:r>
            <a:r>
              <a:rPr lang="fr-FR" sz="1400" baseline="-25000" dirty="0" err="1">
                <a:latin typeface="Arial" panose="020B0604020202020204" pitchFamily="34" charset="0"/>
                <a:ea typeface="MS Mincho" panose="02020609040205080304" pitchFamily="49" charset="-128"/>
                <a:cs typeface="Times New Roman" panose="02020603050405020304" pitchFamily="18" charset="0"/>
              </a:rPr>
              <a:t>max</a:t>
            </a:r>
            <a:r>
              <a:rPr lang="fr-FR" sz="1400" dirty="0">
                <a:latin typeface="Arial" panose="020B0604020202020204" pitchFamily="34" charset="0"/>
                <a:ea typeface="MS Mincho" panose="02020609040205080304" pitchFamily="49" charset="-128"/>
                <a:cs typeface="Times New Roman" panose="02020603050405020304" pitchFamily="18" charset="0"/>
              </a:rPr>
              <a:t> </a:t>
            </a:r>
            <a:r>
              <a:rPr lang="fr-FR" sz="1400" dirty="0" smtClean="0">
                <a:latin typeface="Arial" panose="020B0604020202020204" pitchFamily="34" charset="0"/>
                <a:ea typeface="MS Mincho" panose="02020609040205080304" pitchFamily="49" charset="-128"/>
                <a:cs typeface="Times New Roman" panose="02020603050405020304" pitchFamily="18" charset="0"/>
              </a:rPr>
              <a:t>(ainsi </a:t>
            </a:r>
            <a:r>
              <a:rPr lang="fr-FR" sz="1400" dirty="0">
                <a:latin typeface="Arial" panose="020B0604020202020204" pitchFamily="34" charset="0"/>
                <a:ea typeface="MS Mincho" panose="02020609040205080304" pitchFamily="49" charset="-128"/>
                <a:cs typeface="Times New Roman" panose="02020603050405020304" pitchFamily="18" charset="0"/>
              </a:rPr>
              <a:t>que par l’approche CART AFD conduite sur </a:t>
            </a:r>
            <a:r>
              <a:rPr lang="fr-FR" sz="1400" dirty="0" smtClean="0">
                <a:latin typeface="Arial" panose="020B0604020202020204" pitchFamily="34" charset="0"/>
                <a:ea typeface="MS Mincho" panose="02020609040205080304" pitchFamily="49" charset="-128"/>
                <a:cs typeface="Times New Roman" panose="02020603050405020304" pitchFamily="18" charset="0"/>
              </a:rPr>
              <a:t>l’index).</a:t>
            </a:r>
            <a:endParaRPr lang="fr-FR" sz="1400" dirty="0">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15000"/>
              </a:lnSpc>
              <a:spcBef>
                <a:spcPts val="600"/>
              </a:spcBef>
              <a:spcAft>
                <a:spcPts val="600"/>
              </a:spcAft>
              <a:buFont typeface="+mj-lt"/>
              <a:buAutoNum type="arabicPeriod"/>
            </a:pPr>
            <a:r>
              <a:rPr lang="fr-FR" sz="1400" dirty="0">
                <a:latin typeface="Arial" panose="020B0604020202020204" pitchFamily="34" charset="0"/>
                <a:ea typeface="MS Mincho" panose="02020609040205080304" pitchFamily="49" charset="-128"/>
                <a:cs typeface="Times New Roman" panose="02020603050405020304" pitchFamily="18" charset="0"/>
              </a:rPr>
              <a:t>Une valeur de pH au-delà de laquelle les sols sont capables des réduire N</a:t>
            </a:r>
            <a:r>
              <a:rPr lang="fr-FR" sz="1400" baseline="-25000" dirty="0">
                <a:latin typeface="Arial" panose="020B0604020202020204" pitchFamily="34" charset="0"/>
                <a:ea typeface="MS Mincho" panose="02020609040205080304" pitchFamily="49" charset="-128"/>
                <a:cs typeface="Times New Roman" panose="02020603050405020304" pitchFamily="18" charset="0"/>
              </a:rPr>
              <a:t>2</a:t>
            </a:r>
            <a:r>
              <a:rPr lang="fr-FR" sz="1400" dirty="0">
                <a:latin typeface="Arial" panose="020B0604020202020204" pitchFamily="34" charset="0"/>
                <a:ea typeface="MS Mincho" panose="02020609040205080304" pitchFamily="49" charset="-128"/>
                <a:cs typeface="Times New Roman" panose="02020603050405020304" pitchFamily="18" charset="0"/>
              </a:rPr>
              <a:t>O est aussi ressortie, à pH = 6.8 pour l’approche GBM sur </a:t>
            </a:r>
            <a:r>
              <a:rPr lang="fr-FR" sz="1400" dirty="0" err="1">
                <a:latin typeface="Arial" panose="020B0604020202020204" pitchFamily="34" charset="0"/>
                <a:ea typeface="MS Mincho" panose="02020609040205080304" pitchFamily="49" charset="-128"/>
                <a:cs typeface="Times New Roman" panose="02020603050405020304" pitchFamily="18" charset="0"/>
              </a:rPr>
              <a:t>r</a:t>
            </a:r>
            <a:r>
              <a:rPr lang="fr-FR" sz="1400" baseline="-25000" dirty="0" err="1">
                <a:latin typeface="Arial" panose="020B0604020202020204" pitchFamily="34" charset="0"/>
                <a:ea typeface="MS Mincho" panose="02020609040205080304" pitchFamily="49" charset="-128"/>
                <a:cs typeface="Times New Roman" panose="02020603050405020304" pitchFamily="18" charset="0"/>
              </a:rPr>
              <a:t>max</a:t>
            </a:r>
            <a:r>
              <a:rPr lang="fr-FR" sz="1400" dirty="0">
                <a:latin typeface="Arial" panose="020B0604020202020204" pitchFamily="34" charset="0"/>
                <a:ea typeface="MS Mincho" panose="02020609040205080304" pitchFamily="49" charset="-128"/>
                <a:cs typeface="Times New Roman" panose="02020603050405020304" pitchFamily="18" charset="0"/>
              </a:rPr>
              <a:t>, à pH 7.0 pour l’approche CART AFD sur </a:t>
            </a:r>
            <a:r>
              <a:rPr lang="fr-FR" sz="1400" dirty="0" smtClean="0">
                <a:latin typeface="Arial" panose="020B0604020202020204" pitchFamily="34" charset="0"/>
                <a:ea typeface="MS Mincho" panose="02020609040205080304" pitchFamily="49" charset="-128"/>
                <a:cs typeface="Times New Roman" panose="02020603050405020304" pitchFamily="18" charset="0"/>
              </a:rPr>
              <a:t>l’index</a:t>
            </a:r>
            <a:r>
              <a:rPr lang="fr-FR" sz="1400" dirty="0">
                <a:latin typeface="Arial" panose="020B0604020202020204" pitchFamily="34" charset="0"/>
                <a:ea typeface="MS Mincho" panose="02020609040205080304" pitchFamily="49" charset="-128"/>
                <a:cs typeface="Times New Roman" panose="02020603050405020304" pitchFamily="18" charset="0"/>
              </a:rPr>
              <a:t>.</a:t>
            </a:r>
            <a:endParaRPr lang="fr-FR" sz="1400" dirty="0">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15000"/>
              </a:lnSpc>
              <a:spcBef>
                <a:spcPts val="600"/>
              </a:spcBef>
              <a:spcAft>
                <a:spcPts val="600"/>
              </a:spcAft>
              <a:buFont typeface="+mj-lt"/>
              <a:buAutoNum type="arabicPeriod"/>
            </a:pPr>
            <a:r>
              <a:rPr lang="fr-FR" sz="1400" dirty="0" smtClean="0">
                <a:latin typeface="Arial" panose="020B0604020202020204" pitchFamily="34" charset="0"/>
                <a:ea typeface="Times New Roman" panose="02020603050405020304" pitchFamily="18" charset="0"/>
                <a:cs typeface="Arial" panose="020B0604020202020204" pitchFamily="34" charset="0"/>
              </a:rPr>
              <a:t>Ces </a:t>
            </a:r>
            <a:r>
              <a:rPr lang="fr-FR" sz="1400" dirty="0">
                <a:latin typeface="Arial" panose="020B0604020202020204" pitchFamily="34" charset="0"/>
                <a:ea typeface="Times New Roman" panose="02020603050405020304" pitchFamily="18" charset="0"/>
                <a:cs typeface="Arial" panose="020B0604020202020204" pitchFamily="34" charset="0"/>
              </a:rPr>
              <a:t>observations, conduisent à envisager un plan d’action pour gérer à différentes échelles spatiales les émissions de N</a:t>
            </a:r>
            <a:r>
              <a:rPr lang="fr-FR" sz="1400" baseline="-25000" dirty="0">
                <a:latin typeface="Arial" panose="020B0604020202020204" pitchFamily="34" charset="0"/>
                <a:ea typeface="Times New Roman" panose="02020603050405020304" pitchFamily="18" charset="0"/>
                <a:cs typeface="Arial" panose="020B0604020202020204" pitchFamily="34" charset="0"/>
              </a:rPr>
              <a:t>2</a:t>
            </a:r>
            <a:r>
              <a:rPr lang="fr-FR" sz="1400" dirty="0">
                <a:latin typeface="Arial" panose="020B0604020202020204" pitchFamily="34" charset="0"/>
                <a:ea typeface="Times New Roman" panose="02020603050405020304" pitchFamily="18" charset="0"/>
                <a:cs typeface="Arial" panose="020B0604020202020204" pitchFamily="34" charset="0"/>
              </a:rPr>
              <a:t>O par les sols : Faire remonter le pH des sols acides, actuellement en prairie ou cultivés pour qu’ils atteignent des valeurs supérieures à 6.8.</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1" name="Espace réservé du pied de page 4"/>
          <p:cNvSpPr txBox="1">
            <a:spLocks/>
          </p:cNvSpPr>
          <p:nvPr/>
        </p:nvSpPr>
        <p:spPr>
          <a:xfrm>
            <a:off x="858838" y="65088"/>
            <a:ext cx="8211329"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Définition des fonctions de </a:t>
            </a:r>
            <a:r>
              <a:rPr sz="1600" dirty="0" err="1" smtClean="0">
                <a:solidFill>
                  <a:prstClr val="white"/>
                </a:solidFill>
              </a:rPr>
              <a:t>pédotransfert</a:t>
            </a:r>
            <a:endParaRPr sz="1600" b="1" dirty="0">
              <a:solidFill>
                <a:srgbClr val="B7BF10"/>
              </a:solidFill>
            </a:endParaRPr>
          </a:p>
        </p:txBody>
      </p:sp>
      <p:cxnSp>
        <p:nvCxnSpPr>
          <p:cNvPr id="22" name="Connecteur droit 21"/>
          <p:cNvCxnSpPr/>
          <p:nvPr/>
        </p:nvCxnSpPr>
        <p:spPr>
          <a:xfrm flipV="1">
            <a:off x="4168126" y="991336"/>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738090" y="496986"/>
            <a:ext cx="216918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Conclusions</a:t>
            </a:r>
            <a:endPar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397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Espace réservé du pied de page 4"/>
          <p:cNvSpPr txBox="1">
            <a:spLocks/>
          </p:cNvSpPr>
          <p:nvPr/>
        </p:nvSpPr>
        <p:spPr>
          <a:xfrm>
            <a:off x="825501" y="2077158"/>
            <a:ext cx="7772400" cy="311784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kumimoji="0" lang="fr-FR"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Applications in situ à l’échelle de la parcelle</a:t>
            </a:r>
          </a:p>
          <a:p>
            <a:pPr lvl="0">
              <a:defRPr/>
            </a:pPr>
            <a:endParaRPr lang="fr-FR" sz="3200" dirty="0">
              <a:solidFill>
                <a:prstClr val="white"/>
              </a:solidFill>
              <a:latin typeface="Calibri" panose="020F0502020204030204"/>
            </a:endParaRPr>
          </a:p>
          <a:p>
            <a:pPr lvl="0">
              <a:defRPr/>
            </a:pPr>
            <a:r>
              <a:rPr kumimoji="0" lang="fr-FR" sz="2800" i="0" u="none" strike="noStrike" kern="1200" cap="none" spc="0" normalizeH="0" baseline="0" noProof="0" dirty="0" smtClean="0">
                <a:ln>
                  <a:noFill/>
                </a:ln>
                <a:solidFill>
                  <a:srgbClr val="B7BF10"/>
                </a:solidFill>
                <a:effectLst/>
                <a:uLnTx/>
                <a:uFillTx/>
                <a:latin typeface="Calibri" panose="020F0502020204030204"/>
                <a:ea typeface="+mn-ea"/>
                <a:cs typeface="+mn-cs"/>
              </a:rPr>
              <a:t>Cécile Le Gall, Jean-Pierre </a:t>
            </a:r>
            <a:r>
              <a:rPr kumimoji="0" lang="fr-FR" sz="2800" i="0" u="none" strike="noStrike" kern="1200" cap="none" spc="0" normalizeH="0" baseline="0" noProof="0" dirty="0" err="1" smtClean="0">
                <a:ln>
                  <a:noFill/>
                </a:ln>
                <a:solidFill>
                  <a:srgbClr val="B7BF10"/>
                </a:solidFill>
                <a:effectLst/>
                <a:uLnTx/>
                <a:uFillTx/>
                <a:latin typeface="Calibri" panose="020F0502020204030204"/>
                <a:ea typeface="+mn-ea"/>
                <a:cs typeface="+mn-cs"/>
              </a:rPr>
              <a:t>Cohan</a:t>
            </a:r>
            <a:r>
              <a:rPr kumimoji="0" lang="fr-FR" sz="2800" i="0" u="none" strike="noStrike" kern="1200" cap="none" spc="0" normalizeH="0" baseline="0" noProof="0" dirty="0" smtClean="0">
                <a:ln>
                  <a:noFill/>
                </a:ln>
                <a:solidFill>
                  <a:srgbClr val="B7BF10"/>
                </a:solidFill>
                <a:effectLst/>
                <a:uLnTx/>
                <a:uFillTx/>
                <a:latin typeface="Calibri" panose="020F0502020204030204"/>
                <a:ea typeface="+mn-ea"/>
                <a:cs typeface="+mn-cs"/>
              </a:rPr>
              <a:t> et Catherine Hénault</a:t>
            </a:r>
            <a:endParaRPr kumimoji="0" lang="fr-FR" sz="2800"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06041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36910"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5994" y="5867262"/>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7459" y="6303206"/>
            <a:ext cx="698775" cy="35122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8196" y="5434723"/>
            <a:ext cx="731972" cy="361003"/>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a:off x="6350558" y="1123708"/>
            <a:ext cx="2539457" cy="574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
        <p:nvSpPr>
          <p:cNvPr id="21" name="Espace réservé du pied de page 4"/>
          <p:cNvSpPr txBox="1">
            <a:spLocks/>
          </p:cNvSpPr>
          <p:nvPr/>
        </p:nvSpPr>
        <p:spPr>
          <a:xfrm>
            <a:off x="859338" y="65812"/>
            <a:ext cx="822476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Applications in situ à l’échelle de la parcelle agricole</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2" name="ZoneTexte 1"/>
          <p:cNvSpPr txBox="1"/>
          <p:nvPr/>
        </p:nvSpPr>
        <p:spPr>
          <a:xfrm>
            <a:off x="679185" y="562454"/>
            <a:ext cx="8210830" cy="584775"/>
          </a:xfrm>
          <a:prstGeom prst="rect">
            <a:avLst/>
          </a:prstGeom>
          <a:noFill/>
        </p:spPr>
        <p:txBody>
          <a:bodyPr wrap="square" rtlCol="0">
            <a:spAutoFit/>
          </a:bodyPr>
          <a:lstStyle/>
          <a:p>
            <a:pPr algn="r"/>
            <a:r>
              <a:rPr lang="fr-FR" sz="3200" dirty="0" smtClean="0"/>
              <a:t>Objectifs Généraux</a:t>
            </a:r>
            <a:endParaRPr lang="fr-FR" sz="3200" dirty="0"/>
          </a:p>
        </p:txBody>
      </p:sp>
      <p:sp>
        <p:nvSpPr>
          <p:cNvPr id="6" name="ZoneTexte 5"/>
          <p:cNvSpPr txBox="1"/>
          <p:nvPr/>
        </p:nvSpPr>
        <p:spPr>
          <a:xfrm>
            <a:off x="859338" y="1607736"/>
            <a:ext cx="7253330" cy="3970318"/>
          </a:xfrm>
          <a:prstGeom prst="rect">
            <a:avLst/>
          </a:prstGeom>
          <a:noFill/>
        </p:spPr>
        <p:txBody>
          <a:bodyPr wrap="square" rtlCol="0">
            <a:spAutoFit/>
          </a:bodyPr>
          <a:lstStyle/>
          <a:p>
            <a:r>
              <a:rPr lang="fr-FR" dirty="0" smtClean="0"/>
              <a:t>Nous avons mis en place des essais au champ pour vérifier si le chaulage d’un sol acide permettait de modifier sa capacité à réduire N2O et par voie de conséquence l’intensité de ses émissions de N2O.</a:t>
            </a:r>
          </a:p>
          <a:p>
            <a:endParaRPr lang="fr-FR" dirty="0"/>
          </a:p>
          <a:p>
            <a:r>
              <a:rPr lang="fr-FR" dirty="0" smtClean="0"/>
              <a:t>Ces essais avaient aussi pour objectif d’observer le pas de temps sur lequel ces changements pouvaient s’opérer.</a:t>
            </a:r>
          </a:p>
          <a:p>
            <a:endParaRPr lang="fr-FR" dirty="0" smtClean="0"/>
          </a:p>
          <a:p>
            <a:r>
              <a:rPr lang="fr-FR" dirty="0" smtClean="0"/>
              <a:t>Le choix des sites a été réalisé sur la base des critères suivants :</a:t>
            </a:r>
          </a:p>
          <a:p>
            <a:endParaRPr lang="fr-FR" dirty="0"/>
          </a:p>
          <a:p>
            <a:pPr>
              <a:defRPr/>
            </a:pPr>
            <a:r>
              <a:rPr lang="fr-FR" i="1" dirty="0">
                <a:solidFill>
                  <a:schemeClr val="tx1">
                    <a:lumMod val="50000"/>
                    <a:lumOff val="50000"/>
                  </a:schemeClr>
                </a:solidFill>
                <a:sym typeface="Wingdings"/>
              </a:rPr>
              <a:t>faible capacité du sol à réduire le N</a:t>
            </a:r>
            <a:r>
              <a:rPr lang="fr-FR" i="1" baseline="-25000" dirty="0">
                <a:solidFill>
                  <a:schemeClr val="tx1">
                    <a:lumMod val="50000"/>
                    <a:lumOff val="50000"/>
                  </a:schemeClr>
                </a:solidFill>
                <a:sym typeface="Wingdings"/>
              </a:rPr>
              <a:t>2</a:t>
            </a:r>
            <a:r>
              <a:rPr lang="fr-FR" i="1" dirty="0">
                <a:solidFill>
                  <a:schemeClr val="tx1">
                    <a:lumMod val="50000"/>
                    <a:lumOff val="50000"/>
                  </a:schemeClr>
                </a:solidFill>
                <a:sym typeface="Wingdings"/>
              </a:rPr>
              <a:t>O en N</a:t>
            </a:r>
            <a:r>
              <a:rPr lang="fr-FR" i="1" baseline="-25000" dirty="0">
                <a:solidFill>
                  <a:schemeClr val="tx1">
                    <a:lumMod val="50000"/>
                    <a:lumOff val="50000"/>
                  </a:schemeClr>
                </a:solidFill>
                <a:sym typeface="Wingdings"/>
              </a:rPr>
              <a:t>2</a:t>
            </a:r>
            <a:endParaRPr lang="fr-FR" i="1" dirty="0">
              <a:solidFill>
                <a:schemeClr val="tx1">
                  <a:lumMod val="50000"/>
                  <a:lumOff val="50000"/>
                </a:schemeClr>
              </a:solidFill>
              <a:sym typeface="Wingdings"/>
            </a:endParaRPr>
          </a:p>
          <a:p>
            <a:pPr>
              <a:defRPr/>
            </a:pPr>
            <a:r>
              <a:rPr lang="fr-FR" dirty="0">
                <a:solidFill>
                  <a:schemeClr val="tx1">
                    <a:lumMod val="50000"/>
                    <a:lumOff val="50000"/>
                  </a:schemeClr>
                </a:solidFill>
                <a:sym typeface="Wingdings"/>
              </a:rPr>
              <a:t> </a:t>
            </a:r>
            <a:r>
              <a:rPr lang="fr-FR" i="1" dirty="0">
                <a:solidFill>
                  <a:schemeClr val="tx1">
                    <a:lumMod val="50000"/>
                    <a:lumOff val="50000"/>
                  </a:schemeClr>
                </a:solidFill>
                <a:sym typeface="Wingdings"/>
              </a:rPr>
              <a:t>pH acide (&lt;=6)</a:t>
            </a:r>
          </a:p>
          <a:p>
            <a:pPr marL="342900" indent="-342900">
              <a:buFont typeface="Wingdings" pitchFamily="2" charset="2"/>
              <a:buChar char="Ä"/>
              <a:defRPr/>
            </a:pPr>
            <a:r>
              <a:rPr lang="fr-FR" i="1" dirty="0">
                <a:solidFill>
                  <a:schemeClr val="tx1">
                    <a:lumMod val="50000"/>
                    <a:lumOff val="50000"/>
                  </a:schemeClr>
                </a:solidFill>
                <a:sym typeface="Wingdings"/>
              </a:rPr>
              <a:t>teneur en matière organique &lt;2% / pas d’apports de produits organiques depuis 2 ans</a:t>
            </a:r>
          </a:p>
          <a:p>
            <a:endParaRPr lang="fr-FR" dirty="0"/>
          </a:p>
        </p:txBody>
      </p:sp>
    </p:spTree>
    <p:extLst>
      <p:ext uri="{BB962C8B-B14F-4D97-AF65-F5344CB8AC3E}">
        <p14:creationId xmlns:p14="http://schemas.microsoft.com/office/powerpoint/2010/main" val="6419341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t 3"/>
          <p:cNvGraphicFramePr>
            <a:graphicFrameLocks noChangeAspect="1"/>
          </p:cNvGraphicFramePr>
          <p:nvPr/>
        </p:nvGraphicFramePr>
        <p:xfrm>
          <a:off x="79375" y="90488"/>
          <a:ext cx="600075" cy="663575"/>
        </p:xfrm>
        <a:graphic>
          <a:graphicData uri="http://schemas.openxmlformats.org/presentationml/2006/ole">
            <mc:AlternateContent xmlns:mc="http://schemas.openxmlformats.org/markup-compatibility/2006">
              <mc:Choice xmlns:v="urn:schemas-microsoft-com:vml" Requires="v">
                <p:oleObj spid="_x0000_s53283" r:id="rId3" imgW="6020640" imgH="6676190" progId="MSPhotoEd.3">
                  <p:embed/>
                </p:oleObj>
              </mc:Choice>
              <mc:Fallback>
                <p:oleObj r:id="rId3" imgW="6020640" imgH="6676190" progId="MSPhotoEd.3">
                  <p:embed/>
                  <p:pic>
                    <p:nvPicPr>
                      <p:cNvPr id="60418"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90488"/>
                        <a:ext cx="6000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0419"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6125" y="5867400"/>
            <a:ext cx="7175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Image 7" descr="Afficher l'image d'origin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77238" y="6303963"/>
            <a:ext cx="6985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Image 8" descr="Afficher l'image d'origin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37550" y="5434013"/>
            <a:ext cx="73183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2" name="Groupe 10"/>
          <p:cNvGrpSpPr>
            <a:grpSpLocks/>
          </p:cNvGrpSpPr>
          <p:nvPr/>
        </p:nvGrpSpPr>
        <p:grpSpPr bwMode="auto">
          <a:xfrm>
            <a:off x="-47625" y="6307138"/>
            <a:ext cx="1273175" cy="460375"/>
            <a:chOff x="6077337" y="9991384"/>
            <a:chExt cx="1404431" cy="610556"/>
          </a:xfrm>
        </p:grpSpPr>
        <p:sp>
          <p:nvSpPr>
            <p:cNvPr id="12" name="Rectangle à coins arrondis 11"/>
            <p:cNvSpPr/>
            <p:nvPr/>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FR" sz="1200" b="1" dirty="0">
                  <a:solidFill>
                    <a:srgbClr val="59621D"/>
                  </a:solidFill>
                </a:rPr>
                <a:t>Séminaire</a:t>
              </a:r>
            </a:p>
          </p:txBody>
        </p:sp>
        <p:pic>
          <p:nvPicPr>
            <p:cNvPr id="60432" name="Imag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88616" y="10305975"/>
              <a:ext cx="267109" cy="23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3" name="Picture 2" descr="U:\logos\LOGO RESEAU\LOGO MIDI\POUR LE WEB\Couleur\logo-midi-simplifie-RVB-72dp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4" name="Image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30494" y="10305976"/>
              <a:ext cx="494869" cy="2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Espace réservé de la date 3"/>
          <p:cNvSpPr txBox="1">
            <a:spLocks/>
          </p:cNvSpPr>
          <p:nvPr/>
        </p:nvSpPr>
        <p:spPr>
          <a:xfrm>
            <a:off x="1077913" y="6408738"/>
            <a:ext cx="1871662"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dirty="0">
                <a:solidFill>
                  <a:prstClr val="white"/>
                </a:solidFill>
              </a:rPr>
              <a:t>18 octobre 2017 – Salle D. King</a:t>
            </a:r>
          </a:p>
        </p:txBody>
      </p:sp>
      <p:sp>
        <p:nvSpPr>
          <p:cNvPr id="17" name="Espace réservé du pied de page 4"/>
          <p:cNvSpPr txBox="1">
            <a:spLocks/>
          </p:cNvSpPr>
          <p:nvPr/>
        </p:nvSpPr>
        <p:spPr>
          <a:xfrm>
            <a:off x="3016250" y="6408738"/>
            <a:ext cx="4784725"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sz="1600" dirty="0">
                <a:solidFill>
                  <a:prstClr val="white"/>
                </a:solidFill>
              </a:rPr>
              <a:t>Séminaire de Restitution des Projets</a:t>
            </a:r>
            <a:r>
              <a:rPr sz="1600" dirty="0">
                <a:solidFill>
                  <a:srgbClr val="B7BF10"/>
                </a:solidFill>
              </a:rPr>
              <a:t> </a:t>
            </a:r>
            <a:r>
              <a:rPr sz="1600" b="1" dirty="0">
                <a:solidFill>
                  <a:srgbClr val="B7BF10"/>
                </a:solidFill>
              </a:rPr>
              <a:t>SOLGES</a:t>
            </a:r>
            <a:r>
              <a:rPr sz="1600" dirty="0">
                <a:solidFill>
                  <a:srgbClr val="B7BF10"/>
                </a:solidFill>
              </a:rPr>
              <a:t> </a:t>
            </a:r>
            <a:r>
              <a:rPr sz="1600" dirty="0">
                <a:solidFill>
                  <a:prstClr val="white"/>
                </a:solidFill>
              </a:rPr>
              <a:t>&amp;</a:t>
            </a:r>
            <a:r>
              <a:rPr sz="1600" dirty="0">
                <a:solidFill>
                  <a:srgbClr val="B7BF10"/>
                </a:solidFill>
              </a:rPr>
              <a:t> </a:t>
            </a:r>
            <a:r>
              <a:rPr sz="1600" b="1" dirty="0">
                <a:solidFill>
                  <a:srgbClr val="B7BF10"/>
                </a:solidFill>
              </a:rPr>
              <a:t>PUIGES</a:t>
            </a:r>
          </a:p>
        </p:txBody>
      </p:sp>
      <p:sp>
        <p:nvSpPr>
          <p:cNvPr id="18" name="Espace réservé du numéro de diapositive 5"/>
          <p:cNvSpPr txBox="1">
            <a:spLocks/>
          </p:cNvSpPr>
          <p:nvPr/>
        </p:nvSpPr>
        <p:spPr>
          <a:xfrm>
            <a:off x="7886700" y="6408738"/>
            <a:ext cx="450850"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Tx/>
              <a:buNone/>
            </a:pPr>
            <a:fld id="{25676F2E-EB9C-4FF9-AC75-C7D31FA88DCE}" type="slidenum">
              <a:rPr lang="fr-FR" altLang="fr-FR" sz="1000">
                <a:solidFill>
                  <a:srgbClr val="FFFFFF"/>
                </a:solidFill>
              </a:rPr>
              <a:pPr algn="ctr" defTabSz="914400">
                <a:lnSpc>
                  <a:spcPct val="100000"/>
                </a:lnSpc>
                <a:spcBef>
                  <a:spcPct val="0"/>
                </a:spcBef>
                <a:buFontTx/>
                <a:buNone/>
              </a:pPr>
              <a:t>53</a:t>
            </a:fld>
            <a:endParaRPr lang="fr-FR" altLang="fr-FR" sz="1000">
              <a:solidFill>
                <a:srgbClr val="FFFFFF"/>
              </a:solidFill>
            </a:endParaRPr>
          </a:p>
        </p:txBody>
      </p:sp>
      <p:cxnSp>
        <p:nvCxnSpPr>
          <p:cNvPr id="19" name="Connecteur droit 18"/>
          <p:cNvCxnSpPr/>
          <p:nvPr/>
        </p:nvCxnSpPr>
        <p:spPr>
          <a:xfrm>
            <a:off x="6350000" y="1123950"/>
            <a:ext cx="2540000" cy="476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60427"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75" y="830263"/>
            <a:ext cx="596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a:solidFill>
                  <a:prstClr val="white"/>
                </a:solidFill>
              </a:rPr>
              <a:t>Applications in situ à l’échelle de la parcelle agricole</a:t>
            </a:r>
            <a:endParaRPr sz="1600" b="1" dirty="0">
              <a:solidFill>
                <a:srgbClr val="B7BF10"/>
              </a:solidFill>
            </a:endParaRPr>
          </a:p>
        </p:txBody>
      </p:sp>
      <p:sp>
        <p:nvSpPr>
          <p:cNvPr id="60429" name="ZoneTexte 1"/>
          <p:cNvSpPr txBox="1">
            <a:spLocks noChangeArrowheads="1"/>
          </p:cNvSpPr>
          <p:nvPr/>
        </p:nvSpPr>
        <p:spPr bwMode="auto">
          <a:xfrm>
            <a:off x="679450" y="561975"/>
            <a:ext cx="8210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fr-FR" altLang="fr-FR" sz="3200"/>
              <a:t>Objectifs Généraux</a:t>
            </a:r>
          </a:p>
        </p:txBody>
      </p:sp>
      <p:sp>
        <p:nvSpPr>
          <p:cNvPr id="6" name="ZoneTexte 5"/>
          <p:cNvSpPr txBox="1"/>
          <p:nvPr/>
        </p:nvSpPr>
        <p:spPr>
          <a:xfrm>
            <a:off x="858838" y="1568450"/>
            <a:ext cx="7253287" cy="5356225"/>
          </a:xfrm>
          <a:prstGeom prst="rect">
            <a:avLst/>
          </a:prstGeom>
          <a:noFill/>
        </p:spPr>
        <p:txBody>
          <a:bodyPr>
            <a:spAutoFit/>
          </a:bodyPr>
          <a:lstStyle/>
          <a:p>
            <a:pPr marL="285750" indent="-285750" fontAlgn="auto">
              <a:spcBef>
                <a:spcPts val="0"/>
              </a:spcBef>
              <a:spcAft>
                <a:spcPts val="0"/>
              </a:spcAft>
              <a:buFont typeface="Wingdings" panose="05000000000000000000" pitchFamily="2" charset="2"/>
              <a:buChar char="§"/>
              <a:defRPr/>
            </a:pPr>
            <a:r>
              <a:rPr lang="fr-FR" dirty="0">
                <a:latin typeface="+mn-lt"/>
                <a:cs typeface="+mn-cs"/>
              </a:rPr>
              <a:t>Le pH apparaît comme l’un des facteurs principaux conditionnant la capacité du sol à réduire N</a:t>
            </a:r>
            <a:r>
              <a:rPr lang="fr-FR" baseline="-25000" dirty="0">
                <a:latin typeface="+mn-lt"/>
                <a:cs typeface="+mn-cs"/>
              </a:rPr>
              <a:t>2</a:t>
            </a:r>
            <a:r>
              <a:rPr lang="fr-FR" dirty="0">
                <a:latin typeface="+mn-lt"/>
                <a:cs typeface="+mn-cs"/>
              </a:rPr>
              <a:t>O en N</a:t>
            </a:r>
            <a:r>
              <a:rPr lang="fr-FR" baseline="-25000" dirty="0">
                <a:latin typeface="+mn-lt"/>
                <a:cs typeface="+mn-cs"/>
              </a:rPr>
              <a:t>2</a:t>
            </a:r>
            <a:r>
              <a:rPr lang="fr-FR" dirty="0">
                <a:latin typeface="+mn-lt"/>
                <a:cs typeface="+mn-cs"/>
              </a:rPr>
              <a:t>. Plus un sol est acide, plus cette capacité est faible.</a:t>
            </a:r>
          </a:p>
          <a:p>
            <a:pPr fontAlgn="auto">
              <a:spcBef>
                <a:spcPts val="0"/>
              </a:spcBef>
              <a:spcAft>
                <a:spcPts val="0"/>
              </a:spcAft>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
              <a:defRPr/>
            </a:pPr>
            <a:r>
              <a:rPr lang="fr-FR" dirty="0">
                <a:latin typeface="+mn-lt"/>
                <a:cs typeface="+mn-cs"/>
              </a:rPr>
              <a:t>Nos hypothèses:</a:t>
            </a:r>
          </a:p>
          <a:p>
            <a:pPr fontAlgn="auto">
              <a:spcBef>
                <a:spcPts val="0"/>
              </a:spcBef>
              <a:spcAft>
                <a:spcPts val="0"/>
              </a:spcAft>
              <a:defRPr/>
            </a:pPr>
            <a:r>
              <a:rPr lang="fr-FR" dirty="0">
                <a:latin typeface="+mn-lt"/>
                <a:cs typeface="+mn-cs"/>
              </a:rPr>
              <a:t>	</a:t>
            </a:r>
            <a:r>
              <a:rPr lang="fr-FR" dirty="0">
                <a:latin typeface="+mn-lt"/>
                <a:cs typeface="+mn-cs"/>
                <a:sym typeface="Wingdings" panose="05000000000000000000" pitchFamily="2" charset="2"/>
              </a:rPr>
              <a:t> Cette capacité est évolutive : si le pH </a:t>
            </a:r>
            <a:r>
              <a:rPr lang="fr-FR" dirty="0">
                <a:latin typeface="+mn-lt"/>
                <a:cs typeface="+mn-cs"/>
                <a:sym typeface="Wingdings"/>
              </a:rPr>
              <a:t>, la capacité </a:t>
            </a:r>
          </a:p>
          <a:p>
            <a:pPr fontAlgn="auto">
              <a:spcBef>
                <a:spcPts val="0"/>
              </a:spcBef>
              <a:spcAft>
                <a:spcPts val="0"/>
              </a:spcAft>
              <a:defRPr/>
            </a:pPr>
            <a:r>
              <a:rPr lang="fr-FR" dirty="0">
                <a:latin typeface="+mn-lt"/>
                <a:cs typeface="+mn-cs"/>
                <a:sym typeface="Wingdings"/>
              </a:rPr>
              <a:t>	</a:t>
            </a:r>
            <a:r>
              <a:rPr lang="fr-FR" dirty="0">
                <a:latin typeface="+mn-lt"/>
                <a:cs typeface="+mn-cs"/>
                <a:sym typeface="Wingdings" panose="05000000000000000000" pitchFamily="2" charset="2"/>
              </a:rPr>
              <a:t> En chaulant le sol, on augmente le pH et donc la capacité à réduire 	N</a:t>
            </a:r>
            <a:r>
              <a:rPr lang="fr-FR" baseline="-25000" dirty="0">
                <a:latin typeface="+mn-lt"/>
                <a:cs typeface="+mn-cs"/>
                <a:sym typeface="Wingdings" panose="05000000000000000000" pitchFamily="2" charset="2"/>
              </a:rPr>
              <a:t>2</a:t>
            </a:r>
            <a:r>
              <a:rPr lang="fr-FR" dirty="0">
                <a:latin typeface="+mn-lt"/>
                <a:cs typeface="+mn-cs"/>
                <a:sym typeface="Wingdings" panose="05000000000000000000" pitchFamily="2" charset="2"/>
              </a:rPr>
              <a:t>O en N</a:t>
            </a:r>
            <a:r>
              <a:rPr lang="fr-FR" baseline="-25000" dirty="0">
                <a:latin typeface="+mn-lt"/>
                <a:cs typeface="+mn-cs"/>
                <a:sym typeface="Wingdings" panose="05000000000000000000" pitchFamily="2" charset="2"/>
              </a:rPr>
              <a:t>2</a:t>
            </a:r>
            <a:r>
              <a:rPr lang="fr-FR" dirty="0">
                <a:latin typeface="+mn-lt"/>
                <a:cs typeface="+mn-cs"/>
                <a:sym typeface="Wingdings" panose="05000000000000000000" pitchFamily="2" charset="2"/>
              </a:rPr>
              <a:t>.</a:t>
            </a:r>
            <a:endParaRPr lang="fr-FR" dirty="0">
              <a:latin typeface="+mn-lt"/>
              <a:cs typeface="+mn-cs"/>
            </a:endParaRPr>
          </a:p>
          <a:p>
            <a:pPr fontAlgn="auto">
              <a:spcBef>
                <a:spcPts val="0"/>
              </a:spcBef>
              <a:spcAft>
                <a:spcPts val="0"/>
              </a:spcAft>
              <a:defRPr/>
            </a:pPr>
            <a:endParaRPr lang="fr-FR" dirty="0">
              <a:latin typeface="+mn-lt"/>
              <a:cs typeface="+mn-cs"/>
            </a:endParaRPr>
          </a:p>
          <a:p>
            <a:pPr marL="285750" indent="-285750" fontAlgn="auto">
              <a:spcBef>
                <a:spcPts val="0"/>
              </a:spcBef>
              <a:spcAft>
                <a:spcPts val="0"/>
              </a:spcAft>
              <a:buFont typeface="Wingdings" panose="05000000000000000000" pitchFamily="2" charset="2"/>
              <a:buChar char="§"/>
              <a:defRPr/>
            </a:pPr>
            <a:r>
              <a:rPr lang="fr-FR" dirty="0">
                <a:latin typeface="+mn-lt"/>
                <a:cs typeface="+mn-cs"/>
              </a:rPr>
              <a:t>Nos questions:</a:t>
            </a:r>
          </a:p>
          <a:p>
            <a:pPr fontAlgn="auto">
              <a:spcBef>
                <a:spcPts val="0"/>
              </a:spcBef>
              <a:spcAft>
                <a:spcPts val="0"/>
              </a:spcAft>
              <a:defRPr/>
            </a:pPr>
            <a:r>
              <a:rPr lang="fr-FR" dirty="0">
                <a:latin typeface="+mn-lt"/>
                <a:cs typeface="+mn-cs"/>
              </a:rPr>
              <a:t>	</a:t>
            </a:r>
            <a:r>
              <a:rPr lang="fr-FR" dirty="0">
                <a:latin typeface="+mn-lt"/>
                <a:cs typeface="+mn-cs"/>
                <a:sym typeface="Wingdings" panose="05000000000000000000" pitchFamily="2" charset="2"/>
              </a:rPr>
              <a:t> Les effets observés au laboratoire sont-ils transposables au champ?</a:t>
            </a:r>
          </a:p>
          <a:p>
            <a:pPr fontAlgn="auto">
              <a:spcBef>
                <a:spcPts val="0"/>
              </a:spcBef>
              <a:spcAft>
                <a:spcPts val="0"/>
              </a:spcAft>
              <a:defRPr/>
            </a:pPr>
            <a:r>
              <a:rPr lang="fr-FR" dirty="0">
                <a:latin typeface="+mn-lt"/>
                <a:cs typeface="+mn-cs"/>
                <a:sym typeface="Wingdings" panose="05000000000000000000" pitchFamily="2" charset="2"/>
              </a:rPr>
              <a:t>	 Sous quel pas de temps les changements s’opèrent-ils?</a:t>
            </a:r>
            <a:endParaRPr lang="fr-FR" dirty="0">
              <a:latin typeface="+mn-lt"/>
              <a:cs typeface="+mn-cs"/>
            </a:endParaRPr>
          </a:p>
          <a:p>
            <a:pPr fontAlgn="auto">
              <a:spcBef>
                <a:spcPts val="0"/>
              </a:spcBef>
              <a:spcAft>
                <a:spcPts val="0"/>
              </a:spcAft>
              <a:defRPr/>
            </a:pPr>
            <a:r>
              <a:rPr lang="fr-FR" dirty="0">
                <a:latin typeface="+mn-lt"/>
                <a:cs typeface="+mn-cs"/>
              </a:rPr>
              <a:t>Le choix des sites a été réalisé sur la base des critères suivants :</a:t>
            </a:r>
          </a:p>
          <a:p>
            <a:pPr fontAlgn="auto">
              <a:spcBef>
                <a:spcPts val="0"/>
              </a:spcBef>
              <a:spcAft>
                <a:spcPts val="0"/>
              </a:spcAft>
              <a:defRPr/>
            </a:pPr>
            <a:endParaRPr lang="fr-FR" dirty="0">
              <a:latin typeface="+mn-lt"/>
              <a:cs typeface="+mn-cs"/>
            </a:endParaRPr>
          </a:p>
          <a:p>
            <a:pPr fontAlgn="auto">
              <a:spcBef>
                <a:spcPts val="0"/>
              </a:spcBef>
              <a:spcAft>
                <a:spcPts val="0"/>
              </a:spcAft>
              <a:defRPr/>
            </a:pPr>
            <a:r>
              <a:rPr lang="fr-FR" i="1" dirty="0">
                <a:solidFill>
                  <a:schemeClr val="tx1">
                    <a:lumMod val="50000"/>
                    <a:lumOff val="50000"/>
                  </a:schemeClr>
                </a:solidFill>
                <a:latin typeface="+mn-lt"/>
                <a:cs typeface="+mn-cs"/>
                <a:sym typeface="Wingdings"/>
              </a:rPr>
              <a:t>faible capacité du sol à réduire le N</a:t>
            </a:r>
            <a:r>
              <a:rPr lang="fr-FR" i="1" baseline="-25000" dirty="0">
                <a:solidFill>
                  <a:schemeClr val="tx1">
                    <a:lumMod val="50000"/>
                    <a:lumOff val="50000"/>
                  </a:schemeClr>
                </a:solidFill>
                <a:latin typeface="+mn-lt"/>
                <a:cs typeface="+mn-cs"/>
                <a:sym typeface="Wingdings"/>
              </a:rPr>
              <a:t>2</a:t>
            </a:r>
            <a:r>
              <a:rPr lang="fr-FR" i="1" dirty="0">
                <a:solidFill>
                  <a:schemeClr val="tx1">
                    <a:lumMod val="50000"/>
                    <a:lumOff val="50000"/>
                  </a:schemeClr>
                </a:solidFill>
                <a:latin typeface="+mn-lt"/>
                <a:cs typeface="+mn-cs"/>
                <a:sym typeface="Wingdings"/>
              </a:rPr>
              <a:t>O en N</a:t>
            </a:r>
            <a:r>
              <a:rPr lang="fr-FR" i="1" baseline="-25000" dirty="0">
                <a:solidFill>
                  <a:schemeClr val="tx1">
                    <a:lumMod val="50000"/>
                    <a:lumOff val="50000"/>
                  </a:schemeClr>
                </a:solidFill>
                <a:latin typeface="+mn-lt"/>
                <a:cs typeface="+mn-cs"/>
                <a:sym typeface="Wingdings"/>
              </a:rPr>
              <a:t>2</a:t>
            </a:r>
            <a:endParaRPr lang="fr-FR" i="1" dirty="0">
              <a:solidFill>
                <a:schemeClr val="tx1">
                  <a:lumMod val="50000"/>
                  <a:lumOff val="50000"/>
                </a:schemeClr>
              </a:solidFill>
              <a:latin typeface="+mn-lt"/>
              <a:cs typeface="+mn-cs"/>
              <a:sym typeface="Wingdings"/>
            </a:endParaRPr>
          </a:p>
          <a:p>
            <a:pPr fontAlgn="auto">
              <a:spcBef>
                <a:spcPts val="0"/>
              </a:spcBef>
              <a:spcAft>
                <a:spcPts val="0"/>
              </a:spcAft>
              <a:defRPr/>
            </a:pPr>
            <a:r>
              <a:rPr lang="fr-FR" dirty="0">
                <a:solidFill>
                  <a:schemeClr val="tx1">
                    <a:lumMod val="50000"/>
                    <a:lumOff val="50000"/>
                  </a:schemeClr>
                </a:solidFill>
                <a:latin typeface="+mn-lt"/>
                <a:cs typeface="+mn-cs"/>
                <a:sym typeface="Wingdings"/>
              </a:rPr>
              <a:t> </a:t>
            </a:r>
            <a:r>
              <a:rPr lang="fr-FR" i="1" dirty="0">
                <a:solidFill>
                  <a:schemeClr val="tx1">
                    <a:lumMod val="50000"/>
                    <a:lumOff val="50000"/>
                  </a:schemeClr>
                </a:solidFill>
                <a:latin typeface="+mn-lt"/>
                <a:cs typeface="+mn-cs"/>
                <a:sym typeface="Wingdings"/>
              </a:rPr>
              <a:t>pH acide (&lt;=6)</a:t>
            </a:r>
          </a:p>
          <a:p>
            <a:pPr marL="342900" indent="-342900" fontAlgn="auto">
              <a:spcBef>
                <a:spcPts val="0"/>
              </a:spcBef>
              <a:spcAft>
                <a:spcPts val="0"/>
              </a:spcAft>
              <a:buFont typeface="Wingdings" pitchFamily="2" charset="2"/>
              <a:buChar char="Ä"/>
              <a:defRPr/>
            </a:pPr>
            <a:r>
              <a:rPr lang="fr-FR" i="1" dirty="0">
                <a:solidFill>
                  <a:schemeClr val="tx1">
                    <a:lumMod val="50000"/>
                    <a:lumOff val="50000"/>
                  </a:schemeClr>
                </a:solidFill>
                <a:latin typeface="+mn-lt"/>
                <a:cs typeface="+mn-cs"/>
                <a:sym typeface="Wingdings"/>
              </a:rPr>
              <a:t>teneur en matière organique &lt;2% / pas d’apports de produits organiques depuis 2 ans</a:t>
            </a:r>
          </a:p>
          <a:p>
            <a:pPr fontAlgn="auto">
              <a:spcBef>
                <a:spcPts val="0"/>
              </a:spcBef>
              <a:spcAft>
                <a:spcPts val="0"/>
              </a:spcAft>
              <a:defRPr/>
            </a:pPr>
            <a:endParaRPr lang="fr-FR" dirty="0">
              <a:latin typeface="+mn-lt"/>
              <a:cs typeface="+mn-cs"/>
            </a:endParaRPr>
          </a:p>
        </p:txBody>
      </p:sp>
    </p:spTree>
    <p:extLst>
      <p:ext uri="{BB962C8B-B14F-4D97-AF65-F5344CB8AC3E}">
        <p14:creationId xmlns:p14="http://schemas.microsoft.com/office/powerpoint/2010/main" val="2558185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t 3"/>
          <p:cNvGraphicFramePr>
            <a:graphicFrameLocks noChangeAspect="1"/>
          </p:cNvGraphicFramePr>
          <p:nvPr/>
        </p:nvGraphicFramePr>
        <p:xfrm>
          <a:off x="79375" y="90488"/>
          <a:ext cx="600075" cy="663575"/>
        </p:xfrm>
        <a:graphic>
          <a:graphicData uri="http://schemas.openxmlformats.org/presentationml/2006/ole">
            <mc:AlternateContent xmlns:mc="http://schemas.openxmlformats.org/markup-compatibility/2006">
              <mc:Choice xmlns:v="urn:schemas-microsoft-com:vml" Requires="v">
                <p:oleObj spid="_x0000_s54307" r:id="rId3" imgW="6020640" imgH="6676190" progId="MSPhotoEd.3">
                  <p:embed/>
                </p:oleObj>
              </mc:Choice>
              <mc:Fallback>
                <p:oleObj r:id="rId3" imgW="6020640" imgH="6676190" progId="MSPhotoEd.3">
                  <p:embed/>
                  <p:pic>
                    <p:nvPicPr>
                      <p:cNvPr id="61442"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90488"/>
                        <a:ext cx="6000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1443"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7550" y="6051550"/>
            <a:ext cx="7191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Image 7" descr="Afficher l'image d'origin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77238" y="6380163"/>
            <a:ext cx="6985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Image 8" descr="Afficher l'image d'origin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34263" y="6051550"/>
            <a:ext cx="7318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6" name="Groupe 10"/>
          <p:cNvGrpSpPr>
            <a:grpSpLocks/>
          </p:cNvGrpSpPr>
          <p:nvPr/>
        </p:nvGrpSpPr>
        <p:grpSpPr bwMode="auto">
          <a:xfrm>
            <a:off x="-47625" y="6307138"/>
            <a:ext cx="1273175" cy="460375"/>
            <a:chOff x="6077337" y="9991384"/>
            <a:chExt cx="1404431" cy="610556"/>
          </a:xfrm>
        </p:grpSpPr>
        <p:sp>
          <p:nvSpPr>
            <p:cNvPr id="12" name="Rectangle à coins arrondis 11"/>
            <p:cNvSpPr/>
            <p:nvPr/>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FR" sz="1200" b="1" dirty="0">
                  <a:solidFill>
                    <a:srgbClr val="59621D"/>
                  </a:solidFill>
                </a:rPr>
                <a:t>Séminaire</a:t>
              </a:r>
            </a:p>
          </p:txBody>
        </p:sp>
        <p:pic>
          <p:nvPicPr>
            <p:cNvPr id="61459" name="Imag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88616" y="10305975"/>
              <a:ext cx="267109" cy="23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0" name="Picture 2" descr="U:\logos\LOGO RESEAU\LOGO MIDI\POUR LE WEB\Couleur\logo-midi-simplifie-RVB-72dp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1" name="Image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30494" y="10305976"/>
              <a:ext cx="494869" cy="2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Espace réservé de la date 3"/>
          <p:cNvSpPr txBox="1">
            <a:spLocks/>
          </p:cNvSpPr>
          <p:nvPr/>
        </p:nvSpPr>
        <p:spPr>
          <a:xfrm>
            <a:off x="1077913" y="6408738"/>
            <a:ext cx="1871662"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dirty="0">
                <a:solidFill>
                  <a:prstClr val="white"/>
                </a:solidFill>
              </a:rPr>
              <a:t>18 octobre 2017 – Salle D. King</a:t>
            </a:r>
          </a:p>
        </p:txBody>
      </p:sp>
      <p:sp>
        <p:nvSpPr>
          <p:cNvPr id="17" name="Espace réservé du pied de page 4"/>
          <p:cNvSpPr txBox="1">
            <a:spLocks/>
          </p:cNvSpPr>
          <p:nvPr/>
        </p:nvSpPr>
        <p:spPr>
          <a:xfrm>
            <a:off x="3016250" y="6408738"/>
            <a:ext cx="4784725"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sz="1600" dirty="0">
                <a:solidFill>
                  <a:prstClr val="white"/>
                </a:solidFill>
              </a:rPr>
              <a:t>Séminaire de Restitution des Projets</a:t>
            </a:r>
            <a:r>
              <a:rPr sz="1600" dirty="0">
                <a:solidFill>
                  <a:srgbClr val="B7BF10"/>
                </a:solidFill>
              </a:rPr>
              <a:t> </a:t>
            </a:r>
            <a:r>
              <a:rPr sz="1600" b="1" dirty="0">
                <a:solidFill>
                  <a:srgbClr val="B7BF10"/>
                </a:solidFill>
              </a:rPr>
              <a:t>SOLGES</a:t>
            </a:r>
            <a:r>
              <a:rPr sz="1600" dirty="0">
                <a:solidFill>
                  <a:srgbClr val="B7BF10"/>
                </a:solidFill>
              </a:rPr>
              <a:t> </a:t>
            </a:r>
            <a:r>
              <a:rPr sz="1600" dirty="0">
                <a:solidFill>
                  <a:prstClr val="white"/>
                </a:solidFill>
              </a:rPr>
              <a:t>&amp;</a:t>
            </a:r>
            <a:r>
              <a:rPr sz="1600" dirty="0">
                <a:solidFill>
                  <a:srgbClr val="B7BF10"/>
                </a:solidFill>
              </a:rPr>
              <a:t> </a:t>
            </a:r>
            <a:r>
              <a:rPr sz="1600" b="1" dirty="0">
                <a:solidFill>
                  <a:srgbClr val="B7BF10"/>
                </a:solidFill>
              </a:rPr>
              <a:t>PUIGES</a:t>
            </a:r>
          </a:p>
        </p:txBody>
      </p:sp>
      <p:sp>
        <p:nvSpPr>
          <p:cNvPr id="18" name="Espace réservé du numéro de diapositive 5"/>
          <p:cNvSpPr txBox="1">
            <a:spLocks/>
          </p:cNvSpPr>
          <p:nvPr/>
        </p:nvSpPr>
        <p:spPr>
          <a:xfrm>
            <a:off x="7886700" y="6408738"/>
            <a:ext cx="450850"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Tx/>
              <a:buNone/>
            </a:pPr>
            <a:fld id="{80CDEBE7-27A1-4B8E-948A-16DD737B994C}" type="slidenum">
              <a:rPr lang="fr-FR" altLang="fr-FR" sz="1000">
                <a:solidFill>
                  <a:srgbClr val="FFFFFF"/>
                </a:solidFill>
              </a:rPr>
              <a:pPr algn="ctr" defTabSz="914400">
                <a:lnSpc>
                  <a:spcPct val="100000"/>
                </a:lnSpc>
                <a:spcBef>
                  <a:spcPct val="0"/>
                </a:spcBef>
                <a:buFontTx/>
                <a:buNone/>
              </a:pPr>
              <a:t>54</a:t>
            </a:fld>
            <a:endParaRPr lang="fr-FR" altLang="fr-FR" sz="1000">
              <a:solidFill>
                <a:srgbClr val="FFFFFF"/>
              </a:solidFill>
            </a:endParaRPr>
          </a:p>
        </p:txBody>
      </p:sp>
      <p:cxnSp>
        <p:nvCxnSpPr>
          <p:cNvPr id="19" name="Connecteur droit 18"/>
          <p:cNvCxnSpPr/>
          <p:nvPr/>
        </p:nvCxnSpPr>
        <p:spPr>
          <a:xfrm>
            <a:off x="6350000" y="1123950"/>
            <a:ext cx="2540000" cy="476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61451"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75" y="830263"/>
            <a:ext cx="596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a:solidFill>
                  <a:prstClr val="white"/>
                </a:solidFill>
              </a:rPr>
              <a:t>Applications in situ à l’échelle de la parcelle agricole</a:t>
            </a:r>
            <a:endParaRPr sz="1600" b="1" dirty="0">
              <a:solidFill>
                <a:srgbClr val="B7BF10"/>
              </a:solidFill>
            </a:endParaRPr>
          </a:p>
        </p:txBody>
      </p:sp>
      <p:sp>
        <p:nvSpPr>
          <p:cNvPr id="61453" name="ZoneTexte 1"/>
          <p:cNvSpPr txBox="1">
            <a:spLocks noChangeArrowheads="1"/>
          </p:cNvSpPr>
          <p:nvPr/>
        </p:nvSpPr>
        <p:spPr bwMode="auto">
          <a:xfrm>
            <a:off x="873125" y="561975"/>
            <a:ext cx="80740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fr-FR" altLang="fr-FR" sz="3200"/>
              <a:t>Matériels et Méthodes</a:t>
            </a:r>
          </a:p>
        </p:txBody>
      </p:sp>
      <p:sp>
        <p:nvSpPr>
          <p:cNvPr id="3" name="Rectangle 2"/>
          <p:cNvSpPr/>
          <p:nvPr/>
        </p:nvSpPr>
        <p:spPr>
          <a:xfrm>
            <a:off x="0" y="2033588"/>
            <a:ext cx="4598988" cy="3846512"/>
          </a:xfrm>
          <a:prstGeom prst="rect">
            <a:avLst/>
          </a:prstGeom>
        </p:spPr>
        <p:txBody>
          <a:bodyPr>
            <a:spAutoFit/>
          </a:bodyPr>
          <a:lstStyle/>
          <a:p>
            <a:pPr marL="285750" indent="-285750" algn="just" fontAlgn="auto" hangingPunct="0">
              <a:spcBef>
                <a:spcPts val="0"/>
              </a:spcBef>
              <a:spcAft>
                <a:spcPts val="0"/>
              </a:spcAft>
              <a:buSzPts val="800"/>
              <a:buFont typeface="Wingdings" panose="05000000000000000000" pitchFamily="2" charset="2"/>
              <a:buChar char="q"/>
              <a:defRPr/>
            </a:pPr>
            <a:r>
              <a:rPr lang="fr-FR" sz="1600" dirty="0">
                <a:latin typeface="Arial" panose="020B0604020202020204" pitchFamily="34" charset="0"/>
                <a:ea typeface="Times New Roman" panose="02020603050405020304" pitchFamily="18" charset="0"/>
              </a:rPr>
              <a:t>La </a:t>
            </a:r>
            <a:r>
              <a:rPr lang="fr-FR" sz="1600" dirty="0" err="1">
                <a:latin typeface="Arial" panose="020B0604020202020204" pitchFamily="34" charset="0"/>
                <a:ea typeface="Times New Roman" panose="02020603050405020304" pitchFamily="18" charset="0"/>
              </a:rPr>
              <a:t>Jaillière</a:t>
            </a:r>
            <a:r>
              <a:rPr lang="fr-FR" sz="1600" dirty="0">
                <a:latin typeface="Arial" panose="020B0604020202020204" pitchFamily="34" charset="0"/>
                <a:ea typeface="Times New Roman" panose="02020603050405020304" pitchFamily="18" charset="0"/>
              </a:rPr>
              <a:t> </a:t>
            </a:r>
            <a:r>
              <a:rPr lang="fr-FR" sz="1600" dirty="0">
                <a:latin typeface="Arial" panose="020B0604020202020204" pitchFamily="34" charset="0"/>
                <a:ea typeface="Times New Roman" panose="02020603050405020304" pitchFamily="18" charset="0"/>
                <a:cs typeface="+mn-cs"/>
              </a:rPr>
              <a:t>(44 </a:t>
            </a:r>
            <a:r>
              <a:rPr lang="fr-FR" sz="1400" i="1" dirty="0">
                <a:latin typeface="Arial" panose="020B0604020202020204" pitchFamily="34" charset="0"/>
                <a:ea typeface="Times New Roman" panose="02020603050405020304" pitchFamily="18" charset="0"/>
                <a:cs typeface="+mn-cs"/>
              </a:rPr>
              <a:t>- </a:t>
            </a:r>
            <a:r>
              <a:rPr lang="fr-FR" sz="1400" i="1" dirty="0" err="1">
                <a:latin typeface="Arial" panose="020B0604020202020204" pitchFamily="34" charset="0"/>
                <a:ea typeface="Times New Roman" panose="02020603050405020304" pitchFamily="18" charset="0"/>
                <a:cs typeface="+mn-cs"/>
              </a:rPr>
              <a:t>Arvalis</a:t>
            </a:r>
            <a:r>
              <a:rPr lang="fr-FR" sz="1400" i="1" dirty="0">
                <a:latin typeface="Arial" panose="020B0604020202020204" pitchFamily="34" charset="0"/>
                <a:ea typeface="Times New Roman" panose="02020603050405020304" pitchFamily="18" charset="0"/>
                <a:cs typeface="+mn-cs"/>
              </a:rPr>
              <a:t> – Institut du Végétal </a:t>
            </a:r>
            <a:r>
              <a:rPr lang="fr-FR" sz="1600" dirty="0">
                <a:latin typeface="Arial" panose="020B0604020202020204" pitchFamily="34" charset="0"/>
                <a:ea typeface="Times New Roman" panose="02020603050405020304" pitchFamily="18" charset="0"/>
                <a:cs typeface="+mn-cs"/>
              </a:rPr>
              <a:t>)</a:t>
            </a:r>
          </a:p>
          <a:p>
            <a:pPr marL="800100" lvl="1" indent="-342900" algn="just" fontAlgn="auto" hangingPunct="0">
              <a:spcBef>
                <a:spcPts val="0"/>
              </a:spcBef>
              <a:spcAft>
                <a:spcPts val="0"/>
              </a:spcAft>
              <a:buSzPts val="800"/>
              <a:buFont typeface="Calibri" panose="020F0502020204030204" pitchFamily="34" charset="0"/>
              <a:buChar char="−"/>
              <a:defRPr/>
            </a:pPr>
            <a:r>
              <a:rPr lang="fr-FR" sz="1600" dirty="0">
                <a:latin typeface="Arial" panose="020B0604020202020204" pitchFamily="34" charset="0"/>
                <a:ea typeface="Times New Roman" panose="02020603050405020304" pitchFamily="18" charset="0"/>
                <a:cs typeface="+mn-cs"/>
              </a:rPr>
              <a:t>2013-14 puis 2014-15 (même parcelle)</a:t>
            </a:r>
          </a:p>
          <a:p>
            <a:pPr marL="800100" lvl="1" indent="-342900" algn="just" fontAlgn="auto" hangingPunct="0">
              <a:spcBef>
                <a:spcPts val="0"/>
              </a:spcBef>
              <a:spcAft>
                <a:spcPts val="0"/>
              </a:spcAft>
              <a:buSzPts val="800"/>
              <a:buFont typeface="Calibri" panose="020F0502020204030204" pitchFamily="34" charset="0"/>
              <a:buChar char="−"/>
              <a:defRPr/>
            </a:pPr>
            <a:r>
              <a:rPr lang="fr-FR" sz="1600" dirty="0">
                <a:latin typeface="Arial" panose="020B0604020202020204" pitchFamily="34" charset="0"/>
                <a:ea typeface="Times New Roman" panose="02020603050405020304" pitchFamily="18" charset="0"/>
                <a:cs typeface="+mn-cs"/>
              </a:rPr>
              <a:t>Limons battants </a:t>
            </a:r>
            <a:r>
              <a:rPr lang="fr-FR" sz="1600" dirty="0" err="1">
                <a:latin typeface="Arial" panose="020B0604020202020204" pitchFamily="34" charset="0"/>
                <a:ea typeface="Times New Roman" panose="02020603050405020304" pitchFamily="18" charset="0"/>
                <a:cs typeface="+mn-cs"/>
              </a:rPr>
              <a:t>hydromorphes</a:t>
            </a:r>
            <a:endParaRPr lang="fr-FR" sz="1600" dirty="0">
              <a:latin typeface="Arial" panose="020B0604020202020204" pitchFamily="34" charset="0"/>
              <a:ea typeface="Times New Roman" panose="02020603050405020304" pitchFamily="18" charset="0"/>
              <a:cs typeface="+mn-cs"/>
            </a:endParaRPr>
          </a:p>
          <a:p>
            <a:pPr marL="800100" lvl="1" indent="-342900" algn="just" fontAlgn="auto" hangingPunct="0">
              <a:spcBef>
                <a:spcPts val="0"/>
              </a:spcBef>
              <a:spcAft>
                <a:spcPts val="0"/>
              </a:spcAft>
              <a:buSzPts val="800"/>
              <a:buFont typeface="Calibri" panose="020F0502020204030204" pitchFamily="34" charset="0"/>
              <a:buChar char="−"/>
              <a:defRPr/>
            </a:pPr>
            <a:r>
              <a:rPr lang="fr-FR" sz="1600" dirty="0">
                <a:latin typeface="Arial" panose="020B0604020202020204" pitchFamily="34" charset="0"/>
                <a:ea typeface="Times New Roman" panose="02020603050405020304" pitchFamily="18" charset="0"/>
                <a:cs typeface="+mn-cs"/>
              </a:rPr>
              <a:t>Maïs </a:t>
            </a:r>
            <a:r>
              <a:rPr lang="fr-FR" sz="1200" dirty="0">
                <a:latin typeface="Arial" panose="020B0604020202020204" pitchFamily="34" charset="0"/>
                <a:ea typeface="Times New Roman" panose="02020603050405020304" pitchFamily="18" charset="0"/>
                <a:cs typeface="+mn-cs"/>
              </a:rPr>
              <a:t>(2013-14)</a:t>
            </a:r>
            <a:r>
              <a:rPr lang="fr-FR" sz="1600" dirty="0">
                <a:latin typeface="Arial" panose="020B0604020202020204" pitchFamily="34" charset="0"/>
                <a:ea typeface="Times New Roman" panose="02020603050405020304" pitchFamily="18" charset="0"/>
                <a:cs typeface="+mn-cs"/>
              </a:rPr>
              <a:t> / blé tendre d’hiver </a:t>
            </a:r>
            <a:r>
              <a:rPr lang="fr-FR" sz="1200" dirty="0">
                <a:latin typeface="Arial" panose="020B0604020202020204" pitchFamily="34" charset="0"/>
                <a:ea typeface="Times New Roman" panose="02020603050405020304" pitchFamily="18" charset="0"/>
                <a:cs typeface="+mn-cs"/>
              </a:rPr>
              <a:t>(2014-15)</a:t>
            </a:r>
            <a:endParaRPr lang="fr-FR" sz="1600" dirty="0">
              <a:latin typeface="Arial" panose="020B0604020202020204" pitchFamily="34" charset="0"/>
              <a:ea typeface="Times New Roman" panose="02020603050405020304" pitchFamily="18" charset="0"/>
              <a:cs typeface="+mn-cs"/>
            </a:endParaRPr>
          </a:p>
          <a:p>
            <a:pPr marL="742950" lvl="1" indent="-285750" algn="just" fontAlgn="auto" hangingPunct="0">
              <a:spcBef>
                <a:spcPts val="0"/>
              </a:spcBef>
              <a:spcAft>
                <a:spcPts val="0"/>
              </a:spcAft>
              <a:buSzPts val="800"/>
              <a:buFont typeface="Wingdings"/>
              <a:buChar char="è"/>
              <a:defRPr/>
            </a:pPr>
            <a:r>
              <a:rPr lang="fr-FR" sz="1600" b="1" dirty="0">
                <a:latin typeface="Arial" panose="020B0604020202020204" pitchFamily="34" charset="0"/>
                <a:ea typeface="Times New Roman" panose="02020603050405020304" pitchFamily="18" charset="0"/>
                <a:cs typeface="+mn-cs"/>
              </a:rPr>
              <a:t>Test de l’effet de l’apport de chaux </a:t>
            </a:r>
            <a:r>
              <a:rPr lang="fr-FR" sz="1200" b="1" dirty="0">
                <a:latin typeface="Arial" panose="020B0604020202020204" pitchFamily="34" charset="0"/>
                <a:ea typeface="Times New Roman" panose="02020603050405020304" pitchFamily="18" charset="0"/>
                <a:cs typeface="+mn-cs"/>
              </a:rPr>
              <a:t>(1 T </a:t>
            </a:r>
            <a:r>
              <a:rPr lang="fr-FR" sz="1200" b="1" dirty="0" err="1">
                <a:latin typeface="Arial" panose="020B0604020202020204" pitchFamily="34" charset="0"/>
                <a:ea typeface="Times New Roman" panose="02020603050405020304" pitchFamily="18" charset="0"/>
                <a:cs typeface="+mn-cs"/>
              </a:rPr>
              <a:t>eq</a:t>
            </a:r>
            <a:r>
              <a:rPr lang="fr-FR" sz="1200" b="1" dirty="0">
                <a:latin typeface="Arial" panose="020B0604020202020204" pitchFamily="34" charset="0"/>
                <a:ea typeface="Times New Roman" panose="02020603050405020304" pitchFamily="18" charset="0"/>
                <a:cs typeface="+mn-cs"/>
              </a:rPr>
              <a:t> </a:t>
            </a:r>
            <a:r>
              <a:rPr lang="fr-FR" sz="1200" b="1" dirty="0" err="1">
                <a:latin typeface="Arial" panose="020B0604020202020204" pitchFamily="34" charset="0"/>
                <a:ea typeface="Times New Roman" panose="02020603050405020304" pitchFamily="18" charset="0"/>
                <a:cs typeface="+mn-cs"/>
              </a:rPr>
              <a:t>CaO</a:t>
            </a:r>
            <a:r>
              <a:rPr lang="fr-FR" sz="1200" b="1" dirty="0">
                <a:latin typeface="Arial" panose="020B0604020202020204" pitchFamily="34" charset="0"/>
                <a:ea typeface="Times New Roman" panose="02020603050405020304" pitchFamily="18" charset="0"/>
                <a:cs typeface="+mn-cs"/>
              </a:rPr>
              <a:t>/ha)</a:t>
            </a:r>
            <a:endParaRPr lang="fr-FR" sz="1600" b="1" dirty="0">
              <a:latin typeface="Arial" panose="020B0604020202020204" pitchFamily="34" charset="0"/>
              <a:ea typeface="Times New Roman" panose="02020603050405020304" pitchFamily="18" charset="0"/>
              <a:cs typeface="+mn-cs"/>
            </a:endParaRPr>
          </a:p>
          <a:p>
            <a:pPr marL="742950" lvl="1" indent="-285750" algn="just" fontAlgn="auto" hangingPunct="0">
              <a:spcBef>
                <a:spcPts val="0"/>
              </a:spcBef>
              <a:spcAft>
                <a:spcPts val="0"/>
              </a:spcAft>
              <a:buSzPts val="800"/>
              <a:buFont typeface="Wingdings"/>
              <a:buChar char="è"/>
              <a:defRPr/>
            </a:pPr>
            <a:r>
              <a:rPr lang="fr-FR" sz="1600" b="1" dirty="0">
                <a:solidFill>
                  <a:schemeClr val="accent1">
                    <a:lumMod val="75000"/>
                  </a:schemeClr>
                </a:solidFill>
                <a:latin typeface="Arial" panose="020B0604020202020204" pitchFamily="34" charset="0"/>
                <a:ea typeface="Times New Roman" panose="02020603050405020304" pitchFamily="18" charset="0"/>
                <a:cs typeface="+mn-cs"/>
              </a:rPr>
              <a:t>pH initial : 6.1 / MO: 2.3%</a:t>
            </a:r>
            <a:endParaRPr lang="fr-FR" sz="1600" b="1" dirty="0">
              <a:solidFill>
                <a:schemeClr val="accent1">
                  <a:lumMod val="75000"/>
                </a:schemeClr>
              </a:solidFill>
              <a:latin typeface="Times New Roman" panose="02020603050405020304" pitchFamily="18" charset="0"/>
              <a:ea typeface="Times New Roman" panose="02020603050405020304" pitchFamily="18" charset="0"/>
              <a:cs typeface="+mn-cs"/>
            </a:endParaRPr>
          </a:p>
          <a:p>
            <a:pPr lvl="1" algn="just" fontAlgn="auto" hangingPunct="0">
              <a:spcBef>
                <a:spcPts val="0"/>
              </a:spcBef>
              <a:spcAft>
                <a:spcPts val="0"/>
              </a:spcAft>
              <a:buSzPts val="800"/>
              <a:defRPr/>
            </a:pPr>
            <a:endParaRPr lang="fr-FR" sz="2400" dirty="0">
              <a:latin typeface="Times New Roman" panose="02020603050405020304" pitchFamily="18" charset="0"/>
              <a:ea typeface="Times New Roman" panose="02020603050405020304" pitchFamily="18" charset="0"/>
              <a:cs typeface="+mn-cs"/>
            </a:endParaRPr>
          </a:p>
          <a:p>
            <a:pPr marL="285750" indent="-285750" algn="just" fontAlgn="auto" hangingPunct="0">
              <a:spcBef>
                <a:spcPts val="0"/>
              </a:spcBef>
              <a:spcAft>
                <a:spcPts val="0"/>
              </a:spcAft>
              <a:buSzPts val="800"/>
              <a:buFont typeface="Wingdings" panose="05000000000000000000" pitchFamily="2" charset="2"/>
              <a:buChar char="q"/>
              <a:defRPr/>
            </a:pPr>
            <a:r>
              <a:rPr lang="fr-FR" sz="1600" dirty="0" err="1">
                <a:latin typeface="Arial" panose="020B0604020202020204" pitchFamily="34" charset="0"/>
                <a:ea typeface="Times New Roman" panose="02020603050405020304" pitchFamily="18" charset="0"/>
                <a:cs typeface="+mn-cs"/>
              </a:rPr>
              <a:t>Presly</a:t>
            </a:r>
            <a:r>
              <a:rPr lang="fr-FR" sz="1600" dirty="0">
                <a:latin typeface="Arial" panose="020B0604020202020204" pitchFamily="34" charset="0"/>
                <a:ea typeface="Times New Roman" panose="02020603050405020304" pitchFamily="18" charset="0"/>
                <a:cs typeface="+mn-cs"/>
              </a:rPr>
              <a:t> la Noue (18 – </a:t>
            </a:r>
            <a:r>
              <a:rPr lang="fr-FR" sz="1400" i="1" dirty="0">
                <a:latin typeface="Arial" panose="020B0604020202020204" pitchFamily="34" charset="0"/>
                <a:ea typeface="Times New Roman" panose="02020603050405020304" pitchFamily="18" charset="0"/>
                <a:cs typeface="+mn-cs"/>
              </a:rPr>
              <a:t>Terres </a:t>
            </a:r>
            <a:r>
              <a:rPr lang="fr-FR" sz="1400" i="1" dirty="0" err="1">
                <a:latin typeface="Arial" panose="020B0604020202020204" pitchFamily="34" charset="0"/>
                <a:ea typeface="Times New Roman" panose="02020603050405020304" pitchFamily="18" charset="0"/>
                <a:cs typeface="+mn-cs"/>
              </a:rPr>
              <a:t>Inovia</a:t>
            </a:r>
            <a:r>
              <a:rPr lang="fr-FR" sz="1600" dirty="0">
                <a:latin typeface="Arial" panose="020B0604020202020204" pitchFamily="34" charset="0"/>
                <a:ea typeface="Times New Roman" panose="02020603050405020304" pitchFamily="18" charset="0"/>
                <a:cs typeface="+mn-cs"/>
              </a:rPr>
              <a:t>)</a:t>
            </a:r>
          </a:p>
          <a:p>
            <a:pPr marL="742950" lvl="1" indent="-285750" algn="just" fontAlgn="auto" hangingPunct="0">
              <a:spcBef>
                <a:spcPts val="0"/>
              </a:spcBef>
              <a:spcAft>
                <a:spcPts val="0"/>
              </a:spcAft>
              <a:buSzPts val="800"/>
              <a:buFontTx/>
              <a:buChar char="-"/>
              <a:defRPr/>
            </a:pPr>
            <a:r>
              <a:rPr lang="fr-FR" sz="1600" dirty="0">
                <a:latin typeface="Arial" panose="020B0604020202020204" pitchFamily="34" charset="0"/>
                <a:ea typeface="Times New Roman" panose="02020603050405020304" pitchFamily="18" charset="0"/>
                <a:cs typeface="+mn-cs"/>
              </a:rPr>
              <a:t>2013-14</a:t>
            </a:r>
          </a:p>
          <a:p>
            <a:pPr marL="742950" lvl="1" indent="-285750" algn="just" fontAlgn="auto" hangingPunct="0">
              <a:spcBef>
                <a:spcPts val="0"/>
              </a:spcBef>
              <a:spcAft>
                <a:spcPts val="0"/>
              </a:spcAft>
              <a:buSzPts val="800"/>
              <a:buFontTx/>
              <a:buChar char="-"/>
              <a:defRPr/>
            </a:pPr>
            <a:r>
              <a:rPr lang="fr-FR" sz="1600" dirty="0">
                <a:latin typeface="Arial" panose="020B0604020202020204" pitchFamily="34" charset="0"/>
                <a:ea typeface="Times New Roman" panose="02020603050405020304" pitchFamily="18" charset="0"/>
                <a:cs typeface="+mn-cs"/>
              </a:rPr>
              <a:t>Limons sableux</a:t>
            </a:r>
          </a:p>
          <a:p>
            <a:pPr marL="742950" lvl="1" indent="-285750" algn="just" fontAlgn="auto" hangingPunct="0">
              <a:spcBef>
                <a:spcPts val="0"/>
              </a:spcBef>
              <a:spcAft>
                <a:spcPts val="0"/>
              </a:spcAft>
              <a:buSzPts val="800"/>
              <a:buFontTx/>
              <a:buChar char="-"/>
              <a:defRPr/>
            </a:pPr>
            <a:r>
              <a:rPr lang="fr-FR" sz="1600" dirty="0">
                <a:latin typeface="Arial" panose="020B0604020202020204" pitchFamily="34" charset="0"/>
                <a:ea typeface="Times New Roman" panose="02020603050405020304" pitchFamily="18" charset="0"/>
                <a:cs typeface="+mn-cs"/>
              </a:rPr>
              <a:t>Moutarde (colza initialement)</a:t>
            </a:r>
          </a:p>
          <a:p>
            <a:pPr marL="742950" lvl="1" indent="-285750" algn="just" fontAlgn="auto" hangingPunct="0">
              <a:spcBef>
                <a:spcPts val="0"/>
              </a:spcBef>
              <a:spcAft>
                <a:spcPts val="0"/>
              </a:spcAft>
              <a:buSzPts val="800"/>
              <a:buFont typeface="Wingdings"/>
              <a:buChar char="è"/>
              <a:defRPr/>
            </a:pPr>
            <a:r>
              <a:rPr lang="fr-FR" sz="1600" b="1" dirty="0">
                <a:latin typeface="Arial" panose="020B0604020202020204" pitchFamily="34" charset="0"/>
                <a:ea typeface="Times New Roman" panose="02020603050405020304" pitchFamily="18" charset="0"/>
                <a:cs typeface="+mn-cs"/>
              </a:rPr>
              <a:t>Test de l’effet de l’apport de chaux </a:t>
            </a:r>
            <a:r>
              <a:rPr lang="fr-FR" sz="1200" b="1" dirty="0">
                <a:latin typeface="Arial" panose="020B0604020202020204" pitchFamily="34" charset="0"/>
                <a:ea typeface="Times New Roman" panose="02020603050405020304" pitchFamily="18" charset="0"/>
                <a:cs typeface="+mn-cs"/>
              </a:rPr>
              <a:t>(3 T </a:t>
            </a:r>
            <a:r>
              <a:rPr lang="fr-FR" sz="1200" b="1" dirty="0" err="1">
                <a:latin typeface="Arial" panose="020B0604020202020204" pitchFamily="34" charset="0"/>
                <a:ea typeface="Times New Roman" panose="02020603050405020304" pitchFamily="18" charset="0"/>
                <a:cs typeface="+mn-cs"/>
              </a:rPr>
              <a:t>eq</a:t>
            </a:r>
            <a:r>
              <a:rPr lang="fr-FR" sz="1200" b="1" dirty="0">
                <a:latin typeface="Arial" panose="020B0604020202020204" pitchFamily="34" charset="0"/>
                <a:ea typeface="Times New Roman" panose="02020603050405020304" pitchFamily="18" charset="0"/>
                <a:cs typeface="+mn-cs"/>
              </a:rPr>
              <a:t> </a:t>
            </a:r>
            <a:r>
              <a:rPr lang="fr-FR" sz="1200" b="1" dirty="0" err="1">
                <a:latin typeface="Arial" panose="020B0604020202020204" pitchFamily="34" charset="0"/>
                <a:ea typeface="Times New Roman" panose="02020603050405020304" pitchFamily="18" charset="0"/>
                <a:cs typeface="+mn-cs"/>
              </a:rPr>
              <a:t>CaO</a:t>
            </a:r>
            <a:r>
              <a:rPr lang="fr-FR" sz="1200" b="1" dirty="0">
                <a:latin typeface="Arial" panose="020B0604020202020204" pitchFamily="34" charset="0"/>
                <a:ea typeface="Times New Roman" panose="02020603050405020304" pitchFamily="18" charset="0"/>
                <a:cs typeface="+mn-cs"/>
              </a:rPr>
              <a:t>/ha) </a:t>
            </a:r>
            <a:r>
              <a:rPr lang="fr-FR" sz="1600" b="1" dirty="0">
                <a:latin typeface="Arial" panose="020B0604020202020204" pitchFamily="34" charset="0"/>
                <a:ea typeface="Times New Roman" panose="02020603050405020304" pitchFamily="18" charset="0"/>
                <a:cs typeface="+mn-cs"/>
              </a:rPr>
              <a:t>+ lisier de porc </a:t>
            </a:r>
            <a:r>
              <a:rPr lang="fr-FR" sz="1200" b="1" dirty="0">
                <a:latin typeface="Arial" panose="020B0604020202020204" pitchFamily="34" charset="0"/>
                <a:ea typeface="Times New Roman" panose="02020603050405020304" pitchFamily="18" charset="0"/>
                <a:cs typeface="+mn-cs"/>
              </a:rPr>
              <a:t>(25m</a:t>
            </a:r>
            <a:r>
              <a:rPr lang="fr-FR" sz="1200" b="1" baseline="30000" dirty="0">
                <a:latin typeface="Arial" panose="020B0604020202020204" pitchFamily="34" charset="0"/>
                <a:ea typeface="Times New Roman" panose="02020603050405020304" pitchFamily="18" charset="0"/>
                <a:cs typeface="+mn-cs"/>
              </a:rPr>
              <a:t>3</a:t>
            </a:r>
            <a:r>
              <a:rPr lang="fr-FR" sz="1200" b="1" dirty="0">
                <a:latin typeface="Arial" panose="020B0604020202020204" pitchFamily="34" charset="0"/>
                <a:ea typeface="Times New Roman" panose="02020603050405020304" pitchFamily="18" charset="0"/>
                <a:cs typeface="+mn-cs"/>
              </a:rPr>
              <a:t>/ha)</a:t>
            </a:r>
          </a:p>
          <a:p>
            <a:pPr marL="742950" lvl="1" indent="-285750" algn="just" fontAlgn="auto" hangingPunct="0">
              <a:spcBef>
                <a:spcPts val="0"/>
              </a:spcBef>
              <a:spcAft>
                <a:spcPts val="0"/>
              </a:spcAft>
              <a:buSzPts val="800"/>
              <a:buFont typeface="Wingdings"/>
              <a:buChar char="è"/>
              <a:defRPr/>
            </a:pPr>
            <a:r>
              <a:rPr lang="fr-FR" sz="1600" b="1" dirty="0">
                <a:solidFill>
                  <a:schemeClr val="accent1">
                    <a:lumMod val="75000"/>
                  </a:schemeClr>
                </a:solidFill>
                <a:latin typeface="Arial" panose="020B0604020202020204" pitchFamily="34" charset="0"/>
                <a:ea typeface="Times New Roman" panose="02020603050405020304" pitchFamily="18" charset="0"/>
                <a:cs typeface="+mn-cs"/>
              </a:rPr>
              <a:t>pH initial : 5.5 / MO: 1.9%</a:t>
            </a:r>
          </a:p>
        </p:txBody>
      </p:sp>
      <p:pic>
        <p:nvPicPr>
          <p:cNvPr id="61455" name="Image 1"/>
          <p:cNvPicPr>
            <a:picLocks noChangeAspect="1"/>
          </p:cNvPicPr>
          <p:nvPr/>
        </p:nvPicPr>
        <p:blipFill>
          <a:blip r:embed="rId12">
            <a:extLst>
              <a:ext uri="{28A0092B-C50C-407E-A947-70E740481C1C}">
                <a14:useLocalDpi xmlns:a14="http://schemas.microsoft.com/office/drawing/2010/main" val="0"/>
              </a:ext>
            </a:extLst>
          </a:blip>
          <a:srcRect l="3647" r="11362" b="36913"/>
          <a:stretch>
            <a:fillRect/>
          </a:stretch>
        </p:blipFill>
        <p:spPr bwMode="auto">
          <a:xfrm>
            <a:off x="4676775" y="2008188"/>
            <a:ext cx="421322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6" name="Rectangle 4"/>
          <p:cNvSpPr>
            <a:spLocks noChangeArrowheads="1"/>
          </p:cNvSpPr>
          <p:nvPr/>
        </p:nvSpPr>
        <p:spPr bwMode="auto">
          <a:xfrm>
            <a:off x="730250" y="1417638"/>
            <a:ext cx="585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hangingPunct="0">
              <a:spcAft>
                <a:spcPts val="400"/>
              </a:spcAft>
            </a:pPr>
            <a:r>
              <a:rPr lang="fr-FR" altLang="fr-FR">
                <a:latin typeface="Arial" panose="020B0604020202020204" pitchFamily="34" charset="0"/>
                <a:cs typeface="Times New Roman" panose="02020603050405020304" pitchFamily="18" charset="0"/>
              </a:rPr>
              <a:t>Pour y répondre, deux essais ont été mis en place:</a:t>
            </a:r>
          </a:p>
        </p:txBody>
      </p:sp>
      <p:sp>
        <p:nvSpPr>
          <p:cNvPr id="6" name="ZoneTexte 5"/>
          <p:cNvSpPr txBox="1"/>
          <p:nvPr/>
        </p:nvSpPr>
        <p:spPr>
          <a:xfrm>
            <a:off x="4575175" y="4633913"/>
            <a:ext cx="4508500" cy="1476375"/>
          </a:xfrm>
          <a:prstGeom prst="rect">
            <a:avLst/>
          </a:prstGeom>
          <a:solidFill>
            <a:schemeClr val="bg1"/>
          </a:solidFill>
        </p:spPr>
        <p:txBody>
          <a:bodyPr wrap="none">
            <a:spAutoFit/>
          </a:bodyPr>
          <a:lstStyle/>
          <a:p>
            <a:pPr fontAlgn="auto">
              <a:spcBef>
                <a:spcPts val="0"/>
              </a:spcBef>
              <a:spcAft>
                <a:spcPts val="0"/>
              </a:spcAft>
              <a:defRPr/>
            </a:pPr>
            <a:r>
              <a:rPr lang="fr-FR" b="1" u="sng" dirty="0">
                <a:solidFill>
                  <a:srgbClr val="FFC000"/>
                </a:solidFill>
                <a:latin typeface="+mn-lt"/>
                <a:cs typeface="+mn-cs"/>
              </a:rPr>
              <a:t>Conditions pour le choix des sites:</a:t>
            </a:r>
          </a:p>
          <a:p>
            <a:pPr fontAlgn="auto">
              <a:spcBef>
                <a:spcPts val="0"/>
              </a:spcBef>
              <a:spcAft>
                <a:spcPts val="0"/>
              </a:spcAft>
              <a:defRPr/>
            </a:pPr>
            <a:r>
              <a:rPr lang="fr-FR" i="1" dirty="0">
                <a:solidFill>
                  <a:schemeClr val="tx1">
                    <a:lumMod val="50000"/>
                    <a:lumOff val="50000"/>
                  </a:schemeClr>
                </a:solidFill>
                <a:latin typeface="+mn-lt"/>
                <a:cs typeface="+mn-cs"/>
                <a:sym typeface="Wingdings"/>
              </a:rPr>
              <a:t> faible capacité du sol à réduire le N</a:t>
            </a:r>
            <a:r>
              <a:rPr lang="fr-FR" i="1" baseline="-25000" dirty="0">
                <a:solidFill>
                  <a:schemeClr val="tx1">
                    <a:lumMod val="50000"/>
                    <a:lumOff val="50000"/>
                  </a:schemeClr>
                </a:solidFill>
                <a:latin typeface="+mn-lt"/>
                <a:cs typeface="+mn-cs"/>
                <a:sym typeface="Wingdings"/>
              </a:rPr>
              <a:t>2</a:t>
            </a:r>
            <a:r>
              <a:rPr lang="fr-FR" i="1" dirty="0">
                <a:solidFill>
                  <a:schemeClr val="tx1">
                    <a:lumMod val="50000"/>
                    <a:lumOff val="50000"/>
                  </a:schemeClr>
                </a:solidFill>
                <a:latin typeface="+mn-lt"/>
                <a:cs typeface="+mn-cs"/>
                <a:sym typeface="Wingdings"/>
              </a:rPr>
              <a:t>O en N</a:t>
            </a:r>
            <a:r>
              <a:rPr lang="fr-FR" i="1" baseline="-25000" dirty="0">
                <a:solidFill>
                  <a:schemeClr val="tx1">
                    <a:lumMod val="50000"/>
                    <a:lumOff val="50000"/>
                  </a:schemeClr>
                </a:solidFill>
                <a:latin typeface="+mn-lt"/>
                <a:cs typeface="+mn-cs"/>
                <a:sym typeface="Wingdings"/>
              </a:rPr>
              <a:t>2</a:t>
            </a:r>
            <a:endParaRPr lang="fr-FR" i="1" dirty="0">
              <a:solidFill>
                <a:schemeClr val="tx1">
                  <a:lumMod val="50000"/>
                  <a:lumOff val="50000"/>
                </a:schemeClr>
              </a:solidFill>
              <a:latin typeface="+mn-lt"/>
              <a:cs typeface="+mn-cs"/>
              <a:sym typeface="Wingdings"/>
            </a:endParaRPr>
          </a:p>
          <a:p>
            <a:pPr fontAlgn="auto">
              <a:spcBef>
                <a:spcPts val="0"/>
              </a:spcBef>
              <a:spcAft>
                <a:spcPts val="0"/>
              </a:spcAft>
              <a:defRPr/>
            </a:pPr>
            <a:r>
              <a:rPr lang="fr-FR" dirty="0">
                <a:solidFill>
                  <a:schemeClr val="tx1">
                    <a:lumMod val="50000"/>
                    <a:lumOff val="50000"/>
                  </a:schemeClr>
                </a:solidFill>
                <a:latin typeface="+mn-lt"/>
                <a:cs typeface="+mn-cs"/>
                <a:sym typeface="Wingdings"/>
              </a:rPr>
              <a:t> </a:t>
            </a:r>
            <a:r>
              <a:rPr lang="fr-FR" i="1" dirty="0">
                <a:solidFill>
                  <a:schemeClr val="tx1">
                    <a:lumMod val="50000"/>
                    <a:lumOff val="50000"/>
                  </a:schemeClr>
                </a:solidFill>
                <a:latin typeface="+mn-lt"/>
                <a:cs typeface="+mn-cs"/>
                <a:sym typeface="Wingdings"/>
              </a:rPr>
              <a:t>pH acide (&lt;=6)</a:t>
            </a:r>
          </a:p>
          <a:p>
            <a:pPr marL="342900" indent="-342900" fontAlgn="auto">
              <a:spcBef>
                <a:spcPts val="0"/>
              </a:spcBef>
              <a:spcAft>
                <a:spcPts val="0"/>
              </a:spcAft>
              <a:buFont typeface="Wingdings" pitchFamily="2" charset="2"/>
              <a:buChar char="Ä"/>
              <a:defRPr/>
            </a:pPr>
            <a:r>
              <a:rPr lang="fr-FR" i="1" dirty="0">
                <a:solidFill>
                  <a:schemeClr val="tx1">
                    <a:lumMod val="50000"/>
                    <a:lumOff val="50000"/>
                  </a:schemeClr>
                </a:solidFill>
                <a:latin typeface="+mn-lt"/>
                <a:cs typeface="+mn-cs"/>
                <a:sym typeface="Wingdings"/>
              </a:rPr>
              <a:t>teneur en matière organique &lt;2,5% </a:t>
            </a:r>
          </a:p>
          <a:p>
            <a:pPr marL="342900" indent="-342900" fontAlgn="auto">
              <a:spcBef>
                <a:spcPts val="0"/>
              </a:spcBef>
              <a:spcAft>
                <a:spcPts val="0"/>
              </a:spcAft>
              <a:buFont typeface="Wingdings" pitchFamily="2" charset="2"/>
              <a:buChar char="Ä"/>
              <a:defRPr/>
            </a:pPr>
            <a:r>
              <a:rPr lang="fr-FR" i="1" dirty="0">
                <a:solidFill>
                  <a:schemeClr val="tx1">
                    <a:lumMod val="50000"/>
                    <a:lumOff val="50000"/>
                  </a:schemeClr>
                </a:solidFill>
                <a:latin typeface="+mn-lt"/>
                <a:cs typeface="+mn-cs"/>
                <a:sym typeface="Wingdings"/>
              </a:rPr>
              <a:t>pas d’apports de PRO depuis 2 ans</a:t>
            </a:r>
          </a:p>
        </p:txBody>
      </p:sp>
    </p:spTree>
    <p:extLst>
      <p:ext uri="{BB962C8B-B14F-4D97-AF65-F5344CB8AC3E}">
        <p14:creationId xmlns:p14="http://schemas.microsoft.com/office/powerpoint/2010/main" val="2057947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t 3"/>
          <p:cNvGraphicFramePr>
            <a:graphicFrameLocks noChangeAspect="1"/>
          </p:cNvGraphicFramePr>
          <p:nvPr/>
        </p:nvGraphicFramePr>
        <p:xfrm>
          <a:off x="79375" y="90488"/>
          <a:ext cx="600075" cy="663575"/>
        </p:xfrm>
        <a:graphic>
          <a:graphicData uri="http://schemas.openxmlformats.org/presentationml/2006/ole">
            <mc:AlternateContent xmlns:mc="http://schemas.openxmlformats.org/markup-compatibility/2006">
              <mc:Choice xmlns:v="urn:schemas-microsoft-com:vml" Requires="v">
                <p:oleObj spid="_x0000_s55331" r:id="rId3" imgW="6020640" imgH="6676190" progId="MSPhotoEd.3">
                  <p:embed/>
                </p:oleObj>
              </mc:Choice>
              <mc:Fallback>
                <p:oleObj r:id="rId3" imgW="6020640" imgH="6676190" progId="MSPhotoEd.3">
                  <p:embed/>
                  <p:pic>
                    <p:nvPicPr>
                      <p:cNvPr id="62466"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90488"/>
                        <a:ext cx="6000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246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7550" y="5986463"/>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Image 7" descr="Afficher l'image d'origin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77238" y="6380163"/>
            <a:ext cx="6985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Image 8" descr="Afficher l'image d'origin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34263" y="5986463"/>
            <a:ext cx="7318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70" name="Groupe 10"/>
          <p:cNvGrpSpPr>
            <a:grpSpLocks/>
          </p:cNvGrpSpPr>
          <p:nvPr/>
        </p:nvGrpSpPr>
        <p:grpSpPr bwMode="auto">
          <a:xfrm>
            <a:off x="-47625" y="6307138"/>
            <a:ext cx="1273175" cy="460375"/>
            <a:chOff x="6077337" y="9991384"/>
            <a:chExt cx="1404431" cy="610556"/>
          </a:xfrm>
        </p:grpSpPr>
        <p:sp>
          <p:nvSpPr>
            <p:cNvPr id="12" name="Rectangle à coins arrondis 11"/>
            <p:cNvSpPr/>
            <p:nvPr/>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FR" sz="1200" b="1" dirty="0">
                  <a:solidFill>
                    <a:srgbClr val="59621D"/>
                  </a:solidFill>
                </a:rPr>
                <a:t>Séminaire</a:t>
              </a:r>
            </a:p>
          </p:txBody>
        </p:sp>
        <p:pic>
          <p:nvPicPr>
            <p:cNvPr id="62483" name="Imag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88616" y="10305975"/>
              <a:ext cx="267109" cy="23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4" name="Picture 2" descr="U:\logos\LOGO RESEAU\LOGO MIDI\POUR LE WEB\Couleur\logo-midi-simplifie-RVB-72dp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Image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30494" y="10305976"/>
              <a:ext cx="494869" cy="2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Espace réservé de la date 3"/>
          <p:cNvSpPr txBox="1">
            <a:spLocks/>
          </p:cNvSpPr>
          <p:nvPr/>
        </p:nvSpPr>
        <p:spPr>
          <a:xfrm>
            <a:off x="1077913" y="6408738"/>
            <a:ext cx="1871662"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dirty="0">
                <a:solidFill>
                  <a:prstClr val="white"/>
                </a:solidFill>
              </a:rPr>
              <a:t>18 octobre 2017 – Salle D. King</a:t>
            </a:r>
          </a:p>
        </p:txBody>
      </p:sp>
      <p:sp>
        <p:nvSpPr>
          <p:cNvPr id="17" name="Espace réservé du pied de page 4"/>
          <p:cNvSpPr txBox="1">
            <a:spLocks/>
          </p:cNvSpPr>
          <p:nvPr/>
        </p:nvSpPr>
        <p:spPr>
          <a:xfrm>
            <a:off x="3016250" y="6408738"/>
            <a:ext cx="4784725"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sz="1600" dirty="0">
                <a:solidFill>
                  <a:prstClr val="white"/>
                </a:solidFill>
              </a:rPr>
              <a:t>Séminaire de Restitution des Projets</a:t>
            </a:r>
            <a:r>
              <a:rPr sz="1600" dirty="0">
                <a:solidFill>
                  <a:srgbClr val="B7BF10"/>
                </a:solidFill>
              </a:rPr>
              <a:t> </a:t>
            </a:r>
            <a:r>
              <a:rPr sz="1600" b="1" dirty="0">
                <a:solidFill>
                  <a:srgbClr val="B7BF10"/>
                </a:solidFill>
              </a:rPr>
              <a:t>SOLGES</a:t>
            </a:r>
            <a:r>
              <a:rPr sz="1600" dirty="0">
                <a:solidFill>
                  <a:srgbClr val="B7BF10"/>
                </a:solidFill>
              </a:rPr>
              <a:t> </a:t>
            </a:r>
            <a:r>
              <a:rPr sz="1600" dirty="0">
                <a:solidFill>
                  <a:prstClr val="white"/>
                </a:solidFill>
              </a:rPr>
              <a:t>&amp;</a:t>
            </a:r>
            <a:r>
              <a:rPr sz="1600" dirty="0">
                <a:solidFill>
                  <a:srgbClr val="B7BF10"/>
                </a:solidFill>
              </a:rPr>
              <a:t> </a:t>
            </a:r>
            <a:r>
              <a:rPr sz="1600" b="1" dirty="0">
                <a:solidFill>
                  <a:srgbClr val="B7BF10"/>
                </a:solidFill>
              </a:rPr>
              <a:t>PUIGES</a:t>
            </a:r>
          </a:p>
        </p:txBody>
      </p:sp>
      <p:sp>
        <p:nvSpPr>
          <p:cNvPr id="18" name="Espace réservé du numéro de diapositive 5"/>
          <p:cNvSpPr txBox="1">
            <a:spLocks/>
          </p:cNvSpPr>
          <p:nvPr/>
        </p:nvSpPr>
        <p:spPr>
          <a:xfrm>
            <a:off x="7886700" y="6408738"/>
            <a:ext cx="450850"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Tx/>
              <a:buNone/>
            </a:pPr>
            <a:fld id="{B05FB7F0-699A-4895-92E3-B808C671E406}" type="slidenum">
              <a:rPr lang="fr-FR" altLang="fr-FR" sz="1000">
                <a:solidFill>
                  <a:srgbClr val="FFFFFF"/>
                </a:solidFill>
              </a:rPr>
              <a:pPr algn="ctr" defTabSz="914400">
                <a:lnSpc>
                  <a:spcPct val="100000"/>
                </a:lnSpc>
                <a:spcBef>
                  <a:spcPct val="0"/>
                </a:spcBef>
                <a:buFontTx/>
                <a:buNone/>
              </a:pPr>
              <a:t>55</a:t>
            </a:fld>
            <a:endParaRPr lang="fr-FR" altLang="fr-FR" sz="1000">
              <a:solidFill>
                <a:srgbClr val="FFFFFF"/>
              </a:solidFill>
            </a:endParaRPr>
          </a:p>
        </p:txBody>
      </p:sp>
      <p:cxnSp>
        <p:nvCxnSpPr>
          <p:cNvPr id="19" name="Connecteur droit 18"/>
          <p:cNvCxnSpPr/>
          <p:nvPr/>
        </p:nvCxnSpPr>
        <p:spPr>
          <a:xfrm>
            <a:off x="6350000" y="1123950"/>
            <a:ext cx="2540000" cy="476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62475"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75" y="830263"/>
            <a:ext cx="596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a:solidFill>
                  <a:prstClr val="white"/>
                </a:solidFill>
              </a:rPr>
              <a:t>Applications in situ à l’échelle de la parcelle agricole</a:t>
            </a:r>
            <a:endParaRPr sz="1600" b="1" dirty="0">
              <a:solidFill>
                <a:srgbClr val="B7BF10"/>
              </a:solidFill>
            </a:endParaRPr>
          </a:p>
        </p:txBody>
      </p:sp>
      <p:sp>
        <p:nvSpPr>
          <p:cNvPr id="62477" name="ZoneTexte 1"/>
          <p:cNvSpPr txBox="1">
            <a:spLocks noChangeArrowheads="1"/>
          </p:cNvSpPr>
          <p:nvPr/>
        </p:nvSpPr>
        <p:spPr bwMode="auto">
          <a:xfrm>
            <a:off x="873125" y="561975"/>
            <a:ext cx="80740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fr-FR" altLang="fr-FR" sz="3200"/>
              <a:t>Matériels et Méthodes</a:t>
            </a:r>
          </a:p>
        </p:txBody>
      </p:sp>
      <p:pic>
        <p:nvPicPr>
          <p:cNvPr id="23" name="Picture 2" descr="C:\Users\poyacc\Documents\photos\05-06-2014\DSCN5636.JPG"/>
          <p:cNvPicPr>
            <a:picLocks noChangeAspect="1" noChangeArrowheads="1"/>
          </p:cNvPicPr>
          <p:nvPr/>
        </p:nvPicPr>
        <p:blipFill>
          <a:blip r:embed="rId12"/>
          <a:srcRect/>
          <a:stretch>
            <a:fillRect/>
          </a:stretch>
        </p:blipFill>
        <p:spPr bwMode="auto">
          <a:xfrm>
            <a:off x="4697413" y="1333500"/>
            <a:ext cx="4029075" cy="302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2479" name="Image 23" descr="C:\Users\Poyac\Documents\Claire\ESA\IM2\MFE\MFE\photos\photos MFE\DSCN5435.JPG"/>
          <p:cNvPicPr>
            <a:picLocks noChangeAspect="1" noChangeArrowheads="1"/>
          </p:cNvPicPr>
          <p:nvPr/>
        </p:nvPicPr>
        <p:blipFill>
          <a:blip r:embed="rId13">
            <a:lum bright="10000"/>
            <a:extLst>
              <a:ext uri="{28A0092B-C50C-407E-A947-70E740481C1C}">
                <a14:useLocalDpi xmlns:a14="http://schemas.microsoft.com/office/drawing/2010/main" val="0"/>
              </a:ext>
            </a:extLst>
          </a:blip>
          <a:srcRect/>
          <a:stretch>
            <a:fillRect/>
          </a:stretch>
        </p:blipFill>
        <p:spPr bwMode="auto">
          <a:xfrm>
            <a:off x="4618038" y="3684588"/>
            <a:ext cx="224472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C:\Users\poyacc\Documents\photos\05-06-2014\DSCN5644.JPG"/>
          <p:cNvPicPr>
            <a:picLocks noChangeAspect="1" noChangeArrowheads="1"/>
          </p:cNvPicPr>
          <p:nvPr/>
        </p:nvPicPr>
        <p:blipFill>
          <a:blip r:embed="rId14"/>
          <a:srcRect/>
          <a:stretch>
            <a:fillRect/>
          </a:stretch>
        </p:blipFill>
        <p:spPr bwMode="auto">
          <a:xfrm>
            <a:off x="6850063" y="3684588"/>
            <a:ext cx="1900237" cy="1423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79375" y="1622425"/>
            <a:ext cx="4724400" cy="4432300"/>
          </a:xfrm>
          <a:prstGeom prst="rect">
            <a:avLst/>
          </a:prstGeom>
        </p:spPr>
        <p:txBody>
          <a:bodyPr>
            <a:spAutoFit/>
          </a:bodyPr>
          <a:lstStyle/>
          <a:p>
            <a:pPr marL="342900" indent="-342900" fontAlgn="auto">
              <a:spcBef>
                <a:spcPts val="0"/>
              </a:spcBef>
              <a:spcAft>
                <a:spcPts val="0"/>
              </a:spcAft>
              <a:buFont typeface="Wingdings" panose="05000000000000000000" pitchFamily="2" charset="2"/>
              <a:buChar char="q"/>
              <a:defRPr/>
            </a:pPr>
            <a:r>
              <a:rPr lang="fr-FR" dirty="0">
                <a:latin typeface="+mn-lt"/>
                <a:cs typeface="+mn-cs"/>
              </a:rPr>
              <a:t>Mesures des émissions de N</a:t>
            </a:r>
            <a:r>
              <a:rPr lang="fr-FR" baseline="-25000" dirty="0">
                <a:latin typeface="+mn-lt"/>
                <a:cs typeface="+mn-cs"/>
              </a:rPr>
              <a:t>2</a:t>
            </a:r>
            <a:r>
              <a:rPr lang="fr-FR" dirty="0">
                <a:latin typeface="+mn-lt"/>
                <a:cs typeface="+mn-cs"/>
              </a:rPr>
              <a:t>O à l’aide de chambres statiques:</a:t>
            </a:r>
          </a:p>
          <a:p>
            <a:pPr marL="742950" lvl="1" indent="-285750" fontAlgn="auto">
              <a:spcBef>
                <a:spcPts val="0"/>
              </a:spcBef>
              <a:spcAft>
                <a:spcPts val="0"/>
              </a:spcAft>
              <a:buFontTx/>
              <a:buChar char="-"/>
              <a:defRPr/>
            </a:pPr>
            <a:r>
              <a:rPr lang="fr-FR" dirty="0">
                <a:latin typeface="+mn-lt"/>
                <a:cs typeface="+mn-cs"/>
              </a:rPr>
              <a:t>3 chambres/</a:t>
            </a:r>
            <a:r>
              <a:rPr lang="fr-FR" dirty="0" err="1">
                <a:latin typeface="+mn-lt"/>
                <a:cs typeface="+mn-cs"/>
              </a:rPr>
              <a:t>microparcelle</a:t>
            </a:r>
            <a:endParaRPr lang="fr-FR" dirty="0">
              <a:latin typeface="+mn-lt"/>
              <a:cs typeface="+mn-cs"/>
            </a:endParaRPr>
          </a:p>
          <a:p>
            <a:pPr marL="742950" lvl="1" indent="-285750" fontAlgn="auto">
              <a:spcBef>
                <a:spcPts val="0"/>
              </a:spcBef>
              <a:spcAft>
                <a:spcPts val="0"/>
              </a:spcAft>
              <a:buFontTx/>
              <a:buChar char="-"/>
              <a:defRPr/>
            </a:pPr>
            <a:r>
              <a:rPr lang="fr-FR" dirty="0">
                <a:latin typeface="+mn-lt"/>
                <a:cs typeface="+mn-cs"/>
              </a:rPr>
              <a:t>20 mesures / campagne </a:t>
            </a:r>
            <a:r>
              <a:rPr lang="fr-FR" sz="1400" dirty="0">
                <a:latin typeface="+mn-lt"/>
                <a:cs typeface="+mn-cs"/>
              </a:rPr>
              <a:t>(</a:t>
            </a:r>
            <a:r>
              <a:rPr lang="fr-FR" sz="1400" dirty="0">
                <a:latin typeface="+mn-lt"/>
                <a:cs typeface="+mn-cs"/>
                <a:sym typeface="Symbol"/>
              </a:rPr>
              <a:t> 1 mesure/ semaine)</a:t>
            </a:r>
            <a:endParaRPr lang="fr-FR" dirty="0">
              <a:latin typeface="+mn-lt"/>
              <a:cs typeface="+mn-cs"/>
            </a:endParaRPr>
          </a:p>
          <a:p>
            <a:pPr marL="742950" lvl="1" indent="-285750" fontAlgn="auto">
              <a:spcBef>
                <a:spcPts val="0"/>
              </a:spcBef>
              <a:spcAft>
                <a:spcPts val="0"/>
              </a:spcAft>
              <a:buFontTx/>
              <a:buChar char="-"/>
              <a:defRPr/>
            </a:pPr>
            <a:r>
              <a:rPr lang="fr-FR" dirty="0">
                <a:latin typeface="+mn-lt"/>
                <a:cs typeface="+mn-cs"/>
              </a:rPr>
              <a:t>Entre février et juin car </a:t>
            </a:r>
            <a:r>
              <a:rPr lang="fr-FR" dirty="0">
                <a:latin typeface="+mn-lt"/>
                <a:cs typeface="+mn-cs"/>
                <a:sym typeface="Wingdings"/>
              </a:rPr>
              <a:t> des températures </a:t>
            </a:r>
          </a:p>
          <a:p>
            <a:pPr marL="1200150" lvl="2" indent="-285750" fontAlgn="auto">
              <a:spcBef>
                <a:spcPts val="0"/>
              </a:spcBef>
              <a:spcAft>
                <a:spcPts val="0"/>
              </a:spcAft>
              <a:buFont typeface="Wingdings" panose="05000000000000000000" pitchFamily="2" charset="2"/>
              <a:buChar char="Ø"/>
              <a:defRPr/>
            </a:pPr>
            <a:r>
              <a:rPr lang="fr-FR" sz="1400" i="1" dirty="0">
                <a:latin typeface="+mn-lt"/>
                <a:cs typeface="+mn-cs"/>
                <a:sym typeface="Wingdings"/>
              </a:rPr>
              <a:t>Pour </a:t>
            </a:r>
            <a:r>
              <a:rPr lang="fr-FR" sz="1400" i="1" dirty="0" err="1">
                <a:latin typeface="+mn-lt"/>
                <a:cs typeface="+mn-cs"/>
                <a:sym typeface="Wingdings"/>
              </a:rPr>
              <a:t>Presly</a:t>
            </a:r>
            <a:r>
              <a:rPr lang="fr-FR" sz="1400" i="1" dirty="0">
                <a:latin typeface="+mn-lt"/>
                <a:cs typeface="+mn-cs"/>
                <a:sym typeface="Wingdings"/>
              </a:rPr>
              <a:t> la Noue : + 3 mesures à l’automne 2013 car apports de lisier et chaux réalisés avant le semis du colza</a:t>
            </a:r>
          </a:p>
          <a:p>
            <a:pPr marL="171450" indent="-171450" fontAlgn="auto">
              <a:spcBef>
                <a:spcPts val="0"/>
              </a:spcBef>
              <a:spcAft>
                <a:spcPts val="0"/>
              </a:spcAft>
              <a:buFont typeface="Wingdings" panose="05000000000000000000" pitchFamily="2" charset="2"/>
              <a:buChar char="q"/>
              <a:defRPr/>
            </a:pPr>
            <a:endParaRPr lang="fr-FR" sz="1000" dirty="0">
              <a:latin typeface="+mn-lt"/>
              <a:cs typeface="+mn-cs"/>
              <a:sym typeface="Wingdings"/>
            </a:endParaRPr>
          </a:p>
          <a:p>
            <a:pPr marL="342900" indent="-342900" fontAlgn="auto">
              <a:spcBef>
                <a:spcPts val="0"/>
              </a:spcBef>
              <a:spcAft>
                <a:spcPts val="0"/>
              </a:spcAft>
              <a:buFont typeface="Wingdings" panose="05000000000000000000" pitchFamily="2" charset="2"/>
              <a:buChar char="q"/>
              <a:defRPr/>
            </a:pPr>
            <a:r>
              <a:rPr lang="fr-FR" dirty="0">
                <a:latin typeface="+mn-lt"/>
                <a:cs typeface="+mn-cs"/>
                <a:sym typeface="Wingdings"/>
              </a:rPr>
              <a:t>Mesure du pH, de la T°C du sol et du stock d’azote minéral à chaque date de prélèvement de N</a:t>
            </a:r>
            <a:r>
              <a:rPr lang="fr-FR" baseline="-25000" dirty="0">
                <a:latin typeface="+mn-lt"/>
                <a:cs typeface="+mn-cs"/>
                <a:sym typeface="Wingdings"/>
              </a:rPr>
              <a:t>2</a:t>
            </a:r>
            <a:r>
              <a:rPr lang="fr-FR" dirty="0">
                <a:latin typeface="+mn-lt"/>
                <a:cs typeface="+mn-cs"/>
                <a:sym typeface="Wingdings"/>
              </a:rPr>
              <a:t>O</a:t>
            </a:r>
          </a:p>
          <a:p>
            <a:pPr fontAlgn="auto">
              <a:spcBef>
                <a:spcPts val="0"/>
              </a:spcBef>
              <a:spcAft>
                <a:spcPts val="0"/>
              </a:spcAft>
              <a:defRPr/>
            </a:pPr>
            <a:endParaRPr lang="fr-FR" dirty="0">
              <a:latin typeface="+mn-lt"/>
              <a:cs typeface="+mn-cs"/>
              <a:sym typeface="Wingdings"/>
            </a:endParaRPr>
          </a:p>
          <a:p>
            <a:pPr marL="342900" indent="-342900" fontAlgn="auto">
              <a:spcBef>
                <a:spcPts val="0"/>
              </a:spcBef>
              <a:spcAft>
                <a:spcPts val="0"/>
              </a:spcAft>
              <a:buFont typeface="Wingdings" panose="05000000000000000000" pitchFamily="2" charset="2"/>
              <a:buChar char="q"/>
              <a:defRPr/>
            </a:pPr>
            <a:r>
              <a:rPr lang="fr-FR" dirty="0">
                <a:latin typeface="+mn-lt"/>
                <a:cs typeface="+mn-cs"/>
                <a:sym typeface="Wingdings"/>
              </a:rPr>
              <a:t>Mesures régulières de la capacité des sols à réduire N</a:t>
            </a:r>
            <a:r>
              <a:rPr lang="fr-FR" baseline="-25000" dirty="0">
                <a:latin typeface="+mn-lt"/>
                <a:cs typeface="+mn-cs"/>
                <a:sym typeface="Wingdings"/>
              </a:rPr>
              <a:t>2</a:t>
            </a:r>
            <a:r>
              <a:rPr lang="fr-FR" dirty="0">
                <a:latin typeface="+mn-lt"/>
                <a:cs typeface="+mn-cs"/>
                <a:sym typeface="Wingdings"/>
              </a:rPr>
              <a:t>O (1/trimestre)</a:t>
            </a:r>
          </a:p>
        </p:txBody>
      </p:sp>
    </p:spTree>
    <p:extLst>
      <p:ext uri="{BB962C8B-B14F-4D97-AF65-F5344CB8AC3E}">
        <p14:creationId xmlns:p14="http://schemas.microsoft.com/office/powerpoint/2010/main" val="730022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t 3"/>
          <p:cNvGraphicFramePr>
            <a:graphicFrameLocks noChangeAspect="1"/>
          </p:cNvGraphicFramePr>
          <p:nvPr/>
        </p:nvGraphicFramePr>
        <p:xfrm>
          <a:off x="79375" y="90488"/>
          <a:ext cx="600075" cy="663575"/>
        </p:xfrm>
        <a:graphic>
          <a:graphicData uri="http://schemas.openxmlformats.org/presentationml/2006/ole">
            <mc:AlternateContent xmlns:mc="http://schemas.openxmlformats.org/markup-compatibility/2006">
              <mc:Choice xmlns:v="urn:schemas-microsoft-com:vml" Requires="v">
                <p:oleObj spid="_x0000_s56355" r:id="rId3" imgW="6020640" imgH="6676190" progId="MSPhotoEd.3">
                  <p:embed/>
                </p:oleObj>
              </mc:Choice>
              <mc:Fallback>
                <p:oleObj r:id="rId3" imgW="6020640" imgH="6676190" progId="MSPhotoEd.3">
                  <p:embed/>
                  <p:pic>
                    <p:nvPicPr>
                      <p:cNvPr id="63490"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90488"/>
                        <a:ext cx="6000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3491"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7550" y="5986463"/>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Image 7" descr="Afficher l'image d'origin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77238" y="6380163"/>
            <a:ext cx="6985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Image 8" descr="Afficher l'image d'origin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34263" y="5986463"/>
            <a:ext cx="7318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4" name="Groupe 10"/>
          <p:cNvGrpSpPr>
            <a:grpSpLocks/>
          </p:cNvGrpSpPr>
          <p:nvPr/>
        </p:nvGrpSpPr>
        <p:grpSpPr bwMode="auto">
          <a:xfrm>
            <a:off x="-47625" y="6307138"/>
            <a:ext cx="1273175" cy="460375"/>
            <a:chOff x="6077337" y="9991384"/>
            <a:chExt cx="1404431" cy="610556"/>
          </a:xfrm>
        </p:grpSpPr>
        <p:sp>
          <p:nvSpPr>
            <p:cNvPr id="12" name="Rectangle à coins arrondis 11"/>
            <p:cNvSpPr/>
            <p:nvPr/>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FR" sz="1200" b="1" dirty="0">
                  <a:solidFill>
                    <a:srgbClr val="59621D"/>
                  </a:solidFill>
                </a:rPr>
                <a:t>Séminaire</a:t>
              </a:r>
            </a:p>
          </p:txBody>
        </p:sp>
        <p:pic>
          <p:nvPicPr>
            <p:cNvPr id="63511" name="Imag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88616" y="10305975"/>
              <a:ext cx="267109" cy="23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2" name="Picture 2" descr="U:\logos\LOGO RESEAU\LOGO MIDI\POUR LE WEB\Couleur\logo-midi-simplifie-RVB-72dp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3" name="Image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30494" y="10305976"/>
              <a:ext cx="494869" cy="2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Espace réservé de la date 3"/>
          <p:cNvSpPr txBox="1">
            <a:spLocks/>
          </p:cNvSpPr>
          <p:nvPr/>
        </p:nvSpPr>
        <p:spPr>
          <a:xfrm>
            <a:off x="1077913" y="6408738"/>
            <a:ext cx="1871662"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dirty="0">
                <a:solidFill>
                  <a:prstClr val="white"/>
                </a:solidFill>
              </a:rPr>
              <a:t>18 octobre 2017 – Salle D. King</a:t>
            </a:r>
          </a:p>
        </p:txBody>
      </p:sp>
      <p:sp>
        <p:nvSpPr>
          <p:cNvPr id="17" name="Espace réservé du pied de page 4"/>
          <p:cNvSpPr txBox="1">
            <a:spLocks/>
          </p:cNvSpPr>
          <p:nvPr/>
        </p:nvSpPr>
        <p:spPr>
          <a:xfrm>
            <a:off x="3016250" y="6408738"/>
            <a:ext cx="4784725"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sz="1600" dirty="0">
                <a:solidFill>
                  <a:prstClr val="white"/>
                </a:solidFill>
              </a:rPr>
              <a:t>Séminaire de Restitution des Projets</a:t>
            </a:r>
            <a:r>
              <a:rPr sz="1600" dirty="0">
                <a:solidFill>
                  <a:srgbClr val="B7BF10"/>
                </a:solidFill>
              </a:rPr>
              <a:t> </a:t>
            </a:r>
            <a:r>
              <a:rPr sz="1600" b="1" dirty="0">
                <a:solidFill>
                  <a:srgbClr val="B7BF10"/>
                </a:solidFill>
              </a:rPr>
              <a:t>SOLGES</a:t>
            </a:r>
            <a:r>
              <a:rPr sz="1600" dirty="0">
                <a:solidFill>
                  <a:srgbClr val="B7BF10"/>
                </a:solidFill>
              </a:rPr>
              <a:t> </a:t>
            </a:r>
            <a:r>
              <a:rPr sz="1600" dirty="0">
                <a:solidFill>
                  <a:prstClr val="white"/>
                </a:solidFill>
              </a:rPr>
              <a:t>&amp;</a:t>
            </a:r>
            <a:r>
              <a:rPr sz="1600" dirty="0">
                <a:solidFill>
                  <a:srgbClr val="B7BF10"/>
                </a:solidFill>
              </a:rPr>
              <a:t> </a:t>
            </a:r>
            <a:r>
              <a:rPr sz="1600" b="1" dirty="0">
                <a:solidFill>
                  <a:srgbClr val="B7BF10"/>
                </a:solidFill>
              </a:rPr>
              <a:t>PUIGES</a:t>
            </a:r>
          </a:p>
        </p:txBody>
      </p:sp>
      <p:sp>
        <p:nvSpPr>
          <p:cNvPr id="18" name="Espace réservé du numéro de diapositive 5"/>
          <p:cNvSpPr txBox="1">
            <a:spLocks/>
          </p:cNvSpPr>
          <p:nvPr/>
        </p:nvSpPr>
        <p:spPr>
          <a:xfrm>
            <a:off x="7886700" y="6408738"/>
            <a:ext cx="450850"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Tx/>
              <a:buNone/>
            </a:pPr>
            <a:fld id="{86D6B711-D8FD-4F42-B74B-6A0D7AEB381F}" type="slidenum">
              <a:rPr lang="fr-FR" altLang="fr-FR" sz="1000">
                <a:solidFill>
                  <a:srgbClr val="FFFFFF"/>
                </a:solidFill>
              </a:rPr>
              <a:pPr algn="ctr" defTabSz="914400">
                <a:lnSpc>
                  <a:spcPct val="100000"/>
                </a:lnSpc>
                <a:spcBef>
                  <a:spcPct val="0"/>
                </a:spcBef>
                <a:buFontTx/>
                <a:buNone/>
              </a:pPr>
              <a:t>56</a:t>
            </a:fld>
            <a:endParaRPr lang="fr-FR" altLang="fr-FR" sz="1000">
              <a:solidFill>
                <a:srgbClr val="FFFFFF"/>
              </a:solidFill>
            </a:endParaRPr>
          </a:p>
        </p:txBody>
      </p:sp>
      <p:cxnSp>
        <p:nvCxnSpPr>
          <p:cNvPr id="19" name="Connecteur droit 18"/>
          <p:cNvCxnSpPr/>
          <p:nvPr/>
        </p:nvCxnSpPr>
        <p:spPr>
          <a:xfrm>
            <a:off x="6350000" y="1123950"/>
            <a:ext cx="2540000" cy="476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63499"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75" y="830263"/>
            <a:ext cx="596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a:solidFill>
                  <a:prstClr val="white"/>
                </a:solidFill>
              </a:rPr>
              <a:t>Applications in situ à l’échelle de la parcelle agricole</a:t>
            </a:r>
            <a:endParaRPr sz="1600" b="1" dirty="0">
              <a:solidFill>
                <a:srgbClr val="B7BF10"/>
              </a:solidFill>
            </a:endParaRPr>
          </a:p>
        </p:txBody>
      </p:sp>
      <p:sp>
        <p:nvSpPr>
          <p:cNvPr id="63501" name="ZoneTexte 1"/>
          <p:cNvSpPr txBox="1">
            <a:spLocks noChangeArrowheads="1"/>
          </p:cNvSpPr>
          <p:nvPr/>
        </p:nvSpPr>
        <p:spPr bwMode="auto">
          <a:xfrm>
            <a:off x="873125" y="561975"/>
            <a:ext cx="80740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fr-FR" altLang="fr-FR" sz="3200"/>
              <a:t>Matériels et Méthodes</a:t>
            </a:r>
          </a:p>
        </p:txBody>
      </p:sp>
      <p:graphicFrame>
        <p:nvGraphicFramePr>
          <p:cNvPr id="26" name="Graphique 25"/>
          <p:cNvGraphicFramePr/>
          <p:nvPr/>
        </p:nvGraphicFramePr>
        <p:xfrm>
          <a:off x="4735760" y="2726055"/>
          <a:ext cx="4320540" cy="2592070"/>
        </p:xfrm>
        <a:graphic>
          <a:graphicData uri="http://schemas.openxmlformats.org/drawingml/2006/chart">
            <c:chart xmlns:c="http://schemas.openxmlformats.org/drawingml/2006/chart" xmlns:r="http://schemas.openxmlformats.org/officeDocument/2006/relationships" r:id="rId12"/>
          </a:graphicData>
        </a:graphic>
      </p:graphicFrame>
      <p:sp>
        <p:nvSpPr>
          <p:cNvPr id="63503" name="Rectangle 26"/>
          <p:cNvSpPr>
            <a:spLocks noChangeArrowheads="1"/>
          </p:cNvSpPr>
          <p:nvPr/>
        </p:nvSpPr>
        <p:spPr bwMode="auto">
          <a:xfrm>
            <a:off x="65088" y="1649413"/>
            <a:ext cx="4500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q"/>
            </a:pPr>
            <a:r>
              <a:rPr lang="fr-FR" altLang="fr-FR"/>
              <a:t>Valeur d’émission ponctuelle obtenue à partir de 3 prélèvements : T0=0min, T1=15min et T2=30min</a:t>
            </a:r>
            <a:endParaRPr lang="fr-FR" altLang="fr-FR">
              <a:sym typeface="Wingdings" panose="05000000000000000000" pitchFamily="2" charset="2"/>
            </a:endParaRPr>
          </a:p>
        </p:txBody>
      </p:sp>
      <p:pic>
        <p:nvPicPr>
          <p:cNvPr id="63504"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6700" y="2833688"/>
            <a:ext cx="4132263" cy="248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505" name="Rectangle 27"/>
          <p:cNvSpPr>
            <a:spLocks noChangeArrowheads="1"/>
          </p:cNvSpPr>
          <p:nvPr/>
        </p:nvSpPr>
        <p:spPr bwMode="auto">
          <a:xfrm>
            <a:off x="4581525" y="1628775"/>
            <a:ext cx="472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q"/>
            </a:pPr>
            <a:r>
              <a:rPr lang="fr-FR" altLang="fr-FR" dirty="0"/>
              <a:t>Cumul d’émissions calculées par interpolation linéaire (calcul de « l’aire sous la courbe »)</a:t>
            </a:r>
            <a:endParaRPr lang="fr-FR" altLang="fr-FR" dirty="0">
              <a:sym typeface="Wingdings" panose="05000000000000000000" pitchFamily="2" charset="2"/>
            </a:endParaRPr>
          </a:p>
        </p:txBody>
      </p:sp>
      <p:sp>
        <p:nvSpPr>
          <p:cNvPr id="3" name="Flèche vers le bas 2"/>
          <p:cNvSpPr/>
          <p:nvPr/>
        </p:nvSpPr>
        <p:spPr>
          <a:xfrm>
            <a:off x="2184400" y="5318125"/>
            <a:ext cx="684213" cy="347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3507" name="ZoneTexte 5"/>
          <p:cNvSpPr txBox="1">
            <a:spLocks noChangeArrowheads="1"/>
          </p:cNvSpPr>
          <p:nvPr/>
        </p:nvSpPr>
        <p:spPr bwMode="auto">
          <a:xfrm>
            <a:off x="1265238" y="5675313"/>
            <a:ext cx="2522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fr-FR" altLang="fr-FR" i="1"/>
              <a:t>Flux ponctuel : g/ha/jour</a:t>
            </a:r>
          </a:p>
        </p:txBody>
      </p:sp>
      <p:sp>
        <p:nvSpPr>
          <p:cNvPr id="29" name="Flèche vers le bas 28"/>
          <p:cNvSpPr/>
          <p:nvPr/>
        </p:nvSpPr>
        <p:spPr>
          <a:xfrm>
            <a:off x="6602413" y="5327650"/>
            <a:ext cx="682625" cy="347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3509" name="ZoneTexte 29"/>
          <p:cNvSpPr txBox="1">
            <a:spLocks noChangeArrowheads="1"/>
          </p:cNvSpPr>
          <p:nvPr/>
        </p:nvSpPr>
        <p:spPr bwMode="auto">
          <a:xfrm>
            <a:off x="5589588" y="5675313"/>
            <a:ext cx="2747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fr-FR" altLang="fr-FR" i="1"/>
              <a:t>Flux cumulé : kg/ha/an</a:t>
            </a:r>
          </a:p>
        </p:txBody>
      </p:sp>
    </p:spTree>
    <p:extLst>
      <p:ext uri="{BB962C8B-B14F-4D97-AF65-F5344CB8AC3E}">
        <p14:creationId xmlns:p14="http://schemas.microsoft.com/office/powerpoint/2010/main" val="10725616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t 3"/>
          <p:cNvGraphicFramePr>
            <a:graphicFrameLocks noChangeAspect="1"/>
          </p:cNvGraphicFramePr>
          <p:nvPr/>
        </p:nvGraphicFramePr>
        <p:xfrm>
          <a:off x="79375" y="90488"/>
          <a:ext cx="600075" cy="663575"/>
        </p:xfrm>
        <a:graphic>
          <a:graphicData uri="http://schemas.openxmlformats.org/presentationml/2006/ole">
            <mc:AlternateContent xmlns:mc="http://schemas.openxmlformats.org/markup-compatibility/2006">
              <mc:Choice xmlns:v="urn:schemas-microsoft-com:vml" Requires="v">
                <p:oleObj spid="_x0000_s57482" r:id="rId3" imgW="6020640" imgH="6676190" progId="MSPhotoEd.3">
                  <p:embed/>
                </p:oleObj>
              </mc:Choice>
              <mc:Fallback>
                <p:oleObj r:id="rId3" imgW="6020640" imgH="6676190" progId="MSPhotoEd.3">
                  <p:embed/>
                  <p:pic>
                    <p:nvPicPr>
                      <p:cNvPr id="6451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90488"/>
                        <a:ext cx="6000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4515"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7550" y="6043613"/>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Image 7" descr="Afficher l'image d'origin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77238" y="6380163"/>
            <a:ext cx="6985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Image 8" descr="Afficher l'image d'origin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34263" y="6062663"/>
            <a:ext cx="7318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8" name="Groupe 10"/>
          <p:cNvGrpSpPr>
            <a:grpSpLocks/>
          </p:cNvGrpSpPr>
          <p:nvPr/>
        </p:nvGrpSpPr>
        <p:grpSpPr bwMode="auto">
          <a:xfrm>
            <a:off x="-47625" y="6307138"/>
            <a:ext cx="1273175" cy="460375"/>
            <a:chOff x="6077337" y="9991384"/>
            <a:chExt cx="1404431" cy="610556"/>
          </a:xfrm>
        </p:grpSpPr>
        <p:sp>
          <p:nvSpPr>
            <p:cNvPr id="12" name="Rectangle à coins arrondis 11"/>
            <p:cNvSpPr/>
            <p:nvPr/>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FR" sz="1200" b="1" dirty="0">
                  <a:solidFill>
                    <a:srgbClr val="59621D"/>
                  </a:solidFill>
                </a:rPr>
                <a:t>Séminaire</a:t>
              </a:r>
            </a:p>
          </p:txBody>
        </p:sp>
        <p:pic>
          <p:nvPicPr>
            <p:cNvPr id="64538" name="Imag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88616" y="10305975"/>
              <a:ext cx="267109" cy="23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39" name="Picture 2" descr="U:\logos\LOGO RESEAU\LOGO MIDI\POUR LE WEB\Couleur\logo-midi-simplifie-RVB-72dp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0" name="Image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30494" y="10305976"/>
              <a:ext cx="494869" cy="2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Espace réservé de la date 3"/>
          <p:cNvSpPr txBox="1">
            <a:spLocks/>
          </p:cNvSpPr>
          <p:nvPr/>
        </p:nvSpPr>
        <p:spPr>
          <a:xfrm>
            <a:off x="1077913" y="6408738"/>
            <a:ext cx="1871662"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dirty="0">
                <a:solidFill>
                  <a:prstClr val="white"/>
                </a:solidFill>
              </a:rPr>
              <a:t>18 octobre 2017 – Salle D. King</a:t>
            </a:r>
          </a:p>
        </p:txBody>
      </p:sp>
      <p:sp>
        <p:nvSpPr>
          <p:cNvPr id="17" name="Espace réservé du pied de page 4"/>
          <p:cNvSpPr txBox="1">
            <a:spLocks/>
          </p:cNvSpPr>
          <p:nvPr/>
        </p:nvSpPr>
        <p:spPr>
          <a:xfrm>
            <a:off x="3016250" y="6408738"/>
            <a:ext cx="4784725"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sz="1600" dirty="0">
                <a:solidFill>
                  <a:prstClr val="white"/>
                </a:solidFill>
              </a:rPr>
              <a:t>Séminaire de Restitution des Projets</a:t>
            </a:r>
            <a:r>
              <a:rPr sz="1600" dirty="0">
                <a:solidFill>
                  <a:srgbClr val="B7BF10"/>
                </a:solidFill>
              </a:rPr>
              <a:t> </a:t>
            </a:r>
            <a:r>
              <a:rPr sz="1600" b="1" dirty="0">
                <a:solidFill>
                  <a:srgbClr val="B7BF10"/>
                </a:solidFill>
              </a:rPr>
              <a:t>SOLGES</a:t>
            </a:r>
            <a:r>
              <a:rPr sz="1600" dirty="0">
                <a:solidFill>
                  <a:srgbClr val="B7BF10"/>
                </a:solidFill>
              </a:rPr>
              <a:t> </a:t>
            </a:r>
            <a:r>
              <a:rPr sz="1600" dirty="0">
                <a:solidFill>
                  <a:prstClr val="white"/>
                </a:solidFill>
              </a:rPr>
              <a:t>&amp;</a:t>
            </a:r>
            <a:r>
              <a:rPr sz="1600" dirty="0">
                <a:solidFill>
                  <a:srgbClr val="B7BF10"/>
                </a:solidFill>
              </a:rPr>
              <a:t> </a:t>
            </a:r>
            <a:r>
              <a:rPr sz="1600" b="1" dirty="0">
                <a:solidFill>
                  <a:srgbClr val="B7BF10"/>
                </a:solidFill>
              </a:rPr>
              <a:t>PUIGES</a:t>
            </a:r>
          </a:p>
        </p:txBody>
      </p:sp>
      <p:sp>
        <p:nvSpPr>
          <p:cNvPr id="18" name="Espace réservé du numéro de diapositive 5"/>
          <p:cNvSpPr txBox="1">
            <a:spLocks/>
          </p:cNvSpPr>
          <p:nvPr/>
        </p:nvSpPr>
        <p:spPr>
          <a:xfrm>
            <a:off x="7886700" y="6408738"/>
            <a:ext cx="450850"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Tx/>
              <a:buNone/>
            </a:pPr>
            <a:fld id="{ACBB4831-597E-435D-BBB2-0FCB96529470}" type="slidenum">
              <a:rPr lang="fr-FR" altLang="fr-FR" sz="1000">
                <a:solidFill>
                  <a:srgbClr val="FFFFFF"/>
                </a:solidFill>
              </a:rPr>
              <a:pPr algn="ctr" defTabSz="914400">
                <a:lnSpc>
                  <a:spcPct val="100000"/>
                </a:lnSpc>
                <a:spcBef>
                  <a:spcPct val="0"/>
                </a:spcBef>
                <a:buFontTx/>
                <a:buNone/>
              </a:pPr>
              <a:t>57</a:t>
            </a:fld>
            <a:endParaRPr lang="fr-FR" altLang="fr-FR" sz="1000">
              <a:solidFill>
                <a:srgbClr val="FFFFFF"/>
              </a:solidFill>
            </a:endParaRPr>
          </a:p>
        </p:txBody>
      </p:sp>
      <p:cxnSp>
        <p:nvCxnSpPr>
          <p:cNvPr id="19" name="Connecteur droit 18"/>
          <p:cNvCxnSpPr/>
          <p:nvPr/>
        </p:nvCxnSpPr>
        <p:spPr>
          <a:xfrm>
            <a:off x="6350000" y="1123950"/>
            <a:ext cx="2540000" cy="476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64523"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75" y="830263"/>
            <a:ext cx="596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a:solidFill>
                  <a:prstClr val="white"/>
                </a:solidFill>
              </a:rPr>
              <a:t>Applications </a:t>
            </a:r>
            <a:r>
              <a:rPr sz="1600" i="1" dirty="0">
                <a:solidFill>
                  <a:prstClr val="white"/>
                </a:solidFill>
              </a:rPr>
              <a:t>in situ </a:t>
            </a:r>
            <a:r>
              <a:rPr sz="1600" dirty="0">
                <a:solidFill>
                  <a:prstClr val="white"/>
                </a:solidFill>
              </a:rPr>
              <a:t>à l’échelle de la parcelle agricole</a:t>
            </a:r>
            <a:endParaRPr sz="1600" b="1" dirty="0">
              <a:solidFill>
                <a:srgbClr val="B7BF10"/>
              </a:solidFill>
            </a:endParaRPr>
          </a:p>
        </p:txBody>
      </p:sp>
      <p:sp>
        <p:nvSpPr>
          <p:cNvPr id="64525" name="ZoneTexte 1"/>
          <p:cNvSpPr txBox="1">
            <a:spLocks noChangeArrowheads="1"/>
          </p:cNvSpPr>
          <p:nvPr/>
        </p:nvSpPr>
        <p:spPr bwMode="auto">
          <a:xfrm>
            <a:off x="873125" y="561975"/>
            <a:ext cx="8074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fr-FR" altLang="fr-FR" sz="3200" dirty="0"/>
              <a:t>Résultats – </a:t>
            </a:r>
            <a:r>
              <a:rPr lang="fr-FR" altLang="fr-FR" sz="2400" dirty="0"/>
              <a:t>une différenciation significative du pH au champ </a:t>
            </a:r>
          </a:p>
        </p:txBody>
      </p:sp>
      <p:graphicFrame>
        <p:nvGraphicFramePr>
          <p:cNvPr id="64526" name="Graphique 21"/>
          <p:cNvGraphicFramePr>
            <a:graphicFrameLocks/>
          </p:cNvGraphicFramePr>
          <p:nvPr/>
        </p:nvGraphicFramePr>
        <p:xfrm>
          <a:off x="274638" y="1665288"/>
          <a:ext cx="3011487" cy="2393950"/>
        </p:xfrm>
        <a:graphic>
          <a:graphicData uri="http://schemas.openxmlformats.org/presentationml/2006/ole">
            <mc:AlternateContent xmlns:mc="http://schemas.openxmlformats.org/markup-compatibility/2006">
              <mc:Choice xmlns:v="urn:schemas-microsoft-com:vml" Requires="v">
                <p:oleObj spid="_x0000_s57483" r:id="rId12" imgW="3011685" imgH="2395936" progId="Excel.Chart.8">
                  <p:embed/>
                </p:oleObj>
              </mc:Choice>
              <mc:Fallback>
                <p:oleObj r:id="rId12" imgW="3011685" imgH="2395936" progId="Excel.Chart.8">
                  <p:embed/>
                  <p:pic>
                    <p:nvPicPr>
                      <p:cNvPr id="64526" name="Graphique 2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638" y="1665288"/>
                        <a:ext cx="3011487" cy="239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27" name="Graphique 22"/>
          <p:cNvGraphicFramePr>
            <a:graphicFrameLocks/>
          </p:cNvGraphicFramePr>
          <p:nvPr/>
        </p:nvGraphicFramePr>
        <p:xfrm>
          <a:off x="3351213" y="1665288"/>
          <a:ext cx="3049587" cy="2338387"/>
        </p:xfrm>
        <a:graphic>
          <a:graphicData uri="http://schemas.openxmlformats.org/presentationml/2006/ole">
            <mc:AlternateContent xmlns:mc="http://schemas.openxmlformats.org/markup-compatibility/2006">
              <mc:Choice xmlns:v="urn:schemas-microsoft-com:vml" Requires="v">
                <p:oleObj spid="_x0000_s57484" r:id="rId14" imgW="3048264" imgH="2341067" progId="Excel.Chart.8">
                  <p:embed/>
                </p:oleObj>
              </mc:Choice>
              <mc:Fallback>
                <p:oleObj r:id="rId14" imgW="3048264" imgH="2341067" progId="Excel.Chart.8">
                  <p:embed/>
                  <p:pic>
                    <p:nvPicPr>
                      <p:cNvPr id="64527" name="Graphique 2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1213" y="1665288"/>
                        <a:ext cx="3049587" cy="2338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Connecteur droit avec flèche 4"/>
          <p:cNvCxnSpPr/>
          <p:nvPr/>
        </p:nvCxnSpPr>
        <p:spPr>
          <a:xfrm>
            <a:off x="2949575" y="2317750"/>
            <a:ext cx="0" cy="347663"/>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6011863" y="2144713"/>
            <a:ext cx="0" cy="5207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64530" name="Graphique 24"/>
          <p:cNvGraphicFramePr>
            <a:graphicFrameLocks/>
          </p:cNvGraphicFramePr>
          <p:nvPr/>
        </p:nvGraphicFramePr>
        <p:xfrm>
          <a:off x="538163" y="3978275"/>
          <a:ext cx="5511800" cy="2379663"/>
        </p:xfrm>
        <a:graphic>
          <a:graphicData uri="http://schemas.openxmlformats.org/presentationml/2006/ole">
            <mc:AlternateContent xmlns:mc="http://schemas.openxmlformats.org/markup-compatibility/2006">
              <mc:Choice xmlns:v="urn:schemas-microsoft-com:vml" Requires="v">
                <p:oleObj spid="_x0000_s57485" r:id="rId16" imgW="5511262" imgH="2377646" progId="Excel.Chart.8">
                  <p:embed/>
                </p:oleObj>
              </mc:Choice>
              <mc:Fallback>
                <p:oleObj r:id="rId16" imgW="5511262" imgH="2377646" progId="Excel.Chart.8">
                  <p:embed/>
                  <p:pic>
                    <p:nvPicPr>
                      <p:cNvPr id="64530" name="Graphique 24"/>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8163" y="3978275"/>
                        <a:ext cx="5511800" cy="2379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6" name="Connecteur droit avec flèche 25"/>
          <p:cNvCxnSpPr/>
          <p:nvPr/>
        </p:nvCxnSpPr>
        <p:spPr>
          <a:xfrm>
            <a:off x="5432425" y="4633913"/>
            <a:ext cx="0" cy="34766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Flèche vers le bas 9"/>
          <p:cNvSpPr/>
          <p:nvPr/>
        </p:nvSpPr>
        <p:spPr>
          <a:xfrm>
            <a:off x="717550" y="2144713"/>
            <a:ext cx="366713" cy="260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7" name="Flèche vers le bas 26"/>
          <p:cNvSpPr/>
          <p:nvPr/>
        </p:nvSpPr>
        <p:spPr>
          <a:xfrm>
            <a:off x="1225550" y="4373563"/>
            <a:ext cx="366713" cy="260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8" name="Flèche vers le bas 27"/>
          <p:cNvSpPr/>
          <p:nvPr/>
        </p:nvSpPr>
        <p:spPr>
          <a:xfrm>
            <a:off x="2949575" y="4406900"/>
            <a:ext cx="366713" cy="260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4535" name="ZoneTexte 28"/>
          <p:cNvSpPr txBox="1">
            <a:spLocks noChangeArrowheads="1"/>
          </p:cNvSpPr>
          <p:nvPr/>
        </p:nvSpPr>
        <p:spPr bwMode="auto">
          <a:xfrm>
            <a:off x="6350000" y="1927225"/>
            <a:ext cx="26638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buFontTx/>
              <a:buChar char="-"/>
            </a:pPr>
            <a:r>
              <a:rPr lang="fr-FR" altLang="fr-FR" i="1"/>
              <a:t>1 point d’écart de pH entre les modalités obtenu en 2014-15</a:t>
            </a:r>
          </a:p>
          <a:p>
            <a:pPr>
              <a:buFontTx/>
              <a:buChar char="-"/>
            </a:pPr>
            <a:r>
              <a:rPr lang="fr-FR" altLang="fr-FR" i="1"/>
              <a:t>un écart déjà significatif en 2013-14</a:t>
            </a:r>
          </a:p>
        </p:txBody>
      </p:sp>
      <p:sp>
        <p:nvSpPr>
          <p:cNvPr id="64536" name="ZoneTexte 29"/>
          <p:cNvSpPr txBox="1">
            <a:spLocks noChangeArrowheads="1"/>
          </p:cNvSpPr>
          <p:nvPr/>
        </p:nvSpPr>
        <p:spPr bwMode="auto">
          <a:xfrm>
            <a:off x="6140450" y="4127500"/>
            <a:ext cx="30035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buFontTx/>
              <a:buChar char="-"/>
            </a:pPr>
            <a:r>
              <a:rPr lang="fr-FR" altLang="fr-FR" i="1"/>
              <a:t>un écart insuffisant obtenu à l’automne </a:t>
            </a:r>
          </a:p>
          <a:p>
            <a:pPr>
              <a:buFontTx/>
              <a:buChar char="-"/>
            </a:pPr>
            <a:r>
              <a:rPr lang="fr-FR" altLang="fr-FR" i="1"/>
              <a:t>1 point d’écart obtenu à la seconde moitié de l’essai</a:t>
            </a:r>
          </a:p>
          <a:p>
            <a:pPr>
              <a:buFontTx/>
              <a:buChar char="-"/>
            </a:pPr>
            <a:r>
              <a:rPr lang="fr-FR" altLang="fr-FR" i="1"/>
              <a:t>chute à nouveau du pH en 2014-15</a:t>
            </a:r>
          </a:p>
        </p:txBody>
      </p:sp>
    </p:spTree>
    <p:extLst>
      <p:ext uri="{BB962C8B-B14F-4D97-AF65-F5344CB8AC3E}">
        <p14:creationId xmlns:p14="http://schemas.microsoft.com/office/powerpoint/2010/main" val="40234399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t 3"/>
          <p:cNvGraphicFramePr>
            <a:graphicFrameLocks noChangeAspect="1"/>
          </p:cNvGraphicFramePr>
          <p:nvPr/>
        </p:nvGraphicFramePr>
        <p:xfrm>
          <a:off x="79375" y="90488"/>
          <a:ext cx="600075" cy="663575"/>
        </p:xfrm>
        <a:graphic>
          <a:graphicData uri="http://schemas.openxmlformats.org/presentationml/2006/ole">
            <mc:AlternateContent xmlns:mc="http://schemas.openxmlformats.org/markup-compatibility/2006">
              <mc:Choice xmlns:v="urn:schemas-microsoft-com:vml" Requires="v">
                <p:oleObj spid="_x0000_s58404" r:id="rId3" imgW="6020640" imgH="6676190" progId="MSPhotoEd.3">
                  <p:embed/>
                </p:oleObj>
              </mc:Choice>
              <mc:Fallback>
                <p:oleObj r:id="rId3" imgW="6020640" imgH="6676190" progId="MSPhotoEd.3">
                  <p:embed/>
                  <p:pic>
                    <p:nvPicPr>
                      <p:cNvPr id="65538"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90488"/>
                        <a:ext cx="6000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5539"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7550" y="5986463"/>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Image 7" descr="Afficher l'image d'origin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77238" y="6380163"/>
            <a:ext cx="6985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Image 8" descr="Afficher l'image d'origin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34263" y="5986463"/>
            <a:ext cx="7318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42" name="Groupe 10"/>
          <p:cNvGrpSpPr>
            <a:grpSpLocks/>
          </p:cNvGrpSpPr>
          <p:nvPr/>
        </p:nvGrpSpPr>
        <p:grpSpPr bwMode="auto">
          <a:xfrm>
            <a:off x="-47625" y="6307138"/>
            <a:ext cx="1273175" cy="460375"/>
            <a:chOff x="6077337" y="9991384"/>
            <a:chExt cx="1404431" cy="610556"/>
          </a:xfrm>
        </p:grpSpPr>
        <p:sp>
          <p:nvSpPr>
            <p:cNvPr id="12" name="Rectangle à coins arrondis 11"/>
            <p:cNvSpPr/>
            <p:nvPr/>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FR" sz="1200" b="1" dirty="0">
                  <a:solidFill>
                    <a:srgbClr val="59621D"/>
                  </a:solidFill>
                </a:rPr>
                <a:t>Séminaire</a:t>
              </a:r>
            </a:p>
          </p:txBody>
        </p:sp>
        <p:pic>
          <p:nvPicPr>
            <p:cNvPr id="65566" name="Imag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88616" y="10305975"/>
              <a:ext cx="267109" cy="23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7" name="Picture 2" descr="U:\logos\LOGO RESEAU\LOGO MIDI\POUR LE WEB\Couleur\logo-midi-simplifie-RVB-72dp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Image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30494" y="10305976"/>
              <a:ext cx="494869" cy="2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Espace réservé de la date 3"/>
          <p:cNvSpPr txBox="1">
            <a:spLocks/>
          </p:cNvSpPr>
          <p:nvPr/>
        </p:nvSpPr>
        <p:spPr>
          <a:xfrm>
            <a:off x="1077913" y="6408738"/>
            <a:ext cx="1871662"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dirty="0">
                <a:solidFill>
                  <a:prstClr val="white"/>
                </a:solidFill>
              </a:rPr>
              <a:t>18 octobre 2017 – Salle D. King</a:t>
            </a:r>
          </a:p>
        </p:txBody>
      </p:sp>
      <p:sp>
        <p:nvSpPr>
          <p:cNvPr id="17" name="Espace réservé du pied de page 4"/>
          <p:cNvSpPr txBox="1">
            <a:spLocks/>
          </p:cNvSpPr>
          <p:nvPr/>
        </p:nvSpPr>
        <p:spPr>
          <a:xfrm>
            <a:off x="3016250" y="6408738"/>
            <a:ext cx="4784725"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sz="1600" dirty="0">
                <a:solidFill>
                  <a:prstClr val="white"/>
                </a:solidFill>
              </a:rPr>
              <a:t>Séminaire de Restitution des Projets</a:t>
            </a:r>
            <a:r>
              <a:rPr sz="1600" dirty="0">
                <a:solidFill>
                  <a:srgbClr val="B7BF10"/>
                </a:solidFill>
              </a:rPr>
              <a:t> </a:t>
            </a:r>
            <a:r>
              <a:rPr sz="1600" b="1" dirty="0">
                <a:solidFill>
                  <a:srgbClr val="B7BF10"/>
                </a:solidFill>
              </a:rPr>
              <a:t>SOLGES</a:t>
            </a:r>
            <a:r>
              <a:rPr sz="1600" dirty="0">
                <a:solidFill>
                  <a:srgbClr val="B7BF10"/>
                </a:solidFill>
              </a:rPr>
              <a:t> </a:t>
            </a:r>
            <a:r>
              <a:rPr sz="1600" dirty="0">
                <a:solidFill>
                  <a:prstClr val="white"/>
                </a:solidFill>
              </a:rPr>
              <a:t>&amp;</a:t>
            </a:r>
            <a:r>
              <a:rPr sz="1600" dirty="0">
                <a:solidFill>
                  <a:srgbClr val="B7BF10"/>
                </a:solidFill>
              </a:rPr>
              <a:t> </a:t>
            </a:r>
            <a:r>
              <a:rPr sz="1600" b="1" dirty="0">
                <a:solidFill>
                  <a:srgbClr val="B7BF10"/>
                </a:solidFill>
              </a:rPr>
              <a:t>PUIGES</a:t>
            </a:r>
          </a:p>
        </p:txBody>
      </p:sp>
      <p:sp>
        <p:nvSpPr>
          <p:cNvPr id="18" name="Espace réservé du numéro de diapositive 5"/>
          <p:cNvSpPr txBox="1">
            <a:spLocks/>
          </p:cNvSpPr>
          <p:nvPr/>
        </p:nvSpPr>
        <p:spPr>
          <a:xfrm>
            <a:off x="7886700" y="6408738"/>
            <a:ext cx="450850"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Tx/>
              <a:buNone/>
            </a:pPr>
            <a:fld id="{67275752-C743-4A5F-9A44-A909B35C5D67}" type="slidenum">
              <a:rPr lang="fr-FR" altLang="fr-FR" sz="1000">
                <a:solidFill>
                  <a:srgbClr val="FFFFFF"/>
                </a:solidFill>
              </a:rPr>
              <a:pPr algn="ctr" defTabSz="914400">
                <a:lnSpc>
                  <a:spcPct val="100000"/>
                </a:lnSpc>
                <a:spcBef>
                  <a:spcPct val="0"/>
                </a:spcBef>
                <a:buFontTx/>
                <a:buNone/>
              </a:pPr>
              <a:t>58</a:t>
            </a:fld>
            <a:endParaRPr lang="fr-FR" altLang="fr-FR" sz="1000">
              <a:solidFill>
                <a:srgbClr val="FFFFFF"/>
              </a:solidFill>
            </a:endParaRPr>
          </a:p>
        </p:txBody>
      </p:sp>
      <p:cxnSp>
        <p:nvCxnSpPr>
          <p:cNvPr id="19" name="Connecteur droit 18"/>
          <p:cNvCxnSpPr/>
          <p:nvPr/>
        </p:nvCxnSpPr>
        <p:spPr>
          <a:xfrm>
            <a:off x="6350000" y="1123950"/>
            <a:ext cx="2540000" cy="476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65547"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75" y="830263"/>
            <a:ext cx="596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a:solidFill>
                  <a:prstClr val="white"/>
                </a:solidFill>
              </a:rPr>
              <a:t>Applications </a:t>
            </a:r>
            <a:r>
              <a:rPr sz="1600" i="1" dirty="0">
                <a:solidFill>
                  <a:prstClr val="white"/>
                </a:solidFill>
              </a:rPr>
              <a:t>in situ </a:t>
            </a:r>
            <a:r>
              <a:rPr sz="1600" dirty="0">
                <a:solidFill>
                  <a:prstClr val="white"/>
                </a:solidFill>
              </a:rPr>
              <a:t>à l’échelle de la parcelle agricole</a:t>
            </a:r>
            <a:endParaRPr sz="1600" b="1" dirty="0">
              <a:solidFill>
                <a:srgbClr val="B7BF10"/>
              </a:solidFill>
            </a:endParaRPr>
          </a:p>
        </p:txBody>
      </p:sp>
      <p:sp>
        <p:nvSpPr>
          <p:cNvPr id="65549" name="ZoneTexte 1"/>
          <p:cNvSpPr txBox="1">
            <a:spLocks noChangeArrowheads="1"/>
          </p:cNvSpPr>
          <p:nvPr/>
        </p:nvSpPr>
        <p:spPr bwMode="auto">
          <a:xfrm>
            <a:off x="873125" y="561975"/>
            <a:ext cx="80740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fr-FR" altLang="fr-FR" sz="3200" dirty="0"/>
              <a:t>Résultats – </a:t>
            </a:r>
            <a:r>
              <a:rPr lang="fr-FR" altLang="fr-FR" sz="2400" dirty="0"/>
              <a:t>une relation pH / index confirmée</a:t>
            </a:r>
          </a:p>
        </p:txBody>
      </p:sp>
      <p:pic>
        <p:nvPicPr>
          <p:cNvPr id="31" name="Image 30"/>
          <p:cNvPicPr>
            <a:picLocks noChangeAspect="1" noChangeArrowheads="1"/>
          </p:cNvPicPr>
          <p:nvPr/>
        </p:nvPicPr>
        <p:blipFill>
          <a:blip r:embed="rId12">
            <a:extLst>
              <a:ext uri="{28A0092B-C50C-407E-A947-70E740481C1C}">
                <a14:useLocalDpi xmlns:a14="http://schemas.microsoft.com/office/drawing/2010/main" val="0"/>
              </a:ext>
            </a:extLst>
          </a:blip>
          <a:srcRect b="66556"/>
          <a:stretch>
            <a:fillRect/>
          </a:stretch>
        </p:blipFill>
        <p:spPr bwMode="auto">
          <a:xfrm>
            <a:off x="520700" y="4249738"/>
            <a:ext cx="4683125"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Connecteur droit avec flèche 35"/>
          <p:cNvCxnSpPr/>
          <p:nvPr/>
        </p:nvCxnSpPr>
        <p:spPr>
          <a:xfrm flipV="1">
            <a:off x="1560513" y="5132388"/>
            <a:ext cx="430212" cy="355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2143125" y="5156200"/>
            <a:ext cx="644525" cy="3317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2136775" y="5219700"/>
            <a:ext cx="644525" cy="3317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V="1">
            <a:off x="3357563" y="5184775"/>
            <a:ext cx="430212" cy="355600"/>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V="1">
            <a:off x="4062413" y="4956175"/>
            <a:ext cx="430212" cy="354013"/>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2" name="Flèche vers le bas 41"/>
          <p:cNvSpPr/>
          <p:nvPr/>
        </p:nvSpPr>
        <p:spPr>
          <a:xfrm>
            <a:off x="1054100" y="4416425"/>
            <a:ext cx="314325" cy="246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3" name="Flèche vers le bas 42"/>
          <p:cNvSpPr/>
          <p:nvPr/>
        </p:nvSpPr>
        <p:spPr>
          <a:xfrm>
            <a:off x="2301875" y="4416425"/>
            <a:ext cx="314325" cy="246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5" name="ZoneTexte 44"/>
          <p:cNvSpPr txBox="1">
            <a:spLocks noChangeArrowheads="1"/>
          </p:cNvSpPr>
          <p:nvPr/>
        </p:nvSpPr>
        <p:spPr bwMode="auto">
          <a:xfrm>
            <a:off x="1292225" y="4003675"/>
            <a:ext cx="30797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fr-FR" altLang="fr-FR" sz="1100" b="1">
                <a:latin typeface="Arial" panose="020B0604020202020204" pitchFamily="34" charset="0"/>
              </a:rPr>
              <a:t>Evolution de l’index – sol de Presly la Noue</a:t>
            </a:r>
          </a:p>
        </p:txBody>
      </p:sp>
      <p:pic>
        <p:nvPicPr>
          <p:cNvPr id="65559" name="Image 45"/>
          <p:cNvPicPr>
            <a:picLocks noChangeAspect="1" noChangeArrowheads="1"/>
          </p:cNvPicPr>
          <p:nvPr/>
        </p:nvPicPr>
        <p:blipFill>
          <a:blip r:embed="rId13">
            <a:extLst>
              <a:ext uri="{28A0092B-C50C-407E-A947-70E740481C1C}">
                <a14:useLocalDpi xmlns:a14="http://schemas.microsoft.com/office/drawing/2010/main" val="0"/>
              </a:ext>
            </a:extLst>
          </a:blip>
          <a:srcRect b="66866"/>
          <a:stretch>
            <a:fillRect/>
          </a:stretch>
        </p:blipFill>
        <p:spPr bwMode="auto">
          <a:xfrm>
            <a:off x="500063" y="1816100"/>
            <a:ext cx="46831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0" name="ZoneTexte 46"/>
          <p:cNvSpPr txBox="1">
            <a:spLocks noChangeArrowheads="1"/>
          </p:cNvSpPr>
          <p:nvPr/>
        </p:nvSpPr>
        <p:spPr bwMode="auto">
          <a:xfrm>
            <a:off x="1201738" y="1554163"/>
            <a:ext cx="2805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fr-FR" altLang="fr-FR" sz="1100" b="1">
                <a:latin typeface="Arial" panose="020B0604020202020204" pitchFamily="34" charset="0"/>
              </a:rPr>
              <a:t>Evolution de l’index – sol de La Jaillère</a:t>
            </a:r>
          </a:p>
        </p:txBody>
      </p:sp>
      <p:sp>
        <p:nvSpPr>
          <p:cNvPr id="65561" name="ZoneTexte 47"/>
          <p:cNvSpPr txBox="1">
            <a:spLocks noChangeArrowheads="1"/>
          </p:cNvSpPr>
          <p:nvPr/>
        </p:nvSpPr>
        <p:spPr bwMode="auto">
          <a:xfrm>
            <a:off x="5476875" y="1828800"/>
            <a:ext cx="34702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buFontTx/>
              <a:buChar char="-"/>
            </a:pPr>
            <a:r>
              <a:rPr lang="fr-FR" altLang="fr-FR" i="1"/>
              <a:t>Ecart de pH qui s’est maintenue sur les 2 campagnes</a:t>
            </a:r>
          </a:p>
          <a:p>
            <a:pPr>
              <a:buFontTx/>
              <a:buChar char="-"/>
            </a:pPr>
            <a:r>
              <a:rPr lang="fr-FR" altLang="fr-FR" i="1"/>
              <a:t>Des index sur les parcelles chaulées &lt; 50 (au lieu de 50 à 100 sur les témoins)</a:t>
            </a:r>
          </a:p>
        </p:txBody>
      </p:sp>
      <p:sp>
        <p:nvSpPr>
          <p:cNvPr id="50" name="ZoneTexte 49"/>
          <p:cNvSpPr txBox="1">
            <a:spLocks noChangeArrowheads="1"/>
          </p:cNvSpPr>
          <p:nvPr/>
        </p:nvSpPr>
        <p:spPr bwMode="auto">
          <a:xfrm>
            <a:off x="5408613" y="4203700"/>
            <a:ext cx="3667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buFontTx/>
              <a:buChar char="-"/>
            </a:pPr>
            <a:r>
              <a:rPr lang="fr-FR" altLang="fr-FR" i="1"/>
              <a:t>Pas d’effet du lisier sur l’index</a:t>
            </a:r>
          </a:p>
          <a:p>
            <a:pPr>
              <a:buFontTx/>
              <a:buChar char="-"/>
            </a:pPr>
            <a:r>
              <a:rPr lang="fr-FR" altLang="fr-FR" i="1"/>
              <a:t>Remontée du pH sur les parcelles chaulées = </a:t>
            </a:r>
            <a:r>
              <a:rPr lang="fr-FR" altLang="fr-FR" i="1">
                <a:sym typeface="Wingdings" panose="05000000000000000000" pitchFamily="2" charset="2"/>
              </a:rPr>
              <a:t> index &lt;50 (au lieu de 150 à 200 pour les témoins)</a:t>
            </a:r>
          </a:p>
          <a:p>
            <a:pPr>
              <a:buFontTx/>
              <a:buChar char="-"/>
            </a:pPr>
            <a:r>
              <a:rPr lang="fr-FR" altLang="fr-FR" i="1">
                <a:sym typeface="Wingdings" panose="05000000000000000000" pitchFamily="2" charset="2"/>
              </a:rPr>
              <a:t>Puis remontée de l’index progressive avec le pH sur l’année suivante</a:t>
            </a:r>
          </a:p>
        </p:txBody>
      </p:sp>
      <p:sp>
        <p:nvSpPr>
          <p:cNvPr id="51" name="ZoneTexte 50"/>
          <p:cNvSpPr txBox="1">
            <a:spLocks noChangeArrowheads="1"/>
          </p:cNvSpPr>
          <p:nvPr/>
        </p:nvSpPr>
        <p:spPr bwMode="auto">
          <a:xfrm rot="-1498864">
            <a:off x="4321175" y="3430588"/>
            <a:ext cx="1668463" cy="369887"/>
          </a:xfrm>
          <a:prstGeom prst="rect">
            <a:avLst/>
          </a:prstGeom>
          <a:solidFill>
            <a:schemeClr val="bg1"/>
          </a:solidFill>
          <a:ln w="9525">
            <a:solidFill>
              <a:srgbClr val="FF0000"/>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fr-FR" altLang="fr-FR"/>
              <a:t>EFFET DURABLE</a:t>
            </a:r>
          </a:p>
        </p:txBody>
      </p:sp>
      <p:sp>
        <p:nvSpPr>
          <p:cNvPr id="52" name="ZoneTexte 51"/>
          <p:cNvSpPr txBox="1">
            <a:spLocks noChangeArrowheads="1"/>
          </p:cNvSpPr>
          <p:nvPr/>
        </p:nvSpPr>
        <p:spPr bwMode="auto">
          <a:xfrm rot="-1498864">
            <a:off x="3719513" y="5629275"/>
            <a:ext cx="2020887" cy="369888"/>
          </a:xfrm>
          <a:prstGeom prst="rect">
            <a:avLst/>
          </a:prstGeom>
          <a:solidFill>
            <a:schemeClr val="bg1"/>
          </a:solidFill>
          <a:ln w="9525">
            <a:solidFill>
              <a:srgbClr val="FF0000"/>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fr-FR" altLang="fr-FR"/>
              <a:t>EFFET TRANSITOIRE</a:t>
            </a:r>
          </a:p>
        </p:txBody>
      </p:sp>
    </p:spTree>
    <p:extLst>
      <p:ext uri="{BB962C8B-B14F-4D97-AF65-F5344CB8AC3E}">
        <p14:creationId xmlns:p14="http://schemas.microsoft.com/office/powerpoint/2010/main" val="2669810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5" grpId="0"/>
      <p:bldP spid="50" grpId="0"/>
      <p:bldP spid="51" grpId="0" animBg="1"/>
      <p:bldP spid="5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t 3"/>
          <p:cNvGraphicFramePr>
            <a:graphicFrameLocks noChangeAspect="1"/>
          </p:cNvGraphicFramePr>
          <p:nvPr/>
        </p:nvGraphicFramePr>
        <p:xfrm>
          <a:off x="79375" y="90488"/>
          <a:ext cx="600075" cy="663575"/>
        </p:xfrm>
        <a:graphic>
          <a:graphicData uri="http://schemas.openxmlformats.org/presentationml/2006/ole">
            <mc:AlternateContent xmlns:mc="http://schemas.openxmlformats.org/markup-compatibility/2006">
              <mc:Choice xmlns:v="urn:schemas-microsoft-com:vml" Requires="v">
                <p:oleObj spid="_x0000_s59534" r:id="rId3" imgW="6020640" imgH="6676190" progId="MSPhotoEd.3">
                  <p:embed/>
                </p:oleObj>
              </mc:Choice>
              <mc:Fallback>
                <p:oleObj r:id="rId3" imgW="6020640" imgH="6676190" progId="MSPhotoEd.3">
                  <p:embed/>
                  <p:pic>
                    <p:nvPicPr>
                      <p:cNvPr id="66562"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90488"/>
                        <a:ext cx="6000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6563"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7550" y="5986463"/>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Image 7" descr="Afficher l'image d'origin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77238" y="6380163"/>
            <a:ext cx="6985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Image 8" descr="Afficher l'image d'origin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34263" y="5986463"/>
            <a:ext cx="7318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6" name="Groupe 10"/>
          <p:cNvGrpSpPr>
            <a:grpSpLocks/>
          </p:cNvGrpSpPr>
          <p:nvPr/>
        </p:nvGrpSpPr>
        <p:grpSpPr bwMode="auto">
          <a:xfrm>
            <a:off x="-47625" y="6307138"/>
            <a:ext cx="1273175" cy="460375"/>
            <a:chOff x="6077337" y="9991384"/>
            <a:chExt cx="1404431" cy="610556"/>
          </a:xfrm>
        </p:grpSpPr>
        <p:sp>
          <p:nvSpPr>
            <p:cNvPr id="12" name="Rectangle à coins arrondis 11"/>
            <p:cNvSpPr/>
            <p:nvPr/>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FR" sz="1200" b="1" dirty="0">
                  <a:solidFill>
                    <a:srgbClr val="59621D"/>
                  </a:solidFill>
                </a:rPr>
                <a:t>Séminaire</a:t>
              </a:r>
            </a:p>
          </p:txBody>
        </p:sp>
        <p:pic>
          <p:nvPicPr>
            <p:cNvPr id="66583" name="Imag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88616" y="10305975"/>
              <a:ext cx="267109" cy="23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4" name="Picture 2" descr="U:\logos\LOGO RESEAU\LOGO MIDI\POUR LE WEB\Couleur\logo-midi-simplifie-RVB-72dp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5" name="Image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30494" y="10305976"/>
              <a:ext cx="494869" cy="2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Espace réservé de la date 3"/>
          <p:cNvSpPr txBox="1">
            <a:spLocks/>
          </p:cNvSpPr>
          <p:nvPr/>
        </p:nvSpPr>
        <p:spPr>
          <a:xfrm>
            <a:off x="1077913" y="6408738"/>
            <a:ext cx="1871662"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dirty="0">
                <a:solidFill>
                  <a:prstClr val="white"/>
                </a:solidFill>
              </a:rPr>
              <a:t>18 octobre 2017 – Salle D. King</a:t>
            </a:r>
          </a:p>
        </p:txBody>
      </p:sp>
      <p:sp>
        <p:nvSpPr>
          <p:cNvPr id="17" name="Espace réservé du pied de page 4"/>
          <p:cNvSpPr txBox="1">
            <a:spLocks/>
          </p:cNvSpPr>
          <p:nvPr/>
        </p:nvSpPr>
        <p:spPr>
          <a:xfrm>
            <a:off x="3016250" y="6408738"/>
            <a:ext cx="4784725"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sz="1600" dirty="0">
                <a:solidFill>
                  <a:prstClr val="white"/>
                </a:solidFill>
              </a:rPr>
              <a:t>Séminaire de Restitution des Projets</a:t>
            </a:r>
            <a:r>
              <a:rPr sz="1600" dirty="0">
                <a:solidFill>
                  <a:srgbClr val="B7BF10"/>
                </a:solidFill>
              </a:rPr>
              <a:t> </a:t>
            </a:r>
            <a:r>
              <a:rPr sz="1600" b="1" dirty="0">
                <a:solidFill>
                  <a:srgbClr val="B7BF10"/>
                </a:solidFill>
              </a:rPr>
              <a:t>SOLGES</a:t>
            </a:r>
            <a:r>
              <a:rPr sz="1600" dirty="0">
                <a:solidFill>
                  <a:srgbClr val="B7BF10"/>
                </a:solidFill>
              </a:rPr>
              <a:t> </a:t>
            </a:r>
            <a:r>
              <a:rPr sz="1600" dirty="0">
                <a:solidFill>
                  <a:prstClr val="white"/>
                </a:solidFill>
              </a:rPr>
              <a:t>&amp;</a:t>
            </a:r>
            <a:r>
              <a:rPr sz="1600" dirty="0">
                <a:solidFill>
                  <a:srgbClr val="B7BF10"/>
                </a:solidFill>
              </a:rPr>
              <a:t> </a:t>
            </a:r>
            <a:r>
              <a:rPr sz="1600" b="1" dirty="0">
                <a:solidFill>
                  <a:srgbClr val="B7BF10"/>
                </a:solidFill>
              </a:rPr>
              <a:t>PUIGES</a:t>
            </a:r>
          </a:p>
        </p:txBody>
      </p:sp>
      <p:sp>
        <p:nvSpPr>
          <p:cNvPr id="18" name="Espace réservé du numéro de diapositive 5"/>
          <p:cNvSpPr txBox="1">
            <a:spLocks/>
          </p:cNvSpPr>
          <p:nvPr/>
        </p:nvSpPr>
        <p:spPr>
          <a:xfrm>
            <a:off x="7886700" y="6408738"/>
            <a:ext cx="450850"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Tx/>
              <a:buNone/>
            </a:pPr>
            <a:fld id="{6E1E7174-0A99-48FA-A304-604C3F0B29B9}" type="slidenum">
              <a:rPr lang="fr-FR" altLang="fr-FR" sz="1000">
                <a:solidFill>
                  <a:srgbClr val="FFFFFF"/>
                </a:solidFill>
              </a:rPr>
              <a:pPr algn="ctr" defTabSz="914400">
                <a:lnSpc>
                  <a:spcPct val="100000"/>
                </a:lnSpc>
                <a:spcBef>
                  <a:spcPct val="0"/>
                </a:spcBef>
                <a:buFontTx/>
                <a:buNone/>
              </a:pPr>
              <a:t>59</a:t>
            </a:fld>
            <a:endParaRPr lang="fr-FR" altLang="fr-FR" sz="1000">
              <a:solidFill>
                <a:srgbClr val="FFFFFF"/>
              </a:solidFill>
            </a:endParaRPr>
          </a:p>
        </p:txBody>
      </p:sp>
      <p:cxnSp>
        <p:nvCxnSpPr>
          <p:cNvPr id="19" name="Connecteur droit 18"/>
          <p:cNvCxnSpPr/>
          <p:nvPr/>
        </p:nvCxnSpPr>
        <p:spPr>
          <a:xfrm>
            <a:off x="6350000" y="1123950"/>
            <a:ext cx="2540000" cy="476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66571"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75" y="830263"/>
            <a:ext cx="596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a:solidFill>
                  <a:prstClr val="white"/>
                </a:solidFill>
              </a:rPr>
              <a:t>Applications </a:t>
            </a:r>
            <a:r>
              <a:rPr sz="1600" i="1" dirty="0">
                <a:solidFill>
                  <a:prstClr val="white"/>
                </a:solidFill>
              </a:rPr>
              <a:t>in situ </a:t>
            </a:r>
            <a:r>
              <a:rPr sz="1600" dirty="0">
                <a:solidFill>
                  <a:prstClr val="white"/>
                </a:solidFill>
              </a:rPr>
              <a:t>à l’échelle de la parcelle agricole</a:t>
            </a:r>
            <a:endParaRPr sz="1600" b="1" dirty="0">
              <a:solidFill>
                <a:srgbClr val="B7BF10"/>
              </a:solidFill>
            </a:endParaRPr>
          </a:p>
        </p:txBody>
      </p:sp>
      <p:sp>
        <p:nvSpPr>
          <p:cNvPr id="66573" name="ZoneTexte 1"/>
          <p:cNvSpPr txBox="1">
            <a:spLocks noChangeArrowheads="1"/>
          </p:cNvSpPr>
          <p:nvPr/>
        </p:nvSpPr>
        <p:spPr bwMode="auto">
          <a:xfrm>
            <a:off x="873125" y="561975"/>
            <a:ext cx="8074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fr-FR" altLang="fr-FR" sz="3200" dirty="0"/>
              <a:t>Résultats </a:t>
            </a:r>
            <a:r>
              <a:rPr lang="fr-FR" altLang="fr-FR" sz="3200" dirty="0" smtClean="0"/>
              <a:t>– </a:t>
            </a:r>
            <a:r>
              <a:rPr lang="fr-FR" altLang="fr-FR" sz="2400" dirty="0" smtClean="0"/>
              <a:t>des émissions de N</a:t>
            </a:r>
            <a:r>
              <a:rPr lang="fr-FR" altLang="fr-FR" sz="2400" baseline="-25000" dirty="0" smtClean="0"/>
              <a:t>2</a:t>
            </a:r>
            <a:r>
              <a:rPr lang="fr-FR" altLang="fr-FR" sz="2400" dirty="0" smtClean="0"/>
              <a:t>O atténuées</a:t>
            </a:r>
            <a:endParaRPr lang="fr-FR" altLang="fr-FR" sz="2400" dirty="0"/>
          </a:p>
        </p:txBody>
      </p:sp>
      <p:graphicFrame>
        <p:nvGraphicFramePr>
          <p:cNvPr id="66574" name="Graphique 32"/>
          <p:cNvGraphicFramePr>
            <a:graphicFrameLocks/>
          </p:cNvGraphicFramePr>
          <p:nvPr/>
        </p:nvGraphicFramePr>
        <p:xfrm>
          <a:off x="122238" y="1738313"/>
          <a:ext cx="4132262" cy="2297112"/>
        </p:xfrm>
        <a:graphic>
          <a:graphicData uri="http://schemas.openxmlformats.org/presentationml/2006/ole">
            <mc:AlternateContent xmlns:mc="http://schemas.openxmlformats.org/markup-compatibility/2006">
              <mc:Choice xmlns:v="urn:schemas-microsoft-com:vml" Requires="v">
                <p:oleObj spid="_x0000_s59535" r:id="rId12" imgW="4133446" imgH="2298391" progId="Excel.Chart.8">
                  <p:embed/>
                </p:oleObj>
              </mc:Choice>
              <mc:Fallback>
                <p:oleObj r:id="rId12" imgW="4133446" imgH="2298391" progId="Excel.Chart.8">
                  <p:embed/>
                  <p:pic>
                    <p:nvPicPr>
                      <p:cNvPr id="66574" name="Graphique 3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2238" y="1738313"/>
                        <a:ext cx="4132262" cy="2297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75" name="Graphique 33"/>
          <p:cNvGraphicFramePr>
            <a:graphicFrameLocks/>
          </p:cNvGraphicFramePr>
          <p:nvPr/>
        </p:nvGraphicFramePr>
        <p:xfrm>
          <a:off x="3883025" y="1738313"/>
          <a:ext cx="3787775" cy="2297112"/>
        </p:xfrm>
        <a:graphic>
          <a:graphicData uri="http://schemas.openxmlformats.org/presentationml/2006/ole">
            <mc:AlternateContent xmlns:mc="http://schemas.openxmlformats.org/markup-compatibility/2006">
              <mc:Choice xmlns:v="urn:schemas-microsoft-com:vml" Requires="v">
                <p:oleObj spid="_x0000_s59536" r:id="rId14" imgW="3785944" imgH="2298391" progId="Excel.Chart.8">
                  <p:embed/>
                </p:oleObj>
              </mc:Choice>
              <mc:Fallback>
                <p:oleObj r:id="rId14" imgW="3785944" imgH="2298391" progId="Excel.Chart.8">
                  <p:embed/>
                  <p:pic>
                    <p:nvPicPr>
                      <p:cNvPr id="66575" name="Graphique 33"/>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3025" y="1738313"/>
                        <a:ext cx="3787775" cy="2297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76" name="Graphique 34"/>
          <p:cNvGraphicFramePr>
            <a:graphicFrameLocks/>
          </p:cNvGraphicFramePr>
          <p:nvPr/>
        </p:nvGraphicFramePr>
        <p:xfrm>
          <a:off x="28575" y="3933825"/>
          <a:ext cx="6529388" cy="2436813"/>
        </p:xfrm>
        <a:graphic>
          <a:graphicData uri="http://schemas.openxmlformats.org/presentationml/2006/ole">
            <mc:AlternateContent xmlns:mc="http://schemas.openxmlformats.org/markup-compatibility/2006">
              <mc:Choice xmlns:v="urn:schemas-microsoft-com:vml" Requires="v">
                <p:oleObj spid="_x0000_s59537" r:id="rId16" imgW="6529382" imgH="2438611" progId="Excel.Chart.8">
                  <p:embed/>
                </p:oleObj>
              </mc:Choice>
              <mc:Fallback>
                <p:oleObj r:id="rId16" imgW="6529382" imgH="2438611" progId="Excel.Chart.8">
                  <p:embed/>
                  <p:pic>
                    <p:nvPicPr>
                      <p:cNvPr id="66576" name="Graphique 34"/>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575" y="3933825"/>
                        <a:ext cx="6529388" cy="2436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Connecteur droit avec flèche 4"/>
          <p:cNvCxnSpPr/>
          <p:nvPr/>
        </p:nvCxnSpPr>
        <p:spPr>
          <a:xfrm>
            <a:off x="1414463" y="3019425"/>
            <a:ext cx="0" cy="5635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2524125" y="3121025"/>
            <a:ext cx="0" cy="4270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a:off x="5840413" y="2984500"/>
            <a:ext cx="0" cy="5635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a:off x="5840413" y="5230813"/>
            <a:ext cx="0" cy="5635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6581" name="ZoneTexte 53"/>
          <p:cNvSpPr txBox="1">
            <a:spLocks noChangeArrowheads="1"/>
          </p:cNvSpPr>
          <p:nvPr/>
        </p:nvSpPr>
        <p:spPr bwMode="auto">
          <a:xfrm>
            <a:off x="6010275" y="4318000"/>
            <a:ext cx="31337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buFontTx/>
              <a:buChar char="-"/>
            </a:pPr>
            <a:r>
              <a:rPr lang="fr-FR" altLang="fr-FR" i="1"/>
              <a:t>Un effet net du chaulage sur les 2 essais au moment des pics d’émissions</a:t>
            </a:r>
          </a:p>
          <a:p>
            <a:pPr>
              <a:buFontTx/>
              <a:buChar char="-"/>
            </a:pPr>
            <a:r>
              <a:rPr lang="fr-FR" altLang="fr-FR" i="1"/>
              <a:t>Peu d’effet (non significatif) du lisier de porc</a:t>
            </a:r>
          </a:p>
        </p:txBody>
      </p:sp>
    </p:spTree>
    <p:extLst>
      <p:ext uri="{BB962C8B-B14F-4D97-AF65-F5344CB8AC3E}">
        <p14:creationId xmlns:p14="http://schemas.microsoft.com/office/powerpoint/2010/main" val="2527976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30770"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591" y="6051275"/>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25106" y="6408000"/>
            <a:ext cx="698775" cy="35122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8196" y="5615224"/>
            <a:ext cx="731972" cy="361003"/>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flipV="1">
            <a:off x="3965034" y="1069885"/>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
        <p:nvSpPr>
          <p:cNvPr id="24" name="Rectangle 1"/>
          <p:cNvSpPr>
            <a:spLocks noChangeArrowheads="1"/>
          </p:cNvSpPr>
          <p:nvPr/>
        </p:nvSpPr>
        <p:spPr bwMode="auto">
          <a:xfrm>
            <a:off x="642938" y="2355494"/>
            <a:ext cx="795655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spcAft>
                <a:spcPts val="1200"/>
              </a:spcAft>
              <a:buFontTx/>
              <a:buAutoNum type="arabicPeriod"/>
            </a:pPr>
            <a:r>
              <a:rPr lang="fr-FR" altLang="fr-FR" sz="1800" dirty="0"/>
              <a:t>Les sols qui ont une faible capacité à réduire N</a:t>
            </a:r>
            <a:r>
              <a:rPr lang="fr-FR" altLang="fr-FR" sz="1800" baseline="-25000" dirty="0"/>
              <a:t>2</a:t>
            </a:r>
            <a:r>
              <a:rPr lang="fr-FR" altLang="fr-FR" sz="1800" dirty="0"/>
              <a:t>O en N</a:t>
            </a:r>
            <a:r>
              <a:rPr lang="fr-FR" altLang="fr-FR" sz="1800" baseline="-25000" dirty="0"/>
              <a:t>2</a:t>
            </a:r>
            <a:r>
              <a:rPr lang="fr-FR" altLang="fr-FR" sz="1800" dirty="0"/>
              <a:t> potentiellement émettront </a:t>
            </a:r>
            <a:r>
              <a:rPr lang="fr-FR" altLang="fr-FR" sz="1800" i="1" dirty="0"/>
              <a:t>in situ</a:t>
            </a:r>
            <a:r>
              <a:rPr lang="fr-FR" altLang="fr-FR" sz="1800" dirty="0"/>
              <a:t> davantage de N</a:t>
            </a:r>
            <a:r>
              <a:rPr lang="fr-FR" altLang="fr-FR" sz="1800" baseline="-25000" dirty="0"/>
              <a:t>2</a:t>
            </a:r>
            <a:r>
              <a:rPr lang="fr-FR" altLang="fr-FR" sz="1800" dirty="0"/>
              <a:t>O que des sols présentant une forte capacité à réduire N</a:t>
            </a:r>
            <a:r>
              <a:rPr lang="fr-FR" altLang="fr-FR" sz="1800" baseline="-25000" dirty="0"/>
              <a:t>2</a:t>
            </a:r>
            <a:r>
              <a:rPr lang="fr-FR" altLang="fr-FR" sz="1800" dirty="0"/>
              <a:t>O en N</a:t>
            </a:r>
            <a:r>
              <a:rPr lang="fr-FR" altLang="fr-FR" sz="1800" baseline="-25000" dirty="0"/>
              <a:t>2</a:t>
            </a:r>
            <a:r>
              <a:rPr lang="fr-FR" altLang="fr-FR" sz="1800" dirty="0"/>
              <a:t>, </a:t>
            </a:r>
            <a:r>
              <a:rPr lang="fr-FR" altLang="fr-FR" sz="1800" dirty="0" smtClean="0"/>
              <a:t>toute autre propriété équivalente par ailleurs.</a:t>
            </a:r>
            <a:endParaRPr lang="fr-FR" altLang="fr-FR" sz="1800" dirty="0"/>
          </a:p>
          <a:p>
            <a:pPr algn="just" eaLnBrk="1" hangingPunct="1">
              <a:spcBef>
                <a:spcPct val="0"/>
              </a:spcBef>
              <a:spcAft>
                <a:spcPts val="1200"/>
              </a:spcAft>
              <a:buFontTx/>
              <a:buAutoNum type="arabicPeriod"/>
            </a:pPr>
            <a:r>
              <a:rPr lang="fr-FR" altLang="fr-FR" sz="1800" dirty="0"/>
              <a:t>La capacité des sols à réduire N</a:t>
            </a:r>
            <a:r>
              <a:rPr lang="fr-FR" altLang="fr-FR" sz="1800" baseline="-25000" dirty="0"/>
              <a:t>2</a:t>
            </a:r>
            <a:r>
              <a:rPr lang="fr-FR" altLang="fr-FR" sz="1800" dirty="0"/>
              <a:t>O en N</a:t>
            </a:r>
            <a:r>
              <a:rPr lang="fr-FR" altLang="fr-FR" sz="1800" baseline="-25000" dirty="0"/>
              <a:t>2</a:t>
            </a:r>
            <a:r>
              <a:rPr lang="fr-FR" altLang="fr-FR" sz="1800" dirty="0"/>
              <a:t> est déterminée par leurs propriétés physico-chimiques avec des hypothèses fortes qui concernent le rôle du pH et des matières organiques du </a:t>
            </a:r>
            <a:r>
              <a:rPr lang="fr-FR" altLang="fr-FR" sz="1800" dirty="0" smtClean="0"/>
              <a:t>sol (</a:t>
            </a:r>
            <a:r>
              <a:rPr lang="fr-FR" altLang="fr-FR" sz="1800" dirty="0" err="1" smtClean="0"/>
              <a:t>Stehfest</a:t>
            </a:r>
            <a:r>
              <a:rPr lang="fr-FR" altLang="fr-FR" sz="1800" dirty="0" smtClean="0"/>
              <a:t> et Bouwman, 2006).</a:t>
            </a:r>
            <a:endParaRPr lang="fr-FR" altLang="fr-FR" sz="1800" dirty="0"/>
          </a:p>
          <a:p>
            <a:pPr algn="just" eaLnBrk="1" hangingPunct="1">
              <a:spcBef>
                <a:spcPct val="0"/>
              </a:spcBef>
              <a:spcAft>
                <a:spcPts val="1200"/>
              </a:spcAft>
              <a:buFontTx/>
              <a:buAutoNum type="arabicPeriod"/>
            </a:pPr>
            <a:r>
              <a:rPr lang="fr-FR" altLang="fr-FR" sz="1800" dirty="0"/>
              <a:t>En intervenant sur les propriétés physico-chimiques des sols, on peut modifier leur capacité à réduire N</a:t>
            </a:r>
            <a:r>
              <a:rPr lang="fr-FR" altLang="fr-FR" sz="1800" baseline="-25000" dirty="0"/>
              <a:t>2</a:t>
            </a:r>
            <a:r>
              <a:rPr lang="fr-FR" altLang="fr-FR" sz="1800" dirty="0"/>
              <a:t>O en N</a:t>
            </a:r>
            <a:r>
              <a:rPr lang="fr-FR" altLang="fr-FR" sz="1800" baseline="-25000" dirty="0"/>
              <a:t>2</a:t>
            </a:r>
            <a:r>
              <a:rPr lang="fr-FR" altLang="fr-FR" sz="1800" dirty="0"/>
              <a:t>. Cela a pu être démontré au </a:t>
            </a:r>
            <a:r>
              <a:rPr lang="fr-FR" altLang="fr-FR" sz="1800" dirty="0" smtClean="0"/>
              <a:t>laboratoire</a:t>
            </a:r>
            <a:r>
              <a:rPr lang="fr-FR" altLang="fr-FR" sz="1800" dirty="0"/>
              <a:t>.</a:t>
            </a:r>
          </a:p>
          <a:p>
            <a:pPr algn="just" eaLnBrk="1" hangingPunct="1">
              <a:spcBef>
                <a:spcPct val="0"/>
              </a:spcBef>
              <a:spcAft>
                <a:spcPts val="1200"/>
              </a:spcAft>
              <a:buFontTx/>
              <a:buAutoNum type="arabicPeriod"/>
            </a:pPr>
            <a:r>
              <a:rPr lang="fr-FR" altLang="fr-FR" sz="1800" dirty="0"/>
              <a:t>Ces résultats sont applicables  </a:t>
            </a:r>
            <a:r>
              <a:rPr lang="fr-FR" altLang="fr-FR" sz="1800" i="1" dirty="0"/>
              <a:t>in </a:t>
            </a:r>
            <a:r>
              <a:rPr lang="fr-FR" altLang="fr-FR" sz="1800" i="1" dirty="0" smtClean="0"/>
              <a:t>situ</a:t>
            </a:r>
            <a:r>
              <a:rPr lang="fr-FR" altLang="fr-FR" sz="1800" dirty="0"/>
              <a:t>.</a:t>
            </a:r>
            <a:endParaRPr lang="fr-FR" altLang="fr-FR" sz="1800" i="1" dirty="0"/>
          </a:p>
        </p:txBody>
      </p:sp>
      <p:sp>
        <p:nvSpPr>
          <p:cNvPr id="21"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Introduction générale</a:t>
            </a:r>
            <a:endParaRPr sz="1600" b="1" dirty="0">
              <a:solidFill>
                <a:srgbClr val="B7BF10"/>
              </a:solidFill>
            </a:endParaRPr>
          </a:p>
        </p:txBody>
      </p:sp>
      <p:sp>
        <p:nvSpPr>
          <p:cNvPr id="22" name="ZoneTexte 21"/>
          <p:cNvSpPr txBox="1"/>
          <p:nvPr/>
        </p:nvSpPr>
        <p:spPr>
          <a:xfrm>
            <a:off x="5042372" y="455280"/>
            <a:ext cx="7114232" cy="584775"/>
          </a:xfrm>
          <a:prstGeom prst="rect">
            <a:avLst/>
          </a:prstGeom>
          <a:noFill/>
        </p:spPr>
        <p:txBody>
          <a:bodyPr wrap="square" rtlCol="0">
            <a:spAutoFit/>
          </a:bodyPr>
          <a:lstStyle/>
          <a:p>
            <a:r>
              <a:rPr lang="fr-FR" sz="3200" dirty="0" smtClean="0"/>
              <a:t>Hypothèses du projet</a:t>
            </a:r>
            <a:endParaRPr lang="fr-FR" sz="3200" dirty="0"/>
          </a:p>
        </p:txBody>
      </p:sp>
      <p:sp>
        <p:nvSpPr>
          <p:cNvPr id="23" name="Rectangle 22"/>
          <p:cNvSpPr/>
          <p:nvPr/>
        </p:nvSpPr>
        <p:spPr>
          <a:xfrm>
            <a:off x="761463" y="1505565"/>
            <a:ext cx="8561817" cy="615553"/>
          </a:xfrm>
          <a:prstGeom prst="rect">
            <a:avLst/>
          </a:prstGeom>
        </p:spPr>
        <p:txBody>
          <a:bodyPr wrap="square">
            <a:spAutoFit/>
          </a:bodyPr>
          <a:lstStyle/>
          <a:p>
            <a:endParaRPr lang="fr-FR" sz="1400" dirty="0">
              <a:solidFill>
                <a:srgbClr val="000000"/>
              </a:solidFill>
              <a:latin typeface="Calibri" panose="020F0502020204030204" pitchFamily="34" charset="0"/>
            </a:endParaRPr>
          </a:p>
          <a:p>
            <a:r>
              <a:rPr lang="fr-FR" sz="1400" dirty="0">
                <a:solidFill>
                  <a:srgbClr val="000000"/>
                </a:solidFill>
                <a:latin typeface="Calibri" panose="020F0502020204030204" pitchFamily="34" charset="0"/>
              </a:rPr>
              <a:t> </a:t>
            </a:r>
            <a:r>
              <a:rPr lang="fr-FR" sz="2000" b="1" dirty="0">
                <a:solidFill>
                  <a:srgbClr val="000000"/>
                </a:solidFill>
                <a:latin typeface="Calibri" panose="020F0502020204030204" pitchFamily="34" charset="0"/>
              </a:rPr>
              <a:t>[</a:t>
            </a:r>
            <a:r>
              <a:rPr lang="fr-FR" sz="2000" b="1" dirty="0" smtClean="0">
                <a:solidFill>
                  <a:srgbClr val="000000"/>
                </a:solidFill>
                <a:latin typeface="Calibri" panose="020F0502020204030204" pitchFamily="34" charset="0"/>
              </a:rPr>
              <a:t>SOL(</a:t>
            </a:r>
            <a:r>
              <a:rPr lang="fr-FR" sz="2000" b="1" dirty="0" err="1" smtClean="0">
                <a:solidFill>
                  <a:srgbClr val="000000"/>
                </a:solidFill>
                <a:latin typeface="Calibri" panose="020F0502020204030204" pitchFamily="34" charset="0"/>
              </a:rPr>
              <a:t>pH</a:t>
            </a:r>
            <a:r>
              <a:rPr lang="fr-FR" sz="2000" b="1" i="1" baseline="-25000" dirty="0" err="1" smtClean="0">
                <a:solidFill>
                  <a:srgbClr val="000000"/>
                </a:solidFill>
                <a:latin typeface="Calibri" panose="020F0502020204030204" pitchFamily="34" charset="0"/>
              </a:rPr>
              <a:t>a</a:t>
            </a:r>
            <a:r>
              <a:rPr lang="fr-FR" sz="2000" b="1" dirty="0">
                <a:solidFill>
                  <a:srgbClr val="000000"/>
                </a:solidFill>
                <a:latin typeface="Calibri" panose="020F0502020204030204" pitchFamily="34" charset="0"/>
              </a:rPr>
              <a:t>, </a:t>
            </a:r>
            <a:r>
              <a:rPr lang="fr-FR" sz="2000" b="1" dirty="0" err="1">
                <a:solidFill>
                  <a:srgbClr val="000000"/>
                </a:solidFill>
                <a:latin typeface="Calibri" panose="020F0502020204030204" pitchFamily="34" charset="0"/>
              </a:rPr>
              <a:t>CEC</a:t>
            </a:r>
            <a:r>
              <a:rPr lang="fr-FR" sz="2000" b="1" i="1" baseline="-25000" dirty="0" err="1">
                <a:solidFill>
                  <a:srgbClr val="000000"/>
                </a:solidFill>
                <a:latin typeface="Calibri" panose="020F0502020204030204" pitchFamily="34" charset="0"/>
              </a:rPr>
              <a:t>a</a:t>
            </a:r>
            <a:r>
              <a:rPr lang="fr-FR" sz="2000" b="1" dirty="0">
                <a:solidFill>
                  <a:srgbClr val="000000"/>
                </a:solidFill>
                <a:latin typeface="Calibri" panose="020F0502020204030204" pitchFamily="34" charset="0"/>
              </a:rPr>
              <a:t>, C</a:t>
            </a:r>
            <a:r>
              <a:rPr lang="fr-FR" sz="2000" b="1" i="1" baseline="-25000" dirty="0">
                <a:solidFill>
                  <a:srgbClr val="000000"/>
                </a:solidFill>
                <a:latin typeface="Calibri" panose="020F0502020204030204" pitchFamily="34" charset="0"/>
              </a:rPr>
              <a:t>a</a:t>
            </a:r>
            <a:r>
              <a:rPr lang="fr-FR" sz="2000" b="1" dirty="0">
                <a:solidFill>
                  <a:srgbClr val="000000"/>
                </a:solidFill>
                <a:latin typeface="Calibri" panose="020F0502020204030204" pitchFamily="34" charset="0"/>
              </a:rPr>
              <a:t>,…) ]</a:t>
            </a:r>
            <a:r>
              <a:rPr lang="fr-FR" sz="2000" b="1" baseline="-25000" dirty="0">
                <a:solidFill>
                  <a:srgbClr val="FF0000"/>
                </a:solidFill>
                <a:latin typeface="Calibri" panose="020F0502020204030204" pitchFamily="34" charset="0"/>
              </a:rPr>
              <a:t>PhN2ORed-</a:t>
            </a:r>
            <a:r>
              <a:rPr lang="fr-FR" sz="2000" b="1" baseline="-25000" dirty="0">
                <a:solidFill>
                  <a:srgbClr val="000000"/>
                </a:solidFill>
                <a:latin typeface="Calibri" panose="020F0502020204030204" pitchFamily="34" charset="0"/>
              </a:rPr>
              <a:t> </a:t>
            </a:r>
            <a:r>
              <a:rPr lang="fr-FR" sz="2000" b="1" dirty="0" smtClean="0">
                <a:solidFill>
                  <a:srgbClr val="000000"/>
                </a:solidFill>
                <a:latin typeface="Calibri" panose="020F0502020204030204" pitchFamily="34" charset="0"/>
              </a:rPr>
              <a:t>    </a:t>
            </a:r>
            <a:r>
              <a:rPr lang="fr-FR" sz="2000" dirty="0" smtClean="0">
                <a:solidFill>
                  <a:srgbClr val="000000"/>
                </a:solidFill>
                <a:latin typeface="Wingdings" panose="05000000000000000000" pitchFamily="2" charset="2"/>
              </a:rPr>
              <a:t> </a:t>
            </a:r>
            <a:r>
              <a:rPr lang="fr-FR" sz="2000" b="1" dirty="0">
                <a:solidFill>
                  <a:srgbClr val="000000"/>
                </a:solidFill>
                <a:latin typeface="Calibri" panose="020F0502020204030204" pitchFamily="34" charset="0"/>
              </a:rPr>
              <a:t>[</a:t>
            </a:r>
            <a:r>
              <a:rPr lang="fr-FR" sz="2000" b="1" dirty="0" smtClean="0">
                <a:solidFill>
                  <a:srgbClr val="000000"/>
                </a:solidFill>
                <a:latin typeface="Calibri" panose="020F0502020204030204" pitchFamily="34" charset="0"/>
              </a:rPr>
              <a:t>SOL(</a:t>
            </a:r>
            <a:r>
              <a:rPr lang="fr-FR" sz="2000" b="1" dirty="0" err="1" smtClean="0">
                <a:solidFill>
                  <a:srgbClr val="000000"/>
                </a:solidFill>
                <a:latin typeface="Calibri" panose="020F0502020204030204" pitchFamily="34" charset="0"/>
              </a:rPr>
              <a:t>pH</a:t>
            </a:r>
            <a:r>
              <a:rPr lang="fr-FR" sz="2000" b="1" i="1" baseline="-25000" dirty="0" err="1" smtClean="0">
                <a:solidFill>
                  <a:srgbClr val="000000"/>
                </a:solidFill>
                <a:latin typeface="Calibri" panose="020F0502020204030204" pitchFamily="34" charset="0"/>
              </a:rPr>
              <a:t>b</a:t>
            </a:r>
            <a:r>
              <a:rPr lang="fr-FR" sz="2000" b="1" dirty="0">
                <a:solidFill>
                  <a:srgbClr val="000000"/>
                </a:solidFill>
                <a:latin typeface="Calibri" panose="020F0502020204030204" pitchFamily="34" charset="0"/>
              </a:rPr>
              <a:t>, </a:t>
            </a:r>
            <a:r>
              <a:rPr lang="fr-FR" sz="2000" b="1" dirty="0" err="1">
                <a:solidFill>
                  <a:srgbClr val="000000"/>
                </a:solidFill>
                <a:latin typeface="Calibri" panose="020F0502020204030204" pitchFamily="34" charset="0"/>
              </a:rPr>
              <a:t>CEC</a:t>
            </a:r>
            <a:r>
              <a:rPr lang="fr-FR" sz="2000" b="1" i="1" baseline="-25000" dirty="0" err="1">
                <a:solidFill>
                  <a:srgbClr val="000000"/>
                </a:solidFill>
                <a:latin typeface="Calibri" panose="020F0502020204030204" pitchFamily="34" charset="0"/>
              </a:rPr>
              <a:t>b</a:t>
            </a:r>
            <a:r>
              <a:rPr lang="fr-FR" sz="2000" b="1" dirty="0">
                <a:solidFill>
                  <a:srgbClr val="000000"/>
                </a:solidFill>
                <a:latin typeface="Calibri" panose="020F0502020204030204" pitchFamily="34" charset="0"/>
              </a:rPr>
              <a:t>, C</a:t>
            </a:r>
            <a:r>
              <a:rPr lang="fr-FR" sz="2000" b="1" i="1" baseline="-25000" dirty="0">
                <a:solidFill>
                  <a:srgbClr val="000000"/>
                </a:solidFill>
                <a:latin typeface="Calibri" panose="020F0502020204030204" pitchFamily="34" charset="0"/>
              </a:rPr>
              <a:t>b</a:t>
            </a:r>
            <a:r>
              <a:rPr lang="fr-FR" sz="2000" b="1" dirty="0">
                <a:solidFill>
                  <a:srgbClr val="000000"/>
                </a:solidFill>
                <a:latin typeface="Calibri" panose="020F0502020204030204" pitchFamily="34" charset="0"/>
              </a:rPr>
              <a:t>,…)]</a:t>
            </a:r>
            <a:r>
              <a:rPr lang="fr-FR" sz="2000" b="1" baseline="-25000" dirty="0">
                <a:solidFill>
                  <a:srgbClr val="00B050"/>
                </a:solidFill>
                <a:latin typeface="Calibri" panose="020F0502020204030204" pitchFamily="34" charset="0"/>
              </a:rPr>
              <a:t>PhN2ORed+ </a:t>
            </a:r>
            <a:endParaRPr lang="fr-FR" sz="2000" baseline="-25000" dirty="0">
              <a:solidFill>
                <a:srgbClr val="00B050"/>
              </a:solidFill>
            </a:endParaRPr>
          </a:p>
        </p:txBody>
      </p:sp>
      <p:sp>
        <p:nvSpPr>
          <p:cNvPr id="26" name="ZoneTexte 25"/>
          <p:cNvSpPr txBox="1"/>
          <p:nvPr/>
        </p:nvSpPr>
        <p:spPr>
          <a:xfrm>
            <a:off x="716873" y="1351676"/>
            <a:ext cx="8561817" cy="461665"/>
          </a:xfrm>
          <a:prstGeom prst="rect">
            <a:avLst/>
          </a:prstGeom>
          <a:noFill/>
        </p:spPr>
        <p:txBody>
          <a:bodyPr wrap="square" rtlCol="0">
            <a:spAutoFit/>
          </a:bodyPr>
          <a:lstStyle/>
          <a:p>
            <a:r>
              <a:rPr lang="fr-FR" sz="2400" b="1" dirty="0" smtClean="0"/>
              <a:t> Gérer les propriétés physico-chimiques des sols (SOLGES)</a:t>
            </a:r>
            <a:endParaRPr lang="fr-FR" sz="2400" b="1" dirty="0"/>
          </a:p>
        </p:txBody>
      </p:sp>
    </p:spTree>
    <p:extLst>
      <p:ext uri="{BB962C8B-B14F-4D97-AF65-F5344CB8AC3E}">
        <p14:creationId xmlns:p14="http://schemas.microsoft.com/office/powerpoint/2010/main" val="16022430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t 3"/>
          <p:cNvGraphicFramePr>
            <a:graphicFrameLocks noChangeAspect="1"/>
          </p:cNvGraphicFramePr>
          <p:nvPr/>
        </p:nvGraphicFramePr>
        <p:xfrm>
          <a:off x="79375" y="90488"/>
          <a:ext cx="600075" cy="663575"/>
        </p:xfrm>
        <a:graphic>
          <a:graphicData uri="http://schemas.openxmlformats.org/presentationml/2006/ole">
            <mc:AlternateContent xmlns:mc="http://schemas.openxmlformats.org/markup-compatibility/2006">
              <mc:Choice xmlns:v="urn:schemas-microsoft-com:vml" Requires="v">
                <p:oleObj spid="_x0000_s60583" r:id="rId3" imgW="6020640" imgH="6676190" progId="MSPhotoEd.3">
                  <p:embed/>
                </p:oleObj>
              </mc:Choice>
              <mc:Fallback>
                <p:oleObj r:id="rId3" imgW="6020640" imgH="6676190" progId="MSPhotoEd.3">
                  <p:embed/>
                  <p:pic>
                    <p:nvPicPr>
                      <p:cNvPr id="67586"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90488"/>
                        <a:ext cx="6000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758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4125" y="5951538"/>
            <a:ext cx="717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Image 7" descr="Afficher l'image d'origin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77238" y="6380163"/>
            <a:ext cx="6985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Image 8" descr="Afficher l'image d'origin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89250" y="5951538"/>
            <a:ext cx="73183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590" name="Groupe 10"/>
          <p:cNvGrpSpPr>
            <a:grpSpLocks/>
          </p:cNvGrpSpPr>
          <p:nvPr/>
        </p:nvGrpSpPr>
        <p:grpSpPr bwMode="auto">
          <a:xfrm>
            <a:off x="-47625" y="6307138"/>
            <a:ext cx="1273175" cy="460375"/>
            <a:chOff x="6077337" y="9991384"/>
            <a:chExt cx="1404431" cy="610556"/>
          </a:xfrm>
        </p:grpSpPr>
        <p:sp>
          <p:nvSpPr>
            <p:cNvPr id="12" name="Rectangle à coins arrondis 11"/>
            <p:cNvSpPr/>
            <p:nvPr/>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FR" sz="1200" b="1" dirty="0">
                  <a:solidFill>
                    <a:srgbClr val="59621D"/>
                  </a:solidFill>
                </a:rPr>
                <a:t>Séminaire</a:t>
              </a:r>
            </a:p>
          </p:txBody>
        </p:sp>
        <p:pic>
          <p:nvPicPr>
            <p:cNvPr id="67607" name="Imag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88616" y="10305975"/>
              <a:ext cx="267109" cy="23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8" name="Picture 2" descr="U:\logos\LOGO RESEAU\LOGO MIDI\POUR LE WEB\Couleur\logo-midi-simplifie-RVB-72dp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9" name="Image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30494" y="10305976"/>
              <a:ext cx="494869" cy="2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Espace réservé de la date 3"/>
          <p:cNvSpPr txBox="1">
            <a:spLocks/>
          </p:cNvSpPr>
          <p:nvPr/>
        </p:nvSpPr>
        <p:spPr>
          <a:xfrm>
            <a:off x="1077913" y="6408738"/>
            <a:ext cx="1871662"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dirty="0">
                <a:solidFill>
                  <a:prstClr val="white"/>
                </a:solidFill>
              </a:rPr>
              <a:t>18 octobre 2017 – Salle D. King</a:t>
            </a:r>
          </a:p>
        </p:txBody>
      </p:sp>
      <p:sp>
        <p:nvSpPr>
          <p:cNvPr id="17" name="Espace réservé du pied de page 4"/>
          <p:cNvSpPr txBox="1">
            <a:spLocks/>
          </p:cNvSpPr>
          <p:nvPr/>
        </p:nvSpPr>
        <p:spPr>
          <a:xfrm>
            <a:off x="3016250" y="6408738"/>
            <a:ext cx="4784725"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sz="1600" dirty="0">
                <a:solidFill>
                  <a:prstClr val="white"/>
                </a:solidFill>
              </a:rPr>
              <a:t>Séminaire de Restitution des Projets</a:t>
            </a:r>
            <a:r>
              <a:rPr sz="1600" dirty="0">
                <a:solidFill>
                  <a:srgbClr val="B7BF10"/>
                </a:solidFill>
              </a:rPr>
              <a:t> </a:t>
            </a:r>
            <a:r>
              <a:rPr sz="1600" b="1" dirty="0">
                <a:solidFill>
                  <a:srgbClr val="B7BF10"/>
                </a:solidFill>
              </a:rPr>
              <a:t>SOLGES</a:t>
            </a:r>
            <a:r>
              <a:rPr sz="1600" dirty="0">
                <a:solidFill>
                  <a:srgbClr val="B7BF10"/>
                </a:solidFill>
              </a:rPr>
              <a:t> </a:t>
            </a:r>
            <a:r>
              <a:rPr sz="1600" dirty="0">
                <a:solidFill>
                  <a:prstClr val="white"/>
                </a:solidFill>
              </a:rPr>
              <a:t>&amp;</a:t>
            </a:r>
            <a:r>
              <a:rPr sz="1600" dirty="0">
                <a:solidFill>
                  <a:srgbClr val="B7BF10"/>
                </a:solidFill>
              </a:rPr>
              <a:t> </a:t>
            </a:r>
            <a:r>
              <a:rPr sz="1600" b="1" dirty="0">
                <a:solidFill>
                  <a:srgbClr val="B7BF10"/>
                </a:solidFill>
              </a:rPr>
              <a:t>PUIGES</a:t>
            </a:r>
          </a:p>
        </p:txBody>
      </p:sp>
      <p:sp>
        <p:nvSpPr>
          <p:cNvPr id="18" name="Espace réservé du numéro de diapositive 5"/>
          <p:cNvSpPr txBox="1">
            <a:spLocks/>
          </p:cNvSpPr>
          <p:nvPr/>
        </p:nvSpPr>
        <p:spPr>
          <a:xfrm>
            <a:off x="7886700" y="6408738"/>
            <a:ext cx="450850"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Tx/>
              <a:buNone/>
            </a:pPr>
            <a:fld id="{0673C9F4-E48D-4B3A-BF2E-3EC76B06C36C}" type="slidenum">
              <a:rPr lang="fr-FR" altLang="fr-FR" sz="1000">
                <a:solidFill>
                  <a:srgbClr val="FFFFFF"/>
                </a:solidFill>
              </a:rPr>
              <a:pPr algn="ctr" defTabSz="914400">
                <a:lnSpc>
                  <a:spcPct val="100000"/>
                </a:lnSpc>
                <a:spcBef>
                  <a:spcPct val="0"/>
                </a:spcBef>
                <a:buFontTx/>
                <a:buNone/>
              </a:pPr>
              <a:t>60</a:t>
            </a:fld>
            <a:endParaRPr lang="fr-FR" altLang="fr-FR" sz="1000">
              <a:solidFill>
                <a:srgbClr val="FFFFFF"/>
              </a:solidFill>
            </a:endParaRPr>
          </a:p>
        </p:txBody>
      </p:sp>
      <p:cxnSp>
        <p:nvCxnSpPr>
          <p:cNvPr id="19" name="Connecteur droit 18"/>
          <p:cNvCxnSpPr/>
          <p:nvPr/>
        </p:nvCxnSpPr>
        <p:spPr>
          <a:xfrm>
            <a:off x="6389687" y="1048029"/>
            <a:ext cx="2538413" cy="6350"/>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67595"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75" y="830263"/>
            <a:ext cx="596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a:solidFill>
                  <a:prstClr val="white"/>
                </a:solidFill>
              </a:rPr>
              <a:t>Applications </a:t>
            </a:r>
            <a:r>
              <a:rPr sz="1600" i="1" dirty="0">
                <a:solidFill>
                  <a:prstClr val="white"/>
                </a:solidFill>
              </a:rPr>
              <a:t>in situ </a:t>
            </a:r>
            <a:r>
              <a:rPr sz="1600" dirty="0">
                <a:solidFill>
                  <a:prstClr val="white"/>
                </a:solidFill>
              </a:rPr>
              <a:t>à l’échelle de la parcelle agricole</a:t>
            </a:r>
            <a:endParaRPr sz="1600" b="1" dirty="0">
              <a:solidFill>
                <a:srgbClr val="B7BF10"/>
              </a:solidFill>
            </a:endParaRPr>
          </a:p>
        </p:txBody>
      </p:sp>
      <p:sp>
        <p:nvSpPr>
          <p:cNvPr id="67597" name="ZoneTexte 1"/>
          <p:cNvSpPr txBox="1">
            <a:spLocks noChangeArrowheads="1"/>
          </p:cNvSpPr>
          <p:nvPr/>
        </p:nvSpPr>
        <p:spPr bwMode="auto">
          <a:xfrm>
            <a:off x="854075" y="452543"/>
            <a:ext cx="8074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fr-FR" altLang="fr-FR" sz="3200" dirty="0" smtClean="0"/>
              <a:t>Résultats</a:t>
            </a:r>
            <a:endParaRPr lang="fr-FR" altLang="fr-FR" sz="3200" dirty="0"/>
          </a:p>
        </p:txBody>
      </p:sp>
      <p:graphicFrame>
        <p:nvGraphicFramePr>
          <p:cNvPr id="67598" name="Graphique 27"/>
          <p:cNvGraphicFramePr>
            <a:graphicFrameLocks/>
          </p:cNvGraphicFramePr>
          <p:nvPr/>
        </p:nvGraphicFramePr>
        <p:xfrm>
          <a:off x="411163" y="1541463"/>
          <a:ext cx="3984625" cy="2546350"/>
        </p:xfrm>
        <a:graphic>
          <a:graphicData uri="http://schemas.openxmlformats.org/presentationml/2006/ole">
            <mc:AlternateContent xmlns:mc="http://schemas.openxmlformats.org/markup-compatibility/2006">
              <mc:Choice xmlns:v="urn:schemas-microsoft-com:vml" Requires="v">
                <p:oleObj spid="_x0000_s60584" r:id="rId12" imgW="3981033" imgH="2548349" progId="Excel.Chart.8">
                  <p:embed/>
                </p:oleObj>
              </mc:Choice>
              <mc:Fallback>
                <p:oleObj r:id="rId12" imgW="3981033" imgH="2548349" progId="Excel.Chart.8">
                  <p:embed/>
                  <p:pic>
                    <p:nvPicPr>
                      <p:cNvPr id="67598" name="Graphique 2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163" y="1541463"/>
                        <a:ext cx="3984625" cy="254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99" name="Graphique 28"/>
          <p:cNvGraphicFramePr>
            <a:graphicFrameLocks/>
          </p:cNvGraphicFramePr>
          <p:nvPr/>
        </p:nvGraphicFramePr>
        <p:xfrm>
          <a:off x="4518025" y="1528763"/>
          <a:ext cx="4479925" cy="2547937"/>
        </p:xfrm>
        <a:graphic>
          <a:graphicData uri="http://schemas.openxmlformats.org/presentationml/2006/ole">
            <mc:AlternateContent xmlns:mc="http://schemas.openxmlformats.org/markup-compatibility/2006">
              <mc:Choice xmlns:v="urn:schemas-microsoft-com:vml" Requires="v">
                <p:oleObj spid="_x0000_s60585" r:id="rId14" imgW="4480948" imgH="2548349" progId="Excel.Chart.8">
                  <p:embed/>
                </p:oleObj>
              </mc:Choice>
              <mc:Fallback>
                <p:oleObj r:id="rId14" imgW="4480948" imgH="2548349" progId="Excel.Chart.8">
                  <p:embed/>
                  <p:pic>
                    <p:nvPicPr>
                      <p:cNvPr id="67599" name="Graphique 2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18025" y="1528763"/>
                        <a:ext cx="4479925" cy="2547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600" name="Graphique 29"/>
          <p:cNvGraphicFramePr>
            <a:graphicFrameLocks/>
          </p:cNvGraphicFramePr>
          <p:nvPr/>
        </p:nvGraphicFramePr>
        <p:xfrm>
          <a:off x="4311650" y="4062413"/>
          <a:ext cx="4162425" cy="2295525"/>
        </p:xfrm>
        <a:graphic>
          <a:graphicData uri="http://schemas.openxmlformats.org/presentationml/2006/ole">
            <mc:AlternateContent xmlns:mc="http://schemas.openxmlformats.org/markup-compatibility/2006">
              <mc:Choice xmlns:v="urn:schemas-microsoft-com:vml" Requires="v">
                <p:oleObj spid="_x0000_s60586" r:id="rId16" imgW="4163929" imgH="2298391" progId="Excel.Chart.8">
                  <p:embed/>
                </p:oleObj>
              </mc:Choice>
              <mc:Fallback>
                <p:oleObj r:id="rId16" imgW="4163929" imgH="2298391" progId="Excel.Chart.8">
                  <p:embed/>
                  <p:pic>
                    <p:nvPicPr>
                      <p:cNvPr id="67600" name="Graphique 2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11650" y="4062413"/>
                        <a:ext cx="4162425" cy="2295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601" name="Graphique 30"/>
          <p:cNvGraphicFramePr>
            <a:graphicFrameLocks/>
          </p:cNvGraphicFramePr>
          <p:nvPr/>
        </p:nvGraphicFramePr>
        <p:xfrm>
          <a:off x="314325" y="4054475"/>
          <a:ext cx="4138613" cy="2309813"/>
        </p:xfrm>
        <a:graphic>
          <a:graphicData uri="http://schemas.openxmlformats.org/presentationml/2006/ole">
            <mc:AlternateContent xmlns:mc="http://schemas.openxmlformats.org/markup-compatibility/2006">
              <mc:Choice xmlns:v="urn:schemas-microsoft-com:vml" Requires="v">
                <p:oleObj spid="_x0000_s60587" r:id="rId18" imgW="4139543" imgH="2310584" progId="Excel.Chart.8">
                  <p:embed/>
                </p:oleObj>
              </mc:Choice>
              <mc:Fallback>
                <p:oleObj r:id="rId18" imgW="4139543" imgH="2310584" progId="Excel.Chart.8">
                  <p:embed/>
                  <p:pic>
                    <p:nvPicPr>
                      <p:cNvPr id="67601" name="Graphique 30"/>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4325" y="4054475"/>
                        <a:ext cx="4138613" cy="2309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Ellipse 2"/>
          <p:cNvSpPr/>
          <p:nvPr/>
        </p:nvSpPr>
        <p:spPr>
          <a:xfrm>
            <a:off x="461963" y="1746250"/>
            <a:ext cx="615950" cy="2279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Ellipse 35"/>
          <p:cNvSpPr/>
          <p:nvPr/>
        </p:nvSpPr>
        <p:spPr>
          <a:xfrm>
            <a:off x="390525" y="4038600"/>
            <a:ext cx="615950" cy="2278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7" name="Ellipse 36"/>
          <p:cNvSpPr/>
          <p:nvPr/>
        </p:nvSpPr>
        <p:spPr>
          <a:xfrm>
            <a:off x="4583113" y="1735138"/>
            <a:ext cx="615950" cy="2278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8" name="Ellipse 37"/>
          <p:cNvSpPr/>
          <p:nvPr/>
        </p:nvSpPr>
        <p:spPr>
          <a:xfrm>
            <a:off x="4511675" y="4025900"/>
            <a:ext cx="615950" cy="2278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 name="ZoneTexte 1"/>
          <p:cNvSpPr txBox="1"/>
          <p:nvPr/>
        </p:nvSpPr>
        <p:spPr>
          <a:xfrm>
            <a:off x="1007540" y="1100898"/>
            <a:ext cx="5773074" cy="400110"/>
          </a:xfrm>
          <a:prstGeom prst="rect">
            <a:avLst/>
          </a:prstGeom>
          <a:noFill/>
          <a:ln>
            <a:solidFill>
              <a:schemeClr val="tx1"/>
            </a:solidFill>
          </a:ln>
        </p:spPr>
        <p:txBody>
          <a:bodyPr wrap="square" rtlCol="0">
            <a:spAutoFit/>
          </a:bodyPr>
          <a:lstStyle/>
          <a:p>
            <a:r>
              <a:rPr lang="fr-FR" sz="2000" b="1" dirty="0" smtClean="0"/>
              <a:t>Des émissions atténuées sur les parcelles chaulées</a:t>
            </a:r>
            <a:endParaRPr lang="fr-FR" sz="2000" b="1" dirty="0"/>
          </a:p>
        </p:txBody>
      </p:sp>
    </p:spTree>
    <p:extLst>
      <p:ext uri="{BB962C8B-B14F-4D97-AF65-F5344CB8AC3E}">
        <p14:creationId xmlns:p14="http://schemas.microsoft.com/office/powerpoint/2010/main" val="11447303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t 3"/>
          <p:cNvGraphicFramePr>
            <a:graphicFrameLocks noChangeAspect="1"/>
          </p:cNvGraphicFramePr>
          <p:nvPr/>
        </p:nvGraphicFramePr>
        <p:xfrm>
          <a:off x="79375" y="90488"/>
          <a:ext cx="600075" cy="663575"/>
        </p:xfrm>
        <a:graphic>
          <a:graphicData uri="http://schemas.openxmlformats.org/presentationml/2006/ole">
            <mc:AlternateContent xmlns:mc="http://schemas.openxmlformats.org/markup-compatibility/2006">
              <mc:Choice xmlns:v="urn:schemas-microsoft-com:vml" Requires="v">
                <p:oleObj spid="_x0000_s61476" r:id="rId3" imgW="6020640" imgH="6676190" progId="MSPhotoEd.3">
                  <p:embed/>
                </p:oleObj>
              </mc:Choice>
              <mc:Fallback>
                <p:oleObj r:id="rId3" imgW="6020640" imgH="6676190" progId="MSPhotoEd.3">
                  <p:embed/>
                  <p:pic>
                    <p:nvPicPr>
                      <p:cNvPr id="68610"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90488"/>
                        <a:ext cx="6000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8611"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7550" y="5986463"/>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Image 7" descr="Afficher l'image d'origin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77238" y="6380163"/>
            <a:ext cx="6985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Image 8" descr="Afficher l'image d'origin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34263" y="5986463"/>
            <a:ext cx="7318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4" name="Groupe 10"/>
          <p:cNvGrpSpPr>
            <a:grpSpLocks/>
          </p:cNvGrpSpPr>
          <p:nvPr/>
        </p:nvGrpSpPr>
        <p:grpSpPr bwMode="auto">
          <a:xfrm>
            <a:off x="-47625" y="6307138"/>
            <a:ext cx="1273175" cy="460375"/>
            <a:chOff x="6077337" y="9991384"/>
            <a:chExt cx="1404431" cy="610556"/>
          </a:xfrm>
        </p:grpSpPr>
        <p:sp>
          <p:nvSpPr>
            <p:cNvPr id="12" name="Rectangle à coins arrondis 11"/>
            <p:cNvSpPr/>
            <p:nvPr/>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FR" sz="1200" b="1" dirty="0">
                  <a:solidFill>
                    <a:srgbClr val="59621D"/>
                  </a:solidFill>
                </a:rPr>
                <a:t>Séminaire</a:t>
              </a:r>
            </a:p>
          </p:txBody>
        </p:sp>
        <p:pic>
          <p:nvPicPr>
            <p:cNvPr id="68652" name="Imag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88616" y="10305975"/>
              <a:ext cx="267109" cy="23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2" descr="U:\logos\LOGO RESEAU\LOGO MIDI\POUR LE WEB\Couleur\logo-midi-simplifie-RVB-72dp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Image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30494" y="10305976"/>
              <a:ext cx="494869" cy="2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Espace réservé de la date 3"/>
          <p:cNvSpPr txBox="1">
            <a:spLocks/>
          </p:cNvSpPr>
          <p:nvPr/>
        </p:nvSpPr>
        <p:spPr>
          <a:xfrm>
            <a:off x="1077913" y="6408738"/>
            <a:ext cx="1871662"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dirty="0">
                <a:solidFill>
                  <a:prstClr val="white"/>
                </a:solidFill>
              </a:rPr>
              <a:t>18 octobre 2017 – Salle D. King</a:t>
            </a:r>
          </a:p>
        </p:txBody>
      </p:sp>
      <p:sp>
        <p:nvSpPr>
          <p:cNvPr id="17" name="Espace réservé du pied de page 4"/>
          <p:cNvSpPr txBox="1">
            <a:spLocks/>
          </p:cNvSpPr>
          <p:nvPr/>
        </p:nvSpPr>
        <p:spPr>
          <a:xfrm>
            <a:off x="3016250" y="6408738"/>
            <a:ext cx="4784725"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sz="1600" dirty="0">
                <a:solidFill>
                  <a:prstClr val="white"/>
                </a:solidFill>
              </a:rPr>
              <a:t>Séminaire de Restitution des Projets</a:t>
            </a:r>
            <a:r>
              <a:rPr sz="1600" dirty="0">
                <a:solidFill>
                  <a:srgbClr val="B7BF10"/>
                </a:solidFill>
              </a:rPr>
              <a:t> </a:t>
            </a:r>
            <a:r>
              <a:rPr sz="1600" b="1" dirty="0">
                <a:solidFill>
                  <a:srgbClr val="B7BF10"/>
                </a:solidFill>
              </a:rPr>
              <a:t>SOLGES</a:t>
            </a:r>
            <a:r>
              <a:rPr sz="1600" dirty="0">
                <a:solidFill>
                  <a:srgbClr val="B7BF10"/>
                </a:solidFill>
              </a:rPr>
              <a:t> </a:t>
            </a:r>
            <a:r>
              <a:rPr sz="1600" dirty="0">
                <a:solidFill>
                  <a:prstClr val="white"/>
                </a:solidFill>
              </a:rPr>
              <a:t>&amp;</a:t>
            </a:r>
            <a:r>
              <a:rPr sz="1600" dirty="0">
                <a:solidFill>
                  <a:srgbClr val="B7BF10"/>
                </a:solidFill>
              </a:rPr>
              <a:t> </a:t>
            </a:r>
            <a:r>
              <a:rPr sz="1600" b="1" dirty="0">
                <a:solidFill>
                  <a:srgbClr val="B7BF10"/>
                </a:solidFill>
              </a:rPr>
              <a:t>PUIGES</a:t>
            </a:r>
          </a:p>
        </p:txBody>
      </p:sp>
      <p:sp>
        <p:nvSpPr>
          <p:cNvPr id="18" name="Espace réservé du numéro de diapositive 5"/>
          <p:cNvSpPr txBox="1">
            <a:spLocks/>
          </p:cNvSpPr>
          <p:nvPr/>
        </p:nvSpPr>
        <p:spPr>
          <a:xfrm>
            <a:off x="7886700" y="6408738"/>
            <a:ext cx="450850"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Tx/>
              <a:buNone/>
            </a:pPr>
            <a:fld id="{49A94FA0-0DED-47ED-BDA6-508222F3F1FB}" type="slidenum">
              <a:rPr lang="fr-FR" altLang="fr-FR" sz="1000">
                <a:solidFill>
                  <a:srgbClr val="FFFFFF"/>
                </a:solidFill>
              </a:rPr>
              <a:pPr algn="ctr" defTabSz="914400">
                <a:lnSpc>
                  <a:spcPct val="100000"/>
                </a:lnSpc>
                <a:spcBef>
                  <a:spcPct val="0"/>
                </a:spcBef>
                <a:buFontTx/>
                <a:buNone/>
              </a:pPr>
              <a:t>61</a:t>
            </a:fld>
            <a:endParaRPr lang="fr-FR" altLang="fr-FR" sz="1000">
              <a:solidFill>
                <a:srgbClr val="FFFFFF"/>
              </a:solidFill>
            </a:endParaRPr>
          </a:p>
        </p:txBody>
      </p:sp>
      <p:cxnSp>
        <p:nvCxnSpPr>
          <p:cNvPr id="19" name="Connecteur droit 18"/>
          <p:cNvCxnSpPr/>
          <p:nvPr/>
        </p:nvCxnSpPr>
        <p:spPr>
          <a:xfrm>
            <a:off x="6350000" y="1123950"/>
            <a:ext cx="2540000" cy="476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68619"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75" y="830263"/>
            <a:ext cx="596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a:solidFill>
                  <a:prstClr val="white"/>
                </a:solidFill>
              </a:rPr>
              <a:t>Applications </a:t>
            </a:r>
            <a:r>
              <a:rPr sz="1600" i="1" dirty="0">
                <a:solidFill>
                  <a:prstClr val="white"/>
                </a:solidFill>
              </a:rPr>
              <a:t>in situ </a:t>
            </a:r>
            <a:r>
              <a:rPr sz="1600" dirty="0">
                <a:solidFill>
                  <a:prstClr val="white"/>
                </a:solidFill>
              </a:rPr>
              <a:t>à l’échelle de la parcelle agricole</a:t>
            </a:r>
            <a:endParaRPr sz="1600" b="1" dirty="0">
              <a:solidFill>
                <a:srgbClr val="B7BF10"/>
              </a:solidFill>
            </a:endParaRPr>
          </a:p>
        </p:txBody>
      </p:sp>
      <p:sp>
        <p:nvSpPr>
          <p:cNvPr id="68621" name="ZoneTexte 1"/>
          <p:cNvSpPr txBox="1">
            <a:spLocks noChangeArrowheads="1"/>
          </p:cNvSpPr>
          <p:nvPr/>
        </p:nvSpPr>
        <p:spPr bwMode="auto">
          <a:xfrm>
            <a:off x="873125" y="561975"/>
            <a:ext cx="80740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fr-FR" altLang="fr-FR" sz="3200" dirty="0"/>
              <a:t>Résultats – un effet positif du chaulage sur les émissions de N</a:t>
            </a:r>
            <a:r>
              <a:rPr lang="fr-FR" altLang="fr-FR" sz="3200" baseline="-25000" dirty="0"/>
              <a:t>2</a:t>
            </a:r>
            <a:r>
              <a:rPr lang="fr-FR" altLang="fr-FR" sz="3200" dirty="0"/>
              <a:t>O</a:t>
            </a:r>
          </a:p>
        </p:txBody>
      </p:sp>
      <p:graphicFrame>
        <p:nvGraphicFramePr>
          <p:cNvPr id="3" name="Tableau 2"/>
          <p:cNvGraphicFramePr>
            <a:graphicFrameLocks noGrp="1"/>
          </p:cNvGraphicFramePr>
          <p:nvPr/>
        </p:nvGraphicFramePr>
        <p:xfrm>
          <a:off x="357188" y="2541588"/>
          <a:ext cx="8340724" cy="1706880"/>
        </p:xfrm>
        <a:graphic>
          <a:graphicData uri="http://schemas.openxmlformats.org/drawingml/2006/table">
            <a:tbl>
              <a:tblPr firstRow="1" firstCol="1" bandRow="1"/>
              <a:tblGrid>
                <a:gridCol w="2291231">
                  <a:extLst>
                    <a:ext uri="{9D8B030D-6E8A-4147-A177-3AD203B41FA5}">
                      <a16:colId xmlns:a16="http://schemas.microsoft.com/office/drawing/2014/main" val="20000"/>
                    </a:ext>
                  </a:extLst>
                </a:gridCol>
                <a:gridCol w="2161509">
                  <a:extLst>
                    <a:ext uri="{9D8B030D-6E8A-4147-A177-3AD203B41FA5}">
                      <a16:colId xmlns:a16="http://schemas.microsoft.com/office/drawing/2014/main" val="20001"/>
                    </a:ext>
                  </a:extLst>
                </a:gridCol>
                <a:gridCol w="1943992">
                  <a:extLst>
                    <a:ext uri="{9D8B030D-6E8A-4147-A177-3AD203B41FA5}">
                      <a16:colId xmlns:a16="http://schemas.microsoft.com/office/drawing/2014/main" val="20002"/>
                    </a:ext>
                  </a:extLst>
                </a:gridCol>
                <a:gridCol w="1943992">
                  <a:extLst>
                    <a:ext uri="{9D8B030D-6E8A-4147-A177-3AD203B41FA5}">
                      <a16:colId xmlns:a16="http://schemas.microsoft.com/office/drawing/2014/main" val="20003"/>
                    </a:ext>
                  </a:extLst>
                </a:gridCol>
              </a:tblGrid>
              <a:tr h="213320">
                <a:tc>
                  <a:txBody>
                    <a:bodyPr/>
                    <a:lstStyle/>
                    <a:p>
                      <a:pPr algn="just" hangingPunct="0">
                        <a:spcAft>
                          <a:spcPts val="0"/>
                        </a:spcAft>
                      </a:pPr>
                      <a:r>
                        <a:rPr lang="fr-FR" sz="1400" b="1" dirty="0">
                          <a:effectLst/>
                          <a:latin typeface="Arial"/>
                          <a:ea typeface="Times New Roman"/>
                        </a:rPr>
                        <a:t>Essai </a:t>
                      </a:r>
                      <a:endParaRPr lang="fr-FR" sz="2400" dirty="0">
                        <a:effectLst/>
                        <a:latin typeface="Times New Roman"/>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fr-FR" sz="1400" b="1">
                          <a:effectLst/>
                          <a:latin typeface="Arial"/>
                          <a:ea typeface="Times New Roman"/>
                        </a:rPr>
                        <a:t>Presly la Noue -2013-14</a:t>
                      </a:r>
                      <a:endParaRPr lang="fr-FR" sz="2400">
                        <a:effectLst/>
                        <a:latin typeface="Times New Roman"/>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fr-FR" sz="1400" b="1">
                          <a:effectLst/>
                          <a:latin typeface="Arial"/>
                          <a:ea typeface="Times New Roman"/>
                        </a:rPr>
                        <a:t>La Jaillière – 2013-14</a:t>
                      </a:r>
                      <a:endParaRPr lang="fr-FR" sz="2400">
                        <a:effectLst/>
                        <a:latin typeface="Times New Roman"/>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fr-FR" sz="1400" b="1">
                          <a:effectLst/>
                          <a:latin typeface="Arial"/>
                          <a:ea typeface="Times New Roman"/>
                        </a:rPr>
                        <a:t>La Jaillière – 2014-15</a:t>
                      </a:r>
                      <a:endParaRPr lang="fr-FR" sz="2400">
                        <a:effectLst/>
                        <a:latin typeface="Times New Roman"/>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3320">
                <a:tc>
                  <a:txBody>
                    <a:bodyPr/>
                    <a:lstStyle/>
                    <a:p>
                      <a:pPr algn="just" hangingPunct="0">
                        <a:spcAft>
                          <a:spcPts val="0"/>
                        </a:spcAft>
                      </a:pPr>
                      <a:r>
                        <a:rPr lang="fr-FR" sz="1400">
                          <a:effectLst/>
                          <a:latin typeface="Arial"/>
                          <a:ea typeface="Times New Roman"/>
                        </a:rPr>
                        <a:t>Nb de jours du suivi N</a:t>
                      </a:r>
                      <a:r>
                        <a:rPr lang="fr-FR" sz="1400" baseline="-25000">
                          <a:effectLst/>
                          <a:latin typeface="Arial"/>
                          <a:ea typeface="Times New Roman"/>
                        </a:rPr>
                        <a:t>2</a:t>
                      </a:r>
                      <a:r>
                        <a:rPr lang="fr-FR" sz="1400">
                          <a:effectLst/>
                          <a:latin typeface="Arial"/>
                          <a:ea typeface="Times New Roman"/>
                        </a:rPr>
                        <a:t>O</a:t>
                      </a:r>
                      <a:endParaRPr lang="fr-FR" sz="2400">
                        <a:effectLst/>
                        <a:latin typeface="Times New Roman"/>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400" dirty="0">
                          <a:effectLst/>
                          <a:latin typeface="Arial"/>
                          <a:ea typeface="Times New Roman"/>
                        </a:rPr>
                        <a:t>309*</a:t>
                      </a:r>
                      <a:endParaRPr lang="fr-FR" sz="2400" dirty="0">
                        <a:effectLst/>
                        <a:latin typeface="Times New Roman"/>
                        <a:ea typeface="Times New Roman"/>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400">
                          <a:effectLst/>
                          <a:latin typeface="Arial"/>
                          <a:ea typeface="Times New Roman"/>
                        </a:rPr>
                        <a:t>139</a:t>
                      </a:r>
                      <a:endParaRPr lang="fr-FR" sz="2400">
                        <a:effectLst/>
                        <a:latin typeface="Times New Roman"/>
                        <a:ea typeface="Times New Roman"/>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400">
                          <a:effectLst/>
                          <a:latin typeface="Arial"/>
                          <a:ea typeface="Times New Roman"/>
                        </a:rPr>
                        <a:t>134</a:t>
                      </a:r>
                      <a:endParaRPr lang="fr-FR" sz="2400">
                        <a:effectLst/>
                        <a:latin typeface="Times New Roman"/>
                        <a:ea typeface="Times New Roman"/>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39961">
                <a:tc>
                  <a:txBody>
                    <a:bodyPr/>
                    <a:lstStyle/>
                    <a:p>
                      <a:pPr algn="just" hangingPunct="0">
                        <a:spcAft>
                          <a:spcPts val="0"/>
                        </a:spcAft>
                      </a:pPr>
                      <a:r>
                        <a:rPr lang="fr-FR" sz="1400" dirty="0">
                          <a:effectLst/>
                          <a:latin typeface="Arial"/>
                          <a:ea typeface="Times New Roman"/>
                        </a:rPr>
                        <a:t>Flux cumulé sur la période de suivi (kg de N-N</a:t>
                      </a:r>
                      <a:r>
                        <a:rPr lang="fr-FR" sz="1400" baseline="-25000" dirty="0">
                          <a:effectLst/>
                          <a:latin typeface="Arial"/>
                          <a:ea typeface="Times New Roman"/>
                        </a:rPr>
                        <a:t>2</a:t>
                      </a:r>
                      <a:r>
                        <a:rPr lang="fr-FR" sz="1400" dirty="0">
                          <a:effectLst/>
                          <a:latin typeface="Arial"/>
                          <a:ea typeface="Times New Roman"/>
                        </a:rPr>
                        <a:t>O/ha)</a:t>
                      </a:r>
                      <a:endParaRPr lang="fr-FR" sz="2400" dirty="0">
                        <a:effectLst/>
                        <a:latin typeface="Times New Roman"/>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400" dirty="0">
                          <a:effectLst/>
                          <a:latin typeface="Arial"/>
                          <a:ea typeface="Times New Roman"/>
                        </a:rPr>
                        <a:t>Chaux: 0.69</a:t>
                      </a:r>
                      <a:endParaRPr lang="fr-FR" sz="2400" dirty="0">
                        <a:effectLst/>
                        <a:latin typeface="Times New Roman"/>
                        <a:ea typeface="Times New Roman"/>
                      </a:endParaRPr>
                    </a:p>
                    <a:p>
                      <a:pPr algn="ctr" hangingPunct="0">
                        <a:spcAft>
                          <a:spcPts val="0"/>
                        </a:spcAft>
                      </a:pPr>
                      <a:r>
                        <a:rPr lang="fr-FR" sz="1400" dirty="0">
                          <a:effectLst/>
                          <a:latin typeface="Arial"/>
                          <a:ea typeface="Times New Roman"/>
                        </a:rPr>
                        <a:t>Témoin : 0.77</a:t>
                      </a:r>
                      <a:endParaRPr lang="fr-FR" sz="2400" dirty="0">
                        <a:effectLst/>
                        <a:latin typeface="Times New Roman"/>
                        <a:ea typeface="Times New Roman"/>
                      </a:endParaRPr>
                    </a:p>
                    <a:p>
                      <a:pPr algn="ctr" hangingPunct="0">
                        <a:spcAft>
                          <a:spcPts val="0"/>
                        </a:spcAft>
                      </a:pPr>
                      <a:r>
                        <a:rPr lang="fr-FR" sz="1400" i="1" dirty="0">
                          <a:effectLst/>
                          <a:latin typeface="Arial"/>
                          <a:ea typeface="Times New Roman"/>
                        </a:rPr>
                        <a:t>Lisier : 1.12</a:t>
                      </a:r>
                      <a:endParaRPr lang="fr-FR" sz="2400" i="1" dirty="0">
                        <a:effectLst/>
                        <a:latin typeface="Times New Roman"/>
                        <a:ea typeface="Times New Roman"/>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400" dirty="0">
                          <a:effectLst/>
                          <a:latin typeface="Arial"/>
                          <a:ea typeface="Times New Roman"/>
                        </a:rPr>
                        <a:t>Chaux: 1.2</a:t>
                      </a:r>
                      <a:endParaRPr lang="fr-FR" sz="2400" dirty="0">
                        <a:effectLst/>
                        <a:latin typeface="Times New Roman"/>
                        <a:ea typeface="Times New Roman"/>
                      </a:endParaRPr>
                    </a:p>
                    <a:p>
                      <a:pPr algn="ctr" hangingPunct="0">
                        <a:spcAft>
                          <a:spcPts val="0"/>
                        </a:spcAft>
                      </a:pPr>
                      <a:r>
                        <a:rPr lang="fr-FR" sz="1400" dirty="0">
                          <a:effectLst/>
                          <a:latin typeface="Arial"/>
                          <a:ea typeface="Times New Roman"/>
                        </a:rPr>
                        <a:t>Témoin : 2.35</a:t>
                      </a:r>
                      <a:endParaRPr lang="fr-FR" sz="2400" dirty="0">
                        <a:effectLst/>
                        <a:latin typeface="Times New Roman"/>
                        <a:ea typeface="Times New Roman"/>
                      </a:endParaRPr>
                    </a:p>
                    <a:p>
                      <a:pPr algn="ctr" hangingPunct="0">
                        <a:spcAft>
                          <a:spcPts val="0"/>
                        </a:spcAft>
                      </a:pPr>
                      <a:r>
                        <a:rPr lang="fr-FR" sz="1400" dirty="0">
                          <a:effectLst/>
                          <a:latin typeface="Arial"/>
                          <a:ea typeface="Times New Roman"/>
                        </a:rPr>
                        <a:t> </a:t>
                      </a:r>
                      <a:endParaRPr lang="fr-FR" sz="2400" dirty="0">
                        <a:effectLst/>
                        <a:latin typeface="Times New Roman"/>
                        <a:ea typeface="Times New Roman"/>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400" dirty="0">
                          <a:effectLst/>
                          <a:latin typeface="Arial"/>
                          <a:ea typeface="Times New Roman"/>
                        </a:rPr>
                        <a:t>Chaux: 0.65</a:t>
                      </a:r>
                      <a:endParaRPr lang="fr-FR" sz="2400" dirty="0">
                        <a:effectLst/>
                        <a:latin typeface="Times New Roman"/>
                        <a:ea typeface="Times New Roman"/>
                      </a:endParaRPr>
                    </a:p>
                    <a:p>
                      <a:pPr algn="ctr" hangingPunct="0">
                        <a:spcAft>
                          <a:spcPts val="0"/>
                        </a:spcAft>
                      </a:pPr>
                      <a:r>
                        <a:rPr lang="fr-FR" sz="1400" dirty="0">
                          <a:effectLst/>
                          <a:latin typeface="Arial"/>
                          <a:ea typeface="Times New Roman"/>
                        </a:rPr>
                        <a:t>Témoin : 1.89</a:t>
                      </a:r>
                      <a:endParaRPr lang="fr-FR" sz="2400" dirty="0">
                        <a:effectLst/>
                        <a:latin typeface="Times New Roman"/>
                        <a:ea typeface="Times New Roman"/>
                      </a:endParaRPr>
                    </a:p>
                    <a:p>
                      <a:pPr algn="ctr" hangingPunct="0">
                        <a:spcAft>
                          <a:spcPts val="0"/>
                        </a:spcAft>
                      </a:pPr>
                      <a:r>
                        <a:rPr lang="fr-FR" sz="1400" dirty="0">
                          <a:effectLst/>
                          <a:latin typeface="Arial"/>
                          <a:ea typeface="Times New Roman"/>
                        </a:rPr>
                        <a:t> </a:t>
                      </a:r>
                      <a:endParaRPr lang="fr-FR" sz="2400" dirty="0">
                        <a:effectLst/>
                        <a:latin typeface="Times New Roman"/>
                        <a:ea typeface="Times New Roman"/>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39961">
                <a:tc>
                  <a:txBody>
                    <a:bodyPr/>
                    <a:lstStyle/>
                    <a:p>
                      <a:pPr algn="just" hangingPunct="0">
                        <a:spcAft>
                          <a:spcPts val="0"/>
                        </a:spcAft>
                      </a:pPr>
                      <a:r>
                        <a:rPr lang="fr-FR" sz="1400" kern="1200" dirty="0" smtClean="0">
                          <a:solidFill>
                            <a:schemeClr val="tx1"/>
                          </a:solidFill>
                          <a:effectLst/>
                          <a:latin typeface="Arial"/>
                          <a:ea typeface="Times New Roman"/>
                          <a:cs typeface="+mn-cs"/>
                        </a:rPr>
                        <a:t>% de réduction des flux de N2O modalité Chaux VS Témoin</a:t>
                      </a:r>
                      <a:endParaRPr lang="fr-FR" sz="1400" kern="1200" dirty="0">
                        <a:solidFill>
                          <a:schemeClr val="tx1"/>
                        </a:solidFill>
                        <a:effectLst/>
                        <a:latin typeface="Arial"/>
                        <a:ea typeface="Times New Roman"/>
                        <a:cs typeface="+mn-cs"/>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0">
                        <a:spcAft>
                          <a:spcPts val="0"/>
                        </a:spcAft>
                      </a:pPr>
                      <a:r>
                        <a:rPr lang="fr-FR" sz="1400" kern="1200" dirty="0" smtClean="0">
                          <a:solidFill>
                            <a:schemeClr val="tx1"/>
                          </a:solidFill>
                          <a:effectLst/>
                          <a:latin typeface="Arial"/>
                          <a:ea typeface="Times New Roman"/>
                          <a:cs typeface="+mn-cs"/>
                        </a:rPr>
                        <a:t>10%</a:t>
                      </a:r>
                      <a:endParaRPr lang="fr-FR" sz="1400" kern="1200" dirty="0">
                        <a:solidFill>
                          <a:schemeClr val="tx1"/>
                        </a:solidFill>
                        <a:effectLst/>
                        <a:latin typeface="Arial"/>
                        <a:ea typeface="Times New Roman"/>
                        <a:cs typeface="+mn-cs"/>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0">
                        <a:spcAft>
                          <a:spcPts val="0"/>
                        </a:spcAft>
                      </a:pPr>
                      <a:r>
                        <a:rPr lang="fr-FR" sz="1400" kern="1200" dirty="0" smtClean="0">
                          <a:solidFill>
                            <a:schemeClr val="tx1"/>
                          </a:solidFill>
                          <a:effectLst/>
                          <a:latin typeface="Arial"/>
                          <a:ea typeface="Times New Roman"/>
                          <a:cs typeface="+mn-cs"/>
                        </a:rPr>
                        <a:t>50%</a:t>
                      </a:r>
                      <a:endParaRPr lang="fr-FR" sz="1400" kern="1200" dirty="0">
                        <a:solidFill>
                          <a:schemeClr val="tx1"/>
                        </a:solidFill>
                        <a:effectLst/>
                        <a:latin typeface="Arial"/>
                        <a:ea typeface="Times New Roman"/>
                        <a:cs typeface="+mn-cs"/>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0">
                        <a:spcAft>
                          <a:spcPts val="0"/>
                        </a:spcAft>
                      </a:pPr>
                      <a:r>
                        <a:rPr lang="fr-FR" sz="1400" kern="1200" dirty="0" smtClean="0">
                          <a:solidFill>
                            <a:schemeClr val="tx1"/>
                          </a:solidFill>
                          <a:effectLst/>
                          <a:latin typeface="Arial"/>
                          <a:ea typeface="Times New Roman"/>
                          <a:cs typeface="+mn-cs"/>
                        </a:rPr>
                        <a:t>65%</a:t>
                      </a:r>
                      <a:endParaRPr lang="fr-FR" sz="1400" kern="1200" dirty="0">
                        <a:solidFill>
                          <a:schemeClr val="tx1"/>
                        </a:solidFill>
                        <a:effectLst/>
                        <a:latin typeface="Arial"/>
                        <a:ea typeface="Times New Roman"/>
                        <a:cs typeface="+mn-cs"/>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8649" name="ZoneTexte 26"/>
          <p:cNvSpPr txBox="1">
            <a:spLocks noChangeArrowheads="1"/>
          </p:cNvSpPr>
          <p:nvPr/>
        </p:nvSpPr>
        <p:spPr bwMode="auto">
          <a:xfrm>
            <a:off x="715963" y="4832350"/>
            <a:ext cx="7918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fr-FR" altLang="fr-FR" b="1" i="1"/>
              <a:t>Une réduction nette des flux cumulés de N</a:t>
            </a:r>
            <a:r>
              <a:rPr lang="fr-FR" altLang="fr-FR" b="1" i="1" baseline="-25000"/>
              <a:t>2</a:t>
            </a:r>
            <a:r>
              <a:rPr lang="fr-FR" altLang="fr-FR" b="1" i="1"/>
              <a:t>O suite au chaulage (en conditions de sols initiales acides)</a:t>
            </a:r>
          </a:p>
        </p:txBody>
      </p:sp>
      <p:sp>
        <p:nvSpPr>
          <p:cNvPr id="68650" name="ZoneTexte 5"/>
          <p:cNvSpPr txBox="1">
            <a:spLocks noChangeArrowheads="1"/>
          </p:cNvSpPr>
          <p:nvPr/>
        </p:nvSpPr>
        <p:spPr bwMode="auto">
          <a:xfrm>
            <a:off x="588963" y="4257675"/>
            <a:ext cx="271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fr-FR" altLang="fr-FR" sz="1400" i="1"/>
              <a:t>* en comptant la partie automnale</a:t>
            </a:r>
          </a:p>
        </p:txBody>
      </p:sp>
    </p:spTree>
    <p:extLst>
      <p:ext uri="{BB962C8B-B14F-4D97-AF65-F5344CB8AC3E}">
        <p14:creationId xmlns:p14="http://schemas.microsoft.com/office/powerpoint/2010/main" val="6036497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t 3"/>
          <p:cNvGraphicFramePr>
            <a:graphicFrameLocks noChangeAspect="1"/>
          </p:cNvGraphicFramePr>
          <p:nvPr/>
        </p:nvGraphicFramePr>
        <p:xfrm>
          <a:off x="79375" y="90488"/>
          <a:ext cx="600075" cy="663575"/>
        </p:xfrm>
        <a:graphic>
          <a:graphicData uri="http://schemas.openxmlformats.org/presentationml/2006/ole">
            <mc:AlternateContent xmlns:mc="http://schemas.openxmlformats.org/markup-compatibility/2006">
              <mc:Choice xmlns:v="urn:schemas-microsoft-com:vml" Requires="v">
                <p:oleObj spid="_x0000_s66578" r:id="rId3" imgW="6020640" imgH="6676190" progId="MSPhotoEd.3">
                  <p:embed/>
                </p:oleObj>
              </mc:Choice>
              <mc:Fallback>
                <p:oleObj r:id="rId3" imgW="6020640" imgH="6676190" progId="MSPhotoEd.3">
                  <p:embed/>
                  <p:pic>
                    <p:nvPicPr>
                      <p:cNvPr id="68610"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90488"/>
                        <a:ext cx="6000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8611"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7550" y="5986463"/>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Image 7" descr="Afficher l'image d'origin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77238" y="6380163"/>
            <a:ext cx="6985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Image 8" descr="Afficher l'image d'origin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34263" y="5986463"/>
            <a:ext cx="7318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4" name="Groupe 10"/>
          <p:cNvGrpSpPr>
            <a:grpSpLocks/>
          </p:cNvGrpSpPr>
          <p:nvPr/>
        </p:nvGrpSpPr>
        <p:grpSpPr bwMode="auto">
          <a:xfrm>
            <a:off x="-47625" y="6307138"/>
            <a:ext cx="1273175" cy="460375"/>
            <a:chOff x="6077337" y="9991384"/>
            <a:chExt cx="1404431" cy="610556"/>
          </a:xfrm>
        </p:grpSpPr>
        <p:sp>
          <p:nvSpPr>
            <p:cNvPr id="12" name="Rectangle à coins arrondis 11"/>
            <p:cNvSpPr/>
            <p:nvPr/>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FR" sz="1200" b="1" dirty="0">
                  <a:solidFill>
                    <a:srgbClr val="59621D"/>
                  </a:solidFill>
                </a:rPr>
                <a:t>Séminaire</a:t>
              </a:r>
            </a:p>
          </p:txBody>
        </p:sp>
        <p:pic>
          <p:nvPicPr>
            <p:cNvPr id="68652" name="Imag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88616" y="10305975"/>
              <a:ext cx="267109" cy="23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2" descr="U:\logos\LOGO RESEAU\LOGO MIDI\POUR LE WEB\Couleur\logo-midi-simplifie-RVB-72dp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Image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30494" y="10305976"/>
              <a:ext cx="494869" cy="2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Espace réservé de la date 3"/>
          <p:cNvSpPr txBox="1">
            <a:spLocks/>
          </p:cNvSpPr>
          <p:nvPr/>
        </p:nvSpPr>
        <p:spPr>
          <a:xfrm>
            <a:off x="1077913" y="6408738"/>
            <a:ext cx="1871662"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dirty="0">
                <a:solidFill>
                  <a:prstClr val="white"/>
                </a:solidFill>
              </a:rPr>
              <a:t>18 octobre 2017 – Salle D. King</a:t>
            </a:r>
          </a:p>
        </p:txBody>
      </p:sp>
      <p:sp>
        <p:nvSpPr>
          <p:cNvPr id="17" name="Espace réservé du pied de page 4"/>
          <p:cNvSpPr txBox="1">
            <a:spLocks/>
          </p:cNvSpPr>
          <p:nvPr/>
        </p:nvSpPr>
        <p:spPr>
          <a:xfrm>
            <a:off x="3016250" y="6408738"/>
            <a:ext cx="4784725"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sz="1600" dirty="0">
                <a:solidFill>
                  <a:prstClr val="white"/>
                </a:solidFill>
              </a:rPr>
              <a:t>Séminaire de Restitution des Projets</a:t>
            </a:r>
            <a:r>
              <a:rPr sz="1600" dirty="0">
                <a:solidFill>
                  <a:srgbClr val="B7BF10"/>
                </a:solidFill>
              </a:rPr>
              <a:t> </a:t>
            </a:r>
            <a:r>
              <a:rPr sz="1600" b="1" dirty="0">
                <a:solidFill>
                  <a:srgbClr val="B7BF10"/>
                </a:solidFill>
              </a:rPr>
              <a:t>SOLGES</a:t>
            </a:r>
            <a:r>
              <a:rPr sz="1600" dirty="0">
                <a:solidFill>
                  <a:srgbClr val="B7BF10"/>
                </a:solidFill>
              </a:rPr>
              <a:t> </a:t>
            </a:r>
            <a:r>
              <a:rPr sz="1600" dirty="0">
                <a:solidFill>
                  <a:prstClr val="white"/>
                </a:solidFill>
              </a:rPr>
              <a:t>&amp;</a:t>
            </a:r>
            <a:r>
              <a:rPr sz="1600" dirty="0">
                <a:solidFill>
                  <a:srgbClr val="B7BF10"/>
                </a:solidFill>
              </a:rPr>
              <a:t> </a:t>
            </a:r>
            <a:r>
              <a:rPr sz="1600" b="1" dirty="0">
                <a:solidFill>
                  <a:srgbClr val="B7BF10"/>
                </a:solidFill>
              </a:rPr>
              <a:t>PUIGES</a:t>
            </a:r>
          </a:p>
        </p:txBody>
      </p:sp>
      <p:sp>
        <p:nvSpPr>
          <p:cNvPr id="18" name="Espace réservé du numéro de diapositive 5"/>
          <p:cNvSpPr txBox="1">
            <a:spLocks/>
          </p:cNvSpPr>
          <p:nvPr/>
        </p:nvSpPr>
        <p:spPr>
          <a:xfrm>
            <a:off x="7886700" y="6408738"/>
            <a:ext cx="450850"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Tx/>
              <a:buNone/>
            </a:pPr>
            <a:fld id="{49A94FA0-0DED-47ED-BDA6-508222F3F1FB}" type="slidenum">
              <a:rPr lang="fr-FR" altLang="fr-FR" sz="1000">
                <a:solidFill>
                  <a:srgbClr val="FFFFFF"/>
                </a:solidFill>
              </a:rPr>
              <a:pPr algn="ctr" defTabSz="914400">
                <a:lnSpc>
                  <a:spcPct val="100000"/>
                </a:lnSpc>
                <a:spcBef>
                  <a:spcPct val="0"/>
                </a:spcBef>
                <a:buFontTx/>
                <a:buNone/>
              </a:pPr>
              <a:t>62</a:t>
            </a:fld>
            <a:endParaRPr lang="fr-FR" altLang="fr-FR" sz="1000">
              <a:solidFill>
                <a:srgbClr val="FFFFFF"/>
              </a:solidFill>
            </a:endParaRPr>
          </a:p>
        </p:txBody>
      </p:sp>
      <p:cxnSp>
        <p:nvCxnSpPr>
          <p:cNvPr id="19" name="Connecteur droit 18"/>
          <p:cNvCxnSpPr/>
          <p:nvPr/>
        </p:nvCxnSpPr>
        <p:spPr>
          <a:xfrm>
            <a:off x="6350000" y="1123950"/>
            <a:ext cx="2540000" cy="476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68619"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75" y="830263"/>
            <a:ext cx="596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a:solidFill>
                  <a:prstClr val="white"/>
                </a:solidFill>
              </a:rPr>
              <a:t>Applications </a:t>
            </a:r>
            <a:r>
              <a:rPr sz="1600" i="1" dirty="0">
                <a:solidFill>
                  <a:prstClr val="white"/>
                </a:solidFill>
              </a:rPr>
              <a:t>in situ </a:t>
            </a:r>
            <a:r>
              <a:rPr sz="1600" dirty="0">
                <a:solidFill>
                  <a:prstClr val="white"/>
                </a:solidFill>
              </a:rPr>
              <a:t>à l’échelle de la parcelle agricole</a:t>
            </a:r>
            <a:endParaRPr sz="1600" b="1" dirty="0">
              <a:solidFill>
                <a:srgbClr val="B7BF10"/>
              </a:solidFill>
            </a:endParaRPr>
          </a:p>
        </p:txBody>
      </p:sp>
      <p:sp>
        <p:nvSpPr>
          <p:cNvPr id="68621" name="ZoneTexte 1"/>
          <p:cNvSpPr txBox="1">
            <a:spLocks noChangeArrowheads="1"/>
          </p:cNvSpPr>
          <p:nvPr/>
        </p:nvSpPr>
        <p:spPr bwMode="auto">
          <a:xfrm>
            <a:off x="873125" y="561975"/>
            <a:ext cx="80740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fr-FR" altLang="fr-FR" sz="3200"/>
              <a:t>Résultats – un effet positif du chaulage sur les émissions de N</a:t>
            </a:r>
            <a:r>
              <a:rPr lang="fr-FR" altLang="fr-FR" sz="3200" baseline="-25000"/>
              <a:t>2</a:t>
            </a:r>
            <a:r>
              <a:rPr lang="fr-FR" altLang="fr-FR" sz="3200"/>
              <a:t>O</a:t>
            </a:r>
          </a:p>
        </p:txBody>
      </p:sp>
      <p:sp>
        <p:nvSpPr>
          <p:cNvPr id="68649" name="ZoneTexte 26"/>
          <p:cNvSpPr txBox="1">
            <a:spLocks noChangeArrowheads="1"/>
          </p:cNvSpPr>
          <p:nvPr/>
        </p:nvSpPr>
        <p:spPr bwMode="auto">
          <a:xfrm>
            <a:off x="715963" y="4832350"/>
            <a:ext cx="7918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fr-FR" altLang="fr-FR" b="1" i="1"/>
              <a:t>Une réduction nette des flux cumulés de N</a:t>
            </a:r>
            <a:r>
              <a:rPr lang="fr-FR" altLang="fr-FR" b="1" i="1" baseline="-25000"/>
              <a:t>2</a:t>
            </a:r>
            <a:r>
              <a:rPr lang="fr-FR" altLang="fr-FR" b="1" i="1"/>
              <a:t>O suite au chaulage (en conditions de sols initiales acides)</a:t>
            </a:r>
          </a:p>
        </p:txBody>
      </p:sp>
      <p:sp>
        <p:nvSpPr>
          <p:cNvPr id="68650" name="ZoneTexte 5"/>
          <p:cNvSpPr txBox="1">
            <a:spLocks noChangeArrowheads="1"/>
          </p:cNvSpPr>
          <p:nvPr/>
        </p:nvSpPr>
        <p:spPr bwMode="auto">
          <a:xfrm>
            <a:off x="588963" y="4257675"/>
            <a:ext cx="271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fr-FR" altLang="fr-FR" sz="1400" i="1"/>
              <a:t>* en comptant la partie automnale</a:t>
            </a:r>
          </a:p>
        </p:txBody>
      </p:sp>
    </p:spTree>
    <p:extLst>
      <p:ext uri="{BB962C8B-B14F-4D97-AF65-F5344CB8AC3E}">
        <p14:creationId xmlns:p14="http://schemas.microsoft.com/office/powerpoint/2010/main" val="25689812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t 3"/>
          <p:cNvGraphicFramePr>
            <a:graphicFrameLocks noChangeAspect="1"/>
          </p:cNvGraphicFramePr>
          <p:nvPr/>
        </p:nvGraphicFramePr>
        <p:xfrm>
          <a:off x="79375" y="90488"/>
          <a:ext cx="600075" cy="663575"/>
        </p:xfrm>
        <a:graphic>
          <a:graphicData uri="http://schemas.openxmlformats.org/presentationml/2006/ole">
            <mc:AlternateContent xmlns:mc="http://schemas.openxmlformats.org/markup-compatibility/2006">
              <mc:Choice xmlns:v="urn:schemas-microsoft-com:vml" Requires="v">
                <p:oleObj spid="_x0000_s65559" r:id="rId3" imgW="6020640" imgH="6676190" progId="MSPhotoEd.3">
                  <p:embed/>
                </p:oleObj>
              </mc:Choice>
              <mc:Fallback>
                <p:oleObj r:id="rId3" imgW="6020640" imgH="6676190" progId="MSPhotoEd.3">
                  <p:embed/>
                  <p:pic>
                    <p:nvPicPr>
                      <p:cNvPr id="68610"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90488"/>
                        <a:ext cx="6000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8611"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7550" y="5986463"/>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Image 7" descr="Afficher l'image d'origin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77238" y="6380163"/>
            <a:ext cx="6985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Image 8" descr="Afficher l'image d'origin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34263" y="5986463"/>
            <a:ext cx="7318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4" name="Groupe 10"/>
          <p:cNvGrpSpPr>
            <a:grpSpLocks/>
          </p:cNvGrpSpPr>
          <p:nvPr/>
        </p:nvGrpSpPr>
        <p:grpSpPr bwMode="auto">
          <a:xfrm>
            <a:off x="-47625" y="6307138"/>
            <a:ext cx="1273175" cy="460375"/>
            <a:chOff x="6077337" y="9991384"/>
            <a:chExt cx="1404431" cy="610556"/>
          </a:xfrm>
        </p:grpSpPr>
        <p:sp>
          <p:nvSpPr>
            <p:cNvPr id="12" name="Rectangle à coins arrondis 11"/>
            <p:cNvSpPr/>
            <p:nvPr/>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FR" sz="1200" b="1" dirty="0">
                  <a:solidFill>
                    <a:srgbClr val="59621D"/>
                  </a:solidFill>
                </a:rPr>
                <a:t>Séminaire</a:t>
              </a:r>
            </a:p>
          </p:txBody>
        </p:sp>
        <p:pic>
          <p:nvPicPr>
            <p:cNvPr id="68652" name="Imag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88616" y="10305975"/>
              <a:ext cx="267109" cy="23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2" descr="U:\logos\LOGO RESEAU\LOGO MIDI\POUR LE WEB\Couleur\logo-midi-simplifie-RVB-72dp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Image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30494" y="10305976"/>
              <a:ext cx="494869" cy="2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Espace réservé de la date 3"/>
          <p:cNvSpPr txBox="1">
            <a:spLocks/>
          </p:cNvSpPr>
          <p:nvPr/>
        </p:nvSpPr>
        <p:spPr>
          <a:xfrm>
            <a:off x="1077913" y="6408738"/>
            <a:ext cx="1871662"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dirty="0">
                <a:solidFill>
                  <a:prstClr val="white"/>
                </a:solidFill>
              </a:rPr>
              <a:t>18 octobre 2017 – Salle D. King</a:t>
            </a:r>
          </a:p>
        </p:txBody>
      </p:sp>
      <p:sp>
        <p:nvSpPr>
          <p:cNvPr id="17" name="Espace réservé du pied de page 4"/>
          <p:cNvSpPr txBox="1">
            <a:spLocks/>
          </p:cNvSpPr>
          <p:nvPr/>
        </p:nvSpPr>
        <p:spPr>
          <a:xfrm>
            <a:off x="3016250" y="6408738"/>
            <a:ext cx="4784725"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sz="1600" dirty="0">
                <a:solidFill>
                  <a:prstClr val="white"/>
                </a:solidFill>
              </a:rPr>
              <a:t>Séminaire de Restitution des Projets</a:t>
            </a:r>
            <a:r>
              <a:rPr sz="1600" dirty="0">
                <a:solidFill>
                  <a:srgbClr val="B7BF10"/>
                </a:solidFill>
              </a:rPr>
              <a:t> </a:t>
            </a:r>
            <a:r>
              <a:rPr sz="1600" b="1" dirty="0">
                <a:solidFill>
                  <a:srgbClr val="B7BF10"/>
                </a:solidFill>
              </a:rPr>
              <a:t>SOLGES</a:t>
            </a:r>
            <a:r>
              <a:rPr sz="1600" dirty="0">
                <a:solidFill>
                  <a:srgbClr val="B7BF10"/>
                </a:solidFill>
              </a:rPr>
              <a:t> </a:t>
            </a:r>
            <a:r>
              <a:rPr sz="1600" dirty="0">
                <a:solidFill>
                  <a:prstClr val="white"/>
                </a:solidFill>
              </a:rPr>
              <a:t>&amp;</a:t>
            </a:r>
            <a:r>
              <a:rPr sz="1600" dirty="0">
                <a:solidFill>
                  <a:srgbClr val="B7BF10"/>
                </a:solidFill>
              </a:rPr>
              <a:t> </a:t>
            </a:r>
            <a:r>
              <a:rPr sz="1600" b="1" dirty="0">
                <a:solidFill>
                  <a:srgbClr val="B7BF10"/>
                </a:solidFill>
              </a:rPr>
              <a:t>PUIGES</a:t>
            </a:r>
          </a:p>
        </p:txBody>
      </p:sp>
      <p:sp>
        <p:nvSpPr>
          <p:cNvPr id="18" name="Espace réservé du numéro de diapositive 5"/>
          <p:cNvSpPr txBox="1">
            <a:spLocks/>
          </p:cNvSpPr>
          <p:nvPr/>
        </p:nvSpPr>
        <p:spPr>
          <a:xfrm>
            <a:off x="7886700" y="6408738"/>
            <a:ext cx="450850" cy="358775"/>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Tx/>
              <a:buNone/>
            </a:pPr>
            <a:fld id="{49A94FA0-0DED-47ED-BDA6-508222F3F1FB}" type="slidenum">
              <a:rPr lang="fr-FR" altLang="fr-FR" sz="1000">
                <a:solidFill>
                  <a:srgbClr val="FFFFFF"/>
                </a:solidFill>
              </a:rPr>
              <a:pPr algn="ctr" defTabSz="914400">
                <a:lnSpc>
                  <a:spcPct val="100000"/>
                </a:lnSpc>
                <a:spcBef>
                  <a:spcPct val="0"/>
                </a:spcBef>
                <a:buFontTx/>
                <a:buNone/>
              </a:pPr>
              <a:t>63</a:t>
            </a:fld>
            <a:endParaRPr lang="fr-FR" altLang="fr-FR" sz="1000">
              <a:solidFill>
                <a:srgbClr val="FFFFFF"/>
              </a:solidFill>
            </a:endParaRPr>
          </a:p>
        </p:txBody>
      </p:sp>
      <p:cxnSp>
        <p:nvCxnSpPr>
          <p:cNvPr id="19" name="Connecteur droit 18"/>
          <p:cNvCxnSpPr/>
          <p:nvPr/>
        </p:nvCxnSpPr>
        <p:spPr>
          <a:xfrm>
            <a:off x="6350000" y="1123950"/>
            <a:ext cx="2540000" cy="476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68619"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75" y="830263"/>
            <a:ext cx="596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a:solidFill>
                  <a:prstClr val="white"/>
                </a:solidFill>
              </a:rPr>
              <a:t>Applications </a:t>
            </a:r>
            <a:r>
              <a:rPr sz="1600" i="1" dirty="0">
                <a:solidFill>
                  <a:prstClr val="white"/>
                </a:solidFill>
              </a:rPr>
              <a:t>in situ </a:t>
            </a:r>
            <a:r>
              <a:rPr sz="1600" dirty="0">
                <a:solidFill>
                  <a:prstClr val="white"/>
                </a:solidFill>
              </a:rPr>
              <a:t>à l’échelle de la parcelle agricole</a:t>
            </a:r>
            <a:endParaRPr sz="1600" b="1" dirty="0">
              <a:solidFill>
                <a:srgbClr val="B7BF10"/>
              </a:solidFill>
            </a:endParaRPr>
          </a:p>
        </p:txBody>
      </p:sp>
      <p:sp>
        <p:nvSpPr>
          <p:cNvPr id="68621" name="ZoneTexte 1"/>
          <p:cNvSpPr txBox="1">
            <a:spLocks noChangeArrowheads="1"/>
          </p:cNvSpPr>
          <p:nvPr/>
        </p:nvSpPr>
        <p:spPr bwMode="auto">
          <a:xfrm>
            <a:off x="873125" y="561975"/>
            <a:ext cx="80740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fr-FR" altLang="fr-FR" sz="3200"/>
              <a:t>Résultats – un effet positif du chaulage sur les émissions de N</a:t>
            </a:r>
            <a:r>
              <a:rPr lang="fr-FR" altLang="fr-FR" sz="3200" baseline="-25000"/>
              <a:t>2</a:t>
            </a:r>
            <a:r>
              <a:rPr lang="fr-FR" altLang="fr-FR" sz="3200"/>
              <a:t>O</a:t>
            </a:r>
          </a:p>
        </p:txBody>
      </p:sp>
      <mc:AlternateContent xmlns:mc="http://schemas.openxmlformats.org/markup-compatibility/2006" xmlns:a14="http://schemas.microsoft.com/office/drawing/2010/main">
        <mc:Choice Requires="a14">
          <p:sp>
            <p:nvSpPr>
              <p:cNvPr id="68649" name="ZoneTexte 26"/>
              <p:cNvSpPr txBox="1">
                <a:spLocks noChangeArrowheads="1"/>
              </p:cNvSpPr>
              <p:nvPr/>
            </p:nvSpPr>
            <p:spPr bwMode="auto">
              <a:xfrm>
                <a:off x="676275" y="2210531"/>
                <a:ext cx="7918450" cy="9397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14:m>
                  <m:oMathPara xmlns:m="http://schemas.openxmlformats.org/officeDocument/2006/math">
                    <m:oMathParaPr>
                      <m:jc m:val="centerGroup"/>
                    </m:oMathParaPr>
                    <m:oMath xmlns:m="http://schemas.openxmlformats.org/officeDocument/2006/math">
                      <m:sSub>
                        <m:sSubPr>
                          <m:ctrlPr>
                            <a:rPr lang="fr-FR" sz="1160" b="1" i="1">
                              <a:latin typeface="Cambria Math" panose="02040503050406030204" pitchFamily="18" charset="0"/>
                            </a:rPr>
                          </m:ctrlPr>
                        </m:sSubPr>
                        <m:e>
                          <m:d>
                            <m:dPr>
                              <m:ctrlPr>
                                <a:rPr lang="fr-FR" sz="1160" b="1" i="1">
                                  <a:latin typeface="Cambria Math" panose="02040503050406030204" pitchFamily="18" charset="0"/>
                                </a:rPr>
                              </m:ctrlPr>
                            </m:dPr>
                            <m:e>
                              <m:sSub>
                                <m:sSubPr>
                                  <m:ctrlPr>
                                    <a:rPr lang="fr-FR" sz="1160" b="1" i="1">
                                      <a:latin typeface="Cambria Math" panose="02040503050406030204" pitchFamily="18" charset="0"/>
                                    </a:rPr>
                                  </m:ctrlPr>
                                </m:sSubPr>
                                <m:e>
                                  <m:r>
                                    <a:rPr lang="fr-FR" sz="1160" b="1" i="1">
                                      <a:latin typeface="Cambria Math" panose="02040503050406030204" pitchFamily="18" charset="0"/>
                                    </a:rPr>
                                    <m:t>𝒂</m:t>
                                  </m:r>
                                </m:e>
                                <m:sub>
                                  <m:r>
                                    <a:rPr lang="fr-FR" sz="1160" b="1" i="1">
                                      <a:latin typeface="Cambria Math" panose="02040503050406030204" pitchFamily="18" charset="0"/>
                                    </a:rPr>
                                    <m:t>𝒊</m:t>
                                  </m:r>
                                </m:sub>
                              </m:sSub>
                            </m:e>
                          </m:d>
                        </m:e>
                        <m:sub>
                          <m:r>
                            <a:rPr lang="fr-FR" sz="1160" b="1" i="1">
                              <a:latin typeface="Cambria Math" panose="02040503050406030204" pitchFamily="18" charset="0"/>
                            </a:rPr>
                            <m:t>𝒐𝒃𝒔</m:t>
                          </m:r>
                          <m:r>
                            <a:rPr lang="fr-FR" sz="1160" b="1" i="1">
                              <a:latin typeface="Cambria Math" panose="02040503050406030204" pitchFamily="18" charset="0"/>
                            </a:rPr>
                            <m:t>−</m:t>
                          </m:r>
                          <m:r>
                            <a:rPr lang="fr-FR" sz="1160" b="1" i="1">
                              <a:latin typeface="Cambria Math" panose="02040503050406030204" pitchFamily="18" charset="0"/>
                            </a:rPr>
                            <m:t>𝒕𝒆𝒓𝒓𝒂𝒊𝒏</m:t>
                          </m:r>
                        </m:sub>
                      </m:sSub>
                      <m:r>
                        <a:rPr lang="fr-FR" sz="1160" b="1" i="1">
                          <a:latin typeface="Cambria Math" panose="02040503050406030204" pitchFamily="18" charset="0"/>
                        </a:rPr>
                        <m:t>= </m:t>
                      </m:r>
                      <m:f>
                        <m:fPr>
                          <m:ctrlPr>
                            <a:rPr lang="fr-FR" sz="1160" b="1" i="1">
                              <a:latin typeface="Cambria Math" panose="02040503050406030204" pitchFamily="18" charset="0"/>
                            </a:rPr>
                          </m:ctrlPr>
                        </m:fPr>
                        <m:num>
                          <m:sSub>
                            <m:sSubPr>
                              <m:ctrlPr>
                                <a:rPr lang="fr-FR" sz="1160" b="1" i="1">
                                  <a:latin typeface="Cambria Math" panose="02040503050406030204" pitchFamily="18" charset="0"/>
                                </a:rPr>
                              </m:ctrlPr>
                            </m:sSubPr>
                            <m:e>
                              <m:r>
                                <a:rPr lang="fr-FR" sz="1160" b="1" i="1">
                                  <a:latin typeface="Cambria Math" panose="02040503050406030204" pitchFamily="18" charset="0"/>
                                </a:rPr>
                                <m:t>𝒎𝒐𝒚𝒆𝒏𝒏𝒆</m:t>
                              </m:r>
                              <m:r>
                                <a:rPr lang="fr-FR" sz="1160" b="1" i="1">
                                  <a:latin typeface="Cambria Math" panose="02040503050406030204" pitchFamily="18" charset="0"/>
                                </a:rPr>
                                <m:t> </m:t>
                              </m:r>
                              <m:d>
                                <m:dPr>
                                  <m:ctrlPr>
                                    <a:rPr lang="fr-FR" sz="1160" b="1" i="1">
                                      <a:latin typeface="Cambria Math" panose="02040503050406030204" pitchFamily="18" charset="0"/>
                                    </a:rPr>
                                  </m:ctrlPr>
                                </m:dPr>
                                <m:e>
                                  <m:r>
                                    <a:rPr lang="fr-FR" sz="1160" b="1" i="1">
                                      <a:latin typeface="Cambria Math" panose="02040503050406030204" pitchFamily="18" charset="0"/>
                                    </a:rPr>
                                    <m:t>𝑬𝒎𝒊𝒔𝒔𝒊𝒐𝒏𝒔</m:t>
                                  </m:r>
                                  <m:r>
                                    <a:rPr lang="fr-FR" sz="1160" b="1" i="1">
                                      <a:latin typeface="Cambria Math" panose="02040503050406030204" pitchFamily="18" charset="0"/>
                                    </a:rPr>
                                    <m:t> </m:t>
                                  </m:r>
                                  <m:r>
                                    <a:rPr lang="fr-FR" sz="1160" b="1" i="1">
                                      <a:latin typeface="Cambria Math" panose="02040503050406030204" pitchFamily="18" charset="0"/>
                                    </a:rPr>
                                    <m:t>𝒎𝒆𝒔𝒖𝒓</m:t>
                                  </m:r>
                                  <m:r>
                                    <a:rPr lang="fr-FR" sz="1160" b="1" i="1">
                                      <a:latin typeface="Cambria Math" panose="02040503050406030204" pitchFamily="18" charset="0"/>
                                    </a:rPr>
                                    <m:t>é</m:t>
                                  </m:r>
                                  <m:r>
                                    <a:rPr lang="fr-FR" sz="1160" b="1" i="1">
                                      <a:latin typeface="Cambria Math" panose="02040503050406030204" pitchFamily="18" charset="0"/>
                                    </a:rPr>
                                    <m:t>𝒆𝒔</m:t>
                                  </m:r>
                                  <m:r>
                                    <a:rPr lang="fr-FR" sz="1160" b="1" i="1">
                                      <a:latin typeface="Cambria Math" panose="02040503050406030204" pitchFamily="18" charset="0"/>
                                    </a:rPr>
                                    <m:t> </m:t>
                                  </m:r>
                                  <m:r>
                                    <a:rPr lang="fr-FR" sz="1160" b="1" i="1">
                                      <a:latin typeface="Cambria Math" panose="02040503050406030204" pitchFamily="18" charset="0"/>
                                    </a:rPr>
                                    <m:t>𝒔𝒖𝒓</m:t>
                                  </m:r>
                                  <m:r>
                                    <a:rPr lang="fr-FR" sz="1160" b="1" i="1">
                                      <a:latin typeface="Cambria Math" panose="02040503050406030204" pitchFamily="18" charset="0"/>
                                    </a:rPr>
                                    <m:t> </m:t>
                                  </m:r>
                                  <m:r>
                                    <a:rPr lang="fr-FR" sz="1160" b="1" i="1">
                                      <a:latin typeface="Cambria Math" panose="02040503050406030204" pitchFamily="18" charset="0"/>
                                    </a:rPr>
                                    <m:t>𝒍𝒆𝒔</m:t>
                                  </m:r>
                                  <m:r>
                                    <a:rPr lang="fr-FR" sz="1160" b="1" i="1">
                                      <a:latin typeface="Cambria Math" panose="02040503050406030204" pitchFamily="18" charset="0"/>
                                    </a:rPr>
                                    <m:t> </m:t>
                                  </m:r>
                                  <m:r>
                                    <a:rPr lang="fr-FR" sz="1160" b="1" i="1">
                                      <a:latin typeface="Cambria Math" panose="02040503050406030204" pitchFamily="18" charset="0"/>
                                    </a:rPr>
                                    <m:t>𝒑𝒂𝒓𝒄𝒆𝒍𝒍𝒆𝒔</m:t>
                                  </m:r>
                                  <m:r>
                                    <a:rPr lang="fr-FR" sz="1160" b="1" i="1">
                                      <a:latin typeface="Cambria Math" panose="02040503050406030204" pitchFamily="18" charset="0"/>
                                    </a:rPr>
                                    <m:t> </m:t>
                                  </m:r>
                                  <m:r>
                                    <a:rPr lang="fr-FR" sz="1160" b="1" i="1">
                                      <a:latin typeface="Cambria Math" panose="02040503050406030204" pitchFamily="18" charset="0"/>
                                    </a:rPr>
                                    <m:t>𝒕</m:t>
                                  </m:r>
                                  <m:r>
                                    <a:rPr lang="fr-FR" sz="1160" b="1" i="1">
                                      <a:latin typeface="Cambria Math" panose="02040503050406030204" pitchFamily="18" charset="0"/>
                                    </a:rPr>
                                    <m:t>é</m:t>
                                  </m:r>
                                  <m:r>
                                    <a:rPr lang="fr-FR" sz="1160" b="1" i="1">
                                      <a:latin typeface="Cambria Math" panose="02040503050406030204" pitchFamily="18" charset="0"/>
                                    </a:rPr>
                                    <m:t>𝒎𝒐𝒊𝒏</m:t>
                                  </m:r>
                                </m:e>
                              </m:d>
                            </m:e>
                            <m:sub>
                              <m:r>
                                <a:rPr lang="fr-FR" sz="1160" b="1" i="1">
                                  <a:latin typeface="Cambria Math" panose="02040503050406030204" pitchFamily="18" charset="0"/>
                                </a:rPr>
                                <m:t>𝒊</m:t>
                              </m:r>
                            </m:sub>
                          </m:sSub>
                          <m:r>
                            <a:rPr lang="fr-FR" sz="1160" b="1" i="1">
                              <a:latin typeface="Cambria Math" panose="02040503050406030204" pitchFamily="18" charset="0"/>
                            </a:rPr>
                            <m:t>− </m:t>
                          </m:r>
                          <m:sSub>
                            <m:sSubPr>
                              <m:ctrlPr>
                                <a:rPr lang="fr-FR" sz="1160" b="1" i="1">
                                  <a:latin typeface="Cambria Math" panose="02040503050406030204" pitchFamily="18" charset="0"/>
                                </a:rPr>
                              </m:ctrlPr>
                            </m:sSubPr>
                            <m:e>
                              <m:r>
                                <a:rPr lang="fr-FR" sz="1160" b="1" i="1">
                                  <a:latin typeface="Cambria Math" panose="02040503050406030204" pitchFamily="18" charset="0"/>
                                </a:rPr>
                                <m:t>𝒎𝒐𝒚𝒆𝒏𝒏𝒆</m:t>
                              </m:r>
                              <m:r>
                                <a:rPr lang="fr-FR" sz="1160" b="1" i="1">
                                  <a:latin typeface="Cambria Math" panose="02040503050406030204" pitchFamily="18" charset="0"/>
                                </a:rPr>
                                <m:t> (</m:t>
                              </m:r>
                              <m:r>
                                <a:rPr lang="fr-FR" sz="1160" b="1" i="1">
                                  <a:latin typeface="Cambria Math" panose="02040503050406030204" pitchFamily="18" charset="0"/>
                                </a:rPr>
                                <m:t>𝑬𝒎𝒊𝒔𝒔𝒊𝒐𝒏𝒔</m:t>
                              </m:r>
                              <m:r>
                                <a:rPr lang="fr-FR" sz="1160" b="1" i="1">
                                  <a:latin typeface="Cambria Math" panose="02040503050406030204" pitchFamily="18" charset="0"/>
                                </a:rPr>
                                <m:t> </m:t>
                              </m:r>
                              <m:r>
                                <a:rPr lang="fr-FR" sz="1160" b="1" i="1">
                                  <a:latin typeface="Cambria Math" panose="02040503050406030204" pitchFamily="18" charset="0"/>
                                </a:rPr>
                                <m:t>𝒎𝒆𝒔𝒖𝒓</m:t>
                              </m:r>
                              <m:r>
                                <a:rPr lang="fr-FR" sz="1160" b="1" i="1">
                                  <a:latin typeface="Cambria Math" panose="02040503050406030204" pitchFamily="18" charset="0"/>
                                </a:rPr>
                                <m:t>é</m:t>
                              </m:r>
                              <m:r>
                                <a:rPr lang="fr-FR" sz="1160" b="1" i="1">
                                  <a:latin typeface="Cambria Math" panose="02040503050406030204" pitchFamily="18" charset="0"/>
                                </a:rPr>
                                <m:t>𝒆𝒔</m:t>
                              </m:r>
                              <m:r>
                                <a:rPr lang="fr-FR" sz="1160" b="1" i="1">
                                  <a:latin typeface="Cambria Math" panose="02040503050406030204" pitchFamily="18" charset="0"/>
                                </a:rPr>
                                <m:t> </m:t>
                              </m:r>
                              <m:r>
                                <a:rPr lang="fr-FR" sz="1160" b="1" i="1">
                                  <a:latin typeface="Cambria Math" panose="02040503050406030204" pitchFamily="18" charset="0"/>
                                </a:rPr>
                                <m:t>𝒔𝒖𝒓</m:t>
                              </m:r>
                              <m:r>
                                <a:rPr lang="fr-FR" sz="1160" b="1" i="1">
                                  <a:latin typeface="Cambria Math" panose="02040503050406030204" pitchFamily="18" charset="0"/>
                                </a:rPr>
                                <m:t> </m:t>
                              </m:r>
                              <m:r>
                                <a:rPr lang="fr-FR" sz="1160" b="1" i="1">
                                  <a:latin typeface="Cambria Math" panose="02040503050406030204" pitchFamily="18" charset="0"/>
                                </a:rPr>
                                <m:t>𝒍𝒆𝒔</m:t>
                              </m:r>
                              <m:r>
                                <a:rPr lang="fr-FR" sz="1160" b="1" i="1">
                                  <a:latin typeface="Cambria Math" panose="02040503050406030204" pitchFamily="18" charset="0"/>
                                </a:rPr>
                                <m:t> </m:t>
                              </m:r>
                              <m:r>
                                <a:rPr lang="fr-FR" sz="1160" b="1" i="1">
                                  <a:latin typeface="Cambria Math" panose="02040503050406030204" pitchFamily="18" charset="0"/>
                                </a:rPr>
                                <m:t>𝒑𝒂𝒓𝒄𝒆𝒍𝒍𝒆𝒔</m:t>
                              </m:r>
                              <m:r>
                                <a:rPr lang="fr-FR" sz="1160" b="1" i="1">
                                  <a:latin typeface="Cambria Math" panose="02040503050406030204" pitchFamily="18" charset="0"/>
                                </a:rPr>
                                <m:t> </m:t>
                              </m:r>
                              <m:r>
                                <a:rPr lang="fr-FR" sz="1160" b="1" i="1">
                                  <a:latin typeface="Cambria Math" panose="02040503050406030204" pitchFamily="18" charset="0"/>
                                </a:rPr>
                                <m:t>𝒄𝒉𝒂𝒖𝒍</m:t>
                              </m:r>
                              <m:r>
                                <a:rPr lang="fr-FR" sz="1160" b="1" i="1">
                                  <a:latin typeface="Cambria Math" panose="02040503050406030204" pitchFamily="18" charset="0"/>
                                </a:rPr>
                                <m:t>é</m:t>
                              </m:r>
                              <m:r>
                                <a:rPr lang="fr-FR" sz="1160" b="1" i="1">
                                  <a:latin typeface="Cambria Math" panose="02040503050406030204" pitchFamily="18" charset="0"/>
                                </a:rPr>
                                <m:t>𝒆𝒔</m:t>
                              </m:r>
                              <m:r>
                                <a:rPr lang="fr-FR" sz="1160" b="1" i="1">
                                  <a:latin typeface="Cambria Math" panose="02040503050406030204" pitchFamily="18" charset="0"/>
                                </a:rPr>
                                <m:t>)</m:t>
                              </m:r>
                            </m:e>
                            <m:sub>
                              <m:r>
                                <a:rPr lang="fr-FR" sz="1160" b="1" i="1">
                                  <a:latin typeface="Cambria Math" panose="02040503050406030204" pitchFamily="18" charset="0"/>
                                </a:rPr>
                                <m:t>𝒊</m:t>
                              </m:r>
                            </m:sub>
                          </m:sSub>
                        </m:num>
                        <m:den>
                          <m:sSub>
                            <m:sSubPr>
                              <m:ctrlPr>
                                <a:rPr lang="fr-FR" sz="1160" b="1" i="1">
                                  <a:latin typeface="Cambria Math" panose="02040503050406030204" pitchFamily="18" charset="0"/>
                                </a:rPr>
                              </m:ctrlPr>
                            </m:sSubPr>
                            <m:e>
                              <m:r>
                                <a:rPr lang="fr-FR" sz="1160" b="1" i="1">
                                  <a:latin typeface="Cambria Math" panose="02040503050406030204" pitchFamily="18" charset="0"/>
                                </a:rPr>
                                <m:t>𝒎𝒐𝒚𝒆𝒏𝒏𝒆</m:t>
                              </m:r>
                              <m:d>
                                <m:dPr>
                                  <m:ctrlPr>
                                    <a:rPr lang="fr-FR" sz="1160" b="1" i="1">
                                      <a:latin typeface="Cambria Math" panose="02040503050406030204" pitchFamily="18" charset="0"/>
                                    </a:rPr>
                                  </m:ctrlPr>
                                </m:dPr>
                                <m:e>
                                  <m:r>
                                    <a:rPr lang="fr-FR" sz="1160" b="1" i="1">
                                      <a:latin typeface="Cambria Math" panose="02040503050406030204" pitchFamily="18" charset="0"/>
                                    </a:rPr>
                                    <m:t>𝑬𝒎𝒊𝒔𝒔𝒊𝒐𝒏𝒔</m:t>
                                  </m:r>
                                  <m:r>
                                    <a:rPr lang="fr-FR" sz="1160" b="1" i="1">
                                      <a:latin typeface="Cambria Math" panose="02040503050406030204" pitchFamily="18" charset="0"/>
                                    </a:rPr>
                                    <m:t>  </m:t>
                                  </m:r>
                                  <m:r>
                                    <a:rPr lang="fr-FR" sz="1160" b="1" i="1">
                                      <a:latin typeface="Cambria Math" panose="02040503050406030204" pitchFamily="18" charset="0"/>
                                    </a:rPr>
                                    <m:t>𝒎𝒆𝒔𝒖𝒓</m:t>
                                  </m:r>
                                  <m:r>
                                    <a:rPr lang="fr-FR" sz="1160" b="1" i="1">
                                      <a:latin typeface="Cambria Math" panose="02040503050406030204" pitchFamily="18" charset="0"/>
                                    </a:rPr>
                                    <m:t>é</m:t>
                                  </m:r>
                                  <m:r>
                                    <a:rPr lang="fr-FR" sz="1160" b="1" i="1">
                                      <a:latin typeface="Cambria Math" panose="02040503050406030204" pitchFamily="18" charset="0"/>
                                    </a:rPr>
                                    <m:t>𝒆𝒔</m:t>
                                  </m:r>
                                  <m:r>
                                    <a:rPr lang="fr-FR" sz="1160" b="1" i="1">
                                      <a:latin typeface="Cambria Math" panose="02040503050406030204" pitchFamily="18" charset="0"/>
                                    </a:rPr>
                                    <m:t> </m:t>
                                  </m:r>
                                  <m:r>
                                    <a:rPr lang="fr-FR" sz="1160" b="1" i="1">
                                      <a:latin typeface="Cambria Math" panose="02040503050406030204" pitchFamily="18" charset="0"/>
                                    </a:rPr>
                                    <m:t>𝒔𝒖𝒓</m:t>
                                  </m:r>
                                  <m:r>
                                    <a:rPr lang="fr-FR" sz="1160" b="1" i="1">
                                      <a:latin typeface="Cambria Math" panose="02040503050406030204" pitchFamily="18" charset="0"/>
                                    </a:rPr>
                                    <m:t> </m:t>
                                  </m:r>
                                  <m:r>
                                    <a:rPr lang="fr-FR" sz="1160" b="1" i="1">
                                      <a:latin typeface="Cambria Math" panose="02040503050406030204" pitchFamily="18" charset="0"/>
                                    </a:rPr>
                                    <m:t>𝒍𝒆𝒔</m:t>
                                  </m:r>
                                  <m:r>
                                    <a:rPr lang="fr-FR" sz="1160" b="1" i="1">
                                      <a:latin typeface="Cambria Math" panose="02040503050406030204" pitchFamily="18" charset="0"/>
                                    </a:rPr>
                                    <m:t> </m:t>
                                  </m:r>
                                  <m:r>
                                    <a:rPr lang="fr-FR" sz="1160" b="1" i="1">
                                      <a:latin typeface="Cambria Math" panose="02040503050406030204" pitchFamily="18" charset="0"/>
                                    </a:rPr>
                                    <m:t>𝒑𝒂𝒓𝒄𝒆𝒍𝒍𝒆𝒔</m:t>
                                  </m:r>
                                  <m:r>
                                    <a:rPr lang="fr-FR" sz="1160" b="1" i="1">
                                      <a:latin typeface="Cambria Math" panose="02040503050406030204" pitchFamily="18" charset="0"/>
                                    </a:rPr>
                                    <m:t> </m:t>
                                  </m:r>
                                  <m:r>
                                    <a:rPr lang="fr-FR" sz="1160" b="1" i="1">
                                      <a:latin typeface="Cambria Math" panose="02040503050406030204" pitchFamily="18" charset="0"/>
                                    </a:rPr>
                                    <m:t>𝒕</m:t>
                                  </m:r>
                                  <m:r>
                                    <a:rPr lang="fr-FR" sz="1160" b="1" i="1">
                                      <a:latin typeface="Cambria Math" panose="02040503050406030204" pitchFamily="18" charset="0"/>
                                    </a:rPr>
                                    <m:t>é</m:t>
                                  </m:r>
                                  <m:r>
                                    <a:rPr lang="fr-FR" sz="1160" b="1" i="1">
                                      <a:latin typeface="Cambria Math" panose="02040503050406030204" pitchFamily="18" charset="0"/>
                                    </a:rPr>
                                    <m:t>𝒎𝒐𝒊𝒏</m:t>
                                  </m:r>
                                </m:e>
                              </m:d>
                            </m:e>
                            <m:sub>
                              <m:r>
                                <a:rPr lang="fr-FR" sz="1160" b="1" i="1">
                                  <a:latin typeface="Cambria Math" panose="02040503050406030204" pitchFamily="18" charset="0"/>
                                </a:rPr>
                                <m:t>𝒊</m:t>
                              </m:r>
                            </m:sub>
                          </m:sSub>
                        </m:den>
                      </m:f>
                    </m:oMath>
                  </m:oMathPara>
                </a14:m>
                <a:endParaRPr lang="fr-FR" sz="1160" dirty="0"/>
              </a:p>
              <a:p>
                <a:pPr algn="ctr"/>
                <a:endParaRPr lang="fr-FR" altLang="fr-FR" b="1" i="1" dirty="0"/>
              </a:p>
            </p:txBody>
          </p:sp>
        </mc:Choice>
        <mc:Fallback xmlns="">
          <p:sp>
            <p:nvSpPr>
              <p:cNvPr id="68649" name="ZoneTexte 26"/>
              <p:cNvSpPr txBox="1">
                <a:spLocks noRot="1" noChangeAspect="1" noMove="1" noResize="1" noEditPoints="1" noAdjustHandles="1" noChangeArrowheads="1" noChangeShapeType="1" noTextEdit="1"/>
              </p:cNvSpPr>
              <p:nvPr/>
            </p:nvSpPr>
            <p:spPr bwMode="auto">
              <a:xfrm>
                <a:off x="676275" y="2210531"/>
                <a:ext cx="7918450" cy="939744"/>
              </a:xfrm>
              <a:prstGeom prst="rect">
                <a:avLst/>
              </a:prstGeom>
              <a:blipFill>
                <a:blip r:embed="rId12"/>
                <a:stretch>
                  <a:fillRect l="-5774" r="-54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pic>
        <p:nvPicPr>
          <p:cNvPr id="13" name="Image 12"/>
          <p:cNvPicPr>
            <a:picLocks noChangeAspect="1"/>
          </p:cNvPicPr>
          <p:nvPr/>
        </p:nvPicPr>
        <p:blipFill>
          <a:blip r:embed="rId13"/>
          <a:stretch>
            <a:fillRect/>
          </a:stretch>
        </p:blipFill>
        <p:spPr>
          <a:xfrm>
            <a:off x="267346" y="3715485"/>
            <a:ext cx="8540390" cy="1493348"/>
          </a:xfrm>
          <a:prstGeom prst="rect">
            <a:avLst/>
          </a:prstGeom>
        </p:spPr>
      </p:pic>
    </p:spTree>
    <p:extLst>
      <p:ext uri="{BB962C8B-B14F-4D97-AF65-F5344CB8AC3E}">
        <p14:creationId xmlns:p14="http://schemas.microsoft.com/office/powerpoint/2010/main" val="15319394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a:xfrm>
            <a:off x="841375" y="1583762"/>
            <a:ext cx="8041367" cy="2074863"/>
          </a:xfrm>
        </p:spPr>
        <p:txBody>
          <a:bodyPr/>
          <a:lstStyle/>
          <a:p>
            <a:pPr marL="361950" indent="-361950" eaLnBrk="1" hangingPunct="1">
              <a:lnSpc>
                <a:spcPts val="2400"/>
              </a:lnSpc>
              <a:buSzPct val="90000"/>
              <a:buFont typeface="Wingdings" panose="05000000000000000000" pitchFamily="2" charset="2"/>
              <a:buChar char="q"/>
            </a:pPr>
            <a:r>
              <a:rPr lang="fr-FR" altLang="fr-FR" sz="2000" dirty="0" smtClean="0">
                <a:latin typeface="Calibri" pitchFamily="34" charset="0"/>
              </a:rPr>
              <a:t>Définition d’un protocole répondant aux critères initiaux</a:t>
            </a:r>
          </a:p>
          <a:p>
            <a:pPr marL="0" indent="0" eaLnBrk="1" hangingPunct="1">
              <a:lnSpc>
                <a:spcPts val="2400"/>
              </a:lnSpc>
              <a:buSzPct val="90000"/>
              <a:buNone/>
            </a:pPr>
            <a:endParaRPr lang="fr-FR" altLang="fr-FR" sz="2000" dirty="0" smtClean="0">
              <a:latin typeface="Calibri" pitchFamily="34" charset="0"/>
            </a:endParaRPr>
          </a:p>
          <a:p>
            <a:pPr marL="361950" indent="-361950" eaLnBrk="1" hangingPunct="1">
              <a:lnSpc>
                <a:spcPts val="2400"/>
              </a:lnSpc>
              <a:buSzPct val="90000"/>
              <a:buFont typeface="Wingdings" panose="05000000000000000000" pitchFamily="2" charset="2"/>
              <a:buChar char="q"/>
            </a:pPr>
            <a:r>
              <a:rPr lang="fr-FR" altLang="fr-FR" sz="2000" dirty="0" smtClean="0">
                <a:latin typeface="Calibri" pitchFamily="34" charset="0"/>
              </a:rPr>
              <a:t>Livrables produits</a:t>
            </a:r>
          </a:p>
          <a:p>
            <a:pPr marL="819150" lvl="1" indent="-361950">
              <a:lnSpc>
                <a:spcPts val="2400"/>
              </a:lnSpc>
              <a:buSzPct val="90000"/>
              <a:buFont typeface="Wingdings" panose="05000000000000000000" pitchFamily="2" charset="2"/>
              <a:buChar char="q"/>
            </a:pPr>
            <a:r>
              <a:rPr lang="fr-FR" altLang="fr-FR" sz="1600" dirty="0" smtClean="0">
                <a:latin typeface="Calibri" pitchFamily="34" charset="0"/>
              </a:rPr>
              <a:t>Norme technique ISO/TS20121-2:2017 incluant un essai circulaire</a:t>
            </a:r>
          </a:p>
          <a:p>
            <a:pPr marL="819150" lvl="1" indent="-361950">
              <a:lnSpc>
                <a:spcPts val="2400"/>
              </a:lnSpc>
              <a:buSzPct val="90000"/>
              <a:buFont typeface="Wingdings" panose="05000000000000000000" pitchFamily="2" charset="2"/>
              <a:buChar char="q"/>
            </a:pPr>
            <a:r>
              <a:rPr lang="fr-FR" altLang="fr-FR" sz="1600" dirty="0" smtClean="0">
                <a:latin typeface="Calibri" pitchFamily="34" charset="0"/>
              </a:rPr>
              <a:t>Création d’un film décrivant les étapes de conditionnement et d’incubation des échantillons de sol</a:t>
            </a:r>
          </a:p>
          <a:p>
            <a:pPr marL="0" indent="0" eaLnBrk="1" hangingPunct="1">
              <a:lnSpc>
                <a:spcPts val="2400"/>
              </a:lnSpc>
              <a:buSzPct val="90000"/>
              <a:buNone/>
            </a:pPr>
            <a:endParaRPr lang="fr-FR" altLang="fr-FR" sz="2000" dirty="0" smtClean="0">
              <a:latin typeface="Calibri" pitchFamily="34" charset="0"/>
            </a:endParaRPr>
          </a:p>
          <a:p>
            <a:pPr marL="361950" indent="-361950" eaLnBrk="1" hangingPunct="1">
              <a:lnSpc>
                <a:spcPts val="2400"/>
              </a:lnSpc>
              <a:buSzPct val="90000"/>
              <a:buFont typeface="Wingdings" panose="05000000000000000000" pitchFamily="2" charset="2"/>
              <a:buChar char="q"/>
            </a:pPr>
            <a:r>
              <a:rPr lang="fr-FR" altLang="fr-FR" sz="2000" dirty="0" smtClean="0">
                <a:latin typeface="Calibri" pitchFamily="34" charset="0"/>
              </a:rPr>
              <a:t>Possibilité de réaliser ce protocole dans le cadre du projet sur environ 100 échantillons</a:t>
            </a:r>
          </a:p>
          <a:p>
            <a:pPr marL="457200" lvl="1" indent="0">
              <a:lnSpc>
                <a:spcPts val="2400"/>
              </a:lnSpc>
              <a:buSzPct val="90000"/>
              <a:buNone/>
            </a:pPr>
            <a:endParaRPr lang="fr-FR" altLang="fr-FR" sz="1600" dirty="0" smtClean="0">
              <a:latin typeface="Calibri" pitchFamily="34" charset="0"/>
            </a:endParaRPr>
          </a:p>
          <a:p>
            <a:pPr marL="457200" lvl="1" indent="0">
              <a:lnSpc>
                <a:spcPts val="2400"/>
              </a:lnSpc>
              <a:buSzPct val="90000"/>
              <a:buNone/>
            </a:pPr>
            <a:endParaRPr lang="fr-FR" altLang="fr-FR" sz="1600" b="1" dirty="0" smtClean="0">
              <a:solidFill>
                <a:srgbClr val="00FFFF"/>
              </a:solidFill>
              <a:latin typeface="Calibri" pitchFamily="34" charset="0"/>
            </a:endParaRPr>
          </a:p>
        </p:txBody>
      </p:sp>
      <p:sp>
        <p:nvSpPr>
          <p:cNvPr id="134"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Protocole de Caractérisation de la capacité des sols à réduire N</a:t>
            </a:r>
            <a:r>
              <a:rPr kumimoji="0" lang="fr-FR" sz="1600" b="0" i="0" u="none" strike="noStrike" kern="1200" cap="none" spc="0" normalizeH="0" baseline="-25000" noProof="0" dirty="0" smtClean="0">
                <a:ln>
                  <a:noFill/>
                </a:ln>
                <a:solidFill>
                  <a:prstClr val="white"/>
                </a:solidFill>
                <a:effectLst/>
                <a:uLnTx/>
                <a:uFillTx/>
                <a:latin typeface="Calibri" panose="020F0502020204030204"/>
                <a:ea typeface="+mn-ea"/>
                <a:cs typeface="+mn-cs"/>
              </a:rPr>
              <a:t>2</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O</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35" name="ZoneTexte 134"/>
          <p:cNvSpPr txBox="1"/>
          <p:nvPr/>
        </p:nvSpPr>
        <p:spPr>
          <a:xfrm>
            <a:off x="5332197" y="452425"/>
            <a:ext cx="591864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Conclusions</a:t>
            </a:r>
            <a:endPar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419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23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Espace réservé du pied de page 4"/>
          <p:cNvSpPr txBox="1">
            <a:spLocks/>
          </p:cNvSpPr>
          <p:nvPr/>
        </p:nvSpPr>
        <p:spPr>
          <a:xfrm>
            <a:off x="825501" y="2077158"/>
            <a:ext cx="7772400" cy="311784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prstClr val="white"/>
                </a:solidFill>
                <a:effectLst/>
                <a:uLnTx/>
                <a:uFillTx/>
                <a:latin typeface="Calibri" panose="020F0502020204030204"/>
                <a:ea typeface="+mn-ea"/>
                <a:cs typeface="+mn-cs"/>
              </a:rPr>
              <a:t>Potentiel d’atténuation des émissions de N</a:t>
            </a:r>
            <a:r>
              <a:rPr kumimoji="0" lang="fr-FR" sz="3200" b="0" i="0" u="none" strike="noStrike" kern="1200" cap="none" spc="0" normalizeH="0" baseline="-25000" noProof="0" dirty="0" smtClean="0">
                <a:ln>
                  <a:noFill/>
                </a:ln>
                <a:solidFill>
                  <a:prstClr val="white"/>
                </a:solidFill>
                <a:effectLst/>
                <a:uLnTx/>
                <a:uFillTx/>
                <a:latin typeface="Calibri" panose="020F0502020204030204"/>
                <a:ea typeface="+mn-ea"/>
                <a:cs typeface="+mn-cs"/>
              </a:rPr>
              <a:t>2</a:t>
            </a:r>
            <a:r>
              <a:rPr kumimoji="0" lang="fr-FR" sz="3200" b="0" i="0" u="none" strike="noStrike" kern="1200" cap="none" spc="0" normalizeH="0" baseline="0" noProof="0" dirty="0" smtClean="0">
                <a:ln>
                  <a:noFill/>
                </a:ln>
                <a:solidFill>
                  <a:prstClr val="white"/>
                </a:solidFill>
                <a:effectLst/>
                <a:uLnTx/>
                <a:uFillTx/>
                <a:latin typeface="Calibri" panose="020F0502020204030204"/>
                <a:ea typeface="+mn-ea"/>
                <a:cs typeface="+mn-cs"/>
              </a:rPr>
              <a:t>O à l’échelle nationale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smtClean="0">
                <a:ln>
                  <a:noFill/>
                </a:ln>
                <a:solidFill>
                  <a:srgbClr val="B7BF10"/>
                </a:solidFill>
                <a:effectLst/>
                <a:uLnTx/>
                <a:uFillTx/>
                <a:latin typeface="Calibri" panose="020F0502020204030204"/>
                <a:ea typeface="+mn-ea"/>
                <a:cs typeface="+mn-cs"/>
              </a:rPr>
              <a:t>Hocine Bourennane, Nicolas Saby et Catherine Hénault</a:t>
            </a:r>
            <a:endParaRPr kumimoji="0" lang="fr-FR" sz="2800" b="0"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35590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12345"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5994" y="5867262"/>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7459" y="6303206"/>
            <a:ext cx="698775" cy="35122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8196" y="5434723"/>
            <a:ext cx="731972" cy="361003"/>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flipV="1">
            <a:off x="3819272" y="1136830"/>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
        <p:nvSpPr>
          <p:cNvPr id="2" name="ZoneTexte 1"/>
          <p:cNvSpPr txBox="1"/>
          <p:nvPr/>
        </p:nvSpPr>
        <p:spPr>
          <a:xfrm>
            <a:off x="4923692" y="552055"/>
            <a:ext cx="3716219" cy="584775"/>
          </a:xfrm>
          <a:prstGeom prst="rect">
            <a:avLst/>
          </a:prstGeom>
          <a:noFill/>
        </p:spPr>
        <p:txBody>
          <a:bodyPr wrap="square" rtlCol="0">
            <a:spAutoFit/>
          </a:bodyPr>
          <a:lstStyle>
            <a:defPPr>
              <a:defRPr lang="en-US"/>
            </a:defPPr>
            <a:lvl1pPr>
              <a:defRPr sz="3200"/>
            </a:lvl1pPr>
          </a:lstStyle>
          <a:p>
            <a:r>
              <a:rPr lang="fr-FR" dirty="0" smtClean="0"/>
              <a:t>Objectifs spécifiques</a:t>
            </a:r>
            <a:endParaRPr lang="fr-FR" dirty="0"/>
          </a:p>
        </p:txBody>
      </p:sp>
      <p:sp>
        <p:nvSpPr>
          <p:cNvPr id="5" name="ZoneTexte 4"/>
          <p:cNvSpPr txBox="1"/>
          <p:nvPr/>
        </p:nvSpPr>
        <p:spPr>
          <a:xfrm>
            <a:off x="588868" y="1696582"/>
            <a:ext cx="7923374" cy="3139321"/>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
                <a:srgbClr val="FF0000"/>
              </a:buClr>
              <a:buSzTx/>
              <a:tabLst/>
              <a:defRPr/>
            </a:pPr>
            <a:endParaRPr lang="fr-FR" sz="2000" dirty="0">
              <a:solidFill>
                <a:prstClr val="black"/>
              </a:solidFill>
              <a:latin typeface="Calibri" panose="020F0502020204030204"/>
            </a:endParaRPr>
          </a:p>
          <a:p>
            <a:pPr marL="342900" marR="0" lvl="0" indent="-34290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Prédire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spatialement la capacité des sols à réduire N</a:t>
            </a:r>
            <a:r>
              <a:rPr kumimoji="0" lang="fr-FR" sz="20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O sur la base de leurs propriétés </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physico-chimiques : « Assiette »</a:t>
            </a:r>
          </a:p>
          <a:p>
            <a:pPr marL="342900" marR="0" lvl="0" indent="-34290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endParaRPr lang="fr-FR" sz="2000" dirty="0" smtClean="0">
              <a:solidFill>
                <a:prstClr val="black"/>
              </a:solidFill>
              <a:latin typeface="Calibri" panose="020F0502020204030204"/>
            </a:endParaRPr>
          </a:p>
          <a:p>
            <a:pPr marL="342900" marR="0" lvl="0" indent="-34290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Evaluer le potentiel d’atténuation des émissions</a:t>
            </a:r>
            <a:r>
              <a:rPr kumimoji="0" lang="fr-FR" sz="2000" b="0" i="0" u="none" strike="noStrike" kern="1200" cap="none" spc="0" normalizeH="0" noProof="0" dirty="0" smtClean="0">
                <a:ln>
                  <a:noFill/>
                </a:ln>
                <a:solidFill>
                  <a:prstClr val="black"/>
                </a:solidFill>
                <a:effectLst/>
                <a:uLnTx/>
                <a:uFillTx/>
                <a:latin typeface="Calibri" panose="020F0502020204030204"/>
                <a:ea typeface="+mn-ea"/>
                <a:cs typeface="+mn-cs"/>
              </a:rPr>
              <a:t> de N</a:t>
            </a:r>
            <a:r>
              <a:rPr kumimoji="0" lang="fr-FR" sz="2000" b="0" i="0" u="none" strike="noStrike" kern="1200" cap="none" spc="0" normalizeH="0" baseline="-25000" noProof="0" dirty="0" smtClean="0">
                <a:ln>
                  <a:noFill/>
                </a:ln>
                <a:solidFill>
                  <a:prstClr val="black"/>
                </a:solidFill>
                <a:effectLst/>
                <a:uLnTx/>
                <a:uFillTx/>
                <a:latin typeface="Calibri" panose="020F0502020204030204"/>
                <a:ea typeface="+mn-ea"/>
                <a:cs typeface="+mn-cs"/>
              </a:rPr>
              <a:t>2</a:t>
            </a:r>
            <a:r>
              <a:rPr kumimoji="0" lang="fr-FR" sz="2000" b="0" i="0" u="none" strike="noStrike" kern="1200" cap="none" spc="0" normalizeH="0" noProof="0" dirty="0" smtClean="0">
                <a:ln>
                  <a:noFill/>
                </a:ln>
                <a:solidFill>
                  <a:prstClr val="black"/>
                </a:solidFill>
                <a:effectLst/>
                <a:uLnTx/>
                <a:uFillTx/>
                <a:latin typeface="Calibri" panose="020F0502020204030204"/>
                <a:ea typeface="+mn-ea"/>
                <a:cs typeface="+mn-cs"/>
              </a:rPr>
              <a:t>O par les sols à l’échelle nationale : </a:t>
            </a:r>
          </a:p>
          <a:p>
            <a:pPr lvl="1">
              <a:buClr>
                <a:srgbClr val="FF0000"/>
              </a:buClr>
              <a:defRPr/>
            </a:pPr>
            <a:endPar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lvl="1">
              <a:buClr>
                <a:srgbClr val="FF0000"/>
              </a:buClr>
              <a:defRPr/>
            </a:pPr>
            <a:r>
              <a:rPr lang="fr-FR" sz="2000" dirty="0" smtClean="0">
                <a:solidFill>
                  <a:prstClr val="black"/>
                </a:solidFill>
                <a:latin typeface="Calibri" panose="020F0502020204030204"/>
              </a:rPr>
              <a:t>Assiette x abattement</a:t>
            </a:r>
            <a:r>
              <a:rPr lang="fr-FR" sz="2000" dirty="0">
                <a:solidFill>
                  <a:prstClr val="black"/>
                </a:solidFill>
                <a:latin typeface="Calibri" panose="020F0502020204030204"/>
              </a:rPr>
              <a:t> </a:t>
            </a:r>
            <a:r>
              <a:rPr lang="fr-FR" sz="2000" dirty="0" smtClean="0">
                <a:solidFill>
                  <a:prstClr val="black"/>
                </a:solidFill>
                <a:latin typeface="Calibri" panose="020F0502020204030204"/>
              </a:rPr>
              <a:t>avec </a:t>
            </a:r>
          </a:p>
          <a:p>
            <a:pPr lvl="1">
              <a:buClr>
                <a:srgbClr val="FF0000"/>
              </a:buClr>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buClr>
                <a:srgbClr val="FF0000"/>
              </a:buClr>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Espace réservé du pied de page 4"/>
          <p:cNvSpPr txBox="1">
            <a:spLocks/>
          </p:cNvSpPr>
          <p:nvPr/>
        </p:nvSpPr>
        <p:spPr>
          <a:xfrm>
            <a:off x="858839" y="65088"/>
            <a:ext cx="7893276"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Potentiel d'atténuation des émissions de N</a:t>
            </a:r>
            <a:r>
              <a:rPr sz="1600" baseline="-25000" dirty="0" smtClean="0">
                <a:solidFill>
                  <a:prstClr val="white"/>
                </a:solidFill>
              </a:rPr>
              <a:t>2</a:t>
            </a:r>
            <a:r>
              <a:rPr sz="1600" dirty="0" smtClean="0">
                <a:solidFill>
                  <a:prstClr val="white"/>
                </a:solidFill>
              </a:rPr>
              <a:t>O à l'échelle nationale</a:t>
            </a:r>
            <a:endParaRPr sz="1600" b="1" dirty="0">
              <a:solidFill>
                <a:srgbClr val="B7BF10"/>
              </a:solidFill>
            </a:endParaRPr>
          </a:p>
        </p:txBody>
      </p:sp>
      <p:pic>
        <p:nvPicPr>
          <p:cNvPr id="22" name="Image 21"/>
          <p:cNvPicPr>
            <a:picLocks noChangeAspect="1"/>
          </p:cNvPicPr>
          <p:nvPr/>
        </p:nvPicPr>
        <p:blipFill>
          <a:blip r:embed="rId12"/>
          <a:stretch>
            <a:fillRect/>
          </a:stretch>
        </p:blipFill>
        <p:spPr>
          <a:xfrm>
            <a:off x="267275" y="4053185"/>
            <a:ext cx="7818015" cy="1493348"/>
          </a:xfrm>
          <a:prstGeom prst="rect">
            <a:avLst/>
          </a:prstGeom>
        </p:spPr>
      </p:pic>
    </p:spTree>
    <p:extLst>
      <p:ext uri="{BB962C8B-B14F-4D97-AF65-F5344CB8AC3E}">
        <p14:creationId xmlns:p14="http://schemas.microsoft.com/office/powerpoint/2010/main" val="7248965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75793"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5994" y="5867262"/>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7459" y="6303206"/>
            <a:ext cx="698775" cy="35122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8196" y="5434723"/>
            <a:ext cx="731972" cy="361003"/>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flipV="1">
            <a:off x="3819272" y="1136830"/>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
        <p:nvSpPr>
          <p:cNvPr id="2" name="ZoneTexte 1"/>
          <p:cNvSpPr txBox="1"/>
          <p:nvPr/>
        </p:nvSpPr>
        <p:spPr>
          <a:xfrm>
            <a:off x="2356616" y="508842"/>
            <a:ext cx="8595737" cy="461665"/>
          </a:xfrm>
          <a:prstGeom prst="rect">
            <a:avLst/>
          </a:prstGeom>
          <a:noFill/>
        </p:spPr>
        <p:txBody>
          <a:bodyPr wrap="square" rtlCol="0">
            <a:spAutoFit/>
          </a:bodyPr>
          <a:lstStyle>
            <a:defPPr>
              <a:defRPr lang="en-US"/>
            </a:defPPr>
            <a:lvl1pPr>
              <a:defRPr sz="3200"/>
            </a:lvl1pPr>
          </a:lstStyle>
          <a:p>
            <a:r>
              <a:rPr lang="fr-FR" sz="2400" dirty="0" smtClean="0"/>
              <a:t>Spatialisation de la capacité des sols à réduire N</a:t>
            </a:r>
            <a:r>
              <a:rPr lang="fr-FR" sz="2400" baseline="-25000" dirty="0" smtClean="0"/>
              <a:t>2</a:t>
            </a:r>
            <a:r>
              <a:rPr lang="fr-FR" sz="2400" dirty="0" smtClean="0"/>
              <a:t>O</a:t>
            </a:r>
            <a:endParaRPr lang="fr-FR" sz="2400" dirty="0"/>
          </a:p>
        </p:txBody>
      </p:sp>
      <p:sp>
        <p:nvSpPr>
          <p:cNvPr id="21" name="Espace réservé du pied de page 4"/>
          <p:cNvSpPr txBox="1">
            <a:spLocks/>
          </p:cNvSpPr>
          <p:nvPr/>
        </p:nvSpPr>
        <p:spPr>
          <a:xfrm>
            <a:off x="858839" y="65088"/>
            <a:ext cx="7893276"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Potentiel d'atténuation des émissions de N</a:t>
            </a:r>
            <a:r>
              <a:rPr sz="1600" baseline="-25000" dirty="0" smtClean="0">
                <a:solidFill>
                  <a:prstClr val="white"/>
                </a:solidFill>
              </a:rPr>
              <a:t>2</a:t>
            </a:r>
            <a:r>
              <a:rPr sz="1600" dirty="0" smtClean="0">
                <a:solidFill>
                  <a:prstClr val="white"/>
                </a:solidFill>
              </a:rPr>
              <a:t>O à l'échelle nationale</a:t>
            </a:r>
            <a:endParaRPr sz="1600" b="1" dirty="0">
              <a:solidFill>
                <a:srgbClr val="B7BF10"/>
              </a:solidFill>
            </a:endParaRPr>
          </a:p>
        </p:txBody>
      </p:sp>
      <p:sp>
        <p:nvSpPr>
          <p:cNvPr id="22" name="ZoneTexte 21"/>
          <p:cNvSpPr txBox="1"/>
          <p:nvPr/>
        </p:nvSpPr>
        <p:spPr>
          <a:xfrm>
            <a:off x="567269" y="1404628"/>
            <a:ext cx="4143906"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Matériels et Méthodes</a:t>
            </a: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lvl="0" indent="-285750">
              <a:buClr>
                <a:srgbClr val="FF0000"/>
              </a:buClr>
              <a:buFont typeface="Arial" panose="020B0604020202020204" pitchFamily="34" charset="0"/>
              <a:buChar char="•"/>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FPT obtenue par ACP –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PLS</a:t>
            </a:r>
          </a:p>
          <a:p>
            <a:pPr marL="285750" lvl="0" indent="-285750">
              <a:buClr>
                <a:srgbClr val="FF0000"/>
              </a:buClr>
              <a:buFont typeface="Arial" panose="020B0604020202020204" pitchFamily="34" charset="0"/>
              <a:buChar char="•"/>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lvl="0" indent="-285750">
              <a:buClr>
                <a:srgbClr val="FF0000"/>
              </a:buClr>
              <a:buFont typeface="Arial" panose="020B0604020202020204" pitchFamily="34" charset="0"/>
              <a:buChar char="•"/>
              <a:defRPr/>
            </a:pPr>
            <a:endParaRPr lang="fr-FR" dirty="0">
              <a:solidFill>
                <a:prstClr val="black"/>
              </a:solidFill>
              <a:latin typeface="Calibri" panose="020F0502020204030204"/>
            </a:endParaRPr>
          </a:p>
          <a:p>
            <a:pPr marL="285750" lvl="0" indent="-285750">
              <a:buClr>
                <a:srgbClr val="FF0000"/>
              </a:buClr>
              <a:buFont typeface="Arial" panose="020B0604020202020204" pitchFamily="34" charset="0"/>
              <a:buChar char="•"/>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lvl="0" indent="-285750">
              <a:buClr>
                <a:srgbClr val="FF0000"/>
              </a:buClr>
              <a:buFont typeface="Arial" panose="020B0604020202020204" pitchFamily="34" charset="0"/>
              <a:buChar char="•"/>
              <a:defRPr/>
            </a:pPr>
            <a:endParaRPr lang="fr-FR" dirty="0">
              <a:solidFill>
                <a:prstClr val="black"/>
              </a:solidFill>
              <a:latin typeface="Calibri" panose="020F0502020204030204"/>
            </a:endParaRPr>
          </a:p>
          <a:p>
            <a:pPr marL="285750" lvl="0" indent="-285750">
              <a:buClr>
                <a:srgbClr val="FF0000"/>
              </a:buClr>
              <a:buFont typeface="Arial" panose="020B0604020202020204" pitchFamily="34" charset="0"/>
              <a:buChar char="•"/>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lvl="0" indent="-285750">
              <a:buClr>
                <a:srgbClr val="FF0000"/>
              </a:buClr>
              <a:buFont typeface="Arial" panose="020B0604020202020204" pitchFamily="34" charset="0"/>
              <a:buChar char="•"/>
              <a:defRPr/>
            </a:pPr>
            <a:endParaRPr lang="fr-FR" dirty="0">
              <a:solidFill>
                <a:prstClr val="black"/>
              </a:solidFill>
              <a:latin typeface="Calibri" panose="020F0502020204030204"/>
            </a:endParaRPr>
          </a:p>
          <a:p>
            <a:pPr marL="285750" lvl="0" indent="-285750">
              <a:buClr>
                <a:srgbClr val="FF0000"/>
              </a:buClr>
              <a:buFont typeface="Arial" panose="020B0604020202020204" pitchFamily="34" charset="0"/>
              <a:buChar char="•"/>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lvl="0" indent="-285750">
              <a:buClr>
                <a:srgbClr val="FF0000"/>
              </a:buClr>
              <a:buFont typeface="Arial" panose="020B0604020202020204" pitchFamily="34" charset="0"/>
              <a:buChar char="•"/>
              <a:defRPr/>
            </a:pPr>
            <a:r>
              <a:rPr kumimoji="0" lang="fr-FR"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krigeage</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ordinaire </a:t>
            </a:r>
            <a:r>
              <a:rPr lang="fr-FR" dirty="0">
                <a:solidFill>
                  <a:prstClr val="black"/>
                </a:solidFill>
              </a:rPr>
              <a:t>au niveau du territoire à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l’aide des mesures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de </a:t>
            </a:r>
            <a:r>
              <a:rPr lang="fr-FR" dirty="0" smtClean="0">
                <a:solidFill>
                  <a:prstClr val="black"/>
                </a:solidFill>
              </a:rPr>
              <a:t>pH</a:t>
            </a:r>
            <a:r>
              <a:rPr lang="fr-FR" dirty="0">
                <a:solidFill>
                  <a:prstClr val="black"/>
                </a:solidFill>
              </a:rPr>
              <a:t>, CEC et argile effectuées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sur les 2148 sites du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RMQS</a:t>
            </a:r>
          </a:p>
          <a:p>
            <a:pPr marL="285750" lvl="0" indent="-285750">
              <a:buClr>
                <a:srgbClr val="FF0000"/>
              </a:buClr>
              <a:buFont typeface="Arial" panose="020B0604020202020204" pitchFamily="34" charset="0"/>
              <a:buChar char="•"/>
              <a:defRPr/>
            </a:pPr>
            <a:endParaRPr lang="fr-FR" dirty="0">
              <a:solidFill>
                <a:prstClr val="black"/>
              </a:solidFill>
              <a:latin typeface="Calibri" panose="020F0502020204030204"/>
            </a:endParaRPr>
          </a:p>
          <a:p>
            <a:pPr marL="285750" lvl="0" indent="-285750">
              <a:buClr>
                <a:srgbClr val="FF0000"/>
              </a:buClr>
              <a:buFont typeface="Arial" panose="020B0604020202020204" pitchFamily="34" charset="0"/>
              <a:buChar char="•"/>
              <a:defRPr/>
            </a:pPr>
            <a:r>
              <a:rPr lang="fr-FR" dirty="0" smtClean="0">
                <a:solidFill>
                  <a:prstClr val="black"/>
                </a:solidFill>
                <a:latin typeface="Calibri" panose="020F0502020204030204"/>
              </a:rPr>
              <a:t>Possibilité aussi d’utiliser la BDAT comme base de spatialisation</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3" name="Groupe 22"/>
          <p:cNvGrpSpPr/>
          <p:nvPr/>
        </p:nvGrpSpPr>
        <p:grpSpPr>
          <a:xfrm>
            <a:off x="2141025" y="2455902"/>
            <a:ext cx="1750003" cy="1209373"/>
            <a:chOff x="2983036" y="4230588"/>
            <a:chExt cx="1804988" cy="1790700"/>
          </a:xfrm>
        </p:grpSpPr>
        <p:pic>
          <p:nvPicPr>
            <p:cNvPr id="24" name="Imag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83036" y="4230588"/>
              <a:ext cx="1804988" cy="1790700"/>
            </a:xfrm>
            <a:prstGeom prst="rect">
              <a:avLst/>
            </a:prstGeom>
          </p:spPr>
        </p:pic>
        <p:sp>
          <p:nvSpPr>
            <p:cNvPr id="25" name="Rectangle 24"/>
            <p:cNvSpPr/>
            <p:nvPr/>
          </p:nvSpPr>
          <p:spPr>
            <a:xfrm>
              <a:off x="3199036" y="4266588"/>
              <a:ext cx="917848" cy="4308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 88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 = </a:t>
              </a:r>
              <a:r>
                <a:rPr kumimoji="0" lang="fr-FR"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0.88</a:t>
              </a:r>
              <a:endParaRPr kumimoji="0" lang="fr-F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ZoneTexte 25"/>
          <p:cNvSpPr txBox="1"/>
          <p:nvPr/>
        </p:nvSpPr>
        <p:spPr>
          <a:xfrm>
            <a:off x="4809898" y="1746628"/>
            <a:ext cx="414390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Résultats</a:t>
            </a: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27" name="Image 26"/>
          <p:cNvPicPr>
            <a:picLocks noChangeAspect="1"/>
          </p:cNvPicPr>
          <p:nvPr/>
        </p:nvPicPr>
        <p:blipFill rotWithShape="1">
          <a:blip r:embed="rId13" cstate="print">
            <a:extLst>
              <a:ext uri="{28A0092B-C50C-407E-A947-70E740481C1C}">
                <a14:useLocalDpi xmlns:a14="http://schemas.microsoft.com/office/drawing/2010/main" val="0"/>
              </a:ext>
            </a:extLst>
          </a:blip>
          <a:srcRect l="309" t="16821" r="4368" b="15868"/>
          <a:stretch/>
        </p:blipFill>
        <p:spPr>
          <a:xfrm>
            <a:off x="5196755" y="2166280"/>
            <a:ext cx="3078257" cy="3078257"/>
          </a:xfrm>
          <a:prstGeom prst="rect">
            <a:avLst/>
          </a:prstGeom>
        </p:spPr>
      </p:pic>
      <p:graphicFrame>
        <p:nvGraphicFramePr>
          <p:cNvPr id="28" name="Tableau 27"/>
          <p:cNvGraphicFramePr>
            <a:graphicFrameLocks noGrp="1"/>
          </p:cNvGraphicFramePr>
          <p:nvPr>
            <p:extLst>
              <p:ext uri="{D42A27DB-BD31-4B8C-83A1-F6EECF244321}">
                <p14:modId xmlns:p14="http://schemas.microsoft.com/office/powerpoint/2010/main" val="4271500738"/>
              </p:ext>
            </p:extLst>
          </p:nvPr>
        </p:nvGraphicFramePr>
        <p:xfrm>
          <a:off x="341418" y="2388211"/>
          <a:ext cx="1656184" cy="1359273"/>
        </p:xfrm>
        <a:graphic>
          <a:graphicData uri="http://schemas.openxmlformats.org/drawingml/2006/table">
            <a:tbl>
              <a:tblPr>
                <a:tableStyleId>{5C22544A-7EE6-4342-B048-85BDC9FD1C3A}</a:tableStyleId>
              </a:tblPr>
              <a:tblGrid>
                <a:gridCol w="828092">
                  <a:extLst>
                    <a:ext uri="{9D8B030D-6E8A-4147-A177-3AD203B41FA5}">
                      <a16:colId xmlns:a16="http://schemas.microsoft.com/office/drawing/2014/main" val="20000"/>
                    </a:ext>
                  </a:extLst>
                </a:gridCol>
                <a:gridCol w="828092">
                  <a:extLst>
                    <a:ext uri="{9D8B030D-6E8A-4147-A177-3AD203B41FA5}">
                      <a16:colId xmlns:a16="http://schemas.microsoft.com/office/drawing/2014/main" val="20001"/>
                    </a:ext>
                  </a:extLst>
                </a:gridCol>
              </a:tblGrid>
              <a:tr h="269163">
                <a:tc>
                  <a:txBody>
                    <a:bodyPr/>
                    <a:lstStyle/>
                    <a:p>
                      <a:pPr algn="ctr" fontAlgn="b"/>
                      <a:endParaRPr lang="fr-FR" sz="1100" b="0" i="0" u="none" strike="noStrike" dirty="0">
                        <a:solidFill>
                          <a:srgbClr val="0070C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100" u="none" strike="noStrike" dirty="0" err="1" smtClean="0">
                          <a:solidFill>
                            <a:srgbClr val="0070C0"/>
                          </a:solidFill>
                          <a:effectLst/>
                          <a:latin typeface="Arial" panose="020B0604020202020204" pitchFamily="34" charset="0"/>
                          <a:cs typeface="Arial" panose="020B0604020202020204" pitchFamily="34" charset="0"/>
                        </a:rPr>
                        <a:t>R</a:t>
                      </a:r>
                      <a:r>
                        <a:rPr lang="fr-FR" sz="1100" u="none" strike="noStrike" baseline="-25000" dirty="0" err="1" smtClean="0">
                          <a:solidFill>
                            <a:srgbClr val="0070C0"/>
                          </a:solidFill>
                          <a:effectLst/>
                          <a:latin typeface="Arial" panose="020B0604020202020204" pitchFamily="34" charset="0"/>
                          <a:cs typeface="Arial" panose="020B0604020202020204" pitchFamily="34" charset="0"/>
                        </a:rPr>
                        <a:t>max</a:t>
                      </a:r>
                      <a:endParaRPr lang="fr-FR" sz="1100" b="0" i="0" u="none" strike="noStrike" baseline="-25000" dirty="0">
                        <a:solidFill>
                          <a:srgbClr val="0070C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269163">
                <a:tc>
                  <a:txBody>
                    <a:bodyPr/>
                    <a:lstStyle/>
                    <a:p>
                      <a:pPr algn="ctr" fontAlgn="b"/>
                      <a:r>
                        <a:rPr lang="fr-FR" sz="1100" u="none" strike="noStrike" dirty="0">
                          <a:solidFill>
                            <a:srgbClr val="FF0000"/>
                          </a:solidFill>
                          <a:effectLst/>
                          <a:latin typeface="Arial" panose="020B0604020202020204" pitchFamily="34" charset="0"/>
                          <a:cs typeface="Arial" panose="020B0604020202020204" pitchFamily="34" charset="0"/>
                        </a:rPr>
                        <a:t>Constante</a:t>
                      </a:r>
                      <a:endParaRPr lang="fr-FR" sz="11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100" u="none" strike="noStrike" dirty="0">
                          <a:effectLst/>
                          <a:latin typeface="Arial" panose="020B0604020202020204" pitchFamily="34" charset="0"/>
                          <a:cs typeface="Arial" panose="020B0604020202020204" pitchFamily="34" charset="0"/>
                        </a:rPr>
                        <a:t>3.131</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269163">
                <a:tc>
                  <a:txBody>
                    <a:bodyPr/>
                    <a:lstStyle/>
                    <a:p>
                      <a:pPr algn="ctr" fontAlgn="b"/>
                      <a:r>
                        <a:rPr lang="fr-FR" sz="1100" u="none" strike="noStrike" dirty="0" smtClean="0">
                          <a:solidFill>
                            <a:srgbClr val="FF0000"/>
                          </a:solidFill>
                          <a:effectLst/>
                          <a:latin typeface="Arial" panose="020B0604020202020204" pitchFamily="34" charset="0"/>
                          <a:cs typeface="Arial" panose="020B0604020202020204" pitchFamily="34" charset="0"/>
                        </a:rPr>
                        <a:t>CEC</a:t>
                      </a:r>
                      <a:endParaRPr lang="fr-FR" sz="11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100" u="none" strike="noStrike" dirty="0">
                          <a:effectLst/>
                          <a:latin typeface="Arial" panose="020B0604020202020204" pitchFamily="34" charset="0"/>
                          <a:cs typeface="Arial" panose="020B0604020202020204" pitchFamily="34" charset="0"/>
                        </a:rPr>
                        <a:t>0.026</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269163">
                <a:tc>
                  <a:txBody>
                    <a:bodyPr/>
                    <a:lstStyle/>
                    <a:p>
                      <a:pPr algn="ctr" fontAlgn="b"/>
                      <a:r>
                        <a:rPr lang="fr-FR" sz="1100" u="none" strike="noStrike" dirty="0" smtClean="0">
                          <a:solidFill>
                            <a:srgbClr val="FF0000"/>
                          </a:solidFill>
                          <a:effectLst/>
                          <a:latin typeface="Arial" panose="020B0604020202020204" pitchFamily="34" charset="0"/>
                          <a:cs typeface="Arial" panose="020B0604020202020204" pitchFamily="34" charset="0"/>
                        </a:rPr>
                        <a:t>pH</a:t>
                      </a:r>
                      <a:endParaRPr lang="fr-FR" sz="11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100" u="none" strike="noStrike" dirty="0">
                          <a:effectLst/>
                          <a:latin typeface="Arial" panose="020B0604020202020204" pitchFamily="34" charset="0"/>
                          <a:cs typeface="Arial" panose="020B0604020202020204" pitchFamily="34" charset="0"/>
                        </a:rPr>
                        <a:t>-0.400</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282621">
                <a:tc>
                  <a:txBody>
                    <a:bodyPr/>
                    <a:lstStyle/>
                    <a:p>
                      <a:pPr algn="ctr" fontAlgn="b"/>
                      <a:r>
                        <a:rPr lang="fr-FR" sz="1100" b="0" i="0" u="none" strike="noStrike" dirty="0" smtClean="0">
                          <a:solidFill>
                            <a:srgbClr val="FF0000"/>
                          </a:solidFill>
                          <a:effectLst/>
                          <a:latin typeface="Arial" panose="020B0604020202020204" pitchFamily="34" charset="0"/>
                          <a:cs typeface="Arial" panose="020B0604020202020204" pitchFamily="34" charset="0"/>
                        </a:rPr>
                        <a:t>Argile</a:t>
                      </a:r>
                      <a:endParaRPr lang="fr-FR" sz="11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100" u="none" strike="noStrike" dirty="0">
                          <a:effectLst/>
                          <a:latin typeface="Arial" panose="020B0604020202020204" pitchFamily="34" charset="0"/>
                          <a:cs typeface="Arial" panose="020B0604020202020204" pitchFamily="34" charset="0"/>
                        </a:rPr>
                        <a:t>-0.001</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070215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489" y="902410"/>
            <a:ext cx="3637557" cy="5151295"/>
          </a:xfrm>
          <a:prstGeom prst="rect">
            <a:avLst/>
          </a:prstGeom>
        </p:spPr>
      </p:pic>
      <p:pic>
        <p:nvPicPr>
          <p:cNvPr id="27" name="Image 26"/>
          <p:cNvPicPr>
            <a:picLocks noChangeAspect="1"/>
          </p:cNvPicPr>
          <p:nvPr/>
        </p:nvPicPr>
        <p:blipFill rotWithShape="1">
          <a:blip r:embed="rId4" cstate="print">
            <a:extLst>
              <a:ext uri="{28A0092B-C50C-407E-A947-70E740481C1C}">
                <a14:useLocalDpi xmlns:a14="http://schemas.microsoft.com/office/drawing/2010/main" val="0"/>
              </a:ext>
            </a:extLst>
          </a:blip>
          <a:srcRect l="309" t="16821" r="4368" b="15868"/>
          <a:stretch/>
        </p:blipFill>
        <p:spPr>
          <a:xfrm>
            <a:off x="2729928" y="2410992"/>
            <a:ext cx="1510530" cy="1510530"/>
          </a:xfrm>
          <a:prstGeom prst="rect">
            <a:avLst/>
          </a:prstGeom>
        </p:spPr>
      </p:pic>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76819" r:id="rId5" imgW="6020640" imgH="6676190" progId="MSPhotoEd.3">
                  <p:embed/>
                </p:oleObj>
              </mc:Choice>
              <mc:Fallback>
                <p:oleObj r:id="rId5" imgW="6020640" imgH="6676190" progId="MSPhotoEd.3">
                  <p:embed/>
                  <p:pic>
                    <p:nvPicPr>
                      <p:cNvPr id="4" name="Obje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75659" y="6025109"/>
            <a:ext cx="718104" cy="364408"/>
          </a:xfrm>
          <a:prstGeom prst="rect">
            <a:avLst/>
          </a:prstGeom>
          <a:noFill/>
          <a:ln>
            <a:noFill/>
          </a:ln>
        </p:spPr>
      </p:pic>
      <p:pic>
        <p:nvPicPr>
          <p:cNvPr id="8" name="Image 7" descr="Afficher l'image d'origine"/>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5324" y="6408000"/>
            <a:ext cx="698775" cy="351225"/>
          </a:xfrm>
          <a:prstGeom prst="rect">
            <a:avLst/>
          </a:prstGeom>
          <a:noFill/>
          <a:ln>
            <a:noFill/>
          </a:ln>
        </p:spPr>
      </p:pic>
      <p:pic>
        <p:nvPicPr>
          <p:cNvPr id="9" name="Image 8" descr="Afficher l'image d'origine"/>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1155" y="6025109"/>
            <a:ext cx="731972" cy="313858"/>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68</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flipV="1">
            <a:off x="3819272" y="1136830"/>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
        <p:nvSpPr>
          <p:cNvPr id="2" name="ZoneTexte 1"/>
          <p:cNvSpPr txBox="1"/>
          <p:nvPr/>
        </p:nvSpPr>
        <p:spPr>
          <a:xfrm>
            <a:off x="5695394" y="598546"/>
            <a:ext cx="8595737" cy="461665"/>
          </a:xfrm>
          <a:prstGeom prst="rect">
            <a:avLst/>
          </a:prstGeom>
          <a:noFill/>
        </p:spPr>
        <p:txBody>
          <a:bodyPr wrap="square" rtlCol="0">
            <a:spAutoFit/>
          </a:bodyPr>
          <a:lstStyle>
            <a:defPPr>
              <a:defRPr lang="en-US"/>
            </a:defPPr>
            <a:lvl1pPr>
              <a:defRPr sz="3200"/>
            </a:lvl1pPr>
          </a:lstStyle>
          <a:p>
            <a:r>
              <a:rPr lang="fr-FR" sz="2400" dirty="0" smtClean="0"/>
              <a:t>Définition de l’assiette</a:t>
            </a:r>
            <a:endParaRPr lang="fr-FR" sz="2400" dirty="0"/>
          </a:p>
        </p:txBody>
      </p:sp>
      <p:sp>
        <p:nvSpPr>
          <p:cNvPr id="21" name="Espace réservé du pied de page 4"/>
          <p:cNvSpPr txBox="1">
            <a:spLocks/>
          </p:cNvSpPr>
          <p:nvPr/>
        </p:nvSpPr>
        <p:spPr>
          <a:xfrm>
            <a:off x="858839" y="65088"/>
            <a:ext cx="7893276"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Potentiel d'atténuation des émissions de N</a:t>
            </a:r>
            <a:r>
              <a:rPr sz="1600" baseline="-25000" dirty="0" smtClean="0">
                <a:solidFill>
                  <a:prstClr val="white"/>
                </a:solidFill>
              </a:rPr>
              <a:t>2</a:t>
            </a:r>
            <a:r>
              <a:rPr sz="1600" dirty="0" smtClean="0">
                <a:solidFill>
                  <a:prstClr val="white"/>
                </a:solidFill>
              </a:rPr>
              <a:t>O à l'échelle nationale</a:t>
            </a:r>
            <a:endParaRPr sz="1600" b="1" dirty="0">
              <a:solidFill>
                <a:srgbClr val="B7BF10"/>
              </a:solidFill>
            </a:endParaRPr>
          </a:p>
        </p:txBody>
      </p:sp>
      <p:sp>
        <p:nvSpPr>
          <p:cNvPr id="22" name="ZoneTexte 21"/>
          <p:cNvSpPr txBox="1"/>
          <p:nvPr/>
        </p:nvSpPr>
        <p:spPr>
          <a:xfrm>
            <a:off x="325141" y="1374896"/>
            <a:ext cx="4693668"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Matériels et Méthodes</a:t>
            </a: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lvl="0" indent="-285750">
              <a:buClr>
                <a:srgbClr val="FF0000"/>
              </a:buClr>
              <a:buFont typeface="Arial" panose="020B0604020202020204" pitchFamily="34" charset="0"/>
              <a:buChar char="•"/>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Carte spatialisée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du</a:t>
            </a:r>
            <a:r>
              <a:rPr kumimoji="0" lang="fr-FR"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fr-FR" sz="1800" b="0" i="0" u="none" strike="noStrike" kern="1200" cap="none" spc="0" normalizeH="0" noProof="0" dirty="0" err="1" smtClean="0">
                <a:ln>
                  <a:noFill/>
                </a:ln>
                <a:solidFill>
                  <a:prstClr val="black"/>
                </a:solidFill>
                <a:effectLst/>
                <a:uLnTx/>
                <a:uFillTx/>
                <a:latin typeface="Calibri" panose="020F0502020204030204"/>
                <a:ea typeface="+mn-ea"/>
                <a:cs typeface="+mn-cs"/>
              </a:rPr>
              <a:t>rmax</a:t>
            </a: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lvl="0" indent="-285750">
              <a:buClr>
                <a:srgbClr val="FF0000"/>
              </a:buClr>
              <a:buFont typeface="Arial" panose="020B0604020202020204" pitchFamily="34" charset="0"/>
              <a:buChar char="•"/>
              <a:defRPr/>
            </a:pPr>
            <a:endParaRPr lang="fr-FR" dirty="0">
              <a:solidFill>
                <a:prstClr val="black"/>
              </a:solidFill>
              <a:latin typeface="Calibri" panose="020F0502020204030204"/>
            </a:endParaRPr>
          </a:p>
          <a:p>
            <a:pPr marL="285750" lvl="0" indent="-285750">
              <a:buClr>
                <a:srgbClr val="FF0000"/>
              </a:buClr>
              <a:buFont typeface="Arial" panose="020B0604020202020204" pitchFamily="34" charset="0"/>
              <a:buChar char="•"/>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lvl="0" indent="-285750">
              <a:buClr>
                <a:srgbClr val="FF0000"/>
              </a:buClr>
              <a:buFont typeface="Arial" panose="020B0604020202020204" pitchFamily="34" charset="0"/>
              <a:buChar char="•"/>
              <a:defRPr/>
            </a:pPr>
            <a:endParaRPr lang="fr-FR" dirty="0">
              <a:solidFill>
                <a:prstClr val="black"/>
              </a:solidFill>
              <a:latin typeface="Calibri" panose="020F0502020204030204"/>
            </a:endParaRPr>
          </a:p>
          <a:p>
            <a:pPr marL="285750" lvl="0" indent="-285750">
              <a:buClr>
                <a:srgbClr val="FF0000"/>
              </a:buClr>
              <a:buFont typeface="Arial" panose="020B0604020202020204" pitchFamily="34" charset="0"/>
              <a:buChar char="•"/>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lvl="0" indent="-285750">
              <a:buClr>
                <a:srgbClr val="FF0000"/>
              </a:buClr>
              <a:buFont typeface="Arial" panose="020B0604020202020204" pitchFamily="34" charset="0"/>
              <a:buChar char="•"/>
              <a:defRPr/>
            </a:pPr>
            <a:endParaRPr lang="fr-FR" dirty="0">
              <a:solidFill>
                <a:prstClr val="black"/>
              </a:solidFill>
              <a:latin typeface="Calibri" panose="020F0502020204030204"/>
            </a:endParaRPr>
          </a:p>
          <a:p>
            <a:pPr marL="285750" lvl="0" indent="-285750">
              <a:buClr>
                <a:srgbClr val="FF0000"/>
              </a:buClr>
              <a:buFont typeface="Arial" panose="020B0604020202020204" pitchFamily="34" charset="0"/>
              <a:buChar char="•"/>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lvl="0" indent="-285750">
              <a:buClr>
                <a:srgbClr val="FF0000"/>
              </a:buClr>
              <a:buFont typeface="Arial" panose="020B0604020202020204" pitchFamily="34" charset="0"/>
              <a:buChar char="•"/>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Seuillage</a:t>
            </a:r>
            <a:r>
              <a:rPr kumimoji="0" lang="fr-FR" sz="1800" b="0" i="0" u="none" strike="noStrike" kern="1200" cap="none" spc="0" normalizeH="0" noProof="0" dirty="0" smtClean="0">
                <a:ln>
                  <a:noFill/>
                </a:ln>
                <a:solidFill>
                  <a:prstClr val="black"/>
                </a:solidFill>
                <a:effectLst/>
                <a:uLnTx/>
                <a:uFillTx/>
                <a:latin typeface="Calibri" panose="020F0502020204030204"/>
                <a:ea typeface="+mn-ea"/>
                <a:cs typeface="+mn-cs"/>
              </a:rPr>
              <a:t> sur la base de la relation « GBM » entre pH et capacité des sols à réduire N</a:t>
            </a:r>
            <a:r>
              <a:rPr kumimoji="0" lang="fr-FR" sz="1800" b="0" i="0" u="none" strike="noStrike" kern="1200" cap="none" spc="0" normalizeH="0" baseline="-25000" noProof="0" dirty="0" smtClean="0">
                <a:ln>
                  <a:noFill/>
                </a:ln>
                <a:solidFill>
                  <a:prstClr val="black"/>
                </a:solidFill>
                <a:effectLst/>
                <a:uLnTx/>
                <a:uFillTx/>
                <a:latin typeface="Calibri" panose="020F0502020204030204"/>
                <a:ea typeface="+mn-ea"/>
                <a:cs typeface="+mn-cs"/>
              </a:rPr>
              <a:t>2</a:t>
            </a:r>
            <a:r>
              <a:rPr kumimoji="0" lang="fr-FR" sz="1800" b="0" i="0" u="none" strike="noStrike" kern="1200" cap="none" spc="0" normalizeH="0" noProof="0" dirty="0" smtClean="0">
                <a:ln>
                  <a:noFill/>
                </a:ln>
                <a:solidFill>
                  <a:prstClr val="black"/>
                </a:solidFill>
                <a:effectLst/>
                <a:uLnTx/>
                <a:uFillTx/>
                <a:latin typeface="Calibri" panose="020F0502020204030204"/>
                <a:ea typeface="+mn-ea"/>
                <a:cs typeface="+mn-cs"/>
              </a:rPr>
              <a:t>O</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ZoneTexte 25"/>
          <p:cNvSpPr txBox="1"/>
          <p:nvPr/>
        </p:nvSpPr>
        <p:spPr>
          <a:xfrm>
            <a:off x="5256707" y="1373676"/>
            <a:ext cx="414390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Résultats</a:t>
            </a: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grpSp>
        <p:nvGrpSpPr>
          <p:cNvPr id="29" name="Groupe 28"/>
          <p:cNvGrpSpPr/>
          <p:nvPr/>
        </p:nvGrpSpPr>
        <p:grpSpPr>
          <a:xfrm>
            <a:off x="2112816" y="4661570"/>
            <a:ext cx="2733315" cy="1570100"/>
            <a:chOff x="2195736" y="1804275"/>
            <a:chExt cx="4589304" cy="3300654"/>
          </a:xfrm>
        </p:grpSpPr>
        <p:pic>
          <p:nvPicPr>
            <p:cNvPr id="30" name="Imag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58960" y="1804275"/>
              <a:ext cx="4426080" cy="3249450"/>
            </a:xfrm>
            <a:prstGeom prst="rect">
              <a:avLst/>
            </a:prstGeom>
          </p:spPr>
        </p:pic>
        <p:sp>
          <p:nvSpPr>
            <p:cNvPr id="31" name="ZoneTexte 30"/>
            <p:cNvSpPr txBox="1"/>
            <p:nvPr/>
          </p:nvSpPr>
          <p:spPr>
            <a:xfrm>
              <a:off x="4499992" y="4797152"/>
              <a:ext cx="41389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pH</a:t>
              </a: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ZoneTexte 31"/>
            <p:cNvSpPr txBox="1"/>
            <p:nvPr/>
          </p:nvSpPr>
          <p:spPr>
            <a:xfrm rot="-5400000">
              <a:off x="2079358" y="3292877"/>
              <a:ext cx="54053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a:t>
              </a:r>
              <a:r>
                <a:rPr kumimoji="0" lang="fr-FR" sz="1400" b="0" i="0" u="none" strike="noStrike" kern="1200" cap="none" spc="0" normalizeH="0" baseline="-2500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max</a:t>
              </a:r>
              <a:endParaRPr kumimoji="0" lang="fr-FR" sz="14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 name="Rectangle 4"/>
          <p:cNvSpPr/>
          <p:nvPr/>
        </p:nvSpPr>
        <p:spPr>
          <a:xfrm>
            <a:off x="2478458" y="4848342"/>
            <a:ext cx="942378" cy="416500"/>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3420835" y="5264843"/>
            <a:ext cx="143505" cy="475820"/>
          </a:xfrm>
          <a:prstGeom prst="rect">
            <a:avLst/>
          </a:prstGeom>
          <a:solidFill>
            <a:srgbClr val="FFC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3564340" y="5740662"/>
            <a:ext cx="1062084" cy="264227"/>
          </a:xfrm>
          <a:prstGeom prst="rect">
            <a:avLst/>
          </a:prstGeom>
          <a:solidFill>
            <a:srgbClr val="92D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294081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77839"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5659" y="6025109"/>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5324" y="6408000"/>
            <a:ext cx="698775" cy="35122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1155" y="6025109"/>
            <a:ext cx="731972" cy="313858"/>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69</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flipV="1">
            <a:off x="3819272" y="1136830"/>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
        <p:nvSpPr>
          <p:cNvPr id="2" name="ZoneTexte 1"/>
          <p:cNvSpPr txBox="1"/>
          <p:nvPr/>
        </p:nvSpPr>
        <p:spPr>
          <a:xfrm>
            <a:off x="3814799" y="576555"/>
            <a:ext cx="8595737" cy="461665"/>
          </a:xfrm>
          <a:prstGeom prst="rect">
            <a:avLst/>
          </a:prstGeom>
          <a:noFill/>
        </p:spPr>
        <p:txBody>
          <a:bodyPr wrap="square" rtlCol="0">
            <a:spAutoFit/>
          </a:bodyPr>
          <a:lstStyle>
            <a:defPPr>
              <a:defRPr lang="en-US"/>
            </a:defPPr>
            <a:lvl1pPr>
              <a:defRPr sz="3200"/>
            </a:lvl1pPr>
          </a:lstStyle>
          <a:p>
            <a:r>
              <a:rPr lang="fr-FR" sz="2400" dirty="0" smtClean="0"/>
              <a:t>Compléments sur le calcul de l’assiette</a:t>
            </a:r>
            <a:endParaRPr lang="fr-FR" sz="2400" dirty="0"/>
          </a:p>
        </p:txBody>
      </p:sp>
      <p:sp>
        <p:nvSpPr>
          <p:cNvPr id="21" name="Espace réservé du pied de page 4"/>
          <p:cNvSpPr txBox="1">
            <a:spLocks/>
          </p:cNvSpPr>
          <p:nvPr/>
        </p:nvSpPr>
        <p:spPr>
          <a:xfrm>
            <a:off x="858839" y="65088"/>
            <a:ext cx="7893276"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Potentiel d'atténuation des émissions de N</a:t>
            </a:r>
            <a:r>
              <a:rPr sz="1600" baseline="-25000" dirty="0" smtClean="0">
                <a:solidFill>
                  <a:prstClr val="white"/>
                </a:solidFill>
              </a:rPr>
              <a:t>2</a:t>
            </a:r>
            <a:r>
              <a:rPr sz="1600" dirty="0" smtClean="0">
                <a:solidFill>
                  <a:prstClr val="white"/>
                </a:solidFill>
              </a:rPr>
              <a:t>O à l'échelle nationale</a:t>
            </a:r>
            <a:endParaRPr sz="1600" b="1" dirty="0">
              <a:solidFill>
                <a:srgbClr val="B7BF10"/>
              </a:solidFill>
            </a:endParaRPr>
          </a:p>
        </p:txBody>
      </p:sp>
      <p:sp>
        <p:nvSpPr>
          <p:cNvPr id="36" name="Rectangle 35"/>
          <p:cNvSpPr>
            <a:spLocks noGrp="1" noChangeArrowheads="1"/>
          </p:cNvSpPr>
          <p:nvPr/>
        </p:nvSpPr>
        <p:spPr>
          <a:xfrm>
            <a:off x="588868" y="1499934"/>
            <a:ext cx="8041367" cy="20748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eaLnBrk="1" hangingPunct="1">
              <a:lnSpc>
                <a:spcPts val="2400"/>
              </a:lnSpc>
              <a:spcAft>
                <a:spcPts val="1200"/>
              </a:spcAft>
              <a:buSzPct val="90000"/>
              <a:buFont typeface="Wingdings" panose="05000000000000000000" pitchFamily="2" charset="2"/>
              <a:buChar char="q"/>
            </a:pPr>
            <a:r>
              <a:rPr lang="fr-FR" altLang="fr-FR" sz="2000" dirty="0" smtClean="0">
                <a:latin typeface="Calibri" pitchFamily="34" charset="0"/>
              </a:rPr>
              <a:t>Plusieurs approches possibles, un exemple ici détaillé</a:t>
            </a:r>
          </a:p>
          <a:p>
            <a:pPr marL="361950" indent="-361950" eaLnBrk="1" hangingPunct="1">
              <a:lnSpc>
                <a:spcPts val="2400"/>
              </a:lnSpc>
              <a:spcAft>
                <a:spcPts val="1200"/>
              </a:spcAft>
              <a:buSzPct val="90000"/>
              <a:buFont typeface="Wingdings" panose="05000000000000000000" pitchFamily="2" charset="2"/>
              <a:buChar char="q"/>
            </a:pPr>
            <a:r>
              <a:rPr lang="fr-FR" altLang="fr-FR" sz="2000" dirty="0" smtClean="0">
                <a:latin typeface="Calibri" pitchFamily="34" charset="0"/>
              </a:rPr>
              <a:t>Estimation sur la base de la carte RMQS * GBM : ass1 = </a:t>
            </a:r>
            <a:r>
              <a:rPr lang="fr-FR" altLang="fr-FR" sz="2000" dirty="0" smtClean="0">
                <a:latin typeface="Calibri" pitchFamily="34" charset="0"/>
              </a:rPr>
              <a:t>85 </a:t>
            </a:r>
            <a:r>
              <a:rPr lang="fr-FR" altLang="fr-FR" sz="2000" dirty="0" smtClean="0">
                <a:latin typeface="Calibri" pitchFamily="34" charset="0"/>
              </a:rPr>
              <a:t>% dont 38 % (</a:t>
            </a:r>
            <a:r>
              <a:rPr lang="fr-FR" altLang="fr-FR" sz="2000" dirty="0" smtClean="0">
                <a:solidFill>
                  <a:srgbClr val="FF0000"/>
                </a:solidFill>
                <a:latin typeface="Calibri" pitchFamily="34" charset="0"/>
              </a:rPr>
              <a:t>pH &lt; 6,4</a:t>
            </a:r>
            <a:r>
              <a:rPr lang="fr-FR" altLang="fr-FR" sz="2000" dirty="0" smtClean="0">
                <a:latin typeface="Calibri" pitchFamily="34" charset="0"/>
              </a:rPr>
              <a:t>) et 47 % (</a:t>
            </a:r>
            <a:r>
              <a:rPr lang="fr-FR" altLang="fr-FR" sz="2000" dirty="0" smtClean="0">
                <a:solidFill>
                  <a:srgbClr val="FF6600"/>
                </a:solidFill>
                <a:latin typeface="Calibri" pitchFamily="34" charset="0"/>
              </a:rPr>
              <a:t>6,4 &lt; pH &lt; 6,8</a:t>
            </a:r>
            <a:r>
              <a:rPr lang="fr-FR" altLang="fr-FR" sz="2000" dirty="0" smtClean="0">
                <a:latin typeface="Calibri" pitchFamily="34" charset="0"/>
              </a:rPr>
              <a:t>) </a:t>
            </a:r>
          </a:p>
          <a:p>
            <a:pPr marL="361950" indent="-361950" eaLnBrk="1" hangingPunct="1">
              <a:lnSpc>
                <a:spcPts val="2400"/>
              </a:lnSpc>
              <a:spcAft>
                <a:spcPts val="1200"/>
              </a:spcAft>
              <a:buSzPct val="90000"/>
              <a:buFont typeface="Wingdings" panose="05000000000000000000" pitchFamily="2" charset="2"/>
              <a:buChar char="q"/>
            </a:pPr>
            <a:r>
              <a:rPr lang="fr-FR" altLang="fr-FR" sz="2000" dirty="0" smtClean="0">
                <a:latin typeface="Calibri" pitchFamily="34" charset="0"/>
              </a:rPr>
              <a:t>Prise en compte de logiques agronomiques : le chaulage n’est envisagé que sur les surfaces couvertes par des sols cultivés (41 %) ou toujours en herbe et fertilisées (19 %) – données RMQS : ass2 = 51 %</a:t>
            </a:r>
          </a:p>
          <a:p>
            <a:pPr marL="361950" indent="-361950" eaLnBrk="1" hangingPunct="1">
              <a:lnSpc>
                <a:spcPts val="2400"/>
              </a:lnSpc>
              <a:buSzPct val="90000"/>
              <a:buFont typeface="Wingdings" panose="05000000000000000000" pitchFamily="2" charset="2"/>
              <a:buChar char="q"/>
            </a:pPr>
            <a:r>
              <a:rPr lang="fr-FR" altLang="fr-FR" sz="2000" dirty="0" smtClean="0">
                <a:latin typeface="Calibri" pitchFamily="34" charset="0"/>
              </a:rPr>
              <a:t>Distinction de 2 sous-assiettes sur lesquelles seront appliquées un abattement :</a:t>
            </a:r>
          </a:p>
          <a:p>
            <a:pPr marL="819150" lvl="1" indent="-361950">
              <a:lnSpc>
                <a:spcPts val="2400"/>
              </a:lnSpc>
              <a:buSzPct val="90000"/>
              <a:buFont typeface="Wingdings" panose="05000000000000000000" pitchFamily="2" charset="2"/>
              <a:buChar char="q"/>
            </a:pPr>
            <a:r>
              <a:rPr lang="fr-FR" altLang="fr-FR" sz="1600" dirty="0" smtClean="0">
                <a:latin typeface="Calibri" pitchFamily="34" charset="0"/>
              </a:rPr>
              <a:t>ass2-1 (</a:t>
            </a:r>
            <a:r>
              <a:rPr lang="fr-FR" altLang="fr-FR" sz="1600" dirty="0" smtClean="0">
                <a:solidFill>
                  <a:srgbClr val="FF0000"/>
                </a:solidFill>
                <a:latin typeface="Calibri" pitchFamily="34" charset="0"/>
              </a:rPr>
              <a:t>pH&lt;6,4</a:t>
            </a:r>
            <a:r>
              <a:rPr lang="fr-FR" altLang="fr-FR" sz="1600" dirty="0" smtClean="0">
                <a:latin typeface="Calibri" pitchFamily="34" charset="0"/>
              </a:rPr>
              <a:t>) : 23 %</a:t>
            </a:r>
          </a:p>
          <a:p>
            <a:pPr marL="819150" lvl="1" indent="-361950">
              <a:lnSpc>
                <a:spcPts val="2400"/>
              </a:lnSpc>
              <a:buSzPct val="90000"/>
              <a:buFont typeface="Wingdings" panose="05000000000000000000" pitchFamily="2" charset="2"/>
              <a:buChar char="q"/>
            </a:pPr>
            <a:r>
              <a:rPr lang="fr-FR" altLang="fr-FR" sz="1600" dirty="0" smtClean="0">
                <a:latin typeface="Calibri" pitchFamily="34" charset="0"/>
              </a:rPr>
              <a:t>ass2-2 (</a:t>
            </a:r>
            <a:r>
              <a:rPr lang="fr-FR" altLang="fr-FR" sz="1600" dirty="0" smtClean="0">
                <a:solidFill>
                  <a:srgbClr val="FF6600"/>
                </a:solidFill>
                <a:latin typeface="Calibri" pitchFamily="34" charset="0"/>
              </a:rPr>
              <a:t>6,4 &lt;pH &lt; 6,8</a:t>
            </a:r>
            <a:r>
              <a:rPr lang="fr-FR" altLang="fr-FR" sz="1600" dirty="0" smtClean="0">
                <a:latin typeface="Calibri" pitchFamily="34" charset="0"/>
              </a:rPr>
              <a:t>) : 28 % </a:t>
            </a:r>
          </a:p>
          <a:p>
            <a:pPr marL="457200" lvl="1" indent="0">
              <a:lnSpc>
                <a:spcPts val="2400"/>
              </a:lnSpc>
              <a:buSzPct val="90000"/>
              <a:buNone/>
            </a:pPr>
            <a:endParaRPr lang="fr-FR" altLang="fr-FR" sz="1600" dirty="0" smtClean="0">
              <a:latin typeface="Calibri" pitchFamily="34" charset="0"/>
            </a:endParaRPr>
          </a:p>
          <a:p>
            <a:pPr marL="457200" lvl="1" indent="0">
              <a:lnSpc>
                <a:spcPts val="2400"/>
              </a:lnSpc>
              <a:buSzPct val="90000"/>
              <a:buNone/>
            </a:pPr>
            <a:endParaRPr lang="fr-FR" altLang="fr-FR" sz="1600" b="1" dirty="0" smtClean="0">
              <a:solidFill>
                <a:srgbClr val="00FFFF"/>
              </a:solidFill>
              <a:latin typeface="Calibri" pitchFamily="34" charset="0"/>
            </a:endParaRPr>
          </a:p>
        </p:txBody>
      </p:sp>
    </p:spTree>
    <p:extLst>
      <p:ext uri="{BB962C8B-B14F-4D97-AF65-F5344CB8AC3E}">
        <p14:creationId xmlns:p14="http://schemas.microsoft.com/office/powerpoint/2010/main" val="2645619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à coins arrondis 14"/>
          <p:cNvSpPr>
            <a:spLocks noChangeArrowheads="1"/>
          </p:cNvSpPr>
          <p:nvPr/>
        </p:nvSpPr>
        <p:spPr bwMode="auto">
          <a:xfrm>
            <a:off x="8534492" y="3382963"/>
            <a:ext cx="287337" cy="2019300"/>
          </a:xfrm>
          <a:prstGeom prst="roundRect">
            <a:avLst>
              <a:gd name="adj" fmla="val 16667"/>
            </a:avLst>
          </a:prstGeom>
          <a:solidFill>
            <a:srgbClr val="00B050"/>
          </a:solidFill>
          <a:ln w="9525" algn="ctr">
            <a:solidFill>
              <a:schemeClr val="tx1"/>
            </a:solidFill>
            <a:round/>
            <a:headEnd/>
            <a:tailEnd/>
          </a:ln>
        </p:spPr>
        <p:txBody>
          <a:bodyPr wrap="none"/>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31795"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0423" y="6049466"/>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3280" y="5984027"/>
            <a:ext cx="698775" cy="35122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1345" y="6010345"/>
            <a:ext cx="731972" cy="361003"/>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flipV="1">
            <a:off x="4259505" y="1085146"/>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
        <p:nvSpPr>
          <p:cNvPr id="22" name="Rectangle 21"/>
          <p:cNvSpPr/>
          <p:nvPr/>
        </p:nvSpPr>
        <p:spPr>
          <a:xfrm>
            <a:off x="300580" y="1692121"/>
            <a:ext cx="7812087" cy="4278313"/>
          </a:xfrm>
          <a:prstGeom prst="rect">
            <a:avLst/>
          </a:prstGeom>
        </p:spPr>
        <p:txBody>
          <a:bodyPr>
            <a:spAutoFit/>
          </a:bodyPr>
          <a:lstStyle/>
          <a:p>
            <a:pPr marL="342900" indent="-342900">
              <a:buFont typeface="+mj-lt"/>
              <a:buAutoNum type="arabicPeriod"/>
              <a:defRPr/>
            </a:pPr>
            <a:r>
              <a:rPr lang="fr-FR" dirty="0" smtClean="0">
                <a:latin typeface="Arial" charset="0"/>
              </a:rPr>
              <a:t>Développer </a:t>
            </a:r>
            <a:r>
              <a:rPr lang="fr-FR" dirty="0">
                <a:latin typeface="Arial" charset="0"/>
              </a:rPr>
              <a:t>des connaissances nouvelles sur la fonction de réduction du N</a:t>
            </a:r>
            <a:r>
              <a:rPr lang="fr-FR" baseline="-25000" dirty="0">
                <a:latin typeface="Arial" charset="0"/>
              </a:rPr>
              <a:t>2</a:t>
            </a:r>
            <a:r>
              <a:rPr lang="fr-FR" dirty="0">
                <a:latin typeface="Arial" charset="0"/>
              </a:rPr>
              <a:t>O en N</a:t>
            </a:r>
            <a:r>
              <a:rPr lang="fr-FR" baseline="-25000" dirty="0">
                <a:latin typeface="Arial" charset="0"/>
              </a:rPr>
              <a:t>2</a:t>
            </a:r>
            <a:r>
              <a:rPr lang="fr-FR" dirty="0">
                <a:latin typeface="Arial" charset="0"/>
              </a:rPr>
              <a:t> dans les sols. </a:t>
            </a:r>
          </a:p>
          <a:p>
            <a:pPr marL="800100" lvl="1" indent="-342900">
              <a:buFont typeface="Arial" pitchFamily="34" charset="0"/>
              <a:buChar char="•"/>
              <a:defRPr/>
            </a:pPr>
            <a:r>
              <a:rPr lang="fr-FR" sz="1400" dirty="0">
                <a:latin typeface="Arial" charset="0"/>
              </a:rPr>
              <a:t>son potentiel de fonctionnement dans de nombreux sols</a:t>
            </a:r>
            <a:endParaRPr lang="fr-FR" sz="1400" i="1" dirty="0">
              <a:latin typeface="Arial" charset="0"/>
            </a:endParaRPr>
          </a:p>
          <a:p>
            <a:pPr marL="800100" lvl="1" indent="-342900">
              <a:buFont typeface="Arial" pitchFamily="34" charset="0"/>
              <a:buChar char="•"/>
              <a:defRPr/>
            </a:pPr>
            <a:r>
              <a:rPr lang="fr-FR" sz="1400" dirty="0">
                <a:latin typeface="Arial" charset="0"/>
              </a:rPr>
              <a:t>la proportion de sols présentant une faible capacité de réduction de N</a:t>
            </a:r>
            <a:r>
              <a:rPr lang="fr-FR" sz="1400" baseline="-25000" dirty="0">
                <a:latin typeface="Arial" charset="0"/>
              </a:rPr>
              <a:t>2</a:t>
            </a:r>
            <a:r>
              <a:rPr lang="fr-FR" sz="1400" dirty="0">
                <a:latin typeface="Arial" charset="0"/>
              </a:rPr>
              <a:t>O parmi un échantillonnage de taille importante, </a:t>
            </a:r>
            <a:endParaRPr lang="fr-FR" sz="1400" i="1" dirty="0">
              <a:latin typeface="Arial" charset="0"/>
            </a:endParaRPr>
          </a:p>
          <a:p>
            <a:pPr marL="800100" lvl="1" indent="-342900">
              <a:buFont typeface="Arial" pitchFamily="34" charset="0"/>
              <a:buChar char="•"/>
              <a:defRPr/>
            </a:pPr>
            <a:r>
              <a:rPr lang="fr-FR" sz="1400" dirty="0">
                <a:latin typeface="Arial" charset="0"/>
              </a:rPr>
              <a:t>le déterminisme de ce potentiel par les caractéristiques des sols, </a:t>
            </a:r>
          </a:p>
          <a:p>
            <a:pPr>
              <a:defRPr/>
            </a:pPr>
            <a:endParaRPr lang="fr-FR" dirty="0">
              <a:latin typeface="Arial" charset="0"/>
            </a:endParaRPr>
          </a:p>
          <a:p>
            <a:pPr marL="342900" indent="-342900">
              <a:buFont typeface="+mj-lt"/>
              <a:buAutoNum type="arabicPeriod" startAt="2"/>
              <a:defRPr/>
            </a:pPr>
            <a:r>
              <a:rPr lang="fr-FR" dirty="0" smtClean="0">
                <a:latin typeface="Arial" charset="0"/>
              </a:rPr>
              <a:t>Consolider </a:t>
            </a:r>
            <a:r>
              <a:rPr lang="fr-FR" dirty="0">
                <a:latin typeface="Arial" charset="0"/>
              </a:rPr>
              <a:t>la relation entre une faible capacité des sols à réduire N</a:t>
            </a:r>
            <a:r>
              <a:rPr lang="fr-FR" baseline="-25000" dirty="0">
                <a:latin typeface="Arial" charset="0"/>
              </a:rPr>
              <a:t>2</a:t>
            </a:r>
            <a:r>
              <a:rPr lang="fr-FR" dirty="0">
                <a:latin typeface="Arial" charset="0"/>
              </a:rPr>
              <a:t>O en N</a:t>
            </a:r>
            <a:r>
              <a:rPr lang="fr-FR" baseline="-25000" dirty="0">
                <a:latin typeface="Arial" charset="0"/>
              </a:rPr>
              <a:t>2</a:t>
            </a:r>
            <a:r>
              <a:rPr lang="fr-FR" dirty="0">
                <a:latin typeface="Arial" charset="0"/>
              </a:rPr>
              <a:t> et l’intensité des émissions de N</a:t>
            </a:r>
            <a:r>
              <a:rPr lang="fr-FR" baseline="-25000" dirty="0">
                <a:latin typeface="Arial" charset="0"/>
              </a:rPr>
              <a:t>2</a:t>
            </a:r>
            <a:r>
              <a:rPr lang="fr-FR" dirty="0">
                <a:latin typeface="Arial" charset="0"/>
              </a:rPr>
              <a:t>O </a:t>
            </a:r>
            <a:r>
              <a:rPr lang="fr-FR" i="1" dirty="0">
                <a:latin typeface="Arial" charset="0"/>
              </a:rPr>
              <a:t>in situ</a:t>
            </a:r>
            <a:r>
              <a:rPr lang="fr-FR" dirty="0">
                <a:latin typeface="Arial" charset="0"/>
              </a:rPr>
              <a:t>. </a:t>
            </a:r>
            <a:endParaRPr lang="fr-FR" i="1" dirty="0">
              <a:latin typeface="Arial" charset="0"/>
            </a:endParaRPr>
          </a:p>
          <a:p>
            <a:pPr marL="342900" indent="-342900">
              <a:buFont typeface="+mj-lt"/>
              <a:buAutoNum type="arabicPeriod" startAt="2"/>
              <a:defRPr/>
            </a:pPr>
            <a:endParaRPr lang="fr-FR" dirty="0">
              <a:latin typeface="Arial" charset="0"/>
            </a:endParaRPr>
          </a:p>
          <a:p>
            <a:pPr marL="342900" indent="-342900">
              <a:buFont typeface="+mj-lt"/>
              <a:buAutoNum type="arabicPeriod" startAt="2"/>
              <a:defRPr/>
            </a:pPr>
            <a:r>
              <a:rPr lang="fr-FR" dirty="0" smtClean="0">
                <a:latin typeface="Arial" charset="0"/>
              </a:rPr>
              <a:t>Intervenir </a:t>
            </a:r>
            <a:r>
              <a:rPr lang="fr-FR" i="1" dirty="0" smtClean="0">
                <a:latin typeface="Arial" charset="0"/>
              </a:rPr>
              <a:t>in situ </a:t>
            </a:r>
            <a:r>
              <a:rPr lang="fr-FR" dirty="0" smtClean="0">
                <a:latin typeface="Arial" charset="0"/>
              </a:rPr>
              <a:t>sur </a:t>
            </a:r>
            <a:r>
              <a:rPr lang="fr-FR" dirty="0">
                <a:latin typeface="Arial" charset="0"/>
              </a:rPr>
              <a:t>les propriétés des sols pour atténuer leurs émissions de N</a:t>
            </a:r>
            <a:r>
              <a:rPr lang="fr-FR" baseline="-25000" dirty="0">
                <a:latin typeface="Arial" charset="0"/>
              </a:rPr>
              <a:t>2</a:t>
            </a:r>
            <a:r>
              <a:rPr lang="fr-FR" dirty="0">
                <a:latin typeface="Arial" charset="0"/>
              </a:rPr>
              <a:t>O </a:t>
            </a:r>
          </a:p>
          <a:p>
            <a:pPr marL="342900" indent="-342900">
              <a:buFont typeface="+mj-lt"/>
              <a:buAutoNum type="arabicPeriod" startAt="2"/>
              <a:defRPr/>
            </a:pPr>
            <a:endParaRPr lang="fr-FR" dirty="0">
              <a:latin typeface="Arial" charset="0"/>
            </a:endParaRPr>
          </a:p>
          <a:p>
            <a:pPr marL="342900" indent="-342900">
              <a:buFont typeface="+mj-lt"/>
              <a:buAutoNum type="arabicPeriod" startAt="2"/>
              <a:defRPr/>
            </a:pPr>
            <a:r>
              <a:rPr lang="fr-FR" dirty="0" smtClean="0">
                <a:latin typeface="Arial" charset="0"/>
              </a:rPr>
              <a:t>Tester </a:t>
            </a:r>
            <a:r>
              <a:rPr lang="fr-FR" dirty="0">
                <a:latin typeface="Arial" charset="0"/>
              </a:rPr>
              <a:t>par modélisation, à différentes échelles spatiales et temporelles, le potentiel d’atténuation des émissions de N</a:t>
            </a:r>
            <a:r>
              <a:rPr lang="fr-FR" baseline="-25000" dirty="0">
                <a:latin typeface="Arial" charset="0"/>
              </a:rPr>
              <a:t>2</a:t>
            </a:r>
            <a:r>
              <a:rPr lang="fr-FR" dirty="0">
                <a:latin typeface="Arial" charset="0"/>
              </a:rPr>
              <a:t>O par les solutions biotechniques proposées</a:t>
            </a:r>
            <a:endParaRPr lang="fr-FR" sz="1600" i="1" dirty="0">
              <a:latin typeface="Arial" charset="0"/>
            </a:endParaRPr>
          </a:p>
        </p:txBody>
      </p:sp>
      <p:sp>
        <p:nvSpPr>
          <p:cNvPr id="23" name="Rectangle à coins arrondis 4"/>
          <p:cNvSpPr>
            <a:spLocks noChangeArrowheads="1"/>
          </p:cNvSpPr>
          <p:nvPr/>
        </p:nvSpPr>
        <p:spPr bwMode="auto">
          <a:xfrm>
            <a:off x="8189502" y="1751048"/>
            <a:ext cx="297384" cy="2167809"/>
          </a:xfrm>
          <a:prstGeom prst="roundRect">
            <a:avLst>
              <a:gd name="adj" fmla="val 16667"/>
            </a:avLst>
          </a:prstGeom>
          <a:solidFill>
            <a:srgbClr val="00B050"/>
          </a:solidFill>
          <a:ln w="9525" algn="ctr">
            <a:solidFill>
              <a:schemeClr val="tx1"/>
            </a:solidFill>
            <a:round/>
            <a:headEnd/>
            <a:tailEnd/>
          </a:ln>
        </p:spPr>
        <p:txBody>
          <a:bodyPr wrap="none"/>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24" name="ZoneTexte 3"/>
          <p:cNvSpPr txBox="1">
            <a:spLocks noChangeArrowheads="1"/>
          </p:cNvSpPr>
          <p:nvPr/>
        </p:nvSpPr>
        <p:spPr bwMode="auto">
          <a:xfrm>
            <a:off x="8199549" y="2184400"/>
            <a:ext cx="2873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dirty="0"/>
              <a:t>LABO</a:t>
            </a:r>
          </a:p>
        </p:txBody>
      </p:sp>
      <p:sp>
        <p:nvSpPr>
          <p:cNvPr id="25" name="ZoneTexte 13"/>
          <p:cNvSpPr txBox="1">
            <a:spLocks noChangeArrowheads="1"/>
          </p:cNvSpPr>
          <p:nvPr/>
        </p:nvSpPr>
        <p:spPr bwMode="auto">
          <a:xfrm>
            <a:off x="8524445" y="3370263"/>
            <a:ext cx="2873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dirty="0"/>
              <a:t>TERRAIN</a:t>
            </a:r>
          </a:p>
        </p:txBody>
      </p:sp>
      <p:sp>
        <p:nvSpPr>
          <p:cNvPr id="27" name="Rectangle à coins arrondis 4"/>
          <p:cNvSpPr>
            <a:spLocks noChangeArrowheads="1"/>
          </p:cNvSpPr>
          <p:nvPr/>
        </p:nvSpPr>
        <p:spPr bwMode="auto">
          <a:xfrm>
            <a:off x="8868025" y="4659412"/>
            <a:ext cx="274297" cy="1711936"/>
          </a:xfrm>
          <a:prstGeom prst="roundRect">
            <a:avLst>
              <a:gd name="adj" fmla="val 16667"/>
            </a:avLst>
          </a:prstGeom>
          <a:solidFill>
            <a:srgbClr val="00B050"/>
          </a:solidFill>
          <a:ln w="9525" algn="ctr">
            <a:solidFill>
              <a:schemeClr val="tx1"/>
            </a:solidFill>
            <a:round/>
            <a:headEnd/>
            <a:tailEnd/>
          </a:ln>
        </p:spPr>
        <p:txBody>
          <a:bodyPr wrap="none"/>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28" name="ZoneTexte 13"/>
          <p:cNvSpPr txBox="1">
            <a:spLocks noChangeArrowheads="1"/>
          </p:cNvSpPr>
          <p:nvPr/>
        </p:nvSpPr>
        <p:spPr bwMode="auto">
          <a:xfrm>
            <a:off x="8854985" y="4659412"/>
            <a:ext cx="28733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dirty="0" smtClean="0"/>
              <a:t>MODEL</a:t>
            </a:r>
            <a:endParaRPr lang="fr-FR" altLang="fr-FR" sz="1800" dirty="0"/>
          </a:p>
        </p:txBody>
      </p:sp>
      <p:sp>
        <p:nvSpPr>
          <p:cNvPr id="29"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Introduction générale</a:t>
            </a:r>
            <a:endParaRPr sz="1600" b="1" dirty="0">
              <a:solidFill>
                <a:srgbClr val="B7BF10"/>
              </a:solidFill>
            </a:endParaRPr>
          </a:p>
        </p:txBody>
      </p:sp>
      <p:sp>
        <p:nvSpPr>
          <p:cNvPr id="30" name="ZoneTexte 29"/>
          <p:cNvSpPr txBox="1"/>
          <p:nvPr/>
        </p:nvSpPr>
        <p:spPr>
          <a:xfrm>
            <a:off x="3796376" y="487671"/>
            <a:ext cx="7114232" cy="584775"/>
          </a:xfrm>
          <a:prstGeom prst="rect">
            <a:avLst/>
          </a:prstGeom>
          <a:noFill/>
        </p:spPr>
        <p:txBody>
          <a:bodyPr wrap="square" rtlCol="0">
            <a:spAutoFit/>
          </a:bodyPr>
          <a:lstStyle/>
          <a:p>
            <a:r>
              <a:rPr lang="fr-FR" sz="3200" dirty="0" smtClean="0"/>
              <a:t>Objectifs spécifiques annoncés</a:t>
            </a:r>
            <a:endParaRPr lang="fr-FR" sz="3200" dirty="0"/>
          </a:p>
        </p:txBody>
      </p:sp>
    </p:spTree>
    <p:extLst>
      <p:ext uri="{BB962C8B-B14F-4D97-AF65-F5344CB8AC3E}">
        <p14:creationId xmlns:p14="http://schemas.microsoft.com/office/powerpoint/2010/main" val="25728422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78858"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5659" y="6025109"/>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5324" y="6408000"/>
            <a:ext cx="698775" cy="35122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1155" y="6025109"/>
            <a:ext cx="731972" cy="313858"/>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flipV="1">
            <a:off x="3819272" y="1136830"/>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
        <p:nvSpPr>
          <p:cNvPr id="2" name="ZoneTexte 1"/>
          <p:cNvSpPr txBox="1"/>
          <p:nvPr/>
        </p:nvSpPr>
        <p:spPr>
          <a:xfrm>
            <a:off x="3955258" y="517538"/>
            <a:ext cx="8595737" cy="584775"/>
          </a:xfrm>
          <a:prstGeom prst="rect">
            <a:avLst/>
          </a:prstGeom>
          <a:noFill/>
        </p:spPr>
        <p:txBody>
          <a:bodyPr wrap="square" rtlCol="0">
            <a:spAutoFit/>
          </a:bodyPr>
          <a:lstStyle>
            <a:defPPr>
              <a:defRPr lang="en-US"/>
            </a:defPPr>
            <a:lvl1pPr>
              <a:defRPr sz="3200"/>
            </a:lvl1pPr>
          </a:lstStyle>
          <a:p>
            <a:r>
              <a:rPr lang="fr-FR" dirty="0" smtClean="0"/>
              <a:t>Précisions sur l’abattement</a:t>
            </a:r>
            <a:endParaRPr lang="fr-FR" dirty="0"/>
          </a:p>
        </p:txBody>
      </p:sp>
      <p:sp>
        <p:nvSpPr>
          <p:cNvPr id="21" name="Espace réservé du pied de page 4"/>
          <p:cNvSpPr txBox="1">
            <a:spLocks/>
          </p:cNvSpPr>
          <p:nvPr/>
        </p:nvSpPr>
        <p:spPr>
          <a:xfrm>
            <a:off x="858839" y="65088"/>
            <a:ext cx="7893276"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Potentiel d'atténuation des émissions de N</a:t>
            </a:r>
            <a:r>
              <a:rPr sz="1600" baseline="-25000" dirty="0" smtClean="0">
                <a:solidFill>
                  <a:prstClr val="white"/>
                </a:solidFill>
              </a:rPr>
              <a:t>2</a:t>
            </a:r>
            <a:r>
              <a:rPr sz="1600" dirty="0" smtClean="0">
                <a:solidFill>
                  <a:prstClr val="white"/>
                </a:solidFill>
              </a:rPr>
              <a:t>O à l'échelle nationale</a:t>
            </a:r>
            <a:endParaRPr sz="1600" b="1" dirty="0">
              <a:solidFill>
                <a:srgbClr val="B7BF10"/>
              </a:solidFill>
            </a:endParaRPr>
          </a:p>
        </p:txBody>
      </p:sp>
      <p:sp>
        <p:nvSpPr>
          <p:cNvPr id="36" name="Rectangle 35"/>
          <p:cNvSpPr>
            <a:spLocks noGrp="1" noChangeArrowheads="1"/>
          </p:cNvSpPr>
          <p:nvPr/>
        </p:nvSpPr>
        <p:spPr>
          <a:xfrm>
            <a:off x="635045" y="1697998"/>
            <a:ext cx="8041367" cy="20748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eaLnBrk="1" hangingPunct="1">
              <a:lnSpc>
                <a:spcPts val="2400"/>
              </a:lnSpc>
              <a:buSzPct val="90000"/>
              <a:buFont typeface="Wingdings" panose="05000000000000000000" pitchFamily="2" charset="2"/>
              <a:buChar char="q"/>
            </a:pPr>
            <a:r>
              <a:rPr lang="fr-FR" altLang="fr-FR" sz="1600" dirty="0" smtClean="0">
                <a:latin typeface="Calibri" pitchFamily="34" charset="0"/>
              </a:rPr>
              <a:t>Abattements mesurés </a:t>
            </a:r>
            <a:r>
              <a:rPr lang="fr-FR" altLang="fr-FR" sz="1600" i="1" dirty="0" smtClean="0">
                <a:latin typeface="Calibri" pitchFamily="34" charset="0"/>
              </a:rPr>
              <a:t>in situ</a:t>
            </a:r>
            <a:r>
              <a:rPr lang="fr-FR" altLang="fr-FR" sz="1600" dirty="0" smtClean="0">
                <a:latin typeface="Calibri" pitchFamily="34" charset="0"/>
              </a:rPr>
              <a:t> </a:t>
            </a:r>
          </a:p>
          <a:p>
            <a:pPr marL="361950" indent="-361950" eaLnBrk="1" hangingPunct="1">
              <a:lnSpc>
                <a:spcPts val="2400"/>
              </a:lnSpc>
              <a:buSzPct val="90000"/>
              <a:buFont typeface="Wingdings" panose="05000000000000000000" pitchFamily="2" charset="2"/>
              <a:buChar char="q"/>
            </a:pPr>
            <a:endParaRPr lang="fr-FR" altLang="fr-FR" sz="1600" dirty="0">
              <a:latin typeface="Calibri" pitchFamily="34" charset="0"/>
            </a:endParaRPr>
          </a:p>
          <a:p>
            <a:pPr marL="361950" indent="-361950" eaLnBrk="1" hangingPunct="1">
              <a:lnSpc>
                <a:spcPts val="2400"/>
              </a:lnSpc>
              <a:buSzPct val="90000"/>
              <a:buFont typeface="Wingdings" panose="05000000000000000000" pitchFamily="2" charset="2"/>
              <a:buChar char="q"/>
            </a:pPr>
            <a:endParaRPr lang="fr-FR" altLang="fr-FR" sz="1600" dirty="0" smtClean="0">
              <a:latin typeface="Calibri" pitchFamily="34" charset="0"/>
            </a:endParaRPr>
          </a:p>
          <a:p>
            <a:pPr marL="361950" indent="-361950" eaLnBrk="1" hangingPunct="1">
              <a:lnSpc>
                <a:spcPts val="2400"/>
              </a:lnSpc>
              <a:buSzPct val="90000"/>
              <a:buFont typeface="Wingdings" panose="05000000000000000000" pitchFamily="2" charset="2"/>
              <a:buChar char="q"/>
            </a:pPr>
            <a:endParaRPr lang="fr-FR" altLang="fr-FR" sz="1600" dirty="0">
              <a:latin typeface="Calibri" pitchFamily="34" charset="0"/>
            </a:endParaRPr>
          </a:p>
          <a:p>
            <a:pPr marL="361950" indent="-361950" eaLnBrk="1" hangingPunct="1">
              <a:lnSpc>
                <a:spcPts val="2400"/>
              </a:lnSpc>
              <a:buSzPct val="90000"/>
              <a:buFont typeface="Wingdings" panose="05000000000000000000" pitchFamily="2" charset="2"/>
              <a:buChar char="q"/>
            </a:pPr>
            <a:r>
              <a:rPr lang="fr-FR" altLang="fr-FR" sz="1600" dirty="0" smtClean="0">
                <a:latin typeface="Calibri" pitchFamily="34" charset="0"/>
              </a:rPr>
              <a:t>Hypothèse complémentaire : ces abattements ayant été observés sur des sols présentant un </a:t>
            </a:r>
            <a:r>
              <a:rPr lang="fr-FR" altLang="fr-FR" sz="1600" dirty="0" err="1" smtClean="0">
                <a:latin typeface="Calibri" pitchFamily="34" charset="0"/>
              </a:rPr>
              <a:t>rmax</a:t>
            </a:r>
            <a:r>
              <a:rPr lang="fr-FR" altLang="fr-FR" sz="1600" dirty="0" smtClean="0">
                <a:latin typeface="Calibri" pitchFamily="34" charset="0"/>
              </a:rPr>
              <a:t> &gt; 0,8, on attribue cet abattement aux sols dont le pH &lt; 6,4 et on estime un abattement d’une valeur de moitié pour les sols  dont 6,4 &lt; pH &lt; 6,8</a:t>
            </a:r>
          </a:p>
          <a:p>
            <a:pPr marL="457200" lvl="1" indent="0">
              <a:lnSpc>
                <a:spcPts val="2400"/>
              </a:lnSpc>
              <a:buSzPct val="90000"/>
              <a:buNone/>
            </a:pPr>
            <a:endParaRPr lang="fr-FR" altLang="fr-FR" sz="1600" dirty="0" smtClean="0">
              <a:latin typeface="Calibri" pitchFamily="34" charset="0"/>
            </a:endParaRPr>
          </a:p>
          <a:p>
            <a:pPr marL="457200" lvl="1" indent="0">
              <a:lnSpc>
                <a:spcPts val="2400"/>
              </a:lnSpc>
              <a:buSzPct val="90000"/>
              <a:buNone/>
            </a:pPr>
            <a:endParaRPr lang="fr-FR" altLang="fr-FR" sz="1600" b="1" dirty="0" smtClean="0">
              <a:solidFill>
                <a:srgbClr val="00FFFF"/>
              </a:solidFill>
              <a:latin typeface="Calibri" pitchFamily="34" charset="0"/>
            </a:endParaRPr>
          </a:p>
        </p:txBody>
      </p:sp>
      <p:grpSp>
        <p:nvGrpSpPr>
          <p:cNvPr id="3" name="Groupe 2"/>
          <p:cNvGrpSpPr/>
          <p:nvPr/>
        </p:nvGrpSpPr>
        <p:grpSpPr>
          <a:xfrm>
            <a:off x="2588600" y="4533126"/>
            <a:ext cx="2733315" cy="1570100"/>
            <a:chOff x="2112816" y="4661570"/>
            <a:chExt cx="2733315" cy="1570100"/>
          </a:xfrm>
        </p:grpSpPr>
        <p:grpSp>
          <p:nvGrpSpPr>
            <p:cNvPr id="22" name="Groupe 21"/>
            <p:cNvGrpSpPr/>
            <p:nvPr/>
          </p:nvGrpSpPr>
          <p:grpSpPr>
            <a:xfrm>
              <a:off x="2112816" y="4661570"/>
              <a:ext cx="2733315" cy="1570100"/>
              <a:chOff x="2195736" y="1804275"/>
              <a:chExt cx="4589304" cy="3300654"/>
            </a:xfrm>
          </p:grpSpPr>
          <p:pic>
            <p:nvPicPr>
              <p:cNvPr id="23" name="Imag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58960" y="1804275"/>
                <a:ext cx="4426080" cy="3249450"/>
              </a:xfrm>
              <a:prstGeom prst="rect">
                <a:avLst/>
              </a:prstGeom>
            </p:spPr>
          </p:pic>
          <p:sp>
            <p:nvSpPr>
              <p:cNvPr id="24" name="ZoneTexte 23"/>
              <p:cNvSpPr txBox="1"/>
              <p:nvPr/>
            </p:nvSpPr>
            <p:spPr>
              <a:xfrm>
                <a:off x="4499992" y="4797152"/>
                <a:ext cx="41389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pH</a:t>
                </a: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ZoneTexte 24"/>
              <p:cNvSpPr txBox="1"/>
              <p:nvPr/>
            </p:nvSpPr>
            <p:spPr>
              <a:xfrm rot="-5400000">
                <a:off x="2079358" y="3292877"/>
                <a:ext cx="54053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a:t>
                </a:r>
                <a:r>
                  <a:rPr kumimoji="0" lang="fr-FR" sz="1400" b="0" i="0" u="none" strike="noStrike" kern="1200" cap="none" spc="0" normalizeH="0" baseline="-2500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max</a:t>
                </a:r>
                <a:endParaRPr kumimoji="0" lang="fr-FR" sz="14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p:cNvSpPr/>
            <p:nvPr/>
          </p:nvSpPr>
          <p:spPr>
            <a:xfrm>
              <a:off x="2478458" y="4848342"/>
              <a:ext cx="928546" cy="416500"/>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3407005" y="5264843"/>
              <a:ext cx="155122" cy="475820"/>
            </a:xfrm>
            <a:prstGeom prst="rect">
              <a:avLst/>
            </a:prstGeom>
            <a:solidFill>
              <a:srgbClr val="FFC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3562127" y="5740663"/>
              <a:ext cx="1064297" cy="264226"/>
            </a:xfrm>
            <a:prstGeom prst="rect">
              <a:avLst/>
            </a:prstGeom>
            <a:solidFill>
              <a:srgbClr val="92D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9" name="Image 28"/>
          <p:cNvPicPr>
            <a:picLocks noChangeAspect="1"/>
          </p:cNvPicPr>
          <p:nvPr/>
        </p:nvPicPr>
        <p:blipFill>
          <a:blip r:embed="rId13"/>
          <a:stretch>
            <a:fillRect/>
          </a:stretch>
        </p:blipFill>
        <p:spPr>
          <a:xfrm>
            <a:off x="378144" y="2021099"/>
            <a:ext cx="8180276" cy="1493348"/>
          </a:xfrm>
          <a:prstGeom prst="rect">
            <a:avLst/>
          </a:prstGeom>
        </p:spPr>
      </p:pic>
      <p:sp>
        <p:nvSpPr>
          <p:cNvPr id="5" name="Flèche courbée vers la gauche 4"/>
          <p:cNvSpPr/>
          <p:nvPr/>
        </p:nvSpPr>
        <p:spPr>
          <a:xfrm>
            <a:off x="5125840" y="5342533"/>
            <a:ext cx="415303" cy="5201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p:cNvSpPr txBox="1"/>
          <p:nvPr/>
        </p:nvSpPr>
        <p:spPr>
          <a:xfrm>
            <a:off x="5475828" y="5378022"/>
            <a:ext cx="2263121" cy="369332"/>
          </a:xfrm>
          <a:prstGeom prst="rect">
            <a:avLst/>
          </a:prstGeom>
          <a:noFill/>
        </p:spPr>
        <p:txBody>
          <a:bodyPr wrap="square" rtlCol="0">
            <a:spAutoFit/>
          </a:bodyPr>
          <a:lstStyle/>
          <a:p>
            <a:r>
              <a:rPr lang="fr-FR" dirty="0" smtClean="0"/>
              <a:t>a</a:t>
            </a:r>
            <a:r>
              <a:rPr lang="fr-FR" baseline="-25000" dirty="0" smtClean="0"/>
              <a:t>2</a:t>
            </a:r>
            <a:r>
              <a:rPr lang="fr-FR" dirty="0" smtClean="0"/>
              <a:t> = 25 %</a:t>
            </a:r>
            <a:endParaRPr lang="fr-FR" dirty="0"/>
          </a:p>
        </p:txBody>
      </p:sp>
      <p:sp>
        <p:nvSpPr>
          <p:cNvPr id="10" name="Flèche courbée vers la droite 9"/>
          <p:cNvSpPr/>
          <p:nvPr/>
        </p:nvSpPr>
        <p:spPr>
          <a:xfrm>
            <a:off x="1836964" y="4808764"/>
            <a:ext cx="934943" cy="121634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ZoneTexte 31"/>
          <p:cNvSpPr txBox="1"/>
          <p:nvPr/>
        </p:nvSpPr>
        <p:spPr>
          <a:xfrm>
            <a:off x="858839" y="5203590"/>
            <a:ext cx="2263121" cy="369332"/>
          </a:xfrm>
          <a:prstGeom prst="rect">
            <a:avLst/>
          </a:prstGeom>
          <a:noFill/>
        </p:spPr>
        <p:txBody>
          <a:bodyPr wrap="square" rtlCol="0">
            <a:spAutoFit/>
          </a:bodyPr>
          <a:lstStyle/>
          <a:p>
            <a:r>
              <a:rPr lang="fr-FR" dirty="0" smtClean="0"/>
              <a:t>a</a:t>
            </a:r>
            <a:r>
              <a:rPr lang="fr-FR" baseline="-25000" dirty="0"/>
              <a:t>1</a:t>
            </a:r>
            <a:r>
              <a:rPr lang="fr-FR" dirty="0" smtClean="0"/>
              <a:t> = 49 %</a:t>
            </a:r>
            <a:endParaRPr lang="fr-FR" dirty="0"/>
          </a:p>
        </p:txBody>
      </p:sp>
      <p:sp>
        <p:nvSpPr>
          <p:cNvPr id="31" name="Ellipse 30"/>
          <p:cNvSpPr/>
          <p:nvPr/>
        </p:nvSpPr>
        <p:spPr>
          <a:xfrm>
            <a:off x="7045780" y="2167207"/>
            <a:ext cx="1207347" cy="9907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55977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79884"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5659" y="6025109"/>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5324" y="6408000"/>
            <a:ext cx="698775" cy="35122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1155" y="6025109"/>
            <a:ext cx="731972" cy="313858"/>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71</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flipV="1">
            <a:off x="3819272" y="1136830"/>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
        <p:nvSpPr>
          <p:cNvPr id="2" name="ZoneTexte 1"/>
          <p:cNvSpPr txBox="1"/>
          <p:nvPr/>
        </p:nvSpPr>
        <p:spPr>
          <a:xfrm>
            <a:off x="3121960" y="476948"/>
            <a:ext cx="8595737" cy="584775"/>
          </a:xfrm>
          <a:prstGeom prst="rect">
            <a:avLst/>
          </a:prstGeom>
          <a:noFill/>
        </p:spPr>
        <p:txBody>
          <a:bodyPr wrap="square" rtlCol="0">
            <a:spAutoFit/>
          </a:bodyPr>
          <a:lstStyle>
            <a:defPPr>
              <a:defRPr lang="en-US"/>
            </a:defPPr>
            <a:lvl1pPr>
              <a:defRPr sz="3200"/>
            </a:lvl1pPr>
          </a:lstStyle>
          <a:p>
            <a:r>
              <a:rPr lang="fr-FR" dirty="0" smtClean="0"/>
              <a:t>Calcul du potentiel d’abattement</a:t>
            </a:r>
            <a:endParaRPr lang="fr-FR" dirty="0"/>
          </a:p>
        </p:txBody>
      </p:sp>
      <p:sp>
        <p:nvSpPr>
          <p:cNvPr id="21" name="Espace réservé du pied de page 4"/>
          <p:cNvSpPr txBox="1">
            <a:spLocks/>
          </p:cNvSpPr>
          <p:nvPr/>
        </p:nvSpPr>
        <p:spPr>
          <a:xfrm>
            <a:off x="858839" y="65088"/>
            <a:ext cx="7893276"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Potentiel d'atténuation des émissions de N</a:t>
            </a:r>
            <a:r>
              <a:rPr sz="1600" baseline="-25000" dirty="0" smtClean="0">
                <a:solidFill>
                  <a:prstClr val="white"/>
                </a:solidFill>
              </a:rPr>
              <a:t>2</a:t>
            </a:r>
            <a:r>
              <a:rPr sz="1600" dirty="0" smtClean="0">
                <a:solidFill>
                  <a:prstClr val="white"/>
                </a:solidFill>
              </a:rPr>
              <a:t>O à l'échelle nationale</a:t>
            </a:r>
            <a:endParaRPr sz="1600" b="1" dirty="0">
              <a:solidFill>
                <a:srgbClr val="B7BF10"/>
              </a:solidFill>
            </a:endParaRPr>
          </a:p>
        </p:txBody>
      </p:sp>
      <p:sp>
        <p:nvSpPr>
          <p:cNvPr id="36" name="Rectangle 35"/>
          <p:cNvSpPr>
            <a:spLocks noGrp="1" noChangeArrowheads="1"/>
          </p:cNvSpPr>
          <p:nvPr/>
        </p:nvSpPr>
        <p:spPr>
          <a:xfrm>
            <a:off x="676705" y="1274365"/>
            <a:ext cx="8352065" cy="20748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eaLnBrk="1" hangingPunct="1">
              <a:lnSpc>
                <a:spcPts val="2400"/>
              </a:lnSpc>
              <a:buSzPct val="90000"/>
              <a:buFont typeface="Wingdings" panose="05000000000000000000" pitchFamily="2" charset="2"/>
              <a:buChar char="q"/>
            </a:pPr>
            <a:r>
              <a:rPr lang="fr-FR" altLang="fr-FR" sz="1600" dirty="0" smtClean="0">
                <a:latin typeface="Calibri" pitchFamily="34" charset="0"/>
              </a:rPr>
              <a:t>Potentiel d’abattement des émissions de N2O par les sols (%) (P</a:t>
            </a:r>
            <a:r>
              <a:rPr lang="fr-FR" altLang="fr-FR" sz="1600" baseline="-25000" dirty="0" smtClean="0">
                <a:latin typeface="Calibri" pitchFamily="34" charset="0"/>
              </a:rPr>
              <a:t>N2O</a:t>
            </a:r>
            <a:r>
              <a:rPr lang="fr-FR" altLang="fr-FR" sz="1600" dirty="0" smtClean="0">
                <a:latin typeface="Calibri" pitchFamily="34" charset="0"/>
              </a:rPr>
              <a:t>)</a:t>
            </a:r>
          </a:p>
          <a:p>
            <a:pPr marL="0" indent="0">
              <a:lnSpc>
                <a:spcPts val="2400"/>
              </a:lnSpc>
              <a:buSzPct val="90000"/>
              <a:buNone/>
            </a:pPr>
            <a:r>
              <a:rPr lang="fr-FR" altLang="fr-FR" sz="1600" dirty="0" smtClean="0">
                <a:latin typeface="Calibri" pitchFamily="34" charset="0"/>
              </a:rPr>
              <a:t>	P</a:t>
            </a:r>
            <a:r>
              <a:rPr lang="fr-FR" altLang="fr-FR" sz="1600" baseline="-25000" dirty="0" smtClean="0">
                <a:latin typeface="Calibri" pitchFamily="34" charset="0"/>
              </a:rPr>
              <a:t>N2O</a:t>
            </a:r>
            <a:r>
              <a:rPr lang="fr-FR" altLang="fr-FR" sz="1600" dirty="0" smtClean="0">
                <a:latin typeface="Calibri" pitchFamily="34" charset="0"/>
              </a:rPr>
              <a:t> </a:t>
            </a:r>
            <a:r>
              <a:rPr lang="fr-FR" altLang="fr-FR" sz="1600" dirty="0">
                <a:latin typeface="Calibri" pitchFamily="34" charset="0"/>
              </a:rPr>
              <a:t>= </a:t>
            </a:r>
            <a:r>
              <a:rPr lang="fr-FR" altLang="fr-FR" sz="1600" dirty="0" smtClean="0">
                <a:latin typeface="Calibri" pitchFamily="34" charset="0"/>
              </a:rPr>
              <a:t>ass1 </a:t>
            </a:r>
            <a:r>
              <a:rPr lang="fr-FR" altLang="fr-FR" sz="1600" dirty="0">
                <a:latin typeface="Calibri" pitchFamily="34" charset="0"/>
              </a:rPr>
              <a:t>* a1 + ass2 * a2 = </a:t>
            </a:r>
            <a:r>
              <a:rPr lang="fr-FR" altLang="fr-FR" sz="1600" dirty="0" smtClean="0">
                <a:latin typeface="Calibri" pitchFamily="34" charset="0"/>
              </a:rPr>
              <a:t>23 * 49 </a:t>
            </a:r>
            <a:r>
              <a:rPr lang="fr-FR" altLang="fr-FR" sz="1600" dirty="0">
                <a:latin typeface="Calibri" pitchFamily="34" charset="0"/>
              </a:rPr>
              <a:t>+ 28 * 25 = 18 %</a:t>
            </a:r>
          </a:p>
          <a:p>
            <a:pPr marL="361950" indent="-361950" eaLnBrk="1" hangingPunct="1">
              <a:lnSpc>
                <a:spcPts val="1600"/>
              </a:lnSpc>
              <a:spcBef>
                <a:spcPts val="600"/>
              </a:spcBef>
              <a:buSzPct val="90000"/>
              <a:buFont typeface="Wingdings" panose="05000000000000000000" pitchFamily="2" charset="2"/>
              <a:buChar char="q"/>
            </a:pPr>
            <a:endParaRPr lang="fr-FR" altLang="fr-FR" sz="1600" dirty="0" smtClean="0">
              <a:latin typeface="Calibri" pitchFamily="34" charset="0"/>
            </a:endParaRPr>
          </a:p>
          <a:p>
            <a:pPr marL="361950" indent="-361950" eaLnBrk="1" hangingPunct="1">
              <a:lnSpc>
                <a:spcPts val="2400"/>
              </a:lnSpc>
              <a:buSzPct val="90000"/>
              <a:buFont typeface="Wingdings" panose="05000000000000000000" pitchFamily="2" charset="2"/>
              <a:buChar char="q"/>
            </a:pPr>
            <a:r>
              <a:rPr lang="fr-FR" altLang="fr-FR" sz="1600" dirty="0" smtClean="0">
                <a:latin typeface="Calibri" pitchFamily="34" charset="0"/>
              </a:rPr>
              <a:t>Contribution des émissions de N</a:t>
            </a:r>
            <a:r>
              <a:rPr lang="fr-FR" altLang="fr-FR" sz="1600" baseline="-25000" dirty="0" smtClean="0">
                <a:latin typeface="Calibri" pitchFamily="34" charset="0"/>
              </a:rPr>
              <a:t>2</a:t>
            </a:r>
            <a:r>
              <a:rPr lang="fr-FR" altLang="fr-FR" sz="1600" dirty="0" smtClean="0">
                <a:latin typeface="Calibri" pitchFamily="34" charset="0"/>
              </a:rPr>
              <a:t>O par les sols au PRG national : 6,5 % </a:t>
            </a:r>
          </a:p>
          <a:p>
            <a:pPr marL="0" indent="0" eaLnBrk="1" hangingPunct="1">
              <a:lnSpc>
                <a:spcPts val="1600"/>
              </a:lnSpc>
              <a:spcBef>
                <a:spcPts val="0"/>
              </a:spcBef>
              <a:buSzPct val="90000"/>
              <a:buNone/>
            </a:pPr>
            <a:endParaRPr lang="fr-FR" altLang="fr-FR" sz="1600" dirty="0">
              <a:latin typeface="Calibri" pitchFamily="34" charset="0"/>
            </a:endParaRPr>
          </a:p>
          <a:p>
            <a:pPr marL="361950" indent="-361950" eaLnBrk="1" hangingPunct="1">
              <a:lnSpc>
                <a:spcPts val="2400"/>
              </a:lnSpc>
              <a:buSzPct val="90000"/>
              <a:buFont typeface="Wingdings" panose="05000000000000000000" pitchFamily="2" charset="2"/>
              <a:buChar char="q"/>
            </a:pPr>
            <a:r>
              <a:rPr lang="fr-FR" altLang="fr-FR" sz="1600" dirty="0" smtClean="0">
                <a:latin typeface="Calibri" pitchFamily="34" charset="0"/>
              </a:rPr>
              <a:t>Potentiel d’abattement du PRG national P</a:t>
            </a:r>
            <a:r>
              <a:rPr lang="fr-FR" altLang="fr-FR" sz="1600" baseline="-25000" dirty="0" smtClean="0">
                <a:latin typeface="Calibri" pitchFamily="34" charset="0"/>
              </a:rPr>
              <a:t>PRG</a:t>
            </a:r>
          </a:p>
          <a:p>
            <a:pPr marL="0" indent="0">
              <a:lnSpc>
                <a:spcPts val="2400"/>
              </a:lnSpc>
              <a:buSzPct val="90000"/>
              <a:buNone/>
            </a:pPr>
            <a:r>
              <a:rPr lang="fr-FR" altLang="fr-FR" sz="1600" dirty="0" smtClean="0">
                <a:latin typeface="Calibri" pitchFamily="34" charset="0"/>
              </a:rPr>
              <a:t>	P</a:t>
            </a:r>
            <a:r>
              <a:rPr lang="fr-FR" altLang="fr-FR" sz="1600" baseline="-25000" dirty="0" smtClean="0">
                <a:latin typeface="Calibri" pitchFamily="34" charset="0"/>
              </a:rPr>
              <a:t>PRG </a:t>
            </a:r>
            <a:r>
              <a:rPr lang="fr-FR" altLang="fr-FR" sz="1600" dirty="0">
                <a:latin typeface="Calibri" pitchFamily="34" charset="0"/>
              </a:rPr>
              <a:t>=</a:t>
            </a:r>
            <a:r>
              <a:rPr lang="fr-FR" altLang="fr-FR" sz="1600" baseline="-25000" dirty="0">
                <a:latin typeface="Calibri" pitchFamily="34" charset="0"/>
              </a:rPr>
              <a:t> </a:t>
            </a:r>
            <a:r>
              <a:rPr lang="fr-FR" altLang="fr-FR" sz="1600" dirty="0">
                <a:latin typeface="Calibri" pitchFamily="34" charset="0"/>
              </a:rPr>
              <a:t>0,18*6,5 </a:t>
            </a:r>
            <a:r>
              <a:rPr lang="fr-FR" altLang="fr-FR" sz="1600" dirty="0" smtClean="0">
                <a:latin typeface="Calibri" pitchFamily="34" charset="0"/>
              </a:rPr>
              <a:t>% = </a:t>
            </a:r>
            <a:r>
              <a:rPr lang="fr-FR" altLang="fr-FR" sz="1600" dirty="0">
                <a:latin typeface="Calibri" pitchFamily="34" charset="0"/>
              </a:rPr>
              <a:t>1,2 %</a:t>
            </a:r>
            <a:endParaRPr lang="fr-FR" altLang="fr-FR" sz="1600" baseline="-25000" dirty="0">
              <a:latin typeface="Calibri" pitchFamily="34" charset="0"/>
            </a:endParaRPr>
          </a:p>
          <a:p>
            <a:pPr marL="0" indent="0">
              <a:lnSpc>
                <a:spcPts val="1600"/>
              </a:lnSpc>
              <a:spcBef>
                <a:spcPts val="0"/>
              </a:spcBef>
              <a:buSzPct val="90000"/>
              <a:buNone/>
            </a:pPr>
            <a:endParaRPr lang="fr-FR" altLang="fr-FR" sz="1600" dirty="0">
              <a:latin typeface="Calibri" pitchFamily="34" charset="0"/>
            </a:endParaRPr>
          </a:p>
          <a:p>
            <a:pPr marL="361950" indent="-361950" eaLnBrk="1" hangingPunct="1">
              <a:lnSpc>
                <a:spcPts val="2400"/>
              </a:lnSpc>
              <a:buSzPct val="90000"/>
              <a:buFont typeface="Wingdings" panose="05000000000000000000" pitchFamily="2" charset="2"/>
              <a:buChar char="q"/>
            </a:pPr>
            <a:r>
              <a:rPr lang="fr-FR" altLang="fr-FR" sz="1600" dirty="0" smtClean="0">
                <a:latin typeface="Calibri" pitchFamily="34" charset="0"/>
              </a:rPr>
              <a:t>Résultats obtenus avec d’autres méthodes de calcul de l’assiette, convergents, entre 0,8 et 1 %</a:t>
            </a:r>
          </a:p>
          <a:p>
            <a:pPr marL="0" indent="0">
              <a:lnSpc>
                <a:spcPts val="1600"/>
              </a:lnSpc>
              <a:spcBef>
                <a:spcPts val="0"/>
              </a:spcBef>
              <a:buSzPct val="90000"/>
              <a:buNone/>
            </a:pPr>
            <a:endParaRPr lang="fr-FR" altLang="fr-FR" sz="1600" dirty="0">
              <a:latin typeface="Calibri" pitchFamily="34" charset="0"/>
            </a:endParaRPr>
          </a:p>
          <a:p>
            <a:pPr marL="361950" indent="-361950" eaLnBrk="1" hangingPunct="1">
              <a:lnSpc>
                <a:spcPts val="2400"/>
              </a:lnSpc>
              <a:buSzPct val="90000"/>
              <a:buFont typeface="Wingdings" panose="05000000000000000000" pitchFamily="2" charset="2"/>
              <a:buChar char="q"/>
            </a:pPr>
            <a:r>
              <a:rPr lang="fr-FR" altLang="fr-FR" sz="1600" dirty="0" smtClean="0">
                <a:latin typeface="Calibri" pitchFamily="34" charset="0"/>
              </a:rPr>
              <a:t>Possibilité d’introduire des valeurs d’encadrement de ces chiffres, en introduisant des valeurs haute et basse d’abattement, </a:t>
            </a:r>
            <a:r>
              <a:rPr lang="fr-FR" altLang="fr-FR" sz="1600" dirty="0" err="1" smtClean="0">
                <a:latin typeface="Calibri" pitchFamily="34" charset="0"/>
              </a:rPr>
              <a:t>exple</a:t>
            </a:r>
            <a:r>
              <a:rPr lang="fr-FR" altLang="fr-FR" sz="1600" dirty="0" smtClean="0">
                <a:latin typeface="Calibri" pitchFamily="34" charset="0"/>
              </a:rPr>
              <a:t> présenté [0,62 – 1,57], toutes démarches confondues,</a:t>
            </a:r>
            <a:endParaRPr lang="fr-FR" altLang="fr-FR" sz="1600" dirty="0">
              <a:latin typeface="Calibri" pitchFamily="34" charset="0"/>
            </a:endParaRPr>
          </a:p>
          <a:p>
            <a:pPr marL="0" indent="0">
              <a:lnSpc>
                <a:spcPts val="2400"/>
              </a:lnSpc>
              <a:buSzPct val="90000"/>
              <a:buNone/>
            </a:pPr>
            <a:r>
              <a:rPr lang="fr-FR" altLang="fr-FR" sz="1600" dirty="0" smtClean="0">
                <a:latin typeface="Calibri" pitchFamily="34" charset="0"/>
              </a:rPr>
              <a:t>	P</a:t>
            </a:r>
            <a:r>
              <a:rPr lang="fr-FR" altLang="fr-FR" sz="1600" baseline="-25000" dirty="0" smtClean="0">
                <a:latin typeface="Calibri" pitchFamily="34" charset="0"/>
              </a:rPr>
              <a:t>PRG </a:t>
            </a:r>
            <a:r>
              <a:rPr lang="fr-FR" altLang="fr-FR" sz="1600" dirty="0">
                <a:latin typeface="Calibri" pitchFamily="34" charset="0"/>
              </a:rPr>
              <a:t>=</a:t>
            </a:r>
            <a:r>
              <a:rPr lang="fr-FR" altLang="fr-FR" sz="1600" baseline="-25000" dirty="0">
                <a:latin typeface="Calibri" pitchFamily="34" charset="0"/>
              </a:rPr>
              <a:t> </a:t>
            </a:r>
            <a:r>
              <a:rPr lang="fr-FR" altLang="fr-FR" sz="1600" dirty="0" smtClean="0">
                <a:latin typeface="Calibri" pitchFamily="34" charset="0"/>
              </a:rPr>
              <a:t>0,9 % (+/- 0,4)</a:t>
            </a:r>
            <a:endParaRPr lang="fr-FR" altLang="fr-FR" sz="1600" baseline="-25000" dirty="0">
              <a:latin typeface="Calibri" pitchFamily="34" charset="0"/>
            </a:endParaRPr>
          </a:p>
          <a:p>
            <a:pPr marL="0" indent="0" eaLnBrk="1" hangingPunct="1">
              <a:lnSpc>
                <a:spcPts val="2400"/>
              </a:lnSpc>
              <a:buSzPct val="90000"/>
              <a:buNone/>
            </a:pPr>
            <a:endParaRPr lang="fr-FR" altLang="fr-FR" sz="1600" dirty="0">
              <a:latin typeface="Calibri" pitchFamily="34" charset="0"/>
            </a:endParaRPr>
          </a:p>
          <a:p>
            <a:pPr marL="0" indent="0" eaLnBrk="1" hangingPunct="1">
              <a:lnSpc>
                <a:spcPts val="2400"/>
              </a:lnSpc>
              <a:buSzPct val="90000"/>
              <a:buNone/>
            </a:pPr>
            <a:endParaRPr lang="fr-FR" altLang="fr-FR" sz="1600" dirty="0" smtClean="0">
              <a:latin typeface="Calibri" pitchFamily="34" charset="0"/>
            </a:endParaRPr>
          </a:p>
          <a:p>
            <a:pPr marL="361950" indent="-361950" eaLnBrk="1" hangingPunct="1">
              <a:lnSpc>
                <a:spcPts val="2400"/>
              </a:lnSpc>
              <a:buSzPct val="90000"/>
              <a:buFont typeface="Wingdings" panose="05000000000000000000" pitchFamily="2" charset="2"/>
              <a:buChar char="q"/>
            </a:pPr>
            <a:endParaRPr lang="fr-FR" altLang="fr-FR" sz="1600" dirty="0">
              <a:latin typeface="Calibri" pitchFamily="34" charset="0"/>
            </a:endParaRPr>
          </a:p>
          <a:p>
            <a:pPr marL="361950" indent="-361950" algn="r" eaLnBrk="1" hangingPunct="1">
              <a:lnSpc>
                <a:spcPts val="2400"/>
              </a:lnSpc>
              <a:buSzPct val="90000"/>
              <a:buFont typeface="Wingdings" panose="05000000000000000000" pitchFamily="2" charset="2"/>
              <a:buChar char="q"/>
            </a:pPr>
            <a:endParaRPr lang="fr-FR" altLang="fr-FR" sz="1600" dirty="0" smtClean="0">
              <a:latin typeface="Calibri" pitchFamily="34" charset="0"/>
            </a:endParaRPr>
          </a:p>
          <a:p>
            <a:pPr marL="361950" indent="-361950" eaLnBrk="1" hangingPunct="1">
              <a:lnSpc>
                <a:spcPts val="2400"/>
              </a:lnSpc>
              <a:buSzPct val="90000"/>
              <a:buFont typeface="Wingdings" panose="05000000000000000000" pitchFamily="2" charset="2"/>
              <a:buChar char="q"/>
            </a:pPr>
            <a:endParaRPr lang="fr-FR" altLang="fr-FR" sz="1600" dirty="0">
              <a:latin typeface="Calibri" pitchFamily="34" charset="0"/>
            </a:endParaRPr>
          </a:p>
          <a:p>
            <a:pPr marL="457200" lvl="1" indent="0">
              <a:lnSpc>
                <a:spcPts val="2400"/>
              </a:lnSpc>
              <a:buSzPct val="90000"/>
              <a:buNone/>
            </a:pPr>
            <a:endParaRPr lang="fr-FR" altLang="fr-FR" sz="1600" dirty="0" smtClean="0">
              <a:latin typeface="Calibri" pitchFamily="34" charset="0"/>
            </a:endParaRPr>
          </a:p>
          <a:p>
            <a:pPr marL="457200" lvl="1" indent="0">
              <a:lnSpc>
                <a:spcPts val="2400"/>
              </a:lnSpc>
              <a:buSzPct val="90000"/>
              <a:buNone/>
            </a:pPr>
            <a:endParaRPr lang="fr-FR" altLang="fr-FR" sz="1600" b="1" dirty="0" smtClean="0">
              <a:solidFill>
                <a:srgbClr val="00FFFF"/>
              </a:solidFill>
              <a:latin typeface="Calibri" pitchFamily="34" charset="0"/>
            </a:endParaRPr>
          </a:p>
        </p:txBody>
      </p:sp>
    </p:spTree>
    <p:extLst>
      <p:ext uri="{BB962C8B-B14F-4D97-AF65-F5344CB8AC3E}">
        <p14:creationId xmlns:p14="http://schemas.microsoft.com/office/powerpoint/2010/main" val="776820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80904"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5659" y="6025109"/>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5324" y="6408000"/>
            <a:ext cx="698775" cy="35122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1155" y="6025109"/>
            <a:ext cx="731972" cy="313858"/>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72</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flipV="1">
            <a:off x="3819272" y="1136830"/>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
        <p:nvSpPr>
          <p:cNvPr id="2" name="ZoneTexte 1"/>
          <p:cNvSpPr txBox="1"/>
          <p:nvPr/>
        </p:nvSpPr>
        <p:spPr>
          <a:xfrm>
            <a:off x="4730901" y="476948"/>
            <a:ext cx="8595737" cy="584775"/>
          </a:xfrm>
          <a:prstGeom prst="rect">
            <a:avLst/>
          </a:prstGeom>
          <a:noFill/>
        </p:spPr>
        <p:txBody>
          <a:bodyPr wrap="square" rtlCol="0">
            <a:spAutoFit/>
          </a:bodyPr>
          <a:lstStyle>
            <a:defPPr>
              <a:defRPr lang="en-US"/>
            </a:defPPr>
            <a:lvl1pPr>
              <a:defRPr sz="3200"/>
            </a:lvl1pPr>
          </a:lstStyle>
          <a:p>
            <a:r>
              <a:rPr lang="fr-FR" dirty="0" smtClean="0"/>
              <a:t>Conclusions Générales</a:t>
            </a:r>
            <a:endParaRPr lang="fr-FR" dirty="0"/>
          </a:p>
        </p:txBody>
      </p:sp>
      <p:sp>
        <p:nvSpPr>
          <p:cNvPr id="21" name="Espace réservé du pied de page 4"/>
          <p:cNvSpPr txBox="1">
            <a:spLocks/>
          </p:cNvSpPr>
          <p:nvPr/>
        </p:nvSpPr>
        <p:spPr>
          <a:xfrm>
            <a:off x="858839" y="65088"/>
            <a:ext cx="7893276"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SOLGES</a:t>
            </a:r>
            <a:endParaRPr sz="1600" b="1" dirty="0">
              <a:solidFill>
                <a:srgbClr val="B7BF10"/>
              </a:solidFill>
            </a:endParaRPr>
          </a:p>
        </p:txBody>
      </p:sp>
      <p:sp>
        <p:nvSpPr>
          <p:cNvPr id="36" name="Rectangle 35"/>
          <p:cNvSpPr>
            <a:spLocks noGrp="1" noChangeArrowheads="1"/>
          </p:cNvSpPr>
          <p:nvPr/>
        </p:nvSpPr>
        <p:spPr>
          <a:xfrm>
            <a:off x="267275" y="1274365"/>
            <a:ext cx="8761495" cy="20748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eaLnBrk="1" hangingPunct="1">
              <a:lnSpc>
                <a:spcPts val="2400"/>
              </a:lnSpc>
              <a:buSzPct val="90000"/>
              <a:buFont typeface="Wingdings" panose="05000000000000000000" pitchFamily="2" charset="2"/>
              <a:buChar char="q"/>
            </a:pPr>
            <a:r>
              <a:rPr lang="fr-FR" altLang="fr-FR" sz="1600" dirty="0" smtClean="0">
                <a:latin typeface="Calibri" pitchFamily="34" charset="0"/>
              </a:rPr>
              <a:t>Projet qui s’est extrêmement bien déroulé avec réalisation de l’ensemble des tâches annoncées :</a:t>
            </a:r>
          </a:p>
          <a:p>
            <a:pPr marL="819150" lvl="1" indent="-361950">
              <a:lnSpc>
                <a:spcPts val="2000"/>
              </a:lnSpc>
              <a:spcBef>
                <a:spcPts val="0"/>
              </a:spcBef>
              <a:buSzPct val="90000"/>
              <a:buFont typeface="Wingdings" panose="05000000000000000000" pitchFamily="2" charset="2"/>
              <a:buChar char="q"/>
            </a:pPr>
            <a:r>
              <a:rPr lang="fr-FR" altLang="fr-FR" sz="1200" dirty="0" smtClean="0">
                <a:latin typeface="Calibri" pitchFamily="34" charset="0"/>
              </a:rPr>
              <a:t>Il démontre la pertinence de travailler sur l’étape de réduction de N</a:t>
            </a:r>
            <a:r>
              <a:rPr lang="fr-FR" altLang="fr-FR" sz="1200" baseline="-25000" dirty="0" smtClean="0">
                <a:latin typeface="Calibri" pitchFamily="34" charset="0"/>
              </a:rPr>
              <a:t>2</a:t>
            </a:r>
            <a:r>
              <a:rPr lang="fr-FR" altLang="fr-FR" sz="1200" dirty="0" smtClean="0">
                <a:latin typeface="Calibri" pitchFamily="34" charset="0"/>
              </a:rPr>
              <a:t>O pour diminuer les émissions de ce gaz par les sols</a:t>
            </a:r>
          </a:p>
          <a:p>
            <a:pPr marL="819150" lvl="1" indent="-361950">
              <a:lnSpc>
                <a:spcPts val="2000"/>
              </a:lnSpc>
              <a:spcBef>
                <a:spcPts val="0"/>
              </a:spcBef>
              <a:buSzPct val="90000"/>
              <a:buFont typeface="Wingdings" panose="05000000000000000000" pitchFamily="2" charset="2"/>
              <a:buChar char="q"/>
            </a:pPr>
            <a:r>
              <a:rPr lang="fr-FR" altLang="fr-FR" sz="1200" dirty="0" smtClean="0">
                <a:latin typeface="Calibri" pitchFamily="34" charset="0"/>
              </a:rPr>
              <a:t>Il met en avant l’intérêt du chaulage des sols pour stimuler cette fonction</a:t>
            </a:r>
          </a:p>
          <a:p>
            <a:pPr marL="361950" indent="-361950" eaLnBrk="1" hangingPunct="1">
              <a:lnSpc>
                <a:spcPts val="2400"/>
              </a:lnSpc>
              <a:buSzPct val="90000"/>
              <a:buFont typeface="Wingdings" panose="05000000000000000000" pitchFamily="2" charset="2"/>
              <a:buChar char="q"/>
            </a:pPr>
            <a:r>
              <a:rPr lang="fr-FR" altLang="fr-FR" sz="1600" dirty="0" smtClean="0">
                <a:latin typeface="Calibri" pitchFamily="34" charset="0"/>
              </a:rPr>
              <a:t>La démarche du projet SOLGES pourrait être appliqué à d’autres échelles et/ou sur d’autres fonctions enzymatiques des sols</a:t>
            </a:r>
          </a:p>
          <a:p>
            <a:pPr marL="361950" indent="-361950" eaLnBrk="1" hangingPunct="1">
              <a:lnSpc>
                <a:spcPts val="2400"/>
              </a:lnSpc>
              <a:buSzPct val="90000"/>
              <a:buFont typeface="Wingdings" panose="05000000000000000000" pitchFamily="2" charset="2"/>
              <a:buChar char="q"/>
            </a:pPr>
            <a:r>
              <a:rPr lang="fr-FR" altLang="fr-FR" sz="1600" dirty="0" smtClean="0">
                <a:latin typeface="Calibri" pitchFamily="34" charset="0"/>
              </a:rPr>
              <a:t>Pour aller plus loin, il conviendra :</a:t>
            </a:r>
          </a:p>
          <a:p>
            <a:pPr marL="361950" indent="-361950" eaLnBrk="1" hangingPunct="1">
              <a:lnSpc>
                <a:spcPts val="2400"/>
              </a:lnSpc>
              <a:buSzPct val="90000"/>
              <a:buFont typeface="Wingdings" panose="05000000000000000000" pitchFamily="2" charset="2"/>
              <a:buChar char="q"/>
            </a:pPr>
            <a:endParaRPr lang="fr-FR" altLang="fr-FR" sz="1600" dirty="0">
              <a:latin typeface="Calibri" pitchFamily="34" charset="0"/>
            </a:endParaRPr>
          </a:p>
          <a:p>
            <a:pPr marL="361950" indent="-361950" eaLnBrk="1" hangingPunct="1">
              <a:lnSpc>
                <a:spcPts val="2400"/>
              </a:lnSpc>
              <a:buSzPct val="90000"/>
              <a:buFont typeface="Wingdings" panose="05000000000000000000" pitchFamily="2" charset="2"/>
              <a:buChar char="q"/>
            </a:pPr>
            <a:endParaRPr lang="fr-FR" altLang="fr-FR" sz="1600" dirty="0" smtClean="0">
              <a:latin typeface="Calibri" pitchFamily="34" charset="0"/>
            </a:endParaRPr>
          </a:p>
          <a:p>
            <a:pPr marL="361950" indent="-361950" eaLnBrk="1" hangingPunct="1">
              <a:lnSpc>
                <a:spcPts val="2400"/>
              </a:lnSpc>
              <a:buSzPct val="90000"/>
              <a:buFont typeface="Wingdings" panose="05000000000000000000" pitchFamily="2" charset="2"/>
              <a:buChar char="q"/>
            </a:pPr>
            <a:endParaRPr lang="fr-FR" altLang="fr-FR" sz="1600" dirty="0">
              <a:latin typeface="Calibri" pitchFamily="34" charset="0"/>
            </a:endParaRPr>
          </a:p>
          <a:p>
            <a:pPr marL="361950" indent="-361950" eaLnBrk="1" hangingPunct="1">
              <a:lnSpc>
                <a:spcPts val="2400"/>
              </a:lnSpc>
              <a:buSzPct val="90000"/>
              <a:buFont typeface="Wingdings" panose="05000000000000000000" pitchFamily="2" charset="2"/>
              <a:buChar char="q"/>
            </a:pPr>
            <a:endParaRPr lang="fr-FR" altLang="fr-FR" sz="1600" dirty="0" smtClean="0">
              <a:latin typeface="Calibri" pitchFamily="34" charset="0"/>
            </a:endParaRPr>
          </a:p>
          <a:p>
            <a:pPr marL="361950" indent="-361950" eaLnBrk="1" hangingPunct="1">
              <a:lnSpc>
                <a:spcPts val="2400"/>
              </a:lnSpc>
              <a:buSzPct val="90000"/>
              <a:buFont typeface="Wingdings" panose="05000000000000000000" pitchFamily="2" charset="2"/>
              <a:buChar char="q"/>
            </a:pPr>
            <a:endParaRPr lang="fr-FR" altLang="fr-FR" sz="1600" dirty="0">
              <a:latin typeface="Calibri" pitchFamily="34" charset="0"/>
            </a:endParaRPr>
          </a:p>
          <a:p>
            <a:pPr marL="361950" indent="-361950" algn="r" eaLnBrk="1" hangingPunct="1">
              <a:lnSpc>
                <a:spcPts val="2400"/>
              </a:lnSpc>
              <a:buSzPct val="90000"/>
              <a:buFont typeface="Wingdings" panose="05000000000000000000" pitchFamily="2" charset="2"/>
              <a:buChar char="q"/>
            </a:pPr>
            <a:endParaRPr lang="fr-FR" altLang="fr-FR" sz="1600" dirty="0" smtClean="0">
              <a:latin typeface="Calibri" pitchFamily="34" charset="0"/>
            </a:endParaRPr>
          </a:p>
          <a:p>
            <a:pPr marL="361950" indent="-361950" eaLnBrk="1" hangingPunct="1">
              <a:lnSpc>
                <a:spcPts val="2400"/>
              </a:lnSpc>
              <a:buSzPct val="90000"/>
              <a:buFont typeface="Wingdings" panose="05000000000000000000" pitchFamily="2" charset="2"/>
              <a:buChar char="q"/>
            </a:pPr>
            <a:endParaRPr lang="fr-FR" altLang="fr-FR" sz="1600" dirty="0">
              <a:latin typeface="Calibri" pitchFamily="34" charset="0"/>
            </a:endParaRPr>
          </a:p>
          <a:p>
            <a:pPr marL="457200" lvl="1" indent="0">
              <a:lnSpc>
                <a:spcPts val="2400"/>
              </a:lnSpc>
              <a:buSzPct val="90000"/>
              <a:buNone/>
            </a:pPr>
            <a:endParaRPr lang="fr-FR" altLang="fr-FR" sz="1600" dirty="0" smtClean="0">
              <a:latin typeface="Calibri" pitchFamily="34" charset="0"/>
            </a:endParaRPr>
          </a:p>
          <a:p>
            <a:pPr marL="457200" lvl="1" indent="0">
              <a:lnSpc>
                <a:spcPts val="2400"/>
              </a:lnSpc>
              <a:buSzPct val="90000"/>
              <a:buNone/>
            </a:pPr>
            <a:endParaRPr lang="fr-FR" altLang="fr-FR" sz="1600" b="1" dirty="0" smtClean="0">
              <a:solidFill>
                <a:srgbClr val="00FFFF"/>
              </a:solidFill>
              <a:latin typeface="Calibri" pitchFamily="34" charset="0"/>
            </a:endParaRPr>
          </a:p>
        </p:txBody>
      </p:sp>
      <p:sp>
        <p:nvSpPr>
          <p:cNvPr id="22" name="Text Box 7"/>
          <p:cNvSpPr txBox="1">
            <a:spLocks noChangeArrowheads="1"/>
          </p:cNvSpPr>
          <p:nvPr/>
        </p:nvSpPr>
        <p:spPr bwMode="auto">
          <a:xfrm>
            <a:off x="378144" y="3359634"/>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spcBef>
                <a:spcPts val="800"/>
              </a:spcBef>
              <a:buClr>
                <a:srgbClr val="000000"/>
              </a:buClr>
              <a:buSzPct val="100000"/>
              <a:buFont typeface="Times New Roman" pitchFamily="18" charset="0"/>
              <a:tabLst>
                <a:tab pos="741363"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3200">
                <a:solidFill>
                  <a:srgbClr val="000000"/>
                </a:solidFill>
                <a:latin typeface="Franklin Gothic Book" pitchFamily="32" charset="0"/>
              </a:defRPr>
            </a:lvl1pPr>
            <a:lvl2pPr marL="741363" indent="-284163" eaLnBrk="0" hangingPunct="0">
              <a:spcBef>
                <a:spcPts val="700"/>
              </a:spcBef>
              <a:buClr>
                <a:srgbClr val="000000"/>
              </a:buClr>
              <a:buSzPct val="100000"/>
              <a:buFont typeface="Times New Roman" pitchFamily="18" charset="0"/>
              <a:tabLst>
                <a:tab pos="741363"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800">
                <a:solidFill>
                  <a:srgbClr val="000000"/>
                </a:solidFill>
                <a:latin typeface="Franklin Gothic Book" pitchFamily="32" charset="0"/>
              </a:defRPr>
            </a:lvl2pPr>
            <a:lvl3pPr marL="2286000" indent="-455613" eaLnBrk="0" hangingPunct="0">
              <a:spcBef>
                <a:spcPts val="600"/>
              </a:spcBef>
              <a:buClr>
                <a:srgbClr val="000000"/>
              </a:buClr>
              <a:buSzPct val="100000"/>
              <a:buFont typeface="Times New Roman" pitchFamily="18" charset="0"/>
              <a:tabLst>
                <a:tab pos="741363"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000000"/>
                </a:solidFill>
                <a:latin typeface="Franklin Gothic Book" pitchFamily="32" charset="0"/>
              </a:defRPr>
            </a:lvl3pPr>
            <a:lvl4pPr eaLnBrk="0" hangingPunct="0">
              <a:spcBef>
                <a:spcPts val="500"/>
              </a:spcBef>
              <a:buClr>
                <a:srgbClr val="000000"/>
              </a:buClr>
              <a:buSzPct val="100000"/>
              <a:buFont typeface="Times New Roman" pitchFamily="18" charset="0"/>
              <a:tabLst>
                <a:tab pos="741363"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Franklin Gothic Book" pitchFamily="32" charset="0"/>
              </a:defRPr>
            </a:lvl4pPr>
            <a:lvl5pPr eaLnBrk="0" hangingPunct="0">
              <a:spcBef>
                <a:spcPts val="500"/>
              </a:spcBef>
              <a:buClr>
                <a:srgbClr val="000000"/>
              </a:buClr>
              <a:buSzPct val="100000"/>
              <a:buFont typeface="Times New Roman" pitchFamily="18" charset="0"/>
              <a:tabLst>
                <a:tab pos="741363"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Franklin Gothic Book" pitchFamily="32"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741363"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Franklin Gothic Book" pitchFamily="32"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741363"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Franklin Gothic Book" pitchFamily="32"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741363"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Franklin Gothic Book" pitchFamily="32"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741363"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Franklin Gothic Book" pitchFamily="32" charset="0"/>
              </a:defRPr>
            </a:lvl9pPr>
          </a:lstStyle>
          <a:p>
            <a:pPr lvl="1" eaLnBrk="1" hangingPunct="1">
              <a:lnSpc>
                <a:spcPct val="90000"/>
              </a:lnSpc>
              <a:spcBef>
                <a:spcPct val="0"/>
              </a:spcBef>
              <a:buSzPct val="45000"/>
              <a:buFont typeface="Wingdings" pitchFamily="2" charset="2"/>
              <a:buChar char=""/>
              <a:defRPr/>
            </a:pPr>
            <a:r>
              <a:rPr lang="fr-FR" altLang="fr-FR" sz="1200" dirty="0">
                <a:solidFill>
                  <a:schemeClr val="tx1"/>
                </a:solidFill>
              </a:rPr>
              <a:t>(1) mettre en place des campagnes de mesure des émissions de N</a:t>
            </a:r>
            <a:r>
              <a:rPr lang="fr-FR" altLang="fr-FR" sz="1200" baseline="-25000" dirty="0">
                <a:solidFill>
                  <a:schemeClr val="tx1"/>
                </a:solidFill>
              </a:rPr>
              <a:t>2</a:t>
            </a:r>
            <a:r>
              <a:rPr lang="fr-FR" altLang="fr-FR" sz="1200" dirty="0">
                <a:solidFill>
                  <a:schemeClr val="tx1"/>
                </a:solidFill>
              </a:rPr>
              <a:t>O pour mieux préciser l’abattement des émissions de N</a:t>
            </a:r>
            <a:r>
              <a:rPr lang="fr-FR" altLang="fr-FR" sz="1200" baseline="-25000" dirty="0">
                <a:solidFill>
                  <a:schemeClr val="tx1"/>
                </a:solidFill>
              </a:rPr>
              <a:t>2</a:t>
            </a:r>
            <a:r>
              <a:rPr lang="fr-FR" altLang="fr-FR" sz="1200" dirty="0">
                <a:solidFill>
                  <a:schemeClr val="tx1"/>
                </a:solidFill>
              </a:rPr>
              <a:t>O par les sols générés par le chaulage, </a:t>
            </a:r>
            <a:endParaRPr lang="fr-FR" altLang="fr-FR" sz="1200" dirty="0" smtClean="0">
              <a:solidFill>
                <a:schemeClr val="tx1"/>
              </a:solidFill>
            </a:endParaRPr>
          </a:p>
          <a:p>
            <a:pPr lvl="1" eaLnBrk="1" hangingPunct="1">
              <a:lnSpc>
                <a:spcPct val="90000"/>
              </a:lnSpc>
              <a:spcBef>
                <a:spcPct val="0"/>
              </a:spcBef>
              <a:buSzPct val="45000"/>
              <a:buFont typeface="Wingdings" pitchFamily="2" charset="2"/>
              <a:buChar char=""/>
              <a:defRPr/>
            </a:pPr>
            <a:endParaRPr lang="fr-FR" altLang="fr-FR" sz="1200" dirty="0">
              <a:solidFill>
                <a:schemeClr val="tx1"/>
              </a:solidFill>
            </a:endParaRPr>
          </a:p>
          <a:p>
            <a:pPr lvl="1" eaLnBrk="1" hangingPunct="1">
              <a:lnSpc>
                <a:spcPct val="90000"/>
              </a:lnSpc>
              <a:spcBef>
                <a:spcPct val="0"/>
              </a:spcBef>
              <a:buSzPct val="45000"/>
              <a:buFont typeface="Wingdings" pitchFamily="2" charset="2"/>
              <a:buChar char=""/>
              <a:defRPr/>
            </a:pPr>
            <a:r>
              <a:rPr lang="fr-FR" altLang="fr-FR" sz="1200" dirty="0">
                <a:solidFill>
                  <a:schemeClr val="tx1"/>
                </a:solidFill>
              </a:rPr>
              <a:t>(2) accompagner ces travaux d’une meilleure connaissance du cycle de vie du chaulage. Cette analyse est peut-être déjà faite et il conviendra dans un premier temps de mettre en place des échanges adaptés sur ce point et </a:t>
            </a:r>
            <a:endParaRPr lang="fr-FR" altLang="fr-FR" sz="1200" dirty="0" smtClean="0">
              <a:solidFill>
                <a:schemeClr val="tx1"/>
              </a:solidFill>
            </a:endParaRPr>
          </a:p>
          <a:p>
            <a:pPr marL="457200" lvl="1" indent="0" eaLnBrk="1" hangingPunct="1">
              <a:lnSpc>
                <a:spcPct val="90000"/>
              </a:lnSpc>
              <a:spcBef>
                <a:spcPct val="0"/>
              </a:spcBef>
              <a:buSzPct val="45000"/>
              <a:defRPr/>
            </a:pPr>
            <a:endParaRPr lang="fr-FR" altLang="fr-FR" sz="1200" dirty="0">
              <a:solidFill>
                <a:schemeClr val="tx1"/>
              </a:solidFill>
            </a:endParaRPr>
          </a:p>
          <a:p>
            <a:pPr lvl="1" eaLnBrk="1" hangingPunct="1">
              <a:lnSpc>
                <a:spcPct val="90000"/>
              </a:lnSpc>
              <a:spcBef>
                <a:spcPct val="0"/>
              </a:spcBef>
              <a:buSzPct val="45000"/>
              <a:buFont typeface="Wingdings" pitchFamily="2" charset="2"/>
              <a:buChar char=""/>
              <a:defRPr/>
            </a:pPr>
            <a:r>
              <a:rPr lang="fr-FR" altLang="fr-FR" sz="1200" dirty="0">
                <a:solidFill>
                  <a:schemeClr val="tx1"/>
                </a:solidFill>
              </a:rPr>
              <a:t>(3) approfondir la connaissance des mécanismes d’inhibition de la N</a:t>
            </a:r>
            <a:r>
              <a:rPr lang="fr-FR" altLang="fr-FR" sz="1200" baseline="-25000" dirty="0">
                <a:solidFill>
                  <a:schemeClr val="tx1"/>
                </a:solidFill>
              </a:rPr>
              <a:t>2</a:t>
            </a:r>
            <a:r>
              <a:rPr lang="fr-FR" altLang="fr-FR" sz="1200" dirty="0">
                <a:solidFill>
                  <a:schemeClr val="tx1"/>
                </a:solidFill>
              </a:rPr>
              <a:t>O réductase dans les sols acides</a:t>
            </a:r>
            <a:r>
              <a:rPr lang="fr-FR" altLang="fr-FR" sz="1200" dirty="0" smtClean="0">
                <a:solidFill>
                  <a:schemeClr val="tx1"/>
                </a:solidFill>
              </a:rPr>
              <a:t>.</a:t>
            </a:r>
          </a:p>
          <a:p>
            <a:pPr marL="457200" lvl="1" indent="0" eaLnBrk="1" hangingPunct="1">
              <a:lnSpc>
                <a:spcPct val="90000"/>
              </a:lnSpc>
              <a:spcBef>
                <a:spcPct val="0"/>
              </a:spcBef>
              <a:buSzPct val="45000"/>
              <a:defRPr/>
            </a:pPr>
            <a:endParaRPr lang="fr-FR" altLang="fr-FR" sz="1200" dirty="0">
              <a:solidFill>
                <a:schemeClr val="tx1"/>
              </a:solidFill>
            </a:endParaRPr>
          </a:p>
          <a:p>
            <a:pPr marL="457200" lvl="1" indent="0" eaLnBrk="1" hangingPunct="1">
              <a:lnSpc>
                <a:spcPct val="90000"/>
              </a:lnSpc>
              <a:spcBef>
                <a:spcPct val="0"/>
              </a:spcBef>
              <a:buSzPct val="45000"/>
              <a:defRPr/>
            </a:pPr>
            <a:r>
              <a:rPr lang="fr-FR" altLang="fr-FR" sz="1200" dirty="0" smtClean="0">
                <a:solidFill>
                  <a:schemeClr val="tx1"/>
                </a:solidFill>
              </a:rPr>
              <a:t>-------------------------</a:t>
            </a:r>
            <a:endParaRPr lang="fr-FR" altLang="fr-FR" sz="1200" dirty="0">
              <a:solidFill>
                <a:schemeClr val="tx1"/>
              </a:solidFill>
            </a:endParaRPr>
          </a:p>
          <a:p>
            <a:pPr lvl="1" eaLnBrk="1" hangingPunct="1">
              <a:lnSpc>
                <a:spcPct val="90000"/>
              </a:lnSpc>
              <a:spcBef>
                <a:spcPct val="0"/>
              </a:spcBef>
              <a:buSzPct val="45000"/>
              <a:buFont typeface="Wingdings" pitchFamily="2" charset="2"/>
              <a:buChar char=""/>
              <a:defRPr/>
            </a:pPr>
            <a:r>
              <a:rPr lang="fr-FR" altLang="fr-FR" sz="1200" dirty="0" smtClean="0">
                <a:solidFill>
                  <a:schemeClr val="tx1"/>
                </a:solidFill>
              </a:rPr>
              <a:t>Dans </a:t>
            </a:r>
            <a:r>
              <a:rPr lang="fr-FR" altLang="fr-FR" sz="1200" dirty="0">
                <a:solidFill>
                  <a:schemeClr val="tx1"/>
                </a:solidFill>
              </a:rPr>
              <a:t>le plus long terme (5 à 10 ans), </a:t>
            </a:r>
            <a:r>
              <a:rPr lang="fr-FR" altLang="fr-FR" sz="1200" dirty="0" smtClean="0">
                <a:solidFill>
                  <a:schemeClr val="tx1"/>
                </a:solidFill>
              </a:rPr>
              <a:t>éventuellement mettre </a:t>
            </a:r>
            <a:r>
              <a:rPr lang="fr-FR" altLang="fr-FR" sz="1200" dirty="0">
                <a:solidFill>
                  <a:schemeClr val="tx1"/>
                </a:solidFill>
              </a:rPr>
              <a:t>en place un plan spécifique de chaulage des sols afin de diminuer les émissions de N</a:t>
            </a:r>
            <a:r>
              <a:rPr lang="fr-FR" altLang="fr-FR" sz="1200" baseline="-25000" dirty="0">
                <a:solidFill>
                  <a:schemeClr val="tx1"/>
                </a:solidFill>
              </a:rPr>
              <a:t>2</a:t>
            </a:r>
            <a:r>
              <a:rPr lang="fr-FR" altLang="fr-FR" sz="1200" dirty="0">
                <a:solidFill>
                  <a:schemeClr val="tx1"/>
                </a:solidFill>
              </a:rPr>
              <a:t>O par les sols</a:t>
            </a:r>
            <a:r>
              <a:rPr lang="fr-FR" altLang="fr-FR" sz="1200" dirty="0" smtClean="0">
                <a:solidFill>
                  <a:schemeClr val="tx1"/>
                </a:solidFill>
              </a:rPr>
              <a:t>.</a:t>
            </a:r>
          </a:p>
          <a:p>
            <a:pPr lvl="1" eaLnBrk="1" hangingPunct="1">
              <a:lnSpc>
                <a:spcPct val="90000"/>
              </a:lnSpc>
              <a:spcBef>
                <a:spcPct val="0"/>
              </a:spcBef>
              <a:buSzPct val="45000"/>
              <a:buFont typeface="Wingdings" pitchFamily="2" charset="2"/>
              <a:buChar char=""/>
              <a:defRPr/>
            </a:pPr>
            <a:endParaRPr lang="fr-FR" altLang="fr-FR" sz="1200" dirty="0" smtClean="0">
              <a:solidFill>
                <a:schemeClr val="tx1"/>
              </a:solidFill>
            </a:endParaRPr>
          </a:p>
          <a:p>
            <a:pPr lvl="1" eaLnBrk="1" hangingPunct="1">
              <a:lnSpc>
                <a:spcPct val="90000"/>
              </a:lnSpc>
              <a:spcBef>
                <a:spcPct val="0"/>
              </a:spcBef>
              <a:buSzPct val="45000"/>
              <a:buFont typeface="Wingdings" pitchFamily="2" charset="2"/>
              <a:buChar char=""/>
              <a:defRPr/>
            </a:pPr>
            <a:r>
              <a:rPr lang="fr-FR" altLang="fr-FR" sz="1200" dirty="0" smtClean="0">
                <a:solidFill>
                  <a:schemeClr val="tx1"/>
                </a:solidFill>
              </a:rPr>
              <a:t>On pourrait envisager de créer un dispositif incluant un réseau de mesures pour des estimation d’abattement, un dispositif de connaissance des surfaces chaulées et de porter ces chiffres au niveau de l’IPCC, en parallèle de la démarche réalisée par la Nouvelle Zélande avec l’utilisation d’inhibiteur de la nitrification </a:t>
            </a:r>
            <a:endParaRPr lang="fr-FR" altLang="fr-FR" sz="1200" dirty="0">
              <a:solidFill>
                <a:schemeClr val="tx1"/>
              </a:solidFill>
            </a:endParaRPr>
          </a:p>
          <a:p>
            <a:pPr lvl="1" eaLnBrk="1" hangingPunct="1">
              <a:lnSpc>
                <a:spcPct val="90000"/>
              </a:lnSpc>
              <a:spcBef>
                <a:spcPct val="0"/>
              </a:spcBef>
              <a:buSzPct val="45000"/>
              <a:buFont typeface="Wingdings" pitchFamily="2" charset="2"/>
              <a:buChar char=""/>
              <a:defRPr/>
            </a:pPr>
            <a:endParaRPr lang="fr-FR" altLang="fr-FR" sz="1800" dirty="0">
              <a:solidFill>
                <a:schemeClr val="tx1"/>
              </a:solidFill>
            </a:endParaRPr>
          </a:p>
          <a:p>
            <a:pPr lvl="1" eaLnBrk="1" hangingPunct="1">
              <a:lnSpc>
                <a:spcPct val="90000"/>
              </a:lnSpc>
              <a:spcBef>
                <a:spcPct val="0"/>
              </a:spcBef>
              <a:buSzPct val="45000"/>
              <a:buFont typeface="Wingdings" pitchFamily="2" charset="2"/>
              <a:buNone/>
              <a:defRPr/>
            </a:pPr>
            <a:endParaRPr lang="fr-FR" altLang="fr-FR" sz="1800" dirty="0">
              <a:solidFill>
                <a:schemeClr val="tx1"/>
              </a:solidFill>
            </a:endParaRPr>
          </a:p>
          <a:p>
            <a:pPr lvl="1" eaLnBrk="1" hangingPunct="1">
              <a:lnSpc>
                <a:spcPct val="90000"/>
              </a:lnSpc>
              <a:spcBef>
                <a:spcPct val="0"/>
              </a:spcBef>
              <a:buSzPct val="45000"/>
              <a:buFont typeface="Wingdings" pitchFamily="2" charset="2"/>
              <a:buNone/>
              <a:defRPr/>
            </a:pPr>
            <a:endParaRPr lang="fr-FR" altLang="fr-FR" sz="1800" dirty="0">
              <a:solidFill>
                <a:schemeClr val="tx1"/>
              </a:solidFill>
            </a:endParaRPr>
          </a:p>
        </p:txBody>
      </p:sp>
    </p:spTree>
    <p:extLst>
      <p:ext uri="{BB962C8B-B14F-4D97-AF65-F5344CB8AC3E}">
        <p14:creationId xmlns:p14="http://schemas.microsoft.com/office/powerpoint/2010/main" val="3483269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32816"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5994" y="5867262"/>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7459" y="6303206"/>
            <a:ext cx="698775" cy="35122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8196" y="5434723"/>
            <a:ext cx="731972" cy="361003"/>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graphicFrame>
        <p:nvGraphicFramePr>
          <p:cNvPr id="25" name="Tableau 24"/>
          <p:cNvGraphicFramePr>
            <a:graphicFrameLocks noGrp="1"/>
          </p:cNvGraphicFramePr>
          <p:nvPr>
            <p:extLst>
              <p:ext uri="{D42A27DB-BD31-4B8C-83A1-F6EECF244321}">
                <p14:modId xmlns:p14="http://schemas.microsoft.com/office/powerpoint/2010/main" val="3404130115"/>
              </p:ext>
            </p:extLst>
          </p:nvPr>
        </p:nvGraphicFramePr>
        <p:xfrm>
          <a:off x="567269" y="1433218"/>
          <a:ext cx="8325906" cy="4622990"/>
        </p:xfrm>
        <a:graphic>
          <a:graphicData uri="http://schemas.openxmlformats.org/drawingml/2006/table">
            <a:tbl>
              <a:tblPr/>
              <a:tblGrid>
                <a:gridCol w="128436">
                  <a:extLst>
                    <a:ext uri="{9D8B030D-6E8A-4147-A177-3AD203B41FA5}">
                      <a16:colId xmlns:a16="http://schemas.microsoft.com/office/drawing/2014/main" val="20000"/>
                    </a:ext>
                  </a:extLst>
                </a:gridCol>
                <a:gridCol w="4760550">
                  <a:extLst>
                    <a:ext uri="{9D8B030D-6E8A-4147-A177-3AD203B41FA5}">
                      <a16:colId xmlns:a16="http://schemas.microsoft.com/office/drawing/2014/main" val="20001"/>
                    </a:ext>
                  </a:extLst>
                </a:gridCol>
                <a:gridCol w="1047996">
                  <a:extLst>
                    <a:ext uri="{9D8B030D-6E8A-4147-A177-3AD203B41FA5}">
                      <a16:colId xmlns:a16="http://schemas.microsoft.com/office/drawing/2014/main" val="20002"/>
                    </a:ext>
                  </a:extLst>
                </a:gridCol>
                <a:gridCol w="760988">
                  <a:extLst>
                    <a:ext uri="{9D8B030D-6E8A-4147-A177-3AD203B41FA5}">
                      <a16:colId xmlns:a16="http://schemas.microsoft.com/office/drawing/2014/main" val="20003"/>
                    </a:ext>
                  </a:extLst>
                </a:gridCol>
                <a:gridCol w="760988">
                  <a:extLst>
                    <a:ext uri="{9D8B030D-6E8A-4147-A177-3AD203B41FA5}">
                      <a16:colId xmlns:a16="http://schemas.microsoft.com/office/drawing/2014/main" val="20004"/>
                    </a:ext>
                  </a:extLst>
                </a:gridCol>
                <a:gridCol w="760988">
                  <a:extLst>
                    <a:ext uri="{9D8B030D-6E8A-4147-A177-3AD203B41FA5}">
                      <a16:colId xmlns:a16="http://schemas.microsoft.com/office/drawing/2014/main" val="20005"/>
                    </a:ext>
                  </a:extLst>
                </a:gridCol>
                <a:gridCol w="105960">
                  <a:extLst>
                    <a:ext uri="{9D8B030D-6E8A-4147-A177-3AD203B41FA5}">
                      <a16:colId xmlns:a16="http://schemas.microsoft.com/office/drawing/2014/main" val="20006"/>
                    </a:ext>
                  </a:extLst>
                </a:gridCol>
              </a:tblGrid>
              <a:tr h="279025">
                <a:tc>
                  <a:txBody>
                    <a:bodyPr/>
                    <a:lstStyle/>
                    <a:p>
                      <a:pPr algn="l" fontAlgn="b"/>
                      <a:r>
                        <a:rPr lang="fr-FR" sz="1100" b="0" i="0" u="none" strike="noStrike" dirty="0">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dirty="0">
                          <a:solidFill>
                            <a:srgbClr val="FFFFFF"/>
                          </a:solidFill>
                          <a:effectLst/>
                          <a:latin typeface="Calibri"/>
                        </a:rPr>
                        <a:t> </a:t>
                      </a:r>
                    </a:p>
                  </a:txBody>
                  <a:tcPr marL="9527" marR="9527" marT="9526" marB="0" anchor="b">
                    <a:lnL>
                      <a:noFill/>
                    </a:lnL>
                    <a:lnR>
                      <a:noFill/>
                    </a:lnR>
                    <a:lnT>
                      <a:noFill/>
                    </a:lnT>
                    <a:lnB>
                      <a:noFill/>
                    </a:lnB>
                    <a:solidFill>
                      <a:srgbClr val="0070C0"/>
                    </a:solidFill>
                  </a:tcPr>
                </a:tc>
                <a:tc gridSpan="2">
                  <a:txBody>
                    <a:bodyPr/>
                    <a:lstStyle/>
                    <a:p>
                      <a:pPr algn="ctr" fontAlgn="b"/>
                      <a:r>
                        <a:rPr lang="fr-FR" sz="1100" b="1" i="0" u="none" strike="noStrike">
                          <a:solidFill>
                            <a:srgbClr val="FFFFFF"/>
                          </a:solidFill>
                          <a:effectLst/>
                          <a:latin typeface="Calibri"/>
                        </a:rPr>
                        <a:t>Responsable</a:t>
                      </a:r>
                    </a:p>
                  </a:txBody>
                  <a:tcPr marL="9527" marR="9527" marT="9526" marB="0" anchor="b">
                    <a:lnL>
                      <a:noFill/>
                    </a:lnL>
                    <a:lnR>
                      <a:noFill/>
                    </a:lnR>
                    <a:lnT>
                      <a:noFill/>
                    </a:lnT>
                    <a:lnB>
                      <a:noFill/>
                    </a:lnB>
                    <a:solidFill>
                      <a:srgbClr val="0070C0"/>
                    </a:solidFill>
                  </a:tcPr>
                </a:tc>
                <a:tc hMerge="1">
                  <a:txBody>
                    <a:bodyPr/>
                    <a:lstStyle/>
                    <a:p>
                      <a:endParaRPr lang="fr-FR"/>
                    </a:p>
                  </a:txBody>
                  <a:tcPr/>
                </a:tc>
                <a:tc gridSpan="2">
                  <a:txBody>
                    <a:bodyPr/>
                    <a:lstStyle/>
                    <a:p>
                      <a:pPr algn="ctr" fontAlgn="b"/>
                      <a:r>
                        <a:rPr lang="fr-FR" sz="1100" b="1" i="0" u="none" strike="noStrike">
                          <a:solidFill>
                            <a:srgbClr val="FFFFFF"/>
                          </a:solidFill>
                          <a:effectLst/>
                          <a:latin typeface="Calibri"/>
                        </a:rPr>
                        <a:t>Suppléant</a:t>
                      </a:r>
                    </a:p>
                  </a:txBody>
                  <a:tcPr marL="9527" marR="9527" marT="9526" marB="0" anchor="b">
                    <a:lnL>
                      <a:noFill/>
                    </a:lnL>
                    <a:lnR>
                      <a:noFill/>
                    </a:lnR>
                    <a:lnT>
                      <a:noFill/>
                    </a:lnT>
                    <a:lnB>
                      <a:noFill/>
                    </a:lnB>
                    <a:solidFill>
                      <a:srgbClr val="0070C0"/>
                    </a:solidFill>
                  </a:tcPr>
                </a:tc>
                <a:tc hMerge="1">
                  <a:txBody>
                    <a:bodyPr/>
                    <a:lstStyle/>
                    <a:p>
                      <a:endParaRPr lang="fr-FR"/>
                    </a:p>
                  </a:txBody>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00"/>
                  </a:ext>
                </a:extLst>
              </a:tr>
              <a:tr h="206684">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a:solidFill>
                            <a:srgbClr val="FFFFFF"/>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ctr" fontAlgn="b"/>
                      <a:r>
                        <a:rPr lang="fr-FR" sz="1100" b="1" i="0" u="none" strike="noStrike">
                          <a:solidFill>
                            <a:srgbClr val="FFFFFF"/>
                          </a:solidFill>
                          <a:effectLst/>
                          <a:latin typeface="Calibri"/>
                        </a:rPr>
                        <a:t>Nom</a:t>
                      </a:r>
                    </a:p>
                  </a:txBody>
                  <a:tcPr marL="9527" marR="9527" marT="9526" marB="0" anchor="b">
                    <a:lnL>
                      <a:noFill/>
                    </a:lnL>
                    <a:lnR>
                      <a:noFill/>
                    </a:lnR>
                    <a:lnT>
                      <a:noFill/>
                    </a:lnT>
                    <a:lnB>
                      <a:noFill/>
                    </a:lnB>
                    <a:solidFill>
                      <a:srgbClr val="0070C0"/>
                    </a:solidFill>
                  </a:tcPr>
                </a:tc>
                <a:tc>
                  <a:txBody>
                    <a:bodyPr/>
                    <a:lstStyle/>
                    <a:p>
                      <a:pPr algn="ctr" fontAlgn="b"/>
                      <a:r>
                        <a:rPr lang="fr-FR" sz="1100" b="1" i="0" u="none" strike="noStrike" dirty="0">
                          <a:solidFill>
                            <a:srgbClr val="FFFFFF"/>
                          </a:solidFill>
                          <a:effectLst/>
                          <a:latin typeface="Calibri"/>
                        </a:rPr>
                        <a:t>Unité</a:t>
                      </a:r>
                    </a:p>
                  </a:txBody>
                  <a:tcPr marL="9527" marR="9527" marT="9526" marB="0" anchor="b">
                    <a:lnL>
                      <a:noFill/>
                    </a:lnL>
                    <a:lnR>
                      <a:noFill/>
                    </a:lnR>
                    <a:lnT>
                      <a:noFill/>
                    </a:lnT>
                    <a:lnB>
                      <a:noFill/>
                    </a:lnB>
                    <a:solidFill>
                      <a:srgbClr val="0070C0"/>
                    </a:solidFill>
                  </a:tcPr>
                </a:tc>
                <a:tc>
                  <a:txBody>
                    <a:bodyPr/>
                    <a:lstStyle/>
                    <a:p>
                      <a:pPr algn="ctr" fontAlgn="b"/>
                      <a:r>
                        <a:rPr lang="fr-FR" sz="1100" b="1" i="0" u="none" strike="noStrike">
                          <a:solidFill>
                            <a:srgbClr val="FFFFFF"/>
                          </a:solidFill>
                          <a:effectLst/>
                          <a:latin typeface="Calibri"/>
                        </a:rPr>
                        <a:t>Nom</a:t>
                      </a:r>
                    </a:p>
                  </a:txBody>
                  <a:tcPr marL="9527" marR="9527" marT="9526" marB="0" anchor="b">
                    <a:lnL>
                      <a:noFill/>
                    </a:lnL>
                    <a:lnR>
                      <a:noFill/>
                    </a:lnR>
                    <a:lnT>
                      <a:noFill/>
                    </a:lnT>
                    <a:lnB>
                      <a:noFill/>
                    </a:lnB>
                    <a:solidFill>
                      <a:srgbClr val="0070C0"/>
                    </a:solidFill>
                  </a:tcPr>
                </a:tc>
                <a:tc>
                  <a:txBody>
                    <a:bodyPr/>
                    <a:lstStyle/>
                    <a:p>
                      <a:pPr algn="ctr" fontAlgn="b"/>
                      <a:r>
                        <a:rPr lang="fr-FR" sz="1100" b="1" i="0" u="none" strike="noStrike">
                          <a:solidFill>
                            <a:srgbClr val="FFFFFF"/>
                          </a:solidFill>
                          <a:effectLst/>
                          <a:latin typeface="Calibri"/>
                        </a:rPr>
                        <a:t>Unité</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01"/>
                  </a:ext>
                </a:extLst>
              </a:tr>
              <a:tr h="206684">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02"/>
                  </a:ext>
                </a:extLst>
              </a:tr>
              <a:tr h="206684">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a:solidFill>
                            <a:srgbClr val="000000"/>
                          </a:solidFill>
                          <a:effectLst/>
                          <a:latin typeface="Calibri"/>
                        </a:rPr>
                        <a:t>Tâche 1 : coordination communication</a:t>
                      </a:r>
                    </a:p>
                  </a:txBody>
                  <a:tcPr marL="9527" marR="9527" marT="9526" marB="0" anchor="b">
                    <a:lnL>
                      <a:noFill/>
                    </a:lnL>
                    <a:lnR>
                      <a:noFill/>
                    </a:lnR>
                    <a:lnT>
                      <a:noFill/>
                    </a:lnT>
                    <a:lnB>
                      <a:noFill/>
                    </a:lnB>
                    <a:solidFill>
                      <a:srgbClr val="FFC000"/>
                    </a:solidFill>
                  </a:tcPr>
                </a:tc>
                <a:tc>
                  <a:txBody>
                    <a:bodyPr/>
                    <a:lstStyle/>
                    <a:p>
                      <a:pPr algn="ctr" fontAlgn="b"/>
                      <a:r>
                        <a:rPr lang="fr-FR" sz="1100" b="0" i="0" u="none" strike="noStrike">
                          <a:solidFill>
                            <a:srgbClr val="000000"/>
                          </a:solidFill>
                          <a:effectLst/>
                          <a:latin typeface="Calibri"/>
                        </a:rPr>
                        <a:t>Hénault C.</a:t>
                      </a:r>
                    </a:p>
                  </a:txBody>
                  <a:tcPr marL="9527" marR="9527" marT="9526" marB="0" anchor="b">
                    <a:lnL>
                      <a:noFill/>
                    </a:lnL>
                    <a:lnR>
                      <a:noFill/>
                    </a:lnR>
                    <a:lnT>
                      <a:noFill/>
                    </a:lnT>
                    <a:lnB>
                      <a:noFill/>
                    </a:lnB>
                    <a:solidFill>
                      <a:srgbClr val="FFC000"/>
                    </a:solidFill>
                  </a:tcPr>
                </a:tc>
                <a:tc>
                  <a:txBody>
                    <a:bodyPr/>
                    <a:lstStyle/>
                    <a:p>
                      <a:pPr algn="ctr" fontAlgn="b"/>
                      <a:r>
                        <a:rPr lang="fr-FR" sz="1100" b="0" i="0" u="none" strike="noStrike">
                          <a:solidFill>
                            <a:srgbClr val="000000"/>
                          </a:solidFill>
                          <a:effectLst/>
                          <a:latin typeface="Calibri"/>
                        </a:rPr>
                        <a:t>UR SOLS</a:t>
                      </a:r>
                    </a:p>
                  </a:txBody>
                  <a:tcPr marL="9527" marR="9527" marT="9526" marB="0" anchor="b">
                    <a:lnL>
                      <a:noFill/>
                    </a:lnL>
                    <a:lnR>
                      <a:noFill/>
                    </a:lnR>
                    <a:lnT>
                      <a:noFill/>
                    </a:lnT>
                    <a:lnB>
                      <a:noFill/>
                    </a:lnB>
                    <a:solidFill>
                      <a:srgbClr val="FFC000"/>
                    </a:solidFill>
                  </a:tcPr>
                </a:tc>
                <a:tc>
                  <a:txBody>
                    <a:bodyPr/>
                    <a:lstStyle/>
                    <a:p>
                      <a:pPr algn="ctr" fontAlgn="b"/>
                      <a:r>
                        <a:rPr lang="fr-FR" sz="1100" b="0" i="0" u="none" strike="noStrike">
                          <a:solidFill>
                            <a:srgbClr val="000000"/>
                          </a:solidFill>
                          <a:effectLst/>
                          <a:latin typeface="Calibri"/>
                        </a:rPr>
                        <a:t>C. Legall</a:t>
                      </a:r>
                    </a:p>
                  </a:txBody>
                  <a:tcPr marL="9527" marR="9527" marT="9526" marB="0" anchor="b">
                    <a:lnL>
                      <a:noFill/>
                    </a:lnL>
                    <a:lnR>
                      <a:noFill/>
                    </a:lnR>
                    <a:lnT>
                      <a:noFill/>
                    </a:lnT>
                    <a:lnB>
                      <a:noFill/>
                    </a:lnB>
                    <a:solidFill>
                      <a:srgbClr val="FFC000"/>
                    </a:solidFill>
                  </a:tcPr>
                </a:tc>
                <a:tc>
                  <a:txBody>
                    <a:bodyPr/>
                    <a:lstStyle/>
                    <a:p>
                      <a:pPr algn="ctr" fontAlgn="b"/>
                      <a:r>
                        <a:rPr lang="fr-FR" sz="1100" b="0" i="0" u="none" strike="noStrike">
                          <a:solidFill>
                            <a:srgbClr val="000000"/>
                          </a:solidFill>
                          <a:effectLst/>
                          <a:latin typeface="Calibri"/>
                        </a:rPr>
                        <a:t>CETIOM</a:t>
                      </a:r>
                    </a:p>
                  </a:txBody>
                  <a:tcPr marL="9527" marR="9527" marT="9526" marB="0" anchor="b">
                    <a:lnL>
                      <a:noFill/>
                    </a:lnL>
                    <a:lnR>
                      <a:noFill/>
                    </a:lnR>
                    <a:lnT>
                      <a:noFill/>
                    </a:lnT>
                    <a:lnB>
                      <a:noFill/>
                    </a:lnB>
                    <a:solidFill>
                      <a:srgbClr val="FFC000"/>
                    </a:solidFill>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03"/>
                  </a:ext>
                </a:extLst>
              </a:tr>
              <a:tr h="192217">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04"/>
                  </a:ext>
                </a:extLst>
              </a:tr>
              <a:tr h="248021">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a:solidFill>
                            <a:srgbClr val="000000"/>
                          </a:solidFill>
                          <a:effectLst/>
                          <a:latin typeface="Calibri"/>
                        </a:rPr>
                        <a:t>Tâche 2 : Répartition spatiale des sols présentant une faible capacité à réduire N</a:t>
                      </a:r>
                      <a:r>
                        <a:rPr lang="fr-FR" sz="1100" b="0" i="0" u="none" strike="noStrike" baseline="-25000">
                          <a:solidFill>
                            <a:srgbClr val="000000"/>
                          </a:solidFill>
                          <a:effectLst/>
                          <a:latin typeface="Calibri"/>
                        </a:rPr>
                        <a:t>2</a:t>
                      </a:r>
                      <a:r>
                        <a:rPr lang="fr-FR" sz="1100" b="0" i="0" u="none" strike="noStrike">
                          <a:solidFill>
                            <a:srgbClr val="000000"/>
                          </a:solidFill>
                          <a:effectLst/>
                          <a:latin typeface="Calibri"/>
                        </a:rPr>
                        <a:t>O</a:t>
                      </a:r>
                    </a:p>
                  </a:txBody>
                  <a:tcPr marL="9527" marR="9527" marT="9526" marB="0" anchor="b">
                    <a:lnL>
                      <a:noFill/>
                    </a:lnL>
                    <a:lnR>
                      <a:noFill/>
                    </a:lnR>
                    <a:lnT>
                      <a:noFill/>
                    </a:lnT>
                    <a:lnB>
                      <a:noFill/>
                    </a:lnB>
                    <a:solidFill>
                      <a:srgbClr val="FFC000"/>
                    </a:solidFill>
                  </a:tcPr>
                </a:tc>
                <a:tc>
                  <a:txBody>
                    <a:bodyPr/>
                    <a:lstStyle/>
                    <a:p>
                      <a:pPr algn="ctr" fontAlgn="b"/>
                      <a:r>
                        <a:rPr lang="fr-FR" sz="1100" b="0" i="0" u="none" strike="noStrike" dirty="0" smtClean="0">
                          <a:solidFill>
                            <a:srgbClr val="000000"/>
                          </a:solidFill>
                          <a:effectLst/>
                          <a:latin typeface="Calibri"/>
                        </a:rPr>
                        <a:t>N. Saby</a:t>
                      </a:r>
                      <a:endParaRPr lang="fr-FR" sz="1100" b="0" i="0" u="none" strike="noStrike" dirty="0">
                        <a:solidFill>
                          <a:srgbClr val="000000"/>
                        </a:solidFill>
                        <a:effectLst/>
                        <a:latin typeface="Calibri"/>
                      </a:endParaRPr>
                    </a:p>
                  </a:txBody>
                  <a:tcPr marL="9527" marR="9527" marT="9526" marB="0" anchor="b">
                    <a:lnL>
                      <a:noFill/>
                    </a:lnL>
                    <a:lnR>
                      <a:noFill/>
                    </a:lnR>
                    <a:lnT>
                      <a:noFill/>
                    </a:lnT>
                    <a:lnB>
                      <a:noFill/>
                    </a:lnB>
                    <a:solidFill>
                      <a:srgbClr val="FFC000"/>
                    </a:solidFill>
                  </a:tcPr>
                </a:tc>
                <a:tc>
                  <a:txBody>
                    <a:bodyPr/>
                    <a:lstStyle/>
                    <a:p>
                      <a:pPr algn="ctr" fontAlgn="b"/>
                      <a:r>
                        <a:rPr lang="fr-FR" sz="1100" b="0" i="0" u="none" strike="noStrike">
                          <a:solidFill>
                            <a:srgbClr val="000000"/>
                          </a:solidFill>
                          <a:effectLst/>
                          <a:latin typeface="Calibri"/>
                        </a:rPr>
                        <a:t>Infosol</a:t>
                      </a:r>
                    </a:p>
                  </a:txBody>
                  <a:tcPr marL="9527" marR="9527" marT="9526" marB="0" anchor="b">
                    <a:lnL>
                      <a:noFill/>
                    </a:lnL>
                    <a:lnR>
                      <a:noFill/>
                    </a:lnR>
                    <a:lnT>
                      <a:noFill/>
                    </a:lnT>
                    <a:lnB>
                      <a:noFill/>
                    </a:lnB>
                    <a:solidFill>
                      <a:srgbClr val="FFC000"/>
                    </a:solidFill>
                  </a:tcPr>
                </a:tc>
                <a:tc>
                  <a:txBody>
                    <a:bodyPr/>
                    <a:lstStyle/>
                    <a:p>
                      <a:pPr algn="ctr" fontAlgn="b"/>
                      <a:r>
                        <a:rPr lang="fr-FR" sz="1100" b="0" i="0" u="none" strike="noStrike">
                          <a:solidFill>
                            <a:srgbClr val="000000"/>
                          </a:solidFill>
                          <a:effectLst/>
                          <a:latin typeface="Calibri"/>
                        </a:rPr>
                        <a:t>Hénault C.</a:t>
                      </a:r>
                    </a:p>
                  </a:txBody>
                  <a:tcPr marL="9527" marR="9527" marT="9526" marB="0" anchor="b">
                    <a:lnL>
                      <a:noFill/>
                    </a:lnL>
                    <a:lnR>
                      <a:noFill/>
                    </a:lnR>
                    <a:lnT>
                      <a:noFill/>
                    </a:lnT>
                    <a:lnB>
                      <a:noFill/>
                    </a:lnB>
                    <a:solidFill>
                      <a:srgbClr val="FFC000"/>
                    </a:solidFill>
                  </a:tcPr>
                </a:tc>
                <a:tc>
                  <a:txBody>
                    <a:bodyPr/>
                    <a:lstStyle/>
                    <a:p>
                      <a:pPr algn="ctr" fontAlgn="b"/>
                      <a:r>
                        <a:rPr lang="fr-FR" sz="1100" b="0" i="0" u="none" strike="noStrike">
                          <a:solidFill>
                            <a:srgbClr val="000000"/>
                          </a:solidFill>
                          <a:effectLst/>
                          <a:latin typeface="Calibri"/>
                        </a:rPr>
                        <a:t>UR SOLS</a:t>
                      </a:r>
                    </a:p>
                  </a:txBody>
                  <a:tcPr marL="9527" marR="9527" marT="9526" marB="0" anchor="b">
                    <a:lnL>
                      <a:noFill/>
                    </a:lnL>
                    <a:lnR>
                      <a:noFill/>
                    </a:lnR>
                    <a:lnT>
                      <a:noFill/>
                    </a:lnT>
                    <a:lnB>
                      <a:noFill/>
                    </a:lnB>
                    <a:solidFill>
                      <a:srgbClr val="FFC000"/>
                    </a:solidFill>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05"/>
                  </a:ext>
                </a:extLst>
              </a:tr>
              <a:tr h="192217">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06"/>
                  </a:ext>
                </a:extLst>
              </a:tr>
              <a:tr h="206684">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a:solidFill>
                            <a:srgbClr val="000000"/>
                          </a:solidFill>
                          <a:effectLst/>
                          <a:latin typeface="Calibri"/>
                        </a:rPr>
                        <a:t>Volet 1 : Ré-échantillonnage des sites RMQS</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C. Ratié</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Infosol</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FFFF00"/>
                    </a:solidFill>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07"/>
                  </a:ext>
                </a:extLst>
              </a:tr>
              <a:tr h="192217">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08"/>
                  </a:ext>
                </a:extLst>
              </a:tr>
              <a:tr h="206684">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a:solidFill>
                            <a:srgbClr val="000000"/>
                          </a:solidFill>
                          <a:effectLst/>
                          <a:latin typeface="Calibri"/>
                        </a:rPr>
                        <a:t>Volet 2 : Réalisation du test de réduction de N2O en N2</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dirty="0">
                          <a:solidFill>
                            <a:srgbClr val="000000"/>
                          </a:solidFill>
                          <a:effectLst/>
                          <a:latin typeface="Calibri"/>
                        </a:rPr>
                        <a:t>A. </a:t>
                      </a:r>
                      <a:r>
                        <a:rPr lang="fr-FR" sz="1100" b="0" i="0" u="none" strike="noStrike" dirty="0" smtClean="0">
                          <a:solidFill>
                            <a:srgbClr val="000000"/>
                          </a:solidFill>
                          <a:effectLst/>
                          <a:latin typeface="Calibri"/>
                        </a:rPr>
                        <a:t>Ayzac</a:t>
                      </a:r>
                      <a:endParaRPr lang="fr-FR" sz="1100" b="0" i="0" u="none" strike="noStrike" dirty="0">
                        <a:solidFill>
                          <a:srgbClr val="000000"/>
                        </a:solidFill>
                        <a:effectLst/>
                        <a:latin typeface="Calibri"/>
                      </a:endParaRP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UR SOLS</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FFFF00"/>
                    </a:solidFill>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09"/>
                  </a:ext>
                </a:extLst>
              </a:tr>
              <a:tr h="192217">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10"/>
                  </a:ext>
                </a:extLst>
              </a:tr>
              <a:tr h="206684">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a:solidFill>
                            <a:srgbClr val="000000"/>
                          </a:solidFill>
                          <a:effectLst/>
                          <a:latin typeface="Calibri"/>
                        </a:rPr>
                        <a:t>Volet 3 : Re-vérification de la pertinence du test</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M. Seger</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UR SOLS</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FFFF00"/>
                    </a:solidFill>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11"/>
                  </a:ext>
                </a:extLst>
              </a:tr>
              <a:tr h="192217">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12"/>
                  </a:ext>
                </a:extLst>
              </a:tr>
              <a:tr h="206684">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a:solidFill>
                            <a:srgbClr val="000000"/>
                          </a:solidFill>
                          <a:effectLst/>
                          <a:latin typeface="Calibri"/>
                        </a:rPr>
                        <a:t>Tâche 3 : Développement de solutions biotechniques</a:t>
                      </a:r>
                    </a:p>
                  </a:txBody>
                  <a:tcPr marL="9527" marR="9527" marT="9526" marB="0" anchor="b">
                    <a:lnL>
                      <a:noFill/>
                    </a:lnL>
                    <a:lnR>
                      <a:noFill/>
                    </a:lnR>
                    <a:lnT>
                      <a:noFill/>
                    </a:lnT>
                    <a:lnB>
                      <a:noFill/>
                    </a:lnB>
                    <a:solidFill>
                      <a:srgbClr val="FFC000"/>
                    </a:solidFill>
                  </a:tcPr>
                </a:tc>
                <a:tc>
                  <a:txBody>
                    <a:bodyPr/>
                    <a:lstStyle/>
                    <a:p>
                      <a:pPr algn="ctr" fontAlgn="b"/>
                      <a:r>
                        <a:rPr lang="fr-FR" sz="1100" b="0" i="0" u="none" strike="noStrike">
                          <a:solidFill>
                            <a:srgbClr val="000000"/>
                          </a:solidFill>
                          <a:effectLst/>
                          <a:latin typeface="Calibri"/>
                        </a:rPr>
                        <a:t>C. Legall</a:t>
                      </a:r>
                    </a:p>
                  </a:txBody>
                  <a:tcPr marL="9527" marR="9527" marT="9526" marB="0" anchor="b">
                    <a:lnL>
                      <a:noFill/>
                    </a:lnL>
                    <a:lnR>
                      <a:noFill/>
                    </a:lnR>
                    <a:lnT>
                      <a:noFill/>
                    </a:lnT>
                    <a:lnB>
                      <a:noFill/>
                    </a:lnB>
                    <a:solidFill>
                      <a:srgbClr val="FFC000"/>
                    </a:solidFill>
                  </a:tcPr>
                </a:tc>
                <a:tc>
                  <a:txBody>
                    <a:bodyPr/>
                    <a:lstStyle/>
                    <a:p>
                      <a:pPr algn="ctr" fontAlgn="b"/>
                      <a:r>
                        <a:rPr lang="fr-FR" sz="1100" b="0" i="0" u="none" strike="noStrike">
                          <a:solidFill>
                            <a:srgbClr val="000000"/>
                          </a:solidFill>
                          <a:effectLst/>
                          <a:latin typeface="Calibri"/>
                        </a:rPr>
                        <a:t>CETIOM</a:t>
                      </a:r>
                    </a:p>
                  </a:txBody>
                  <a:tcPr marL="9527" marR="9527" marT="9526" marB="0" anchor="b">
                    <a:lnL>
                      <a:noFill/>
                    </a:lnL>
                    <a:lnR>
                      <a:noFill/>
                    </a:lnR>
                    <a:lnT>
                      <a:noFill/>
                    </a:lnT>
                    <a:lnB>
                      <a:noFill/>
                    </a:lnB>
                    <a:solidFill>
                      <a:srgbClr val="FFC000"/>
                    </a:solidFill>
                  </a:tcPr>
                </a:tc>
                <a:tc>
                  <a:txBody>
                    <a:bodyPr/>
                    <a:lstStyle/>
                    <a:p>
                      <a:pPr algn="ctr" fontAlgn="b"/>
                      <a:r>
                        <a:rPr lang="fr-FR" sz="1100" b="0" i="0" u="none" strike="noStrike">
                          <a:solidFill>
                            <a:srgbClr val="000000"/>
                          </a:solidFill>
                          <a:effectLst/>
                          <a:latin typeface="Calibri"/>
                        </a:rPr>
                        <a:t>Hénault C.</a:t>
                      </a:r>
                    </a:p>
                  </a:txBody>
                  <a:tcPr marL="9527" marR="9527" marT="9526" marB="0" anchor="b">
                    <a:lnL>
                      <a:noFill/>
                    </a:lnL>
                    <a:lnR>
                      <a:noFill/>
                    </a:lnR>
                    <a:lnT>
                      <a:noFill/>
                    </a:lnT>
                    <a:lnB>
                      <a:noFill/>
                    </a:lnB>
                    <a:solidFill>
                      <a:srgbClr val="FFC000"/>
                    </a:solidFill>
                  </a:tcPr>
                </a:tc>
                <a:tc>
                  <a:txBody>
                    <a:bodyPr/>
                    <a:lstStyle/>
                    <a:p>
                      <a:pPr algn="ctr" fontAlgn="b"/>
                      <a:r>
                        <a:rPr lang="fr-FR" sz="1100" b="0" i="0" u="none" strike="noStrike">
                          <a:solidFill>
                            <a:srgbClr val="000000"/>
                          </a:solidFill>
                          <a:effectLst/>
                          <a:latin typeface="Calibri"/>
                        </a:rPr>
                        <a:t>UR SOLS</a:t>
                      </a:r>
                    </a:p>
                  </a:txBody>
                  <a:tcPr marL="9527" marR="9527" marT="9526" marB="0" anchor="b">
                    <a:lnL>
                      <a:noFill/>
                    </a:lnL>
                    <a:lnR>
                      <a:noFill/>
                    </a:lnR>
                    <a:lnT>
                      <a:noFill/>
                    </a:lnT>
                    <a:lnB>
                      <a:noFill/>
                    </a:lnB>
                    <a:solidFill>
                      <a:srgbClr val="FFC000"/>
                    </a:solidFill>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13"/>
                  </a:ext>
                </a:extLst>
              </a:tr>
              <a:tr h="192217">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14"/>
                  </a:ext>
                </a:extLst>
              </a:tr>
              <a:tr h="206684">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a:solidFill>
                            <a:srgbClr val="000000"/>
                          </a:solidFill>
                          <a:effectLst/>
                          <a:latin typeface="Calibri"/>
                        </a:rPr>
                        <a:t>Volet 1 : Essai pH</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JP Cohan</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ARVALIS</a:t>
                      </a:r>
                    </a:p>
                  </a:txBody>
                  <a:tcPr marL="9527" marR="9527" marT="9526" marB="0" anchor="b">
                    <a:lnL>
                      <a:noFill/>
                    </a:lnL>
                    <a:lnR>
                      <a:noFill/>
                    </a:lnR>
                    <a:lnT>
                      <a:noFill/>
                    </a:lnT>
                    <a:lnB>
                      <a:noFill/>
                    </a:lnB>
                    <a:solidFill>
                      <a:srgbClr val="FFFF00"/>
                    </a:solidFill>
                  </a:tcPr>
                </a:tc>
                <a:tc>
                  <a:txBody>
                    <a:bodyPr/>
                    <a:lstStyle/>
                    <a:p>
                      <a:pPr algn="ctr" fontAlgn="b"/>
                      <a:r>
                        <a:rPr lang="fr-FR" sz="800" b="0" i="0" u="none" strike="noStrike">
                          <a:solidFill>
                            <a:srgbClr val="000000"/>
                          </a:solidFill>
                          <a:effectLst/>
                          <a:latin typeface="Calibri"/>
                        </a:rPr>
                        <a:t> </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FFFF00"/>
                    </a:solidFill>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15"/>
                  </a:ext>
                </a:extLst>
              </a:tr>
              <a:tr h="192217">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16"/>
                  </a:ext>
                </a:extLst>
              </a:tr>
              <a:tr h="206684">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a:solidFill>
                            <a:srgbClr val="000000"/>
                          </a:solidFill>
                          <a:effectLst/>
                          <a:latin typeface="Calibri"/>
                        </a:rPr>
                        <a:t>Volet 2 : Essai MO et pH</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C. Legall</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CETIOM</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FFFF00"/>
                    </a:solidFill>
                  </a:tcPr>
                </a:tc>
                <a:tc>
                  <a:txBody>
                    <a:bodyPr/>
                    <a:lstStyle/>
                    <a:p>
                      <a:pPr algn="ctr"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FFFF00"/>
                    </a:solidFill>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17"/>
                  </a:ext>
                </a:extLst>
              </a:tr>
              <a:tr h="192217">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dirty="0">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18"/>
                  </a:ext>
                </a:extLst>
              </a:tr>
              <a:tr h="328669">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a:solidFill>
                            <a:srgbClr val="000000"/>
                          </a:solidFill>
                          <a:effectLst/>
                          <a:latin typeface="Calibri"/>
                        </a:rPr>
                        <a:t>Tâche 4 : Traitement des données et modélisation</a:t>
                      </a:r>
                    </a:p>
                  </a:txBody>
                  <a:tcPr marL="9527" marR="9527" marT="9526" marB="0" anchor="b">
                    <a:lnL>
                      <a:noFill/>
                    </a:lnL>
                    <a:lnR>
                      <a:noFill/>
                    </a:lnR>
                    <a:lnT>
                      <a:noFill/>
                    </a:lnT>
                    <a:lnB>
                      <a:noFill/>
                    </a:lnB>
                    <a:solidFill>
                      <a:srgbClr val="FFC000"/>
                    </a:solidFill>
                  </a:tcPr>
                </a:tc>
                <a:tc>
                  <a:txBody>
                    <a:bodyPr/>
                    <a:lstStyle/>
                    <a:p>
                      <a:pPr algn="ctr" fontAlgn="b"/>
                      <a:r>
                        <a:rPr lang="fr-FR" sz="1100" b="0" i="0" u="none" strike="noStrike" dirty="0" smtClean="0">
                          <a:solidFill>
                            <a:srgbClr val="000000"/>
                          </a:solidFill>
                          <a:effectLst/>
                          <a:latin typeface="Calibri"/>
                        </a:rPr>
                        <a:t>H. Bourennane</a:t>
                      </a:r>
                      <a:endParaRPr lang="fr-FR" sz="1100" b="0" i="0" u="none" strike="noStrike" dirty="0">
                        <a:solidFill>
                          <a:srgbClr val="000000"/>
                        </a:solidFill>
                        <a:effectLst/>
                        <a:latin typeface="Calibri"/>
                      </a:endParaRPr>
                    </a:p>
                  </a:txBody>
                  <a:tcPr marL="9527" marR="9527" marT="9526" marB="0" anchor="b">
                    <a:lnL>
                      <a:noFill/>
                    </a:lnL>
                    <a:lnR>
                      <a:noFill/>
                    </a:lnR>
                    <a:lnT>
                      <a:noFill/>
                    </a:lnT>
                    <a:lnB>
                      <a:noFill/>
                    </a:lnB>
                    <a:solidFill>
                      <a:srgbClr val="FFC000"/>
                    </a:solidFill>
                  </a:tcPr>
                </a:tc>
                <a:tc>
                  <a:txBody>
                    <a:bodyPr/>
                    <a:lstStyle/>
                    <a:p>
                      <a:pPr algn="ctr" fontAlgn="b"/>
                      <a:r>
                        <a:rPr lang="fr-FR" sz="1100" b="0" i="0" u="none" strike="noStrike" dirty="0" smtClean="0">
                          <a:solidFill>
                            <a:srgbClr val="000000"/>
                          </a:solidFill>
                          <a:effectLst/>
                          <a:latin typeface="Calibri"/>
                        </a:rPr>
                        <a:t>UR SOLS</a:t>
                      </a:r>
                      <a:endParaRPr lang="fr-FR" sz="1100" b="0" i="0" u="none" strike="noStrike" dirty="0">
                        <a:solidFill>
                          <a:srgbClr val="000000"/>
                        </a:solidFill>
                        <a:effectLst/>
                        <a:latin typeface="Calibri"/>
                      </a:endParaRPr>
                    </a:p>
                  </a:txBody>
                  <a:tcPr marL="9527" marR="9527" marT="9526" marB="0" anchor="b">
                    <a:lnL>
                      <a:noFill/>
                    </a:lnL>
                    <a:lnR>
                      <a:noFill/>
                    </a:lnR>
                    <a:lnT>
                      <a:noFill/>
                    </a:lnT>
                    <a:lnB>
                      <a:noFill/>
                    </a:lnB>
                    <a:solidFill>
                      <a:srgbClr val="FFC000"/>
                    </a:solidFill>
                  </a:tcPr>
                </a:tc>
                <a:tc>
                  <a:txBody>
                    <a:bodyPr/>
                    <a:lstStyle/>
                    <a:p>
                      <a:pPr algn="ctr" fontAlgn="b"/>
                      <a:r>
                        <a:rPr lang="fr-FR" sz="1100" b="0" i="0" u="none" strike="noStrike" dirty="0" smtClean="0">
                          <a:solidFill>
                            <a:srgbClr val="000000"/>
                          </a:solidFill>
                          <a:effectLst/>
                          <a:latin typeface="Calibri"/>
                        </a:rPr>
                        <a:t>N. Saby</a:t>
                      </a:r>
                      <a:endParaRPr lang="fr-FR" sz="1100" b="0" i="0" u="none" strike="noStrike" dirty="0">
                        <a:solidFill>
                          <a:srgbClr val="000000"/>
                        </a:solidFill>
                        <a:effectLst/>
                        <a:latin typeface="Calibri"/>
                      </a:endParaRPr>
                    </a:p>
                  </a:txBody>
                  <a:tcPr marL="9527" marR="9527" marT="9526" marB="0" anchor="b">
                    <a:lnL>
                      <a:noFill/>
                    </a:lnL>
                    <a:lnR>
                      <a:noFill/>
                    </a:lnR>
                    <a:lnT>
                      <a:noFill/>
                    </a:lnT>
                    <a:lnB>
                      <a:noFill/>
                    </a:lnB>
                    <a:solidFill>
                      <a:srgbClr val="FFC000"/>
                    </a:solidFill>
                  </a:tcPr>
                </a:tc>
                <a:tc>
                  <a:txBody>
                    <a:bodyPr/>
                    <a:lstStyle/>
                    <a:p>
                      <a:pPr algn="ctr" fontAlgn="b"/>
                      <a:r>
                        <a:rPr lang="fr-FR" sz="1100" b="0" i="0" u="none" strike="noStrike" dirty="0" err="1" smtClean="0">
                          <a:solidFill>
                            <a:srgbClr val="000000"/>
                          </a:solidFill>
                          <a:effectLst/>
                          <a:latin typeface="Calibri"/>
                        </a:rPr>
                        <a:t>InfoSol</a:t>
                      </a:r>
                      <a:endParaRPr lang="fr-FR" sz="1100" b="0" i="0" u="none" strike="noStrike" dirty="0">
                        <a:solidFill>
                          <a:srgbClr val="000000"/>
                        </a:solidFill>
                        <a:effectLst/>
                        <a:latin typeface="Calibri"/>
                      </a:endParaRPr>
                    </a:p>
                  </a:txBody>
                  <a:tcPr marL="9527" marR="9527" marT="9526" marB="0" anchor="b">
                    <a:lnL>
                      <a:noFill/>
                    </a:lnL>
                    <a:lnR>
                      <a:noFill/>
                    </a:lnR>
                    <a:lnT>
                      <a:noFill/>
                    </a:lnT>
                    <a:lnB>
                      <a:noFill/>
                    </a:lnB>
                    <a:solidFill>
                      <a:srgbClr val="FFC000"/>
                    </a:solidFill>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19"/>
                  </a:ext>
                </a:extLst>
              </a:tr>
              <a:tr h="101026">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a:endParaRPr>
                    </a:p>
                  </a:txBody>
                  <a:tcPr marL="9527" marR="9527" marT="9526" marB="0" anchor="b">
                    <a:lnL>
                      <a:noFill/>
                    </a:lnL>
                    <a:lnR>
                      <a:noFill/>
                    </a:lnR>
                    <a:lnT>
                      <a:noFill/>
                    </a:lnT>
                    <a:lnB>
                      <a:noFill/>
                    </a:lnB>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20"/>
                  </a:ext>
                </a:extLst>
              </a:tr>
              <a:tr h="192217">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dirty="0">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a:solidFill>
                            <a:srgbClr val="000000"/>
                          </a:solidFill>
                          <a:effectLst/>
                          <a:latin typeface="Calibri"/>
                        </a:rPr>
                        <a:t> </a:t>
                      </a:r>
                    </a:p>
                  </a:txBody>
                  <a:tcPr marL="9527" marR="9527" marT="9526" marB="0" anchor="b">
                    <a:lnL>
                      <a:noFill/>
                    </a:lnL>
                    <a:lnR>
                      <a:noFill/>
                    </a:lnR>
                    <a:lnT>
                      <a:noFill/>
                    </a:lnT>
                    <a:lnB>
                      <a:noFill/>
                    </a:lnB>
                    <a:solidFill>
                      <a:srgbClr val="0070C0"/>
                    </a:solidFill>
                  </a:tcPr>
                </a:tc>
                <a:tc>
                  <a:txBody>
                    <a:bodyPr/>
                    <a:lstStyle/>
                    <a:p>
                      <a:pPr algn="l" fontAlgn="b"/>
                      <a:r>
                        <a:rPr lang="fr-FR" sz="1100" b="0" i="0" u="none" strike="noStrike" dirty="0">
                          <a:solidFill>
                            <a:srgbClr val="000000"/>
                          </a:solidFill>
                          <a:effectLst/>
                          <a:latin typeface="Calibri"/>
                        </a:rPr>
                        <a:t> </a:t>
                      </a:r>
                    </a:p>
                  </a:txBody>
                  <a:tcPr marL="9527" marR="9527" marT="9526" marB="0" anchor="b">
                    <a:lnL>
                      <a:noFill/>
                    </a:lnL>
                    <a:lnR>
                      <a:noFill/>
                    </a:lnR>
                    <a:lnT>
                      <a:noFill/>
                    </a:lnT>
                    <a:lnB>
                      <a:noFill/>
                    </a:lnB>
                    <a:solidFill>
                      <a:srgbClr val="0070C0"/>
                    </a:solidFill>
                  </a:tcPr>
                </a:tc>
                <a:extLst>
                  <a:ext uri="{0D108BD9-81ED-4DB2-BD59-A6C34878D82A}">
                    <a16:rowId xmlns:a16="http://schemas.microsoft.com/office/drawing/2014/main" val="10021"/>
                  </a:ext>
                </a:extLst>
              </a:tr>
            </a:tbl>
          </a:graphicData>
        </a:graphic>
      </p:graphicFrame>
      <p:sp>
        <p:nvSpPr>
          <p:cNvPr id="21"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Introduction générale</a:t>
            </a:r>
            <a:endParaRPr sz="1600" b="1" dirty="0">
              <a:solidFill>
                <a:srgbClr val="B7BF10"/>
              </a:solidFill>
            </a:endParaRPr>
          </a:p>
        </p:txBody>
      </p:sp>
      <p:sp>
        <p:nvSpPr>
          <p:cNvPr id="22" name="ZoneTexte 21"/>
          <p:cNvSpPr txBox="1"/>
          <p:nvPr/>
        </p:nvSpPr>
        <p:spPr>
          <a:xfrm>
            <a:off x="4808878" y="409871"/>
            <a:ext cx="7114232" cy="584775"/>
          </a:xfrm>
          <a:prstGeom prst="rect">
            <a:avLst/>
          </a:prstGeom>
          <a:noFill/>
        </p:spPr>
        <p:txBody>
          <a:bodyPr wrap="square" rtlCol="0">
            <a:spAutoFit/>
          </a:bodyPr>
          <a:lstStyle/>
          <a:p>
            <a:r>
              <a:rPr lang="fr-FR" sz="3200" dirty="0" smtClean="0"/>
              <a:t>Structuration du projet</a:t>
            </a:r>
            <a:endParaRPr lang="fr-FR" sz="3200" dirty="0"/>
          </a:p>
        </p:txBody>
      </p:sp>
      <p:cxnSp>
        <p:nvCxnSpPr>
          <p:cNvPr id="24" name="Connecteur droit 23"/>
          <p:cNvCxnSpPr/>
          <p:nvPr/>
        </p:nvCxnSpPr>
        <p:spPr>
          <a:xfrm flipV="1">
            <a:off x="3965034" y="1069885"/>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44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79583" y="90566"/>
          <a:ext cx="599308" cy="664163"/>
        </p:xfrm>
        <a:graphic>
          <a:graphicData uri="http://schemas.openxmlformats.org/presentationml/2006/ole">
            <mc:AlternateContent xmlns:mc="http://schemas.openxmlformats.org/markup-compatibility/2006">
              <mc:Choice xmlns:v="urn:schemas-microsoft-com:vml" Requires="v">
                <p:oleObj spid="_x0000_s35888" r:id="rId3" imgW="6020640" imgH="6676190" progId="MSPhotoEd.3">
                  <p:embed/>
                </p:oleObj>
              </mc:Choice>
              <mc:Fallback>
                <p:oleObj r:id="rId3" imgW="6020640" imgH="6676190" progId="MSPhotoEd.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 y="90566"/>
                        <a:ext cx="599308" cy="664163"/>
                      </a:xfrm>
                      <a:prstGeom prst="rect">
                        <a:avLst/>
                      </a:prstGeom>
                      <a:noFill/>
                      <a:ln>
                        <a:noFill/>
                      </a:ln>
                      <a:extLst/>
                    </p:spPr>
                  </p:pic>
                </p:oleObj>
              </mc:Fallback>
            </mc:AlternateContent>
          </a:graphicData>
        </a:graphic>
      </p:graphicFrame>
      <p:pic>
        <p:nvPicPr>
          <p:cNvPr id="7" name="Image 6" descr="Afficher l'image d'orig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0423" y="6049466"/>
            <a:ext cx="718104" cy="364408"/>
          </a:xfrm>
          <a:prstGeom prst="rect">
            <a:avLst/>
          </a:prstGeom>
          <a:noFill/>
          <a:ln>
            <a:noFill/>
          </a:ln>
        </p:spPr>
      </p:pic>
      <p:pic>
        <p:nvPicPr>
          <p:cNvPr id="8" name="Image 7" descr="Afficher l'image d'origi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3280" y="5984027"/>
            <a:ext cx="698775" cy="351225"/>
          </a:xfrm>
          <a:prstGeom prst="rect">
            <a:avLst/>
          </a:prstGeom>
          <a:noFill/>
          <a:ln>
            <a:noFill/>
          </a:ln>
        </p:spPr>
      </p:pic>
      <p:pic>
        <p:nvPicPr>
          <p:cNvPr id="9" name="Image 8" descr="Afficher l'image d'orig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1345" y="6010345"/>
            <a:ext cx="731972" cy="361003"/>
          </a:xfrm>
          <a:prstGeom prst="rect">
            <a:avLst/>
          </a:prstGeom>
          <a:noFill/>
          <a:ln>
            <a:noFill/>
          </a:ln>
        </p:spPr>
      </p:pic>
      <p:grpSp>
        <p:nvGrpSpPr>
          <p:cNvPr id="11" name="Groupe 10"/>
          <p:cNvGrpSpPr/>
          <p:nvPr/>
        </p:nvGrpSpPr>
        <p:grpSpPr>
          <a:xfrm>
            <a:off x="-47673" y="6307469"/>
            <a:ext cx="1273082" cy="460303"/>
            <a:chOff x="6077337" y="9991384"/>
            <a:chExt cx="1404431" cy="610556"/>
          </a:xfrm>
        </p:grpSpPr>
        <p:sp>
          <p:nvSpPr>
            <p:cNvPr id="12" name="Rectangle à coins arrondis 11"/>
            <p:cNvSpPr/>
            <p:nvPr userDrawn="1"/>
          </p:nvSpPr>
          <p:spPr>
            <a:xfrm>
              <a:off x="6077337" y="9991384"/>
              <a:ext cx="1404431" cy="610556"/>
            </a:xfrm>
            <a:prstGeom prst="roundRect">
              <a:avLst>
                <a:gd name="adj" fmla="val 214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rPr>
                <a:t>S</a:t>
              </a:r>
              <a:r>
                <a:rPr kumimoji="0" lang="fr-FR" sz="1200" b="1" i="0" u="none" strike="noStrike" kern="1200" cap="none" spc="0" normalizeH="0" baseline="0" noProof="0" dirty="0" smtClean="0">
                  <a:ln>
                    <a:noFill/>
                  </a:ln>
                  <a:solidFill>
                    <a:srgbClr val="59621D"/>
                  </a:solidFill>
                  <a:effectLst/>
                  <a:uLnTx/>
                  <a:uFillTx/>
                  <a:latin typeface="Calibri" panose="020F0502020204030204"/>
                  <a:ea typeface="+mn-ea"/>
                  <a:cs typeface="+mn-cs"/>
                </a:rPr>
                <a:t>éminaire</a:t>
              </a:r>
              <a:endParaRPr kumimoji="0" lang="fr-FR" sz="1200" b="1" i="0" u="none" strike="noStrike" kern="1200" cap="none" spc="0" normalizeH="0" baseline="0" noProof="0" dirty="0">
                <a:ln>
                  <a:noFill/>
                </a:ln>
                <a:solidFill>
                  <a:srgbClr val="59621D"/>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88616" y="10305975"/>
              <a:ext cx="267109" cy="239906"/>
            </a:xfrm>
            <a:prstGeom prst="rect">
              <a:avLst/>
            </a:prstGeom>
          </p:spPr>
        </p:pic>
        <p:pic>
          <p:nvPicPr>
            <p:cNvPr id="14" name="Picture 2" descr="U:\logos\LOGO RESEAU\LOGO MIDI\POUR LE WEB\Couleur\logo-midi-simplifie-RVB-72dp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17722" y="10061992"/>
              <a:ext cx="207057" cy="4853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30494" y="10305976"/>
              <a:ext cx="494869" cy="281563"/>
            </a:xfrm>
            <a:prstGeom prst="rect">
              <a:avLst/>
            </a:prstGeom>
          </p:spPr>
        </p:pic>
      </p:grpSp>
      <p:sp>
        <p:nvSpPr>
          <p:cNvPr id="16" name="Espace réservé de la date 3"/>
          <p:cNvSpPr txBox="1">
            <a:spLocks/>
          </p:cNvSpPr>
          <p:nvPr/>
        </p:nvSpPr>
        <p:spPr>
          <a:xfrm>
            <a:off x="1077551" y="6408000"/>
            <a:ext cx="1872000"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l"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white"/>
                </a:solidFill>
                <a:effectLst/>
                <a:uLnTx/>
                <a:uFillTx/>
                <a:latin typeface="Calibri" panose="020F0502020204030204"/>
                <a:ea typeface="+mn-ea"/>
                <a:cs typeface="+mn-cs"/>
              </a:rPr>
              <a:t>18 octobre 2017 – Salle D. King</a:t>
            </a:r>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pied de page 4"/>
          <p:cNvSpPr txBox="1">
            <a:spLocks/>
          </p:cNvSpPr>
          <p:nvPr/>
        </p:nvSpPr>
        <p:spPr>
          <a:xfrm>
            <a:off x="3016027" y="6408000"/>
            <a:ext cx="4784204"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Séminaire de Restitution des Projets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SOLGES</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&amp;</a:t>
            </a:r>
            <a:r>
              <a:rPr kumimoji="0" lang="fr-FR" sz="1600" b="0" i="0" u="none" strike="noStrike" kern="1200" cap="none" spc="0" normalizeH="0" baseline="0" noProof="0" dirty="0" smtClean="0">
                <a:ln>
                  <a:noFill/>
                </a:ln>
                <a:solidFill>
                  <a:srgbClr val="B7BF10"/>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B7BF10"/>
                </a:solidFill>
                <a:effectLst/>
                <a:uLnTx/>
                <a:uFillTx/>
                <a:latin typeface="Calibri" panose="020F0502020204030204"/>
                <a:ea typeface="+mn-ea"/>
                <a:cs typeface="+mn-cs"/>
              </a:rPr>
              <a:t>PUIGES</a:t>
            </a:r>
            <a:endParaRPr kumimoji="0" lang="fr-FR" sz="1600" b="1" i="0" u="none" strike="noStrike" kern="1200" cap="none" spc="0" normalizeH="0" baseline="0" noProof="0" dirty="0">
              <a:ln>
                <a:noFill/>
              </a:ln>
              <a:solidFill>
                <a:srgbClr val="B7BF10"/>
              </a:solidFill>
              <a:effectLst/>
              <a:uLnTx/>
              <a:uFillTx/>
              <a:latin typeface="Calibri" panose="020F0502020204030204"/>
              <a:ea typeface="+mn-ea"/>
              <a:cs typeface="+mn-cs"/>
            </a:endParaRPr>
          </a:p>
        </p:txBody>
      </p:sp>
      <p:sp>
        <p:nvSpPr>
          <p:cNvPr id="18" name="Espace réservé du numéro de diapositive 5"/>
          <p:cNvSpPr txBox="1">
            <a:spLocks/>
          </p:cNvSpPr>
          <p:nvPr/>
        </p:nvSpPr>
        <p:spPr>
          <a:xfrm>
            <a:off x="7887141" y="6408000"/>
            <a:ext cx="451055" cy="360000"/>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lang="fr-FR" sz="1050" kern="1200" smtClean="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A08BD-BAA0-4679-B39E-EF624C3166E8}" type="slidenum">
              <a:rPr kumimoji="0" lang="fr-FR" sz="10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Connecteur droit 18"/>
          <p:cNvCxnSpPr/>
          <p:nvPr/>
        </p:nvCxnSpPr>
        <p:spPr>
          <a:xfrm flipV="1">
            <a:off x="4212431" y="1157471"/>
            <a:ext cx="4739148" cy="893"/>
          </a:xfrm>
          <a:prstGeom prst="line">
            <a:avLst/>
          </a:prstGeom>
          <a:ln w="31750" cmpd="thickThin">
            <a:solidFill>
              <a:srgbClr val="B7BF10"/>
            </a:solidFill>
          </a:ln>
        </p:spPr>
        <p:style>
          <a:lnRef idx="1">
            <a:schemeClr val="accent1"/>
          </a:lnRef>
          <a:fillRef idx="0">
            <a:schemeClr val="accent1"/>
          </a:fillRef>
          <a:effectRef idx="0">
            <a:schemeClr val="accent1"/>
          </a:effectRef>
          <a:fontRef idx="minor">
            <a:schemeClr val="tx1"/>
          </a:fontRef>
        </p:style>
      </p:cxnSp>
      <p:pic>
        <p:nvPicPr>
          <p:cNvPr id="20" name="Picture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83" y="829590"/>
            <a:ext cx="597122" cy="588236"/>
          </a:xfrm>
          <a:prstGeom prst="rect">
            <a:avLst/>
          </a:prstGeom>
          <a:noFill/>
          <a:ln>
            <a:noFill/>
          </a:ln>
          <a:effectLst/>
          <a:extLst/>
        </p:spPr>
      </p:pic>
      <p:sp>
        <p:nvSpPr>
          <p:cNvPr id="22" name="Rectangle 21"/>
          <p:cNvSpPr/>
          <p:nvPr/>
        </p:nvSpPr>
        <p:spPr>
          <a:xfrm>
            <a:off x="306388" y="1844675"/>
            <a:ext cx="7812087" cy="4524315"/>
          </a:xfrm>
          <a:prstGeom prst="rect">
            <a:avLst/>
          </a:prstGeom>
        </p:spPr>
        <p:txBody>
          <a:bodyPr>
            <a:spAutoFit/>
          </a:bodyPr>
          <a:lstStyle/>
          <a:p>
            <a:pPr>
              <a:defRPr/>
            </a:pPr>
            <a:r>
              <a:rPr lang="fr-FR" sz="2400" dirty="0" smtClean="0">
                <a:latin typeface="Arial" charset="0"/>
              </a:rPr>
              <a:t>Introduction du concept de l’étude GES (Pellerin et al,, 2013):</a:t>
            </a:r>
          </a:p>
          <a:p>
            <a:pPr marL="342900" indent="-342900">
              <a:buFont typeface="+mj-lt"/>
              <a:buAutoNum type="arabicPeriod"/>
              <a:defRPr/>
            </a:pPr>
            <a:endParaRPr lang="fr-FR" sz="2400" dirty="0">
              <a:latin typeface="Arial" charset="0"/>
            </a:endParaRPr>
          </a:p>
          <a:p>
            <a:pPr lvl="1">
              <a:defRPr/>
            </a:pPr>
            <a:r>
              <a:rPr lang="fr-FR" sz="2400" dirty="0" smtClean="0">
                <a:latin typeface="Arial" charset="0"/>
              </a:rPr>
              <a:t>Potentiel d’atténuation = assiette x abattement</a:t>
            </a:r>
          </a:p>
          <a:p>
            <a:pPr lvl="1">
              <a:defRPr/>
            </a:pPr>
            <a:endParaRPr lang="fr-FR" sz="2400" dirty="0">
              <a:latin typeface="Arial" charset="0"/>
            </a:endParaRPr>
          </a:p>
          <a:p>
            <a:pPr lvl="1">
              <a:defRPr/>
            </a:pPr>
            <a:r>
              <a:rPr lang="fr-FR" sz="2400" dirty="0" smtClean="0">
                <a:latin typeface="Arial" charset="0"/>
              </a:rPr>
              <a:t>Assiette : surface de sol sur laquelle on peut agir</a:t>
            </a:r>
          </a:p>
          <a:p>
            <a:pPr lvl="1">
              <a:defRPr/>
            </a:pPr>
            <a:endParaRPr lang="fr-FR" sz="2400" dirty="0">
              <a:latin typeface="Arial" charset="0"/>
            </a:endParaRPr>
          </a:p>
          <a:p>
            <a:pPr marL="2330450" lvl="1" indent="-1873250">
              <a:defRPr/>
            </a:pPr>
            <a:r>
              <a:rPr lang="fr-FR" sz="2400" dirty="0" smtClean="0">
                <a:latin typeface="Arial" charset="0"/>
              </a:rPr>
              <a:t>Abattement : Taux de réduction des émissions de N2O obtenu par l’action</a:t>
            </a:r>
          </a:p>
          <a:p>
            <a:pPr marL="342900" indent="-342900">
              <a:buFont typeface="+mj-lt"/>
              <a:buAutoNum type="arabicPeriod"/>
              <a:defRPr/>
            </a:pPr>
            <a:endParaRPr lang="fr-FR" sz="2400" dirty="0">
              <a:latin typeface="Arial" charset="0"/>
            </a:endParaRPr>
          </a:p>
          <a:p>
            <a:pPr marL="342900" indent="-342900">
              <a:buFont typeface="+mj-lt"/>
              <a:buAutoNum type="arabicPeriod"/>
              <a:defRPr/>
            </a:pPr>
            <a:endParaRPr lang="fr-FR" sz="1600" i="1" dirty="0" smtClean="0">
              <a:latin typeface="Arial" charset="0"/>
            </a:endParaRPr>
          </a:p>
          <a:p>
            <a:pPr marL="342900" indent="-342900">
              <a:buFont typeface="+mj-lt"/>
              <a:buAutoNum type="arabicPeriod"/>
              <a:defRPr/>
            </a:pPr>
            <a:endParaRPr lang="fr-FR" sz="1600" i="1" dirty="0">
              <a:latin typeface="Arial" charset="0"/>
            </a:endParaRPr>
          </a:p>
          <a:p>
            <a:pPr marL="342900" indent="-342900">
              <a:buFont typeface="+mj-lt"/>
              <a:buAutoNum type="arabicPeriod"/>
              <a:defRPr/>
            </a:pPr>
            <a:endParaRPr lang="fr-FR" sz="1600" i="1" dirty="0">
              <a:latin typeface="Arial" charset="0"/>
            </a:endParaRPr>
          </a:p>
        </p:txBody>
      </p:sp>
      <p:sp>
        <p:nvSpPr>
          <p:cNvPr id="23" name="Espace réservé du pied de page 4"/>
          <p:cNvSpPr txBox="1">
            <a:spLocks/>
          </p:cNvSpPr>
          <p:nvPr/>
        </p:nvSpPr>
        <p:spPr>
          <a:xfrm>
            <a:off x="858838" y="65088"/>
            <a:ext cx="8224837" cy="360362"/>
          </a:xfrm>
          <a:prstGeom prst="rect">
            <a:avLst/>
          </a:prstGeom>
          <a:solidFill>
            <a:srgbClr val="31859C"/>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ctr" defTabSz="914400" rtl="0" eaLnBrk="1" latinLnBrk="0" hangingPunct="1">
              <a:defRPr lang="fr-FR" sz="1800" kern="1200" smtClean="0">
                <a:solidFill>
                  <a:srgbClr val="92D050"/>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fontAlgn="auto">
              <a:spcBef>
                <a:spcPts val="0"/>
              </a:spcBef>
              <a:spcAft>
                <a:spcPts val="0"/>
              </a:spcAft>
              <a:defRPr/>
            </a:pPr>
            <a:r>
              <a:rPr sz="1600" dirty="0" smtClean="0">
                <a:solidFill>
                  <a:prstClr val="white"/>
                </a:solidFill>
              </a:rPr>
              <a:t>Introduction générale</a:t>
            </a:r>
            <a:endParaRPr sz="1600" b="1" dirty="0">
              <a:solidFill>
                <a:srgbClr val="B7BF10"/>
              </a:solidFill>
            </a:endParaRPr>
          </a:p>
        </p:txBody>
      </p:sp>
      <p:sp>
        <p:nvSpPr>
          <p:cNvPr id="24" name="ZoneTexte 23"/>
          <p:cNvSpPr txBox="1"/>
          <p:nvPr/>
        </p:nvSpPr>
        <p:spPr>
          <a:xfrm>
            <a:off x="2949551" y="462102"/>
            <a:ext cx="7114232" cy="584775"/>
          </a:xfrm>
          <a:prstGeom prst="rect">
            <a:avLst/>
          </a:prstGeom>
          <a:noFill/>
        </p:spPr>
        <p:txBody>
          <a:bodyPr wrap="square" rtlCol="0">
            <a:spAutoFit/>
          </a:bodyPr>
          <a:lstStyle/>
          <a:p>
            <a:r>
              <a:rPr lang="fr-FR" sz="3200" dirty="0" smtClean="0"/>
              <a:t>Evolution significative des concepts</a:t>
            </a:r>
            <a:endParaRPr lang="fr-FR" sz="3200" dirty="0"/>
          </a:p>
        </p:txBody>
      </p:sp>
    </p:spTree>
    <p:extLst>
      <p:ext uri="{BB962C8B-B14F-4D97-AF65-F5344CB8AC3E}">
        <p14:creationId xmlns:p14="http://schemas.microsoft.com/office/powerpoint/2010/main" val="1964457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3434</TotalTime>
  <Words>5211</Words>
  <Application>Microsoft Office PowerPoint</Application>
  <PresentationFormat>Affichage à l'écran (4:3)</PresentationFormat>
  <Paragraphs>1110</Paragraphs>
  <Slides>72</Slides>
  <Notes>20</Notes>
  <HiddenSlides>0</HiddenSlides>
  <MMClips>0</MMClips>
  <ScaleCrop>false</ScaleCrop>
  <HeadingPairs>
    <vt:vector size="8" baseType="variant">
      <vt:variant>
        <vt:lpstr>Polices utilisées</vt:lpstr>
      </vt:variant>
      <vt:variant>
        <vt:i4>12</vt:i4>
      </vt:variant>
      <vt:variant>
        <vt:lpstr>Thème</vt:lpstr>
      </vt:variant>
      <vt:variant>
        <vt:i4>3</vt:i4>
      </vt:variant>
      <vt:variant>
        <vt:lpstr>Serveurs OLE incorporés</vt:lpstr>
      </vt:variant>
      <vt:variant>
        <vt:i4>3</vt:i4>
      </vt:variant>
      <vt:variant>
        <vt:lpstr>Titres des diapositives</vt:lpstr>
      </vt:variant>
      <vt:variant>
        <vt:i4>72</vt:i4>
      </vt:variant>
    </vt:vector>
  </HeadingPairs>
  <TitlesOfParts>
    <vt:vector size="90" baseType="lpstr">
      <vt:lpstr>MS Mincho</vt:lpstr>
      <vt:lpstr>Arial</vt:lpstr>
      <vt:lpstr>Calibri</vt:lpstr>
      <vt:lpstr>Calibri Light</vt:lpstr>
      <vt:lpstr>Cambria Math</vt:lpstr>
      <vt:lpstr>Franklin Gothic Book</vt:lpstr>
      <vt:lpstr>Symbol</vt:lpstr>
      <vt:lpstr>Tahoma</vt:lpstr>
      <vt:lpstr>Times New Roman</vt:lpstr>
      <vt:lpstr>Trebuchet MS</vt:lpstr>
      <vt:lpstr>Verdana</vt:lpstr>
      <vt:lpstr>Wingdings</vt:lpstr>
      <vt:lpstr>Thème Office</vt:lpstr>
      <vt:lpstr>2_Thème Office</vt:lpstr>
      <vt:lpstr>1_Thème Office</vt:lpstr>
      <vt:lpstr>MSPhotoEd.3</vt:lpstr>
      <vt:lpstr>Équation</vt:lpstr>
      <vt:lpstr>Graphique Microsoft Excel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pH</vt:lpstr>
      <vt:lpstr>L’occupation des sites</vt:lpstr>
      <vt:lpstr>La couverture spatiale</vt:lpstr>
      <vt:lpstr>Présentation PowerPoint</vt:lpstr>
      <vt:lpstr>Présentation PowerPoint</vt:lpstr>
      <vt:lpstr>Présentation PowerPoint</vt:lpstr>
      <vt:lpstr>Présentation PowerPoint</vt:lpstr>
      <vt:lpstr>Les données rmax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INRA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Catherine Henault</dc:creator>
  <cp:lastModifiedBy>Catherine Henault</cp:lastModifiedBy>
  <cp:revision>151</cp:revision>
  <dcterms:created xsi:type="dcterms:W3CDTF">2017-09-14T16:03:50Z</dcterms:created>
  <dcterms:modified xsi:type="dcterms:W3CDTF">2017-10-16T15:42:36Z</dcterms:modified>
</cp:coreProperties>
</file>