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307" r:id="rId4"/>
    <p:sldId id="297" r:id="rId5"/>
    <p:sldId id="273" r:id="rId6"/>
    <p:sldId id="275" r:id="rId7"/>
    <p:sldId id="287" r:id="rId8"/>
    <p:sldId id="288" r:id="rId9"/>
    <p:sldId id="305" r:id="rId10"/>
    <p:sldId id="306" r:id="rId11"/>
    <p:sldId id="308" r:id="rId12"/>
    <p:sldId id="309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65"/>
            <p14:sldId id="307"/>
            <p14:sldId id="297"/>
            <p14:sldId id="273"/>
            <p14:sldId id="275"/>
            <p14:sldId id="287"/>
            <p14:sldId id="288"/>
            <p14:sldId id="305"/>
            <p14:sldId id="306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651" autoAdjust="0"/>
  </p:normalViewPr>
  <p:slideViewPr>
    <p:cSldViewPr>
      <p:cViewPr varScale="1">
        <p:scale>
          <a:sx n="112" d="100"/>
          <a:sy n="112" d="100"/>
        </p:scale>
        <p:origin x="-9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3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15/01/2015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0F847-4BFB-47F2-9617-0601FC6DA97D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A5B5-2DF7-4E90-B1FD-3B8762A0AD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clusters were having young soils of sandy (cluster 4), crystalline rocks (cluster 5)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detritial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(cluster 6) materials. Also, their SOC contents were lower compared to the other clusters.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A5B5-2DF7-4E90-B1FD-3B8762A0AD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A5B5-2DF7-4E90-B1FD-3B8762A0AD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A5B5-2DF7-4E90-B1FD-3B8762A0AD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84368" y="4565951"/>
            <a:ext cx="1123727" cy="52607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N°</a:t>
            </a:r>
            <a:fld id="{69030ED8-87FF-40BF-827C-29118DC88918}" type="slidenum">
              <a:rPr lang="fr-BE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‹N°›</a:t>
            </a:fld>
            <a:endParaRPr lang="fr-BE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fld id="{9AF2D5D9-EF52-4580-BD9E-CD328B8717A4}" type="datetime1">
              <a:rPr lang="fr-BE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15/01/2015</a:t>
            </a:fld>
            <a:endParaRPr lang="fr-BE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299197" y="4587974"/>
            <a:ext cx="413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Mulder et al.,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large-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organic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controls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in relation to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depth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soil-landscape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. Global </a:t>
            </a:r>
            <a:r>
              <a:rPr lang="fr-FR" sz="9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Cycles.</a:t>
            </a:r>
          </a:p>
          <a:p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4820"/>
            <a:ext cx="1080000" cy="447225"/>
          </a:xfrm>
          <a:prstGeom prst="rect">
            <a:avLst/>
          </a:prstGeom>
        </p:spPr>
      </p:pic>
      <p:sp>
        <p:nvSpPr>
          <p:cNvPr id="7" name="Espace réservé du numéro de diapositive 3"/>
          <p:cNvSpPr txBox="1">
            <a:spLocks/>
          </p:cNvSpPr>
          <p:nvPr userDrawn="1"/>
        </p:nvSpPr>
        <p:spPr>
          <a:xfrm>
            <a:off x="7884368" y="4565951"/>
            <a:ext cx="1123727" cy="52607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N°</a:t>
            </a:r>
            <a:fld id="{69030ED8-87FF-40BF-827C-29118DC88918}" type="slidenum">
              <a:rPr lang="fr-BE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‹N°›</a:t>
            </a:fld>
            <a:endParaRPr lang="fr-BE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fld id="{9AF2D5D9-EF52-4580-BD9E-CD328B8717A4}" type="datetime1">
              <a:rPr lang="fr-BE" sz="10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15/01/2015</a:t>
            </a:fld>
            <a:endParaRPr lang="fr-BE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299197" y="4659982"/>
            <a:ext cx="4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V.L. (Titia) Mulder/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Controlling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explaining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large,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heterogeneous</a:t>
            </a:r>
            <a:r>
              <a:rPr lang="fr-FR" sz="900" b="1" baseline="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baseline="0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environments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236296" y="4515966"/>
            <a:ext cx="1771799" cy="432048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pPr algn="r"/>
            <a:fld id="{899716A7-9223-48FC-8AFB-5CF350A43CDA}" type="datetime1">
              <a:rPr lang="en-US" sz="1600" smtClean="0">
                <a:latin typeface="Arial" pitchFamily="34" charset="0"/>
                <a:cs typeface="Arial" pitchFamily="34" charset="0"/>
              </a:rPr>
              <a:t>1/15/2015</a:t>
            </a:fld>
            <a:endParaRPr lang="fr-B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t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2145974" cy="2427733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32277"/>
            <a:ext cx="967170" cy="14586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4" y="915566"/>
            <a:ext cx="1688628" cy="6992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44" y="2780348"/>
            <a:ext cx="1260000" cy="6385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699792" y="127560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Controlling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explaining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large,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heterogeneous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environments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99792" y="3515559"/>
            <a:ext cx="4752528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Arial" pitchFamily="34" charset="0"/>
                <a:cs typeface="Arial" pitchFamily="34" charset="0"/>
              </a:rPr>
              <a:t>V.L. (Titia) Mulder – INRA Unité Infosol, Orléans, France</a:t>
            </a:r>
          </a:p>
          <a:p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Contributors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: M. Martin, M. Lacoste, N.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Saby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, A. Richer de Forges &amp; D.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Arrouays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Project: GlobalSoilMap</a:t>
            </a: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6th Global Workshop on Digital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Soil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Mapping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11-14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November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, 2014, Nanjing, China</a:t>
            </a:r>
          </a:p>
          <a:p>
            <a:endParaRPr lang="fr-FR" sz="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2723"/>
          <a:stretch/>
        </p:blipFill>
        <p:spPr>
          <a:xfrm>
            <a:off x="0" y="2038350"/>
            <a:ext cx="2145975" cy="3105150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2195736" y="1"/>
            <a:ext cx="0" cy="514350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145974" y="-32277"/>
            <a:ext cx="1" cy="5175778"/>
          </a:xfrm>
          <a:prstGeom prst="line">
            <a:avLst/>
          </a:prstGeom>
          <a:ln w="476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RESULTS* (V)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866" b="1846"/>
          <a:stretch/>
        </p:blipFill>
        <p:spPr>
          <a:xfrm>
            <a:off x="1403649" y="627534"/>
            <a:ext cx="4752528" cy="3747911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6604056" y="1219811"/>
            <a:ext cx="2432440" cy="288032"/>
          </a:xfrm>
          <a:prstGeom prst="round1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Land </a:t>
            </a:r>
            <a:r>
              <a:rPr lang="en-GB" dirty="0" smtClean="0">
                <a:solidFill>
                  <a:schemeClr val="tx1"/>
                </a:solidFill>
              </a:rPr>
              <a:t>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604056" y="3039888"/>
            <a:ext cx="2432440" cy="539974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Topography&amp; geomorphology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604056" y="1696887"/>
            <a:ext cx="2432440" cy="288032"/>
          </a:xfrm>
          <a:prstGeom prst="round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Vegetation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6604992" y="2120538"/>
            <a:ext cx="2431504" cy="2880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Climate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6604992" y="2544189"/>
            <a:ext cx="2431504" cy="288032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Soil</a:t>
            </a:r>
          </a:p>
        </p:txBody>
      </p:sp>
      <p:sp>
        <p:nvSpPr>
          <p:cNvPr id="20" name="ZoneTexte 13"/>
          <p:cNvSpPr txBox="1"/>
          <p:nvPr/>
        </p:nvSpPr>
        <p:spPr>
          <a:xfrm>
            <a:off x="6608553" y="3699308"/>
            <a:ext cx="16358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Presented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variables: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regression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&gt; 0,1</a:t>
            </a:r>
            <a:endParaRPr lang="fr-FR" sz="10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sp>
        <p:nvSpPr>
          <p:cNvPr id="6" name="ZoneTexte 13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findings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state and on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0034" y="843558"/>
            <a:ext cx="66643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in controlling factors both in space and depth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controlled by Soil-Landscape characteristics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influence on Soil-Landscape relations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– precipitation/water availability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Subsoil data availability needs to be improved, current data relates poorly to subsoil SOC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2663" y="2931790"/>
            <a:ext cx="66643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data on controlling factors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Geostatistical</a:t>
            </a: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modelling for large datasets (</a:t>
            </a:r>
            <a:r>
              <a:rPr lang="en-GB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Kriging</a:t>
            </a: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depth and soil texture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up-to-date database with remote sensing data and products</a:t>
            </a:r>
          </a:p>
        </p:txBody>
      </p:sp>
      <p:sp>
        <p:nvSpPr>
          <p:cNvPr id="11" name="ZoneTexte 13"/>
          <p:cNvSpPr txBox="1"/>
          <p:nvPr/>
        </p:nvSpPr>
        <p:spPr>
          <a:xfrm>
            <a:off x="1389534" y="2705855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Ongoing</a:t>
            </a:r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99196" y="248330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THANK YOU ALL!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2274426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REFERENCE:</a:t>
            </a:r>
            <a:endParaRPr lang="fr-FR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355971" y="987574"/>
            <a:ext cx="6024341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Essentially, all life depends upon the soil. </a:t>
            </a:r>
          </a:p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can be no life without soil and no soil without life; </a:t>
            </a:r>
          </a:p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have evolved together.</a:t>
            </a:r>
          </a:p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American naturalist Charles </a:t>
            </a:r>
            <a:r>
              <a:rPr lang="en-GB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Kellogg, 1938.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Group 8"/>
          <p:cNvGrpSpPr>
            <a:grpSpLocks noChangeAspect="1"/>
          </p:cNvGrpSpPr>
          <p:nvPr/>
        </p:nvGrpSpPr>
        <p:grpSpPr>
          <a:xfrm>
            <a:off x="1627585" y="3750615"/>
            <a:ext cx="5896743" cy="657207"/>
            <a:chOff x="267944" y="41486730"/>
            <a:chExt cx="19699870" cy="2195601"/>
          </a:xfrm>
        </p:grpSpPr>
        <p:pic>
          <p:nvPicPr>
            <p:cNvPr id="2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44" y="41515219"/>
              <a:ext cx="3262894" cy="2160000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222" y="41525201"/>
              <a:ext cx="3240000" cy="1018596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239" y="42750174"/>
              <a:ext cx="3240000" cy="850064"/>
            </a:xfrm>
            <a:prstGeom prst="rect">
              <a:avLst/>
            </a:prstGeom>
          </p:spPr>
        </p:pic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649" y="41522331"/>
              <a:ext cx="5269319" cy="2160000"/>
            </a:xfrm>
            <a:prstGeom prst="rect">
              <a:avLst/>
            </a:prstGeom>
          </p:spPr>
        </p:pic>
        <p:pic>
          <p:nvPicPr>
            <p:cNvPr id="31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804" y="41515219"/>
              <a:ext cx="4218010" cy="2160000"/>
            </a:xfrm>
            <a:prstGeom prst="rect">
              <a:avLst/>
            </a:prstGeom>
          </p:spPr>
        </p:pic>
        <p:pic>
          <p:nvPicPr>
            <p:cNvPr id="32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037" y="41486730"/>
              <a:ext cx="1916284" cy="2160000"/>
            </a:xfrm>
            <a:prstGeom prst="rect">
              <a:avLst/>
            </a:prstGeom>
          </p:spPr>
        </p:pic>
      </p:grpSp>
      <p:sp>
        <p:nvSpPr>
          <p:cNvPr id="14" name="TextBox 2"/>
          <p:cNvSpPr txBox="1"/>
          <p:nvPr/>
        </p:nvSpPr>
        <p:spPr>
          <a:xfrm>
            <a:off x="1331640" y="2532841"/>
            <a:ext cx="687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Mulder et al., (under review). Understanding large-scale soil organic carbon controls in relation to soil depth and soil-landscape systems. </a:t>
            </a: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Biogeochemical Cycles.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1331640" y="3362930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FINANCIAL SUPPORT:</a:t>
            </a:r>
            <a:endParaRPr lang="fr-FR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9196" y="356749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Background, </a:t>
            </a:r>
            <a:r>
              <a:rPr lang="fr-FR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Conceptional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and Objectives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4443958"/>
            <a:ext cx="9144000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0" y="4524350"/>
            <a:ext cx="9144000" cy="0"/>
          </a:xfrm>
          <a:prstGeom prst="line">
            <a:avLst/>
          </a:prstGeom>
          <a:ln w="476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32591"/>
            <a:ext cx="3418944" cy="2909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83573" y="1032591"/>
            <a:ext cx="4280916" cy="38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 are not an unlimited resource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soil carbon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pool – mitigation and adaptation to climate change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Topsoil well modelled </a:t>
            </a: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 30% of the global soil carbon stock)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Kriging, Regression tree modelling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Subsoil modelling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model performance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understanding on controlling factors of SOC within large areas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aims to:</a:t>
            </a:r>
          </a:p>
          <a:p>
            <a:pPr marL="800100" lvl="1" indent="-34290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 the understanding of SOC controls</a:t>
            </a:r>
          </a:p>
          <a:p>
            <a:pPr marL="800100" lvl="1" indent="-34290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etermine which data is specifically needed to improve subsoil SOC models</a:t>
            </a:r>
            <a:endParaRPr lang="en-GB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9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130327" y="264982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13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GLOBAL CARBON CYCLE &amp; SOIL CARBON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INTRODUCTION (I/II)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99197" y="827371"/>
            <a:ext cx="7233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5DD01"/>
              </a:buClr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HYPOTHESIS:</a:t>
            </a:r>
          </a:p>
          <a:p>
            <a:pPr>
              <a:lnSpc>
                <a:spcPct val="200000"/>
              </a:lnSpc>
              <a:buClr>
                <a:srgbClr val="C5DD01"/>
              </a:buClr>
            </a:pPr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“Variability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SOC may be better explained by modelling SOC within different soil-landscape systems (SLSs</a:t>
            </a:r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may be defined by broad-scale data of climate, land use, parent material, relief and soil type, as supported by the Soil-Landscape paradigm described by </a:t>
            </a:r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Jenny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[1941]</a:t>
            </a:r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sp>
        <p:nvSpPr>
          <p:cNvPr id="6" name="ZoneTexte 13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CONCEPTIONAL FRAMEWORK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INTRODUCTION (II/II)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369393" y="1203598"/>
            <a:ext cx="3418631" cy="252028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5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Soil sample data (source: French Soil Monitoring network &amp; Soil Inventory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Exhaustive covariates capturing biotic and abiotic conditions  (Soil type and properties, parent material, relief, climate and vegetation)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99197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OVERVIEW RESEARCH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20072" y="1203598"/>
            <a:ext cx="3240360" cy="252028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5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</a:p>
          <a:p>
            <a:pPr marL="285750" indent="-285750">
              <a:buFont typeface="+mj-lt"/>
              <a:buAutoNum type="arabicParenR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Modelling Soil-Landscape Systems (SLS)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 clustering – undirected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datamining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+mj-lt"/>
              <a:buAutoNum type="arabicParenR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Explanatory  SOC models within SLSs, for each soil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linear regression</a:t>
            </a: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&amp; MAIN FINDINGS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 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4443958"/>
            <a:ext cx="9144000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0" y="4524350"/>
            <a:ext cx="9144000" cy="0"/>
          </a:xfrm>
          <a:prstGeom prst="line">
            <a:avLst/>
          </a:prstGeom>
          <a:ln w="476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49" y="814125"/>
            <a:ext cx="4108712" cy="359969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 LANDSCAPE SYSTEMS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RESULTS (I/V)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9672" y="3966324"/>
            <a:ext cx="2468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accuracy: BIC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882785, NEC 0.027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6901" y="927451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Mountain areas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6901" y="618242"/>
            <a:ext cx="14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Dry climate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6901" y="1244248"/>
            <a:ext cx="218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Undulating areas +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agriculture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6901" y="1794177"/>
            <a:ext cx="276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4, 5, 6) Similar climate but different parent material and land use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2796" y="2717507"/>
            <a:ext cx="269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7) Well-developed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loamy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calcaric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soils, agriculture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17" idx="1"/>
          </p:cNvCxnSpPr>
          <p:nvPr/>
        </p:nvCxnSpPr>
        <p:spPr>
          <a:xfrm flipH="1">
            <a:off x="2195736" y="802908"/>
            <a:ext cx="3861165" cy="1146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57867" y="824838"/>
            <a:ext cx="1784452" cy="24731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</p:cNvCxnSpPr>
          <p:nvPr/>
        </p:nvCxnSpPr>
        <p:spPr>
          <a:xfrm flipH="1">
            <a:off x="3850582" y="1112117"/>
            <a:ext cx="2206319" cy="19040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27984" y="1419566"/>
            <a:ext cx="1614334" cy="5882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19109" y="2876558"/>
            <a:ext cx="943255" cy="8269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08588" y="1050331"/>
            <a:ext cx="507552" cy="4929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56257" y="1791104"/>
            <a:ext cx="943255" cy="8269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7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SOC content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Landscape</a:t>
            </a:r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RESULTS (II/V)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pic>
        <p:nvPicPr>
          <p:cNvPr id="13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66088"/>
            <a:ext cx="4443561" cy="32688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23928" y="2499742"/>
            <a:ext cx="432048" cy="9361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059832" y="3291830"/>
            <a:ext cx="3384376" cy="0"/>
          </a:xfrm>
          <a:prstGeom prst="line">
            <a:avLst/>
          </a:prstGeom>
          <a:ln>
            <a:solidFill>
              <a:srgbClr val="6F9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48654" y="3111810"/>
            <a:ext cx="360040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59832" y="3389920"/>
            <a:ext cx="3384376" cy="0"/>
          </a:xfrm>
          <a:prstGeom prst="line">
            <a:avLst/>
          </a:prstGeom>
          <a:ln>
            <a:solidFill>
              <a:srgbClr val="6F9D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3114000"/>
            <a:ext cx="3384376" cy="0"/>
          </a:xfrm>
          <a:prstGeom prst="line">
            <a:avLst/>
          </a:prstGeom>
          <a:ln>
            <a:solidFill>
              <a:srgbClr val="6F9D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RESULTS* (V)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56758"/>
          <a:stretch/>
        </p:blipFill>
        <p:spPr>
          <a:xfrm>
            <a:off x="0" y="3820"/>
            <a:ext cx="648760" cy="4410000"/>
          </a:xfrm>
          <a:prstGeom prst="rect">
            <a:avLst/>
          </a:prstGeom>
        </p:spPr>
      </p:pic>
      <p:sp>
        <p:nvSpPr>
          <p:cNvPr id="7" name="ZoneTexte 13"/>
          <p:cNvSpPr txBox="1"/>
          <p:nvPr/>
        </p:nvSpPr>
        <p:spPr>
          <a:xfrm>
            <a:off x="6475323" y="3699308"/>
            <a:ext cx="16358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Presented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variables: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regression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fr-FR" sz="1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&gt; 0,1</a:t>
            </a:r>
            <a:endParaRPr lang="fr-FR" sz="10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7"/>
          <a:stretch/>
        </p:blipFill>
        <p:spPr>
          <a:xfrm>
            <a:off x="971600" y="718707"/>
            <a:ext cx="5328592" cy="3667208"/>
          </a:xfrm>
          <a:prstGeom prst="rect">
            <a:avLst/>
          </a:prstGeom>
        </p:spPr>
      </p:pic>
      <p:sp>
        <p:nvSpPr>
          <p:cNvPr id="14" name="Round Single Corner Rectangle 13"/>
          <p:cNvSpPr/>
          <p:nvPr/>
        </p:nvSpPr>
        <p:spPr>
          <a:xfrm>
            <a:off x="6532048" y="1131590"/>
            <a:ext cx="2432440" cy="288032"/>
          </a:xfrm>
          <a:prstGeom prst="round1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Land </a:t>
            </a:r>
            <a:r>
              <a:rPr lang="en-GB" smtClean="0">
                <a:solidFill>
                  <a:schemeClr val="tx1"/>
                </a:solidFill>
              </a:rPr>
              <a:t>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6532048" y="2951667"/>
            <a:ext cx="2432440" cy="539974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Topography&amp; geomorphology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6532048" y="1608666"/>
            <a:ext cx="2432440" cy="288032"/>
          </a:xfrm>
          <a:prstGeom prst="round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Vegetation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6532984" y="2032317"/>
            <a:ext cx="2431504" cy="2880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Climate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6532984" y="2455968"/>
            <a:ext cx="2431504" cy="288032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Soil</a:t>
            </a:r>
          </a:p>
        </p:txBody>
      </p:sp>
    </p:spTree>
    <p:extLst>
      <p:ext uri="{BB962C8B-B14F-4D97-AF65-F5344CB8AC3E}">
        <p14:creationId xmlns:p14="http://schemas.microsoft.com/office/powerpoint/2010/main" val="16635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592</Words>
  <Application>Microsoft Office PowerPoint</Application>
  <PresentationFormat>Affichage à l'écran (16:9)</PresentationFormat>
  <Paragraphs>89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Titia Mulder</cp:lastModifiedBy>
  <cp:revision>167</cp:revision>
  <cp:lastPrinted>2014-09-17T11:16:29Z</cp:lastPrinted>
  <dcterms:created xsi:type="dcterms:W3CDTF">2013-02-12T09:22:20Z</dcterms:created>
  <dcterms:modified xsi:type="dcterms:W3CDTF">2015-01-15T18:23:14Z</dcterms:modified>
</cp:coreProperties>
</file>