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notesSlides/notesSlide15.xml" ContentType="application/vnd.openxmlformats-officedocument.presentationml.notesSlide+xml"/>
  <Override PartName="/ppt/charts/chart6.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notesSlides/notesSlide18.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4"/>
  </p:notesMasterIdLst>
  <p:handoutMasterIdLst>
    <p:handoutMasterId r:id="rId25"/>
  </p:handoutMasterIdLst>
  <p:sldIdLst>
    <p:sldId id="365" r:id="rId3"/>
    <p:sldId id="367" r:id="rId4"/>
    <p:sldId id="395" r:id="rId5"/>
    <p:sldId id="368" r:id="rId6"/>
    <p:sldId id="369" r:id="rId7"/>
    <p:sldId id="371" r:id="rId8"/>
    <p:sldId id="372" r:id="rId9"/>
    <p:sldId id="394" r:id="rId10"/>
    <p:sldId id="374" r:id="rId11"/>
    <p:sldId id="377" r:id="rId12"/>
    <p:sldId id="275" r:id="rId13"/>
    <p:sldId id="274" r:id="rId14"/>
    <p:sldId id="280" r:id="rId15"/>
    <p:sldId id="291" r:id="rId16"/>
    <p:sldId id="321" r:id="rId17"/>
    <p:sldId id="302" r:id="rId18"/>
    <p:sldId id="338" r:id="rId19"/>
    <p:sldId id="339" r:id="rId20"/>
    <p:sldId id="273" r:id="rId21"/>
    <p:sldId id="358" r:id="rId22"/>
    <p:sldId id="353" r:id="rId23"/>
  </p:sldIdLst>
  <p:sldSz cx="9144000" cy="6858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niderkorn" initials="v"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9D20"/>
    <a:srgbClr val="FF9900"/>
    <a:srgbClr val="00FF00"/>
    <a:srgbClr val="C5DD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37" autoAdjust="0"/>
    <p:restoredTop sz="86564" autoAdjust="0"/>
  </p:normalViewPr>
  <p:slideViewPr>
    <p:cSldViewPr>
      <p:cViewPr varScale="1">
        <p:scale>
          <a:sx n="101" d="100"/>
          <a:sy n="101" d="100"/>
        </p:scale>
        <p:origin x="-222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Giuseppe_Copani_Grafique_Turku.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D:\Giuseppe_Copani_Grafique_Turku.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D:\Giuseppe_Copani_Grafique_Turku.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file:///D:\Giuseppe_Copani_Grafique_Turku.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file:///C:\Users\gcopani\Desktop\Tesi\Giuseppe_Copani_tesi.xlsx"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1" Type="http://schemas.openxmlformats.org/officeDocument/2006/relationships/oleObject" Target="file:///C:\Users\gcopani\Desktop\Tesi\Giuseppe_Copani_tesi.xlsx"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file:///C:\Users\3810t\Desktop\Tesi\AQ572STATgraph.xlsx" TargetMode="External"/><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oleObject" Target="file:///C:\Users\3810t\Desktop\Ufficio\GIUSEPPE\Presentations\EAAP%202015\EAAPgraph.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Foglio3!$B$17</c:f>
              <c:strCache>
                <c:ptCount val="1"/>
                <c:pt idx="0">
                  <c:v>pH</c:v>
                </c:pt>
              </c:strCache>
            </c:strRef>
          </c:tx>
          <c:spPr>
            <a:solidFill>
              <a:schemeClr val="accent3">
                <a:lumMod val="75000"/>
              </a:schemeClr>
            </a:solidFill>
          </c:spPr>
          <c:invertIfNegative val="0"/>
          <c:dPt>
            <c:idx val="1"/>
            <c:invertIfNegative val="0"/>
            <c:bubble3D val="0"/>
            <c:spPr>
              <a:solidFill>
                <a:schemeClr val="accent2">
                  <a:lumMod val="60000"/>
                  <a:lumOff val="40000"/>
                </a:schemeClr>
              </a:solidFill>
            </c:spPr>
          </c:dPt>
          <c:dPt>
            <c:idx val="2"/>
            <c:invertIfNegative val="0"/>
            <c:bubble3D val="0"/>
            <c:spPr>
              <a:solidFill>
                <a:schemeClr val="accent2">
                  <a:lumMod val="75000"/>
                </a:schemeClr>
              </a:solidFill>
            </c:spPr>
          </c:dPt>
          <c:dPt>
            <c:idx val="3"/>
            <c:invertIfNegative val="0"/>
            <c:bubble3D val="0"/>
            <c:spPr>
              <a:gradFill flip="none" rotWithShape="1">
                <a:gsLst>
                  <a:gs pos="0">
                    <a:schemeClr val="accent3">
                      <a:lumMod val="75000"/>
                    </a:schemeClr>
                  </a:gs>
                  <a:gs pos="100000">
                    <a:schemeClr val="accent2">
                      <a:lumMod val="60000"/>
                      <a:lumOff val="40000"/>
                    </a:schemeClr>
                  </a:gs>
                </a:gsLst>
                <a:lin ang="0" scaled="1"/>
                <a:tileRect/>
              </a:gradFill>
            </c:spPr>
          </c:dPt>
          <c:dPt>
            <c:idx val="4"/>
            <c:invertIfNegative val="0"/>
            <c:bubble3D val="0"/>
            <c:spPr>
              <a:gradFill>
                <a:gsLst>
                  <a:gs pos="50000">
                    <a:schemeClr val="accent2">
                      <a:lumMod val="60000"/>
                      <a:lumOff val="40000"/>
                    </a:schemeClr>
                  </a:gs>
                  <a:gs pos="0">
                    <a:schemeClr val="accent3">
                      <a:lumMod val="75000"/>
                    </a:schemeClr>
                  </a:gs>
                  <a:gs pos="100000">
                    <a:schemeClr val="accent2">
                      <a:lumMod val="75000"/>
                    </a:schemeClr>
                  </a:gs>
                </a:gsLst>
                <a:lin ang="0" scaled="1"/>
              </a:gradFill>
            </c:spPr>
          </c:dPt>
          <c:dPt>
            <c:idx val="5"/>
            <c:invertIfNegative val="0"/>
            <c:bubble3D val="0"/>
            <c:spPr>
              <a:gradFill>
                <a:gsLst>
                  <a:gs pos="0">
                    <a:schemeClr val="accent3">
                      <a:lumMod val="75000"/>
                    </a:schemeClr>
                  </a:gs>
                  <a:gs pos="100000">
                    <a:schemeClr val="accent2">
                      <a:lumMod val="75000"/>
                    </a:schemeClr>
                  </a:gs>
                </a:gsLst>
                <a:lin ang="0" scaled="1"/>
              </a:gradFill>
            </c:spPr>
          </c:dPt>
          <c:errBars>
            <c:errBarType val="plus"/>
            <c:errValType val="cust"/>
            <c:noEndCap val="0"/>
            <c:plus>
              <c:numRef>
                <c:f>Foglio3!$I$17</c:f>
                <c:numCache>
                  <c:formatCode>General</c:formatCode>
                  <c:ptCount val="1"/>
                  <c:pt idx="0">
                    <c:v>0.14199999999999999</c:v>
                  </c:pt>
                </c:numCache>
              </c:numRef>
            </c:plus>
            <c:minus>
              <c:numLit>
                <c:formatCode>General</c:formatCode>
                <c:ptCount val="1"/>
                <c:pt idx="0">
                  <c:v>1</c:v>
                </c:pt>
              </c:numLit>
            </c:minus>
          </c:errBars>
          <c:cat>
            <c:strRef>
              <c:f>Foglio3!$C$16:$H$16</c:f>
              <c:strCache>
                <c:ptCount val="6"/>
                <c:pt idx="0">
                  <c:v>T</c:v>
                </c:pt>
                <c:pt idx="1">
                  <c:v>SF</c:v>
                </c:pt>
                <c:pt idx="2">
                  <c:v>RC</c:v>
                </c:pt>
                <c:pt idx="3">
                  <c:v>T-SF</c:v>
                </c:pt>
                <c:pt idx="4">
                  <c:v>T-SF-RC</c:v>
                </c:pt>
                <c:pt idx="5">
                  <c:v>T-RC</c:v>
                </c:pt>
              </c:strCache>
            </c:strRef>
          </c:cat>
          <c:val>
            <c:numRef>
              <c:f>Foglio3!$C$17:$H$17</c:f>
              <c:numCache>
                <c:formatCode>General</c:formatCode>
                <c:ptCount val="6"/>
                <c:pt idx="0">
                  <c:v>5.16</c:v>
                </c:pt>
                <c:pt idx="1">
                  <c:v>4.33</c:v>
                </c:pt>
                <c:pt idx="2">
                  <c:v>4.47</c:v>
                </c:pt>
                <c:pt idx="3">
                  <c:v>4.4400000000000004</c:v>
                </c:pt>
                <c:pt idx="4">
                  <c:v>4.53</c:v>
                </c:pt>
                <c:pt idx="5">
                  <c:v>4.54</c:v>
                </c:pt>
              </c:numCache>
            </c:numRef>
          </c:val>
        </c:ser>
        <c:dLbls>
          <c:showLegendKey val="0"/>
          <c:showVal val="0"/>
          <c:showCatName val="0"/>
          <c:showSerName val="0"/>
          <c:showPercent val="0"/>
          <c:showBubbleSize val="0"/>
        </c:dLbls>
        <c:gapWidth val="150"/>
        <c:axId val="59847168"/>
        <c:axId val="81922304"/>
      </c:barChart>
      <c:catAx>
        <c:axId val="59847168"/>
        <c:scaling>
          <c:orientation val="minMax"/>
        </c:scaling>
        <c:delete val="0"/>
        <c:axPos val="b"/>
        <c:majorTickMark val="out"/>
        <c:minorTickMark val="none"/>
        <c:tickLblPos val="nextTo"/>
        <c:txPr>
          <a:bodyPr/>
          <a:lstStyle/>
          <a:p>
            <a:pPr>
              <a:defRPr sz="1600"/>
            </a:pPr>
            <a:endParaRPr lang="fr-FR"/>
          </a:p>
        </c:txPr>
        <c:crossAx val="81922304"/>
        <c:crosses val="autoZero"/>
        <c:auto val="1"/>
        <c:lblAlgn val="ctr"/>
        <c:lblOffset val="100"/>
        <c:noMultiLvlLbl val="0"/>
      </c:catAx>
      <c:valAx>
        <c:axId val="81922304"/>
        <c:scaling>
          <c:orientation val="minMax"/>
          <c:min val="3"/>
        </c:scaling>
        <c:delete val="0"/>
        <c:axPos val="l"/>
        <c:numFmt formatCode="General" sourceLinked="1"/>
        <c:majorTickMark val="out"/>
        <c:minorTickMark val="none"/>
        <c:tickLblPos val="nextTo"/>
        <c:txPr>
          <a:bodyPr/>
          <a:lstStyle/>
          <a:p>
            <a:pPr>
              <a:defRPr sz="1600"/>
            </a:pPr>
            <a:endParaRPr lang="fr-FR"/>
          </a:p>
        </c:txPr>
        <c:crossAx val="5984716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Foglio3!$B$18</c:f>
              <c:strCache>
                <c:ptCount val="1"/>
                <c:pt idx="0">
                  <c:v>Lactic acid (g/kg DM)</c:v>
                </c:pt>
              </c:strCache>
            </c:strRef>
          </c:tx>
          <c:spPr>
            <a:solidFill>
              <a:schemeClr val="accent3">
                <a:lumMod val="75000"/>
              </a:schemeClr>
            </a:solidFill>
          </c:spPr>
          <c:invertIfNegative val="0"/>
          <c:dPt>
            <c:idx val="1"/>
            <c:invertIfNegative val="0"/>
            <c:bubble3D val="0"/>
            <c:spPr>
              <a:solidFill>
                <a:schemeClr val="accent2">
                  <a:lumMod val="60000"/>
                  <a:lumOff val="40000"/>
                </a:schemeClr>
              </a:solidFill>
            </c:spPr>
          </c:dPt>
          <c:dPt>
            <c:idx val="2"/>
            <c:invertIfNegative val="0"/>
            <c:bubble3D val="0"/>
            <c:spPr>
              <a:solidFill>
                <a:schemeClr val="accent2">
                  <a:lumMod val="75000"/>
                </a:schemeClr>
              </a:solidFill>
            </c:spPr>
          </c:dPt>
          <c:dPt>
            <c:idx val="3"/>
            <c:invertIfNegative val="0"/>
            <c:bubble3D val="0"/>
            <c:spPr>
              <a:gradFill flip="none" rotWithShape="1">
                <a:gsLst>
                  <a:gs pos="0">
                    <a:schemeClr val="accent3">
                      <a:lumMod val="75000"/>
                    </a:schemeClr>
                  </a:gs>
                  <a:gs pos="100000">
                    <a:schemeClr val="accent2">
                      <a:lumMod val="60000"/>
                      <a:lumOff val="40000"/>
                    </a:schemeClr>
                  </a:gs>
                </a:gsLst>
                <a:lin ang="0" scaled="1"/>
                <a:tileRect/>
              </a:gradFill>
            </c:spPr>
          </c:dPt>
          <c:dPt>
            <c:idx val="4"/>
            <c:invertIfNegative val="0"/>
            <c:bubble3D val="0"/>
            <c:spPr>
              <a:gradFill>
                <a:gsLst>
                  <a:gs pos="50000">
                    <a:schemeClr val="accent2">
                      <a:lumMod val="60000"/>
                      <a:lumOff val="40000"/>
                    </a:schemeClr>
                  </a:gs>
                  <a:gs pos="0">
                    <a:schemeClr val="accent3">
                      <a:lumMod val="75000"/>
                    </a:schemeClr>
                  </a:gs>
                  <a:gs pos="100000">
                    <a:schemeClr val="accent2">
                      <a:lumMod val="75000"/>
                    </a:schemeClr>
                  </a:gs>
                </a:gsLst>
                <a:lin ang="0" scaled="1"/>
              </a:gradFill>
            </c:spPr>
          </c:dPt>
          <c:dPt>
            <c:idx val="5"/>
            <c:invertIfNegative val="0"/>
            <c:bubble3D val="0"/>
            <c:spPr>
              <a:gradFill>
                <a:gsLst>
                  <a:gs pos="0">
                    <a:schemeClr val="accent3">
                      <a:lumMod val="75000"/>
                    </a:schemeClr>
                  </a:gs>
                  <a:gs pos="100000">
                    <a:schemeClr val="accent2">
                      <a:lumMod val="75000"/>
                    </a:schemeClr>
                  </a:gs>
                </a:gsLst>
                <a:lin ang="0" scaled="1"/>
              </a:gradFill>
            </c:spPr>
          </c:dPt>
          <c:errBars>
            <c:errBarType val="plus"/>
            <c:errValType val="cust"/>
            <c:noEndCap val="0"/>
            <c:plus>
              <c:numRef>
                <c:f>Foglio3!$I$18</c:f>
                <c:numCache>
                  <c:formatCode>General</c:formatCode>
                  <c:ptCount val="1"/>
                  <c:pt idx="0">
                    <c:v>4.7300000000000004</c:v>
                  </c:pt>
                </c:numCache>
              </c:numRef>
            </c:plus>
            <c:minus>
              <c:numLit>
                <c:formatCode>General</c:formatCode>
                <c:ptCount val="1"/>
                <c:pt idx="0">
                  <c:v>1</c:v>
                </c:pt>
              </c:numLit>
            </c:minus>
          </c:errBars>
          <c:cat>
            <c:strRef>
              <c:f>Foglio3!$C$16:$H$16</c:f>
              <c:strCache>
                <c:ptCount val="6"/>
                <c:pt idx="0">
                  <c:v>T</c:v>
                </c:pt>
                <c:pt idx="1">
                  <c:v>SF</c:v>
                </c:pt>
                <c:pt idx="2">
                  <c:v>RC</c:v>
                </c:pt>
                <c:pt idx="3">
                  <c:v>T-SF</c:v>
                </c:pt>
                <c:pt idx="4">
                  <c:v>T-SF-RC</c:v>
                </c:pt>
                <c:pt idx="5">
                  <c:v>T-RC</c:v>
                </c:pt>
              </c:strCache>
            </c:strRef>
          </c:cat>
          <c:val>
            <c:numRef>
              <c:f>Foglio3!$C$18:$H$18</c:f>
              <c:numCache>
                <c:formatCode>General</c:formatCode>
                <c:ptCount val="6"/>
                <c:pt idx="0">
                  <c:v>44.5</c:v>
                </c:pt>
                <c:pt idx="1">
                  <c:v>89.7</c:v>
                </c:pt>
                <c:pt idx="2">
                  <c:v>102.2</c:v>
                </c:pt>
                <c:pt idx="3">
                  <c:v>68.900000000000006</c:v>
                </c:pt>
                <c:pt idx="4">
                  <c:v>94.1</c:v>
                </c:pt>
                <c:pt idx="5">
                  <c:v>81.400000000000006</c:v>
                </c:pt>
              </c:numCache>
            </c:numRef>
          </c:val>
        </c:ser>
        <c:dLbls>
          <c:showLegendKey val="0"/>
          <c:showVal val="0"/>
          <c:showCatName val="0"/>
          <c:showSerName val="0"/>
          <c:showPercent val="0"/>
          <c:showBubbleSize val="0"/>
        </c:dLbls>
        <c:gapWidth val="150"/>
        <c:axId val="59848704"/>
        <c:axId val="61046784"/>
      </c:barChart>
      <c:catAx>
        <c:axId val="59848704"/>
        <c:scaling>
          <c:orientation val="minMax"/>
        </c:scaling>
        <c:delete val="0"/>
        <c:axPos val="b"/>
        <c:majorTickMark val="out"/>
        <c:minorTickMark val="none"/>
        <c:tickLblPos val="nextTo"/>
        <c:txPr>
          <a:bodyPr/>
          <a:lstStyle/>
          <a:p>
            <a:pPr>
              <a:defRPr sz="1600"/>
            </a:pPr>
            <a:endParaRPr lang="fr-FR"/>
          </a:p>
        </c:txPr>
        <c:crossAx val="61046784"/>
        <c:crosses val="autoZero"/>
        <c:auto val="1"/>
        <c:lblAlgn val="ctr"/>
        <c:lblOffset val="100"/>
        <c:noMultiLvlLbl val="0"/>
      </c:catAx>
      <c:valAx>
        <c:axId val="61046784"/>
        <c:scaling>
          <c:orientation val="minMax"/>
        </c:scaling>
        <c:delete val="0"/>
        <c:axPos val="l"/>
        <c:numFmt formatCode="General" sourceLinked="1"/>
        <c:majorTickMark val="out"/>
        <c:minorTickMark val="none"/>
        <c:tickLblPos val="nextTo"/>
        <c:txPr>
          <a:bodyPr/>
          <a:lstStyle/>
          <a:p>
            <a:pPr>
              <a:defRPr sz="1600"/>
            </a:pPr>
            <a:endParaRPr lang="fr-FR"/>
          </a:p>
        </c:txPr>
        <c:crossAx val="59848704"/>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Foglio3!$B$22</c:f>
              <c:strCache>
                <c:ptCount val="1"/>
                <c:pt idx="0">
                  <c:v>NH3 (% total N)</c:v>
                </c:pt>
              </c:strCache>
            </c:strRef>
          </c:tx>
          <c:spPr>
            <a:solidFill>
              <a:schemeClr val="accent3">
                <a:lumMod val="75000"/>
              </a:schemeClr>
            </a:solidFill>
          </c:spPr>
          <c:invertIfNegative val="0"/>
          <c:dPt>
            <c:idx val="1"/>
            <c:invertIfNegative val="0"/>
            <c:bubble3D val="0"/>
            <c:spPr>
              <a:solidFill>
                <a:schemeClr val="accent2">
                  <a:lumMod val="60000"/>
                  <a:lumOff val="40000"/>
                </a:schemeClr>
              </a:solidFill>
            </c:spPr>
          </c:dPt>
          <c:dPt>
            <c:idx val="2"/>
            <c:invertIfNegative val="0"/>
            <c:bubble3D val="0"/>
            <c:spPr>
              <a:solidFill>
                <a:schemeClr val="accent2">
                  <a:lumMod val="75000"/>
                </a:schemeClr>
              </a:solidFill>
            </c:spPr>
          </c:dPt>
          <c:dPt>
            <c:idx val="3"/>
            <c:invertIfNegative val="0"/>
            <c:bubble3D val="0"/>
            <c:spPr>
              <a:gradFill flip="none" rotWithShape="1">
                <a:gsLst>
                  <a:gs pos="0">
                    <a:schemeClr val="accent3">
                      <a:lumMod val="75000"/>
                    </a:schemeClr>
                  </a:gs>
                  <a:gs pos="100000">
                    <a:schemeClr val="accent2">
                      <a:lumMod val="60000"/>
                      <a:lumOff val="40000"/>
                    </a:schemeClr>
                  </a:gs>
                </a:gsLst>
                <a:lin ang="0" scaled="1"/>
                <a:tileRect/>
              </a:gradFill>
            </c:spPr>
          </c:dPt>
          <c:dPt>
            <c:idx val="4"/>
            <c:invertIfNegative val="0"/>
            <c:bubble3D val="0"/>
            <c:spPr>
              <a:gradFill>
                <a:gsLst>
                  <a:gs pos="50000">
                    <a:schemeClr val="accent2">
                      <a:lumMod val="60000"/>
                      <a:lumOff val="40000"/>
                    </a:schemeClr>
                  </a:gs>
                  <a:gs pos="0">
                    <a:schemeClr val="accent3">
                      <a:lumMod val="75000"/>
                    </a:schemeClr>
                  </a:gs>
                  <a:gs pos="100000">
                    <a:schemeClr val="accent2">
                      <a:lumMod val="75000"/>
                    </a:schemeClr>
                  </a:gs>
                </a:gsLst>
                <a:lin ang="0" scaled="1"/>
              </a:gradFill>
            </c:spPr>
          </c:dPt>
          <c:dPt>
            <c:idx val="5"/>
            <c:invertIfNegative val="0"/>
            <c:bubble3D val="0"/>
            <c:spPr>
              <a:gradFill>
                <a:gsLst>
                  <a:gs pos="0">
                    <a:schemeClr val="accent3">
                      <a:lumMod val="75000"/>
                    </a:schemeClr>
                  </a:gs>
                  <a:gs pos="100000">
                    <a:schemeClr val="accent2">
                      <a:lumMod val="75000"/>
                    </a:schemeClr>
                  </a:gs>
                </a:gsLst>
                <a:lin ang="0" scaled="1"/>
              </a:gradFill>
            </c:spPr>
          </c:dPt>
          <c:errBars>
            <c:errBarType val="plus"/>
            <c:errValType val="cust"/>
            <c:noEndCap val="0"/>
            <c:plus>
              <c:numRef>
                <c:f>Foglio3!$I$22</c:f>
                <c:numCache>
                  <c:formatCode>General</c:formatCode>
                  <c:ptCount val="1"/>
                  <c:pt idx="0">
                    <c:v>1.56</c:v>
                  </c:pt>
                </c:numCache>
              </c:numRef>
            </c:plus>
            <c:minus>
              <c:numLit>
                <c:formatCode>General</c:formatCode>
                <c:ptCount val="1"/>
                <c:pt idx="0">
                  <c:v>1</c:v>
                </c:pt>
              </c:numLit>
            </c:minus>
          </c:errBars>
          <c:cat>
            <c:strRef>
              <c:f>Foglio3!$C$16:$H$16</c:f>
              <c:strCache>
                <c:ptCount val="6"/>
                <c:pt idx="0">
                  <c:v>T</c:v>
                </c:pt>
                <c:pt idx="1">
                  <c:v>SF</c:v>
                </c:pt>
                <c:pt idx="2">
                  <c:v>RC</c:v>
                </c:pt>
                <c:pt idx="3">
                  <c:v>T-SF</c:v>
                </c:pt>
                <c:pt idx="4">
                  <c:v>T-SF-RC</c:v>
                </c:pt>
                <c:pt idx="5">
                  <c:v>T-RC</c:v>
                </c:pt>
              </c:strCache>
            </c:strRef>
          </c:cat>
          <c:val>
            <c:numRef>
              <c:f>Foglio3!$C$22:$H$22</c:f>
              <c:numCache>
                <c:formatCode>General</c:formatCode>
                <c:ptCount val="6"/>
                <c:pt idx="0">
                  <c:v>16.8</c:v>
                </c:pt>
                <c:pt idx="1">
                  <c:v>13.6</c:v>
                </c:pt>
                <c:pt idx="2">
                  <c:v>7.6</c:v>
                </c:pt>
                <c:pt idx="3">
                  <c:v>9.1</c:v>
                </c:pt>
                <c:pt idx="4">
                  <c:v>8.1</c:v>
                </c:pt>
                <c:pt idx="5">
                  <c:v>8.1</c:v>
                </c:pt>
              </c:numCache>
            </c:numRef>
          </c:val>
        </c:ser>
        <c:dLbls>
          <c:showLegendKey val="0"/>
          <c:showVal val="0"/>
          <c:showCatName val="0"/>
          <c:showSerName val="0"/>
          <c:showPercent val="0"/>
          <c:showBubbleSize val="0"/>
        </c:dLbls>
        <c:gapWidth val="150"/>
        <c:axId val="59754496"/>
        <c:axId val="61051968"/>
      </c:barChart>
      <c:catAx>
        <c:axId val="59754496"/>
        <c:scaling>
          <c:orientation val="minMax"/>
        </c:scaling>
        <c:delete val="0"/>
        <c:axPos val="b"/>
        <c:majorTickMark val="out"/>
        <c:minorTickMark val="none"/>
        <c:tickLblPos val="nextTo"/>
        <c:txPr>
          <a:bodyPr/>
          <a:lstStyle/>
          <a:p>
            <a:pPr>
              <a:defRPr sz="1600"/>
            </a:pPr>
            <a:endParaRPr lang="fr-FR"/>
          </a:p>
        </c:txPr>
        <c:crossAx val="61051968"/>
        <c:crosses val="autoZero"/>
        <c:auto val="1"/>
        <c:lblAlgn val="ctr"/>
        <c:lblOffset val="100"/>
        <c:noMultiLvlLbl val="0"/>
      </c:catAx>
      <c:valAx>
        <c:axId val="61051968"/>
        <c:scaling>
          <c:orientation val="minMax"/>
        </c:scaling>
        <c:delete val="0"/>
        <c:axPos val="l"/>
        <c:numFmt formatCode="General" sourceLinked="1"/>
        <c:majorTickMark val="out"/>
        <c:minorTickMark val="none"/>
        <c:tickLblPos val="nextTo"/>
        <c:txPr>
          <a:bodyPr/>
          <a:lstStyle/>
          <a:p>
            <a:pPr>
              <a:defRPr sz="1600"/>
            </a:pPr>
            <a:endParaRPr lang="fr-FR"/>
          </a:p>
        </c:txPr>
        <c:crossAx val="59754496"/>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Foglio3!$B$21</c:f>
              <c:strCache>
                <c:ptCount val="1"/>
                <c:pt idx="0">
                  <c:v>Soluble N (% total N)</c:v>
                </c:pt>
              </c:strCache>
            </c:strRef>
          </c:tx>
          <c:spPr>
            <a:solidFill>
              <a:schemeClr val="accent3">
                <a:lumMod val="75000"/>
              </a:schemeClr>
            </a:solidFill>
          </c:spPr>
          <c:invertIfNegative val="0"/>
          <c:dPt>
            <c:idx val="1"/>
            <c:invertIfNegative val="0"/>
            <c:bubble3D val="0"/>
            <c:spPr>
              <a:solidFill>
                <a:schemeClr val="accent2">
                  <a:lumMod val="60000"/>
                  <a:lumOff val="40000"/>
                </a:schemeClr>
              </a:solidFill>
            </c:spPr>
          </c:dPt>
          <c:dPt>
            <c:idx val="2"/>
            <c:invertIfNegative val="0"/>
            <c:bubble3D val="0"/>
            <c:spPr>
              <a:solidFill>
                <a:schemeClr val="accent2">
                  <a:lumMod val="75000"/>
                </a:schemeClr>
              </a:solidFill>
            </c:spPr>
          </c:dPt>
          <c:dPt>
            <c:idx val="3"/>
            <c:invertIfNegative val="0"/>
            <c:bubble3D val="0"/>
            <c:spPr>
              <a:gradFill flip="none" rotWithShape="1">
                <a:gsLst>
                  <a:gs pos="0">
                    <a:schemeClr val="accent3">
                      <a:lumMod val="75000"/>
                    </a:schemeClr>
                  </a:gs>
                  <a:gs pos="100000">
                    <a:schemeClr val="accent2">
                      <a:lumMod val="60000"/>
                      <a:lumOff val="40000"/>
                    </a:schemeClr>
                  </a:gs>
                </a:gsLst>
                <a:lin ang="0" scaled="1"/>
                <a:tileRect/>
              </a:gradFill>
            </c:spPr>
          </c:dPt>
          <c:dPt>
            <c:idx val="4"/>
            <c:invertIfNegative val="0"/>
            <c:bubble3D val="0"/>
            <c:spPr>
              <a:gradFill>
                <a:gsLst>
                  <a:gs pos="50000">
                    <a:schemeClr val="accent2">
                      <a:lumMod val="60000"/>
                      <a:lumOff val="40000"/>
                    </a:schemeClr>
                  </a:gs>
                  <a:gs pos="0">
                    <a:schemeClr val="accent3">
                      <a:lumMod val="75000"/>
                    </a:schemeClr>
                  </a:gs>
                  <a:gs pos="100000">
                    <a:schemeClr val="accent2">
                      <a:lumMod val="75000"/>
                    </a:schemeClr>
                  </a:gs>
                </a:gsLst>
                <a:lin ang="0" scaled="1"/>
              </a:gradFill>
            </c:spPr>
          </c:dPt>
          <c:dPt>
            <c:idx val="5"/>
            <c:invertIfNegative val="0"/>
            <c:bubble3D val="0"/>
            <c:spPr>
              <a:gradFill>
                <a:gsLst>
                  <a:gs pos="0">
                    <a:schemeClr val="accent3">
                      <a:lumMod val="75000"/>
                    </a:schemeClr>
                  </a:gs>
                  <a:gs pos="100000">
                    <a:schemeClr val="accent2">
                      <a:lumMod val="75000"/>
                    </a:schemeClr>
                  </a:gs>
                </a:gsLst>
                <a:lin ang="0" scaled="1"/>
              </a:gradFill>
            </c:spPr>
          </c:dPt>
          <c:errBars>
            <c:errBarType val="plus"/>
            <c:errValType val="cust"/>
            <c:noEndCap val="0"/>
            <c:plus>
              <c:numRef>
                <c:f>Foglio3!$I$21</c:f>
                <c:numCache>
                  <c:formatCode>General</c:formatCode>
                  <c:ptCount val="1"/>
                  <c:pt idx="0">
                    <c:v>2.14</c:v>
                  </c:pt>
                </c:numCache>
              </c:numRef>
            </c:plus>
            <c:minus>
              <c:numLit>
                <c:formatCode>General</c:formatCode>
                <c:ptCount val="1"/>
                <c:pt idx="0">
                  <c:v>1</c:v>
                </c:pt>
              </c:numLit>
            </c:minus>
          </c:errBars>
          <c:cat>
            <c:strRef>
              <c:f>Foglio3!$C$16:$H$16</c:f>
              <c:strCache>
                <c:ptCount val="6"/>
                <c:pt idx="0">
                  <c:v>T</c:v>
                </c:pt>
                <c:pt idx="1">
                  <c:v>SF</c:v>
                </c:pt>
                <c:pt idx="2">
                  <c:v>RC</c:v>
                </c:pt>
                <c:pt idx="3">
                  <c:v>T-SF</c:v>
                </c:pt>
                <c:pt idx="4">
                  <c:v>T-SF-RC</c:v>
                </c:pt>
                <c:pt idx="5">
                  <c:v>T-RC</c:v>
                </c:pt>
              </c:strCache>
            </c:strRef>
          </c:cat>
          <c:val>
            <c:numRef>
              <c:f>Foglio3!$C$21:$H$21</c:f>
              <c:numCache>
                <c:formatCode>General</c:formatCode>
                <c:ptCount val="6"/>
                <c:pt idx="0">
                  <c:v>54.6</c:v>
                </c:pt>
                <c:pt idx="1">
                  <c:v>42</c:v>
                </c:pt>
                <c:pt idx="2">
                  <c:v>32.6</c:v>
                </c:pt>
                <c:pt idx="3">
                  <c:v>43.3</c:v>
                </c:pt>
                <c:pt idx="4">
                  <c:v>36.1</c:v>
                </c:pt>
                <c:pt idx="5">
                  <c:v>37.1</c:v>
                </c:pt>
              </c:numCache>
            </c:numRef>
          </c:val>
        </c:ser>
        <c:dLbls>
          <c:showLegendKey val="0"/>
          <c:showVal val="0"/>
          <c:showCatName val="0"/>
          <c:showSerName val="0"/>
          <c:showPercent val="0"/>
          <c:showBubbleSize val="0"/>
        </c:dLbls>
        <c:gapWidth val="150"/>
        <c:axId val="59756032"/>
        <c:axId val="61053696"/>
      </c:barChart>
      <c:catAx>
        <c:axId val="59756032"/>
        <c:scaling>
          <c:orientation val="minMax"/>
        </c:scaling>
        <c:delete val="0"/>
        <c:axPos val="b"/>
        <c:majorTickMark val="out"/>
        <c:minorTickMark val="none"/>
        <c:tickLblPos val="nextTo"/>
        <c:txPr>
          <a:bodyPr/>
          <a:lstStyle/>
          <a:p>
            <a:pPr>
              <a:defRPr sz="1600"/>
            </a:pPr>
            <a:endParaRPr lang="fr-FR"/>
          </a:p>
        </c:txPr>
        <c:crossAx val="61053696"/>
        <c:crosses val="autoZero"/>
        <c:auto val="1"/>
        <c:lblAlgn val="ctr"/>
        <c:lblOffset val="100"/>
        <c:noMultiLvlLbl val="0"/>
      </c:catAx>
      <c:valAx>
        <c:axId val="61053696"/>
        <c:scaling>
          <c:orientation val="minMax"/>
        </c:scaling>
        <c:delete val="0"/>
        <c:axPos val="l"/>
        <c:numFmt formatCode="General" sourceLinked="1"/>
        <c:majorTickMark val="out"/>
        <c:minorTickMark val="none"/>
        <c:tickLblPos val="nextTo"/>
        <c:txPr>
          <a:bodyPr/>
          <a:lstStyle/>
          <a:p>
            <a:pPr>
              <a:defRPr sz="1600"/>
            </a:pPr>
            <a:endParaRPr lang="fr-FR"/>
          </a:p>
        </c:txPr>
        <c:crossAx val="59756032"/>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84514849486459"/>
          <c:y val="6.4783224172536263E-2"/>
          <c:w val="0.83083837385636838"/>
          <c:h val="0.70737689619626543"/>
        </c:manualLayout>
      </c:layout>
      <c:barChart>
        <c:barDir val="col"/>
        <c:grouping val="clustered"/>
        <c:varyColors val="0"/>
        <c:ser>
          <c:idx val="0"/>
          <c:order val="0"/>
          <c:tx>
            <c:strRef>
              <c:f>'Feuil1 (2)'!$AL$125</c:f>
              <c:strCache>
                <c:ptCount val="1"/>
                <c:pt idx="0">
                  <c:v>Digestibility OM</c:v>
                </c:pt>
              </c:strCache>
            </c:strRef>
          </c:tx>
          <c:invertIfNegative val="0"/>
          <c:dPt>
            <c:idx val="0"/>
            <c:invertIfNegative val="0"/>
            <c:bubble3D val="0"/>
            <c:spPr>
              <a:solidFill>
                <a:schemeClr val="accent3">
                  <a:lumMod val="75000"/>
                </a:schemeClr>
              </a:solidFill>
            </c:spPr>
          </c:dPt>
          <c:dPt>
            <c:idx val="1"/>
            <c:invertIfNegative val="0"/>
            <c:bubble3D val="0"/>
            <c:spPr>
              <a:gradFill flip="none" rotWithShape="1">
                <a:gsLst>
                  <a:gs pos="0">
                    <a:srgbClr val="9BBB59">
                      <a:lumMod val="75000"/>
                    </a:srgbClr>
                  </a:gs>
                  <a:gs pos="100000">
                    <a:srgbClr val="C0504D">
                      <a:lumMod val="60000"/>
                      <a:lumOff val="40000"/>
                    </a:srgbClr>
                  </a:gs>
                </a:gsLst>
                <a:lin ang="0" scaled="1"/>
                <a:tileRect/>
              </a:gradFill>
            </c:spPr>
          </c:dPt>
          <c:dPt>
            <c:idx val="2"/>
            <c:invertIfNegative val="0"/>
            <c:bubble3D val="0"/>
            <c:spPr>
              <a:gradFill>
                <a:gsLst>
                  <a:gs pos="49000">
                    <a:srgbClr val="C0504D">
                      <a:lumMod val="60000"/>
                      <a:lumOff val="40000"/>
                    </a:srgbClr>
                  </a:gs>
                  <a:gs pos="0">
                    <a:srgbClr val="9BBB59">
                      <a:lumMod val="75000"/>
                    </a:srgbClr>
                  </a:gs>
                  <a:gs pos="100000">
                    <a:srgbClr val="C0504D">
                      <a:lumMod val="75000"/>
                    </a:srgbClr>
                  </a:gs>
                </a:gsLst>
                <a:lin ang="0" scaled="1"/>
              </a:gradFill>
            </c:spPr>
          </c:dPt>
          <c:dPt>
            <c:idx val="3"/>
            <c:invertIfNegative val="0"/>
            <c:bubble3D val="0"/>
            <c:spPr>
              <a:gradFill>
                <a:gsLst>
                  <a:gs pos="0">
                    <a:srgbClr val="9BBB59">
                      <a:lumMod val="75000"/>
                    </a:srgbClr>
                  </a:gs>
                  <a:gs pos="100000">
                    <a:srgbClr val="C0504D">
                      <a:lumMod val="75000"/>
                    </a:srgbClr>
                  </a:gs>
                </a:gsLst>
                <a:lin ang="0" scaled="1"/>
              </a:gradFill>
            </c:spPr>
          </c:dPt>
          <c:dPt>
            <c:idx val="4"/>
            <c:invertIfNegative val="0"/>
            <c:bubble3D val="0"/>
            <c:spPr>
              <a:gradFill>
                <a:gsLst>
                  <a:gs pos="0">
                    <a:srgbClr val="C0504D">
                      <a:lumMod val="60000"/>
                      <a:lumOff val="40000"/>
                    </a:srgbClr>
                  </a:gs>
                  <a:gs pos="100000">
                    <a:srgbClr val="C0504D">
                      <a:lumMod val="75000"/>
                    </a:srgbClr>
                  </a:gs>
                </a:gsLst>
                <a:lin ang="0" scaled="1"/>
              </a:gradFill>
            </c:spPr>
          </c:dPt>
          <c:dPt>
            <c:idx val="5"/>
            <c:invertIfNegative val="0"/>
            <c:bubble3D val="0"/>
            <c:spPr>
              <a:gradFill>
                <a:gsLst>
                  <a:gs pos="50000">
                    <a:srgbClr val="C0504D">
                      <a:lumMod val="60000"/>
                      <a:lumOff val="40000"/>
                    </a:srgbClr>
                  </a:gs>
                  <a:gs pos="0">
                    <a:srgbClr val="9BBB59">
                      <a:lumMod val="75000"/>
                    </a:srgbClr>
                  </a:gs>
                  <a:gs pos="100000">
                    <a:srgbClr val="C0504D">
                      <a:lumMod val="75000"/>
                    </a:srgbClr>
                  </a:gs>
                </a:gsLst>
                <a:lin ang="0" scaled="1"/>
              </a:gradFill>
            </c:spPr>
          </c:dPt>
          <c:errBars>
            <c:errBarType val="plus"/>
            <c:errValType val="cust"/>
            <c:noEndCap val="0"/>
            <c:plus>
              <c:numRef>
                <c:f>'Feuil1 (2)'!$AM$126:$AM$130</c:f>
                <c:numCache>
                  <c:formatCode>General</c:formatCode>
                  <c:ptCount val="5"/>
                  <c:pt idx="0">
                    <c:v>1.06</c:v>
                  </c:pt>
                  <c:pt idx="1">
                    <c:v>1.06</c:v>
                  </c:pt>
                  <c:pt idx="2">
                    <c:v>1.06</c:v>
                  </c:pt>
                  <c:pt idx="3">
                    <c:v>1.06</c:v>
                  </c:pt>
                  <c:pt idx="4">
                    <c:v>1.06</c:v>
                  </c:pt>
                </c:numCache>
              </c:numRef>
            </c:plus>
            <c:minus>
              <c:numRef>
                <c:f>'Feuil1 (2)'!$AM$126:$AM$130</c:f>
                <c:numCache>
                  <c:formatCode>General</c:formatCode>
                  <c:ptCount val="5"/>
                  <c:pt idx="0">
                    <c:v>1.06</c:v>
                  </c:pt>
                  <c:pt idx="1">
                    <c:v>1.06</c:v>
                  </c:pt>
                  <c:pt idx="2">
                    <c:v>1.06</c:v>
                  </c:pt>
                  <c:pt idx="3">
                    <c:v>1.06</c:v>
                  </c:pt>
                  <c:pt idx="4">
                    <c:v>1.06</c:v>
                  </c:pt>
                </c:numCache>
              </c:numRef>
            </c:minus>
          </c:errBars>
          <c:cat>
            <c:strRef>
              <c:f>'Feuil1 (2)'!$AA$126:$AA$130</c:f>
              <c:strCache>
                <c:ptCount val="5"/>
                <c:pt idx="0">
                  <c:v>T</c:v>
                </c:pt>
                <c:pt idx="1">
                  <c:v>T-SF</c:v>
                </c:pt>
                <c:pt idx="2">
                  <c:v>T-SF-RC</c:v>
                </c:pt>
                <c:pt idx="3">
                  <c:v>T-RC</c:v>
                </c:pt>
                <c:pt idx="4">
                  <c:v>SF-RC</c:v>
                </c:pt>
              </c:strCache>
            </c:strRef>
          </c:cat>
          <c:val>
            <c:numRef>
              <c:f>'Feuil1 (2)'!$AL$126:$AL$130</c:f>
              <c:numCache>
                <c:formatCode>General</c:formatCode>
                <c:ptCount val="5"/>
                <c:pt idx="0">
                  <c:v>74.400000000000006</c:v>
                </c:pt>
                <c:pt idx="1">
                  <c:v>69.900000000000006</c:v>
                </c:pt>
                <c:pt idx="2">
                  <c:v>70.900000000000006</c:v>
                </c:pt>
                <c:pt idx="3">
                  <c:v>73.5</c:v>
                </c:pt>
                <c:pt idx="4">
                  <c:v>70</c:v>
                </c:pt>
              </c:numCache>
            </c:numRef>
          </c:val>
        </c:ser>
        <c:dLbls>
          <c:showLegendKey val="0"/>
          <c:showVal val="0"/>
          <c:showCatName val="0"/>
          <c:showSerName val="0"/>
          <c:showPercent val="0"/>
          <c:showBubbleSize val="0"/>
        </c:dLbls>
        <c:gapWidth val="150"/>
        <c:overlap val="-92"/>
        <c:axId val="59614208"/>
        <c:axId val="60945472"/>
      </c:barChart>
      <c:catAx>
        <c:axId val="59614208"/>
        <c:scaling>
          <c:orientation val="minMax"/>
        </c:scaling>
        <c:delete val="0"/>
        <c:axPos val="b"/>
        <c:numFmt formatCode="General" sourceLinked="1"/>
        <c:majorTickMark val="out"/>
        <c:minorTickMark val="none"/>
        <c:tickLblPos val="nextTo"/>
        <c:txPr>
          <a:bodyPr/>
          <a:lstStyle/>
          <a:p>
            <a:pPr>
              <a:defRPr sz="1600"/>
            </a:pPr>
            <a:endParaRPr lang="fr-FR"/>
          </a:p>
        </c:txPr>
        <c:crossAx val="60945472"/>
        <c:crosses val="autoZero"/>
        <c:auto val="1"/>
        <c:lblAlgn val="ctr"/>
        <c:lblOffset val="100"/>
        <c:noMultiLvlLbl val="0"/>
      </c:catAx>
      <c:valAx>
        <c:axId val="60945472"/>
        <c:scaling>
          <c:orientation val="minMax"/>
          <c:min val="66"/>
        </c:scaling>
        <c:delete val="0"/>
        <c:axPos val="l"/>
        <c:numFmt formatCode="General" sourceLinked="1"/>
        <c:majorTickMark val="out"/>
        <c:minorTickMark val="none"/>
        <c:tickLblPos val="nextTo"/>
        <c:txPr>
          <a:bodyPr/>
          <a:lstStyle/>
          <a:p>
            <a:pPr>
              <a:defRPr sz="1600"/>
            </a:pPr>
            <a:endParaRPr lang="fr-FR"/>
          </a:p>
        </c:txPr>
        <c:crossAx val="59614208"/>
        <c:crosses val="autoZero"/>
        <c:crossBetween val="between"/>
        <c:majorUnit val="2"/>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41318351367004"/>
          <c:y val="3.8757023344000871E-2"/>
          <c:w val="0.73636827037689068"/>
          <c:h val="0.70265619653162892"/>
        </c:manualLayout>
      </c:layout>
      <c:barChart>
        <c:barDir val="col"/>
        <c:grouping val="clustered"/>
        <c:varyColors val="0"/>
        <c:ser>
          <c:idx val="1"/>
          <c:order val="1"/>
          <c:tx>
            <c:strRef>
              <c:f>'Feuil1 (2)'!$AE$183</c:f>
              <c:strCache>
                <c:ptCount val="1"/>
                <c:pt idx="0">
                  <c:v>N Faeces, g/g N intake</c:v>
                </c:pt>
              </c:strCache>
            </c:strRef>
          </c:tx>
          <c:spPr>
            <a:solidFill>
              <a:srgbClr val="663300"/>
            </a:solidFill>
          </c:spPr>
          <c:invertIfNegative val="0"/>
          <c:errBars>
            <c:errBarType val="plus"/>
            <c:errValType val="fixedVal"/>
            <c:noEndCap val="0"/>
            <c:val val="1.8300000000000004E-2"/>
          </c:errBars>
          <c:cat>
            <c:strRef>
              <c:f>'Feuil1 (2)'!$AA$126:$AA$130</c:f>
              <c:strCache>
                <c:ptCount val="5"/>
                <c:pt idx="0">
                  <c:v>T</c:v>
                </c:pt>
                <c:pt idx="1">
                  <c:v>T-SF</c:v>
                </c:pt>
                <c:pt idx="2">
                  <c:v>T-SF-RC</c:v>
                </c:pt>
                <c:pt idx="3">
                  <c:v>T-RC</c:v>
                </c:pt>
                <c:pt idx="4">
                  <c:v>SF-RC</c:v>
                </c:pt>
              </c:strCache>
            </c:strRef>
          </c:cat>
          <c:val>
            <c:numRef>
              <c:f>'Feuil1 (2)'!$AE$184:$AE$188</c:f>
              <c:numCache>
                <c:formatCode>General</c:formatCode>
                <c:ptCount val="5"/>
                <c:pt idx="0">
                  <c:v>0.32</c:v>
                </c:pt>
                <c:pt idx="1">
                  <c:v>0.39</c:v>
                </c:pt>
                <c:pt idx="2">
                  <c:v>0.34</c:v>
                </c:pt>
                <c:pt idx="3">
                  <c:v>0.31</c:v>
                </c:pt>
                <c:pt idx="4">
                  <c:v>0.35</c:v>
                </c:pt>
              </c:numCache>
            </c:numRef>
          </c:val>
        </c:ser>
        <c:ser>
          <c:idx val="0"/>
          <c:order val="0"/>
          <c:tx>
            <c:strRef>
              <c:f>'Feuil1 (2)'!$AG$183</c:f>
              <c:strCache>
                <c:ptCount val="1"/>
                <c:pt idx="0">
                  <c:v>N urine, g/g N intake</c:v>
                </c:pt>
              </c:strCache>
            </c:strRef>
          </c:tx>
          <c:spPr>
            <a:solidFill>
              <a:srgbClr val="FFC000"/>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errBars>
            <c:errBarType val="plus"/>
            <c:errValType val="fixedVal"/>
            <c:noEndCap val="0"/>
            <c:val val="2.4700000000000003E-2"/>
          </c:errBars>
          <c:cat>
            <c:strRef>
              <c:f>'Feuil1 (2)'!$AA$126:$AA$130</c:f>
              <c:strCache>
                <c:ptCount val="5"/>
                <c:pt idx="0">
                  <c:v>T</c:v>
                </c:pt>
                <c:pt idx="1">
                  <c:v>T-SF</c:v>
                </c:pt>
                <c:pt idx="2">
                  <c:v>T-SF-RC</c:v>
                </c:pt>
                <c:pt idx="3">
                  <c:v>T-RC</c:v>
                </c:pt>
                <c:pt idx="4">
                  <c:v>SF-RC</c:v>
                </c:pt>
              </c:strCache>
            </c:strRef>
          </c:cat>
          <c:val>
            <c:numRef>
              <c:f>'Feuil1 (2)'!$AG$184:$AG$188</c:f>
              <c:numCache>
                <c:formatCode>General</c:formatCode>
                <c:ptCount val="5"/>
                <c:pt idx="0">
                  <c:v>0.46</c:v>
                </c:pt>
                <c:pt idx="1">
                  <c:v>0.4</c:v>
                </c:pt>
                <c:pt idx="2">
                  <c:v>0.41</c:v>
                </c:pt>
                <c:pt idx="3">
                  <c:v>0.45</c:v>
                </c:pt>
                <c:pt idx="4">
                  <c:v>0.42</c:v>
                </c:pt>
              </c:numCache>
            </c:numRef>
          </c:val>
        </c:ser>
        <c:dLbls>
          <c:showLegendKey val="0"/>
          <c:showVal val="0"/>
          <c:showCatName val="0"/>
          <c:showSerName val="0"/>
          <c:showPercent val="0"/>
          <c:showBubbleSize val="0"/>
        </c:dLbls>
        <c:gapWidth val="300"/>
        <c:overlap val="-34"/>
        <c:axId val="59682304"/>
        <c:axId val="61054272"/>
      </c:barChart>
      <c:catAx>
        <c:axId val="59682304"/>
        <c:scaling>
          <c:orientation val="minMax"/>
        </c:scaling>
        <c:delete val="0"/>
        <c:axPos val="b"/>
        <c:numFmt formatCode="General" sourceLinked="1"/>
        <c:majorTickMark val="none"/>
        <c:minorTickMark val="none"/>
        <c:tickLblPos val="nextTo"/>
        <c:txPr>
          <a:bodyPr/>
          <a:lstStyle/>
          <a:p>
            <a:pPr>
              <a:defRPr sz="1800"/>
            </a:pPr>
            <a:endParaRPr lang="fr-FR"/>
          </a:p>
        </c:txPr>
        <c:crossAx val="61054272"/>
        <c:crosses val="autoZero"/>
        <c:auto val="1"/>
        <c:lblAlgn val="ctr"/>
        <c:lblOffset val="100"/>
        <c:noMultiLvlLbl val="0"/>
      </c:catAx>
      <c:valAx>
        <c:axId val="61054272"/>
        <c:scaling>
          <c:orientation val="minMax"/>
          <c:min val="0.25"/>
        </c:scaling>
        <c:delete val="0"/>
        <c:axPos val="l"/>
        <c:numFmt formatCode="General" sourceLinked="1"/>
        <c:majorTickMark val="none"/>
        <c:minorTickMark val="none"/>
        <c:tickLblPos val="nextTo"/>
        <c:txPr>
          <a:bodyPr/>
          <a:lstStyle/>
          <a:p>
            <a:pPr>
              <a:defRPr sz="1600"/>
            </a:pPr>
            <a:endParaRPr lang="fr-FR"/>
          </a:p>
        </c:txPr>
        <c:crossAx val="59682304"/>
        <c:crosses val="autoZero"/>
        <c:crossBetween val="between"/>
      </c:valAx>
    </c:plotArea>
    <c:legend>
      <c:legendPos val="r"/>
      <c:layout>
        <c:manualLayout>
          <c:xMode val="edge"/>
          <c:yMode val="edge"/>
          <c:x val="0.15701559384879854"/>
          <c:y val="2.2213502661247584E-2"/>
          <c:w val="0.7548733306930846"/>
          <c:h val="6.2554622769831383E-2"/>
        </c:manualLayout>
      </c:layout>
      <c:overlay val="0"/>
      <c:txPr>
        <a:bodyPr/>
        <a:lstStyle/>
        <a:p>
          <a:pPr>
            <a:defRPr sz="1400"/>
          </a:pPr>
          <a:endParaRPr lang="fr-FR"/>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'1QIMS ensilage'!$E$6</c:f>
              <c:strCache>
                <c:ptCount val="1"/>
                <c:pt idx="0">
                  <c:v>moyenne semaine 3-10</c:v>
                </c:pt>
              </c:strCache>
            </c:strRef>
          </c:tx>
          <c:invertIfNegative val="0"/>
          <c:dPt>
            <c:idx val="0"/>
            <c:invertIfNegative val="0"/>
            <c:bubble3D val="0"/>
            <c:spPr>
              <a:solidFill>
                <a:schemeClr val="accent3">
                  <a:lumMod val="75000"/>
                </a:schemeClr>
              </a:solidFill>
            </c:spPr>
          </c:dPt>
          <c:dPt>
            <c:idx val="1"/>
            <c:invertIfNegative val="0"/>
            <c:bubble3D val="0"/>
            <c:spPr>
              <a:gradFill flip="none" rotWithShape="1">
                <a:gsLst>
                  <a:gs pos="0">
                    <a:schemeClr val="accent3">
                      <a:lumMod val="75000"/>
                    </a:schemeClr>
                  </a:gs>
                  <a:gs pos="100000">
                    <a:schemeClr val="accent2">
                      <a:lumMod val="60000"/>
                      <a:lumOff val="40000"/>
                    </a:schemeClr>
                  </a:gs>
                </a:gsLst>
                <a:lin ang="0" scaled="1"/>
                <a:tileRect/>
              </a:gradFill>
            </c:spPr>
          </c:dPt>
          <c:dPt>
            <c:idx val="2"/>
            <c:invertIfNegative val="0"/>
            <c:bubble3D val="0"/>
            <c:spPr>
              <a:gradFill>
                <a:gsLst>
                  <a:gs pos="50000">
                    <a:schemeClr val="accent2">
                      <a:lumMod val="60000"/>
                      <a:lumOff val="40000"/>
                    </a:schemeClr>
                  </a:gs>
                  <a:gs pos="0">
                    <a:schemeClr val="accent3">
                      <a:lumMod val="75000"/>
                    </a:schemeClr>
                  </a:gs>
                  <a:gs pos="100000">
                    <a:schemeClr val="accent2">
                      <a:lumMod val="75000"/>
                    </a:schemeClr>
                  </a:gs>
                </a:gsLst>
                <a:lin ang="0" scaled="1"/>
              </a:gradFill>
            </c:spPr>
          </c:dPt>
          <c:dPt>
            <c:idx val="3"/>
            <c:invertIfNegative val="0"/>
            <c:bubble3D val="0"/>
            <c:spPr>
              <a:gradFill>
                <a:gsLst>
                  <a:gs pos="0">
                    <a:schemeClr val="accent3">
                      <a:lumMod val="75000"/>
                    </a:schemeClr>
                  </a:gs>
                  <a:gs pos="100000">
                    <a:schemeClr val="accent2">
                      <a:lumMod val="75000"/>
                    </a:schemeClr>
                  </a:gs>
                </a:gsLst>
                <a:lin ang="0" scaled="1"/>
              </a:gradFill>
            </c:spPr>
          </c:dPt>
          <c:dPt>
            <c:idx val="4"/>
            <c:invertIfNegative val="0"/>
            <c:bubble3D val="0"/>
            <c:spPr>
              <a:gradFill>
                <a:gsLst>
                  <a:gs pos="0">
                    <a:schemeClr val="accent2">
                      <a:lumMod val="60000"/>
                      <a:lumOff val="40000"/>
                    </a:schemeClr>
                  </a:gs>
                  <a:gs pos="100000">
                    <a:schemeClr val="accent2">
                      <a:lumMod val="75000"/>
                    </a:schemeClr>
                  </a:gs>
                </a:gsLst>
                <a:lin ang="0" scaled="1"/>
              </a:gradFill>
            </c:spPr>
          </c:dPt>
          <c:errBars>
            <c:errBarType val="plus"/>
            <c:errValType val="cust"/>
            <c:noEndCap val="0"/>
            <c:plus>
              <c:numRef>
                <c:f>'1QIMS ensilage'!$F$7:$F$11</c:f>
                <c:numCache>
                  <c:formatCode>General</c:formatCode>
                  <c:ptCount val="5"/>
                  <c:pt idx="0">
                    <c:v>36.380499999999998</c:v>
                  </c:pt>
                  <c:pt idx="1">
                    <c:v>36.415199999999999</c:v>
                  </c:pt>
                  <c:pt idx="2">
                    <c:v>36.387799999999999</c:v>
                  </c:pt>
                  <c:pt idx="3">
                    <c:v>36.394199999999998</c:v>
                  </c:pt>
                  <c:pt idx="4">
                    <c:v>36.377699999999997</c:v>
                  </c:pt>
                </c:numCache>
              </c:numRef>
            </c:plus>
            <c:minus>
              <c:numRef>
                <c:f>'1QIMS ensilage'!$F$7:$F$11</c:f>
                <c:numCache>
                  <c:formatCode>General</c:formatCode>
                  <c:ptCount val="5"/>
                  <c:pt idx="0">
                    <c:v>36.380499999999998</c:v>
                  </c:pt>
                  <c:pt idx="1">
                    <c:v>36.415199999999999</c:v>
                  </c:pt>
                  <c:pt idx="2">
                    <c:v>36.387799999999999</c:v>
                  </c:pt>
                  <c:pt idx="3">
                    <c:v>36.394199999999998</c:v>
                  </c:pt>
                  <c:pt idx="4">
                    <c:v>36.377699999999997</c:v>
                  </c:pt>
                </c:numCache>
              </c:numRef>
            </c:minus>
          </c:errBars>
          <c:cat>
            <c:strRef>
              <c:f>'1QIMS ensilage'!$D$7:$D$11</c:f>
              <c:strCache>
                <c:ptCount val="5"/>
                <c:pt idx="0">
                  <c:v>T</c:v>
                </c:pt>
                <c:pt idx="1">
                  <c:v>T-SF</c:v>
                </c:pt>
                <c:pt idx="2">
                  <c:v>T-SF-RC</c:v>
                </c:pt>
                <c:pt idx="3">
                  <c:v>T-RC</c:v>
                </c:pt>
                <c:pt idx="4">
                  <c:v>SF-RC</c:v>
                </c:pt>
              </c:strCache>
            </c:strRef>
          </c:cat>
          <c:val>
            <c:numRef>
              <c:f>'1QIMS ensilage'!$E$7:$E$11</c:f>
              <c:numCache>
                <c:formatCode>0</c:formatCode>
                <c:ptCount val="5"/>
                <c:pt idx="0">
                  <c:v>765.65</c:v>
                </c:pt>
                <c:pt idx="1">
                  <c:v>734.41</c:v>
                </c:pt>
                <c:pt idx="2">
                  <c:v>884.2</c:v>
                </c:pt>
                <c:pt idx="3">
                  <c:v>904.56</c:v>
                </c:pt>
                <c:pt idx="4">
                  <c:v>945.38</c:v>
                </c:pt>
              </c:numCache>
            </c:numRef>
          </c:val>
        </c:ser>
        <c:dLbls>
          <c:showLegendKey val="0"/>
          <c:showVal val="0"/>
          <c:showCatName val="0"/>
          <c:showSerName val="0"/>
          <c:showPercent val="0"/>
          <c:showBubbleSize val="0"/>
        </c:dLbls>
        <c:gapWidth val="151"/>
        <c:overlap val="-94"/>
        <c:axId val="61500928"/>
        <c:axId val="60938432"/>
      </c:barChart>
      <c:catAx>
        <c:axId val="61500928"/>
        <c:scaling>
          <c:orientation val="minMax"/>
        </c:scaling>
        <c:delete val="0"/>
        <c:axPos val="b"/>
        <c:majorTickMark val="out"/>
        <c:minorTickMark val="none"/>
        <c:tickLblPos val="nextTo"/>
        <c:txPr>
          <a:bodyPr/>
          <a:lstStyle/>
          <a:p>
            <a:pPr>
              <a:defRPr sz="1800"/>
            </a:pPr>
            <a:endParaRPr lang="fr-FR"/>
          </a:p>
        </c:txPr>
        <c:crossAx val="60938432"/>
        <c:crosses val="autoZero"/>
        <c:auto val="1"/>
        <c:lblAlgn val="ctr"/>
        <c:lblOffset val="100"/>
        <c:noMultiLvlLbl val="0"/>
      </c:catAx>
      <c:valAx>
        <c:axId val="60938432"/>
        <c:scaling>
          <c:orientation val="minMax"/>
          <c:min val="400"/>
        </c:scaling>
        <c:delete val="0"/>
        <c:axPos val="l"/>
        <c:numFmt formatCode="0" sourceLinked="1"/>
        <c:majorTickMark val="out"/>
        <c:minorTickMark val="none"/>
        <c:tickLblPos val="nextTo"/>
        <c:txPr>
          <a:bodyPr/>
          <a:lstStyle/>
          <a:p>
            <a:pPr>
              <a:defRPr sz="1800"/>
            </a:pPr>
            <a:endParaRPr lang="fr-FR"/>
          </a:p>
        </c:txPr>
        <c:crossAx val="61500928"/>
        <c:crosses val="autoZero"/>
        <c:crossBetween val="between"/>
      </c:valAx>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8262280623659658E-2"/>
          <c:y val="0.17398451043238591"/>
          <c:w val="0.6491390910694832"/>
          <c:h val="0.6571227691655338"/>
        </c:manualLayout>
      </c:layout>
      <c:lineChart>
        <c:grouping val="standard"/>
        <c:varyColors val="0"/>
        <c:ser>
          <c:idx val="0"/>
          <c:order val="0"/>
          <c:tx>
            <c:strRef>
              <c:f>Foglio1!$C$15</c:f>
              <c:strCache>
                <c:ptCount val="1"/>
                <c:pt idx="0">
                  <c:v>T</c:v>
                </c:pt>
              </c:strCache>
            </c:strRef>
          </c:tx>
          <c:spPr>
            <a:ln w="38100">
              <a:solidFill>
                <a:srgbClr val="577600"/>
              </a:solidFill>
            </a:ln>
          </c:spPr>
          <c:marker>
            <c:symbol val="square"/>
            <c:size val="6"/>
            <c:spPr>
              <a:solidFill>
                <a:srgbClr val="577600"/>
              </a:solidFill>
              <a:ln>
                <a:solidFill>
                  <a:srgbClr val="000000"/>
                </a:solidFill>
              </a:ln>
            </c:spPr>
          </c:marker>
          <c:cat>
            <c:numRef>
              <c:f>Foglio1!$B$16:$B$24</c:f>
              <c:numCache>
                <c:formatCode>General</c:formatCode>
                <c:ptCount val="9"/>
                <c:pt idx="0">
                  <c:v>0</c:v>
                </c:pt>
                <c:pt idx="1">
                  <c:v>3</c:v>
                </c:pt>
                <c:pt idx="2">
                  <c:v>4</c:v>
                </c:pt>
                <c:pt idx="3">
                  <c:v>5</c:v>
                </c:pt>
                <c:pt idx="4">
                  <c:v>6</c:v>
                </c:pt>
                <c:pt idx="5">
                  <c:v>7</c:v>
                </c:pt>
                <c:pt idx="6">
                  <c:v>8</c:v>
                </c:pt>
                <c:pt idx="7">
                  <c:v>9</c:v>
                </c:pt>
                <c:pt idx="8">
                  <c:v>10</c:v>
                </c:pt>
              </c:numCache>
            </c:numRef>
          </c:cat>
          <c:val>
            <c:numRef>
              <c:f>Foglio1!$C$16:$C$24</c:f>
              <c:numCache>
                <c:formatCode>General</c:formatCode>
                <c:ptCount val="9"/>
                <c:pt idx="0">
                  <c:v>30.81</c:v>
                </c:pt>
                <c:pt idx="1">
                  <c:v>31.49</c:v>
                </c:pt>
                <c:pt idx="2">
                  <c:v>32.11</c:v>
                </c:pt>
                <c:pt idx="3">
                  <c:v>33.49</c:v>
                </c:pt>
                <c:pt idx="4">
                  <c:v>34.49</c:v>
                </c:pt>
                <c:pt idx="5">
                  <c:v>35.67</c:v>
                </c:pt>
                <c:pt idx="6">
                  <c:v>37.24</c:v>
                </c:pt>
                <c:pt idx="7">
                  <c:v>39.17</c:v>
                </c:pt>
                <c:pt idx="8">
                  <c:v>40.36</c:v>
                </c:pt>
              </c:numCache>
            </c:numRef>
          </c:val>
          <c:smooth val="1"/>
        </c:ser>
        <c:ser>
          <c:idx val="1"/>
          <c:order val="1"/>
          <c:tx>
            <c:strRef>
              <c:f>Foglio1!$D$15</c:f>
              <c:strCache>
                <c:ptCount val="1"/>
                <c:pt idx="0">
                  <c:v>T-SF</c:v>
                </c:pt>
              </c:strCache>
            </c:strRef>
          </c:tx>
          <c:spPr>
            <a:ln w="38100">
              <a:solidFill>
                <a:srgbClr val="DAEDEF">
                  <a:lumMod val="50000"/>
                </a:srgbClr>
              </a:solidFill>
            </a:ln>
          </c:spPr>
          <c:marker>
            <c:symbol val="triangle"/>
            <c:size val="6"/>
            <c:spPr>
              <a:solidFill>
                <a:srgbClr val="DAEDEF">
                  <a:lumMod val="50000"/>
                </a:srgbClr>
              </a:solidFill>
              <a:ln>
                <a:solidFill>
                  <a:srgbClr val="000000"/>
                </a:solidFill>
              </a:ln>
            </c:spPr>
          </c:marker>
          <c:cat>
            <c:numRef>
              <c:f>Foglio1!$B$16:$B$24</c:f>
              <c:numCache>
                <c:formatCode>General</c:formatCode>
                <c:ptCount val="9"/>
                <c:pt idx="0">
                  <c:v>0</c:v>
                </c:pt>
                <c:pt idx="1">
                  <c:v>3</c:v>
                </c:pt>
                <c:pt idx="2">
                  <c:v>4</c:v>
                </c:pt>
                <c:pt idx="3">
                  <c:v>5</c:v>
                </c:pt>
                <c:pt idx="4">
                  <c:v>6</c:v>
                </c:pt>
                <c:pt idx="5">
                  <c:v>7</c:v>
                </c:pt>
                <c:pt idx="6">
                  <c:v>8</c:v>
                </c:pt>
                <c:pt idx="7">
                  <c:v>9</c:v>
                </c:pt>
                <c:pt idx="8">
                  <c:v>10</c:v>
                </c:pt>
              </c:numCache>
            </c:numRef>
          </c:cat>
          <c:val>
            <c:numRef>
              <c:f>Foglio1!$D$16:$D$24</c:f>
              <c:numCache>
                <c:formatCode>General</c:formatCode>
                <c:ptCount val="9"/>
                <c:pt idx="0">
                  <c:v>30.24</c:v>
                </c:pt>
                <c:pt idx="1">
                  <c:v>31.58</c:v>
                </c:pt>
                <c:pt idx="2">
                  <c:v>31.08</c:v>
                </c:pt>
                <c:pt idx="3">
                  <c:v>32.71</c:v>
                </c:pt>
                <c:pt idx="4">
                  <c:v>34.46</c:v>
                </c:pt>
                <c:pt idx="5">
                  <c:v>35.020000000000003</c:v>
                </c:pt>
                <c:pt idx="6">
                  <c:v>36.14</c:v>
                </c:pt>
                <c:pt idx="7">
                  <c:v>37.83</c:v>
                </c:pt>
                <c:pt idx="8">
                  <c:v>38.64</c:v>
                </c:pt>
              </c:numCache>
            </c:numRef>
          </c:val>
          <c:smooth val="1"/>
        </c:ser>
        <c:ser>
          <c:idx val="2"/>
          <c:order val="2"/>
          <c:tx>
            <c:strRef>
              <c:f>Foglio1!$E$15</c:f>
              <c:strCache>
                <c:ptCount val="1"/>
                <c:pt idx="0">
                  <c:v>T-SF-RC</c:v>
                </c:pt>
              </c:strCache>
            </c:strRef>
          </c:tx>
          <c:spPr>
            <a:ln w="38100">
              <a:solidFill>
                <a:srgbClr val="000000"/>
              </a:solidFill>
            </a:ln>
          </c:spPr>
          <c:marker>
            <c:symbol val="circle"/>
            <c:size val="6"/>
            <c:spPr>
              <a:solidFill>
                <a:srgbClr val="FFFFFF"/>
              </a:solidFill>
              <a:ln>
                <a:solidFill>
                  <a:srgbClr val="000000"/>
                </a:solidFill>
              </a:ln>
            </c:spPr>
          </c:marker>
          <c:cat>
            <c:numRef>
              <c:f>Foglio1!$B$16:$B$24</c:f>
              <c:numCache>
                <c:formatCode>General</c:formatCode>
                <c:ptCount val="9"/>
                <c:pt idx="0">
                  <c:v>0</c:v>
                </c:pt>
                <c:pt idx="1">
                  <c:v>3</c:v>
                </c:pt>
                <c:pt idx="2">
                  <c:v>4</c:v>
                </c:pt>
                <c:pt idx="3">
                  <c:v>5</c:v>
                </c:pt>
                <c:pt idx="4">
                  <c:v>6</c:v>
                </c:pt>
                <c:pt idx="5">
                  <c:v>7</c:v>
                </c:pt>
                <c:pt idx="6">
                  <c:v>8</c:v>
                </c:pt>
                <c:pt idx="7">
                  <c:v>9</c:v>
                </c:pt>
                <c:pt idx="8">
                  <c:v>10</c:v>
                </c:pt>
              </c:numCache>
            </c:numRef>
          </c:cat>
          <c:val>
            <c:numRef>
              <c:f>Foglio1!$E$16:$E$24</c:f>
              <c:numCache>
                <c:formatCode>General</c:formatCode>
                <c:ptCount val="9"/>
                <c:pt idx="0">
                  <c:v>30.91</c:v>
                </c:pt>
                <c:pt idx="1">
                  <c:v>33.020000000000003</c:v>
                </c:pt>
                <c:pt idx="2">
                  <c:v>33.64</c:v>
                </c:pt>
                <c:pt idx="3">
                  <c:v>34.89</c:v>
                </c:pt>
                <c:pt idx="4">
                  <c:v>36.770000000000003</c:v>
                </c:pt>
                <c:pt idx="5">
                  <c:v>38.770000000000003</c:v>
                </c:pt>
                <c:pt idx="6">
                  <c:v>40.270000000000003</c:v>
                </c:pt>
                <c:pt idx="7">
                  <c:v>42.58</c:v>
                </c:pt>
                <c:pt idx="8">
                  <c:v>43.89</c:v>
                </c:pt>
              </c:numCache>
            </c:numRef>
          </c:val>
          <c:smooth val="1"/>
        </c:ser>
        <c:ser>
          <c:idx val="3"/>
          <c:order val="3"/>
          <c:tx>
            <c:strRef>
              <c:f>Foglio1!$F$15</c:f>
              <c:strCache>
                <c:ptCount val="1"/>
                <c:pt idx="0">
                  <c:v>T-RC</c:v>
                </c:pt>
              </c:strCache>
            </c:strRef>
          </c:tx>
          <c:spPr>
            <a:ln w="38100">
              <a:solidFill>
                <a:srgbClr val="FF9900"/>
              </a:solidFill>
            </a:ln>
          </c:spPr>
          <c:marker>
            <c:symbol val="triangle"/>
            <c:size val="6"/>
            <c:spPr>
              <a:solidFill>
                <a:srgbClr val="FFFFFF"/>
              </a:solidFill>
              <a:ln>
                <a:solidFill>
                  <a:srgbClr val="000000"/>
                </a:solidFill>
              </a:ln>
            </c:spPr>
          </c:marker>
          <c:cat>
            <c:numRef>
              <c:f>Foglio1!$B$16:$B$24</c:f>
              <c:numCache>
                <c:formatCode>General</c:formatCode>
                <c:ptCount val="9"/>
                <c:pt idx="0">
                  <c:v>0</c:v>
                </c:pt>
                <c:pt idx="1">
                  <c:v>3</c:v>
                </c:pt>
                <c:pt idx="2">
                  <c:v>4</c:v>
                </c:pt>
                <c:pt idx="3">
                  <c:v>5</c:v>
                </c:pt>
                <c:pt idx="4">
                  <c:v>6</c:v>
                </c:pt>
                <c:pt idx="5">
                  <c:v>7</c:v>
                </c:pt>
                <c:pt idx="6">
                  <c:v>8</c:v>
                </c:pt>
                <c:pt idx="7">
                  <c:v>9</c:v>
                </c:pt>
                <c:pt idx="8">
                  <c:v>10</c:v>
                </c:pt>
              </c:numCache>
            </c:numRef>
          </c:cat>
          <c:val>
            <c:numRef>
              <c:f>Foglio1!$F$16:$F$24</c:f>
              <c:numCache>
                <c:formatCode>General</c:formatCode>
                <c:ptCount val="9"/>
                <c:pt idx="0">
                  <c:v>30.74</c:v>
                </c:pt>
                <c:pt idx="1">
                  <c:v>32.24</c:v>
                </c:pt>
                <c:pt idx="2">
                  <c:v>32.619999999999997</c:v>
                </c:pt>
                <c:pt idx="3">
                  <c:v>34.49</c:v>
                </c:pt>
                <c:pt idx="4">
                  <c:v>36.619999999999997</c:v>
                </c:pt>
                <c:pt idx="5">
                  <c:v>38.56</c:v>
                </c:pt>
                <c:pt idx="6">
                  <c:v>40.31</c:v>
                </c:pt>
                <c:pt idx="7">
                  <c:v>42.62</c:v>
                </c:pt>
                <c:pt idx="8">
                  <c:v>43.87</c:v>
                </c:pt>
              </c:numCache>
            </c:numRef>
          </c:val>
          <c:smooth val="1"/>
        </c:ser>
        <c:ser>
          <c:idx val="4"/>
          <c:order val="4"/>
          <c:tx>
            <c:strRef>
              <c:f>Foglio1!$G$15</c:f>
              <c:strCache>
                <c:ptCount val="1"/>
                <c:pt idx="0">
                  <c:v>SF-RC</c:v>
                </c:pt>
              </c:strCache>
            </c:strRef>
          </c:tx>
          <c:spPr>
            <a:ln w="38100">
              <a:solidFill>
                <a:srgbClr val="CC3300"/>
              </a:solidFill>
            </a:ln>
          </c:spPr>
          <c:marker>
            <c:symbol val="square"/>
            <c:size val="6"/>
            <c:spPr>
              <a:solidFill>
                <a:srgbClr val="FFFFFF"/>
              </a:solidFill>
              <a:ln>
                <a:solidFill>
                  <a:srgbClr val="000000"/>
                </a:solidFill>
              </a:ln>
            </c:spPr>
          </c:marker>
          <c:cat>
            <c:numRef>
              <c:f>Foglio1!$B$16:$B$24</c:f>
              <c:numCache>
                <c:formatCode>General</c:formatCode>
                <c:ptCount val="9"/>
                <c:pt idx="0">
                  <c:v>0</c:v>
                </c:pt>
                <c:pt idx="1">
                  <c:v>3</c:v>
                </c:pt>
                <c:pt idx="2">
                  <c:v>4</c:v>
                </c:pt>
                <c:pt idx="3">
                  <c:v>5</c:v>
                </c:pt>
                <c:pt idx="4">
                  <c:v>6</c:v>
                </c:pt>
                <c:pt idx="5">
                  <c:v>7</c:v>
                </c:pt>
                <c:pt idx="6">
                  <c:v>8</c:v>
                </c:pt>
                <c:pt idx="7">
                  <c:v>9</c:v>
                </c:pt>
                <c:pt idx="8">
                  <c:v>10</c:v>
                </c:pt>
              </c:numCache>
            </c:numRef>
          </c:cat>
          <c:val>
            <c:numRef>
              <c:f>Foglio1!$G$16:$G$24</c:f>
              <c:numCache>
                <c:formatCode>General</c:formatCode>
                <c:ptCount val="9"/>
                <c:pt idx="0">
                  <c:v>30.61</c:v>
                </c:pt>
                <c:pt idx="1">
                  <c:v>33.42</c:v>
                </c:pt>
                <c:pt idx="2">
                  <c:v>33.299999999999997</c:v>
                </c:pt>
                <c:pt idx="3">
                  <c:v>35.729999999999997</c:v>
                </c:pt>
                <c:pt idx="4">
                  <c:v>36.979999999999997</c:v>
                </c:pt>
                <c:pt idx="5">
                  <c:v>38.42</c:v>
                </c:pt>
                <c:pt idx="6">
                  <c:v>39.979999999999997</c:v>
                </c:pt>
                <c:pt idx="7">
                  <c:v>42.55</c:v>
                </c:pt>
                <c:pt idx="8">
                  <c:v>43.92</c:v>
                </c:pt>
              </c:numCache>
            </c:numRef>
          </c:val>
          <c:smooth val="1"/>
        </c:ser>
        <c:dLbls>
          <c:showLegendKey val="0"/>
          <c:showVal val="0"/>
          <c:showCatName val="0"/>
          <c:showSerName val="0"/>
          <c:showPercent val="0"/>
          <c:showBubbleSize val="0"/>
        </c:dLbls>
        <c:marker val="1"/>
        <c:smooth val="0"/>
        <c:axId val="61643776"/>
        <c:axId val="61082432"/>
      </c:lineChart>
      <c:catAx>
        <c:axId val="61643776"/>
        <c:scaling>
          <c:orientation val="minMax"/>
        </c:scaling>
        <c:delete val="0"/>
        <c:axPos val="b"/>
        <c:numFmt formatCode="General" sourceLinked="1"/>
        <c:majorTickMark val="out"/>
        <c:minorTickMark val="none"/>
        <c:tickLblPos val="nextTo"/>
        <c:txPr>
          <a:bodyPr/>
          <a:lstStyle/>
          <a:p>
            <a:pPr>
              <a:defRPr sz="1600">
                <a:latin typeface="Lucida Sans"/>
              </a:defRPr>
            </a:pPr>
            <a:endParaRPr lang="fr-FR"/>
          </a:p>
        </c:txPr>
        <c:crossAx val="61082432"/>
        <c:crosses val="autoZero"/>
        <c:auto val="1"/>
        <c:lblAlgn val="ctr"/>
        <c:lblOffset val="100"/>
        <c:noMultiLvlLbl val="0"/>
      </c:catAx>
      <c:valAx>
        <c:axId val="61082432"/>
        <c:scaling>
          <c:orientation val="minMax"/>
          <c:min val="28"/>
        </c:scaling>
        <c:delete val="0"/>
        <c:axPos val="l"/>
        <c:numFmt formatCode="General" sourceLinked="1"/>
        <c:majorTickMark val="out"/>
        <c:minorTickMark val="none"/>
        <c:tickLblPos val="nextTo"/>
        <c:txPr>
          <a:bodyPr/>
          <a:lstStyle/>
          <a:p>
            <a:pPr>
              <a:defRPr sz="1600">
                <a:latin typeface="Lucida Sans"/>
              </a:defRPr>
            </a:pPr>
            <a:endParaRPr lang="fr-FR"/>
          </a:p>
        </c:txPr>
        <c:crossAx val="61643776"/>
        <c:crosses val="autoZero"/>
        <c:crossBetween val="between"/>
      </c:valAx>
    </c:plotArea>
    <c:legend>
      <c:legendPos val="r"/>
      <c:layout>
        <c:manualLayout>
          <c:xMode val="edge"/>
          <c:yMode val="edge"/>
          <c:x val="0.71592718278028122"/>
          <c:y val="1.2952334135545156E-2"/>
          <c:w val="0.20182553346049803"/>
          <c:h val="0.32158554927458005"/>
        </c:manualLayout>
      </c:layout>
      <c:overlay val="0"/>
      <c:txPr>
        <a:bodyPr/>
        <a:lstStyle/>
        <a:p>
          <a:pPr>
            <a:defRPr sz="1400">
              <a:latin typeface="Lucida Sans"/>
            </a:defRPr>
          </a:pPr>
          <a:endParaRPr lang="fr-FR"/>
        </a:p>
      </c:txPr>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5B4AE651-D5AE-4D75-95F5-19109BA699DF}" type="datetimeFigureOut">
              <a:rPr lang="en-US" smtClean="0"/>
              <a:t>11/4/2015</a:t>
            </a:fld>
            <a:endParaRPr lang="en-US"/>
          </a:p>
        </p:txBody>
      </p:sp>
      <p:sp>
        <p:nvSpPr>
          <p:cNvPr id="4" name="Espace réservé du pied de page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58163249-0ABA-45E5-AD41-BDAAC8B5B56B}" type="slidenum">
              <a:rPr lang="en-US" smtClean="0"/>
              <a:t>‹N°›</a:t>
            </a:fld>
            <a:endParaRPr lang="en-US"/>
          </a:p>
        </p:txBody>
      </p:sp>
    </p:spTree>
    <p:extLst>
      <p:ext uri="{BB962C8B-B14F-4D97-AF65-F5344CB8AC3E}">
        <p14:creationId xmlns:p14="http://schemas.microsoft.com/office/powerpoint/2010/main" val="22719822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4F207DED-7FF1-4B7C-B2EA-2FAB7E344AFA}" type="datetimeFigureOut">
              <a:rPr lang="fr-FR" smtClean="0"/>
              <a:t>04/11/2015</a:t>
            </a:fld>
            <a:endParaRPr lang="fr-FR"/>
          </a:p>
        </p:txBody>
      </p:sp>
      <p:sp>
        <p:nvSpPr>
          <p:cNvPr id="4" name="Espace réservé de l'image des diapositives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1A217672-C9AB-417B-ABF1-B3E41B43B288}" type="slidenum">
              <a:rPr lang="fr-FR" smtClean="0"/>
              <a:t>‹N°›</a:t>
            </a:fld>
            <a:endParaRPr lang="fr-FR"/>
          </a:p>
        </p:txBody>
      </p:sp>
    </p:spTree>
    <p:extLst>
      <p:ext uri="{BB962C8B-B14F-4D97-AF65-F5344CB8AC3E}">
        <p14:creationId xmlns:p14="http://schemas.microsoft.com/office/powerpoint/2010/main" val="3694003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A217672-C9AB-417B-ABF1-B3E41B43B288}" type="slidenum">
              <a:rPr lang="fr-FR" smtClean="0"/>
              <a:t>1</a:t>
            </a:fld>
            <a:endParaRPr lang="fr-FR"/>
          </a:p>
        </p:txBody>
      </p:sp>
    </p:spTree>
    <p:extLst>
      <p:ext uri="{BB962C8B-B14F-4D97-AF65-F5344CB8AC3E}">
        <p14:creationId xmlns:p14="http://schemas.microsoft.com/office/powerpoint/2010/main" val="4177266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i="1" dirty="0" smtClean="0"/>
              <a:t>(expliquer pourquoi choix</a:t>
            </a:r>
            <a:r>
              <a:rPr lang="fr-FR" b="1" i="1" baseline="0" dirty="0" smtClean="0"/>
              <a:t> fléole: bonne </a:t>
            </a:r>
            <a:r>
              <a:rPr lang="fr-FR" b="1" i="1" baseline="0" dirty="0" err="1" smtClean="0"/>
              <a:t>companion</a:t>
            </a:r>
            <a:r>
              <a:rPr lang="fr-FR" b="1" i="1" baseline="0" dirty="0" smtClean="0"/>
              <a:t> </a:t>
            </a:r>
            <a:r>
              <a:rPr lang="fr-FR" b="1" i="1" baseline="0" dirty="0" err="1" smtClean="0"/>
              <a:t>grass</a:t>
            </a:r>
            <a:r>
              <a:rPr lang="fr-FR" b="1" i="1" baseline="0" dirty="0" smtClean="0"/>
              <a:t> for SF)</a:t>
            </a:r>
          </a:p>
          <a:p>
            <a:endParaRPr lang="fr-FR" baseline="0" dirty="0" smtClean="0"/>
          </a:p>
          <a:p>
            <a:r>
              <a:rPr lang="fr-FR" dirty="0" smtClean="0"/>
              <a:t>Plant </a:t>
            </a:r>
            <a:r>
              <a:rPr lang="fr-FR" dirty="0" err="1" smtClean="0"/>
              <a:t>material</a:t>
            </a:r>
            <a:r>
              <a:rPr lang="fr-FR" dirty="0" smtClean="0"/>
              <a:t> </a:t>
            </a:r>
            <a:r>
              <a:rPr lang="fr-FR" dirty="0" err="1" smtClean="0"/>
              <a:t>used</a:t>
            </a:r>
            <a:r>
              <a:rPr lang="fr-FR" dirty="0" smtClean="0"/>
              <a:t> in </a:t>
            </a:r>
            <a:r>
              <a:rPr lang="fr-FR" dirty="0" err="1" smtClean="0"/>
              <a:t>my</a:t>
            </a:r>
            <a:r>
              <a:rPr lang="fr-FR" dirty="0" smtClean="0"/>
              <a:t> </a:t>
            </a:r>
            <a:r>
              <a:rPr lang="fr-FR" dirty="0" err="1" smtClean="0"/>
              <a:t>work</a:t>
            </a:r>
            <a:r>
              <a:rPr lang="fr-FR" baseline="0" dirty="0" smtClean="0"/>
              <a:t> are</a:t>
            </a:r>
          </a:p>
          <a:p>
            <a:r>
              <a:rPr lang="fr-FR" baseline="0" dirty="0" smtClean="0"/>
              <a:t>SAINFOIN latin </a:t>
            </a:r>
            <a:r>
              <a:rPr lang="fr-FR" baseline="0" dirty="0" err="1" smtClean="0"/>
              <a:t>name</a:t>
            </a:r>
            <a:r>
              <a:rPr lang="fr-FR" baseline="0" dirty="0" smtClean="0"/>
              <a:t> </a:t>
            </a:r>
            <a:r>
              <a:rPr lang="fr-FR" baseline="0" dirty="0" err="1" smtClean="0"/>
              <a:t>witch</a:t>
            </a:r>
            <a:r>
              <a:rPr lang="fr-FR" baseline="0" dirty="0" smtClean="0"/>
              <a:t> </a:t>
            </a:r>
            <a:r>
              <a:rPr lang="fr-FR" baseline="0" dirty="0" err="1" smtClean="0"/>
              <a:t>contain</a:t>
            </a:r>
            <a:r>
              <a:rPr lang="fr-FR" baseline="0" dirty="0" smtClean="0"/>
              <a:t> CT</a:t>
            </a:r>
          </a:p>
          <a:p>
            <a:r>
              <a:rPr lang="fr-FR" baseline="0" dirty="0" smtClean="0"/>
              <a:t>RED CLOVER …PPO</a:t>
            </a:r>
          </a:p>
          <a:p>
            <a:r>
              <a:rPr lang="fr-FR" baseline="0" dirty="0" smtClean="0"/>
              <a:t>All </a:t>
            </a:r>
            <a:r>
              <a:rPr lang="fr-FR" baseline="0" dirty="0" err="1" smtClean="0"/>
              <a:t>legumes</a:t>
            </a:r>
            <a:r>
              <a:rPr lang="fr-FR" baseline="0" dirty="0" smtClean="0"/>
              <a:t> </a:t>
            </a:r>
            <a:r>
              <a:rPr lang="fr-FR" baseline="0" dirty="0" err="1" smtClean="0"/>
              <a:t>were</a:t>
            </a:r>
            <a:r>
              <a:rPr lang="fr-FR" baseline="0" dirty="0" smtClean="0"/>
              <a:t> </a:t>
            </a:r>
            <a:r>
              <a:rPr lang="fr-FR" baseline="0" dirty="0" err="1" smtClean="0"/>
              <a:t>harvest</a:t>
            </a:r>
            <a:r>
              <a:rPr lang="fr-FR" baseline="0" dirty="0" smtClean="0"/>
              <a:t> at …</a:t>
            </a:r>
          </a:p>
          <a:p>
            <a:r>
              <a:rPr lang="fr-FR" baseline="0" dirty="0" smtClean="0"/>
              <a:t>T … as control  </a:t>
            </a:r>
            <a:r>
              <a:rPr lang="fr-FR" baseline="0" dirty="0" err="1" smtClean="0"/>
              <a:t>harvest</a:t>
            </a:r>
            <a:r>
              <a:rPr lang="fr-FR" baseline="0" dirty="0" smtClean="0"/>
              <a:t> at …</a:t>
            </a:r>
          </a:p>
          <a:p>
            <a:endParaRPr lang="fr-FR" baseline="0" dirty="0" smtClean="0"/>
          </a:p>
          <a:p>
            <a:r>
              <a:rPr lang="fr-FR" baseline="0" dirty="0" err="1" smtClean="0"/>
              <a:t>From</a:t>
            </a:r>
            <a:r>
              <a:rPr lang="fr-FR" baseline="0" dirty="0" smtClean="0"/>
              <a:t> </a:t>
            </a:r>
            <a:r>
              <a:rPr lang="fr-FR" baseline="0" dirty="0" err="1" smtClean="0"/>
              <a:t>now</a:t>
            </a:r>
            <a:r>
              <a:rPr lang="fr-FR" baseline="0" dirty="0" smtClean="0"/>
              <a:t> and </a:t>
            </a:r>
            <a:r>
              <a:rPr lang="fr-FR" baseline="0" dirty="0" err="1" smtClean="0"/>
              <a:t>during</a:t>
            </a:r>
            <a:r>
              <a:rPr lang="fr-FR" baseline="0" dirty="0" smtClean="0"/>
              <a:t> all the </a:t>
            </a:r>
            <a:r>
              <a:rPr lang="fr-FR" baseline="0" dirty="0" err="1" smtClean="0"/>
              <a:t>presentation</a:t>
            </a:r>
            <a:r>
              <a:rPr lang="fr-FR" baseline="0" dirty="0" smtClean="0"/>
              <a:t> </a:t>
            </a:r>
            <a:r>
              <a:rPr lang="fr-FR" baseline="0" dirty="0" err="1" smtClean="0"/>
              <a:t>i’ll</a:t>
            </a:r>
            <a:r>
              <a:rPr lang="fr-FR" baseline="0" dirty="0" smtClean="0"/>
              <a:t> use the </a:t>
            </a:r>
            <a:r>
              <a:rPr lang="fr-FR" baseline="0" dirty="0" err="1" smtClean="0"/>
              <a:t>same</a:t>
            </a:r>
            <a:r>
              <a:rPr lang="fr-FR" baseline="0" dirty="0" smtClean="0"/>
              <a:t> </a:t>
            </a:r>
            <a:r>
              <a:rPr lang="fr-FR" baseline="0" dirty="0" err="1" smtClean="0"/>
              <a:t>colour</a:t>
            </a:r>
            <a:r>
              <a:rPr lang="fr-FR" baseline="0" dirty="0" smtClean="0"/>
              <a:t> code and </a:t>
            </a:r>
            <a:r>
              <a:rPr lang="fr-FR" baseline="0" dirty="0" err="1" smtClean="0"/>
              <a:t>abbreviation</a:t>
            </a:r>
            <a:r>
              <a:rPr lang="fr-FR" baseline="0" dirty="0" smtClean="0"/>
              <a:t> for the </a:t>
            </a:r>
            <a:r>
              <a:rPr lang="fr-FR" baseline="0" dirty="0" err="1" smtClean="0"/>
              <a:t>differents</a:t>
            </a:r>
            <a:r>
              <a:rPr lang="fr-FR" baseline="0" dirty="0" smtClean="0"/>
              <a:t> </a:t>
            </a:r>
            <a:r>
              <a:rPr lang="fr-FR" baseline="0" dirty="0" err="1" smtClean="0"/>
              <a:t>species</a:t>
            </a:r>
            <a:endParaRPr lang="fr-FR" baseline="0" dirty="0" smtClean="0"/>
          </a:p>
          <a:p>
            <a:r>
              <a:rPr lang="fr-FR" baseline="0" dirty="0" smtClean="0"/>
              <a:t>All the plant </a:t>
            </a:r>
            <a:r>
              <a:rPr lang="fr-FR" baseline="0" dirty="0" err="1" smtClean="0"/>
              <a:t>were</a:t>
            </a:r>
            <a:r>
              <a:rPr lang="fr-FR" baseline="0" dirty="0" smtClean="0"/>
              <a:t> </a:t>
            </a:r>
            <a:r>
              <a:rPr lang="fr-FR" baseline="0" dirty="0" err="1" smtClean="0"/>
              <a:t>ensiled</a:t>
            </a:r>
            <a:r>
              <a:rPr lang="fr-FR" baseline="0" dirty="0" smtClean="0"/>
              <a:t> at </a:t>
            </a:r>
            <a:r>
              <a:rPr lang="fr-FR" baseline="0" dirty="0" err="1" smtClean="0"/>
              <a:t>around</a:t>
            </a:r>
            <a:r>
              <a:rPr lang="fr-FR" baseline="0" dirty="0" smtClean="0"/>
              <a:t> 30% (</a:t>
            </a:r>
            <a:r>
              <a:rPr lang="fr-FR" baseline="0" dirty="0" err="1" smtClean="0"/>
              <a:t>suggested</a:t>
            </a:r>
            <a:r>
              <a:rPr lang="fr-FR" baseline="0" dirty="0" smtClean="0"/>
              <a:t> as good values of DM for good </a:t>
            </a:r>
            <a:r>
              <a:rPr lang="fr-FR" baseline="0" dirty="0" err="1" smtClean="0"/>
              <a:t>silage</a:t>
            </a:r>
            <a:r>
              <a:rPr lang="fr-FR" baseline="0" dirty="0" smtClean="0"/>
              <a:t>)</a:t>
            </a:r>
            <a:br>
              <a:rPr lang="fr-FR" baseline="0" dirty="0" smtClean="0"/>
            </a:br>
            <a:r>
              <a:rPr lang="fr-FR" baseline="0" dirty="0" smtClean="0"/>
              <a:t>The table show all the </a:t>
            </a:r>
            <a:r>
              <a:rPr lang="fr-FR" baseline="0" dirty="0" err="1" smtClean="0"/>
              <a:t>treatment</a:t>
            </a:r>
            <a:r>
              <a:rPr lang="fr-FR" baseline="0" dirty="0" smtClean="0"/>
              <a:t> </a:t>
            </a:r>
            <a:r>
              <a:rPr lang="fr-FR" baseline="0" dirty="0" err="1" smtClean="0"/>
              <a:t>used</a:t>
            </a:r>
            <a:r>
              <a:rPr lang="fr-FR" baseline="0" dirty="0" smtClean="0"/>
              <a:t> </a:t>
            </a:r>
            <a:r>
              <a:rPr lang="fr-FR" baseline="0" dirty="0" err="1" smtClean="0"/>
              <a:t>during</a:t>
            </a:r>
            <a:r>
              <a:rPr lang="fr-FR" baseline="0" dirty="0" smtClean="0"/>
              <a:t> the </a:t>
            </a:r>
            <a:r>
              <a:rPr lang="fr-FR" baseline="0" dirty="0" err="1" smtClean="0"/>
              <a:t>differents</a:t>
            </a:r>
            <a:r>
              <a:rPr lang="fr-FR" baseline="0" dirty="0" smtClean="0"/>
              <a:t> trial….</a:t>
            </a:r>
          </a:p>
          <a:p>
            <a:endParaRPr lang="fr-FR" baseline="0" dirty="0" smtClean="0"/>
          </a:p>
        </p:txBody>
      </p:sp>
      <p:sp>
        <p:nvSpPr>
          <p:cNvPr id="4" name="Espace réservé du numéro de diapositive 3"/>
          <p:cNvSpPr>
            <a:spLocks noGrp="1"/>
          </p:cNvSpPr>
          <p:nvPr>
            <p:ph type="sldNum" sz="quarter" idx="10"/>
          </p:nvPr>
        </p:nvSpPr>
        <p:spPr/>
        <p:txBody>
          <a:bodyPr/>
          <a:lstStyle/>
          <a:p>
            <a:fld id="{1A217672-C9AB-417B-ABF1-B3E41B43B288}" type="slidenum">
              <a:rPr lang="fr-FR" smtClean="0">
                <a:solidFill>
                  <a:prstClr val="black"/>
                </a:solidFill>
              </a:rPr>
              <a:pPr/>
              <a:t>10</a:t>
            </a:fld>
            <a:endParaRPr lang="fr-FR">
              <a:solidFill>
                <a:prstClr val="black"/>
              </a:solidFill>
            </a:endParaRPr>
          </a:p>
        </p:txBody>
      </p:sp>
    </p:spTree>
    <p:extLst>
      <p:ext uri="{BB962C8B-B14F-4D97-AF65-F5344CB8AC3E}">
        <p14:creationId xmlns:p14="http://schemas.microsoft.com/office/powerpoint/2010/main" val="2876048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All  silages  were  made  without  addition  of  any  kind  of inoculants or preservatives. In the pure grass silage, this resulted in a poorer fermentation as demonstrated by higher values of pH, and by lower lactic acid concentration compared with silos containing SF or RC,</a:t>
            </a:r>
            <a:r>
              <a:rPr lang="en-US" b="0" baseline="0" dirty="0" smtClean="0"/>
              <a:t> that have low </a:t>
            </a:r>
            <a:r>
              <a:rPr lang="en-US" b="0" baseline="0" dirty="0" err="1" smtClean="0"/>
              <a:t>ph</a:t>
            </a:r>
            <a:r>
              <a:rPr lang="en-US" b="0" baseline="0" dirty="0" smtClean="0"/>
              <a:t> values and high lactic acid content</a:t>
            </a:r>
            <a:r>
              <a:rPr lang="en-US" b="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fr-FR" b="1"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latin typeface="Arial" panose="020B0604020202020204" pitchFamily="34" charset="0"/>
                <a:cs typeface="Arial" panose="020B0604020202020204" pitchFamily="34" charset="0"/>
              </a:rPr>
              <a:t>pH </a:t>
            </a:r>
            <a:r>
              <a:rPr lang="fr-FR" b="1" dirty="0" err="1" smtClean="0">
                <a:latin typeface="Arial" panose="020B0604020202020204" pitchFamily="34" charset="0"/>
                <a:cs typeface="Arial" panose="020B0604020202020204" pitchFamily="34" charset="0"/>
              </a:rPr>
              <a:t>around</a:t>
            </a:r>
            <a:r>
              <a:rPr lang="fr-FR" b="1" dirty="0" smtClean="0">
                <a:latin typeface="Arial" panose="020B0604020202020204" pitchFamily="34" charset="0"/>
                <a:cs typeface="Arial" panose="020B0604020202020204" pitchFamily="34" charset="0"/>
              </a:rPr>
              <a:t> 4.5 </a:t>
            </a:r>
            <a:r>
              <a:rPr lang="fr-FR" b="1" dirty="0" err="1" smtClean="0">
                <a:latin typeface="Arial" panose="020B0604020202020204" pitchFamily="34" charset="0"/>
                <a:cs typeface="Arial" panose="020B0604020202020204" pitchFamily="34" charset="0"/>
              </a:rPr>
              <a:t>is</a:t>
            </a:r>
            <a:r>
              <a:rPr lang="fr-FR" b="1" dirty="0" smtClean="0">
                <a:latin typeface="Arial" panose="020B0604020202020204" pitchFamily="34" charset="0"/>
                <a:cs typeface="Arial" panose="020B0604020202020204" pitchFamily="34" charset="0"/>
              </a:rPr>
              <a:t> </a:t>
            </a:r>
            <a:r>
              <a:rPr lang="fr-FR" b="1" dirty="0" err="1" smtClean="0">
                <a:latin typeface="Arial" panose="020B0604020202020204" pitchFamily="34" charset="0"/>
                <a:cs typeface="Arial" panose="020B0604020202020204" pitchFamily="34" charset="0"/>
              </a:rPr>
              <a:t>requested</a:t>
            </a:r>
            <a:r>
              <a:rPr lang="fr-FR" b="1" dirty="0" smtClean="0">
                <a:latin typeface="Arial" panose="020B0604020202020204" pitchFamily="34" charset="0"/>
                <a:cs typeface="Arial" panose="020B0604020202020204" pitchFamily="34" charset="0"/>
              </a:rPr>
              <a:t> in </a:t>
            </a:r>
            <a:r>
              <a:rPr lang="fr-FR" b="1" dirty="0" err="1" smtClean="0">
                <a:latin typeface="Arial" panose="020B0604020202020204" pitchFamily="34" charset="0"/>
                <a:cs typeface="Arial" panose="020B0604020202020204" pitchFamily="34" charset="0"/>
              </a:rPr>
              <a:t>silages</a:t>
            </a:r>
            <a:r>
              <a:rPr lang="fr-FR" b="1" dirty="0" smtClean="0">
                <a:latin typeface="Arial" panose="020B0604020202020204" pitchFamily="34" charset="0"/>
                <a:cs typeface="Arial" panose="020B0604020202020204" pitchFamily="34" charset="0"/>
              </a:rPr>
              <a:t> to </a:t>
            </a:r>
            <a:r>
              <a:rPr lang="fr-FR" b="1" dirty="0" err="1" smtClean="0">
                <a:latin typeface="Arial" panose="020B0604020202020204" pitchFamily="34" charset="0"/>
                <a:cs typeface="Arial" panose="020B0604020202020204" pitchFamily="34" charset="0"/>
              </a:rPr>
              <a:t>reduce</a:t>
            </a:r>
            <a:r>
              <a:rPr lang="fr-FR" b="1" dirty="0" smtClean="0">
                <a:latin typeface="Arial" panose="020B0604020202020204" pitchFamily="34" charset="0"/>
                <a:cs typeface="Arial" panose="020B0604020202020204" pitchFamily="34" charset="0"/>
              </a:rPr>
              <a:t> </a:t>
            </a:r>
            <a:r>
              <a:rPr lang="fr-FR" b="1" dirty="0" err="1" smtClean="0">
                <a:latin typeface="Arial" panose="020B0604020202020204" pitchFamily="34" charset="0"/>
                <a:cs typeface="Arial" panose="020B0604020202020204" pitchFamily="34" charset="0"/>
              </a:rPr>
              <a:t>proteolytic</a:t>
            </a:r>
            <a:r>
              <a:rPr lang="fr-FR" b="1" dirty="0" smtClean="0">
                <a:latin typeface="Arial" panose="020B0604020202020204" pitchFamily="34" charset="0"/>
                <a:cs typeface="Arial" panose="020B0604020202020204" pitchFamily="34" charset="0"/>
              </a:rPr>
              <a:t> </a:t>
            </a:r>
            <a:r>
              <a:rPr lang="fr-FR" b="1" dirty="0" err="1" smtClean="0">
                <a:latin typeface="Arial" panose="020B0604020202020204" pitchFamily="34" charset="0"/>
                <a:cs typeface="Arial" panose="020B0604020202020204" pitchFamily="34" charset="0"/>
              </a:rPr>
              <a:t>activity</a:t>
            </a:r>
            <a:r>
              <a:rPr lang="fr-FR" b="1" dirty="0" smtClean="0">
                <a:latin typeface="Arial" panose="020B0604020202020204" pitchFamily="34" charset="0"/>
                <a:cs typeface="Arial" panose="020B0604020202020204" pitchFamily="34" charset="0"/>
              </a:rPr>
              <a:t> and </a:t>
            </a:r>
            <a:r>
              <a:rPr lang="fr-FR" b="1" dirty="0" err="1" smtClean="0">
                <a:latin typeface="Arial" panose="020B0604020202020204" pitchFamily="34" charset="0"/>
                <a:cs typeface="Arial" panose="020B0604020202020204" pitchFamily="34" charset="0"/>
              </a:rPr>
              <a:t>other</a:t>
            </a:r>
            <a:r>
              <a:rPr lang="fr-FR" b="1" dirty="0" smtClean="0">
                <a:latin typeface="Arial" panose="020B0604020202020204" pitchFamily="34" charset="0"/>
                <a:cs typeface="Arial" panose="020B0604020202020204" pitchFamily="34" charset="0"/>
              </a:rPr>
              <a:t> </a:t>
            </a:r>
            <a:r>
              <a:rPr lang="fr-FR" b="1" dirty="0" err="1" smtClean="0">
                <a:latin typeface="Arial" panose="020B0604020202020204" pitchFamily="34" charset="0"/>
                <a:cs typeface="Arial" panose="020B0604020202020204" pitchFamily="34" charset="0"/>
              </a:rPr>
              <a:t>undesirable</a:t>
            </a:r>
            <a:r>
              <a:rPr lang="fr-FR" b="1" dirty="0" smtClean="0">
                <a:latin typeface="Arial" panose="020B0604020202020204" pitchFamily="34" charset="0"/>
                <a:cs typeface="Arial" panose="020B0604020202020204" pitchFamily="34" charset="0"/>
              </a:rPr>
              <a:t> </a:t>
            </a:r>
            <a:r>
              <a:rPr lang="fr-FR" b="1" dirty="0" err="1" smtClean="0">
                <a:latin typeface="Arial" panose="020B0604020202020204" pitchFamily="34" charset="0"/>
                <a:cs typeface="Arial" panose="020B0604020202020204" pitchFamily="34" charset="0"/>
              </a:rPr>
              <a:t>reactions</a:t>
            </a:r>
            <a:endParaRPr lang="en-GB" sz="1200" b="1" i="0" u="none" strike="noStrike" kern="1200" baseline="0" dirty="0" smtClean="0">
              <a:solidFill>
                <a:schemeClr val="tx1"/>
              </a:solidFill>
              <a:latin typeface="+mn-lt"/>
              <a:ea typeface="+mn-ea"/>
              <a:cs typeface="+mn-cs"/>
            </a:endParaRP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Lactic acid stabilizes the silage and can be used as an energy source by rumen bacteria and the ruminant animal (</a:t>
            </a:r>
            <a:r>
              <a:rPr lang="en-GB" sz="1200" b="1" i="0" u="none" strike="noStrike" kern="1200" baseline="0" dirty="0" err="1" smtClean="0">
                <a:solidFill>
                  <a:schemeClr val="tx1"/>
                </a:solidFill>
                <a:latin typeface="+mn-lt"/>
                <a:ea typeface="+mn-ea"/>
                <a:cs typeface="+mn-cs"/>
              </a:rPr>
              <a:t>Counotte</a:t>
            </a:r>
            <a:r>
              <a:rPr lang="en-GB" sz="1200" b="1" i="0" u="none" strike="noStrike" kern="1200" baseline="0" dirty="0" smtClean="0">
                <a:solidFill>
                  <a:schemeClr val="tx1"/>
                </a:solidFill>
                <a:latin typeface="+mn-lt"/>
                <a:ea typeface="+mn-ea"/>
                <a:cs typeface="+mn-cs"/>
              </a:rPr>
              <a:t> and </a:t>
            </a:r>
            <a:r>
              <a:rPr lang="en-GB" sz="1200" b="1" i="0" u="none" strike="noStrike" kern="1200" baseline="0" dirty="0" err="1" smtClean="0">
                <a:solidFill>
                  <a:schemeClr val="tx1"/>
                </a:solidFill>
                <a:latin typeface="+mn-lt"/>
                <a:ea typeface="+mn-ea"/>
                <a:cs typeface="+mn-cs"/>
              </a:rPr>
              <a:t>Prins</a:t>
            </a:r>
            <a:r>
              <a:rPr lang="en-GB" sz="1200" b="1" i="0" u="none" strike="noStrike" kern="1200" baseline="0" dirty="0" smtClean="0">
                <a:solidFill>
                  <a:schemeClr val="tx1"/>
                </a:solidFill>
                <a:latin typeface="+mn-lt"/>
                <a:ea typeface="+mn-ea"/>
                <a:cs typeface="+mn-cs"/>
              </a:rPr>
              <a:t>, 1981). </a:t>
            </a:r>
          </a:p>
          <a:p>
            <a:endParaRPr lang="en-GB" sz="1200" b="1" i="0" u="none" strike="noStrike" kern="1200" baseline="0" dirty="0" smtClean="0">
              <a:solidFill>
                <a:schemeClr val="tx1"/>
              </a:solidFill>
              <a:latin typeface="+mn-lt"/>
              <a:ea typeface="+mn-ea"/>
              <a:cs typeface="+mn-cs"/>
            </a:endParaRPr>
          </a:p>
          <a:p>
            <a:r>
              <a:rPr lang="en-GB" sz="1200" b="1" i="1" u="none" strike="noStrike" kern="1200" baseline="0" dirty="0" smtClean="0">
                <a:solidFill>
                  <a:schemeClr val="tx1"/>
                </a:solidFill>
                <a:latin typeface="+mn-lt"/>
                <a:ea typeface="+mn-ea"/>
                <a:cs typeface="+mn-cs"/>
              </a:rPr>
              <a:t>(</a:t>
            </a:r>
            <a:r>
              <a:rPr lang="en-GB" sz="1200" b="1" i="1" u="none" strike="noStrike" kern="1200" baseline="0" dirty="0" err="1" smtClean="0">
                <a:solidFill>
                  <a:schemeClr val="tx1"/>
                </a:solidFill>
                <a:latin typeface="+mn-lt"/>
                <a:ea typeface="+mn-ea"/>
                <a:cs typeface="+mn-cs"/>
              </a:rPr>
              <a:t>anticiper</a:t>
            </a:r>
            <a:r>
              <a:rPr lang="en-GB" sz="1200" b="1" i="1" u="none" strike="noStrike" kern="1200" baseline="0" dirty="0" smtClean="0">
                <a:solidFill>
                  <a:schemeClr val="tx1"/>
                </a:solidFill>
                <a:latin typeface="+mn-lt"/>
                <a:ea typeface="+mn-ea"/>
                <a:cs typeface="+mn-cs"/>
              </a:rPr>
              <a:t> </a:t>
            </a:r>
            <a:r>
              <a:rPr lang="en-GB" sz="1200" b="1" i="1" u="none" strike="noStrike" kern="1200" baseline="0" dirty="0" err="1" smtClean="0">
                <a:solidFill>
                  <a:schemeClr val="tx1"/>
                </a:solidFill>
                <a:latin typeface="+mn-lt"/>
                <a:ea typeface="+mn-ea"/>
                <a:cs typeface="+mn-cs"/>
              </a:rPr>
              <a:t>une</a:t>
            </a:r>
            <a:r>
              <a:rPr lang="en-GB" sz="1200" b="1" i="1" u="none" strike="noStrike" kern="1200" baseline="0" dirty="0" smtClean="0">
                <a:solidFill>
                  <a:schemeClr val="tx1"/>
                </a:solidFill>
                <a:latin typeface="+mn-lt"/>
                <a:ea typeface="+mn-ea"/>
                <a:cs typeface="+mn-cs"/>
              </a:rPr>
              <a:t> question sur </a:t>
            </a:r>
            <a:r>
              <a:rPr lang="en-GB" sz="1200" b="1" i="1" u="none" strike="noStrike" kern="1200" baseline="0" dirty="0" err="1" smtClean="0">
                <a:solidFill>
                  <a:schemeClr val="tx1"/>
                </a:solidFill>
                <a:latin typeface="+mn-lt"/>
                <a:ea typeface="+mn-ea"/>
                <a:cs typeface="+mn-cs"/>
              </a:rPr>
              <a:t>ce</a:t>
            </a:r>
            <a:r>
              <a:rPr lang="en-GB" sz="1200" b="1" i="1" u="none" strike="noStrike" kern="1200" baseline="0" dirty="0" smtClean="0">
                <a:solidFill>
                  <a:schemeClr val="tx1"/>
                </a:solidFill>
                <a:latin typeface="+mn-lt"/>
                <a:ea typeface="+mn-ea"/>
                <a:cs typeface="+mn-cs"/>
              </a:rPr>
              <a:t> que </a:t>
            </a:r>
            <a:r>
              <a:rPr lang="en-GB" sz="1200" b="1" i="1" u="none" strike="noStrike" kern="1200" baseline="0" dirty="0" err="1" smtClean="0">
                <a:solidFill>
                  <a:schemeClr val="tx1"/>
                </a:solidFill>
                <a:latin typeface="+mn-lt"/>
                <a:ea typeface="+mn-ea"/>
                <a:cs typeface="+mn-cs"/>
              </a:rPr>
              <a:t>sont</a:t>
            </a:r>
            <a:r>
              <a:rPr lang="en-GB" sz="1200" b="1" i="1" u="none" strike="noStrike" kern="1200" baseline="0" dirty="0" smtClean="0">
                <a:solidFill>
                  <a:schemeClr val="tx1"/>
                </a:solidFill>
                <a:latin typeface="+mn-lt"/>
                <a:ea typeface="+mn-ea"/>
                <a:cs typeface="+mn-cs"/>
              </a:rPr>
              <a:t> les </a:t>
            </a:r>
            <a:r>
              <a:rPr lang="en-GB" sz="1200" b="1" i="1" u="none" strike="noStrike" kern="1200" baseline="0" dirty="0" err="1" smtClean="0">
                <a:solidFill>
                  <a:schemeClr val="tx1"/>
                </a:solidFill>
                <a:latin typeface="+mn-lt"/>
                <a:ea typeface="+mn-ea"/>
                <a:cs typeface="+mn-cs"/>
              </a:rPr>
              <a:t>résultats</a:t>
            </a:r>
            <a:r>
              <a:rPr lang="en-GB" sz="1200" b="1" i="1" u="none" strike="noStrike" kern="1200" baseline="0" dirty="0" smtClean="0">
                <a:solidFill>
                  <a:schemeClr val="tx1"/>
                </a:solidFill>
                <a:latin typeface="+mn-lt"/>
                <a:ea typeface="+mn-ea"/>
                <a:cs typeface="+mn-cs"/>
              </a:rPr>
              <a:t> avec </a:t>
            </a:r>
            <a:r>
              <a:rPr lang="en-GB" sz="1200" b="1" i="1" u="none" strike="noStrike" kern="1200" baseline="0" dirty="0" err="1" smtClean="0">
                <a:solidFill>
                  <a:schemeClr val="tx1"/>
                </a:solidFill>
                <a:latin typeface="+mn-lt"/>
                <a:ea typeface="+mn-ea"/>
                <a:cs typeface="+mn-cs"/>
              </a:rPr>
              <a:t>une</a:t>
            </a:r>
            <a:r>
              <a:rPr lang="en-GB" sz="1200" b="1" i="1" u="none" strike="noStrike" kern="1200" baseline="0" dirty="0" smtClean="0">
                <a:solidFill>
                  <a:schemeClr val="tx1"/>
                </a:solidFill>
                <a:latin typeface="+mn-lt"/>
                <a:ea typeface="+mn-ea"/>
                <a:cs typeface="+mn-cs"/>
              </a:rPr>
              <a:t> </a:t>
            </a:r>
            <a:r>
              <a:rPr lang="en-GB" sz="1200" b="1" i="1" u="none" strike="noStrike" kern="1200" baseline="0" dirty="0" err="1" smtClean="0">
                <a:solidFill>
                  <a:schemeClr val="tx1"/>
                </a:solidFill>
                <a:latin typeface="+mn-lt"/>
                <a:ea typeface="+mn-ea"/>
                <a:cs typeface="+mn-cs"/>
              </a:rPr>
              <a:t>légumineuse</a:t>
            </a:r>
            <a:r>
              <a:rPr lang="en-GB" sz="1200" b="1" i="1" u="none" strike="noStrike" kern="1200" baseline="0" dirty="0" smtClean="0">
                <a:solidFill>
                  <a:schemeClr val="tx1"/>
                </a:solidFill>
                <a:latin typeface="+mn-lt"/>
                <a:ea typeface="+mn-ea"/>
                <a:cs typeface="+mn-cs"/>
              </a:rPr>
              <a:t> non bioactive = ref ensilage </a:t>
            </a:r>
            <a:r>
              <a:rPr lang="en-GB" sz="1200" b="1" i="1" u="none" strike="noStrike" kern="1200" baseline="0" dirty="0" err="1" smtClean="0">
                <a:solidFill>
                  <a:schemeClr val="tx1"/>
                </a:solidFill>
                <a:latin typeface="+mn-lt"/>
                <a:ea typeface="+mn-ea"/>
                <a:cs typeface="+mn-cs"/>
              </a:rPr>
              <a:t>luzerne</a:t>
            </a:r>
            <a:r>
              <a:rPr lang="en-GB" sz="1200" b="1" i="1" u="none" strike="noStrike" kern="1200" baseline="0" dirty="0" smtClean="0">
                <a:solidFill>
                  <a:schemeClr val="tx1"/>
                </a:solidFill>
                <a:latin typeface="+mn-lt"/>
                <a:ea typeface="+mn-ea"/>
                <a:cs typeface="+mn-cs"/>
              </a:rPr>
              <a:t>  à </a:t>
            </a:r>
            <a:r>
              <a:rPr lang="en-GB" sz="1200" b="1" i="1" u="none" strike="noStrike" kern="1200" baseline="0" dirty="0" err="1" smtClean="0">
                <a:solidFill>
                  <a:schemeClr val="tx1"/>
                </a:solidFill>
                <a:latin typeface="+mn-lt"/>
                <a:ea typeface="+mn-ea"/>
                <a:cs typeface="+mn-cs"/>
              </a:rPr>
              <a:t>chercher</a:t>
            </a:r>
            <a:r>
              <a:rPr lang="en-GB" sz="1200" b="1" i="1" u="none" strike="noStrike" kern="1200" baseline="0" dirty="0" smtClean="0">
                <a:solidFill>
                  <a:schemeClr val="tx1"/>
                </a:solidFill>
                <a:latin typeface="+mn-lt"/>
                <a:ea typeface="+mn-ea"/>
                <a:cs typeface="+mn-cs"/>
              </a:rPr>
              <a:t>)</a:t>
            </a:r>
            <a:endParaRPr lang="fr-FR" b="1" i="1" dirty="0"/>
          </a:p>
        </p:txBody>
      </p:sp>
      <p:sp>
        <p:nvSpPr>
          <p:cNvPr id="4" name="Espace réservé du numéro de diapositive 3"/>
          <p:cNvSpPr>
            <a:spLocks noGrp="1"/>
          </p:cNvSpPr>
          <p:nvPr>
            <p:ph type="sldNum" sz="quarter" idx="10"/>
          </p:nvPr>
        </p:nvSpPr>
        <p:spPr/>
        <p:txBody>
          <a:bodyPr/>
          <a:lstStyle/>
          <a:p>
            <a:fld id="{1A217672-C9AB-417B-ABF1-B3E41B43B288}" type="slidenum">
              <a:rPr lang="fr-FR" smtClean="0"/>
              <a:t>11</a:t>
            </a:fld>
            <a:endParaRPr lang="fr-FR"/>
          </a:p>
        </p:txBody>
      </p:sp>
    </p:spTree>
    <p:extLst>
      <p:ext uri="{BB962C8B-B14F-4D97-AF65-F5344CB8AC3E}">
        <p14:creationId xmlns:p14="http://schemas.microsoft.com/office/powerpoint/2010/main" val="2876048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Soluble N content in the silo is an  indicator of proteolysis and is low for good quality silage. In this study, soluble N content was higher in T than in all other experimental silages involving SF or RC</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Additionally, the fact that NH3 content did not exceed 10% in all the silos containing RC, indicates that RC facilitated the preservation of proteins from degradation in the silo</a:t>
            </a:r>
            <a:r>
              <a:rPr lang="en-US" baseline="0" dirty="0" smtClean="0"/>
              <a:t> compare to grass silage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Arial" panose="020B0604020202020204" pitchFamily="34" charset="0"/>
                <a:cs typeface="Arial" panose="020B0604020202020204" pitchFamily="34" charset="0"/>
              </a:rPr>
              <a:t>RC </a:t>
            </a:r>
            <a:r>
              <a:rPr lang="fr-FR" dirty="0" err="1" smtClean="0">
                <a:latin typeface="Arial" panose="020B0604020202020204" pitchFamily="34" charset="0"/>
                <a:cs typeface="Arial" panose="020B0604020202020204" pitchFamily="34" charset="0"/>
              </a:rPr>
              <a:t>appears</a:t>
            </a:r>
            <a:r>
              <a:rPr lang="fr-FR" dirty="0" smtClean="0">
                <a:latin typeface="Arial" panose="020B0604020202020204" pitchFamily="34" charset="0"/>
                <a:cs typeface="Arial" panose="020B0604020202020204" pitchFamily="34" charset="0"/>
              </a:rPr>
              <a:t> </a:t>
            </a:r>
            <a:r>
              <a:rPr lang="fr-FR" dirty="0" err="1" smtClean="0">
                <a:latin typeface="Arial" panose="020B0604020202020204" pitchFamily="34" charset="0"/>
                <a:cs typeface="Arial" panose="020B0604020202020204" pitchFamily="34" charset="0"/>
              </a:rPr>
              <a:t>be</a:t>
            </a:r>
            <a:r>
              <a:rPr lang="fr-FR" dirty="0" smtClean="0">
                <a:latin typeface="Arial" panose="020B0604020202020204" pitchFamily="34" charset="0"/>
                <a:cs typeface="Arial" panose="020B0604020202020204" pitchFamily="34" charset="0"/>
              </a:rPr>
              <a:t> more effective </a:t>
            </a:r>
            <a:r>
              <a:rPr lang="fr-FR" dirty="0" err="1" smtClean="0">
                <a:latin typeface="Arial" panose="020B0604020202020204" pitchFamily="34" charset="0"/>
                <a:cs typeface="Arial" panose="020B0604020202020204" pitchFamily="34" charset="0"/>
              </a:rPr>
              <a:t>than</a:t>
            </a:r>
            <a:r>
              <a:rPr lang="fr-FR" dirty="0" smtClean="0">
                <a:latin typeface="Arial" panose="020B0604020202020204" pitchFamily="34" charset="0"/>
                <a:cs typeface="Arial" panose="020B0604020202020204" pitchFamily="34" charset="0"/>
              </a:rPr>
              <a:t> SF to </a:t>
            </a:r>
            <a:r>
              <a:rPr lang="fr-FR" dirty="0" err="1" smtClean="0">
                <a:latin typeface="Arial" panose="020B0604020202020204" pitchFamily="34" charset="0"/>
                <a:cs typeface="Arial" panose="020B0604020202020204" pitchFamily="34" charset="0"/>
              </a:rPr>
              <a:t>preserve</a:t>
            </a:r>
            <a:r>
              <a:rPr lang="fr-FR" dirty="0" smtClean="0">
                <a:latin typeface="Arial" panose="020B0604020202020204" pitchFamily="34" charset="0"/>
                <a:cs typeface="Arial" panose="020B0604020202020204" pitchFamily="34" charset="0"/>
              </a:rPr>
              <a:t> </a:t>
            </a:r>
            <a:r>
              <a:rPr lang="fr-FR" dirty="0" err="1" smtClean="0">
                <a:latin typeface="Arial" panose="020B0604020202020204" pitchFamily="34" charset="0"/>
                <a:cs typeface="Arial" panose="020B0604020202020204" pitchFamily="34" charset="0"/>
              </a:rPr>
              <a:t>silage</a:t>
            </a:r>
            <a:r>
              <a:rPr lang="fr-FR" dirty="0" smtClean="0">
                <a:latin typeface="Arial" panose="020B0604020202020204" pitchFamily="34" charset="0"/>
                <a:cs typeface="Arial" panose="020B0604020202020204" pitchFamily="34" charset="0"/>
              </a:rPr>
              <a:t> </a:t>
            </a:r>
            <a:r>
              <a:rPr lang="fr-FR" dirty="0" err="1" smtClean="0">
                <a:latin typeface="Arial" panose="020B0604020202020204" pitchFamily="34" charset="0"/>
                <a:cs typeface="Arial" panose="020B0604020202020204" pitchFamily="34" charset="0"/>
              </a:rPr>
              <a:t>from</a:t>
            </a:r>
            <a:r>
              <a:rPr lang="fr-FR" dirty="0" smtClean="0">
                <a:latin typeface="Arial" panose="020B0604020202020204" pitchFamily="34" charset="0"/>
                <a:cs typeface="Arial" panose="020B0604020202020204" pitchFamily="34" charset="0"/>
              </a:rPr>
              <a:t> </a:t>
            </a:r>
            <a:r>
              <a:rPr lang="fr-FR" dirty="0" err="1" smtClean="0">
                <a:latin typeface="Arial" panose="020B0604020202020204" pitchFamily="34" charset="0"/>
                <a:cs typeface="Arial" panose="020B0604020202020204" pitchFamily="34" charset="0"/>
              </a:rPr>
              <a:t>protein</a:t>
            </a:r>
            <a:r>
              <a:rPr lang="fr-FR" dirty="0" smtClean="0">
                <a:latin typeface="Arial" panose="020B0604020202020204" pitchFamily="34" charset="0"/>
                <a:cs typeface="Arial" panose="020B0604020202020204" pitchFamily="34" charset="0"/>
              </a:rPr>
              <a:t> </a:t>
            </a:r>
            <a:r>
              <a:rPr lang="fr-FR" dirty="0" err="1" smtClean="0">
                <a:latin typeface="Arial" panose="020B0604020202020204" pitchFamily="34" charset="0"/>
                <a:cs typeface="Arial" panose="020B0604020202020204" pitchFamily="34" charset="0"/>
              </a:rPr>
              <a:t>degradation</a:t>
            </a:r>
            <a:r>
              <a:rPr lang="fr-FR" dirty="0" smtClean="0">
                <a:latin typeface="Arial" panose="020B0604020202020204" pitchFamily="34" charset="0"/>
                <a:cs typeface="Arial" panose="020B060402020202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dirty="0" err="1" smtClean="0">
                <a:latin typeface="Arial" panose="020B0604020202020204" pitchFamily="34" charset="0"/>
                <a:cs typeface="Arial" panose="020B0604020202020204" pitchFamily="34" charset="0"/>
              </a:rPr>
              <a:t>These</a:t>
            </a:r>
            <a:r>
              <a:rPr lang="fr-FR" dirty="0" smtClean="0">
                <a:latin typeface="Arial" panose="020B0604020202020204" pitchFamily="34" charset="0"/>
                <a:cs typeface="Arial" panose="020B0604020202020204" pitchFamily="34" charset="0"/>
              </a:rPr>
              <a:t> </a:t>
            </a:r>
            <a:r>
              <a:rPr lang="fr-FR" dirty="0" err="1" smtClean="0">
                <a:latin typeface="Arial" panose="020B0604020202020204" pitchFamily="34" charset="0"/>
                <a:cs typeface="Arial" panose="020B0604020202020204" pitchFamily="34" charset="0"/>
              </a:rPr>
              <a:t>results</a:t>
            </a:r>
            <a:r>
              <a:rPr lang="fr-FR" dirty="0" smtClean="0">
                <a:latin typeface="Arial" panose="020B0604020202020204" pitchFamily="34" charset="0"/>
                <a:cs typeface="Arial" panose="020B0604020202020204" pitchFamily="34" charset="0"/>
              </a:rPr>
              <a:t> </a:t>
            </a:r>
            <a:r>
              <a:rPr lang="fr-FR" baseline="0" dirty="0" err="1" smtClean="0">
                <a:latin typeface="Arial" panose="020B0604020202020204" pitchFamily="34" charset="0"/>
                <a:cs typeface="Arial" panose="020B0604020202020204" pitchFamily="34" charset="0"/>
              </a:rPr>
              <a:t>suggest</a:t>
            </a:r>
            <a:r>
              <a:rPr lang="fr-FR" baseline="0" dirty="0" smtClean="0">
                <a:latin typeface="Arial" panose="020B0604020202020204" pitchFamily="34" charset="0"/>
                <a:cs typeface="Arial" panose="020B0604020202020204" pitchFamily="34" charset="0"/>
              </a:rPr>
              <a:t> </a:t>
            </a:r>
            <a:r>
              <a:rPr lang="fr-FR" baseline="0" dirty="0" err="1" smtClean="0">
                <a:latin typeface="Arial" panose="020B0604020202020204" pitchFamily="34" charset="0"/>
                <a:cs typeface="Arial" panose="020B0604020202020204" pitchFamily="34" charset="0"/>
              </a:rPr>
              <a:t>that</a:t>
            </a:r>
            <a:r>
              <a:rPr lang="fr-FR" baseline="0" dirty="0" smtClean="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PPO </a:t>
            </a:r>
            <a:r>
              <a:rPr lang="fr-FR" dirty="0" err="1" smtClean="0">
                <a:latin typeface="Arial" panose="020B0604020202020204" pitchFamily="34" charset="0"/>
                <a:cs typeface="Arial" panose="020B0604020202020204" pitchFamily="34" charset="0"/>
              </a:rPr>
              <a:t>might</a:t>
            </a:r>
            <a:r>
              <a:rPr lang="fr-FR" dirty="0" smtClean="0">
                <a:latin typeface="Arial" panose="020B0604020202020204" pitchFamily="34" charset="0"/>
                <a:cs typeface="Arial" panose="020B0604020202020204" pitchFamily="34" charset="0"/>
              </a:rPr>
              <a:t> </a:t>
            </a:r>
            <a:r>
              <a:rPr lang="fr-FR" baseline="0" dirty="0" err="1" smtClean="0">
                <a:latin typeface="Arial" panose="020B0604020202020204" pitchFamily="34" charset="0"/>
                <a:cs typeface="Arial" panose="020B0604020202020204" pitchFamily="34" charset="0"/>
              </a:rPr>
              <a:t>be</a:t>
            </a:r>
            <a:r>
              <a:rPr lang="fr-FR" baseline="0" dirty="0" smtClean="0">
                <a:latin typeface="Arial" panose="020B0604020202020204" pitchFamily="34" charset="0"/>
                <a:cs typeface="Arial" panose="020B0604020202020204" pitchFamily="34" charset="0"/>
              </a:rPr>
              <a:t> more efficient </a:t>
            </a:r>
            <a:r>
              <a:rPr lang="fr-FR" baseline="0" dirty="0" err="1" smtClean="0">
                <a:latin typeface="Arial" panose="020B0604020202020204" pitchFamily="34" charset="0"/>
                <a:cs typeface="Arial" panose="020B0604020202020204" pitchFamily="34" charset="0"/>
              </a:rPr>
              <a:t>than</a:t>
            </a:r>
            <a:r>
              <a:rPr lang="fr-FR" baseline="0" dirty="0" smtClean="0">
                <a:latin typeface="Arial" panose="020B0604020202020204" pitchFamily="34" charset="0"/>
                <a:cs typeface="Arial" panose="020B0604020202020204" pitchFamily="34" charset="0"/>
              </a:rPr>
              <a:t> CT </a:t>
            </a:r>
            <a:r>
              <a:rPr lang="fr-FR" b="1" i="1" baseline="0" dirty="0" smtClean="0">
                <a:latin typeface="Arial" panose="020B0604020202020204" pitchFamily="34" charset="0"/>
                <a:cs typeface="Arial" panose="020B0604020202020204" pitchFamily="34" charset="0"/>
              </a:rPr>
              <a:t>(inclure discussion sur luzerne pour renforcer le </a:t>
            </a:r>
            <a:r>
              <a:rPr lang="fr-FR" b="1" i="1" baseline="0" dirty="0" err="1" smtClean="0">
                <a:latin typeface="Arial" panose="020B0604020202020204" pitchFamily="34" charset="0"/>
                <a:cs typeface="Arial" panose="020B0604020202020204" pitchFamily="34" charset="0"/>
              </a:rPr>
              <a:t>role</a:t>
            </a:r>
            <a:r>
              <a:rPr lang="fr-FR" b="1" i="1" baseline="0" dirty="0" smtClean="0">
                <a:latin typeface="Arial" panose="020B0604020202020204" pitchFamily="34" charset="0"/>
                <a:cs typeface="Arial" panose="020B0604020202020204" pitchFamily="34" charset="0"/>
              </a:rPr>
              <a:t> potentiel des composés)</a:t>
            </a:r>
            <a:endParaRPr lang="fr-FR" b="1" i="1" baseline="-25000" dirty="0" smtClean="0">
              <a:latin typeface="Arial" panose="020B060402020202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1A217672-C9AB-417B-ABF1-B3E41B43B288}" type="slidenum">
              <a:rPr lang="fr-FR" smtClean="0"/>
              <a:t>12</a:t>
            </a:fld>
            <a:endParaRPr lang="fr-FR"/>
          </a:p>
        </p:txBody>
      </p:sp>
    </p:spTree>
    <p:extLst>
      <p:ext uri="{BB962C8B-B14F-4D97-AF65-F5344CB8AC3E}">
        <p14:creationId xmlns:p14="http://schemas.microsoft.com/office/powerpoint/2010/main" val="2876048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A217672-C9AB-417B-ABF1-B3E41B43B288}" type="slidenum">
              <a:rPr lang="fr-FR" smtClean="0"/>
              <a:t>13</a:t>
            </a:fld>
            <a:endParaRPr lang="fr-FR"/>
          </a:p>
        </p:txBody>
      </p:sp>
    </p:spTree>
    <p:extLst>
      <p:ext uri="{BB962C8B-B14F-4D97-AF65-F5344CB8AC3E}">
        <p14:creationId xmlns:p14="http://schemas.microsoft.com/office/powerpoint/2010/main" val="2876048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C’est bien mais bien animer cette diapo en réduisant les graphes après les avoir présenté</a:t>
            </a:r>
            <a:r>
              <a:rPr lang="fr-FR" baseline="0" dirty="0" smtClean="0"/>
              <a:t> pour ne pas surcharger</a:t>
            </a:r>
          </a:p>
          <a:p>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panose="020B0604020202020204" pitchFamily="34" charset="0"/>
                <a:cs typeface="Arial" panose="020B0604020202020204" pitchFamily="34" charset="0"/>
              </a:rPr>
              <a:t>Mixtures containing both SF and RC were more ingested than pure 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panose="020B0604020202020204" pitchFamily="34" charset="0"/>
                <a:cs typeface="Arial" panose="020B0604020202020204" pitchFamily="34" charset="0"/>
              </a:rPr>
              <a:t>Inclusion of SF reduces OM and fibre digestibility compare to pure T, in a dose dependent manner especially on NDF and ADF digestibility.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panose="020B0604020202020204" pitchFamily="34" charset="0"/>
                <a:cs typeface="Arial" panose="020B0604020202020204" pitchFamily="34" charset="0"/>
              </a:rPr>
              <a:t>Confirmation de la </a:t>
            </a:r>
            <a:r>
              <a:rPr lang="en-GB" sz="1200" dirty="0" err="1" smtClean="0">
                <a:latin typeface="Arial" panose="020B0604020202020204" pitchFamily="34" charset="0"/>
                <a:cs typeface="Arial" panose="020B0604020202020204" pitchFamily="34" charset="0"/>
              </a:rPr>
              <a:t>moindre</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dégradabilité</a:t>
            </a:r>
            <a:r>
              <a:rPr lang="en-GB" sz="1200" dirty="0" smtClean="0">
                <a:latin typeface="Arial" panose="020B0604020202020204" pitchFamily="34" charset="0"/>
                <a:cs typeface="Arial" panose="020B0604020202020204" pitchFamily="34" charset="0"/>
              </a:rPr>
              <a:t> du SF </a:t>
            </a:r>
            <a:r>
              <a:rPr lang="en-GB" sz="1200" dirty="0" err="1" smtClean="0">
                <a:latin typeface="Arial" panose="020B0604020202020204" pitchFamily="34" charset="0"/>
                <a:cs typeface="Arial" panose="020B0604020202020204" pitchFamily="34" charset="0"/>
              </a:rPr>
              <a:t>observée</a:t>
            </a:r>
            <a:r>
              <a:rPr lang="en-GB" sz="1200" dirty="0" smtClean="0">
                <a:latin typeface="Arial" panose="020B0604020202020204" pitchFamily="34" charset="0"/>
                <a:cs typeface="Arial" panose="020B0604020202020204" pitchFamily="34" charset="0"/>
              </a:rPr>
              <a:t> in vitro</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Pour expliquer</a:t>
            </a:r>
            <a:r>
              <a:rPr lang="fr-FR" baseline="0" dirty="0" smtClean="0"/>
              <a:t> le fait que l’ingestion ne suit pas la digestibilité &gt; autres facteurs qui interviennent (facteurs sensoriels: on retrouve les résultats biblio (meilleur ingestion quand mélange par rapport à Graminée pure, ici + xxx%), notamment lorsque les 2 légumineuses sont présentes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i="1" baseline="0" dirty="0" smtClean="0"/>
              <a:t>(2 diapos pout tout ca ?)</a:t>
            </a:r>
            <a:endParaRPr lang="fr-FR" i="1" dirty="0"/>
          </a:p>
        </p:txBody>
      </p:sp>
      <p:sp>
        <p:nvSpPr>
          <p:cNvPr id="4" name="Espace réservé du numéro de diapositive 3"/>
          <p:cNvSpPr>
            <a:spLocks noGrp="1"/>
          </p:cNvSpPr>
          <p:nvPr>
            <p:ph type="sldNum" sz="quarter" idx="10"/>
          </p:nvPr>
        </p:nvSpPr>
        <p:spPr/>
        <p:txBody>
          <a:bodyPr/>
          <a:lstStyle/>
          <a:p>
            <a:fld id="{1A217672-C9AB-417B-ABF1-B3E41B43B288}" type="slidenum">
              <a:rPr lang="fr-FR" smtClean="0"/>
              <a:t>14</a:t>
            </a:fld>
            <a:endParaRPr lang="fr-FR"/>
          </a:p>
        </p:txBody>
      </p:sp>
    </p:spTree>
    <p:extLst>
      <p:ext uri="{BB962C8B-B14F-4D97-AF65-F5344CB8AC3E}">
        <p14:creationId xmlns:p14="http://schemas.microsoft.com/office/powerpoint/2010/main" val="2876048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Griser T-SF-RC et</a:t>
            </a:r>
            <a:r>
              <a:rPr lang="fr-FR" baseline="0" dirty="0" smtClean="0"/>
              <a:t> SF-RC sur le graphe des profils urine/</a:t>
            </a:r>
            <a:r>
              <a:rPr lang="fr-FR" baseline="0" dirty="0" err="1" smtClean="0"/>
              <a:t>feces</a:t>
            </a:r>
            <a:endParaRPr lang="fr-FR" baseline="0" dirty="0" smtClean="0"/>
          </a:p>
          <a:p>
            <a:r>
              <a:rPr lang="fr-FR" baseline="0" dirty="0" smtClean="0"/>
              <a:t>Réduire taille figure de droite</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err="1" smtClean="0"/>
              <a:t>Indicate</a:t>
            </a:r>
            <a:r>
              <a:rPr lang="fr-FR" baseline="0" dirty="0" smtClean="0"/>
              <a:t> </a:t>
            </a:r>
            <a:r>
              <a:rPr lang="fr-FR" baseline="0" dirty="0" err="1" smtClean="0"/>
              <a:t>that</a:t>
            </a:r>
            <a:r>
              <a:rPr lang="fr-FR" baseline="0" dirty="0" smtClean="0"/>
              <a:t> complexe CT-</a:t>
            </a:r>
            <a:r>
              <a:rPr lang="fr-FR" baseline="0" dirty="0" err="1" smtClean="0"/>
              <a:t>protein</a:t>
            </a:r>
            <a:r>
              <a:rPr lang="fr-FR" baseline="0" dirty="0" smtClean="0"/>
              <a:t> not </a:t>
            </a:r>
            <a:r>
              <a:rPr lang="fr-FR" baseline="0" dirty="0" err="1" smtClean="0"/>
              <a:t>totally</a:t>
            </a:r>
            <a:r>
              <a:rPr lang="fr-FR" baseline="0" dirty="0" smtClean="0"/>
              <a:t> </a:t>
            </a:r>
            <a:r>
              <a:rPr lang="fr-FR" baseline="0" dirty="0" err="1" smtClean="0"/>
              <a:t>dissociated</a:t>
            </a:r>
            <a:r>
              <a:rPr lang="fr-FR" baseline="0" dirty="0" smtClean="0"/>
              <a:t> post </a:t>
            </a:r>
            <a:r>
              <a:rPr lang="fr-FR" baseline="0" dirty="0" err="1" smtClean="0"/>
              <a:t>ruminally</a:t>
            </a:r>
            <a:r>
              <a:rPr lang="fr-FR" baseline="0" dirty="0" smtClean="0"/>
              <a:t> (</a:t>
            </a:r>
            <a:r>
              <a:rPr lang="fr-FR" baseline="0" dirty="0" err="1" smtClean="0"/>
              <a:t>Ref</a:t>
            </a:r>
            <a:r>
              <a:rPr lang="fr-FR" baseline="0" dirty="0" smtClean="0"/>
              <a:t> </a:t>
            </a:r>
            <a:r>
              <a:rPr lang="fr-FR" baseline="0" dirty="0" err="1" smtClean="0"/>
              <a:t>Theodoridou</a:t>
            </a:r>
            <a:r>
              <a:rPr lang="fr-FR" baseline="0" dirty="0" smtClean="0"/>
              <a:t>)</a:t>
            </a:r>
          </a:p>
          <a:p>
            <a:endParaRPr lang="fr-FR" dirty="0"/>
          </a:p>
        </p:txBody>
      </p:sp>
      <p:sp>
        <p:nvSpPr>
          <p:cNvPr id="4" name="Espace réservé du numéro de diapositive 3"/>
          <p:cNvSpPr>
            <a:spLocks noGrp="1"/>
          </p:cNvSpPr>
          <p:nvPr>
            <p:ph type="sldNum" sz="quarter" idx="10"/>
          </p:nvPr>
        </p:nvSpPr>
        <p:spPr/>
        <p:txBody>
          <a:bodyPr/>
          <a:lstStyle/>
          <a:p>
            <a:fld id="{1A217672-C9AB-417B-ABF1-B3E41B43B288}" type="slidenum">
              <a:rPr lang="fr-FR" smtClean="0"/>
              <a:t>15</a:t>
            </a:fld>
            <a:endParaRPr lang="fr-FR"/>
          </a:p>
        </p:txBody>
      </p:sp>
    </p:spTree>
    <p:extLst>
      <p:ext uri="{BB962C8B-B14F-4D97-AF65-F5344CB8AC3E}">
        <p14:creationId xmlns:p14="http://schemas.microsoft.com/office/powerpoint/2010/main" val="2876048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Although</a:t>
            </a:r>
            <a:r>
              <a:rPr lang="fr-FR" dirty="0" smtClean="0"/>
              <a:t> </a:t>
            </a:r>
            <a:r>
              <a:rPr lang="fr-FR" dirty="0" err="1" smtClean="0"/>
              <a:t>differences</a:t>
            </a:r>
            <a:r>
              <a:rPr lang="fr-FR" dirty="0" smtClean="0"/>
              <a:t> in CH4 </a:t>
            </a:r>
            <a:r>
              <a:rPr lang="fr-FR" dirty="0" err="1" smtClean="0"/>
              <a:t>yield</a:t>
            </a:r>
            <a:r>
              <a:rPr lang="fr-FR" dirty="0" smtClean="0"/>
              <a:t> </a:t>
            </a:r>
            <a:r>
              <a:rPr lang="fr-FR" dirty="0" err="1" smtClean="0"/>
              <a:t>were</a:t>
            </a:r>
            <a:r>
              <a:rPr lang="fr-FR" baseline="0" dirty="0" smtClean="0"/>
              <a:t> close </a:t>
            </a:r>
            <a:r>
              <a:rPr lang="fr-FR" baseline="0" dirty="0" err="1" smtClean="0"/>
              <a:t>between</a:t>
            </a:r>
            <a:r>
              <a:rPr lang="fr-FR" baseline="0" dirty="0" smtClean="0"/>
              <a:t> T-SF and T-RC, </a:t>
            </a:r>
            <a:r>
              <a:rPr lang="fr-FR" baseline="0" dirty="0" err="1" smtClean="0"/>
              <a:t>it</a:t>
            </a:r>
            <a:r>
              <a:rPr lang="fr-FR" baseline="0" dirty="0" smtClean="0"/>
              <a:t> </a:t>
            </a:r>
            <a:r>
              <a:rPr lang="fr-FR" baseline="0" dirty="0" err="1" smtClean="0"/>
              <a:t>can</a:t>
            </a:r>
            <a:r>
              <a:rPr lang="fr-FR" baseline="0" dirty="0" smtClean="0"/>
              <a:t> </a:t>
            </a:r>
            <a:r>
              <a:rPr lang="fr-FR" baseline="0" dirty="0" err="1" smtClean="0"/>
              <a:t>be</a:t>
            </a:r>
            <a:r>
              <a:rPr lang="fr-FR" baseline="0" dirty="0" smtClean="0"/>
              <a:t> </a:t>
            </a:r>
            <a:r>
              <a:rPr lang="fr-FR" baseline="0" dirty="0" err="1" smtClean="0"/>
              <a:t>noticed</a:t>
            </a:r>
            <a:r>
              <a:rPr lang="fr-FR" baseline="0" dirty="0" smtClean="0"/>
              <a:t> </a:t>
            </a:r>
            <a:r>
              <a:rPr lang="fr-FR" baseline="0" dirty="0" err="1" smtClean="0"/>
              <a:t>that</a:t>
            </a:r>
            <a:r>
              <a:rPr lang="fr-FR" baseline="0" dirty="0" smtClean="0"/>
              <a:t> all the </a:t>
            </a:r>
            <a:r>
              <a:rPr lang="fr-FR" baseline="0" dirty="0" err="1" smtClean="0"/>
              <a:t>mixyures</a:t>
            </a:r>
            <a:r>
              <a:rPr lang="fr-FR" baseline="0" dirty="0" smtClean="0"/>
              <a:t> </a:t>
            </a:r>
            <a:r>
              <a:rPr lang="fr-FR" baseline="0" dirty="0" err="1" smtClean="0"/>
              <a:t>including</a:t>
            </a:r>
            <a:r>
              <a:rPr lang="fr-FR" baseline="0" dirty="0" smtClean="0"/>
              <a:t> SF </a:t>
            </a:r>
            <a:r>
              <a:rPr lang="fr-FR" baseline="0" dirty="0" err="1" smtClean="0"/>
              <a:t>were</a:t>
            </a:r>
            <a:r>
              <a:rPr lang="fr-FR" baseline="0" dirty="0" smtClean="0"/>
              <a:t> </a:t>
            </a:r>
            <a:r>
              <a:rPr lang="fr-FR" baseline="0" dirty="0" err="1" smtClean="0"/>
              <a:t>those</a:t>
            </a:r>
            <a:r>
              <a:rPr lang="fr-FR" baseline="0" dirty="0" smtClean="0"/>
              <a:t> </a:t>
            </a:r>
            <a:r>
              <a:rPr lang="fr-FR" baseline="0" dirty="0" err="1" smtClean="0"/>
              <a:t>led</a:t>
            </a:r>
            <a:r>
              <a:rPr lang="fr-FR" baseline="0" dirty="0" smtClean="0"/>
              <a:t> to the </a:t>
            </a:r>
            <a:r>
              <a:rPr lang="fr-FR" baseline="0" dirty="0" err="1" smtClean="0"/>
              <a:t>lowest</a:t>
            </a:r>
            <a:r>
              <a:rPr lang="fr-FR" baseline="0" dirty="0" smtClean="0"/>
              <a:t> CH4 </a:t>
            </a:r>
            <a:r>
              <a:rPr lang="fr-FR" baseline="0" dirty="0" err="1" smtClean="0"/>
              <a:t>emission</a:t>
            </a:r>
            <a:r>
              <a:rPr lang="fr-FR" baseline="0" dirty="0" smtClean="0"/>
              <a:t> </a:t>
            </a:r>
            <a:r>
              <a:rPr lang="fr-FR" baseline="0" dirty="0" err="1" smtClean="0"/>
              <a:t>which</a:t>
            </a:r>
            <a:r>
              <a:rPr lang="fr-FR" baseline="0" dirty="0" smtClean="0"/>
              <a:t> </a:t>
            </a:r>
            <a:r>
              <a:rPr lang="fr-FR" baseline="0" dirty="0" err="1" smtClean="0"/>
              <a:t>were</a:t>
            </a:r>
            <a:r>
              <a:rPr lang="fr-FR" baseline="0" dirty="0" smtClean="0"/>
              <a:t> </a:t>
            </a:r>
            <a:r>
              <a:rPr lang="fr-FR" baseline="0" dirty="0" err="1" smtClean="0"/>
              <a:t>significantly</a:t>
            </a:r>
            <a:r>
              <a:rPr lang="fr-FR" baseline="0" dirty="0" smtClean="0"/>
              <a:t> </a:t>
            </a:r>
            <a:r>
              <a:rPr lang="fr-FR" baseline="0" dirty="0" err="1" smtClean="0"/>
              <a:t>lower</a:t>
            </a:r>
            <a:r>
              <a:rPr lang="fr-FR" baseline="0" dirty="0" smtClean="0"/>
              <a:t> </a:t>
            </a:r>
            <a:r>
              <a:rPr lang="fr-FR" baseline="0" dirty="0" err="1" smtClean="0"/>
              <a:t>than</a:t>
            </a:r>
            <a:r>
              <a:rPr lang="fr-FR" baseline="0" dirty="0" smtClean="0"/>
              <a:t> pure T</a:t>
            </a:r>
          </a:p>
          <a:p>
            <a:r>
              <a:rPr lang="fr-FR" baseline="0" dirty="0" err="1" smtClean="0"/>
              <a:t>Meme</a:t>
            </a:r>
            <a:r>
              <a:rPr lang="fr-FR" baseline="0" dirty="0" smtClean="0"/>
              <a:t> sens que tendance </a:t>
            </a:r>
            <a:r>
              <a:rPr lang="fr-FR" baseline="0" dirty="0" err="1" smtClean="0"/>
              <a:t>obseve</a:t>
            </a:r>
            <a:r>
              <a:rPr lang="fr-FR" baseline="0" dirty="0" smtClean="0"/>
              <a:t> in vitro mais a nouveau avec une amplitude modérée des différences qui pourrait être du à la </a:t>
            </a:r>
            <a:r>
              <a:rPr lang="fr-FR" baseline="0" dirty="0" err="1" smtClean="0"/>
              <a:t>concetration</a:t>
            </a:r>
            <a:r>
              <a:rPr lang="fr-FR" baseline="0" dirty="0" smtClean="0"/>
              <a:t> modérée de CT ou à leur complexation avec les protéines dans le silo (à mettre sur la diapo)</a:t>
            </a:r>
          </a:p>
          <a:p>
            <a:endParaRPr lang="fr-FR" baseline="0" dirty="0" smtClean="0"/>
          </a:p>
        </p:txBody>
      </p:sp>
      <p:sp>
        <p:nvSpPr>
          <p:cNvPr id="4" name="Espace réservé du numéro de diapositive 3"/>
          <p:cNvSpPr>
            <a:spLocks noGrp="1"/>
          </p:cNvSpPr>
          <p:nvPr>
            <p:ph type="sldNum" sz="quarter" idx="10"/>
          </p:nvPr>
        </p:nvSpPr>
        <p:spPr/>
        <p:txBody>
          <a:bodyPr/>
          <a:lstStyle/>
          <a:p>
            <a:fld id="{1A217672-C9AB-417B-ABF1-B3E41B43B288}" type="slidenum">
              <a:rPr lang="fr-FR" smtClean="0"/>
              <a:t>16</a:t>
            </a:fld>
            <a:endParaRPr lang="fr-FR"/>
          </a:p>
        </p:txBody>
      </p:sp>
    </p:spTree>
    <p:extLst>
      <p:ext uri="{BB962C8B-B14F-4D97-AF65-F5344CB8AC3E}">
        <p14:creationId xmlns:p14="http://schemas.microsoft.com/office/powerpoint/2010/main" val="2876048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dirty="0" smtClean="0"/>
              <a:t>A la réflexion, mettre un graph</a:t>
            </a:r>
            <a:r>
              <a:rPr lang="fr-FR" i="1" baseline="0" dirty="0" smtClean="0"/>
              <a:t> avec barres sur </a:t>
            </a:r>
            <a:r>
              <a:rPr lang="fr-FR" i="1" baseline="0" dirty="0" err="1" smtClean="0"/>
              <a:t>moy</a:t>
            </a:r>
            <a:r>
              <a:rPr lang="fr-FR" i="1" baseline="0" dirty="0" smtClean="0"/>
              <a:t> ingestion (p81 l.3) car + facile à comparer avec autres graphs</a:t>
            </a:r>
            <a:endParaRPr lang="fr-FR" i="1" dirty="0" smtClean="0"/>
          </a:p>
          <a:p>
            <a:r>
              <a:rPr lang="fr-FR" i="1" dirty="0" smtClean="0"/>
              <a:t>Harmoniser les unités avec des ‘/’ dans tout</a:t>
            </a:r>
            <a:r>
              <a:rPr lang="fr-FR" i="1" baseline="0" dirty="0" smtClean="0"/>
              <a:t> le diaporama (au lieu de .</a:t>
            </a:r>
            <a:r>
              <a:rPr lang="fr-FR" i="1" baseline="30000" dirty="0" smtClean="0"/>
              <a:t>-1</a:t>
            </a:r>
            <a:r>
              <a:rPr lang="fr-FR" i="1" baseline="0" dirty="0" smtClean="0"/>
              <a:t>)</a:t>
            </a:r>
          </a:p>
          <a:p>
            <a:endParaRPr lang="fr-FR" i="1" baseline="0" dirty="0" smtClean="0"/>
          </a:p>
          <a:p>
            <a:r>
              <a:rPr lang="fr-FR" dirty="0" err="1" smtClean="0"/>
              <a:t>When</a:t>
            </a:r>
            <a:r>
              <a:rPr lang="fr-FR" dirty="0" smtClean="0"/>
              <a:t> </a:t>
            </a:r>
            <a:r>
              <a:rPr lang="fr-FR" dirty="0" err="1" smtClean="0"/>
              <a:t>we</a:t>
            </a:r>
            <a:r>
              <a:rPr lang="fr-FR" dirty="0" smtClean="0"/>
              <a:t> look</a:t>
            </a:r>
            <a:r>
              <a:rPr lang="fr-FR" baseline="0" dirty="0" smtClean="0"/>
              <a:t> at </a:t>
            </a:r>
            <a:r>
              <a:rPr lang="fr-FR" baseline="0" dirty="0" err="1" smtClean="0"/>
              <a:t>daily</a:t>
            </a:r>
            <a:r>
              <a:rPr lang="fr-FR" baseline="0" dirty="0" smtClean="0"/>
              <a:t> </a:t>
            </a:r>
            <a:r>
              <a:rPr lang="fr-FR" baseline="0" dirty="0" err="1" smtClean="0"/>
              <a:t>intakes</a:t>
            </a:r>
            <a:r>
              <a:rPr lang="fr-FR" baseline="0" dirty="0" smtClean="0"/>
              <a:t>, </a:t>
            </a:r>
            <a:r>
              <a:rPr lang="fr-FR" baseline="0" dirty="0" err="1" smtClean="0"/>
              <a:t>it</a:t>
            </a:r>
            <a:r>
              <a:rPr lang="fr-FR" baseline="0" dirty="0" smtClean="0"/>
              <a:t> </a:t>
            </a:r>
            <a:r>
              <a:rPr lang="fr-FR" baseline="0" dirty="0" err="1" smtClean="0"/>
              <a:t>appears</a:t>
            </a:r>
            <a:r>
              <a:rPr lang="fr-FR" baseline="0" dirty="0" smtClean="0"/>
              <a:t> </a:t>
            </a:r>
            <a:r>
              <a:rPr lang="fr-FR" baseline="0" dirty="0" err="1" smtClean="0"/>
              <a:t>that</a:t>
            </a:r>
            <a:r>
              <a:rPr lang="fr-FR" baseline="0" dirty="0" smtClean="0"/>
              <a:t> all T-RC </a:t>
            </a:r>
            <a:r>
              <a:rPr lang="fr-FR" baseline="0" dirty="0" err="1" smtClean="0"/>
              <a:t>containing</a:t>
            </a:r>
            <a:r>
              <a:rPr lang="fr-FR" baseline="0" dirty="0" smtClean="0"/>
              <a:t> </a:t>
            </a:r>
            <a:r>
              <a:rPr lang="fr-FR" baseline="0" dirty="0" err="1" smtClean="0"/>
              <a:t>silage</a:t>
            </a:r>
            <a:r>
              <a:rPr lang="fr-FR" baseline="0" dirty="0" smtClean="0"/>
              <a:t> </a:t>
            </a:r>
            <a:r>
              <a:rPr lang="fr-FR" baseline="0" dirty="0" err="1" smtClean="0"/>
              <a:t>induced</a:t>
            </a:r>
            <a:r>
              <a:rPr lang="fr-FR" baseline="0" dirty="0" smtClean="0"/>
              <a:t> </a:t>
            </a:r>
            <a:r>
              <a:rPr lang="fr-FR" baseline="0" dirty="0" err="1" smtClean="0"/>
              <a:t>greater</a:t>
            </a:r>
            <a:r>
              <a:rPr lang="fr-FR" baseline="0" dirty="0" smtClean="0"/>
              <a:t> </a:t>
            </a:r>
            <a:r>
              <a:rPr lang="fr-FR" baseline="0" dirty="0" err="1" smtClean="0"/>
              <a:t>intakes</a:t>
            </a:r>
            <a:r>
              <a:rPr lang="fr-FR" baseline="0" dirty="0" smtClean="0"/>
              <a:t>, </a:t>
            </a:r>
            <a:r>
              <a:rPr lang="fr-FR" baseline="0" dirty="0" err="1" smtClean="0"/>
              <a:t>notably</a:t>
            </a:r>
            <a:r>
              <a:rPr lang="fr-FR" baseline="0" dirty="0" smtClean="0"/>
              <a:t> </a:t>
            </a:r>
            <a:r>
              <a:rPr lang="fr-FR" baseline="0" dirty="0" err="1" smtClean="0"/>
              <a:t>when</a:t>
            </a:r>
            <a:r>
              <a:rPr lang="fr-FR" baseline="0" dirty="0" smtClean="0"/>
              <a:t> </a:t>
            </a:r>
            <a:r>
              <a:rPr lang="fr-FR" baseline="0" dirty="0" err="1" smtClean="0"/>
              <a:t>compared</a:t>
            </a:r>
            <a:r>
              <a:rPr lang="fr-FR" baseline="0" dirty="0" smtClean="0"/>
              <a:t> to T-SF, the </a:t>
            </a:r>
            <a:r>
              <a:rPr lang="fr-FR" baseline="0" dirty="0" err="1" smtClean="0"/>
              <a:t>gret</a:t>
            </a:r>
            <a:r>
              <a:rPr lang="fr-FR" baseline="0" dirty="0" smtClean="0"/>
              <a:t> </a:t>
            </a:r>
            <a:r>
              <a:rPr lang="fr-FR" baseline="0" dirty="0" err="1" smtClean="0"/>
              <a:t>diff</a:t>
            </a:r>
            <a:r>
              <a:rPr lang="fr-FR" baseline="0" dirty="0" smtClean="0"/>
              <a:t> </a:t>
            </a:r>
            <a:r>
              <a:rPr lang="fr-FR" baseline="0" dirty="0" err="1" smtClean="0"/>
              <a:t>between</a:t>
            </a:r>
            <a:r>
              <a:rPr lang="fr-FR" baseline="0" dirty="0" smtClean="0"/>
              <a:t> </a:t>
            </a:r>
            <a:r>
              <a:rPr lang="fr-FR" baseline="0" dirty="0" err="1" smtClean="0"/>
              <a:t>T-Sf</a:t>
            </a:r>
            <a:r>
              <a:rPr lang="fr-FR" baseline="0" dirty="0" smtClean="0"/>
              <a:t> and T-RC </a:t>
            </a:r>
            <a:r>
              <a:rPr lang="fr-FR" baseline="0" dirty="0" err="1" smtClean="0"/>
              <a:t>can</a:t>
            </a:r>
            <a:r>
              <a:rPr lang="fr-FR" baseline="0" dirty="0" smtClean="0"/>
              <a:t> </a:t>
            </a:r>
            <a:r>
              <a:rPr lang="fr-FR" baseline="0" dirty="0" err="1" smtClean="0"/>
              <a:t>be</a:t>
            </a:r>
            <a:r>
              <a:rPr lang="fr-FR" baseline="0" dirty="0" smtClean="0"/>
              <a:t> </a:t>
            </a:r>
            <a:r>
              <a:rPr lang="fr-FR" baseline="0" dirty="0" err="1" smtClean="0"/>
              <a:t>partly</a:t>
            </a:r>
            <a:r>
              <a:rPr lang="fr-FR" baseline="0" dirty="0" smtClean="0"/>
              <a:t> due to </a:t>
            </a:r>
            <a:r>
              <a:rPr lang="fr-FR" baseline="0" dirty="0" err="1" smtClean="0"/>
              <a:t>differences</a:t>
            </a:r>
            <a:r>
              <a:rPr lang="fr-FR" baseline="0" dirty="0" smtClean="0"/>
              <a:t> in </a:t>
            </a:r>
            <a:r>
              <a:rPr lang="fr-FR" baseline="0" dirty="0" err="1" smtClean="0"/>
              <a:t>silages</a:t>
            </a:r>
            <a:r>
              <a:rPr lang="fr-FR" baseline="0" dirty="0" smtClean="0"/>
              <a:t> </a:t>
            </a:r>
            <a:r>
              <a:rPr lang="fr-FR" baseline="0" dirty="0" err="1" smtClean="0"/>
              <a:t>chemical</a:t>
            </a:r>
            <a:r>
              <a:rPr lang="fr-FR" baseline="0" dirty="0" smtClean="0"/>
              <a:t> composition: </a:t>
            </a:r>
            <a:r>
              <a:rPr lang="fr-FR" baseline="0" dirty="0" err="1" smtClean="0"/>
              <a:t>T-Sf</a:t>
            </a:r>
            <a:r>
              <a:rPr lang="fr-FR" baseline="0" dirty="0" smtClean="0"/>
              <a:t> </a:t>
            </a:r>
            <a:r>
              <a:rPr lang="fr-FR" baseline="0" dirty="0" err="1" smtClean="0"/>
              <a:t>lower</a:t>
            </a:r>
            <a:r>
              <a:rPr lang="fr-FR" baseline="0" dirty="0" smtClean="0"/>
              <a:t> CP and </a:t>
            </a:r>
            <a:r>
              <a:rPr lang="fr-FR" baseline="0" dirty="0" err="1" smtClean="0"/>
              <a:t>higher</a:t>
            </a:r>
            <a:r>
              <a:rPr lang="fr-FR" baseline="0" dirty="0" smtClean="0"/>
              <a:t> NDF and ADF contents </a:t>
            </a:r>
            <a:r>
              <a:rPr lang="fr-FR" baseline="0" dirty="0" err="1" smtClean="0"/>
              <a:t>than</a:t>
            </a:r>
            <a:r>
              <a:rPr lang="fr-FR" baseline="0" dirty="0" smtClean="0"/>
              <a:t> T-RC, but </a:t>
            </a:r>
            <a:r>
              <a:rPr lang="fr-FR" baseline="0" dirty="0" err="1" smtClean="0"/>
              <a:t>also</a:t>
            </a:r>
            <a:r>
              <a:rPr lang="fr-FR" baseline="0" dirty="0" smtClean="0"/>
              <a:t> to </a:t>
            </a:r>
            <a:r>
              <a:rPr lang="fr-FR" baseline="0" dirty="0" err="1" smtClean="0"/>
              <a:t>difference</a:t>
            </a:r>
            <a:r>
              <a:rPr lang="fr-FR" baseline="0" dirty="0" smtClean="0"/>
              <a:t> in </a:t>
            </a:r>
            <a:r>
              <a:rPr lang="fr-FR" baseline="0" dirty="0" err="1" smtClean="0"/>
              <a:t>digestibility</a:t>
            </a:r>
            <a:r>
              <a:rPr lang="fr-FR" baseline="0" dirty="0" smtClean="0"/>
              <a:t> (</a:t>
            </a:r>
            <a:r>
              <a:rPr lang="fr-FR" baseline="0" dirty="0" err="1" smtClean="0"/>
              <a:t>especially</a:t>
            </a:r>
            <a:r>
              <a:rPr lang="fr-FR" baseline="0" dirty="0" smtClean="0"/>
              <a:t> of N and </a:t>
            </a:r>
            <a:r>
              <a:rPr lang="fr-FR" baseline="0" dirty="0" err="1" smtClean="0"/>
              <a:t>fibers</a:t>
            </a:r>
            <a:r>
              <a:rPr lang="fr-FR" baseline="0" dirty="0" smtClean="0"/>
              <a:t>, </a:t>
            </a:r>
            <a:r>
              <a:rPr lang="fr-FR" baseline="0" dirty="0" err="1" smtClean="0"/>
              <a:t>lower</a:t>
            </a:r>
            <a:r>
              <a:rPr lang="fr-FR" baseline="0" dirty="0" smtClean="0"/>
              <a:t> in T-SF)</a:t>
            </a:r>
          </a:p>
          <a:p>
            <a:endParaRPr lang="fr-FR" baseline="0" dirty="0" smtClean="0"/>
          </a:p>
          <a:p>
            <a:r>
              <a:rPr lang="fr-FR" baseline="0" dirty="0" err="1" smtClean="0"/>
              <a:t>These</a:t>
            </a:r>
            <a:r>
              <a:rPr lang="fr-FR" baseline="0" dirty="0" smtClean="0"/>
              <a:t> </a:t>
            </a:r>
            <a:r>
              <a:rPr lang="fr-FR" baseline="0" dirty="0" err="1" smtClean="0"/>
              <a:t>differences</a:t>
            </a:r>
            <a:r>
              <a:rPr lang="fr-FR" baseline="0" dirty="0" smtClean="0"/>
              <a:t> in </a:t>
            </a:r>
            <a:r>
              <a:rPr lang="fr-FR" baseline="0" dirty="0" err="1" smtClean="0"/>
              <a:t>digestibility</a:t>
            </a:r>
            <a:r>
              <a:rPr lang="fr-FR" baseline="0" dirty="0" smtClean="0"/>
              <a:t> </a:t>
            </a:r>
            <a:r>
              <a:rPr lang="fr-FR" baseline="0" dirty="0" err="1" smtClean="0"/>
              <a:t>could</a:t>
            </a:r>
            <a:r>
              <a:rPr lang="fr-FR" baseline="0" dirty="0" smtClean="0"/>
              <a:t> </a:t>
            </a:r>
            <a:r>
              <a:rPr lang="fr-FR" baseline="0" dirty="0" err="1" smtClean="0"/>
              <a:t>explain</a:t>
            </a:r>
            <a:r>
              <a:rPr lang="fr-FR" baseline="0" dirty="0" smtClean="0"/>
              <a:t> the </a:t>
            </a:r>
            <a:r>
              <a:rPr lang="fr-FR" baseline="0" dirty="0" err="1" smtClean="0"/>
              <a:t>differences</a:t>
            </a:r>
            <a:r>
              <a:rPr lang="fr-FR" baseline="0" dirty="0" smtClean="0"/>
              <a:t> in </a:t>
            </a:r>
            <a:r>
              <a:rPr lang="fr-FR" baseline="0" dirty="0" err="1" smtClean="0"/>
              <a:t>intake</a:t>
            </a:r>
            <a:r>
              <a:rPr lang="fr-FR" baseline="0" dirty="0" smtClean="0"/>
              <a:t> </a:t>
            </a:r>
            <a:r>
              <a:rPr lang="fr-FR" baseline="0" dirty="0" err="1" smtClean="0"/>
              <a:t>we</a:t>
            </a:r>
            <a:r>
              <a:rPr lang="fr-FR" baseline="0" dirty="0" smtClean="0"/>
              <a:t> </a:t>
            </a:r>
            <a:r>
              <a:rPr lang="fr-FR" baseline="0" dirty="0" err="1" smtClean="0"/>
              <a:t>observed</a:t>
            </a:r>
            <a:r>
              <a:rPr lang="fr-FR" baseline="0" dirty="0" smtClean="0"/>
              <a:t> </a:t>
            </a:r>
            <a:r>
              <a:rPr lang="fr-FR" baseline="0" dirty="0" err="1" smtClean="0"/>
              <a:t>between</a:t>
            </a:r>
            <a:r>
              <a:rPr lang="fr-FR" baseline="0" dirty="0" smtClean="0"/>
              <a:t> the 2 in vivo trials: in the digestion trial, </a:t>
            </a:r>
            <a:r>
              <a:rPr lang="fr-FR" baseline="0" dirty="0" err="1" smtClean="0"/>
              <a:t>sheep</a:t>
            </a:r>
            <a:r>
              <a:rPr lang="fr-FR" baseline="0" dirty="0" smtClean="0"/>
              <a:t> </a:t>
            </a:r>
            <a:r>
              <a:rPr lang="fr-FR" baseline="0" dirty="0" err="1" smtClean="0"/>
              <a:t>ingested</a:t>
            </a:r>
            <a:r>
              <a:rPr lang="fr-FR" baseline="0" dirty="0" smtClean="0"/>
              <a:t> </a:t>
            </a:r>
            <a:r>
              <a:rPr lang="fr-FR" baseline="0" dirty="0" err="1" smtClean="0"/>
              <a:t>similarly</a:t>
            </a:r>
            <a:r>
              <a:rPr lang="fr-FR" baseline="0" dirty="0" smtClean="0"/>
              <a:t> T-SF and T-RC but the </a:t>
            </a:r>
            <a:r>
              <a:rPr lang="fr-FR" baseline="0" dirty="0" err="1" smtClean="0"/>
              <a:t>length</a:t>
            </a:r>
            <a:r>
              <a:rPr lang="fr-FR" baseline="0" dirty="0" smtClean="0"/>
              <a:t> of the </a:t>
            </a:r>
            <a:r>
              <a:rPr lang="fr-FR" baseline="0" dirty="0" err="1" smtClean="0"/>
              <a:t>feeding</a:t>
            </a:r>
            <a:r>
              <a:rPr lang="fr-FR" baseline="0" dirty="0" smtClean="0"/>
              <a:t> </a:t>
            </a:r>
            <a:r>
              <a:rPr lang="fr-FR" baseline="0" dirty="0" err="1" smtClean="0"/>
              <a:t>periods</a:t>
            </a:r>
            <a:r>
              <a:rPr lang="fr-FR" baseline="0" dirty="0" smtClean="0"/>
              <a:t> </a:t>
            </a:r>
            <a:r>
              <a:rPr lang="fr-FR" baseline="0" dirty="0" err="1" smtClean="0"/>
              <a:t>were</a:t>
            </a:r>
            <a:r>
              <a:rPr lang="fr-FR" baseline="0" dirty="0" smtClean="0"/>
              <a:t> far </a:t>
            </a:r>
            <a:r>
              <a:rPr lang="fr-FR" baseline="0" dirty="0" err="1" smtClean="0"/>
              <a:t>shorter</a:t>
            </a:r>
            <a:r>
              <a:rPr lang="fr-FR" baseline="0" dirty="0" smtClean="0"/>
              <a:t> (2 </a:t>
            </a:r>
            <a:r>
              <a:rPr lang="fr-FR" baseline="0" dirty="0" err="1" smtClean="0"/>
              <a:t>wks</a:t>
            </a:r>
            <a:r>
              <a:rPr lang="fr-FR" baseline="0" dirty="0" smtClean="0"/>
              <a:t>)  </a:t>
            </a:r>
            <a:r>
              <a:rPr lang="fr-FR" baseline="0" dirty="0" err="1" smtClean="0"/>
              <a:t>than</a:t>
            </a:r>
            <a:r>
              <a:rPr lang="fr-FR" baseline="0" dirty="0" smtClean="0"/>
              <a:t> </a:t>
            </a:r>
            <a:r>
              <a:rPr lang="fr-FR" baseline="0" dirty="0" err="1" smtClean="0"/>
              <a:t>those</a:t>
            </a:r>
            <a:r>
              <a:rPr lang="fr-FR" baseline="0" dirty="0" smtClean="0"/>
              <a:t> in the performance trial (10 </a:t>
            </a:r>
            <a:r>
              <a:rPr lang="fr-FR" baseline="0" dirty="0" err="1" smtClean="0"/>
              <a:t>weeks</a:t>
            </a:r>
            <a:r>
              <a:rPr lang="fr-FR" baseline="0" dirty="0" smtClean="0"/>
              <a:t>)</a:t>
            </a:r>
          </a:p>
          <a:p>
            <a:pPr marL="171450" indent="-171450">
              <a:buFont typeface="Wingdings"/>
              <a:buChar char="à"/>
            </a:pPr>
            <a:r>
              <a:rPr lang="fr-FR" baseline="0" dirty="0" smtClean="0">
                <a:sym typeface="Wingdings" panose="05000000000000000000" pitchFamily="2" charset="2"/>
              </a:rPr>
              <a:t>This </a:t>
            </a:r>
            <a:r>
              <a:rPr lang="fr-FR" baseline="0" dirty="0" err="1" smtClean="0">
                <a:sym typeface="Wingdings" panose="05000000000000000000" pitchFamily="2" charset="2"/>
              </a:rPr>
              <a:t>would</a:t>
            </a:r>
            <a:r>
              <a:rPr lang="fr-FR" baseline="0" dirty="0" smtClean="0">
                <a:sym typeface="Wingdings" panose="05000000000000000000" pitchFamily="2" charset="2"/>
              </a:rPr>
              <a:t> </a:t>
            </a:r>
            <a:r>
              <a:rPr lang="fr-FR" baseline="0" dirty="0" err="1" smtClean="0">
                <a:sym typeface="Wingdings" panose="05000000000000000000" pitchFamily="2" charset="2"/>
              </a:rPr>
              <a:t>mean</a:t>
            </a:r>
            <a:r>
              <a:rPr lang="fr-FR" baseline="0" dirty="0" smtClean="0">
                <a:sym typeface="Wingdings" panose="05000000000000000000" pitchFamily="2" charset="2"/>
              </a:rPr>
              <a:t> </a:t>
            </a:r>
            <a:r>
              <a:rPr lang="fr-FR" baseline="0" dirty="0" err="1" smtClean="0">
                <a:sym typeface="Wingdings" panose="05000000000000000000" pitchFamily="2" charset="2"/>
              </a:rPr>
              <a:t>than</a:t>
            </a:r>
            <a:r>
              <a:rPr lang="fr-FR" baseline="0" dirty="0" smtClean="0">
                <a:sym typeface="Wingdings" panose="05000000000000000000" pitchFamily="2" charset="2"/>
              </a:rPr>
              <a:t> </a:t>
            </a:r>
            <a:r>
              <a:rPr lang="fr-FR" baseline="0" dirty="0" err="1" smtClean="0">
                <a:sym typeface="Wingdings" panose="05000000000000000000" pitchFamily="2" charset="2"/>
              </a:rPr>
              <a:t>despite</a:t>
            </a:r>
            <a:r>
              <a:rPr lang="fr-FR" baseline="0" dirty="0" smtClean="0">
                <a:sym typeface="Wingdings" panose="05000000000000000000" pitchFamily="2" charset="2"/>
              </a:rPr>
              <a:t> </a:t>
            </a:r>
            <a:r>
              <a:rPr lang="fr-FR" baseline="0" dirty="0" err="1" smtClean="0">
                <a:sym typeface="Wingdings" panose="05000000000000000000" pitchFamily="2" charset="2"/>
              </a:rPr>
              <a:t>its</a:t>
            </a:r>
            <a:r>
              <a:rPr lang="fr-FR" baseline="0" dirty="0" smtClean="0">
                <a:sym typeface="Wingdings" panose="05000000000000000000" pitchFamily="2" charset="2"/>
              </a:rPr>
              <a:t> </a:t>
            </a:r>
            <a:r>
              <a:rPr lang="fr-FR" baseline="0" dirty="0" err="1" smtClean="0">
                <a:sym typeface="Wingdings" panose="05000000000000000000" pitchFamily="2" charset="2"/>
              </a:rPr>
              <a:t>recognized</a:t>
            </a:r>
            <a:r>
              <a:rPr lang="fr-FR" baseline="0" dirty="0" smtClean="0">
                <a:sym typeface="Wingdings" panose="05000000000000000000" pitchFamily="2" charset="2"/>
              </a:rPr>
              <a:t> high </a:t>
            </a:r>
            <a:r>
              <a:rPr lang="fr-FR" baseline="0" dirty="0" err="1" smtClean="0">
                <a:sym typeface="Wingdings" panose="05000000000000000000" pitchFamily="2" charset="2"/>
              </a:rPr>
              <a:t>palatability</a:t>
            </a:r>
            <a:r>
              <a:rPr lang="fr-FR" baseline="0" dirty="0" smtClean="0">
                <a:sym typeface="Wingdings" panose="05000000000000000000" pitchFamily="2" charset="2"/>
              </a:rPr>
              <a:t>, the </a:t>
            </a:r>
            <a:r>
              <a:rPr lang="fr-FR" baseline="0" dirty="0" err="1" smtClean="0">
                <a:sym typeface="Wingdings" panose="05000000000000000000" pitchFamily="2" charset="2"/>
              </a:rPr>
              <a:t>low</a:t>
            </a:r>
            <a:r>
              <a:rPr lang="fr-FR" baseline="0" dirty="0" smtClean="0">
                <a:sym typeface="Wingdings" panose="05000000000000000000" pitchFamily="2" charset="2"/>
              </a:rPr>
              <a:t> </a:t>
            </a:r>
            <a:r>
              <a:rPr lang="fr-FR" baseline="0" dirty="0" err="1" smtClean="0">
                <a:sym typeface="Wingdings" panose="05000000000000000000" pitchFamily="2" charset="2"/>
              </a:rPr>
              <a:t>digestibility</a:t>
            </a:r>
            <a:r>
              <a:rPr lang="fr-FR" baseline="0" dirty="0" smtClean="0">
                <a:sym typeface="Wingdings" panose="05000000000000000000" pitchFamily="2" charset="2"/>
              </a:rPr>
              <a:t> of SF </a:t>
            </a:r>
            <a:r>
              <a:rPr lang="fr-FR" baseline="0" dirty="0" err="1" smtClean="0">
                <a:sym typeface="Wingdings" panose="05000000000000000000" pitchFamily="2" charset="2"/>
              </a:rPr>
              <a:t>may</a:t>
            </a:r>
            <a:r>
              <a:rPr lang="fr-FR" baseline="0" dirty="0" smtClean="0">
                <a:sym typeface="Wingdings" panose="05000000000000000000" pitchFamily="2" charset="2"/>
              </a:rPr>
              <a:t> impair animal </a:t>
            </a:r>
            <a:r>
              <a:rPr lang="fr-FR" baseline="0" dirty="0" err="1" smtClean="0">
                <a:sym typeface="Wingdings" panose="05000000000000000000" pitchFamily="2" charset="2"/>
              </a:rPr>
              <a:t>intake</a:t>
            </a:r>
            <a:r>
              <a:rPr lang="fr-FR" baseline="0" dirty="0" smtClean="0">
                <a:sym typeface="Wingdings" panose="05000000000000000000" pitchFamily="2" charset="2"/>
              </a:rPr>
              <a:t> </a:t>
            </a:r>
            <a:r>
              <a:rPr lang="fr-FR" baseline="0" dirty="0" err="1" smtClean="0">
                <a:sym typeface="Wingdings" panose="05000000000000000000" pitchFamily="2" charset="2"/>
              </a:rPr>
              <a:t>then</a:t>
            </a:r>
            <a:r>
              <a:rPr lang="fr-FR" baseline="0" dirty="0" smtClean="0">
                <a:sym typeface="Wingdings" panose="05000000000000000000" pitchFamily="2" charset="2"/>
              </a:rPr>
              <a:t> </a:t>
            </a:r>
            <a:r>
              <a:rPr lang="fr-FR" baseline="0" dirty="0" err="1" smtClean="0">
                <a:sym typeface="Wingdings" panose="05000000000000000000" pitchFamily="2" charset="2"/>
              </a:rPr>
              <a:t>peformance</a:t>
            </a:r>
            <a:r>
              <a:rPr lang="fr-FR" baseline="0" dirty="0" smtClean="0">
                <a:sym typeface="Wingdings" panose="05000000000000000000" pitchFamily="2" charset="2"/>
              </a:rPr>
              <a:t> on the long </a:t>
            </a:r>
            <a:r>
              <a:rPr lang="fr-FR" baseline="0" dirty="0" err="1" smtClean="0">
                <a:sym typeface="Wingdings" panose="05000000000000000000" pitchFamily="2" charset="2"/>
              </a:rPr>
              <a:t>term</a:t>
            </a:r>
            <a:r>
              <a:rPr lang="fr-FR" baseline="0" dirty="0" smtClean="0">
                <a:sym typeface="Wingdings" panose="05000000000000000000" pitchFamily="2" charset="2"/>
              </a:rPr>
              <a:t>,</a:t>
            </a:r>
          </a:p>
          <a:p>
            <a:pPr marL="171450" indent="-171450">
              <a:buFont typeface="Wingdings"/>
              <a:buChar char="à"/>
            </a:pPr>
            <a:endParaRPr lang="fr-FR" baseline="0" dirty="0" smtClean="0">
              <a:sym typeface="Wingdings" panose="05000000000000000000" pitchFamily="2" charset="2"/>
            </a:endParaRPr>
          </a:p>
          <a:p>
            <a:pPr marL="0" indent="0">
              <a:buFont typeface="Wingdings"/>
              <a:buNone/>
            </a:pPr>
            <a:endParaRPr lang="fr-FR" dirty="0" smtClean="0"/>
          </a:p>
          <a:p>
            <a:endParaRPr lang="fr-FR" dirty="0" smtClean="0"/>
          </a:p>
        </p:txBody>
      </p:sp>
      <p:sp>
        <p:nvSpPr>
          <p:cNvPr id="4" name="Espace réservé du numéro de diapositive 3"/>
          <p:cNvSpPr>
            <a:spLocks noGrp="1"/>
          </p:cNvSpPr>
          <p:nvPr>
            <p:ph type="sldNum" sz="quarter" idx="10"/>
          </p:nvPr>
        </p:nvSpPr>
        <p:spPr/>
        <p:txBody>
          <a:bodyPr/>
          <a:lstStyle/>
          <a:p>
            <a:fld id="{1A217672-C9AB-417B-ABF1-B3E41B43B288}" type="slidenum">
              <a:rPr lang="fr-FR" smtClean="0"/>
              <a:t>17</a:t>
            </a:fld>
            <a:endParaRPr lang="fr-FR"/>
          </a:p>
        </p:txBody>
      </p:sp>
    </p:spTree>
    <p:extLst>
      <p:ext uri="{BB962C8B-B14F-4D97-AF65-F5344CB8AC3E}">
        <p14:creationId xmlns:p14="http://schemas.microsoft.com/office/powerpoint/2010/main" val="2876048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i="1" dirty="0" smtClean="0"/>
              <a:t>Mettre la légende de chaque courbe à la fin et en couleur</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How </a:t>
            </a:r>
            <a:r>
              <a:rPr lang="fr-FR" dirty="0" err="1" smtClean="0"/>
              <a:t>these</a:t>
            </a:r>
            <a:r>
              <a:rPr lang="fr-FR" dirty="0" smtClean="0"/>
              <a:t> </a:t>
            </a:r>
            <a:r>
              <a:rPr lang="fr-FR" dirty="0" err="1" smtClean="0"/>
              <a:t>differences</a:t>
            </a:r>
            <a:r>
              <a:rPr lang="fr-FR" dirty="0" smtClean="0"/>
              <a:t> in </a:t>
            </a:r>
            <a:r>
              <a:rPr lang="fr-FR" dirty="0" err="1" smtClean="0"/>
              <a:t>growth</a:t>
            </a:r>
            <a:r>
              <a:rPr lang="fr-FR" dirty="0" smtClean="0"/>
              <a:t> rate </a:t>
            </a:r>
            <a:r>
              <a:rPr lang="fr-FR" dirty="0" err="1" smtClean="0"/>
              <a:t>can</a:t>
            </a:r>
            <a:r>
              <a:rPr lang="fr-FR" dirty="0" smtClean="0"/>
              <a:t> </a:t>
            </a:r>
            <a:r>
              <a:rPr lang="fr-FR" dirty="0" err="1" smtClean="0"/>
              <a:t>be</a:t>
            </a:r>
            <a:r>
              <a:rPr lang="fr-FR" dirty="0" smtClean="0"/>
              <a:t> </a:t>
            </a:r>
            <a:r>
              <a:rPr lang="fr-FR" dirty="0" err="1" smtClean="0"/>
              <a:t>explained</a:t>
            </a:r>
            <a:r>
              <a:rPr lang="fr-FR" dirty="0" smtClean="0"/>
              <a:t> ?</a:t>
            </a:r>
          </a:p>
          <a:p>
            <a:endParaRPr lang="fr-FR" dirty="0"/>
          </a:p>
        </p:txBody>
      </p:sp>
      <p:sp>
        <p:nvSpPr>
          <p:cNvPr id="4" name="Espace réservé du numéro de diapositive 3"/>
          <p:cNvSpPr>
            <a:spLocks noGrp="1"/>
          </p:cNvSpPr>
          <p:nvPr>
            <p:ph type="sldNum" sz="quarter" idx="10"/>
          </p:nvPr>
        </p:nvSpPr>
        <p:spPr/>
        <p:txBody>
          <a:bodyPr/>
          <a:lstStyle/>
          <a:p>
            <a:fld id="{1A217672-C9AB-417B-ABF1-B3E41B43B288}" type="slidenum">
              <a:rPr lang="fr-FR" smtClean="0"/>
              <a:t>18</a:t>
            </a:fld>
            <a:endParaRPr lang="fr-FR"/>
          </a:p>
        </p:txBody>
      </p:sp>
    </p:spTree>
    <p:extLst>
      <p:ext uri="{BB962C8B-B14F-4D97-AF65-F5344CB8AC3E}">
        <p14:creationId xmlns:p14="http://schemas.microsoft.com/office/powerpoint/2010/main" val="2876048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anose="020B0604020202020204" pitchFamily="34" charset="0"/>
                <a:cs typeface="Arial" panose="020B0604020202020204" pitchFamily="34" charset="0"/>
              </a:rPr>
              <a:t>compared to T </a:t>
            </a:r>
            <a:r>
              <a:rPr lang="en-US" sz="1200" dirty="0" smtClean="0">
                <a:latin typeface="Arial" panose="020B0604020202020204" pitchFamily="34" charset="0"/>
                <a:cs typeface="Arial" panose="020B0604020202020204" pitchFamily="34" charset="0"/>
              </a:rPr>
              <a:t>Bioactive legumes allow improvement of silage fermentation, reduction of</a:t>
            </a:r>
            <a:r>
              <a:rPr lang="en-US" sz="1200" baseline="0" dirty="0" smtClean="0">
                <a:latin typeface="Arial" panose="020B0604020202020204" pitchFamily="34" charset="0"/>
                <a:cs typeface="Arial" panose="020B0604020202020204" pitchFamily="34" charset="0"/>
              </a:rPr>
              <a:t> protein degradation in the silo and tend to produce the same effect in the rumen environment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anose="020B0604020202020204" pitchFamily="34" charset="0"/>
                <a:cs typeface="Arial" panose="020B0604020202020204" pitchFamily="34" charset="0"/>
              </a:rPr>
              <a:t>RC better than SF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anose="020B0604020202020204" pitchFamily="34" charset="0"/>
                <a:cs typeface="Arial" panose="020B0604020202020204" pitchFamily="34" charset="0"/>
              </a:rPr>
              <a:t>SF less degraded …</a:t>
            </a:r>
            <a:endParaRPr lang="en-US" sz="1200" dirty="0" smtClean="0">
              <a:latin typeface="Arial" panose="020B060402020202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1A217672-C9AB-417B-ABF1-B3E41B43B288}" type="slidenum">
              <a:rPr lang="fr-FR" smtClean="0"/>
              <a:t>19</a:t>
            </a:fld>
            <a:endParaRPr lang="fr-FR"/>
          </a:p>
        </p:txBody>
      </p:sp>
    </p:spTree>
    <p:extLst>
      <p:ext uri="{BB962C8B-B14F-4D97-AF65-F5344CB8AC3E}">
        <p14:creationId xmlns:p14="http://schemas.microsoft.com/office/powerpoint/2010/main" val="2876048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err="1" smtClean="0"/>
              <a:t>Among</a:t>
            </a:r>
            <a:r>
              <a:rPr lang="fr-FR" b="1" dirty="0" smtClean="0"/>
              <a:t> the forage </a:t>
            </a:r>
            <a:r>
              <a:rPr lang="fr-FR" b="1" dirty="0" err="1" smtClean="0"/>
              <a:t>resources</a:t>
            </a:r>
            <a:r>
              <a:rPr lang="fr-FR" b="1" dirty="0" smtClean="0"/>
              <a:t>, </a:t>
            </a:r>
            <a:r>
              <a:rPr lang="fr-FR" b="1" dirty="0" err="1" smtClean="0"/>
              <a:t>legumes</a:t>
            </a:r>
            <a:r>
              <a:rPr lang="fr-FR" b="1" dirty="0" smtClean="0"/>
              <a:t> </a:t>
            </a:r>
            <a:r>
              <a:rPr lang="fr-FR" b="1" dirty="0" err="1" smtClean="0"/>
              <a:t>is</a:t>
            </a:r>
            <a:r>
              <a:rPr lang="fr-FR" b="1" dirty="0" smtClean="0"/>
              <a:t> a </a:t>
            </a:r>
            <a:r>
              <a:rPr lang="fr-FR" b="1" dirty="0" err="1" smtClean="0"/>
              <a:t>locally</a:t>
            </a:r>
            <a:r>
              <a:rPr lang="fr-FR" b="1" dirty="0" smtClean="0"/>
              <a:t> </a:t>
            </a:r>
            <a:r>
              <a:rPr lang="fr-FR" b="1" dirty="0" err="1" smtClean="0"/>
              <a:t>available</a:t>
            </a:r>
            <a:r>
              <a:rPr lang="fr-FR" b="1" baseline="0" dirty="0" smtClean="0"/>
              <a:t> </a:t>
            </a:r>
            <a:r>
              <a:rPr lang="fr-FR" b="1" baseline="0" dirty="0" err="1" smtClean="0"/>
              <a:t>protein</a:t>
            </a:r>
            <a:r>
              <a:rPr lang="fr-FR" b="1" baseline="0" dirty="0" smtClean="0"/>
              <a:t> </a:t>
            </a:r>
            <a:r>
              <a:rPr lang="fr-FR" b="1" baseline="0" dirty="0" err="1" smtClean="0"/>
              <a:t>rich</a:t>
            </a:r>
            <a:r>
              <a:rPr lang="fr-FR" b="1" baseline="0" dirty="0" smtClean="0"/>
              <a:t> source </a:t>
            </a:r>
            <a:r>
              <a:rPr lang="fr-FR" b="1" dirty="0" smtClean="0"/>
              <a:t>for ruminant,</a:t>
            </a:r>
            <a:r>
              <a:rPr lang="fr-FR" b="1" baseline="0" dirty="0" smtClean="0"/>
              <a:t> </a:t>
            </a:r>
            <a:r>
              <a:rPr lang="fr-FR" b="1" baseline="0" dirty="0" err="1" smtClean="0"/>
              <a:t>representing</a:t>
            </a:r>
            <a:r>
              <a:rPr lang="fr-FR" b="1" baseline="0" dirty="0" smtClean="0"/>
              <a:t> an alternative for </a:t>
            </a:r>
            <a:r>
              <a:rPr lang="fr-FR" b="1" baseline="0" dirty="0" err="1" smtClean="0"/>
              <a:t>example</a:t>
            </a:r>
            <a:r>
              <a:rPr lang="fr-FR" b="1" baseline="0" dirty="0" smtClean="0"/>
              <a:t> to </a:t>
            </a:r>
            <a:r>
              <a:rPr lang="fr-FR" b="1" baseline="0" dirty="0" err="1" smtClean="0"/>
              <a:t>imported</a:t>
            </a:r>
            <a:r>
              <a:rPr lang="fr-FR" b="1" baseline="0" dirty="0" smtClean="0"/>
              <a:t> soya</a:t>
            </a:r>
            <a:endParaRPr lang="fr-FR" baseline="0" dirty="0" smtClean="0"/>
          </a:p>
          <a:p>
            <a:endParaRPr lang="fr-FR" b="1" baseline="0" dirty="0" smtClean="0"/>
          </a:p>
          <a:p>
            <a:r>
              <a:rPr lang="fr-FR" b="1" baseline="0" dirty="0" err="1" smtClean="0"/>
              <a:t>They</a:t>
            </a:r>
            <a:r>
              <a:rPr lang="fr-FR" b="1" baseline="0" dirty="0" smtClean="0"/>
              <a:t> </a:t>
            </a:r>
            <a:r>
              <a:rPr lang="fr-FR" b="1" baseline="0" dirty="0" err="1" smtClean="0"/>
              <a:t>heve</a:t>
            </a:r>
            <a:r>
              <a:rPr lang="fr-FR" b="1" baseline="0" dirty="0" smtClean="0"/>
              <a:t> the </a:t>
            </a:r>
            <a:r>
              <a:rPr lang="fr-FR" b="1" baseline="0" dirty="0" err="1" smtClean="0"/>
              <a:t>advantage</a:t>
            </a:r>
            <a:r>
              <a:rPr lang="fr-FR" b="1" baseline="0" dirty="0" smtClean="0"/>
              <a:t> to </a:t>
            </a:r>
            <a:r>
              <a:rPr lang="fr-FR" b="1" baseline="0" dirty="0" err="1" smtClean="0"/>
              <a:t>fix</a:t>
            </a:r>
            <a:r>
              <a:rPr lang="fr-FR" b="1" baseline="0" dirty="0" smtClean="0"/>
              <a:t> </a:t>
            </a:r>
            <a:r>
              <a:rPr lang="fr-FR" b="1" baseline="0" dirty="0" err="1" smtClean="0"/>
              <a:t>atmosferic</a:t>
            </a:r>
            <a:r>
              <a:rPr lang="fr-FR" b="1" baseline="0" dirty="0" smtClean="0"/>
              <a:t> N </a:t>
            </a:r>
            <a:r>
              <a:rPr lang="fr-FR" b="1" baseline="0" dirty="0" err="1" smtClean="0"/>
              <a:t>from</a:t>
            </a:r>
            <a:r>
              <a:rPr lang="fr-FR" b="1" baseline="0" dirty="0" smtClean="0"/>
              <a:t> the </a:t>
            </a:r>
            <a:r>
              <a:rPr lang="fr-FR" b="1" baseline="0" dirty="0" err="1" smtClean="0"/>
              <a:t>atmosfere</a:t>
            </a:r>
            <a:r>
              <a:rPr lang="fr-FR" b="1" baseline="0" dirty="0" smtClean="0"/>
              <a:t> </a:t>
            </a:r>
            <a:r>
              <a:rPr lang="fr-FR" b="1" baseline="0" dirty="0" err="1" smtClean="0"/>
              <a:t>limiting</a:t>
            </a:r>
            <a:r>
              <a:rPr lang="fr-FR" b="1" baseline="0" dirty="0" smtClean="0"/>
              <a:t> the use of </a:t>
            </a:r>
            <a:r>
              <a:rPr lang="fr-FR" b="1" baseline="0" dirty="0" err="1" smtClean="0"/>
              <a:t>chemical</a:t>
            </a:r>
            <a:r>
              <a:rPr lang="fr-FR" b="1" baseline="0" dirty="0" smtClean="0"/>
              <a:t> </a:t>
            </a:r>
            <a:r>
              <a:rPr lang="fr-FR" b="1" baseline="0" dirty="0" err="1" smtClean="0"/>
              <a:t>fertilizer</a:t>
            </a:r>
            <a:r>
              <a:rPr lang="fr-FR" b="1" baseline="0" dirty="0" smtClean="0"/>
              <a:t> </a:t>
            </a:r>
          </a:p>
          <a:p>
            <a:endParaRPr lang="fr-FR" b="1" baseline="0" dirty="0" smtClean="0"/>
          </a:p>
          <a:p>
            <a:r>
              <a:rPr lang="fr-FR" b="1" baseline="0" dirty="0" smtClean="0"/>
              <a:t>At the animal </a:t>
            </a:r>
            <a:r>
              <a:rPr lang="fr-FR" b="1" baseline="0" dirty="0" err="1" smtClean="0"/>
              <a:t>level</a:t>
            </a:r>
            <a:r>
              <a:rPr lang="fr-FR" b="1" baseline="0" dirty="0" smtClean="0"/>
              <a:t>, </a:t>
            </a:r>
            <a:r>
              <a:rPr lang="fr-FR" b="1" baseline="0" dirty="0" err="1" smtClean="0"/>
              <a:t>their</a:t>
            </a:r>
            <a:r>
              <a:rPr lang="fr-FR" b="1" baseline="0" dirty="0" smtClean="0"/>
              <a:t> inclusion in </a:t>
            </a:r>
            <a:r>
              <a:rPr lang="fr-FR" b="1" baseline="0" dirty="0" err="1" smtClean="0"/>
              <a:t>diet</a:t>
            </a:r>
            <a:r>
              <a:rPr lang="fr-FR" b="1" baseline="0" dirty="0" smtClean="0"/>
              <a:t> have been </a:t>
            </a:r>
            <a:r>
              <a:rPr lang="fr-FR" b="1" baseline="0" dirty="0" err="1" smtClean="0"/>
              <a:t>observed</a:t>
            </a:r>
            <a:r>
              <a:rPr lang="fr-FR" b="1" baseline="0" dirty="0" smtClean="0"/>
              <a:t> to </a:t>
            </a:r>
            <a:r>
              <a:rPr lang="fr-FR" b="1" baseline="0" dirty="0" err="1" smtClean="0"/>
              <a:t>increase</a:t>
            </a:r>
            <a:r>
              <a:rPr lang="fr-FR" b="1" baseline="0" dirty="0" smtClean="0"/>
              <a:t> </a:t>
            </a:r>
            <a:r>
              <a:rPr lang="fr-FR" b="1" baseline="0" dirty="0" err="1" smtClean="0"/>
              <a:t>voluntary</a:t>
            </a:r>
            <a:r>
              <a:rPr lang="fr-FR" b="1" baseline="0" dirty="0" smtClean="0"/>
              <a:t> </a:t>
            </a:r>
            <a:r>
              <a:rPr lang="fr-FR" b="1" baseline="0" dirty="0" err="1" smtClean="0"/>
              <a:t>intake</a:t>
            </a:r>
            <a:r>
              <a:rPr lang="fr-FR" b="1" baseline="0" dirty="0" smtClean="0"/>
              <a:t> and animal performances</a:t>
            </a:r>
            <a:endParaRPr lang="fr-FR" b="1" dirty="0"/>
          </a:p>
        </p:txBody>
      </p:sp>
      <p:sp>
        <p:nvSpPr>
          <p:cNvPr id="4" name="Espace réservé du numéro de diapositive 3"/>
          <p:cNvSpPr>
            <a:spLocks noGrp="1"/>
          </p:cNvSpPr>
          <p:nvPr>
            <p:ph type="sldNum" sz="quarter" idx="10"/>
          </p:nvPr>
        </p:nvSpPr>
        <p:spPr/>
        <p:txBody>
          <a:bodyPr/>
          <a:lstStyle/>
          <a:p>
            <a:fld id="{1A217672-C9AB-417B-ABF1-B3E41B43B288}" type="slidenum">
              <a:rPr lang="fr-FR" smtClean="0">
                <a:solidFill>
                  <a:prstClr val="black"/>
                </a:solidFill>
              </a:rPr>
              <a:pPr/>
              <a:t>2</a:t>
            </a:fld>
            <a:endParaRPr lang="fr-FR">
              <a:solidFill>
                <a:prstClr val="black"/>
              </a:solidFill>
            </a:endParaRPr>
          </a:p>
        </p:txBody>
      </p:sp>
    </p:spTree>
    <p:extLst>
      <p:ext uri="{BB962C8B-B14F-4D97-AF65-F5344CB8AC3E}">
        <p14:creationId xmlns:p14="http://schemas.microsoft.com/office/powerpoint/2010/main" val="2876048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dirty="0" smtClean="0"/>
              <a:t>On</a:t>
            </a:r>
            <a:r>
              <a:rPr lang="fr-FR" i="1" baseline="0" dirty="0" smtClean="0"/>
              <a:t> a rajouté une diapo « </a:t>
            </a:r>
            <a:r>
              <a:rPr lang="fr-FR" i="1" baseline="0" dirty="0" err="1" smtClean="0"/>
              <a:t>take</a:t>
            </a:r>
            <a:r>
              <a:rPr lang="fr-FR" i="1" baseline="0" dirty="0" smtClean="0"/>
              <a:t> home message » pour faire comme dans l’in vitro</a:t>
            </a:r>
          </a:p>
          <a:p>
            <a:r>
              <a:rPr lang="fr-FR" i="1" baseline="0" dirty="0" smtClean="0"/>
              <a:t>On a rassemblé les principaux résultats: on te laisse faire la mise en forme et le texte</a:t>
            </a:r>
            <a:endParaRPr lang="fr-FR" i="1" dirty="0"/>
          </a:p>
        </p:txBody>
      </p:sp>
      <p:sp>
        <p:nvSpPr>
          <p:cNvPr id="4" name="Espace réservé du numéro de diapositive 3"/>
          <p:cNvSpPr>
            <a:spLocks noGrp="1"/>
          </p:cNvSpPr>
          <p:nvPr>
            <p:ph type="sldNum" sz="quarter" idx="10"/>
          </p:nvPr>
        </p:nvSpPr>
        <p:spPr/>
        <p:txBody>
          <a:bodyPr/>
          <a:lstStyle/>
          <a:p>
            <a:fld id="{1A217672-C9AB-417B-ABF1-B3E41B43B288}" type="slidenum">
              <a:rPr lang="fr-FR" smtClean="0"/>
              <a:t>20</a:t>
            </a:fld>
            <a:endParaRPr lang="fr-FR"/>
          </a:p>
        </p:txBody>
      </p:sp>
    </p:spTree>
    <p:extLst>
      <p:ext uri="{BB962C8B-B14F-4D97-AF65-F5344CB8AC3E}">
        <p14:creationId xmlns:p14="http://schemas.microsoft.com/office/powerpoint/2010/main" val="2876048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A217672-C9AB-417B-ABF1-B3E41B43B288}" type="slidenum">
              <a:rPr lang="fr-FR" smtClean="0"/>
              <a:t>21</a:t>
            </a:fld>
            <a:endParaRPr lang="fr-FR"/>
          </a:p>
        </p:txBody>
      </p:sp>
    </p:spTree>
    <p:extLst>
      <p:ext uri="{BB962C8B-B14F-4D97-AF65-F5344CB8AC3E}">
        <p14:creationId xmlns:p14="http://schemas.microsoft.com/office/powerpoint/2010/main" val="2876048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However, one major weakness of fodder legumes for ruminant nutrition is their </a:t>
            </a:r>
            <a:r>
              <a:rPr lang="fr-FR" b="1" baseline="0" dirty="0" err="1" smtClean="0"/>
              <a:t>unbalanced</a:t>
            </a:r>
            <a:r>
              <a:rPr lang="fr-FR" b="1" baseline="0" dirty="0" smtClean="0"/>
              <a:t> contents in N and </a:t>
            </a:r>
            <a:r>
              <a:rPr lang="fr-FR" b="1" baseline="0" dirty="0" err="1" smtClean="0"/>
              <a:t>energy</a:t>
            </a:r>
            <a:r>
              <a:rPr lang="fr-FR" b="1" baseline="0" dirty="0" smtClean="0"/>
              <a:t> </a:t>
            </a:r>
            <a:r>
              <a:rPr lang="fr-FR" b="1" baseline="0" dirty="0" err="1" smtClean="0"/>
              <a:t>with</a:t>
            </a:r>
            <a:r>
              <a:rPr lang="fr-FR" b="1" baseline="0" dirty="0" smtClean="0"/>
              <a:t> an </a:t>
            </a:r>
            <a:r>
              <a:rPr lang="fr-FR" b="1" baseline="0" dirty="0" err="1" smtClean="0"/>
              <a:t>excess</a:t>
            </a:r>
            <a:r>
              <a:rPr lang="fr-FR" b="1" baseline="0" dirty="0" smtClean="0"/>
              <a:t> in </a:t>
            </a:r>
            <a:r>
              <a:rPr lang="en-GB" sz="1200" b="1" kern="1200" dirty="0" smtClean="0">
                <a:solidFill>
                  <a:schemeClr val="tx1"/>
                </a:solidFill>
                <a:effectLst/>
                <a:latin typeface="+mn-lt"/>
                <a:ea typeface="+mn-ea"/>
                <a:cs typeface="+mn-cs"/>
              </a:rPr>
              <a:t>N,</a:t>
            </a:r>
            <a:r>
              <a:rPr lang="en-GB" sz="1200" b="1" kern="1200" baseline="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 leading</a:t>
            </a:r>
            <a:r>
              <a:rPr lang="en-GB" sz="1200" b="1" kern="1200" baseline="0" dirty="0" smtClean="0">
                <a:solidFill>
                  <a:schemeClr val="tx1"/>
                </a:solidFill>
                <a:effectLst/>
                <a:latin typeface="+mn-lt"/>
                <a:ea typeface="+mn-ea"/>
                <a:cs typeface="+mn-cs"/>
              </a:rPr>
              <a:t> to </a:t>
            </a:r>
            <a:r>
              <a:rPr lang="en-GB" sz="1200" b="1" kern="1200" dirty="0" smtClean="0">
                <a:solidFill>
                  <a:schemeClr val="tx1"/>
                </a:solidFill>
                <a:effectLst/>
                <a:latin typeface="+mn-lt"/>
                <a:ea typeface="+mn-ea"/>
                <a:cs typeface="+mn-cs"/>
              </a:rPr>
              <a:t>excessive protein degradation in the rumen and losses</a:t>
            </a:r>
            <a:r>
              <a:rPr lang="en-GB" sz="1200" b="1" kern="1200" baseline="0" dirty="0" smtClean="0">
                <a:solidFill>
                  <a:schemeClr val="tx1"/>
                </a:solidFill>
                <a:effectLst/>
                <a:latin typeface="+mn-lt"/>
                <a:ea typeface="+mn-ea"/>
                <a:cs typeface="+mn-cs"/>
              </a:rPr>
              <a:t> on the environment </a:t>
            </a:r>
            <a:r>
              <a:rPr lang="en-GB" sz="1200" b="1" kern="1200" dirty="0" smtClean="0">
                <a:solidFill>
                  <a:schemeClr val="tx1"/>
                </a:solidFill>
                <a:effectLst/>
                <a:latin typeface="+mn-lt"/>
                <a:ea typeface="+mn-ea"/>
                <a:cs typeface="+mn-cs"/>
              </a:rPr>
              <a:t>via the urine and faeces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b="1" baseline="0" dirty="0" err="1" smtClean="0"/>
              <a:t>Mixing</a:t>
            </a:r>
            <a:r>
              <a:rPr lang="fr-FR" b="1" baseline="0" dirty="0" smtClean="0"/>
              <a:t> </a:t>
            </a:r>
            <a:r>
              <a:rPr lang="fr-FR" b="1" baseline="0" dirty="0" err="1" smtClean="0"/>
              <a:t>grass</a:t>
            </a:r>
            <a:r>
              <a:rPr lang="fr-FR" b="1" baseline="0" dirty="0" smtClean="0"/>
              <a:t> and </a:t>
            </a:r>
            <a:r>
              <a:rPr lang="fr-FR" b="1" baseline="0" dirty="0" err="1" smtClean="0"/>
              <a:t>legumes</a:t>
            </a:r>
            <a:r>
              <a:rPr lang="fr-FR" b="1" baseline="0" dirty="0" smtClean="0"/>
              <a:t> </a:t>
            </a:r>
            <a:r>
              <a:rPr lang="fr-FR" b="1" baseline="0" dirty="0" err="1" smtClean="0"/>
              <a:t>then</a:t>
            </a:r>
            <a:r>
              <a:rPr lang="fr-FR" b="1" baseline="0" dirty="0" smtClean="0"/>
              <a:t> </a:t>
            </a:r>
            <a:r>
              <a:rPr lang="fr-FR" b="1" baseline="0" dirty="0" err="1" smtClean="0"/>
              <a:t>appears</a:t>
            </a:r>
            <a:r>
              <a:rPr lang="fr-FR" b="1" baseline="0" dirty="0" smtClean="0"/>
              <a:t> to </a:t>
            </a:r>
            <a:r>
              <a:rPr lang="fr-FR" b="1" baseline="0" dirty="0" err="1" smtClean="0"/>
              <a:t>be</a:t>
            </a:r>
            <a:r>
              <a:rPr lang="fr-FR" b="1" baseline="0" dirty="0" smtClean="0"/>
              <a:t> a good solution to </a:t>
            </a:r>
            <a:r>
              <a:rPr lang="fr-FR" b="1" baseline="0" dirty="0" err="1" smtClean="0"/>
              <a:t>rebalance</a:t>
            </a:r>
            <a:r>
              <a:rPr lang="fr-FR" b="1" baseline="0" dirty="0" smtClean="0"/>
              <a:t> </a:t>
            </a:r>
            <a:r>
              <a:rPr lang="fr-FR" b="1" baseline="0" dirty="0" err="1" smtClean="0"/>
              <a:t>energy</a:t>
            </a:r>
            <a:r>
              <a:rPr lang="fr-FR" b="1" baseline="0" dirty="0" smtClean="0"/>
              <a:t> and </a:t>
            </a:r>
            <a:r>
              <a:rPr lang="fr-FR" b="1" baseline="0" dirty="0" err="1" smtClean="0"/>
              <a:t>protein</a:t>
            </a:r>
            <a:r>
              <a:rPr lang="fr-FR" b="1" baseline="0" dirty="0" smtClean="0"/>
              <a:t>. In addition, </a:t>
            </a:r>
            <a:r>
              <a:rPr lang="en-GB" b="1" dirty="0" smtClean="0"/>
              <a:t>previous studies have shown that forage mixtures can stimulate animal voluntary intake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Another issue concerns harvest and conservation. Compared to grass species, the hay making process of legumes is associated with important losses of leaves. Then a more adequate mode of legume conservation is silage, on which I have focused d</a:t>
            </a:r>
            <a:r>
              <a:rPr lang="en-GB" b="1" baseline="0" dirty="0" smtClean="0"/>
              <a:t>uring my thesis work</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A217672-C9AB-417B-ABF1-B3E41B43B288}" type="slidenum">
              <a:rPr lang="fr-FR" smtClean="0">
                <a:solidFill>
                  <a:prstClr val="black"/>
                </a:solidFill>
              </a:rPr>
              <a:pPr/>
              <a:t>3</a:t>
            </a:fld>
            <a:endParaRPr lang="fr-FR">
              <a:solidFill>
                <a:prstClr val="black"/>
              </a:solidFill>
            </a:endParaRPr>
          </a:p>
        </p:txBody>
      </p:sp>
    </p:spTree>
    <p:extLst>
      <p:ext uri="{BB962C8B-B14F-4D97-AF65-F5344CB8AC3E}">
        <p14:creationId xmlns:p14="http://schemas.microsoft.com/office/powerpoint/2010/main" val="2876048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b="1" baseline="0" dirty="0" err="1" smtClean="0"/>
              <a:t>Mixing</a:t>
            </a:r>
            <a:r>
              <a:rPr lang="fr-FR" b="1" baseline="0" dirty="0" smtClean="0"/>
              <a:t> </a:t>
            </a:r>
            <a:r>
              <a:rPr lang="fr-FR" b="1" baseline="0" dirty="0" err="1" smtClean="0"/>
              <a:t>grass</a:t>
            </a:r>
            <a:r>
              <a:rPr lang="fr-FR" b="1" baseline="0" dirty="0" smtClean="0"/>
              <a:t> and </a:t>
            </a:r>
            <a:r>
              <a:rPr lang="fr-FR" b="1" baseline="0" dirty="0" err="1" smtClean="0"/>
              <a:t>legumes</a:t>
            </a:r>
            <a:r>
              <a:rPr lang="fr-FR" b="1" baseline="0" dirty="0" smtClean="0"/>
              <a:t> </a:t>
            </a:r>
            <a:r>
              <a:rPr lang="fr-FR" b="1" baseline="0" dirty="0" err="1" smtClean="0"/>
              <a:t>then</a:t>
            </a:r>
            <a:r>
              <a:rPr lang="fr-FR" b="1" baseline="0" dirty="0" smtClean="0"/>
              <a:t> </a:t>
            </a:r>
            <a:r>
              <a:rPr lang="fr-FR" b="1" baseline="0" dirty="0" err="1" smtClean="0"/>
              <a:t>appears</a:t>
            </a:r>
            <a:r>
              <a:rPr lang="fr-FR" b="1" baseline="0" dirty="0" smtClean="0"/>
              <a:t> to </a:t>
            </a:r>
            <a:r>
              <a:rPr lang="fr-FR" b="1" baseline="0" dirty="0" err="1" smtClean="0"/>
              <a:t>be</a:t>
            </a:r>
            <a:r>
              <a:rPr lang="fr-FR" b="1" baseline="0" dirty="0" smtClean="0"/>
              <a:t> a good solution to </a:t>
            </a:r>
            <a:r>
              <a:rPr lang="fr-FR" b="1" baseline="0" dirty="0" err="1" smtClean="0"/>
              <a:t>rebalance</a:t>
            </a:r>
            <a:r>
              <a:rPr lang="fr-FR" b="1" baseline="0" dirty="0" smtClean="0"/>
              <a:t> </a:t>
            </a:r>
            <a:r>
              <a:rPr lang="fr-FR" b="1" baseline="0" dirty="0" err="1" smtClean="0"/>
              <a:t>energy</a:t>
            </a:r>
            <a:r>
              <a:rPr lang="fr-FR" b="1" baseline="0" dirty="0" smtClean="0"/>
              <a:t> and </a:t>
            </a:r>
            <a:r>
              <a:rPr lang="fr-FR" b="1" baseline="0" dirty="0" err="1" smtClean="0"/>
              <a:t>protein</a:t>
            </a:r>
            <a:r>
              <a:rPr lang="fr-FR" b="1" baseline="0" dirty="0" smtClean="0"/>
              <a:t>. In addition, </a:t>
            </a:r>
            <a:r>
              <a:rPr lang="en-GB" b="1" dirty="0" smtClean="0"/>
              <a:t>previous studies have shown that forage mixtures can stimulate animal voluntary intake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Another issue concerns harvest and conservation. Compared to grass species, the hay making process of legumes is associated with important losses of leaves. Then a more adequate mode of legume conservation is silage, on which I have focused d</a:t>
            </a:r>
            <a:r>
              <a:rPr lang="en-GB" b="1" baseline="0" dirty="0" smtClean="0"/>
              <a:t>uring my thesis work</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A217672-C9AB-417B-ABF1-B3E41B43B288}" type="slidenum">
              <a:rPr lang="fr-FR" smtClean="0">
                <a:solidFill>
                  <a:prstClr val="black"/>
                </a:solidFill>
              </a:rPr>
              <a:pPr/>
              <a:t>4</a:t>
            </a:fld>
            <a:endParaRPr lang="fr-FR">
              <a:solidFill>
                <a:prstClr val="black"/>
              </a:solidFill>
            </a:endParaRPr>
          </a:p>
        </p:txBody>
      </p:sp>
    </p:spTree>
    <p:extLst>
      <p:ext uri="{BB962C8B-B14F-4D97-AF65-F5344CB8AC3E}">
        <p14:creationId xmlns:p14="http://schemas.microsoft.com/office/powerpoint/2010/main" val="2876048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1" i="0" kern="1200" dirty="0" smtClean="0">
                <a:solidFill>
                  <a:schemeClr val="tx1"/>
                </a:solidFill>
                <a:effectLst/>
                <a:latin typeface="+mn-lt"/>
                <a:ea typeface="+mn-ea"/>
                <a:cs typeface="+mn-cs"/>
              </a:rPr>
              <a:t>To optimize</a:t>
            </a:r>
            <a:r>
              <a:rPr lang="en-US" sz="1200" b="1" i="0" kern="1200" baseline="0" dirty="0" smtClean="0">
                <a:solidFill>
                  <a:schemeClr val="tx1"/>
                </a:solidFill>
                <a:effectLst/>
                <a:latin typeface="+mn-lt"/>
                <a:ea typeface="+mn-ea"/>
                <a:cs typeface="+mn-cs"/>
              </a:rPr>
              <a:t> the silage quality and conservation, it is crucial to ensure a intense lactic fermentation and a low protein degradation to ensure a better nutritive value and prevent N losses</a:t>
            </a:r>
            <a:r>
              <a:rPr lang="en-US" sz="1200" b="1" i="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Protein degradation in silage is due to the action of plant protease and proteolytic microorganisms that solubilize the</a:t>
            </a:r>
            <a:r>
              <a:rPr lang="en-US" sz="1200" b="1" i="0" kern="1200" baseline="0" dirty="0" smtClean="0">
                <a:solidFill>
                  <a:schemeClr val="tx1"/>
                </a:solidFill>
                <a:effectLst/>
                <a:latin typeface="+mn-lt"/>
                <a:ea typeface="+mn-ea"/>
                <a:cs typeface="+mn-cs"/>
              </a:rPr>
              <a:t> protein into </a:t>
            </a:r>
            <a:r>
              <a:rPr lang="en-US" sz="1200" b="1" i="0" kern="1200" dirty="0" smtClean="0">
                <a:solidFill>
                  <a:schemeClr val="tx1"/>
                </a:solidFill>
                <a:effectLst/>
                <a:latin typeface="+mn-lt"/>
                <a:ea typeface="+mn-ea"/>
                <a:cs typeface="+mn-cs"/>
              </a:rPr>
              <a:t>free amino acids and ammonia </a:t>
            </a:r>
            <a:r>
              <a:rPr lang="en-US" sz="1200" b="0" i="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b="1" noProof="0" dirty="0" smtClean="0"/>
              <a:t>Some legumes</a:t>
            </a:r>
            <a:r>
              <a:rPr lang="en-GB" b="1" baseline="0" noProof="0" dirty="0" smtClean="0"/>
              <a:t> contain secondary compounds able to bind protein, thereby preserving their degradation in the silos and thus decreasing the concentrations of </a:t>
            </a:r>
            <a:r>
              <a:rPr lang="en-GB" b="1" baseline="0" noProof="0" dirty="0" err="1" smtClean="0"/>
              <a:t>aminoacids</a:t>
            </a:r>
            <a:r>
              <a:rPr lang="en-GB" b="1" baseline="0" noProof="0" dirty="0" smtClean="0"/>
              <a:t> and ammonia in the silage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noProof="0" dirty="0" smtClean="0"/>
              <a:t>On current knowledge, the most active secondary compounds in legumes to bind protein are condensed tannins and polyphenol </a:t>
            </a:r>
            <a:r>
              <a:rPr lang="en-GB" b="1" baseline="0" noProof="0" dirty="0" err="1" smtClean="0"/>
              <a:t>oxydase</a:t>
            </a:r>
            <a:r>
              <a:rPr lang="en-GB" b="1" baseline="0" noProof="0" dirty="0" smtClean="0"/>
              <a:t>. The thesis will focus on these 2 compounds.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1A217672-C9AB-417B-ABF1-B3E41B43B288}" type="slidenum">
              <a:rPr lang="fr-FR" smtClean="0">
                <a:solidFill>
                  <a:prstClr val="black"/>
                </a:solidFill>
              </a:rPr>
              <a:pPr/>
              <a:t>5</a:t>
            </a:fld>
            <a:endParaRPr lang="fr-FR">
              <a:solidFill>
                <a:prstClr val="black"/>
              </a:solidFill>
            </a:endParaRPr>
          </a:p>
        </p:txBody>
      </p:sp>
    </p:spTree>
    <p:extLst>
      <p:ext uri="{BB962C8B-B14F-4D97-AF65-F5344CB8AC3E}">
        <p14:creationId xmlns:p14="http://schemas.microsoft.com/office/powerpoint/2010/main" val="2876048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noProof="0" dirty="0" smtClean="0"/>
              <a:t>Condensed tannins are phenolic compounds forming complexes with protein </a:t>
            </a:r>
            <a:r>
              <a:rPr lang="en-GB" sz="1200" b="1" kern="1200" dirty="0" smtClean="0">
                <a:solidFill>
                  <a:schemeClr val="tx1"/>
                </a:solidFill>
                <a:effectLst/>
                <a:latin typeface="+mn-lt"/>
                <a:ea typeface="+mn-ea"/>
                <a:cs typeface="+mn-cs"/>
              </a:rPr>
              <a:t>by hydrogen bonding </a:t>
            </a:r>
            <a:r>
              <a:rPr lang="fr-FR" b="1" baseline="0" noProof="0" dirty="0" smtClean="0"/>
              <a:t>in a </a:t>
            </a:r>
            <a:r>
              <a:rPr lang="fr-FR" b="1" baseline="0" dirty="0" smtClean="0"/>
              <a:t>pH </a:t>
            </a:r>
            <a:r>
              <a:rPr lang="fr-FR" b="1" baseline="0" dirty="0" err="1" smtClean="0"/>
              <a:t>depending</a:t>
            </a:r>
            <a:r>
              <a:rPr lang="fr-FR" b="1" baseline="0" dirty="0" smtClean="0"/>
              <a:t> </a:t>
            </a:r>
            <a:r>
              <a:rPr lang="fr-FR" b="1" baseline="0" dirty="0" err="1" smtClean="0"/>
              <a:t>manner</a:t>
            </a:r>
            <a:r>
              <a:rPr lang="fr-FR" b="1" baseline="0" dirty="0" smtClean="0"/>
              <a:t>. P</a:t>
            </a:r>
            <a:r>
              <a:rPr lang="en-GB" sz="1200" b="1" kern="1200" dirty="0" err="1" smtClean="0">
                <a:solidFill>
                  <a:schemeClr val="tx1"/>
                </a:solidFill>
                <a:effectLst/>
                <a:latin typeface="+mn-lt"/>
                <a:ea typeface="+mn-ea"/>
                <a:cs typeface="+mn-cs"/>
              </a:rPr>
              <a:t>rotein</a:t>
            </a:r>
            <a:r>
              <a:rPr lang="en-GB" sz="1200" b="1" kern="1200" dirty="0" smtClean="0">
                <a:solidFill>
                  <a:schemeClr val="tx1"/>
                </a:solidFill>
                <a:effectLst/>
                <a:latin typeface="+mn-lt"/>
                <a:ea typeface="+mn-ea"/>
                <a:cs typeface="+mn-cs"/>
              </a:rPr>
              <a:t> complexes</a:t>
            </a:r>
            <a:r>
              <a:rPr lang="en-GB" sz="1200" b="1" kern="1200" baseline="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are formed at near neutral pH and can dissociate at </a:t>
            </a:r>
            <a:r>
              <a:rPr lang="fr-FR" sz="1200" b="1" kern="1200" dirty="0" err="1" smtClean="0">
                <a:solidFill>
                  <a:schemeClr val="tx1"/>
                </a:solidFill>
                <a:effectLst/>
                <a:latin typeface="+mn-lt"/>
                <a:ea typeface="+mn-ea"/>
                <a:cs typeface="+mn-cs"/>
              </a:rPr>
              <a:t>very</a:t>
            </a:r>
            <a:r>
              <a:rPr lang="fr-FR" sz="1200" b="1" kern="1200" dirty="0" smtClean="0">
                <a:solidFill>
                  <a:schemeClr val="tx1"/>
                </a:solidFill>
                <a:effectLst/>
                <a:latin typeface="+mn-lt"/>
                <a:ea typeface="+mn-ea"/>
                <a:cs typeface="+mn-cs"/>
              </a:rPr>
              <a:t> </a:t>
            </a:r>
            <a:r>
              <a:rPr lang="fr-FR" sz="1200" b="1" kern="1200" dirty="0" err="1" smtClean="0">
                <a:solidFill>
                  <a:schemeClr val="tx1"/>
                </a:solidFill>
                <a:effectLst/>
                <a:latin typeface="+mn-lt"/>
                <a:ea typeface="+mn-ea"/>
                <a:cs typeface="+mn-cs"/>
              </a:rPr>
              <a:t>low</a:t>
            </a:r>
            <a:r>
              <a:rPr lang="fr-FR" sz="1200" b="1" kern="1200" dirty="0" smtClean="0">
                <a:solidFill>
                  <a:schemeClr val="tx1"/>
                </a:solidFill>
                <a:effectLst/>
                <a:latin typeface="+mn-lt"/>
                <a:ea typeface="+mn-ea"/>
                <a:cs typeface="+mn-cs"/>
              </a:rPr>
              <a:t> or </a:t>
            </a:r>
            <a:r>
              <a:rPr lang="fr-FR" sz="1200" b="1" kern="1200" dirty="0" err="1" smtClean="0">
                <a:solidFill>
                  <a:schemeClr val="tx1"/>
                </a:solidFill>
                <a:effectLst/>
                <a:latin typeface="+mn-lt"/>
                <a:ea typeface="+mn-ea"/>
                <a:cs typeface="+mn-cs"/>
              </a:rPr>
              <a:t>very</a:t>
            </a:r>
            <a:r>
              <a:rPr lang="fr-FR" sz="1200" b="1" kern="1200" dirty="0" smtClean="0">
                <a:solidFill>
                  <a:schemeClr val="tx1"/>
                </a:solidFill>
                <a:effectLst/>
                <a:latin typeface="+mn-lt"/>
                <a:ea typeface="+mn-ea"/>
                <a:cs typeface="+mn-cs"/>
              </a:rPr>
              <a:t> high pH</a:t>
            </a:r>
            <a:endParaRPr lang="fr-FR"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1" baseline="0" dirty="0" err="1" smtClean="0"/>
              <a:t>Thus</a:t>
            </a:r>
            <a:r>
              <a:rPr lang="fr-FR" b="1" baseline="0" dirty="0" smtClean="0"/>
              <a:t> </a:t>
            </a:r>
            <a:r>
              <a:rPr lang="fr-FR" b="1" baseline="0" dirty="0" err="1" smtClean="0"/>
              <a:t>they</a:t>
            </a:r>
            <a:r>
              <a:rPr lang="fr-FR" b="1" baseline="0" dirty="0" smtClean="0"/>
              <a:t> are </a:t>
            </a:r>
            <a:r>
              <a:rPr lang="fr-FR" b="1" baseline="0" dirty="0" err="1" smtClean="0"/>
              <a:t>expected</a:t>
            </a:r>
            <a:r>
              <a:rPr lang="fr-FR" b="1" baseline="0" dirty="0" smtClean="0"/>
              <a:t> to </a:t>
            </a:r>
            <a:r>
              <a:rPr lang="fr-FR" b="1" baseline="0" dirty="0" err="1" smtClean="0"/>
              <a:t>be</a:t>
            </a:r>
            <a:r>
              <a:rPr lang="fr-FR" b="1" baseline="0" dirty="0" smtClean="0"/>
              <a:t> active </a:t>
            </a:r>
            <a:r>
              <a:rPr lang="fr-FR" b="1" baseline="0" dirty="0" err="1" smtClean="0"/>
              <a:t>during</a:t>
            </a:r>
            <a:r>
              <a:rPr lang="fr-FR" b="1" baseline="0" dirty="0" smtClean="0"/>
              <a:t> </a:t>
            </a:r>
            <a:r>
              <a:rPr lang="fr-FR" b="1" baseline="0" dirty="0" err="1" smtClean="0"/>
              <a:t>ensiling</a:t>
            </a:r>
            <a:r>
              <a:rPr lang="fr-FR" b="1" baseline="0" dirty="0" smtClean="0"/>
              <a:t> </a:t>
            </a:r>
            <a:r>
              <a:rPr lang="fr-FR" b="1" baseline="0" dirty="0" err="1" smtClean="0"/>
              <a:t>process</a:t>
            </a:r>
            <a:r>
              <a:rPr lang="fr-FR" b="1" baseline="0" dirty="0" smtClean="0"/>
              <a:t> and in the rumen </a:t>
            </a:r>
            <a:r>
              <a:rPr lang="fr-FR" b="1" baseline="0" dirty="0" err="1" smtClean="0"/>
              <a:t>environment</a:t>
            </a:r>
            <a:r>
              <a:rPr lang="fr-FR" b="1" baseline="0" dirty="0" smtClean="0"/>
              <a:t>. </a:t>
            </a:r>
            <a:r>
              <a:rPr lang="fr-FR" b="1" baseline="0" dirty="0" err="1" smtClean="0"/>
              <a:t>Subsequently</a:t>
            </a:r>
            <a:r>
              <a:rPr lang="fr-FR" b="1" baseline="0" dirty="0" smtClean="0"/>
              <a:t> in the animal, the </a:t>
            </a:r>
            <a:r>
              <a:rPr lang="fr-FR" b="1" baseline="0" dirty="0" err="1" smtClean="0"/>
              <a:t>literature</a:t>
            </a:r>
            <a:r>
              <a:rPr lang="fr-FR" b="1" baseline="0" dirty="0" smtClean="0"/>
              <a:t> </a:t>
            </a:r>
            <a:r>
              <a:rPr lang="fr-FR" b="1" baseline="0" dirty="0" err="1" smtClean="0"/>
              <a:t>suggest</a:t>
            </a:r>
            <a:r>
              <a:rPr lang="fr-FR" b="1" baseline="0" dirty="0" smtClean="0"/>
              <a:t> </a:t>
            </a:r>
            <a:r>
              <a:rPr lang="fr-FR" b="1" baseline="0" dirty="0" err="1" smtClean="0"/>
              <a:t>that</a:t>
            </a:r>
            <a:r>
              <a:rPr lang="fr-FR" b="1" baseline="0" dirty="0" smtClean="0"/>
              <a:t> the complexes </a:t>
            </a:r>
            <a:r>
              <a:rPr lang="fr-FR" b="1" baseline="0" dirty="0" err="1" smtClean="0"/>
              <a:t>would</a:t>
            </a:r>
            <a:r>
              <a:rPr lang="fr-FR" b="1" baseline="0" dirty="0" smtClean="0"/>
              <a:t> </a:t>
            </a:r>
            <a:r>
              <a:rPr lang="fr-FR" b="1" baseline="0" dirty="0" err="1" smtClean="0"/>
              <a:t>be</a:t>
            </a:r>
            <a:r>
              <a:rPr lang="fr-FR" b="1" baseline="0" dirty="0" smtClean="0"/>
              <a:t> </a:t>
            </a:r>
            <a:r>
              <a:rPr lang="fr-FR" b="1" baseline="0" dirty="0" err="1" smtClean="0"/>
              <a:t>dissociated</a:t>
            </a:r>
            <a:r>
              <a:rPr lang="fr-FR" b="1" baseline="0" dirty="0" smtClean="0"/>
              <a:t> in the abomasum due to the </a:t>
            </a:r>
            <a:r>
              <a:rPr lang="fr-FR" b="1" baseline="0" dirty="0" err="1" smtClean="0"/>
              <a:t>very</a:t>
            </a:r>
            <a:r>
              <a:rPr lang="fr-FR" b="1" baseline="0" dirty="0" smtClean="0"/>
              <a:t> </a:t>
            </a:r>
            <a:r>
              <a:rPr lang="fr-FR" b="1" baseline="0" dirty="0" err="1" smtClean="0"/>
              <a:t>low</a:t>
            </a:r>
            <a:r>
              <a:rPr lang="fr-FR" b="1" baseline="0" dirty="0" smtClean="0"/>
              <a:t> pH </a:t>
            </a:r>
            <a:r>
              <a:rPr lang="fr-FR" b="1" baseline="0" dirty="0" err="1" smtClean="0"/>
              <a:t>leading</a:t>
            </a:r>
            <a:r>
              <a:rPr lang="fr-FR" b="1" baseline="0" dirty="0" smtClean="0"/>
              <a:t> to a </a:t>
            </a:r>
            <a:r>
              <a:rPr lang="fr-FR" b="1" baseline="0" dirty="0" err="1" smtClean="0"/>
              <a:t>better</a:t>
            </a:r>
            <a:r>
              <a:rPr lang="fr-FR" b="1" baseline="0" dirty="0" smtClean="0"/>
              <a:t> N </a:t>
            </a:r>
            <a:r>
              <a:rPr lang="fr-FR" b="1" baseline="0" dirty="0" err="1" smtClean="0"/>
              <a:t>utilization</a:t>
            </a:r>
            <a:r>
              <a:rPr lang="fr-FR" b="1" baseline="0" dirty="0" smtClean="0"/>
              <a:t> in the intestine and </a:t>
            </a:r>
            <a:r>
              <a:rPr lang="fr-FR" b="1" baseline="0" dirty="0" err="1" smtClean="0"/>
              <a:t>lower</a:t>
            </a:r>
            <a:r>
              <a:rPr lang="fr-FR" b="1" baseline="0" dirty="0" smtClean="0"/>
              <a:t> </a:t>
            </a:r>
            <a:r>
              <a:rPr lang="fr-FR" b="1" baseline="0" dirty="0" err="1" smtClean="0"/>
              <a:t>urinary</a:t>
            </a:r>
            <a:r>
              <a:rPr lang="fr-FR" b="1" baseline="0" dirty="0" smtClean="0"/>
              <a:t> N </a:t>
            </a:r>
            <a:r>
              <a:rPr lang="fr-FR" b="1" baseline="0" dirty="0" err="1" smtClean="0"/>
              <a:t>excretion</a:t>
            </a:r>
            <a:r>
              <a:rPr lang="fr-FR" b="1" baseline="0" dirty="0" smtClean="0"/>
              <a:t> </a:t>
            </a:r>
            <a:r>
              <a:rPr lang="fr-FR" b="1" i="1" baseline="0" dirty="0" smtClean="0"/>
              <a:t>(&gt; mettre sur diapo)</a:t>
            </a:r>
          </a:p>
          <a:p>
            <a:pPr marL="0" marR="0" indent="0" algn="l" defTabSz="914400" rtl="0" eaLnBrk="1" fontAlgn="auto" latinLnBrk="0" hangingPunct="1">
              <a:lnSpc>
                <a:spcPct val="100000"/>
              </a:lnSpc>
              <a:spcBef>
                <a:spcPts val="0"/>
              </a:spcBef>
              <a:spcAft>
                <a:spcPts val="0"/>
              </a:spcAft>
              <a:buClrTx/>
              <a:buSzTx/>
              <a:buFontTx/>
              <a:buNone/>
              <a:tabLst/>
              <a:defRPr/>
            </a:pPr>
            <a:endParaRPr lang="fr-FR"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1" dirty="0" err="1" smtClean="0"/>
              <a:t>Additionally</a:t>
            </a:r>
            <a:r>
              <a:rPr lang="fr-FR" b="1" dirty="0" smtClean="0"/>
              <a:t>, c</a:t>
            </a:r>
            <a:r>
              <a:rPr lang="en-GB" b="1" baseline="0" noProof="0" dirty="0" err="1" smtClean="0"/>
              <a:t>ondensed</a:t>
            </a:r>
            <a:r>
              <a:rPr lang="en-GB" b="1" baseline="0" noProof="0" dirty="0" smtClean="0"/>
              <a:t> tannins </a:t>
            </a:r>
            <a:r>
              <a:rPr lang="fr-FR" b="1" baseline="0" dirty="0" smtClean="0"/>
              <a:t>have been </a:t>
            </a:r>
            <a:r>
              <a:rPr lang="fr-FR" b="1" baseline="0" dirty="0" err="1" smtClean="0"/>
              <a:t>shown</a:t>
            </a:r>
            <a:r>
              <a:rPr lang="fr-FR" b="1" baseline="0" dirty="0" smtClean="0"/>
              <a:t> to have </a:t>
            </a:r>
            <a:r>
              <a:rPr lang="fr-FR" b="1" baseline="0" dirty="0" err="1" smtClean="0"/>
              <a:t>anthelmintic</a:t>
            </a:r>
            <a:r>
              <a:rPr lang="fr-FR" b="1" baseline="0" dirty="0" smtClean="0"/>
              <a:t> </a:t>
            </a:r>
            <a:r>
              <a:rPr lang="fr-FR" b="1" baseline="0" dirty="0" err="1" smtClean="0"/>
              <a:t>proprierties</a:t>
            </a:r>
            <a:r>
              <a:rPr lang="fr-FR" b="1" baseline="0" dirty="0" smtClean="0"/>
              <a:t>, </a:t>
            </a:r>
            <a:r>
              <a:rPr lang="fr-FR" b="1" baseline="0" dirty="0" err="1" smtClean="0"/>
              <a:t>especially</a:t>
            </a:r>
            <a:r>
              <a:rPr lang="fr-FR" b="1" baseline="0" dirty="0" smtClean="0"/>
              <a:t> </a:t>
            </a:r>
            <a:r>
              <a:rPr lang="fr-FR" b="1" baseline="0" dirty="0" err="1" smtClean="0"/>
              <a:t>against</a:t>
            </a:r>
            <a:r>
              <a:rPr lang="fr-FR" b="1" baseline="0" dirty="0" smtClean="0"/>
              <a:t> </a:t>
            </a:r>
            <a:r>
              <a:rPr lang="fr-FR" b="1" baseline="0" dirty="0" err="1" smtClean="0"/>
              <a:t>gastrointestinal</a:t>
            </a:r>
            <a:r>
              <a:rPr lang="fr-FR" b="1" baseline="0" dirty="0" smtClean="0"/>
              <a:t> </a:t>
            </a:r>
            <a:r>
              <a:rPr lang="fr-FR" b="1" baseline="0" dirty="0" err="1" smtClean="0"/>
              <a:t>nematods</a:t>
            </a:r>
            <a:r>
              <a:rPr lang="fr-FR" b="1" baseline="0" dirty="0" smtClean="0"/>
              <a:t> in </a:t>
            </a:r>
            <a:r>
              <a:rPr lang="fr-FR" b="1" baseline="0" dirty="0" err="1" smtClean="0"/>
              <a:t>small</a:t>
            </a:r>
            <a:r>
              <a:rPr lang="fr-FR" b="1" baseline="0" dirty="0" smtClean="0"/>
              <a:t> ruminants. </a:t>
            </a:r>
            <a:r>
              <a:rPr lang="fr-FR" b="1" baseline="0" dirty="0" err="1" smtClean="0"/>
              <a:t>They</a:t>
            </a:r>
            <a:r>
              <a:rPr lang="fr-FR" b="1" baseline="0" dirty="0" smtClean="0"/>
              <a:t> are </a:t>
            </a:r>
            <a:r>
              <a:rPr lang="fr-FR" b="1" baseline="0" dirty="0" err="1" smtClean="0"/>
              <a:t>also</a:t>
            </a:r>
            <a:r>
              <a:rPr lang="fr-FR" b="1" baseline="0" dirty="0" smtClean="0"/>
              <a:t> </a:t>
            </a:r>
            <a:r>
              <a:rPr lang="fr-FR" b="1" baseline="0" dirty="0" err="1" smtClean="0"/>
              <a:t>suspected</a:t>
            </a:r>
            <a:r>
              <a:rPr lang="fr-FR" b="1" baseline="0" dirty="0" smtClean="0"/>
              <a:t> to </a:t>
            </a:r>
            <a:r>
              <a:rPr lang="fr-FR" b="1" baseline="0" dirty="0" err="1" smtClean="0"/>
              <a:t>be</a:t>
            </a:r>
            <a:r>
              <a:rPr lang="fr-FR" b="1" baseline="0" dirty="0" smtClean="0"/>
              <a:t> </a:t>
            </a:r>
            <a:r>
              <a:rPr lang="fr-FR" b="1" baseline="0" dirty="0" err="1" smtClean="0"/>
              <a:t>reduce</a:t>
            </a:r>
            <a:r>
              <a:rPr lang="fr-FR" b="1" baseline="0" dirty="0" smtClean="0"/>
              <a:t> </a:t>
            </a:r>
            <a:r>
              <a:rPr lang="fr-FR" b="1" dirty="0" err="1" smtClean="0"/>
              <a:t>methane</a:t>
            </a:r>
            <a:r>
              <a:rPr lang="fr-FR" b="1" dirty="0" smtClean="0"/>
              <a:t> </a:t>
            </a:r>
            <a:r>
              <a:rPr lang="fr-FR" b="1" dirty="0" err="1" smtClean="0"/>
              <a:t>emissions</a:t>
            </a:r>
            <a:r>
              <a:rPr lang="fr-FR" b="1" dirty="0" smtClean="0"/>
              <a:t> but</a:t>
            </a:r>
            <a:r>
              <a:rPr lang="fr-FR" b="1" baseline="0" dirty="0" smtClean="0"/>
              <a:t> the mode of action </a:t>
            </a:r>
            <a:r>
              <a:rPr lang="fr-FR" b="1" baseline="0" dirty="0" err="1" smtClean="0"/>
              <a:t>is</a:t>
            </a:r>
            <a:r>
              <a:rPr lang="fr-FR" b="1" baseline="0" dirty="0" smtClean="0"/>
              <a:t> not </a:t>
            </a:r>
            <a:r>
              <a:rPr lang="fr-FR" b="1" baseline="0" dirty="0" err="1" smtClean="0"/>
              <a:t>well</a:t>
            </a:r>
            <a:r>
              <a:rPr lang="fr-FR" b="1" baseline="0" dirty="0" smtClean="0"/>
              <a:t> </a:t>
            </a:r>
            <a:r>
              <a:rPr lang="fr-FR" b="1" baseline="0" dirty="0" err="1" smtClean="0"/>
              <a:t>understood</a:t>
            </a:r>
            <a:r>
              <a:rPr lang="fr-FR" b="1" baseline="0" dirty="0" smtClean="0"/>
              <a:t> </a:t>
            </a:r>
            <a:r>
              <a:rPr lang="fr-FR" b="1" baseline="0" dirty="0" err="1" smtClean="0"/>
              <a:t>yet</a:t>
            </a:r>
            <a:endParaRPr lang="fr-FR"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noProof="0" dirty="0" smtClean="0"/>
              <a:t>Condensed tannins are present in several legume species such as </a:t>
            </a:r>
            <a:r>
              <a:rPr lang="en-GB" b="1" baseline="0" noProof="0" dirty="0" err="1" smtClean="0"/>
              <a:t>Sainfoin</a:t>
            </a:r>
            <a:r>
              <a:rPr lang="en-GB" b="1" baseline="0" noProof="0" dirty="0" smtClean="0"/>
              <a:t>, Lotus and </a:t>
            </a:r>
            <a:r>
              <a:rPr lang="en-GB" b="1" baseline="0" noProof="0" dirty="0" err="1" smtClean="0"/>
              <a:t>sulla</a:t>
            </a:r>
            <a:r>
              <a:rPr lang="en-GB" b="1" baseline="0" noProof="0" dirty="0" smtClean="0"/>
              <a:t>. In this thesis, we have chosen </a:t>
            </a:r>
            <a:r>
              <a:rPr lang="en-GB" b="1" baseline="0" noProof="0" dirty="0" err="1" smtClean="0"/>
              <a:t>sainfoin</a:t>
            </a:r>
            <a:r>
              <a:rPr lang="en-GB" b="1" baseline="0" noProof="0" dirty="0" smtClean="0"/>
              <a:t> as it grows in temperate conditions and are well consumed by herbivores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i="1" baseline="0" noProof="0" dirty="0" smtClean="0"/>
              <a:t>(</a:t>
            </a:r>
            <a:r>
              <a:rPr lang="en-GB" b="1" i="1" baseline="0" noProof="0" dirty="0" err="1" smtClean="0"/>
              <a:t>réorganiser</a:t>
            </a:r>
            <a:r>
              <a:rPr lang="en-GB" b="1" i="1" baseline="0" noProof="0" dirty="0" smtClean="0"/>
              <a:t> la </a:t>
            </a:r>
            <a:r>
              <a:rPr lang="en-GB" b="1" i="1" baseline="0" noProof="0" dirty="0" err="1" smtClean="0"/>
              <a:t>diapo</a:t>
            </a:r>
            <a:r>
              <a:rPr lang="en-GB" b="1" i="1" baseline="0" noProof="0" dirty="0" smtClean="0"/>
              <a:t> </a:t>
            </a:r>
            <a:r>
              <a:rPr lang="en-GB" b="1" i="1" baseline="0" noProof="0" dirty="0" err="1" smtClean="0"/>
              <a:t>surr</a:t>
            </a:r>
            <a:r>
              <a:rPr lang="en-GB" b="1" i="1" baseline="0" noProof="0" dirty="0" smtClean="0"/>
              <a:t> la base du </a:t>
            </a:r>
            <a:r>
              <a:rPr lang="en-GB" b="1" i="1" baseline="0" noProof="0" dirty="0" err="1" smtClean="0"/>
              <a:t>texte</a:t>
            </a:r>
            <a:r>
              <a:rPr lang="en-GB" b="1" i="1" baseline="0" noProof="0" dirty="0" smtClean="0"/>
              <a:t>)</a:t>
            </a:r>
          </a:p>
        </p:txBody>
      </p:sp>
      <p:sp>
        <p:nvSpPr>
          <p:cNvPr id="4" name="Espace réservé du numéro de diapositive 3"/>
          <p:cNvSpPr>
            <a:spLocks noGrp="1"/>
          </p:cNvSpPr>
          <p:nvPr>
            <p:ph type="sldNum" sz="quarter" idx="10"/>
          </p:nvPr>
        </p:nvSpPr>
        <p:spPr/>
        <p:txBody>
          <a:bodyPr/>
          <a:lstStyle/>
          <a:p>
            <a:fld id="{1A217672-C9AB-417B-ABF1-B3E41B43B288}" type="slidenum">
              <a:rPr lang="fr-FR" smtClean="0">
                <a:solidFill>
                  <a:prstClr val="black"/>
                </a:solidFill>
              </a:rPr>
              <a:pPr/>
              <a:t>6</a:t>
            </a:fld>
            <a:endParaRPr lang="fr-FR">
              <a:solidFill>
                <a:prstClr val="black"/>
              </a:solidFill>
            </a:endParaRPr>
          </a:p>
        </p:txBody>
      </p:sp>
    </p:spTree>
    <p:extLst>
      <p:ext uri="{BB962C8B-B14F-4D97-AF65-F5344CB8AC3E}">
        <p14:creationId xmlns:p14="http://schemas.microsoft.com/office/powerpoint/2010/main" val="2876048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noProof="0" dirty="0" smtClean="0"/>
              <a:t>An other bioactive compounds of interest is PPO</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noProof="0" dirty="0" smtClean="0"/>
              <a:t>PPO present is an enzyme that catalyse the oxidation of forage phenols into </a:t>
            </a:r>
            <a:r>
              <a:rPr lang="en-GB" b="1" baseline="0" noProof="0" dirty="0" err="1" smtClean="0"/>
              <a:t>quinones</a:t>
            </a:r>
            <a:r>
              <a:rPr lang="en-GB" b="1" baseline="0" noProof="0" dirty="0" smtClean="0"/>
              <a:t> (visible as brown colour when we cut an apple) that are , as condensed tannins, able to bind protein preserve their proteolysis in the silo and rumen and increase N use efficiency.</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noProof="0" dirty="0" smtClean="0"/>
              <a:t>PPO is present in plant </a:t>
            </a:r>
            <a:r>
              <a:rPr lang="en-GB" b="1" baseline="0" noProof="0" dirty="0" err="1" smtClean="0"/>
              <a:t>cloroplasts</a:t>
            </a:r>
            <a:r>
              <a:rPr lang="en-GB" b="1" baseline="0" noProof="0" dirty="0" smtClean="0"/>
              <a:t> and its action </a:t>
            </a:r>
            <a:r>
              <a:rPr lang="en-GB" b="1" baseline="0" noProof="0" dirty="0" err="1" smtClean="0"/>
              <a:t>necesitates</a:t>
            </a:r>
            <a:r>
              <a:rPr lang="en-GB" b="1" baseline="0" noProof="0" dirty="0" smtClean="0"/>
              <a:t> its release, the contact with phenols present in plant vacuoles and the presence of oxygen. This especially occurs during ensiling process when plants are chopped in small length pieces causing cellular damage and before completion of </a:t>
            </a:r>
            <a:r>
              <a:rPr lang="en-GB" b="1" baseline="0" noProof="0" dirty="0" err="1" smtClean="0"/>
              <a:t>anaerobiosis</a:t>
            </a:r>
            <a:r>
              <a:rPr lang="en-GB" b="1" baseline="0" noProof="0" dirty="0" smtClean="0"/>
              <a:t> in the silo</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noProof="0" dirty="0" smtClean="0"/>
          </a:p>
          <a:p>
            <a:r>
              <a:rPr lang="en-GB" b="1" baseline="0" noProof="0" dirty="0" smtClean="0"/>
              <a:t>Among the forage legumes, PPO is especially present in red clover which will be the second legume species used in this work</a:t>
            </a:r>
            <a:endParaRPr lang="fr-FR" dirty="0"/>
          </a:p>
        </p:txBody>
      </p:sp>
      <p:sp>
        <p:nvSpPr>
          <p:cNvPr id="4" name="Espace réservé du numéro de diapositive 3"/>
          <p:cNvSpPr>
            <a:spLocks noGrp="1"/>
          </p:cNvSpPr>
          <p:nvPr>
            <p:ph type="sldNum" sz="quarter" idx="10"/>
          </p:nvPr>
        </p:nvSpPr>
        <p:spPr/>
        <p:txBody>
          <a:bodyPr/>
          <a:lstStyle/>
          <a:p>
            <a:fld id="{1A217672-C9AB-417B-ABF1-B3E41B43B288}" type="slidenum">
              <a:rPr lang="fr-FR" smtClean="0">
                <a:solidFill>
                  <a:prstClr val="black"/>
                </a:solidFill>
              </a:rPr>
              <a:pPr/>
              <a:t>7</a:t>
            </a:fld>
            <a:endParaRPr lang="fr-FR">
              <a:solidFill>
                <a:prstClr val="black"/>
              </a:solidFill>
            </a:endParaRPr>
          </a:p>
        </p:txBody>
      </p:sp>
    </p:spTree>
    <p:extLst>
      <p:ext uri="{BB962C8B-B14F-4D97-AF65-F5344CB8AC3E}">
        <p14:creationId xmlns:p14="http://schemas.microsoft.com/office/powerpoint/2010/main" val="2876048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A217672-C9AB-417B-ABF1-B3E41B43B288}" type="slidenum">
              <a:rPr lang="fr-FR" smtClean="0"/>
              <a:t>8</a:t>
            </a:fld>
            <a:endParaRPr lang="fr-FR"/>
          </a:p>
        </p:txBody>
      </p:sp>
    </p:spTree>
    <p:extLst>
      <p:ext uri="{BB962C8B-B14F-4D97-AF65-F5344CB8AC3E}">
        <p14:creationId xmlns:p14="http://schemas.microsoft.com/office/powerpoint/2010/main" val="2876048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err="1" smtClean="0"/>
              <a:t>My</a:t>
            </a:r>
            <a:r>
              <a:rPr lang="fr-FR" b="1" dirty="0" smtClean="0"/>
              <a:t> </a:t>
            </a:r>
            <a:r>
              <a:rPr lang="fr-FR" b="1" dirty="0" err="1" smtClean="0"/>
              <a:t>thesis</a:t>
            </a:r>
            <a:r>
              <a:rPr lang="fr-FR" b="1" dirty="0" smtClean="0"/>
              <a:t> objective </a:t>
            </a:r>
            <a:r>
              <a:rPr lang="fr-FR" b="1" dirty="0" err="1" smtClean="0"/>
              <a:t>is</a:t>
            </a:r>
            <a:r>
              <a:rPr lang="fr-FR" b="1" dirty="0" smtClean="0"/>
              <a:t> </a:t>
            </a:r>
            <a:r>
              <a:rPr lang="en-GB" sz="1200" b="1" dirty="0" smtClean="0">
                <a:solidFill>
                  <a:schemeClr val="tx1"/>
                </a:solidFill>
                <a:latin typeface="Arial" pitchFamily="34" charset="0"/>
                <a:cs typeface="Arial" pitchFamily="34" charset="0"/>
              </a:rPr>
              <a:t>To evaluate and understand the benefits of mixing bioactive legumes (SF and or RC) with grass as silages for sheep nutrition and the environment</a:t>
            </a:r>
          </a:p>
          <a:p>
            <a:endParaRPr lang="fr-FR" b="1" dirty="0" smtClean="0"/>
          </a:p>
          <a:p>
            <a:r>
              <a:rPr lang="fr-FR" b="1" dirty="0" err="1" smtClean="0"/>
              <a:t>My</a:t>
            </a:r>
            <a:r>
              <a:rPr lang="fr-FR" b="1" dirty="0" smtClean="0"/>
              <a:t> main </a:t>
            </a:r>
            <a:r>
              <a:rPr lang="fr-FR" b="1" baseline="0" dirty="0" err="1" smtClean="0"/>
              <a:t>hypothesis</a:t>
            </a:r>
            <a:r>
              <a:rPr lang="fr-FR" b="1" baseline="0" dirty="0" smtClean="0"/>
              <a:t> are </a:t>
            </a:r>
            <a:r>
              <a:rPr lang="fr-FR" b="1" baseline="0" dirty="0" err="1" smtClean="0"/>
              <a:t>that</a:t>
            </a:r>
            <a:r>
              <a:rPr lang="fr-FR" b="1" baseline="0" dirty="0" smtClean="0"/>
              <a:t> </a:t>
            </a:r>
            <a:r>
              <a:rPr lang="fr-FR" b="1" baseline="0" dirty="0" err="1" smtClean="0"/>
              <a:t>including</a:t>
            </a:r>
            <a:r>
              <a:rPr lang="fr-FR" b="1" baseline="0" dirty="0" smtClean="0"/>
              <a:t> bioactive </a:t>
            </a:r>
            <a:r>
              <a:rPr lang="fr-FR" b="1" baseline="0" dirty="0" err="1" smtClean="0"/>
              <a:t>legumes</a:t>
            </a:r>
            <a:r>
              <a:rPr lang="fr-FR" b="1" baseline="0" dirty="0" smtClean="0"/>
              <a:t> in </a:t>
            </a:r>
            <a:r>
              <a:rPr lang="fr-FR" b="1" baseline="0" dirty="0" err="1" smtClean="0"/>
              <a:t>silage</a:t>
            </a:r>
            <a:r>
              <a:rPr lang="fr-FR" b="1" baseline="0" dirty="0" smtClean="0"/>
              <a:t> </a:t>
            </a:r>
            <a:r>
              <a:rPr lang="fr-FR" b="1" baseline="0" dirty="0" err="1" smtClean="0"/>
              <a:t>will</a:t>
            </a:r>
            <a:r>
              <a:rPr lang="fr-FR" b="1" baseline="0" dirty="0" smtClean="0"/>
              <a:t> at the </a:t>
            </a:r>
            <a:r>
              <a:rPr lang="fr-FR" b="1" baseline="0" dirty="0" err="1" smtClean="0"/>
              <a:t>silage</a:t>
            </a:r>
            <a:r>
              <a:rPr lang="fr-FR" b="1" baseline="0" dirty="0" smtClean="0"/>
              <a:t> </a:t>
            </a:r>
            <a:r>
              <a:rPr lang="fr-FR" b="1" baseline="0" dirty="0" err="1" smtClean="0"/>
              <a:t>level</a:t>
            </a:r>
            <a:r>
              <a:rPr lang="fr-FR" b="1" baseline="0" dirty="0" smtClean="0"/>
              <a:t>, </a:t>
            </a:r>
            <a:r>
              <a:rPr lang="fr-FR" b="1" baseline="0" dirty="0" err="1" smtClean="0"/>
              <a:t>increase</a:t>
            </a:r>
            <a:r>
              <a:rPr lang="fr-FR" b="1" baseline="0" dirty="0" smtClean="0"/>
              <a:t> </a:t>
            </a:r>
            <a:r>
              <a:rPr lang="fr-FR" b="1" baseline="0" dirty="0" err="1" smtClean="0"/>
              <a:t>lactic</a:t>
            </a:r>
            <a:r>
              <a:rPr lang="fr-FR" b="1" baseline="0" dirty="0" smtClean="0"/>
              <a:t> fermentation and </a:t>
            </a:r>
            <a:r>
              <a:rPr lang="fr-FR" b="1" baseline="0" dirty="0" err="1" smtClean="0"/>
              <a:t>decrease</a:t>
            </a:r>
            <a:r>
              <a:rPr lang="fr-FR" b="1" baseline="0" dirty="0" smtClean="0"/>
              <a:t> </a:t>
            </a:r>
            <a:r>
              <a:rPr lang="fr-FR" b="1" baseline="0" dirty="0" err="1" smtClean="0"/>
              <a:t>protein</a:t>
            </a:r>
            <a:r>
              <a:rPr lang="fr-FR" b="1" baseline="0" dirty="0" smtClean="0"/>
              <a:t> </a:t>
            </a:r>
            <a:r>
              <a:rPr lang="fr-FR" b="1" baseline="0" dirty="0" err="1" smtClean="0"/>
              <a:t>degradation</a:t>
            </a:r>
            <a:r>
              <a:rPr lang="fr-FR" b="1" baseline="0" dirty="0" smtClean="0"/>
              <a:t>, and at the animal </a:t>
            </a:r>
            <a:r>
              <a:rPr lang="fr-FR" b="1" baseline="0" dirty="0" err="1" smtClean="0"/>
              <a:t>level</a:t>
            </a:r>
            <a:r>
              <a:rPr lang="fr-FR" b="1" baseline="0" dirty="0" smtClean="0"/>
              <a:t> </a:t>
            </a:r>
            <a:r>
              <a:rPr lang="fr-FR" b="1" baseline="0" dirty="0" err="1" smtClean="0"/>
              <a:t>increase</a:t>
            </a:r>
            <a:r>
              <a:rPr lang="fr-FR" b="1" baseline="0" dirty="0" smtClean="0"/>
              <a:t> N use </a:t>
            </a:r>
            <a:r>
              <a:rPr lang="fr-FR" b="1" baseline="0" dirty="0" err="1" smtClean="0"/>
              <a:t>efficiency</a:t>
            </a:r>
            <a:r>
              <a:rPr lang="fr-FR" b="1" baseline="0" dirty="0" smtClean="0"/>
              <a:t>, animal performances and </a:t>
            </a:r>
            <a:r>
              <a:rPr lang="fr-FR" b="1" baseline="0" dirty="0" err="1" smtClean="0"/>
              <a:t>reduce</a:t>
            </a:r>
            <a:r>
              <a:rPr lang="fr-FR" b="1" baseline="0" dirty="0" smtClean="0"/>
              <a:t> polluant </a:t>
            </a:r>
            <a:r>
              <a:rPr lang="fr-FR" b="1" baseline="0" dirty="0" err="1" smtClean="0"/>
              <a:t>emission</a:t>
            </a:r>
            <a:endParaRPr lang="fr-FR" b="1" dirty="0"/>
          </a:p>
        </p:txBody>
      </p:sp>
      <p:sp>
        <p:nvSpPr>
          <p:cNvPr id="4" name="Espace réservé du numéro de diapositive 3"/>
          <p:cNvSpPr>
            <a:spLocks noGrp="1"/>
          </p:cNvSpPr>
          <p:nvPr>
            <p:ph type="sldNum" sz="quarter" idx="10"/>
          </p:nvPr>
        </p:nvSpPr>
        <p:spPr/>
        <p:txBody>
          <a:bodyPr/>
          <a:lstStyle/>
          <a:p>
            <a:fld id="{1A217672-C9AB-417B-ABF1-B3E41B43B288}" type="slidenum">
              <a:rPr lang="fr-FR" smtClean="0">
                <a:solidFill>
                  <a:prstClr val="black"/>
                </a:solidFill>
              </a:rPr>
              <a:pPr/>
              <a:t>9</a:t>
            </a:fld>
            <a:endParaRPr lang="fr-FR">
              <a:solidFill>
                <a:prstClr val="black"/>
              </a:solidFill>
            </a:endParaRPr>
          </a:p>
        </p:txBody>
      </p:sp>
    </p:spTree>
    <p:extLst>
      <p:ext uri="{BB962C8B-B14F-4D97-AF65-F5344CB8AC3E}">
        <p14:creationId xmlns:p14="http://schemas.microsoft.com/office/powerpoint/2010/main" val="2876048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36DEA1E2-CC32-4FAB-B525-64403AD59155}" type="datetime1">
              <a:rPr lang="fr-FR" smtClean="0"/>
              <a:t>04/11/2015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8E3FD4C-FDA4-4E45-8768-A38836BF5EDA}" type="datetime1">
              <a:rPr lang="fr-FR" smtClean="0"/>
              <a:t>04/11/2015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713B36F8-2051-4548-9295-0EE6DFA17F99}" type="datetime1">
              <a:rPr lang="fr-FR" smtClean="0"/>
              <a:t>04/11/2015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36DEA1E2-CC32-4FAB-B525-64403AD59155}" type="datetime1">
              <a:rPr lang="fr-FR" smtClean="0">
                <a:solidFill>
                  <a:prstClr val="black">
                    <a:tint val="75000"/>
                  </a:prstClr>
                </a:solidFill>
              </a:rPr>
              <a:pPr/>
              <a:t>04/11/2015</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182257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398B453-C4D0-4208-B89D-A8C8087F4E56}" type="datetime1">
              <a:rPr lang="fr-FR" smtClean="0">
                <a:solidFill>
                  <a:prstClr val="black">
                    <a:tint val="75000"/>
                  </a:prstClr>
                </a:solidFill>
              </a:rPr>
              <a:pPr/>
              <a:t>04/11/2015</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739705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8F49EB5-991C-4E2C-BB33-75B6CAD6EFA6}" type="datetime1">
              <a:rPr lang="fr-FR" smtClean="0">
                <a:solidFill>
                  <a:prstClr val="black">
                    <a:tint val="75000"/>
                  </a:prstClr>
                </a:solidFill>
              </a:rPr>
              <a:pPr/>
              <a:t>04/11/2015</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795037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842FEF0B-3C48-4BE6-88C4-488485D10619}" type="datetime1">
              <a:rPr lang="fr-FR" smtClean="0">
                <a:solidFill>
                  <a:prstClr val="black">
                    <a:tint val="75000"/>
                  </a:prstClr>
                </a:solidFill>
              </a:rPr>
              <a:pPr/>
              <a:t>04/11/2015</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552172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201F0922-3EB3-4708-BC25-E74FACA475BE}" type="datetime1">
              <a:rPr lang="fr-FR" smtClean="0">
                <a:solidFill>
                  <a:prstClr val="black">
                    <a:tint val="75000"/>
                  </a:prstClr>
                </a:solidFill>
              </a:rPr>
              <a:pPr/>
              <a:t>04/11/2015</a:t>
            </a:fld>
            <a:endParaRPr lang="fr-BE">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BE">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418427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41F78DFF-1532-413A-A3D0-B70A940A62A7}" type="datetime1">
              <a:rPr lang="fr-FR" smtClean="0">
                <a:solidFill>
                  <a:prstClr val="black">
                    <a:tint val="75000"/>
                  </a:prstClr>
                </a:solidFill>
              </a:rPr>
              <a:pPr/>
              <a:t>04/11/2015</a:t>
            </a:fld>
            <a:endParaRPr lang="fr-BE">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BE">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4118638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BF3E2A2-E5EC-4928-A91E-740CB122AF29}" type="datetime1">
              <a:rPr lang="fr-FR" smtClean="0">
                <a:solidFill>
                  <a:prstClr val="black">
                    <a:tint val="75000"/>
                  </a:prstClr>
                </a:solidFill>
              </a:rPr>
              <a:pPr/>
              <a:t>04/11/2015</a:t>
            </a:fld>
            <a:endParaRPr lang="fr-BE">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BE">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907983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5560601-0378-4E8C-B357-F80A1CAFFDB2}" type="datetime1">
              <a:rPr lang="fr-FR" smtClean="0">
                <a:solidFill>
                  <a:prstClr val="black">
                    <a:tint val="75000"/>
                  </a:prstClr>
                </a:solidFill>
              </a:rPr>
              <a:pPr/>
              <a:t>04/11/2015</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667049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398B453-C4D0-4208-B89D-A8C8087F4E56}" type="datetime1">
              <a:rPr lang="fr-FR" smtClean="0"/>
              <a:t>04/11/2015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C3B6D5C-CD06-42B6-8C26-F27C0E8E54A5}" type="datetime1">
              <a:rPr lang="fr-FR" smtClean="0">
                <a:solidFill>
                  <a:prstClr val="black">
                    <a:tint val="75000"/>
                  </a:prstClr>
                </a:solidFill>
              </a:rPr>
              <a:pPr/>
              <a:t>04/11/2015</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817040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8E3FD4C-FDA4-4E45-8768-A38836BF5EDA}" type="datetime1">
              <a:rPr lang="fr-FR" smtClean="0">
                <a:solidFill>
                  <a:prstClr val="black">
                    <a:tint val="75000"/>
                  </a:prstClr>
                </a:solidFill>
              </a:rPr>
              <a:pPr/>
              <a:t>04/11/2015</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488087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713B36F8-2051-4548-9295-0EE6DFA17F99}" type="datetime1">
              <a:rPr lang="fr-FR" smtClean="0">
                <a:solidFill>
                  <a:prstClr val="black">
                    <a:tint val="75000"/>
                  </a:prstClr>
                </a:solidFill>
              </a:rPr>
              <a:pPr/>
              <a:t>04/11/2015</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592334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8F49EB5-991C-4E2C-BB33-75B6CAD6EFA6}" type="datetime1">
              <a:rPr lang="fr-FR" smtClean="0"/>
              <a:t>04/11/2015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842FEF0B-3C48-4BE6-88C4-488485D10619}" type="datetime1">
              <a:rPr lang="fr-FR" smtClean="0"/>
              <a:t>04/11/2015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201F0922-3EB3-4708-BC25-E74FACA475BE}" type="datetime1">
              <a:rPr lang="fr-FR" smtClean="0"/>
              <a:t>04/11/2015</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41F78DFF-1532-413A-A3D0-B70A940A62A7}" type="datetime1">
              <a:rPr lang="fr-FR" smtClean="0"/>
              <a:t>04/11/2015</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BF3E2A2-E5EC-4928-A91E-740CB122AF29}" type="datetime1">
              <a:rPr lang="fr-FR" smtClean="0"/>
              <a:t>04/11/2015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5560601-0378-4E8C-B357-F80A1CAFFDB2}" type="datetime1">
              <a:rPr lang="fr-FR" smtClean="0"/>
              <a:t>04/11/2015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C3B6D5C-CD06-42B6-8C26-F27C0E8E54A5}" type="datetime1">
              <a:rPr lang="fr-FR" smtClean="0"/>
              <a:t>04/11/2015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9C3B47-89EC-4AF0-9835-E01F0DAB90C5}" type="datetime1">
              <a:rPr lang="fr-FR" smtClean="0"/>
              <a:t>04/11/2015</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9C3B47-89EC-4AF0-9835-E01F0DAB90C5}" type="datetime1">
              <a:rPr lang="fr-FR" smtClean="0">
                <a:solidFill>
                  <a:prstClr val="black">
                    <a:tint val="75000"/>
                  </a:prstClr>
                </a:solidFill>
              </a:rPr>
              <a:pPr/>
              <a:t>04/11/2015</a:t>
            </a:fld>
            <a:endParaRPr lang="fr-BE">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4694721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4.wdp"/><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7.png"/><Relationship Id="rId2" Type="http://schemas.openxmlformats.org/officeDocument/2006/relationships/notesSlide" Target="../notesSlides/notesSlide1.xml"/><Relationship Id="rId16"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image" Target="../media/image3.png"/><Relationship Id="rId11" Type="http://schemas.microsoft.com/office/2007/relationships/hdphoto" Target="../media/hdphoto3.wdp"/><Relationship Id="rId5" Type="http://schemas.openxmlformats.org/officeDocument/2006/relationships/image" Target="../media/image2.png"/><Relationship Id="rId15" Type="http://schemas.openxmlformats.org/officeDocument/2006/relationships/image" Target="../media/image9.png"/><Relationship Id="rId10" Type="http://schemas.openxmlformats.org/officeDocument/2006/relationships/image" Target="../media/image6.png"/><Relationship Id="rId4" Type="http://schemas.microsoft.com/office/2007/relationships/hdphoto" Target="../media/hdphoto1.wdp"/><Relationship Id="rId9" Type="http://schemas.microsoft.com/office/2007/relationships/hdphoto" Target="../media/hdphoto2.wdp"/><Relationship Id="rId14"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png"/><Relationship Id="rId7"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45.jpeg"/><Relationship Id="rId5"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48.jpe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12.png"/><Relationship Id="rId9" Type="http://schemas.openxmlformats.org/officeDocument/2006/relationships/chart" Target="../charts/chart2.xml"/></Relationships>
</file>

<file path=ppt/slides/_rels/slide1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png"/><Relationship Id="rId7"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hart" Target="../charts/chart3.xml"/><Relationship Id="rId11" Type="http://schemas.microsoft.com/office/2007/relationships/hdphoto" Target="../media/hdphoto11.wdp"/><Relationship Id="rId5" Type="http://schemas.openxmlformats.org/officeDocument/2006/relationships/image" Target="../media/image9.png"/><Relationship Id="rId10" Type="http://schemas.openxmlformats.org/officeDocument/2006/relationships/image" Target="../media/image49.png"/><Relationship Id="rId4" Type="http://schemas.openxmlformats.org/officeDocument/2006/relationships/image" Target="../media/image12.png"/><Relationship Id="rId9" Type="http://schemas.openxmlformats.org/officeDocument/2006/relationships/image" Target="../media/image46.jpeg"/></Relationships>
</file>

<file path=ppt/slides/_rels/slide13.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4.png"/><Relationship Id="rId7" Type="http://schemas.openxmlformats.org/officeDocument/2006/relationships/image" Target="../media/image50.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9.png"/><Relationship Id="rId10" Type="http://schemas.microsoft.com/office/2007/relationships/hdphoto" Target="../media/hdphoto13.wdp"/><Relationship Id="rId4" Type="http://schemas.openxmlformats.org/officeDocument/2006/relationships/image" Target="../media/image12.png"/><Relationship Id="rId9" Type="http://schemas.openxmlformats.org/officeDocument/2006/relationships/image" Target="../media/image51.jpeg"/></Relationships>
</file>

<file path=ppt/slides/_rels/slide14.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4.png"/><Relationship Id="rId7" Type="http://schemas.openxmlformats.org/officeDocument/2006/relationships/image" Target="../media/image50.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image" Target="../media/image9.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9.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png"/><Relationship Id="rId7" Type="http://schemas.openxmlformats.org/officeDocument/2006/relationships/image" Target="../media/image52.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chart" Target="../charts/chart8.xml"/><Relationship Id="rId5" Type="http://schemas.openxmlformats.org/officeDocument/2006/relationships/image" Target="../media/image9.png"/><Relationship Id="rId4" Type="http://schemas.openxmlformats.org/officeDocument/2006/relationships/image" Target="../media/image12.png"/><Relationship Id="rId9" Type="http://schemas.microsoft.com/office/2007/relationships/hdphoto" Target="../media/hdphoto14.wdp"/></Relationships>
</file>

<file path=ppt/slides/_rels/slide1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png"/><Relationship Id="rId7" Type="http://schemas.openxmlformats.org/officeDocument/2006/relationships/image" Target="../media/image46.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9.png"/><Relationship Id="rId4" Type="http://schemas.openxmlformats.org/officeDocument/2006/relationships/image" Target="../media/image12.png"/><Relationship Id="rId9" Type="http://schemas.microsoft.com/office/2007/relationships/hdphoto" Target="../media/hdphoto11.wdp"/></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54.jpe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17.wdp"/><Relationship Id="rId3" Type="http://schemas.openxmlformats.org/officeDocument/2006/relationships/image" Target="../media/image4.png"/><Relationship Id="rId7" Type="http://schemas.microsoft.com/office/2007/relationships/hdphoto" Target="../media/hdphoto15.wdp"/><Relationship Id="rId12"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5.png"/><Relationship Id="rId11" Type="http://schemas.microsoft.com/office/2007/relationships/hdphoto" Target="../media/hdphoto16.wdp"/><Relationship Id="rId5" Type="http://schemas.openxmlformats.org/officeDocument/2006/relationships/image" Target="../media/image9.png"/><Relationship Id="rId10" Type="http://schemas.openxmlformats.org/officeDocument/2006/relationships/image" Target="../media/image56.png"/><Relationship Id="rId4" Type="http://schemas.openxmlformats.org/officeDocument/2006/relationships/image" Target="../media/image12.png"/><Relationship Id="rId9"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jpeg"/><Relationship Id="rId3" Type="http://schemas.openxmlformats.org/officeDocument/2006/relationships/image" Target="../media/image4.png"/><Relationship Id="rId7" Type="http://schemas.microsoft.com/office/2007/relationships/hdphoto" Target="../media/hdphoto5.wdp"/><Relationship Id="rId12"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18.jpeg"/><Relationship Id="rId5" Type="http://schemas.openxmlformats.org/officeDocument/2006/relationships/image" Target="../media/image9.png"/><Relationship Id="rId10" Type="http://schemas.openxmlformats.org/officeDocument/2006/relationships/image" Target="../media/image17.png"/><Relationship Id="rId4" Type="http://schemas.openxmlformats.org/officeDocument/2006/relationships/image" Target="../media/image12.png"/><Relationship Id="rId9" Type="http://schemas.microsoft.com/office/2007/relationships/hdphoto" Target="../media/hdphoto6.wdp"/></Relationships>
</file>

<file path=ppt/slides/_rels/slide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4.png"/><Relationship Id="rId7"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1.emf"/><Relationship Id="rId11" Type="http://schemas.openxmlformats.org/officeDocument/2006/relationships/image" Target="../media/image26.jpeg"/><Relationship Id="rId5" Type="http://schemas.openxmlformats.org/officeDocument/2006/relationships/image" Target="../media/image9.png"/><Relationship Id="rId10" Type="http://schemas.openxmlformats.org/officeDocument/2006/relationships/image" Target="../media/image25.jpeg"/><Relationship Id="rId4" Type="http://schemas.openxmlformats.org/officeDocument/2006/relationships/image" Target="../media/image12.png"/><Relationship Id="rId9" Type="http://schemas.openxmlformats.org/officeDocument/2006/relationships/image" Target="../media/image24.emf"/></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jpeg"/><Relationship Id="rId3" Type="http://schemas.openxmlformats.org/officeDocument/2006/relationships/image" Target="../media/image27.jpeg"/><Relationship Id="rId7" Type="http://schemas.openxmlformats.org/officeDocument/2006/relationships/image" Target="../media/image28.jpeg"/><Relationship Id="rId12"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32.jpeg"/><Relationship Id="rId5" Type="http://schemas.openxmlformats.org/officeDocument/2006/relationships/image" Target="../media/image12.png"/><Relationship Id="rId10" Type="http://schemas.openxmlformats.org/officeDocument/2006/relationships/image" Target="../media/image31.jpeg"/><Relationship Id="rId4" Type="http://schemas.openxmlformats.org/officeDocument/2006/relationships/image" Target="../media/image4.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35.emf"/><Relationship Id="rId13" Type="http://schemas.openxmlformats.org/officeDocument/2006/relationships/image" Target="../media/image39.jpeg"/><Relationship Id="rId3" Type="http://schemas.openxmlformats.org/officeDocument/2006/relationships/notesSlide" Target="../notesSlides/notesSlide6.xml"/><Relationship Id="rId7" Type="http://schemas.openxmlformats.org/officeDocument/2006/relationships/oleObject" Target="../embeddings/oleObject1.bin"/><Relationship Id="rId12" Type="http://schemas.openxmlformats.org/officeDocument/2006/relationships/image" Target="../media/image38.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image" Target="../media/image37.jpeg"/><Relationship Id="rId5" Type="http://schemas.openxmlformats.org/officeDocument/2006/relationships/image" Target="../media/image12.png"/><Relationship Id="rId10" Type="http://schemas.microsoft.com/office/2007/relationships/hdphoto" Target="../media/hdphoto7.wdp"/><Relationship Id="rId4" Type="http://schemas.openxmlformats.org/officeDocument/2006/relationships/image" Target="../media/image4.png"/><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png"/><Relationship Id="rId7"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0.jpeg"/><Relationship Id="rId5" Type="http://schemas.openxmlformats.org/officeDocument/2006/relationships/image" Target="../media/image9.png"/><Relationship Id="rId4" Type="http://schemas.openxmlformats.org/officeDocument/2006/relationships/image" Target="../media/image12.png"/><Relationship Id="rId9" Type="http://schemas.microsoft.com/office/2007/relationships/hdphoto" Target="../media/hdphoto8.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png"/><Relationship Id="rId7" Type="http://schemas.microsoft.com/office/2007/relationships/hdphoto" Target="../media/hdphoto9.wdp"/><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9.png"/><Relationship Id="rId4" Type="http://schemas.openxmlformats.org/officeDocument/2006/relationships/image" Target="../media/image12.png"/><Relationship Id="rId9" Type="http://schemas.microsoft.com/office/2007/relationships/hdphoto" Target="../media/hdphoto10.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5000">
              <a:srgbClr val="6F9D20">
                <a:lumMod val="100000"/>
              </a:srgbClr>
            </a:gs>
            <a:gs pos="100000">
              <a:srgbClr val="C5DD0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6" name="Picture 6" descr="https://pbs.twimg.com/media/B6IPXotCUAIYEqq.jpg:larg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895" b="98947" l="9844" r="89844">
                        <a14:foregroundMark x1="45000" y1="57263" x2="40625" y2="71579"/>
                        <a14:foregroundMark x1="40781" y1="72000" x2="38281" y2="81053"/>
                        <a14:foregroundMark x1="37812" y1="82105" x2="29844" y2="97684"/>
                        <a14:foregroundMark x1="30156" y1="95368" x2="28125" y2="98947"/>
                      </a14:backgroundRemoval>
                    </a14:imgEffect>
                  </a14:imgLayer>
                </a14:imgProps>
              </a:ext>
              <a:ext uri="{28A0092B-C50C-407E-A947-70E740481C1C}">
                <a14:useLocalDpi xmlns:a14="http://schemas.microsoft.com/office/drawing/2010/main" val="0"/>
              </a:ext>
            </a:extLst>
          </a:blip>
          <a:srcRect/>
          <a:stretch>
            <a:fillRect/>
          </a:stretch>
        </p:blipFill>
        <p:spPr bwMode="auto">
          <a:xfrm rot="768317">
            <a:off x="4392524" y="1964116"/>
            <a:ext cx="2239904" cy="1662428"/>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5" name="ZoneTexte 4"/>
          <p:cNvSpPr txBox="1"/>
          <p:nvPr/>
        </p:nvSpPr>
        <p:spPr>
          <a:xfrm>
            <a:off x="-16730" y="788511"/>
            <a:ext cx="9160730" cy="1200329"/>
          </a:xfrm>
          <a:prstGeom prst="rect">
            <a:avLst/>
          </a:prstGeom>
          <a:noFill/>
        </p:spPr>
        <p:txBody>
          <a:bodyPr wrap="square" rtlCol="0">
            <a:spAutoFit/>
          </a:bodyPr>
          <a:lstStyle/>
          <a:p>
            <a:pPr algn="ctr"/>
            <a:r>
              <a:rPr lang="en-GB" sz="2400" b="1" dirty="0" smtClean="0">
                <a:solidFill>
                  <a:prstClr val="white"/>
                </a:solidFill>
                <a:latin typeface="Arial" pitchFamily="34" charset="0"/>
                <a:cs typeface="Arial" pitchFamily="34" charset="0"/>
              </a:rPr>
              <a:t>How </a:t>
            </a:r>
            <a:r>
              <a:rPr lang="en-GB" sz="2400" b="1" dirty="0">
                <a:solidFill>
                  <a:prstClr val="white"/>
                </a:solidFill>
                <a:latin typeface="Arial" pitchFamily="34" charset="0"/>
                <a:cs typeface="Arial" pitchFamily="34" charset="0"/>
              </a:rPr>
              <a:t>mixing bioactive legumes with grass impacts animal </a:t>
            </a:r>
            <a:r>
              <a:rPr lang="en-GB" sz="2400" b="1" dirty="0" smtClean="0">
                <a:solidFill>
                  <a:prstClr val="white"/>
                </a:solidFill>
                <a:latin typeface="Arial" pitchFamily="34" charset="0"/>
                <a:cs typeface="Arial" pitchFamily="34" charset="0"/>
              </a:rPr>
              <a:t>productivity ? </a:t>
            </a:r>
            <a:endParaRPr lang="fr-FR" sz="2400" b="1" dirty="0">
              <a:solidFill>
                <a:prstClr val="white"/>
              </a:solidFill>
              <a:latin typeface="Arial" pitchFamily="34" charset="0"/>
              <a:cs typeface="Arial" pitchFamily="34" charset="0"/>
            </a:endParaRPr>
          </a:p>
          <a:p>
            <a:pPr algn="ctr"/>
            <a:endParaRPr lang="fr-FR" sz="2400" b="1" dirty="0">
              <a:solidFill>
                <a:prstClr val="white"/>
              </a:solidFill>
              <a:latin typeface="Arial" pitchFamily="34" charset="0"/>
              <a:cs typeface="Arial" pitchFamily="34" charset="0"/>
            </a:endParaRPr>
          </a:p>
        </p:txBody>
      </p:sp>
      <p:sp>
        <p:nvSpPr>
          <p:cNvPr id="16" name="ZoneTexte 15"/>
          <p:cNvSpPr txBox="1"/>
          <p:nvPr/>
        </p:nvSpPr>
        <p:spPr>
          <a:xfrm>
            <a:off x="5487814" y="6396661"/>
            <a:ext cx="3656186" cy="276999"/>
          </a:xfrm>
          <a:prstGeom prst="rect">
            <a:avLst/>
          </a:prstGeom>
          <a:noFill/>
        </p:spPr>
        <p:txBody>
          <a:bodyPr wrap="square" rtlCol="0">
            <a:spAutoFit/>
          </a:bodyPr>
          <a:lstStyle/>
          <a:p>
            <a:pPr algn="ctr"/>
            <a:r>
              <a:rPr lang="en-GB" sz="1200" b="1" dirty="0" smtClean="0">
                <a:solidFill>
                  <a:prstClr val="white"/>
                </a:solidFill>
                <a:latin typeface="Arial" pitchFamily="34" charset="0"/>
                <a:cs typeface="Arial" pitchFamily="34" charset="0"/>
              </a:rPr>
              <a:t>NIAB event, 21 October 2015  </a:t>
            </a:r>
            <a:endParaRPr lang="en-GB" sz="1200" b="1" dirty="0">
              <a:solidFill>
                <a:prstClr val="white"/>
              </a:solidFill>
              <a:latin typeface="Arial" pitchFamily="34" charset="0"/>
              <a:cs typeface="Arial" pitchFamily="34" charset="0"/>
            </a:endParaRPr>
          </a:p>
        </p:txBody>
      </p:sp>
      <p:pic>
        <p:nvPicPr>
          <p:cNvPr id="9"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867" y="4230646"/>
            <a:ext cx="1260000" cy="638514"/>
          </a:xfrm>
          <a:prstGeom prst="rect">
            <a:avLst/>
          </a:prstGeom>
        </p:spPr>
      </p:pic>
      <p:sp>
        <p:nvSpPr>
          <p:cNvPr id="10" name="ZoneTexte 11"/>
          <p:cNvSpPr txBox="1"/>
          <p:nvPr/>
        </p:nvSpPr>
        <p:spPr>
          <a:xfrm>
            <a:off x="1182867" y="4742936"/>
            <a:ext cx="6408712" cy="1200329"/>
          </a:xfrm>
          <a:prstGeom prst="rect">
            <a:avLst/>
          </a:prstGeom>
          <a:noFill/>
        </p:spPr>
        <p:txBody>
          <a:bodyPr wrap="square" rtlCol="0">
            <a:spAutoFit/>
          </a:bodyPr>
          <a:lstStyle/>
          <a:p>
            <a:pPr algn="ctr">
              <a:spcBef>
                <a:spcPts val="1200"/>
              </a:spcBef>
            </a:pPr>
            <a:r>
              <a:rPr lang="fr-FR" sz="2000" b="1" dirty="0" smtClean="0">
                <a:solidFill>
                  <a:prstClr val="white"/>
                </a:solidFill>
                <a:latin typeface="Arial" pitchFamily="34" charset="0"/>
                <a:cs typeface="Arial" pitchFamily="34" charset="0"/>
              </a:rPr>
              <a:t>V. NIDERKORN</a:t>
            </a:r>
          </a:p>
          <a:p>
            <a:pPr algn="ctr">
              <a:spcBef>
                <a:spcPts val="1200"/>
              </a:spcBef>
            </a:pPr>
            <a:r>
              <a:rPr lang="en-GB" sz="1600" b="1" dirty="0" smtClean="0">
                <a:solidFill>
                  <a:schemeClr val="bg1"/>
                </a:solidFill>
                <a:latin typeface="Arial" pitchFamily="34" charset="0"/>
                <a:cs typeface="Arial" pitchFamily="34" charset="0"/>
              </a:rPr>
              <a:t>(Thesis G. COPANI)</a:t>
            </a:r>
          </a:p>
          <a:p>
            <a:pPr>
              <a:spcBef>
                <a:spcPts val="1200"/>
              </a:spcBef>
            </a:pPr>
            <a:endParaRPr lang="en-GB" sz="1600" b="1" dirty="0">
              <a:solidFill>
                <a:srgbClr val="C5DD01"/>
              </a:solidFill>
              <a:latin typeface="Arial" pitchFamily="34" charset="0"/>
              <a:cs typeface="Arial" pitchFamily="34" charset="0"/>
            </a:endParaRPr>
          </a:p>
        </p:txBody>
      </p:sp>
      <p:pic>
        <p:nvPicPr>
          <p:cNvPr id="12" name="Imag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9196" y="2662764"/>
            <a:ext cx="2160000" cy="894449"/>
          </a:xfrm>
          <a:prstGeom prst="rect">
            <a:avLst/>
          </a:prstGeom>
        </p:spPr>
      </p:pic>
      <p:pic>
        <p:nvPicPr>
          <p:cNvPr id="23" name="Picture 2" descr="https://pbs.twimg.com/media/B3Skd1_IcAA2jmx.jpg:large"/>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995936" y="2805555"/>
            <a:ext cx="1402026" cy="97210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www.olmix.com/sites/default/files/sheep.jp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76770" y1="13917" x2="90819" y2="12333"/>
                        <a14:foregroundMark x1="51659" y1="11250" x2="43473" y2="2750"/>
                      </a14:backgroundRemoval>
                    </a14:imgEffect>
                  </a14:imgLayer>
                </a14:imgProps>
              </a:ext>
              <a:ext uri="{28A0092B-C50C-407E-A947-70E740481C1C}">
                <a14:useLocalDpi xmlns:a14="http://schemas.microsoft.com/office/drawing/2010/main" val="0"/>
              </a:ext>
            </a:extLst>
          </a:blip>
          <a:srcRect/>
          <a:stretch>
            <a:fillRect/>
          </a:stretch>
        </p:blipFill>
        <p:spPr bwMode="auto">
          <a:xfrm>
            <a:off x="5999316" y="1770266"/>
            <a:ext cx="1669028" cy="22155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s://o.twimg.com/2/proxy.jpg?t=HBgtaHR0cDovL3N0YXRpYy5vdy5seS9waG90b3Mvb3JpZ2luYWwvOE1qd3kuanBnFMAHFIAKABYAEgA&amp;s=l4SqAQkZPeQUlh9pTp0Vb-wV0ogumUKYRf0fBAlRyc4"/>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10000" r="90000">
                        <a14:foregroundMark x1="54583" y1="78906" x2="56667" y2="99531"/>
                        <a14:foregroundMark x1="57083" y1="75469" x2="63542" y2="98438"/>
                        <a14:backgroundMark x1="67292" y1="73125" x2="68958" y2="96563"/>
                        <a14:backgroundMark x1="64167" y1="89063" x2="62500" y2="94531"/>
                        <a14:backgroundMark x1="49792" y1="78125" x2="54792" y2="97969"/>
                        <a14:backgroundMark x1="53750" y1="87500" x2="53750" y2="87500"/>
                        <a14:backgroundMark x1="54375" y1="85469" x2="54375" y2="85469"/>
                        <a14:backgroundMark x1="53750" y1="84063" x2="53750" y2="84063"/>
                        <a14:backgroundMark x1="43958" y1="73594" x2="34792" y2="98594"/>
                        <a14:backgroundMark x1="34792" y1="78594" x2="19583" y2="95938"/>
                        <a14:backgroundMark x1="31667" y1="77969" x2="39375" y2="88281"/>
                        <a14:backgroundMark x1="37083" y1="78438" x2="37083" y2="78438"/>
                        <a14:backgroundMark x1="26875" y1="89688" x2="30208" y2="96563"/>
                        <a14:backgroundMark x1="25208" y1="96406" x2="23333" y2="97813"/>
                        <a14:backgroundMark x1="46458" y1="80156" x2="46875" y2="88125"/>
                        <a14:backgroundMark x1="49792" y1="85156" x2="46250" y2="95469"/>
                        <a14:backgroundMark x1="48750" y1="78594" x2="48750" y2="78594"/>
                        <a14:backgroundMark x1="47708" y1="77500" x2="47708" y2="77500"/>
                        <a14:backgroundMark x1="32292" y1="78125" x2="38750" y2="87813"/>
                        <a14:backgroundMark x1="32708" y1="80469" x2="36875" y2="86563"/>
                        <a14:backgroundMark x1="40417" y1="76250" x2="32083" y2="93438"/>
                        <a14:backgroundMark x1="36250" y1="79688" x2="36250" y2="79688"/>
                        <a14:backgroundMark x1="71250" y1="80938" x2="71250" y2="80938"/>
                        <a14:backgroundMark x1="71250" y1="77188" x2="71250" y2="77188"/>
                        <a14:backgroundMark x1="75000" y1="76875" x2="75000" y2="76875"/>
                        <a14:backgroundMark x1="71667" y1="75000" x2="71667" y2="75000"/>
                        <a14:backgroundMark x1="40208" y1="59688" x2="43542" y2="56250"/>
                        <a14:backgroundMark x1="54583" y1="47656" x2="54583" y2="47656"/>
                        <a14:backgroundMark x1="66667" y1="45625" x2="67917" y2="45000"/>
                        <a14:backgroundMark x1="54375" y1="47656" x2="55208" y2="48438"/>
                        <a14:backgroundMark x1="57500" y1="75938" x2="63750" y2="97969"/>
                        <a14:backgroundMark x1="52292" y1="77969" x2="54583" y2="81406"/>
                        <a14:backgroundMark x1="54583" y1="82188" x2="56250" y2="96250"/>
                      </a14:backgroundRemoval>
                    </a14:imgEffect>
                  </a14:imgLayer>
                </a14:imgProps>
              </a:ext>
              <a:ext uri="{28A0092B-C50C-407E-A947-70E740481C1C}">
                <a14:useLocalDpi xmlns:a14="http://schemas.microsoft.com/office/drawing/2010/main" val="0"/>
              </a:ext>
            </a:extLst>
          </a:blip>
          <a:srcRect/>
          <a:stretch>
            <a:fillRect/>
          </a:stretch>
        </p:blipFill>
        <p:spPr bwMode="auto">
          <a:xfrm rot="983353">
            <a:off x="7054497" y="2216172"/>
            <a:ext cx="1610706" cy="2147609"/>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6"/>
          <p:cNvSpPr/>
          <p:nvPr/>
        </p:nvSpPr>
        <p:spPr>
          <a:xfrm>
            <a:off x="197373" y="3716406"/>
            <a:ext cx="2511200" cy="307777"/>
          </a:xfrm>
          <a:prstGeom prst="rect">
            <a:avLst/>
          </a:prstGeom>
        </p:spPr>
        <p:txBody>
          <a:bodyPr wrap="square">
            <a:spAutoFit/>
          </a:bodyPr>
          <a:lstStyle/>
          <a:p>
            <a:pPr algn="ctr"/>
            <a:r>
              <a:rPr lang="fr-FR" sz="1400" b="1" dirty="0">
                <a:solidFill>
                  <a:prstClr val="white"/>
                </a:solidFill>
                <a:latin typeface="Arial" pitchFamily="34" charset="0"/>
                <a:cs typeface="Arial" pitchFamily="34" charset="0"/>
              </a:rPr>
              <a:t>INRA, UMR1213 </a:t>
            </a:r>
            <a:r>
              <a:rPr lang="fr-FR" sz="1400" b="1" dirty="0" smtClean="0">
                <a:solidFill>
                  <a:prstClr val="white"/>
                </a:solidFill>
                <a:latin typeface="Arial" pitchFamily="34" charset="0"/>
                <a:cs typeface="Arial" pitchFamily="34" charset="0"/>
              </a:rPr>
              <a:t>Herbivores</a:t>
            </a:r>
            <a:endParaRPr lang="fr-FR" sz="1400" b="1" dirty="0">
              <a:solidFill>
                <a:prstClr val="white"/>
              </a:solidFill>
              <a:latin typeface="Arial" pitchFamily="34" charset="0"/>
              <a:cs typeface="Arial" pitchFamily="34" charset="0"/>
            </a:endParaRPr>
          </a:p>
        </p:txBody>
      </p:sp>
      <p:pic>
        <p:nvPicPr>
          <p:cNvPr id="2050" name="Picture 2" descr="http://www3.uni-bonn.de/research/office-for-research/7.1-funding-advisory/images-and-logos-1/logo-marie-curi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93872" y="5702914"/>
            <a:ext cx="517990" cy="5024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Legume Plus logo"/>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923195" y="5681156"/>
            <a:ext cx="1872208" cy="52421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8588" y="6293495"/>
            <a:ext cx="4572000" cy="230832"/>
          </a:xfrm>
          <a:prstGeom prst="rect">
            <a:avLst/>
          </a:prstGeom>
        </p:spPr>
        <p:txBody>
          <a:bodyPr>
            <a:spAutoFit/>
          </a:bodyPr>
          <a:lstStyle/>
          <a:p>
            <a:r>
              <a:rPr lang="en-GB" altLang="en-US" sz="900" b="1" dirty="0">
                <a:solidFill>
                  <a:prstClr val="white"/>
                </a:solidFill>
                <a:latin typeface="Arial" pitchFamily="34" charset="0"/>
                <a:cs typeface="Arial" pitchFamily="34" charset="0"/>
              </a:rPr>
              <a:t>PITN-GA-2011–289377, ‘</a:t>
            </a:r>
            <a:r>
              <a:rPr lang="en-GB" altLang="en-US" sz="900" b="1" dirty="0" err="1">
                <a:solidFill>
                  <a:prstClr val="white"/>
                </a:solidFill>
                <a:latin typeface="Arial" pitchFamily="34" charset="0"/>
                <a:cs typeface="Arial" pitchFamily="34" charset="0"/>
              </a:rPr>
              <a:t>LegumePlus</a:t>
            </a:r>
            <a:r>
              <a:rPr lang="en-GB" altLang="en-US" sz="900" b="1" dirty="0">
                <a:solidFill>
                  <a:prstClr val="white"/>
                </a:solidFill>
                <a:latin typeface="Arial" pitchFamily="34" charset="0"/>
                <a:cs typeface="Arial" pitchFamily="34" charset="0"/>
              </a:rPr>
              <a:t>’ Project</a:t>
            </a:r>
            <a:endParaRPr lang="en-GB" sz="900" b="1" dirty="0">
              <a:solidFill>
                <a:prstClr val="white"/>
              </a:solidFill>
              <a:latin typeface="Arial" pitchFamily="34" charset="0"/>
              <a:cs typeface="Arial" pitchFamily="34" charset="0"/>
            </a:endParaRPr>
          </a:p>
        </p:txBody>
      </p:sp>
      <p:pic>
        <p:nvPicPr>
          <p:cNvPr id="17" name="Picture 2" descr="C:\Users\vniderkorn\Desktop\10700479_10152569879308952_2054551993765580692_o.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r="63683"/>
          <a:stretch/>
        </p:blipFill>
        <p:spPr bwMode="auto">
          <a:xfrm>
            <a:off x="5827125" y="4245886"/>
            <a:ext cx="1552771" cy="1991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04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e 6"/>
          <p:cNvGrpSpPr/>
          <p:nvPr/>
        </p:nvGrpSpPr>
        <p:grpSpPr>
          <a:xfrm>
            <a:off x="0" y="6120399"/>
            <a:ext cx="9144000" cy="737601"/>
            <a:chOff x="0" y="6120399"/>
            <a:chExt cx="9144000" cy="737601"/>
          </a:xfrm>
        </p:grpSpPr>
        <p:sp>
          <p:nvSpPr>
            <p:cNvPr id="4" name="Rectangle 3"/>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6" name="Rectangle 5"/>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13" name="Espace réservé du numéro de diapositive 3"/>
          <p:cNvSpPr>
            <a:spLocks noGrp="1"/>
          </p:cNvSpPr>
          <p:nvPr>
            <p:ph type="sldNum" sz="quarter" idx="12"/>
          </p:nvPr>
        </p:nvSpPr>
        <p:spPr>
          <a:xfrm>
            <a:off x="7884367" y="6246000"/>
            <a:ext cx="1123727" cy="249385"/>
          </a:xfrm>
        </p:spPr>
        <p:txBody>
          <a:bodyPr/>
          <a:lstStyle/>
          <a:p>
            <a:r>
              <a:rPr lang="fr-BE" sz="1600" dirty="0">
                <a:solidFill>
                  <a:prstClr val="white"/>
                </a:solidFill>
                <a:latin typeface="Arial" panose="020B0604020202020204" pitchFamily="34" charset="0"/>
                <a:cs typeface="Arial" pitchFamily="34" charset="0"/>
              </a:rPr>
              <a:t>.</a:t>
            </a:r>
            <a:r>
              <a:rPr lang="fr-BE" sz="1600" dirty="0" smtClean="0">
                <a:solidFill>
                  <a:prstClr val="white"/>
                </a:solidFill>
                <a:latin typeface="Arial" pitchFamily="34" charset="0"/>
                <a:cs typeface="Arial" pitchFamily="34" charset="0"/>
              </a:rPr>
              <a:t>0</a:t>
            </a:r>
            <a:fld id="{CF4668DC-857F-487D-BFFA-8C0CA5037977}" type="slidenum">
              <a:rPr lang="fr-BE" sz="1600" smtClean="0">
                <a:solidFill>
                  <a:prstClr val="white"/>
                </a:solidFill>
                <a:latin typeface="Arial" pitchFamily="34" charset="0"/>
                <a:cs typeface="Arial" pitchFamily="34" charset="0"/>
              </a:rPr>
              <a:pPr/>
              <a:t>10</a:t>
            </a:fld>
            <a:endParaRPr lang="fr-BE" sz="1600" dirty="0">
              <a:solidFill>
                <a:prstClr val="white"/>
              </a:solidFill>
              <a:latin typeface="Arial" pitchFamily="34" charset="0"/>
              <a:cs typeface="Arial" pitchFamily="34" charset="0"/>
            </a:endParaRPr>
          </a:p>
        </p:txBody>
      </p:sp>
      <p:pic>
        <p:nvPicPr>
          <p:cNvPr id="24" name="Picture 2" descr="Legume Plus 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89559" y="6270823"/>
            <a:ext cx="1872208" cy="524218"/>
          </a:xfrm>
          <a:prstGeom prst="rect">
            <a:avLst/>
          </a:prstGeom>
          <a:noFill/>
          <a:extLst>
            <a:ext uri="{909E8E84-426E-40DD-AFC4-6F175D3DCCD1}">
              <a14:hiddenFill xmlns:a14="http://schemas.microsoft.com/office/drawing/2010/main">
                <a:solidFill>
                  <a:srgbClr val="FFFFFF"/>
                </a:solidFill>
              </a14:hiddenFill>
            </a:ext>
          </a:extLst>
        </p:spPr>
      </p:pic>
      <p:pic>
        <p:nvPicPr>
          <p:cNvPr id="3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97" name="Rettangolo 21"/>
          <p:cNvSpPr/>
          <p:nvPr/>
        </p:nvSpPr>
        <p:spPr>
          <a:xfrm>
            <a:off x="1871693" y="150312"/>
            <a:ext cx="5219699" cy="523220"/>
          </a:xfrm>
          <a:prstGeom prst="rect">
            <a:avLst/>
          </a:prstGeom>
        </p:spPr>
        <p:txBody>
          <a:bodyPr wrap="none">
            <a:spAutoFit/>
          </a:bodyPr>
          <a:lstStyle/>
          <a:p>
            <a:pPr algn="ctr" eaLnBrk="0" hangingPunct="0"/>
            <a:r>
              <a:rPr lang="en-US" sz="2800" b="1" dirty="0" smtClean="0">
                <a:solidFill>
                  <a:srgbClr val="6F9D20"/>
                </a:solidFill>
                <a:latin typeface="Arial" pitchFamily="34" charset="0"/>
                <a:cs typeface="Arial" pitchFamily="34" charset="0"/>
              </a:rPr>
              <a:t>Plant material and treatments</a:t>
            </a:r>
            <a:endParaRPr lang="en-GB" sz="2800" b="1" dirty="0">
              <a:solidFill>
                <a:srgbClr val="6F9D20"/>
              </a:solidFill>
              <a:latin typeface="Arial" pitchFamily="34" charset="0"/>
              <a:cs typeface="Arial" pitchFamily="34" charset="0"/>
            </a:endParaRPr>
          </a:p>
        </p:txBody>
      </p:sp>
      <p:graphicFrame>
        <p:nvGraphicFramePr>
          <p:cNvPr id="98" name="Tableau 31"/>
          <p:cNvGraphicFramePr>
            <a:graphicFrameLocks noGrp="1"/>
          </p:cNvGraphicFramePr>
          <p:nvPr>
            <p:extLst>
              <p:ext uri="{D42A27DB-BD31-4B8C-83A1-F6EECF244321}">
                <p14:modId xmlns:p14="http://schemas.microsoft.com/office/powerpoint/2010/main" val="669075030"/>
              </p:ext>
            </p:extLst>
          </p:nvPr>
        </p:nvGraphicFramePr>
        <p:xfrm>
          <a:off x="3140705" y="1916832"/>
          <a:ext cx="2743263" cy="3170867"/>
        </p:xfrm>
        <a:graphic>
          <a:graphicData uri="http://schemas.openxmlformats.org/drawingml/2006/table">
            <a:tbl>
              <a:tblPr>
                <a:tableStyleId>{5C22544A-7EE6-4342-B048-85BDC9FD1C3A}</a:tableStyleId>
              </a:tblPr>
              <a:tblGrid>
                <a:gridCol w="1301813"/>
                <a:gridCol w="438150"/>
                <a:gridCol w="501650"/>
                <a:gridCol w="501650"/>
              </a:tblGrid>
              <a:tr h="1073776">
                <a:tc>
                  <a:txBody>
                    <a:bodyPr/>
                    <a:lstStyle/>
                    <a:p>
                      <a:pPr algn="ctr" fontAlgn="ctr"/>
                      <a:r>
                        <a:rPr lang="en-US" sz="1800" b="1" dirty="0" smtClean="0">
                          <a:latin typeface="Arial" panose="020B0604020202020204" pitchFamily="34" charset="0"/>
                          <a:cs typeface="Arial" panose="020B0604020202020204" pitchFamily="34" charset="0"/>
                        </a:rPr>
                        <a:t>Treatments</a:t>
                      </a:r>
                      <a:endParaRPr lang="en-GB" sz="1800" b="1" i="0" u="none" strike="noStrike" noProof="0"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800" b="1" u="none" strike="noStrike" noProof="0" dirty="0" smtClean="0">
                          <a:effectLst/>
                          <a:latin typeface="Arial" panose="020B0604020202020204" pitchFamily="34" charset="0"/>
                          <a:cs typeface="Arial" panose="020B0604020202020204" pitchFamily="34" charset="0"/>
                        </a:rPr>
                        <a:t>T</a:t>
                      </a:r>
                    </a:p>
                    <a:p>
                      <a:pPr algn="ctr" fontAlgn="ctr"/>
                      <a:r>
                        <a:rPr lang="en-GB" sz="1800" b="1" u="none" strike="noStrike" noProof="0" dirty="0" smtClean="0">
                          <a:effectLst/>
                          <a:latin typeface="Arial" panose="020B0604020202020204" pitchFamily="34" charset="0"/>
                          <a:cs typeface="Arial" panose="020B0604020202020204" pitchFamily="34" charset="0"/>
                        </a:rPr>
                        <a:t>(%)</a:t>
                      </a:r>
                      <a:endParaRPr lang="en-GB" sz="1800" b="1" i="0" u="none" strike="noStrike" noProof="0"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2857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9D20"/>
                    </a:solidFill>
                  </a:tcPr>
                </a:tc>
                <a:tc>
                  <a:txBody>
                    <a:bodyPr/>
                    <a:lstStyle/>
                    <a:p>
                      <a:pPr algn="ctr" fontAlgn="b"/>
                      <a:r>
                        <a:rPr lang="en-GB" sz="1800" b="1" u="none" strike="noStrike" noProof="0" dirty="0" smtClean="0">
                          <a:effectLst/>
                          <a:latin typeface="Arial" panose="020B0604020202020204" pitchFamily="34" charset="0"/>
                          <a:cs typeface="Arial" panose="020B0604020202020204" pitchFamily="34" charset="0"/>
                        </a:rPr>
                        <a:t>SF</a:t>
                      </a:r>
                    </a:p>
                    <a:p>
                      <a:pPr algn="ctr" fontAlgn="b"/>
                      <a:r>
                        <a:rPr lang="en-GB" sz="1800" b="1" u="none" strike="noStrike" noProof="0" dirty="0" smtClean="0">
                          <a:effectLst/>
                          <a:latin typeface="Arial" panose="020B0604020202020204" pitchFamily="34" charset="0"/>
                          <a:cs typeface="Arial" panose="020B0604020202020204" pitchFamily="34" charset="0"/>
                        </a:rPr>
                        <a:t> (%)</a:t>
                      </a:r>
                      <a:endParaRPr lang="en-GB" sz="1800" b="1" i="0" u="none" strike="noStrike" noProof="0"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fr-FR" sz="1800" b="1" u="none" strike="noStrike" dirty="0" smtClean="0">
                          <a:solidFill>
                            <a:schemeClr val="bg1"/>
                          </a:solidFill>
                          <a:effectLst/>
                          <a:latin typeface="Arial" panose="020B0604020202020204" pitchFamily="34" charset="0"/>
                          <a:cs typeface="Arial" panose="020B0604020202020204" pitchFamily="34" charset="0"/>
                        </a:rPr>
                        <a:t>RC</a:t>
                      </a:r>
                    </a:p>
                    <a:p>
                      <a:pPr algn="ctr" fontAlgn="b"/>
                      <a:r>
                        <a:rPr lang="fr-FR" sz="1800" b="1" u="none" strike="noStrike" dirty="0" smtClean="0">
                          <a:solidFill>
                            <a:schemeClr val="bg1"/>
                          </a:solidFill>
                          <a:effectLst/>
                          <a:latin typeface="Arial" panose="020B0604020202020204" pitchFamily="34" charset="0"/>
                          <a:cs typeface="Arial" panose="020B0604020202020204" pitchFamily="34" charset="0"/>
                        </a:rPr>
                        <a:t> </a:t>
                      </a:r>
                      <a:r>
                        <a:rPr lang="fr-FR" sz="1800" b="1" u="none" strike="noStrike" dirty="0">
                          <a:solidFill>
                            <a:schemeClr val="bg1"/>
                          </a:solidFill>
                          <a:effectLst/>
                          <a:latin typeface="Arial" panose="020B0604020202020204" pitchFamily="34" charset="0"/>
                          <a:cs typeface="Arial" panose="020B0604020202020204" pitchFamily="34" charset="0"/>
                        </a:rPr>
                        <a:t>(%)</a:t>
                      </a:r>
                      <a:endParaRPr lang="fr-FR"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nchorCtr="1">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r>
              <a:tr h="380092">
                <a:tc>
                  <a:txBody>
                    <a:bodyPr/>
                    <a:lstStyle/>
                    <a:p>
                      <a:pPr algn="ctr" fontAlgn="b"/>
                      <a:r>
                        <a:rPr lang="it-IT" sz="1800" b="0" i="0" u="none" strike="noStrike" noProof="0" dirty="0" smtClean="0">
                          <a:solidFill>
                            <a:srgbClr val="000000"/>
                          </a:solidFill>
                          <a:effectLst/>
                          <a:latin typeface="Arial" panose="020B0604020202020204" pitchFamily="34" charset="0"/>
                          <a:cs typeface="Arial" panose="020B0604020202020204" pitchFamily="34" charset="0"/>
                        </a:rPr>
                        <a:t>T</a:t>
                      </a:r>
                      <a:endParaRPr lang="en-GB" sz="1800" b="0" i="0" u="none" strike="noStrike" noProof="0"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noProof="0" dirty="0" smtClean="0">
                          <a:solidFill>
                            <a:srgbClr val="000000"/>
                          </a:solidFill>
                          <a:effectLst/>
                          <a:latin typeface="Arial" panose="020B0604020202020204" pitchFamily="34" charset="0"/>
                          <a:cs typeface="Arial" panose="020B0604020202020204" pitchFamily="34" charset="0"/>
                        </a:rPr>
                        <a:t>100</a:t>
                      </a:r>
                      <a:endParaRPr lang="en-GB" sz="1600" b="0" i="0" u="none" strike="noStrike" noProof="0"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9D20"/>
                    </a:solidFill>
                  </a:tcPr>
                </a:tc>
                <a:tc>
                  <a:txBody>
                    <a:bodyPr/>
                    <a:lstStyle/>
                    <a:p>
                      <a:endParaRPr lang="en-GB" sz="1600" b="0" dirty="0">
                        <a:latin typeface="Arial" panose="020B0604020202020204" pitchFamily="34" charset="0"/>
                        <a:cs typeface="Arial" panose="020B0604020202020204" pitchFamily="34" charset="0"/>
                      </a:endParaRPr>
                    </a:p>
                  </a:txBody>
                  <a:tcPr marL="9525" marR="9525" marT="9525"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600" b="0" dirty="0">
                        <a:latin typeface="Arial" panose="020B0604020202020204" pitchFamily="34" charset="0"/>
                        <a:cs typeface="Arial" panose="020B0604020202020204" pitchFamily="34" charset="0"/>
                      </a:endParaRPr>
                    </a:p>
                  </a:txBody>
                  <a:tcPr marL="9525" marR="9525" marT="9525"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91864">
                <a:tc>
                  <a:txBody>
                    <a:bodyPr/>
                    <a:lstStyle/>
                    <a:p>
                      <a:pPr algn="ctr" fontAlgn="b"/>
                      <a:r>
                        <a:rPr lang="it-IT" sz="1800" b="0" i="0" u="none" strike="noStrike" noProof="0" dirty="0" smtClean="0">
                          <a:solidFill>
                            <a:srgbClr val="000000"/>
                          </a:solidFill>
                          <a:effectLst/>
                          <a:latin typeface="Arial" panose="020B0604020202020204" pitchFamily="34" charset="0"/>
                          <a:cs typeface="Arial" panose="020B0604020202020204" pitchFamily="34" charset="0"/>
                        </a:rPr>
                        <a:t>SF</a:t>
                      </a:r>
                      <a:endParaRPr lang="en-GB" sz="1800" b="0" i="0" u="none" strike="noStrike" noProof="0"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600" b="0" i="0" u="none" strike="noStrike" noProof="0"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noProof="0" dirty="0" smtClean="0">
                          <a:solidFill>
                            <a:srgbClr val="000000"/>
                          </a:solidFill>
                          <a:effectLst/>
                          <a:latin typeface="Arial" panose="020B0604020202020204" pitchFamily="34" charset="0"/>
                          <a:cs typeface="Arial" panose="020B0604020202020204" pitchFamily="34" charset="0"/>
                        </a:rPr>
                        <a:t>100</a:t>
                      </a:r>
                      <a:endParaRPr lang="en-GB" sz="1600" b="0" i="0" u="none" strike="noStrike" noProof="0"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endParaRPr lang="fr-FR"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1628">
                <a:tc>
                  <a:txBody>
                    <a:bodyPr/>
                    <a:lstStyle/>
                    <a:p>
                      <a:pPr algn="ctr" fontAlgn="b"/>
                      <a:r>
                        <a:rPr lang="it-IT" sz="1800" b="0" i="0" u="none" strike="noStrike" noProof="0" dirty="0" smtClean="0">
                          <a:solidFill>
                            <a:srgbClr val="000000"/>
                          </a:solidFill>
                          <a:effectLst/>
                          <a:latin typeface="Arial" panose="020B0604020202020204" pitchFamily="34" charset="0"/>
                          <a:cs typeface="Arial" panose="020B0604020202020204" pitchFamily="34" charset="0"/>
                        </a:rPr>
                        <a:t>RC</a:t>
                      </a:r>
                      <a:endParaRPr lang="en-GB" sz="1800" b="0" i="0" u="none" strike="noStrike" noProof="0"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600" b="0" i="0" u="none" strike="noStrike" noProof="0"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600" b="0" i="0" u="none" strike="noStrike" noProof="0"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dirty="0" smtClean="0">
                          <a:solidFill>
                            <a:schemeClr val="bg1"/>
                          </a:solidFill>
                          <a:effectLst/>
                          <a:latin typeface="Arial" panose="020B0604020202020204" pitchFamily="34" charset="0"/>
                          <a:cs typeface="Arial" panose="020B0604020202020204" pitchFamily="34" charset="0"/>
                        </a:rPr>
                        <a:t>100</a:t>
                      </a:r>
                      <a:endParaRPr lang="fr-FR" sz="16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r>
              <a:tr h="343400">
                <a:tc>
                  <a:txBody>
                    <a:bodyPr/>
                    <a:lstStyle/>
                    <a:p>
                      <a:pPr marL="0" algn="ctr" defTabSz="914400" rtl="0" eaLnBrk="1" fontAlgn="b" latinLnBrk="0" hangingPunct="1"/>
                      <a:r>
                        <a:rPr lang="it-IT" sz="1800" b="0" i="0" u="none" strike="noStrike" kern="1200" noProof="0" dirty="0" smtClean="0">
                          <a:solidFill>
                            <a:srgbClr val="000000"/>
                          </a:solidFill>
                          <a:effectLst/>
                          <a:latin typeface="Arial" panose="020B0604020202020204" pitchFamily="34" charset="0"/>
                          <a:ea typeface="+mn-ea"/>
                          <a:cs typeface="Arial" panose="020B0604020202020204" pitchFamily="34" charset="0"/>
                        </a:rPr>
                        <a:t>T-SF</a:t>
                      </a:r>
                      <a:endParaRPr lang="en-GB" sz="1800" b="0" i="0" u="none" strike="noStrike" kern="1200" noProof="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noProof="0" dirty="0" smtClean="0">
                          <a:solidFill>
                            <a:srgbClr val="000000"/>
                          </a:solidFill>
                          <a:effectLst/>
                          <a:latin typeface="Arial" panose="020B0604020202020204" pitchFamily="34" charset="0"/>
                          <a:ea typeface="+mn-ea"/>
                          <a:cs typeface="Arial" panose="020B0604020202020204" pitchFamily="34" charset="0"/>
                        </a:rPr>
                        <a:t>50</a:t>
                      </a:r>
                      <a:endParaRPr lang="en-GB" sz="1600" b="0" i="0" u="none" strike="noStrike" kern="1200" noProof="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9D20"/>
                    </a:solidFill>
                  </a:tcPr>
                </a:tc>
                <a:tc>
                  <a:txBody>
                    <a:bodyPr/>
                    <a:lstStyle/>
                    <a:p>
                      <a:pPr marL="0" algn="ctr" defTabSz="914400" rtl="0" eaLnBrk="1" fontAlgn="b" latinLnBrk="0" hangingPunct="1"/>
                      <a:r>
                        <a:rPr lang="en-GB" sz="1600" b="0" i="0" u="none" strike="noStrike" kern="1200" noProof="0" dirty="0" smtClean="0">
                          <a:solidFill>
                            <a:srgbClr val="000000"/>
                          </a:solidFill>
                          <a:effectLst/>
                          <a:latin typeface="Arial" panose="020B0604020202020204" pitchFamily="34" charset="0"/>
                          <a:ea typeface="+mn-ea"/>
                          <a:cs typeface="Arial" panose="020B0604020202020204" pitchFamily="34" charset="0"/>
                        </a:rPr>
                        <a:t>50</a:t>
                      </a:r>
                      <a:endParaRPr lang="en-GB" sz="1600" b="0" i="0" u="none" strike="noStrike" kern="1200" noProof="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endParaRPr lang="fr-FR"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55172">
                <a:tc>
                  <a:txBody>
                    <a:bodyPr/>
                    <a:lstStyle/>
                    <a:p>
                      <a:pPr marL="0" algn="ctr" defTabSz="914400" rtl="0" eaLnBrk="1" fontAlgn="b" latinLnBrk="0" hangingPunct="1"/>
                      <a:r>
                        <a:rPr lang="it-IT" sz="1800" b="0" i="0" u="none" strike="noStrike" kern="1200" dirty="0" smtClean="0">
                          <a:solidFill>
                            <a:srgbClr val="000000"/>
                          </a:solidFill>
                          <a:effectLst/>
                          <a:latin typeface="Arial" panose="020B0604020202020204" pitchFamily="34" charset="0"/>
                          <a:ea typeface="+mn-ea"/>
                          <a:cs typeface="Arial" panose="020B0604020202020204" pitchFamily="34" charset="0"/>
                        </a:rPr>
                        <a:t>T-RC</a:t>
                      </a:r>
                      <a:endParaRPr lang="en-GB" sz="18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dirty="0" smtClean="0">
                          <a:solidFill>
                            <a:srgbClr val="000000"/>
                          </a:solidFill>
                          <a:effectLst/>
                          <a:latin typeface="Arial" panose="020B0604020202020204" pitchFamily="34" charset="0"/>
                          <a:ea typeface="+mn-ea"/>
                          <a:cs typeface="Arial" panose="020B0604020202020204" pitchFamily="34" charset="0"/>
                        </a:rPr>
                        <a:t>50</a:t>
                      </a:r>
                      <a:endParaRPr lang="en-GB"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9D20"/>
                    </a:solidFill>
                  </a:tcPr>
                </a:tc>
                <a:tc>
                  <a:txBody>
                    <a:bodyPr/>
                    <a:lstStyle/>
                    <a:p>
                      <a:endParaRPr lang="en-GB"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dirty="0" smtClean="0">
                          <a:solidFill>
                            <a:schemeClr val="bg1"/>
                          </a:solidFill>
                          <a:effectLst/>
                          <a:latin typeface="Arial" panose="020B0604020202020204" pitchFamily="34" charset="0"/>
                          <a:ea typeface="+mn-ea"/>
                          <a:cs typeface="Arial" panose="020B0604020202020204" pitchFamily="34" charset="0"/>
                        </a:rPr>
                        <a:t>50</a:t>
                      </a:r>
                    </a:p>
                  </a:txBody>
                  <a:tcPr marL="9525" marR="9525" marT="9525"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r>
              <a:tr h="294935">
                <a:tc>
                  <a:txBody>
                    <a:bodyPr/>
                    <a:lstStyle/>
                    <a:p>
                      <a:pPr marL="0" algn="ctr" defTabSz="914400" rtl="0" eaLnBrk="1" fontAlgn="b" latinLnBrk="0" hangingPunct="1"/>
                      <a:r>
                        <a:rPr lang="it-IT" sz="1800" b="0" i="0" u="none" strike="noStrike" kern="1200" noProof="0" dirty="0" smtClean="0">
                          <a:solidFill>
                            <a:schemeClr val="tx1"/>
                          </a:solidFill>
                          <a:effectLst/>
                          <a:latin typeface="Arial" panose="020B0604020202020204" pitchFamily="34" charset="0"/>
                          <a:ea typeface="+mn-ea"/>
                          <a:cs typeface="Arial" panose="020B0604020202020204" pitchFamily="34" charset="0"/>
                        </a:rPr>
                        <a:t>T-SF-RC</a:t>
                      </a:r>
                      <a:endParaRPr lang="en-GB" sz="1800" b="0" i="0" u="none" strike="noStrike" kern="1200" noProof="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noProof="0" dirty="0" smtClean="0">
                          <a:solidFill>
                            <a:schemeClr val="tx1"/>
                          </a:solidFill>
                          <a:effectLst/>
                          <a:latin typeface="Arial" panose="020B0604020202020204" pitchFamily="34" charset="0"/>
                          <a:ea typeface="+mn-ea"/>
                          <a:cs typeface="Arial" panose="020B0604020202020204" pitchFamily="34" charset="0"/>
                        </a:rPr>
                        <a:t>50</a:t>
                      </a:r>
                      <a:endParaRPr lang="en-GB" sz="1600" b="0" i="0" u="none" strike="noStrike" kern="1200" noProof="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9D20"/>
                    </a:solidFill>
                  </a:tcPr>
                </a:tc>
                <a:tc>
                  <a:txBody>
                    <a:bodyPr/>
                    <a:lstStyle/>
                    <a:p>
                      <a:pPr marL="0" algn="ctr" defTabSz="914400" rtl="0" eaLnBrk="1" fontAlgn="b" latinLnBrk="0" hangingPunct="1"/>
                      <a:r>
                        <a:rPr lang="en-GB" sz="1600" b="0" i="0" u="none" strike="noStrike" kern="1200" noProof="0" dirty="0" smtClean="0">
                          <a:solidFill>
                            <a:schemeClr val="tx1"/>
                          </a:solidFill>
                          <a:effectLst/>
                          <a:latin typeface="Arial" panose="020B0604020202020204" pitchFamily="34" charset="0"/>
                          <a:ea typeface="+mn-ea"/>
                          <a:cs typeface="Arial" panose="020B0604020202020204" pitchFamily="34" charset="0"/>
                        </a:rPr>
                        <a:t>25</a:t>
                      </a:r>
                      <a:endParaRPr lang="en-GB" sz="1600" b="0" i="0" u="none" strike="noStrike" kern="1200" noProof="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algn="ctr" defTabSz="914400" rtl="0" eaLnBrk="1" fontAlgn="b" latinLnBrk="0" hangingPunct="1"/>
                      <a:r>
                        <a:rPr lang="fr-FR" sz="1600" b="0" i="0" u="none" strike="noStrike" kern="1200" dirty="0" smtClean="0">
                          <a:solidFill>
                            <a:schemeClr val="bg1"/>
                          </a:solidFill>
                          <a:effectLst/>
                          <a:latin typeface="Arial" panose="020B0604020202020204" pitchFamily="34" charset="0"/>
                          <a:ea typeface="+mn-ea"/>
                          <a:cs typeface="Arial" panose="020B0604020202020204" pitchFamily="34" charset="0"/>
                        </a:rPr>
                        <a:t>25</a:t>
                      </a:r>
                      <a:endParaRPr lang="fr-FR" sz="1600" b="0"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r>
            </a:tbl>
          </a:graphicData>
        </a:graphic>
      </p:graphicFrame>
      <p:pic>
        <p:nvPicPr>
          <p:cNvPr id="99" name="Picture 2" descr="http://upload.wikimedia.org/wikipedia/commons/5/56/Red_clover_closeu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5194" y="3349441"/>
            <a:ext cx="713259" cy="694484"/>
          </a:xfrm>
          <a:prstGeom prst="rect">
            <a:avLst/>
          </a:prstGeom>
          <a:noFill/>
          <a:ln w="76200">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100" name="Picture 2" descr="http://upload.wikimedia.org/wikipedia/commons/thumb/4/4f/Sainfoin1.jpg/290px-Sainfoin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528" y="1582388"/>
            <a:ext cx="713259" cy="694484"/>
          </a:xfrm>
          <a:prstGeom prst="rect">
            <a:avLst/>
          </a:prstGeom>
          <a:noFill/>
          <a:ln w="76200">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pic>
        <p:nvPicPr>
          <p:cNvPr id="9218" name="Picture 2" descr="http://foxforages.co.uk/images/Timothy-2013.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306" t="10867" r="17658" b="6638"/>
          <a:stretch/>
        </p:blipFill>
        <p:spPr bwMode="auto">
          <a:xfrm>
            <a:off x="345194" y="5094476"/>
            <a:ext cx="774520" cy="704357"/>
          </a:xfrm>
          <a:prstGeom prst="rect">
            <a:avLst/>
          </a:prstGeom>
          <a:noFill/>
          <a:ln w="76200">
            <a:solidFill>
              <a:srgbClr val="6F9D20"/>
            </a:solidFill>
          </a:ln>
          <a:extLst>
            <a:ext uri="{909E8E84-426E-40DD-AFC4-6F175D3DCCD1}">
              <a14:hiddenFill xmlns:a14="http://schemas.microsoft.com/office/drawing/2010/main">
                <a:solidFill>
                  <a:srgbClr val="FFFFFF"/>
                </a:solidFill>
              </a14:hiddenFill>
            </a:ext>
          </a:extLst>
        </p:spPr>
      </p:pic>
      <p:sp>
        <p:nvSpPr>
          <p:cNvPr id="101" name="Rectangle 14"/>
          <p:cNvSpPr/>
          <p:nvPr/>
        </p:nvSpPr>
        <p:spPr>
          <a:xfrm>
            <a:off x="185360" y="858778"/>
            <a:ext cx="2802464" cy="553998"/>
          </a:xfrm>
          <a:prstGeom prst="rect">
            <a:avLst/>
          </a:prstGeom>
          <a:solidFill>
            <a:schemeClr val="accent2">
              <a:lumMod val="60000"/>
              <a:lumOff val="40000"/>
            </a:schemeClr>
          </a:solidFill>
          <a:ln>
            <a:noFill/>
          </a:ln>
        </p:spPr>
        <p:txBody>
          <a:bodyPr wrap="square">
            <a:spAutoFit/>
          </a:bodyPr>
          <a:lstStyle/>
          <a:p>
            <a:pPr algn="ctr"/>
            <a:r>
              <a:rPr lang="fr-FR" b="1" dirty="0" smtClean="0">
                <a:solidFill>
                  <a:prstClr val="black"/>
                </a:solidFill>
                <a:latin typeface="Arial" panose="020B0604020202020204" pitchFamily="34" charset="0"/>
                <a:cs typeface="Arial" panose="020B0604020202020204" pitchFamily="34" charset="0"/>
              </a:rPr>
              <a:t>SF</a:t>
            </a:r>
            <a:r>
              <a:rPr lang="fr-FR" dirty="0" smtClean="0">
                <a:solidFill>
                  <a:prstClr val="black"/>
                </a:solidFill>
                <a:latin typeface="Arial" panose="020B0604020202020204" pitchFamily="34" charset="0"/>
                <a:cs typeface="Arial" panose="020B0604020202020204" pitchFamily="34" charset="0"/>
              </a:rPr>
              <a:t> – Sainfoin</a:t>
            </a:r>
          </a:p>
          <a:p>
            <a:pPr algn="ctr"/>
            <a:r>
              <a:rPr lang="fr-FR" sz="1200" i="1" dirty="0" err="1" smtClean="0">
                <a:solidFill>
                  <a:prstClr val="black"/>
                </a:solidFill>
                <a:latin typeface="Arial" panose="020B0604020202020204" pitchFamily="34" charset="0"/>
                <a:cs typeface="Arial" panose="020B0604020202020204" pitchFamily="34" charset="0"/>
              </a:rPr>
              <a:t>Onobrychis</a:t>
            </a:r>
            <a:r>
              <a:rPr lang="fr-FR" sz="1200" i="1" dirty="0" smtClean="0">
                <a:solidFill>
                  <a:prstClr val="black"/>
                </a:solidFill>
                <a:latin typeface="Arial" panose="020B0604020202020204" pitchFamily="34" charset="0"/>
                <a:cs typeface="Arial" panose="020B0604020202020204" pitchFamily="34" charset="0"/>
              </a:rPr>
              <a:t> </a:t>
            </a:r>
            <a:r>
              <a:rPr lang="fr-FR" sz="1200" i="1" dirty="0" err="1">
                <a:solidFill>
                  <a:prstClr val="black"/>
                </a:solidFill>
                <a:latin typeface="Arial" panose="020B0604020202020204" pitchFamily="34" charset="0"/>
                <a:cs typeface="Arial" panose="020B0604020202020204" pitchFamily="34" charset="0"/>
              </a:rPr>
              <a:t>viciifolia</a:t>
            </a:r>
            <a:endParaRPr lang="fr-FR" sz="1200" i="1" dirty="0">
              <a:solidFill>
                <a:prstClr val="black"/>
              </a:solidFill>
              <a:latin typeface="Arial" panose="020B0604020202020204" pitchFamily="34" charset="0"/>
              <a:cs typeface="Arial" panose="020B0604020202020204" pitchFamily="34" charset="0"/>
            </a:endParaRPr>
          </a:p>
        </p:txBody>
      </p:sp>
      <p:sp>
        <p:nvSpPr>
          <p:cNvPr id="102" name="Rectangle 14"/>
          <p:cNvSpPr/>
          <p:nvPr/>
        </p:nvSpPr>
        <p:spPr>
          <a:xfrm>
            <a:off x="185360" y="2586970"/>
            <a:ext cx="2792236" cy="553998"/>
          </a:xfrm>
          <a:prstGeom prst="rect">
            <a:avLst/>
          </a:prstGeom>
          <a:solidFill>
            <a:schemeClr val="accent2">
              <a:lumMod val="75000"/>
            </a:schemeClr>
          </a:solidFill>
          <a:ln>
            <a:noFill/>
          </a:ln>
        </p:spPr>
        <p:txBody>
          <a:bodyPr wrap="square">
            <a:spAutoFit/>
          </a:bodyPr>
          <a:lstStyle/>
          <a:p>
            <a:pPr algn="ctr"/>
            <a:r>
              <a:rPr lang="fr-FR" dirty="0">
                <a:solidFill>
                  <a:prstClr val="black"/>
                </a:solidFill>
                <a:latin typeface="Arial" panose="020B0604020202020204" pitchFamily="34" charset="0"/>
                <a:cs typeface="Arial" panose="020B0604020202020204" pitchFamily="34" charset="0"/>
              </a:rPr>
              <a:t> </a:t>
            </a:r>
            <a:r>
              <a:rPr lang="fr-FR" b="1" dirty="0">
                <a:solidFill>
                  <a:prstClr val="white"/>
                </a:solidFill>
                <a:latin typeface="Arial" panose="020B0604020202020204" pitchFamily="34" charset="0"/>
                <a:cs typeface="Arial" panose="020B0604020202020204" pitchFamily="34" charset="0"/>
              </a:rPr>
              <a:t>RC</a:t>
            </a:r>
            <a:r>
              <a:rPr lang="fr-FR" dirty="0">
                <a:solidFill>
                  <a:prstClr val="white"/>
                </a:solidFill>
                <a:latin typeface="Arial" panose="020B0604020202020204" pitchFamily="34" charset="0"/>
                <a:cs typeface="Arial" panose="020B0604020202020204" pitchFamily="34" charset="0"/>
              </a:rPr>
              <a:t> </a:t>
            </a:r>
            <a:r>
              <a:rPr lang="fr-FR" dirty="0" smtClean="0">
                <a:solidFill>
                  <a:prstClr val="white"/>
                </a:solidFill>
                <a:latin typeface="Arial" panose="020B0604020202020204" pitchFamily="34" charset="0"/>
                <a:cs typeface="Arial" panose="020B0604020202020204" pitchFamily="34" charset="0"/>
              </a:rPr>
              <a:t>– </a:t>
            </a:r>
            <a:r>
              <a:rPr lang="fr-FR" dirty="0" err="1" smtClean="0">
                <a:solidFill>
                  <a:prstClr val="white"/>
                </a:solidFill>
                <a:latin typeface="Arial" panose="020B0604020202020204" pitchFamily="34" charset="0"/>
                <a:cs typeface="Arial" panose="020B0604020202020204" pitchFamily="34" charset="0"/>
              </a:rPr>
              <a:t>Red</a:t>
            </a:r>
            <a:r>
              <a:rPr lang="fr-FR" dirty="0" smtClean="0">
                <a:solidFill>
                  <a:prstClr val="white"/>
                </a:solidFill>
                <a:latin typeface="Arial" panose="020B0604020202020204" pitchFamily="34" charset="0"/>
                <a:cs typeface="Arial" panose="020B0604020202020204" pitchFamily="34" charset="0"/>
              </a:rPr>
              <a:t> </a:t>
            </a:r>
            <a:r>
              <a:rPr lang="fr-FR" dirty="0" err="1" smtClean="0">
                <a:solidFill>
                  <a:prstClr val="white"/>
                </a:solidFill>
                <a:latin typeface="Arial" panose="020B0604020202020204" pitchFamily="34" charset="0"/>
                <a:cs typeface="Arial" panose="020B0604020202020204" pitchFamily="34" charset="0"/>
              </a:rPr>
              <a:t>Clover</a:t>
            </a:r>
            <a:endParaRPr lang="fr-FR" dirty="0" smtClean="0">
              <a:solidFill>
                <a:prstClr val="white"/>
              </a:solidFill>
              <a:latin typeface="Arial" panose="020B0604020202020204" pitchFamily="34" charset="0"/>
              <a:cs typeface="Arial" panose="020B0604020202020204" pitchFamily="34" charset="0"/>
            </a:endParaRPr>
          </a:p>
          <a:p>
            <a:pPr algn="ctr"/>
            <a:r>
              <a:rPr lang="fr-FR" sz="1200" i="1" dirty="0">
                <a:solidFill>
                  <a:prstClr val="white"/>
                </a:solidFill>
                <a:latin typeface="Arial" panose="020B0604020202020204" pitchFamily="34" charset="0"/>
                <a:cs typeface="Arial" panose="020B0604020202020204" pitchFamily="34" charset="0"/>
              </a:rPr>
              <a:t>Trifolium </a:t>
            </a:r>
            <a:r>
              <a:rPr lang="fr-FR" sz="1200" i="1" dirty="0" err="1">
                <a:solidFill>
                  <a:prstClr val="white"/>
                </a:solidFill>
                <a:latin typeface="Arial" panose="020B0604020202020204" pitchFamily="34" charset="0"/>
                <a:cs typeface="Arial" panose="020B0604020202020204" pitchFamily="34" charset="0"/>
              </a:rPr>
              <a:t>pratense</a:t>
            </a:r>
            <a:endParaRPr lang="fr-FR" sz="1200" i="1" dirty="0">
              <a:solidFill>
                <a:prstClr val="white"/>
              </a:solidFill>
              <a:latin typeface="Arial" panose="020B0604020202020204" pitchFamily="34" charset="0"/>
              <a:cs typeface="Arial" panose="020B0604020202020204" pitchFamily="34" charset="0"/>
            </a:endParaRPr>
          </a:p>
        </p:txBody>
      </p:sp>
      <p:sp>
        <p:nvSpPr>
          <p:cNvPr id="103" name="Rectangle 14"/>
          <p:cNvSpPr/>
          <p:nvPr/>
        </p:nvSpPr>
        <p:spPr>
          <a:xfrm>
            <a:off x="185360" y="4365104"/>
            <a:ext cx="2792236" cy="553998"/>
          </a:xfrm>
          <a:prstGeom prst="rect">
            <a:avLst/>
          </a:prstGeom>
          <a:solidFill>
            <a:srgbClr val="6F9D20"/>
          </a:solidFill>
          <a:ln>
            <a:noFill/>
          </a:ln>
        </p:spPr>
        <p:txBody>
          <a:bodyPr wrap="square">
            <a:spAutoFit/>
          </a:bodyPr>
          <a:lstStyle/>
          <a:p>
            <a:pPr algn="ctr"/>
            <a:r>
              <a:rPr lang="fr-FR" b="1" dirty="0" smtClean="0">
                <a:solidFill>
                  <a:prstClr val="black"/>
                </a:solidFill>
                <a:latin typeface="Arial" panose="020B0604020202020204" pitchFamily="34" charset="0"/>
                <a:cs typeface="Arial" panose="020B0604020202020204" pitchFamily="34" charset="0"/>
              </a:rPr>
              <a:t>T</a:t>
            </a:r>
            <a:r>
              <a:rPr lang="fr-FR" dirty="0" smtClean="0">
                <a:solidFill>
                  <a:prstClr val="black"/>
                </a:solidFill>
                <a:latin typeface="Arial" panose="020B0604020202020204" pitchFamily="34" charset="0"/>
                <a:cs typeface="Arial" panose="020B0604020202020204" pitchFamily="34" charset="0"/>
              </a:rPr>
              <a:t> – Timothy </a:t>
            </a:r>
          </a:p>
          <a:p>
            <a:pPr algn="ctr"/>
            <a:r>
              <a:rPr lang="fr-FR" sz="1200" i="1" dirty="0" err="1" smtClean="0">
                <a:solidFill>
                  <a:prstClr val="black"/>
                </a:solidFill>
                <a:latin typeface="Arial" panose="020B0604020202020204" pitchFamily="34" charset="0"/>
                <a:cs typeface="Arial" panose="020B0604020202020204" pitchFamily="34" charset="0"/>
              </a:rPr>
              <a:t>Phleum</a:t>
            </a:r>
            <a:r>
              <a:rPr lang="fr-FR" sz="1200" i="1" dirty="0" smtClean="0">
                <a:solidFill>
                  <a:prstClr val="black"/>
                </a:solidFill>
                <a:latin typeface="Arial" panose="020B0604020202020204" pitchFamily="34" charset="0"/>
                <a:cs typeface="Arial" panose="020B0604020202020204" pitchFamily="34" charset="0"/>
              </a:rPr>
              <a:t> </a:t>
            </a:r>
            <a:r>
              <a:rPr lang="fr-FR" sz="1200" i="1" dirty="0" err="1">
                <a:solidFill>
                  <a:prstClr val="black"/>
                </a:solidFill>
                <a:latin typeface="Arial" panose="020B0604020202020204" pitchFamily="34" charset="0"/>
                <a:cs typeface="Arial" panose="020B0604020202020204" pitchFamily="34" charset="0"/>
              </a:rPr>
              <a:t>pratense</a:t>
            </a:r>
            <a:endParaRPr lang="fr-FR" sz="1200" i="1" dirty="0">
              <a:solidFill>
                <a:prstClr val="black"/>
              </a:solidFill>
              <a:latin typeface="Arial" panose="020B0604020202020204" pitchFamily="34" charset="0"/>
              <a:cs typeface="Arial" panose="020B0604020202020204" pitchFamily="34" charset="0"/>
            </a:endParaRPr>
          </a:p>
        </p:txBody>
      </p:sp>
      <p:pic>
        <p:nvPicPr>
          <p:cNvPr id="105" name="Image 13" descr="C:\Users\fanglard\Pictures\ensilage\DSC01887.JPG"/>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6763212" y="1264182"/>
            <a:ext cx="1861636" cy="1667067"/>
          </a:xfrm>
          <a:prstGeom prst="rect">
            <a:avLst/>
          </a:prstGeom>
          <a:ln>
            <a:noFill/>
          </a:ln>
          <a:effectLst>
            <a:softEdge rad="112500"/>
          </a:effectLst>
        </p:spPr>
      </p:pic>
      <p:sp>
        <p:nvSpPr>
          <p:cNvPr id="3" name="Rettangolo 2"/>
          <p:cNvSpPr/>
          <p:nvPr/>
        </p:nvSpPr>
        <p:spPr>
          <a:xfrm>
            <a:off x="6504368" y="620688"/>
            <a:ext cx="2326279" cy="646331"/>
          </a:xfrm>
          <a:prstGeom prst="rect">
            <a:avLst/>
          </a:prstGeom>
        </p:spPr>
        <p:txBody>
          <a:bodyPr wrap="none">
            <a:spAutoFit/>
          </a:bodyPr>
          <a:lstStyle/>
          <a:p>
            <a:pPr algn="ctr">
              <a:buClr>
                <a:srgbClr val="C5DD01"/>
              </a:buClr>
            </a:pPr>
            <a:r>
              <a:rPr lang="en-US" b="1" i="1" dirty="0" smtClean="0">
                <a:solidFill>
                  <a:srgbClr val="F79646">
                    <a:lumMod val="75000"/>
                  </a:srgbClr>
                </a:solidFill>
                <a:latin typeface="Arial" panose="020B0604020202020204" pitchFamily="34" charset="0"/>
                <a:cs typeface="Arial" panose="020B0604020202020204" pitchFamily="34" charset="0"/>
              </a:rPr>
              <a:t>In vitro</a:t>
            </a:r>
          </a:p>
          <a:p>
            <a:pPr algn="ctr">
              <a:buClr>
                <a:srgbClr val="C5DD01"/>
              </a:buClr>
            </a:pPr>
            <a:r>
              <a:rPr lang="en-US" b="1" dirty="0" smtClean="0">
                <a:solidFill>
                  <a:srgbClr val="F79646">
                    <a:lumMod val="75000"/>
                  </a:srgbClr>
                </a:solidFill>
                <a:latin typeface="Arial" panose="020B0604020202020204" pitchFamily="34" charset="0"/>
                <a:cs typeface="Arial" panose="020B0604020202020204" pitchFamily="34" charset="0"/>
              </a:rPr>
              <a:t>18 small </a:t>
            </a:r>
            <a:r>
              <a:rPr lang="en-US" b="1" dirty="0">
                <a:solidFill>
                  <a:srgbClr val="F79646">
                    <a:lumMod val="75000"/>
                  </a:srgbClr>
                </a:solidFill>
                <a:latin typeface="Arial" panose="020B0604020202020204" pitchFamily="34" charset="0"/>
                <a:cs typeface="Arial" panose="020B0604020202020204" pitchFamily="34" charset="0"/>
              </a:rPr>
              <a:t>scale silos</a:t>
            </a:r>
            <a:endParaRPr lang="fr-FR" sz="1600" dirty="0">
              <a:solidFill>
                <a:srgbClr val="F79646">
                  <a:lumMod val="75000"/>
                </a:srgbClr>
              </a:solidFill>
              <a:latin typeface="Arial" panose="020B0604020202020204" pitchFamily="34" charset="0"/>
              <a:cs typeface="Arial" panose="020B0604020202020204" pitchFamily="34" charset="0"/>
            </a:endParaRPr>
          </a:p>
        </p:txBody>
      </p:sp>
      <p:sp>
        <p:nvSpPr>
          <p:cNvPr id="53" name="Rectangle 14"/>
          <p:cNvSpPr/>
          <p:nvPr/>
        </p:nvSpPr>
        <p:spPr>
          <a:xfrm>
            <a:off x="3347864" y="1170642"/>
            <a:ext cx="2404215" cy="602174"/>
          </a:xfrm>
          <a:prstGeom prst="rect">
            <a:avLst/>
          </a:prstGeom>
          <a:solidFill>
            <a:schemeClr val="bg2">
              <a:alpha val="80000"/>
            </a:schemeClr>
          </a:solidFill>
          <a:ln>
            <a:solidFill>
              <a:srgbClr val="6F9D20"/>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chorCtr="0">
            <a:noAutofit/>
          </a:bodyPr>
          <a:lstStyle/>
          <a:p>
            <a:pPr>
              <a:buClr>
                <a:srgbClr val="4F81BD"/>
              </a:buClr>
              <a:buSzPct val="85000"/>
            </a:pPr>
            <a:r>
              <a:rPr lang="en-GB" dirty="0" smtClean="0">
                <a:solidFill>
                  <a:prstClr val="black"/>
                </a:solidFill>
                <a:latin typeface="Arial" panose="020B0604020202020204" pitchFamily="34" charset="0"/>
                <a:cs typeface="Arial" panose="020B0604020202020204" pitchFamily="34" charset="0"/>
              </a:rPr>
              <a:t>Ensiled at the same targeted DM ~ 30%</a:t>
            </a:r>
            <a:endParaRPr lang="en-GB" dirty="0">
              <a:solidFill>
                <a:prstClr val="black"/>
              </a:solidFill>
              <a:latin typeface="Arial" panose="020B0604020202020204" pitchFamily="34" charset="0"/>
              <a:cs typeface="Arial" panose="020B0604020202020204" pitchFamily="34" charset="0"/>
            </a:endParaRPr>
          </a:p>
        </p:txBody>
      </p:sp>
      <p:sp>
        <p:nvSpPr>
          <p:cNvPr id="9" name="Rettangolo 8"/>
          <p:cNvSpPr/>
          <p:nvPr/>
        </p:nvSpPr>
        <p:spPr>
          <a:xfrm>
            <a:off x="1274030" y="5301208"/>
            <a:ext cx="1765975" cy="276999"/>
          </a:xfrm>
          <a:prstGeom prst="rect">
            <a:avLst/>
          </a:prstGeom>
        </p:spPr>
        <p:txBody>
          <a:bodyPr wrap="square">
            <a:spAutoFit/>
          </a:bodyPr>
          <a:lstStyle/>
          <a:p>
            <a:pPr algn="ctr"/>
            <a:r>
              <a:rPr lang="en-GB" sz="1200" dirty="0">
                <a:solidFill>
                  <a:prstClr val="black"/>
                </a:solidFill>
                <a:latin typeface="Arial" panose="020B0604020202020204" pitchFamily="34" charset="0"/>
                <a:cs typeface="Arial" panose="020B0604020202020204" pitchFamily="34" charset="0"/>
              </a:rPr>
              <a:t>E</a:t>
            </a:r>
            <a:r>
              <a:rPr lang="en-GB" sz="1200" dirty="0" smtClean="0">
                <a:solidFill>
                  <a:prstClr val="black"/>
                </a:solidFill>
                <a:latin typeface="Arial" panose="020B0604020202020204" pitchFamily="34" charset="0"/>
                <a:cs typeface="Arial" panose="020B0604020202020204" pitchFamily="34" charset="0"/>
              </a:rPr>
              <a:t>nd </a:t>
            </a:r>
            <a:r>
              <a:rPr lang="en-GB" sz="1200" dirty="0">
                <a:solidFill>
                  <a:prstClr val="black"/>
                </a:solidFill>
                <a:latin typeface="Arial" panose="020B0604020202020204" pitchFamily="34" charset="0"/>
                <a:cs typeface="Arial" panose="020B0604020202020204" pitchFamily="34" charset="0"/>
              </a:rPr>
              <a:t>of ear emergence</a:t>
            </a:r>
          </a:p>
        </p:txBody>
      </p:sp>
      <p:sp>
        <p:nvSpPr>
          <p:cNvPr id="11" name="Rettangolo 10"/>
          <p:cNvSpPr/>
          <p:nvPr/>
        </p:nvSpPr>
        <p:spPr>
          <a:xfrm>
            <a:off x="1259632" y="3584049"/>
            <a:ext cx="1608133" cy="276999"/>
          </a:xfrm>
          <a:prstGeom prst="rect">
            <a:avLst/>
          </a:prstGeom>
        </p:spPr>
        <p:txBody>
          <a:bodyPr wrap="none">
            <a:spAutoFit/>
          </a:bodyPr>
          <a:lstStyle/>
          <a:p>
            <a:r>
              <a:rPr lang="en-GB" sz="1200" dirty="0" smtClean="0">
                <a:solidFill>
                  <a:prstClr val="black"/>
                </a:solidFill>
                <a:latin typeface="Arial" panose="020B0604020202020204" pitchFamily="34" charset="0"/>
                <a:cs typeface="Arial" panose="020B0604020202020204" pitchFamily="34" charset="0"/>
              </a:rPr>
              <a:t>Early </a:t>
            </a:r>
            <a:r>
              <a:rPr lang="en-GB" sz="1200" dirty="0">
                <a:solidFill>
                  <a:prstClr val="black"/>
                </a:solidFill>
                <a:latin typeface="Arial" panose="020B0604020202020204" pitchFamily="34" charset="0"/>
                <a:cs typeface="Arial" panose="020B0604020202020204" pitchFamily="34" charset="0"/>
              </a:rPr>
              <a:t>flowering stage</a:t>
            </a:r>
          </a:p>
        </p:txBody>
      </p:sp>
      <p:sp>
        <p:nvSpPr>
          <p:cNvPr id="67" name="Rettangolo 10"/>
          <p:cNvSpPr/>
          <p:nvPr/>
        </p:nvSpPr>
        <p:spPr>
          <a:xfrm>
            <a:off x="1274030" y="1844075"/>
            <a:ext cx="1608133" cy="276999"/>
          </a:xfrm>
          <a:prstGeom prst="rect">
            <a:avLst/>
          </a:prstGeom>
        </p:spPr>
        <p:txBody>
          <a:bodyPr wrap="none">
            <a:spAutoFit/>
          </a:bodyPr>
          <a:lstStyle/>
          <a:p>
            <a:r>
              <a:rPr lang="en-GB" sz="1200" dirty="0" smtClean="0">
                <a:solidFill>
                  <a:prstClr val="black"/>
                </a:solidFill>
                <a:latin typeface="Arial" panose="020B0604020202020204" pitchFamily="34" charset="0"/>
                <a:cs typeface="Arial" panose="020B0604020202020204" pitchFamily="34" charset="0"/>
              </a:rPr>
              <a:t>Early </a:t>
            </a:r>
            <a:r>
              <a:rPr lang="en-GB" sz="1200" dirty="0">
                <a:solidFill>
                  <a:prstClr val="black"/>
                </a:solidFill>
                <a:latin typeface="Arial" panose="020B0604020202020204" pitchFamily="34" charset="0"/>
                <a:cs typeface="Arial" panose="020B0604020202020204" pitchFamily="34" charset="0"/>
              </a:rPr>
              <a:t>flowering stage</a:t>
            </a:r>
          </a:p>
        </p:txBody>
      </p:sp>
      <p:grpSp>
        <p:nvGrpSpPr>
          <p:cNvPr id="8" name="Gruppo 7"/>
          <p:cNvGrpSpPr/>
          <p:nvPr/>
        </p:nvGrpSpPr>
        <p:grpSpPr>
          <a:xfrm>
            <a:off x="6446461" y="3056695"/>
            <a:ext cx="3022083" cy="2100497"/>
            <a:chOff x="-4387094" y="1061293"/>
            <a:chExt cx="3670155" cy="6274218"/>
          </a:xfrm>
        </p:grpSpPr>
        <p:sp>
          <p:nvSpPr>
            <p:cNvPr id="5" name="Rettangolo 4"/>
            <p:cNvSpPr/>
            <p:nvPr/>
          </p:nvSpPr>
          <p:spPr>
            <a:xfrm>
              <a:off x="-4356991" y="1061293"/>
              <a:ext cx="3027476" cy="5275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2" name="Rectangle 31"/>
            <p:cNvSpPr/>
            <p:nvPr/>
          </p:nvSpPr>
          <p:spPr>
            <a:xfrm>
              <a:off x="-4387094" y="4393644"/>
              <a:ext cx="3670155" cy="2941867"/>
            </a:xfrm>
            <a:prstGeom prst="rect">
              <a:avLst/>
            </a:prstGeom>
            <a:ln>
              <a:noFill/>
            </a:ln>
          </p:spPr>
          <p:txBody>
            <a:bodyPr wrap="square">
              <a:spAutoFit/>
            </a:bodyPr>
            <a:lstStyle/>
            <a:p>
              <a:pPr algn="just">
                <a:buClr>
                  <a:srgbClr val="C5DD01"/>
                </a:buClr>
              </a:pPr>
              <a:r>
                <a:rPr lang="en-US" b="1" dirty="0">
                  <a:solidFill>
                    <a:srgbClr val="F79646">
                      <a:lumMod val="75000"/>
                    </a:srgbClr>
                  </a:solidFill>
                  <a:latin typeface="Arial" panose="020B0604020202020204" pitchFamily="34" charset="0"/>
                  <a:cs typeface="Arial" panose="020B0604020202020204" pitchFamily="34" charset="0"/>
                </a:rPr>
                <a:t>Silage quality </a:t>
              </a:r>
            </a:p>
            <a:p>
              <a:pPr marL="285750" indent="-285750" algn="just">
                <a:buClr>
                  <a:srgbClr val="C5DD01"/>
                </a:buClr>
                <a:buFont typeface="Wingdings" pitchFamily="2" charset="2"/>
                <a:buChar char="v"/>
              </a:pPr>
              <a:r>
                <a:rPr lang="en-US" sz="2000" dirty="0" smtClean="0">
                  <a:solidFill>
                    <a:prstClr val="black"/>
                  </a:solidFill>
                  <a:latin typeface="Arial" panose="020B0604020202020204" pitchFamily="34" charset="0"/>
                  <a:cs typeface="Arial" panose="020B0604020202020204" pitchFamily="34" charset="0"/>
                </a:rPr>
                <a:t>Fermentation</a:t>
              </a:r>
              <a:endParaRPr lang="en-US" dirty="0">
                <a:solidFill>
                  <a:prstClr val="black"/>
                </a:solidFill>
                <a:latin typeface="Arial" panose="020B0604020202020204" pitchFamily="34" charset="0"/>
                <a:cs typeface="Arial" panose="020B0604020202020204" pitchFamily="34" charset="0"/>
              </a:endParaRPr>
            </a:p>
            <a:p>
              <a:pPr marL="285750" indent="-285750" algn="just">
                <a:buClr>
                  <a:srgbClr val="C5DD01"/>
                </a:buClr>
                <a:buFont typeface="Wingdings" pitchFamily="2" charset="2"/>
                <a:buChar char="v"/>
              </a:pPr>
              <a:r>
                <a:rPr lang="en-US" sz="2000" dirty="0">
                  <a:solidFill>
                    <a:prstClr val="black"/>
                  </a:solidFill>
                  <a:latin typeface="Arial" panose="020B0604020202020204" pitchFamily="34" charset="0"/>
                  <a:cs typeface="Arial" panose="020B0604020202020204" pitchFamily="34" charset="0"/>
                </a:rPr>
                <a:t>Protein degradation</a:t>
              </a:r>
            </a:p>
          </p:txBody>
        </p:sp>
      </p:grpSp>
    </p:spTree>
    <p:extLst>
      <p:ext uri="{BB962C8B-B14F-4D97-AF65-F5344CB8AC3E}">
        <p14:creationId xmlns:p14="http://schemas.microsoft.com/office/powerpoint/2010/main" val="383759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e 6"/>
          <p:cNvGrpSpPr/>
          <p:nvPr/>
        </p:nvGrpSpPr>
        <p:grpSpPr>
          <a:xfrm>
            <a:off x="0" y="6120399"/>
            <a:ext cx="9144000" cy="737601"/>
            <a:chOff x="0" y="6120399"/>
            <a:chExt cx="9144000" cy="737601"/>
          </a:xfrm>
        </p:grpSpPr>
        <p:sp>
          <p:nvSpPr>
            <p:cNvPr id="4" name="Rectangle 3"/>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6" name="Rectangle 5"/>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13" name="Espace réservé du numéro de diapositive 3"/>
          <p:cNvSpPr>
            <a:spLocks noGrp="1"/>
          </p:cNvSpPr>
          <p:nvPr>
            <p:ph type="sldNum" sz="quarter" idx="12"/>
          </p:nvPr>
        </p:nvSpPr>
        <p:spPr>
          <a:xfrm>
            <a:off x="7884367" y="6246000"/>
            <a:ext cx="1123727" cy="249385"/>
          </a:xfrm>
        </p:spPr>
        <p:txBody>
          <a:bodyPr/>
          <a:lstStyle/>
          <a:p>
            <a:r>
              <a:rPr lang="fr-BE" sz="1600" dirty="0">
                <a:solidFill>
                  <a:schemeClr val="bg1"/>
                </a:solidFill>
                <a:latin typeface="Arial" panose="020B0604020202020204" pitchFamily="34" charset="0"/>
                <a:cs typeface="Arial" pitchFamily="34" charset="0"/>
              </a:rPr>
              <a:t>.</a:t>
            </a:r>
            <a:r>
              <a:rPr lang="fr-BE" sz="1600" dirty="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t>11</a:t>
            </a:fld>
            <a:endParaRPr lang="fr-BE" sz="1600" dirty="0">
              <a:solidFill>
                <a:schemeClr val="bg1"/>
              </a:solidFill>
              <a:latin typeface="Arial" pitchFamily="34" charset="0"/>
              <a:cs typeface="Arial" pitchFamily="34" charset="0"/>
            </a:endParaRPr>
          </a:p>
        </p:txBody>
      </p:sp>
      <p:pic>
        <p:nvPicPr>
          <p:cNvPr id="3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59" name="Rettangolo 21"/>
          <p:cNvSpPr/>
          <p:nvPr/>
        </p:nvSpPr>
        <p:spPr>
          <a:xfrm>
            <a:off x="2151314" y="72268"/>
            <a:ext cx="4964308" cy="523220"/>
          </a:xfrm>
          <a:prstGeom prst="rect">
            <a:avLst/>
          </a:prstGeom>
        </p:spPr>
        <p:txBody>
          <a:bodyPr wrap="none">
            <a:spAutoFit/>
          </a:bodyPr>
          <a:lstStyle/>
          <a:p>
            <a:pPr algn="ctr" eaLnBrk="0" hangingPunct="0"/>
            <a:r>
              <a:rPr lang="en-US" sz="2800" b="1" dirty="0" smtClean="0">
                <a:solidFill>
                  <a:srgbClr val="6F9D20"/>
                </a:solidFill>
                <a:latin typeface="Arial" pitchFamily="34" charset="0"/>
                <a:cs typeface="Arial" pitchFamily="34" charset="0"/>
              </a:rPr>
              <a:t>Silage quality - Acidification</a:t>
            </a:r>
            <a:endParaRPr lang="en-GB" sz="2800" b="1" dirty="0">
              <a:solidFill>
                <a:srgbClr val="6F9D20"/>
              </a:solidFill>
              <a:latin typeface="Arial" pitchFamily="34" charset="0"/>
              <a:cs typeface="Arial" pitchFamily="34" charset="0"/>
            </a:endParaRPr>
          </a:p>
        </p:txBody>
      </p:sp>
      <p:grpSp>
        <p:nvGrpSpPr>
          <p:cNvPr id="11" name="Groupe 10"/>
          <p:cNvGrpSpPr/>
          <p:nvPr/>
        </p:nvGrpSpPr>
        <p:grpSpPr>
          <a:xfrm>
            <a:off x="6651034" y="1916832"/>
            <a:ext cx="2304256" cy="3066987"/>
            <a:chOff x="6651034" y="1916832"/>
            <a:chExt cx="2304256" cy="3066987"/>
          </a:xfrm>
        </p:grpSpPr>
        <p:sp>
          <p:nvSpPr>
            <p:cNvPr id="36" name="Rectangle 3"/>
            <p:cNvSpPr/>
            <p:nvPr/>
          </p:nvSpPr>
          <p:spPr>
            <a:xfrm>
              <a:off x="6667484" y="1916832"/>
              <a:ext cx="2287806"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Bioactive Legumes</a:t>
              </a:r>
              <a:endParaRPr lang="fr-FR" b="1" dirty="0">
                <a:latin typeface="Arial" panose="020B0604020202020204" pitchFamily="34" charset="0"/>
                <a:cs typeface="Arial" panose="020B0604020202020204" pitchFamily="34" charset="0"/>
              </a:endParaRPr>
            </a:p>
          </p:txBody>
        </p:sp>
        <p:sp>
          <p:nvSpPr>
            <p:cNvPr id="39" name="Rectangle 23"/>
            <p:cNvSpPr/>
            <p:nvPr/>
          </p:nvSpPr>
          <p:spPr>
            <a:xfrm>
              <a:off x="6651034" y="3471651"/>
              <a:ext cx="2262158"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Better acidification</a:t>
              </a:r>
            </a:p>
          </p:txBody>
        </p:sp>
        <p:pic>
          <p:nvPicPr>
            <p:cNvPr id="40" name="Picture 2" descr="http://upload.wikimedia.org/wikipedia/commons/5/56/Red_clover_closeu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3762" y="2431775"/>
              <a:ext cx="713259" cy="694483"/>
            </a:xfrm>
            <a:prstGeom prst="rect">
              <a:avLst/>
            </a:prstGeom>
            <a:noFill/>
            <a:ln w="76200">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41" name="Picture 2" descr="http://upload.wikimedia.org/wikipedia/commons/thumb/4/4f/Sainfoin1.jpg/290px-Sainfoin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85357" y="2431775"/>
              <a:ext cx="720080" cy="694484"/>
            </a:xfrm>
            <a:prstGeom prst="rect">
              <a:avLst/>
            </a:prstGeom>
            <a:noFill/>
            <a:ln w="76200">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sp>
          <p:nvSpPr>
            <p:cNvPr id="61" name="Rectangle 14"/>
            <p:cNvSpPr/>
            <p:nvPr/>
          </p:nvSpPr>
          <p:spPr>
            <a:xfrm>
              <a:off x="7202690" y="3975707"/>
              <a:ext cx="1041718" cy="338554"/>
            </a:xfrm>
            <a:prstGeom prst="rect">
              <a:avLst/>
            </a:prstGeom>
            <a:solidFill>
              <a:schemeClr val="accent3">
                <a:lumMod val="75000"/>
              </a:schemeClr>
            </a:solidFill>
            <a:ln>
              <a:noFill/>
            </a:ln>
          </p:spPr>
          <p:txBody>
            <a:bodyPr wrap="square">
              <a:spAutoFit/>
            </a:bodyPr>
            <a:lstStyle/>
            <a:p>
              <a:pPr algn="ctr"/>
              <a:r>
                <a:rPr lang="en-GB" sz="1600" b="1" dirty="0" smtClean="0">
                  <a:solidFill>
                    <a:prstClr val="black"/>
                  </a:solidFill>
                  <a:latin typeface="Arial" panose="020B0604020202020204" pitchFamily="34" charset="0"/>
                  <a:cs typeface="Arial" panose="020B0604020202020204" pitchFamily="34" charset="0"/>
                  <a:sym typeface="Wingdings"/>
                </a:rPr>
                <a:t></a:t>
              </a:r>
              <a:r>
                <a:rPr lang="en-GB" sz="1600" b="1" dirty="0" smtClean="0">
                  <a:solidFill>
                    <a:prstClr val="black"/>
                  </a:solidFill>
                  <a:latin typeface="Arial" panose="020B0604020202020204" pitchFamily="34" charset="0"/>
                  <a:cs typeface="Arial" panose="020B0604020202020204" pitchFamily="34" charset="0"/>
                </a:rPr>
                <a:t>pH</a:t>
              </a:r>
            </a:p>
          </p:txBody>
        </p:sp>
        <p:sp>
          <p:nvSpPr>
            <p:cNvPr id="3" name="Rettangolo 2"/>
            <p:cNvSpPr/>
            <p:nvPr/>
          </p:nvSpPr>
          <p:spPr>
            <a:xfrm>
              <a:off x="7202690" y="4645265"/>
              <a:ext cx="1508746" cy="338554"/>
            </a:xfrm>
            <a:prstGeom prst="rect">
              <a:avLst/>
            </a:prstGeom>
            <a:solidFill>
              <a:schemeClr val="accent3">
                <a:lumMod val="75000"/>
              </a:schemeClr>
            </a:solidFill>
            <a:ln>
              <a:noFill/>
            </a:ln>
          </p:spPr>
          <p:txBody>
            <a:bodyPr wrap="square">
              <a:spAutoFit/>
            </a:bodyPr>
            <a:lstStyle/>
            <a:p>
              <a:pPr algn="ctr"/>
              <a:r>
                <a:rPr lang="fr-FR" sz="1600" b="1" dirty="0" smtClean="0">
                  <a:solidFill>
                    <a:prstClr val="black"/>
                  </a:solidFill>
                  <a:latin typeface="Arial" panose="020B0604020202020204" pitchFamily="34" charset="0"/>
                  <a:cs typeface="Arial" panose="020B0604020202020204" pitchFamily="34" charset="0"/>
                  <a:sym typeface="Wingdings"/>
                </a:rPr>
                <a:t> </a:t>
              </a:r>
              <a:r>
                <a:rPr lang="fr-FR" sz="1600" b="1" dirty="0" err="1" smtClean="0">
                  <a:solidFill>
                    <a:prstClr val="black"/>
                  </a:solidFill>
                  <a:latin typeface="Arial" panose="020B0604020202020204" pitchFamily="34" charset="0"/>
                  <a:cs typeface="Arial" panose="020B0604020202020204" pitchFamily="34" charset="0"/>
                </a:rPr>
                <a:t>Lactic</a:t>
              </a:r>
              <a:r>
                <a:rPr lang="fr-FR" sz="1600" b="1" dirty="0" smtClean="0">
                  <a:solidFill>
                    <a:prstClr val="black"/>
                  </a:solidFill>
                  <a:latin typeface="Arial" panose="020B0604020202020204" pitchFamily="34" charset="0"/>
                  <a:cs typeface="Arial" panose="020B0604020202020204" pitchFamily="34" charset="0"/>
                </a:rPr>
                <a:t> </a:t>
              </a:r>
              <a:r>
                <a:rPr lang="fr-FR" sz="1600" b="1" dirty="0" err="1">
                  <a:solidFill>
                    <a:prstClr val="black"/>
                  </a:solidFill>
                  <a:latin typeface="Arial" panose="020B0604020202020204" pitchFamily="34" charset="0"/>
                  <a:cs typeface="Arial" panose="020B0604020202020204" pitchFamily="34" charset="0"/>
                </a:rPr>
                <a:t>acid</a:t>
              </a:r>
              <a:endParaRPr lang="fr-FR" sz="1600" b="1" dirty="0">
                <a:solidFill>
                  <a:prstClr val="black"/>
                </a:solidFill>
                <a:latin typeface="Arial" panose="020B0604020202020204" pitchFamily="34" charset="0"/>
                <a:cs typeface="Arial" panose="020B0604020202020204" pitchFamily="34" charset="0"/>
              </a:endParaRPr>
            </a:p>
          </p:txBody>
        </p:sp>
      </p:grpSp>
      <p:grpSp>
        <p:nvGrpSpPr>
          <p:cNvPr id="5" name="Groupe 4"/>
          <p:cNvGrpSpPr/>
          <p:nvPr/>
        </p:nvGrpSpPr>
        <p:grpSpPr>
          <a:xfrm>
            <a:off x="-180528" y="859061"/>
            <a:ext cx="3456384" cy="5282273"/>
            <a:chOff x="-180528" y="859061"/>
            <a:chExt cx="3456384" cy="5282273"/>
          </a:xfrm>
        </p:grpSpPr>
        <p:graphicFrame>
          <p:nvGraphicFramePr>
            <p:cNvPr id="21" name="Grafico 20"/>
            <p:cNvGraphicFramePr>
              <a:graphicFrameLocks/>
            </p:cNvGraphicFramePr>
            <p:nvPr>
              <p:extLst>
                <p:ext uri="{D42A27DB-BD31-4B8C-83A1-F6EECF244321}">
                  <p14:modId xmlns:p14="http://schemas.microsoft.com/office/powerpoint/2010/main" val="3131788356"/>
                </p:ext>
              </p:extLst>
            </p:nvPr>
          </p:nvGraphicFramePr>
          <p:xfrm>
            <a:off x="216955" y="1229385"/>
            <a:ext cx="2914885" cy="3279153"/>
          </p:xfrm>
          <a:graphic>
            <a:graphicData uri="http://schemas.openxmlformats.org/drawingml/2006/chart">
              <c:chart xmlns:c="http://schemas.openxmlformats.org/drawingml/2006/chart" xmlns:r="http://schemas.openxmlformats.org/officeDocument/2006/relationships" r:id="rId7"/>
            </a:graphicData>
          </a:graphic>
        </p:graphicFrame>
        <p:sp>
          <p:nvSpPr>
            <p:cNvPr id="23" name="Ovale 22"/>
            <p:cNvSpPr/>
            <p:nvPr/>
          </p:nvSpPr>
          <p:spPr>
            <a:xfrm>
              <a:off x="701824" y="1342509"/>
              <a:ext cx="406802" cy="5851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5" name="Rettangolo 21"/>
            <p:cNvSpPr/>
            <p:nvPr/>
          </p:nvSpPr>
          <p:spPr>
            <a:xfrm>
              <a:off x="-180528" y="859061"/>
              <a:ext cx="2059179" cy="400110"/>
            </a:xfrm>
            <a:prstGeom prst="rect">
              <a:avLst/>
            </a:prstGeom>
          </p:spPr>
          <p:txBody>
            <a:bodyPr wrap="square">
              <a:spAutoFit/>
            </a:bodyPr>
            <a:lstStyle/>
            <a:p>
              <a:pPr algn="ctr"/>
              <a:r>
                <a:rPr lang="en-GB" sz="2000" b="1" dirty="0">
                  <a:solidFill>
                    <a:srgbClr val="6F9D20"/>
                  </a:solidFill>
                  <a:latin typeface="Arial" panose="020B0604020202020204" pitchFamily="34" charset="0"/>
                  <a:cs typeface="Arial" panose="020B0604020202020204" pitchFamily="34" charset="0"/>
                </a:rPr>
                <a:t>pH </a:t>
              </a:r>
              <a:r>
                <a:rPr lang="en-GB" sz="2000" b="1" dirty="0" smtClean="0">
                  <a:solidFill>
                    <a:srgbClr val="6F9D20"/>
                  </a:solidFill>
                  <a:latin typeface="Arial" panose="020B0604020202020204" pitchFamily="34" charset="0"/>
                  <a:cs typeface="Arial" panose="020B0604020202020204" pitchFamily="34" charset="0"/>
                </a:rPr>
                <a:t>values</a:t>
              </a:r>
              <a:endParaRPr lang="en-GB" sz="2000" b="1" dirty="0">
                <a:solidFill>
                  <a:srgbClr val="6F9D20"/>
                </a:solidFill>
                <a:latin typeface="Arial" panose="020B0604020202020204" pitchFamily="34" charset="0"/>
                <a:cs typeface="Arial" panose="020B0604020202020204" pitchFamily="34" charset="0"/>
              </a:endParaRPr>
            </a:p>
          </p:txBody>
        </p:sp>
        <p:sp>
          <p:nvSpPr>
            <p:cNvPr id="42" name="CasellaDiTesto 41"/>
            <p:cNvSpPr txBox="1"/>
            <p:nvPr/>
          </p:nvSpPr>
          <p:spPr>
            <a:xfrm>
              <a:off x="2627784" y="1816919"/>
              <a:ext cx="504056" cy="338555"/>
            </a:xfrm>
            <a:prstGeom prst="rect">
              <a:avLst/>
            </a:prstGeom>
            <a:noFill/>
          </p:spPr>
          <p:txBody>
            <a:bodyPr wrap="square" rtlCol="0">
              <a:spAutoFit/>
            </a:bodyPr>
            <a:lstStyle/>
            <a:p>
              <a:r>
                <a:rPr lang="it-IT" sz="1400" dirty="0" smtClean="0">
                  <a:latin typeface="Arial" panose="020B0604020202020204" pitchFamily="34" charset="0"/>
                  <a:cs typeface="Arial" panose="020B0604020202020204" pitchFamily="34" charset="0"/>
                </a:rPr>
                <a:t>ab</a:t>
              </a:r>
              <a:endParaRPr lang="en-GB" sz="1400" dirty="0">
                <a:latin typeface="Arial" panose="020B0604020202020204" pitchFamily="34" charset="0"/>
                <a:cs typeface="Arial" panose="020B0604020202020204" pitchFamily="34" charset="0"/>
              </a:endParaRPr>
            </a:p>
          </p:txBody>
        </p:sp>
        <p:sp>
          <p:nvSpPr>
            <p:cNvPr id="43" name="CasellaDiTesto 42"/>
            <p:cNvSpPr txBox="1"/>
            <p:nvPr/>
          </p:nvSpPr>
          <p:spPr>
            <a:xfrm>
              <a:off x="827584" y="1340768"/>
              <a:ext cx="504056" cy="307777"/>
            </a:xfrm>
            <a:prstGeom prst="rect">
              <a:avLst/>
            </a:prstGeom>
            <a:noFill/>
          </p:spPr>
          <p:txBody>
            <a:bodyPr wrap="square" rtlCol="0">
              <a:spAutoFit/>
            </a:bodyPr>
            <a:lstStyle/>
            <a:p>
              <a:r>
                <a:rPr lang="it-IT" sz="1400" dirty="0" smtClean="0">
                  <a:latin typeface="Arial" panose="020B0604020202020204" pitchFamily="34" charset="0"/>
                  <a:cs typeface="Arial" panose="020B0604020202020204" pitchFamily="34" charset="0"/>
                </a:rPr>
                <a:t>a</a:t>
              </a:r>
              <a:endParaRPr lang="en-GB" sz="1400" dirty="0">
                <a:latin typeface="Arial" panose="020B0604020202020204" pitchFamily="34" charset="0"/>
                <a:cs typeface="Arial" panose="020B0604020202020204" pitchFamily="34" charset="0"/>
              </a:endParaRPr>
            </a:p>
          </p:txBody>
        </p:sp>
        <p:sp>
          <p:nvSpPr>
            <p:cNvPr id="44" name="CasellaDiTesto 43"/>
            <p:cNvSpPr txBox="1"/>
            <p:nvPr/>
          </p:nvSpPr>
          <p:spPr>
            <a:xfrm>
              <a:off x="1187624" y="2060848"/>
              <a:ext cx="504056" cy="338555"/>
            </a:xfrm>
            <a:prstGeom prst="rect">
              <a:avLst/>
            </a:prstGeom>
            <a:noFill/>
          </p:spPr>
          <p:txBody>
            <a:bodyPr wrap="square" rtlCol="0">
              <a:spAutoFit/>
            </a:bodyPr>
            <a:lstStyle/>
            <a:p>
              <a:r>
                <a:rPr lang="it-IT" sz="1400" dirty="0" smtClean="0">
                  <a:latin typeface="Arial" panose="020B0604020202020204" pitchFamily="34" charset="0"/>
                  <a:cs typeface="Arial" panose="020B0604020202020204" pitchFamily="34" charset="0"/>
                </a:rPr>
                <a:t>b</a:t>
              </a:r>
              <a:endParaRPr lang="en-GB" sz="1400" dirty="0">
                <a:latin typeface="Arial" panose="020B0604020202020204" pitchFamily="34" charset="0"/>
                <a:cs typeface="Arial" panose="020B0604020202020204" pitchFamily="34" charset="0"/>
              </a:endParaRPr>
            </a:p>
          </p:txBody>
        </p:sp>
        <p:sp>
          <p:nvSpPr>
            <p:cNvPr id="45" name="CasellaDiTesto 44"/>
            <p:cNvSpPr txBox="1"/>
            <p:nvPr/>
          </p:nvSpPr>
          <p:spPr>
            <a:xfrm>
              <a:off x="1547664" y="1938317"/>
              <a:ext cx="504056" cy="338555"/>
            </a:xfrm>
            <a:prstGeom prst="rect">
              <a:avLst/>
            </a:prstGeom>
            <a:noFill/>
          </p:spPr>
          <p:txBody>
            <a:bodyPr wrap="square" rtlCol="0">
              <a:spAutoFit/>
            </a:bodyPr>
            <a:lstStyle/>
            <a:p>
              <a:r>
                <a:rPr lang="it-IT" sz="1400" dirty="0" smtClean="0">
                  <a:latin typeface="Arial" panose="020B0604020202020204" pitchFamily="34" charset="0"/>
                  <a:cs typeface="Arial" panose="020B0604020202020204" pitchFamily="34" charset="0"/>
                </a:rPr>
                <a:t>b</a:t>
              </a:r>
              <a:endParaRPr lang="en-GB" sz="1400" dirty="0">
                <a:latin typeface="Arial" panose="020B0604020202020204" pitchFamily="34" charset="0"/>
                <a:cs typeface="Arial" panose="020B0604020202020204" pitchFamily="34" charset="0"/>
              </a:endParaRPr>
            </a:p>
          </p:txBody>
        </p:sp>
        <p:sp>
          <p:nvSpPr>
            <p:cNvPr id="46" name="CasellaDiTesto 45"/>
            <p:cNvSpPr txBox="1"/>
            <p:nvPr/>
          </p:nvSpPr>
          <p:spPr>
            <a:xfrm>
              <a:off x="1947471" y="1999675"/>
              <a:ext cx="504056" cy="338555"/>
            </a:xfrm>
            <a:prstGeom prst="rect">
              <a:avLst/>
            </a:prstGeom>
            <a:noFill/>
          </p:spPr>
          <p:txBody>
            <a:bodyPr wrap="square" rtlCol="0">
              <a:spAutoFit/>
            </a:bodyPr>
            <a:lstStyle/>
            <a:p>
              <a:r>
                <a:rPr lang="it-IT" sz="1400" dirty="0" smtClean="0">
                  <a:latin typeface="Arial" panose="020B0604020202020204" pitchFamily="34" charset="0"/>
                  <a:cs typeface="Arial" panose="020B0604020202020204" pitchFamily="34" charset="0"/>
                </a:rPr>
                <a:t>b</a:t>
              </a:r>
              <a:endParaRPr lang="en-GB" sz="1400" dirty="0">
                <a:latin typeface="Arial" panose="020B0604020202020204" pitchFamily="34" charset="0"/>
                <a:cs typeface="Arial" panose="020B0604020202020204" pitchFamily="34" charset="0"/>
              </a:endParaRPr>
            </a:p>
          </p:txBody>
        </p:sp>
        <p:sp>
          <p:nvSpPr>
            <p:cNvPr id="47" name="CasellaDiTesto 46"/>
            <p:cNvSpPr txBox="1"/>
            <p:nvPr/>
          </p:nvSpPr>
          <p:spPr>
            <a:xfrm>
              <a:off x="2267744" y="1912930"/>
              <a:ext cx="504056" cy="338555"/>
            </a:xfrm>
            <a:prstGeom prst="rect">
              <a:avLst/>
            </a:prstGeom>
            <a:noFill/>
          </p:spPr>
          <p:txBody>
            <a:bodyPr wrap="square" rtlCol="0">
              <a:spAutoFit/>
            </a:bodyPr>
            <a:lstStyle/>
            <a:p>
              <a:r>
                <a:rPr lang="it-IT" sz="1400" dirty="0" smtClean="0">
                  <a:latin typeface="Arial" panose="020B0604020202020204" pitchFamily="34" charset="0"/>
                  <a:cs typeface="Arial" panose="020B0604020202020204" pitchFamily="34" charset="0"/>
                </a:rPr>
                <a:t>b</a:t>
              </a:r>
              <a:endParaRPr lang="en-GB" sz="1400" dirty="0">
                <a:latin typeface="Arial" panose="020B0604020202020204" pitchFamily="34" charset="0"/>
                <a:cs typeface="Arial" panose="020B0604020202020204" pitchFamily="34" charset="0"/>
              </a:endParaRPr>
            </a:p>
          </p:txBody>
        </p:sp>
        <p:sp>
          <p:nvSpPr>
            <p:cNvPr id="56" name="Rettangolo 55"/>
            <p:cNvSpPr/>
            <p:nvPr/>
          </p:nvSpPr>
          <p:spPr>
            <a:xfrm>
              <a:off x="1183710" y="1846565"/>
              <a:ext cx="1804114" cy="725281"/>
            </a:xfrm>
            <a:prstGeom prst="rect">
              <a:avLst/>
            </a:prstGeom>
            <a:noFill/>
            <a:ln w="508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85" name="Text Box 27"/>
            <p:cNvSpPr txBox="1">
              <a:spLocks noChangeArrowheads="1"/>
            </p:cNvSpPr>
            <p:nvPr/>
          </p:nvSpPr>
          <p:spPr bwMode="auto">
            <a:xfrm>
              <a:off x="25105" y="5895113"/>
              <a:ext cx="3100513" cy="246221"/>
            </a:xfrm>
            <a:prstGeom prst="rect">
              <a:avLst/>
            </a:prstGeom>
            <a:extLst/>
          </p:spPr>
          <p:txBody>
            <a:bodyPr wrap="square">
              <a:spAutoFit/>
            </a:bodyPr>
            <a:lstStyle>
              <a:defPPr>
                <a:defRPr lang="fr-FR"/>
              </a:defPPr>
              <a:lvl1pPr>
                <a:defRPr sz="1050"/>
              </a:lvl1pPr>
            </a:lstStyle>
            <a:p>
              <a:r>
                <a:rPr lang="fr-FR" sz="1000" dirty="0" smtClean="0">
                  <a:latin typeface="Arial" panose="020B0604020202020204" pitchFamily="34" charset="0"/>
                  <a:cs typeface="Arial" panose="020B0604020202020204" pitchFamily="34" charset="0"/>
                </a:rPr>
                <a:t>T: Timothy; SF: Sainfoin; RC: </a:t>
              </a:r>
              <a:r>
                <a:rPr lang="fr-FR" sz="1000" dirty="0" err="1" smtClean="0">
                  <a:latin typeface="Arial" panose="020B0604020202020204" pitchFamily="34" charset="0"/>
                  <a:cs typeface="Arial" panose="020B0604020202020204" pitchFamily="34" charset="0"/>
                </a:rPr>
                <a:t>Red</a:t>
              </a:r>
              <a:r>
                <a:rPr lang="fr-FR" sz="1000" dirty="0" smtClean="0">
                  <a:latin typeface="Arial" panose="020B0604020202020204" pitchFamily="34" charset="0"/>
                  <a:cs typeface="Arial" panose="020B0604020202020204" pitchFamily="34" charset="0"/>
                </a:rPr>
                <a:t> </a:t>
              </a:r>
              <a:r>
                <a:rPr lang="fr-FR" sz="1000" dirty="0" err="1" smtClean="0">
                  <a:latin typeface="Arial" panose="020B0604020202020204" pitchFamily="34" charset="0"/>
                  <a:cs typeface="Arial" panose="020B0604020202020204" pitchFamily="34" charset="0"/>
                </a:rPr>
                <a:t>clover</a:t>
              </a:r>
              <a:endParaRPr lang="fr-FR" sz="1000" dirty="0">
                <a:latin typeface="Arial" panose="020B0604020202020204" pitchFamily="34" charset="0"/>
                <a:cs typeface="Arial" panose="020B0604020202020204" pitchFamily="34" charset="0"/>
              </a:endParaRPr>
            </a:p>
          </p:txBody>
        </p:sp>
        <p:sp>
          <p:nvSpPr>
            <p:cNvPr id="57" name="Rettangolo 20"/>
            <p:cNvSpPr/>
            <p:nvPr/>
          </p:nvSpPr>
          <p:spPr>
            <a:xfrm>
              <a:off x="65870" y="4083429"/>
              <a:ext cx="1152880" cy="230832"/>
            </a:xfrm>
            <a:prstGeom prst="rect">
              <a:avLst/>
            </a:prstGeom>
          </p:spPr>
          <p:txBody>
            <a:bodyPr wrap="none">
              <a:spAutoFit/>
            </a:bodyPr>
            <a:lstStyle/>
            <a:p>
              <a:r>
                <a:rPr lang="en-GB" sz="900" dirty="0" err="1" smtClean="0">
                  <a:latin typeface="Arial" panose="020B0604020202020204" pitchFamily="34" charset="0"/>
                  <a:cs typeface="Arial" panose="020B0604020202020204" pitchFamily="34" charset="0"/>
                </a:rPr>
                <a:t>Copani</a:t>
              </a:r>
              <a:r>
                <a:rPr lang="en-GB" sz="900" dirty="0" smtClean="0">
                  <a:latin typeface="Arial" panose="020B0604020202020204" pitchFamily="34" charset="0"/>
                  <a:cs typeface="Arial" panose="020B0604020202020204" pitchFamily="34" charset="0"/>
                </a:rPr>
                <a:t> et al., 2014</a:t>
              </a:r>
              <a:endParaRPr lang="en-GB" sz="1400" dirty="0">
                <a:latin typeface="Arial" panose="020B0604020202020204" pitchFamily="34" charset="0"/>
                <a:cs typeface="Arial" panose="020B0604020202020204" pitchFamily="34" charset="0"/>
              </a:endParaRPr>
            </a:p>
          </p:txBody>
        </p:sp>
        <p:cxnSp>
          <p:nvCxnSpPr>
            <p:cNvPr id="63" name="Connettore 1 62"/>
            <p:cNvCxnSpPr/>
            <p:nvPr/>
          </p:nvCxnSpPr>
          <p:spPr>
            <a:xfrm flipV="1">
              <a:off x="690473" y="2314655"/>
              <a:ext cx="2229257" cy="6738"/>
            </a:xfrm>
            <a:prstGeom prst="line">
              <a:avLst/>
            </a:prstGeom>
            <a:ln w="444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5" name="Rectangle 3"/>
            <p:cNvSpPr/>
            <p:nvPr/>
          </p:nvSpPr>
          <p:spPr>
            <a:xfrm>
              <a:off x="83519" y="4509120"/>
              <a:ext cx="3192337" cy="1200329"/>
            </a:xfrm>
            <a:prstGeom prst="rect">
              <a:avLst/>
            </a:prstGeom>
          </p:spPr>
          <p:txBody>
            <a:bodyPr wrap="square">
              <a:spAutoFit/>
            </a:bodyPr>
            <a:lstStyle/>
            <a:p>
              <a:pPr algn="ctr"/>
              <a:r>
                <a:rPr lang="fr-FR" dirty="0" smtClean="0">
                  <a:latin typeface="Arial" panose="020B0604020202020204" pitchFamily="34" charset="0"/>
                  <a:cs typeface="Arial" panose="020B0604020202020204" pitchFamily="34" charset="0"/>
                </a:rPr>
                <a:t>All </a:t>
              </a:r>
              <a:r>
                <a:rPr lang="fr-FR" dirty="0" err="1" smtClean="0">
                  <a:latin typeface="Arial" panose="020B0604020202020204" pitchFamily="34" charset="0"/>
                  <a:cs typeface="Arial" panose="020B0604020202020204" pitchFamily="34" charset="0"/>
                </a:rPr>
                <a:t>silages</a:t>
              </a:r>
              <a:r>
                <a:rPr lang="fr-FR" dirty="0" smtClean="0">
                  <a:latin typeface="Arial" panose="020B0604020202020204" pitchFamily="34" charset="0"/>
                  <a:cs typeface="Arial" panose="020B0604020202020204" pitchFamily="34" charset="0"/>
                </a:rPr>
                <a:t> </a:t>
              </a:r>
              <a:r>
                <a:rPr lang="fr-FR" dirty="0" err="1" smtClean="0">
                  <a:latin typeface="Arial" panose="020B0604020202020204" pitchFamily="34" charset="0"/>
                  <a:cs typeface="Arial" panose="020B0604020202020204" pitchFamily="34" charset="0"/>
                </a:rPr>
                <a:t>including</a:t>
              </a:r>
              <a:r>
                <a:rPr lang="fr-FR" dirty="0" smtClean="0">
                  <a:latin typeface="Arial" panose="020B0604020202020204" pitchFamily="34" charset="0"/>
                  <a:cs typeface="Arial" panose="020B0604020202020204" pitchFamily="34" charset="0"/>
                </a:rPr>
                <a:t> SF or RC: pH </a:t>
              </a:r>
              <a:r>
                <a:rPr lang="fr-FR" dirty="0" err="1" smtClean="0">
                  <a:latin typeface="Arial" panose="020B0604020202020204" pitchFamily="34" charset="0"/>
                  <a:cs typeface="Arial" panose="020B0604020202020204" pitchFamily="34" charset="0"/>
                </a:rPr>
                <a:t>around</a:t>
              </a:r>
              <a:r>
                <a:rPr lang="fr-FR" dirty="0" smtClean="0">
                  <a:latin typeface="Arial" panose="020B0604020202020204" pitchFamily="34" charset="0"/>
                  <a:cs typeface="Arial" panose="020B0604020202020204" pitchFamily="34" charset="0"/>
                </a:rPr>
                <a:t> 4.5</a:t>
              </a:r>
            </a:p>
            <a:p>
              <a:pPr algn="ctr"/>
              <a:r>
                <a:rPr lang="fr-FR" dirty="0" smtClean="0">
                  <a:latin typeface="Arial" panose="020B0604020202020204" pitchFamily="34" charset="0"/>
                  <a:cs typeface="Arial" panose="020B0604020202020204" pitchFamily="34" charset="0"/>
                </a:rPr>
                <a:t> as </a:t>
              </a:r>
              <a:r>
                <a:rPr lang="fr-FR" dirty="0" err="1" smtClean="0">
                  <a:latin typeface="Arial" panose="020B0604020202020204" pitchFamily="34" charset="0"/>
                  <a:cs typeface="Arial" panose="020B0604020202020204" pitchFamily="34" charset="0"/>
                </a:rPr>
                <a:t>requested</a:t>
              </a:r>
              <a:r>
                <a:rPr lang="fr-FR" dirty="0" smtClean="0">
                  <a:latin typeface="Arial" panose="020B0604020202020204" pitchFamily="34" charset="0"/>
                  <a:cs typeface="Arial" panose="020B0604020202020204" pitchFamily="34" charset="0"/>
                </a:rPr>
                <a:t> for good </a:t>
              </a:r>
              <a:r>
                <a:rPr lang="fr-FR" dirty="0" err="1" smtClean="0">
                  <a:latin typeface="Arial" panose="020B0604020202020204" pitchFamily="34" charset="0"/>
                  <a:cs typeface="Arial" panose="020B0604020202020204" pitchFamily="34" charset="0"/>
                </a:rPr>
                <a:t>silage</a:t>
              </a:r>
              <a:r>
                <a:rPr lang="fr-FR" dirty="0" smtClean="0">
                  <a:latin typeface="Arial" panose="020B0604020202020204" pitchFamily="34" charset="0"/>
                  <a:cs typeface="Arial" panose="020B0604020202020204" pitchFamily="34" charset="0"/>
                </a:rPr>
                <a:t> </a:t>
              </a:r>
              <a:r>
                <a:rPr lang="fr-FR" dirty="0" err="1" smtClean="0">
                  <a:latin typeface="Arial" panose="020B0604020202020204" pitchFamily="34" charset="0"/>
                  <a:cs typeface="Arial" panose="020B0604020202020204" pitchFamily="34" charset="0"/>
                </a:rPr>
                <a:t>quality</a:t>
              </a:r>
              <a:endParaRPr lang="fr-FR" baseline="-25000" dirty="0">
                <a:latin typeface="Arial" panose="020B0604020202020204" pitchFamily="34" charset="0"/>
                <a:cs typeface="Arial" panose="020B0604020202020204" pitchFamily="34" charset="0"/>
              </a:endParaRPr>
            </a:p>
          </p:txBody>
        </p:sp>
      </p:grpSp>
      <p:grpSp>
        <p:nvGrpSpPr>
          <p:cNvPr id="9" name="Groupe 8"/>
          <p:cNvGrpSpPr/>
          <p:nvPr/>
        </p:nvGrpSpPr>
        <p:grpSpPr>
          <a:xfrm>
            <a:off x="3027212" y="836712"/>
            <a:ext cx="4088410" cy="5958329"/>
            <a:chOff x="3027212" y="836712"/>
            <a:chExt cx="4088410" cy="5958329"/>
          </a:xfrm>
        </p:grpSpPr>
        <p:pic>
          <p:nvPicPr>
            <p:cNvPr id="24" name="Picture 2" descr="Legume Plus logo"/>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689559" y="6270823"/>
              <a:ext cx="1872208" cy="5242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Grafico 21"/>
            <p:cNvGraphicFramePr>
              <a:graphicFrameLocks/>
            </p:cNvGraphicFramePr>
            <p:nvPr>
              <p:extLst>
                <p:ext uri="{D42A27DB-BD31-4B8C-83A1-F6EECF244321}">
                  <p14:modId xmlns:p14="http://schemas.microsoft.com/office/powerpoint/2010/main" val="3320743049"/>
                </p:ext>
              </p:extLst>
            </p:nvPr>
          </p:nvGraphicFramePr>
          <p:xfrm>
            <a:off x="3027212" y="1229388"/>
            <a:ext cx="3489005" cy="3279151"/>
          </p:xfrm>
          <a:graphic>
            <a:graphicData uri="http://schemas.openxmlformats.org/drawingml/2006/chart">
              <c:chart xmlns:c="http://schemas.openxmlformats.org/drawingml/2006/chart" xmlns:r="http://schemas.openxmlformats.org/officeDocument/2006/relationships" r:id="rId9"/>
            </a:graphicData>
          </a:graphic>
        </p:graphicFrame>
        <p:sp>
          <p:nvSpPr>
            <p:cNvPr id="25" name="Ovale 24"/>
            <p:cNvSpPr/>
            <p:nvPr/>
          </p:nvSpPr>
          <p:spPr>
            <a:xfrm>
              <a:off x="3676439" y="2492896"/>
              <a:ext cx="391505" cy="5181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4" name="Rettangolo 33"/>
            <p:cNvSpPr/>
            <p:nvPr/>
          </p:nvSpPr>
          <p:spPr>
            <a:xfrm>
              <a:off x="3276398" y="836712"/>
              <a:ext cx="3743332" cy="400110"/>
            </a:xfrm>
            <a:prstGeom prst="rect">
              <a:avLst/>
            </a:prstGeom>
          </p:spPr>
          <p:txBody>
            <a:bodyPr wrap="none">
              <a:spAutoFit/>
            </a:bodyPr>
            <a:lstStyle/>
            <a:p>
              <a:pPr algn="ctr">
                <a:defRPr sz="1800" b="1" i="0" u="none" strike="noStrike" kern="1200" baseline="0">
                  <a:solidFill>
                    <a:prstClr val="black"/>
                  </a:solidFill>
                  <a:latin typeface="+mn-lt"/>
                  <a:ea typeface="+mn-ea"/>
                  <a:cs typeface="+mn-cs"/>
                </a:defRPr>
              </a:pPr>
              <a:r>
                <a:rPr lang="en-GB" sz="2000" b="1" dirty="0">
                  <a:solidFill>
                    <a:srgbClr val="6F9D20"/>
                  </a:solidFill>
                  <a:latin typeface="Arial" panose="020B0604020202020204" pitchFamily="34" charset="0"/>
                  <a:cs typeface="Arial" panose="020B0604020202020204" pitchFamily="34" charset="0"/>
                </a:rPr>
                <a:t>Lactic acid content (g/kg DM</a:t>
              </a:r>
              <a:r>
                <a:rPr lang="en-GB" sz="2000" b="1" dirty="0" smtClean="0">
                  <a:solidFill>
                    <a:srgbClr val="6F9D20"/>
                  </a:solidFill>
                  <a:latin typeface="Arial" panose="020B0604020202020204" pitchFamily="34" charset="0"/>
                  <a:cs typeface="Arial" panose="020B0604020202020204" pitchFamily="34" charset="0"/>
                </a:rPr>
                <a:t>)</a:t>
              </a:r>
              <a:endParaRPr lang="en-GB" sz="2000" b="1" dirty="0">
                <a:solidFill>
                  <a:srgbClr val="6F9D20"/>
                </a:solidFill>
                <a:latin typeface="Arial" panose="020B0604020202020204" pitchFamily="34" charset="0"/>
                <a:cs typeface="Arial" panose="020B0604020202020204" pitchFamily="34" charset="0"/>
              </a:endParaRPr>
            </a:p>
          </p:txBody>
        </p:sp>
        <p:sp>
          <p:nvSpPr>
            <p:cNvPr id="48" name="CasellaDiTesto 47"/>
            <p:cNvSpPr txBox="1"/>
            <p:nvPr/>
          </p:nvSpPr>
          <p:spPr>
            <a:xfrm>
              <a:off x="3779912" y="2558049"/>
              <a:ext cx="504056" cy="307777"/>
            </a:xfrm>
            <a:prstGeom prst="rect">
              <a:avLst/>
            </a:prstGeom>
            <a:noFill/>
          </p:spPr>
          <p:txBody>
            <a:bodyPr wrap="square" rtlCol="0">
              <a:spAutoFit/>
            </a:bodyPr>
            <a:lstStyle/>
            <a:p>
              <a:r>
                <a:rPr lang="it-IT" sz="1400" dirty="0" smtClean="0">
                  <a:latin typeface="Arial" panose="020B0604020202020204" pitchFamily="34" charset="0"/>
                  <a:cs typeface="Arial" panose="020B0604020202020204" pitchFamily="34" charset="0"/>
                </a:rPr>
                <a:t>c</a:t>
              </a:r>
              <a:endParaRPr lang="en-GB" sz="1400" dirty="0">
                <a:latin typeface="Arial" panose="020B0604020202020204" pitchFamily="34" charset="0"/>
                <a:cs typeface="Arial" panose="020B0604020202020204" pitchFamily="34" charset="0"/>
              </a:endParaRPr>
            </a:p>
          </p:txBody>
        </p:sp>
        <p:sp>
          <p:nvSpPr>
            <p:cNvPr id="49" name="CasellaDiTesto 48"/>
            <p:cNvSpPr txBox="1"/>
            <p:nvPr/>
          </p:nvSpPr>
          <p:spPr>
            <a:xfrm>
              <a:off x="4211960" y="1682804"/>
              <a:ext cx="504056" cy="307777"/>
            </a:xfrm>
            <a:prstGeom prst="rect">
              <a:avLst/>
            </a:prstGeom>
            <a:noFill/>
          </p:spPr>
          <p:txBody>
            <a:bodyPr wrap="square" rtlCol="0">
              <a:spAutoFit/>
            </a:bodyPr>
            <a:lstStyle/>
            <a:p>
              <a:r>
                <a:rPr lang="it-IT" sz="1400" dirty="0" smtClean="0">
                  <a:latin typeface="Arial" panose="020B0604020202020204" pitchFamily="34" charset="0"/>
                  <a:cs typeface="Arial" panose="020B0604020202020204" pitchFamily="34" charset="0"/>
                </a:rPr>
                <a:t>ab</a:t>
              </a:r>
              <a:endParaRPr lang="en-GB" sz="1400" dirty="0">
                <a:latin typeface="Arial" panose="020B0604020202020204" pitchFamily="34" charset="0"/>
                <a:cs typeface="Arial" panose="020B0604020202020204" pitchFamily="34" charset="0"/>
              </a:endParaRPr>
            </a:p>
          </p:txBody>
        </p:sp>
        <p:sp>
          <p:nvSpPr>
            <p:cNvPr id="50" name="CasellaDiTesto 49"/>
            <p:cNvSpPr txBox="1"/>
            <p:nvPr/>
          </p:nvSpPr>
          <p:spPr>
            <a:xfrm>
              <a:off x="4716016" y="1466780"/>
              <a:ext cx="504056" cy="307777"/>
            </a:xfrm>
            <a:prstGeom prst="rect">
              <a:avLst/>
            </a:prstGeom>
            <a:noFill/>
          </p:spPr>
          <p:txBody>
            <a:bodyPr wrap="square" rtlCol="0">
              <a:spAutoFit/>
            </a:bodyPr>
            <a:lstStyle/>
            <a:p>
              <a:r>
                <a:rPr lang="it-IT" sz="1400" dirty="0" smtClean="0">
                  <a:latin typeface="Arial" panose="020B0604020202020204" pitchFamily="34" charset="0"/>
                  <a:cs typeface="Arial" panose="020B0604020202020204" pitchFamily="34" charset="0"/>
                </a:rPr>
                <a:t>a</a:t>
              </a:r>
              <a:endParaRPr lang="en-GB" sz="1400" dirty="0">
                <a:latin typeface="Arial" panose="020B0604020202020204" pitchFamily="34" charset="0"/>
                <a:cs typeface="Arial" panose="020B0604020202020204" pitchFamily="34" charset="0"/>
              </a:endParaRPr>
            </a:p>
          </p:txBody>
        </p:sp>
        <p:sp>
          <p:nvSpPr>
            <p:cNvPr id="52" name="CasellaDiTesto 51"/>
            <p:cNvSpPr txBox="1"/>
            <p:nvPr/>
          </p:nvSpPr>
          <p:spPr>
            <a:xfrm>
              <a:off x="5652120" y="1609055"/>
              <a:ext cx="504056" cy="307777"/>
            </a:xfrm>
            <a:prstGeom prst="rect">
              <a:avLst/>
            </a:prstGeom>
            <a:noFill/>
          </p:spPr>
          <p:txBody>
            <a:bodyPr wrap="square" rtlCol="0">
              <a:spAutoFit/>
            </a:bodyPr>
            <a:lstStyle/>
            <a:p>
              <a:r>
                <a:rPr lang="it-IT" sz="1400" dirty="0" smtClean="0">
                  <a:latin typeface="Arial" panose="020B0604020202020204" pitchFamily="34" charset="0"/>
                  <a:cs typeface="Arial" panose="020B0604020202020204" pitchFamily="34" charset="0"/>
                </a:rPr>
                <a:t>ab</a:t>
              </a:r>
              <a:endParaRPr lang="en-GB" sz="1400" dirty="0">
                <a:latin typeface="Arial" panose="020B0604020202020204" pitchFamily="34" charset="0"/>
                <a:cs typeface="Arial" panose="020B0604020202020204" pitchFamily="34" charset="0"/>
              </a:endParaRPr>
            </a:p>
          </p:txBody>
        </p:sp>
        <p:sp>
          <p:nvSpPr>
            <p:cNvPr id="53" name="CasellaDiTesto 52"/>
            <p:cNvSpPr txBox="1"/>
            <p:nvPr/>
          </p:nvSpPr>
          <p:spPr>
            <a:xfrm>
              <a:off x="6084168" y="1844824"/>
              <a:ext cx="504056" cy="307777"/>
            </a:xfrm>
            <a:prstGeom prst="rect">
              <a:avLst/>
            </a:prstGeom>
            <a:noFill/>
          </p:spPr>
          <p:txBody>
            <a:bodyPr wrap="square" rtlCol="0">
              <a:spAutoFit/>
            </a:bodyPr>
            <a:lstStyle/>
            <a:p>
              <a:r>
                <a:rPr lang="it-IT" sz="1400" dirty="0" smtClean="0">
                  <a:latin typeface="Arial" panose="020B0604020202020204" pitchFamily="34" charset="0"/>
                  <a:cs typeface="Arial" panose="020B0604020202020204" pitchFamily="34" charset="0"/>
                </a:rPr>
                <a:t>ab</a:t>
              </a:r>
              <a:endParaRPr lang="en-GB" sz="1400" dirty="0">
                <a:latin typeface="Arial" panose="020B0604020202020204" pitchFamily="34" charset="0"/>
                <a:cs typeface="Arial" panose="020B0604020202020204" pitchFamily="34" charset="0"/>
              </a:endParaRPr>
            </a:p>
          </p:txBody>
        </p:sp>
        <p:sp>
          <p:nvSpPr>
            <p:cNvPr id="54" name="CasellaDiTesto 53"/>
            <p:cNvSpPr txBox="1"/>
            <p:nvPr/>
          </p:nvSpPr>
          <p:spPr>
            <a:xfrm>
              <a:off x="5148064" y="2036262"/>
              <a:ext cx="504056" cy="307777"/>
            </a:xfrm>
            <a:prstGeom prst="rect">
              <a:avLst/>
            </a:prstGeom>
            <a:noFill/>
          </p:spPr>
          <p:txBody>
            <a:bodyPr wrap="square" rtlCol="0">
              <a:spAutoFit/>
            </a:bodyPr>
            <a:lstStyle/>
            <a:p>
              <a:r>
                <a:rPr lang="it-IT" sz="1400" dirty="0" err="1" smtClean="0">
                  <a:latin typeface="Arial" panose="020B0604020202020204" pitchFamily="34" charset="0"/>
                  <a:cs typeface="Arial" panose="020B0604020202020204" pitchFamily="34" charset="0"/>
                </a:rPr>
                <a:t>bc</a:t>
              </a:r>
              <a:endParaRPr lang="en-GB" sz="1400" dirty="0">
                <a:latin typeface="Arial" panose="020B0604020202020204" pitchFamily="34" charset="0"/>
                <a:cs typeface="Arial" panose="020B0604020202020204" pitchFamily="34" charset="0"/>
              </a:endParaRPr>
            </a:p>
          </p:txBody>
        </p:sp>
        <p:sp>
          <p:nvSpPr>
            <p:cNvPr id="55" name="Rettangolo 54"/>
            <p:cNvSpPr/>
            <p:nvPr/>
          </p:nvSpPr>
          <p:spPr>
            <a:xfrm>
              <a:off x="4044700" y="1466780"/>
              <a:ext cx="2424140" cy="1091269"/>
            </a:xfrm>
            <a:prstGeom prst="rect">
              <a:avLst/>
            </a:prstGeom>
            <a:noFill/>
            <a:ln w="508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8" name="Rettangolo 7"/>
            <p:cNvSpPr/>
            <p:nvPr/>
          </p:nvSpPr>
          <p:spPr>
            <a:xfrm>
              <a:off x="3626382" y="4437112"/>
              <a:ext cx="3489240" cy="646331"/>
            </a:xfrm>
            <a:prstGeom prst="rect">
              <a:avLst/>
            </a:prstGeom>
          </p:spPr>
          <p:txBody>
            <a:bodyPr wrap="square">
              <a:spAutoFit/>
            </a:bodyPr>
            <a:lstStyle/>
            <a:p>
              <a:r>
                <a:rPr lang="en-GB" dirty="0" smtClean="0">
                  <a:latin typeface="Arial" panose="020B0604020202020204" pitchFamily="34" charset="0"/>
                  <a:cs typeface="Arial" panose="020B0604020202020204" pitchFamily="34" charset="0"/>
                </a:rPr>
                <a:t>Better lactic fermentation when SF or RC in silage</a:t>
              </a:r>
              <a:endParaRPr lang="en-GB"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7761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00" fill="hold"/>
                                        <p:tgtEl>
                                          <p:spTgt spid="5"/>
                                        </p:tgtEl>
                                        <p:attrNameLst>
                                          <p:attrName>ppt_x</p:attrName>
                                        </p:attrNameLst>
                                      </p:cBhvr>
                                      <p:tavLst>
                                        <p:tav tm="0">
                                          <p:val>
                                            <p:strVal val="0-#ppt_w/2"/>
                                          </p:val>
                                        </p:tav>
                                        <p:tav tm="100000">
                                          <p:val>
                                            <p:strVal val="#ppt_x"/>
                                          </p:val>
                                        </p:tav>
                                      </p:tavLst>
                                    </p:anim>
                                    <p:anim calcmode="lin" valueType="num">
                                      <p:cBhvr additive="base">
                                        <p:cTn id="8" dur="12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200" fill="hold"/>
                                        <p:tgtEl>
                                          <p:spTgt spid="9"/>
                                        </p:tgtEl>
                                        <p:attrNameLst>
                                          <p:attrName>ppt_x</p:attrName>
                                        </p:attrNameLst>
                                      </p:cBhvr>
                                      <p:tavLst>
                                        <p:tav tm="0">
                                          <p:val>
                                            <p:strVal val="1+#ppt_w/2"/>
                                          </p:val>
                                        </p:tav>
                                        <p:tav tm="100000">
                                          <p:val>
                                            <p:strVal val="#ppt_x"/>
                                          </p:val>
                                        </p:tav>
                                      </p:tavLst>
                                    </p:anim>
                                    <p:anim calcmode="lin" valueType="num">
                                      <p:cBhvr additive="base">
                                        <p:cTn id="14" dur="12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e 6"/>
          <p:cNvGrpSpPr/>
          <p:nvPr/>
        </p:nvGrpSpPr>
        <p:grpSpPr>
          <a:xfrm>
            <a:off x="0" y="6120399"/>
            <a:ext cx="9144000" cy="737601"/>
            <a:chOff x="0" y="6120399"/>
            <a:chExt cx="9144000" cy="737601"/>
          </a:xfrm>
        </p:grpSpPr>
        <p:sp>
          <p:nvSpPr>
            <p:cNvPr id="4" name="Rectangle 3"/>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6" name="Rectangle 5"/>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13" name="Espace réservé du numéro de diapositive 3"/>
          <p:cNvSpPr>
            <a:spLocks noGrp="1"/>
          </p:cNvSpPr>
          <p:nvPr>
            <p:ph type="sldNum" sz="quarter" idx="12"/>
          </p:nvPr>
        </p:nvSpPr>
        <p:spPr>
          <a:xfrm>
            <a:off x="7884367" y="6246000"/>
            <a:ext cx="1123727" cy="249385"/>
          </a:xfrm>
        </p:spPr>
        <p:txBody>
          <a:bodyPr/>
          <a:lstStyle/>
          <a:p>
            <a:r>
              <a:rPr lang="fr-BE" sz="1600" dirty="0">
                <a:solidFill>
                  <a:schemeClr val="bg1"/>
                </a:solidFill>
                <a:latin typeface="Arial" panose="020B0604020202020204" pitchFamily="34" charset="0"/>
                <a:cs typeface="Arial" pitchFamily="34" charset="0"/>
              </a:rPr>
              <a:t>.</a:t>
            </a:r>
            <a:r>
              <a:rPr lang="fr-BE" sz="1600" dirty="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t>12</a:t>
            </a:fld>
            <a:endParaRPr lang="fr-BE" sz="1600" dirty="0">
              <a:solidFill>
                <a:schemeClr val="bg1"/>
              </a:solidFill>
              <a:latin typeface="Arial" pitchFamily="34" charset="0"/>
              <a:cs typeface="Arial" pitchFamily="34" charset="0"/>
            </a:endParaRPr>
          </a:p>
        </p:txBody>
      </p:sp>
      <p:pic>
        <p:nvPicPr>
          <p:cNvPr id="24" name="Picture 2" descr="Legume Plus 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89559" y="6270823"/>
            <a:ext cx="1872208" cy="524218"/>
          </a:xfrm>
          <a:prstGeom prst="rect">
            <a:avLst/>
          </a:prstGeom>
          <a:noFill/>
          <a:extLst>
            <a:ext uri="{909E8E84-426E-40DD-AFC4-6F175D3DCCD1}">
              <a14:hiddenFill xmlns:a14="http://schemas.microsoft.com/office/drawing/2010/main">
                <a:solidFill>
                  <a:srgbClr val="FFFFFF"/>
                </a:solidFill>
              </a14:hiddenFill>
            </a:ext>
          </a:extLst>
        </p:spPr>
      </p:pic>
      <p:pic>
        <p:nvPicPr>
          <p:cNvPr id="3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graphicFrame>
        <p:nvGraphicFramePr>
          <p:cNvPr id="21" name="Grafico 20"/>
          <p:cNvGraphicFramePr>
            <a:graphicFrameLocks/>
          </p:cNvGraphicFramePr>
          <p:nvPr>
            <p:extLst>
              <p:ext uri="{D42A27DB-BD31-4B8C-83A1-F6EECF244321}">
                <p14:modId xmlns:p14="http://schemas.microsoft.com/office/powerpoint/2010/main" val="2714864293"/>
              </p:ext>
            </p:extLst>
          </p:nvPr>
        </p:nvGraphicFramePr>
        <p:xfrm>
          <a:off x="3330024" y="1906192"/>
          <a:ext cx="2916000" cy="32796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Grafico 21"/>
          <p:cNvGraphicFramePr>
            <a:graphicFrameLocks/>
          </p:cNvGraphicFramePr>
          <p:nvPr>
            <p:extLst>
              <p:ext uri="{D42A27DB-BD31-4B8C-83A1-F6EECF244321}">
                <p14:modId xmlns:p14="http://schemas.microsoft.com/office/powerpoint/2010/main" val="4048399019"/>
              </p:ext>
            </p:extLst>
          </p:nvPr>
        </p:nvGraphicFramePr>
        <p:xfrm>
          <a:off x="251522" y="1949600"/>
          <a:ext cx="2916000" cy="3279600"/>
        </p:xfrm>
        <a:graphic>
          <a:graphicData uri="http://schemas.openxmlformats.org/drawingml/2006/chart">
            <c:chart xmlns:c="http://schemas.openxmlformats.org/drawingml/2006/chart" xmlns:r="http://schemas.openxmlformats.org/officeDocument/2006/relationships" r:id="rId7"/>
          </a:graphicData>
        </a:graphic>
      </p:graphicFrame>
      <p:cxnSp>
        <p:nvCxnSpPr>
          <p:cNvPr id="23" name="Connettore 1 22"/>
          <p:cNvCxnSpPr/>
          <p:nvPr/>
        </p:nvCxnSpPr>
        <p:spPr>
          <a:xfrm flipV="1">
            <a:off x="3779912" y="3253477"/>
            <a:ext cx="2663525" cy="6737"/>
          </a:xfrm>
          <a:prstGeom prst="line">
            <a:avLst/>
          </a:prstGeom>
          <a:ln w="444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5" name="Rettangolo 24"/>
          <p:cNvSpPr/>
          <p:nvPr/>
        </p:nvSpPr>
        <p:spPr>
          <a:xfrm>
            <a:off x="2555776" y="1362066"/>
            <a:ext cx="2926815" cy="400110"/>
          </a:xfrm>
          <a:prstGeom prst="rect">
            <a:avLst/>
          </a:prstGeom>
        </p:spPr>
        <p:txBody>
          <a:bodyPr wrap="square">
            <a:spAutoFit/>
          </a:bodyPr>
          <a:lstStyle/>
          <a:p>
            <a:pPr algn="ctr">
              <a:defRPr sz="1800" b="1" i="0" u="none" strike="noStrike" kern="1200" baseline="0">
                <a:solidFill>
                  <a:prstClr val="black"/>
                </a:solidFill>
                <a:latin typeface="+mn-lt"/>
                <a:ea typeface="+mn-ea"/>
                <a:cs typeface="+mn-cs"/>
              </a:defRPr>
            </a:pPr>
            <a:r>
              <a:rPr lang="en-GB" sz="2000" b="1" dirty="0" smtClean="0">
                <a:solidFill>
                  <a:srgbClr val="6F9D20"/>
                </a:solidFill>
                <a:latin typeface="Arial" panose="020B0604020202020204" pitchFamily="34" charset="0"/>
                <a:cs typeface="Arial" panose="020B0604020202020204" pitchFamily="34" charset="0"/>
              </a:rPr>
              <a:t>NH</a:t>
            </a:r>
            <a:r>
              <a:rPr lang="en-GB" sz="2000" b="1" baseline="-25000" dirty="0" smtClean="0">
                <a:solidFill>
                  <a:srgbClr val="6F9D20"/>
                </a:solidFill>
                <a:latin typeface="Arial" panose="020B0604020202020204" pitchFamily="34" charset="0"/>
                <a:cs typeface="Arial" panose="020B0604020202020204" pitchFamily="34" charset="0"/>
              </a:rPr>
              <a:t>3 </a:t>
            </a:r>
            <a:r>
              <a:rPr lang="en-GB" sz="2000" b="1" dirty="0" smtClean="0">
                <a:solidFill>
                  <a:srgbClr val="6F9D20"/>
                </a:solidFill>
                <a:latin typeface="Arial" panose="020B0604020202020204" pitchFamily="34" charset="0"/>
                <a:cs typeface="Arial" panose="020B0604020202020204" pitchFamily="34" charset="0"/>
              </a:rPr>
              <a:t>(% </a:t>
            </a:r>
            <a:r>
              <a:rPr lang="en-GB" sz="2000" b="1" dirty="0">
                <a:solidFill>
                  <a:srgbClr val="6F9D20"/>
                </a:solidFill>
                <a:latin typeface="Arial" panose="020B0604020202020204" pitchFamily="34" charset="0"/>
                <a:cs typeface="Arial" panose="020B0604020202020204" pitchFamily="34" charset="0"/>
              </a:rPr>
              <a:t>total N)</a:t>
            </a:r>
          </a:p>
        </p:txBody>
      </p:sp>
      <p:sp>
        <p:nvSpPr>
          <p:cNvPr id="34" name="Rettangolo 21"/>
          <p:cNvSpPr/>
          <p:nvPr/>
        </p:nvSpPr>
        <p:spPr>
          <a:xfrm>
            <a:off x="92337" y="1368079"/>
            <a:ext cx="2776984" cy="400110"/>
          </a:xfrm>
          <a:prstGeom prst="rect">
            <a:avLst/>
          </a:prstGeom>
        </p:spPr>
        <p:txBody>
          <a:bodyPr wrap="square">
            <a:spAutoFit/>
          </a:bodyPr>
          <a:lstStyle/>
          <a:p>
            <a:r>
              <a:rPr lang="en-US" sz="2000" b="1" dirty="0" smtClean="0">
                <a:solidFill>
                  <a:srgbClr val="6F9D20"/>
                </a:solidFill>
                <a:latin typeface="Arial" panose="020B0604020202020204" pitchFamily="34" charset="0"/>
                <a:cs typeface="Arial" panose="020B0604020202020204" pitchFamily="34" charset="0"/>
              </a:rPr>
              <a:t>Soluble N (% total N)</a:t>
            </a:r>
            <a:endParaRPr lang="en-GB" sz="2000" b="1" strike="sngStrike" dirty="0">
              <a:solidFill>
                <a:srgbClr val="6F9D20"/>
              </a:solidFill>
              <a:latin typeface="Arial" panose="020B0604020202020204" pitchFamily="34" charset="0"/>
              <a:cs typeface="Arial" panose="020B0604020202020204" pitchFamily="34" charset="0"/>
            </a:endParaRPr>
          </a:p>
        </p:txBody>
      </p:sp>
      <p:sp>
        <p:nvSpPr>
          <p:cNvPr id="36" name="Ovale 35"/>
          <p:cNvSpPr/>
          <p:nvPr/>
        </p:nvSpPr>
        <p:spPr>
          <a:xfrm>
            <a:off x="755576" y="2050208"/>
            <a:ext cx="431928" cy="44192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8" name="Rettangolo 37"/>
          <p:cNvSpPr/>
          <p:nvPr/>
        </p:nvSpPr>
        <p:spPr>
          <a:xfrm>
            <a:off x="4531811" y="3238692"/>
            <a:ext cx="1782825" cy="1224654"/>
          </a:xfrm>
          <a:prstGeom prst="rect">
            <a:avLst/>
          </a:prstGeom>
          <a:solidFill>
            <a:schemeClr val="accent3">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40" name="Rettangolo 39"/>
          <p:cNvSpPr/>
          <p:nvPr/>
        </p:nvSpPr>
        <p:spPr>
          <a:xfrm>
            <a:off x="4727664" y="1999686"/>
            <a:ext cx="1416863" cy="338554"/>
          </a:xfrm>
          <a:prstGeom prst="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GB" sz="1600" b="1" dirty="0">
                <a:solidFill>
                  <a:srgbClr val="FF0000"/>
                </a:solidFill>
                <a:latin typeface="Arial" panose="020B0604020202020204" pitchFamily="34" charset="0"/>
                <a:cs typeface="Arial" panose="020B0604020202020204" pitchFamily="34" charset="0"/>
              </a:rPr>
              <a:t>Low quality</a:t>
            </a:r>
          </a:p>
        </p:txBody>
      </p:sp>
      <p:sp>
        <p:nvSpPr>
          <p:cNvPr id="41" name="Rettangolo 40"/>
          <p:cNvSpPr/>
          <p:nvPr/>
        </p:nvSpPr>
        <p:spPr>
          <a:xfrm>
            <a:off x="3779912" y="2030462"/>
            <a:ext cx="909647" cy="1075863"/>
          </a:xfrm>
          <a:prstGeom prst="rect">
            <a:avLst/>
          </a:prstGeom>
          <a:solidFill>
            <a:schemeClr val="accent2">
              <a:lumMod val="7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42" name="CasellaDiTesto 41"/>
          <p:cNvSpPr txBox="1"/>
          <p:nvPr/>
        </p:nvSpPr>
        <p:spPr>
          <a:xfrm>
            <a:off x="899592" y="2030463"/>
            <a:ext cx="504056" cy="307777"/>
          </a:xfrm>
          <a:prstGeom prst="rect">
            <a:avLst/>
          </a:prstGeom>
          <a:noFill/>
        </p:spPr>
        <p:txBody>
          <a:bodyPr wrap="square" rtlCol="0">
            <a:spAutoFit/>
          </a:bodyPr>
          <a:lstStyle/>
          <a:p>
            <a:r>
              <a:rPr lang="it-IT" sz="1400" dirty="0" smtClean="0">
                <a:latin typeface="Arial" panose="020B0604020202020204" pitchFamily="34" charset="0"/>
                <a:cs typeface="Arial" panose="020B0604020202020204" pitchFamily="34" charset="0"/>
              </a:rPr>
              <a:t>a</a:t>
            </a:r>
            <a:endParaRPr lang="en-GB" sz="1400" dirty="0">
              <a:latin typeface="Arial" panose="020B0604020202020204" pitchFamily="34" charset="0"/>
              <a:cs typeface="Arial" panose="020B0604020202020204" pitchFamily="34" charset="0"/>
            </a:endParaRPr>
          </a:p>
        </p:txBody>
      </p:sp>
      <p:sp>
        <p:nvSpPr>
          <p:cNvPr id="43" name="CasellaDiTesto 42"/>
          <p:cNvSpPr txBox="1"/>
          <p:nvPr/>
        </p:nvSpPr>
        <p:spPr>
          <a:xfrm>
            <a:off x="1259632" y="2538776"/>
            <a:ext cx="504056" cy="307777"/>
          </a:xfrm>
          <a:prstGeom prst="rect">
            <a:avLst/>
          </a:prstGeom>
          <a:noFill/>
        </p:spPr>
        <p:txBody>
          <a:bodyPr wrap="square" rtlCol="0">
            <a:spAutoFit/>
          </a:bodyPr>
          <a:lstStyle/>
          <a:p>
            <a:r>
              <a:rPr lang="it-IT" sz="1400" dirty="0" err="1" smtClean="0">
                <a:latin typeface="Arial" panose="020B0604020202020204" pitchFamily="34" charset="0"/>
                <a:cs typeface="Arial" panose="020B0604020202020204" pitchFamily="34" charset="0"/>
              </a:rPr>
              <a:t>bc</a:t>
            </a:r>
            <a:endParaRPr lang="en-GB" sz="1400" dirty="0">
              <a:latin typeface="Arial" panose="020B0604020202020204" pitchFamily="34" charset="0"/>
              <a:cs typeface="Arial" panose="020B0604020202020204" pitchFamily="34" charset="0"/>
            </a:endParaRPr>
          </a:p>
        </p:txBody>
      </p:sp>
      <p:sp>
        <p:nvSpPr>
          <p:cNvPr id="44" name="CasellaDiTesto 43"/>
          <p:cNvSpPr txBox="1"/>
          <p:nvPr/>
        </p:nvSpPr>
        <p:spPr>
          <a:xfrm>
            <a:off x="1619672" y="2750543"/>
            <a:ext cx="504056" cy="307777"/>
          </a:xfrm>
          <a:prstGeom prst="rect">
            <a:avLst/>
          </a:prstGeom>
          <a:noFill/>
        </p:spPr>
        <p:txBody>
          <a:bodyPr wrap="square" rtlCol="0">
            <a:spAutoFit/>
          </a:bodyPr>
          <a:lstStyle/>
          <a:p>
            <a:r>
              <a:rPr lang="it-IT" sz="1400" dirty="0" smtClean="0">
                <a:latin typeface="Arial" panose="020B0604020202020204" pitchFamily="34" charset="0"/>
                <a:cs typeface="Arial" panose="020B0604020202020204" pitchFamily="34" charset="0"/>
              </a:rPr>
              <a:t>c</a:t>
            </a:r>
            <a:endParaRPr lang="en-GB" sz="1400" dirty="0">
              <a:latin typeface="Arial" panose="020B0604020202020204" pitchFamily="34" charset="0"/>
              <a:cs typeface="Arial" panose="020B0604020202020204" pitchFamily="34" charset="0"/>
            </a:endParaRPr>
          </a:p>
        </p:txBody>
      </p:sp>
      <p:sp>
        <p:nvSpPr>
          <p:cNvPr id="45" name="CasellaDiTesto 44"/>
          <p:cNvSpPr txBox="1"/>
          <p:nvPr/>
        </p:nvSpPr>
        <p:spPr>
          <a:xfrm>
            <a:off x="2051720" y="2466768"/>
            <a:ext cx="504056" cy="307777"/>
          </a:xfrm>
          <a:prstGeom prst="rect">
            <a:avLst/>
          </a:prstGeom>
          <a:noFill/>
        </p:spPr>
        <p:txBody>
          <a:bodyPr wrap="square" rtlCol="0">
            <a:spAutoFit/>
          </a:bodyPr>
          <a:lstStyle/>
          <a:p>
            <a:r>
              <a:rPr lang="it-IT" sz="1400" dirty="0" smtClean="0">
                <a:latin typeface="Arial" panose="020B0604020202020204" pitchFamily="34" charset="0"/>
                <a:cs typeface="Arial" panose="020B0604020202020204" pitchFamily="34" charset="0"/>
              </a:rPr>
              <a:t>b</a:t>
            </a:r>
            <a:endParaRPr lang="en-GB" sz="1400" dirty="0">
              <a:latin typeface="Arial" panose="020B0604020202020204" pitchFamily="34" charset="0"/>
              <a:cs typeface="Arial" panose="020B0604020202020204" pitchFamily="34" charset="0"/>
            </a:endParaRPr>
          </a:p>
        </p:txBody>
      </p:sp>
      <p:sp>
        <p:nvSpPr>
          <p:cNvPr id="46" name="CasellaDiTesto 45"/>
          <p:cNvSpPr txBox="1"/>
          <p:nvPr/>
        </p:nvSpPr>
        <p:spPr>
          <a:xfrm>
            <a:off x="2267744" y="2702537"/>
            <a:ext cx="504056" cy="307777"/>
          </a:xfrm>
          <a:prstGeom prst="rect">
            <a:avLst/>
          </a:prstGeom>
          <a:noFill/>
        </p:spPr>
        <p:txBody>
          <a:bodyPr wrap="square" rtlCol="0">
            <a:spAutoFit/>
          </a:bodyPr>
          <a:lstStyle/>
          <a:p>
            <a:r>
              <a:rPr lang="it-IT" sz="1400" dirty="0" err="1" smtClean="0">
                <a:latin typeface="Arial" panose="020B0604020202020204" pitchFamily="34" charset="0"/>
                <a:cs typeface="Arial" panose="020B0604020202020204" pitchFamily="34" charset="0"/>
              </a:rPr>
              <a:t>bc</a:t>
            </a:r>
            <a:endParaRPr lang="en-GB" sz="1400" dirty="0">
              <a:latin typeface="Arial" panose="020B0604020202020204" pitchFamily="34" charset="0"/>
              <a:cs typeface="Arial" panose="020B0604020202020204" pitchFamily="34" charset="0"/>
            </a:endParaRPr>
          </a:p>
        </p:txBody>
      </p:sp>
      <p:sp>
        <p:nvSpPr>
          <p:cNvPr id="47" name="CasellaDiTesto 46"/>
          <p:cNvSpPr txBox="1"/>
          <p:nvPr/>
        </p:nvSpPr>
        <p:spPr>
          <a:xfrm>
            <a:off x="2699792" y="2682792"/>
            <a:ext cx="504056" cy="307777"/>
          </a:xfrm>
          <a:prstGeom prst="rect">
            <a:avLst/>
          </a:prstGeom>
          <a:noFill/>
        </p:spPr>
        <p:txBody>
          <a:bodyPr wrap="square" rtlCol="0">
            <a:spAutoFit/>
          </a:bodyPr>
          <a:lstStyle/>
          <a:p>
            <a:r>
              <a:rPr lang="it-IT" sz="1400" dirty="0" err="1" smtClean="0">
                <a:latin typeface="Arial" panose="020B0604020202020204" pitchFamily="34" charset="0"/>
                <a:cs typeface="Arial" panose="020B0604020202020204" pitchFamily="34" charset="0"/>
              </a:rPr>
              <a:t>bc</a:t>
            </a:r>
            <a:endParaRPr lang="en-GB" sz="1400" dirty="0">
              <a:latin typeface="Arial" panose="020B0604020202020204" pitchFamily="34" charset="0"/>
              <a:cs typeface="Arial" panose="020B0604020202020204" pitchFamily="34" charset="0"/>
            </a:endParaRPr>
          </a:p>
        </p:txBody>
      </p:sp>
      <p:sp>
        <p:nvSpPr>
          <p:cNvPr id="48" name="CasellaDiTesto 47"/>
          <p:cNvSpPr txBox="1"/>
          <p:nvPr/>
        </p:nvSpPr>
        <p:spPr>
          <a:xfrm>
            <a:off x="3923928" y="2050208"/>
            <a:ext cx="504056" cy="307777"/>
          </a:xfrm>
          <a:prstGeom prst="rect">
            <a:avLst/>
          </a:prstGeom>
          <a:noFill/>
        </p:spPr>
        <p:txBody>
          <a:bodyPr wrap="square" rtlCol="0">
            <a:spAutoFit/>
          </a:bodyPr>
          <a:lstStyle/>
          <a:p>
            <a:r>
              <a:rPr lang="it-IT" sz="1400" dirty="0" smtClean="0">
                <a:latin typeface="Arial" panose="020B0604020202020204" pitchFamily="34" charset="0"/>
                <a:cs typeface="Arial" panose="020B0604020202020204" pitchFamily="34" charset="0"/>
              </a:rPr>
              <a:t>a</a:t>
            </a:r>
            <a:endParaRPr lang="en-GB" sz="1400" dirty="0">
              <a:latin typeface="Arial" panose="020B0604020202020204" pitchFamily="34" charset="0"/>
              <a:cs typeface="Arial" panose="020B0604020202020204" pitchFamily="34" charset="0"/>
            </a:endParaRPr>
          </a:p>
        </p:txBody>
      </p:sp>
      <p:sp>
        <p:nvSpPr>
          <p:cNvPr id="49" name="CasellaDiTesto 48"/>
          <p:cNvSpPr txBox="1"/>
          <p:nvPr/>
        </p:nvSpPr>
        <p:spPr>
          <a:xfrm>
            <a:off x="4283968" y="2410248"/>
            <a:ext cx="504056" cy="307777"/>
          </a:xfrm>
          <a:prstGeom prst="rect">
            <a:avLst/>
          </a:prstGeom>
          <a:noFill/>
        </p:spPr>
        <p:txBody>
          <a:bodyPr wrap="square" rtlCol="0">
            <a:spAutoFit/>
          </a:bodyPr>
          <a:lstStyle/>
          <a:p>
            <a:r>
              <a:rPr lang="it-IT" sz="1400" dirty="0" smtClean="0">
                <a:latin typeface="Arial" panose="020B0604020202020204" pitchFamily="34" charset="0"/>
                <a:cs typeface="Arial" panose="020B0604020202020204" pitchFamily="34" charset="0"/>
              </a:rPr>
              <a:t>ab</a:t>
            </a:r>
            <a:endParaRPr lang="en-GB" sz="1400" dirty="0">
              <a:latin typeface="Arial" panose="020B0604020202020204" pitchFamily="34" charset="0"/>
              <a:cs typeface="Arial" panose="020B0604020202020204" pitchFamily="34" charset="0"/>
            </a:endParaRPr>
          </a:p>
        </p:txBody>
      </p:sp>
      <p:sp>
        <p:nvSpPr>
          <p:cNvPr id="50" name="CasellaDiTesto 49"/>
          <p:cNvSpPr txBox="1"/>
          <p:nvPr/>
        </p:nvSpPr>
        <p:spPr>
          <a:xfrm>
            <a:off x="5076056" y="2914304"/>
            <a:ext cx="504056" cy="307777"/>
          </a:xfrm>
          <a:prstGeom prst="rect">
            <a:avLst/>
          </a:prstGeom>
          <a:noFill/>
        </p:spPr>
        <p:txBody>
          <a:bodyPr wrap="square" rtlCol="0">
            <a:spAutoFit/>
          </a:bodyPr>
          <a:lstStyle/>
          <a:p>
            <a:r>
              <a:rPr lang="it-IT" sz="1400" dirty="0" smtClean="0">
                <a:latin typeface="Arial" panose="020B0604020202020204" pitchFamily="34" charset="0"/>
                <a:cs typeface="Arial" panose="020B0604020202020204" pitchFamily="34" charset="0"/>
              </a:rPr>
              <a:t>ab</a:t>
            </a:r>
            <a:endParaRPr lang="en-GB" sz="1400" dirty="0">
              <a:latin typeface="Arial" panose="020B0604020202020204" pitchFamily="34" charset="0"/>
              <a:cs typeface="Arial" panose="020B0604020202020204" pitchFamily="34" charset="0"/>
            </a:endParaRPr>
          </a:p>
        </p:txBody>
      </p:sp>
      <p:sp>
        <p:nvSpPr>
          <p:cNvPr id="52" name="CasellaDiTesto 51"/>
          <p:cNvSpPr txBox="1"/>
          <p:nvPr/>
        </p:nvSpPr>
        <p:spPr>
          <a:xfrm>
            <a:off x="4716016" y="2924944"/>
            <a:ext cx="504056" cy="307777"/>
          </a:xfrm>
          <a:prstGeom prst="rect">
            <a:avLst/>
          </a:prstGeom>
          <a:noFill/>
        </p:spPr>
        <p:txBody>
          <a:bodyPr wrap="square" rtlCol="0">
            <a:spAutoFit/>
          </a:bodyPr>
          <a:lstStyle/>
          <a:p>
            <a:r>
              <a:rPr lang="it-IT" sz="1400" dirty="0" smtClean="0">
                <a:latin typeface="Arial" panose="020B0604020202020204" pitchFamily="34" charset="0"/>
                <a:cs typeface="Arial" panose="020B0604020202020204" pitchFamily="34" charset="0"/>
              </a:rPr>
              <a:t>b</a:t>
            </a:r>
            <a:endParaRPr lang="en-GB" sz="1400" dirty="0">
              <a:latin typeface="Arial" panose="020B0604020202020204" pitchFamily="34" charset="0"/>
              <a:cs typeface="Arial" panose="020B0604020202020204" pitchFamily="34" charset="0"/>
            </a:endParaRPr>
          </a:p>
        </p:txBody>
      </p:sp>
      <p:sp>
        <p:nvSpPr>
          <p:cNvPr id="53" name="CasellaDiTesto 52"/>
          <p:cNvSpPr txBox="1"/>
          <p:nvPr/>
        </p:nvSpPr>
        <p:spPr>
          <a:xfrm>
            <a:off x="5508104" y="3010314"/>
            <a:ext cx="504056" cy="307777"/>
          </a:xfrm>
          <a:prstGeom prst="rect">
            <a:avLst/>
          </a:prstGeom>
          <a:noFill/>
        </p:spPr>
        <p:txBody>
          <a:bodyPr wrap="square" rtlCol="0">
            <a:spAutoFit/>
          </a:bodyPr>
          <a:lstStyle/>
          <a:p>
            <a:r>
              <a:rPr lang="it-IT" sz="1400" dirty="0" smtClean="0">
                <a:latin typeface="Arial" panose="020B0604020202020204" pitchFamily="34" charset="0"/>
                <a:cs typeface="Arial" panose="020B0604020202020204" pitchFamily="34" charset="0"/>
              </a:rPr>
              <a:t>b</a:t>
            </a:r>
            <a:endParaRPr lang="en-GB" sz="1400" dirty="0">
              <a:latin typeface="Arial" panose="020B0604020202020204" pitchFamily="34" charset="0"/>
              <a:cs typeface="Arial" panose="020B0604020202020204" pitchFamily="34" charset="0"/>
            </a:endParaRPr>
          </a:p>
        </p:txBody>
      </p:sp>
      <p:sp>
        <p:nvSpPr>
          <p:cNvPr id="54" name="CasellaDiTesto 53"/>
          <p:cNvSpPr txBox="1"/>
          <p:nvPr/>
        </p:nvSpPr>
        <p:spPr>
          <a:xfrm>
            <a:off x="5796136" y="2996952"/>
            <a:ext cx="504056" cy="307777"/>
          </a:xfrm>
          <a:prstGeom prst="rect">
            <a:avLst/>
          </a:prstGeom>
          <a:noFill/>
        </p:spPr>
        <p:txBody>
          <a:bodyPr wrap="square" rtlCol="0">
            <a:spAutoFit/>
          </a:bodyPr>
          <a:lstStyle/>
          <a:p>
            <a:r>
              <a:rPr lang="it-IT" sz="1400" dirty="0" smtClean="0">
                <a:latin typeface="Arial" panose="020B0604020202020204" pitchFamily="34" charset="0"/>
                <a:cs typeface="Arial" panose="020B0604020202020204" pitchFamily="34" charset="0"/>
              </a:rPr>
              <a:t>b</a:t>
            </a:r>
            <a:endParaRPr lang="en-GB" sz="1400" dirty="0">
              <a:latin typeface="Arial" panose="020B0604020202020204" pitchFamily="34" charset="0"/>
              <a:cs typeface="Arial" panose="020B0604020202020204" pitchFamily="34" charset="0"/>
            </a:endParaRPr>
          </a:p>
        </p:txBody>
      </p:sp>
      <p:sp>
        <p:nvSpPr>
          <p:cNvPr id="57" name="Rettangolo 56"/>
          <p:cNvSpPr/>
          <p:nvPr/>
        </p:nvSpPr>
        <p:spPr>
          <a:xfrm>
            <a:off x="1097613" y="2492129"/>
            <a:ext cx="2052229" cy="870096"/>
          </a:xfrm>
          <a:prstGeom prst="rect">
            <a:avLst/>
          </a:prstGeom>
          <a:noFill/>
          <a:ln w="508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60" name="Rettangolo 21"/>
          <p:cNvSpPr/>
          <p:nvPr/>
        </p:nvSpPr>
        <p:spPr>
          <a:xfrm>
            <a:off x="1511660" y="224519"/>
            <a:ext cx="6215163" cy="523220"/>
          </a:xfrm>
          <a:prstGeom prst="rect">
            <a:avLst/>
          </a:prstGeom>
        </p:spPr>
        <p:txBody>
          <a:bodyPr wrap="none">
            <a:spAutoFit/>
          </a:bodyPr>
          <a:lstStyle/>
          <a:p>
            <a:pPr algn="ctr" eaLnBrk="0" hangingPunct="0"/>
            <a:r>
              <a:rPr lang="en-US" sz="2800" b="1" dirty="0">
                <a:solidFill>
                  <a:srgbClr val="6F9D20"/>
                </a:solidFill>
                <a:latin typeface="Arial" pitchFamily="34" charset="0"/>
                <a:cs typeface="Arial" pitchFamily="34" charset="0"/>
              </a:rPr>
              <a:t>Silage quality </a:t>
            </a:r>
            <a:r>
              <a:rPr lang="en-US" sz="2800" b="1" dirty="0" smtClean="0">
                <a:solidFill>
                  <a:srgbClr val="6F9D20"/>
                </a:solidFill>
                <a:latin typeface="Arial" pitchFamily="34" charset="0"/>
                <a:cs typeface="Arial" pitchFamily="34" charset="0"/>
              </a:rPr>
              <a:t>- </a:t>
            </a:r>
            <a:r>
              <a:rPr lang="en-US" sz="2800" b="1" dirty="0">
                <a:solidFill>
                  <a:srgbClr val="6F9D20"/>
                </a:solidFill>
                <a:latin typeface="Arial" pitchFamily="34" charset="0"/>
                <a:cs typeface="Arial" pitchFamily="34" charset="0"/>
              </a:rPr>
              <a:t>Protein </a:t>
            </a:r>
            <a:r>
              <a:rPr lang="en-US" sz="2800" b="1" dirty="0" smtClean="0">
                <a:solidFill>
                  <a:srgbClr val="6F9D20"/>
                </a:solidFill>
                <a:latin typeface="Arial" pitchFamily="34" charset="0"/>
                <a:cs typeface="Arial" pitchFamily="34" charset="0"/>
              </a:rPr>
              <a:t>degradation</a:t>
            </a:r>
            <a:endParaRPr lang="en-GB" sz="2800" b="1" dirty="0">
              <a:solidFill>
                <a:srgbClr val="6F9D20"/>
              </a:solidFill>
              <a:latin typeface="Arial" pitchFamily="34" charset="0"/>
              <a:cs typeface="Arial" pitchFamily="34" charset="0"/>
            </a:endParaRPr>
          </a:p>
        </p:txBody>
      </p:sp>
      <p:sp>
        <p:nvSpPr>
          <p:cNvPr id="86" name="Text Box 27"/>
          <p:cNvSpPr txBox="1">
            <a:spLocks noChangeArrowheads="1"/>
          </p:cNvSpPr>
          <p:nvPr/>
        </p:nvSpPr>
        <p:spPr bwMode="auto">
          <a:xfrm>
            <a:off x="0" y="5566481"/>
            <a:ext cx="3100513" cy="246221"/>
          </a:xfrm>
          <a:prstGeom prst="rect">
            <a:avLst/>
          </a:prstGeom>
          <a:extLst/>
        </p:spPr>
        <p:txBody>
          <a:bodyPr wrap="square">
            <a:spAutoFit/>
          </a:bodyPr>
          <a:lstStyle>
            <a:defPPr>
              <a:defRPr lang="fr-FR"/>
            </a:defPPr>
            <a:lvl1pPr>
              <a:defRPr sz="1050"/>
            </a:lvl1pPr>
          </a:lstStyle>
          <a:p>
            <a:r>
              <a:rPr lang="fr-FR" sz="1000" dirty="0" smtClean="0">
                <a:latin typeface="Arial" panose="020B0604020202020204" pitchFamily="34" charset="0"/>
                <a:cs typeface="Arial" panose="020B0604020202020204" pitchFamily="34" charset="0"/>
              </a:rPr>
              <a:t>T: Timothy; SF: Sainfoin; RC: </a:t>
            </a:r>
            <a:r>
              <a:rPr lang="fr-FR" sz="1000" dirty="0" err="1" smtClean="0">
                <a:latin typeface="Arial" panose="020B0604020202020204" pitchFamily="34" charset="0"/>
                <a:cs typeface="Arial" panose="020B0604020202020204" pitchFamily="34" charset="0"/>
              </a:rPr>
              <a:t>Red</a:t>
            </a:r>
            <a:r>
              <a:rPr lang="fr-FR" sz="1000" dirty="0" smtClean="0">
                <a:latin typeface="Arial" panose="020B0604020202020204" pitchFamily="34" charset="0"/>
                <a:cs typeface="Arial" panose="020B0604020202020204" pitchFamily="34" charset="0"/>
              </a:rPr>
              <a:t> </a:t>
            </a:r>
            <a:r>
              <a:rPr lang="fr-FR" sz="1000" dirty="0" err="1" smtClean="0">
                <a:latin typeface="Arial" panose="020B0604020202020204" pitchFamily="34" charset="0"/>
                <a:cs typeface="Arial" panose="020B0604020202020204" pitchFamily="34" charset="0"/>
              </a:rPr>
              <a:t>clover</a:t>
            </a:r>
            <a:endParaRPr lang="fr-FR" sz="1000" dirty="0">
              <a:latin typeface="Arial" panose="020B0604020202020204" pitchFamily="34" charset="0"/>
              <a:cs typeface="Arial" panose="020B0604020202020204" pitchFamily="34" charset="0"/>
            </a:endParaRPr>
          </a:p>
        </p:txBody>
      </p:sp>
      <p:sp>
        <p:nvSpPr>
          <p:cNvPr id="111" name="ZoneTexte 64"/>
          <p:cNvSpPr txBox="1"/>
          <p:nvPr/>
        </p:nvSpPr>
        <p:spPr>
          <a:xfrm>
            <a:off x="1299196" y="6468467"/>
            <a:ext cx="4136900" cy="338554"/>
          </a:xfrm>
          <a:prstGeom prst="rect">
            <a:avLst/>
          </a:prstGeom>
          <a:noFill/>
        </p:spPr>
        <p:txBody>
          <a:bodyPr wrap="square" rtlCol="0">
            <a:spAutoFit/>
          </a:bodyPr>
          <a:lstStyle>
            <a:defPPr>
              <a:defRPr lang="fr-FR"/>
            </a:defPPr>
            <a:lvl1pPr>
              <a:defRPr sz="1600" b="1">
                <a:solidFill>
                  <a:schemeClr val="bg1"/>
                </a:solidFill>
                <a:latin typeface="Arial" pitchFamily="34" charset="0"/>
                <a:cs typeface="Arial" pitchFamily="34" charset="0"/>
              </a:defRPr>
            </a:lvl1pPr>
          </a:lstStyle>
          <a:p>
            <a:r>
              <a:rPr lang="fr-FR" dirty="0"/>
              <a:t>1.1 </a:t>
            </a:r>
            <a:r>
              <a:rPr lang="fr-FR" dirty="0" err="1"/>
              <a:t>Silage</a:t>
            </a:r>
            <a:r>
              <a:rPr lang="fr-FR" dirty="0"/>
              <a:t> </a:t>
            </a:r>
            <a:r>
              <a:rPr lang="fr-FR" dirty="0" err="1"/>
              <a:t>quality</a:t>
            </a:r>
            <a:endParaRPr lang="fr-FR" dirty="0"/>
          </a:p>
        </p:txBody>
      </p:sp>
      <p:sp>
        <p:nvSpPr>
          <p:cNvPr id="61" name="Rettangolo 20"/>
          <p:cNvSpPr/>
          <p:nvPr/>
        </p:nvSpPr>
        <p:spPr>
          <a:xfrm>
            <a:off x="34624" y="5051041"/>
            <a:ext cx="1152880" cy="230832"/>
          </a:xfrm>
          <a:prstGeom prst="rect">
            <a:avLst/>
          </a:prstGeom>
        </p:spPr>
        <p:txBody>
          <a:bodyPr wrap="none">
            <a:spAutoFit/>
          </a:bodyPr>
          <a:lstStyle/>
          <a:p>
            <a:r>
              <a:rPr lang="en-GB" sz="900" dirty="0" err="1" smtClean="0">
                <a:latin typeface="Arial" panose="020B0604020202020204" pitchFamily="34" charset="0"/>
                <a:cs typeface="Arial" panose="020B0604020202020204" pitchFamily="34" charset="0"/>
              </a:rPr>
              <a:t>Copani</a:t>
            </a:r>
            <a:r>
              <a:rPr lang="en-GB" sz="900" dirty="0" smtClean="0">
                <a:latin typeface="Arial" panose="020B0604020202020204" pitchFamily="34" charset="0"/>
                <a:cs typeface="Arial" panose="020B0604020202020204" pitchFamily="34" charset="0"/>
              </a:rPr>
              <a:t> et al., 2014</a:t>
            </a:r>
            <a:endParaRPr lang="en-GB" sz="1400" dirty="0">
              <a:latin typeface="Arial" panose="020B0604020202020204" pitchFamily="34" charset="0"/>
              <a:cs typeface="Arial" panose="020B0604020202020204" pitchFamily="34" charset="0"/>
            </a:endParaRPr>
          </a:p>
        </p:txBody>
      </p:sp>
      <p:sp>
        <p:nvSpPr>
          <p:cNvPr id="39" name="Rettangolo 38"/>
          <p:cNvSpPr/>
          <p:nvPr/>
        </p:nvSpPr>
        <p:spPr>
          <a:xfrm>
            <a:off x="4704165" y="3928899"/>
            <a:ext cx="1463862" cy="33855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GB" sz="1600" b="1" dirty="0">
                <a:solidFill>
                  <a:srgbClr val="6F9D20"/>
                </a:solidFill>
                <a:latin typeface="Arial" panose="020B0604020202020204" pitchFamily="34" charset="0"/>
                <a:cs typeface="Arial" panose="020B0604020202020204" pitchFamily="34" charset="0"/>
              </a:rPr>
              <a:t>High quality</a:t>
            </a:r>
          </a:p>
        </p:txBody>
      </p:sp>
      <p:grpSp>
        <p:nvGrpSpPr>
          <p:cNvPr id="3" name="Groupe 2"/>
          <p:cNvGrpSpPr/>
          <p:nvPr/>
        </p:nvGrpSpPr>
        <p:grpSpPr>
          <a:xfrm>
            <a:off x="6660233" y="2184932"/>
            <a:ext cx="2304256" cy="2097524"/>
            <a:chOff x="6660233" y="2184932"/>
            <a:chExt cx="2304256" cy="2097524"/>
          </a:xfrm>
        </p:grpSpPr>
        <p:sp>
          <p:nvSpPr>
            <p:cNvPr id="89" name="Rectangle 23"/>
            <p:cNvSpPr/>
            <p:nvPr/>
          </p:nvSpPr>
          <p:spPr>
            <a:xfrm>
              <a:off x="6660233" y="3636125"/>
              <a:ext cx="2304256" cy="646331"/>
            </a:xfrm>
            <a:prstGeom prst="rect">
              <a:avLst/>
            </a:prstGeom>
          </p:spPr>
          <p:txBody>
            <a:bodyPr wrap="square">
              <a:spAutoFit/>
            </a:bodyPr>
            <a:lstStyle/>
            <a:p>
              <a:pPr algn="ctr"/>
              <a:r>
                <a:rPr lang="en-US" b="1" dirty="0" smtClean="0">
                  <a:latin typeface="Arial" panose="020B0604020202020204" pitchFamily="34" charset="0"/>
                  <a:cs typeface="Arial" panose="020B0604020202020204" pitchFamily="34" charset="0"/>
                </a:rPr>
                <a:t>RC: better protein protection</a:t>
              </a:r>
            </a:p>
          </p:txBody>
        </p:sp>
        <p:sp>
          <p:nvSpPr>
            <p:cNvPr id="63" name="Rectangle 3"/>
            <p:cNvSpPr/>
            <p:nvPr/>
          </p:nvSpPr>
          <p:spPr>
            <a:xfrm>
              <a:off x="6667484" y="2184932"/>
              <a:ext cx="2287806"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Bioactive Legumes</a:t>
              </a:r>
              <a:endParaRPr lang="fr-FR" b="1" dirty="0">
                <a:latin typeface="Arial" panose="020B0604020202020204" pitchFamily="34" charset="0"/>
                <a:cs typeface="Arial" panose="020B0604020202020204" pitchFamily="34" charset="0"/>
              </a:endParaRPr>
            </a:p>
          </p:txBody>
        </p:sp>
        <p:pic>
          <p:nvPicPr>
            <p:cNvPr id="64" name="Picture 2" descr="http://upload.wikimedia.org/wikipedia/commons/5/56/Red_clover_closeup.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13762" y="2699875"/>
              <a:ext cx="713259" cy="694483"/>
            </a:xfrm>
            <a:prstGeom prst="rect">
              <a:avLst/>
            </a:prstGeom>
            <a:noFill/>
            <a:ln w="76200">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65" name="Picture 2" descr="http://upload.wikimedia.org/wikipedia/commons/thumb/4/4f/Sainfoin1.jpg/290px-Sainfoin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85357" y="2699875"/>
              <a:ext cx="720080" cy="694484"/>
            </a:xfrm>
            <a:prstGeom prst="rect">
              <a:avLst/>
            </a:prstGeom>
            <a:noFill/>
            <a:ln w="76200">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grpSp>
          <p:nvGrpSpPr>
            <p:cNvPr id="66" name="Gruppo 65"/>
            <p:cNvGrpSpPr/>
            <p:nvPr/>
          </p:nvGrpSpPr>
          <p:grpSpPr>
            <a:xfrm>
              <a:off x="6693624" y="3101450"/>
              <a:ext cx="333746" cy="400110"/>
              <a:chOff x="317850" y="1196752"/>
              <a:chExt cx="333746" cy="400110"/>
            </a:xfrm>
          </p:grpSpPr>
          <p:pic>
            <p:nvPicPr>
              <p:cNvPr id="67" name="Picture 2" descr="http://ingrossoregalistica.com/resources/image/products/Originale%20antistress%20anti%20stress%20a%20forma%20di%20stella-Giallo-SIS26119_0.jp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801" b="96550" l="0" r="97877"/>
                        </a14:imgEffect>
                      </a14:imgLayer>
                    </a14:imgProps>
                  </a:ext>
                  <a:ext uri="{28A0092B-C50C-407E-A947-70E740481C1C}">
                    <a14:useLocalDpi xmlns:a14="http://schemas.microsoft.com/office/drawing/2010/main" val="0"/>
                  </a:ext>
                </a:extLst>
              </a:blip>
              <a:srcRect/>
              <a:stretch>
                <a:fillRect/>
              </a:stretch>
            </p:blipFill>
            <p:spPr bwMode="auto">
              <a:xfrm flipV="1">
                <a:off x="317850" y="1245683"/>
                <a:ext cx="329654" cy="315464"/>
              </a:xfrm>
              <a:prstGeom prst="rect">
                <a:avLst/>
              </a:prstGeom>
              <a:noFill/>
              <a:extLst>
                <a:ext uri="{909E8E84-426E-40DD-AFC4-6F175D3DCCD1}">
                  <a14:hiddenFill xmlns:a14="http://schemas.microsoft.com/office/drawing/2010/main">
                    <a:solidFill>
                      <a:srgbClr val="FFFFFF"/>
                    </a:solidFill>
                  </a14:hiddenFill>
                </a:ext>
              </a:extLst>
            </p:spPr>
          </p:pic>
          <p:sp>
            <p:nvSpPr>
              <p:cNvPr id="68" name="Rettangolo 67"/>
              <p:cNvSpPr/>
              <p:nvPr/>
            </p:nvSpPr>
            <p:spPr>
              <a:xfrm>
                <a:off x="317850" y="1196752"/>
                <a:ext cx="333746" cy="400110"/>
              </a:xfrm>
              <a:prstGeom prst="rect">
                <a:avLst/>
              </a:prstGeom>
            </p:spPr>
            <p:txBody>
              <a:bodyPr wrap="none">
                <a:spAutoFit/>
              </a:bodyPr>
              <a:lstStyle/>
              <a:p>
                <a:r>
                  <a:rPr lang="en-US" sz="2000" b="1" dirty="0" smtClean="0">
                    <a:solidFill>
                      <a:schemeClr val="accent3">
                        <a:lumMod val="50000"/>
                      </a:schemeClr>
                    </a:solidFill>
                    <a:latin typeface="Arial" panose="020B0604020202020204" pitchFamily="34" charset="0"/>
                    <a:cs typeface="Arial" panose="020B0604020202020204" pitchFamily="34" charset="0"/>
                  </a:rPr>
                  <a:t>+</a:t>
                </a:r>
                <a:endParaRPr lang="en-GB" sz="2000" dirty="0">
                  <a:solidFill>
                    <a:schemeClr val="accent3">
                      <a:lumMod val="50000"/>
                    </a:schemeClr>
                  </a:solidFill>
                </a:endParaRPr>
              </a:p>
            </p:txBody>
          </p:sp>
        </p:grpSp>
      </p:grpSp>
    </p:spTree>
    <p:extLst>
      <p:ext uri="{BB962C8B-B14F-4D97-AF65-F5344CB8AC3E}">
        <p14:creationId xmlns:p14="http://schemas.microsoft.com/office/powerpoint/2010/main" val="399695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Graphic spid="22" grpId="0">
        <p:bldAsOne/>
      </p:bldGraphic>
      <p:bldP spid="25" grpId="0"/>
      <p:bldP spid="34" grpId="0"/>
      <p:bldP spid="36" grpId="0" animBg="1"/>
      <p:bldP spid="38" grpId="0" animBg="1"/>
      <p:bldP spid="40" grpId="0" animBg="1"/>
      <p:bldP spid="41" grpId="0" animBg="1"/>
      <p:bldP spid="42" grpId="0"/>
      <p:bldP spid="43" grpId="0"/>
      <p:bldP spid="44" grpId="0"/>
      <p:bldP spid="45" grpId="0"/>
      <p:bldP spid="46" grpId="0"/>
      <p:bldP spid="47" grpId="0"/>
      <p:bldP spid="48" grpId="0"/>
      <p:bldP spid="49" grpId="0"/>
      <p:bldP spid="50" grpId="0"/>
      <p:bldP spid="52" grpId="0"/>
      <p:bldP spid="53" grpId="0"/>
      <p:bldP spid="54" grpId="0"/>
      <p:bldP spid="57" grpId="0" animBg="1"/>
      <p:bldP spid="86" grpId="0"/>
      <p:bldP spid="61"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e 6"/>
          <p:cNvGrpSpPr/>
          <p:nvPr/>
        </p:nvGrpSpPr>
        <p:grpSpPr>
          <a:xfrm>
            <a:off x="0" y="6120399"/>
            <a:ext cx="9144000" cy="737601"/>
            <a:chOff x="0" y="6120399"/>
            <a:chExt cx="9144000" cy="737601"/>
          </a:xfrm>
        </p:grpSpPr>
        <p:sp>
          <p:nvSpPr>
            <p:cNvPr id="4" name="Rectangle 3"/>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6" name="Rectangle 5"/>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13" name="Espace réservé du numéro de diapositive 3"/>
          <p:cNvSpPr>
            <a:spLocks noGrp="1"/>
          </p:cNvSpPr>
          <p:nvPr>
            <p:ph type="sldNum" sz="quarter" idx="12"/>
          </p:nvPr>
        </p:nvSpPr>
        <p:spPr>
          <a:xfrm>
            <a:off x="7884367" y="6246000"/>
            <a:ext cx="1123727" cy="249385"/>
          </a:xfrm>
        </p:spPr>
        <p:txBody>
          <a:bodyPr/>
          <a:lstStyle/>
          <a:p>
            <a:r>
              <a:rPr lang="fr-BE" sz="1600" dirty="0">
                <a:solidFill>
                  <a:schemeClr val="bg1"/>
                </a:solidFill>
                <a:latin typeface="Arial" panose="020B0604020202020204" pitchFamily="34" charset="0"/>
                <a:cs typeface="Arial" pitchFamily="34" charset="0"/>
              </a:rPr>
              <a:t>.</a:t>
            </a:r>
            <a:r>
              <a:rPr lang="fr-BE" sz="1600" dirty="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t>13</a:t>
            </a:fld>
            <a:endParaRPr lang="fr-BE" sz="1600" dirty="0">
              <a:solidFill>
                <a:schemeClr val="bg1"/>
              </a:solidFill>
              <a:latin typeface="Arial" pitchFamily="34" charset="0"/>
              <a:cs typeface="Arial" pitchFamily="34" charset="0"/>
            </a:endParaRPr>
          </a:p>
        </p:txBody>
      </p:sp>
      <p:pic>
        <p:nvPicPr>
          <p:cNvPr id="24" name="Picture 2" descr="Legume Plus 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89559" y="6270823"/>
            <a:ext cx="1872208" cy="5242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6" name="Tableau 31"/>
          <p:cNvGraphicFramePr>
            <a:graphicFrameLocks noGrp="1"/>
          </p:cNvGraphicFramePr>
          <p:nvPr>
            <p:extLst>
              <p:ext uri="{D42A27DB-BD31-4B8C-83A1-F6EECF244321}">
                <p14:modId xmlns:p14="http://schemas.microsoft.com/office/powerpoint/2010/main" val="914846298"/>
              </p:ext>
            </p:extLst>
          </p:nvPr>
        </p:nvGraphicFramePr>
        <p:xfrm>
          <a:off x="5467733" y="734925"/>
          <a:ext cx="3568763" cy="1736860"/>
        </p:xfrm>
        <a:graphic>
          <a:graphicData uri="http://schemas.openxmlformats.org/drawingml/2006/table">
            <a:tbl>
              <a:tblPr>
                <a:tableStyleId>{5C22544A-7EE6-4342-B048-85BDC9FD1C3A}</a:tableStyleId>
              </a:tblPr>
              <a:tblGrid>
                <a:gridCol w="1301813"/>
                <a:gridCol w="641350"/>
                <a:gridCol w="793750"/>
                <a:gridCol w="831850"/>
              </a:tblGrid>
              <a:tr h="395837">
                <a:tc>
                  <a:txBody>
                    <a:bodyPr/>
                    <a:lstStyle/>
                    <a:p>
                      <a:pPr algn="ctr" fontAlgn="ctr"/>
                      <a:r>
                        <a:rPr lang="en-US" sz="1600" b="0" dirty="0" smtClean="0">
                          <a:latin typeface="Arial" panose="020B0604020202020204" pitchFamily="34" charset="0"/>
                          <a:cs typeface="Arial" panose="020B0604020202020204" pitchFamily="34" charset="0"/>
                        </a:rPr>
                        <a:t>Treatments</a:t>
                      </a:r>
                      <a:endParaRPr lang="en-GB" sz="1600" b="0" i="0" u="none" strike="noStrike" noProof="0"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b="0" u="none" strike="noStrike" noProof="0" dirty="0" smtClean="0">
                          <a:effectLst/>
                          <a:latin typeface="Arial" panose="020B0604020202020204" pitchFamily="34" charset="0"/>
                          <a:cs typeface="Arial" panose="020B0604020202020204" pitchFamily="34" charset="0"/>
                        </a:rPr>
                        <a:t>T (%)</a:t>
                      </a:r>
                      <a:endParaRPr lang="en-GB" sz="1600" b="0" i="0" u="none" strike="noStrike" noProof="0"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2857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9D20"/>
                    </a:solidFill>
                  </a:tcPr>
                </a:tc>
                <a:tc>
                  <a:txBody>
                    <a:bodyPr/>
                    <a:lstStyle/>
                    <a:p>
                      <a:pPr algn="ctr" fontAlgn="b"/>
                      <a:r>
                        <a:rPr lang="en-GB" sz="1600" b="0" u="none" strike="noStrike" noProof="0" dirty="0" smtClean="0">
                          <a:effectLst/>
                          <a:latin typeface="Arial" panose="020B0604020202020204" pitchFamily="34" charset="0"/>
                          <a:cs typeface="Arial" panose="020B0604020202020204" pitchFamily="34" charset="0"/>
                        </a:rPr>
                        <a:t>SF (%)</a:t>
                      </a:r>
                      <a:endParaRPr lang="en-GB" sz="1600" b="0" i="0" u="none" strike="noStrike" noProof="0"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fr-FR" sz="1600" b="0" u="none" strike="noStrike" dirty="0" smtClean="0">
                          <a:solidFill>
                            <a:schemeClr val="bg1"/>
                          </a:solidFill>
                          <a:effectLst/>
                          <a:latin typeface="Arial" panose="020B0604020202020204" pitchFamily="34" charset="0"/>
                          <a:cs typeface="Arial" panose="020B0604020202020204" pitchFamily="34" charset="0"/>
                        </a:rPr>
                        <a:t>RC (%)</a:t>
                      </a:r>
                      <a:endParaRPr lang="fr-FR" sz="16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nchorCtr="1">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r>
              <a:tr h="293441">
                <a:tc>
                  <a:txBody>
                    <a:bodyPr/>
                    <a:lstStyle/>
                    <a:p>
                      <a:pPr algn="ctr" fontAlgn="b"/>
                      <a:r>
                        <a:rPr lang="it-IT" sz="1600" b="0" i="0" u="none" strike="noStrike" noProof="0" dirty="0" smtClean="0">
                          <a:solidFill>
                            <a:srgbClr val="000000"/>
                          </a:solidFill>
                          <a:effectLst/>
                          <a:latin typeface="Arial" panose="020B0604020202020204" pitchFamily="34" charset="0"/>
                          <a:cs typeface="Arial" panose="020B0604020202020204" pitchFamily="34" charset="0"/>
                        </a:rPr>
                        <a:t>T</a:t>
                      </a:r>
                      <a:endParaRPr lang="en-GB" sz="1600" b="0" i="0" u="none" strike="noStrike" noProof="0"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noProof="0" dirty="0" smtClean="0">
                          <a:solidFill>
                            <a:srgbClr val="000000"/>
                          </a:solidFill>
                          <a:effectLst/>
                          <a:latin typeface="Arial" panose="020B0604020202020204" pitchFamily="34" charset="0"/>
                          <a:cs typeface="Arial" panose="020B0604020202020204" pitchFamily="34" charset="0"/>
                        </a:rPr>
                        <a:t>100</a:t>
                      </a:r>
                      <a:endParaRPr lang="en-GB" sz="1600" b="0" i="0" u="none" strike="noStrike" noProof="0"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9D20"/>
                    </a:solidFill>
                  </a:tcPr>
                </a:tc>
                <a:tc>
                  <a:txBody>
                    <a:bodyPr/>
                    <a:lstStyle/>
                    <a:p>
                      <a:endParaRPr lang="en-GB" sz="1600" b="0" dirty="0">
                        <a:latin typeface="Arial" panose="020B0604020202020204" pitchFamily="34" charset="0"/>
                        <a:cs typeface="Arial" panose="020B0604020202020204" pitchFamily="34" charset="0"/>
                      </a:endParaRPr>
                    </a:p>
                  </a:txBody>
                  <a:tcPr marL="9525" marR="9525" marT="9525"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600" b="0" dirty="0">
                        <a:latin typeface="Arial" panose="020B0604020202020204" pitchFamily="34" charset="0"/>
                        <a:cs typeface="Arial" panose="020B0604020202020204" pitchFamily="34" charset="0"/>
                      </a:endParaRPr>
                    </a:p>
                  </a:txBody>
                  <a:tcPr marL="9525" marR="9525" marT="9525"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65114">
                <a:tc>
                  <a:txBody>
                    <a:bodyPr/>
                    <a:lstStyle/>
                    <a:p>
                      <a:pPr marL="0" algn="ctr" defTabSz="914400" rtl="0" eaLnBrk="1" fontAlgn="b" latinLnBrk="0" hangingPunct="1"/>
                      <a:r>
                        <a:rPr lang="it-IT" sz="1600" b="0" i="0" u="none" strike="noStrike" kern="1200" noProof="0" dirty="0" smtClean="0">
                          <a:solidFill>
                            <a:srgbClr val="000000"/>
                          </a:solidFill>
                          <a:effectLst/>
                          <a:latin typeface="Arial" panose="020B0604020202020204" pitchFamily="34" charset="0"/>
                          <a:ea typeface="+mn-ea"/>
                          <a:cs typeface="Arial" panose="020B0604020202020204" pitchFamily="34" charset="0"/>
                        </a:rPr>
                        <a:t>T-SF</a:t>
                      </a:r>
                      <a:endParaRPr lang="en-GB" sz="1600" b="0" i="0" u="none" strike="noStrike" kern="1200" noProof="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noProof="0" dirty="0" smtClean="0">
                          <a:solidFill>
                            <a:srgbClr val="000000"/>
                          </a:solidFill>
                          <a:effectLst/>
                          <a:latin typeface="Arial" panose="020B0604020202020204" pitchFamily="34" charset="0"/>
                          <a:ea typeface="+mn-ea"/>
                          <a:cs typeface="Arial" panose="020B0604020202020204" pitchFamily="34" charset="0"/>
                        </a:rPr>
                        <a:t>50</a:t>
                      </a:r>
                      <a:endParaRPr lang="en-GB" sz="1600" b="0" i="0" u="none" strike="noStrike" kern="1200" noProof="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9D20"/>
                    </a:solidFill>
                  </a:tcPr>
                </a:tc>
                <a:tc>
                  <a:txBody>
                    <a:bodyPr/>
                    <a:lstStyle/>
                    <a:p>
                      <a:pPr marL="0" algn="ctr" defTabSz="914400" rtl="0" eaLnBrk="1" fontAlgn="b" latinLnBrk="0" hangingPunct="1"/>
                      <a:r>
                        <a:rPr lang="en-GB" sz="1600" b="0" i="0" u="none" strike="noStrike" kern="1200" noProof="0" dirty="0" smtClean="0">
                          <a:solidFill>
                            <a:srgbClr val="000000"/>
                          </a:solidFill>
                          <a:effectLst/>
                          <a:latin typeface="Arial" panose="020B0604020202020204" pitchFamily="34" charset="0"/>
                          <a:ea typeface="+mn-ea"/>
                          <a:cs typeface="Arial" panose="020B0604020202020204" pitchFamily="34" charset="0"/>
                        </a:rPr>
                        <a:t>50</a:t>
                      </a:r>
                      <a:endParaRPr lang="en-GB" sz="1600" b="0" i="0" u="none" strike="noStrike" kern="1200" noProof="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endParaRPr lang="fr-FR"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4202">
                <a:tc>
                  <a:txBody>
                    <a:bodyPr/>
                    <a:lstStyle/>
                    <a:p>
                      <a:pPr marL="0" algn="ctr" defTabSz="914400" rtl="0" eaLnBrk="1" fontAlgn="b" latinLnBrk="0" hangingPunct="1"/>
                      <a:r>
                        <a:rPr lang="it-IT" sz="1600" b="0" i="0" u="none" strike="noStrike" kern="1200" dirty="0" smtClean="0">
                          <a:solidFill>
                            <a:srgbClr val="000000"/>
                          </a:solidFill>
                          <a:effectLst/>
                          <a:latin typeface="Arial" panose="020B0604020202020204" pitchFamily="34" charset="0"/>
                          <a:ea typeface="+mn-ea"/>
                          <a:cs typeface="Arial" panose="020B0604020202020204" pitchFamily="34" charset="0"/>
                        </a:rPr>
                        <a:t>T-RC</a:t>
                      </a:r>
                      <a:endParaRPr lang="en-GB"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dirty="0" smtClean="0">
                          <a:solidFill>
                            <a:srgbClr val="000000"/>
                          </a:solidFill>
                          <a:effectLst/>
                          <a:latin typeface="Arial" panose="020B0604020202020204" pitchFamily="34" charset="0"/>
                          <a:ea typeface="+mn-ea"/>
                          <a:cs typeface="Arial" panose="020B0604020202020204" pitchFamily="34" charset="0"/>
                        </a:rPr>
                        <a:t>50</a:t>
                      </a:r>
                      <a:endParaRPr lang="en-GB"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9D20"/>
                    </a:solidFill>
                  </a:tcPr>
                </a:tc>
                <a:tc>
                  <a:txBody>
                    <a:bodyPr/>
                    <a:lstStyle/>
                    <a:p>
                      <a:endParaRPr lang="en-GB"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dirty="0" smtClean="0">
                          <a:solidFill>
                            <a:schemeClr val="bg1"/>
                          </a:solidFill>
                          <a:effectLst/>
                          <a:latin typeface="Arial" panose="020B0604020202020204" pitchFamily="34" charset="0"/>
                          <a:ea typeface="+mn-ea"/>
                          <a:cs typeface="Arial" panose="020B0604020202020204" pitchFamily="34" charset="0"/>
                        </a:rPr>
                        <a:t>50</a:t>
                      </a:r>
                    </a:p>
                  </a:txBody>
                  <a:tcPr marL="9525" marR="9525" marT="9525"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r>
              <a:tr h="254133">
                <a:tc>
                  <a:txBody>
                    <a:bodyPr/>
                    <a:lstStyle/>
                    <a:p>
                      <a:pPr marL="0" algn="ctr" defTabSz="914400" rtl="0" eaLnBrk="1" fontAlgn="b" latinLnBrk="0" hangingPunct="1"/>
                      <a:r>
                        <a:rPr lang="it-IT" sz="1600" b="0" i="0" u="none" strike="noStrike" kern="1200" noProof="0" dirty="0" smtClean="0">
                          <a:solidFill>
                            <a:schemeClr val="tx1"/>
                          </a:solidFill>
                          <a:effectLst/>
                          <a:latin typeface="Arial" panose="020B0604020202020204" pitchFamily="34" charset="0"/>
                          <a:ea typeface="+mn-ea"/>
                          <a:cs typeface="Arial" panose="020B0604020202020204" pitchFamily="34" charset="0"/>
                        </a:rPr>
                        <a:t>T-SF-RC</a:t>
                      </a:r>
                      <a:endParaRPr lang="en-GB" sz="1600" b="0" i="0" u="none" strike="noStrike" kern="1200" noProof="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noProof="0" dirty="0" smtClean="0">
                          <a:solidFill>
                            <a:schemeClr val="tx1"/>
                          </a:solidFill>
                          <a:effectLst/>
                          <a:latin typeface="Arial" panose="020B0604020202020204" pitchFamily="34" charset="0"/>
                          <a:ea typeface="+mn-ea"/>
                          <a:cs typeface="Arial" panose="020B0604020202020204" pitchFamily="34" charset="0"/>
                        </a:rPr>
                        <a:t>50</a:t>
                      </a:r>
                      <a:endParaRPr lang="en-GB" sz="1600" b="0" i="0" u="none" strike="noStrike" kern="1200" noProof="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9D20"/>
                    </a:solidFill>
                  </a:tcPr>
                </a:tc>
                <a:tc>
                  <a:txBody>
                    <a:bodyPr/>
                    <a:lstStyle/>
                    <a:p>
                      <a:pPr marL="0" algn="ctr" defTabSz="914400" rtl="0" eaLnBrk="1" fontAlgn="b" latinLnBrk="0" hangingPunct="1"/>
                      <a:r>
                        <a:rPr lang="en-GB" sz="1600" b="0" i="0" u="none" strike="noStrike" kern="1200" noProof="0" dirty="0" smtClean="0">
                          <a:solidFill>
                            <a:schemeClr val="tx1"/>
                          </a:solidFill>
                          <a:effectLst/>
                          <a:latin typeface="Arial" panose="020B0604020202020204" pitchFamily="34" charset="0"/>
                          <a:ea typeface="+mn-ea"/>
                          <a:cs typeface="Arial" panose="020B0604020202020204" pitchFamily="34" charset="0"/>
                        </a:rPr>
                        <a:t>25</a:t>
                      </a:r>
                      <a:endParaRPr lang="en-GB" sz="1600" b="0" i="0" u="none" strike="noStrike" kern="1200" noProof="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algn="ctr" defTabSz="914400" rtl="0" eaLnBrk="1" fontAlgn="b" latinLnBrk="0" hangingPunct="1"/>
                      <a:r>
                        <a:rPr lang="fr-FR" sz="1600" b="0" i="0" u="none" strike="noStrike" kern="1200" dirty="0" smtClean="0">
                          <a:solidFill>
                            <a:schemeClr val="bg1"/>
                          </a:solidFill>
                          <a:effectLst/>
                          <a:latin typeface="Arial" panose="020B0604020202020204" pitchFamily="34" charset="0"/>
                          <a:ea typeface="+mn-ea"/>
                          <a:cs typeface="Arial" panose="020B0604020202020204" pitchFamily="34" charset="0"/>
                        </a:rPr>
                        <a:t>25</a:t>
                      </a:r>
                      <a:endParaRPr lang="fr-FR" sz="1600" b="0"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r>
              <a:tr h="254133">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it-IT" sz="1600" b="0" i="0" u="none" strike="noStrike" kern="1200" noProof="0" dirty="0" smtClean="0">
                          <a:solidFill>
                            <a:schemeClr val="tx1"/>
                          </a:solidFill>
                          <a:effectLst/>
                          <a:latin typeface="Arial" panose="020B0604020202020204" pitchFamily="34" charset="0"/>
                          <a:ea typeface="+mn-ea"/>
                          <a:cs typeface="Arial" panose="020B0604020202020204" pitchFamily="34" charset="0"/>
                        </a:rPr>
                        <a:t>SF-RC</a:t>
                      </a:r>
                      <a:endParaRPr lang="en-GB" sz="1600" b="0" i="0" u="none" strike="noStrike" kern="1200" noProof="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GB" sz="1600" b="0" i="0" u="none" strike="noStrike" kern="1200" noProof="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noProof="0" dirty="0" smtClean="0">
                          <a:solidFill>
                            <a:srgbClr val="000000"/>
                          </a:solidFill>
                          <a:effectLst/>
                          <a:latin typeface="Arial" panose="020B0604020202020204" pitchFamily="34" charset="0"/>
                          <a:ea typeface="+mn-ea"/>
                          <a:cs typeface="Arial" panose="020B0604020202020204" pitchFamily="34" charset="0"/>
                        </a:rPr>
                        <a:t>50</a:t>
                      </a:r>
                      <a:endParaRPr lang="en-GB" sz="1600" b="0" i="0" u="none" strike="noStrike" kern="1200" noProof="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algn="ctr" defTabSz="914400" rtl="0" eaLnBrk="1" fontAlgn="b" latinLnBrk="0" hangingPunct="1"/>
                      <a:r>
                        <a:rPr lang="en-GB" sz="1600" b="0" i="0" u="none" strike="noStrike" kern="1200" dirty="0" smtClean="0">
                          <a:solidFill>
                            <a:schemeClr val="bg1"/>
                          </a:solidFill>
                          <a:effectLst/>
                          <a:latin typeface="Arial" panose="020B0604020202020204" pitchFamily="34" charset="0"/>
                          <a:ea typeface="+mn-ea"/>
                          <a:cs typeface="Arial" panose="020B0604020202020204" pitchFamily="34" charset="0"/>
                        </a:rPr>
                        <a:t>50</a:t>
                      </a:r>
                      <a:endParaRPr lang="fr-FR" sz="1600" b="0"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r>
            </a:tbl>
          </a:graphicData>
        </a:graphic>
      </p:graphicFrame>
      <p:pic>
        <p:nvPicPr>
          <p:cNvPr id="39" name="Picture 2" descr="C:\Users\gcopani\Dropbox\Camera Uploads\2013-05-14 19.20.18.jpg"/>
          <p:cNvPicPr>
            <a:picLocks noChangeAspect="1" noChangeArrowheads="1"/>
          </p:cNvPicPr>
          <p:nvPr/>
        </p:nvPicPr>
        <p:blipFill>
          <a:blip r:embed="rId6" cstate="screen">
            <a:lum bright="30000"/>
            <a:extLst>
              <a:ext uri="{28A0092B-C50C-407E-A947-70E740481C1C}">
                <a14:useLocalDpi xmlns:a14="http://schemas.microsoft.com/office/drawing/2010/main"/>
              </a:ext>
            </a:extLst>
          </a:blip>
          <a:srcRect/>
          <a:stretch>
            <a:fillRect/>
          </a:stretch>
        </p:blipFill>
        <p:spPr bwMode="auto">
          <a:xfrm>
            <a:off x="3320711" y="1082849"/>
            <a:ext cx="1740528" cy="11736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97562" y="1082849"/>
            <a:ext cx="2159566" cy="369332"/>
          </a:xfrm>
          <a:prstGeom prst="rect">
            <a:avLst/>
          </a:prstGeom>
        </p:spPr>
        <p:txBody>
          <a:bodyPr wrap="none">
            <a:spAutoFit/>
          </a:bodyPr>
          <a:lstStyle/>
          <a:p>
            <a:pPr algn="ctr">
              <a:buClr>
                <a:srgbClr val="C5DD01"/>
              </a:buClr>
            </a:pPr>
            <a:r>
              <a:rPr lang="en-US" b="1" dirty="0">
                <a:latin typeface="Arial" panose="020B0604020202020204" pitchFamily="34" charset="0"/>
                <a:cs typeface="Arial" panose="020B0604020202020204" pitchFamily="34" charset="0"/>
              </a:rPr>
              <a:t>5 large scale silos</a:t>
            </a:r>
            <a:endParaRPr lang="fr-FR" sz="1600" dirty="0">
              <a:latin typeface="Arial" panose="020B0604020202020204" pitchFamily="34" charset="0"/>
              <a:cs typeface="Arial" panose="020B0604020202020204" pitchFamily="34" charset="0"/>
            </a:endParaRPr>
          </a:p>
        </p:txBody>
      </p:sp>
      <p:sp>
        <p:nvSpPr>
          <p:cNvPr id="37" name="Rectangle 8"/>
          <p:cNvSpPr>
            <a:spLocks noChangeArrowheads="1"/>
          </p:cNvSpPr>
          <p:nvPr/>
        </p:nvSpPr>
        <p:spPr bwMode="auto">
          <a:xfrm>
            <a:off x="1939208" y="97468"/>
            <a:ext cx="4824536" cy="523220"/>
          </a:xfrm>
          <a:prstGeom prst="rect">
            <a:avLst/>
          </a:prstGeom>
          <a:noFill/>
          <a:ln w="9525" algn="ctr">
            <a:noFill/>
            <a:miter lim="800000"/>
            <a:headEnd/>
            <a:tailEnd/>
          </a:ln>
          <a:effectLst/>
        </p:spPr>
        <p:txBody>
          <a:bodyPr wrap="square">
            <a:spAutoFit/>
          </a:bodyPr>
          <a:lstStyle/>
          <a:p>
            <a:pPr algn="ctr" eaLnBrk="0" hangingPunct="0"/>
            <a:r>
              <a:rPr lang="en-GB" sz="2800" b="1" dirty="0" smtClean="0">
                <a:solidFill>
                  <a:srgbClr val="6F9D20"/>
                </a:solidFill>
                <a:latin typeface="Arial" panose="020B0604020202020204" pitchFamily="34" charset="0"/>
                <a:cs typeface="Arial" pitchFamily="34" charset="0"/>
              </a:rPr>
              <a:t>In vivo trials</a:t>
            </a:r>
            <a:endParaRPr lang="en-GB" sz="2800" b="1" dirty="0">
              <a:solidFill>
                <a:srgbClr val="6F9D20"/>
              </a:solidFill>
              <a:latin typeface="Arial" pitchFamily="34" charset="0"/>
              <a:cs typeface="Arial" pitchFamily="34" charset="0"/>
            </a:endParaRPr>
          </a:p>
        </p:txBody>
      </p:sp>
      <p:grpSp>
        <p:nvGrpSpPr>
          <p:cNvPr id="9" name="Groupe 8"/>
          <p:cNvGrpSpPr/>
          <p:nvPr/>
        </p:nvGrpSpPr>
        <p:grpSpPr>
          <a:xfrm>
            <a:off x="-36512" y="2388503"/>
            <a:ext cx="4824536" cy="3632785"/>
            <a:chOff x="-36512" y="2388503"/>
            <a:chExt cx="4824536" cy="3632785"/>
          </a:xfrm>
        </p:grpSpPr>
        <p:sp>
          <p:nvSpPr>
            <p:cNvPr id="62" name="Rectangle 8"/>
            <p:cNvSpPr>
              <a:spLocks noChangeArrowheads="1"/>
            </p:cNvSpPr>
            <p:nvPr/>
          </p:nvSpPr>
          <p:spPr bwMode="auto">
            <a:xfrm>
              <a:off x="-36512" y="2761764"/>
              <a:ext cx="4824536" cy="523220"/>
            </a:xfrm>
            <a:prstGeom prst="rect">
              <a:avLst/>
            </a:prstGeom>
            <a:noFill/>
            <a:ln w="9525" algn="ctr">
              <a:noFill/>
              <a:miter lim="800000"/>
              <a:headEnd/>
              <a:tailEnd/>
            </a:ln>
            <a:effectLst/>
          </p:spPr>
          <p:txBody>
            <a:bodyPr wrap="square">
              <a:spAutoFit/>
            </a:bodyPr>
            <a:lstStyle/>
            <a:p>
              <a:pPr algn="ctr" eaLnBrk="0" hangingPunct="0"/>
              <a:r>
                <a:rPr lang="en-GB" sz="2800" b="1" dirty="0" smtClean="0">
                  <a:solidFill>
                    <a:srgbClr val="6F9D20"/>
                  </a:solidFill>
                  <a:latin typeface="Arial" panose="020B0604020202020204" pitchFamily="34" charset="0"/>
                  <a:cs typeface="Arial" pitchFamily="34" charset="0"/>
                </a:rPr>
                <a:t>Digestion</a:t>
              </a:r>
              <a:endParaRPr lang="en-GB" sz="2800" b="1" dirty="0">
                <a:solidFill>
                  <a:srgbClr val="6F9D20"/>
                </a:solidFill>
                <a:latin typeface="Arial" pitchFamily="34" charset="0"/>
                <a:cs typeface="Arial" pitchFamily="34" charset="0"/>
              </a:endParaRPr>
            </a:p>
          </p:txBody>
        </p:sp>
        <p:grpSp>
          <p:nvGrpSpPr>
            <p:cNvPr id="8" name="Groupe 7"/>
            <p:cNvGrpSpPr/>
            <p:nvPr/>
          </p:nvGrpSpPr>
          <p:grpSpPr>
            <a:xfrm>
              <a:off x="323528" y="2388503"/>
              <a:ext cx="3480016" cy="3632785"/>
              <a:chOff x="323528" y="2388503"/>
              <a:chExt cx="3480016" cy="3632785"/>
            </a:xfrm>
          </p:grpSpPr>
          <p:pic>
            <p:nvPicPr>
              <p:cNvPr id="34" name="Picture 2" descr="Z:\rapa\collectif\Fichiers partagés labo\Giusepe\photos moutons\HPIM3418.JPG"/>
              <p:cNvPicPr>
                <a:picLocks noChangeAspect="1" noChangeArrowheads="1"/>
              </p:cNvPicPr>
              <p:nvPr/>
            </p:nvPicPr>
            <p:blipFill>
              <a:blip r:embed="rId7" cstate="email">
                <a:extLst>
                  <a:ext uri="{BEBA8EAE-BF5A-486C-A8C5-ECC9F3942E4B}">
                    <a14:imgProps xmlns:a14="http://schemas.microsoft.com/office/drawing/2010/main">
                      <a14:imgLayer r:embed="rId8">
                        <a14:imgEffect>
                          <a14:colorTemperature colorTemp="5750"/>
                        </a14:imgEffect>
                        <a14:imgEffect>
                          <a14:saturation sat="70000"/>
                        </a14:imgEffect>
                        <a14:imgEffect>
                          <a14:brightnessContrast bright="38000"/>
                        </a14:imgEffect>
                      </a14:imgLayer>
                    </a14:imgProps>
                  </a:ext>
                  <a:ext uri="{28A0092B-C50C-407E-A947-70E740481C1C}">
                    <a14:useLocalDpi xmlns:a14="http://schemas.microsoft.com/office/drawing/2010/main"/>
                  </a:ext>
                </a:extLst>
              </a:blip>
              <a:srcRect/>
              <a:stretch>
                <a:fillRect/>
              </a:stretch>
            </p:blipFill>
            <p:spPr bwMode="auto">
              <a:xfrm>
                <a:off x="323528" y="3356992"/>
                <a:ext cx="3480016" cy="266429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42" name="Rectangle 29"/>
              <p:cNvSpPr/>
              <p:nvPr/>
            </p:nvSpPr>
            <p:spPr>
              <a:xfrm>
                <a:off x="438709" y="5239070"/>
                <a:ext cx="3364835" cy="761012"/>
              </a:xfrm>
              <a:prstGeom prst="rect">
                <a:avLst/>
              </a:prstGeom>
              <a:solidFill>
                <a:schemeClr val="accent3">
                  <a:lumMod val="40000"/>
                  <a:lumOff val="6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Digestibility and </a:t>
                </a:r>
                <a:r>
                  <a:rPr lang="en-GB" dirty="0" smtClean="0">
                    <a:solidFill>
                      <a:schemeClr val="tx1"/>
                    </a:solidFill>
                    <a:latin typeface="Arial" panose="020B0604020202020204" pitchFamily="34" charset="0"/>
                    <a:cs typeface="Arial" panose="020B0604020202020204" pitchFamily="34" charset="0"/>
                  </a:rPr>
                  <a:t>N balance</a:t>
                </a:r>
              </a:p>
              <a:p>
                <a:pPr indent="-285750">
                  <a:buFont typeface="Arial" panose="020B0604020202020204" pitchFamily="34" charset="0"/>
                  <a:buChar char="•"/>
                </a:pPr>
                <a:r>
                  <a:rPr lang="en-GB" dirty="0" smtClean="0">
                    <a:solidFill>
                      <a:schemeClr val="tx1"/>
                    </a:solidFill>
                    <a:latin typeface="Arial" panose="020B0604020202020204" pitchFamily="34" charset="0"/>
                    <a:cs typeface="Arial" panose="020B0604020202020204" pitchFamily="34" charset="0"/>
                  </a:rPr>
                  <a:t>CH</a:t>
                </a:r>
                <a:r>
                  <a:rPr lang="en-GB" baseline="-25000" dirty="0" smtClean="0">
                    <a:solidFill>
                      <a:schemeClr val="tx1"/>
                    </a:solidFill>
                    <a:latin typeface="Arial" panose="020B0604020202020204" pitchFamily="34" charset="0"/>
                    <a:cs typeface="Arial" panose="020B0604020202020204" pitchFamily="34" charset="0"/>
                  </a:rPr>
                  <a:t>4</a:t>
                </a:r>
                <a:r>
                  <a:rPr lang="en-GB" dirty="0" smtClean="0">
                    <a:solidFill>
                      <a:schemeClr val="tx1"/>
                    </a:solidFill>
                    <a:latin typeface="Arial" panose="020B0604020202020204" pitchFamily="34" charset="0"/>
                    <a:cs typeface="Arial" panose="020B0604020202020204" pitchFamily="34" charset="0"/>
                  </a:rPr>
                  <a:t> emission </a:t>
                </a:r>
                <a:r>
                  <a:rPr lang="en-GB" sz="1400" dirty="0" smtClean="0">
                    <a:solidFill>
                      <a:schemeClr val="tx1"/>
                    </a:solidFill>
                    <a:latin typeface="Arial" panose="020B0604020202020204" pitchFamily="34" charset="0"/>
                    <a:cs typeface="Arial" panose="020B0604020202020204" pitchFamily="34" charset="0"/>
                  </a:rPr>
                  <a:t>(SF6 technique)</a:t>
                </a:r>
                <a:endParaRPr lang="en-GB" sz="1400" dirty="0">
                  <a:solidFill>
                    <a:schemeClr val="tx1"/>
                  </a:solidFill>
                  <a:latin typeface="Arial" panose="020B0604020202020204" pitchFamily="34" charset="0"/>
                  <a:cs typeface="Arial" panose="020B0604020202020204" pitchFamily="34" charset="0"/>
                </a:endParaRPr>
              </a:p>
            </p:txBody>
          </p:sp>
          <p:sp>
            <p:nvSpPr>
              <p:cNvPr id="35" name="Rectangle 12"/>
              <p:cNvSpPr/>
              <p:nvPr/>
            </p:nvSpPr>
            <p:spPr>
              <a:xfrm>
                <a:off x="495676" y="3404685"/>
                <a:ext cx="3210324" cy="888411"/>
              </a:xfrm>
              <a:prstGeom prst="rect">
                <a:avLst/>
              </a:prstGeom>
              <a:solidFill>
                <a:schemeClr val="accent3">
                  <a:lumMod val="40000"/>
                  <a:lumOff val="6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Arial" panose="020B0604020202020204" pitchFamily="34" charset="0"/>
                    <a:cs typeface="Arial" panose="020B0604020202020204" pitchFamily="34" charset="0"/>
                  </a:rPr>
                  <a:t>10 </a:t>
                </a:r>
                <a:r>
                  <a:rPr lang="en-GB" dirty="0" smtClean="0">
                    <a:solidFill>
                      <a:schemeClr val="tx1"/>
                    </a:solidFill>
                    <a:latin typeface="Arial" panose="020B0604020202020204" pitchFamily="34" charset="0"/>
                    <a:cs typeface="Arial" panose="020B0604020202020204" pitchFamily="34" charset="0"/>
                  </a:rPr>
                  <a:t>young sheep</a:t>
                </a:r>
                <a:endParaRPr lang="fr-FR" dirty="0">
                  <a:solidFill>
                    <a:schemeClr val="tx1"/>
                  </a:solidFill>
                  <a:latin typeface="Arial" panose="020B0604020202020204" pitchFamily="34" charset="0"/>
                  <a:cs typeface="Arial" panose="020B0604020202020204" pitchFamily="34" charset="0"/>
                </a:endParaRPr>
              </a:p>
              <a:p>
                <a:pPr algn="ctr"/>
                <a:r>
                  <a:rPr lang="en-US" dirty="0" smtClean="0">
                    <a:solidFill>
                      <a:schemeClr val="tx1"/>
                    </a:solidFill>
                    <a:latin typeface="Arial" panose="020B0604020202020204" pitchFamily="34" charset="0"/>
                    <a:cs typeface="Arial" panose="020B0604020202020204" pitchFamily="34" charset="0"/>
                  </a:rPr>
                  <a:t>Repeated</a:t>
                </a:r>
                <a:r>
                  <a:rPr lang="fr-FR" dirty="0" smtClean="0">
                    <a:solidFill>
                      <a:schemeClr val="tx1"/>
                    </a:solidFill>
                    <a:latin typeface="Arial" panose="020B0604020202020204" pitchFamily="34" charset="0"/>
                    <a:cs typeface="Arial" panose="020B0604020202020204" pitchFamily="34" charset="0"/>
                  </a:rPr>
                  <a:t> </a:t>
                </a:r>
                <a:r>
                  <a:rPr lang="fr-FR" dirty="0">
                    <a:solidFill>
                      <a:schemeClr val="tx1"/>
                    </a:solidFill>
                    <a:latin typeface="Arial" panose="020B0604020202020204" pitchFamily="34" charset="0"/>
                    <a:cs typeface="Arial" panose="020B0604020202020204" pitchFamily="34" charset="0"/>
                  </a:rPr>
                  <a:t>latin </a:t>
                </a:r>
                <a:r>
                  <a:rPr lang="fr-FR" dirty="0" smtClean="0">
                    <a:solidFill>
                      <a:schemeClr val="tx1"/>
                    </a:solidFill>
                    <a:latin typeface="Arial" panose="020B0604020202020204" pitchFamily="34" charset="0"/>
                    <a:cs typeface="Arial" panose="020B0604020202020204" pitchFamily="34" charset="0"/>
                  </a:rPr>
                  <a:t>square design</a:t>
                </a:r>
                <a:endParaRPr lang="fr-FR" dirty="0">
                  <a:solidFill>
                    <a:schemeClr val="tx1"/>
                  </a:solidFill>
                  <a:latin typeface="Arial" panose="020B0604020202020204" pitchFamily="34" charset="0"/>
                  <a:cs typeface="Arial" panose="020B0604020202020204" pitchFamily="34" charset="0"/>
                </a:endParaRPr>
              </a:p>
              <a:p>
                <a:pPr algn="ctr"/>
                <a:r>
                  <a:rPr lang="fr-FR" dirty="0">
                    <a:solidFill>
                      <a:schemeClr val="tx1"/>
                    </a:solidFill>
                    <a:latin typeface="Arial" panose="020B0604020202020204" pitchFamily="34" charset="0"/>
                    <a:cs typeface="Arial" panose="020B0604020202020204" pitchFamily="34" charset="0"/>
                  </a:rPr>
                  <a:t>10 </a:t>
                </a:r>
                <a:r>
                  <a:rPr lang="en-US" dirty="0" smtClean="0">
                    <a:solidFill>
                      <a:schemeClr val="tx1"/>
                    </a:solidFill>
                    <a:latin typeface="Arial" panose="020B0604020202020204" pitchFamily="34" charset="0"/>
                    <a:cs typeface="Arial" panose="020B0604020202020204" pitchFamily="34" charset="0"/>
                  </a:rPr>
                  <a:t>weeks</a:t>
                </a:r>
                <a:endParaRPr lang="en-US" dirty="0">
                  <a:solidFill>
                    <a:schemeClr val="tx1"/>
                  </a:solidFill>
                  <a:latin typeface="Arial" panose="020B0604020202020204" pitchFamily="34" charset="0"/>
                  <a:cs typeface="Arial" panose="020B0604020202020204" pitchFamily="34" charset="0"/>
                </a:endParaRPr>
              </a:p>
            </p:txBody>
          </p:sp>
          <p:sp>
            <p:nvSpPr>
              <p:cNvPr id="3" name="Flèche vers le bas 2"/>
              <p:cNvSpPr/>
              <p:nvPr/>
            </p:nvSpPr>
            <p:spPr>
              <a:xfrm rot="2280000">
                <a:off x="2822292" y="2388503"/>
                <a:ext cx="144016" cy="4584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1" name="Groupe 10"/>
          <p:cNvGrpSpPr/>
          <p:nvPr/>
        </p:nvGrpSpPr>
        <p:grpSpPr>
          <a:xfrm>
            <a:off x="4498128" y="2392610"/>
            <a:ext cx="4062444" cy="3594228"/>
            <a:chOff x="4498128" y="2392610"/>
            <a:chExt cx="4062444" cy="3594228"/>
          </a:xfrm>
        </p:grpSpPr>
        <p:sp>
          <p:nvSpPr>
            <p:cNvPr id="57" name="Rectangle 8"/>
            <p:cNvSpPr>
              <a:spLocks noChangeArrowheads="1"/>
            </p:cNvSpPr>
            <p:nvPr/>
          </p:nvSpPr>
          <p:spPr bwMode="auto">
            <a:xfrm>
              <a:off x="4960172" y="2833772"/>
              <a:ext cx="3600400" cy="523220"/>
            </a:xfrm>
            <a:prstGeom prst="rect">
              <a:avLst/>
            </a:prstGeom>
            <a:noFill/>
            <a:ln w="9525" algn="ctr">
              <a:noFill/>
              <a:miter lim="800000"/>
              <a:headEnd/>
              <a:tailEnd/>
            </a:ln>
            <a:effectLst/>
          </p:spPr>
          <p:txBody>
            <a:bodyPr wrap="square">
              <a:spAutoFit/>
            </a:bodyPr>
            <a:lstStyle/>
            <a:p>
              <a:pPr eaLnBrk="0" hangingPunct="0"/>
              <a:r>
                <a:rPr lang="en-GB" sz="2800" b="1" dirty="0" smtClean="0">
                  <a:solidFill>
                    <a:srgbClr val="6F9D20"/>
                  </a:solidFill>
                  <a:latin typeface="Arial" panose="020B0604020202020204" pitchFamily="34" charset="0"/>
                  <a:cs typeface="Arial" pitchFamily="34" charset="0"/>
                </a:rPr>
                <a:t>Performances</a:t>
              </a:r>
              <a:endParaRPr lang="en-GB" sz="2800" b="1" dirty="0">
                <a:solidFill>
                  <a:srgbClr val="6F9D20"/>
                </a:solidFill>
                <a:latin typeface="Arial" pitchFamily="34" charset="0"/>
                <a:cs typeface="Arial" pitchFamily="34" charset="0"/>
              </a:endParaRPr>
            </a:p>
          </p:txBody>
        </p:sp>
        <p:pic>
          <p:nvPicPr>
            <p:cNvPr id="25" name="Picture 2" descr="C:\Users\gcopani\Dropbox\Telefono\DCIM\Camera\20130514_114329.jpg"/>
            <p:cNvPicPr>
              <a:picLocks noChangeAspect="1" noChangeArrowheads="1"/>
            </p:cNvPicPr>
            <p:nvPr/>
          </p:nvPicPr>
          <p:blipFill>
            <a:blip r:embed="rId9" cstate="email">
              <a:extLst>
                <a:ext uri="{BEBA8EAE-BF5A-486C-A8C5-ECC9F3942E4B}">
                  <a14:imgProps xmlns:a14="http://schemas.microsoft.com/office/drawing/2010/main">
                    <a14:imgLayer r:embed="rId10">
                      <a14:imgEffect>
                        <a14:sharpenSoften amount="-25000"/>
                      </a14:imgEffect>
                      <a14:imgEffect>
                        <a14:colorTemperature colorTemp="11500"/>
                      </a14:imgEffect>
                      <a14:imgEffect>
                        <a14:brightnessContrast bright="-25000"/>
                      </a14:imgEffect>
                    </a14:imgLayer>
                  </a14:imgProps>
                </a:ext>
                <a:ext uri="{28A0092B-C50C-407E-A947-70E740481C1C}">
                  <a14:useLocalDpi xmlns:a14="http://schemas.microsoft.com/office/drawing/2010/main"/>
                </a:ext>
              </a:extLst>
            </a:blip>
            <a:srcRect/>
            <a:stretch>
              <a:fillRect/>
            </a:stretch>
          </p:blipFill>
          <p:spPr bwMode="auto">
            <a:xfrm>
              <a:off x="4498128" y="3391441"/>
              <a:ext cx="3414372" cy="2595397"/>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38" name="Rectangle 12"/>
            <p:cNvSpPr/>
            <p:nvPr/>
          </p:nvSpPr>
          <p:spPr>
            <a:xfrm>
              <a:off x="4917895" y="3454427"/>
              <a:ext cx="2994605" cy="694653"/>
            </a:xfrm>
            <a:prstGeom prst="rect">
              <a:avLst/>
            </a:prstGeom>
            <a:solidFill>
              <a:schemeClr val="accent3">
                <a:lumMod val="40000"/>
                <a:lumOff val="6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Arial" panose="020B0604020202020204" pitchFamily="34" charset="0"/>
                  <a:cs typeface="Arial" panose="020B0604020202020204" pitchFamily="34" charset="0"/>
                </a:rPr>
                <a:t>8 </a:t>
              </a:r>
              <a:r>
                <a:rPr lang="en-GB" dirty="0" smtClean="0">
                  <a:solidFill>
                    <a:schemeClr val="tx1"/>
                  </a:solidFill>
                  <a:latin typeface="Arial" panose="020B0604020202020204" pitchFamily="34" charset="0"/>
                  <a:cs typeface="Arial" panose="020B0604020202020204" pitchFamily="34" charset="0"/>
                </a:rPr>
                <a:t>growing lambs</a:t>
              </a:r>
              <a:r>
                <a:rPr lang="fr-FR" dirty="0" smtClean="0">
                  <a:solidFill>
                    <a:schemeClr val="tx1"/>
                  </a:solidFill>
                  <a:latin typeface="Arial" panose="020B0604020202020204" pitchFamily="34" charset="0"/>
                  <a:cs typeface="Arial" panose="020B0604020202020204" pitchFamily="34" charset="0"/>
                </a:rPr>
                <a:t>/ </a:t>
              </a:r>
              <a:r>
                <a:rPr lang="en-GB" dirty="0" smtClean="0">
                  <a:solidFill>
                    <a:schemeClr val="tx1"/>
                  </a:solidFill>
                  <a:latin typeface="Arial" panose="020B0604020202020204" pitchFamily="34" charset="0"/>
                  <a:cs typeface="Arial" panose="020B0604020202020204" pitchFamily="34" charset="0"/>
                </a:rPr>
                <a:t>treatment</a:t>
              </a:r>
              <a:r>
                <a:rPr lang="fr-FR" dirty="0" smtClean="0">
                  <a:solidFill>
                    <a:schemeClr val="tx1"/>
                  </a:solidFill>
                  <a:latin typeface="Arial" panose="020B0604020202020204" pitchFamily="34" charset="0"/>
                  <a:cs typeface="Arial" panose="020B0604020202020204" pitchFamily="34" charset="0"/>
                </a:rPr>
                <a:t> </a:t>
              </a:r>
            </a:p>
            <a:p>
              <a:pPr algn="ctr"/>
              <a:r>
                <a:rPr lang="fr-FR" dirty="0" smtClean="0">
                  <a:solidFill>
                    <a:schemeClr val="tx1"/>
                  </a:solidFill>
                  <a:latin typeface="Arial" panose="020B0604020202020204" pitchFamily="34" charset="0"/>
                  <a:cs typeface="Arial" panose="020B0604020202020204" pitchFamily="34" charset="0"/>
                </a:rPr>
                <a:t>10 </a:t>
              </a:r>
              <a:r>
                <a:rPr lang="en-GB" dirty="0">
                  <a:solidFill>
                    <a:schemeClr val="tx1"/>
                  </a:solidFill>
                  <a:latin typeface="Arial" panose="020B0604020202020204" pitchFamily="34" charset="0"/>
                  <a:cs typeface="Arial" panose="020B0604020202020204" pitchFamily="34" charset="0"/>
                </a:rPr>
                <a:t>weeks</a:t>
              </a:r>
            </a:p>
          </p:txBody>
        </p:sp>
        <p:sp>
          <p:nvSpPr>
            <p:cNvPr id="40" name="Rectangle 29"/>
            <p:cNvSpPr/>
            <p:nvPr/>
          </p:nvSpPr>
          <p:spPr>
            <a:xfrm>
              <a:off x="5248204" y="4797152"/>
              <a:ext cx="2376263" cy="1152128"/>
            </a:xfrm>
            <a:prstGeom prst="rect">
              <a:avLst/>
            </a:prstGeom>
            <a:solidFill>
              <a:schemeClr val="accent3">
                <a:lumMod val="40000"/>
                <a:lumOff val="6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Individual </a:t>
              </a:r>
              <a:r>
                <a:rPr lang="en-GB" dirty="0" smtClean="0">
                  <a:solidFill>
                    <a:schemeClr val="tx1"/>
                  </a:solidFill>
                  <a:latin typeface="Arial" panose="020B0604020202020204" pitchFamily="34" charset="0"/>
                  <a:cs typeface="Arial" panose="020B0604020202020204" pitchFamily="34" charset="0"/>
                </a:rPr>
                <a:t>intake</a:t>
              </a:r>
              <a:endParaRPr lang="en-GB" dirty="0">
                <a:solidFill>
                  <a:schemeClr val="tx1"/>
                </a:solidFill>
                <a:latin typeface="Arial" panose="020B0604020202020204" pitchFamily="34" charset="0"/>
                <a:cs typeface="Arial" panose="020B0604020202020204" pitchFamily="34" charset="0"/>
              </a:endParaRPr>
            </a:p>
            <a:p>
              <a:pPr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Body </a:t>
              </a:r>
              <a:r>
                <a:rPr lang="en-GB" dirty="0" smtClean="0">
                  <a:solidFill>
                    <a:schemeClr val="tx1"/>
                  </a:solidFill>
                  <a:latin typeface="Arial" panose="020B0604020202020204" pitchFamily="34" charset="0"/>
                  <a:cs typeface="Arial" panose="020B0604020202020204" pitchFamily="34" charset="0"/>
                </a:rPr>
                <a:t>weight</a:t>
              </a:r>
              <a:endParaRPr lang="en-GB" dirty="0">
                <a:solidFill>
                  <a:schemeClr val="tx1"/>
                </a:solidFill>
                <a:latin typeface="Arial" panose="020B0604020202020204" pitchFamily="34" charset="0"/>
                <a:cs typeface="Arial" panose="020B0604020202020204" pitchFamily="34" charset="0"/>
              </a:endParaRPr>
            </a:p>
            <a:p>
              <a:pPr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Carcass weight </a:t>
              </a:r>
            </a:p>
          </p:txBody>
        </p:sp>
        <p:sp>
          <p:nvSpPr>
            <p:cNvPr id="26" name="Flèche vers le bas 25"/>
            <p:cNvSpPr/>
            <p:nvPr/>
          </p:nvSpPr>
          <p:spPr>
            <a:xfrm rot="-2100000">
              <a:off x="5194519" y="2392610"/>
              <a:ext cx="144016" cy="4584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96597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300" fill="hold"/>
                                        <p:tgtEl>
                                          <p:spTgt spid="9"/>
                                        </p:tgtEl>
                                        <p:attrNameLst>
                                          <p:attrName>ppt_x</p:attrName>
                                        </p:attrNameLst>
                                      </p:cBhvr>
                                      <p:tavLst>
                                        <p:tav tm="0">
                                          <p:val>
                                            <p:strVal val="0-#ppt_w/2"/>
                                          </p:val>
                                        </p:tav>
                                        <p:tav tm="100000">
                                          <p:val>
                                            <p:strVal val="#ppt_x"/>
                                          </p:val>
                                        </p:tav>
                                      </p:tavLst>
                                    </p:anim>
                                    <p:anim calcmode="lin" valueType="num">
                                      <p:cBhvr additive="base">
                                        <p:cTn id="8" dur="13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500" fill="hold"/>
                                        <p:tgtEl>
                                          <p:spTgt spid="11"/>
                                        </p:tgtEl>
                                        <p:attrNameLst>
                                          <p:attrName>ppt_x</p:attrName>
                                        </p:attrNameLst>
                                      </p:cBhvr>
                                      <p:tavLst>
                                        <p:tav tm="0">
                                          <p:val>
                                            <p:strVal val="1+#ppt_w/2"/>
                                          </p:val>
                                        </p:tav>
                                        <p:tav tm="100000">
                                          <p:val>
                                            <p:strVal val="#ppt_x"/>
                                          </p:val>
                                        </p:tav>
                                      </p:tavLst>
                                    </p:anim>
                                    <p:anim calcmode="lin" valueType="num">
                                      <p:cBhvr additive="base">
                                        <p:cTn id="14" dur="1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e 6"/>
          <p:cNvGrpSpPr/>
          <p:nvPr/>
        </p:nvGrpSpPr>
        <p:grpSpPr>
          <a:xfrm>
            <a:off x="0" y="6120399"/>
            <a:ext cx="9144000" cy="737601"/>
            <a:chOff x="0" y="6120399"/>
            <a:chExt cx="9144000" cy="737601"/>
          </a:xfrm>
        </p:grpSpPr>
        <p:sp>
          <p:nvSpPr>
            <p:cNvPr id="4" name="Rectangle 3"/>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6" name="Rectangle 5"/>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6" name="ZoneTexte 64"/>
          <p:cNvSpPr txBox="1"/>
          <p:nvPr/>
        </p:nvSpPr>
        <p:spPr>
          <a:xfrm>
            <a:off x="1299196" y="6468467"/>
            <a:ext cx="4136900" cy="338554"/>
          </a:xfrm>
          <a:prstGeom prst="rect">
            <a:avLst/>
          </a:prstGeom>
          <a:noFill/>
        </p:spPr>
        <p:txBody>
          <a:bodyPr wrap="square" rtlCol="0">
            <a:spAutoFit/>
          </a:bodyPr>
          <a:lstStyle/>
          <a:p>
            <a:r>
              <a:rPr lang="fr-FR" sz="1600" b="1" dirty="0" smtClean="0">
                <a:solidFill>
                  <a:schemeClr val="bg1"/>
                </a:solidFill>
                <a:latin typeface="Arial" pitchFamily="34" charset="0"/>
                <a:cs typeface="Arial" pitchFamily="34" charset="0"/>
              </a:rPr>
              <a:t>2.1 Digestion </a:t>
            </a:r>
            <a:endParaRPr lang="fr-FR" sz="1600" b="1" dirty="0">
              <a:solidFill>
                <a:schemeClr val="bg1"/>
              </a:solidFill>
              <a:latin typeface="Arial" pitchFamily="34" charset="0"/>
              <a:cs typeface="Arial" pitchFamily="34" charset="0"/>
            </a:endParaRP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13" name="Espace réservé du numéro de diapositive 3"/>
          <p:cNvSpPr>
            <a:spLocks noGrp="1"/>
          </p:cNvSpPr>
          <p:nvPr>
            <p:ph type="sldNum" sz="quarter" idx="12"/>
          </p:nvPr>
        </p:nvSpPr>
        <p:spPr>
          <a:xfrm>
            <a:off x="7884367" y="6246000"/>
            <a:ext cx="1123727" cy="249385"/>
          </a:xfrm>
        </p:spPr>
        <p:txBody>
          <a:bodyPr/>
          <a:lstStyle/>
          <a:p>
            <a:r>
              <a:rPr lang="fr-BE" sz="1600" dirty="0">
                <a:solidFill>
                  <a:schemeClr val="bg1"/>
                </a:solidFill>
                <a:latin typeface="Arial" panose="020B0604020202020204" pitchFamily="34" charset="0"/>
                <a:cs typeface="Arial" pitchFamily="34" charset="0"/>
              </a:rPr>
              <a:t>.</a:t>
            </a:r>
            <a:r>
              <a:rPr lang="fr-BE" sz="1600" dirty="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t>14</a:t>
            </a:fld>
            <a:endParaRPr lang="fr-BE" sz="1600" dirty="0">
              <a:solidFill>
                <a:schemeClr val="bg1"/>
              </a:solidFill>
              <a:latin typeface="Arial" pitchFamily="34" charset="0"/>
              <a:cs typeface="Arial" pitchFamily="34" charset="0"/>
            </a:endParaRPr>
          </a:p>
        </p:txBody>
      </p:sp>
      <p:pic>
        <p:nvPicPr>
          <p:cNvPr id="24" name="Picture 2" descr="Legume Plus 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89559" y="6270823"/>
            <a:ext cx="1872208" cy="524218"/>
          </a:xfrm>
          <a:prstGeom prst="rect">
            <a:avLst/>
          </a:prstGeom>
          <a:noFill/>
          <a:extLst>
            <a:ext uri="{909E8E84-426E-40DD-AFC4-6F175D3DCCD1}">
              <a14:hiddenFill xmlns:a14="http://schemas.microsoft.com/office/drawing/2010/main">
                <a:solidFill>
                  <a:srgbClr val="FFFFFF"/>
                </a:solidFill>
              </a14:hiddenFill>
            </a:ext>
          </a:extLst>
        </p:spPr>
      </p:pic>
      <p:sp>
        <p:nvSpPr>
          <p:cNvPr id="23" name="Rettangolo 21"/>
          <p:cNvSpPr/>
          <p:nvPr/>
        </p:nvSpPr>
        <p:spPr>
          <a:xfrm>
            <a:off x="2292636" y="271518"/>
            <a:ext cx="4937570" cy="523220"/>
          </a:xfrm>
          <a:prstGeom prst="rect">
            <a:avLst/>
          </a:prstGeom>
        </p:spPr>
        <p:txBody>
          <a:bodyPr wrap="none">
            <a:spAutoFit/>
          </a:bodyPr>
          <a:lstStyle/>
          <a:p>
            <a:pPr algn="ctr" eaLnBrk="0" hangingPunct="0"/>
            <a:r>
              <a:rPr lang="en-US" sz="2800" b="1" dirty="0" smtClean="0">
                <a:solidFill>
                  <a:srgbClr val="6F9D20"/>
                </a:solidFill>
                <a:latin typeface="Arial" pitchFamily="34" charset="0"/>
                <a:cs typeface="Arial" pitchFamily="34" charset="0"/>
              </a:rPr>
              <a:t>Organic matter digestibility </a:t>
            </a:r>
            <a:endParaRPr lang="en-GB" sz="2800" b="1" dirty="0">
              <a:solidFill>
                <a:srgbClr val="6F9D20"/>
              </a:solidFill>
              <a:latin typeface="Arial" pitchFamily="34" charset="0"/>
              <a:cs typeface="Arial" pitchFamily="34" charset="0"/>
            </a:endParaRPr>
          </a:p>
        </p:txBody>
      </p:sp>
      <p:sp>
        <p:nvSpPr>
          <p:cNvPr id="65" name="Text Box 27"/>
          <p:cNvSpPr txBox="1">
            <a:spLocks noChangeArrowheads="1"/>
          </p:cNvSpPr>
          <p:nvPr/>
        </p:nvSpPr>
        <p:spPr bwMode="auto">
          <a:xfrm>
            <a:off x="6043487" y="4766955"/>
            <a:ext cx="3100513" cy="246221"/>
          </a:xfrm>
          <a:prstGeom prst="rect">
            <a:avLst/>
          </a:prstGeom>
          <a:extLst/>
        </p:spPr>
        <p:txBody>
          <a:bodyPr wrap="square">
            <a:spAutoFit/>
          </a:bodyPr>
          <a:lstStyle>
            <a:defPPr>
              <a:defRPr lang="fr-FR"/>
            </a:defPPr>
            <a:lvl1pPr>
              <a:defRPr sz="1050"/>
            </a:lvl1pPr>
          </a:lstStyle>
          <a:p>
            <a:r>
              <a:rPr lang="fr-FR" sz="1000" dirty="0" smtClean="0">
                <a:latin typeface="Arial" panose="020B0604020202020204" pitchFamily="34" charset="0"/>
                <a:cs typeface="Arial" panose="020B0604020202020204" pitchFamily="34" charset="0"/>
              </a:rPr>
              <a:t>T: Timothy; SF: Sainfoin; RC: </a:t>
            </a:r>
            <a:r>
              <a:rPr lang="fr-FR" sz="1000" dirty="0" err="1" smtClean="0">
                <a:latin typeface="Arial" panose="020B0604020202020204" pitchFamily="34" charset="0"/>
                <a:cs typeface="Arial" panose="020B0604020202020204" pitchFamily="34" charset="0"/>
              </a:rPr>
              <a:t>Red</a:t>
            </a:r>
            <a:r>
              <a:rPr lang="fr-FR" sz="1000" dirty="0" smtClean="0">
                <a:latin typeface="Arial" panose="020B0604020202020204" pitchFamily="34" charset="0"/>
                <a:cs typeface="Arial" panose="020B0604020202020204" pitchFamily="34" charset="0"/>
              </a:rPr>
              <a:t> </a:t>
            </a:r>
            <a:r>
              <a:rPr lang="fr-FR" sz="1000" dirty="0" err="1" smtClean="0">
                <a:latin typeface="Arial" panose="020B0604020202020204" pitchFamily="34" charset="0"/>
                <a:cs typeface="Arial" panose="020B0604020202020204" pitchFamily="34" charset="0"/>
              </a:rPr>
              <a:t>clover</a:t>
            </a:r>
            <a:endParaRPr lang="fr-FR" sz="1000" dirty="0">
              <a:latin typeface="Arial" panose="020B0604020202020204" pitchFamily="34" charset="0"/>
              <a:cs typeface="Arial" panose="020B0604020202020204" pitchFamily="34" charset="0"/>
            </a:endParaRPr>
          </a:p>
        </p:txBody>
      </p:sp>
      <p:sp>
        <p:nvSpPr>
          <p:cNvPr id="51" name="Rectangle 1"/>
          <p:cNvSpPr/>
          <p:nvPr/>
        </p:nvSpPr>
        <p:spPr>
          <a:xfrm>
            <a:off x="251520" y="5261138"/>
            <a:ext cx="8280919" cy="400110"/>
          </a:xfrm>
          <a:prstGeom prst="rect">
            <a:avLst/>
          </a:prstGeom>
        </p:spPr>
        <p:txBody>
          <a:bodyPr wrap="square">
            <a:spAutoFit/>
          </a:bodyPr>
          <a:lstStyle/>
          <a:p>
            <a:pPr algn="ctr">
              <a:buClr>
                <a:srgbClr val="C5DD01"/>
              </a:buClr>
            </a:pPr>
            <a:r>
              <a:rPr lang="en-GB" sz="2000" dirty="0" smtClean="0">
                <a:latin typeface="Arial" panose="020B0604020202020204" pitchFamily="34" charset="0"/>
                <a:cs typeface="Arial" panose="020B0604020202020204" pitchFamily="34" charset="0"/>
              </a:rPr>
              <a:t>Inclusion of SF reduces OM and fibre digestibility compared to pure T</a:t>
            </a:r>
            <a:endParaRPr lang="en-GB" sz="2000" dirty="0">
              <a:latin typeface="Arial" panose="020B0604020202020204" pitchFamily="34" charset="0"/>
              <a:cs typeface="Arial" panose="020B0604020202020204" pitchFamily="34" charset="0"/>
            </a:endParaRPr>
          </a:p>
        </p:txBody>
      </p:sp>
      <p:grpSp>
        <p:nvGrpSpPr>
          <p:cNvPr id="9" name="Groupe 8"/>
          <p:cNvGrpSpPr/>
          <p:nvPr/>
        </p:nvGrpSpPr>
        <p:grpSpPr>
          <a:xfrm>
            <a:off x="3266728" y="1176763"/>
            <a:ext cx="3681536" cy="3541599"/>
            <a:chOff x="5625663" y="1333135"/>
            <a:chExt cx="2981143" cy="2868263"/>
          </a:xfrm>
        </p:grpSpPr>
        <p:graphicFrame>
          <p:nvGraphicFramePr>
            <p:cNvPr id="37" name="Graphique 36"/>
            <p:cNvGraphicFramePr>
              <a:graphicFrameLocks/>
            </p:cNvGraphicFramePr>
            <p:nvPr>
              <p:extLst>
                <p:ext uri="{D42A27DB-BD31-4B8C-83A1-F6EECF244321}">
                  <p14:modId xmlns:p14="http://schemas.microsoft.com/office/powerpoint/2010/main" val="2142144794"/>
                </p:ext>
              </p:extLst>
            </p:nvPr>
          </p:nvGraphicFramePr>
          <p:xfrm>
            <a:off x="5625663" y="1380892"/>
            <a:ext cx="2952328" cy="2820506"/>
          </p:xfrm>
          <a:graphic>
            <a:graphicData uri="http://schemas.openxmlformats.org/drawingml/2006/chart">
              <c:chart xmlns:c="http://schemas.openxmlformats.org/drawingml/2006/chart" xmlns:r="http://schemas.openxmlformats.org/officeDocument/2006/relationships" r:id="rId6"/>
            </a:graphicData>
          </a:graphic>
        </p:graphicFrame>
        <p:sp>
          <p:nvSpPr>
            <p:cNvPr id="49" name="CasellaDiTesto 62"/>
            <p:cNvSpPr txBox="1"/>
            <p:nvPr/>
          </p:nvSpPr>
          <p:spPr>
            <a:xfrm>
              <a:off x="6614921" y="2335905"/>
              <a:ext cx="504056" cy="307777"/>
            </a:xfrm>
            <a:prstGeom prst="rect">
              <a:avLst/>
            </a:prstGeom>
            <a:noFill/>
          </p:spPr>
          <p:txBody>
            <a:bodyPr wrap="square" rtlCol="0">
              <a:spAutoFit/>
            </a:bodyPr>
            <a:lstStyle/>
            <a:p>
              <a:r>
                <a:rPr lang="it-IT" sz="1400" dirty="0" smtClean="0">
                  <a:latin typeface="Arial" panose="020B0604020202020204" pitchFamily="34" charset="0"/>
                  <a:cs typeface="Arial" panose="020B0604020202020204" pitchFamily="34" charset="0"/>
                </a:rPr>
                <a:t>bc</a:t>
              </a:r>
              <a:endParaRPr lang="en-GB" sz="1400" dirty="0">
                <a:latin typeface="Arial" panose="020B0604020202020204" pitchFamily="34" charset="0"/>
                <a:cs typeface="Arial" panose="020B0604020202020204" pitchFamily="34" charset="0"/>
              </a:endParaRPr>
            </a:p>
          </p:txBody>
        </p:sp>
        <p:sp>
          <p:nvSpPr>
            <p:cNvPr id="52" name="CasellaDiTesto 62"/>
            <p:cNvSpPr txBox="1"/>
            <p:nvPr/>
          </p:nvSpPr>
          <p:spPr>
            <a:xfrm>
              <a:off x="7558783" y="1508089"/>
              <a:ext cx="504056" cy="307777"/>
            </a:xfrm>
            <a:prstGeom prst="rect">
              <a:avLst/>
            </a:prstGeom>
            <a:noFill/>
          </p:spPr>
          <p:txBody>
            <a:bodyPr wrap="square" rtlCol="0">
              <a:spAutoFit/>
            </a:bodyPr>
            <a:lstStyle/>
            <a:p>
              <a:r>
                <a:rPr lang="it-IT" sz="1400" dirty="0" smtClean="0">
                  <a:latin typeface="Arial" panose="020B0604020202020204" pitchFamily="34" charset="0"/>
                  <a:cs typeface="Arial" panose="020B0604020202020204" pitchFamily="34" charset="0"/>
                </a:rPr>
                <a:t>ab</a:t>
              </a:r>
              <a:endParaRPr lang="en-GB" sz="1400" dirty="0">
                <a:latin typeface="Arial" panose="020B0604020202020204" pitchFamily="34" charset="0"/>
                <a:cs typeface="Arial" panose="020B0604020202020204" pitchFamily="34" charset="0"/>
              </a:endParaRPr>
            </a:p>
          </p:txBody>
        </p:sp>
        <p:sp>
          <p:nvSpPr>
            <p:cNvPr id="53" name="CasellaDiTesto 62"/>
            <p:cNvSpPr txBox="1"/>
            <p:nvPr/>
          </p:nvSpPr>
          <p:spPr>
            <a:xfrm>
              <a:off x="8102750" y="2277326"/>
              <a:ext cx="504056" cy="307777"/>
            </a:xfrm>
            <a:prstGeom prst="rect">
              <a:avLst/>
            </a:prstGeom>
            <a:noFill/>
          </p:spPr>
          <p:txBody>
            <a:bodyPr wrap="square" rtlCol="0">
              <a:spAutoFit/>
            </a:bodyPr>
            <a:lstStyle/>
            <a:p>
              <a:r>
                <a:rPr lang="it-IT" sz="1400" dirty="0" smtClean="0">
                  <a:latin typeface="Arial" panose="020B0604020202020204" pitchFamily="34" charset="0"/>
                  <a:cs typeface="Arial" panose="020B0604020202020204" pitchFamily="34" charset="0"/>
                </a:rPr>
                <a:t>c</a:t>
              </a:r>
              <a:endParaRPr lang="en-GB" sz="1400" dirty="0">
                <a:latin typeface="Arial" panose="020B0604020202020204" pitchFamily="34" charset="0"/>
                <a:cs typeface="Arial" panose="020B0604020202020204" pitchFamily="34" charset="0"/>
              </a:endParaRPr>
            </a:p>
          </p:txBody>
        </p:sp>
        <p:sp>
          <p:nvSpPr>
            <p:cNvPr id="86" name="Ovale 85"/>
            <p:cNvSpPr/>
            <p:nvPr/>
          </p:nvSpPr>
          <p:spPr>
            <a:xfrm>
              <a:off x="6561767" y="2300712"/>
              <a:ext cx="469659" cy="7398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87" name="Ovale 86"/>
            <p:cNvSpPr/>
            <p:nvPr/>
          </p:nvSpPr>
          <p:spPr>
            <a:xfrm>
              <a:off x="8061828" y="2275209"/>
              <a:ext cx="361647" cy="5903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88" name="Ovale 87"/>
            <p:cNvSpPr/>
            <p:nvPr/>
          </p:nvSpPr>
          <p:spPr>
            <a:xfrm>
              <a:off x="7046969" y="1932501"/>
              <a:ext cx="473572" cy="84854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54" name="CasellaDiTesto 62"/>
            <p:cNvSpPr txBox="1"/>
            <p:nvPr/>
          </p:nvSpPr>
          <p:spPr>
            <a:xfrm>
              <a:off x="6137322" y="1333135"/>
              <a:ext cx="504056" cy="307777"/>
            </a:xfrm>
            <a:prstGeom prst="rect">
              <a:avLst/>
            </a:prstGeom>
            <a:noFill/>
          </p:spPr>
          <p:txBody>
            <a:bodyPr wrap="square" rtlCol="0">
              <a:spAutoFit/>
            </a:bodyPr>
            <a:lstStyle/>
            <a:p>
              <a:r>
                <a:rPr lang="it-IT" sz="1400" dirty="0" smtClean="0">
                  <a:latin typeface="Arial" panose="020B0604020202020204" pitchFamily="34" charset="0"/>
                  <a:cs typeface="Arial" panose="020B0604020202020204" pitchFamily="34" charset="0"/>
                </a:rPr>
                <a:t>a</a:t>
              </a:r>
              <a:endParaRPr lang="en-GB" sz="1400" dirty="0">
                <a:latin typeface="Arial" panose="020B0604020202020204" pitchFamily="34" charset="0"/>
                <a:cs typeface="Arial" panose="020B0604020202020204" pitchFamily="34" charset="0"/>
              </a:endParaRPr>
            </a:p>
          </p:txBody>
        </p:sp>
        <p:sp>
          <p:nvSpPr>
            <p:cNvPr id="55" name="CasellaDiTesto 62"/>
            <p:cNvSpPr txBox="1"/>
            <p:nvPr/>
          </p:nvSpPr>
          <p:spPr>
            <a:xfrm>
              <a:off x="7082853" y="2036928"/>
              <a:ext cx="504056" cy="307777"/>
            </a:xfrm>
            <a:prstGeom prst="rect">
              <a:avLst/>
            </a:prstGeom>
            <a:noFill/>
          </p:spPr>
          <p:txBody>
            <a:bodyPr wrap="square" rtlCol="0">
              <a:spAutoFit/>
            </a:bodyPr>
            <a:lstStyle/>
            <a:p>
              <a:r>
                <a:rPr lang="it-IT" sz="1400" dirty="0" smtClean="0">
                  <a:latin typeface="Arial" panose="020B0604020202020204" pitchFamily="34" charset="0"/>
                  <a:cs typeface="Arial" panose="020B0604020202020204" pitchFamily="34" charset="0"/>
                </a:rPr>
                <a:t>bc</a:t>
              </a:r>
              <a:endParaRPr lang="en-GB" sz="1400" dirty="0">
                <a:latin typeface="Arial" panose="020B0604020202020204" pitchFamily="34" charset="0"/>
                <a:cs typeface="Arial" panose="020B0604020202020204" pitchFamily="34" charset="0"/>
              </a:endParaRPr>
            </a:p>
          </p:txBody>
        </p:sp>
      </p:grpSp>
      <p:pic>
        <p:nvPicPr>
          <p:cNvPr id="25" name="Picture 2" descr="Z:\rapa\collectif\Fichiers partagés labo\Giusepe\photos moutons\HPIM3418.JPG"/>
          <p:cNvPicPr>
            <a:picLocks noChangeAspect="1" noChangeArrowheads="1"/>
          </p:cNvPicPr>
          <p:nvPr/>
        </p:nvPicPr>
        <p:blipFill>
          <a:blip r:embed="rId7" cstate="email">
            <a:extLst>
              <a:ext uri="{BEBA8EAE-BF5A-486C-A8C5-ECC9F3942E4B}">
                <a14:imgProps xmlns:a14="http://schemas.microsoft.com/office/drawing/2010/main">
                  <a14:imgLayer r:embed="rId8">
                    <a14:imgEffect>
                      <a14:colorTemperature colorTemp="5750"/>
                    </a14:imgEffect>
                    <a14:imgEffect>
                      <a14:saturation sat="70000"/>
                    </a14:imgEffect>
                    <a14:imgEffect>
                      <a14:brightnessContrast bright="38000"/>
                    </a14:imgEffect>
                  </a14:imgLayer>
                </a14:imgProps>
              </a:ext>
              <a:ext uri="{28A0092B-C50C-407E-A947-70E740481C1C}">
                <a14:useLocalDpi xmlns:a14="http://schemas.microsoft.com/office/drawing/2010/main"/>
              </a:ext>
            </a:extLst>
          </a:blip>
          <a:srcRect/>
          <a:stretch>
            <a:fillRect/>
          </a:stretch>
        </p:blipFill>
        <p:spPr bwMode="auto">
          <a:xfrm>
            <a:off x="251520" y="1648616"/>
            <a:ext cx="2333335" cy="178639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251520" y="5261138"/>
            <a:ext cx="8280919" cy="400110"/>
          </a:xfrm>
          <a:prstGeom prst="rect">
            <a:avLst/>
          </a:prstGeom>
          <a:noFill/>
          <a:ln>
            <a:solidFill>
              <a:srgbClr val="6F9D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86298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3" name="Graphique 102"/>
          <p:cNvGraphicFramePr>
            <a:graphicFrameLocks/>
          </p:cNvGraphicFramePr>
          <p:nvPr>
            <p:extLst>
              <p:ext uri="{D42A27DB-BD31-4B8C-83A1-F6EECF244321}">
                <p14:modId xmlns:p14="http://schemas.microsoft.com/office/powerpoint/2010/main" val="2541933643"/>
              </p:ext>
            </p:extLst>
          </p:nvPr>
        </p:nvGraphicFramePr>
        <p:xfrm>
          <a:off x="196767" y="1759993"/>
          <a:ext cx="5188905" cy="3901255"/>
        </p:xfrm>
        <a:graphic>
          <a:graphicData uri="http://schemas.openxmlformats.org/drawingml/2006/chart">
            <c:chart xmlns:c="http://schemas.openxmlformats.org/drawingml/2006/chart" xmlns:r="http://schemas.openxmlformats.org/officeDocument/2006/relationships" r:id="rId3"/>
          </a:graphicData>
        </a:graphic>
      </p:graphicFrame>
      <p:sp>
        <p:nvSpPr>
          <p:cNvPr id="12" name="Rettangolo 11"/>
          <p:cNvSpPr/>
          <p:nvPr/>
        </p:nvSpPr>
        <p:spPr>
          <a:xfrm>
            <a:off x="2449566" y="2441994"/>
            <a:ext cx="648072" cy="2267182"/>
          </a:xfrm>
          <a:prstGeom prst="rect">
            <a:avLst/>
          </a:prstGeom>
          <a:solidFill>
            <a:schemeClr val="bg1">
              <a:lumMod val="65000"/>
              <a:alpha val="53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e 6"/>
          <p:cNvGrpSpPr/>
          <p:nvPr/>
        </p:nvGrpSpPr>
        <p:grpSpPr>
          <a:xfrm>
            <a:off x="0" y="6120399"/>
            <a:ext cx="9144000" cy="737601"/>
            <a:chOff x="0" y="6120399"/>
            <a:chExt cx="9144000" cy="737601"/>
          </a:xfrm>
        </p:grpSpPr>
        <p:sp>
          <p:nvSpPr>
            <p:cNvPr id="4" name="Rectangle 3"/>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6" name="Rectangle 5"/>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 name="Espace réservé du numéro de diapositive 3"/>
          <p:cNvSpPr>
            <a:spLocks noGrp="1"/>
          </p:cNvSpPr>
          <p:nvPr>
            <p:ph type="sldNum" sz="quarter" idx="12"/>
          </p:nvPr>
        </p:nvSpPr>
        <p:spPr>
          <a:xfrm>
            <a:off x="7884367" y="6246000"/>
            <a:ext cx="1123727" cy="249385"/>
          </a:xfrm>
        </p:spPr>
        <p:txBody>
          <a:bodyPr/>
          <a:lstStyle/>
          <a:p>
            <a:r>
              <a:rPr lang="fr-BE" sz="1600" dirty="0">
                <a:solidFill>
                  <a:schemeClr val="bg1"/>
                </a:solidFill>
                <a:latin typeface="Arial" panose="020B0604020202020204" pitchFamily="34" charset="0"/>
                <a:cs typeface="Arial" pitchFamily="34" charset="0"/>
              </a:rPr>
              <a:t>.</a:t>
            </a:r>
            <a:r>
              <a:rPr lang="fr-BE" sz="1600" dirty="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t>15</a:t>
            </a:fld>
            <a:endParaRPr lang="fr-BE" sz="1600" dirty="0">
              <a:solidFill>
                <a:schemeClr val="bg1"/>
              </a:solidFill>
              <a:latin typeface="Arial" pitchFamily="34" charset="0"/>
              <a:cs typeface="Arial" pitchFamily="34" charset="0"/>
            </a:endParaRPr>
          </a:p>
        </p:txBody>
      </p:sp>
      <p:pic>
        <p:nvPicPr>
          <p:cNvPr id="24" name="Picture 2" descr="Legume Plus 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89559" y="6270823"/>
            <a:ext cx="1872208" cy="524218"/>
          </a:xfrm>
          <a:prstGeom prst="rect">
            <a:avLst/>
          </a:prstGeom>
          <a:noFill/>
          <a:extLst>
            <a:ext uri="{909E8E84-426E-40DD-AFC4-6F175D3DCCD1}">
              <a14:hiddenFill xmlns:a14="http://schemas.microsoft.com/office/drawing/2010/main">
                <a:solidFill>
                  <a:srgbClr val="FFFFFF"/>
                </a:solidFill>
              </a14:hiddenFill>
            </a:ext>
          </a:extLst>
        </p:spPr>
      </p:pic>
      <p:sp>
        <p:nvSpPr>
          <p:cNvPr id="23" name="Rettangolo 21"/>
          <p:cNvSpPr/>
          <p:nvPr/>
        </p:nvSpPr>
        <p:spPr>
          <a:xfrm>
            <a:off x="3532372" y="260648"/>
            <a:ext cx="1883850" cy="523220"/>
          </a:xfrm>
          <a:prstGeom prst="rect">
            <a:avLst/>
          </a:prstGeom>
        </p:spPr>
        <p:txBody>
          <a:bodyPr wrap="none">
            <a:spAutoFit/>
          </a:bodyPr>
          <a:lstStyle/>
          <a:p>
            <a:pPr algn="ctr" eaLnBrk="0" hangingPunct="0"/>
            <a:r>
              <a:rPr lang="en-US" sz="2800" b="1" dirty="0" smtClean="0">
                <a:solidFill>
                  <a:srgbClr val="6F9D20"/>
                </a:solidFill>
                <a:latin typeface="Arial" pitchFamily="34" charset="0"/>
                <a:cs typeface="Arial" pitchFamily="34" charset="0"/>
              </a:rPr>
              <a:t>N balance</a:t>
            </a:r>
            <a:endParaRPr lang="en-GB" sz="2800" b="1" dirty="0">
              <a:solidFill>
                <a:srgbClr val="6F9D20"/>
              </a:solidFill>
              <a:latin typeface="Arial" pitchFamily="34" charset="0"/>
              <a:cs typeface="Arial" pitchFamily="34" charset="0"/>
            </a:endParaRPr>
          </a:p>
        </p:txBody>
      </p:sp>
      <p:sp>
        <p:nvSpPr>
          <p:cNvPr id="65" name="Text Box 27"/>
          <p:cNvSpPr txBox="1">
            <a:spLocks noChangeArrowheads="1"/>
          </p:cNvSpPr>
          <p:nvPr/>
        </p:nvSpPr>
        <p:spPr bwMode="auto">
          <a:xfrm>
            <a:off x="175343" y="5301208"/>
            <a:ext cx="3100513" cy="246221"/>
          </a:xfrm>
          <a:prstGeom prst="rect">
            <a:avLst/>
          </a:prstGeom>
          <a:extLst/>
        </p:spPr>
        <p:txBody>
          <a:bodyPr wrap="square">
            <a:spAutoFit/>
          </a:bodyPr>
          <a:lstStyle>
            <a:defPPr>
              <a:defRPr lang="fr-FR"/>
            </a:defPPr>
            <a:lvl1pPr>
              <a:defRPr sz="1050"/>
            </a:lvl1pPr>
          </a:lstStyle>
          <a:p>
            <a:r>
              <a:rPr lang="fr-FR" sz="1000" dirty="0" smtClean="0">
                <a:latin typeface="Arial" panose="020B0604020202020204" pitchFamily="34" charset="0"/>
                <a:cs typeface="Arial" panose="020B0604020202020204" pitchFamily="34" charset="0"/>
              </a:rPr>
              <a:t>T: Timothy; SF: Sainfoin; RC: </a:t>
            </a:r>
            <a:r>
              <a:rPr lang="fr-FR" sz="1000" dirty="0" err="1" smtClean="0">
                <a:latin typeface="Arial" panose="020B0604020202020204" pitchFamily="34" charset="0"/>
                <a:cs typeface="Arial" panose="020B0604020202020204" pitchFamily="34" charset="0"/>
              </a:rPr>
              <a:t>Red</a:t>
            </a:r>
            <a:r>
              <a:rPr lang="fr-FR" sz="1000" dirty="0" smtClean="0">
                <a:latin typeface="Arial" panose="020B0604020202020204" pitchFamily="34" charset="0"/>
                <a:cs typeface="Arial" panose="020B0604020202020204" pitchFamily="34" charset="0"/>
              </a:rPr>
              <a:t> </a:t>
            </a:r>
            <a:r>
              <a:rPr lang="fr-FR" sz="1000" dirty="0" err="1" smtClean="0">
                <a:latin typeface="Arial" panose="020B0604020202020204" pitchFamily="34" charset="0"/>
                <a:cs typeface="Arial" panose="020B0604020202020204" pitchFamily="34" charset="0"/>
              </a:rPr>
              <a:t>clover</a:t>
            </a:r>
            <a:endParaRPr lang="fr-FR" sz="1000" dirty="0">
              <a:latin typeface="Arial" panose="020B0604020202020204" pitchFamily="34" charset="0"/>
              <a:cs typeface="Arial" panose="020B0604020202020204" pitchFamily="34" charset="0"/>
            </a:endParaRPr>
          </a:p>
        </p:txBody>
      </p:sp>
      <p:sp>
        <p:nvSpPr>
          <p:cNvPr id="8" name="Rectangle 7"/>
          <p:cNvSpPr/>
          <p:nvPr/>
        </p:nvSpPr>
        <p:spPr>
          <a:xfrm>
            <a:off x="4774826" y="2323315"/>
            <a:ext cx="4134910" cy="707886"/>
          </a:xfrm>
          <a:prstGeom prst="rect">
            <a:avLst/>
          </a:prstGeom>
        </p:spPr>
        <p:txBody>
          <a:bodyPr wrap="square">
            <a:spAutoFit/>
          </a:bodyPr>
          <a:lstStyle/>
          <a:p>
            <a:pPr algn="ctr">
              <a:buClr>
                <a:srgbClr val="C5DD01"/>
              </a:buClr>
            </a:pPr>
            <a:r>
              <a:rPr lang="en-GB" sz="2000" dirty="0" smtClean="0">
                <a:latin typeface="Arial" panose="020B0604020202020204" pitchFamily="34" charset="0"/>
                <a:cs typeface="Arial" panose="020B0604020202020204" pitchFamily="34" charset="0"/>
              </a:rPr>
              <a:t>Pattern of N excretion directed towards faeces </a:t>
            </a:r>
            <a:endParaRPr lang="en-GB" sz="2000" dirty="0">
              <a:latin typeface="Arial" panose="020B0604020202020204" pitchFamily="34" charset="0"/>
              <a:cs typeface="Arial" panose="020B0604020202020204" pitchFamily="34" charset="0"/>
            </a:endParaRPr>
          </a:p>
        </p:txBody>
      </p:sp>
      <p:sp>
        <p:nvSpPr>
          <p:cNvPr id="104" name="Rectangle 103"/>
          <p:cNvSpPr/>
          <p:nvPr/>
        </p:nvSpPr>
        <p:spPr>
          <a:xfrm>
            <a:off x="259681" y="1158003"/>
            <a:ext cx="4214615" cy="400110"/>
          </a:xfrm>
          <a:prstGeom prst="rect">
            <a:avLst/>
          </a:prstGeom>
        </p:spPr>
        <p:txBody>
          <a:bodyPr wrap="none">
            <a:spAutoFit/>
          </a:bodyPr>
          <a:lstStyle/>
          <a:p>
            <a:r>
              <a:rPr lang="en-GB" sz="2000" b="1" dirty="0" smtClean="0">
                <a:solidFill>
                  <a:srgbClr val="6F9D20"/>
                </a:solidFill>
                <a:latin typeface="Arial" panose="020B0604020202020204" pitchFamily="34" charset="0"/>
                <a:cs typeface="Arial" panose="020B0604020202020204" pitchFamily="34" charset="0"/>
              </a:rPr>
              <a:t>N faeces and urine, g/g N intake</a:t>
            </a:r>
            <a:endParaRPr lang="en-GB" sz="2000" b="1" dirty="0">
              <a:solidFill>
                <a:srgbClr val="6F9D20"/>
              </a:solidFill>
              <a:latin typeface="Arial" panose="020B0604020202020204" pitchFamily="34" charset="0"/>
              <a:cs typeface="Arial" panose="020B0604020202020204" pitchFamily="34" charset="0"/>
            </a:endParaRPr>
          </a:p>
        </p:txBody>
      </p:sp>
      <p:sp>
        <p:nvSpPr>
          <p:cNvPr id="105" name="CasellaDiTesto 62"/>
          <p:cNvSpPr txBox="1"/>
          <p:nvPr/>
        </p:nvSpPr>
        <p:spPr>
          <a:xfrm>
            <a:off x="1009406" y="3393287"/>
            <a:ext cx="504056" cy="307777"/>
          </a:xfrm>
          <a:prstGeom prst="rect">
            <a:avLst/>
          </a:prstGeom>
          <a:noFill/>
        </p:spPr>
        <p:txBody>
          <a:bodyPr wrap="square" rtlCol="0">
            <a:spAutoFit/>
          </a:bodyPr>
          <a:lstStyle/>
          <a:p>
            <a:r>
              <a:rPr lang="it-IT" sz="1400" dirty="0" smtClean="0">
                <a:latin typeface="Arial" panose="020B0604020202020204" pitchFamily="34" charset="0"/>
                <a:cs typeface="Arial" panose="020B0604020202020204" pitchFamily="34" charset="0"/>
              </a:rPr>
              <a:t>b</a:t>
            </a:r>
            <a:endParaRPr lang="en-GB" sz="1400" dirty="0">
              <a:latin typeface="Arial" panose="020B0604020202020204" pitchFamily="34" charset="0"/>
              <a:cs typeface="Arial" panose="020B0604020202020204" pitchFamily="34" charset="0"/>
            </a:endParaRPr>
          </a:p>
        </p:txBody>
      </p:sp>
      <p:sp>
        <p:nvSpPr>
          <p:cNvPr id="106" name="CasellaDiTesto 62"/>
          <p:cNvSpPr txBox="1"/>
          <p:nvPr/>
        </p:nvSpPr>
        <p:spPr>
          <a:xfrm>
            <a:off x="1755716" y="2601199"/>
            <a:ext cx="504056" cy="307777"/>
          </a:xfrm>
          <a:prstGeom prst="rect">
            <a:avLst/>
          </a:prstGeom>
          <a:noFill/>
        </p:spPr>
        <p:txBody>
          <a:bodyPr wrap="square" rtlCol="0">
            <a:spAutoFit/>
          </a:bodyPr>
          <a:lstStyle/>
          <a:p>
            <a:r>
              <a:rPr lang="it-IT" sz="1400" dirty="0" smtClean="0">
                <a:latin typeface="Arial" panose="020B0604020202020204" pitchFamily="34" charset="0"/>
                <a:cs typeface="Arial" panose="020B0604020202020204" pitchFamily="34" charset="0"/>
              </a:rPr>
              <a:t>a</a:t>
            </a:r>
            <a:endParaRPr lang="en-GB" sz="1400" dirty="0">
              <a:latin typeface="Arial" panose="020B0604020202020204" pitchFamily="34" charset="0"/>
              <a:cs typeface="Arial" panose="020B0604020202020204" pitchFamily="34" charset="0"/>
            </a:endParaRPr>
          </a:p>
        </p:txBody>
      </p:sp>
      <p:sp>
        <p:nvSpPr>
          <p:cNvPr id="107" name="CasellaDiTesto 62"/>
          <p:cNvSpPr txBox="1"/>
          <p:nvPr/>
        </p:nvSpPr>
        <p:spPr>
          <a:xfrm>
            <a:off x="2449566" y="3197008"/>
            <a:ext cx="504056" cy="307777"/>
          </a:xfrm>
          <a:prstGeom prst="rect">
            <a:avLst/>
          </a:prstGeom>
          <a:noFill/>
        </p:spPr>
        <p:txBody>
          <a:bodyPr wrap="square" rtlCol="0">
            <a:spAutoFit/>
          </a:bodyPr>
          <a:lstStyle/>
          <a:p>
            <a:r>
              <a:rPr lang="it-IT" sz="1400" dirty="0" smtClean="0">
                <a:latin typeface="Arial" panose="020B0604020202020204" pitchFamily="34" charset="0"/>
                <a:cs typeface="Arial" panose="020B0604020202020204" pitchFamily="34" charset="0"/>
              </a:rPr>
              <a:t>ab</a:t>
            </a:r>
            <a:endParaRPr lang="en-GB" sz="1400" dirty="0">
              <a:latin typeface="Arial" panose="020B0604020202020204" pitchFamily="34" charset="0"/>
              <a:cs typeface="Arial" panose="020B0604020202020204" pitchFamily="34" charset="0"/>
            </a:endParaRPr>
          </a:p>
        </p:txBody>
      </p:sp>
      <p:sp>
        <p:nvSpPr>
          <p:cNvPr id="108" name="CasellaDiTesto 62"/>
          <p:cNvSpPr txBox="1"/>
          <p:nvPr/>
        </p:nvSpPr>
        <p:spPr>
          <a:xfrm>
            <a:off x="3275856" y="3501008"/>
            <a:ext cx="504056" cy="307777"/>
          </a:xfrm>
          <a:prstGeom prst="rect">
            <a:avLst/>
          </a:prstGeom>
          <a:noFill/>
        </p:spPr>
        <p:txBody>
          <a:bodyPr wrap="square" rtlCol="0">
            <a:spAutoFit/>
          </a:bodyPr>
          <a:lstStyle/>
          <a:p>
            <a:r>
              <a:rPr lang="it-IT" sz="1400" dirty="0" smtClean="0">
                <a:latin typeface="Arial" panose="020B0604020202020204" pitchFamily="34" charset="0"/>
                <a:cs typeface="Arial" panose="020B0604020202020204" pitchFamily="34" charset="0"/>
              </a:rPr>
              <a:t>b</a:t>
            </a:r>
            <a:endParaRPr lang="en-GB" sz="1400" dirty="0">
              <a:latin typeface="Arial" panose="020B0604020202020204" pitchFamily="34" charset="0"/>
              <a:cs typeface="Arial" panose="020B0604020202020204" pitchFamily="34" charset="0"/>
            </a:endParaRPr>
          </a:p>
        </p:txBody>
      </p:sp>
      <p:sp>
        <p:nvSpPr>
          <p:cNvPr id="109" name="CasellaDiTesto 62"/>
          <p:cNvSpPr txBox="1"/>
          <p:nvPr/>
        </p:nvSpPr>
        <p:spPr>
          <a:xfrm>
            <a:off x="3915956" y="3031201"/>
            <a:ext cx="504056" cy="307777"/>
          </a:xfrm>
          <a:prstGeom prst="rect">
            <a:avLst/>
          </a:prstGeom>
          <a:noFill/>
        </p:spPr>
        <p:txBody>
          <a:bodyPr wrap="square" rtlCol="0">
            <a:spAutoFit/>
          </a:bodyPr>
          <a:lstStyle/>
          <a:p>
            <a:r>
              <a:rPr lang="it-IT" sz="1400" dirty="0" smtClean="0">
                <a:latin typeface="Arial" panose="020B0604020202020204" pitchFamily="34" charset="0"/>
                <a:cs typeface="Arial" panose="020B0604020202020204" pitchFamily="34" charset="0"/>
              </a:rPr>
              <a:t>ab</a:t>
            </a:r>
            <a:endParaRPr lang="en-GB" sz="1400" dirty="0">
              <a:latin typeface="Arial" panose="020B0604020202020204" pitchFamily="34" charset="0"/>
              <a:cs typeface="Arial" panose="020B0604020202020204" pitchFamily="34" charset="0"/>
            </a:endParaRPr>
          </a:p>
        </p:txBody>
      </p:sp>
      <p:sp>
        <p:nvSpPr>
          <p:cNvPr id="95" name="Ovale 94"/>
          <p:cNvSpPr/>
          <p:nvPr/>
        </p:nvSpPr>
        <p:spPr>
          <a:xfrm>
            <a:off x="959470" y="2118094"/>
            <a:ext cx="553992" cy="21590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110" name="Ovale 109"/>
          <p:cNvSpPr/>
          <p:nvPr/>
        </p:nvSpPr>
        <p:spPr>
          <a:xfrm>
            <a:off x="1675296" y="2441994"/>
            <a:ext cx="726124" cy="936104"/>
          </a:xfrm>
          <a:prstGeom prst="ellipse">
            <a:avLst/>
          </a:prstGeom>
          <a:noFill/>
          <a:ln w="508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111" name="Ovale 110"/>
          <p:cNvSpPr/>
          <p:nvPr/>
        </p:nvSpPr>
        <p:spPr>
          <a:xfrm>
            <a:off x="3169646" y="2118094"/>
            <a:ext cx="704233" cy="23030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11" name="Rectangle 10"/>
          <p:cNvSpPr/>
          <p:nvPr/>
        </p:nvSpPr>
        <p:spPr>
          <a:xfrm>
            <a:off x="4774826" y="3593053"/>
            <a:ext cx="4134911" cy="1477328"/>
          </a:xfrm>
          <a:prstGeom prst="rect">
            <a:avLst/>
          </a:prstGeom>
        </p:spPr>
        <p:txBody>
          <a:bodyPr wrap="square">
            <a:spAutoFit/>
          </a:bodyPr>
          <a:lstStyle/>
          <a:p>
            <a:pPr algn="ctr">
              <a:buClr>
                <a:srgbClr val="C5DD01"/>
              </a:buClr>
              <a:defRPr/>
            </a:pPr>
            <a:r>
              <a:rPr lang="fr-FR" sz="2000" dirty="0" err="1" smtClean="0">
                <a:latin typeface="Arial" panose="020B0604020202020204" pitchFamily="34" charset="0"/>
                <a:cs typeface="Arial" panose="020B0604020202020204" pitchFamily="34" charset="0"/>
              </a:rPr>
              <a:t>Indicates</a:t>
            </a:r>
            <a:r>
              <a:rPr lang="fr-FR" sz="2000" dirty="0" smtClean="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that</a:t>
            </a:r>
            <a:r>
              <a:rPr lang="fr-FR" sz="2000" dirty="0">
                <a:latin typeface="Arial" panose="020B0604020202020204" pitchFamily="34" charset="0"/>
                <a:cs typeface="Arial" panose="020B0604020202020204" pitchFamily="34" charset="0"/>
              </a:rPr>
              <a:t> </a:t>
            </a:r>
            <a:r>
              <a:rPr lang="fr-FR" sz="2000" dirty="0" smtClean="0">
                <a:latin typeface="Arial" panose="020B0604020202020204" pitchFamily="34" charset="0"/>
                <a:cs typeface="Arial" panose="020B0604020202020204" pitchFamily="34" charset="0"/>
              </a:rPr>
              <a:t>the CT-</a:t>
            </a:r>
            <a:r>
              <a:rPr lang="fr-FR" sz="2000" dirty="0" err="1" smtClean="0">
                <a:latin typeface="Arial" panose="020B0604020202020204" pitchFamily="34" charset="0"/>
                <a:cs typeface="Arial" panose="020B0604020202020204" pitchFamily="34" charset="0"/>
              </a:rPr>
              <a:t>protein</a:t>
            </a:r>
            <a:r>
              <a:rPr lang="fr-FR" sz="2000" dirty="0" smtClean="0">
                <a:latin typeface="Arial" panose="020B0604020202020204" pitchFamily="34" charset="0"/>
                <a:cs typeface="Arial" panose="020B0604020202020204" pitchFamily="34" charset="0"/>
              </a:rPr>
              <a:t> complexes are not </a:t>
            </a:r>
            <a:r>
              <a:rPr lang="fr-FR" sz="2000" dirty="0" err="1">
                <a:latin typeface="Arial" panose="020B0604020202020204" pitchFamily="34" charset="0"/>
                <a:cs typeface="Arial" panose="020B0604020202020204" pitchFamily="34" charset="0"/>
              </a:rPr>
              <a:t>totally</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dissociated</a:t>
            </a:r>
            <a:r>
              <a:rPr lang="fr-FR" sz="2000" dirty="0">
                <a:latin typeface="Arial" panose="020B0604020202020204" pitchFamily="34" charset="0"/>
                <a:cs typeface="Arial" panose="020B0604020202020204" pitchFamily="34" charset="0"/>
              </a:rPr>
              <a:t> post </a:t>
            </a:r>
            <a:r>
              <a:rPr lang="fr-FR" sz="2000" dirty="0" err="1" smtClean="0">
                <a:latin typeface="Arial" panose="020B0604020202020204" pitchFamily="34" charset="0"/>
                <a:cs typeface="Arial" panose="020B0604020202020204" pitchFamily="34" charset="0"/>
              </a:rPr>
              <a:t>ruminally</a:t>
            </a:r>
            <a:endParaRPr lang="fr-FR" sz="2000" dirty="0" smtClean="0">
              <a:latin typeface="Arial" panose="020B0604020202020204" pitchFamily="34" charset="0"/>
              <a:cs typeface="Arial" panose="020B0604020202020204" pitchFamily="34" charset="0"/>
            </a:endParaRPr>
          </a:p>
          <a:p>
            <a:pPr algn="ctr">
              <a:buClr>
                <a:srgbClr val="C5DD01"/>
              </a:buClr>
              <a:defRPr/>
            </a:pPr>
            <a:r>
              <a:rPr lang="fr-FR" sz="2000" dirty="0" smtClean="0">
                <a:latin typeface="Arial" panose="020B0604020202020204" pitchFamily="34" charset="0"/>
                <a:cs typeface="Arial" panose="020B0604020202020204" pitchFamily="34" charset="0"/>
              </a:rPr>
              <a:t> </a:t>
            </a:r>
          </a:p>
          <a:p>
            <a:pPr algn="ctr">
              <a:buClr>
                <a:srgbClr val="C5DD01"/>
              </a:buClr>
              <a:defRPr/>
            </a:pPr>
            <a:r>
              <a:rPr lang="fr-FR" sz="1000" dirty="0" smtClean="0">
                <a:latin typeface="Arial" panose="020B0604020202020204" pitchFamily="34" charset="0"/>
                <a:cs typeface="Arial" panose="020B0604020202020204" pitchFamily="34" charset="0"/>
              </a:rPr>
              <a:t>(</a:t>
            </a:r>
            <a:r>
              <a:rPr lang="fr-FR" sz="1000" dirty="0" err="1" smtClean="0">
                <a:latin typeface="Arial" panose="020B0604020202020204" pitchFamily="34" charset="0"/>
                <a:cs typeface="Arial" panose="020B0604020202020204" pitchFamily="34" charset="0"/>
              </a:rPr>
              <a:t>Theodoridou</a:t>
            </a:r>
            <a:r>
              <a:rPr lang="fr-FR" sz="1000" dirty="0" smtClean="0">
                <a:latin typeface="Arial" panose="020B0604020202020204" pitchFamily="34" charset="0"/>
                <a:cs typeface="Arial" panose="020B0604020202020204" pitchFamily="34" charset="0"/>
              </a:rPr>
              <a:t> et al., 2012)</a:t>
            </a:r>
            <a:endParaRPr lang="fr-FR" sz="1000" dirty="0">
              <a:latin typeface="Arial" panose="020B0604020202020204" pitchFamily="34" charset="0"/>
              <a:cs typeface="Arial" panose="020B0604020202020204" pitchFamily="34" charset="0"/>
            </a:endParaRPr>
          </a:p>
        </p:txBody>
      </p:sp>
      <p:sp>
        <p:nvSpPr>
          <p:cNvPr id="53" name="ZoneTexte 64"/>
          <p:cNvSpPr txBox="1"/>
          <p:nvPr/>
        </p:nvSpPr>
        <p:spPr>
          <a:xfrm>
            <a:off x="1299196" y="6468467"/>
            <a:ext cx="4136900" cy="338554"/>
          </a:xfrm>
          <a:prstGeom prst="rect">
            <a:avLst/>
          </a:prstGeom>
          <a:noFill/>
        </p:spPr>
        <p:txBody>
          <a:bodyPr wrap="square" rtlCol="0">
            <a:spAutoFit/>
          </a:bodyPr>
          <a:lstStyle/>
          <a:p>
            <a:r>
              <a:rPr lang="fr-FR" sz="1600" b="1" dirty="0" smtClean="0">
                <a:solidFill>
                  <a:schemeClr val="bg1"/>
                </a:solidFill>
                <a:latin typeface="Arial" pitchFamily="34" charset="0"/>
                <a:cs typeface="Arial" pitchFamily="34" charset="0"/>
              </a:rPr>
              <a:t>2.1 Digestion </a:t>
            </a:r>
            <a:endParaRPr lang="fr-FR" sz="1600" b="1" dirty="0">
              <a:solidFill>
                <a:schemeClr val="bg1"/>
              </a:solidFill>
              <a:latin typeface="Arial" pitchFamily="34" charset="0"/>
              <a:cs typeface="Arial" pitchFamily="34" charset="0"/>
            </a:endParaRPr>
          </a:p>
        </p:txBody>
      </p:sp>
      <p:sp>
        <p:nvSpPr>
          <p:cNvPr id="57" name="Rettangolo 56"/>
          <p:cNvSpPr/>
          <p:nvPr/>
        </p:nvSpPr>
        <p:spPr>
          <a:xfrm>
            <a:off x="3961734" y="2188896"/>
            <a:ext cx="648072" cy="2520280"/>
          </a:xfrm>
          <a:prstGeom prst="rect">
            <a:avLst/>
          </a:prstGeom>
          <a:solidFill>
            <a:schemeClr val="bg1">
              <a:lumMod val="65000"/>
              <a:alpha val="53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4927226" y="1935947"/>
            <a:ext cx="4134910" cy="400110"/>
          </a:xfrm>
          <a:prstGeom prst="rect">
            <a:avLst/>
          </a:prstGeom>
        </p:spPr>
        <p:txBody>
          <a:bodyPr wrap="square">
            <a:spAutoFit/>
          </a:bodyPr>
          <a:lstStyle/>
          <a:p>
            <a:pPr algn="ctr">
              <a:buClr>
                <a:srgbClr val="C5DD01"/>
              </a:buClr>
            </a:pPr>
            <a:r>
              <a:rPr lang="en-GB" sz="2000" dirty="0" smtClean="0">
                <a:latin typeface="Arial" panose="020B0604020202020204" pitchFamily="34" charset="0"/>
                <a:cs typeface="Arial" panose="020B0604020202020204" pitchFamily="34" charset="0"/>
              </a:rPr>
              <a:t>T-SF:</a:t>
            </a:r>
            <a:endParaRPr lang="en-GB" sz="2000" dirty="0">
              <a:latin typeface="Arial" panose="020B0604020202020204" pitchFamily="34" charset="0"/>
              <a:cs typeface="Arial" panose="020B0604020202020204" pitchFamily="34" charset="0"/>
            </a:endParaRPr>
          </a:p>
        </p:txBody>
      </p:sp>
      <p:pic>
        <p:nvPicPr>
          <p:cNvPr id="27" name="Imag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Tree>
    <p:extLst>
      <p:ext uri="{BB962C8B-B14F-4D97-AF65-F5344CB8AC3E}">
        <p14:creationId xmlns:p14="http://schemas.microsoft.com/office/powerpoint/2010/main" val="86776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5" grpId="0" animBg="1"/>
      <p:bldP spid="110" grpId="0" animBg="1"/>
      <p:bldP spid="111" grpId="0" animBg="1"/>
      <p:bldP spid="11" grpId="0"/>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e 6"/>
          <p:cNvGrpSpPr/>
          <p:nvPr/>
        </p:nvGrpSpPr>
        <p:grpSpPr>
          <a:xfrm>
            <a:off x="0" y="6120399"/>
            <a:ext cx="9144000" cy="737601"/>
            <a:chOff x="0" y="6120399"/>
            <a:chExt cx="9144000" cy="737601"/>
          </a:xfrm>
        </p:grpSpPr>
        <p:sp>
          <p:nvSpPr>
            <p:cNvPr id="4" name="Rectangle 3"/>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6" name="Rectangle 5"/>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13" name="Espace réservé du numéro de diapositive 3"/>
          <p:cNvSpPr>
            <a:spLocks noGrp="1"/>
          </p:cNvSpPr>
          <p:nvPr>
            <p:ph type="sldNum" sz="quarter" idx="12"/>
          </p:nvPr>
        </p:nvSpPr>
        <p:spPr>
          <a:xfrm>
            <a:off x="7884367" y="6246000"/>
            <a:ext cx="1123727" cy="249385"/>
          </a:xfrm>
        </p:spPr>
        <p:txBody>
          <a:bodyPr/>
          <a:lstStyle/>
          <a:p>
            <a:r>
              <a:rPr lang="fr-BE" sz="1600" dirty="0">
                <a:solidFill>
                  <a:schemeClr val="bg1"/>
                </a:solidFill>
                <a:latin typeface="Arial" panose="020B0604020202020204" pitchFamily="34" charset="0"/>
                <a:cs typeface="Arial" pitchFamily="34" charset="0"/>
              </a:rPr>
              <a:t>.</a:t>
            </a:r>
            <a:r>
              <a:rPr lang="fr-BE" sz="1600" dirty="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t>16</a:t>
            </a:fld>
            <a:endParaRPr lang="fr-BE" sz="1600" dirty="0">
              <a:solidFill>
                <a:schemeClr val="bg1"/>
              </a:solidFill>
              <a:latin typeface="Arial" pitchFamily="34" charset="0"/>
              <a:cs typeface="Arial" pitchFamily="34" charset="0"/>
            </a:endParaRPr>
          </a:p>
        </p:txBody>
      </p:sp>
      <p:pic>
        <p:nvPicPr>
          <p:cNvPr id="24" name="Picture 2" descr="Legume Plus 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89559" y="6270823"/>
            <a:ext cx="1872208" cy="524218"/>
          </a:xfrm>
          <a:prstGeom prst="rect">
            <a:avLst/>
          </a:prstGeom>
          <a:noFill/>
          <a:extLst>
            <a:ext uri="{909E8E84-426E-40DD-AFC4-6F175D3DCCD1}">
              <a14:hiddenFill xmlns:a14="http://schemas.microsoft.com/office/drawing/2010/main">
                <a:solidFill>
                  <a:srgbClr val="FFFFFF"/>
                </a:solidFill>
              </a14:hiddenFill>
            </a:ext>
          </a:extLst>
        </p:spPr>
      </p:pic>
      <p:pic>
        <p:nvPicPr>
          <p:cNvPr id="3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23" name="Rettangolo 21"/>
          <p:cNvSpPr/>
          <p:nvPr/>
        </p:nvSpPr>
        <p:spPr>
          <a:xfrm>
            <a:off x="3408599" y="408721"/>
            <a:ext cx="2561920" cy="523220"/>
          </a:xfrm>
          <a:prstGeom prst="rect">
            <a:avLst/>
          </a:prstGeom>
        </p:spPr>
        <p:txBody>
          <a:bodyPr wrap="none">
            <a:spAutoFit/>
          </a:bodyPr>
          <a:lstStyle/>
          <a:p>
            <a:pPr algn="ctr" eaLnBrk="0" hangingPunct="0"/>
            <a:r>
              <a:rPr lang="en-US" sz="2800" b="1" dirty="0">
                <a:solidFill>
                  <a:srgbClr val="6F9D20"/>
                </a:solidFill>
                <a:latin typeface="Arial" pitchFamily="34" charset="0"/>
                <a:cs typeface="Arial" pitchFamily="34" charset="0"/>
              </a:rPr>
              <a:t>CH</a:t>
            </a:r>
            <a:r>
              <a:rPr lang="en-US" sz="2800" b="1" baseline="-25000" dirty="0">
                <a:solidFill>
                  <a:srgbClr val="6F9D20"/>
                </a:solidFill>
                <a:latin typeface="Arial" pitchFamily="34" charset="0"/>
                <a:cs typeface="Arial" pitchFamily="34" charset="0"/>
              </a:rPr>
              <a:t>4</a:t>
            </a:r>
            <a:r>
              <a:rPr lang="en-US" sz="2800" b="1" dirty="0">
                <a:solidFill>
                  <a:srgbClr val="6F9D20"/>
                </a:solidFill>
                <a:latin typeface="Arial" pitchFamily="34" charset="0"/>
                <a:cs typeface="Arial" pitchFamily="34" charset="0"/>
              </a:rPr>
              <a:t> emission</a:t>
            </a:r>
            <a:endParaRPr lang="en-GB" sz="2800" b="1" dirty="0">
              <a:solidFill>
                <a:srgbClr val="6F9D20"/>
              </a:solidFill>
              <a:latin typeface="Arial" pitchFamily="34" charset="0"/>
              <a:cs typeface="Arial" pitchFamily="34" charset="0"/>
            </a:endParaRPr>
          </a:p>
        </p:txBody>
      </p:sp>
      <p:graphicFrame>
        <p:nvGraphicFramePr>
          <p:cNvPr id="40" name="Tableau 39"/>
          <p:cNvGraphicFramePr>
            <a:graphicFrameLocks noGrp="1"/>
          </p:cNvGraphicFramePr>
          <p:nvPr>
            <p:extLst>
              <p:ext uri="{D42A27DB-BD31-4B8C-83A1-F6EECF244321}">
                <p14:modId xmlns:p14="http://schemas.microsoft.com/office/powerpoint/2010/main" val="536390809"/>
              </p:ext>
            </p:extLst>
          </p:nvPr>
        </p:nvGraphicFramePr>
        <p:xfrm>
          <a:off x="539551" y="1710737"/>
          <a:ext cx="7920883" cy="872954"/>
        </p:xfrm>
        <a:graphic>
          <a:graphicData uri="http://schemas.openxmlformats.org/drawingml/2006/table">
            <a:tbl>
              <a:tblPr>
                <a:tableStyleId>{EB9631B5-78F2-41C9-869B-9F39066F8104}</a:tableStyleId>
              </a:tblPr>
              <a:tblGrid>
                <a:gridCol w="2292274"/>
                <a:gridCol w="700047"/>
                <a:gridCol w="136966"/>
                <a:gridCol w="136966"/>
                <a:gridCol w="700047"/>
                <a:gridCol w="239690"/>
                <a:gridCol w="136966"/>
                <a:gridCol w="1049918"/>
                <a:gridCol w="175012"/>
                <a:gridCol w="136966"/>
                <a:gridCol w="658045"/>
                <a:gridCol w="275835"/>
                <a:gridCol w="136966"/>
                <a:gridCol w="833208"/>
                <a:gridCol w="205448"/>
                <a:gridCol w="106529"/>
              </a:tblGrid>
              <a:tr h="369041">
                <a:tc>
                  <a:txBody>
                    <a:bodyPr/>
                    <a:lstStyle/>
                    <a:p>
                      <a:pPr marL="0" algn="ctr" defTabSz="914400" rtl="0" eaLnBrk="1" fontAlgn="b" latinLnBrk="0" hangingPunct="1"/>
                      <a:endParaRPr lang="fr-FR" sz="16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b"/>
                </a:tc>
                <a:tc>
                  <a:txBody>
                    <a:bodyPr/>
                    <a:lstStyle/>
                    <a:p>
                      <a:pPr marL="0" algn="ctr" defTabSz="914400" rtl="0" eaLnBrk="1" fontAlgn="b" latinLnBrk="0" hangingPunct="1"/>
                      <a:r>
                        <a:rPr lang="fr-FR" sz="1800" b="1" i="0" u="none" strike="noStrike" kern="1200" dirty="0" smtClean="0">
                          <a:solidFill>
                            <a:schemeClr val="dk1"/>
                          </a:solidFill>
                          <a:effectLst/>
                          <a:latin typeface="Arial" panose="020B0604020202020204" pitchFamily="34" charset="0"/>
                          <a:ea typeface="+mn-ea"/>
                          <a:cs typeface="Arial" panose="020B0604020202020204" pitchFamily="34" charset="0"/>
                        </a:rPr>
                        <a:t>T</a:t>
                      </a:r>
                      <a:endParaRPr lang="fr-FR" sz="1800" b="1" i="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b"/>
                </a:tc>
                <a:tc>
                  <a:txBody>
                    <a:bodyPr/>
                    <a:lstStyle/>
                    <a:p>
                      <a:pPr marL="0" algn="ctr" defTabSz="914400" rtl="0" eaLnBrk="1" fontAlgn="b" latinLnBrk="0" hangingPunct="1"/>
                      <a:endParaRPr lang="fr-FR" sz="1800" b="1" i="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b"/>
                </a:tc>
                <a:tc>
                  <a:txBody>
                    <a:bodyPr/>
                    <a:lstStyle/>
                    <a:p>
                      <a:pPr marL="0" algn="ctr" defTabSz="914400" rtl="0" eaLnBrk="1" fontAlgn="b" latinLnBrk="0" hangingPunct="1"/>
                      <a:endParaRPr lang="fr-FR" sz="1800" b="1" i="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b"/>
                </a:tc>
                <a:tc>
                  <a:txBody>
                    <a:bodyPr/>
                    <a:lstStyle/>
                    <a:p>
                      <a:pPr marL="0" algn="ctr" defTabSz="914400" rtl="0" eaLnBrk="1" fontAlgn="b" latinLnBrk="0" hangingPunct="1"/>
                      <a:r>
                        <a:rPr lang="fr-FR" sz="1800" b="1" i="0" u="none" strike="noStrike" kern="1200" dirty="0" smtClean="0">
                          <a:solidFill>
                            <a:schemeClr val="dk1"/>
                          </a:solidFill>
                          <a:effectLst/>
                          <a:latin typeface="Arial" panose="020B0604020202020204" pitchFamily="34" charset="0"/>
                          <a:ea typeface="+mn-ea"/>
                          <a:cs typeface="Arial" panose="020B0604020202020204" pitchFamily="34" charset="0"/>
                        </a:rPr>
                        <a:t>T-SF</a:t>
                      </a:r>
                      <a:endParaRPr lang="fr-FR" sz="1800" b="1" i="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b"/>
                </a:tc>
                <a:tc>
                  <a:txBody>
                    <a:bodyPr/>
                    <a:lstStyle/>
                    <a:p>
                      <a:pPr marL="0" algn="ctr" defTabSz="914400" rtl="0" eaLnBrk="1" fontAlgn="b" latinLnBrk="0" hangingPunct="1"/>
                      <a:endParaRPr lang="fr-FR" sz="1800" b="1" i="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b"/>
                </a:tc>
                <a:tc>
                  <a:txBody>
                    <a:bodyPr/>
                    <a:lstStyle/>
                    <a:p>
                      <a:pPr marL="0" algn="ctr" defTabSz="914400" rtl="0" eaLnBrk="1" fontAlgn="b" latinLnBrk="0" hangingPunct="1"/>
                      <a:endParaRPr lang="fr-FR" sz="1800" b="1" i="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b"/>
                </a:tc>
                <a:tc>
                  <a:txBody>
                    <a:bodyPr/>
                    <a:lstStyle/>
                    <a:p>
                      <a:pPr marL="0" algn="ctr" defTabSz="914400" rtl="0" eaLnBrk="1" fontAlgn="b" latinLnBrk="0" hangingPunct="1"/>
                      <a:r>
                        <a:rPr lang="fr-FR" sz="1800" b="1" i="0" u="none" strike="noStrike" kern="1200" dirty="0" smtClean="0">
                          <a:solidFill>
                            <a:schemeClr val="dk1"/>
                          </a:solidFill>
                          <a:effectLst/>
                          <a:latin typeface="Arial" panose="020B0604020202020204" pitchFamily="34" charset="0"/>
                          <a:ea typeface="+mn-ea"/>
                          <a:cs typeface="Arial" panose="020B0604020202020204" pitchFamily="34" charset="0"/>
                        </a:rPr>
                        <a:t>T-SF-RC</a:t>
                      </a:r>
                      <a:endParaRPr lang="fr-FR" sz="1800" b="1" i="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b"/>
                </a:tc>
                <a:tc>
                  <a:txBody>
                    <a:bodyPr/>
                    <a:lstStyle/>
                    <a:p>
                      <a:pPr marL="0" algn="ctr" defTabSz="914400" rtl="0" eaLnBrk="1" fontAlgn="b" latinLnBrk="0" hangingPunct="1"/>
                      <a:endParaRPr lang="fr-FR" sz="1800" b="1" i="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b"/>
                </a:tc>
                <a:tc>
                  <a:txBody>
                    <a:bodyPr/>
                    <a:lstStyle/>
                    <a:p>
                      <a:pPr marL="0" algn="ctr" defTabSz="914400" rtl="0" eaLnBrk="1" fontAlgn="b" latinLnBrk="0" hangingPunct="1"/>
                      <a:endParaRPr lang="fr-FR" sz="1800" b="1" i="0" u="none" strike="noStrike" kern="1200">
                        <a:solidFill>
                          <a:schemeClr val="dk1"/>
                        </a:solidFill>
                        <a:effectLst/>
                        <a:latin typeface="Arial" panose="020B0604020202020204" pitchFamily="34" charset="0"/>
                        <a:ea typeface="+mn-ea"/>
                        <a:cs typeface="Arial" panose="020B0604020202020204" pitchFamily="34" charset="0"/>
                      </a:endParaRPr>
                    </a:p>
                  </a:txBody>
                  <a:tcPr marL="9525" marR="9525" marT="9525" marB="0" anchor="b"/>
                </a:tc>
                <a:tc>
                  <a:txBody>
                    <a:bodyPr/>
                    <a:lstStyle/>
                    <a:p>
                      <a:pPr marL="0" algn="ctr" defTabSz="914400" rtl="0" eaLnBrk="1" fontAlgn="b" latinLnBrk="0" hangingPunct="1"/>
                      <a:r>
                        <a:rPr lang="fr-FR" sz="1800" b="1" i="0" u="none" strike="noStrike" kern="1200" dirty="0" smtClean="0">
                          <a:solidFill>
                            <a:schemeClr val="dk1"/>
                          </a:solidFill>
                          <a:effectLst/>
                          <a:latin typeface="Arial" panose="020B0604020202020204" pitchFamily="34" charset="0"/>
                          <a:ea typeface="+mn-ea"/>
                          <a:cs typeface="Arial" panose="020B0604020202020204" pitchFamily="34" charset="0"/>
                        </a:rPr>
                        <a:t>T-RC</a:t>
                      </a:r>
                      <a:endParaRPr lang="fr-FR" sz="1800" b="1" i="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b"/>
                </a:tc>
                <a:tc>
                  <a:txBody>
                    <a:bodyPr/>
                    <a:lstStyle/>
                    <a:p>
                      <a:pPr marL="0" algn="ctr" defTabSz="914400" rtl="0" eaLnBrk="1" fontAlgn="b" latinLnBrk="0" hangingPunct="1"/>
                      <a:endParaRPr lang="fr-FR" sz="1800" b="1" i="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b"/>
                </a:tc>
                <a:tc>
                  <a:txBody>
                    <a:bodyPr/>
                    <a:lstStyle/>
                    <a:p>
                      <a:pPr marL="0" algn="ctr" defTabSz="914400" rtl="0" eaLnBrk="1" fontAlgn="b" latinLnBrk="0" hangingPunct="1"/>
                      <a:endParaRPr lang="fr-FR" sz="1800" b="1" i="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b"/>
                </a:tc>
                <a:tc>
                  <a:txBody>
                    <a:bodyPr/>
                    <a:lstStyle/>
                    <a:p>
                      <a:pPr marL="0" algn="ctr" defTabSz="914400" rtl="0" eaLnBrk="1" fontAlgn="b" latinLnBrk="0" hangingPunct="1"/>
                      <a:r>
                        <a:rPr lang="fr-FR" sz="1800" b="1" i="0" u="none" strike="noStrike" kern="1200" dirty="0" smtClean="0">
                          <a:solidFill>
                            <a:schemeClr val="dk1"/>
                          </a:solidFill>
                          <a:effectLst/>
                          <a:latin typeface="Arial" panose="020B0604020202020204" pitchFamily="34" charset="0"/>
                          <a:ea typeface="+mn-ea"/>
                          <a:cs typeface="Arial" panose="020B0604020202020204" pitchFamily="34" charset="0"/>
                        </a:rPr>
                        <a:t>SF-RC</a:t>
                      </a:r>
                      <a:endParaRPr lang="fr-FR" sz="1800" b="1" i="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b"/>
                </a:tc>
                <a:tc>
                  <a:txBody>
                    <a:bodyPr/>
                    <a:lstStyle/>
                    <a:p>
                      <a:pPr marL="0" algn="ctr" defTabSz="914400" rtl="0" eaLnBrk="1" fontAlgn="b" latinLnBrk="0" hangingPunct="1"/>
                      <a:endParaRPr lang="fr-FR" sz="20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b"/>
                </a:tc>
                <a:tc>
                  <a:txBody>
                    <a:bodyPr/>
                    <a:lstStyle/>
                    <a:p>
                      <a:pPr marL="0" algn="ctr" defTabSz="914400" rtl="0" eaLnBrk="1" fontAlgn="b" latinLnBrk="0" hangingPunct="1"/>
                      <a:endParaRPr lang="fr-FR" sz="20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b"/>
                </a:tc>
              </a:tr>
              <a:tr h="503913">
                <a:tc>
                  <a:txBody>
                    <a:bodyPr/>
                    <a:lstStyle/>
                    <a:p>
                      <a:pPr marL="0" algn="ctr" defTabSz="914400" rtl="0" eaLnBrk="1" fontAlgn="b" latinLnBrk="0" hangingPunct="1"/>
                      <a:r>
                        <a:rPr lang="fr-FR" sz="1600" u="none" strike="noStrike" kern="1200" dirty="0">
                          <a:solidFill>
                            <a:schemeClr val="dk1"/>
                          </a:solidFill>
                          <a:effectLst/>
                          <a:latin typeface="Arial" panose="020B0604020202020204" pitchFamily="34" charset="0"/>
                          <a:ea typeface="+mn-ea"/>
                          <a:cs typeface="Arial" panose="020B0604020202020204" pitchFamily="34" charset="0"/>
                        </a:rPr>
                        <a:t>CH</a:t>
                      </a:r>
                      <a:r>
                        <a:rPr lang="fr-FR" sz="1600" u="none" strike="noStrike" kern="1200" baseline="-25000" dirty="0">
                          <a:solidFill>
                            <a:schemeClr val="dk1"/>
                          </a:solidFill>
                          <a:effectLst/>
                          <a:latin typeface="Arial" panose="020B0604020202020204" pitchFamily="34" charset="0"/>
                          <a:ea typeface="+mn-ea"/>
                          <a:cs typeface="Arial" panose="020B0604020202020204" pitchFamily="34" charset="0"/>
                        </a:rPr>
                        <a:t>4</a:t>
                      </a:r>
                      <a:r>
                        <a:rPr lang="fr-FR" sz="1600" u="none" strike="noStrike" kern="1200" dirty="0">
                          <a:solidFill>
                            <a:schemeClr val="dk1"/>
                          </a:solidFill>
                          <a:effectLst/>
                          <a:latin typeface="Arial" panose="020B0604020202020204" pitchFamily="34" charset="0"/>
                          <a:ea typeface="+mn-ea"/>
                          <a:cs typeface="Arial" panose="020B0604020202020204" pitchFamily="34" charset="0"/>
                        </a:rPr>
                        <a:t>, g/kg DM </a:t>
                      </a:r>
                      <a:r>
                        <a:rPr lang="fr-FR" sz="1600" u="none" strike="noStrike" kern="1200" dirty="0" err="1">
                          <a:solidFill>
                            <a:schemeClr val="dk1"/>
                          </a:solidFill>
                          <a:effectLst/>
                          <a:latin typeface="Arial" panose="020B0604020202020204" pitchFamily="34" charset="0"/>
                          <a:ea typeface="+mn-ea"/>
                          <a:cs typeface="Arial" panose="020B0604020202020204" pitchFamily="34" charset="0"/>
                        </a:rPr>
                        <a:t>intake</a:t>
                      </a:r>
                      <a:endParaRPr lang="fr-FR" sz="16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nchorCtr="1"/>
                </a:tc>
                <a:tc>
                  <a:txBody>
                    <a:bodyPr/>
                    <a:lstStyle/>
                    <a:p>
                      <a:pPr marL="0" algn="r" defTabSz="914400" rtl="0" eaLnBrk="1" fontAlgn="t" latinLnBrk="0" hangingPunct="1"/>
                      <a:r>
                        <a:rPr lang="fr-FR" sz="1200" u="none" strike="noStrike" kern="1200" dirty="0" smtClean="0">
                          <a:solidFill>
                            <a:srgbClr val="FF0000"/>
                          </a:solidFill>
                          <a:effectLst/>
                          <a:latin typeface="Arial" panose="020B0604020202020204" pitchFamily="34" charset="0"/>
                          <a:ea typeface="+mn-ea"/>
                          <a:cs typeface="Arial" panose="020B0604020202020204" pitchFamily="34" charset="0"/>
                        </a:rPr>
                        <a:t>35.7</a:t>
                      </a:r>
                      <a:endParaRPr lang="fr-FR" sz="1200" u="none" strike="noStrike" kern="1200" dirty="0">
                        <a:solidFill>
                          <a:srgbClr val="FF0000"/>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marL="0" algn="l" defTabSz="914400" rtl="0" eaLnBrk="1" fontAlgn="t" latinLnBrk="0" hangingPunct="1"/>
                      <a:r>
                        <a:rPr lang="fr-FR" sz="1200" u="none" strike="noStrike" kern="1200" dirty="0" smtClean="0">
                          <a:solidFill>
                            <a:srgbClr val="FF0000"/>
                          </a:solidFill>
                          <a:effectLst/>
                          <a:latin typeface="Arial" panose="020B0604020202020204" pitchFamily="34" charset="0"/>
                          <a:ea typeface="+mn-ea"/>
                          <a:cs typeface="Arial" panose="020B0604020202020204" pitchFamily="34" charset="0"/>
                        </a:rPr>
                        <a:t>a</a:t>
                      </a:r>
                      <a:endParaRPr lang="fr-FR" sz="1200" u="none" strike="noStrike" kern="1200" dirty="0">
                        <a:solidFill>
                          <a:srgbClr val="FF0000"/>
                        </a:solidFill>
                        <a:effectLst/>
                        <a:latin typeface="Arial" panose="020B0604020202020204" pitchFamily="34" charset="0"/>
                        <a:ea typeface="+mn-ea"/>
                        <a:cs typeface="Arial" panose="020B0604020202020204" pitchFamily="34" charset="0"/>
                      </a:endParaRPr>
                    </a:p>
                  </a:txBody>
                  <a:tcPr marL="9525" marR="9525" marT="9525" marB="0"/>
                </a:tc>
                <a:tc>
                  <a:txBody>
                    <a:bodyPr/>
                    <a:lstStyle/>
                    <a:p>
                      <a:pPr algn="l" fontAlgn="t"/>
                      <a:endParaRPr lang="fr-FR" sz="1200" u="none" strike="noStrike" kern="1200" dirty="0">
                        <a:solidFill>
                          <a:srgbClr val="FF0000"/>
                        </a:solidFill>
                        <a:effectLst/>
                        <a:latin typeface="Arial" panose="020B0604020202020204" pitchFamily="34" charset="0"/>
                        <a:ea typeface="+mn-ea"/>
                        <a:cs typeface="Arial" panose="020B0604020202020204" pitchFamily="34" charset="0"/>
                      </a:endParaRPr>
                    </a:p>
                  </a:txBody>
                  <a:tcPr marL="9525" marR="9525" marT="9525" marB="0"/>
                </a:tc>
                <a:tc>
                  <a:txBody>
                    <a:bodyPr/>
                    <a:lstStyle/>
                    <a:p>
                      <a:pPr algn="r" fontAlgn="ctr"/>
                      <a:r>
                        <a:rPr lang="fr-FR" sz="1800" b="1" u="none" strike="noStrike" kern="1200" dirty="0" smtClean="0">
                          <a:solidFill>
                            <a:srgbClr val="00B050"/>
                          </a:solidFill>
                          <a:effectLst/>
                          <a:latin typeface="Arial" panose="020B0604020202020204" pitchFamily="34" charset="0"/>
                          <a:ea typeface="+mn-ea"/>
                          <a:cs typeface="Arial" panose="020B0604020202020204" pitchFamily="34" charset="0"/>
                        </a:rPr>
                        <a:t>29.7</a:t>
                      </a:r>
                      <a:endParaRPr lang="fr-FR" sz="1800" b="1" u="none" strike="noStrike" kern="1200" dirty="0">
                        <a:solidFill>
                          <a:srgbClr val="00B050"/>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l" fontAlgn="t"/>
                      <a:r>
                        <a:rPr lang="fr-FR" sz="1800" b="1" u="none" strike="noStrike" kern="1200" dirty="0">
                          <a:solidFill>
                            <a:srgbClr val="00B050"/>
                          </a:solidFill>
                          <a:effectLst/>
                          <a:latin typeface="Arial" panose="020B0604020202020204" pitchFamily="34" charset="0"/>
                          <a:ea typeface="+mn-ea"/>
                          <a:cs typeface="Arial" panose="020B0604020202020204" pitchFamily="34" charset="0"/>
                        </a:rPr>
                        <a:t>b</a:t>
                      </a:r>
                    </a:p>
                  </a:txBody>
                  <a:tcPr marL="9525" marR="9525" marT="9525" marB="0"/>
                </a:tc>
                <a:tc>
                  <a:txBody>
                    <a:bodyPr/>
                    <a:lstStyle/>
                    <a:p>
                      <a:pPr algn="l" fontAlgn="t"/>
                      <a:endParaRPr lang="fr-FR" sz="1200" u="none" strike="noStrike" kern="1200" dirty="0">
                        <a:solidFill>
                          <a:srgbClr val="FF0000"/>
                        </a:solidFill>
                        <a:effectLst/>
                        <a:latin typeface="Arial" panose="020B0604020202020204" pitchFamily="34" charset="0"/>
                        <a:ea typeface="+mn-ea"/>
                        <a:cs typeface="Arial" panose="020B0604020202020204" pitchFamily="34" charset="0"/>
                      </a:endParaRPr>
                    </a:p>
                  </a:txBody>
                  <a:tcPr marL="9525" marR="9525" marT="9525" marB="0"/>
                </a:tc>
                <a:tc>
                  <a:txBody>
                    <a:bodyPr/>
                    <a:lstStyle/>
                    <a:p>
                      <a:pPr marL="0" algn="r" defTabSz="914400" rtl="0" eaLnBrk="1" fontAlgn="t" latinLnBrk="0" hangingPunct="1"/>
                      <a:r>
                        <a:rPr lang="fr-FR" sz="1800" b="1" u="none" strike="noStrike" kern="1200" dirty="0" smtClean="0">
                          <a:solidFill>
                            <a:srgbClr val="00B050"/>
                          </a:solidFill>
                          <a:effectLst/>
                          <a:latin typeface="Arial" panose="020B0604020202020204" pitchFamily="34" charset="0"/>
                          <a:ea typeface="+mn-ea"/>
                          <a:cs typeface="Arial" panose="020B0604020202020204" pitchFamily="34" charset="0"/>
                        </a:rPr>
                        <a:t>29.3</a:t>
                      </a:r>
                      <a:endParaRPr lang="fr-FR" sz="1800" b="1" u="none" strike="noStrike" kern="1200" dirty="0">
                        <a:solidFill>
                          <a:srgbClr val="00B050"/>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marL="0" algn="l" defTabSz="914400" rtl="0" eaLnBrk="1" fontAlgn="t" latinLnBrk="0" hangingPunct="1"/>
                      <a:r>
                        <a:rPr lang="fr-FR" sz="1800" b="1" u="none" strike="noStrike" kern="1200" dirty="0">
                          <a:solidFill>
                            <a:srgbClr val="00B050"/>
                          </a:solidFill>
                          <a:effectLst/>
                          <a:latin typeface="Arial" panose="020B0604020202020204" pitchFamily="34" charset="0"/>
                          <a:ea typeface="+mn-ea"/>
                          <a:cs typeface="Arial" panose="020B0604020202020204" pitchFamily="34" charset="0"/>
                        </a:rPr>
                        <a:t>b</a:t>
                      </a:r>
                    </a:p>
                  </a:txBody>
                  <a:tcPr marL="9525" marR="9525" marT="9525" marB="0"/>
                </a:tc>
                <a:tc>
                  <a:txBody>
                    <a:bodyPr/>
                    <a:lstStyle/>
                    <a:p>
                      <a:pPr algn="l" fontAlgn="t"/>
                      <a:endParaRPr lang="fr-FR"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tc>
                <a:tc>
                  <a:txBody>
                    <a:bodyPr/>
                    <a:lstStyle/>
                    <a:p>
                      <a:pPr algn="r" fontAlgn="ctr"/>
                      <a:r>
                        <a:rPr lang="fr-FR" sz="1200" u="none" strike="noStrike" kern="1200" dirty="0" smtClean="0">
                          <a:solidFill>
                            <a:schemeClr val="dk1"/>
                          </a:solidFill>
                          <a:effectLst/>
                          <a:latin typeface="Arial" panose="020B0604020202020204" pitchFamily="34" charset="0"/>
                          <a:ea typeface="+mn-ea"/>
                          <a:cs typeface="Arial" panose="020B0604020202020204" pitchFamily="34" charset="0"/>
                        </a:rPr>
                        <a:t>30.5</a:t>
                      </a:r>
                      <a:endParaRPr lang="fr-FR"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l" fontAlgn="t"/>
                      <a:r>
                        <a:rPr lang="fr-FR" sz="1200" u="none" strike="noStrike" kern="1200" dirty="0">
                          <a:solidFill>
                            <a:schemeClr val="dk1"/>
                          </a:solidFill>
                          <a:effectLst/>
                          <a:latin typeface="Arial" panose="020B0604020202020204" pitchFamily="34" charset="0"/>
                          <a:ea typeface="+mn-ea"/>
                          <a:cs typeface="Arial" panose="020B0604020202020204" pitchFamily="34" charset="0"/>
                        </a:rPr>
                        <a:t>ab</a:t>
                      </a:r>
                    </a:p>
                  </a:txBody>
                  <a:tcPr marL="9525" marR="9525" marT="9525" marB="0"/>
                </a:tc>
                <a:tc>
                  <a:txBody>
                    <a:bodyPr/>
                    <a:lstStyle/>
                    <a:p>
                      <a:pPr algn="l" fontAlgn="t"/>
                      <a:endParaRPr lang="fr-FR"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tc>
                <a:tc>
                  <a:txBody>
                    <a:bodyPr/>
                    <a:lstStyle/>
                    <a:p>
                      <a:pPr marL="0" algn="r" defTabSz="914400" rtl="0" eaLnBrk="1" fontAlgn="t" latinLnBrk="0" hangingPunct="1"/>
                      <a:r>
                        <a:rPr lang="fr-FR" sz="1800" b="1" u="none" strike="noStrike" kern="1200" dirty="0" smtClean="0">
                          <a:solidFill>
                            <a:srgbClr val="00B050"/>
                          </a:solidFill>
                          <a:effectLst/>
                          <a:latin typeface="Arial" panose="020B0604020202020204" pitchFamily="34" charset="0"/>
                          <a:ea typeface="+mn-ea"/>
                          <a:cs typeface="Arial" panose="020B0604020202020204" pitchFamily="34" charset="0"/>
                        </a:rPr>
                        <a:t>27.2</a:t>
                      </a:r>
                      <a:endParaRPr lang="fr-FR" sz="1800" b="1" u="none" strike="noStrike" kern="1200" dirty="0">
                        <a:solidFill>
                          <a:srgbClr val="00B050"/>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marL="0" algn="l" defTabSz="914400" rtl="0" eaLnBrk="1" fontAlgn="t" latinLnBrk="0" hangingPunct="1"/>
                      <a:r>
                        <a:rPr lang="fr-FR" sz="1800" b="1" u="none" strike="noStrike" kern="1200" dirty="0">
                          <a:solidFill>
                            <a:srgbClr val="00B050"/>
                          </a:solidFill>
                          <a:effectLst/>
                          <a:latin typeface="Arial" panose="020B0604020202020204" pitchFamily="34" charset="0"/>
                          <a:ea typeface="+mn-ea"/>
                          <a:cs typeface="Arial" panose="020B0604020202020204" pitchFamily="34" charset="0"/>
                        </a:rPr>
                        <a:t>b</a:t>
                      </a:r>
                    </a:p>
                  </a:txBody>
                  <a:tcPr marL="9525" marR="9525" marT="9525" marB="0"/>
                </a:tc>
                <a:tc>
                  <a:txBody>
                    <a:bodyPr/>
                    <a:lstStyle/>
                    <a:p>
                      <a:pPr algn="l" fontAlgn="t"/>
                      <a:endParaRPr lang="fr-FR" sz="1600" u="none" strike="noStrike" kern="1200" dirty="0">
                        <a:solidFill>
                          <a:srgbClr val="FF0000"/>
                        </a:solidFill>
                        <a:effectLst/>
                        <a:latin typeface="Arial" panose="020B0604020202020204" pitchFamily="34" charset="0"/>
                        <a:ea typeface="+mn-ea"/>
                        <a:cs typeface="Arial" panose="020B0604020202020204" pitchFamily="34" charset="0"/>
                      </a:endParaRPr>
                    </a:p>
                  </a:txBody>
                  <a:tcPr marL="9525" marR="9525" marT="9525" marB="0"/>
                </a:tc>
              </a:tr>
            </a:tbl>
          </a:graphicData>
        </a:graphic>
      </p:graphicFrame>
      <p:pic>
        <p:nvPicPr>
          <p:cNvPr id="41" name="Picture 2" descr="http://upload.wikimedia.org/wikipedia/commons/thumb/4/4f/Sainfoin1.jpg/290px-Sainfoin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5218" y="3047872"/>
            <a:ext cx="632406" cy="609926"/>
          </a:xfrm>
          <a:prstGeom prst="rect">
            <a:avLst/>
          </a:prstGeom>
          <a:noFill/>
          <a:ln w="76200">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259632" y="3144450"/>
            <a:ext cx="7483802" cy="369332"/>
          </a:xfrm>
          <a:prstGeom prst="rect">
            <a:avLst/>
          </a:prstGeom>
        </p:spPr>
        <p:txBody>
          <a:bodyPr wrap="square">
            <a:spAutoFit/>
          </a:bodyPr>
          <a:lstStyle/>
          <a:p>
            <a:r>
              <a:rPr lang="fr-FR" dirty="0" smtClean="0">
                <a:latin typeface="Arial" panose="020B0604020202020204" pitchFamily="34" charset="0"/>
                <a:cs typeface="Arial" panose="020B0604020202020204" pitchFamily="34" charset="0"/>
              </a:rPr>
              <a:t>All </a:t>
            </a:r>
            <a:r>
              <a:rPr lang="fr-FR" dirty="0">
                <a:latin typeface="Arial" panose="020B0604020202020204" pitchFamily="34" charset="0"/>
                <a:cs typeface="Arial" panose="020B0604020202020204" pitchFamily="34" charset="0"/>
              </a:rPr>
              <a:t>the </a:t>
            </a:r>
            <a:r>
              <a:rPr lang="fr-FR" dirty="0" smtClean="0">
                <a:latin typeface="Arial" panose="020B0604020202020204" pitchFamily="34" charset="0"/>
                <a:cs typeface="Arial" panose="020B0604020202020204" pitchFamily="34" charset="0"/>
              </a:rPr>
              <a:t>mixtures </a:t>
            </a:r>
            <a:r>
              <a:rPr lang="fr-FR" dirty="0" err="1">
                <a:latin typeface="Arial" panose="020B0604020202020204" pitchFamily="34" charset="0"/>
                <a:cs typeface="Arial" panose="020B0604020202020204" pitchFamily="34" charset="0"/>
              </a:rPr>
              <a:t>including</a:t>
            </a:r>
            <a:r>
              <a:rPr lang="fr-FR" dirty="0">
                <a:latin typeface="Arial" panose="020B0604020202020204" pitchFamily="34" charset="0"/>
                <a:cs typeface="Arial" panose="020B0604020202020204" pitchFamily="34" charset="0"/>
              </a:rPr>
              <a:t> SF </a:t>
            </a:r>
            <a:r>
              <a:rPr lang="fr-FR" dirty="0" err="1" smtClean="0">
                <a:latin typeface="Arial" panose="020B0604020202020204" pitchFamily="34" charset="0"/>
                <a:cs typeface="Arial" panose="020B0604020202020204" pitchFamily="34" charset="0"/>
              </a:rPr>
              <a:t>led</a:t>
            </a:r>
            <a:r>
              <a:rPr lang="fr-FR" dirty="0" smtClean="0">
                <a:latin typeface="Arial" panose="020B0604020202020204" pitchFamily="34" charset="0"/>
                <a:cs typeface="Arial" panose="020B0604020202020204" pitchFamily="34" charset="0"/>
              </a:rPr>
              <a:t> to the </a:t>
            </a:r>
            <a:r>
              <a:rPr lang="fr-FR" dirty="0" err="1" smtClean="0">
                <a:latin typeface="Arial" panose="020B0604020202020204" pitchFamily="34" charset="0"/>
                <a:cs typeface="Arial" panose="020B0604020202020204" pitchFamily="34" charset="0"/>
              </a:rPr>
              <a:t>lowest</a:t>
            </a:r>
            <a:r>
              <a:rPr lang="fr-FR" dirty="0" smtClean="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CH</a:t>
            </a:r>
            <a:r>
              <a:rPr lang="fr-FR" baseline="-25000" dirty="0">
                <a:latin typeface="Arial" panose="020B0604020202020204" pitchFamily="34" charset="0"/>
                <a:cs typeface="Arial" panose="020B0604020202020204" pitchFamily="34" charset="0"/>
              </a:rPr>
              <a:t>4</a:t>
            </a:r>
            <a:r>
              <a:rPr lang="fr-FR" dirty="0">
                <a:latin typeface="Arial" panose="020B0604020202020204" pitchFamily="34" charset="0"/>
                <a:cs typeface="Arial" panose="020B0604020202020204" pitchFamily="34" charset="0"/>
              </a:rPr>
              <a:t> </a:t>
            </a:r>
            <a:r>
              <a:rPr lang="fr-FR" dirty="0" err="1" smtClean="0">
                <a:latin typeface="Arial" panose="020B0604020202020204" pitchFamily="34" charset="0"/>
                <a:cs typeface="Arial" panose="020B0604020202020204" pitchFamily="34" charset="0"/>
              </a:rPr>
              <a:t>emission</a:t>
            </a:r>
            <a:r>
              <a:rPr lang="fr-FR" dirty="0" smtClean="0">
                <a:latin typeface="Arial" panose="020B0604020202020204" pitchFamily="34" charset="0"/>
                <a:cs typeface="Arial" panose="020B0604020202020204" pitchFamily="34" charset="0"/>
              </a:rPr>
              <a:t> </a:t>
            </a:r>
            <a:r>
              <a:rPr lang="fr-FR" dirty="0" err="1" smtClean="0">
                <a:latin typeface="Arial" panose="020B0604020202020204" pitchFamily="34" charset="0"/>
                <a:cs typeface="Arial" panose="020B0604020202020204" pitchFamily="34" charset="0"/>
              </a:rPr>
              <a:t>than</a:t>
            </a:r>
            <a:r>
              <a:rPr lang="fr-FR" dirty="0" smtClean="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pure T</a:t>
            </a:r>
          </a:p>
        </p:txBody>
      </p:sp>
      <p:sp>
        <p:nvSpPr>
          <p:cNvPr id="31" name="ZoneTexte 64"/>
          <p:cNvSpPr txBox="1"/>
          <p:nvPr/>
        </p:nvSpPr>
        <p:spPr>
          <a:xfrm>
            <a:off x="1299196" y="6468467"/>
            <a:ext cx="4136900" cy="338554"/>
          </a:xfrm>
          <a:prstGeom prst="rect">
            <a:avLst/>
          </a:prstGeom>
          <a:noFill/>
        </p:spPr>
        <p:txBody>
          <a:bodyPr wrap="square" rtlCol="0">
            <a:spAutoFit/>
          </a:bodyPr>
          <a:lstStyle/>
          <a:p>
            <a:r>
              <a:rPr lang="fr-FR" sz="1600" b="1" dirty="0" smtClean="0">
                <a:solidFill>
                  <a:schemeClr val="bg1"/>
                </a:solidFill>
                <a:latin typeface="Arial" pitchFamily="34" charset="0"/>
                <a:cs typeface="Arial" pitchFamily="34" charset="0"/>
              </a:rPr>
              <a:t>2.1 Digestion </a:t>
            </a:r>
            <a:endParaRPr lang="fr-FR" sz="1600" b="1" dirty="0">
              <a:solidFill>
                <a:schemeClr val="bg1"/>
              </a:solidFill>
              <a:latin typeface="Arial" pitchFamily="34" charset="0"/>
              <a:cs typeface="Arial" pitchFamily="34" charset="0"/>
            </a:endParaRPr>
          </a:p>
        </p:txBody>
      </p:sp>
      <p:grpSp>
        <p:nvGrpSpPr>
          <p:cNvPr id="8" name="Groupe 7"/>
          <p:cNvGrpSpPr/>
          <p:nvPr/>
        </p:nvGrpSpPr>
        <p:grpSpPr>
          <a:xfrm>
            <a:off x="1403648" y="3722450"/>
            <a:ext cx="7128792" cy="1517783"/>
            <a:chOff x="1403648" y="3650442"/>
            <a:chExt cx="7128792" cy="1517783"/>
          </a:xfrm>
        </p:grpSpPr>
        <p:sp>
          <p:nvSpPr>
            <p:cNvPr id="34" name="Freccia a destra 33"/>
            <p:cNvSpPr/>
            <p:nvPr/>
          </p:nvSpPr>
          <p:spPr>
            <a:xfrm rot="5400000">
              <a:off x="4274290" y="3732128"/>
              <a:ext cx="583420" cy="420048"/>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4"/>
            <p:cNvSpPr/>
            <p:nvPr/>
          </p:nvSpPr>
          <p:spPr>
            <a:xfrm>
              <a:off x="1403648" y="4521894"/>
              <a:ext cx="7128792"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a:t>
              </a:r>
              <a:r>
                <a:rPr lang="en-US" dirty="0" smtClean="0">
                  <a:latin typeface="Arial" panose="020B0604020202020204" pitchFamily="34" charset="0"/>
                  <a:cs typeface="Arial" panose="020B0604020202020204" pitchFamily="34" charset="0"/>
                </a:rPr>
                <a:t>slight difference is probably due to CT-complexation </a:t>
              </a:r>
              <a:r>
                <a:rPr lang="en-US" dirty="0">
                  <a:latin typeface="Arial" panose="020B0604020202020204" pitchFamily="34" charset="0"/>
                  <a:cs typeface="Arial" panose="020B0604020202020204" pitchFamily="34" charset="0"/>
                </a:rPr>
                <a:t>with proteins in the silos (less available in the rumen)</a:t>
              </a:r>
            </a:p>
          </p:txBody>
        </p:sp>
      </p:grpSp>
    </p:spTree>
    <p:extLst>
      <p:ext uri="{BB962C8B-B14F-4D97-AF65-F5344CB8AC3E}">
        <p14:creationId xmlns:p14="http://schemas.microsoft.com/office/powerpoint/2010/main" val="196991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1" name="Grafico 40"/>
          <p:cNvGraphicFramePr>
            <a:graphicFrameLocks/>
          </p:cNvGraphicFramePr>
          <p:nvPr>
            <p:extLst>
              <p:ext uri="{D42A27DB-BD31-4B8C-83A1-F6EECF244321}">
                <p14:modId xmlns:p14="http://schemas.microsoft.com/office/powerpoint/2010/main" val="2696838539"/>
              </p:ext>
            </p:extLst>
          </p:nvPr>
        </p:nvGraphicFramePr>
        <p:xfrm>
          <a:off x="567871" y="1553844"/>
          <a:ext cx="4104456" cy="3426271"/>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e 6"/>
          <p:cNvGrpSpPr/>
          <p:nvPr/>
        </p:nvGrpSpPr>
        <p:grpSpPr>
          <a:xfrm>
            <a:off x="0" y="6120399"/>
            <a:ext cx="9144000" cy="737601"/>
            <a:chOff x="0" y="6120399"/>
            <a:chExt cx="9144000" cy="737601"/>
          </a:xfrm>
        </p:grpSpPr>
        <p:sp>
          <p:nvSpPr>
            <p:cNvPr id="4" name="Rectangle 3"/>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6" name="Rectangle 5"/>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13" name="Espace réservé du numéro de diapositive 3"/>
          <p:cNvSpPr>
            <a:spLocks noGrp="1"/>
          </p:cNvSpPr>
          <p:nvPr>
            <p:ph type="sldNum" sz="quarter" idx="12"/>
          </p:nvPr>
        </p:nvSpPr>
        <p:spPr>
          <a:xfrm>
            <a:off x="7884367" y="6246000"/>
            <a:ext cx="1123727" cy="249385"/>
          </a:xfrm>
        </p:spPr>
        <p:txBody>
          <a:bodyPr/>
          <a:lstStyle/>
          <a:p>
            <a:r>
              <a:rPr lang="fr-BE" sz="1600" dirty="0">
                <a:solidFill>
                  <a:schemeClr val="bg1"/>
                </a:solidFill>
                <a:latin typeface="Arial" panose="020B0604020202020204" pitchFamily="34" charset="0"/>
                <a:cs typeface="Arial" pitchFamily="34" charset="0"/>
              </a:rPr>
              <a:t>.</a:t>
            </a:r>
            <a:r>
              <a:rPr lang="fr-BE" sz="1600" dirty="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t>17</a:t>
            </a:fld>
            <a:endParaRPr lang="fr-BE" sz="1600" dirty="0">
              <a:solidFill>
                <a:schemeClr val="bg1"/>
              </a:solidFill>
              <a:latin typeface="Arial" pitchFamily="34" charset="0"/>
              <a:cs typeface="Arial" pitchFamily="34" charset="0"/>
            </a:endParaRPr>
          </a:p>
        </p:txBody>
      </p:sp>
      <p:pic>
        <p:nvPicPr>
          <p:cNvPr id="24" name="Picture 2" descr="Legume Plus 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89559" y="6270823"/>
            <a:ext cx="1872208" cy="524218"/>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7"/>
          <p:cNvSpPr txBox="1">
            <a:spLocks noChangeArrowheads="1"/>
          </p:cNvSpPr>
          <p:nvPr/>
        </p:nvSpPr>
        <p:spPr bwMode="auto">
          <a:xfrm>
            <a:off x="4689559" y="4366845"/>
            <a:ext cx="3100513" cy="246221"/>
          </a:xfrm>
          <a:prstGeom prst="rect">
            <a:avLst/>
          </a:prstGeom>
          <a:extLst/>
        </p:spPr>
        <p:txBody>
          <a:bodyPr wrap="square">
            <a:spAutoFit/>
          </a:bodyPr>
          <a:lstStyle>
            <a:defPPr>
              <a:defRPr lang="fr-FR"/>
            </a:defPPr>
            <a:lvl1pPr>
              <a:defRPr sz="1050"/>
            </a:lvl1pPr>
          </a:lstStyle>
          <a:p>
            <a:r>
              <a:rPr lang="fr-FR" sz="1000" dirty="0" smtClean="0">
                <a:latin typeface="Arial" panose="020B0604020202020204" pitchFamily="34" charset="0"/>
                <a:cs typeface="Arial" panose="020B0604020202020204" pitchFamily="34" charset="0"/>
              </a:rPr>
              <a:t>T: Timothy; SF: Sainfoin; RC: </a:t>
            </a:r>
            <a:r>
              <a:rPr lang="fr-FR" sz="1000" dirty="0" err="1" smtClean="0">
                <a:latin typeface="Arial" panose="020B0604020202020204" pitchFamily="34" charset="0"/>
                <a:cs typeface="Arial" panose="020B0604020202020204" pitchFamily="34" charset="0"/>
              </a:rPr>
              <a:t>Red</a:t>
            </a:r>
            <a:r>
              <a:rPr lang="fr-FR" sz="1000" dirty="0" smtClean="0">
                <a:latin typeface="Arial" panose="020B0604020202020204" pitchFamily="34" charset="0"/>
                <a:cs typeface="Arial" panose="020B0604020202020204" pitchFamily="34" charset="0"/>
              </a:rPr>
              <a:t> </a:t>
            </a:r>
            <a:r>
              <a:rPr lang="fr-FR" sz="1000" dirty="0" err="1" smtClean="0">
                <a:latin typeface="Arial" panose="020B0604020202020204" pitchFamily="34" charset="0"/>
                <a:cs typeface="Arial" panose="020B0604020202020204" pitchFamily="34" charset="0"/>
              </a:rPr>
              <a:t>clover</a:t>
            </a:r>
            <a:endParaRPr lang="fr-FR" sz="1000" dirty="0">
              <a:latin typeface="Arial" panose="020B0604020202020204" pitchFamily="34" charset="0"/>
              <a:cs typeface="Arial" panose="020B0604020202020204" pitchFamily="34" charset="0"/>
            </a:endParaRPr>
          </a:p>
        </p:txBody>
      </p:sp>
      <p:sp>
        <p:nvSpPr>
          <p:cNvPr id="59" name="Rectangle 4"/>
          <p:cNvSpPr>
            <a:spLocks noChangeArrowheads="1"/>
          </p:cNvSpPr>
          <p:nvPr/>
        </p:nvSpPr>
        <p:spPr bwMode="auto">
          <a:xfrm>
            <a:off x="467544" y="1216324"/>
            <a:ext cx="23669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4600">
                <a:solidFill>
                  <a:schemeClr val="tx1"/>
                </a:solidFill>
                <a:latin typeface="Arial" pitchFamily="34" charset="0"/>
              </a:defRPr>
            </a:lvl1pPr>
            <a:lvl2pPr marL="742950" indent="-285750" eaLnBrk="0" hangingPunct="0">
              <a:spcBef>
                <a:spcPct val="20000"/>
              </a:spcBef>
              <a:buChar char="–"/>
              <a:defRPr sz="12800">
                <a:solidFill>
                  <a:schemeClr val="tx1"/>
                </a:solidFill>
                <a:latin typeface="Arial" pitchFamily="34" charset="0"/>
              </a:defRPr>
            </a:lvl2pPr>
            <a:lvl3pPr marL="1143000" indent="-228600" eaLnBrk="0" hangingPunct="0">
              <a:spcBef>
                <a:spcPct val="20000"/>
              </a:spcBef>
              <a:buChar char="•"/>
              <a:defRPr sz="11000">
                <a:solidFill>
                  <a:schemeClr val="tx1"/>
                </a:solidFill>
                <a:latin typeface="Arial" pitchFamily="34" charset="0"/>
              </a:defRPr>
            </a:lvl3pPr>
            <a:lvl4pPr marL="1600200" indent="-228600" eaLnBrk="0" hangingPunct="0">
              <a:spcBef>
                <a:spcPct val="20000"/>
              </a:spcBef>
              <a:buChar char="–"/>
              <a:defRPr sz="9200">
                <a:solidFill>
                  <a:schemeClr val="tx1"/>
                </a:solidFill>
                <a:latin typeface="Arial" pitchFamily="34" charset="0"/>
              </a:defRPr>
            </a:lvl4pPr>
            <a:lvl5pPr marL="2057400" indent="-228600" eaLnBrk="0" hangingPunct="0">
              <a:spcBef>
                <a:spcPct val="20000"/>
              </a:spcBef>
              <a:buChar char="»"/>
              <a:defRPr sz="9200">
                <a:solidFill>
                  <a:schemeClr val="tx1"/>
                </a:solidFill>
                <a:latin typeface="Arial" pitchFamily="34" charset="0"/>
              </a:defRPr>
            </a:lvl5pPr>
            <a:lvl6pPr marL="2514600" indent="-228600" eaLnBrk="0" fontAlgn="base" hangingPunct="0">
              <a:spcBef>
                <a:spcPct val="20000"/>
              </a:spcBef>
              <a:spcAft>
                <a:spcPct val="0"/>
              </a:spcAft>
              <a:buChar char="»"/>
              <a:defRPr sz="9200">
                <a:solidFill>
                  <a:schemeClr val="tx1"/>
                </a:solidFill>
                <a:latin typeface="Arial" pitchFamily="34" charset="0"/>
              </a:defRPr>
            </a:lvl6pPr>
            <a:lvl7pPr marL="2971800" indent="-228600" eaLnBrk="0" fontAlgn="base" hangingPunct="0">
              <a:spcBef>
                <a:spcPct val="20000"/>
              </a:spcBef>
              <a:spcAft>
                <a:spcPct val="0"/>
              </a:spcAft>
              <a:buChar char="»"/>
              <a:defRPr sz="9200">
                <a:solidFill>
                  <a:schemeClr val="tx1"/>
                </a:solidFill>
                <a:latin typeface="Arial" pitchFamily="34" charset="0"/>
              </a:defRPr>
            </a:lvl7pPr>
            <a:lvl8pPr marL="3429000" indent="-228600" eaLnBrk="0" fontAlgn="base" hangingPunct="0">
              <a:spcBef>
                <a:spcPct val="20000"/>
              </a:spcBef>
              <a:spcAft>
                <a:spcPct val="0"/>
              </a:spcAft>
              <a:buChar char="»"/>
              <a:defRPr sz="9200">
                <a:solidFill>
                  <a:schemeClr val="tx1"/>
                </a:solidFill>
                <a:latin typeface="Arial" pitchFamily="34" charset="0"/>
              </a:defRPr>
            </a:lvl8pPr>
            <a:lvl9pPr marL="3886200" indent="-228600" eaLnBrk="0" fontAlgn="base" hangingPunct="0">
              <a:spcBef>
                <a:spcPct val="20000"/>
              </a:spcBef>
              <a:spcAft>
                <a:spcPct val="0"/>
              </a:spcAft>
              <a:buChar char="»"/>
              <a:defRPr sz="9200">
                <a:solidFill>
                  <a:schemeClr val="tx1"/>
                </a:solidFill>
                <a:latin typeface="Arial" pitchFamily="34" charset="0"/>
              </a:defRPr>
            </a:lvl9pPr>
          </a:lstStyle>
          <a:p>
            <a:pPr algn="ctr" eaLnBrk="1" hangingPunct="1">
              <a:spcBef>
                <a:spcPct val="0"/>
              </a:spcBef>
              <a:buFontTx/>
              <a:buNone/>
            </a:pPr>
            <a:r>
              <a:rPr lang="en-US" altLang="fr-FR" sz="2000" b="1" dirty="0" smtClean="0">
                <a:solidFill>
                  <a:srgbClr val="6F9D20"/>
                </a:solidFill>
                <a:latin typeface="+mn-lt"/>
                <a:cs typeface="Arial" pitchFamily="34" charset="0"/>
              </a:rPr>
              <a:t>Silage </a:t>
            </a:r>
            <a:r>
              <a:rPr lang="en-US" altLang="fr-FR" sz="2000" b="1" dirty="0">
                <a:solidFill>
                  <a:srgbClr val="6F9D20"/>
                </a:solidFill>
                <a:latin typeface="+mn-lt"/>
                <a:cs typeface="Arial" pitchFamily="34" charset="0"/>
              </a:rPr>
              <a:t>intake (</a:t>
            </a:r>
            <a:r>
              <a:rPr lang="en-US" altLang="fr-FR" sz="2000" b="1" dirty="0" smtClean="0">
                <a:solidFill>
                  <a:srgbClr val="6F9D20"/>
                </a:solidFill>
                <a:latin typeface="+mn-lt"/>
                <a:cs typeface="Arial" pitchFamily="34" charset="0"/>
              </a:rPr>
              <a:t>g/DM)</a:t>
            </a:r>
            <a:endParaRPr lang="en-US" altLang="fr-FR" sz="2000" b="1" dirty="0">
              <a:solidFill>
                <a:srgbClr val="6F9D20"/>
              </a:solidFill>
              <a:latin typeface="+mn-lt"/>
              <a:cs typeface="Arial" pitchFamily="34" charset="0"/>
            </a:endParaRPr>
          </a:p>
        </p:txBody>
      </p:sp>
      <p:sp>
        <p:nvSpPr>
          <p:cNvPr id="38" name="ZoneTexte 64"/>
          <p:cNvSpPr txBox="1"/>
          <p:nvPr/>
        </p:nvSpPr>
        <p:spPr>
          <a:xfrm>
            <a:off x="1299196" y="6468467"/>
            <a:ext cx="4136900" cy="338554"/>
          </a:xfrm>
          <a:prstGeom prst="rect">
            <a:avLst/>
          </a:prstGeom>
          <a:noFill/>
        </p:spPr>
        <p:txBody>
          <a:bodyPr wrap="square" rtlCol="0">
            <a:spAutoFit/>
          </a:bodyPr>
          <a:lstStyle/>
          <a:p>
            <a:r>
              <a:rPr lang="fr-FR" sz="1600" b="1" dirty="0" smtClean="0">
                <a:solidFill>
                  <a:schemeClr val="bg1"/>
                </a:solidFill>
                <a:latin typeface="Arial" pitchFamily="34" charset="0"/>
                <a:cs typeface="Arial" pitchFamily="34" charset="0"/>
              </a:rPr>
              <a:t>2.2 Performances</a:t>
            </a:r>
            <a:endParaRPr lang="fr-FR" sz="1600" b="1" dirty="0">
              <a:solidFill>
                <a:schemeClr val="bg1"/>
              </a:solidFill>
              <a:latin typeface="Arial" pitchFamily="34" charset="0"/>
              <a:cs typeface="Arial" pitchFamily="34" charset="0"/>
            </a:endParaRPr>
          </a:p>
        </p:txBody>
      </p:sp>
      <p:sp>
        <p:nvSpPr>
          <p:cNvPr id="40" name="CasellaDiTesto 62"/>
          <p:cNvSpPr txBox="1"/>
          <p:nvPr/>
        </p:nvSpPr>
        <p:spPr>
          <a:xfrm>
            <a:off x="1494428" y="2293990"/>
            <a:ext cx="623484" cy="307777"/>
          </a:xfrm>
          <a:prstGeom prst="rect">
            <a:avLst/>
          </a:prstGeom>
          <a:noFill/>
        </p:spPr>
        <p:txBody>
          <a:bodyPr wrap="square" rtlCol="0">
            <a:spAutoFit/>
          </a:bodyPr>
          <a:lstStyle/>
          <a:p>
            <a:r>
              <a:rPr lang="it-IT" sz="1400" dirty="0" smtClean="0"/>
              <a:t>a</a:t>
            </a:r>
            <a:endParaRPr lang="en-GB" sz="1400" dirty="0"/>
          </a:p>
        </p:txBody>
      </p:sp>
      <p:sp>
        <p:nvSpPr>
          <p:cNvPr id="57" name="CasellaDiTesto 62"/>
          <p:cNvSpPr txBox="1"/>
          <p:nvPr/>
        </p:nvSpPr>
        <p:spPr>
          <a:xfrm>
            <a:off x="2167088" y="2398195"/>
            <a:ext cx="623484" cy="307777"/>
          </a:xfrm>
          <a:prstGeom prst="rect">
            <a:avLst/>
          </a:prstGeom>
          <a:noFill/>
        </p:spPr>
        <p:txBody>
          <a:bodyPr wrap="square" rtlCol="0">
            <a:spAutoFit/>
          </a:bodyPr>
          <a:lstStyle/>
          <a:p>
            <a:r>
              <a:rPr lang="it-IT" sz="1400" dirty="0" smtClean="0"/>
              <a:t>a</a:t>
            </a:r>
            <a:endParaRPr lang="en-GB" sz="1400" dirty="0"/>
          </a:p>
        </p:txBody>
      </p:sp>
      <p:sp>
        <p:nvSpPr>
          <p:cNvPr id="62" name="CasellaDiTesto 62"/>
          <p:cNvSpPr txBox="1"/>
          <p:nvPr/>
        </p:nvSpPr>
        <p:spPr>
          <a:xfrm>
            <a:off x="2790572" y="1790278"/>
            <a:ext cx="623484" cy="307777"/>
          </a:xfrm>
          <a:prstGeom prst="rect">
            <a:avLst/>
          </a:prstGeom>
          <a:noFill/>
        </p:spPr>
        <p:txBody>
          <a:bodyPr wrap="square" rtlCol="0">
            <a:spAutoFit/>
          </a:bodyPr>
          <a:lstStyle/>
          <a:p>
            <a:r>
              <a:rPr lang="it-IT" sz="1400" dirty="0" smtClean="0"/>
              <a:t>b</a:t>
            </a:r>
            <a:endParaRPr lang="en-GB" sz="1400" dirty="0"/>
          </a:p>
        </p:txBody>
      </p:sp>
      <p:sp>
        <p:nvSpPr>
          <p:cNvPr id="63" name="CasellaDiTesto 62"/>
          <p:cNvSpPr txBox="1"/>
          <p:nvPr/>
        </p:nvSpPr>
        <p:spPr>
          <a:xfrm>
            <a:off x="3438644" y="1738015"/>
            <a:ext cx="623484" cy="307777"/>
          </a:xfrm>
          <a:prstGeom prst="rect">
            <a:avLst/>
          </a:prstGeom>
          <a:noFill/>
        </p:spPr>
        <p:txBody>
          <a:bodyPr wrap="square" rtlCol="0">
            <a:spAutoFit/>
          </a:bodyPr>
          <a:lstStyle/>
          <a:p>
            <a:r>
              <a:rPr lang="it-IT" sz="1400" dirty="0" smtClean="0"/>
              <a:t>b</a:t>
            </a:r>
            <a:endParaRPr lang="en-GB" sz="1400" dirty="0"/>
          </a:p>
        </p:txBody>
      </p:sp>
      <p:sp>
        <p:nvSpPr>
          <p:cNvPr id="64" name="CasellaDiTesto 62"/>
          <p:cNvSpPr txBox="1"/>
          <p:nvPr/>
        </p:nvSpPr>
        <p:spPr>
          <a:xfrm>
            <a:off x="4086716" y="1646262"/>
            <a:ext cx="623484" cy="307777"/>
          </a:xfrm>
          <a:prstGeom prst="rect">
            <a:avLst/>
          </a:prstGeom>
          <a:noFill/>
        </p:spPr>
        <p:txBody>
          <a:bodyPr wrap="square" rtlCol="0">
            <a:spAutoFit/>
          </a:bodyPr>
          <a:lstStyle/>
          <a:p>
            <a:r>
              <a:rPr lang="it-IT" sz="1400" dirty="0" smtClean="0"/>
              <a:t>b</a:t>
            </a:r>
            <a:endParaRPr lang="en-GB" sz="1400" dirty="0"/>
          </a:p>
        </p:txBody>
      </p:sp>
      <p:sp>
        <p:nvSpPr>
          <p:cNvPr id="9" name="Rettangolo 8"/>
          <p:cNvSpPr/>
          <p:nvPr/>
        </p:nvSpPr>
        <p:spPr>
          <a:xfrm>
            <a:off x="5004049" y="2157022"/>
            <a:ext cx="3456384"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IE" dirty="0" smtClean="0">
                <a:latin typeface="Arial" panose="020B0604020202020204" pitchFamily="34" charset="0"/>
                <a:cs typeface="Arial" panose="020B0604020202020204" pitchFamily="34" charset="0"/>
              </a:rPr>
              <a:t>All silages containing RC were better ingested</a:t>
            </a:r>
            <a:endParaRPr lang="en-IE" dirty="0"/>
          </a:p>
        </p:txBody>
      </p:sp>
      <p:sp>
        <p:nvSpPr>
          <p:cNvPr id="54" name="Rettangolo 59"/>
          <p:cNvSpPr/>
          <p:nvPr/>
        </p:nvSpPr>
        <p:spPr>
          <a:xfrm>
            <a:off x="2483768" y="44624"/>
            <a:ext cx="3860352" cy="523220"/>
          </a:xfrm>
          <a:prstGeom prst="rect">
            <a:avLst/>
          </a:prstGeom>
        </p:spPr>
        <p:txBody>
          <a:bodyPr wrap="none">
            <a:spAutoFit/>
          </a:bodyPr>
          <a:lstStyle/>
          <a:p>
            <a:pPr algn="ctr" eaLnBrk="0" hangingPunct="0"/>
            <a:r>
              <a:rPr lang="en-US" sz="2800" b="1" dirty="0" smtClean="0">
                <a:solidFill>
                  <a:srgbClr val="6F9D20"/>
                </a:solidFill>
                <a:latin typeface="Arial" pitchFamily="34" charset="0"/>
                <a:cs typeface="Arial" pitchFamily="34" charset="0"/>
              </a:rPr>
              <a:t>Animal performances</a:t>
            </a:r>
            <a:endParaRPr lang="en-GB" sz="2800" b="1" dirty="0">
              <a:solidFill>
                <a:srgbClr val="6F9D20"/>
              </a:solidFill>
              <a:latin typeface="Arial" pitchFamily="34" charset="0"/>
              <a:cs typeface="Arial" pitchFamily="34" charset="0"/>
            </a:endParaRPr>
          </a:p>
        </p:txBody>
      </p:sp>
      <p:sp>
        <p:nvSpPr>
          <p:cNvPr id="76" name="Rettangolo 16"/>
          <p:cNvSpPr/>
          <p:nvPr/>
        </p:nvSpPr>
        <p:spPr>
          <a:xfrm>
            <a:off x="1403648" y="5157192"/>
            <a:ext cx="6917873" cy="70788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fr-FR" sz="2000" dirty="0" smtClean="0">
                <a:latin typeface="Arial" panose="020B0604020202020204" pitchFamily="34" charset="0"/>
                <a:cs typeface="Arial" panose="020B0604020202020204" pitchFamily="34" charset="0"/>
                <a:sym typeface="Wingdings" panose="05000000000000000000" pitchFamily="2" charset="2"/>
              </a:rPr>
              <a:t>Fibre content and </a:t>
            </a:r>
            <a:r>
              <a:rPr lang="fr-FR" sz="2000" dirty="0" err="1" smtClean="0">
                <a:solidFill>
                  <a:schemeClr val="dk1"/>
                </a:solidFill>
                <a:latin typeface="Arial" panose="020B0604020202020204" pitchFamily="34" charset="0"/>
                <a:cs typeface="Arial" panose="020B0604020202020204" pitchFamily="34" charset="0"/>
                <a:sym typeface="Wingdings" panose="05000000000000000000" pitchFamily="2" charset="2"/>
              </a:rPr>
              <a:t>lower</a:t>
            </a:r>
            <a:r>
              <a:rPr lang="fr-FR" sz="2000" dirty="0" smtClean="0">
                <a:solidFill>
                  <a:schemeClr val="dk1"/>
                </a:solidFill>
                <a:latin typeface="Arial" panose="020B0604020202020204" pitchFamily="34" charset="0"/>
                <a:cs typeface="Arial" panose="020B0604020202020204" pitchFamily="34" charset="0"/>
                <a:sym typeface="Wingdings" panose="05000000000000000000" pitchFamily="2" charset="2"/>
              </a:rPr>
              <a:t> </a:t>
            </a:r>
            <a:r>
              <a:rPr lang="fr-FR" sz="2000" dirty="0" err="1">
                <a:solidFill>
                  <a:schemeClr val="dk1"/>
                </a:solidFill>
                <a:latin typeface="Arial" panose="020B0604020202020204" pitchFamily="34" charset="0"/>
                <a:cs typeface="Arial" panose="020B0604020202020204" pitchFamily="34" charset="0"/>
                <a:sym typeface="Wingdings" panose="05000000000000000000" pitchFamily="2" charset="2"/>
              </a:rPr>
              <a:t>digestibility</a:t>
            </a:r>
            <a:r>
              <a:rPr lang="fr-FR" sz="2000" dirty="0">
                <a:solidFill>
                  <a:schemeClr val="dk1"/>
                </a:solidFill>
                <a:latin typeface="Arial" panose="020B0604020202020204" pitchFamily="34" charset="0"/>
                <a:cs typeface="Arial" panose="020B0604020202020204" pitchFamily="34" charset="0"/>
                <a:sym typeface="Wingdings" panose="05000000000000000000" pitchFamily="2" charset="2"/>
              </a:rPr>
              <a:t> of SF </a:t>
            </a:r>
            <a:r>
              <a:rPr lang="fr-FR" sz="2000" dirty="0" err="1">
                <a:solidFill>
                  <a:schemeClr val="dk1"/>
                </a:solidFill>
                <a:latin typeface="Arial" panose="020B0604020202020204" pitchFamily="34" charset="0"/>
                <a:cs typeface="Arial" panose="020B0604020202020204" pitchFamily="34" charset="0"/>
                <a:sym typeface="Wingdings" panose="05000000000000000000" pitchFamily="2" charset="2"/>
              </a:rPr>
              <a:t>may</a:t>
            </a:r>
            <a:r>
              <a:rPr lang="fr-FR" sz="2000" dirty="0">
                <a:solidFill>
                  <a:schemeClr val="dk1"/>
                </a:solidFill>
                <a:latin typeface="Arial" panose="020B0604020202020204" pitchFamily="34" charset="0"/>
                <a:cs typeface="Arial" panose="020B0604020202020204" pitchFamily="34" charset="0"/>
                <a:sym typeface="Wingdings" panose="05000000000000000000" pitchFamily="2" charset="2"/>
              </a:rPr>
              <a:t> </a:t>
            </a:r>
            <a:r>
              <a:rPr lang="fr-FR" sz="2000" dirty="0" smtClean="0">
                <a:solidFill>
                  <a:schemeClr val="dk1"/>
                </a:solidFill>
                <a:latin typeface="Arial" panose="020B0604020202020204" pitchFamily="34" charset="0"/>
                <a:cs typeface="Arial" panose="020B0604020202020204" pitchFamily="34" charset="0"/>
                <a:sym typeface="Wingdings" panose="05000000000000000000" pitchFamily="2" charset="2"/>
              </a:rPr>
              <a:t>have </a:t>
            </a:r>
            <a:r>
              <a:rPr lang="fr-FR" sz="2000" dirty="0" err="1" smtClean="0">
                <a:solidFill>
                  <a:schemeClr val="dk1"/>
                </a:solidFill>
                <a:latin typeface="Arial" panose="020B0604020202020204" pitchFamily="34" charset="0"/>
                <a:cs typeface="Arial" panose="020B0604020202020204" pitchFamily="34" charset="0"/>
                <a:sym typeface="Wingdings" panose="05000000000000000000" pitchFamily="2" charset="2"/>
              </a:rPr>
              <a:t>impaired</a:t>
            </a:r>
            <a:r>
              <a:rPr lang="fr-FR" sz="2000" dirty="0" smtClean="0">
                <a:solidFill>
                  <a:schemeClr val="dk1"/>
                </a:solidFill>
                <a:latin typeface="Arial" panose="020B0604020202020204" pitchFamily="34" charset="0"/>
                <a:cs typeface="Arial" panose="020B0604020202020204" pitchFamily="34" charset="0"/>
                <a:sym typeface="Wingdings" panose="05000000000000000000" pitchFamily="2" charset="2"/>
              </a:rPr>
              <a:t> </a:t>
            </a:r>
            <a:r>
              <a:rPr lang="fr-FR" sz="2000" dirty="0">
                <a:solidFill>
                  <a:schemeClr val="dk1"/>
                </a:solidFill>
                <a:latin typeface="Arial" panose="020B0604020202020204" pitchFamily="34" charset="0"/>
                <a:cs typeface="Arial" panose="020B0604020202020204" pitchFamily="34" charset="0"/>
                <a:sym typeface="Wingdings" panose="05000000000000000000" pitchFamily="2" charset="2"/>
              </a:rPr>
              <a:t>animal </a:t>
            </a:r>
            <a:r>
              <a:rPr lang="fr-FR" sz="2000" dirty="0" err="1" smtClean="0">
                <a:solidFill>
                  <a:schemeClr val="dk1"/>
                </a:solidFill>
                <a:latin typeface="Arial" panose="020B0604020202020204" pitchFamily="34" charset="0"/>
                <a:cs typeface="Arial" panose="020B0604020202020204" pitchFamily="34" charset="0"/>
                <a:sym typeface="Wingdings" panose="05000000000000000000" pitchFamily="2" charset="2"/>
              </a:rPr>
              <a:t>intake</a:t>
            </a:r>
            <a:endParaRPr lang="fr-FR" sz="2000" dirty="0">
              <a:solidFill>
                <a:schemeClr val="dk1"/>
              </a:solidFill>
              <a:latin typeface="Arial" panose="020B0604020202020204" pitchFamily="34"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2056588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e 6"/>
          <p:cNvGrpSpPr/>
          <p:nvPr/>
        </p:nvGrpSpPr>
        <p:grpSpPr>
          <a:xfrm>
            <a:off x="0" y="6120399"/>
            <a:ext cx="9144000" cy="737601"/>
            <a:chOff x="0" y="6120399"/>
            <a:chExt cx="9144000" cy="737601"/>
          </a:xfrm>
        </p:grpSpPr>
        <p:sp>
          <p:nvSpPr>
            <p:cNvPr id="4" name="Rectangle 3"/>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6" name="Rectangle 5"/>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13" name="Espace réservé du numéro de diapositive 3"/>
          <p:cNvSpPr>
            <a:spLocks noGrp="1"/>
          </p:cNvSpPr>
          <p:nvPr>
            <p:ph type="sldNum" sz="quarter" idx="12"/>
          </p:nvPr>
        </p:nvSpPr>
        <p:spPr>
          <a:xfrm>
            <a:off x="7884367" y="6246000"/>
            <a:ext cx="1123727" cy="249385"/>
          </a:xfrm>
        </p:spPr>
        <p:txBody>
          <a:bodyPr/>
          <a:lstStyle/>
          <a:p>
            <a:r>
              <a:rPr lang="fr-BE" sz="1600" dirty="0">
                <a:solidFill>
                  <a:schemeClr val="bg1"/>
                </a:solidFill>
                <a:latin typeface="Arial" panose="020B0604020202020204" pitchFamily="34" charset="0"/>
                <a:cs typeface="Arial" pitchFamily="34" charset="0"/>
              </a:rPr>
              <a:t>.</a:t>
            </a:r>
            <a:r>
              <a:rPr lang="fr-BE" sz="1600" dirty="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t>18</a:t>
            </a:fld>
            <a:endParaRPr lang="fr-BE" sz="1600" dirty="0">
              <a:solidFill>
                <a:schemeClr val="bg1"/>
              </a:solidFill>
              <a:latin typeface="Arial" pitchFamily="34" charset="0"/>
              <a:cs typeface="Arial" pitchFamily="34" charset="0"/>
            </a:endParaRPr>
          </a:p>
        </p:txBody>
      </p:sp>
      <p:pic>
        <p:nvPicPr>
          <p:cNvPr id="24" name="Picture 2" descr="Legume Plus 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89559" y="6270823"/>
            <a:ext cx="1872208" cy="524218"/>
          </a:xfrm>
          <a:prstGeom prst="rect">
            <a:avLst/>
          </a:prstGeom>
          <a:noFill/>
          <a:extLst>
            <a:ext uri="{909E8E84-426E-40DD-AFC4-6F175D3DCCD1}">
              <a14:hiddenFill xmlns:a14="http://schemas.microsoft.com/office/drawing/2010/main">
                <a:solidFill>
                  <a:srgbClr val="FFFFFF"/>
                </a:solidFill>
              </a14:hiddenFill>
            </a:ext>
          </a:extLst>
        </p:spPr>
      </p:pic>
      <p:pic>
        <p:nvPicPr>
          <p:cNvPr id="3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79" name="Text Box 27"/>
          <p:cNvSpPr txBox="1">
            <a:spLocks noChangeArrowheads="1"/>
          </p:cNvSpPr>
          <p:nvPr/>
        </p:nvSpPr>
        <p:spPr bwMode="auto">
          <a:xfrm>
            <a:off x="309599" y="5415027"/>
            <a:ext cx="3100513" cy="246221"/>
          </a:xfrm>
          <a:prstGeom prst="rect">
            <a:avLst/>
          </a:prstGeom>
          <a:extLst/>
        </p:spPr>
        <p:txBody>
          <a:bodyPr wrap="square">
            <a:spAutoFit/>
          </a:bodyPr>
          <a:lstStyle>
            <a:defPPr>
              <a:defRPr lang="fr-FR"/>
            </a:defPPr>
            <a:lvl1pPr>
              <a:defRPr sz="1050"/>
            </a:lvl1pPr>
          </a:lstStyle>
          <a:p>
            <a:r>
              <a:rPr lang="fr-FR" sz="1000" dirty="0" smtClean="0">
                <a:latin typeface="Arial" panose="020B0604020202020204" pitchFamily="34" charset="0"/>
                <a:cs typeface="Arial" panose="020B0604020202020204" pitchFamily="34" charset="0"/>
              </a:rPr>
              <a:t>T: Timothy; SF: Sainfoin; RC: </a:t>
            </a:r>
            <a:r>
              <a:rPr lang="fr-FR" sz="1000" dirty="0" err="1" smtClean="0">
                <a:latin typeface="Arial" panose="020B0604020202020204" pitchFamily="34" charset="0"/>
                <a:cs typeface="Arial" panose="020B0604020202020204" pitchFamily="34" charset="0"/>
              </a:rPr>
              <a:t>Red</a:t>
            </a:r>
            <a:r>
              <a:rPr lang="fr-FR" sz="1000" dirty="0" smtClean="0">
                <a:latin typeface="Arial" panose="020B0604020202020204" pitchFamily="34" charset="0"/>
                <a:cs typeface="Arial" panose="020B0604020202020204" pitchFamily="34" charset="0"/>
              </a:rPr>
              <a:t> </a:t>
            </a:r>
            <a:r>
              <a:rPr lang="fr-FR" sz="1000" dirty="0" err="1" smtClean="0">
                <a:latin typeface="Arial" panose="020B0604020202020204" pitchFamily="34" charset="0"/>
                <a:cs typeface="Arial" panose="020B0604020202020204" pitchFamily="34" charset="0"/>
              </a:rPr>
              <a:t>clover</a:t>
            </a:r>
            <a:endParaRPr lang="fr-FR" sz="1000" dirty="0">
              <a:latin typeface="Arial" panose="020B0604020202020204" pitchFamily="34" charset="0"/>
              <a:cs typeface="Arial" panose="020B0604020202020204" pitchFamily="34" charset="0"/>
            </a:endParaRPr>
          </a:p>
        </p:txBody>
      </p:sp>
      <p:sp>
        <p:nvSpPr>
          <p:cNvPr id="54" name="Rettangolo 59"/>
          <p:cNvSpPr/>
          <p:nvPr/>
        </p:nvSpPr>
        <p:spPr>
          <a:xfrm>
            <a:off x="2483768" y="44624"/>
            <a:ext cx="3860352" cy="523220"/>
          </a:xfrm>
          <a:prstGeom prst="rect">
            <a:avLst/>
          </a:prstGeom>
        </p:spPr>
        <p:txBody>
          <a:bodyPr wrap="none">
            <a:spAutoFit/>
          </a:bodyPr>
          <a:lstStyle/>
          <a:p>
            <a:pPr algn="ctr" eaLnBrk="0" hangingPunct="0"/>
            <a:r>
              <a:rPr lang="en-US" sz="2800" b="1" dirty="0" smtClean="0">
                <a:solidFill>
                  <a:srgbClr val="6F9D20"/>
                </a:solidFill>
                <a:latin typeface="Arial" pitchFamily="34" charset="0"/>
                <a:cs typeface="Arial" pitchFamily="34" charset="0"/>
              </a:rPr>
              <a:t>Animal performances</a:t>
            </a:r>
            <a:endParaRPr lang="en-GB" sz="2800" b="1" dirty="0">
              <a:solidFill>
                <a:srgbClr val="6F9D20"/>
              </a:solidFill>
              <a:latin typeface="Arial" pitchFamily="34" charset="0"/>
              <a:cs typeface="Arial" pitchFamily="34" charset="0"/>
            </a:endParaRPr>
          </a:p>
        </p:txBody>
      </p:sp>
      <p:sp>
        <p:nvSpPr>
          <p:cNvPr id="118" name="Rettangolo 20"/>
          <p:cNvSpPr/>
          <p:nvPr/>
        </p:nvSpPr>
        <p:spPr>
          <a:xfrm>
            <a:off x="5292297" y="4880174"/>
            <a:ext cx="1217000" cy="230832"/>
          </a:xfrm>
          <a:prstGeom prst="rect">
            <a:avLst/>
          </a:prstGeom>
        </p:spPr>
        <p:txBody>
          <a:bodyPr wrap="none">
            <a:spAutoFit/>
          </a:bodyPr>
          <a:lstStyle/>
          <a:p>
            <a:r>
              <a:rPr lang="en-GB" sz="900" dirty="0" err="1" smtClean="0">
                <a:latin typeface="Arial" panose="020B0604020202020204" pitchFamily="34" charset="0"/>
                <a:cs typeface="Arial" panose="020B0604020202020204" pitchFamily="34" charset="0"/>
              </a:rPr>
              <a:t>Copani</a:t>
            </a:r>
            <a:r>
              <a:rPr lang="en-GB" sz="900" dirty="0" smtClean="0">
                <a:latin typeface="Arial" panose="020B0604020202020204" pitchFamily="34" charset="0"/>
                <a:cs typeface="Arial" panose="020B0604020202020204" pitchFamily="34" charset="0"/>
              </a:rPr>
              <a:t> et al., 2015b</a:t>
            </a:r>
            <a:endParaRPr lang="en-GB" sz="1400" dirty="0">
              <a:latin typeface="Arial" panose="020B0604020202020204" pitchFamily="34" charset="0"/>
              <a:cs typeface="Arial" panose="020B0604020202020204" pitchFamily="34" charset="0"/>
            </a:endParaRPr>
          </a:p>
        </p:txBody>
      </p:sp>
      <p:sp>
        <p:nvSpPr>
          <p:cNvPr id="3" name="Rettangolo 2"/>
          <p:cNvSpPr/>
          <p:nvPr/>
        </p:nvSpPr>
        <p:spPr>
          <a:xfrm>
            <a:off x="107504" y="4734396"/>
            <a:ext cx="2286000" cy="461665"/>
          </a:xfrm>
          <a:prstGeom prst="rect">
            <a:avLst/>
          </a:prstGeom>
        </p:spPr>
        <p:txBody>
          <a:bodyPr wrap="square">
            <a:spAutoFit/>
          </a:bodyPr>
          <a:lstStyle/>
          <a:p>
            <a:pPr>
              <a:spcBef>
                <a:spcPct val="0"/>
              </a:spcBef>
            </a:pPr>
            <a:r>
              <a:rPr lang="nl-NL" altLang="en-US" sz="1200" dirty="0">
                <a:solidFill>
                  <a:srgbClr val="000000"/>
                </a:solidFill>
                <a:latin typeface="Arial" panose="020B0604020202020204" pitchFamily="34" charset="0"/>
                <a:cs typeface="Arial" panose="020B0604020202020204" pitchFamily="34" charset="0"/>
              </a:rPr>
              <a:t>Diet P=0.0025 </a:t>
            </a:r>
          </a:p>
          <a:p>
            <a:pPr>
              <a:spcBef>
                <a:spcPct val="0"/>
              </a:spcBef>
            </a:pPr>
            <a:r>
              <a:rPr lang="nl-NL" altLang="en-US" sz="1200" dirty="0" err="1">
                <a:solidFill>
                  <a:srgbClr val="000000"/>
                </a:solidFill>
                <a:latin typeface="Arial" panose="020B0604020202020204" pitchFamily="34" charset="0"/>
                <a:cs typeface="Arial" panose="020B0604020202020204" pitchFamily="34" charset="0"/>
              </a:rPr>
              <a:t>Diet</a:t>
            </a:r>
            <a:r>
              <a:rPr lang="nl-NL" altLang="en-US" sz="1200" dirty="0">
                <a:solidFill>
                  <a:srgbClr val="000000"/>
                </a:solidFill>
                <a:latin typeface="Arial" panose="020B0604020202020204" pitchFamily="34" charset="0"/>
                <a:cs typeface="Arial" panose="020B0604020202020204" pitchFamily="34" charset="0"/>
              </a:rPr>
              <a:t>*Weeks </a:t>
            </a:r>
            <a:r>
              <a:rPr lang="nl-NL" altLang="en-US" sz="1200" dirty="0" smtClean="0">
                <a:solidFill>
                  <a:srgbClr val="000000"/>
                </a:solidFill>
                <a:latin typeface="Arial" panose="020B0604020202020204" pitchFamily="34" charset="0"/>
                <a:cs typeface="Arial" panose="020B0604020202020204" pitchFamily="34" charset="0"/>
              </a:rPr>
              <a:t>P&lt;=0.0001</a:t>
            </a:r>
            <a:endParaRPr lang="nl-NL" altLang="en-US" sz="1200" dirty="0">
              <a:solidFill>
                <a:srgbClr val="000000"/>
              </a:solidFill>
              <a:latin typeface="Arial" panose="020B0604020202020204" pitchFamily="34" charset="0"/>
              <a:cs typeface="Arial" panose="020B0604020202020204" pitchFamily="34" charset="0"/>
            </a:endParaRPr>
          </a:p>
        </p:txBody>
      </p:sp>
      <p:graphicFrame>
        <p:nvGraphicFramePr>
          <p:cNvPr id="37" name="Grafico 36"/>
          <p:cNvGraphicFramePr>
            <a:graphicFrameLocks/>
          </p:cNvGraphicFramePr>
          <p:nvPr>
            <p:extLst>
              <p:ext uri="{D42A27DB-BD31-4B8C-83A1-F6EECF244321}">
                <p14:modId xmlns:p14="http://schemas.microsoft.com/office/powerpoint/2010/main" val="2154564184"/>
              </p:ext>
            </p:extLst>
          </p:nvPr>
        </p:nvGraphicFramePr>
        <p:xfrm>
          <a:off x="271140" y="1124744"/>
          <a:ext cx="5713264" cy="3922073"/>
        </p:xfrm>
        <a:graphic>
          <a:graphicData uri="http://schemas.openxmlformats.org/drawingml/2006/chart">
            <c:chart xmlns:c="http://schemas.openxmlformats.org/drawingml/2006/chart" xmlns:r="http://schemas.openxmlformats.org/officeDocument/2006/relationships" r:id="rId6"/>
          </a:graphicData>
        </a:graphic>
      </p:graphicFrame>
      <p:sp>
        <p:nvSpPr>
          <p:cNvPr id="38" name="Rectangle 182"/>
          <p:cNvSpPr>
            <a:spLocks noChangeArrowheads="1"/>
          </p:cNvSpPr>
          <p:nvPr/>
        </p:nvSpPr>
        <p:spPr bwMode="auto">
          <a:xfrm>
            <a:off x="127124" y="1379637"/>
            <a:ext cx="19077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14600">
                <a:solidFill>
                  <a:schemeClr val="tx1"/>
                </a:solidFill>
                <a:latin typeface="Arial" pitchFamily="34" charset="0"/>
              </a:defRPr>
            </a:lvl1pPr>
            <a:lvl2pPr marL="742950" indent="-285750" eaLnBrk="0" hangingPunct="0">
              <a:spcBef>
                <a:spcPct val="20000"/>
              </a:spcBef>
              <a:buChar char="–"/>
              <a:defRPr sz="12800">
                <a:solidFill>
                  <a:schemeClr val="tx1"/>
                </a:solidFill>
                <a:latin typeface="Arial" pitchFamily="34" charset="0"/>
              </a:defRPr>
            </a:lvl2pPr>
            <a:lvl3pPr marL="1143000" indent="-228600" eaLnBrk="0" hangingPunct="0">
              <a:spcBef>
                <a:spcPct val="20000"/>
              </a:spcBef>
              <a:buChar char="•"/>
              <a:defRPr sz="11000">
                <a:solidFill>
                  <a:schemeClr val="tx1"/>
                </a:solidFill>
                <a:latin typeface="Arial" pitchFamily="34" charset="0"/>
              </a:defRPr>
            </a:lvl3pPr>
            <a:lvl4pPr marL="1600200" indent="-228600" eaLnBrk="0" hangingPunct="0">
              <a:spcBef>
                <a:spcPct val="20000"/>
              </a:spcBef>
              <a:buChar char="–"/>
              <a:defRPr sz="9200">
                <a:solidFill>
                  <a:schemeClr val="tx1"/>
                </a:solidFill>
                <a:latin typeface="Arial" pitchFamily="34" charset="0"/>
              </a:defRPr>
            </a:lvl4pPr>
            <a:lvl5pPr marL="2057400" indent="-228600" eaLnBrk="0" hangingPunct="0">
              <a:spcBef>
                <a:spcPct val="20000"/>
              </a:spcBef>
              <a:buChar char="»"/>
              <a:defRPr sz="9200">
                <a:solidFill>
                  <a:schemeClr val="tx1"/>
                </a:solidFill>
                <a:latin typeface="Arial" pitchFamily="34" charset="0"/>
              </a:defRPr>
            </a:lvl5pPr>
            <a:lvl6pPr marL="2514600" indent="-228600" eaLnBrk="0" fontAlgn="base" hangingPunct="0">
              <a:spcBef>
                <a:spcPct val="20000"/>
              </a:spcBef>
              <a:spcAft>
                <a:spcPct val="0"/>
              </a:spcAft>
              <a:buChar char="»"/>
              <a:defRPr sz="9200">
                <a:solidFill>
                  <a:schemeClr val="tx1"/>
                </a:solidFill>
                <a:latin typeface="Arial" pitchFamily="34" charset="0"/>
              </a:defRPr>
            </a:lvl6pPr>
            <a:lvl7pPr marL="2971800" indent="-228600" eaLnBrk="0" fontAlgn="base" hangingPunct="0">
              <a:spcBef>
                <a:spcPct val="20000"/>
              </a:spcBef>
              <a:spcAft>
                <a:spcPct val="0"/>
              </a:spcAft>
              <a:buChar char="»"/>
              <a:defRPr sz="9200">
                <a:solidFill>
                  <a:schemeClr val="tx1"/>
                </a:solidFill>
                <a:latin typeface="Arial" pitchFamily="34" charset="0"/>
              </a:defRPr>
            </a:lvl7pPr>
            <a:lvl8pPr marL="3429000" indent="-228600" eaLnBrk="0" fontAlgn="base" hangingPunct="0">
              <a:spcBef>
                <a:spcPct val="20000"/>
              </a:spcBef>
              <a:spcAft>
                <a:spcPct val="0"/>
              </a:spcAft>
              <a:buChar char="»"/>
              <a:defRPr sz="9200">
                <a:solidFill>
                  <a:schemeClr val="tx1"/>
                </a:solidFill>
                <a:latin typeface="Arial" pitchFamily="34" charset="0"/>
              </a:defRPr>
            </a:lvl8pPr>
            <a:lvl9pPr marL="3886200" indent="-228600" eaLnBrk="0" fontAlgn="base" hangingPunct="0">
              <a:spcBef>
                <a:spcPct val="20000"/>
              </a:spcBef>
              <a:spcAft>
                <a:spcPct val="0"/>
              </a:spcAft>
              <a:buChar char="»"/>
              <a:defRPr sz="9200">
                <a:solidFill>
                  <a:schemeClr val="tx1"/>
                </a:solidFill>
                <a:latin typeface="Arial" pitchFamily="34" charset="0"/>
              </a:defRPr>
            </a:lvl9pPr>
          </a:lstStyle>
          <a:p>
            <a:pPr eaLnBrk="1" hangingPunct="1">
              <a:spcBef>
                <a:spcPct val="0"/>
              </a:spcBef>
              <a:buFontTx/>
              <a:buNone/>
            </a:pPr>
            <a:r>
              <a:rPr lang="es-ES_tradnl" altLang="fr-FR" sz="2000" b="1" dirty="0">
                <a:solidFill>
                  <a:srgbClr val="6F9D20"/>
                </a:solidFill>
                <a:latin typeface="+mn-lt"/>
                <a:cs typeface="Arial" pitchFamily="34" charset="0"/>
              </a:rPr>
              <a:t>Live </a:t>
            </a:r>
            <a:r>
              <a:rPr lang="en-US" altLang="fr-FR" sz="2000" b="1" dirty="0">
                <a:solidFill>
                  <a:srgbClr val="6F9D20"/>
                </a:solidFill>
                <a:latin typeface="+mn-lt"/>
                <a:cs typeface="Arial" pitchFamily="34" charset="0"/>
              </a:rPr>
              <a:t>weight</a:t>
            </a:r>
            <a:r>
              <a:rPr lang="es-ES" altLang="en-US" sz="2000" b="1" dirty="0">
                <a:solidFill>
                  <a:srgbClr val="6F9D20"/>
                </a:solidFill>
                <a:latin typeface="+mn-lt"/>
                <a:cs typeface="Arial" pitchFamily="34" charset="0"/>
              </a:rPr>
              <a:t> (</a:t>
            </a:r>
            <a:r>
              <a:rPr lang="en-US" altLang="fr-FR" sz="2000" b="1" dirty="0">
                <a:solidFill>
                  <a:srgbClr val="6F9D20"/>
                </a:solidFill>
                <a:latin typeface="+mn-lt"/>
                <a:cs typeface="Arial" pitchFamily="34" charset="0"/>
              </a:rPr>
              <a:t>kg</a:t>
            </a:r>
            <a:r>
              <a:rPr lang="es-ES" altLang="en-US" sz="2000" b="1" dirty="0">
                <a:solidFill>
                  <a:srgbClr val="6F9D20"/>
                </a:solidFill>
                <a:latin typeface="+mn-lt"/>
                <a:cs typeface="Arial" pitchFamily="34" charset="0"/>
              </a:rPr>
              <a:t>)</a:t>
            </a:r>
            <a:endParaRPr lang="es-ES_tradnl" altLang="en-US" sz="2000" b="1" dirty="0">
              <a:solidFill>
                <a:srgbClr val="6F9D20"/>
              </a:solidFill>
              <a:latin typeface="+mn-lt"/>
              <a:cs typeface="Arial" pitchFamily="34" charset="0"/>
            </a:endParaRPr>
          </a:p>
        </p:txBody>
      </p:sp>
      <p:cxnSp>
        <p:nvCxnSpPr>
          <p:cNvPr id="39" name="Connecteur droit 7"/>
          <p:cNvCxnSpPr>
            <a:cxnSpLocks noChangeShapeType="1"/>
          </p:cNvCxnSpPr>
          <p:nvPr/>
        </p:nvCxnSpPr>
        <p:spPr bwMode="auto">
          <a:xfrm>
            <a:off x="865985" y="1811685"/>
            <a:ext cx="0" cy="27860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7" name="Rettangolo 16"/>
          <p:cNvSpPr/>
          <p:nvPr/>
        </p:nvSpPr>
        <p:spPr>
          <a:xfrm>
            <a:off x="828965" y="1813292"/>
            <a:ext cx="2061783" cy="276999"/>
          </a:xfrm>
          <a:prstGeom prst="rect">
            <a:avLst/>
          </a:prstGeom>
        </p:spPr>
        <p:txBody>
          <a:bodyPr wrap="none">
            <a:spAutoFit/>
          </a:bodyPr>
          <a:lstStyle/>
          <a:p>
            <a:pPr>
              <a:spcBef>
                <a:spcPct val="0"/>
              </a:spcBef>
            </a:pPr>
            <a:r>
              <a:rPr lang="es-ES" altLang="en-US" sz="1200" dirty="0">
                <a:latin typeface="Arial" panose="020B0604020202020204" pitchFamily="34" charset="0"/>
                <a:cs typeface="Arial" panose="020B0604020202020204" pitchFamily="34" charset="0"/>
              </a:rPr>
              <a:t>Standard error of the model</a:t>
            </a:r>
          </a:p>
        </p:txBody>
      </p:sp>
      <p:sp>
        <p:nvSpPr>
          <p:cNvPr id="45" name="Rettangolo 44"/>
          <p:cNvSpPr/>
          <p:nvPr/>
        </p:nvSpPr>
        <p:spPr>
          <a:xfrm>
            <a:off x="2278146" y="4733419"/>
            <a:ext cx="975588" cy="369332"/>
          </a:xfrm>
          <a:prstGeom prst="rect">
            <a:avLst/>
          </a:prstGeom>
        </p:spPr>
        <p:txBody>
          <a:bodyPr wrap="none">
            <a:spAutoFit/>
          </a:bodyPr>
          <a:lstStyle/>
          <a:p>
            <a:r>
              <a:rPr lang="es-ES_tradnl" altLang="en-US" dirty="0" smtClean="0">
                <a:solidFill>
                  <a:srgbClr val="000000"/>
                </a:solidFill>
                <a:latin typeface="Arial" panose="020B0604020202020204" pitchFamily="34" charset="0"/>
                <a:cs typeface="Arial" panose="020B0604020202020204" pitchFamily="34" charset="0"/>
              </a:rPr>
              <a:t>Weeks</a:t>
            </a:r>
            <a:r>
              <a:rPr lang="es-ES_tradnl" altLang="en-US" i="1" dirty="0" smtClean="0">
                <a:solidFill>
                  <a:srgbClr val="000000"/>
                </a:solidFill>
                <a:latin typeface="Arial" panose="020B0604020202020204" pitchFamily="34" charset="0"/>
                <a:cs typeface="Arial" panose="020B0604020202020204" pitchFamily="34" charset="0"/>
              </a:rPr>
              <a:t> </a:t>
            </a:r>
            <a:endParaRPr lang="en-GB" dirty="0"/>
          </a:p>
        </p:txBody>
      </p:sp>
      <p:pic>
        <p:nvPicPr>
          <p:cNvPr id="41" name="Picture 2" descr="http://upload.wikimedia.org/wikipedia/commons/5/56/Red_clover_closeu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95992" y="2748023"/>
            <a:ext cx="424223" cy="413056"/>
          </a:xfrm>
          <a:prstGeom prst="rect">
            <a:avLst/>
          </a:prstGeom>
          <a:noFill/>
          <a:ln w="76200">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5644232" y="1163613"/>
            <a:ext cx="3680296" cy="707886"/>
          </a:xfrm>
          <a:prstGeom prst="rect">
            <a:avLst/>
          </a:prstGeom>
          <a:noFill/>
        </p:spPr>
        <p:txBody>
          <a:bodyPr wrap="square" rtlCol="0">
            <a:spAutoFit/>
          </a:bodyPr>
          <a:lstStyle/>
          <a:p>
            <a:r>
              <a:rPr lang="fr-FR" sz="2000" dirty="0" smtClean="0"/>
              <a:t>All </a:t>
            </a:r>
            <a:r>
              <a:rPr lang="fr-FR" sz="2000" b="1" dirty="0" smtClean="0"/>
              <a:t>RC-</a:t>
            </a:r>
            <a:r>
              <a:rPr lang="fr-FR" sz="2000" b="1" dirty="0" err="1" smtClean="0"/>
              <a:t>including</a:t>
            </a:r>
            <a:r>
              <a:rPr lang="fr-FR" sz="2000" b="1" dirty="0" smtClean="0"/>
              <a:t> </a:t>
            </a:r>
            <a:r>
              <a:rPr lang="fr-FR" sz="2000" b="1" dirty="0" err="1" smtClean="0"/>
              <a:t>silages</a:t>
            </a:r>
            <a:r>
              <a:rPr lang="fr-FR" sz="2000" dirty="0" smtClean="0"/>
              <a:t>: </a:t>
            </a:r>
          </a:p>
          <a:p>
            <a:r>
              <a:rPr lang="fr-FR" sz="2000" b="1" dirty="0" err="1" smtClean="0"/>
              <a:t>better</a:t>
            </a:r>
            <a:r>
              <a:rPr lang="fr-FR" sz="2000" dirty="0" smtClean="0"/>
              <a:t> </a:t>
            </a:r>
            <a:r>
              <a:rPr lang="fr-FR" sz="2000" b="1" dirty="0" err="1" smtClean="0"/>
              <a:t>growth</a:t>
            </a:r>
            <a:r>
              <a:rPr lang="fr-FR" sz="2000" dirty="0" smtClean="0"/>
              <a:t> </a:t>
            </a:r>
            <a:r>
              <a:rPr lang="fr-FR" sz="2000" dirty="0" err="1" smtClean="0"/>
              <a:t>than</a:t>
            </a:r>
            <a:r>
              <a:rPr lang="fr-FR" sz="2000" dirty="0" smtClean="0"/>
              <a:t> T-SF and T</a:t>
            </a:r>
            <a:endParaRPr lang="fr-FR" sz="2000" dirty="0"/>
          </a:p>
        </p:txBody>
      </p:sp>
      <p:sp>
        <p:nvSpPr>
          <p:cNvPr id="62" name="ZoneTexte 61"/>
          <p:cNvSpPr txBox="1"/>
          <p:nvPr/>
        </p:nvSpPr>
        <p:spPr>
          <a:xfrm>
            <a:off x="5796136" y="2474893"/>
            <a:ext cx="3340125" cy="954107"/>
          </a:xfrm>
          <a:prstGeom prst="rect">
            <a:avLst/>
          </a:prstGeom>
          <a:noFill/>
        </p:spPr>
        <p:txBody>
          <a:bodyPr wrap="square" rtlCol="0">
            <a:spAutoFit/>
          </a:bodyPr>
          <a:lstStyle/>
          <a:p>
            <a:r>
              <a:rPr lang="fr-FR" b="1" dirty="0" err="1" smtClean="0">
                <a:latin typeface="Arial" panose="020B0604020202020204" pitchFamily="34" charset="0"/>
                <a:cs typeface="Arial" panose="020B0604020202020204" pitchFamily="34" charset="0"/>
              </a:rPr>
              <a:t>Extreme</a:t>
            </a:r>
            <a:r>
              <a:rPr lang="fr-FR" dirty="0" smtClean="0">
                <a:latin typeface="Arial" panose="020B0604020202020204" pitchFamily="34" charset="0"/>
                <a:cs typeface="Arial" panose="020B0604020202020204" pitchFamily="34" charset="0"/>
              </a:rPr>
              <a:t> </a:t>
            </a:r>
            <a:r>
              <a:rPr lang="fr-FR" dirty="0" err="1" smtClean="0">
                <a:latin typeface="Arial" panose="020B0604020202020204" pitchFamily="34" charset="0"/>
                <a:cs typeface="Arial" panose="020B0604020202020204" pitchFamily="34" charset="0"/>
              </a:rPr>
              <a:t>average</a:t>
            </a:r>
            <a:r>
              <a:rPr lang="fr-FR" dirty="0" smtClean="0">
                <a:latin typeface="Arial" panose="020B0604020202020204" pitchFamily="34" charset="0"/>
                <a:cs typeface="Arial" panose="020B0604020202020204" pitchFamily="34" charset="0"/>
              </a:rPr>
              <a:t> </a:t>
            </a:r>
            <a:r>
              <a:rPr lang="fr-FR" b="1" dirty="0" err="1" smtClean="0">
                <a:latin typeface="Arial" panose="020B0604020202020204" pitchFamily="34" charset="0"/>
                <a:cs typeface="Arial" panose="020B0604020202020204" pitchFamily="34" charset="0"/>
              </a:rPr>
              <a:t>daily</a:t>
            </a:r>
            <a:r>
              <a:rPr lang="fr-FR" dirty="0" smtClean="0">
                <a:latin typeface="Arial" panose="020B0604020202020204" pitchFamily="34" charset="0"/>
                <a:cs typeface="Arial" panose="020B0604020202020204" pitchFamily="34" charset="0"/>
              </a:rPr>
              <a:t> </a:t>
            </a:r>
            <a:r>
              <a:rPr lang="fr-FR" b="1" dirty="0" smtClean="0">
                <a:latin typeface="Arial" panose="020B0604020202020204" pitchFamily="34" charset="0"/>
                <a:cs typeface="Arial" panose="020B0604020202020204" pitchFamily="34" charset="0"/>
              </a:rPr>
              <a:t>gains</a:t>
            </a:r>
            <a:r>
              <a:rPr lang="fr-FR" dirty="0" smtClean="0">
                <a:latin typeface="Arial" panose="020B0604020202020204" pitchFamily="34" charset="0"/>
                <a:cs typeface="Arial" panose="020B0604020202020204" pitchFamily="34" charset="0"/>
              </a:rPr>
              <a:t> </a:t>
            </a:r>
            <a:r>
              <a:rPr lang="fr-FR" dirty="0" err="1" smtClean="0">
                <a:latin typeface="Arial" panose="020B0604020202020204" pitchFamily="34" charset="0"/>
                <a:cs typeface="Arial" panose="020B0604020202020204" pitchFamily="34" charset="0"/>
              </a:rPr>
              <a:t>observed</a:t>
            </a:r>
            <a:r>
              <a:rPr lang="fr-FR" dirty="0" smtClean="0">
                <a:latin typeface="Arial" panose="020B0604020202020204" pitchFamily="34" charset="0"/>
                <a:cs typeface="Arial" panose="020B0604020202020204" pitchFamily="34" charset="0"/>
              </a:rPr>
              <a:t> for </a:t>
            </a:r>
            <a:r>
              <a:rPr lang="fr-FR" sz="2000" b="1" dirty="0">
                <a:solidFill>
                  <a:schemeClr val="accent3">
                    <a:lumMod val="50000"/>
                  </a:schemeClr>
                </a:solidFill>
                <a:latin typeface="Arial" panose="020B0604020202020204" pitchFamily="34" charset="0"/>
                <a:cs typeface="Arial" panose="020B0604020202020204" pitchFamily="34" charset="0"/>
              </a:rPr>
              <a:t>T-RC </a:t>
            </a:r>
            <a:r>
              <a:rPr lang="fr-FR" dirty="0" smtClean="0">
                <a:latin typeface="Arial" panose="020B0604020202020204" pitchFamily="34" charset="0"/>
                <a:cs typeface="Arial" panose="020B0604020202020204" pitchFamily="34" charset="0"/>
              </a:rPr>
              <a:t>(</a:t>
            </a:r>
            <a:r>
              <a:rPr lang="fr-FR" sz="2000" b="1" dirty="0" smtClean="0">
                <a:solidFill>
                  <a:schemeClr val="accent3">
                    <a:lumMod val="50000"/>
                  </a:schemeClr>
                </a:solidFill>
                <a:latin typeface="Arial" panose="020B0604020202020204" pitchFamily="34" charset="0"/>
                <a:cs typeface="Arial" panose="020B0604020202020204" pitchFamily="34" charset="0"/>
              </a:rPr>
              <a:t>235 g/d</a:t>
            </a:r>
            <a:r>
              <a:rPr lang="fr-FR" dirty="0" smtClean="0">
                <a:latin typeface="Arial" panose="020B0604020202020204" pitchFamily="34" charset="0"/>
                <a:cs typeface="Arial" panose="020B0604020202020204" pitchFamily="34" charset="0"/>
              </a:rPr>
              <a:t>) and </a:t>
            </a:r>
            <a:r>
              <a:rPr lang="fr-FR" dirty="0" smtClean="0">
                <a:solidFill>
                  <a:srgbClr val="FF0000"/>
                </a:solidFill>
                <a:latin typeface="Arial" panose="020B0604020202020204" pitchFamily="34" charset="0"/>
                <a:cs typeface="Arial" panose="020B0604020202020204" pitchFamily="34" charset="0"/>
              </a:rPr>
              <a:t>T-SF</a:t>
            </a:r>
            <a:r>
              <a:rPr lang="fr-FR" dirty="0" smtClean="0">
                <a:latin typeface="Arial" panose="020B0604020202020204" pitchFamily="34" charset="0"/>
                <a:cs typeface="Arial" panose="020B0604020202020204" pitchFamily="34" charset="0"/>
              </a:rPr>
              <a:t> (</a:t>
            </a:r>
            <a:r>
              <a:rPr lang="fr-FR" dirty="0" smtClean="0">
                <a:solidFill>
                  <a:srgbClr val="FF0000"/>
                </a:solidFill>
                <a:latin typeface="Arial" panose="020B0604020202020204" pitchFamily="34" charset="0"/>
                <a:cs typeface="Arial" panose="020B0604020202020204" pitchFamily="34" charset="0"/>
              </a:rPr>
              <a:t>145 g/d</a:t>
            </a:r>
            <a:r>
              <a:rPr lang="fr-FR" dirty="0" smtClean="0">
                <a:latin typeface="Arial" panose="020B0604020202020204" pitchFamily="34" charset="0"/>
                <a:cs typeface="Arial" panose="020B0604020202020204" pitchFamily="34" charset="0"/>
              </a:rPr>
              <a:t>) </a:t>
            </a:r>
            <a:r>
              <a:rPr lang="fr-FR" sz="1000" dirty="0" smtClean="0">
                <a:latin typeface="Arial" panose="020B0604020202020204" pitchFamily="34" charset="0"/>
                <a:cs typeface="Arial" panose="020B0604020202020204" pitchFamily="34" charset="0"/>
              </a:rPr>
              <a:t>(P=0.001)</a:t>
            </a:r>
            <a:endParaRPr lang="fr-FR" sz="1200" dirty="0">
              <a:latin typeface="Arial" panose="020B0604020202020204" pitchFamily="34" charset="0"/>
              <a:cs typeface="Arial" panose="020B0604020202020204" pitchFamily="34" charset="0"/>
            </a:endParaRPr>
          </a:p>
        </p:txBody>
      </p:sp>
      <p:sp>
        <p:nvSpPr>
          <p:cNvPr id="42" name="ZoneTexte 64"/>
          <p:cNvSpPr txBox="1"/>
          <p:nvPr/>
        </p:nvSpPr>
        <p:spPr>
          <a:xfrm>
            <a:off x="1299196" y="6468467"/>
            <a:ext cx="4136900" cy="338554"/>
          </a:xfrm>
          <a:prstGeom prst="rect">
            <a:avLst/>
          </a:prstGeom>
          <a:noFill/>
        </p:spPr>
        <p:txBody>
          <a:bodyPr wrap="square" rtlCol="0">
            <a:spAutoFit/>
          </a:bodyPr>
          <a:lstStyle/>
          <a:p>
            <a:r>
              <a:rPr lang="fr-FR" sz="1600" b="1" dirty="0" smtClean="0">
                <a:solidFill>
                  <a:schemeClr val="bg1"/>
                </a:solidFill>
                <a:latin typeface="Arial" pitchFamily="34" charset="0"/>
                <a:cs typeface="Arial" pitchFamily="34" charset="0"/>
              </a:rPr>
              <a:t>2.2 Performances</a:t>
            </a:r>
            <a:endParaRPr lang="fr-FR" sz="1600" b="1" dirty="0">
              <a:solidFill>
                <a:schemeClr val="bg1"/>
              </a:solidFill>
              <a:latin typeface="Arial" pitchFamily="34" charset="0"/>
              <a:cs typeface="Arial" pitchFamily="34" charset="0"/>
            </a:endParaRPr>
          </a:p>
        </p:txBody>
      </p:sp>
      <p:pic>
        <p:nvPicPr>
          <p:cNvPr id="43" name="Picture 2" descr="Halal lamb carcass"/>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3436" b="96564" l="34167" r="72167">
                        <a14:backgroundMark x1="51000" y1="8419" x2="51000" y2="8419"/>
                        <a14:backgroundMark x1="50333" y1="7388" x2="50333" y2="7388"/>
                        <a14:backgroundMark x1="51500" y1="11168" x2="51500" y2="11168"/>
                      </a14:backgroundRemoval>
                    </a14:imgEffect>
                  </a14:imgLayer>
                </a14:imgProps>
              </a:ext>
              <a:ext uri="{28A0092B-C50C-407E-A947-70E740481C1C}">
                <a14:useLocalDpi xmlns:a14="http://schemas.microsoft.com/office/drawing/2010/main" val="0"/>
              </a:ext>
            </a:extLst>
          </a:blip>
          <a:srcRect l="33676" t="3335" r="26555" b="5269"/>
          <a:stretch/>
        </p:blipFill>
        <p:spPr bwMode="auto">
          <a:xfrm rot="2154238">
            <a:off x="8179423" y="3790989"/>
            <a:ext cx="754519" cy="1822124"/>
          </a:xfrm>
          <a:prstGeom prst="rect">
            <a:avLst/>
          </a:prstGeom>
          <a:noFill/>
          <a:extLst>
            <a:ext uri="{909E8E84-426E-40DD-AFC4-6F175D3DCCD1}">
              <a14:hiddenFill xmlns:a14="http://schemas.microsoft.com/office/drawing/2010/main">
                <a:solidFill>
                  <a:srgbClr val="FFFFFF"/>
                </a:solidFill>
              </a14:hiddenFill>
            </a:ext>
          </a:extLst>
        </p:spPr>
      </p:pic>
      <p:sp>
        <p:nvSpPr>
          <p:cNvPr id="64" name="ZoneTexte 63"/>
          <p:cNvSpPr txBox="1"/>
          <p:nvPr/>
        </p:nvSpPr>
        <p:spPr>
          <a:xfrm>
            <a:off x="5220072" y="3796859"/>
            <a:ext cx="3672408" cy="954107"/>
          </a:xfrm>
          <a:prstGeom prst="rect">
            <a:avLst/>
          </a:prstGeom>
          <a:noFill/>
        </p:spPr>
        <p:txBody>
          <a:bodyPr wrap="square" rtlCol="0">
            <a:spAutoFit/>
          </a:bodyPr>
          <a:lstStyle/>
          <a:p>
            <a:r>
              <a:rPr lang="fr-FR" dirty="0" err="1" smtClean="0">
                <a:latin typeface="Arial" panose="020B0604020202020204" pitchFamily="34" charset="0"/>
                <a:cs typeface="Arial" panose="020B0604020202020204" pitchFamily="34" charset="0"/>
              </a:rPr>
              <a:t>These</a:t>
            </a:r>
            <a:r>
              <a:rPr lang="fr-FR" dirty="0" smtClean="0">
                <a:latin typeface="Arial" panose="020B0604020202020204" pitchFamily="34" charset="0"/>
                <a:cs typeface="Arial" panose="020B0604020202020204" pitchFamily="34" charset="0"/>
              </a:rPr>
              <a:t> </a:t>
            </a:r>
            <a:r>
              <a:rPr lang="fr-FR" dirty="0" err="1" smtClean="0">
                <a:latin typeface="Arial" panose="020B0604020202020204" pitchFamily="34" charset="0"/>
                <a:cs typeface="Arial" panose="020B0604020202020204" pitchFamily="34" charset="0"/>
              </a:rPr>
              <a:t>differences</a:t>
            </a:r>
            <a:r>
              <a:rPr lang="fr-FR" dirty="0" smtClean="0">
                <a:latin typeface="Arial" panose="020B0604020202020204" pitchFamily="34" charset="0"/>
                <a:cs typeface="Arial" panose="020B0604020202020204" pitchFamily="34" charset="0"/>
              </a:rPr>
              <a:t> </a:t>
            </a:r>
            <a:r>
              <a:rPr lang="fr-FR" dirty="0" err="1" smtClean="0">
                <a:latin typeface="Arial" panose="020B0604020202020204" pitchFamily="34" charset="0"/>
                <a:cs typeface="Arial" panose="020B0604020202020204" pitchFamily="34" charset="0"/>
              </a:rPr>
              <a:t>were</a:t>
            </a:r>
            <a:r>
              <a:rPr lang="fr-FR" dirty="0" smtClean="0">
                <a:latin typeface="Arial" panose="020B0604020202020204" pitchFamily="34" charset="0"/>
                <a:cs typeface="Arial" panose="020B0604020202020204" pitchFamily="34" charset="0"/>
              </a:rPr>
              <a:t> </a:t>
            </a:r>
            <a:r>
              <a:rPr lang="fr-FR" dirty="0" err="1" smtClean="0">
                <a:latin typeface="Arial" panose="020B0604020202020204" pitchFamily="34" charset="0"/>
                <a:cs typeface="Arial" panose="020B0604020202020204" pitchFamily="34" charset="0"/>
              </a:rPr>
              <a:t>reflected</a:t>
            </a:r>
            <a:r>
              <a:rPr lang="fr-FR" dirty="0" smtClean="0">
                <a:latin typeface="Arial" panose="020B0604020202020204" pitchFamily="34" charset="0"/>
                <a:cs typeface="Arial" panose="020B0604020202020204" pitchFamily="34" charset="0"/>
              </a:rPr>
              <a:t> in </a:t>
            </a:r>
            <a:r>
              <a:rPr lang="fr-FR" dirty="0" err="1" smtClean="0">
                <a:latin typeface="Arial" panose="020B0604020202020204" pitchFamily="34" charset="0"/>
                <a:cs typeface="Arial" panose="020B0604020202020204" pitchFamily="34" charset="0"/>
              </a:rPr>
              <a:t>carcass</a:t>
            </a:r>
            <a:r>
              <a:rPr lang="fr-FR" dirty="0" smtClean="0">
                <a:latin typeface="Arial" panose="020B0604020202020204" pitchFamily="34" charset="0"/>
                <a:cs typeface="Arial" panose="020B0604020202020204" pitchFamily="34" charset="0"/>
              </a:rPr>
              <a:t> </a:t>
            </a:r>
            <a:r>
              <a:rPr lang="fr-FR" dirty="0" err="1" smtClean="0">
                <a:latin typeface="Arial" panose="020B0604020202020204" pitchFamily="34" charset="0"/>
                <a:cs typeface="Arial" panose="020B0604020202020204" pitchFamily="34" charset="0"/>
              </a:rPr>
              <a:t>weights</a:t>
            </a:r>
            <a:r>
              <a:rPr lang="fr-FR" dirty="0" smtClean="0">
                <a:latin typeface="Arial" panose="020B0604020202020204" pitchFamily="34" charset="0"/>
                <a:cs typeface="Arial" panose="020B0604020202020204" pitchFamily="34" charset="0"/>
              </a:rPr>
              <a:t> (</a:t>
            </a:r>
            <a:r>
              <a:rPr lang="fr-FR" sz="2000" b="1" dirty="0">
                <a:solidFill>
                  <a:schemeClr val="accent3">
                    <a:lumMod val="50000"/>
                  </a:schemeClr>
                </a:solidFill>
                <a:latin typeface="Arial" panose="020B0604020202020204" pitchFamily="34" charset="0"/>
                <a:cs typeface="Arial" panose="020B0604020202020204" pitchFamily="34" charset="0"/>
              </a:rPr>
              <a:t>T-RC: 20,5 </a:t>
            </a:r>
            <a:r>
              <a:rPr lang="fr-FR" dirty="0" smtClean="0">
                <a:latin typeface="Arial" panose="020B0604020202020204" pitchFamily="34" charset="0"/>
                <a:cs typeface="Arial" panose="020B0604020202020204" pitchFamily="34" charset="0"/>
              </a:rPr>
              <a:t>vs </a:t>
            </a:r>
            <a:r>
              <a:rPr lang="fr-FR" dirty="0">
                <a:solidFill>
                  <a:srgbClr val="FF0000"/>
                </a:solidFill>
                <a:latin typeface="Arial" panose="020B0604020202020204" pitchFamily="34" charset="0"/>
                <a:cs typeface="Arial" panose="020B0604020202020204" pitchFamily="34" charset="0"/>
              </a:rPr>
              <a:t>T-SF: 17,2</a:t>
            </a:r>
            <a:r>
              <a:rPr lang="fr-FR" dirty="0" smtClean="0">
                <a:latin typeface="Arial" panose="020B0604020202020204" pitchFamily="34" charset="0"/>
                <a:cs typeface="Arial" panose="020B0604020202020204" pitchFamily="34" charset="0"/>
              </a:rPr>
              <a:t> kg) </a:t>
            </a:r>
            <a:r>
              <a:rPr lang="fr-FR" sz="1000" dirty="0" smtClean="0">
                <a:latin typeface="Arial" panose="020B0604020202020204" pitchFamily="34" charset="0"/>
                <a:cs typeface="Arial" panose="020B0604020202020204" pitchFamily="34" charset="0"/>
              </a:rPr>
              <a:t>(P=0.001</a:t>
            </a:r>
            <a:r>
              <a:rPr lang="fr-FR" sz="1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5550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6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e 6"/>
          <p:cNvGrpSpPr/>
          <p:nvPr/>
        </p:nvGrpSpPr>
        <p:grpSpPr>
          <a:xfrm>
            <a:off x="0" y="6120399"/>
            <a:ext cx="9144000" cy="737601"/>
            <a:chOff x="0" y="6120399"/>
            <a:chExt cx="9144000" cy="737601"/>
          </a:xfrm>
        </p:grpSpPr>
        <p:sp>
          <p:nvSpPr>
            <p:cNvPr id="4" name="Rectangle 3"/>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6" name="Rectangle 5"/>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13" name="Espace réservé du numéro de diapositive 3"/>
          <p:cNvSpPr>
            <a:spLocks noGrp="1"/>
          </p:cNvSpPr>
          <p:nvPr>
            <p:ph type="sldNum" sz="quarter" idx="12"/>
          </p:nvPr>
        </p:nvSpPr>
        <p:spPr>
          <a:xfrm>
            <a:off x="7884367" y="6246000"/>
            <a:ext cx="1123727" cy="249385"/>
          </a:xfrm>
        </p:spPr>
        <p:txBody>
          <a:bodyPr/>
          <a:lstStyle/>
          <a:p>
            <a:r>
              <a:rPr lang="fr-BE" sz="2000" dirty="0">
                <a:solidFill>
                  <a:schemeClr val="bg1"/>
                </a:solidFill>
                <a:latin typeface="Arial" panose="020B0604020202020204" pitchFamily="34" charset="0"/>
                <a:cs typeface="Arial" pitchFamily="34" charset="0"/>
              </a:rPr>
              <a:t>.</a:t>
            </a:r>
            <a:r>
              <a:rPr lang="fr-BE" sz="2000" dirty="0" smtClean="0">
                <a:solidFill>
                  <a:schemeClr val="bg1"/>
                </a:solidFill>
                <a:latin typeface="Arial" pitchFamily="34" charset="0"/>
                <a:cs typeface="Arial" pitchFamily="34" charset="0"/>
              </a:rPr>
              <a:t>0</a:t>
            </a:r>
            <a:fld id="{CF4668DC-857F-487D-BFFA-8C0CA5037977}" type="slidenum">
              <a:rPr lang="fr-BE" sz="2000" smtClean="0">
                <a:solidFill>
                  <a:schemeClr val="bg1"/>
                </a:solidFill>
                <a:latin typeface="Arial" pitchFamily="34" charset="0"/>
                <a:cs typeface="Arial" pitchFamily="34" charset="0"/>
              </a:rPr>
              <a:t>19</a:t>
            </a:fld>
            <a:endParaRPr lang="fr-BE" sz="2000" dirty="0">
              <a:solidFill>
                <a:schemeClr val="bg1"/>
              </a:solidFill>
              <a:latin typeface="Arial" pitchFamily="34" charset="0"/>
              <a:cs typeface="Arial" pitchFamily="34" charset="0"/>
            </a:endParaRPr>
          </a:p>
        </p:txBody>
      </p:sp>
      <p:pic>
        <p:nvPicPr>
          <p:cNvPr id="24" name="Picture 2" descr="Legume Plus 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89559" y="6270823"/>
            <a:ext cx="1872208" cy="524218"/>
          </a:xfrm>
          <a:prstGeom prst="rect">
            <a:avLst/>
          </a:prstGeom>
          <a:noFill/>
          <a:extLst>
            <a:ext uri="{909E8E84-426E-40DD-AFC4-6F175D3DCCD1}">
              <a14:hiddenFill xmlns:a14="http://schemas.microsoft.com/office/drawing/2010/main">
                <a:solidFill>
                  <a:srgbClr val="FFFFFF"/>
                </a:solidFill>
              </a14:hiddenFill>
            </a:ext>
          </a:extLst>
        </p:spPr>
      </p:pic>
      <p:pic>
        <p:nvPicPr>
          <p:cNvPr id="3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21" name="Rettangolo 21"/>
          <p:cNvSpPr/>
          <p:nvPr/>
        </p:nvSpPr>
        <p:spPr>
          <a:xfrm>
            <a:off x="3059832" y="188640"/>
            <a:ext cx="3876959" cy="523220"/>
          </a:xfrm>
          <a:prstGeom prst="rect">
            <a:avLst/>
          </a:prstGeom>
        </p:spPr>
        <p:txBody>
          <a:bodyPr wrap="none">
            <a:spAutoFit/>
          </a:bodyPr>
          <a:lstStyle/>
          <a:p>
            <a:r>
              <a:rPr lang="en-US" sz="2800" b="1" dirty="0" smtClean="0">
                <a:solidFill>
                  <a:srgbClr val="6F9D20"/>
                </a:solidFill>
                <a:latin typeface="Arial" pitchFamily="34" charset="0"/>
                <a:cs typeface="Arial" pitchFamily="34" charset="0"/>
              </a:rPr>
              <a:t>Take home messages</a:t>
            </a:r>
            <a:endParaRPr lang="en-GB" sz="2800" b="1" dirty="0">
              <a:solidFill>
                <a:srgbClr val="6F9D20"/>
              </a:solidFill>
              <a:latin typeface="Arial" pitchFamily="34" charset="0"/>
              <a:cs typeface="Arial" pitchFamily="34" charset="0"/>
            </a:endParaRPr>
          </a:p>
        </p:txBody>
      </p:sp>
      <p:sp>
        <p:nvSpPr>
          <p:cNvPr id="33" name="Rectangle 3"/>
          <p:cNvSpPr/>
          <p:nvPr/>
        </p:nvSpPr>
        <p:spPr>
          <a:xfrm>
            <a:off x="545052" y="1772816"/>
            <a:ext cx="2287806"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Bioactive Legumes</a:t>
            </a:r>
            <a:endParaRPr lang="fr-FR" b="1" dirty="0">
              <a:latin typeface="Arial" panose="020B0604020202020204" pitchFamily="34" charset="0"/>
              <a:cs typeface="Arial" panose="020B0604020202020204" pitchFamily="34" charset="0"/>
            </a:endParaRPr>
          </a:p>
        </p:txBody>
      </p:sp>
      <p:pic>
        <p:nvPicPr>
          <p:cNvPr id="34" name="Picture 2" descr="http://upload.wikimedia.org/wikipedia/commons/5/56/Red_clover_closeu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330" y="2287759"/>
            <a:ext cx="713259" cy="694483"/>
          </a:xfrm>
          <a:prstGeom prst="rect">
            <a:avLst/>
          </a:prstGeom>
          <a:noFill/>
          <a:ln w="76200">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35" name="Picture 2" descr="http://upload.wikimedia.org/wikipedia/commons/thumb/4/4f/Sainfoin1.jpg/290px-Sainfoin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62925" y="2287759"/>
            <a:ext cx="720080" cy="694484"/>
          </a:xfrm>
          <a:prstGeom prst="rect">
            <a:avLst/>
          </a:prstGeom>
          <a:noFill/>
          <a:ln w="76200">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sp>
        <p:nvSpPr>
          <p:cNvPr id="37" name="Rectangle 14"/>
          <p:cNvSpPr/>
          <p:nvPr/>
        </p:nvSpPr>
        <p:spPr>
          <a:xfrm>
            <a:off x="3275856" y="1980708"/>
            <a:ext cx="3041809" cy="400110"/>
          </a:xfrm>
          <a:prstGeom prst="rect">
            <a:avLst/>
          </a:prstGeom>
          <a:solidFill>
            <a:schemeClr val="accent3">
              <a:lumMod val="75000"/>
            </a:schemeClr>
          </a:solidFill>
          <a:ln>
            <a:noFill/>
          </a:ln>
        </p:spPr>
        <p:txBody>
          <a:bodyPr wrap="square">
            <a:spAutoFit/>
          </a:bodyPr>
          <a:lstStyle/>
          <a:p>
            <a:pPr algn="ctr"/>
            <a:r>
              <a:rPr lang="en-GB" sz="2000" b="1" dirty="0" smtClean="0">
                <a:solidFill>
                  <a:prstClr val="black"/>
                </a:solidFill>
                <a:latin typeface="Arial" panose="020B0604020202020204" pitchFamily="34" charset="0"/>
                <a:cs typeface="Arial" panose="020B0604020202020204" pitchFamily="34" charset="0"/>
                <a:sym typeface="Wingdings"/>
              </a:rPr>
              <a:t> </a:t>
            </a:r>
            <a:r>
              <a:rPr lang="en-GB" sz="2000" b="1" dirty="0" smtClean="0">
                <a:solidFill>
                  <a:prstClr val="black"/>
                </a:solidFill>
                <a:latin typeface="Arial" panose="020B0604020202020204" pitchFamily="34" charset="0"/>
                <a:cs typeface="Arial" panose="020B0604020202020204" pitchFamily="34" charset="0"/>
              </a:rPr>
              <a:t>Protein degradation</a:t>
            </a:r>
          </a:p>
        </p:txBody>
      </p:sp>
      <p:sp>
        <p:nvSpPr>
          <p:cNvPr id="38" name="Rectangle 14"/>
          <p:cNvSpPr/>
          <p:nvPr/>
        </p:nvSpPr>
        <p:spPr>
          <a:xfrm>
            <a:off x="3275855" y="2755285"/>
            <a:ext cx="3031659" cy="400110"/>
          </a:xfrm>
          <a:prstGeom prst="rect">
            <a:avLst/>
          </a:prstGeom>
          <a:solidFill>
            <a:schemeClr val="accent3">
              <a:lumMod val="75000"/>
            </a:schemeClr>
          </a:solidFill>
          <a:ln>
            <a:noFill/>
          </a:ln>
        </p:spPr>
        <p:txBody>
          <a:bodyPr wrap="square">
            <a:spAutoFit/>
          </a:bodyPr>
          <a:lstStyle/>
          <a:p>
            <a:pPr algn="ctr"/>
            <a:r>
              <a:rPr lang="en-GB" sz="2000" b="1" dirty="0" smtClean="0">
                <a:solidFill>
                  <a:prstClr val="black"/>
                </a:solidFill>
                <a:latin typeface="Arial" panose="020B0604020202020204" pitchFamily="34" charset="0"/>
                <a:cs typeface="Arial" panose="020B0604020202020204" pitchFamily="34" charset="0"/>
                <a:sym typeface="Wingdings"/>
              </a:rPr>
              <a:t> </a:t>
            </a:r>
            <a:r>
              <a:rPr lang="en-GB" sz="2000" b="1" dirty="0" smtClean="0">
                <a:solidFill>
                  <a:prstClr val="black"/>
                </a:solidFill>
                <a:latin typeface="Arial" panose="020B0604020202020204" pitchFamily="34" charset="0"/>
                <a:cs typeface="Arial" panose="020B0604020202020204" pitchFamily="34" charset="0"/>
              </a:rPr>
              <a:t>Silage Fermentation</a:t>
            </a:r>
          </a:p>
        </p:txBody>
      </p:sp>
      <p:sp>
        <p:nvSpPr>
          <p:cNvPr id="14" name="Rettangolo 13"/>
          <p:cNvSpPr/>
          <p:nvPr/>
        </p:nvSpPr>
        <p:spPr>
          <a:xfrm>
            <a:off x="6602952" y="2132856"/>
            <a:ext cx="2688557" cy="584775"/>
          </a:xfrm>
          <a:prstGeom prst="rect">
            <a:avLst/>
          </a:prstGeom>
          <a:noFill/>
          <a:scene3d>
            <a:camera prst="isometricOffAxis1Right"/>
            <a:lightRig rig="threePt" dir="t"/>
          </a:scene3d>
        </p:spPr>
        <p:txBody>
          <a:bodyPr wrap="none" lIns="91440" tIns="45720" rIns="91440" bIns="45720">
            <a:spAutoFit/>
          </a:bodyPr>
          <a:lstStyle/>
          <a:p>
            <a:pPr algn="ctr"/>
            <a:r>
              <a:rPr lang="it-IT"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anose="020B0604020202020204" pitchFamily="34" charset="0"/>
                <a:cs typeface="Arial" panose="020B0604020202020204" pitchFamily="34" charset="0"/>
              </a:rPr>
              <a:t>Good Silage </a:t>
            </a:r>
            <a:endParaRPr lang="it-IT" sz="3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anose="020B0604020202020204" pitchFamily="34" charset="0"/>
              <a:cs typeface="Arial" panose="020B0604020202020204" pitchFamily="34" charset="0"/>
            </a:endParaRPr>
          </a:p>
        </p:txBody>
      </p:sp>
      <p:sp>
        <p:nvSpPr>
          <p:cNvPr id="15" name="Rettangolo 14"/>
          <p:cNvSpPr/>
          <p:nvPr/>
        </p:nvSpPr>
        <p:spPr>
          <a:xfrm>
            <a:off x="6359639" y="2204864"/>
            <a:ext cx="484428" cy="707886"/>
          </a:xfrm>
          <a:prstGeom prst="rect">
            <a:avLst/>
          </a:prstGeom>
        </p:spPr>
        <p:txBody>
          <a:bodyPr wrap="none">
            <a:spAutoFit/>
          </a:bodyPr>
          <a:lstStyle/>
          <a:p>
            <a:r>
              <a:rPr lang="en-US" sz="4000" b="1" dirty="0" smtClean="0">
                <a:latin typeface="Arial" panose="020B0604020202020204" pitchFamily="34" charset="0"/>
                <a:cs typeface="Arial" panose="020B0604020202020204" pitchFamily="34" charset="0"/>
              </a:rPr>
              <a:t>=</a:t>
            </a:r>
            <a:endParaRPr lang="en-GB" sz="4000" dirty="0"/>
          </a:p>
        </p:txBody>
      </p:sp>
      <p:grpSp>
        <p:nvGrpSpPr>
          <p:cNvPr id="16" name="Gruppo 15"/>
          <p:cNvGrpSpPr/>
          <p:nvPr/>
        </p:nvGrpSpPr>
        <p:grpSpPr>
          <a:xfrm>
            <a:off x="691330" y="2596842"/>
            <a:ext cx="333746" cy="400110"/>
            <a:chOff x="317850" y="1196752"/>
            <a:chExt cx="333746" cy="400110"/>
          </a:xfrm>
        </p:grpSpPr>
        <p:pic>
          <p:nvPicPr>
            <p:cNvPr id="2050" name="Picture 2" descr="http://ingrossoregalistica.com/resources/image/products/Originale%20antistress%20anti%20stress%20a%20forma%20di%20stella-Giallo-SIS26119_0.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801" b="96550" l="0" r="97877"/>
                      </a14:imgEffect>
                    </a14:imgLayer>
                  </a14:imgProps>
                </a:ext>
                <a:ext uri="{28A0092B-C50C-407E-A947-70E740481C1C}">
                  <a14:useLocalDpi xmlns:a14="http://schemas.microsoft.com/office/drawing/2010/main" val="0"/>
                </a:ext>
              </a:extLst>
            </a:blip>
            <a:srcRect/>
            <a:stretch>
              <a:fillRect/>
            </a:stretch>
          </p:blipFill>
          <p:spPr bwMode="auto">
            <a:xfrm flipV="1">
              <a:off x="317850" y="1245683"/>
              <a:ext cx="329654" cy="315464"/>
            </a:xfrm>
            <a:prstGeom prst="rect">
              <a:avLst/>
            </a:prstGeom>
            <a:noFill/>
            <a:extLst>
              <a:ext uri="{909E8E84-426E-40DD-AFC4-6F175D3DCCD1}">
                <a14:hiddenFill xmlns:a14="http://schemas.microsoft.com/office/drawing/2010/main">
                  <a:solidFill>
                    <a:srgbClr val="FFFFFF"/>
                  </a:solidFill>
                </a14:hiddenFill>
              </a:ext>
            </a:extLst>
          </p:spPr>
        </p:pic>
        <p:sp>
          <p:nvSpPr>
            <p:cNvPr id="46" name="Rettangolo 45"/>
            <p:cNvSpPr/>
            <p:nvPr/>
          </p:nvSpPr>
          <p:spPr>
            <a:xfrm>
              <a:off x="317850" y="1196752"/>
              <a:ext cx="333746" cy="400110"/>
            </a:xfrm>
            <a:prstGeom prst="rect">
              <a:avLst/>
            </a:prstGeom>
          </p:spPr>
          <p:txBody>
            <a:bodyPr wrap="none">
              <a:spAutoFit/>
            </a:bodyPr>
            <a:lstStyle/>
            <a:p>
              <a:r>
                <a:rPr lang="en-US" sz="2000" b="1" dirty="0" smtClean="0">
                  <a:solidFill>
                    <a:schemeClr val="accent3">
                      <a:lumMod val="50000"/>
                    </a:schemeClr>
                  </a:solidFill>
                  <a:latin typeface="Arial" panose="020B0604020202020204" pitchFamily="34" charset="0"/>
                  <a:cs typeface="Arial" panose="020B0604020202020204" pitchFamily="34" charset="0"/>
                </a:rPr>
                <a:t>+</a:t>
              </a:r>
              <a:endParaRPr lang="en-GB" sz="2000" dirty="0">
                <a:solidFill>
                  <a:schemeClr val="accent3">
                    <a:lumMod val="50000"/>
                  </a:schemeClr>
                </a:solidFill>
              </a:endParaRPr>
            </a:p>
          </p:txBody>
        </p:sp>
      </p:grpSp>
      <p:pic>
        <p:nvPicPr>
          <p:cNvPr id="39" name="Picture 2" descr="http://upload.wikimedia.org/wikipedia/commons/5/56/Red_clover_closeu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8421" y="3598613"/>
            <a:ext cx="713259" cy="694483"/>
          </a:xfrm>
          <a:prstGeom prst="rect">
            <a:avLst/>
          </a:prstGeom>
          <a:noFill/>
          <a:ln w="76200">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40" name="Rectangle 3"/>
          <p:cNvSpPr/>
          <p:nvPr/>
        </p:nvSpPr>
        <p:spPr>
          <a:xfrm>
            <a:off x="2133943" y="3761188"/>
            <a:ext cx="4461904" cy="369332"/>
          </a:xfrm>
          <a:prstGeom prst="rect">
            <a:avLst/>
          </a:prstGeom>
        </p:spPr>
        <p:txBody>
          <a:bodyPr wrap="square">
            <a:spAutoFit/>
          </a:bodyPr>
          <a:lstStyle/>
          <a:p>
            <a:pPr algn="ctr"/>
            <a:r>
              <a:rPr lang="fr-FR" b="1" dirty="0" smtClean="0">
                <a:latin typeface="Arial" panose="020B0604020202020204" pitchFamily="34" charset="0"/>
                <a:cs typeface="Arial" panose="020B0604020202020204" pitchFamily="34" charset="0"/>
              </a:rPr>
              <a:t>RC</a:t>
            </a:r>
            <a:r>
              <a:rPr lang="fr-FR" dirty="0" smtClean="0">
                <a:latin typeface="Arial" panose="020B0604020202020204" pitchFamily="34" charset="0"/>
                <a:cs typeface="Arial" panose="020B0604020202020204" pitchFamily="34" charset="0"/>
              </a:rPr>
              <a:t> </a:t>
            </a:r>
            <a:r>
              <a:rPr lang="fr-FR" dirty="0" err="1" smtClean="0">
                <a:latin typeface="Arial" panose="020B0604020202020204" pitchFamily="34" charset="0"/>
                <a:cs typeface="Arial" panose="020B0604020202020204" pitchFamily="34" charset="0"/>
              </a:rPr>
              <a:t>appears</a:t>
            </a:r>
            <a:r>
              <a:rPr lang="fr-FR" dirty="0" smtClean="0">
                <a:latin typeface="Arial" panose="020B0604020202020204" pitchFamily="34" charset="0"/>
                <a:cs typeface="Arial" panose="020B0604020202020204" pitchFamily="34" charset="0"/>
              </a:rPr>
              <a:t> to </a:t>
            </a:r>
            <a:r>
              <a:rPr lang="fr-FR" dirty="0" err="1" smtClean="0">
                <a:latin typeface="Arial" panose="020B0604020202020204" pitchFamily="34" charset="0"/>
                <a:cs typeface="Arial" panose="020B0604020202020204" pitchFamily="34" charset="0"/>
              </a:rPr>
              <a:t>be</a:t>
            </a:r>
            <a:r>
              <a:rPr lang="fr-FR" dirty="0" smtClean="0">
                <a:latin typeface="Arial" panose="020B0604020202020204" pitchFamily="34" charset="0"/>
                <a:cs typeface="Arial" panose="020B0604020202020204" pitchFamily="34" charset="0"/>
              </a:rPr>
              <a:t> </a:t>
            </a:r>
            <a:r>
              <a:rPr lang="fr-FR" b="1" dirty="0" smtClean="0">
                <a:latin typeface="Arial" panose="020B0604020202020204" pitchFamily="34" charset="0"/>
                <a:cs typeface="Arial" panose="020B0604020202020204" pitchFamily="34" charset="0"/>
              </a:rPr>
              <a:t>more</a:t>
            </a:r>
            <a:r>
              <a:rPr lang="fr-FR" dirty="0" smtClean="0">
                <a:latin typeface="Arial" panose="020B0604020202020204" pitchFamily="34" charset="0"/>
                <a:cs typeface="Arial" panose="020B0604020202020204" pitchFamily="34" charset="0"/>
              </a:rPr>
              <a:t> </a:t>
            </a:r>
            <a:r>
              <a:rPr lang="fr-FR" b="1" dirty="0" smtClean="0">
                <a:latin typeface="Arial" panose="020B0604020202020204" pitchFamily="34" charset="0"/>
                <a:cs typeface="Arial" panose="020B0604020202020204" pitchFamily="34" charset="0"/>
              </a:rPr>
              <a:t>effective</a:t>
            </a:r>
            <a:r>
              <a:rPr lang="fr-FR" dirty="0" smtClean="0">
                <a:latin typeface="Arial" panose="020B0604020202020204" pitchFamily="34" charset="0"/>
                <a:cs typeface="Arial" panose="020B0604020202020204" pitchFamily="34" charset="0"/>
              </a:rPr>
              <a:t> </a:t>
            </a:r>
            <a:r>
              <a:rPr lang="fr-FR" dirty="0" err="1" smtClean="0">
                <a:latin typeface="Arial" panose="020B0604020202020204" pitchFamily="34" charset="0"/>
                <a:cs typeface="Arial" panose="020B0604020202020204" pitchFamily="34" charset="0"/>
              </a:rPr>
              <a:t>than</a:t>
            </a:r>
            <a:r>
              <a:rPr lang="fr-FR" dirty="0" smtClean="0">
                <a:latin typeface="Arial" panose="020B0604020202020204" pitchFamily="34" charset="0"/>
                <a:cs typeface="Arial" panose="020B0604020202020204" pitchFamily="34" charset="0"/>
              </a:rPr>
              <a:t> </a:t>
            </a:r>
            <a:r>
              <a:rPr lang="fr-FR" b="1" dirty="0" smtClean="0">
                <a:latin typeface="Arial" panose="020B0604020202020204" pitchFamily="34" charset="0"/>
                <a:cs typeface="Arial" panose="020B0604020202020204" pitchFamily="34" charset="0"/>
              </a:rPr>
              <a:t>SF</a:t>
            </a:r>
            <a:endParaRPr lang="fr-FR" b="1" baseline="-25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1451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http://cgmarkfed.in/slider/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9499" y="1151936"/>
            <a:ext cx="2559423" cy="227706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e 6"/>
          <p:cNvGrpSpPr/>
          <p:nvPr/>
        </p:nvGrpSpPr>
        <p:grpSpPr>
          <a:xfrm>
            <a:off x="0" y="6120399"/>
            <a:ext cx="9144000" cy="737601"/>
            <a:chOff x="0" y="6120399"/>
            <a:chExt cx="9144000" cy="737601"/>
          </a:xfrm>
        </p:grpSpPr>
        <p:sp>
          <p:nvSpPr>
            <p:cNvPr id="4" name="Rectangle 3"/>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6" name="Rectangle 5"/>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13" name="Espace réservé du numéro de diapositive 3"/>
          <p:cNvSpPr>
            <a:spLocks noGrp="1"/>
          </p:cNvSpPr>
          <p:nvPr>
            <p:ph type="sldNum" sz="quarter" idx="12"/>
          </p:nvPr>
        </p:nvSpPr>
        <p:spPr>
          <a:xfrm>
            <a:off x="7884367" y="6246000"/>
            <a:ext cx="1123727" cy="249385"/>
          </a:xfrm>
        </p:spPr>
        <p:txBody>
          <a:bodyPr/>
          <a:lstStyle/>
          <a:p>
            <a:r>
              <a:rPr lang="fr-BE" sz="1600" dirty="0">
                <a:solidFill>
                  <a:prstClr val="white"/>
                </a:solidFill>
                <a:latin typeface="Arial" pitchFamily="34" charset="0"/>
                <a:cs typeface="Arial" pitchFamily="34" charset="0"/>
              </a:rPr>
              <a:t>.</a:t>
            </a:r>
            <a:r>
              <a:rPr lang="fr-BE" sz="1600" dirty="0" smtClean="0">
                <a:solidFill>
                  <a:prstClr val="white"/>
                </a:solidFill>
                <a:latin typeface="Arial" pitchFamily="34" charset="0"/>
                <a:cs typeface="Arial" pitchFamily="34" charset="0"/>
              </a:rPr>
              <a:t>0</a:t>
            </a:r>
            <a:fld id="{CF4668DC-857F-487D-BFFA-8C0CA5037977}" type="slidenum">
              <a:rPr lang="fr-BE" sz="1600" smtClean="0">
                <a:solidFill>
                  <a:prstClr val="white"/>
                </a:solidFill>
                <a:latin typeface="Arial" pitchFamily="34" charset="0"/>
                <a:cs typeface="Arial" pitchFamily="34" charset="0"/>
              </a:rPr>
              <a:pPr/>
              <a:t>2</a:t>
            </a:fld>
            <a:endParaRPr lang="fr-BE" sz="1600" dirty="0">
              <a:solidFill>
                <a:prstClr val="white"/>
              </a:solidFill>
              <a:latin typeface="Arial" pitchFamily="34" charset="0"/>
              <a:cs typeface="Arial" pitchFamily="34" charset="0"/>
            </a:endParaRPr>
          </a:p>
        </p:txBody>
      </p:sp>
      <p:pic>
        <p:nvPicPr>
          <p:cNvPr id="24" name="Picture 2" descr="Legume Plus 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89559" y="6270823"/>
            <a:ext cx="1872208" cy="524218"/>
          </a:xfrm>
          <a:prstGeom prst="rect">
            <a:avLst/>
          </a:prstGeom>
          <a:noFill/>
          <a:extLst>
            <a:ext uri="{909E8E84-426E-40DD-AFC4-6F175D3DCCD1}">
              <a14:hiddenFill xmlns:a14="http://schemas.microsoft.com/office/drawing/2010/main">
                <a:solidFill>
                  <a:srgbClr val="FFFFFF"/>
                </a:solidFill>
              </a14:hiddenFill>
            </a:ext>
          </a:extLst>
        </p:spPr>
      </p:pic>
      <p:pic>
        <p:nvPicPr>
          <p:cNvPr id="3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pic>
        <p:nvPicPr>
          <p:cNvPr id="35" name="Picture 9" descr="http://www.cript.paca.educagri.fr/fileadmin/user_upload/photo/activites_des_EPL/Programme_AGIR/Carmejane__bergerie_brebis_et_petits_web.jpg"/>
          <p:cNvPicPr>
            <a:picLocks noChangeAspect="1" noChangeArrowheads="1"/>
          </p:cNvPicPr>
          <p:nvPr/>
        </p:nvPicPr>
        <p:blipFill>
          <a:blip r:embed="rId7" cstate="email">
            <a:lum bright="20000"/>
            <a:extLst>
              <a:ext uri="{28A0092B-C50C-407E-A947-70E740481C1C}">
                <a14:useLocalDpi xmlns:a14="http://schemas.microsoft.com/office/drawing/2010/main"/>
              </a:ext>
            </a:extLst>
          </a:blip>
          <a:srcRect/>
          <a:stretch>
            <a:fillRect/>
          </a:stretch>
        </p:blipFill>
        <p:spPr bwMode="auto">
          <a:xfrm>
            <a:off x="3132559" y="4240252"/>
            <a:ext cx="2566314" cy="1825852"/>
          </a:xfrm>
          <a:prstGeom prst="rect">
            <a:avLst/>
          </a:prstGeom>
          <a:noFill/>
        </p:spPr>
      </p:pic>
      <p:pic>
        <p:nvPicPr>
          <p:cNvPr id="36" name="Picture 2" descr="http://legumeplus.eu/files/sainfoin/Sainfoin-being-cut.jpg"/>
          <p:cNvPicPr>
            <a:picLocks noChangeAspect="1" noChangeArrowheads="1"/>
          </p:cNvPicPr>
          <p:nvPr/>
        </p:nvPicPr>
        <p:blipFill>
          <a:blip r:embed="rId8" cstate="email">
            <a:lum bright="20000"/>
            <a:extLst>
              <a:ext uri="{28A0092B-C50C-407E-A947-70E740481C1C}">
                <a14:useLocalDpi xmlns:a14="http://schemas.microsoft.com/office/drawing/2010/main"/>
              </a:ext>
            </a:extLst>
          </a:blip>
          <a:srcRect/>
          <a:stretch>
            <a:fillRect/>
          </a:stretch>
        </p:blipFill>
        <p:spPr bwMode="auto">
          <a:xfrm>
            <a:off x="299240" y="1603148"/>
            <a:ext cx="2573991" cy="1825852"/>
          </a:xfrm>
          <a:prstGeom prst="rect">
            <a:avLst/>
          </a:prstGeom>
          <a:noFill/>
        </p:spPr>
      </p:pic>
      <p:sp>
        <p:nvSpPr>
          <p:cNvPr id="38" name="Rectangle 14"/>
          <p:cNvSpPr/>
          <p:nvPr/>
        </p:nvSpPr>
        <p:spPr>
          <a:xfrm>
            <a:off x="299240" y="1099092"/>
            <a:ext cx="2573991" cy="523220"/>
          </a:xfrm>
          <a:prstGeom prst="rect">
            <a:avLst/>
          </a:prstGeom>
          <a:solidFill>
            <a:schemeClr val="accent3">
              <a:lumMod val="75000"/>
            </a:schemeClr>
          </a:solidFill>
          <a:ln>
            <a:noFill/>
          </a:ln>
        </p:spPr>
        <p:txBody>
          <a:bodyPr wrap="square">
            <a:spAutoFit/>
          </a:bodyPr>
          <a:lstStyle/>
          <a:p>
            <a:pPr algn="ctr"/>
            <a:r>
              <a:rPr lang="en-GB" sz="2800" b="1" dirty="0" smtClean="0">
                <a:solidFill>
                  <a:prstClr val="black"/>
                </a:solidFill>
                <a:latin typeface="Arial" panose="020B0604020202020204" pitchFamily="34" charset="0"/>
                <a:cs typeface="Arial" panose="020B0604020202020204" pitchFamily="34" charset="0"/>
              </a:rPr>
              <a:t>Agronomy</a:t>
            </a:r>
            <a:endParaRPr lang="en-GB" sz="2800" dirty="0">
              <a:solidFill>
                <a:prstClr val="black"/>
              </a:solidFill>
              <a:latin typeface="Arial" panose="020B0604020202020204" pitchFamily="34" charset="0"/>
              <a:cs typeface="Arial" panose="020B0604020202020204" pitchFamily="34" charset="0"/>
            </a:endParaRPr>
          </a:p>
        </p:txBody>
      </p:sp>
      <p:sp>
        <p:nvSpPr>
          <p:cNvPr id="39" name="Rectangle 14"/>
          <p:cNvSpPr/>
          <p:nvPr/>
        </p:nvSpPr>
        <p:spPr>
          <a:xfrm>
            <a:off x="3099895" y="3717032"/>
            <a:ext cx="2583144" cy="523220"/>
          </a:xfrm>
          <a:prstGeom prst="rect">
            <a:avLst/>
          </a:prstGeom>
          <a:solidFill>
            <a:schemeClr val="accent6">
              <a:lumMod val="75000"/>
            </a:schemeClr>
          </a:solidFill>
          <a:ln>
            <a:noFill/>
          </a:ln>
        </p:spPr>
        <p:txBody>
          <a:bodyPr wrap="square">
            <a:spAutoFit/>
          </a:bodyPr>
          <a:lstStyle/>
          <a:p>
            <a:pPr algn="ctr"/>
            <a:r>
              <a:rPr lang="en-GB" sz="2800" b="1" dirty="0" smtClean="0">
                <a:solidFill>
                  <a:prstClr val="black"/>
                </a:solidFill>
                <a:latin typeface="Arial" panose="020B0604020202020204" pitchFamily="34" charset="0"/>
                <a:cs typeface="Arial" panose="020B0604020202020204" pitchFamily="34" charset="0"/>
              </a:rPr>
              <a:t>Farm</a:t>
            </a:r>
            <a:endParaRPr lang="en-GB" sz="2800" dirty="0">
              <a:solidFill>
                <a:prstClr val="black"/>
              </a:solidFill>
              <a:latin typeface="Arial" panose="020B0604020202020204" pitchFamily="34" charset="0"/>
              <a:cs typeface="Arial" panose="020B0604020202020204" pitchFamily="34" charset="0"/>
            </a:endParaRPr>
          </a:p>
        </p:txBody>
      </p:sp>
      <p:sp>
        <p:nvSpPr>
          <p:cNvPr id="47" name="Rectangle 14"/>
          <p:cNvSpPr/>
          <p:nvPr/>
        </p:nvSpPr>
        <p:spPr>
          <a:xfrm>
            <a:off x="370613" y="1948770"/>
            <a:ext cx="2466487" cy="400110"/>
          </a:xfrm>
          <a:prstGeom prst="rect">
            <a:avLst/>
          </a:prstGeom>
          <a:solidFill>
            <a:schemeClr val="accent3">
              <a:lumMod val="75000"/>
            </a:schemeClr>
          </a:solidFill>
          <a:ln>
            <a:noFill/>
          </a:ln>
        </p:spPr>
        <p:txBody>
          <a:bodyPr wrap="square">
            <a:spAutoFit/>
          </a:bodyPr>
          <a:lstStyle/>
          <a:p>
            <a:pPr algn="ctr"/>
            <a:r>
              <a:rPr lang="en-GB" sz="2000" b="1" dirty="0">
                <a:solidFill>
                  <a:prstClr val="black"/>
                </a:solidFill>
                <a:latin typeface="Arial" panose="020B0604020202020204" pitchFamily="34" charset="0"/>
                <a:cs typeface="Arial" panose="020B0604020202020204" pitchFamily="34" charset="0"/>
              </a:rPr>
              <a:t>Fix atmospheric N</a:t>
            </a:r>
            <a:endParaRPr lang="en-GB" sz="2000" dirty="0">
              <a:solidFill>
                <a:prstClr val="black"/>
              </a:solidFill>
              <a:latin typeface="Arial" panose="020B0604020202020204" pitchFamily="34" charset="0"/>
              <a:cs typeface="Arial" panose="020B0604020202020204" pitchFamily="34" charset="0"/>
            </a:endParaRPr>
          </a:p>
        </p:txBody>
      </p:sp>
      <p:sp>
        <p:nvSpPr>
          <p:cNvPr id="48" name="Rectangle 45"/>
          <p:cNvSpPr/>
          <p:nvPr/>
        </p:nvSpPr>
        <p:spPr>
          <a:xfrm>
            <a:off x="3810999" y="4445292"/>
            <a:ext cx="1512168" cy="707886"/>
          </a:xfrm>
          <a:prstGeom prst="rect">
            <a:avLst/>
          </a:prstGeom>
          <a:solidFill>
            <a:schemeClr val="accent6">
              <a:lumMod val="75000"/>
            </a:schemeClr>
          </a:solidFill>
          <a:ln>
            <a:noFill/>
          </a:ln>
        </p:spPr>
        <p:txBody>
          <a:bodyPr wrap="square">
            <a:spAutoFit/>
          </a:bodyPr>
          <a:lstStyle/>
          <a:p>
            <a:r>
              <a:rPr lang="en-GB" sz="2000" b="1" dirty="0" smtClean="0">
                <a:solidFill>
                  <a:prstClr val="black"/>
                </a:solidFill>
                <a:latin typeface="Arial" panose="020B0604020202020204" pitchFamily="34" charset="0"/>
                <a:cs typeface="Arial" panose="020B0604020202020204" pitchFamily="34" charset="0"/>
              </a:rPr>
              <a:t> </a:t>
            </a:r>
            <a:r>
              <a:rPr lang="en-GB" sz="2000" b="1" dirty="0" smtClean="0">
                <a:solidFill>
                  <a:prstClr val="black"/>
                </a:solidFill>
                <a:latin typeface="Arial" panose="020B0604020202020204" pitchFamily="34" charset="0"/>
                <a:cs typeface="Arial" panose="020B0604020202020204" pitchFamily="34" charset="0"/>
                <a:sym typeface="Wingdings"/>
              </a:rPr>
              <a:t> N </a:t>
            </a:r>
            <a:r>
              <a:rPr lang="en-GB" sz="2000" b="1" dirty="0" smtClean="0">
                <a:solidFill>
                  <a:prstClr val="black"/>
                </a:solidFill>
                <a:latin typeface="Arial" panose="020B0604020202020204" pitchFamily="34" charset="0"/>
                <a:cs typeface="Arial" panose="020B0604020202020204" pitchFamily="34" charset="0"/>
              </a:rPr>
              <a:t>self-sufficiency</a:t>
            </a:r>
            <a:endParaRPr lang="en-GB" sz="2000" b="1" dirty="0">
              <a:solidFill>
                <a:prstClr val="black"/>
              </a:solidFill>
              <a:latin typeface="Arial" panose="020B0604020202020204" pitchFamily="34" charset="0"/>
              <a:cs typeface="Arial" panose="020B0604020202020204" pitchFamily="34" charset="0"/>
            </a:endParaRPr>
          </a:p>
        </p:txBody>
      </p:sp>
      <p:sp>
        <p:nvSpPr>
          <p:cNvPr id="81" name="Rectangle 80"/>
          <p:cNvSpPr/>
          <p:nvPr/>
        </p:nvSpPr>
        <p:spPr>
          <a:xfrm>
            <a:off x="3073200" y="165965"/>
            <a:ext cx="3602268" cy="523220"/>
          </a:xfrm>
          <a:prstGeom prst="rect">
            <a:avLst/>
          </a:prstGeom>
        </p:spPr>
        <p:txBody>
          <a:bodyPr wrap="none">
            <a:spAutoFit/>
          </a:bodyPr>
          <a:lstStyle/>
          <a:p>
            <a:pPr algn="ctr" eaLnBrk="0" hangingPunct="0"/>
            <a:r>
              <a:rPr lang="en-GB" sz="2800" b="1" dirty="0">
                <a:solidFill>
                  <a:srgbClr val="6F9D20"/>
                </a:solidFill>
                <a:latin typeface="Arial" pitchFamily="34" charset="0"/>
                <a:cs typeface="Arial" pitchFamily="34" charset="0"/>
              </a:rPr>
              <a:t>Benefits</a:t>
            </a:r>
            <a:r>
              <a:rPr lang="en-GB" sz="2800" b="1" dirty="0" smtClean="0">
                <a:solidFill>
                  <a:srgbClr val="6F9D20"/>
                </a:solidFill>
                <a:latin typeface="Arial" pitchFamily="34" charset="0"/>
                <a:cs typeface="Arial" pitchFamily="34" charset="0"/>
              </a:rPr>
              <a:t> of legumes</a:t>
            </a:r>
            <a:endParaRPr lang="en-GB" sz="2800" b="1" dirty="0">
              <a:solidFill>
                <a:srgbClr val="6F9D20"/>
              </a:solidFill>
              <a:latin typeface="Arial" pitchFamily="34" charset="0"/>
              <a:cs typeface="Arial" pitchFamily="34" charset="0"/>
            </a:endParaRPr>
          </a:p>
        </p:txBody>
      </p:sp>
      <p:sp>
        <p:nvSpPr>
          <p:cNvPr id="99" name="Rectangle 14"/>
          <p:cNvSpPr/>
          <p:nvPr/>
        </p:nvSpPr>
        <p:spPr>
          <a:xfrm>
            <a:off x="6349933" y="1061976"/>
            <a:ext cx="2542547" cy="523220"/>
          </a:xfrm>
          <a:prstGeom prst="rect">
            <a:avLst/>
          </a:prstGeom>
          <a:solidFill>
            <a:schemeClr val="tx1">
              <a:lumMod val="50000"/>
              <a:lumOff val="50000"/>
            </a:schemeClr>
          </a:solidFill>
          <a:ln>
            <a:noFill/>
          </a:ln>
        </p:spPr>
        <p:txBody>
          <a:bodyPr wrap="square">
            <a:spAutoFit/>
          </a:bodyPr>
          <a:lstStyle/>
          <a:p>
            <a:pPr algn="ctr"/>
            <a:r>
              <a:rPr lang="en-GB" sz="2800" b="1" dirty="0" smtClean="0">
                <a:solidFill>
                  <a:prstClr val="black"/>
                </a:solidFill>
                <a:latin typeface="Arial" panose="020B0604020202020204" pitchFamily="34" charset="0"/>
                <a:cs typeface="Arial" panose="020B0604020202020204" pitchFamily="34" charset="0"/>
              </a:rPr>
              <a:t>Environment</a:t>
            </a:r>
            <a:endParaRPr lang="en-GB" sz="2800" dirty="0">
              <a:solidFill>
                <a:prstClr val="black"/>
              </a:solidFill>
              <a:latin typeface="Arial" panose="020B0604020202020204" pitchFamily="34" charset="0"/>
              <a:cs typeface="Arial" panose="020B0604020202020204" pitchFamily="34" charset="0"/>
            </a:endParaRPr>
          </a:p>
        </p:txBody>
      </p:sp>
      <p:sp>
        <p:nvSpPr>
          <p:cNvPr id="100" name="Rectangle 45"/>
          <p:cNvSpPr/>
          <p:nvPr/>
        </p:nvSpPr>
        <p:spPr>
          <a:xfrm>
            <a:off x="6305323" y="3041355"/>
            <a:ext cx="2613551" cy="707886"/>
          </a:xfrm>
          <a:prstGeom prst="rect">
            <a:avLst/>
          </a:prstGeom>
          <a:solidFill>
            <a:schemeClr val="tx1">
              <a:lumMod val="50000"/>
              <a:lumOff val="50000"/>
            </a:schemeClr>
          </a:solidFill>
          <a:ln>
            <a:noFill/>
          </a:ln>
        </p:spPr>
        <p:txBody>
          <a:bodyPr wrap="square">
            <a:spAutoFit/>
          </a:bodyPr>
          <a:lstStyle/>
          <a:p>
            <a:pPr algn="ctr"/>
            <a:r>
              <a:rPr lang="en-GB" sz="2000" b="1" dirty="0" smtClean="0">
                <a:solidFill>
                  <a:prstClr val="black"/>
                </a:solidFill>
                <a:latin typeface="Arial" panose="020B0604020202020204" pitchFamily="34" charset="0"/>
                <a:cs typeface="Arial" panose="020B0604020202020204" pitchFamily="34" charset="0"/>
                <a:sym typeface="Wingdings"/>
              </a:rPr>
              <a:t> C</a:t>
            </a:r>
            <a:r>
              <a:rPr lang="en-GB" sz="2000" b="1" dirty="0" smtClean="0">
                <a:solidFill>
                  <a:prstClr val="black"/>
                </a:solidFill>
                <a:latin typeface="Arial" panose="020B0604020202020204" pitchFamily="34" charset="0"/>
                <a:cs typeface="Arial" panose="020B0604020202020204" pitchFamily="34" charset="0"/>
              </a:rPr>
              <a:t>hemical </a:t>
            </a:r>
            <a:r>
              <a:rPr lang="en-GB" sz="2000" b="1" dirty="0">
                <a:solidFill>
                  <a:prstClr val="black"/>
                </a:solidFill>
                <a:latin typeface="Arial" panose="020B0604020202020204" pitchFamily="34" charset="0"/>
                <a:cs typeface="Arial" panose="020B0604020202020204" pitchFamily="34" charset="0"/>
              </a:rPr>
              <a:t>fertilizers</a:t>
            </a:r>
          </a:p>
        </p:txBody>
      </p:sp>
      <p:sp>
        <p:nvSpPr>
          <p:cNvPr id="102" name="Rectangle 14"/>
          <p:cNvSpPr/>
          <p:nvPr/>
        </p:nvSpPr>
        <p:spPr>
          <a:xfrm>
            <a:off x="2905982" y="1482551"/>
            <a:ext cx="3322202" cy="1298377"/>
          </a:xfrm>
          <a:prstGeom prst="ellipse">
            <a:avLst/>
          </a:prstGeom>
          <a:solidFill>
            <a:schemeClr val="accent4">
              <a:lumMod val="60000"/>
              <a:lumOff val="40000"/>
            </a:schemeClr>
          </a:solidFill>
          <a:ln>
            <a:noFill/>
          </a:ln>
        </p:spPr>
        <p:txBody>
          <a:bodyPr wrap="square" lIns="36000" tIns="0" rIns="36000" bIns="0">
            <a:spAutoFit/>
          </a:bodyPr>
          <a:lstStyle/>
          <a:p>
            <a:pPr marL="342900" indent="-342900">
              <a:buFont typeface="Arial" panose="020B0604020202020204" pitchFamily="34" charset="0"/>
              <a:buChar char="•"/>
            </a:pPr>
            <a:r>
              <a:rPr lang="en-GB" sz="2000" b="1" dirty="0" smtClean="0">
                <a:solidFill>
                  <a:prstClr val="black"/>
                </a:solidFill>
                <a:latin typeface="Arial" panose="020B0604020202020204" pitchFamily="34" charset="0"/>
                <a:cs typeface="Arial" panose="020B0604020202020204" pitchFamily="34" charset="0"/>
              </a:rPr>
              <a:t>High N content</a:t>
            </a:r>
          </a:p>
          <a:p>
            <a:pPr marL="342900" indent="-342900">
              <a:buFont typeface="Arial" panose="020B0604020202020204" pitchFamily="34" charset="0"/>
              <a:buChar char="•"/>
            </a:pPr>
            <a:r>
              <a:rPr lang="en-GB" sz="2000" b="1" dirty="0" smtClean="0">
                <a:solidFill>
                  <a:prstClr val="black"/>
                </a:solidFill>
                <a:latin typeface="Arial" panose="020B0604020202020204" pitchFamily="34" charset="0"/>
                <a:cs typeface="Arial" panose="020B0604020202020204" pitchFamily="34" charset="0"/>
              </a:rPr>
              <a:t>Sustainable protein source</a:t>
            </a:r>
            <a:endParaRPr lang="en-GB" sz="20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714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0" y="6088461"/>
            <a:ext cx="9144000" cy="737601"/>
            <a:chOff x="0" y="6120399"/>
            <a:chExt cx="9144000" cy="737601"/>
          </a:xfrm>
        </p:grpSpPr>
        <p:sp>
          <p:nvSpPr>
            <p:cNvPr id="4" name="Rectangle 3"/>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6" name="Rectangle 5"/>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pic>
        <p:nvPicPr>
          <p:cNvPr id="3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21" name="Rettangolo 21"/>
          <p:cNvSpPr/>
          <p:nvPr/>
        </p:nvSpPr>
        <p:spPr>
          <a:xfrm>
            <a:off x="234254" y="382745"/>
            <a:ext cx="3876959" cy="523220"/>
          </a:xfrm>
          <a:prstGeom prst="rect">
            <a:avLst/>
          </a:prstGeom>
        </p:spPr>
        <p:txBody>
          <a:bodyPr wrap="none">
            <a:spAutoFit/>
          </a:bodyPr>
          <a:lstStyle/>
          <a:p>
            <a:r>
              <a:rPr lang="en-US" sz="2800" b="1" dirty="0" smtClean="0">
                <a:solidFill>
                  <a:srgbClr val="6F9D20"/>
                </a:solidFill>
                <a:latin typeface="Arial" pitchFamily="34" charset="0"/>
                <a:cs typeface="Arial" pitchFamily="34" charset="0"/>
              </a:rPr>
              <a:t>Take home messages</a:t>
            </a:r>
            <a:endParaRPr lang="en-GB" sz="2800" b="1" dirty="0">
              <a:solidFill>
                <a:srgbClr val="6F9D20"/>
              </a:solidFill>
              <a:latin typeface="Arial" pitchFamily="34" charset="0"/>
              <a:cs typeface="Arial" pitchFamily="34" charset="0"/>
            </a:endParaRPr>
          </a:p>
        </p:txBody>
      </p:sp>
      <p:sp>
        <p:nvSpPr>
          <p:cNvPr id="41" name="Rectangle 1"/>
          <p:cNvSpPr/>
          <p:nvPr/>
        </p:nvSpPr>
        <p:spPr>
          <a:xfrm>
            <a:off x="895252" y="1367389"/>
            <a:ext cx="8429276" cy="400110"/>
          </a:xfrm>
          <a:prstGeom prst="rect">
            <a:avLst/>
          </a:prstGeom>
        </p:spPr>
        <p:txBody>
          <a:bodyPr wrap="square">
            <a:spAutoFit/>
          </a:bodyPr>
          <a:lstStyle/>
          <a:p>
            <a:pPr algn="just">
              <a:buClr>
                <a:srgbClr val="C5DD01"/>
              </a:buClr>
            </a:pPr>
            <a:r>
              <a:rPr lang="en-GB" sz="2000" dirty="0" smtClean="0">
                <a:latin typeface="Arial" panose="020B0604020202020204" pitchFamily="34" charset="0"/>
                <a:cs typeface="Arial" panose="020B0604020202020204" pitchFamily="34" charset="0"/>
              </a:rPr>
              <a:t>Inclusion of SF </a:t>
            </a:r>
            <a:r>
              <a:rPr lang="en-GB" sz="2000" b="1" dirty="0" smtClean="0">
                <a:latin typeface="Arial" panose="020B0604020202020204" pitchFamily="34" charset="0"/>
                <a:cs typeface="Arial" panose="020B0604020202020204" pitchFamily="34" charset="0"/>
              </a:rPr>
              <a:t>reduces</a:t>
            </a:r>
            <a:r>
              <a:rPr lang="en-GB" sz="2000" dirty="0" smtClean="0">
                <a:latin typeface="Arial" panose="020B0604020202020204" pitchFamily="34" charset="0"/>
                <a:cs typeface="Arial" panose="020B0604020202020204" pitchFamily="34" charset="0"/>
              </a:rPr>
              <a:t> OM and fibre </a:t>
            </a:r>
            <a:r>
              <a:rPr lang="en-GB" sz="2000" b="1" dirty="0" smtClean="0">
                <a:latin typeface="Arial" panose="020B0604020202020204" pitchFamily="34" charset="0"/>
                <a:cs typeface="Arial" panose="020B0604020202020204" pitchFamily="34" charset="0"/>
              </a:rPr>
              <a:t>digestibility</a:t>
            </a:r>
            <a:r>
              <a:rPr lang="en-GB" sz="2000" dirty="0" smtClean="0">
                <a:latin typeface="Arial" panose="020B0604020202020204" pitchFamily="34" charset="0"/>
                <a:cs typeface="Arial" panose="020B0604020202020204" pitchFamily="34" charset="0"/>
              </a:rPr>
              <a:t> compared to pure T</a:t>
            </a:r>
            <a:endParaRPr lang="en-GB" sz="2000" dirty="0">
              <a:latin typeface="Arial" panose="020B0604020202020204" pitchFamily="34" charset="0"/>
              <a:cs typeface="Arial" panose="020B0604020202020204" pitchFamily="34" charset="0"/>
            </a:endParaRPr>
          </a:p>
        </p:txBody>
      </p:sp>
      <p:pic>
        <p:nvPicPr>
          <p:cNvPr id="42" name="Picture 2" descr="http://upload.wikimedia.org/wikipedia/commons/thumb/4/4f/Sainfoin1.jpg/290px-Sainfoin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682" y="1384997"/>
            <a:ext cx="471262" cy="454510"/>
          </a:xfrm>
          <a:prstGeom prst="rect">
            <a:avLst/>
          </a:prstGeom>
          <a:noFill/>
          <a:ln w="76200">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sp>
        <p:nvSpPr>
          <p:cNvPr id="47" name="Rectangle 46"/>
          <p:cNvSpPr/>
          <p:nvPr/>
        </p:nvSpPr>
        <p:spPr>
          <a:xfrm>
            <a:off x="329592" y="2524834"/>
            <a:ext cx="5479539" cy="400110"/>
          </a:xfrm>
          <a:prstGeom prst="rect">
            <a:avLst/>
          </a:prstGeom>
        </p:spPr>
        <p:txBody>
          <a:bodyPr wrap="square">
            <a:spAutoFit/>
          </a:bodyPr>
          <a:lstStyle/>
          <a:p>
            <a:pPr algn="just">
              <a:buClr>
                <a:srgbClr val="C5DD01"/>
              </a:buClr>
            </a:pPr>
            <a:r>
              <a:rPr lang="en-GB" sz="2000" dirty="0" smtClean="0">
                <a:latin typeface="Arial" panose="020B0604020202020204" pitchFamily="34" charset="0"/>
                <a:cs typeface="Arial" panose="020B0604020202020204" pitchFamily="34" charset="0"/>
              </a:rPr>
              <a:t>Pattern of N excretion directed towards faeces </a:t>
            </a:r>
            <a:endParaRPr lang="en-GB" sz="2000" dirty="0">
              <a:latin typeface="Arial" panose="020B0604020202020204" pitchFamily="34" charset="0"/>
              <a:cs typeface="Arial" panose="020B0604020202020204" pitchFamily="34" charset="0"/>
            </a:endParaRPr>
          </a:p>
        </p:txBody>
      </p:sp>
      <p:sp>
        <p:nvSpPr>
          <p:cNvPr id="49" name="Rectangle 1"/>
          <p:cNvSpPr/>
          <p:nvPr/>
        </p:nvSpPr>
        <p:spPr>
          <a:xfrm>
            <a:off x="218538" y="2153512"/>
            <a:ext cx="2986395" cy="461665"/>
          </a:xfrm>
          <a:prstGeom prst="rect">
            <a:avLst/>
          </a:prstGeom>
        </p:spPr>
        <p:txBody>
          <a:bodyPr wrap="none">
            <a:spAutoFit/>
          </a:bodyPr>
          <a:lstStyle/>
          <a:p>
            <a:r>
              <a:rPr lang="en-GB" sz="2400" b="1" dirty="0">
                <a:solidFill>
                  <a:srgbClr val="6F9D20"/>
                </a:solidFill>
                <a:latin typeface="Arial" panose="020B0604020202020204" pitchFamily="34" charset="0"/>
                <a:cs typeface="Arial" panose="020B0604020202020204" pitchFamily="34" charset="0"/>
              </a:rPr>
              <a:t>T-SF vs T and T-RC</a:t>
            </a:r>
          </a:p>
        </p:txBody>
      </p:sp>
      <p:sp>
        <p:nvSpPr>
          <p:cNvPr id="53" name="Rettangolo 21"/>
          <p:cNvSpPr/>
          <p:nvPr/>
        </p:nvSpPr>
        <p:spPr>
          <a:xfrm>
            <a:off x="213810" y="3233026"/>
            <a:ext cx="2162772" cy="461665"/>
          </a:xfrm>
          <a:prstGeom prst="rect">
            <a:avLst/>
          </a:prstGeom>
        </p:spPr>
        <p:txBody>
          <a:bodyPr wrap="none">
            <a:spAutoFit/>
          </a:bodyPr>
          <a:lstStyle/>
          <a:p>
            <a:pPr algn="ctr" eaLnBrk="0" hangingPunct="0"/>
            <a:r>
              <a:rPr lang="en-US" sz="2400" b="1" dirty="0">
                <a:solidFill>
                  <a:srgbClr val="6F9D20"/>
                </a:solidFill>
                <a:latin typeface="Arial" pitchFamily="34" charset="0"/>
                <a:cs typeface="Arial" pitchFamily="34" charset="0"/>
              </a:rPr>
              <a:t>CH</a:t>
            </a:r>
            <a:r>
              <a:rPr lang="en-US" sz="2400" b="1" baseline="-25000" dirty="0">
                <a:solidFill>
                  <a:srgbClr val="6F9D20"/>
                </a:solidFill>
                <a:latin typeface="Arial" pitchFamily="34" charset="0"/>
                <a:cs typeface="Arial" pitchFamily="34" charset="0"/>
              </a:rPr>
              <a:t>4</a:t>
            </a:r>
            <a:r>
              <a:rPr lang="en-US" sz="2400" b="1" dirty="0">
                <a:solidFill>
                  <a:srgbClr val="6F9D20"/>
                </a:solidFill>
                <a:latin typeface="Arial" pitchFamily="34" charset="0"/>
                <a:cs typeface="Arial" pitchFamily="34" charset="0"/>
              </a:rPr>
              <a:t> emission</a:t>
            </a:r>
            <a:endParaRPr lang="en-GB" sz="2400" b="1" dirty="0">
              <a:solidFill>
                <a:srgbClr val="6F9D20"/>
              </a:solidFill>
              <a:latin typeface="Arial" pitchFamily="34" charset="0"/>
              <a:cs typeface="Arial" pitchFamily="34" charset="0"/>
            </a:endParaRPr>
          </a:p>
        </p:txBody>
      </p:sp>
      <p:sp>
        <p:nvSpPr>
          <p:cNvPr id="60" name="Rectangle 59"/>
          <p:cNvSpPr/>
          <p:nvPr/>
        </p:nvSpPr>
        <p:spPr>
          <a:xfrm>
            <a:off x="259682" y="3729226"/>
            <a:ext cx="8727379" cy="707886"/>
          </a:xfrm>
          <a:prstGeom prst="rect">
            <a:avLst/>
          </a:prstGeom>
        </p:spPr>
        <p:txBody>
          <a:bodyPr wrap="square">
            <a:spAutoFit/>
          </a:bodyPr>
          <a:lstStyle/>
          <a:p>
            <a:r>
              <a:rPr lang="fr-FR" sz="2000" dirty="0" smtClean="0">
                <a:latin typeface="Arial" panose="020B0604020202020204" pitchFamily="34" charset="0"/>
                <a:cs typeface="Arial" panose="020B0604020202020204" pitchFamily="34" charset="0"/>
              </a:rPr>
              <a:t>SF-</a:t>
            </a:r>
            <a:r>
              <a:rPr lang="fr-FR" sz="2000" dirty="0" err="1" smtClean="0">
                <a:latin typeface="Arial" panose="020B0604020202020204" pitchFamily="34" charset="0"/>
                <a:cs typeface="Arial" panose="020B0604020202020204" pitchFamily="34" charset="0"/>
              </a:rPr>
              <a:t>containing</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silages</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led</a:t>
            </a:r>
            <a:r>
              <a:rPr lang="fr-FR" sz="2000" dirty="0" smtClean="0">
                <a:latin typeface="Arial" panose="020B0604020202020204" pitchFamily="34" charset="0"/>
                <a:cs typeface="Arial" panose="020B0604020202020204" pitchFamily="34" charset="0"/>
              </a:rPr>
              <a:t> to the </a:t>
            </a:r>
            <a:r>
              <a:rPr lang="fr-FR" sz="2000" dirty="0" err="1" smtClean="0">
                <a:latin typeface="Arial" panose="020B0604020202020204" pitchFamily="34" charset="0"/>
                <a:cs typeface="Arial" panose="020B0604020202020204" pitchFamily="34" charset="0"/>
              </a:rPr>
              <a:t>lowest</a:t>
            </a:r>
            <a:r>
              <a:rPr lang="fr-FR" sz="2000" dirty="0" smtClean="0">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CH</a:t>
            </a:r>
            <a:r>
              <a:rPr lang="fr-FR" sz="2000" baseline="-25000" dirty="0">
                <a:latin typeface="Arial" panose="020B0604020202020204" pitchFamily="34" charset="0"/>
                <a:cs typeface="Arial" panose="020B0604020202020204" pitchFamily="34" charset="0"/>
              </a:rPr>
              <a:t>4</a:t>
            </a:r>
            <a:r>
              <a:rPr lang="fr-FR" sz="2000" dirty="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emission</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significantly</a:t>
            </a:r>
            <a:r>
              <a:rPr lang="fr-FR" sz="2000" dirty="0" smtClean="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lower</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than</a:t>
            </a:r>
            <a:r>
              <a:rPr lang="fr-FR" sz="2000" dirty="0">
                <a:latin typeface="Arial" panose="020B0604020202020204" pitchFamily="34" charset="0"/>
                <a:cs typeface="Arial" panose="020B0604020202020204" pitchFamily="34" charset="0"/>
              </a:rPr>
              <a:t> pure T</a:t>
            </a:r>
          </a:p>
        </p:txBody>
      </p:sp>
      <p:sp>
        <p:nvSpPr>
          <p:cNvPr id="62" name="ZoneTexte 61"/>
          <p:cNvSpPr txBox="1"/>
          <p:nvPr/>
        </p:nvSpPr>
        <p:spPr>
          <a:xfrm>
            <a:off x="231570" y="5239072"/>
            <a:ext cx="8588901" cy="400110"/>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All RC-</a:t>
            </a:r>
            <a:r>
              <a:rPr lang="fr-FR" sz="2000" dirty="0" err="1">
                <a:latin typeface="Arial" panose="020B0604020202020204" pitchFamily="34" charset="0"/>
                <a:cs typeface="Arial" panose="020B0604020202020204" pitchFamily="34" charset="0"/>
              </a:rPr>
              <a:t>including</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silages</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better</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intake</a:t>
            </a:r>
            <a:r>
              <a:rPr lang="fr-FR" sz="2000" dirty="0">
                <a:latin typeface="Arial" panose="020B0604020202020204" pitchFamily="34" charset="0"/>
                <a:cs typeface="Arial" panose="020B0604020202020204" pitchFamily="34" charset="0"/>
              </a:rPr>
              <a:t> and </a:t>
            </a:r>
            <a:r>
              <a:rPr lang="fr-FR" sz="2000" dirty="0" err="1">
                <a:latin typeface="Arial" panose="020B0604020202020204" pitchFamily="34" charset="0"/>
                <a:cs typeface="Arial" panose="020B0604020202020204" pitchFamily="34" charset="0"/>
              </a:rPr>
              <a:t>better</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growth</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than</a:t>
            </a:r>
            <a:r>
              <a:rPr lang="fr-FR" sz="2000" dirty="0">
                <a:latin typeface="Arial" panose="020B0604020202020204" pitchFamily="34" charset="0"/>
                <a:cs typeface="Arial" panose="020B0604020202020204" pitchFamily="34" charset="0"/>
              </a:rPr>
              <a:t> T-SF and T</a:t>
            </a:r>
          </a:p>
        </p:txBody>
      </p:sp>
      <p:sp>
        <p:nvSpPr>
          <p:cNvPr id="63" name="Rettangolo 21"/>
          <p:cNvSpPr/>
          <p:nvPr/>
        </p:nvSpPr>
        <p:spPr>
          <a:xfrm>
            <a:off x="244052" y="4767535"/>
            <a:ext cx="2239716" cy="461665"/>
          </a:xfrm>
          <a:prstGeom prst="rect">
            <a:avLst/>
          </a:prstGeom>
        </p:spPr>
        <p:txBody>
          <a:bodyPr wrap="none">
            <a:spAutoFit/>
          </a:bodyPr>
          <a:lstStyle/>
          <a:p>
            <a:pPr algn="ctr" eaLnBrk="0" hangingPunct="0"/>
            <a:r>
              <a:rPr lang="en-US" sz="2400" b="1" dirty="0" smtClean="0">
                <a:solidFill>
                  <a:srgbClr val="6F9D20"/>
                </a:solidFill>
                <a:latin typeface="Arial" pitchFamily="34" charset="0"/>
                <a:cs typeface="Arial" pitchFamily="34" charset="0"/>
              </a:rPr>
              <a:t>Performances</a:t>
            </a:r>
            <a:endParaRPr lang="en-GB" sz="2400" b="1" dirty="0">
              <a:solidFill>
                <a:srgbClr val="6F9D20"/>
              </a:solidFill>
              <a:latin typeface="Arial" pitchFamily="34" charset="0"/>
              <a:cs typeface="Arial" pitchFamily="34" charset="0"/>
            </a:endParaRPr>
          </a:p>
        </p:txBody>
      </p:sp>
      <p:sp>
        <p:nvSpPr>
          <p:cNvPr id="67" name="Espace réservé du numéro de diapositive 3"/>
          <p:cNvSpPr>
            <a:spLocks noGrp="1"/>
          </p:cNvSpPr>
          <p:nvPr>
            <p:ph type="sldNum" sz="quarter" idx="12"/>
          </p:nvPr>
        </p:nvSpPr>
        <p:spPr>
          <a:xfrm>
            <a:off x="7884367" y="6246000"/>
            <a:ext cx="1123727" cy="249385"/>
          </a:xfrm>
        </p:spPr>
        <p:txBody>
          <a:bodyPr/>
          <a:lstStyle/>
          <a:p>
            <a:r>
              <a:rPr lang="fr-BE" sz="1600" dirty="0">
                <a:solidFill>
                  <a:schemeClr val="bg1"/>
                </a:solidFill>
                <a:latin typeface="Arial" panose="020B0604020202020204" pitchFamily="34" charset="0"/>
                <a:cs typeface="Arial" pitchFamily="34" charset="0"/>
              </a:rPr>
              <a:t>.</a:t>
            </a:r>
            <a:r>
              <a:rPr lang="fr-BE" sz="1600" dirty="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t>20</a:t>
            </a:fld>
            <a:endParaRPr lang="fr-BE" sz="1600" dirty="0">
              <a:solidFill>
                <a:schemeClr val="bg1"/>
              </a:solidFill>
              <a:latin typeface="Arial" pitchFamily="34" charset="0"/>
              <a:cs typeface="Arial" pitchFamily="34" charset="0"/>
            </a:endParaRPr>
          </a:p>
        </p:txBody>
      </p:sp>
      <p:pic>
        <p:nvPicPr>
          <p:cNvPr id="69" name="Picture 2" descr="Legume Plus 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89559" y="6270823"/>
            <a:ext cx="1872208" cy="524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71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9" grpId="0"/>
      <p:bldP spid="53" grpId="0"/>
      <p:bldP spid="60" grpId="0"/>
      <p:bldP spid="62" grpId="0"/>
      <p:bldP spid="6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e 6"/>
          <p:cNvGrpSpPr/>
          <p:nvPr/>
        </p:nvGrpSpPr>
        <p:grpSpPr>
          <a:xfrm>
            <a:off x="0" y="6120399"/>
            <a:ext cx="9144000" cy="737601"/>
            <a:chOff x="0" y="6120399"/>
            <a:chExt cx="9144000" cy="737601"/>
          </a:xfrm>
        </p:grpSpPr>
        <p:sp>
          <p:nvSpPr>
            <p:cNvPr id="4" name="Rectangle 3"/>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6" name="Rectangle 5"/>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13" name="Espace réservé du numéro de diapositive 3"/>
          <p:cNvSpPr>
            <a:spLocks noGrp="1"/>
          </p:cNvSpPr>
          <p:nvPr>
            <p:ph type="sldNum" sz="quarter" idx="12"/>
          </p:nvPr>
        </p:nvSpPr>
        <p:spPr>
          <a:xfrm>
            <a:off x="7884367" y="6246000"/>
            <a:ext cx="1123727" cy="249385"/>
          </a:xfrm>
        </p:spPr>
        <p:txBody>
          <a:bodyPr/>
          <a:lstStyle/>
          <a:p>
            <a:r>
              <a:rPr lang="fr-BE" sz="1600" dirty="0">
                <a:solidFill>
                  <a:schemeClr val="bg1"/>
                </a:solidFill>
                <a:latin typeface="Arial" panose="020B0604020202020204" pitchFamily="34" charset="0"/>
                <a:cs typeface="Arial" pitchFamily="34" charset="0"/>
              </a:rPr>
              <a:t>.</a:t>
            </a:r>
            <a:r>
              <a:rPr lang="fr-BE" sz="1600" dirty="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t>21</a:t>
            </a:fld>
            <a:endParaRPr lang="fr-BE" sz="1600" dirty="0">
              <a:solidFill>
                <a:schemeClr val="bg1"/>
              </a:solidFill>
              <a:latin typeface="Arial" pitchFamily="34" charset="0"/>
              <a:cs typeface="Arial" pitchFamily="34" charset="0"/>
            </a:endParaRPr>
          </a:p>
        </p:txBody>
      </p:sp>
      <p:pic>
        <p:nvPicPr>
          <p:cNvPr id="24" name="Picture 2" descr="Legume Plus 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89559" y="6270823"/>
            <a:ext cx="1872208" cy="524218"/>
          </a:xfrm>
          <a:prstGeom prst="rect">
            <a:avLst/>
          </a:prstGeom>
          <a:noFill/>
          <a:extLst>
            <a:ext uri="{909E8E84-426E-40DD-AFC4-6F175D3DCCD1}">
              <a14:hiddenFill xmlns:a14="http://schemas.microsoft.com/office/drawing/2010/main">
                <a:solidFill>
                  <a:srgbClr val="FFFFFF"/>
                </a:solidFill>
              </a14:hiddenFill>
            </a:ext>
          </a:extLst>
        </p:spPr>
      </p:pic>
      <p:pic>
        <p:nvPicPr>
          <p:cNvPr id="3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27" name="Rectangle 21"/>
          <p:cNvSpPr/>
          <p:nvPr/>
        </p:nvSpPr>
        <p:spPr>
          <a:xfrm>
            <a:off x="2904598" y="3212976"/>
            <a:ext cx="3611618" cy="1669290"/>
          </a:xfrm>
          <a:prstGeom prst="rect">
            <a:avLst/>
          </a:prstGeom>
          <a:solidFill>
            <a:schemeClr val="bg2">
              <a:alpha val="80000"/>
            </a:schemeClr>
          </a:solidFill>
          <a:ln>
            <a:solidFill>
              <a:srgbClr val="6F9D20"/>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chorCtr="0">
            <a:noAutofit/>
          </a:bodyPr>
          <a:lstStyle/>
          <a:p>
            <a:pPr algn="ctr">
              <a:buClr>
                <a:schemeClr val="accent1"/>
              </a:buClr>
              <a:buSzPct val="85000"/>
            </a:pPr>
            <a:r>
              <a:rPr lang="en-GB" sz="2000" b="1" dirty="0" smtClean="0">
                <a:solidFill>
                  <a:schemeClr val="tx1"/>
                </a:solidFill>
                <a:latin typeface="Arial" panose="020B0604020202020204" pitchFamily="34" charset="0"/>
                <a:cs typeface="Arial" panose="020B0604020202020204" pitchFamily="34" charset="0"/>
                <a:sym typeface="Wingdings" panose="05000000000000000000" pitchFamily="2" charset="2"/>
              </a:rPr>
              <a:t>Thank you for your attention</a:t>
            </a:r>
            <a:endParaRPr lang="en-GB" sz="2000" b="1" dirty="0">
              <a:solidFill>
                <a:schemeClr val="tx1"/>
              </a:solidFill>
              <a:latin typeface="Arial" panose="020B0604020202020204" pitchFamily="34" charset="0"/>
              <a:cs typeface="Arial" panose="020B0604020202020204" pitchFamily="34" charset="0"/>
              <a:sym typeface="Wingdings" panose="05000000000000000000" pitchFamily="2" charset="2"/>
            </a:endParaRPr>
          </a:p>
        </p:txBody>
      </p:sp>
      <p:pic>
        <p:nvPicPr>
          <p:cNvPr id="12" name="Picture 6" descr="https://pbs.twimg.com/media/B6IPXotCUAIYEqq.jpg:large"/>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895" b="98947" l="9844" r="89844">
                        <a14:foregroundMark x1="45000" y1="57263" x2="40625" y2="71579"/>
                        <a14:foregroundMark x1="40781" y1="72000" x2="38281" y2="81053"/>
                        <a14:foregroundMark x1="37812" y1="82105" x2="29844" y2="97684"/>
                        <a14:foregroundMark x1="30156" y1="95368" x2="28125" y2="98947"/>
                      </a14:backgroundRemoval>
                    </a14:imgEffect>
                  </a14:imgLayer>
                </a14:imgProps>
              </a:ext>
              <a:ext uri="{28A0092B-C50C-407E-A947-70E740481C1C}">
                <a14:useLocalDpi xmlns:a14="http://schemas.microsoft.com/office/drawing/2010/main" val="0"/>
              </a:ext>
            </a:extLst>
          </a:blip>
          <a:srcRect/>
          <a:stretch>
            <a:fillRect/>
          </a:stretch>
        </p:blipFill>
        <p:spPr bwMode="auto">
          <a:xfrm rot="768317">
            <a:off x="3541354" y="469971"/>
            <a:ext cx="2771538" cy="2057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pbs.twimg.com/media/B3Skd1_IcAA2jmx.jpg:large"/>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626062" y="1759990"/>
            <a:ext cx="1402026" cy="97210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olmix.com/sites/default/files/sheep.jp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76770" y1="13917" x2="90819" y2="12333"/>
                        <a14:foregroundMark x1="51659" y1="11250" x2="43473" y2="2750"/>
                      </a14:backgroundRemoval>
                    </a14:imgEffect>
                  </a14:imgLayer>
                </a14:imgProps>
              </a:ext>
              <a:ext uri="{28A0092B-C50C-407E-A947-70E740481C1C}">
                <a14:useLocalDpi xmlns:a14="http://schemas.microsoft.com/office/drawing/2010/main" val="0"/>
              </a:ext>
            </a:extLst>
          </a:blip>
          <a:srcRect/>
          <a:stretch>
            <a:fillRect/>
          </a:stretch>
        </p:blipFill>
        <p:spPr bwMode="auto">
          <a:xfrm>
            <a:off x="5629442" y="151187"/>
            <a:ext cx="2101076" cy="27890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o.twimg.com/2/proxy.jpg?t=HBgtaHR0cDovL3N0YXRpYy5vdy5seS9waG90b3Mvb3JpZ2luYWwvOE1qd3kuanBnFMAHFIAKABYAEgA&amp;s=l4SqAQkZPeQUlh9pTp0Vb-wV0ogumUKYRf0fBAlRyc4"/>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100000" l="10000" r="90000">
                        <a14:foregroundMark x1="54583" y1="78906" x2="56667" y2="99531"/>
                        <a14:foregroundMark x1="57083" y1="75469" x2="63542" y2="98438"/>
                        <a14:backgroundMark x1="67292" y1="73125" x2="68958" y2="96563"/>
                        <a14:backgroundMark x1="64167" y1="89063" x2="62500" y2="94531"/>
                        <a14:backgroundMark x1="49792" y1="78125" x2="54792" y2="97969"/>
                        <a14:backgroundMark x1="53750" y1="87500" x2="53750" y2="87500"/>
                        <a14:backgroundMark x1="54375" y1="85469" x2="54375" y2="85469"/>
                        <a14:backgroundMark x1="53750" y1="84063" x2="53750" y2="84063"/>
                        <a14:backgroundMark x1="43958" y1="73594" x2="34792" y2="98594"/>
                        <a14:backgroundMark x1="34792" y1="78594" x2="19583" y2="95938"/>
                        <a14:backgroundMark x1="31667" y1="77969" x2="39375" y2="88281"/>
                        <a14:backgroundMark x1="37083" y1="78438" x2="37083" y2="78438"/>
                        <a14:backgroundMark x1="26875" y1="89688" x2="30208" y2="96563"/>
                        <a14:backgroundMark x1="25208" y1="96406" x2="23333" y2="97813"/>
                        <a14:backgroundMark x1="46458" y1="80156" x2="46875" y2="88125"/>
                        <a14:backgroundMark x1="49792" y1="85156" x2="46250" y2="95469"/>
                        <a14:backgroundMark x1="48750" y1="78594" x2="48750" y2="78594"/>
                        <a14:backgroundMark x1="47708" y1="77500" x2="47708" y2="77500"/>
                        <a14:backgroundMark x1="32292" y1="78125" x2="38750" y2="87813"/>
                        <a14:backgroundMark x1="32708" y1="80469" x2="36875" y2="86563"/>
                        <a14:backgroundMark x1="40417" y1="76250" x2="32083" y2="93438"/>
                        <a14:backgroundMark x1="36250" y1="79688" x2="36250" y2="79688"/>
                        <a14:backgroundMark x1="71250" y1="80938" x2="71250" y2="80938"/>
                        <a14:backgroundMark x1="71250" y1="77188" x2="71250" y2="77188"/>
                        <a14:backgroundMark x1="75000" y1="76875" x2="75000" y2="76875"/>
                        <a14:backgroundMark x1="71667" y1="75000" x2="71667" y2="75000"/>
                        <a14:backgroundMark x1="40208" y1="59688" x2="43542" y2="56250"/>
                        <a14:backgroundMark x1="54583" y1="47656" x2="54583" y2="47656"/>
                        <a14:backgroundMark x1="66667" y1="45625" x2="67917" y2="45000"/>
                        <a14:backgroundMark x1="54375" y1="47656" x2="55208" y2="48438"/>
                        <a14:backgroundMark x1="57500" y1="75938" x2="63750" y2="97969"/>
                        <a14:backgroundMark x1="52292" y1="77969" x2="54583" y2="81406"/>
                        <a14:backgroundMark x1="54583" y1="82188" x2="56250" y2="96250"/>
                      </a14:backgroundRemoval>
                    </a14:imgEffect>
                  </a14:imgLayer>
                </a14:imgProps>
              </a:ext>
              <a:ext uri="{28A0092B-C50C-407E-A947-70E740481C1C}">
                <a14:useLocalDpi xmlns:a14="http://schemas.microsoft.com/office/drawing/2010/main" val="0"/>
              </a:ext>
            </a:extLst>
          </a:blip>
          <a:srcRect/>
          <a:stretch>
            <a:fillRect/>
          </a:stretch>
        </p:blipFill>
        <p:spPr bwMode="auto">
          <a:xfrm rot="983353">
            <a:off x="6751594" y="705549"/>
            <a:ext cx="2009842" cy="2679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43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0" y="6120399"/>
            <a:ext cx="9144000" cy="737601"/>
            <a:chOff x="0" y="6120399"/>
            <a:chExt cx="9144000" cy="737601"/>
          </a:xfrm>
        </p:grpSpPr>
        <p:sp>
          <p:nvSpPr>
            <p:cNvPr id="4" name="Rectangle 3"/>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6" name="Rectangle 5"/>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13" name="Espace réservé du numéro de diapositive 3"/>
          <p:cNvSpPr>
            <a:spLocks noGrp="1"/>
          </p:cNvSpPr>
          <p:nvPr>
            <p:ph type="sldNum" sz="quarter" idx="12"/>
          </p:nvPr>
        </p:nvSpPr>
        <p:spPr>
          <a:xfrm>
            <a:off x="7884367" y="6246000"/>
            <a:ext cx="1123727" cy="249385"/>
          </a:xfrm>
        </p:spPr>
        <p:txBody>
          <a:bodyPr/>
          <a:lstStyle/>
          <a:p>
            <a:r>
              <a:rPr lang="fr-BE" sz="1600" dirty="0">
                <a:solidFill>
                  <a:prstClr val="white"/>
                </a:solidFill>
                <a:latin typeface="Arial" pitchFamily="34" charset="0"/>
                <a:cs typeface="Arial" pitchFamily="34" charset="0"/>
              </a:rPr>
              <a:t>.</a:t>
            </a:r>
            <a:r>
              <a:rPr lang="fr-BE" sz="1600" dirty="0" smtClean="0">
                <a:solidFill>
                  <a:prstClr val="white"/>
                </a:solidFill>
                <a:latin typeface="Arial" pitchFamily="34" charset="0"/>
                <a:cs typeface="Arial" pitchFamily="34" charset="0"/>
              </a:rPr>
              <a:t>0</a:t>
            </a:r>
            <a:fld id="{CF4668DC-857F-487D-BFFA-8C0CA5037977}" type="slidenum">
              <a:rPr lang="fr-BE" sz="1600" smtClean="0">
                <a:solidFill>
                  <a:prstClr val="white"/>
                </a:solidFill>
                <a:latin typeface="Arial" pitchFamily="34" charset="0"/>
                <a:cs typeface="Arial" pitchFamily="34" charset="0"/>
              </a:rPr>
              <a:pPr/>
              <a:t>3</a:t>
            </a:fld>
            <a:endParaRPr lang="fr-BE" sz="1600" dirty="0">
              <a:solidFill>
                <a:prstClr val="white"/>
              </a:solidFill>
              <a:latin typeface="Arial" pitchFamily="34" charset="0"/>
              <a:cs typeface="Arial" pitchFamily="34" charset="0"/>
            </a:endParaRPr>
          </a:p>
        </p:txBody>
      </p:sp>
      <p:sp>
        <p:nvSpPr>
          <p:cNvPr id="19" name="ZoneTexte 8"/>
          <p:cNvSpPr txBox="1"/>
          <p:nvPr/>
        </p:nvSpPr>
        <p:spPr>
          <a:xfrm>
            <a:off x="7115622" y="6468467"/>
            <a:ext cx="1904652" cy="215444"/>
          </a:xfrm>
          <a:prstGeom prst="rect">
            <a:avLst/>
          </a:prstGeom>
          <a:noFill/>
        </p:spPr>
        <p:txBody>
          <a:bodyPr wrap="square" rtlCol="0">
            <a:spAutoFit/>
          </a:bodyPr>
          <a:lstStyle/>
          <a:p>
            <a:pPr algn="r"/>
            <a:r>
              <a:rPr lang="fr-FR" sz="800" b="1" dirty="0" smtClean="0">
                <a:solidFill>
                  <a:prstClr val="white"/>
                </a:solidFill>
                <a:latin typeface="Arial" pitchFamily="34" charset="0"/>
                <a:cs typeface="Arial" pitchFamily="34" charset="0"/>
              </a:rPr>
              <a:t>10 / 09 / 2015</a:t>
            </a:r>
            <a:endParaRPr lang="fr-FR" sz="800" b="1" dirty="0">
              <a:solidFill>
                <a:prstClr val="white"/>
              </a:solidFill>
              <a:latin typeface="Arial" pitchFamily="34" charset="0"/>
              <a:cs typeface="Arial" pitchFamily="34" charset="0"/>
            </a:endParaRPr>
          </a:p>
        </p:txBody>
      </p:sp>
      <p:pic>
        <p:nvPicPr>
          <p:cNvPr id="24" name="Picture 2" descr="Legume Plus 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89559" y="6270823"/>
            <a:ext cx="1872208" cy="524218"/>
          </a:xfrm>
          <a:prstGeom prst="rect">
            <a:avLst/>
          </a:prstGeom>
          <a:noFill/>
          <a:extLst>
            <a:ext uri="{909E8E84-426E-40DD-AFC4-6F175D3DCCD1}">
              <a14:hiddenFill xmlns:a14="http://schemas.microsoft.com/office/drawing/2010/main">
                <a:solidFill>
                  <a:srgbClr val="FFFFFF"/>
                </a:solidFill>
              </a14:hiddenFill>
            </a:ext>
          </a:extLst>
        </p:spPr>
      </p:pic>
      <p:pic>
        <p:nvPicPr>
          <p:cNvPr id="3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106" name="Rectangle 80"/>
          <p:cNvSpPr/>
          <p:nvPr/>
        </p:nvSpPr>
        <p:spPr>
          <a:xfrm>
            <a:off x="2131006" y="97468"/>
            <a:ext cx="5117106" cy="523220"/>
          </a:xfrm>
          <a:prstGeom prst="rect">
            <a:avLst/>
          </a:prstGeom>
        </p:spPr>
        <p:txBody>
          <a:bodyPr wrap="none">
            <a:spAutoFit/>
          </a:bodyPr>
          <a:lstStyle/>
          <a:p>
            <a:pPr algn="ctr" eaLnBrk="0" hangingPunct="0"/>
            <a:r>
              <a:rPr lang="en-GB" sz="2800" b="1" dirty="0" smtClean="0">
                <a:solidFill>
                  <a:srgbClr val="6F9D20"/>
                </a:solidFill>
                <a:latin typeface="Arial" pitchFamily="34" charset="0"/>
                <a:cs typeface="Arial" pitchFamily="34" charset="0"/>
              </a:rPr>
              <a:t>Utilization of fodder legumes</a:t>
            </a:r>
            <a:endParaRPr lang="en-GB" sz="2800" b="1" dirty="0">
              <a:solidFill>
                <a:srgbClr val="6F9D20"/>
              </a:solidFill>
              <a:latin typeface="Arial" pitchFamily="34" charset="0"/>
              <a:cs typeface="Arial" pitchFamily="34" charset="0"/>
            </a:endParaRPr>
          </a:p>
        </p:txBody>
      </p:sp>
      <p:grpSp>
        <p:nvGrpSpPr>
          <p:cNvPr id="8" name="Groupe 7"/>
          <p:cNvGrpSpPr/>
          <p:nvPr/>
        </p:nvGrpSpPr>
        <p:grpSpPr>
          <a:xfrm>
            <a:off x="331713" y="4235561"/>
            <a:ext cx="7512916" cy="1812105"/>
            <a:chOff x="331713" y="4235561"/>
            <a:chExt cx="7512916" cy="1812105"/>
          </a:xfrm>
        </p:grpSpPr>
        <p:sp>
          <p:nvSpPr>
            <p:cNvPr id="100" name="Rectangle 14"/>
            <p:cNvSpPr/>
            <p:nvPr/>
          </p:nvSpPr>
          <p:spPr>
            <a:xfrm>
              <a:off x="2655747" y="5524446"/>
              <a:ext cx="4459875" cy="523220"/>
            </a:xfrm>
            <a:prstGeom prst="rect">
              <a:avLst/>
            </a:prstGeom>
            <a:solidFill>
              <a:schemeClr val="accent3">
                <a:lumMod val="75000"/>
              </a:schemeClr>
            </a:solidFill>
            <a:ln>
              <a:noFill/>
            </a:ln>
          </p:spPr>
          <p:txBody>
            <a:bodyPr wrap="none">
              <a:spAutoFit/>
            </a:bodyPr>
            <a:lstStyle/>
            <a:p>
              <a:pPr algn="ctr"/>
              <a:r>
                <a:rPr lang="en-GB" sz="2800" b="1" dirty="0" smtClean="0">
                  <a:solidFill>
                    <a:prstClr val="black"/>
                  </a:solidFill>
                  <a:latin typeface="Arial" panose="020B0604020202020204" pitchFamily="34" charset="0"/>
                  <a:cs typeface="Arial" panose="020B0604020202020204" pitchFamily="34" charset="0"/>
                </a:rPr>
                <a:t>Grass – legume mixtures</a:t>
              </a:r>
              <a:endParaRPr lang="en-GB" sz="2800" b="1" dirty="0">
                <a:solidFill>
                  <a:prstClr val="black"/>
                </a:solidFill>
                <a:latin typeface="Arial" panose="020B0604020202020204" pitchFamily="34" charset="0"/>
                <a:cs typeface="Arial" panose="020B0604020202020204" pitchFamily="34" charset="0"/>
              </a:endParaRPr>
            </a:p>
          </p:txBody>
        </p:sp>
        <p:grpSp>
          <p:nvGrpSpPr>
            <p:cNvPr id="110" name="Groupe 4"/>
            <p:cNvGrpSpPr/>
            <p:nvPr/>
          </p:nvGrpSpPr>
          <p:grpSpPr>
            <a:xfrm rot="19094605">
              <a:off x="2367715" y="4497171"/>
              <a:ext cx="1162117" cy="1406479"/>
              <a:chOff x="7181903" y="974353"/>
              <a:chExt cx="1296538" cy="1520610"/>
            </a:xfrm>
          </p:grpSpPr>
          <p:pic>
            <p:nvPicPr>
              <p:cNvPr id="111" name="Picture 2" descr="http://farm3.static.flickr.com/2382/2508407241_ecafffcce2.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4600" b="90000" l="9867" r="89867">
                            <a14:foregroundMark x1="36267" y1="87400" x2="40800" y2="78400"/>
                            <a14:backgroundMark x1="33067" y1="47000" x2="49067" y2="12600"/>
                          </a14:backgroundRemoval>
                        </a14:imgEffect>
                      </a14:imgLayer>
                    </a14:imgProps>
                  </a:ext>
                  <a:ext uri="{28A0092B-C50C-407E-A947-70E740481C1C}">
                    <a14:useLocalDpi xmlns:a14="http://schemas.microsoft.com/office/drawing/2010/main" val="0"/>
                  </a:ext>
                </a:extLst>
              </a:blip>
              <a:srcRect/>
              <a:stretch>
                <a:fillRect/>
              </a:stretch>
            </p:blipFill>
            <p:spPr bwMode="auto">
              <a:xfrm rot="20600187">
                <a:off x="7181903" y="974353"/>
                <a:ext cx="1296538" cy="1520610"/>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9" descr="http://www.ozarkmountainimages.com/Wildflowers/Pink/RedClover1280.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317821">
                <a:off x="7284741" y="1088623"/>
                <a:ext cx="709164" cy="531872"/>
              </a:xfrm>
              <a:prstGeom prst="rect">
                <a:avLst/>
              </a:prstGeom>
              <a:noFill/>
              <a:extLst>
                <a:ext uri="{909E8E84-426E-40DD-AFC4-6F175D3DCCD1}">
                  <a14:hiddenFill xmlns:a14="http://schemas.microsoft.com/office/drawing/2010/main">
                    <a:solidFill>
                      <a:srgbClr val="FFFFFF"/>
                    </a:solidFill>
                  </a14:hiddenFill>
                </a:ext>
              </a:extLst>
            </p:spPr>
          </p:pic>
        </p:grpSp>
        <p:pic>
          <p:nvPicPr>
            <p:cNvPr id="113" name="Picture 8" descr="http://pngimg.com/upload/grass_PNG4933.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2134830" y="4937275"/>
              <a:ext cx="813944" cy="745208"/>
            </a:xfrm>
            <a:prstGeom prst="rect">
              <a:avLst/>
            </a:prstGeom>
            <a:noFill/>
            <a:extLst>
              <a:ext uri="{909E8E84-426E-40DD-AFC4-6F175D3DCCD1}">
                <a14:hiddenFill xmlns:a14="http://schemas.microsoft.com/office/drawing/2010/main">
                  <a:solidFill>
                    <a:srgbClr val="FFFFFF"/>
                  </a:solidFill>
                </a14:hiddenFill>
              </a:ext>
            </a:extLst>
          </p:spPr>
        </p:pic>
        <p:sp>
          <p:nvSpPr>
            <p:cNvPr id="116" name="Freccia in giù 115"/>
            <p:cNvSpPr/>
            <p:nvPr/>
          </p:nvSpPr>
          <p:spPr>
            <a:xfrm>
              <a:off x="4550273" y="4702689"/>
              <a:ext cx="465304" cy="701297"/>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2" name="Rectangle 45"/>
            <p:cNvSpPr/>
            <p:nvPr/>
          </p:nvSpPr>
          <p:spPr>
            <a:xfrm>
              <a:off x="331713" y="4235561"/>
              <a:ext cx="2916965" cy="523220"/>
            </a:xfrm>
            <a:prstGeom prst="rect">
              <a:avLst/>
            </a:prstGeom>
            <a:solidFill>
              <a:schemeClr val="bg1">
                <a:lumMod val="65000"/>
              </a:schemeClr>
            </a:solidFill>
            <a:ln>
              <a:noFill/>
            </a:ln>
          </p:spPr>
          <p:txBody>
            <a:bodyPr wrap="square">
              <a:spAutoFit/>
            </a:bodyPr>
            <a:lstStyle/>
            <a:p>
              <a:pPr algn="ctr"/>
              <a:r>
                <a:rPr lang="en-GB" sz="2800" b="1" dirty="0" smtClean="0">
                  <a:solidFill>
                    <a:prstClr val="black"/>
                  </a:solidFill>
                  <a:latin typeface="Arial" panose="020B0604020202020204" pitchFamily="34" charset="0"/>
                  <a:cs typeface="Arial" panose="020B0604020202020204" pitchFamily="34" charset="0"/>
                </a:rPr>
                <a:t>Animal nutrition</a:t>
              </a:r>
              <a:endParaRPr lang="en-GB" sz="2800" b="1" dirty="0">
                <a:solidFill>
                  <a:prstClr val="black"/>
                </a:solidFill>
                <a:latin typeface="Arial" panose="020B0604020202020204" pitchFamily="34" charset="0"/>
                <a:cs typeface="Arial" panose="020B0604020202020204" pitchFamily="34" charset="0"/>
              </a:endParaRPr>
            </a:p>
          </p:txBody>
        </p:sp>
        <p:sp>
          <p:nvSpPr>
            <p:cNvPr id="76" name="Rectangle 45"/>
            <p:cNvSpPr/>
            <p:nvPr/>
          </p:nvSpPr>
          <p:spPr>
            <a:xfrm>
              <a:off x="3560219" y="4297116"/>
              <a:ext cx="4284410" cy="400110"/>
            </a:xfrm>
            <a:prstGeom prst="rect">
              <a:avLst/>
            </a:prstGeom>
            <a:solidFill>
              <a:schemeClr val="accent2">
                <a:lumMod val="40000"/>
                <a:lumOff val="60000"/>
              </a:schemeClr>
            </a:solidFill>
            <a:ln>
              <a:noFill/>
            </a:ln>
          </p:spPr>
          <p:txBody>
            <a:bodyPr wrap="square">
              <a:spAutoFit/>
            </a:bodyPr>
            <a:lstStyle/>
            <a:p>
              <a:pPr algn="ctr"/>
              <a:r>
                <a:rPr lang="en-GB" sz="2000" b="1" dirty="0" smtClean="0">
                  <a:solidFill>
                    <a:prstClr val="black"/>
                  </a:solidFill>
                  <a:latin typeface="Arial" panose="020B0604020202020204" pitchFamily="34" charset="0"/>
                  <a:cs typeface="Arial" panose="020B0604020202020204" pitchFamily="34" charset="0"/>
                </a:rPr>
                <a:t>Unbalanced </a:t>
              </a:r>
              <a:r>
                <a:rPr lang="en-GB" sz="2000" b="1" dirty="0">
                  <a:solidFill>
                    <a:prstClr val="black"/>
                  </a:solidFill>
                  <a:latin typeface="Arial" panose="020B0604020202020204" pitchFamily="34" charset="0"/>
                  <a:cs typeface="Arial" panose="020B0604020202020204" pitchFamily="34" charset="0"/>
                  <a:sym typeface="Wingdings"/>
                </a:rPr>
                <a:t> </a:t>
              </a:r>
              <a:r>
                <a:rPr lang="en-GB" sz="2000" b="1" dirty="0" smtClean="0">
                  <a:solidFill>
                    <a:prstClr val="black"/>
                  </a:solidFill>
                  <a:latin typeface="Arial" panose="020B0604020202020204" pitchFamily="34" charset="0"/>
                  <a:cs typeface="Arial" panose="020B0604020202020204" pitchFamily="34" charset="0"/>
                </a:rPr>
                <a:t>N &amp; </a:t>
              </a:r>
              <a:r>
                <a:rPr lang="en-GB" sz="2000" b="1" dirty="0" smtClean="0">
                  <a:solidFill>
                    <a:prstClr val="black"/>
                  </a:solidFill>
                  <a:latin typeface="Arial" pitchFamily="34" charset="0"/>
                  <a:cs typeface="Arial" pitchFamily="34" charset="0"/>
                  <a:sym typeface="Wingdings"/>
                </a:rPr>
                <a:t></a:t>
              </a:r>
              <a:r>
                <a:rPr lang="en-GB" sz="2000" b="1" dirty="0" smtClean="0">
                  <a:solidFill>
                    <a:prstClr val="black"/>
                  </a:solidFill>
                  <a:latin typeface="Arial" panose="020B0604020202020204" pitchFamily="34" charset="0"/>
                  <a:cs typeface="Arial" panose="020B0604020202020204" pitchFamily="34" charset="0"/>
                </a:rPr>
                <a:t> Energy </a:t>
              </a:r>
              <a:endParaRPr lang="en-GB" sz="2000" b="1" dirty="0">
                <a:solidFill>
                  <a:prstClr val="black"/>
                </a:solidFill>
                <a:latin typeface="Arial" panose="020B0604020202020204" pitchFamily="34" charset="0"/>
                <a:cs typeface="Arial" panose="020B0604020202020204" pitchFamily="34" charset="0"/>
              </a:endParaRPr>
            </a:p>
          </p:txBody>
        </p:sp>
      </p:grpSp>
      <p:grpSp>
        <p:nvGrpSpPr>
          <p:cNvPr id="5" name="Groupe 4"/>
          <p:cNvGrpSpPr/>
          <p:nvPr/>
        </p:nvGrpSpPr>
        <p:grpSpPr>
          <a:xfrm>
            <a:off x="331713" y="862719"/>
            <a:ext cx="8560767" cy="2988293"/>
            <a:chOff x="331713" y="862719"/>
            <a:chExt cx="8560767" cy="2988293"/>
          </a:xfrm>
        </p:grpSpPr>
        <p:sp>
          <p:nvSpPr>
            <p:cNvPr id="98" name="Rectangle 14"/>
            <p:cNvSpPr/>
            <p:nvPr/>
          </p:nvSpPr>
          <p:spPr>
            <a:xfrm>
              <a:off x="3932709" y="862719"/>
              <a:ext cx="2916965" cy="523220"/>
            </a:xfrm>
            <a:prstGeom prst="rect">
              <a:avLst/>
            </a:prstGeom>
            <a:solidFill>
              <a:schemeClr val="bg1">
                <a:lumMod val="65000"/>
              </a:schemeClr>
            </a:solidFill>
            <a:ln>
              <a:noFill/>
            </a:ln>
          </p:spPr>
          <p:txBody>
            <a:bodyPr wrap="square">
              <a:spAutoFit/>
            </a:bodyPr>
            <a:lstStyle/>
            <a:p>
              <a:pPr algn="ctr"/>
              <a:r>
                <a:rPr lang="en-GB" sz="2800" b="1" dirty="0" smtClean="0">
                  <a:solidFill>
                    <a:prstClr val="black"/>
                  </a:solidFill>
                  <a:latin typeface="Arial" panose="020B0604020202020204" pitchFamily="34" charset="0"/>
                  <a:cs typeface="Arial" panose="020B0604020202020204" pitchFamily="34" charset="0"/>
                </a:rPr>
                <a:t>Conservation</a:t>
              </a:r>
              <a:endParaRPr lang="en-GB" sz="2800" dirty="0">
                <a:solidFill>
                  <a:prstClr val="black"/>
                </a:solidFill>
                <a:latin typeface="Arial" panose="020B0604020202020204" pitchFamily="34" charset="0"/>
                <a:cs typeface="Arial" panose="020B0604020202020204" pitchFamily="34" charset="0"/>
              </a:endParaRPr>
            </a:p>
          </p:txBody>
        </p:sp>
        <p:pic>
          <p:nvPicPr>
            <p:cNvPr id="101"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57756" y="1581675"/>
              <a:ext cx="2134724" cy="2269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descr="http://www.horsefeedblog.com/wp-content/uploads/2012/07/DSC_0280.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5400000">
              <a:off x="3343178" y="2309344"/>
              <a:ext cx="1566263" cy="1044176"/>
            </a:xfrm>
            <a:prstGeom prst="rect">
              <a:avLst/>
            </a:prstGeom>
            <a:noFill/>
            <a:extLst>
              <a:ext uri="{909E8E84-426E-40DD-AFC4-6F175D3DCCD1}">
                <a14:hiddenFill xmlns:a14="http://schemas.microsoft.com/office/drawing/2010/main">
                  <a:solidFill>
                    <a:srgbClr val="FFFFFF"/>
                  </a:solidFill>
                </a14:hiddenFill>
              </a:ext>
            </a:extLst>
          </p:spPr>
        </p:pic>
        <p:sp>
          <p:nvSpPr>
            <p:cNvPr id="119" name="Rectangle 45"/>
            <p:cNvSpPr/>
            <p:nvPr/>
          </p:nvSpPr>
          <p:spPr>
            <a:xfrm>
              <a:off x="2824031" y="1564858"/>
              <a:ext cx="2916964" cy="400110"/>
            </a:xfrm>
            <a:prstGeom prst="rect">
              <a:avLst/>
            </a:prstGeom>
            <a:solidFill>
              <a:schemeClr val="accent2">
                <a:lumMod val="40000"/>
                <a:lumOff val="60000"/>
              </a:schemeClr>
            </a:solidFill>
            <a:ln>
              <a:noFill/>
            </a:ln>
          </p:spPr>
          <p:txBody>
            <a:bodyPr wrap="square">
              <a:spAutoFit/>
            </a:bodyPr>
            <a:lstStyle/>
            <a:p>
              <a:pPr algn="ctr"/>
              <a:r>
                <a:rPr lang="en-GB" sz="2000" b="1" dirty="0" smtClean="0">
                  <a:solidFill>
                    <a:prstClr val="black"/>
                  </a:solidFill>
                  <a:latin typeface="Arial" panose="020B0604020202020204" pitchFamily="34" charset="0"/>
                  <a:cs typeface="Arial" panose="020B0604020202020204" pitchFamily="34" charset="0"/>
                </a:rPr>
                <a:t>Hay preparation</a:t>
              </a:r>
              <a:endParaRPr lang="en-GB" sz="2000" b="1" dirty="0">
                <a:solidFill>
                  <a:prstClr val="black"/>
                </a:solidFill>
                <a:latin typeface="Arial" panose="020B0604020202020204" pitchFamily="34" charset="0"/>
                <a:cs typeface="Arial" panose="020B0604020202020204" pitchFamily="34" charset="0"/>
              </a:endParaRPr>
            </a:p>
          </p:txBody>
        </p:sp>
        <p:sp>
          <p:nvSpPr>
            <p:cNvPr id="121" name="Rectangle 45"/>
            <p:cNvSpPr/>
            <p:nvPr/>
          </p:nvSpPr>
          <p:spPr>
            <a:xfrm>
              <a:off x="3108543" y="3341805"/>
              <a:ext cx="2035532" cy="400110"/>
            </a:xfrm>
            <a:prstGeom prst="rect">
              <a:avLst/>
            </a:prstGeom>
            <a:solidFill>
              <a:schemeClr val="accent2">
                <a:lumMod val="40000"/>
                <a:lumOff val="60000"/>
              </a:schemeClr>
            </a:solidFill>
            <a:ln>
              <a:noFill/>
            </a:ln>
          </p:spPr>
          <p:txBody>
            <a:bodyPr wrap="square">
              <a:spAutoFit/>
            </a:bodyPr>
            <a:lstStyle/>
            <a:p>
              <a:pPr algn="ctr"/>
              <a:r>
                <a:rPr lang="en-GB" sz="2000" b="1" dirty="0" smtClean="0">
                  <a:solidFill>
                    <a:prstClr val="black"/>
                  </a:solidFill>
                  <a:latin typeface="Arial" panose="020B0604020202020204" pitchFamily="34" charset="0"/>
                  <a:cs typeface="Arial" panose="020B0604020202020204" pitchFamily="34" charset="0"/>
                </a:rPr>
                <a:t> Leaves </a:t>
              </a:r>
              <a:r>
                <a:rPr lang="en-GB" sz="2000" b="1" dirty="0">
                  <a:solidFill>
                    <a:prstClr val="black"/>
                  </a:solidFill>
                  <a:latin typeface="Arial" panose="020B0604020202020204" pitchFamily="34" charset="0"/>
                  <a:cs typeface="Arial" panose="020B0604020202020204" pitchFamily="34" charset="0"/>
                </a:rPr>
                <a:t>losses</a:t>
              </a:r>
            </a:p>
          </p:txBody>
        </p:sp>
        <p:sp>
          <p:nvSpPr>
            <p:cNvPr id="122" name="Rectangle 14"/>
            <p:cNvSpPr/>
            <p:nvPr/>
          </p:nvSpPr>
          <p:spPr>
            <a:xfrm>
              <a:off x="7217784" y="1634519"/>
              <a:ext cx="1242648" cy="523220"/>
            </a:xfrm>
            <a:prstGeom prst="rect">
              <a:avLst/>
            </a:prstGeom>
            <a:solidFill>
              <a:schemeClr val="accent3">
                <a:lumMod val="75000"/>
              </a:schemeClr>
            </a:solidFill>
            <a:ln>
              <a:noFill/>
            </a:ln>
          </p:spPr>
          <p:txBody>
            <a:bodyPr wrap="none">
              <a:spAutoFit/>
            </a:bodyPr>
            <a:lstStyle/>
            <a:p>
              <a:pPr algn="ctr"/>
              <a:r>
                <a:rPr lang="en-GB" sz="2800" b="1" dirty="0">
                  <a:solidFill>
                    <a:prstClr val="black"/>
                  </a:solidFill>
                  <a:latin typeface="Arial" panose="020B0604020202020204" pitchFamily="34" charset="0"/>
                  <a:cs typeface="Arial" panose="020B0604020202020204" pitchFamily="34" charset="0"/>
                </a:rPr>
                <a:t>Silage</a:t>
              </a:r>
            </a:p>
          </p:txBody>
        </p:sp>
        <p:sp>
          <p:nvSpPr>
            <p:cNvPr id="123" name="Freccia in giù 122"/>
            <p:cNvSpPr/>
            <p:nvPr/>
          </p:nvSpPr>
          <p:spPr>
            <a:xfrm rot="16200000">
              <a:off x="5747376" y="2749404"/>
              <a:ext cx="465304" cy="1358334"/>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4" name="Rectangle 14"/>
            <p:cNvSpPr/>
            <p:nvPr/>
          </p:nvSpPr>
          <p:spPr>
            <a:xfrm>
              <a:off x="6997703" y="3237859"/>
              <a:ext cx="1585690" cy="307777"/>
            </a:xfrm>
            <a:prstGeom prst="rect">
              <a:avLst/>
            </a:prstGeom>
            <a:solidFill>
              <a:schemeClr val="accent3">
                <a:lumMod val="75000"/>
              </a:schemeClr>
            </a:solidFill>
            <a:ln>
              <a:noFill/>
            </a:ln>
          </p:spPr>
          <p:txBody>
            <a:bodyPr wrap="none">
              <a:spAutoFit/>
            </a:bodyPr>
            <a:lstStyle/>
            <a:p>
              <a:pPr algn="ctr"/>
              <a:r>
                <a:rPr lang="en-GB" sz="1400" b="1" dirty="0">
                  <a:solidFill>
                    <a:prstClr val="black"/>
                  </a:solidFill>
                  <a:latin typeface="Arial" panose="020B0604020202020204" pitchFamily="34" charset="0"/>
                  <a:cs typeface="Arial" panose="020B0604020202020204" pitchFamily="34" charset="0"/>
                  <a:sym typeface="Wingdings"/>
                </a:rPr>
                <a:t> </a:t>
              </a:r>
              <a:r>
                <a:rPr lang="en-GB" sz="1400" b="1" dirty="0" smtClean="0">
                  <a:solidFill>
                    <a:prstClr val="black"/>
                  </a:solidFill>
                  <a:latin typeface="Arial" panose="020B0604020202020204" pitchFamily="34" charset="0"/>
                  <a:cs typeface="Arial" panose="020B0604020202020204" pitchFamily="34" charset="0"/>
                </a:rPr>
                <a:t>Leaves losses</a:t>
              </a:r>
            </a:p>
          </p:txBody>
        </p:sp>
        <p:grpSp>
          <p:nvGrpSpPr>
            <p:cNvPr id="3" name="Groupe 2"/>
            <p:cNvGrpSpPr/>
            <p:nvPr/>
          </p:nvGrpSpPr>
          <p:grpSpPr>
            <a:xfrm>
              <a:off x="331713" y="889556"/>
              <a:ext cx="1930777" cy="2090200"/>
              <a:chOff x="331713" y="889556"/>
              <a:chExt cx="1930777" cy="2090200"/>
            </a:xfrm>
          </p:grpSpPr>
          <p:sp>
            <p:nvSpPr>
              <p:cNvPr id="29" name="Rectangle 14"/>
              <p:cNvSpPr/>
              <p:nvPr/>
            </p:nvSpPr>
            <p:spPr>
              <a:xfrm>
                <a:off x="331713" y="889556"/>
                <a:ext cx="1911450" cy="523220"/>
              </a:xfrm>
              <a:prstGeom prst="rect">
                <a:avLst/>
              </a:prstGeom>
              <a:solidFill>
                <a:schemeClr val="bg1">
                  <a:lumMod val="65000"/>
                </a:schemeClr>
              </a:solidFill>
              <a:ln>
                <a:noFill/>
              </a:ln>
            </p:spPr>
            <p:txBody>
              <a:bodyPr wrap="square">
                <a:spAutoFit/>
              </a:bodyPr>
              <a:lstStyle/>
              <a:p>
                <a:pPr algn="ctr"/>
                <a:r>
                  <a:rPr lang="en-GB" sz="2800" b="1" dirty="0" smtClean="0">
                    <a:solidFill>
                      <a:prstClr val="black"/>
                    </a:solidFill>
                    <a:latin typeface="Arial" panose="020B0604020202020204" pitchFamily="34" charset="0"/>
                    <a:cs typeface="Arial" panose="020B0604020202020204" pitchFamily="34" charset="0"/>
                  </a:rPr>
                  <a:t>Grazing</a:t>
                </a:r>
                <a:endParaRPr lang="en-GB" sz="2800" dirty="0">
                  <a:solidFill>
                    <a:prstClr val="black"/>
                  </a:solidFill>
                  <a:latin typeface="Arial" panose="020B0604020202020204" pitchFamily="34" charset="0"/>
                  <a:cs typeface="Arial" panose="020B0604020202020204" pitchFamily="34" charset="0"/>
                </a:endParaRPr>
              </a:p>
            </p:txBody>
          </p:sp>
          <p:pic>
            <p:nvPicPr>
              <p:cNvPr id="3074" name="Picture 2" descr="Afficher l'image d'origin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75959" y="1564858"/>
                <a:ext cx="1886531" cy="1414898"/>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27930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e 6"/>
          <p:cNvGrpSpPr/>
          <p:nvPr/>
        </p:nvGrpSpPr>
        <p:grpSpPr>
          <a:xfrm>
            <a:off x="0" y="6120399"/>
            <a:ext cx="9144000" cy="737601"/>
            <a:chOff x="0" y="6120399"/>
            <a:chExt cx="9144000" cy="737601"/>
          </a:xfrm>
        </p:grpSpPr>
        <p:sp>
          <p:nvSpPr>
            <p:cNvPr id="4" name="Rectangle 3"/>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6" name="Rectangle 5"/>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13" name="Espace réservé du numéro de diapositive 3"/>
          <p:cNvSpPr>
            <a:spLocks noGrp="1"/>
          </p:cNvSpPr>
          <p:nvPr>
            <p:ph type="sldNum" sz="quarter" idx="12"/>
          </p:nvPr>
        </p:nvSpPr>
        <p:spPr>
          <a:xfrm>
            <a:off x="7884367" y="6246000"/>
            <a:ext cx="1123727" cy="249385"/>
          </a:xfrm>
        </p:spPr>
        <p:txBody>
          <a:bodyPr/>
          <a:lstStyle/>
          <a:p>
            <a:r>
              <a:rPr lang="fr-BE" sz="1600" dirty="0">
                <a:solidFill>
                  <a:prstClr val="white"/>
                </a:solidFill>
                <a:latin typeface="Arial" pitchFamily="34" charset="0"/>
                <a:cs typeface="Arial" pitchFamily="34" charset="0"/>
              </a:rPr>
              <a:t>.</a:t>
            </a:r>
            <a:r>
              <a:rPr lang="fr-BE" sz="1600" dirty="0" smtClean="0">
                <a:solidFill>
                  <a:prstClr val="white"/>
                </a:solidFill>
                <a:latin typeface="Arial" pitchFamily="34" charset="0"/>
                <a:cs typeface="Arial" pitchFamily="34" charset="0"/>
              </a:rPr>
              <a:t>0</a:t>
            </a:r>
            <a:fld id="{CF4668DC-857F-487D-BFFA-8C0CA5037977}" type="slidenum">
              <a:rPr lang="fr-BE" sz="1600" smtClean="0">
                <a:solidFill>
                  <a:prstClr val="white"/>
                </a:solidFill>
                <a:latin typeface="Arial" pitchFamily="34" charset="0"/>
                <a:cs typeface="Arial" pitchFamily="34" charset="0"/>
              </a:rPr>
              <a:pPr/>
              <a:t>4</a:t>
            </a:fld>
            <a:endParaRPr lang="fr-BE" sz="1600" dirty="0">
              <a:solidFill>
                <a:prstClr val="white"/>
              </a:solidFill>
              <a:latin typeface="Arial" pitchFamily="34" charset="0"/>
              <a:cs typeface="Arial" pitchFamily="34" charset="0"/>
            </a:endParaRPr>
          </a:p>
        </p:txBody>
      </p:sp>
      <p:pic>
        <p:nvPicPr>
          <p:cNvPr id="24" name="Picture 2" descr="Legume Plus 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89559" y="6270823"/>
            <a:ext cx="1872208" cy="52421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e 4"/>
          <p:cNvGrpSpPr/>
          <p:nvPr/>
        </p:nvGrpSpPr>
        <p:grpSpPr>
          <a:xfrm>
            <a:off x="5328617" y="2240440"/>
            <a:ext cx="3407558" cy="3368512"/>
            <a:chOff x="5328617" y="2389170"/>
            <a:chExt cx="3407558" cy="3368512"/>
          </a:xfrm>
        </p:grpSpPr>
        <p:pic>
          <p:nvPicPr>
            <p:cNvPr id="4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28617" y="3435169"/>
              <a:ext cx="2771775" cy="23225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10" descr="http://i69.servimg.com/u/f69/13/19/26/12/portra2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7192" y="2778869"/>
              <a:ext cx="84931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2"/>
            <p:cNvSpPr txBox="1">
              <a:spLocks noChangeArrowheads="1"/>
            </p:cNvSpPr>
            <p:nvPr/>
          </p:nvSpPr>
          <p:spPr bwMode="auto">
            <a:xfrm>
              <a:off x="5448091" y="2389170"/>
              <a:ext cx="3288084" cy="340735"/>
            </a:xfrm>
            <a:prstGeom prst="rect">
              <a:avLst/>
            </a:prstGeom>
            <a:noFill/>
            <a:ln w="9525">
              <a:noFill/>
              <a:round/>
              <a:headEnd/>
              <a:tailEnd/>
            </a:ln>
          </p:spPr>
          <p:txBody>
            <a:bodyPr wrap="square" lIns="90000" tIns="46800" rIns="90000" bIns="46800">
              <a:spAutoFit/>
            </a:bodyPr>
            <a:lstStyle/>
            <a:p>
              <a:pPr>
                <a:lnSpc>
                  <a:spcPct val="100000"/>
                </a:lnSpc>
                <a:spcBef>
                  <a:spcPts val="8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kern="0" dirty="0">
                  <a:solidFill>
                    <a:schemeClr val="tx1"/>
                  </a:solidFill>
                  <a:latin typeface="+mn-lt"/>
                </a:rPr>
                <a:t>Cocksfoot / red </a:t>
              </a:r>
              <a:r>
                <a:rPr lang="en-GB" sz="1600" kern="0" dirty="0" smtClean="0">
                  <a:solidFill>
                    <a:schemeClr val="tx1"/>
                  </a:solidFill>
                  <a:latin typeface="+mn-lt"/>
                </a:rPr>
                <a:t>clover (silage)</a:t>
              </a:r>
              <a:endParaRPr lang="en-GB" sz="1600" kern="0" dirty="0">
                <a:solidFill>
                  <a:schemeClr val="tx1"/>
                </a:solidFill>
                <a:latin typeface="+mn-lt"/>
              </a:endParaRPr>
            </a:p>
          </p:txBody>
        </p:sp>
        <p:sp>
          <p:nvSpPr>
            <p:cNvPr id="55" name="Rectangle 9"/>
            <p:cNvSpPr>
              <a:spLocks noChangeArrowheads="1"/>
            </p:cNvSpPr>
            <p:nvPr/>
          </p:nvSpPr>
          <p:spPr bwMode="auto">
            <a:xfrm>
              <a:off x="6285880" y="4906782"/>
              <a:ext cx="167005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800"/>
                </a:spcBef>
                <a:defRPr sz="3200">
                  <a:solidFill>
                    <a:srgbClr val="000000"/>
                  </a:solidFill>
                  <a:latin typeface="Arial" charset="0"/>
                </a:defRPr>
              </a:lvl1pPr>
              <a:lvl2pPr marL="742950" indent="-285750" eaLnBrk="0" hangingPunct="0">
                <a:spcBef>
                  <a:spcPts val="700"/>
                </a:spcBef>
                <a:buChar char="–"/>
                <a:defRPr sz="2800">
                  <a:solidFill>
                    <a:srgbClr val="000000"/>
                  </a:solidFill>
                  <a:latin typeface="Arial" charset="0"/>
                </a:defRPr>
              </a:lvl2pPr>
              <a:lvl3pPr marL="1143000" indent="-228600" eaLnBrk="0" hangingPunct="0">
                <a:spcBef>
                  <a:spcPts val="600"/>
                </a:spcBef>
                <a:buChar char="•"/>
                <a:defRPr sz="2400">
                  <a:solidFill>
                    <a:srgbClr val="000000"/>
                  </a:solidFill>
                  <a:latin typeface="Arial" charset="0"/>
                </a:defRPr>
              </a:lvl3pPr>
              <a:lvl4pPr marL="1600200" indent="-228600" eaLnBrk="0" hangingPunct="0">
                <a:spcBef>
                  <a:spcPts val="500"/>
                </a:spcBef>
                <a:buChar char="–"/>
                <a:defRPr sz="2000">
                  <a:solidFill>
                    <a:srgbClr val="000000"/>
                  </a:solidFill>
                  <a:latin typeface="Arial" charset="0"/>
                </a:defRPr>
              </a:lvl4pPr>
              <a:lvl5pPr marL="2057400" indent="-228600" eaLnBrk="0" hangingPunct="0">
                <a:spcBef>
                  <a:spcPts val="500"/>
                </a:spcBef>
                <a:buChar char="»"/>
                <a:defRPr>
                  <a:solidFill>
                    <a:srgbClr val="000000"/>
                  </a:solidFill>
                  <a:latin typeface="Arial" charset="0"/>
                </a:defRPr>
              </a:lvl5pPr>
              <a:lvl6pPr marL="25146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6pPr>
              <a:lvl7pPr marL="29718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7pPr>
              <a:lvl8pPr marL="34290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8pPr>
              <a:lvl9pPr marL="38862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9pPr>
            </a:lstStyle>
            <a:p>
              <a:pPr eaLnBrk="1" hangingPunct="1">
                <a:spcBef>
                  <a:spcPct val="0"/>
                </a:spcBef>
              </a:pPr>
              <a:r>
                <a:rPr lang="fr-FR" altLang="fr-FR" sz="900" b="1" i="1">
                  <a:solidFill>
                    <a:schemeClr val="tx1"/>
                  </a:solidFill>
                </a:rPr>
                <a:t>Quadratic effect (P &lt; 0.001)</a:t>
              </a:r>
            </a:p>
          </p:txBody>
        </p:sp>
        <p:cxnSp>
          <p:nvCxnSpPr>
            <p:cNvPr id="56" name="Connecteur droit avec flèche 3"/>
            <p:cNvCxnSpPr>
              <a:cxnSpLocks noChangeShapeType="1"/>
            </p:cNvCxnSpPr>
            <p:nvPr/>
          </p:nvCxnSpPr>
          <p:spPr bwMode="auto">
            <a:xfrm>
              <a:off x="6744667" y="4279719"/>
              <a:ext cx="0" cy="406400"/>
            </a:xfrm>
            <a:prstGeom prst="straightConnector1">
              <a:avLst/>
            </a:prstGeom>
            <a:noFill/>
            <a:ln w="19050" algn="ctr">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57" name="Rectangle 9"/>
            <p:cNvSpPr>
              <a:spLocks noChangeArrowheads="1"/>
            </p:cNvSpPr>
            <p:nvPr/>
          </p:nvSpPr>
          <p:spPr bwMode="auto">
            <a:xfrm>
              <a:off x="6754192" y="4357507"/>
              <a:ext cx="5508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800"/>
                </a:spcBef>
                <a:defRPr sz="3200">
                  <a:solidFill>
                    <a:srgbClr val="000000"/>
                  </a:solidFill>
                  <a:latin typeface="Arial" charset="0"/>
                </a:defRPr>
              </a:lvl1pPr>
              <a:lvl2pPr marL="742950" indent="-285750" eaLnBrk="0" hangingPunct="0">
                <a:spcBef>
                  <a:spcPts val="700"/>
                </a:spcBef>
                <a:buChar char="–"/>
                <a:defRPr sz="2800">
                  <a:solidFill>
                    <a:srgbClr val="000000"/>
                  </a:solidFill>
                  <a:latin typeface="Arial" charset="0"/>
                </a:defRPr>
              </a:lvl2pPr>
              <a:lvl3pPr marL="1143000" indent="-228600" eaLnBrk="0" hangingPunct="0">
                <a:spcBef>
                  <a:spcPts val="600"/>
                </a:spcBef>
                <a:buChar char="•"/>
                <a:defRPr sz="2400">
                  <a:solidFill>
                    <a:srgbClr val="000000"/>
                  </a:solidFill>
                  <a:latin typeface="Arial" charset="0"/>
                </a:defRPr>
              </a:lvl3pPr>
              <a:lvl4pPr marL="1600200" indent="-228600" eaLnBrk="0" hangingPunct="0">
                <a:spcBef>
                  <a:spcPts val="500"/>
                </a:spcBef>
                <a:buChar char="–"/>
                <a:defRPr sz="2000">
                  <a:solidFill>
                    <a:srgbClr val="000000"/>
                  </a:solidFill>
                  <a:latin typeface="Arial" charset="0"/>
                </a:defRPr>
              </a:lvl4pPr>
              <a:lvl5pPr marL="2057400" indent="-228600" eaLnBrk="0" hangingPunct="0">
                <a:spcBef>
                  <a:spcPts val="500"/>
                </a:spcBef>
                <a:buChar char="»"/>
                <a:defRPr>
                  <a:solidFill>
                    <a:srgbClr val="000000"/>
                  </a:solidFill>
                  <a:latin typeface="Arial" charset="0"/>
                </a:defRPr>
              </a:lvl5pPr>
              <a:lvl6pPr marL="25146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6pPr>
              <a:lvl7pPr marL="29718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7pPr>
              <a:lvl8pPr marL="34290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8pPr>
              <a:lvl9pPr marL="38862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9pPr>
            </a:lstStyle>
            <a:p>
              <a:pPr eaLnBrk="1" hangingPunct="1">
                <a:spcBef>
                  <a:spcPct val="0"/>
                </a:spcBef>
              </a:pPr>
              <a:r>
                <a:rPr lang="fr-FR" altLang="fr-FR" sz="1000" b="1" i="1" dirty="0">
                  <a:solidFill>
                    <a:srgbClr val="FF0000"/>
                  </a:solidFill>
                </a:rPr>
                <a:t>+10 %</a:t>
              </a:r>
            </a:p>
          </p:txBody>
        </p:sp>
        <p:sp>
          <p:nvSpPr>
            <p:cNvPr id="58" name="Rectangle 9"/>
            <p:cNvSpPr>
              <a:spLocks noChangeArrowheads="1"/>
            </p:cNvSpPr>
            <p:nvPr/>
          </p:nvSpPr>
          <p:spPr bwMode="auto">
            <a:xfrm>
              <a:off x="6122367" y="4114619"/>
              <a:ext cx="25558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800"/>
                </a:spcBef>
                <a:defRPr sz="3200">
                  <a:solidFill>
                    <a:srgbClr val="000000"/>
                  </a:solidFill>
                  <a:latin typeface="Arial" charset="0"/>
                </a:defRPr>
              </a:lvl1pPr>
              <a:lvl2pPr marL="742950" indent="-285750" eaLnBrk="0" hangingPunct="0">
                <a:spcBef>
                  <a:spcPts val="700"/>
                </a:spcBef>
                <a:buChar char="–"/>
                <a:defRPr sz="2800">
                  <a:solidFill>
                    <a:srgbClr val="000000"/>
                  </a:solidFill>
                  <a:latin typeface="Arial" charset="0"/>
                </a:defRPr>
              </a:lvl2pPr>
              <a:lvl3pPr marL="1143000" indent="-228600" eaLnBrk="0" hangingPunct="0">
                <a:spcBef>
                  <a:spcPts val="600"/>
                </a:spcBef>
                <a:buChar char="•"/>
                <a:defRPr sz="2400">
                  <a:solidFill>
                    <a:srgbClr val="000000"/>
                  </a:solidFill>
                  <a:latin typeface="Arial" charset="0"/>
                </a:defRPr>
              </a:lvl3pPr>
              <a:lvl4pPr marL="1600200" indent="-228600" eaLnBrk="0" hangingPunct="0">
                <a:spcBef>
                  <a:spcPts val="500"/>
                </a:spcBef>
                <a:buChar char="–"/>
                <a:defRPr sz="2000">
                  <a:solidFill>
                    <a:srgbClr val="000000"/>
                  </a:solidFill>
                  <a:latin typeface="Arial" charset="0"/>
                </a:defRPr>
              </a:lvl4pPr>
              <a:lvl5pPr marL="2057400" indent="-228600" eaLnBrk="0" hangingPunct="0">
                <a:spcBef>
                  <a:spcPts val="500"/>
                </a:spcBef>
                <a:buChar char="»"/>
                <a:defRPr>
                  <a:solidFill>
                    <a:srgbClr val="000000"/>
                  </a:solidFill>
                  <a:latin typeface="Arial" charset="0"/>
                </a:defRPr>
              </a:lvl5pPr>
              <a:lvl6pPr marL="25146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6pPr>
              <a:lvl7pPr marL="29718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7pPr>
              <a:lvl8pPr marL="34290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8pPr>
              <a:lvl9pPr marL="38862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9pPr>
            </a:lstStyle>
            <a:p>
              <a:pPr eaLnBrk="1" hangingPunct="1">
                <a:spcBef>
                  <a:spcPct val="0"/>
                </a:spcBef>
              </a:pPr>
              <a:r>
                <a:rPr lang="fr-FR" altLang="fr-FR" sz="1000">
                  <a:solidFill>
                    <a:srgbClr val="0070C0"/>
                  </a:solidFill>
                </a:rPr>
                <a:t>b</a:t>
              </a:r>
            </a:p>
          </p:txBody>
        </p:sp>
        <p:sp>
          <p:nvSpPr>
            <p:cNvPr id="59" name="Rectangle 9"/>
            <p:cNvSpPr>
              <a:spLocks noChangeArrowheads="1"/>
            </p:cNvSpPr>
            <p:nvPr/>
          </p:nvSpPr>
          <p:spPr bwMode="auto">
            <a:xfrm>
              <a:off x="7122492" y="3722507"/>
              <a:ext cx="25558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800"/>
                </a:spcBef>
                <a:defRPr sz="3200">
                  <a:solidFill>
                    <a:srgbClr val="000000"/>
                  </a:solidFill>
                  <a:latin typeface="Arial" charset="0"/>
                </a:defRPr>
              </a:lvl1pPr>
              <a:lvl2pPr marL="742950" indent="-285750" eaLnBrk="0" hangingPunct="0">
                <a:spcBef>
                  <a:spcPts val="700"/>
                </a:spcBef>
                <a:buChar char="–"/>
                <a:defRPr sz="2800">
                  <a:solidFill>
                    <a:srgbClr val="000000"/>
                  </a:solidFill>
                  <a:latin typeface="Arial" charset="0"/>
                </a:defRPr>
              </a:lvl2pPr>
              <a:lvl3pPr marL="1143000" indent="-228600" eaLnBrk="0" hangingPunct="0">
                <a:spcBef>
                  <a:spcPts val="600"/>
                </a:spcBef>
                <a:buChar char="•"/>
                <a:defRPr sz="2400">
                  <a:solidFill>
                    <a:srgbClr val="000000"/>
                  </a:solidFill>
                  <a:latin typeface="Arial" charset="0"/>
                </a:defRPr>
              </a:lvl3pPr>
              <a:lvl4pPr marL="1600200" indent="-228600" eaLnBrk="0" hangingPunct="0">
                <a:spcBef>
                  <a:spcPts val="500"/>
                </a:spcBef>
                <a:buChar char="–"/>
                <a:defRPr sz="2000">
                  <a:solidFill>
                    <a:srgbClr val="000000"/>
                  </a:solidFill>
                  <a:latin typeface="Arial" charset="0"/>
                </a:defRPr>
              </a:lvl4pPr>
              <a:lvl5pPr marL="2057400" indent="-228600" eaLnBrk="0" hangingPunct="0">
                <a:spcBef>
                  <a:spcPts val="500"/>
                </a:spcBef>
                <a:buChar char="»"/>
                <a:defRPr>
                  <a:solidFill>
                    <a:srgbClr val="000000"/>
                  </a:solidFill>
                  <a:latin typeface="Arial" charset="0"/>
                </a:defRPr>
              </a:lvl5pPr>
              <a:lvl6pPr marL="25146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6pPr>
              <a:lvl7pPr marL="29718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7pPr>
              <a:lvl8pPr marL="34290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8pPr>
              <a:lvl9pPr marL="38862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9pPr>
            </a:lstStyle>
            <a:p>
              <a:pPr eaLnBrk="1" hangingPunct="1">
                <a:spcBef>
                  <a:spcPct val="0"/>
                </a:spcBef>
              </a:pPr>
              <a:r>
                <a:rPr lang="fr-FR" altLang="fr-FR" sz="1000">
                  <a:solidFill>
                    <a:srgbClr val="0070C0"/>
                  </a:solidFill>
                </a:rPr>
                <a:t>a</a:t>
              </a:r>
            </a:p>
          </p:txBody>
        </p:sp>
        <p:sp>
          <p:nvSpPr>
            <p:cNvPr id="77" name="Rectangle 9"/>
            <p:cNvSpPr>
              <a:spLocks noChangeArrowheads="1"/>
            </p:cNvSpPr>
            <p:nvPr/>
          </p:nvSpPr>
          <p:spPr bwMode="auto">
            <a:xfrm>
              <a:off x="6619255" y="3687582"/>
              <a:ext cx="325437"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800"/>
                </a:spcBef>
                <a:defRPr sz="3200">
                  <a:solidFill>
                    <a:srgbClr val="000000"/>
                  </a:solidFill>
                  <a:latin typeface="Arial" charset="0"/>
                </a:defRPr>
              </a:lvl1pPr>
              <a:lvl2pPr marL="742950" indent="-285750" eaLnBrk="0" hangingPunct="0">
                <a:spcBef>
                  <a:spcPts val="700"/>
                </a:spcBef>
                <a:buChar char="–"/>
                <a:defRPr sz="2800">
                  <a:solidFill>
                    <a:srgbClr val="000000"/>
                  </a:solidFill>
                  <a:latin typeface="Arial" charset="0"/>
                </a:defRPr>
              </a:lvl2pPr>
              <a:lvl3pPr marL="1143000" indent="-228600" eaLnBrk="0" hangingPunct="0">
                <a:spcBef>
                  <a:spcPts val="600"/>
                </a:spcBef>
                <a:buChar char="•"/>
                <a:defRPr sz="2400">
                  <a:solidFill>
                    <a:srgbClr val="000000"/>
                  </a:solidFill>
                  <a:latin typeface="Arial" charset="0"/>
                </a:defRPr>
              </a:lvl3pPr>
              <a:lvl4pPr marL="1600200" indent="-228600" eaLnBrk="0" hangingPunct="0">
                <a:spcBef>
                  <a:spcPts val="500"/>
                </a:spcBef>
                <a:buChar char="–"/>
                <a:defRPr sz="2000">
                  <a:solidFill>
                    <a:srgbClr val="000000"/>
                  </a:solidFill>
                  <a:latin typeface="Arial" charset="0"/>
                </a:defRPr>
              </a:lvl4pPr>
              <a:lvl5pPr marL="2057400" indent="-228600" eaLnBrk="0" hangingPunct="0">
                <a:spcBef>
                  <a:spcPts val="500"/>
                </a:spcBef>
                <a:buChar char="»"/>
                <a:defRPr>
                  <a:solidFill>
                    <a:srgbClr val="000000"/>
                  </a:solidFill>
                  <a:latin typeface="Arial" charset="0"/>
                </a:defRPr>
              </a:lvl5pPr>
              <a:lvl6pPr marL="25146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6pPr>
              <a:lvl7pPr marL="29718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7pPr>
              <a:lvl8pPr marL="34290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8pPr>
              <a:lvl9pPr marL="38862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9pPr>
            </a:lstStyle>
            <a:p>
              <a:pPr eaLnBrk="1" hangingPunct="1">
                <a:spcBef>
                  <a:spcPct val="0"/>
                </a:spcBef>
              </a:pPr>
              <a:r>
                <a:rPr lang="fr-FR" altLang="fr-FR" sz="1000">
                  <a:solidFill>
                    <a:srgbClr val="0070C0"/>
                  </a:solidFill>
                </a:rPr>
                <a:t>ab</a:t>
              </a:r>
            </a:p>
          </p:txBody>
        </p:sp>
        <p:sp>
          <p:nvSpPr>
            <p:cNvPr id="78" name="Rectangle 9"/>
            <p:cNvSpPr>
              <a:spLocks noChangeArrowheads="1"/>
            </p:cNvSpPr>
            <p:nvPr/>
          </p:nvSpPr>
          <p:spPr bwMode="auto">
            <a:xfrm>
              <a:off x="5698505" y="4608332"/>
              <a:ext cx="24765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800"/>
                </a:spcBef>
                <a:defRPr sz="3200">
                  <a:solidFill>
                    <a:srgbClr val="000000"/>
                  </a:solidFill>
                  <a:latin typeface="Arial" charset="0"/>
                </a:defRPr>
              </a:lvl1pPr>
              <a:lvl2pPr marL="742950" indent="-285750" eaLnBrk="0" hangingPunct="0">
                <a:spcBef>
                  <a:spcPts val="700"/>
                </a:spcBef>
                <a:buChar char="–"/>
                <a:defRPr sz="2800">
                  <a:solidFill>
                    <a:srgbClr val="000000"/>
                  </a:solidFill>
                  <a:latin typeface="Arial" charset="0"/>
                </a:defRPr>
              </a:lvl2pPr>
              <a:lvl3pPr marL="1143000" indent="-228600" eaLnBrk="0" hangingPunct="0">
                <a:spcBef>
                  <a:spcPts val="600"/>
                </a:spcBef>
                <a:buChar char="•"/>
                <a:defRPr sz="2400">
                  <a:solidFill>
                    <a:srgbClr val="000000"/>
                  </a:solidFill>
                  <a:latin typeface="Arial" charset="0"/>
                </a:defRPr>
              </a:lvl3pPr>
              <a:lvl4pPr marL="1600200" indent="-228600" eaLnBrk="0" hangingPunct="0">
                <a:spcBef>
                  <a:spcPts val="500"/>
                </a:spcBef>
                <a:buChar char="–"/>
                <a:defRPr sz="2000">
                  <a:solidFill>
                    <a:srgbClr val="000000"/>
                  </a:solidFill>
                  <a:latin typeface="Arial" charset="0"/>
                </a:defRPr>
              </a:lvl4pPr>
              <a:lvl5pPr marL="2057400" indent="-228600" eaLnBrk="0" hangingPunct="0">
                <a:spcBef>
                  <a:spcPts val="500"/>
                </a:spcBef>
                <a:buChar char="»"/>
                <a:defRPr>
                  <a:solidFill>
                    <a:srgbClr val="000000"/>
                  </a:solidFill>
                  <a:latin typeface="Arial" charset="0"/>
                </a:defRPr>
              </a:lvl5pPr>
              <a:lvl6pPr marL="25146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6pPr>
              <a:lvl7pPr marL="29718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7pPr>
              <a:lvl8pPr marL="34290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8pPr>
              <a:lvl9pPr marL="38862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9pPr>
            </a:lstStyle>
            <a:p>
              <a:pPr eaLnBrk="1" hangingPunct="1">
                <a:spcBef>
                  <a:spcPct val="0"/>
                </a:spcBef>
              </a:pPr>
              <a:r>
                <a:rPr lang="fr-FR" altLang="fr-FR" sz="1000">
                  <a:solidFill>
                    <a:srgbClr val="0070C0"/>
                  </a:solidFill>
                </a:rPr>
                <a:t>c</a:t>
              </a:r>
            </a:p>
          </p:txBody>
        </p:sp>
        <p:pic>
          <p:nvPicPr>
            <p:cNvPr id="79" name="Picture 15" descr="http://informedfarmers.com/wp-content/uploads/2010/11/Cockfoot-field.jpg"/>
            <p:cNvPicPr>
              <a:picLocks noChangeAspect="1" noChangeArrowheads="1"/>
            </p:cNvPicPr>
            <p:nvPr/>
          </p:nvPicPr>
          <p:blipFill>
            <a:blip r:embed="rId8">
              <a:extLst>
                <a:ext uri="{28A0092B-C50C-407E-A947-70E740481C1C}">
                  <a14:useLocalDpi xmlns:a14="http://schemas.microsoft.com/office/drawing/2010/main" val="0"/>
                </a:ext>
              </a:extLst>
            </a:blip>
            <a:srcRect t="31044" b="4282"/>
            <a:stretch>
              <a:fillRect/>
            </a:stretch>
          </p:blipFill>
          <p:spPr bwMode="auto">
            <a:xfrm>
              <a:off x="5706442" y="2766169"/>
              <a:ext cx="8366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Rectangle 9"/>
            <p:cNvSpPr>
              <a:spLocks noChangeArrowheads="1"/>
            </p:cNvSpPr>
            <p:nvPr/>
          </p:nvSpPr>
          <p:spPr bwMode="auto">
            <a:xfrm>
              <a:off x="7627317" y="3919357"/>
              <a:ext cx="32543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800"/>
                </a:spcBef>
                <a:defRPr sz="3200">
                  <a:solidFill>
                    <a:srgbClr val="000000"/>
                  </a:solidFill>
                  <a:latin typeface="Arial" charset="0"/>
                </a:defRPr>
              </a:lvl1pPr>
              <a:lvl2pPr marL="742950" indent="-285750" eaLnBrk="0" hangingPunct="0">
                <a:spcBef>
                  <a:spcPts val="700"/>
                </a:spcBef>
                <a:buChar char="–"/>
                <a:defRPr sz="2800">
                  <a:solidFill>
                    <a:srgbClr val="000000"/>
                  </a:solidFill>
                  <a:latin typeface="Arial" charset="0"/>
                </a:defRPr>
              </a:lvl2pPr>
              <a:lvl3pPr marL="1143000" indent="-228600" eaLnBrk="0" hangingPunct="0">
                <a:spcBef>
                  <a:spcPts val="600"/>
                </a:spcBef>
                <a:buChar char="•"/>
                <a:defRPr sz="2400">
                  <a:solidFill>
                    <a:srgbClr val="000000"/>
                  </a:solidFill>
                  <a:latin typeface="Arial" charset="0"/>
                </a:defRPr>
              </a:lvl3pPr>
              <a:lvl4pPr marL="1600200" indent="-228600" eaLnBrk="0" hangingPunct="0">
                <a:spcBef>
                  <a:spcPts val="500"/>
                </a:spcBef>
                <a:buChar char="–"/>
                <a:defRPr sz="2000">
                  <a:solidFill>
                    <a:srgbClr val="000000"/>
                  </a:solidFill>
                  <a:latin typeface="Arial" charset="0"/>
                </a:defRPr>
              </a:lvl4pPr>
              <a:lvl5pPr marL="2057400" indent="-228600" eaLnBrk="0" hangingPunct="0">
                <a:spcBef>
                  <a:spcPts val="500"/>
                </a:spcBef>
                <a:buChar char="»"/>
                <a:defRPr>
                  <a:solidFill>
                    <a:srgbClr val="000000"/>
                  </a:solidFill>
                  <a:latin typeface="Arial" charset="0"/>
                </a:defRPr>
              </a:lvl5pPr>
              <a:lvl6pPr marL="25146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6pPr>
              <a:lvl7pPr marL="29718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7pPr>
              <a:lvl8pPr marL="34290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8pPr>
              <a:lvl9pPr marL="38862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9pPr>
            </a:lstStyle>
            <a:p>
              <a:pPr eaLnBrk="1" hangingPunct="1">
                <a:spcBef>
                  <a:spcPct val="0"/>
                </a:spcBef>
              </a:pPr>
              <a:r>
                <a:rPr lang="fr-FR" altLang="fr-FR" sz="1000">
                  <a:solidFill>
                    <a:srgbClr val="0070C0"/>
                  </a:solidFill>
                </a:rPr>
                <a:t>ab</a:t>
              </a:r>
            </a:p>
          </p:txBody>
        </p:sp>
      </p:grpSp>
      <p:grpSp>
        <p:nvGrpSpPr>
          <p:cNvPr id="8" name="Groupe 7"/>
          <p:cNvGrpSpPr/>
          <p:nvPr/>
        </p:nvGrpSpPr>
        <p:grpSpPr>
          <a:xfrm>
            <a:off x="909139" y="1268760"/>
            <a:ext cx="7560840" cy="4725768"/>
            <a:chOff x="909139" y="1268760"/>
            <a:chExt cx="7560840" cy="4725768"/>
          </a:xfrm>
        </p:grpSpPr>
        <p:sp>
          <p:nvSpPr>
            <p:cNvPr id="48" name="Rectangle 2"/>
            <p:cNvSpPr txBox="1">
              <a:spLocks noChangeArrowheads="1"/>
            </p:cNvSpPr>
            <p:nvPr/>
          </p:nvSpPr>
          <p:spPr bwMode="auto">
            <a:xfrm>
              <a:off x="909139" y="1268760"/>
              <a:ext cx="7560840" cy="400110"/>
            </a:xfrm>
            <a:prstGeom prst="rect">
              <a:avLst/>
            </a:prstGeom>
            <a:solidFill>
              <a:schemeClr val="accent2">
                <a:lumMod val="40000"/>
                <a:lumOff val="60000"/>
              </a:schemeClr>
            </a:solidFill>
            <a:ln>
              <a:noFill/>
            </a:ln>
          </p:spPr>
          <p:txBody>
            <a:bodyPr wrap="square">
              <a:spAutoFit/>
            </a:bodyPr>
            <a:lstStyle>
              <a:defPPr>
                <a:defRPr lang="fr-FR"/>
              </a:defPPr>
              <a:lvl1pPr algn="ctr">
                <a:defRPr sz="2000" b="1">
                  <a:solidFill>
                    <a:prstClr val="black"/>
                  </a:solidFill>
                  <a:latin typeface="Arial" panose="020B0604020202020204" pitchFamily="34" charset="0"/>
                  <a:cs typeface="Arial" panose="020B0604020202020204" pitchFamily="34" charset="0"/>
                </a:defRPr>
              </a:lvl1pPr>
            </a:lstStyle>
            <a:p>
              <a:r>
                <a:rPr lang="en-US" dirty="0"/>
                <a:t>Daily intake of the digestible fraction </a:t>
              </a:r>
              <a:r>
                <a:rPr lang="en-US" sz="1800" b="0" dirty="0"/>
                <a:t>(indicator of performances</a:t>
              </a:r>
              <a:r>
                <a:rPr lang="en-US" sz="1800" b="0" dirty="0" smtClean="0"/>
                <a:t>)</a:t>
              </a:r>
              <a:endParaRPr lang="en-GB" dirty="0"/>
            </a:p>
          </p:txBody>
        </p:sp>
        <p:grpSp>
          <p:nvGrpSpPr>
            <p:cNvPr id="3" name="Groupe 2"/>
            <p:cNvGrpSpPr/>
            <p:nvPr/>
          </p:nvGrpSpPr>
          <p:grpSpPr>
            <a:xfrm>
              <a:off x="961444" y="2261094"/>
              <a:ext cx="4081686" cy="3733434"/>
              <a:chOff x="961444" y="2409824"/>
              <a:chExt cx="4081686" cy="3733434"/>
            </a:xfrm>
          </p:grpSpPr>
          <p:sp>
            <p:nvSpPr>
              <p:cNvPr id="118" name="Rettangolo 117"/>
              <p:cNvSpPr/>
              <p:nvPr/>
            </p:nvSpPr>
            <p:spPr>
              <a:xfrm>
                <a:off x="3511942" y="5881648"/>
                <a:ext cx="1531188" cy="261610"/>
              </a:xfrm>
              <a:prstGeom prst="rect">
                <a:avLst/>
              </a:prstGeom>
            </p:spPr>
            <p:txBody>
              <a:bodyPr wrap="none">
                <a:spAutoFit/>
              </a:bodyPr>
              <a:lstStyle/>
              <a:p>
                <a:r>
                  <a:rPr lang="en-GB" sz="1100" dirty="0" err="1" smtClean="0">
                    <a:solidFill>
                      <a:prstClr val="black"/>
                    </a:solidFill>
                    <a:latin typeface="Arial" panose="020B0604020202020204" pitchFamily="34" charset="0"/>
                    <a:cs typeface="Arial" panose="020B0604020202020204" pitchFamily="34" charset="0"/>
                  </a:rPr>
                  <a:t>Niderkorn</a:t>
                </a:r>
                <a:r>
                  <a:rPr lang="en-GB" sz="1100" dirty="0" smtClean="0">
                    <a:solidFill>
                      <a:prstClr val="black"/>
                    </a:solidFill>
                    <a:latin typeface="Arial" panose="020B0604020202020204" pitchFamily="34" charset="0"/>
                    <a:cs typeface="Arial" panose="020B0604020202020204" pitchFamily="34" charset="0"/>
                  </a:rPr>
                  <a:t> et al., 2014</a:t>
                </a:r>
                <a:endParaRPr lang="en-GB" sz="1100" dirty="0">
                  <a:solidFill>
                    <a:prstClr val="black"/>
                  </a:solidFill>
                  <a:latin typeface="Arial" panose="020B0604020202020204" pitchFamily="34" charset="0"/>
                  <a:cs typeface="Arial" panose="020B0604020202020204" pitchFamily="34" charset="0"/>
                </a:endParaRPr>
              </a:p>
            </p:txBody>
          </p:sp>
          <p:pic>
            <p:nvPicPr>
              <p:cNvPr id="46"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1444" y="3413869"/>
                <a:ext cx="2744788" cy="2301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Rectangle 2"/>
              <p:cNvSpPr txBox="1">
                <a:spLocks noChangeArrowheads="1"/>
              </p:cNvSpPr>
              <p:nvPr/>
            </p:nvSpPr>
            <p:spPr bwMode="auto">
              <a:xfrm>
                <a:off x="1282118" y="2409824"/>
                <a:ext cx="3289881" cy="340735"/>
              </a:xfrm>
              <a:prstGeom prst="rect">
                <a:avLst/>
              </a:prstGeom>
              <a:noFill/>
              <a:ln w="9525">
                <a:noFill/>
                <a:round/>
                <a:headEnd/>
                <a:tailEnd/>
              </a:ln>
            </p:spPr>
            <p:txBody>
              <a:bodyPr wrap="square" lIns="90000" tIns="46800" rIns="90000" bIns="46800">
                <a:spAutoFit/>
              </a:bodyPr>
              <a:lstStyle/>
              <a:p>
                <a:pPr>
                  <a:lnSpc>
                    <a:spcPct val="100000"/>
                  </a:lnSpc>
                  <a:spcBef>
                    <a:spcPts val="8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kern="0" dirty="0">
                    <a:solidFill>
                      <a:schemeClr val="tx1"/>
                    </a:solidFill>
                    <a:latin typeface="+mn-lt"/>
                  </a:rPr>
                  <a:t>Ryegrass / white </a:t>
                </a:r>
                <a:r>
                  <a:rPr lang="en-GB" sz="1600" kern="0" dirty="0" smtClean="0">
                    <a:solidFill>
                      <a:schemeClr val="tx1"/>
                    </a:solidFill>
                    <a:latin typeface="+mn-lt"/>
                  </a:rPr>
                  <a:t>clover (fresh)</a:t>
                </a:r>
                <a:endParaRPr lang="en-GB" sz="1600" kern="0" dirty="0">
                  <a:solidFill>
                    <a:schemeClr val="tx1"/>
                  </a:solidFill>
                  <a:latin typeface="+mn-lt"/>
                </a:endParaRPr>
              </a:p>
            </p:txBody>
          </p:sp>
          <p:pic>
            <p:nvPicPr>
              <p:cNvPr id="52" name="Picture 6" descr="http://foto.landwirtschaft.internetgalerie.ch/typo3temp/pics/8b06416e2d.jpg"/>
              <p:cNvPicPr>
                <a:picLocks noChangeAspect="1" noChangeArrowheads="1"/>
              </p:cNvPicPr>
              <p:nvPr/>
            </p:nvPicPr>
            <p:blipFill>
              <a:blip r:embed="rId10">
                <a:extLst>
                  <a:ext uri="{28A0092B-C50C-407E-A947-70E740481C1C}">
                    <a14:useLocalDpi xmlns:a14="http://schemas.microsoft.com/office/drawing/2010/main" val="0"/>
                  </a:ext>
                </a:extLst>
              </a:blip>
              <a:srcRect l="16747"/>
              <a:stretch>
                <a:fillRect/>
              </a:stretch>
            </p:blipFill>
            <p:spPr bwMode="auto">
              <a:xfrm>
                <a:off x="1537706" y="2801757"/>
                <a:ext cx="8001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8" descr="http://www.hautesavoiephotos.com/flore/trifolium_repens_03.jpg"/>
              <p:cNvPicPr>
                <a:picLocks noChangeAspect="1" noChangeArrowheads="1"/>
              </p:cNvPicPr>
              <p:nvPr/>
            </p:nvPicPr>
            <p:blipFill>
              <a:blip r:embed="rId11">
                <a:extLst>
                  <a:ext uri="{28A0092B-C50C-407E-A947-70E740481C1C}">
                    <a14:useLocalDpi xmlns:a14="http://schemas.microsoft.com/office/drawing/2010/main" val="0"/>
                  </a:ext>
                </a:extLst>
              </a:blip>
              <a:srcRect t="6929" r="23375" b="12057"/>
              <a:stretch>
                <a:fillRect/>
              </a:stretch>
            </p:blipFill>
            <p:spPr bwMode="auto">
              <a:xfrm>
                <a:off x="2440994" y="2801757"/>
                <a:ext cx="798512"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Espace réservé du pied de page 1"/>
              <p:cNvSpPr txBox="1">
                <a:spLocks/>
              </p:cNvSpPr>
              <p:nvPr/>
            </p:nvSpPr>
            <p:spPr bwMode="auto">
              <a:xfrm>
                <a:off x="2017132" y="4933107"/>
                <a:ext cx="1411287"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800"/>
                  </a:spcBef>
                  <a:defRPr sz="3200">
                    <a:solidFill>
                      <a:srgbClr val="000000"/>
                    </a:solidFill>
                    <a:latin typeface="Arial" charset="0"/>
                  </a:defRPr>
                </a:lvl1pPr>
                <a:lvl2pPr marL="742950" indent="-285750" eaLnBrk="0" hangingPunct="0">
                  <a:spcBef>
                    <a:spcPts val="700"/>
                  </a:spcBef>
                  <a:buChar char="–"/>
                  <a:defRPr sz="2800">
                    <a:solidFill>
                      <a:srgbClr val="000000"/>
                    </a:solidFill>
                    <a:latin typeface="Arial" charset="0"/>
                  </a:defRPr>
                </a:lvl2pPr>
                <a:lvl3pPr marL="1143000" indent="-228600" eaLnBrk="0" hangingPunct="0">
                  <a:spcBef>
                    <a:spcPts val="600"/>
                  </a:spcBef>
                  <a:buChar char="•"/>
                  <a:defRPr sz="2400">
                    <a:solidFill>
                      <a:srgbClr val="000000"/>
                    </a:solidFill>
                    <a:latin typeface="Arial" charset="0"/>
                  </a:defRPr>
                </a:lvl3pPr>
                <a:lvl4pPr marL="1600200" indent="-228600" eaLnBrk="0" hangingPunct="0">
                  <a:spcBef>
                    <a:spcPts val="500"/>
                  </a:spcBef>
                  <a:buChar char="–"/>
                  <a:defRPr sz="2000">
                    <a:solidFill>
                      <a:srgbClr val="000000"/>
                    </a:solidFill>
                    <a:latin typeface="Arial" charset="0"/>
                  </a:defRPr>
                </a:lvl4pPr>
                <a:lvl5pPr marL="2057400" indent="-228600" eaLnBrk="0" hangingPunct="0">
                  <a:spcBef>
                    <a:spcPts val="500"/>
                  </a:spcBef>
                  <a:buChar char="»"/>
                  <a:defRPr>
                    <a:solidFill>
                      <a:srgbClr val="000000"/>
                    </a:solidFill>
                    <a:latin typeface="Arial" charset="0"/>
                  </a:defRPr>
                </a:lvl5pPr>
                <a:lvl6pPr marL="25146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6pPr>
                <a:lvl7pPr marL="29718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7pPr>
                <a:lvl8pPr marL="34290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8pPr>
                <a:lvl9pPr marL="38862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9pPr>
              </a:lstStyle>
              <a:p>
                <a:pPr eaLnBrk="1" hangingPunct="1">
                  <a:spcBef>
                    <a:spcPct val="0"/>
                  </a:spcBef>
                </a:pPr>
                <a:r>
                  <a:rPr lang="en-GB" altLang="fr-FR" sz="900" b="1" i="1">
                    <a:solidFill>
                      <a:schemeClr val="tx1"/>
                    </a:solidFill>
                  </a:rPr>
                  <a:t>Linear effect (P&lt;0.001)</a:t>
                </a:r>
              </a:p>
            </p:txBody>
          </p:sp>
          <p:sp>
            <p:nvSpPr>
              <p:cNvPr id="81" name="Rectangle 9"/>
              <p:cNvSpPr>
                <a:spLocks noChangeArrowheads="1"/>
              </p:cNvSpPr>
              <p:nvPr/>
            </p:nvSpPr>
            <p:spPr bwMode="auto">
              <a:xfrm>
                <a:off x="1742494" y="4258419"/>
                <a:ext cx="32543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800"/>
                  </a:spcBef>
                  <a:defRPr sz="3200">
                    <a:solidFill>
                      <a:srgbClr val="000000"/>
                    </a:solidFill>
                    <a:latin typeface="Arial" charset="0"/>
                  </a:defRPr>
                </a:lvl1pPr>
                <a:lvl2pPr marL="742950" indent="-285750" eaLnBrk="0" hangingPunct="0">
                  <a:spcBef>
                    <a:spcPts val="700"/>
                  </a:spcBef>
                  <a:buChar char="–"/>
                  <a:defRPr sz="2800">
                    <a:solidFill>
                      <a:srgbClr val="000000"/>
                    </a:solidFill>
                    <a:latin typeface="Arial" charset="0"/>
                  </a:defRPr>
                </a:lvl2pPr>
                <a:lvl3pPr marL="1143000" indent="-228600" eaLnBrk="0" hangingPunct="0">
                  <a:spcBef>
                    <a:spcPts val="600"/>
                  </a:spcBef>
                  <a:buChar char="•"/>
                  <a:defRPr sz="2400">
                    <a:solidFill>
                      <a:srgbClr val="000000"/>
                    </a:solidFill>
                    <a:latin typeface="Arial" charset="0"/>
                  </a:defRPr>
                </a:lvl3pPr>
                <a:lvl4pPr marL="1600200" indent="-228600" eaLnBrk="0" hangingPunct="0">
                  <a:spcBef>
                    <a:spcPts val="500"/>
                  </a:spcBef>
                  <a:buChar char="–"/>
                  <a:defRPr sz="2000">
                    <a:solidFill>
                      <a:srgbClr val="000000"/>
                    </a:solidFill>
                    <a:latin typeface="Arial" charset="0"/>
                  </a:defRPr>
                </a:lvl4pPr>
                <a:lvl5pPr marL="2057400" indent="-228600" eaLnBrk="0" hangingPunct="0">
                  <a:spcBef>
                    <a:spcPts val="500"/>
                  </a:spcBef>
                  <a:buChar char="»"/>
                  <a:defRPr>
                    <a:solidFill>
                      <a:srgbClr val="000000"/>
                    </a:solidFill>
                    <a:latin typeface="Arial" charset="0"/>
                  </a:defRPr>
                </a:lvl5pPr>
                <a:lvl6pPr marL="25146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6pPr>
                <a:lvl7pPr marL="29718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7pPr>
                <a:lvl8pPr marL="34290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8pPr>
                <a:lvl9pPr marL="38862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9pPr>
              </a:lstStyle>
              <a:p>
                <a:pPr eaLnBrk="1" hangingPunct="1">
                  <a:spcBef>
                    <a:spcPct val="0"/>
                  </a:spcBef>
                </a:pPr>
                <a:r>
                  <a:rPr lang="fr-FR" altLang="fr-FR" sz="1000" dirty="0">
                    <a:solidFill>
                      <a:srgbClr val="0070C0"/>
                    </a:solidFill>
                  </a:rPr>
                  <a:t>ab</a:t>
                </a:r>
              </a:p>
            </p:txBody>
          </p:sp>
          <p:sp>
            <p:nvSpPr>
              <p:cNvPr id="82" name="Rectangle 9"/>
              <p:cNvSpPr>
                <a:spLocks noChangeArrowheads="1"/>
              </p:cNvSpPr>
              <p:nvPr/>
            </p:nvSpPr>
            <p:spPr bwMode="auto">
              <a:xfrm>
                <a:off x="2712457" y="3698032"/>
                <a:ext cx="255587"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800"/>
                  </a:spcBef>
                  <a:defRPr sz="3200">
                    <a:solidFill>
                      <a:srgbClr val="000000"/>
                    </a:solidFill>
                    <a:latin typeface="Arial" charset="0"/>
                  </a:defRPr>
                </a:lvl1pPr>
                <a:lvl2pPr marL="742950" indent="-285750" eaLnBrk="0" hangingPunct="0">
                  <a:spcBef>
                    <a:spcPts val="700"/>
                  </a:spcBef>
                  <a:buChar char="–"/>
                  <a:defRPr sz="2800">
                    <a:solidFill>
                      <a:srgbClr val="000000"/>
                    </a:solidFill>
                    <a:latin typeface="Arial" charset="0"/>
                  </a:defRPr>
                </a:lvl2pPr>
                <a:lvl3pPr marL="1143000" indent="-228600" eaLnBrk="0" hangingPunct="0">
                  <a:spcBef>
                    <a:spcPts val="600"/>
                  </a:spcBef>
                  <a:buChar char="•"/>
                  <a:defRPr sz="2400">
                    <a:solidFill>
                      <a:srgbClr val="000000"/>
                    </a:solidFill>
                    <a:latin typeface="Arial" charset="0"/>
                  </a:defRPr>
                </a:lvl3pPr>
                <a:lvl4pPr marL="1600200" indent="-228600" eaLnBrk="0" hangingPunct="0">
                  <a:spcBef>
                    <a:spcPts val="500"/>
                  </a:spcBef>
                  <a:buChar char="–"/>
                  <a:defRPr sz="2000">
                    <a:solidFill>
                      <a:srgbClr val="000000"/>
                    </a:solidFill>
                    <a:latin typeface="Arial" charset="0"/>
                  </a:defRPr>
                </a:lvl4pPr>
                <a:lvl5pPr marL="2057400" indent="-228600" eaLnBrk="0" hangingPunct="0">
                  <a:spcBef>
                    <a:spcPts val="500"/>
                  </a:spcBef>
                  <a:buChar char="»"/>
                  <a:defRPr>
                    <a:solidFill>
                      <a:srgbClr val="000000"/>
                    </a:solidFill>
                    <a:latin typeface="Arial" charset="0"/>
                  </a:defRPr>
                </a:lvl5pPr>
                <a:lvl6pPr marL="25146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6pPr>
                <a:lvl7pPr marL="29718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7pPr>
                <a:lvl8pPr marL="34290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8pPr>
                <a:lvl9pPr marL="38862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9pPr>
              </a:lstStyle>
              <a:p>
                <a:pPr eaLnBrk="1" hangingPunct="1">
                  <a:spcBef>
                    <a:spcPct val="0"/>
                  </a:spcBef>
                </a:pPr>
                <a:r>
                  <a:rPr lang="fr-FR" altLang="fr-FR" sz="1000">
                    <a:solidFill>
                      <a:srgbClr val="0070C0"/>
                    </a:solidFill>
                  </a:rPr>
                  <a:t>a</a:t>
                </a:r>
              </a:p>
            </p:txBody>
          </p:sp>
          <p:sp>
            <p:nvSpPr>
              <p:cNvPr id="83" name="Rectangle 9"/>
              <p:cNvSpPr>
                <a:spLocks noChangeArrowheads="1"/>
              </p:cNvSpPr>
              <p:nvPr/>
            </p:nvSpPr>
            <p:spPr bwMode="auto">
              <a:xfrm>
                <a:off x="2217157" y="3772644"/>
                <a:ext cx="325437"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800"/>
                  </a:spcBef>
                  <a:defRPr sz="3200">
                    <a:solidFill>
                      <a:srgbClr val="000000"/>
                    </a:solidFill>
                    <a:latin typeface="Arial" charset="0"/>
                  </a:defRPr>
                </a:lvl1pPr>
                <a:lvl2pPr marL="742950" indent="-285750" eaLnBrk="0" hangingPunct="0">
                  <a:spcBef>
                    <a:spcPts val="700"/>
                  </a:spcBef>
                  <a:buChar char="–"/>
                  <a:defRPr sz="2800">
                    <a:solidFill>
                      <a:srgbClr val="000000"/>
                    </a:solidFill>
                    <a:latin typeface="Arial" charset="0"/>
                  </a:defRPr>
                </a:lvl2pPr>
                <a:lvl3pPr marL="1143000" indent="-228600" eaLnBrk="0" hangingPunct="0">
                  <a:spcBef>
                    <a:spcPts val="600"/>
                  </a:spcBef>
                  <a:buChar char="•"/>
                  <a:defRPr sz="2400">
                    <a:solidFill>
                      <a:srgbClr val="000000"/>
                    </a:solidFill>
                    <a:latin typeface="Arial" charset="0"/>
                  </a:defRPr>
                </a:lvl3pPr>
                <a:lvl4pPr marL="1600200" indent="-228600" eaLnBrk="0" hangingPunct="0">
                  <a:spcBef>
                    <a:spcPts val="500"/>
                  </a:spcBef>
                  <a:buChar char="–"/>
                  <a:defRPr sz="2000">
                    <a:solidFill>
                      <a:srgbClr val="000000"/>
                    </a:solidFill>
                    <a:latin typeface="Arial" charset="0"/>
                  </a:defRPr>
                </a:lvl4pPr>
                <a:lvl5pPr marL="2057400" indent="-228600" eaLnBrk="0" hangingPunct="0">
                  <a:spcBef>
                    <a:spcPts val="500"/>
                  </a:spcBef>
                  <a:buChar char="»"/>
                  <a:defRPr>
                    <a:solidFill>
                      <a:srgbClr val="000000"/>
                    </a:solidFill>
                    <a:latin typeface="Arial" charset="0"/>
                  </a:defRPr>
                </a:lvl5pPr>
                <a:lvl6pPr marL="25146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6pPr>
                <a:lvl7pPr marL="29718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7pPr>
                <a:lvl8pPr marL="34290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8pPr>
                <a:lvl9pPr marL="38862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9pPr>
              </a:lstStyle>
              <a:p>
                <a:pPr eaLnBrk="1" hangingPunct="1">
                  <a:spcBef>
                    <a:spcPct val="0"/>
                  </a:spcBef>
                </a:pPr>
                <a:r>
                  <a:rPr lang="fr-FR" altLang="fr-FR" sz="1000">
                    <a:solidFill>
                      <a:srgbClr val="0070C0"/>
                    </a:solidFill>
                  </a:rPr>
                  <a:t>ab</a:t>
                </a:r>
              </a:p>
            </p:txBody>
          </p:sp>
          <p:sp>
            <p:nvSpPr>
              <p:cNvPr id="84" name="Rectangle 9"/>
              <p:cNvSpPr>
                <a:spLocks noChangeArrowheads="1"/>
              </p:cNvSpPr>
              <p:nvPr/>
            </p:nvSpPr>
            <p:spPr bwMode="auto">
              <a:xfrm>
                <a:off x="1317044" y="4545757"/>
                <a:ext cx="25558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800"/>
                  </a:spcBef>
                  <a:defRPr sz="3200">
                    <a:solidFill>
                      <a:srgbClr val="000000"/>
                    </a:solidFill>
                    <a:latin typeface="Arial" charset="0"/>
                  </a:defRPr>
                </a:lvl1pPr>
                <a:lvl2pPr marL="742950" indent="-285750" eaLnBrk="0" hangingPunct="0">
                  <a:spcBef>
                    <a:spcPts val="700"/>
                  </a:spcBef>
                  <a:buChar char="–"/>
                  <a:defRPr sz="2800">
                    <a:solidFill>
                      <a:srgbClr val="000000"/>
                    </a:solidFill>
                    <a:latin typeface="Arial" charset="0"/>
                  </a:defRPr>
                </a:lvl2pPr>
                <a:lvl3pPr marL="1143000" indent="-228600" eaLnBrk="0" hangingPunct="0">
                  <a:spcBef>
                    <a:spcPts val="600"/>
                  </a:spcBef>
                  <a:buChar char="•"/>
                  <a:defRPr sz="2400">
                    <a:solidFill>
                      <a:srgbClr val="000000"/>
                    </a:solidFill>
                    <a:latin typeface="Arial" charset="0"/>
                  </a:defRPr>
                </a:lvl3pPr>
                <a:lvl4pPr marL="1600200" indent="-228600" eaLnBrk="0" hangingPunct="0">
                  <a:spcBef>
                    <a:spcPts val="500"/>
                  </a:spcBef>
                  <a:buChar char="–"/>
                  <a:defRPr sz="2000">
                    <a:solidFill>
                      <a:srgbClr val="000000"/>
                    </a:solidFill>
                    <a:latin typeface="Arial" charset="0"/>
                  </a:defRPr>
                </a:lvl4pPr>
                <a:lvl5pPr marL="2057400" indent="-228600" eaLnBrk="0" hangingPunct="0">
                  <a:spcBef>
                    <a:spcPts val="500"/>
                  </a:spcBef>
                  <a:buChar char="»"/>
                  <a:defRPr>
                    <a:solidFill>
                      <a:srgbClr val="000000"/>
                    </a:solidFill>
                    <a:latin typeface="Arial" charset="0"/>
                  </a:defRPr>
                </a:lvl5pPr>
                <a:lvl6pPr marL="25146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6pPr>
                <a:lvl7pPr marL="29718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7pPr>
                <a:lvl8pPr marL="34290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8pPr>
                <a:lvl9pPr marL="38862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9pPr>
              </a:lstStyle>
              <a:p>
                <a:pPr eaLnBrk="1" hangingPunct="1">
                  <a:spcBef>
                    <a:spcPct val="0"/>
                  </a:spcBef>
                </a:pPr>
                <a:r>
                  <a:rPr lang="fr-FR" altLang="fr-FR" sz="1000">
                    <a:solidFill>
                      <a:srgbClr val="0070C0"/>
                    </a:solidFill>
                  </a:rPr>
                  <a:t>b</a:t>
                </a:r>
              </a:p>
            </p:txBody>
          </p:sp>
          <p:sp>
            <p:nvSpPr>
              <p:cNvPr id="85" name="Rectangle 9"/>
              <p:cNvSpPr>
                <a:spLocks noChangeArrowheads="1"/>
              </p:cNvSpPr>
              <p:nvPr/>
            </p:nvSpPr>
            <p:spPr bwMode="auto">
              <a:xfrm>
                <a:off x="3226807" y="3556744"/>
                <a:ext cx="25400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800"/>
                  </a:spcBef>
                  <a:defRPr sz="3200">
                    <a:solidFill>
                      <a:srgbClr val="000000"/>
                    </a:solidFill>
                    <a:latin typeface="Arial" charset="0"/>
                  </a:defRPr>
                </a:lvl1pPr>
                <a:lvl2pPr marL="742950" indent="-285750" eaLnBrk="0" hangingPunct="0">
                  <a:spcBef>
                    <a:spcPts val="700"/>
                  </a:spcBef>
                  <a:buChar char="–"/>
                  <a:defRPr sz="2800">
                    <a:solidFill>
                      <a:srgbClr val="000000"/>
                    </a:solidFill>
                    <a:latin typeface="Arial" charset="0"/>
                  </a:defRPr>
                </a:lvl2pPr>
                <a:lvl3pPr marL="1143000" indent="-228600" eaLnBrk="0" hangingPunct="0">
                  <a:spcBef>
                    <a:spcPts val="600"/>
                  </a:spcBef>
                  <a:buChar char="•"/>
                  <a:defRPr sz="2400">
                    <a:solidFill>
                      <a:srgbClr val="000000"/>
                    </a:solidFill>
                    <a:latin typeface="Arial" charset="0"/>
                  </a:defRPr>
                </a:lvl3pPr>
                <a:lvl4pPr marL="1600200" indent="-228600" eaLnBrk="0" hangingPunct="0">
                  <a:spcBef>
                    <a:spcPts val="500"/>
                  </a:spcBef>
                  <a:buChar char="–"/>
                  <a:defRPr sz="2000">
                    <a:solidFill>
                      <a:srgbClr val="000000"/>
                    </a:solidFill>
                    <a:latin typeface="Arial" charset="0"/>
                  </a:defRPr>
                </a:lvl4pPr>
                <a:lvl5pPr marL="2057400" indent="-228600" eaLnBrk="0" hangingPunct="0">
                  <a:spcBef>
                    <a:spcPts val="500"/>
                  </a:spcBef>
                  <a:buChar char="»"/>
                  <a:defRPr>
                    <a:solidFill>
                      <a:srgbClr val="000000"/>
                    </a:solidFill>
                    <a:latin typeface="Arial" charset="0"/>
                  </a:defRPr>
                </a:lvl5pPr>
                <a:lvl6pPr marL="25146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6pPr>
                <a:lvl7pPr marL="29718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7pPr>
                <a:lvl8pPr marL="34290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8pPr>
                <a:lvl9pPr marL="3886200" indent="-228600" defTabSz="449263" eaLnBrk="0" fontAlgn="base" hangingPunct="0">
                  <a:lnSpc>
                    <a:spcPct val="93000"/>
                  </a:lnSpc>
                  <a:spcBef>
                    <a:spcPts val="500"/>
                  </a:spcBef>
                  <a:spcAft>
                    <a:spcPct val="0"/>
                  </a:spcAft>
                  <a:buClr>
                    <a:srgbClr val="000000"/>
                  </a:buClr>
                  <a:buSzPct val="100000"/>
                  <a:buFont typeface="Arial" charset="0"/>
                  <a:buChar char="»"/>
                  <a:defRPr>
                    <a:solidFill>
                      <a:srgbClr val="000000"/>
                    </a:solidFill>
                    <a:latin typeface="Arial" charset="0"/>
                  </a:defRPr>
                </a:lvl9pPr>
              </a:lstStyle>
              <a:p>
                <a:pPr eaLnBrk="1" hangingPunct="1">
                  <a:spcBef>
                    <a:spcPct val="0"/>
                  </a:spcBef>
                </a:pPr>
                <a:r>
                  <a:rPr lang="fr-FR" altLang="fr-FR" sz="1000">
                    <a:solidFill>
                      <a:srgbClr val="0070C0"/>
                    </a:solidFill>
                  </a:rPr>
                  <a:t>a</a:t>
                </a:r>
              </a:p>
            </p:txBody>
          </p:sp>
        </p:grpSp>
      </p:grpSp>
      <p:sp>
        <p:nvSpPr>
          <p:cNvPr id="86" name="Rectangle 85"/>
          <p:cNvSpPr/>
          <p:nvPr/>
        </p:nvSpPr>
        <p:spPr>
          <a:xfrm>
            <a:off x="683568" y="165965"/>
            <a:ext cx="7896714" cy="523220"/>
          </a:xfrm>
          <a:prstGeom prst="rect">
            <a:avLst/>
          </a:prstGeom>
        </p:spPr>
        <p:txBody>
          <a:bodyPr wrap="none">
            <a:spAutoFit/>
          </a:bodyPr>
          <a:lstStyle/>
          <a:p>
            <a:pPr algn="ctr" eaLnBrk="0" hangingPunct="0"/>
            <a:r>
              <a:rPr lang="en-GB" sz="2800" b="1" dirty="0">
                <a:solidFill>
                  <a:srgbClr val="6F9D20"/>
                </a:solidFill>
                <a:latin typeface="Arial" pitchFamily="34" charset="0"/>
                <a:cs typeface="Arial" pitchFamily="34" charset="0"/>
              </a:rPr>
              <a:t>Benefits</a:t>
            </a:r>
            <a:r>
              <a:rPr lang="en-GB" sz="2800" b="1" dirty="0" smtClean="0">
                <a:solidFill>
                  <a:srgbClr val="6F9D20"/>
                </a:solidFill>
                <a:latin typeface="Arial" pitchFamily="34" charset="0"/>
                <a:cs typeface="Arial" pitchFamily="34" charset="0"/>
              </a:rPr>
              <a:t> of grass-legume mixtures for animal</a:t>
            </a:r>
            <a:endParaRPr lang="en-GB" sz="2800" b="1" dirty="0">
              <a:solidFill>
                <a:srgbClr val="6F9D20"/>
              </a:solidFill>
              <a:latin typeface="Arial" pitchFamily="34" charset="0"/>
              <a:cs typeface="Arial" pitchFamily="34" charset="0"/>
            </a:endParaRPr>
          </a:p>
        </p:txBody>
      </p:sp>
    </p:spTree>
    <p:extLst>
      <p:ext uri="{BB962C8B-B14F-4D97-AF65-F5344CB8AC3E}">
        <p14:creationId xmlns:p14="http://schemas.microsoft.com/office/powerpoint/2010/main" val="26597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100" fill="hold"/>
                                        <p:tgtEl>
                                          <p:spTgt spid="8"/>
                                        </p:tgtEl>
                                        <p:attrNameLst>
                                          <p:attrName>ppt_x</p:attrName>
                                        </p:attrNameLst>
                                      </p:cBhvr>
                                      <p:tavLst>
                                        <p:tav tm="0">
                                          <p:val>
                                            <p:strVal val="0-#ppt_w/2"/>
                                          </p:val>
                                        </p:tav>
                                        <p:tav tm="100000">
                                          <p:val>
                                            <p:strVal val="#ppt_x"/>
                                          </p:val>
                                        </p:tav>
                                      </p:tavLst>
                                    </p:anim>
                                    <p:anim calcmode="lin" valueType="num">
                                      <p:cBhvr additive="base">
                                        <p:cTn id="8" dur="11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200" fill="hold"/>
                                        <p:tgtEl>
                                          <p:spTgt spid="5"/>
                                        </p:tgtEl>
                                        <p:attrNameLst>
                                          <p:attrName>ppt_x</p:attrName>
                                        </p:attrNameLst>
                                      </p:cBhvr>
                                      <p:tavLst>
                                        <p:tav tm="0">
                                          <p:val>
                                            <p:strVal val="1+#ppt_w/2"/>
                                          </p:val>
                                        </p:tav>
                                        <p:tav tm="100000">
                                          <p:val>
                                            <p:strVal val="#ppt_x"/>
                                          </p:val>
                                        </p:tav>
                                      </p:tavLst>
                                    </p:anim>
                                    <p:anim calcmode="lin" valueType="num">
                                      <p:cBhvr additive="base">
                                        <p:cTn id="14" dur="12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0" name="Picture 2" descr="C:\Users\cginane\Desktop\imag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300" y="2821238"/>
            <a:ext cx="922407" cy="105418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e 6"/>
          <p:cNvGrpSpPr/>
          <p:nvPr/>
        </p:nvGrpSpPr>
        <p:grpSpPr>
          <a:xfrm>
            <a:off x="0" y="6120399"/>
            <a:ext cx="9144000" cy="737601"/>
            <a:chOff x="0" y="6120399"/>
            <a:chExt cx="9144000" cy="737601"/>
          </a:xfrm>
        </p:grpSpPr>
        <p:sp>
          <p:nvSpPr>
            <p:cNvPr id="4" name="Rectangle 3"/>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6" name="Rectangle 5"/>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13" name="Espace réservé du numéro de diapositive 3"/>
          <p:cNvSpPr>
            <a:spLocks noGrp="1"/>
          </p:cNvSpPr>
          <p:nvPr>
            <p:ph type="sldNum" sz="quarter" idx="12"/>
          </p:nvPr>
        </p:nvSpPr>
        <p:spPr>
          <a:xfrm>
            <a:off x="7884367" y="6246000"/>
            <a:ext cx="1123727" cy="249385"/>
          </a:xfrm>
        </p:spPr>
        <p:txBody>
          <a:bodyPr/>
          <a:lstStyle/>
          <a:p>
            <a:r>
              <a:rPr lang="fr-BE" sz="1600" dirty="0">
                <a:solidFill>
                  <a:prstClr val="white"/>
                </a:solidFill>
                <a:latin typeface="Arial" pitchFamily="34" charset="0"/>
                <a:cs typeface="Arial" pitchFamily="34" charset="0"/>
              </a:rPr>
              <a:t>.</a:t>
            </a:r>
            <a:r>
              <a:rPr lang="fr-BE" sz="1600" dirty="0" smtClean="0">
                <a:solidFill>
                  <a:prstClr val="white"/>
                </a:solidFill>
                <a:latin typeface="Arial" pitchFamily="34" charset="0"/>
                <a:cs typeface="Arial" pitchFamily="34" charset="0"/>
              </a:rPr>
              <a:t>0</a:t>
            </a:r>
            <a:fld id="{CF4668DC-857F-487D-BFFA-8C0CA5037977}" type="slidenum">
              <a:rPr lang="fr-BE" sz="1600" smtClean="0">
                <a:solidFill>
                  <a:prstClr val="white"/>
                </a:solidFill>
                <a:latin typeface="Arial" pitchFamily="34" charset="0"/>
                <a:cs typeface="Arial" pitchFamily="34" charset="0"/>
              </a:rPr>
              <a:pPr/>
              <a:t>5</a:t>
            </a:fld>
            <a:endParaRPr lang="fr-BE" sz="1600" dirty="0">
              <a:solidFill>
                <a:prstClr val="white"/>
              </a:solidFill>
              <a:latin typeface="Arial" pitchFamily="34" charset="0"/>
              <a:cs typeface="Arial" pitchFamily="34" charset="0"/>
            </a:endParaRPr>
          </a:p>
        </p:txBody>
      </p:sp>
      <p:pic>
        <p:nvPicPr>
          <p:cNvPr id="24" name="Picture 2" descr="Legume Plus 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89559" y="6270823"/>
            <a:ext cx="1872208" cy="524218"/>
          </a:xfrm>
          <a:prstGeom prst="rect">
            <a:avLst/>
          </a:prstGeom>
          <a:noFill/>
          <a:extLst>
            <a:ext uri="{909E8E84-426E-40DD-AFC4-6F175D3DCCD1}">
              <a14:hiddenFill xmlns:a14="http://schemas.microsoft.com/office/drawing/2010/main">
                <a:solidFill>
                  <a:srgbClr val="FFFFFF"/>
                </a:solidFill>
              </a14:hiddenFill>
            </a:ext>
          </a:extLst>
        </p:spPr>
      </p:pic>
      <p:pic>
        <p:nvPicPr>
          <p:cNvPr id="3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pic>
        <p:nvPicPr>
          <p:cNvPr id="55" name="Picture 9" descr="http://www.iocresco.it/images/phocagallery/PECS/Categorie/nomi/ufficio/thumbs/phoca_thumb_m_forbici.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8614677">
            <a:off x="5512241" y="1981282"/>
            <a:ext cx="323264" cy="32326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48104" y="2371302"/>
            <a:ext cx="636264" cy="697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Ovale 57"/>
          <p:cNvSpPr/>
          <p:nvPr/>
        </p:nvSpPr>
        <p:spPr>
          <a:xfrm>
            <a:off x="419150" y="3222458"/>
            <a:ext cx="384820" cy="288032"/>
          </a:xfrm>
          <a:prstGeom prst="ellipse">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59" name="Connettore 1 58"/>
          <p:cNvCxnSpPr>
            <a:stCxn id="58" idx="6"/>
            <a:endCxn id="60" idx="1"/>
          </p:cNvCxnSpPr>
          <p:nvPr/>
        </p:nvCxnSpPr>
        <p:spPr>
          <a:xfrm>
            <a:off x="803970" y="3366474"/>
            <a:ext cx="455662" cy="96584"/>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60" name="Rettangolo 59"/>
          <p:cNvSpPr/>
          <p:nvPr/>
        </p:nvSpPr>
        <p:spPr>
          <a:xfrm>
            <a:off x="1259632" y="2780928"/>
            <a:ext cx="1670724" cy="1364260"/>
          </a:xfrm>
          <a:prstGeom prst="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61" name="Gruppo 60"/>
          <p:cNvGrpSpPr/>
          <p:nvPr/>
        </p:nvGrpSpPr>
        <p:grpSpPr>
          <a:xfrm>
            <a:off x="1370351" y="2885949"/>
            <a:ext cx="332494" cy="325782"/>
            <a:chOff x="1973670" y="1365295"/>
            <a:chExt cx="372591" cy="429881"/>
          </a:xfrm>
        </p:grpSpPr>
        <p:sp>
          <p:nvSpPr>
            <p:cNvPr id="63" name="Ovale 62"/>
            <p:cNvSpPr/>
            <p:nvPr/>
          </p:nvSpPr>
          <p:spPr>
            <a:xfrm>
              <a:off x="1978084" y="1491369"/>
              <a:ext cx="147271" cy="147271"/>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4" name="Ovale 63"/>
            <p:cNvSpPr/>
            <p:nvPr/>
          </p:nvSpPr>
          <p:spPr>
            <a:xfrm>
              <a:off x="2047306" y="1405939"/>
              <a:ext cx="147271" cy="147271"/>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5" name="Ovale 64"/>
            <p:cNvSpPr/>
            <p:nvPr/>
          </p:nvSpPr>
          <p:spPr>
            <a:xfrm>
              <a:off x="2125355" y="1365295"/>
              <a:ext cx="147271" cy="147271"/>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6" name="Ovale 65"/>
            <p:cNvSpPr/>
            <p:nvPr/>
          </p:nvSpPr>
          <p:spPr>
            <a:xfrm>
              <a:off x="2198990" y="1382219"/>
              <a:ext cx="147271" cy="147271"/>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7" name="Ovale 66"/>
            <p:cNvSpPr/>
            <p:nvPr/>
          </p:nvSpPr>
          <p:spPr>
            <a:xfrm>
              <a:off x="1973670" y="1605035"/>
              <a:ext cx="147271" cy="147271"/>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8" name="Ovale 67"/>
            <p:cNvSpPr/>
            <p:nvPr/>
          </p:nvSpPr>
          <p:spPr>
            <a:xfrm>
              <a:off x="2047305" y="1647905"/>
              <a:ext cx="147271" cy="147271"/>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69" name="Gruppo 68"/>
          <p:cNvGrpSpPr/>
          <p:nvPr/>
        </p:nvGrpSpPr>
        <p:grpSpPr>
          <a:xfrm>
            <a:off x="1915172" y="2842969"/>
            <a:ext cx="467854" cy="319320"/>
            <a:chOff x="2938870" y="1474444"/>
            <a:chExt cx="524276" cy="421356"/>
          </a:xfrm>
        </p:grpSpPr>
        <p:sp>
          <p:nvSpPr>
            <p:cNvPr id="70" name="Ovale 69"/>
            <p:cNvSpPr/>
            <p:nvPr/>
          </p:nvSpPr>
          <p:spPr>
            <a:xfrm>
              <a:off x="3094969" y="1600518"/>
              <a:ext cx="147271" cy="147271"/>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1" name="Ovale 70"/>
            <p:cNvSpPr/>
            <p:nvPr/>
          </p:nvSpPr>
          <p:spPr>
            <a:xfrm>
              <a:off x="3164191" y="1515088"/>
              <a:ext cx="147271" cy="147271"/>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2" name="Ovale 71"/>
            <p:cNvSpPr/>
            <p:nvPr/>
          </p:nvSpPr>
          <p:spPr>
            <a:xfrm>
              <a:off x="3242240" y="1474444"/>
              <a:ext cx="147271" cy="147271"/>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3" name="Ovale 72"/>
            <p:cNvSpPr/>
            <p:nvPr/>
          </p:nvSpPr>
          <p:spPr>
            <a:xfrm>
              <a:off x="3315875" y="1491368"/>
              <a:ext cx="147271" cy="147271"/>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4" name="Ovale 73"/>
            <p:cNvSpPr/>
            <p:nvPr/>
          </p:nvSpPr>
          <p:spPr>
            <a:xfrm>
              <a:off x="3090555" y="1714184"/>
              <a:ext cx="147271" cy="147271"/>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5" name="Ovale 74"/>
            <p:cNvSpPr/>
            <p:nvPr/>
          </p:nvSpPr>
          <p:spPr>
            <a:xfrm>
              <a:off x="2938870" y="1748529"/>
              <a:ext cx="147271" cy="147271"/>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6" name="Ovale 75"/>
            <p:cNvSpPr/>
            <p:nvPr/>
          </p:nvSpPr>
          <p:spPr>
            <a:xfrm>
              <a:off x="3012506" y="1715538"/>
              <a:ext cx="147271" cy="147271"/>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5" name="Gruppo 14"/>
          <p:cNvGrpSpPr/>
          <p:nvPr/>
        </p:nvGrpSpPr>
        <p:grpSpPr>
          <a:xfrm>
            <a:off x="2251259" y="3236328"/>
            <a:ext cx="550292" cy="512396"/>
            <a:chOff x="2251259" y="3236328"/>
            <a:chExt cx="550292" cy="512396"/>
          </a:xfrm>
        </p:grpSpPr>
        <p:sp>
          <p:nvSpPr>
            <p:cNvPr id="78" name="Ovale 77"/>
            <p:cNvSpPr/>
            <p:nvPr/>
          </p:nvSpPr>
          <p:spPr>
            <a:xfrm>
              <a:off x="2368062" y="3579888"/>
              <a:ext cx="131422" cy="111608"/>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9" name="Ovale 78"/>
            <p:cNvSpPr/>
            <p:nvPr/>
          </p:nvSpPr>
          <p:spPr>
            <a:xfrm>
              <a:off x="2306290" y="3461259"/>
              <a:ext cx="131422" cy="111608"/>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0" name="Ovale 79"/>
            <p:cNvSpPr/>
            <p:nvPr/>
          </p:nvSpPr>
          <p:spPr>
            <a:xfrm>
              <a:off x="2251259" y="3524465"/>
              <a:ext cx="168141" cy="14279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prstClr val="white"/>
                </a:solidFill>
              </a:endParaRPr>
            </a:p>
          </p:txBody>
        </p:sp>
        <p:sp>
          <p:nvSpPr>
            <p:cNvPr id="81" name="Ovale 80"/>
            <p:cNvSpPr/>
            <p:nvPr/>
          </p:nvSpPr>
          <p:spPr>
            <a:xfrm>
              <a:off x="2431098" y="3340713"/>
              <a:ext cx="155030" cy="13165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prstClr val="white"/>
                </a:solidFill>
              </a:endParaRPr>
            </a:p>
          </p:txBody>
        </p:sp>
        <p:sp>
          <p:nvSpPr>
            <p:cNvPr id="99" name="Ovale 98"/>
            <p:cNvSpPr/>
            <p:nvPr/>
          </p:nvSpPr>
          <p:spPr>
            <a:xfrm>
              <a:off x="2670129" y="3236328"/>
              <a:ext cx="131422" cy="111608"/>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2" name="Ovale 101"/>
            <p:cNvSpPr/>
            <p:nvPr/>
          </p:nvSpPr>
          <p:spPr>
            <a:xfrm>
              <a:off x="2368063" y="3396517"/>
              <a:ext cx="131422" cy="111608"/>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4" name="Ovale 103"/>
            <p:cNvSpPr/>
            <p:nvPr/>
          </p:nvSpPr>
          <p:spPr>
            <a:xfrm>
              <a:off x="2597252" y="3281195"/>
              <a:ext cx="131422" cy="111608"/>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5" name="Ovale 104"/>
            <p:cNvSpPr/>
            <p:nvPr/>
          </p:nvSpPr>
          <p:spPr>
            <a:xfrm>
              <a:off x="2372001" y="3637116"/>
              <a:ext cx="131422" cy="111608"/>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8" name="Ovale 107"/>
            <p:cNvSpPr/>
            <p:nvPr/>
          </p:nvSpPr>
          <p:spPr>
            <a:xfrm>
              <a:off x="2484633" y="3254027"/>
              <a:ext cx="168846" cy="12471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prstClr val="white"/>
                </a:solidFill>
              </a:endParaRPr>
            </a:p>
          </p:txBody>
        </p:sp>
      </p:grpSp>
      <p:cxnSp>
        <p:nvCxnSpPr>
          <p:cNvPr id="124" name="Connettore 1 123"/>
          <p:cNvCxnSpPr>
            <a:stCxn id="80" idx="3"/>
            <a:endCxn id="125" idx="0"/>
          </p:cNvCxnSpPr>
          <p:nvPr/>
        </p:nvCxnSpPr>
        <p:spPr>
          <a:xfrm flipH="1">
            <a:off x="2049838" y="3646344"/>
            <a:ext cx="226045" cy="1857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Rettangolo 124"/>
          <p:cNvSpPr/>
          <p:nvPr/>
        </p:nvSpPr>
        <p:spPr>
          <a:xfrm>
            <a:off x="1403227" y="3832127"/>
            <a:ext cx="1293221" cy="221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err="1" smtClean="0">
                <a:solidFill>
                  <a:prstClr val="black"/>
                </a:solidFill>
              </a:rPr>
              <a:t>Amino</a:t>
            </a:r>
            <a:r>
              <a:rPr lang="fr-FR" sz="1600" b="1" dirty="0" smtClean="0">
                <a:solidFill>
                  <a:prstClr val="black"/>
                </a:solidFill>
              </a:rPr>
              <a:t> </a:t>
            </a:r>
            <a:r>
              <a:rPr lang="fr-FR" sz="1600" b="1" dirty="0" err="1" smtClean="0">
                <a:solidFill>
                  <a:prstClr val="black"/>
                </a:solidFill>
              </a:rPr>
              <a:t>Acids</a:t>
            </a:r>
            <a:endParaRPr lang="en-GB" b="1" dirty="0">
              <a:solidFill>
                <a:prstClr val="black"/>
              </a:solidFill>
            </a:endParaRPr>
          </a:p>
        </p:txBody>
      </p:sp>
      <p:sp>
        <p:nvSpPr>
          <p:cNvPr id="126" name="Rettangolo 125"/>
          <p:cNvSpPr/>
          <p:nvPr/>
        </p:nvSpPr>
        <p:spPr>
          <a:xfrm>
            <a:off x="1339920" y="3264694"/>
            <a:ext cx="982046" cy="2576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err="1" smtClean="0">
                <a:solidFill>
                  <a:prstClr val="black"/>
                </a:solidFill>
              </a:rPr>
              <a:t>Proteins</a:t>
            </a:r>
            <a:endParaRPr lang="en-GB" b="1" dirty="0">
              <a:solidFill>
                <a:prstClr val="black"/>
              </a:solidFill>
            </a:endParaRPr>
          </a:p>
        </p:txBody>
      </p:sp>
      <p:cxnSp>
        <p:nvCxnSpPr>
          <p:cNvPr id="127" name="Connettore 1 126"/>
          <p:cNvCxnSpPr>
            <a:stCxn id="68" idx="5"/>
            <a:endCxn id="126" idx="0"/>
          </p:cNvCxnSpPr>
          <p:nvPr/>
        </p:nvCxnSpPr>
        <p:spPr>
          <a:xfrm>
            <a:off x="1548238" y="3195386"/>
            <a:ext cx="282705" cy="693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Connettore 1 127"/>
          <p:cNvCxnSpPr>
            <a:stCxn id="76" idx="4"/>
            <a:endCxn id="126" idx="0"/>
          </p:cNvCxnSpPr>
          <p:nvPr/>
        </p:nvCxnSpPr>
        <p:spPr>
          <a:xfrm flipH="1">
            <a:off x="1830943" y="3137287"/>
            <a:ext cx="215651" cy="1274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Connettore 1 128"/>
          <p:cNvCxnSpPr>
            <a:stCxn id="60" idx="3"/>
          </p:cNvCxnSpPr>
          <p:nvPr/>
        </p:nvCxnSpPr>
        <p:spPr>
          <a:xfrm flipV="1">
            <a:off x="2930356" y="3453737"/>
            <a:ext cx="201484" cy="9321"/>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131"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04448" y="2545560"/>
            <a:ext cx="543885" cy="72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2" name="Picture 9" descr="http://www.iocresco.it/images/phocagallery/PECS/Categorie/nomi/ufficio/thumbs/phoca_thumb_m_forbic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711647">
            <a:off x="6573217" y="2405881"/>
            <a:ext cx="475292" cy="475292"/>
          </a:xfrm>
          <a:prstGeom prst="rect">
            <a:avLst/>
          </a:prstGeom>
          <a:noFill/>
          <a:extLst>
            <a:ext uri="{909E8E84-426E-40DD-AFC4-6F175D3DCCD1}">
              <a14:hiddenFill xmlns:a14="http://schemas.microsoft.com/office/drawing/2010/main">
                <a:solidFill>
                  <a:srgbClr val="FFFFFF"/>
                </a:solidFill>
              </a14:hiddenFill>
            </a:ext>
          </a:extLst>
        </p:spPr>
      </p:pic>
      <p:sp>
        <p:nvSpPr>
          <p:cNvPr id="133" name="Rettangolo 21"/>
          <p:cNvSpPr/>
          <p:nvPr/>
        </p:nvSpPr>
        <p:spPr>
          <a:xfrm>
            <a:off x="5560087" y="2195572"/>
            <a:ext cx="1662891" cy="369332"/>
          </a:xfrm>
          <a:prstGeom prst="rect">
            <a:avLst/>
          </a:prstGeom>
        </p:spPr>
        <p:txBody>
          <a:bodyPr wrap="none">
            <a:spAutoFit/>
          </a:bodyPr>
          <a:lstStyle/>
          <a:p>
            <a:r>
              <a:rPr lang="en-US" b="1" dirty="0" smtClean="0">
                <a:solidFill>
                  <a:prstClr val="black"/>
                </a:solidFill>
                <a:cs typeface="Arial" pitchFamily="34" charset="0"/>
              </a:rPr>
              <a:t>Plant Proteases</a:t>
            </a:r>
            <a:endParaRPr lang="en-GB" b="1" dirty="0">
              <a:solidFill>
                <a:prstClr val="black"/>
              </a:solidFill>
              <a:cs typeface="Arial" pitchFamily="34" charset="0"/>
            </a:endParaRPr>
          </a:p>
        </p:txBody>
      </p:sp>
      <p:sp>
        <p:nvSpPr>
          <p:cNvPr id="134" name="Rettangolo 21"/>
          <p:cNvSpPr/>
          <p:nvPr/>
        </p:nvSpPr>
        <p:spPr>
          <a:xfrm>
            <a:off x="7175808" y="2096922"/>
            <a:ext cx="2076712" cy="646331"/>
          </a:xfrm>
          <a:prstGeom prst="rect">
            <a:avLst/>
          </a:prstGeom>
        </p:spPr>
        <p:txBody>
          <a:bodyPr wrap="square">
            <a:spAutoFit/>
          </a:bodyPr>
          <a:lstStyle/>
          <a:p>
            <a:pPr algn="ctr"/>
            <a:r>
              <a:rPr lang="en-US" b="1" dirty="0" smtClean="0">
                <a:solidFill>
                  <a:prstClr val="black"/>
                </a:solidFill>
                <a:cs typeface="Arial" pitchFamily="34" charset="0"/>
              </a:rPr>
              <a:t>Proteolytic micro organisms</a:t>
            </a:r>
            <a:endParaRPr lang="en-GB" b="1" dirty="0">
              <a:solidFill>
                <a:prstClr val="black"/>
              </a:solidFill>
              <a:cs typeface="Arial" pitchFamily="34" charset="0"/>
            </a:endParaRPr>
          </a:p>
        </p:txBody>
      </p:sp>
      <p:grpSp>
        <p:nvGrpSpPr>
          <p:cNvPr id="3" name="Gruppo 2"/>
          <p:cNvGrpSpPr/>
          <p:nvPr/>
        </p:nvGrpSpPr>
        <p:grpSpPr>
          <a:xfrm>
            <a:off x="6190578" y="3193815"/>
            <a:ext cx="193194" cy="176350"/>
            <a:chOff x="6190578" y="3193815"/>
            <a:chExt cx="193194" cy="176350"/>
          </a:xfrm>
        </p:grpSpPr>
        <p:sp>
          <p:nvSpPr>
            <p:cNvPr id="135" name="Ovale 134"/>
            <p:cNvSpPr/>
            <p:nvPr/>
          </p:nvSpPr>
          <p:spPr>
            <a:xfrm>
              <a:off x="6190578" y="3258557"/>
              <a:ext cx="131422" cy="111608"/>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6" name="Ovale 135"/>
            <p:cNvSpPr/>
            <p:nvPr/>
          </p:nvSpPr>
          <p:spPr>
            <a:xfrm>
              <a:off x="6252350" y="3193815"/>
              <a:ext cx="131422" cy="111608"/>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5" name="Gruppo 4"/>
          <p:cNvGrpSpPr/>
          <p:nvPr/>
        </p:nvGrpSpPr>
        <p:grpSpPr>
          <a:xfrm>
            <a:off x="6529249" y="3167787"/>
            <a:ext cx="266783" cy="137636"/>
            <a:chOff x="6529249" y="3167787"/>
            <a:chExt cx="266783" cy="137636"/>
          </a:xfrm>
        </p:grpSpPr>
        <p:sp>
          <p:nvSpPr>
            <p:cNvPr id="139" name="Ovale 138"/>
            <p:cNvSpPr/>
            <p:nvPr/>
          </p:nvSpPr>
          <p:spPr>
            <a:xfrm>
              <a:off x="6664610" y="3167787"/>
              <a:ext cx="131422" cy="111608"/>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0" name="Ovale 139"/>
            <p:cNvSpPr/>
            <p:nvPr/>
          </p:nvSpPr>
          <p:spPr>
            <a:xfrm>
              <a:off x="6529249" y="3193815"/>
              <a:ext cx="131422" cy="111608"/>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1" name="Ovale 140"/>
            <p:cNvSpPr/>
            <p:nvPr/>
          </p:nvSpPr>
          <p:spPr>
            <a:xfrm>
              <a:off x="6594960" y="3168813"/>
              <a:ext cx="131422" cy="111608"/>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44" name="Ovale 143"/>
          <p:cNvSpPr/>
          <p:nvPr/>
        </p:nvSpPr>
        <p:spPr>
          <a:xfrm>
            <a:off x="6372200" y="4075377"/>
            <a:ext cx="155030" cy="13165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prstClr val="white"/>
              </a:solidFill>
            </a:endParaRPr>
          </a:p>
        </p:txBody>
      </p:sp>
      <p:grpSp>
        <p:nvGrpSpPr>
          <p:cNvPr id="8" name="Gruppo 7"/>
          <p:cNvGrpSpPr/>
          <p:nvPr/>
        </p:nvGrpSpPr>
        <p:grpSpPr>
          <a:xfrm>
            <a:off x="6347484" y="3700678"/>
            <a:ext cx="295983" cy="167412"/>
            <a:chOff x="6347484" y="3700678"/>
            <a:chExt cx="295983" cy="167412"/>
          </a:xfrm>
        </p:grpSpPr>
        <p:sp>
          <p:nvSpPr>
            <p:cNvPr id="138" name="Ovale 137"/>
            <p:cNvSpPr/>
            <p:nvPr/>
          </p:nvSpPr>
          <p:spPr>
            <a:xfrm>
              <a:off x="6427830" y="3724036"/>
              <a:ext cx="131422" cy="111608"/>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5" name="Ovale 144"/>
            <p:cNvSpPr/>
            <p:nvPr/>
          </p:nvSpPr>
          <p:spPr>
            <a:xfrm>
              <a:off x="6512045" y="3756482"/>
              <a:ext cx="131422" cy="111608"/>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6" name="Ovale 145"/>
            <p:cNvSpPr/>
            <p:nvPr/>
          </p:nvSpPr>
          <p:spPr>
            <a:xfrm>
              <a:off x="6347484" y="3700678"/>
              <a:ext cx="131422" cy="111608"/>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50" name="Gruppo 149"/>
          <p:cNvGrpSpPr/>
          <p:nvPr/>
        </p:nvGrpSpPr>
        <p:grpSpPr>
          <a:xfrm>
            <a:off x="6406943" y="3399587"/>
            <a:ext cx="197132" cy="230238"/>
            <a:chOff x="1973670" y="1491369"/>
            <a:chExt cx="220906" cy="303807"/>
          </a:xfrm>
        </p:grpSpPr>
        <p:sp>
          <p:nvSpPr>
            <p:cNvPr id="151" name="Ovale 150"/>
            <p:cNvSpPr/>
            <p:nvPr/>
          </p:nvSpPr>
          <p:spPr>
            <a:xfrm>
              <a:off x="1978084" y="1491369"/>
              <a:ext cx="147271" cy="147271"/>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2" name="Ovale 151"/>
            <p:cNvSpPr/>
            <p:nvPr/>
          </p:nvSpPr>
          <p:spPr>
            <a:xfrm>
              <a:off x="1973670" y="1605035"/>
              <a:ext cx="147271" cy="147271"/>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3" name="Ovale 152"/>
            <p:cNvSpPr/>
            <p:nvPr/>
          </p:nvSpPr>
          <p:spPr>
            <a:xfrm>
              <a:off x="2047305" y="1647905"/>
              <a:ext cx="147271" cy="147271"/>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54" name="Ovale 153"/>
          <p:cNvSpPr/>
          <p:nvPr/>
        </p:nvSpPr>
        <p:spPr>
          <a:xfrm>
            <a:off x="6662010" y="3924032"/>
            <a:ext cx="155030" cy="13165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prstClr val="white"/>
              </a:solidFill>
            </a:endParaRPr>
          </a:p>
        </p:txBody>
      </p:sp>
      <p:sp>
        <p:nvSpPr>
          <p:cNvPr id="156" name="Rettangolo 155"/>
          <p:cNvSpPr/>
          <p:nvPr/>
        </p:nvSpPr>
        <p:spPr>
          <a:xfrm>
            <a:off x="5806117" y="2861387"/>
            <a:ext cx="1214155" cy="2576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9BBB59">
                    <a:lumMod val="75000"/>
                  </a:srgbClr>
                </a:solidFill>
              </a:rPr>
              <a:t>Peptides</a:t>
            </a:r>
            <a:endParaRPr lang="en-GB" sz="2000" b="1" dirty="0">
              <a:solidFill>
                <a:srgbClr val="9BBB59">
                  <a:lumMod val="75000"/>
                </a:srgbClr>
              </a:solidFill>
            </a:endParaRPr>
          </a:p>
        </p:txBody>
      </p:sp>
      <p:cxnSp>
        <p:nvCxnSpPr>
          <p:cNvPr id="157" name="Connettore 1 156"/>
          <p:cNvCxnSpPr>
            <a:stCxn id="156" idx="2"/>
            <a:endCxn id="136" idx="5"/>
          </p:cNvCxnSpPr>
          <p:nvPr/>
        </p:nvCxnSpPr>
        <p:spPr>
          <a:xfrm flipH="1">
            <a:off x="6364526" y="3119022"/>
            <a:ext cx="48669" cy="1700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Connettore 1 157"/>
          <p:cNvCxnSpPr>
            <a:stCxn id="156" idx="2"/>
          </p:cNvCxnSpPr>
          <p:nvPr/>
        </p:nvCxnSpPr>
        <p:spPr>
          <a:xfrm>
            <a:off x="6413195" y="3119022"/>
            <a:ext cx="103732" cy="3224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Rettangolo 158"/>
          <p:cNvSpPr/>
          <p:nvPr/>
        </p:nvSpPr>
        <p:spPr>
          <a:xfrm>
            <a:off x="5900528" y="4421913"/>
            <a:ext cx="1623800" cy="4472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rgbClr val="C00000"/>
                </a:solidFill>
              </a:rPr>
              <a:t>Free </a:t>
            </a:r>
          </a:p>
          <a:p>
            <a:pPr algn="ctr"/>
            <a:r>
              <a:rPr lang="fr-FR" sz="1600" b="1" dirty="0" err="1" smtClean="0">
                <a:solidFill>
                  <a:srgbClr val="C00000"/>
                </a:solidFill>
              </a:rPr>
              <a:t>Amino</a:t>
            </a:r>
            <a:r>
              <a:rPr lang="fr-FR" sz="1600" b="1" dirty="0" smtClean="0">
                <a:solidFill>
                  <a:srgbClr val="C00000"/>
                </a:solidFill>
              </a:rPr>
              <a:t> </a:t>
            </a:r>
            <a:r>
              <a:rPr lang="fr-FR" sz="1600" b="1" dirty="0" err="1">
                <a:solidFill>
                  <a:srgbClr val="C00000"/>
                </a:solidFill>
              </a:rPr>
              <a:t>Acids</a:t>
            </a:r>
            <a:endParaRPr lang="en-GB" sz="1600" b="1" dirty="0">
              <a:solidFill>
                <a:srgbClr val="C00000"/>
              </a:solidFill>
            </a:endParaRPr>
          </a:p>
          <a:p>
            <a:pPr algn="ctr"/>
            <a:endParaRPr lang="en-GB" b="1" dirty="0">
              <a:solidFill>
                <a:prstClr val="black"/>
              </a:solidFill>
            </a:endParaRPr>
          </a:p>
        </p:txBody>
      </p:sp>
      <p:grpSp>
        <p:nvGrpSpPr>
          <p:cNvPr id="11" name="Gruppo 10"/>
          <p:cNvGrpSpPr/>
          <p:nvPr/>
        </p:nvGrpSpPr>
        <p:grpSpPr>
          <a:xfrm>
            <a:off x="7802900" y="3501592"/>
            <a:ext cx="197132" cy="124434"/>
            <a:chOff x="7802900" y="3501592"/>
            <a:chExt cx="197132" cy="124434"/>
          </a:xfrm>
        </p:grpSpPr>
        <p:sp>
          <p:nvSpPr>
            <p:cNvPr id="160" name="Ovale 159"/>
            <p:cNvSpPr/>
            <p:nvPr/>
          </p:nvSpPr>
          <p:spPr>
            <a:xfrm>
              <a:off x="7802900" y="3501592"/>
              <a:ext cx="131422" cy="111608"/>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1" name="Ovale 160"/>
            <p:cNvSpPr/>
            <p:nvPr/>
          </p:nvSpPr>
          <p:spPr>
            <a:xfrm>
              <a:off x="7868610" y="3514418"/>
              <a:ext cx="131422" cy="111608"/>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62" name="Gruppo 161"/>
          <p:cNvGrpSpPr/>
          <p:nvPr/>
        </p:nvGrpSpPr>
        <p:grpSpPr>
          <a:xfrm>
            <a:off x="7464887" y="3567090"/>
            <a:ext cx="197132" cy="230238"/>
            <a:chOff x="1973670" y="1491369"/>
            <a:chExt cx="220906" cy="303807"/>
          </a:xfrm>
        </p:grpSpPr>
        <p:sp>
          <p:nvSpPr>
            <p:cNvPr id="163" name="Ovale 162"/>
            <p:cNvSpPr/>
            <p:nvPr/>
          </p:nvSpPr>
          <p:spPr>
            <a:xfrm>
              <a:off x="1978084" y="1491369"/>
              <a:ext cx="147271" cy="147271"/>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4" name="Ovale 163"/>
            <p:cNvSpPr/>
            <p:nvPr/>
          </p:nvSpPr>
          <p:spPr>
            <a:xfrm>
              <a:off x="1973670" y="1605035"/>
              <a:ext cx="147271" cy="147271"/>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5" name="Ovale 164"/>
            <p:cNvSpPr/>
            <p:nvPr/>
          </p:nvSpPr>
          <p:spPr>
            <a:xfrm>
              <a:off x="2047305" y="1647905"/>
              <a:ext cx="147271" cy="147271"/>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69" name="Ovale 168"/>
          <p:cNvSpPr/>
          <p:nvPr/>
        </p:nvSpPr>
        <p:spPr>
          <a:xfrm>
            <a:off x="7854932" y="3717714"/>
            <a:ext cx="155030" cy="13165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prstClr val="white"/>
              </a:solidFill>
            </a:endParaRPr>
          </a:p>
        </p:txBody>
      </p:sp>
      <p:sp>
        <p:nvSpPr>
          <p:cNvPr id="170" name="Ovale 169"/>
          <p:cNvSpPr/>
          <p:nvPr/>
        </p:nvSpPr>
        <p:spPr>
          <a:xfrm>
            <a:off x="8365739" y="3859250"/>
            <a:ext cx="155030" cy="13165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prstClr val="white"/>
              </a:solidFill>
            </a:endParaRPr>
          </a:p>
        </p:txBody>
      </p:sp>
      <p:cxnSp>
        <p:nvCxnSpPr>
          <p:cNvPr id="172" name="Connettore 1 171"/>
          <p:cNvCxnSpPr/>
          <p:nvPr/>
        </p:nvCxnSpPr>
        <p:spPr>
          <a:xfrm flipH="1">
            <a:off x="6681978" y="4036255"/>
            <a:ext cx="51140" cy="2416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Connettore 1 172"/>
          <p:cNvCxnSpPr>
            <a:stCxn id="144" idx="5"/>
          </p:cNvCxnSpPr>
          <p:nvPr/>
        </p:nvCxnSpPr>
        <p:spPr>
          <a:xfrm>
            <a:off x="6504526" y="4187752"/>
            <a:ext cx="164926" cy="90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4" name="Rettangolo 173"/>
          <p:cNvSpPr/>
          <p:nvPr/>
        </p:nvSpPr>
        <p:spPr>
          <a:xfrm>
            <a:off x="7308304" y="4781953"/>
            <a:ext cx="1623800" cy="4472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dirty="0" smtClean="0">
              <a:solidFill>
                <a:srgbClr val="C00000"/>
              </a:solidFill>
            </a:endParaRPr>
          </a:p>
          <a:p>
            <a:pPr algn="ctr"/>
            <a:r>
              <a:rPr lang="fr-FR" sz="1600" b="1" dirty="0" err="1" smtClean="0">
                <a:solidFill>
                  <a:srgbClr val="C00000"/>
                </a:solidFill>
              </a:rPr>
              <a:t>Ammonia</a:t>
            </a:r>
            <a:endParaRPr lang="en-GB" sz="1600" b="1" dirty="0">
              <a:solidFill>
                <a:srgbClr val="C00000"/>
              </a:solidFill>
            </a:endParaRPr>
          </a:p>
          <a:p>
            <a:pPr algn="ctr"/>
            <a:endParaRPr lang="en-GB" b="1" dirty="0">
              <a:solidFill>
                <a:prstClr val="black"/>
              </a:solidFill>
            </a:endParaRPr>
          </a:p>
        </p:txBody>
      </p:sp>
      <p:cxnSp>
        <p:nvCxnSpPr>
          <p:cNvPr id="175" name="Connettore 1 174"/>
          <p:cNvCxnSpPr>
            <a:stCxn id="206" idx="5"/>
          </p:cNvCxnSpPr>
          <p:nvPr/>
        </p:nvCxnSpPr>
        <p:spPr>
          <a:xfrm>
            <a:off x="7946043" y="4485309"/>
            <a:ext cx="144534" cy="4244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3" name="Gruppo 248"/>
          <p:cNvGrpSpPr/>
          <p:nvPr/>
        </p:nvGrpSpPr>
        <p:grpSpPr>
          <a:xfrm>
            <a:off x="7748708" y="3969547"/>
            <a:ext cx="197132" cy="230238"/>
            <a:chOff x="1973670" y="1491369"/>
            <a:chExt cx="220906" cy="303807"/>
          </a:xfrm>
        </p:grpSpPr>
        <p:sp>
          <p:nvSpPr>
            <p:cNvPr id="184" name="Ovale 249"/>
            <p:cNvSpPr/>
            <p:nvPr/>
          </p:nvSpPr>
          <p:spPr>
            <a:xfrm>
              <a:off x="1978084" y="1491369"/>
              <a:ext cx="147271" cy="147271"/>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5" name="Ovale 250"/>
            <p:cNvSpPr/>
            <p:nvPr/>
          </p:nvSpPr>
          <p:spPr>
            <a:xfrm>
              <a:off x="1973670" y="1605035"/>
              <a:ext cx="147271" cy="147271"/>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6" name="Ovale 251"/>
            <p:cNvSpPr/>
            <p:nvPr/>
          </p:nvSpPr>
          <p:spPr>
            <a:xfrm>
              <a:off x="2047305" y="1647905"/>
              <a:ext cx="147271" cy="147271"/>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87" name="Gruppo 248"/>
          <p:cNvGrpSpPr/>
          <p:nvPr/>
        </p:nvGrpSpPr>
        <p:grpSpPr>
          <a:xfrm>
            <a:off x="7937568" y="3114596"/>
            <a:ext cx="197132" cy="230238"/>
            <a:chOff x="1973670" y="1491369"/>
            <a:chExt cx="220906" cy="303807"/>
          </a:xfrm>
        </p:grpSpPr>
        <p:sp>
          <p:nvSpPr>
            <p:cNvPr id="188" name="Ovale 249"/>
            <p:cNvSpPr/>
            <p:nvPr/>
          </p:nvSpPr>
          <p:spPr>
            <a:xfrm>
              <a:off x="1978084" y="1491369"/>
              <a:ext cx="147271" cy="147271"/>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9" name="Ovale 250"/>
            <p:cNvSpPr/>
            <p:nvPr/>
          </p:nvSpPr>
          <p:spPr>
            <a:xfrm>
              <a:off x="1973670" y="1605035"/>
              <a:ext cx="147271" cy="147271"/>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0" name="Ovale 251"/>
            <p:cNvSpPr/>
            <p:nvPr/>
          </p:nvSpPr>
          <p:spPr>
            <a:xfrm>
              <a:off x="2047305" y="1647905"/>
              <a:ext cx="147271" cy="147271"/>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4" name="Gruppo 13"/>
          <p:cNvGrpSpPr/>
          <p:nvPr/>
        </p:nvGrpSpPr>
        <p:grpSpPr>
          <a:xfrm>
            <a:off x="8288698" y="4016771"/>
            <a:ext cx="197132" cy="124434"/>
            <a:chOff x="8275867" y="4176950"/>
            <a:chExt cx="197132" cy="124434"/>
          </a:xfrm>
        </p:grpSpPr>
        <p:sp>
          <p:nvSpPr>
            <p:cNvPr id="193" name="Ovale 246"/>
            <p:cNvSpPr/>
            <p:nvPr/>
          </p:nvSpPr>
          <p:spPr>
            <a:xfrm>
              <a:off x="8275867" y="4176950"/>
              <a:ext cx="131422" cy="111608"/>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4" name="Ovale 247"/>
            <p:cNvSpPr/>
            <p:nvPr/>
          </p:nvSpPr>
          <p:spPr>
            <a:xfrm>
              <a:off x="8341577" y="4189776"/>
              <a:ext cx="131422" cy="111608"/>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9" name="Gruppo 8"/>
          <p:cNvGrpSpPr/>
          <p:nvPr/>
        </p:nvGrpSpPr>
        <p:grpSpPr>
          <a:xfrm>
            <a:off x="5961401" y="3799188"/>
            <a:ext cx="371392" cy="184297"/>
            <a:chOff x="5961401" y="3799188"/>
            <a:chExt cx="371392" cy="184297"/>
          </a:xfrm>
        </p:grpSpPr>
        <p:sp>
          <p:nvSpPr>
            <p:cNvPr id="147" name="Ovale 146"/>
            <p:cNvSpPr/>
            <p:nvPr/>
          </p:nvSpPr>
          <p:spPr>
            <a:xfrm>
              <a:off x="6096762" y="3845849"/>
              <a:ext cx="131422" cy="111608"/>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8" name="Ovale 147"/>
            <p:cNvSpPr/>
            <p:nvPr/>
          </p:nvSpPr>
          <p:spPr>
            <a:xfrm>
              <a:off x="5961401" y="3871877"/>
              <a:ext cx="131422" cy="111608"/>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9" name="Ovale 148"/>
            <p:cNvSpPr/>
            <p:nvPr/>
          </p:nvSpPr>
          <p:spPr>
            <a:xfrm>
              <a:off x="6027112" y="3846875"/>
              <a:ext cx="131422" cy="111608"/>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5" name="Ovale 222"/>
            <p:cNvSpPr/>
            <p:nvPr/>
          </p:nvSpPr>
          <p:spPr>
            <a:xfrm>
              <a:off x="6201371" y="3799188"/>
              <a:ext cx="131422" cy="111608"/>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200" name="Ovale 260"/>
          <p:cNvSpPr/>
          <p:nvPr/>
        </p:nvSpPr>
        <p:spPr>
          <a:xfrm>
            <a:off x="7475821" y="3905754"/>
            <a:ext cx="155030" cy="13165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prstClr val="white"/>
              </a:solidFill>
            </a:endParaRPr>
          </a:p>
        </p:txBody>
      </p:sp>
      <p:sp>
        <p:nvSpPr>
          <p:cNvPr id="201" name="Éclair 7"/>
          <p:cNvSpPr/>
          <p:nvPr/>
        </p:nvSpPr>
        <p:spPr>
          <a:xfrm rot="1453155">
            <a:off x="7012496" y="3196263"/>
            <a:ext cx="194791" cy="341309"/>
          </a:xfrm>
          <a:prstGeom prst="lightningBol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2" name="Éclair 171"/>
          <p:cNvSpPr/>
          <p:nvPr/>
        </p:nvSpPr>
        <p:spPr>
          <a:xfrm rot="1453155">
            <a:off x="8309892" y="3425874"/>
            <a:ext cx="194791" cy="341309"/>
          </a:xfrm>
          <a:prstGeom prst="lightningBol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3" name="Éclair 172"/>
          <p:cNvSpPr/>
          <p:nvPr/>
        </p:nvSpPr>
        <p:spPr>
          <a:xfrm rot="1453155">
            <a:off x="8593716" y="4246299"/>
            <a:ext cx="194791" cy="341309"/>
          </a:xfrm>
          <a:prstGeom prst="lightningBol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4" name="Éclair 173"/>
          <p:cNvSpPr/>
          <p:nvPr/>
        </p:nvSpPr>
        <p:spPr>
          <a:xfrm rot="1453155">
            <a:off x="6965629" y="3735954"/>
            <a:ext cx="194791" cy="341309"/>
          </a:xfrm>
          <a:prstGeom prst="lightningBol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5" name="Éclair 174"/>
          <p:cNvSpPr/>
          <p:nvPr/>
        </p:nvSpPr>
        <p:spPr>
          <a:xfrm rot="1453155">
            <a:off x="5826718" y="4059635"/>
            <a:ext cx="194791" cy="341309"/>
          </a:xfrm>
          <a:prstGeom prst="lightningBol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6" name="Éclair 175"/>
          <p:cNvSpPr/>
          <p:nvPr/>
        </p:nvSpPr>
        <p:spPr>
          <a:xfrm rot="1453155">
            <a:off x="7808960" y="4275889"/>
            <a:ext cx="194791" cy="341309"/>
          </a:xfrm>
          <a:prstGeom prst="lightningBol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7" name="Éclair 176"/>
          <p:cNvSpPr/>
          <p:nvPr/>
        </p:nvSpPr>
        <p:spPr>
          <a:xfrm rot="1453155">
            <a:off x="5735308" y="3093894"/>
            <a:ext cx="194791" cy="341309"/>
          </a:xfrm>
          <a:prstGeom prst="lightningBol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nvGrpSpPr>
          <p:cNvPr id="12" name="Gruppo 11"/>
          <p:cNvGrpSpPr/>
          <p:nvPr/>
        </p:nvGrpSpPr>
        <p:grpSpPr>
          <a:xfrm>
            <a:off x="8574955" y="3730905"/>
            <a:ext cx="254458" cy="387073"/>
            <a:chOff x="8559689" y="3816910"/>
            <a:chExt cx="254458" cy="387073"/>
          </a:xfrm>
        </p:grpSpPr>
        <p:sp>
          <p:nvSpPr>
            <p:cNvPr id="196" name="Ovale 246"/>
            <p:cNvSpPr/>
            <p:nvPr/>
          </p:nvSpPr>
          <p:spPr>
            <a:xfrm>
              <a:off x="8607222" y="4092375"/>
              <a:ext cx="131422" cy="111608"/>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7" name="Ovale 247"/>
            <p:cNvSpPr/>
            <p:nvPr/>
          </p:nvSpPr>
          <p:spPr>
            <a:xfrm>
              <a:off x="8559689" y="4021368"/>
              <a:ext cx="131422" cy="111608"/>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9" name="Ovale 246"/>
            <p:cNvSpPr/>
            <p:nvPr/>
          </p:nvSpPr>
          <p:spPr>
            <a:xfrm>
              <a:off x="8617015" y="3816910"/>
              <a:ext cx="131422" cy="111608"/>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10" name="Ovale 247"/>
            <p:cNvSpPr/>
            <p:nvPr/>
          </p:nvSpPr>
          <p:spPr>
            <a:xfrm>
              <a:off x="8682725" y="3829736"/>
              <a:ext cx="131422" cy="111608"/>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211" name="Flèche droite 9"/>
          <p:cNvSpPr/>
          <p:nvPr/>
        </p:nvSpPr>
        <p:spPr>
          <a:xfrm>
            <a:off x="4881920" y="3188255"/>
            <a:ext cx="804690" cy="397539"/>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2" name="Rectangle 80"/>
          <p:cNvSpPr/>
          <p:nvPr/>
        </p:nvSpPr>
        <p:spPr>
          <a:xfrm>
            <a:off x="1403648" y="284547"/>
            <a:ext cx="7082182" cy="954107"/>
          </a:xfrm>
          <a:prstGeom prst="rect">
            <a:avLst/>
          </a:prstGeom>
        </p:spPr>
        <p:txBody>
          <a:bodyPr wrap="square">
            <a:spAutoFit/>
          </a:bodyPr>
          <a:lstStyle/>
          <a:p>
            <a:pPr algn="ctr" eaLnBrk="0" hangingPunct="0"/>
            <a:r>
              <a:rPr lang="en-GB" sz="2800" b="1" dirty="0" smtClean="0">
                <a:solidFill>
                  <a:srgbClr val="6F9D20"/>
                </a:solidFill>
                <a:latin typeface="Arial" pitchFamily="34" charset="0"/>
                <a:cs typeface="Arial" pitchFamily="34" charset="0"/>
              </a:rPr>
              <a:t>Protein degradation during fermentation in silage </a:t>
            </a:r>
            <a:r>
              <a:rPr lang="en-GB" sz="2800" b="1" dirty="0">
                <a:solidFill>
                  <a:srgbClr val="6F9D20"/>
                </a:solidFill>
                <a:latin typeface="Arial" pitchFamily="34" charset="0"/>
                <a:cs typeface="Arial" pitchFamily="34" charset="0"/>
              </a:rPr>
              <a:t>and rumen </a:t>
            </a:r>
          </a:p>
        </p:txBody>
      </p:sp>
      <p:pic>
        <p:nvPicPr>
          <p:cNvPr id="229" name="Picture 2" descr="C:\Users\gcopani\Dropbox\Camera Uploads\2013-05-14 19.20.18.jpg"/>
          <p:cNvPicPr>
            <a:picLocks noChangeAspect="1" noChangeArrowheads="1"/>
          </p:cNvPicPr>
          <p:nvPr/>
        </p:nvPicPr>
        <p:blipFill>
          <a:blip r:embed="rId11" cstate="screen">
            <a:lum bright="30000"/>
            <a:extLst>
              <a:ext uri="{28A0092B-C50C-407E-A947-70E740481C1C}">
                <a14:useLocalDpi xmlns:a14="http://schemas.microsoft.com/office/drawing/2010/main"/>
              </a:ext>
            </a:extLst>
          </a:blip>
          <a:srcRect/>
          <a:stretch>
            <a:fillRect/>
          </a:stretch>
        </p:blipFill>
        <p:spPr bwMode="auto">
          <a:xfrm>
            <a:off x="3261076" y="1918186"/>
            <a:ext cx="1593790" cy="1074748"/>
          </a:xfrm>
          <a:prstGeom prst="rect">
            <a:avLst/>
          </a:prstGeom>
          <a:noFill/>
          <a:extLst>
            <a:ext uri="{909E8E84-426E-40DD-AFC4-6F175D3DCCD1}">
              <a14:hiddenFill xmlns:a14="http://schemas.microsoft.com/office/drawing/2010/main">
                <a:solidFill>
                  <a:srgbClr val="FFFFFF"/>
                </a:solidFill>
              </a14:hiddenFill>
            </a:ext>
          </a:extLst>
        </p:spPr>
      </p:pic>
      <p:sp>
        <p:nvSpPr>
          <p:cNvPr id="176" name="Ovale 221"/>
          <p:cNvSpPr/>
          <p:nvPr/>
        </p:nvSpPr>
        <p:spPr>
          <a:xfrm>
            <a:off x="6604463" y="3675498"/>
            <a:ext cx="155030" cy="13165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prstClr val="white"/>
              </a:solidFill>
            </a:endParaRPr>
          </a:p>
        </p:txBody>
      </p:sp>
      <p:sp>
        <p:nvSpPr>
          <p:cNvPr id="177" name="Ovale 221"/>
          <p:cNvSpPr/>
          <p:nvPr/>
        </p:nvSpPr>
        <p:spPr>
          <a:xfrm>
            <a:off x="6034888" y="3465680"/>
            <a:ext cx="155030" cy="13165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prstClr val="white"/>
              </a:solidFill>
            </a:endParaRPr>
          </a:p>
        </p:txBody>
      </p:sp>
      <p:sp>
        <p:nvSpPr>
          <p:cNvPr id="178" name="Ovale 221"/>
          <p:cNvSpPr/>
          <p:nvPr/>
        </p:nvSpPr>
        <p:spPr>
          <a:xfrm>
            <a:off x="6796032" y="3557066"/>
            <a:ext cx="155030" cy="13165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prstClr val="white"/>
              </a:solidFill>
            </a:endParaRPr>
          </a:p>
        </p:txBody>
      </p:sp>
      <p:sp>
        <p:nvSpPr>
          <p:cNvPr id="179" name="Ovale 221"/>
          <p:cNvSpPr/>
          <p:nvPr/>
        </p:nvSpPr>
        <p:spPr>
          <a:xfrm>
            <a:off x="6671691" y="3357858"/>
            <a:ext cx="155030" cy="13165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prstClr val="white"/>
              </a:solidFill>
            </a:endParaRPr>
          </a:p>
        </p:txBody>
      </p:sp>
      <p:sp>
        <p:nvSpPr>
          <p:cNvPr id="180" name="Ovale 221"/>
          <p:cNvSpPr/>
          <p:nvPr/>
        </p:nvSpPr>
        <p:spPr>
          <a:xfrm>
            <a:off x="8156511" y="3465680"/>
            <a:ext cx="155030" cy="13165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prstClr val="white"/>
              </a:solidFill>
            </a:endParaRPr>
          </a:p>
        </p:txBody>
      </p:sp>
      <p:sp>
        <p:nvSpPr>
          <p:cNvPr id="231" name="Ovale 221"/>
          <p:cNvSpPr/>
          <p:nvPr/>
        </p:nvSpPr>
        <p:spPr>
          <a:xfrm>
            <a:off x="8215301" y="3239595"/>
            <a:ext cx="155030" cy="13165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prstClr val="white"/>
              </a:solidFill>
            </a:endParaRPr>
          </a:p>
        </p:txBody>
      </p:sp>
      <p:sp>
        <p:nvSpPr>
          <p:cNvPr id="232" name="Ovale 221"/>
          <p:cNvSpPr/>
          <p:nvPr/>
        </p:nvSpPr>
        <p:spPr>
          <a:xfrm>
            <a:off x="8291762" y="3080667"/>
            <a:ext cx="155030" cy="13165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prstClr val="white"/>
              </a:solidFill>
            </a:endParaRPr>
          </a:p>
        </p:txBody>
      </p:sp>
      <p:sp>
        <p:nvSpPr>
          <p:cNvPr id="233" name="Ovale 221"/>
          <p:cNvSpPr/>
          <p:nvPr/>
        </p:nvSpPr>
        <p:spPr>
          <a:xfrm>
            <a:off x="7682486" y="3316382"/>
            <a:ext cx="155030" cy="13165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prstClr val="white"/>
              </a:solidFill>
            </a:endParaRPr>
          </a:p>
        </p:txBody>
      </p:sp>
      <p:sp>
        <p:nvSpPr>
          <p:cNvPr id="234" name="Ovale 221"/>
          <p:cNvSpPr/>
          <p:nvPr/>
        </p:nvSpPr>
        <p:spPr>
          <a:xfrm>
            <a:off x="7923062" y="3910796"/>
            <a:ext cx="155030" cy="13165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prstClr val="white"/>
              </a:solidFill>
            </a:endParaRPr>
          </a:p>
        </p:txBody>
      </p:sp>
      <p:sp>
        <p:nvSpPr>
          <p:cNvPr id="235" name="Ovale 221"/>
          <p:cNvSpPr/>
          <p:nvPr/>
        </p:nvSpPr>
        <p:spPr>
          <a:xfrm>
            <a:off x="8068990" y="4167296"/>
            <a:ext cx="155030" cy="13165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prstClr val="white"/>
              </a:solidFill>
            </a:endParaRPr>
          </a:p>
        </p:txBody>
      </p:sp>
      <p:sp>
        <p:nvSpPr>
          <p:cNvPr id="155" name="Rettangolo 21"/>
          <p:cNvSpPr/>
          <p:nvPr/>
        </p:nvSpPr>
        <p:spPr>
          <a:xfrm>
            <a:off x="35496" y="4359087"/>
            <a:ext cx="1520763" cy="400110"/>
          </a:xfrm>
          <a:prstGeom prst="rect">
            <a:avLst/>
          </a:prstGeom>
        </p:spPr>
        <p:txBody>
          <a:bodyPr wrap="square">
            <a:spAutoFit/>
          </a:bodyPr>
          <a:lstStyle/>
          <a:p>
            <a:pPr algn="ctr"/>
            <a:r>
              <a:rPr lang="en-US" sz="2000" b="1" dirty="0" smtClean="0">
                <a:solidFill>
                  <a:srgbClr val="6F9D20"/>
                </a:solidFill>
                <a:cs typeface="Arial" pitchFamily="34" charset="0"/>
              </a:rPr>
              <a:t>Legumes</a:t>
            </a:r>
            <a:endParaRPr lang="en-GB" sz="2000" b="1" dirty="0">
              <a:solidFill>
                <a:srgbClr val="6F9D20"/>
              </a:solidFill>
              <a:cs typeface="Arial" pitchFamily="34" charset="0"/>
            </a:endParaRPr>
          </a:p>
        </p:txBody>
      </p:sp>
      <p:pic>
        <p:nvPicPr>
          <p:cNvPr id="166" name="Picture 2" descr="http://prenotaperdue.com/images/star_guest.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2374" y="3234115"/>
            <a:ext cx="864646" cy="880241"/>
          </a:xfrm>
          <a:prstGeom prst="rect">
            <a:avLst/>
          </a:prstGeom>
          <a:noFill/>
          <a:extLst>
            <a:ext uri="{909E8E84-426E-40DD-AFC4-6F175D3DCCD1}">
              <a14:hiddenFill xmlns:a14="http://schemas.microsoft.com/office/drawing/2010/main">
                <a:solidFill>
                  <a:srgbClr val="FFFFFF"/>
                </a:solidFill>
              </a14:hiddenFill>
            </a:ext>
          </a:extLst>
        </p:spPr>
      </p:pic>
      <p:sp>
        <p:nvSpPr>
          <p:cNvPr id="167" name="Rettangolo 21"/>
          <p:cNvSpPr/>
          <p:nvPr/>
        </p:nvSpPr>
        <p:spPr>
          <a:xfrm>
            <a:off x="67037" y="3999047"/>
            <a:ext cx="1552635" cy="461665"/>
          </a:xfrm>
          <a:prstGeom prst="rect">
            <a:avLst/>
          </a:prstGeom>
        </p:spPr>
        <p:txBody>
          <a:bodyPr wrap="square">
            <a:spAutoFit/>
          </a:bodyPr>
          <a:lstStyle/>
          <a:p>
            <a:pPr algn="ctr"/>
            <a:r>
              <a:rPr lang="en-US" sz="2400" b="1" dirty="0" smtClean="0">
                <a:solidFill>
                  <a:prstClr val="black"/>
                </a:solidFill>
                <a:cs typeface="Arial" pitchFamily="34" charset="0"/>
              </a:rPr>
              <a:t>Bioactive</a:t>
            </a:r>
            <a:endParaRPr lang="en-GB" sz="2000" b="1" dirty="0">
              <a:solidFill>
                <a:srgbClr val="6F9D20"/>
              </a:solidFill>
              <a:cs typeface="Arial" pitchFamily="34" charset="0"/>
            </a:endParaRPr>
          </a:p>
        </p:txBody>
      </p:sp>
      <p:sp>
        <p:nvSpPr>
          <p:cNvPr id="168" name="Ovale 167"/>
          <p:cNvSpPr/>
          <p:nvPr/>
        </p:nvSpPr>
        <p:spPr>
          <a:xfrm>
            <a:off x="67037" y="5291409"/>
            <a:ext cx="432048" cy="163615"/>
          </a:xfrm>
          <a:prstGeom prst="ellipse">
            <a:avLst/>
          </a:prstGeom>
          <a:solidFill>
            <a:schemeClr val="accent3">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1" name="Triangolo isoscele 14"/>
          <p:cNvSpPr/>
          <p:nvPr/>
        </p:nvSpPr>
        <p:spPr>
          <a:xfrm>
            <a:off x="113514" y="5574887"/>
            <a:ext cx="275528" cy="249443"/>
          </a:xfrm>
          <a:prstGeom prst="triangle">
            <a:avLst/>
          </a:pr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1" name="Rettangolo 56"/>
          <p:cNvSpPr/>
          <p:nvPr/>
        </p:nvSpPr>
        <p:spPr>
          <a:xfrm>
            <a:off x="467199" y="5229200"/>
            <a:ext cx="2448617" cy="280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prstClr val="black"/>
                </a:solidFill>
              </a:rPr>
              <a:t>Condensed tannins</a:t>
            </a:r>
            <a:endParaRPr lang="en-GB" sz="1400" b="1" dirty="0">
              <a:solidFill>
                <a:prstClr val="black"/>
              </a:solidFill>
            </a:endParaRPr>
          </a:p>
        </p:txBody>
      </p:sp>
      <p:sp>
        <p:nvSpPr>
          <p:cNvPr id="182" name="Rettangolo 181"/>
          <p:cNvSpPr/>
          <p:nvPr/>
        </p:nvSpPr>
        <p:spPr>
          <a:xfrm>
            <a:off x="467544" y="5589240"/>
            <a:ext cx="1459759" cy="276999"/>
          </a:xfrm>
          <a:prstGeom prst="rect">
            <a:avLst/>
          </a:prstGeom>
        </p:spPr>
        <p:txBody>
          <a:bodyPr wrap="none">
            <a:spAutoFit/>
          </a:bodyPr>
          <a:lstStyle/>
          <a:p>
            <a:r>
              <a:rPr lang="en-GB" sz="1200" b="1" dirty="0" smtClean="0"/>
              <a:t>Polyphenol </a:t>
            </a:r>
            <a:r>
              <a:rPr lang="en-GB" sz="1200" b="1" dirty="0" err="1"/>
              <a:t>oxydase</a:t>
            </a:r>
            <a:endParaRPr lang="en-GB" sz="1200" b="1" dirty="0">
              <a:solidFill>
                <a:prstClr val="black"/>
              </a:solidFill>
            </a:endParaRPr>
          </a:p>
        </p:txBody>
      </p:sp>
      <p:grpSp>
        <p:nvGrpSpPr>
          <p:cNvPr id="191" name="Gruppo 147"/>
          <p:cNvGrpSpPr/>
          <p:nvPr/>
        </p:nvGrpSpPr>
        <p:grpSpPr>
          <a:xfrm>
            <a:off x="4166708" y="3372924"/>
            <a:ext cx="261276" cy="282988"/>
            <a:chOff x="1973670" y="1365295"/>
            <a:chExt cx="372591" cy="429881"/>
          </a:xfrm>
        </p:grpSpPr>
        <p:sp>
          <p:nvSpPr>
            <p:cNvPr id="192" name="Ovale 148"/>
            <p:cNvSpPr/>
            <p:nvPr/>
          </p:nvSpPr>
          <p:spPr>
            <a:xfrm>
              <a:off x="1978084" y="1491369"/>
              <a:ext cx="147271" cy="147271"/>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8" name="Ovale 149"/>
            <p:cNvSpPr/>
            <p:nvPr/>
          </p:nvSpPr>
          <p:spPr>
            <a:xfrm>
              <a:off x="2047306" y="1405939"/>
              <a:ext cx="147271" cy="147271"/>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9" name="Ovale 152"/>
            <p:cNvSpPr/>
            <p:nvPr/>
          </p:nvSpPr>
          <p:spPr>
            <a:xfrm>
              <a:off x="2125355" y="1365295"/>
              <a:ext cx="147271" cy="147271"/>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8" name="Ovale 154"/>
            <p:cNvSpPr/>
            <p:nvPr/>
          </p:nvSpPr>
          <p:spPr>
            <a:xfrm>
              <a:off x="2198990" y="1382219"/>
              <a:ext cx="147271" cy="147271"/>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6" name="Ovale 155"/>
            <p:cNvSpPr/>
            <p:nvPr/>
          </p:nvSpPr>
          <p:spPr>
            <a:xfrm>
              <a:off x="1973670" y="1605035"/>
              <a:ext cx="147271" cy="147271"/>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7" name="Ovale 156"/>
            <p:cNvSpPr/>
            <p:nvPr/>
          </p:nvSpPr>
          <p:spPr>
            <a:xfrm>
              <a:off x="2047305" y="1647905"/>
              <a:ext cx="147271" cy="147271"/>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238" name="Gruppo 173"/>
          <p:cNvGrpSpPr/>
          <p:nvPr/>
        </p:nvGrpSpPr>
        <p:grpSpPr>
          <a:xfrm>
            <a:off x="3631753" y="3340744"/>
            <a:ext cx="275024" cy="297880"/>
            <a:chOff x="1973670" y="1365295"/>
            <a:chExt cx="372591" cy="429881"/>
          </a:xfrm>
        </p:grpSpPr>
        <p:sp>
          <p:nvSpPr>
            <p:cNvPr id="239" name="Ovale 174"/>
            <p:cNvSpPr/>
            <p:nvPr/>
          </p:nvSpPr>
          <p:spPr>
            <a:xfrm>
              <a:off x="1978084" y="1491369"/>
              <a:ext cx="147271" cy="147271"/>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0" name="Ovale 175"/>
            <p:cNvSpPr/>
            <p:nvPr/>
          </p:nvSpPr>
          <p:spPr>
            <a:xfrm>
              <a:off x="2047306" y="1405939"/>
              <a:ext cx="147271" cy="147271"/>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1" name="Ovale 176"/>
            <p:cNvSpPr/>
            <p:nvPr/>
          </p:nvSpPr>
          <p:spPr>
            <a:xfrm>
              <a:off x="2125355" y="1365295"/>
              <a:ext cx="147271" cy="147271"/>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2" name="Ovale 177"/>
            <p:cNvSpPr/>
            <p:nvPr/>
          </p:nvSpPr>
          <p:spPr>
            <a:xfrm>
              <a:off x="2198990" y="1382219"/>
              <a:ext cx="147271" cy="147271"/>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3" name="Ovale 178"/>
            <p:cNvSpPr/>
            <p:nvPr/>
          </p:nvSpPr>
          <p:spPr>
            <a:xfrm>
              <a:off x="1973670" y="1605035"/>
              <a:ext cx="147271" cy="147271"/>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4" name="Ovale 179"/>
            <p:cNvSpPr/>
            <p:nvPr/>
          </p:nvSpPr>
          <p:spPr>
            <a:xfrm>
              <a:off x="2047305" y="1647905"/>
              <a:ext cx="147271" cy="147271"/>
            </a:xfrm>
            <a:prstGeom prst="ellipse">
              <a:avLst/>
            </a:prstGeom>
            <a:solidFill>
              <a:srgbClr val="006600"/>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6" name="Rettangolo 15"/>
          <p:cNvSpPr/>
          <p:nvPr/>
        </p:nvSpPr>
        <p:spPr>
          <a:xfrm>
            <a:off x="6152014" y="4221088"/>
            <a:ext cx="364202" cy="369332"/>
          </a:xfrm>
          <a:prstGeom prst="rect">
            <a:avLst/>
          </a:prstGeom>
        </p:spPr>
        <p:txBody>
          <a:bodyPr wrap="none">
            <a:spAutoFit/>
          </a:bodyPr>
          <a:lstStyle/>
          <a:p>
            <a:r>
              <a:rPr lang="en-GB" b="1" dirty="0">
                <a:solidFill>
                  <a:prstClr val="black"/>
                </a:solidFill>
                <a:latin typeface="Arial" panose="020B0604020202020204" pitchFamily="34" charset="0"/>
                <a:cs typeface="Arial" panose="020B0604020202020204" pitchFamily="34" charset="0"/>
                <a:sym typeface="Wingdings"/>
              </a:rPr>
              <a:t></a:t>
            </a:r>
            <a:endParaRPr lang="en-GB" dirty="0"/>
          </a:p>
        </p:txBody>
      </p:sp>
      <p:sp>
        <p:nvSpPr>
          <p:cNvPr id="245" name="Rettangolo 244"/>
          <p:cNvSpPr/>
          <p:nvPr/>
        </p:nvSpPr>
        <p:spPr>
          <a:xfrm>
            <a:off x="7376150" y="4797152"/>
            <a:ext cx="364202" cy="369332"/>
          </a:xfrm>
          <a:prstGeom prst="rect">
            <a:avLst/>
          </a:prstGeom>
        </p:spPr>
        <p:txBody>
          <a:bodyPr wrap="none">
            <a:spAutoFit/>
          </a:bodyPr>
          <a:lstStyle/>
          <a:p>
            <a:r>
              <a:rPr lang="en-GB" b="1" dirty="0">
                <a:solidFill>
                  <a:prstClr val="black"/>
                </a:solidFill>
                <a:latin typeface="Arial" panose="020B0604020202020204" pitchFamily="34" charset="0"/>
                <a:cs typeface="Arial" panose="020B0604020202020204" pitchFamily="34" charset="0"/>
                <a:sym typeface="Wingdings"/>
              </a:rPr>
              <a:t></a:t>
            </a:r>
            <a:endParaRPr lang="en-GB" dirty="0"/>
          </a:p>
        </p:txBody>
      </p:sp>
      <p:pic>
        <p:nvPicPr>
          <p:cNvPr id="3074" name="Picture 2" descr="http://586ccb75ce519776479f-0a348093b5be1efd0fd7674b823f026e.r74.cf1.rackcdn.com/234384-custom.jpg"/>
          <p:cNvPicPr>
            <a:picLocks noChangeAspect="1" noChangeArrowheads="1"/>
          </p:cNvPicPr>
          <p:nvPr/>
        </p:nvPicPr>
        <p:blipFill rotWithShape="1">
          <a:blip r:embed="rId13" cstate="print">
            <a:lum bright="30000"/>
            <a:extLst>
              <a:ext uri="{28A0092B-C50C-407E-A947-70E740481C1C}">
                <a14:useLocalDpi xmlns:a14="http://schemas.microsoft.com/office/drawing/2010/main" val="0"/>
              </a:ext>
            </a:extLst>
          </a:blip>
          <a:srcRect l="16152" r="15103"/>
          <a:stretch/>
        </p:blipFill>
        <p:spPr bwMode="auto">
          <a:xfrm>
            <a:off x="3356286" y="3935363"/>
            <a:ext cx="1620844" cy="1025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11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1"/>
                                        </p:tgtEl>
                                        <p:attrNameLst>
                                          <p:attrName>style.visibility</p:attrName>
                                        </p:attrNameLst>
                                      </p:cBhvr>
                                      <p:to>
                                        <p:strVal val="visible"/>
                                      </p:to>
                                    </p:set>
                                  </p:childTnLst>
                                  <p:subTnLst>
                                    <p:set>
                                      <p:cBhvr override="childStyle">
                                        <p:cTn dur="1" fill="hold" display="0" masterRel="nextClick" afterEffect="1"/>
                                        <p:tgtEl>
                                          <p:spTgt spid="181"/>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182"/>
                                        </p:tgtEl>
                                        <p:attrNameLst>
                                          <p:attrName>style.visibility</p:attrName>
                                        </p:attrNameLst>
                                      </p:cBhvr>
                                      <p:to>
                                        <p:strVal val="visible"/>
                                      </p:to>
                                    </p:set>
                                  </p:childTnLst>
                                  <p:subTnLst>
                                    <p:set>
                                      <p:cBhvr override="childStyle">
                                        <p:cTn dur="1" fill="hold" display="0" masterRel="nextClick" afterEffect="1"/>
                                        <p:tgtEl>
                                          <p:spTgt spid="182"/>
                                        </p:tgtEl>
                                        <p:attrNameLst>
                                          <p:attrName>style.visibility</p:attrName>
                                        </p:attrNameLst>
                                      </p:cBhvr>
                                      <p:to>
                                        <p:strVal val="hidden"/>
                                      </p:to>
                                    </p:set>
                                  </p:subTnLst>
                                </p:cTn>
                              </p:par>
                            </p:childTnLst>
                          </p:cTn>
                        </p:par>
                        <p:par>
                          <p:cTn id="19" fill="hold">
                            <p:stCondLst>
                              <p:cond delay="0"/>
                            </p:stCondLst>
                            <p:childTnLst>
                              <p:par>
                                <p:cTn id="20" presetID="42" presetClass="path" presetSubtype="0" accel="50000" decel="50000" fill="hold" grpId="1" nodeType="afterEffect">
                                  <p:stCondLst>
                                    <p:cond delay="0"/>
                                  </p:stCondLst>
                                  <p:childTnLst>
                                    <p:animMotion origin="layout" path="M -2.77778E-6 1.30435E-6 L 0.36667 -0.27267 " pathEditMode="relative" rAng="0" ptsTypes="AA">
                                      <p:cBhvr>
                                        <p:cTn id="21" dur="2000" fill="hold"/>
                                        <p:tgtEl>
                                          <p:spTgt spid="168"/>
                                        </p:tgtEl>
                                        <p:attrNameLst>
                                          <p:attrName>ppt_x</p:attrName>
                                          <p:attrName>ppt_y</p:attrName>
                                        </p:attrNameLst>
                                      </p:cBhvr>
                                      <p:rCtr x="18333" y="-13645"/>
                                    </p:animMotion>
                                  </p:childTnLst>
                                </p:cTn>
                              </p:par>
                              <p:par>
                                <p:cTn id="22" presetID="1" presetClass="entr" presetSubtype="0" fill="hold" nodeType="withEffect">
                                  <p:stCondLst>
                                    <p:cond delay="0"/>
                                  </p:stCondLst>
                                  <p:childTnLst>
                                    <p:set>
                                      <p:cBhvr>
                                        <p:cTn id="23" dur="1" fill="hold">
                                          <p:stCondLst>
                                            <p:cond delay="0"/>
                                          </p:stCondLst>
                                        </p:cTn>
                                        <p:tgtEl>
                                          <p:spTgt spid="19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38"/>
                                        </p:tgtEl>
                                        <p:attrNameLst>
                                          <p:attrName>style.visibility</p:attrName>
                                        </p:attrNameLst>
                                      </p:cBhvr>
                                      <p:to>
                                        <p:strVal val="visible"/>
                                      </p:to>
                                    </p:set>
                                  </p:childTnLst>
                                </p:cTn>
                              </p:par>
                              <p:par>
                                <p:cTn id="26" presetID="42" presetClass="path" presetSubtype="0" accel="50000" decel="50000" fill="hold" grpId="1" nodeType="withEffect">
                                  <p:stCondLst>
                                    <p:cond delay="0"/>
                                  </p:stCondLst>
                                  <p:childTnLst>
                                    <p:animMotion origin="layout" path="M -5.55556E-7 2.31267E-7 L 0.44115 -0.32031 " pathEditMode="relative" rAng="0" ptsTypes="AA">
                                      <p:cBhvr>
                                        <p:cTn id="27" dur="2000" fill="hold"/>
                                        <p:tgtEl>
                                          <p:spTgt spid="171"/>
                                        </p:tgtEl>
                                        <p:attrNameLst>
                                          <p:attrName>ppt_x</p:attrName>
                                          <p:attrName>ppt_y</p:attrName>
                                        </p:attrNameLst>
                                      </p:cBhvr>
                                      <p:rCtr x="22049" y="-16027"/>
                                    </p:animMotion>
                                  </p:childTnLst>
                                </p:cTn>
                              </p:par>
                            </p:childTnLst>
                          </p:cTn>
                        </p:par>
                        <p:par>
                          <p:cTn id="28" fill="hold">
                            <p:stCondLst>
                              <p:cond delay="2000"/>
                            </p:stCondLst>
                            <p:childTnLst>
                              <p:par>
                                <p:cTn id="29" presetID="42" presetClass="exit" presetSubtype="0" fill="hold" grpId="1" nodeType="afterEffect">
                                  <p:stCondLst>
                                    <p:cond delay="0"/>
                                  </p:stCondLst>
                                  <p:childTnLst>
                                    <p:animEffect transition="out" filter="fade">
                                      <p:cBhvr>
                                        <p:cTn id="30" dur="1000"/>
                                        <p:tgtEl>
                                          <p:spTgt spid="207"/>
                                        </p:tgtEl>
                                      </p:cBhvr>
                                    </p:animEffect>
                                    <p:anim calcmode="lin" valueType="num">
                                      <p:cBhvr>
                                        <p:cTn id="31" dur="1000"/>
                                        <p:tgtEl>
                                          <p:spTgt spid="207"/>
                                        </p:tgtEl>
                                        <p:attrNameLst>
                                          <p:attrName>ppt_x</p:attrName>
                                        </p:attrNameLst>
                                      </p:cBhvr>
                                      <p:tavLst>
                                        <p:tav tm="0">
                                          <p:val>
                                            <p:strVal val="ppt_x"/>
                                          </p:val>
                                        </p:tav>
                                        <p:tav tm="100000">
                                          <p:val>
                                            <p:strVal val="ppt_x"/>
                                          </p:val>
                                        </p:tav>
                                      </p:tavLst>
                                    </p:anim>
                                    <p:anim calcmode="lin" valueType="num">
                                      <p:cBhvr>
                                        <p:cTn id="32" dur="1000"/>
                                        <p:tgtEl>
                                          <p:spTgt spid="207"/>
                                        </p:tgtEl>
                                        <p:attrNameLst>
                                          <p:attrName>ppt_y</p:attrName>
                                        </p:attrNameLst>
                                      </p:cBhvr>
                                      <p:tavLst>
                                        <p:tav tm="0">
                                          <p:val>
                                            <p:strVal val="ppt_y"/>
                                          </p:val>
                                        </p:tav>
                                        <p:tav tm="100000">
                                          <p:val>
                                            <p:strVal val="ppt_y+.1"/>
                                          </p:val>
                                        </p:tav>
                                      </p:tavLst>
                                    </p:anim>
                                    <p:set>
                                      <p:cBhvr>
                                        <p:cTn id="33" dur="1" fill="hold">
                                          <p:stCondLst>
                                            <p:cond delay="999"/>
                                          </p:stCondLst>
                                        </p:cTn>
                                        <p:tgtEl>
                                          <p:spTgt spid="207"/>
                                        </p:tgtEl>
                                        <p:attrNameLst>
                                          <p:attrName>style.visibility</p:attrName>
                                        </p:attrNameLst>
                                      </p:cBhvr>
                                      <p:to>
                                        <p:strVal val="hidden"/>
                                      </p:to>
                                    </p:set>
                                  </p:childTnLst>
                                </p:cTn>
                              </p:par>
                              <p:par>
                                <p:cTn id="34" presetID="42" presetClass="exit" presetSubtype="0" fill="hold" grpId="1" nodeType="withEffect">
                                  <p:stCondLst>
                                    <p:cond delay="0"/>
                                  </p:stCondLst>
                                  <p:childTnLst>
                                    <p:animEffect transition="out" filter="fade">
                                      <p:cBhvr>
                                        <p:cTn id="35" dur="1000"/>
                                        <p:tgtEl>
                                          <p:spTgt spid="179"/>
                                        </p:tgtEl>
                                      </p:cBhvr>
                                    </p:animEffect>
                                    <p:anim calcmode="lin" valueType="num">
                                      <p:cBhvr>
                                        <p:cTn id="36" dur="1000"/>
                                        <p:tgtEl>
                                          <p:spTgt spid="179"/>
                                        </p:tgtEl>
                                        <p:attrNameLst>
                                          <p:attrName>ppt_x</p:attrName>
                                        </p:attrNameLst>
                                      </p:cBhvr>
                                      <p:tavLst>
                                        <p:tav tm="0">
                                          <p:val>
                                            <p:strVal val="ppt_x"/>
                                          </p:val>
                                        </p:tav>
                                        <p:tav tm="100000">
                                          <p:val>
                                            <p:strVal val="ppt_x"/>
                                          </p:val>
                                        </p:tav>
                                      </p:tavLst>
                                    </p:anim>
                                    <p:anim calcmode="lin" valueType="num">
                                      <p:cBhvr>
                                        <p:cTn id="37" dur="1000"/>
                                        <p:tgtEl>
                                          <p:spTgt spid="179"/>
                                        </p:tgtEl>
                                        <p:attrNameLst>
                                          <p:attrName>ppt_y</p:attrName>
                                        </p:attrNameLst>
                                      </p:cBhvr>
                                      <p:tavLst>
                                        <p:tav tm="0">
                                          <p:val>
                                            <p:strVal val="ppt_y"/>
                                          </p:val>
                                        </p:tav>
                                        <p:tav tm="100000">
                                          <p:val>
                                            <p:strVal val="ppt_y+.1"/>
                                          </p:val>
                                        </p:tav>
                                      </p:tavLst>
                                    </p:anim>
                                    <p:set>
                                      <p:cBhvr>
                                        <p:cTn id="38" dur="1" fill="hold">
                                          <p:stCondLst>
                                            <p:cond delay="999"/>
                                          </p:stCondLst>
                                        </p:cTn>
                                        <p:tgtEl>
                                          <p:spTgt spid="179"/>
                                        </p:tgtEl>
                                        <p:attrNameLst>
                                          <p:attrName>style.visibility</p:attrName>
                                        </p:attrNameLst>
                                      </p:cBhvr>
                                      <p:to>
                                        <p:strVal val="hidden"/>
                                      </p:to>
                                    </p:set>
                                  </p:childTnLst>
                                </p:cTn>
                              </p:par>
                              <p:par>
                                <p:cTn id="39" presetID="42" presetClass="exit" presetSubtype="0" fill="hold" grpId="1" nodeType="withEffect">
                                  <p:stCondLst>
                                    <p:cond delay="0"/>
                                  </p:stCondLst>
                                  <p:childTnLst>
                                    <p:animEffect transition="out" filter="fade">
                                      <p:cBhvr>
                                        <p:cTn id="40" dur="1000"/>
                                        <p:tgtEl>
                                          <p:spTgt spid="178"/>
                                        </p:tgtEl>
                                      </p:cBhvr>
                                    </p:animEffect>
                                    <p:anim calcmode="lin" valueType="num">
                                      <p:cBhvr>
                                        <p:cTn id="41" dur="1000"/>
                                        <p:tgtEl>
                                          <p:spTgt spid="178"/>
                                        </p:tgtEl>
                                        <p:attrNameLst>
                                          <p:attrName>ppt_x</p:attrName>
                                        </p:attrNameLst>
                                      </p:cBhvr>
                                      <p:tavLst>
                                        <p:tav tm="0">
                                          <p:val>
                                            <p:strVal val="ppt_x"/>
                                          </p:val>
                                        </p:tav>
                                        <p:tav tm="100000">
                                          <p:val>
                                            <p:strVal val="ppt_x"/>
                                          </p:val>
                                        </p:tav>
                                      </p:tavLst>
                                    </p:anim>
                                    <p:anim calcmode="lin" valueType="num">
                                      <p:cBhvr>
                                        <p:cTn id="42" dur="1000"/>
                                        <p:tgtEl>
                                          <p:spTgt spid="178"/>
                                        </p:tgtEl>
                                        <p:attrNameLst>
                                          <p:attrName>ppt_y</p:attrName>
                                        </p:attrNameLst>
                                      </p:cBhvr>
                                      <p:tavLst>
                                        <p:tav tm="0">
                                          <p:val>
                                            <p:strVal val="ppt_y"/>
                                          </p:val>
                                        </p:tav>
                                        <p:tav tm="100000">
                                          <p:val>
                                            <p:strVal val="ppt_y+.1"/>
                                          </p:val>
                                        </p:tav>
                                      </p:tavLst>
                                    </p:anim>
                                    <p:set>
                                      <p:cBhvr>
                                        <p:cTn id="43" dur="1" fill="hold">
                                          <p:stCondLst>
                                            <p:cond delay="999"/>
                                          </p:stCondLst>
                                        </p:cTn>
                                        <p:tgtEl>
                                          <p:spTgt spid="178"/>
                                        </p:tgtEl>
                                        <p:attrNameLst>
                                          <p:attrName>style.visibility</p:attrName>
                                        </p:attrNameLst>
                                      </p:cBhvr>
                                      <p:to>
                                        <p:strVal val="hidden"/>
                                      </p:to>
                                    </p:set>
                                  </p:childTnLst>
                                </p:cTn>
                              </p:par>
                              <p:par>
                                <p:cTn id="44" presetID="42" presetClass="exit" presetSubtype="0" fill="hold" grpId="1" nodeType="withEffect">
                                  <p:stCondLst>
                                    <p:cond delay="0"/>
                                  </p:stCondLst>
                                  <p:childTnLst>
                                    <p:animEffect transition="out" filter="fade">
                                      <p:cBhvr>
                                        <p:cTn id="45" dur="1000"/>
                                        <p:tgtEl>
                                          <p:spTgt spid="176"/>
                                        </p:tgtEl>
                                      </p:cBhvr>
                                    </p:animEffect>
                                    <p:anim calcmode="lin" valueType="num">
                                      <p:cBhvr>
                                        <p:cTn id="46" dur="1000"/>
                                        <p:tgtEl>
                                          <p:spTgt spid="176"/>
                                        </p:tgtEl>
                                        <p:attrNameLst>
                                          <p:attrName>ppt_x</p:attrName>
                                        </p:attrNameLst>
                                      </p:cBhvr>
                                      <p:tavLst>
                                        <p:tav tm="0">
                                          <p:val>
                                            <p:strVal val="ppt_x"/>
                                          </p:val>
                                        </p:tav>
                                        <p:tav tm="100000">
                                          <p:val>
                                            <p:strVal val="ppt_x"/>
                                          </p:val>
                                        </p:tav>
                                      </p:tavLst>
                                    </p:anim>
                                    <p:anim calcmode="lin" valueType="num">
                                      <p:cBhvr>
                                        <p:cTn id="47" dur="1000"/>
                                        <p:tgtEl>
                                          <p:spTgt spid="176"/>
                                        </p:tgtEl>
                                        <p:attrNameLst>
                                          <p:attrName>ppt_y</p:attrName>
                                        </p:attrNameLst>
                                      </p:cBhvr>
                                      <p:tavLst>
                                        <p:tav tm="0">
                                          <p:val>
                                            <p:strVal val="ppt_y"/>
                                          </p:val>
                                        </p:tav>
                                        <p:tav tm="100000">
                                          <p:val>
                                            <p:strVal val="ppt_y+.1"/>
                                          </p:val>
                                        </p:tav>
                                      </p:tavLst>
                                    </p:anim>
                                    <p:set>
                                      <p:cBhvr>
                                        <p:cTn id="48" dur="1" fill="hold">
                                          <p:stCondLst>
                                            <p:cond delay="999"/>
                                          </p:stCondLst>
                                        </p:cTn>
                                        <p:tgtEl>
                                          <p:spTgt spid="176"/>
                                        </p:tgtEl>
                                        <p:attrNameLst>
                                          <p:attrName>style.visibility</p:attrName>
                                        </p:attrNameLst>
                                      </p:cBhvr>
                                      <p:to>
                                        <p:strVal val="hidden"/>
                                      </p:to>
                                    </p:set>
                                  </p:childTnLst>
                                </p:cTn>
                              </p:par>
                              <p:par>
                                <p:cTn id="49" presetID="42" presetClass="exit" presetSubtype="0" fill="hold" grpId="1" nodeType="withEffect">
                                  <p:stCondLst>
                                    <p:cond delay="0"/>
                                  </p:stCondLst>
                                  <p:childTnLst>
                                    <p:animEffect transition="out" filter="fade">
                                      <p:cBhvr>
                                        <p:cTn id="50" dur="1000"/>
                                        <p:tgtEl>
                                          <p:spTgt spid="177"/>
                                        </p:tgtEl>
                                      </p:cBhvr>
                                    </p:animEffect>
                                    <p:anim calcmode="lin" valueType="num">
                                      <p:cBhvr>
                                        <p:cTn id="51" dur="1000"/>
                                        <p:tgtEl>
                                          <p:spTgt spid="177"/>
                                        </p:tgtEl>
                                        <p:attrNameLst>
                                          <p:attrName>ppt_x</p:attrName>
                                        </p:attrNameLst>
                                      </p:cBhvr>
                                      <p:tavLst>
                                        <p:tav tm="0">
                                          <p:val>
                                            <p:strVal val="ppt_x"/>
                                          </p:val>
                                        </p:tav>
                                        <p:tav tm="100000">
                                          <p:val>
                                            <p:strVal val="ppt_x"/>
                                          </p:val>
                                        </p:tav>
                                      </p:tavLst>
                                    </p:anim>
                                    <p:anim calcmode="lin" valueType="num">
                                      <p:cBhvr>
                                        <p:cTn id="52" dur="1000"/>
                                        <p:tgtEl>
                                          <p:spTgt spid="177"/>
                                        </p:tgtEl>
                                        <p:attrNameLst>
                                          <p:attrName>ppt_y</p:attrName>
                                        </p:attrNameLst>
                                      </p:cBhvr>
                                      <p:tavLst>
                                        <p:tav tm="0">
                                          <p:val>
                                            <p:strVal val="ppt_y"/>
                                          </p:val>
                                        </p:tav>
                                        <p:tav tm="100000">
                                          <p:val>
                                            <p:strVal val="ppt_y+.1"/>
                                          </p:val>
                                        </p:tav>
                                      </p:tavLst>
                                    </p:anim>
                                    <p:set>
                                      <p:cBhvr>
                                        <p:cTn id="53" dur="1" fill="hold">
                                          <p:stCondLst>
                                            <p:cond delay="999"/>
                                          </p:stCondLst>
                                        </p:cTn>
                                        <p:tgtEl>
                                          <p:spTgt spid="177"/>
                                        </p:tgtEl>
                                        <p:attrNameLst>
                                          <p:attrName>style.visibility</p:attrName>
                                        </p:attrNameLst>
                                      </p:cBhvr>
                                      <p:to>
                                        <p:strVal val="hidden"/>
                                      </p:to>
                                    </p:set>
                                  </p:childTnLst>
                                </p:cTn>
                              </p:par>
                              <p:par>
                                <p:cTn id="54" presetID="42" presetClass="exit" presetSubtype="0" fill="hold" grpId="1" nodeType="withEffect">
                                  <p:stCondLst>
                                    <p:cond delay="0"/>
                                  </p:stCondLst>
                                  <p:childTnLst>
                                    <p:animEffect transition="out" filter="fade">
                                      <p:cBhvr>
                                        <p:cTn id="55" dur="1000"/>
                                        <p:tgtEl>
                                          <p:spTgt spid="200"/>
                                        </p:tgtEl>
                                      </p:cBhvr>
                                    </p:animEffect>
                                    <p:anim calcmode="lin" valueType="num">
                                      <p:cBhvr>
                                        <p:cTn id="56" dur="1000"/>
                                        <p:tgtEl>
                                          <p:spTgt spid="200"/>
                                        </p:tgtEl>
                                        <p:attrNameLst>
                                          <p:attrName>ppt_x</p:attrName>
                                        </p:attrNameLst>
                                      </p:cBhvr>
                                      <p:tavLst>
                                        <p:tav tm="0">
                                          <p:val>
                                            <p:strVal val="ppt_x"/>
                                          </p:val>
                                        </p:tav>
                                        <p:tav tm="100000">
                                          <p:val>
                                            <p:strVal val="ppt_x"/>
                                          </p:val>
                                        </p:tav>
                                      </p:tavLst>
                                    </p:anim>
                                    <p:anim calcmode="lin" valueType="num">
                                      <p:cBhvr>
                                        <p:cTn id="57" dur="1000"/>
                                        <p:tgtEl>
                                          <p:spTgt spid="200"/>
                                        </p:tgtEl>
                                        <p:attrNameLst>
                                          <p:attrName>ppt_y</p:attrName>
                                        </p:attrNameLst>
                                      </p:cBhvr>
                                      <p:tavLst>
                                        <p:tav tm="0">
                                          <p:val>
                                            <p:strVal val="ppt_y"/>
                                          </p:val>
                                        </p:tav>
                                        <p:tav tm="100000">
                                          <p:val>
                                            <p:strVal val="ppt_y+.1"/>
                                          </p:val>
                                        </p:tav>
                                      </p:tavLst>
                                    </p:anim>
                                    <p:set>
                                      <p:cBhvr>
                                        <p:cTn id="58" dur="1" fill="hold">
                                          <p:stCondLst>
                                            <p:cond delay="999"/>
                                          </p:stCondLst>
                                        </p:cTn>
                                        <p:tgtEl>
                                          <p:spTgt spid="200"/>
                                        </p:tgtEl>
                                        <p:attrNameLst>
                                          <p:attrName>style.visibility</p:attrName>
                                        </p:attrNameLst>
                                      </p:cBhvr>
                                      <p:to>
                                        <p:strVal val="hidden"/>
                                      </p:to>
                                    </p:set>
                                  </p:childTnLst>
                                </p:cTn>
                              </p:par>
                              <p:par>
                                <p:cTn id="59" presetID="42" presetClass="exit" presetSubtype="0" fill="hold" grpId="1" nodeType="withEffect">
                                  <p:stCondLst>
                                    <p:cond delay="0"/>
                                  </p:stCondLst>
                                  <p:childTnLst>
                                    <p:animEffect transition="out" filter="fade">
                                      <p:cBhvr>
                                        <p:cTn id="60" dur="1000"/>
                                        <p:tgtEl>
                                          <p:spTgt spid="169"/>
                                        </p:tgtEl>
                                      </p:cBhvr>
                                    </p:animEffect>
                                    <p:anim calcmode="lin" valueType="num">
                                      <p:cBhvr>
                                        <p:cTn id="61" dur="1000"/>
                                        <p:tgtEl>
                                          <p:spTgt spid="169"/>
                                        </p:tgtEl>
                                        <p:attrNameLst>
                                          <p:attrName>ppt_x</p:attrName>
                                        </p:attrNameLst>
                                      </p:cBhvr>
                                      <p:tavLst>
                                        <p:tav tm="0">
                                          <p:val>
                                            <p:strVal val="ppt_x"/>
                                          </p:val>
                                        </p:tav>
                                        <p:tav tm="100000">
                                          <p:val>
                                            <p:strVal val="ppt_x"/>
                                          </p:val>
                                        </p:tav>
                                      </p:tavLst>
                                    </p:anim>
                                    <p:anim calcmode="lin" valueType="num">
                                      <p:cBhvr>
                                        <p:cTn id="62" dur="1000"/>
                                        <p:tgtEl>
                                          <p:spTgt spid="169"/>
                                        </p:tgtEl>
                                        <p:attrNameLst>
                                          <p:attrName>ppt_y</p:attrName>
                                        </p:attrNameLst>
                                      </p:cBhvr>
                                      <p:tavLst>
                                        <p:tav tm="0">
                                          <p:val>
                                            <p:strVal val="ppt_y"/>
                                          </p:val>
                                        </p:tav>
                                        <p:tav tm="100000">
                                          <p:val>
                                            <p:strVal val="ppt_y+.1"/>
                                          </p:val>
                                        </p:tav>
                                      </p:tavLst>
                                    </p:anim>
                                    <p:set>
                                      <p:cBhvr>
                                        <p:cTn id="63" dur="1" fill="hold">
                                          <p:stCondLst>
                                            <p:cond delay="999"/>
                                          </p:stCondLst>
                                        </p:cTn>
                                        <p:tgtEl>
                                          <p:spTgt spid="169"/>
                                        </p:tgtEl>
                                        <p:attrNameLst>
                                          <p:attrName>style.visibility</p:attrName>
                                        </p:attrNameLst>
                                      </p:cBhvr>
                                      <p:to>
                                        <p:strVal val="hidden"/>
                                      </p:to>
                                    </p:set>
                                  </p:childTnLst>
                                </p:cTn>
                              </p:par>
                              <p:par>
                                <p:cTn id="64" presetID="42" presetClass="exit" presetSubtype="0" fill="hold" grpId="1" nodeType="withEffect">
                                  <p:stCondLst>
                                    <p:cond delay="0"/>
                                  </p:stCondLst>
                                  <p:childTnLst>
                                    <p:animEffect transition="out" filter="fade">
                                      <p:cBhvr>
                                        <p:cTn id="65" dur="1000"/>
                                        <p:tgtEl>
                                          <p:spTgt spid="233"/>
                                        </p:tgtEl>
                                      </p:cBhvr>
                                    </p:animEffect>
                                    <p:anim calcmode="lin" valueType="num">
                                      <p:cBhvr>
                                        <p:cTn id="66" dur="1000"/>
                                        <p:tgtEl>
                                          <p:spTgt spid="233"/>
                                        </p:tgtEl>
                                        <p:attrNameLst>
                                          <p:attrName>ppt_x</p:attrName>
                                        </p:attrNameLst>
                                      </p:cBhvr>
                                      <p:tavLst>
                                        <p:tav tm="0">
                                          <p:val>
                                            <p:strVal val="ppt_x"/>
                                          </p:val>
                                        </p:tav>
                                        <p:tav tm="100000">
                                          <p:val>
                                            <p:strVal val="ppt_x"/>
                                          </p:val>
                                        </p:tav>
                                      </p:tavLst>
                                    </p:anim>
                                    <p:anim calcmode="lin" valueType="num">
                                      <p:cBhvr>
                                        <p:cTn id="67" dur="1000"/>
                                        <p:tgtEl>
                                          <p:spTgt spid="233"/>
                                        </p:tgtEl>
                                        <p:attrNameLst>
                                          <p:attrName>ppt_y</p:attrName>
                                        </p:attrNameLst>
                                      </p:cBhvr>
                                      <p:tavLst>
                                        <p:tav tm="0">
                                          <p:val>
                                            <p:strVal val="ppt_y"/>
                                          </p:val>
                                        </p:tav>
                                        <p:tav tm="100000">
                                          <p:val>
                                            <p:strVal val="ppt_y+.1"/>
                                          </p:val>
                                        </p:tav>
                                      </p:tavLst>
                                    </p:anim>
                                    <p:set>
                                      <p:cBhvr>
                                        <p:cTn id="68" dur="1" fill="hold">
                                          <p:stCondLst>
                                            <p:cond delay="999"/>
                                          </p:stCondLst>
                                        </p:cTn>
                                        <p:tgtEl>
                                          <p:spTgt spid="233"/>
                                        </p:tgtEl>
                                        <p:attrNameLst>
                                          <p:attrName>style.visibility</p:attrName>
                                        </p:attrNameLst>
                                      </p:cBhvr>
                                      <p:to>
                                        <p:strVal val="hidden"/>
                                      </p:to>
                                    </p:set>
                                  </p:childTnLst>
                                </p:cTn>
                              </p:par>
                              <p:par>
                                <p:cTn id="69" presetID="42" presetClass="exit" presetSubtype="0" fill="hold" grpId="1" nodeType="withEffect">
                                  <p:stCondLst>
                                    <p:cond delay="0"/>
                                  </p:stCondLst>
                                  <p:childTnLst>
                                    <p:animEffect transition="out" filter="fade">
                                      <p:cBhvr>
                                        <p:cTn id="70" dur="1000"/>
                                        <p:tgtEl>
                                          <p:spTgt spid="234"/>
                                        </p:tgtEl>
                                      </p:cBhvr>
                                    </p:animEffect>
                                    <p:anim calcmode="lin" valueType="num">
                                      <p:cBhvr>
                                        <p:cTn id="71" dur="1000"/>
                                        <p:tgtEl>
                                          <p:spTgt spid="234"/>
                                        </p:tgtEl>
                                        <p:attrNameLst>
                                          <p:attrName>ppt_x</p:attrName>
                                        </p:attrNameLst>
                                      </p:cBhvr>
                                      <p:tavLst>
                                        <p:tav tm="0">
                                          <p:val>
                                            <p:strVal val="ppt_x"/>
                                          </p:val>
                                        </p:tav>
                                        <p:tav tm="100000">
                                          <p:val>
                                            <p:strVal val="ppt_x"/>
                                          </p:val>
                                        </p:tav>
                                      </p:tavLst>
                                    </p:anim>
                                    <p:anim calcmode="lin" valueType="num">
                                      <p:cBhvr>
                                        <p:cTn id="72" dur="1000"/>
                                        <p:tgtEl>
                                          <p:spTgt spid="234"/>
                                        </p:tgtEl>
                                        <p:attrNameLst>
                                          <p:attrName>ppt_y</p:attrName>
                                        </p:attrNameLst>
                                      </p:cBhvr>
                                      <p:tavLst>
                                        <p:tav tm="0">
                                          <p:val>
                                            <p:strVal val="ppt_y"/>
                                          </p:val>
                                        </p:tav>
                                        <p:tav tm="100000">
                                          <p:val>
                                            <p:strVal val="ppt_y+.1"/>
                                          </p:val>
                                        </p:tav>
                                      </p:tavLst>
                                    </p:anim>
                                    <p:set>
                                      <p:cBhvr>
                                        <p:cTn id="73" dur="1" fill="hold">
                                          <p:stCondLst>
                                            <p:cond delay="999"/>
                                          </p:stCondLst>
                                        </p:cTn>
                                        <p:tgtEl>
                                          <p:spTgt spid="234"/>
                                        </p:tgtEl>
                                        <p:attrNameLst>
                                          <p:attrName>style.visibility</p:attrName>
                                        </p:attrNameLst>
                                      </p:cBhvr>
                                      <p:to>
                                        <p:strVal val="hidden"/>
                                      </p:to>
                                    </p:set>
                                  </p:childTnLst>
                                </p:cTn>
                              </p:par>
                              <p:par>
                                <p:cTn id="74" presetID="42" presetClass="exit" presetSubtype="0" fill="hold" grpId="1" nodeType="withEffect">
                                  <p:stCondLst>
                                    <p:cond delay="0"/>
                                  </p:stCondLst>
                                  <p:childTnLst>
                                    <p:animEffect transition="out" filter="fade">
                                      <p:cBhvr>
                                        <p:cTn id="75" dur="1000"/>
                                        <p:tgtEl>
                                          <p:spTgt spid="180"/>
                                        </p:tgtEl>
                                      </p:cBhvr>
                                    </p:animEffect>
                                    <p:anim calcmode="lin" valueType="num">
                                      <p:cBhvr>
                                        <p:cTn id="76" dur="1000"/>
                                        <p:tgtEl>
                                          <p:spTgt spid="180"/>
                                        </p:tgtEl>
                                        <p:attrNameLst>
                                          <p:attrName>ppt_x</p:attrName>
                                        </p:attrNameLst>
                                      </p:cBhvr>
                                      <p:tavLst>
                                        <p:tav tm="0">
                                          <p:val>
                                            <p:strVal val="ppt_x"/>
                                          </p:val>
                                        </p:tav>
                                        <p:tav tm="100000">
                                          <p:val>
                                            <p:strVal val="ppt_x"/>
                                          </p:val>
                                        </p:tav>
                                      </p:tavLst>
                                    </p:anim>
                                    <p:anim calcmode="lin" valueType="num">
                                      <p:cBhvr>
                                        <p:cTn id="77" dur="1000"/>
                                        <p:tgtEl>
                                          <p:spTgt spid="180"/>
                                        </p:tgtEl>
                                        <p:attrNameLst>
                                          <p:attrName>ppt_y</p:attrName>
                                        </p:attrNameLst>
                                      </p:cBhvr>
                                      <p:tavLst>
                                        <p:tav tm="0">
                                          <p:val>
                                            <p:strVal val="ppt_y"/>
                                          </p:val>
                                        </p:tav>
                                        <p:tav tm="100000">
                                          <p:val>
                                            <p:strVal val="ppt_y+.1"/>
                                          </p:val>
                                        </p:tav>
                                      </p:tavLst>
                                    </p:anim>
                                    <p:set>
                                      <p:cBhvr>
                                        <p:cTn id="78" dur="1" fill="hold">
                                          <p:stCondLst>
                                            <p:cond delay="999"/>
                                          </p:stCondLst>
                                        </p:cTn>
                                        <p:tgtEl>
                                          <p:spTgt spid="180"/>
                                        </p:tgtEl>
                                        <p:attrNameLst>
                                          <p:attrName>style.visibility</p:attrName>
                                        </p:attrNameLst>
                                      </p:cBhvr>
                                      <p:to>
                                        <p:strVal val="hidden"/>
                                      </p:to>
                                    </p:set>
                                  </p:childTnLst>
                                </p:cTn>
                              </p:par>
                              <p:par>
                                <p:cTn id="79" presetID="42" presetClass="exit" presetSubtype="0" fill="hold" grpId="1" nodeType="withEffect">
                                  <p:stCondLst>
                                    <p:cond delay="0"/>
                                  </p:stCondLst>
                                  <p:childTnLst>
                                    <p:animEffect transition="out" filter="fade">
                                      <p:cBhvr>
                                        <p:cTn id="80" dur="1000"/>
                                        <p:tgtEl>
                                          <p:spTgt spid="231"/>
                                        </p:tgtEl>
                                      </p:cBhvr>
                                    </p:animEffect>
                                    <p:anim calcmode="lin" valueType="num">
                                      <p:cBhvr>
                                        <p:cTn id="81" dur="1000"/>
                                        <p:tgtEl>
                                          <p:spTgt spid="231"/>
                                        </p:tgtEl>
                                        <p:attrNameLst>
                                          <p:attrName>ppt_x</p:attrName>
                                        </p:attrNameLst>
                                      </p:cBhvr>
                                      <p:tavLst>
                                        <p:tav tm="0">
                                          <p:val>
                                            <p:strVal val="ppt_x"/>
                                          </p:val>
                                        </p:tav>
                                        <p:tav tm="100000">
                                          <p:val>
                                            <p:strVal val="ppt_x"/>
                                          </p:val>
                                        </p:tav>
                                      </p:tavLst>
                                    </p:anim>
                                    <p:anim calcmode="lin" valueType="num">
                                      <p:cBhvr>
                                        <p:cTn id="82" dur="1000"/>
                                        <p:tgtEl>
                                          <p:spTgt spid="231"/>
                                        </p:tgtEl>
                                        <p:attrNameLst>
                                          <p:attrName>ppt_y</p:attrName>
                                        </p:attrNameLst>
                                      </p:cBhvr>
                                      <p:tavLst>
                                        <p:tav tm="0">
                                          <p:val>
                                            <p:strVal val="ppt_y"/>
                                          </p:val>
                                        </p:tav>
                                        <p:tav tm="100000">
                                          <p:val>
                                            <p:strVal val="ppt_y+.1"/>
                                          </p:val>
                                        </p:tav>
                                      </p:tavLst>
                                    </p:anim>
                                    <p:set>
                                      <p:cBhvr>
                                        <p:cTn id="83" dur="1" fill="hold">
                                          <p:stCondLst>
                                            <p:cond delay="999"/>
                                          </p:stCondLst>
                                        </p:cTn>
                                        <p:tgtEl>
                                          <p:spTgt spid="231"/>
                                        </p:tgtEl>
                                        <p:attrNameLst>
                                          <p:attrName>style.visibility</p:attrName>
                                        </p:attrNameLst>
                                      </p:cBhvr>
                                      <p:to>
                                        <p:strVal val="hidden"/>
                                      </p:to>
                                    </p:set>
                                  </p:childTnLst>
                                </p:cTn>
                              </p:par>
                              <p:par>
                                <p:cTn id="84" presetID="42" presetClass="exit" presetSubtype="0" fill="hold" grpId="1" nodeType="withEffect">
                                  <p:stCondLst>
                                    <p:cond delay="0"/>
                                  </p:stCondLst>
                                  <p:childTnLst>
                                    <p:animEffect transition="out" filter="fade">
                                      <p:cBhvr>
                                        <p:cTn id="85" dur="1000"/>
                                        <p:tgtEl>
                                          <p:spTgt spid="232"/>
                                        </p:tgtEl>
                                      </p:cBhvr>
                                    </p:animEffect>
                                    <p:anim calcmode="lin" valueType="num">
                                      <p:cBhvr>
                                        <p:cTn id="86" dur="1000"/>
                                        <p:tgtEl>
                                          <p:spTgt spid="232"/>
                                        </p:tgtEl>
                                        <p:attrNameLst>
                                          <p:attrName>ppt_x</p:attrName>
                                        </p:attrNameLst>
                                      </p:cBhvr>
                                      <p:tavLst>
                                        <p:tav tm="0">
                                          <p:val>
                                            <p:strVal val="ppt_x"/>
                                          </p:val>
                                        </p:tav>
                                        <p:tav tm="100000">
                                          <p:val>
                                            <p:strVal val="ppt_x"/>
                                          </p:val>
                                        </p:tav>
                                      </p:tavLst>
                                    </p:anim>
                                    <p:anim calcmode="lin" valueType="num">
                                      <p:cBhvr>
                                        <p:cTn id="87" dur="1000"/>
                                        <p:tgtEl>
                                          <p:spTgt spid="232"/>
                                        </p:tgtEl>
                                        <p:attrNameLst>
                                          <p:attrName>ppt_y</p:attrName>
                                        </p:attrNameLst>
                                      </p:cBhvr>
                                      <p:tavLst>
                                        <p:tav tm="0">
                                          <p:val>
                                            <p:strVal val="ppt_y"/>
                                          </p:val>
                                        </p:tav>
                                        <p:tav tm="100000">
                                          <p:val>
                                            <p:strVal val="ppt_y+.1"/>
                                          </p:val>
                                        </p:tav>
                                      </p:tavLst>
                                    </p:anim>
                                    <p:set>
                                      <p:cBhvr>
                                        <p:cTn id="88" dur="1" fill="hold">
                                          <p:stCondLst>
                                            <p:cond delay="999"/>
                                          </p:stCondLst>
                                        </p:cTn>
                                        <p:tgtEl>
                                          <p:spTgt spid="232"/>
                                        </p:tgtEl>
                                        <p:attrNameLst>
                                          <p:attrName>style.visibility</p:attrName>
                                        </p:attrNameLst>
                                      </p:cBhvr>
                                      <p:to>
                                        <p:strVal val="hidden"/>
                                      </p:to>
                                    </p:set>
                                  </p:childTnLst>
                                </p:cTn>
                              </p:par>
                              <p:par>
                                <p:cTn id="89" presetID="42" presetClass="exit" presetSubtype="0" fill="hold" grpId="1" nodeType="withEffect">
                                  <p:stCondLst>
                                    <p:cond delay="0"/>
                                  </p:stCondLst>
                                  <p:childTnLst>
                                    <p:animEffect transition="out" filter="fade">
                                      <p:cBhvr>
                                        <p:cTn id="90" dur="1000"/>
                                        <p:tgtEl>
                                          <p:spTgt spid="205"/>
                                        </p:tgtEl>
                                      </p:cBhvr>
                                    </p:animEffect>
                                    <p:anim calcmode="lin" valueType="num">
                                      <p:cBhvr>
                                        <p:cTn id="91" dur="1000"/>
                                        <p:tgtEl>
                                          <p:spTgt spid="205"/>
                                        </p:tgtEl>
                                        <p:attrNameLst>
                                          <p:attrName>ppt_x</p:attrName>
                                        </p:attrNameLst>
                                      </p:cBhvr>
                                      <p:tavLst>
                                        <p:tav tm="0">
                                          <p:val>
                                            <p:strVal val="ppt_x"/>
                                          </p:val>
                                        </p:tav>
                                        <p:tav tm="100000">
                                          <p:val>
                                            <p:strVal val="ppt_x"/>
                                          </p:val>
                                        </p:tav>
                                      </p:tavLst>
                                    </p:anim>
                                    <p:anim calcmode="lin" valueType="num">
                                      <p:cBhvr>
                                        <p:cTn id="92" dur="1000"/>
                                        <p:tgtEl>
                                          <p:spTgt spid="205"/>
                                        </p:tgtEl>
                                        <p:attrNameLst>
                                          <p:attrName>ppt_y</p:attrName>
                                        </p:attrNameLst>
                                      </p:cBhvr>
                                      <p:tavLst>
                                        <p:tav tm="0">
                                          <p:val>
                                            <p:strVal val="ppt_y"/>
                                          </p:val>
                                        </p:tav>
                                        <p:tav tm="100000">
                                          <p:val>
                                            <p:strVal val="ppt_y+.1"/>
                                          </p:val>
                                        </p:tav>
                                      </p:tavLst>
                                    </p:anim>
                                    <p:set>
                                      <p:cBhvr>
                                        <p:cTn id="93" dur="1" fill="hold">
                                          <p:stCondLst>
                                            <p:cond delay="999"/>
                                          </p:stCondLst>
                                        </p:cTn>
                                        <p:tgtEl>
                                          <p:spTgt spid="205"/>
                                        </p:tgtEl>
                                        <p:attrNameLst>
                                          <p:attrName>style.visibility</p:attrName>
                                        </p:attrNameLst>
                                      </p:cBhvr>
                                      <p:to>
                                        <p:strVal val="hidden"/>
                                      </p:to>
                                    </p:set>
                                  </p:childTnLst>
                                </p:cTn>
                              </p:par>
                              <p:par>
                                <p:cTn id="94" presetID="42" presetClass="exit" presetSubtype="0" fill="hold" grpId="1" nodeType="withEffect">
                                  <p:stCondLst>
                                    <p:cond delay="0"/>
                                  </p:stCondLst>
                                  <p:childTnLst>
                                    <p:animEffect transition="out" filter="fade">
                                      <p:cBhvr>
                                        <p:cTn id="95" dur="1000"/>
                                        <p:tgtEl>
                                          <p:spTgt spid="204"/>
                                        </p:tgtEl>
                                      </p:cBhvr>
                                    </p:animEffect>
                                    <p:anim calcmode="lin" valueType="num">
                                      <p:cBhvr>
                                        <p:cTn id="96" dur="1000"/>
                                        <p:tgtEl>
                                          <p:spTgt spid="204"/>
                                        </p:tgtEl>
                                        <p:attrNameLst>
                                          <p:attrName>ppt_x</p:attrName>
                                        </p:attrNameLst>
                                      </p:cBhvr>
                                      <p:tavLst>
                                        <p:tav tm="0">
                                          <p:val>
                                            <p:strVal val="ppt_x"/>
                                          </p:val>
                                        </p:tav>
                                        <p:tav tm="100000">
                                          <p:val>
                                            <p:strVal val="ppt_x"/>
                                          </p:val>
                                        </p:tav>
                                      </p:tavLst>
                                    </p:anim>
                                    <p:anim calcmode="lin" valueType="num">
                                      <p:cBhvr>
                                        <p:cTn id="97" dur="1000"/>
                                        <p:tgtEl>
                                          <p:spTgt spid="204"/>
                                        </p:tgtEl>
                                        <p:attrNameLst>
                                          <p:attrName>ppt_y</p:attrName>
                                        </p:attrNameLst>
                                      </p:cBhvr>
                                      <p:tavLst>
                                        <p:tav tm="0">
                                          <p:val>
                                            <p:strVal val="ppt_y"/>
                                          </p:val>
                                        </p:tav>
                                        <p:tav tm="100000">
                                          <p:val>
                                            <p:strVal val="ppt_y+.1"/>
                                          </p:val>
                                        </p:tav>
                                      </p:tavLst>
                                    </p:anim>
                                    <p:set>
                                      <p:cBhvr>
                                        <p:cTn id="98" dur="1" fill="hold">
                                          <p:stCondLst>
                                            <p:cond delay="999"/>
                                          </p:stCondLst>
                                        </p:cTn>
                                        <p:tgtEl>
                                          <p:spTgt spid="204"/>
                                        </p:tgtEl>
                                        <p:attrNameLst>
                                          <p:attrName>style.visibility</p:attrName>
                                        </p:attrNameLst>
                                      </p:cBhvr>
                                      <p:to>
                                        <p:strVal val="hidden"/>
                                      </p:to>
                                    </p:set>
                                  </p:childTnLst>
                                </p:cTn>
                              </p:par>
                              <p:par>
                                <p:cTn id="99" presetID="42" presetClass="exit" presetSubtype="0" fill="hold" grpId="1" nodeType="withEffect">
                                  <p:stCondLst>
                                    <p:cond delay="0"/>
                                  </p:stCondLst>
                                  <p:childTnLst>
                                    <p:animEffect transition="out" filter="fade">
                                      <p:cBhvr>
                                        <p:cTn id="100" dur="1000"/>
                                        <p:tgtEl>
                                          <p:spTgt spid="203"/>
                                        </p:tgtEl>
                                      </p:cBhvr>
                                    </p:animEffect>
                                    <p:anim calcmode="lin" valueType="num">
                                      <p:cBhvr>
                                        <p:cTn id="101" dur="1000"/>
                                        <p:tgtEl>
                                          <p:spTgt spid="203"/>
                                        </p:tgtEl>
                                        <p:attrNameLst>
                                          <p:attrName>ppt_x</p:attrName>
                                        </p:attrNameLst>
                                      </p:cBhvr>
                                      <p:tavLst>
                                        <p:tav tm="0">
                                          <p:val>
                                            <p:strVal val="ppt_x"/>
                                          </p:val>
                                        </p:tav>
                                        <p:tav tm="100000">
                                          <p:val>
                                            <p:strVal val="ppt_x"/>
                                          </p:val>
                                        </p:tav>
                                      </p:tavLst>
                                    </p:anim>
                                    <p:anim calcmode="lin" valueType="num">
                                      <p:cBhvr>
                                        <p:cTn id="102" dur="1000"/>
                                        <p:tgtEl>
                                          <p:spTgt spid="203"/>
                                        </p:tgtEl>
                                        <p:attrNameLst>
                                          <p:attrName>ppt_y</p:attrName>
                                        </p:attrNameLst>
                                      </p:cBhvr>
                                      <p:tavLst>
                                        <p:tav tm="0">
                                          <p:val>
                                            <p:strVal val="ppt_y"/>
                                          </p:val>
                                        </p:tav>
                                        <p:tav tm="100000">
                                          <p:val>
                                            <p:strVal val="ppt_y+.1"/>
                                          </p:val>
                                        </p:tav>
                                      </p:tavLst>
                                    </p:anim>
                                    <p:set>
                                      <p:cBhvr>
                                        <p:cTn id="103" dur="1" fill="hold">
                                          <p:stCondLst>
                                            <p:cond delay="999"/>
                                          </p:stCondLst>
                                        </p:cTn>
                                        <p:tgtEl>
                                          <p:spTgt spid="203"/>
                                        </p:tgtEl>
                                        <p:attrNameLst>
                                          <p:attrName>style.visibility</p:attrName>
                                        </p:attrNameLst>
                                      </p:cBhvr>
                                      <p:to>
                                        <p:strVal val="hidden"/>
                                      </p:to>
                                    </p:set>
                                  </p:childTnLst>
                                </p:cTn>
                              </p:par>
                              <p:par>
                                <p:cTn id="104" presetID="42" presetClass="exit" presetSubtype="0" fill="hold" grpId="1" nodeType="withEffect">
                                  <p:stCondLst>
                                    <p:cond delay="0"/>
                                  </p:stCondLst>
                                  <p:childTnLst>
                                    <p:animEffect transition="out" filter="fade">
                                      <p:cBhvr>
                                        <p:cTn id="105" dur="1000"/>
                                        <p:tgtEl>
                                          <p:spTgt spid="202"/>
                                        </p:tgtEl>
                                      </p:cBhvr>
                                    </p:animEffect>
                                    <p:anim calcmode="lin" valueType="num">
                                      <p:cBhvr>
                                        <p:cTn id="106" dur="1000"/>
                                        <p:tgtEl>
                                          <p:spTgt spid="202"/>
                                        </p:tgtEl>
                                        <p:attrNameLst>
                                          <p:attrName>ppt_x</p:attrName>
                                        </p:attrNameLst>
                                      </p:cBhvr>
                                      <p:tavLst>
                                        <p:tav tm="0">
                                          <p:val>
                                            <p:strVal val="ppt_x"/>
                                          </p:val>
                                        </p:tav>
                                        <p:tav tm="100000">
                                          <p:val>
                                            <p:strVal val="ppt_x"/>
                                          </p:val>
                                        </p:tav>
                                      </p:tavLst>
                                    </p:anim>
                                    <p:anim calcmode="lin" valueType="num">
                                      <p:cBhvr>
                                        <p:cTn id="107" dur="1000"/>
                                        <p:tgtEl>
                                          <p:spTgt spid="202"/>
                                        </p:tgtEl>
                                        <p:attrNameLst>
                                          <p:attrName>ppt_y</p:attrName>
                                        </p:attrNameLst>
                                      </p:cBhvr>
                                      <p:tavLst>
                                        <p:tav tm="0">
                                          <p:val>
                                            <p:strVal val="ppt_y"/>
                                          </p:val>
                                        </p:tav>
                                        <p:tav tm="100000">
                                          <p:val>
                                            <p:strVal val="ppt_y+.1"/>
                                          </p:val>
                                        </p:tav>
                                      </p:tavLst>
                                    </p:anim>
                                    <p:set>
                                      <p:cBhvr>
                                        <p:cTn id="108" dur="1" fill="hold">
                                          <p:stCondLst>
                                            <p:cond delay="999"/>
                                          </p:stCondLst>
                                        </p:cTn>
                                        <p:tgtEl>
                                          <p:spTgt spid="202"/>
                                        </p:tgtEl>
                                        <p:attrNameLst>
                                          <p:attrName>style.visibility</p:attrName>
                                        </p:attrNameLst>
                                      </p:cBhvr>
                                      <p:to>
                                        <p:strVal val="hidden"/>
                                      </p:to>
                                    </p:set>
                                  </p:childTnLst>
                                </p:cTn>
                              </p:par>
                              <p:par>
                                <p:cTn id="109" presetID="42" presetClass="exit" presetSubtype="0" fill="hold" grpId="1" nodeType="withEffect">
                                  <p:stCondLst>
                                    <p:cond delay="0"/>
                                  </p:stCondLst>
                                  <p:childTnLst>
                                    <p:animEffect transition="out" filter="fade">
                                      <p:cBhvr>
                                        <p:cTn id="110" dur="1000"/>
                                        <p:tgtEl>
                                          <p:spTgt spid="170"/>
                                        </p:tgtEl>
                                      </p:cBhvr>
                                    </p:animEffect>
                                    <p:anim calcmode="lin" valueType="num">
                                      <p:cBhvr>
                                        <p:cTn id="111" dur="1000"/>
                                        <p:tgtEl>
                                          <p:spTgt spid="170"/>
                                        </p:tgtEl>
                                        <p:attrNameLst>
                                          <p:attrName>ppt_x</p:attrName>
                                        </p:attrNameLst>
                                      </p:cBhvr>
                                      <p:tavLst>
                                        <p:tav tm="0">
                                          <p:val>
                                            <p:strVal val="ppt_x"/>
                                          </p:val>
                                        </p:tav>
                                        <p:tav tm="100000">
                                          <p:val>
                                            <p:strVal val="ppt_x"/>
                                          </p:val>
                                        </p:tav>
                                      </p:tavLst>
                                    </p:anim>
                                    <p:anim calcmode="lin" valueType="num">
                                      <p:cBhvr>
                                        <p:cTn id="112" dur="1000"/>
                                        <p:tgtEl>
                                          <p:spTgt spid="170"/>
                                        </p:tgtEl>
                                        <p:attrNameLst>
                                          <p:attrName>ppt_y</p:attrName>
                                        </p:attrNameLst>
                                      </p:cBhvr>
                                      <p:tavLst>
                                        <p:tav tm="0">
                                          <p:val>
                                            <p:strVal val="ppt_y"/>
                                          </p:val>
                                        </p:tav>
                                        <p:tav tm="100000">
                                          <p:val>
                                            <p:strVal val="ppt_y+.1"/>
                                          </p:val>
                                        </p:tav>
                                      </p:tavLst>
                                    </p:anim>
                                    <p:set>
                                      <p:cBhvr>
                                        <p:cTn id="113" dur="1" fill="hold">
                                          <p:stCondLst>
                                            <p:cond delay="999"/>
                                          </p:stCondLst>
                                        </p:cTn>
                                        <p:tgtEl>
                                          <p:spTgt spid="170"/>
                                        </p:tgtEl>
                                        <p:attrNameLst>
                                          <p:attrName>style.visibility</p:attrName>
                                        </p:attrNameLst>
                                      </p:cBhvr>
                                      <p:to>
                                        <p:strVal val="hidden"/>
                                      </p:to>
                                    </p:set>
                                  </p:childTnLst>
                                </p:cTn>
                              </p:par>
                              <p:par>
                                <p:cTn id="114" presetID="1" presetClass="entr" presetSubtype="0" fill="hold" grpId="0" nodeType="withEffect">
                                  <p:stCondLst>
                                    <p:cond delay="0"/>
                                  </p:stCondLst>
                                  <p:childTnLst>
                                    <p:set>
                                      <p:cBhvr>
                                        <p:cTn id="115" dur="1" fill="hold">
                                          <p:stCondLst>
                                            <p:cond delay="0"/>
                                          </p:stCondLst>
                                        </p:cTn>
                                        <p:tgtEl>
                                          <p:spTgt spid="245"/>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1" animBg="1"/>
      <p:bldP spid="170" grpId="1" animBg="1"/>
      <p:bldP spid="200" grpId="1" animBg="1"/>
      <p:bldP spid="202" grpId="1" animBg="1"/>
      <p:bldP spid="203" grpId="1" animBg="1"/>
      <p:bldP spid="204" grpId="1" animBg="1"/>
      <p:bldP spid="205" grpId="1" animBg="1"/>
      <p:bldP spid="207" grpId="1" animBg="1"/>
      <p:bldP spid="176" grpId="1" animBg="1"/>
      <p:bldP spid="177" grpId="1" animBg="1"/>
      <p:bldP spid="178" grpId="1" animBg="1"/>
      <p:bldP spid="179" grpId="1" animBg="1"/>
      <p:bldP spid="180" grpId="1" animBg="1"/>
      <p:bldP spid="231" grpId="1" animBg="1"/>
      <p:bldP spid="232" grpId="1" animBg="1"/>
      <p:bldP spid="233" grpId="1" animBg="1"/>
      <p:bldP spid="234" grpId="1" animBg="1"/>
      <p:bldP spid="155" grpId="0"/>
      <p:bldP spid="167" grpId="0"/>
      <p:bldP spid="168" grpId="0" animBg="1"/>
      <p:bldP spid="168" grpId="1" animBg="1"/>
      <p:bldP spid="171" grpId="0" animBg="1"/>
      <p:bldP spid="171" grpId="1" animBg="1"/>
      <p:bldP spid="181" grpId="0"/>
      <p:bldP spid="182" grpId="0"/>
      <p:bldP spid="16" grpId="0"/>
      <p:bldP spid="2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Text Box 4"/>
          <p:cNvSpPr txBox="1">
            <a:spLocks noChangeArrowheads="1"/>
          </p:cNvSpPr>
          <p:nvPr/>
        </p:nvSpPr>
        <p:spPr bwMode="auto">
          <a:xfrm>
            <a:off x="2051720" y="4365104"/>
            <a:ext cx="2180405" cy="523220"/>
          </a:xfrm>
          <a:prstGeom prst="rect">
            <a:avLst/>
          </a:prstGeom>
          <a:ln w="25400">
            <a:solidFill>
              <a:srgbClr val="00B050"/>
            </a:solidFill>
          </a:ln>
          <a:extLst/>
        </p:spPr>
        <p:txBody>
          <a:bodyPr wrap="none">
            <a:spAutoFit/>
          </a:bodyPr>
          <a:lstStyle>
            <a:defPPr>
              <a:defRPr lang="fr-FR"/>
            </a:defPPr>
            <a:lvl1pPr>
              <a:spcBef>
                <a:spcPct val="50000"/>
              </a:spcBef>
              <a:defRPr sz="1600">
                <a:latin typeface="Arial" pitchFamily="34" charset="0"/>
                <a:cs typeface="Arial" pitchFamily="34" charset="0"/>
              </a:defRPr>
            </a:lvl1pPr>
          </a:lstStyle>
          <a:p>
            <a:pPr algn="ctr"/>
            <a:r>
              <a:rPr lang="en-GB" sz="2800" b="1" dirty="0" smtClean="0">
                <a:solidFill>
                  <a:prstClr val="black"/>
                </a:solidFill>
                <a:sym typeface="Wingdings"/>
              </a:rPr>
              <a:t> </a:t>
            </a:r>
            <a:r>
              <a:rPr lang="en-GB" sz="2800" b="1" dirty="0" smtClean="0">
                <a:solidFill>
                  <a:prstClr val="black"/>
                </a:solidFill>
              </a:rPr>
              <a:t>Urinary N</a:t>
            </a:r>
            <a:endParaRPr lang="en-GB" sz="2800" b="1" baseline="-25000" dirty="0">
              <a:solidFill>
                <a:prstClr val="black"/>
              </a:solidFill>
            </a:endParaRPr>
          </a:p>
        </p:txBody>
      </p:sp>
      <p:grpSp>
        <p:nvGrpSpPr>
          <p:cNvPr id="7" name="Groupe 6"/>
          <p:cNvGrpSpPr/>
          <p:nvPr/>
        </p:nvGrpSpPr>
        <p:grpSpPr>
          <a:xfrm>
            <a:off x="0" y="6120399"/>
            <a:ext cx="9144000" cy="737601"/>
            <a:chOff x="0" y="6120399"/>
            <a:chExt cx="9144000" cy="737601"/>
          </a:xfrm>
        </p:grpSpPr>
        <p:sp>
          <p:nvSpPr>
            <p:cNvPr id="4" name="Rectangle 3"/>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6" name="Rectangle 5"/>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13" name="Espace réservé du numéro de diapositive 3"/>
          <p:cNvSpPr>
            <a:spLocks noGrp="1"/>
          </p:cNvSpPr>
          <p:nvPr>
            <p:ph type="sldNum" sz="quarter" idx="12"/>
          </p:nvPr>
        </p:nvSpPr>
        <p:spPr>
          <a:xfrm>
            <a:off x="7884367" y="6246000"/>
            <a:ext cx="1123727" cy="249385"/>
          </a:xfrm>
        </p:spPr>
        <p:txBody>
          <a:bodyPr/>
          <a:lstStyle/>
          <a:p>
            <a:r>
              <a:rPr lang="fr-BE" sz="1600" dirty="0">
                <a:solidFill>
                  <a:prstClr val="white"/>
                </a:solidFill>
                <a:latin typeface="Arial" pitchFamily="34" charset="0"/>
                <a:cs typeface="Arial" pitchFamily="34" charset="0"/>
              </a:rPr>
              <a:t>.</a:t>
            </a:r>
            <a:r>
              <a:rPr lang="fr-BE" sz="1600" dirty="0" smtClean="0">
                <a:solidFill>
                  <a:prstClr val="white"/>
                </a:solidFill>
                <a:latin typeface="Arial" pitchFamily="34" charset="0"/>
                <a:cs typeface="Arial" pitchFamily="34" charset="0"/>
              </a:rPr>
              <a:t>0</a:t>
            </a:r>
            <a:fld id="{CF4668DC-857F-487D-BFFA-8C0CA5037977}" type="slidenum">
              <a:rPr lang="fr-BE" sz="1600" smtClean="0">
                <a:solidFill>
                  <a:prstClr val="white"/>
                </a:solidFill>
                <a:latin typeface="Arial" pitchFamily="34" charset="0"/>
                <a:cs typeface="Arial" pitchFamily="34" charset="0"/>
              </a:rPr>
              <a:pPr/>
              <a:t>6</a:t>
            </a:fld>
            <a:endParaRPr lang="fr-BE" sz="1600" dirty="0">
              <a:solidFill>
                <a:prstClr val="white"/>
              </a:solidFill>
              <a:latin typeface="Arial" pitchFamily="34" charset="0"/>
              <a:cs typeface="Arial" pitchFamily="34" charset="0"/>
            </a:endParaRPr>
          </a:p>
        </p:txBody>
      </p:sp>
      <p:pic>
        <p:nvPicPr>
          <p:cNvPr id="59" name="Picture 2" descr="Legume Plus 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89559" y="6270823"/>
            <a:ext cx="1872208" cy="524218"/>
          </a:xfrm>
          <a:prstGeom prst="rect">
            <a:avLst/>
          </a:prstGeom>
          <a:noFill/>
          <a:extLst>
            <a:ext uri="{909E8E84-426E-40DD-AFC4-6F175D3DCCD1}">
              <a14:hiddenFill xmlns:a14="http://schemas.microsoft.com/office/drawing/2010/main">
                <a:solidFill>
                  <a:srgbClr val="FFFFFF"/>
                </a:solidFill>
              </a14:hiddenFill>
            </a:ext>
          </a:extLst>
        </p:spPr>
      </p:pic>
      <p:sp>
        <p:nvSpPr>
          <p:cNvPr id="66" name="Arrondir un rectangle avec un coin diagonal 30"/>
          <p:cNvSpPr/>
          <p:nvPr/>
        </p:nvSpPr>
        <p:spPr>
          <a:xfrm>
            <a:off x="3274279" y="2504237"/>
            <a:ext cx="2890225" cy="571504"/>
          </a:xfrm>
          <a:prstGeom prst="round2Diag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prstClr val="black"/>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CT-Protein complex</a:t>
            </a:r>
            <a:endParaRPr lang="en-GB" sz="2000" b="1" dirty="0">
              <a:solidFill>
                <a:prstClr val="black"/>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endParaRPr>
          </a:p>
        </p:txBody>
      </p:sp>
      <p:sp>
        <p:nvSpPr>
          <p:cNvPr id="71" name="Text Box 27"/>
          <p:cNvSpPr txBox="1">
            <a:spLocks noChangeArrowheads="1"/>
          </p:cNvSpPr>
          <p:nvPr/>
        </p:nvSpPr>
        <p:spPr bwMode="auto">
          <a:xfrm>
            <a:off x="33397" y="5770711"/>
            <a:ext cx="4538603" cy="538609"/>
          </a:xfrm>
          <a:prstGeom prst="rect">
            <a:avLst/>
          </a:prstGeom>
          <a:extLst/>
        </p:spPr>
        <p:txBody>
          <a:bodyPr wrap="square">
            <a:spAutoFit/>
          </a:bodyPr>
          <a:lstStyle>
            <a:defPPr>
              <a:defRPr lang="fr-FR"/>
            </a:defPPr>
            <a:lvl1pPr>
              <a:defRPr sz="1050"/>
            </a:lvl1pPr>
          </a:lstStyle>
          <a:p>
            <a:r>
              <a:rPr lang="en-GB" sz="900" dirty="0" err="1" smtClean="0">
                <a:solidFill>
                  <a:prstClr val="black"/>
                </a:solidFill>
                <a:latin typeface="Arial" panose="020B0604020202020204" pitchFamily="34" charset="0"/>
                <a:cs typeface="Arial" panose="020B0604020202020204" pitchFamily="34" charset="0"/>
              </a:rPr>
              <a:t>Theodoridou</a:t>
            </a:r>
            <a:r>
              <a:rPr lang="fr-FR" sz="900" dirty="0" smtClean="0">
                <a:solidFill>
                  <a:prstClr val="black"/>
                </a:solidFill>
                <a:latin typeface="Arial" panose="020B0604020202020204" pitchFamily="34" charset="0"/>
                <a:cs typeface="Arial" panose="020B0604020202020204" pitchFamily="34" charset="0"/>
              </a:rPr>
              <a:t> </a:t>
            </a:r>
            <a:r>
              <a:rPr lang="fr-FR" sz="900" dirty="0">
                <a:solidFill>
                  <a:prstClr val="black"/>
                </a:solidFill>
                <a:latin typeface="Arial" panose="020B0604020202020204" pitchFamily="34" charset="0"/>
                <a:cs typeface="Arial" panose="020B0604020202020204" pitchFamily="34" charset="0"/>
              </a:rPr>
              <a:t>et al. 2010, 2011, </a:t>
            </a:r>
            <a:r>
              <a:rPr lang="fr-FR" sz="900" dirty="0" smtClean="0">
                <a:solidFill>
                  <a:prstClr val="black"/>
                </a:solidFill>
                <a:latin typeface="Arial" panose="020B0604020202020204" pitchFamily="34" charset="0"/>
                <a:cs typeface="Arial" panose="020B0604020202020204" pitchFamily="34" charset="0"/>
              </a:rPr>
              <a:t>2012; </a:t>
            </a:r>
            <a:r>
              <a:rPr lang="fr-FR" sz="900" dirty="0" err="1" smtClean="0">
                <a:solidFill>
                  <a:prstClr val="black"/>
                </a:solidFill>
                <a:latin typeface="Arial" panose="020B0604020202020204" pitchFamily="34" charset="0"/>
                <a:cs typeface="Arial" panose="020B0604020202020204" pitchFamily="34" charset="0"/>
              </a:rPr>
              <a:t>Hoste</a:t>
            </a:r>
            <a:r>
              <a:rPr lang="fr-FR" sz="900" dirty="0" smtClean="0">
                <a:solidFill>
                  <a:prstClr val="black"/>
                </a:solidFill>
                <a:latin typeface="Arial" panose="020B0604020202020204" pitchFamily="34" charset="0"/>
                <a:cs typeface="Arial" panose="020B0604020202020204" pitchFamily="34" charset="0"/>
              </a:rPr>
              <a:t> </a:t>
            </a:r>
            <a:r>
              <a:rPr lang="fr-FR" sz="900" dirty="0">
                <a:solidFill>
                  <a:prstClr val="black"/>
                </a:solidFill>
                <a:latin typeface="Arial" panose="020B0604020202020204" pitchFamily="34" charset="0"/>
                <a:cs typeface="Arial" panose="020B0604020202020204" pitchFamily="34" charset="0"/>
              </a:rPr>
              <a:t>et al., </a:t>
            </a:r>
            <a:r>
              <a:rPr lang="fr-FR" sz="900" dirty="0" smtClean="0">
                <a:solidFill>
                  <a:prstClr val="black"/>
                </a:solidFill>
                <a:latin typeface="Arial" panose="020B0604020202020204" pitchFamily="34" charset="0"/>
                <a:cs typeface="Arial" panose="020B0604020202020204" pitchFamily="34" charset="0"/>
              </a:rPr>
              <a:t>2012;</a:t>
            </a:r>
          </a:p>
          <a:p>
            <a:r>
              <a:rPr lang="fr-FR" sz="900" dirty="0" smtClean="0">
                <a:solidFill>
                  <a:prstClr val="black"/>
                </a:solidFill>
                <a:latin typeface="Arial" panose="020B0604020202020204" pitchFamily="34" charset="0"/>
                <a:cs typeface="Arial" panose="020B0604020202020204" pitchFamily="34" charset="0"/>
              </a:rPr>
              <a:t>Min </a:t>
            </a:r>
            <a:r>
              <a:rPr lang="fr-FR" sz="900" dirty="0">
                <a:solidFill>
                  <a:prstClr val="black"/>
                </a:solidFill>
                <a:latin typeface="Arial" panose="020B0604020202020204" pitchFamily="34" charset="0"/>
                <a:cs typeface="Arial" panose="020B0604020202020204" pitchFamily="34" charset="0"/>
              </a:rPr>
              <a:t>et al., 2003</a:t>
            </a:r>
            <a:r>
              <a:rPr lang="fr-FR" sz="900" dirty="0" smtClean="0">
                <a:solidFill>
                  <a:prstClr val="black"/>
                </a:solidFill>
                <a:latin typeface="Arial" panose="020B0604020202020204" pitchFamily="34" charset="0"/>
                <a:cs typeface="Arial" panose="020B0604020202020204" pitchFamily="34" charset="0"/>
              </a:rPr>
              <a:t>; </a:t>
            </a:r>
            <a:r>
              <a:rPr lang="fr-FR" sz="900" dirty="0" err="1">
                <a:solidFill>
                  <a:prstClr val="black"/>
                </a:solidFill>
                <a:latin typeface="Arial" panose="020B0604020202020204" pitchFamily="34" charset="0"/>
                <a:cs typeface="Arial" panose="020B0604020202020204" pitchFamily="34" charset="0"/>
              </a:rPr>
              <a:t>Paolini</a:t>
            </a:r>
            <a:r>
              <a:rPr lang="fr-FR" sz="900" dirty="0">
                <a:solidFill>
                  <a:prstClr val="black"/>
                </a:solidFill>
                <a:latin typeface="Arial" panose="020B0604020202020204" pitchFamily="34" charset="0"/>
                <a:cs typeface="Arial" panose="020B0604020202020204" pitchFamily="34" charset="0"/>
              </a:rPr>
              <a:t> et al., 2003</a:t>
            </a:r>
          </a:p>
          <a:p>
            <a:endParaRPr lang="fr-FR" sz="1100" dirty="0">
              <a:solidFill>
                <a:prstClr val="black"/>
              </a:solidFill>
              <a:latin typeface="Arial" panose="020B0604020202020204" pitchFamily="34" charset="0"/>
              <a:cs typeface="Arial" panose="020B0604020202020204" pitchFamily="34" charset="0"/>
            </a:endParaRPr>
          </a:p>
        </p:txBody>
      </p:sp>
      <p:graphicFrame>
        <p:nvGraphicFramePr>
          <p:cNvPr id="78" name="Objet 6"/>
          <p:cNvGraphicFramePr>
            <a:graphicFrameLocks noChangeAspect="1"/>
          </p:cNvGraphicFramePr>
          <p:nvPr>
            <p:extLst>
              <p:ext uri="{D42A27DB-BD31-4B8C-83A1-F6EECF244321}">
                <p14:modId xmlns:p14="http://schemas.microsoft.com/office/powerpoint/2010/main" val="1767826606"/>
              </p:ext>
            </p:extLst>
          </p:nvPr>
        </p:nvGraphicFramePr>
        <p:xfrm>
          <a:off x="336360" y="1071180"/>
          <a:ext cx="1847205" cy="2021341"/>
        </p:xfrm>
        <a:graphic>
          <a:graphicData uri="http://schemas.openxmlformats.org/presentationml/2006/ole">
            <mc:AlternateContent xmlns:mc="http://schemas.openxmlformats.org/markup-compatibility/2006">
              <mc:Choice xmlns:v="urn:schemas-microsoft-com:vml" Requires="v">
                <p:oleObj spid="_x0000_s2331" name="CS ChemDraw Drawing" r:id="rId7" imgW="2684937" imgH="3411869" progId="ChemDraw.Document.6.0">
                  <p:embed/>
                </p:oleObj>
              </mc:Choice>
              <mc:Fallback>
                <p:oleObj name="CS ChemDraw Drawing" r:id="rId7" imgW="2684937" imgH="3411869" progId="ChemDraw.Document.6.0">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6360" y="1071180"/>
                        <a:ext cx="1847205" cy="2021341"/>
                      </a:xfrm>
                      <a:prstGeom prst="rect">
                        <a:avLst/>
                      </a:prstGeom>
                      <a:noFill/>
                      <a:ln w="12700">
                        <a:solidFill>
                          <a:srgbClr val="BF006F"/>
                        </a:solidFill>
                        <a:prstDash val="sysDash"/>
                        <a:miter lim="800000"/>
                        <a:headEnd/>
                        <a:tailEnd/>
                      </a:ln>
                    </p:spPr>
                  </p:pic>
                </p:oleObj>
              </mc:Fallback>
            </mc:AlternateContent>
          </a:graphicData>
        </a:graphic>
      </p:graphicFrame>
      <p:sp>
        <p:nvSpPr>
          <p:cNvPr id="85" name="Rectangle 5"/>
          <p:cNvSpPr/>
          <p:nvPr/>
        </p:nvSpPr>
        <p:spPr>
          <a:xfrm>
            <a:off x="3779912" y="5239653"/>
            <a:ext cx="394660" cy="523220"/>
          </a:xfrm>
          <a:prstGeom prst="rect">
            <a:avLst/>
          </a:prstGeom>
        </p:spPr>
        <p:txBody>
          <a:bodyPr wrap="none">
            <a:spAutoFit/>
          </a:bodyPr>
          <a:lstStyle/>
          <a:p>
            <a:r>
              <a:rPr lang="en-GB" sz="2800" b="1" dirty="0" smtClean="0">
                <a:solidFill>
                  <a:prstClr val="black"/>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a:t>
            </a:r>
            <a:endParaRPr lang="fr-FR" dirty="0">
              <a:solidFill>
                <a:prstClr val="black"/>
              </a:solidFill>
              <a:latin typeface="Arial" panose="020B0604020202020204" pitchFamily="34" charset="0"/>
              <a:cs typeface="Arial" panose="020B0604020202020204" pitchFamily="34" charset="0"/>
            </a:endParaRPr>
          </a:p>
        </p:txBody>
      </p:sp>
      <p:sp>
        <p:nvSpPr>
          <p:cNvPr id="104" name="Rectangle 103"/>
          <p:cNvSpPr/>
          <p:nvPr/>
        </p:nvSpPr>
        <p:spPr>
          <a:xfrm>
            <a:off x="158739" y="116632"/>
            <a:ext cx="4341253" cy="523220"/>
          </a:xfrm>
          <a:prstGeom prst="rect">
            <a:avLst/>
          </a:prstGeom>
        </p:spPr>
        <p:txBody>
          <a:bodyPr wrap="none">
            <a:spAutoFit/>
          </a:bodyPr>
          <a:lstStyle/>
          <a:p>
            <a:pPr algn="ctr" eaLnBrk="0" hangingPunct="0"/>
            <a:r>
              <a:rPr lang="en-GB" sz="2800" b="1" dirty="0" smtClean="0">
                <a:solidFill>
                  <a:srgbClr val="6F9D20"/>
                </a:solidFill>
                <a:latin typeface="Arial" pitchFamily="34" charset="0"/>
                <a:cs typeface="Arial" pitchFamily="34" charset="0"/>
              </a:rPr>
              <a:t>Condensed tannins (CT)</a:t>
            </a:r>
            <a:endParaRPr lang="en-GB" sz="2800" b="1" dirty="0">
              <a:solidFill>
                <a:srgbClr val="6F9D20"/>
              </a:solidFill>
              <a:latin typeface="Arial" pitchFamily="34" charset="0"/>
              <a:cs typeface="Arial" pitchFamily="34" charset="0"/>
            </a:endParaRPr>
          </a:p>
        </p:txBody>
      </p:sp>
      <p:sp>
        <p:nvSpPr>
          <p:cNvPr id="3" name="Rettangolo 2"/>
          <p:cNvSpPr/>
          <p:nvPr/>
        </p:nvSpPr>
        <p:spPr>
          <a:xfrm>
            <a:off x="4139952" y="5229200"/>
            <a:ext cx="2954655" cy="461665"/>
          </a:xfrm>
          <a:prstGeom prst="rect">
            <a:avLst/>
          </a:prstGeom>
        </p:spPr>
        <p:txBody>
          <a:bodyPr wrap="none">
            <a:spAutoFit/>
          </a:bodyPr>
          <a:lstStyle/>
          <a:p>
            <a:r>
              <a:rPr lang="en-GB" sz="2400" b="1" dirty="0">
                <a:solidFill>
                  <a:srgbClr val="404040"/>
                </a:solidFill>
                <a:latin typeface="Arial" pitchFamily="34" charset="0"/>
                <a:ea typeface="MS PGothic" pitchFamily="34" charset="-128"/>
                <a:cs typeface="Arial" pitchFamily="34" charset="0"/>
              </a:rPr>
              <a:t>Anthelmintic effect</a:t>
            </a:r>
          </a:p>
        </p:txBody>
      </p:sp>
      <p:pic>
        <p:nvPicPr>
          <p:cNvPr id="75" name="Picture 2" descr="http://www.olmix.com/sites/default/files/sheep.jp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76770" y1="13917" x2="90819" y2="12333"/>
                        <a14:foregroundMark x1="51659" y1="11250" x2="43473" y2="2750"/>
                      </a14:backgroundRemoval>
                    </a14:imgEffect>
                  </a14:imgLayer>
                </a14:imgProps>
              </a:ext>
              <a:ext uri="{28A0092B-C50C-407E-A947-70E740481C1C}">
                <a14:useLocalDpi xmlns:a14="http://schemas.microsoft.com/office/drawing/2010/main" val="0"/>
              </a:ext>
            </a:extLst>
          </a:blip>
          <a:srcRect/>
          <a:stretch>
            <a:fillRect/>
          </a:stretch>
        </p:blipFill>
        <p:spPr bwMode="auto">
          <a:xfrm>
            <a:off x="6492634" y="2085071"/>
            <a:ext cx="1164123" cy="1281504"/>
          </a:xfrm>
          <a:prstGeom prst="rect">
            <a:avLst/>
          </a:prstGeom>
          <a:noFill/>
          <a:extLst>
            <a:ext uri="{909E8E84-426E-40DD-AFC4-6F175D3DCCD1}">
              <a14:hiddenFill xmlns:a14="http://schemas.microsoft.com/office/drawing/2010/main">
                <a:solidFill>
                  <a:srgbClr val="FFFFFF"/>
                </a:solidFill>
              </a14:hiddenFill>
            </a:ext>
          </a:extLst>
        </p:spPr>
      </p:pic>
      <p:sp>
        <p:nvSpPr>
          <p:cNvPr id="49" name="Rettangolo 48"/>
          <p:cNvSpPr/>
          <p:nvPr/>
        </p:nvSpPr>
        <p:spPr>
          <a:xfrm>
            <a:off x="5617279" y="4365104"/>
            <a:ext cx="1136850" cy="461665"/>
          </a:xfrm>
          <a:prstGeom prst="rect">
            <a:avLst/>
          </a:prstGeom>
          <a:ln w="25400">
            <a:solidFill>
              <a:srgbClr val="00B050"/>
            </a:solidFill>
          </a:ln>
        </p:spPr>
        <p:txBody>
          <a:bodyPr wrap="none">
            <a:spAutoFit/>
          </a:bodyPr>
          <a:lstStyle/>
          <a:p>
            <a:pPr algn="ctr">
              <a:spcBef>
                <a:spcPct val="50000"/>
              </a:spcBef>
            </a:pPr>
            <a:r>
              <a:rPr lang="en-GB" sz="2400" b="1" dirty="0" smtClean="0">
                <a:solidFill>
                  <a:prstClr val="black"/>
                </a:solidFill>
                <a:sym typeface="Wingdings"/>
              </a:rPr>
              <a:t> </a:t>
            </a:r>
            <a:r>
              <a:rPr lang="en-GB" sz="2400" b="1" dirty="0" smtClean="0">
                <a:solidFill>
                  <a:prstClr val="black"/>
                </a:solidFill>
                <a:latin typeface="Arial" pitchFamily="34" charset="0"/>
                <a:cs typeface="Arial" pitchFamily="34" charset="0"/>
              </a:rPr>
              <a:t> </a:t>
            </a:r>
            <a:r>
              <a:rPr lang="en-GB" sz="2400" b="1" dirty="0">
                <a:solidFill>
                  <a:prstClr val="black"/>
                </a:solidFill>
                <a:latin typeface="Arial" pitchFamily="34" charset="0"/>
                <a:cs typeface="Arial" pitchFamily="34" charset="0"/>
              </a:rPr>
              <a:t>CH</a:t>
            </a:r>
            <a:r>
              <a:rPr lang="en-GB" sz="2400" b="1" baseline="-25000" dirty="0">
                <a:solidFill>
                  <a:prstClr val="black"/>
                </a:solidFill>
                <a:latin typeface="Arial" pitchFamily="34" charset="0"/>
                <a:cs typeface="Arial" pitchFamily="34" charset="0"/>
              </a:rPr>
              <a:t>4</a:t>
            </a:r>
          </a:p>
        </p:txBody>
      </p:sp>
      <p:sp>
        <p:nvSpPr>
          <p:cNvPr id="60" name="Text Box 4"/>
          <p:cNvSpPr txBox="1">
            <a:spLocks noChangeArrowheads="1"/>
          </p:cNvSpPr>
          <p:nvPr/>
        </p:nvSpPr>
        <p:spPr bwMode="auto">
          <a:xfrm>
            <a:off x="5942729" y="3430741"/>
            <a:ext cx="2263934" cy="646331"/>
          </a:xfrm>
          <a:prstGeom prst="rect">
            <a:avLst/>
          </a:prstGeom>
          <a:ln w="25400">
            <a:solidFill>
              <a:srgbClr val="00B050"/>
            </a:solidFill>
          </a:ln>
          <a:extLst/>
        </p:spPr>
        <p:txBody>
          <a:bodyPr wrap="square">
            <a:spAutoFit/>
          </a:bodyPr>
          <a:lstStyle>
            <a:defPPr>
              <a:defRPr lang="fr-FR"/>
            </a:defPPr>
            <a:lvl1pPr algn="ctr">
              <a:spcBef>
                <a:spcPct val="50000"/>
              </a:spcBef>
              <a:defRPr b="1">
                <a:solidFill>
                  <a:srgbClr val="404040"/>
                </a:solidFill>
                <a:latin typeface="Arial" panose="020B0604020202020204" pitchFamily="34" charset="0"/>
                <a:ea typeface="MS PGothic" pitchFamily="34" charset="-128"/>
                <a:cs typeface="Arial" panose="020B0604020202020204" pitchFamily="34" charset="0"/>
              </a:defRPr>
            </a:lvl1pPr>
          </a:lstStyle>
          <a:p>
            <a:r>
              <a:rPr lang="fr-FR" dirty="0" smtClean="0"/>
              <a:t>Active in the silo and the rumen</a:t>
            </a:r>
            <a:endParaRPr lang="en-GB" dirty="0"/>
          </a:p>
        </p:txBody>
      </p:sp>
      <p:sp>
        <p:nvSpPr>
          <p:cNvPr id="24" name="AutoShape 34" descr="https://upload.wikimedia.org/wikipedia/commons/a/ab/Lotus_corniculatus_1632.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5" name="Gruppo 4"/>
          <p:cNvGrpSpPr/>
          <p:nvPr/>
        </p:nvGrpSpPr>
        <p:grpSpPr>
          <a:xfrm>
            <a:off x="5414558" y="378242"/>
            <a:ext cx="2585370" cy="1244501"/>
            <a:chOff x="0" y="1052736"/>
            <a:chExt cx="9111006" cy="5025414"/>
          </a:xfrm>
        </p:grpSpPr>
        <p:pic>
          <p:nvPicPr>
            <p:cNvPr id="2133" name="Picture 85" descr="https://upload.wikimedia.org/wikipedia/commons/a/ab/Lotus_corniculatus_163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5760730" y="1052736"/>
              <a:ext cx="3350276" cy="5025414"/>
            </a:xfrm>
            <a:prstGeom prst="rect">
              <a:avLst/>
            </a:prstGeom>
            <a:noFill/>
            <a:extLst>
              <a:ext uri="{909E8E84-426E-40DD-AFC4-6F175D3DCCD1}">
                <a14:hiddenFill xmlns:a14="http://schemas.microsoft.com/office/drawing/2010/main">
                  <a:solidFill>
                    <a:srgbClr val="FFFFFF"/>
                  </a:solidFill>
                </a14:hiddenFill>
              </a:ext>
            </a:extLst>
          </p:spPr>
        </p:pic>
        <p:pic>
          <p:nvPicPr>
            <p:cNvPr id="2131" name="Picture 83"/>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18538" r="66736"/>
            <a:stretch/>
          </p:blipFill>
          <p:spPr bwMode="auto">
            <a:xfrm>
              <a:off x="2437328" y="1056305"/>
              <a:ext cx="3358808" cy="5021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35" name="Picture 87" descr="https://pixabay.com/static/uploads/photo/2013/08/09/19/48/sainfoin-171187_640.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1052736"/>
              <a:ext cx="3339652" cy="50254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7815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85" grpId="0"/>
      <p:bldP spid="3" grpId="0"/>
      <p:bldP spid="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16399"/>
          <p:cNvSpPr/>
          <p:nvPr/>
        </p:nvSpPr>
        <p:spPr>
          <a:xfrm>
            <a:off x="1564233" y="5498068"/>
            <a:ext cx="2501006" cy="523220"/>
          </a:xfrm>
          <a:prstGeom prst="rect">
            <a:avLst/>
          </a:prstGeom>
          <a:ln w="25400">
            <a:solidFill>
              <a:srgbClr val="00B050"/>
            </a:solidFill>
          </a:ln>
        </p:spPr>
        <p:txBody>
          <a:bodyPr wrap="none">
            <a:spAutoFit/>
          </a:bodyPr>
          <a:lstStyle/>
          <a:p>
            <a:pPr>
              <a:spcBef>
                <a:spcPct val="50000"/>
              </a:spcBef>
            </a:pPr>
            <a:r>
              <a:rPr lang="en-GB" sz="2800" b="1" dirty="0">
                <a:solidFill>
                  <a:prstClr val="black"/>
                </a:solidFill>
                <a:latin typeface="Arial" pitchFamily="34" charset="0"/>
                <a:cs typeface="Arial" pitchFamily="34" charset="0"/>
                <a:sym typeface="Wingdings"/>
              </a:rPr>
              <a:t> </a:t>
            </a:r>
            <a:r>
              <a:rPr lang="en-GB" sz="2800" b="1" dirty="0">
                <a:solidFill>
                  <a:prstClr val="black"/>
                </a:solidFill>
                <a:latin typeface="Arial" pitchFamily="34" charset="0"/>
                <a:cs typeface="Arial" pitchFamily="34" charset="0"/>
              </a:rPr>
              <a:t>Proteolysis</a:t>
            </a:r>
          </a:p>
        </p:txBody>
      </p:sp>
      <p:sp>
        <p:nvSpPr>
          <p:cNvPr id="5" name="Rettangolo 4"/>
          <p:cNvSpPr/>
          <p:nvPr/>
        </p:nvSpPr>
        <p:spPr>
          <a:xfrm>
            <a:off x="4797885" y="5498068"/>
            <a:ext cx="3302507" cy="523220"/>
          </a:xfrm>
          <a:prstGeom prst="rect">
            <a:avLst/>
          </a:prstGeom>
          <a:ln w="25400">
            <a:solidFill>
              <a:srgbClr val="00B050"/>
            </a:solidFill>
          </a:ln>
        </p:spPr>
        <p:txBody>
          <a:bodyPr wrap="none">
            <a:spAutoFit/>
          </a:bodyPr>
          <a:lstStyle/>
          <a:p>
            <a:pPr>
              <a:spcBef>
                <a:spcPct val="50000"/>
              </a:spcBef>
            </a:pPr>
            <a:r>
              <a:rPr lang="en-GB" sz="2800" b="1" dirty="0">
                <a:solidFill>
                  <a:prstClr val="black"/>
                </a:solidFill>
                <a:latin typeface="Arial" pitchFamily="34" charset="0"/>
                <a:cs typeface="Arial" pitchFamily="34" charset="0"/>
                <a:sym typeface="Wingdings"/>
              </a:rPr>
              <a:t> </a:t>
            </a:r>
            <a:r>
              <a:rPr lang="en-GB" sz="2800" b="1" dirty="0">
                <a:solidFill>
                  <a:prstClr val="black"/>
                </a:solidFill>
                <a:latin typeface="Arial" pitchFamily="34" charset="0"/>
                <a:cs typeface="Arial" pitchFamily="34" charset="0"/>
              </a:rPr>
              <a:t>N use efficiency</a:t>
            </a:r>
          </a:p>
        </p:txBody>
      </p:sp>
      <p:grpSp>
        <p:nvGrpSpPr>
          <p:cNvPr id="7" name="Groupe 6"/>
          <p:cNvGrpSpPr/>
          <p:nvPr/>
        </p:nvGrpSpPr>
        <p:grpSpPr>
          <a:xfrm>
            <a:off x="0" y="6120399"/>
            <a:ext cx="9144000" cy="737601"/>
            <a:chOff x="0" y="6120399"/>
            <a:chExt cx="9144000" cy="737601"/>
          </a:xfrm>
        </p:grpSpPr>
        <p:sp>
          <p:nvSpPr>
            <p:cNvPr id="4" name="Rectangle 3"/>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6" name="Rectangle 5"/>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13" name="Espace réservé du numéro de diapositive 3"/>
          <p:cNvSpPr>
            <a:spLocks noGrp="1"/>
          </p:cNvSpPr>
          <p:nvPr>
            <p:ph type="sldNum" sz="quarter" idx="12"/>
          </p:nvPr>
        </p:nvSpPr>
        <p:spPr>
          <a:xfrm>
            <a:off x="7884367" y="6246000"/>
            <a:ext cx="1123727" cy="249385"/>
          </a:xfrm>
        </p:spPr>
        <p:txBody>
          <a:bodyPr/>
          <a:lstStyle/>
          <a:p>
            <a:r>
              <a:rPr lang="fr-BE" sz="1600" dirty="0">
                <a:solidFill>
                  <a:prstClr val="white"/>
                </a:solidFill>
                <a:latin typeface="Arial" pitchFamily="34" charset="0"/>
                <a:cs typeface="Arial" pitchFamily="34" charset="0"/>
              </a:rPr>
              <a:t>.</a:t>
            </a:r>
            <a:r>
              <a:rPr lang="fr-BE" sz="1600" dirty="0" smtClean="0">
                <a:solidFill>
                  <a:prstClr val="white"/>
                </a:solidFill>
                <a:latin typeface="Arial" pitchFamily="34" charset="0"/>
                <a:cs typeface="Arial" pitchFamily="34" charset="0"/>
              </a:rPr>
              <a:t>0</a:t>
            </a:r>
            <a:fld id="{CF4668DC-857F-487D-BFFA-8C0CA5037977}" type="slidenum">
              <a:rPr lang="fr-BE" sz="1600" smtClean="0">
                <a:solidFill>
                  <a:prstClr val="white"/>
                </a:solidFill>
                <a:latin typeface="Arial" pitchFamily="34" charset="0"/>
                <a:cs typeface="Arial" pitchFamily="34" charset="0"/>
              </a:rPr>
              <a:pPr/>
              <a:t>7</a:t>
            </a:fld>
            <a:endParaRPr lang="fr-BE" sz="1600" dirty="0">
              <a:solidFill>
                <a:prstClr val="white"/>
              </a:solidFill>
              <a:latin typeface="Arial" pitchFamily="34" charset="0"/>
              <a:cs typeface="Arial" pitchFamily="34" charset="0"/>
            </a:endParaRPr>
          </a:p>
        </p:txBody>
      </p:sp>
      <p:pic>
        <p:nvPicPr>
          <p:cNvPr id="59" name="Picture 2" descr="Legume Plus 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89559" y="6270823"/>
            <a:ext cx="1872208" cy="524218"/>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4"/>
          <p:cNvSpPr/>
          <p:nvPr/>
        </p:nvSpPr>
        <p:spPr>
          <a:xfrm>
            <a:off x="1941059" y="260648"/>
            <a:ext cx="6454263" cy="523220"/>
          </a:xfrm>
          <a:prstGeom prst="rect">
            <a:avLst/>
          </a:prstGeom>
        </p:spPr>
        <p:txBody>
          <a:bodyPr wrap="square">
            <a:spAutoFit/>
          </a:bodyPr>
          <a:lstStyle/>
          <a:p>
            <a:pPr>
              <a:spcBef>
                <a:spcPct val="0"/>
              </a:spcBef>
              <a:defRPr/>
            </a:pPr>
            <a:r>
              <a:rPr lang="en-GB" sz="2800" b="1" dirty="0">
                <a:solidFill>
                  <a:srgbClr val="6F9D20"/>
                </a:solidFill>
                <a:latin typeface="Arial" pitchFamily="34" charset="0"/>
                <a:cs typeface="Arial" pitchFamily="34" charset="0"/>
              </a:rPr>
              <a:t>Polyphenol </a:t>
            </a:r>
            <a:r>
              <a:rPr lang="fr-FR" sz="2800" b="1" dirty="0" smtClean="0">
                <a:solidFill>
                  <a:srgbClr val="6F9D20"/>
                </a:solidFill>
                <a:latin typeface="Arial" pitchFamily="34" charset="0"/>
                <a:cs typeface="Arial" pitchFamily="34" charset="0"/>
              </a:rPr>
              <a:t>oxydase (PPO</a:t>
            </a:r>
            <a:r>
              <a:rPr lang="fr-FR" sz="2800" b="1" dirty="0">
                <a:solidFill>
                  <a:srgbClr val="6F9D20"/>
                </a:solidFill>
                <a:latin typeface="Arial" pitchFamily="34" charset="0"/>
                <a:cs typeface="Arial" pitchFamily="34" charset="0"/>
              </a:rPr>
              <a:t>)</a:t>
            </a:r>
          </a:p>
        </p:txBody>
      </p:sp>
      <p:pic>
        <p:nvPicPr>
          <p:cNvPr id="15362" name="Picture 2" descr="http://www.robertbarrington.net/wp-content/uploads/2012/03/Polyphenol-Oxidas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753" y="1242169"/>
            <a:ext cx="3953777" cy="180895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e 10"/>
          <p:cNvGrpSpPr/>
          <p:nvPr/>
        </p:nvGrpSpPr>
        <p:grpSpPr>
          <a:xfrm>
            <a:off x="5353062" y="1140048"/>
            <a:ext cx="2116495" cy="2000920"/>
            <a:chOff x="1941059" y="1454058"/>
            <a:chExt cx="2274367" cy="2406990"/>
          </a:xfrm>
        </p:grpSpPr>
        <p:pic>
          <p:nvPicPr>
            <p:cNvPr id="60" name="Picture 4" descr="http://cdn.shopify.com/s/files/1/0168/7954/files/brown-apple.jpg?37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flipH="1">
              <a:off x="1941059" y="1454058"/>
              <a:ext cx="2274367" cy="2406990"/>
            </a:xfrm>
            <a:prstGeom prst="rect">
              <a:avLst/>
            </a:prstGeom>
            <a:noFill/>
          </p:spPr>
        </p:pic>
        <p:sp>
          <p:nvSpPr>
            <p:cNvPr id="63" name="ZoneTexte 59"/>
            <p:cNvSpPr txBox="1"/>
            <p:nvPr/>
          </p:nvSpPr>
          <p:spPr>
            <a:xfrm>
              <a:off x="3203758" y="2105543"/>
              <a:ext cx="877735" cy="333214"/>
            </a:xfrm>
            <a:prstGeom prst="rect">
              <a:avLst/>
            </a:prstGeom>
            <a:ln>
              <a:solidFill>
                <a:srgbClr val="6633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200" b="1" dirty="0" smtClean="0">
                  <a:solidFill>
                    <a:prstClr val="black"/>
                  </a:solidFill>
                  <a:latin typeface="Arial" panose="020B0604020202020204" pitchFamily="34" charset="0"/>
                  <a:cs typeface="Arial" panose="020B0604020202020204" pitchFamily="34" charset="0"/>
                </a:rPr>
                <a:t>Quinone</a:t>
              </a:r>
              <a:endParaRPr lang="en-GB" sz="1200" b="1" dirty="0">
                <a:solidFill>
                  <a:prstClr val="black"/>
                </a:solidFill>
                <a:latin typeface="Arial" panose="020B0604020202020204" pitchFamily="34" charset="0"/>
                <a:cs typeface="Arial" panose="020B0604020202020204" pitchFamily="34" charset="0"/>
              </a:endParaRPr>
            </a:p>
          </p:txBody>
        </p:sp>
        <p:sp>
          <p:nvSpPr>
            <p:cNvPr id="56" name="ZoneTexte 59"/>
            <p:cNvSpPr txBox="1"/>
            <p:nvPr/>
          </p:nvSpPr>
          <p:spPr>
            <a:xfrm>
              <a:off x="2169398" y="2148481"/>
              <a:ext cx="840151" cy="333214"/>
            </a:xfrm>
            <a:prstGeom prst="rect">
              <a:avLst/>
            </a:prstGeom>
            <a:ln>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200" b="1" dirty="0" smtClean="0">
                  <a:solidFill>
                    <a:prstClr val="black"/>
                  </a:solidFill>
                  <a:latin typeface="Arial" panose="020B0604020202020204" pitchFamily="34" charset="0"/>
                  <a:cs typeface="Arial" panose="020B0604020202020204" pitchFamily="34" charset="0"/>
                </a:rPr>
                <a:t>Phenols</a:t>
              </a:r>
              <a:endParaRPr lang="en-GB" sz="1200" b="1" dirty="0">
                <a:solidFill>
                  <a:prstClr val="black"/>
                </a:solidFill>
                <a:latin typeface="Arial" panose="020B0604020202020204" pitchFamily="34" charset="0"/>
                <a:cs typeface="Arial" panose="020B0604020202020204" pitchFamily="34" charset="0"/>
              </a:endParaRPr>
            </a:p>
          </p:txBody>
        </p:sp>
        <p:sp>
          <p:nvSpPr>
            <p:cNvPr id="8" name="Freccia circolare in giù 7"/>
            <p:cNvSpPr/>
            <p:nvPr/>
          </p:nvSpPr>
          <p:spPr>
            <a:xfrm flipV="1">
              <a:off x="2415283" y="2577201"/>
              <a:ext cx="1425403" cy="569386"/>
            </a:xfrm>
            <a:prstGeom prst="curved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grpSp>
      <p:grpSp>
        <p:nvGrpSpPr>
          <p:cNvPr id="14" name="Groupe 13"/>
          <p:cNvGrpSpPr/>
          <p:nvPr/>
        </p:nvGrpSpPr>
        <p:grpSpPr>
          <a:xfrm>
            <a:off x="842478" y="3165559"/>
            <a:ext cx="8122010" cy="2156025"/>
            <a:chOff x="842478" y="3165559"/>
            <a:chExt cx="8122010" cy="2156025"/>
          </a:xfrm>
        </p:grpSpPr>
        <p:sp>
          <p:nvSpPr>
            <p:cNvPr id="75" name="Rectangle 16400"/>
            <p:cNvSpPr/>
            <p:nvPr/>
          </p:nvSpPr>
          <p:spPr>
            <a:xfrm>
              <a:off x="7482544" y="4941168"/>
              <a:ext cx="1313984" cy="230832"/>
            </a:xfrm>
            <a:prstGeom prst="rect">
              <a:avLst/>
            </a:prstGeom>
          </p:spPr>
          <p:txBody>
            <a:bodyPr wrap="square">
              <a:spAutoFit/>
            </a:bodyPr>
            <a:lstStyle/>
            <a:p>
              <a:pPr algn="r">
                <a:spcBef>
                  <a:spcPct val="50000"/>
                </a:spcBef>
              </a:pPr>
              <a:r>
                <a:rPr lang="fr-FR" sz="900" dirty="0" smtClean="0">
                  <a:solidFill>
                    <a:prstClr val="black"/>
                  </a:solidFill>
                  <a:latin typeface="Arial" panose="020B0604020202020204" pitchFamily="34" charset="0"/>
                  <a:cs typeface="Arial" panose="020B0604020202020204" pitchFamily="34" charset="0"/>
                </a:rPr>
                <a:t>Lee </a:t>
              </a:r>
              <a:r>
                <a:rPr lang="fr-FR" sz="900" dirty="0">
                  <a:solidFill>
                    <a:prstClr val="black"/>
                  </a:solidFill>
                  <a:latin typeface="Arial" panose="020B0604020202020204" pitchFamily="34" charset="0"/>
                  <a:cs typeface="Arial" panose="020B0604020202020204" pitchFamily="34" charset="0"/>
                </a:rPr>
                <a:t>et al., </a:t>
              </a:r>
              <a:r>
                <a:rPr lang="fr-FR" sz="900" dirty="0" smtClean="0">
                  <a:solidFill>
                    <a:prstClr val="black"/>
                  </a:solidFill>
                  <a:latin typeface="Arial" panose="020B0604020202020204" pitchFamily="34" charset="0"/>
                  <a:cs typeface="Arial" panose="020B0604020202020204" pitchFamily="34" charset="0"/>
                </a:rPr>
                <a:t>2009, 2012</a:t>
              </a:r>
              <a:endParaRPr lang="en-GB" sz="900" dirty="0">
                <a:solidFill>
                  <a:prstClr val="black"/>
                </a:solidFill>
                <a:latin typeface="Arial" panose="020B0604020202020204" pitchFamily="34" charset="0"/>
                <a:cs typeface="Arial" panose="020B0604020202020204" pitchFamily="34" charset="0"/>
              </a:endParaRPr>
            </a:p>
          </p:txBody>
        </p:sp>
        <p:sp>
          <p:nvSpPr>
            <p:cNvPr id="83" name="Rectangle 75"/>
            <p:cNvSpPr/>
            <p:nvPr/>
          </p:nvSpPr>
          <p:spPr>
            <a:xfrm>
              <a:off x="842478" y="4470211"/>
              <a:ext cx="1649474" cy="830997"/>
            </a:xfrm>
            <a:prstGeom prst="rect">
              <a:avLst/>
            </a:prstGeom>
            <a:ln w="50800">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GB" sz="2400" b="1" dirty="0" smtClean="0">
                  <a:solidFill>
                    <a:prstClr val="black"/>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Red clover</a:t>
              </a:r>
            </a:p>
          </p:txBody>
        </p:sp>
        <p:pic>
          <p:nvPicPr>
            <p:cNvPr id="1048" name="Picture 24" descr="https://upload.wikimedia.org/wikipedia/commons/thumb/0/09/Trifolium_pratense_002.JPG/768px-Trifolium_pratense_002.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foregroundMark x1="87891" y1="43066" x2="53516" y2="44238"/>
                          <a14:foregroundMark x1="53516" y1="50195" x2="77734" y2="83008"/>
                          <a14:foregroundMark x1="90625" y1="43066" x2="95964" y2="43066"/>
                          <a14:foregroundMark x1="48047" y1="50781" x2="68490" y2="77637"/>
                          <a14:foregroundMark x1="41016" y1="48438" x2="9245" y2="68750"/>
                          <a14:foregroundMark x1="45443" y1="60938" x2="45443" y2="60938"/>
                          <a14:foregroundMark x1="52865" y1="72852" x2="44792" y2="58594"/>
                        </a14:backgroundRemoval>
                      </a14:imgEffect>
                    </a14:imgLayer>
                  </a14:imgProps>
                </a:ext>
                <a:ext uri="{28A0092B-C50C-407E-A947-70E740481C1C}">
                  <a14:useLocalDpi xmlns:a14="http://schemas.microsoft.com/office/drawing/2010/main" val="0"/>
                </a:ext>
              </a:extLst>
            </a:blip>
            <a:srcRect/>
            <a:stretch>
              <a:fillRect/>
            </a:stretch>
          </p:blipFill>
          <p:spPr bwMode="auto">
            <a:xfrm rot="819211" flipH="1">
              <a:off x="975659" y="3165559"/>
              <a:ext cx="1601721" cy="1446358"/>
            </a:xfrm>
            <a:prstGeom prst="rect">
              <a:avLst/>
            </a:prstGeom>
            <a:noFill/>
            <a:extLst>
              <a:ext uri="{909E8E84-426E-40DD-AFC4-6F175D3DCCD1}">
                <a14:hiddenFill xmlns:a14="http://schemas.microsoft.com/office/drawing/2010/main">
                  <a:solidFill>
                    <a:srgbClr val="FFFFFF"/>
                  </a:solidFill>
                </a14:hiddenFill>
              </a:ext>
            </a:extLst>
          </p:spPr>
        </p:pic>
        <p:sp>
          <p:nvSpPr>
            <p:cNvPr id="102" name="Rectangle 16399"/>
            <p:cNvSpPr/>
            <p:nvPr/>
          </p:nvSpPr>
          <p:spPr>
            <a:xfrm>
              <a:off x="2915816" y="4121255"/>
              <a:ext cx="6048672" cy="1200329"/>
            </a:xfrm>
            <a:prstGeom prst="rect">
              <a:avLst/>
            </a:prstGeom>
            <a:ln w="25400">
              <a:solidFill>
                <a:srgbClr val="00B050"/>
              </a:solidFill>
            </a:ln>
          </p:spPr>
          <p:txBody>
            <a:bodyPr wrap="square">
              <a:spAutoFit/>
            </a:bodyPr>
            <a:lstStyle/>
            <a:p>
              <a:pPr marL="285750" indent="-285750">
                <a:spcBef>
                  <a:spcPct val="50000"/>
                </a:spcBef>
                <a:buFont typeface="Arial" panose="020B0604020202020204" pitchFamily="34" charset="0"/>
                <a:buChar char="•"/>
              </a:pPr>
              <a:r>
                <a:rPr lang="en-GB" b="1" dirty="0" smtClean="0">
                  <a:solidFill>
                    <a:srgbClr val="404040"/>
                  </a:solidFill>
                  <a:latin typeface="Arial" panose="020B0604020202020204" pitchFamily="34" charset="0"/>
                  <a:ea typeface="MS PGothic" pitchFamily="34" charset="-128"/>
                  <a:cs typeface="Arial" panose="020B0604020202020204" pitchFamily="34" charset="0"/>
                </a:rPr>
                <a:t>Quinones are highly reactive to bind protein</a:t>
              </a:r>
            </a:p>
            <a:p>
              <a:pPr marL="285750" indent="-285750">
                <a:spcBef>
                  <a:spcPct val="50000"/>
                </a:spcBef>
                <a:buFont typeface="Arial" panose="020B0604020202020204" pitchFamily="34" charset="0"/>
                <a:buChar char="•"/>
              </a:pPr>
              <a:r>
                <a:rPr lang="en-GB" b="1" dirty="0" smtClean="0">
                  <a:solidFill>
                    <a:srgbClr val="404040"/>
                  </a:solidFill>
                  <a:latin typeface="Arial" panose="020B0604020202020204" pitchFamily="34" charset="0"/>
                  <a:ea typeface="MS PGothic" pitchFamily="34" charset="-128"/>
                  <a:cs typeface="Arial" panose="020B0604020202020204" pitchFamily="34" charset="0"/>
                </a:rPr>
                <a:t>The </a:t>
              </a:r>
              <a:r>
                <a:rPr lang="en-GB" b="1" dirty="0">
                  <a:solidFill>
                    <a:srgbClr val="404040"/>
                  </a:solidFill>
                  <a:latin typeface="Arial" panose="020B0604020202020204" pitchFamily="34" charset="0"/>
                  <a:ea typeface="MS PGothic" pitchFamily="34" charset="-128"/>
                  <a:cs typeface="Arial" panose="020B0604020202020204" pitchFamily="34" charset="0"/>
                </a:rPr>
                <a:t>enzyme works in presence of O</a:t>
              </a:r>
              <a:r>
                <a:rPr lang="en-GB" b="1" baseline="-25000" dirty="0">
                  <a:solidFill>
                    <a:srgbClr val="404040"/>
                  </a:solidFill>
                  <a:latin typeface="Arial" panose="020B0604020202020204" pitchFamily="34" charset="0"/>
                  <a:ea typeface="MS PGothic" pitchFamily="34" charset="-128"/>
                  <a:cs typeface="Arial" panose="020B0604020202020204" pitchFamily="34" charset="0"/>
                </a:rPr>
                <a:t>2</a:t>
              </a:r>
            </a:p>
            <a:p>
              <a:pPr marL="285750" indent="-285750">
                <a:spcBef>
                  <a:spcPct val="50000"/>
                </a:spcBef>
                <a:buFont typeface="Arial" panose="020B0604020202020204" pitchFamily="34" charset="0"/>
                <a:buChar char="•"/>
              </a:pPr>
              <a:r>
                <a:rPr lang="en-GB" b="1" dirty="0" smtClean="0">
                  <a:solidFill>
                    <a:srgbClr val="404040"/>
                  </a:solidFill>
                  <a:latin typeface="Arial" panose="020B0604020202020204" pitchFamily="34" charset="0"/>
                  <a:ea typeface="MS PGothic" pitchFamily="34" charset="-128"/>
                  <a:cs typeface="Arial" panose="020B0604020202020204" pitchFamily="34" charset="0"/>
                </a:rPr>
                <a:t>Silage has </a:t>
              </a:r>
              <a:r>
                <a:rPr lang="en-GB" b="1" dirty="0">
                  <a:solidFill>
                    <a:srgbClr val="404040"/>
                  </a:solidFill>
                  <a:latin typeface="Arial" panose="020B0604020202020204" pitchFamily="34" charset="0"/>
                  <a:ea typeface="MS PGothic" pitchFamily="34" charset="-128"/>
                  <a:cs typeface="Arial" panose="020B0604020202020204" pitchFamily="34" charset="0"/>
                </a:rPr>
                <a:t>the right requirements</a:t>
              </a:r>
            </a:p>
          </p:txBody>
        </p:sp>
      </p:grpSp>
    </p:spTree>
    <p:extLst>
      <p:ext uri="{BB962C8B-B14F-4D97-AF65-F5344CB8AC3E}">
        <p14:creationId xmlns:p14="http://schemas.microsoft.com/office/powerpoint/2010/main" val="424645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0" y="6120399"/>
            <a:ext cx="9144000" cy="737601"/>
            <a:chOff x="0" y="6120399"/>
            <a:chExt cx="9144000" cy="737601"/>
          </a:xfrm>
        </p:grpSpPr>
        <p:sp>
          <p:nvSpPr>
            <p:cNvPr id="4" name="Rectangle 3"/>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6" name="Rectangle 5"/>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13" name="Espace réservé du numéro de diapositive 3"/>
          <p:cNvSpPr>
            <a:spLocks noGrp="1"/>
          </p:cNvSpPr>
          <p:nvPr>
            <p:ph type="sldNum" sz="quarter" idx="12"/>
          </p:nvPr>
        </p:nvSpPr>
        <p:spPr>
          <a:xfrm>
            <a:off x="7884367" y="6246000"/>
            <a:ext cx="1123727" cy="249385"/>
          </a:xfrm>
        </p:spPr>
        <p:txBody>
          <a:bodyPr/>
          <a:lstStyle/>
          <a:p>
            <a:r>
              <a:rPr lang="fr-BE" sz="1600" dirty="0">
                <a:solidFill>
                  <a:schemeClr val="bg1"/>
                </a:solidFill>
                <a:latin typeface="Arial" panose="020B0604020202020204" pitchFamily="34" charset="0"/>
                <a:cs typeface="Arial" pitchFamily="34" charset="0"/>
              </a:rPr>
              <a:t>.</a:t>
            </a:r>
            <a:r>
              <a:rPr lang="fr-BE" sz="1600" dirty="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t>8</a:t>
            </a:fld>
            <a:endParaRPr lang="fr-BE" sz="1600" dirty="0">
              <a:solidFill>
                <a:schemeClr val="bg1"/>
              </a:solidFill>
              <a:latin typeface="Arial" pitchFamily="34" charset="0"/>
              <a:cs typeface="Arial" pitchFamily="34" charset="0"/>
            </a:endParaRPr>
          </a:p>
        </p:txBody>
      </p:sp>
      <p:pic>
        <p:nvPicPr>
          <p:cNvPr id="24" name="Picture 2" descr="Legume Plus 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89559" y="6270823"/>
            <a:ext cx="1872208" cy="524218"/>
          </a:xfrm>
          <a:prstGeom prst="rect">
            <a:avLst/>
          </a:prstGeom>
          <a:noFill/>
          <a:extLst>
            <a:ext uri="{909E8E84-426E-40DD-AFC4-6F175D3DCCD1}">
              <a14:hiddenFill xmlns:a14="http://schemas.microsoft.com/office/drawing/2010/main">
                <a:solidFill>
                  <a:srgbClr val="FFFFFF"/>
                </a:solidFill>
              </a14:hiddenFill>
            </a:ext>
          </a:extLst>
        </p:spPr>
      </p:pic>
      <p:pic>
        <p:nvPicPr>
          <p:cNvPr id="3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68" name="ZoneTexte 4"/>
          <p:cNvSpPr txBox="1"/>
          <p:nvPr/>
        </p:nvSpPr>
        <p:spPr>
          <a:xfrm>
            <a:off x="1043608" y="2133971"/>
            <a:ext cx="7632848" cy="1446550"/>
          </a:xfrm>
          <a:prstGeom prst="rect">
            <a:avLst/>
          </a:prstGeom>
          <a:noFill/>
        </p:spPr>
        <p:txBody>
          <a:bodyPr wrap="square" rtlCol="0">
            <a:spAutoFit/>
          </a:bodyPr>
          <a:lstStyle/>
          <a:p>
            <a:pPr algn="ctr"/>
            <a:r>
              <a:rPr lang="fr-FR" sz="4400" b="1" dirty="0" smtClean="0">
                <a:solidFill>
                  <a:srgbClr val="6F9D20"/>
                </a:solidFill>
                <a:latin typeface="Arial" pitchFamily="34" charset="0"/>
                <a:cs typeface="Arial" pitchFamily="34" charset="0"/>
              </a:rPr>
              <a:t>Main </a:t>
            </a:r>
            <a:r>
              <a:rPr lang="fr-FR" sz="4400" b="1" dirty="0" err="1" smtClean="0">
                <a:solidFill>
                  <a:srgbClr val="6F9D20"/>
                </a:solidFill>
                <a:latin typeface="Arial" pitchFamily="34" charset="0"/>
                <a:cs typeface="Arial" pitchFamily="34" charset="0"/>
              </a:rPr>
              <a:t>results</a:t>
            </a:r>
            <a:r>
              <a:rPr lang="fr-FR" sz="4400" b="1" dirty="0" smtClean="0">
                <a:solidFill>
                  <a:srgbClr val="6F9D20"/>
                </a:solidFill>
                <a:latin typeface="Arial" pitchFamily="34" charset="0"/>
                <a:cs typeface="Arial" pitchFamily="34" charset="0"/>
              </a:rPr>
              <a:t> </a:t>
            </a:r>
            <a:r>
              <a:rPr lang="fr-FR" sz="4400" b="1" dirty="0" err="1" smtClean="0">
                <a:solidFill>
                  <a:srgbClr val="6F9D20"/>
                </a:solidFill>
                <a:latin typeface="Arial" pitchFamily="34" charset="0"/>
                <a:cs typeface="Arial" pitchFamily="34" charset="0"/>
              </a:rPr>
              <a:t>obtained</a:t>
            </a:r>
            <a:r>
              <a:rPr lang="fr-FR" sz="4400" b="1" dirty="0" smtClean="0">
                <a:solidFill>
                  <a:srgbClr val="6F9D20"/>
                </a:solidFill>
                <a:latin typeface="Arial" pitchFamily="34" charset="0"/>
                <a:cs typeface="Arial" pitchFamily="34" charset="0"/>
              </a:rPr>
              <a:t> in </a:t>
            </a:r>
            <a:r>
              <a:rPr lang="fr-FR" sz="4400" b="1" dirty="0" err="1" smtClean="0">
                <a:solidFill>
                  <a:srgbClr val="6F9D20"/>
                </a:solidFill>
                <a:latin typeface="Arial" pitchFamily="34" charset="0"/>
                <a:cs typeface="Arial" pitchFamily="34" charset="0"/>
              </a:rPr>
              <a:t>LegumePlus</a:t>
            </a:r>
            <a:endParaRPr lang="fr-FR" sz="4400" b="1" dirty="0">
              <a:solidFill>
                <a:srgbClr val="6F9D20"/>
              </a:solidFill>
              <a:latin typeface="Arial" pitchFamily="34" charset="0"/>
              <a:cs typeface="Arial" pitchFamily="34" charset="0"/>
            </a:endParaRPr>
          </a:p>
        </p:txBody>
      </p:sp>
    </p:spTree>
    <p:extLst>
      <p:ext uri="{BB962C8B-B14F-4D97-AF65-F5344CB8AC3E}">
        <p14:creationId xmlns:p14="http://schemas.microsoft.com/office/powerpoint/2010/main" val="2042861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e 6"/>
          <p:cNvGrpSpPr/>
          <p:nvPr/>
        </p:nvGrpSpPr>
        <p:grpSpPr>
          <a:xfrm>
            <a:off x="0" y="6120399"/>
            <a:ext cx="9144000" cy="737601"/>
            <a:chOff x="0" y="6120399"/>
            <a:chExt cx="9144000" cy="737601"/>
          </a:xfrm>
        </p:grpSpPr>
        <p:sp>
          <p:nvSpPr>
            <p:cNvPr id="4" name="Rectangle 3"/>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6" name="Rectangle 5"/>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13" name="Espace réservé du numéro de diapositive 3"/>
          <p:cNvSpPr>
            <a:spLocks noGrp="1"/>
          </p:cNvSpPr>
          <p:nvPr>
            <p:ph type="sldNum" sz="quarter" idx="12"/>
          </p:nvPr>
        </p:nvSpPr>
        <p:spPr>
          <a:xfrm>
            <a:off x="7884367" y="6246000"/>
            <a:ext cx="1123727" cy="249385"/>
          </a:xfrm>
        </p:spPr>
        <p:txBody>
          <a:bodyPr/>
          <a:lstStyle/>
          <a:p>
            <a:r>
              <a:rPr lang="fr-BE" sz="1600" dirty="0">
                <a:solidFill>
                  <a:prstClr val="white"/>
                </a:solidFill>
                <a:latin typeface="Arial" panose="020B0604020202020204" pitchFamily="34" charset="0"/>
                <a:cs typeface="Arial" pitchFamily="34" charset="0"/>
              </a:rPr>
              <a:t>.</a:t>
            </a:r>
            <a:r>
              <a:rPr lang="fr-BE" sz="1600" dirty="0" smtClean="0">
                <a:solidFill>
                  <a:prstClr val="white"/>
                </a:solidFill>
                <a:latin typeface="Arial" pitchFamily="34" charset="0"/>
                <a:cs typeface="Arial" pitchFamily="34" charset="0"/>
              </a:rPr>
              <a:t>0</a:t>
            </a:r>
            <a:fld id="{CF4668DC-857F-487D-BFFA-8C0CA5037977}" type="slidenum">
              <a:rPr lang="fr-BE" sz="1600" smtClean="0">
                <a:solidFill>
                  <a:prstClr val="white"/>
                </a:solidFill>
                <a:latin typeface="Arial" pitchFamily="34" charset="0"/>
                <a:cs typeface="Arial" pitchFamily="34" charset="0"/>
              </a:rPr>
              <a:pPr/>
              <a:t>9</a:t>
            </a:fld>
            <a:endParaRPr lang="fr-BE" sz="1600" dirty="0">
              <a:solidFill>
                <a:prstClr val="white"/>
              </a:solidFill>
              <a:latin typeface="Arial" pitchFamily="34" charset="0"/>
              <a:cs typeface="Arial" pitchFamily="34" charset="0"/>
            </a:endParaRPr>
          </a:p>
        </p:txBody>
      </p:sp>
      <p:pic>
        <p:nvPicPr>
          <p:cNvPr id="24" name="Picture 2" descr="Legume Plus 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89559" y="6270823"/>
            <a:ext cx="1872208" cy="524218"/>
          </a:xfrm>
          <a:prstGeom prst="rect">
            <a:avLst/>
          </a:prstGeom>
          <a:noFill/>
          <a:extLst>
            <a:ext uri="{909E8E84-426E-40DD-AFC4-6F175D3DCCD1}">
              <a14:hiddenFill xmlns:a14="http://schemas.microsoft.com/office/drawing/2010/main">
                <a:solidFill>
                  <a:srgbClr val="FFFFFF"/>
                </a:solidFill>
              </a14:hiddenFill>
            </a:ext>
          </a:extLst>
        </p:spPr>
      </p:pic>
      <p:pic>
        <p:nvPicPr>
          <p:cNvPr id="3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57" name="Rectangle 21"/>
          <p:cNvSpPr/>
          <p:nvPr/>
        </p:nvSpPr>
        <p:spPr>
          <a:xfrm>
            <a:off x="539552" y="1052736"/>
            <a:ext cx="8318449" cy="1296144"/>
          </a:xfrm>
          <a:prstGeom prst="rect">
            <a:avLst/>
          </a:prstGeom>
          <a:solidFill>
            <a:schemeClr val="bg2">
              <a:alpha val="80000"/>
            </a:schemeClr>
          </a:solidFill>
          <a:ln>
            <a:solidFill>
              <a:srgbClr val="6F9D20"/>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chorCtr="0">
            <a:noAutofit/>
          </a:bodyPr>
          <a:lstStyle/>
          <a:p>
            <a:pPr algn="just">
              <a:buClr>
                <a:srgbClr val="C5DD01"/>
              </a:buClr>
              <a:buSzPct val="85000"/>
            </a:pPr>
            <a:r>
              <a:rPr lang="en-GB" sz="2400" dirty="0" smtClean="0">
                <a:solidFill>
                  <a:prstClr val="black"/>
                </a:solidFill>
                <a:latin typeface="Arial" pitchFamily="34" charset="0"/>
                <a:cs typeface="Arial" pitchFamily="34" charset="0"/>
              </a:rPr>
              <a:t>To evaluate and understand the benefits of </a:t>
            </a:r>
            <a:r>
              <a:rPr lang="en-GB" sz="2800" b="1" dirty="0" smtClean="0">
                <a:solidFill>
                  <a:prstClr val="black"/>
                </a:solidFill>
                <a:latin typeface="Arial" pitchFamily="34" charset="0"/>
                <a:cs typeface="Arial" pitchFamily="34" charset="0"/>
              </a:rPr>
              <a:t>mixing</a:t>
            </a:r>
            <a:r>
              <a:rPr lang="en-GB" sz="2800" dirty="0" smtClean="0">
                <a:solidFill>
                  <a:prstClr val="black"/>
                </a:solidFill>
                <a:latin typeface="Arial" pitchFamily="34" charset="0"/>
                <a:cs typeface="Arial" pitchFamily="34" charset="0"/>
              </a:rPr>
              <a:t> </a:t>
            </a:r>
            <a:r>
              <a:rPr lang="en-GB" sz="2400" dirty="0" smtClean="0">
                <a:solidFill>
                  <a:prstClr val="black"/>
                </a:solidFill>
                <a:latin typeface="Arial" pitchFamily="34" charset="0"/>
                <a:cs typeface="Arial" pitchFamily="34" charset="0"/>
              </a:rPr>
              <a:t>bioactive legumes with grass as </a:t>
            </a:r>
            <a:r>
              <a:rPr lang="en-GB" sz="2800" b="1" dirty="0" smtClean="0">
                <a:solidFill>
                  <a:prstClr val="black"/>
                </a:solidFill>
                <a:latin typeface="Arial" pitchFamily="34" charset="0"/>
                <a:cs typeface="Arial" pitchFamily="34" charset="0"/>
              </a:rPr>
              <a:t>silages</a:t>
            </a:r>
            <a:r>
              <a:rPr lang="en-GB" sz="2800" dirty="0" smtClean="0">
                <a:solidFill>
                  <a:prstClr val="black"/>
                </a:solidFill>
                <a:latin typeface="Arial" pitchFamily="34" charset="0"/>
                <a:cs typeface="Arial" pitchFamily="34" charset="0"/>
              </a:rPr>
              <a:t> </a:t>
            </a:r>
            <a:r>
              <a:rPr lang="en-GB" sz="2400" dirty="0" smtClean="0">
                <a:solidFill>
                  <a:prstClr val="black"/>
                </a:solidFill>
                <a:latin typeface="Arial" pitchFamily="34" charset="0"/>
                <a:cs typeface="Arial" pitchFamily="34" charset="0"/>
              </a:rPr>
              <a:t>for sheep nutrition and the environment</a:t>
            </a:r>
          </a:p>
        </p:txBody>
      </p:sp>
      <p:grpSp>
        <p:nvGrpSpPr>
          <p:cNvPr id="3" name="Groupe 2"/>
          <p:cNvGrpSpPr/>
          <p:nvPr/>
        </p:nvGrpSpPr>
        <p:grpSpPr>
          <a:xfrm>
            <a:off x="2843808" y="2717682"/>
            <a:ext cx="3067766" cy="1051429"/>
            <a:chOff x="2843808" y="2501658"/>
            <a:chExt cx="3067766" cy="1051429"/>
          </a:xfrm>
        </p:grpSpPr>
        <p:sp>
          <p:nvSpPr>
            <p:cNvPr id="84" name="Rectangle 14"/>
            <p:cNvSpPr/>
            <p:nvPr/>
          </p:nvSpPr>
          <p:spPr>
            <a:xfrm>
              <a:off x="2843808" y="3152977"/>
              <a:ext cx="3067766" cy="400110"/>
            </a:xfrm>
            <a:prstGeom prst="rect">
              <a:avLst/>
            </a:prstGeom>
            <a:solidFill>
              <a:schemeClr val="accent3">
                <a:lumMod val="75000"/>
              </a:schemeClr>
            </a:solidFill>
            <a:ln>
              <a:noFill/>
            </a:ln>
          </p:spPr>
          <p:txBody>
            <a:bodyPr wrap="square">
              <a:spAutoFit/>
            </a:bodyPr>
            <a:lstStyle/>
            <a:p>
              <a:r>
                <a:rPr lang="en-GB" sz="2000" b="1" dirty="0" smtClean="0">
                  <a:solidFill>
                    <a:prstClr val="black"/>
                  </a:solidFill>
                  <a:latin typeface="Arial" panose="020B0604020202020204" pitchFamily="34" charset="0"/>
                  <a:cs typeface="Arial" panose="020B0604020202020204" pitchFamily="34" charset="0"/>
                  <a:sym typeface="Wingdings"/>
                </a:rPr>
                <a:t> </a:t>
              </a:r>
              <a:r>
                <a:rPr lang="en-GB" sz="2000" b="1" dirty="0" smtClean="0">
                  <a:solidFill>
                    <a:prstClr val="black"/>
                  </a:solidFill>
                  <a:latin typeface="Arial" panose="020B0604020202020204" pitchFamily="34" charset="0"/>
                  <a:cs typeface="Arial" panose="020B0604020202020204" pitchFamily="34" charset="0"/>
                </a:rPr>
                <a:t>Protein degradation</a:t>
              </a:r>
            </a:p>
          </p:txBody>
        </p:sp>
        <p:sp>
          <p:nvSpPr>
            <p:cNvPr id="86" name="Rectangle 14"/>
            <p:cNvSpPr/>
            <p:nvPr/>
          </p:nvSpPr>
          <p:spPr>
            <a:xfrm>
              <a:off x="2847066" y="2501658"/>
              <a:ext cx="3064508" cy="400110"/>
            </a:xfrm>
            <a:prstGeom prst="rect">
              <a:avLst/>
            </a:prstGeom>
            <a:solidFill>
              <a:schemeClr val="accent3">
                <a:lumMod val="75000"/>
              </a:schemeClr>
            </a:solidFill>
            <a:ln>
              <a:noFill/>
            </a:ln>
          </p:spPr>
          <p:txBody>
            <a:bodyPr wrap="square">
              <a:spAutoFit/>
            </a:bodyPr>
            <a:lstStyle/>
            <a:p>
              <a:r>
                <a:rPr lang="en-GB" sz="2000" b="1" dirty="0" smtClean="0">
                  <a:solidFill>
                    <a:prstClr val="black"/>
                  </a:solidFill>
                  <a:latin typeface="Arial" panose="020B0604020202020204" pitchFamily="34" charset="0"/>
                  <a:cs typeface="Arial" panose="020B0604020202020204" pitchFamily="34" charset="0"/>
                  <a:sym typeface="Wingdings"/>
                </a:rPr>
                <a:t> </a:t>
              </a:r>
              <a:r>
                <a:rPr lang="en-GB" sz="2000" b="1" dirty="0" smtClean="0">
                  <a:solidFill>
                    <a:prstClr val="black"/>
                  </a:solidFill>
                  <a:latin typeface="Arial" panose="020B0604020202020204" pitchFamily="34" charset="0"/>
                  <a:cs typeface="Arial" panose="020B0604020202020204" pitchFamily="34" charset="0"/>
                </a:rPr>
                <a:t>Silage fermentation</a:t>
              </a:r>
            </a:p>
          </p:txBody>
        </p:sp>
      </p:grpSp>
      <p:sp>
        <p:nvSpPr>
          <p:cNvPr id="5" name="Rettangolo 4"/>
          <p:cNvSpPr/>
          <p:nvPr/>
        </p:nvSpPr>
        <p:spPr>
          <a:xfrm>
            <a:off x="143445" y="3885330"/>
            <a:ext cx="2412331" cy="523220"/>
          </a:xfrm>
          <a:prstGeom prst="rect">
            <a:avLst/>
          </a:prstGeom>
          <a:solidFill>
            <a:schemeClr val="bg2">
              <a:alpha val="80000"/>
            </a:schemeClr>
          </a:solidFill>
          <a:ln>
            <a:solidFill>
              <a:srgbClr val="6F9D20"/>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chorCtr="0">
            <a:noAutofit/>
          </a:bodyPr>
          <a:lstStyle/>
          <a:p>
            <a:pPr algn="ctr">
              <a:buClr>
                <a:srgbClr val="4F81BD"/>
              </a:buClr>
              <a:buSzPct val="85000"/>
            </a:pPr>
            <a:r>
              <a:rPr lang="en-GB" sz="2800" b="1" dirty="0" smtClean="0">
                <a:solidFill>
                  <a:prstClr val="black"/>
                </a:solidFill>
                <a:latin typeface="Arial" panose="020B0604020202020204" pitchFamily="34" charset="0"/>
                <a:cs typeface="Arial" panose="020B0604020202020204" pitchFamily="34" charset="0"/>
                <a:sym typeface="Wingdings" panose="05000000000000000000" pitchFamily="2" charset="2"/>
              </a:rPr>
              <a:t>Hypotheses</a:t>
            </a:r>
            <a:endParaRPr lang="en-GB" sz="2800" b="1"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grpSp>
        <p:nvGrpSpPr>
          <p:cNvPr id="9" name="Groupe 8"/>
          <p:cNvGrpSpPr/>
          <p:nvPr/>
        </p:nvGrpSpPr>
        <p:grpSpPr>
          <a:xfrm>
            <a:off x="2874098" y="4218835"/>
            <a:ext cx="4898440" cy="1874461"/>
            <a:chOff x="2874098" y="4002811"/>
            <a:chExt cx="4898440" cy="1874461"/>
          </a:xfrm>
        </p:grpSpPr>
        <p:sp>
          <p:nvSpPr>
            <p:cNvPr id="87" name="Rectangle 14"/>
            <p:cNvSpPr/>
            <p:nvPr/>
          </p:nvSpPr>
          <p:spPr>
            <a:xfrm>
              <a:off x="2874099" y="5405154"/>
              <a:ext cx="3037474" cy="400110"/>
            </a:xfrm>
            <a:prstGeom prst="rect">
              <a:avLst/>
            </a:prstGeom>
            <a:solidFill>
              <a:schemeClr val="accent3">
                <a:lumMod val="75000"/>
              </a:schemeClr>
            </a:solidFill>
            <a:ln>
              <a:noFill/>
            </a:ln>
          </p:spPr>
          <p:txBody>
            <a:bodyPr wrap="square">
              <a:spAutoFit/>
            </a:bodyPr>
            <a:lstStyle/>
            <a:p>
              <a:r>
                <a:rPr lang="en-GB" sz="2000" b="1" dirty="0">
                  <a:solidFill>
                    <a:prstClr val="black"/>
                  </a:solidFill>
                  <a:latin typeface="Arial" panose="020B0604020202020204" pitchFamily="34" charset="0"/>
                  <a:cs typeface="Arial" panose="020B0604020202020204" pitchFamily="34" charset="0"/>
                  <a:sym typeface="Wingdings"/>
                </a:rPr>
                <a:t> </a:t>
              </a:r>
              <a:r>
                <a:rPr lang="en-GB" sz="2000" b="1" dirty="0" smtClean="0">
                  <a:solidFill>
                    <a:prstClr val="black"/>
                  </a:solidFill>
                  <a:latin typeface="Arial" panose="020B0604020202020204" pitchFamily="34" charset="0"/>
                  <a:cs typeface="Arial" panose="020B0604020202020204" pitchFamily="34" charset="0"/>
                  <a:sym typeface="Wingdings"/>
                </a:rPr>
                <a:t> </a:t>
              </a:r>
              <a:r>
                <a:rPr lang="en-GB" sz="2000" b="1" dirty="0" smtClean="0">
                  <a:solidFill>
                    <a:prstClr val="black"/>
                  </a:solidFill>
                  <a:latin typeface="Arial" panose="020B0604020202020204" pitchFamily="34" charset="0"/>
                  <a:cs typeface="Arial" panose="020B0604020202020204" pitchFamily="34" charset="0"/>
                </a:rPr>
                <a:t>Pollutant emissions</a:t>
              </a:r>
            </a:p>
          </p:txBody>
        </p:sp>
        <p:sp>
          <p:nvSpPr>
            <p:cNvPr id="88" name="Rectangle 14"/>
            <p:cNvSpPr/>
            <p:nvPr/>
          </p:nvSpPr>
          <p:spPr>
            <a:xfrm>
              <a:off x="2877357" y="4765844"/>
              <a:ext cx="3034216" cy="400110"/>
            </a:xfrm>
            <a:prstGeom prst="rect">
              <a:avLst/>
            </a:prstGeom>
            <a:solidFill>
              <a:schemeClr val="accent3">
                <a:lumMod val="75000"/>
              </a:schemeClr>
            </a:solidFill>
            <a:ln>
              <a:noFill/>
            </a:ln>
          </p:spPr>
          <p:txBody>
            <a:bodyPr wrap="square">
              <a:spAutoFit/>
            </a:bodyPr>
            <a:lstStyle/>
            <a:p>
              <a:r>
                <a:rPr lang="en-GB" sz="2000" b="1" dirty="0">
                  <a:solidFill>
                    <a:prstClr val="black"/>
                  </a:solidFill>
                  <a:latin typeface="Arial" panose="020B0604020202020204" pitchFamily="34" charset="0"/>
                  <a:cs typeface="Arial" panose="020B0604020202020204" pitchFamily="34" charset="0"/>
                  <a:sym typeface="Wingdings"/>
                </a:rPr>
                <a:t> </a:t>
              </a:r>
              <a:r>
                <a:rPr lang="en-GB" sz="2000" b="1" dirty="0" smtClean="0">
                  <a:solidFill>
                    <a:prstClr val="black"/>
                  </a:solidFill>
                  <a:latin typeface="Arial" panose="020B0604020202020204" pitchFamily="34" charset="0"/>
                  <a:cs typeface="Arial" panose="020B0604020202020204" pitchFamily="34" charset="0"/>
                  <a:sym typeface="Wingdings"/>
                </a:rPr>
                <a:t> </a:t>
              </a:r>
              <a:r>
                <a:rPr lang="en-GB" sz="2000" b="1" dirty="0" smtClean="0">
                  <a:solidFill>
                    <a:prstClr val="black"/>
                  </a:solidFill>
                  <a:latin typeface="Arial" panose="020B0604020202020204" pitchFamily="34" charset="0"/>
                  <a:cs typeface="Arial" panose="020B0604020202020204" pitchFamily="34" charset="0"/>
                </a:rPr>
                <a:t>Animal performance</a:t>
              </a:r>
            </a:p>
          </p:txBody>
        </p:sp>
        <p:sp>
          <p:nvSpPr>
            <p:cNvPr id="93" name="Rectangle 14"/>
            <p:cNvSpPr/>
            <p:nvPr/>
          </p:nvSpPr>
          <p:spPr>
            <a:xfrm>
              <a:off x="2874098" y="4134664"/>
              <a:ext cx="3037475" cy="400110"/>
            </a:xfrm>
            <a:prstGeom prst="rect">
              <a:avLst/>
            </a:prstGeom>
            <a:solidFill>
              <a:schemeClr val="accent3">
                <a:lumMod val="75000"/>
              </a:schemeClr>
            </a:solidFill>
            <a:ln>
              <a:noFill/>
            </a:ln>
          </p:spPr>
          <p:txBody>
            <a:bodyPr wrap="square">
              <a:spAutoFit/>
            </a:bodyPr>
            <a:lstStyle/>
            <a:p>
              <a:r>
                <a:rPr lang="en-GB" sz="2000" b="1" dirty="0">
                  <a:solidFill>
                    <a:prstClr val="black"/>
                  </a:solidFill>
                  <a:latin typeface="Arial" panose="020B0604020202020204" pitchFamily="34" charset="0"/>
                  <a:cs typeface="Arial" panose="020B0604020202020204" pitchFamily="34" charset="0"/>
                  <a:sym typeface="Wingdings"/>
                </a:rPr>
                <a:t> </a:t>
              </a:r>
              <a:r>
                <a:rPr lang="en-GB" sz="2000" b="1" dirty="0" smtClean="0">
                  <a:solidFill>
                    <a:prstClr val="black"/>
                  </a:solidFill>
                  <a:latin typeface="Arial" panose="020B0604020202020204" pitchFamily="34" charset="0"/>
                  <a:cs typeface="Arial" panose="020B0604020202020204" pitchFamily="34" charset="0"/>
                  <a:sym typeface="Wingdings"/>
                </a:rPr>
                <a:t> </a:t>
              </a:r>
              <a:r>
                <a:rPr lang="en-GB" sz="2000" b="1" dirty="0" smtClean="0">
                  <a:solidFill>
                    <a:prstClr val="black"/>
                  </a:solidFill>
                  <a:latin typeface="Arial" panose="020B0604020202020204" pitchFamily="34" charset="0"/>
                  <a:cs typeface="Arial" panose="020B0604020202020204" pitchFamily="34" charset="0"/>
                </a:rPr>
                <a:t>N use efficiency</a:t>
              </a:r>
            </a:p>
          </p:txBody>
        </p:sp>
        <p:pic>
          <p:nvPicPr>
            <p:cNvPr id="56" name="Picture 4" descr="https://upload.wikimedia.org/wikipedia/commons/3/3d/Take_ours!.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0547" b="100000" l="0" r="46484">
                          <a14:backgroundMark x1="4688" y1="64844" x2="4688" y2="64844"/>
                          <a14:backgroundMark x1="2148" y1="47135" x2="7422" y2="90104"/>
                          <a14:backgroundMark x1="16406" y1="62240" x2="13477" y2="90885"/>
                          <a14:backgroundMark x1="43555" y1="57552" x2="37305" y2="94531"/>
                          <a14:backgroundMark x1="29688" y1="65365" x2="30859" y2="93750"/>
                          <a14:backgroundMark x1="22852" y1="68229" x2="24805" y2="76563"/>
                          <a14:backgroundMark x1="17773" y1="79427" x2="24219" y2="96615"/>
                          <a14:backgroundMark x1="24414" y1="83333" x2="23242" y2="85417"/>
                          <a14:backgroundMark x1="26953" y1="92969" x2="28516" y2="92708"/>
                          <a14:backgroundMark x1="32031" y1="83854" x2="32031" y2="83854"/>
                          <a14:backgroundMark x1="8594" y1="76042" x2="8594" y2="76042"/>
                          <a14:backgroundMark x1="36719" y1="89844" x2="36719" y2="89844"/>
                          <a14:backgroundMark x1="36133" y1="90625" x2="36133" y2="90625"/>
                        </a14:backgroundRemoval>
                      </a14:imgEffect>
                    </a14:imgLayer>
                  </a14:imgProps>
                </a:ext>
                <a:ext uri="{28A0092B-C50C-407E-A947-70E740481C1C}">
                  <a14:useLocalDpi xmlns:a14="http://schemas.microsoft.com/office/drawing/2010/main" val="0"/>
                </a:ext>
              </a:extLst>
            </a:blip>
            <a:srcRect t="15943" r="50000" b="3538"/>
            <a:stretch/>
          </p:blipFill>
          <p:spPr bwMode="auto">
            <a:xfrm>
              <a:off x="6220548" y="4002811"/>
              <a:ext cx="1551990" cy="1874461"/>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Rectangle 80"/>
          <p:cNvSpPr/>
          <p:nvPr/>
        </p:nvSpPr>
        <p:spPr>
          <a:xfrm>
            <a:off x="1043608" y="169476"/>
            <a:ext cx="7082182" cy="523220"/>
          </a:xfrm>
          <a:prstGeom prst="rect">
            <a:avLst/>
          </a:prstGeom>
        </p:spPr>
        <p:txBody>
          <a:bodyPr wrap="square">
            <a:spAutoFit/>
          </a:bodyPr>
          <a:lstStyle/>
          <a:p>
            <a:pPr algn="ctr" eaLnBrk="0" hangingPunct="0"/>
            <a:r>
              <a:rPr lang="en-GB" sz="2800" b="1" dirty="0" smtClean="0">
                <a:solidFill>
                  <a:srgbClr val="6F9D20"/>
                </a:solidFill>
                <a:latin typeface="Arial" pitchFamily="34" charset="0"/>
                <a:cs typeface="Arial" pitchFamily="34" charset="0"/>
                <a:sym typeface="Wingdings" panose="05000000000000000000" pitchFamily="2" charset="2"/>
              </a:rPr>
              <a:t>Thesis objective</a:t>
            </a:r>
            <a:endParaRPr lang="en-GB" sz="2800" b="1" dirty="0">
              <a:solidFill>
                <a:srgbClr val="6F9D20"/>
              </a:solidFill>
              <a:latin typeface="Arial" pitchFamily="34" charset="0"/>
              <a:cs typeface="Arial" pitchFamily="34" charset="0"/>
            </a:endParaRPr>
          </a:p>
        </p:txBody>
      </p:sp>
      <p:pic>
        <p:nvPicPr>
          <p:cNvPr id="22" name="Picture 2" descr="C:\Users\gcopani\Dropbox\Camera Uploads\2013-05-14 19.20.18.jpg"/>
          <p:cNvPicPr>
            <a:picLocks noChangeAspect="1" noChangeArrowheads="1"/>
          </p:cNvPicPr>
          <p:nvPr/>
        </p:nvPicPr>
        <p:blipFill>
          <a:blip r:embed="rId8" cstate="screen">
            <a:extLst>
              <a:ext uri="{BEBA8EAE-BF5A-486C-A8C5-ECC9F3942E4B}">
                <a14:imgProps xmlns:a14="http://schemas.microsoft.com/office/drawing/2010/main">
                  <a14:imgLayer r:embed="rId9">
                    <a14:imgEffect>
                      <a14:colorTemperature colorTemp="4700"/>
                    </a14:imgEffect>
                    <a14:imgEffect>
                      <a14:brightnessContrast bright="18000"/>
                    </a14:imgEffect>
                  </a14:imgLayer>
                </a14:imgProps>
              </a:ext>
              <a:ext uri="{28A0092B-C50C-407E-A947-70E740481C1C}">
                <a14:useLocalDpi xmlns:a14="http://schemas.microsoft.com/office/drawing/2010/main"/>
              </a:ext>
            </a:extLst>
          </a:blip>
          <a:srcRect/>
          <a:stretch>
            <a:fillRect/>
          </a:stretch>
        </p:blipFill>
        <p:spPr bwMode="auto">
          <a:xfrm>
            <a:off x="6203113" y="2620868"/>
            <a:ext cx="1846023" cy="1244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97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35685</TotalTime>
  <Words>2580</Words>
  <Application>Microsoft Office PowerPoint</Application>
  <PresentationFormat>Affichage à l'écran (4:3)</PresentationFormat>
  <Paragraphs>426</Paragraphs>
  <Slides>21</Slides>
  <Notes>21</Notes>
  <HiddenSlides>0</HiddenSlides>
  <MMClips>0</MMClips>
  <ScaleCrop>false</ScaleCrop>
  <HeadingPairs>
    <vt:vector size="6" baseType="variant">
      <vt:variant>
        <vt:lpstr>Thème</vt:lpstr>
      </vt:variant>
      <vt:variant>
        <vt:i4>2</vt:i4>
      </vt:variant>
      <vt:variant>
        <vt:lpstr>Serveurs OLE incorporés</vt:lpstr>
      </vt:variant>
      <vt:variant>
        <vt:i4>1</vt:i4>
      </vt:variant>
      <vt:variant>
        <vt:lpstr>Titres des diapositives</vt:lpstr>
      </vt:variant>
      <vt:variant>
        <vt:i4>21</vt:i4>
      </vt:variant>
    </vt:vector>
  </HeadingPairs>
  <TitlesOfParts>
    <vt:vector size="24" baseType="lpstr">
      <vt:lpstr>Thème Office</vt:lpstr>
      <vt:lpstr>1_Thème Office</vt:lpstr>
      <vt:lpstr>CS ChemDraw Drawing</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dc:creator>
  <cp:lastModifiedBy>vniderkorn</cp:lastModifiedBy>
  <cp:revision>716</cp:revision>
  <cp:lastPrinted>2015-08-26T06:40:04Z</cp:lastPrinted>
  <dcterms:created xsi:type="dcterms:W3CDTF">2012-11-07T16:04:18Z</dcterms:created>
  <dcterms:modified xsi:type="dcterms:W3CDTF">2015-11-04T07:52:32Z</dcterms:modified>
</cp:coreProperties>
</file>