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799263" cy="9929813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 snapToGrid="0">
      <p:cViewPr>
        <p:scale>
          <a:sx n="24" d="100"/>
          <a:sy n="24" d="100"/>
        </p:scale>
        <p:origin x="-1902" y="73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9854-9925-485B-84B7-98299F3C52C0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701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3E98A-36BF-49EF-8E74-CE6C18FEF7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3E98A-36BF-49EF-8E74-CE6C18FEF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7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6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3A08-247F-40B8-9494-28DCBF853DC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EEAE-9A7D-4AD0-A532-1F735D66EA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9.jpeg"/><Relationship Id="rId26" Type="http://schemas.openxmlformats.org/officeDocument/2006/relationships/image" Target="../media/image13.jpeg"/><Relationship Id="rId39" Type="http://schemas.openxmlformats.org/officeDocument/2006/relationships/image" Target="../media/image21.png"/><Relationship Id="rId3" Type="http://schemas.openxmlformats.org/officeDocument/2006/relationships/image" Target="../media/image1.jpeg"/><Relationship Id="rId21" Type="http://schemas.microsoft.com/office/2007/relationships/hdphoto" Target="../media/hdphoto9.wdp"/><Relationship Id="rId34" Type="http://schemas.openxmlformats.org/officeDocument/2006/relationships/image" Target="../media/image18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microsoft.com/office/2007/relationships/hdphoto" Target="../media/hdphoto14.wdp"/><Relationship Id="rId38" Type="http://schemas.microsoft.com/office/2007/relationships/hdphoto" Target="../media/hdphoto1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29" Type="http://schemas.openxmlformats.org/officeDocument/2006/relationships/image" Target="../media/image15.jpeg"/><Relationship Id="rId41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12.jpeg"/><Relationship Id="rId32" Type="http://schemas.openxmlformats.org/officeDocument/2006/relationships/image" Target="../media/image17.jpeg"/><Relationship Id="rId37" Type="http://schemas.openxmlformats.org/officeDocument/2006/relationships/image" Target="../media/image20.jpeg"/><Relationship Id="rId40" Type="http://schemas.openxmlformats.org/officeDocument/2006/relationships/image" Target="../media/image22.jpeg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4.jpeg"/><Relationship Id="rId36" Type="http://schemas.openxmlformats.org/officeDocument/2006/relationships/image" Target="../media/image19.png"/><Relationship Id="rId10" Type="http://schemas.openxmlformats.org/officeDocument/2006/relationships/image" Target="../media/image5.jpe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.jpeg"/><Relationship Id="rId22" Type="http://schemas.openxmlformats.org/officeDocument/2006/relationships/image" Target="../media/image11.jpeg"/><Relationship Id="rId27" Type="http://schemas.microsoft.com/office/2007/relationships/hdphoto" Target="../media/hdphoto12.wdp"/><Relationship Id="rId30" Type="http://schemas.openxmlformats.org/officeDocument/2006/relationships/image" Target="../media/image16.png"/><Relationship Id="rId35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17" t="31386" r="40205" b="34942"/>
          <a:stretch/>
        </p:blipFill>
        <p:spPr>
          <a:xfrm rot="5400000">
            <a:off x="16820272" y="35019130"/>
            <a:ext cx="2288614" cy="2390328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73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68" r="2504" b="12206"/>
          <a:stretch/>
        </p:blipFill>
        <p:spPr bwMode="auto">
          <a:xfrm>
            <a:off x="13419119" y="37622867"/>
            <a:ext cx="2086464" cy="1418234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1" r="34876" b="23503"/>
          <a:stretch/>
        </p:blipFill>
        <p:spPr>
          <a:xfrm rot="5400000">
            <a:off x="20339266" y="21034551"/>
            <a:ext cx="3580250" cy="3541869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4" name="Resim 3"/>
          <p:cNvPicPr/>
          <p:nvPr/>
        </p:nvPicPr>
        <p:blipFill rotWithShape="1">
          <a:blip r:embed="rId9"/>
          <a:srcRect l="22743" t="14086" r="62207" b="65184"/>
          <a:stretch/>
        </p:blipFill>
        <p:spPr bwMode="auto">
          <a:xfrm>
            <a:off x="3269802" y="1035517"/>
            <a:ext cx="5306093" cy="4589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715416" y="4847215"/>
            <a:ext cx="28683284" cy="814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4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Performances 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 </a:t>
            </a:r>
            <a:r>
              <a:rPr lang="en-US" sz="53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Ooencyrtus</a:t>
            </a:r>
            <a:r>
              <a:rPr lang="en-US" sz="5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pityocampae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Mercet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Hymenoptera:</a:t>
            </a:r>
            <a:r>
              <a:rPr lang="tr-TR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Encyrtidae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the new factitious host </a:t>
            </a:r>
            <a:r>
              <a:rPr lang="en-US" sz="53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Philosamia</a:t>
            </a:r>
            <a:r>
              <a:rPr lang="en-US" sz="5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ricini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Danovan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Lepidoptera:</a:t>
            </a:r>
            <a:r>
              <a:rPr lang="tr-TR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Saturniidae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optimize its </a:t>
            </a:r>
            <a:r>
              <a:rPr lang="en-US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rearing</a:t>
            </a:r>
            <a:endParaRPr lang="tr-TR" sz="53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tr-TR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Hilal T</a:t>
            </a:r>
            <a:r>
              <a:rPr lang="tr-TR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unca</a:t>
            </a:r>
            <a:r>
              <a:rPr lang="en-US" sz="46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Etty-Ambre</a:t>
            </a: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tr-TR" sz="4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olombel</a:t>
            </a:r>
            <a:r>
              <a:rPr lang="en-US" sz="46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Maurane</a:t>
            </a: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tr-TR" sz="4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uradino</a:t>
            </a:r>
            <a:r>
              <a:rPr lang="en-US" sz="46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Fiona G</a:t>
            </a:r>
            <a:r>
              <a:rPr lang="tr-TR" sz="4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aglio</a:t>
            </a:r>
            <a:r>
              <a:rPr lang="en-US" sz="46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Elisabeth T</a:t>
            </a:r>
            <a:r>
              <a:rPr lang="tr-TR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abone</a:t>
            </a:r>
            <a:r>
              <a:rPr lang="en-US" sz="46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4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37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Ankara </a:t>
            </a:r>
            <a:r>
              <a:rPr lang="fr-FR" sz="37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tr-TR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versity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griculture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Faculty, Depar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 of Plant Protection 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,06110, </a:t>
            </a:r>
            <a:r>
              <a:rPr lang="fr-FR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Dışkapı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Ankara, </a:t>
            </a:r>
            <a:r>
              <a:rPr lang="tr-TR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htunca@ankara.edu.tr</a:t>
            </a:r>
          </a:p>
          <a:p>
            <a:pPr algn="ctr">
              <a:lnSpc>
                <a:spcPct val="150000"/>
              </a:lnSpc>
            </a:pPr>
            <a:r>
              <a:rPr lang="tr-TR" sz="37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INRA-UEFM Site Villa Thuret, </a:t>
            </a:r>
            <a:r>
              <a:rPr lang="fr-F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Laboratoire BioControle, 90 Chemin Raymond, 06160, Antibes, France</a:t>
            </a:r>
            <a:endParaRPr lang="fr-FR" sz="370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652084" y="2799379"/>
            <a:ext cx="203553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XVIII. International </a:t>
            </a:r>
            <a:r>
              <a:rPr lang="tr-TR" sz="6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tr-TR" sz="6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tr-TR" sz="6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</a:t>
            </a:r>
            <a:endParaRPr lang="tr-TR" sz="63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4600" y="13627359"/>
            <a:ext cx="28683285" cy="2633028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74638" indent="-274638" algn="just">
              <a:lnSpc>
                <a:spcPct val="130000"/>
              </a:lnSpc>
            </a:pPr>
            <a:r>
              <a:rPr lang="tr-TR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tr-TR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 </a:t>
            </a:r>
            <a:r>
              <a:rPr lang="en-US" sz="4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rocessionary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damaging pest of pine trees in the Mediterranean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1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Ooencyrtus</a:t>
            </a:r>
            <a:r>
              <a:rPr lang="en-US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pityocampae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is 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parasitoid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 </a:t>
            </a:r>
            <a:r>
              <a:rPr lang="en-US" sz="4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rocessionary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Studies were conducted to assess the biological parameters of this parasitoid on the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factitious host </a:t>
            </a:r>
            <a:r>
              <a:rPr lang="en-US" sz="41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Philosamia</a:t>
            </a:r>
            <a:r>
              <a:rPr lang="en-US" sz="41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ricini</a:t>
            </a:r>
            <a:r>
              <a:rPr lang="tr-TR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laboratory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25°C ±1, R H 65±5% and </a:t>
            </a:r>
            <a:r>
              <a:rPr lang="fr-FR" sz="4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L:D 16:8 h </a:t>
            </a:r>
            <a:r>
              <a:rPr lang="fr-FR" sz="4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photoperiod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54780" y="16845997"/>
            <a:ext cx="28683285" cy="1461938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4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sz="45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tabLst>
                <a:tab pos="182563" algn="l"/>
              </a:tabLst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tr-TR" sz="4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host </a:t>
            </a:r>
            <a:r>
              <a:rPr lang="tr-TR" sz="4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Philosamia ricini</a:t>
            </a:r>
            <a:r>
              <a:rPr lang="tr-TR" sz="4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tr-TR" sz="4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tr-TR" sz="4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parasitoid  </a:t>
            </a:r>
            <a:r>
              <a:rPr lang="tr-TR" sz="4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Ooencyrtus pityocampae  </a:t>
            </a:r>
          </a:p>
          <a:p>
            <a:pPr marL="742950" indent="-742950">
              <a:buAutoNum type="alphaLcParenR"/>
            </a:pPr>
            <a:endParaRPr lang="tr-TR" sz="41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tr-TR" sz="40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tr-TR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tr-TR" sz="41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procedure </a:t>
            </a:r>
          </a:p>
          <a:p>
            <a:endParaRPr lang="tr-TR" sz="4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4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3906507" y="21040559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18063" r="29131" b="19158"/>
          <a:stretch/>
        </p:blipFill>
        <p:spPr>
          <a:xfrm>
            <a:off x="4919471" y="20094414"/>
            <a:ext cx="2379857" cy="2237015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9159"/>
          <a:stretch/>
        </p:blipFill>
        <p:spPr>
          <a:xfrm rot="5400000">
            <a:off x="1608202" y="20083667"/>
            <a:ext cx="2204358" cy="237120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0"/>
          <a:stretch/>
        </p:blipFill>
        <p:spPr>
          <a:xfrm rot="5400000">
            <a:off x="8349787" y="19988236"/>
            <a:ext cx="2271397" cy="2388638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1" r="27167" b="4428"/>
          <a:stretch/>
        </p:blipFill>
        <p:spPr>
          <a:xfrm>
            <a:off x="1524939" y="23390621"/>
            <a:ext cx="2374617" cy="226719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79"/>
          <a:stretch/>
        </p:blipFill>
        <p:spPr>
          <a:xfrm rot="5400000">
            <a:off x="4906703" y="23373449"/>
            <a:ext cx="2437732" cy="241219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7348" r="28334" b="13672"/>
          <a:stretch/>
        </p:blipFill>
        <p:spPr>
          <a:xfrm>
            <a:off x="8376687" y="23345168"/>
            <a:ext cx="2388067" cy="2427668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18" name="Sağ Ok 17"/>
          <p:cNvSpPr/>
          <p:nvPr/>
        </p:nvSpPr>
        <p:spPr>
          <a:xfrm>
            <a:off x="7323191" y="21040559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ağ Ok 18"/>
          <p:cNvSpPr/>
          <p:nvPr/>
        </p:nvSpPr>
        <p:spPr>
          <a:xfrm rot="5400000">
            <a:off x="8974955" y="22648339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ağ Ok 19"/>
          <p:cNvSpPr/>
          <p:nvPr/>
        </p:nvSpPr>
        <p:spPr>
          <a:xfrm rot="10800000">
            <a:off x="3891603" y="24436326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ağ Ok 20"/>
          <p:cNvSpPr/>
          <p:nvPr/>
        </p:nvSpPr>
        <p:spPr>
          <a:xfrm rot="10800000">
            <a:off x="7315758" y="24439639"/>
            <a:ext cx="1035823" cy="3656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ağ Ok 21"/>
          <p:cNvSpPr/>
          <p:nvPr/>
        </p:nvSpPr>
        <p:spPr>
          <a:xfrm rot="16200000">
            <a:off x="2168357" y="22678022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" t="11649" r="17128" b="15162"/>
          <a:stretch/>
        </p:blipFill>
        <p:spPr>
          <a:xfrm>
            <a:off x="12574490" y="20094414"/>
            <a:ext cx="5862186" cy="3993543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1026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68" r="2504" b="12206"/>
          <a:stretch/>
        </p:blipFill>
        <p:spPr bwMode="auto">
          <a:xfrm>
            <a:off x="26333900" y="21040559"/>
            <a:ext cx="2283614" cy="1619942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" t="21012" r="43978" b="17766"/>
          <a:stretch/>
        </p:blipFill>
        <p:spPr>
          <a:xfrm>
            <a:off x="26357398" y="22705164"/>
            <a:ext cx="2260115" cy="1853838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29" name="Silindir 28"/>
          <p:cNvSpPr/>
          <p:nvPr/>
        </p:nvSpPr>
        <p:spPr>
          <a:xfrm>
            <a:off x="2420725" y="26888671"/>
            <a:ext cx="1292509" cy="3171061"/>
          </a:xfrm>
          <a:prstGeom prst="can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5205"/>
          </a:p>
        </p:txBody>
      </p:sp>
      <p:sp>
        <p:nvSpPr>
          <p:cNvPr id="13" name="Metin kutusu 12"/>
          <p:cNvSpPr txBox="1"/>
          <p:nvPr/>
        </p:nvSpPr>
        <p:spPr>
          <a:xfrm>
            <a:off x="2021217" y="30156087"/>
            <a:ext cx="210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</a:rPr>
              <a:t>Parasitoid</a:t>
            </a:r>
            <a:r>
              <a:rPr lang="tr-TR" sz="2400" dirty="0" smtClean="0">
                <a:solidFill>
                  <a:srgbClr val="0070C0"/>
                </a:solidFill>
              </a:rPr>
              <a:t>  </a:t>
            </a:r>
            <a:r>
              <a:rPr lang="tr-TR" sz="2400" dirty="0" err="1" smtClean="0">
                <a:solidFill>
                  <a:srgbClr val="0070C0"/>
                </a:solidFill>
              </a:rPr>
              <a:t>age</a:t>
            </a:r>
            <a:endParaRPr lang="tr-TR" sz="2400" dirty="0" smtClean="0">
              <a:solidFill>
                <a:srgbClr val="0070C0"/>
              </a:solidFill>
            </a:endParaRPr>
          </a:p>
          <a:p>
            <a:r>
              <a:rPr lang="tr-TR" sz="2400" dirty="0" smtClean="0">
                <a:solidFill>
                  <a:srgbClr val="0070C0"/>
                </a:solidFill>
              </a:rPr>
              <a:t>(1, 3, 5 </a:t>
            </a:r>
            <a:r>
              <a:rPr lang="tr-TR" sz="2400" dirty="0" err="1" smtClean="0">
                <a:solidFill>
                  <a:srgbClr val="0070C0"/>
                </a:solidFill>
              </a:rPr>
              <a:t>days</a:t>
            </a:r>
            <a:r>
              <a:rPr lang="tr-TR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Artı 34"/>
          <p:cNvSpPr/>
          <p:nvPr/>
        </p:nvSpPr>
        <p:spPr>
          <a:xfrm>
            <a:off x="4081035" y="28377858"/>
            <a:ext cx="506780" cy="592846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4319496" y="30156088"/>
            <a:ext cx="256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</a:rPr>
              <a:t>Parasitoid</a:t>
            </a:r>
            <a:r>
              <a:rPr lang="tr-TR" sz="2400" dirty="0" smtClean="0">
                <a:solidFill>
                  <a:srgbClr val="0070C0"/>
                </a:solidFill>
              </a:rPr>
              <a:t>  </a:t>
            </a:r>
            <a:r>
              <a:rPr lang="tr-TR" sz="2400" dirty="0" err="1" smtClean="0">
                <a:solidFill>
                  <a:srgbClr val="0070C0"/>
                </a:solidFill>
              </a:rPr>
              <a:t>number</a:t>
            </a:r>
            <a:endParaRPr lang="tr-TR" sz="2400" dirty="0" smtClean="0">
              <a:solidFill>
                <a:srgbClr val="0070C0"/>
              </a:solidFill>
            </a:endParaRPr>
          </a:p>
          <a:p>
            <a:pPr algn="ctr"/>
            <a:r>
              <a:rPr lang="tr-TR" sz="2400" dirty="0" smtClean="0">
                <a:solidFill>
                  <a:srgbClr val="0070C0"/>
                </a:solidFill>
              </a:rPr>
              <a:t>(1 </a:t>
            </a:r>
            <a:r>
              <a:rPr lang="tr-TR" sz="2400" dirty="0" err="1" smtClean="0">
                <a:solidFill>
                  <a:srgbClr val="0070C0"/>
                </a:solidFill>
              </a:rPr>
              <a:t>or</a:t>
            </a:r>
            <a:r>
              <a:rPr lang="tr-TR" sz="2400" dirty="0" smtClean="0">
                <a:solidFill>
                  <a:srgbClr val="0070C0"/>
                </a:solidFill>
              </a:rPr>
              <a:t> 2 </a:t>
            </a:r>
            <a:r>
              <a:rPr lang="tr-TR" sz="2400" dirty="0" err="1" smtClean="0">
                <a:solidFill>
                  <a:srgbClr val="0070C0"/>
                </a:solidFill>
              </a:rPr>
              <a:t>females</a:t>
            </a:r>
            <a:r>
              <a:rPr lang="tr-TR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0" name="Artı 39"/>
          <p:cNvSpPr/>
          <p:nvPr/>
        </p:nvSpPr>
        <p:spPr>
          <a:xfrm>
            <a:off x="6469808" y="28343008"/>
            <a:ext cx="506780" cy="592846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Silindir 40"/>
          <p:cNvSpPr/>
          <p:nvPr/>
        </p:nvSpPr>
        <p:spPr>
          <a:xfrm>
            <a:off x="4853926" y="26905758"/>
            <a:ext cx="1307728" cy="3171061"/>
          </a:xfrm>
          <a:prstGeom prst="can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5205"/>
          </a:p>
        </p:txBody>
      </p:sp>
      <p:pic>
        <p:nvPicPr>
          <p:cNvPr id="42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68" r="2504" b="12206"/>
          <a:stretch/>
        </p:blipFill>
        <p:spPr bwMode="auto">
          <a:xfrm>
            <a:off x="4869145" y="28905050"/>
            <a:ext cx="1292509" cy="922016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68" r="2504" b="12206"/>
          <a:stretch/>
        </p:blipFill>
        <p:spPr bwMode="auto">
          <a:xfrm>
            <a:off x="4869145" y="27683842"/>
            <a:ext cx="1292509" cy="939942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ilindir 43"/>
          <p:cNvSpPr/>
          <p:nvPr/>
        </p:nvSpPr>
        <p:spPr>
          <a:xfrm>
            <a:off x="7268167" y="26887397"/>
            <a:ext cx="1307728" cy="3171061"/>
          </a:xfrm>
          <a:prstGeom prst="can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5205"/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33665" r="24027" b="16151"/>
          <a:stretch/>
        </p:blipFill>
        <p:spPr>
          <a:xfrm rot="5400000">
            <a:off x="7048978" y="28300111"/>
            <a:ext cx="1767688" cy="1286145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46" name="Metin kutusu 45"/>
          <p:cNvSpPr txBox="1"/>
          <p:nvPr/>
        </p:nvSpPr>
        <p:spPr>
          <a:xfrm>
            <a:off x="6882615" y="30157079"/>
            <a:ext cx="222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070C0"/>
                </a:solidFill>
              </a:rPr>
              <a:t>Host  </a:t>
            </a:r>
            <a:r>
              <a:rPr lang="tr-TR" sz="2400" dirty="0" err="1" smtClean="0">
                <a:solidFill>
                  <a:srgbClr val="0070C0"/>
                </a:solidFill>
              </a:rPr>
              <a:t>age</a:t>
            </a:r>
            <a:endParaRPr lang="tr-TR" sz="2400" dirty="0">
              <a:solidFill>
                <a:srgbClr val="0070C0"/>
              </a:solidFill>
            </a:endParaRPr>
          </a:p>
          <a:p>
            <a:pPr algn="ctr"/>
            <a:r>
              <a:rPr lang="tr-TR" sz="2400" dirty="0" smtClean="0">
                <a:solidFill>
                  <a:srgbClr val="0070C0"/>
                </a:solidFill>
              </a:rPr>
              <a:t>(1-2 </a:t>
            </a:r>
            <a:r>
              <a:rPr lang="tr-TR" sz="2400" dirty="0" err="1" smtClean="0">
                <a:solidFill>
                  <a:srgbClr val="0070C0"/>
                </a:solidFill>
              </a:rPr>
              <a:t>or</a:t>
            </a:r>
            <a:r>
              <a:rPr lang="tr-TR" sz="2400" dirty="0" smtClean="0">
                <a:solidFill>
                  <a:srgbClr val="0070C0"/>
                </a:solidFill>
              </a:rPr>
              <a:t> 3-4 </a:t>
            </a:r>
            <a:r>
              <a:rPr lang="tr-TR" sz="2400" dirty="0" err="1" smtClean="0">
                <a:solidFill>
                  <a:srgbClr val="0070C0"/>
                </a:solidFill>
              </a:rPr>
              <a:t>days</a:t>
            </a:r>
            <a:r>
              <a:rPr lang="tr-TR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7" name="Silindir 46"/>
          <p:cNvSpPr/>
          <p:nvPr/>
        </p:nvSpPr>
        <p:spPr>
          <a:xfrm>
            <a:off x="9646301" y="26890904"/>
            <a:ext cx="1307728" cy="3171061"/>
          </a:xfrm>
          <a:prstGeom prst="can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5205"/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4" t="33665" r="24027" b="16151"/>
          <a:stretch/>
        </p:blipFill>
        <p:spPr>
          <a:xfrm rot="5400000">
            <a:off x="10054460" y="27295256"/>
            <a:ext cx="512754" cy="128638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49" name="Resim 4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4" t="33665" r="24027" b="16151"/>
          <a:stretch/>
        </p:blipFill>
        <p:spPr>
          <a:xfrm rot="5400000">
            <a:off x="10052905" y="28106028"/>
            <a:ext cx="515864" cy="128638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4" t="33665" r="24027" b="16151"/>
          <a:stretch/>
        </p:blipFill>
        <p:spPr>
          <a:xfrm rot="5400000">
            <a:off x="10057469" y="28934381"/>
            <a:ext cx="515864" cy="1277255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51" name="Metin kutusu 50"/>
          <p:cNvSpPr txBox="1"/>
          <p:nvPr/>
        </p:nvSpPr>
        <p:spPr>
          <a:xfrm>
            <a:off x="9242840" y="30161120"/>
            <a:ext cx="3195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070C0"/>
                </a:solidFill>
              </a:rPr>
              <a:t>Host  </a:t>
            </a:r>
            <a:r>
              <a:rPr lang="tr-TR" sz="2400" dirty="0" err="1" smtClean="0">
                <a:solidFill>
                  <a:srgbClr val="0070C0"/>
                </a:solidFill>
              </a:rPr>
              <a:t>number</a:t>
            </a:r>
            <a:endParaRPr lang="tr-TR" sz="2400" dirty="0">
              <a:solidFill>
                <a:srgbClr val="0070C0"/>
              </a:solidFill>
            </a:endParaRPr>
          </a:p>
          <a:p>
            <a:pPr algn="ctr"/>
            <a:r>
              <a:rPr lang="tr-TR" sz="2400" dirty="0" smtClean="0">
                <a:solidFill>
                  <a:srgbClr val="0070C0"/>
                </a:solidFill>
              </a:rPr>
              <a:t>(50, 60, 80,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smtClean="0">
                <a:solidFill>
                  <a:srgbClr val="0070C0"/>
                </a:solidFill>
              </a:rPr>
              <a:t>100 </a:t>
            </a:r>
            <a:r>
              <a:rPr lang="tr-TR" sz="2400" dirty="0" err="1" smtClean="0">
                <a:solidFill>
                  <a:srgbClr val="0070C0"/>
                </a:solidFill>
              </a:rPr>
              <a:t>eggs</a:t>
            </a:r>
            <a:r>
              <a:rPr lang="tr-TR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2" name="Artı 51"/>
          <p:cNvSpPr/>
          <p:nvPr/>
        </p:nvSpPr>
        <p:spPr>
          <a:xfrm>
            <a:off x="8821324" y="28327361"/>
            <a:ext cx="506780" cy="592846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Sağ Ok 53"/>
          <p:cNvSpPr/>
          <p:nvPr/>
        </p:nvSpPr>
        <p:spPr>
          <a:xfrm rot="1478256">
            <a:off x="18638983" y="22085965"/>
            <a:ext cx="1378877" cy="2937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ağ Ok 54"/>
          <p:cNvSpPr/>
          <p:nvPr/>
        </p:nvSpPr>
        <p:spPr>
          <a:xfrm>
            <a:off x="24447060" y="22653781"/>
            <a:ext cx="1378877" cy="2937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81" r="15472" b="41079"/>
          <a:stretch/>
        </p:blipFill>
        <p:spPr>
          <a:xfrm>
            <a:off x="19866076" y="35080318"/>
            <a:ext cx="2436171" cy="2267951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6" t="28664" r="18969" b="30602"/>
          <a:stretch/>
        </p:blipFill>
        <p:spPr>
          <a:xfrm>
            <a:off x="13907750" y="27452316"/>
            <a:ext cx="2376984" cy="2335647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45" name="Sağ Ok 44"/>
          <p:cNvSpPr/>
          <p:nvPr/>
        </p:nvSpPr>
        <p:spPr>
          <a:xfrm>
            <a:off x="11848471" y="28481462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68" r="2504" b="12206"/>
          <a:stretch/>
        </p:blipFill>
        <p:spPr bwMode="auto">
          <a:xfrm>
            <a:off x="19189627" y="27611074"/>
            <a:ext cx="2828178" cy="2056714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ağ Ok 57"/>
          <p:cNvSpPr/>
          <p:nvPr/>
        </p:nvSpPr>
        <p:spPr>
          <a:xfrm>
            <a:off x="17273078" y="28435656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etin kutusu 58"/>
          <p:cNvSpPr txBox="1"/>
          <p:nvPr/>
        </p:nvSpPr>
        <p:spPr>
          <a:xfrm>
            <a:off x="24321401" y="28527265"/>
            <a:ext cx="420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✔</a:t>
            </a: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time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24263003" y="27004361"/>
            <a:ext cx="388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  <a:r>
              <a:rPr lang="tr-TR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24447060" y="29929254"/>
            <a:ext cx="29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✔</a:t>
            </a:r>
            <a:r>
              <a:rPr lang="en-US" sz="3600" dirty="0"/>
              <a:t> </a:t>
            </a:r>
            <a:r>
              <a:rPr lang="tr-TR" sz="3600" dirty="0" err="1" smtClean="0">
                <a:solidFill>
                  <a:srgbClr val="00B050"/>
                </a:solidFill>
              </a:rPr>
              <a:t>Longevity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793785" y="31953597"/>
            <a:ext cx="28683284" cy="7279685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49238" algn="l"/>
              </a:tabLst>
            </a:pPr>
            <a:r>
              <a:rPr lang="tr-TR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tr-TR" sz="2400" dirty="0" smtClean="0"/>
          </a:p>
          <a:p>
            <a:endParaRPr lang="tr-TR" dirty="0" smtClean="0"/>
          </a:p>
          <a:p>
            <a:endParaRPr lang="tr-TR" sz="32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tr-TR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tr-TR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tr-TR" sz="3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2948063" y="32863930"/>
            <a:ext cx="5059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en-US" sz="3700" b="1" dirty="0">
                <a:solidFill>
                  <a:srgbClr val="92D050"/>
                </a:solidFill>
              </a:rPr>
              <a:t> 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ffective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rearing 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parasitoid </a:t>
            </a:r>
            <a:endParaRPr lang="en-US" sz="3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ağ Ok 65"/>
          <p:cNvSpPr/>
          <p:nvPr/>
        </p:nvSpPr>
        <p:spPr>
          <a:xfrm>
            <a:off x="8471245" y="33265902"/>
            <a:ext cx="1428987" cy="4183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80" t="25325" r="24412" b="33688"/>
          <a:stretch/>
        </p:blipFill>
        <p:spPr>
          <a:xfrm rot="10800000">
            <a:off x="23056313" y="35110575"/>
            <a:ext cx="2413380" cy="2261251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68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8" r="12500" b="16534"/>
          <a:stretch/>
        </p:blipFill>
        <p:spPr bwMode="auto">
          <a:xfrm flipH="1">
            <a:off x="26223758" y="35113561"/>
            <a:ext cx="2412582" cy="2251120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Yukarı Bükülü Ok 30"/>
          <p:cNvSpPr/>
          <p:nvPr/>
        </p:nvSpPr>
        <p:spPr>
          <a:xfrm>
            <a:off x="17982699" y="37562491"/>
            <a:ext cx="9493008" cy="542793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2129391" y="37586048"/>
            <a:ext cx="194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tr-T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8" t="70121" r="23707" b="16539"/>
          <a:stretch/>
        </p:blipFill>
        <p:spPr>
          <a:xfrm>
            <a:off x="8372197" y="23360681"/>
            <a:ext cx="1113288" cy="459981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2" t="14224" r="1120" b="9230"/>
          <a:stretch/>
        </p:blipFill>
        <p:spPr>
          <a:xfrm rot="5400000">
            <a:off x="10737778" y="37346261"/>
            <a:ext cx="1416502" cy="2035971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71" name="Artı 70"/>
          <p:cNvSpPr/>
          <p:nvPr/>
        </p:nvSpPr>
        <p:spPr>
          <a:xfrm>
            <a:off x="9074714" y="38047085"/>
            <a:ext cx="624260" cy="706154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4020685" y="38583149"/>
            <a:ext cx="150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 </a:t>
            </a:r>
            <a:r>
              <a:rPr lang="tr-TR" sz="2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en-US" sz="2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754599" y="39810944"/>
            <a:ext cx="28761655" cy="181280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30000"/>
              </a:lnSpc>
            </a:pPr>
            <a:r>
              <a:rPr lang="tr-TR" sz="4500" dirty="0" smtClean="0"/>
              <a:t>  </a:t>
            </a:r>
            <a:r>
              <a:rPr lang="tr-TR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tr-TR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4500" dirty="0" smtClean="0"/>
              <a:t>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rearing of parasitoids is an essential step for biological control programs. Based on the results of this study, </a:t>
            </a:r>
            <a:r>
              <a:rPr lang="en-US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hilosamia </a:t>
            </a:r>
            <a:r>
              <a:rPr lang="fr-FR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ricini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appropriate </a:t>
            </a:r>
            <a:r>
              <a:rPr lang="tr-TR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en-US" sz="4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for the mass rearing of </a:t>
            </a:r>
            <a:r>
              <a:rPr lang="en-US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41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oencyrtus</a:t>
            </a:r>
            <a:r>
              <a:rPr lang="tr-TR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1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pityocampae</a:t>
            </a:r>
            <a:r>
              <a:rPr lang="tr-TR" sz="41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100" dirty="0">
              <a:solidFill>
                <a:srgbClr val="00B050"/>
              </a:solidFill>
            </a:endParaRPr>
          </a:p>
        </p:txBody>
      </p:sp>
      <p:sp>
        <p:nvSpPr>
          <p:cNvPr id="38" name="Oval Belirtme Çizgisi 37"/>
          <p:cNvSpPr/>
          <p:nvPr/>
        </p:nvSpPr>
        <p:spPr>
          <a:xfrm rot="11513700">
            <a:off x="13800089" y="38380201"/>
            <a:ext cx="215322" cy="188974"/>
          </a:xfrm>
          <a:prstGeom prst="wedgeEllipseCallout">
            <a:avLst>
              <a:gd name="adj1" fmla="val -43782"/>
              <a:gd name="adj2" fmla="val 12616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ağ Ok 73"/>
          <p:cNvSpPr/>
          <p:nvPr/>
        </p:nvSpPr>
        <p:spPr>
          <a:xfrm>
            <a:off x="15299926" y="35909446"/>
            <a:ext cx="1257519" cy="4183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ağ Ok 74"/>
          <p:cNvSpPr/>
          <p:nvPr/>
        </p:nvSpPr>
        <p:spPr>
          <a:xfrm>
            <a:off x="6742453" y="38226958"/>
            <a:ext cx="1428987" cy="4183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ağ Ok 68"/>
          <p:cNvSpPr/>
          <p:nvPr/>
        </p:nvSpPr>
        <p:spPr>
          <a:xfrm>
            <a:off x="22946976" y="28491287"/>
            <a:ext cx="967976" cy="3689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etin kutusu 75"/>
          <p:cNvSpPr txBox="1"/>
          <p:nvPr/>
        </p:nvSpPr>
        <p:spPr>
          <a:xfrm>
            <a:off x="10679805" y="35787772"/>
            <a:ext cx="48078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en-US" sz="3700" b="1" dirty="0">
                <a:solidFill>
                  <a:srgbClr val="92D050"/>
                </a:solidFill>
              </a:rPr>
              <a:t> 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time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2460272" y="38105284"/>
            <a:ext cx="48078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en-US" sz="3700" b="1" dirty="0">
                <a:solidFill>
                  <a:srgbClr val="92D050"/>
                </a:solidFill>
              </a:rPr>
              <a:t> </a:t>
            </a:r>
            <a:r>
              <a:rPr lang="tr-TR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Longevity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2" descr="http://ephytia.inra.fr/fr/I/27921/PP-parasite-Ooencyrt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768" r="2504" b="12206"/>
          <a:stretch/>
        </p:blipFill>
        <p:spPr bwMode="auto">
          <a:xfrm>
            <a:off x="2429220" y="28327361"/>
            <a:ext cx="1284014" cy="939942"/>
          </a:xfrm>
          <a:prstGeom prst="rect">
            <a:avLst/>
          </a:prstGeom>
          <a:noFill/>
          <a:ln w="31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/>
          <a:stretch/>
        </p:blipFill>
        <p:spPr>
          <a:xfrm>
            <a:off x="10341023" y="32317088"/>
            <a:ext cx="18423921" cy="2174822"/>
          </a:xfrm>
          <a:prstGeom prst="rect">
            <a:avLst/>
          </a:prstGeom>
        </p:spPr>
      </p:pic>
      <p:sp>
        <p:nvSpPr>
          <p:cNvPr id="79" name="Metin kutusu 78"/>
          <p:cNvSpPr txBox="1"/>
          <p:nvPr/>
        </p:nvSpPr>
        <p:spPr>
          <a:xfrm>
            <a:off x="275860" y="35707872"/>
            <a:ext cx="48078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en-US" sz="3700" b="1" dirty="0">
                <a:solidFill>
                  <a:srgbClr val="92D050"/>
                </a:solidFill>
              </a:rPr>
              <a:t> </a:t>
            </a:r>
            <a:r>
              <a:rPr lang="tr-TR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  <a:r>
              <a:rPr lang="tr-TR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rate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r="11096"/>
          <a:stretch/>
        </p:blipFill>
        <p:spPr>
          <a:xfrm rot="5400000">
            <a:off x="6002237" y="34920922"/>
            <a:ext cx="2323047" cy="225481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1" name="Metin kutusu 80"/>
          <p:cNvSpPr txBox="1"/>
          <p:nvPr/>
        </p:nvSpPr>
        <p:spPr>
          <a:xfrm>
            <a:off x="5967711" y="34781548"/>
            <a:ext cx="1946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tr-TR" sz="2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7178372" y="36822663"/>
            <a:ext cx="1369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tr-TR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84.10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Resim 5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1114" y="34901105"/>
            <a:ext cx="2323885" cy="227570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3" name="Metin kutusu 82"/>
          <p:cNvSpPr txBox="1"/>
          <p:nvPr/>
        </p:nvSpPr>
        <p:spPr>
          <a:xfrm>
            <a:off x="8554920" y="34781547"/>
            <a:ext cx="1808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tr-TR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en-US" sz="2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9782475" y="36822662"/>
            <a:ext cx="1377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tr-TR" sz="2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60.20</a:t>
            </a:r>
            <a:endParaRPr lang="en-US" sz="2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Sağ Ok 84"/>
          <p:cNvSpPr/>
          <p:nvPr/>
        </p:nvSpPr>
        <p:spPr>
          <a:xfrm>
            <a:off x="4624458" y="35839141"/>
            <a:ext cx="1257519" cy="4183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209</Words>
  <Application>Microsoft Office PowerPoint</Application>
  <PresentationFormat>Personnalisé</PresentationFormat>
  <Paragraphs>67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Teması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 TUNCA</dc:creator>
  <cp:lastModifiedBy>Marine</cp:lastModifiedBy>
  <cp:revision>99</cp:revision>
  <cp:lastPrinted>2015-07-23T15:04:23Z</cp:lastPrinted>
  <dcterms:created xsi:type="dcterms:W3CDTF">2015-07-21T09:14:17Z</dcterms:created>
  <dcterms:modified xsi:type="dcterms:W3CDTF">2015-08-14T06:53:44Z</dcterms:modified>
</cp:coreProperties>
</file>