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34" r:id="rId2"/>
    <p:sldId id="335" r:id="rId3"/>
    <p:sldId id="349" r:id="rId4"/>
    <p:sldId id="336" r:id="rId5"/>
    <p:sldId id="350" r:id="rId6"/>
    <p:sldId id="351" r:id="rId7"/>
    <p:sldId id="352" r:id="rId8"/>
    <p:sldId id="353" r:id="rId9"/>
  </p:sldIdLst>
  <p:sldSz cx="9144000" cy="6858000" type="screen4x3"/>
  <p:notesSz cx="7102475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C51"/>
    <a:srgbClr val="F5F6CA"/>
    <a:srgbClr val="C9C869"/>
    <a:srgbClr val="BEBF00"/>
    <a:srgbClr val="008CC1"/>
    <a:srgbClr val="FF595C"/>
    <a:srgbClr val="D2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239" autoAdjust="0"/>
  </p:normalViewPr>
  <p:slideViewPr>
    <p:cSldViewPr snapToGrid="0" snapToObjects="1"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7A097-75EB-B347-9EF6-BD4E84D809CD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ECBCF71-1DEB-9D44-82D6-EDE55CBEE1B3}">
      <dgm:prSet phldrT="[Texte]" custT="1"/>
      <dgm:spPr>
        <a:solidFill>
          <a:schemeClr val="accent3"/>
        </a:solidFill>
      </dgm:spPr>
      <dgm:t>
        <a:bodyPr/>
        <a:lstStyle/>
        <a:p>
          <a:r>
            <a:rPr lang="en-US" sz="2000" noProof="0" dirty="0" smtClean="0">
              <a:solidFill>
                <a:srgbClr val="000000"/>
              </a:solidFill>
            </a:rPr>
            <a:t>Field site or network</a:t>
          </a:r>
          <a:endParaRPr lang="en-US" sz="2000" noProof="0" dirty="0">
            <a:solidFill>
              <a:srgbClr val="000000"/>
            </a:solidFill>
          </a:endParaRPr>
        </a:p>
      </dgm:t>
    </dgm:pt>
    <dgm:pt modelId="{97354F9E-B750-0044-B752-83C021B3B224}" type="parTrans" cxnId="{F57B2894-C42B-CD4E-905D-19D3B21136C5}">
      <dgm:prSet/>
      <dgm:spPr/>
      <dgm:t>
        <a:bodyPr/>
        <a:lstStyle/>
        <a:p>
          <a:endParaRPr lang="fr-FR"/>
        </a:p>
      </dgm:t>
    </dgm:pt>
    <dgm:pt modelId="{5AEE75D8-79BB-E34E-96A8-D818AA50BE35}" type="sibTrans" cxnId="{F57B2894-C42B-CD4E-905D-19D3B21136C5}">
      <dgm:prSet/>
      <dgm:spPr/>
      <dgm:t>
        <a:bodyPr/>
        <a:lstStyle/>
        <a:p>
          <a:endParaRPr lang="en-US" noProof="0"/>
        </a:p>
      </dgm:t>
    </dgm:pt>
    <dgm:pt modelId="{1CCCEBC8-5519-0843-9E45-1FD0D59E9E1A}">
      <dgm:prSet phldrT="[Texte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noProof="0" dirty="0" smtClean="0">
              <a:solidFill>
                <a:srgbClr val="000000"/>
              </a:solidFill>
            </a:rPr>
            <a:t>Basic measurements</a:t>
          </a:r>
          <a:endParaRPr lang="en-US" sz="2000" noProof="0" dirty="0">
            <a:solidFill>
              <a:srgbClr val="000000"/>
            </a:solidFill>
          </a:endParaRPr>
        </a:p>
      </dgm:t>
    </dgm:pt>
    <dgm:pt modelId="{80C0FA31-FCB9-9541-AB6D-EA09B57E1559}" type="parTrans" cxnId="{D03B74EE-3123-6E4A-A285-470007018122}">
      <dgm:prSet/>
      <dgm:spPr/>
      <dgm:t>
        <a:bodyPr/>
        <a:lstStyle/>
        <a:p>
          <a:endParaRPr lang="fr-FR"/>
        </a:p>
      </dgm:t>
    </dgm:pt>
    <dgm:pt modelId="{36F7C09B-651F-4443-9A31-D6B26C171728}" type="sibTrans" cxnId="{D03B74EE-3123-6E4A-A285-470007018122}">
      <dgm:prSet/>
      <dgm:spPr/>
      <dgm:t>
        <a:bodyPr/>
        <a:lstStyle/>
        <a:p>
          <a:endParaRPr lang="en-US" noProof="0"/>
        </a:p>
      </dgm:t>
    </dgm:pt>
    <dgm:pt modelId="{E0BA1C1E-FF74-6D49-B044-5BFA0C754D1E}">
      <dgm:prSet phldrT="[Texte]" custT="1"/>
      <dgm:spPr/>
      <dgm:t>
        <a:bodyPr/>
        <a:lstStyle/>
        <a:p>
          <a:r>
            <a:rPr lang="en-US" sz="2000" noProof="0" dirty="0" smtClean="0">
              <a:solidFill>
                <a:srgbClr val="000000"/>
              </a:solidFill>
            </a:rPr>
            <a:t>Lab mobile (specific campaigns, “hotspots”, “hot – moments”</a:t>
          </a:r>
          <a:endParaRPr lang="en-US" sz="2000" noProof="0" dirty="0">
            <a:solidFill>
              <a:srgbClr val="000000"/>
            </a:solidFill>
          </a:endParaRPr>
        </a:p>
      </dgm:t>
    </dgm:pt>
    <dgm:pt modelId="{A4C21E32-FA8F-5842-B593-08CC36807967}" type="parTrans" cxnId="{7C5436AF-2223-3944-9A9C-E4CF6D0674B8}">
      <dgm:prSet/>
      <dgm:spPr/>
      <dgm:t>
        <a:bodyPr/>
        <a:lstStyle/>
        <a:p>
          <a:endParaRPr lang="fr-FR"/>
        </a:p>
      </dgm:t>
    </dgm:pt>
    <dgm:pt modelId="{FC10D1F2-6AAD-774C-A7F1-E228F536C325}" type="sibTrans" cxnId="{7C5436AF-2223-3944-9A9C-E4CF6D0674B8}">
      <dgm:prSet/>
      <dgm:spPr/>
      <dgm:t>
        <a:bodyPr/>
        <a:lstStyle/>
        <a:p>
          <a:endParaRPr lang="en-US" noProof="0"/>
        </a:p>
      </dgm:t>
    </dgm:pt>
    <dgm:pt modelId="{46F485F5-3BD0-3B4A-88BE-CF9FED7E6A3E}" type="pres">
      <dgm:prSet presAssocID="{6207A097-75EB-B347-9EF6-BD4E84D809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71504F7-0F32-124F-8017-E96FD17DE2BB}" type="pres">
      <dgm:prSet presAssocID="{5ECBCF71-1DEB-9D44-82D6-EDE55CBEE1B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F1CA4A-1984-394D-B2EF-7C7C69F78BD6}" type="pres">
      <dgm:prSet presAssocID="{5AEE75D8-79BB-E34E-96A8-D818AA50BE35}" presName="sibTrans" presStyleLbl="sibTrans2D1" presStyleIdx="0" presStyleCnt="3"/>
      <dgm:spPr/>
      <dgm:t>
        <a:bodyPr/>
        <a:lstStyle/>
        <a:p>
          <a:endParaRPr lang="fr-FR"/>
        </a:p>
      </dgm:t>
    </dgm:pt>
    <dgm:pt modelId="{F5AFC619-2970-D640-9B1C-874EAD0E417F}" type="pres">
      <dgm:prSet presAssocID="{5AEE75D8-79BB-E34E-96A8-D818AA50BE35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134E1B7D-F921-6140-A709-673C30B7DEB3}" type="pres">
      <dgm:prSet presAssocID="{1CCCEBC8-5519-0843-9E45-1FD0D59E9E1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27BAAF-0CBE-064D-BF00-9EEE6B9C6EBE}" type="pres">
      <dgm:prSet presAssocID="{36F7C09B-651F-4443-9A31-D6B26C171728}" presName="sibTrans" presStyleLbl="sibTrans2D1" presStyleIdx="1" presStyleCnt="3"/>
      <dgm:spPr/>
      <dgm:t>
        <a:bodyPr/>
        <a:lstStyle/>
        <a:p>
          <a:endParaRPr lang="fr-FR"/>
        </a:p>
      </dgm:t>
    </dgm:pt>
    <dgm:pt modelId="{A811BD0C-3AC8-BB47-85EE-C1A7D2D70D75}" type="pres">
      <dgm:prSet presAssocID="{36F7C09B-651F-4443-9A31-D6B26C171728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40B4DD18-BAB8-4E45-B1B6-4E56DDCFCFEB}" type="pres">
      <dgm:prSet presAssocID="{E0BA1C1E-FF74-6D49-B044-5BFA0C754D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F0C108-92DD-5D4B-A118-2C8FFCB1DCB7}" type="pres">
      <dgm:prSet presAssocID="{FC10D1F2-6AAD-774C-A7F1-E228F536C325}" presName="sibTrans" presStyleLbl="sibTrans2D1" presStyleIdx="2" presStyleCnt="3"/>
      <dgm:spPr/>
      <dgm:t>
        <a:bodyPr/>
        <a:lstStyle/>
        <a:p>
          <a:endParaRPr lang="fr-FR"/>
        </a:p>
      </dgm:t>
    </dgm:pt>
    <dgm:pt modelId="{3BF772D2-5C8D-F84C-B09D-DEE902ECDAB9}" type="pres">
      <dgm:prSet presAssocID="{FC10D1F2-6AAD-774C-A7F1-E228F536C325}" presName="connectorText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EE5EE32F-DBC5-46A4-A072-C6084F1477F2}" type="presOf" srcId="{E0BA1C1E-FF74-6D49-B044-5BFA0C754D1E}" destId="{40B4DD18-BAB8-4E45-B1B6-4E56DDCFCFEB}" srcOrd="0" destOrd="0" presId="urn:microsoft.com/office/officeart/2005/8/layout/cycle7"/>
    <dgm:cxn modelId="{0E7262A4-6B78-4F18-8C0D-23064C2B6A87}" type="presOf" srcId="{1CCCEBC8-5519-0843-9E45-1FD0D59E9E1A}" destId="{134E1B7D-F921-6140-A709-673C30B7DEB3}" srcOrd="0" destOrd="0" presId="urn:microsoft.com/office/officeart/2005/8/layout/cycle7"/>
    <dgm:cxn modelId="{C898538A-89FE-4223-9BCC-E421C2C7821E}" type="presOf" srcId="{5AEE75D8-79BB-E34E-96A8-D818AA50BE35}" destId="{F5AFC619-2970-D640-9B1C-874EAD0E417F}" srcOrd="1" destOrd="0" presId="urn:microsoft.com/office/officeart/2005/8/layout/cycle7"/>
    <dgm:cxn modelId="{7C8A46F9-1BC7-4B53-9FA8-E4F81000447D}" type="presOf" srcId="{36F7C09B-651F-4443-9A31-D6B26C171728}" destId="{C527BAAF-0CBE-064D-BF00-9EEE6B9C6EBE}" srcOrd="0" destOrd="0" presId="urn:microsoft.com/office/officeart/2005/8/layout/cycle7"/>
    <dgm:cxn modelId="{7C5436AF-2223-3944-9A9C-E4CF6D0674B8}" srcId="{6207A097-75EB-B347-9EF6-BD4E84D809CD}" destId="{E0BA1C1E-FF74-6D49-B044-5BFA0C754D1E}" srcOrd="2" destOrd="0" parTransId="{A4C21E32-FA8F-5842-B593-08CC36807967}" sibTransId="{FC10D1F2-6AAD-774C-A7F1-E228F536C325}"/>
    <dgm:cxn modelId="{0BAB0299-C221-44FA-8075-16D515498B08}" type="presOf" srcId="{6207A097-75EB-B347-9EF6-BD4E84D809CD}" destId="{46F485F5-3BD0-3B4A-88BE-CF9FED7E6A3E}" srcOrd="0" destOrd="0" presId="urn:microsoft.com/office/officeart/2005/8/layout/cycle7"/>
    <dgm:cxn modelId="{F57B2894-C42B-CD4E-905D-19D3B21136C5}" srcId="{6207A097-75EB-B347-9EF6-BD4E84D809CD}" destId="{5ECBCF71-1DEB-9D44-82D6-EDE55CBEE1B3}" srcOrd="0" destOrd="0" parTransId="{97354F9E-B750-0044-B752-83C021B3B224}" sibTransId="{5AEE75D8-79BB-E34E-96A8-D818AA50BE35}"/>
    <dgm:cxn modelId="{0BA9A74C-B971-4D33-95CC-73C69F787A2E}" type="presOf" srcId="{36F7C09B-651F-4443-9A31-D6B26C171728}" destId="{A811BD0C-3AC8-BB47-85EE-C1A7D2D70D75}" srcOrd="1" destOrd="0" presId="urn:microsoft.com/office/officeart/2005/8/layout/cycle7"/>
    <dgm:cxn modelId="{645094CD-4C30-41CB-A4ED-1B3A4EEA87A3}" type="presOf" srcId="{FC10D1F2-6AAD-774C-A7F1-E228F536C325}" destId="{3BF772D2-5C8D-F84C-B09D-DEE902ECDAB9}" srcOrd="1" destOrd="0" presId="urn:microsoft.com/office/officeart/2005/8/layout/cycle7"/>
    <dgm:cxn modelId="{520DC0CB-B6CC-4A51-94EB-7DA88F5F2B74}" type="presOf" srcId="{5ECBCF71-1DEB-9D44-82D6-EDE55CBEE1B3}" destId="{B71504F7-0F32-124F-8017-E96FD17DE2BB}" srcOrd="0" destOrd="0" presId="urn:microsoft.com/office/officeart/2005/8/layout/cycle7"/>
    <dgm:cxn modelId="{F2830479-A6C3-4338-9399-4538D8F7EB11}" type="presOf" srcId="{5AEE75D8-79BB-E34E-96A8-D818AA50BE35}" destId="{21F1CA4A-1984-394D-B2EF-7C7C69F78BD6}" srcOrd="0" destOrd="0" presId="urn:microsoft.com/office/officeart/2005/8/layout/cycle7"/>
    <dgm:cxn modelId="{7226F906-8B6D-429A-8D48-40888B340F7D}" type="presOf" srcId="{FC10D1F2-6AAD-774C-A7F1-E228F536C325}" destId="{B3F0C108-92DD-5D4B-A118-2C8FFCB1DCB7}" srcOrd="0" destOrd="0" presId="urn:microsoft.com/office/officeart/2005/8/layout/cycle7"/>
    <dgm:cxn modelId="{D03B74EE-3123-6E4A-A285-470007018122}" srcId="{6207A097-75EB-B347-9EF6-BD4E84D809CD}" destId="{1CCCEBC8-5519-0843-9E45-1FD0D59E9E1A}" srcOrd="1" destOrd="0" parTransId="{80C0FA31-FCB9-9541-AB6D-EA09B57E1559}" sibTransId="{36F7C09B-651F-4443-9A31-D6B26C171728}"/>
    <dgm:cxn modelId="{A7C26DC5-6AEA-4308-A294-DECBDA07FA3F}" type="presParOf" srcId="{46F485F5-3BD0-3B4A-88BE-CF9FED7E6A3E}" destId="{B71504F7-0F32-124F-8017-E96FD17DE2BB}" srcOrd="0" destOrd="0" presId="urn:microsoft.com/office/officeart/2005/8/layout/cycle7"/>
    <dgm:cxn modelId="{62D40C42-0649-45C0-A378-0E3C04EBD7B8}" type="presParOf" srcId="{46F485F5-3BD0-3B4A-88BE-CF9FED7E6A3E}" destId="{21F1CA4A-1984-394D-B2EF-7C7C69F78BD6}" srcOrd="1" destOrd="0" presId="urn:microsoft.com/office/officeart/2005/8/layout/cycle7"/>
    <dgm:cxn modelId="{F624972B-C722-4646-9DE2-448165E32DDB}" type="presParOf" srcId="{21F1CA4A-1984-394D-B2EF-7C7C69F78BD6}" destId="{F5AFC619-2970-D640-9B1C-874EAD0E417F}" srcOrd="0" destOrd="0" presId="urn:microsoft.com/office/officeart/2005/8/layout/cycle7"/>
    <dgm:cxn modelId="{1053BEEF-51E7-469D-8F57-1CB5FBC2DE9B}" type="presParOf" srcId="{46F485F5-3BD0-3B4A-88BE-CF9FED7E6A3E}" destId="{134E1B7D-F921-6140-A709-673C30B7DEB3}" srcOrd="2" destOrd="0" presId="urn:microsoft.com/office/officeart/2005/8/layout/cycle7"/>
    <dgm:cxn modelId="{0A191C83-0D29-46C6-81FB-ECDFBE99C6F4}" type="presParOf" srcId="{46F485F5-3BD0-3B4A-88BE-CF9FED7E6A3E}" destId="{C527BAAF-0CBE-064D-BF00-9EEE6B9C6EBE}" srcOrd="3" destOrd="0" presId="urn:microsoft.com/office/officeart/2005/8/layout/cycle7"/>
    <dgm:cxn modelId="{C73DE3C6-FACE-47A9-93AF-2753A7B88DC3}" type="presParOf" srcId="{C527BAAF-0CBE-064D-BF00-9EEE6B9C6EBE}" destId="{A811BD0C-3AC8-BB47-85EE-C1A7D2D70D75}" srcOrd="0" destOrd="0" presId="urn:microsoft.com/office/officeart/2005/8/layout/cycle7"/>
    <dgm:cxn modelId="{104251F0-205B-4D2D-9905-3A961C65229F}" type="presParOf" srcId="{46F485F5-3BD0-3B4A-88BE-CF9FED7E6A3E}" destId="{40B4DD18-BAB8-4E45-B1B6-4E56DDCFCFEB}" srcOrd="4" destOrd="0" presId="urn:microsoft.com/office/officeart/2005/8/layout/cycle7"/>
    <dgm:cxn modelId="{0644E2C4-B036-4EB6-9BA6-3F7299E666E8}" type="presParOf" srcId="{46F485F5-3BD0-3B4A-88BE-CF9FED7E6A3E}" destId="{B3F0C108-92DD-5D4B-A118-2C8FFCB1DCB7}" srcOrd="5" destOrd="0" presId="urn:microsoft.com/office/officeart/2005/8/layout/cycle7"/>
    <dgm:cxn modelId="{A280DA5C-BCCC-4309-9045-30AB1E6173DD}" type="presParOf" srcId="{B3F0C108-92DD-5D4B-A118-2C8FFCB1DCB7}" destId="{3BF772D2-5C8D-F84C-B09D-DEE902ECDAB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504F7-0F32-124F-8017-E96FD17DE2BB}">
      <dsp:nvSpPr>
        <dsp:cNvPr id="0" name=""/>
        <dsp:cNvSpPr/>
      </dsp:nvSpPr>
      <dsp:spPr>
        <a:xfrm>
          <a:off x="2943448" y="1529"/>
          <a:ext cx="2342703" cy="117135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000000"/>
              </a:solidFill>
            </a:rPr>
            <a:t>Field site or network</a:t>
          </a:r>
          <a:endParaRPr lang="en-US" sz="2000" kern="1200" noProof="0" dirty="0">
            <a:solidFill>
              <a:srgbClr val="000000"/>
            </a:solidFill>
          </a:endParaRPr>
        </a:p>
      </dsp:txBody>
      <dsp:txXfrm>
        <a:off x="2977756" y="35837"/>
        <a:ext cx="2274087" cy="1102735"/>
      </dsp:txXfrm>
    </dsp:sp>
    <dsp:sp modelId="{21F1CA4A-1984-394D-B2EF-7C7C69F78BD6}">
      <dsp:nvSpPr>
        <dsp:cNvPr id="0" name=""/>
        <dsp:cNvSpPr/>
      </dsp:nvSpPr>
      <dsp:spPr>
        <a:xfrm rot="3600000">
          <a:off x="4471375" y="2057994"/>
          <a:ext cx="1221868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noProof="0"/>
        </a:p>
      </dsp:txBody>
      <dsp:txXfrm>
        <a:off x="4594367" y="2139989"/>
        <a:ext cx="975884" cy="245983"/>
      </dsp:txXfrm>
    </dsp:sp>
    <dsp:sp modelId="{134E1B7D-F921-6140-A709-673C30B7DEB3}">
      <dsp:nvSpPr>
        <dsp:cNvPr id="0" name=""/>
        <dsp:cNvSpPr/>
      </dsp:nvSpPr>
      <dsp:spPr>
        <a:xfrm>
          <a:off x="4878467" y="3353081"/>
          <a:ext cx="2342703" cy="11713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000000"/>
              </a:solidFill>
            </a:rPr>
            <a:t>Basic measurements</a:t>
          </a:r>
          <a:endParaRPr lang="en-US" sz="2000" kern="1200" noProof="0" dirty="0">
            <a:solidFill>
              <a:srgbClr val="000000"/>
            </a:solidFill>
          </a:endParaRPr>
        </a:p>
      </dsp:txBody>
      <dsp:txXfrm>
        <a:off x="4912775" y="3387389"/>
        <a:ext cx="2274087" cy="1102735"/>
      </dsp:txXfrm>
    </dsp:sp>
    <dsp:sp modelId="{C527BAAF-0CBE-064D-BF00-9EEE6B9C6EBE}">
      <dsp:nvSpPr>
        <dsp:cNvPr id="0" name=""/>
        <dsp:cNvSpPr/>
      </dsp:nvSpPr>
      <dsp:spPr>
        <a:xfrm rot="10800000">
          <a:off x="3503865" y="3733770"/>
          <a:ext cx="1221868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noProof="0"/>
        </a:p>
      </dsp:txBody>
      <dsp:txXfrm rot="10800000">
        <a:off x="3626857" y="3815765"/>
        <a:ext cx="975884" cy="245983"/>
      </dsp:txXfrm>
    </dsp:sp>
    <dsp:sp modelId="{40B4DD18-BAB8-4E45-B1B6-4E56DDCFCFEB}">
      <dsp:nvSpPr>
        <dsp:cNvPr id="0" name=""/>
        <dsp:cNvSpPr/>
      </dsp:nvSpPr>
      <dsp:spPr>
        <a:xfrm>
          <a:off x="1008428" y="3353081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rgbClr val="000000"/>
              </a:solidFill>
            </a:rPr>
            <a:t>Lab mobile (specific campaigns, “hotspots”, “hot – moments”</a:t>
          </a:r>
          <a:endParaRPr lang="en-US" sz="2000" kern="1200" noProof="0" dirty="0">
            <a:solidFill>
              <a:srgbClr val="000000"/>
            </a:solidFill>
          </a:endParaRPr>
        </a:p>
      </dsp:txBody>
      <dsp:txXfrm>
        <a:off x="1042736" y="3387389"/>
        <a:ext cx="2274087" cy="1102735"/>
      </dsp:txXfrm>
    </dsp:sp>
    <dsp:sp modelId="{B3F0C108-92DD-5D4B-A118-2C8FFCB1DCB7}">
      <dsp:nvSpPr>
        <dsp:cNvPr id="0" name=""/>
        <dsp:cNvSpPr/>
      </dsp:nvSpPr>
      <dsp:spPr>
        <a:xfrm rot="18000000">
          <a:off x="2536356" y="2057994"/>
          <a:ext cx="1221868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noProof="0"/>
        </a:p>
      </dsp:txBody>
      <dsp:txXfrm>
        <a:off x="2659348" y="2139989"/>
        <a:ext cx="975884" cy="24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D072D524-0823-A042-8AB4-C8B482E2DD61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66A5D1B-0EE9-6145-A8B3-24DC0A7B1F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52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8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2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31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3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304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4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98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5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42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6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52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7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712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6D0-8388-174B-8096-9E3CA5F20AEF}" type="slidenum">
              <a:rPr lang="fr-FR"/>
              <a:pPr/>
              <a:t>8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986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D1161-4B1E-5F41-B260-689B32ED22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0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991C3-EB59-2446-B7E8-F1562203D999}" type="datetimeFigureOut">
              <a:rPr lang="fr-FR" smtClean="0"/>
              <a:pPr/>
              <a:t>11/12/2014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CCCA-490B-B244-A888-DF4EBAEAD2E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4"/>
          <p:cNvSpPr txBox="1">
            <a:spLocks noChangeArrowheads="1"/>
          </p:cNvSpPr>
          <p:nvPr/>
        </p:nvSpPr>
        <p:spPr bwMode="auto">
          <a:xfrm>
            <a:off x="-31158" y="3421063"/>
            <a:ext cx="9236504" cy="646331"/>
          </a:xfrm>
          <a:prstGeom prst="rect">
            <a:avLst/>
          </a:prstGeom>
          <a:noFill/>
          <a:ln w="9525">
            <a:solidFill>
              <a:srgbClr val="81872A"/>
            </a:solidFill>
            <a:prstDash val="dot"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fr-FR" sz="1800" b="1" dirty="0" smtClean="0">
              <a:solidFill>
                <a:srgbClr val="81872A"/>
              </a:solidFill>
              <a:latin typeface="Arial Narrow" charset="0"/>
            </a:endParaRPr>
          </a:p>
          <a:p>
            <a:pPr algn="ctr"/>
            <a:r>
              <a:rPr lang="en-US" b="1" dirty="0" smtClean="0">
                <a:solidFill>
                  <a:srgbClr val="81872A"/>
                </a:solidFill>
                <a:latin typeface="Arial Narrow" charset="0"/>
              </a:rPr>
              <a:t>M-POETE</a:t>
            </a:r>
            <a:r>
              <a:rPr lang="en-US" b="1" dirty="0">
                <a:solidFill>
                  <a:srgbClr val="81872A"/>
                </a:solidFill>
                <a:latin typeface="Arial Narrow" charset="0"/>
              </a:rPr>
              <a:t>, A Mobile-Platform for the Observation and the Experimentation in Terrestrial Ecosystems</a:t>
            </a:r>
            <a:endParaRPr lang="fr-FR" sz="1800" b="1" dirty="0">
              <a:solidFill>
                <a:srgbClr val="81872A"/>
              </a:solidFill>
              <a:latin typeface="Arial Narrow" charset="0"/>
            </a:endParaRPr>
          </a:p>
        </p:txBody>
      </p:sp>
      <p:pic>
        <p:nvPicPr>
          <p:cNvPr id="15363" name="Image 18" descr="logo-du-programme-investissements-d-avenir_medium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601" y="6408402"/>
            <a:ext cx="390057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 1" descr="logoarbre_min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92" y="63500"/>
            <a:ext cx="1562180" cy="221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r 39"/>
          <p:cNvGrpSpPr>
            <a:grpSpLocks noChangeAspect="1"/>
          </p:cNvGrpSpPr>
          <p:nvPr/>
        </p:nvGrpSpPr>
        <p:grpSpPr bwMode="auto">
          <a:xfrm>
            <a:off x="4917995" y="6399719"/>
            <a:ext cx="3117930" cy="395859"/>
            <a:chOff x="2125105" y="1244600"/>
            <a:chExt cx="5229529" cy="720000"/>
          </a:xfrm>
        </p:grpSpPr>
        <p:pic>
          <p:nvPicPr>
            <p:cNvPr id="15372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54634" y="1436474"/>
              <a:ext cx="1800000" cy="336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Image 28" descr="foret_privee_francaise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25105" y="1244600"/>
              <a:ext cx="3744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Image 29" descr="logo-v2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30452" y="1329164"/>
              <a:ext cx="1440000" cy="550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Image 30" descr="logo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01399" y="1444575"/>
              <a:ext cx="1222289" cy="32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9" name="Image 27" descr="ENGREF_logo.tif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547" y="6462813"/>
            <a:ext cx="1039310" cy="28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age 33" descr="UL Logo.tif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6172" y="6370302"/>
            <a:ext cx="1117614" cy="45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Image 1" descr="logotype-INRA-RVB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34272" y="6428743"/>
            <a:ext cx="894475" cy="33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1540170" y="4525511"/>
            <a:ext cx="675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Zeller B., Saint-André L.., Bienaimé S., Murat C., Constant T</a:t>
            </a:r>
            <a:r>
              <a:rPr lang="fr-FR" sz="1400" i="1" dirty="0" smtClean="0"/>
              <a:t>., Bonne F., </a:t>
            </a:r>
            <a:r>
              <a:rPr lang="fr-FR" sz="1400" i="1" dirty="0" err="1" smtClean="0"/>
              <a:t>Longdoz</a:t>
            </a:r>
            <a:r>
              <a:rPr lang="fr-FR" sz="1400" i="1" dirty="0" smtClean="0"/>
              <a:t> B., </a:t>
            </a:r>
            <a:r>
              <a:rPr lang="fr-FR" sz="1400" i="1" dirty="0" err="1"/>
              <a:t>K</a:t>
            </a:r>
            <a:r>
              <a:rPr lang="fr-FR" sz="1400" i="1" dirty="0" err="1" smtClean="0"/>
              <a:t>lump</a:t>
            </a:r>
            <a:r>
              <a:rPr lang="fr-FR" sz="1400" i="1" dirty="0" smtClean="0"/>
              <a:t> K.</a:t>
            </a:r>
            <a:endParaRPr lang="fr-FR" sz="1400" i="1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46" y="17385"/>
            <a:ext cx="3493949" cy="2620462"/>
          </a:xfrm>
          <a:prstGeom prst="rect">
            <a:avLst/>
          </a:prstGeom>
        </p:spPr>
      </p:pic>
      <p:pic>
        <p:nvPicPr>
          <p:cNvPr id="17" name="Image 16" descr="P1000175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1679" y="16996"/>
            <a:ext cx="3494468" cy="2620851"/>
          </a:xfrm>
          <a:prstGeom prst="rect">
            <a:avLst/>
          </a:prstGeom>
        </p:spPr>
      </p:pic>
      <p:pic>
        <p:nvPicPr>
          <p:cNvPr id="1026" name="Picture 2" descr="AnaEE-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" y="5074503"/>
            <a:ext cx="2663047" cy="11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err="1" smtClean="0">
                  <a:solidFill>
                    <a:schemeClr val="bg1"/>
                  </a:solidFill>
                  <a:cs typeface="ＭＳ Ｐゴシック" charset="-128"/>
                </a:rPr>
                <a:t>Context</a:t>
              </a: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 and Challenges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4176" y="978117"/>
            <a:ext cx="6282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ts val="1200"/>
              </a:spcBef>
              <a:buFont typeface="Wingdings" charset="2"/>
              <a:buChar char="Ø"/>
            </a:pPr>
            <a:r>
              <a:rPr lang="en-US" sz="2000" b="1" dirty="0" smtClean="0">
                <a:solidFill>
                  <a:srgbClr val="90952F"/>
                </a:solidFill>
                <a:latin typeface="Arial Narrow"/>
                <a:cs typeface="Arial Narrow"/>
              </a:rPr>
              <a:t> Why such a platform?</a:t>
            </a:r>
            <a:endParaRPr lang="en-US" b="1" dirty="0" smtClean="0">
              <a:solidFill>
                <a:srgbClr val="90952F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1236" y="2753544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4738751" y="1470932"/>
            <a:ext cx="383006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Generalize observed findings (example nitrification) from a well equipped site using a network of sites (network approach, variation of soil parameters, climate…..)</a:t>
            </a:r>
          </a:p>
          <a:p>
            <a:r>
              <a:rPr lang="en-GB" sz="2400" dirty="0" smtClean="0"/>
              <a:t>Need for new networks or combination of networks (territory approach) with respect to specific scientific questions or to respond to a demand of society, decision maker or end users.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>
              <a:buFont typeface="Arial"/>
              <a:buNone/>
            </a:pPr>
            <a:endParaRPr lang="en-GB" sz="2400" dirty="0"/>
          </a:p>
        </p:txBody>
      </p:sp>
      <p:grpSp>
        <p:nvGrpSpPr>
          <p:cNvPr id="32" name="Group 5"/>
          <p:cNvGrpSpPr>
            <a:grpSpLocks noChangeAspect="1"/>
          </p:cNvGrpSpPr>
          <p:nvPr/>
        </p:nvGrpSpPr>
        <p:grpSpPr bwMode="auto">
          <a:xfrm>
            <a:off x="394272" y="2086249"/>
            <a:ext cx="4329113" cy="3857214"/>
            <a:chOff x="1358" y="831"/>
            <a:chExt cx="2727" cy="2437"/>
          </a:xfrm>
        </p:grpSpPr>
        <p:sp>
          <p:nvSpPr>
            <p:cNvPr id="33" name="Freeform 6"/>
            <p:cNvSpPr>
              <a:spLocks noChangeAspect="1"/>
            </p:cNvSpPr>
            <p:nvPr/>
          </p:nvSpPr>
          <p:spPr bwMode="auto">
            <a:xfrm>
              <a:off x="2770" y="2935"/>
              <a:ext cx="1" cy="54"/>
            </a:xfrm>
            <a:custGeom>
              <a:avLst/>
              <a:gdLst>
                <a:gd name="T0" fmla="*/ 0 w 1"/>
                <a:gd name="T1" fmla="*/ 0 h 54"/>
                <a:gd name="T2" fmla="*/ 0 w 1"/>
                <a:gd name="T3" fmla="*/ 30 h 54"/>
                <a:gd name="T4" fmla="*/ 0 w 1"/>
                <a:gd name="T5" fmla="*/ 54 h 54"/>
                <a:gd name="T6" fmla="*/ 0 60000 65536"/>
                <a:gd name="T7" fmla="*/ 0 60000 65536"/>
                <a:gd name="T8" fmla="*/ 0 60000 65536"/>
                <a:gd name="T9" fmla="*/ 0 w 1"/>
                <a:gd name="T10" fmla="*/ 0 h 54"/>
                <a:gd name="T11" fmla="*/ 1 w 1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4">
                  <a:moveTo>
                    <a:pt x="0" y="0"/>
                  </a:moveTo>
                  <a:lnTo>
                    <a:pt x="0" y="30"/>
                  </a:lnTo>
                  <a:lnTo>
                    <a:pt x="0" y="5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7"/>
            <p:cNvSpPr>
              <a:spLocks noChangeAspect="1"/>
            </p:cNvSpPr>
            <p:nvPr/>
          </p:nvSpPr>
          <p:spPr bwMode="auto">
            <a:xfrm>
              <a:off x="2770" y="2989"/>
              <a:ext cx="6" cy="24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  <a:gd name="T6" fmla="*/ 0 60000 65536"/>
                <a:gd name="T7" fmla="*/ 0 60000 65536"/>
                <a:gd name="T8" fmla="*/ 0 60000 65536"/>
                <a:gd name="T9" fmla="*/ 0 w 6"/>
                <a:gd name="T10" fmla="*/ 0 h 24"/>
                <a:gd name="T11" fmla="*/ 6 w 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8"/>
            <p:cNvSpPr>
              <a:spLocks noChangeAspect="1"/>
            </p:cNvSpPr>
            <p:nvPr/>
          </p:nvSpPr>
          <p:spPr bwMode="auto">
            <a:xfrm>
              <a:off x="2776" y="3013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6 h 6"/>
                <a:gd name="T4" fmla="*/ 12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9"/>
            <p:cNvSpPr>
              <a:spLocks noChangeAspect="1"/>
            </p:cNvSpPr>
            <p:nvPr/>
          </p:nvSpPr>
          <p:spPr bwMode="auto">
            <a:xfrm>
              <a:off x="2788" y="3019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0"/>
            <p:cNvSpPr>
              <a:spLocks noChangeAspect="1"/>
            </p:cNvSpPr>
            <p:nvPr/>
          </p:nvSpPr>
          <p:spPr bwMode="auto">
            <a:xfrm>
              <a:off x="2788" y="3025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6 w 12"/>
                <a:gd name="T3" fmla="*/ 6 h 12"/>
                <a:gd name="T4" fmla="*/ 12 w 12"/>
                <a:gd name="T5" fmla="*/ 12 h 12"/>
                <a:gd name="T6" fmla="*/ 12 w 12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11"/>
            <p:cNvSpPr>
              <a:spLocks noChangeAspect="1"/>
            </p:cNvSpPr>
            <p:nvPr/>
          </p:nvSpPr>
          <p:spPr bwMode="auto">
            <a:xfrm>
              <a:off x="2776" y="303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2 w 24"/>
                <a:gd name="T5" fmla="*/ 6 h 6"/>
                <a:gd name="T6" fmla="*/ 6 w 24"/>
                <a:gd name="T7" fmla="*/ 6 h 6"/>
                <a:gd name="T8" fmla="*/ 0 w 24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6"/>
                <a:gd name="T17" fmla="*/ 24 w 2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12"/>
            <p:cNvSpPr>
              <a:spLocks noChangeAspect="1"/>
            </p:cNvSpPr>
            <p:nvPr/>
          </p:nvSpPr>
          <p:spPr bwMode="auto">
            <a:xfrm>
              <a:off x="2770" y="3031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3"/>
            <p:cNvSpPr>
              <a:spLocks noChangeAspect="1"/>
            </p:cNvSpPr>
            <p:nvPr/>
          </p:nvSpPr>
          <p:spPr bwMode="auto">
            <a:xfrm>
              <a:off x="2758" y="3031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14"/>
            <p:cNvSpPr>
              <a:spLocks noChangeAspect="1" noChangeShapeType="1"/>
            </p:cNvSpPr>
            <p:nvPr/>
          </p:nvSpPr>
          <p:spPr bwMode="auto">
            <a:xfrm flipH="1">
              <a:off x="2752" y="3031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5"/>
            <p:cNvSpPr>
              <a:spLocks noChangeAspect="1"/>
            </p:cNvSpPr>
            <p:nvPr/>
          </p:nvSpPr>
          <p:spPr bwMode="auto">
            <a:xfrm>
              <a:off x="2746" y="3031"/>
              <a:ext cx="6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6"/>
            <p:cNvSpPr>
              <a:spLocks noChangeAspect="1"/>
            </p:cNvSpPr>
            <p:nvPr/>
          </p:nvSpPr>
          <p:spPr bwMode="auto">
            <a:xfrm>
              <a:off x="2728" y="3037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2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7"/>
            <p:cNvSpPr>
              <a:spLocks noChangeAspect="1"/>
            </p:cNvSpPr>
            <p:nvPr/>
          </p:nvSpPr>
          <p:spPr bwMode="auto">
            <a:xfrm>
              <a:off x="2716" y="3037"/>
              <a:ext cx="12" cy="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0 h 6"/>
                <a:gd name="T4" fmla="*/ 0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Line 18"/>
            <p:cNvSpPr>
              <a:spLocks noChangeAspect="1" noChangeShapeType="1"/>
            </p:cNvSpPr>
            <p:nvPr/>
          </p:nvSpPr>
          <p:spPr bwMode="auto">
            <a:xfrm flipH="1">
              <a:off x="2710" y="3043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Line 19"/>
            <p:cNvSpPr>
              <a:spLocks noChangeAspect="1" noChangeShapeType="1"/>
            </p:cNvSpPr>
            <p:nvPr/>
          </p:nvSpPr>
          <p:spPr bwMode="auto">
            <a:xfrm flipH="1">
              <a:off x="2698" y="3043"/>
              <a:ext cx="12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Line 20"/>
            <p:cNvSpPr>
              <a:spLocks noChangeAspect="1" noChangeShapeType="1"/>
            </p:cNvSpPr>
            <p:nvPr/>
          </p:nvSpPr>
          <p:spPr bwMode="auto">
            <a:xfrm flipH="1">
              <a:off x="2692" y="3049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1"/>
            <p:cNvSpPr>
              <a:spLocks noChangeAspect="1"/>
            </p:cNvSpPr>
            <p:nvPr/>
          </p:nvSpPr>
          <p:spPr bwMode="auto">
            <a:xfrm>
              <a:off x="2692" y="3055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0"/>
                  </a:moveTo>
                  <a:lnTo>
                    <a:pt x="6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2"/>
            <p:cNvSpPr>
              <a:spLocks noChangeAspect="1"/>
            </p:cNvSpPr>
            <p:nvPr/>
          </p:nvSpPr>
          <p:spPr bwMode="auto">
            <a:xfrm>
              <a:off x="2674" y="3061"/>
              <a:ext cx="24" cy="1"/>
            </a:xfrm>
            <a:custGeom>
              <a:avLst/>
              <a:gdLst>
                <a:gd name="T0" fmla="*/ 24 w 24"/>
                <a:gd name="T1" fmla="*/ 0 h 1"/>
                <a:gd name="T2" fmla="*/ 18 w 24"/>
                <a:gd name="T3" fmla="*/ 0 h 1"/>
                <a:gd name="T4" fmla="*/ 12 w 24"/>
                <a:gd name="T5" fmla="*/ 0 h 1"/>
                <a:gd name="T6" fmla="*/ 0 w 2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"/>
                <a:gd name="T14" fmla="*/ 24 w 2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3"/>
            <p:cNvSpPr>
              <a:spLocks noChangeAspect="1"/>
            </p:cNvSpPr>
            <p:nvPr/>
          </p:nvSpPr>
          <p:spPr bwMode="auto">
            <a:xfrm>
              <a:off x="2668" y="3061"/>
              <a:ext cx="6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4"/>
            <p:cNvSpPr>
              <a:spLocks noChangeAspect="1"/>
            </p:cNvSpPr>
            <p:nvPr/>
          </p:nvSpPr>
          <p:spPr bwMode="auto">
            <a:xfrm>
              <a:off x="2662" y="3061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Line 25"/>
            <p:cNvSpPr>
              <a:spLocks noChangeAspect="1" noChangeShapeType="1"/>
            </p:cNvSpPr>
            <p:nvPr/>
          </p:nvSpPr>
          <p:spPr bwMode="auto">
            <a:xfrm flipH="1" flipV="1">
              <a:off x="2650" y="3055"/>
              <a:ext cx="12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6"/>
            <p:cNvSpPr>
              <a:spLocks noChangeAspect="1"/>
            </p:cNvSpPr>
            <p:nvPr/>
          </p:nvSpPr>
          <p:spPr bwMode="auto">
            <a:xfrm>
              <a:off x="2614" y="3043"/>
              <a:ext cx="36" cy="12"/>
            </a:xfrm>
            <a:custGeom>
              <a:avLst/>
              <a:gdLst>
                <a:gd name="T0" fmla="*/ 36 w 36"/>
                <a:gd name="T1" fmla="*/ 12 h 12"/>
                <a:gd name="T2" fmla="*/ 18 w 36"/>
                <a:gd name="T3" fmla="*/ 6 h 12"/>
                <a:gd name="T4" fmla="*/ 0 w 36"/>
                <a:gd name="T5" fmla="*/ 0 h 12"/>
                <a:gd name="T6" fmla="*/ 0 60000 65536"/>
                <a:gd name="T7" fmla="*/ 0 60000 65536"/>
                <a:gd name="T8" fmla="*/ 0 60000 65536"/>
                <a:gd name="T9" fmla="*/ 0 w 36"/>
                <a:gd name="T10" fmla="*/ 0 h 12"/>
                <a:gd name="T11" fmla="*/ 36 w 3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2">
                  <a:moveTo>
                    <a:pt x="36" y="12"/>
                  </a:moveTo>
                  <a:lnTo>
                    <a:pt x="18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7"/>
            <p:cNvSpPr>
              <a:spLocks noChangeAspect="1"/>
            </p:cNvSpPr>
            <p:nvPr/>
          </p:nvSpPr>
          <p:spPr bwMode="auto">
            <a:xfrm>
              <a:off x="2590" y="3043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2 w 24"/>
                <a:gd name="T3" fmla="*/ 0 h 6"/>
                <a:gd name="T4" fmla="*/ 0 w 24"/>
                <a:gd name="T5" fmla="*/ 6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24" y="0"/>
                  </a:moveTo>
                  <a:lnTo>
                    <a:pt x="12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8"/>
            <p:cNvSpPr>
              <a:spLocks noChangeAspect="1"/>
            </p:cNvSpPr>
            <p:nvPr/>
          </p:nvSpPr>
          <p:spPr bwMode="auto">
            <a:xfrm>
              <a:off x="2578" y="3049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12" y="0"/>
                  </a:move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Line 29"/>
            <p:cNvSpPr>
              <a:spLocks noChangeAspect="1" noChangeShapeType="1"/>
            </p:cNvSpPr>
            <p:nvPr/>
          </p:nvSpPr>
          <p:spPr bwMode="auto">
            <a:xfrm flipH="1">
              <a:off x="2566" y="3061"/>
              <a:ext cx="12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Line 30"/>
            <p:cNvSpPr>
              <a:spLocks noChangeAspect="1" noChangeShapeType="1"/>
            </p:cNvSpPr>
            <p:nvPr/>
          </p:nvSpPr>
          <p:spPr bwMode="auto">
            <a:xfrm flipH="1" flipV="1">
              <a:off x="2554" y="3055"/>
              <a:ext cx="12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1"/>
            <p:cNvSpPr>
              <a:spLocks noChangeAspect="1"/>
            </p:cNvSpPr>
            <p:nvPr/>
          </p:nvSpPr>
          <p:spPr bwMode="auto">
            <a:xfrm>
              <a:off x="2548" y="3037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0 w 6"/>
                <a:gd name="T3" fmla="*/ 6 h 18"/>
                <a:gd name="T4" fmla="*/ 0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2"/>
            <p:cNvSpPr>
              <a:spLocks noChangeAspect="1"/>
            </p:cNvSpPr>
            <p:nvPr/>
          </p:nvSpPr>
          <p:spPr bwMode="auto">
            <a:xfrm>
              <a:off x="2542" y="3037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33"/>
            <p:cNvSpPr>
              <a:spLocks noChangeAspect="1" noChangeShapeType="1"/>
            </p:cNvSpPr>
            <p:nvPr/>
          </p:nvSpPr>
          <p:spPr bwMode="auto">
            <a:xfrm flipH="1" flipV="1">
              <a:off x="2530" y="3031"/>
              <a:ext cx="12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34"/>
            <p:cNvSpPr>
              <a:spLocks noChangeAspect="1"/>
            </p:cNvSpPr>
            <p:nvPr/>
          </p:nvSpPr>
          <p:spPr bwMode="auto">
            <a:xfrm>
              <a:off x="2506" y="30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12 w 24"/>
                <a:gd name="T3" fmla="*/ 6 h 6"/>
                <a:gd name="T4" fmla="*/ 0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24" y="6"/>
                  </a:move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35"/>
            <p:cNvSpPr>
              <a:spLocks noChangeAspect="1"/>
            </p:cNvSpPr>
            <p:nvPr/>
          </p:nvSpPr>
          <p:spPr bwMode="auto">
            <a:xfrm>
              <a:off x="2506" y="3007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0 w 6"/>
                <a:gd name="T3" fmla="*/ 6 h 18"/>
                <a:gd name="T4" fmla="*/ 6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0" y="18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36"/>
            <p:cNvSpPr>
              <a:spLocks noChangeAspect="1"/>
            </p:cNvSpPr>
            <p:nvPr/>
          </p:nvSpPr>
          <p:spPr bwMode="auto">
            <a:xfrm>
              <a:off x="2512" y="3007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7"/>
            <p:cNvSpPr>
              <a:spLocks noChangeAspect="1"/>
            </p:cNvSpPr>
            <p:nvPr/>
          </p:nvSpPr>
          <p:spPr bwMode="auto">
            <a:xfrm>
              <a:off x="2506" y="3001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8"/>
            <p:cNvSpPr>
              <a:spLocks noChangeAspect="1"/>
            </p:cNvSpPr>
            <p:nvPr/>
          </p:nvSpPr>
          <p:spPr bwMode="auto">
            <a:xfrm>
              <a:off x="2506" y="2995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6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39"/>
            <p:cNvSpPr>
              <a:spLocks noChangeAspect="1"/>
            </p:cNvSpPr>
            <p:nvPr/>
          </p:nvSpPr>
          <p:spPr bwMode="auto">
            <a:xfrm>
              <a:off x="2464" y="2983"/>
              <a:ext cx="48" cy="12"/>
            </a:xfrm>
            <a:custGeom>
              <a:avLst/>
              <a:gdLst>
                <a:gd name="T0" fmla="*/ 48 w 48"/>
                <a:gd name="T1" fmla="*/ 12 h 12"/>
                <a:gd name="T2" fmla="*/ 36 w 48"/>
                <a:gd name="T3" fmla="*/ 12 h 12"/>
                <a:gd name="T4" fmla="*/ 24 w 48"/>
                <a:gd name="T5" fmla="*/ 6 h 12"/>
                <a:gd name="T6" fmla="*/ 12 w 48"/>
                <a:gd name="T7" fmla="*/ 0 h 12"/>
                <a:gd name="T8" fmla="*/ 0 w 4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2"/>
                <a:gd name="T17" fmla="*/ 48 w 4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2">
                  <a:moveTo>
                    <a:pt x="48" y="12"/>
                  </a:moveTo>
                  <a:lnTo>
                    <a:pt x="36" y="12"/>
                  </a:lnTo>
                  <a:lnTo>
                    <a:pt x="24" y="6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0"/>
            <p:cNvSpPr>
              <a:spLocks noChangeAspect="1"/>
            </p:cNvSpPr>
            <p:nvPr/>
          </p:nvSpPr>
          <p:spPr bwMode="auto">
            <a:xfrm>
              <a:off x="2458" y="2983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1"/>
            <p:cNvSpPr>
              <a:spLocks noChangeAspect="1"/>
            </p:cNvSpPr>
            <p:nvPr/>
          </p:nvSpPr>
          <p:spPr bwMode="auto">
            <a:xfrm>
              <a:off x="2458" y="2983"/>
              <a:ext cx="1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2"/>
            <p:cNvSpPr>
              <a:spLocks noChangeAspect="1"/>
            </p:cNvSpPr>
            <p:nvPr/>
          </p:nvSpPr>
          <p:spPr bwMode="auto">
            <a:xfrm>
              <a:off x="2452" y="2995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3"/>
            <p:cNvSpPr>
              <a:spLocks noChangeAspect="1"/>
            </p:cNvSpPr>
            <p:nvPr/>
          </p:nvSpPr>
          <p:spPr bwMode="auto">
            <a:xfrm>
              <a:off x="2440" y="2971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12 h 24"/>
                <a:gd name="T6" fmla="*/ 0 w 12"/>
                <a:gd name="T7" fmla="*/ 6 h 24"/>
                <a:gd name="T8" fmla="*/ 0 w 1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4"/>
                <a:gd name="T17" fmla="*/ 12 w 1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4"/>
            <p:cNvSpPr>
              <a:spLocks noChangeAspect="1"/>
            </p:cNvSpPr>
            <p:nvPr/>
          </p:nvSpPr>
          <p:spPr bwMode="auto">
            <a:xfrm>
              <a:off x="2434" y="2971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45"/>
            <p:cNvSpPr>
              <a:spLocks noChangeAspect="1"/>
            </p:cNvSpPr>
            <p:nvPr/>
          </p:nvSpPr>
          <p:spPr bwMode="auto">
            <a:xfrm>
              <a:off x="2434" y="2965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46"/>
            <p:cNvSpPr>
              <a:spLocks noChangeAspect="1"/>
            </p:cNvSpPr>
            <p:nvPr/>
          </p:nvSpPr>
          <p:spPr bwMode="auto">
            <a:xfrm>
              <a:off x="2410" y="2965"/>
              <a:ext cx="24" cy="1"/>
            </a:xfrm>
            <a:custGeom>
              <a:avLst/>
              <a:gdLst>
                <a:gd name="T0" fmla="*/ 24 w 24"/>
                <a:gd name="T1" fmla="*/ 0 h 1"/>
                <a:gd name="T2" fmla="*/ 12 w 24"/>
                <a:gd name="T3" fmla="*/ 0 h 1"/>
                <a:gd name="T4" fmla="*/ 0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24" y="0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7"/>
            <p:cNvSpPr>
              <a:spLocks noChangeAspect="1"/>
            </p:cNvSpPr>
            <p:nvPr/>
          </p:nvSpPr>
          <p:spPr bwMode="auto">
            <a:xfrm>
              <a:off x="2398" y="2965"/>
              <a:ext cx="12" cy="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6 h 6"/>
                <a:gd name="T4" fmla="*/ 0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0"/>
                  </a:move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8"/>
            <p:cNvSpPr>
              <a:spLocks noChangeAspect="1"/>
            </p:cNvSpPr>
            <p:nvPr/>
          </p:nvSpPr>
          <p:spPr bwMode="auto">
            <a:xfrm>
              <a:off x="2380" y="294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2 w 18"/>
                <a:gd name="T3" fmla="*/ 18 h 24"/>
                <a:gd name="T4" fmla="*/ 12 w 18"/>
                <a:gd name="T5" fmla="*/ 12 h 24"/>
                <a:gd name="T6" fmla="*/ 6 w 18"/>
                <a:gd name="T7" fmla="*/ 6 h 24"/>
                <a:gd name="T8" fmla="*/ 0 w 1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4"/>
                <a:gd name="T17" fmla="*/ 18 w 1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4">
                  <a:moveTo>
                    <a:pt x="18" y="24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49"/>
            <p:cNvSpPr>
              <a:spLocks noChangeAspect="1"/>
            </p:cNvSpPr>
            <p:nvPr/>
          </p:nvSpPr>
          <p:spPr bwMode="auto">
            <a:xfrm>
              <a:off x="2362" y="2947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6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50"/>
            <p:cNvSpPr>
              <a:spLocks noChangeAspect="1"/>
            </p:cNvSpPr>
            <p:nvPr/>
          </p:nvSpPr>
          <p:spPr bwMode="auto">
            <a:xfrm>
              <a:off x="2356" y="2941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51"/>
            <p:cNvSpPr>
              <a:spLocks noChangeAspect="1"/>
            </p:cNvSpPr>
            <p:nvPr/>
          </p:nvSpPr>
          <p:spPr bwMode="auto">
            <a:xfrm>
              <a:off x="2350" y="2941"/>
              <a:ext cx="6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52"/>
            <p:cNvSpPr>
              <a:spLocks noChangeAspect="1"/>
            </p:cNvSpPr>
            <p:nvPr/>
          </p:nvSpPr>
          <p:spPr bwMode="auto">
            <a:xfrm>
              <a:off x="2338" y="2935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6 w 12"/>
                <a:gd name="T3" fmla="*/ 6 h 12"/>
                <a:gd name="T4" fmla="*/ 0 w 12"/>
                <a:gd name="T5" fmla="*/ 0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12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53"/>
            <p:cNvSpPr>
              <a:spLocks noChangeAspect="1"/>
            </p:cNvSpPr>
            <p:nvPr/>
          </p:nvSpPr>
          <p:spPr bwMode="auto">
            <a:xfrm>
              <a:off x="2308" y="292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12 w 30"/>
                <a:gd name="T3" fmla="*/ 0 h 6"/>
                <a:gd name="T4" fmla="*/ 0 w 30"/>
                <a:gd name="T5" fmla="*/ 0 h 6"/>
                <a:gd name="T6" fmla="*/ 0 60000 65536"/>
                <a:gd name="T7" fmla="*/ 0 60000 65536"/>
                <a:gd name="T8" fmla="*/ 0 60000 65536"/>
                <a:gd name="T9" fmla="*/ 0 w 30"/>
                <a:gd name="T10" fmla="*/ 0 h 6"/>
                <a:gd name="T11" fmla="*/ 30 w 30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6">
                  <a:moveTo>
                    <a:pt x="30" y="6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54"/>
            <p:cNvSpPr>
              <a:spLocks noChangeAspect="1"/>
            </p:cNvSpPr>
            <p:nvPr/>
          </p:nvSpPr>
          <p:spPr bwMode="auto">
            <a:xfrm>
              <a:off x="2296" y="2929"/>
              <a:ext cx="12" cy="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0 h 6"/>
                <a:gd name="T4" fmla="*/ 0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55"/>
            <p:cNvSpPr>
              <a:spLocks noChangeAspect="1"/>
            </p:cNvSpPr>
            <p:nvPr/>
          </p:nvSpPr>
          <p:spPr bwMode="auto">
            <a:xfrm>
              <a:off x="2296" y="2935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56"/>
            <p:cNvSpPr>
              <a:spLocks noChangeAspect="1" noChangeShapeType="1"/>
            </p:cNvSpPr>
            <p:nvPr/>
          </p:nvSpPr>
          <p:spPr bwMode="auto">
            <a:xfrm>
              <a:off x="2296" y="2941"/>
              <a:ext cx="1" cy="1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Line 57"/>
            <p:cNvSpPr>
              <a:spLocks noChangeAspect="1" noChangeShapeType="1"/>
            </p:cNvSpPr>
            <p:nvPr/>
          </p:nvSpPr>
          <p:spPr bwMode="auto">
            <a:xfrm>
              <a:off x="2296" y="2953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58"/>
            <p:cNvSpPr>
              <a:spLocks noChangeAspect="1"/>
            </p:cNvSpPr>
            <p:nvPr/>
          </p:nvSpPr>
          <p:spPr bwMode="auto">
            <a:xfrm>
              <a:off x="2296" y="2959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6 w 6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2"/>
                <a:gd name="T14" fmla="*/ 6 w 6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2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59"/>
            <p:cNvSpPr>
              <a:spLocks noChangeAspect="1"/>
            </p:cNvSpPr>
            <p:nvPr/>
          </p:nvSpPr>
          <p:spPr bwMode="auto">
            <a:xfrm>
              <a:off x="2260" y="2971"/>
              <a:ext cx="42" cy="1"/>
            </a:xfrm>
            <a:custGeom>
              <a:avLst/>
              <a:gdLst>
                <a:gd name="T0" fmla="*/ 42 w 42"/>
                <a:gd name="T1" fmla="*/ 0 h 1"/>
                <a:gd name="T2" fmla="*/ 36 w 42"/>
                <a:gd name="T3" fmla="*/ 0 h 1"/>
                <a:gd name="T4" fmla="*/ 24 w 42"/>
                <a:gd name="T5" fmla="*/ 0 h 1"/>
                <a:gd name="T6" fmla="*/ 12 w 42"/>
                <a:gd name="T7" fmla="*/ 0 h 1"/>
                <a:gd name="T8" fmla="*/ 0 w 4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"/>
                <a:gd name="T17" fmla="*/ 42 w 4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">
                  <a:moveTo>
                    <a:pt x="42" y="0"/>
                  </a:moveTo>
                  <a:lnTo>
                    <a:pt x="36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60"/>
            <p:cNvSpPr>
              <a:spLocks noChangeAspect="1"/>
            </p:cNvSpPr>
            <p:nvPr/>
          </p:nvSpPr>
          <p:spPr bwMode="auto">
            <a:xfrm>
              <a:off x="2242" y="2965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6 w 18"/>
                <a:gd name="T3" fmla="*/ 6 h 6"/>
                <a:gd name="T4" fmla="*/ 0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61"/>
            <p:cNvSpPr>
              <a:spLocks noChangeAspect="1"/>
            </p:cNvSpPr>
            <p:nvPr/>
          </p:nvSpPr>
          <p:spPr bwMode="auto">
            <a:xfrm>
              <a:off x="2236" y="2959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62"/>
            <p:cNvSpPr>
              <a:spLocks noChangeAspect="1"/>
            </p:cNvSpPr>
            <p:nvPr/>
          </p:nvSpPr>
          <p:spPr bwMode="auto">
            <a:xfrm>
              <a:off x="2224" y="2959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12" y="0"/>
                  </a:move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63"/>
            <p:cNvSpPr>
              <a:spLocks noChangeAspect="1"/>
            </p:cNvSpPr>
            <p:nvPr/>
          </p:nvSpPr>
          <p:spPr bwMode="auto">
            <a:xfrm>
              <a:off x="2218" y="296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64"/>
            <p:cNvSpPr>
              <a:spLocks noChangeAspect="1"/>
            </p:cNvSpPr>
            <p:nvPr/>
          </p:nvSpPr>
          <p:spPr bwMode="auto">
            <a:xfrm>
              <a:off x="2200" y="2959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12 w 18"/>
                <a:gd name="T3" fmla="*/ 0 h 6"/>
                <a:gd name="T4" fmla="*/ 0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6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65"/>
            <p:cNvSpPr>
              <a:spLocks noChangeAspect="1"/>
            </p:cNvSpPr>
            <p:nvPr/>
          </p:nvSpPr>
          <p:spPr bwMode="auto">
            <a:xfrm>
              <a:off x="2165" y="2959"/>
              <a:ext cx="35" cy="12"/>
            </a:xfrm>
            <a:custGeom>
              <a:avLst/>
              <a:gdLst>
                <a:gd name="T0" fmla="*/ 35 w 35"/>
                <a:gd name="T1" fmla="*/ 0 h 12"/>
                <a:gd name="T2" fmla="*/ 17 w 35"/>
                <a:gd name="T3" fmla="*/ 6 h 12"/>
                <a:gd name="T4" fmla="*/ 0 w 35"/>
                <a:gd name="T5" fmla="*/ 12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35" y="0"/>
                  </a:moveTo>
                  <a:lnTo>
                    <a:pt x="17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6"/>
            <p:cNvSpPr>
              <a:spLocks noChangeAspect="1"/>
            </p:cNvSpPr>
            <p:nvPr/>
          </p:nvSpPr>
          <p:spPr bwMode="auto">
            <a:xfrm>
              <a:off x="2153" y="2965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67"/>
            <p:cNvSpPr>
              <a:spLocks noChangeAspect="1"/>
            </p:cNvSpPr>
            <p:nvPr/>
          </p:nvSpPr>
          <p:spPr bwMode="auto">
            <a:xfrm>
              <a:off x="2153" y="2959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68"/>
            <p:cNvSpPr>
              <a:spLocks noChangeAspect="1"/>
            </p:cNvSpPr>
            <p:nvPr/>
          </p:nvSpPr>
          <p:spPr bwMode="auto">
            <a:xfrm>
              <a:off x="2147" y="2959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69"/>
            <p:cNvSpPr>
              <a:spLocks noChangeAspect="1"/>
            </p:cNvSpPr>
            <p:nvPr/>
          </p:nvSpPr>
          <p:spPr bwMode="auto">
            <a:xfrm>
              <a:off x="2135" y="2941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6 h 18"/>
                <a:gd name="T4" fmla="*/ 0 w 12"/>
                <a:gd name="T5" fmla="*/ 0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12" y="18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70"/>
            <p:cNvSpPr>
              <a:spLocks noChangeAspect="1"/>
            </p:cNvSpPr>
            <p:nvPr/>
          </p:nvSpPr>
          <p:spPr bwMode="auto">
            <a:xfrm>
              <a:off x="2129" y="2941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71"/>
            <p:cNvSpPr>
              <a:spLocks noChangeAspect="1"/>
            </p:cNvSpPr>
            <p:nvPr/>
          </p:nvSpPr>
          <p:spPr bwMode="auto">
            <a:xfrm>
              <a:off x="2105" y="292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2 w 24"/>
                <a:gd name="T3" fmla="*/ 6 h 12"/>
                <a:gd name="T4" fmla="*/ 0 w 24"/>
                <a:gd name="T5" fmla="*/ 0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24" y="12"/>
                  </a:move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72"/>
            <p:cNvSpPr>
              <a:spLocks noChangeAspect="1"/>
            </p:cNvSpPr>
            <p:nvPr/>
          </p:nvSpPr>
          <p:spPr bwMode="auto">
            <a:xfrm>
              <a:off x="2075" y="2929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12 w 30"/>
                <a:gd name="T3" fmla="*/ 0 h 6"/>
                <a:gd name="T4" fmla="*/ 0 w 30"/>
                <a:gd name="T5" fmla="*/ 6 h 6"/>
                <a:gd name="T6" fmla="*/ 0 60000 65536"/>
                <a:gd name="T7" fmla="*/ 0 60000 65536"/>
                <a:gd name="T8" fmla="*/ 0 60000 65536"/>
                <a:gd name="T9" fmla="*/ 0 w 30"/>
                <a:gd name="T10" fmla="*/ 0 h 6"/>
                <a:gd name="T11" fmla="*/ 30 w 30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6">
                  <a:moveTo>
                    <a:pt x="30" y="0"/>
                  </a:moveTo>
                  <a:lnTo>
                    <a:pt x="12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73"/>
            <p:cNvSpPr>
              <a:spLocks noChangeAspect="1"/>
            </p:cNvSpPr>
            <p:nvPr/>
          </p:nvSpPr>
          <p:spPr bwMode="auto">
            <a:xfrm>
              <a:off x="2063" y="2929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74"/>
            <p:cNvSpPr>
              <a:spLocks noChangeAspect="1"/>
            </p:cNvSpPr>
            <p:nvPr/>
          </p:nvSpPr>
          <p:spPr bwMode="auto">
            <a:xfrm>
              <a:off x="2057" y="2929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6 w 6"/>
                <a:gd name="T5" fmla="*/ 6 h 12"/>
                <a:gd name="T6" fmla="*/ 0 w 6"/>
                <a:gd name="T7" fmla="*/ 12 h 12"/>
                <a:gd name="T8" fmla="*/ 0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75"/>
            <p:cNvSpPr>
              <a:spLocks noChangeAspect="1"/>
            </p:cNvSpPr>
            <p:nvPr/>
          </p:nvSpPr>
          <p:spPr bwMode="auto">
            <a:xfrm>
              <a:off x="2033" y="291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2 w 24"/>
                <a:gd name="T5" fmla="*/ 12 h 24"/>
                <a:gd name="T6" fmla="*/ 6 w 24"/>
                <a:gd name="T7" fmla="*/ 6 h 24"/>
                <a:gd name="T8" fmla="*/ 0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76"/>
            <p:cNvSpPr>
              <a:spLocks noChangeAspect="1"/>
            </p:cNvSpPr>
            <p:nvPr/>
          </p:nvSpPr>
          <p:spPr bwMode="auto">
            <a:xfrm>
              <a:off x="2027" y="2917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77"/>
            <p:cNvSpPr>
              <a:spLocks noChangeAspect="1"/>
            </p:cNvSpPr>
            <p:nvPr/>
          </p:nvSpPr>
          <p:spPr bwMode="auto">
            <a:xfrm>
              <a:off x="2021" y="28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0 w 6"/>
                <a:gd name="T7" fmla="*/ 6 h 24"/>
                <a:gd name="T8" fmla="*/ 0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"/>
                <a:gd name="T17" fmla="*/ 6 w 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78"/>
            <p:cNvSpPr>
              <a:spLocks noChangeAspect="1"/>
            </p:cNvSpPr>
            <p:nvPr/>
          </p:nvSpPr>
          <p:spPr bwMode="auto">
            <a:xfrm>
              <a:off x="2003" y="2893"/>
              <a:ext cx="18" cy="6"/>
            </a:xfrm>
            <a:custGeom>
              <a:avLst/>
              <a:gdLst>
                <a:gd name="T0" fmla="*/ 18 w 18"/>
                <a:gd name="T1" fmla="*/ 0 h 6"/>
                <a:gd name="T2" fmla="*/ 12 w 18"/>
                <a:gd name="T3" fmla="*/ 0 h 6"/>
                <a:gd name="T4" fmla="*/ 0 w 18"/>
                <a:gd name="T5" fmla="*/ 6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0"/>
                  </a:moveTo>
                  <a:lnTo>
                    <a:pt x="12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79"/>
            <p:cNvSpPr>
              <a:spLocks noChangeAspect="1"/>
            </p:cNvSpPr>
            <p:nvPr/>
          </p:nvSpPr>
          <p:spPr bwMode="auto">
            <a:xfrm>
              <a:off x="1973" y="2893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12 w 30"/>
                <a:gd name="T3" fmla="*/ 6 h 6"/>
                <a:gd name="T4" fmla="*/ 0 w 30"/>
                <a:gd name="T5" fmla="*/ 0 h 6"/>
                <a:gd name="T6" fmla="*/ 0 60000 65536"/>
                <a:gd name="T7" fmla="*/ 0 60000 65536"/>
                <a:gd name="T8" fmla="*/ 0 60000 65536"/>
                <a:gd name="T9" fmla="*/ 0 w 30"/>
                <a:gd name="T10" fmla="*/ 0 h 6"/>
                <a:gd name="T11" fmla="*/ 30 w 30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6">
                  <a:moveTo>
                    <a:pt x="30" y="6"/>
                  </a:move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80"/>
            <p:cNvSpPr>
              <a:spLocks noChangeAspect="1"/>
            </p:cNvSpPr>
            <p:nvPr/>
          </p:nvSpPr>
          <p:spPr bwMode="auto">
            <a:xfrm>
              <a:off x="1967" y="2881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81"/>
            <p:cNvSpPr>
              <a:spLocks noChangeAspect="1"/>
            </p:cNvSpPr>
            <p:nvPr/>
          </p:nvSpPr>
          <p:spPr bwMode="auto">
            <a:xfrm>
              <a:off x="1949" y="2875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6 w 18"/>
                <a:gd name="T3" fmla="*/ 0 h 6"/>
                <a:gd name="T4" fmla="*/ 0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Line 82"/>
            <p:cNvSpPr>
              <a:spLocks noChangeAspect="1" noChangeShapeType="1"/>
            </p:cNvSpPr>
            <p:nvPr/>
          </p:nvSpPr>
          <p:spPr bwMode="auto">
            <a:xfrm flipH="1">
              <a:off x="1943" y="2875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83"/>
            <p:cNvSpPr>
              <a:spLocks noChangeAspect="1" noChangeShapeType="1"/>
            </p:cNvSpPr>
            <p:nvPr/>
          </p:nvSpPr>
          <p:spPr bwMode="auto">
            <a:xfrm>
              <a:off x="1943" y="2875"/>
              <a:ext cx="1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84"/>
            <p:cNvSpPr>
              <a:spLocks noChangeAspect="1"/>
            </p:cNvSpPr>
            <p:nvPr/>
          </p:nvSpPr>
          <p:spPr bwMode="auto">
            <a:xfrm>
              <a:off x="1925" y="2869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12 w 18"/>
                <a:gd name="T3" fmla="*/ 0 h 6"/>
                <a:gd name="T4" fmla="*/ 0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6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85"/>
            <p:cNvSpPr>
              <a:spLocks noChangeAspect="1" noChangeShapeType="1"/>
            </p:cNvSpPr>
            <p:nvPr/>
          </p:nvSpPr>
          <p:spPr bwMode="auto">
            <a:xfrm flipH="1">
              <a:off x="1919" y="2869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86"/>
            <p:cNvSpPr>
              <a:spLocks noChangeAspect="1"/>
            </p:cNvSpPr>
            <p:nvPr/>
          </p:nvSpPr>
          <p:spPr bwMode="auto">
            <a:xfrm>
              <a:off x="1907" y="2863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87"/>
            <p:cNvSpPr>
              <a:spLocks noChangeAspect="1"/>
            </p:cNvSpPr>
            <p:nvPr/>
          </p:nvSpPr>
          <p:spPr bwMode="auto">
            <a:xfrm>
              <a:off x="1907" y="2851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6 h 12"/>
                <a:gd name="T4" fmla="*/ 12 w 12"/>
                <a:gd name="T5" fmla="*/ 0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0" y="12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88"/>
            <p:cNvSpPr>
              <a:spLocks noChangeAspect="1"/>
            </p:cNvSpPr>
            <p:nvPr/>
          </p:nvSpPr>
          <p:spPr bwMode="auto">
            <a:xfrm>
              <a:off x="1907" y="2851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89"/>
            <p:cNvSpPr>
              <a:spLocks noChangeAspect="1"/>
            </p:cNvSpPr>
            <p:nvPr/>
          </p:nvSpPr>
          <p:spPr bwMode="auto">
            <a:xfrm>
              <a:off x="1901" y="2851"/>
              <a:ext cx="6" cy="18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2 h 18"/>
                <a:gd name="T4" fmla="*/ 0 w 6"/>
                <a:gd name="T5" fmla="*/ 18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0"/>
                  </a:moveTo>
                  <a:lnTo>
                    <a:pt x="6" y="12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90"/>
            <p:cNvSpPr>
              <a:spLocks noChangeAspect="1"/>
            </p:cNvSpPr>
            <p:nvPr/>
          </p:nvSpPr>
          <p:spPr bwMode="auto">
            <a:xfrm>
              <a:off x="1883" y="2863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6 w 18"/>
                <a:gd name="T3" fmla="*/ 6 h 6"/>
                <a:gd name="T4" fmla="*/ 0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91"/>
            <p:cNvSpPr>
              <a:spLocks noChangeAspect="1"/>
            </p:cNvSpPr>
            <p:nvPr/>
          </p:nvSpPr>
          <p:spPr bwMode="auto">
            <a:xfrm>
              <a:off x="1877" y="2851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92"/>
            <p:cNvSpPr>
              <a:spLocks noChangeAspect="1"/>
            </p:cNvSpPr>
            <p:nvPr/>
          </p:nvSpPr>
          <p:spPr bwMode="auto">
            <a:xfrm>
              <a:off x="1877" y="2845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93"/>
            <p:cNvSpPr>
              <a:spLocks noChangeAspect="1"/>
            </p:cNvSpPr>
            <p:nvPr/>
          </p:nvSpPr>
          <p:spPr bwMode="auto">
            <a:xfrm>
              <a:off x="1889" y="281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6 w 6"/>
                <a:gd name="T3" fmla="*/ 12 h 30"/>
                <a:gd name="T4" fmla="*/ 6 w 6"/>
                <a:gd name="T5" fmla="*/ 0 h 30"/>
                <a:gd name="T6" fmla="*/ 0 60000 65536"/>
                <a:gd name="T7" fmla="*/ 0 60000 65536"/>
                <a:gd name="T8" fmla="*/ 0 60000 65536"/>
                <a:gd name="T9" fmla="*/ 0 w 6"/>
                <a:gd name="T10" fmla="*/ 0 h 30"/>
                <a:gd name="T11" fmla="*/ 6 w 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0">
                  <a:moveTo>
                    <a:pt x="0" y="30"/>
                  </a:moveTo>
                  <a:lnTo>
                    <a:pt x="6" y="12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Line 94"/>
            <p:cNvSpPr>
              <a:spLocks noChangeAspect="1" noChangeShapeType="1"/>
            </p:cNvSpPr>
            <p:nvPr/>
          </p:nvSpPr>
          <p:spPr bwMode="auto">
            <a:xfrm flipV="1">
              <a:off x="1895" y="2809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95"/>
            <p:cNvSpPr>
              <a:spLocks noChangeAspect="1"/>
            </p:cNvSpPr>
            <p:nvPr/>
          </p:nvSpPr>
          <p:spPr bwMode="auto">
            <a:xfrm>
              <a:off x="1877" y="2803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12 w 18"/>
                <a:gd name="T3" fmla="*/ 0 h 6"/>
                <a:gd name="T4" fmla="*/ 0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6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Line 96"/>
            <p:cNvSpPr>
              <a:spLocks noChangeAspect="1" noChangeShapeType="1"/>
            </p:cNvSpPr>
            <p:nvPr/>
          </p:nvSpPr>
          <p:spPr bwMode="auto">
            <a:xfrm flipH="1">
              <a:off x="1865" y="2803"/>
              <a:ext cx="12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97"/>
            <p:cNvSpPr>
              <a:spLocks noChangeAspect="1"/>
            </p:cNvSpPr>
            <p:nvPr/>
          </p:nvSpPr>
          <p:spPr bwMode="auto">
            <a:xfrm>
              <a:off x="1859" y="2803"/>
              <a:ext cx="6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Line 98"/>
            <p:cNvSpPr>
              <a:spLocks noChangeAspect="1" noChangeShapeType="1"/>
            </p:cNvSpPr>
            <p:nvPr/>
          </p:nvSpPr>
          <p:spPr bwMode="auto">
            <a:xfrm flipH="1">
              <a:off x="1853" y="2809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99"/>
            <p:cNvSpPr>
              <a:spLocks noChangeAspect="1"/>
            </p:cNvSpPr>
            <p:nvPr/>
          </p:nvSpPr>
          <p:spPr bwMode="auto">
            <a:xfrm>
              <a:off x="1847" y="2797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100"/>
            <p:cNvSpPr>
              <a:spLocks noChangeAspect="1"/>
            </p:cNvSpPr>
            <p:nvPr/>
          </p:nvSpPr>
          <p:spPr bwMode="auto">
            <a:xfrm>
              <a:off x="1841" y="2797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101"/>
            <p:cNvSpPr>
              <a:spLocks noChangeAspect="1"/>
            </p:cNvSpPr>
            <p:nvPr/>
          </p:nvSpPr>
          <p:spPr bwMode="auto">
            <a:xfrm>
              <a:off x="1829" y="2797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102"/>
            <p:cNvSpPr>
              <a:spLocks noChangeAspect="1"/>
            </p:cNvSpPr>
            <p:nvPr/>
          </p:nvSpPr>
          <p:spPr bwMode="auto">
            <a:xfrm>
              <a:off x="1817" y="2779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2 h 18"/>
                <a:gd name="T4" fmla="*/ 0 w 12"/>
                <a:gd name="T5" fmla="*/ 6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12" y="18"/>
                  </a:move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103"/>
            <p:cNvSpPr>
              <a:spLocks noChangeAspect="1"/>
            </p:cNvSpPr>
            <p:nvPr/>
          </p:nvSpPr>
          <p:spPr bwMode="auto">
            <a:xfrm>
              <a:off x="1817" y="2773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6 w 30"/>
                <a:gd name="T3" fmla="*/ 6 h 6"/>
                <a:gd name="T4" fmla="*/ 12 w 30"/>
                <a:gd name="T5" fmla="*/ 6 h 6"/>
                <a:gd name="T6" fmla="*/ 30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6"/>
                <a:gd name="T14" fmla="*/ 30 w 30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6">
                  <a:moveTo>
                    <a:pt x="0" y="6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3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104"/>
            <p:cNvSpPr>
              <a:spLocks noChangeAspect="1"/>
            </p:cNvSpPr>
            <p:nvPr/>
          </p:nvSpPr>
          <p:spPr bwMode="auto">
            <a:xfrm>
              <a:off x="1847" y="2743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18 h 30"/>
                <a:gd name="T4" fmla="*/ 24 w 24"/>
                <a:gd name="T5" fmla="*/ 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30"/>
                  </a:moveTo>
                  <a:lnTo>
                    <a:pt x="12" y="18"/>
                  </a:lnTo>
                  <a:lnTo>
                    <a:pt x="24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105"/>
            <p:cNvSpPr>
              <a:spLocks noChangeAspect="1"/>
            </p:cNvSpPr>
            <p:nvPr/>
          </p:nvSpPr>
          <p:spPr bwMode="auto">
            <a:xfrm>
              <a:off x="1871" y="270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12 w 18"/>
                <a:gd name="T3" fmla="*/ 18 h 36"/>
                <a:gd name="T4" fmla="*/ 18 w 18"/>
                <a:gd name="T5" fmla="*/ 0 h 36"/>
                <a:gd name="T6" fmla="*/ 0 60000 65536"/>
                <a:gd name="T7" fmla="*/ 0 60000 65536"/>
                <a:gd name="T8" fmla="*/ 0 60000 65536"/>
                <a:gd name="T9" fmla="*/ 0 w 18"/>
                <a:gd name="T10" fmla="*/ 0 h 36"/>
                <a:gd name="T11" fmla="*/ 18 w 18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36">
                  <a:moveTo>
                    <a:pt x="0" y="36"/>
                  </a:moveTo>
                  <a:lnTo>
                    <a:pt x="12" y="18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106"/>
            <p:cNvSpPr>
              <a:spLocks noChangeAspect="1"/>
            </p:cNvSpPr>
            <p:nvPr/>
          </p:nvSpPr>
          <p:spPr bwMode="auto">
            <a:xfrm>
              <a:off x="1889" y="2635"/>
              <a:ext cx="18" cy="72"/>
            </a:xfrm>
            <a:custGeom>
              <a:avLst/>
              <a:gdLst>
                <a:gd name="T0" fmla="*/ 0 w 18"/>
                <a:gd name="T1" fmla="*/ 72 h 72"/>
                <a:gd name="T2" fmla="*/ 6 w 18"/>
                <a:gd name="T3" fmla="*/ 54 h 72"/>
                <a:gd name="T4" fmla="*/ 12 w 18"/>
                <a:gd name="T5" fmla="*/ 36 h 72"/>
                <a:gd name="T6" fmla="*/ 18 w 18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72"/>
                <a:gd name="T14" fmla="*/ 18 w 18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72">
                  <a:moveTo>
                    <a:pt x="0" y="72"/>
                  </a:moveTo>
                  <a:lnTo>
                    <a:pt x="6" y="54"/>
                  </a:lnTo>
                  <a:lnTo>
                    <a:pt x="12" y="36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Line 107"/>
            <p:cNvSpPr>
              <a:spLocks noChangeAspect="1" noChangeShapeType="1"/>
            </p:cNvSpPr>
            <p:nvPr/>
          </p:nvSpPr>
          <p:spPr bwMode="auto">
            <a:xfrm flipV="1">
              <a:off x="1907" y="2569"/>
              <a:ext cx="12" cy="6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108"/>
            <p:cNvSpPr>
              <a:spLocks noChangeAspect="1"/>
            </p:cNvSpPr>
            <p:nvPr/>
          </p:nvSpPr>
          <p:spPr bwMode="auto">
            <a:xfrm>
              <a:off x="1919" y="2503"/>
              <a:ext cx="18" cy="66"/>
            </a:xfrm>
            <a:custGeom>
              <a:avLst/>
              <a:gdLst>
                <a:gd name="T0" fmla="*/ 0 w 18"/>
                <a:gd name="T1" fmla="*/ 66 h 66"/>
                <a:gd name="T2" fmla="*/ 12 w 18"/>
                <a:gd name="T3" fmla="*/ 30 h 66"/>
                <a:gd name="T4" fmla="*/ 12 w 18"/>
                <a:gd name="T5" fmla="*/ 12 h 66"/>
                <a:gd name="T6" fmla="*/ 18 w 18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66"/>
                <a:gd name="T14" fmla="*/ 18 w 18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66">
                  <a:moveTo>
                    <a:pt x="0" y="66"/>
                  </a:moveTo>
                  <a:lnTo>
                    <a:pt x="12" y="30"/>
                  </a:lnTo>
                  <a:lnTo>
                    <a:pt x="12" y="12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109"/>
            <p:cNvSpPr>
              <a:spLocks noChangeAspect="1"/>
            </p:cNvSpPr>
            <p:nvPr/>
          </p:nvSpPr>
          <p:spPr bwMode="auto">
            <a:xfrm>
              <a:off x="1937" y="247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6 h 24"/>
                <a:gd name="T4" fmla="*/ 0 w 1"/>
                <a:gd name="T5" fmla="*/ 0 h 24"/>
                <a:gd name="T6" fmla="*/ 0 60000 65536"/>
                <a:gd name="T7" fmla="*/ 0 60000 65536"/>
                <a:gd name="T8" fmla="*/ 0 60000 65536"/>
                <a:gd name="T9" fmla="*/ 0 w 1"/>
                <a:gd name="T10" fmla="*/ 0 h 24"/>
                <a:gd name="T11" fmla="*/ 1 w 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">
                  <a:moveTo>
                    <a:pt x="0" y="24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Freeform 110"/>
            <p:cNvSpPr>
              <a:spLocks noChangeAspect="1"/>
            </p:cNvSpPr>
            <p:nvPr/>
          </p:nvSpPr>
          <p:spPr bwMode="auto">
            <a:xfrm>
              <a:off x="1937" y="2479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111"/>
            <p:cNvSpPr>
              <a:spLocks noChangeAspect="1"/>
            </p:cNvSpPr>
            <p:nvPr/>
          </p:nvSpPr>
          <p:spPr bwMode="auto">
            <a:xfrm>
              <a:off x="1943" y="2467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112"/>
            <p:cNvSpPr>
              <a:spLocks noChangeAspect="1"/>
            </p:cNvSpPr>
            <p:nvPr/>
          </p:nvSpPr>
          <p:spPr bwMode="auto">
            <a:xfrm>
              <a:off x="1949" y="2455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Freeform 113"/>
            <p:cNvSpPr>
              <a:spLocks noChangeAspect="1"/>
            </p:cNvSpPr>
            <p:nvPr/>
          </p:nvSpPr>
          <p:spPr bwMode="auto">
            <a:xfrm>
              <a:off x="1949" y="2455"/>
              <a:ext cx="12" cy="1"/>
            </a:xfrm>
            <a:custGeom>
              <a:avLst/>
              <a:gdLst>
                <a:gd name="T0" fmla="*/ 0 w 12"/>
                <a:gd name="T1" fmla="*/ 0 h 1"/>
                <a:gd name="T2" fmla="*/ 6 w 12"/>
                <a:gd name="T3" fmla="*/ 0 h 1"/>
                <a:gd name="T4" fmla="*/ 12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114"/>
            <p:cNvSpPr>
              <a:spLocks noChangeAspect="1"/>
            </p:cNvSpPr>
            <p:nvPr/>
          </p:nvSpPr>
          <p:spPr bwMode="auto">
            <a:xfrm>
              <a:off x="1961" y="245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6 h 6"/>
                <a:gd name="T4" fmla="*/ 12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115"/>
            <p:cNvSpPr>
              <a:spLocks noChangeAspect="1"/>
            </p:cNvSpPr>
            <p:nvPr/>
          </p:nvSpPr>
          <p:spPr bwMode="auto">
            <a:xfrm>
              <a:off x="1973" y="2455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Line 116"/>
            <p:cNvSpPr>
              <a:spLocks noChangeAspect="1" noChangeShapeType="1"/>
            </p:cNvSpPr>
            <p:nvPr/>
          </p:nvSpPr>
          <p:spPr bwMode="auto">
            <a:xfrm>
              <a:off x="1985" y="2455"/>
              <a:ext cx="1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117"/>
            <p:cNvSpPr>
              <a:spLocks noChangeAspect="1"/>
            </p:cNvSpPr>
            <p:nvPr/>
          </p:nvSpPr>
          <p:spPr bwMode="auto">
            <a:xfrm>
              <a:off x="1979" y="2449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118"/>
            <p:cNvSpPr>
              <a:spLocks noChangeAspect="1"/>
            </p:cNvSpPr>
            <p:nvPr/>
          </p:nvSpPr>
          <p:spPr bwMode="auto">
            <a:xfrm>
              <a:off x="1979" y="2449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Freeform 119"/>
            <p:cNvSpPr>
              <a:spLocks noChangeAspect="1"/>
            </p:cNvSpPr>
            <p:nvPr/>
          </p:nvSpPr>
          <p:spPr bwMode="auto">
            <a:xfrm>
              <a:off x="1961" y="2431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12 w 24"/>
                <a:gd name="T3" fmla="*/ 6 h 18"/>
                <a:gd name="T4" fmla="*/ 6 w 24"/>
                <a:gd name="T5" fmla="*/ 0 h 18"/>
                <a:gd name="T6" fmla="*/ 0 w 24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8"/>
                <a:gd name="T14" fmla="*/ 24 w 24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8">
                  <a:moveTo>
                    <a:pt x="24" y="18"/>
                  </a:move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120"/>
            <p:cNvSpPr>
              <a:spLocks noChangeAspect="1"/>
            </p:cNvSpPr>
            <p:nvPr/>
          </p:nvSpPr>
          <p:spPr bwMode="auto">
            <a:xfrm>
              <a:off x="1943" y="2431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6 w 18"/>
                <a:gd name="T3" fmla="*/ 6 h 12"/>
                <a:gd name="T4" fmla="*/ 0 w 18"/>
                <a:gd name="T5" fmla="*/ 12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18" y="0"/>
                  </a:move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121"/>
            <p:cNvSpPr>
              <a:spLocks noChangeAspect="1"/>
            </p:cNvSpPr>
            <p:nvPr/>
          </p:nvSpPr>
          <p:spPr bwMode="auto">
            <a:xfrm>
              <a:off x="1943" y="2443"/>
              <a:ext cx="1" cy="24"/>
            </a:xfrm>
            <a:custGeom>
              <a:avLst/>
              <a:gdLst>
                <a:gd name="T0" fmla="*/ 0 w 1"/>
                <a:gd name="T1" fmla="*/ 0 h 24"/>
                <a:gd name="T2" fmla="*/ 0 w 1"/>
                <a:gd name="T3" fmla="*/ 12 h 24"/>
                <a:gd name="T4" fmla="*/ 0 w 1"/>
                <a:gd name="T5" fmla="*/ 24 h 24"/>
                <a:gd name="T6" fmla="*/ 0 60000 65536"/>
                <a:gd name="T7" fmla="*/ 0 60000 65536"/>
                <a:gd name="T8" fmla="*/ 0 60000 65536"/>
                <a:gd name="T9" fmla="*/ 0 w 1"/>
                <a:gd name="T10" fmla="*/ 0 h 24"/>
                <a:gd name="T11" fmla="*/ 1 w 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">
                  <a:moveTo>
                    <a:pt x="0" y="0"/>
                  </a:moveTo>
                  <a:lnTo>
                    <a:pt x="0" y="12"/>
                  </a:lnTo>
                  <a:lnTo>
                    <a:pt x="0" y="2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Freeform 122"/>
            <p:cNvSpPr>
              <a:spLocks noChangeAspect="1"/>
            </p:cNvSpPr>
            <p:nvPr/>
          </p:nvSpPr>
          <p:spPr bwMode="auto">
            <a:xfrm>
              <a:off x="1937" y="2467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123"/>
            <p:cNvSpPr>
              <a:spLocks noChangeAspect="1"/>
            </p:cNvSpPr>
            <p:nvPr/>
          </p:nvSpPr>
          <p:spPr bwMode="auto">
            <a:xfrm>
              <a:off x="1937" y="2395"/>
              <a:ext cx="12" cy="72"/>
            </a:xfrm>
            <a:custGeom>
              <a:avLst/>
              <a:gdLst>
                <a:gd name="T0" fmla="*/ 0 w 12"/>
                <a:gd name="T1" fmla="*/ 72 h 72"/>
                <a:gd name="T2" fmla="*/ 0 w 12"/>
                <a:gd name="T3" fmla="*/ 60 h 72"/>
                <a:gd name="T4" fmla="*/ 6 w 12"/>
                <a:gd name="T5" fmla="*/ 42 h 72"/>
                <a:gd name="T6" fmla="*/ 12 w 1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2"/>
                <a:gd name="T14" fmla="*/ 12 w 12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2">
                  <a:moveTo>
                    <a:pt x="0" y="72"/>
                  </a:moveTo>
                  <a:lnTo>
                    <a:pt x="0" y="60"/>
                  </a:lnTo>
                  <a:lnTo>
                    <a:pt x="6" y="42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Line 124"/>
            <p:cNvSpPr>
              <a:spLocks noChangeAspect="1" noChangeShapeType="1"/>
            </p:cNvSpPr>
            <p:nvPr/>
          </p:nvSpPr>
          <p:spPr bwMode="auto">
            <a:xfrm flipV="1">
              <a:off x="1949" y="2323"/>
              <a:ext cx="12" cy="7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Freeform 125"/>
            <p:cNvSpPr>
              <a:spLocks noChangeAspect="1"/>
            </p:cNvSpPr>
            <p:nvPr/>
          </p:nvSpPr>
          <p:spPr bwMode="auto">
            <a:xfrm>
              <a:off x="1961" y="2251"/>
              <a:ext cx="6" cy="72"/>
            </a:xfrm>
            <a:custGeom>
              <a:avLst/>
              <a:gdLst>
                <a:gd name="T0" fmla="*/ 0 w 6"/>
                <a:gd name="T1" fmla="*/ 72 h 72"/>
                <a:gd name="T2" fmla="*/ 6 w 6"/>
                <a:gd name="T3" fmla="*/ 30 h 72"/>
                <a:gd name="T4" fmla="*/ 6 w 6"/>
                <a:gd name="T5" fmla="*/ 12 h 72"/>
                <a:gd name="T6" fmla="*/ 6 w 6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2"/>
                <a:gd name="T14" fmla="*/ 6 w 6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2">
                  <a:moveTo>
                    <a:pt x="0" y="72"/>
                  </a:moveTo>
                  <a:lnTo>
                    <a:pt x="6" y="30"/>
                  </a:lnTo>
                  <a:lnTo>
                    <a:pt x="6" y="12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Line 126"/>
            <p:cNvSpPr>
              <a:spLocks noChangeAspect="1" noChangeShapeType="1"/>
            </p:cNvSpPr>
            <p:nvPr/>
          </p:nvSpPr>
          <p:spPr bwMode="auto">
            <a:xfrm flipV="1">
              <a:off x="1967" y="2245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127"/>
            <p:cNvSpPr>
              <a:spLocks noChangeAspect="1"/>
            </p:cNvSpPr>
            <p:nvPr/>
          </p:nvSpPr>
          <p:spPr bwMode="auto">
            <a:xfrm>
              <a:off x="1967" y="2227"/>
              <a:ext cx="12" cy="18"/>
            </a:xfrm>
            <a:custGeom>
              <a:avLst/>
              <a:gdLst>
                <a:gd name="T0" fmla="*/ 0 w 12"/>
                <a:gd name="T1" fmla="*/ 18 h 18"/>
                <a:gd name="T2" fmla="*/ 6 w 12"/>
                <a:gd name="T3" fmla="*/ 6 h 18"/>
                <a:gd name="T4" fmla="*/ 12 w 12"/>
                <a:gd name="T5" fmla="*/ 0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0" y="18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Freeform 128"/>
            <p:cNvSpPr>
              <a:spLocks noChangeAspect="1"/>
            </p:cNvSpPr>
            <p:nvPr/>
          </p:nvSpPr>
          <p:spPr bwMode="auto">
            <a:xfrm>
              <a:off x="1979" y="2221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129"/>
            <p:cNvSpPr>
              <a:spLocks noChangeAspect="1"/>
            </p:cNvSpPr>
            <p:nvPr/>
          </p:nvSpPr>
          <p:spPr bwMode="auto">
            <a:xfrm>
              <a:off x="1985" y="2221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130"/>
            <p:cNvSpPr>
              <a:spLocks noChangeAspect="1"/>
            </p:cNvSpPr>
            <p:nvPr/>
          </p:nvSpPr>
          <p:spPr bwMode="auto">
            <a:xfrm>
              <a:off x="1985" y="2233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 131"/>
            <p:cNvSpPr>
              <a:spLocks noChangeAspect="1"/>
            </p:cNvSpPr>
            <p:nvPr/>
          </p:nvSpPr>
          <p:spPr bwMode="auto">
            <a:xfrm>
              <a:off x="1985" y="2233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132"/>
            <p:cNvSpPr>
              <a:spLocks noChangeAspect="1"/>
            </p:cNvSpPr>
            <p:nvPr/>
          </p:nvSpPr>
          <p:spPr bwMode="auto">
            <a:xfrm>
              <a:off x="1985" y="223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12 w 48"/>
                <a:gd name="T3" fmla="*/ 6 h 42"/>
                <a:gd name="T4" fmla="*/ 24 w 48"/>
                <a:gd name="T5" fmla="*/ 18 h 42"/>
                <a:gd name="T6" fmla="*/ 36 w 48"/>
                <a:gd name="T7" fmla="*/ 30 h 42"/>
                <a:gd name="T8" fmla="*/ 48 w 4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2"/>
                <a:gd name="T17" fmla="*/ 48 w 4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2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  <a:lnTo>
                    <a:pt x="36" y="30"/>
                  </a:lnTo>
                  <a:lnTo>
                    <a:pt x="48" y="4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133"/>
            <p:cNvSpPr>
              <a:spLocks noChangeAspect="1"/>
            </p:cNvSpPr>
            <p:nvPr/>
          </p:nvSpPr>
          <p:spPr bwMode="auto">
            <a:xfrm>
              <a:off x="2033" y="2281"/>
              <a:ext cx="12" cy="30"/>
            </a:xfrm>
            <a:custGeom>
              <a:avLst/>
              <a:gdLst>
                <a:gd name="T0" fmla="*/ 0 w 12"/>
                <a:gd name="T1" fmla="*/ 0 h 30"/>
                <a:gd name="T2" fmla="*/ 6 w 12"/>
                <a:gd name="T3" fmla="*/ 12 h 30"/>
                <a:gd name="T4" fmla="*/ 12 w 12"/>
                <a:gd name="T5" fmla="*/ 30 h 30"/>
                <a:gd name="T6" fmla="*/ 0 60000 65536"/>
                <a:gd name="T7" fmla="*/ 0 60000 65536"/>
                <a:gd name="T8" fmla="*/ 0 60000 65536"/>
                <a:gd name="T9" fmla="*/ 0 w 12"/>
                <a:gd name="T10" fmla="*/ 0 h 30"/>
                <a:gd name="T11" fmla="*/ 12 w 1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0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134"/>
            <p:cNvSpPr>
              <a:spLocks noChangeAspect="1"/>
            </p:cNvSpPr>
            <p:nvPr/>
          </p:nvSpPr>
          <p:spPr bwMode="auto">
            <a:xfrm>
              <a:off x="2045" y="2311"/>
              <a:ext cx="12" cy="42"/>
            </a:xfrm>
            <a:custGeom>
              <a:avLst/>
              <a:gdLst>
                <a:gd name="T0" fmla="*/ 0 w 12"/>
                <a:gd name="T1" fmla="*/ 0 h 42"/>
                <a:gd name="T2" fmla="*/ 6 w 12"/>
                <a:gd name="T3" fmla="*/ 18 h 42"/>
                <a:gd name="T4" fmla="*/ 12 w 12"/>
                <a:gd name="T5" fmla="*/ 42 h 42"/>
                <a:gd name="T6" fmla="*/ 0 60000 65536"/>
                <a:gd name="T7" fmla="*/ 0 60000 65536"/>
                <a:gd name="T8" fmla="*/ 0 60000 65536"/>
                <a:gd name="T9" fmla="*/ 0 w 12"/>
                <a:gd name="T10" fmla="*/ 0 h 42"/>
                <a:gd name="T11" fmla="*/ 12 w 12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42">
                  <a:moveTo>
                    <a:pt x="0" y="0"/>
                  </a:moveTo>
                  <a:lnTo>
                    <a:pt x="6" y="18"/>
                  </a:lnTo>
                  <a:lnTo>
                    <a:pt x="12" y="4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135"/>
            <p:cNvSpPr>
              <a:spLocks noChangeAspect="1"/>
            </p:cNvSpPr>
            <p:nvPr/>
          </p:nvSpPr>
          <p:spPr bwMode="auto">
            <a:xfrm>
              <a:off x="2057" y="2353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8 h 30"/>
                <a:gd name="T4" fmla="*/ 18 w 24"/>
                <a:gd name="T5" fmla="*/ 24 h 30"/>
                <a:gd name="T6" fmla="*/ 24 w 24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30"/>
                <a:gd name="T14" fmla="*/ 24 w 24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30">
                  <a:moveTo>
                    <a:pt x="0" y="0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136"/>
            <p:cNvSpPr>
              <a:spLocks noChangeAspect="1"/>
            </p:cNvSpPr>
            <p:nvPr/>
          </p:nvSpPr>
          <p:spPr bwMode="auto">
            <a:xfrm>
              <a:off x="2069" y="2365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8 h 18"/>
                <a:gd name="T4" fmla="*/ 6 w 12"/>
                <a:gd name="T5" fmla="*/ 12 h 18"/>
                <a:gd name="T6" fmla="*/ 0 w 12"/>
                <a:gd name="T7" fmla="*/ 6 h 18"/>
                <a:gd name="T8" fmla="*/ 0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8"/>
                <a:gd name="T17" fmla="*/ 12 w 1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8">
                  <a:moveTo>
                    <a:pt x="12" y="18"/>
                  </a:move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Freeform 137"/>
            <p:cNvSpPr>
              <a:spLocks noChangeAspect="1"/>
            </p:cNvSpPr>
            <p:nvPr/>
          </p:nvSpPr>
          <p:spPr bwMode="auto">
            <a:xfrm>
              <a:off x="2069" y="2365"/>
              <a:ext cx="18" cy="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0 h 6"/>
                <a:gd name="T4" fmla="*/ 6 w 18"/>
                <a:gd name="T5" fmla="*/ 0 h 6"/>
                <a:gd name="T6" fmla="*/ 12 w 18"/>
                <a:gd name="T7" fmla="*/ 6 h 6"/>
                <a:gd name="T8" fmla="*/ 18 w 1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6"/>
                <a:gd name="T17" fmla="*/ 18 w 1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138"/>
            <p:cNvSpPr>
              <a:spLocks noChangeAspect="1"/>
            </p:cNvSpPr>
            <p:nvPr/>
          </p:nvSpPr>
          <p:spPr bwMode="auto">
            <a:xfrm>
              <a:off x="2081" y="2365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139"/>
            <p:cNvSpPr>
              <a:spLocks noChangeAspect="1"/>
            </p:cNvSpPr>
            <p:nvPr/>
          </p:nvSpPr>
          <p:spPr bwMode="auto">
            <a:xfrm>
              <a:off x="2069" y="2359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Freeform 140"/>
            <p:cNvSpPr>
              <a:spLocks noChangeAspect="1"/>
            </p:cNvSpPr>
            <p:nvPr/>
          </p:nvSpPr>
          <p:spPr bwMode="auto">
            <a:xfrm>
              <a:off x="2057" y="233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6 w 12"/>
                <a:gd name="T3" fmla="*/ 12 h 24"/>
                <a:gd name="T4" fmla="*/ 0 w 12"/>
                <a:gd name="T5" fmla="*/ 0 h 24"/>
                <a:gd name="T6" fmla="*/ 0 60000 65536"/>
                <a:gd name="T7" fmla="*/ 0 60000 65536"/>
                <a:gd name="T8" fmla="*/ 0 60000 65536"/>
                <a:gd name="T9" fmla="*/ 0 w 12"/>
                <a:gd name="T10" fmla="*/ 0 h 24"/>
                <a:gd name="T11" fmla="*/ 12 w 12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4">
                  <a:moveTo>
                    <a:pt x="12" y="24"/>
                  </a:moveTo>
                  <a:lnTo>
                    <a:pt x="6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141"/>
            <p:cNvSpPr>
              <a:spLocks noChangeAspect="1"/>
            </p:cNvSpPr>
            <p:nvPr/>
          </p:nvSpPr>
          <p:spPr bwMode="auto">
            <a:xfrm>
              <a:off x="2051" y="2287"/>
              <a:ext cx="6" cy="48"/>
            </a:xfrm>
            <a:custGeom>
              <a:avLst/>
              <a:gdLst>
                <a:gd name="T0" fmla="*/ 6 w 6"/>
                <a:gd name="T1" fmla="*/ 48 h 48"/>
                <a:gd name="T2" fmla="*/ 0 w 6"/>
                <a:gd name="T3" fmla="*/ 24 h 48"/>
                <a:gd name="T4" fmla="*/ 0 w 6"/>
                <a:gd name="T5" fmla="*/ 0 h 48"/>
                <a:gd name="T6" fmla="*/ 0 60000 65536"/>
                <a:gd name="T7" fmla="*/ 0 60000 65536"/>
                <a:gd name="T8" fmla="*/ 0 60000 65536"/>
                <a:gd name="T9" fmla="*/ 0 w 6"/>
                <a:gd name="T10" fmla="*/ 0 h 48"/>
                <a:gd name="T11" fmla="*/ 6 w 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8">
                  <a:moveTo>
                    <a:pt x="6" y="48"/>
                  </a:move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142"/>
            <p:cNvSpPr>
              <a:spLocks noChangeAspect="1"/>
            </p:cNvSpPr>
            <p:nvPr/>
          </p:nvSpPr>
          <p:spPr bwMode="auto">
            <a:xfrm>
              <a:off x="2045" y="226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2 h 24"/>
                <a:gd name="T4" fmla="*/ 0 w 6"/>
                <a:gd name="T5" fmla="*/ 0 h 24"/>
                <a:gd name="T6" fmla="*/ 0 60000 65536"/>
                <a:gd name="T7" fmla="*/ 0 60000 65536"/>
                <a:gd name="T8" fmla="*/ 0 60000 65536"/>
                <a:gd name="T9" fmla="*/ 0 w 6"/>
                <a:gd name="T10" fmla="*/ 0 h 24"/>
                <a:gd name="T11" fmla="*/ 6 w 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4">
                  <a:moveTo>
                    <a:pt x="6" y="24"/>
                  </a:moveTo>
                  <a:lnTo>
                    <a:pt x="6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143"/>
            <p:cNvSpPr>
              <a:spLocks noChangeAspect="1"/>
            </p:cNvSpPr>
            <p:nvPr/>
          </p:nvSpPr>
          <p:spPr bwMode="auto">
            <a:xfrm>
              <a:off x="2033" y="2251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6 w 12"/>
                <a:gd name="T3" fmla="*/ 6 h 12"/>
                <a:gd name="T4" fmla="*/ 0 w 12"/>
                <a:gd name="T5" fmla="*/ 0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12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44"/>
            <p:cNvSpPr>
              <a:spLocks noChangeAspect="1"/>
            </p:cNvSpPr>
            <p:nvPr/>
          </p:nvSpPr>
          <p:spPr bwMode="auto">
            <a:xfrm>
              <a:off x="2003" y="2221"/>
              <a:ext cx="30" cy="30"/>
            </a:xfrm>
            <a:custGeom>
              <a:avLst/>
              <a:gdLst>
                <a:gd name="T0" fmla="*/ 30 w 30"/>
                <a:gd name="T1" fmla="*/ 30 h 30"/>
                <a:gd name="T2" fmla="*/ 12 w 30"/>
                <a:gd name="T3" fmla="*/ 12 h 30"/>
                <a:gd name="T4" fmla="*/ 0 w 30"/>
                <a:gd name="T5" fmla="*/ 0 h 30"/>
                <a:gd name="T6" fmla="*/ 0 60000 65536"/>
                <a:gd name="T7" fmla="*/ 0 60000 65536"/>
                <a:gd name="T8" fmla="*/ 0 60000 65536"/>
                <a:gd name="T9" fmla="*/ 0 w 30"/>
                <a:gd name="T10" fmla="*/ 0 h 30"/>
                <a:gd name="T11" fmla="*/ 30 w 3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0">
                  <a:moveTo>
                    <a:pt x="30" y="30"/>
                  </a:move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45"/>
            <p:cNvSpPr>
              <a:spLocks noChangeAspect="1"/>
            </p:cNvSpPr>
            <p:nvPr/>
          </p:nvSpPr>
          <p:spPr bwMode="auto">
            <a:xfrm>
              <a:off x="1997" y="2209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146"/>
            <p:cNvSpPr>
              <a:spLocks noChangeAspect="1"/>
            </p:cNvSpPr>
            <p:nvPr/>
          </p:nvSpPr>
          <p:spPr bwMode="auto">
            <a:xfrm>
              <a:off x="1961" y="2191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2 h 18"/>
                <a:gd name="T4" fmla="*/ 18 w 36"/>
                <a:gd name="T5" fmla="*/ 6 h 18"/>
                <a:gd name="T6" fmla="*/ 6 w 36"/>
                <a:gd name="T7" fmla="*/ 0 h 18"/>
                <a:gd name="T8" fmla="*/ 0 w 36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8"/>
                <a:gd name="T17" fmla="*/ 36 w 36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8">
                  <a:moveTo>
                    <a:pt x="36" y="18"/>
                  </a:moveTo>
                  <a:lnTo>
                    <a:pt x="30" y="12"/>
                  </a:lnTo>
                  <a:lnTo>
                    <a:pt x="18" y="6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147"/>
            <p:cNvSpPr>
              <a:spLocks noChangeAspect="1"/>
            </p:cNvSpPr>
            <p:nvPr/>
          </p:nvSpPr>
          <p:spPr bwMode="auto">
            <a:xfrm>
              <a:off x="1961" y="2191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148"/>
            <p:cNvSpPr>
              <a:spLocks noChangeAspect="1"/>
            </p:cNvSpPr>
            <p:nvPr/>
          </p:nvSpPr>
          <p:spPr bwMode="auto">
            <a:xfrm>
              <a:off x="1955" y="2185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149"/>
            <p:cNvSpPr>
              <a:spLocks noChangeAspect="1"/>
            </p:cNvSpPr>
            <p:nvPr/>
          </p:nvSpPr>
          <p:spPr bwMode="auto">
            <a:xfrm>
              <a:off x="1955" y="2167"/>
              <a:ext cx="1" cy="18"/>
            </a:xfrm>
            <a:custGeom>
              <a:avLst/>
              <a:gdLst>
                <a:gd name="T0" fmla="*/ 0 w 1"/>
                <a:gd name="T1" fmla="*/ 18 h 18"/>
                <a:gd name="T2" fmla="*/ 0 w 1"/>
                <a:gd name="T3" fmla="*/ 6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150"/>
            <p:cNvSpPr>
              <a:spLocks noChangeAspect="1"/>
            </p:cNvSpPr>
            <p:nvPr/>
          </p:nvSpPr>
          <p:spPr bwMode="auto">
            <a:xfrm>
              <a:off x="1955" y="2161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0 h 6"/>
                <a:gd name="T4" fmla="*/ 18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151"/>
            <p:cNvSpPr>
              <a:spLocks noChangeAspect="1"/>
            </p:cNvSpPr>
            <p:nvPr/>
          </p:nvSpPr>
          <p:spPr bwMode="auto">
            <a:xfrm>
              <a:off x="1973" y="2161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152"/>
            <p:cNvSpPr>
              <a:spLocks noChangeAspect="1"/>
            </p:cNvSpPr>
            <p:nvPr/>
          </p:nvSpPr>
          <p:spPr bwMode="auto">
            <a:xfrm>
              <a:off x="1973" y="2161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153"/>
            <p:cNvSpPr>
              <a:spLocks noChangeAspect="1"/>
            </p:cNvSpPr>
            <p:nvPr/>
          </p:nvSpPr>
          <p:spPr bwMode="auto">
            <a:xfrm>
              <a:off x="1973" y="2155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154"/>
            <p:cNvSpPr>
              <a:spLocks noChangeAspect="1"/>
            </p:cNvSpPr>
            <p:nvPr/>
          </p:nvSpPr>
          <p:spPr bwMode="auto">
            <a:xfrm>
              <a:off x="1973" y="2148"/>
              <a:ext cx="6" cy="7"/>
            </a:xfrm>
            <a:custGeom>
              <a:avLst/>
              <a:gdLst>
                <a:gd name="T0" fmla="*/ 0 w 6"/>
                <a:gd name="T1" fmla="*/ 7 h 7"/>
                <a:gd name="T2" fmla="*/ 0 w 6"/>
                <a:gd name="T3" fmla="*/ 7 h 7"/>
                <a:gd name="T4" fmla="*/ 6 w 6"/>
                <a:gd name="T5" fmla="*/ 0 h 7"/>
                <a:gd name="T6" fmla="*/ 0 60000 65536"/>
                <a:gd name="T7" fmla="*/ 0 60000 65536"/>
                <a:gd name="T8" fmla="*/ 0 60000 65536"/>
                <a:gd name="T9" fmla="*/ 0 w 6"/>
                <a:gd name="T10" fmla="*/ 0 h 7"/>
                <a:gd name="T11" fmla="*/ 6 w 6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7">
                  <a:moveTo>
                    <a:pt x="0" y="7"/>
                  </a:moveTo>
                  <a:lnTo>
                    <a:pt x="0" y="7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155"/>
            <p:cNvSpPr>
              <a:spLocks noChangeAspect="1"/>
            </p:cNvSpPr>
            <p:nvPr/>
          </p:nvSpPr>
          <p:spPr bwMode="auto">
            <a:xfrm>
              <a:off x="1979" y="2130"/>
              <a:ext cx="12" cy="18"/>
            </a:xfrm>
            <a:custGeom>
              <a:avLst/>
              <a:gdLst>
                <a:gd name="T0" fmla="*/ 0 w 12"/>
                <a:gd name="T1" fmla="*/ 18 h 18"/>
                <a:gd name="T2" fmla="*/ 6 w 12"/>
                <a:gd name="T3" fmla="*/ 6 h 18"/>
                <a:gd name="T4" fmla="*/ 12 w 12"/>
                <a:gd name="T5" fmla="*/ 0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0" y="18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156"/>
            <p:cNvSpPr>
              <a:spLocks noChangeAspect="1"/>
            </p:cNvSpPr>
            <p:nvPr/>
          </p:nvSpPr>
          <p:spPr bwMode="auto">
            <a:xfrm>
              <a:off x="1985" y="2124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157"/>
            <p:cNvSpPr>
              <a:spLocks noChangeAspect="1"/>
            </p:cNvSpPr>
            <p:nvPr/>
          </p:nvSpPr>
          <p:spPr bwMode="auto">
            <a:xfrm>
              <a:off x="1985" y="2124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158"/>
            <p:cNvSpPr>
              <a:spLocks noChangeAspect="1"/>
            </p:cNvSpPr>
            <p:nvPr/>
          </p:nvSpPr>
          <p:spPr bwMode="auto">
            <a:xfrm>
              <a:off x="1985" y="2112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159"/>
            <p:cNvSpPr>
              <a:spLocks noChangeAspect="1"/>
            </p:cNvSpPr>
            <p:nvPr/>
          </p:nvSpPr>
          <p:spPr bwMode="auto">
            <a:xfrm>
              <a:off x="1985" y="2112"/>
              <a:ext cx="12" cy="1"/>
            </a:xfrm>
            <a:custGeom>
              <a:avLst/>
              <a:gdLst>
                <a:gd name="T0" fmla="*/ 0 w 12"/>
                <a:gd name="T1" fmla="*/ 0 h 1"/>
                <a:gd name="T2" fmla="*/ 6 w 12"/>
                <a:gd name="T3" fmla="*/ 0 h 1"/>
                <a:gd name="T4" fmla="*/ 12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160"/>
            <p:cNvSpPr>
              <a:spLocks noChangeAspect="1"/>
            </p:cNvSpPr>
            <p:nvPr/>
          </p:nvSpPr>
          <p:spPr bwMode="auto">
            <a:xfrm>
              <a:off x="1991" y="2100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161"/>
            <p:cNvSpPr>
              <a:spLocks noChangeAspect="1"/>
            </p:cNvSpPr>
            <p:nvPr/>
          </p:nvSpPr>
          <p:spPr bwMode="auto">
            <a:xfrm>
              <a:off x="1973" y="207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2 w 18"/>
                <a:gd name="T3" fmla="*/ 12 h 24"/>
                <a:gd name="T4" fmla="*/ 0 w 18"/>
                <a:gd name="T5" fmla="*/ 0 h 24"/>
                <a:gd name="T6" fmla="*/ 0 60000 65536"/>
                <a:gd name="T7" fmla="*/ 0 60000 65536"/>
                <a:gd name="T8" fmla="*/ 0 60000 65536"/>
                <a:gd name="T9" fmla="*/ 0 w 18"/>
                <a:gd name="T10" fmla="*/ 0 h 24"/>
                <a:gd name="T11" fmla="*/ 18 w 1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4">
                  <a:moveTo>
                    <a:pt x="18" y="24"/>
                  </a:move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162"/>
            <p:cNvSpPr>
              <a:spLocks noChangeAspect="1"/>
            </p:cNvSpPr>
            <p:nvPr/>
          </p:nvSpPr>
          <p:spPr bwMode="auto">
            <a:xfrm>
              <a:off x="1961" y="2070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163"/>
            <p:cNvSpPr>
              <a:spLocks noChangeAspect="1"/>
            </p:cNvSpPr>
            <p:nvPr/>
          </p:nvSpPr>
          <p:spPr bwMode="auto">
            <a:xfrm>
              <a:off x="1961" y="2058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164"/>
            <p:cNvSpPr>
              <a:spLocks noChangeAspect="1"/>
            </p:cNvSpPr>
            <p:nvPr/>
          </p:nvSpPr>
          <p:spPr bwMode="auto">
            <a:xfrm>
              <a:off x="1967" y="2046"/>
              <a:ext cx="18" cy="12"/>
            </a:xfrm>
            <a:custGeom>
              <a:avLst/>
              <a:gdLst>
                <a:gd name="T0" fmla="*/ 0 w 18"/>
                <a:gd name="T1" fmla="*/ 12 h 12"/>
                <a:gd name="T2" fmla="*/ 12 w 18"/>
                <a:gd name="T3" fmla="*/ 6 h 12"/>
                <a:gd name="T4" fmla="*/ 18 w 18"/>
                <a:gd name="T5" fmla="*/ 0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0" y="12"/>
                  </a:moveTo>
                  <a:lnTo>
                    <a:pt x="12" y="6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165"/>
            <p:cNvSpPr>
              <a:spLocks noChangeAspect="1"/>
            </p:cNvSpPr>
            <p:nvPr/>
          </p:nvSpPr>
          <p:spPr bwMode="auto">
            <a:xfrm>
              <a:off x="1985" y="2034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166"/>
            <p:cNvSpPr>
              <a:spLocks noChangeAspect="1"/>
            </p:cNvSpPr>
            <p:nvPr/>
          </p:nvSpPr>
          <p:spPr bwMode="auto">
            <a:xfrm>
              <a:off x="1973" y="2034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167"/>
            <p:cNvSpPr>
              <a:spLocks noChangeAspect="1"/>
            </p:cNvSpPr>
            <p:nvPr/>
          </p:nvSpPr>
          <p:spPr bwMode="auto">
            <a:xfrm>
              <a:off x="1967" y="2034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6 h 12"/>
                <a:gd name="T4" fmla="*/ 0 w 6"/>
                <a:gd name="T5" fmla="*/ 12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168"/>
            <p:cNvSpPr>
              <a:spLocks noChangeAspect="1"/>
            </p:cNvSpPr>
            <p:nvPr/>
          </p:nvSpPr>
          <p:spPr bwMode="auto">
            <a:xfrm>
              <a:off x="1961" y="2040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169"/>
            <p:cNvSpPr>
              <a:spLocks noChangeAspect="1"/>
            </p:cNvSpPr>
            <p:nvPr/>
          </p:nvSpPr>
          <p:spPr bwMode="auto">
            <a:xfrm>
              <a:off x="1955" y="2034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170"/>
            <p:cNvSpPr>
              <a:spLocks noChangeAspect="1"/>
            </p:cNvSpPr>
            <p:nvPr/>
          </p:nvSpPr>
          <p:spPr bwMode="auto">
            <a:xfrm>
              <a:off x="1955" y="2034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Line 171"/>
            <p:cNvSpPr>
              <a:spLocks noChangeAspect="1" noChangeShapeType="1"/>
            </p:cNvSpPr>
            <p:nvPr/>
          </p:nvSpPr>
          <p:spPr bwMode="auto">
            <a:xfrm flipH="1" flipV="1">
              <a:off x="1949" y="2034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172"/>
            <p:cNvSpPr>
              <a:spLocks noChangeAspect="1"/>
            </p:cNvSpPr>
            <p:nvPr/>
          </p:nvSpPr>
          <p:spPr bwMode="auto">
            <a:xfrm>
              <a:off x="1937" y="2022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6 w 12"/>
                <a:gd name="T3" fmla="*/ 6 h 12"/>
                <a:gd name="T4" fmla="*/ 0 w 12"/>
                <a:gd name="T5" fmla="*/ 0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12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173"/>
            <p:cNvSpPr>
              <a:spLocks noChangeAspect="1"/>
            </p:cNvSpPr>
            <p:nvPr/>
          </p:nvSpPr>
          <p:spPr bwMode="auto">
            <a:xfrm>
              <a:off x="1919" y="2022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6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174"/>
            <p:cNvSpPr>
              <a:spLocks noChangeAspect="1"/>
            </p:cNvSpPr>
            <p:nvPr/>
          </p:nvSpPr>
          <p:spPr bwMode="auto">
            <a:xfrm>
              <a:off x="1913" y="2004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18"/>
                  </a:moveTo>
                  <a:lnTo>
                    <a:pt x="6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175"/>
            <p:cNvSpPr>
              <a:spLocks noChangeAspect="1"/>
            </p:cNvSpPr>
            <p:nvPr/>
          </p:nvSpPr>
          <p:spPr bwMode="auto">
            <a:xfrm>
              <a:off x="1889" y="1998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12 w 24"/>
                <a:gd name="T3" fmla="*/ 6 h 6"/>
                <a:gd name="T4" fmla="*/ 0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24" y="6"/>
                  </a:move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176"/>
            <p:cNvSpPr>
              <a:spLocks noChangeAspect="1"/>
            </p:cNvSpPr>
            <p:nvPr/>
          </p:nvSpPr>
          <p:spPr bwMode="auto">
            <a:xfrm>
              <a:off x="1859" y="1974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12 w 30"/>
                <a:gd name="T3" fmla="*/ 12 h 24"/>
                <a:gd name="T4" fmla="*/ 0 w 30"/>
                <a:gd name="T5" fmla="*/ 0 h 24"/>
                <a:gd name="T6" fmla="*/ 0 60000 65536"/>
                <a:gd name="T7" fmla="*/ 0 60000 65536"/>
                <a:gd name="T8" fmla="*/ 0 60000 65536"/>
                <a:gd name="T9" fmla="*/ 0 w 30"/>
                <a:gd name="T10" fmla="*/ 0 h 24"/>
                <a:gd name="T11" fmla="*/ 30 w 30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24">
                  <a:moveTo>
                    <a:pt x="30" y="24"/>
                  </a:move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177"/>
            <p:cNvSpPr>
              <a:spLocks noChangeAspect="1"/>
            </p:cNvSpPr>
            <p:nvPr/>
          </p:nvSpPr>
          <p:spPr bwMode="auto">
            <a:xfrm>
              <a:off x="1853" y="195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0 w 6"/>
                <a:gd name="T3" fmla="*/ 12 h 24"/>
                <a:gd name="T4" fmla="*/ 0 w 6"/>
                <a:gd name="T5" fmla="*/ 0 h 24"/>
                <a:gd name="T6" fmla="*/ 0 60000 65536"/>
                <a:gd name="T7" fmla="*/ 0 60000 65536"/>
                <a:gd name="T8" fmla="*/ 0 60000 65536"/>
                <a:gd name="T9" fmla="*/ 0 w 6"/>
                <a:gd name="T10" fmla="*/ 0 h 24"/>
                <a:gd name="T11" fmla="*/ 6 w 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4">
                  <a:moveTo>
                    <a:pt x="6" y="24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178"/>
            <p:cNvSpPr>
              <a:spLocks noChangeAspect="1"/>
            </p:cNvSpPr>
            <p:nvPr/>
          </p:nvSpPr>
          <p:spPr bwMode="auto">
            <a:xfrm>
              <a:off x="1829" y="1920"/>
              <a:ext cx="24" cy="30"/>
            </a:xfrm>
            <a:custGeom>
              <a:avLst/>
              <a:gdLst>
                <a:gd name="T0" fmla="*/ 24 w 24"/>
                <a:gd name="T1" fmla="*/ 30 h 30"/>
                <a:gd name="T2" fmla="*/ 12 w 24"/>
                <a:gd name="T3" fmla="*/ 12 h 30"/>
                <a:gd name="T4" fmla="*/ 0 w 24"/>
                <a:gd name="T5" fmla="*/ 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24" y="30"/>
                  </a:move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179"/>
            <p:cNvSpPr>
              <a:spLocks noChangeAspect="1"/>
            </p:cNvSpPr>
            <p:nvPr/>
          </p:nvSpPr>
          <p:spPr bwMode="auto">
            <a:xfrm>
              <a:off x="1799" y="1896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12 w 30"/>
                <a:gd name="T3" fmla="*/ 12 h 24"/>
                <a:gd name="T4" fmla="*/ 0 w 30"/>
                <a:gd name="T5" fmla="*/ 0 h 24"/>
                <a:gd name="T6" fmla="*/ 0 60000 65536"/>
                <a:gd name="T7" fmla="*/ 0 60000 65536"/>
                <a:gd name="T8" fmla="*/ 0 60000 65536"/>
                <a:gd name="T9" fmla="*/ 0 w 30"/>
                <a:gd name="T10" fmla="*/ 0 h 24"/>
                <a:gd name="T11" fmla="*/ 30 w 30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24">
                  <a:moveTo>
                    <a:pt x="30" y="24"/>
                  </a:move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180"/>
            <p:cNvSpPr>
              <a:spLocks noChangeAspect="1"/>
            </p:cNvSpPr>
            <p:nvPr/>
          </p:nvSpPr>
          <p:spPr bwMode="auto">
            <a:xfrm>
              <a:off x="1799" y="1878"/>
              <a:ext cx="1" cy="18"/>
            </a:xfrm>
            <a:custGeom>
              <a:avLst/>
              <a:gdLst>
                <a:gd name="T0" fmla="*/ 0 w 1"/>
                <a:gd name="T1" fmla="*/ 18 h 18"/>
                <a:gd name="T2" fmla="*/ 0 w 1"/>
                <a:gd name="T3" fmla="*/ 6 h 18"/>
                <a:gd name="T4" fmla="*/ 0 w 1"/>
                <a:gd name="T5" fmla="*/ 0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181"/>
            <p:cNvSpPr>
              <a:spLocks noChangeAspect="1"/>
            </p:cNvSpPr>
            <p:nvPr/>
          </p:nvSpPr>
          <p:spPr bwMode="auto">
            <a:xfrm>
              <a:off x="1799" y="1872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182"/>
            <p:cNvSpPr>
              <a:spLocks noChangeAspect="1"/>
            </p:cNvSpPr>
            <p:nvPr/>
          </p:nvSpPr>
          <p:spPr bwMode="auto">
            <a:xfrm>
              <a:off x="1811" y="186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6 h 12"/>
                <a:gd name="T4" fmla="*/ 12 w 12"/>
                <a:gd name="T5" fmla="*/ 0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0" y="12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183"/>
            <p:cNvSpPr>
              <a:spLocks noChangeAspect="1"/>
            </p:cNvSpPr>
            <p:nvPr/>
          </p:nvSpPr>
          <p:spPr bwMode="auto">
            <a:xfrm>
              <a:off x="1823" y="1848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184"/>
            <p:cNvSpPr>
              <a:spLocks noChangeAspect="1"/>
            </p:cNvSpPr>
            <p:nvPr/>
          </p:nvSpPr>
          <p:spPr bwMode="auto">
            <a:xfrm>
              <a:off x="1823" y="1842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185"/>
            <p:cNvSpPr>
              <a:spLocks noChangeAspect="1"/>
            </p:cNvSpPr>
            <p:nvPr/>
          </p:nvSpPr>
          <p:spPr bwMode="auto">
            <a:xfrm>
              <a:off x="1823" y="182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2 h 18"/>
                <a:gd name="T4" fmla="*/ 0 w 12"/>
                <a:gd name="T5" fmla="*/ 0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12" y="18"/>
                  </a:moveTo>
                  <a:lnTo>
                    <a:pt x="6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16" name="Group 186"/>
            <p:cNvGrpSpPr>
              <a:grpSpLocks noChangeAspect="1"/>
            </p:cNvGrpSpPr>
            <p:nvPr/>
          </p:nvGrpSpPr>
          <p:grpSpPr bwMode="auto">
            <a:xfrm>
              <a:off x="1358" y="1161"/>
              <a:ext cx="623" cy="672"/>
              <a:chOff x="1358" y="1161"/>
              <a:chExt cx="623" cy="672"/>
            </a:xfrm>
          </p:grpSpPr>
          <p:sp>
            <p:nvSpPr>
              <p:cNvPr id="812" name="Freeform 187"/>
              <p:cNvSpPr>
                <a:spLocks noChangeAspect="1"/>
              </p:cNvSpPr>
              <p:nvPr/>
            </p:nvSpPr>
            <p:spPr bwMode="auto">
              <a:xfrm>
                <a:off x="1795" y="1821"/>
                <a:ext cx="36" cy="12"/>
              </a:xfrm>
              <a:custGeom>
                <a:avLst/>
                <a:gdLst>
                  <a:gd name="T0" fmla="*/ 36 w 36"/>
                  <a:gd name="T1" fmla="*/ 12 h 12"/>
                  <a:gd name="T2" fmla="*/ 30 w 36"/>
                  <a:gd name="T3" fmla="*/ 6 h 12"/>
                  <a:gd name="T4" fmla="*/ 18 w 36"/>
                  <a:gd name="T5" fmla="*/ 6 h 12"/>
                  <a:gd name="T6" fmla="*/ 6 w 36"/>
                  <a:gd name="T7" fmla="*/ 0 h 12"/>
                  <a:gd name="T8" fmla="*/ 0 w 36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2"/>
                  <a:gd name="T17" fmla="*/ 36 w 3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2">
                    <a:moveTo>
                      <a:pt x="36" y="12"/>
                    </a:moveTo>
                    <a:lnTo>
                      <a:pt x="30" y="6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Freeform 188"/>
              <p:cNvSpPr>
                <a:spLocks noChangeAspect="1"/>
              </p:cNvSpPr>
              <p:nvPr/>
            </p:nvSpPr>
            <p:spPr bwMode="auto">
              <a:xfrm>
                <a:off x="1795" y="181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Freeform 189"/>
              <p:cNvSpPr>
                <a:spLocks noChangeAspect="1"/>
              </p:cNvSpPr>
              <p:nvPr/>
            </p:nvSpPr>
            <p:spPr bwMode="auto">
              <a:xfrm>
                <a:off x="1801" y="1815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Freeform 190"/>
              <p:cNvSpPr>
                <a:spLocks noChangeAspect="1"/>
              </p:cNvSpPr>
              <p:nvPr/>
            </p:nvSpPr>
            <p:spPr bwMode="auto">
              <a:xfrm>
                <a:off x="1813" y="1785"/>
                <a:ext cx="1" cy="30"/>
              </a:xfrm>
              <a:custGeom>
                <a:avLst/>
                <a:gdLst>
                  <a:gd name="T0" fmla="*/ 0 w 1"/>
                  <a:gd name="T1" fmla="*/ 30 h 30"/>
                  <a:gd name="T2" fmla="*/ 0 w 1"/>
                  <a:gd name="T3" fmla="*/ 24 h 30"/>
                  <a:gd name="T4" fmla="*/ 0 w 1"/>
                  <a:gd name="T5" fmla="*/ 12 h 30"/>
                  <a:gd name="T6" fmla="*/ 0 w 1"/>
                  <a:gd name="T7" fmla="*/ 6 h 30"/>
                  <a:gd name="T8" fmla="*/ 0 w 1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0"/>
                  <a:gd name="T17" fmla="*/ 1 w 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Freeform 191"/>
              <p:cNvSpPr>
                <a:spLocks noChangeAspect="1"/>
              </p:cNvSpPr>
              <p:nvPr/>
            </p:nvSpPr>
            <p:spPr bwMode="auto">
              <a:xfrm>
                <a:off x="1813" y="1785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Freeform 192"/>
              <p:cNvSpPr>
                <a:spLocks noChangeAspect="1"/>
              </p:cNvSpPr>
              <p:nvPr/>
            </p:nvSpPr>
            <p:spPr bwMode="auto">
              <a:xfrm>
                <a:off x="1837" y="1785"/>
                <a:ext cx="42" cy="18"/>
              </a:xfrm>
              <a:custGeom>
                <a:avLst/>
                <a:gdLst>
                  <a:gd name="T0" fmla="*/ 0 w 42"/>
                  <a:gd name="T1" fmla="*/ 0 h 18"/>
                  <a:gd name="T2" fmla="*/ 12 w 42"/>
                  <a:gd name="T3" fmla="*/ 6 h 18"/>
                  <a:gd name="T4" fmla="*/ 24 w 42"/>
                  <a:gd name="T5" fmla="*/ 12 h 18"/>
                  <a:gd name="T6" fmla="*/ 36 w 42"/>
                  <a:gd name="T7" fmla="*/ 18 h 18"/>
                  <a:gd name="T8" fmla="*/ 42 w 4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8"/>
                  <a:gd name="T17" fmla="*/ 42 w 4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8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42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Freeform 193"/>
              <p:cNvSpPr>
                <a:spLocks noChangeAspect="1"/>
              </p:cNvSpPr>
              <p:nvPr/>
            </p:nvSpPr>
            <p:spPr bwMode="auto">
              <a:xfrm>
                <a:off x="1855" y="1779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24 w 24"/>
                  <a:gd name="T3" fmla="*/ 18 h 24"/>
                  <a:gd name="T4" fmla="*/ 18 w 24"/>
                  <a:gd name="T5" fmla="*/ 12 h 24"/>
                  <a:gd name="T6" fmla="*/ 12 w 24"/>
                  <a:gd name="T7" fmla="*/ 6 h 24"/>
                  <a:gd name="T8" fmla="*/ 0 w 24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24" y="24"/>
                    </a:moveTo>
                    <a:lnTo>
                      <a:pt x="24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Freeform 194"/>
              <p:cNvSpPr>
                <a:spLocks noChangeAspect="1"/>
              </p:cNvSpPr>
              <p:nvPr/>
            </p:nvSpPr>
            <p:spPr bwMode="auto">
              <a:xfrm>
                <a:off x="1807" y="1779"/>
                <a:ext cx="48" cy="1"/>
              </a:xfrm>
              <a:custGeom>
                <a:avLst/>
                <a:gdLst>
                  <a:gd name="T0" fmla="*/ 48 w 48"/>
                  <a:gd name="T1" fmla="*/ 0 h 1"/>
                  <a:gd name="T2" fmla="*/ 36 w 48"/>
                  <a:gd name="T3" fmla="*/ 0 h 1"/>
                  <a:gd name="T4" fmla="*/ 24 w 48"/>
                  <a:gd name="T5" fmla="*/ 0 h 1"/>
                  <a:gd name="T6" fmla="*/ 12 w 48"/>
                  <a:gd name="T7" fmla="*/ 0 h 1"/>
                  <a:gd name="T8" fmla="*/ 0 w 48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"/>
                  <a:gd name="T17" fmla="*/ 48 w 4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">
                    <a:moveTo>
                      <a:pt x="48" y="0"/>
                    </a:moveTo>
                    <a:lnTo>
                      <a:pt x="36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Freeform 195"/>
              <p:cNvSpPr>
                <a:spLocks noChangeAspect="1"/>
              </p:cNvSpPr>
              <p:nvPr/>
            </p:nvSpPr>
            <p:spPr bwMode="auto">
              <a:xfrm>
                <a:off x="1807" y="1779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Freeform 196"/>
              <p:cNvSpPr>
                <a:spLocks noChangeAspect="1"/>
              </p:cNvSpPr>
              <p:nvPr/>
            </p:nvSpPr>
            <p:spPr bwMode="auto">
              <a:xfrm>
                <a:off x="1789" y="1785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12 w 18"/>
                  <a:gd name="T3" fmla="*/ 6 h 6"/>
                  <a:gd name="T4" fmla="*/ 0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0"/>
                    </a:moveTo>
                    <a:lnTo>
                      <a:pt x="12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Freeform 197"/>
              <p:cNvSpPr>
                <a:spLocks noChangeAspect="1"/>
              </p:cNvSpPr>
              <p:nvPr/>
            </p:nvSpPr>
            <p:spPr bwMode="auto">
              <a:xfrm>
                <a:off x="1771" y="1779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6 w 18"/>
                  <a:gd name="T3" fmla="*/ 6 h 12"/>
                  <a:gd name="T4" fmla="*/ 0 w 18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18" y="12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Freeform 198"/>
              <p:cNvSpPr>
                <a:spLocks noChangeAspect="1"/>
              </p:cNvSpPr>
              <p:nvPr/>
            </p:nvSpPr>
            <p:spPr bwMode="auto">
              <a:xfrm>
                <a:off x="1765" y="1779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Freeform 199"/>
              <p:cNvSpPr>
                <a:spLocks noChangeAspect="1"/>
              </p:cNvSpPr>
              <p:nvPr/>
            </p:nvSpPr>
            <p:spPr bwMode="auto">
              <a:xfrm>
                <a:off x="1747" y="1773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6 w 18"/>
                  <a:gd name="T3" fmla="*/ 6 h 12"/>
                  <a:gd name="T4" fmla="*/ 0 w 18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18" y="12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Line 200"/>
              <p:cNvSpPr>
                <a:spLocks noChangeAspect="1" noChangeShapeType="1"/>
              </p:cNvSpPr>
              <p:nvPr/>
            </p:nvSpPr>
            <p:spPr bwMode="auto">
              <a:xfrm>
                <a:off x="1747" y="1773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Freeform 201"/>
              <p:cNvSpPr>
                <a:spLocks noChangeAspect="1"/>
              </p:cNvSpPr>
              <p:nvPr/>
            </p:nvSpPr>
            <p:spPr bwMode="auto">
              <a:xfrm>
                <a:off x="1747" y="176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Freeform 202"/>
              <p:cNvSpPr>
                <a:spLocks noChangeAspect="1"/>
              </p:cNvSpPr>
              <p:nvPr/>
            </p:nvSpPr>
            <p:spPr bwMode="auto">
              <a:xfrm>
                <a:off x="1741" y="175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6 w 12"/>
                  <a:gd name="T5" fmla="*/ 6 h 12"/>
                  <a:gd name="T6" fmla="*/ 0 w 12"/>
                  <a:gd name="T7" fmla="*/ 6 h 12"/>
                  <a:gd name="T8" fmla="*/ 0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Freeform 203"/>
              <p:cNvSpPr>
                <a:spLocks noChangeAspect="1"/>
              </p:cNvSpPr>
              <p:nvPr/>
            </p:nvSpPr>
            <p:spPr bwMode="auto">
              <a:xfrm>
                <a:off x="1741" y="1743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6 w 24"/>
                  <a:gd name="T3" fmla="*/ 6 h 12"/>
                  <a:gd name="T4" fmla="*/ 12 w 24"/>
                  <a:gd name="T5" fmla="*/ 6 h 12"/>
                  <a:gd name="T6" fmla="*/ 18 w 24"/>
                  <a:gd name="T7" fmla="*/ 0 h 12"/>
                  <a:gd name="T8" fmla="*/ 24 w 24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2"/>
                  <a:gd name="T17" fmla="*/ 24 w 24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Freeform 204"/>
              <p:cNvSpPr>
                <a:spLocks noChangeAspect="1"/>
              </p:cNvSpPr>
              <p:nvPr/>
            </p:nvSpPr>
            <p:spPr bwMode="auto">
              <a:xfrm>
                <a:off x="1765" y="1737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Freeform 205"/>
              <p:cNvSpPr>
                <a:spLocks noChangeAspect="1"/>
              </p:cNvSpPr>
              <p:nvPr/>
            </p:nvSpPr>
            <p:spPr bwMode="auto">
              <a:xfrm>
                <a:off x="1759" y="1737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Freeform 206"/>
              <p:cNvSpPr>
                <a:spLocks noChangeAspect="1"/>
              </p:cNvSpPr>
              <p:nvPr/>
            </p:nvSpPr>
            <p:spPr bwMode="auto">
              <a:xfrm>
                <a:off x="1753" y="1725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Freeform 207"/>
              <p:cNvSpPr>
                <a:spLocks noChangeAspect="1"/>
              </p:cNvSpPr>
              <p:nvPr/>
            </p:nvSpPr>
            <p:spPr bwMode="auto">
              <a:xfrm>
                <a:off x="1753" y="1725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Freeform 208"/>
              <p:cNvSpPr>
                <a:spLocks noChangeAspect="1"/>
              </p:cNvSpPr>
              <p:nvPr/>
            </p:nvSpPr>
            <p:spPr bwMode="auto">
              <a:xfrm>
                <a:off x="1753" y="171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Freeform 209"/>
              <p:cNvSpPr>
                <a:spLocks noChangeAspect="1"/>
              </p:cNvSpPr>
              <p:nvPr/>
            </p:nvSpPr>
            <p:spPr bwMode="auto">
              <a:xfrm>
                <a:off x="1729" y="1719"/>
                <a:ext cx="24" cy="1"/>
              </a:xfrm>
              <a:custGeom>
                <a:avLst/>
                <a:gdLst>
                  <a:gd name="T0" fmla="*/ 24 w 24"/>
                  <a:gd name="T1" fmla="*/ 0 h 1"/>
                  <a:gd name="T2" fmla="*/ 12 w 24"/>
                  <a:gd name="T3" fmla="*/ 0 h 1"/>
                  <a:gd name="T4" fmla="*/ 0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Line 210"/>
              <p:cNvSpPr>
                <a:spLocks noChangeAspect="1" noChangeShapeType="1"/>
              </p:cNvSpPr>
              <p:nvPr/>
            </p:nvSpPr>
            <p:spPr bwMode="auto">
              <a:xfrm>
                <a:off x="1729" y="1719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Freeform 211"/>
              <p:cNvSpPr>
                <a:spLocks noChangeAspect="1"/>
              </p:cNvSpPr>
              <p:nvPr/>
            </p:nvSpPr>
            <p:spPr bwMode="auto">
              <a:xfrm>
                <a:off x="1723" y="1719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Freeform 212"/>
              <p:cNvSpPr>
                <a:spLocks noChangeAspect="1"/>
              </p:cNvSpPr>
              <p:nvPr/>
            </p:nvSpPr>
            <p:spPr bwMode="auto">
              <a:xfrm>
                <a:off x="1711" y="171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Freeform 213"/>
              <p:cNvSpPr>
                <a:spLocks noChangeAspect="1"/>
              </p:cNvSpPr>
              <p:nvPr/>
            </p:nvSpPr>
            <p:spPr bwMode="auto">
              <a:xfrm>
                <a:off x="1699" y="1719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Freeform 214"/>
              <p:cNvSpPr>
                <a:spLocks noChangeAspect="1"/>
              </p:cNvSpPr>
              <p:nvPr/>
            </p:nvSpPr>
            <p:spPr bwMode="auto">
              <a:xfrm>
                <a:off x="1693" y="171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Line 2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87" y="1713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Freeform 216"/>
              <p:cNvSpPr>
                <a:spLocks noChangeAspect="1"/>
              </p:cNvSpPr>
              <p:nvPr/>
            </p:nvSpPr>
            <p:spPr bwMode="auto">
              <a:xfrm>
                <a:off x="1681" y="170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Freeform 217"/>
              <p:cNvSpPr>
                <a:spLocks noChangeAspect="1"/>
              </p:cNvSpPr>
              <p:nvPr/>
            </p:nvSpPr>
            <p:spPr bwMode="auto">
              <a:xfrm>
                <a:off x="1681" y="1707"/>
                <a:ext cx="36" cy="6"/>
              </a:xfrm>
              <a:custGeom>
                <a:avLst/>
                <a:gdLst>
                  <a:gd name="T0" fmla="*/ 0 w 36"/>
                  <a:gd name="T1" fmla="*/ 0 h 6"/>
                  <a:gd name="T2" fmla="*/ 6 w 36"/>
                  <a:gd name="T3" fmla="*/ 0 h 6"/>
                  <a:gd name="T4" fmla="*/ 18 w 36"/>
                  <a:gd name="T5" fmla="*/ 6 h 6"/>
                  <a:gd name="T6" fmla="*/ 30 w 36"/>
                  <a:gd name="T7" fmla="*/ 6 h 6"/>
                  <a:gd name="T8" fmla="*/ 36 w 3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6"/>
                  <a:gd name="T17" fmla="*/ 36 w 3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6">
                    <a:moveTo>
                      <a:pt x="0" y="0"/>
                    </a:moveTo>
                    <a:lnTo>
                      <a:pt x="6" y="0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Freeform 218"/>
              <p:cNvSpPr>
                <a:spLocks noChangeAspect="1"/>
              </p:cNvSpPr>
              <p:nvPr/>
            </p:nvSpPr>
            <p:spPr bwMode="auto">
              <a:xfrm>
                <a:off x="1717" y="169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12 h 18"/>
                  <a:gd name="T4" fmla="*/ 6 w 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18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Freeform 219"/>
              <p:cNvSpPr>
                <a:spLocks noChangeAspect="1"/>
              </p:cNvSpPr>
              <p:nvPr/>
            </p:nvSpPr>
            <p:spPr bwMode="auto">
              <a:xfrm>
                <a:off x="1723" y="1689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Freeform 220"/>
              <p:cNvSpPr>
                <a:spLocks noChangeAspect="1"/>
              </p:cNvSpPr>
              <p:nvPr/>
            </p:nvSpPr>
            <p:spPr bwMode="auto">
              <a:xfrm>
                <a:off x="1717" y="1689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Freeform 221"/>
              <p:cNvSpPr>
                <a:spLocks noChangeAspect="1"/>
              </p:cNvSpPr>
              <p:nvPr/>
            </p:nvSpPr>
            <p:spPr bwMode="auto">
              <a:xfrm>
                <a:off x="1705" y="168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Line 222"/>
              <p:cNvSpPr>
                <a:spLocks noChangeAspect="1" noChangeShapeType="1"/>
              </p:cNvSpPr>
              <p:nvPr/>
            </p:nvSpPr>
            <p:spPr bwMode="auto">
              <a:xfrm flipH="1">
                <a:off x="1693" y="1689"/>
                <a:ext cx="12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Freeform 223"/>
              <p:cNvSpPr>
                <a:spLocks noChangeAspect="1"/>
              </p:cNvSpPr>
              <p:nvPr/>
            </p:nvSpPr>
            <p:spPr bwMode="auto">
              <a:xfrm>
                <a:off x="1681" y="1689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6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Freeform 224"/>
              <p:cNvSpPr>
                <a:spLocks noChangeAspect="1"/>
              </p:cNvSpPr>
              <p:nvPr/>
            </p:nvSpPr>
            <p:spPr bwMode="auto">
              <a:xfrm>
                <a:off x="1675" y="168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Line 225"/>
              <p:cNvSpPr>
                <a:spLocks noChangeAspect="1" noChangeShapeType="1"/>
              </p:cNvSpPr>
              <p:nvPr/>
            </p:nvSpPr>
            <p:spPr bwMode="auto">
              <a:xfrm>
                <a:off x="1675" y="1689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1" name="Freeform 226"/>
              <p:cNvSpPr>
                <a:spLocks noChangeAspect="1"/>
              </p:cNvSpPr>
              <p:nvPr/>
            </p:nvSpPr>
            <p:spPr bwMode="auto">
              <a:xfrm>
                <a:off x="1675" y="1695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2" name="Freeform 227"/>
              <p:cNvSpPr>
                <a:spLocks noChangeAspect="1"/>
              </p:cNvSpPr>
              <p:nvPr/>
            </p:nvSpPr>
            <p:spPr bwMode="auto">
              <a:xfrm>
                <a:off x="1645" y="1701"/>
                <a:ext cx="30" cy="6"/>
              </a:xfrm>
              <a:custGeom>
                <a:avLst/>
                <a:gdLst>
                  <a:gd name="T0" fmla="*/ 30 w 30"/>
                  <a:gd name="T1" fmla="*/ 6 h 6"/>
                  <a:gd name="T2" fmla="*/ 24 w 30"/>
                  <a:gd name="T3" fmla="*/ 6 h 6"/>
                  <a:gd name="T4" fmla="*/ 12 w 30"/>
                  <a:gd name="T5" fmla="*/ 6 h 6"/>
                  <a:gd name="T6" fmla="*/ 6 w 30"/>
                  <a:gd name="T7" fmla="*/ 0 h 6"/>
                  <a:gd name="T8" fmla="*/ 0 w 3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6"/>
                  <a:gd name="T17" fmla="*/ 30 w 3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6">
                    <a:moveTo>
                      <a:pt x="30" y="6"/>
                    </a:moveTo>
                    <a:lnTo>
                      <a:pt x="24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3" name="Freeform 228"/>
              <p:cNvSpPr>
                <a:spLocks noChangeAspect="1"/>
              </p:cNvSpPr>
              <p:nvPr/>
            </p:nvSpPr>
            <p:spPr bwMode="auto">
              <a:xfrm>
                <a:off x="1645" y="1695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4" name="Freeform 229"/>
              <p:cNvSpPr>
                <a:spLocks noChangeAspect="1"/>
              </p:cNvSpPr>
              <p:nvPr/>
            </p:nvSpPr>
            <p:spPr bwMode="auto">
              <a:xfrm>
                <a:off x="1645" y="1695"/>
                <a:ext cx="1" cy="24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6 h 24"/>
                  <a:gd name="T4" fmla="*/ 0 w 1"/>
                  <a:gd name="T5" fmla="*/ 12 h 24"/>
                  <a:gd name="T6" fmla="*/ 0 w 1"/>
                  <a:gd name="T7" fmla="*/ 24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5" name="Line 230"/>
              <p:cNvSpPr>
                <a:spLocks noChangeAspect="1" noChangeShapeType="1"/>
              </p:cNvSpPr>
              <p:nvPr/>
            </p:nvSpPr>
            <p:spPr bwMode="auto">
              <a:xfrm>
                <a:off x="1645" y="1719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6" name="Freeform 231"/>
              <p:cNvSpPr>
                <a:spLocks noChangeAspect="1"/>
              </p:cNvSpPr>
              <p:nvPr/>
            </p:nvSpPr>
            <p:spPr bwMode="auto">
              <a:xfrm>
                <a:off x="1639" y="1725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7" name="Freeform 232"/>
              <p:cNvSpPr>
                <a:spLocks noChangeAspect="1"/>
              </p:cNvSpPr>
              <p:nvPr/>
            </p:nvSpPr>
            <p:spPr bwMode="auto">
              <a:xfrm>
                <a:off x="1633" y="1707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6 h 18"/>
                  <a:gd name="T4" fmla="*/ 0 w 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18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8" name="Freeform 233"/>
              <p:cNvSpPr>
                <a:spLocks noChangeAspect="1"/>
              </p:cNvSpPr>
              <p:nvPr/>
            </p:nvSpPr>
            <p:spPr bwMode="auto">
              <a:xfrm>
                <a:off x="1633" y="170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9" name="Freeform 234"/>
              <p:cNvSpPr>
                <a:spLocks noChangeAspect="1"/>
              </p:cNvSpPr>
              <p:nvPr/>
            </p:nvSpPr>
            <p:spPr bwMode="auto">
              <a:xfrm>
                <a:off x="1639" y="1695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0" name="Freeform 235"/>
              <p:cNvSpPr>
                <a:spLocks noChangeAspect="1"/>
              </p:cNvSpPr>
              <p:nvPr/>
            </p:nvSpPr>
            <p:spPr bwMode="auto">
              <a:xfrm>
                <a:off x="1615" y="1671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2 h 24"/>
                  <a:gd name="T4" fmla="*/ 0 w 24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24" y="24"/>
                    </a:moveTo>
                    <a:lnTo>
                      <a:pt x="12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Freeform 236"/>
              <p:cNvSpPr>
                <a:spLocks noChangeAspect="1"/>
              </p:cNvSpPr>
              <p:nvPr/>
            </p:nvSpPr>
            <p:spPr bwMode="auto">
              <a:xfrm>
                <a:off x="1603" y="1665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Freeform 237"/>
              <p:cNvSpPr>
                <a:spLocks noChangeAspect="1"/>
              </p:cNvSpPr>
              <p:nvPr/>
            </p:nvSpPr>
            <p:spPr bwMode="auto">
              <a:xfrm>
                <a:off x="1603" y="1665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Freeform 238"/>
              <p:cNvSpPr>
                <a:spLocks noChangeAspect="1"/>
              </p:cNvSpPr>
              <p:nvPr/>
            </p:nvSpPr>
            <p:spPr bwMode="auto">
              <a:xfrm>
                <a:off x="1603" y="165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Freeform 239"/>
              <p:cNvSpPr>
                <a:spLocks noChangeAspect="1"/>
              </p:cNvSpPr>
              <p:nvPr/>
            </p:nvSpPr>
            <p:spPr bwMode="auto">
              <a:xfrm>
                <a:off x="1585" y="1659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6 w 18"/>
                  <a:gd name="T3" fmla="*/ 6 h 6"/>
                  <a:gd name="T4" fmla="*/ 0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Freeform 240"/>
              <p:cNvSpPr>
                <a:spLocks noChangeAspect="1"/>
              </p:cNvSpPr>
              <p:nvPr/>
            </p:nvSpPr>
            <p:spPr bwMode="auto">
              <a:xfrm>
                <a:off x="1573" y="1647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6 w 12"/>
                  <a:gd name="T3" fmla="*/ 12 h 18"/>
                  <a:gd name="T4" fmla="*/ 0 w 12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8"/>
                  <a:gd name="T11" fmla="*/ 12 w 12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8">
                    <a:moveTo>
                      <a:pt x="12" y="18"/>
                    </a:moveTo>
                    <a:lnTo>
                      <a:pt x="6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Freeform 241"/>
              <p:cNvSpPr>
                <a:spLocks noChangeAspect="1"/>
              </p:cNvSpPr>
              <p:nvPr/>
            </p:nvSpPr>
            <p:spPr bwMode="auto">
              <a:xfrm>
                <a:off x="1549" y="1641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12 w 24"/>
                  <a:gd name="T3" fmla="*/ 0 h 6"/>
                  <a:gd name="T4" fmla="*/ 0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24" y="6"/>
                    </a:move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Freeform 242"/>
              <p:cNvSpPr>
                <a:spLocks noChangeAspect="1"/>
              </p:cNvSpPr>
              <p:nvPr/>
            </p:nvSpPr>
            <p:spPr bwMode="auto">
              <a:xfrm>
                <a:off x="1537" y="1635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Freeform 243"/>
              <p:cNvSpPr>
                <a:spLocks noChangeAspect="1"/>
              </p:cNvSpPr>
              <p:nvPr/>
            </p:nvSpPr>
            <p:spPr bwMode="auto">
              <a:xfrm>
                <a:off x="1513" y="1635"/>
                <a:ext cx="24" cy="1"/>
              </a:xfrm>
              <a:custGeom>
                <a:avLst/>
                <a:gdLst>
                  <a:gd name="T0" fmla="*/ 24 w 24"/>
                  <a:gd name="T1" fmla="*/ 0 h 1"/>
                  <a:gd name="T2" fmla="*/ 12 w 24"/>
                  <a:gd name="T3" fmla="*/ 0 h 1"/>
                  <a:gd name="T4" fmla="*/ 0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Freeform 244"/>
              <p:cNvSpPr>
                <a:spLocks noChangeAspect="1"/>
              </p:cNvSpPr>
              <p:nvPr/>
            </p:nvSpPr>
            <p:spPr bwMode="auto">
              <a:xfrm>
                <a:off x="1501" y="1611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6 w 12"/>
                  <a:gd name="T3" fmla="*/ 12 h 24"/>
                  <a:gd name="T4" fmla="*/ 0 w 12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24"/>
                  <a:gd name="T11" fmla="*/ 12 w 12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24">
                    <a:moveTo>
                      <a:pt x="12" y="24"/>
                    </a:moveTo>
                    <a:lnTo>
                      <a:pt x="6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Freeform 245"/>
              <p:cNvSpPr>
                <a:spLocks noChangeAspect="1"/>
              </p:cNvSpPr>
              <p:nvPr/>
            </p:nvSpPr>
            <p:spPr bwMode="auto">
              <a:xfrm>
                <a:off x="1496" y="1605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0 h 6"/>
                  <a:gd name="T4" fmla="*/ 0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5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Freeform 246"/>
              <p:cNvSpPr>
                <a:spLocks noChangeAspect="1"/>
              </p:cNvSpPr>
              <p:nvPr/>
            </p:nvSpPr>
            <p:spPr bwMode="auto">
              <a:xfrm>
                <a:off x="1496" y="1605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Freeform 247"/>
              <p:cNvSpPr>
                <a:spLocks noChangeAspect="1"/>
              </p:cNvSpPr>
              <p:nvPr/>
            </p:nvSpPr>
            <p:spPr bwMode="auto">
              <a:xfrm>
                <a:off x="1466" y="1611"/>
                <a:ext cx="30" cy="6"/>
              </a:xfrm>
              <a:custGeom>
                <a:avLst/>
                <a:gdLst>
                  <a:gd name="T0" fmla="*/ 30 w 30"/>
                  <a:gd name="T1" fmla="*/ 6 h 6"/>
                  <a:gd name="T2" fmla="*/ 24 w 30"/>
                  <a:gd name="T3" fmla="*/ 6 h 6"/>
                  <a:gd name="T4" fmla="*/ 18 w 30"/>
                  <a:gd name="T5" fmla="*/ 0 h 6"/>
                  <a:gd name="T6" fmla="*/ 0 w 3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6"/>
                  <a:gd name="T14" fmla="*/ 30 w 30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6">
                    <a:moveTo>
                      <a:pt x="30" y="6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Freeform 248"/>
              <p:cNvSpPr>
                <a:spLocks noChangeAspect="1"/>
              </p:cNvSpPr>
              <p:nvPr/>
            </p:nvSpPr>
            <p:spPr bwMode="auto">
              <a:xfrm>
                <a:off x="1454" y="1611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6 w 12"/>
                  <a:gd name="T3" fmla="*/ 6 h 18"/>
                  <a:gd name="T4" fmla="*/ 6 w 12"/>
                  <a:gd name="T5" fmla="*/ 6 h 18"/>
                  <a:gd name="T6" fmla="*/ 6 w 12"/>
                  <a:gd name="T7" fmla="*/ 12 h 18"/>
                  <a:gd name="T8" fmla="*/ 0 w 1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8"/>
                  <a:gd name="T17" fmla="*/ 12 w 1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8">
                    <a:moveTo>
                      <a:pt x="1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Freeform 249"/>
              <p:cNvSpPr>
                <a:spLocks noChangeAspect="1"/>
              </p:cNvSpPr>
              <p:nvPr/>
            </p:nvSpPr>
            <p:spPr bwMode="auto">
              <a:xfrm>
                <a:off x="1424" y="1623"/>
                <a:ext cx="30" cy="6"/>
              </a:xfrm>
              <a:custGeom>
                <a:avLst/>
                <a:gdLst>
                  <a:gd name="T0" fmla="*/ 30 w 30"/>
                  <a:gd name="T1" fmla="*/ 6 h 6"/>
                  <a:gd name="T2" fmla="*/ 12 w 30"/>
                  <a:gd name="T3" fmla="*/ 6 h 6"/>
                  <a:gd name="T4" fmla="*/ 6 w 30"/>
                  <a:gd name="T5" fmla="*/ 0 h 6"/>
                  <a:gd name="T6" fmla="*/ 0 w 3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6"/>
                  <a:gd name="T14" fmla="*/ 30 w 30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6">
                    <a:moveTo>
                      <a:pt x="30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Freeform 250"/>
              <p:cNvSpPr>
                <a:spLocks noChangeAspect="1"/>
              </p:cNvSpPr>
              <p:nvPr/>
            </p:nvSpPr>
            <p:spPr bwMode="auto">
              <a:xfrm>
                <a:off x="1424" y="1617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Line 251"/>
              <p:cNvSpPr>
                <a:spLocks noChangeAspect="1" noChangeShapeType="1"/>
              </p:cNvSpPr>
              <p:nvPr/>
            </p:nvSpPr>
            <p:spPr bwMode="auto">
              <a:xfrm>
                <a:off x="1424" y="161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Freeform 252"/>
              <p:cNvSpPr>
                <a:spLocks noChangeAspect="1"/>
              </p:cNvSpPr>
              <p:nvPr/>
            </p:nvSpPr>
            <p:spPr bwMode="auto">
              <a:xfrm>
                <a:off x="1418" y="1587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6 w 6"/>
                  <a:gd name="T3" fmla="*/ 24 h 30"/>
                  <a:gd name="T4" fmla="*/ 6 w 6"/>
                  <a:gd name="T5" fmla="*/ 18 h 30"/>
                  <a:gd name="T6" fmla="*/ 0 w 6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30"/>
                  <a:gd name="T14" fmla="*/ 6 w 6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30">
                    <a:moveTo>
                      <a:pt x="6" y="30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Freeform 253"/>
              <p:cNvSpPr>
                <a:spLocks noChangeAspect="1"/>
              </p:cNvSpPr>
              <p:nvPr/>
            </p:nvSpPr>
            <p:spPr bwMode="auto">
              <a:xfrm>
                <a:off x="1406" y="157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6 h 12"/>
                  <a:gd name="T4" fmla="*/ 0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12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Freeform 254"/>
              <p:cNvSpPr>
                <a:spLocks noChangeAspect="1"/>
              </p:cNvSpPr>
              <p:nvPr/>
            </p:nvSpPr>
            <p:spPr bwMode="auto">
              <a:xfrm>
                <a:off x="1364" y="1557"/>
                <a:ext cx="42" cy="18"/>
              </a:xfrm>
              <a:custGeom>
                <a:avLst/>
                <a:gdLst>
                  <a:gd name="T0" fmla="*/ 42 w 42"/>
                  <a:gd name="T1" fmla="*/ 18 h 18"/>
                  <a:gd name="T2" fmla="*/ 30 w 42"/>
                  <a:gd name="T3" fmla="*/ 12 h 18"/>
                  <a:gd name="T4" fmla="*/ 18 w 42"/>
                  <a:gd name="T5" fmla="*/ 6 h 18"/>
                  <a:gd name="T6" fmla="*/ 6 w 42"/>
                  <a:gd name="T7" fmla="*/ 6 h 18"/>
                  <a:gd name="T8" fmla="*/ 0 w 42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8"/>
                  <a:gd name="T17" fmla="*/ 42 w 4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8">
                    <a:moveTo>
                      <a:pt x="42" y="18"/>
                    </a:moveTo>
                    <a:lnTo>
                      <a:pt x="30" y="12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0" name="Line 255"/>
              <p:cNvSpPr>
                <a:spLocks noChangeAspect="1" noChangeShapeType="1"/>
              </p:cNvSpPr>
              <p:nvPr/>
            </p:nvSpPr>
            <p:spPr bwMode="auto">
              <a:xfrm>
                <a:off x="1364" y="155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1" name="Freeform 256"/>
              <p:cNvSpPr>
                <a:spLocks noChangeAspect="1"/>
              </p:cNvSpPr>
              <p:nvPr/>
            </p:nvSpPr>
            <p:spPr bwMode="auto">
              <a:xfrm>
                <a:off x="1364" y="1551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2" name="Freeform 257"/>
              <p:cNvSpPr>
                <a:spLocks noChangeAspect="1"/>
              </p:cNvSpPr>
              <p:nvPr/>
            </p:nvSpPr>
            <p:spPr bwMode="auto">
              <a:xfrm>
                <a:off x="1364" y="1545"/>
                <a:ext cx="66" cy="6"/>
              </a:xfrm>
              <a:custGeom>
                <a:avLst/>
                <a:gdLst>
                  <a:gd name="T0" fmla="*/ 0 w 66"/>
                  <a:gd name="T1" fmla="*/ 6 h 6"/>
                  <a:gd name="T2" fmla="*/ 12 w 66"/>
                  <a:gd name="T3" fmla="*/ 6 h 6"/>
                  <a:gd name="T4" fmla="*/ 30 w 66"/>
                  <a:gd name="T5" fmla="*/ 0 h 6"/>
                  <a:gd name="T6" fmla="*/ 54 w 66"/>
                  <a:gd name="T7" fmla="*/ 0 h 6"/>
                  <a:gd name="T8" fmla="*/ 66 w 6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6"/>
                  <a:gd name="T17" fmla="*/ 66 w 6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6">
                    <a:moveTo>
                      <a:pt x="0" y="6"/>
                    </a:moveTo>
                    <a:lnTo>
                      <a:pt x="12" y="6"/>
                    </a:lnTo>
                    <a:lnTo>
                      <a:pt x="30" y="0"/>
                    </a:lnTo>
                    <a:lnTo>
                      <a:pt x="54" y="0"/>
                    </a:lnTo>
                    <a:lnTo>
                      <a:pt x="6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3" name="Freeform 258"/>
              <p:cNvSpPr>
                <a:spLocks noChangeAspect="1"/>
              </p:cNvSpPr>
              <p:nvPr/>
            </p:nvSpPr>
            <p:spPr bwMode="auto">
              <a:xfrm>
                <a:off x="1430" y="1545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4" name="Freeform 259"/>
              <p:cNvSpPr>
                <a:spLocks noChangeAspect="1"/>
              </p:cNvSpPr>
              <p:nvPr/>
            </p:nvSpPr>
            <p:spPr bwMode="auto">
              <a:xfrm>
                <a:off x="1442" y="153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12 h 18"/>
                  <a:gd name="T4" fmla="*/ 6 w 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18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5" name="Freeform 260"/>
              <p:cNvSpPr>
                <a:spLocks noChangeAspect="1"/>
              </p:cNvSpPr>
              <p:nvPr/>
            </p:nvSpPr>
            <p:spPr bwMode="auto">
              <a:xfrm>
                <a:off x="1442" y="152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Freeform 261"/>
              <p:cNvSpPr>
                <a:spLocks noChangeAspect="1"/>
              </p:cNvSpPr>
              <p:nvPr/>
            </p:nvSpPr>
            <p:spPr bwMode="auto">
              <a:xfrm>
                <a:off x="1418" y="1515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12 w 24"/>
                  <a:gd name="T3" fmla="*/ 0 h 6"/>
                  <a:gd name="T4" fmla="*/ 0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24" y="6"/>
                    </a:move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7" name="Line 262"/>
              <p:cNvSpPr>
                <a:spLocks noChangeAspect="1" noChangeShapeType="1"/>
              </p:cNvSpPr>
              <p:nvPr/>
            </p:nvSpPr>
            <p:spPr bwMode="auto">
              <a:xfrm flipH="1">
                <a:off x="1406" y="1515"/>
                <a:ext cx="12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8" name="Freeform 263"/>
              <p:cNvSpPr>
                <a:spLocks noChangeAspect="1"/>
              </p:cNvSpPr>
              <p:nvPr/>
            </p:nvSpPr>
            <p:spPr bwMode="auto">
              <a:xfrm>
                <a:off x="1400" y="151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9" name="Freeform 264"/>
              <p:cNvSpPr>
                <a:spLocks noChangeAspect="1"/>
              </p:cNvSpPr>
              <p:nvPr/>
            </p:nvSpPr>
            <p:spPr bwMode="auto">
              <a:xfrm>
                <a:off x="1394" y="1509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6 w 6"/>
                  <a:gd name="T3" fmla="*/ 18 h 18"/>
                  <a:gd name="T4" fmla="*/ 0 w 6"/>
                  <a:gd name="T5" fmla="*/ 12 h 18"/>
                  <a:gd name="T6" fmla="*/ 0 w 6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6" y="18"/>
                    </a:moveTo>
                    <a:lnTo>
                      <a:pt x="6" y="18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0" name="Freeform 265"/>
              <p:cNvSpPr>
                <a:spLocks noChangeAspect="1"/>
              </p:cNvSpPr>
              <p:nvPr/>
            </p:nvSpPr>
            <p:spPr bwMode="auto">
              <a:xfrm>
                <a:off x="1394" y="1509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1" name="Freeform 266"/>
              <p:cNvSpPr>
                <a:spLocks noChangeAspect="1"/>
              </p:cNvSpPr>
              <p:nvPr/>
            </p:nvSpPr>
            <p:spPr bwMode="auto">
              <a:xfrm>
                <a:off x="1400" y="1503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2" name="Freeform 267"/>
              <p:cNvSpPr>
                <a:spLocks noChangeAspect="1"/>
              </p:cNvSpPr>
              <p:nvPr/>
            </p:nvSpPr>
            <p:spPr bwMode="auto">
              <a:xfrm>
                <a:off x="1388" y="1503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3" name="Freeform 268"/>
              <p:cNvSpPr>
                <a:spLocks noChangeAspect="1"/>
              </p:cNvSpPr>
              <p:nvPr/>
            </p:nvSpPr>
            <p:spPr bwMode="auto">
              <a:xfrm>
                <a:off x="1388" y="1497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4" name="Freeform 269"/>
              <p:cNvSpPr>
                <a:spLocks noChangeAspect="1"/>
              </p:cNvSpPr>
              <p:nvPr/>
            </p:nvSpPr>
            <p:spPr bwMode="auto">
              <a:xfrm>
                <a:off x="1388" y="149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5" name="Freeform 270"/>
              <p:cNvSpPr>
                <a:spLocks noChangeAspect="1"/>
              </p:cNvSpPr>
              <p:nvPr/>
            </p:nvSpPr>
            <p:spPr bwMode="auto">
              <a:xfrm>
                <a:off x="1400" y="1485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6" name="Freeform 271"/>
              <p:cNvSpPr>
                <a:spLocks noChangeAspect="1"/>
              </p:cNvSpPr>
              <p:nvPr/>
            </p:nvSpPr>
            <p:spPr bwMode="auto">
              <a:xfrm>
                <a:off x="1400" y="1485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7" name="Freeform 272"/>
              <p:cNvSpPr>
                <a:spLocks noChangeAspect="1"/>
              </p:cNvSpPr>
              <p:nvPr/>
            </p:nvSpPr>
            <p:spPr bwMode="auto">
              <a:xfrm>
                <a:off x="1400" y="148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8" name="Freeform 273"/>
              <p:cNvSpPr>
                <a:spLocks noChangeAspect="1"/>
              </p:cNvSpPr>
              <p:nvPr/>
            </p:nvSpPr>
            <p:spPr bwMode="auto">
              <a:xfrm>
                <a:off x="1400" y="149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9" name="Freeform 274"/>
              <p:cNvSpPr>
                <a:spLocks noChangeAspect="1"/>
              </p:cNvSpPr>
              <p:nvPr/>
            </p:nvSpPr>
            <p:spPr bwMode="auto">
              <a:xfrm>
                <a:off x="1412" y="1491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0" name="Freeform 275"/>
              <p:cNvSpPr>
                <a:spLocks noChangeAspect="1"/>
              </p:cNvSpPr>
              <p:nvPr/>
            </p:nvSpPr>
            <p:spPr bwMode="auto">
              <a:xfrm>
                <a:off x="1412" y="1497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6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6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1" name="Freeform 276"/>
              <p:cNvSpPr>
                <a:spLocks noChangeAspect="1"/>
              </p:cNvSpPr>
              <p:nvPr/>
            </p:nvSpPr>
            <p:spPr bwMode="auto">
              <a:xfrm>
                <a:off x="1436" y="149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2" name="Freeform 277"/>
              <p:cNvSpPr>
                <a:spLocks noChangeAspect="1"/>
              </p:cNvSpPr>
              <p:nvPr/>
            </p:nvSpPr>
            <p:spPr bwMode="auto">
              <a:xfrm>
                <a:off x="1442" y="1485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3" name="Line 278"/>
              <p:cNvSpPr>
                <a:spLocks noChangeAspect="1" noChangeShapeType="1"/>
              </p:cNvSpPr>
              <p:nvPr/>
            </p:nvSpPr>
            <p:spPr bwMode="auto">
              <a:xfrm flipH="1">
                <a:off x="1436" y="1485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4" name="Freeform 279"/>
              <p:cNvSpPr>
                <a:spLocks noChangeAspect="1"/>
              </p:cNvSpPr>
              <p:nvPr/>
            </p:nvSpPr>
            <p:spPr bwMode="auto">
              <a:xfrm>
                <a:off x="1436" y="148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5" name="Freeform 280"/>
              <p:cNvSpPr>
                <a:spLocks noChangeAspect="1"/>
              </p:cNvSpPr>
              <p:nvPr/>
            </p:nvSpPr>
            <p:spPr bwMode="auto">
              <a:xfrm>
                <a:off x="1430" y="1491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6" name="Freeform 281"/>
              <p:cNvSpPr>
                <a:spLocks noChangeAspect="1"/>
              </p:cNvSpPr>
              <p:nvPr/>
            </p:nvSpPr>
            <p:spPr bwMode="auto">
              <a:xfrm>
                <a:off x="1430" y="1485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7" name="Freeform 282"/>
              <p:cNvSpPr>
                <a:spLocks noChangeAspect="1"/>
              </p:cNvSpPr>
              <p:nvPr/>
            </p:nvSpPr>
            <p:spPr bwMode="auto">
              <a:xfrm>
                <a:off x="1418" y="1485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8" name="Freeform 283"/>
              <p:cNvSpPr>
                <a:spLocks noChangeAspect="1"/>
              </p:cNvSpPr>
              <p:nvPr/>
            </p:nvSpPr>
            <p:spPr bwMode="auto">
              <a:xfrm>
                <a:off x="1418" y="1473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  <a:gd name="T8" fmla="*/ 12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9" name="Freeform 284"/>
              <p:cNvSpPr>
                <a:spLocks noChangeAspect="1"/>
              </p:cNvSpPr>
              <p:nvPr/>
            </p:nvSpPr>
            <p:spPr bwMode="auto">
              <a:xfrm>
                <a:off x="1394" y="1473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30 w 36"/>
                  <a:gd name="T3" fmla="*/ 0 h 12"/>
                  <a:gd name="T4" fmla="*/ 18 w 36"/>
                  <a:gd name="T5" fmla="*/ 6 h 12"/>
                  <a:gd name="T6" fmla="*/ 6 w 36"/>
                  <a:gd name="T7" fmla="*/ 12 h 12"/>
                  <a:gd name="T8" fmla="*/ 0 w 36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2"/>
                  <a:gd name="T17" fmla="*/ 36 w 3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2">
                    <a:moveTo>
                      <a:pt x="36" y="0"/>
                    </a:moveTo>
                    <a:lnTo>
                      <a:pt x="30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0" name="Freeform 285"/>
              <p:cNvSpPr>
                <a:spLocks noChangeAspect="1"/>
              </p:cNvSpPr>
              <p:nvPr/>
            </p:nvSpPr>
            <p:spPr bwMode="auto">
              <a:xfrm>
                <a:off x="1376" y="1479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6 w 18"/>
                  <a:gd name="T3" fmla="*/ 6 h 6"/>
                  <a:gd name="T4" fmla="*/ 0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6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1" name="Freeform 286"/>
              <p:cNvSpPr>
                <a:spLocks noChangeAspect="1"/>
              </p:cNvSpPr>
              <p:nvPr/>
            </p:nvSpPr>
            <p:spPr bwMode="auto">
              <a:xfrm>
                <a:off x="1370" y="1479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2" name="Line 287"/>
              <p:cNvSpPr>
                <a:spLocks noChangeAspect="1" noChangeShapeType="1"/>
              </p:cNvSpPr>
              <p:nvPr/>
            </p:nvSpPr>
            <p:spPr bwMode="auto">
              <a:xfrm flipH="1">
                <a:off x="1364" y="1485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3" name="Freeform 288"/>
              <p:cNvSpPr>
                <a:spLocks noChangeAspect="1"/>
              </p:cNvSpPr>
              <p:nvPr/>
            </p:nvSpPr>
            <p:spPr bwMode="auto">
              <a:xfrm>
                <a:off x="1364" y="1473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4" name="Line 289"/>
              <p:cNvSpPr>
                <a:spLocks noChangeAspect="1" noChangeShapeType="1"/>
              </p:cNvSpPr>
              <p:nvPr/>
            </p:nvSpPr>
            <p:spPr bwMode="auto">
              <a:xfrm flipV="1">
                <a:off x="1364" y="1467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5" name="Freeform 290"/>
              <p:cNvSpPr>
                <a:spLocks noChangeAspect="1"/>
              </p:cNvSpPr>
              <p:nvPr/>
            </p:nvSpPr>
            <p:spPr bwMode="auto">
              <a:xfrm>
                <a:off x="1358" y="1461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6" name="Freeform 291"/>
              <p:cNvSpPr>
                <a:spLocks noChangeAspect="1"/>
              </p:cNvSpPr>
              <p:nvPr/>
            </p:nvSpPr>
            <p:spPr bwMode="auto">
              <a:xfrm>
                <a:off x="1358" y="1431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6 w 12"/>
                  <a:gd name="T3" fmla="*/ 12 h 30"/>
                  <a:gd name="T4" fmla="*/ 12 w 12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0"/>
                  <a:gd name="T11" fmla="*/ 12 w 12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0">
                    <a:moveTo>
                      <a:pt x="0" y="30"/>
                    </a:moveTo>
                    <a:lnTo>
                      <a:pt x="6" y="12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7" name="Freeform 292"/>
              <p:cNvSpPr>
                <a:spLocks noChangeAspect="1"/>
              </p:cNvSpPr>
              <p:nvPr/>
            </p:nvSpPr>
            <p:spPr bwMode="auto">
              <a:xfrm>
                <a:off x="1370" y="1425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8" name="Freeform 293"/>
              <p:cNvSpPr>
                <a:spLocks noChangeAspect="1"/>
              </p:cNvSpPr>
              <p:nvPr/>
            </p:nvSpPr>
            <p:spPr bwMode="auto">
              <a:xfrm>
                <a:off x="1382" y="1419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9" name="Freeform 294"/>
              <p:cNvSpPr>
                <a:spLocks noChangeAspect="1"/>
              </p:cNvSpPr>
              <p:nvPr/>
            </p:nvSpPr>
            <p:spPr bwMode="auto">
              <a:xfrm>
                <a:off x="1382" y="1419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0" name="Freeform 295"/>
              <p:cNvSpPr>
                <a:spLocks noChangeAspect="1"/>
              </p:cNvSpPr>
              <p:nvPr/>
            </p:nvSpPr>
            <p:spPr bwMode="auto">
              <a:xfrm>
                <a:off x="1400" y="1413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1" name="Freeform 296"/>
              <p:cNvSpPr>
                <a:spLocks noChangeAspect="1"/>
              </p:cNvSpPr>
              <p:nvPr/>
            </p:nvSpPr>
            <p:spPr bwMode="auto">
              <a:xfrm>
                <a:off x="1400" y="140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2" name="Freeform 297"/>
              <p:cNvSpPr>
                <a:spLocks noChangeAspect="1"/>
              </p:cNvSpPr>
              <p:nvPr/>
            </p:nvSpPr>
            <p:spPr bwMode="auto">
              <a:xfrm>
                <a:off x="1412" y="140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3" name="Freeform 298"/>
              <p:cNvSpPr>
                <a:spLocks noChangeAspect="1"/>
              </p:cNvSpPr>
              <p:nvPr/>
            </p:nvSpPr>
            <p:spPr bwMode="auto">
              <a:xfrm>
                <a:off x="1418" y="1401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4" name="Freeform 299"/>
              <p:cNvSpPr>
                <a:spLocks noChangeAspect="1"/>
              </p:cNvSpPr>
              <p:nvPr/>
            </p:nvSpPr>
            <p:spPr bwMode="auto">
              <a:xfrm>
                <a:off x="1448" y="140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5" name="Line 300"/>
              <p:cNvSpPr>
                <a:spLocks noChangeAspect="1" noChangeShapeType="1"/>
              </p:cNvSpPr>
              <p:nvPr/>
            </p:nvSpPr>
            <p:spPr bwMode="auto">
              <a:xfrm>
                <a:off x="1454" y="140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6" name="Freeform 301"/>
              <p:cNvSpPr>
                <a:spLocks noChangeAspect="1"/>
              </p:cNvSpPr>
              <p:nvPr/>
            </p:nvSpPr>
            <p:spPr bwMode="auto">
              <a:xfrm>
                <a:off x="1454" y="140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7" name="Freeform 302"/>
              <p:cNvSpPr>
                <a:spLocks noChangeAspect="1"/>
              </p:cNvSpPr>
              <p:nvPr/>
            </p:nvSpPr>
            <p:spPr bwMode="auto">
              <a:xfrm>
                <a:off x="1466" y="140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8" name="Line 303"/>
              <p:cNvSpPr>
                <a:spLocks noChangeAspect="1" noChangeShapeType="1"/>
              </p:cNvSpPr>
              <p:nvPr/>
            </p:nvSpPr>
            <p:spPr bwMode="auto">
              <a:xfrm>
                <a:off x="1478" y="1401"/>
                <a:ext cx="18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9" name="Freeform 304"/>
              <p:cNvSpPr>
                <a:spLocks noChangeAspect="1"/>
              </p:cNvSpPr>
              <p:nvPr/>
            </p:nvSpPr>
            <p:spPr bwMode="auto">
              <a:xfrm>
                <a:off x="1496" y="1395"/>
                <a:ext cx="17" cy="6"/>
              </a:xfrm>
              <a:custGeom>
                <a:avLst/>
                <a:gdLst>
                  <a:gd name="T0" fmla="*/ 0 w 17"/>
                  <a:gd name="T1" fmla="*/ 6 h 6"/>
                  <a:gd name="T2" fmla="*/ 11 w 17"/>
                  <a:gd name="T3" fmla="*/ 0 h 6"/>
                  <a:gd name="T4" fmla="*/ 17 w 1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6"/>
                  <a:gd name="T11" fmla="*/ 17 w 1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6">
                    <a:moveTo>
                      <a:pt x="0" y="6"/>
                    </a:moveTo>
                    <a:lnTo>
                      <a:pt x="11" y="0"/>
                    </a:lnTo>
                    <a:lnTo>
                      <a:pt x="17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0" name="Line 305"/>
              <p:cNvSpPr>
                <a:spLocks noChangeAspect="1" noChangeShapeType="1"/>
              </p:cNvSpPr>
              <p:nvPr/>
            </p:nvSpPr>
            <p:spPr bwMode="auto">
              <a:xfrm>
                <a:off x="1513" y="139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1" name="Freeform 306"/>
              <p:cNvSpPr>
                <a:spLocks noChangeAspect="1"/>
              </p:cNvSpPr>
              <p:nvPr/>
            </p:nvSpPr>
            <p:spPr bwMode="auto">
              <a:xfrm>
                <a:off x="1513" y="1395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2" name="Freeform 307"/>
              <p:cNvSpPr>
                <a:spLocks noChangeAspect="1"/>
              </p:cNvSpPr>
              <p:nvPr/>
            </p:nvSpPr>
            <p:spPr bwMode="auto">
              <a:xfrm>
                <a:off x="1519" y="140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3" name="Line 308"/>
              <p:cNvSpPr>
                <a:spLocks noChangeAspect="1" noChangeShapeType="1"/>
              </p:cNvSpPr>
              <p:nvPr/>
            </p:nvSpPr>
            <p:spPr bwMode="auto">
              <a:xfrm>
                <a:off x="1525" y="140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4" name="Line 309"/>
              <p:cNvSpPr>
                <a:spLocks noChangeAspect="1" noChangeShapeType="1"/>
              </p:cNvSpPr>
              <p:nvPr/>
            </p:nvSpPr>
            <p:spPr bwMode="auto">
              <a:xfrm>
                <a:off x="1525" y="1407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5" name="Freeform 310"/>
              <p:cNvSpPr>
                <a:spLocks noChangeAspect="1"/>
              </p:cNvSpPr>
              <p:nvPr/>
            </p:nvSpPr>
            <p:spPr bwMode="auto">
              <a:xfrm>
                <a:off x="1525" y="141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6" name="Freeform 311"/>
              <p:cNvSpPr>
                <a:spLocks noChangeAspect="1"/>
              </p:cNvSpPr>
              <p:nvPr/>
            </p:nvSpPr>
            <p:spPr bwMode="auto">
              <a:xfrm>
                <a:off x="1531" y="1401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0 w 6"/>
                  <a:gd name="T5" fmla="*/ 6 h 18"/>
                  <a:gd name="T6" fmla="*/ 0 w 6"/>
                  <a:gd name="T7" fmla="*/ 6 h 18"/>
                  <a:gd name="T8" fmla="*/ 6 w 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8"/>
                  <a:gd name="T17" fmla="*/ 6 w 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7" name="Freeform 312"/>
              <p:cNvSpPr>
                <a:spLocks noChangeAspect="1"/>
              </p:cNvSpPr>
              <p:nvPr/>
            </p:nvSpPr>
            <p:spPr bwMode="auto">
              <a:xfrm>
                <a:off x="1537" y="1401"/>
                <a:ext cx="36" cy="6"/>
              </a:xfrm>
              <a:custGeom>
                <a:avLst/>
                <a:gdLst>
                  <a:gd name="T0" fmla="*/ 0 w 36"/>
                  <a:gd name="T1" fmla="*/ 0 h 6"/>
                  <a:gd name="T2" fmla="*/ 6 w 36"/>
                  <a:gd name="T3" fmla="*/ 0 h 6"/>
                  <a:gd name="T4" fmla="*/ 18 w 36"/>
                  <a:gd name="T5" fmla="*/ 0 h 6"/>
                  <a:gd name="T6" fmla="*/ 30 w 36"/>
                  <a:gd name="T7" fmla="*/ 6 h 6"/>
                  <a:gd name="T8" fmla="*/ 36 w 3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6"/>
                  <a:gd name="T17" fmla="*/ 36 w 3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6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30" y="6"/>
                    </a:lnTo>
                    <a:lnTo>
                      <a:pt x="3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8" name="Freeform 313"/>
              <p:cNvSpPr>
                <a:spLocks noChangeAspect="1"/>
              </p:cNvSpPr>
              <p:nvPr/>
            </p:nvSpPr>
            <p:spPr bwMode="auto">
              <a:xfrm>
                <a:off x="1573" y="140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9" name="Freeform 314"/>
              <p:cNvSpPr>
                <a:spLocks noChangeAspect="1"/>
              </p:cNvSpPr>
              <p:nvPr/>
            </p:nvSpPr>
            <p:spPr bwMode="auto">
              <a:xfrm>
                <a:off x="1585" y="1401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0" name="Freeform 315"/>
              <p:cNvSpPr>
                <a:spLocks noChangeAspect="1"/>
              </p:cNvSpPr>
              <p:nvPr/>
            </p:nvSpPr>
            <p:spPr bwMode="auto">
              <a:xfrm>
                <a:off x="1585" y="139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1" name="Freeform 316"/>
              <p:cNvSpPr>
                <a:spLocks noChangeAspect="1"/>
              </p:cNvSpPr>
              <p:nvPr/>
            </p:nvSpPr>
            <p:spPr bwMode="auto">
              <a:xfrm>
                <a:off x="1585" y="1383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2" name="Line 317"/>
              <p:cNvSpPr>
                <a:spLocks noChangeAspect="1" noChangeShapeType="1"/>
              </p:cNvSpPr>
              <p:nvPr/>
            </p:nvSpPr>
            <p:spPr bwMode="auto">
              <a:xfrm flipV="1">
                <a:off x="1585" y="137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3" name="Freeform 318"/>
              <p:cNvSpPr>
                <a:spLocks noChangeAspect="1"/>
              </p:cNvSpPr>
              <p:nvPr/>
            </p:nvSpPr>
            <p:spPr bwMode="auto">
              <a:xfrm>
                <a:off x="1591" y="137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4" name="Freeform 319"/>
              <p:cNvSpPr>
                <a:spLocks noChangeAspect="1"/>
              </p:cNvSpPr>
              <p:nvPr/>
            </p:nvSpPr>
            <p:spPr bwMode="auto">
              <a:xfrm>
                <a:off x="1603" y="137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5" name="Line 320"/>
              <p:cNvSpPr>
                <a:spLocks noChangeAspect="1" noChangeShapeType="1"/>
              </p:cNvSpPr>
              <p:nvPr/>
            </p:nvSpPr>
            <p:spPr bwMode="auto">
              <a:xfrm>
                <a:off x="1615" y="1377"/>
                <a:ext cx="12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6" name="Freeform 321"/>
              <p:cNvSpPr>
                <a:spLocks noChangeAspect="1"/>
              </p:cNvSpPr>
              <p:nvPr/>
            </p:nvSpPr>
            <p:spPr bwMode="auto">
              <a:xfrm>
                <a:off x="1627" y="1371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2 w 18"/>
                  <a:gd name="T3" fmla="*/ 6 h 6"/>
                  <a:gd name="T4" fmla="*/ 18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6"/>
                    </a:moveTo>
                    <a:lnTo>
                      <a:pt x="12" y="6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7" name="Freeform 322"/>
              <p:cNvSpPr>
                <a:spLocks noChangeAspect="1"/>
              </p:cNvSpPr>
              <p:nvPr/>
            </p:nvSpPr>
            <p:spPr bwMode="auto">
              <a:xfrm>
                <a:off x="1645" y="136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8" name="Freeform 323"/>
              <p:cNvSpPr>
                <a:spLocks noChangeAspect="1"/>
              </p:cNvSpPr>
              <p:nvPr/>
            </p:nvSpPr>
            <p:spPr bwMode="auto">
              <a:xfrm>
                <a:off x="1651" y="136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9" name="Freeform 324"/>
              <p:cNvSpPr>
                <a:spLocks noChangeAspect="1"/>
              </p:cNvSpPr>
              <p:nvPr/>
            </p:nvSpPr>
            <p:spPr bwMode="auto">
              <a:xfrm>
                <a:off x="1657" y="1365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6 w 18"/>
                  <a:gd name="T3" fmla="*/ 12 h 12"/>
                  <a:gd name="T4" fmla="*/ 12 w 18"/>
                  <a:gd name="T5" fmla="*/ 6 h 12"/>
                  <a:gd name="T6" fmla="*/ 12 w 18"/>
                  <a:gd name="T7" fmla="*/ 0 h 12"/>
                  <a:gd name="T8" fmla="*/ 18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0" name="Freeform 325"/>
              <p:cNvSpPr>
                <a:spLocks noChangeAspect="1"/>
              </p:cNvSpPr>
              <p:nvPr/>
            </p:nvSpPr>
            <p:spPr bwMode="auto">
              <a:xfrm>
                <a:off x="1675" y="1365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0 h 18"/>
                  <a:gd name="T4" fmla="*/ 0 w 1"/>
                  <a:gd name="T5" fmla="*/ 6 h 18"/>
                  <a:gd name="T6" fmla="*/ 0 w 1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8"/>
                  <a:gd name="T14" fmla="*/ 1 w 1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1" name="Freeform 326"/>
              <p:cNvSpPr>
                <a:spLocks noChangeAspect="1"/>
              </p:cNvSpPr>
              <p:nvPr/>
            </p:nvSpPr>
            <p:spPr bwMode="auto">
              <a:xfrm>
                <a:off x="1675" y="138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2" name="Freeform 327"/>
              <p:cNvSpPr>
                <a:spLocks noChangeAspect="1"/>
              </p:cNvSpPr>
              <p:nvPr/>
            </p:nvSpPr>
            <p:spPr bwMode="auto">
              <a:xfrm>
                <a:off x="1681" y="138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3" name="Freeform 328"/>
              <p:cNvSpPr>
                <a:spLocks noChangeAspect="1"/>
              </p:cNvSpPr>
              <p:nvPr/>
            </p:nvSpPr>
            <p:spPr bwMode="auto">
              <a:xfrm>
                <a:off x="1681" y="1389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6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4" name="Freeform 329"/>
              <p:cNvSpPr>
                <a:spLocks noChangeAspect="1"/>
              </p:cNvSpPr>
              <p:nvPr/>
            </p:nvSpPr>
            <p:spPr bwMode="auto">
              <a:xfrm>
                <a:off x="1699" y="1395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5" name="Freeform 330"/>
              <p:cNvSpPr>
                <a:spLocks noChangeAspect="1"/>
              </p:cNvSpPr>
              <p:nvPr/>
            </p:nvSpPr>
            <p:spPr bwMode="auto">
              <a:xfrm>
                <a:off x="1699" y="1407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6" name="Freeform 331"/>
              <p:cNvSpPr>
                <a:spLocks noChangeAspect="1"/>
              </p:cNvSpPr>
              <p:nvPr/>
            </p:nvSpPr>
            <p:spPr bwMode="auto">
              <a:xfrm>
                <a:off x="1711" y="141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7" name="Freeform 332"/>
              <p:cNvSpPr>
                <a:spLocks noChangeAspect="1"/>
              </p:cNvSpPr>
              <p:nvPr/>
            </p:nvSpPr>
            <p:spPr bwMode="auto">
              <a:xfrm>
                <a:off x="1717" y="1425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6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" name="Freeform 333"/>
              <p:cNvSpPr>
                <a:spLocks noChangeAspect="1"/>
              </p:cNvSpPr>
              <p:nvPr/>
            </p:nvSpPr>
            <p:spPr bwMode="auto">
              <a:xfrm>
                <a:off x="1717" y="144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" name="Freeform 334"/>
              <p:cNvSpPr>
                <a:spLocks noChangeAspect="1"/>
              </p:cNvSpPr>
              <p:nvPr/>
            </p:nvSpPr>
            <p:spPr bwMode="auto">
              <a:xfrm>
                <a:off x="1735" y="145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0" name="Freeform 335"/>
              <p:cNvSpPr>
                <a:spLocks noChangeAspect="1"/>
              </p:cNvSpPr>
              <p:nvPr/>
            </p:nvSpPr>
            <p:spPr bwMode="auto">
              <a:xfrm>
                <a:off x="1735" y="146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1" name="Freeform 336"/>
              <p:cNvSpPr>
                <a:spLocks noChangeAspect="1"/>
              </p:cNvSpPr>
              <p:nvPr/>
            </p:nvSpPr>
            <p:spPr bwMode="auto">
              <a:xfrm>
                <a:off x="1741" y="1461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2" name="Freeform 337"/>
              <p:cNvSpPr>
                <a:spLocks noChangeAspect="1"/>
              </p:cNvSpPr>
              <p:nvPr/>
            </p:nvSpPr>
            <p:spPr bwMode="auto">
              <a:xfrm>
                <a:off x="1741" y="1461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3" name="Freeform 338"/>
              <p:cNvSpPr>
                <a:spLocks noChangeAspect="1"/>
              </p:cNvSpPr>
              <p:nvPr/>
            </p:nvSpPr>
            <p:spPr bwMode="auto">
              <a:xfrm>
                <a:off x="1747" y="1443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6 h 18"/>
                  <a:gd name="T4" fmla="*/ 18 w 1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18"/>
                    </a:moveTo>
                    <a:lnTo>
                      <a:pt x="6" y="6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4" name="Freeform 339"/>
              <p:cNvSpPr>
                <a:spLocks noChangeAspect="1"/>
              </p:cNvSpPr>
              <p:nvPr/>
            </p:nvSpPr>
            <p:spPr bwMode="auto">
              <a:xfrm>
                <a:off x="1765" y="144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5" name="Freeform 340"/>
              <p:cNvSpPr>
                <a:spLocks noChangeAspect="1"/>
              </p:cNvSpPr>
              <p:nvPr/>
            </p:nvSpPr>
            <p:spPr bwMode="auto">
              <a:xfrm>
                <a:off x="1777" y="1437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6" name="Freeform 341"/>
              <p:cNvSpPr>
                <a:spLocks noChangeAspect="1"/>
              </p:cNvSpPr>
              <p:nvPr/>
            </p:nvSpPr>
            <p:spPr bwMode="auto">
              <a:xfrm>
                <a:off x="1777" y="143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7" name="Freeform 342"/>
              <p:cNvSpPr>
                <a:spLocks noChangeAspect="1"/>
              </p:cNvSpPr>
              <p:nvPr/>
            </p:nvSpPr>
            <p:spPr bwMode="auto">
              <a:xfrm>
                <a:off x="1789" y="1431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8" name="Freeform 343"/>
              <p:cNvSpPr>
                <a:spLocks noChangeAspect="1"/>
              </p:cNvSpPr>
              <p:nvPr/>
            </p:nvSpPr>
            <p:spPr bwMode="auto">
              <a:xfrm>
                <a:off x="1789" y="1425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6 w 18"/>
                  <a:gd name="T3" fmla="*/ 6 h 12"/>
                  <a:gd name="T4" fmla="*/ 18 w 18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12"/>
                    </a:moveTo>
                    <a:lnTo>
                      <a:pt x="6" y="6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9" name="Freeform 344"/>
              <p:cNvSpPr>
                <a:spLocks noChangeAspect="1"/>
              </p:cNvSpPr>
              <p:nvPr/>
            </p:nvSpPr>
            <p:spPr bwMode="auto">
              <a:xfrm>
                <a:off x="1807" y="142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0" name="Freeform 345"/>
              <p:cNvSpPr>
                <a:spLocks noChangeAspect="1"/>
              </p:cNvSpPr>
              <p:nvPr/>
            </p:nvSpPr>
            <p:spPr bwMode="auto">
              <a:xfrm>
                <a:off x="1801" y="1431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6 h 6"/>
                  <a:gd name="T4" fmla="*/ 0 w 12"/>
                  <a:gd name="T5" fmla="*/ 6 h 6"/>
                  <a:gd name="T6" fmla="*/ 0 w 12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1" name="Freeform 346"/>
              <p:cNvSpPr>
                <a:spLocks noChangeAspect="1"/>
              </p:cNvSpPr>
              <p:nvPr/>
            </p:nvSpPr>
            <p:spPr bwMode="auto">
              <a:xfrm>
                <a:off x="1801" y="1437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0 h 1"/>
                  <a:gd name="T4" fmla="*/ 6 w 18"/>
                  <a:gd name="T5" fmla="*/ 0 h 1"/>
                  <a:gd name="T6" fmla="*/ 18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2" name="Freeform 347"/>
              <p:cNvSpPr>
                <a:spLocks noChangeAspect="1"/>
              </p:cNvSpPr>
              <p:nvPr/>
            </p:nvSpPr>
            <p:spPr bwMode="auto">
              <a:xfrm>
                <a:off x="1819" y="143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3" name="Freeform 348"/>
              <p:cNvSpPr>
                <a:spLocks noChangeAspect="1"/>
              </p:cNvSpPr>
              <p:nvPr/>
            </p:nvSpPr>
            <p:spPr bwMode="auto">
              <a:xfrm>
                <a:off x="1825" y="144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4" name="Freeform 349"/>
              <p:cNvSpPr>
                <a:spLocks noChangeAspect="1"/>
              </p:cNvSpPr>
              <p:nvPr/>
            </p:nvSpPr>
            <p:spPr bwMode="auto">
              <a:xfrm>
                <a:off x="1831" y="1443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5" name="Line 350"/>
              <p:cNvSpPr>
                <a:spLocks noChangeAspect="1" noChangeShapeType="1"/>
              </p:cNvSpPr>
              <p:nvPr/>
            </p:nvSpPr>
            <p:spPr bwMode="auto">
              <a:xfrm>
                <a:off x="1831" y="1449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6" name="Freeform 351"/>
              <p:cNvSpPr>
                <a:spLocks noChangeAspect="1"/>
              </p:cNvSpPr>
              <p:nvPr/>
            </p:nvSpPr>
            <p:spPr bwMode="auto">
              <a:xfrm>
                <a:off x="1831" y="1443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7" name="Freeform 352"/>
              <p:cNvSpPr>
                <a:spLocks noChangeAspect="1"/>
              </p:cNvSpPr>
              <p:nvPr/>
            </p:nvSpPr>
            <p:spPr bwMode="auto">
              <a:xfrm>
                <a:off x="1831" y="144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8" name="Freeform 353"/>
              <p:cNvSpPr>
                <a:spLocks noChangeAspect="1"/>
              </p:cNvSpPr>
              <p:nvPr/>
            </p:nvSpPr>
            <p:spPr bwMode="auto">
              <a:xfrm>
                <a:off x="1837" y="14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9" name="Freeform 354"/>
              <p:cNvSpPr>
                <a:spLocks noChangeAspect="1"/>
              </p:cNvSpPr>
              <p:nvPr/>
            </p:nvSpPr>
            <p:spPr bwMode="auto">
              <a:xfrm>
                <a:off x="1837" y="1437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0" name="Freeform 355"/>
              <p:cNvSpPr>
                <a:spLocks noChangeAspect="1"/>
              </p:cNvSpPr>
              <p:nvPr/>
            </p:nvSpPr>
            <p:spPr bwMode="auto">
              <a:xfrm>
                <a:off x="1861" y="1425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6 h 12"/>
                  <a:gd name="T4" fmla="*/ 12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1" name="Freeform 356"/>
              <p:cNvSpPr>
                <a:spLocks noChangeAspect="1"/>
              </p:cNvSpPr>
              <p:nvPr/>
            </p:nvSpPr>
            <p:spPr bwMode="auto">
              <a:xfrm>
                <a:off x="1873" y="1419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2 w 18"/>
                  <a:gd name="T3" fmla="*/ 0 h 6"/>
                  <a:gd name="T4" fmla="*/ 18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6"/>
                    </a:moveTo>
                    <a:lnTo>
                      <a:pt x="12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2" name="Freeform 357"/>
              <p:cNvSpPr>
                <a:spLocks noChangeAspect="1"/>
              </p:cNvSpPr>
              <p:nvPr/>
            </p:nvSpPr>
            <p:spPr bwMode="auto">
              <a:xfrm>
                <a:off x="1891" y="1419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3" name="Freeform 358"/>
              <p:cNvSpPr>
                <a:spLocks noChangeAspect="1"/>
              </p:cNvSpPr>
              <p:nvPr/>
            </p:nvSpPr>
            <p:spPr bwMode="auto">
              <a:xfrm>
                <a:off x="1885" y="1431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4" name="Line 359"/>
              <p:cNvSpPr>
                <a:spLocks noChangeAspect="1" noChangeShapeType="1"/>
              </p:cNvSpPr>
              <p:nvPr/>
            </p:nvSpPr>
            <p:spPr bwMode="auto">
              <a:xfrm>
                <a:off x="1885" y="143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5" name="Freeform 360"/>
              <p:cNvSpPr>
                <a:spLocks noChangeAspect="1"/>
              </p:cNvSpPr>
              <p:nvPr/>
            </p:nvSpPr>
            <p:spPr bwMode="auto">
              <a:xfrm>
                <a:off x="1891" y="1443"/>
                <a:ext cx="36" cy="6"/>
              </a:xfrm>
              <a:custGeom>
                <a:avLst/>
                <a:gdLst>
                  <a:gd name="T0" fmla="*/ 0 w 36"/>
                  <a:gd name="T1" fmla="*/ 0 h 6"/>
                  <a:gd name="T2" fmla="*/ 6 w 36"/>
                  <a:gd name="T3" fmla="*/ 0 h 6"/>
                  <a:gd name="T4" fmla="*/ 18 w 36"/>
                  <a:gd name="T5" fmla="*/ 6 h 6"/>
                  <a:gd name="T6" fmla="*/ 30 w 36"/>
                  <a:gd name="T7" fmla="*/ 6 h 6"/>
                  <a:gd name="T8" fmla="*/ 36 w 3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6"/>
                  <a:gd name="T17" fmla="*/ 36 w 3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6">
                    <a:moveTo>
                      <a:pt x="0" y="0"/>
                    </a:moveTo>
                    <a:lnTo>
                      <a:pt x="6" y="0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6" name="Freeform 361"/>
              <p:cNvSpPr>
                <a:spLocks noChangeAspect="1"/>
              </p:cNvSpPr>
              <p:nvPr/>
            </p:nvSpPr>
            <p:spPr bwMode="auto">
              <a:xfrm>
                <a:off x="1927" y="144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7" name="Freeform 362"/>
              <p:cNvSpPr>
                <a:spLocks noChangeAspect="1"/>
              </p:cNvSpPr>
              <p:nvPr/>
            </p:nvSpPr>
            <p:spPr bwMode="auto">
              <a:xfrm>
                <a:off x="1939" y="1443"/>
                <a:ext cx="42" cy="1"/>
              </a:xfrm>
              <a:custGeom>
                <a:avLst/>
                <a:gdLst>
                  <a:gd name="T0" fmla="*/ 0 w 42"/>
                  <a:gd name="T1" fmla="*/ 0 h 1"/>
                  <a:gd name="T2" fmla="*/ 12 w 42"/>
                  <a:gd name="T3" fmla="*/ 0 h 1"/>
                  <a:gd name="T4" fmla="*/ 24 w 42"/>
                  <a:gd name="T5" fmla="*/ 0 h 1"/>
                  <a:gd name="T6" fmla="*/ 36 w 42"/>
                  <a:gd name="T7" fmla="*/ 0 h 1"/>
                  <a:gd name="T8" fmla="*/ 42 w 4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"/>
                  <a:gd name="T17" fmla="*/ 42 w 4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4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8" name="Freeform 363"/>
              <p:cNvSpPr>
                <a:spLocks noChangeAspect="1"/>
              </p:cNvSpPr>
              <p:nvPr/>
            </p:nvSpPr>
            <p:spPr bwMode="auto">
              <a:xfrm>
                <a:off x="1969" y="1437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6 w 12"/>
                  <a:gd name="T5" fmla="*/ 0 h 6"/>
                  <a:gd name="T6" fmla="*/ 0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9" name="Line 364"/>
              <p:cNvSpPr>
                <a:spLocks noChangeAspect="1" noChangeShapeType="1"/>
              </p:cNvSpPr>
              <p:nvPr/>
            </p:nvSpPr>
            <p:spPr bwMode="auto">
              <a:xfrm flipH="1">
                <a:off x="1963" y="143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0" name="Freeform 365"/>
              <p:cNvSpPr>
                <a:spLocks noChangeAspect="1"/>
              </p:cNvSpPr>
              <p:nvPr/>
            </p:nvSpPr>
            <p:spPr bwMode="auto">
              <a:xfrm>
                <a:off x="1939" y="1413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2 h 24"/>
                  <a:gd name="T4" fmla="*/ 6 w 24"/>
                  <a:gd name="T5" fmla="*/ 6 h 24"/>
                  <a:gd name="T6" fmla="*/ 0 w 2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"/>
                  <a:gd name="T14" fmla="*/ 24 w 24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">
                    <a:moveTo>
                      <a:pt x="24" y="24"/>
                    </a:move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1" name="Freeform 366"/>
              <p:cNvSpPr>
                <a:spLocks noChangeAspect="1"/>
              </p:cNvSpPr>
              <p:nvPr/>
            </p:nvSpPr>
            <p:spPr bwMode="auto">
              <a:xfrm>
                <a:off x="1939" y="139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2 h 18"/>
                  <a:gd name="T4" fmla="*/ 0 w 6"/>
                  <a:gd name="T5" fmla="*/ 6 h 18"/>
                  <a:gd name="T6" fmla="*/ 6 w 6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2" name="Freeform 367"/>
              <p:cNvSpPr>
                <a:spLocks noChangeAspect="1"/>
              </p:cNvSpPr>
              <p:nvPr/>
            </p:nvSpPr>
            <p:spPr bwMode="auto">
              <a:xfrm>
                <a:off x="1933" y="138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3" name="Freeform 368"/>
              <p:cNvSpPr>
                <a:spLocks noChangeAspect="1"/>
              </p:cNvSpPr>
              <p:nvPr/>
            </p:nvSpPr>
            <p:spPr bwMode="auto">
              <a:xfrm>
                <a:off x="1933" y="138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4" name="Freeform 369"/>
              <p:cNvSpPr>
                <a:spLocks noChangeAspect="1"/>
              </p:cNvSpPr>
              <p:nvPr/>
            </p:nvSpPr>
            <p:spPr bwMode="auto">
              <a:xfrm>
                <a:off x="1945" y="1347"/>
                <a:ext cx="1" cy="36"/>
              </a:xfrm>
              <a:custGeom>
                <a:avLst/>
                <a:gdLst>
                  <a:gd name="T0" fmla="*/ 0 w 1"/>
                  <a:gd name="T1" fmla="*/ 36 h 36"/>
                  <a:gd name="T2" fmla="*/ 0 w 1"/>
                  <a:gd name="T3" fmla="*/ 30 h 36"/>
                  <a:gd name="T4" fmla="*/ 0 w 1"/>
                  <a:gd name="T5" fmla="*/ 18 h 36"/>
                  <a:gd name="T6" fmla="*/ 0 w 1"/>
                  <a:gd name="T7" fmla="*/ 6 h 36"/>
                  <a:gd name="T8" fmla="*/ 0 w 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6"/>
                  <a:gd name="T17" fmla="*/ 1 w 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6">
                    <a:moveTo>
                      <a:pt x="0" y="36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5" name="Line 370"/>
              <p:cNvSpPr>
                <a:spLocks noChangeAspect="1" noChangeShapeType="1"/>
              </p:cNvSpPr>
              <p:nvPr/>
            </p:nvSpPr>
            <p:spPr bwMode="auto">
              <a:xfrm>
                <a:off x="1945" y="134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6" name="Freeform 371"/>
              <p:cNvSpPr>
                <a:spLocks noChangeAspect="1"/>
              </p:cNvSpPr>
              <p:nvPr/>
            </p:nvSpPr>
            <p:spPr bwMode="auto">
              <a:xfrm>
                <a:off x="1939" y="1293"/>
                <a:ext cx="6" cy="54"/>
              </a:xfrm>
              <a:custGeom>
                <a:avLst/>
                <a:gdLst>
                  <a:gd name="T0" fmla="*/ 6 w 6"/>
                  <a:gd name="T1" fmla="*/ 54 h 54"/>
                  <a:gd name="T2" fmla="*/ 6 w 6"/>
                  <a:gd name="T3" fmla="*/ 42 h 54"/>
                  <a:gd name="T4" fmla="*/ 0 w 6"/>
                  <a:gd name="T5" fmla="*/ 24 h 54"/>
                  <a:gd name="T6" fmla="*/ 0 w 6"/>
                  <a:gd name="T7" fmla="*/ 12 h 54"/>
                  <a:gd name="T8" fmla="*/ 0 w 6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4"/>
                  <a:gd name="T17" fmla="*/ 6 w 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4">
                    <a:moveTo>
                      <a:pt x="6" y="54"/>
                    </a:moveTo>
                    <a:lnTo>
                      <a:pt x="6" y="4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7" name="Line 372"/>
              <p:cNvSpPr>
                <a:spLocks noChangeAspect="1" noChangeShapeType="1"/>
              </p:cNvSpPr>
              <p:nvPr/>
            </p:nvSpPr>
            <p:spPr bwMode="auto">
              <a:xfrm>
                <a:off x="1939" y="1293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8" name="Freeform 373"/>
              <p:cNvSpPr>
                <a:spLocks noChangeAspect="1"/>
              </p:cNvSpPr>
              <p:nvPr/>
            </p:nvSpPr>
            <p:spPr bwMode="auto">
              <a:xfrm>
                <a:off x="1921" y="1263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2 w 18"/>
                  <a:gd name="T3" fmla="*/ 24 h 30"/>
                  <a:gd name="T4" fmla="*/ 12 w 18"/>
                  <a:gd name="T5" fmla="*/ 18 h 30"/>
                  <a:gd name="T6" fmla="*/ 0 w 18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30"/>
                  <a:gd name="T14" fmla="*/ 18 w 18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30">
                    <a:moveTo>
                      <a:pt x="18" y="30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9" name="Freeform 374"/>
              <p:cNvSpPr>
                <a:spLocks noChangeAspect="1"/>
              </p:cNvSpPr>
              <p:nvPr/>
            </p:nvSpPr>
            <p:spPr bwMode="auto">
              <a:xfrm>
                <a:off x="1915" y="125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0" name="Freeform 375"/>
              <p:cNvSpPr>
                <a:spLocks noChangeAspect="1"/>
              </p:cNvSpPr>
              <p:nvPr/>
            </p:nvSpPr>
            <p:spPr bwMode="auto">
              <a:xfrm>
                <a:off x="1909" y="1251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1" name="Freeform 376"/>
              <p:cNvSpPr>
                <a:spLocks noChangeAspect="1"/>
              </p:cNvSpPr>
              <p:nvPr/>
            </p:nvSpPr>
            <p:spPr bwMode="auto">
              <a:xfrm>
                <a:off x="1903" y="1215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6 w 6"/>
                  <a:gd name="T3" fmla="*/ 30 h 36"/>
                  <a:gd name="T4" fmla="*/ 0 w 6"/>
                  <a:gd name="T5" fmla="*/ 18 h 36"/>
                  <a:gd name="T6" fmla="*/ 0 w 6"/>
                  <a:gd name="T7" fmla="*/ 6 h 36"/>
                  <a:gd name="T8" fmla="*/ 0 w 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6"/>
                  <a:gd name="T17" fmla="*/ 6 w 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6">
                    <a:moveTo>
                      <a:pt x="6" y="36"/>
                    </a:moveTo>
                    <a:lnTo>
                      <a:pt x="6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2" name="Freeform 377"/>
              <p:cNvSpPr>
                <a:spLocks noChangeAspect="1"/>
              </p:cNvSpPr>
              <p:nvPr/>
            </p:nvSpPr>
            <p:spPr bwMode="auto">
              <a:xfrm>
                <a:off x="1897" y="120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3" name="Freeform 378"/>
              <p:cNvSpPr>
                <a:spLocks noChangeAspect="1"/>
              </p:cNvSpPr>
              <p:nvPr/>
            </p:nvSpPr>
            <p:spPr bwMode="auto">
              <a:xfrm>
                <a:off x="1897" y="119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4" name="Line 379"/>
              <p:cNvSpPr>
                <a:spLocks noChangeAspect="1" noChangeShapeType="1"/>
              </p:cNvSpPr>
              <p:nvPr/>
            </p:nvSpPr>
            <p:spPr bwMode="auto">
              <a:xfrm flipV="1">
                <a:off x="1903" y="1185"/>
                <a:ext cx="1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5" name="Freeform 380"/>
              <p:cNvSpPr>
                <a:spLocks noChangeAspect="1"/>
              </p:cNvSpPr>
              <p:nvPr/>
            </p:nvSpPr>
            <p:spPr bwMode="auto">
              <a:xfrm>
                <a:off x="1891" y="1173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6 h 12"/>
                  <a:gd name="T4" fmla="*/ 0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12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6" name="Line 381"/>
              <p:cNvSpPr>
                <a:spLocks noChangeAspect="1" noChangeShapeType="1"/>
              </p:cNvSpPr>
              <p:nvPr/>
            </p:nvSpPr>
            <p:spPr bwMode="auto">
              <a:xfrm>
                <a:off x="1891" y="1173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7" name="Freeform 382"/>
              <p:cNvSpPr>
                <a:spLocks noChangeAspect="1"/>
              </p:cNvSpPr>
              <p:nvPr/>
            </p:nvSpPr>
            <p:spPr bwMode="auto">
              <a:xfrm>
                <a:off x="1891" y="1161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8" name="Freeform 383"/>
              <p:cNvSpPr>
                <a:spLocks noChangeAspect="1"/>
              </p:cNvSpPr>
              <p:nvPr/>
            </p:nvSpPr>
            <p:spPr bwMode="auto">
              <a:xfrm>
                <a:off x="1891" y="1161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384"/>
              <p:cNvSpPr>
                <a:spLocks noChangeAspect="1"/>
              </p:cNvSpPr>
              <p:nvPr/>
            </p:nvSpPr>
            <p:spPr bwMode="auto">
              <a:xfrm>
                <a:off x="1903" y="1161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reeform 385"/>
              <p:cNvSpPr>
                <a:spLocks noChangeAspect="1"/>
              </p:cNvSpPr>
              <p:nvPr/>
            </p:nvSpPr>
            <p:spPr bwMode="auto">
              <a:xfrm>
                <a:off x="1921" y="117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6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6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1" name="Line 386"/>
              <p:cNvSpPr>
                <a:spLocks noChangeAspect="1" noChangeShapeType="1"/>
              </p:cNvSpPr>
              <p:nvPr/>
            </p:nvSpPr>
            <p:spPr bwMode="auto">
              <a:xfrm>
                <a:off x="1945" y="1179"/>
                <a:ext cx="18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7" name="Group 387"/>
            <p:cNvGrpSpPr>
              <a:grpSpLocks noChangeAspect="1"/>
            </p:cNvGrpSpPr>
            <p:nvPr/>
          </p:nvGrpSpPr>
          <p:grpSpPr bwMode="auto">
            <a:xfrm>
              <a:off x="1963" y="831"/>
              <a:ext cx="1719" cy="732"/>
              <a:chOff x="1963" y="831"/>
              <a:chExt cx="1719" cy="732"/>
            </a:xfrm>
          </p:grpSpPr>
          <p:sp>
            <p:nvSpPr>
              <p:cNvPr id="612" name="Freeform 388"/>
              <p:cNvSpPr>
                <a:spLocks noChangeAspect="1"/>
              </p:cNvSpPr>
              <p:nvPr/>
            </p:nvSpPr>
            <p:spPr bwMode="auto">
              <a:xfrm>
                <a:off x="1963" y="117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389"/>
              <p:cNvSpPr>
                <a:spLocks noChangeAspect="1"/>
              </p:cNvSpPr>
              <p:nvPr/>
            </p:nvSpPr>
            <p:spPr bwMode="auto">
              <a:xfrm>
                <a:off x="1975" y="117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390"/>
              <p:cNvSpPr>
                <a:spLocks noChangeAspect="1"/>
              </p:cNvSpPr>
              <p:nvPr/>
            </p:nvSpPr>
            <p:spPr bwMode="auto">
              <a:xfrm>
                <a:off x="1993" y="117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391"/>
              <p:cNvSpPr>
                <a:spLocks noChangeAspect="1"/>
              </p:cNvSpPr>
              <p:nvPr/>
            </p:nvSpPr>
            <p:spPr bwMode="auto">
              <a:xfrm>
                <a:off x="2005" y="1173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6 h 24"/>
                  <a:gd name="T4" fmla="*/ 6 w 6"/>
                  <a:gd name="T5" fmla="*/ 12 h 24"/>
                  <a:gd name="T6" fmla="*/ 6 w 6"/>
                  <a:gd name="T7" fmla="*/ 18 h 24"/>
                  <a:gd name="T8" fmla="*/ 6 w 6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4"/>
                  <a:gd name="T17" fmla="*/ 6 w 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4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Line 392"/>
              <p:cNvSpPr>
                <a:spLocks noChangeAspect="1" noChangeShapeType="1"/>
              </p:cNvSpPr>
              <p:nvPr/>
            </p:nvSpPr>
            <p:spPr bwMode="auto">
              <a:xfrm>
                <a:off x="2011" y="1197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393"/>
              <p:cNvSpPr>
                <a:spLocks noChangeAspect="1"/>
              </p:cNvSpPr>
              <p:nvPr/>
            </p:nvSpPr>
            <p:spPr bwMode="auto">
              <a:xfrm>
                <a:off x="2005" y="119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394"/>
              <p:cNvSpPr>
                <a:spLocks noChangeAspect="1"/>
              </p:cNvSpPr>
              <p:nvPr/>
            </p:nvSpPr>
            <p:spPr bwMode="auto">
              <a:xfrm>
                <a:off x="1999" y="1203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395"/>
              <p:cNvSpPr>
                <a:spLocks noChangeAspect="1"/>
              </p:cNvSpPr>
              <p:nvPr/>
            </p:nvSpPr>
            <p:spPr bwMode="auto">
              <a:xfrm>
                <a:off x="1999" y="1203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396"/>
              <p:cNvSpPr>
                <a:spLocks noChangeAspect="1"/>
              </p:cNvSpPr>
              <p:nvPr/>
            </p:nvSpPr>
            <p:spPr bwMode="auto">
              <a:xfrm>
                <a:off x="1999" y="1215"/>
                <a:ext cx="24" cy="36"/>
              </a:xfrm>
              <a:custGeom>
                <a:avLst/>
                <a:gdLst>
                  <a:gd name="T0" fmla="*/ 0 w 24"/>
                  <a:gd name="T1" fmla="*/ 0 h 36"/>
                  <a:gd name="T2" fmla="*/ 6 w 24"/>
                  <a:gd name="T3" fmla="*/ 6 h 36"/>
                  <a:gd name="T4" fmla="*/ 12 w 24"/>
                  <a:gd name="T5" fmla="*/ 18 h 36"/>
                  <a:gd name="T6" fmla="*/ 18 w 24"/>
                  <a:gd name="T7" fmla="*/ 30 h 36"/>
                  <a:gd name="T8" fmla="*/ 24 w 24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6"/>
                  <a:gd name="T17" fmla="*/ 24 w 2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6">
                    <a:moveTo>
                      <a:pt x="0" y="0"/>
                    </a:moveTo>
                    <a:lnTo>
                      <a:pt x="6" y="6"/>
                    </a:lnTo>
                    <a:lnTo>
                      <a:pt x="12" y="18"/>
                    </a:lnTo>
                    <a:lnTo>
                      <a:pt x="18" y="30"/>
                    </a:lnTo>
                    <a:lnTo>
                      <a:pt x="24" y="3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397"/>
              <p:cNvSpPr>
                <a:spLocks noChangeAspect="1"/>
              </p:cNvSpPr>
              <p:nvPr/>
            </p:nvSpPr>
            <p:spPr bwMode="auto">
              <a:xfrm>
                <a:off x="2017" y="1251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398"/>
              <p:cNvSpPr>
                <a:spLocks noChangeAspect="1"/>
              </p:cNvSpPr>
              <p:nvPr/>
            </p:nvSpPr>
            <p:spPr bwMode="auto">
              <a:xfrm>
                <a:off x="2017" y="126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399"/>
              <p:cNvSpPr>
                <a:spLocks noChangeAspect="1"/>
              </p:cNvSpPr>
              <p:nvPr/>
            </p:nvSpPr>
            <p:spPr bwMode="auto">
              <a:xfrm>
                <a:off x="2029" y="1263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400"/>
              <p:cNvSpPr>
                <a:spLocks noChangeAspect="1"/>
              </p:cNvSpPr>
              <p:nvPr/>
            </p:nvSpPr>
            <p:spPr bwMode="auto">
              <a:xfrm>
                <a:off x="2029" y="1257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Freeform 401"/>
              <p:cNvSpPr>
                <a:spLocks noChangeAspect="1"/>
              </p:cNvSpPr>
              <p:nvPr/>
            </p:nvSpPr>
            <p:spPr bwMode="auto">
              <a:xfrm>
                <a:off x="2029" y="125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Freeform 402"/>
              <p:cNvSpPr>
                <a:spLocks noChangeAspect="1"/>
              </p:cNvSpPr>
              <p:nvPr/>
            </p:nvSpPr>
            <p:spPr bwMode="auto">
              <a:xfrm>
                <a:off x="2035" y="1251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12 w 30"/>
                  <a:gd name="T3" fmla="*/ 0 h 6"/>
                  <a:gd name="T4" fmla="*/ 30 w 30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6"/>
                  <a:gd name="T11" fmla="*/ 30 w 3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6">
                    <a:moveTo>
                      <a:pt x="0" y="0"/>
                    </a:moveTo>
                    <a:lnTo>
                      <a:pt x="12" y="0"/>
                    </a:lnTo>
                    <a:lnTo>
                      <a:pt x="3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7" name="Freeform 403"/>
              <p:cNvSpPr>
                <a:spLocks noChangeAspect="1"/>
              </p:cNvSpPr>
              <p:nvPr/>
            </p:nvSpPr>
            <p:spPr bwMode="auto">
              <a:xfrm>
                <a:off x="2065" y="125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Freeform 404"/>
              <p:cNvSpPr>
                <a:spLocks noChangeAspect="1"/>
              </p:cNvSpPr>
              <p:nvPr/>
            </p:nvSpPr>
            <p:spPr bwMode="auto">
              <a:xfrm>
                <a:off x="2077" y="1263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18 w 42"/>
                  <a:gd name="T3" fmla="*/ 0 h 6"/>
                  <a:gd name="T4" fmla="*/ 42 w 4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6"/>
                  <a:gd name="T11" fmla="*/ 42 w 4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6">
                    <a:moveTo>
                      <a:pt x="0" y="0"/>
                    </a:moveTo>
                    <a:lnTo>
                      <a:pt x="18" y="0"/>
                    </a:lnTo>
                    <a:lnTo>
                      <a:pt x="4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9" name="Freeform 405"/>
              <p:cNvSpPr>
                <a:spLocks noChangeAspect="1"/>
              </p:cNvSpPr>
              <p:nvPr/>
            </p:nvSpPr>
            <p:spPr bwMode="auto">
              <a:xfrm>
                <a:off x="2119" y="1269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24 w 42"/>
                  <a:gd name="T3" fmla="*/ 0 h 6"/>
                  <a:gd name="T4" fmla="*/ 42 w 4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6"/>
                  <a:gd name="T11" fmla="*/ 42 w 4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6">
                    <a:moveTo>
                      <a:pt x="0" y="0"/>
                    </a:moveTo>
                    <a:lnTo>
                      <a:pt x="24" y="0"/>
                    </a:lnTo>
                    <a:lnTo>
                      <a:pt x="4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Freeform 406"/>
              <p:cNvSpPr>
                <a:spLocks noChangeAspect="1"/>
              </p:cNvSpPr>
              <p:nvPr/>
            </p:nvSpPr>
            <p:spPr bwMode="auto">
              <a:xfrm>
                <a:off x="2161" y="1275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12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1" name="Freeform 407"/>
              <p:cNvSpPr>
                <a:spLocks noChangeAspect="1"/>
              </p:cNvSpPr>
              <p:nvPr/>
            </p:nvSpPr>
            <p:spPr bwMode="auto">
              <a:xfrm>
                <a:off x="2179" y="1281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6 h 6"/>
                  <a:gd name="T4" fmla="*/ 11 w 1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6"/>
                  <a:gd name="T11" fmla="*/ 11 w 1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6">
                    <a:moveTo>
                      <a:pt x="0" y="0"/>
                    </a:moveTo>
                    <a:lnTo>
                      <a:pt x="6" y="6"/>
                    </a:lnTo>
                    <a:lnTo>
                      <a:pt x="11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Freeform 408"/>
              <p:cNvSpPr>
                <a:spLocks noChangeAspect="1"/>
              </p:cNvSpPr>
              <p:nvPr/>
            </p:nvSpPr>
            <p:spPr bwMode="auto">
              <a:xfrm>
                <a:off x="2190" y="1281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6 w 18"/>
                  <a:gd name="T3" fmla="*/ 6 h 6"/>
                  <a:gd name="T4" fmla="*/ 18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6"/>
                    </a:moveTo>
                    <a:lnTo>
                      <a:pt x="6" y="6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3" name="Freeform 409"/>
              <p:cNvSpPr>
                <a:spLocks noChangeAspect="1"/>
              </p:cNvSpPr>
              <p:nvPr/>
            </p:nvSpPr>
            <p:spPr bwMode="auto">
              <a:xfrm>
                <a:off x="2208" y="1275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6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6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Freeform 410"/>
              <p:cNvSpPr>
                <a:spLocks noChangeAspect="1"/>
              </p:cNvSpPr>
              <p:nvPr/>
            </p:nvSpPr>
            <p:spPr bwMode="auto">
              <a:xfrm>
                <a:off x="2232" y="1257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6 h 18"/>
                  <a:gd name="T4" fmla="*/ 18 w 1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18"/>
                    </a:moveTo>
                    <a:lnTo>
                      <a:pt x="6" y="6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5" name="Freeform 411"/>
              <p:cNvSpPr>
                <a:spLocks noChangeAspect="1"/>
              </p:cNvSpPr>
              <p:nvPr/>
            </p:nvSpPr>
            <p:spPr bwMode="auto">
              <a:xfrm>
                <a:off x="2250" y="1251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18 w 30"/>
                  <a:gd name="T3" fmla="*/ 0 h 6"/>
                  <a:gd name="T4" fmla="*/ 30 w 30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6"/>
                  <a:gd name="T11" fmla="*/ 30 w 3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6">
                    <a:moveTo>
                      <a:pt x="0" y="6"/>
                    </a:moveTo>
                    <a:lnTo>
                      <a:pt x="18" y="0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6" name="Freeform 412"/>
              <p:cNvSpPr>
                <a:spLocks noChangeAspect="1"/>
              </p:cNvSpPr>
              <p:nvPr/>
            </p:nvSpPr>
            <p:spPr bwMode="auto">
              <a:xfrm>
                <a:off x="2280" y="1245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12 w 1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Freeform 413"/>
              <p:cNvSpPr>
                <a:spLocks noChangeAspect="1"/>
              </p:cNvSpPr>
              <p:nvPr/>
            </p:nvSpPr>
            <p:spPr bwMode="auto">
              <a:xfrm>
                <a:off x="2250" y="1239"/>
                <a:ext cx="42" cy="6"/>
              </a:xfrm>
              <a:custGeom>
                <a:avLst/>
                <a:gdLst>
                  <a:gd name="T0" fmla="*/ 42 w 42"/>
                  <a:gd name="T1" fmla="*/ 6 h 6"/>
                  <a:gd name="T2" fmla="*/ 36 w 42"/>
                  <a:gd name="T3" fmla="*/ 6 h 6"/>
                  <a:gd name="T4" fmla="*/ 24 w 42"/>
                  <a:gd name="T5" fmla="*/ 6 h 6"/>
                  <a:gd name="T6" fmla="*/ 12 w 42"/>
                  <a:gd name="T7" fmla="*/ 0 h 6"/>
                  <a:gd name="T8" fmla="*/ 0 w 42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"/>
                  <a:gd name="T17" fmla="*/ 42 w 4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">
                    <a:moveTo>
                      <a:pt x="42" y="6"/>
                    </a:moveTo>
                    <a:lnTo>
                      <a:pt x="36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Freeform 414"/>
              <p:cNvSpPr>
                <a:spLocks noChangeAspect="1"/>
              </p:cNvSpPr>
              <p:nvPr/>
            </p:nvSpPr>
            <p:spPr bwMode="auto">
              <a:xfrm>
                <a:off x="2238" y="1227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6 h 12"/>
                  <a:gd name="T4" fmla="*/ 0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Freeform 415"/>
              <p:cNvSpPr>
                <a:spLocks noChangeAspect="1"/>
              </p:cNvSpPr>
              <p:nvPr/>
            </p:nvSpPr>
            <p:spPr bwMode="auto">
              <a:xfrm>
                <a:off x="2238" y="1185"/>
                <a:ext cx="18" cy="42"/>
              </a:xfrm>
              <a:custGeom>
                <a:avLst/>
                <a:gdLst>
                  <a:gd name="T0" fmla="*/ 0 w 18"/>
                  <a:gd name="T1" fmla="*/ 42 h 42"/>
                  <a:gd name="T2" fmla="*/ 6 w 18"/>
                  <a:gd name="T3" fmla="*/ 24 h 42"/>
                  <a:gd name="T4" fmla="*/ 6 w 18"/>
                  <a:gd name="T5" fmla="*/ 12 h 42"/>
                  <a:gd name="T6" fmla="*/ 18 w 18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42"/>
                  <a:gd name="T14" fmla="*/ 18 w 18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42">
                    <a:moveTo>
                      <a:pt x="0" y="42"/>
                    </a:moveTo>
                    <a:lnTo>
                      <a:pt x="6" y="24"/>
                    </a:lnTo>
                    <a:lnTo>
                      <a:pt x="6" y="12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Freeform 416"/>
              <p:cNvSpPr>
                <a:spLocks noChangeAspect="1"/>
              </p:cNvSpPr>
              <p:nvPr/>
            </p:nvSpPr>
            <p:spPr bwMode="auto">
              <a:xfrm>
                <a:off x="2256" y="1143"/>
                <a:ext cx="78" cy="42"/>
              </a:xfrm>
              <a:custGeom>
                <a:avLst/>
                <a:gdLst>
                  <a:gd name="T0" fmla="*/ 0 w 78"/>
                  <a:gd name="T1" fmla="*/ 42 h 42"/>
                  <a:gd name="T2" fmla="*/ 18 w 78"/>
                  <a:gd name="T3" fmla="*/ 30 h 42"/>
                  <a:gd name="T4" fmla="*/ 36 w 78"/>
                  <a:gd name="T5" fmla="*/ 18 h 42"/>
                  <a:gd name="T6" fmla="*/ 60 w 78"/>
                  <a:gd name="T7" fmla="*/ 6 h 42"/>
                  <a:gd name="T8" fmla="*/ 78 w 78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2"/>
                  <a:gd name="T17" fmla="*/ 78 w 78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2">
                    <a:moveTo>
                      <a:pt x="0" y="42"/>
                    </a:moveTo>
                    <a:lnTo>
                      <a:pt x="18" y="30"/>
                    </a:lnTo>
                    <a:lnTo>
                      <a:pt x="36" y="18"/>
                    </a:lnTo>
                    <a:lnTo>
                      <a:pt x="60" y="6"/>
                    </a:lnTo>
                    <a:lnTo>
                      <a:pt x="7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Freeform 417"/>
              <p:cNvSpPr>
                <a:spLocks noChangeAspect="1"/>
              </p:cNvSpPr>
              <p:nvPr/>
            </p:nvSpPr>
            <p:spPr bwMode="auto">
              <a:xfrm>
                <a:off x="2334" y="1137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18 w 30"/>
                  <a:gd name="T3" fmla="*/ 0 h 6"/>
                  <a:gd name="T4" fmla="*/ 30 w 30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6"/>
                  <a:gd name="T11" fmla="*/ 30 w 3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6">
                    <a:moveTo>
                      <a:pt x="0" y="6"/>
                    </a:moveTo>
                    <a:lnTo>
                      <a:pt x="18" y="0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Freeform 418"/>
              <p:cNvSpPr>
                <a:spLocks noChangeAspect="1"/>
              </p:cNvSpPr>
              <p:nvPr/>
            </p:nvSpPr>
            <p:spPr bwMode="auto">
              <a:xfrm>
                <a:off x="2364" y="1125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18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8" y="6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Freeform 419"/>
              <p:cNvSpPr>
                <a:spLocks noChangeAspect="1"/>
              </p:cNvSpPr>
              <p:nvPr/>
            </p:nvSpPr>
            <p:spPr bwMode="auto">
              <a:xfrm>
                <a:off x="2394" y="1125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420"/>
              <p:cNvSpPr>
                <a:spLocks noChangeAspect="1"/>
              </p:cNvSpPr>
              <p:nvPr/>
            </p:nvSpPr>
            <p:spPr bwMode="auto">
              <a:xfrm>
                <a:off x="2412" y="1113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18 w 36"/>
                  <a:gd name="T3" fmla="*/ 6 h 12"/>
                  <a:gd name="T4" fmla="*/ 36 w 3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2"/>
                  <a:gd name="T11" fmla="*/ 36 w 3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2">
                    <a:moveTo>
                      <a:pt x="0" y="12"/>
                    </a:moveTo>
                    <a:lnTo>
                      <a:pt x="18" y="6"/>
                    </a:lnTo>
                    <a:lnTo>
                      <a:pt x="3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5" name="Freeform 421"/>
              <p:cNvSpPr>
                <a:spLocks noChangeAspect="1"/>
              </p:cNvSpPr>
              <p:nvPr/>
            </p:nvSpPr>
            <p:spPr bwMode="auto">
              <a:xfrm>
                <a:off x="2448" y="1089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2 w 24"/>
                  <a:gd name="T3" fmla="*/ 12 h 24"/>
                  <a:gd name="T4" fmla="*/ 24 w 24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0" y="24"/>
                    </a:moveTo>
                    <a:lnTo>
                      <a:pt x="12" y="12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Freeform 422"/>
              <p:cNvSpPr>
                <a:spLocks noChangeAspect="1"/>
              </p:cNvSpPr>
              <p:nvPr/>
            </p:nvSpPr>
            <p:spPr bwMode="auto">
              <a:xfrm>
                <a:off x="2472" y="108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Freeform 423"/>
              <p:cNvSpPr>
                <a:spLocks noChangeAspect="1"/>
              </p:cNvSpPr>
              <p:nvPr/>
            </p:nvSpPr>
            <p:spPr bwMode="auto">
              <a:xfrm>
                <a:off x="2484" y="1059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0 w 6"/>
                  <a:gd name="T3" fmla="*/ 12 h 24"/>
                  <a:gd name="T4" fmla="*/ 6 w 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4"/>
                  <a:gd name="T11" fmla="*/ 6 w 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4">
                    <a:moveTo>
                      <a:pt x="0" y="24"/>
                    </a:move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Freeform 424"/>
              <p:cNvSpPr>
                <a:spLocks noChangeAspect="1"/>
              </p:cNvSpPr>
              <p:nvPr/>
            </p:nvSpPr>
            <p:spPr bwMode="auto">
              <a:xfrm>
                <a:off x="2490" y="105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Freeform 425"/>
              <p:cNvSpPr>
                <a:spLocks noChangeAspect="1"/>
              </p:cNvSpPr>
              <p:nvPr/>
            </p:nvSpPr>
            <p:spPr bwMode="auto">
              <a:xfrm>
                <a:off x="2502" y="105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Freeform 426"/>
              <p:cNvSpPr>
                <a:spLocks noChangeAspect="1"/>
              </p:cNvSpPr>
              <p:nvPr/>
            </p:nvSpPr>
            <p:spPr bwMode="auto">
              <a:xfrm>
                <a:off x="2508" y="1059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Freeform 427"/>
              <p:cNvSpPr>
                <a:spLocks noChangeAspect="1"/>
              </p:cNvSpPr>
              <p:nvPr/>
            </p:nvSpPr>
            <p:spPr bwMode="auto">
              <a:xfrm>
                <a:off x="2520" y="1053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Freeform 428"/>
              <p:cNvSpPr>
                <a:spLocks noChangeAspect="1"/>
              </p:cNvSpPr>
              <p:nvPr/>
            </p:nvSpPr>
            <p:spPr bwMode="auto">
              <a:xfrm>
                <a:off x="2514" y="1053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Freeform 429"/>
              <p:cNvSpPr>
                <a:spLocks noChangeAspect="1"/>
              </p:cNvSpPr>
              <p:nvPr/>
            </p:nvSpPr>
            <p:spPr bwMode="auto">
              <a:xfrm>
                <a:off x="2508" y="104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Freeform 430"/>
              <p:cNvSpPr>
                <a:spLocks noChangeAspect="1"/>
              </p:cNvSpPr>
              <p:nvPr/>
            </p:nvSpPr>
            <p:spPr bwMode="auto">
              <a:xfrm>
                <a:off x="2502" y="1041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Freeform 431"/>
              <p:cNvSpPr>
                <a:spLocks noChangeAspect="1"/>
              </p:cNvSpPr>
              <p:nvPr/>
            </p:nvSpPr>
            <p:spPr bwMode="auto">
              <a:xfrm>
                <a:off x="2502" y="1017"/>
                <a:ext cx="1" cy="24"/>
              </a:xfrm>
              <a:custGeom>
                <a:avLst/>
                <a:gdLst>
                  <a:gd name="T0" fmla="*/ 0 w 1"/>
                  <a:gd name="T1" fmla="*/ 24 h 24"/>
                  <a:gd name="T2" fmla="*/ 0 w 1"/>
                  <a:gd name="T3" fmla="*/ 12 h 24"/>
                  <a:gd name="T4" fmla="*/ 0 w 1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"/>
                  <a:gd name="T11" fmla="*/ 1 w 1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">
                    <a:moveTo>
                      <a:pt x="0" y="24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Freeform 432"/>
              <p:cNvSpPr>
                <a:spLocks noChangeAspect="1"/>
              </p:cNvSpPr>
              <p:nvPr/>
            </p:nvSpPr>
            <p:spPr bwMode="auto">
              <a:xfrm>
                <a:off x="2502" y="101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Freeform 433"/>
              <p:cNvSpPr>
                <a:spLocks noChangeAspect="1"/>
              </p:cNvSpPr>
              <p:nvPr/>
            </p:nvSpPr>
            <p:spPr bwMode="auto">
              <a:xfrm>
                <a:off x="2502" y="1005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Freeform 434"/>
              <p:cNvSpPr>
                <a:spLocks noChangeAspect="1"/>
              </p:cNvSpPr>
              <p:nvPr/>
            </p:nvSpPr>
            <p:spPr bwMode="auto">
              <a:xfrm>
                <a:off x="2502" y="969"/>
                <a:ext cx="6" cy="36"/>
              </a:xfrm>
              <a:custGeom>
                <a:avLst/>
                <a:gdLst>
                  <a:gd name="T0" fmla="*/ 0 w 6"/>
                  <a:gd name="T1" fmla="*/ 36 h 36"/>
                  <a:gd name="T2" fmla="*/ 0 w 6"/>
                  <a:gd name="T3" fmla="*/ 30 h 36"/>
                  <a:gd name="T4" fmla="*/ 0 w 6"/>
                  <a:gd name="T5" fmla="*/ 18 h 36"/>
                  <a:gd name="T6" fmla="*/ 6 w 6"/>
                  <a:gd name="T7" fmla="*/ 6 h 36"/>
                  <a:gd name="T8" fmla="*/ 6 w 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6"/>
                  <a:gd name="T17" fmla="*/ 6 w 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6">
                    <a:moveTo>
                      <a:pt x="0" y="36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Freeform 435"/>
              <p:cNvSpPr>
                <a:spLocks noChangeAspect="1"/>
              </p:cNvSpPr>
              <p:nvPr/>
            </p:nvSpPr>
            <p:spPr bwMode="auto">
              <a:xfrm>
                <a:off x="2508" y="969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Freeform 436"/>
              <p:cNvSpPr>
                <a:spLocks noChangeAspect="1"/>
              </p:cNvSpPr>
              <p:nvPr/>
            </p:nvSpPr>
            <p:spPr bwMode="auto">
              <a:xfrm>
                <a:off x="2508" y="963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1" name="Freeform 437"/>
              <p:cNvSpPr>
                <a:spLocks noChangeAspect="1"/>
              </p:cNvSpPr>
              <p:nvPr/>
            </p:nvSpPr>
            <p:spPr bwMode="auto">
              <a:xfrm>
                <a:off x="2502" y="927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6 w 6"/>
                  <a:gd name="T3" fmla="*/ 30 h 36"/>
                  <a:gd name="T4" fmla="*/ 0 w 6"/>
                  <a:gd name="T5" fmla="*/ 18 h 36"/>
                  <a:gd name="T6" fmla="*/ 0 w 6"/>
                  <a:gd name="T7" fmla="*/ 6 h 36"/>
                  <a:gd name="T8" fmla="*/ 0 w 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6"/>
                  <a:gd name="T17" fmla="*/ 6 w 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6">
                    <a:moveTo>
                      <a:pt x="6" y="36"/>
                    </a:moveTo>
                    <a:lnTo>
                      <a:pt x="6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2" name="Freeform 438"/>
              <p:cNvSpPr>
                <a:spLocks noChangeAspect="1"/>
              </p:cNvSpPr>
              <p:nvPr/>
            </p:nvSpPr>
            <p:spPr bwMode="auto">
              <a:xfrm>
                <a:off x="2502" y="92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3" name="Freeform 439"/>
              <p:cNvSpPr>
                <a:spLocks noChangeAspect="1"/>
              </p:cNvSpPr>
              <p:nvPr/>
            </p:nvSpPr>
            <p:spPr bwMode="auto">
              <a:xfrm>
                <a:off x="2508" y="885"/>
                <a:ext cx="1" cy="36"/>
              </a:xfrm>
              <a:custGeom>
                <a:avLst/>
                <a:gdLst>
                  <a:gd name="T0" fmla="*/ 0 w 1"/>
                  <a:gd name="T1" fmla="*/ 36 h 36"/>
                  <a:gd name="T2" fmla="*/ 0 w 1"/>
                  <a:gd name="T3" fmla="*/ 30 h 36"/>
                  <a:gd name="T4" fmla="*/ 0 w 1"/>
                  <a:gd name="T5" fmla="*/ 18 h 36"/>
                  <a:gd name="T6" fmla="*/ 0 w 1"/>
                  <a:gd name="T7" fmla="*/ 6 h 36"/>
                  <a:gd name="T8" fmla="*/ 0 w 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6"/>
                  <a:gd name="T17" fmla="*/ 1 w 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6">
                    <a:moveTo>
                      <a:pt x="0" y="36"/>
                    </a:moveTo>
                    <a:lnTo>
                      <a:pt x="0" y="30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4" name="Freeform 440"/>
              <p:cNvSpPr>
                <a:spLocks noChangeAspect="1"/>
              </p:cNvSpPr>
              <p:nvPr/>
            </p:nvSpPr>
            <p:spPr bwMode="auto">
              <a:xfrm>
                <a:off x="2508" y="885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0 w 12"/>
                  <a:gd name="T3" fmla="*/ 0 h 1"/>
                  <a:gd name="T4" fmla="*/ 6 w 12"/>
                  <a:gd name="T5" fmla="*/ 0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5" name="Freeform 441"/>
              <p:cNvSpPr>
                <a:spLocks noChangeAspect="1"/>
              </p:cNvSpPr>
              <p:nvPr/>
            </p:nvSpPr>
            <p:spPr bwMode="auto">
              <a:xfrm>
                <a:off x="2520" y="867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12 h 18"/>
                  <a:gd name="T4" fmla="*/ 18 w 1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18"/>
                    </a:moveTo>
                    <a:lnTo>
                      <a:pt x="6" y="12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6" name="Freeform 442"/>
              <p:cNvSpPr>
                <a:spLocks noChangeAspect="1"/>
              </p:cNvSpPr>
              <p:nvPr/>
            </p:nvSpPr>
            <p:spPr bwMode="auto">
              <a:xfrm>
                <a:off x="2538" y="855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7" name="Freeform 443"/>
              <p:cNvSpPr>
                <a:spLocks noChangeAspect="1"/>
              </p:cNvSpPr>
              <p:nvPr/>
            </p:nvSpPr>
            <p:spPr bwMode="auto">
              <a:xfrm>
                <a:off x="2568" y="849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12 w 30"/>
                  <a:gd name="T3" fmla="*/ 0 h 6"/>
                  <a:gd name="T4" fmla="*/ 30 w 30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6"/>
                  <a:gd name="T11" fmla="*/ 30 w 3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6">
                    <a:moveTo>
                      <a:pt x="0" y="6"/>
                    </a:moveTo>
                    <a:lnTo>
                      <a:pt x="12" y="0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8" name="Freeform 444"/>
              <p:cNvSpPr>
                <a:spLocks noChangeAspect="1"/>
              </p:cNvSpPr>
              <p:nvPr/>
            </p:nvSpPr>
            <p:spPr bwMode="auto">
              <a:xfrm>
                <a:off x="2598" y="837"/>
                <a:ext cx="42" cy="12"/>
              </a:xfrm>
              <a:custGeom>
                <a:avLst/>
                <a:gdLst>
                  <a:gd name="T0" fmla="*/ 0 w 42"/>
                  <a:gd name="T1" fmla="*/ 12 h 12"/>
                  <a:gd name="T2" fmla="*/ 24 w 42"/>
                  <a:gd name="T3" fmla="*/ 6 h 12"/>
                  <a:gd name="T4" fmla="*/ 36 w 42"/>
                  <a:gd name="T5" fmla="*/ 0 h 12"/>
                  <a:gd name="T6" fmla="*/ 42 w 4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12"/>
                  <a:gd name="T14" fmla="*/ 42 w 4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12">
                    <a:moveTo>
                      <a:pt x="0" y="12"/>
                    </a:moveTo>
                    <a:lnTo>
                      <a:pt x="24" y="6"/>
                    </a:lnTo>
                    <a:lnTo>
                      <a:pt x="36" y="0"/>
                    </a:lnTo>
                    <a:lnTo>
                      <a:pt x="4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9" name="Line 445"/>
              <p:cNvSpPr>
                <a:spLocks noChangeAspect="1" noChangeShapeType="1"/>
              </p:cNvSpPr>
              <p:nvPr/>
            </p:nvSpPr>
            <p:spPr bwMode="auto">
              <a:xfrm>
                <a:off x="2640" y="83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0" name="Freeform 446"/>
              <p:cNvSpPr>
                <a:spLocks noChangeAspect="1"/>
              </p:cNvSpPr>
              <p:nvPr/>
            </p:nvSpPr>
            <p:spPr bwMode="auto">
              <a:xfrm>
                <a:off x="2646" y="831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12 w 30"/>
                  <a:gd name="T3" fmla="*/ 0 h 6"/>
                  <a:gd name="T4" fmla="*/ 30 w 30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6"/>
                  <a:gd name="T11" fmla="*/ 30 w 3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6">
                    <a:moveTo>
                      <a:pt x="0" y="6"/>
                    </a:moveTo>
                    <a:lnTo>
                      <a:pt x="12" y="0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1" name="Freeform 447"/>
              <p:cNvSpPr>
                <a:spLocks noChangeAspect="1"/>
              </p:cNvSpPr>
              <p:nvPr/>
            </p:nvSpPr>
            <p:spPr bwMode="auto">
              <a:xfrm>
                <a:off x="2676" y="83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6 w 6"/>
                  <a:gd name="T3" fmla="*/ 6 h 24"/>
                  <a:gd name="T4" fmla="*/ 6 w 6"/>
                  <a:gd name="T5" fmla="*/ 12 h 24"/>
                  <a:gd name="T6" fmla="*/ 6 w 6"/>
                  <a:gd name="T7" fmla="*/ 18 h 24"/>
                  <a:gd name="T8" fmla="*/ 6 w 6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4"/>
                  <a:gd name="T17" fmla="*/ 6 w 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4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2" name="Line 448"/>
              <p:cNvSpPr>
                <a:spLocks noChangeAspect="1" noChangeShapeType="1"/>
              </p:cNvSpPr>
              <p:nvPr/>
            </p:nvSpPr>
            <p:spPr bwMode="auto">
              <a:xfrm>
                <a:off x="2682" y="855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3" name="Freeform 449"/>
              <p:cNvSpPr>
                <a:spLocks noChangeAspect="1"/>
              </p:cNvSpPr>
              <p:nvPr/>
            </p:nvSpPr>
            <p:spPr bwMode="auto">
              <a:xfrm>
                <a:off x="2682" y="855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4" name="Freeform 450"/>
              <p:cNvSpPr>
                <a:spLocks noChangeAspect="1"/>
              </p:cNvSpPr>
              <p:nvPr/>
            </p:nvSpPr>
            <p:spPr bwMode="auto">
              <a:xfrm>
                <a:off x="2682" y="86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5" name="Freeform 451"/>
              <p:cNvSpPr>
                <a:spLocks noChangeAspect="1"/>
              </p:cNvSpPr>
              <p:nvPr/>
            </p:nvSpPr>
            <p:spPr bwMode="auto">
              <a:xfrm>
                <a:off x="2682" y="873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6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6" name="Freeform 452"/>
              <p:cNvSpPr>
                <a:spLocks noChangeAspect="1"/>
              </p:cNvSpPr>
              <p:nvPr/>
            </p:nvSpPr>
            <p:spPr bwMode="auto">
              <a:xfrm>
                <a:off x="2682" y="89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Freeform 453"/>
              <p:cNvSpPr>
                <a:spLocks noChangeAspect="1"/>
              </p:cNvSpPr>
              <p:nvPr/>
            </p:nvSpPr>
            <p:spPr bwMode="auto">
              <a:xfrm>
                <a:off x="2688" y="90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Freeform 454"/>
              <p:cNvSpPr>
                <a:spLocks noChangeAspect="1"/>
              </p:cNvSpPr>
              <p:nvPr/>
            </p:nvSpPr>
            <p:spPr bwMode="auto">
              <a:xfrm>
                <a:off x="2706" y="903"/>
                <a:ext cx="12" cy="24"/>
              </a:xfrm>
              <a:custGeom>
                <a:avLst/>
                <a:gdLst>
                  <a:gd name="T0" fmla="*/ 0 w 12"/>
                  <a:gd name="T1" fmla="*/ 0 h 24"/>
                  <a:gd name="T2" fmla="*/ 6 w 12"/>
                  <a:gd name="T3" fmla="*/ 6 h 24"/>
                  <a:gd name="T4" fmla="*/ 6 w 12"/>
                  <a:gd name="T5" fmla="*/ 12 h 24"/>
                  <a:gd name="T6" fmla="*/ 12 w 12"/>
                  <a:gd name="T7" fmla="*/ 18 h 24"/>
                  <a:gd name="T8" fmla="*/ 12 w 12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4"/>
                  <a:gd name="T17" fmla="*/ 12 w 1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4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Freeform 455"/>
              <p:cNvSpPr>
                <a:spLocks noChangeAspect="1"/>
              </p:cNvSpPr>
              <p:nvPr/>
            </p:nvSpPr>
            <p:spPr bwMode="auto">
              <a:xfrm>
                <a:off x="2718" y="921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0" name="Freeform 456"/>
              <p:cNvSpPr>
                <a:spLocks noChangeAspect="1"/>
              </p:cNvSpPr>
              <p:nvPr/>
            </p:nvSpPr>
            <p:spPr bwMode="auto">
              <a:xfrm>
                <a:off x="2724" y="92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1" name="Freeform 457"/>
              <p:cNvSpPr>
                <a:spLocks noChangeAspect="1"/>
              </p:cNvSpPr>
              <p:nvPr/>
            </p:nvSpPr>
            <p:spPr bwMode="auto">
              <a:xfrm>
                <a:off x="2736" y="91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2" name="Freeform 458"/>
              <p:cNvSpPr>
                <a:spLocks noChangeAspect="1"/>
              </p:cNvSpPr>
              <p:nvPr/>
            </p:nvSpPr>
            <p:spPr bwMode="auto">
              <a:xfrm>
                <a:off x="2742" y="903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3" name="Freeform 459"/>
              <p:cNvSpPr>
                <a:spLocks noChangeAspect="1"/>
              </p:cNvSpPr>
              <p:nvPr/>
            </p:nvSpPr>
            <p:spPr bwMode="auto">
              <a:xfrm>
                <a:off x="2772" y="90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4" name="Line 460"/>
              <p:cNvSpPr>
                <a:spLocks noChangeAspect="1" noChangeShapeType="1"/>
              </p:cNvSpPr>
              <p:nvPr/>
            </p:nvSpPr>
            <p:spPr bwMode="auto">
              <a:xfrm>
                <a:off x="2778" y="909"/>
                <a:ext cx="6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5" name="Freeform 461"/>
              <p:cNvSpPr>
                <a:spLocks noChangeAspect="1"/>
              </p:cNvSpPr>
              <p:nvPr/>
            </p:nvSpPr>
            <p:spPr bwMode="auto">
              <a:xfrm>
                <a:off x="2784" y="92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6" name="Freeform 462"/>
              <p:cNvSpPr>
                <a:spLocks noChangeAspect="1"/>
              </p:cNvSpPr>
              <p:nvPr/>
            </p:nvSpPr>
            <p:spPr bwMode="auto">
              <a:xfrm>
                <a:off x="2796" y="927"/>
                <a:ext cx="1" cy="24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12 h 24"/>
                  <a:gd name="T4" fmla="*/ 0 w 1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"/>
                  <a:gd name="T11" fmla="*/ 1 w 1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7" name="Freeform 463"/>
              <p:cNvSpPr>
                <a:spLocks noChangeAspect="1"/>
              </p:cNvSpPr>
              <p:nvPr/>
            </p:nvSpPr>
            <p:spPr bwMode="auto">
              <a:xfrm>
                <a:off x="2796" y="95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4"/>
                  <a:gd name="T11" fmla="*/ 6 w 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8" name="Freeform 464"/>
              <p:cNvSpPr>
                <a:spLocks noChangeAspect="1"/>
              </p:cNvSpPr>
              <p:nvPr/>
            </p:nvSpPr>
            <p:spPr bwMode="auto">
              <a:xfrm>
                <a:off x="2802" y="975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9" name="Freeform 465"/>
              <p:cNvSpPr>
                <a:spLocks noChangeAspect="1"/>
              </p:cNvSpPr>
              <p:nvPr/>
            </p:nvSpPr>
            <p:spPr bwMode="auto">
              <a:xfrm>
                <a:off x="2820" y="975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0" name="Freeform 466"/>
              <p:cNvSpPr>
                <a:spLocks noChangeAspect="1"/>
              </p:cNvSpPr>
              <p:nvPr/>
            </p:nvSpPr>
            <p:spPr bwMode="auto">
              <a:xfrm>
                <a:off x="2832" y="969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1" name="Freeform 467"/>
              <p:cNvSpPr>
                <a:spLocks noChangeAspect="1"/>
              </p:cNvSpPr>
              <p:nvPr/>
            </p:nvSpPr>
            <p:spPr bwMode="auto">
              <a:xfrm>
                <a:off x="2832" y="969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2" name="Freeform 468"/>
              <p:cNvSpPr>
                <a:spLocks noChangeAspect="1"/>
              </p:cNvSpPr>
              <p:nvPr/>
            </p:nvSpPr>
            <p:spPr bwMode="auto">
              <a:xfrm>
                <a:off x="2838" y="975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3" name="Freeform 469"/>
              <p:cNvSpPr>
                <a:spLocks noChangeAspect="1"/>
              </p:cNvSpPr>
              <p:nvPr/>
            </p:nvSpPr>
            <p:spPr bwMode="auto">
              <a:xfrm>
                <a:off x="2838" y="981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4" name="Freeform 470"/>
              <p:cNvSpPr>
                <a:spLocks noChangeAspect="1"/>
              </p:cNvSpPr>
              <p:nvPr/>
            </p:nvSpPr>
            <p:spPr bwMode="auto">
              <a:xfrm>
                <a:off x="2856" y="98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5" name="Freeform 471"/>
              <p:cNvSpPr>
                <a:spLocks noChangeAspect="1"/>
              </p:cNvSpPr>
              <p:nvPr/>
            </p:nvSpPr>
            <p:spPr bwMode="auto">
              <a:xfrm>
                <a:off x="2868" y="987"/>
                <a:ext cx="1" cy="24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12 h 24"/>
                  <a:gd name="T4" fmla="*/ 0 w 1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"/>
                  <a:gd name="T11" fmla="*/ 1 w 1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6" name="Freeform 472"/>
              <p:cNvSpPr>
                <a:spLocks noChangeAspect="1"/>
              </p:cNvSpPr>
              <p:nvPr/>
            </p:nvSpPr>
            <p:spPr bwMode="auto">
              <a:xfrm>
                <a:off x="2868" y="101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7" name="Freeform 473"/>
              <p:cNvSpPr>
                <a:spLocks noChangeAspect="1"/>
              </p:cNvSpPr>
              <p:nvPr/>
            </p:nvSpPr>
            <p:spPr bwMode="auto">
              <a:xfrm>
                <a:off x="2874" y="101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8" name="Freeform 474"/>
              <p:cNvSpPr>
                <a:spLocks noChangeAspect="1"/>
              </p:cNvSpPr>
              <p:nvPr/>
            </p:nvSpPr>
            <p:spPr bwMode="auto">
              <a:xfrm>
                <a:off x="2880" y="1017"/>
                <a:ext cx="23" cy="1"/>
              </a:xfrm>
              <a:custGeom>
                <a:avLst/>
                <a:gdLst>
                  <a:gd name="T0" fmla="*/ 0 w 23"/>
                  <a:gd name="T1" fmla="*/ 0 h 1"/>
                  <a:gd name="T2" fmla="*/ 11 w 23"/>
                  <a:gd name="T3" fmla="*/ 0 h 1"/>
                  <a:gd name="T4" fmla="*/ 23 w 2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1"/>
                  <a:gd name="T11" fmla="*/ 23 w 2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1">
                    <a:moveTo>
                      <a:pt x="0" y="0"/>
                    </a:moveTo>
                    <a:lnTo>
                      <a:pt x="11" y="0"/>
                    </a:lnTo>
                    <a:lnTo>
                      <a:pt x="23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9" name="Freeform 475"/>
              <p:cNvSpPr>
                <a:spLocks noChangeAspect="1"/>
              </p:cNvSpPr>
              <p:nvPr/>
            </p:nvSpPr>
            <p:spPr bwMode="auto">
              <a:xfrm>
                <a:off x="2903" y="1017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0" name="Freeform 476"/>
              <p:cNvSpPr>
                <a:spLocks noChangeAspect="1"/>
              </p:cNvSpPr>
              <p:nvPr/>
            </p:nvSpPr>
            <p:spPr bwMode="auto">
              <a:xfrm>
                <a:off x="2903" y="1017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Freeform 477"/>
              <p:cNvSpPr>
                <a:spLocks noChangeAspect="1"/>
              </p:cNvSpPr>
              <p:nvPr/>
            </p:nvSpPr>
            <p:spPr bwMode="auto">
              <a:xfrm>
                <a:off x="2927" y="1017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2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12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Freeform 478"/>
              <p:cNvSpPr>
                <a:spLocks noChangeAspect="1"/>
              </p:cNvSpPr>
              <p:nvPr/>
            </p:nvSpPr>
            <p:spPr bwMode="auto">
              <a:xfrm>
                <a:off x="2945" y="102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Line 479"/>
              <p:cNvSpPr>
                <a:spLocks noChangeAspect="1" noChangeShapeType="1"/>
              </p:cNvSpPr>
              <p:nvPr/>
            </p:nvSpPr>
            <p:spPr bwMode="auto">
              <a:xfrm>
                <a:off x="2951" y="1041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4" name="Line 480"/>
              <p:cNvSpPr>
                <a:spLocks noChangeAspect="1" noChangeShapeType="1"/>
              </p:cNvSpPr>
              <p:nvPr/>
            </p:nvSpPr>
            <p:spPr bwMode="auto">
              <a:xfrm flipV="1">
                <a:off x="2951" y="1035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5" name="Freeform 481"/>
              <p:cNvSpPr>
                <a:spLocks noChangeAspect="1"/>
              </p:cNvSpPr>
              <p:nvPr/>
            </p:nvSpPr>
            <p:spPr bwMode="auto">
              <a:xfrm>
                <a:off x="2951" y="1029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" name="Freeform 482"/>
              <p:cNvSpPr>
                <a:spLocks noChangeAspect="1"/>
              </p:cNvSpPr>
              <p:nvPr/>
            </p:nvSpPr>
            <p:spPr bwMode="auto">
              <a:xfrm>
                <a:off x="2957" y="102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7" name="Freeform 483"/>
              <p:cNvSpPr>
                <a:spLocks noChangeAspect="1"/>
              </p:cNvSpPr>
              <p:nvPr/>
            </p:nvSpPr>
            <p:spPr bwMode="auto">
              <a:xfrm>
                <a:off x="2951" y="1041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Freeform 484"/>
              <p:cNvSpPr>
                <a:spLocks noChangeAspect="1"/>
              </p:cNvSpPr>
              <p:nvPr/>
            </p:nvSpPr>
            <p:spPr bwMode="auto">
              <a:xfrm>
                <a:off x="2951" y="1053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12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Freeform 485"/>
              <p:cNvSpPr>
                <a:spLocks noChangeAspect="1"/>
              </p:cNvSpPr>
              <p:nvPr/>
            </p:nvSpPr>
            <p:spPr bwMode="auto">
              <a:xfrm>
                <a:off x="2951" y="1071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Freeform 486"/>
              <p:cNvSpPr>
                <a:spLocks noChangeAspect="1"/>
              </p:cNvSpPr>
              <p:nvPr/>
            </p:nvSpPr>
            <p:spPr bwMode="auto">
              <a:xfrm>
                <a:off x="2963" y="1071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6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Freeform 487"/>
              <p:cNvSpPr>
                <a:spLocks noChangeAspect="1"/>
              </p:cNvSpPr>
              <p:nvPr/>
            </p:nvSpPr>
            <p:spPr bwMode="auto">
              <a:xfrm>
                <a:off x="2951" y="1089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Freeform 488"/>
              <p:cNvSpPr>
                <a:spLocks noChangeAspect="1"/>
              </p:cNvSpPr>
              <p:nvPr/>
            </p:nvSpPr>
            <p:spPr bwMode="auto">
              <a:xfrm>
                <a:off x="2951" y="1095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6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Freeform 489"/>
              <p:cNvSpPr>
                <a:spLocks noChangeAspect="1"/>
              </p:cNvSpPr>
              <p:nvPr/>
            </p:nvSpPr>
            <p:spPr bwMode="auto">
              <a:xfrm>
                <a:off x="2951" y="1113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Freeform 490"/>
              <p:cNvSpPr>
                <a:spLocks noChangeAspect="1"/>
              </p:cNvSpPr>
              <p:nvPr/>
            </p:nvSpPr>
            <p:spPr bwMode="auto">
              <a:xfrm>
                <a:off x="2969" y="111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Freeform 491"/>
              <p:cNvSpPr>
                <a:spLocks noChangeAspect="1"/>
              </p:cNvSpPr>
              <p:nvPr/>
            </p:nvSpPr>
            <p:spPr bwMode="auto">
              <a:xfrm>
                <a:off x="2981" y="111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6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6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492"/>
              <p:cNvSpPr>
                <a:spLocks noChangeAspect="1"/>
              </p:cNvSpPr>
              <p:nvPr/>
            </p:nvSpPr>
            <p:spPr bwMode="auto">
              <a:xfrm>
                <a:off x="3005" y="1107"/>
                <a:ext cx="42" cy="12"/>
              </a:xfrm>
              <a:custGeom>
                <a:avLst/>
                <a:gdLst>
                  <a:gd name="T0" fmla="*/ 0 w 42"/>
                  <a:gd name="T1" fmla="*/ 12 h 12"/>
                  <a:gd name="T2" fmla="*/ 12 w 42"/>
                  <a:gd name="T3" fmla="*/ 12 h 12"/>
                  <a:gd name="T4" fmla="*/ 24 w 42"/>
                  <a:gd name="T5" fmla="*/ 6 h 12"/>
                  <a:gd name="T6" fmla="*/ 36 w 42"/>
                  <a:gd name="T7" fmla="*/ 6 h 12"/>
                  <a:gd name="T8" fmla="*/ 42 w 4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2"/>
                  <a:gd name="T17" fmla="*/ 42 w 4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493"/>
              <p:cNvSpPr>
                <a:spLocks noChangeAspect="1"/>
              </p:cNvSpPr>
              <p:nvPr/>
            </p:nvSpPr>
            <p:spPr bwMode="auto">
              <a:xfrm>
                <a:off x="3047" y="1077"/>
                <a:ext cx="1" cy="30"/>
              </a:xfrm>
              <a:custGeom>
                <a:avLst/>
                <a:gdLst>
                  <a:gd name="T0" fmla="*/ 0 w 1"/>
                  <a:gd name="T1" fmla="*/ 30 h 30"/>
                  <a:gd name="T2" fmla="*/ 0 w 1"/>
                  <a:gd name="T3" fmla="*/ 24 h 30"/>
                  <a:gd name="T4" fmla="*/ 0 w 1"/>
                  <a:gd name="T5" fmla="*/ 18 h 30"/>
                  <a:gd name="T6" fmla="*/ 0 w 1"/>
                  <a:gd name="T7" fmla="*/ 6 h 30"/>
                  <a:gd name="T8" fmla="*/ 0 w 1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0"/>
                  <a:gd name="T17" fmla="*/ 1 w 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0">
                    <a:moveTo>
                      <a:pt x="0" y="30"/>
                    </a:moveTo>
                    <a:lnTo>
                      <a:pt x="0" y="24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494"/>
              <p:cNvSpPr>
                <a:spLocks noChangeAspect="1"/>
              </p:cNvSpPr>
              <p:nvPr/>
            </p:nvSpPr>
            <p:spPr bwMode="auto">
              <a:xfrm>
                <a:off x="3047" y="1059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12 w 24"/>
                  <a:gd name="T3" fmla="*/ 6 h 18"/>
                  <a:gd name="T4" fmla="*/ 24 w 24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18"/>
                    </a:moveTo>
                    <a:lnTo>
                      <a:pt x="12" y="6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495"/>
              <p:cNvSpPr>
                <a:spLocks noChangeAspect="1"/>
              </p:cNvSpPr>
              <p:nvPr/>
            </p:nvSpPr>
            <p:spPr bwMode="auto">
              <a:xfrm>
                <a:off x="3071" y="105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496"/>
              <p:cNvSpPr>
                <a:spLocks noChangeAspect="1"/>
              </p:cNvSpPr>
              <p:nvPr/>
            </p:nvSpPr>
            <p:spPr bwMode="auto">
              <a:xfrm>
                <a:off x="3077" y="1065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497"/>
              <p:cNvSpPr>
                <a:spLocks noChangeAspect="1"/>
              </p:cNvSpPr>
              <p:nvPr/>
            </p:nvSpPr>
            <p:spPr bwMode="auto">
              <a:xfrm>
                <a:off x="3071" y="1077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Freeform 498"/>
              <p:cNvSpPr>
                <a:spLocks noChangeAspect="1"/>
              </p:cNvSpPr>
              <p:nvPr/>
            </p:nvSpPr>
            <p:spPr bwMode="auto">
              <a:xfrm>
                <a:off x="3071" y="1077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Line 499"/>
              <p:cNvSpPr>
                <a:spLocks noChangeAspect="1" noChangeShapeType="1"/>
              </p:cNvSpPr>
              <p:nvPr/>
            </p:nvSpPr>
            <p:spPr bwMode="auto">
              <a:xfrm>
                <a:off x="3071" y="1089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500"/>
              <p:cNvSpPr>
                <a:spLocks noChangeAspect="1"/>
              </p:cNvSpPr>
              <p:nvPr/>
            </p:nvSpPr>
            <p:spPr bwMode="auto">
              <a:xfrm>
                <a:off x="3065" y="109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Line 501"/>
              <p:cNvSpPr>
                <a:spLocks noChangeAspect="1" noChangeShapeType="1"/>
              </p:cNvSpPr>
              <p:nvPr/>
            </p:nvSpPr>
            <p:spPr bwMode="auto">
              <a:xfrm>
                <a:off x="3065" y="1107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Freeform 502"/>
              <p:cNvSpPr>
                <a:spLocks noChangeAspect="1"/>
              </p:cNvSpPr>
              <p:nvPr/>
            </p:nvSpPr>
            <p:spPr bwMode="auto">
              <a:xfrm>
                <a:off x="3065" y="1113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Line 503"/>
              <p:cNvSpPr>
                <a:spLocks noChangeAspect="1" noChangeShapeType="1"/>
              </p:cNvSpPr>
              <p:nvPr/>
            </p:nvSpPr>
            <p:spPr bwMode="auto">
              <a:xfrm>
                <a:off x="3077" y="111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504"/>
              <p:cNvSpPr>
                <a:spLocks noChangeAspect="1"/>
              </p:cNvSpPr>
              <p:nvPr/>
            </p:nvSpPr>
            <p:spPr bwMode="auto">
              <a:xfrm>
                <a:off x="3077" y="112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9" name="Freeform 505"/>
              <p:cNvSpPr>
                <a:spLocks noChangeAspect="1"/>
              </p:cNvSpPr>
              <p:nvPr/>
            </p:nvSpPr>
            <p:spPr bwMode="auto">
              <a:xfrm>
                <a:off x="3077" y="1137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12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506"/>
              <p:cNvSpPr>
                <a:spLocks noChangeAspect="1"/>
              </p:cNvSpPr>
              <p:nvPr/>
            </p:nvSpPr>
            <p:spPr bwMode="auto">
              <a:xfrm>
                <a:off x="3077" y="1155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507"/>
              <p:cNvSpPr>
                <a:spLocks noChangeAspect="1"/>
              </p:cNvSpPr>
              <p:nvPr/>
            </p:nvSpPr>
            <p:spPr bwMode="auto">
              <a:xfrm>
                <a:off x="3101" y="1155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508"/>
              <p:cNvSpPr>
                <a:spLocks noChangeAspect="1"/>
              </p:cNvSpPr>
              <p:nvPr/>
            </p:nvSpPr>
            <p:spPr bwMode="auto">
              <a:xfrm>
                <a:off x="3113" y="1161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509"/>
              <p:cNvSpPr>
                <a:spLocks noChangeAspect="1"/>
              </p:cNvSpPr>
              <p:nvPr/>
            </p:nvSpPr>
            <p:spPr bwMode="auto">
              <a:xfrm>
                <a:off x="3119" y="116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510"/>
              <p:cNvSpPr>
                <a:spLocks noChangeAspect="1"/>
              </p:cNvSpPr>
              <p:nvPr/>
            </p:nvSpPr>
            <p:spPr bwMode="auto">
              <a:xfrm>
                <a:off x="3125" y="1173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Line 511"/>
              <p:cNvSpPr>
                <a:spLocks noChangeAspect="1" noChangeShapeType="1"/>
              </p:cNvSpPr>
              <p:nvPr/>
            </p:nvSpPr>
            <p:spPr bwMode="auto">
              <a:xfrm>
                <a:off x="3143" y="1179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512"/>
              <p:cNvSpPr>
                <a:spLocks noChangeAspect="1"/>
              </p:cNvSpPr>
              <p:nvPr/>
            </p:nvSpPr>
            <p:spPr bwMode="auto">
              <a:xfrm>
                <a:off x="3149" y="1179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513"/>
              <p:cNvSpPr>
                <a:spLocks noChangeAspect="1"/>
              </p:cNvSpPr>
              <p:nvPr/>
            </p:nvSpPr>
            <p:spPr bwMode="auto">
              <a:xfrm>
                <a:off x="3155" y="1191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514"/>
              <p:cNvSpPr>
                <a:spLocks noChangeAspect="1"/>
              </p:cNvSpPr>
              <p:nvPr/>
            </p:nvSpPr>
            <p:spPr bwMode="auto">
              <a:xfrm>
                <a:off x="3155" y="119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Line 515"/>
              <p:cNvSpPr>
                <a:spLocks noChangeAspect="1" noChangeShapeType="1"/>
              </p:cNvSpPr>
              <p:nvPr/>
            </p:nvSpPr>
            <p:spPr bwMode="auto">
              <a:xfrm>
                <a:off x="3161" y="119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Line 516"/>
              <p:cNvSpPr>
                <a:spLocks noChangeAspect="1" noChangeShapeType="1"/>
              </p:cNvSpPr>
              <p:nvPr/>
            </p:nvSpPr>
            <p:spPr bwMode="auto">
              <a:xfrm>
                <a:off x="3167" y="119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517"/>
              <p:cNvSpPr>
                <a:spLocks noChangeAspect="1"/>
              </p:cNvSpPr>
              <p:nvPr/>
            </p:nvSpPr>
            <p:spPr bwMode="auto">
              <a:xfrm>
                <a:off x="3173" y="1197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518"/>
              <p:cNvSpPr>
                <a:spLocks noChangeAspect="1"/>
              </p:cNvSpPr>
              <p:nvPr/>
            </p:nvSpPr>
            <p:spPr bwMode="auto">
              <a:xfrm>
                <a:off x="3185" y="120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519"/>
              <p:cNvSpPr>
                <a:spLocks noChangeAspect="1"/>
              </p:cNvSpPr>
              <p:nvPr/>
            </p:nvSpPr>
            <p:spPr bwMode="auto">
              <a:xfrm>
                <a:off x="3191" y="122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6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520"/>
              <p:cNvSpPr>
                <a:spLocks noChangeAspect="1"/>
              </p:cNvSpPr>
              <p:nvPr/>
            </p:nvSpPr>
            <p:spPr bwMode="auto">
              <a:xfrm>
                <a:off x="3203" y="122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521"/>
              <p:cNvSpPr>
                <a:spLocks noChangeAspect="1"/>
              </p:cNvSpPr>
              <p:nvPr/>
            </p:nvSpPr>
            <p:spPr bwMode="auto">
              <a:xfrm>
                <a:off x="3215" y="1215"/>
                <a:ext cx="1" cy="12"/>
              </a:xfrm>
              <a:custGeom>
                <a:avLst/>
                <a:gdLst>
                  <a:gd name="T0" fmla="*/ 0 w 1"/>
                  <a:gd name="T1" fmla="*/ 12 h 12"/>
                  <a:gd name="T2" fmla="*/ 0 w 1"/>
                  <a:gd name="T3" fmla="*/ 6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522"/>
              <p:cNvSpPr>
                <a:spLocks noChangeAspect="1"/>
              </p:cNvSpPr>
              <p:nvPr/>
            </p:nvSpPr>
            <p:spPr bwMode="auto">
              <a:xfrm>
                <a:off x="3215" y="1215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6 w 24"/>
                  <a:gd name="T3" fmla="*/ 0 h 1"/>
                  <a:gd name="T4" fmla="*/ 12 w 24"/>
                  <a:gd name="T5" fmla="*/ 0 h 1"/>
                  <a:gd name="T6" fmla="*/ 18 w 24"/>
                  <a:gd name="T7" fmla="*/ 0 h 1"/>
                  <a:gd name="T8" fmla="*/ 24 w 24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"/>
                  <a:gd name="T17" fmla="*/ 24 w 24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523"/>
              <p:cNvSpPr>
                <a:spLocks noChangeAspect="1"/>
              </p:cNvSpPr>
              <p:nvPr/>
            </p:nvSpPr>
            <p:spPr bwMode="auto">
              <a:xfrm>
                <a:off x="3239" y="1209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524"/>
              <p:cNvSpPr>
                <a:spLocks noChangeAspect="1"/>
              </p:cNvSpPr>
              <p:nvPr/>
            </p:nvSpPr>
            <p:spPr bwMode="auto">
              <a:xfrm>
                <a:off x="3239" y="1209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Freeform 525"/>
              <p:cNvSpPr>
                <a:spLocks noChangeAspect="1"/>
              </p:cNvSpPr>
              <p:nvPr/>
            </p:nvSpPr>
            <p:spPr bwMode="auto">
              <a:xfrm>
                <a:off x="3251" y="121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526"/>
              <p:cNvSpPr>
                <a:spLocks noChangeAspect="1"/>
              </p:cNvSpPr>
              <p:nvPr/>
            </p:nvSpPr>
            <p:spPr bwMode="auto">
              <a:xfrm>
                <a:off x="3251" y="122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Line 527"/>
              <p:cNvSpPr>
                <a:spLocks noChangeAspect="1" noChangeShapeType="1"/>
              </p:cNvSpPr>
              <p:nvPr/>
            </p:nvSpPr>
            <p:spPr bwMode="auto">
              <a:xfrm>
                <a:off x="3263" y="1227"/>
                <a:ext cx="12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528"/>
              <p:cNvSpPr>
                <a:spLocks noChangeAspect="1"/>
              </p:cNvSpPr>
              <p:nvPr/>
            </p:nvSpPr>
            <p:spPr bwMode="auto">
              <a:xfrm>
                <a:off x="3275" y="122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Line 529"/>
              <p:cNvSpPr>
                <a:spLocks noChangeAspect="1" noChangeShapeType="1"/>
              </p:cNvSpPr>
              <p:nvPr/>
            </p:nvSpPr>
            <p:spPr bwMode="auto">
              <a:xfrm>
                <a:off x="3281" y="123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Line 530"/>
              <p:cNvSpPr>
                <a:spLocks noChangeAspect="1" noChangeShapeType="1"/>
              </p:cNvSpPr>
              <p:nvPr/>
            </p:nvSpPr>
            <p:spPr bwMode="auto">
              <a:xfrm>
                <a:off x="3287" y="123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Line 531"/>
              <p:cNvSpPr>
                <a:spLocks noChangeAspect="1" noChangeShapeType="1"/>
              </p:cNvSpPr>
              <p:nvPr/>
            </p:nvSpPr>
            <p:spPr bwMode="auto">
              <a:xfrm>
                <a:off x="3293" y="123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532"/>
              <p:cNvSpPr>
                <a:spLocks noChangeAspect="1"/>
              </p:cNvSpPr>
              <p:nvPr/>
            </p:nvSpPr>
            <p:spPr bwMode="auto">
              <a:xfrm>
                <a:off x="3299" y="122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6 h 12"/>
                  <a:gd name="T4" fmla="*/ 12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Line 533"/>
              <p:cNvSpPr>
                <a:spLocks noChangeAspect="1" noChangeShapeType="1"/>
              </p:cNvSpPr>
              <p:nvPr/>
            </p:nvSpPr>
            <p:spPr bwMode="auto">
              <a:xfrm>
                <a:off x="3311" y="1221"/>
                <a:ext cx="18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534"/>
              <p:cNvSpPr>
                <a:spLocks noChangeAspect="1"/>
              </p:cNvSpPr>
              <p:nvPr/>
            </p:nvSpPr>
            <p:spPr bwMode="auto">
              <a:xfrm>
                <a:off x="3329" y="1221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12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535"/>
              <p:cNvSpPr>
                <a:spLocks noChangeAspect="1"/>
              </p:cNvSpPr>
              <p:nvPr/>
            </p:nvSpPr>
            <p:spPr bwMode="auto">
              <a:xfrm>
                <a:off x="3347" y="122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536"/>
              <p:cNvSpPr>
                <a:spLocks noChangeAspect="1"/>
              </p:cNvSpPr>
              <p:nvPr/>
            </p:nvSpPr>
            <p:spPr bwMode="auto">
              <a:xfrm>
                <a:off x="3359" y="1227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2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12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Line 537"/>
              <p:cNvSpPr>
                <a:spLocks noChangeAspect="1" noChangeShapeType="1"/>
              </p:cNvSpPr>
              <p:nvPr/>
            </p:nvSpPr>
            <p:spPr bwMode="auto">
              <a:xfrm>
                <a:off x="3377" y="1239"/>
                <a:ext cx="6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538"/>
              <p:cNvSpPr>
                <a:spLocks noChangeAspect="1"/>
              </p:cNvSpPr>
              <p:nvPr/>
            </p:nvSpPr>
            <p:spPr bwMode="auto">
              <a:xfrm>
                <a:off x="3383" y="1251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539"/>
              <p:cNvSpPr>
                <a:spLocks noChangeAspect="1"/>
              </p:cNvSpPr>
              <p:nvPr/>
            </p:nvSpPr>
            <p:spPr bwMode="auto">
              <a:xfrm>
                <a:off x="3383" y="126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540"/>
              <p:cNvSpPr>
                <a:spLocks noChangeAspect="1"/>
              </p:cNvSpPr>
              <p:nvPr/>
            </p:nvSpPr>
            <p:spPr bwMode="auto">
              <a:xfrm>
                <a:off x="3401" y="127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5" name="Freeform 541"/>
              <p:cNvSpPr>
                <a:spLocks noChangeAspect="1"/>
              </p:cNvSpPr>
              <p:nvPr/>
            </p:nvSpPr>
            <p:spPr bwMode="auto">
              <a:xfrm>
                <a:off x="3401" y="1281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Freeform 542"/>
              <p:cNvSpPr>
                <a:spLocks noChangeAspect="1"/>
              </p:cNvSpPr>
              <p:nvPr/>
            </p:nvSpPr>
            <p:spPr bwMode="auto">
              <a:xfrm>
                <a:off x="3407" y="1281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7" name="Freeform 543"/>
              <p:cNvSpPr>
                <a:spLocks noChangeAspect="1"/>
              </p:cNvSpPr>
              <p:nvPr/>
            </p:nvSpPr>
            <p:spPr bwMode="auto">
              <a:xfrm>
                <a:off x="3407" y="128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8" name="Freeform 544"/>
              <p:cNvSpPr>
                <a:spLocks noChangeAspect="1"/>
              </p:cNvSpPr>
              <p:nvPr/>
            </p:nvSpPr>
            <p:spPr bwMode="auto">
              <a:xfrm>
                <a:off x="3413" y="1287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9" name="Freeform 545"/>
              <p:cNvSpPr>
                <a:spLocks noChangeAspect="1"/>
              </p:cNvSpPr>
              <p:nvPr/>
            </p:nvSpPr>
            <p:spPr bwMode="auto">
              <a:xfrm>
                <a:off x="3413" y="1299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0" name="Freeform 546"/>
              <p:cNvSpPr>
                <a:spLocks noChangeAspect="1"/>
              </p:cNvSpPr>
              <p:nvPr/>
            </p:nvSpPr>
            <p:spPr bwMode="auto">
              <a:xfrm>
                <a:off x="3413" y="1305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Line 547"/>
              <p:cNvSpPr>
                <a:spLocks noChangeAspect="1" noChangeShapeType="1"/>
              </p:cNvSpPr>
              <p:nvPr/>
            </p:nvSpPr>
            <p:spPr bwMode="auto">
              <a:xfrm flipV="1">
                <a:off x="3431" y="129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Freeform 548"/>
              <p:cNvSpPr>
                <a:spLocks noChangeAspect="1"/>
              </p:cNvSpPr>
              <p:nvPr/>
            </p:nvSpPr>
            <p:spPr bwMode="auto">
              <a:xfrm>
                <a:off x="3431" y="1287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Freeform 549"/>
              <p:cNvSpPr>
                <a:spLocks noChangeAspect="1"/>
              </p:cNvSpPr>
              <p:nvPr/>
            </p:nvSpPr>
            <p:spPr bwMode="auto">
              <a:xfrm>
                <a:off x="3431" y="1287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Freeform 550"/>
              <p:cNvSpPr>
                <a:spLocks noChangeAspect="1"/>
              </p:cNvSpPr>
              <p:nvPr/>
            </p:nvSpPr>
            <p:spPr bwMode="auto">
              <a:xfrm>
                <a:off x="3449" y="1287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12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Freeform 551"/>
              <p:cNvSpPr>
                <a:spLocks noChangeAspect="1"/>
              </p:cNvSpPr>
              <p:nvPr/>
            </p:nvSpPr>
            <p:spPr bwMode="auto">
              <a:xfrm>
                <a:off x="3467" y="129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2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6" y="12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Freeform 552"/>
              <p:cNvSpPr>
                <a:spLocks noChangeAspect="1"/>
              </p:cNvSpPr>
              <p:nvPr/>
            </p:nvSpPr>
            <p:spPr bwMode="auto">
              <a:xfrm>
                <a:off x="3473" y="130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Freeform 553"/>
              <p:cNvSpPr>
                <a:spLocks noChangeAspect="1"/>
              </p:cNvSpPr>
              <p:nvPr/>
            </p:nvSpPr>
            <p:spPr bwMode="auto">
              <a:xfrm>
                <a:off x="3479" y="1305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Freeform 554"/>
              <p:cNvSpPr>
                <a:spLocks noChangeAspect="1"/>
              </p:cNvSpPr>
              <p:nvPr/>
            </p:nvSpPr>
            <p:spPr bwMode="auto">
              <a:xfrm>
                <a:off x="3491" y="1311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Freeform 555"/>
              <p:cNvSpPr>
                <a:spLocks noChangeAspect="1"/>
              </p:cNvSpPr>
              <p:nvPr/>
            </p:nvSpPr>
            <p:spPr bwMode="auto">
              <a:xfrm>
                <a:off x="3515" y="1305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Line 556"/>
              <p:cNvSpPr>
                <a:spLocks noChangeAspect="1" noChangeShapeType="1"/>
              </p:cNvSpPr>
              <p:nvPr/>
            </p:nvSpPr>
            <p:spPr bwMode="auto">
              <a:xfrm flipV="1">
                <a:off x="3521" y="129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Freeform 557"/>
              <p:cNvSpPr>
                <a:spLocks noChangeAspect="1"/>
              </p:cNvSpPr>
              <p:nvPr/>
            </p:nvSpPr>
            <p:spPr bwMode="auto">
              <a:xfrm>
                <a:off x="3527" y="1293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Freeform 558"/>
              <p:cNvSpPr>
                <a:spLocks noChangeAspect="1"/>
              </p:cNvSpPr>
              <p:nvPr/>
            </p:nvSpPr>
            <p:spPr bwMode="auto">
              <a:xfrm>
                <a:off x="3527" y="129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Line 559"/>
              <p:cNvSpPr>
                <a:spLocks noChangeAspect="1" noChangeShapeType="1"/>
              </p:cNvSpPr>
              <p:nvPr/>
            </p:nvSpPr>
            <p:spPr bwMode="auto">
              <a:xfrm>
                <a:off x="3539" y="1293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Freeform 560"/>
              <p:cNvSpPr>
                <a:spLocks noChangeAspect="1"/>
              </p:cNvSpPr>
              <p:nvPr/>
            </p:nvSpPr>
            <p:spPr bwMode="auto">
              <a:xfrm>
                <a:off x="3539" y="1293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Freeform 561"/>
              <p:cNvSpPr>
                <a:spLocks noChangeAspect="1"/>
              </p:cNvSpPr>
              <p:nvPr/>
            </p:nvSpPr>
            <p:spPr bwMode="auto">
              <a:xfrm>
                <a:off x="3551" y="1293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Freeform 562"/>
              <p:cNvSpPr>
                <a:spLocks noChangeAspect="1"/>
              </p:cNvSpPr>
              <p:nvPr/>
            </p:nvSpPr>
            <p:spPr bwMode="auto">
              <a:xfrm>
                <a:off x="3551" y="1305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Freeform 563"/>
              <p:cNvSpPr>
                <a:spLocks noChangeAspect="1"/>
              </p:cNvSpPr>
              <p:nvPr/>
            </p:nvSpPr>
            <p:spPr bwMode="auto">
              <a:xfrm>
                <a:off x="3563" y="1317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6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Freeform 564"/>
              <p:cNvSpPr>
                <a:spLocks noChangeAspect="1"/>
              </p:cNvSpPr>
              <p:nvPr/>
            </p:nvSpPr>
            <p:spPr bwMode="auto">
              <a:xfrm>
                <a:off x="3574" y="1317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Freeform 565"/>
              <p:cNvSpPr>
                <a:spLocks noChangeAspect="1"/>
              </p:cNvSpPr>
              <p:nvPr/>
            </p:nvSpPr>
            <p:spPr bwMode="auto">
              <a:xfrm>
                <a:off x="3574" y="132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Freeform 566"/>
              <p:cNvSpPr>
                <a:spLocks noChangeAspect="1"/>
              </p:cNvSpPr>
              <p:nvPr/>
            </p:nvSpPr>
            <p:spPr bwMode="auto">
              <a:xfrm>
                <a:off x="3592" y="131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Freeform 567"/>
              <p:cNvSpPr>
                <a:spLocks noChangeAspect="1"/>
              </p:cNvSpPr>
              <p:nvPr/>
            </p:nvSpPr>
            <p:spPr bwMode="auto">
              <a:xfrm>
                <a:off x="3604" y="131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Line 568"/>
              <p:cNvSpPr>
                <a:spLocks noChangeAspect="1" noChangeShapeType="1"/>
              </p:cNvSpPr>
              <p:nvPr/>
            </p:nvSpPr>
            <p:spPr bwMode="auto">
              <a:xfrm>
                <a:off x="3616" y="132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Line 569"/>
              <p:cNvSpPr>
                <a:spLocks noChangeAspect="1" noChangeShapeType="1"/>
              </p:cNvSpPr>
              <p:nvPr/>
            </p:nvSpPr>
            <p:spPr bwMode="auto">
              <a:xfrm>
                <a:off x="3622" y="132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570"/>
              <p:cNvSpPr>
                <a:spLocks noChangeAspect="1"/>
              </p:cNvSpPr>
              <p:nvPr/>
            </p:nvSpPr>
            <p:spPr bwMode="auto">
              <a:xfrm>
                <a:off x="3628" y="1317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571"/>
              <p:cNvSpPr>
                <a:spLocks noChangeAspect="1"/>
              </p:cNvSpPr>
              <p:nvPr/>
            </p:nvSpPr>
            <p:spPr bwMode="auto">
              <a:xfrm>
                <a:off x="3628" y="1317"/>
                <a:ext cx="30" cy="18"/>
              </a:xfrm>
              <a:custGeom>
                <a:avLst/>
                <a:gdLst>
                  <a:gd name="T0" fmla="*/ 0 w 30"/>
                  <a:gd name="T1" fmla="*/ 0 h 18"/>
                  <a:gd name="T2" fmla="*/ 12 w 30"/>
                  <a:gd name="T3" fmla="*/ 6 h 18"/>
                  <a:gd name="T4" fmla="*/ 30 w 30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8"/>
                  <a:gd name="T11" fmla="*/ 30 w 30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8">
                    <a:moveTo>
                      <a:pt x="0" y="0"/>
                    </a:moveTo>
                    <a:lnTo>
                      <a:pt x="12" y="6"/>
                    </a:lnTo>
                    <a:lnTo>
                      <a:pt x="3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572"/>
              <p:cNvSpPr>
                <a:spLocks noChangeAspect="1"/>
              </p:cNvSpPr>
              <p:nvPr/>
            </p:nvSpPr>
            <p:spPr bwMode="auto">
              <a:xfrm>
                <a:off x="3658" y="1335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8 w 24"/>
                  <a:gd name="T3" fmla="*/ 0 h 1"/>
                  <a:gd name="T4" fmla="*/ 24 w 24"/>
                  <a:gd name="T5" fmla="*/ 0 h 1"/>
                  <a:gd name="T6" fmla="*/ 24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18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573"/>
              <p:cNvSpPr>
                <a:spLocks noChangeAspect="1"/>
              </p:cNvSpPr>
              <p:nvPr/>
            </p:nvSpPr>
            <p:spPr bwMode="auto">
              <a:xfrm>
                <a:off x="3664" y="1335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6 h 24"/>
                  <a:gd name="T4" fmla="*/ 12 w 18"/>
                  <a:gd name="T5" fmla="*/ 12 h 24"/>
                  <a:gd name="T6" fmla="*/ 6 w 18"/>
                  <a:gd name="T7" fmla="*/ 18 h 24"/>
                  <a:gd name="T8" fmla="*/ 0 w 18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4"/>
                  <a:gd name="T17" fmla="*/ 18 w 18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4">
                    <a:moveTo>
                      <a:pt x="18" y="0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Freeform 574"/>
              <p:cNvSpPr>
                <a:spLocks noChangeAspect="1"/>
              </p:cNvSpPr>
              <p:nvPr/>
            </p:nvSpPr>
            <p:spPr bwMode="auto">
              <a:xfrm>
                <a:off x="3664" y="1359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12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575"/>
              <p:cNvSpPr>
                <a:spLocks noChangeAspect="1"/>
              </p:cNvSpPr>
              <p:nvPr/>
            </p:nvSpPr>
            <p:spPr bwMode="auto">
              <a:xfrm>
                <a:off x="3652" y="1377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6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576"/>
              <p:cNvSpPr>
                <a:spLocks noChangeAspect="1"/>
              </p:cNvSpPr>
              <p:nvPr/>
            </p:nvSpPr>
            <p:spPr bwMode="auto">
              <a:xfrm>
                <a:off x="3646" y="1383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Freeform 577"/>
              <p:cNvSpPr>
                <a:spLocks noChangeAspect="1"/>
              </p:cNvSpPr>
              <p:nvPr/>
            </p:nvSpPr>
            <p:spPr bwMode="auto">
              <a:xfrm>
                <a:off x="3640" y="1395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Freeform 578"/>
              <p:cNvSpPr>
                <a:spLocks noChangeAspect="1"/>
              </p:cNvSpPr>
              <p:nvPr/>
            </p:nvSpPr>
            <p:spPr bwMode="auto">
              <a:xfrm>
                <a:off x="3640" y="139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Freeform 579"/>
              <p:cNvSpPr>
                <a:spLocks noChangeAspect="1"/>
              </p:cNvSpPr>
              <p:nvPr/>
            </p:nvSpPr>
            <p:spPr bwMode="auto">
              <a:xfrm>
                <a:off x="3616" y="140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12 w 24"/>
                  <a:gd name="T3" fmla="*/ 12 h 24"/>
                  <a:gd name="T4" fmla="*/ 0 w 24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24" y="0"/>
                    </a:moveTo>
                    <a:lnTo>
                      <a:pt x="12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Freeform 580"/>
              <p:cNvSpPr>
                <a:spLocks noChangeAspect="1"/>
              </p:cNvSpPr>
              <p:nvPr/>
            </p:nvSpPr>
            <p:spPr bwMode="auto">
              <a:xfrm>
                <a:off x="3610" y="1425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2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Freeform 581"/>
              <p:cNvSpPr>
                <a:spLocks noChangeAspect="1"/>
              </p:cNvSpPr>
              <p:nvPr/>
            </p:nvSpPr>
            <p:spPr bwMode="auto">
              <a:xfrm>
                <a:off x="3610" y="1443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12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0" y="12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Freeform 582"/>
              <p:cNvSpPr>
                <a:spLocks noChangeAspect="1"/>
              </p:cNvSpPr>
              <p:nvPr/>
            </p:nvSpPr>
            <p:spPr bwMode="auto">
              <a:xfrm>
                <a:off x="3610" y="1461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Freeform 583"/>
              <p:cNvSpPr>
                <a:spLocks noChangeAspect="1"/>
              </p:cNvSpPr>
              <p:nvPr/>
            </p:nvSpPr>
            <p:spPr bwMode="auto">
              <a:xfrm>
                <a:off x="3604" y="1467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2 h 24"/>
                  <a:gd name="T4" fmla="*/ 0 w 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4"/>
                  <a:gd name="T11" fmla="*/ 6 w 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4">
                    <a:moveTo>
                      <a:pt x="6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Freeform 584"/>
              <p:cNvSpPr>
                <a:spLocks noChangeAspect="1"/>
              </p:cNvSpPr>
              <p:nvPr/>
            </p:nvSpPr>
            <p:spPr bwMode="auto">
              <a:xfrm>
                <a:off x="3604" y="1491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2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6" y="12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Freeform 585"/>
              <p:cNvSpPr>
                <a:spLocks noChangeAspect="1"/>
              </p:cNvSpPr>
              <p:nvPr/>
            </p:nvSpPr>
            <p:spPr bwMode="auto">
              <a:xfrm>
                <a:off x="3598" y="1509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Freeform 586"/>
              <p:cNvSpPr>
                <a:spLocks noChangeAspect="1"/>
              </p:cNvSpPr>
              <p:nvPr/>
            </p:nvSpPr>
            <p:spPr bwMode="auto">
              <a:xfrm>
                <a:off x="3592" y="1515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12 h 24"/>
                  <a:gd name="T4" fmla="*/ 0 w 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4"/>
                  <a:gd name="T11" fmla="*/ 6 w 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4">
                    <a:moveTo>
                      <a:pt x="6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Freeform 587"/>
              <p:cNvSpPr>
                <a:spLocks noChangeAspect="1"/>
              </p:cNvSpPr>
              <p:nvPr/>
            </p:nvSpPr>
            <p:spPr bwMode="auto">
              <a:xfrm>
                <a:off x="3580" y="1539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6 w 12"/>
                  <a:gd name="T3" fmla="*/ 12 h 24"/>
                  <a:gd name="T4" fmla="*/ 0 w 12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24"/>
                  <a:gd name="T11" fmla="*/ 12 w 12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24">
                    <a:moveTo>
                      <a:pt x="12" y="0"/>
                    </a:moveTo>
                    <a:lnTo>
                      <a:pt x="6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8" name="Group 588"/>
            <p:cNvGrpSpPr>
              <a:grpSpLocks noChangeAspect="1"/>
            </p:cNvGrpSpPr>
            <p:nvPr/>
          </p:nvGrpSpPr>
          <p:grpSpPr bwMode="auto">
            <a:xfrm>
              <a:off x="3317" y="1563"/>
              <a:ext cx="366" cy="1316"/>
              <a:chOff x="3317" y="1563"/>
              <a:chExt cx="366" cy="1316"/>
            </a:xfrm>
          </p:grpSpPr>
          <p:sp>
            <p:nvSpPr>
              <p:cNvPr id="412" name="Line 589"/>
              <p:cNvSpPr>
                <a:spLocks noChangeAspect="1" noChangeShapeType="1"/>
              </p:cNvSpPr>
              <p:nvPr/>
            </p:nvSpPr>
            <p:spPr bwMode="auto">
              <a:xfrm>
                <a:off x="3580" y="1563"/>
                <a:ext cx="1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590"/>
              <p:cNvSpPr>
                <a:spLocks noChangeAspect="1"/>
              </p:cNvSpPr>
              <p:nvPr/>
            </p:nvSpPr>
            <p:spPr bwMode="auto">
              <a:xfrm>
                <a:off x="3580" y="1581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6 w 12"/>
                  <a:gd name="T3" fmla="*/ 6 h 18"/>
                  <a:gd name="T4" fmla="*/ 12 w 12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8"/>
                  <a:gd name="T11" fmla="*/ 12 w 12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8">
                    <a:moveTo>
                      <a:pt x="0" y="0"/>
                    </a:moveTo>
                    <a:lnTo>
                      <a:pt x="6" y="6"/>
                    </a:lnTo>
                    <a:lnTo>
                      <a:pt x="12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591"/>
              <p:cNvSpPr>
                <a:spLocks noChangeAspect="1"/>
              </p:cNvSpPr>
              <p:nvPr/>
            </p:nvSpPr>
            <p:spPr bwMode="auto">
              <a:xfrm>
                <a:off x="3580" y="1599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6 w 12"/>
                  <a:gd name="T3" fmla="*/ 12 h 30"/>
                  <a:gd name="T4" fmla="*/ 0 w 12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0"/>
                  <a:gd name="T11" fmla="*/ 12 w 12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0">
                    <a:moveTo>
                      <a:pt x="12" y="0"/>
                    </a:moveTo>
                    <a:lnTo>
                      <a:pt x="6" y="12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Line 592"/>
              <p:cNvSpPr>
                <a:spLocks noChangeAspect="1" noChangeShapeType="1"/>
              </p:cNvSpPr>
              <p:nvPr/>
            </p:nvSpPr>
            <p:spPr bwMode="auto">
              <a:xfrm>
                <a:off x="3580" y="1629"/>
                <a:ext cx="1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593"/>
              <p:cNvSpPr>
                <a:spLocks noChangeAspect="1"/>
              </p:cNvSpPr>
              <p:nvPr/>
            </p:nvSpPr>
            <p:spPr bwMode="auto">
              <a:xfrm>
                <a:off x="3580" y="1647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594"/>
              <p:cNvSpPr>
                <a:spLocks noChangeAspect="1"/>
              </p:cNvSpPr>
              <p:nvPr/>
            </p:nvSpPr>
            <p:spPr bwMode="auto">
              <a:xfrm>
                <a:off x="3580" y="1659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Line 595"/>
              <p:cNvSpPr>
                <a:spLocks noChangeAspect="1" noChangeShapeType="1"/>
              </p:cNvSpPr>
              <p:nvPr/>
            </p:nvSpPr>
            <p:spPr bwMode="auto">
              <a:xfrm>
                <a:off x="3580" y="1671"/>
                <a:ext cx="1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596"/>
              <p:cNvSpPr>
                <a:spLocks noChangeAspect="1"/>
              </p:cNvSpPr>
              <p:nvPr/>
            </p:nvSpPr>
            <p:spPr bwMode="auto">
              <a:xfrm>
                <a:off x="3580" y="1683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Line 597"/>
              <p:cNvSpPr>
                <a:spLocks noChangeAspect="1" noChangeShapeType="1"/>
              </p:cNvSpPr>
              <p:nvPr/>
            </p:nvSpPr>
            <p:spPr bwMode="auto">
              <a:xfrm>
                <a:off x="3592" y="1695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598"/>
              <p:cNvSpPr>
                <a:spLocks noChangeAspect="1"/>
              </p:cNvSpPr>
              <p:nvPr/>
            </p:nvSpPr>
            <p:spPr bwMode="auto">
              <a:xfrm>
                <a:off x="3580" y="1701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Freeform 599"/>
              <p:cNvSpPr>
                <a:spLocks noChangeAspect="1"/>
              </p:cNvSpPr>
              <p:nvPr/>
            </p:nvSpPr>
            <p:spPr bwMode="auto">
              <a:xfrm>
                <a:off x="3580" y="1713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Freeform 600"/>
              <p:cNvSpPr>
                <a:spLocks noChangeAspect="1"/>
              </p:cNvSpPr>
              <p:nvPr/>
            </p:nvSpPr>
            <p:spPr bwMode="auto">
              <a:xfrm>
                <a:off x="3574" y="1713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601"/>
              <p:cNvSpPr>
                <a:spLocks noChangeAspect="1"/>
              </p:cNvSpPr>
              <p:nvPr/>
            </p:nvSpPr>
            <p:spPr bwMode="auto">
              <a:xfrm>
                <a:off x="3569" y="172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602"/>
              <p:cNvSpPr>
                <a:spLocks noChangeAspect="1"/>
              </p:cNvSpPr>
              <p:nvPr/>
            </p:nvSpPr>
            <p:spPr bwMode="auto">
              <a:xfrm>
                <a:off x="3569" y="172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603"/>
              <p:cNvSpPr>
                <a:spLocks noChangeAspect="1"/>
              </p:cNvSpPr>
              <p:nvPr/>
            </p:nvSpPr>
            <p:spPr bwMode="auto">
              <a:xfrm>
                <a:off x="3557" y="1731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6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Line 604"/>
              <p:cNvSpPr>
                <a:spLocks noChangeAspect="1" noChangeShapeType="1"/>
              </p:cNvSpPr>
              <p:nvPr/>
            </p:nvSpPr>
            <p:spPr bwMode="auto">
              <a:xfrm flipH="1">
                <a:off x="3551" y="173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605"/>
              <p:cNvSpPr>
                <a:spLocks noChangeAspect="1"/>
              </p:cNvSpPr>
              <p:nvPr/>
            </p:nvSpPr>
            <p:spPr bwMode="auto">
              <a:xfrm>
                <a:off x="3533" y="1737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12 w 18"/>
                  <a:gd name="T3" fmla="*/ 6 h 6"/>
                  <a:gd name="T4" fmla="*/ 0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0"/>
                    </a:moveTo>
                    <a:lnTo>
                      <a:pt x="12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606"/>
              <p:cNvSpPr>
                <a:spLocks noChangeAspect="1"/>
              </p:cNvSpPr>
              <p:nvPr/>
            </p:nvSpPr>
            <p:spPr bwMode="auto">
              <a:xfrm>
                <a:off x="3521" y="1737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607"/>
              <p:cNvSpPr>
                <a:spLocks noChangeAspect="1"/>
              </p:cNvSpPr>
              <p:nvPr/>
            </p:nvSpPr>
            <p:spPr bwMode="auto">
              <a:xfrm>
                <a:off x="3521" y="1725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6 h 12"/>
                  <a:gd name="T4" fmla="*/ 6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Freeform 608"/>
              <p:cNvSpPr>
                <a:spLocks noChangeAspect="1"/>
              </p:cNvSpPr>
              <p:nvPr/>
            </p:nvSpPr>
            <p:spPr bwMode="auto">
              <a:xfrm>
                <a:off x="3515" y="1725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609"/>
              <p:cNvSpPr>
                <a:spLocks noChangeAspect="1"/>
              </p:cNvSpPr>
              <p:nvPr/>
            </p:nvSpPr>
            <p:spPr bwMode="auto">
              <a:xfrm>
                <a:off x="3485" y="1725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24 w 30"/>
                  <a:gd name="T3" fmla="*/ 0 h 6"/>
                  <a:gd name="T4" fmla="*/ 12 w 30"/>
                  <a:gd name="T5" fmla="*/ 0 h 6"/>
                  <a:gd name="T6" fmla="*/ 6 w 30"/>
                  <a:gd name="T7" fmla="*/ 6 h 6"/>
                  <a:gd name="T8" fmla="*/ 0 w 3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6"/>
                  <a:gd name="T17" fmla="*/ 30 w 3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6">
                    <a:moveTo>
                      <a:pt x="30" y="0"/>
                    </a:move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610"/>
              <p:cNvSpPr>
                <a:spLocks noChangeAspect="1"/>
              </p:cNvSpPr>
              <p:nvPr/>
            </p:nvSpPr>
            <p:spPr bwMode="auto">
              <a:xfrm>
                <a:off x="3485" y="173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611"/>
              <p:cNvSpPr>
                <a:spLocks noChangeAspect="1"/>
              </p:cNvSpPr>
              <p:nvPr/>
            </p:nvSpPr>
            <p:spPr bwMode="auto">
              <a:xfrm>
                <a:off x="3479" y="1737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612"/>
              <p:cNvSpPr>
                <a:spLocks noChangeAspect="1"/>
              </p:cNvSpPr>
              <p:nvPr/>
            </p:nvSpPr>
            <p:spPr bwMode="auto">
              <a:xfrm>
                <a:off x="3479" y="1743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Freeform 613"/>
              <p:cNvSpPr>
                <a:spLocks noChangeAspect="1"/>
              </p:cNvSpPr>
              <p:nvPr/>
            </p:nvSpPr>
            <p:spPr bwMode="auto">
              <a:xfrm>
                <a:off x="3467" y="1749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Freeform 614"/>
              <p:cNvSpPr>
                <a:spLocks noChangeAspect="1"/>
              </p:cNvSpPr>
              <p:nvPr/>
            </p:nvSpPr>
            <p:spPr bwMode="auto">
              <a:xfrm>
                <a:off x="3467" y="176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615"/>
              <p:cNvSpPr>
                <a:spLocks noChangeAspect="1"/>
              </p:cNvSpPr>
              <p:nvPr/>
            </p:nvSpPr>
            <p:spPr bwMode="auto">
              <a:xfrm>
                <a:off x="3473" y="1761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6 w 18"/>
                  <a:gd name="T3" fmla="*/ 0 h 6"/>
                  <a:gd name="T4" fmla="*/ 18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6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Freeform 616"/>
              <p:cNvSpPr>
                <a:spLocks noChangeAspect="1"/>
              </p:cNvSpPr>
              <p:nvPr/>
            </p:nvSpPr>
            <p:spPr bwMode="auto">
              <a:xfrm>
                <a:off x="3491" y="176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Freeform 617"/>
              <p:cNvSpPr>
                <a:spLocks noChangeAspect="1"/>
              </p:cNvSpPr>
              <p:nvPr/>
            </p:nvSpPr>
            <p:spPr bwMode="auto">
              <a:xfrm>
                <a:off x="3497" y="176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Line 618"/>
              <p:cNvSpPr>
                <a:spLocks noChangeAspect="1" noChangeShapeType="1"/>
              </p:cNvSpPr>
              <p:nvPr/>
            </p:nvSpPr>
            <p:spPr bwMode="auto">
              <a:xfrm flipH="1">
                <a:off x="3491" y="1773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619"/>
              <p:cNvSpPr>
                <a:spLocks noChangeAspect="1"/>
              </p:cNvSpPr>
              <p:nvPr/>
            </p:nvSpPr>
            <p:spPr bwMode="auto">
              <a:xfrm>
                <a:off x="3485" y="1779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Freeform 620"/>
              <p:cNvSpPr>
                <a:spLocks noChangeAspect="1"/>
              </p:cNvSpPr>
              <p:nvPr/>
            </p:nvSpPr>
            <p:spPr bwMode="auto">
              <a:xfrm>
                <a:off x="3485" y="1779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621"/>
              <p:cNvSpPr>
                <a:spLocks noChangeAspect="1"/>
              </p:cNvSpPr>
              <p:nvPr/>
            </p:nvSpPr>
            <p:spPr bwMode="auto">
              <a:xfrm>
                <a:off x="3461" y="1791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12 w 24"/>
                  <a:gd name="T3" fmla="*/ 12 h 30"/>
                  <a:gd name="T4" fmla="*/ 0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24" y="0"/>
                    </a:moveTo>
                    <a:lnTo>
                      <a:pt x="12" y="12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622"/>
              <p:cNvSpPr>
                <a:spLocks noChangeAspect="1"/>
              </p:cNvSpPr>
              <p:nvPr/>
            </p:nvSpPr>
            <p:spPr bwMode="auto">
              <a:xfrm>
                <a:off x="3437" y="1821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12 w 24"/>
                  <a:gd name="T3" fmla="*/ 12 h 18"/>
                  <a:gd name="T4" fmla="*/ 0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24" y="0"/>
                    </a:moveTo>
                    <a:lnTo>
                      <a:pt x="12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623"/>
              <p:cNvSpPr>
                <a:spLocks noChangeAspect="1"/>
              </p:cNvSpPr>
              <p:nvPr/>
            </p:nvSpPr>
            <p:spPr bwMode="auto">
              <a:xfrm>
                <a:off x="3437" y="183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624"/>
              <p:cNvSpPr>
                <a:spLocks noChangeAspect="1"/>
              </p:cNvSpPr>
              <p:nvPr/>
            </p:nvSpPr>
            <p:spPr bwMode="auto">
              <a:xfrm>
                <a:off x="3431" y="1845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625"/>
              <p:cNvSpPr>
                <a:spLocks noChangeAspect="1"/>
              </p:cNvSpPr>
              <p:nvPr/>
            </p:nvSpPr>
            <p:spPr bwMode="auto">
              <a:xfrm>
                <a:off x="3401" y="1857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12 w 30"/>
                  <a:gd name="T3" fmla="*/ 6 h 12"/>
                  <a:gd name="T4" fmla="*/ 0 w 30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30" y="0"/>
                    </a:moveTo>
                    <a:lnTo>
                      <a:pt x="12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Freeform 626"/>
              <p:cNvSpPr>
                <a:spLocks noChangeAspect="1"/>
              </p:cNvSpPr>
              <p:nvPr/>
            </p:nvSpPr>
            <p:spPr bwMode="auto">
              <a:xfrm>
                <a:off x="3395" y="1869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627"/>
              <p:cNvSpPr>
                <a:spLocks noChangeAspect="1"/>
              </p:cNvSpPr>
              <p:nvPr/>
            </p:nvSpPr>
            <p:spPr bwMode="auto">
              <a:xfrm>
                <a:off x="3395" y="1881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628"/>
              <p:cNvSpPr>
                <a:spLocks noChangeAspect="1"/>
              </p:cNvSpPr>
              <p:nvPr/>
            </p:nvSpPr>
            <p:spPr bwMode="auto">
              <a:xfrm>
                <a:off x="3401" y="1887"/>
                <a:ext cx="1" cy="24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12 h 24"/>
                  <a:gd name="T4" fmla="*/ 0 w 1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"/>
                  <a:gd name="T11" fmla="*/ 1 w 1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">
                    <a:moveTo>
                      <a:pt x="0" y="0"/>
                    </a:moveTo>
                    <a:lnTo>
                      <a:pt x="0" y="12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629"/>
              <p:cNvSpPr>
                <a:spLocks noChangeAspect="1"/>
              </p:cNvSpPr>
              <p:nvPr/>
            </p:nvSpPr>
            <p:spPr bwMode="auto">
              <a:xfrm>
                <a:off x="3395" y="1911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630"/>
              <p:cNvSpPr>
                <a:spLocks noChangeAspect="1"/>
              </p:cNvSpPr>
              <p:nvPr/>
            </p:nvSpPr>
            <p:spPr bwMode="auto">
              <a:xfrm>
                <a:off x="3365" y="1923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18 w 30"/>
                  <a:gd name="T3" fmla="*/ 6 h 18"/>
                  <a:gd name="T4" fmla="*/ 0 w 30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8"/>
                  <a:gd name="T11" fmla="*/ 30 w 30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8">
                    <a:moveTo>
                      <a:pt x="30" y="0"/>
                    </a:moveTo>
                    <a:lnTo>
                      <a:pt x="18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631"/>
              <p:cNvSpPr>
                <a:spLocks noChangeAspect="1"/>
              </p:cNvSpPr>
              <p:nvPr/>
            </p:nvSpPr>
            <p:spPr bwMode="auto">
              <a:xfrm>
                <a:off x="3341" y="1941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12 w 24"/>
                  <a:gd name="T3" fmla="*/ 18 h 30"/>
                  <a:gd name="T4" fmla="*/ 0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24" y="0"/>
                    </a:moveTo>
                    <a:lnTo>
                      <a:pt x="12" y="18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632"/>
              <p:cNvSpPr>
                <a:spLocks noChangeAspect="1"/>
              </p:cNvSpPr>
              <p:nvPr/>
            </p:nvSpPr>
            <p:spPr bwMode="auto">
              <a:xfrm>
                <a:off x="3341" y="1971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633"/>
              <p:cNvSpPr>
                <a:spLocks noChangeAspect="1"/>
              </p:cNvSpPr>
              <p:nvPr/>
            </p:nvSpPr>
            <p:spPr bwMode="auto">
              <a:xfrm>
                <a:off x="3341" y="197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634"/>
              <p:cNvSpPr>
                <a:spLocks noChangeAspect="1"/>
              </p:cNvSpPr>
              <p:nvPr/>
            </p:nvSpPr>
            <p:spPr bwMode="auto">
              <a:xfrm>
                <a:off x="3329" y="1977"/>
                <a:ext cx="18" cy="36"/>
              </a:xfrm>
              <a:custGeom>
                <a:avLst/>
                <a:gdLst>
                  <a:gd name="T0" fmla="*/ 18 w 18"/>
                  <a:gd name="T1" fmla="*/ 0 h 36"/>
                  <a:gd name="T2" fmla="*/ 12 w 18"/>
                  <a:gd name="T3" fmla="*/ 6 h 36"/>
                  <a:gd name="T4" fmla="*/ 6 w 18"/>
                  <a:gd name="T5" fmla="*/ 18 h 36"/>
                  <a:gd name="T6" fmla="*/ 0 w 18"/>
                  <a:gd name="T7" fmla="*/ 30 h 36"/>
                  <a:gd name="T8" fmla="*/ 0 w 18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6"/>
                  <a:gd name="T17" fmla="*/ 18 w 18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6">
                    <a:moveTo>
                      <a:pt x="18" y="0"/>
                    </a:moveTo>
                    <a:lnTo>
                      <a:pt x="12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3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635"/>
              <p:cNvSpPr>
                <a:spLocks noChangeAspect="1"/>
              </p:cNvSpPr>
              <p:nvPr/>
            </p:nvSpPr>
            <p:spPr bwMode="auto">
              <a:xfrm>
                <a:off x="3329" y="201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6 w 24"/>
                  <a:gd name="T3" fmla="*/ 0 h 6"/>
                  <a:gd name="T4" fmla="*/ 12 w 24"/>
                  <a:gd name="T5" fmla="*/ 6 h 6"/>
                  <a:gd name="T6" fmla="*/ 18 w 24"/>
                  <a:gd name="T7" fmla="*/ 6 h 6"/>
                  <a:gd name="T8" fmla="*/ 24 w 24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"/>
                  <a:gd name="T17" fmla="*/ 24 w 2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636"/>
              <p:cNvSpPr>
                <a:spLocks noChangeAspect="1"/>
              </p:cNvSpPr>
              <p:nvPr/>
            </p:nvSpPr>
            <p:spPr bwMode="auto">
              <a:xfrm>
                <a:off x="3341" y="2019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6 h 30"/>
                  <a:gd name="T4" fmla="*/ 6 w 12"/>
                  <a:gd name="T5" fmla="*/ 12 h 30"/>
                  <a:gd name="T6" fmla="*/ 0 w 12"/>
                  <a:gd name="T7" fmla="*/ 24 h 30"/>
                  <a:gd name="T8" fmla="*/ 0 w 12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30"/>
                  <a:gd name="T17" fmla="*/ 12 w 12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30">
                    <a:moveTo>
                      <a:pt x="12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637"/>
              <p:cNvSpPr>
                <a:spLocks noChangeAspect="1"/>
              </p:cNvSpPr>
              <p:nvPr/>
            </p:nvSpPr>
            <p:spPr bwMode="auto">
              <a:xfrm>
                <a:off x="3341" y="204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638"/>
              <p:cNvSpPr>
                <a:spLocks noChangeAspect="1"/>
              </p:cNvSpPr>
              <p:nvPr/>
            </p:nvSpPr>
            <p:spPr bwMode="auto">
              <a:xfrm>
                <a:off x="3329" y="2055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12 w 18"/>
                  <a:gd name="T3" fmla="*/ 0 h 6"/>
                  <a:gd name="T4" fmla="*/ 0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0"/>
                    </a:moveTo>
                    <a:lnTo>
                      <a:pt x="12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639"/>
              <p:cNvSpPr>
                <a:spLocks noChangeAspect="1"/>
              </p:cNvSpPr>
              <p:nvPr/>
            </p:nvSpPr>
            <p:spPr bwMode="auto">
              <a:xfrm>
                <a:off x="3317" y="2061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640"/>
              <p:cNvSpPr>
                <a:spLocks noChangeAspect="1"/>
              </p:cNvSpPr>
              <p:nvPr/>
            </p:nvSpPr>
            <p:spPr bwMode="auto">
              <a:xfrm>
                <a:off x="3317" y="206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641"/>
              <p:cNvSpPr>
                <a:spLocks noChangeAspect="1"/>
              </p:cNvSpPr>
              <p:nvPr/>
            </p:nvSpPr>
            <p:spPr bwMode="auto">
              <a:xfrm>
                <a:off x="3317" y="2073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642"/>
              <p:cNvSpPr>
                <a:spLocks noChangeAspect="1"/>
              </p:cNvSpPr>
              <p:nvPr/>
            </p:nvSpPr>
            <p:spPr bwMode="auto">
              <a:xfrm>
                <a:off x="3317" y="2079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6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6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643"/>
              <p:cNvSpPr>
                <a:spLocks noChangeAspect="1"/>
              </p:cNvSpPr>
              <p:nvPr/>
            </p:nvSpPr>
            <p:spPr bwMode="auto">
              <a:xfrm>
                <a:off x="3341" y="2079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644"/>
              <p:cNvSpPr>
                <a:spLocks noChangeAspect="1"/>
              </p:cNvSpPr>
              <p:nvPr/>
            </p:nvSpPr>
            <p:spPr bwMode="auto">
              <a:xfrm>
                <a:off x="3353" y="2067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6 h 12"/>
                  <a:gd name="T4" fmla="*/ 12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645"/>
              <p:cNvSpPr>
                <a:spLocks noChangeAspect="1"/>
              </p:cNvSpPr>
              <p:nvPr/>
            </p:nvSpPr>
            <p:spPr bwMode="auto">
              <a:xfrm>
                <a:off x="3365" y="2055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6 h 12"/>
                  <a:gd name="T4" fmla="*/ 12 w 1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12"/>
                    </a:moveTo>
                    <a:lnTo>
                      <a:pt x="6" y="6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646"/>
              <p:cNvSpPr>
                <a:spLocks noChangeAspect="1"/>
              </p:cNvSpPr>
              <p:nvPr/>
            </p:nvSpPr>
            <p:spPr bwMode="auto">
              <a:xfrm>
                <a:off x="3377" y="2049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647"/>
              <p:cNvSpPr>
                <a:spLocks noChangeAspect="1"/>
              </p:cNvSpPr>
              <p:nvPr/>
            </p:nvSpPr>
            <p:spPr bwMode="auto">
              <a:xfrm>
                <a:off x="3371" y="2049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648"/>
              <p:cNvSpPr>
                <a:spLocks noChangeAspect="1"/>
              </p:cNvSpPr>
              <p:nvPr/>
            </p:nvSpPr>
            <p:spPr bwMode="auto">
              <a:xfrm>
                <a:off x="3365" y="2043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6 h 12"/>
                  <a:gd name="T4" fmla="*/ 0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12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649"/>
              <p:cNvSpPr>
                <a:spLocks noChangeAspect="1"/>
              </p:cNvSpPr>
              <p:nvPr/>
            </p:nvSpPr>
            <p:spPr bwMode="auto">
              <a:xfrm>
                <a:off x="3365" y="2025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18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650"/>
              <p:cNvSpPr>
                <a:spLocks noChangeAspect="1"/>
              </p:cNvSpPr>
              <p:nvPr/>
            </p:nvSpPr>
            <p:spPr bwMode="auto">
              <a:xfrm>
                <a:off x="3371" y="2025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Line 651"/>
              <p:cNvSpPr>
                <a:spLocks noChangeAspect="1" noChangeShapeType="1"/>
              </p:cNvSpPr>
              <p:nvPr/>
            </p:nvSpPr>
            <p:spPr bwMode="auto">
              <a:xfrm>
                <a:off x="3383" y="2025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Freeform 652"/>
              <p:cNvSpPr>
                <a:spLocks noChangeAspect="1"/>
              </p:cNvSpPr>
              <p:nvPr/>
            </p:nvSpPr>
            <p:spPr bwMode="auto">
              <a:xfrm>
                <a:off x="3389" y="202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653"/>
              <p:cNvSpPr>
                <a:spLocks noChangeAspect="1"/>
              </p:cNvSpPr>
              <p:nvPr/>
            </p:nvSpPr>
            <p:spPr bwMode="auto">
              <a:xfrm>
                <a:off x="3395" y="2013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12 h 18"/>
                  <a:gd name="T4" fmla="*/ 18 w 18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18"/>
                    </a:moveTo>
                    <a:lnTo>
                      <a:pt x="6" y="12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Freeform 654"/>
              <p:cNvSpPr>
                <a:spLocks noChangeAspect="1"/>
              </p:cNvSpPr>
              <p:nvPr/>
            </p:nvSpPr>
            <p:spPr bwMode="auto">
              <a:xfrm>
                <a:off x="3413" y="2007"/>
                <a:ext cx="42" cy="6"/>
              </a:xfrm>
              <a:custGeom>
                <a:avLst/>
                <a:gdLst>
                  <a:gd name="T0" fmla="*/ 0 w 42"/>
                  <a:gd name="T1" fmla="*/ 6 h 6"/>
                  <a:gd name="T2" fmla="*/ 12 w 42"/>
                  <a:gd name="T3" fmla="*/ 6 h 6"/>
                  <a:gd name="T4" fmla="*/ 18 w 42"/>
                  <a:gd name="T5" fmla="*/ 0 h 6"/>
                  <a:gd name="T6" fmla="*/ 30 w 42"/>
                  <a:gd name="T7" fmla="*/ 0 h 6"/>
                  <a:gd name="T8" fmla="*/ 42 w 42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"/>
                  <a:gd name="T17" fmla="*/ 42 w 4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">
                    <a:moveTo>
                      <a:pt x="0" y="6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4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655"/>
              <p:cNvSpPr>
                <a:spLocks noChangeAspect="1"/>
              </p:cNvSpPr>
              <p:nvPr/>
            </p:nvSpPr>
            <p:spPr bwMode="auto">
              <a:xfrm>
                <a:off x="3455" y="2007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12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656"/>
              <p:cNvSpPr>
                <a:spLocks noChangeAspect="1"/>
              </p:cNvSpPr>
              <p:nvPr/>
            </p:nvSpPr>
            <p:spPr bwMode="auto">
              <a:xfrm>
                <a:off x="3467" y="2013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657"/>
              <p:cNvSpPr>
                <a:spLocks noChangeAspect="1"/>
              </p:cNvSpPr>
              <p:nvPr/>
            </p:nvSpPr>
            <p:spPr bwMode="auto">
              <a:xfrm>
                <a:off x="3467" y="2025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0 h 12"/>
                  <a:gd name="T4" fmla="*/ 12 w 18"/>
                  <a:gd name="T5" fmla="*/ 6 h 12"/>
                  <a:gd name="T6" fmla="*/ 18 w 18"/>
                  <a:gd name="T7" fmla="*/ 6 h 12"/>
                  <a:gd name="T8" fmla="*/ 18 w 18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Freeform 658"/>
              <p:cNvSpPr>
                <a:spLocks noChangeAspect="1"/>
              </p:cNvSpPr>
              <p:nvPr/>
            </p:nvSpPr>
            <p:spPr bwMode="auto">
              <a:xfrm>
                <a:off x="3473" y="2037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12 w 12"/>
                  <a:gd name="T3" fmla="*/ 6 h 36"/>
                  <a:gd name="T4" fmla="*/ 6 w 12"/>
                  <a:gd name="T5" fmla="*/ 18 h 36"/>
                  <a:gd name="T6" fmla="*/ 0 w 12"/>
                  <a:gd name="T7" fmla="*/ 30 h 36"/>
                  <a:gd name="T8" fmla="*/ 0 w 12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36"/>
                  <a:gd name="T17" fmla="*/ 12 w 1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36">
                    <a:moveTo>
                      <a:pt x="12" y="0"/>
                    </a:moveTo>
                    <a:lnTo>
                      <a:pt x="12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3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659"/>
              <p:cNvSpPr>
                <a:spLocks noChangeAspect="1"/>
              </p:cNvSpPr>
              <p:nvPr/>
            </p:nvSpPr>
            <p:spPr bwMode="auto">
              <a:xfrm>
                <a:off x="3473" y="2073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660"/>
              <p:cNvSpPr>
                <a:spLocks noChangeAspect="1"/>
              </p:cNvSpPr>
              <p:nvPr/>
            </p:nvSpPr>
            <p:spPr bwMode="auto">
              <a:xfrm>
                <a:off x="3485" y="2079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Freeform 661"/>
              <p:cNvSpPr>
                <a:spLocks noChangeAspect="1"/>
              </p:cNvSpPr>
              <p:nvPr/>
            </p:nvSpPr>
            <p:spPr bwMode="auto">
              <a:xfrm>
                <a:off x="3491" y="2079"/>
                <a:ext cx="1" cy="18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6 h 18"/>
                  <a:gd name="T4" fmla="*/ 0 w 1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8"/>
                  <a:gd name="T11" fmla="*/ 1 w 1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8">
                    <a:moveTo>
                      <a:pt x="0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662"/>
              <p:cNvSpPr>
                <a:spLocks noChangeAspect="1"/>
              </p:cNvSpPr>
              <p:nvPr/>
            </p:nvSpPr>
            <p:spPr bwMode="auto">
              <a:xfrm>
                <a:off x="3491" y="209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663"/>
              <p:cNvSpPr>
                <a:spLocks noChangeAspect="1"/>
              </p:cNvSpPr>
              <p:nvPr/>
            </p:nvSpPr>
            <p:spPr bwMode="auto">
              <a:xfrm>
                <a:off x="3503" y="2097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2 w 18"/>
                  <a:gd name="T3" fmla="*/ 12 h 24"/>
                  <a:gd name="T4" fmla="*/ 18 w 18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4"/>
                  <a:gd name="T11" fmla="*/ 18 w 18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4">
                    <a:moveTo>
                      <a:pt x="0" y="0"/>
                    </a:moveTo>
                    <a:lnTo>
                      <a:pt x="12" y="12"/>
                    </a:lnTo>
                    <a:lnTo>
                      <a:pt x="18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Line 664"/>
              <p:cNvSpPr>
                <a:spLocks noChangeAspect="1" noChangeShapeType="1"/>
              </p:cNvSpPr>
              <p:nvPr/>
            </p:nvSpPr>
            <p:spPr bwMode="auto">
              <a:xfrm>
                <a:off x="3521" y="2121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665"/>
              <p:cNvSpPr>
                <a:spLocks noChangeAspect="1"/>
              </p:cNvSpPr>
              <p:nvPr/>
            </p:nvSpPr>
            <p:spPr bwMode="auto">
              <a:xfrm>
                <a:off x="3515" y="2127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6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6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Line 666"/>
              <p:cNvSpPr>
                <a:spLocks noChangeAspect="1" noChangeShapeType="1"/>
              </p:cNvSpPr>
              <p:nvPr/>
            </p:nvSpPr>
            <p:spPr bwMode="auto">
              <a:xfrm flipH="1">
                <a:off x="3503" y="2145"/>
                <a:ext cx="12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667"/>
              <p:cNvSpPr>
                <a:spLocks noChangeAspect="1"/>
              </p:cNvSpPr>
              <p:nvPr/>
            </p:nvSpPr>
            <p:spPr bwMode="auto">
              <a:xfrm>
                <a:off x="3491" y="2151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668"/>
              <p:cNvSpPr>
                <a:spLocks noChangeAspect="1"/>
              </p:cNvSpPr>
              <p:nvPr/>
            </p:nvSpPr>
            <p:spPr bwMode="auto">
              <a:xfrm>
                <a:off x="3491" y="2151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669"/>
              <p:cNvSpPr>
                <a:spLocks noChangeAspect="1"/>
              </p:cNvSpPr>
              <p:nvPr/>
            </p:nvSpPr>
            <p:spPr bwMode="auto">
              <a:xfrm>
                <a:off x="3485" y="2151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Line 670"/>
              <p:cNvSpPr>
                <a:spLocks noChangeAspect="1" noChangeShapeType="1"/>
              </p:cNvSpPr>
              <p:nvPr/>
            </p:nvSpPr>
            <p:spPr bwMode="auto">
              <a:xfrm flipH="1">
                <a:off x="3479" y="2151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Line 671"/>
              <p:cNvSpPr>
                <a:spLocks noChangeAspect="1" noChangeShapeType="1"/>
              </p:cNvSpPr>
              <p:nvPr/>
            </p:nvSpPr>
            <p:spPr bwMode="auto">
              <a:xfrm>
                <a:off x="3479" y="2157"/>
                <a:ext cx="1" cy="13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672"/>
              <p:cNvSpPr>
                <a:spLocks noChangeAspect="1"/>
              </p:cNvSpPr>
              <p:nvPr/>
            </p:nvSpPr>
            <p:spPr bwMode="auto">
              <a:xfrm>
                <a:off x="3479" y="2170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673"/>
              <p:cNvSpPr>
                <a:spLocks noChangeAspect="1"/>
              </p:cNvSpPr>
              <p:nvPr/>
            </p:nvSpPr>
            <p:spPr bwMode="auto">
              <a:xfrm>
                <a:off x="3479" y="218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674"/>
              <p:cNvSpPr>
                <a:spLocks noChangeAspect="1"/>
              </p:cNvSpPr>
              <p:nvPr/>
            </p:nvSpPr>
            <p:spPr bwMode="auto">
              <a:xfrm>
                <a:off x="3491" y="2194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675"/>
              <p:cNvSpPr>
                <a:spLocks noChangeAspect="1"/>
              </p:cNvSpPr>
              <p:nvPr/>
            </p:nvSpPr>
            <p:spPr bwMode="auto">
              <a:xfrm>
                <a:off x="3503" y="2194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Freeform 676"/>
              <p:cNvSpPr>
                <a:spLocks noChangeAspect="1"/>
              </p:cNvSpPr>
              <p:nvPr/>
            </p:nvSpPr>
            <p:spPr bwMode="auto">
              <a:xfrm>
                <a:off x="3503" y="2200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12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677"/>
              <p:cNvSpPr>
                <a:spLocks noChangeAspect="1"/>
              </p:cNvSpPr>
              <p:nvPr/>
            </p:nvSpPr>
            <p:spPr bwMode="auto">
              <a:xfrm>
                <a:off x="3515" y="2206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678"/>
              <p:cNvSpPr>
                <a:spLocks noChangeAspect="1"/>
              </p:cNvSpPr>
              <p:nvPr/>
            </p:nvSpPr>
            <p:spPr bwMode="auto">
              <a:xfrm>
                <a:off x="3515" y="2218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679"/>
              <p:cNvSpPr>
                <a:spLocks noChangeAspect="1"/>
              </p:cNvSpPr>
              <p:nvPr/>
            </p:nvSpPr>
            <p:spPr bwMode="auto">
              <a:xfrm>
                <a:off x="3521" y="2236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Line 680"/>
              <p:cNvSpPr>
                <a:spLocks noChangeAspect="1" noChangeShapeType="1"/>
              </p:cNvSpPr>
              <p:nvPr/>
            </p:nvSpPr>
            <p:spPr bwMode="auto">
              <a:xfrm>
                <a:off x="3539" y="2248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681"/>
              <p:cNvSpPr>
                <a:spLocks noChangeAspect="1"/>
              </p:cNvSpPr>
              <p:nvPr/>
            </p:nvSpPr>
            <p:spPr bwMode="auto">
              <a:xfrm>
                <a:off x="3545" y="2254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0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682"/>
              <p:cNvSpPr>
                <a:spLocks noChangeAspect="1"/>
              </p:cNvSpPr>
              <p:nvPr/>
            </p:nvSpPr>
            <p:spPr bwMode="auto">
              <a:xfrm>
                <a:off x="3551" y="2260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6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6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683"/>
              <p:cNvSpPr>
                <a:spLocks noChangeAspect="1"/>
              </p:cNvSpPr>
              <p:nvPr/>
            </p:nvSpPr>
            <p:spPr bwMode="auto">
              <a:xfrm>
                <a:off x="3545" y="227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684"/>
              <p:cNvSpPr>
                <a:spLocks noChangeAspect="1"/>
              </p:cNvSpPr>
              <p:nvPr/>
            </p:nvSpPr>
            <p:spPr bwMode="auto">
              <a:xfrm>
                <a:off x="3545" y="2284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6 h 18"/>
                  <a:gd name="T4" fmla="*/ 6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0" y="0"/>
                    </a:moveTo>
                    <a:lnTo>
                      <a:pt x="6" y="6"/>
                    </a:lnTo>
                    <a:lnTo>
                      <a:pt x="6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Freeform 685"/>
              <p:cNvSpPr>
                <a:spLocks noChangeAspect="1"/>
              </p:cNvSpPr>
              <p:nvPr/>
            </p:nvSpPr>
            <p:spPr bwMode="auto">
              <a:xfrm>
                <a:off x="3539" y="230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6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686"/>
              <p:cNvSpPr>
                <a:spLocks noChangeAspect="1"/>
              </p:cNvSpPr>
              <p:nvPr/>
            </p:nvSpPr>
            <p:spPr bwMode="auto">
              <a:xfrm>
                <a:off x="3521" y="2308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6 w 18"/>
                  <a:gd name="T3" fmla="*/ 0 h 6"/>
                  <a:gd name="T4" fmla="*/ 0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687"/>
              <p:cNvSpPr>
                <a:spLocks noChangeAspect="1"/>
              </p:cNvSpPr>
              <p:nvPr/>
            </p:nvSpPr>
            <p:spPr bwMode="auto">
              <a:xfrm>
                <a:off x="3521" y="2314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Line 688"/>
              <p:cNvSpPr>
                <a:spLocks noChangeAspect="1" noChangeShapeType="1"/>
              </p:cNvSpPr>
              <p:nvPr/>
            </p:nvSpPr>
            <p:spPr bwMode="auto">
              <a:xfrm flipH="1">
                <a:off x="3515" y="232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689"/>
              <p:cNvSpPr>
                <a:spLocks noChangeAspect="1"/>
              </p:cNvSpPr>
              <p:nvPr/>
            </p:nvSpPr>
            <p:spPr bwMode="auto">
              <a:xfrm>
                <a:off x="3503" y="2326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690"/>
              <p:cNvSpPr>
                <a:spLocks noChangeAspect="1"/>
              </p:cNvSpPr>
              <p:nvPr/>
            </p:nvSpPr>
            <p:spPr bwMode="auto">
              <a:xfrm>
                <a:off x="3503" y="2326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691"/>
              <p:cNvSpPr>
                <a:spLocks noChangeAspect="1"/>
              </p:cNvSpPr>
              <p:nvPr/>
            </p:nvSpPr>
            <p:spPr bwMode="auto">
              <a:xfrm>
                <a:off x="3497" y="2332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692"/>
              <p:cNvSpPr>
                <a:spLocks noChangeAspect="1"/>
              </p:cNvSpPr>
              <p:nvPr/>
            </p:nvSpPr>
            <p:spPr bwMode="auto">
              <a:xfrm>
                <a:off x="3485" y="2326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693"/>
              <p:cNvSpPr>
                <a:spLocks noChangeAspect="1"/>
              </p:cNvSpPr>
              <p:nvPr/>
            </p:nvSpPr>
            <p:spPr bwMode="auto">
              <a:xfrm>
                <a:off x="3455" y="2326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24 w 30"/>
                  <a:gd name="T3" fmla="*/ 0 h 18"/>
                  <a:gd name="T4" fmla="*/ 12 w 30"/>
                  <a:gd name="T5" fmla="*/ 6 h 18"/>
                  <a:gd name="T6" fmla="*/ 6 w 30"/>
                  <a:gd name="T7" fmla="*/ 12 h 18"/>
                  <a:gd name="T8" fmla="*/ 0 w 30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8"/>
                  <a:gd name="T17" fmla="*/ 30 w 30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8">
                    <a:moveTo>
                      <a:pt x="30" y="0"/>
                    </a:moveTo>
                    <a:lnTo>
                      <a:pt x="24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694"/>
              <p:cNvSpPr>
                <a:spLocks noChangeAspect="1"/>
              </p:cNvSpPr>
              <p:nvPr/>
            </p:nvSpPr>
            <p:spPr bwMode="auto">
              <a:xfrm>
                <a:off x="3455" y="2344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6 h 18"/>
                  <a:gd name="T4" fmla="*/ 6 w 12"/>
                  <a:gd name="T5" fmla="*/ 12 h 18"/>
                  <a:gd name="T6" fmla="*/ 12 w 12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8"/>
                  <a:gd name="T14" fmla="*/ 12 w 12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695"/>
              <p:cNvSpPr>
                <a:spLocks noChangeAspect="1"/>
              </p:cNvSpPr>
              <p:nvPr/>
            </p:nvSpPr>
            <p:spPr bwMode="auto">
              <a:xfrm>
                <a:off x="3467" y="2362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6 w 12"/>
                  <a:gd name="T3" fmla="*/ 6 h 6"/>
                  <a:gd name="T4" fmla="*/ 12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Line 696"/>
              <p:cNvSpPr>
                <a:spLocks noChangeAspect="1" noChangeShapeType="1"/>
              </p:cNvSpPr>
              <p:nvPr/>
            </p:nvSpPr>
            <p:spPr bwMode="auto">
              <a:xfrm>
                <a:off x="3479" y="2368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697"/>
              <p:cNvSpPr>
                <a:spLocks noChangeAspect="1"/>
              </p:cNvSpPr>
              <p:nvPr/>
            </p:nvSpPr>
            <p:spPr bwMode="auto">
              <a:xfrm>
                <a:off x="3479" y="2368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698"/>
              <p:cNvSpPr>
                <a:spLocks noChangeAspect="1"/>
              </p:cNvSpPr>
              <p:nvPr/>
            </p:nvSpPr>
            <p:spPr bwMode="auto">
              <a:xfrm>
                <a:off x="3485" y="2380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699"/>
              <p:cNvSpPr>
                <a:spLocks noChangeAspect="1"/>
              </p:cNvSpPr>
              <p:nvPr/>
            </p:nvSpPr>
            <p:spPr bwMode="auto">
              <a:xfrm>
                <a:off x="3485" y="239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700"/>
              <p:cNvSpPr>
                <a:spLocks noChangeAspect="1"/>
              </p:cNvSpPr>
              <p:nvPr/>
            </p:nvSpPr>
            <p:spPr bwMode="auto">
              <a:xfrm>
                <a:off x="3503" y="2404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Line 701"/>
              <p:cNvSpPr>
                <a:spLocks noChangeAspect="1" noChangeShapeType="1"/>
              </p:cNvSpPr>
              <p:nvPr/>
            </p:nvSpPr>
            <p:spPr bwMode="auto">
              <a:xfrm>
                <a:off x="3515" y="240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702"/>
              <p:cNvSpPr>
                <a:spLocks noChangeAspect="1"/>
              </p:cNvSpPr>
              <p:nvPr/>
            </p:nvSpPr>
            <p:spPr bwMode="auto">
              <a:xfrm>
                <a:off x="3521" y="2404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0 h 6"/>
                  <a:gd name="T4" fmla="*/ 18 w 18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0"/>
                    </a:moveTo>
                    <a:lnTo>
                      <a:pt x="12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703"/>
              <p:cNvSpPr>
                <a:spLocks noChangeAspect="1"/>
              </p:cNvSpPr>
              <p:nvPr/>
            </p:nvSpPr>
            <p:spPr bwMode="auto">
              <a:xfrm>
                <a:off x="3533" y="241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704"/>
              <p:cNvSpPr>
                <a:spLocks noChangeAspect="1"/>
              </p:cNvSpPr>
              <p:nvPr/>
            </p:nvSpPr>
            <p:spPr bwMode="auto">
              <a:xfrm>
                <a:off x="3533" y="2422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6 h 12"/>
                  <a:gd name="T4" fmla="*/ 6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Line 705"/>
              <p:cNvSpPr>
                <a:spLocks noChangeAspect="1" noChangeShapeType="1"/>
              </p:cNvSpPr>
              <p:nvPr/>
            </p:nvSpPr>
            <p:spPr bwMode="auto">
              <a:xfrm>
                <a:off x="3539" y="2434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Freeform 706"/>
              <p:cNvSpPr>
                <a:spLocks noChangeAspect="1"/>
              </p:cNvSpPr>
              <p:nvPr/>
            </p:nvSpPr>
            <p:spPr bwMode="auto">
              <a:xfrm>
                <a:off x="3545" y="244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707"/>
              <p:cNvSpPr>
                <a:spLocks noChangeAspect="1"/>
              </p:cNvSpPr>
              <p:nvPr/>
            </p:nvSpPr>
            <p:spPr bwMode="auto">
              <a:xfrm>
                <a:off x="3533" y="2446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12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18" y="0"/>
                    </a:move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708"/>
              <p:cNvSpPr>
                <a:spLocks noChangeAspect="1"/>
              </p:cNvSpPr>
              <p:nvPr/>
            </p:nvSpPr>
            <p:spPr bwMode="auto">
              <a:xfrm>
                <a:off x="3527" y="2446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Line 709"/>
              <p:cNvSpPr>
                <a:spLocks noChangeAspect="1" noChangeShapeType="1"/>
              </p:cNvSpPr>
              <p:nvPr/>
            </p:nvSpPr>
            <p:spPr bwMode="auto">
              <a:xfrm>
                <a:off x="3527" y="2458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Line 710"/>
              <p:cNvSpPr>
                <a:spLocks noChangeAspect="1" noChangeShapeType="1"/>
              </p:cNvSpPr>
              <p:nvPr/>
            </p:nvSpPr>
            <p:spPr bwMode="auto">
              <a:xfrm flipH="1">
                <a:off x="3521" y="2464"/>
                <a:ext cx="6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711"/>
              <p:cNvSpPr>
                <a:spLocks noChangeAspect="1"/>
              </p:cNvSpPr>
              <p:nvPr/>
            </p:nvSpPr>
            <p:spPr bwMode="auto">
              <a:xfrm>
                <a:off x="3509" y="247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Freeform 712"/>
              <p:cNvSpPr>
                <a:spLocks noChangeAspect="1"/>
              </p:cNvSpPr>
              <p:nvPr/>
            </p:nvSpPr>
            <p:spPr bwMode="auto">
              <a:xfrm>
                <a:off x="3509" y="2488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0 w 18"/>
                  <a:gd name="T3" fmla="*/ 6 h 24"/>
                  <a:gd name="T4" fmla="*/ 6 w 18"/>
                  <a:gd name="T5" fmla="*/ 12 h 24"/>
                  <a:gd name="T6" fmla="*/ 12 w 18"/>
                  <a:gd name="T7" fmla="*/ 18 h 24"/>
                  <a:gd name="T8" fmla="*/ 18 w 18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4"/>
                  <a:gd name="T17" fmla="*/ 18 w 18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4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713"/>
              <p:cNvSpPr>
                <a:spLocks noChangeAspect="1"/>
              </p:cNvSpPr>
              <p:nvPr/>
            </p:nvSpPr>
            <p:spPr bwMode="auto">
              <a:xfrm>
                <a:off x="3521" y="251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714"/>
              <p:cNvSpPr>
                <a:spLocks noChangeAspect="1"/>
              </p:cNvSpPr>
              <p:nvPr/>
            </p:nvSpPr>
            <p:spPr bwMode="auto">
              <a:xfrm>
                <a:off x="3515" y="251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715"/>
              <p:cNvSpPr>
                <a:spLocks noChangeAspect="1"/>
              </p:cNvSpPr>
              <p:nvPr/>
            </p:nvSpPr>
            <p:spPr bwMode="auto">
              <a:xfrm>
                <a:off x="3515" y="2530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716"/>
              <p:cNvSpPr>
                <a:spLocks noChangeAspect="1"/>
              </p:cNvSpPr>
              <p:nvPr/>
            </p:nvSpPr>
            <p:spPr bwMode="auto">
              <a:xfrm>
                <a:off x="3533" y="2542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Line 717"/>
              <p:cNvSpPr>
                <a:spLocks noChangeAspect="1" noChangeShapeType="1"/>
              </p:cNvSpPr>
              <p:nvPr/>
            </p:nvSpPr>
            <p:spPr bwMode="auto">
              <a:xfrm>
                <a:off x="3533" y="2548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Line 718"/>
              <p:cNvSpPr>
                <a:spLocks noChangeAspect="1" noChangeShapeType="1"/>
              </p:cNvSpPr>
              <p:nvPr/>
            </p:nvSpPr>
            <p:spPr bwMode="auto">
              <a:xfrm>
                <a:off x="3539" y="2554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719"/>
              <p:cNvSpPr>
                <a:spLocks noChangeAspect="1"/>
              </p:cNvSpPr>
              <p:nvPr/>
            </p:nvSpPr>
            <p:spPr bwMode="auto">
              <a:xfrm>
                <a:off x="3545" y="256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720"/>
              <p:cNvSpPr>
                <a:spLocks noChangeAspect="1"/>
              </p:cNvSpPr>
              <p:nvPr/>
            </p:nvSpPr>
            <p:spPr bwMode="auto">
              <a:xfrm>
                <a:off x="3551" y="2560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721"/>
              <p:cNvSpPr>
                <a:spLocks noChangeAspect="1"/>
              </p:cNvSpPr>
              <p:nvPr/>
            </p:nvSpPr>
            <p:spPr bwMode="auto">
              <a:xfrm>
                <a:off x="3557" y="256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722"/>
              <p:cNvSpPr>
                <a:spLocks noChangeAspect="1"/>
              </p:cNvSpPr>
              <p:nvPr/>
            </p:nvSpPr>
            <p:spPr bwMode="auto">
              <a:xfrm>
                <a:off x="3569" y="2572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723"/>
              <p:cNvSpPr>
                <a:spLocks noChangeAspect="1"/>
              </p:cNvSpPr>
              <p:nvPr/>
            </p:nvSpPr>
            <p:spPr bwMode="auto">
              <a:xfrm>
                <a:off x="3580" y="257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Freeform 724"/>
              <p:cNvSpPr>
                <a:spLocks noChangeAspect="1"/>
              </p:cNvSpPr>
              <p:nvPr/>
            </p:nvSpPr>
            <p:spPr bwMode="auto">
              <a:xfrm>
                <a:off x="3592" y="2584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2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2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725"/>
              <p:cNvSpPr>
                <a:spLocks noChangeAspect="1"/>
              </p:cNvSpPr>
              <p:nvPr/>
            </p:nvSpPr>
            <p:spPr bwMode="auto">
              <a:xfrm>
                <a:off x="3610" y="2584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Freeform 726"/>
              <p:cNvSpPr>
                <a:spLocks noChangeAspect="1"/>
              </p:cNvSpPr>
              <p:nvPr/>
            </p:nvSpPr>
            <p:spPr bwMode="auto">
              <a:xfrm>
                <a:off x="3610" y="2590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727"/>
              <p:cNvSpPr>
                <a:spLocks noChangeAspect="1"/>
              </p:cNvSpPr>
              <p:nvPr/>
            </p:nvSpPr>
            <p:spPr bwMode="auto">
              <a:xfrm>
                <a:off x="3628" y="2578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2 w 24"/>
                  <a:gd name="T3" fmla="*/ 6 h 12"/>
                  <a:gd name="T4" fmla="*/ 24 w 24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12"/>
                    </a:moveTo>
                    <a:lnTo>
                      <a:pt x="12" y="6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728"/>
              <p:cNvSpPr>
                <a:spLocks noChangeAspect="1"/>
              </p:cNvSpPr>
              <p:nvPr/>
            </p:nvSpPr>
            <p:spPr bwMode="auto">
              <a:xfrm>
                <a:off x="3652" y="2578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Freeform 729"/>
              <p:cNvSpPr>
                <a:spLocks noChangeAspect="1"/>
              </p:cNvSpPr>
              <p:nvPr/>
            </p:nvSpPr>
            <p:spPr bwMode="auto">
              <a:xfrm>
                <a:off x="3664" y="2572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Freeform 730"/>
              <p:cNvSpPr>
                <a:spLocks noChangeAspect="1"/>
              </p:cNvSpPr>
              <p:nvPr/>
            </p:nvSpPr>
            <p:spPr bwMode="auto">
              <a:xfrm>
                <a:off x="3664" y="2572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Freeform 731"/>
              <p:cNvSpPr>
                <a:spLocks noChangeAspect="1"/>
              </p:cNvSpPr>
              <p:nvPr/>
            </p:nvSpPr>
            <p:spPr bwMode="auto">
              <a:xfrm>
                <a:off x="3670" y="2572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732"/>
              <p:cNvSpPr>
                <a:spLocks noChangeAspect="1"/>
              </p:cNvSpPr>
              <p:nvPr/>
            </p:nvSpPr>
            <p:spPr bwMode="auto">
              <a:xfrm>
                <a:off x="3670" y="2584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Line 733"/>
              <p:cNvSpPr>
                <a:spLocks noChangeAspect="1" noChangeShapeType="1"/>
              </p:cNvSpPr>
              <p:nvPr/>
            </p:nvSpPr>
            <p:spPr bwMode="auto">
              <a:xfrm>
                <a:off x="3682" y="2596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734"/>
              <p:cNvSpPr>
                <a:spLocks noChangeAspect="1"/>
              </p:cNvSpPr>
              <p:nvPr/>
            </p:nvSpPr>
            <p:spPr bwMode="auto">
              <a:xfrm>
                <a:off x="3670" y="260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735"/>
              <p:cNvSpPr>
                <a:spLocks noChangeAspect="1"/>
              </p:cNvSpPr>
              <p:nvPr/>
            </p:nvSpPr>
            <p:spPr bwMode="auto">
              <a:xfrm>
                <a:off x="3670" y="2608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Line 736"/>
              <p:cNvSpPr>
                <a:spLocks noChangeAspect="1" noChangeShapeType="1"/>
              </p:cNvSpPr>
              <p:nvPr/>
            </p:nvSpPr>
            <p:spPr bwMode="auto">
              <a:xfrm flipH="1">
                <a:off x="3670" y="2614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Line 737"/>
              <p:cNvSpPr>
                <a:spLocks noChangeAspect="1" noChangeShapeType="1"/>
              </p:cNvSpPr>
              <p:nvPr/>
            </p:nvSpPr>
            <p:spPr bwMode="auto">
              <a:xfrm flipH="1">
                <a:off x="3658" y="2620"/>
                <a:ext cx="12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Line 738"/>
              <p:cNvSpPr>
                <a:spLocks noChangeAspect="1" noChangeShapeType="1"/>
              </p:cNvSpPr>
              <p:nvPr/>
            </p:nvSpPr>
            <p:spPr bwMode="auto">
              <a:xfrm flipH="1">
                <a:off x="3652" y="2632"/>
                <a:ext cx="6" cy="12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739"/>
              <p:cNvSpPr>
                <a:spLocks noChangeAspect="1"/>
              </p:cNvSpPr>
              <p:nvPr/>
            </p:nvSpPr>
            <p:spPr bwMode="auto">
              <a:xfrm>
                <a:off x="3646" y="264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740"/>
              <p:cNvSpPr>
                <a:spLocks noChangeAspect="1"/>
              </p:cNvSpPr>
              <p:nvPr/>
            </p:nvSpPr>
            <p:spPr bwMode="auto">
              <a:xfrm>
                <a:off x="3646" y="2650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6 w 6"/>
                  <a:gd name="T3" fmla="*/ 12 h 24"/>
                  <a:gd name="T4" fmla="*/ 6 w 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4"/>
                  <a:gd name="T11" fmla="*/ 6 w 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4">
                    <a:moveTo>
                      <a:pt x="0" y="0"/>
                    </a:moveTo>
                    <a:lnTo>
                      <a:pt x="6" y="12"/>
                    </a:lnTo>
                    <a:lnTo>
                      <a:pt x="6" y="24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741"/>
              <p:cNvSpPr>
                <a:spLocks noChangeAspect="1"/>
              </p:cNvSpPr>
              <p:nvPr/>
            </p:nvSpPr>
            <p:spPr bwMode="auto">
              <a:xfrm>
                <a:off x="3640" y="267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6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5" name="Freeform 742"/>
              <p:cNvSpPr>
                <a:spLocks noChangeAspect="1"/>
              </p:cNvSpPr>
              <p:nvPr/>
            </p:nvSpPr>
            <p:spPr bwMode="auto">
              <a:xfrm>
                <a:off x="3634" y="2680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743"/>
              <p:cNvSpPr>
                <a:spLocks noChangeAspect="1"/>
              </p:cNvSpPr>
              <p:nvPr/>
            </p:nvSpPr>
            <p:spPr bwMode="auto">
              <a:xfrm>
                <a:off x="3628" y="268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744"/>
              <p:cNvSpPr>
                <a:spLocks noChangeAspect="1"/>
              </p:cNvSpPr>
              <p:nvPr/>
            </p:nvSpPr>
            <p:spPr bwMode="auto">
              <a:xfrm>
                <a:off x="3616" y="2692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745"/>
              <p:cNvSpPr>
                <a:spLocks noChangeAspect="1"/>
              </p:cNvSpPr>
              <p:nvPr/>
            </p:nvSpPr>
            <p:spPr bwMode="auto">
              <a:xfrm>
                <a:off x="3616" y="2692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Line 746"/>
              <p:cNvSpPr>
                <a:spLocks noChangeAspect="1" noChangeShapeType="1"/>
              </p:cNvSpPr>
              <p:nvPr/>
            </p:nvSpPr>
            <p:spPr bwMode="auto">
              <a:xfrm>
                <a:off x="3616" y="2698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747"/>
              <p:cNvSpPr>
                <a:spLocks noChangeAspect="1"/>
              </p:cNvSpPr>
              <p:nvPr/>
            </p:nvSpPr>
            <p:spPr bwMode="auto">
              <a:xfrm>
                <a:off x="3610" y="2698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748"/>
              <p:cNvSpPr>
                <a:spLocks noChangeAspect="1"/>
              </p:cNvSpPr>
              <p:nvPr/>
            </p:nvSpPr>
            <p:spPr bwMode="auto">
              <a:xfrm>
                <a:off x="3610" y="2692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749"/>
              <p:cNvSpPr>
                <a:spLocks noChangeAspect="1"/>
              </p:cNvSpPr>
              <p:nvPr/>
            </p:nvSpPr>
            <p:spPr bwMode="auto">
              <a:xfrm>
                <a:off x="3604" y="269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750"/>
              <p:cNvSpPr>
                <a:spLocks noChangeAspect="1"/>
              </p:cNvSpPr>
              <p:nvPr/>
            </p:nvSpPr>
            <p:spPr bwMode="auto">
              <a:xfrm>
                <a:off x="3592" y="269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751"/>
              <p:cNvSpPr>
                <a:spLocks noChangeAspect="1"/>
              </p:cNvSpPr>
              <p:nvPr/>
            </p:nvSpPr>
            <p:spPr bwMode="auto">
              <a:xfrm>
                <a:off x="3586" y="269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6 h 12"/>
                  <a:gd name="T4" fmla="*/ 0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752"/>
              <p:cNvSpPr>
                <a:spLocks noChangeAspect="1"/>
              </p:cNvSpPr>
              <p:nvPr/>
            </p:nvSpPr>
            <p:spPr bwMode="auto">
              <a:xfrm>
                <a:off x="3580" y="2710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753"/>
              <p:cNvSpPr>
                <a:spLocks noChangeAspect="1"/>
              </p:cNvSpPr>
              <p:nvPr/>
            </p:nvSpPr>
            <p:spPr bwMode="auto">
              <a:xfrm>
                <a:off x="3574" y="2710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754"/>
              <p:cNvSpPr>
                <a:spLocks noChangeAspect="1"/>
              </p:cNvSpPr>
              <p:nvPr/>
            </p:nvSpPr>
            <p:spPr bwMode="auto">
              <a:xfrm>
                <a:off x="3574" y="2728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755"/>
              <p:cNvSpPr>
                <a:spLocks noChangeAspect="1"/>
              </p:cNvSpPr>
              <p:nvPr/>
            </p:nvSpPr>
            <p:spPr bwMode="auto">
              <a:xfrm>
                <a:off x="3574" y="2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756"/>
              <p:cNvSpPr>
                <a:spLocks noChangeAspect="1"/>
              </p:cNvSpPr>
              <p:nvPr/>
            </p:nvSpPr>
            <p:spPr bwMode="auto">
              <a:xfrm>
                <a:off x="3574" y="2734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Line 757"/>
              <p:cNvSpPr>
                <a:spLocks noChangeAspect="1" noChangeShapeType="1"/>
              </p:cNvSpPr>
              <p:nvPr/>
            </p:nvSpPr>
            <p:spPr bwMode="auto">
              <a:xfrm flipH="1">
                <a:off x="3569" y="2734"/>
                <a:ext cx="5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758"/>
              <p:cNvSpPr>
                <a:spLocks noChangeAspect="1"/>
              </p:cNvSpPr>
              <p:nvPr/>
            </p:nvSpPr>
            <p:spPr bwMode="auto">
              <a:xfrm>
                <a:off x="3557" y="273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759"/>
              <p:cNvSpPr>
                <a:spLocks noChangeAspect="1"/>
              </p:cNvSpPr>
              <p:nvPr/>
            </p:nvSpPr>
            <p:spPr bwMode="auto">
              <a:xfrm>
                <a:off x="3545" y="274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760"/>
              <p:cNvSpPr>
                <a:spLocks noChangeAspect="1"/>
              </p:cNvSpPr>
              <p:nvPr/>
            </p:nvSpPr>
            <p:spPr bwMode="auto">
              <a:xfrm>
                <a:off x="3539" y="2740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761"/>
              <p:cNvSpPr>
                <a:spLocks noChangeAspect="1"/>
              </p:cNvSpPr>
              <p:nvPr/>
            </p:nvSpPr>
            <p:spPr bwMode="auto">
              <a:xfrm>
                <a:off x="3533" y="275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762"/>
              <p:cNvSpPr>
                <a:spLocks noChangeAspect="1"/>
              </p:cNvSpPr>
              <p:nvPr/>
            </p:nvSpPr>
            <p:spPr bwMode="auto">
              <a:xfrm>
                <a:off x="3533" y="2764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763"/>
              <p:cNvSpPr>
                <a:spLocks noChangeAspect="1"/>
              </p:cNvSpPr>
              <p:nvPr/>
            </p:nvSpPr>
            <p:spPr bwMode="auto">
              <a:xfrm>
                <a:off x="3503" y="2770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24 w 30"/>
                  <a:gd name="T3" fmla="*/ 0 h 6"/>
                  <a:gd name="T4" fmla="*/ 18 w 30"/>
                  <a:gd name="T5" fmla="*/ 0 h 6"/>
                  <a:gd name="T6" fmla="*/ 6 w 30"/>
                  <a:gd name="T7" fmla="*/ 6 h 6"/>
                  <a:gd name="T8" fmla="*/ 0 w 3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6"/>
                  <a:gd name="T17" fmla="*/ 30 w 3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6">
                    <a:moveTo>
                      <a:pt x="30" y="0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764"/>
              <p:cNvSpPr>
                <a:spLocks noChangeAspect="1"/>
              </p:cNvSpPr>
              <p:nvPr/>
            </p:nvSpPr>
            <p:spPr bwMode="auto">
              <a:xfrm>
                <a:off x="3497" y="277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765"/>
              <p:cNvSpPr>
                <a:spLocks noChangeAspect="1"/>
              </p:cNvSpPr>
              <p:nvPr/>
            </p:nvSpPr>
            <p:spPr bwMode="auto">
              <a:xfrm>
                <a:off x="3473" y="2794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12 w 24"/>
                  <a:gd name="T3" fmla="*/ 12 h 18"/>
                  <a:gd name="T4" fmla="*/ 0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24" y="0"/>
                    </a:moveTo>
                    <a:lnTo>
                      <a:pt x="12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Line 766"/>
              <p:cNvSpPr>
                <a:spLocks noChangeAspect="1" noChangeShapeType="1"/>
              </p:cNvSpPr>
              <p:nvPr/>
            </p:nvSpPr>
            <p:spPr bwMode="auto">
              <a:xfrm>
                <a:off x="3473" y="2812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767"/>
              <p:cNvSpPr>
                <a:spLocks noChangeAspect="1"/>
              </p:cNvSpPr>
              <p:nvPr/>
            </p:nvSpPr>
            <p:spPr bwMode="auto">
              <a:xfrm>
                <a:off x="3473" y="2812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6 w 24"/>
                  <a:gd name="T3" fmla="*/ 0 h 1"/>
                  <a:gd name="T4" fmla="*/ 12 w 24"/>
                  <a:gd name="T5" fmla="*/ 0 h 1"/>
                  <a:gd name="T6" fmla="*/ 18 w 24"/>
                  <a:gd name="T7" fmla="*/ 0 h 1"/>
                  <a:gd name="T8" fmla="*/ 24 w 24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"/>
                  <a:gd name="T17" fmla="*/ 24 w 24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768"/>
              <p:cNvSpPr>
                <a:spLocks noChangeAspect="1"/>
              </p:cNvSpPr>
              <p:nvPr/>
            </p:nvSpPr>
            <p:spPr bwMode="auto">
              <a:xfrm>
                <a:off x="3491" y="2812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6 h 18"/>
                  <a:gd name="T4" fmla="*/ 0 w 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8"/>
                  <a:gd name="T11" fmla="*/ 6 w 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8">
                    <a:moveTo>
                      <a:pt x="6" y="0"/>
                    </a:moveTo>
                    <a:lnTo>
                      <a:pt x="6" y="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Line 769"/>
              <p:cNvSpPr>
                <a:spLocks noChangeAspect="1" noChangeShapeType="1"/>
              </p:cNvSpPr>
              <p:nvPr/>
            </p:nvSpPr>
            <p:spPr bwMode="auto">
              <a:xfrm>
                <a:off x="3491" y="2830"/>
                <a:ext cx="1" cy="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770"/>
              <p:cNvSpPr>
                <a:spLocks noChangeAspect="1"/>
              </p:cNvSpPr>
              <p:nvPr/>
            </p:nvSpPr>
            <p:spPr bwMode="auto">
              <a:xfrm>
                <a:off x="3479" y="283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6 w 12"/>
                  <a:gd name="T3" fmla="*/ 6 h 12"/>
                  <a:gd name="T4" fmla="*/ 0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771"/>
              <p:cNvSpPr>
                <a:spLocks noChangeAspect="1"/>
              </p:cNvSpPr>
              <p:nvPr/>
            </p:nvSpPr>
            <p:spPr bwMode="auto">
              <a:xfrm>
                <a:off x="3479" y="2836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772"/>
              <p:cNvSpPr>
                <a:spLocks noChangeAspect="1"/>
              </p:cNvSpPr>
              <p:nvPr/>
            </p:nvSpPr>
            <p:spPr bwMode="auto">
              <a:xfrm>
                <a:off x="3467" y="2836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773"/>
              <p:cNvSpPr>
                <a:spLocks noChangeAspect="1"/>
              </p:cNvSpPr>
              <p:nvPr/>
            </p:nvSpPr>
            <p:spPr bwMode="auto">
              <a:xfrm>
                <a:off x="3449" y="2836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2 w 18"/>
                  <a:gd name="T3" fmla="*/ 6 h 12"/>
                  <a:gd name="T4" fmla="*/ 0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18" y="0"/>
                    </a:moveTo>
                    <a:lnTo>
                      <a:pt x="12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774"/>
              <p:cNvSpPr>
                <a:spLocks noChangeAspect="1"/>
              </p:cNvSpPr>
              <p:nvPr/>
            </p:nvSpPr>
            <p:spPr bwMode="auto">
              <a:xfrm>
                <a:off x="3431" y="2848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6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Freeform 775"/>
              <p:cNvSpPr>
                <a:spLocks noChangeAspect="1"/>
              </p:cNvSpPr>
              <p:nvPr/>
            </p:nvSpPr>
            <p:spPr bwMode="auto">
              <a:xfrm>
                <a:off x="3431" y="2848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776"/>
              <p:cNvSpPr>
                <a:spLocks noChangeAspect="1"/>
              </p:cNvSpPr>
              <p:nvPr/>
            </p:nvSpPr>
            <p:spPr bwMode="auto">
              <a:xfrm>
                <a:off x="3413" y="2854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2 w 18"/>
                  <a:gd name="T3" fmla="*/ 6 h 6"/>
                  <a:gd name="T4" fmla="*/ 0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18" y="6"/>
                    </a:moveTo>
                    <a:lnTo>
                      <a:pt x="12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777"/>
              <p:cNvSpPr>
                <a:spLocks noChangeAspect="1"/>
              </p:cNvSpPr>
              <p:nvPr/>
            </p:nvSpPr>
            <p:spPr bwMode="auto">
              <a:xfrm>
                <a:off x="3401" y="285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Line 778"/>
              <p:cNvSpPr>
                <a:spLocks noChangeAspect="1" noChangeShapeType="1"/>
              </p:cNvSpPr>
              <p:nvPr/>
            </p:nvSpPr>
            <p:spPr bwMode="auto">
              <a:xfrm flipH="1">
                <a:off x="3395" y="286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779"/>
              <p:cNvSpPr>
                <a:spLocks noChangeAspect="1"/>
              </p:cNvSpPr>
              <p:nvPr/>
            </p:nvSpPr>
            <p:spPr bwMode="auto">
              <a:xfrm>
                <a:off x="3395" y="2866"/>
                <a:ext cx="1" cy="12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6 h 12"/>
                  <a:gd name="T4" fmla="*/ 0 w 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780"/>
              <p:cNvSpPr>
                <a:spLocks noChangeAspect="1"/>
              </p:cNvSpPr>
              <p:nvPr/>
            </p:nvSpPr>
            <p:spPr bwMode="auto">
              <a:xfrm>
                <a:off x="3383" y="287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6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Freeform 781"/>
              <p:cNvSpPr>
                <a:spLocks noChangeAspect="1"/>
              </p:cNvSpPr>
              <p:nvPr/>
            </p:nvSpPr>
            <p:spPr bwMode="auto">
              <a:xfrm>
                <a:off x="3383" y="287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Line 7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83" y="2866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783"/>
              <p:cNvSpPr>
                <a:spLocks noChangeAspect="1"/>
              </p:cNvSpPr>
              <p:nvPr/>
            </p:nvSpPr>
            <p:spPr bwMode="auto">
              <a:xfrm>
                <a:off x="3365" y="2866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6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784"/>
              <p:cNvSpPr>
                <a:spLocks noChangeAspect="1"/>
              </p:cNvSpPr>
              <p:nvPr/>
            </p:nvSpPr>
            <p:spPr bwMode="auto">
              <a:xfrm>
                <a:off x="3359" y="286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785"/>
              <p:cNvSpPr>
                <a:spLocks noChangeAspect="1"/>
              </p:cNvSpPr>
              <p:nvPr/>
            </p:nvSpPr>
            <p:spPr bwMode="auto">
              <a:xfrm>
                <a:off x="3341" y="2860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6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786"/>
              <p:cNvSpPr>
                <a:spLocks noChangeAspect="1"/>
              </p:cNvSpPr>
              <p:nvPr/>
            </p:nvSpPr>
            <p:spPr bwMode="auto">
              <a:xfrm>
                <a:off x="3341" y="2860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787"/>
              <p:cNvSpPr>
                <a:spLocks noChangeAspect="1"/>
              </p:cNvSpPr>
              <p:nvPr/>
            </p:nvSpPr>
            <p:spPr bwMode="auto">
              <a:xfrm>
                <a:off x="3341" y="2866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788"/>
              <p:cNvSpPr>
                <a:spLocks noChangeAspect="1"/>
              </p:cNvSpPr>
              <p:nvPr/>
            </p:nvSpPr>
            <p:spPr bwMode="auto">
              <a:xfrm>
                <a:off x="3353" y="2866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19" name="Freeform 789"/>
            <p:cNvSpPr>
              <a:spLocks noChangeAspect="1"/>
            </p:cNvSpPr>
            <p:nvPr/>
          </p:nvSpPr>
          <p:spPr bwMode="auto">
            <a:xfrm>
              <a:off x="3341" y="2872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790"/>
            <p:cNvSpPr>
              <a:spLocks noChangeAspect="1"/>
            </p:cNvSpPr>
            <p:nvPr/>
          </p:nvSpPr>
          <p:spPr bwMode="auto">
            <a:xfrm>
              <a:off x="3335" y="2872"/>
              <a:ext cx="6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791"/>
            <p:cNvSpPr>
              <a:spLocks noChangeAspect="1"/>
            </p:cNvSpPr>
            <p:nvPr/>
          </p:nvSpPr>
          <p:spPr bwMode="auto">
            <a:xfrm>
              <a:off x="3323" y="2872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792"/>
            <p:cNvSpPr>
              <a:spLocks noChangeAspect="1"/>
            </p:cNvSpPr>
            <p:nvPr/>
          </p:nvSpPr>
          <p:spPr bwMode="auto">
            <a:xfrm>
              <a:off x="3323" y="2860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793"/>
            <p:cNvSpPr>
              <a:spLocks noChangeAspect="1"/>
            </p:cNvSpPr>
            <p:nvPr/>
          </p:nvSpPr>
          <p:spPr bwMode="auto">
            <a:xfrm>
              <a:off x="3317" y="2860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794"/>
            <p:cNvSpPr>
              <a:spLocks noChangeAspect="1"/>
            </p:cNvSpPr>
            <p:nvPr/>
          </p:nvSpPr>
          <p:spPr bwMode="auto">
            <a:xfrm>
              <a:off x="3317" y="2854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795"/>
            <p:cNvSpPr>
              <a:spLocks noChangeAspect="1"/>
            </p:cNvSpPr>
            <p:nvPr/>
          </p:nvSpPr>
          <p:spPr bwMode="auto">
            <a:xfrm>
              <a:off x="3299" y="2854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2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Freeform 796"/>
            <p:cNvSpPr>
              <a:spLocks noChangeAspect="1"/>
            </p:cNvSpPr>
            <p:nvPr/>
          </p:nvSpPr>
          <p:spPr bwMode="auto">
            <a:xfrm>
              <a:off x="3293" y="2842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Line 797"/>
            <p:cNvSpPr>
              <a:spLocks noChangeAspect="1" noChangeShapeType="1"/>
            </p:cNvSpPr>
            <p:nvPr/>
          </p:nvSpPr>
          <p:spPr bwMode="auto">
            <a:xfrm flipH="1">
              <a:off x="3287" y="2842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798"/>
            <p:cNvSpPr>
              <a:spLocks noChangeAspect="1"/>
            </p:cNvSpPr>
            <p:nvPr/>
          </p:nvSpPr>
          <p:spPr bwMode="auto">
            <a:xfrm>
              <a:off x="3281" y="2842"/>
              <a:ext cx="6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799"/>
            <p:cNvSpPr>
              <a:spLocks noChangeAspect="1"/>
            </p:cNvSpPr>
            <p:nvPr/>
          </p:nvSpPr>
          <p:spPr bwMode="auto">
            <a:xfrm>
              <a:off x="3269" y="2836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6 w 12"/>
                <a:gd name="T3" fmla="*/ 6 h 12"/>
                <a:gd name="T4" fmla="*/ 0 w 12"/>
                <a:gd name="T5" fmla="*/ 0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12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Freeform 800"/>
            <p:cNvSpPr>
              <a:spLocks noChangeAspect="1"/>
            </p:cNvSpPr>
            <p:nvPr/>
          </p:nvSpPr>
          <p:spPr bwMode="auto">
            <a:xfrm>
              <a:off x="3227" y="2836"/>
              <a:ext cx="42" cy="6"/>
            </a:xfrm>
            <a:custGeom>
              <a:avLst/>
              <a:gdLst>
                <a:gd name="T0" fmla="*/ 42 w 42"/>
                <a:gd name="T1" fmla="*/ 0 h 6"/>
                <a:gd name="T2" fmla="*/ 30 w 42"/>
                <a:gd name="T3" fmla="*/ 0 h 6"/>
                <a:gd name="T4" fmla="*/ 18 w 42"/>
                <a:gd name="T5" fmla="*/ 0 h 6"/>
                <a:gd name="T6" fmla="*/ 6 w 42"/>
                <a:gd name="T7" fmla="*/ 6 h 6"/>
                <a:gd name="T8" fmla="*/ 0 w 42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6"/>
                <a:gd name="T17" fmla="*/ 42 w 4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6">
                  <a:moveTo>
                    <a:pt x="42" y="0"/>
                  </a:moveTo>
                  <a:lnTo>
                    <a:pt x="30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Freeform 801"/>
            <p:cNvSpPr>
              <a:spLocks noChangeAspect="1"/>
            </p:cNvSpPr>
            <p:nvPr/>
          </p:nvSpPr>
          <p:spPr bwMode="auto">
            <a:xfrm>
              <a:off x="3227" y="2830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6 h 12"/>
                <a:gd name="T6" fmla="*/ 6 w 6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2"/>
                <a:gd name="T14" fmla="*/ 6 w 6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Line 802"/>
            <p:cNvSpPr>
              <a:spLocks noChangeAspect="1" noChangeShapeType="1"/>
            </p:cNvSpPr>
            <p:nvPr/>
          </p:nvSpPr>
          <p:spPr bwMode="auto">
            <a:xfrm flipV="1">
              <a:off x="3233" y="2818"/>
              <a:ext cx="1" cy="1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Line 803"/>
            <p:cNvSpPr>
              <a:spLocks noChangeAspect="1" noChangeShapeType="1"/>
            </p:cNvSpPr>
            <p:nvPr/>
          </p:nvSpPr>
          <p:spPr bwMode="auto">
            <a:xfrm flipV="1">
              <a:off x="3233" y="2812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Line 804"/>
            <p:cNvSpPr>
              <a:spLocks noChangeAspect="1" noChangeShapeType="1"/>
            </p:cNvSpPr>
            <p:nvPr/>
          </p:nvSpPr>
          <p:spPr bwMode="auto">
            <a:xfrm flipH="1" flipV="1">
              <a:off x="3227" y="2806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Freeform 805"/>
            <p:cNvSpPr>
              <a:spLocks noChangeAspect="1"/>
            </p:cNvSpPr>
            <p:nvPr/>
          </p:nvSpPr>
          <p:spPr bwMode="auto">
            <a:xfrm>
              <a:off x="3221" y="2800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Freeform 806"/>
            <p:cNvSpPr>
              <a:spLocks noChangeAspect="1"/>
            </p:cNvSpPr>
            <p:nvPr/>
          </p:nvSpPr>
          <p:spPr bwMode="auto">
            <a:xfrm>
              <a:off x="3203" y="2800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6 h 12"/>
                <a:gd name="T4" fmla="*/ 0 w 18"/>
                <a:gd name="T5" fmla="*/ 12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18" y="0"/>
                  </a:moveTo>
                  <a:lnTo>
                    <a:pt x="12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Freeform 807"/>
            <p:cNvSpPr>
              <a:spLocks noChangeAspect="1"/>
            </p:cNvSpPr>
            <p:nvPr/>
          </p:nvSpPr>
          <p:spPr bwMode="auto">
            <a:xfrm>
              <a:off x="3167" y="2812"/>
              <a:ext cx="36" cy="1"/>
            </a:xfrm>
            <a:custGeom>
              <a:avLst/>
              <a:gdLst>
                <a:gd name="T0" fmla="*/ 36 w 36"/>
                <a:gd name="T1" fmla="*/ 0 h 1"/>
                <a:gd name="T2" fmla="*/ 18 w 36"/>
                <a:gd name="T3" fmla="*/ 0 h 1"/>
                <a:gd name="T4" fmla="*/ 6 w 36"/>
                <a:gd name="T5" fmla="*/ 0 h 1"/>
                <a:gd name="T6" fmla="*/ 0 w 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1"/>
                <a:gd name="T14" fmla="*/ 36 w 3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1">
                  <a:moveTo>
                    <a:pt x="36" y="0"/>
                  </a:moveTo>
                  <a:lnTo>
                    <a:pt x="18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Freeform 808"/>
            <p:cNvSpPr>
              <a:spLocks noChangeAspect="1"/>
            </p:cNvSpPr>
            <p:nvPr/>
          </p:nvSpPr>
          <p:spPr bwMode="auto">
            <a:xfrm>
              <a:off x="3161" y="2794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0 w 6"/>
                <a:gd name="T3" fmla="*/ 6 h 18"/>
                <a:gd name="T4" fmla="*/ 0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9" name="Freeform 809"/>
            <p:cNvSpPr>
              <a:spLocks noChangeAspect="1"/>
            </p:cNvSpPr>
            <p:nvPr/>
          </p:nvSpPr>
          <p:spPr bwMode="auto">
            <a:xfrm>
              <a:off x="3161" y="2794"/>
              <a:ext cx="24" cy="1"/>
            </a:xfrm>
            <a:custGeom>
              <a:avLst/>
              <a:gdLst>
                <a:gd name="T0" fmla="*/ 0 w 24"/>
                <a:gd name="T1" fmla="*/ 0 h 1"/>
                <a:gd name="T2" fmla="*/ 12 w 24"/>
                <a:gd name="T3" fmla="*/ 0 h 1"/>
                <a:gd name="T4" fmla="*/ 24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Freeform 810"/>
            <p:cNvSpPr>
              <a:spLocks noChangeAspect="1"/>
            </p:cNvSpPr>
            <p:nvPr/>
          </p:nvSpPr>
          <p:spPr bwMode="auto">
            <a:xfrm>
              <a:off x="3185" y="2776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2 w 18"/>
                <a:gd name="T3" fmla="*/ 12 h 18"/>
                <a:gd name="T4" fmla="*/ 18 w 18"/>
                <a:gd name="T5" fmla="*/ 0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18"/>
                  </a:moveTo>
                  <a:lnTo>
                    <a:pt x="12" y="12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1" name="Line 811"/>
            <p:cNvSpPr>
              <a:spLocks noChangeAspect="1" noChangeShapeType="1"/>
            </p:cNvSpPr>
            <p:nvPr/>
          </p:nvSpPr>
          <p:spPr bwMode="auto">
            <a:xfrm flipV="1">
              <a:off x="3203" y="2770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2" name="Line 812"/>
            <p:cNvSpPr>
              <a:spLocks noChangeAspect="1" noChangeShapeType="1"/>
            </p:cNvSpPr>
            <p:nvPr/>
          </p:nvSpPr>
          <p:spPr bwMode="auto">
            <a:xfrm flipH="1">
              <a:off x="3197" y="2770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3" name="Freeform 813"/>
            <p:cNvSpPr>
              <a:spLocks noChangeAspect="1"/>
            </p:cNvSpPr>
            <p:nvPr/>
          </p:nvSpPr>
          <p:spPr bwMode="auto">
            <a:xfrm>
              <a:off x="3191" y="277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6 h 12"/>
                <a:gd name="T4" fmla="*/ 0 w 6"/>
                <a:gd name="T5" fmla="*/ 12 h 12"/>
                <a:gd name="T6" fmla="*/ 0 w 6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2"/>
                <a:gd name="T14" fmla="*/ 6 w 6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2">
                  <a:moveTo>
                    <a:pt x="6" y="0"/>
                  </a:move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4" name="Freeform 814"/>
            <p:cNvSpPr>
              <a:spLocks noChangeAspect="1"/>
            </p:cNvSpPr>
            <p:nvPr/>
          </p:nvSpPr>
          <p:spPr bwMode="auto">
            <a:xfrm>
              <a:off x="3179" y="2758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12 h 24"/>
                <a:gd name="T6" fmla="*/ 6 w 12"/>
                <a:gd name="T7" fmla="*/ 6 h 24"/>
                <a:gd name="T8" fmla="*/ 0 w 1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4"/>
                <a:gd name="T17" fmla="*/ 12 w 1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5" name="Freeform 815"/>
            <p:cNvSpPr>
              <a:spLocks noChangeAspect="1"/>
            </p:cNvSpPr>
            <p:nvPr/>
          </p:nvSpPr>
          <p:spPr bwMode="auto">
            <a:xfrm>
              <a:off x="3167" y="275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6" name="Freeform 816"/>
            <p:cNvSpPr>
              <a:spLocks noChangeAspect="1"/>
            </p:cNvSpPr>
            <p:nvPr/>
          </p:nvSpPr>
          <p:spPr bwMode="auto">
            <a:xfrm>
              <a:off x="3161" y="275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7" name="Freeform 817"/>
            <p:cNvSpPr>
              <a:spLocks noChangeAspect="1"/>
            </p:cNvSpPr>
            <p:nvPr/>
          </p:nvSpPr>
          <p:spPr bwMode="auto">
            <a:xfrm>
              <a:off x="3161" y="2752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6 h 18"/>
                <a:gd name="T4" fmla="*/ 0 w 1"/>
                <a:gd name="T5" fmla="*/ 18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0"/>
                  </a:moveTo>
                  <a:lnTo>
                    <a:pt x="0" y="6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8" name="Line 818"/>
            <p:cNvSpPr>
              <a:spLocks noChangeAspect="1" noChangeShapeType="1"/>
            </p:cNvSpPr>
            <p:nvPr/>
          </p:nvSpPr>
          <p:spPr bwMode="auto">
            <a:xfrm>
              <a:off x="3161" y="2770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9" name="Freeform 819"/>
            <p:cNvSpPr>
              <a:spLocks noChangeAspect="1"/>
            </p:cNvSpPr>
            <p:nvPr/>
          </p:nvSpPr>
          <p:spPr bwMode="auto">
            <a:xfrm>
              <a:off x="3161" y="2776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0" name="Freeform 820"/>
            <p:cNvSpPr>
              <a:spLocks noChangeAspect="1"/>
            </p:cNvSpPr>
            <p:nvPr/>
          </p:nvSpPr>
          <p:spPr bwMode="auto">
            <a:xfrm>
              <a:off x="3167" y="2776"/>
              <a:ext cx="6" cy="18"/>
            </a:xfrm>
            <a:custGeom>
              <a:avLst/>
              <a:gdLst>
                <a:gd name="T0" fmla="*/ 0 w 6"/>
                <a:gd name="T1" fmla="*/ 0 h 18"/>
                <a:gd name="T2" fmla="*/ 6 w 6"/>
                <a:gd name="T3" fmla="*/ 6 h 18"/>
                <a:gd name="T4" fmla="*/ 6 w 6"/>
                <a:gd name="T5" fmla="*/ 18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0" y="0"/>
                  </a:moveTo>
                  <a:lnTo>
                    <a:pt x="6" y="6"/>
                  </a:lnTo>
                  <a:lnTo>
                    <a:pt x="6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1" name="Freeform 821"/>
            <p:cNvSpPr>
              <a:spLocks noChangeAspect="1"/>
            </p:cNvSpPr>
            <p:nvPr/>
          </p:nvSpPr>
          <p:spPr bwMode="auto">
            <a:xfrm>
              <a:off x="3155" y="2794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12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2" name="Freeform 822"/>
            <p:cNvSpPr>
              <a:spLocks noChangeAspect="1"/>
            </p:cNvSpPr>
            <p:nvPr/>
          </p:nvSpPr>
          <p:spPr bwMode="auto">
            <a:xfrm>
              <a:off x="3155" y="278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3" name="Freeform 823"/>
            <p:cNvSpPr>
              <a:spLocks noChangeAspect="1"/>
            </p:cNvSpPr>
            <p:nvPr/>
          </p:nvSpPr>
          <p:spPr bwMode="auto">
            <a:xfrm>
              <a:off x="3143" y="2788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4" name="Freeform 824"/>
            <p:cNvSpPr>
              <a:spLocks noChangeAspect="1"/>
            </p:cNvSpPr>
            <p:nvPr/>
          </p:nvSpPr>
          <p:spPr bwMode="auto">
            <a:xfrm>
              <a:off x="3131" y="2788"/>
              <a:ext cx="12" cy="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0 h 6"/>
                <a:gd name="T4" fmla="*/ 0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5" name="Freeform 825"/>
            <p:cNvSpPr>
              <a:spLocks noChangeAspect="1"/>
            </p:cNvSpPr>
            <p:nvPr/>
          </p:nvSpPr>
          <p:spPr bwMode="auto">
            <a:xfrm>
              <a:off x="3131" y="2794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12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6" name="Line 826"/>
            <p:cNvSpPr>
              <a:spLocks noChangeAspect="1" noChangeShapeType="1"/>
            </p:cNvSpPr>
            <p:nvPr/>
          </p:nvSpPr>
          <p:spPr bwMode="auto">
            <a:xfrm flipH="1">
              <a:off x="3131" y="2806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7" name="Freeform 827"/>
            <p:cNvSpPr>
              <a:spLocks noChangeAspect="1"/>
            </p:cNvSpPr>
            <p:nvPr/>
          </p:nvSpPr>
          <p:spPr bwMode="auto">
            <a:xfrm>
              <a:off x="3119" y="2806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8" name="Freeform 828"/>
            <p:cNvSpPr>
              <a:spLocks noChangeAspect="1"/>
            </p:cNvSpPr>
            <p:nvPr/>
          </p:nvSpPr>
          <p:spPr bwMode="auto">
            <a:xfrm>
              <a:off x="3095" y="2806"/>
              <a:ext cx="24" cy="1"/>
            </a:xfrm>
            <a:custGeom>
              <a:avLst/>
              <a:gdLst>
                <a:gd name="T0" fmla="*/ 24 w 24"/>
                <a:gd name="T1" fmla="*/ 0 h 1"/>
                <a:gd name="T2" fmla="*/ 12 w 24"/>
                <a:gd name="T3" fmla="*/ 0 h 1"/>
                <a:gd name="T4" fmla="*/ 0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24" y="0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9" name="Freeform 829"/>
            <p:cNvSpPr>
              <a:spLocks noChangeAspect="1"/>
            </p:cNvSpPr>
            <p:nvPr/>
          </p:nvSpPr>
          <p:spPr bwMode="auto">
            <a:xfrm>
              <a:off x="3095" y="2794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0" name="Freeform 830"/>
            <p:cNvSpPr>
              <a:spLocks noChangeAspect="1"/>
            </p:cNvSpPr>
            <p:nvPr/>
          </p:nvSpPr>
          <p:spPr bwMode="auto">
            <a:xfrm>
              <a:off x="3083" y="2794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1" name="Freeform 831"/>
            <p:cNvSpPr>
              <a:spLocks noChangeAspect="1"/>
            </p:cNvSpPr>
            <p:nvPr/>
          </p:nvSpPr>
          <p:spPr bwMode="auto">
            <a:xfrm>
              <a:off x="3083" y="2794"/>
              <a:ext cx="1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2" name="Freeform 832"/>
            <p:cNvSpPr>
              <a:spLocks noChangeAspect="1"/>
            </p:cNvSpPr>
            <p:nvPr/>
          </p:nvSpPr>
          <p:spPr bwMode="auto">
            <a:xfrm>
              <a:off x="3077" y="2806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3" name="Line 833"/>
            <p:cNvSpPr>
              <a:spLocks noChangeAspect="1" noChangeShapeType="1"/>
            </p:cNvSpPr>
            <p:nvPr/>
          </p:nvSpPr>
          <p:spPr bwMode="auto">
            <a:xfrm flipV="1">
              <a:off x="3077" y="2800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4" name="Freeform 834"/>
            <p:cNvSpPr>
              <a:spLocks noChangeAspect="1"/>
            </p:cNvSpPr>
            <p:nvPr/>
          </p:nvSpPr>
          <p:spPr bwMode="auto">
            <a:xfrm>
              <a:off x="3077" y="2794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Line 835"/>
            <p:cNvSpPr>
              <a:spLocks noChangeAspect="1" noChangeShapeType="1"/>
            </p:cNvSpPr>
            <p:nvPr/>
          </p:nvSpPr>
          <p:spPr bwMode="auto">
            <a:xfrm flipH="1" flipV="1">
              <a:off x="3077" y="2788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Freeform 836"/>
            <p:cNvSpPr>
              <a:spLocks noChangeAspect="1"/>
            </p:cNvSpPr>
            <p:nvPr/>
          </p:nvSpPr>
          <p:spPr bwMode="auto">
            <a:xfrm>
              <a:off x="3053" y="2782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12 w 24"/>
                <a:gd name="T3" fmla="*/ 0 h 6"/>
                <a:gd name="T4" fmla="*/ 0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24" y="6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837"/>
            <p:cNvSpPr>
              <a:spLocks noChangeAspect="1"/>
            </p:cNvSpPr>
            <p:nvPr/>
          </p:nvSpPr>
          <p:spPr bwMode="auto">
            <a:xfrm>
              <a:off x="3011" y="2782"/>
              <a:ext cx="42" cy="1"/>
            </a:xfrm>
            <a:custGeom>
              <a:avLst/>
              <a:gdLst>
                <a:gd name="T0" fmla="*/ 42 w 42"/>
                <a:gd name="T1" fmla="*/ 0 h 1"/>
                <a:gd name="T2" fmla="*/ 18 w 42"/>
                <a:gd name="T3" fmla="*/ 0 h 1"/>
                <a:gd name="T4" fmla="*/ 0 w 42"/>
                <a:gd name="T5" fmla="*/ 0 h 1"/>
                <a:gd name="T6" fmla="*/ 0 60000 65536"/>
                <a:gd name="T7" fmla="*/ 0 60000 65536"/>
                <a:gd name="T8" fmla="*/ 0 60000 65536"/>
                <a:gd name="T9" fmla="*/ 0 w 42"/>
                <a:gd name="T10" fmla="*/ 0 h 1"/>
                <a:gd name="T11" fmla="*/ 42 w 4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">
                  <a:moveTo>
                    <a:pt x="42" y="0"/>
                  </a:move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Freeform 838"/>
            <p:cNvSpPr>
              <a:spLocks noChangeAspect="1"/>
            </p:cNvSpPr>
            <p:nvPr/>
          </p:nvSpPr>
          <p:spPr bwMode="auto">
            <a:xfrm>
              <a:off x="2993" y="2782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6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Freeform 839"/>
            <p:cNvSpPr>
              <a:spLocks noChangeAspect="1"/>
            </p:cNvSpPr>
            <p:nvPr/>
          </p:nvSpPr>
          <p:spPr bwMode="auto">
            <a:xfrm>
              <a:off x="2987" y="2770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840"/>
            <p:cNvSpPr>
              <a:spLocks noChangeAspect="1"/>
            </p:cNvSpPr>
            <p:nvPr/>
          </p:nvSpPr>
          <p:spPr bwMode="auto">
            <a:xfrm>
              <a:off x="2987" y="2764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Freeform 841"/>
            <p:cNvSpPr>
              <a:spLocks noChangeAspect="1"/>
            </p:cNvSpPr>
            <p:nvPr/>
          </p:nvSpPr>
          <p:spPr bwMode="auto">
            <a:xfrm>
              <a:off x="2981" y="2758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Line 842"/>
            <p:cNvSpPr>
              <a:spLocks noChangeAspect="1" noChangeShapeType="1"/>
            </p:cNvSpPr>
            <p:nvPr/>
          </p:nvSpPr>
          <p:spPr bwMode="auto">
            <a:xfrm flipH="1">
              <a:off x="2969" y="2758"/>
              <a:ext cx="12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843"/>
            <p:cNvSpPr>
              <a:spLocks noChangeAspect="1"/>
            </p:cNvSpPr>
            <p:nvPr/>
          </p:nvSpPr>
          <p:spPr bwMode="auto">
            <a:xfrm>
              <a:off x="2945" y="2758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2 w 24"/>
                <a:gd name="T3" fmla="*/ 6 h 12"/>
                <a:gd name="T4" fmla="*/ 0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24" y="0"/>
                  </a:moveTo>
                  <a:lnTo>
                    <a:pt x="12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Freeform 844"/>
            <p:cNvSpPr>
              <a:spLocks noChangeAspect="1"/>
            </p:cNvSpPr>
            <p:nvPr/>
          </p:nvSpPr>
          <p:spPr bwMode="auto">
            <a:xfrm>
              <a:off x="2921" y="2770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12 w 24"/>
                <a:gd name="T3" fmla="*/ 6 h 18"/>
                <a:gd name="T4" fmla="*/ 0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24" y="0"/>
                  </a:moveTo>
                  <a:lnTo>
                    <a:pt x="12" y="6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5" name="Freeform 845"/>
            <p:cNvSpPr>
              <a:spLocks noChangeAspect="1"/>
            </p:cNvSpPr>
            <p:nvPr/>
          </p:nvSpPr>
          <p:spPr bwMode="auto">
            <a:xfrm>
              <a:off x="2885" y="2788"/>
              <a:ext cx="36" cy="24"/>
            </a:xfrm>
            <a:custGeom>
              <a:avLst/>
              <a:gdLst>
                <a:gd name="T0" fmla="*/ 36 w 36"/>
                <a:gd name="T1" fmla="*/ 0 h 24"/>
                <a:gd name="T2" fmla="*/ 18 w 36"/>
                <a:gd name="T3" fmla="*/ 12 h 24"/>
                <a:gd name="T4" fmla="*/ 0 w 36"/>
                <a:gd name="T5" fmla="*/ 24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36" y="0"/>
                  </a:moveTo>
                  <a:lnTo>
                    <a:pt x="18" y="12"/>
                  </a:lnTo>
                  <a:lnTo>
                    <a:pt x="0" y="2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" name="Freeform 846"/>
            <p:cNvSpPr>
              <a:spLocks noChangeAspect="1"/>
            </p:cNvSpPr>
            <p:nvPr/>
          </p:nvSpPr>
          <p:spPr bwMode="auto">
            <a:xfrm>
              <a:off x="2868" y="2812"/>
              <a:ext cx="17" cy="24"/>
            </a:xfrm>
            <a:custGeom>
              <a:avLst/>
              <a:gdLst>
                <a:gd name="T0" fmla="*/ 17 w 17"/>
                <a:gd name="T1" fmla="*/ 0 h 24"/>
                <a:gd name="T2" fmla="*/ 6 w 17"/>
                <a:gd name="T3" fmla="*/ 12 h 24"/>
                <a:gd name="T4" fmla="*/ 0 w 17"/>
                <a:gd name="T5" fmla="*/ 24 h 24"/>
                <a:gd name="T6" fmla="*/ 0 60000 65536"/>
                <a:gd name="T7" fmla="*/ 0 60000 65536"/>
                <a:gd name="T8" fmla="*/ 0 60000 65536"/>
                <a:gd name="T9" fmla="*/ 0 w 17"/>
                <a:gd name="T10" fmla="*/ 0 h 24"/>
                <a:gd name="T11" fmla="*/ 17 w 17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24">
                  <a:moveTo>
                    <a:pt x="17" y="0"/>
                  </a:move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Freeform 847"/>
            <p:cNvSpPr>
              <a:spLocks noChangeAspect="1"/>
            </p:cNvSpPr>
            <p:nvPr/>
          </p:nvSpPr>
          <p:spPr bwMode="auto">
            <a:xfrm>
              <a:off x="2850" y="2830"/>
              <a:ext cx="18" cy="6"/>
            </a:xfrm>
            <a:custGeom>
              <a:avLst/>
              <a:gdLst>
                <a:gd name="T0" fmla="*/ 18 w 18"/>
                <a:gd name="T1" fmla="*/ 6 h 6"/>
                <a:gd name="T2" fmla="*/ 12 w 18"/>
                <a:gd name="T3" fmla="*/ 6 h 6"/>
                <a:gd name="T4" fmla="*/ 12 w 18"/>
                <a:gd name="T5" fmla="*/ 6 h 6"/>
                <a:gd name="T6" fmla="*/ 6 w 18"/>
                <a:gd name="T7" fmla="*/ 0 h 6"/>
                <a:gd name="T8" fmla="*/ 0 w 1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6"/>
                <a:gd name="T17" fmla="*/ 18 w 1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6">
                  <a:moveTo>
                    <a:pt x="18" y="6"/>
                  </a:move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8" name="Freeform 848"/>
            <p:cNvSpPr>
              <a:spLocks noChangeAspect="1"/>
            </p:cNvSpPr>
            <p:nvPr/>
          </p:nvSpPr>
          <p:spPr bwMode="auto">
            <a:xfrm>
              <a:off x="2814" y="2830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18 w 36"/>
                <a:gd name="T3" fmla="*/ 6 h 18"/>
                <a:gd name="T4" fmla="*/ 0 w 36"/>
                <a:gd name="T5" fmla="*/ 18 h 18"/>
                <a:gd name="T6" fmla="*/ 0 60000 65536"/>
                <a:gd name="T7" fmla="*/ 0 60000 65536"/>
                <a:gd name="T8" fmla="*/ 0 60000 65536"/>
                <a:gd name="T9" fmla="*/ 0 w 36"/>
                <a:gd name="T10" fmla="*/ 0 h 18"/>
                <a:gd name="T11" fmla="*/ 36 w 3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8">
                  <a:moveTo>
                    <a:pt x="36" y="0"/>
                  </a:moveTo>
                  <a:lnTo>
                    <a:pt x="18" y="6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" name="Freeform 849"/>
            <p:cNvSpPr>
              <a:spLocks noChangeAspect="1"/>
            </p:cNvSpPr>
            <p:nvPr/>
          </p:nvSpPr>
          <p:spPr bwMode="auto">
            <a:xfrm>
              <a:off x="2784" y="2848"/>
              <a:ext cx="30" cy="42"/>
            </a:xfrm>
            <a:custGeom>
              <a:avLst/>
              <a:gdLst>
                <a:gd name="T0" fmla="*/ 30 w 30"/>
                <a:gd name="T1" fmla="*/ 0 h 42"/>
                <a:gd name="T2" fmla="*/ 24 w 30"/>
                <a:gd name="T3" fmla="*/ 12 h 42"/>
                <a:gd name="T4" fmla="*/ 12 w 30"/>
                <a:gd name="T5" fmla="*/ 24 h 42"/>
                <a:gd name="T6" fmla="*/ 6 w 30"/>
                <a:gd name="T7" fmla="*/ 36 h 42"/>
                <a:gd name="T8" fmla="*/ 0 w 30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2"/>
                <a:gd name="T17" fmla="*/ 30 w 30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2">
                  <a:moveTo>
                    <a:pt x="30" y="0"/>
                  </a:moveTo>
                  <a:lnTo>
                    <a:pt x="24" y="12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" name="Freeform 850"/>
            <p:cNvSpPr>
              <a:spLocks noChangeAspect="1"/>
            </p:cNvSpPr>
            <p:nvPr/>
          </p:nvSpPr>
          <p:spPr bwMode="auto">
            <a:xfrm>
              <a:off x="2778" y="2878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0 w 6"/>
                <a:gd name="T5" fmla="*/ 6 h 12"/>
                <a:gd name="T6" fmla="*/ 0 w 6"/>
                <a:gd name="T7" fmla="*/ 0 h 12"/>
                <a:gd name="T8" fmla="*/ 0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" name="Freeform 851"/>
            <p:cNvSpPr>
              <a:spLocks noChangeAspect="1"/>
            </p:cNvSpPr>
            <p:nvPr/>
          </p:nvSpPr>
          <p:spPr bwMode="auto">
            <a:xfrm>
              <a:off x="2778" y="2878"/>
              <a:ext cx="1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2" name="Freeform 852"/>
            <p:cNvSpPr>
              <a:spLocks noChangeAspect="1"/>
            </p:cNvSpPr>
            <p:nvPr/>
          </p:nvSpPr>
          <p:spPr bwMode="auto">
            <a:xfrm>
              <a:off x="2778" y="2890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Freeform 853"/>
            <p:cNvSpPr>
              <a:spLocks noChangeAspect="1"/>
            </p:cNvSpPr>
            <p:nvPr/>
          </p:nvSpPr>
          <p:spPr bwMode="auto">
            <a:xfrm>
              <a:off x="2778" y="2890"/>
              <a:ext cx="6" cy="30"/>
            </a:xfrm>
            <a:custGeom>
              <a:avLst/>
              <a:gdLst>
                <a:gd name="T0" fmla="*/ 6 w 6"/>
                <a:gd name="T1" fmla="*/ 0 h 30"/>
                <a:gd name="T2" fmla="*/ 6 w 6"/>
                <a:gd name="T3" fmla="*/ 6 h 30"/>
                <a:gd name="T4" fmla="*/ 6 w 6"/>
                <a:gd name="T5" fmla="*/ 18 h 30"/>
                <a:gd name="T6" fmla="*/ 0 w 6"/>
                <a:gd name="T7" fmla="*/ 24 h 30"/>
                <a:gd name="T8" fmla="*/ 0 w 6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0"/>
                <a:gd name="T17" fmla="*/ 6 w 6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0">
                  <a:moveTo>
                    <a:pt x="6" y="0"/>
                  </a:move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Freeform 854"/>
            <p:cNvSpPr>
              <a:spLocks noChangeAspect="1"/>
            </p:cNvSpPr>
            <p:nvPr/>
          </p:nvSpPr>
          <p:spPr bwMode="auto">
            <a:xfrm>
              <a:off x="2772" y="2914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Freeform 855"/>
            <p:cNvSpPr>
              <a:spLocks noChangeAspect="1"/>
            </p:cNvSpPr>
            <p:nvPr/>
          </p:nvSpPr>
          <p:spPr bwMode="auto">
            <a:xfrm>
              <a:off x="2772" y="290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Freeform 856"/>
            <p:cNvSpPr>
              <a:spLocks noChangeAspect="1"/>
            </p:cNvSpPr>
            <p:nvPr/>
          </p:nvSpPr>
          <p:spPr bwMode="auto">
            <a:xfrm>
              <a:off x="2766" y="2908"/>
              <a:ext cx="6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Freeform 857"/>
            <p:cNvSpPr>
              <a:spLocks noChangeAspect="1"/>
            </p:cNvSpPr>
            <p:nvPr/>
          </p:nvSpPr>
          <p:spPr bwMode="auto">
            <a:xfrm>
              <a:off x="2766" y="2914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6 w 12"/>
                <a:gd name="T3" fmla="*/ 6 h 12"/>
                <a:gd name="T4" fmla="*/ 12 w 12"/>
                <a:gd name="T5" fmla="*/ 12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8" name="Freeform 858"/>
            <p:cNvSpPr>
              <a:spLocks noChangeAspect="1"/>
            </p:cNvSpPr>
            <p:nvPr/>
          </p:nvSpPr>
          <p:spPr bwMode="auto">
            <a:xfrm>
              <a:off x="2778" y="2926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12 h 18"/>
                <a:gd name="T4" fmla="*/ 0 w 1"/>
                <a:gd name="T5" fmla="*/ 18 h 18"/>
                <a:gd name="T6" fmla="*/ 0 60000 65536"/>
                <a:gd name="T7" fmla="*/ 0 60000 65536"/>
                <a:gd name="T8" fmla="*/ 0 60000 65536"/>
                <a:gd name="T9" fmla="*/ 0 w 1"/>
                <a:gd name="T10" fmla="*/ 0 h 18"/>
                <a:gd name="T11" fmla="*/ 1 w 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">
                  <a:moveTo>
                    <a:pt x="0" y="0"/>
                  </a:move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9" name="Line 859"/>
            <p:cNvSpPr>
              <a:spLocks noChangeAspect="1" noChangeShapeType="1"/>
            </p:cNvSpPr>
            <p:nvPr/>
          </p:nvSpPr>
          <p:spPr bwMode="auto">
            <a:xfrm>
              <a:off x="2778" y="2944"/>
              <a:ext cx="1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0" name="Freeform 860"/>
            <p:cNvSpPr>
              <a:spLocks noChangeAspect="1"/>
            </p:cNvSpPr>
            <p:nvPr/>
          </p:nvSpPr>
          <p:spPr bwMode="auto">
            <a:xfrm>
              <a:off x="3886" y="3004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1" name="Freeform 861"/>
            <p:cNvSpPr>
              <a:spLocks noChangeAspect="1"/>
            </p:cNvSpPr>
            <p:nvPr/>
          </p:nvSpPr>
          <p:spPr bwMode="auto">
            <a:xfrm>
              <a:off x="3892" y="3004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Line 862"/>
            <p:cNvSpPr>
              <a:spLocks noChangeAspect="1" noChangeShapeType="1"/>
            </p:cNvSpPr>
            <p:nvPr/>
          </p:nvSpPr>
          <p:spPr bwMode="auto">
            <a:xfrm flipV="1">
              <a:off x="3898" y="2998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3" name="Freeform 863"/>
            <p:cNvSpPr>
              <a:spLocks noChangeAspect="1"/>
            </p:cNvSpPr>
            <p:nvPr/>
          </p:nvSpPr>
          <p:spPr bwMode="auto">
            <a:xfrm>
              <a:off x="3898" y="2992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Freeform 864"/>
            <p:cNvSpPr>
              <a:spLocks noChangeAspect="1"/>
            </p:cNvSpPr>
            <p:nvPr/>
          </p:nvSpPr>
          <p:spPr bwMode="auto">
            <a:xfrm>
              <a:off x="3898" y="2992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5" name="Freeform 865"/>
            <p:cNvSpPr>
              <a:spLocks noChangeAspect="1"/>
            </p:cNvSpPr>
            <p:nvPr/>
          </p:nvSpPr>
          <p:spPr bwMode="auto">
            <a:xfrm>
              <a:off x="3898" y="2980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Freeform 866"/>
            <p:cNvSpPr>
              <a:spLocks noChangeAspect="1"/>
            </p:cNvSpPr>
            <p:nvPr/>
          </p:nvSpPr>
          <p:spPr bwMode="auto">
            <a:xfrm>
              <a:off x="3898" y="2974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7" name="Freeform 867"/>
            <p:cNvSpPr>
              <a:spLocks noChangeAspect="1"/>
            </p:cNvSpPr>
            <p:nvPr/>
          </p:nvSpPr>
          <p:spPr bwMode="auto">
            <a:xfrm>
              <a:off x="3904" y="2962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Freeform 868"/>
            <p:cNvSpPr>
              <a:spLocks noChangeAspect="1"/>
            </p:cNvSpPr>
            <p:nvPr/>
          </p:nvSpPr>
          <p:spPr bwMode="auto">
            <a:xfrm>
              <a:off x="3904" y="2962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12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9" name="Line 869"/>
            <p:cNvSpPr>
              <a:spLocks noChangeAspect="1" noChangeShapeType="1"/>
            </p:cNvSpPr>
            <p:nvPr/>
          </p:nvSpPr>
          <p:spPr bwMode="auto">
            <a:xfrm>
              <a:off x="3916" y="2968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Freeform 870"/>
            <p:cNvSpPr>
              <a:spLocks noChangeAspect="1"/>
            </p:cNvSpPr>
            <p:nvPr/>
          </p:nvSpPr>
          <p:spPr bwMode="auto">
            <a:xfrm>
              <a:off x="3922" y="2956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1" name="Freeform 871"/>
            <p:cNvSpPr>
              <a:spLocks noChangeAspect="1"/>
            </p:cNvSpPr>
            <p:nvPr/>
          </p:nvSpPr>
          <p:spPr bwMode="auto">
            <a:xfrm>
              <a:off x="3928" y="2938"/>
              <a:ext cx="48" cy="18"/>
            </a:xfrm>
            <a:custGeom>
              <a:avLst/>
              <a:gdLst>
                <a:gd name="T0" fmla="*/ 0 w 48"/>
                <a:gd name="T1" fmla="*/ 18 h 18"/>
                <a:gd name="T2" fmla="*/ 12 w 48"/>
                <a:gd name="T3" fmla="*/ 12 h 18"/>
                <a:gd name="T4" fmla="*/ 24 w 48"/>
                <a:gd name="T5" fmla="*/ 6 h 18"/>
                <a:gd name="T6" fmla="*/ 36 w 48"/>
                <a:gd name="T7" fmla="*/ 6 h 18"/>
                <a:gd name="T8" fmla="*/ 48 w 4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8"/>
                <a:gd name="T17" fmla="*/ 48 w 4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8">
                  <a:moveTo>
                    <a:pt x="0" y="18"/>
                  </a:moveTo>
                  <a:lnTo>
                    <a:pt x="12" y="12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4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2" name="Freeform 872"/>
            <p:cNvSpPr>
              <a:spLocks noChangeAspect="1"/>
            </p:cNvSpPr>
            <p:nvPr/>
          </p:nvSpPr>
          <p:spPr bwMode="auto">
            <a:xfrm>
              <a:off x="3976" y="2932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3" name="Freeform 873"/>
            <p:cNvSpPr>
              <a:spLocks noChangeAspect="1"/>
            </p:cNvSpPr>
            <p:nvPr/>
          </p:nvSpPr>
          <p:spPr bwMode="auto">
            <a:xfrm>
              <a:off x="3976" y="2920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4" name="Freeform 874"/>
            <p:cNvSpPr>
              <a:spLocks noChangeAspect="1"/>
            </p:cNvSpPr>
            <p:nvPr/>
          </p:nvSpPr>
          <p:spPr bwMode="auto">
            <a:xfrm>
              <a:off x="3982" y="291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5" name="Freeform 875"/>
            <p:cNvSpPr>
              <a:spLocks noChangeAspect="1"/>
            </p:cNvSpPr>
            <p:nvPr/>
          </p:nvSpPr>
          <p:spPr bwMode="auto">
            <a:xfrm>
              <a:off x="4006" y="2914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12 w 18"/>
                <a:gd name="T3" fmla="*/ 6 h 12"/>
                <a:gd name="T4" fmla="*/ 12 w 18"/>
                <a:gd name="T5" fmla="*/ 12 h 12"/>
                <a:gd name="T6" fmla="*/ 18 w 18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0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Freeform 876"/>
            <p:cNvSpPr>
              <a:spLocks noChangeAspect="1"/>
            </p:cNvSpPr>
            <p:nvPr/>
          </p:nvSpPr>
          <p:spPr bwMode="auto">
            <a:xfrm>
              <a:off x="4024" y="2908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6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7" name="Freeform 877"/>
            <p:cNvSpPr>
              <a:spLocks noChangeAspect="1"/>
            </p:cNvSpPr>
            <p:nvPr/>
          </p:nvSpPr>
          <p:spPr bwMode="auto">
            <a:xfrm>
              <a:off x="4018" y="289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6 h 18"/>
                <a:gd name="T4" fmla="*/ 0 w 12"/>
                <a:gd name="T5" fmla="*/ 0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12" y="18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Freeform 878"/>
            <p:cNvSpPr>
              <a:spLocks noChangeAspect="1"/>
            </p:cNvSpPr>
            <p:nvPr/>
          </p:nvSpPr>
          <p:spPr bwMode="auto">
            <a:xfrm>
              <a:off x="4018" y="2878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Line 879"/>
            <p:cNvSpPr>
              <a:spLocks noChangeAspect="1" noChangeShapeType="1"/>
            </p:cNvSpPr>
            <p:nvPr/>
          </p:nvSpPr>
          <p:spPr bwMode="auto">
            <a:xfrm flipV="1">
              <a:off x="4024" y="2872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0" name="Freeform 880"/>
            <p:cNvSpPr>
              <a:spLocks noChangeAspect="1"/>
            </p:cNvSpPr>
            <p:nvPr/>
          </p:nvSpPr>
          <p:spPr bwMode="auto">
            <a:xfrm>
              <a:off x="4024" y="2866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1" name="Freeform 881"/>
            <p:cNvSpPr>
              <a:spLocks noChangeAspect="1"/>
            </p:cNvSpPr>
            <p:nvPr/>
          </p:nvSpPr>
          <p:spPr bwMode="auto">
            <a:xfrm>
              <a:off x="4024" y="2848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0 w 6"/>
                <a:gd name="T3" fmla="*/ 6 h 18"/>
                <a:gd name="T4" fmla="*/ 0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18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Freeform 882"/>
            <p:cNvSpPr>
              <a:spLocks noChangeAspect="1"/>
            </p:cNvSpPr>
            <p:nvPr/>
          </p:nvSpPr>
          <p:spPr bwMode="auto">
            <a:xfrm>
              <a:off x="4024" y="2842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0 h 6"/>
                <a:gd name="T4" fmla="*/ 18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Line 883"/>
            <p:cNvSpPr>
              <a:spLocks noChangeAspect="1" noChangeShapeType="1"/>
            </p:cNvSpPr>
            <p:nvPr/>
          </p:nvSpPr>
          <p:spPr bwMode="auto">
            <a:xfrm>
              <a:off x="4042" y="2842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Freeform 884"/>
            <p:cNvSpPr>
              <a:spLocks noChangeAspect="1"/>
            </p:cNvSpPr>
            <p:nvPr/>
          </p:nvSpPr>
          <p:spPr bwMode="auto">
            <a:xfrm>
              <a:off x="4048" y="2848"/>
              <a:ext cx="6" cy="48"/>
            </a:xfrm>
            <a:custGeom>
              <a:avLst/>
              <a:gdLst>
                <a:gd name="T0" fmla="*/ 0 w 6"/>
                <a:gd name="T1" fmla="*/ 0 h 48"/>
                <a:gd name="T2" fmla="*/ 0 w 6"/>
                <a:gd name="T3" fmla="*/ 12 h 48"/>
                <a:gd name="T4" fmla="*/ 6 w 6"/>
                <a:gd name="T5" fmla="*/ 24 h 48"/>
                <a:gd name="T6" fmla="*/ 6 w 6"/>
                <a:gd name="T7" fmla="*/ 48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8"/>
                <a:gd name="T14" fmla="*/ 6 w 6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8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  <a:lnTo>
                    <a:pt x="6" y="4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Freeform 885"/>
            <p:cNvSpPr>
              <a:spLocks noChangeAspect="1"/>
            </p:cNvSpPr>
            <p:nvPr/>
          </p:nvSpPr>
          <p:spPr bwMode="auto">
            <a:xfrm>
              <a:off x="4054" y="2896"/>
              <a:ext cx="1" cy="36"/>
            </a:xfrm>
            <a:custGeom>
              <a:avLst/>
              <a:gdLst>
                <a:gd name="T0" fmla="*/ 0 w 1"/>
                <a:gd name="T1" fmla="*/ 0 h 36"/>
                <a:gd name="T2" fmla="*/ 0 w 1"/>
                <a:gd name="T3" fmla="*/ 18 h 36"/>
                <a:gd name="T4" fmla="*/ 0 w 1"/>
                <a:gd name="T5" fmla="*/ 36 h 36"/>
                <a:gd name="T6" fmla="*/ 0 60000 65536"/>
                <a:gd name="T7" fmla="*/ 0 60000 65536"/>
                <a:gd name="T8" fmla="*/ 0 60000 65536"/>
                <a:gd name="T9" fmla="*/ 0 w 1"/>
                <a:gd name="T10" fmla="*/ 0 h 36"/>
                <a:gd name="T11" fmla="*/ 1 w 1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6">
                  <a:moveTo>
                    <a:pt x="0" y="0"/>
                  </a:moveTo>
                  <a:lnTo>
                    <a:pt x="0" y="18"/>
                  </a:lnTo>
                  <a:lnTo>
                    <a:pt x="0" y="3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Freeform 886"/>
            <p:cNvSpPr>
              <a:spLocks noChangeAspect="1"/>
            </p:cNvSpPr>
            <p:nvPr/>
          </p:nvSpPr>
          <p:spPr bwMode="auto">
            <a:xfrm>
              <a:off x="4054" y="2932"/>
              <a:ext cx="18" cy="24"/>
            </a:xfrm>
            <a:custGeom>
              <a:avLst/>
              <a:gdLst>
                <a:gd name="T0" fmla="*/ 0 w 18"/>
                <a:gd name="T1" fmla="*/ 0 h 24"/>
                <a:gd name="T2" fmla="*/ 6 w 18"/>
                <a:gd name="T3" fmla="*/ 12 h 24"/>
                <a:gd name="T4" fmla="*/ 18 w 18"/>
                <a:gd name="T5" fmla="*/ 24 h 24"/>
                <a:gd name="T6" fmla="*/ 0 60000 65536"/>
                <a:gd name="T7" fmla="*/ 0 60000 65536"/>
                <a:gd name="T8" fmla="*/ 0 60000 65536"/>
                <a:gd name="T9" fmla="*/ 0 w 18"/>
                <a:gd name="T10" fmla="*/ 0 h 24"/>
                <a:gd name="T11" fmla="*/ 18 w 1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4">
                  <a:moveTo>
                    <a:pt x="0" y="0"/>
                  </a:moveTo>
                  <a:lnTo>
                    <a:pt x="6" y="12"/>
                  </a:lnTo>
                  <a:lnTo>
                    <a:pt x="18" y="2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" name="Freeform 887"/>
            <p:cNvSpPr>
              <a:spLocks noChangeAspect="1"/>
            </p:cNvSpPr>
            <p:nvPr/>
          </p:nvSpPr>
          <p:spPr bwMode="auto">
            <a:xfrm>
              <a:off x="4072" y="2956"/>
              <a:ext cx="6" cy="42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8" name="Freeform 888"/>
            <p:cNvSpPr>
              <a:spLocks noChangeAspect="1"/>
            </p:cNvSpPr>
            <p:nvPr/>
          </p:nvSpPr>
          <p:spPr bwMode="auto">
            <a:xfrm>
              <a:off x="4078" y="2998"/>
              <a:ext cx="6" cy="42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24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24"/>
                  </a:lnTo>
                  <a:lnTo>
                    <a:pt x="6" y="4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9" name="Freeform 889"/>
            <p:cNvSpPr>
              <a:spLocks noChangeAspect="1"/>
            </p:cNvSpPr>
            <p:nvPr/>
          </p:nvSpPr>
          <p:spPr bwMode="auto">
            <a:xfrm>
              <a:off x="4084" y="3040"/>
              <a:ext cx="1" cy="30"/>
            </a:xfrm>
            <a:custGeom>
              <a:avLst/>
              <a:gdLst>
                <a:gd name="T0" fmla="*/ 0 w 1"/>
                <a:gd name="T1" fmla="*/ 0 h 30"/>
                <a:gd name="T2" fmla="*/ 0 w 1"/>
                <a:gd name="T3" fmla="*/ 18 h 30"/>
                <a:gd name="T4" fmla="*/ 0 w 1"/>
                <a:gd name="T5" fmla="*/ 30 h 30"/>
                <a:gd name="T6" fmla="*/ 0 60000 65536"/>
                <a:gd name="T7" fmla="*/ 0 60000 65536"/>
                <a:gd name="T8" fmla="*/ 0 60000 65536"/>
                <a:gd name="T9" fmla="*/ 0 w 1"/>
                <a:gd name="T10" fmla="*/ 0 h 30"/>
                <a:gd name="T11" fmla="*/ 1 w 1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0">
                  <a:moveTo>
                    <a:pt x="0" y="0"/>
                  </a:moveTo>
                  <a:lnTo>
                    <a:pt x="0" y="18"/>
                  </a:lnTo>
                  <a:lnTo>
                    <a:pt x="0" y="3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0" name="Freeform 890"/>
            <p:cNvSpPr>
              <a:spLocks noChangeAspect="1"/>
            </p:cNvSpPr>
            <p:nvPr/>
          </p:nvSpPr>
          <p:spPr bwMode="auto">
            <a:xfrm>
              <a:off x="4066" y="3070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2 w 18"/>
                <a:gd name="T3" fmla="*/ 18 h 36"/>
                <a:gd name="T4" fmla="*/ 0 w 18"/>
                <a:gd name="T5" fmla="*/ 36 h 36"/>
                <a:gd name="T6" fmla="*/ 0 60000 65536"/>
                <a:gd name="T7" fmla="*/ 0 60000 65536"/>
                <a:gd name="T8" fmla="*/ 0 60000 65536"/>
                <a:gd name="T9" fmla="*/ 0 w 18"/>
                <a:gd name="T10" fmla="*/ 0 h 36"/>
                <a:gd name="T11" fmla="*/ 18 w 18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36">
                  <a:moveTo>
                    <a:pt x="18" y="0"/>
                  </a:moveTo>
                  <a:lnTo>
                    <a:pt x="12" y="18"/>
                  </a:lnTo>
                  <a:lnTo>
                    <a:pt x="0" y="3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Freeform 891"/>
            <p:cNvSpPr>
              <a:spLocks noChangeAspect="1"/>
            </p:cNvSpPr>
            <p:nvPr/>
          </p:nvSpPr>
          <p:spPr bwMode="auto">
            <a:xfrm>
              <a:off x="4060" y="3106"/>
              <a:ext cx="6" cy="30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12 h 30"/>
                <a:gd name="T4" fmla="*/ 0 w 6"/>
                <a:gd name="T5" fmla="*/ 30 h 30"/>
                <a:gd name="T6" fmla="*/ 0 60000 65536"/>
                <a:gd name="T7" fmla="*/ 0 60000 65536"/>
                <a:gd name="T8" fmla="*/ 0 60000 65536"/>
                <a:gd name="T9" fmla="*/ 0 w 6"/>
                <a:gd name="T10" fmla="*/ 0 h 30"/>
                <a:gd name="T11" fmla="*/ 6 w 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0">
                  <a:moveTo>
                    <a:pt x="6" y="0"/>
                  </a:moveTo>
                  <a:lnTo>
                    <a:pt x="0" y="12"/>
                  </a:lnTo>
                  <a:lnTo>
                    <a:pt x="0" y="3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2" name="Freeform 892"/>
            <p:cNvSpPr>
              <a:spLocks noChangeAspect="1"/>
            </p:cNvSpPr>
            <p:nvPr/>
          </p:nvSpPr>
          <p:spPr bwMode="auto">
            <a:xfrm>
              <a:off x="4060" y="3136"/>
              <a:ext cx="6" cy="42"/>
            </a:xfrm>
            <a:custGeom>
              <a:avLst/>
              <a:gdLst>
                <a:gd name="T0" fmla="*/ 0 w 6"/>
                <a:gd name="T1" fmla="*/ 0 h 42"/>
                <a:gd name="T2" fmla="*/ 0 w 6"/>
                <a:gd name="T3" fmla="*/ 24 h 42"/>
                <a:gd name="T4" fmla="*/ 6 w 6"/>
                <a:gd name="T5" fmla="*/ 36 h 42"/>
                <a:gd name="T6" fmla="*/ 6 w 6"/>
                <a:gd name="T7" fmla="*/ 42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2"/>
                <a:gd name="T14" fmla="*/ 6 w 6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2">
                  <a:moveTo>
                    <a:pt x="0" y="0"/>
                  </a:moveTo>
                  <a:lnTo>
                    <a:pt x="0" y="24"/>
                  </a:lnTo>
                  <a:lnTo>
                    <a:pt x="6" y="36"/>
                  </a:lnTo>
                  <a:lnTo>
                    <a:pt x="6" y="42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3" name="Freeform 893"/>
            <p:cNvSpPr>
              <a:spLocks noChangeAspect="1"/>
            </p:cNvSpPr>
            <p:nvPr/>
          </p:nvSpPr>
          <p:spPr bwMode="auto">
            <a:xfrm>
              <a:off x="4060" y="3178"/>
              <a:ext cx="6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0"/>
                  </a:move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4" name="Freeform 894"/>
            <p:cNvSpPr>
              <a:spLocks noChangeAspect="1"/>
            </p:cNvSpPr>
            <p:nvPr/>
          </p:nvSpPr>
          <p:spPr bwMode="auto">
            <a:xfrm>
              <a:off x="4060" y="3184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5" name="Freeform 895"/>
            <p:cNvSpPr>
              <a:spLocks noChangeAspect="1"/>
            </p:cNvSpPr>
            <p:nvPr/>
          </p:nvSpPr>
          <p:spPr bwMode="auto">
            <a:xfrm>
              <a:off x="4054" y="3184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6 w 12"/>
                <a:gd name="T3" fmla="*/ 6 h 18"/>
                <a:gd name="T4" fmla="*/ 0 w 12"/>
                <a:gd name="T5" fmla="*/ 18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6" name="Freeform 896"/>
            <p:cNvSpPr>
              <a:spLocks noChangeAspect="1"/>
            </p:cNvSpPr>
            <p:nvPr/>
          </p:nvSpPr>
          <p:spPr bwMode="auto">
            <a:xfrm>
              <a:off x="4054" y="3202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" name="Freeform 897"/>
            <p:cNvSpPr>
              <a:spLocks noChangeAspect="1"/>
            </p:cNvSpPr>
            <p:nvPr/>
          </p:nvSpPr>
          <p:spPr bwMode="auto">
            <a:xfrm>
              <a:off x="4048" y="3202"/>
              <a:ext cx="12" cy="24"/>
            </a:xfrm>
            <a:custGeom>
              <a:avLst/>
              <a:gdLst>
                <a:gd name="T0" fmla="*/ 12 w 12"/>
                <a:gd name="T1" fmla="*/ 0 h 24"/>
                <a:gd name="T2" fmla="*/ 6 w 12"/>
                <a:gd name="T3" fmla="*/ 12 h 24"/>
                <a:gd name="T4" fmla="*/ 0 w 12"/>
                <a:gd name="T5" fmla="*/ 24 h 24"/>
                <a:gd name="T6" fmla="*/ 0 60000 65536"/>
                <a:gd name="T7" fmla="*/ 0 60000 65536"/>
                <a:gd name="T8" fmla="*/ 0 60000 65536"/>
                <a:gd name="T9" fmla="*/ 0 w 12"/>
                <a:gd name="T10" fmla="*/ 0 h 24"/>
                <a:gd name="T11" fmla="*/ 12 w 12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4">
                  <a:moveTo>
                    <a:pt x="12" y="0"/>
                  </a:move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8" name="Line 898"/>
            <p:cNvSpPr>
              <a:spLocks noChangeAspect="1" noChangeShapeType="1"/>
            </p:cNvSpPr>
            <p:nvPr/>
          </p:nvSpPr>
          <p:spPr bwMode="auto">
            <a:xfrm>
              <a:off x="4048" y="3226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9" name="Freeform 899"/>
            <p:cNvSpPr>
              <a:spLocks noChangeAspect="1"/>
            </p:cNvSpPr>
            <p:nvPr/>
          </p:nvSpPr>
          <p:spPr bwMode="auto">
            <a:xfrm>
              <a:off x="4036" y="3232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6 w 12"/>
                <a:gd name="T3" fmla="*/ 12 h 18"/>
                <a:gd name="T4" fmla="*/ 0 w 12"/>
                <a:gd name="T5" fmla="*/ 18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12" y="0"/>
                  </a:moveTo>
                  <a:lnTo>
                    <a:pt x="6" y="12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0" name="Freeform 900"/>
            <p:cNvSpPr>
              <a:spLocks noChangeAspect="1"/>
            </p:cNvSpPr>
            <p:nvPr/>
          </p:nvSpPr>
          <p:spPr bwMode="auto">
            <a:xfrm>
              <a:off x="4036" y="3250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1" name="Freeform 901"/>
            <p:cNvSpPr>
              <a:spLocks noChangeAspect="1"/>
            </p:cNvSpPr>
            <p:nvPr/>
          </p:nvSpPr>
          <p:spPr bwMode="auto">
            <a:xfrm>
              <a:off x="4036" y="3250"/>
              <a:ext cx="6" cy="18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2 h 18"/>
                <a:gd name="T4" fmla="*/ 0 w 6"/>
                <a:gd name="T5" fmla="*/ 18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0"/>
                  </a:moveTo>
                  <a:lnTo>
                    <a:pt x="6" y="12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2" name="Freeform 902"/>
            <p:cNvSpPr>
              <a:spLocks noChangeAspect="1"/>
            </p:cNvSpPr>
            <p:nvPr/>
          </p:nvSpPr>
          <p:spPr bwMode="auto">
            <a:xfrm>
              <a:off x="4012" y="3262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12 w 24"/>
                <a:gd name="T3" fmla="*/ 6 h 6"/>
                <a:gd name="T4" fmla="*/ 0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24" y="6"/>
                  </a:move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3" name="Freeform 903"/>
            <p:cNvSpPr>
              <a:spLocks noChangeAspect="1"/>
            </p:cNvSpPr>
            <p:nvPr/>
          </p:nvSpPr>
          <p:spPr bwMode="auto">
            <a:xfrm>
              <a:off x="4012" y="3250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4" name="Freeform 904"/>
            <p:cNvSpPr>
              <a:spLocks noChangeAspect="1"/>
            </p:cNvSpPr>
            <p:nvPr/>
          </p:nvSpPr>
          <p:spPr bwMode="auto">
            <a:xfrm>
              <a:off x="3964" y="3232"/>
              <a:ext cx="48" cy="18"/>
            </a:xfrm>
            <a:custGeom>
              <a:avLst/>
              <a:gdLst>
                <a:gd name="T0" fmla="*/ 48 w 48"/>
                <a:gd name="T1" fmla="*/ 18 h 18"/>
                <a:gd name="T2" fmla="*/ 36 w 48"/>
                <a:gd name="T3" fmla="*/ 12 h 18"/>
                <a:gd name="T4" fmla="*/ 24 w 48"/>
                <a:gd name="T5" fmla="*/ 6 h 18"/>
                <a:gd name="T6" fmla="*/ 12 w 48"/>
                <a:gd name="T7" fmla="*/ 6 h 18"/>
                <a:gd name="T8" fmla="*/ 0 w 4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8"/>
                <a:gd name="T17" fmla="*/ 48 w 4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8">
                  <a:moveTo>
                    <a:pt x="48" y="18"/>
                  </a:moveTo>
                  <a:lnTo>
                    <a:pt x="36" y="12"/>
                  </a:lnTo>
                  <a:lnTo>
                    <a:pt x="24" y="6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5" name="Freeform 905"/>
            <p:cNvSpPr>
              <a:spLocks noChangeAspect="1"/>
            </p:cNvSpPr>
            <p:nvPr/>
          </p:nvSpPr>
          <p:spPr bwMode="auto">
            <a:xfrm>
              <a:off x="3940" y="3220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6 w 24"/>
                <a:gd name="T3" fmla="*/ 6 h 12"/>
                <a:gd name="T4" fmla="*/ 0 w 24"/>
                <a:gd name="T5" fmla="*/ 0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24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906"/>
            <p:cNvSpPr>
              <a:spLocks noChangeAspect="1"/>
            </p:cNvSpPr>
            <p:nvPr/>
          </p:nvSpPr>
          <p:spPr bwMode="auto">
            <a:xfrm>
              <a:off x="3940" y="3214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907"/>
            <p:cNvSpPr>
              <a:spLocks noChangeAspect="1"/>
            </p:cNvSpPr>
            <p:nvPr/>
          </p:nvSpPr>
          <p:spPr bwMode="auto">
            <a:xfrm>
              <a:off x="3940" y="3202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908"/>
            <p:cNvSpPr>
              <a:spLocks noChangeAspect="1"/>
            </p:cNvSpPr>
            <p:nvPr/>
          </p:nvSpPr>
          <p:spPr bwMode="auto">
            <a:xfrm>
              <a:off x="3946" y="3202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909"/>
            <p:cNvSpPr>
              <a:spLocks noChangeAspect="1"/>
            </p:cNvSpPr>
            <p:nvPr/>
          </p:nvSpPr>
          <p:spPr bwMode="auto">
            <a:xfrm>
              <a:off x="3952" y="3190"/>
              <a:ext cx="18" cy="12"/>
            </a:xfrm>
            <a:custGeom>
              <a:avLst/>
              <a:gdLst>
                <a:gd name="T0" fmla="*/ 0 w 18"/>
                <a:gd name="T1" fmla="*/ 12 h 12"/>
                <a:gd name="T2" fmla="*/ 12 w 18"/>
                <a:gd name="T3" fmla="*/ 6 h 12"/>
                <a:gd name="T4" fmla="*/ 18 w 18"/>
                <a:gd name="T5" fmla="*/ 0 h 12"/>
                <a:gd name="T6" fmla="*/ 18 w 18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0" y="12"/>
                  </a:moveTo>
                  <a:lnTo>
                    <a:pt x="12" y="6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910"/>
            <p:cNvSpPr>
              <a:spLocks noChangeAspect="1"/>
            </p:cNvSpPr>
            <p:nvPr/>
          </p:nvSpPr>
          <p:spPr bwMode="auto">
            <a:xfrm>
              <a:off x="3946" y="3184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18 w 24"/>
                <a:gd name="T3" fmla="*/ 6 h 6"/>
                <a:gd name="T4" fmla="*/ 12 w 24"/>
                <a:gd name="T5" fmla="*/ 0 h 6"/>
                <a:gd name="T6" fmla="*/ 6 w 24"/>
                <a:gd name="T7" fmla="*/ 0 h 6"/>
                <a:gd name="T8" fmla="*/ 0 w 2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6"/>
                <a:gd name="T17" fmla="*/ 24 w 2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6">
                  <a:moveTo>
                    <a:pt x="24" y="6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Line 911"/>
            <p:cNvSpPr>
              <a:spLocks noChangeAspect="1" noChangeShapeType="1"/>
            </p:cNvSpPr>
            <p:nvPr/>
          </p:nvSpPr>
          <p:spPr bwMode="auto">
            <a:xfrm flipH="1">
              <a:off x="3940" y="3184"/>
              <a:ext cx="6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912"/>
            <p:cNvSpPr>
              <a:spLocks noChangeAspect="1"/>
            </p:cNvSpPr>
            <p:nvPr/>
          </p:nvSpPr>
          <p:spPr bwMode="auto">
            <a:xfrm>
              <a:off x="3940" y="317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913"/>
            <p:cNvSpPr>
              <a:spLocks noChangeAspect="1"/>
            </p:cNvSpPr>
            <p:nvPr/>
          </p:nvSpPr>
          <p:spPr bwMode="auto">
            <a:xfrm>
              <a:off x="3922" y="3178"/>
              <a:ext cx="18" cy="6"/>
            </a:xfrm>
            <a:custGeom>
              <a:avLst/>
              <a:gdLst>
                <a:gd name="T0" fmla="*/ 18 w 18"/>
                <a:gd name="T1" fmla="*/ 0 h 6"/>
                <a:gd name="T2" fmla="*/ 6 w 18"/>
                <a:gd name="T3" fmla="*/ 0 h 6"/>
                <a:gd name="T4" fmla="*/ 0 w 18"/>
                <a:gd name="T5" fmla="*/ 6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18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914"/>
            <p:cNvSpPr>
              <a:spLocks noChangeAspect="1"/>
            </p:cNvSpPr>
            <p:nvPr/>
          </p:nvSpPr>
          <p:spPr bwMode="auto">
            <a:xfrm>
              <a:off x="3922" y="317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915"/>
            <p:cNvSpPr>
              <a:spLocks noChangeAspect="1"/>
            </p:cNvSpPr>
            <p:nvPr/>
          </p:nvSpPr>
          <p:spPr bwMode="auto">
            <a:xfrm>
              <a:off x="3916" y="3178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Line 916"/>
            <p:cNvSpPr>
              <a:spLocks noChangeAspect="1" noChangeShapeType="1"/>
            </p:cNvSpPr>
            <p:nvPr/>
          </p:nvSpPr>
          <p:spPr bwMode="auto">
            <a:xfrm>
              <a:off x="3916" y="3178"/>
              <a:ext cx="1" cy="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Line 917"/>
            <p:cNvSpPr>
              <a:spLocks noChangeAspect="1" noChangeShapeType="1"/>
            </p:cNvSpPr>
            <p:nvPr/>
          </p:nvSpPr>
          <p:spPr bwMode="auto">
            <a:xfrm flipV="1">
              <a:off x="3916" y="3172"/>
              <a:ext cx="6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918"/>
            <p:cNvSpPr>
              <a:spLocks noChangeAspect="1"/>
            </p:cNvSpPr>
            <p:nvPr/>
          </p:nvSpPr>
          <p:spPr bwMode="auto">
            <a:xfrm>
              <a:off x="3922" y="3166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919"/>
            <p:cNvSpPr>
              <a:spLocks noChangeAspect="1"/>
            </p:cNvSpPr>
            <p:nvPr/>
          </p:nvSpPr>
          <p:spPr bwMode="auto">
            <a:xfrm>
              <a:off x="3922" y="3166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920"/>
            <p:cNvSpPr>
              <a:spLocks noChangeAspect="1"/>
            </p:cNvSpPr>
            <p:nvPr/>
          </p:nvSpPr>
          <p:spPr bwMode="auto">
            <a:xfrm>
              <a:off x="3922" y="316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921"/>
            <p:cNvSpPr>
              <a:spLocks noChangeAspect="1"/>
            </p:cNvSpPr>
            <p:nvPr/>
          </p:nvSpPr>
          <p:spPr bwMode="auto">
            <a:xfrm>
              <a:off x="3934" y="3154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Line 922"/>
            <p:cNvSpPr>
              <a:spLocks noChangeAspect="1" noChangeShapeType="1"/>
            </p:cNvSpPr>
            <p:nvPr/>
          </p:nvSpPr>
          <p:spPr bwMode="auto">
            <a:xfrm flipV="1">
              <a:off x="3934" y="3148"/>
              <a:ext cx="1" cy="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923"/>
            <p:cNvSpPr>
              <a:spLocks noChangeAspect="1"/>
            </p:cNvSpPr>
            <p:nvPr/>
          </p:nvSpPr>
          <p:spPr bwMode="auto">
            <a:xfrm>
              <a:off x="3934" y="3148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924"/>
            <p:cNvSpPr>
              <a:spLocks noChangeAspect="1"/>
            </p:cNvSpPr>
            <p:nvPr/>
          </p:nvSpPr>
          <p:spPr bwMode="auto">
            <a:xfrm>
              <a:off x="3934" y="314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925"/>
            <p:cNvSpPr>
              <a:spLocks noChangeAspect="1"/>
            </p:cNvSpPr>
            <p:nvPr/>
          </p:nvSpPr>
          <p:spPr bwMode="auto">
            <a:xfrm>
              <a:off x="3934" y="3136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926"/>
            <p:cNvSpPr>
              <a:spLocks noChangeAspect="1"/>
            </p:cNvSpPr>
            <p:nvPr/>
          </p:nvSpPr>
          <p:spPr bwMode="auto">
            <a:xfrm>
              <a:off x="3934" y="3130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927"/>
            <p:cNvSpPr>
              <a:spLocks noChangeAspect="1"/>
            </p:cNvSpPr>
            <p:nvPr/>
          </p:nvSpPr>
          <p:spPr bwMode="auto">
            <a:xfrm>
              <a:off x="3904" y="3130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12 w 30"/>
                <a:gd name="T5" fmla="*/ 0 h 6"/>
                <a:gd name="T6" fmla="*/ 6 w 30"/>
                <a:gd name="T7" fmla="*/ 6 h 6"/>
                <a:gd name="T8" fmla="*/ 0 w 30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6"/>
                <a:gd name="T17" fmla="*/ 30 w 3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928"/>
            <p:cNvSpPr>
              <a:spLocks noChangeAspect="1"/>
            </p:cNvSpPr>
            <p:nvPr/>
          </p:nvSpPr>
          <p:spPr bwMode="auto">
            <a:xfrm>
              <a:off x="3904" y="3136"/>
              <a:ext cx="1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0" y="0"/>
                  </a:move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929"/>
            <p:cNvSpPr>
              <a:spLocks noChangeAspect="1"/>
            </p:cNvSpPr>
            <p:nvPr/>
          </p:nvSpPr>
          <p:spPr bwMode="auto">
            <a:xfrm>
              <a:off x="3904" y="3130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 930"/>
            <p:cNvSpPr>
              <a:spLocks noChangeAspect="1"/>
            </p:cNvSpPr>
            <p:nvPr/>
          </p:nvSpPr>
          <p:spPr bwMode="auto">
            <a:xfrm>
              <a:off x="3898" y="3124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931"/>
            <p:cNvSpPr>
              <a:spLocks noChangeAspect="1"/>
            </p:cNvSpPr>
            <p:nvPr/>
          </p:nvSpPr>
          <p:spPr bwMode="auto">
            <a:xfrm>
              <a:off x="3898" y="3118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Freeform 932"/>
            <p:cNvSpPr>
              <a:spLocks noChangeAspect="1"/>
            </p:cNvSpPr>
            <p:nvPr/>
          </p:nvSpPr>
          <p:spPr bwMode="auto">
            <a:xfrm>
              <a:off x="3910" y="3106"/>
              <a:ext cx="1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933"/>
            <p:cNvSpPr>
              <a:spLocks noChangeAspect="1"/>
            </p:cNvSpPr>
            <p:nvPr/>
          </p:nvSpPr>
          <p:spPr bwMode="auto">
            <a:xfrm>
              <a:off x="3910" y="310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Freeform 934"/>
            <p:cNvSpPr>
              <a:spLocks noChangeAspect="1"/>
            </p:cNvSpPr>
            <p:nvPr/>
          </p:nvSpPr>
          <p:spPr bwMode="auto">
            <a:xfrm>
              <a:off x="3916" y="3082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6 h 18"/>
                <a:gd name="T4" fmla="*/ 0 w 6"/>
                <a:gd name="T5" fmla="*/ 0 h 18"/>
                <a:gd name="T6" fmla="*/ 0 60000 65536"/>
                <a:gd name="T7" fmla="*/ 0 60000 65536"/>
                <a:gd name="T8" fmla="*/ 0 60000 65536"/>
                <a:gd name="T9" fmla="*/ 0 w 6"/>
                <a:gd name="T10" fmla="*/ 0 h 18"/>
                <a:gd name="T11" fmla="*/ 6 w 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8">
                  <a:moveTo>
                    <a:pt x="6" y="18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5" name="Freeform 935"/>
            <p:cNvSpPr>
              <a:spLocks noChangeAspect="1"/>
            </p:cNvSpPr>
            <p:nvPr/>
          </p:nvSpPr>
          <p:spPr bwMode="auto">
            <a:xfrm>
              <a:off x="3904" y="3082"/>
              <a:ext cx="12" cy="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0 h 6"/>
                <a:gd name="T4" fmla="*/ 0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6" name="Freeform 936"/>
            <p:cNvSpPr>
              <a:spLocks noChangeAspect="1"/>
            </p:cNvSpPr>
            <p:nvPr/>
          </p:nvSpPr>
          <p:spPr bwMode="auto">
            <a:xfrm>
              <a:off x="3886" y="3076"/>
              <a:ext cx="18" cy="12"/>
            </a:xfrm>
            <a:custGeom>
              <a:avLst/>
              <a:gdLst>
                <a:gd name="T0" fmla="*/ 18 w 18"/>
                <a:gd name="T1" fmla="*/ 12 h 12"/>
                <a:gd name="T2" fmla="*/ 6 w 18"/>
                <a:gd name="T3" fmla="*/ 6 h 12"/>
                <a:gd name="T4" fmla="*/ 0 w 18"/>
                <a:gd name="T5" fmla="*/ 0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18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7" name="Freeform 937"/>
            <p:cNvSpPr>
              <a:spLocks noChangeAspect="1"/>
            </p:cNvSpPr>
            <p:nvPr/>
          </p:nvSpPr>
          <p:spPr bwMode="auto">
            <a:xfrm>
              <a:off x="3886" y="3070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8" name="Freeform 938"/>
            <p:cNvSpPr>
              <a:spLocks noChangeAspect="1"/>
            </p:cNvSpPr>
            <p:nvPr/>
          </p:nvSpPr>
          <p:spPr bwMode="auto">
            <a:xfrm>
              <a:off x="3886" y="3070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9" name="Freeform 939"/>
            <p:cNvSpPr>
              <a:spLocks noChangeAspect="1"/>
            </p:cNvSpPr>
            <p:nvPr/>
          </p:nvSpPr>
          <p:spPr bwMode="auto">
            <a:xfrm>
              <a:off x="3886" y="3064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0" name="Freeform 940"/>
            <p:cNvSpPr>
              <a:spLocks noChangeAspect="1"/>
            </p:cNvSpPr>
            <p:nvPr/>
          </p:nvSpPr>
          <p:spPr bwMode="auto">
            <a:xfrm>
              <a:off x="3886" y="305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1" name="Freeform 941"/>
            <p:cNvSpPr>
              <a:spLocks noChangeAspect="1"/>
            </p:cNvSpPr>
            <p:nvPr/>
          </p:nvSpPr>
          <p:spPr bwMode="auto">
            <a:xfrm>
              <a:off x="3880" y="305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2" name="Freeform 942"/>
            <p:cNvSpPr>
              <a:spLocks noChangeAspect="1"/>
            </p:cNvSpPr>
            <p:nvPr/>
          </p:nvSpPr>
          <p:spPr bwMode="auto">
            <a:xfrm>
              <a:off x="3880" y="304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6 w 30"/>
                <a:gd name="T3" fmla="*/ 6 h 6"/>
                <a:gd name="T4" fmla="*/ 12 w 30"/>
                <a:gd name="T5" fmla="*/ 6 h 6"/>
                <a:gd name="T6" fmla="*/ 24 w 30"/>
                <a:gd name="T7" fmla="*/ 0 h 6"/>
                <a:gd name="T8" fmla="*/ 30 w 3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6"/>
                <a:gd name="T17" fmla="*/ 30 w 3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6">
                  <a:moveTo>
                    <a:pt x="0" y="6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24" y="0"/>
                  </a:lnTo>
                  <a:lnTo>
                    <a:pt x="3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3" name="Freeform 943"/>
            <p:cNvSpPr>
              <a:spLocks noChangeAspect="1"/>
            </p:cNvSpPr>
            <p:nvPr/>
          </p:nvSpPr>
          <p:spPr bwMode="auto">
            <a:xfrm>
              <a:off x="3904" y="3034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4" name="Freeform 944"/>
            <p:cNvSpPr>
              <a:spLocks noChangeAspect="1"/>
            </p:cNvSpPr>
            <p:nvPr/>
          </p:nvSpPr>
          <p:spPr bwMode="auto">
            <a:xfrm>
              <a:off x="3892" y="3034"/>
              <a:ext cx="12" cy="1"/>
            </a:xfrm>
            <a:custGeom>
              <a:avLst/>
              <a:gdLst>
                <a:gd name="T0" fmla="*/ 12 w 12"/>
                <a:gd name="T1" fmla="*/ 0 h 1"/>
                <a:gd name="T2" fmla="*/ 6 w 12"/>
                <a:gd name="T3" fmla="*/ 0 h 1"/>
                <a:gd name="T4" fmla="*/ 0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5" name="Freeform 945"/>
            <p:cNvSpPr>
              <a:spLocks noChangeAspect="1"/>
            </p:cNvSpPr>
            <p:nvPr/>
          </p:nvSpPr>
          <p:spPr bwMode="auto">
            <a:xfrm>
              <a:off x="3892" y="3028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6" name="Freeform 946"/>
            <p:cNvSpPr>
              <a:spLocks noChangeAspect="1"/>
            </p:cNvSpPr>
            <p:nvPr/>
          </p:nvSpPr>
          <p:spPr bwMode="auto">
            <a:xfrm>
              <a:off x="3892" y="3022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7" name="Freeform 947"/>
            <p:cNvSpPr>
              <a:spLocks noChangeAspect="1"/>
            </p:cNvSpPr>
            <p:nvPr/>
          </p:nvSpPr>
          <p:spPr bwMode="auto">
            <a:xfrm>
              <a:off x="3880" y="3022"/>
              <a:ext cx="12" cy="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6 h 6"/>
                <a:gd name="T4" fmla="*/ 0 w 12"/>
                <a:gd name="T5" fmla="*/ 6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12" y="0"/>
                  </a:moveTo>
                  <a:lnTo>
                    <a:pt x="6" y="6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8" name="Freeform 948"/>
            <p:cNvSpPr>
              <a:spLocks noChangeAspect="1"/>
            </p:cNvSpPr>
            <p:nvPr/>
          </p:nvSpPr>
          <p:spPr bwMode="auto">
            <a:xfrm>
              <a:off x="3874" y="3016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9" name="Freeform 949"/>
            <p:cNvSpPr>
              <a:spLocks noChangeAspect="1"/>
            </p:cNvSpPr>
            <p:nvPr/>
          </p:nvSpPr>
          <p:spPr bwMode="auto">
            <a:xfrm>
              <a:off x="3874" y="3016"/>
              <a:ext cx="12" cy="1"/>
            </a:xfrm>
            <a:custGeom>
              <a:avLst/>
              <a:gdLst>
                <a:gd name="T0" fmla="*/ 0 w 12"/>
                <a:gd name="T1" fmla="*/ 0 h 1"/>
                <a:gd name="T2" fmla="*/ 6 w 12"/>
                <a:gd name="T3" fmla="*/ 0 h 1"/>
                <a:gd name="T4" fmla="*/ 12 w 12"/>
                <a:gd name="T5" fmla="*/ 0 h 1"/>
                <a:gd name="T6" fmla="*/ 0 60000 65536"/>
                <a:gd name="T7" fmla="*/ 0 60000 65536"/>
                <a:gd name="T8" fmla="*/ 0 60000 65536"/>
                <a:gd name="T9" fmla="*/ 0 w 12"/>
                <a:gd name="T10" fmla="*/ 0 h 1"/>
                <a:gd name="T11" fmla="*/ 12 w 1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0" name="Oval 950"/>
            <p:cNvSpPr>
              <a:spLocks noChangeAspect="1" noChangeArrowheads="1"/>
            </p:cNvSpPr>
            <p:nvPr/>
          </p:nvSpPr>
          <p:spPr bwMode="auto">
            <a:xfrm>
              <a:off x="2736" y="206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1" name="Oval 951"/>
            <p:cNvSpPr>
              <a:spLocks noChangeAspect="1" noChangeArrowheads="1"/>
            </p:cNvSpPr>
            <p:nvPr/>
          </p:nvSpPr>
          <p:spPr bwMode="auto">
            <a:xfrm>
              <a:off x="3287" y="2578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2" name="Oval 952"/>
            <p:cNvSpPr>
              <a:spLocks noChangeAspect="1" noChangeArrowheads="1"/>
            </p:cNvSpPr>
            <p:nvPr/>
          </p:nvSpPr>
          <p:spPr bwMode="auto">
            <a:xfrm>
              <a:off x="2406" y="289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3" name="Oval 953"/>
            <p:cNvSpPr>
              <a:spLocks noChangeAspect="1" noChangeArrowheads="1"/>
            </p:cNvSpPr>
            <p:nvPr/>
          </p:nvSpPr>
          <p:spPr bwMode="auto">
            <a:xfrm>
              <a:off x="2047" y="1287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4" name="Oval 954"/>
            <p:cNvSpPr>
              <a:spLocks noChangeAspect="1" noChangeArrowheads="1"/>
            </p:cNvSpPr>
            <p:nvPr/>
          </p:nvSpPr>
          <p:spPr bwMode="auto">
            <a:xfrm>
              <a:off x="3071" y="16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5" name="Oval 955"/>
            <p:cNvSpPr>
              <a:spLocks noChangeAspect="1" noChangeArrowheads="1"/>
            </p:cNvSpPr>
            <p:nvPr/>
          </p:nvSpPr>
          <p:spPr bwMode="auto">
            <a:xfrm>
              <a:off x="1549" y="1599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6" name="Oval 956"/>
            <p:cNvSpPr>
              <a:spLocks noChangeAspect="1" noChangeArrowheads="1"/>
            </p:cNvSpPr>
            <p:nvPr/>
          </p:nvSpPr>
          <p:spPr bwMode="auto">
            <a:xfrm>
              <a:off x="3107" y="164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7" name="Oval 957"/>
            <p:cNvSpPr>
              <a:spLocks noChangeAspect="1" noChangeArrowheads="1"/>
            </p:cNvSpPr>
            <p:nvPr/>
          </p:nvSpPr>
          <p:spPr bwMode="auto">
            <a:xfrm>
              <a:off x="3395" y="1449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8" name="Oval 958"/>
            <p:cNvSpPr>
              <a:spLocks noChangeAspect="1" noChangeArrowheads="1"/>
            </p:cNvSpPr>
            <p:nvPr/>
          </p:nvSpPr>
          <p:spPr bwMode="auto">
            <a:xfrm>
              <a:off x="3281" y="1419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9" name="Oval 959"/>
            <p:cNvSpPr>
              <a:spLocks noChangeAspect="1" noChangeArrowheads="1"/>
            </p:cNvSpPr>
            <p:nvPr/>
          </p:nvSpPr>
          <p:spPr bwMode="auto">
            <a:xfrm>
              <a:off x="3083" y="1293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0" name="Oval 960"/>
            <p:cNvSpPr>
              <a:spLocks noChangeAspect="1" noChangeArrowheads="1"/>
            </p:cNvSpPr>
            <p:nvPr/>
          </p:nvSpPr>
          <p:spPr bwMode="auto">
            <a:xfrm>
              <a:off x="2023" y="2830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1" name="Oval 961"/>
            <p:cNvSpPr>
              <a:spLocks noChangeAspect="1" noChangeArrowheads="1"/>
            </p:cNvSpPr>
            <p:nvPr/>
          </p:nvSpPr>
          <p:spPr bwMode="auto">
            <a:xfrm>
              <a:off x="2238" y="2872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2" name="Oval 962"/>
            <p:cNvSpPr>
              <a:spLocks noChangeAspect="1" noChangeArrowheads="1"/>
            </p:cNvSpPr>
            <p:nvPr/>
          </p:nvSpPr>
          <p:spPr bwMode="auto">
            <a:xfrm>
              <a:off x="2436" y="1161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3" name="Oval 963"/>
            <p:cNvSpPr>
              <a:spLocks noChangeAspect="1" noChangeArrowheads="1"/>
            </p:cNvSpPr>
            <p:nvPr/>
          </p:nvSpPr>
          <p:spPr bwMode="auto">
            <a:xfrm>
              <a:off x="2580" y="2776"/>
              <a:ext cx="42" cy="4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94" name="Group 964"/>
            <p:cNvGrpSpPr>
              <a:grpSpLocks noChangeAspect="1"/>
            </p:cNvGrpSpPr>
            <p:nvPr/>
          </p:nvGrpSpPr>
          <p:grpSpPr bwMode="auto">
            <a:xfrm>
              <a:off x="2689" y="1104"/>
              <a:ext cx="382" cy="253"/>
              <a:chOff x="2689" y="1104"/>
              <a:chExt cx="382" cy="253"/>
            </a:xfrm>
          </p:grpSpPr>
          <p:sp>
            <p:nvSpPr>
              <p:cNvPr id="410" name="Oval 965"/>
              <p:cNvSpPr>
                <a:spLocks noChangeAspect="1" noChangeArrowheads="1"/>
              </p:cNvSpPr>
              <p:nvPr/>
            </p:nvSpPr>
            <p:spPr bwMode="auto">
              <a:xfrm>
                <a:off x="2754" y="1287"/>
                <a:ext cx="57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  <a:p>
                <a:endParaRPr lang="fr-FR" sz="2400">
                  <a:latin typeface="Times New Roman" charset="0"/>
                </a:endParaRPr>
              </a:p>
            </p:txBody>
          </p:sp>
          <p:sp>
            <p:nvSpPr>
              <p:cNvPr id="411" name="Text Box 966"/>
              <p:cNvSpPr txBox="1">
                <a:spLocks noChangeAspect="1" noChangeArrowheads="1"/>
              </p:cNvSpPr>
              <p:nvPr/>
            </p:nvSpPr>
            <p:spPr bwMode="auto">
              <a:xfrm>
                <a:off x="2689" y="1104"/>
                <a:ext cx="382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>
                    <a:latin typeface="Times New Roman" charset="0"/>
                  </a:rPr>
                  <a:t>2</a:t>
                </a:r>
                <a:endParaRPr lang="fr-FR" sz="2400">
                  <a:latin typeface="Times New Roman" charset="0"/>
                </a:endParaRPr>
              </a:p>
            </p:txBody>
          </p:sp>
        </p:grpSp>
        <p:grpSp>
          <p:nvGrpSpPr>
            <p:cNvPr id="395" name="Group 967"/>
            <p:cNvGrpSpPr>
              <a:grpSpLocks noChangeAspect="1"/>
            </p:cNvGrpSpPr>
            <p:nvPr/>
          </p:nvGrpSpPr>
          <p:grpSpPr bwMode="auto">
            <a:xfrm>
              <a:off x="2352" y="1104"/>
              <a:ext cx="480" cy="253"/>
              <a:chOff x="2352" y="1104"/>
              <a:chExt cx="480" cy="253"/>
            </a:xfrm>
          </p:grpSpPr>
          <p:sp>
            <p:nvSpPr>
              <p:cNvPr id="408" name="Oval 968"/>
              <p:cNvSpPr>
                <a:spLocks noChangeAspect="1" noChangeArrowheads="1"/>
              </p:cNvSpPr>
              <p:nvPr/>
            </p:nvSpPr>
            <p:spPr bwMode="auto">
              <a:xfrm>
                <a:off x="2706" y="1257"/>
                <a:ext cx="57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Text Box 969"/>
              <p:cNvSpPr txBox="1">
                <a:spLocks noChangeAspect="1" noChangeArrowheads="1"/>
              </p:cNvSpPr>
              <p:nvPr/>
            </p:nvSpPr>
            <p:spPr bwMode="auto">
              <a:xfrm>
                <a:off x="2352" y="1104"/>
                <a:ext cx="480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>
                    <a:latin typeface="Times New Roman" charset="0"/>
                  </a:rPr>
                  <a:t>60</a:t>
                </a:r>
                <a:endParaRPr lang="fr-FR" sz="2400">
                  <a:latin typeface="Times New Roman" charset="0"/>
                </a:endParaRPr>
              </a:p>
            </p:txBody>
          </p:sp>
        </p:grpSp>
        <p:grpSp>
          <p:nvGrpSpPr>
            <p:cNvPr id="396" name="Group 970"/>
            <p:cNvGrpSpPr>
              <a:grpSpLocks noChangeAspect="1"/>
            </p:cNvGrpSpPr>
            <p:nvPr/>
          </p:nvGrpSpPr>
          <p:grpSpPr bwMode="auto">
            <a:xfrm>
              <a:off x="3024" y="1393"/>
              <a:ext cx="384" cy="253"/>
              <a:chOff x="3024" y="1393"/>
              <a:chExt cx="384" cy="253"/>
            </a:xfrm>
          </p:grpSpPr>
          <p:sp>
            <p:nvSpPr>
              <p:cNvPr id="406" name="Oval 971"/>
              <p:cNvSpPr>
                <a:spLocks noChangeAspect="1" noChangeArrowheads="1"/>
              </p:cNvSpPr>
              <p:nvPr/>
            </p:nvSpPr>
            <p:spPr bwMode="auto">
              <a:xfrm>
                <a:off x="3317" y="1557"/>
                <a:ext cx="57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Text Box 972"/>
              <p:cNvSpPr txBox="1">
                <a:spLocks noChangeAspect="1" noChangeArrowheads="1"/>
              </p:cNvSpPr>
              <p:nvPr/>
            </p:nvSpPr>
            <p:spPr bwMode="auto">
              <a:xfrm>
                <a:off x="3024" y="1393"/>
                <a:ext cx="384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>
                    <a:latin typeface="Times New Roman" charset="0"/>
                  </a:rPr>
                  <a:t>88</a:t>
                </a:r>
                <a:endParaRPr lang="fr-FR" sz="2400">
                  <a:latin typeface="Times New Roman" charset="0"/>
                </a:endParaRPr>
              </a:p>
            </p:txBody>
          </p:sp>
        </p:grpSp>
        <p:grpSp>
          <p:nvGrpSpPr>
            <p:cNvPr id="397" name="Group 973"/>
            <p:cNvGrpSpPr>
              <a:grpSpLocks noChangeAspect="1"/>
            </p:cNvGrpSpPr>
            <p:nvPr/>
          </p:nvGrpSpPr>
          <p:grpSpPr bwMode="auto">
            <a:xfrm>
              <a:off x="3024" y="1585"/>
              <a:ext cx="384" cy="257"/>
              <a:chOff x="3024" y="1585"/>
              <a:chExt cx="384" cy="257"/>
            </a:xfrm>
          </p:grpSpPr>
          <p:sp>
            <p:nvSpPr>
              <p:cNvPr id="404" name="Oval 974"/>
              <p:cNvSpPr>
                <a:spLocks noChangeAspect="1" noChangeArrowheads="1"/>
              </p:cNvSpPr>
              <p:nvPr/>
            </p:nvSpPr>
            <p:spPr bwMode="auto">
              <a:xfrm>
                <a:off x="3335" y="1785"/>
                <a:ext cx="57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Text Box 975"/>
              <p:cNvSpPr txBox="1">
                <a:spLocks noChangeAspect="1" noChangeArrowheads="1"/>
              </p:cNvSpPr>
              <p:nvPr/>
            </p:nvSpPr>
            <p:spPr bwMode="auto">
              <a:xfrm>
                <a:off x="3024" y="1585"/>
                <a:ext cx="384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>
                    <a:latin typeface="Times New Roman" charset="0"/>
                  </a:rPr>
                  <a:t>25</a:t>
                </a:r>
                <a:endParaRPr lang="fr-FR" sz="2400">
                  <a:latin typeface="Times New Roman" charset="0"/>
                </a:endParaRPr>
              </a:p>
            </p:txBody>
          </p:sp>
        </p:grpSp>
        <p:grpSp>
          <p:nvGrpSpPr>
            <p:cNvPr id="398" name="Group 976"/>
            <p:cNvGrpSpPr>
              <a:grpSpLocks noChangeAspect="1"/>
            </p:cNvGrpSpPr>
            <p:nvPr/>
          </p:nvGrpSpPr>
          <p:grpSpPr bwMode="auto">
            <a:xfrm>
              <a:off x="2879" y="2159"/>
              <a:ext cx="382" cy="278"/>
              <a:chOff x="2879" y="2159"/>
              <a:chExt cx="382" cy="278"/>
            </a:xfrm>
          </p:grpSpPr>
          <p:sp>
            <p:nvSpPr>
              <p:cNvPr id="402" name="Oval 977"/>
              <p:cNvSpPr>
                <a:spLocks noChangeAspect="1" noChangeArrowheads="1"/>
              </p:cNvSpPr>
              <p:nvPr/>
            </p:nvSpPr>
            <p:spPr bwMode="auto">
              <a:xfrm>
                <a:off x="3179" y="2380"/>
                <a:ext cx="57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Text Box 978"/>
              <p:cNvSpPr txBox="1">
                <a:spLocks noChangeAspect="1" noChangeArrowheads="1"/>
              </p:cNvSpPr>
              <p:nvPr/>
            </p:nvSpPr>
            <p:spPr bwMode="auto">
              <a:xfrm>
                <a:off x="2879" y="2159"/>
                <a:ext cx="382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>
                    <a:latin typeface="Times New Roman" charset="0"/>
                  </a:rPr>
                  <a:t>26</a:t>
                </a:r>
                <a:endParaRPr lang="fr-FR" sz="2400">
                  <a:latin typeface="Times New Roman" charset="0"/>
                </a:endParaRPr>
              </a:p>
            </p:txBody>
          </p:sp>
        </p:grpSp>
        <p:grpSp>
          <p:nvGrpSpPr>
            <p:cNvPr id="399" name="Group 979"/>
            <p:cNvGrpSpPr>
              <a:grpSpLocks noChangeAspect="1"/>
            </p:cNvGrpSpPr>
            <p:nvPr/>
          </p:nvGrpSpPr>
          <p:grpSpPr bwMode="auto">
            <a:xfrm>
              <a:off x="2543" y="2400"/>
              <a:ext cx="383" cy="253"/>
              <a:chOff x="2543" y="2400"/>
              <a:chExt cx="383" cy="253"/>
            </a:xfrm>
          </p:grpSpPr>
          <p:sp>
            <p:nvSpPr>
              <p:cNvPr id="400" name="Oval 980"/>
              <p:cNvSpPr>
                <a:spLocks noChangeAspect="1" noChangeArrowheads="1"/>
              </p:cNvSpPr>
              <p:nvPr/>
            </p:nvSpPr>
            <p:spPr bwMode="auto">
              <a:xfrm>
                <a:off x="2850" y="2596"/>
                <a:ext cx="57" cy="5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Text Box 981"/>
              <p:cNvSpPr txBox="1">
                <a:spLocks noChangeAspect="1" noChangeArrowheads="1"/>
              </p:cNvSpPr>
              <p:nvPr/>
            </p:nvSpPr>
            <p:spPr bwMode="auto">
              <a:xfrm>
                <a:off x="2543" y="2400"/>
                <a:ext cx="383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>
                    <a:latin typeface="Times New Roman" charset="0"/>
                  </a:rPr>
                  <a:t>30</a:t>
                </a:r>
                <a:endParaRPr lang="fr-FR" sz="2400">
                  <a:latin typeface="Times New Roman" charset="0"/>
                </a:endParaRPr>
              </a:p>
            </p:txBody>
          </p:sp>
        </p:grpSp>
      </p:grpSp>
      <p:sp>
        <p:nvSpPr>
          <p:cNvPr id="1012" name="Text Box 987"/>
          <p:cNvSpPr txBox="1">
            <a:spLocks noChangeArrowheads="1"/>
          </p:cNvSpPr>
          <p:nvPr/>
        </p:nvSpPr>
        <p:spPr bwMode="auto">
          <a:xfrm>
            <a:off x="394272" y="5914973"/>
            <a:ext cx="3994150" cy="707886"/>
          </a:xfrm>
          <a:prstGeom prst="rect">
            <a:avLst/>
          </a:prstGeom>
          <a:solidFill>
            <a:srgbClr val="996600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bg1"/>
                </a:solidFill>
                <a:latin typeface="Times New Roman" charset="0"/>
              </a:rPr>
              <a:t>RENECOFOR (102 permanent plots, </a:t>
            </a:r>
            <a:r>
              <a:rPr lang="fr-FR" sz="2000" dirty="0" err="1" smtClean="0">
                <a:solidFill>
                  <a:schemeClr val="bg1"/>
                </a:solidFill>
                <a:latin typeface="Times New Roman" charset="0"/>
              </a:rPr>
              <a:t>here</a:t>
            </a:r>
            <a:r>
              <a:rPr lang="fr-FR" sz="2000" dirty="0" smtClean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Times New Roman" charset="0"/>
              </a:rPr>
              <a:t>shown</a:t>
            </a:r>
            <a:r>
              <a:rPr lang="fr-FR" sz="2000" dirty="0" smtClean="0">
                <a:solidFill>
                  <a:schemeClr val="bg1"/>
                </a:solidFill>
                <a:latin typeface="Times New Roman" charset="0"/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  <a:latin typeface="Times New Roman" charset="0"/>
              </a:rPr>
              <a:t>beech</a:t>
            </a:r>
            <a:r>
              <a:rPr lang="fr-FR" sz="2000" dirty="0" smtClean="0">
                <a:solidFill>
                  <a:schemeClr val="bg1"/>
                </a:solidFill>
                <a:latin typeface="Times New Roman" charset="0"/>
              </a:rPr>
              <a:t> plots)</a:t>
            </a:r>
            <a:endParaRPr lang="fr-FR" sz="2000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err="1" smtClean="0">
                  <a:solidFill>
                    <a:schemeClr val="bg1"/>
                  </a:solidFill>
                  <a:cs typeface="ＭＳ Ｐゴシック" charset="-128"/>
                </a:rPr>
                <a:t>Context</a:t>
              </a: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 and Challenges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4176" y="978117"/>
            <a:ext cx="6282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ts val="1200"/>
              </a:spcBef>
              <a:buFont typeface="Wingdings" charset="2"/>
              <a:buChar char="Ø"/>
            </a:pPr>
            <a:r>
              <a:rPr lang="en-US" sz="2000" b="1" dirty="0" smtClean="0">
                <a:solidFill>
                  <a:srgbClr val="90952F"/>
                </a:solidFill>
                <a:latin typeface="Arial Narrow"/>
                <a:cs typeface="Arial Narrow"/>
              </a:rPr>
              <a:t> Challenges</a:t>
            </a:r>
            <a:endParaRPr lang="en-US" b="1" dirty="0" smtClean="0">
              <a:solidFill>
                <a:srgbClr val="90952F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1236" y="2753544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Espace réservé du conten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856925"/>
              </p:ext>
            </p:extLst>
          </p:nvPr>
        </p:nvGraphicFramePr>
        <p:xfrm>
          <a:off x="560231" y="1552125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1397541" y="3622193"/>
            <a:ext cx="669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Improvement of knowledge and multi-disciplinary approach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Missions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302654" y="1233238"/>
            <a:ext cx="8229600" cy="5524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GB" sz="2400" dirty="0" smtClean="0"/>
              <a:t>Mobile Laboratory Units </a:t>
            </a:r>
            <a:r>
              <a:rPr lang="en-GB" sz="2400" b="1" u="sng" dirty="0" smtClean="0"/>
              <a:t>Missions:</a:t>
            </a:r>
          </a:p>
          <a:p>
            <a:r>
              <a:rPr lang="en-GB" sz="2000" dirty="0" smtClean="0"/>
              <a:t>Characterize terrestrial ecosystems (vegetation, soils, climate)</a:t>
            </a:r>
          </a:p>
          <a:p>
            <a:r>
              <a:rPr lang="en-GB" sz="2000" dirty="0" smtClean="0"/>
              <a:t>Provide a backbone for measurement campaigns (short –term fluxes, special events, access to non stable molecules……)</a:t>
            </a:r>
          </a:p>
          <a:p>
            <a:r>
              <a:rPr lang="en-GB" sz="2000" dirty="0" smtClean="0"/>
              <a:t>Research and development of </a:t>
            </a:r>
            <a:r>
              <a:rPr lang="en-GB" sz="2000" i="1" dirty="0" smtClean="0"/>
              <a:t>in situ </a:t>
            </a:r>
            <a:r>
              <a:rPr lang="en-GB" sz="2000" dirty="0" smtClean="0"/>
              <a:t>techniques and high frequent and/or non destructive measures (instant fluxes, fragile non stable samples, preservation of samples)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Mobile </a:t>
            </a:r>
            <a:r>
              <a:rPr lang="en-GB" sz="2400" dirty="0"/>
              <a:t>Laboratory Units </a:t>
            </a:r>
            <a:r>
              <a:rPr lang="en-GB" sz="2400" b="1" u="sng" dirty="0" err="1" smtClean="0"/>
              <a:t>Dutys</a:t>
            </a:r>
            <a:r>
              <a:rPr lang="en-GB" sz="2400" b="1" u="sng" dirty="0" smtClean="0"/>
              <a:t>:</a:t>
            </a:r>
          </a:p>
          <a:p>
            <a:r>
              <a:rPr lang="en-GB" sz="2000" dirty="0"/>
              <a:t>Mobile laboratory provides basic equipment for field based measurements in numerous terrestrial ecosystems</a:t>
            </a:r>
            <a:r>
              <a:rPr lang="en-GB" sz="2000" dirty="0" smtClean="0"/>
              <a:t>.</a:t>
            </a:r>
          </a:p>
          <a:p>
            <a:r>
              <a:rPr lang="en-GB" sz="2000" dirty="0" smtClean="0"/>
              <a:t>Modularity for targeted campaigns</a:t>
            </a:r>
          </a:p>
          <a:p>
            <a:r>
              <a:rPr lang="en-GB" sz="2000" dirty="0" smtClean="0"/>
              <a:t>Can host specific </a:t>
            </a:r>
            <a:r>
              <a:rPr lang="en-GB" sz="2000" dirty="0" err="1" smtClean="0"/>
              <a:t>equipments</a:t>
            </a:r>
            <a:r>
              <a:rPr lang="en-GB" sz="2000" dirty="0" smtClean="0"/>
              <a:t> provided by the applying research teams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400" b="1" u="sng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3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Equipment </a:t>
              </a:r>
              <a:r>
                <a:rPr lang="fr-FR" sz="2800" b="1" dirty="0" err="1" smtClean="0">
                  <a:solidFill>
                    <a:schemeClr val="bg1"/>
                  </a:solidFill>
                  <a:cs typeface="ＭＳ Ｐゴシック" charset="-128"/>
                </a:rPr>
                <a:t>details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54169" y="971187"/>
            <a:ext cx="8789831" cy="567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smtClean="0"/>
              <a:t>Characterize terrestrial ecosystems </a:t>
            </a:r>
          </a:p>
          <a:p>
            <a:pPr marL="0" indent="0">
              <a:buNone/>
            </a:pPr>
            <a:endParaRPr lang="en-GB" sz="2400" b="1" dirty="0" smtClean="0"/>
          </a:p>
          <a:p>
            <a:r>
              <a:rPr lang="en-GB" sz="2400" dirty="0"/>
              <a:t>Mobile lab provides adaptable infrastructure (lab mobile, Polaris, trailer) to set up well designed field based measurements. </a:t>
            </a:r>
          </a:p>
          <a:p>
            <a:r>
              <a:rPr lang="en-GB" sz="2400" dirty="0"/>
              <a:t>The whole is highly mobile and needs few time to move from site to site.</a:t>
            </a:r>
          </a:p>
          <a:p>
            <a:r>
              <a:rPr lang="en-GB" sz="2400" dirty="0"/>
              <a:t>Use of the “Polaris” optimize transport time between sampling sites and analysis base, improve the transport of equipment. </a:t>
            </a:r>
            <a:endParaRPr lang="en-GB" sz="2400" dirty="0" smtClean="0"/>
          </a:p>
          <a:p>
            <a:r>
              <a:rPr lang="en-GB" sz="2400" dirty="0" smtClean="0"/>
              <a:t>Basic equipment:</a:t>
            </a:r>
          </a:p>
          <a:p>
            <a:pPr marL="800100" lvl="2" indent="0">
              <a:buNone/>
            </a:pPr>
            <a:r>
              <a:rPr lang="en-GB" sz="2000" b="1" dirty="0" smtClean="0"/>
              <a:t>Common</a:t>
            </a:r>
            <a:r>
              <a:rPr lang="en-GB" sz="2000" dirty="0" smtClean="0"/>
              <a:t> </a:t>
            </a:r>
            <a:r>
              <a:rPr lang="en-GB" sz="2000" dirty="0"/>
              <a:t>toolbox: </a:t>
            </a:r>
            <a:r>
              <a:rPr lang="en-US" sz="2000" dirty="0"/>
              <a:t>high precision GPS, meteorological </a:t>
            </a:r>
            <a:r>
              <a:rPr lang="en-US" sz="2000" dirty="0" smtClean="0"/>
              <a:t>devices</a:t>
            </a:r>
          </a:p>
          <a:p>
            <a:pPr marL="800100" lvl="2" indent="0">
              <a:buNone/>
            </a:pPr>
            <a:r>
              <a:rPr lang="en-GB" sz="2000" b="1" dirty="0"/>
              <a:t>Soil</a:t>
            </a:r>
            <a:r>
              <a:rPr lang="en-GB" sz="2000" dirty="0"/>
              <a:t> toolbox: Soil corers, humidity probes, sieves, soil physics toolbox</a:t>
            </a:r>
            <a:r>
              <a:rPr lang="en-GB" sz="2000" dirty="0" smtClean="0"/>
              <a:t>,.. V</a:t>
            </a:r>
            <a:r>
              <a:rPr lang="en-GB" sz="2000" b="1" dirty="0" smtClean="0"/>
              <a:t>egetation</a:t>
            </a:r>
            <a:r>
              <a:rPr lang="en-GB" sz="2000" dirty="0" smtClean="0"/>
              <a:t> toolbox: tree height, diameter, LAI, T-LIDAR,…</a:t>
            </a:r>
          </a:p>
          <a:p>
            <a:pPr marL="800100" lvl="2" indent="0">
              <a:buNone/>
            </a:pPr>
            <a:r>
              <a:rPr lang="en-GB" sz="2000" dirty="0" smtClean="0"/>
              <a:t>M</a:t>
            </a:r>
            <a:r>
              <a:rPr lang="en-GB" sz="2000" b="1" dirty="0" smtClean="0"/>
              <a:t>icrobial</a:t>
            </a:r>
            <a:r>
              <a:rPr lang="en-GB" sz="2000" dirty="0" smtClean="0"/>
              <a:t> toolbox: sample preparation tools (sampling, isolation, grinding)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932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Equipment </a:t>
              </a:r>
              <a:r>
                <a:rPr lang="fr-FR" sz="2800" b="1" dirty="0" err="1" smtClean="0">
                  <a:solidFill>
                    <a:schemeClr val="bg1"/>
                  </a:solidFill>
                  <a:cs typeface="ＭＳ Ｐゴシック" charset="-128"/>
                </a:rPr>
                <a:t>details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199" y="1072543"/>
            <a:ext cx="8789831" cy="567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Provide a backbone for measurement campaigns </a:t>
            </a:r>
            <a:r>
              <a:rPr lang="en-US" sz="2400" b="1" dirty="0" smtClean="0"/>
              <a:t>(</a:t>
            </a:r>
            <a:r>
              <a:rPr lang="en-US" sz="2400" b="1" dirty="0"/>
              <a:t>short –term fluxes, special events, access to non stable molecules……)</a:t>
            </a:r>
          </a:p>
          <a:p>
            <a:pPr marL="0" indent="0">
              <a:buNone/>
            </a:pPr>
            <a:r>
              <a:rPr lang="en-GB" sz="2400" b="1" dirty="0" smtClean="0"/>
              <a:t> </a:t>
            </a:r>
          </a:p>
          <a:p>
            <a:r>
              <a:rPr lang="en-US" sz="2000" dirty="0"/>
              <a:t>Lab mobile and trailer(s) equipped with on board analyzers (NIRS – MIRS, PICARRO….) or sample preservers (</a:t>
            </a:r>
            <a:r>
              <a:rPr lang="en-US" sz="2000" dirty="0" err="1"/>
              <a:t>lyophilisation</a:t>
            </a:r>
            <a:r>
              <a:rPr lang="en-US" sz="2000" dirty="0"/>
              <a:t>, liquid N2) </a:t>
            </a:r>
            <a:r>
              <a:rPr lang="en-US" sz="2000" dirty="0" smtClean="0"/>
              <a:t>to support </a:t>
            </a:r>
            <a:r>
              <a:rPr lang="en-US" sz="2000" dirty="0"/>
              <a:t>multi-disciplinary research.</a:t>
            </a:r>
          </a:p>
          <a:p>
            <a:r>
              <a:rPr lang="en-US" sz="2000" dirty="0"/>
              <a:t>Improves the temporal and spatial resolution of field based </a:t>
            </a:r>
            <a:r>
              <a:rPr lang="en-US" sz="2000" dirty="0" smtClean="0"/>
              <a:t>measurements, further </a:t>
            </a:r>
            <a:r>
              <a:rPr lang="en-US" sz="2000" dirty="0"/>
              <a:t>used to evaluate the effects of short term events (hot moments &amp; hot spots).</a:t>
            </a:r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9" name="Picture 4" descr="WS-GP1 automatic weather station - fast set-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1" y="4095488"/>
            <a:ext cx="57150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S-GP1 automatic weather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5" y="4205965"/>
            <a:ext cx="2500490" cy="26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Equipment </a:t>
              </a:r>
              <a:r>
                <a:rPr lang="fr-FR" sz="2800" b="1" dirty="0" err="1" smtClean="0">
                  <a:solidFill>
                    <a:schemeClr val="bg1"/>
                  </a:solidFill>
                  <a:cs typeface="ＭＳ Ｐゴシック" charset="-128"/>
                </a:rPr>
                <a:t>details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199" y="1072543"/>
            <a:ext cx="8789831" cy="26752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Research and development of in situ techniques and high frequent and/or non destructive measures (instant fluxes, fragile non stable samples, preservation of samples)</a:t>
            </a:r>
          </a:p>
          <a:p>
            <a:pPr marL="0" indent="0">
              <a:buNone/>
            </a:pPr>
            <a:r>
              <a:rPr lang="en-GB" sz="2400" b="1" dirty="0" smtClean="0"/>
              <a:t> </a:t>
            </a:r>
          </a:p>
          <a:p>
            <a:r>
              <a:rPr lang="en-US" sz="2000" dirty="0"/>
              <a:t>Characterization of solid and liquid samples (NIRS – MIRS, 18O and 2H analyzer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Characterization of the vegetation DRONE (</a:t>
            </a:r>
            <a:r>
              <a:rPr lang="en-US" sz="2000" dirty="0" err="1" smtClean="0"/>
              <a:t>Lidar</a:t>
            </a:r>
            <a:r>
              <a:rPr lang="en-US" sz="2000" dirty="0" smtClean="0"/>
              <a:t>, </a:t>
            </a:r>
            <a:r>
              <a:rPr lang="en-US" sz="2000" dirty="0" err="1" smtClean="0"/>
              <a:t>Muti</a:t>
            </a:r>
            <a:r>
              <a:rPr lang="en-US" sz="2000" dirty="0" smtClean="0"/>
              <a:t>-channel cameras, Infrared camera,..)</a:t>
            </a:r>
            <a:endParaRPr lang="en-US" sz="2000" dirty="0"/>
          </a:p>
          <a:p>
            <a:r>
              <a:rPr lang="en-US" sz="2000" dirty="0" smtClean="0"/>
              <a:t>Microbiology  </a:t>
            </a:r>
            <a:r>
              <a:rPr lang="en-US" sz="2000" dirty="0"/>
              <a:t>= preservation of samples or in situ treatments of samples (extraction of DNA, </a:t>
            </a:r>
            <a:r>
              <a:rPr lang="en-US" sz="2000" dirty="0" err="1"/>
              <a:t>qPCR</a:t>
            </a:r>
            <a:r>
              <a:rPr lang="en-US" sz="2000" dirty="0"/>
              <a:t>)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620"/>
            <a:ext cx="3348507" cy="25113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501" y="3747752"/>
            <a:ext cx="3875094" cy="26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9"/>
          <p:cNvGrpSpPr/>
          <p:nvPr/>
        </p:nvGrpSpPr>
        <p:grpSpPr>
          <a:xfrm>
            <a:off x="0" y="0"/>
            <a:ext cx="4921398" cy="871070"/>
            <a:chOff x="2070100" y="5857189"/>
            <a:chExt cx="4921398" cy="87107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70100" y="5857189"/>
              <a:ext cx="4921398" cy="8710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46" name="Image 45" descr="logo_arbre.jpeg"/>
            <p:cNvPicPr>
              <a:picLocks noChangeAspect="1"/>
            </p:cNvPicPr>
            <p:nvPr/>
          </p:nvPicPr>
          <p:blipFill>
            <a:blip r:embed="rId3"/>
            <a:srcRect b="4335"/>
            <a:stretch>
              <a:fillRect/>
            </a:stretch>
          </p:blipFill>
          <p:spPr>
            <a:xfrm>
              <a:off x="2260600" y="5940922"/>
              <a:ext cx="520700" cy="70369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64" name="Rectangle 63"/>
            <p:cNvSpPr/>
            <p:nvPr/>
          </p:nvSpPr>
          <p:spPr bwMode="auto">
            <a:xfrm>
              <a:off x="2870201" y="5996889"/>
              <a:ext cx="3995896" cy="529897"/>
            </a:xfrm>
            <a:prstGeom prst="rect">
              <a:avLst/>
            </a:prstGeom>
            <a:noFill/>
            <a:ln>
              <a:noFill/>
              <a:prstDash val="dot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2800" b="1" dirty="0" smtClean="0">
                  <a:solidFill>
                    <a:schemeClr val="bg1"/>
                  </a:solidFill>
                  <a:cs typeface="ＭＳ Ｐゴシック" charset="-128"/>
                </a:rPr>
                <a:t>Access</a:t>
              </a:r>
              <a:endParaRPr lang="fr-FR" sz="2800" b="1" dirty="0">
                <a:solidFill>
                  <a:schemeClr val="bg1"/>
                </a:solidFill>
                <a:cs typeface="ＭＳ Ｐゴシック" charset="-128"/>
              </a:endParaRPr>
            </a:p>
          </p:txBody>
        </p:sp>
      </p:grpSp>
      <p:cxnSp>
        <p:nvCxnSpPr>
          <p:cNvPr id="10" name="Connecteur droit 9"/>
          <p:cNvCxnSpPr/>
          <p:nvPr/>
        </p:nvCxnSpPr>
        <p:spPr>
          <a:xfrm>
            <a:off x="0" y="871070"/>
            <a:ext cx="91440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199" y="1072543"/>
            <a:ext cx="8789831" cy="2675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Open platform from the national infrastructure ANAEE-Fr</a:t>
            </a:r>
            <a:endParaRPr lang="en-GB" sz="2400" b="1" dirty="0" smtClean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fr-FR" sz="2000" dirty="0" smtClean="0"/>
              <a:t>Applications </a:t>
            </a:r>
            <a:r>
              <a:rPr lang="fr-FR" sz="2000" dirty="0" err="1" smtClean="0"/>
              <a:t>soon</a:t>
            </a:r>
            <a:r>
              <a:rPr lang="fr-FR" sz="2000" dirty="0" smtClean="0"/>
              <a:t>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on the ANAEE-Fr </a:t>
            </a:r>
            <a:r>
              <a:rPr lang="fr-FR" sz="2000" dirty="0" err="1" smtClean="0"/>
              <a:t>website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2285257" y="4803820"/>
            <a:ext cx="5133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You are </a:t>
            </a:r>
            <a:r>
              <a:rPr lang="fr-FR" sz="3600" dirty="0" err="1" smtClean="0"/>
              <a:t>very</a:t>
            </a:r>
            <a:r>
              <a:rPr lang="fr-FR" sz="3600" dirty="0" smtClean="0"/>
              <a:t> </a:t>
            </a:r>
            <a:r>
              <a:rPr lang="fr-FR" sz="3600" dirty="0" err="1" smtClean="0"/>
              <a:t>welcome</a:t>
            </a:r>
            <a:r>
              <a:rPr lang="fr-FR" sz="3600" dirty="0" smtClean="0"/>
              <a:t> !!!!!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5669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82526</TotalTime>
  <Words>558</Words>
  <Application>Microsoft Office PowerPoint</Application>
  <PresentationFormat>Affichage à l'écran (4:3)</PresentationFormat>
  <Paragraphs>87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ＭＳ Ｐゴシック</vt:lpstr>
      <vt:lpstr>Arial</vt:lpstr>
      <vt:lpstr>Arial Narrow</vt:lpstr>
      <vt:lpstr>Calibri</vt:lpstr>
      <vt:lpstr>Times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Pascale Frey-Klett</dc:creator>
  <cp:lastModifiedBy>LSA</cp:lastModifiedBy>
  <cp:revision>170</cp:revision>
  <cp:lastPrinted>2014-12-08T12:00:05Z</cp:lastPrinted>
  <dcterms:created xsi:type="dcterms:W3CDTF">2014-11-25T07:16:14Z</dcterms:created>
  <dcterms:modified xsi:type="dcterms:W3CDTF">2014-12-12T10:08:10Z</dcterms:modified>
</cp:coreProperties>
</file>