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7" r:id="rId2"/>
    <p:sldId id="290" r:id="rId3"/>
    <p:sldId id="283" r:id="rId4"/>
    <p:sldId id="291" r:id="rId5"/>
    <p:sldId id="288" r:id="rId6"/>
    <p:sldId id="286" r:id="rId7"/>
    <p:sldId id="285" r:id="rId8"/>
    <p:sldId id="287" r:id="rId9"/>
    <p:sldId id="292" r:id="rId10"/>
    <p:sldId id="277" r:id="rId11"/>
    <p:sldId id="258" r:id="rId12"/>
    <p:sldId id="281" r:id="rId13"/>
    <p:sldId id="270" r:id="rId14"/>
    <p:sldId id="265" r:id="rId15"/>
    <p:sldId id="269" r:id="rId16"/>
  </p:sldIdLst>
  <p:sldSz cx="9144000" cy="6858000" type="screen4x3"/>
  <p:notesSz cx="9926638" cy="679767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6E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90" d="100"/>
          <a:sy n="90" d="100"/>
        </p:scale>
        <p:origin x="-1234" y="24"/>
      </p:cViewPr>
      <p:guideLst>
        <p:guide orient="horz" pos="2795"/>
        <p:guide pos="38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Documents%20and%20Settings\stage\Bureau\DL\DL677\DLrestot2.xls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Documents%20and%20Settings\stage\Bureau\DL\DL677\PSTres.txt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tls-lgcdfs.lgc.toulouse.inra.fr\home\ccarillier\GBLUP-analyses\CDD-These\One_step\reliab-bia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686667154653478"/>
          <c:y val="4.0009079946087822E-2"/>
          <c:w val="0.82636983126113261"/>
          <c:h val="0.7993287795547297"/>
        </c:manualLayout>
      </c:layout>
      <c:scatterChart>
        <c:scatterStyle val="smoothMarker"/>
        <c:varyColors val="0"/>
        <c:ser>
          <c:idx val="0"/>
          <c:order val="0"/>
          <c:tx>
            <c:v>Alpine+Saanen</c:v>
          </c:tx>
          <c:spPr>
            <a:ln w="31750">
              <a:solidFill>
                <a:schemeClr val="accent4">
                  <a:lumMod val="75000"/>
                </a:schemeClr>
              </a:solidFill>
            </a:ln>
          </c:spPr>
          <c:marker>
            <c:symbol val="diamond"/>
            <c:size val="9"/>
            <c:spPr>
              <a:solidFill>
                <a:schemeClr val="accent4">
                  <a:lumMod val="75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c:spPr>
          </c:marker>
          <c:xVal>
            <c:numRef>
              <c:f>DLresi!$A$2:$A$26</c:f>
              <c:numCache>
                <c:formatCode>General</c:formatCode>
                <c:ptCount val="25"/>
                <c:pt idx="0">
                  <c:v>30</c:v>
                </c:pt>
                <c:pt idx="1">
                  <c:v>50</c:v>
                </c:pt>
                <c:pt idx="2">
                  <c:v>70</c:v>
                </c:pt>
                <c:pt idx="3">
                  <c:v>90</c:v>
                </c:pt>
                <c:pt idx="4">
                  <c:v>110</c:v>
                </c:pt>
                <c:pt idx="5">
                  <c:v>150</c:v>
                </c:pt>
                <c:pt idx="6">
                  <c:v>200</c:v>
                </c:pt>
                <c:pt idx="7">
                  <c:v>300</c:v>
                </c:pt>
                <c:pt idx="8">
                  <c:v>400</c:v>
                </c:pt>
                <c:pt idx="9">
                  <c:v>500</c:v>
                </c:pt>
                <c:pt idx="10">
                  <c:v>600</c:v>
                </c:pt>
                <c:pt idx="11">
                  <c:v>700</c:v>
                </c:pt>
                <c:pt idx="12">
                  <c:v>800</c:v>
                </c:pt>
                <c:pt idx="13">
                  <c:v>900</c:v>
                </c:pt>
                <c:pt idx="14">
                  <c:v>1000</c:v>
                </c:pt>
                <c:pt idx="15">
                  <c:v>1100</c:v>
                </c:pt>
                <c:pt idx="16">
                  <c:v>1200</c:v>
                </c:pt>
                <c:pt idx="17">
                  <c:v>1300</c:v>
                </c:pt>
                <c:pt idx="18">
                  <c:v>1400</c:v>
                </c:pt>
                <c:pt idx="19">
                  <c:v>1500</c:v>
                </c:pt>
                <c:pt idx="20">
                  <c:v>1600</c:v>
                </c:pt>
                <c:pt idx="21">
                  <c:v>1700</c:v>
                </c:pt>
                <c:pt idx="22">
                  <c:v>1800</c:v>
                </c:pt>
                <c:pt idx="23">
                  <c:v>1900</c:v>
                </c:pt>
                <c:pt idx="24">
                  <c:v>2000</c:v>
                </c:pt>
              </c:numCache>
            </c:numRef>
          </c:xVal>
          <c:yVal>
            <c:numRef>
              <c:f>DLresi!$G$2:$G$25</c:f>
              <c:numCache>
                <c:formatCode>General</c:formatCode>
                <c:ptCount val="24"/>
                <c:pt idx="0">
                  <c:v>0.16768000000000041</c:v>
                </c:pt>
                <c:pt idx="1">
                  <c:v>0.16543000000000183</c:v>
                </c:pt>
                <c:pt idx="2">
                  <c:v>0.13289000000000001</c:v>
                </c:pt>
                <c:pt idx="3">
                  <c:v>0.12264000000000012</c:v>
                </c:pt>
                <c:pt idx="4">
                  <c:v>0.10167000000000002</c:v>
                </c:pt>
                <c:pt idx="5">
                  <c:v>8.7910000000000002E-2</c:v>
                </c:pt>
                <c:pt idx="6">
                  <c:v>7.4070000000000524E-2</c:v>
                </c:pt>
                <c:pt idx="7">
                  <c:v>6.1159999999999992E-2</c:v>
                </c:pt>
                <c:pt idx="8">
                  <c:v>5.3540000000000004E-2</c:v>
                </c:pt>
                <c:pt idx="9">
                  <c:v>5.1780000000000034E-2</c:v>
                </c:pt>
                <c:pt idx="10">
                  <c:v>4.7710000000000828E-2</c:v>
                </c:pt>
                <c:pt idx="11">
                  <c:v>4.6190000000000023E-2</c:v>
                </c:pt>
                <c:pt idx="12">
                  <c:v>4.4130000000000134E-2</c:v>
                </c:pt>
                <c:pt idx="13">
                  <c:v>4.4150000000000113E-2</c:v>
                </c:pt>
                <c:pt idx="14">
                  <c:v>4.4290000000000523E-2</c:v>
                </c:pt>
                <c:pt idx="15">
                  <c:v>4.1710000000000434E-2</c:v>
                </c:pt>
                <c:pt idx="16">
                  <c:v>4.224E-2</c:v>
                </c:pt>
                <c:pt idx="17">
                  <c:v>4.1619999999999997E-2</c:v>
                </c:pt>
                <c:pt idx="18">
                  <c:v>3.9940000000000052E-2</c:v>
                </c:pt>
                <c:pt idx="19">
                  <c:v>3.9970000000000012E-2</c:v>
                </c:pt>
                <c:pt idx="20">
                  <c:v>3.8730000000000042E-2</c:v>
                </c:pt>
                <c:pt idx="21">
                  <c:v>3.7780000000000313E-2</c:v>
                </c:pt>
                <c:pt idx="22">
                  <c:v>3.8870000000000307E-2</c:v>
                </c:pt>
                <c:pt idx="23">
                  <c:v>3.8490000000000052E-2</c:v>
                </c:pt>
              </c:numCache>
            </c:numRef>
          </c:yVal>
          <c:smooth val="1"/>
        </c:ser>
        <c:ser>
          <c:idx val="1"/>
          <c:order val="1"/>
          <c:tx>
            <c:v>Alpine</c:v>
          </c:tx>
          <c:spPr>
            <a:ln w="31750">
              <a:solidFill>
                <a:schemeClr val="accent1">
                  <a:lumMod val="75000"/>
                </a:schemeClr>
              </a:solidFill>
              <a:prstDash val="dash"/>
            </a:ln>
          </c:spPr>
          <c:marker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c:spPr>
          </c:marker>
          <c:xVal>
            <c:numRef>
              <c:f>DLresi!$A$2:$A$26</c:f>
              <c:numCache>
                <c:formatCode>General</c:formatCode>
                <c:ptCount val="25"/>
                <c:pt idx="0">
                  <c:v>30</c:v>
                </c:pt>
                <c:pt idx="1">
                  <c:v>50</c:v>
                </c:pt>
                <c:pt idx="2">
                  <c:v>70</c:v>
                </c:pt>
                <c:pt idx="3">
                  <c:v>90</c:v>
                </c:pt>
                <c:pt idx="4">
                  <c:v>110</c:v>
                </c:pt>
                <c:pt idx="5">
                  <c:v>150</c:v>
                </c:pt>
                <c:pt idx="6">
                  <c:v>200</c:v>
                </c:pt>
                <c:pt idx="7">
                  <c:v>300</c:v>
                </c:pt>
                <c:pt idx="8">
                  <c:v>400</c:v>
                </c:pt>
                <c:pt idx="9">
                  <c:v>500</c:v>
                </c:pt>
                <c:pt idx="10">
                  <c:v>600</c:v>
                </c:pt>
                <c:pt idx="11">
                  <c:v>700</c:v>
                </c:pt>
                <c:pt idx="12">
                  <c:v>800</c:v>
                </c:pt>
                <c:pt idx="13">
                  <c:v>900</c:v>
                </c:pt>
                <c:pt idx="14">
                  <c:v>1000</c:v>
                </c:pt>
                <c:pt idx="15">
                  <c:v>1100</c:v>
                </c:pt>
                <c:pt idx="16">
                  <c:v>1200</c:v>
                </c:pt>
                <c:pt idx="17">
                  <c:v>1300</c:v>
                </c:pt>
                <c:pt idx="18">
                  <c:v>1400</c:v>
                </c:pt>
                <c:pt idx="19">
                  <c:v>1500</c:v>
                </c:pt>
                <c:pt idx="20">
                  <c:v>1600</c:v>
                </c:pt>
                <c:pt idx="21">
                  <c:v>1700</c:v>
                </c:pt>
                <c:pt idx="22">
                  <c:v>1800</c:v>
                </c:pt>
                <c:pt idx="23">
                  <c:v>1900</c:v>
                </c:pt>
                <c:pt idx="24">
                  <c:v>2000</c:v>
                </c:pt>
              </c:numCache>
            </c:numRef>
          </c:xVal>
          <c:yVal>
            <c:numRef>
              <c:f>DLresi!$H$2:$H$27</c:f>
              <c:numCache>
                <c:formatCode>General</c:formatCode>
                <c:ptCount val="26"/>
                <c:pt idx="0">
                  <c:v>0.18082999999999999</c:v>
                </c:pt>
                <c:pt idx="1">
                  <c:v>0.18346000000000193</c:v>
                </c:pt>
                <c:pt idx="2">
                  <c:v>0.14573000000000041</c:v>
                </c:pt>
                <c:pt idx="3">
                  <c:v>0.13818</c:v>
                </c:pt>
                <c:pt idx="4">
                  <c:v>0.12614999999999998</c:v>
                </c:pt>
                <c:pt idx="5">
                  <c:v>0.10993000000000012</c:v>
                </c:pt>
                <c:pt idx="6">
                  <c:v>9.4320000000000265E-2</c:v>
                </c:pt>
                <c:pt idx="7">
                  <c:v>8.5450000000000068E-2</c:v>
                </c:pt>
                <c:pt idx="8">
                  <c:v>8.0100000000000046E-2</c:v>
                </c:pt>
                <c:pt idx="9">
                  <c:v>7.6520000000000019E-2</c:v>
                </c:pt>
                <c:pt idx="10">
                  <c:v>7.6990000000000114E-2</c:v>
                </c:pt>
                <c:pt idx="11">
                  <c:v>7.4800000000000866E-2</c:v>
                </c:pt>
                <c:pt idx="12">
                  <c:v>7.3209999999999997E-2</c:v>
                </c:pt>
                <c:pt idx="13">
                  <c:v>7.1550000000000002E-2</c:v>
                </c:pt>
                <c:pt idx="14">
                  <c:v>6.8340000000000012E-2</c:v>
                </c:pt>
                <c:pt idx="15">
                  <c:v>6.6720000000000113E-2</c:v>
                </c:pt>
                <c:pt idx="16">
                  <c:v>6.6020000000000009E-2</c:v>
                </c:pt>
                <c:pt idx="17">
                  <c:v>6.6309999999999994E-2</c:v>
                </c:pt>
                <c:pt idx="18">
                  <c:v>6.5780000000000741E-2</c:v>
                </c:pt>
                <c:pt idx="19">
                  <c:v>6.2770000000000034E-2</c:v>
                </c:pt>
                <c:pt idx="20">
                  <c:v>6.2320000000000625E-2</c:v>
                </c:pt>
                <c:pt idx="21">
                  <c:v>6.1159999999999992E-2</c:v>
                </c:pt>
                <c:pt idx="22">
                  <c:v>6.0270000000000004E-2</c:v>
                </c:pt>
                <c:pt idx="23">
                  <c:v>5.9270000000000024E-2</c:v>
                </c:pt>
                <c:pt idx="24">
                  <c:v>5.9400000000000772E-2</c:v>
                </c:pt>
                <c:pt idx="25">
                  <c:v>5.9500000000000546E-2</c:v>
                </c:pt>
              </c:numCache>
            </c:numRef>
          </c:yVal>
          <c:smooth val="1"/>
        </c:ser>
        <c:ser>
          <c:idx val="2"/>
          <c:order val="2"/>
          <c:tx>
            <c:v>Saanen</c:v>
          </c:tx>
          <c:spPr>
            <a:ln w="34925">
              <a:solidFill>
                <a:schemeClr val="accent6">
                  <a:lumMod val="75000"/>
                </a:schemeClr>
              </a:solidFill>
              <a:prstDash val="sysDot"/>
            </a:ln>
          </c:spPr>
          <c:marker>
            <c:symbol val="x"/>
            <c:size val="9"/>
            <c:spPr>
              <a:ln>
                <a:solidFill>
                  <a:schemeClr val="accent6">
                    <a:lumMod val="75000"/>
                  </a:schemeClr>
                </a:solidFill>
              </a:ln>
            </c:spPr>
          </c:marker>
          <c:xVal>
            <c:numRef>
              <c:f>DLresi!$A$2:$A$26</c:f>
              <c:numCache>
                <c:formatCode>General</c:formatCode>
                <c:ptCount val="25"/>
                <c:pt idx="0">
                  <c:v>30</c:v>
                </c:pt>
                <c:pt idx="1">
                  <c:v>50</c:v>
                </c:pt>
                <c:pt idx="2">
                  <c:v>70</c:v>
                </c:pt>
                <c:pt idx="3">
                  <c:v>90</c:v>
                </c:pt>
                <c:pt idx="4">
                  <c:v>110</c:v>
                </c:pt>
                <c:pt idx="5">
                  <c:v>150</c:v>
                </c:pt>
                <c:pt idx="6">
                  <c:v>200</c:v>
                </c:pt>
                <c:pt idx="7">
                  <c:v>300</c:v>
                </c:pt>
                <c:pt idx="8">
                  <c:v>400</c:v>
                </c:pt>
                <c:pt idx="9">
                  <c:v>500</c:v>
                </c:pt>
                <c:pt idx="10">
                  <c:v>600</c:v>
                </c:pt>
                <c:pt idx="11">
                  <c:v>700</c:v>
                </c:pt>
                <c:pt idx="12">
                  <c:v>800</c:v>
                </c:pt>
                <c:pt idx="13">
                  <c:v>900</c:v>
                </c:pt>
                <c:pt idx="14">
                  <c:v>1000</c:v>
                </c:pt>
                <c:pt idx="15">
                  <c:v>1100</c:v>
                </c:pt>
                <c:pt idx="16">
                  <c:v>1200</c:v>
                </c:pt>
                <c:pt idx="17">
                  <c:v>1300</c:v>
                </c:pt>
                <c:pt idx="18">
                  <c:v>1400</c:v>
                </c:pt>
                <c:pt idx="19">
                  <c:v>1500</c:v>
                </c:pt>
                <c:pt idx="20">
                  <c:v>1600</c:v>
                </c:pt>
                <c:pt idx="21">
                  <c:v>1700</c:v>
                </c:pt>
                <c:pt idx="22">
                  <c:v>1800</c:v>
                </c:pt>
                <c:pt idx="23">
                  <c:v>1900</c:v>
                </c:pt>
                <c:pt idx="24">
                  <c:v>2000</c:v>
                </c:pt>
              </c:numCache>
            </c:numRef>
          </c:xVal>
          <c:yVal>
            <c:numRef>
              <c:f>DLresi!$I$2:$I$27</c:f>
              <c:numCache>
                <c:formatCode>General</c:formatCode>
                <c:ptCount val="26"/>
                <c:pt idx="0">
                  <c:v>0.18204000000000162</c:v>
                </c:pt>
                <c:pt idx="1">
                  <c:v>0.18242000000000044</c:v>
                </c:pt>
                <c:pt idx="2">
                  <c:v>0.15001000000000153</c:v>
                </c:pt>
                <c:pt idx="3">
                  <c:v>0.13750999999999999</c:v>
                </c:pt>
                <c:pt idx="4">
                  <c:v>0.12684000000000001</c:v>
                </c:pt>
                <c:pt idx="5">
                  <c:v>0.11125000000000022</c:v>
                </c:pt>
                <c:pt idx="6">
                  <c:v>9.6030000000000046E-2</c:v>
                </c:pt>
                <c:pt idx="7">
                  <c:v>8.6300000000000002E-2</c:v>
                </c:pt>
                <c:pt idx="8">
                  <c:v>8.2360000000000003E-2</c:v>
                </c:pt>
                <c:pt idx="9">
                  <c:v>7.8390000000000931E-2</c:v>
                </c:pt>
                <c:pt idx="10">
                  <c:v>7.7820000000000708E-2</c:v>
                </c:pt>
                <c:pt idx="11">
                  <c:v>7.6210000000000014E-2</c:v>
                </c:pt>
                <c:pt idx="12">
                  <c:v>7.3690000000000033E-2</c:v>
                </c:pt>
                <c:pt idx="13">
                  <c:v>7.2020000000000514E-2</c:v>
                </c:pt>
                <c:pt idx="14">
                  <c:v>7.1639999999999995E-2</c:v>
                </c:pt>
                <c:pt idx="15">
                  <c:v>7.0270000000000013E-2</c:v>
                </c:pt>
                <c:pt idx="16">
                  <c:v>6.8340000000000012E-2</c:v>
                </c:pt>
                <c:pt idx="17">
                  <c:v>6.6580000000000014E-2</c:v>
                </c:pt>
                <c:pt idx="18">
                  <c:v>6.7680000000000032E-2</c:v>
                </c:pt>
                <c:pt idx="19">
                  <c:v>6.5079999999999999E-2</c:v>
                </c:pt>
                <c:pt idx="20">
                  <c:v>6.5940000000000012E-2</c:v>
                </c:pt>
                <c:pt idx="21">
                  <c:v>6.3500000000000029E-2</c:v>
                </c:pt>
                <c:pt idx="22">
                  <c:v>6.1400000000000024E-2</c:v>
                </c:pt>
                <c:pt idx="23">
                  <c:v>6.2330000000000829E-2</c:v>
                </c:pt>
                <c:pt idx="24">
                  <c:v>6.1530000000000022E-2</c:v>
                </c:pt>
                <c:pt idx="25">
                  <c:v>6.1559999999999997E-2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2109568"/>
        <c:axId val="92110144"/>
      </c:scatterChart>
      <c:valAx>
        <c:axId val="92109568"/>
        <c:scaling>
          <c:orientation val="minMax"/>
          <c:max val="210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fr-FR" dirty="0" smtClean="0"/>
                  <a:t>Distance </a:t>
                </a:r>
                <a:r>
                  <a:rPr lang="fr-FR" dirty="0" err="1" smtClean="0"/>
                  <a:t>between</a:t>
                </a:r>
                <a:r>
                  <a:rPr lang="fr-FR" dirty="0" smtClean="0"/>
                  <a:t> SNP (kb</a:t>
                </a:r>
                <a:r>
                  <a:rPr lang="fr-FR" dirty="0"/>
                  <a:t>)</a:t>
                </a:r>
              </a:p>
            </c:rich>
          </c:tx>
          <c:layout>
            <c:manualLayout>
              <c:xMode val="edge"/>
              <c:yMode val="edge"/>
              <c:x val="0.39437123553732284"/>
              <c:y val="0.938530114301025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b="1"/>
            </a:pPr>
            <a:endParaRPr lang="fr-FR"/>
          </a:p>
        </c:txPr>
        <c:crossAx val="92110144"/>
        <c:crosses val="autoZero"/>
        <c:crossBetween val="midCat"/>
      </c:valAx>
      <c:valAx>
        <c:axId val="92110144"/>
        <c:scaling>
          <c:orientation val="minMax"/>
          <c:max val="0.23"/>
        </c:scaling>
        <c:delete val="0"/>
        <c:axPos val="l"/>
        <c:majorGridlines>
          <c:spPr>
            <a:ln>
              <a:solidFill>
                <a:schemeClr val="bg1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Average LD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4.7241774723443429E-3"/>
              <c:y val="0.3613921865824432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fr-FR"/>
          </a:p>
        </c:txPr>
        <c:crossAx val="92109568"/>
        <c:crosses val="autoZero"/>
        <c:crossBetween val="midCat"/>
        <c:majorUnit val="5.0000000000000114E-2"/>
      </c:valAx>
    </c:plotArea>
    <c:legend>
      <c:legendPos val="r"/>
      <c:layout>
        <c:manualLayout>
          <c:xMode val="edge"/>
          <c:yMode val="edge"/>
          <c:x val="0.66106804105099437"/>
          <c:y val="0.25111872490358217"/>
          <c:w val="0.2857901726427623"/>
          <c:h val="0.20307670062803482"/>
        </c:manualLayout>
      </c:layout>
      <c:overlay val="0"/>
      <c:txPr>
        <a:bodyPr/>
        <a:lstStyle/>
        <a:p>
          <a:pPr>
            <a:defRPr b="1"/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800">
          <a:latin typeface="+mn-lt"/>
          <a:cs typeface="Times New Roman" pitchFamily="18" charset="0"/>
        </a:defRPr>
      </a:pPr>
      <a:endParaRPr lang="fr-FR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861349385806309"/>
          <c:y val="4.3310606389950233E-2"/>
          <c:w val="0.77301099225515413"/>
          <c:h val="0.76468265898051146"/>
        </c:manualLayout>
      </c:layout>
      <c:scatterChart>
        <c:scatterStyle val="smoothMarker"/>
        <c:varyColors val="0"/>
        <c:ser>
          <c:idx val="0"/>
          <c:order val="0"/>
          <c:tx>
            <c:v>Persistence</c:v>
          </c:tx>
          <c:spPr>
            <a:ln w="31750">
              <a:solidFill>
                <a:schemeClr val="accent1">
                  <a:lumMod val="75000"/>
                </a:schemeClr>
              </a:solidFill>
            </a:ln>
          </c:spPr>
          <c:marker>
            <c:symbol val="diamond"/>
            <c:size val="7"/>
            <c:spPr>
              <a:solidFill>
                <a:schemeClr val="accent1">
                  <a:lumMod val="75000"/>
                </a:schemeClr>
              </a:solidFill>
              <a:ln w="19050">
                <a:solidFill>
                  <a:schemeClr val="accent1">
                    <a:lumMod val="75000"/>
                  </a:schemeClr>
                </a:solidFill>
              </a:ln>
            </c:spPr>
          </c:marker>
          <c:xVal>
            <c:numRef>
              <c:f>PSTres!$H$1:$H$26</c:f>
              <c:numCache>
                <c:formatCode>General</c:formatCode>
                <c:ptCount val="26"/>
                <c:pt idx="0">
                  <c:v>10</c:v>
                </c:pt>
                <c:pt idx="1">
                  <c:v>30</c:v>
                </c:pt>
                <c:pt idx="2">
                  <c:v>50</c:v>
                </c:pt>
                <c:pt idx="3">
                  <c:v>70</c:v>
                </c:pt>
                <c:pt idx="4">
                  <c:v>90</c:v>
                </c:pt>
                <c:pt idx="5">
                  <c:v>100</c:v>
                </c:pt>
                <c:pt idx="6">
                  <c:v>200</c:v>
                </c:pt>
                <c:pt idx="7">
                  <c:v>300</c:v>
                </c:pt>
                <c:pt idx="8">
                  <c:v>400</c:v>
                </c:pt>
                <c:pt idx="9">
                  <c:v>500</c:v>
                </c:pt>
                <c:pt idx="10">
                  <c:v>600</c:v>
                </c:pt>
                <c:pt idx="11">
                  <c:v>700</c:v>
                </c:pt>
                <c:pt idx="12">
                  <c:v>800</c:v>
                </c:pt>
                <c:pt idx="13">
                  <c:v>900</c:v>
                </c:pt>
                <c:pt idx="14">
                  <c:v>1000</c:v>
                </c:pt>
                <c:pt idx="15">
                  <c:v>1100</c:v>
                </c:pt>
                <c:pt idx="16">
                  <c:v>1200</c:v>
                </c:pt>
                <c:pt idx="17">
                  <c:v>1300</c:v>
                </c:pt>
                <c:pt idx="18">
                  <c:v>1400</c:v>
                </c:pt>
                <c:pt idx="19">
                  <c:v>1500</c:v>
                </c:pt>
                <c:pt idx="20">
                  <c:v>1600</c:v>
                </c:pt>
                <c:pt idx="21">
                  <c:v>1700</c:v>
                </c:pt>
                <c:pt idx="22">
                  <c:v>1800</c:v>
                </c:pt>
                <c:pt idx="23">
                  <c:v>1900</c:v>
                </c:pt>
                <c:pt idx="24">
                  <c:v>2000</c:v>
                </c:pt>
                <c:pt idx="25">
                  <c:v>2100</c:v>
                </c:pt>
              </c:numCache>
            </c:numRef>
          </c:xVal>
          <c:yVal>
            <c:numRef>
              <c:f>PSTres!$G$1:$G$25</c:f>
              <c:numCache>
                <c:formatCode>General</c:formatCode>
                <c:ptCount val="25"/>
                <c:pt idx="0">
                  <c:v>0.876290000000011</c:v>
                </c:pt>
                <c:pt idx="1">
                  <c:v>0.638390000000011</c:v>
                </c:pt>
                <c:pt idx="2">
                  <c:v>0.55289999999999995</c:v>
                </c:pt>
                <c:pt idx="3">
                  <c:v>0.42969000000000002</c:v>
                </c:pt>
                <c:pt idx="4">
                  <c:v>0.32863000000000031</c:v>
                </c:pt>
                <c:pt idx="5">
                  <c:v>0.28004000000000001</c:v>
                </c:pt>
                <c:pt idx="6">
                  <c:v>0.13825999999999999</c:v>
                </c:pt>
                <c:pt idx="7">
                  <c:v>9.157000000000004E-2</c:v>
                </c:pt>
                <c:pt idx="8">
                  <c:v>7.2179999999999994E-2</c:v>
                </c:pt>
                <c:pt idx="9">
                  <c:v>6.8589999999999998E-2</c:v>
                </c:pt>
                <c:pt idx="10">
                  <c:v>5.8360000000000113E-2</c:v>
                </c:pt>
                <c:pt idx="11">
                  <c:v>6.2300000000000133E-2</c:v>
                </c:pt>
                <c:pt idx="12">
                  <c:v>5.9229999999999998E-2</c:v>
                </c:pt>
                <c:pt idx="13">
                  <c:v>4.9600000000000012E-2</c:v>
                </c:pt>
                <c:pt idx="14">
                  <c:v>4.6710000000000022E-2</c:v>
                </c:pt>
                <c:pt idx="15">
                  <c:v>4.4070000000000012E-2</c:v>
                </c:pt>
                <c:pt idx="16">
                  <c:v>3.9080000000000011E-2</c:v>
                </c:pt>
                <c:pt idx="17">
                  <c:v>4.3040000000000002E-2</c:v>
                </c:pt>
                <c:pt idx="18">
                  <c:v>4.8829999999999998E-2</c:v>
                </c:pt>
                <c:pt idx="19">
                  <c:v>5.4190000000000134E-2</c:v>
                </c:pt>
                <c:pt idx="20">
                  <c:v>4.8809999999999999E-2</c:v>
                </c:pt>
                <c:pt idx="21">
                  <c:v>2.1559999999999999E-2</c:v>
                </c:pt>
                <c:pt idx="22">
                  <c:v>2.3640000000000001E-2</c:v>
                </c:pt>
                <c:pt idx="23">
                  <c:v>4.6919999999999996E-2</c:v>
                </c:pt>
                <c:pt idx="24">
                  <c:v>4.7230000000000001E-2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2108992"/>
        <c:axId val="91154112"/>
      </c:scatterChart>
      <c:valAx>
        <c:axId val="92108992"/>
        <c:scaling>
          <c:orientation val="minMax"/>
          <c:max val="210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>
                    <a:latin typeface="+mn-lt"/>
                    <a:cs typeface="Arial" pitchFamily="34" charset="0"/>
                  </a:defRPr>
                </a:pPr>
                <a:r>
                  <a:rPr lang="en-US" baseline="0" dirty="0" smtClean="0">
                    <a:latin typeface="+mn-lt"/>
                    <a:cs typeface="Arial" pitchFamily="34" charset="0"/>
                  </a:rPr>
                  <a:t>Distance between SNP </a:t>
                </a:r>
                <a:r>
                  <a:rPr lang="en-US" dirty="0" smtClean="0">
                    <a:latin typeface="+mn-lt"/>
                    <a:cs typeface="Arial" pitchFamily="34" charset="0"/>
                  </a:rPr>
                  <a:t>(kb</a:t>
                </a:r>
                <a:r>
                  <a:rPr lang="en-US" dirty="0">
                    <a:latin typeface="+mn-lt"/>
                    <a:cs typeface="Arial" pitchFamily="34" charset="0"/>
                  </a:rPr>
                  <a:t>)</a:t>
                </a:r>
              </a:p>
            </c:rich>
          </c:tx>
          <c:layout>
            <c:manualLayout>
              <c:xMode val="edge"/>
              <c:yMode val="edge"/>
              <c:x val="0.43405980255793286"/>
              <c:y val="0.8971831229702265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Arial" pitchFamily="34" charset="0"/>
                <a:cs typeface="Arial" pitchFamily="34" charset="0"/>
              </a:defRPr>
            </a:pPr>
            <a:endParaRPr lang="fr-FR"/>
          </a:p>
        </c:txPr>
        <c:crossAx val="91154112"/>
        <c:crosses val="autoZero"/>
        <c:crossBetween val="midCat"/>
      </c:valAx>
      <c:valAx>
        <c:axId val="91154112"/>
        <c:scaling>
          <c:orientation val="minMax"/>
        </c:scaling>
        <c:delete val="0"/>
        <c:axPos val="l"/>
        <c:majorGridlines>
          <c:spPr>
            <a:ln>
              <a:solidFill>
                <a:schemeClr val="bg1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>
                    <a:latin typeface="+mn-lt"/>
                    <a:cs typeface="Arial" pitchFamily="34" charset="0"/>
                  </a:defRPr>
                </a:pPr>
                <a:r>
                  <a:rPr lang="en-US" dirty="0" smtClean="0">
                    <a:latin typeface="+mn-lt"/>
                    <a:cs typeface="Arial" pitchFamily="34" charset="0"/>
                  </a:rPr>
                  <a:t>Persistence</a:t>
                </a:r>
                <a:r>
                  <a:rPr lang="en-US" baseline="0" dirty="0" smtClean="0">
                    <a:latin typeface="+mn-lt"/>
                    <a:cs typeface="Arial" pitchFamily="34" charset="0"/>
                  </a:rPr>
                  <a:t> of LD</a:t>
                </a:r>
                <a:endParaRPr lang="en-US" dirty="0">
                  <a:latin typeface="+mn-lt"/>
                  <a:cs typeface="Arial" pitchFamily="34" charset="0"/>
                </a:endParaRPr>
              </a:p>
            </c:rich>
          </c:tx>
          <c:layout>
            <c:manualLayout>
              <c:xMode val="edge"/>
              <c:yMode val="edge"/>
              <c:x val="6.2397727314989167E-2"/>
              <c:y val="0.2638782888857776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Arial" pitchFamily="34" charset="0"/>
                <a:cs typeface="Arial" pitchFamily="34" charset="0"/>
              </a:defRPr>
            </a:pPr>
            <a:endParaRPr lang="fr-FR"/>
          </a:p>
        </c:txPr>
        <c:crossAx val="92108992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fr-FR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4"/>
          <c:order val="0"/>
          <c:tx>
            <c:v>two steps multibreed</c:v>
          </c:tx>
          <c:spPr>
            <a:noFill/>
          </c:spPr>
          <c:invertIfNegative val="0"/>
          <c:val>
            <c:numRef>
              <c:f>single_stepALp_Saa!$T$5:$T$9</c:f>
              <c:numCache>
                <c:formatCode>0.00</c:formatCode>
                <c:ptCount val="5"/>
                <c:pt idx="0">
                  <c:v>0.39100000000000001</c:v>
                </c:pt>
                <c:pt idx="1">
                  <c:v>0.373</c:v>
                </c:pt>
                <c:pt idx="2">
                  <c:v>0.51900000000000002</c:v>
                </c:pt>
                <c:pt idx="3">
                  <c:v>0.32100000000000001</c:v>
                </c:pt>
                <c:pt idx="4">
                  <c:v>0.36699999999999999</c:v>
                </c:pt>
              </c:numCache>
            </c:numRef>
          </c:val>
        </c:ser>
        <c:ser>
          <c:idx val="0"/>
          <c:order val="1"/>
          <c:tx>
            <c:v>Per-breed Alpine</c:v>
          </c:tx>
          <c:invertIfNegative val="0"/>
          <c:cat>
            <c:strRef>
              <c:f>single_stepALp_Saa!$M$5:$M$9</c:f>
              <c:strCache>
                <c:ptCount val="5"/>
                <c:pt idx="0">
                  <c:v>milk</c:v>
                </c:pt>
                <c:pt idx="1">
                  <c:v>fat yield</c:v>
                </c:pt>
                <c:pt idx="2">
                  <c:v>protein content</c:v>
                </c:pt>
                <c:pt idx="3">
                  <c:v>SCS</c:v>
                </c:pt>
                <c:pt idx="4">
                  <c:v>udder floor position</c:v>
                </c:pt>
              </c:strCache>
            </c:strRef>
          </c:cat>
          <c:val>
            <c:numRef>
              <c:f>single_stepALp_Saa!$N$5:$N$9</c:f>
              <c:numCache>
                <c:formatCode>0.00</c:formatCode>
                <c:ptCount val="5"/>
                <c:pt idx="0">
                  <c:v>0.36415999999999998</c:v>
                </c:pt>
                <c:pt idx="1">
                  <c:v>0.38907000000000003</c:v>
                </c:pt>
                <c:pt idx="2">
                  <c:v>0.62121999999999999</c:v>
                </c:pt>
                <c:pt idx="3">
                  <c:v>0.45161000000000001</c:v>
                </c:pt>
                <c:pt idx="4">
                  <c:v>0.53046000000000004</c:v>
                </c:pt>
              </c:numCache>
            </c:numRef>
          </c:val>
        </c:ser>
        <c:ser>
          <c:idx val="2"/>
          <c:order val="2"/>
          <c:tx>
            <c:v>Multi-breed Alpine</c:v>
          </c:tx>
          <c:spPr>
            <a:solidFill>
              <a:schemeClr val="accent5">
                <a:lumMod val="60000"/>
                <a:lumOff val="40000"/>
              </a:schemeClr>
            </a:solidFill>
          </c:spPr>
          <c:invertIfNegative val="0"/>
          <c:cat>
            <c:strRef>
              <c:f>single_stepALp_Saa!$M$5:$M$9</c:f>
              <c:strCache>
                <c:ptCount val="5"/>
                <c:pt idx="0">
                  <c:v>milk</c:v>
                </c:pt>
                <c:pt idx="1">
                  <c:v>fat yield</c:v>
                </c:pt>
                <c:pt idx="2">
                  <c:v>protein content</c:v>
                </c:pt>
                <c:pt idx="3">
                  <c:v>SCS</c:v>
                </c:pt>
                <c:pt idx="4">
                  <c:v>udder floor position</c:v>
                </c:pt>
              </c:strCache>
            </c:strRef>
          </c:cat>
          <c:val>
            <c:numRef>
              <c:f>single_stepALp_Saa!$P$5:$P$9</c:f>
              <c:numCache>
                <c:formatCode>0.00</c:formatCode>
                <c:ptCount val="5"/>
                <c:pt idx="0">
                  <c:v>0.36070000000000002</c:v>
                </c:pt>
                <c:pt idx="1">
                  <c:v>0.373</c:v>
                </c:pt>
                <c:pt idx="2">
                  <c:v>0.62580000000000002</c:v>
                </c:pt>
                <c:pt idx="3">
                  <c:v>0.4511</c:v>
                </c:pt>
                <c:pt idx="4">
                  <c:v>0.53259999999999996</c:v>
                </c:pt>
              </c:numCache>
            </c:numRef>
          </c:val>
        </c:ser>
        <c:ser>
          <c:idx val="1"/>
          <c:order val="3"/>
          <c:tx>
            <c:v>Per-breed Saanen</c:v>
          </c:tx>
          <c:invertIfNegative val="0"/>
          <c:cat>
            <c:strRef>
              <c:f>single_stepALp_Saa!$M$5:$M$9</c:f>
              <c:strCache>
                <c:ptCount val="5"/>
                <c:pt idx="0">
                  <c:v>milk</c:v>
                </c:pt>
                <c:pt idx="1">
                  <c:v>fat yield</c:v>
                </c:pt>
                <c:pt idx="2">
                  <c:v>protein content</c:v>
                </c:pt>
                <c:pt idx="3">
                  <c:v>SCS</c:v>
                </c:pt>
                <c:pt idx="4">
                  <c:v>udder floor position</c:v>
                </c:pt>
              </c:strCache>
            </c:strRef>
          </c:cat>
          <c:val>
            <c:numRef>
              <c:f>single_stepALp_Saa!$O$5:$O$9</c:f>
              <c:numCache>
                <c:formatCode>0.00</c:formatCode>
                <c:ptCount val="5"/>
                <c:pt idx="0">
                  <c:v>0.49496000000000001</c:v>
                </c:pt>
                <c:pt idx="1">
                  <c:v>0.52690000000000003</c:v>
                </c:pt>
                <c:pt idx="2">
                  <c:v>0.72629999999999995</c:v>
                </c:pt>
                <c:pt idx="3">
                  <c:v>0.43306</c:v>
                </c:pt>
                <c:pt idx="4">
                  <c:v>0.64798</c:v>
                </c:pt>
              </c:numCache>
            </c:numRef>
          </c:val>
        </c:ser>
        <c:ser>
          <c:idx val="3"/>
          <c:order val="4"/>
          <c:tx>
            <c:v>Multi-breed Saanen</c:v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cat>
            <c:strRef>
              <c:f>single_stepALp_Saa!$M$5:$M$9</c:f>
              <c:strCache>
                <c:ptCount val="5"/>
                <c:pt idx="0">
                  <c:v>milk</c:v>
                </c:pt>
                <c:pt idx="1">
                  <c:v>fat yield</c:v>
                </c:pt>
                <c:pt idx="2">
                  <c:v>protein content</c:v>
                </c:pt>
                <c:pt idx="3">
                  <c:v>SCS</c:v>
                </c:pt>
                <c:pt idx="4">
                  <c:v>udder floor position</c:v>
                </c:pt>
              </c:strCache>
            </c:strRef>
          </c:cat>
          <c:val>
            <c:numRef>
              <c:f>single_stepALp_Saa!$Q$5:$Q$9</c:f>
              <c:numCache>
                <c:formatCode>0.00</c:formatCode>
                <c:ptCount val="5"/>
                <c:pt idx="0">
                  <c:v>0.49509999999999998</c:v>
                </c:pt>
                <c:pt idx="1">
                  <c:v>0.45610000000000001</c:v>
                </c:pt>
                <c:pt idx="2">
                  <c:v>0.72509999999999997</c:v>
                </c:pt>
                <c:pt idx="3">
                  <c:v>0.4259</c:v>
                </c:pt>
                <c:pt idx="4">
                  <c:v>0.64359999999999995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020928"/>
        <c:axId val="91156992"/>
      </c:barChart>
      <c:catAx>
        <c:axId val="41020928"/>
        <c:scaling>
          <c:orientation val="minMax"/>
        </c:scaling>
        <c:delete val="0"/>
        <c:axPos val="b"/>
        <c:majorTickMark val="out"/>
        <c:minorTickMark val="none"/>
        <c:tickLblPos val="nextTo"/>
        <c:crossAx val="91156992"/>
        <c:crosses val="autoZero"/>
        <c:auto val="1"/>
        <c:lblAlgn val="ctr"/>
        <c:lblOffset val="100"/>
        <c:noMultiLvlLbl val="0"/>
      </c:catAx>
      <c:valAx>
        <c:axId val="91156992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r(GEBV*DYD)</a:t>
                </a:r>
              </a:p>
            </c:rich>
          </c:tx>
          <c:layout/>
          <c:overlay val="0"/>
        </c:title>
        <c:numFmt formatCode="0.00" sourceLinked="1"/>
        <c:majorTickMark val="out"/>
        <c:minorTickMark val="none"/>
        <c:tickLblPos val="nextTo"/>
        <c:crossAx val="41020928"/>
        <c:crosses val="autoZero"/>
        <c:crossBetween val="between"/>
        <c:majorUnit val="0.2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400" b="1"/>
      </a:pPr>
      <a:endParaRPr lang="fr-F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780584985506661"/>
          <c:y val="2.8252405949256341E-2"/>
          <c:w val="0.59141926149619739"/>
          <c:h val="0.83891863322375959"/>
        </c:manualLayout>
      </c:layout>
      <c:lineChart>
        <c:grouping val="standard"/>
        <c:varyColors val="0"/>
        <c:ser>
          <c:idx val="1"/>
          <c:order val="0"/>
          <c:tx>
            <c:v>Per-breed Alpine</c:v>
          </c:tx>
          <c:spPr>
            <a:ln>
              <a:noFill/>
            </a:ln>
          </c:spPr>
          <c:marker>
            <c:symbol val="dash"/>
            <c:size val="14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c:spPr>
          </c:marker>
          <c:cat>
            <c:strRef>
              <c:f>'CD-race'!$J$6:$J$10</c:f>
              <c:strCache>
                <c:ptCount val="5"/>
                <c:pt idx="0">
                  <c:v>milk</c:v>
                </c:pt>
                <c:pt idx="1">
                  <c:v>fat yield</c:v>
                </c:pt>
                <c:pt idx="2">
                  <c:v>protein content</c:v>
                </c:pt>
                <c:pt idx="3">
                  <c:v>SCS</c:v>
                </c:pt>
                <c:pt idx="4">
                  <c:v>udder floor position</c:v>
                </c:pt>
              </c:strCache>
            </c:strRef>
          </c:cat>
          <c:val>
            <c:numRef>
              <c:f>'CD-race'!$L$6:$L$10</c:f>
              <c:numCache>
                <c:formatCode>General</c:formatCode>
                <c:ptCount val="5"/>
                <c:pt idx="0">
                  <c:v>0.67</c:v>
                </c:pt>
                <c:pt idx="1">
                  <c:v>0.67</c:v>
                </c:pt>
                <c:pt idx="2">
                  <c:v>0.73</c:v>
                </c:pt>
                <c:pt idx="3">
                  <c:v>0.62</c:v>
                </c:pt>
                <c:pt idx="4">
                  <c:v>0.63</c:v>
                </c:pt>
              </c:numCache>
            </c:numRef>
          </c:val>
          <c:smooth val="0"/>
        </c:ser>
        <c:ser>
          <c:idx val="0"/>
          <c:order val="1"/>
          <c:tx>
            <c:v>Multi-breed Alpine</c:v>
          </c:tx>
          <c:spPr>
            <a:ln>
              <a:noFill/>
            </a:ln>
          </c:spPr>
          <c:marker>
            <c:symbol val="triangle"/>
            <c:size val="8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c:spPr>
          </c:marker>
          <c:cat>
            <c:strRef>
              <c:f>'CD-race'!$J$6:$J$10</c:f>
              <c:strCache>
                <c:ptCount val="5"/>
                <c:pt idx="0">
                  <c:v>milk</c:v>
                </c:pt>
                <c:pt idx="1">
                  <c:v>fat yield</c:v>
                </c:pt>
                <c:pt idx="2">
                  <c:v>protein content</c:v>
                </c:pt>
                <c:pt idx="3">
                  <c:v>SCS</c:v>
                </c:pt>
                <c:pt idx="4">
                  <c:v>udder floor position</c:v>
                </c:pt>
              </c:strCache>
            </c:strRef>
          </c:cat>
          <c:val>
            <c:numRef>
              <c:f>'CD-race'!$K$6:$K$10</c:f>
              <c:numCache>
                <c:formatCode>General</c:formatCode>
                <c:ptCount val="5"/>
                <c:pt idx="0">
                  <c:v>0.67</c:v>
                </c:pt>
                <c:pt idx="1">
                  <c:v>0.67</c:v>
                </c:pt>
                <c:pt idx="2">
                  <c:v>0.73</c:v>
                </c:pt>
                <c:pt idx="3">
                  <c:v>0.63</c:v>
                </c:pt>
                <c:pt idx="4">
                  <c:v>0.63</c:v>
                </c:pt>
              </c:numCache>
            </c:numRef>
          </c:val>
          <c:smooth val="0"/>
        </c:ser>
        <c:ser>
          <c:idx val="3"/>
          <c:order val="2"/>
          <c:tx>
            <c:v>Per-breed Saanen</c:v>
          </c:tx>
          <c:spPr>
            <a:ln>
              <a:noFill/>
            </a:ln>
          </c:spPr>
          <c:marker>
            <c:symbol val="dash"/>
            <c:size val="12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c:spPr>
          </c:marker>
          <c:cat>
            <c:strRef>
              <c:f>'CD-race'!$J$6:$J$10</c:f>
              <c:strCache>
                <c:ptCount val="5"/>
                <c:pt idx="0">
                  <c:v>milk</c:v>
                </c:pt>
                <c:pt idx="1">
                  <c:v>fat yield</c:v>
                </c:pt>
                <c:pt idx="2">
                  <c:v>protein content</c:v>
                </c:pt>
                <c:pt idx="3">
                  <c:v>SCS</c:v>
                </c:pt>
                <c:pt idx="4">
                  <c:v>udder floor position</c:v>
                </c:pt>
              </c:strCache>
            </c:strRef>
          </c:cat>
          <c:val>
            <c:numRef>
              <c:f>'CD-race'!$N$6:$N$10</c:f>
              <c:numCache>
                <c:formatCode>General</c:formatCode>
                <c:ptCount val="5"/>
                <c:pt idx="0">
                  <c:v>0.69</c:v>
                </c:pt>
                <c:pt idx="1">
                  <c:v>0.69</c:v>
                </c:pt>
                <c:pt idx="2">
                  <c:v>0.74</c:v>
                </c:pt>
                <c:pt idx="3">
                  <c:v>0.62</c:v>
                </c:pt>
                <c:pt idx="4">
                  <c:v>0.68</c:v>
                </c:pt>
              </c:numCache>
            </c:numRef>
          </c:val>
          <c:smooth val="0"/>
        </c:ser>
        <c:ser>
          <c:idx val="2"/>
          <c:order val="3"/>
          <c:tx>
            <c:v>Multi-breed Saanen</c:v>
          </c:tx>
          <c:spPr>
            <a:ln>
              <a:noFill/>
            </a:ln>
          </c:spPr>
          <c:marker>
            <c:symbol val="triangle"/>
            <c:size val="8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c:spPr>
          </c:marker>
          <c:cat>
            <c:strRef>
              <c:f>'CD-race'!$J$6:$J$10</c:f>
              <c:strCache>
                <c:ptCount val="5"/>
                <c:pt idx="0">
                  <c:v>milk</c:v>
                </c:pt>
                <c:pt idx="1">
                  <c:v>fat yield</c:v>
                </c:pt>
                <c:pt idx="2">
                  <c:v>protein content</c:v>
                </c:pt>
                <c:pt idx="3">
                  <c:v>SCS</c:v>
                </c:pt>
                <c:pt idx="4">
                  <c:v>udder floor position</c:v>
                </c:pt>
              </c:strCache>
            </c:strRef>
          </c:cat>
          <c:val>
            <c:numRef>
              <c:f>'CD-race'!$M$6:$M$10</c:f>
              <c:numCache>
                <c:formatCode>General</c:formatCode>
                <c:ptCount val="5"/>
                <c:pt idx="0">
                  <c:v>0.69</c:v>
                </c:pt>
                <c:pt idx="1">
                  <c:v>0.69</c:v>
                </c:pt>
                <c:pt idx="2">
                  <c:v>0.74</c:v>
                </c:pt>
                <c:pt idx="3">
                  <c:v>0.62</c:v>
                </c:pt>
                <c:pt idx="4">
                  <c:v>0.68</c:v>
                </c:pt>
              </c:numCache>
            </c:numRef>
          </c:val>
          <c:smooth val="0"/>
        </c:ser>
        <c:ser>
          <c:idx val="4"/>
          <c:order val="4"/>
          <c:tx>
            <c:v>parent average accuracy</c:v>
          </c:tx>
          <c:spPr>
            <a:ln w="28575">
              <a:noFill/>
            </a:ln>
          </c:spPr>
          <c:marker>
            <c:symbol val="dash"/>
            <c:size val="9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val>
            <c:numRef>
              <c:f>'CD-race'!$O$6:$O$10</c:f>
              <c:numCache>
                <c:formatCode>General</c:formatCode>
                <c:ptCount val="5"/>
                <c:pt idx="0">
                  <c:v>0.63</c:v>
                </c:pt>
                <c:pt idx="1">
                  <c:v>0.63</c:v>
                </c:pt>
                <c:pt idx="2">
                  <c:v>0.65</c:v>
                </c:pt>
                <c:pt idx="3">
                  <c:v>0.61</c:v>
                </c:pt>
                <c:pt idx="4">
                  <c:v>0.61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4864768"/>
        <c:axId val="42518208"/>
      </c:lineChart>
      <c:catAx>
        <c:axId val="104864768"/>
        <c:scaling>
          <c:orientation val="minMax"/>
        </c:scaling>
        <c:delete val="0"/>
        <c:axPos val="b"/>
        <c:majorTickMark val="out"/>
        <c:minorTickMark val="none"/>
        <c:tickLblPos val="nextTo"/>
        <c:crossAx val="42518208"/>
        <c:crosses val="autoZero"/>
        <c:auto val="1"/>
        <c:lblAlgn val="ctr"/>
        <c:lblOffset val="100"/>
        <c:noMultiLvlLbl val="0"/>
      </c:catAx>
      <c:valAx>
        <c:axId val="42518208"/>
        <c:scaling>
          <c:orientation val="minMax"/>
          <c:max val="0.8"/>
          <c:min val="0.60000000000000009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Average </a:t>
                </a:r>
                <a:r>
                  <a:rPr lang="en-US" dirty="0"/>
                  <a:t>genomic accuracy of candidates</a:t>
                </a:r>
              </a:p>
            </c:rich>
          </c:tx>
          <c:layout>
            <c:manualLayout>
              <c:xMode val="edge"/>
              <c:yMode val="edge"/>
              <c:x val="5.5555555555555558E-3"/>
              <c:y val="5.6030183727034118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04864768"/>
        <c:crosses val="autoZero"/>
        <c:crossBetween val="between"/>
        <c:majorUnit val="5.000000000000001E-2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3510721030996573"/>
          <c:y val="0.37213879830345648"/>
          <c:w val="0.26168607528456433"/>
          <c:h val="0.2972208561793787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00" b="1"/>
      </a:pPr>
      <a:endParaRPr lang="fr-FR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0.13393</cdr:x>
      <cdr:y>0.83824</cdr:y>
    </cdr:from>
    <cdr:to>
      <cdr:x>0.1897</cdr:x>
      <cdr:y>0.9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1080132" y="4225199"/>
          <a:ext cx="449779" cy="31130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r-FR" sz="1600" b="1" dirty="0">
              <a:latin typeface="Arial" pitchFamily="34" charset="0"/>
              <a:cs typeface="Arial" pitchFamily="34" charset="0"/>
            </a:rPr>
            <a:t>6</a:t>
          </a:r>
          <a:r>
            <a:rPr lang="fr-FR" sz="1600" b="1" dirty="0" smtClean="0">
              <a:latin typeface="Arial" pitchFamily="34" charset="0"/>
              <a:cs typeface="Arial" pitchFamily="34" charset="0"/>
            </a:rPr>
            <a:t>0</a:t>
          </a:r>
          <a:endParaRPr lang="fr-FR" sz="1600" b="1" dirty="0">
            <a:latin typeface="Arial" pitchFamily="34" charset="0"/>
            <a:cs typeface="Arial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0.19661</cdr:x>
      <cdr:y>0.14493</cdr:y>
    </cdr:from>
    <cdr:to>
      <cdr:x>0.93134</cdr:x>
      <cdr:y>0.77689</cdr:y>
    </cdr:to>
    <cdr:sp macro="" textlink="">
      <cdr:nvSpPr>
        <cdr:cNvPr id="8" name="Forme libre 7"/>
        <cdr:cNvSpPr/>
      </cdr:nvSpPr>
      <cdr:spPr>
        <a:xfrm xmlns:a="http://schemas.openxmlformats.org/drawingml/2006/main">
          <a:off x="1691680" y="720080"/>
          <a:ext cx="6321946" cy="3139926"/>
        </a:xfrm>
        <a:custGeom xmlns:a="http://schemas.openxmlformats.org/drawingml/2006/main">
          <a:avLst/>
          <a:gdLst>
            <a:gd name="connsiteX0" fmla="*/ 0 w 6321972"/>
            <a:gd name="connsiteY0" fmla="*/ 0 h 3139966"/>
            <a:gd name="connsiteX1" fmla="*/ 47296 w 6321972"/>
            <a:gd name="connsiteY1" fmla="*/ 1072055 h 3139966"/>
            <a:gd name="connsiteX2" fmla="*/ 94593 w 6321972"/>
            <a:gd name="connsiteY2" fmla="*/ 1434662 h 3139966"/>
            <a:gd name="connsiteX3" fmla="*/ 173421 w 6321972"/>
            <a:gd name="connsiteY3" fmla="*/ 2017986 h 3139966"/>
            <a:gd name="connsiteX4" fmla="*/ 252248 w 6321972"/>
            <a:gd name="connsiteY4" fmla="*/ 2396359 h 3139966"/>
            <a:gd name="connsiteX5" fmla="*/ 472965 w 6321972"/>
            <a:gd name="connsiteY5" fmla="*/ 2822028 h 3139966"/>
            <a:gd name="connsiteX6" fmla="*/ 851338 w 6321972"/>
            <a:gd name="connsiteY6" fmla="*/ 2932386 h 3139966"/>
            <a:gd name="connsiteX7" fmla="*/ 1040524 w 6321972"/>
            <a:gd name="connsiteY7" fmla="*/ 2916621 h 3139966"/>
            <a:gd name="connsiteX8" fmla="*/ 1277007 w 6321972"/>
            <a:gd name="connsiteY8" fmla="*/ 3011214 h 3139966"/>
            <a:gd name="connsiteX9" fmla="*/ 1576552 w 6321972"/>
            <a:gd name="connsiteY9" fmla="*/ 2916621 h 3139966"/>
            <a:gd name="connsiteX10" fmla="*/ 1813034 w 6321972"/>
            <a:gd name="connsiteY10" fmla="*/ 2979683 h 3139966"/>
            <a:gd name="connsiteX11" fmla="*/ 2128345 w 6321972"/>
            <a:gd name="connsiteY11" fmla="*/ 2948152 h 3139966"/>
            <a:gd name="connsiteX12" fmla="*/ 2427889 w 6321972"/>
            <a:gd name="connsiteY12" fmla="*/ 2979683 h 3139966"/>
            <a:gd name="connsiteX13" fmla="*/ 2822027 w 6321972"/>
            <a:gd name="connsiteY13" fmla="*/ 2995448 h 3139966"/>
            <a:gd name="connsiteX14" fmla="*/ 3090041 w 6321972"/>
            <a:gd name="connsiteY14" fmla="*/ 3042745 h 3139966"/>
            <a:gd name="connsiteX15" fmla="*/ 3436883 w 6321972"/>
            <a:gd name="connsiteY15" fmla="*/ 3011214 h 3139966"/>
            <a:gd name="connsiteX16" fmla="*/ 3736427 w 6321972"/>
            <a:gd name="connsiteY16" fmla="*/ 3042745 h 3139966"/>
            <a:gd name="connsiteX17" fmla="*/ 4067503 w 6321972"/>
            <a:gd name="connsiteY17" fmla="*/ 3011214 h 3139966"/>
            <a:gd name="connsiteX18" fmla="*/ 4430110 w 6321972"/>
            <a:gd name="connsiteY18" fmla="*/ 3042745 h 3139966"/>
            <a:gd name="connsiteX19" fmla="*/ 4698124 w 6321972"/>
            <a:gd name="connsiteY19" fmla="*/ 3042745 h 3139966"/>
            <a:gd name="connsiteX20" fmla="*/ 5060731 w 6321972"/>
            <a:gd name="connsiteY20" fmla="*/ 3026979 h 3139966"/>
            <a:gd name="connsiteX21" fmla="*/ 5328745 w 6321972"/>
            <a:gd name="connsiteY21" fmla="*/ 3137338 h 3139966"/>
            <a:gd name="connsiteX22" fmla="*/ 5738648 w 6321972"/>
            <a:gd name="connsiteY22" fmla="*/ 3042745 h 3139966"/>
            <a:gd name="connsiteX23" fmla="*/ 5927834 w 6321972"/>
            <a:gd name="connsiteY23" fmla="*/ 3042745 h 3139966"/>
            <a:gd name="connsiteX24" fmla="*/ 6195848 w 6321972"/>
            <a:gd name="connsiteY24" fmla="*/ 3121572 h 3139966"/>
            <a:gd name="connsiteX25" fmla="*/ 6321972 w 6321972"/>
            <a:gd name="connsiteY25" fmla="*/ 3105807 h 3139966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  <a:cxn ang="0">
              <a:pos x="connsiteX3" y="connsiteY3"/>
            </a:cxn>
            <a:cxn ang="0">
              <a:pos x="connsiteX4" y="connsiteY4"/>
            </a:cxn>
            <a:cxn ang="0">
              <a:pos x="connsiteX5" y="connsiteY5"/>
            </a:cxn>
            <a:cxn ang="0">
              <a:pos x="connsiteX6" y="connsiteY6"/>
            </a:cxn>
            <a:cxn ang="0">
              <a:pos x="connsiteX7" y="connsiteY7"/>
            </a:cxn>
            <a:cxn ang="0">
              <a:pos x="connsiteX8" y="connsiteY8"/>
            </a:cxn>
            <a:cxn ang="0">
              <a:pos x="connsiteX9" y="connsiteY9"/>
            </a:cxn>
            <a:cxn ang="0">
              <a:pos x="connsiteX10" y="connsiteY10"/>
            </a:cxn>
            <a:cxn ang="0">
              <a:pos x="connsiteX11" y="connsiteY11"/>
            </a:cxn>
            <a:cxn ang="0">
              <a:pos x="connsiteX12" y="connsiteY12"/>
            </a:cxn>
            <a:cxn ang="0">
              <a:pos x="connsiteX13" y="connsiteY13"/>
            </a:cxn>
            <a:cxn ang="0">
              <a:pos x="connsiteX14" y="connsiteY14"/>
            </a:cxn>
            <a:cxn ang="0">
              <a:pos x="connsiteX15" y="connsiteY15"/>
            </a:cxn>
            <a:cxn ang="0">
              <a:pos x="connsiteX16" y="connsiteY16"/>
            </a:cxn>
            <a:cxn ang="0">
              <a:pos x="connsiteX17" y="connsiteY17"/>
            </a:cxn>
            <a:cxn ang="0">
              <a:pos x="connsiteX18" y="connsiteY18"/>
            </a:cxn>
            <a:cxn ang="0">
              <a:pos x="connsiteX19" y="connsiteY19"/>
            </a:cxn>
            <a:cxn ang="0">
              <a:pos x="connsiteX20" y="connsiteY20"/>
            </a:cxn>
            <a:cxn ang="0">
              <a:pos x="connsiteX21" y="connsiteY21"/>
            </a:cxn>
            <a:cxn ang="0">
              <a:pos x="connsiteX22" y="connsiteY22"/>
            </a:cxn>
            <a:cxn ang="0">
              <a:pos x="connsiteX23" y="connsiteY23"/>
            </a:cxn>
            <a:cxn ang="0">
              <a:pos x="connsiteX24" y="connsiteY24"/>
            </a:cxn>
            <a:cxn ang="0">
              <a:pos x="connsiteX25" y="connsiteY25"/>
            </a:cxn>
          </a:cxnLst>
          <a:rect l="l" t="t" r="r" b="b"/>
          <a:pathLst>
            <a:path w="6321972" h="3139966">
              <a:moveTo>
                <a:pt x="0" y="0"/>
              </a:moveTo>
              <a:cubicBezTo>
                <a:pt x="15765" y="416472"/>
                <a:pt x="31531" y="832945"/>
                <a:pt x="47296" y="1072055"/>
              </a:cubicBezTo>
              <a:cubicBezTo>
                <a:pt x="63061" y="1311165"/>
                <a:pt x="73572" y="1277007"/>
                <a:pt x="94593" y="1434662"/>
              </a:cubicBezTo>
              <a:cubicBezTo>
                <a:pt x="115614" y="1592317"/>
                <a:pt x="147145" y="1857703"/>
                <a:pt x="173421" y="2017986"/>
              </a:cubicBezTo>
              <a:cubicBezTo>
                <a:pt x="199697" y="2178269"/>
                <a:pt x="202324" y="2262352"/>
                <a:pt x="252248" y="2396359"/>
              </a:cubicBezTo>
              <a:cubicBezTo>
                <a:pt x="302172" y="2530366"/>
                <a:pt x="373117" y="2732690"/>
                <a:pt x="472965" y="2822028"/>
              </a:cubicBezTo>
              <a:cubicBezTo>
                <a:pt x="572813" y="2911366"/>
                <a:pt x="756745" y="2916620"/>
                <a:pt x="851338" y="2932386"/>
              </a:cubicBezTo>
              <a:cubicBezTo>
                <a:pt x="945931" y="2948152"/>
                <a:pt x="969579" y="2903483"/>
                <a:pt x="1040524" y="2916621"/>
              </a:cubicBezTo>
              <a:cubicBezTo>
                <a:pt x="1111469" y="2929759"/>
                <a:pt x="1187669" y="3011214"/>
                <a:pt x="1277007" y="3011214"/>
              </a:cubicBezTo>
              <a:cubicBezTo>
                <a:pt x="1366345" y="3011214"/>
                <a:pt x="1487214" y="2921876"/>
                <a:pt x="1576552" y="2916621"/>
              </a:cubicBezTo>
              <a:cubicBezTo>
                <a:pt x="1665890" y="2911366"/>
                <a:pt x="1721069" y="2974428"/>
                <a:pt x="1813034" y="2979683"/>
              </a:cubicBezTo>
              <a:cubicBezTo>
                <a:pt x="1904999" y="2984938"/>
                <a:pt x="2025869" y="2948152"/>
                <a:pt x="2128345" y="2948152"/>
              </a:cubicBezTo>
              <a:cubicBezTo>
                <a:pt x="2230821" y="2948152"/>
                <a:pt x="2312275" y="2971800"/>
                <a:pt x="2427889" y="2979683"/>
              </a:cubicBezTo>
              <a:cubicBezTo>
                <a:pt x="2543503" y="2987566"/>
                <a:pt x="2711668" y="2984938"/>
                <a:pt x="2822027" y="2995448"/>
              </a:cubicBezTo>
              <a:cubicBezTo>
                <a:pt x="2932386" y="3005958"/>
                <a:pt x="2987565" y="3040117"/>
                <a:pt x="3090041" y="3042745"/>
              </a:cubicBezTo>
              <a:cubicBezTo>
                <a:pt x="3192517" y="3045373"/>
                <a:pt x="3329152" y="3011214"/>
                <a:pt x="3436883" y="3011214"/>
              </a:cubicBezTo>
              <a:cubicBezTo>
                <a:pt x="3544614" y="3011214"/>
                <a:pt x="3631324" y="3042745"/>
                <a:pt x="3736427" y="3042745"/>
              </a:cubicBezTo>
              <a:cubicBezTo>
                <a:pt x="3841530" y="3042745"/>
                <a:pt x="3951889" y="3011214"/>
                <a:pt x="4067503" y="3011214"/>
              </a:cubicBezTo>
              <a:cubicBezTo>
                <a:pt x="4183117" y="3011214"/>
                <a:pt x="4325007" y="3037490"/>
                <a:pt x="4430110" y="3042745"/>
              </a:cubicBezTo>
              <a:cubicBezTo>
                <a:pt x="4535213" y="3048000"/>
                <a:pt x="4593021" y="3045373"/>
                <a:pt x="4698124" y="3042745"/>
              </a:cubicBezTo>
              <a:cubicBezTo>
                <a:pt x="4803227" y="3040117"/>
                <a:pt x="4955628" y="3011214"/>
                <a:pt x="5060731" y="3026979"/>
              </a:cubicBezTo>
              <a:cubicBezTo>
                <a:pt x="5165834" y="3042744"/>
                <a:pt x="5215759" y="3134710"/>
                <a:pt x="5328745" y="3137338"/>
              </a:cubicBezTo>
              <a:cubicBezTo>
                <a:pt x="5441731" y="3139966"/>
                <a:pt x="5638800" y="3058511"/>
                <a:pt x="5738648" y="3042745"/>
              </a:cubicBezTo>
              <a:cubicBezTo>
                <a:pt x="5838496" y="3026979"/>
                <a:pt x="5851634" y="3029607"/>
                <a:pt x="5927834" y="3042745"/>
              </a:cubicBezTo>
              <a:cubicBezTo>
                <a:pt x="6004034" y="3055883"/>
                <a:pt x="6130158" y="3111062"/>
                <a:pt x="6195848" y="3121572"/>
              </a:cubicBezTo>
              <a:cubicBezTo>
                <a:pt x="6261538" y="3132082"/>
                <a:pt x="6303579" y="3111062"/>
                <a:pt x="6321972" y="3105807"/>
              </a:cubicBezTo>
            </a:path>
          </a:pathLst>
        </a:custGeom>
        <a:ln xmlns:a="http://schemas.openxmlformats.org/drawingml/2006/main" w="28575">
          <a:solidFill>
            <a:schemeClr val="accent6">
              <a:lumMod val="75000"/>
            </a:schemeClr>
          </a:solidFill>
          <a:prstDash val="sysDot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fr-FR"/>
        </a:p>
      </cdr:txBody>
    </cdr:sp>
  </cdr:relSizeAnchor>
  <cdr:relSizeAnchor xmlns:cdr="http://schemas.openxmlformats.org/drawingml/2006/chartDrawing">
    <cdr:from>
      <cdr:x>0.18824</cdr:x>
      <cdr:y>0.84058</cdr:y>
    </cdr:from>
    <cdr:to>
      <cdr:x>0.24051</cdr:x>
      <cdr:y>0.91303</cdr:y>
    </cdr:to>
    <cdr:sp macro="" textlink="">
      <cdr:nvSpPr>
        <cdr:cNvPr id="4" name="ZoneTexte 1"/>
        <cdr:cNvSpPr txBox="1"/>
      </cdr:nvSpPr>
      <cdr:spPr>
        <a:xfrm xmlns:a="http://schemas.openxmlformats.org/drawingml/2006/main">
          <a:off x="1619672" y="4176464"/>
          <a:ext cx="449754" cy="35997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fr-FR" sz="1600" b="1" dirty="0">
              <a:latin typeface="Arial" pitchFamily="34" charset="0"/>
              <a:cs typeface="Arial" pitchFamily="34" charset="0"/>
            </a:rPr>
            <a:t>7</a:t>
          </a:r>
          <a:r>
            <a:rPr lang="fr-FR" sz="1600" b="1" dirty="0" smtClean="0">
              <a:latin typeface="Arial" pitchFamily="34" charset="0"/>
              <a:cs typeface="Arial" pitchFamily="34" charset="0"/>
            </a:rPr>
            <a:t>0</a:t>
          </a:r>
          <a:endParaRPr lang="fr-FR" sz="1600" b="1" dirty="0"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0.11292</cdr:x>
      <cdr:y>0.31884</cdr:y>
    </cdr:from>
    <cdr:to>
      <cdr:x>0.1715</cdr:x>
      <cdr:y>0.37681</cdr:y>
    </cdr:to>
    <cdr:sp macro="" textlink="">
      <cdr:nvSpPr>
        <cdr:cNvPr id="5" name="Rectangle 4"/>
        <cdr:cNvSpPr/>
      </cdr:nvSpPr>
      <cdr:spPr>
        <a:xfrm xmlns:a="http://schemas.openxmlformats.org/drawingml/2006/main">
          <a:off x="971600" y="1584176"/>
          <a:ext cx="504063" cy="28802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fr-FR"/>
        </a:p>
      </cdr:txBody>
    </cdr:sp>
  </cdr:relSizeAnchor>
  <cdr:relSizeAnchor xmlns:cdr="http://schemas.openxmlformats.org/drawingml/2006/chartDrawing">
    <cdr:from>
      <cdr:x>0.10455</cdr:x>
      <cdr:y>0.33333</cdr:y>
    </cdr:from>
    <cdr:to>
      <cdr:x>0.17986</cdr:x>
      <cdr:y>0.40147</cdr:y>
    </cdr:to>
    <cdr:sp macro="" textlink="">
      <cdr:nvSpPr>
        <cdr:cNvPr id="9" name="ZoneTexte 49"/>
        <cdr:cNvSpPr txBox="1"/>
      </cdr:nvSpPr>
      <cdr:spPr>
        <a:xfrm xmlns:a="http://schemas.openxmlformats.org/drawingml/2006/main">
          <a:off x="899592" y="1656184"/>
          <a:ext cx="648001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fr-FR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fr-FR" sz="1600" b="1" dirty="0" smtClean="0">
              <a:latin typeface="Arial" pitchFamily="34" charset="0"/>
              <a:cs typeface="Arial" pitchFamily="34" charset="0"/>
            </a:rPr>
            <a:t>0.58</a:t>
          </a:r>
          <a:endParaRPr lang="fr-FR" sz="1600" b="1" dirty="0">
            <a:latin typeface="Arial" pitchFamily="34" charset="0"/>
            <a:cs typeface="Arial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0541" cy="339721"/>
          </a:xfrm>
          <a:prstGeom prst="rect">
            <a:avLst/>
          </a:prstGeom>
        </p:spPr>
        <p:txBody>
          <a:bodyPr vert="horz" lIns="91266" tIns="45633" rIns="91266" bIns="45633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5623785" y="0"/>
            <a:ext cx="4300539" cy="339721"/>
          </a:xfrm>
          <a:prstGeom prst="rect">
            <a:avLst/>
          </a:prstGeom>
        </p:spPr>
        <p:txBody>
          <a:bodyPr vert="horz" lIns="91266" tIns="45633" rIns="91266" bIns="45633" rtlCol="0"/>
          <a:lstStyle>
            <a:lvl1pPr algn="r">
              <a:defRPr sz="1200"/>
            </a:lvl1pPr>
          </a:lstStyle>
          <a:p>
            <a:fld id="{D31D3684-DCF3-419C-8C30-539445096F1F}" type="datetimeFigureOut">
              <a:rPr lang="fr-FR" smtClean="0"/>
              <a:t>08/01/2015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2" y="6456870"/>
            <a:ext cx="4300541" cy="339721"/>
          </a:xfrm>
          <a:prstGeom prst="rect">
            <a:avLst/>
          </a:prstGeom>
        </p:spPr>
        <p:txBody>
          <a:bodyPr vert="horz" lIns="91266" tIns="45633" rIns="91266" bIns="45633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5623785" y="6456870"/>
            <a:ext cx="4300539" cy="339721"/>
          </a:xfrm>
          <a:prstGeom prst="rect">
            <a:avLst/>
          </a:prstGeom>
        </p:spPr>
        <p:txBody>
          <a:bodyPr vert="horz" lIns="91266" tIns="45633" rIns="91266" bIns="45633" rtlCol="0" anchor="b"/>
          <a:lstStyle>
            <a:lvl1pPr algn="r">
              <a:defRPr sz="1200"/>
            </a:lvl1pPr>
          </a:lstStyle>
          <a:p>
            <a:fld id="{ADEC0A73-07F3-42FC-A407-14361451C1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36685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4" cy="339884"/>
          </a:xfrm>
          <a:prstGeom prst="rect">
            <a:avLst/>
          </a:prstGeom>
        </p:spPr>
        <p:txBody>
          <a:bodyPr vert="horz" lIns="91266" tIns="45633" rIns="91266" bIns="45633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4" cy="339884"/>
          </a:xfrm>
          <a:prstGeom prst="rect">
            <a:avLst/>
          </a:prstGeom>
        </p:spPr>
        <p:txBody>
          <a:bodyPr vert="horz" lIns="91266" tIns="45633" rIns="91266" bIns="45633" rtlCol="0"/>
          <a:lstStyle>
            <a:lvl1pPr algn="r">
              <a:defRPr sz="1200"/>
            </a:lvl1pPr>
          </a:lstStyle>
          <a:p>
            <a:fld id="{2F41C106-0A7A-48D7-A948-F82600614D0C}" type="datetimeFigureOut">
              <a:rPr lang="fr-FR" smtClean="0"/>
              <a:t>08/01/2015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66" tIns="45633" rIns="91266" bIns="45633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992664" y="3228897"/>
            <a:ext cx="7941310" cy="3058953"/>
          </a:xfrm>
          <a:prstGeom prst="rect">
            <a:avLst/>
          </a:prstGeom>
        </p:spPr>
        <p:txBody>
          <a:bodyPr vert="horz" lIns="91266" tIns="45633" rIns="91266" bIns="45633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6456612"/>
            <a:ext cx="4301544" cy="339884"/>
          </a:xfrm>
          <a:prstGeom prst="rect">
            <a:avLst/>
          </a:prstGeom>
        </p:spPr>
        <p:txBody>
          <a:bodyPr vert="horz" lIns="91266" tIns="45633" rIns="91266" bIns="45633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622799" y="6456612"/>
            <a:ext cx="4301544" cy="339884"/>
          </a:xfrm>
          <a:prstGeom prst="rect">
            <a:avLst/>
          </a:prstGeom>
        </p:spPr>
        <p:txBody>
          <a:bodyPr vert="horz" lIns="91266" tIns="45633" rIns="91266" bIns="45633" rtlCol="0" anchor="b"/>
          <a:lstStyle>
            <a:lvl1pPr algn="r">
              <a:defRPr sz="1200"/>
            </a:lvl1pPr>
          </a:lstStyle>
          <a:p>
            <a:fld id="{D7FE00C5-3C6F-4FC1-8799-AD9B13B26CD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2705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E00C5-3C6F-4FC1-8799-AD9B13B26CDF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17766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La population: les pop </a:t>
            </a:r>
            <a:r>
              <a:rPr lang="fr-FR" dirty="0" err="1" smtClean="0"/>
              <a:t>génotypées</a:t>
            </a:r>
            <a:r>
              <a:rPr lang="fr-FR" dirty="0" smtClean="0"/>
              <a:t> </a:t>
            </a:r>
            <a:r>
              <a:rPr lang="fr-FR" dirty="0" err="1" smtClean="0"/>
              <a:t>dep</a:t>
            </a:r>
            <a:r>
              <a:rPr lang="fr-FR" dirty="0" smtClean="0"/>
              <a:t> du schéma précision jeunes mâles</a:t>
            </a:r>
            <a:r>
              <a:rPr lang="fr-FR" baseline="0" dirty="0" smtClean="0"/>
              <a:t> d’IA avec </a:t>
            </a:r>
            <a:r>
              <a:rPr lang="fr-FR" baseline="0" dirty="0" err="1" smtClean="0"/>
              <a:t>bcp</a:t>
            </a:r>
            <a:r>
              <a:rPr lang="fr-FR" baseline="0" dirty="0" smtClean="0"/>
              <a:t> de filles </a:t>
            </a:r>
          </a:p>
          <a:p>
            <a:r>
              <a:rPr lang="fr-FR" baseline="0" dirty="0" smtClean="0"/>
              <a:t>La st : </a:t>
            </a:r>
            <a:r>
              <a:rPr lang="fr-FR" baseline="0" dirty="0" err="1" smtClean="0"/>
              <a:t>apparentemnt</a:t>
            </a:r>
            <a:r>
              <a:rPr lang="fr-FR" baseline="0" dirty="0" smtClean="0"/>
              <a:t> consanguinité. DL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86C809-54DC-4C06-8B1A-8B3AC68EB61A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E00C5-3C6F-4FC1-8799-AD9B13B26CDF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92407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La population: les pop </a:t>
            </a:r>
            <a:r>
              <a:rPr lang="fr-FR" dirty="0" err="1" smtClean="0"/>
              <a:t>génotypées</a:t>
            </a:r>
            <a:r>
              <a:rPr lang="fr-FR" dirty="0" smtClean="0"/>
              <a:t> </a:t>
            </a:r>
            <a:r>
              <a:rPr lang="fr-FR" dirty="0" err="1" smtClean="0"/>
              <a:t>dep</a:t>
            </a:r>
            <a:r>
              <a:rPr lang="fr-FR" dirty="0" smtClean="0"/>
              <a:t> du schéma précision jeunes mâles</a:t>
            </a:r>
            <a:r>
              <a:rPr lang="fr-FR" baseline="0" dirty="0" smtClean="0"/>
              <a:t> d’IA avec </a:t>
            </a:r>
            <a:r>
              <a:rPr lang="fr-FR" baseline="0" dirty="0" err="1" smtClean="0"/>
              <a:t>bcp</a:t>
            </a:r>
            <a:r>
              <a:rPr lang="fr-FR" baseline="0" dirty="0" smtClean="0"/>
              <a:t> de filles </a:t>
            </a:r>
          </a:p>
          <a:p>
            <a:r>
              <a:rPr lang="fr-FR" baseline="0" dirty="0" smtClean="0"/>
              <a:t>La st : </a:t>
            </a:r>
            <a:r>
              <a:rPr lang="fr-FR" baseline="0" dirty="0" err="1" smtClean="0"/>
              <a:t>apparentemnt</a:t>
            </a:r>
            <a:r>
              <a:rPr lang="fr-FR" baseline="0" dirty="0" smtClean="0"/>
              <a:t> consanguinité. DL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86C809-54DC-4C06-8B1A-8B3AC68EB61A}" type="slidenum">
              <a:rPr lang="fr-FR" smtClean="0"/>
              <a:pPr/>
              <a:t>9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Y= 1st </a:t>
            </a:r>
            <a:r>
              <a:rPr lang="fr-FR" dirty="0" err="1" smtClean="0"/>
              <a:t>where</a:t>
            </a:r>
            <a:r>
              <a:rPr lang="fr-FR" dirty="0" smtClean="0"/>
              <a:t> </a:t>
            </a:r>
            <a:r>
              <a:rPr lang="fr-FR" dirty="0" err="1" smtClean="0"/>
              <a:t>females</a:t>
            </a:r>
            <a:r>
              <a:rPr lang="fr-FR" dirty="0" smtClean="0"/>
              <a:t> of the </a:t>
            </a:r>
            <a:r>
              <a:rPr lang="fr-FR" dirty="0" err="1" smtClean="0"/>
              <a:t>yougest</a:t>
            </a:r>
            <a:r>
              <a:rPr lang="fr-FR" dirty="0" smtClean="0"/>
              <a:t> males </a:t>
            </a:r>
            <a:r>
              <a:rPr lang="fr-FR" dirty="0" err="1" smtClean="0"/>
              <a:t>from</a:t>
            </a:r>
            <a:r>
              <a:rPr lang="fr-FR" dirty="0" smtClean="0"/>
              <a:t> training population </a:t>
            </a:r>
            <a:r>
              <a:rPr lang="fr-FR" dirty="0" err="1" smtClean="0"/>
              <a:t>were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born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E00C5-3C6F-4FC1-8799-AD9B13B26CDF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02184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Y= 1st </a:t>
            </a:r>
            <a:r>
              <a:rPr lang="fr-FR" dirty="0" err="1" smtClean="0"/>
              <a:t>where</a:t>
            </a:r>
            <a:r>
              <a:rPr lang="fr-FR" dirty="0" smtClean="0"/>
              <a:t> </a:t>
            </a:r>
            <a:r>
              <a:rPr lang="fr-FR" dirty="0" err="1" smtClean="0"/>
              <a:t>females</a:t>
            </a:r>
            <a:r>
              <a:rPr lang="fr-FR" dirty="0" smtClean="0"/>
              <a:t> of the </a:t>
            </a:r>
            <a:r>
              <a:rPr lang="fr-FR" dirty="0" err="1" smtClean="0"/>
              <a:t>yougest</a:t>
            </a:r>
            <a:r>
              <a:rPr lang="fr-FR" dirty="0" smtClean="0"/>
              <a:t> males </a:t>
            </a:r>
            <a:r>
              <a:rPr lang="fr-FR" dirty="0" err="1" smtClean="0"/>
              <a:t>from</a:t>
            </a:r>
            <a:r>
              <a:rPr lang="fr-FR" dirty="0" smtClean="0"/>
              <a:t> training population </a:t>
            </a:r>
            <a:r>
              <a:rPr lang="fr-FR" dirty="0" err="1" smtClean="0"/>
              <a:t>were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born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E00C5-3C6F-4FC1-8799-AD9B13B26CDF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0218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936A2-43C0-49D0-B3AF-61355209C86C}" type="datetimeFigureOut">
              <a:rPr lang="fr-FR" smtClean="0"/>
              <a:t>08/01/2015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A7687-3FC5-420E-80C5-391B314B65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6133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936A2-43C0-49D0-B3AF-61355209C86C}" type="datetimeFigureOut">
              <a:rPr lang="fr-FR" smtClean="0"/>
              <a:t>08/01/2015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A7687-3FC5-420E-80C5-391B314B65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3388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936A2-43C0-49D0-B3AF-61355209C86C}" type="datetimeFigureOut">
              <a:rPr lang="fr-FR" smtClean="0"/>
              <a:t>08/01/2015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A7687-3FC5-420E-80C5-391B314B65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92395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pitre">
    <p:bg>
      <p:bgPr>
        <a:gradFill flip="none" rotWithShape="1">
          <a:gsLst>
            <a:gs pos="55000">
              <a:srgbClr val="6F9D20"/>
            </a:gs>
            <a:gs pos="100000">
              <a:srgbClr val="C5DD0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52" y="44625"/>
            <a:ext cx="1304925" cy="207645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309322"/>
            <a:ext cx="1080000" cy="44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4477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couran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/>
          <p:cNvGrpSpPr/>
          <p:nvPr userDrawn="1"/>
        </p:nvGrpSpPr>
        <p:grpSpPr>
          <a:xfrm>
            <a:off x="0" y="6120402"/>
            <a:ext cx="9144000" cy="737601"/>
            <a:chOff x="0" y="6120399"/>
            <a:chExt cx="9144000" cy="737601"/>
          </a:xfrm>
        </p:grpSpPr>
        <p:sp>
          <p:nvSpPr>
            <p:cNvPr id="8" name="Rectangle 7"/>
            <p:cNvSpPr/>
            <p:nvPr/>
          </p:nvSpPr>
          <p:spPr>
            <a:xfrm>
              <a:off x="0" y="6165304"/>
              <a:ext cx="9144000" cy="692696"/>
            </a:xfrm>
            <a:prstGeom prst="rect">
              <a:avLst/>
            </a:prstGeom>
            <a:gradFill flip="none" rotWithShape="1">
              <a:gsLst>
                <a:gs pos="0">
                  <a:srgbClr val="C5DD01"/>
                </a:gs>
                <a:gs pos="11000">
                  <a:srgbClr val="6F9D20"/>
                </a:gs>
                <a:gs pos="100000">
                  <a:srgbClr val="6F9D2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6309320"/>
              <a:ext cx="1080000" cy="447225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0" y="6120399"/>
              <a:ext cx="1403648" cy="45719"/>
            </a:xfrm>
            <a:prstGeom prst="rect">
              <a:avLst/>
            </a:prstGeom>
            <a:solidFill>
              <a:srgbClr val="C5DD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52" y="44625"/>
            <a:ext cx="1304925" cy="2076451"/>
          </a:xfrm>
          <a:prstGeom prst="rect">
            <a:avLst/>
          </a:prstGeom>
        </p:spPr>
      </p:pic>
      <p:sp>
        <p:nvSpPr>
          <p:cNvPr id="22" name="Espace réservé du numéro de diapositive 3"/>
          <p:cNvSpPr txBox="1">
            <a:spLocks/>
          </p:cNvSpPr>
          <p:nvPr userDrawn="1"/>
        </p:nvSpPr>
        <p:spPr>
          <a:xfrm>
            <a:off x="7884372" y="6246002"/>
            <a:ext cx="1123727" cy="24938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BE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.0</a:t>
            </a:r>
            <a:fld id="{CF4668DC-857F-487D-BFFA-8C0CA5037977}" type="slidenum">
              <a:rPr lang="fr-BE" sz="16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algn="r"/>
              <a:t>‹N°›</a:t>
            </a:fld>
            <a:endParaRPr lang="fr-BE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3464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936A2-43C0-49D0-B3AF-61355209C86C}" type="datetimeFigureOut">
              <a:rPr lang="fr-FR" smtClean="0"/>
              <a:t>08/01/2015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A7687-3FC5-420E-80C5-391B314B65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1263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936A2-43C0-49D0-B3AF-61355209C86C}" type="datetimeFigureOut">
              <a:rPr lang="fr-FR" smtClean="0"/>
              <a:t>08/01/2015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A7687-3FC5-420E-80C5-391B314B65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6074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936A2-43C0-49D0-B3AF-61355209C86C}" type="datetimeFigureOut">
              <a:rPr lang="fr-FR" smtClean="0"/>
              <a:t>08/01/2015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A7687-3FC5-420E-80C5-391B314B65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2985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936A2-43C0-49D0-B3AF-61355209C86C}" type="datetimeFigureOut">
              <a:rPr lang="fr-FR" smtClean="0"/>
              <a:t>08/01/2015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A7687-3FC5-420E-80C5-391B314B65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1425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936A2-43C0-49D0-B3AF-61355209C86C}" type="datetimeFigureOut">
              <a:rPr lang="fr-FR" smtClean="0"/>
              <a:t>08/01/2015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A7687-3FC5-420E-80C5-391B314B65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0522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936A2-43C0-49D0-B3AF-61355209C86C}" type="datetimeFigureOut">
              <a:rPr lang="fr-FR" smtClean="0"/>
              <a:t>08/01/2015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A7687-3FC5-420E-80C5-391B314B65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9043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936A2-43C0-49D0-B3AF-61355209C86C}" type="datetimeFigureOut">
              <a:rPr lang="fr-FR" smtClean="0"/>
              <a:t>08/01/2015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A7687-3FC5-420E-80C5-391B314B65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3897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936A2-43C0-49D0-B3AF-61355209C86C}" type="datetimeFigureOut">
              <a:rPr lang="fr-FR" smtClean="0"/>
              <a:t>08/01/2015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A7687-3FC5-420E-80C5-391B314B65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4616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936A2-43C0-49D0-B3AF-61355209C86C}" type="datetimeFigureOut">
              <a:rPr lang="fr-FR" smtClean="0"/>
              <a:t>08/01/2015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EA7687-3FC5-420E-80C5-391B314B65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8617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jpe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jpe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5.png"/><Relationship Id="rId7" Type="http://schemas.openxmlformats.org/officeDocument/2006/relationships/image" Target="../media/image30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2.wmf"/><Relationship Id="rId4" Type="http://schemas.openxmlformats.org/officeDocument/2006/relationships/oleObject" Target="../embeddings/oleObject2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179512" y="1124744"/>
            <a:ext cx="8784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Toward genomic selection in French dairy goats</a:t>
            </a:r>
            <a:endParaRPr lang="en-US" sz="32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107504" y="2563738"/>
            <a:ext cx="475496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u="sng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Céline </a:t>
            </a:r>
            <a:r>
              <a:rPr lang="fr-FR" sz="2400" b="1" u="sng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Carillier</a:t>
            </a:r>
            <a:endParaRPr lang="fr-FR" sz="2400" b="1" u="sng" dirty="0" smtClean="0">
              <a:solidFill>
                <a:schemeClr val="bg1"/>
              </a:solidFill>
              <a:latin typeface="+mj-lt"/>
              <a:cs typeface="Arial" pitchFamily="34" charset="0"/>
            </a:endParaRPr>
          </a:p>
          <a:p>
            <a:r>
              <a:rPr lang="fr-FR" sz="2000" b="1" dirty="0" smtClean="0">
                <a:solidFill>
                  <a:schemeClr val="bg1"/>
                </a:solidFill>
                <a:cs typeface="Arial" pitchFamily="34" charset="0"/>
              </a:rPr>
              <a:t>Christèle </a:t>
            </a:r>
            <a:r>
              <a:rPr lang="fr-FR" sz="20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Robert-</a:t>
            </a:r>
            <a:r>
              <a:rPr lang="fr-FR" sz="2000" b="1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Granié</a:t>
            </a:r>
            <a:r>
              <a:rPr lang="fr-FR" sz="20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. </a:t>
            </a:r>
          </a:p>
          <a:p>
            <a:r>
              <a:rPr lang="fr-FR" sz="2000" b="1" dirty="0" smtClean="0">
                <a:solidFill>
                  <a:schemeClr val="bg1"/>
                </a:solidFill>
                <a:cs typeface="Arial" pitchFamily="34" charset="0"/>
              </a:rPr>
              <a:t>Hélène </a:t>
            </a:r>
            <a:r>
              <a:rPr lang="fr-FR" sz="2000" b="1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Larroque</a:t>
            </a:r>
            <a:r>
              <a:rPr lang="fr-FR" sz="20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</a:p>
          <a:p>
            <a:endParaRPr lang="fr-FR" sz="2000" b="1" dirty="0" smtClean="0">
              <a:solidFill>
                <a:schemeClr val="bg1"/>
              </a:solidFill>
              <a:latin typeface="+mj-lt"/>
              <a:cs typeface="Arial" pitchFamily="34" charset="0"/>
            </a:endParaRPr>
          </a:p>
          <a:p>
            <a:r>
              <a:rPr lang="fr-FR" b="1" i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INRA-</a:t>
            </a:r>
            <a:r>
              <a:rPr lang="fr-FR" b="1" i="1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GenPhySE</a:t>
            </a:r>
            <a:r>
              <a:rPr lang="fr-FR" b="1" i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. Toulouse. France</a:t>
            </a:r>
            <a:endParaRPr lang="fr-FR" b="1" i="1" dirty="0">
              <a:solidFill>
                <a:srgbClr val="C5DD01"/>
              </a:solidFill>
              <a:latin typeface="+mj-lt"/>
              <a:cs typeface="Arial" pitchFamily="34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2843808" y="5285349"/>
            <a:ext cx="63135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PAG XXIII. IGGC. </a:t>
            </a:r>
            <a:r>
              <a:rPr lang="fr-FR" sz="2000" b="1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January</a:t>
            </a:r>
            <a:r>
              <a:rPr lang="fr-FR" sz="20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12th 2015. San Diego. USA</a:t>
            </a:r>
            <a:endParaRPr lang="fr-FR" sz="20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13315" name="Picture 3" descr="H:\These\photos-chevres\DSC0376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204864"/>
            <a:ext cx="4464497" cy="2969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e 1"/>
          <p:cNvGrpSpPr/>
          <p:nvPr/>
        </p:nvGrpSpPr>
        <p:grpSpPr>
          <a:xfrm>
            <a:off x="0" y="5776491"/>
            <a:ext cx="6588224" cy="1057050"/>
            <a:chOff x="0" y="5776491"/>
            <a:chExt cx="6588224" cy="1057050"/>
          </a:xfrm>
        </p:grpSpPr>
        <p:grpSp>
          <p:nvGrpSpPr>
            <p:cNvPr id="8" name="Groupe 7"/>
            <p:cNvGrpSpPr/>
            <p:nvPr/>
          </p:nvGrpSpPr>
          <p:grpSpPr>
            <a:xfrm>
              <a:off x="0" y="5776491"/>
              <a:ext cx="5164327" cy="1048467"/>
              <a:chOff x="2843808" y="3507854"/>
              <a:chExt cx="6264696" cy="1152129"/>
            </a:xfrm>
          </p:grpSpPr>
          <p:pic>
            <p:nvPicPr>
              <p:cNvPr id="10" name="Image 9"/>
              <p:cNvPicPr/>
              <p:nvPr/>
            </p:nvPicPr>
            <p:blipFill>
              <a:blip r:embed="rId4" cstate="print"/>
              <a:srcRect r="75043"/>
              <a:stretch>
                <a:fillRect/>
              </a:stretch>
            </p:blipFill>
            <p:spPr bwMode="auto">
              <a:xfrm>
                <a:off x="2843808" y="4083918"/>
                <a:ext cx="720080" cy="5760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" name="Picture 2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l="3312" r="69591"/>
              <a:stretch>
                <a:fillRect/>
              </a:stretch>
            </p:blipFill>
            <p:spPr bwMode="auto">
              <a:xfrm>
                <a:off x="4211960" y="4083918"/>
                <a:ext cx="1085620" cy="5760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" name="Picture 3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5292080" y="4083919"/>
                <a:ext cx="716187" cy="5760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" name="Picture 5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6012159" y="4083918"/>
                <a:ext cx="1344407" cy="5752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" name="Image 13"/>
              <p:cNvPicPr/>
              <p:nvPr/>
            </p:nvPicPr>
            <p:blipFill>
              <a:blip r:embed="rId8" cstate="print"/>
              <a:srcRect l="21337" t="35" r="21337" b="28586"/>
              <a:stretch>
                <a:fillRect/>
              </a:stretch>
            </p:blipFill>
            <p:spPr bwMode="auto">
              <a:xfrm>
                <a:off x="7308304" y="3939902"/>
                <a:ext cx="576064" cy="7200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" name="Image 14"/>
              <p:cNvPicPr/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7884368" y="4083918"/>
                <a:ext cx="1224136" cy="5760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" name="Image 15"/>
              <p:cNvPicPr/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6084168" y="3507855"/>
                <a:ext cx="1224136" cy="5760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" name="Image 16"/>
              <p:cNvPicPr/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5292080" y="3507854"/>
                <a:ext cx="792088" cy="5760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" name="Image 17" descr="logotype-INRA-RVB"/>
              <p:cNvPicPr/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58046" y="3507856"/>
                <a:ext cx="1773673" cy="57419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0" name="Groupe 19"/>
            <p:cNvGrpSpPr/>
            <p:nvPr/>
          </p:nvGrpSpPr>
          <p:grpSpPr>
            <a:xfrm>
              <a:off x="569702" y="6291850"/>
              <a:ext cx="882055" cy="541691"/>
              <a:chOff x="2748168" y="2489534"/>
              <a:chExt cx="4812357" cy="2047180"/>
            </a:xfrm>
          </p:grpSpPr>
          <p:pic>
            <p:nvPicPr>
              <p:cNvPr id="21" name="Picture 2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74510" y="2489534"/>
                <a:ext cx="3501322" cy="2047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3" name="ZoneTexte 22"/>
              <p:cNvSpPr txBox="1"/>
              <p:nvPr/>
            </p:nvSpPr>
            <p:spPr>
              <a:xfrm>
                <a:off x="2748168" y="2516635"/>
                <a:ext cx="4812357" cy="8723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900" b="1" dirty="0" smtClean="0">
                    <a:solidFill>
                      <a:schemeClr val="bg1"/>
                    </a:solidFill>
                  </a:rPr>
                  <a:t>SELGEN </a:t>
                </a:r>
              </a:p>
            </p:txBody>
          </p:sp>
        </p:grpSp>
        <p:pic>
          <p:nvPicPr>
            <p:cNvPr id="24" name="Image 23"/>
            <p:cNvPicPr/>
            <p:nvPr/>
          </p:nvPicPr>
          <p:blipFill>
            <a:blip r:embed="rId14"/>
            <a:stretch>
              <a:fillRect/>
            </a:stretch>
          </p:blipFill>
          <p:spPr>
            <a:xfrm>
              <a:off x="5164327" y="6355479"/>
              <a:ext cx="1423897" cy="459047"/>
            </a:xfrm>
            <a:prstGeom prst="rect">
              <a:avLst/>
            </a:prstGeom>
          </p:spPr>
        </p:pic>
      </p:grpSp>
      <p:pic>
        <p:nvPicPr>
          <p:cNvPr id="3" name="Image 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284395"/>
            <a:ext cx="1239109" cy="745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59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5496" y="36817"/>
            <a:ext cx="882047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6F9D20"/>
                </a:solidFill>
                <a:cs typeface="Arial" pitchFamily="34" charset="0"/>
              </a:rPr>
              <a:t>Per-breed vs multi-breed genomic selection</a:t>
            </a:r>
            <a:endParaRPr lang="en-US" sz="2800" b="1" dirty="0">
              <a:solidFill>
                <a:srgbClr val="6F9D20"/>
              </a:solidFill>
              <a:cs typeface="Arial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320104" y="619452"/>
            <a:ext cx="2369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Multi-</a:t>
            </a:r>
            <a:r>
              <a:rPr lang="fr-FR" sz="2000" b="1" dirty="0" err="1" smtClean="0"/>
              <a:t>breed</a:t>
            </a:r>
            <a:endParaRPr lang="fr-FR" sz="2000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5373997" y="652626"/>
            <a:ext cx="28403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/>
              <a:t>Per-</a:t>
            </a:r>
            <a:r>
              <a:rPr lang="fr-FR" sz="2000" b="1" dirty="0" err="1" smtClean="0"/>
              <a:t>breed</a:t>
            </a:r>
            <a:endParaRPr lang="fr-FR" sz="2000" b="1" dirty="0"/>
          </a:p>
        </p:txBody>
      </p:sp>
      <p:sp>
        <p:nvSpPr>
          <p:cNvPr id="39" name="ZoneTexte 38"/>
          <p:cNvSpPr txBox="1"/>
          <p:nvPr/>
        </p:nvSpPr>
        <p:spPr>
          <a:xfrm>
            <a:off x="5949228" y="3010079"/>
            <a:ext cx="9545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/>
              <a:t>GEBV</a:t>
            </a:r>
            <a:endParaRPr lang="fr-FR" sz="2000" b="1" dirty="0"/>
          </a:p>
        </p:txBody>
      </p:sp>
      <p:cxnSp>
        <p:nvCxnSpPr>
          <p:cNvPr id="40" name="Connecteur droit avec flèche 39"/>
          <p:cNvCxnSpPr/>
          <p:nvPr/>
        </p:nvCxnSpPr>
        <p:spPr>
          <a:xfrm flipH="1">
            <a:off x="6458030" y="2174700"/>
            <a:ext cx="1" cy="825641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2" descr="http://external.ak.fbcdn.net/safe_image.php?d=AQCX5SAjLc2hN-8E&amp;w=155&amp;h=114&amp;url=http%3A%2F%2Fsnp.toulouse.inra.fr%2F%7Esigenae%2F50K_goat_snp_chip%2Fimages%2Fproduct.png"/>
          <p:cNvPicPr>
            <a:picLocks noChangeAspect="1" noChangeArrowheads="1"/>
          </p:cNvPicPr>
          <p:nvPr/>
        </p:nvPicPr>
        <p:blipFill rotWithShape="1">
          <a:blip r:embed="rId2" cstate="print"/>
          <a:srcRect r="34348" b="69365"/>
          <a:stretch/>
        </p:blipFill>
        <p:spPr bwMode="auto">
          <a:xfrm rot="16037495">
            <a:off x="4736898" y="1732279"/>
            <a:ext cx="812396" cy="276360"/>
          </a:xfrm>
          <a:prstGeom prst="rect">
            <a:avLst/>
          </a:prstGeom>
          <a:noFill/>
        </p:spPr>
      </p:pic>
      <p:cxnSp>
        <p:nvCxnSpPr>
          <p:cNvPr id="44" name="Connecteur droit 43"/>
          <p:cNvCxnSpPr/>
          <p:nvPr/>
        </p:nvCxnSpPr>
        <p:spPr>
          <a:xfrm>
            <a:off x="4624735" y="922674"/>
            <a:ext cx="0" cy="5030398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e 55"/>
          <p:cNvGrpSpPr/>
          <p:nvPr/>
        </p:nvGrpSpPr>
        <p:grpSpPr>
          <a:xfrm>
            <a:off x="4842030" y="2330998"/>
            <a:ext cx="758434" cy="338554"/>
            <a:chOff x="734317" y="4289903"/>
            <a:chExt cx="850522" cy="338554"/>
          </a:xfrm>
        </p:grpSpPr>
        <p:sp>
          <p:nvSpPr>
            <p:cNvPr id="57" name="ZoneTexte 56"/>
            <p:cNvSpPr txBox="1"/>
            <p:nvPr/>
          </p:nvSpPr>
          <p:spPr>
            <a:xfrm>
              <a:off x="734317" y="4289903"/>
              <a:ext cx="8505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b="1" dirty="0" smtClean="0"/>
                <a:t>384 </a:t>
              </a:r>
              <a:endParaRPr lang="fr-FR" sz="1600" b="1" dirty="0"/>
            </a:p>
          </p:txBody>
        </p:sp>
        <p:pic>
          <p:nvPicPr>
            <p:cNvPr id="58" name="Image 57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05962" y="4375235"/>
              <a:ext cx="202635" cy="1897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8" name="ZoneTexte 67"/>
          <p:cNvSpPr txBox="1"/>
          <p:nvPr/>
        </p:nvSpPr>
        <p:spPr>
          <a:xfrm>
            <a:off x="5790726" y="1352364"/>
            <a:ext cx="14330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p</a:t>
            </a:r>
            <a:r>
              <a:rPr lang="fr-FR" sz="1600" b="1" dirty="0" smtClean="0"/>
              <a:t>edigree </a:t>
            </a:r>
            <a:endParaRPr lang="fr-FR" sz="1600" b="1" dirty="0"/>
          </a:p>
        </p:txBody>
      </p:sp>
      <p:sp>
        <p:nvSpPr>
          <p:cNvPr id="69" name="ZoneTexte 68"/>
          <p:cNvSpPr txBox="1"/>
          <p:nvPr/>
        </p:nvSpPr>
        <p:spPr>
          <a:xfrm>
            <a:off x="5778916" y="1649167"/>
            <a:ext cx="144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1.5 million </a:t>
            </a:r>
            <a:r>
              <a:rPr lang="fr-FR" sz="1400" b="1" dirty="0" err="1" smtClean="0"/>
              <a:t>animals</a:t>
            </a:r>
            <a:endParaRPr lang="fr-FR" sz="1400" b="1" dirty="0"/>
          </a:p>
        </p:txBody>
      </p:sp>
      <p:sp>
        <p:nvSpPr>
          <p:cNvPr id="70" name="ZoneTexte 69"/>
          <p:cNvSpPr txBox="1"/>
          <p:nvPr/>
        </p:nvSpPr>
        <p:spPr>
          <a:xfrm>
            <a:off x="5492452" y="1645568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+</a:t>
            </a:r>
            <a:endParaRPr lang="fr-FR" b="1" dirty="0"/>
          </a:p>
        </p:txBody>
      </p:sp>
      <p:sp>
        <p:nvSpPr>
          <p:cNvPr id="71" name="ZoneTexte 70"/>
          <p:cNvSpPr txBox="1"/>
          <p:nvPr/>
        </p:nvSpPr>
        <p:spPr>
          <a:xfrm>
            <a:off x="7205935" y="1598653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+</a:t>
            </a:r>
            <a:endParaRPr lang="fr-FR" b="1" dirty="0"/>
          </a:p>
        </p:txBody>
      </p:sp>
      <p:sp>
        <p:nvSpPr>
          <p:cNvPr id="26" name="Text Box 29"/>
          <p:cNvSpPr txBox="1">
            <a:spLocks noChangeArrowheads="1"/>
          </p:cNvSpPr>
          <p:nvPr/>
        </p:nvSpPr>
        <p:spPr bwMode="auto">
          <a:xfrm>
            <a:off x="5966085" y="2365208"/>
            <a:ext cx="937691" cy="327213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600" b="1" i="1" dirty="0" smtClean="0">
                <a:cs typeface="Arial" pitchFamily="34" charset="0"/>
              </a:rPr>
              <a:t>GBLUP</a:t>
            </a:r>
            <a:endParaRPr kumimoji="0" lang="en-US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78" name="ZoneTexte 77"/>
          <p:cNvSpPr txBox="1"/>
          <p:nvPr/>
        </p:nvSpPr>
        <p:spPr>
          <a:xfrm>
            <a:off x="1343721" y="6273225"/>
            <a:ext cx="7117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chemeClr val="bg1"/>
                </a:solidFill>
              </a:rPr>
              <a:t>GEBV= </a:t>
            </a:r>
            <a:r>
              <a:rPr lang="fr-FR" sz="1600" b="1" dirty="0" err="1" smtClean="0">
                <a:solidFill>
                  <a:schemeClr val="bg1"/>
                </a:solidFill>
              </a:rPr>
              <a:t>genomic</a:t>
            </a:r>
            <a:r>
              <a:rPr lang="fr-FR" sz="1600" b="1" dirty="0" smtClean="0">
                <a:solidFill>
                  <a:schemeClr val="bg1"/>
                </a:solidFill>
              </a:rPr>
              <a:t> </a:t>
            </a:r>
            <a:r>
              <a:rPr lang="fr-FR" sz="1600" b="1" dirty="0" err="1" smtClean="0">
                <a:solidFill>
                  <a:schemeClr val="bg1"/>
                </a:solidFill>
              </a:rPr>
              <a:t>estimated</a:t>
            </a:r>
            <a:r>
              <a:rPr lang="fr-FR" sz="1600" b="1" dirty="0" smtClean="0">
                <a:solidFill>
                  <a:schemeClr val="bg1"/>
                </a:solidFill>
              </a:rPr>
              <a:t> </a:t>
            </a:r>
            <a:r>
              <a:rPr lang="fr-FR" sz="1600" b="1" dirty="0" err="1" smtClean="0">
                <a:solidFill>
                  <a:schemeClr val="bg1"/>
                </a:solidFill>
              </a:rPr>
              <a:t>breeding</a:t>
            </a:r>
            <a:r>
              <a:rPr lang="fr-FR" sz="1600" b="1" dirty="0" smtClean="0">
                <a:solidFill>
                  <a:schemeClr val="bg1"/>
                </a:solidFill>
              </a:rPr>
              <a:t> value</a:t>
            </a:r>
          </a:p>
        </p:txBody>
      </p:sp>
      <p:sp>
        <p:nvSpPr>
          <p:cNvPr id="60" name="Rectangle 59"/>
          <p:cNvSpPr/>
          <p:nvPr/>
        </p:nvSpPr>
        <p:spPr>
          <a:xfrm>
            <a:off x="5790726" y="1340769"/>
            <a:ext cx="1437573" cy="81653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11" name="Rectangle 10"/>
          <p:cNvSpPr/>
          <p:nvPr/>
        </p:nvSpPr>
        <p:spPr>
          <a:xfrm>
            <a:off x="4842030" y="1340768"/>
            <a:ext cx="650422" cy="134061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89" name="Groupe 88"/>
          <p:cNvGrpSpPr/>
          <p:nvPr/>
        </p:nvGrpSpPr>
        <p:grpSpPr>
          <a:xfrm>
            <a:off x="6995069" y="1485719"/>
            <a:ext cx="2253700" cy="1223201"/>
            <a:chOff x="6997435" y="1602201"/>
            <a:chExt cx="2253700" cy="1223201"/>
          </a:xfrm>
        </p:grpSpPr>
        <p:grpSp>
          <p:nvGrpSpPr>
            <p:cNvPr id="61" name="Groupe 60"/>
            <p:cNvGrpSpPr/>
            <p:nvPr/>
          </p:nvGrpSpPr>
          <p:grpSpPr>
            <a:xfrm>
              <a:off x="7655538" y="1671066"/>
              <a:ext cx="1200430" cy="783016"/>
              <a:chOff x="539553" y="1308875"/>
              <a:chExt cx="1200430" cy="783016"/>
            </a:xfrm>
          </p:grpSpPr>
          <p:pic>
            <p:nvPicPr>
              <p:cNvPr id="62" name="Picture 4" descr="http://www.capgenes.com/local/cache-vignettes/L440xH329/chevre-U176_92_440-c4319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12027" t="4596" r="5501" b="5789"/>
              <a:stretch>
                <a:fillRect/>
              </a:stretch>
            </p:blipFill>
            <p:spPr bwMode="auto">
              <a:xfrm>
                <a:off x="539553" y="1308875"/>
                <a:ext cx="767570" cy="623652"/>
              </a:xfrm>
              <a:prstGeom prst="rect">
                <a:avLst/>
              </a:prstGeom>
              <a:noFill/>
            </p:spPr>
          </p:pic>
          <p:pic>
            <p:nvPicPr>
              <p:cNvPr id="63" name="Picture 3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81776" y="1793562"/>
                <a:ext cx="458207" cy="2983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5" name="Groupe 64"/>
            <p:cNvGrpSpPr/>
            <p:nvPr/>
          </p:nvGrpSpPr>
          <p:grpSpPr>
            <a:xfrm>
              <a:off x="6997435" y="2490370"/>
              <a:ext cx="2253700" cy="315335"/>
              <a:chOff x="154926" y="2063035"/>
              <a:chExt cx="2253700" cy="315335"/>
            </a:xfrm>
          </p:grpSpPr>
          <p:sp>
            <p:nvSpPr>
              <p:cNvPr id="66" name="ZoneTexte 65"/>
              <p:cNvSpPr txBox="1"/>
              <p:nvPr/>
            </p:nvSpPr>
            <p:spPr>
              <a:xfrm>
                <a:off x="154926" y="2070593"/>
                <a:ext cx="22537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400" b="1" dirty="0" smtClean="0"/>
                  <a:t>4 million     performances </a:t>
                </a:r>
                <a:endParaRPr lang="fr-FR" sz="1400" b="1" dirty="0"/>
              </a:p>
            </p:txBody>
          </p:sp>
          <p:pic>
            <p:nvPicPr>
              <p:cNvPr id="67" name="Picture 2" descr="http://upload.wikimedia.org/wikipedia/commons/thumb/7/7b/FemaleBlack.svg/150px-FemaleBlack.svg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5272" y="2063035"/>
                <a:ext cx="151278" cy="2521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87" name="Groupe 86"/>
            <p:cNvGrpSpPr/>
            <p:nvPr/>
          </p:nvGrpSpPr>
          <p:grpSpPr>
            <a:xfrm>
              <a:off x="6997435" y="1602201"/>
              <a:ext cx="2111069" cy="1223201"/>
              <a:chOff x="6997435" y="1602201"/>
              <a:chExt cx="2111069" cy="1223201"/>
            </a:xfrm>
          </p:grpSpPr>
          <p:cxnSp>
            <p:nvCxnSpPr>
              <p:cNvPr id="31" name="Connecteur droit 30"/>
              <p:cNvCxnSpPr/>
              <p:nvPr/>
            </p:nvCxnSpPr>
            <p:spPr>
              <a:xfrm>
                <a:off x="6997435" y="2440057"/>
                <a:ext cx="0" cy="385345"/>
              </a:xfrm>
              <a:prstGeom prst="line">
                <a:avLst/>
              </a:prstGeom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6" name="Groupe 85"/>
              <p:cNvGrpSpPr/>
              <p:nvPr/>
            </p:nvGrpSpPr>
            <p:grpSpPr>
              <a:xfrm>
                <a:off x="6997435" y="1602201"/>
                <a:ext cx="2111069" cy="1223201"/>
                <a:chOff x="6997435" y="1602201"/>
                <a:chExt cx="2111069" cy="1223201"/>
              </a:xfrm>
            </p:grpSpPr>
            <p:cxnSp>
              <p:nvCxnSpPr>
                <p:cNvPr id="27" name="Connecteur droit 26"/>
                <p:cNvCxnSpPr/>
                <p:nvPr/>
              </p:nvCxnSpPr>
              <p:spPr>
                <a:xfrm>
                  <a:off x="7524328" y="1602201"/>
                  <a:ext cx="0" cy="837856"/>
                </a:xfrm>
                <a:prstGeom prst="line">
                  <a:avLst/>
                </a:prstGeom>
                <a:ln w="28575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Connecteur droit 28"/>
                <p:cNvCxnSpPr/>
                <p:nvPr/>
              </p:nvCxnSpPr>
              <p:spPr>
                <a:xfrm flipH="1">
                  <a:off x="6997437" y="2440057"/>
                  <a:ext cx="526891" cy="3"/>
                </a:xfrm>
                <a:prstGeom prst="line">
                  <a:avLst/>
                </a:prstGeom>
                <a:ln w="28575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Connecteur droit 32"/>
                <p:cNvCxnSpPr/>
                <p:nvPr/>
              </p:nvCxnSpPr>
              <p:spPr>
                <a:xfrm>
                  <a:off x="6997435" y="2825402"/>
                  <a:ext cx="2111069" cy="0"/>
                </a:xfrm>
                <a:prstGeom prst="line">
                  <a:avLst/>
                </a:prstGeom>
                <a:ln w="28575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Connecteur droit 34"/>
                <p:cNvCxnSpPr/>
                <p:nvPr/>
              </p:nvCxnSpPr>
              <p:spPr>
                <a:xfrm flipV="1">
                  <a:off x="9108504" y="1602201"/>
                  <a:ext cx="0" cy="1211368"/>
                </a:xfrm>
                <a:prstGeom prst="line">
                  <a:avLst/>
                </a:prstGeom>
                <a:ln w="28575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Connecteur droit 36"/>
                <p:cNvCxnSpPr/>
                <p:nvPr/>
              </p:nvCxnSpPr>
              <p:spPr>
                <a:xfrm>
                  <a:off x="7524328" y="1602201"/>
                  <a:ext cx="1584176" cy="0"/>
                </a:xfrm>
                <a:prstGeom prst="line">
                  <a:avLst/>
                </a:prstGeom>
                <a:ln w="28575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6" name="ZoneTexte 5"/>
          <p:cNvSpPr txBox="1"/>
          <p:nvPr/>
        </p:nvSpPr>
        <p:spPr>
          <a:xfrm>
            <a:off x="4743927" y="1019562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 smtClean="0"/>
              <a:t>Alpine</a:t>
            </a:r>
            <a:endParaRPr lang="fr-FR" b="1" i="1" dirty="0"/>
          </a:p>
        </p:txBody>
      </p:sp>
      <p:pic>
        <p:nvPicPr>
          <p:cNvPr id="84" name="Picture 2" descr="http://www.capgenes.com/local/cache-vignettes/L440xH306/chevre-isba_440_m-54c8d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754828" y="1829148"/>
            <a:ext cx="716467" cy="49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" name="ZoneTexte 84"/>
          <p:cNvSpPr txBox="1"/>
          <p:nvPr/>
        </p:nvSpPr>
        <p:spPr>
          <a:xfrm>
            <a:off x="1412318" y="4337228"/>
            <a:ext cx="9545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/>
              <a:t>GEBV</a:t>
            </a:r>
            <a:endParaRPr lang="fr-FR" sz="2000" b="1" dirty="0"/>
          </a:p>
        </p:txBody>
      </p:sp>
      <p:cxnSp>
        <p:nvCxnSpPr>
          <p:cNvPr id="88" name="Connecteur droit avec flèche 87"/>
          <p:cNvCxnSpPr/>
          <p:nvPr/>
        </p:nvCxnSpPr>
        <p:spPr>
          <a:xfrm flipH="1">
            <a:off x="1865352" y="2532057"/>
            <a:ext cx="14127" cy="1620486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7" name="Picture 2" descr="http://external.ak.fbcdn.net/safe_image.php?d=AQCX5SAjLc2hN-8E&amp;w=155&amp;h=114&amp;url=http%3A%2F%2Fsnp.toulouse.inra.fr%2F%7Esigenae%2F50K_goat_snp_chip%2Fimages%2Fproduct.png"/>
          <p:cNvPicPr>
            <a:picLocks noChangeAspect="1" noChangeArrowheads="1"/>
          </p:cNvPicPr>
          <p:nvPr/>
        </p:nvPicPr>
        <p:blipFill rotWithShape="1">
          <a:blip r:embed="rId2" cstate="print"/>
          <a:srcRect r="34348" b="69365"/>
          <a:stretch/>
        </p:blipFill>
        <p:spPr bwMode="auto">
          <a:xfrm rot="16037495">
            <a:off x="112864" y="1968295"/>
            <a:ext cx="812396" cy="276360"/>
          </a:xfrm>
          <a:prstGeom prst="rect">
            <a:avLst/>
          </a:prstGeom>
          <a:noFill/>
        </p:spPr>
      </p:pic>
      <p:grpSp>
        <p:nvGrpSpPr>
          <p:cNvPr id="108" name="Groupe 107"/>
          <p:cNvGrpSpPr/>
          <p:nvPr/>
        </p:nvGrpSpPr>
        <p:grpSpPr>
          <a:xfrm>
            <a:off x="217996" y="2567014"/>
            <a:ext cx="758434" cy="338554"/>
            <a:chOff x="734317" y="4289903"/>
            <a:chExt cx="850522" cy="338554"/>
          </a:xfrm>
        </p:grpSpPr>
        <p:sp>
          <p:nvSpPr>
            <p:cNvPr id="115" name="ZoneTexte 114"/>
            <p:cNvSpPr txBox="1"/>
            <p:nvPr/>
          </p:nvSpPr>
          <p:spPr>
            <a:xfrm>
              <a:off x="734317" y="4289903"/>
              <a:ext cx="8505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b="1" dirty="0" smtClean="0"/>
                <a:t>677 </a:t>
              </a:r>
              <a:endParaRPr lang="fr-FR" sz="1600" b="1" dirty="0"/>
            </a:p>
          </p:txBody>
        </p:sp>
        <p:pic>
          <p:nvPicPr>
            <p:cNvPr id="116" name="Image 115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05962" y="4375235"/>
              <a:ext cx="202635" cy="1897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7" name="ZoneTexte 116"/>
          <p:cNvSpPr txBox="1"/>
          <p:nvPr/>
        </p:nvSpPr>
        <p:spPr>
          <a:xfrm>
            <a:off x="1148803" y="1803055"/>
            <a:ext cx="1433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p</a:t>
            </a:r>
            <a:r>
              <a:rPr lang="fr-FR" b="1" dirty="0" smtClean="0"/>
              <a:t>edigree </a:t>
            </a:r>
            <a:endParaRPr lang="fr-FR" b="1" dirty="0"/>
          </a:p>
        </p:txBody>
      </p:sp>
      <p:sp>
        <p:nvSpPr>
          <p:cNvPr id="118" name="ZoneTexte 117"/>
          <p:cNvSpPr txBox="1"/>
          <p:nvPr/>
        </p:nvSpPr>
        <p:spPr>
          <a:xfrm>
            <a:off x="1140301" y="2106475"/>
            <a:ext cx="144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3 million </a:t>
            </a:r>
            <a:r>
              <a:rPr lang="fr-FR" sz="1400" b="1" dirty="0" err="1" smtClean="0"/>
              <a:t>animals</a:t>
            </a:r>
            <a:endParaRPr lang="fr-FR" sz="1400" b="1" dirty="0"/>
          </a:p>
        </p:txBody>
      </p:sp>
      <p:sp>
        <p:nvSpPr>
          <p:cNvPr id="119" name="ZoneTexte 118"/>
          <p:cNvSpPr txBox="1"/>
          <p:nvPr/>
        </p:nvSpPr>
        <p:spPr>
          <a:xfrm>
            <a:off x="868418" y="1881584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+</a:t>
            </a:r>
            <a:endParaRPr lang="fr-FR" b="1" dirty="0"/>
          </a:p>
        </p:txBody>
      </p:sp>
      <p:sp>
        <p:nvSpPr>
          <p:cNvPr id="120" name="ZoneTexte 119"/>
          <p:cNvSpPr txBox="1"/>
          <p:nvPr/>
        </p:nvSpPr>
        <p:spPr>
          <a:xfrm>
            <a:off x="2581901" y="1834669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+</a:t>
            </a:r>
            <a:endParaRPr lang="fr-FR" b="1" dirty="0"/>
          </a:p>
        </p:txBody>
      </p:sp>
      <p:sp>
        <p:nvSpPr>
          <p:cNvPr id="121" name="Text Box 29"/>
          <p:cNvSpPr txBox="1">
            <a:spLocks noChangeArrowheads="1"/>
          </p:cNvSpPr>
          <p:nvPr/>
        </p:nvSpPr>
        <p:spPr bwMode="auto">
          <a:xfrm>
            <a:off x="1380971" y="3168564"/>
            <a:ext cx="937691" cy="327213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2000" b="1" i="1" dirty="0" smtClean="0">
                <a:cs typeface="Arial" pitchFamily="34" charset="0"/>
              </a:rPr>
              <a:t>GBLUP</a:t>
            </a:r>
            <a:endParaRPr kumimoji="0" lang="en-US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22" name="Rectangle 121"/>
          <p:cNvSpPr/>
          <p:nvPr/>
        </p:nvSpPr>
        <p:spPr>
          <a:xfrm>
            <a:off x="1166693" y="1806929"/>
            <a:ext cx="1366248" cy="58638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3" name="Rectangle 122"/>
          <p:cNvSpPr/>
          <p:nvPr/>
        </p:nvSpPr>
        <p:spPr>
          <a:xfrm>
            <a:off x="217996" y="1576784"/>
            <a:ext cx="650422" cy="134061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24" name="Groupe 123"/>
          <p:cNvGrpSpPr/>
          <p:nvPr/>
        </p:nvGrpSpPr>
        <p:grpSpPr>
          <a:xfrm>
            <a:off x="2371035" y="1721735"/>
            <a:ext cx="2253700" cy="1223201"/>
            <a:chOff x="6997435" y="1602201"/>
            <a:chExt cx="2253700" cy="1223201"/>
          </a:xfrm>
        </p:grpSpPr>
        <p:grpSp>
          <p:nvGrpSpPr>
            <p:cNvPr id="125" name="Groupe 124"/>
            <p:cNvGrpSpPr/>
            <p:nvPr/>
          </p:nvGrpSpPr>
          <p:grpSpPr>
            <a:xfrm>
              <a:off x="7655538" y="1671066"/>
              <a:ext cx="1200430" cy="783016"/>
              <a:chOff x="539553" y="1308875"/>
              <a:chExt cx="1200430" cy="783016"/>
            </a:xfrm>
          </p:grpSpPr>
          <p:pic>
            <p:nvPicPr>
              <p:cNvPr id="137" name="Picture 4" descr="http://www.capgenes.com/local/cache-vignettes/L440xH329/chevre-U176_92_440-c4319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12027" t="4596" r="5501" b="5789"/>
              <a:stretch>
                <a:fillRect/>
              </a:stretch>
            </p:blipFill>
            <p:spPr bwMode="auto">
              <a:xfrm>
                <a:off x="539553" y="1308875"/>
                <a:ext cx="767570" cy="623652"/>
              </a:xfrm>
              <a:prstGeom prst="rect">
                <a:avLst/>
              </a:prstGeom>
              <a:noFill/>
            </p:spPr>
          </p:pic>
          <p:pic>
            <p:nvPicPr>
              <p:cNvPr id="138" name="Picture 3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81776" y="1793562"/>
                <a:ext cx="458207" cy="2983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26" name="Groupe 125"/>
            <p:cNvGrpSpPr/>
            <p:nvPr/>
          </p:nvGrpSpPr>
          <p:grpSpPr>
            <a:xfrm>
              <a:off x="6997435" y="2490370"/>
              <a:ext cx="2253700" cy="315335"/>
              <a:chOff x="154926" y="2063035"/>
              <a:chExt cx="2253700" cy="315335"/>
            </a:xfrm>
          </p:grpSpPr>
          <p:sp>
            <p:nvSpPr>
              <p:cNvPr id="135" name="ZoneTexte 134"/>
              <p:cNvSpPr txBox="1"/>
              <p:nvPr/>
            </p:nvSpPr>
            <p:spPr>
              <a:xfrm>
                <a:off x="154926" y="2070593"/>
                <a:ext cx="22537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400" b="1" dirty="0" smtClean="0"/>
                  <a:t>7.4 million     performances </a:t>
                </a:r>
                <a:endParaRPr lang="fr-FR" sz="1400" b="1" dirty="0"/>
              </a:p>
            </p:txBody>
          </p:sp>
          <p:pic>
            <p:nvPicPr>
              <p:cNvPr id="136" name="Picture 2" descr="http://upload.wikimedia.org/wikipedia/commons/thumb/7/7b/FemaleBlack.svg/150px-FemaleBlack.svg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46550" y="2063035"/>
                <a:ext cx="151278" cy="2521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27" name="Groupe 126"/>
            <p:cNvGrpSpPr/>
            <p:nvPr/>
          </p:nvGrpSpPr>
          <p:grpSpPr>
            <a:xfrm>
              <a:off x="6997435" y="1602201"/>
              <a:ext cx="2111069" cy="1223201"/>
              <a:chOff x="6997435" y="1602201"/>
              <a:chExt cx="2111069" cy="1223201"/>
            </a:xfrm>
          </p:grpSpPr>
          <p:cxnSp>
            <p:nvCxnSpPr>
              <p:cNvPr id="128" name="Connecteur droit 127"/>
              <p:cNvCxnSpPr/>
              <p:nvPr/>
            </p:nvCxnSpPr>
            <p:spPr>
              <a:xfrm>
                <a:off x="6997435" y="2440057"/>
                <a:ext cx="0" cy="385345"/>
              </a:xfrm>
              <a:prstGeom prst="line">
                <a:avLst/>
              </a:prstGeom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9" name="Groupe 128"/>
              <p:cNvGrpSpPr/>
              <p:nvPr/>
            </p:nvGrpSpPr>
            <p:grpSpPr>
              <a:xfrm>
                <a:off x="6997435" y="1602201"/>
                <a:ext cx="2111069" cy="1223201"/>
                <a:chOff x="6997435" y="1602201"/>
                <a:chExt cx="2111069" cy="1223201"/>
              </a:xfrm>
            </p:grpSpPr>
            <p:cxnSp>
              <p:nvCxnSpPr>
                <p:cNvPr id="130" name="Connecteur droit 129"/>
                <p:cNvCxnSpPr/>
                <p:nvPr/>
              </p:nvCxnSpPr>
              <p:spPr>
                <a:xfrm>
                  <a:off x="7524328" y="1602201"/>
                  <a:ext cx="0" cy="837856"/>
                </a:xfrm>
                <a:prstGeom prst="line">
                  <a:avLst/>
                </a:prstGeom>
                <a:ln w="28575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Connecteur droit 130"/>
                <p:cNvCxnSpPr/>
                <p:nvPr/>
              </p:nvCxnSpPr>
              <p:spPr>
                <a:xfrm flipH="1">
                  <a:off x="6997437" y="2440057"/>
                  <a:ext cx="526891" cy="3"/>
                </a:xfrm>
                <a:prstGeom prst="line">
                  <a:avLst/>
                </a:prstGeom>
                <a:ln w="28575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Connecteur droit 131"/>
                <p:cNvCxnSpPr/>
                <p:nvPr/>
              </p:nvCxnSpPr>
              <p:spPr>
                <a:xfrm>
                  <a:off x="6997435" y="2825402"/>
                  <a:ext cx="2111069" cy="0"/>
                </a:xfrm>
                <a:prstGeom prst="line">
                  <a:avLst/>
                </a:prstGeom>
                <a:ln w="28575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Connecteur droit 132"/>
                <p:cNvCxnSpPr/>
                <p:nvPr/>
              </p:nvCxnSpPr>
              <p:spPr>
                <a:xfrm flipV="1">
                  <a:off x="9108504" y="1602201"/>
                  <a:ext cx="0" cy="1211368"/>
                </a:xfrm>
                <a:prstGeom prst="line">
                  <a:avLst/>
                </a:prstGeom>
                <a:ln w="28575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Connecteur droit 133"/>
                <p:cNvCxnSpPr/>
                <p:nvPr/>
              </p:nvCxnSpPr>
              <p:spPr>
                <a:xfrm>
                  <a:off x="7524328" y="1602201"/>
                  <a:ext cx="1584176" cy="0"/>
                </a:xfrm>
                <a:prstGeom prst="line">
                  <a:avLst/>
                </a:prstGeom>
                <a:ln w="28575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cxnSp>
        <p:nvCxnSpPr>
          <p:cNvPr id="20" name="Connecteur droit 19"/>
          <p:cNvCxnSpPr/>
          <p:nvPr/>
        </p:nvCxnSpPr>
        <p:spPr>
          <a:xfrm>
            <a:off x="4902413" y="3437873"/>
            <a:ext cx="3937953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0" name="ZoneTexte 199"/>
          <p:cNvSpPr txBox="1"/>
          <p:nvPr/>
        </p:nvSpPr>
        <p:spPr>
          <a:xfrm>
            <a:off x="5875547" y="5491525"/>
            <a:ext cx="9545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/>
              <a:t>GEBV</a:t>
            </a:r>
            <a:endParaRPr lang="fr-FR" sz="2000" b="1" dirty="0"/>
          </a:p>
        </p:txBody>
      </p:sp>
      <p:cxnSp>
        <p:nvCxnSpPr>
          <p:cNvPr id="201" name="Connecteur droit avec flèche 200"/>
          <p:cNvCxnSpPr/>
          <p:nvPr/>
        </p:nvCxnSpPr>
        <p:spPr>
          <a:xfrm flipH="1">
            <a:off x="6384349" y="4656146"/>
            <a:ext cx="1" cy="825641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2" name="Picture 2" descr="http://external.ak.fbcdn.net/safe_image.php?d=AQCX5SAjLc2hN-8E&amp;w=155&amp;h=114&amp;url=http%3A%2F%2Fsnp.toulouse.inra.fr%2F%7Esigenae%2F50K_goat_snp_chip%2Fimages%2Fproduct.png"/>
          <p:cNvPicPr>
            <a:picLocks noChangeAspect="1" noChangeArrowheads="1"/>
          </p:cNvPicPr>
          <p:nvPr/>
        </p:nvPicPr>
        <p:blipFill rotWithShape="1">
          <a:blip r:embed="rId2" cstate="print"/>
          <a:srcRect r="34348" b="69365"/>
          <a:stretch/>
        </p:blipFill>
        <p:spPr bwMode="auto">
          <a:xfrm rot="16037495">
            <a:off x="4663217" y="4213725"/>
            <a:ext cx="812396" cy="276360"/>
          </a:xfrm>
          <a:prstGeom prst="rect">
            <a:avLst/>
          </a:prstGeom>
          <a:noFill/>
        </p:spPr>
      </p:pic>
      <p:grpSp>
        <p:nvGrpSpPr>
          <p:cNvPr id="203" name="Groupe 202"/>
          <p:cNvGrpSpPr/>
          <p:nvPr/>
        </p:nvGrpSpPr>
        <p:grpSpPr>
          <a:xfrm>
            <a:off x="4768349" y="4812444"/>
            <a:ext cx="758434" cy="338554"/>
            <a:chOff x="734317" y="4289903"/>
            <a:chExt cx="850522" cy="338554"/>
          </a:xfrm>
        </p:grpSpPr>
        <p:sp>
          <p:nvSpPr>
            <p:cNvPr id="204" name="ZoneTexte 203"/>
            <p:cNvSpPr txBox="1"/>
            <p:nvPr/>
          </p:nvSpPr>
          <p:spPr>
            <a:xfrm>
              <a:off x="734317" y="4289903"/>
              <a:ext cx="8505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b="1" dirty="0" smtClean="0"/>
                <a:t>293 </a:t>
              </a:r>
              <a:endParaRPr lang="fr-FR" sz="1600" b="1" dirty="0"/>
            </a:p>
          </p:txBody>
        </p:sp>
        <p:pic>
          <p:nvPicPr>
            <p:cNvPr id="205" name="Image 204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05962" y="4375235"/>
              <a:ext cx="202635" cy="1897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6" name="ZoneTexte 205"/>
          <p:cNvSpPr txBox="1"/>
          <p:nvPr/>
        </p:nvSpPr>
        <p:spPr>
          <a:xfrm>
            <a:off x="5717045" y="3833810"/>
            <a:ext cx="14330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p</a:t>
            </a:r>
            <a:r>
              <a:rPr lang="fr-FR" sz="1600" b="1" dirty="0" smtClean="0"/>
              <a:t>edigree </a:t>
            </a:r>
            <a:endParaRPr lang="fr-FR" sz="1600" b="1" dirty="0"/>
          </a:p>
        </p:txBody>
      </p:sp>
      <p:sp>
        <p:nvSpPr>
          <p:cNvPr id="207" name="ZoneTexte 206"/>
          <p:cNvSpPr txBox="1"/>
          <p:nvPr/>
        </p:nvSpPr>
        <p:spPr>
          <a:xfrm>
            <a:off x="5705235" y="4130613"/>
            <a:ext cx="144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1.5 million </a:t>
            </a:r>
            <a:r>
              <a:rPr lang="fr-FR" sz="1400" b="1" dirty="0" err="1" smtClean="0"/>
              <a:t>animals</a:t>
            </a:r>
            <a:endParaRPr lang="fr-FR" sz="1400" b="1" dirty="0"/>
          </a:p>
        </p:txBody>
      </p:sp>
      <p:sp>
        <p:nvSpPr>
          <p:cNvPr id="208" name="ZoneTexte 207"/>
          <p:cNvSpPr txBox="1"/>
          <p:nvPr/>
        </p:nvSpPr>
        <p:spPr>
          <a:xfrm>
            <a:off x="5418771" y="4127014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+</a:t>
            </a:r>
            <a:endParaRPr lang="fr-FR" b="1" dirty="0"/>
          </a:p>
        </p:txBody>
      </p:sp>
      <p:sp>
        <p:nvSpPr>
          <p:cNvPr id="209" name="ZoneTexte 208"/>
          <p:cNvSpPr txBox="1"/>
          <p:nvPr/>
        </p:nvSpPr>
        <p:spPr>
          <a:xfrm>
            <a:off x="7132254" y="4080099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+</a:t>
            </a:r>
            <a:endParaRPr lang="fr-FR" b="1" dirty="0"/>
          </a:p>
        </p:txBody>
      </p:sp>
      <p:sp>
        <p:nvSpPr>
          <p:cNvPr id="210" name="Text Box 29"/>
          <p:cNvSpPr txBox="1">
            <a:spLocks noChangeArrowheads="1"/>
          </p:cNvSpPr>
          <p:nvPr/>
        </p:nvSpPr>
        <p:spPr bwMode="auto">
          <a:xfrm>
            <a:off x="5892404" y="4846654"/>
            <a:ext cx="937691" cy="327213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600" b="1" i="1" dirty="0" smtClean="0">
                <a:cs typeface="Arial" pitchFamily="34" charset="0"/>
              </a:rPr>
              <a:t>GBLUP</a:t>
            </a:r>
            <a:endParaRPr kumimoji="0" lang="en-US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211" name="Rectangle 210"/>
          <p:cNvSpPr/>
          <p:nvPr/>
        </p:nvSpPr>
        <p:spPr>
          <a:xfrm>
            <a:off x="5717045" y="3822215"/>
            <a:ext cx="1437573" cy="81653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212" name="Rectangle 211"/>
          <p:cNvSpPr/>
          <p:nvPr/>
        </p:nvSpPr>
        <p:spPr>
          <a:xfrm>
            <a:off x="4768349" y="3822214"/>
            <a:ext cx="650422" cy="134061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13" name="Groupe 212"/>
          <p:cNvGrpSpPr/>
          <p:nvPr/>
        </p:nvGrpSpPr>
        <p:grpSpPr>
          <a:xfrm>
            <a:off x="6921388" y="3967165"/>
            <a:ext cx="2253700" cy="1223201"/>
            <a:chOff x="6997435" y="1602201"/>
            <a:chExt cx="2253700" cy="1223201"/>
          </a:xfrm>
        </p:grpSpPr>
        <p:pic>
          <p:nvPicPr>
            <p:cNvPr id="227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97761" y="2155753"/>
              <a:ext cx="458207" cy="298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15" name="Groupe 214"/>
            <p:cNvGrpSpPr/>
            <p:nvPr/>
          </p:nvGrpSpPr>
          <p:grpSpPr>
            <a:xfrm>
              <a:off x="6997435" y="2490370"/>
              <a:ext cx="2253700" cy="315335"/>
              <a:chOff x="154926" y="2063035"/>
              <a:chExt cx="2253700" cy="315335"/>
            </a:xfrm>
          </p:grpSpPr>
          <p:sp>
            <p:nvSpPr>
              <p:cNvPr id="224" name="ZoneTexte 223"/>
              <p:cNvSpPr txBox="1"/>
              <p:nvPr/>
            </p:nvSpPr>
            <p:spPr>
              <a:xfrm>
                <a:off x="154926" y="2070593"/>
                <a:ext cx="22537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400" b="1" dirty="0"/>
                  <a:t>3</a:t>
                </a:r>
                <a:r>
                  <a:rPr lang="fr-FR" sz="1400" b="1" dirty="0" smtClean="0"/>
                  <a:t> million     performances </a:t>
                </a:r>
                <a:endParaRPr lang="fr-FR" sz="1400" b="1" dirty="0"/>
              </a:p>
            </p:txBody>
          </p:sp>
          <p:pic>
            <p:nvPicPr>
              <p:cNvPr id="225" name="Picture 2" descr="http://upload.wikimedia.org/wikipedia/commons/thumb/7/7b/FemaleBlack.svg/150px-FemaleBlack.svg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5272" y="2063035"/>
                <a:ext cx="151278" cy="2521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16" name="Groupe 215"/>
            <p:cNvGrpSpPr/>
            <p:nvPr/>
          </p:nvGrpSpPr>
          <p:grpSpPr>
            <a:xfrm>
              <a:off x="6997435" y="1602201"/>
              <a:ext cx="2111069" cy="1223201"/>
              <a:chOff x="6997435" y="1602201"/>
              <a:chExt cx="2111069" cy="1223201"/>
            </a:xfrm>
          </p:grpSpPr>
          <p:cxnSp>
            <p:nvCxnSpPr>
              <p:cNvPr id="217" name="Connecteur droit 216"/>
              <p:cNvCxnSpPr/>
              <p:nvPr/>
            </p:nvCxnSpPr>
            <p:spPr>
              <a:xfrm>
                <a:off x="6997435" y="2440057"/>
                <a:ext cx="0" cy="385345"/>
              </a:xfrm>
              <a:prstGeom prst="line">
                <a:avLst/>
              </a:prstGeom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18" name="Groupe 217"/>
              <p:cNvGrpSpPr/>
              <p:nvPr/>
            </p:nvGrpSpPr>
            <p:grpSpPr>
              <a:xfrm>
                <a:off x="6997435" y="1602201"/>
                <a:ext cx="2111069" cy="1223201"/>
                <a:chOff x="6997435" y="1602201"/>
                <a:chExt cx="2111069" cy="1223201"/>
              </a:xfrm>
            </p:grpSpPr>
            <p:cxnSp>
              <p:nvCxnSpPr>
                <p:cNvPr id="219" name="Connecteur droit 218"/>
                <p:cNvCxnSpPr/>
                <p:nvPr/>
              </p:nvCxnSpPr>
              <p:spPr>
                <a:xfrm>
                  <a:off x="7524328" y="1602201"/>
                  <a:ext cx="0" cy="837856"/>
                </a:xfrm>
                <a:prstGeom prst="line">
                  <a:avLst/>
                </a:prstGeom>
                <a:ln w="28575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0" name="Connecteur droit 219"/>
                <p:cNvCxnSpPr/>
                <p:nvPr/>
              </p:nvCxnSpPr>
              <p:spPr>
                <a:xfrm flipH="1">
                  <a:off x="6997437" y="2440057"/>
                  <a:ext cx="526891" cy="3"/>
                </a:xfrm>
                <a:prstGeom prst="line">
                  <a:avLst/>
                </a:prstGeom>
                <a:ln w="28575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1" name="Connecteur droit 220"/>
                <p:cNvCxnSpPr/>
                <p:nvPr/>
              </p:nvCxnSpPr>
              <p:spPr>
                <a:xfrm>
                  <a:off x="6997435" y="2825402"/>
                  <a:ext cx="2111069" cy="0"/>
                </a:xfrm>
                <a:prstGeom prst="line">
                  <a:avLst/>
                </a:prstGeom>
                <a:ln w="28575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2" name="Connecteur droit 221"/>
                <p:cNvCxnSpPr/>
                <p:nvPr/>
              </p:nvCxnSpPr>
              <p:spPr>
                <a:xfrm flipV="1">
                  <a:off x="9108504" y="1602201"/>
                  <a:ext cx="0" cy="1211368"/>
                </a:xfrm>
                <a:prstGeom prst="line">
                  <a:avLst/>
                </a:prstGeom>
                <a:ln w="28575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3" name="Connecteur droit 222"/>
                <p:cNvCxnSpPr/>
                <p:nvPr/>
              </p:nvCxnSpPr>
              <p:spPr>
                <a:xfrm>
                  <a:off x="7524328" y="1602201"/>
                  <a:ext cx="1584176" cy="0"/>
                </a:xfrm>
                <a:prstGeom prst="line">
                  <a:avLst/>
                </a:prstGeom>
                <a:ln w="28575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28" name="ZoneTexte 227"/>
          <p:cNvSpPr txBox="1"/>
          <p:nvPr/>
        </p:nvSpPr>
        <p:spPr>
          <a:xfrm>
            <a:off x="4670246" y="350100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 smtClean="0"/>
              <a:t>Saanen</a:t>
            </a:r>
            <a:endParaRPr lang="fr-FR" b="1" i="1" dirty="0"/>
          </a:p>
        </p:txBody>
      </p:sp>
      <p:pic>
        <p:nvPicPr>
          <p:cNvPr id="230" name="Picture 2" descr="http://www.capgenes.com/local/cache-vignettes/L440xH306/chevre-isba_440_m-54c8d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7847" y="4088092"/>
            <a:ext cx="823867" cy="57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591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oneTexte 14"/>
          <p:cNvSpPr txBox="1"/>
          <p:nvPr/>
        </p:nvSpPr>
        <p:spPr>
          <a:xfrm>
            <a:off x="251520" y="116632"/>
            <a:ext cx="889248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6F9D20"/>
                </a:solidFill>
                <a:latin typeface="+mj-lt"/>
                <a:cs typeface="Arial" pitchFamily="34" charset="0"/>
              </a:rPr>
              <a:t>Evaluation of prediction quality of </a:t>
            </a:r>
            <a:r>
              <a:rPr lang="en-US" sz="2800" b="1" smtClean="0">
                <a:solidFill>
                  <a:srgbClr val="6F9D20"/>
                </a:solidFill>
                <a:latin typeface="+mj-lt"/>
                <a:cs typeface="Arial" pitchFamily="34" charset="0"/>
              </a:rPr>
              <a:t>genomic selection</a:t>
            </a:r>
            <a:endParaRPr lang="en-US" sz="2800" b="1" dirty="0">
              <a:solidFill>
                <a:srgbClr val="6F9D20"/>
              </a:solidFill>
              <a:latin typeface="+mj-lt"/>
              <a:cs typeface="Arial" pitchFamily="34" charset="0"/>
            </a:endParaRPr>
          </a:p>
        </p:txBody>
      </p:sp>
      <p:sp>
        <p:nvSpPr>
          <p:cNvPr id="22" name="Text Box 29"/>
          <p:cNvSpPr txBox="1">
            <a:spLocks noChangeArrowheads="1"/>
          </p:cNvSpPr>
          <p:nvPr/>
        </p:nvSpPr>
        <p:spPr bwMode="auto">
          <a:xfrm>
            <a:off x="1752147" y="3263077"/>
            <a:ext cx="1399042" cy="3272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700" b="1" i="1" dirty="0" smtClean="0">
                <a:cs typeface="Arial" pitchFamily="34" charset="0"/>
              </a:rPr>
              <a:t>GBLUP</a:t>
            </a:r>
            <a:endParaRPr kumimoji="0" lang="en-US" sz="17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cxnSp>
        <p:nvCxnSpPr>
          <p:cNvPr id="23" name="AutoShape 30"/>
          <p:cNvCxnSpPr>
            <a:cxnSpLocks noChangeShapeType="1"/>
          </p:cNvCxnSpPr>
          <p:nvPr/>
        </p:nvCxnSpPr>
        <p:spPr bwMode="auto">
          <a:xfrm>
            <a:off x="1507383" y="2491575"/>
            <a:ext cx="871206" cy="703013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32" name="Text Box 34"/>
          <p:cNvSpPr txBox="1">
            <a:spLocks noChangeArrowheads="1"/>
          </p:cNvSpPr>
          <p:nvPr/>
        </p:nvSpPr>
        <p:spPr bwMode="auto">
          <a:xfrm>
            <a:off x="3626969" y="4283645"/>
            <a:ext cx="2680142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cs typeface="Arial" pitchFamily="34" charset="0"/>
              </a:rPr>
              <a:t>correlation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( DYD, GEBV)</a:t>
            </a:r>
            <a:r>
              <a:rPr kumimoji="0" lang="en-US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=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cs typeface="Arial" pitchFamily="34" charset="0"/>
              </a:rPr>
              <a:t>Prediction accuracy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1698261" y="6221456"/>
            <a:ext cx="7013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GEBV= </a:t>
            </a:r>
            <a:r>
              <a:rPr lang="fr-FR" b="1" dirty="0" err="1" smtClean="0">
                <a:solidFill>
                  <a:schemeClr val="bg1"/>
                </a:solidFill>
              </a:rPr>
              <a:t>genomic</a:t>
            </a:r>
            <a:r>
              <a:rPr lang="fr-FR" b="1" dirty="0" smtClean="0">
                <a:solidFill>
                  <a:schemeClr val="bg1"/>
                </a:solidFill>
              </a:rPr>
              <a:t> </a:t>
            </a:r>
            <a:r>
              <a:rPr lang="fr-FR" b="1" dirty="0" err="1" smtClean="0">
                <a:solidFill>
                  <a:schemeClr val="bg1"/>
                </a:solidFill>
              </a:rPr>
              <a:t>estimated</a:t>
            </a:r>
            <a:r>
              <a:rPr lang="fr-FR" b="1" dirty="0" smtClean="0">
                <a:solidFill>
                  <a:schemeClr val="bg1"/>
                </a:solidFill>
              </a:rPr>
              <a:t> </a:t>
            </a:r>
            <a:r>
              <a:rPr lang="fr-FR" b="1" dirty="0" err="1" smtClean="0">
                <a:solidFill>
                  <a:schemeClr val="bg1"/>
                </a:solidFill>
              </a:rPr>
              <a:t>breeding</a:t>
            </a:r>
            <a:r>
              <a:rPr lang="fr-FR" b="1" dirty="0" smtClean="0">
                <a:solidFill>
                  <a:schemeClr val="bg1"/>
                </a:solidFill>
              </a:rPr>
              <a:t> value</a:t>
            </a:r>
          </a:p>
          <a:p>
            <a:r>
              <a:rPr lang="fr-FR" b="1" dirty="0" smtClean="0">
                <a:solidFill>
                  <a:schemeClr val="bg1"/>
                </a:solidFill>
              </a:rPr>
              <a:t>DYD=</a:t>
            </a:r>
            <a:r>
              <a:rPr lang="fr-FR" b="1" dirty="0" err="1" smtClean="0">
                <a:solidFill>
                  <a:schemeClr val="bg1"/>
                </a:solidFill>
              </a:rPr>
              <a:t>daughter</a:t>
            </a:r>
            <a:r>
              <a:rPr lang="fr-FR" b="1" dirty="0" smtClean="0">
                <a:solidFill>
                  <a:schemeClr val="bg1"/>
                </a:solidFill>
              </a:rPr>
              <a:t> </a:t>
            </a:r>
            <a:r>
              <a:rPr lang="fr-FR" b="1" dirty="0" err="1" smtClean="0">
                <a:solidFill>
                  <a:schemeClr val="bg1"/>
                </a:solidFill>
              </a:rPr>
              <a:t>yield</a:t>
            </a:r>
            <a:r>
              <a:rPr lang="fr-FR" b="1" dirty="0" smtClean="0">
                <a:solidFill>
                  <a:schemeClr val="bg1"/>
                </a:solidFill>
              </a:rPr>
              <a:t> </a:t>
            </a:r>
            <a:r>
              <a:rPr lang="fr-FR" b="1" dirty="0" err="1" smtClean="0">
                <a:solidFill>
                  <a:schemeClr val="bg1"/>
                </a:solidFill>
              </a:rPr>
              <a:t>deviation</a:t>
            </a:r>
            <a:endParaRPr lang="fr-FR" b="1" dirty="0">
              <a:solidFill>
                <a:schemeClr val="bg1"/>
              </a:solidFill>
            </a:endParaRPr>
          </a:p>
        </p:txBody>
      </p:sp>
      <p:cxnSp>
        <p:nvCxnSpPr>
          <p:cNvPr id="29" name="Connecteur droit 28"/>
          <p:cNvCxnSpPr/>
          <p:nvPr/>
        </p:nvCxnSpPr>
        <p:spPr>
          <a:xfrm>
            <a:off x="5094490" y="1617872"/>
            <a:ext cx="0" cy="2541684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oneTexte 1"/>
          <p:cNvSpPr txBox="1"/>
          <p:nvPr/>
        </p:nvSpPr>
        <p:spPr>
          <a:xfrm>
            <a:off x="1766211" y="1328860"/>
            <a:ext cx="1224756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In 2008</a:t>
            </a:r>
            <a:endParaRPr lang="fr-FR" b="1" dirty="0"/>
          </a:p>
        </p:txBody>
      </p:sp>
      <p:sp>
        <p:nvSpPr>
          <p:cNvPr id="31" name="ZoneTexte 30"/>
          <p:cNvSpPr txBox="1"/>
          <p:nvPr/>
        </p:nvSpPr>
        <p:spPr>
          <a:xfrm>
            <a:off x="6390202" y="1328860"/>
            <a:ext cx="1243025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In 2013</a:t>
            </a:r>
            <a:endParaRPr lang="fr-FR" b="1" dirty="0"/>
          </a:p>
        </p:txBody>
      </p:sp>
      <p:grpSp>
        <p:nvGrpSpPr>
          <p:cNvPr id="3" name="Groupe 2"/>
          <p:cNvGrpSpPr/>
          <p:nvPr/>
        </p:nvGrpSpPr>
        <p:grpSpPr>
          <a:xfrm>
            <a:off x="3151189" y="1903745"/>
            <a:ext cx="1804878" cy="521039"/>
            <a:chOff x="2695114" y="1166373"/>
            <a:chExt cx="1804878" cy="521039"/>
          </a:xfrm>
        </p:grpSpPr>
        <p:sp>
          <p:nvSpPr>
            <p:cNvPr id="28" name="Text Box 35"/>
            <p:cNvSpPr txBox="1">
              <a:spLocks noChangeArrowheads="1"/>
            </p:cNvSpPr>
            <p:nvPr/>
          </p:nvSpPr>
          <p:spPr bwMode="auto">
            <a:xfrm>
              <a:off x="2695114" y="1166373"/>
              <a:ext cx="1804878" cy="52103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b="1" dirty="0" smtClean="0">
                  <a:cs typeface="Arial" pitchFamily="34" charset="0"/>
                </a:rPr>
                <a:t>performances</a:t>
              </a:r>
              <a:endPara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pic>
          <p:nvPicPr>
            <p:cNvPr id="9218" name="Picture 2" descr="http://upload.wikimedia.org/wikipedia/commons/thumb/7/7b/FemaleBlack.svg/150px-FemaleBlack.svg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3958" y="1216351"/>
              <a:ext cx="200463" cy="3341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Groupe 3"/>
          <p:cNvGrpSpPr/>
          <p:nvPr/>
        </p:nvGrpSpPr>
        <p:grpSpPr>
          <a:xfrm>
            <a:off x="104608" y="1814715"/>
            <a:ext cx="2095816" cy="946224"/>
            <a:chOff x="364032" y="1258601"/>
            <a:chExt cx="1655879" cy="666004"/>
          </a:xfrm>
        </p:grpSpPr>
        <p:sp>
          <p:nvSpPr>
            <p:cNvPr id="47" name="Text Box 35"/>
            <p:cNvSpPr txBox="1">
              <a:spLocks noChangeArrowheads="1"/>
            </p:cNvSpPr>
            <p:nvPr/>
          </p:nvSpPr>
          <p:spPr bwMode="auto">
            <a:xfrm>
              <a:off x="364032" y="1258601"/>
              <a:ext cx="1655879" cy="66600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b="1" dirty="0" smtClean="0">
                  <a:cs typeface="Arial" pitchFamily="34" charset="0"/>
                </a:rPr>
                <a:t>  677 genotypes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700" b="1" dirty="0">
                  <a:solidFill>
                    <a:schemeClr val="bg1"/>
                  </a:solidFill>
                  <a:cs typeface="Arial" pitchFamily="34" charset="0"/>
                </a:rPr>
                <a:t>a</a:t>
              </a:r>
              <a:endParaRPr lang="en-US" sz="700" b="1" dirty="0" smtClean="0">
                <a:solidFill>
                  <a:schemeClr val="bg1"/>
                </a:solidFill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rPr>
                <a:t>384 Alpine     293 </a:t>
              </a:r>
              <a:r>
                <a:rPr kumimoji="0" lang="en-US" sz="14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rPr>
                <a:t>Saanen</a:t>
              </a:r>
              <a:endPara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rPr>
                <a:t>         </a:t>
              </a: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rPr>
                <a:t>1993  to 2009</a:t>
              </a:r>
            </a:p>
          </p:txBody>
        </p:sp>
        <p:pic>
          <p:nvPicPr>
            <p:cNvPr id="33" name="Image 32"/>
            <p:cNvPicPr/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34347" y="1294997"/>
              <a:ext cx="192706" cy="179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34" name="AutoShape 30"/>
          <p:cNvCxnSpPr>
            <a:cxnSpLocks noChangeShapeType="1"/>
          </p:cNvCxnSpPr>
          <p:nvPr/>
        </p:nvCxnSpPr>
        <p:spPr bwMode="auto">
          <a:xfrm>
            <a:off x="2848935" y="2814363"/>
            <a:ext cx="0" cy="380225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</p:cxnSp>
      <p:grpSp>
        <p:nvGrpSpPr>
          <p:cNvPr id="11" name="Groupe 10"/>
          <p:cNvGrpSpPr/>
          <p:nvPr/>
        </p:nvGrpSpPr>
        <p:grpSpPr>
          <a:xfrm>
            <a:off x="685236" y="4136604"/>
            <a:ext cx="2734636" cy="1164604"/>
            <a:chOff x="1184700" y="3094352"/>
            <a:chExt cx="1768906" cy="813781"/>
          </a:xfrm>
        </p:grpSpPr>
        <p:sp>
          <p:nvSpPr>
            <p:cNvPr id="19" name="Text Box 22"/>
            <p:cNvSpPr txBox="1">
              <a:spLocks noChangeArrowheads="1"/>
            </p:cNvSpPr>
            <p:nvPr/>
          </p:nvSpPr>
          <p:spPr bwMode="auto">
            <a:xfrm>
              <a:off x="1184700" y="3094352"/>
              <a:ext cx="1768906" cy="81378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en-US" b="1" dirty="0" smtClean="0">
                  <a:cs typeface="Arial" pitchFamily="34" charset="0"/>
                </a:rPr>
                <a:t>GEBV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en-US" sz="1400" b="1" dirty="0">
                  <a:cs typeface="Arial" pitchFamily="34" charset="0"/>
                </a:rPr>
                <a:t> </a:t>
              </a:r>
              <a:r>
                <a:rPr lang="en-US" sz="1400" b="1" dirty="0" smtClean="0">
                  <a:cs typeface="Arial" pitchFamily="34" charset="0"/>
                </a:rPr>
                <a:t>     </a:t>
              </a:r>
              <a:r>
                <a:rPr lang="en-US" sz="1400" b="1" dirty="0" smtClean="0">
                  <a:solidFill>
                    <a:srgbClr val="00B050"/>
                  </a:solidFill>
                  <a:cs typeface="Arial" pitchFamily="34" charset="0"/>
                </a:rPr>
                <a:t>252            </a:t>
              </a: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rgbClr val="00B050"/>
                  </a:solidFill>
                  <a:effectLst/>
                  <a:cs typeface="Arial" pitchFamily="34" charset="0"/>
                </a:rPr>
                <a:t> without daughter</a:t>
              </a:r>
            </a:p>
            <a:p>
              <a:pPr lvl="0" algn="ctr" fontAlgn="base">
                <a:spcBef>
                  <a:spcPct val="0"/>
                </a:spcBef>
                <a:spcAft>
                  <a:spcPts val="1000"/>
                </a:spcAft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rPr>
                <a:t>2006 to 2009</a:t>
              </a:r>
            </a:p>
          </p:txBody>
        </p:sp>
        <p:pic>
          <p:nvPicPr>
            <p:cNvPr id="35" name="Image 34"/>
            <p:cNvPicPr/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16508" y="3408782"/>
              <a:ext cx="193574" cy="134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36" name="AutoShape 12"/>
          <p:cNvCxnSpPr>
            <a:cxnSpLocks noChangeShapeType="1"/>
          </p:cNvCxnSpPr>
          <p:nvPr/>
        </p:nvCxnSpPr>
        <p:spPr bwMode="auto">
          <a:xfrm>
            <a:off x="2555776" y="3590290"/>
            <a:ext cx="0" cy="546312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</p:cxnSp>
      <p:grpSp>
        <p:nvGrpSpPr>
          <p:cNvPr id="39" name="Groupe 38"/>
          <p:cNvGrpSpPr/>
          <p:nvPr/>
        </p:nvGrpSpPr>
        <p:grpSpPr>
          <a:xfrm>
            <a:off x="6890031" y="1889683"/>
            <a:ext cx="1801717" cy="449475"/>
            <a:chOff x="2698274" y="1255499"/>
            <a:chExt cx="1801717" cy="449475"/>
          </a:xfrm>
        </p:grpSpPr>
        <p:sp>
          <p:nvSpPr>
            <p:cNvPr id="40" name="Text Box 35"/>
            <p:cNvSpPr txBox="1">
              <a:spLocks noChangeArrowheads="1"/>
            </p:cNvSpPr>
            <p:nvPr/>
          </p:nvSpPr>
          <p:spPr bwMode="auto">
            <a:xfrm>
              <a:off x="2698274" y="1255499"/>
              <a:ext cx="1801717" cy="44947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b="1" dirty="0" smtClean="0">
                  <a:cs typeface="Arial" pitchFamily="34" charset="0"/>
                </a:rPr>
                <a:t>performances</a:t>
              </a:r>
              <a:endPara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pic>
          <p:nvPicPr>
            <p:cNvPr id="41" name="Picture 2" descr="http://upload.wikimedia.org/wikipedia/commons/thumb/7/7b/FemaleBlack.svg/150px-FemaleBlack.svg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3958" y="1296815"/>
              <a:ext cx="200463" cy="3341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2" name="Text Box 29"/>
          <p:cNvSpPr txBox="1">
            <a:spLocks noChangeArrowheads="1"/>
          </p:cNvSpPr>
          <p:nvPr/>
        </p:nvSpPr>
        <p:spPr bwMode="auto">
          <a:xfrm>
            <a:off x="6589674" y="3030982"/>
            <a:ext cx="1399042" cy="3272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700" b="1" i="1" dirty="0" smtClean="0">
                <a:cs typeface="Arial" pitchFamily="34" charset="0"/>
              </a:rPr>
              <a:t>BLUP</a:t>
            </a:r>
            <a:endParaRPr kumimoji="0" lang="en-US" sz="17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cxnSp>
        <p:nvCxnSpPr>
          <p:cNvPr id="43" name="AutoShape 30"/>
          <p:cNvCxnSpPr>
            <a:cxnSpLocks noChangeShapeType="1"/>
          </p:cNvCxnSpPr>
          <p:nvPr/>
        </p:nvCxnSpPr>
        <p:spPr bwMode="auto">
          <a:xfrm flipH="1">
            <a:off x="7289195" y="2348880"/>
            <a:ext cx="595173" cy="650714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45" name="AutoShape 12"/>
          <p:cNvCxnSpPr>
            <a:cxnSpLocks noChangeShapeType="1"/>
          </p:cNvCxnSpPr>
          <p:nvPr/>
        </p:nvCxnSpPr>
        <p:spPr bwMode="auto">
          <a:xfrm>
            <a:off x="7289195" y="3426684"/>
            <a:ext cx="0" cy="709918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</p:cxnSp>
      <p:grpSp>
        <p:nvGrpSpPr>
          <p:cNvPr id="46" name="Groupe 45"/>
          <p:cNvGrpSpPr/>
          <p:nvPr/>
        </p:nvGrpSpPr>
        <p:grpSpPr>
          <a:xfrm>
            <a:off x="6390202" y="4159554"/>
            <a:ext cx="1998222" cy="925628"/>
            <a:chOff x="1566333" y="3068959"/>
            <a:chExt cx="1292555" cy="646794"/>
          </a:xfrm>
        </p:grpSpPr>
        <p:sp>
          <p:nvSpPr>
            <p:cNvPr id="48" name="Text Box 22"/>
            <p:cNvSpPr txBox="1">
              <a:spLocks noChangeArrowheads="1"/>
            </p:cNvSpPr>
            <p:nvPr/>
          </p:nvSpPr>
          <p:spPr bwMode="auto">
            <a:xfrm>
              <a:off x="1566333" y="3068959"/>
              <a:ext cx="1292555" cy="64679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en-US" b="1" dirty="0" smtClean="0">
                  <a:cs typeface="Arial" pitchFamily="34" charset="0"/>
                </a:rPr>
                <a:t>DYD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lang="en-US" sz="700" b="1" dirty="0" smtClean="0"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rPr>
                <a:t>2006 to 2009</a:t>
              </a:r>
            </a:p>
          </p:txBody>
        </p:sp>
        <p:pic>
          <p:nvPicPr>
            <p:cNvPr id="49" name="Image 48"/>
            <p:cNvPicPr/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067053" y="3331736"/>
              <a:ext cx="197474" cy="1697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54" name="Connecteur droit avec flèche 53"/>
          <p:cNvCxnSpPr/>
          <p:nvPr/>
        </p:nvCxnSpPr>
        <p:spPr>
          <a:xfrm>
            <a:off x="3560087" y="4666639"/>
            <a:ext cx="2791961" cy="0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3857048" y="5064964"/>
            <a:ext cx="21980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/>
              <a:t>100 </a:t>
            </a:r>
            <a:r>
              <a:rPr lang="en-US" sz="1400" b="1" dirty="0" err="1"/>
              <a:t>Saanen</a:t>
            </a:r>
            <a:r>
              <a:rPr lang="en-US" sz="1400" b="1" dirty="0"/>
              <a:t> and </a:t>
            </a:r>
            <a:r>
              <a:rPr lang="en-US" sz="1400" b="1" dirty="0" smtClean="0"/>
              <a:t>152 </a:t>
            </a:r>
            <a:r>
              <a:rPr lang="en-US" sz="1400" b="1" dirty="0"/>
              <a:t>Alpine</a:t>
            </a:r>
            <a:endParaRPr lang="fr-FR" sz="1400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6680325" y="4501339"/>
            <a:ext cx="5191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00B050"/>
                </a:solidFill>
              </a:rPr>
              <a:t>252</a:t>
            </a:r>
            <a:endParaRPr lang="fr-FR" sz="1400" b="1" dirty="0">
              <a:solidFill>
                <a:srgbClr val="00B050"/>
              </a:solidFill>
            </a:endParaRPr>
          </a:p>
        </p:txBody>
      </p:sp>
      <p:sp>
        <p:nvSpPr>
          <p:cNvPr id="38" name="Text Box 35"/>
          <p:cNvSpPr txBox="1">
            <a:spLocks noChangeArrowheads="1"/>
          </p:cNvSpPr>
          <p:nvPr/>
        </p:nvSpPr>
        <p:spPr bwMode="auto">
          <a:xfrm>
            <a:off x="2269678" y="2462577"/>
            <a:ext cx="1290409" cy="35178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cs typeface="Arial" pitchFamily="34" charset="0"/>
              </a:rPr>
              <a:t>pedigree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cxnSp>
        <p:nvCxnSpPr>
          <p:cNvPr id="53" name="AutoShape 30"/>
          <p:cNvCxnSpPr>
            <a:cxnSpLocks noChangeShapeType="1"/>
          </p:cNvCxnSpPr>
          <p:nvPr/>
        </p:nvCxnSpPr>
        <p:spPr bwMode="auto">
          <a:xfrm flipH="1">
            <a:off x="3080939" y="2424784"/>
            <a:ext cx="1131021" cy="773368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55" name="Text Box 35"/>
          <p:cNvSpPr txBox="1">
            <a:spLocks noChangeArrowheads="1"/>
          </p:cNvSpPr>
          <p:nvPr/>
        </p:nvSpPr>
        <p:spPr bwMode="auto">
          <a:xfrm>
            <a:off x="5409881" y="2064611"/>
            <a:ext cx="1290409" cy="35178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cs typeface="Arial" pitchFamily="34" charset="0"/>
              </a:rPr>
              <a:t>pedigree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cxnSp>
        <p:nvCxnSpPr>
          <p:cNvPr id="56" name="AutoShape 30"/>
          <p:cNvCxnSpPr>
            <a:cxnSpLocks noChangeShapeType="1"/>
          </p:cNvCxnSpPr>
          <p:nvPr/>
        </p:nvCxnSpPr>
        <p:spPr bwMode="auto">
          <a:xfrm>
            <a:off x="6071474" y="2409432"/>
            <a:ext cx="871206" cy="595043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3295436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phique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6161479"/>
              </p:ext>
            </p:extLst>
          </p:nvPr>
        </p:nvGraphicFramePr>
        <p:xfrm>
          <a:off x="827584" y="1556792"/>
          <a:ext cx="7542584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Connecteur droit 4"/>
          <p:cNvCxnSpPr/>
          <p:nvPr/>
        </p:nvCxnSpPr>
        <p:spPr>
          <a:xfrm>
            <a:off x="1403648" y="2924944"/>
            <a:ext cx="5256584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/>
          <p:cNvSpPr txBox="1"/>
          <p:nvPr/>
        </p:nvSpPr>
        <p:spPr>
          <a:xfrm>
            <a:off x="2411760" y="1155377"/>
            <a:ext cx="6336704" cy="3539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700" i="1" dirty="0" smtClean="0"/>
              <a:t>Lacaune </a:t>
            </a:r>
            <a:r>
              <a:rPr lang="fr-FR" sz="1700" i="1" dirty="0" err="1" smtClean="0"/>
              <a:t>dairy</a:t>
            </a:r>
            <a:r>
              <a:rPr lang="fr-FR" sz="1700" i="1" dirty="0" smtClean="0"/>
              <a:t> </a:t>
            </a:r>
            <a:r>
              <a:rPr lang="fr-FR" sz="1700" i="1" dirty="0" err="1" smtClean="0"/>
              <a:t>sheep</a:t>
            </a:r>
            <a:r>
              <a:rPr lang="fr-FR" sz="1700" i="1" dirty="0" smtClean="0"/>
              <a:t> and Montbéliarde </a:t>
            </a:r>
            <a:r>
              <a:rPr lang="fr-FR" sz="1700" i="1" dirty="0" err="1" smtClean="0"/>
              <a:t>dairy</a:t>
            </a:r>
            <a:r>
              <a:rPr lang="fr-FR" sz="1700" i="1" dirty="0" smtClean="0"/>
              <a:t> </a:t>
            </a:r>
            <a:r>
              <a:rPr lang="fr-FR" sz="1700" i="1" dirty="0" err="1" smtClean="0"/>
              <a:t>cattle</a:t>
            </a:r>
            <a:r>
              <a:rPr lang="fr-FR" sz="1700" i="1" dirty="0" smtClean="0"/>
              <a:t>: 0.47 on </a:t>
            </a:r>
            <a:r>
              <a:rPr lang="fr-FR" sz="1700" i="1" dirty="0" err="1" smtClean="0"/>
              <a:t>milk</a:t>
            </a:r>
            <a:r>
              <a:rPr lang="fr-FR" sz="1700" i="1" dirty="0" smtClean="0"/>
              <a:t> </a:t>
            </a:r>
            <a:r>
              <a:rPr lang="fr-FR" sz="1700" i="1" dirty="0" err="1" smtClean="0"/>
              <a:t>yield</a:t>
            </a:r>
            <a:endParaRPr lang="fr-FR" sz="1700" i="1" dirty="0"/>
          </a:p>
        </p:txBody>
      </p:sp>
      <p:sp>
        <p:nvSpPr>
          <p:cNvPr id="7" name="ZoneTexte 6"/>
          <p:cNvSpPr txBox="1"/>
          <p:nvPr/>
        </p:nvSpPr>
        <p:spPr>
          <a:xfrm>
            <a:off x="107504" y="44624"/>
            <a:ext cx="903649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6F9D20"/>
                </a:solidFill>
                <a:latin typeface="+mj-lt"/>
                <a:cs typeface="Arial" pitchFamily="34" charset="0"/>
              </a:rPr>
              <a:t>Similar prediction accuracies whatever the model used</a:t>
            </a:r>
            <a:endParaRPr lang="en-US" sz="2800" b="1" dirty="0">
              <a:solidFill>
                <a:srgbClr val="6F9D20"/>
              </a:solidFill>
              <a:latin typeface="+mj-lt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660232" y="2996952"/>
            <a:ext cx="165618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513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35"/>
          <p:cNvSpPr txBox="1">
            <a:spLocks noChangeArrowheads="1"/>
          </p:cNvSpPr>
          <p:nvPr/>
        </p:nvSpPr>
        <p:spPr bwMode="auto">
          <a:xfrm>
            <a:off x="426762" y="791169"/>
            <a:ext cx="5976664" cy="165618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Female</a:t>
            </a:r>
            <a:r>
              <a:rPr kumimoji="0" lang="en-US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performances</a:t>
            </a:r>
            <a:r>
              <a:rPr lang="en-US" b="1" dirty="0" smtClean="0">
                <a:cs typeface="Arial" pitchFamily="34" charset="0"/>
              </a:rPr>
              <a:t> in 2013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cxnSp>
        <p:nvCxnSpPr>
          <p:cNvPr id="35" name="AutoShape 30"/>
          <p:cNvCxnSpPr>
            <a:cxnSpLocks noChangeShapeType="1"/>
          </p:cNvCxnSpPr>
          <p:nvPr/>
        </p:nvCxnSpPr>
        <p:spPr bwMode="auto">
          <a:xfrm>
            <a:off x="2866561" y="2196201"/>
            <a:ext cx="0" cy="1067955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15" name="ZoneTexte 14"/>
          <p:cNvSpPr txBox="1"/>
          <p:nvPr/>
        </p:nvSpPr>
        <p:spPr>
          <a:xfrm>
            <a:off x="125760" y="0"/>
            <a:ext cx="889248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6F9D20"/>
                </a:solidFill>
                <a:latin typeface="+mj-lt"/>
                <a:cs typeface="Arial" pitchFamily="34" charset="0"/>
              </a:rPr>
              <a:t>A way to estimate feasibility of </a:t>
            </a:r>
            <a:r>
              <a:rPr lang="en-US" sz="3200" b="1" dirty="0">
                <a:solidFill>
                  <a:srgbClr val="6F9D20"/>
                </a:solidFill>
                <a:latin typeface="+mj-lt"/>
                <a:cs typeface="Arial" pitchFamily="34" charset="0"/>
              </a:rPr>
              <a:t>g</a:t>
            </a:r>
            <a:r>
              <a:rPr lang="en-US" sz="3200" b="1" dirty="0" smtClean="0">
                <a:solidFill>
                  <a:srgbClr val="6F9D20"/>
                </a:solidFill>
                <a:latin typeface="+mj-lt"/>
                <a:cs typeface="Arial" pitchFamily="34" charset="0"/>
              </a:rPr>
              <a:t>enomic selection</a:t>
            </a:r>
            <a:endParaRPr lang="en-US" sz="3200" b="1" dirty="0">
              <a:solidFill>
                <a:srgbClr val="6F9D20"/>
              </a:solidFill>
              <a:latin typeface="+mj-lt"/>
              <a:cs typeface="Arial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634312" y="1238236"/>
            <a:ext cx="5449855" cy="954107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cs typeface="Arial" pitchFamily="34" charset="0"/>
              </a:rPr>
              <a:t>r</a:t>
            </a:r>
            <a:r>
              <a:rPr lang="en-US" sz="2000" b="1" dirty="0" smtClean="0">
                <a:cs typeface="Arial" pitchFamily="34" charset="0"/>
              </a:rPr>
              <a:t>eference population (677 bucks: 1993 to 2009)</a:t>
            </a:r>
          </a:p>
          <a:p>
            <a:pPr algn="ctr"/>
            <a:endParaRPr lang="en-US" b="1" dirty="0" smtClean="0">
              <a:cs typeface="Arial" pitchFamily="34" charset="0"/>
            </a:endParaRPr>
          </a:p>
          <a:p>
            <a:pPr algn="ctr"/>
            <a:endParaRPr lang="en-US" b="1" dirty="0" smtClean="0">
              <a:cs typeface="Arial" pitchFamily="34" charset="0"/>
            </a:endParaRPr>
          </a:p>
        </p:txBody>
      </p:sp>
      <p:sp>
        <p:nvSpPr>
          <p:cNvPr id="22" name="Text Box 29"/>
          <p:cNvSpPr txBox="1">
            <a:spLocks noChangeArrowheads="1"/>
          </p:cNvSpPr>
          <p:nvPr/>
        </p:nvSpPr>
        <p:spPr bwMode="auto">
          <a:xfrm>
            <a:off x="2411760" y="2545825"/>
            <a:ext cx="947479" cy="36870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2000" b="1" i="1" dirty="0" smtClean="0">
                <a:cs typeface="Arial" pitchFamily="34" charset="0"/>
              </a:rPr>
              <a:t>GBLUP</a:t>
            </a:r>
            <a:endParaRPr kumimoji="0" lang="en-US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47" name="Text Box 35"/>
          <p:cNvSpPr txBox="1">
            <a:spLocks noChangeArrowheads="1"/>
          </p:cNvSpPr>
          <p:nvPr/>
        </p:nvSpPr>
        <p:spPr bwMode="auto">
          <a:xfrm>
            <a:off x="1071148" y="1695225"/>
            <a:ext cx="1225290" cy="36004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cs typeface="Arial" pitchFamily="34" charset="0"/>
              </a:rPr>
              <a:t>genotypes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29" name="Text Box 18"/>
          <p:cNvSpPr txBox="1">
            <a:spLocks noChangeArrowheads="1"/>
          </p:cNvSpPr>
          <p:nvPr/>
        </p:nvSpPr>
        <p:spPr bwMode="auto">
          <a:xfrm>
            <a:off x="827584" y="3283609"/>
            <a:ext cx="3271419" cy="108012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lang="en-US" sz="2000" b="1" dirty="0" smtClean="0">
                <a:cs typeface="Arial" pitchFamily="34" charset="0"/>
              </a:rPr>
              <a:t>candidates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lang="en-US" sz="1600" b="1" dirty="0" smtClean="0">
                <a:cs typeface="Arial" pitchFamily="34" charset="0"/>
              </a:rPr>
              <a:t>(</a:t>
            </a:r>
            <a:r>
              <a:rPr lang="en-US" b="1" dirty="0" smtClean="0">
                <a:cs typeface="Arial" pitchFamily="34" charset="0"/>
              </a:rPr>
              <a:t>148 young males: 2010 to 2011)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30" name="Text Box 22"/>
          <p:cNvSpPr txBox="1">
            <a:spLocks noChangeArrowheads="1"/>
          </p:cNvSpPr>
          <p:nvPr/>
        </p:nvSpPr>
        <p:spPr bwMode="auto">
          <a:xfrm>
            <a:off x="2119289" y="3961608"/>
            <a:ext cx="1295805" cy="36004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cs typeface="Arial" pitchFamily="34" charset="0"/>
              </a:rPr>
              <a:t>ge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notypes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cxnSp>
        <p:nvCxnSpPr>
          <p:cNvPr id="31" name="AutoShape 12"/>
          <p:cNvCxnSpPr>
            <a:cxnSpLocks noChangeShapeType="1"/>
          </p:cNvCxnSpPr>
          <p:nvPr/>
        </p:nvCxnSpPr>
        <p:spPr bwMode="auto">
          <a:xfrm>
            <a:off x="4099003" y="3865320"/>
            <a:ext cx="432048" cy="0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33" name="Text Box 10"/>
          <p:cNvSpPr txBox="1">
            <a:spLocks noChangeArrowheads="1"/>
          </p:cNvSpPr>
          <p:nvPr/>
        </p:nvSpPr>
        <p:spPr bwMode="auto">
          <a:xfrm>
            <a:off x="4538845" y="3561884"/>
            <a:ext cx="774086" cy="648072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lang="en-US" b="1" dirty="0" smtClean="0">
                <a:cs typeface="Arial" pitchFamily="34" charset="0"/>
              </a:rPr>
              <a:t>GEBV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lang="en-US" b="1" dirty="0" smtClean="0">
                <a:cs typeface="Arial" pitchFamily="34" charset="0"/>
              </a:rPr>
              <a:t>PEV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graphicFrame>
        <p:nvGraphicFramePr>
          <p:cNvPr id="34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5147866"/>
              </p:ext>
            </p:extLst>
          </p:nvPr>
        </p:nvGraphicFramePr>
        <p:xfrm>
          <a:off x="5652120" y="3561884"/>
          <a:ext cx="3425205" cy="7317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3" name="Équation" r:id="rId4" imgW="2133360" imgH="457200" progId="Equation.3">
                  <p:embed/>
                </p:oleObj>
              </mc:Choice>
              <mc:Fallback>
                <p:oleObj name="Équation" r:id="rId4" imgW="21333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2120" y="3561884"/>
                        <a:ext cx="3425205" cy="73176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lèche droite 2"/>
          <p:cNvSpPr/>
          <p:nvPr/>
        </p:nvSpPr>
        <p:spPr>
          <a:xfrm>
            <a:off x="5438658" y="3823668"/>
            <a:ext cx="238777" cy="253403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2195736" y="5085184"/>
            <a:ext cx="5040560" cy="67710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if</a:t>
            </a:r>
            <a:r>
              <a:rPr lang="en-US" dirty="0" smtClean="0"/>
              <a:t> genomic accuracy &gt; parent average accuracy</a:t>
            </a:r>
          </a:p>
          <a:p>
            <a:pPr algn="ctr"/>
            <a:r>
              <a:rPr lang="en-US" sz="2000" dirty="0" smtClean="0">
                <a:sym typeface="Wingdings" panose="05000000000000000000" pitchFamily="2" charset="2"/>
              </a:rPr>
              <a:t> </a:t>
            </a:r>
            <a:r>
              <a:rPr lang="en-US" sz="2000" dirty="0">
                <a:sym typeface="Wingdings" panose="05000000000000000000" pitchFamily="2" charset="2"/>
              </a:rPr>
              <a:t>g</a:t>
            </a:r>
            <a:r>
              <a:rPr lang="en-US" sz="2000" dirty="0" smtClean="0">
                <a:sym typeface="Wingdings" panose="05000000000000000000" pitchFamily="2" charset="2"/>
              </a:rPr>
              <a:t>enomic selection feasible</a:t>
            </a:r>
            <a:endParaRPr lang="en-US" sz="2000" dirty="0"/>
          </a:p>
        </p:txBody>
      </p:sp>
      <p:cxnSp>
        <p:nvCxnSpPr>
          <p:cNvPr id="37" name="AutoShape 12"/>
          <p:cNvCxnSpPr>
            <a:cxnSpLocks noChangeShapeType="1"/>
          </p:cNvCxnSpPr>
          <p:nvPr/>
        </p:nvCxnSpPr>
        <p:spPr bwMode="auto">
          <a:xfrm flipH="1">
            <a:off x="5692843" y="4077071"/>
            <a:ext cx="993984" cy="941309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16" name="ZoneTexte 15"/>
          <p:cNvSpPr txBox="1"/>
          <p:nvPr/>
        </p:nvSpPr>
        <p:spPr>
          <a:xfrm>
            <a:off x="1518600" y="6211669"/>
            <a:ext cx="7013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GEBV= </a:t>
            </a:r>
            <a:r>
              <a:rPr lang="fr-FR" b="1" dirty="0" err="1" smtClean="0">
                <a:solidFill>
                  <a:schemeClr val="bg1"/>
                </a:solidFill>
              </a:rPr>
              <a:t>genomic</a:t>
            </a:r>
            <a:r>
              <a:rPr lang="fr-FR" b="1" dirty="0" smtClean="0">
                <a:solidFill>
                  <a:schemeClr val="bg1"/>
                </a:solidFill>
              </a:rPr>
              <a:t> </a:t>
            </a:r>
            <a:r>
              <a:rPr lang="fr-FR" b="1" dirty="0" err="1" smtClean="0">
                <a:solidFill>
                  <a:schemeClr val="bg1"/>
                </a:solidFill>
              </a:rPr>
              <a:t>estimated</a:t>
            </a:r>
            <a:r>
              <a:rPr lang="fr-FR" b="1" dirty="0" smtClean="0">
                <a:solidFill>
                  <a:schemeClr val="bg1"/>
                </a:solidFill>
              </a:rPr>
              <a:t> </a:t>
            </a:r>
            <a:r>
              <a:rPr lang="fr-FR" b="1" dirty="0" err="1" smtClean="0">
                <a:solidFill>
                  <a:schemeClr val="bg1"/>
                </a:solidFill>
              </a:rPr>
              <a:t>breeding</a:t>
            </a:r>
            <a:r>
              <a:rPr lang="fr-FR" b="1" dirty="0" smtClean="0">
                <a:solidFill>
                  <a:schemeClr val="bg1"/>
                </a:solidFill>
              </a:rPr>
              <a:t> value                    </a:t>
            </a:r>
          </a:p>
          <a:p>
            <a:r>
              <a:rPr lang="fr-FR" b="1" dirty="0" smtClean="0">
                <a:solidFill>
                  <a:schemeClr val="bg1"/>
                </a:solidFill>
              </a:rPr>
              <a:t>PEV=</a:t>
            </a:r>
            <a:r>
              <a:rPr lang="fr-FR" b="1" dirty="0" err="1" smtClean="0">
                <a:solidFill>
                  <a:schemeClr val="bg1"/>
                </a:solidFill>
              </a:rPr>
              <a:t>prediction</a:t>
            </a:r>
            <a:r>
              <a:rPr lang="fr-FR" b="1" dirty="0" smtClean="0">
                <a:solidFill>
                  <a:schemeClr val="bg1"/>
                </a:solidFill>
              </a:rPr>
              <a:t> </a:t>
            </a:r>
            <a:r>
              <a:rPr lang="fr-FR" b="1" dirty="0" err="1" smtClean="0">
                <a:solidFill>
                  <a:schemeClr val="bg1"/>
                </a:solidFill>
              </a:rPr>
              <a:t>error</a:t>
            </a:r>
            <a:r>
              <a:rPr lang="fr-FR" b="1" dirty="0" smtClean="0">
                <a:solidFill>
                  <a:schemeClr val="bg1"/>
                </a:solidFill>
              </a:rPr>
              <a:t> variance</a:t>
            </a:r>
          </a:p>
        </p:txBody>
      </p:sp>
    </p:spTree>
    <p:extLst>
      <p:ext uri="{BB962C8B-B14F-4D97-AF65-F5344CB8AC3E}">
        <p14:creationId xmlns:p14="http://schemas.microsoft.com/office/powerpoint/2010/main" val="165819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0178" y="0"/>
            <a:ext cx="913382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6F9D20"/>
                </a:solidFill>
                <a:latin typeface="+mj-lt"/>
                <a:cs typeface="Arial" pitchFamily="34" charset="0"/>
              </a:rPr>
              <a:t>Genomic accuracy of candidates exceeds parent average one</a:t>
            </a:r>
            <a:endParaRPr lang="en-US" sz="2800" b="1" dirty="0">
              <a:solidFill>
                <a:srgbClr val="6F9D20"/>
              </a:solidFill>
              <a:latin typeface="+mj-lt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650678" y="2636912"/>
            <a:ext cx="1628706" cy="1655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22" name="Graphique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0546268"/>
              </p:ext>
            </p:extLst>
          </p:nvPr>
        </p:nvGraphicFramePr>
        <p:xfrm>
          <a:off x="467544" y="1124744"/>
          <a:ext cx="7920880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2732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79512" y="0"/>
            <a:ext cx="896448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6F9D20"/>
                </a:solidFill>
                <a:latin typeface="+mj-lt"/>
                <a:cs typeface="Arial" pitchFamily="34" charset="0"/>
              </a:rPr>
              <a:t>Genomic selection </a:t>
            </a:r>
            <a:r>
              <a:rPr lang="en-US" sz="2800" b="1" smtClean="0">
                <a:solidFill>
                  <a:srgbClr val="6F9D20"/>
                </a:solidFill>
                <a:latin typeface="+mj-lt"/>
                <a:cs typeface="Arial" pitchFamily="34" charset="0"/>
              </a:rPr>
              <a:t>with single-step </a:t>
            </a:r>
            <a:r>
              <a:rPr lang="en-US" sz="2800" b="1" dirty="0" smtClean="0">
                <a:solidFill>
                  <a:srgbClr val="6F9D20"/>
                </a:solidFill>
                <a:latin typeface="+mj-lt"/>
                <a:cs typeface="Arial" pitchFamily="34" charset="0"/>
              </a:rPr>
              <a:t>is feasible in goats</a:t>
            </a:r>
            <a:endParaRPr lang="en-US" sz="2800" b="1" dirty="0">
              <a:solidFill>
                <a:srgbClr val="6F9D20"/>
              </a:solidFill>
              <a:latin typeface="+mj-lt"/>
              <a:cs typeface="Arial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645532" y="594446"/>
            <a:ext cx="4032448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population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b="1" dirty="0"/>
              <a:t>677      genotyped and </a:t>
            </a:r>
            <a:r>
              <a:rPr lang="en-US" b="1" dirty="0" err="1"/>
              <a:t>phenotyped</a:t>
            </a:r>
            <a:endParaRPr lang="en-US" b="1" dirty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b="1" dirty="0" smtClean="0"/>
              <a:t>2 different breeds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b="1" dirty="0"/>
              <a:t>h</a:t>
            </a:r>
            <a:r>
              <a:rPr lang="en-US" b="1" dirty="0" smtClean="0"/>
              <a:t>igh genetic diversity, low LD</a:t>
            </a:r>
          </a:p>
          <a:p>
            <a:endParaRPr lang="en-US" b="1" dirty="0"/>
          </a:p>
        </p:txBody>
      </p:sp>
      <p:cxnSp>
        <p:nvCxnSpPr>
          <p:cNvPr id="4" name="Connecteur droit avec flèche 3"/>
          <p:cNvCxnSpPr/>
          <p:nvPr/>
        </p:nvCxnSpPr>
        <p:spPr>
          <a:xfrm>
            <a:off x="4696119" y="2373153"/>
            <a:ext cx="0" cy="30253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http://193.164.197.50/images/301/301305001178456.jpg"/>
          <p:cNvPicPr>
            <a:picLocks noChangeAspect="1" noChangeArrowheads="1"/>
          </p:cNvPicPr>
          <p:nvPr/>
        </p:nvPicPr>
        <p:blipFill>
          <a:blip r:embed="rId2" cstate="print"/>
          <a:srcRect l="21262" t="11624" r="12589" b="8651"/>
          <a:stretch>
            <a:fillRect/>
          </a:stretch>
        </p:blipFill>
        <p:spPr bwMode="auto">
          <a:xfrm>
            <a:off x="1319499" y="890271"/>
            <a:ext cx="1039808" cy="939906"/>
          </a:xfrm>
          <a:prstGeom prst="rect">
            <a:avLst/>
          </a:prstGeom>
          <a:noFill/>
        </p:spPr>
      </p:pic>
      <p:pic>
        <p:nvPicPr>
          <p:cNvPr id="9" name="Picture 2" descr="http://www.capgenes.com/local/cache-vignettes/L210xH178/D196-1_210-419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4060" y="896132"/>
            <a:ext cx="1103133" cy="935037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2678253" y="594446"/>
            <a:ext cx="3888432" cy="172819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pic>
        <p:nvPicPr>
          <p:cNvPr id="22" name="Image 2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98068" y="1078977"/>
            <a:ext cx="202635" cy="189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ZoneTexte 19"/>
          <p:cNvSpPr txBox="1"/>
          <p:nvPr/>
        </p:nvSpPr>
        <p:spPr>
          <a:xfrm>
            <a:off x="1527181" y="6457445"/>
            <a:ext cx="72772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chemeClr val="bg1"/>
                </a:solidFill>
              </a:rPr>
              <a:t>* </a:t>
            </a:r>
            <a:r>
              <a:rPr lang="fr-FR" sz="1600" dirty="0" err="1" smtClean="0">
                <a:solidFill>
                  <a:schemeClr val="bg1"/>
                </a:solidFill>
              </a:rPr>
              <a:t>Carillier</a:t>
            </a:r>
            <a:r>
              <a:rPr lang="fr-FR" sz="1600" dirty="0" smtClean="0">
                <a:solidFill>
                  <a:schemeClr val="bg1"/>
                </a:solidFill>
              </a:rPr>
              <a:t> et al. 2014. </a:t>
            </a:r>
            <a:r>
              <a:rPr lang="fr-FR" sz="1600" dirty="0" err="1" smtClean="0">
                <a:solidFill>
                  <a:schemeClr val="bg1"/>
                </a:solidFill>
              </a:rPr>
              <a:t>Genetic</a:t>
            </a:r>
            <a:r>
              <a:rPr lang="fr-FR" sz="1600" dirty="0" smtClean="0">
                <a:solidFill>
                  <a:schemeClr val="bg1"/>
                </a:solidFill>
              </a:rPr>
              <a:t> </a:t>
            </a:r>
            <a:r>
              <a:rPr lang="fr-FR" sz="1600" dirty="0" err="1" smtClean="0">
                <a:solidFill>
                  <a:schemeClr val="bg1"/>
                </a:solidFill>
              </a:rPr>
              <a:t>Selection</a:t>
            </a:r>
            <a:r>
              <a:rPr lang="fr-FR" sz="1600" dirty="0" smtClean="0">
                <a:solidFill>
                  <a:schemeClr val="bg1"/>
                </a:solidFill>
              </a:rPr>
              <a:t> Evolution. 46:67.</a:t>
            </a:r>
            <a:endParaRPr lang="fr-FR" b="1" dirty="0">
              <a:solidFill>
                <a:schemeClr val="bg1"/>
              </a:solidFill>
            </a:endParaRPr>
          </a:p>
        </p:txBody>
      </p:sp>
      <p:grpSp>
        <p:nvGrpSpPr>
          <p:cNvPr id="8" name="Groupe 7"/>
          <p:cNvGrpSpPr/>
          <p:nvPr/>
        </p:nvGrpSpPr>
        <p:grpSpPr>
          <a:xfrm>
            <a:off x="971600" y="2636912"/>
            <a:ext cx="7662109" cy="1656185"/>
            <a:chOff x="1319499" y="2636912"/>
            <a:chExt cx="7662109" cy="1656185"/>
          </a:xfrm>
        </p:grpSpPr>
        <p:sp>
          <p:nvSpPr>
            <p:cNvPr id="11" name="ZoneTexte 10"/>
            <p:cNvSpPr txBox="1"/>
            <p:nvPr/>
          </p:nvSpPr>
          <p:spPr>
            <a:xfrm>
              <a:off x="1319499" y="3033040"/>
              <a:ext cx="6011372" cy="10926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prediction quality : - no difference between models</a:t>
              </a:r>
            </a:p>
            <a:p>
              <a:r>
                <a:rPr lang="en-US" b="1" dirty="0"/>
                <a:t> </a:t>
              </a:r>
              <a:r>
                <a:rPr lang="en-US" b="1" dirty="0" smtClean="0"/>
                <a:t>                                  - not bad results with per-breed model</a:t>
              </a:r>
            </a:p>
            <a:p>
              <a:endParaRPr lang="en-US" sz="1100" b="1" dirty="0" smtClean="0"/>
            </a:p>
            <a:p>
              <a:r>
                <a:rPr lang="en-US" b="1" dirty="0" smtClean="0"/>
                <a:t>genomic accuracy &gt; ascendance accuracy</a:t>
              </a:r>
            </a:p>
          </p:txBody>
        </p:sp>
        <p:sp>
          <p:nvSpPr>
            <p:cNvPr id="15" name="Flèche vers le bas 14"/>
            <p:cNvSpPr/>
            <p:nvPr/>
          </p:nvSpPr>
          <p:spPr>
            <a:xfrm rot="16200000">
              <a:off x="5384664" y="3768464"/>
              <a:ext cx="402141" cy="44329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/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5513726" y="3734016"/>
              <a:ext cx="346788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accent1">
                      <a:lumMod val="75000"/>
                    </a:schemeClr>
                  </a:solidFill>
                </a:rPr>
                <a:t>g</a:t>
              </a:r>
              <a:r>
                <a:rPr lang="en-US" sz="2000" b="1" dirty="0" smtClean="0">
                  <a:solidFill>
                    <a:schemeClr val="accent1">
                      <a:lumMod val="75000"/>
                    </a:schemeClr>
                  </a:solidFill>
                </a:rPr>
                <a:t>enomic selection feasible</a:t>
              </a:r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1319499" y="2636912"/>
              <a:ext cx="73711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Genomic evaluation* </a:t>
              </a:r>
              <a:endParaRPr lang="en-US" b="1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319499" y="2679013"/>
              <a:ext cx="7371126" cy="1614084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>
                <a:solidFill>
                  <a:srgbClr val="FF0000"/>
                </a:solidFill>
              </a:endParaRPr>
            </a:p>
          </p:txBody>
        </p:sp>
      </p:grpSp>
      <p:sp>
        <p:nvSpPr>
          <p:cNvPr id="23" name="ZoneTexte 22"/>
          <p:cNvSpPr txBox="1"/>
          <p:nvPr/>
        </p:nvSpPr>
        <p:spPr>
          <a:xfrm>
            <a:off x="899592" y="4471674"/>
            <a:ext cx="8083152" cy="183127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Prospects</a:t>
            </a:r>
          </a:p>
          <a:p>
            <a:pPr algn="ctr"/>
            <a:endParaRPr lang="en-US" sz="700" b="1" dirty="0" smtClean="0"/>
          </a:p>
          <a:p>
            <a:r>
              <a:rPr lang="en-US" sz="2000" b="1" dirty="0" smtClean="0"/>
              <a:t>- </a:t>
            </a:r>
            <a:r>
              <a:rPr lang="en-US" b="1" dirty="0" smtClean="0"/>
              <a:t>Evaluation of efficiency and cost of “genomic” breeding schemes </a:t>
            </a:r>
            <a:r>
              <a:rPr lang="en-US" sz="1200" dirty="0" smtClean="0"/>
              <a:t>(with </a:t>
            </a:r>
            <a:r>
              <a:rPr lang="en-US" sz="1200" dirty="0"/>
              <a:t>breeding organism</a:t>
            </a:r>
            <a:r>
              <a:rPr lang="en-US" sz="1200" dirty="0" smtClean="0"/>
              <a:t>)</a:t>
            </a:r>
            <a:endParaRPr lang="en-US" b="1" dirty="0" smtClean="0"/>
          </a:p>
          <a:p>
            <a:r>
              <a:rPr lang="en-US" b="1" dirty="0" smtClean="0"/>
              <a:t>- Including major gene </a:t>
            </a:r>
            <a:r>
              <a:rPr lang="en-US" dirty="0" smtClean="0"/>
              <a:t>(casein, DGAT1) </a:t>
            </a:r>
            <a:r>
              <a:rPr lang="en-US" b="1" dirty="0" smtClean="0"/>
              <a:t>in genomic selection model</a:t>
            </a:r>
          </a:p>
          <a:p>
            <a:r>
              <a:rPr lang="en-US" b="1" dirty="0" smtClean="0"/>
              <a:t>- Using other genomic tools:    </a:t>
            </a:r>
            <a:r>
              <a:rPr lang="en-US" sz="1600" dirty="0" smtClean="0"/>
              <a:t>Low density bead chip (females)</a:t>
            </a:r>
          </a:p>
          <a:p>
            <a:r>
              <a:rPr lang="en-US" sz="1600" dirty="0" smtClean="0"/>
              <a:t>                                                                   High density bead chip (multi-breed)</a:t>
            </a:r>
          </a:p>
          <a:p>
            <a:r>
              <a:rPr lang="en-US" sz="1600" dirty="0" smtClean="0"/>
              <a:t>                                                                   </a:t>
            </a:r>
            <a:r>
              <a:rPr lang="en-US" sz="1600" dirty="0"/>
              <a:t>Sequence </a:t>
            </a:r>
            <a:r>
              <a:rPr lang="en-US" sz="1600" dirty="0" smtClean="0"/>
              <a:t>data</a:t>
            </a:r>
          </a:p>
        </p:txBody>
      </p:sp>
    </p:spTree>
    <p:extLst>
      <p:ext uri="{BB962C8B-B14F-4D97-AF65-F5344CB8AC3E}">
        <p14:creationId xmlns:p14="http://schemas.microsoft.com/office/powerpoint/2010/main" val="287162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Image 5" descr="D:\IMAGES\JPEG\silhouette bouc.JPG"/>
          <p:cNvPicPr>
            <a:picLocks noChangeAspect="1" noChangeArrowheads="1"/>
          </p:cNvPicPr>
          <p:nvPr/>
        </p:nvPicPr>
        <p:blipFill>
          <a:blip r:embed="rId3" cstate="print"/>
          <a:srcRect r="7143"/>
          <a:stretch>
            <a:fillRect/>
          </a:stretch>
        </p:blipFill>
        <p:spPr bwMode="auto">
          <a:xfrm>
            <a:off x="1555093" y="1117066"/>
            <a:ext cx="1170673" cy="917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ZoneTexte 40"/>
          <p:cNvSpPr txBox="1"/>
          <p:nvPr/>
        </p:nvSpPr>
        <p:spPr>
          <a:xfrm>
            <a:off x="45104" y="-46548"/>
            <a:ext cx="882047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6F9D20"/>
                </a:solidFill>
                <a:cs typeface="Arial" pitchFamily="34" charset="0"/>
              </a:rPr>
              <a:t>Classical breeding scheme in French </a:t>
            </a:r>
            <a:r>
              <a:rPr lang="en-US" sz="2800" b="1" dirty="0" err="1" smtClean="0">
                <a:solidFill>
                  <a:srgbClr val="6F9D20"/>
                </a:solidFill>
                <a:cs typeface="Arial" pitchFamily="34" charset="0"/>
              </a:rPr>
              <a:t>Saanen</a:t>
            </a:r>
            <a:r>
              <a:rPr lang="en-US" sz="2800" b="1" dirty="0" smtClean="0">
                <a:solidFill>
                  <a:srgbClr val="6F9D20"/>
                </a:solidFill>
                <a:cs typeface="Arial" pitchFamily="34" charset="0"/>
              </a:rPr>
              <a:t> and Alpine</a:t>
            </a:r>
            <a:endParaRPr lang="en-US" sz="2800" b="1" dirty="0">
              <a:solidFill>
                <a:srgbClr val="6F9D20"/>
              </a:solidFill>
              <a:cs typeface="Arial" pitchFamily="34" charset="0"/>
            </a:endParaRPr>
          </a:p>
        </p:txBody>
      </p:sp>
      <p:sp>
        <p:nvSpPr>
          <p:cNvPr id="29" name="Ellipse 28"/>
          <p:cNvSpPr/>
          <p:nvPr/>
        </p:nvSpPr>
        <p:spPr>
          <a:xfrm>
            <a:off x="323528" y="527980"/>
            <a:ext cx="7992888" cy="4104456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/>
          <p:cNvSpPr/>
          <p:nvPr/>
        </p:nvSpPr>
        <p:spPr>
          <a:xfrm>
            <a:off x="7092280" y="1017904"/>
            <a:ext cx="1296144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5" descr="D:\IMAGES\JPEG\silhouette bouc.JPG"/>
          <p:cNvPicPr>
            <a:picLocks noChangeAspect="1" noChangeArrowheads="1"/>
          </p:cNvPicPr>
          <p:nvPr/>
        </p:nvPicPr>
        <p:blipFill>
          <a:blip r:embed="rId3" cstate="print"/>
          <a:srcRect r="7143"/>
          <a:stretch>
            <a:fillRect/>
          </a:stretch>
        </p:blipFill>
        <p:spPr bwMode="auto">
          <a:xfrm>
            <a:off x="4209456" y="807566"/>
            <a:ext cx="1170673" cy="917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 5" descr="D:\IMAGES\JPEG\silhouette bouc.JPG"/>
          <p:cNvPicPr>
            <a:picLocks noChangeAspect="1" noChangeArrowheads="1"/>
          </p:cNvPicPr>
          <p:nvPr/>
        </p:nvPicPr>
        <p:blipFill>
          <a:blip r:embed="rId3" cstate="print"/>
          <a:srcRect r="7143"/>
          <a:stretch>
            <a:fillRect/>
          </a:stretch>
        </p:blipFill>
        <p:spPr bwMode="auto">
          <a:xfrm>
            <a:off x="5624708" y="2117078"/>
            <a:ext cx="1231025" cy="964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0" name="Groupe 69"/>
          <p:cNvGrpSpPr/>
          <p:nvPr/>
        </p:nvGrpSpPr>
        <p:grpSpPr>
          <a:xfrm>
            <a:off x="2983966" y="2897691"/>
            <a:ext cx="2592288" cy="947774"/>
            <a:chOff x="2983966" y="2724896"/>
            <a:chExt cx="2592288" cy="947774"/>
          </a:xfrm>
        </p:grpSpPr>
        <p:pic>
          <p:nvPicPr>
            <p:cNvPr id="5" name="Image 4" descr="D:\IMAGES\JPEG\alpine contour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4269930" y="2846068"/>
              <a:ext cx="630777" cy="444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Image 5" descr="D:\IMAGES\JPEG\silhouette bouc.JPG"/>
            <p:cNvPicPr>
              <a:picLocks noChangeAspect="1" noChangeArrowheads="1"/>
            </p:cNvPicPr>
            <p:nvPr/>
          </p:nvPicPr>
          <p:blipFill>
            <a:blip r:embed="rId3" cstate="print"/>
            <a:srcRect r="7143"/>
            <a:stretch>
              <a:fillRect/>
            </a:stretch>
          </p:blipFill>
          <p:spPr bwMode="auto">
            <a:xfrm>
              <a:off x="3486202" y="2724896"/>
              <a:ext cx="779176" cy="6103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ZoneTexte 12"/>
            <p:cNvSpPr txBox="1"/>
            <p:nvPr/>
          </p:nvSpPr>
          <p:spPr>
            <a:xfrm>
              <a:off x="2983966" y="3334116"/>
              <a:ext cx="25922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b="1" dirty="0" smtClean="0"/>
                <a:t>1000 </a:t>
              </a:r>
              <a:r>
                <a:rPr lang="fr-FR" sz="1600" b="1" dirty="0" err="1" smtClean="0"/>
                <a:t>matings</a:t>
              </a:r>
              <a:endParaRPr lang="fr-FR" sz="1600" b="1" dirty="0"/>
            </a:p>
          </p:txBody>
        </p:sp>
      </p:grpSp>
      <p:cxnSp>
        <p:nvCxnSpPr>
          <p:cNvPr id="14" name="Connecteur droit avec flèche 13"/>
          <p:cNvCxnSpPr/>
          <p:nvPr/>
        </p:nvCxnSpPr>
        <p:spPr>
          <a:xfrm>
            <a:off x="5364088" y="1377944"/>
            <a:ext cx="1332148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 4" descr="D:\IMAGES\JPEG\alpine contou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683415" y="915783"/>
            <a:ext cx="906922" cy="63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Forme libre 17"/>
          <p:cNvSpPr/>
          <p:nvPr/>
        </p:nvSpPr>
        <p:spPr>
          <a:xfrm>
            <a:off x="5364088" y="3051911"/>
            <a:ext cx="2203079" cy="1288513"/>
          </a:xfrm>
          <a:custGeom>
            <a:avLst/>
            <a:gdLst>
              <a:gd name="connsiteX0" fmla="*/ 1575582 w 2372751"/>
              <a:gd name="connsiteY0" fmla="*/ 0 h 1575582"/>
              <a:gd name="connsiteX1" fmla="*/ 2110154 w 2372751"/>
              <a:gd name="connsiteY1" fmla="*/ 478302 h 1575582"/>
              <a:gd name="connsiteX2" fmla="*/ 0 w 2372751"/>
              <a:gd name="connsiteY2" fmla="*/ 1575582 h 1575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72751" h="1575582">
                <a:moveTo>
                  <a:pt x="1575582" y="0"/>
                </a:moveTo>
                <a:cubicBezTo>
                  <a:pt x="1974166" y="107852"/>
                  <a:pt x="2372751" y="215705"/>
                  <a:pt x="2110154" y="478302"/>
                </a:cubicBezTo>
                <a:cubicBezTo>
                  <a:pt x="1847557" y="740899"/>
                  <a:pt x="438443" y="1366911"/>
                  <a:pt x="0" y="1575582"/>
                </a:cubicBez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/>
          <p:cNvSpPr txBox="1"/>
          <p:nvPr/>
        </p:nvSpPr>
        <p:spPr>
          <a:xfrm>
            <a:off x="5962545" y="3627683"/>
            <a:ext cx="129614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20</a:t>
            </a:r>
            <a:r>
              <a:rPr lang="fr-FR" sz="2000" b="1" smtClean="0"/>
              <a:t>% AI</a:t>
            </a:r>
            <a:endParaRPr lang="fr-FR" sz="2000" b="1" dirty="0"/>
          </a:p>
        </p:txBody>
      </p:sp>
      <p:grpSp>
        <p:nvGrpSpPr>
          <p:cNvPr id="46" name="Groupe 45"/>
          <p:cNvGrpSpPr/>
          <p:nvPr/>
        </p:nvGrpSpPr>
        <p:grpSpPr>
          <a:xfrm>
            <a:off x="3486202" y="3790381"/>
            <a:ext cx="2455525" cy="1222795"/>
            <a:chOff x="3410730" y="4422665"/>
            <a:chExt cx="2455525" cy="1354366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6" name="Triangle isocèle 15"/>
            <p:cNvSpPr/>
            <p:nvPr/>
          </p:nvSpPr>
          <p:spPr>
            <a:xfrm>
              <a:off x="3410730" y="4422665"/>
              <a:ext cx="1853663" cy="1329906"/>
            </a:xfrm>
            <a:prstGeom prst="triangl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7" name="Image 4" descr="D:\IMAGES\JPEG\alpine contour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3975457" y="4950048"/>
              <a:ext cx="723948" cy="51062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ZoneTexte 19"/>
            <p:cNvSpPr txBox="1"/>
            <p:nvPr/>
          </p:nvSpPr>
          <p:spPr>
            <a:xfrm>
              <a:off x="3489991" y="5438477"/>
              <a:ext cx="237626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commercial flocks</a:t>
              </a:r>
              <a:endParaRPr lang="en-US" sz="1600" b="1" dirty="0"/>
            </a:p>
          </p:txBody>
        </p:sp>
      </p:grpSp>
      <p:sp>
        <p:nvSpPr>
          <p:cNvPr id="21" name="Flèche courbée vers le bas 20"/>
          <p:cNvSpPr/>
          <p:nvPr/>
        </p:nvSpPr>
        <p:spPr>
          <a:xfrm rot="21255990">
            <a:off x="2814550" y="932053"/>
            <a:ext cx="1465156" cy="355257"/>
          </a:xfrm>
          <a:prstGeom prst="curved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2" name="Flèche courbée vers le bas 21"/>
          <p:cNvSpPr/>
          <p:nvPr/>
        </p:nvSpPr>
        <p:spPr>
          <a:xfrm rot="3420416">
            <a:off x="5293610" y="1523306"/>
            <a:ext cx="1460178" cy="402574"/>
          </a:xfrm>
          <a:prstGeom prst="curved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3" name="Flèche courbée vers le bas 22"/>
          <p:cNvSpPr/>
          <p:nvPr/>
        </p:nvSpPr>
        <p:spPr>
          <a:xfrm rot="10106679">
            <a:off x="4929395" y="3334735"/>
            <a:ext cx="1342046" cy="370163"/>
          </a:xfrm>
          <a:prstGeom prst="curved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4" name="Flèche courbée vers le bas 23"/>
          <p:cNvSpPr/>
          <p:nvPr/>
        </p:nvSpPr>
        <p:spPr>
          <a:xfrm rot="12677419">
            <a:off x="2225336" y="2984559"/>
            <a:ext cx="1209196" cy="342135"/>
          </a:xfrm>
          <a:prstGeom prst="curved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cxnSp>
        <p:nvCxnSpPr>
          <p:cNvPr id="25" name="Connecteur droit avec flèche 24"/>
          <p:cNvCxnSpPr/>
          <p:nvPr/>
        </p:nvCxnSpPr>
        <p:spPr>
          <a:xfrm flipH="1">
            <a:off x="5289916" y="4223550"/>
            <a:ext cx="334792" cy="15795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oneTexte 27"/>
          <p:cNvSpPr txBox="1"/>
          <p:nvPr/>
        </p:nvSpPr>
        <p:spPr>
          <a:xfrm>
            <a:off x="6294915" y="1499452"/>
            <a:ext cx="28908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100 </a:t>
            </a:r>
            <a:r>
              <a:rPr lang="fr-FR" sz="1400" b="1" dirty="0" err="1" smtClean="0"/>
              <a:t>daughters</a:t>
            </a:r>
            <a:r>
              <a:rPr lang="fr-FR" sz="1400" b="1" dirty="0" smtClean="0"/>
              <a:t> </a:t>
            </a:r>
            <a:r>
              <a:rPr lang="fr-FR" sz="1400" b="1" dirty="0" err="1" smtClean="0"/>
              <a:t>with</a:t>
            </a:r>
            <a:r>
              <a:rPr lang="fr-FR" sz="1400" b="1" dirty="0" smtClean="0"/>
              <a:t> performances</a:t>
            </a:r>
            <a:endParaRPr lang="fr-FR" sz="1400" b="1" dirty="0"/>
          </a:p>
        </p:txBody>
      </p:sp>
      <p:sp>
        <p:nvSpPr>
          <p:cNvPr id="39" name="ZoneTexte 38"/>
          <p:cNvSpPr txBox="1"/>
          <p:nvPr/>
        </p:nvSpPr>
        <p:spPr>
          <a:xfrm>
            <a:off x="1015066" y="932400"/>
            <a:ext cx="1368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5.5 </a:t>
            </a:r>
            <a:r>
              <a:rPr lang="fr-FR" dirty="0" err="1" smtClean="0"/>
              <a:t>years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5740780" y="2930620"/>
            <a:ext cx="15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40 AI </a:t>
            </a:r>
            <a:r>
              <a:rPr lang="fr-FR" sz="1600" b="1" dirty="0" err="1" smtClean="0"/>
              <a:t>bucks</a:t>
            </a:r>
            <a:endParaRPr lang="fr-FR" sz="1600" b="1" dirty="0"/>
          </a:p>
        </p:txBody>
      </p:sp>
      <p:sp>
        <p:nvSpPr>
          <p:cNvPr id="54" name="ZoneTexte 53"/>
          <p:cNvSpPr txBox="1"/>
          <p:nvPr/>
        </p:nvSpPr>
        <p:spPr>
          <a:xfrm>
            <a:off x="1004324" y="2350446"/>
            <a:ext cx="30963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Parent </a:t>
            </a:r>
            <a:r>
              <a:rPr lang="fr-FR" sz="1600" b="1" dirty="0" err="1" smtClean="0"/>
              <a:t>average</a:t>
            </a:r>
            <a:r>
              <a:rPr lang="fr-FR" sz="1600" b="1" dirty="0" smtClean="0"/>
              <a:t> </a:t>
            </a:r>
            <a:r>
              <a:rPr lang="fr-FR" sz="1600" b="1" dirty="0" err="1" smtClean="0"/>
              <a:t>accuracy</a:t>
            </a:r>
            <a:r>
              <a:rPr lang="fr-FR" sz="1600" b="1" dirty="0" smtClean="0"/>
              <a:t>= 0.38</a:t>
            </a:r>
            <a:endParaRPr lang="fr-FR" sz="1600" b="1" dirty="0"/>
          </a:p>
        </p:txBody>
      </p:sp>
      <p:grpSp>
        <p:nvGrpSpPr>
          <p:cNvPr id="69" name="Groupe 68"/>
          <p:cNvGrpSpPr/>
          <p:nvPr/>
        </p:nvGrpSpPr>
        <p:grpSpPr>
          <a:xfrm>
            <a:off x="3465903" y="1575580"/>
            <a:ext cx="3586067" cy="657847"/>
            <a:chOff x="6804248" y="4330196"/>
            <a:chExt cx="3586067" cy="657847"/>
          </a:xfrm>
        </p:grpSpPr>
        <p:sp>
          <p:nvSpPr>
            <p:cNvPr id="9" name="ZoneTexte 8"/>
            <p:cNvSpPr txBox="1"/>
            <p:nvPr/>
          </p:nvSpPr>
          <p:spPr>
            <a:xfrm>
              <a:off x="6804248" y="4330196"/>
              <a:ext cx="316835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b="1" dirty="0" smtClean="0"/>
                <a:t>40 Alpine </a:t>
              </a:r>
            </a:p>
            <a:p>
              <a:r>
                <a:rPr lang="fr-FR" sz="1600" b="1" dirty="0" smtClean="0"/>
                <a:t>30 Saanens</a:t>
              </a:r>
              <a:endParaRPr lang="fr-FR" sz="1600" b="1" dirty="0"/>
            </a:p>
          </p:txBody>
        </p:sp>
        <p:sp>
          <p:nvSpPr>
            <p:cNvPr id="67" name="Accolade fermante 66"/>
            <p:cNvSpPr/>
            <p:nvPr/>
          </p:nvSpPr>
          <p:spPr>
            <a:xfrm>
              <a:off x="7831277" y="4442568"/>
              <a:ext cx="144016" cy="402392"/>
            </a:xfrm>
            <a:prstGeom prst="rightBrac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8" name="ZoneTexte 67"/>
            <p:cNvSpPr txBox="1"/>
            <p:nvPr/>
          </p:nvSpPr>
          <p:spPr>
            <a:xfrm>
              <a:off x="7942043" y="4464823"/>
              <a:ext cx="24482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b="1" dirty="0" err="1"/>
                <a:t>bucks</a:t>
              </a:r>
              <a:r>
                <a:rPr lang="fr-FR" sz="1400" b="1" dirty="0"/>
                <a:t> </a:t>
              </a:r>
              <a:r>
                <a:rPr lang="fr-FR" sz="1400" b="1" dirty="0" err="1"/>
                <a:t>progeny</a:t>
              </a:r>
              <a:r>
                <a:rPr lang="fr-FR" sz="1400" b="1" dirty="0"/>
                <a:t> </a:t>
              </a:r>
              <a:r>
                <a:rPr lang="fr-FR" sz="1400" b="1" dirty="0" err="1"/>
                <a:t>tested</a:t>
              </a:r>
              <a:r>
                <a:rPr lang="fr-FR" sz="1400" b="1" dirty="0"/>
                <a:t>/</a:t>
              </a:r>
              <a:r>
                <a:rPr lang="fr-FR" sz="1400" b="1" dirty="0" err="1"/>
                <a:t>year</a:t>
              </a:r>
              <a:endParaRPr lang="fr-FR" sz="1400" b="1" dirty="0"/>
            </a:p>
            <a:p>
              <a:endParaRPr lang="fr-FR" sz="1400" dirty="0"/>
            </a:p>
          </p:txBody>
        </p:sp>
      </p:grpSp>
      <p:sp>
        <p:nvSpPr>
          <p:cNvPr id="7" name="ZoneTexte 6"/>
          <p:cNvSpPr txBox="1"/>
          <p:nvPr/>
        </p:nvSpPr>
        <p:spPr>
          <a:xfrm>
            <a:off x="898955" y="1991078"/>
            <a:ext cx="27408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170 </a:t>
            </a:r>
            <a:r>
              <a:rPr lang="fr-FR" sz="1600" b="1" dirty="0" err="1" smtClean="0"/>
              <a:t>young</a:t>
            </a:r>
            <a:r>
              <a:rPr lang="fr-FR" sz="1600" b="1" dirty="0" smtClean="0"/>
              <a:t> </a:t>
            </a:r>
            <a:r>
              <a:rPr lang="fr-FR" sz="1600" b="1" dirty="0" err="1" smtClean="0"/>
              <a:t>bucks</a:t>
            </a:r>
            <a:r>
              <a:rPr lang="fr-FR" sz="1600" b="1" dirty="0" smtClean="0"/>
              <a:t> in AI center  </a:t>
            </a:r>
            <a:endParaRPr lang="fr-FR" sz="1600" b="1" dirty="0"/>
          </a:p>
        </p:txBody>
      </p:sp>
      <p:grpSp>
        <p:nvGrpSpPr>
          <p:cNvPr id="79" name="Groupe 78"/>
          <p:cNvGrpSpPr/>
          <p:nvPr/>
        </p:nvGrpSpPr>
        <p:grpSpPr>
          <a:xfrm>
            <a:off x="325116" y="969652"/>
            <a:ext cx="7415236" cy="5180422"/>
            <a:chOff x="325116" y="969652"/>
            <a:chExt cx="7415236" cy="5180422"/>
          </a:xfrm>
        </p:grpSpPr>
        <p:sp>
          <p:nvSpPr>
            <p:cNvPr id="53" name="Rectangle 52"/>
            <p:cNvSpPr/>
            <p:nvPr/>
          </p:nvSpPr>
          <p:spPr>
            <a:xfrm>
              <a:off x="898955" y="2009592"/>
              <a:ext cx="2566948" cy="294505"/>
            </a:xfrm>
            <a:prstGeom prst="rect">
              <a:avLst/>
            </a:prstGeom>
            <a:noFill/>
            <a:ln>
              <a:solidFill>
                <a:srgbClr val="1C6E2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>
                <a:solidFill>
                  <a:srgbClr val="00B050"/>
                </a:solidFill>
              </a:endParaRPr>
            </a:p>
          </p:txBody>
        </p:sp>
        <p:graphicFrame>
          <p:nvGraphicFramePr>
            <p:cNvPr id="42" name="Objet 4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00844210"/>
                </p:ext>
              </p:extLst>
            </p:nvPr>
          </p:nvGraphicFramePr>
          <p:xfrm>
            <a:off x="1529986" y="5445224"/>
            <a:ext cx="6210366" cy="704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517" name="Équation" r:id="rId5" imgW="3479760" imgH="419040" progId="Equation.3">
                    <p:embed/>
                  </p:oleObj>
                </mc:Choice>
                <mc:Fallback>
                  <p:oleObj name="Équation" r:id="rId5" imgW="3479760" imgH="41904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1529986" y="5445224"/>
                          <a:ext cx="6210366" cy="7048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3" name="Rectangle 42"/>
            <p:cNvSpPr/>
            <p:nvPr/>
          </p:nvSpPr>
          <p:spPr>
            <a:xfrm>
              <a:off x="4794793" y="5870363"/>
              <a:ext cx="2103855" cy="265975"/>
            </a:xfrm>
            <a:prstGeom prst="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6204017" y="5496343"/>
              <a:ext cx="958796" cy="261468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3998727" y="5463306"/>
              <a:ext cx="1963818" cy="294505"/>
            </a:xfrm>
            <a:prstGeom prst="rect">
              <a:avLst/>
            </a:prstGeom>
            <a:noFill/>
            <a:ln>
              <a:solidFill>
                <a:srgbClr val="1C6E2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00B050"/>
                </a:solidFill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1015066" y="2389934"/>
              <a:ext cx="2686820" cy="259577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978843" y="969652"/>
              <a:ext cx="1152500" cy="265975"/>
            </a:xfrm>
            <a:prstGeom prst="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1" name="ZoneTexte 70"/>
            <p:cNvSpPr txBox="1"/>
            <p:nvPr/>
          </p:nvSpPr>
          <p:spPr>
            <a:xfrm>
              <a:off x="325116" y="4921722"/>
              <a:ext cx="2892984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sz="2800" b="1" dirty="0" smtClean="0"/>
                <a:t>2011</a:t>
              </a:r>
              <a:endParaRPr lang="fr-FR" sz="2000" b="1" dirty="0"/>
            </a:p>
          </p:txBody>
        </p:sp>
        <p:pic>
          <p:nvPicPr>
            <p:cNvPr id="72" name="Picture 2" descr="http://external.ak.fbcdn.net/safe_image.php?d=AQCX5SAjLc2hN-8E&amp;w=155&amp;h=114&amp;url=http%3A%2F%2Fsnp.toulouse.inra.fr%2F%7Esigenae%2F50K_goat_snp_chip%2Fimages%2Fproduct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968371" y="4629674"/>
              <a:ext cx="1162972" cy="847845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2529003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ZoneTexte 42"/>
          <p:cNvSpPr txBox="1"/>
          <p:nvPr/>
        </p:nvSpPr>
        <p:spPr>
          <a:xfrm>
            <a:off x="755205" y="2996952"/>
            <a:ext cx="7201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00B0F0"/>
                </a:solidFill>
              </a:rPr>
              <a:t>training set</a:t>
            </a:r>
          </a:p>
          <a:p>
            <a:pPr algn="ctr"/>
            <a:r>
              <a:rPr lang="fr-FR" b="1" dirty="0" smtClean="0">
                <a:solidFill>
                  <a:srgbClr val="00B0F0"/>
                </a:solidFill>
              </a:rPr>
              <a:t>425</a:t>
            </a:r>
            <a:endParaRPr lang="fr-FR" b="1" dirty="0">
              <a:solidFill>
                <a:srgbClr val="00B0F0"/>
              </a:solidFill>
            </a:endParaRPr>
          </a:p>
        </p:txBody>
      </p:sp>
      <p:cxnSp>
        <p:nvCxnSpPr>
          <p:cNvPr id="8" name="Connecteur droit avec flèche 7"/>
          <p:cNvCxnSpPr/>
          <p:nvPr/>
        </p:nvCxnSpPr>
        <p:spPr>
          <a:xfrm>
            <a:off x="8526468" y="910367"/>
            <a:ext cx="0" cy="5112568"/>
          </a:xfrm>
          <a:prstGeom prst="straightConnector1">
            <a:avLst/>
          </a:prstGeom>
          <a:ln w="9525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/>
          <p:cNvSpPr txBox="1"/>
          <p:nvPr/>
        </p:nvSpPr>
        <p:spPr>
          <a:xfrm>
            <a:off x="111892" y="30638"/>
            <a:ext cx="882047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6F9D20"/>
                </a:solidFill>
                <a:cs typeface="Arial" pitchFamily="34" charset="0"/>
              </a:rPr>
              <a:t>The </a:t>
            </a:r>
            <a:r>
              <a:rPr lang="en-US" sz="2800" b="1" dirty="0">
                <a:solidFill>
                  <a:srgbClr val="6F9D20"/>
                </a:solidFill>
                <a:cs typeface="Arial" pitchFamily="34" charset="0"/>
              </a:rPr>
              <a:t>F</a:t>
            </a:r>
            <a:r>
              <a:rPr lang="en-US" sz="2800" b="1" dirty="0" smtClean="0">
                <a:solidFill>
                  <a:srgbClr val="6F9D20"/>
                </a:solidFill>
                <a:cs typeface="Arial" pitchFamily="34" charset="0"/>
              </a:rPr>
              <a:t>rench dairy goat population: small size, 2 breeds</a:t>
            </a:r>
            <a:endParaRPr lang="en-US" sz="2800" b="1" dirty="0">
              <a:solidFill>
                <a:srgbClr val="6F9D20"/>
              </a:solidFill>
              <a:cs typeface="Arial" pitchFamily="34" charset="0"/>
            </a:endParaRPr>
          </a:p>
        </p:txBody>
      </p:sp>
      <p:cxnSp>
        <p:nvCxnSpPr>
          <p:cNvPr id="7" name="Connecteur droit 6"/>
          <p:cNvCxnSpPr/>
          <p:nvPr/>
        </p:nvCxnSpPr>
        <p:spPr>
          <a:xfrm>
            <a:off x="8676456" y="1236822"/>
            <a:ext cx="0" cy="3349491"/>
          </a:xfrm>
          <a:prstGeom prst="line">
            <a:avLst/>
          </a:prstGeom>
          <a:ln w="571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8338150" y="5043638"/>
            <a:ext cx="548358" cy="26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8180281" y="4704414"/>
            <a:ext cx="692374" cy="1851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Picture 2" descr="http://193.164.197.50/images/301/301305001178456.jpg"/>
          <p:cNvPicPr>
            <a:picLocks noChangeAspect="1" noChangeArrowheads="1"/>
          </p:cNvPicPr>
          <p:nvPr/>
        </p:nvPicPr>
        <p:blipFill>
          <a:blip r:embed="rId2" cstate="print"/>
          <a:srcRect l="21262" t="11624" r="12589" b="8651"/>
          <a:stretch>
            <a:fillRect/>
          </a:stretch>
        </p:blipFill>
        <p:spPr bwMode="auto">
          <a:xfrm>
            <a:off x="1098878" y="1547614"/>
            <a:ext cx="1224136" cy="1106525"/>
          </a:xfrm>
          <a:prstGeom prst="rect">
            <a:avLst/>
          </a:prstGeom>
          <a:noFill/>
        </p:spPr>
      </p:pic>
      <p:pic>
        <p:nvPicPr>
          <p:cNvPr id="14" name="Picture 8" descr="http://www.cuisine-des-gones.com/images/chevrea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4841119"/>
            <a:ext cx="1392560" cy="931478"/>
          </a:xfrm>
          <a:prstGeom prst="rect">
            <a:avLst/>
          </a:prstGeom>
          <a:noFill/>
        </p:spPr>
      </p:pic>
      <p:pic>
        <p:nvPicPr>
          <p:cNvPr id="16" name="Picture 2" descr="http://www.capgenes.com/local/cache-vignettes/L210xH178/D196-1_210-4197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92107" y="1481012"/>
            <a:ext cx="1368152" cy="1159672"/>
          </a:xfrm>
          <a:prstGeom prst="rect">
            <a:avLst/>
          </a:prstGeom>
          <a:noFill/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 cstate="print"/>
          <a:srcRect l="5747" t="10049" r="13122" b="3903"/>
          <a:stretch>
            <a:fillRect/>
          </a:stretch>
        </p:blipFill>
        <p:spPr bwMode="auto">
          <a:xfrm>
            <a:off x="6341658" y="4713563"/>
            <a:ext cx="781801" cy="995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ZoneTexte 19"/>
          <p:cNvSpPr txBox="1"/>
          <p:nvPr/>
        </p:nvSpPr>
        <p:spPr>
          <a:xfrm>
            <a:off x="1385392" y="3020439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5">
                    <a:lumMod val="75000"/>
                  </a:schemeClr>
                </a:solidFill>
              </a:rPr>
              <a:t>232 Alpines</a:t>
            </a:r>
            <a:endParaRPr lang="fr-FR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6084169" y="299695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B0F0"/>
                </a:solidFill>
              </a:rPr>
              <a:t>193 </a:t>
            </a:r>
            <a:r>
              <a:rPr lang="fr-FR" b="1" dirty="0" err="1" smtClean="0">
                <a:solidFill>
                  <a:srgbClr val="00B0F0"/>
                </a:solidFill>
              </a:rPr>
              <a:t>Saanens</a:t>
            </a:r>
            <a:endParaRPr lang="fr-FR" b="1" dirty="0">
              <a:solidFill>
                <a:srgbClr val="00B0F0"/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2069468" y="4749340"/>
            <a:ext cx="453650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c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andidates</a:t>
            </a:r>
          </a:p>
          <a:p>
            <a:pPr algn="ctr"/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148</a:t>
            </a:r>
          </a:p>
          <a:p>
            <a:pPr algn="ctr"/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not progeny tested yet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1385392" y="5733256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87 Alpines</a:t>
            </a:r>
            <a:endParaRPr lang="fr-F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6084168" y="5733256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61 </a:t>
            </a:r>
            <a:r>
              <a:rPr lang="fr-FR" b="1" dirty="0" err="1" smtClean="0">
                <a:solidFill>
                  <a:schemeClr val="accent6">
                    <a:lumMod val="75000"/>
                  </a:schemeClr>
                </a:solidFill>
              </a:rPr>
              <a:t>Saanens</a:t>
            </a:r>
            <a:endParaRPr lang="fr-F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111892" y="723474"/>
            <a:ext cx="363589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smtClean="0"/>
              <a:t>46 959 SNP after quality control</a:t>
            </a:r>
            <a:endParaRPr lang="en-US" b="1"/>
          </a:p>
        </p:txBody>
      </p:sp>
      <p:sp>
        <p:nvSpPr>
          <p:cNvPr id="34" name="Rectangle 33"/>
          <p:cNvSpPr/>
          <p:nvPr/>
        </p:nvSpPr>
        <p:spPr>
          <a:xfrm>
            <a:off x="8252289" y="5640987"/>
            <a:ext cx="548358" cy="26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ZoneTexte 34"/>
          <p:cNvSpPr txBox="1"/>
          <p:nvPr/>
        </p:nvSpPr>
        <p:spPr>
          <a:xfrm>
            <a:off x="8252289" y="4975620"/>
            <a:ext cx="7200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2010</a:t>
            </a:r>
          </a:p>
          <a:p>
            <a:endParaRPr lang="fr-FR" dirty="0"/>
          </a:p>
          <a:p>
            <a:r>
              <a:rPr lang="fr-FR" dirty="0" smtClean="0"/>
              <a:t> 2011</a:t>
            </a:r>
            <a:endParaRPr lang="fr-FR" dirty="0"/>
          </a:p>
        </p:txBody>
      </p:sp>
      <p:grpSp>
        <p:nvGrpSpPr>
          <p:cNvPr id="40" name="Groupe 39"/>
          <p:cNvGrpSpPr/>
          <p:nvPr/>
        </p:nvGrpSpPr>
        <p:grpSpPr>
          <a:xfrm>
            <a:off x="2433897" y="1459633"/>
            <a:ext cx="3744416" cy="1138773"/>
            <a:chOff x="2339752" y="1858977"/>
            <a:chExt cx="3744416" cy="1138773"/>
          </a:xfrm>
        </p:grpSpPr>
        <p:sp>
          <p:nvSpPr>
            <p:cNvPr id="19" name="ZoneTexte 18"/>
            <p:cNvSpPr txBox="1"/>
            <p:nvPr/>
          </p:nvSpPr>
          <p:spPr>
            <a:xfrm>
              <a:off x="2339752" y="1858977"/>
              <a:ext cx="3744416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tx2">
                      <a:lumMod val="75000"/>
                    </a:schemeClr>
                  </a:solidFill>
                </a:rPr>
                <a:t>r</a:t>
              </a:r>
              <a:r>
                <a:rPr lang="en-US" sz="2400" b="1" dirty="0" smtClean="0">
                  <a:solidFill>
                    <a:schemeClr val="tx2">
                      <a:lumMod val="75000"/>
                    </a:schemeClr>
                  </a:solidFill>
                </a:rPr>
                <a:t>eference population</a:t>
              </a:r>
            </a:p>
            <a:p>
              <a:pPr algn="ctr"/>
              <a:r>
                <a:rPr lang="en-US" sz="2400" b="1" dirty="0" smtClean="0">
                  <a:solidFill>
                    <a:schemeClr val="tx2">
                      <a:lumMod val="75000"/>
                    </a:schemeClr>
                  </a:solidFill>
                </a:rPr>
                <a:t>677 </a:t>
              </a:r>
            </a:p>
            <a:p>
              <a:pPr algn="ctr"/>
              <a:r>
                <a:rPr lang="en-US" sz="2000" b="1" dirty="0">
                  <a:solidFill>
                    <a:schemeClr val="tx2">
                      <a:lumMod val="75000"/>
                    </a:schemeClr>
                  </a:solidFill>
                </a:rPr>
                <a:t>a</a:t>
              </a:r>
              <a:r>
                <a:rPr lang="en-US" sz="2000" b="1" dirty="0" smtClean="0">
                  <a:solidFill>
                    <a:schemeClr val="tx2">
                      <a:lumMod val="75000"/>
                    </a:schemeClr>
                  </a:solidFill>
                </a:rPr>
                <a:t>ll      progeny tested since 1993</a:t>
              </a:r>
            </a:p>
          </p:txBody>
        </p:sp>
        <p:pic>
          <p:nvPicPr>
            <p:cNvPr id="37" name="Image 36"/>
            <p:cNvPicPr/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496709" y="2324848"/>
              <a:ext cx="288032" cy="260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" name="Image 37"/>
            <p:cNvPicPr/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894945" y="2696070"/>
              <a:ext cx="202635" cy="1897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9" name="Image 38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6016" y="5211073"/>
            <a:ext cx="288032" cy="260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Rectangle 40"/>
          <p:cNvSpPr/>
          <p:nvPr/>
        </p:nvSpPr>
        <p:spPr>
          <a:xfrm>
            <a:off x="899593" y="1386824"/>
            <a:ext cx="6934904" cy="293025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ZoneTexte 43"/>
          <p:cNvSpPr txBox="1"/>
          <p:nvPr/>
        </p:nvSpPr>
        <p:spPr>
          <a:xfrm>
            <a:off x="755206" y="3670751"/>
            <a:ext cx="7201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B050"/>
                </a:solidFill>
              </a:rPr>
              <a:t>validation</a:t>
            </a:r>
            <a:r>
              <a:rPr lang="fr-FR" b="1" dirty="0" smtClean="0">
                <a:solidFill>
                  <a:srgbClr val="00B050"/>
                </a:solidFill>
              </a:rPr>
              <a:t> set</a:t>
            </a:r>
          </a:p>
          <a:p>
            <a:pPr algn="ctr"/>
            <a:r>
              <a:rPr lang="fr-FR" b="1" dirty="0" smtClean="0">
                <a:solidFill>
                  <a:srgbClr val="00B050"/>
                </a:solidFill>
              </a:rPr>
              <a:t>252</a:t>
            </a:r>
            <a:endParaRPr lang="fr-FR" b="1" dirty="0">
              <a:solidFill>
                <a:srgbClr val="00B050"/>
              </a:solidFill>
            </a:endParaRPr>
          </a:p>
        </p:txBody>
      </p:sp>
      <p:cxnSp>
        <p:nvCxnSpPr>
          <p:cNvPr id="33" name="Connecteur droit 32"/>
          <p:cNvCxnSpPr/>
          <p:nvPr/>
        </p:nvCxnSpPr>
        <p:spPr>
          <a:xfrm>
            <a:off x="8392031" y="3645024"/>
            <a:ext cx="0" cy="941289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ZoneTexte 44"/>
          <p:cNvSpPr txBox="1"/>
          <p:nvPr/>
        </p:nvSpPr>
        <p:spPr>
          <a:xfrm>
            <a:off x="1390317" y="3670751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B050"/>
                </a:solidFill>
              </a:rPr>
              <a:t>152 Alpines</a:t>
            </a:r>
            <a:endParaRPr lang="fr-FR" b="1" dirty="0">
              <a:solidFill>
                <a:srgbClr val="00B050"/>
              </a:solidFill>
            </a:endParaRPr>
          </a:p>
        </p:txBody>
      </p:sp>
      <p:sp>
        <p:nvSpPr>
          <p:cNvPr id="46" name="ZoneTexte 45"/>
          <p:cNvSpPr txBox="1"/>
          <p:nvPr/>
        </p:nvSpPr>
        <p:spPr>
          <a:xfrm>
            <a:off x="6084168" y="3672155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B050"/>
                </a:solidFill>
              </a:rPr>
              <a:t>100 </a:t>
            </a:r>
            <a:r>
              <a:rPr lang="fr-FR" b="1" dirty="0" err="1" smtClean="0">
                <a:solidFill>
                  <a:srgbClr val="00B050"/>
                </a:solidFill>
              </a:rPr>
              <a:t>Saanens</a:t>
            </a:r>
            <a:endParaRPr lang="fr-FR" b="1" dirty="0">
              <a:solidFill>
                <a:srgbClr val="00B05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310444" y="1092806"/>
            <a:ext cx="432048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8" name="Connecteur droit 47"/>
          <p:cNvCxnSpPr/>
          <p:nvPr/>
        </p:nvCxnSpPr>
        <p:spPr>
          <a:xfrm>
            <a:off x="8365985" y="1236822"/>
            <a:ext cx="0" cy="2336194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53"/>
          <p:cNvCxnSpPr/>
          <p:nvPr/>
        </p:nvCxnSpPr>
        <p:spPr>
          <a:xfrm>
            <a:off x="8392031" y="5270220"/>
            <a:ext cx="0" cy="334129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8194134" y="3459889"/>
            <a:ext cx="692374" cy="1851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ZoneTexte 30"/>
          <p:cNvSpPr txBox="1"/>
          <p:nvPr/>
        </p:nvSpPr>
        <p:spPr>
          <a:xfrm>
            <a:off x="8211316" y="336779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2005</a:t>
            </a:r>
            <a:endParaRPr lang="fr-FR" dirty="0"/>
          </a:p>
        </p:txBody>
      </p:sp>
      <p:sp>
        <p:nvSpPr>
          <p:cNvPr id="36" name="ZoneTexte 35"/>
          <p:cNvSpPr txBox="1"/>
          <p:nvPr/>
        </p:nvSpPr>
        <p:spPr>
          <a:xfrm>
            <a:off x="8212284" y="960662"/>
            <a:ext cx="720080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1993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sz="200" dirty="0"/>
          </a:p>
          <a:p>
            <a:r>
              <a:rPr lang="fr-FR" dirty="0" smtClean="0"/>
              <a:t>2009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1385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/>
          <p:cNvSpPr txBox="1"/>
          <p:nvPr/>
        </p:nvSpPr>
        <p:spPr>
          <a:xfrm>
            <a:off x="35496" y="3429000"/>
            <a:ext cx="9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Genotype</a:t>
            </a:r>
            <a:r>
              <a:rPr lang="fr-FR" sz="36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population structure</a:t>
            </a:r>
            <a:endParaRPr lang="fr-FR" sz="36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88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phique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8175068"/>
              </p:ext>
            </p:extLst>
          </p:nvPr>
        </p:nvGraphicFramePr>
        <p:xfrm>
          <a:off x="712817" y="871735"/>
          <a:ext cx="8064896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3" name="Groupe 12"/>
          <p:cNvGrpSpPr/>
          <p:nvPr/>
        </p:nvGrpSpPr>
        <p:grpSpPr>
          <a:xfrm>
            <a:off x="496793" y="1951855"/>
            <a:ext cx="1440160" cy="3096344"/>
            <a:chOff x="395536" y="1484784"/>
            <a:chExt cx="1440160" cy="3096344"/>
          </a:xfrm>
        </p:grpSpPr>
        <p:sp>
          <p:nvSpPr>
            <p:cNvPr id="4" name="ZoneTexte 3"/>
            <p:cNvSpPr txBox="1"/>
            <p:nvPr/>
          </p:nvSpPr>
          <p:spPr>
            <a:xfrm>
              <a:off x="395536" y="1844824"/>
              <a:ext cx="792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 smtClean="0">
                  <a:solidFill>
                    <a:schemeClr val="accent4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0.14</a:t>
              </a:r>
              <a:endParaRPr lang="fr-FR" b="1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5" name="Groupe 14"/>
            <p:cNvGrpSpPr/>
            <p:nvPr/>
          </p:nvGrpSpPr>
          <p:grpSpPr>
            <a:xfrm>
              <a:off x="683568" y="1484784"/>
              <a:ext cx="1152128" cy="3096344"/>
              <a:chOff x="683568" y="1484784"/>
              <a:chExt cx="1152128" cy="3096344"/>
            </a:xfrm>
          </p:grpSpPr>
          <p:cxnSp>
            <p:nvCxnSpPr>
              <p:cNvPr id="6" name="Connecteur droit 5"/>
              <p:cNvCxnSpPr/>
              <p:nvPr/>
            </p:nvCxnSpPr>
            <p:spPr>
              <a:xfrm flipV="1">
                <a:off x="1835696" y="1628800"/>
                <a:ext cx="0" cy="295232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" name="Connecteur droit 6"/>
              <p:cNvCxnSpPr/>
              <p:nvPr/>
            </p:nvCxnSpPr>
            <p:spPr>
              <a:xfrm flipH="1">
                <a:off x="1259632" y="1628800"/>
                <a:ext cx="504056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" name="Connecteur droit 7"/>
              <p:cNvCxnSpPr/>
              <p:nvPr/>
            </p:nvCxnSpPr>
            <p:spPr>
              <a:xfrm flipH="1">
                <a:off x="971600" y="2060848"/>
                <a:ext cx="864096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9" name="ZoneTexte 8"/>
              <p:cNvSpPr txBox="1"/>
              <p:nvPr/>
            </p:nvSpPr>
            <p:spPr>
              <a:xfrm>
                <a:off x="683568" y="1484784"/>
                <a:ext cx="792088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fr-FR" b="1" dirty="0" smtClean="0">
                    <a:latin typeface="Arial" pitchFamily="34" charset="0"/>
                    <a:cs typeface="Arial" pitchFamily="34" charset="0"/>
                  </a:rPr>
                  <a:t>0.17</a:t>
                </a:r>
                <a:endParaRPr lang="fr-FR" b="1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12" name="ZoneTexte 11"/>
          <p:cNvSpPr txBox="1"/>
          <p:nvPr/>
        </p:nvSpPr>
        <p:spPr>
          <a:xfrm>
            <a:off x="8093212" y="2136521"/>
            <a:ext cx="827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(825)</a:t>
            </a:r>
            <a:endParaRPr lang="fr-FR" b="1" dirty="0"/>
          </a:p>
        </p:txBody>
      </p:sp>
      <p:sp>
        <p:nvSpPr>
          <p:cNvPr id="13" name="ZoneTexte 12"/>
          <p:cNvSpPr txBox="1"/>
          <p:nvPr/>
        </p:nvSpPr>
        <p:spPr>
          <a:xfrm>
            <a:off x="7265545" y="2455911"/>
            <a:ext cx="827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(470)</a:t>
            </a:r>
            <a:endParaRPr lang="fr-FR" b="1" dirty="0"/>
          </a:p>
        </p:txBody>
      </p:sp>
      <p:sp>
        <p:nvSpPr>
          <p:cNvPr id="14" name="ZoneTexte 13"/>
          <p:cNvSpPr txBox="1"/>
          <p:nvPr/>
        </p:nvSpPr>
        <p:spPr>
          <a:xfrm>
            <a:off x="7338402" y="2826480"/>
            <a:ext cx="827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(355)</a:t>
            </a:r>
            <a:endParaRPr lang="fr-FR" b="1" dirty="0"/>
          </a:p>
        </p:txBody>
      </p:sp>
      <p:sp>
        <p:nvSpPr>
          <p:cNvPr id="15" name="ZoneTexte 14"/>
          <p:cNvSpPr txBox="1"/>
          <p:nvPr/>
        </p:nvSpPr>
        <p:spPr>
          <a:xfrm>
            <a:off x="138922" y="30638"/>
            <a:ext cx="9005078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6F9D20"/>
                </a:solidFill>
                <a:cs typeface="Arial" pitchFamily="34" charset="0"/>
              </a:rPr>
              <a:t>Low average linkage disequilibrium between SNP in dairy goats</a:t>
            </a:r>
            <a:endParaRPr lang="en-US" sz="2800" b="1" dirty="0">
              <a:solidFill>
                <a:srgbClr val="6F9D20"/>
              </a:solidFill>
              <a:cs typeface="Arial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916075" y="908720"/>
            <a:ext cx="72008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fr-FR" b="1" dirty="0" smtClean="0"/>
              <a:t>0.23</a:t>
            </a:r>
            <a:endParaRPr lang="fr-FR" b="1" dirty="0"/>
          </a:p>
        </p:txBody>
      </p:sp>
      <p:sp>
        <p:nvSpPr>
          <p:cNvPr id="16" name="ZoneTexte 15"/>
          <p:cNvSpPr txBox="1"/>
          <p:nvPr/>
        </p:nvSpPr>
        <p:spPr>
          <a:xfrm>
            <a:off x="1000849" y="1631880"/>
            <a:ext cx="72008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endParaRPr lang="fr-FR" b="1" dirty="0"/>
          </a:p>
        </p:txBody>
      </p:sp>
      <p:sp>
        <p:nvSpPr>
          <p:cNvPr id="17" name="ZoneTexte 16"/>
          <p:cNvSpPr txBox="1"/>
          <p:nvPr/>
        </p:nvSpPr>
        <p:spPr>
          <a:xfrm>
            <a:off x="1000849" y="2594456"/>
            <a:ext cx="72008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endParaRPr lang="fr-FR" b="1" dirty="0"/>
          </a:p>
        </p:txBody>
      </p:sp>
      <p:sp>
        <p:nvSpPr>
          <p:cNvPr id="18" name="ZoneTexte 17"/>
          <p:cNvSpPr txBox="1"/>
          <p:nvPr/>
        </p:nvSpPr>
        <p:spPr>
          <a:xfrm>
            <a:off x="1000849" y="3379605"/>
            <a:ext cx="68407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fr-FR" b="1" dirty="0" smtClean="0"/>
              <a:t>0.08</a:t>
            </a:r>
            <a:endParaRPr lang="fr-FR" b="1" dirty="0"/>
          </a:p>
        </p:txBody>
      </p:sp>
      <p:sp>
        <p:nvSpPr>
          <p:cNvPr id="19" name="ZoneTexte 18"/>
          <p:cNvSpPr txBox="1"/>
          <p:nvPr/>
        </p:nvSpPr>
        <p:spPr>
          <a:xfrm>
            <a:off x="946843" y="4067731"/>
            <a:ext cx="68407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fr-FR" b="1" dirty="0" smtClean="0"/>
              <a:t>0.03</a:t>
            </a:r>
            <a:endParaRPr lang="fr-FR" b="1" dirty="0"/>
          </a:p>
        </p:txBody>
      </p:sp>
      <p:sp>
        <p:nvSpPr>
          <p:cNvPr id="20" name="ZoneTexte 19"/>
          <p:cNvSpPr txBox="1"/>
          <p:nvPr/>
        </p:nvSpPr>
        <p:spPr>
          <a:xfrm>
            <a:off x="826944" y="4929336"/>
            <a:ext cx="72008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fr-FR" b="1" dirty="0" smtClean="0"/>
              <a:t>- 0.02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50400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8033766"/>
              </p:ext>
            </p:extLst>
          </p:nvPr>
        </p:nvGraphicFramePr>
        <p:xfrm>
          <a:off x="899592" y="1700808"/>
          <a:ext cx="6692356" cy="1440489"/>
        </p:xfrm>
        <a:graphic>
          <a:graphicData uri="http://schemas.openxmlformats.org/drawingml/2006/table">
            <a:tbl>
              <a:tblPr/>
              <a:tblGrid>
                <a:gridCol w="1243712"/>
                <a:gridCol w="2132078"/>
                <a:gridCol w="823207"/>
                <a:gridCol w="1109168"/>
                <a:gridCol w="1384191"/>
              </a:tblGrid>
              <a:tr h="4980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latin typeface="+mn-lt"/>
                          <a:ea typeface="Calibri"/>
                          <a:cs typeface="Times New Roman"/>
                        </a:rPr>
                        <a:t>Alpine</a:t>
                      </a:r>
                      <a:endParaRPr lang="fr-FR" sz="1800" b="1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 smtClean="0">
                          <a:latin typeface="+mn-lt"/>
                          <a:ea typeface="Calibri"/>
                          <a:cs typeface="Times New Roman"/>
                        </a:rPr>
                        <a:t>Saanen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i="1" noProof="0" dirty="0" smtClean="0">
                          <a:latin typeface="+mn-lt"/>
                          <a:ea typeface="Calibri"/>
                          <a:cs typeface="Times New Roman"/>
                        </a:rPr>
                        <a:t>Multi-breed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981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600" b="1" dirty="0" err="1" smtClean="0">
                          <a:latin typeface="+mn-lt"/>
                          <a:ea typeface="Calibri"/>
                          <a:cs typeface="Times New Roman"/>
                        </a:rPr>
                        <a:t>inbreeding</a:t>
                      </a:r>
                      <a:endParaRPr lang="fr-FR" sz="16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+mn-lt"/>
                          <a:ea typeface="Calibri"/>
                          <a:cs typeface="Times New Roman"/>
                        </a:rPr>
                        <a:t>reference </a:t>
                      </a:r>
                      <a:r>
                        <a:rPr lang="en-US" sz="1600" b="1" dirty="0" smtClean="0">
                          <a:latin typeface="+mn-lt"/>
                          <a:ea typeface="Calibri"/>
                          <a:cs typeface="Times New Roman"/>
                        </a:rPr>
                        <a:t>population</a:t>
                      </a:r>
                      <a:endParaRPr lang="fr-FR" sz="1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/>
                        <a:t>1.8</a:t>
                      </a:r>
                      <a:endParaRPr lang="fr-FR" sz="1600" b="1" dirty="0"/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600" b="1" dirty="0" smtClean="0">
                          <a:latin typeface="+mn-lt"/>
                          <a:ea typeface="Calibri"/>
                          <a:cs typeface="Times New Roman"/>
                        </a:rPr>
                        <a:t>2.3</a:t>
                      </a:r>
                      <a:endParaRPr lang="fr-FR" sz="16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600" b="1" i="1" dirty="0" smtClean="0">
                          <a:latin typeface="+mn-lt"/>
                          <a:ea typeface="Calibri"/>
                          <a:cs typeface="Times New Roman"/>
                        </a:rPr>
                        <a:t>2.1</a:t>
                      </a:r>
                      <a:endParaRPr lang="fr-FR" sz="1600" b="1" i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16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 err="1" smtClean="0">
                          <a:latin typeface="+mn-lt"/>
                          <a:ea typeface="Calibri"/>
                          <a:cs typeface="Times New Roman"/>
                        </a:rPr>
                        <a:t>kinship</a:t>
                      </a:r>
                      <a:endParaRPr lang="fr-FR" sz="16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 err="1" smtClean="0">
                          <a:latin typeface="+mn-lt"/>
                          <a:ea typeface="Calibri"/>
                          <a:cs typeface="Times New Roman"/>
                        </a:rPr>
                        <a:t>between</a:t>
                      </a:r>
                      <a:r>
                        <a:rPr lang="fr-FR" sz="1600" b="1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fr-FR" sz="1600" b="1" dirty="0" err="1" smtClean="0">
                          <a:latin typeface="+mn-lt"/>
                          <a:ea typeface="Calibri"/>
                          <a:cs typeface="Times New Roman"/>
                        </a:rPr>
                        <a:t>reference</a:t>
                      </a:r>
                      <a:r>
                        <a:rPr lang="fr-FR" sz="1600" b="1" dirty="0" smtClean="0">
                          <a:latin typeface="+mn-lt"/>
                          <a:ea typeface="Calibri"/>
                          <a:cs typeface="Times New Roman"/>
                        </a:rPr>
                        <a:t> and candidates</a:t>
                      </a:r>
                      <a:endParaRPr lang="fr-FR" sz="16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600" b="1" dirty="0" smtClean="0">
                          <a:latin typeface="+mn-lt"/>
                          <a:ea typeface="Calibri"/>
                          <a:cs typeface="Times New Roman"/>
                        </a:rPr>
                        <a:t>1.1</a:t>
                      </a:r>
                      <a:endParaRPr lang="fr-FR" sz="16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600" b="1" dirty="0" smtClean="0">
                          <a:latin typeface="+mn-lt"/>
                          <a:ea typeface="Calibri"/>
                          <a:cs typeface="Times New Roman"/>
                        </a:rPr>
                        <a:t>2.4</a:t>
                      </a:r>
                      <a:endParaRPr lang="fr-FR" sz="16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600" b="1" i="1" dirty="0" smtClean="0">
                          <a:latin typeface="+mn-lt"/>
                          <a:ea typeface="Calibri"/>
                          <a:cs typeface="Times New Roman"/>
                        </a:rPr>
                        <a:t>0.7</a:t>
                      </a:r>
                      <a:endParaRPr lang="fr-FR" sz="1600" b="1" i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111892" y="30638"/>
            <a:ext cx="882047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6F9D20"/>
                </a:solidFill>
                <a:cs typeface="Arial" pitchFamily="34" charset="0"/>
              </a:rPr>
              <a:t>Good genetic diversity in Alpine and </a:t>
            </a:r>
            <a:r>
              <a:rPr lang="en-US" sz="2800" b="1" dirty="0" err="1" smtClean="0">
                <a:solidFill>
                  <a:srgbClr val="6F9D20"/>
                </a:solidFill>
                <a:cs typeface="Arial" pitchFamily="34" charset="0"/>
              </a:rPr>
              <a:t>Saanen</a:t>
            </a:r>
            <a:r>
              <a:rPr lang="en-US" sz="2800" b="1" dirty="0" smtClean="0">
                <a:solidFill>
                  <a:srgbClr val="6F9D20"/>
                </a:solidFill>
                <a:cs typeface="Arial" pitchFamily="34" charset="0"/>
              </a:rPr>
              <a:t> breeds</a:t>
            </a:r>
            <a:endParaRPr lang="en-US" sz="2800" b="1" dirty="0">
              <a:solidFill>
                <a:srgbClr val="6F9D20"/>
              </a:solidFill>
              <a:cs typeface="Arial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971600" y="3861048"/>
            <a:ext cx="7560840" cy="150810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/>
              <a:t>high genetic diversity compare to dairy cattle or </a:t>
            </a:r>
            <a:r>
              <a:rPr lang="en-US" dirty="0" err="1" smtClean="0"/>
              <a:t>Lacaune</a:t>
            </a:r>
            <a:r>
              <a:rPr lang="en-US" dirty="0" smtClean="0"/>
              <a:t> dairy sheep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/>
              <a:t>Low LD between 2 SNP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/>
              <a:t>Low relationship between candidate and reference populations for Alpine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 smtClean="0"/>
          </a:p>
          <a:p>
            <a:r>
              <a:rPr lang="en-US" sz="2000" b="1" dirty="0" smtClean="0">
                <a:sym typeface="Wingdings" panose="05000000000000000000" pitchFamily="2" charset="2"/>
              </a:rPr>
              <a:t> Difficulties for genomic prediction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813752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11892" y="30638"/>
            <a:ext cx="8820472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6F9D20"/>
                </a:solidFill>
                <a:cs typeface="Arial" pitchFamily="34" charset="0"/>
              </a:rPr>
              <a:t>Alpine and </a:t>
            </a:r>
            <a:r>
              <a:rPr lang="en-US" sz="2800" b="1" dirty="0" err="1" smtClean="0">
                <a:solidFill>
                  <a:srgbClr val="6F9D20"/>
                </a:solidFill>
                <a:cs typeface="Arial" pitchFamily="34" charset="0"/>
              </a:rPr>
              <a:t>Saanen</a:t>
            </a:r>
            <a:r>
              <a:rPr lang="en-US" sz="2800" b="1" dirty="0" smtClean="0">
                <a:solidFill>
                  <a:srgbClr val="6F9D20"/>
                </a:solidFill>
                <a:cs typeface="Arial" pitchFamily="34" charset="0"/>
              </a:rPr>
              <a:t> two different breeds according to persistence of LD</a:t>
            </a:r>
            <a:endParaRPr lang="en-US" sz="2800" b="1" dirty="0">
              <a:solidFill>
                <a:srgbClr val="6F9D20"/>
              </a:solidFill>
              <a:cs typeface="Arial" pitchFamily="34" charset="0"/>
            </a:endParaRPr>
          </a:p>
        </p:txBody>
      </p:sp>
      <p:graphicFrame>
        <p:nvGraphicFramePr>
          <p:cNvPr id="11" name="Graphique 10"/>
          <p:cNvGraphicFramePr/>
          <p:nvPr>
            <p:extLst>
              <p:ext uri="{D42A27DB-BD31-4B8C-83A1-F6EECF244321}">
                <p14:modId xmlns:p14="http://schemas.microsoft.com/office/powerpoint/2010/main" val="2364359683"/>
              </p:ext>
            </p:extLst>
          </p:nvPr>
        </p:nvGraphicFramePr>
        <p:xfrm>
          <a:off x="0" y="1196752"/>
          <a:ext cx="8604448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2" name="Groupe 18"/>
          <p:cNvGrpSpPr/>
          <p:nvPr/>
        </p:nvGrpSpPr>
        <p:grpSpPr>
          <a:xfrm>
            <a:off x="3923928" y="2105969"/>
            <a:ext cx="4752528" cy="945396"/>
            <a:chOff x="4391472" y="1124744"/>
            <a:chExt cx="4752528" cy="945396"/>
          </a:xfrm>
        </p:grpSpPr>
        <p:cxnSp>
          <p:nvCxnSpPr>
            <p:cNvPr id="13" name="Connecteur droit 12"/>
            <p:cNvCxnSpPr/>
            <p:nvPr/>
          </p:nvCxnSpPr>
          <p:spPr>
            <a:xfrm>
              <a:off x="4391472" y="1340768"/>
              <a:ext cx="360040" cy="0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 13"/>
            <p:cNvCxnSpPr/>
            <p:nvPr/>
          </p:nvCxnSpPr>
          <p:spPr>
            <a:xfrm>
              <a:off x="4391472" y="1628800"/>
              <a:ext cx="360040" cy="0"/>
            </a:xfrm>
            <a:prstGeom prst="line">
              <a:avLst/>
            </a:prstGeom>
            <a:ln w="28575">
              <a:solidFill>
                <a:schemeClr val="accent6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14"/>
            <p:cNvCxnSpPr/>
            <p:nvPr/>
          </p:nvCxnSpPr>
          <p:spPr>
            <a:xfrm>
              <a:off x="4391472" y="1916832"/>
              <a:ext cx="360040" cy="0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ZoneTexte 15"/>
            <p:cNvSpPr txBox="1"/>
            <p:nvPr/>
          </p:nvSpPr>
          <p:spPr>
            <a:xfrm>
              <a:off x="4751512" y="1124744"/>
              <a:ext cx="43924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cs typeface="Arial" pitchFamily="34" charset="0"/>
                </a:rPr>
                <a:t>Blond faced </a:t>
              </a:r>
              <a:r>
                <a:rPr lang="en-US" b="1" dirty="0" err="1" smtClean="0">
                  <a:cs typeface="Arial" pitchFamily="34" charset="0"/>
                </a:rPr>
                <a:t>Manech</a:t>
              </a:r>
              <a:r>
                <a:rPr lang="en-US" b="1" dirty="0" smtClean="0">
                  <a:cs typeface="Arial" pitchFamily="34" charset="0"/>
                </a:rPr>
                <a:t> – black faced </a:t>
              </a:r>
              <a:r>
                <a:rPr lang="en-US" b="1" dirty="0" err="1" smtClean="0">
                  <a:cs typeface="Arial" pitchFamily="34" charset="0"/>
                </a:rPr>
                <a:t>Manech</a:t>
              </a:r>
              <a:endParaRPr lang="en-US" b="1" dirty="0">
                <a:cs typeface="Arial" pitchFamily="34" charset="0"/>
              </a:endParaRPr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4823520" y="1412776"/>
              <a:ext cx="43204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cs typeface="Arial" pitchFamily="34" charset="0"/>
                </a:rPr>
                <a:t>Blond faced </a:t>
              </a:r>
              <a:r>
                <a:rPr lang="en-US" b="1" dirty="0" err="1" smtClean="0">
                  <a:cs typeface="Arial" pitchFamily="34" charset="0"/>
                </a:rPr>
                <a:t>Manech</a:t>
              </a:r>
              <a:r>
                <a:rPr lang="en-US" b="1" dirty="0" smtClean="0">
                  <a:cs typeface="Arial" pitchFamily="34" charset="0"/>
                </a:rPr>
                <a:t> - </a:t>
              </a:r>
              <a:r>
                <a:rPr lang="en-US" b="1" dirty="0" err="1" smtClean="0">
                  <a:cs typeface="Arial" pitchFamily="34" charset="0"/>
                </a:rPr>
                <a:t>Lacaune</a:t>
              </a:r>
              <a:endParaRPr lang="en-US" b="1" dirty="0">
                <a:cs typeface="Arial" pitchFamily="34" charset="0"/>
              </a:endParaRPr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4823520" y="1700808"/>
              <a:ext cx="43204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smtClean="0">
                  <a:cs typeface="Arial" pitchFamily="34" charset="0"/>
                </a:rPr>
                <a:t>Alpine - Saanen</a:t>
              </a:r>
              <a:endParaRPr lang="en-US" b="1">
                <a:cs typeface="Arial" pitchFamily="34" charset="0"/>
              </a:endParaRPr>
            </a:p>
          </p:txBody>
        </p:sp>
      </p:grpSp>
      <p:grpSp>
        <p:nvGrpSpPr>
          <p:cNvPr id="19" name="Groupe 25"/>
          <p:cNvGrpSpPr/>
          <p:nvPr/>
        </p:nvGrpSpPr>
        <p:grpSpPr>
          <a:xfrm>
            <a:off x="1043608" y="2996952"/>
            <a:ext cx="2304256" cy="2376264"/>
            <a:chOff x="1043608" y="2852936"/>
            <a:chExt cx="2304256" cy="2376264"/>
          </a:xfrm>
        </p:grpSpPr>
        <p:cxnSp>
          <p:nvCxnSpPr>
            <p:cNvPr id="20" name="Connecteur droit 19"/>
            <p:cNvCxnSpPr/>
            <p:nvPr/>
          </p:nvCxnSpPr>
          <p:spPr>
            <a:xfrm flipV="1">
              <a:off x="1763688" y="2924944"/>
              <a:ext cx="0" cy="2304256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20"/>
            <p:cNvCxnSpPr/>
            <p:nvPr/>
          </p:nvCxnSpPr>
          <p:spPr>
            <a:xfrm>
              <a:off x="3347864" y="4797152"/>
              <a:ext cx="0" cy="432048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droit 21"/>
            <p:cNvCxnSpPr/>
            <p:nvPr/>
          </p:nvCxnSpPr>
          <p:spPr>
            <a:xfrm flipH="1">
              <a:off x="1043608" y="4797152"/>
              <a:ext cx="2304256" cy="0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eur droit 22"/>
            <p:cNvCxnSpPr/>
            <p:nvPr/>
          </p:nvCxnSpPr>
          <p:spPr>
            <a:xfrm>
              <a:off x="1403648" y="2852936"/>
              <a:ext cx="360040" cy="0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ZoneTexte 23"/>
          <p:cNvSpPr txBox="1"/>
          <p:nvPr/>
        </p:nvSpPr>
        <p:spPr>
          <a:xfrm>
            <a:off x="467544" y="4797152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cs typeface="Arial" pitchFamily="34" charset="0"/>
              </a:rPr>
              <a:t>0.08</a:t>
            </a:r>
            <a:endParaRPr lang="fr-FR" sz="1600" b="1" dirty="0">
              <a:cs typeface="Arial" pitchFamily="34" charset="0"/>
            </a:endParaRPr>
          </a:p>
        </p:txBody>
      </p:sp>
      <p:sp>
        <p:nvSpPr>
          <p:cNvPr id="25" name="Forme libre 24"/>
          <p:cNvSpPr/>
          <p:nvPr/>
        </p:nvSpPr>
        <p:spPr>
          <a:xfrm>
            <a:off x="1619672" y="1746635"/>
            <a:ext cx="6227380" cy="3176752"/>
          </a:xfrm>
          <a:custGeom>
            <a:avLst/>
            <a:gdLst>
              <a:gd name="connsiteX0" fmla="*/ 0 w 6227380"/>
              <a:gd name="connsiteY0" fmla="*/ 0 h 3176752"/>
              <a:gd name="connsiteX1" fmla="*/ 63062 w 6227380"/>
              <a:gd name="connsiteY1" fmla="*/ 930166 h 3176752"/>
              <a:gd name="connsiteX2" fmla="*/ 141890 w 6227380"/>
              <a:gd name="connsiteY2" fmla="*/ 1182414 h 3176752"/>
              <a:gd name="connsiteX3" fmla="*/ 299545 w 6227380"/>
              <a:gd name="connsiteY3" fmla="*/ 1734207 h 3176752"/>
              <a:gd name="connsiteX4" fmla="*/ 441435 w 6227380"/>
              <a:gd name="connsiteY4" fmla="*/ 2128345 h 3176752"/>
              <a:gd name="connsiteX5" fmla="*/ 551793 w 6227380"/>
              <a:gd name="connsiteY5" fmla="*/ 2286000 h 3176752"/>
              <a:gd name="connsiteX6" fmla="*/ 756745 w 6227380"/>
              <a:gd name="connsiteY6" fmla="*/ 2427890 h 3176752"/>
              <a:gd name="connsiteX7" fmla="*/ 898635 w 6227380"/>
              <a:gd name="connsiteY7" fmla="*/ 2585545 h 3176752"/>
              <a:gd name="connsiteX8" fmla="*/ 1166649 w 6227380"/>
              <a:gd name="connsiteY8" fmla="*/ 2648607 h 3176752"/>
              <a:gd name="connsiteX9" fmla="*/ 1418897 w 6227380"/>
              <a:gd name="connsiteY9" fmla="*/ 2790497 h 3176752"/>
              <a:gd name="connsiteX10" fmla="*/ 1734207 w 6227380"/>
              <a:gd name="connsiteY10" fmla="*/ 2790497 h 3176752"/>
              <a:gd name="connsiteX11" fmla="*/ 1954924 w 6227380"/>
              <a:gd name="connsiteY11" fmla="*/ 2869324 h 3176752"/>
              <a:gd name="connsiteX12" fmla="*/ 2222938 w 6227380"/>
              <a:gd name="connsiteY12" fmla="*/ 2869324 h 3176752"/>
              <a:gd name="connsiteX13" fmla="*/ 2538249 w 6227380"/>
              <a:gd name="connsiteY13" fmla="*/ 2900856 h 3176752"/>
              <a:gd name="connsiteX14" fmla="*/ 2837793 w 6227380"/>
              <a:gd name="connsiteY14" fmla="*/ 2979683 h 3176752"/>
              <a:gd name="connsiteX15" fmla="*/ 3058511 w 6227380"/>
              <a:gd name="connsiteY15" fmla="*/ 2932387 h 3176752"/>
              <a:gd name="connsiteX16" fmla="*/ 3200400 w 6227380"/>
              <a:gd name="connsiteY16" fmla="*/ 3011214 h 3176752"/>
              <a:gd name="connsiteX17" fmla="*/ 3389587 w 6227380"/>
              <a:gd name="connsiteY17" fmla="*/ 2963918 h 3176752"/>
              <a:gd name="connsiteX18" fmla="*/ 3689131 w 6227380"/>
              <a:gd name="connsiteY18" fmla="*/ 3042745 h 3176752"/>
              <a:gd name="connsiteX19" fmla="*/ 3957145 w 6227380"/>
              <a:gd name="connsiteY19" fmla="*/ 3074276 h 3176752"/>
              <a:gd name="connsiteX20" fmla="*/ 4114800 w 6227380"/>
              <a:gd name="connsiteY20" fmla="*/ 3058511 h 3176752"/>
              <a:gd name="connsiteX21" fmla="*/ 4319752 w 6227380"/>
              <a:gd name="connsiteY21" fmla="*/ 3074276 h 3176752"/>
              <a:gd name="connsiteX22" fmla="*/ 4556235 w 6227380"/>
              <a:gd name="connsiteY22" fmla="*/ 3074276 h 3176752"/>
              <a:gd name="connsiteX23" fmla="*/ 4761187 w 6227380"/>
              <a:gd name="connsiteY23" fmla="*/ 3105807 h 3176752"/>
              <a:gd name="connsiteX24" fmla="*/ 5029200 w 6227380"/>
              <a:gd name="connsiteY24" fmla="*/ 3090042 h 3176752"/>
              <a:gd name="connsiteX25" fmla="*/ 5186856 w 6227380"/>
              <a:gd name="connsiteY25" fmla="*/ 3137338 h 3176752"/>
              <a:gd name="connsiteX26" fmla="*/ 5328745 w 6227380"/>
              <a:gd name="connsiteY26" fmla="*/ 3153104 h 3176752"/>
              <a:gd name="connsiteX27" fmla="*/ 5439104 w 6227380"/>
              <a:gd name="connsiteY27" fmla="*/ 3105807 h 3176752"/>
              <a:gd name="connsiteX28" fmla="*/ 5565228 w 6227380"/>
              <a:gd name="connsiteY28" fmla="*/ 3153104 h 3176752"/>
              <a:gd name="connsiteX29" fmla="*/ 5644056 w 6227380"/>
              <a:gd name="connsiteY29" fmla="*/ 3168869 h 3176752"/>
              <a:gd name="connsiteX30" fmla="*/ 5801711 w 6227380"/>
              <a:gd name="connsiteY30" fmla="*/ 3105807 h 3176752"/>
              <a:gd name="connsiteX31" fmla="*/ 5912069 w 6227380"/>
              <a:gd name="connsiteY31" fmla="*/ 3121573 h 3176752"/>
              <a:gd name="connsiteX32" fmla="*/ 5990897 w 6227380"/>
              <a:gd name="connsiteY32" fmla="*/ 3153104 h 3176752"/>
              <a:gd name="connsiteX33" fmla="*/ 6148552 w 6227380"/>
              <a:gd name="connsiteY33" fmla="*/ 3121573 h 3176752"/>
              <a:gd name="connsiteX34" fmla="*/ 6227380 w 6227380"/>
              <a:gd name="connsiteY34" fmla="*/ 3153104 h 3176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6227380" h="3176752">
                <a:moveTo>
                  <a:pt x="0" y="0"/>
                </a:moveTo>
                <a:cubicBezTo>
                  <a:pt x="19707" y="366548"/>
                  <a:pt x="39414" y="733097"/>
                  <a:pt x="63062" y="930166"/>
                </a:cubicBezTo>
                <a:cubicBezTo>
                  <a:pt x="86710" y="1127235"/>
                  <a:pt x="102476" y="1048407"/>
                  <a:pt x="141890" y="1182414"/>
                </a:cubicBezTo>
                <a:cubicBezTo>
                  <a:pt x="181304" y="1316421"/>
                  <a:pt x="249621" y="1576552"/>
                  <a:pt x="299545" y="1734207"/>
                </a:cubicBezTo>
                <a:cubicBezTo>
                  <a:pt x="349469" y="1891862"/>
                  <a:pt x="399394" y="2036380"/>
                  <a:pt x="441435" y="2128345"/>
                </a:cubicBezTo>
                <a:cubicBezTo>
                  <a:pt x="483476" y="2220311"/>
                  <a:pt x="499241" y="2236076"/>
                  <a:pt x="551793" y="2286000"/>
                </a:cubicBezTo>
                <a:cubicBezTo>
                  <a:pt x="604345" y="2335924"/>
                  <a:pt x="698938" y="2377966"/>
                  <a:pt x="756745" y="2427890"/>
                </a:cubicBezTo>
                <a:cubicBezTo>
                  <a:pt x="814552" y="2477814"/>
                  <a:pt x="830318" y="2548759"/>
                  <a:pt x="898635" y="2585545"/>
                </a:cubicBezTo>
                <a:cubicBezTo>
                  <a:pt x="966952" y="2622331"/>
                  <a:pt x="1079939" y="2614448"/>
                  <a:pt x="1166649" y="2648607"/>
                </a:cubicBezTo>
                <a:cubicBezTo>
                  <a:pt x="1253359" y="2682766"/>
                  <a:pt x="1324304" y="2766849"/>
                  <a:pt x="1418897" y="2790497"/>
                </a:cubicBezTo>
                <a:cubicBezTo>
                  <a:pt x="1513490" y="2814145"/>
                  <a:pt x="1644869" y="2777359"/>
                  <a:pt x="1734207" y="2790497"/>
                </a:cubicBezTo>
                <a:cubicBezTo>
                  <a:pt x="1823545" y="2803635"/>
                  <a:pt x="1873469" y="2856186"/>
                  <a:pt x="1954924" y="2869324"/>
                </a:cubicBezTo>
                <a:cubicBezTo>
                  <a:pt x="2036379" y="2882462"/>
                  <a:pt x="2125717" y="2864069"/>
                  <a:pt x="2222938" y="2869324"/>
                </a:cubicBezTo>
                <a:cubicBezTo>
                  <a:pt x="2320159" y="2874579"/>
                  <a:pt x="2435773" y="2882463"/>
                  <a:pt x="2538249" y="2900856"/>
                </a:cubicBezTo>
                <a:cubicBezTo>
                  <a:pt x="2640725" y="2919249"/>
                  <a:pt x="2751083" y="2974428"/>
                  <a:pt x="2837793" y="2979683"/>
                </a:cubicBezTo>
                <a:cubicBezTo>
                  <a:pt x="2924503" y="2984938"/>
                  <a:pt x="2998077" y="2927132"/>
                  <a:pt x="3058511" y="2932387"/>
                </a:cubicBezTo>
                <a:cubicBezTo>
                  <a:pt x="3118946" y="2937642"/>
                  <a:pt x="3145221" y="3005959"/>
                  <a:pt x="3200400" y="3011214"/>
                </a:cubicBezTo>
                <a:cubicBezTo>
                  <a:pt x="3255579" y="3016469"/>
                  <a:pt x="3308132" y="2958663"/>
                  <a:pt x="3389587" y="2963918"/>
                </a:cubicBezTo>
                <a:cubicBezTo>
                  <a:pt x="3471042" y="2969173"/>
                  <a:pt x="3594538" y="3024352"/>
                  <a:pt x="3689131" y="3042745"/>
                </a:cubicBezTo>
                <a:cubicBezTo>
                  <a:pt x="3783724" y="3061138"/>
                  <a:pt x="3886200" y="3071648"/>
                  <a:pt x="3957145" y="3074276"/>
                </a:cubicBezTo>
                <a:cubicBezTo>
                  <a:pt x="4028090" y="3076904"/>
                  <a:pt x="4054366" y="3058511"/>
                  <a:pt x="4114800" y="3058511"/>
                </a:cubicBezTo>
                <a:cubicBezTo>
                  <a:pt x="4175234" y="3058511"/>
                  <a:pt x="4246180" y="3071649"/>
                  <a:pt x="4319752" y="3074276"/>
                </a:cubicBezTo>
                <a:cubicBezTo>
                  <a:pt x="4393324" y="3076903"/>
                  <a:pt x="4482663" y="3069021"/>
                  <a:pt x="4556235" y="3074276"/>
                </a:cubicBezTo>
                <a:cubicBezTo>
                  <a:pt x="4629807" y="3079531"/>
                  <a:pt x="4682360" y="3103179"/>
                  <a:pt x="4761187" y="3105807"/>
                </a:cubicBezTo>
                <a:cubicBezTo>
                  <a:pt x="4840014" y="3108435"/>
                  <a:pt x="4958255" y="3084787"/>
                  <a:pt x="5029200" y="3090042"/>
                </a:cubicBezTo>
                <a:cubicBezTo>
                  <a:pt x="5100145" y="3095297"/>
                  <a:pt x="5136932" y="3126828"/>
                  <a:pt x="5186856" y="3137338"/>
                </a:cubicBezTo>
                <a:cubicBezTo>
                  <a:pt x="5236780" y="3147848"/>
                  <a:pt x="5286704" y="3158359"/>
                  <a:pt x="5328745" y="3153104"/>
                </a:cubicBezTo>
                <a:cubicBezTo>
                  <a:pt x="5370786" y="3147849"/>
                  <a:pt x="5399690" y="3105807"/>
                  <a:pt x="5439104" y="3105807"/>
                </a:cubicBezTo>
                <a:cubicBezTo>
                  <a:pt x="5478518" y="3105807"/>
                  <a:pt x="5531069" y="3142594"/>
                  <a:pt x="5565228" y="3153104"/>
                </a:cubicBezTo>
                <a:cubicBezTo>
                  <a:pt x="5599387" y="3163614"/>
                  <a:pt x="5604642" y="3176752"/>
                  <a:pt x="5644056" y="3168869"/>
                </a:cubicBezTo>
                <a:cubicBezTo>
                  <a:pt x="5683470" y="3160986"/>
                  <a:pt x="5757042" y="3113690"/>
                  <a:pt x="5801711" y="3105807"/>
                </a:cubicBezTo>
                <a:cubicBezTo>
                  <a:pt x="5846380" y="3097924"/>
                  <a:pt x="5880538" y="3113690"/>
                  <a:pt x="5912069" y="3121573"/>
                </a:cubicBezTo>
                <a:cubicBezTo>
                  <a:pt x="5943600" y="3129456"/>
                  <a:pt x="5951483" y="3153104"/>
                  <a:pt x="5990897" y="3153104"/>
                </a:cubicBezTo>
                <a:cubicBezTo>
                  <a:pt x="6030311" y="3153104"/>
                  <a:pt x="6109138" y="3121573"/>
                  <a:pt x="6148552" y="3121573"/>
                </a:cubicBezTo>
                <a:cubicBezTo>
                  <a:pt x="6187966" y="3121573"/>
                  <a:pt x="6198476" y="3142594"/>
                  <a:pt x="6227380" y="3153104"/>
                </a:cubicBezTo>
              </a:path>
            </a:pathLst>
          </a:cu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25"/>
          <p:cNvSpPr/>
          <p:nvPr/>
        </p:nvSpPr>
        <p:spPr>
          <a:xfrm>
            <a:off x="2915816" y="5373216"/>
            <a:ext cx="576064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ZoneTexte 1"/>
          <p:cNvSpPr txBox="1"/>
          <p:nvPr/>
        </p:nvSpPr>
        <p:spPr>
          <a:xfrm>
            <a:off x="3059832" y="5373216"/>
            <a:ext cx="648072" cy="359972"/>
          </a:xfrm>
          <a:prstGeom prst="rect">
            <a:avLst/>
          </a:prstGeom>
          <a:noFill/>
          <a:ln>
            <a:noFill/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b="1" dirty="0" smtClean="0">
                <a:cs typeface="Arial" pitchFamily="34" charset="0"/>
              </a:rPr>
              <a:t>600</a:t>
            </a:r>
            <a:endParaRPr lang="fr-FR" sz="1600" b="1" dirty="0">
              <a:cs typeface="Arial" pitchFamily="34" charset="0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935596" y="1628800"/>
            <a:ext cx="68407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endParaRPr lang="fr-FR" b="1" dirty="0"/>
          </a:p>
        </p:txBody>
      </p:sp>
      <p:sp>
        <p:nvSpPr>
          <p:cNvPr id="29" name="ZoneTexte 28"/>
          <p:cNvSpPr txBox="1"/>
          <p:nvPr/>
        </p:nvSpPr>
        <p:spPr>
          <a:xfrm>
            <a:off x="840561" y="1938928"/>
            <a:ext cx="68407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fr-FR" b="1" dirty="0" smtClean="0"/>
              <a:t>0.8</a:t>
            </a:r>
            <a:endParaRPr lang="fr-FR" b="1" dirty="0"/>
          </a:p>
        </p:txBody>
      </p:sp>
      <p:sp>
        <p:nvSpPr>
          <p:cNvPr id="30" name="ZoneTexte 29"/>
          <p:cNvSpPr txBox="1"/>
          <p:nvPr/>
        </p:nvSpPr>
        <p:spPr>
          <a:xfrm>
            <a:off x="935596" y="2345161"/>
            <a:ext cx="68407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endParaRPr lang="fr-FR" b="1" dirty="0"/>
          </a:p>
        </p:txBody>
      </p:sp>
      <p:sp>
        <p:nvSpPr>
          <p:cNvPr id="31" name="ZoneTexte 30"/>
          <p:cNvSpPr txBox="1"/>
          <p:nvPr/>
        </p:nvSpPr>
        <p:spPr>
          <a:xfrm>
            <a:off x="935596" y="3150345"/>
            <a:ext cx="68407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endParaRPr lang="fr-FR" b="1" dirty="0"/>
          </a:p>
        </p:txBody>
      </p:sp>
      <p:sp>
        <p:nvSpPr>
          <p:cNvPr id="32" name="ZoneTexte 31"/>
          <p:cNvSpPr txBox="1"/>
          <p:nvPr/>
        </p:nvSpPr>
        <p:spPr>
          <a:xfrm>
            <a:off x="855676" y="3519677"/>
            <a:ext cx="68407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fr-FR" b="1" dirty="0" smtClean="0"/>
              <a:t>0.4</a:t>
            </a:r>
            <a:endParaRPr lang="fr-FR" b="1" dirty="0"/>
          </a:p>
        </p:txBody>
      </p:sp>
      <p:sp>
        <p:nvSpPr>
          <p:cNvPr id="33" name="ZoneTexte 32"/>
          <p:cNvSpPr txBox="1"/>
          <p:nvPr/>
        </p:nvSpPr>
        <p:spPr>
          <a:xfrm>
            <a:off x="933777" y="3889009"/>
            <a:ext cx="68407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endParaRPr lang="fr-FR" b="1" dirty="0"/>
          </a:p>
        </p:txBody>
      </p:sp>
      <p:sp>
        <p:nvSpPr>
          <p:cNvPr id="34" name="ZoneTexte 33"/>
          <p:cNvSpPr txBox="1"/>
          <p:nvPr/>
        </p:nvSpPr>
        <p:spPr>
          <a:xfrm>
            <a:off x="855676" y="4217309"/>
            <a:ext cx="68407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fr-FR" b="1" dirty="0" smtClean="0"/>
              <a:t>0.2</a:t>
            </a:r>
            <a:endParaRPr lang="fr-FR" b="1" dirty="0"/>
          </a:p>
        </p:txBody>
      </p:sp>
      <p:sp>
        <p:nvSpPr>
          <p:cNvPr id="35" name="ZoneTexte 34"/>
          <p:cNvSpPr txBox="1"/>
          <p:nvPr/>
        </p:nvSpPr>
        <p:spPr>
          <a:xfrm>
            <a:off x="935596" y="4571836"/>
            <a:ext cx="68407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1309006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28574" t="18031" r="28111" b="27280"/>
          <a:stretch>
            <a:fillRect/>
          </a:stretch>
        </p:blipFill>
        <p:spPr bwMode="auto">
          <a:xfrm>
            <a:off x="136383" y="1498848"/>
            <a:ext cx="3456339" cy="373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1" y="5453327"/>
            <a:ext cx="377991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/>
              <a:t>PCA on </a:t>
            </a:r>
            <a:r>
              <a:rPr lang="fr-FR" sz="2000" b="1" dirty="0" err="1" smtClean="0"/>
              <a:t>genotypes</a:t>
            </a:r>
            <a:r>
              <a:rPr lang="fr-FR" sz="2000" b="1" dirty="0"/>
              <a:t>,</a:t>
            </a:r>
            <a:r>
              <a:rPr lang="fr-FR" sz="2000" b="1" dirty="0" smtClean="0"/>
              <a:t> factor = </a:t>
            </a:r>
            <a:r>
              <a:rPr lang="fr-FR" sz="2000" b="1" dirty="0" err="1" smtClean="0"/>
              <a:t>breed</a:t>
            </a:r>
            <a:endParaRPr lang="fr-FR" sz="2000" b="1" dirty="0" smtClean="0"/>
          </a:p>
          <a:p>
            <a:pPr algn="ctr"/>
            <a:r>
              <a:rPr lang="fr-FR" dirty="0" smtClean="0"/>
              <a:t>Axis 1 and 2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111892" y="30638"/>
            <a:ext cx="882047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6F9D20"/>
                </a:solidFill>
                <a:cs typeface="Arial" pitchFamily="34" charset="0"/>
              </a:rPr>
              <a:t>Alpine genomic structure different from </a:t>
            </a:r>
            <a:r>
              <a:rPr lang="en-US" sz="2800" b="1" dirty="0" err="1" smtClean="0">
                <a:solidFill>
                  <a:srgbClr val="6F9D20"/>
                </a:solidFill>
                <a:cs typeface="Arial" pitchFamily="34" charset="0"/>
              </a:rPr>
              <a:t>Saanen</a:t>
            </a:r>
            <a:r>
              <a:rPr lang="en-US" sz="2800" b="1" dirty="0" smtClean="0">
                <a:solidFill>
                  <a:srgbClr val="6F9D20"/>
                </a:solidFill>
                <a:cs typeface="Arial" pitchFamily="34" charset="0"/>
              </a:rPr>
              <a:t> one</a:t>
            </a:r>
            <a:endParaRPr lang="en-US" sz="2800" b="1" dirty="0">
              <a:solidFill>
                <a:srgbClr val="6F9D20"/>
              </a:solidFill>
              <a:cs typeface="Arial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0" y="908720"/>
            <a:ext cx="676392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Allele frequency correlation between </a:t>
            </a:r>
            <a:r>
              <a:rPr lang="en-US" b="1" dirty="0" err="1" smtClean="0"/>
              <a:t>Saanen</a:t>
            </a:r>
            <a:r>
              <a:rPr lang="en-US" b="1" dirty="0" smtClean="0"/>
              <a:t> and Alpine breeds: </a:t>
            </a:r>
          </a:p>
          <a:p>
            <a:endParaRPr lang="en-US" sz="2000" b="1" dirty="0"/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3519593"/>
              </p:ext>
            </p:extLst>
          </p:nvPr>
        </p:nvGraphicFramePr>
        <p:xfrm>
          <a:off x="6372200" y="783143"/>
          <a:ext cx="1728192" cy="7480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120"/>
                <a:gridCol w="648072"/>
              </a:tblGrid>
              <a:tr h="377244">
                <a:tc>
                  <a:txBody>
                    <a:bodyPr/>
                    <a:lstStyle/>
                    <a:p>
                      <a:pPr algn="r"/>
                      <a:r>
                        <a:rPr lang="fr-FR" sz="1800" b="1" dirty="0" smtClean="0">
                          <a:solidFill>
                            <a:schemeClr val="tx1"/>
                          </a:solidFill>
                        </a:rPr>
                        <a:t>Males:</a:t>
                      </a:r>
                      <a:endParaRPr lang="fr-FR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800" b="1" dirty="0" smtClean="0">
                          <a:solidFill>
                            <a:schemeClr val="tx1"/>
                          </a:solidFill>
                        </a:rPr>
                        <a:t>0.69</a:t>
                      </a:r>
                      <a:endParaRPr lang="fr-FR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fr-FR" sz="1800" b="1" dirty="0" err="1" smtClean="0">
                          <a:solidFill>
                            <a:schemeClr val="tx1"/>
                          </a:solidFill>
                        </a:rPr>
                        <a:t>Females</a:t>
                      </a:r>
                      <a:r>
                        <a:rPr lang="fr-FR" sz="1800" b="1" dirty="0" smtClean="0">
                          <a:solidFill>
                            <a:schemeClr val="tx1"/>
                          </a:solidFill>
                        </a:rPr>
                        <a:t>:</a:t>
                      </a:r>
                      <a:endParaRPr lang="fr-FR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800" b="1" dirty="0" smtClean="0">
                          <a:solidFill>
                            <a:schemeClr val="tx1"/>
                          </a:solidFill>
                        </a:rPr>
                        <a:t>0.85</a:t>
                      </a:r>
                      <a:endParaRPr lang="fr-FR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3805809" y="3366368"/>
            <a:ext cx="5256584" cy="123110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/>
              <a:t>Low persistence of LD between Alpine and </a:t>
            </a:r>
            <a:r>
              <a:rPr lang="en-US" dirty="0" err="1" smtClean="0"/>
              <a:t>Saanen</a:t>
            </a: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/>
              <a:t>Low correlation between allele frequencies</a:t>
            </a:r>
          </a:p>
          <a:p>
            <a:endParaRPr lang="en-US" dirty="0" smtClean="0"/>
          </a:p>
          <a:p>
            <a:r>
              <a:rPr lang="en-US" sz="2000" b="1" dirty="0" smtClean="0">
                <a:sym typeface="Wingdings" panose="05000000000000000000" pitchFamily="2" charset="2"/>
              </a:rPr>
              <a:t> Alpine and </a:t>
            </a:r>
            <a:r>
              <a:rPr lang="en-US" sz="2000" b="1" dirty="0" err="1" smtClean="0">
                <a:sym typeface="Wingdings" panose="05000000000000000000" pitchFamily="2" charset="2"/>
              </a:rPr>
              <a:t>Saanen</a:t>
            </a:r>
            <a:r>
              <a:rPr lang="en-US" sz="2000" b="1" dirty="0" smtClean="0">
                <a:sym typeface="Wingdings" panose="05000000000000000000" pitchFamily="2" charset="2"/>
              </a:rPr>
              <a:t> = two different breeds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1495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/>
          <p:cNvSpPr txBox="1"/>
          <p:nvPr/>
        </p:nvSpPr>
        <p:spPr>
          <a:xfrm>
            <a:off x="3203848" y="3632530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Genomic</a:t>
            </a:r>
            <a:r>
              <a:rPr lang="fr-FR" sz="36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fr-FR" sz="3600" b="1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selection</a:t>
            </a:r>
            <a:endParaRPr lang="fr-FR" sz="36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224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6622</TotalTime>
  <Words>728</Words>
  <Application>Microsoft Office PowerPoint</Application>
  <PresentationFormat>Affichage à l'écran (4:3)</PresentationFormat>
  <Paragraphs>222</Paragraphs>
  <Slides>15</Slides>
  <Notes>6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7" baseType="lpstr">
      <vt:lpstr>Thème Office</vt:lpstr>
      <vt:lpstr>Équation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ccarillier</dc:creator>
  <cp:lastModifiedBy>ccarillier</cp:lastModifiedBy>
  <cp:revision>211</cp:revision>
  <cp:lastPrinted>2014-07-07T08:28:01Z</cp:lastPrinted>
  <dcterms:created xsi:type="dcterms:W3CDTF">2014-03-05T16:02:09Z</dcterms:created>
  <dcterms:modified xsi:type="dcterms:W3CDTF">2015-01-08T07:51:17Z</dcterms:modified>
</cp:coreProperties>
</file>