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86" r:id="rId4"/>
    <p:sldId id="261" r:id="rId5"/>
    <p:sldId id="262" r:id="rId6"/>
    <p:sldId id="263" r:id="rId7"/>
    <p:sldId id="264" r:id="rId8"/>
    <p:sldId id="265" r:id="rId9"/>
    <p:sldId id="266" r:id="rId10"/>
    <p:sldId id="282" r:id="rId11"/>
    <p:sldId id="273" r:id="rId12"/>
    <p:sldId id="257" r:id="rId13"/>
    <p:sldId id="274" r:id="rId14"/>
    <p:sldId id="276" r:id="rId15"/>
    <p:sldId id="277" r:id="rId16"/>
    <p:sldId id="278" r:id="rId17"/>
    <p:sldId id="279" r:id="rId18"/>
    <p:sldId id="283" r:id="rId19"/>
    <p:sldId id="284" r:id="rId20"/>
    <p:sldId id="285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60" d="100"/>
          <a:sy n="26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66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81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18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97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923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3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57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06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0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21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16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3CCC-26DA-4B9F-9433-6283E41D0D7E}" type="datetimeFigureOut">
              <a:rPr lang="en-AU" smtClean="0"/>
              <a:t>19/07/2016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D5A6-432F-4FA3-8DA4-619618C654F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6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AU" dirty="0"/>
              <a:t>Designing soil monitoring schemes for large areas based on digital soil mapping products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87624" y="4005064"/>
            <a:ext cx="7772400" cy="1500187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Alex McBratney, Nicolas Saby, </a:t>
            </a:r>
          </a:p>
          <a:p>
            <a:r>
              <a:rPr lang="en-AU" sz="3200" dirty="0" smtClean="0">
                <a:solidFill>
                  <a:srgbClr val="FF0000"/>
                </a:solidFill>
              </a:rPr>
              <a:t>Jaap de Gruijter, Budiman Minasny</a:t>
            </a:r>
            <a:endParaRPr lang="en-AU" sz="32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members.iinet.net.au/~nedwood/flat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98209"/>
            <a:ext cx="1780658" cy="11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22939"/>
            <a:ext cx="1565076" cy="10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nchantedlearning.com/europe/netherlands/flag/Flag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39372"/>
            <a:ext cx="1603276" cy="10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7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61" y="0"/>
            <a:ext cx="51442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967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Designed for small extents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4725144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See talk by</a:t>
            </a:r>
          </a:p>
          <a:p>
            <a:r>
              <a:rPr lang="en-AU" dirty="0" smtClean="0"/>
              <a:t>Hedley et al.</a:t>
            </a:r>
          </a:p>
          <a:p>
            <a:r>
              <a:rPr lang="en-AU" dirty="0" smtClean="0"/>
              <a:t>for an example from</a:t>
            </a:r>
          </a:p>
          <a:p>
            <a:r>
              <a:rPr lang="en-AU" dirty="0" smtClean="0"/>
              <a:t>New Zealand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164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Applying it to a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very </a:t>
            </a:r>
            <a:r>
              <a:rPr lang="en-AU" dirty="0" smtClean="0"/>
              <a:t>large extent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Computationally expensive/challenging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64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29091" r="8544" b="23636"/>
          <a:stretch/>
        </p:blipFill>
        <p:spPr>
          <a:xfrm>
            <a:off x="467544" y="1897348"/>
            <a:ext cx="3929653" cy="3241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28870" r="4179" b="13499"/>
          <a:stretch/>
        </p:blipFill>
        <p:spPr>
          <a:xfrm>
            <a:off x="4826447" y="2001429"/>
            <a:ext cx="3713564" cy="3583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89477" r="44701" b="4353"/>
          <a:stretch/>
        </p:blipFill>
        <p:spPr>
          <a:xfrm>
            <a:off x="3275856" y="5373216"/>
            <a:ext cx="2342679" cy="423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NSW, Australia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809,000 km</a:t>
            </a:r>
            <a:r>
              <a:rPr lang="en-AU" baseline="30000" dirty="0" smtClean="0"/>
              <a:t>2</a:t>
            </a:r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88706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619672" y="5445224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OSPATS 50 strata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t="3994" r="2815" b="3115"/>
          <a:stretch/>
        </p:blipFill>
        <p:spPr>
          <a:xfrm>
            <a:off x="93993" y="3672713"/>
            <a:ext cx="3960000" cy="287230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154" r="2867" b="3563"/>
          <a:stretch/>
        </p:blipFill>
        <p:spPr>
          <a:xfrm>
            <a:off x="4572000" y="1774856"/>
            <a:ext cx="4320000" cy="3296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6017" r="4425" b="4457"/>
          <a:stretch/>
        </p:blipFill>
        <p:spPr>
          <a:xfrm>
            <a:off x="251520" y="548680"/>
            <a:ext cx="3960000" cy="3018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3848" y="31409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kmeans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623731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Cum_sqrt_f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1196752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OSPATS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07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2881" r="3522" b="2614"/>
          <a:stretch/>
        </p:blipFill>
        <p:spPr>
          <a:xfrm>
            <a:off x="1685217" y="1730559"/>
            <a:ext cx="5720668" cy="4277276"/>
          </a:xfrm>
        </p:spPr>
      </p:pic>
      <p:sp>
        <p:nvSpPr>
          <p:cNvPr id="7" name="Oval 6"/>
          <p:cNvSpPr/>
          <p:nvPr/>
        </p:nvSpPr>
        <p:spPr>
          <a:xfrm>
            <a:off x="6974552" y="5013176"/>
            <a:ext cx="58864" cy="588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7084417" y="4828510"/>
            <a:ext cx="184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Sampling location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31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France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44" y="2204864"/>
            <a:ext cx="3998026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68892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5567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Calibration data:</a:t>
            </a:r>
          </a:p>
          <a:p>
            <a:r>
              <a:rPr lang="fr-FR" dirty="0" err="1" smtClean="0"/>
              <a:t>Legacy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88024" y="148478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data: </a:t>
            </a:r>
          </a:p>
          <a:p>
            <a:r>
              <a:rPr lang="fr-FR" dirty="0" smtClean="0"/>
              <a:t>Soil Monitoring Network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176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550,000 km</a:t>
            </a:r>
            <a:r>
              <a:rPr lang="en-AU" baseline="30000" dirty="0" smtClean="0"/>
              <a:t>2</a:t>
            </a:r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139455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Map of topsoil (0-30 cm) C content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329"/>
            <a:ext cx="4404385" cy="3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200" y="1330737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Prediction  mean (using </a:t>
            </a:r>
            <a:r>
              <a:rPr lang="en-AU" dirty="0" err="1" smtClean="0"/>
              <a:t>Quantile</a:t>
            </a:r>
            <a:r>
              <a:rPr lang="en-AU" dirty="0" smtClean="0"/>
              <a:t> Random Forest)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4241" y="17728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Prediction  variance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8772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Independent Validation</a:t>
            </a:r>
          </a:p>
          <a:p>
            <a:r>
              <a:rPr lang="en-AU" dirty="0" smtClean="0"/>
              <a:t>R</a:t>
            </a:r>
            <a:r>
              <a:rPr lang="en-AU" baseline="30000" dirty="0" smtClean="0"/>
              <a:t>2</a:t>
            </a:r>
            <a:r>
              <a:rPr lang="en-AU" dirty="0" smtClean="0"/>
              <a:t> = 0.32  RMSE = </a:t>
            </a:r>
            <a:r>
              <a:rPr lang="en-US" dirty="0" smtClean="0"/>
              <a:t>17.52 g/kg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1" y="2170484"/>
            <a:ext cx="4247763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4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6398947" cy="538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Stratifications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5km grid</a:t>
            </a:r>
          </a:p>
          <a:p>
            <a:r>
              <a:rPr lang="en-AU" dirty="0" smtClean="0"/>
              <a:t>10 strata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177281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Needs annealing schedule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284984"/>
            <a:ext cx="17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Sologne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J</a:t>
            </a:r>
            <a:r>
              <a:rPr lang="en-AU" dirty="0" smtClean="0"/>
              <a:t>ura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45019" y="4660277"/>
            <a:ext cx="152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Massif Central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113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Standard </a:t>
            </a:r>
            <a:r>
              <a:rPr lang="fr-FR" dirty="0" err="1" smtClean="0"/>
              <a:t>error</a:t>
            </a:r>
            <a:r>
              <a:rPr lang="fr-FR" dirty="0" smtClean="0"/>
              <a:t> of the </a:t>
            </a:r>
            <a:r>
              <a:rPr lang="fr-FR" dirty="0" err="1" smtClean="0"/>
              <a:t>mean</a:t>
            </a:r>
            <a:r>
              <a:rPr lang="fr-FR" dirty="0" smtClean="0"/>
              <a:t> of C content in g/kg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3036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7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Percentage </a:t>
            </a:r>
            <a:r>
              <a:rPr lang="en-AU" i="1" dirty="0" err="1" smtClean="0"/>
              <a:t>RV</a:t>
            </a:r>
            <a:r>
              <a:rPr lang="en-AU" i="1" baseline="-25000" dirty="0" err="1" smtClean="0"/>
              <a:t>p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Calculated using the SMN observations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3" y="2348880"/>
            <a:ext cx="78803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2652713" y="1250129"/>
            <a:ext cx="3838575" cy="48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DSM &amp; Soil Monitoring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Digital </a:t>
            </a:r>
            <a:r>
              <a:rPr lang="en-AU" dirty="0"/>
              <a:t>soil maps have been produced at </a:t>
            </a:r>
            <a:r>
              <a:rPr lang="en-AU" dirty="0" smtClean="0"/>
              <a:t>continental, country and </a:t>
            </a:r>
            <a:r>
              <a:rPr lang="en-AU" dirty="0"/>
              <a:t>regional extents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 </a:t>
            </a:r>
          </a:p>
          <a:p>
            <a:r>
              <a:rPr lang="en-AU" dirty="0" smtClean="0"/>
              <a:t>These </a:t>
            </a:r>
            <a:r>
              <a:rPr lang="en-AU" dirty="0"/>
              <a:t>maps of soil properties along with their uncertainty can be used to establish </a:t>
            </a:r>
            <a:r>
              <a:rPr lang="en-AU" dirty="0" smtClean="0"/>
              <a:t>strata for </a:t>
            </a:r>
            <a:r>
              <a:rPr lang="en-AU" dirty="0"/>
              <a:t>soil </a:t>
            </a:r>
            <a:r>
              <a:rPr lang="en-AU" dirty="0" smtClean="0"/>
              <a:t>monitoring.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58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‘equivalent</a:t>
            </a:r>
            <a:br>
              <a:rPr lang="en-US" sz="2000" dirty="0"/>
            </a:br>
            <a:r>
              <a:rPr lang="en-US" sz="2000" dirty="0"/>
              <a:t>sample size’, which would yield the same precision if Simple Random Sampling</a:t>
            </a:r>
            <a:br>
              <a:rPr lang="en-US" sz="2000" dirty="0"/>
            </a:br>
            <a:r>
              <a:rPr lang="en-US" sz="2000" dirty="0"/>
              <a:t>were used</a:t>
            </a:r>
            <a:endParaRPr lang="fr-FR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3825240" cy="4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85" y="2636912"/>
            <a:ext cx="69500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80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Use of national or global DSM (e.g., </a:t>
            </a:r>
            <a:r>
              <a:rPr lang="en-AU" dirty="0" err="1" smtClean="0"/>
              <a:t>GlobalSoilMap</a:t>
            </a:r>
            <a:r>
              <a:rPr lang="en-AU" dirty="0" smtClean="0"/>
              <a:t>) products can be used for designing regional or national soil monitoring schemes to detect regional or national mean change.</a:t>
            </a:r>
          </a:p>
          <a:p>
            <a:endParaRPr lang="en-AU" dirty="0" smtClean="0"/>
          </a:p>
          <a:p>
            <a:r>
              <a:rPr lang="en-AU" dirty="0" smtClean="0"/>
              <a:t>Conversely these monitoring schemes can be used to remove bias and/or update national or global DSM products (e.g., </a:t>
            </a:r>
            <a:r>
              <a:rPr lang="en-AU" dirty="0" err="1" smtClean="0"/>
              <a:t>GlobalSoilMap</a:t>
            </a:r>
            <a:r>
              <a:rPr lang="en-AU" dirty="0" smtClean="0"/>
              <a:t>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946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12" y="2492896"/>
            <a:ext cx="8229600" cy="1143000"/>
          </a:xfrm>
        </p:spPr>
        <p:txBody>
          <a:bodyPr>
            <a:no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HOW?</a:t>
            </a:r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36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340" y="170080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3949" y="1300698"/>
            <a:ext cx="389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Map of prediction of target variable</a:t>
            </a:r>
            <a:endParaRPr lang="en-AU" sz="2000" dirty="0"/>
          </a:p>
        </p:txBody>
      </p:sp>
      <p:sp>
        <p:nvSpPr>
          <p:cNvPr id="4" name="AutoShape 2" descr="Image result for australi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68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stratify?</a:t>
            </a:r>
            <a:endParaRPr lang="en-A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340" y="170080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0" y="335727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34" y="5674022"/>
            <a:ext cx="400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compact geographical </a:t>
            </a:r>
            <a:r>
              <a:rPr lang="en-AU" dirty="0" smtClean="0"/>
              <a:t>stratification</a:t>
            </a:r>
          </a:p>
          <a:p>
            <a:r>
              <a:rPr lang="en-AU" dirty="0" smtClean="0"/>
              <a:t>K-means, minimise the mean of the shortest distance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463949" y="1300698"/>
            <a:ext cx="389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Map of prediction of target variable</a:t>
            </a:r>
            <a:endParaRPr lang="en-AU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61" y="1772620"/>
            <a:ext cx="1418282" cy="14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8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stratify?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340" y="170080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496" y="3237931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0" y="335727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34" y="5674022"/>
            <a:ext cx="400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compact geographical </a:t>
            </a:r>
            <a:r>
              <a:rPr lang="en-AU" dirty="0" smtClean="0"/>
              <a:t>stratification</a:t>
            </a:r>
          </a:p>
          <a:p>
            <a:r>
              <a:rPr lang="en-AU" dirty="0" smtClean="0"/>
              <a:t>K-means, minimise the mean of the shortest distance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99972" y="5602014"/>
            <a:ext cx="339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Minimise sampling variance</a:t>
            </a:r>
          </a:p>
          <a:p>
            <a:r>
              <a:rPr lang="en-AU" dirty="0" smtClean="0"/>
              <a:t>Cum √f method</a:t>
            </a:r>
          </a:p>
          <a:p>
            <a:r>
              <a:rPr lang="en-AU" dirty="0"/>
              <a:t>(</a:t>
            </a:r>
            <a:r>
              <a:rPr lang="en-AU" dirty="0" err="1"/>
              <a:t>Dalenius</a:t>
            </a:r>
            <a:r>
              <a:rPr lang="en-AU" dirty="0"/>
              <a:t> and Hodges, </a:t>
            </a:r>
            <a:r>
              <a:rPr lang="en-AU" dirty="0" smtClean="0"/>
              <a:t>1959)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463949" y="1300698"/>
            <a:ext cx="389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Map of prediction of target variable</a:t>
            </a:r>
            <a:endParaRPr lang="en-AU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61" y="1772620"/>
            <a:ext cx="1418282" cy="141828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17229"/>
              </p:ext>
            </p:extLst>
          </p:nvPr>
        </p:nvGraphicFramePr>
        <p:xfrm>
          <a:off x="7065800" y="1793681"/>
          <a:ext cx="1134513" cy="144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7" imgW="499680" imgH="636840" progId="Photoshop.Image.13">
                  <p:embed/>
                </p:oleObj>
              </mc:Choice>
              <mc:Fallback>
                <p:oleObj name="Image" r:id="rId7" imgW="499680" imgH="636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5800" y="1793681"/>
                        <a:ext cx="1134513" cy="144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35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two extremes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1. No </a:t>
            </a:r>
            <a:r>
              <a:rPr lang="en-AU" dirty="0"/>
              <a:t>prior information at all? (Brus et al. 2003)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2. No </a:t>
            </a:r>
            <a:r>
              <a:rPr lang="en-AU" dirty="0"/>
              <a:t>spatial context, </a:t>
            </a:r>
            <a:r>
              <a:rPr lang="en-AU" dirty="0" smtClean="0"/>
              <a:t>assume </a:t>
            </a:r>
            <a:r>
              <a:rPr lang="en-AU" dirty="0"/>
              <a:t>implicitly that the predictions have only negligible errors,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6410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968" y="2420888"/>
            <a:ext cx="34385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3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Optimal stratification (</a:t>
            </a:r>
            <a:r>
              <a:rPr lang="en-AU" dirty="0" err="1"/>
              <a:t>Ospats</a:t>
            </a:r>
            <a:r>
              <a:rPr lang="en-AU" dirty="0" smtClean="0"/>
              <a:t>)</a:t>
            </a:r>
            <a:endParaRPr lang="en-A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856" y="1034285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02964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371703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49280"/>
            <a:ext cx="369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compact geographical </a:t>
            </a:r>
            <a:r>
              <a:rPr lang="en-AU" dirty="0" smtClean="0"/>
              <a:t>stratification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622627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Minimise sampling 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5228" y="3299913"/>
            <a:ext cx="5694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Map of prediction of target variable &amp; uncertainty</a:t>
            </a:r>
            <a:endParaRPr lang="en-A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82" y="371703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2438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Picture 06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240087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8723" y="6052366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OSPATS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Optimal stratification (OSPATS)</a:t>
            </a:r>
            <a:br>
              <a:rPr lang="en-AU" dirty="0" smtClean="0"/>
            </a:br>
            <a:r>
              <a:rPr lang="en-AU" dirty="0" smtClean="0"/>
              <a:t>de Gruijter et al. 2015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49"/>
          <a:stretch/>
        </p:blipFill>
        <p:spPr bwMode="auto">
          <a:xfrm>
            <a:off x="2065063" y="1628800"/>
            <a:ext cx="4333875" cy="116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39" y="3941402"/>
            <a:ext cx="5800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361" y="2795579"/>
            <a:ext cx="1952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02943"/>
            <a:ext cx="5905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610" y="4142498"/>
            <a:ext cx="104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Predictor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19" y="4684198"/>
            <a:ext cx="4880074" cy="2164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24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357</Words>
  <Application>Microsoft Office PowerPoint</Application>
  <PresentationFormat>Affichage à l'écran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Office Theme</vt:lpstr>
      <vt:lpstr>Image</vt:lpstr>
      <vt:lpstr>Designing soil monitoring schemes for large areas based on digital soil mapping products</vt:lpstr>
      <vt:lpstr>DSM &amp; Soil Monitoring</vt:lpstr>
      <vt:lpstr>HOW?</vt:lpstr>
      <vt:lpstr>Présentation PowerPoint</vt:lpstr>
      <vt:lpstr>How to stratify?</vt:lpstr>
      <vt:lpstr>How to stratify?</vt:lpstr>
      <vt:lpstr>The two extremes</vt:lpstr>
      <vt:lpstr>Optimal stratification (Ospats)</vt:lpstr>
      <vt:lpstr>Optimal stratification (OSPATS) de Gruijter et al. 2015</vt:lpstr>
      <vt:lpstr>Présentation PowerPoint</vt:lpstr>
      <vt:lpstr>Applying it to a very large extent</vt:lpstr>
      <vt:lpstr>NSW, Australia</vt:lpstr>
      <vt:lpstr>Présentation PowerPoint</vt:lpstr>
      <vt:lpstr>Présentation PowerPoint</vt:lpstr>
      <vt:lpstr>France</vt:lpstr>
      <vt:lpstr>Map of topsoil (0-30 cm) C content</vt:lpstr>
      <vt:lpstr>Stratifications</vt:lpstr>
      <vt:lpstr>Standard error of the mean of C content in g/kg</vt:lpstr>
      <vt:lpstr>Percentage RVp</vt:lpstr>
      <vt:lpstr>the ‘equivalent sample size’, which would yield the same precision if Simple Random Sampling were used</vt:lpstr>
      <vt:lpstr>Conclusions</vt:lpstr>
    </vt:vector>
  </TitlesOfParts>
  <Company>University of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Sanjeewani Pallegedara Dewage</dc:creator>
  <cp:lastModifiedBy>Florence HELIES</cp:lastModifiedBy>
  <cp:revision>23</cp:revision>
  <dcterms:created xsi:type="dcterms:W3CDTF">2016-03-21T23:46:59Z</dcterms:created>
  <dcterms:modified xsi:type="dcterms:W3CDTF">2016-07-19T08:45:24Z</dcterms:modified>
</cp:coreProperties>
</file>