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257" r:id="rId4"/>
    <p:sldId id="282" r:id="rId5"/>
    <p:sldId id="305" r:id="rId6"/>
    <p:sldId id="306" r:id="rId7"/>
    <p:sldId id="307" r:id="rId8"/>
    <p:sldId id="272" r:id="rId9"/>
    <p:sldId id="280" r:id="rId10"/>
    <p:sldId id="302" r:id="rId11"/>
    <p:sldId id="303" r:id="rId12"/>
    <p:sldId id="304" r:id="rId13"/>
    <p:sldId id="308" r:id="rId14"/>
    <p:sldId id="309" r:id="rId15"/>
    <p:sldId id="310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4660"/>
  </p:normalViewPr>
  <p:slideViewPr>
    <p:cSldViewPr>
      <p:cViewPr>
        <p:scale>
          <a:sx n="60" d="100"/>
          <a:sy n="60" d="100"/>
        </p:scale>
        <p:origin x="-2304" y="-1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407E9D52-E41D-4016-BCDD-E1459F8ED964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1F7464CE-ECE9-4279-8EAC-162DAA4B2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851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3E84898-2A67-42F5-B422-87D104974BB6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BE1B7633-43B8-4C9D-A060-863CFF13C9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8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85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1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BB24-BD38-4264-80C3-BE3B67E7B4E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D68F-AE6A-4E35-8FAF-3D85AB0A6A1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A3C6-FDEA-4DB3-86B6-BEBE79A82C3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93A5-2B13-4B6D-A442-AA311CFA60D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9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EF5E-FD18-418D-A7B8-9D0B95043F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35EE-2CC1-4BCB-9B4F-B08D5FAAB4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2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6013-FA8E-447D-8B42-5D9AA8BE805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DEED-DFD9-443C-A70D-55A13A8FC4C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BE5F-5976-402D-A767-70E398C6A76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2B18-9450-4F1F-839F-79D5AF5320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56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AB98-704F-4AD9-9DAD-A0441DEB970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3C89-1183-48BD-9895-D437C7E34A6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50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5285-922A-489C-81C7-ECA3631FE1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2C18-F399-4700-9EF1-99183992D84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67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CD4-E786-445F-BC5C-B96EC44C292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045F-8005-4A35-8FEA-C84E029C963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73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A7A7-54BB-47CE-BB91-DFFDA7293D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9A52-3BE9-4648-BAF6-A80DEA6B22B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8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F425-3D9A-4C53-AA06-328DC66ED93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0227-383A-4475-9FE7-156A4C00FB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79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D078-0CD5-4460-8783-27BC94878FA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CFFD-E4AB-4C77-9992-68ABC14A203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41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BB24-BD38-4264-80C3-BE3B67E7B4E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D68F-AE6A-4E35-8FAF-3D85AB0A6A1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A3C6-FDEA-4DB3-86B6-BEBE79A82C3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93A5-2B13-4B6D-A442-AA311CFA60D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10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EF5E-FD18-418D-A7B8-9D0B95043F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35EE-2CC1-4BCB-9B4F-B08D5FAAB4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8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6013-FA8E-447D-8B42-5D9AA8BE805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DEED-DFD9-443C-A70D-55A13A8FC4C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44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BE5F-5976-402D-A767-70E398C6A76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2B18-9450-4F1F-839F-79D5AF5320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36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AB98-704F-4AD9-9DAD-A0441DEB970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3C89-1183-48BD-9895-D437C7E34A6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86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5285-922A-489C-81C7-ECA3631FE1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2C18-F399-4700-9EF1-99183992D84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8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565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CD4-E786-445F-BC5C-B96EC44C292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045F-8005-4A35-8FEA-C84E029C963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6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A7A7-54BB-47CE-BB91-DFFDA7293D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9A52-3BE9-4648-BAF6-A80DEA6B22B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4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F425-3D9A-4C53-AA06-328DC66ED93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0227-383A-4475-9FE7-156A4C00FB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45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D078-0CD5-4460-8783-27BC94878FA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CFFD-E4AB-4C77-9992-68ABC14A203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9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6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41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0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80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6618-A646-4DBA-BA14-8E68014D279F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4886-2D98-4AEB-BDB9-4E358136D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67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CFCD2B-A4D0-44C5-8EC2-2A5880625F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57403-A4A8-4E3F-A142-41FA7977E8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2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CFCD2B-A4D0-44C5-8EC2-2A5880625F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57403-A4A8-4E3F-A142-41FA7977E8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santi\Desktop\Arrière-plan-agroforester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84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1704" y="116632"/>
            <a:ext cx="6122744" cy="208823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Double intérêt génétique du dispositif expérimental agroforestier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Nouzilly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endParaRPr lang="fr-F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5579949"/>
            <a:ext cx="5760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Frédérique </a:t>
            </a:r>
            <a:r>
              <a:rPr lang="fr-FR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Santi</a:t>
            </a:r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 0588 Centre Val de Loire</a:t>
            </a:r>
          </a:p>
          <a:p>
            <a:pPr>
              <a:defRPr/>
            </a:pP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53"/>
          <p:cNvSpPr>
            <a:spLocks noChangeArrowheads="1"/>
          </p:cNvSpPr>
          <p:nvPr/>
        </p:nvSpPr>
        <p:spPr bwMode="auto">
          <a:xfrm>
            <a:off x="0" y="6065838"/>
            <a:ext cx="9144000" cy="8191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07504" y="6165304"/>
            <a:ext cx="4032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Réunion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SPEAL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 </a:t>
            </a:r>
            <a:r>
              <a:rPr 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juin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2015</a:t>
            </a:r>
            <a:endParaRPr lang="fr-FR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INRA de </a:t>
            </a:r>
            <a:r>
              <a:rPr 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Nouzilly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11424"/>
            <a:ext cx="1727952" cy="7155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03898"/>
            <a:ext cx="2653361" cy="122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Frederique\Doc-INRA\Travail\Projets\SPEAL\logo speal 300-fo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09" y="6078434"/>
            <a:ext cx="2584777" cy="77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99" y="3972307"/>
            <a:ext cx="1631157" cy="20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15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688632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>
                <a:solidFill>
                  <a:srgbClr val="00B050"/>
                </a:solidFill>
              </a:rPr>
              <a:t>T</a:t>
            </a:r>
            <a:r>
              <a:rPr lang="fr-FR" b="1" dirty="0" smtClean="0">
                <a:solidFill>
                  <a:srgbClr val="00B050"/>
                </a:solidFill>
              </a:rPr>
              <a:t>émoins récurrents - </a:t>
            </a:r>
            <a:r>
              <a:rPr lang="fr-FR" b="1" i="1" dirty="0" smtClean="0">
                <a:solidFill>
                  <a:srgbClr val="00B050"/>
                </a:solidFill>
              </a:rPr>
              <a:t>la traçabilité et la multiplication des plantations permet sélections et évaluations</a:t>
            </a:r>
          </a:p>
          <a:p>
            <a:pPr marL="0" indent="0" algn="ctr">
              <a:buNone/>
            </a:pPr>
            <a:endParaRPr lang="fr-F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Trouver le meilleur </a:t>
            </a:r>
            <a:r>
              <a:rPr lang="fr-FR" dirty="0" smtClean="0"/>
              <a:t>érable sycomore : 1 sur 88 seulement sur cette plantation </a:t>
            </a:r>
            <a:r>
              <a:rPr lang="fr-FR" dirty="0" smtClean="0">
                <a:sym typeface="Wingdings" panose="05000000000000000000" pitchFamily="2" charset="2"/>
              </a:rPr>
              <a:t> plus efficace avec résultats issus de plusieurs plantations car intensité de sélection plus forte si choix d’un seul arbre / ou sélection de plus nombreux individus </a:t>
            </a:r>
            <a:endParaRPr lang="fr-FR" dirty="0" smtClean="0"/>
          </a:p>
          <a:p>
            <a:pPr lvl="3" algn="just">
              <a:buFont typeface="Wingdings" panose="05000000000000000000" pitchFamily="2" charset="2"/>
              <a:buChar char="ü"/>
            </a:pPr>
            <a:endParaRPr lang="fr-FR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/>
              <a:t>La provenance d’érable utilisée dans cette plantation est-elle plus ou moins performante dans telle ou telle zone </a:t>
            </a:r>
            <a:r>
              <a:rPr lang="fr-FR" dirty="0" err="1" smtClean="0"/>
              <a:t>pédo-climatique</a:t>
            </a:r>
            <a:r>
              <a:rPr lang="fr-FR" dirty="0" smtClean="0"/>
              <a:t> ?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recommandations</a:t>
            </a:r>
            <a:endParaRPr lang="fr-FR" dirty="0" smtClean="0">
              <a:solidFill>
                <a:srgbClr val="FF0000"/>
              </a:solidFill>
            </a:endParaRPr>
          </a:p>
          <a:p>
            <a:pPr lvl="3" algn="just">
              <a:buFont typeface="Wingdings" panose="05000000000000000000" pitchFamily="2" charset="2"/>
              <a:buChar char="ü"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124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68863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>
                <a:solidFill>
                  <a:srgbClr val="00B050"/>
                </a:solidFill>
              </a:rPr>
              <a:t>T</a:t>
            </a:r>
            <a:r>
              <a:rPr lang="fr-FR" b="1" dirty="0" smtClean="0">
                <a:solidFill>
                  <a:srgbClr val="00B050"/>
                </a:solidFill>
              </a:rPr>
              <a:t>émoins récurrents - </a:t>
            </a:r>
            <a:r>
              <a:rPr lang="fr-FR" b="1" i="1" dirty="0" smtClean="0">
                <a:solidFill>
                  <a:srgbClr val="00B050"/>
                </a:solidFill>
              </a:rPr>
              <a:t>difficultés</a:t>
            </a:r>
          </a:p>
          <a:p>
            <a:pPr marL="0" indent="0" algn="ctr">
              <a:buNone/>
            </a:pPr>
            <a:endParaRPr lang="fr-F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Traçabilité </a:t>
            </a:r>
            <a:r>
              <a:rPr lang="fr-FR" dirty="0" smtClean="0"/>
              <a:t>: un défi, obtenir les bons renseignements sur le matériel végétal, ainsi que les modifications (ex regarnis) soient bien enregistrées</a:t>
            </a:r>
          </a:p>
          <a:p>
            <a:pPr lvl="3" algn="just">
              <a:buFont typeface="Wingdings" panose="05000000000000000000" pitchFamily="2" charset="2"/>
              <a:buChar char="ü"/>
            </a:pPr>
            <a:endParaRPr lang="fr-FR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Méthodes d’analyse </a:t>
            </a:r>
            <a:r>
              <a:rPr lang="fr-FR" dirty="0" smtClean="0"/>
              <a:t>: réaliser les mesures (produire des protocoles très simples et robustes) ; étendre les méthodes actuellement développées sur des dispositifs classiques à ces dispositifs « participatifs » 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/>
              <a:t>Seul un </a:t>
            </a:r>
            <a:r>
              <a:rPr lang="fr-FR" dirty="0" smtClean="0">
                <a:solidFill>
                  <a:srgbClr val="FF0000"/>
                </a:solidFill>
              </a:rPr>
              <a:t>réseau étendu </a:t>
            </a:r>
            <a:r>
              <a:rPr lang="fr-FR" dirty="0" smtClean="0"/>
              <a:t>permet des résultats très intéressants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fr-FR" sz="1100" dirty="0"/>
          </a:p>
          <a:p>
            <a:pPr marL="457200" lvl="1" indent="0" algn="just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518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59832" y="5589240"/>
            <a:ext cx="501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Merci de votre attention !</a:t>
            </a:r>
            <a:endParaRPr lang="fr-FR" sz="3600" dirty="0"/>
          </a:p>
        </p:txBody>
      </p:sp>
      <p:pic>
        <p:nvPicPr>
          <p:cNvPr id="2050" name="Picture 2" descr="E:\Frederique\Doc-INRA\Travail\Projets\SPEAL\Agroforesterie à PAO\IMG_20141125_1415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7344" r="8299"/>
          <a:stretch/>
        </p:blipFill>
        <p:spPr bwMode="auto">
          <a:xfrm>
            <a:off x="755577" y="482890"/>
            <a:ext cx="4392488" cy="4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35496" y="836712"/>
            <a:ext cx="9108504" cy="4752528"/>
          </a:xfrm>
          <a:prstGeom prst="rect">
            <a:avLst/>
          </a:prstGeom>
          <a:ln w="9525"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3500" b="1" dirty="0" smtClean="0">
                <a:solidFill>
                  <a:srgbClr val="00B050"/>
                </a:solidFill>
              </a:rPr>
              <a:t>Deux objectifs sur la qualité génétique </a:t>
            </a:r>
            <a:endParaRPr lang="fr-FR" sz="1300" b="1" dirty="0" smtClean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Court terme, </a:t>
            </a:r>
            <a:r>
              <a:rPr lang="fr-FR" dirty="0" smtClean="0"/>
              <a:t>dans quelques plantations, </a:t>
            </a:r>
            <a:r>
              <a:rPr lang="fr-FR" dirty="0" smtClean="0">
                <a:solidFill>
                  <a:srgbClr val="FF0000"/>
                </a:solidFill>
              </a:rPr>
              <a:t>densifier </a:t>
            </a:r>
            <a:r>
              <a:rPr lang="fr-FR" dirty="0" smtClean="0"/>
              <a:t>les plantations agroforestières en doublant les points de plantations 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dirty="0" smtClean="0">
                <a:solidFill>
                  <a:prstClr val="black"/>
                </a:solidFill>
              </a:rPr>
              <a:t>permettre ainsi une </a:t>
            </a:r>
            <a:r>
              <a:rPr lang="fr-FR" dirty="0" smtClean="0">
                <a:solidFill>
                  <a:srgbClr val="FF0000"/>
                </a:solidFill>
              </a:rPr>
              <a:t>éclaircie </a:t>
            </a:r>
            <a:r>
              <a:rPr lang="fr-FR" dirty="0" smtClean="0">
                <a:solidFill>
                  <a:prstClr val="black"/>
                </a:solidFill>
              </a:rPr>
              <a:t>génétique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Moyen terme, </a:t>
            </a:r>
            <a:r>
              <a:rPr lang="fr-FR" dirty="0" smtClean="0"/>
              <a:t>dans le cadre d’un réseau d’agriculteurs, forestiers, instituts, lycées agricoles, … </a:t>
            </a:r>
            <a:r>
              <a:rPr lang="fr-FR" dirty="0" smtClean="0">
                <a:solidFill>
                  <a:prstClr val="black"/>
                </a:solidFill>
              </a:rPr>
              <a:t>: mise en place de </a:t>
            </a:r>
            <a:r>
              <a:rPr lang="fr-FR" dirty="0" smtClean="0">
                <a:solidFill>
                  <a:srgbClr val="FF0000"/>
                </a:solidFill>
              </a:rPr>
              <a:t>témoins récurrents </a:t>
            </a:r>
            <a:r>
              <a:rPr lang="fr-FR" dirty="0" smtClean="0">
                <a:solidFill>
                  <a:prstClr val="black"/>
                </a:solidFill>
              </a:rPr>
              <a:t>dans les plantations, pour permettre plus tard  </a:t>
            </a:r>
            <a:r>
              <a:rPr lang="fr-FR" dirty="0" smtClean="0">
                <a:solidFill>
                  <a:srgbClr val="FF0000"/>
                </a:solidFill>
              </a:rPr>
              <a:t>sélections</a:t>
            </a:r>
            <a:r>
              <a:rPr lang="fr-FR" dirty="0" smtClean="0">
                <a:solidFill>
                  <a:prstClr val="black"/>
                </a:solidFill>
              </a:rPr>
              <a:t> d’individus remarquables et </a:t>
            </a:r>
            <a:r>
              <a:rPr lang="fr-FR" dirty="0" smtClean="0">
                <a:solidFill>
                  <a:srgbClr val="FF0000"/>
                </a:solidFill>
              </a:rPr>
              <a:t>évaluations</a:t>
            </a:r>
            <a:r>
              <a:rPr lang="fr-FR" dirty="0" smtClean="0">
                <a:solidFill>
                  <a:prstClr val="black"/>
                </a:solidFill>
              </a:rPr>
              <a:t> de variétés sur des arbres de 5 à 10 ans</a:t>
            </a:r>
          </a:p>
          <a:p>
            <a:pPr lvl="4">
              <a:defRPr/>
            </a:pPr>
            <a:endParaRPr lang="fr-FR" sz="1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6886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B050"/>
                </a:solidFill>
              </a:rPr>
              <a:t>Densifier </a:t>
            </a:r>
            <a:r>
              <a:rPr lang="fr-FR" b="1" i="1" dirty="0" smtClean="0">
                <a:solidFill>
                  <a:srgbClr val="00B050"/>
                </a:solidFill>
              </a:rPr>
              <a:t>en plantant 2 arbres à chaque point de plantation (pas de répartition régulière)</a:t>
            </a:r>
            <a:endParaRPr lang="fr-FR" i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/>
              <a:t>Deux plants espacés d’un mètre : ils bénéficient de la même attention sylvicole au début ; la conduite sylvicole est </a:t>
            </a:r>
            <a:r>
              <a:rPr lang="fr-FR" dirty="0" smtClean="0">
                <a:solidFill>
                  <a:srgbClr val="FF0000"/>
                </a:solidFill>
              </a:rPr>
              <a:t>plus facile </a:t>
            </a:r>
            <a:r>
              <a:rPr lang="fr-FR" dirty="0" smtClean="0"/>
              <a:t>que sur des plants dispersés</a:t>
            </a:r>
          </a:p>
          <a:p>
            <a:pPr lvl="3" algn="just">
              <a:buFont typeface="Wingdings" panose="05000000000000000000" pitchFamily="2" charset="2"/>
              <a:buChar char="ü"/>
            </a:pPr>
            <a:endParaRPr lang="fr-FR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/>
              <a:t>On est obligés de </a:t>
            </a:r>
            <a:r>
              <a:rPr lang="fr-FR" dirty="0" smtClean="0">
                <a:solidFill>
                  <a:srgbClr val="FF0000"/>
                </a:solidFill>
              </a:rPr>
              <a:t>choisir rapidement </a:t>
            </a:r>
            <a:r>
              <a:rPr lang="fr-FR" dirty="0" smtClean="0"/>
              <a:t>: cela évite de décaler dans le temps l’éclaircie</a:t>
            </a:r>
          </a:p>
          <a:p>
            <a:pPr lvl="3" algn="just">
              <a:buFont typeface="Wingdings" panose="05000000000000000000" pitchFamily="2" charset="2"/>
              <a:buChar char="ü"/>
            </a:pPr>
            <a:endParaRPr lang="fr-FR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La </a:t>
            </a:r>
            <a:r>
              <a:rPr lang="fr-FR" dirty="0" smtClean="0">
                <a:solidFill>
                  <a:srgbClr val="FF0000"/>
                </a:solidFill>
              </a:rPr>
              <a:t>répartition</a:t>
            </a:r>
            <a:r>
              <a:rPr lang="fr-FR" dirty="0" smtClean="0"/>
              <a:t> finale des arbres est correcte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7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6886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B050"/>
                </a:solidFill>
              </a:rPr>
              <a:t>Densifier </a:t>
            </a:r>
            <a:r>
              <a:rPr lang="fr-FR" b="1" i="1" dirty="0" smtClean="0">
                <a:solidFill>
                  <a:srgbClr val="00B050"/>
                </a:solidFill>
              </a:rPr>
              <a:t>mise en évidence de l’intérêt de cette méthode</a:t>
            </a:r>
            <a:endParaRPr lang="fr-FR" i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Mesures</a:t>
            </a:r>
            <a:r>
              <a:rPr lang="fr-FR" dirty="0" smtClean="0"/>
              <a:t> de croissance et forme juste avant l’éclaircie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Choix</a:t>
            </a:r>
            <a:r>
              <a:rPr lang="fr-FR" dirty="0" smtClean="0"/>
              <a:t> du meilleur arbre  de chaque couple</a:t>
            </a:r>
            <a:endParaRPr lang="fr-FR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Simulation</a:t>
            </a:r>
            <a:r>
              <a:rPr lang="fr-FR" dirty="0" smtClean="0"/>
              <a:t> de la réalisation d’une plantation ordinaire  avec un seul plant par point de plantation = tirage aléatoire de 1 arbre sur 2. Fait de nombreuses fois : moyenne et écart-type. On visualise ainsi l’écart entre ce qu’on aurait obtenu sans densifier, et ce qu’on obtient grâce à l’éclaircie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12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53666" y="1009531"/>
            <a:ext cx="4461668" cy="6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i="1" dirty="0"/>
              <a:t>Distribution </a:t>
            </a:r>
            <a:r>
              <a:rPr lang="en-US" altLang="fr-FR" i="1" dirty="0" err="1"/>
              <a:t>selon</a:t>
            </a:r>
            <a:r>
              <a:rPr lang="en-US" altLang="fr-FR" i="1" dirty="0"/>
              <a:t> la </a:t>
            </a:r>
            <a:r>
              <a:rPr lang="en-US" altLang="fr-FR" i="1" dirty="0" err="1"/>
              <a:t>loi</a:t>
            </a:r>
            <a:r>
              <a:rPr lang="en-US" altLang="fr-FR" i="1" dirty="0"/>
              <a:t> </a:t>
            </a:r>
            <a:r>
              <a:rPr lang="en-US" altLang="fr-FR" i="1" dirty="0" err="1"/>
              <a:t>normale</a:t>
            </a:r>
            <a:endParaRPr lang="en-US" altLang="fr-FR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6156176" y="764704"/>
            <a:ext cx="2963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Valeur après l’éclaircie</a:t>
            </a:r>
            <a:endParaRPr lang="fr-FR" sz="2400" dirty="0"/>
          </a:p>
        </p:txBody>
      </p:sp>
      <p:pic>
        <p:nvPicPr>
          <p:cNvPr id="1028" name="Picture 4" descr="http://www.google.fr/url?source=imglanding&amp;ct=img&amp;q=http://www.ilovestatistics.be/images/Loi-normale-ecarts-types.jpg&amp;sa=X&amp;ved=0CAkQ8wdqFQoTCN35jcjtksYCFcu-FAoduJ8AZQ&amp;usg=AFQjCNHbHP2Y_mu8EYm6alPuwjJjARSo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66" y="1723899"/>
            <a:ext cx="51625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6156176" y="1291850"/>
            <a:ext cx="1080120" cy="29523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Espace réservé du contenu 4"/>
          <p:cNvSpPr>
            <a:spLocks noGrp="1"/>
          </p:cNvSpPr>
          <p:nvPr>
            <p:ph idx="1"/>
          </p:nvPr>
        </p:nvSpPr>
        <p:spPr>
          <a:xfrm>
            <a:off x="251520" y="4797152"/>
            <a:ext cx="8640960" cy="1656184"/>
          </a:xfrm>
        </p:spPr>
        <p:txBody>
          <a:bodyPr>
            <a:normAutofit fontScale="92500" lnSpcReduction="10000"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Comparaison</a:t>
            </a:r>
            <a:r>
              <a:rPr lang="fr-FR" dirty="0" smtClean="0"/>
              <a:t> entre surcoûts liés à la densification et gains financiers grâce à l’éclaircie </a:t>
            </a:r>
            <a:r>
              <a:rPr lang="fr-FR" dirty="0" smtClean="0">
                <a:sym typeface="Wingdings" panose="05000000000000000000" pitchFamily="2" charset="2"/>
              </a:rPr>
              <a:t> valeurs différentes « sur pied » au moment de l’éclaircie et simulation d’écarts à la récolte finale grâce à une projection linéaire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68863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>
                <a:solidFill>
                  <a:srgbClr val="00B050"/>
                </a:solidFill>
              </a:rPr>
              <a:t>T</a:t>
            </a:r>
            <a:r>
              <a:rPr lang="fr-FR" b="1" dirty="0" smtClean="0">
                <a:solidFill>
                  <a:srgbClr val="00B050"/>
                </a:solidFill>
              </a:rPr>
              <a:t>émoins récurrents en plantations agroforestières et forestières</a:t>
            </a:r>
          </a:p>
          <a:p>
            <a:pPr marL="0" indent="0" algn="ctr">
              <a:buNone/>
            </a:pPr>
            <a:endParaRPr lang="fr-F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/>
              <a:t>Le témoin récurrent sert </a:t>
            </a:r>
            <a:r>
              <a:rPr lang="fr-FR" dirty="0"/>
              <a:t>de référence pour évaluer </a:t>
            </a:r>
            <a:r>
              <a:rPr lang="fr-FR" dirty="0">
                <a:solidFill>
                  <a:srgbClr val="FF0000"/>
                </a:solidFill>
              </a:rPr>
              <a:t>par comparaison </a:t>
            </a:r>
            <a:r>
              <a:rPr lang="fr-FR" dirty="0"/>
              <a:t>les performances des arbres que l’on place à </a:t>
            </a:r>
            <a:r>
              <a:rPr lang="fr-FR" dirty="0" smtClean="0"/>
              <a:t>proximité</a:t>
            </a:r>
          </a:p>
          <a:p>
            <a:pPr lvl="3" algn="just">
              <a:buFont typeface="Wingdings" panose="05000000000000000000" pitchFamily="2" charset="2"/>
              <a:buChar char="ü"/>
            </a:pPr>
            <a:endParaRPr lang="fr-FR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Stable génétiquement, donc multiplié par voie végétative, pour  </a:t>
            </a:r>
            <a:r>
              <a:rPr lang="fr-FR" dirty="0">
                <a:solidFill>
                  <a:srgbClr val="FF0000"/>
                </a:solidFill>
              </a:rPr>
              <a:t>contrôler  les  variations  spatiales  </a:t>
            </a:r>
            <a:r>
              <a:rPr lang="fr-FR" dirty="0"/>
              <a:t>des  conditions  </a:t>
            </a:r>
            <a:r>
              <a:rPr lang="fr-FR" dirty="0" smtClean="0"/>
              <a:t>pédoclimatiques</a:t>
            </a:r>
          </a:p>
          <a:p>
            <a:pPr lvl="3" algn="just">
              <a:buFont typeface="Wingdings" panose="05000000000000000000" pitchFamily="2" charset="2"/>
              <a:buChar char="ü"/>
            </a:pPr>
            <a:endParaRPr lang="fr-FR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/>
              <a:t>La récurrence permet de faire les comparaisons </a:t>
            </a:r>
            <a:r>
              <a:rPr lang="fr-FR" dirty="0" smtClean="0">
                <a:solidFill>
                  <a:srgbClr val="FF0000"/>
                </a:solidFill>
              </a:rPr>
              <a:t>sur le site et entre les sites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1528" y="0"/>
            <a:ext cx="9034968" cy="22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0B050"/>
                </a:solidFill>
              </a:rPr>
              <a:t>Témoins </a:t>
            </a:r>
            <a:r>
              <a:rPr lang="fr-FR" b="1" dirty="0" smtClean="0">
                <a:solidFill>
                  <a:srgbClr val="00B050"/>
                </a:solidFill>
              </a:rPr>
              <a:t>récurrents - </a:t>
            </a:r>
            <a:r>
              <a:rPr lang="fr-FR" b="1" i="1" dirty="0" smtClean="0">
                <a:solidFill>
                  <a:srgbClr val="00B050"/>
                </a:solidFill>
              </a:rPr>
              <a:t>Si </a:t>
            </a:r>
            <a:r>
              <a:rPr lang="fr-FR" b="1" i="1" dirty="0">
                <a:solidFill>
                  <a:srgbClr val="00B050"/>
                </a:solidFill>
              </a:rPr>
              <a:t>les conditions </a:t>
            </a:r>
            <a:r>
              <a:rPr lang="fr-FR" b="1" i="1" dirty="0" err="1">
                <a:solidFill>
                  <a:srgbClr val="00B050"/>
                </a:solidFill>
              </a:rPr>
              <a:t>pédo-climatiques</a:t>
            </a:r>
            <a:r>
              <a:rPr lang="fr-FR" b="1" i="1" dirty="0">
                <a:solidFill>
                  <a:srgbClr val="00B050"/>
                </a:solidFill>
              </a:rPr>
              <a:t> sont compatibles, une espèce peut servir de témoin aux autres </a:t>
            </a:r>
            <a:r>
              <a:rPr lang="fr-FR" b="1" i="1" dirty="0" smtClean="0">
                <a:solidFill>
                  <a:srgbClr val="00B050"/>
                </a:solidFill>
              </a:rPr>
              <a:t>espèces </a:t>
            </a:r>
          </a:p>
          <a:p>
            <a:pPr marL="0" indent="0" algn="ctr">
              <a:buNone/>
            </a:pPr>
            <a:r>
              <a:rPr lang="fr-FR" b="1" i="1" dirty="0" smtClean="0">
                <a:solidFill>
                  <a:srgbClr val="00B050"/>
                </a:solidFill>
              </a:rPr>
              <a:t>Exemple des parcelles de l’INRA de TOURS</a:t>
            </a:r>
          </a:p>
          <a:p>
            <a:pPr marL="0" indent="0" algn="ctr">
              <a:buNone/>
            </a:pPr>
            <a:endParaRPr lang="fr-FR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fr-FR" b="1" i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5" y="3068960"/>
            <a:ext cx="8178753" cy="31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7745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3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4377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492</Words>
  <Application>Microsoft Office PowerPoint</Application>
  <PresentationFormat>Affichage à l'écran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Thème Office</vt:lpstr>
      <vt:lpstr>1_Thème Office</vt:lpstr>
      <vt:lpstr>2_Thème Office</vt:lpstr>
      <vt:lpstr>Double intérêt génétique du dispositif expérimental agroforestier de Nouzilly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sélection participative sur feuillus précieux</dc:title>
  <dc:creator>Jonathan</dc:creator>
  <cp:lastModifiedBy>Karine Robineaud</cp:lastModifiedBy>
  <cp:revision>200</cp:revision>
  <cp:lastPrinted>2014-01-17T12:57:06Z</cp:lastPrinted>
  <dcterms:created xsi:type="dcterms:W3CDTF">2013-09-05T12:42:55Z</dcterms:created>
  <dcterms:modified xsi:type="dcterms:W3CDTF">2016-08-25T14:34:04Z</dcterms:modified>
</cp:coreProperties>
</file>