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256" r:id="rId2"/>
    <p:sldId id="261" r:id="rId3"/>
    <p:sldId id="263" r:id="rId4"/>
    <p:sldId id="276" r:id="rId5"/>
    <p:sldId id="277" r:id="rId6"/>
    <p:sldId id="278" r:id="rId7"/>
    <p:sldId id="279" r:id="rId8"/>
    <p:sldId id="281" r:id="rId9"/>
    <p:sldId id="280" r:id="rId10"/>
    <p:sldId id="282" r:id="rId11"/>
    <p:sldId id="283" r:id="rId12"/>
    <p:sldId id="285" r:id="rId13"/>
    <p:sldId id="259" r:id="rId14"/>
    <p:sldId id="286" r:id="rId15"/>
    <p:sldId id="287" r:id="rId16"/>
    <p:sldId id="288" r:id="rId17"/>
    <p:sldId id="289" r:id="rId18"/>
    <p:sldId id="290" r:id="rId19"/>
    <p:sldId id="291" r:id="rId20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7A097-75EB-B347-9EF6-BD4E84D809CD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ECBCF71-1DEB-9D44-82D6-EDE55CBEE1B3}">
      <dgm:prSet phldrT="[Texte]"/>
      <dgm:spPr/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Field site (network)</a:t>
          </a:r>
          <a:endParaRPr lang="en-US" noProof="0" dirty="0">
            <a:solidFill>
              <a:schemeClr val="tx1"/>
            </a:solidFill>
          </a:endParaRPr>
        </a:p>
      </dgm:t>
    </dgm:pt>
    <dgm:pt modelId="{97354F9E-B750-0044-B752-83C021B3B224}" type="parTrans" cxnId="{F57B2894-C42B-CD4E-905D-19D3B21136C5}">
      <dgm:prSet/>
      <dgm:spPr/>
      <dgm:t>
        <a:bodyPr/>
        <a:lstStyle/>
        <a:p>
          <a:endParaRPr lang="fr-FR"/>
        </a:p>
      </dgm:t>
    </dgm:pt>
    <dgm:pt modelId="{5AEE75D8-79BB-E34E-96A8-D818AA50BE35}" type="sibTrans" cxnId="{F57B2894-C42B-CD4E-905D-19D3B21136C5}">
      <dgm:prSet/>
      <dgm:spPr/>
      <dgm:t>
        <a:bodyPr/>
        <a:lstStyle/>
        <a:p>
          <a:endParaRPr lang="en-US" noProof="0"/>
        </a:p>
      </dgm:t>
    </dgm:pt>
    <dgm:pt modelId="{1CCCEBC8-5519-0843-9E45-1FD0D59E9E1A}">
      <dgm:prSet phldrT="[Texte]"/>
      <dgm:spPr/>
      <dgm:t>
        <a:bodyPr/>
        <a:lstStyle/>
        <a:p>
          <a:r>
            <a:rPr lang="en-US" noProof="0" smtClean="0">
              <a:solidFill>
                <a:schemeClr val="tx1"/>
              </a:solidFill>
            </a:rPr>
            <a:t>Basic measurements</a:t>
          </a:r>
          <a:endParaRPr lang="en-US" noProof="0">
            <a:solidFill>
              <a:schemeClr val="tx1"/>
            </a:solidFill>
          </a:endParaRPr>
        </a:p>
      </dgm:t>
    </dgm:pt>
    <dgm:pt modelId="{80C0FA31-FCB9-9541-AB6D-EA09B57E1559}" type="parTrans" cxnId="{D03B74EE-3123-6E4A-A285-470007018122}">
      <dgm:prSet/>
      <dgm:spPr/>
      <dgm:t>
        <a:bodyPr/>
        <a:lstStyle/>
        <a:p>
          <a:endParaRPr lang="fr-FR"/>
        </a:p>
      </dgm:t>
    </dgm:pt>
    <dgm:pt modelId="{36F7C09B-651F-4443-9A31-D6B26C171728}" type="sibTrans" cxnId="{D03B74EE-3123-6E4A-A285-470007018122}">
      <dgm:prSet/>
      <dgm:spPr/>
      <dgm:t>
        <a:bodyPr/>
        <a:lstStyle/>
        <a:p>
          <a:endParaRPr lang="en-US" noProof="0"/>
        </a:p>
      </dgm:t>
    </dgm:pt>
    <dgm:pt modelId="{E0BA1C1E-FF74-6D49-B044-5BFA0C754D1E}">
      <dgm:prSet phldrT="[Texte]"/>
      <dgm:spPr/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Lab mobile (specific campaigns, hotspots, hot moments)</a:t>
          </a:r>
          <a:endParaRPr lang="en-US" noProof="0" dirty="0">
            <a:solidFill>
              <a:schemeClr val="tx1"/>
            </a:solidFill>
          </a:endParaRPr>
        </a:p>
      </dgm:t>
    </dgm:pt>
    <dgm:pt modelId="{A4C21E32-FA8F-5842-B593-08CC36807967}" type="parTrans" cxnId="{7C5436AF-2223-3944-9A9C-E4CF6D0674B8}">
      <dgm:prSet/>
      <dgm:spPr/>
      <dgm:t>
        <a:bodyPr/>
        <a:lstStyle/>
        <a:p>
          <a:endParaRPr lang="fr-FR"/>
        </a:p>
      </dgm:t>
    </dgm:pt>
    <dgm:pt modelId="{FC10D1F2-6AAD-774C-A7F1-E228F536C325}" type="sibTrans" cxnId="{7C5436AF-2223-3944-9A9C-E4CF6D0674B8}">
      <dgm:prSet/>
      <dgm:spPr/>
      <dgm:t>
        <a:bodyPr/>
        <a:lstStyle/>
        <a:p>
          <a:endParaRPr lang="en-US" noProof="0"/>
        </a:p>
      </dgm:t>
    </dgm:pt>
    <dgm:pt modelId="{46F485F5-3BD0-3B4A-88BE-CF9FED7E6A3E}" type="pres">
      <dgm:prSet presAssocID="{6207A097-75EB-B347-9EF6-BD4E84D809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1504F7-0F32-124F-8017-E96FD17DE2BB}" type="pres">
      <dgm:prSet presAssocID="{5ECBCF71-1DEB-9D44-82D6-EDE55CBEE1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F1CA4A-1984-394D-B2EF-7C7C69F78BD6}" type="pres">
      <dgm:prSet presAssocID="{5AEE75D8-79BB-E34E-96A8-D818AA50BE35}" presName="sibTrans" presStyleLbl="sibTrans2D1" presStyleIdx="0" presStyleCnt="3"/>
      <dgm:spPr/>
      <dgm:t>
        <a:bodyPr/>
        <a:lstStyle/>
        <a:p>
          <a:endParaRPr lang="fr-FR"/>
        </a:p>
      </dgm:t>
    </dgm:pt>
    <dgm:pt modelId="{F5AFC619-2970-D640-9B1C-874EAD0E417F}" type="pres">
      <dgm:prSet presAssocID="{5AEE75D8-79BB-E34E-96A8-D818AA50BE35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34E1B7D-F921-6140-A709-673C30B7DEB3}" type="pres">
      <dgm:prSet presAssocID="{1CCCEBC8-5519-0843-9E45-1FD0D59E9E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27BAAF-0CBE-064D-BF00-9EEE6B9C6EBE}" type="pres">
      <dgm:prSet presAssocID="{36F7C09B-651F-4443-9A31-D6B26C171728}" presName="sibTrans" presStyleLbl="sibTrans2D1" presStyleIdx="1" presStyleCnt="3"/>
      <dgm:spPr/>
      <dgm:t>
        <a:bodyPr/>
        <a:lstStyle/>
        <a:p>
          <a:endParaRPr lang="fr-FR"/>
        </a:p>
      </dgm:t>
    </dgm:pt>
    <dgm:pt modelId="{A811BD0C-3AC8-BB47-85EE-C1A7D2D70D75}" type="pres">
      <dgm:prSet presAssocID="{36F7C09B-651F-4443-9A31-D6B26C171728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40B4DD18-BAB8-4E45-B1B6-4E56DDCFCFEB}" type="pres">
      <dgm:prSet presAssocID="{E0BA1C1E-FF74-6D49-B044-5BFA0C754D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F0C108-92DD-5D4B-A118-2C8FFCB1DCB7}" type="pres">
      <dgm:prSet presAssocID="{FC10D1F2-6AAD-774C-A7F1-E228F536C325}" presName="sibTrans" presStyleLbl="sibTrans2D1" presStyleIdx="2" presStyleCnt="3"/>
      <dgm:spPr/>
      <dgm:t>
        <a:bodyPr/>
        <a:lstStyle/>
        <a:p>
          <a:endParaRPr lang="fr-FR"/>
        </a:p>
      </dgm:t>
    </dgm:pt>
    <dgm:pt modelId="{3BF772D2-5C8D-F84C-B09D-DEE902ECDAB9}" type="pres">
      <dgm:prSet presAssocID="{FC10D1F2-6AAD-774C-A7F1-E228F536C325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AD915C85-03A8-4A46-B93A-396F065CCA14}" type="presOf" srcId="{5AEE75D8-79BB-E34E-96A8-D818AA50BE35}" destId="{21F1CA4A-1984-394D-B2EF-7C7C69F78BD6}" srcOrd="0" destOrd="0" presId="urn:microsoft.com/office/officeart/2005/8/layout/cycle7"/>
    <dgm:cxn modelId="{23DEB3BA-5BBB-4B8A-8F96-A9B3B819BDCF}" type="presOf" srcId="{5AEE75D8-79BB-E34E-96A8-D818AA50BE35}" destId="{F5AFC619-2970-D640-9B1C-874EAD0E417F}" srcOrd="1" destOrd="0" presId="urn:microsoft.com/office/officeart/2005/8/layout/cycle7"/>
    <dgm:cxn modelId="{2DF5B635-D38D-4561-96A7-6E86A93D7BE1}" type="presOf" srcId="{6207A097-75EB-B347-9EF6-BD4E84D809CD}" destId="{46F485F5-3BD0-3B4A-88BE-CF9FED7E6A3E}" srcOrd="0" destOrd="0" presId="urn:microsoft.com/office/officeart/2005/8/layout/cycle7"/>
    <dgm:cxn modelId="{D69F6AE0-ACFF-49ED-AB5D-F6E39EC1C7DD}" type="presOf" srcId="{FC10D1F2-6AAD-774C-A7F1-E228F536C325}" destId="{3BF772D2-5C8D-F84C-B09D-DEE902ECDAB9}" srcOrd="1" destOrd="0" presId="urn:microsoft.com/office/officeart/2005/8/layout/cycle7"/>
    <dgm:cxn modelId="{7C5436AF-2223-3944-9A9C-E4CF6D0674B8}" srcId="{6207A097-75EB-B347-9EF6-BD4E84D809CD}" destId="{E0BA1C1E-FF74-6D49-B044-5BFA0C754D1E}" srcOrd="2" destOrd="0" parTransId="{A4C21E32-FA8F-5842-B593-08CC36807967}" sibTransId="{FC10D1F2-6AAD-774C-A7F1-E228F536C325}"/>
    <dgm:cxn modelId="{F57B2894-C42B-CD4E-905D-19D3B21136C5}" srcId="{6207A097-75EB-B347-9EF6-BD4E84D809CD}" destId="{5ECBCF71-1DEB-9D44-82D6-EDE55CBEE1B3}" srcOrd="0" destOrd="0" parTransId="{97354F9E-B750-0044-B752-83C021B3B224}" sibTransId="{5AEE75D8-79BB-E34E-96A8-D818AA50BE35}"/>
    <dgm:cxn modelId="{AD782914-D9EC-4F96-A08F-EF161CBE057E}" type="presOf" srcId="{36F7C09B-651F-4443-9A31-D6B26C171728}" destId="{A811BD0C-3AC8-BB47-85EE-C1A7D2D70D75}" srcOrd="1" destOrd="0" presId="urn:microsoft.com/office/officeart/2005/8/layout/cycle7"/>
    <dgm:cxn modelId="{38F1D190-72CE-4626-9FE8-BF718732F93B}" type="presOf" srcId="{1CCCEBC8-5519-0843-9E45-1FD0D59E9E1A}" destId="{134E1B7D-F921-6140-A709-673C30B7DEB3}" srcOrd="0" destOrd="0" presId="urn:microsoft.com/office/officeart/2005/8/layout/cycle7"/>
    <dgm:cxn modelId="{A9CF8B0E-77DA-4F55-A9CE-74DD3C3CE885}" type="presOf" srcId="{5ECBCF71-1DEB-9D44-82D6-EDE55CBEE1B3}" destId="{B71504F7-0F32-124F-8017-E96FD17DE2BB}" srcOrd="0" destOrd="0" presId="urn:microsoft.com/office/officeart/2005/8/layout/cycle7"/>
    <dgm:cxn modelId="{EA2CFE01-1CFA-4E54-A62C-D6445A8A16B4}" type="presOf" srcId="{E0BA1C1E-FF74-6D49-B044-5BFA0C754D1E}" destId="{40B4DD18-BAB8-4E45-B1B6-4E56DDCFCFEB}" srcOrd="0" destOrd="0" presId="urn:microsoft.com/office/officeart/2005/8/layout/cycle7"/>
    <dgm:cxn modelId="{44DBE16D-E066-45BB-89F8-7B9A1B9F2473}" type="presOf" srcId="{FC10D1F2-6AAD-774C-A7F1-E228F536C325}" destId="{B3F0C108-92DD-5D4B-A118-2C8FFCB1DCB7}" srcOrd="0" destOrd="0" presId="urn:microsoft.com/office/officeart/2005/8/layout/cycle7"/>
    <dgm:cxn modelId="{D03B74EE-3123-6E4A-A285-470007018122}" srcId="{6207A097-75EB-B347-9EF6-BD4E84D809CD}" destId="{1CCCEBC8-5519-0843-9E45-1FD0D59E9E1A}" srcOrd="1" destOrd="0" parTransId="{80C0FA31-FCB9-9541-AB6D-EA09B57E1559}" sibTransId="{36F7C09B-651F-4443-9A31-D6B26C171728}"/>
    <dgm:cxn modelId="{7720784A-D0EB-4EF4-8F1D-A2F41E0D42DF}" type="presOf" srcId="{36F7C09B-651F-4443-9A31-D6B26C171728}" destId="{C527BAAF-0CBE-064D-BF00-9EEE6B9C6EBE}" srcOrd="0" destOrd="0" presId="urn:microsoft.com/office/officeart/2005/8/layout/cycle7"/>
    <dgm:cxn modelId="{32262D36-50B9-4919-BBAF-AB0EADA2F554}" type="presParOf" srcId="{46F485F5-3BD0-3B4A-88BE-CF9FED7E6A3E}" destId="{B71504F7-0F32-124F-8017-E96FD17DE2BB}" srcOrd="0" destOrd="0" presId="urn:microsoft.com/office/officeart/2005/8/layout/cycle7"/>
    <dgm:cxn modelId="{00AF1EFC-BCB7-45F8-8CF5-C1B6CFBCDAF4}" type="presParOf" srcId="{46F485F5-3BD0-3B4A-88BE-CF9FED7E6A3E}" destId="{21F1CA4A-1984-394D-B2EF-7C7C69F78BD6}" srcOrd="1" destOrd="0" presId="urn:microsoft.com/office/officeart/2005/8/layout/cycle7"/>
    <dgm:cxn modelId="{E6D7A25E-EF59-4F3B-8A1E-B80D113FB0FF}" type="presParOf" srcId="{21F1CA4A-1984-394D-B2EF-7C7C69F78BD6}" destId="{F5AFC619-2970-D640-9B1C-874EAD0E417F}" srcOrd="0" destOrd="0" presId="urn:microsoft.com/office/officeart/2005/8/layout/cycle7"/>
    <dgm:cxn modelId="{D061D28A-DF48-441F-8010-54468E32C1BD}" type="presParOf" srcId="{46F485F5-3BD0-3B4A-88BE-CF9FED7E6A3E}" destId="{134E1B7D-F921-6140-A709-673C30B7DEB3}" srcOrd="2" destOrd="0" presId="urn:microsoft.com/office/officeart/2005/8/layout/cycle7"/>
    <dgm:cxn modelId="{27376FE9-5F48-448A-961B-10F1E96904DB}" type="presParOf" srcId="{46F485F5-3BD0-3B4A-88BE-CF9FED7E6A3E}" destId="{C527BAAF-0CBE-064D-BF00-9EEE6B9C6EBE}" srcOrd="3" destOrd="0" presId="urn:microsoft.com/office/officeart/2005/8/layout/cycle7"/>
    <dgm:cxn modelId="{397A81B4-88D5-4D76-865F-1249B220C6CF}" type="presParOf" srcId="{C527BAAF-0CBE-064D-BF00-9EEE6B9C6EBE}" destId="{A811BD0C-3AC8-BB47-85EE-C1A7D2D70D75}" srcOrd="0" destOrd="0" presId="urn:microsoft.com/office/officeart/2005/8/layout/cycle7"/>
    <dgm:cxn modelId="{2BEABC0D-FB2A-4619-8753-0CE04238DB55}" type="presParOf" srcId="{46F485F5-3BD0-3B4A-88BE-CF9FED7E6A3E}" destId="{40B4DD18-BAB8-4E45-B1B6-4E56DDCFCFEB}" srcOrd="4" destOrd="0" presId="urn:microsoft.com/office/officeart/2005/8/layout/cycle7"/>
    <dgm:cxn modelId="{CD1ABDF6-2F2C-42A5-9F72-52FEEAF60DB6}" type="presParOf" srcId="{46F485F5-3BD0-3B4A-88BE-CF9FED7E6A3E}" destId="{B3F0C108-92DD-5D4B-A118-2C8FFCB1DCB7}" srcOrd="5" destOrd="0" presId="urn:microsoft.com/office/officeart/2005/8/layout/cycle7"/>
    <dgm:cxn modelId="{DD235945-806C-4E60-8DC5-348D7B267BDE}" type="presParOf" srcId="{B3F0C108-92DD-5D4B-A118-2C8FFCB1DCB7}" destId="{3BF772D2-5C8D-F84C-B09D-DEE902ECDAB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504F7-0F32-124F-8017-E96FD17DE2BB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chemeClr val="tx1"/>
              </a:solidFill>
            </a:rPr>
            <a:t>Field site (network)</a:t>
          </a:r>
          <a:endParaRPr lang="en-US" sz="1800" kern="1200" noProof="0" dirty="0">
            <a:solidFill>
              <a:schemeClr val="tx1"/>
            </a:solidFill>
          </a:endParaRPr>
        </a:p>
      </dsp:txBody>
      <dsp:txXfrm>
        <a:off x="2977756" y="35837"/>
        <a:ext cx="2274087" cy="1102735"/>
      </dsp:txXfrm>
    </dsp:sp>
    <dsp:sp modelId="{21F1CA4A-1984-394D-B2EF-7C7C69F78BD6}">
      <dsp:nvSpPr>
        <dsp:cNvPr id="0" name=""/>
        <dsp:cNvSpPr/>
      </dsp:nvSpPr>
      <dsp:spPr>
        <a:xfrm rot="3600000">
          <a:off x="4471375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4594367" y="2139989"/>
        <a:ext cx="975884" cy="245983"/>
      </dsp:txXfrm>
    </dsp:sp>
    <dsp:sp modelId="{134E1B7D-F921-6140-A709-673C30B7DEB3}">
      <dsp:nvSpPr>
        <dsp:cNvPr id="0" name=""/>
        <dsp:cNvSpPr/>
      </dsp:nvSpPr>
      <dsp:spPr>
        <a:xfrm>
          <a:off x="4878467" y="3353081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smtClean="0">
              <a:solidFill>
                <a:schemeClr val="tx1"/>
              </a:solidFill>
            </a:rPr>
            <a:t>Basic measurements</a:t>
          </a:r>
          <a:endParaRPr lang="en-US" sz="1800" kern="1200" noProof="0">
            <a:solidFill>
              <a:schemeClr val="tx1"/>
            </a:solidFill>
          </a:endParaRPr>
        </a:p>
      </dsp:txBody>
      <dsp:txXfrm>
        <a:off x="4912775" y="3387389"/>
        <a:ext cx="2274087" cy="1102735"/>
      </dsp:txXfrm>
    </dsp:sp>
    <dsp:sp modelId="{C527BAAF-0CBE-064D-BF00-9EEE6B9C6EBE}">
      <dsp:nvSpPr>
        <dsp:cNvPr id="0" name=""/>
        <dsp:cNvSpPr/>
      </dsp:nvSpPr>
      <dsp:spPr>
        <a:xfrm rot="10800000">
          <a:off x="3503865" y="3733770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 rot="10800000">
        <a:off x="3626857" y="3815765"/>
        <a:ext cx="975884" cy="245983"/>
      </dsp:txXfrm>
    </dsp:sp>
    <dsp:sp modelId="{40B4DD18-BAB8-4E45-B1B6-4E56DDCFCFEB}">
      <dsp:nvSpPr>
        <dsp:cNvPr id="0" name=""/>
        <dsp:cNvSpPr/>
      </dsp:nvSpPr>
      <dsp:spPr>
        <a:xfrm>
          <a:off x="1008428" y="3353081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chemeClr val="tx1"/>
              </a:solidFill>
            </a:rPr>
            <a:t>Lab mobile (specific campaigns, hotspots, hot moments)</a:t>
          </a:r>
          <a:endParaRPr lang="en-US" sz="1800" kern="1200" noProof="0" dirty="0">
            <a:solidFill>
              <a:schemeClr val="tx1"/>
            </a:solidFill>
          </a:endParaRPr>
        </a:p>
      </dsp:txBody>
      <dsp:txXfrm>
        <a:off x="1042736" y="3387389"/>
        <a:ext cx="2274087" cy="1102735"/>
      </dsp:txXfrm>
    </dsp:sp>
    <dsp:sp modelId="{B3F0C108-92DD-5D4B-A118-2C8FFCB1DCB7}">
      <dsp:nvSpPr>
        <dsp:cNvPr id="0" name=""/>
        <dsp:cNvSpPr/>
      </dsp:nvSpPr>
      <dsp:spPr>
        <a:xfrm rot="18000000">
          <a:off x="2536356" y="2057994"/>
          <a:ext cx="1221868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2659348" y="2139989"/>
        <a:ext cx="975884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9AFA5999-ADD6-4593-9C7E-D17A2DF3F272}" type="datetimeFigureOut">
              <a:rPr lang="fr-FR" smtClean="0"/>
              <a:pPr/>
              <a:t>08/04/2014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FC1941C1-D24B-49A8-8834-22BC37F1C7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12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F7FC-CB7A-4379-9EF0-CFB9F3D7F4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F3DA-3550-49AC-80DA-8415C214CE7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CBFC6-1E08-4088-9996-449A04A2362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90E8-D419-42FA-8AFD-2E08CDD5421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6F427-4EF0-4599-BD8F-0EE35B4BC03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2F77A-6882-41E1-BCFF-88FB0A5EDA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F31CB-6FDD-4E57-A697-2CCBA4BEFC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A9F99-E39B-426D-A786-3CB02BB5760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3E205-8CDD-4DAB-A964-F06092A2EFB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D0AE-4BEC-4856-96FB-7215836542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061C9-EF73-44A8-B676-A634F99DE3E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2AD3B0-FDBD-4E80-8C2D-2618B48D022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979712" y="0"/>
            <a:ext cx="5147178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850" y="908050"/>
            <a:ext cx="81359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1600" b="1">
                <a:solidFill>
                  <a:srgbClr val="008000"/>
                </a:solidFill>
                <a:latin typeface="Verdana" pitchFamily="34" charset="0"/>
                <a:ea typeface="MS Mincho" pitchFamily="49" charset="-128"/>
                <a:cs typeface="Verdana,Bold" charset="0"/>
              </a:rPr>
              <a:t>Titre du projet en français : </a:t>
            </a:r>
            <a:r>
              <a:rPr lang="fr-FR">
                <a:solidFill>
                  <a:srgbClr val="000000"/>
                </a:solidFill>
                <a:latin typeface="Verdana" pitchFamily="34" charset="0"/>
                <a:ea typeface="MS Mincho" pitchFamily="49" charset="-128"/>
                <a:cs typeface="Verdana" pitchFamily="34" charset="0"/>
              </a:rPr>
              <a:t>Infrastructure nationale “Analyse et d’expérimentation </a:t>
            </a:r>
            <a:r>
              <a:rPr lang="en-GB">
                <a:solidFill>
                  <a:srgbClr val="000000"/>
                </a:solidFill>
                <a:latin typeface="Verdana" pitchFamily="34" charset="0"/>
                <a:ea typeface="MS Mincho" pitchFamily="49" charset="-128"/>
                <a:cs typeface="Verdana" pitchFamily="34" charset="0"/>
              </a:rPr>
              <a:t>sur les écosystèmes – Service”</a:t>
            </a:r>
          </a:p>
          <a:p>
            <a:pPr eaLnBrk="0" hangingPunct="0"/>
            <a:endParaRPr lang="fr-FR">
              <a:latin typeface="Verdana" pitchFamily="34" charset="0"/>
            </a:endParaRPr>
          </a:p>
          <a:p>
            <a:pPr eaLnBrk="0" hangingPunct="0"/>
            <a:r>
              <a:rPr lang="en-GB" sz="1600" b="1">
                <a:solidFill>
                  <a:srgbClr val="008000"/>
                </a:solidFill>
                <a:latin typeface="Verdana" pitchFamily="34" charset="0"/>
                <a:ea typeface="MS Mincho" pitchFamily="49" charset="-128"/>
              </a:rPr>
              <a:t>Project title in English </a:t>
            </a:r>
            <a:r>
              <a:rPr lang="en-GB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Analysis and Experimentation on Ecosystems – Service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979712" y="115888"/>
            <a:ext cx="514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Project: </a:t>
            </a:r>
            <a:r>
              <a:rPr lang="en-GB" sz="2400" b="1" dirty="0" smtClean="0">
                <a:solidFill>
                  <a:srgbClr val="000000"/>
                </a:solidFill>
              </a:rPr>
              <a:t>ANAEE-S(</a:t>
            </a:r>
            <a:r>
              <a:rPr lang="en-GB" sz="2400" b="1" dirty="0" err="1" smtClean="0">
                <a:solidFill>
                  <a:srgbClr val="000000"/>
                </a:solidFill>
              </a:rPr>
              <a:t>puis</a:t>
            </a:r>
            <a:r>
              <a:rPr lang="en-GB" sz="2400" b="1" dirty="0" smtClean="0">
                <a:solidFill>
                  <a:srgbClr val="000000"/>
                </a:solidFill>
              </a:rPr>
              <a:t> ANAEE-F)</a:t>
            </a: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42900" y="4033838"/>
            <a:ext cx="7181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600" b="1">
                <a:solidFill>
                  <a:srgbClr val="008000"/>
                </a:solidFill>
                <a:latin typeface="Verdana" pitchFamily="34" charset="0"/>
                <a:ea typeface="MS Mincho" pitchFamily="49" charset="-128"/>
              </a:rPr>
              <a:t>Coordination</a:t>
            </a:r>
          </a:p>
          <a:p>
            <a:r>
              <a:rPr lang="fr-FR"/>
              <a:t>Jean CLOBERT , CNRS, Station d’Ecologie Expérimentale de Moulis</a:t>
            </a:r>
          </a:p>
          <a:p>
            <a:r>
              <a:rPr lang="en-GB" sz="1600" b="1">
                <a:solidFill>
                  <a:srgbClr val="008000"/>
                </a:solidFill>
                <a:latin typeface="Verdana" pitchFamily="34" charset="0"/>
                <a:ea typeface="MS Mincho" pitchFamily="49" charset="-128"/>
              </a:rPr>
              <a:t>Co-coordination</a:t>
            </a:r>
            <a:endParaRPr lang="fr-FR" sz="1600" b="1">
              <a:solidFill>
                <a:srgbClr val="008000"/>
              </a:solidFill>
              <a:latin typeface="Verdana" pitchFamily="34" charset="0"/>
              <a:ea typeface="MS Mincho" pitchFamily="49" charset="-128"/>
            </a:endParaRPr>
          </a:p>
          <a:p>
            <a:r>
              <a:rPr lang="en-GB"/>
              <a:t>André CHANZY, INRA,  EMMAH, UMR 1114</a:t>
            </a:r>
          </a:p>
          <a:p>
            <a:endParaRPr lang="fr-FR"/>
          </a:p>
          <a:p>
            <a:r>
              <a:rPr lang="en-GB" sz="1600" b="1">
                <a:solidFill>
                  <a:srgbClr val="008000"/>
                </a:solidFill>
                <a:latin typeface="Verdana" pitchFamily="34" charset="0"/>
                <a:ea typeface="MS Mincho" pitchFamily="49" charset="-128"/>
              </a:rPr>
              <a:t>Requested funding:</a:t>
            </a:r>
            <a:r>
              <a:rPr lang="en-GB" b="1"/>
              <a:t> </a:t>
            </a:r>
            <a:endParaRPr lang="fr-FR"/>
          </a:p>
          <a:p>
            <a:r>
              <a:rPr lang="en-GB"/>
              <a:t>Phase 1 (2012-2015) 9,753,607 €</a:t>
            </a:r>
            <a:endParaRPr lang="fr-FR"/>
          </a:p>
          <a:p>
            <a:r>
              <a:rPr lang="en-GB"/>
              <a:t>Phase 2 (2015-2020) 4,427,734€</a:t>
            </a:r>
            <a:endParaRPr lang="fr-FR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23850" y="2605088"/>
            <a:ext cx="88201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008000"/>
                </a:solidFill>
                <a:latin typeface="Verdana" pitchFamily="34" charset="0"/>
                <a:ea typeface="MS Mincho" pitchFamily="49" charset="-128"/>
              </a:rPr>
              <a:t>Scientific area</a:t>
            </a:r>
            <a:endParaRPr lang="fr-FR" sz="1600" b="1">
              <a:solidFill>
                <a:srgbClr val="008000"/>
              </a:solidFill>
              <a:latin typeface="Verdana" pitchFamily="34" charset="0"/>
              <a:ea typeface="MS Mincho" pitchFamily="49" charset="-128"/>
            </a:endParaRPr>
          </a:p>
          <a:p>
            <a:r>
              <a:rPr lang="en-GB"/>
              <a:t>Ecology, agronomy, ecosystem biology, evolutionary biology, complex system analysis</a:t>
            </a:r>
            <a:endParaRPr lang="fr-FR"/>
          </a:p>
          <a:p>
            <a:pPr eaLnBrk="0" hangingPunct="0">
              <a:spcBef>
                <a:spcPct val="50000"/>
              </a:spcBef>
            </a:pP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1555829" cy="6949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82963"/>
            <a:ext cx="1461864" cy="59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00018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38" y="321204"/>
            <a:ext cx="4064000" cy="3048000"/>
          </a:xfrm>
          <a:prstGeom prst="rect">
            <a:avLst/>
          </a:prstGeom>
        </p:spPr>
      </p:pic>
      <p:pic>
        <p:nvPicPr>
          <p:cNvPr id="5" name="Image 4" descr="P10001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321204"/>
            <a:ext cx="4064000" cy="3048000"/>
          </a:xfrm>
          <a:prstGeom prst="rect">
            <a:avLst/>
          </a:prstGeom>
        </p:spPr>
      </p:pic>
      <p:pic>
        <p:nvPicPr>
          <p:cNvPr id="6" name="Image 5" descr="P100017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338" y="3624263"/>
            <a:ext cx="4064000" cy="3048000"/>
          </a:xfrm>
          <a:prstGeom prst="rect">
            <a:avLst/>
          </a:prstGeom>
        </p:spPr>
      </p:pic>
      <p:pic>
        <p:nvPicPr>
          <p:cNvPr id="7" name="Image 6" descr="P100017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738" y="3581400"/>
            <a:ext cx="40640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5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10001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2" y="3538053"/>
            <a:ext cx="4064000" cy="3048000"/>
          </a:xfrm>
          <a:prstGeom prst="rect">
            <a:avLst/>
          </a:prstGeom>
        </p:spPr>
      </p:pic>
      <p:pic>
        <p:nvPicPr>
          <p:cNvPr id="6" name="Image 5" descr="P100017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37" y="3538053"/>
            <a:ext cx="4064000" cy="3048000"/>
          </a:xfrm>
          <a:prstGeom prst="rect">
            <a:avLst/>
          </a:prstGeom>
        </p:spPr>
      </p:pic>
      <p:pic>
        <p:nvPicPr>
          <p:cNvPr id="7" name="Image 6" descr="P100017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36" y="338458"/>
            <a:ext cx="4064001" cy="3048000"/>
          </a:xfrm>
          <a:prstGeom prst="rect">
            <a:avLst/>
          </a:prstGeom>
        </p:spPr>
      </p:pic>
      <p:pic>
        <p:nvPicPr>
          <p:cNvPr id="8" name="Picture 2" descr="http://www.decathlon.fr/media/824/8248949/big_800PX_mediacom_5791619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0" y="349520"/>
            <a:ext cx="2918196" cy="29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3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0582" y="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Station météo démontable</a:t>
            </a:r>
            <a:br>
              <a:rPr lang="fr-FR" dirty="0" smtClean="0"/>
            </a:br>
            <a:r>
              <a:rPr lang="fr-FR" dirty="0" smtClean="0"/>
              <a:t>multifonctionnelle </a:t>
            </a:r>
            <a:r>
              <a:rPr lang="en-US" dirty="0"/>
              <a:t>WS-GP1 Compact Automatic Weather Station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" cy="850900"/>
          </a:xfrm>
          <a:prstGeom prst="rect">
            <a:avLst/>
          </a:prstGeom>
        </p:spPr>
      </p:pic>
      <p:pic>
        <p:nvPicPr>
          <p:cNvPr id="10" name="Picture 4" descr="WS-GP1 automatic weather station - fast set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2" y="646331"/>
            <a:ext cx="57150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WS-GP1 automatic weather 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2500490" cy="26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702" y="1970265"/>
            <a:ext cx="3109480" cy="30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507182" y="2410691"/>
            <a:ext cx="352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Kit prélèvement pédologique et racines fines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175664" y="3311447"/>
            <a:ext cx="226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Kit dendrométrie, GPS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8017" y="4045843"/>
            <a:ext cx="2920510" cy="21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34575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211638" y="1341438"/>
            <a:ext cx="453548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 sz="900"/>
          </a:p>
          <a:p>
            <a:pPr eaLnBrk="0" hangingPunct="0"/>
            <a:r>
              <a:rPr lang="en-GB">
                <a:ea typeface="MS Mincho" pitchFamily="49" charset="-128"/>
                <a:cs typeface="Arial" pitchFamily="34" charset="0"/>
              </a:rPr>
              <a:t>Network of measure devices (4) </a:t>
            </a:r>
            <a:r>
              <a:rPr lang="en-GB" altLang="ja-JP">
                <a:ea typeface="MS PGothic" pitchFamily="34" charset="-128"/>
              </a:rPr>
              <a:t>able to measure continuously (1Hz)</a:t>
            </a:r>
            <a:r>
              <a:rPr lang="en-GB" altLang="ja-JP" baseline="30000">
                <a:ea typeface="MS PGothic" pitchFamily="34" charset="-128"/>
              </a:rPr>
              <a:t>13</a:t>
            </a:r>
            <a:r>
              <a:rPr lang="en-GB" altLang="ja-JP">
                <a:ea typeface="MS PGothic" pitchFamily="34" charset="-128"/>
              </a:rPr>
              <a:t>C, CO</a:t>
            </a:r>
            <a:r>
              <a:rPr lang="en-GB" altLang="ja-JP" baseline="-25000">
                <a:ea typeface="MS PGothic" pitchFamily="34" charset="-128"/>
              </a:rPr>
              <a:t>2</a:t>
            </a:r>
            <a:r>
              <a:rPr lang="en-GB" altLang="ja-JP">
                <a:ea typeface="MS PGothic" pitchFamily="34" charset="-128"/>
              </a:rPr>
              <a:t>, H</a:t>
            </a:r>
            <a:r>
              <a:rPr lang="en-GB" altLang="ja-JP" baseline="-25000">
                <a:ea typeface="MS PGothic" pitchFamily="34" charset="-128"/>
              </a:rPr>
              <a:t>2</a:t>
            </a:r>
            <a:r>
              <a:rPr lang="en-GB" altLang="ja-JP">
                <a:ea typeface="MS PGothic" pitchFamily="34" charset="-128"/>
              </a:rPr>
              <a:t>O and CH</a:t>
            </a:r>
            <a:r>
              <a:rPr lang="en-GB" altLang="ja-JP" baseline="-25000">
                <a:ea typeface="MS PGothic" pitchFamily="34" charset="-128"/>
              </a:rPr>
              <a:t>4 </a:t>
            </a:r>
            <a:r>
              <a:rPr lang="en-GB" altLang="ja-JP">
                <a:ea typeface="MS PGothic" pitchFamily="34" charset="-128"/>
              </a:rPr>
              <a:t>concentration using gradient chambers technique, or others (atmosphere), at 8 sample points</a:t>
            </a:r>
            <a:r>
              <a:rPr lang="fr-FR" altLang="ja-JP">
                <a:ea typeface="MS PGothic" pitchFamily="34" charset="-128"/>
              </a:rPr>
              <a:t>  t</a:t>
            </a:r>
            <a:r>
              <a:rPr lang="en-GB" altLang="ja-JP">
                <a:ea typeface="MS PGothic" pitchFamily="34" charset="-128"/>
              </a:rPr>
              <a:t>o determine </a:t>
            </a:r>
            <a:r>
              <a:rPr lang="en-GB">
                <a:ea typeface="MS Mincho" pitchFamily="49" charset="-128"/>
              </a:rPr>
              <a:t>soil efflux, canopy gas exchange, ect to determine C transfer plant-soil systems.  </a:t>
            </a:r>
            <a:endParaRPr lang="de-DE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825" y="836712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/>
              <a:t>Example</a:t>
            </a:r>
            <a:endParaRPr lang="fr-FR" dirty="0"/>
          </a:p>
        </p:txBody>
      </p:sp>
      <p:graphicFrame>
        <p:nvGraphicFramePr>
          <p:cNvPr id="12268" name="Group 1004"/>
          <p:cNvGraphicFramePr>
            <a:graphicFrameLocks noGrp="1"/>
          </p:cNvGraphicFramePr>
          <p:nvPr/>
        </p:nvGraphicFramePr>
        <p:xfrm>
          <a:off x="971600" y="4149080"/>
          <a:ext cx="6148387" cy="2017714"/>
        </p:xfrm>
        <a:graphic>
          <a:graphicData uri="http://schemas.openxmlformats.org/drawingml/2006/table">
            <a:tbl>
              <a:tblPr/>
              <a:tblGrid>
                <a:gridCol w="2003425"/>
                <a:gridCol w="1036637"/>
                <a:gridCol w="1035050"/>
                <a:gridCol w="1036638"/>
                <a:gridCol w="1036637"/>
              </a:tblGrid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unit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total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CRDS analyser, Picarro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55000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55000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220000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Closed trailer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1500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Data acquisition computer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1500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 Pompes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1500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MassFlowControllers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3000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CR3000, 8 electronic valves, SDM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3000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tubing +conncections 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1000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Isolation+ventilation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500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12000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48000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Arial" pitchFamily="34" charset="0"/>
                        </a:rPr>
                        <a:t>268000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69" name="Rectangle 1005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276" name="Text Box 1012"/>
          <p:cNvSpPr txBox="1">
            <a:spLocks noChangeArrowheads="1"/>
          </p:cNvSpPr>
          <p:nvPr/>
        </p:nvSpPr>
        <p:spPr bwMode="auto">
          <a:xfrm>
            <a:off x="684213" y="6381750"/>
            <a:ext cx="1914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000"/>
              <a:t>12m technicien+ 24m ingeneer</a:t>
            </a:r>
            <a:endParaRPr lang="fr-FR" sz="1000"/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35496" y="-27384"/>
            <a:ext cx="90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ja-JP" b="1" dirty="0" smtClean="0">
                <a:ea typeface="MS PGothic" pitchFamily="34" charset="-128"/>
              </a:rPr>
              <a:t>Node 4: Shared instrument facilities - CRDS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76256" y="0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Projet UMR UREP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317549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260648"/>
            <a:ext cx="84121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 eaLnBrk="1" hangingPunct="1">
              <a:buClr>
                <a:srgbClr val="996600"/>
              </a:buClr>
              <a:defRPr/>
            </a:pPr>
            <a:r>
              <a:rPr lang="en-GB" b="1" kern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Noeud</a:t>
            </a:r>
            <a:r>
              <a:rPr lang="en-GB" b="1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marL="619125" lvl="2" indent="-263525" algn="ctr" eaLnBrk="1" hangingPunct="1">
              <a:lnSpc>
                <a:spcPts val="1200"/>
              </a:lnSpc>
              <a:buClr>
                <a:srgbClr val="008000"/>
              </a:buClr>
              <a:buFont typeface="Arial Narrow" pitchFamily="34" charset="0"/>
              <a:buChar char="-"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Clr>
                <a:srgbClr val="008000"/>
              </a:buClr>
              <a:buFont typeface="Arial" pitchFamily="34" charset="0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b="1" kern="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287338"/>
          </a:xfrm>
          <a:prstGeom prst="rect">
            <a:avLst/>
          </a:prstGeom>
          <a:gradFill rotWithShape="1">
            <a:gsLst>
              <a:gs pos="31000">
                <a:srgbClr val="008000">
                  <a:alpha val="50998"/>
                </a:srgbClr>
              </a:gs>
              <a:gs pos="100000">
                <a:srgbClr val="003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468313" y="115888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16200000">
            <a:off x="1116013" y="-315912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062" y="708784"/>
            <a:ext cx="6813695" cy="38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87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8483" y="490235"/>
            <a:ext cx="6753286" cy="9452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ANNAE-F, Nœud 3</a:t>
            </a:r>
            <a:br>
              <a:rPr lang="fr-FR" dirty="0" smtClean="0"/>
            </a:br>
            <a:r>
              <a:rPr lang="fr-FR" dirty="0" smtClean="0"/>
              <a:t>SOERE F-ORE-T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53" b="24153"/>
          <a:stretch/>
        </p:blipFill>
        <p:spPr bwMode="auto">
          <a:xfrm>
            <a:off x="434586" y="624348"/>
            <a:ext cx="8309347" cy="519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6" y="260648"/>
            <a:ext cx="84121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 eaLnBrk="1" hangingPunct="1">
              <a:buClr>
                <a:srgbClr val="996600"/>
              </a:buClr>
              <a:defRPr/>
            </a:pPr>
            <a:r>
              <a:rPr lang="en-GB" b="1" kern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Noeud</a:t>
            </a:r>
            <a:r>
              <a:rPr lang="en-GB" b="1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marL="619125" lvl="2" indent="-263525" algn="ctr" eaLnBrk="1" hangingPunct="1">
              <a:lnSpc>
                <a:spcPts val="1200"/>
              </a:lnSpc>
              <a:buClr>
                <a:srgbClr val="008000"/>
              </a:buClr>
              <a:buFont typeface="Arial Narrow" pitchFamily="34" charset="0"/>
              <a:buChar char="-"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Clr>
                <a:srgbClr val="008000"/>
              </a:buClr>
              <a:buFont typeface="Arial" pitchFamily="34" charset="0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b="1" kern="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287338"/>
          </a:xfrm>
          <a:prstGeom prst="rect">
            <a:avLst/>
          </a:prstGeom>
          <a:gradFill rotWithShape="1">
            <a:gsLst>
              <a:gs pos="31000">
                <a:srgbClr val="008000">
                  <a:alpha val="50998"/>
                </a:srgbClr>
              </a:gs>
              <a:gs pos="100000">
                <a:srgbClr val="003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68313" y="115888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rot="16200000">
            <a:off x="1116013" y="-315912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495796" y="5447950"/>
            <a:ext cx="8152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600" dirty="0"/>
              <a:t>Des dispositifs d’</a:t>
            </a:r>
            <a:r>
              <a:rPr lang="fr-FR" b="1" dirty="0" smtClean="0"/>
              <a:t>observation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1600" dirty="0"/>
              <a:t>(monitoring), et d’</a:t>
            </a:r>
            <a:r>
              <a:rPr lang="fr-FR" b="1" dirty="0" smtClean="0"/>
              <a:t>expérimentation </a:t>
            </a:r>
            <a:r>
              <a:rPr lang="fr-FR" sz="1600" dirty="0"/>
              <a:t>(manipulation des écosystèmes) en forêts très variés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556" y="3144613"/>
            <a:ext cx="1396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itchFamily="34" charset="0"/>
              </a:rPr>
              <a:t>Inventaire forestier national</a:t>
            </a:r>
          </a:p>
        </p:txBody>
      </p:sp>
      <p:sp>
        <p:nvSpPr>
          <p:cNvPr id="17" name="Triangle isocèle 9"/>
          <p:cNvSpPr/>
          <p:nvPr/>
        </p:nvSpPr>
        <p:spPr>
          <a:xfrm rot="5400000">
            <a:off x="4299736" y="226705"/>
            <a:ext cx="675365" cy="6600610"/>
          </a:xfrm>
          <a:custGeom>
            <a:avLst/>
            <a:gdLst>
              <a:gd name="connsiteX0" fmla="*/ 0 w 612068"/>
              <a:gd name="connsiteY0" fmla="*/ 6588732 h 6588732"/>
              <a:gd name="connsiteX1" fmla="*/ 306034 w 612068"/>
              <a:gd name="connsiteY1" fmla="*/ 0 h 6588732"/>
              <a:gd name="connsiteX2" fmla="*/ 612068 w 612068"/>
              <a:gd name="connsiteY2" fmla="*/ 6588732 h 6588732"/>
              <a:gd name="connsiteX3" fmla="*/ 0 w 612068"/>
              <a:gd name="connsiteY3" fmla="*/ 6588732 h 6588732"/>
              <a:gd name="connsiteX0" fmla="*/ 0 w 612068"/>
              <a:gd name="connsiteY0" fmla="*/ 6600607 h 6600607"/>
              <a:gd name="connsiteX1" fmla="*/ 531665 w 612068"/>
              <a:gd name="connsiteY1" fmla="*/ 0 h 6600607"/>
              <a:gd name="connsiteX2" fmla="*/ 612068 w 612068"/>
              <a:gd name="connsiteY2" fmla="*/ 6600607 h 6600607"/>
              <a:gd name="connsiteX3" fmla="*/ 0 w 612068"/>
              <a:gd name="connsiteY3" fmla="*/ 6600607 h 6600607"/>
              <a:gd name="connsiteX0" fmla="*/ 0 w 612068"/>
              <a:gd name="connsiteY0" fmla="*/ 6600610 h 6600610"/>
              <a:gd name="connsiteX1" fmla="*/ 602920 w 612068"/>
              <a:gd name="connsiteY1" fmla="*/ 0 h 6600610"/>
              <a:gd name="connsiteX2" fmla="*/ 612068 w 612068"/>
              <a:gd name="connsiteY2" fmla="*/ 6600610 h 6600610"/>
              <a:gd name="connsiteX3" fmla="*/ 0 w 612068"/>
              <a:gd name="connsiteY3" fmla="*/ 6600610 h 66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68" h="6600610">
                <a:moveTo>
                  <a:pt x="0" y="6600610"/>
                </a:moveTo>
                <a:lnTo>
                  <a:pt x="602920" y="0"/>
                </a:lnTo>
                <a:cubicBezTo>
                  <a:pt x="605969" y="2200203"/>
                  <a:pt x="609019" y="4400407"/>
                  <a:pt x="612068" y="6600610"/>
                </a:cubicBezTo>
                <a:lnTo>
                  <a:pt x="0" y="66006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9"/>
          <p:cNvSpPr/>
          <p:nvPr/>
        </p:nvSpPr>
        <p:spPr>
          <a:xfrm rot="16200000">
            <a:off x="4289572" y="81237"/>
            <a:ext cx="695691" cy="6600610"/>
          </a:xfrm>
          <a:custGeom>
            <a:avLst/>
            <a:gdLst>
              <a:gd name="connsiteX0" fmla="*/ 0 w 612068"/>
              <a:gd name="connsiteY0" fmla="*/ 6588732 h 6588732"/>
              <a:gd name="connsiteX1" fmla="*/ 306034 w 612068"/>
              <a:gd name="connsiteY1" fmla="*/ 0 h 6588732"/>
              <a:gd name="connsiteX2" fmla="*/ 612068 w 612068"/>
              <a:gd name="connsiteY2" fmla="*/ 6588732 h 6588732"/>
              <a:gd name="connsiteX3" fmla="*/ 0 w 612068"/>
              <a:gd name="connsiteY3" fmla="*/ 6588732 h 6588732"/>
              <a:gd name="connsiteX0" fmla="*/ 0 w 612068"/>
              <a:gd name="connsiteY0" fmla="*/ 6600607 h 6600607"/>
              <a:gd name="connsiteX1" fmla="*/ 531665 w 612068"/>
              <a:gd name="connsiteY1" fmla="*/ 0 h 6600607"/>
              <a:gd name="connsiteX2" fmla="*/ 612068 w 612068"/>
              <a:gd name="connsiteY2" fmla="*/ 6600607 h 6600607"/>
              <a:gd name="connsiteX3" fmla="*/ 0 w 612068"/>
              <a:gd name="connsiteY3" fmla="*/ 6600607 h 6600607"/>
              <a:gd name="connsiteX0" fmla="*/ 0 w 612068"/>
              <a:gd name="connsiteY0" fmla="*/ 6600610 h 6600610"/>
              <a:gd name="connsiteX1" fmla="*/ 602920 w 612068"/>
              <a:gd name="connsiteY1" fmla="*/ 0 h 6600610"/>
              <a:gd name="connsiteX2" fmla="*/ 612068 w 612068"/>
              <a:gd name="connsiteY2" fmla="*/ 6600610 h 6600610"/>
              <a:gd name="connsiteX3" fmla="*/ 0 w 612068"/>
              <a:gd name="connsiteY3" fmla="*/ 6600610 h 66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68" h="6600610">
                <a:moveTo>
                  <a:pt x="0" y="6600610"/>
                </a:moveTo>
                <a:lnTo>
                  <a:pt x="602920" y="0"/>
                </a:lnTo>
                <a:cubicBezTo>
                  <a:pt x="605969" y="2200203"/>
                  <a:pt x="609019" y="4400407"/>
                  <a:pt x="612068" y="6600610"/>
                </a:cubicBezTo>
                <a:lnTo>
                  <a:pt x="0" y="660061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994000" y="3290370"/>
            <a:ext cx="107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C000"/>
                </a:solidFill>
                <a:latin typeface="Arial" pitchFamily="34" charset="0"/>
              </a:rPr>
              <a:t>Sites</a:t>
            </a:r>
            <a:r>
              <a:rPr lang="fr-FR" sz="1400" dirty="0" smtClean="0">
                <a:solidFill>
                  <a:srgbClr val="FFC000"/>
                </a:solidFill>
              </a:rPr>
              <a:t> </a:t>
            </a:r>
            <a:r>
              <a:rPr lang="fr-FR" sz="1400" b="1" dirty="0">
                <a:solidFill>
                  <a:srgbClr val="FFC000"/>
                </a:solidFill>
                <a:latin typeface="Arial" pitchFamily="34" charset="0"/>
              </a:rPr>
              <a:t>ateliers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25016" y="3249720"/>
            <a:ext cx="173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Couverture </a:t>
            </a:r>
          </a:p>
          <a:p>
            <a:r>
              <a:rPr lang="fr-FR" sz="1200" dirty="0" smtClean="0"/>
              <a:t>des situations écologiques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730301" y="3100187"/>
            <a:ext cx="120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Instrumentation in situ</a:t>
            </a:r>
            <a:endParaRPr lang="fr-FR" sz="1200" dirty="0"/>
          </a:p>
        </p:txBody>
      </p:sp>
      <p:sp>
        <p:nvSpPr>
          <p:cNvPr id="22" name="Losange 7"/>
          <p:cNvSpPr/>
          <p:nvPr/>
        </p:nvSpPr>
        <p:spPr>
          <a:xfrm>
            <a:off x="1337114" y="3897792"/>
            <a:ext cx="6606550" cy="614973"/>
          </a:xfrm>
          <a:custGeom>
            <a:avLst/>
            <a:gdLst>
              <a:gd name="connsiteX0" fmla="*/ 0 w 6600612"/>
              <a:gd name="connsiteY0" fmla="*/ 307487 h 614973"/>
              <a:gd name="connsiteX1" fmla="*/ 3300306 w 6600612"/>
              <a:gd name="connsiteY1" fmla="*/ 0 h 614973"/>
              <a:gd name="connsiteX2" fmla="*/ 6600612 w 6600612"/>
              <a:gd name="connsiteY2" fmla="*/ 307487 h 614973"/>
              <a:gd name="connsiteX3" fmla="*/ 3300306 w 6600612"/>
              <a:gd name="connsiteY3" fmla="*/ 614973 h 614973"/>
              <a:gd name="connsiteX4" fmla="*/ 0 w 6600612"/>
              <a:gd name="connsiteY4" fmla="*/ 307487 h 614973"/>
              <a:gd name="connsiteX0" fmla="*/ 0 w 6600612"/>
              <a:gd name="connsiteY0" fmla="*/ 307487 h 614973"/>
              <a:gd name="connsiteX1" fmla="*/ 3300306 w 6600612"/>
              <a:gd name="connsiteY1" fmla="*/ 0 h 614973"/>
              <a:gd name="connsiteX2" fmla="*/ 6343526 w 6600612"/>
              <a:gd name="connsiteY2" fmla="*/ 282902 h 614973"/>
              <a:gd name="connsiteX3" fmla="*/ 6600612 w 6600612"/>
              <a:gd name="connsiteY3" fmla="*/ 307487 h 614973"/>
              <a:gd name="connsiteX4" fmla="*/ 3300306 w 6600612"/>
              <a:gd name="connsiteY4" fmla="*/ 614973 h 614973"/>
              <a:gd name="connsiteX5" fmla="*/ 0 w 6600612"/>
              <a:gd name="connsiteY5" fmla="*/ 307487 h 614973"/>
              <a:gd name="connsiteX0" fmla="*/ 0 w 6600612"/>
              <a:gd name="connsiteY0" fmla="*/ 307487 h 614973"/>
              <a:gd name="connsiteX1" fmla="*/ 3300306 w 6600612"/>
              <a:gd name="connsiteY1" fmla="*/ 0 h 614973"/>
              <a:gd name="connsiteX2" fmla="*/ 6557282 w 6600612"/>
              <a:gd name="connsiteY2" fmla="*/ 187899 h 614973"/>
              <a:gd name="connsiteX3" fmla="*/ 6600612 w 6600612"/>
              <a:gd name="connsiteY3" fmla="*/ 307487 h 614973"/>
              <a:gd name="connsiteX4" fmla="*/ 3300306 w 6600612"/>
              <a:gd name="connsiteY4" fmla="*/ 614973 h 614973"/>
              <a:gd name="connsiteX5" fmla="*/ 0 w 6600612"/>
              <a:gd name="connsiteY5" fmla="*/ 307487 h 614973"/>
              <a:gd name="connsiteX0" fmla="*/ 0 w 6604783"/>
              <a:gd name="connsiteY0" fmla="*/ 307487 h 614973"/>
              <a:gd name="connsiteX1" fmla="*/ 3300306 w 6604783"/>
              <a:gd name="connsiteY1" fmla="*/ 0 h 614973"/>
              <a:gd name="connsiteX2" fmla="*/ 6604783 w 6604783"/>
              <a:gd name="connsiteY2" fmla="*/ 187899 h 614973"/>
              <a:gd name="connsiteX3" fmla="*/ 6600612 w 6604783"/>
              <a:gd name="connsiteY3" fmla="*/ 307487 h 614973"/>
              <a:gd name="connsiteX4" fmla="*/ 3300306 w 6604783"/>
              <a:gd name="connsiteY4" fmla="*/ 614973 h 614973"/>
              <a:gd name="connsiteX5" fmla="*/ 0 w 6604783"/>
              <a:gd name="connsiteY5" fmla="*/ 307487 h 614973"/>
              <a:gd name="connsiteX0" fmla="*/ 0 w 6604783"/>
              <a:gd name="connsiteY0" fmla="*/ 307487 h 614973"/>
              <a:gd name="connsiteX1" fmla="*/ 3300306 w 6604783"/>
              <a:gd name="connsiteY1" fmla="*/ 0 h 614973"/>
              <a:gd name="connsiteX2" fmla="*/ 6604783 w 6604783"/>
              <a:gd name="connsiteY2" fmla="*/ 187899 h 614973"/>
              <a:gd name="connsiteX3" fmla="*/ 6588737 w 6604783"/>
              <a:gd name="connsiteY3" fmla="*/ 354988 h 614973"/>
              <a:gd name="connsiteX4" fmla="*/ 3300306 w 6604783"/>
              <a:gd name="connsiteY4" fmla="*/ 614973 h 614973"/>
              <a:gd name="connsiteX5" fmla="*/ 0 w 6604783"/>
              <a:gd name="connsiteY5" fmla="*/ 307487 h 614973"/>
              <a:gd name="connsiteX0" fmla="*/ 0 w 6604783"/>
              <a:gd name="connsiteY0" fmla="*/ 307487 h 614973"/>
              <a:gd name="connsiteX1" fmla="*/ 3300306 w 6604783"/>
              <a:gd name="connsiteY1" fmla="*/ 0 h 614973"/>
              <a:gd name="connsiteX2" fmla="*/ 6604783 w 6604783"/>
              <a:gd name="connsiteY2" fmla="*/ 187899 h 614973"/>
              <a:gd name="connsiteX3" fmla="*/ 6588737 w 6604783"/>
              <a:gd name="connsiteY3" fmla="*/ 390614 h 614973"/>
              <a:gd name="connsiteX4" fmla="*/ 3300306 w 6604783"/>
              <a:gd name="connsiteY4" fmla="*/ 614973 h 614973"/>
              <a:gd name="connsiteX5" fmla="*/ 0 w 6604783"/>
              <a:gd name="connsiteY5" fmla="*/ 307487 h 614973"/>
              <a:gd name="connsiteX0" fmla="*/ 0 w 6606550"/>
              <a:gd name="connsiteY0" fmla="*/ 307487 h 614973"/>
              <a:gd name="connsiteX1" fmla="*/ 3300306 w 6606550"/>
              <a:gd name="connsiteY1" fmla="*/ 0 h 614973"/>
              <a:gd name="connsiteX2" fmla="*/ 6604783 w 6606550"/>
              <a:gd name="connsiteY2" fmla="*/ 187899 h 614973"/>
              <a:gd name="connsiteX3" fmla="*/ 6606550 w 6606550"/>
              <a:gd name="connsiteY3" fmla="*/ 396552 h 614973"/>
              <a:gd name="connsiteX4" fmla="*/ 3300306 w 6606550"/>
              <a:gd name="connsiteY4" fmla="*/ 614973 h 614973"/>
              <a:gd name="connsiteX5" fmla="*/ 0 w 6606550"/>
              <a:gd name="connsiteY5" fmla="*/ 307487 h 61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6550" h="614973">
                <a:moveTo>
                  <a:pt x="0" y="307487"/>
                </a:moveTo>
                <a:lnTo>
                  <a:pt x="3300306" y="0"/>
                </a:lnTo>
                <a:lnTo>
                  <a:pt x="6604783" y="187899"/>
                </a:lnTo>
                <a:lnTo>
                  <a:pt x="6606550" y="396552"/>
                </a:lnTo>
                <a:lnTo>
                  <a:pt x="3300306" y="614973"/>
                </a:lnTo>
                <a:lnTo>
                  <a:pt x="0" y="30748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094141" y="4091750"/>
            <a:ext cx="1268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Expérimentation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010219" y="2477377"/>
            <a:ext cx="16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C000"/>
                </a:solidFill>
                <a:latin typeface="Arial" pitchFamily="34" charset="0"/>
              </a:rPr>
              <a:t>RENECOFOR</a:t>
            </a:r>
          </a:p>
          <a:p>
            <a:r>
              <a:rPr lang="fr-FR" sz="1400" b="1" dirty="0" smtClean="0">
                <a:solidFill>
                  <a:srgbClr val="FFC000"/>
                </a:solidFill>
                <a:latin typeface="Arial" pitchFamily="34" charset="0"/>
              </a:rPr>
              <a:t>GUYAFOR</a:t>
            </a:r>
            <a:endParaRPr lang="fr-FR" sz="1400" b="1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921988" y="2136501"/>
            <a:ext cx="2016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</a:rPr>
              <a:t>GIS-Coop</a:t>
            </a:r>
          </a:p>
          <a:p>
            <a:r>
              <a:rPr lang="fr-FR" sz="1400" b="1" dirty="0" smtClean="0">
                <a:latin typeface="Arial" pitchFamily="34" charset="0"/>
              </a:rPr>
              <a:t>Amendement</a:t>
            </a:r>
          </a:p>
          <a:p>
            <a:r>
              <a:rPr lang="fr-FR" sz="1400" b="1" dirty="0" smtClean="0">
                <a:latin typeface="Arial" pitchFamily="34" charset="0"/>
              </a:rPr>
              <a:t>MOS, Litières 15N etc..</a:t>
            </a:r>
            <a:endParaRPr lang="fr-FR" sz="1400" b="1" dirty="0">
              <a:latin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81828" y="249654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latin typeface="Arial" pitchFamily="34" charset="0"/>
              </a:rPr>
              <a:t>Plantacomp</a:t>
            </a:r>
            <a:endParaRPr lang="fr-FR" sz="1400" b="1" dirty="0">
              <a:latin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358677" y="2405369"/>
            <a:ext cx="112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Arial" pitchFamily="34" charset="0"/>
              </a:rPr>
              <a:t>Réseau 16x16</a:t>
            </a:r>
            <a:endParaRPr lang="fr-FR" sz="1400" b="1" dirty="0">
              <a:latin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7306364" y="1911351"/>
            <a:ext cx="1763688" cy="1377278"/>
            <a:chOff x="7380312" y="1554512"/>
            <a:chExt cx="1763688" cy="1377278"/>
          </a:xfrm>
        </p:grpSpPr>
        <p:cxnSp>
          <p:nvCxnSpPr>
            <p:cNvPr id="29" name="Connecteur droit avec flèche 28"/>
            <p:cNvCxnSpPr/>
            <p:nvPr/>
          </p:nvCxnSpPr>
          <p:spPr>
            <a:xfrm flipV="1">
              <a:off x="8460432" y="2319222"/>
              <a:ext cx="0" cy="612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7380312" y="2121450"/>
              <a:ext cx="360039" cy="3062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7632340" y="1554512"/>
              <a:ext cx="1511660" cy="7292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812360" y="1573589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Arial" pitchFamily="34" charset="0"/>
                </a:rPr>
                <a:t>SOERE </a:t>
              </a:r>
              <a:endParaRPr lang="fr-FR" b="1" dirty="0" smtClean="0">
                <a:latin typeface="Arial" pitchFamily="34" charset="0"/>
              </a:endParaRPr>
            </a:p>
            <a:p>
              <a:r>
                <a:rPr lang="fr-FR" b="1" dirty="0" smtClean="0">
                  <a:latin typeface="Arial" pitchFamily="34" charset="0"/>
                </a:rPr>
                <a:t>F-ORE-T</a:t>
              </a:r>
              <a:endParaRPr lang="fr-FR" b="1" dirty="0">
                <a:latin typeface="Arial" pitchFamily="34" charset="0"/>
              </a:endParaRPr>
            </a:p>
          </p:txBody>
        </p:sp>
      </p:grpSp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1401708" y="4584773"/>
            <a:ext cx="69892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1600" dirty="0"/>
              <a:t>Avec une caractéristique essentielle quand il s’agit de forêt:</a:t>
            </a:r>
          </a:p>
          <a:p>
            <a:pPr algn="ctr" eaLnBrk="1" hangingPunct="1"/>
            <a:r>
              <a:rPr lang="fr-FR" b="1" dirty="0"/>
              <a:t>l</a:t>
            </a:r>
            <a:r>
              <a:rPr lang="fr-FR" b="1" dirty="0" smtClean="0"/>
              <a:t>e LONG TERME (&gt;&gt;20 ans)</a:t>
            </a:r>
            <a:endParaRPr lang="fr-FR" sz="1600" dirty="0"/>
          </a:p>
        </p:txBody>
      </p: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323850" y="664540"/>
            <a:ext cx="8746202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b="1" dirty="0" smtClean="0"/>
              <a:t/>
            </a:r>
            <a:br>
              <a:rPr lang="fr-FR" altLang="fr-FR" sz="2800" b="1" dirty="0" smtClean="0"/>
            </a:br>
            <a:r>
              <a:rPr lang="fr-FR" altLang="fr-FR" sz="2800" b="1" dirty="0" smtClean="0"/>
              <a:t> SOERE F-ORE-T  </a:t>
            </a:r>
            <a:r>
              <a:rPr lang="fr-FR" altLang="fr-FR" sz="3200" b="1" dirty="0" smtClean="0">
                <a:solidFill>
                  <a:srgbClr val="C00000"/>
                </a:solidFill>
              </a:rPr>
              <a:t>Insertion dans le paysage des dispositifs en forêt</a:t>
            </a:r>
            <a:endParaRPr lang="fr-FR" altLang="fr-F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3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95536" y="260648"/>
            <a:ext cx="84121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 eaLnBrk="1" hangingPunct="1">
              <a:buClr>
                <a:srgbClr val="996600"/>
              </a:buClr>
              <a:defRPr/>
            </a:pPr>
            <a:r>
              <a:rPr lang="en-GB" b="1" kern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Noeud</a:t>
            </a:r>
            <a:r>
              <a:rPr lang="en-GB" b="1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marL="619125" lvl="2" indent="-263525" algn="ctr" eaLnBrk="1" hangingPunct="1">
              <a:lnSpc>
                <a:spcPts val="1200"/>
              </a:lnSpc>
              <a:buClr>
                <a:srgbClr val="008000"/>
              </a:buClr>
              <a:buFont typeface="Arial Narrow" pitchFamily="34" charset="0"/>
              <a:buChar char="-"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Clr>
                <a:srgbClr val="008000"/>
              </a:buClr>
              <a:buFont typeface="Arial" pitchFamily="34" charset="0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b="1" kern="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287338"/>
          </a:xfrm>
          <a:prstGeom prst="rect">
            <a:avLst/>
          </a:prstGeom>
          <a:gradFill rotWithShape="1">
            <a:gsLst>
              <a:gs pos="31000">
                <a:srgbClr val="008000">
                  <a:alpha val="50998"/>
                </a:srgbClr>
              </a:gs>
              <a:gs pos="100000">
                <a:srgbClr val="003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68313" y="115888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rot="16200000">
            <a:off x="1116013" y="-315912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23850" y="664540"/>
            <a:ext cx="8483849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b="1" dirty="0" smtClean="0"/>
              <a:t/>
            </a:r>
            <a:br>
              <a:rPr lang="fr-FR" altLang="fr-FR" sz="2800" b="1" dirty="0" smtClean="0"/>
            </a:br>
            <a:r>
              <a:rPr lang="fr-FR" altLang="fr-FR" sz="2800" b="1" dirty="0" smtClean="0"/>
              <a:t> SOERE F-ORE-T  </a:t>
            </a:r>
            <a:r>
              <a:rPr lang="fr-FR" altLang="fr-FR" sz="3200" b="1" dirty="0" smtClean="0">
                <a:solidFill>
                  <a:srgbClr val="C00000"/>
                </a:solidFill>
              </a:rPr>
              <a:t>Insertion dans les grands projets nationaux et internationaux</a:t>
            </a:r>
            <a:r>
              <a:rPr lang="fr-FR" altLang="fr-FR" sz="5400" b="1" dirty="0" smtClean="0">
                <a:solidFill>
                  <a:srgbClr val="C00000"/>
                </a:solidFill>
              </a:rPr>
              <a:t/>
            </a:r>
            <a:br>
              <a:rPr lang="fr-FR" altLang="fr-FR" sz="5400" b="1" dirty="0" smtClean="0">
                <a:solidFill>
                  <a:srgbClr val="C00000"/>
                </a:solidFill>
              </a:rPr>
            </a:br>
            <a:endParaRPr lang="fr-FR" altLang="fr-FR" dirty="0" smtClean="0">
              <a:solidFill>
                <a:srgbClr val="C00000"/>
              </a:solidFill>
            </a:endParaRPr>
          </a:p>
        </p:txBody>
      </p:sp>
      <p:pic>
        <p:nvPicPr>
          <p:cNvPr id="21" name="Imag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8" y="1672603"/>
            <a:ext cx="8657303" cy="4374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298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95536" y="260648"/>
            <a:ext cx="84121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 eaLnBrk="1" hangingPunct="1">
              <a:buClr>
                <a:srgbClr val="996600"/>
              </a:buClr>
              <a:defRPr/>
            </a:pPr>
            <a:r>
              <a:rPr lang="en-GB" b="1" kern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Noeud</a:t>
            </a:r>
            <a:r>
              <a:rPr lang="en-GB" b="1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marL="619125" lvl="2" indent="-263525" algn="ctr" eaLnBrk="1" hangingPunct="1">
              <a:lnSpc>
                <a:spcPts val="1200"/>
              </a:lnSpc>
              <a:buClr>
                <a:srgbClr val="008000"/>
              </a:buClr>
              <a:buFont typeface="Arial Narrow" pitchFamily="34" charset="0"/>
              <a:buChar char="-"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Clr>
                <a:srgbClr val="008000"/>
              </a:buClr>
              <a:buFont typeface="Arial" pitchFamily="34" charset="0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b="1" kern="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287338"/>
          </a:xfrm>
          <a:prstGeom prst="rect">
            <a:avLst/>
          </a:prstGeom>
          <a:gradFill rotWithShape="1">
            <a:gsLst>
              <a:gs pos="31000">
                <a:srgbClr val="008000">
                  <a:alpha val="50998"/>
                </a:srgbClr>
              </a:gs>
              <a:gs pos="100000">
                <a:srgbClr val="003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68313" y="115888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rot="16200000">
            <a:off x="1116013" y="-315912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23850" y="664540"/>
            <a:ext cx="7242073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b="1" dirty="0" smtClean="0"/>
              <a:t/>
            </a:r>
            <a:br>
              <a:rPr lang="fr-FR" altLang="fr-FR" sz="2800" b="1" dirty="0" smtClean="0"/>
            </a:br>
            <a:r>
              <a:rPr lang="fr-FR" altLang="fr-FR" sz="2800" b="1" dirty="0" smtClean="0"/>
              <a:t> SOERE F-ORE-T  </a:t>
            </a:r>
            <a:r>
              <a:rPr lang="fr-FR" altLang="fr-FR" sz="3200" b="1" dirty="0" smtClean="0">
                <a:solidFill>
                  <a:srgbClr val="C00000"/>
                </a:solidFill>
              </a:rPr>
              <a:t>Faits marquants 2013</a:t>
            </a:r>
            <a:r>
              <a:rPr lang="fr-FR" altLang="fr-FR" sz="5400" b="1" dirty="0" smtClean="0">
                <a:solidFill>
                  <a:srgbClr val="C00000"/>
                </a:solidFill>
              </a:rPr>
              <a:t/>
            </a:r>
            <a:br>
              <a:rPr lang="fr-FR" altLang="fr-FR" sz="5400" b="1" dirty="0" smtClean="0">
                <a:solidFill>
                  <a:srgbClr val="C00000"/>
                </a:solidFill>
              </a:rPr>
            </a:br>
            <a:endParaRPr lang="fr-FR" altLang="fr-FR" dirty="0" smtClean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664348" y="1340768"/>
            <a:ext cx="433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Rayonnement, attractivité du dispositif</a:t>
            </a:r>
            <a:endParaRPr lang="fr-FR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0650"/>
            <a:ext cx="6150694" cy="345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388" y="5418319"/>
            <a:ext cx="592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Barbeau</a:t>
            </a:r>
            <a:r>
              <a:rPr lang="fr-FR" dirty="0" smtClean="0"/>
              <a:t>: visualisation en direct des mesures (voir site web)</a:t>
            </a:r>
          </a:p>
          <a:p>
            <a:r>
              <a:rPr lang="fr-FR" dirty="0"/>
              <a:t>(http://www.barbeau.u-psud.fr/realtime.html)</a:t>
            </a:r>
            <a:endParaRPr lang="fr-FR" dirty="0" smtClean="0"/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6049750" y="1907893"/>
            <a:ext cx="316865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0138" y="2043113"/>
            <a:ext cx="677863" cy="646112"/>
          </a:xfrm>
          <a:custGeom>
            <a:avLst/>
            <a:gdLst>
              <a:gd name="T0" fmla="*/ 854 w 854"/>
              <a:gd name="T1" fmla="*/ 766 h 813"/>
              <a:gd name="T2" fmla="*/ 848 w 854"/>
              <a:gd name="T3" fmla="*/ 725 h 813"/>
              <a:gd name="T4" fmla="*/ 842 w 854"/>
              <a:gd name="T5" fmla="*/ 685 h 813"/>
              <a:gd name="T6" fmla="*/ 832 w 854"/>
              <a:gd name="T7" fmla="*/ 647 h 813"/>
              <a:gd name="T8" fmla="*/ 822 w 854"/>
              <a:gd name="T9" fmla="*/ 608 h 813"/>
              <a:gd name="T10" fmla="*/ 810 w 854"/>
              <a:gd name="T11" fmla="*/ 570 h 813"/>
              <a:gd name="T12" fmla="*/ 795 w 854"/>
              <a:gd name="T13" fmla="*/ 534 h 813"/>
              <a:gd name="T14" fmla="*/ 779 w 854"/>
              <a:gd name="T15" fmla="*/ 498 h 813"/>
              <a:gd name="T16" fmla="*/ 762 w 854"/>
              <a:gd name="T17" fmla="*/ 462 h 813"/>
              <a:gd name="T18" fmla="*/ 743 w 854"/>
              <a:gd name="T19" fmla="*/ 427 h 813"/>
              <a:gd name="T20" fmla="*/ 724 w 854"/>
              <a:gd name="T21" fmla="*/ 394 h 813"/>
              <a:gd name="T22" fmla="*/ 702 w 854"/>
              <a:gd name="T23" fmla="*/ 362 h 813"/>
              <a:gd name="T24" fmla="*/ 678 w 854"/>
              <a:gd name="T25" fmla="*/ 332 h 813"/>
              <a:gd name="T26" fmla="*/ 654 w 854"/>
              <a:gd name="T27" fmla="*/ 301 h 813"/>
              <a:gd name="T28" fmla="*/ 629 w 854"/>
              <a:gd name="T29" fmla="*/ 273 h 813"/>
              <a:gd name="T30" fmla="*/ 573 w 854"/>
              <a:gd name="T31" fmla="*/ 219 h 813"/>
              <a:gd name="T32" fmla="*/ 544 w 854"/>
              <a:gd name="T33" fmla="*/ 194 h 813"/>
              <a:gd name="T34" fmla="*/ 515 w 854"/>
              <a:gd name="T35" fmla="*/ 170 h 813"/>
              <a:gd name="T36" fmla="*/ 483 w 854"/>
              <a:gd name="T37" fmla="*/ 147 h 813"/>
              <a:gd name="T38" fmla="*/ 451 w 854"/>
              <a:gd name="T39" fmla="*/ 127 h 813"/>
              <a:gd name="T40" fmla="*/ 418 w 854"/>
              <a:gd name="T41" fmla="*/ 107 h 813"/>
              <a:gd name="T42" fmla="*/ 383 w 854"/>
              <a:gd name="T43" fmla="*/ 89 h 813"/>
              <a:gd name="T44" fmla="*/ 348 w 854"/>
              <a:gd name="T45" fmla="*/ 73 h 813"/>
              <a:gd name="T46" fmla="*/ 312 w 854"/>
              <a:gd name="T47" fmla="*/ 58 h 813"/>
              <a:gd name="T48" fmla="*/ 276 w 854"/>
              <a:gd name="T49" fmla="*/ 45 h 813"/>
              <a:gd name="T50" fmla="*/ 237 w 854"/>
              <a:gd name="T51" fmla="*/ 33 h 813"/>
              <a:gd name="T52" fmla="*/ 200 w 854"/>
              <a:gd name="T53" fmla="*/ 22 h 813"/>
              <a:gd name="T54" fmla="*/ 160 w 854"/>
              <a:gd name="T55" fmla="*/ 14 h 813"/>
              <a:gd name="T56" fmla="*/ 122 w 854"/>
              <a:gd name="T57" fmla="*/ 8 h 813"/>
              <a:gd name="T58" fmla="*/ 82 w 854"/>
              <a:gd name="T59" fmla="*/ 2 h 813"/>
              <a:gd name="T60" fmla="*/ 41 w 854"/>
              <a:gd name="T61" fmla="*/ 0 h 813"/>
              <a:gd name="T62" fmla="*/ 0 w 854"/>
              <a:gd name="T63" fmla="*/ 0 h 813"/>
              <a:gd name="T64" fmla="*/ 0 w 854"/>
              <a:gd name="T65" fmla="*/ 429 h 813"/>
              <a:gd name="T66" fmla="*/ 41 w 854"/>
              <a:gd name="T67" fmla="*/ 430 h 813"/>
              <a:gd name="T68" fmla="*/ 81 w 854"/>
              <a:gd name="T69" fmla="*/ 437 h 813"/>
              <a:gd name="T70" fmla="*/ 119 w 854"/>
              <a:gd name="T71" fmla="*/ 445 h 813"/>
              <a:gd name="T72" fmla="*/ 156 w 854"/>
              <a:gd name="T73" fmla="*/ 458 h 813"/>
              <a:gd name="T74" fmla="*/ 192 w 854"/>
              <a:gd name="T75" fmla="*/ 474 h 813"/>
              <a:gd name="T76" fmla="*/ 225 w 854"/>
              <a:gd name="T77" fmla="*/ 493 h 813"/>
              <a:gd name="T78" fmla="*/ 257 w 854"/>
              <a:gd name="T79" fmla="*/ 514 h 813"/>
              <a:gd name="T80" fmla="*/ 286 w 854"/>
              <a:gd name="T81" fmla="*/ 539 h 813"/>
              <a:gd name="T82" fmla="*/ 314 w 854"/>
              <a:gd name="T83" fmla="*/ 566 h 813"/>
              <a:gd name="T84" fmla="*/ 340 w 854"/>
              <a:gd name="T85" fmla="*/ 595 h 813"/>
              <a:gd name="T86" fmla="*/ 362 w 854"/>
              <a:gd name="T87" fmla="*/ 627 h 813"/>
              <a:gd name="T88" fmla="*/ 381 w 854"/>
              <a:gd name="T89" fmla="*/ 660 h 813"/>
              <a:gd name="T90" fmla="*/ 398 w 854"/>
              <a:gd name="T91" fmla="*/ 696 h 813"/>
              <a:gd name="T92" fmla="*/ 411 w 854"/>
              <a:gd name="T93" fmla="*/ 733 h 813"/>
              <a:gd name="T94" fmla="*/ 421 w 854"/>
              <a:gd name="T95" fmla="*/ 772 h 813"/>
              <a:gd name="T96" fmla="*/ 427 w 854"/>
              <a:gd name="T97" fmla="*/ 813 h 813"/>
              <a:gd name="T98" fmla="*/ 854 w 854"/>
              <a:gd name="T99" fmla="*/ 766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4" h="813">
                <a:moveTo>
                  <a:pt x="854" y="766"/>
                </a:moveTo>
                <a:lnTo>
                  <a:pt x="848" y="725"/>
                </a:lnTo>
                <a:lnTo>
                  <a:pt x="842" y="685"/>
                </a:lnTo>
                <a:lnTo>
                  <a:pt x="832" y="647"/>
                </a:lnTo>
                <a:lnTo>
                  <a:pt x="822" y="608"/>
                </a:lnTo>
                <a:lnTo>
                  <a:pt x="810" y="570"/>
                </a:lnTo>
                <a:lnTo>
                  <a:pt x="795" y="534"/>
                </a:lnTo>
                <a:lnTo>
                  <a:pt x="779" y="498"/>
                </a:lnTo>
                <a:lnTo>
                  <a:pt x="762" y="462"/>
                </a:lnTo>
                <a:lnTo>
                  <a:pt x="743" y="427"/>
                </a:lnTo>
                <a:lnTo>
                  <a:pt x="724" y="394"/>
                </a:lnTo>
                <a:lnTo>
                  <a:pt x="702" y="362"/>
                </a:lnTo>
                <a:lnTo>
                  <a:pt x="678" y="332"/>
                </a:lnTo>
                <a:lnTo>
                  <a:pt x="654" y="301"/>
                </a:lnTo>
                <a:lnTo>
                  <a:pt x="629" y="273"/>
                </a:lnTo>
                <a:lnTo>
                  <a:pt x="573" y="219"/>
                </a:lnTo>
                <a:lnTo>
                  <a:pt x="544" y="194"/>
                </a:lnTo>
                <a:lnTo>
                  <a:pt x="515" y="170"/>
                </a:lnTo>
                <a:lnTo>
                  <a:pt x="483" y="147"/>
                </a:lnTo>
                <a:lnTo>
                  <a:pt x="451" y="127"/>
                </a:lnTo>
                <a:lnTo>
                  <a:pt x="418" y="107"/>
                </a:lnTo>
                <a:lnTo>
                  <a:pt x="383" y="89"/>
                </a:lnTo>
                <a:lnTo>
                  <a:pt x="348" y="73"/>
                </a:lnTo>
                <a:lnTo>
                  <a:pt x="312" y="58"/>
                </a:lnTo>
                <a:lnTo>
                  <a:pt x="276" y="45"/>
                </a:lnTo>
                <a:lnTo>
                  <a:pt x="237" y="33"/>
                </a:lnTo>
                <a:lnTo>
                  <a:pt x="200" y="22"/>
                </a:lnTo>
                <a:lnTo>
                  <a:pt x="160" y="14"/>
                </a:lnTo>
                <a:lnTo>
                  <a:pt x="122" y="8"/>
                </a:lnTo>
                <a:lnTo>
                  <a:pt x="82" y="2"/>
                </a:lnTo>
                <a:lnTo>
                  <a:pt x="41" y="0"/>
                </a:lnTo>
                <a:lnTo>
                  <a:pt x="0" y="0"/>
                </a:lnTo>
                <a:lnTo>
                  <a:pt x="0" y="429"/>
                </a:lnTo>
                <a:lnTo>
                  <a:pt x="41" y="430"/>
                </a:lnTo>
                <a:lnTo>
                  <a:pt x="81" y="437"/>
                </a:lnTo>
                <a:lnTo>
                  <a:pt x="119" y="445"/>
                </a:lnTo>
                <a:lnTo>
                  <a:pt x="156" y="458"/>
                </a:lnTo>
                <a:lnTo>
                  <a:pt x="192" y="474"/>
                </a:lnTo>
                <a:lnTo>
                  <a:pt x="225" y="493"/>
                </a:lnTo>
                <a:lnTo>
                  <a:pt x="257" y="514"/>
                </a:lnTo>
                <a:lnTo>
                  <a:pt x="286" y="539"/>
                </a:lnTo>
                <a:lnTo>
                  <a:pt x="314" y="566"/>
                </a:lnTo>
                <a:lnTo>
                  <a:pt x="340" y="595"/>
                </a:lnTo>
                <a:lnTo>
                  <a:pt x="362" y="627"/>
                </a:lnTo>
                <a:lnTo>
                  <a:pt x="381" y="660"/>
                </a:lnTo>
                <a:lnTo>
                  <a:pt x="398" y="696"/>
                </a:lnTo>
                <a:lnTo>
                  <a:pt x="411" y="733"/>
                </a:lnTo>
                <a:lnTo>
                  <a:pt x="421" y="772"/>
                </a:lnTo>
                <a:lnTo>
                  <a:pt x="427" y="813"/>
                </a:lnTo>
                <a:lnTo>
                  <a:pt x="854" y="766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6648450" y="2890838"/>
            <a:ext cx="1363663" cy="814387"/>
          </a:xfrm>
          <a:custGeom>
            <a:avLst/>
            <a:gdLst>
              <a:gd name="T0" fmla="*/ 8 w 1717"/>
              <a:gd name="T1" fmla="*/ 42 h 1024"/>
              <a:gd name="T2" fmla="*/ 0 w 1717"/>
              <a:gd name="T3" fmla="*/ 130 h 1024"/>
              <a:gd name="T4" fmla="*/ 1 w 1717"/>
              <a:gd name="T5" fmla="*/ 215 h 1024"/>
              <a:gd name="T6" fmla="*/ 10 w 1717"/>
              <a:gd name="T7" fmla="*/ 299 h 1024"/>
              <a:gd name="T8" fmla="*/ 27 w 1717"/>
              <a:gd name="T9" fmla="*/ 381 h 1024"/>
              <a:gd name="T10" fmla="*/ 51 w 1717"/>
              <a:gd name="T11" fmla="*/ 461 h 1024"/>
              <a:gd name="T12" fmla="*/ 83 w 1717"/>
              <a:gd name="T13" fmla="*/ 537 h 1024"/>
              <a:gd name="T14" fmla="*/ 123 w 1717"/>
              <a:gd name="T15" fmla="*/ 610 h 1024"/>
              <a:gd name="T16" fmla="*/ 170 w 1717"/>
              <a:gd name="T17" fmla="*/ 677 h 1024"/>
              <a:gd name="T18" fmla="*/ 221 w 1717"/>
              <a:gd name="T19" fmla="*/ 741 h 1024"/>
              <a:gd name="T20" fmla="*/ 280 w 1717"/>
              <a:gd name="T21" fmla="*/ 800 h 1024"/>
              <a:gd name="T22" fmla="*/ 344 w 1717"/>
              <a:gd name="T23" fmla="*/ 853 h 1024"/>
              <a:gd name="T24" fmla="*/ 413 w 1717"/>
              <a:gd name="T25" fmla="*/ 899 h 1024"/>
              <a:gd name="T26" fmla="*/ 487 w 1717"/>
              <a:gd name="T27" fmla="*/ 940 h 1024"/>
              <a:gd name="T28" fmla="*/ 567 w 1717"/>
              <a:gd name="T29" fmla="*/ 972 h 1024"/>
              <a:gd name="T30" fmla="*/ 651 w 1717"/>
              <a:gd name="T31" fmla="*/ 998 h 1024"/>
              <a:gd name="T32" fmla="*/ 737 w 1717"/>
              <a:gd name="T33" fmla="*/ 1015 h 1024"/>
              <a:gd name="T34" fmla="*/ 823 w 1717"/>
              <a:gd name="T35" fmla="*/ 1023 h 1024"/>
              <a:gd name="T36" fmla="*/ 910 w 1717"/>
              <a:gd name="T37" fmla="*/ 1023 h 1024"/>
              <a:gd name="T38" fmla="*/ 993 w 1717"/>
              <a:gd name="T39" fmla="*/ 1013 h 1024"/>
              <a:gd name="T40" fmla="*/ 1074 w 1717"/>
              <a:gd name="T41" fmla="*/ 996 h 1024"/>
              <a:gd name="T42" fmla="*/ 1154 w 1717"/>
              <a:gd name="T43" fmla="*/ 971 h 1024"/>
              <a:gd name="T44" fmla="*/ 1230 w 1717"/>
              <a:gd name="T45" fmla="*/ 939 h 1024"/>
              <a:gd name="T46" fmla="*/ 1303 w 1717"/>
              <a:gd name="T47" fmla="*/ 899 h 1024"/>
              <a:gd name="T48" fmla="*/ 1371 w 1717"/>
              <a:gd name="T49" fmla="*/ 854 h 1024"/>
              <a:gd name="T50" fmla="*/ 1434 w 1717"/>
              <a:gd name="T51" fmla="*/ 801 h 1024"/>
              <a:gd name="T52" fmla="*/ 1494 w 1717"/>
              <a:gd name="T53" fmla="*/ 744 h 1024"/>
              <a:gd name="T54" fmla="*/ 1546 w 1717"/>
              <a:gd name="T55" fmla="*/ 679 h 1024"/>
              <a:gd name="T56" fmla="*/ 1594 w 1717"/>
              <a:gd name="T57" fmla="*/ 610 h 1024"/>
              <a:gd name="T58" fmla="*/ 1634 w 1717"/>
              <a:gd name="T59" fmla="*/ 535 h 1024"/>
              <a:gd name="T60" fmla="*/ 1667 w 1717"/>
              <a:gd name="T61" fmla="*/ 457 h 1024"/>
              <a:gd name="T62" fmla="*/ 1692 w 1717"/>
              <a:gd name="T63" fmla="*/ 373 h 1024"/>
              <a:gd name="T64" fmla="*/ 1712 w 1717"/>
              <a:gd name="T65" fmla="*/ 266 h 1024"/>
              <a:gd name="T66" fmla="*/ 1717 w 1717"/>
              <a:gd name="T67" fmla="*/ 137 h 1024"/>
              <a:gd name="T68" fmla="*/ 1286 w 1717"/>
              <a:gd name="T69" fmla="*/ 118 h 1024"/>
              <a:gd name="T70" fmla="*/ 1286 w 1717"/>
              <a:gd name="T71" fmla="*/ 206 h 1024"/>
              <a:gd name="T72" fmla="*/ 1270 w 1717"/>
              <a:gd name="T73" fmla="*/ 288 h 1024"/>
              <a:gd name="T74" fmla="*/ 1238 w 1717"/>
              <a:gd name="T75" fmla="*/ 365 h 1024"/>
              <a:gd name="T76" fmla="*/ 1193 w 1717"/>
              <a:gd name="T77" fmla="*/ 434 h 1024"/>
              <a:gd name="T78" fmla="*/ 1135 w 1717"/>
              <a:gd name="T79" fmla="*/ 493 h 1024"/>
              <a:gd name="T80" fmla="*/ 1068 w 1717"/>
              <a:gd name="T81" fmla="*/ 541 h 1024"/>
              <a:gd name="T82" fmla="*/ 989 w 1717"/>
              <a:gd name="T83" fmla="*/ 574 h 1024"/>
              <a:gd name="T84" fmla="*/ 904 w 1717"/>
              <a:gd name="T85" fmla="*/ 592 h 1024"/>
              <a:gd name="T86" fmla="*/ 818 w 1717"/>
              <a:gd name="T87" fmla="*/ 592 h 1024"/>
              <a:gd name="T88" fmla="*/ 734 w 1717"/>
              <a:gd name="T89" fmla="*/ 576 h 1024"/>
              <a:gd name="T90" fmla="*/ 658 w 1717"/>
              <a:gd name="T91" fmla="*/ 545 h 1024"/>
              <a:gd name="T92" fmla="*/ 589 w 1717"/>
              <a:gd name="T93" fmla="*/ 499 h 1024"/>
              <a:gd name="T94" fmla="*/ 530 w 1717"/>
              <a:gd name="T95" fmla="*/ 442 h 1024"/>
              <a:gd name="T96" fmla="*/ 483 w 1717"/>
              <a:gd name="T97" fmla="*/ 373 h 1024"/>
              <a:gd name="T98" fmla="*/ 450 w 1717"/>
              <a:gd name="T99" fmla="*/ 296 h 1024"/>
              <a:gd name="T100" fmla="*/ 431 w 1717"/>
              <a:gd name="T101" fmla="*/ 211 h 1024"/>
              <a:gd name="T102" fmla="*/ 429 w 1717"/>
              <a:gd name="T103" fmla="*/ 146 h 1024"/>
              <a:gd name="T104" fmla="*/ 437 w 1717"/>
              <a:gd name="T105" fmla="*/ 82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17" h="1024">
                <a:moveTo>
                  <a:pt x="16" y="0"/>
                </a:moveTo>
                <a:lnTo>
                  <a:pt x="8" y="42"/>
                </a:lnTo>
                <a:lnTo>
                  <a:pt x="2" y="86"/>
                </a:lnTo>
                <a:lnTo>
                  <a:pt x="0" y="130"/>
                </a:lnTo>
                <a:lnTo>
                  <a:pt x="0" y="173"/>
                </a:lnTo>
                <a:lnTo>
                  <a:pt x="1" y="215"/>
                </a:lnTo>
                <a:lnTo>
                  <a:pt x="4" y="258"/>
                </a:lnTo>
                <a:lnTo>
                  <a:pt x="10" y="299"/>
                </a:lnTo>
                <a:lnTo>
                  <a:pt x="17" y="340"/>
                </a:lnTo>
                <a:lnTo>
                  <a:pt x="27" y="381"/>
                </a:lnTo>
                <a:lnTo>
                  <a:pt x="38" y="421"/>
                </a:lnTo>
                <a:lnTo>
                  <a:pt x="51" y="461"/>
                </a:lnTo>
                <a:lnTo>
                  <a:pt x="67" y="499"/>
                </a:lnTo>
                <a:lnTo>
                  <a:pt x="83" y="537"/>
                </a:lnTo>
                <a:lnTo>
                  <a:pt x="103" y="574"/>
                </a:lnTo>
                <a:lnTo>
                  <a:pt x="123" y="610"/>
                </a:lnTo>
                <a:lnTo>
                  <a:pt x="146" y="644"/>
                </a:lnTo>
                <a:lnTo>
                  <a:pt x="170" y="677"/>
                </a:lnTo>
                <a:lnTo>
                  <a:pt x="195" y="711"/>
                </a:lnTo>
                <a:lnTo>
                  <a:pt x="221" y="741"/>
                </a:lnTo>
                <a:lnTo>
                  <a:pt x="249" y="772"/>
                </a:lnTo>
                <a:lnTo>
                  <a:pt x="280" y="800"/>
                </a:lnTo>
                <a:lnTo>
                  <a:pt x="312" y="827"/>
                </a:lnTo>
                <a:lnTo>
                  <a:pt x="344" y="853"/>
                </a:lnTo>
                <a:lnTo>
                  <a:pt x="378" y="877"/>
                </a:lnTo>
                <a:lnTo>
                  <a:pt x="413" y="899"/>
                </a:lnTo>
                <a:lnTo>
                  <a:pt x="450" y="920"/>
                </a:lnTo>
                <a:lnTo>
                  <a:pt x="487" y="940"/>
                </a:lnTo>
                <a:lnTo>
                  <a:pt x="527" y="958"/>
                </a:lnTo>
                <a:lnTo>
                  <a:pt x="567" y="972"/>
                </a:lnTo>
                <a:lnTo>
                  <a:pt x="608" y="987"/>
                </a:lnTo>
                <a:lnTo>
                  <a:pt x="651" y="998"/>
                </a:lnTo>
                <a:lnTo>
                  <a:pt x="693" y="1008"/>
                </a:lnTo>
                <a:lnTo>
                  <a:pt x="737" y="1015"/>
                </a:lnTo>
                <a:lnTo>
                  <a:pt x="781" y="1020"/>
                </a:lnTo>
                <a:lnTo>
                  <a:pt x="823" y="1023"/>
                </a:lnTo>
                <a:lnTo>
                  <a:pt x="866" y="1024"/>
                </a:lnTo>
                <a:lnTo>
                  <a:pt x="910" y="1023"/>
                </a:lnTo>
                <a:lnTo>
                  <a:pt x="951" y="1019"/>
                </a:lnTo>
                <a:lnTo>
                  <a:pt x="993" y="1013"/>
                </a:lnTo>
                <a:lnTo>
                  <a:pt x="1034" y="1006"/>
                </a:lnTo>
                <a:lnTo>
                  <a:pt x="1074" y="996"/>
                </a:lnTo>
                <a:lnTo>
                  <a:pt x="1115" y="984"/>
                </a:lnTo>
                <a:lnTo>
                  <a:pt x="1154" y="971"/>
                </a:lnTo>
                <a:lnTo>
                  <a:pt x="1193" y="956"/>
                </a:lnTo>
                <a:lnTo>
                  <a:pt x="1230" y="939"/>
                </a:lnTo>
                <a:lnTo>
                  <a:pt x="1267" y="920"/>
                </a:lnTo>
                <a:lnTo>
                  <a:pt x="1303" y="899"/>
                </a:lnTo>
                <a:lnTo>
                  <a:pt x="1337" y="878"/>
                </a:lnTo>
                <a:lnTo>
                  <a:pt x="1371" y="854"/>
                </a:lnTo>
                <a:lnTo>
                  <a:pt x="1404" y="829"/>
                </a:lnTo>
                <a:lnTo>
                  <a:pt x="1434" y="801"/>
                </a:lnTo>
                <a:lnTo>
                  <a:pt x="1465" y="773"/>
                </a:lnTo>
                <a:lnTo>
                  <a:pt x="1494" y="744"/>
                </a:lnTo>
                <a:lnTo>
                  <a:pt x="1521" y="712"/>
                </a:lnTo>
                <a:lnTo>
                  <a:pt x="1546" y="679"/>
                </a:lnTo>
                <a:lnTo>
                  <a:pt x="1571" y="645"/>
                </a:lnTo>
                <a:lnTo>
                  <a:pt x="1594" y="610"/>
                </a:lnTo>
                <a:lnTo>
                  <a:pt x="1614" y="574"/>
                </a:lnTo>
                <a:lnTo>
                  <a:pt x="1634" y="535"/>
                </a:lnTo>
                <a:lnTo>
                  <a:pt x="1651" y="497"/>
                </a:lnTo>
                <a:lnTo>
                  <a:pt x="1667" y="457"/>
                </a:lnTo>
                <a:lnTo>
                  <a:pt x="1680" y="416"/>
                </a:lnTo>
                <a:lnTo>
                  <a:pt x="1692" y="373"/>
                </a:lnTo>
                <a:lnTo>
                  <a:pt x="1701" y="331"/>
                </a:lnTo>
                <a:lnTo>
                  <a:pt x="1712" y="266"/>
                </a:lnTo>
                <a:lnTo>
                  <a:pt x="1717" y="202"/>
                </a:lnTo>
                <a:lnTo>
                  <a:pt x="1717" y="137"/>
                </a:lnTo>
                <a:lnTo>
                  <a:pt x="1712" y="73"/>
                </a:lnTo>
                <a:lnTo>
                  <a:pt x="1286" y="118"/>
                </a:lnTo>
                <a:lnTo>
                  <a:pt x="1288" y="162"/>
                </a:lnTo>
                <a:lnTo>
                  <a:pt x="1286" y="206"/>
                </a:lnTo>
                <a:lnTo>
                  <a:pt x="1280" y="248"/>
                </a:lnTo>
                <a:lnTo>
                  <a:pt x="1270" y="288"/>
                </a:lnTo>
                <a:lnTo>
                  <a:pt x="1256" y="328"/>
                </a:lnTo>
                <a:lnTo>
                  <a:pt x="1238" y="365"/>
                </a:lnTo>
                <a:lnTo>
                  <a:pt x="1218" y="401"/>
                </a:lnTo>
                <a:lnTo>
                  <a:pt x="1193" y="434"/>
                </a:lnTo>
                <a:lnTo>
                  <a:pt x="1166" y="465"/>
                </a:lnTo>
                <a:lnTo>
                  <a:pt x="1135" y="493"/>
                </a:lnTo>
                <a:lnTo>
                  <a:pt x="1102" y="518"/>
                </a:lnTo>
                <a:lnTo>
                  <a:pt x="1068" y="541"/>
                </a:lnTo>
                <a:lnTo>
                  <a:pt x="1029" y="559"/>
                </a:lnTo>
                <a:lnTo>
                  <a:pt x="989" y="574"/>
                </a:lnTo>
                <a:lnTo>
                  <a:pt x="948" y="584"/>
                </a:lnTo>
                <a:lnTo>
                  <a:pt x="904" y="592"/>
                </a:lnTo>
                <a:lnTo>
                  <a:pt x="860" y="594"/>
                </a:lnTo>
                <a:lnTo>
                  <a:pt x="818" y="592"/>
                </a:lnTo>
                <a:lnTo>
                  <a:pt x="775" y="586"/>
                </a:lnTo>
                <a:lnTo>
                  <a:pt x="734" y="576"/>
                </a:lnTo>
                <a:lnTo>
                  <a:pt x="696" y="562"/>
                </a:lnTo>
                <a:lnTo>
                  <a:pt x="658" y="545"/>
                </a:lnTo>
                <a:lnTo>
                  <a:pt x="623" y="523"/>
                </a:lnTo>
                <a:lnTo>
                  <a:pt x="589" y="499"/>
                </a:lnTo>
                <a:lnTo>
                  <a:pt x="558" y="471"/>
                </a:lnTo>
                <a:lnTo>
                  <a:pt x="530" y="442"/>
                </a:lnTo>
                <a:lnTo>
                  <a:pt x="504" y="409"/>
                </a:lnTo>
                <a:lnTo>
                  <a:pt x="483" y="373"/>
                </a:lnTo>
                <a:lnTo>
                  <a:pt x="465" y="336"/>
                </a:lnTo>
                <a:lnTo>
                  <a:pt x="450" y="296"/>
                </a:lnTo>
                <a:lnTo>
                  <a:pt x="438" y="254"/>
                </a:lnTo>
                <a:lnTo>
                  <a:pt x="431" y="211"/>
                </a:lnTo>
                <a:lnTo>
                  <a:pt x="429" y="178"/>
                </a:lnTo>
                <a:lnTo>
                  <a:pt x="429" y="146"/>
                </a:lnTo>
                <a:lnTo>
                  <a:pt x="431" y="114"/>
                </a:lnTo>
                <a:lnTo>
                  <a:pt x="437" y="82"/>
                </a:lnTo>
                <a:lnTo>
                  <a:pt x="16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6559550" y="2038350"/>
            <a:ext cx="669925" cy="617537"/>
          </a:xfrm>
          <a:custGeom>
            <a:avLst/>
            <a:gdLst>
              <a:gd name="T0" fmla="*/ 844 w 844"/>
              <a:gd name="T1" fmla="*/ 0 h 777"/>
              <a:gd name="T2" fmla="*/ 805 w 844"/>
              <a:gd name="T3" fmla="*/ 1 h 777"/>
              <a:gd name="T4" fmla="*/ 767 w 844"/>
              <a:gd name="T5" fmla="*/ 4 h 777"/>
              <a:gd name="T6" fmla="*/ 729 w 844"/>
              <a:gd name="T7" fmla="*/ 8 h 777"/>
              <a:gd name="T8" fmla="*/ 692 w 844"/>
              <a:gd name="T9" fmla="*/ 13 h 777"/>
              <a:gd name="T10" fmla="*/ 656 w 844"/>
              <a:gd name="T11" fmla="*/ 21 h 777"/>
              <a:gd name="T12" fmla="*/ 619 w 844"/>
              <a:gd name="T13" fmla="*/ 29 h 777"/>
              <a:gd name="T14" fmla="*/ 585 w 844"/>
              <a:gd name="T15" fmla="*/ 40 h 777"/>
              <a:gd name="T16" fmla="*/ 549 w 844"/>
              <a:gd name="T17" fmla="*/ 52 h 777"/>
              <a:gd name="T18" fmla="*/ 515 w 844"/>
              <a:gd name="T19" fmla="*/ 65 h 777"/>
              <a:gd name="T20" fmla="*/ 481 w 844"/>
              <a:gd name="T21" fmla="*/ 80 h 777"/>
              <a:gd name="T22" fmla="*/ 449 w 844"/>
              <a:gd name="T23" fmla="*/ 96 h 777"/>
              <a:gd name="T24" fmla="*/ 417 w 844"/>
              <a:gd name="T25" fmla="*/ 113 h 777"/>
              <a:gd name="T26" fmla="*/ 355 w 844"/>
              <a:gd name="T27" fmla="*/ 151 h 777"/>
              <a:gd name="T28" fmla="*/ 298 w 844"/>
              <a:gd name="T29" fmla="*/ 195 h 777"/>
              <a:gd name="T30" fmla="*/ 243 w 844"/>
              <a:gd name="T31" fmla="*/ 244 h 777"/>
              <a:gd name="T32" fmla="*/ 194 w 844"/>
              <a:gd name="T33" fmla="*/ 298 h 777"/>
              <a:gd name="T34" fmla="*/ 147 w 844"/>
              <a:gd name="T35" fmla="*/ 355 h 777"/>
              <a:gd name="T36" fmla="*/ 108 w 844"/>
              <a:gd name="T37" fmla="*/ 416 h 777"/>
              <a:gd name="T38" fmla="*/ 89 w 844"/>
              <a:gd name="T39" fmla="*/ 448 h 777"/>
              <a:gd name="T40" fmla="*/ 72 w 844"/>
              <a:gd name="T41" fmla="*/ 480 h 777"/>
              <a:gd name="T42" fmla="*/ 56 w 844"/>
              <a:gd name="T43" fmla="*/ 514 h 777"/>
              <a:gd name="T44" fmla="*/ 43 w 844"/>
              <a:gd name="T45" fmla="*/ 549 h 777"/>
              <a:gd name="T46" fmla="*/ 29 w 844"/>
              <a:gd name="T47" fmla="*/ 583 h 777"/>
              <a:gd name="T48" fmla="*/ 19 w 844"/>
              <a:gd name="T49" fmla="*/ 619 h 777"/>
              <a:gd name="T50" fmla="*/ 8 w 844"/>
              <a:gd name="T51" fmla="*/ 656 h 777"/>
              <a:gd name="T52" fmla="*/ 0 w 844"/>
              <a:gd name="T53" fmla="*/ 694 h 777"/>
              <a:gd name="T54" fmla="*/ 421 w 844"/>
              <a:gd name="T55" fmla="*/ 777 h 777"/>
              <a:gd name="T56" fmla="*/ 430 w 844"/>
              <a:gd name="T57" fmla="*/ 740 h 777"/>
              <a:gd name="T58" fmla="*/ 442 w 844"/>
              <a:gd name="T59" fmla="*/ 704 h 777"/>
              <a:gd name="T60" fmla="*/ 457 w 844"/>
              <a:gd name="T61" fmla="*/ 670 h 777"/>
              <a:gd name="T62" fmla="*/ 476 w 844"/>
              <a:gd name="T63" fmla="*/ 638 h 777"/>
              <a:gd name="T64" fmla="*/ 496 w 844"/>
              <a:gd name="T65" fmla="*/ 607 h 777"/>
              <a:gd name="T66" fmla="*/ 518 w 844"/>
              <a:gd name="T67" fmla="*/ 578 h 777"/>
              <a:gd name="T68" fmla="*/ 543 w 844"/>
              <a:gd name="T69" fmla="*/ 551 h 777"/>
              <a:gd name="T70" fmla="*/ 570 w 844"/>
              <a:gd name="T71" fmla="*/ 527 h 777"/>
              <a:gd name="T72" fmla="*/ 599 w 844"/>
              <a:gd name="T73" fmla="*/ 506 h 777"/>
              <a:gd name="T74" fmla="*/ 630 w 844"/>
              <a:gd name="T75" fmla="*/ 486 h 777"/>
              <a:gd name="T76" fmla="*/ 663 w 844"/>
              <a:gd name="T77" fmla="*/ 469 h 777"/>
              <a:gd name="T78" fmla="*/ 696 w 844"/>
              <a:gd name="T79" fmla="*/ 456 h 777"/>
              <a:gd name="T80" fmla="*/ 732 w 844"/>
              <a:gd name="T81" fmla="*/ 445 h 777"/>
              <a:gd name="T82" fmla="*/ 768 w 844"/>
              <a:gd name="T83" fmla="*/ 436 h 777"/>
              <a:gd name="T84" fmla="*/ 805 w 844"/>
              <a:gd name="T85" fmla="*/ 432 h 777"/>
              <a:gd name="T86" fmla="*/ 844 w 844"/>
              <a:gd name="T87" fmla="*/ 429 h 777"/>
              <a:gd name="T88" fmla="*/ 844 w 844"/>
              <a:gd name="T89" fmla="*/ 0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4" h="777">
                <a:moveTo>
                  <a:pt x="844" y="0"/>
                </a:moveTo>
                <a:lnTo>
                  <a:pt x="805" y="1"/>
                </a:lnTo>
                <a:lnTo>
                  <a:pt x="767" y="4"/>
                </a:lnTo>
                <a:lnTo>
                  <a:pt x="729" y="8"/>
                </a:lnTo>
                <a:lnTo>
                  <a:pt x="692" y="13"/>
                </a:lnTo>
                <a:lnTo>
                  <a:pt x="656" y="21"/>
                </a:lnTo>
                <a:lnTo>
                  <a:pt x="619" y="29"/>
                </a:lnTo>
                <a:lnTo>
                  <a:pt x="585" y="40"/>
                </a:lnTo>
                <a:lnTo>
                  <a:pt x="549" y="52"/>
                </a:lnTo>
                <a:lnTo>
                  <a:pt x="515" y="65"/>
                </a:lnTo>
                <a:lnTo>
                  <a:pt x="481" y="80"/>
                </a:lnTo>
                <a:lnTo>
                  <a:pt x="449" y="96"/>
                </a:lnTo>
                <a:lnTo>
                  <a:pt x="417" y="113"/>
                </a:lnTo>
                <a:lnTo>
                  <a:pt x="355" y="151"/>
                </a:lnTo>
                <a:lnTo>
                  <a:pt x="298" y="195"/>
                </a:lnTo>
                <a:lnTo>
                  <a:pt x="243" y="244"/>
                </a:lnTo>
                <a:lnTo>
                  <a:pt x="194" y="298"/>
                </a:lnTo>
                <a:lnTo>
                  <a:pt x="147" y="355"/>
                </a:lnTo>
                <a:lnTo>
                  <a:pt x="108" y="416"/>
                </a:lnTo>
                <a:lnTo>
                  <a:pt x="89" y="448"/>
                </a:lnTo>
                <a:lnTo>
                  <a:pt x="72" y="480"/>
                </a:lnTo>
                <a:lnTo>
                  <a:pt x="56" y="514"/>
                </a:lnTo>
                <a:lnTo>
                  <a:pt x="43" y="549"/>
                </a:lnTo>
                <a:lnTo>
                  <a:pt x="29" y="583"/>
                </a:lnTo>
                <a:lnTo>
                  <a:pt x="19" y="619"/>
                </a:lnTo>
                <a:lnTo>
                  <a:pt x="8" y="656"/>
                </a:lnTo>
                <a:lnTo>
                  <a:pt x="0" y="694"/>
                </a:lnTo>
                <a:lnTo>
                  <a:pt x="421" y="777"/>
                </a:lnTo>
                <a:lnTo>
                  <a:pt x="430" y="740"/>
                </a:lnTo>
                <a:lnTo>
                  <a:pt x="442" y="704"/>
                </a:lnTo>
                <a:lnTo>
                  <a:pt x="457" y="670"/>
                </a:lnTo>
                <a:lnTo>
                  <a:pt x="476" y="638"/>
                </a:lnTo>
                <a:lnTo>
                  <a:pt x="496" y="607"/>
                </a:lnTo>
                <a:lnTo>
                  <a:pt x="518" y="578"/>
                </a:lnTo>
                <a:lnTo>
                  <a:pt x="543" y="551"/>
                </a:lnTo>
                <a:lnTo>
                  <a:pt x="570" y="527"/>
                </a:lnTo>
                <a:lnTo>
                  <a:pt x="599" y="506"/>
                </a:lnTo>
                <a:lnTo>
                  <a:pt x="630" y="486"/>
                </a:lnTo>
                <a:lnTo>
                  <a:pt x="663" y="469"/>
                </a:lnTo>
                <a:lnTo>
                  <a:pt x="696" y="456"/>
                </a:lnTo>
                <a:lnTo>
                  <a:pt x="732" y="445"/>
                </a:lnTo>
                <a:lnTo>
                  <a:pt x="768" y="436"/>
                </a:lnTo>
                <a:lnTo>
                  <a:pt x="805" y="432"/>
                </a:lnTo>
                <a:lnTo>
                  <a:pt x="844" y="429"/>
                </a:lnTo>
                <a:lnTo>
                  <a:pt x="844" y="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914954" y="1947547"/>
            <a:ext cx="892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Europe</a:t>
            </a:r>
            <a:endParaRPr kumimoji="0" lang="fr-FR" altLang="fr-FR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811828" y="3803650"/>
            <a:ext cx="835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France</a:t>
            </a:r>
            <a:endParaRPr kumimoji="0" lang="fr-FR" altLang="fr-FR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498372" y="1558298"/>
            <a:ext cx="699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Autre</a:t>
            </a:r>
            <a:endParaRPr kumimoji="0" lang="fr-FR" altLang="fr-FR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589046" y="4246722"/>
            <a:ext cx="1820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73 utilisateurs sur l’ensemble du dispositif F-ORE-T</a:t>
            </a:r>
          </a:p>
          <a:p>
            <a:r>
              <a:rPr lang="fr-FR" dirty="0" smtClean="0"/>
              <a:t>Pour plus de </a:t>
            </a:r>
            <a:r>
              <a:rPr lang="fr-FR" b="1" dirty="0" smtClean="0"/>
              <a:t>8300 jours </a:t>
            </a:r>
            <a:r>
              <a:rPr lang="fr-FR" dirty="0" smtClean="0"/>
              <a:t>de manip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135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95536" y="260648"/>
            <a:ext cx="84121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 eaLnBrk="1" hangingPunct="1">
              <a:buClr>
                <a:srgbClr val="996600"/>
              </a:buClr>
              <a:defRPr/>
            </a:pPr>
            <a:r>
              <a:rPr lang="en-GB" b="1" kern="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Noeud</a:t>
            </a:r>
            <a:r>
              <a:rPr lang="en-GB" b="1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marL="619125" lvl="2" indent="-263525" algn="ctr" eaLnBrk="1" hangingPunct="1">
              <a:lnSpc>
                <a:spcPts val="1200"/>
              </a:lnSpc>
              <a:buClr>
                <a:srgbClr val="008000"/>
              </a:buClr>
              <a:buFont typeface="Arial Narrow" pitchFamily="34" charset="0"/>
              <a:buChar char="-"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Clr>
                <a:srgbClr val="008000"/>
              </a:buClr>
              <a:buFont typeface="Arial" pitchFamily="34" charset="0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lvl="1" indent="-342900" algn="ctr" eaLnBrk="1" hangingPunct="1">
              <a:buFont typeface="Wingdings" pitchFamily="2" charset="2"/>
              <a:buNone/>
              <a:defRPr/>
            </a:pPr>
            <a:endParaRPr lang="en-GB" b="1" kern="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b="1" kern="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287338"/>
          </a:xfrm>
          <a:prstGeom prst="rect">
            <a:avLst/>
          </a:prstGeom>
          <a:gradFill rotWithShape="1">
            <a:gsLst>
              <a:gs pos="31000">
                <a:srgbClr val="008000">
                  <a:alpha val="50998"/>
                </a:srgbClr>
              </a:gs>
              <a:gs pos="100000">
                <a:srgbClr val="003B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68313" y="115888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rot="16200000">
            <a:off x="1116013" y="-315912"/>
            <a:ext cx="0" cy="1873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23850" y="664540"/>
            <a:ext cx="7242073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2800" b="1" dirty="0" smtClean="0"/>
              <a:t/>
            </a:r>
            <a:br>
              <a:rPr lang="fr-FR" altLang="fr-FR" sz="2800" b="1" dirty="0" smtClean="0"/>
            </a:br>
            <a:r>
              <a:rPr lang="fr-FR" altLang="fr-FR" sz="2800" b="1" dirty="0" smtClean="0"/>
              <a:t> SOERE F-ORE-T  </a:t>
            </a:r>
            <a:r>
              <a:rPr lang="fr-FR" altLang="fr-FR" sz="3200" b="1" dirty="0" smtClean="0">
                <a:solidFill>
                  <a:srgbClr val="C00000"/>
                </a:solidFill>
              </a:rPr>
              <a:t>Faits marquants 2013</a:t>
            </a:r>
            <a:r>
              <a:rPr lang="fr-FR" altLang="fr-FR" sz="5400" b="1" dirty="0" smtClean="0">
                <a:solidFill>
                  <a:srgbClr val="C00000"/>
                </a:solidFill>
              </a:rPr>
              <a:t/>
            </a:r>
            <a:br>
              <a:rPr lang="fr-FR" altLang="fr-FR" sz="5400" b="1" dirty="0" smtClean="0">
                <a:solidFill>
                  <a:srgbClr val="C00000"/>
                </a:solidFill>
              </a:rPr>
            </a:br>
            <a:endParaRPr lang="fr-FR" altLang="fr-FR" dirty="0" smtClean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1563999" y="1340768"/>
            <a:ext cx="1480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Publications</a:t>
            </a:r>
          </a:p>
          <a:p>
            <a:r>
              <a:rPr lang="fr-FR" sz="2000" b="1" dirty="0" smtClean="0"/>
              <a:t>53 en 2013</a:t>
            </a:r>
            <a:endParaRPr lang="fr-F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52" y="1340768"/>
            <a:ext cx="5017801" cy="21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" y="3628291"/>
            <a:ext cx="4752528" cy="14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800200" y="4057519"/>
            <a:ext cx="27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Binkley</a:t>
            </a:r>
            <a:r>
              <a:rPr lang="fr-FR" sz="1600" dirty="0" smtClean="0"/>
              <a:t>, </a:t>
            </a:r>
            <a:r>
              <a:rPr lang="fr-FR" sz="1600" dirty="0" err="1" smtClean="0"/>
              <a:t>Laclau</a:t>
            </a:r>
            <a:r>
              <a:rPr lang="fr-FR" sz="1600" dirty="0" smtClean="0"/>
              <a:t> et al. 2013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4312"/>
            <a:ext cx="4727021" cy="157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137305" y="5604544"/>
            <a:ext cx="27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Laclau</a:t>
            </a:r>
            <a:r>
              <a:rPr lang="fr-FR" sz="1600" dirty="0" smtClean="0"/>
              <a:t> et al. 2013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17" y="2312157"/>
            <a:ext cx="3613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Editoriaux de numéros spéciaux, ouvrages de référence, animation de sessions dans conférences internationales: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8479" y="6362164"/>
            <a:ext cx="8069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AGU </a:t>
            </a:r>
            <a:r>
              <a:rPr lang="fr-FR" sz="1400" dirty="0" err="1"/>
              <a:t>Fall</a:t>
            </a:r>
            <a:r>
              <a:rPr lang="fr-FR" sz="1400" dirty="0"/>
              <a:t> meeting en Décembre 2013 à San Francisco: session B012 “</a:t>
            </a:r>
            <a:r>
              <a:rPr lang="fr-FR" sz="1400" dirty="0" err="1"/>
              <a:t>Carbon</a:t>
            </a:r>
            <a:r>
              <a:rPr lang="fr-FR" sz="1400" dirty="0"/>
              <a:t> and water </a:t>
            </a:r>
            <a:r>
              <a:rPr lang="fr-FR" sz="1400" dirty="0" err="1"/>
              <a:t>cycling</a:t>
            </a:r>
            <a:r>
              <a:rPr lang="fr-FR" sz="1400" dirty="0"/>
              <a:t> in </a:t>
            </a:r>
            <a:r>
              <a:rPr lang="fr-FR" sz="1400" dirty="0" err="1"/>
              <a:t>managed</a:t>
            </a:r>
            <a:r>
              <a:rPr lang="fr-FR" sz="1400" dirty="0"/>
              <a:t> </a:t>
            </a:r>
            <a:r>
              <a:rPr lang="fr-FR" sz="1400" dirty="0" err="1"/>
              <a:t>forests</a:t>
            </a:r>
            <a:r>
              <a:rPr lang="fr-FR" sz="1400" dirty="0"/>
              <a:t>” (A. </a:t>
            </a:r>
            <a:r>
              <a:rPr lang="fr-FR" sz="1400" dirty="0" err="1"/>
              <a:t>Noormets</a:t>
            </a:r>
            <a:r>
              <a:rPr lang="fr-FR" sz="1400" dirty="0"/>
              <a:t> &amp; Y. </a:t>
            </a:r>
            <a:r>
              <a:rPr lang="fr-FR" sz="1400" dirty="0" err="1"/>
              <a:t>Nouvellon</a:t>
            </a:r>
            <a:r>
              <a:rPr lang="fr-FR" sz="1400" dirty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92" y="3635596"/>
            <a:ext cx="1913199" cy="27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0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850" y="1332905"/>
            <a:ext cx="81359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1600" b="1" dirty="0" smtClean="0">
                <a:solidFill>
                  <a:srgbClr val="008000"/>
                </a:solidFill>
                <a:latin typeface="Verdana" pitchFamily="34" charset="0"/>
                <a:ea typeface="MS Mincho" pitchFamily="49" charset="-128"/>
                <a:cs typeface="Verdana,Bold" charset="0"/>
              </a:rPr>
              <a:t>Participants</a:t>
            </a:r>
            <a:r>
              <a:rPr lang="fr-FR" sz="1600" b="1" dirty="0">
                <a:solidFill>
                  <a:srgbClr val="008000"/>
                </a:solidFill>
                <a:latin typeface="Verdana" pitchFamily="34" charset="0"/>
                <a:ea typeface="MS Mincho" pitchFamily="49" charset="-128"/>
                <a:cs typeface="Verdana,Bold" charset="0"/>
              </a:rPr>
              <a:t> : </a:t>
            </a:r>
            <a:endParaRPr lang="fr-FR" sz="1600" b="1" dirty="0" smtClean="0">
              <a:solidFill>
                <a:srgbClr val="008000"/>
              </a:solidFill>
              <a:latin typeface="Verdana" pitchFamily="34" charset="0"/>
              <a:ea typeface="MS Mincho" pitchFamily="49" charset="-128"/>
              <a:cs typeface="Verdana,Bold" charset="0"/>
            </a:endParaRPr>
          </a:p>
          <a:p>
            <a:pPr eaLnBrk="0" hangingPunct="0"/>
            <a:endParaRPr lang="fr-FR" dirty="0">
              <a:solidFill>
                <a:srgbClr val="000000"/>
              </a:solidFill>
              <a:latin typeface="Verdana" pitchFamily="34" charset="0"/>
              <a:ea typeface="MS Mincho" pitchFamily="49" charset="-128"/>
              <a:cs typeface="Verdan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2085975"/>
            <a:ext cx="88963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3501008"/>
            <a:ext cx="9144000" cy="648072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907704" y="5229200"/>
            <a:ext cx="7103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UREP [EFPA], EEF [EFPA], EGC [EA] (via BEF - Instrumentation)</a:t>
            </a:r>
          </a:p>
          <a:p>
            <a:r>
              <a:rPr lang="fr-FR" dirty="0" smtClean="0"/>
              <a:t>+ SOERE F-ORE-T (via BEF – sites ateliers)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195736" y="3501008"/>
            <a:ext cx="1381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EFPA</a:t>
            </a:r>
            <a:endParaRPr lang="fr-FR" sz="3600" b="1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979712" y="0"/>
            <a:ext cx="5147178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979712" y="115888"/>
            <a:ext cx="514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Project: </a:t>
            </a:r>
            <a:r>
              <a:rPr lang="en-GB" sz="2400" b="1" dirty="0" smtClean="0">
                <a:solidFill>
                  <a:srgbClr val="000000"/>
                </a:solidFill>
              </a:rPr>
              <a:t>ANAEE-S(</a:t>
            </a:r>
            <a:r>
              <a:rPr lang="en-GB" sz="2400" b="1" dirty="0" err="1" smtClean="0">
                <a:solidFill>
                  <a:srgbClr val="000000"/>
                </a:solidFill>
              </a:rPr>
              <a:t>puis</a:t>
            </a:r>
            <a:r>
              <a:rPr lang="en-GB" sz="2400" b="1" dirty="0" smtClean="0">
                <a:solidFill>
                  <a:srgbClr val="000000"/>
                </a:solidFill>
              </a:rPr>
              <a:t> ANAEE-F)</a:t>
            </a:r>
            <a:endParaRPr lang="fr-FR" sz="2400" b="1" dirty="0">
              <a:solidFill>
                <a:srgbClr val="00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4624"/>
            <a:ext cx="1555829" cy="6949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82963"/>
            <a:ext cx="1461864" cy="59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979712" y="0"/>
            <a:ext cx="5147178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979712" y="115888"/>
            <a:ext cx="514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Project: </a:t>
            </a:r>
            <a:r>
              <a:rPr lang="en-GB" sz="2400" b="1" dirty="0" smtClean="0">
                <a:solidFill>
                  <a:srgbClr val="000000"/>
                </a:solidFill>
              </a:rPr>
              <a:t>ANAEE-S(</a:t>
            </a:r>
            <a:r>
              <a:rPr lang="en-GB" sz="2400" b="1" dirty="0" err="1" smtClean="0">
                <a:solidFill>
                  <a:srgbClr val="000000"/>
                </a:solidFill>
              </a:rPr>
              <a:t>puis</a:t>
            </a:r>
            <a:r>
              <a:rPr lang="en-GB" sz="2400" b="1" dirty="0" smtClean="0">
                <a:solidFill>
                  <a:srgbClr val="000000"/>
                </a:solidFill>
              </a:rPr>
              <a:t> ANAEE-F)</a:t>
            </a:r>
            <a:endParaRPr lang="fr-FR" sz="2400" b="1" dirty="0">
              <a:solidFill>
                <a:srgbClr val="000000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1555829" cy="69493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82963"/>
            <a:ext cx="1461864" cy="599248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612776"/>
            <a:ext cx="2051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en-GB" altLang="ja-JP" sz="1600" b="1" dirty="0" smtClean="0">
                <a:solidFill>
                  <a:srgbClr val="008000"/>
                </a:solidFill>
                <a:latin typeface="Verdana" pitchFamily="34" charset="0"/>
                <a:ea typeface="MS Mincho" pitchFamily="49" charset="-128"/>
                <a:cs typeface="Verdana,Bold" charset="0"/>
              </a:rPr>
              <a:t>Overall project structure</a:t>
            </a:r>
            <a:endParaRPr lang="en-GB" altLang="ja-JP" b="1" dirty="0">
              <a:ea typeface="MS PGothic" pitchFamily="34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5128" y="1317150"/>
            <a:ext cx="6059280" cy="513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2132856"/>
            <a:ext cx="18356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Ecotrons</a:t>
            </a:r>
            <a:r>
              <a:rPr lang="fr-FR" dirty="0" smtClean="0">
                <a:solidFill>
                  <a:srgbClr val="FF0000"/>
                </a:solidFill>
              </a:rPr>
              <a:t> de Montpellier et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Ile de France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259632" y="2996952"/>
            <a:ext cx="122413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19672" y="548680"/>
            <a:ext cx="68407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</a:rPr>
              <a:t> 3SEMI-NATURAL experimental platforms CEREEP-PLANAQUA (CNRS), SEEM-</a:t>
            </a:r>
            <a:r>
              <a:rPr lang="en-US" sz="1600" dirty="0" err="1" smtClean="0">
                <a:solidFill>
                  <a:srgbClr val="FF0000"/>
                </a:solidFill>
              </a:rPr>
              <a:t>Métatron</a:t>
            </a:r>
            <a:r>
              <a:rPr lang="en-US" sz="1600" dirty="0" smtClean="0">
                <a:solidFill>
                  <a:srgbClr val="FF0000"/>
                </a:solidFill>
              </a:rPr>
              <a:t> (CNRS) and the U3E-Aquatic Platform (INRA).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4644008" y="1196752"/>
            <a:ext cx="504056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876256" y="2204864"/>
            <a:ext cx="64807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32240" y="1412776"/>
            <a:ext cx="23397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</a:rPr>
              <a:t> SOERE F-ORE-T (14), ACBB(4), PRO (3), GLAPCE (1)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373216"/>
            <a:ext cx="26277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</a:rPr>
              <a:t> BEF, UREP, EEF [EFPA]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GENOSOL, PESSAC [EA]</a:t>
            </a:r>
          </a:p>
        </p:txBody>
      </p:sp>
      <p:cxnSp>
        <p:nvCxnSpPr>
          <p:cNvPr id="20" name="Connecteur droit avec flèche 19"/>
          <p:cNvCxnSpPr>
            <a:stCxn id="19" idx="3"/>
          </p:cNvCxnSpPr>
          <p:nvPr/>
        </p:nvCxnSpPr>
        <p:spPr>
          <a:xfrm flipV="1">
            <a:off x="2627784" y="5229200"/>
            <a:ext cx="28803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88224" y="5661248"/>
            <a:ext cx="25557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</a:rPr>
              <a:t> ECO-INFORMATIQUE INRA (</a:t>
            </a:r>
            <a:r>
              <a:rPr lang="en-US" sz="1600" dirty="0" err="1" smtClean="0">
                <a:solidFill>
                  <a:srgbClr val="FF0000"/>
                </a:solidFill>
              </a:rPr>
              <a:t>Capsis</a:t>
            </a:r>
            <a:r>
              <a:rPr lang="en-US" sz="1600" dirty="0" smtClean="0">
                <a:solidFill>
                  <a:srgbClr val="FF0000"/>
                </a:solidFill>
              </a:rPr>
              <a:t>, Record, Sol </a:t>
            </a:r>
            <a:r>
              <a:rPr lang="en-US" sz="1600" dirty="0" err="1" smtClean="0">
                <a:solidFill>
                  <a:srgbClr val="FF0000"/>
                </a:solidFill>
              </a:rPr>
              <a:t>Virtuel</a:t>
            </a:r>
            <a:r>
              <a:rPr lang="en-US" sz="1600" dirty="0" smtClean="0">
                <a:solidFill>
                  <a:srgbClr val="FF0000"/>
                </a:solidFill>
              </a:rPr>
              <a:t>) + CMTB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(CNRS)</a:t>
            </a:r>
          </a:p>
        </p:txBody>
      </p:sp>
      <p:cxnSp>
        <p:nvCxnSpPr>
          <p:cNvPr id="32" name="Connecteur droit avec flèche 31"/>
          <p:cNvCxnSpPr>
            <a:stCxn id="31" idx="0"/>
          </p:cNvCxnSpPr>
          <p:nvPr/>
        </p:nvCxnSpPr>
        <p:spPr>
          <a:xfrm flipH="1" flipV="1">
            <a:off x="6660232" y="5544616"/>
            <a:ext cx="1205880" cy="116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011244" y="382587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ja-JP" b="1" dirty="0" smtClean="0">
                <a:ea typeface="MS PGothic" pitchFamily="34" charset="-128"/>
              </a:rPr>
              <a:t>Node 4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268760"/>
            <a:ext cx="889248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DEMARCHE:</a:t>
            </a:r>
            <a:endParaRPr lang="fr-FR" sz="1600" dirty="0" smtClean="0"/>
          </a:p>
          <a:p>
            <a:r>
              <a:rPr lang="fr-FR" sz="1600" dirty="0" smtClean="0"/>
              <a:t>	- pragmatisme avec création d’un comité d’utilisateurs potentiels, étude des solutions 	techniques d’instrumentation embarquées (modularité, réactivité et souplesse 	d’utilisation, </a:t>
            </a:r>
            <a:r>
              <a:rPr lang="fr-FR" sz="1600" dirty="0" err="1" smtClean="0"/>
              <a:t>etc</a:t>
            </a:r>
            <a:r>
              <a:rPr lang="fr-FR" sz="1600" dirty="0" smtClean="0"/>
              <a:t>…)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	- Instruments prévus (végétation, sol, flux, biochimie, microbiologie)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	- effet levier sur d’autres financements (INRA, </a:t>
            </a:r>
            <a:r>
              <a:rPr lang="fr-FR" sz="1600" dirty="0" err="1" smtClean="0"/>
              <a:t>Region</a:t>
            </a:r>
            <a:r>
              <a:rPr lang="fr-FR" sz="1600" dirty="0" smtClean="0"/>
              <a:t>, Europe) – pour 	l’instrumentation, la mise au point de nouveaux outils et le fonctionnement</a:t>
            </a:r>
          </a:p>
          <a:p>
            <a:endParaRPr lang="fr-FR" sz="1600" dirty="0" smtClean="0"/>
          </a:p>
          <a:p>
            <a:endParaRPr lang="fr-FR" sz="1600" dirty="0" smtClean="0"/>
          </a:p>
        </p:txBody>
      </p:sp>
      <p:grpSp>
        <p:nvGrpSpPr>
          <p:cNvPr id="22" name="Groupe 21"/>
          <p:cNvGrpSpPr/>
          <p:nvPr/>
        </p:nvGrpSpPr>
        <p:grpSpPr>
          <a:xfrm>
            <a:off x="2739986" y="2564904"/>
            <a:ext cx="1944216" cy="1275142"/>
            <a:chOff x="3088258" y="2276872"/>
            <a:chExt cx="1944216" cy="1275142"/>
          </a:xfrm>
        </p:grpSpPr>
        <p:pic>
          <p:nvPicPr>
            <p:cNvPr id="34822" name="Picture 6" descr="http://www.york.ac.uk/media/yesi/images/featuredresearch/mobi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0266" y="2276872"/>
              <a:ext cx="1800200" cy="1275142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3088258" y="2298358"/>
              <a:ext cx="19442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800" b="1" dirty="0" smtClean="0">
                  <a:solidFill>
                    <a:schemeClr val="bg1"/>
                  </a:solidFill>
                </a:rPr>
                <a:t>York </a:t>
              </a:r>
              <a:r>
                <a:rPr lang="fr-FR" sz="800" b="1" dirty="0" err="1" smtClean="0">
                  <a:solidFill>
                    <a:schemeClr val="bg1"/>
                  </a:solidFill>
                </a:rPr>
                <a:t>Environmental</a:t>
              </a:r>
              <a:r>
                <a:rPr lang="fr-FR" sz="800" b="1" dirty="0" smtClean="0">
                  <a:solidFill>
                    <a:schemeClr val="bg1"/>
                  </a:solidFill>
                </a:rPr>
                <a:t> </a:t>
              </a:r>
              <a:r>
                <a:rPr lang="fr-FR" sz="800" b="1" dirty="0" err="1" smtClean="0">
                  <a:solidFill>
                    <a:schemeClr val="bg1"/>
                  </a:solidFill>
                </a:rPr>
                <a:t>Sustainability</a:t>
              </a:r>
              <a:r>
                <a:rPr lang="fr-FR" sz="800" b="1" dirty="0" smtClean="0">
                  <a:solidFill>
                    <a:schemeClr val="bg1"/>
                  </a:solidFill>
                </a:rPr>
                <a:t> Institute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-8086" y="2420888"/>
            <a:ext cx="1224136" cy="1512168"/>
            <a:chOff x="-8086" y="2132856"/>
            <a:chExt cx="1224136" cy="1512168"/>
          </a:xfrm>
        </p:grpSpPr>
        <p:pic>
          <p:nvPicPr>
            <p:cNvPr id="10" name="Picture 4" descr="http://t1.gstatic.com/images?q=tbn:ANd9GcRdm_wK2OP1L_hibmTn7YUfOxULKlkRK-BIbc7ZVlBfDJDRm4wnC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922" y="2132856"/>
              <a:ext cx="1080120" cy="146068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-8086" y="3244914"/>
              <a:ext cx="1224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00" b="1" dirty="0" err="1" smtClean="0">
                  <a:solidFill>
                    <a:schemeClr val="bg1"/>
                  </a:solidFill>
                </a:rPr>
                <a:t>Muppet</a:t>
              </a:r>
              <a:r>
                <a:rPr lang="fr-FR" sz="10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000" b="1" dirty="0" err="1" smtClean="0">
                  <a:solidFill>
                    <a:schemeClr val="bg1"/>
                  </a:solidFill>
                </a:rPr>
                <a:t>mobileLab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159525" y="2636912"/>
            <a:ext cx="1636987" cy="1254333"/>
            <a:chOff x="1307255" y="2348880"/>
            <a:chExt cx="1636987" cy="1254333"/>
          </a:xfrm>
        </p:grpSpPr>
        <p:pic>
          <p:nvPicPr>
            <p:cNvPr id="34820" name="Picture 4" descr="http://t1.gstatic.com/images?q=tbn:ANd9GcR8KjcxWUSAA5pOWzrjX9BuJiqx5b68gN3TUWmKCjq6WIbLAK6j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0066" y="2348880"/>
              <a:ext cx="1584176" cy="1188132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1307255" y="3356992"/>
              <a:ext cx="1636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</a:rPr>
                <a:t>U.S. </a:t>
              </a:r>
              <a:r>
                <a:rPr lang="fr-FR" sz="1000" dirty="0" err="1" smtClean="0">
                  <a:solidFill>
                    <a:schemeClr val="bg1"/>
                  </a:solidFill>
                </a:rPr>
                <a:t>space</a:t>
              </a:r>
              <a:r>
                <a:rPr lang="fr-FR" sz="1000" dirty="0" smtClean="0">
                  <a:solidFill>
                    <a:schemeClr val="bg1"/>
                  </a:solidFill>
                </a:rPr>
                <a:t> </a:t>
              </a:r>
              <a:r>
                <a:rPr lang="fr-FR" sz="1000" dirty="0" err="1" smtClean="0">
                  <a:solidFill>
                    <a:schemeClr val="bg1"/>
                  </a:solidFill>
                </a:rPr>
                <a:t>agency</a:t>
              </a:r>
              <a:r>
                <a:rPr lang="fr-FR" sz="1000" dirty="0" smtClean="0">
                  <a:solidFill>
                    <a:schemeClr val="bg1"/>
                  </a:solidFill>
                </a:rPr>
                <a:t> NASA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627676" y="2564904"/>
            <a:ext cx="1901483" cy="1249685"/>
            <a:chOff x="5032474" y="2276872"/>
            <a:chExt cx="1901483" cy="1249685"/>
          </a:xfrm>
        </p:grpSpPr>
        <p:pic>
          <p:nvPicPr>
            <p:cNvPr id="34824" name="Picture 8" descr="http://t2.gstatic.com/images?q=tbn:ANd9GcR7lkkpT75t10u4LzTWB5mlAvQOZ2l9QRxs-PjrMDOSMDf6wFj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2474" y="2276872"/>
              <a:ext cx="1663782" cy="1249685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5032474" y="3212976"/>
              <a:ext cx="19014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 smtClean="0">
                  <a:solidFill>
                    <a:schemeClr val="bg1"/>
                  </a:solidFill>
                </a:rPr>
                <a:t>SBS Mobile </a:t>
              </a:r>
              <a:r>
                <a:rPr lang="fr-FR" sz="1050" b="1" dirty="0" err="1" smtClean="0">
                  <a:solidFill>
                    <a:schemeClr val="bg1"/>
                  </a:solidFill>
                </a:rPr>
                <a:t>Freezing</a:t>
              </a:r>
              <a:r>
                <a:rPr lang="fr-FR" sz="1050" b="1" dirty="0" smtClean="0">
                  <a:solidFill>
                    <a:schemeClr val="bg1"/>
                  </a:solidFill>
                </a:rPr>
                <a:t> </a:t>
              </a:r>
              <a:r>
                <a:rPr lang="fr-FR" sz="1050" b="1" dirty="0" err="1" smtClean="0">
                  <a:solidFill>
                    <a:schemeClr val="bg1"/>
                  </a:solidFill>
                </a:rPr>
                <a:t>Labs</a:t>
              </a:r>
              <a:r>
                <a:rPr lang="fr-FR" sz="1050" b="1" dirty="0" smtClean="0">
                  <a:solidFill>
                    <a:schemeClr val="bg1"/>
                  </a:solidFill>
                </a:rPr>
                <a:t> 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472634" y="2564904"/>
            <a:ext cx="2635870" cy="1305541"/>
            <a:chOff x="6832674" y="2276872"/>
            <a:chExt cx="2635870" cy="1305541"/>
          </a:xfrm>
        </p:grpSpPr>
        <p:pic>
          <p:nvPicPr>
            <p:cNvPr id="34826" name="Picture 10" descr="http://t0.gstatic.com/images?q=tbn:ANd9GcSRFjkUM9E8d-CvKKenI3kLtnpIIyaAI2cZ805vzSJ55j5Qrdk3G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2674" y="2276872"/>
              <a:ext cx="2635870" cy="1305541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6858000" y="3140968"/>
              <a:ext cx="26105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smtClean="0">
                  <a:solidFill>
                    <a:schemeClr val="bg1"/>
                  </a:solidFill>
                </a:rPr>
                <a:t>National Air and Radiation </a:t>
              </a:r>
              <a:r>
                <a:rPr lang="fr-FR" sz="1100" dirty="0" err="1" smtClean="0">
                  <a:solidFill>
                    <a:schemeClr val="bg1"/>
                  </a:solidFill>
                </a:rPr>
                <a:t>Environmental</a:t>
              </a:r>
              <a:r>
                <a:rPr lang="fr-FR" sz="1100" dirty="0" smtClean="0">
                  <a:solidFill>
                    <a:schemeClr val="bg1"/>
                  </a:solidFill>
                </a:rPr>
                <a:t> </a:t>
              </a:r>
              <a:r>
                <a:rPr lang="fr-FR" sz="1100" dirty="0" err="1" smtClean="0">
                  <a:solidFill>
                    <a:schemeClr val="bg1"/>
                  </a:solidFill>
                </a:rPr>
                <a:t>Laboratory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1475656" y="4407530"/>
          <a:ext cx="6096000" cy="1613758"/>
        </p:xfrm>
        <a:graphic>
          <a:graphicData uri="http://schemas.openxmlformats.org/drawingml/2006/table">
            <a:tbl>
              <a:tblPr/>
              <a:tblGrid>
                <a:gridCol w="2200554"/>
                <a:gridCol w="811551"/>
                <a:gridCol w="649241"/>
                <a:gridCol w="761610"/>
                <a:gridCol w="724153"/>
                <a:gridCol w="948891"/>
              </a:tblGrid>
              <a:tr h="1869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 err="1">
                          <a:latin typeface="Arial"/>
                        </a:rPr>
                        <a:t>Camionette</a:t>
                      </a:r>
                      <a:r>
                        <a:rPr lang="fr-FR" sz="1000" b="0" i="0" u="none" strike="noStrike" dirty="0">
                          <a:latin typeface="Arial"/>
                        </a:rPr>
                        <a:t> Renault Master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25000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69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Freeze dryer (sample conservation)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10000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699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latin typeface="Arial"/>
                        </a:rPr>
                        <a:t>fast gaz isotopic analyser (18O, 2H)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94200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699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Dataloggers and connectors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23985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699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latin typeface="Arial"/>
                        </a:rPr>
                        <a:t>NIRS, MIRS Chemical and biochemical characterization, root identification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37111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699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 err="1">
                          <a:latin typeface="Arial"/>
                        </a:rPr>
                        <a:t>sample</a:t>
                      </a:r>
                      <a:r>
                        <a:rPr lang="fr-FR" sz="1000" b="0" i="0" u="none" strike="noStrike" dirty="0">
                          <a:latin typeface="Arial"/>
                        </a:rPr>
                        <a:t> </a:t>
                      </a:r>
                      <a:r>
                        <a:rPr lang="fr-FR" sz="1000" b="0" i="0" u="none" strike="noStrike" dirty="0" err="1">
                          <a:latin typeface="Arial"/>
                        </a:rPr>
                        <a:t>preparation</a:t>
                      </a:r>
                      <a:r>
                        <a:rPr lang="fr-FR" sz="1000" b="0" i="0" u="none" strike="noStrike" dirty="0">
                          <a:latin typeface="Arial"/>
                        </a:rPr>
                        <a:t> (extractions centrifuge balance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15000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699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latin typeface="Arial"/>
                        </a:rPr>
                        <a:t>Cryosystem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 4000 (tree </a:t>
                      </a:r>
                      <a:r>
                        <a:rPr lang="en-US" sz="1000" b="0" i="0" u="none" strike="noStrike" dirty="0" err="1">
                          <a:latin typeface="Arial"/>
                        </a:rPr>
                        <a:t>ans</a:t>
                      </a:r>
                      <a:r>
                        <a:rPr lang="en-US" sz="1000" b="0" i="0" u="none" strike="noStrike" dirty="0">
                          <a:latin typeface="Arial"/>
                        </a:rPr>
                        <a:t> soil sampling and preservation need storage in N2)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9000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69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latin typeface="Arial"/>
                        </a:rPr>
                        <a:t>Portable laser for vegetation structure characterization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latin typeface="Arial"/>
                        </a:rPr>
                        <a:t>53000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-8086" y="-27384"/>
            <a:ext cx="9133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M</a:t>
            </a:r>
            <a:r>
              <a:rPr lang="en-GB" sz="2400" i="1" dirty="0"/>
              <a:t>obile </a:t>
            </a:r>
            <a:r>
              <a:rPr lang="en-GB" sz="2400" i="1" dirty="0" smtClean="0"/>
              <a:t>-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</a:t>
            </a:r>
            <a:r>
              <a:rPr lang="en-GB" sz="2400" i="1" dirty="0" err="1" smtClean="0"/>
              <a:t>lateform</a:t>
            </a:r>
            <a:r>
              <a:rPr lang="en-GB" sz="2400" i="1" dirty="0" smtClean="0"/>
              <a:t> </a:t>
            </a:r>
            <a:r>
              <a:rPr lang="en-GB" sz="2400" i="1" dirty="0"/>
              <a:t>for the </a:t>
            </a:r>
            <a:r>
              <a:rPr lang="en-GB" sz="2400" b="1" i="1" dirty="0" smtClean="0">
                <a:solidFill>
                  <a:srgbClr val="FF0000"/>
                </a:solidFill>
              </a:rPr>
              <a:t>O</a:t>
            </a:r>
            <a:r>
              <a:rPr lang="en-GB" sz="2400" i="1" dirty="0" smtClean="0"/>
              <a:t>bservation </a:t>
            </a:r>
            <a:r>
              <a:rPr lang="en-GB" sz="2400" i="1" dirty="0"/>
              <a:t>and the </a:t>
            </a:r>
            <a:r>
              <a:rPr lang="en-GB" sz="2400" b="1" i="1" dirty="0">
                <a:solidFill>
                  <a:srgbClr val="FF0000"/>
                </a:solidFill>
              </a:rPr>
              <a:t>E</a:t>
            </a:r>
            <a:r>
              <a:rPr lang="en-GB" sz="2400" i="1" dirty="0"/>
              <a:t>xperimentation </a:t>
            </a:r>
            <a:r>
              <a:rPr lang="en-GB" sz="2400" i="1" dirty="0" smtClean="0"/>
              <a:t>in </a:t>
            </a:r>
            <a:r>
              <a:rPr lang="en-GB" sz="2400" b="1" i="1" dirty="0" smtClean="0">
                <a:solidFill>
                  <a:srgbClr val="FF0000"/>
                </a:solidFill>
              </a:rPr>
              <a:t>T</a:t>
            </a:r>
            <a:r>
              <a:rPr lang="en-GB" sz="2400" i="1" dirty="0" smtClean="0"/>
              <a:t>errestrial </a:t>
            </a:r>
            <a:r>
              <a:rPr lang="en-GB" sz="2400" b="1" i="1" dirty="0" smtClean="0">
                <a:solidFill>
                  <a:srgbClr val="FF0000"/>
                </a:solidFill>
              </a:rPr>
              <a:t>E</a:t>
            </a:r>
            <a:r>
              <a:rPr lang="en-GB" sz="2400" i="1" dirty="0" smtClean="0"/>
              <a:t>cosystems</a:t>
            </a:r>
            <a:endParaRPr lang="fr-FR" sz="2400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56" y="6221326"/>
            <a:ext cx="970344" cy="63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011244" y="382587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ja-JP" b="1" dirty="0" smtClean="0">
                <a:ea typeface="MS PGothic" pitchFamily="34" charset="-128"/>
              </a:rPr>
              <a:t>Node 4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-8086" y="-27384"/>
            <a:ext cx="9133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M</a:t>
            </a:r>
            <a:r>
              <a:rPr lang="en-GB" sz="2400" i="1" dirty="0"/>
              <a:t>obile </a:t>
            </a:r>
            <a:r>
              <a:rPr lang="en-GB" sz="2400" i="1" dirty="0" smtClean="0"/>
              <a:t>-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</a:t>
            </a:r>
            <a:r>
              <a:rPr lang="en-GB" sz="2400" i="1" dirty="0" err="1" smtClean="0"/>
              <a:t>lateform</a:t>
            </a:r>
            <a:r>
              <a:rPr lang="en-GB" sz="2400" i="1" dirty="0" smtClean="0"/>
              <a:t> </a:t>
            </a:r>
            <a:r>
              <a:rPr lang="en-GB" sz="2400" i="1" dirty="0"/>
              <a:t>for the </a:t>
            </a:r>
            <a:r>
              <a:rPr lang="en-GB" sz="2400" b="1" i="1" dirty="0" smtClean="0">
                <a:solidFill>
                  <a:srgbClr val="FF0000"/>
                </a:solidFill>
              </a:rPr>
              <a:t>O</a:t>
            </a:r>
            <a:r>
              <a:rPr lang="en-GB" sz="2400" i="1" dirty="0" smtClean="0"/>
              <a:t>bservation </a:t>
            </a:r>
            <a:r>
              <a:rPr lang="en-GB" sz="2400" i="1" dirty="0"/>
              <a:t>and the </a:t>
            </a:r>
            <a:r>
              <a:rPr lang="en-GB" sz="2400" b="1" i="1" dirty="0">
                <a:solidFill>
                  <a:srgbClr val="FF0000"/>
                </a:solidFill>
              </a:rPr>
              <a:t>E</a:t>
            </a:r>
            <a:r>
              <a:rPr lang="en-GB" sz="2400" i="1" dirty="0"/>
              <a:t>xperimentation </a:t>
            </a:r>
            <a:r>
              <a:rPr lang="en-GB" sz="2400" i="1" dirty="0" smtClean="0"/>
              <a:t>in </a:t>
            </a:r>
            <a:r>
              <a:rPr lang="en-GB" sz="2400" b="1" i="1" dirty="0" smtClean="0">
                <a:solidFill>
                  <a:srgbClr val="FF0000"/>
                </a:solidFill>
              </a:rPr>
              <a:t>T</a:t>
            </a:r>
            <a:r>
              <a:rPr lang="en-GB" sz="2400" i="1" dirty="0" smtClean="0"/>
              <a:t>errestrial </a:t>
            </a:r>
            <a:r>
              <a:rPr lang="en-GB" sz="2400" b="1" i="1" dirty="0" smtClean="0">
                <a:solidFill>
                  <a:srgbClr val="FF0000"/>
                </a:solidFill>
              </a:rPr>
              <a:t>E</a:t>
            </a:r>
            <a:r>
              <a:rPr lang="en-GB" sz="2400" i="1" dirty="0" smtClean="0"/>
              <a:t>cosystems</a:t>
            </a:r>
            <a:endParaRPr lang="fr-FR" sz="2400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56" y="6221326"/>
            <a:ext cx="970344" cy="636674"/>
          </a:xfrm>
          <a:prstGeom prst="rect">
            <a:avLst/>
          </a:prstGeom>
        </p:spPr>
      </p:pic>
      <p:graphicFrame>
        <p:nvGraphicFramePr>
          <p:cNvPr id="28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633418"/>
              </p:ext>
            </p:extLst>
          </p:nvPr>
        </p:nvGraphicFramePr>
        <p:xfrm>
          <a:off x="444085" y="126876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1666018" y="3338828"/>
            <a:ext cx="578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Improvement of knowledge and multi-disciplinary approach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011244" y="382587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ja-JP" b="1" dirty="0" smtClean="0">
                <a:ea typeface="MS PGothic" pitchFamily="34" charset="-128"/>
              </a:rPr>
              <a:t>Node 4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-8086" y="-27384"/>
            <a:ext cx="9133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M</a:t>
            </a:r>
            <a:r>
              <a:rPr lang="en-GB" sz="2400" i="1" dirty="0"/>
              <a:t>obile </a:t>
            </a:r>
            <a:r>
              <a:rPr lang="en-GB" sz="2400" i="1" dirty="0" smtClean="0"/>
              <a:t>-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</a:t>
            </a:r>
            <a:r>
              <a:rPr lang="en-GB" sz="2400" i="1" dirty="0" err="1" smtClean="0"/>
              <a:t>lateform</a:t>
            </a:r>
            <a:r>
              <a:rPr lang="en-GB" sz="2400" i="1" dirty="0" smtClean="0"/>
              <a:t> </a:t>
            </a:r>
            <a:r>
              <a:rPr lang="en-GB" sz="2400" i="1" dirty="0"/>
              <a:t>for the </a:t>
            </a:r>
            <a:r>
              <a:rPr lang="en-GB" sz="2400" b="1" i="1" dirty="0" smtClean="0">
                <a:solidFill>
                  <a:srgbClr val="FF0000"/>
                </a:solidFill>
              </a:rPr>
              <a:t>O</a:t>
            </a:r>
            <a:r>
              <a:rPr lang="en-GB" sz="2400" i="1" dirty="0" smtClean="0"/>
              <a:t>bservation </a:t>
            </a:r>
            <a:r>
              <a:rPr lang="en-GB" sz="2400" i="1" dirty="0"/>
              <a:t>and the </a:t>
            </a:r>
            <a:r>
              <a:rPr lang="en-GB" sz="2400" b="1" i="1" dirty="0">
                <a:solidFill>
                  <a:srgbClr val="FF0000"/>
                </a:solidFill>
              </a:rPr>
              <a:t>E</a:t>
            </a:r>
            <a:r>
              <a:rPr lang="en-GB" sz="2400" i="1" dirty="0"/>
              <a:t>xperimentation </a:t>
            </a:r>
            <a:r>
              <a:rPr lang="en-GB" sz="2400" i="1" dirty="0" smtClean="0"/>
              <a:t>in </a:t>
            </a:r>
            <a:r>
              <a:rPr lang="en-GB" sz="2400" b="1" i="1" dirty="0" smtClean="0">
                <a:solidFill>
                  <a:srgbClr val="FF0000"/>
                </a:solidFill>
              </a:rPr>
              <a:t>T</a:t>
            </a:r>
            <a:r>
              <a:rPr lang="en-GB" sz="2400" i="1" dirty="0" smtClean="0"/>
              <a:t>errestrial </a:t>
            </a:r>
            <a:r>
              <a:rPr lang="en-GB" sz="2400" b="1" i="1" dirty="0" smtClean="0">
                <a:solidFill>
                  <a:srgbClr val="FF0000"/>
                </a:solidFill>
              </a:rPr>
              <a:t>E</a:t>
            </a:r>
            <a:r>
              <a:rPr lang="en-GB" sz="2400" i="1" dirty="0" smtClean="0"/>
              <a:t>cosystems</a:t>
            </a:r>
            <a:endParaRPr lang="fr-FR" sz="2400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56" y="6221326"/>
            <a:ext cx="970344" cy="63667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912791"/>
            <a:ext cx="8229600" cy="56796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400" kern="0" smtClean="0"/>
              <a:t>Mission(s)</a:t>
            </a:r>
          </a:p>
          <a:p>
            <a:r>
              <a:rPr lang="en-GB" sz="2400" b="1" kern="0" smtClean="0"/>
              <a:t>Provide a backbone for measurement campaigns at Noeud 3 sites or others (short –term fluxes, special events, access to non stable molecules……)</a:t>
            </a:r>
          </a:p>
          <a:p>
            <a:r>
              <a:rPr lang="en-GB" sz="2400" kern="0" smtClean="0"/>
              <a:t>Mobile lab provides adaptable infrastructure (lab mobile, Polaris, trailer) to set up well designed field based measurements. </a:t>
            </a:r>
          </a:p>
          <a:p>
            <a:r>
              <a:rPr lang="en-GB" sz="2400" kern="0" smtClean="0"/>
              <a:t>The whole is highly mobile and needs few time to move from site to site.</a:t>
            </a:r>
          </a:p>
          <a:p>
            <a:r>
              <a:rPr lang="en-GB" sz="2400" kern="0" smtClean="0"/>
              <a:t>Use of the “Polaris” optimize transport time between sampling sites and analysis base, improve the transport of equipment. </a:t>
            </a:r>
          </a:p>
          <a:p>
            <a:endParaRPr lang="en-GB" sz="2400" kern="0" smtClean="0"/>
          </a:p>
          <a:p>
            <a:endParaRPr lang="en-GB" sz="2400" kern="0" smtClean="0"/>
          </a:p>
          <a:p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9682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011244" y="382587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ja-JP" b="1" dirty="0" smtClean="0">
                <a:ea typeface="MS PGothic" pitchFamily="34" charset="-128"/>
              </a:rPr>
              <a:t>Node 4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-8086" y="-27384"/>
            <a:ext cx="9133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M</a:t>
            </a:r>
            <a:r>
              <a:rPr lang="en-GB" sz="2400" i="1" dirty="0"/>
              <a:t>obile </a:t>
            </a:r>
            <a:r>
              <a:rPr lang="en-GB" sz="2400" i="1" dirty="0" smtClean="0"/>
              <a:t>-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</a:t>
            </a:r>
            <a:r>
              <a:rPr lang="en-GB" sz="2400" i="1" dirty="0" err="1" smtClean="0"/>
              <a:t>lateform</a:t>
            </a:r>
            <a:r>
              <a:rPr lang="en-GB" sz="2400" i="1" dirty="0" smtClean="0"/>
              <a:t> </a:t>
            </a:r>
            <a:r>
              <a:rPr lang="en-GB" sz="2400" i="1" dirty="0"/>
              <a:t>for the </a:t>
            </a:r>
            <a:r>
              <a:rPr lang="en-GB" sz="2400" b="1" i="1" dirty="0" smtClean="0">
                <a:solidFill>
                  <a:srgbClr val="FF0000"/>
                </a:solidFill>
              </a:rPr>
              <a:t>O</a:t>
            </a:r>
            <a:r>
              <a:rPr lang="en-GB" sz="2400" i="1" dirty="0" smtClean="0"/>
              <a:t>bservation </a:t>
            </a:r>
            <a:r>
              <a:rPr lang="en-GB" sz="2400" i="1" dirty="0"/>
              <a:t>and the </a:t>
            </a:r>
            <a:r>
              <a:rPr lang="en-GB" sz="2400" b="1" i="1" dirty="0">
                <a:solidFill>
                  <a:srgbClr val="FF0000"/>
                </a:solidFill>
              </a:rPr>
              <a:t>E</a:t>
            </a:r>
            <a:r>
              <a:rPr lang="en-GB" sz="2400" i="1" dirty="0"/>
              <a:t>xperimentation </a:t>
            </a:r>
            <a:r>
              <a:rPr lang="en-GB" sz="2400" i="1" dirty="0" smtClean="0"/>
              <a:t>in </a:t>
            </a:r>
            <a:r>
              <a:rPr lang="en-GB" sz="2400" b="1" i="1" dirty="0" smtClean="0">
                <a:solidFill>
                  <a:srgbClr val="FF0000"/>
                </a:solidFill>
              </a:rPr>
              <a:t>T</a:t>
            </a:r>
            <a:r>
              <a:rPr lang="en-GB" sz="2400" i="1" dirty="0" smtClean="0"/>
              <a:t>errestrial </a:t>
            </a:r>
            <a:r>
              <a:rPr lang="en-GB" sz="2400" b="1" i="1" dirty="0" smtClean="0">
                <a:solidFill>
                  <a:srgbClr val="FF0000"/>
                </a:solidFill>
              </a:rPr>
              <a:t>E</a:t>
            </a:r>
            <a:r>
              <a:rPr lang="en-GB" sz="2400" i="1" dirty="0" smtClean="0"/>
              <a:t>cosystems</a:t>
            </a:r>
            <a:endParaRPr lang="fr-FR" sz="2400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56" y="6221326"/>
            <a:ext cx="970344" cy="63667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98970" y="981364"/>
            <a:ext cx="75483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Available now:</a:t>
            </a:r>
          </a:p>
          <a:p>
            <a:r>
              <a:rPr lang="en-US" sz="2400" dirty="0" smtClean="0"/>
              <a:t>Mobile lab (Renault Master) with fix basic equipment</a:t>
            </a:r>
          </a:p>
          <a:p>
            <a:endParaRPr lang="en-US" sz="2400" dirty="0" smtClean="0"/>
          </a:p>
          <a:p>
            <a:r>
              <a:rPr lang="en-US" sz="2400" dirty="0" smtClean="0"/>
              <a:t>+ mobile equipment (power supply, GPS,  tools, tool boxes)</a:t>
            </a:r>
          </a:p>
          <a:p>
            <a:endParaRPr lang="en-US" sz="2400" dirty="0" smtClean="0"/>
          </a:p>
          <a:p>
            <a:r>
              <a:rPr lang="en-US" sz="2400" dirty="0" smtClean="0"/>
              <a:t>+ kits (soil sampling, meteorology, soil humidity, biomass sample preparation and handling)</a:t>
            </a:r>
          </a:p>
          <a:p>
            <a:endParaRPr lang="en-US" sz="2400" dirty="0" smtClean="0"/>
          </a:p>
          <a:p>
            <a:r>
              <a:rPr lang="en-US" sz="2400" dirty="0" smtClean="0"/>
              <a:t>+ Polaris + small trailer</a:t>
            </a:r>
          </a:p>
          <a:p>
            <a:endParaRPr lang="en-US" sz="2400" dirty="0" smtClean="0"/>
          </a:p>
          <a:p>
            <a:r>
              <a:rPr lang="en-US" sz="2400" dirty="0" smtClean="0"/>
              <a:t>+ big trailer as mobile “dirty laboratory” useful for sample preparation, like sieving of soils or transport of big equipment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000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011244" y="382587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ja-JP" b="1" dirty="0" smtClean="0">
                <a:ea typeface="MS PGothic" pitchFamily="34" charset="-128"/>
              </a:rPr>
              <a:t>Node 4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-8086" y="-27384"/>
            <a:ext cx="9133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M</a:t>
            </a:r>
            <a:r>
              <a:rPr lang="en-GB" sz="2400" i="1" dirty="0"/>
              <a:t>obile </a:t>
            </a:r>
            <a:r>
              <a:rPr lang="en-GB" sz="2400" i="1" dirty="0" smtClean="0"/>
              <a:t>-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P</a:t>
            </a:r>
            <a:r>
              <a:rPr lang="en-GB" sz="2400" i="1" dirty="0" err="1" smtClean="0"/>
              <a:t>lateform</a:t>
            </a:r>
            <a:r>
              <a:rPr lang="en-GB" sz="2400" i="1" dirty="0" smtClean="0"/>
              <a:t> </a:t>
            </a:r>
            <a:r>
              <a:rPr lang="en-GB" sz="2400" i="1" dirty="0"/>
              <a:t>for the </a:t>
            </a:r>
            <a:r>
              <a:rPr lang="en-GB" sz="2400" b="1" i="1" dirty="0" smtClean="0">
                <a:solidFill>
                  <a:srgbClr val="FF0000"/>
                </a:solidFill>
              </a:rPr>
              <a:t>O</a:t>
            </a:r>
            <a:r>
              <a:rPr lang="en-GB" sz="2400" i="1" dirty="0" smtClean="0"/>
              <a:t>bservation </a:t>
            </a:r>
            <a:r>
              <a:rPr lang="en-GB" sz="2400" i="1" dirty="0"/>
              <a:t>and the </a:t>
            </a:r>
            <a:r>
              <a:rPr lang="en-GB" sz="2400" b="1" i="1" dirty="0">
                <a:solidFill>
                  <a:srgbClr val="FF0000"/>
                </a:solidFill>
              </a:rPr>
              <a:t>E</a:t>
            </a:r>
            <a:r>
              <a:rPr lang="en-GB" sz="2400" i="1" dirty="0"/>
              <a:t>xperimentation </a:t>
            </a:r>
            <a:r>
              <a:rPr lang="en-GB" sz="2400" i="1" dirty="0" smtClean="0"/>
              <a:t>in </a:t>
            </a:r>
            <a:r>
              <a:rPr lang="en-GB" sz="2400" b="1" i="1" dirty="0" smtClean="0">
                <a:solidFill>
                  <a:srgbClr val="FF0000"/>
                </a:solidFill>
              </a:rPr>
              <a:t>T</a:t>
            </a:r>
            <a:r>
              <a:rPr lang="en-GB" sz="2400" i="1" dirty="0" smtClean="0"/>
              <a:t>errestrial </a:t>
            </a:r>
            <a:r>
              <a:rPr lang="en-GB" sz="2400" b="1" i="1" dirty="0" smtClean="0">
                <a:solidFill>
                  <a:srgbClr val="FF0000"/>
                </a:solidFill>
              </a:rPr>
              <a:t>E</a:t>
            </a:r>
            <a:r>
              <a:rPr lang="en-GB" sz="2400" i="1" dirty="0" smtClean="0"/>
              <a:t>cosystems</a:t>
            </a:r>
            <a:endParaRPr lang="fr-FR" sz="2400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56" y="6221326"/>
            <a:ext cx="970344" cy="63667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912791"/>
            <a:ext cx="8229600" cy="56796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400" kern="0" dirty="0" smtClean="0"/>
              <a:t>Facilities</a:t>
            </a:r>
          </a:p>
          <a:p>
            <a:r>
              <a:rPr lang="en-GB" sz="2400" b="1" kern="0" dirty="0" smtClean="0"/>
              <a:t>Characterize terrestrial ecosystems (vegetation, soils, climate)</a:t>
            </a:r>
          </a:p>
          <a:p>
            <a:r>
              <a:rPr lang="en-GB" sz="2400" kern="0" dirty="0" smtClean="0"/>
              <a:t>Basic equipment = toolboxes for each task + some common tools like high precision GPS, meteorological devices, NIRS </a:t>
            </a:r>
            <a:r>
              <a:rPr lang="en-GB" sz="2400" kern="0" dirty="0" err="1" smtClean="0"/>
              <a:t>analyzer</a:t>
            </a:r>
            <a:endParaRPr lang="en-GB" sz="2400" kern="0" dirty="0" smtClean="0"/>
          </a:p>
          <a:p>
            <a:r>
              <a:rPr lang="en-GB" sz="2400" kern="0" dirty="0" smtClean="0"/>
              <a:t>Example </a:t>
            </a:r>
            <a:r>
              <a:rPr lang="en-GB" sz="2400" b="1" kern="0" dirty="0" smtClean="0"/>
              <a:t>soil</a:t>
            </a:r>
            <a:r>
              <a:rPr lang="en-GB" sz="2400" kern="0" dirty="0" smtClean="0"/>
              <a:t> toolbox: soil corers, humidity probes, sieves, soil physics toolbox……..</a:t>
            </a:r>
          </a:p>
          <a:p>
            <a:r>
              <a:rPr lang="en-GB" sz="2400" kern="0" dirty="0" smtClean="0"/>
              <a:t>Example </a:t>
            </a:r>
            <a:r>
              <a:rPr lang="en-GB" sz="2400" b="1" kern="0" dirty="0" smtClean="0"/>
              <a:t>vegetation</a:t>
            </a:r>
            <a:r>
              <a:rPr lang="en-GB" sz="2400" kern="0" dirty="0" smtClean="0"/>
              <a:t> toolbox: tree height, diameter, spatial repartition of trees, LAI….</a:t>
            </a:r>
          </a:p>
          <a:p>
            <a:endParaRPr lang="en-GB" sz="2400" kern="0" dirty="0" smtClean="0"/>
          </a:p>
          <a:p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42235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884</Words>
  <Application>Microsoft Office PowerPoint</Application>
  <PresentationFormat>Affichage à l'écran (4:3)</PresentationFormat>
  <Paragraphs>204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ANNAE-F, Nœud 3 SOERE F-ORE-T</vt:lpstr>
      <vt:lpstr>  SOERE F-ORE-T  Insertion dans le paysage des dispositifs en forêt</vt:lpstr>
      <vt:lpstr>  SOERE F-ORE-T  Insertion dans les grands projets nationaux et internationaux </vt:lpstr>
      <vt:lpstr>  SOERE F-ORE-T  Faits marquants 2013 </vt:lpstr>
      <vt:lpstr>  SOERE F-ORE-T  Faits marquants 2013 </vt:lpstr>
    </vt:vector>
  </TitlesOfParts>
  <Company>INRA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xx</dc:creator>
  <cp:lastModifiedBy>LSA</cp:lastModifiedBy>
  <cp:revision>37</cp:revision>
  <dcterms:created xsi:type="dcterms:W3CDTF">2012-03-16T08:12:02Z</dcterms:created>
  <dcterms:modified xsi:type="dcterms:W3CDTF">2014-04-08T13:23:51Z</dcterms:modified>
</cp:coreProperties>
</file>