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2"/>
  </p:notesMasterIdLst>
  <p:handoutMasterIdLst>
    <p:handoutMasterId r:id="rId113"/>
  </p:handoutMasterIdLst>
  <p:sldIdLst>
    <p:sldId id="258" r:id="rId5"/>
    <p:sldId id="380" r:id="rId6"/>
    <p:sldId id="382" r:id="rId7"/>
    <p:sldId id="386" r:id="rId8"/>
    <p:sldId id="388" r:id="rId9"/>
    <p:sldId id="389" r:id="rId10"/>
    <p:sldId id="424" r:id="rId11"/>
    <p:sldId id="435" r:id="rId12"/>
    <p:sldId id="427" r:id="rId13"/>
    <p:sldId id="428" r:id="rId14"/>
    <p:sldId id="440" r:id="rId15"/>
    <p:sldId id="384" r:id="rId16"/>
    <p:sldId id="387" r:id="rId17"/>
    <p:sldId id="375" r:id="rId18"/>
    <p:sldId id="390" r:id="rId19"/>
    <p:sldId id="348" r:id="rId20"/>
    <p:sldId id="349" r:id="rId21"/>
    <p:sldId id="437" r:id="rId22"/>
    <p:sldId id="436" r:id="rId23"/>
    <p:sldId id="391" r:id="rId24"/>
    <p:sldId id="417" r:id="rId25"/>
    <p:sldId id="418" r:id="rId26"/>
    <p:sldId id="350" r:id="rId27"/>
    <p:sldId id="421" r:id="rId28"/>
    <p:sldId id="422" r:id="rId29"/>
    <p:sldId id="416" r:id="rId30"/>
    <p:sldId id="448" r:id="rId31"/>
    <p:sldId id="463" r:id="rId32"/>
    <p:sldId id="322" r:id="rId33"/>
    <p:sldId id="326" r:id="rId34"/>
    <p:sldId id="300" r:id="rId35"/>
    <p:sldId id="482" r:id="rId36"/>
    <p:sldId id="302" r:id="rId37"/>
    <p:sldId id="303" r:id="rId38"/>
    <p:sldId id="328" r:id="rId39"/>
    <p:sldId id="305" r:id="rId40"/>
    <p:sldId id="394" r:id="rId41"/>
    <p:sldId id="442" r:id="rId42"/>
    <p:sldId id="395" r:id="rId43"/>
    <p:sldId id="443" r:id="rId44"/>
    <p:sldId id="444" r:id="rId45"/>
    <p:sldId id="450" r:id="rId46"/>
    <p:sldId id="441" r:id="rId47"/>
    <p:sldId id="449" r:id="rId48"/>
    <p:sldId id="396" r:id="rId49"/>
    <p:sldId id="464" r:id="rId50"/>
    <p:sldId id="465" r:id="rId51"/>
    <p:sldId id="398" r:id="rId52"/>
    <p:sldId id="400" r:id="rId53"/>
    <p:sldId id="466" r:id="rId54"/>
    <p:sldId id="467" r:id="rId55"/>
    <p:sldId id="402" r:id="rId56"/>
    <p:sldId id="429" r:id="rId57"/>
    <p:sldId id="452" r:id="rId58"/>
    <p:sldId id="399" r:id="rId59"/>
    <p:sldId id="352" r:id="rId60"/>
    <p:sldId id="370" r:id="rId61"/>
    <p:sldId id="354" r:id="rId62"/>
    <p:sldId id="403" r:id="rId63"/>
    <p:sldId id="404" r:id="rId64"/>
    <p:sldId id="405" r:id="rId65"/>
    <p:sldId id="406" r:id="rId66"/>
    <p:sldId id="407" r:id="rId67"/>
    <p:sldId id="408" r:id="rId68"/>
    <p:sldId id="430" r:id="rId69"/>
    <p:sldId id="420" r:id="rId70"/>
    <p:sldId id="431" r:id="rId71"/>
    <p:sldId id="446" r:id="rId72"/>
    <p:sldId id="481" r:id="rId73"/>
    <p:sldId id="433" r:id="rId74"/>
    <p:sldId id="483" r:id="rId75"/>
    <p:sldId id="410" r:id="rId76"/>
    <p:sldId id="415" r:id="rId77"/>
    <p:sldId id="434" r:id="rId78"/>
    <p:sldId id="469" r:id="rId79"/>
    <p:sldId id="468" r:id="rId80"/>
    <p:sldId id="470" r:id="rId81"/>
    <p:sldId id="471" r:id="rId82"/>
    <p:sldId id="423" r:id="rId83"/>
    <p:sldId id="480" r:id="rId84"/>
    <p:sldId id="473" r:id="rId85"/>
    <p:sldId id="472" r:id="rId86"/>
    <p:sldId id="474" r:id="rId87"/>
    <p:sldId id="476" r:id="rId88"/>
    <p:sldId id="356" r:id="rId89"/>
    <p:sldId id="335" r:id="rId90"/>
    <p:sldId id="334" r:id="rId91"/>
    <p:sldId id="479" r:id="rId92"/>
    <p:sldId id="477" r:id="rId93"/>
    <p:sldId id="478" r:id="rId94"/>
    <p:sldId id="484" r:id="rId95"/>
    <p:sldId id="485" r:id="rId96"/>
    <p:sldId id="487" r:id="rId97"/>
    <p:sldId id="489" r:id="rId98"/>
    <p:sldId id="453" r:id="rId99"/>
    <p:sldId id="411" r:id="rId100"/>
    <p:sldId id="456" r:id="rId101"/>
    <p:sldId id="457" r:id="rId102"/>
    <p:sldId id="458" r:id="rId103"/>
    <p:sldId id="461" r:id="rId104"/>
    <p:sldId id="459" r:id="rId105"/>
    <p:sldId id="460" r:id="rId106"/>
    <p:sldId id="462" r:id="rId107"/>
    <p:sldId id="488" r:id="rId108"/>
    <p:sldId id="412" r:id="rId109"/>
    <p:sldId id="490" r:id="rId110"/>
    <p:sldId id="342" r:id="rId111"/>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3A4B"/>
    <a:srgbClr val="6F394A"/>
    <a:srgbClr val="7F4154"/>
    <a:srgbClr val="FFFF01"/>
    <a:srgbClr val="065005"/>
    <a:srgbClr val="FE0002"/>
    <a:srgbClr val="0100BE"/>
    <a:srgbClr val="098040"/>
    <a:srgbClr val="A09FA5"/>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79" autoAdjust="0"/>
    <p:restoredTop sz="89791" autoAdjust="0"/>
  </p:normalViewPr>
  <p:slideViewPr>
    <p:cSldViewPr>
      <p:cViewPr varScale="1">
        <p:scale>
          <a:sx n="105" d="100"/>
          <a:sy n="105" d="100"/>
        </p:scale>
        <p:origin x="2070" y="138"/>
      </p:cViewPr>
      <p:guideLst>
        <p:guide orient="horz" pos="2160"/>
        <p:guide pos="2880"/>
      </p:guideLst>
    </p:cSldViewPr>
  </p:slideViewPr>
  <p:notesTextViewPr>
    <p:cViewPr>
      <p:scale>
        <a:sx n="1" d="1"/>
        <a:sy n="1" d="1"/>
      </p:scale>
      <p:origin x="0" y="0"/>
    </p:cViewPr>
  </p:notesTextViewPr>
  <p:sorterViewPr>
    <p:cViewPr>
      <p:scale>
        <a:sx n="110" d="100"/>
        <a:sy n="110" d="100"/>
      </p:scale>
      <p:origin x="0" y="-31620"/>
    </p:cViewPr>
  </p:sorterViewPr>
  <p:notesViewPr>
    <p:cSldViewPr>
      <p:cViewPr varScale="1">
        <p:scale>
          <a:sx n="89" d="100"/>
          <a:sy n="89" d="100"/>
        </p:scale>
        <p:origin x="211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6C5FC1-54C5-4FB7-A084-037216EEE31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fr-FR"/>
        </a:p>
      </dgm:t>
    </dgm:pt>
    <dgm:pt modelId="{8F9D4D60-9127-4E0D-AAEF-2297C4FC92CF}">
      <dgm:prSet custT="1"/>
      <dgm:spPr>
        <a:ln>
          <a:solidFill>
            <a:schemeClr val="accent2"/>
          </a:solidFill>
        </a:ln>
      </dgm:spPr>
      <dgm:t>
        <a:bodyPr/>
        <a:lstStyle/>
        <a:p>
          <a:pPr rtl="0"/>
          <a:r>
            <a:rPr lang="fr-FR" sz="1200" b="1" dirty="0" smtClean="0"/>
            <a:t>DNA </a:t>
          </a:r>
          <a:r>
            <a:rPr lang="fr-FR" sz="1200" b="1" dirty="0" err="1" smtClean="0"/>
            <a:t>extract</a:t>
          </a:r>
          <a:r>
            <a:rPr lang="fr-FR" sz="1200" b="1" dirty="0" smtClean="0"/>
            <a:t> </a:t>
          </a:r>
          <a:r>
            <a:rPr lang="fr-FR" sz="1200" b="1" dirty="0" err="1" smtClean="0"/>
            <a:t>from</a:t>
          </a:r>
          <a:r>
            <a:rPr lang="fr-FR" sz="1200" b="1" dirty="0" smtClean="0"/>
            <a:t> digestive content or </a:t>
          </a:r>
          <a:r>
            <a:rPr lang="fr-FR" sz="1200" b="1" dirty="0" err="1" smtClean="0"/>
            <a:t>feces</a:t>
          </a:r>
          <a:endParaRPr lang="fr-FR" sz="1200" b="1" dirty="0"/>
        </a:p>
      </dgm:t>
    </dgm:pt>
    <dgm:pt modelId="{6DC13BAB-7BE1-4479-9F15-DE57E807A7BC}" type="parTrans" cxnId="{1F0FE430-2976-4E93-947B-DBCE6C0F2AC0}">
      <dgm:prSet/>
      <dgm:spPr/>
      <dgm:t>
        <a:bodyPr/>
        <a:lstStyle/>
        <a:p>
          <a:endParaRPr lang="fr-FR"/>
        </a:p>
      </dgm:t>
    </dgm:pt>
    <dgm:pt modelId="{820B7AEF-B730-49E9-AE10-20926F20DACE}" type="sibTrans" cxnId="{1F0FE430-2976-4E93-947B-DBCE6C0F2AC0}">
      <dgm:prSet/>
      <dgm:spPr/>
      <dgm:t>
        <a:bodyPr/>
        <a:lstStyle/>
        <a:p>
          <a:endParaRPr lang="fr-FR"/>
        </a:p>
      </dgm:t>
    </dgm:pt>
    <dgm:pt modelId="{13DD573A-41D8-4F57-9431-1ECE20847AA6}">
      <dgm:prSet custT="1"/>
      <dgm:spPr>
        <a:ln>
          <a:solidFill>
            <a:srgbClr val="008000"/>
          </a:solidFill>
        </a:ln>
      </dgm:spPr>
      <dgm:t>
        <a:bodyPr/>
        <a:lstStyle/>
        <a:p>
          <a:pPr rtl="0"/>
          <a:r>
            <a:rPr lang="fr-FR" sz="1400" b="1" dirty="0" err="1" smtClean="0">
              <a:solidFill>
                <a:schemeClr val="tx1"/>
              </a:solidFill>
            </a:rPr>
            <a:t>Who</a:t>
          </a:r>
          <a:r>
            <a:rPr lang="fr-FR" sz="1400" b="1" dirty="0" smtClean="0">
              <a:solidFill>
                <a:schemeClr val="tx1"/>
              </a:solidFill>
            </a:rPr>
            <a:t> </a:t>
          </a:r>
          <a:r>
            <a:rPr lang="fr-FR" sz="1400" b="1" dirty="0" err="1" smtClean="0">
              <a:solidFill>
                <a:schemeClr val="tx1"/>
              </a:solidFill>
            </a:rPr>
            <a:t>is</a:t>
          </a:r>
          <a:r>
            <a:rPr lang="fr-FR" sz="1400" b="1" dirty="0" smtClean="0">
              <a:solidFill>
                <a:schemeClr val="tx1"/>
              </a:solidFill>
            </a:rPr>
            <a:t> </a:t>
          </a:r>
          <a:r>
            <a:rPr lang="fr-FR" sz="1400" b="1" dirty="0" err="1" smtClean="0">
              <a:solidFill>
                <a:schemeClr val="tx1"/>
              </a:solidFill>
            </a:rPr>
            <a:t>there</a:t>
          </a:r>
          <a:r>
            <a:rPr lang="fr-FR" sz="1400" b="1" dirty="0" smtClean="0">
              <a:solidFill>
                <a:schemeClr val="tx1"/>
              </a:solidFill>
            </a:rPr>
            <a:t> ?</a:t>
          </a:r>
          <a:endParaRPr lang="fr-FR" sz="1400" b="1" dirty="0">
            <a:solidFill>
              <a:schemeClr val="tx1"/>
            </a:solidFill>
          </a:endParaRPr>
        </a:p>
      </dgm:t>
    </dgm:pt>
    <dgm:pt modelId="{3FCAB4E7-7064-4A88-A17A-868B6E3E0CFF}" type="parTrans" cxnId="{E9C3BB61-D170-4D36-AF0C-86068A79F189}">
      <dgm:prSet/>
      <dgm:spPr/>
      <dgm:t>
        <a:bodyPr/>
        <a:lstStyle/>
        <a:p>
          <a:endParaRPr lang="fr-FR"/>
        </a:p>
      </dgm:t>
    </dgm:pt>
    <dgm:pt modelId="{AFEB4451-4BDB-4F49-97F6-74645BA3AD14}" type="sibTrans" cxnId="{E9C3BB61-D170-4D36-AF0C-86068A79F189}">
      <dgm:prSet/>
      <dgm:spPr/>
      <dgm:t>
        <a:bodyPr/>
        <a:lstStyle/>
        <a:p>
          <a:endParaRPr lang="fr-FR"/>
        </a:p>
      </dgm:t>
    </dgm:pt>
    <dgm:pt modelId="{7E56B38E-A53F-43B7-84B9-30B918A6E8F0}">
      <dgm:prSet custT="1"/>
      <dgm:spPr/>
      <dgm:t>
        <a:bodyPr/>
        <a:lstStyle/>
        <a:p>
          <a:pPr rtl="0"/>
          <a:r>
            <a:rPr lang="fr-FR" sz="1400" b="1" dirty="0" err="1" smtClean="0">
              <a:solidFill>
                <a:schemeClr val="tx1"/>
              </a:solidFill>
            </a:rPr>
            <a:t>Microbial</a:t>
          </a:r>
          <a:r>
            <a:rPr lang="fr-FR" sz="1400" b="1" dirty="0" smtClean="0">
              <a:solidFill>
                <a:schemeClr val="tx1"/>
              </a:solidFill>
            </a:rPr>
            <a:t> </a:t>
          </a:r>
          <a:r>
            <a:rPr lang="fr-FR" sz="1400" b="1" dirty="0" err="1" smtClean="0">
              <a:solidFill>
                <a:schemeClr val="tx1"/>
              </a:solidFill>
            </a:rPr>
            <a:t>community</a:t>
          </a:r>
          <a:r>
            <a:rPr lang="fr-FR" sz="1400" b="1" dirty="0" smtClean="0">
              <a:solidFill>
                <a:schemeClr val="tx1"/>
              </a:solidFill>
            </a:rPr>
            <a:t> </a:t>
          </a:r>
          <a:r>
            <a:rPr lang="fr-FR" sz="1400" b="1" dirty="0" err="1" smtClean="0">
              <a:solidFill>
                <a:schemeClr val="tx1"/>
              </a:solidFill>
            </a:rPr>
            <a:t>dynamics</a:t>
          </a:r>
          <a:endParaRPr lang="fr-FR" sz="1400" b="1" dirty="0">
            <a:solidFill>
              <a:schemeClr val="tx1"/>
            </a:solidFill>
          </a:endParaRPr>
        </a:p>
      </dgm:t>
    </dgm:pt>
    <dgm:pt modelId="{C9491337-19E8-45E0-A746-76B619BB9F80}" type="parTrans" cxnId="{510542E3-99B6-449C-83BA-6FDDF927E656}">
      <dgm:prSet/>
      <dgm:spPr/>
      <dgm:t>
        <a:bodyPr/>
        <a:lstStyle/>
        <a:p>
          <a:endParaRPr lang="fr-FR"/>
        </a:p>
      </dgm:t>
    </dgm:pt>
    <dgm:pt modelId="{8F2545F0-DE8A-44D5-831C-DBB4F1F0BAD4}" type="sibTrans" cxnId="{510542E3-99B6-449C-83BA-6FDDF927E656}">
      <dgm:prSet/>
      <dgm:spPr/>
      <dgm:t>
        <a:bodyPr/>
        <a:lstStyle/>
        <a:p>
          <a:endParaRPr lang="fr-FR"/>
        </a:p>
      </dgm:t>
    </dgm:pt>
    <dgm:pt modelId="{B68F770C-17A5-4132-BC98-6404BD81266C}">
      <dgm:prSet custT="1"/>
      <dgm:spPr>
        <a:ln>
          <a:solidFill>
            <a:srgbClr val="008000"/>
          </a:solidFill>
        </a:ln>
      </dgm:spPr>
      <dgm:t>
        <a:bodyPr/>
        <a:lstStyle/>
        <a:p>
          <a:pPr rtl="0"/>
          <a:r>
            <a:rPr lang="fr-FR" sz="1400" b="0" dirty="0" err="1" smtClean="0"/>
            <a:t>Molecular</a:t>
          </a:r>
          <a:r>
            <a:rPr lang="fr-FR" sz="1400" b="0" dirty="0" smtClean="0"/>
            <a:t> </a:t>
          </a:r>
          <a:r>
            <a:rPr lang="fr-FR" sz="1400" b="0" dirty="0" err="1" smtClean="0"/>
            <a:t>inventory</a:t>
          </a:r>
          <a:endParaRPr lang="fr-FR" sz="1400" b="0" dirty="0"/>
        </a:p>
      </dgm:t>
    </dgm:pt>
    <dgm:pt modelId="{27F85EEE-0B20-4588-BD24-F7CFE32E2E01}" type="parTrans" cxnId="{DCD8D092-9493-4963-87DA-9FAEEF664D01}">
      <dgm:prSet/>
      <dgm:spPr/>
      <dgm:t>
        <a:bodyPr/>
        <a:lstStyle/>
        <a:p>
          <a:endParaRPr lang="fr-FR"/>
        </a:p>
      </dgm:t>
    </dgm:pt>
    <dgm:pt modelId="{A30B7B2A-EBBB-47A6-B471-B5DD3E9F029D}" type="sibTrans" cxnId="{DCD8D092-9493-4963-87DA-9FAEEF664D01}">
      <dgm:prSet/>
      <dgm:spPr/>
      <dgm:t>
        <a:bodyPr/>
        <a:lstStyle/>
        <a:p>
          <a:endParaRPr lang="fr-FR"/>
        </a:p>
      </dgm:t>
    </dgm:pt>
    <dgm:pt modelId="{EFF5729B-3F40-4C50-9637-FA0A184F9AD6}">
      <dgm:prSet custT="1"/>
      <dgm:spPr>
        <a:ln>
          <a:solidFill>
            <a:srgbClr val="4F81BD"/>
          </a:solidFill>
        </a:ln>
      </dgm:spPr>
      <dgm:t>
        <a:bodyPr/>
        <a:lstStyle/>
        <a:p>
          <a:pPr rtl="0"/>
          <a:r>
            <a:rPr lang="fr-FR" sz="1400" b="0" dirty="0" err="1" smtClean="0"/>
            <a:t>MiSeq</a:t>
          </a:r>
          <a:r>
            <a:rPr lang="fr-FR" sz="1400" b="0" dirty="0" smtClean="0"/>
            <a:t> Illumina</a:t>
          </a:r>
          <a:endParaRPr lang="fr-FR" sz="1400" b="0" dirty="0"/>
        </a:p>
      </dgm:t>
    </dgm:pt>
    <dgm:pt modelId="{4E080F91-9841-4EDB-8BD1-F5587A22705D}" type="parTrans" cxnId="{685D0367-3AEC-4BCE-9494-223A639EC802}">
      <dgm:prSet/>
      <dgm:spPr/>
      <dgm:t>
        <a:bodyPr/>
        <a:lstStyle/>
        <a:p>
          <a:endParaRPr lang="fr-FR"/>
        </a:p>
      </dgm:t>
    </dgm:pt>
    <dgm:pt modelId="{8B66F86A-6FFA-48FF-A2AF-FC28622313EB}" type="sibTrans" cxnId="{685D0367-3AEC-4BCE-9494-223A639EC802}">
      <dgm:prSet/>
      <dgm:spPr/>
      <dgm:t>
        <a:bodyPr/>
        <a:lstStyle/>
        <a:p>
          <a:endParaRPr lang="fr-FR"/>
        </a:p>
      </dgm:t>
    </dgm:pt>
    <dgm:pt modelId="{DF2AB004-5F0F-B144-A061-8814687062A7}">
      <dgm:prSet custT="1"/>
      <dgm:spPr>
        <a:ln>
          <a:solidFill>
            <a:srgbClr val="008000"/>
          </a:solidFill>
        </a:ln>
      </dgm:spPr>
      <dgm:t>
        <a:bodyPr/>
        <a:lstStyle/>
        <a:p>
          <a:pPr rtl="0"/>
          <a:r>
            <a:rPr lang="fr-FR" sz="1400" b="0" dirty="0" err="1" smtClean="0"/>
            <a:t>MiSeq</a:t>
          </a:r>
          <a:r>
            <a:rPr lang="fr-FR" sz="1400" b="0" dirty="0" smtClean="0"/>
            <a:t> Illumina</a:t>
          </a:r>
          <a:endParaRPr lang="fr-FR" sz="1400" b="0" dirty="0"/>
        </a:p>
      </dgm:t>
    </dgm:pt>
    <dgm:pt modelId="{9664C3E0-350B-9643-B302-903FE9FFFFA3}" type="parTrans" cxnId="{BA9BB52B-BA8C-804F-B482-DA2C191AD90D}">
      <dgm:prSet/>
      <dgm:spPr/>
      <dgm:t>
        <a:bodyPr/>
        <a:lstStyle/>
        <a:p>
          <a:endParaRPr lang="fr-FR"/>
        </a:p>
      </dgm:t>
    </dgm:pt>
    <dgm:pt modelId="{9574AE7E-1F99-B24D-B827-5EA39CF96558}" type="sibTrans" cxnId="{BA9BB52B-BA8C-804F-B482-DA2C191AD90D}">
      <dgm:prSet/>
      <dgm:spPr/>
      <dgm:t>
        <a:bodyPr/>
        <a:lstStyle/>
        <a:p>
          <a:endParaRPr lang="fr-FR"/>
        </a:p>
      </dgm:t>
    </dgm:pt>
    <dgm:pt modelId="{08E70297-3728-2546-A1AE-1EFE43A03211}">
      <dgm:prSet custT="1"/>
      <dgm:spPr/>
      <dgm:t>
        <a:bodyPr/>
        <a:lstStyle/>
        <a:p>
          <a:pPr rtl="0"/>
          <a:r>
            <a:rPr lang="fr-FR" sz="1400" b="1" dirty="0" smtClean="0">
              <a:solidFill>
                <a:schemeClr val="tx1"/>
              </a:solidFill>
            </a:rPr>
            <a:t>How </a:t>
          </a:r>
          <a:r>
            <a:rPr lang="fr-FR" sz="1400" b="1" dirty="0" err="1" smtClean="0">
              <a:solidFill>
                <a:schemeClr val="tx1"/>
              </a:solidFill>
            </a:rPr>
            <a:t>many</a:t>
          </a:r>
          <a:r>
            <a:rPr lang="fr-FR" sz="1400" b="1" dirty="0" smtClean="0">
              <a:solidFill>
                <a:schemeClr val="tx1"/>
              </a:solidFill>
            </a:rPr>
            <a:t> ?</a:t>
          </a:r>
          <a:endParaRPr lang="fr-FR" sz="1400" b="1" dirty="0"/>
        </a:p>
      </dgm:t>
    </dgm:pt>
    <dgm:pt modelId="{4B33106E-E0C0-BE4B-8727-B78695835B3E}" type="parTrans" cxnId="{FEC8280C-E376-DD48-96FE-C6B39D15F8E9}">
      <dgm:prSet/>
      <dgm:spPr/>
      <dgm:t>
        <a:bodyPr/>
        <a:lstStyle/>
        <a:p>
          <a:endParaRPr lang="fr-FR"/>
        </a:p>
      </dgm:t>
    </dgm:pt>
    <dgm:pt modelId="{0DAC81B5-0C9B-8E4A-9A9C-7E4E050CDB60}" type="sibTrans" cxnId="{FEC8280C-E376-DD48-96FE-C6B39D15F8E9}">
      <dgm:prSet/>
      <dgm:spPr/>
      <dgm:t>
        <a:bodyPr/>
        <a:lstStyle/>
        <a:p>
          <a:endParaRPr lang="fr-FR"/>
        </a:p>
      </dgm:t>
    </dgm:pt>
    <dgm:pt modelId="{93A93167-B8E7-6B4C-BA5B-1C2AD3DE98CA}">
      <dgm:prSet/>
      <dgm:spPr>
        <a:ln>
          <a:solidFill>
            <a:srgbClr val="7030A0"/>
          </a:solidFill>
        </a:ln>
      </dgm:spPr>
      <dgm:t>
        <a:bodyPr/>
        <a:lstStyle/>
        <a:p>
          <a:pPr rtl="0"/>
          <a:r>
            <a:rPr lang="fr-FR" b="0" dirty="0" smtClean="0"/>
            <a:t>Real time PCR</a:t>
          </a:r>
        </a:p>
        <a:p>
          <a:pPr rtl="0"/>
          <a:r>
            <a:rPr lang="fr-FR" b="0" dirty="0" err="1" smtClean="0"/>
            <a:t>Fluidigm</a:t>
          </a:r>
          <a:endParaRPr lang="fr-FR" b="0" dirty="0"/>
        </a:p>
      </dgm:t>
    </dgm:pt>
    <dgm:pt modelId="{DBD10EC2-1A58-B549-A98E-5F272FF78680}" type="parTrans" cxnId="{6312D23C-2C87-5847-BA84-3EF716D717AE}">
      <dgm:prSet/>
      <dgm:spPr/>
      <dgm:t>
        <a:bodyPr/>
        <a:lstStyle/>
        <a:p>
          <a:endParaRPr lang="fr-FR"/>
        </a:p>
      </dgm:t>
    </dgm:pt>
    <dgm:pt modelId="{D324043E-CD04-E247-ACA9-4C3FE1360E6A}" type="sibTrans" cxnId="{6312D23C-2C87-5847-BA84-3EF716D717AE}">
      <dgm:prSet/>
      <dgm:spPr/>
      <dgm:t>
        <a:bodyPr/>
        <a:lstStyle/>
        <a:p>
          <a:endParaRPr lang="fr-FR"/>
        </a:p>
      </dgm:t>
    </dgm:pt>
    <dgm:pt modelId="{D5BB5F73-F25B-4DEA-95AC-4715834426B5}">
      <dgm:prSet custT="1"/>
      <dgm:spPr>
        <a:ln>
          <a:solidFill>
            <a:srgbClr val="008000"/>
          </a:solidFill>
        </a:ln>
      </dgm:spPr>
      <dgm:t>
        <a:bodyPr/>
        <a:lstStyle/>
        <a:p>
          <a:pPr rtl="0"/>
          <a:r>
            <a:rPr lang="fr-FR" sz="1400" b="0" dirty="0" err="1" smtClean="0"/>
            <a:t>Metagenomic</a:t>
          </a:r>
          <a:r>
            <a:rPr lang="fr-FR" sz="1400" b="0" dirty="0" smtClean="0"/>
            <a:t> (</a:t>
          </a:r>
          <a:r>
            <a:rPr lang="fr-FR" sz="1400" b="0" dirty="0" err="1" smtClean="0"/>
            <a:t>HiSea</a:t>
          </a:r>
          <a:r>
            <a:rPr lang="fr-FR" sz="1400" b="0" dirty="0" smtClean="0"/>
            <a:t>)</a:t>
          </a:r>
        </a:p>
      </dgm:t>
    </dgm:pt>
    <dgm:pt modelId="{CFE48275-7C2A-4590-917B-4DE65F76B492}" type="parTrans" cxnId="{31EB027E-F328-4B5D-B0D4-DA3CEEA28F01}">
      <dgm:prSet/>
      <dgm:spPr/>
      <dgm:t>
        <a:bodyPr/>
        <a:lstStyle/>
        <a:p>
          <a:endParaRPr lang="fr-FR"/>
        </a:p>
      </dgm:t>
    </dgm:pt>
    <dgm:pt modelId="{0C67B969-8073-44F0-A3EA-223C5D413340}" type="sibTrans" cxnId="{31EB027E-F328-4B5D-B0D4-DA3CEEA28F01}">
      <dgm:prSet/>
      <dgm:spPr/>
      <dgm:t>
        <a:bodyPr/>
        <a:lstStyle/>
        <a:p>
          <a:endParaRPr lang="fr-FR"/>
        </a:p>
      </dgm:t>
    </dgm:pt>
    <dgm:pt modelId="{5670EFC9-6C72-43BA-83A5-5D5D64B6A662}">
      <dgm:prSet custT="1"/>
      <dgm:spPr>
        <a:ln>
          <a:solidFill>
            <a:srgbClr val="008000"/>
          </a:solidFill>
        </a:ln>
      </dgm:spPr>
      <dgm:t>
        <a:bodyPr/>
        <a:lstStyle/>
        <a:p>
          <a:pPr rtl="0"/>
          <a:r>
            <a:rPr lang="fr-FR" sz="1400" b="1" dirty="0" err="1" smtClean="0"/>
            <a:t>What</a:t>
          </a:r>
          <a:r>
            <a:rPr lang="fr-FR" sz="1400" b="1" dirty="0" smtClean="0"/>
            <a:t> are </a:t>
          </a:r>
          <a:r>
            <a:rPr lang="fr-FR" sz="1400" b="1" dirty="0" err="1" smtClean="0"/>
            <a:t>they</a:t>
          </a:r>
          <a:r>
            <a:rPr lang="fr-FR" sz="1400" b="1" dirty="0" smtClean="0"/>
            <a:t> </a:t>
          </a:r>
          <a:r>
            <a:rPr lang="fr-FR" sz="1400" b="1" dirty="0" err="1" smtClean="0"/>
            <a:t>doing</a:t>
          </a:r>
          <a:r>
            <a:rPr lang="fr-FR" sz="1400" b="1" dirty="0" smtClean="0"/>
            <a:t> ?</a:t>
          </a:r>
          <a:endParaRPr lang="fr-FR" sz="1400" b="1" dirty="0"/>
        </a:p>
      </dgm:t>
    </dgm:pt>
    <dgm:pt modelId="{3C32521B-F2C5-404F-850B-646BAFF2F1E3}" type="parTrans" cxnId="{E828595B-26D3-41C2-8FC2-DD04F4F84BE1}">
      <dgm:prSet/>
      <dgm:spPr/>
      <dgm:t>
        <a:bodyPr/>
        <a:lstStyle/>
        <a:p>
          <a:endParaRPr lang="fr-FR"/>
        </a:p>
      </dgm:t>
    </dgm:pt>
    <dgm:pt modelId="{59965D8F-B262-46C8-BC1D-393FDDD0C1DA}" type="sibTrans" cxnId="{E828595B-26D3-41C2-8FC2-DD04F4F84BE1}">
      <dgm:prSet/>
      <dgm:spPr/>
      <dgm:t>
        <a:bodyPr/>
        <a:lstStyle/>
        <a:p>
          <a:endParaRPr lang="fr-FR"/>
        </a:p>
      </dgm:t>
    </dgm:pt>
    <dgm:pt modelId="{1477DDD5-C453-466E-B4B2-60474B905F47}" type="pres">
      <dgm:prSet presAssocID="{986C5FC1-54C5-4FB7-A084-037216EEE315}" presName="hierChild1" presStyleCnt="0">
        <dgm:presLayoutVars>
          <dgm:chPref val="1"/>
          <dgm:dir/>
          <dgm:animOne val="branch"/>
          <dgm:animLvl val="lvl"/>
          <dgm:resizeHandles/>
        </dgm:presLayoutVars>
      </dgm:prSet>
      <dgm:spPr/>
      <dgm:t>
        <a:bodyPr/>
        <a:lstStyle/>
        <a:p>
          <a:endParaRPr lang="fr-FR"/>
        </a:p>
      </dgm:t>
    </dgm:pt>
    <dgm:pt modelId="{825D4A01-60A8-4680-A5B9-05AA021F8842}" type="pres">
      <dgm:prSet presAssocID="{8F9D4D60-9127-4E0D-AAEF-2297C4FC92CF}" presName="hierRoot1" presStyleCnt="0"/>
      <dgm:spPr/>
      <dgm:t>
        <a:bodyPr/>
        <a:lstStyle/>
        <a:p>
          <a:endParaRPr lang="fr-FR"/>
        </a:p>
      </dgm:t>
    </dgm:pt>
    <dgm:pt modelId="{2C2EC35E-FCA7-489A-86B9-6DD403A5C1BF}" type="pres">
      <dgm:prSet presAssocID="{8F9D4D60-9127-4E0D-AAEF-2297C4FC92CF}" presName="composite" presStyleCnt="0"/>
      <dgm:spPr/>
      <dgm:t>
        <a:bodyPr/>
        <a:lstStyle/>
        <a:p>
          <a:endParaRPr lang="fr-FR"/>
        </a:p>
      </dgm:t>
    </dgm:pt>
    <dgm:pt modelId="{85BFA6AD-B65C-46C5-A8FB-54B0AF22049F}" type="pres">
      <dgm:prSet presAssocID="{8F9D4D60-9127-4E0D-AAEF-2297C4FC92CF}" presName="background" presStyleLbl="node0" presStyleIdx="0" presStyleCnt="1">
        <dgm:style>
          <a:lnRef idx="0">
            <a:schemeClr val="accent2"/>
          </a:lnRef>
          <a:fillRef idx="3">
            <a:schemeClr val="accent2"/>
          </a:fillRef>
          <a:effectRef idx="3">
            <a:schemeClr val="accent2"/>
          </a:effectRef>
          <a:fontRef idx="minor">
            <a:schemeClr val="lt1"/>
          </a:fontRef>
        </dgm:style>
      </dgm:prSet>
      <dgm:spPr/>
      <dgm:t>
        <a:bodyPr/>
        <a:lstStyle/>
        <a:p>
          <a:endParaRPr lang="fr-FR"/>
        </a:p>
      </dgm:t>
    </dgm:pt>
    <dgm:pt modelId="{12A17520-A437-421E-9372-B574D51BA8CC}" type="pres">
      <dgm:prSet presAssocID="{8F9D4D60-9127-4E0D-AAEF-2297C4FC92CF}" presName="text" presStyleLbl="fgAcc0" presStyleIdx="0" presStyleCnt="1" custScaleX="296103" custScaleY="39990" custLinFactNeighborY="10506">
        <dgm:presLayoutVars>
          <dgm:chPref val="3"/>
        </dgm:presLayoutVars>
      </dgm:prSet>
      <dgm:spPr/>
      <dgm:t>
        <a:bodyPr/>
        <a:lstStyle/>
        <a:p>
          <a:endParaRPr lang="fr-FR"/>
        </a:p>
      </dgm:t>
    </dgm:pt>
    <dgm:pt modelId="{417F4647-3754-47A8-9685-9E238B1BA06F}" type="pres">
      <dgm:prSet presAssocID="{8F9D4D60-9127-4E0D-AAEF-2297C4FC92CF}" presName="hierChild2" presStyleCnt="0"/>
      <dgm:spPr/>
      <dgm:t>
        <a:bodyPr/>
        <a:lstStyle/>
        <a:p>
          <a:endParaRPr lang="fr-FR"/>
        </a:p>
      </dgm:t>
    </dgm:pt>
    <dgm:pt modelId="{42C8FA5D-1A6E-194A-B149-75143314D308}" type="pres">
      <dgm:prSet presAssocID="{3FCAB4E7-7064-4A88-A17A-868B6E3E0CFF}" presName="Name10" presStyleLbl="parChTrans1D2" presStyleIdx="0" presStyleCnt="4"/>
      <dgm:spPr/>
      <dgm:t>
        <a:bodyPr/>
        <a:lstStyle/>
        <a:p>
          <a:endParaRPr lang="fr-FR"/>
        </a:p>
      </dgm:t>
    </dgm:pt>
    <dgm:pt modelId="{74D15BAE-DF45-3043-ABA4-353AD4DEA5CD}" type="pres">
      <dgm:prSet presAssocID="{13DD573A-41D8-4F57-9431-1ECE20847AA6}" presName="hierRoot2" presStyleCnt="0"/>
      <dgm:spPr/>
    </dgm:pt>
    <dgm:pt modelId="{2ACCA2DD-353A-7A40-A9AB-3B934810C36C}" type="pres">
      <dgm:prSet presAssocID="{13DD573A-41D8-4F57-9431-1ECE20847AA6}" presName="composite2" presStyleCnt="0"/>
      <dgm:spPr/>
    </dgm:pt>
    <dgm:pt modelId="{9C5FBAE4-1043-5446-8F37-270EB87798B6}" type="pres">
      <dgm:prSet presAssocID="{13DD573A-41D8-4F57-9431-1ECE20847AA6}" presName="background2" presStyleLbl="node2" presStyleIdx="0" presStyleCnt="4">
        <dgm:style>
          <a:lnRef idx="0">
            <a:schemeClr val="accent3"/>
          </a:lnRef>
          <a:fillRef idx="3">
            <a:schemeClr val="accent3"/>
          </a:fillRef>
          <a:effectRef idx="3">
            <a:schemeClr val="accent3"/>
          </a:effectRef>
          <a:fontRef idx="minor">
            <a:schemeClr val="lt1"/>
          </a:fontRef>
        </dgm:style>
      </dgm:prSet>
      <dgm:spPr/>
      <dgm:t>
        <a:bodyPr/>
        <a:lstStyle/>
        <a:p>
          <a:endParaRPr lang="fr-FR"/>
        </a:p>
      </dgm:t>
    </dgm:pt>
    <dgm:pt modelId="{2D74028A-563E-DD42-85E9-DBF7DE93BB97}" type="pres">
      <dgm:prSet presAssocID="{13DD573A-41D8-4F57-9431-1ECE20847AA6}" presName="text2" presStyleLbl="fgAcc2" presStyleIdx="0" presStyleCnt="4">
        <dgm:presLayoutVars>
          <dgm:chPref val="3"/>
        </dgm:presLayoutVars>
      </dgm:prSet>
      <dgm:spPr/>
      <dgm:t>
        <a:bodyPr/>
        <a:lstStyle/>
        <a:p>
          <a:endParaRPr lang="fr-FR"/>
        </a:p>
      </dgm:t>
    </dgm:pt>
    <dgm:pt modelId="{80D4C047-F50F-8043-A193-CE5BFA0D6EE4}" type="pres">
      <dgm:prSet presAssocID="{13DD573A-41D8-4F57-9431-1ECE20847AA6}" presName="hierChild3" presStyleCnt="0"/>
      <dgm:spPr/>
    </dgm:pt>
    <dgm:pt modelId="{8682D24E-BE94-C741-BD72-BDCFF9E65BBE}" type="pres">
      <dgm:prSet presAssocID="{27F85EEE-0B20-4588-BD24-F7CFE32E2E01}" presName="Name17" presStyleLbl="parChTrans1D3" presStyleIdx="0" presStyleCnt="5"/>
      <dgm:spPr/>
      <dgm:t>
        <a:bodyPr/>
        <a:lstStyle/>
        <a:p>
          <a:endParaRPr lang="fr-FR"/>
        </a:p>
      </dgm:t>
    </dgm:pt>
    <dgm:pt modelId="{28F5F887-2EB9-AA42-B7D7-3D8A3571A0C0}" type="pres">
      <dgm:prSet presAssocID="{B68F770C-17A5-4132-BC98-6404BD81266C}" presName="hierRoot3" presStyleCnt="0"/>
      <dgm:spPr/>
    </dgm:pt>
    <dgm:pt modelId="{AE4990C5-FAA9-EF43-AB31-795BEBA0DF81}" type="pres">
      <dgm:prSet presAssocID="{B68F770C-17A5-4132-BC98-6404BD81266C}" presName="composite3" presStyleCnt="0"/>
      <dgm:spPr/>
    </dgm:pt>
    <dgm:pt modelId="{4B884C13-25B2-3540-8B72-FACF7CDE4727}" type="pres">
      <dgm:prSet presAssocID="{B68F770C-17A5-4132-BC98-6404BD81266C}" presName="background3" presStyleLbl="node3" presStyleIdx="0" presStyleCnt="5">
        <dgm:style>
          <a:lnRef idx="0">
            <a:schemeClr val="accent3"/>
          </a:lnRef>
          <a:fillRef idx="3">
            <a:schemeClr val="accent3"/>
          </a:fillRef>
          <a:effectRef idx="3">
            <a:schemeClr val="accent3"/>
          </a:effectRef>
          <a:fontRef idx="minor">
            <a:schemeClr val="lt1"/>
          </a:fontRef>
        </dgm:style>
      </dgm:prSet>
      <dgm:spPr/>
      <dgm:t>
        <a:bodyPr/>
        <a:lstStyle/>
        <a:p>
          <a:endParaRPr lang="fr-FR"/>
        </a:p>
      </dgm:t>
    </dgm:pt>
    <dgm:pt modelId="{90965048-9A03-9647-AC9F-F096580DC344}" type="pres">
      <dgm:prSet presAssocID="{B68F770C-17A5-4132-BC98-6404BD81266C}" presName="text3" presStyleLbl="fgAcc3" presStyleIdx="0" presStyleCnt="5" custScaleY="76706">
        <dgm:presLayoutVars>
          <dgm:chPref val="3"/>
        </dgm:presLayoutVars>
      </dgm:prSet>
      <dgm:spPr/>
      <dgm:t>
        <a:bodyPr/>
        <a:lstStyle/>
        <a:p>
          <a:endParaRPr lang="fr-FR"/>
        </a:p>
      </dgm:t>
    </dgm:pt>
    <dgm:pt modelId="{C75CF50D-2014-DE4F-959B-5AA0BE7AE892}" type="pres">
      <dgm:prSet presAssocID="{B68F770C-17A5-4132-BC98-6404BD81266C}" presName="hierChild4" presStyleCnt="0"/>
      <dgm:spPr/>
    </dgm:pt>
    <dgm:pt modelId="{60693BA5-33DA-F143-8B74-28F20C674CA2}" type="pres">
      <dgm:prSet presAssocID="{9664C3E0-350B-9643-B302-903FE9FFFFA3}" presName="Name17" presStyleLbl="parChTrans1D3" presStyleIdx="1" presStyleCnt="5"/>
      <dgm:spPr/>
      <dgm:t>
        <a:bodyPr/>
        <a:lstStyle/>
        <a:p>
          <a:endParaRPr lang="fr-FR"/>
        </a:p>
      </dgm:t>
    </dgm:pt>
    <dgm:pt modelId="{3B4A38A5-685C-7245-8A2C-BCC1E8985547}" type="pres">
      <dgm:prSet presAssocID="{DF2AB004-5F0F-B144-A061-8814687062A7}" presName="hierRoot3" presStyleCnt="0"/>
      <dgm:spPr/>
    </dgm:pt>
    <dgm:pt modelId="{802911A8-C2FC-A849-A9E5-6429C49ACB71}" type="pres">
      <dgm:prSet presAssocID="{DF2AB004-5F0F-B144-A061-8814687062A7}" presName="composite3" presStyleCnt="0"/>
      <dgm:spPr/>
    </dgm:pt>
    <dgm:pt modelId="{3FEC7253-CEB9-DA4C-9E6E-344EC9C498D8}" type="pres">
      <dgm:prSet presAssocID="{DF2AB004-5F0F-B144-A061-8814687062A7}" presName="background3" presStyleLbl="node3" presStyleIdx="1" presStyleCnt="5">
        <dgm:style>
          <a:lnRef idx="0">
            <a:schemeClr val="accent3"/>
          </a:lnRef>
          <a:fillRef idx="3">
            <a:schemeClr val="accent3"/>
          </a:fillRef>
          <a:effectRef idx="3">
            <a:schemeClr val="accent3"/>
          </a:effectRef>
          <a:fontRef idx="minor">
            <a:schemeClr val="lt1"/>
          </a:fontRef>
        </dgm:style>
      </dgm:prSet>
      <dgm:spPr/>
      <dgm:t>
        <a:bodyPr/>
        <a:lstStyle/>
        <a:p>
          <a:endParaRPr lang="fr-FR"/>
        </a:p>
      </dgm:t>
    </dgm:pt>
    <dgm:pt modelId="{9F84D481-A4E9-0C4A-9142-7160BB26AC8B}" type="pres">
      <dgm:prSet presAssocID="{DF2AB004-5F0F-B144-A061-8814687062A7}" presName="text3" presStyleLbl="fgAcc3" presStyleIdx="1" presStyleCnt="5" custScaleY="76706">
        <dgm:presLayoutVars>
          <dgm:chPref val="3"/>
        </dgm:presLayoutVars>
      </dgm:prSet>
      <dgm:spPr/>
      <dgm:t>
        <a:bodyPr/>
        <a:lstStyle/>
        <a:p>
          <a:endParaRPr lang="fr-FR"/>
        </a:p>
      </dgm:t>
    </dgm:pt>
    <dgm:pt modelId="{09CCD904-81AB-0241-9B31-CB9F08C2A05C}" type="pres">
      <dgm:prSet presAssocID="{DF2AB004-5F0F-B144-A061-8814687062A7}" presName="hierChild4" presStyleCnt="0"/>
      <dgm:spPr/>
    </dgm:pt>
    <dgm:pt modelId="{F97F401C-97EC-4DD5-998A-3106ADD9CFE6}" type="pres">
      <dgm:prSet presAssocID="{CFE48275-7C2A-4590-917B-4DE65F76B492}" presName="Name17" presStyleLbl="parChTrans1D3" presStyleIdx="2" presStyleCnt="5"/>
      <dgm:spPr/>
      <dgm:t>
        <a:bodyPr/>
        <a:lstStyle/>
        <a:p>
          <a:endParaRPr lang="fr-FR"/>
        </a:p>
      </dgm:t>
    </dgm:pt>
    <dgm:pt modelId="{312C80D2-A5ED-4FB9-83B7-CCD0A965400E}" type="pres">
      <dgm:prSet presAssocID="{D5BB5F73-F25B-4DEA-95AC-4715834426B5}" presName="hierRoot3" presStyleCnt="0"/>
      <dgm:spPr/>
    </dgm:pt>
    <dgm:pt modelId="{4A8890AB-1B32-4878-8210-A7999FD1D800}" type="pres">
      <dgm:prSet presAssocID="{D5BB5F73-F25B-4DEA-95AC-4715834426B5}" presName="composite3" presStyleCnt="0"/>
      <dgm:spPr/>
    </dgm:pt>
    <dgm:pt modelId="{B3CE559A-AC85-427A-951A-17D7B8DD02FD}" type="pres">
      <dgm:prSet presAssocID="{D5BB5F73-F25B-4DEA-95AC-4715834426B5}" presName="background3" presStyleLbl="node3" presStyleIdx="2" presStyleCnt="5"/>
      <dgm:spPr/>
    </dgm:pt>
    <dgm:pt modelId="{6ACB9AB7-76C5-4E7F-8FD3-95D216EA1E1E}" type="pres">
      <dgm:prSet presAssocID="{D5BB5F73-F25B-4DEA-95AC-4715834426B5}" presName="text3" presStyleLbl="fgAcc3" presStyleIdx="2" presStyleCnt="5" custScaleX="116781" custScaleY="77798">
        <dgm:presLayoutVars>
          <dgm:chPref val="3"/>
        </dgm:presLayoutVars>
      </dgm:prSet>
      <dgm:spPr/>
      <dgm:t>
        <a:bodyPr/>
        <a:lstStyle/>
        <a:p>
          <a:endParaRPr lang="fr-FR"/>
        </a:p>
      </dgm:t>
    </dgm:pt>
    <dgm:pt modelId="{2CF89C97-823A-476A-93EA-4DFC6AA2C35A}" type="pres">
      <dgm:prSet presAssocID="{D5BB5F73-F25B-4DEA-95AC-4715834426B5}" presName="hierChild4" presStyleCnt="0"/>
      <dgm:spPr/>
    </dgm:pt>
    <dgm:pt modelId="{2842FB0E-5AB0-487D-88B5-277B9731EA1E}" type="pres">
      <dgm:prSet presAssocID="{3C32521B-F2C5-404F-850B-646BAFF2F1E3}" presName="Name10" presStyleLbl="parChTrans1D2" presStyleIdx="1" presStyleCnt="4"/>
      <dgm:spPr/>
      <dgm:t>
        <a:bodyPr/>
        <a:lstStyle/>
        <a:p>
          <a:endParaRPr lang="fr-FR"/>
        </a:p>
      </dgm:t>
    </dgm:pt>
    <dgm:pt modelId="{D1185044-45E4-4211-82A6-6C493810944B}" type="pres">
      <dgm:prSet presAssocID="{5670EFC9-6C72-43BA-83A5-5D5D64B6A662}" presName="hierRoot2" presStyleCnt="0"/>
      <dgm:spPr/>
    </dgm:pt>
    <dgm:pt modelId="{3203624A-AABC-4CA2-9AE1-4B34D8023034}" type="pres">
      <dgm:prSet presAssocID="{5670EFC9-6C72-43BA-83A5-5D5D64B6A662}" presName="composite2" presStyleCnt="0"/>
      <dgm:spPr/>
    </dgm:pt>
    <dgm:pt modelId="{E7F76DE8-7A49-4CBA-91C0-585E73B2D364}" type="pres">
      <dgm:prSet presAssocID="{5670EFC9-6C72-43BA-83A5-5D5D64B6A662}" presName="background2" presStyleLbl="node2" presStyleIdx="1" presStyleCnt="4"/>
      <dgm:spPr/>
    </dgm:pt>
    <dgm:pt modelId="{A23A6907-EA6B-49C0-8C5D-6E257DF10E46}" type="pres">
      <dgm:prSet presAssocID="{5670EFC9-6C72-43BA-83A5-5D5D64B6A662}" presName="text2" presStyleLbl="fgAcc2" presStyleIdx="1" presStyleCnt="4">
        <dgm:presLayoutVars>
          <dgm:chPref val="3"/>
        </dgm:presLayoutVars>
      </dgm:prSet>
      <dgm:spPr/>
      <dgm:t>
        <a:bodyPr/>
        <a:lstStyle/>
        <a:p>
          <a:endParaRPr lang="fr-FR"/>
        </a:p>
      </dgm:t>
    </dgm:pt>
    <dgm:pt modelId="{A7EBD513-557E-4F55-875A-A22786C692B8}" type="pres">
      <dgm:prSet presAssocID="{5670EFC9-6C72-43BA-83A5-5D5D64B6A662}" presName="hierChild3" presStyleCnt="0"/>
      <dgm:spPr/>
    </dgm:pt>
    <dgm:pt modelId="{50D4B7D1-3C57-244A-958C-E226C28B509D}" type="pres">
      <dgm:prSet presAssocID="{C9491337-19E8-45E0-A746-76B619BB9F80}" presName="Name10" presStyleLbl="parChTrans1D2" presStyleIdx="2" presStyleCnt="4"/>
      <dgm:spPr/>
      <dgm:t>
        <a:bodyPr/>
        <a:lstStyle/>
        <a:p>
          <a:endParaRPr lang="fr-FR"/>
        </a:p>
      </dgm:t>
    </dgm:pt>
    <dgm:pt modelId="{63EE7EA5-50F4-1641-8E5D-29415CC51DA9}" type="pres">
      <dgm:prSet presAssocID="{7E56B38E-A53F-43B7-84B9-30B918A6E8F0}" presName="hierRoot2" presStyleCnt="0"/>
      <dgm:spPr/>
    </dgm:pt>
    <dgm:pt modelId="{6B2E58D9-B6FA-F349-9E0F-8817B6209BCF}" type="pres">
      <dgm:prSet presAssocID="{7E56B38E-A53F-43B7-84B9-30B918A6E8F0}" presName="composite2" presStyleCnt="0"/>
      <dgm:spPr/>
    </dgm:pt>
    <dgm:pt modelId="{0B6A4D96-D0EB-3A46-AEBA-6C3354697C01}" type="pres">
      <dgm:prSet presAssocID="{7E56B38E-A53F-43B7-84B9-30B918A6E8F0}" presName="background2" presStyleLbl="node2" presStyleIdx="2" presStyleCnt="4">
        <dgm:style>
          <a:lnRef idx="0">
            <a:schemeClr val="accent1"/>
          </a:lnRef>
          <a:fillRef idx="3">
            <a:schemeClr val="accent1"/>
          </a:fillRef>
          <a:effectRef idx="3">
            <a:schemeClr val="accent1"/>
          </a:effectRef>
          <a:fontRef idx="minor">
            <a:schemeClr val="lt1"/>
          </a:fontRef>
        </dgm:style>
      </dgm:prSet>
      <dgm:spPr>
        <a:solidFill>
          <a:schemeClr val="accent3"/>
        </a:solidFill>
      </dgm:spPr>
      <dgm:t>
        <a:bodyPr/>
        <a:lstStyle/>
        <a:p>
          <a:endParaRPr lang="fr-FR"/>
        </a:p>
      </dgm:t>
    </dgm:pt>
    <dgm:pt modelId="{FB2B882D-E7B5-4148-9E48-A27DA1A2EFE3}" type="pres">
      <dgm:prSet presAssocID="{7E56B38E-A53F-43B7-84B9-30B918A6E8F0}" presName="text2" presStyleLbl="fgAcc2" presStyleIdx="2" presStyleCnt="4">
        <dgm:presLayoutVars>
          <dgm:chPref val="3"/>
        </dgm:presLayoutVars>
      </dgm:prSet>
      <dgm:spPr/>
      <dgm:t>
        <a:bodyPr/>
        <a:lstStyle/>
        <a:p>
          <a:endParaRPr lang="fr-FR"/>
        </a:p>
      </dgm:t>
    </dgm:pt>
    <dgm:pt modelId="{395653A0-E04B-9F43-BEF9-2F321DCAC50C}" type="pres">
      <dgm:prSet presAssocID="{7E56B38E-A53F-43B7-84B9-30B918A6E8F0}" presName="hierChild3" presStyleCnt="0"/>
      <dgm:spPr/>
    </dgm:pt>
    <dgm:pt modelId="{75FF928A-9484-8F40-BFF0-3E288A28796E}" type="pres">
      <dgm:prSet presAssocID="{4E080F91-9841-4EDB-8BD1-F5587A22705D}" presName="Name17" presStyleLbl="parChTrans1D3" presStyleIdx="3" presStyleCnt="5"/>
      <dgm:spPr/>
      <dgm:t>
        <a:bodyPr/>
        <a:lstStyle/>
        <a:p>
          <a:endParaRPr lang="fr-FR"/>
        </a:p>
      </dgm:t>
    </dgm:pt>
    <dgm:pt modelId="{DD0E9C8E-E6EE-D54D-BE6C-0150C319ECC8}" type="pres">
      <dgm:prSet presAssocID="{EFF5729B-3F40-4C50-9637-FA0A184F9AD6}" presName="hierRoot3" presStyleCnt="0"/>
      <dgm:spPr/>
    </dgm:pt>
    <dgm:pt modelId="{66A77C4E-9503-0B4C-B5EF-952EDCE81909}" type="pres">
      <dgm:prSet presAssocID="{EFF5729B-3F40-4C50-9637-FA0A184F9AD6}" presName="composite3" presStyleCnt="0"/>
      <dgm:spPr/>
    </dgm:pt>
    <dgm:pt modelId="{35A7F606-7728-CF4A-A750-71D3EDCF4A8D}" type="pres">
      <dgm:prSet presAssocID="{EFF5729B-3F40-4C50-9637-FA0A184F9AD6}" presName="background3" presStyleLbl="node3" presStyleIdx="3" presStyleCnt="5">
        <dgm:style>
          <a:lnRef idx="0">
            <a:schemeClr val="accent1"/>
          </a:lnRef>
          <a:fillRef idx="3">
            <a:schemeClr val="accent1"/>
          </a:fillRef>
          <a:effectRef idx="3">
            <a:schemeClr val="accent1"/>
          </a:effectRef>
          <a:fontRef idx="minor">
            <a:schemeClr val="lt1"/>
          </a:fontRef>
        </dgm:style>
      </dgm:prSet>
      <dgm:spPr>
        <a:solidFill>
          <a:schemeClr val="accent3"/>
        </a:solidFill>
      </dgm:spPr>
      <dgm:t>
        <a:bodyPr/>
        <a:lstStyle/>
        <a:p>
          <a:endParaRPr lang="fr-FR"/>
        </a:p>
      </dgm:t>
    </dgm:pt>
    <dgm:pt modelId="{6AAC444A-732A-B347-B22B-B261F752EFD0}" type="pres">
      <dgm:prSet presAssocID="{EFF5729B-3F40-4C50-9637-FA0A184F9AD6}" presName="text3" presStyleLbl="fgAcc3" presStyleIdx="3" presStyleCnt="5" custScaleY="76706">
        <dgm:presLayoutVars>
          <dgm:chPref val="3"/>
        </dgm:presLayoutVars>
      </dgm:prSet>
      <dgm:spPr/>
      <dgm:t>
        <a:bodyPr/>
        <a:lstStyle/>
        <a:p>
          <a:endParaRPr lang="fr-FR"/>
        </a:p>
      </dgm:t>
    </dgm:pt>
    <dgm:pt modelId="{B0F92848-4E95-0C4F-85AF-A80C560D7EC5}" type="pres">
      <dgm:prSet presAssocID="{EFF5729B-3F40-4C50-9637-FA0A184F9AD6}" presName="hierChild4" presStyleCnt="0"/>
      <dgm:spPr/>
    </dgm:pt>
    <dgm:pt modelId="{804C885D-F5C2-D64E-BA20-EC57D946C5D4}" type="pres">
      <dgm:prSet presAssocID="{4B33106E-E0C0-BE4B-8727-B78695835B3E}" presName="Name10" presStyleLbl="parChTrans1D2" presStyleIdx="3" presStyleCnt="4"/>
      <dgm:spPr/>
      <dgm:t>
        <a:bodyPr/>
        <a:lstStyle/>
        <a:p>
          <a:endParaRPr lang="fr-FR"/>
        </a:p>
      </dgm:t>
    </dgm:pt>
    <dgm:pt modelId="{6F82AE2F-BCC3-E748-88AA-09DD3739EAE5}" type="pres">
      <dgm:prSet presAssocID="{08E70297-3728-2546-A1AE-1EFE43A03211}" presName="hierRoot2" presStyleCnt="0"/>
      <dgm:spPr/>
    </dgm:pt>
    <dgm:pt modelId="{85C77F59-C4CF-054C-ADC0-4029E7F3D7E8}" type="pres">
      <dgm:prSet presAssocID="{08E70297-3728-2546-A1AE-1EFE43A03211}" presName="composite2" presStyleCnt="0"/>
      <dgm:spPr/>
    </dgm:pt>
    <dgm:pt modelId="{D2618295-FAC8-334F-B731-281D6F4BA7AD}" type="pres">
      <dgm:prSet presAssocID="{08E70297-3728-2546-A1AE-1EFE43A03211}" presName="background2" presStyleLbl="node2" presStyleIdx="3" presStyleCnt="4">
        <dgm:style>
          <a:lnRef idx="0">
            <a:schemeClr val="accent4"/>
          </a:lnRef>
          <a:fillRef idx="3">
            <a:schemeClr val="accent4"/>
          </a:fillRef>
          <a:effectRef idx="3">
            <a:schemeClr val="accent4"/>
          </a:effectRef>
          <a:fontRef idx="minor">
            <a:schemeClr val="lt1"/>
          </a:fontRef>
        </dgm:style>
      </dgm:prSet>
      <dgm:spPr/>
      <dgm:t>
        <a:bodyPr/>
        <a:lstStyle/>
        <a:p>
          <a:endParaRPr lang="fr-FR"/>
        </a:p>
      </dgm:t>
    </dgm:pt>
    <dgm:pt modelId="{944F4DD8-D868-7847-A1E5-01F1E5271943}" type="pres">
      <dgm:prSet presAssocID="{08E70297-3728-2546-A1AE-1EFE43A03211}" presName="text2" presStyleLbl="fgAcc2" presStyleIdx="3" presStyleCnt="4">
        <dgm:presLayoutVars>
          <dgm:chPref val="3"/>
        </dgm:presLayoutVars>
      </dgm:prSet>
      <dgm:spPr/>
      <dgm:t>
        <a:bodyPr/>
        <a:lstStyle/>
        <a:p>
          <a:endParaRPr lang="fr-FR"/>
        </a:p>
      </dgm:t>
    </dgm:pt>
    <dgm:pt modelId="{39DE95DB-3F6A-5A4E-AA89-20B396816945}" type="pres">
      <dgm:prSet presAssocID="{08E70297-3728-2546-A1AE-1EFE43A03211}" presName="hierChild3" presStyleCnt="0"/>
      <dgm:spPr/>
    </dgm:pt>
    <dgm:pt modelId="{FD2865D1-AEA9-EF46-BCB8-FD5424FFC137}" type="pres">
      <dgm:prSet presAssocID="{DBD10EC2-1A58-B549-A98E-5F272FF78680}" presName="Name17" presStyleLbl="parChTrans1D3" presStyleIdx="4" presStyleCnt="5"/>
      <dgm:spPr/>
      <dgm:t>
        <a:bodyPr/>
        <a:lstStyle/>
        <a:p>
          <a:endParaRPr lang="fr-FR"/>
        </a:p>
      </dgm:t>
    </dgm:pt>
    <dgm:pt modelId="{6894DCF6-1345-D54A-89EA-2D262DE4778B}" type="pres">
      <dgm:prSet presAssocID="{93A93167-B8E7-6B4C-BA5B-1C2AD3DE98CA}" presName="hierRoot3" presStyleCnt="0"/>
      <dgm:spPr/>
    </dgm:pt>
    <dgm:pt modelId="{DA28ADF7-9F76-F648-9169-33F268E60858}" type="pres">
      <dgm:prSet presAssocID="{93A93167-B8E7-6B4C-BA5B-1C2AD3DE98CA}" presName="composite3" presStyleCnt="0"/>
      <dgm:spPr/>
    </dgm:pt>
    <dgm:pt modelId="{90A8B96E-E2F1-954D-87B9-4470CA5A218D}" type="pres">
      <dgm:prSet presAssocID="{93A93167-B8E7-6B4C-BA5B-1C2AD3DE98CA}" presName="background3" presStyleLbl="node3" presStyleIdx="4" presStyleCnt="5">
        <dgm:style>
          <a:lnRef idx="0">
            <a:schemeClr val="accent4"/>
          </a:lnRef>
          <a:fillRef idx="3">
            <a:schemeClr val="accent4"/>
          </a:fillRef>
          <a:effectRef idx="3">
            <a:schemeClr val="accent4"/>
          </a:effectRef>
          <a:fontRef idx="minor">
            <a:schemeClr val="lt1"/>
          </a:fontRef>
        </dgm:style>
      </dgm:prSet>
      <dgm:spPr/>
      <dgm:t>
        <a:bodyPr/>
        <a:lstStyle/>
        <a:p>
          <a:endParaRPr lang="fr-FR"/>
        </a:p>
      </dgm:t>
    </dgm:pt>
    <dgm:pt modelId="{DBBDAD5A-D274-CB4A-87D9-FFB39E0AC168}" type="pres">
      <dgm:prSet presAssocID="{93A93167-B8E7-6B4C-BA5B-1C2AD3DE98CA}" presName="text3" presStyleLbl="fgAcc3" presStyleIdx="4" presStyleCnt="5" custScaleY="76706">
        <dgm:presLayoutVars>
          <dgm:chPref val="3"/>
        </dgm:presLayoutVars>
      </dgm:prSet>
      <dgm:spPr/>
      <dgm:t>
        <a:bodyPr/>
        <a:lstStyle/>
        <a:p>
          <a:endParaRPr lang="fr-FR"/>
        </a:p>
      </dgm:t>
    </dgm:pt>
    <dgm:pt modelId="{F3230048-FF40-5A41-80A7-4D1D16820A4E}" type="pres">
      <dgm:prSet presAssocID="{93A93167-B8E7-6B4C-BA5B-1C2AD3DE98CA}" presName="hierChild4" presStyleCnt="0"/>
      <dgm:spPr/>
    </dgm:pt>
  </dgm:ptLst>
  <dgm:cxnLst>
    <dgm:cxn modelId="{7B2AED87-D839-43CB-9514-C891FB55D546}" type="presOf" srcId="{93A93167-B8E7-6B4C-BA5B-1C2AD3DE98CA}" destId="{DBBDAD5A-D274-CB4A-87D9-FFB39E0AC168}" srcOrd="0" destOrd="0" presId="urn:microsoft.com/office/officeart/2005/8/layout/hierarchy1"/>
    <dgm:cxn modelId="{E5230184-BDC2-475F-A190-D3993796B588}" type="presOf" srcId="{13DD573A-41D8-4F57-9431-1ECE20847AA6}" destId="{2D74028A-563E-DD42-85E9-DBF7DE93BB97}" srcOrd="0" destOrd="0" presId="urn:microsoft.com/office/officeart/2005/8/layout/hierarchy1"/>
    <dgm:cxn modelId="{CC6E851D-CC60-415D-9730-C3A40FC6001A}" type="presOf" srcId="{08E70297-3728-2546-A1AE-1EFE43A03211}" destId="{944F4DD8-D868-7847-A1E5-01F1E5271943}" srcOrd="0" destOrd="0" presId="urn:microsoft.com/office/officeart/2005/8/layout/hierarchy1"/>
    <dgm:cxn modelId="{52531E13-D67D-474A-A166-7C89DF3C84C0}" type="presOf" srcId="{3C32521B-F2C5-404F-850B-646BAFF2F1E3}" destId="{2842FB0E-5AB0-487D-88B5-277B9731EA1E}" srcOrd="0" destOrd="0" presId="urn:microsoft.com/office/officeart/2005/8/layout/hierarchy1"/>
    <dgm:cxn modelId="{E9C3BB61-D170-4D36-AF0C-86068A79F189}" srcId="{8F9D4D60-9127-4E0D-AAEF-2297C4FC92CF}" destId="{13DD573A-41D8-4F57-9431-1ECE20847AA6}" srcOrd="0" destOrd="0" parTransId="{3FCAB4E7-7064-4A88-A17A-868B6E3E0CFF}" sibTransId="{AFEB4451-4BDB-4F49-97F6-74645BA3AD14}"/>
    <dgm:cxn modelId="{DCD8D092-9493-4963-87DA-9FAEEF664D01}" srcId="{13DD573A-41D8-4F57-9431-1ECE20847AA6}" destId="{B68F770C-17A5-4132-BC98-6404BD81266C}" srcOrd="0" destOrd="0" parTransId="{27F85EEE-0B20-4588-BD24-F7CFE32E2E01}" sibTransId="{A30B7B2A-EBBB-47A6-B471-B5DD3E9F029D}"/>
    <dgm:cxn modelId="{758C2E1F-93B9-4C66-95BD-C4C744388999}" type="presOf" srcId="{C9491337-19E8-45E0-A746-76B619BB9F80}" destId="{50D4B7D1-3C57-244A-958C-E226C28B509D}" srcOrd="0" destOrd="0" presId="urn:microsoft.com/office/officeart/2005/8/layout/hierarchy1"/>
    <dgm:cxn modelId="{31EB027E-F328-4B5D-B0D4-DA3CEEA28F01}" srcId="{13DD573A-41D8-4F57-9431-1ECE20847AA6}" destId="{D5BB5F73-F25B-4DEA-95AC-4715834426B5}" srcOrd="2" destOrd="0" parTransId="{CFE48275-7C2A-4590-917B-4DE65F76B492}" sibTransId="{0C67B969-8073-44F0-A3EA-223C5D413340}"/>
    <dgm:cxn modelId="{5AD6662C-9F78-4FDF-81F6-C8B5230D4107}" type="presOf" srcId="{5670EFC9-6C72-43BA-83A5-5D5D64B6A662}" destId="{A23A6907-EA6B-49C0-8C5D-6E257DF10E46}" srcOrd="0" destOrd="0" presId="urn:microsoft.com/office/officeart/2005/8/layout/hierarchy1"/>
    <dgm:cxn modelId="{510542E3-99B6-449C-83BA-6FDDF927E656}" srcId="{8F9D4D60-9127-4E0D-AAEF-2297C4FC92CF}" destId="{7E56B38E-A53F-43B7-84B9-30B918A6E8F0}" srcOrd="2" destOrd="0" parTransId="{C9491337-19E8-45E0-A746-76B619BB9F80}" sibTransId="{8F2545F0-DE8A-44D5-831C-DBB4F1F0BAD4}"/>
    <dgm:cxn modelId="{D5F31EFB-AEC1-4B58-A1D3-3BD08B066D13}" type="presOf" srcId="{DBD10EC2-1A58-B549-A98E-5F272FF78680}" destId="{FD2865D1-AEA9-EF46-BCB8-FD5424FFC137}" srcOrd="0" destOrd="0" presId="urn:microsoft.com/office/officeart/2005/8/layout/hierarchy1"/>
    <dgm:cxn modelId="{FF025E24-C291-4383-AD4E-61F3BF0C52FB}" type="presOf" srcId="{986C5FC1-54C5-4FB7-A084-037216EEE315}" destId="{1477DDD5-C453-466E-B4B2-60474B905F47}" srcOrd="0" destOrd="0" presId="urn:microsoft.com/office/officeart/2005/8/layout/hierarchy1"/>
    <dgm:cxn modelId="{9433D5CF-5202-43FC-BA72-0228B7EB849A}" type="presOf" srcId="{9664C3E0-350B-9643-B302-903FE9FFFFA3}" destId="{60693BA5-33DA-F143-8B74-28F20C674CA2}" srcOrd="0" destOrd="0" presId="urn:microsoft.com/office/officeart/2005/8/layout/hierarchy1"/>
    <dgm:cxn modelId="{BA9BB52B-BA8C-804F-B482-DA2C191AD90D}" srcId="{13DD573A-41D8-4F57-9431-1ECE20847AA6}" destId="{DF2AB004-5F0F-B144-A061-8814687062A7}" srcOrd="1" destOrd="0" parTransId="{9664C3E0-350B-9643-B302-903FE9FFFFA3}" sibTransId="{9574AE7E-1F99-B24D-B827-5EA39CF96558}"/>
    <dgm:cxn modelId="{1F0FE430-2976-4E93-947B-DBCE6C0F2AC0}" srcId="{986C5FC1-54C5-4FB7-A084-037216EEE315}" destId="{8F9D4D60-9127-4E0D-AAEF-2297C4FC92CF}" srcOrd="0" destOrd="0" parTransId="{6DC13BAB-7BE1-4479-9F15-DE57E807A7BC}" sibTransId="{820B7AEF-B730-49E9-AE10-20926F20DACE}"/>
    <dgm:cxn modelId="{6312D23C-2C87-5847-BA84-3EF716D717AE}" srcId="{08E70297-3728-2546-A1AE-1EFE43A03211}" destId="{93A93167-B8E7-6B4C-BA5B-1C2AD3DE98CA}" srcOrd="0" destOrd="0" parTransId="{DBD10EC2-1A58-B549-A98E-5F272FF78680}" sibTransId="{D324043E-CD04-E247-ACA9-4C3FE1360E6A}"/>
    <dgm:cxn modelId="{76ED8C7C-EA55-4944-A3B7-F94BD927F21B}" type="presOf" srcId="{4E080F91-9841-4EDB-8BD1-F5587A22705D}" destId="{75FF928A-9484-8F40-BFF0-3E288A28796E}" srcOrd="0" destOrd="0" presId="urn:microsoft.com/office/officeart/2005/8/layout/hierarchy1"/>
    <dgm:cxn modelId="{17073BB3-CBB9-40FB-9475-2D43BE2544C3}" type="presOf" srcId="{27F85EEE-0B20-4588-BD24-F7CFE32E2E01}" destId="{8682D24E-BE94-C741-BD72-BDCFF9E65BBE}" srcOrd="0" destOrd="0" presId="urn:microsoft.com/office/officeart/2005/8/layout/hierarchy1"/>
    <dgm:cxn modelId="{E828595B-26D3-41C2-8FC2-DD04F4F84BE1}" srcId="{8F9D4D60-9127-4E0D-AAEF-2297C4FC92CF}" destId="{5670EFC9-6C72-43BA-83A5-5D5D64B6A662}" srcOrd="1" destOrd="0" parTransId="{3C32521B-F2C5-404F-850B-646BAFF2F1E3}" sibTransId="{59965D8F-B262-46C8-BC1D-393FDDD0C1DA}"/>
    <dgm:cxn modelId="{9D85FC14-56E7-49CC-A27F-C766E63DC757}" type="presOf" srcId="{7E56B38E-A53F-43B7-84B9-30B918A6E8F0}" destId="{FB2B882D-E7B5-4148-9E48-A27DA1A2EFE3}" srcOrd="0" destOrd="0" presId="urn:microsoft.com/office/officeart/2005/8/layout/hierarchy1"/>
    <dgm:cxn modelId="{E08819C5-FA3C-405A-882D-AB2135D73348}" type="presOf" srcId="{B68F770C-17A5-4132-BC98-6404BD81266C}" destId="{90965048-9A03-9647-AC9F-F096580DC344}" srcOrd="0" destOrd="0" presId="urn:microsoft.com/office/officeart/2005/8/layout/hierarchy1"/>
    <dgm:cxn modelId="{9DEABDB3-D2BE-42A4-B54F-B74D3553072E}" type="presOf" srcId="{CFE48275-7C2A-4590-917B-4DE65F76B492}" destId="{F97F401C-97EC-4DD5-998A-3106ADD9CFE6}" srcOrd="0" destOrd="0" presId="urn:microsoft.com/office/officeart/2005/8/layout/hierarchy1"/>
    <dgm:cxn modelId="{A66B30EC-2DEA-4728-B0F5-A84309CEF5A4}" type="presOf" srcId="{3FCAB4E7-7064-4A88-A17A-868B6E3E0CFF}" destId="{42C8FA5D-1A6E-194A-B149-75143314D308}" srcOrd="0" destOrd="0" presId="urn:microsoft.com/office/officeart/2005/8/layout/hierarchy1"/>
    <dgm:cxn modelId="{3FC6DDE2-20FA-434D-A1AD-06110946BEEF}" type="presOf" srcId="{4B33106E-E0C0-BE4B-8727-B78695835B3E}" destId="{804C885D-F5C2-D64E-BA20-EC57D946C5D4}" srcOrd="0" destOrd="0" presId="urn:microsoft.com/office/officeart/2005/8/layout/hierarchy1"/>
    <dgm:cxn modelId="{4C9ED296-BB90-428C-B3E8-25D0D2B09BE9}" type="presOf" srcId="{D5BB5F73-F25B-4DEA-95AC-4715834426B5}" destId="{6ACB9AB7-76C5-4E7F-8FD3-95D216EA1E1E}" srcOrd="0" destOrd="0" presId="urn:microsoft.com/office/officeart/2005/8/layout/hierarchy1"/>
    <dgm:cxn modelId="{E9DF8013-C775-428C-ADC1-B5374B6BCF8B}" type="presOf" srcId="{DF2AB004-5F0F-B144-A061-8814687062A7}" destId="{9F84D481-A4E9-0C4A-9142-7160BB26AC8B}" srcOrd="0" destOrd="0" presId="urn:microsoft.com/office/officeart/2005/8/layout/hierarchy1"/>
    <dgm:cxn modelId="{27EEB77A-0F0D-4B61-B047-2F4280EF4169}" type="presOf" srcId="{8F9D4D60-9127-4E0D-AAEF-2297C4FC92CF}" destId="{12A17520-A437-421E-9372-B574D51BA8CC}" srcOrd="0" destOrd="0" presId="urn:microsoft.com/office/officeart/2005/8/layout/hierarchy1"/>
    <dgm:cxn modelId="{C834635B-CCA8-4841-AB40-F928B0F850D2}" type="presOf" srcId="{EFF5729B-3F40-4C50-9637-FA0A184F9AD6}" destId="{6AAC444A-732A-B347-B22B-B261F752EFD0}" srcOrd="0" destOrd="0" presId="urn:microsoft.com/office/officeart/2005/8/layout/hierarchy1"/>
    <dgm:cxn modelId="{FEC8280C-E376-DD48-96FE-C6B39D15F8E9}" srcId="{8F9D4D60-9127-4E0D-AAEF-2297C4FC92CF}" destId="{08E70297-3728-2546-A1AE-1EFE43A03211}" srcOrd="3" destOrd="0" parTransId="{4B33106E-E0C0-BE4B-8727-B78695835B3E}" sibTransId="{0DAC81B5-0C9B-8E4A-9A9C-7E4E050CDB60}"/>
    <dgm:cxn modelId="{685D0367-3AEC-4BCE-9494-223A639EC802}" srcId="{7E56B38E-A53F-43B7-84B9-30B918A6E8F0}" destId="{EFF5729B-3F40-4C50-9637-FA0A184F9AD6}" srcOrd="0" destOrd="0" parTransId="{4E080F91-9841-4EDB-8BD1-F5587A22705D}" sibTransId="{8B66F86A-6FFA-48FF-A2AF-FC28622313EB}"/>
    <dgm:cxn modelId="{38F11000-3C4E-4454-8BCB-0F094A94BEAA}" type="presParOf" srcId="{1477DDD5-C453-466E-B4B2-60474B905F47}" destId="{825D4A01-60A8-4680-A5B9-05AA021F8842}" srcOrd="0" destOrd="0" presId="urn:microsoft.com/office/officeart/2005/8/layout/hierarchy1"/>
    <dgm:cxn modelId="{0AB6BCB8-40CF-471A-A68D-A525B87DD270}" type="presParOf" srcId="{825D4A01-60A8-4680-A5B9-05AA021F8842}" destId="{2C2EC35E-FCA7-489A-86B9-6DD403A5C1BF}" srcOrd="0" destOrd="0" presId="urn:microsoft.com/office/officeart/2005/8/layout/hierarchy1"/>
    <dgm:cxn modelId="{DC3707A1-F267-4A21-B18E-33FF356781A1}" type="presParOf" srcId="{2C2EC35E-FCA7-489A-86B9-6DD403A5C1BF}" destId="{85BFA6AD-B65C-46C5-A8FB-54B0AF22049F}" srcOrd="0" destOrd="0" presId="urn:microsoft.com/office/officeart/2005/8/layout/hierarchy1"/>
    <dgm:cxn modelId="{860FCDA0-92DE-4436-8D18-2DC8F36A0D55}" type="presParOf" srcId="{2C2EC35E-FCA7-489A-86B9-6DD403A5C1BF}" destId="{12A17520-A437-421E-9372-B574D51BA8CC}" srcOrd="1" destOrd="0" presId="urn:microsoft.com/office/officeart/2005/8/layout/hierarchy1"/>
    <dgm:cxn modelId="{C9653DEB-C914-441D-9AC4-08BF3923E1F1}" type="presParOf" srcId="{825D4A01-60A8-4680-A5B9-05AA021F8842}" destId="{417F4647-3754-47A8-9685-9E238B1BA06F}" srcOrd="1" destOrd="0" presId="urn:microsoft.com/office/officeart/2005/8/layout/hierarchy1"/>
    <dgm:cxn modelId="{7E0ED088-6975-4A22-AC7E-5BD69A4F5BE7}" type="presParOf" srcId="{417F4647-3754-47A8-9685-9E238B1BA06F}" destId="{42C8FA5D-1A6E-194A-B149-75143314D308}" srcOrd="0" destOrd="0" presId="urn:microsoft.com/office/officeart/2005/8/layout/hierarchy1"/>
    <dgm:cxn modelId="{0CFA2B0F-CCA1-42AC-A41D-2E5A9DDA8EDB}" type="presParOf" srcId="{417F4647-3754-47A8-9685-9E238B1BA06F}" destId="{74D15BAE-DF45-3043-ABA4-353AD4DEA5CD}" srcOrd="1" destOrd="0" presId="urn:microsoft.com/office/officeart/2005/8/layout/hierarchy1"/>
    <dgm:cxn modelId="{D7804FA3-AD30-4FAB-9242-29CB5F52E99E}" type="presParOf" srcId="{74D15BAE-DF45-3043-ABA4-353AD4DEA5CD}" destId="{2ACCA2DD-353A-7A40-A9AB-3B934810C36C}" srcOrd="0" destOrd="0" presId="urn:microsoft.com/office/officeart/2005/8/layout/hierarchy1"/>
    <dgm:cxn modelId="{214D4627-34AF-4885-9C5F-3EE62168363C}" type="presParOf" srcId="{2ACCA2DD-353A-7A40-A9AB-3B934810C36C}" destId="{9C5FBAE4-1043-5446-8F37-270EB87798B6}" srcOrd="0" destOrd="0" presId="urn:microsoft.com/office/officeart/2005/8/layout/hierarchy1"/>
    <dgm:cxn modelId="{F9F50ADD-BB03-4389-865E-25C8D5CCE186}" type="presParOf" srcId="{2ACCA2DD-353A-7A40-A9AB-3B934810C36C}" destId="{2D74028A-563E-DD42-85E9-DBF7DE93BB97}" srcOrd="1" destOrd="0" presId="urn:microsoft.com/office/officeart/2005/8/layout/hierarchy1"/>
    <dgm:cxn modelId="{B6F883D2-1BA9-4CF9-B992-E7837B8F38A5}" type="presParOf" srcId="{74D15BAE-DF45-3043-ABA4-353AD4DEA5CD}" destId="{80D4C047-F50F-8043-A193-CE5BFA0D6EE4}" srcOrd="1" destOrd="0" presId="urn:microsoft.com/office/officeart/2005/8/layout/hierarchy1"/>
    <dgm:cxn modelId="{0BE91D71-CA65-4AFF-A1FF-681AA97970F9}" type="presParOf" srcId="{80D4C047-F50F-8043-A193-CE5BFA0D6EE4}" destId="{8682D24E-BE94-C741-BD72-BDCFF9E65BBE}" srcOrd="0" destOrd="0" presId="urn:microsoft.com/office/officeart/2005/8/layout/hierarchy1"/>
    <dgm:cxn modelId="{05E7DF3D-9B85-4FFE-B3D2-C1DA6F4999D8}" type="presParOf" srcId="{80D4C047-F50F-8043-A193-CE5BFA0D6EE4}" destId="{28F5F887-2EB9-AA42-B7D7-3D8A3571A0C0}" srcOrd="1" destOrd="0" presId="urn:microsoft.com/office/officeart/2005/8/layout/hierarchy1"/>
    <dgm:cxn modelId="{DF964B79-0F17-46F5-8C0C-DF3F46BBDB67}" type="presParOf" srcId="{28F5F887-2EB9-AA42-B7D7-3D8A3571A0C0}" destId="{AE4990C5-FAA9-EF43-AB31-795BEBA0DF81}" srcOrd="0" destOrd="0" presId="urn:microsoft.com/office/officeart/2005/8/layout/hierarchy1"/>
    <dgm:cxn modelId="{F65A13CA-33F4-4411-A8D7-B69A4D79D7B6}" type="presParOf" srcId="{AE4990C5-FAA9-EF43-AB31-795BEBA0DF81}" destId="{4B884C13-25B2-3540-8B72-FACF7CDE4727}" srcOrd="0" destOrd="0" presId="urn:microsoft.com/office/officeart/2005/8/layout/hierarchy1"/>
    <dgm:cxn modelId="{E92F7A03-5176-4CFB-A0A6-5D7913F5EA60}" type="presParOf" srcId="{AE4990C5-FAA9-EF43-AB31-795BEBA0DF81}" destId="{90965048-9A03-9647-AC9F-F096580DC344}" srcOrd="1" destOrd="0" presId="urn:microsoft.com/office/officeart/2005/8/layout/hierarchy1"/>
    <dgm:cxn modelId="{43CE68A0-B76D-4D34-9593-F41EAE30E13F}" type="presParOf" srcId="{28F5F887-2EB9-AA42-B7D7-3D8A3571A0C0}" destId="{C75CF50D-2014-DE4F-959B-5AA0BE7AE892}" srcOrd="1" destOrd="0" presId="urn:microsoft.com/office/officeart/2005/8/layout/hierarchy1"/>
    <dgm:cxn modelId="{781E2A7B-CBF9-433B-88F4-09E205D4792F}" type="presParOf" srcId="{80D4C047-F50F-8043-A193-CE5BFA0D6EE4}" destId="{60693BA5-33DA-F143-8B74-28F20C674CA2}" srcOrd="2" destOrd="0" presId="urn:microsoft.com/office/officeart/2005/8/layout/hierarchy1"/>
    <dgm:cxn modelId="{5BE1AE64-DB39-470D-B915-E9F6B8A3F781}" type="presParOf" srcId="{80D4C047-F50F-8043-A193-CE5BFA0D6EE4}" destId="{3B4A38A5-685C-7245-8A2C-BCC1E8985547}" srcOrd="3" destOrd="0" presId="urn:microsoft.com/office/officeart/2005/8/layout/hierarchy1"/>
    <dgm:cxn modelId="{C1C0C710-EC13-490B-B92C-8326ABBE61AC}" type="presParOf" srcId="{3B4A38A5-685C-7245-8A2C-BCC1E8985547}" destId="{802911A8-C2FC-A849-A9E5-6429C49ACB71}" srcOrd="0" destOrd="0" presId="urn:microsoft.com/office/officeart/2005/8/layout/hierarchy1"/>
    <dgm:cxn modelId="{B47FFA5C-C36E-4F87-BA0E-74832D1BA998}" type="presParOf" srcId="{802911A8-C2FC-A849-A9E5-6429C49ACB71}" destId="{3FEC7253-CEB9-DA4C-9E6E-344EC9C498D8}" srcOrd="0" destOrd="0" presId="urn:microsoft.com/office/officeart/2005/8/layout/hierarchy1"/>
    <dgm:cxn modelId="{1B4F6C16-54E6-4619-84E5-C92828383373}" type="presParOf" srcId="{802911A8-C2FC-A849-A9E5-6429C49ACB71}" destId="{9F84D481-A4E9-0C4A-9142-7160BB26AC8B}" srcOrd="1" destOrd="0" presId="urn:microsoft.com/office/officeart/2005/8/layout/hierarchy1"/>
    <dgm:cxn modelId="{67355851-EEFD-44CA-B62E-107245650BEF}" type="presParOf" srcId="{3B4A38A5-685C-7245-8A2C-BCC1E8985547}" destId="{09CCD904-81AB-0241-9B31-CB9F08C2A05C}" srcOrd="1" destOrd="0" presId="urn:microsoft.com/office/officeart/2005/8/layout/hierarchy1"/>
    <dgm:cxn modelId="{D8FAC3FB-9F6A-45EF-997E-44FE3DBC94E1}" type="presParOf" srcId="{80D4C047-F50F-8043-A193-CE5BFA0D6EE4}" destId="{F97F401C-97EC-4DD5-998A-3106ADD9CFE6}" srcOrd="4" destOrd="0" presId="urn:microsoft.com/office/officeart/2005/8/layout/hierarchy1"/>
    <dgm:cxn modelId="{824C5E8E-DCE4-4564-9AC5-3819D135DE7A}" type="presParOf" srcId="{80D4C047-F50F-8043-A193-CE5BFA0D6EE4}" destId="{312C80D2-A5ED-4FB9-83B7-CCD0A965400E}" srcOrd="5" destOrd="0" presId="urn:microsoft.com/office/officeart/2005/8/layout/hierarchy1"/>
    <dgm:cxn modelId="{CB284680-1B21-4ACB-90C4-4EA531C0F2C0}" type="presParOf" srcId="{312C80D2-A5ED-4FB9-83B7-CCD0A965400E}" destId="{4A8890AB-1B32-4878-8210-A7999FD1D800}" srcOrd="0" destOrd="0" presId="urn:microsoft.com/office/officeart/2005/8/layout/hierarchy1"/>
    <dgm:cxn modelId="{3CB9C437-A8FF-4377-AF0D-110EE94B4EEE}" type="presParOf" srcId="{4A8890AB-1B32-4878-8210-A7999FD1D800}" destId="{B3CE559A-AC85-427A-951A-17D7B8DD02FD}" srcOrd="0" destOrd="0" presId="urn:microsoft.com/office/officeart/2005/8/layout/hierarchy1"/>
    <dgm:cxn modelId="{D0C33669-A561-40E1-B3C5-10CD6D02369B}" type="presParOf" srcId="{4A8890AB-1B32-4878-8210-A7999FD1D800}" destId="{6ACB9AB7-76C5-4E7F-8FD3-95D216EA1E1E}" srcOrd="1" destOrd="0" presId="urn:microsoft.com/office/officeart/2005/8/layout/hierarchy1"/>
    <dgm:cxn modelId="{744E6987-A2F7-4CE4-81A8-41E5D2AFF145}" type="presParOf" srcId="{312C80D2-A5ED-4FB9-83B7-CCD0A965400E}" destId="{2CF89C97-823A-476A-93EA-4DFC6AA2C35A}" srcOrd="1" destOrd="0" presId="urn:microsoft.com/office/officeart/2005/8/layout/hierarchy1"/>
    <dgm:cxn modelId="{626D93A7-6E3E-4F2D-9B0D-549AA3C45AAB}" type="presParOf" srcId="{417F4647-3754-47A8-9685-9E238B1BA06F}" destId="{2842FB0E-5AB0-487D-88B5-277B9731EA1E}" srcOrd="2" destOrd="0" presId="urn:microsoft.com/office/officeart/2005/8/layout/hierarchy1"/>
    <dgm:cxn modelId="{7D818890-43EA-44F6-B056-6E996E306F01}" type="presParOf" srcId="{417F4647-3754-47A8-9685-9E238B1BA06F}" destId="{D1185044-45E4-4211-82A6-6C493810944B}" srcOrd="3" destOrd="0" presId="urn:microsoft.com/office/officeart/2005/8/layout/hierarchy1"/>
    <dgm:cxn modelId="{473D1FEF-3312-470F-8480-86ED03C75B99}" type="presParOf" srcId="{D1185044-45E4-4211-82A6-6C493810944B}" destId="{3203624A-AABC-4CA2-9AE1-4B34D8023034}" srcOrd="0" destOrd="0" presId="urn:microsoft.com/office/officeart/2005/8/layout/hierarchy1"/>
    <dgm:cxn modelId="{02ED0B0E-92DA-4130-B253-DCF88F79760F}" type="presParOf" srcId="{3203624A-AABC-4CA2-9AE1-4B34D8023034}" destId="{E7F76DE8-7A49-4CBA-91C0-585E73B2D364}" srcOrd="0" destOrd="0" presId="urn:microsoft.com/office/officeart/2005/8/layout/hierarchy1"/>
    <dgm:cxn modelId="{52489606-C8D6-40A4-BE27-FAF86A735BDD}" type="presParOf" srcId="{3203624A-AABC-4CA2-9AE1-4B34D8023034}" destId="{A23A6907-EA6B-49C0-8C5D-6E257DF10E46}" srcOrd="1" destOrd="0" presId="urn:microsoft.com/office/officeart/2005/8/layout/hierarchy1"/>
    <dgm:cxn modelId="{80BB003B-C3B4-4CE3-94BB-89D073FE247E}" type="presParOf" srcId="{D1185044-45E4-4211-82A6-6C493810944B}" destId="{A7EBD513-557E-4F55-875A-A22786C692B8}" srcOrd="1" destOrd="0" presId="urn:microsoft.com/office/officeart/2005/8/layout/hierarchy1"/>
    <dgm:cxn modelId="{443C7967-C8CF-475C-AD5D-AF2695EEBB7F}" type="presParOf" srcId="{417F4647-3754-47A8-9685-9E238B1BA06F}" destId="{50D4B7D1-3C57-244A-958C-E226C28B509D}" srcOrd="4" destOrd="0" presId="urn:microsoft.com/office/officeart/2005/8/layout/hierarchy1"/>
    <dgm:cxn modelId="{244A2E4F-C137-4079-A54A-01F3852C469B}" type="presParOf" srcId="{417F4647-3754-47A8-9685-9E238B1BA06F}" destId="{63EE7EA5-50F4-1641-8E5D-29415CC51DA9}" srcOrd="5" destOrd="0" presId="urn:microsoft.com/office/officeart/2005/8/layout/hierarchy1"/>
    <dgm:cxn modelId="{95069820-E932-49C4-9976-BC59C6DBC8CD}" type="presParOf" srcId="{63EE7EA5-50F4-1641-8E5D-29415CC51DA9}" destId="{6B2E58D9-B6FA-F349-9E0F-8817B6209BCF}" srcOrd="0" destOrd="0" presId="urn:microsoft.com/office/officeart/2005/8/layout/hierarchy1"/>
    <dgm:cxn modelId="{20AE0A2F-0662-4D2E-A5CF-AC9FBC5BC148}" type="presParOf" srcId="{6B2E58D9-B6FA-F349-9E0F-8817B6209BCF}" destId="{0B6A4D96-D0EB-3A46-AEBA-6C3354697C01}" srcOrd="0" destOrd="0" presId="urn:microsoft.com/office/officeart/2005/8/layout/hierarchy1"/>
    <dgm:cxn modelId="{B3A46412-7362-4453-9CBF-5CBB953E44EE}" type="presParOf" srcId="{6B2E58D9-B6FA-F349-9E0F-8817B6209BCF}" destId="{FB2B882D-E7B5-4148-9E48-A27DA1A2EFE3}" srcOrd="1" destOrd="0" presId="urn:microsoft.com/office/officeart/2005/8/layout/hierarchy1"/>
    <dgm:cxn modelId="{BE53762A-0121-4FF5-A81D-BE0F07F9EC5B}" type="presParOf" srcId="{63EE7EA5-50F4-1641-8E5D-29415CC51DA9}" destId="{395653A0-E04B-9F43-BEF9-2F321DCAC50C}" srcOrd="1" destOrd="0" presId="urn:microsoft.com/office/officeart/2005/8/layout/hierarchy1"/>
    <dgm:cxn modelId="{6410BFE9-A4A3-46C5-B3F2-97A3C048ADE7}" type="presParOf" srcId="{395653A0-E04B-9F43-BEF9-2F321DCAC50C}" destId="{75FF928A-9484-8F40-BFF0-3E288A28796E}" srcOrd="0" destOrd="0" presId="urn:microsoft.com/office/officeart/2005/8/layout/hierarchy1"/>
    <dgm:cxn modelId="{B9B10AFD-35E1-4C35-AFA2-14A98A00FAAA}" type="presParOf" srcId="{395653A0-E04B-9F43-BEF9-2F321DCAC50C}" destId="{DD0E9C8E-E6EE-D54D-BE6C-0150C319ECC8}" srcOrd="1" destOrd="0" presId="urn:microsoft.com/office/officeart/2005/8/layout/hierarchy1"/>
    <dgm:cxn modelId="{3C320A8F-BDFB-4E5D-BFD4-38A206087068}" type="presParOf" srcId="{DD0E9C8E-E6EE-D54D-BE6C-0150C319ECC8}" destId="{66A77C4E-9503-0B4C-B5EF-952EDCE81909}" srcOrd="0" destOrd="0" presId="urn:microsoft.com/office/officeart/2005/8/layout/hierarchy1"/>
    <dgm:cxn modelId="{B2D6CFF7-B563-486A-BCC7-02802DADEC3E}" type="presParOf" srcId="{66A77C4E-9503-0B4C-B5EF-952EDCE81909}" destId="{35A7F606-7728-CF4A-A750-71D3EDCF4A8D}" srcOrd="0" destOrd="0" presId="urn:microsoft.com/office/officeart/2005/8/layout/hierarchy1"/>
    <dgm:cxn modelId="{1B4FC387-A7A5-4DEA-A501-A2B59FF97275}" type="presParOf" srcId="{66A77C4E-9503-0B4C-B5EF-952EDCE81909}" destId="{6AAC444A-732A-B347-B22B-B261F752EFD0}" srcOrd="1" destOrd="0" presId="urn:microsoft.com/office/officeart/2005/8/layout/hierarchy1"/>
    <dgm:cxn modelId="{9F26A39D-C9BA-4874-82CE-820C27900FFB}" type="presParOf" srcId="{DD0E9C8E-E6EE-D54D-BE6C-0150C319ECC8}" destId="{B0F92848-4E95-0C4F-85AF-A80C560D7EC5}" srcOrd="1" destOrd="0" presId="urn:microsoft.com/office/officeart/2005/8/layout/hierarchy1"/>
    <dgm:cxn modelId="{8358E792-1AA1-4DB6-A696-569F55FEDC45}" type="presParOf" srcId="{417F4647-3754-47A8-9685-9E238B1BA06F}" destId="{804C885D-F5C2-D64E-BA20-EC57D946C5D4}" srcOrd="6" destOrd="0" presId="urn:microsoft.com/office/officeart/2005/8/layout/hierarchy1"/>
    <dgm:cxn modelId="{08DEF1DC-CDB7-4201-8804-6857680155A6}" type="presParOf" srcId="{417F4647-3754-47A8-9685-9E238B1BA06F}" destId="{6F82AE2F-BCC3-E748-88AA-09DD3739EAE5}" srcOrd="7" destOrd="0" presId="urn:microsoft.com/office/officeart/2005/8/layout/hierarchy1"/>
    <dgm:cxn modelId="{A13ED9D7-40D8-417A-8AC4-36CCF4774067}" type="presParOf" srcId="{6F82AE2F-BCC3-E748-88AA-09DD3739EAE5}" destId="{85C77F59-C4CF-054C-ADC0-4029E7F3D7E8}" srcOrd="0" destOrd="0" presId="urn:microsoft.com/office/officeart/2005/8/layout/hierarchy1"/>
    <dgm:cxn modelId="{12C27235-3247-430D-83AE-775DBDE47628}" type="presParOf" srcId="{85C77F59-C4CF-054C-ADC0-4029E7F3D7E8}" destId="{D2618295-FAC8-334F-B731-281D6F4BA7AD}" srcOrd="0" destOrd="0" presId="urn:microsoft.com/office/officeart/2005/8/layout/hierarchy1"/>
    <dgm:cxn modelId="{A1E06207-B7F6-494B-845D-E3A6E9FD4A10}" type="presParOf" srcId="{85C77F59-C4CF-054C-ADC0-4029E7F3D7E8}" destId="{944F4DD8-D868-7847-A1E5-01F1E5271943}" srcOrd="1" destOrd="0" presId="urn:microsoft.com/office/officeart/2005/8/layout/hierarchy1"/>
    <dgm:cxn modelId="{25B5E12F-C406-4586-86DA-544499FDB217}" type="presParOf" srcId="{6F82AE2F-BCC3-E748-88AA-09DD3739EAE5}" destId="{39DE95DB-3F6A-5A4E-AA89-20B396816945}" srcOrd="1" destOrd="0" presId="urn:microsoft.com/office/officeart/2005/8/layout/hierarchy1"/>
    <dgm:cxn modelId="{48052DD1-D812-44A0-A1F7-4C15B88F5723}" type="presParOf" srcId="{39DE95DB-3F6A-5A4E-AA89-20B396816945}" destId="{FD2865D1-AEA9-EF46-BCB8-FD5424FFC137}" srcOrd="0" destOrd="0" presId="urn:microsoft.com/office/officeart/2005/8/layout/hierarchy1"/>
    <dgm:cxn modelId="{AAF1A0D3-0DCB-4729-A4E6-F09698EF9D28}" type="presParOf" srcId="{39DE95DB-3F6A-5A4E-AA89-20B396816945}" destId="{6894DCF6-1345-D54A-89EA-2D262DE4778B}" srcOrd="1" destOrd="0" presId="urn:microsoft.com/office/officeart/2005/8/layout/hierarchy1"/>
    <dgm:cxn modelId="{09E646A3-B51C-427B-B47E-A2C7423CAE3B}" type="presParOf" srcId="{6894DCF6-1345-D54A-89EA-2D262DE4778B}" destId="{DA28ADF7-9F76-F648-9169-33F268E60858}" srcOrd="0" destOrd="0" presId="urn:microsoft.com/office/officeart/2005/8/layout/hierarchy1"/>
    <dgm:cxn modelId="{7C2A37DB-9200-42B1-BECB-E549C4D63646}" type="presParOf" srcId="{DA28ADF7-9F76-F648-9169-33F268E60858}" destId="{90A8B96E-E2F1-954D-87B9-4470CA5A218D}" srcOrd="0" destOrd="0" presId="urn:microsoft.com/office/officeart/2005/8/layout/hierarchy1"/>
    <dgm:cxn modelId="{55FFDCC6-F632-4819-9C2E-57FFB2EB1D0B}" type="presParOf" srcId="{DA28ADF7-9F76-F648-9169-33F268E60858}" destId="{DBBDAD5A-D274-CB4A-87D9-FFB39E0AC168}" srcOrd="1" destOrd="0" presId="urn:microsoft.com/office/officeart/2005/8/layout/hierarchy1"/>
    <dgm:cxn modelId="{9B4A4D59-1ABF-414C-B2A6-93A3C5EA2ADD}" type="presParOf" srcId="{6894DCF6-1345-D54A-89EA-2D262DE4778B}" destId="{F3230048-FF40-5A41-80A7-4D1D16820A4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EC5F6386-46BB-4E16-8EF9-0D3B134C991D}" type="datetimeFigureOut">
              <a:rPr lang="en-GB"/>
              <a:pPr>
                <a:defRPr/>
              </a:pPr>
              <a:t>17/11/2016</a:t>
            </a:fld>
            <a:endParaRPr lang="en-GB"/>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535EE56-B8F3-4C2A-9DF8-B67248BF6B01}" type="slidenum">
              <a:rPr lang="en-GB" altLang="fr-FR"/>
              <a:pPr>
                <a:defRPr/>
              </a:pPr>
              <a:t>‹N°›</a:t>
            </a:fld>
            <a:endParaRPr lang="en-GB" altLang="fr-FR"/>
          </a:p>
        </p:txBody>
      </p:sp>
    </p:spTree>
    <p:extLst>
      <p:ext uri="{BB962C8B-B14F-4D97-AF65-F5344CB8AC3E}">
        <p14:creationId xmlns:p14="http://schemas.microsoft.com/office/powerpoint/2010/main" val="2772444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7310AB1-A61E-4F01-9993-A868142D33B3}" type="datetimeFigureOut">
              <a:rPr lang="en-GB"/>
              <a:pPr>
                <a:defRPr/>
              </a:pPr>
              <a:t>17/11/2016</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en-GB"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3D62E50-FC14-4CAC-A318-8F0B4B641673}" type="slidenum">
              <a:rPr lang="en-GB" altLang="fr-FR"/>
              <a:pPr>
                <a:defRPr/>
              </a:pPr>
              <a:t>‹N°›</a:t>
            </a:fld>
            <a:endParaRPr lang="en-GB" altLang="fr-FR"/>
          </a:p>
        </p:txBody>
      </p:sp>
    </p:spTree>
    <p:extLst>
      <p:ext uri="{BB962C8B-B14F-4D97-AF65-F5344CB8AC3E}">
        <p14:creationId xmlns:p14="http://schemas.microsoft.com/office/powerpoint/2010/main" val="958664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nature.com/nature/journal/v532/n7599/full/nature17887.html#ref3"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www.nature.com/nature/journal/v532/n7599/full/nature17887.html#ref5" TargetMode="External"/><Relationship Id="rId4" Type="http://schemas.openxmlformats.org/officeDocument/2006/relationships/hyperlink" Target="http://www.nature.com/nature/journal/v532/n7599/full/nature17887.html#ref4"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1</a:t>
            </a:fld>
            <a:endParaRPr lang="en-GB" altLang="fr-FR"/>
          </a:p>
        </p:txBody>
      </p:sp>
    </p:spTree>
    <p:extLst>
      <p:ext uri="{BB962C8B-B14F-4D97-AF65-F5344CB8AC3E}">
        <p14:creationId xmlns:p14="http://schemas.microsoft.com/office/powerpoint/2010/main" val="761943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10</a:t>
            </a:fld>
            <a:endParaRPr lang="en-GB" altLang="fr-FR"/>
          </a:p>
        </p:txBody>
      </p:sp>
    </p:spTree>
    <p:extLst>
      <p:ext uri="{BB962C8B-B14F-4D97-AF65-F5344CB8AC3E}">
        <p14:creationId xmlns:p14="http://schemas.microsoft.com/office/powerpoint/2010/main" val="2755746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11</a:t>
            </a:fld>
            <a:endParaRPr lang="en-GB" altLang="fr-FR"/>
          </a:p>
        </p:txBody>
      </p:sp>
    </p:spTree>
    <p:extLst>
      <p:ext uri="{BB962C8B-B14F-4D97-AF65-F5344CB8AC3E}">
        <p14:creationId xmlns:p14="http://schemas.microsoft.com/office/powerpoint/2010/main" val="3745419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12</a:t>
            </a:fld>
            <a:endParaRPr lang="en-GB" altLang="fr-FR"/>
          </a:p>
        </p:txBody>
      </p:sp>
    </p:spTree>
    <p:extLst>
      <p:ext uri="{BB962C8B-B14F-4D97-AF65-F5344CB8AC3E}">
        <p14:creationId xmlns:p14="http://schemas.microsoft.com/office/powerpoint/2010/main" val="257226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smtClean="0"/>
          </a:p>
        </p:txBody>
      </p:sp>
      <p:sp>
        <p:nvSpPr>
          <p:cNvPr id="235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D4974FE-80F9-4512-9BC7-4D4645059E0A}" type="slidenum">
              <a:rPr lang="fr-FR" altLang="fr-FR" smtClean="0">
                <a:solidFill>
                  <a:srgbClr val="000000"/>
                </a:solidFill>
                <a:latin typeface="Calibri" panose="020F0502020204030204" pitchFamily="34" charset="0"/>
                <a:ea typeface="ＭＳ Ｐゴシック" panose="020B0600070205080204" pitchFamily="34" charset="-128"/>
              </a:rPr>
              <a:pPr/>
              <a:t>13</a:t>
            </a:fld>
            <a:endParaRPr lang="fr-FR" altLang="fr-FR" smtClean="0">
              <a:solidFill>
                <a:srgbClr val="000000"/>
              </a:solidFill>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789388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14</a:t>
            </a:fld>
            <a:endParaRPr lang="en-GB" altLang="fr-FR"/>
          </a:p>
        </p:txBody>
      </p:sp>
    </p:spTree>
    <p:extLst>
      <p:ext uri="{BB962C8B-B14F-4D97-AF65-F5344CB8AC3E}">
        <p14:creationId xmlns:p14="http://schemas.microsoft.com/office/powerpoint/2010/main" val="1285672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15</a:t>
            </a:fld>
            <a:endParaRPr lang="en-GB" altLang="fr-FR"/>
          </a:p>
        </p:txBody>
      </p:sp>
    </p:spTree>
    <p:extLst>
      <p:ext uri="{BB962C8B-B14F-4D97-AF65-F5344CB8AC3E}">
        <p14:creationId xmlns:p14="http://schemas.microsoft.com/office/powerpoint/2010/main" val="1831943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16</a:t>
            </a:fld>
            <a:endParaRPr lang="en-GB" altLang="fr-FR"/>
          </a:p>
        </p:txBody>
      </p:sp>
    </p:spTree>
    <p:extLst>
      <p:ext uri="{BB962C8B-B14F-4D97-AF65-F5344CB8AC3E}">
        <p14:creationId xmlns:p14="http://schemas.microsoft.com/office/powerpoint/2010/main" val="3411319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6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29A986-C99B-4AD0-A6EB-9760CC2BCBF5}" type="slidenum">
              <a:rPr lang="fr-FR" smtClean="0">
                <a:solidFill>
                  <a:srgbClr val="000000"/>
                </a:solidFill>
                <a:ea typeface="ＭＳ Ｐゴシック" panose="020B0600070205080204" pitchFamily="34" charset="-128"/>
              </a:rPr>
              <a:pPr>
                <a:spcBef>
                  <a:spcPct val="0"/>
                </a:spcBef>
              </a:pPr>
              <a:t>17</a:t>
            </a:fld>
            <a:endParaRPr lang="fr-FR" smtClean="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1378888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7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44DFD8-FAA8-4AA2-812E-88BEC8BE0DB4}" type="slidenum">
              <a:rPr lang="fr-FR" smtClean="0">
                <a:solidFill>
                  <a:srgbClr val="000000"/>
                </a:solidFill>
                <a:ea typeface="ＭＳ Ｐゴシック" panose="020B0600070205080204" pitchFamily="34" charset="-128"/>
              </a:rPr>
              <a:pPr>
                <a:spcBef>
                  <a:spcPct val="0"/>
                </a:spcBef>
              </a:pPr>
              <a:t>18</a:t>
            </a:fld>
            <a:endParaRPr lang="fr-FR" smtClean="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652496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smtClean="0"/>
          </a:p>
        </p:txBody>
      </p:sp>
      <p:sp>
        <p:nvSpPr>
          <p:cNvPr id="327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303BE6-F277-4713-A5FE-0CFF633E3D53}" type="slidenum">
              <a:rPr lang="fr-FR" smtClean="0">
                <a:solidFill>
                  <a:srgbClr val="000000"/>
                </a:solidFill>
                <a:ea typeface="ＭＳ Ｐゴシック" panose="020B0600070205080204" pitchFamily="34" charset="-128"/>
              </a:rPr>
              <a:pPr>
                <a:spcBef>
                  <a:spcPct val="0"/>
                </a:spcBef>
              </a:pPr>
              <a:t>19</a:t>
            </a:fld>
            <a:endParaRPr lang="fr-FR" smtClean="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1431707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2</a:t>
            </a:fld>
            <a:endParaRPr lang="en-GB" altLang="fr-FR"/>
          </a:p>
        </p:txBody>
      </p:sp>
    </p:spTree>
    <p:extLst>
      <p:ext uri="{BB962C8B-B14F-4D97-AF65-F5344CB8AC3E}">
        <p14:creationId xmlns:p14="http://schemas.microsoft.com/office/powerpoint/2010/main" val="1274701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20</a:t>
            </a:fld>
            <a:endParaRPr lang="en-GB" altLang="fr-FR"/>
          </a:p>
        </p:txBody>
      </p:sp>
    </p:spTree>
    <p:extLst>
      <p:ext uri="{BB962C8B-B14F-4D97-AF65-F5344CB8AC3E}">
        <p14:creationId xmlns:p14="http://schemas.microsoft.com/office/powerpoint/2010/main" val="1361742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21</a:t>
            </a:fld>
            <a:endParaRPr lang="en-GB" altLang="fr-FR"/>
          </a:p>
        </p:txBody>
      </p:sp>
    </p:spTree>
    <p:extLst>
      <p:ext uri="{BB962C8B-B14F-4D97-AF65-F5344CB8AC3E}">
        <p14:creationId xmlns:p14="http://schemas.microsoft.com/office/powerpoint/2010/main" val="1222671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22</a:t>
            </a:fld>
            <a:endParaRPr lang="en-GB" altLang="fr-FR"/>
          </a:p>
        </p:txBody>
      </p:sp>
    </p:spTree>
    <p:extLst>
      <p:ext uri="{BB962C8B-B14F-4D97-AF65-F5344CB8AC3E}">
        <p14:creationId xmlns:p14="http://schemas.microsoft.com/office/powerpoint/2010/main" val="1705007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23</a:t>
            </a:fld>
            <a:endParaRPr lang="en-GB" altLang="fr-FR"/>
          </a:p>
        </p:txBody>
      </p:sp>
    </p:spTree>
    <p:extLst>
      <p:ext uri="{BB962C8B-B14F-4D97-AF65-F5344CB8AC3E}">
        <p14:creationId xmlns:p14="http://schemas.microsoft.com/office/powerpoint/2010/main" val="964354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24</a:t>
            </a:fld>
            <a:endParaRPr lang="en-GB" altLang="fr-FR"/>
          </a:p>
        </p:txBody>
      </p:sp>
    </p:spTree>
    <p:extLst>
      <p:ext uri="{BB962C8B-B14F-4D97-AF65-F5344CB8AC3E}">
        <p14:creationId xmlns:p14="http://schemas.microsoft.com/office/powerpoint/2010/main" val="3770738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 ACACA, acetyl-CoA carboxylase alpha; FASN, Fatty acid synthase; CPT1, carnitine palmitoyl transferase 1; LPL, Lipoprotein lipase; FAT/CD36, fatty acid translocase/CD36; ATGL, Adipose triglyceride lipase; LIPE, Lipase, hormone sensitive; SREBP-1c, Sterol regulatory element binding protein-1c. *P &lt; 0.05.</a:t>
            </a:r>
          </a:p>
        </p:txBody>
      </p:sp>
      <p:sp>
        <p:nvSpPr>
          <p:cNvPr id="399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D7B7A3-A029-4DAB-B49D-66805B2C9009}" type="slidenum">
              <a:rPr lang="en-GB" altLang="fr-FR" smtClean="0">
                <a:latin typeface="Calibri" panose="020F0502020204030204" pitchFamily="34" charset="0"/>
              </a:rPr>
              <a:pPr/>
              <a:t>25</a:t>
            </a:fld>
            <a:endParaRPr lang="en-GB" altLang="fr-FR" smtClean="0">
              <a:latin typeface="Calibri" panose="020F0502020204030204" pitchFamily="34" charset="0"/>
            </a:endParaRPr>
          </a:p>
        </p:txBody>
      </p:sp>
    </p:spTree>
    <p:extLst>
      <p:ext uri="{BB962C8B-B14F-4D97-AF65-F5344CB8AC3E}">
        <p14:creationId xmlns:p14="http://schemas.microsoft.com/office/powerpoint/2010/main" val="4069888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latin typeface="Arial" panose="020B0604020202020204" pitchFamily="34" charset="0"/>
                <a:ea typeface="msgothic"/>
                <a:cs typeface="msgothic"/>
              </a:rPr>
              <a:t>The microbiota and a </a:t>
            </a:r>
            <a:r>
              <a:rPr lang="en-GB" i="1" smtClean="0">
                <a:latin typeface="Arial" panose="020B0604020202020204" pitchFamily="34" charset="0"/>
                <a:ea typeface="msgothic"/>
                <a:cs typeface="msgothic"/>
              </a:rPr>
              <a:t>L. plantarum</a:t>
            </a:r>
            <a:r>
              <a:rPr lang="en-GB" smtClean="0">
                <a:latin typeface="Arial" panose="020B0604020202020204" pitchFamily="34" charset="0"/>
                <a:ea typeface="msgothic"/>
                <a:cs typeface="msgothic"/>
              </a:rPr>
              <a:t> strain maintain mouse juvenile growth upon undernutrition. (</a:t>
            </a:r>
            <a:r>
              <a:rPr lang="en-GB" sz="1400" b="1" smtClean="0">
                <a:latin typeface="Arial" panose="020B0604020202020204" pitchFamily="34" charset="0"/>
                <a:ea typeface="msgothic"/>
                <a:cs typeface="msgothic"/>
              </a:rPr>
              <a:t>A</a:t>
            </a:r>
            <a:r>
              <a:rPr lang="en-GB" smtClean="0">
                <a:latin typeface="Arial" panose="020B0604020202020204" pitchFamily="34" charset="0"/>
                <a:ea typeface="msgothic"/>
                <a:cs typeface="msgothic"/>
              </a:rPr>
              <a:t> to </a:t>
            </a:r>
            <a:r>
              <a:rPr lang="en-GB" sz="1400" b="1" smtClean="0">
                <a:latin typeface="Arial" panose="020B0604020202020204" pitchFamily="34" charset="0"/>
                <a:ea typeface="msgothic"/>
                <a:cs typeface="msgothic"/>
              </a:rPr>
              <a:t>C</a:t>
            </a:r>
            <a:r>
              <a:rPr lang="en-GB" smtClean="0">
                <a:latin typeface="Arial" panose="020B0604020202020204" pitchFamily="34" charset="0"/>
                <a:ea typeface="msgothic"/>
                <a:cs typeface="msgothic"/>
              </a:rPr>
              <a:t>) Weight (A) and body length (C) growth curves of WT (</a:t>
            </a:r>
            <a:r>
              <a:rPr lang="en-GB" i="1" smtClean="0">
                <a:latin typeface="Arial" panose="020B0604020202020204" pitchFamily="34" charset="0"/>
                <a:ea typeface="msgothic"/>
                <a:cs typeface="msgothic"/>
              </a:rPr>
              <a:t>n</a:t>
            </a:r>
            <a:r>
              <a:rPr lang="en-GB" smtClean="0">
                <a:latin typeface="Arial" panose="020B0604020202020204" pitchFamily="34" charset="0"/>
                <a:ea typeface="msgothic"/>
                <a:cs typeface="msgothic"/>
              </a:rPr>
              <a:t> = 12 and 15, black lines), GF (</a:t>
            </a:r>
            <a:r>
              <a:rPr lang="en-GB" i="1" smtClean="0">
                <a:latin typeface="Arial" panose="020B0604020202020204" pitchFamily="34" charset="0"/>
                <a:ea typeface="msgothic"/>
                <a:cs typeface="msgothic"/>
              </a:rPr>
              <a:t>n</a:t>
            </a:r>
            <a:r>
              <a:rPr lang="en-GB" smtClean="0">
                <a:latin typeface="Arial" panose="020B0604020202020204" pitchFamily="34" charset="0"/>
                <a:ea typeface="msgothic"/>
                <a:cs typeface="msgothic"/>
              </a:rPr>
              <a:t> = 12 and 20, gray lines), </a:t>
            </a:r>
            <a:r>
              <a:rPr lang="en-GB" i="1" smtClean="0">
                <a:latin typeface="Arial" panose="020B0604020202020204" pitchFamily="34" charset="0"/>
                <a:ea typeface="msgothic"/>
                <a:cs typeface="msgothic"/>
              </a:rPr>
              <a:t>Lp</a:t>
            </a:r>
            <a:r>
              <a:rPr lang="en-GB" i="1" baseline="33000" smtClean="0">
                <a:latin typeface="Arial" panose="020B0604020202020204" pitchFamily="34" charset="0"/>
                <a:ea typeface="msgothic"/>
                <a:cs typeface="msgothic"/>
              </a:rPr>
              <a:t>WJL</a:t>
            </a:r>
            <a:r>
              <a:rPr lang="en-GB" smtClean="0">
                <a:latin typeface="Arial" panose="020B0604020202020204" pitchFamily="34" charset="0"/>
                <a:ea typeface="msgothic"/>
                <a:cs typeface="msgothic"/>
              </a:rPr>
              <a:t> (</a:t>
            </a:r>
            <a:r>
              <a:rPr lang="en-GB" i="1" smtClean="0">
                <a:latin typeface="Arial" panose="020B0604020202020204" pitchFamily="34" charset="0"/>
                <a:ea typeface="msgothic"/>
                <a:cs typeface="msgothic"/>
              </a:rPr>
              <a:t>n</a:t>
            </a:r>
            <a:r>
              <a:rPr lang="en-GB" smtClean="0">
                <a:latin typeface="Arial" panose="020B0604020202020204" pitchFamily="34" charset="0"/>
                <a:ea typeface="msgothic"/>
                <a:cs typeface="msgothic"/>
              </a:rPr>
              <a:t> = 8 and 28, red line), and </a:t>
            </a:r>
            <a:r>
              <a:rPr lang="en-GB" i="1" smtClean="0">
                <a:latin typeface="Arial" panose="020B0604020202020204" pitchFamily="34" charset="0"/>
                <a:ea typeface="msgothic"/>
                <a:cs typeface="msgothic"/>
              </a:rPr>
              <a:t>Lp</a:t>
            </a:r>
            <a:r>
              <a:rPr lang="en-GB" i="1" baseline="33000" smtClean="0">
                <a:latin typeface="Arial" panose="020B0604020202020204" pitchFamily="34" charset="0"/>
                <a:ea typeface="msgothic"/>
                <a:cs typeface="msgothic"/>
              </a:rPr>
              <a:t>NIZO2877</a:t>
            </a:r>
            <a:r>
              <a:rPr lang="en-GB" smtClean="0">
                <a:latin typeface="Arial" panose="020B0604020202020204" pitchFamily="34" charset="0"/>
                <a:ea typeface="msgothic"/>
                <a:cs typeface="msgothic"/>
              </a:rPr>
              <a:t> (</a:t>
            </a:r>
            <a:r>
              <a:rPr lang="en-GB" i="1" smtClean="0">
                <a:latin typeface="Arial" panose="020B0604020202020204" pitchFamily="34" charset="0"/>
                <a:ea typeface="msgothic"/>
                <a:cs typeface="msgothic"/>
              </a:rPr>
              <a:t>n</a:t>
            </a:r>
            <a:r>
              <a:rPr lang="en-GB" smtClean="0">
                <a:latin typeface="Arial" panose="020B0604020202020204" pitchFamily="34" charset="0"/>
                <a:ea typeface="msgothic"/>
                <a:cs typeface="msgothic"/>
              </a:rPr>
              <a:t> = 12 and 15, blue line) monocolonized male mice on breeding (triangles and dashed lines) or nutritionally depleted (circles and solid lines) diets. (B) Representative photographs of mice on depleted diet at day 56 after birth. (</a:t>
            </a:r>
            <a:r>
              <a:rPr lang="en-GB" sz="1400" b="1" smtClean="0">
                <a:latin typeface="Arial" panose="020B0604020202020204" pitchFamily="34" charset="0"/>
                <a:ea typeface="msgothic"/>
                <a:cs typeface="msgothic"/>
              </a:rPr>
              <a:t>D</a:t>
            </a:r>
            <a:r>
              <a:rPr lang="en-GB" smtClean="0">
                <a:latin typeface="Arial" panose="020B0604020202020204" pitchFamily="34" charset="0"/>
                <a:ea typeface="msgothic"/>
                <a:cs typeface="msgothic"/>
              </a:rPr>
              <a:t>). Photographs of representative femur bones at day 56 after birth of GF, WT, </a:t>
            </a:r>
            <a:r>
              <a:rPr lang="en-GB" i="1" smtClean="0">
                <a:latin typeface="Arial" panose="020B0604020202020204" pitchFamily="34" charset="0"/>
                <a:ea typeface="msgothic"/>
                <a:cs typeface="msgothic"/>
              </a:rPr>
              <a:t>Lp</a:t>
            </a:r>
            <a:r>
              <a:rPr lang="en-GB" i="1" baseline="33000" smtClean="0">
                <a:latin typeface="Arial" panose="020B0604020202020204" pitchFamily="34" charset="0"/>
                <a:ea typeface="msgothic"/>
                <a:cs typeface="msgothic"/>
              </a:rPr>
              <a:t>WJL</a:t>
            </a:r>
            <a:r>
              <a:rPr lang="en-GB" smtClean="0">
                <a:latin typeface="Arial" panose="020B0604020202020204" pitchFamily="34" charset="0"/>
                <a:ea typeface="msgothic"/>
                <a:cs typeface="msgothic"/>
              </a:rPr>
              <a:t>-, and </a:t>
            </a:r>
            <a:r>
              <a:rPr lang="en-GB" i="1" smtClean="0">
                <a:latin typeface="Arial" panose="020B0604020202020204" pitchFamily="34" charset="0"/>
                <a:ea typeface="msgothic"/>
                <a:cs typeface="msgothic"/>
              </a:rPr>
              <a:t>Lp</a:t>
            </a:r>
            <a:r>
              <a:rPr lang="en-GB" i="1" baseline="33000" smtClean="0">
                <a:latin typeface="Arial" panose="020B0604020202020204" pitchFamily="34" charset="0"/>
                <a:ea typeface="msgothic"/>
                <a:cs typeface="msgothic"/>
              </a:rPr>
              <a:t>NIZO2877</a:t>
            </a:r>
            <a:r>
              <a:rPr lang="en-GB" i="1" smtClean="0">
                <a:latin typeface="Arial" panose="020B0604020202020204" pitchFamily="34" charset="0"/>
                <a:ea typeface="msgothic"/>
                <a:cs typeface="msgothic"/>
              </a:rPr>
              <a:t>-</a:t>
            </a:r>
            <a:r>
              <a:rPr lang="en-GB" smtClean="0">
                <a:latin typeface="Arial" panose="020B0604020202020204" pitchFamily="34" charset="0"/>
                <a:ea typeface="msgothic"/>
                <a:cs typeface="msgothic"/>
              </a:rPr>
              <a:t>associated mice raised on the depleted diet.</a:t>
            </a:r>
          </a:p>
          <a:p>
            <a:endParaRPr lang="fr-FR" smtClean="0"/>
          </a:p>
        </p:txBody>
      </p:sp>
      <p:sp>
        <p:nvSpPr>
          <p:cNvPr id="419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1963D3-4EE3-4E52-8488-08124E294475}" type="slidenum">
              <a:rPr lang="en-GB" altLang="fr-FR" smtClean="0">
                <a:latin typeface="Calibri" panose="020F0502020204030204" pitchFamily="34" charset="0"/>
              </a:rPr>
              <a:pPr/>
              <a:t>26</a:t>
            </a:fld>
            <a:endParaRPr lang="en-GB" altLang="fr-FR" smtClean="0">
              <a:latin typeface="Calibri" panose="020F0502020204030204" pitchFamily="34" charset="0"/>
            </a:endParaRPr>
          </a:p>
        </p:txBody>
      </p:sp>
    </p:spTree>
    <p:extLst>
      <p:ext uri="{BB962C8B-B14F-4D97-AF65-F5344CB8AC3E}">
        <p14:creationId xmlns:p14="http://schemas.microsoft.com/office/powerpoint/2010/main" val="3588712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Three studies</a:t>
            </a:r>
            <a:r>
              <a:rPr lang="en-US" baseline="30000" dirty="0" smtClean="0">
                <a:hlinkClick r:id="rId3" tooltip="Blanton, L. V. et al. Science 351, aad3311 (2016)."/>
              </a:rPr>
              <a:t>3</a:t>
            </a:r>
            <a:r>
              <a:rPr lang="en-US" baseline="30000" dirty="0" smtClean="0"/>
              <a:t>, </a:t>
            </a:r>
            <a:r>
              <a:rPr lang="en-US" baseline="30000" dirty="0" smtClean="0">
                <a:hlinkClick r:id="rId4" tooltip="Schwarzer, M. et al. Science 351, 854-857 (2016)."/>
              </a:rPr>
              <a:t>4</a:t>
            </a:r>
            <a:r>
              <a:rPr lang="en-US" baseline="30000" dirty="0" smtClean="0"/>
              <a:t>, </a:t>
            </a:r>
            <a:r>
              <a:rPr lang="en-US" baseline="30000" dirty="0" smtClean="0">
                <a:hlinkClick r:id="rId5" tooltip="Charbonneau, M. R. et al. Cell 164, 859-871 (2016)."/>
              </a:rPr>
              <a:t>5</a:t>
            </a:r>
            <a:r>
              <a:rPr lang="en-US" dirty="0" smtClean="0"/>
              <a:t> </a:t>
            </a:r>
            <a:r>
              <a:rPr lang="en-US" dirty="0" err="1" smtClean="0"/>
              <a:t>analysed</a:t>
            </a:r>
            <a:r>
              <a:rPr lang="en-US" dirty="0" smtClean="0"/>
              <a:t> how changes in the bacteria that inhabit the gut (the gut </a:t>
            </a:r>
            <a:r>
              <a:rPr lang="en-US" dirty="0" err="1" smtClean="0"/>
              <a:t>microbiota</a:t>
            </a:r>
            <a:r>
              <a:rPr lang="en-US" dirty="0" smtClean="0"/>
              <a:t>) affect childhood growth. </a:t>
            </a:r>
            <a:r>
              <a:rPr lang="en-US" b="1" dirty="0" smtClean="0"/>
              <a:t>a</a:t>
            </a:r>
            <a:r>
              <a:rPr lang="en-US" dirty="0" smtClean="0"/>
              <a:t>, Juvenile mice whose guts are colonized by gut </a:t>
            </a:r>
            <a:r>
              <a:rPr lang="en-US" dirty="0" err="1" smtClean="0"/>
              <a:t>microbiota</a:t>
            </a:r>
            <a:r>
              <a:rPr lang="en-US" dirty="0" smtClean="0"/>
              <a:t> taken from healthy Malawian children experience robust weight gain, even if fed a nutrient-poor diet. This weight gain might be partially due to increased production of insulin-like growth factor protein, which is promoted by the presence of certain components of the </a:t>
            </a:r>
            <a:r>
              <a:rPr lang="en-US" dirty="0" err="1" smtClean="0"/>
              <a:t>microbiota</a:t>
            </a:r>
            <a:r>
              <a:rPr lang="en-US" dirty="0" smtClean="0"/>
              <a:t>. </a:t>
            </a:r>
            <a:r>
              <a:rPr lang="en-US" b="1" dirty="0" smtClean="0"/>
              <a:t>b</a:t>
            </a:r>
            <a:r>
              <a:rPr lang="en-US" dirty="0" smtClean="0"/>
              <a:t>, By contrast, mice </a:t>
            </a:r>
            <a:r>
              <a:rPr lang="en-US" dirty="0" err="1" smtClean="0"/>
              <a:t>harbouring</a:t>
            </a:r>
            <a:r>
              <a:rPr lang="en-US" dirty="0" smtClean="0"/>
              <a:t> </a:t>
            </a:r>
            <a:r>
              <a:rPr lang="en-US" dirty="0" err="1" smtClean="0"/>
              <a:t>microbiota</a:t>
            </a:r>
            <a:r>
              <a:rPr lang="en-US" dirty="0" smtClean="0"/>
              <a:t> from a child with impaired growth do not gain weight normally. </a:t>
            </a:r>
            <a:r>
              <a:rPr lang="en-US" b="1" dirty="0" smtClean="0"/>
              <a:t>c</a:t>
            </a:r>
            <a:r>
              <a:rPr lang="en-US" dirty="0" smtClean="0"/>
              <a:t>, By including two growth-promoting microbial species from the healthy </a:t>
            </a:r>
            <a:r>
              <a:rPr lang="en-US" dirty="0" err="1" smtClean="0"/>
              <a:t>microbiota</a:t>
            </a:r>
            <a:r>
              <a:rPr lang="en-US" dirty="0" smtClean="0"/>
              <a:t> in the colonization step, or by supplementing the animals' diet with sugars called </a:t>
            </a:r>
            <a:r>
              <a:rPr lang="en-US" dirty="0" err="1" smtClean="0"/>
              <a:t>sialylated</a:t>
            </a:r>
            <a:r>
              <a:rPr lang="en-US" dirty="0" smtClean="0"/>
              <a:t> milk oligosaccharides, healthy weight gain can be restored.</a:t>
            </a:r>
          </a:p>
          <a:p>
            <a:endParaRPr lang="fr-FR" dirty="0" smtClean="0"/>
          </a:p>
        </p:txBody>
      </p:sp>
      <p:sp>
        <p:nvSpPr>
          <p:cNvPr id="440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48AD3C9-11DF-4447-89BB-26254D900E4C}" type="slidenum">
              <a:rPr lang="en-GB" altLang="fr-FR" smtClean="0">
                <a:latin typeface="Calibri" panose="020F0502020204030204" pitchFamily="34" charset="0"/>
              </a:rPr>
              <a:pPr/>
              <a:t>27</a:t>
            </a:fld>
            <a:endParaRPr lang="en-GB" altLang="fr-FR" smtClean="0">
              <a:latin typeface="Calibri" panose="020F0502020204030204" pitchFamily="34" charset="0"/>
            </a:endParaRPr>
          </a:p>
        </p:txBody>
      </p:sp>
    </p:spTree>
    <p:extLst>
      <p:ext uri="{BB962C8B-B14F-4D97-AF65-F5344CB8AC3E}">
        <p14:creationId xmlns:p14="http://schemas.microsoft.com/office/powerpoint/2010/main" val="3273824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dirty="0" smtClean="0"/>
              <a:t>La colonisation transitoire d’une mère par </a:t>
            </a:r>
            <a:r>
              <a:rPr lang="fr-FR" dirty="0" err="1" smtClean="0"/>
              <a:t>Ecoli</a:t>
            </a:r>
            <a:r>
              <a:rPr lang="fr-FR" dirty="0" smtClean="0"/>
              <a:t> pendant 1 semaine permet la production d’anticorps spécifique qui vont augmenter le nombre de cellule responsables de la réponse inné non spécifique </a:t>
            </a:r>
          </a:p>
        </p:txBody>
      </p:sp>
      <p:sp>
        <p:nvSpPr>
          <p:cNvPr id="542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2057EC-FA4C-4BC9-9202-C0161C842C82}" type="slidenum">
              <a:rPr lang="en-GB" altLang="fr-FR" smtClean="0">
                <a:latin typeface="Calibri" panose="020F0502020204030204" pitchFamily="34" charset="0"/>
              </a:rPr>
              <a:pPr/>
              <a:t>37</a:t>
            </a:fld>
            <a:endParaRPr lang="en-GB" altLang="fr-FR" smtClean="0">
              <a:latin typeface="Calibri" panose="020F0502020204030204" pitchFamily="34" charset="0"/>
            </a:endParaRPr>
          </a:p>
        </p:txBody>
      </p:sp>
    </p:spTree>
    <p:extLst>
      <p:ext uri="{BB962C8B-B14F-4D97-AF65-F5344CB8AC3E}">
        <p14:creationId xmlns:p14="http://schemas.microsoft.com/office/powerpoint/2010/main" val="2921806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563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3169CB0-2C4D-4AD4-9569-D7B3DA61DE5D}" type="slidenum">
              <a:rPr lang="en-GB" altLang="fr-FR" smtClean="0">
                <a:latin typeface="Calibri" panose="020F0502020204030204" pitchFamily="34" charset="0"/>
              </a:rPr>
              <a:pPr/>
              <a:t>38</a:t>
            </a:fld>
            <a:endParaRPr lang="en-GB" altLang="fr-FR" smtClean="0">
              <a:latin typeface="Calibri" panose="020F0502020204030204" pitchFamily="34" charset="0"/>
            </a:endParaRPr>
          </a:p>
        </p:txBody>
      </p:sp>
    </p:spTree>
    <p:extLst>
      <p:ext uri="{BB962C8B-B14F-4D97-AF65-F5344CB8AC3E}">
        <p14:creationId xmlns:p14="http://schemas.microsoft.com/office/powerpoint/2010/main" val="1966623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3</a:t>
            </a:fld>
            <a:endParaRPr lang="en-GB" altLang="fr-FR"/>
          </a:p>
        </p:txBody>
      </p:sp>
    </p:spTree>
    <p:extLst>
      <p:ext uri="{BB962C8B-B14F-4D97-AF65-F5344CB8AC3E}">
        <p14:creationId xmlns:p14="http://schemas.microsoft.com/office/powerpoint/2010/main" val="2156359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b="1" dirty="0" smtClean="0"/>
          </a:p>
          <a:p>
            <a:r>
              <a:rPr lang="fr-FR" dirty="0" smtClean="0"/>
              <a:t>•</a:t>
            </a:r>
            <a:r>
              <a:rPr lang="fr-FR" dirty="0" err="1" smtClean="0"/>
              <a:t>Finnish</a:t>
            </a:r>
            <a:r>
              <a:rPr lang="fr-FR" dirty="0" smtClean="0"/>
              <a:t> and </a:t>
            </a:r>
            <a:r>
              <a:rPr lang="fr-FR" dirty="0" err="1" smtClean="0"/>
              <a:t>Estonian</a:t>
            </a:r>
            <a:r>
              <a:rPr lang="fr-FR" dirty="0" smtClean="0"/>
              <a:t> infants have a distinct </a:t>
            </a:r>
            <a:r>
              <a:rPr lang="fr-FR" dirty="0" err="1" smtClean="0"/>
              <a:t>early</a:t>
            </a:r>
            <a:r>
              <a:rPr lang="fr-FR" dirty="0" smtClean="0"/>
              <a:t> </a:t>
            </a:r>
            <a:r>
              <a:rPr lang="fr-FR" dirty="0" err="1" smtClean="0"/>
              <a:t>gut</a:t>
            </a:r>
            <a:r>
              <a:rPr lang="fr-FR" dirty="0" smtClean="0"/>
              <a:t> </a:t>
            </a:r>
            <a:r>
              <a:rPr lang="fr-FR" dirty="0" err="1" smtClean="0"/>
              <a:t>microbiome</a:t>
            </a:r>
            <a:r>
              <a:rPr lang="fr-FR" dirty="0" smtClean="0"/>
              <a:t> </a:t>
            </a:r>
            <a:r>
              <a:rPr lang="fr-FR" dirty="0" err="1" smtClean="0"/>
              <a:t>compared</a:t>
            </a:r>
            <a:r>
              <a:rPr lang="fr-FR" dirty="0" smtClean="0"/>
              <a:t> to </a:t>
            </a:r>
            <a:r>
              <a:rPr lang="fr-FR" dirty="0" err="1" smtClean="0"/>
              <a:t>Russians</a:t>
            </a:r>
            <a:endParaRPr lang="fr-FR" dirty="0" smtClean="0"/>
          </a:p>
          <a:p>
            <a:r>
              <a:rPr lang="fr-FR" dirty="0" smtClean="0"/>
              <a:t>•</a:t>
            </a:r>
            <a:r>
              <a:rPr lang="fr-FR" i="1" dirty="0" smtClean="0"/>
              <a:t>B. </a:t>
            </a:r>
            <a:r>
              <a:rPr lang="fr-FR" i="1" dirty="0" err="1" smtClean="0"/>
              <a:t>dorei</a:t>
            </a:r>
            <a:r>
              <a:rPr lang="fr-FR" dirty="0" smtClean="0"/>
              <a:t> and </a:t>
            </a:r>
            <a:r>
              <a:rPr lang="fr-FR" dirty="0" err="1" smtClean="0"/>
              <a:t>other</a:t>
            </a:r>
            <a:r>
              <a:rPr lang="fr-FR" dirty="0" smtClean="0"/>
              <a:t> </a:t>
            </a:r>
            <a:r>
              <a:rPr lang="fr-FR" i="1" dirty="0" err="1" smtClean="0"/>
              <a:t>Bacteroides</a:t>
            </a:r>
            <a:r>
              <a:rPr lang="fr-FR" dirty="0" smtClean="0"/>
              <a:t> </a:t>
            </a:r>
            <a:r>
              <a:rPr lang="fr-FR" dirty="0" err="1" smtClean="0"/>
              <a:t>species</a:t>
            </a:r>
            <a:r>
              <a:rPr lang="fr-FR" dirty="0" smtClean="0"/>
              <a:t> are </a:t>
            </a:r>
            <a:r>
              <a:rPr lang="fr-FR" dirty="0" err="1" smtClean="0"/>
              <a:t>highly</a:t>
            </a:r>
            <a:r>
              <a:rPr lang="fr-FR" dirty="0" smtClean="0"/>
              <a:t> </a:t>
            </a:r>
            <a:r>
              <a:rPr lang="fr-FR" dirty="0" err="1" smtClean="0"/>
              <a:t>abundant</a:t>
            </a:r>
            <a:r>
              <a:rPr lang="fr-FR" dirty="0" smtClean="0"/>
              <a:t> in </a:t>
            </a:r>
            <a:r>
              <a:rPr lang="fr-FR" dirty="0" err="1" smtClean="0"/>
              <a:t>Finland</a:t>
            </a:r>
            <a:r>
              <a:rPr lang="fr-FR" dirty="0" smtClean="0"/>
              <a:t> and </a:t>
            </a:r>
            <a:r>
              <a:rPr lang="fr-FR" dirty="0" err="1" smtClean="0"/>
              <a:t>Estonia</a:t>
            </a:r>
            <a:endParaRPr lang="fr-FR" dirty="0" smtClean="0"/>
          </a:p>
          <a:p>
            <a:r>
              <a:rPr lang="fr-FR" dirty="0" smtClean="0"/>
              <a:t>•</a:t>
            </a:r>
            <a:r>
              <a:rPr lang="fr-FR" i="1" dirty="0" smtClean="0"/>
              <a:t>B. </a:t>
            </a:r>
            <a:r>
              <a:rPr lang="fr-FR" i="1" dirty="0" err="1" smtClean="0"/>
              <a:t>dorei</a:t>
            </a:r>
            <a:r>
              <a:rPr lang="fr-FR" dirty="0" smtClean="0"/>
              <a:t> LPS </a:t>
            </a:r>
            <a:r>
              <a:rPr lang="fr-FR" dirty="0" err="1" smtClean="0"/>
              <a:t>inhibits</a:t>
            </a:r>
            <a:r>
              <a:rPr lang="fr-FR" dirty="0" smtClean="0"/>
              <a:t> the </a:t>
            </a:r>
            <a:r>
              <a:rPr lang="fr-FR" dirty="0" err="1" smtClean="0"/>
              <a:t>immunostimulatory</a:t>
            </a:r>
            <a:r>
              <a:rPr lang="fr-FR" dirty="0" smtClean="0"/>
              <a:t> </a:t>
            </a:r>
            <a:r>
              <a:rPr lang="fr-FR" dirty="0" err="1" smtClean="0"/>
              <a:t>activity</a:t>
            </a:r>
            <a:r>
              <a:rPr lang="fr-FR" dirty="0" smtClean="0"/>
              <a:t> of </a:t>
            </a:r>
            <a:r>
              <a:rPr lang="fr-FR" i="1" dirty="0" smtClean="0"/>
              <a:t>E. coli</a:t>
            </a:r>
            <a:r>
              <a:rPr lang="fr-FR" dirty="0" smtClean="0"/>
              <a:t> LPS</a:t>
            </a:r>
          </a:p>
          <a:p>
            <a:r>
              <a:rPr lang="fr-FR" dirty="0" smtClean="0"/>
              <a:t>•LPS </a:t>
            </a:r>
            <a:r>
              <a:rPr lang="fr-FR" dirty="0" err="1" smtClean="0"/>
              <a:t>from</a:t>
            </a:r>
            <a:r>
              <a:rPr lang="fr-FR" dirty="0" smtClean="0"/>
              <a:t> </a:t>
            </a:r>
            <a:r>
              <a:rPr lang="fr-FR" i="1" dirty="0" smtClean="0"/>
              <a:t>B. </a:t>
            </a:r>
            <a:r>
              <a:rPr lang="fr-FR" i="1" dirty="0" err="1" smtClean="0"/>
              <a:t>dorei</a:t>
            </a:r>
            <a:r>
              <a:rPr lang="fr-FR" dirty="0" smtClean="0"/>
              <a:t> </a:t>
            </a:r>
            <a:r>
              <a:rPr lang="fr-FR" dirty="0" err="1" smtClean="0"/>
              <a:t>does</a:t>
            </a:r>
            <a:r>
              <a:rPr lang="fr-FR" dirty="0" smtClean="0"/>
              <a:t> not </a:t>
            </a:r>
            <a:r>
              <a:rPr lang="fr-FR" dirty="0" err="1" smtClean="0"/>
              <a:t>protect</a:t>
            </a:r>
            <a:r>
              <a:rPr lang="fr-FR" dirty="0" smtClean="0"/>
              <a:t> NOD </a:t>
            </a:r>
            <a:r>
              <a:rPr lang="fr-FR" dirty="0" err="1" smtClean="0"/>
              <a:t>mice</a:t>
            </a:r>
            <a:r>
              <a:rPr lang="fr-FR" dirty="0" smtClean="0"/>
              <a:t> </a:t>
            </a:r>
            <a:r>
              <a:rPr lang="fr-FR" dirty="0" err="1" smtClean="0"/>
              <a:t>from</a:t>
            </a:r>
            <a:r>
              <a:rPr lang="fr-FR" dirty="0" smtClean="0"/>
              <a:t> type 1 </a:t>
            </a:r>
            <a:r>
              <a:rPr lang="fr-FR" dirty="0" err="1" smtClean="0"/>
              <a:t>diabetes</a:t>
            </a:r>
            <a:endParaRPr lang="fr-FR" dirty="0" smtClean="0"/>
          </a:p>
          <a:p>
            <a:endParaRPr lang="fr-FR" dirty="0" smtClean="0"/>
          </a:p>
        </p:txBody>
      </p:sp>
      <p:sp>
        <p:nvSpPr>
          <p:cNvPr id="583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EE9DD2-C97F-46AF-A56F-3BF4D28FE622}" type="slidenum">
              <a:rPr lang="en-GB" altLang="fr-FR" smtClean="0">
                <a:latin typeface="Calibri" panose="020F0502020204030204" pitchFamily="34" charset="0"/>
              </a:rPr>
              <a:pPr/>
              <a:t>40</a:t>
            </a:fld>
            <a:endParaRPr lang="en-GB" altLang="fr-FR" smtClean="0">
              <a:latin typeface="Calibri" panose="020F0502020204030204" pitchFamily="34" charset="0"/>
            </a:endParaRPr>
          </a:p>
        </p:txBody>
      </p:sp>
    </p:spTree>
    <p:extLst>
      <p:ext uri="{BB962C8B-B14F-4D97-AF65-F5344CB8AC3E}">
        <p14:creationId xmlns:p14="http://schemas.microsoft.com/office/powerpoint/2010/main" val="3883633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b="1" dirty="0" smtClean="0"/>
          </a:p>
          <a:p>
            <a:r>
              <a:rPr lang="fr-FR" dirty="0" smtClean="0"/>
              <a:t>•</a:t>
            </a:r>
            <a:r>
              <a:rPr lang="fr-FR" dirty="0" err="1" smtClean="0"/>
              <a:t>Finnish</a:t>
            </a:r>
            <a:r>
              <a:rPr lang="fr-FR" dirty="0" smtClean="0"/>
              <a:t> and </a:t>
            </a:r>
            <a:r>
              <a:rPr lang="fr-FR" dirty="0" err="1" smtClean="0"/>
              <a:t>Estonian</a:t>
            </a:r>
            <a:r>
              <a:rPr lang="fr-FR" dirty="0" smtClean="0"/>
              <a:t> infants have a distinct </a:t>
            </a:r>
            <a:r>
              <a:rPr lang="fr-FR" dirty="0" err="1" smtClean="0"/>
              <a:t>early</a:t>
            </a:r>
            <a:r>
              <a:rPr lang="fr-FR" dirty="0" smtClean="0"/>
              <a:t> </a:t>
            </a:r>
            <a:r>
              <a:rPr lang="fr-FR" dirty="0" err="1" smtClean="0"/>
              <a:t>gut</a:t>
            </a:r>
            <a:r>
              <a:rPr lang="fr-FR" dirty="0" smtClean="0"/>
              <a:t> </a:t>
            </a:r>
            <a:r>
              <a:rPr lang="fr-FR" dirty="0" err="1" smtClean="0"/>
              <a:t>microbiome</a:t>
            </a:r>
            <a:r>
              <a:rPr lang="fr-FR" dirty="0" smtClean="0"/>
              <a:t> </a:t>
            </a:r>
            <a:r>
              <a:rPr lang="fr-FR" dirty="0" err="1" smtClean="0"/>
              <a:t>compared</a:t>
            </a:r>
            <a:r>
              <a:rPr lang="fr-FR" dirty="0" smtClean="0"/>
              <a:t> to </a:t>
            </a:r>
            <a:r>
              <a:rPr lang="fr-FR" dirty="0" err="1" smtClean="0"/>
              <a:t>Russians</a:t>
            </a:r>
            <a:endParaRPr lang="fr-FR" dirty="0" smtClean="0"/>
          </a:p>
          <a:p>
            <a:r>
              <a:rPr lang="fr-FR" dirty="0" smtClean="0"/>
              <a:t>•</a:t>
            </a:r>
            <a:r>
              <a:rPr lang="fr-FR" i="1" dirty="0" smtClean="0"/>
              <a:t>B. </a:t>
            </a:r>
            <a:r>
              <a:rPr lang="fr-FR" i="1" dirty="0" err="1" smtClean="0"/>
              <a:t>dorei</a:t>
            </a:r>
            <a:r>
              <a:rPr lang="fr-FR" dirty="0" smtClean="0"/>
              <a:t> and </a:t>
            </a:r>
            <a:r>
              <a:rPr lang="fr-FR" dirty="0" err="1" smtClean="0"/>
              <a:t>other</a:t>
            </a:r>
            <a:r>
              <a:rPr lang="fr-FR" dirty="0" smtClean="0"/>
              <a:t> </a:t>
            </a:r>
            <a:r>
              <a:rPr lang="fr-FR" i="1" dirty="0" err="1" smtClean="0"/>
              <a:t>Bacteroides</a:t>
            </a:r>
            <a:r>
              <a:rPr lang="fr-FR" dirty="0" smtClean="0"/>
              <a:t> </a:t>
            </a:r>
            <a:r>
              <a:rPr lang="fr-FR" dirty="0" err="1" smtClean="0"/>
              <a:t>species</a:t>
            </a:r>
            <a:r>
              <a:rPr lang="fr-FR" dirty="0" smtClean="0"/>
              <a:t> are </a:t>
            </a:r>
            <a:r>
              <a:rPr lang="fr-FR" dirty="0" err="1" smtClean="0"/>
              <a:t>highly</a:t>
            </a:r>
            <a:r>
              <a:rPr lang="fr-FR" dirty="0" smtClean="0"/>
              <a:t> </a:t>
            </a:r>
            <a:r>
              <a:rPr lang="fr-FR" dirty="0" err="1" smtClean="0"/>
              <a:t>abundant</a:t>
            </a:r>
            <a:r>
              <a:rPr lang="fr-FR" dirty="0" smtClean="0"/>
              <a:t> in </a:t>
            </a:r>
            <a:r>
              <a:rPr lang="fr-FR" dirty="0" err="1" smtClean="0"/>
              <a:t>Finland</a:t>
            </a:r>
            <a:r>
              <a:rPr lang="fr-FR" dirty="0" smtClean="0"/>
              <a:t> and </a:t>
            </a:r>
            <a:r>
              <a:rPr lang="fr-FR" dirty="0" err="1" smtClean="0"/>
              <a:t>Estonia</a:t>
            </a:r>
            <a:endParaRPr lang="fr-FR" dirty="0" smtClean="0"/>
          </a:p>
          <a:p>
            <a:r>
              <a:rPr lang="fr-FR" dirty="0" smtClean="0"/>
              <a:t>•</a:t>
            </a:r>
            <a:r>
              <a:rPr lang="fr-FR" i="1" dirty="0" smtClean="0"/>
              <a:t>B. </a:t>
            </a:r>
            <a:r>
              <a:rPr lang="fr-FR" i="1" dirty="0" err="1" smtClean="0"/>
              <a:t>dorei</a:t>
            </a:r>
            <a:r>
              <a:rPr lang="fr-FR" dirty="0" smtClean="0"/>
              <a:t> LPS </a:t>
            </a:r>
            <a:r>
              <a:rPr lang="fr-FR" dirty="0" err="1" smtClean="0"/>
              <a:t>inhibits</a:t>
            </a:r>
            <a:r>
              <a:rPr lang="fr-FR" dirty="0" smtClean="0"/>
              <a:t> the </a:t>
            </a:r>
            <a:r>
              <a:rPr lang="fr-FR" dirty="0" err="1" smtClean="0"/>
              <a:t>immunostimulatory</a:t>
            </a:r>
            <a:r>
              <a:rPr lang="fr-FR" dirty="0" smtClean="0"/>
              <a:t> </a:t>
            </a:r>
            <a:r>
              <a:rPr lang="fr-FR" dirty="0" err="1" smtClean="0"/>
              <a:t>activity</a:t>
            </a:r>
            <a:r>
              <a:rPr lang="fr-FR" dirty="0" smtClean="0"/>
              <a:t> of </a:t>
            </a:r>
            <a:r>
              <a:rPr lang="fr-FR" i="1" dirty="0" smtClean="0"/>
              <a:t>E. coli</a:t>
            </a:r>
            <a:r>
              <a:rPr lang="fr-FR" dirty="0" smtClean="0"/>
              <a:t> LPS</a:t>
            </a:r>
          </a:p>
          <a:p>
            <a:r>
              <a:rPr lang="fr-FR" dirty="0" smtClean="0"/>
              <a:t>•LPS </a:t>
            </a:r>
            <a:r>
              <a:rPr lang="fr-FR" dirty="0" err="1" smtClean="0"/>
              <a:t>from</a:t>
            </a:r>
            <a:r>
              <a:rPr lang="fr-FR" dirty="0" smtClean="0"/>
              <a:t> </a:t>
            </a:r>
            <a:r>
              <a:rPr lang="fr-FR" i="1" dirty="0" smtClean="0"/>
              <a:t>B. </a:t>
            </a:r>
            <a:r>
              <a:rPr lang="fr-FR" i="1" dirty="0" err="1" smtClean="0"/>
              <a:t>dorei</a:t>
            </a:r>
            <a:r>
              <a:rPr lang="fr-FR" dirty="0" smtClean="0"/>
              <a:t> </a:t>
            </a:r>
            <a:r>
              <a:rPr lang="fr-FR" dirty="0" err="1" smtClean="0"/>
              <a:t>does</a:t>
            </a:r>
            <a:r>
              <a:rPr lang="fr-FR" dirty="0" smtClean="0"/>
              <a:t> not </a:t>
            </a:r>
            <a:r>
              <a:rPr lang="fr-FR" dirty="0" err="1" smtClean="0"/>
              <a:t>protect</a:t>
            </a:r>
            <a:r>
              <a:rPr lang="fr-FR" dirty="0" smtClean="0"/>
              <a:t> NOD </a:t>
            </a:r>
            <a:r>
              <a:rPr lang="fr-FR" dirty="0" err="1" smtClean="0"/>
              <a:t>mice</a:t>
            </a:r>
            <a:r>
              <a:rPr lang="fr-FR" dirty="0" smtClean="0"/>
              <a:t> </a:t>
            </a:r>
            <a:r>
              <a:rPr lang="fr-FR" dirty="0" err="1" smtClean="0"/>
              <a:t>from</a:t>
            </a:r>
            <a:r>
              <a:rPr lang="fr-FR" dirty="0" smtClean="0"/>
              <a:t> type 1 </a:t>
            </a:r>
            <a:r>
              <a:rPr lang="fr-FR" dirty="0" err="1" smtClean="0"/>
              <a:t>diabetes</a:t>
            </a:r>
            <a:endParaRPr lang="fr-FR" dirty="0" smtClean="0"/>
          </a:p>
          <a:p>
            <a:r>
              <a:rPr lang="en-US" dirty="0" smtClean="0"/>
              <a:t>LPS from </a:t>
            </a:r>
            <a:r>
              <a:rPr lang="en-US" i="1" dirty="0" smtClean="0"/>
              <a:t>E. coli</a:t>
            </a:r>
            <a:r>
              <a:rPr lang="en-US" dirty="0" smtClean="0"/>
              <a:t> induced a strong pro-inflammatory response in peripheral blood mononuclear cells and dendritic cells, whereas LPS from </a:t>
            </a:r>
            <a:r>
              <a:rPr lang="en-US" i="1" dirty="0" smtClean="0"/>
              <a:t>B. </a:t>
            </a:r>
            <a:r>
              <a:rPr lang="en-US" i="1" dirty="0" err="1" smtClean="0"/>
              <a:t>dorei</a:t>
            </a:r>
            <a:r>
              <a:rPr lang="en-US" dirty="0" smtClean="0"/>
              <a:t> failed to induce the production of pro-inflammatory cytokines. Furthermore, it inhibited the </a:t>
            </a:r>
            <a:r>
              <a:rPr lang="en-US" dirty="0" err="1" smtClean="0"/>
              <a:t>immunostimulatory</a:t>
            </a:r>
            <a:r>
              <a:rPr lang="en-US" dirty="0" smtClean="0"/>
              <a:t> effect of LPS from </a:t>
            </a:r>
            <a:r>
              <a:rPr lang="en-US" i="1" dirty="0" smtClean="0"/>
              <a:t>E. coli</a:t>
            </a:r>
            <a:r>
              <a:rPr lang="en-US" dirty="0" smtClean="0"/>
              <a:t> if both were administered together. </a:t>
            </a:r>
            <a:endParaRPr lang="fr-FR" dirty="0" smtClean="0"/>
          </a:p>
        </p:txBody>
      </p:sp>
      <p:sp>
        <p:nvSpPr>
          <p:cNvPr id="583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EE9DD2-C97F-46AF-A56F-3BF4D28FE622}" type="slidenum">
              <a:rPr lang="en-GB" altLang="fr-FR" smtClean="0">
                <a:latin typeface="Calibri" panose="020F0502020204030204" pitchFamily="34" charset="0"/>
              </a:rPr>
              <a:pPr/>
              <a:t>41</a:t>
            </a:fld>
            <a:endParaRPr lang="en-GB" altLang="fr-FR" smtClean="0">
              <a:latin typeface="Calibri" panose="020F0502020204030204" pitchFamily="34" charset="0"/>
            </a:endParaRPr>
          </a:p>
        </p:txBody>
      </p:sp>
    </p:spTree>
    <p:extLst>
      <p:ext uri="{BB962C8B-B14F-4D97-AF65-F5344CB8AC3E}">
        <p14:creationId xmlns:p14="http://schemas.microsoft.com/office/powerpoint/2010/main" val="1405676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a</a:t>
            </a:r>
            <a:r>
              <a:rPr lang="fr-FR" dirty="0" smtClean="0"/>
              <a:t> | Pattern-recognition </a:t>
            </a:r>
            <a:r>
              <a:rPr lang="fr-FR" dirty="0" err="1" smtClean="0"/>
              <a:t>receptors</a:t>
            </a:r>
            <a:r>
              <a:rPr lang="fr-FR" dirty="0" smtClean="0"/>
              <a:t> (</a:t>
            </a:r>
            <a:r>
              <a:rPr lang="fr-FR" dirty="0" err="1" smtClean="0"/>
              <a:t>PRRs</a:t>
            </a:r>
            <a:r>
              <a:rPr lang="fr-FR" dirty="0" smtClean="0"/>
              <a:t>), </a:t>
            </a:r>
            <a:r>
              <a:rPr lang="fr-FR" dirty="0" err="1" smtClean="0"/>
              <a:t>including</a:t>
            </a:r>
            <a:r>
              <a:rPr lang="fr-FR" dirty="0" smtClean="0"/>
              <a:t> intestinal </a:t>
            </a:r>
            <a:r>
              <a:rPr lang="fr-FR" dirty="0" err="1" smtClean="0"/>
              <a:t>epithelial</a:t>
            </a:r>
            <a:r>
              <a:rPr lang="fr-FR" dirty="0" smtClean="0"/>
              <a:t> </a:t>
            </a:r>
            <a:r>
              <a:rPr lang="fr-FR" dirty="0" err="1" smtClean="0"/>
              <a:t>cell</a:t>
            </a:r>
            <a:r>
              <a:rPr lang="fr-FR" dirty="0" smtClean="0"/>
              <a:t> (IEC)-</a:t>
            </a:r>
            <a:r>
              <a:rPr lang="fr-FR" dirty="0" err="1" smtClean="0"/>
              <a:t>expressed</a:t>
            </a:r>
            <a:r>
              <a:rPr lang="fr-FR" dirty="0" smtClean="0"/>
              <a:t> </a:t>
            </a:r>
            <a:r>
              <a:rPr lang="fr-FR" dirty="0" err="1" smtClean="0"/>
              <a:t>Toll-like</a:t>
            </a:r>
            <a:r>
              <a:rPr lang="fr-FR" dirty="0" smtClean="0"/>
              <a:t> </a:t>
            </a:r>
            <a:r>
              <a:rPr lang="fr-FR" dirty="0" err="1" smtClean="0"/>
              <a:t>receptors</a:t>
            </a:r>
            <a:r>
              <a:rPr lang="fr-FR" dirty="0" smtClean="0"/>
              <a:t> (</a:t>
            </a:r>
            <a:r>
              <a:rPr lang="fr-FR" dirty="0" err="1" smtClean="0"/>
              <a:t>TLRs</a:t>
            </a:r>
            <a:r>
              <a:rPr lang="fr-FR" dirty="0" smtClean="0"/>
              <a:t>) and NOD-</a:t>
            </a:r>
            <a:r>
              <a:rPr lang="fr-FR" dirty="0" err="1" smtClean="0"/>
              <a:t>like</a:t>
            </a:r>
            <a:r>
              <a:rPr lang="fr-FR" dirty="0" smtClean="0"/>
              <a:t> </a:t>
            </a:r>
            <a:r>
              <a:rPr lang="fr-FR" dirty="0" err="1" smtClean="0"/>
              <a:t>receptors</a:t>
            </a:r>
            <a:r>
              <a:rPr lang="fr-FR" dirty="0" smtClean="0"/>
              <a:t> (</a:t>
            </a:r>
            <a:r>
              <a:rPr lang="fr-FR" dirty="0" err="1" smtClean="0"/>
              <a:t>NLRs</a:t>
            </a:r>
            <a:r>
              <a:rPr lang="fr-FR" dirty="0" smtClean="0"/>
              <a:t>), </a:t>
            </a:r>
            <a:r>
              <a:rPr lang="fr-FR" dirty="0" err="1" smtClean="0"/>
              <a:t>recognize</a:t>
            </a:r>
            <a:r>
              <a:rPr lang="fr-FR" dirty="0" smtClean="0"/>
              <a:t> </a:t>
            </a:r>
            <a:r>
              <a:rPr lang="fr-FR" dirty="0" err="1" smtClean="0"/>
              <a:t>conserved</a:t>
            </a:r>
            <a:r>
              <a:rPr lang="fr-FR" dirty="0" smtClean="0"/>
              <a:t> </a:t>
            </a:r>
            <a:r>
              <a:rPr lang="fr-FR" dirty="0" err="1" smtClean="0"/>
              <a:t>microbial-associated</a:t>
            </a:r>
            <a:r>
              <a:rPr lang="fr-FR" dirty="0" smtClean="0"/>
              <a:t> </a:t>
            </a:r>
            <a:r>
              <a:rPr lang="fr-FR" dirty="0" err="1" smtClean="0"/>
              <a:t>molecular</a:t>
            </a:r>
            <a:r>
              <a:rPr lang="fr-FR" dirty="0" smtClean="0"/>
              <a:t> motifs and </a:t>
            </a:r>
            <a:r>
              <a:rPr lang="fr-FR" dirty="0" err="1" smtClean="0"/>
              <a:t>pathogen-specific</a:t>
            </a:r>
            <a:r>
              <a:rPr lang="fr-FR" dirty="0" smtClean="0"/>
              <a:t> virulence </a:t>
            </a:r>
            <a:r>
              <a:rPr lang="fr-FR" dirty="0" err="1" smtClean="0"/>
              <a:t>properties</a:t>
            </a:r>
            <a:r>
              <a:rPr lang="fr-FR" dirty="0" smtClean="0"/>
              <a:t>. </a:t>
            </a:r>
            <a:r>
              <a:rPr lang="fr-FR" dirty="0" err="1" smtClean="0"/>
              <a:t>TLRs</a:t>
            </a:r>
            <a:r>
              <a:rPr lang="fr-FR" dirty="0" smtClean="0"/>
              <a:t> </a:t>
            </a:r>
            <a:r>
              <a:rPr lang="fr-FR" dirty="0" err="1" smtClean="0"/>
              <a:t>recruit</a:t>
            </a:r>
            <a:r>
              <a:rPr lang="fr-FR" dirty="0" smtClean="0"/>
              <a:t> the </a:t>
            </a:r>
            <a:r>
              <a:rPr lang="fr-FR" dirty="0" err="1" smtClean="0"/>
              <a:t>signalling</a:t>
            </a:r>
            <a:r>
              <a:rPr lang="fr-FR" dirty="0" smtClean="0"/>
              <a:t> </a:t>
            </a:r>
            <a:r>
              <a:rPr lang="fr-FR" dirty="0" err="1" smtClean="0"/>
              <a:t>adaptors</a:t>
            </a:r>
            <a:r>
              <a:rPr lang="fr-FR" dirty="0" smtClean="0"/>
              <a:t> MYD88 and TIR-</a:t>
            </a:r>
            <a:r>
              <a:rPr lang="fr-FR" dirty="0" err="1" smtClean="0"/>
              <a:t>domain</a:t>
            </a:r>
            <a:r>
              <a:rPr lang="fr-FR" dirty="0" smtClean="0"/>
              <a:t>-</a:t>
            </a:r>
            <a:r>
              <a:rPr lang="fr-FR" dirty="0" err="1" smtClean="0"/>
              <a:t>containing</a:t>
            </a:r>
            <a:r>
              <a:rPr lang="fr-FR" dirty="0" smtClean="0"/>
              <a:t> </a:t>
            </a:r>
            <a:r>
              <a:rPr lang="fr-FR" dirty="0" err="1" smtClean="0"/>
              <a:t>adaptor</a:t>
            </a:r>
            <a:r>
              <a:rPr lang="fr-FR" dirty="0" smtClean="0"/>
              <a:t> </a:t>
            </a:r>
            <a:r>
              <a:rPr lang="fr-FR" dirty="0" err="1" smtClean="0"/>
              <a:t>protein</a:t>
            </a:r>
            <a:r>
              <a:rPr lang="fr-FR" dirty="0" smtClean="0"/>
              <a:t> </a:t>
            </a:r>
            <a:r>
              <a:rPr lang="fr-FR" dirty="0" err="1" smtClean="0"/>
              <a:t>inducing</a:t>
            </a:r>
            <a:r>
              <a:rPr lang="fr-FR" dirty="0" smtClean="0"/>
              <a:t> </a:t>
            </a:r>
            <a:r>
              <a:rPr lang="fr-FR" dirty="0" err="1" smtClean="0"/>
              <a:t>interferon</a:t>
            </a:r>
            <a:r>
              <a:rPr lang="fr-FR" dirty="0" smtClean="0"/>
              <a:t>-</a:t>
            </a:r>
            <a:r>
              <a:rPr lang="el-GR" dirty="0" smtClean="0"/>
              <a:t>β (</a:t>
            </a:r>
            <a:r>
              <a:rPr lang="fr-FR" dirty="0" smtClean="0"/>
              <a:t>TRIF) on </a:t>
            </a:r>
            <a:r>
              <a:rPr lang="fr-FR" dirty="0" err="1" smtClean="0"/>
              <a:t>ligation</a:t>
            </a:r>
            <a:r>
              <a:rPr lang="fr-FR" dirty="0" smtClean="0"/>
              <a:t> to signal </a:t>
            </a:r>
            <a:r>
              <a:rPr lang="fr-FR" dirty="0" err="1" smtClean="0"/>
              <a:t>molecules</a:t>
            </a:r>
            <a:r>
              <a:rPr lang="fr-FR" dirty="0" smtClean="0"/>
              <a:t> via </a:t>
            </a:r>
            <a:r>
              <a:rPr lang="fr-FR" dirty="0" err="1" smtClean="0"/>
              <a:t>nuclear</a:t>
            </a:r>
            <a:r>
              <a:rPr lang="fr-FR" dirty="0" smtClean="0"/>
              <a:t> factor-</a:t>
            </a:r>
            <a:r>
              <a:rPr lang="el-GR" dirty="0" smtClean="0"/>
              <a:t>κ</a:t>
            </a:r>
            <a:r>
              <a:rPr lang="fr-FR" dirty="0" smtClean="0"/>
              <a:t>B (NF-</a:t>
            </a:r>
            <a:r>
              <a:rPr lang="el-GR" dirty="0" smtClean="0"/>
              <a:t>κ</a:t>
            </a:r>
            <a:r>
              <a:rPr lang="fr-FR" dirty="0" smtClean="0"/>
              <a:t>B), p50 and p65 </a:t>
            </a:r>
            <a:r>
              <a:rPr lang="fr-FR" dirty="0" err="1" smtClean="0"/>
              <a:t>subunit</a:t>
            </a:r>
            <a:r>
              <a:rPr lang="fr-FR" dirty="0" smtClean="0"/>
              <a:t> activation and the </a:t>
            </a:r>
            <a:r>
              <a:rPr lang="fr-FR" dirty="0" err="1" smtClean="0"/>
              <a:t>mitogen-activated</a:t>
            </a:r>
            <a:r>
              <a:rPr lang="fr-FR" dirty="0" smtClean="0"/>
              <a:t> </a:t>
            </a:r>
            <a:r>
              <a:rPr lang="fr-FR" dirty="0" err="1" smtClean="0"/>
              <a:t>protein</a:t>
            </a:r>
            <a:r>
              <a:rPr lang="fr-FR" dirty="0" smtClean="0"/>
              <a:t> kinase (MAPK) </a:t>
            </a:r>
            <a:r>
              <a:rPr lang="fr-FR" dirty="0" err="1" smtClean="0"/>
              <a:t>pathway</a:t>
            </a:r>
            <a:r>
              <a:rPr lang="fr-FR" dirty="0" smtClean="0"/>
              <a:t> (not </a:t>
            </a:r>
            <a:r>
              <a:rPr lang="fr-FR" dirty="0" err="1" smtClean="0"/>
              <a:t>shown</a:t>
            </a:r>
            <a:r>
              <a:rPr lang="fr-FR" dirty="0" smtClean="0"/>
              <a:t>). </a:t>
            </a:r>
            <a:r>
              <a:rPr lang="fr-FR" dirty="0" err="1" smtClean="0"/>
              <a:t>Nucleotide-binding</a:t>
            </a:r>
            <a:r>
              <a:rPr lang="fr-FR" dirty="0" smtClean="0"/>
              <a:t> </a:t>
            </a:r>
            <a:r>
              <a:rPr lang="fr-FR" dirty="0" err="1" smtClean="0"/>
              <a:t>oligomerization</a:t>
            </a:r>
            <a:r>
              <a:rPr lang="fr-FR" dirty="0" smtClean="0"/>
              <a:t> </a:t>
            </a:r>
            <a:r>
              <a:rPr lang="fr-FR" dirty="0" err="1" smtClean="0"/>
              <a:t>domain</a:t>
            </a:r>
            <a:r>
              <a:rPr lang="fr-FR" dirty="0" smtClean="0"/>
              <a:t> 1 (NOD1) and NOD2 signal </a:t>
            </a:r>
            <a:r>
              <a:rPr lang="fr-FR" dirty="0" err="1" smtClean="0"/>
              <a:t>through</a:t>
            </a:r>
            <a:r>
              <a:rPr lang="fr-FR" dirty="0" smtClean="0"/>
              <a:t> </a:t>
            </a:r>
            <a:r>
              <a:rPr lang="fr-FR" dirty="0" err="1" smtClean="0"/>
              <a:t>receptor-interacting</a:t>
            </a:r>
            <a:r>
              <a:rPr lang="fr-FR" dirty="0" smtClean="0"/>
              <a:t> </a:t>
            </a:r>
            <a:r>
              <a:rPr lang="fr-FR" dirty="0" err="1" smtClean="0"/>
              <a:t>protein</a:t>
            </a:r>
            <a:r>
              <a:rPr lang="fr-FR" dirty="0" smtClean="0"/>
              <a:t> 2 (RIP2) to </a:t>
            </a:r>
            <a:r>
              <a:rPr lang="fr-FR" dirty="0" err="1" smtClean="0"/>
              <a:t>activate</a:t>
            </a:r>
            <a:r>
              <a:rPr lang="fr-FR" dirty="0" smtClean="0"/>
              <a:t> NF-</a:t>
            </a:r>
            <a:r>
              <a:rPr lang="el-GR" dirty="0" smtClean="0"/>
              <a:t>κ</a:t>
            </a:r>
            <a:r>
              <a:rPr lang="fr-FR" dirty="0" smtClean="0"/>
              <a:t>B and </a:t>
            </a:r>
            <a:r>
              <a:rPr lang="fr-FR" dirty="0" err="1" smtClean="0"/>
              <a:t>MAPKs</a:t>
            </a:r>
            <a:r>
              <a:rPr lang="fr-FR" dirty="0" smtClean="0"/>
              <a:t>, </a:t>
            </a:r>
            <a:r>
              <a:rPr lang="fr-FR" dirty="0" err="1" smtClean="0"/>
              <a:t>whereas</a:t>
            </a:r>
            <a:r>
              <a:rPr lang="fr-FR" dirty="0" smtClean="0"/>
              <a:t> </a:t>
            </a:r>
            <a:r>
              <a:rPr lang="fr-FR" dirty="0" err="1" smtClean="0"/>
              <a:t>other</a:t>
            </a:r>
            <a:r>
              <a:rPr lang="fr-FR" dirty="0" smtClean="0"/>
              <a:t> IEC-</a:t>
            </a:r>
            <a:r>
              <a:rPr lang="fr-FR" dirty="0" err="1" smtClean="0"/>
              <a:t>expressed</a:t>
            </a:r>
            <a:r>
              <a:rPr lang="fr-FR" dirty="0" smtClean="0"/>
              <a:t> </a:t>
            </a:r>
            <a:r>
              <a:rPr lang="fr-FR" dirty="0" err="1" smtClean="0"/>
              <a:t>NLRs</a:t>
            </a:r>
            <a:r>
              <a:rPr lang="fr-FR" dirty="0" smtClean="0"/>
              <a:t>, </a:t>
            </a:r>
            <a:r>
              <a:rPr lang="fr-FR" dirty="0" err="1" smtClean="0"/>
              <a:t>including</a:t>
            </a:r>
            <a:r>
              <a:rPr lang="fr-FR" dirty="0" smtClean="0"/>
              <a:t> NOD-, LRR- and </a:t>
            </a:r>
            <a:r>
              <a:rPr lang="fr-FR" dirty="0" err="1" smtClean="0"/>
              <a:t>pyrin</a:t>
            </a:r>
            <a:r>
              <a:rPr lang="fr-FR" dirty="0" smtClean="0"/>
              <a:t> </a:t>
            </a:r>
            <a:r>
              <a:rPr lang="fr-FR" dirty="0" err="1" smtClean="0"/>
              <a:t>domain-containing</a:t>
            </a:r>
            <a:r>
              <a:rPr lang="fr-FR" dirty="0" smtClean="0"/>
              <a:t> 3 (NLRP3), NLRP6 and NOD-, LRR- and CARD-</a:t>
            </a:r>
            <a:r>
              <a:rPr lang="fr-FR" dirty="0" err="1" smtClean="0"/>
              <a:t>containing</a:t>
            </a:r>
            <a:r>
              <a:rPr lang="fr-FR" dirty="0" smtClean="0"/>
              <a:t> 4 (NLRC4), </a:t>
            </a:r>
            <a:r>
              <a:rPr lang="fr-FR" dirty="0" err="1" smtClean="0"/>
              <a:t>form</a:t>
            </a:r>
            <a:r>
              <a:rPr lang="fr-FR" dirty="0" smtClean="0"/>
              <a:t> </a:t>
            </a:r>
            <a:r>
              <a:rPr lang="fr-FR" dirty="0" err="1" smtClean="0"/>
              <a:t>inflammasome</a:t>
            </a:r>
            <a:r>
              <a:rPr lang="fr-FR" dirty="0" smtClean="0"/>
              <a:t> complexes </a:t>
            </a:r>
            <a:r>
              <a:rPr lang="fr-FR" dirty="0" err="1" smtClean="0"/>
              <a:t>with</a:t>
            </a:r>
            <a:r>
              <a:rPr lang="fr-FR" dirty="0" smtClean="0"/>
              <a:t> pro-</a:t>
            </a:r>
            <a:r>
              <a:rPr lang="fr-FR" dirty="0" err="1" smtClean="0"/>
              <a:t>caspase</a:t>
            </a:r>
            <a:r>
              <a:rPr lang="fr-FR" dirty="0" smtClean="0"/>
              <a:t> 1 for the </a:t>
            </a:r>
            <a:r>
              <a:rPr lang="fr-FR" dirty="0" err="1" smtClean="0"/>
              <a:t>cleavage</a:t>
            </a:r>
            <a:r>
              <a:rPr lang="fr-FR" dirty="0" smtClean="0"/>
              <a:t> and activation of interleukin-1</a:t>
            </a:r>
            <a:r>
              <a:rPr lang="el-GR" dirty="0" smtClean="0"/>
              <a:t>β (</a:t>
            </a:r>
            <a:r>
              <a:rPr lang="fr-FR" dirty="0" smtClean="0"/>
              <a:t>IL-1</a:t>
            </a:r>
            <a:r>
              <a:rPr lang="el-GR" dirty="0" smtClean="0"/>
              <a:t>β) </a:t>
            </a:r>
            <a:r>
              <a:rPr lang="fr-FR" dirty="0" smtClean="0"/>
              <a:t>and IL-18. </a:t>
            </a:r>
            <a:r>
              <a:rPr lang="fr-FR" dirty="0" err="1" smtClean="0"/>
              <a:t>Polarized</a:t>
            </a:r>
            <a:r>
              <a:rPr lang="fr-FR" dirty="0" smtClean="0"/>
              <a:t> expression of </a:t>
            </a:r>
            <a:r>
              <a:rPr lang="fr-FR" dirty="0" err="1" smtClean="0"/>
              <a:t>PRRs</a:t>
            </a:r>
            <a:r>
              <a:rPr lang="fr-FR" dirty="0" smtClean="0"/>
              <a:t> by </a:t>
            </a:r>
            <a:r>
              <a:rPr lang="fr-FR" dirty="0" err="1" smtClean="0"/>
              <a:t>IECs</a:t>
            </a:r>
            <a:r>
              <a:rPr lang="fr-FR" dirty="0" smtClean="0"/>
              <a:t> at </a:t>
            </a:r>
            <a:r>
              <a:rPr lang="fr-FR" dirty="0" err="1" smtClean="0"/>
              <a:t>either</a:t>
            </a:r>
            <a:r>
              <a:rPr lang="fr-FR" dirty="0" smtClean="0"/>
              <a:t> the apical or </a:t>
            </a:r>
            <a:r>
              <a:rPr lang="fr-FR" dirty="0" err="1" smtClean="0"/>
              <a:t>basolateral</a:t>
            </a:r>
            <a:r>
              <a:rPr lang="fr-FR" dirty="0" smtClean="0"/>
              <a:t> membrane </a:t>
            </a:r>
            <a:r>
              <a:rPr lang="fr-FR" dirty="0" err="1" smtClean="0"/>
              <a:t>may</a:t>
            </a:r>
            <a:r>
              <a:rPr lang="fr-FR" dirty="0" smtClean="0"/>
              <a:t> </a:t>
            </a:r>
            <a:r>
              <a:rPr lang="fr-FR" dirty="0" err="1" smtClean="0"/>
              <a:t>contribute</a:t>
            </a:r>
            <a:r>
              <a:rPr lang="fr-FR" dirty="0" smtClean="0"/>
              <a:t> to the discrimination </a:t>
            </a:r>
            <a:r>
              <a:rPr lang="fr-FR" dirty="0" err="1" smtClean="0"/>
              <a:t>between</a:t>
            </a:r>
            <a:r>
              <a:rPr lang="fr-FR" dirty="0" smtClean="0"/>
              <a:t> commensal and </a:t>
            </a:r>
            <a:r>
              <a:rPr lang="fr-FR" dirty="0" err="1" smtClean="0"/>
              <a:t>pathogen</a:t>
            </a:r>
            <a:r>
              <a:rPr lang="fr-FR" dirty="0" smtClean="0"/>
              <a:t> </a:t>
            </a:r>
            <a:r>
              <a:rPr lang="fr-FR" dirty="0" err="1" smtClean="0"/>
              <a:t>microbial</a:t>
            </a:r>
            <a:r>
              <a:rPr lang="fr-FR" dirty="0" smtClean="0"/>
              <a:t> </a:t>
            </a:r>
            <a:r>
              <a:rPr lang="fr-FR" dirty="0" err="1" smtClean="0"/>
              <a:t>signals</a:t>
            </a:r>
            <a:r>
              <a:rPr lang="fr-FR" dirty="0" smtClean="0"/>
              <a:t>. For </a:t>
            </a:r>
            <a:r>
              <a:rPr lang="fr-FR" dirty="0" err="1" smtClean="0"/>
              <a:t>example</a:t>
            </a:r>
            <a:r>
              <a:rPr lang="fr-FR" dirty="0" smtClean="0"/>
              <a:t>, </a:t>
            </a:r>
            <a:r>
              <a:rPr lang="fr-FR" dirty="0" err="1" smtClean="0"/>
              <a:t>signalling</a:t>
            </a:r>
            <a:r>
              <a:rPr lang="fr-FR" dirty="0" smtClean="0"/>
              <a:t> </a:t>
            </a:r>
            <a:r>
              <a:rPr lang="fr-FR" dirty="0" err="1" smtClean="0"/>
              <a:t>through</a:t>
            </a:r>
            <a:r>
              <a:rPr lang="fr-FR" dirty="0" smtClean="0"/>
              <a:t> surface or </a:t>
            </a:r>
            <a:r>
              <a:rPr lang="fr-FR" dirty="0" err="1" smtClean="0"/>
              <a:t>endosomal</a:t>
            </a:r>
            <a:r>
              <a:rPr lang="fr-FR" dirty="0" smtClean="0"/>
              <a:t> TLR9 at the apical pole of </a:t>
            </a:r>
            <a:r>
              <a:rPr lang="fr-FR" dirty="0" err="1" smtClean="0"/>
              <a:t>IECs</a:t>
            </a:r>
            <a:r>
              <a:rPr lang="fr-FR" dirty="0" smtClean="0"/>
              <a:t> </a:t>
            </a:r>
            <a:r>
              <a:rPr lang="fr-FR" dirty="0" err="1" smtClean="0"/>
              <a:t>promotes</a:t>
            </a:r>
            <a:r>
              <a:rPr lang="fr-FR" dirty="0" smtClean="0"/>
              <a:t> the inhibition of NF-</a:t>
            </a:r>
            <a:r>
              <a:rPr lang="el-GR" dirty="0" smtClean="0"/>
              <a:t>κ</a:t>
            </a:r>
            <a:r>
              <a:rPr lang="fr-FR" dirty="0" smtClean="0"/>
              <a:t>B </a:t>
            </a:r>
            <a:r>
              <a:rPr lang="fr-FR" dirty="0" err="1" smtClean="0"/>
              <a:t>signalling</a:t>
            </a:r>
            <a:r>
              <a:rPr lang="fr-FR" dirty="0" smtClean="0"/>
              <a:t>, </a:t>
            </a:r>
            <a:r>
              <a:rPr lang="fr-FR" dirty="0" err="1" smtClean="0"/>
              <a:t>whereas</a:t>
            </a:r>
            <a:r>
              <a:rPr lang="fr-FR" dirty="0" smtClean="0"/>
              <a:t> TLR </a:t>
            </a:r>
            <a:r>
              <a:rPr lang="fr-FR" dirty="0" err="1" smtClean="0"/>
              <a:t>signalling</a:t>
            </a:r>
            <a:r>
              <a:rPr lang="fr-FR" dirty="0" smtClean="0"/>
              <a:t> </a:t>
            </a:r>
            <a:r>
              <a:rPr lang="fr-FR" dirty="0" err="1" smtClean="0"/>
              <a:t>from</a:t>
            </a:r>
            <a:r>
              <a:rPr lang="fr-FR" dirty="0" smtClean="0"/>
              <a:t> the </a:t>
            </a:r>
            <a:r>
              <a:rPr lang="fr-FR" dirty="0" err="1" smtClean="0"/>
              <a:t>basolateral</a:t>
            </a:r>
            <a:r>
              <a:rPr lang="fr-FR" dirty="0" smtClean="0"/>
              <a:t> pole </a:t>
            </a:r>
            <a:r>
              <a:rPr lang="fr-FR" dirty="0" err="1" smtClean="0"/>
              <a:t>promotes</a:t>
            </a:r>
            <a:r>
              <a:rPr lang="fr-FR" dirty="0" smtClean="0"/>
              <a:t> NF-</a:t>
            </a:r>
            <a:r>
              <a:rPr lang="el-GR" dirty="0" smtClean="0"/>
              <a:t>κ</a:t>
            </a:r>
            <a:r>
              <a:rPr lang="fr-FR" dirty="0" smtClean="0"/>
              <a:t>B activation. </a:t>
            </a:r>
            <a:r>
              <a:rPr lang="fr-FR" b="1" dirty="0" smtClean="0"/>
              <a:t>b</a:t>
            </a:r>
            <a:r>
              <a:rPr lang="fr-FR" dirty="0" smtClean="0"/>
              <a:t> | </a:t>
            </a:r>
            <a:r>
              <a:rPr lang="fr-FR" dirty="0" err="1" smtClean="0"/>
              <a:t>Microbial</a:t>
            </a:r>
            <a:r>
              <a:rPr lang="fr-FR" dirty="0" smtClean="0"/>
              <a:t> recognition </a:t>
            </a:r>
            <a:r>
              <a:rPr lang="fr-FR" dirty="0" err="1" smtClean="0"/>
              <a:t>is</a:t>
            </a:r>
            <a:r>
              <a:rPr lang="fr-FR" dirty="0" smtClean="0"/>
              <a:t> </a:t>
            </a:r>
            <a:r>
              <a:rPr lang="fr-FR" dirty="0" err="1" smtClean="0"/>
              <a:t>integrated</a:t>
            </a:r>
            <a:r>
              <a:rPr lang="fr-FR" dirty="0" smtClean="0"/>
              <a:t> by </a:t>
            </a:r>
            <a:r>
              <a:rPr lang="fr-FR" dirty="0" err="1" smtClean="0"/>
              <a:t>IECs</a:t>
            </a:r>
            <a:r>
              <a:rPr lang="fr-FR" dirty="0" smtClean="0"/>
              <a:t>. This </a:t>
            </a:r>
            <a:r>
              <a:rPr lang="fr-FR" dirty="0" err="1" smtClean="0"/>
              <a:t>promotes</a:t>
            </a:r>
            <a:r>
              <a:rPr lang="fr-FR" dirty="0" smtClean="0"/>
              <a:t> </a:t>
            </a:r>
            <a:r>
              <a:rPr lang="fr-FR" dirty="0" err="1" smtClean="0"/>
              <a:t>cell</a:t>
            </a:r>
            <a:r>
              <a:rPr lang="fr-FR" dirty="0" smtClean="0"/>
              <a:t> </a:t>
            </a:r>
            <a:r>
              <a:rPr lang="fr-FR" dirty="0" err="1" smtClean="0"/>
              <a:t>survival</a:t>
            </a:r>
            <a:r>
              <a:rPr lang="fr-FR" dirty="0" smtClean="0"/>
              <a:t> and </a:t>
            </a:r>
            <a:r>
              <a:rPr lang="fr-FR" dirty="0" err="1" smtClean="0"/>
              <a:t>repair</a:t>
            </a:r>
            <a:r>
              <a:rPr lang="fr-FR" dirty="0" smtClean="0"/>
              <a:t> (</a:t>
            </a:r>
            <a:r>
              <a:rPr lang="fr-FR" dirty="0" err="1" smtClean="0"/>
              <a:t>mediated</a:t>
            </a:r>
            <a:r>
              <a:rPr lang="fr-FR" dirty="0" smtClean="0"/>
              <a:t> by </a:t>
            </a:r>
            <a:r>
              <a:rPr lang="fr-FR" dirty="0" err="1" smtClean="0"/>
              <a:t>trefoil</a:t>
            </a:r>
            <a:r>
              <a:rPr lang="fr-FR" dirty="0" smtClean="0"/>
              <a:t> factor 3 (TFF3), </a:t>
            </a:r>
            <a:r>
              <a:rPr lang="fr-FR" dirty="0" err="1" smtClean="0"/>
              <a:t>heat-shock</a:t>
            </a:r>
            <a:r>
              <a:rPr lang="fr-FR" dirty="0" smtClean="0"/>
              <a:t> </a:t>
            </a:r>
            <a:r>
              <a:rPr lang="fr-FR" dirty="0" err="1" smtClean="0"/>
              <a:t>proteins</a:t>
            </a:r>
            <a:r>
              <a:rPr lang="fr-FR" dirty="0" smtClean="0"/>
              <a:t> and </a:t>
            </a:r>
            <a:r>
              <a:rPr lang="fr-FR" dirty="0" err="1" smtClean="0"/>
              <a:t>epidermal</a:t>
            </a:r>
            <a:r>
              <a:rPr lang="fr-FR" dirty="0" smtClean="0"/>
              <a:t> </a:t>
            </a:r>
            <a:r>
              <a:rPr lang="fr-FR" dirty="0" err="1" smtClean="0"/>
              <a:t>growth</a:t>
            </a:r>
            <a:r>
              <a:rPr lang="fr-FR" dirty="0" smtClean="0"/>
              <a:t> factor </a:t>
            </a:r>
            <a:r>
              <a:rPr lang="fr-FR" dirty="0" err="1" smtClean="0"/>
              <a:t>receptor</a:t>
            </a:r>
            <a:r>
              <a:rPr lang="fr-FR" dirty="0" smtClean="0"/>
              <a:t> (EGFR) ligand expression), </a:t>
            </a:r>
            <a:r>
              <a:rPr lang="fr-FR" dirty="0" err="1" smtClean="0"/>
              <a:t>barrier</a:t>
            </a:r>
            <a:r>
              <a:rPr lang="fr-FR" dirty="0" smtClean="0"/>
              <a:t> </a:t>
            </a:r>
            <a:r>
              <a:rPr lang="fr-FR" dirty="0" err="1" smtClean="0"/>
              <a:t>function</a:t>
            </a:r>
            <a:r>
              <a:rPr lang="fr-FR" dirty="0" smtClean="0"/>
              <a:t> (</a:t>
            </a:r>
            <a:r>
              <a:rPr lang="fr-FR" dirty="0" err="1" smtClean="0"/>
              <a:t>mediated</a:t>
            </a:r>
            <a:r>
              <a:rPr lang="fr-FR" dirty="0" smtClean="0"/>
              <a:t> by </a:t>
            </a:r>
            <a:r>
              <a:rPr lang="fr-FR" dirty="0" err="1" smtClean="0"/>
              <a:t>increased</a:t>
            </a:r>
            <a:r>
              <a:rPr lang="fr-FR" dirty="0" smtClean="0"/>
              <a:t> </a:t>
            </a:r>
            <a:r>
              <a:rPr lang="fr-FR" dirty="0" err="1" smtClean="0"/>
              <a:t>mucin</a:t>
            </a:r>
            <a:r>
              <a:rPr lang="fr-FR" dirty="0" smtClean="0"/>
              <a:t> and </a:t>
            </a:r>
            <a:r>
              <a:rPr lang="fr-FR" dirty="0" err="1" smtClean="0"/>
              <a:t>antimicrobial</a:t>
            </a:r>
            <a:r>
              <a:rPr lang="fr-FR" dirty="0" smtClean="0"/>
              <a:t> peptide (AMP) </a:t>
            </a:r>
            <a:r>
              <a:rPr lang="fr-FR" dirty="0" err="1" smtClean="0"/>
              <a:t>producton</a:t>
            </a:r>
            <a:r>
              <a:rPr lang="fr-FR" dirty="0" smtClean="0"/>
              <a:t>) and </a:t>
            </a:r>
            <a:r>
              <a:rPr lang="fr-FR" dirty="0" err="1" smtClean="0"/>
              <a:t>immunoregulatory</a:t>
            </a:r>
            <a:r>
              <a:rPr lang="fr-FR" dirty="0" smtClean="0"/>
              <a:t> </a:t>
            </a:r>
            <a:r>
              <a:rPr lang="fr-FR" dirty="0" err="1" smtClean="0"/>
              <a:t>responses</a:t>
            </a:r>
            <a:r>
              <a:rPr lang="fr-FR" dirty="0" smtClean="0"/>
              <a:t> (</a:t>
            </a:r>
            <a:r>
              <a:rPr lang="fr-FR" dirty="0" err="1" smtClean="0"/>
              <a:t>mediated</a:t>
            </a:r>
            <a:r>
              <a:rPr lang="fr-FR" dirty="0" smtClean="0"/>
              <a:t> by a </a:t>
            </a:r>
            <a:r>
              <a:rPr lang="fr-FR" dirty="0" err="1" smtClean="0"/>
              <a:t>proliferation-inducing</a:t>
            </a:r>
            <a:r>
              <a:rPr lang="fr-FR" dirty="0" smtClean="0"/>
              <a:t> ligand (APRIL), B </a:t>
            </a:r>
            <a:r>
              <a:rPr lang="fr-FR" dirty="0" err="1" smtClean="0"/>
              <a:t>cell-activating</a:t>
            </a:r>
            <a:r>
              <a:rPr lang="fr-FR" dirty="0" smtClean="0"/>
              <a:t> factor (BAFF), IL-25, </a:t>
            </a:r>
            <a:r>
              <a:rPr lang="fr-FR" dirty="0" err="1" smtClean="0"/>
              <a:t>retinoic</a:t>
            </a:r>
            <a:r>
              <a:rPr lang="fr-FR" dirty="0" smtClean="0"/>
              <a:t> </a:t>
            </a:r>
            <a:r>
              <a:rPr lang="fr-FR" dirty="0" err="1" smtClean="0"/>
              <a:t>acid</a:t>
            </a:r>
            <a:r>
              <a:rPr lang="fr-FR" dirty="0" smtClean="0"/>
              <a:t>, </a:t>
            </a:r>
            <a:r>
              <a:rPr lang="fr-FR" dirty="0" err="1" smtClean="0"/>
              <a:t>transforming</a:t>
            </a:r>
            <a:r>
              <a:rPr lang="fr-FR" dirty="0" smtClean="0"/>
              <a:t> </a:t>
            </a:r>
            <a:r>
              <a:rPr lang="fr-FR" dirty="0" err="1" smtClean="0"/>
              <a:t>growth</a:t>
            </a:r>
            <a:r>
              <a:rPr lang="fr-FR" dirty="0" smtClean="0"/>
              <a:t> factor-</a:t>
            </a:r>
            <a:r>
              <a:rPr lang="el-GR" dirty="0" smtClean="0"/>
              <a:t>β (</a:t>
            </a:r>
            <a:r>
              <a:rPr lang="fr-FR" dirty="0" smtClean="0"/>
              <a:t>TGF</a:t>
            </a:r>
            <a:r>
              <a:rPr lang="el-GR" dirty="0" smtClean="0"/>
              <a:t>β) </a:t>
            </a:r>
            <a:r>
              <a:rPr lang="fr-FR" dirty="0" smtClean="0"/>
              <a:t>and </a:t>
            </a:r>
            <a:r>
              <a:rPr lang="fr-FR" dirty="0" err="1" smtClean="0"/>
              <a:t>thymic</a:t>
            </a:r>
            <a:r>
              <a:rPr lang="fr-FR" dirty="0" smtClean="0"/>
              <a:t> </a:t>
            </a:r>
            <a:r>
              <a:rPr lang="fr-FR" dirty="0" err="1" smtClean="0"/>
              <a:t>stromal</a:t>
            </a:r>
            <a:r>
              <a:rPr lang="fr-FR" dirty="0" smtClean="0"/>
              <a:t> </a:t>
            </a:r>
            <a:r>
              <a:rPr lang="fr-FR" dirty="0" err="1" smtClean="0"/>
              <a:t>lymphopoietin</a:t>
            </a:r>
            <a:r>
              <a:rPr lang="fr-FR" dirty="0" smtClean="0"/>
              <a:t> (TSLP)), FRMPD2, FERM and PDZ </a:t>
            </a:r>
            <a:r>
              <a:rPr lang="fr-FR" dirty="0" err="1" smtClean="0"/>
              <a:t>domain-containing</a:t>
            </a:r>
            <a:r>
              <a:rPr lang="fr-FR" dirty="0" smtClean="0"/>
              <a:t> 2; I</a:t>
            </a:r>
            <a:r>
              <a:rPr lang="el-GR" dirty="0" smtClean="0"/>
              <a:t>κ</a:t>
            </a:r>
            <a:r>
              <a:rPr lang="fr-FR" dirty="0" smtClean="0"/>
              <a:t>B, </a:t>
            </a:r>
            <a:r>
              <a:rPr lang="fr-FR" dirty="0" err="1" smtClean="0"/>
              <a:t>inhibitor</a:t>
            </a:r>
            <a:r>
              <a:rPr lang="fr-FR" dirty="0" smtClean="0"/>
              <a:t> of NF-</a:t>
            </a:r>
            <a:r>
              <a:rPr lang="el-GR" dirty="0" smtClean="0"/>
              <a:t>κ</a:t>
            </a:r>
            <a:r>
              <a:rPr lang="fr-FR" dirty="0" smtClean="0"/>
              <a:t>B; IKK, I</a:t>
            </a:r>
            <a:r>
              <a:rPr lang="el-GR" dirty="0" smtClean="0"/>
              <a:t>κ</a:t>
            </a:r>
            <a:r>
              <a:rPr lang="fr-FR" dirty="0" smtClean="0"/>
              <a:t>B kinase; ROS, </a:t>
            </a:r>
            <a:r>
              <a:rPr lang="fr-FR" dirty="0" err="1" smtClean="0"/>
              <a:t>reactive</a:t>
            </a:r>
            <a:r>
              <a:rPr lang="fr-FR" dirty="0" smtClean="0"/>
              <a:t> </a:t>
            </a:r>
            <a:r>
              <a:rPr lang="fr-FR" dirty="0" err="1" smtClean="0"/>
              <a:t>oxygen</a:t>
            </a:r>
            <a:r>
              <a:rPr lang="fr-FR" dirty="0" smtClean="0"/>
              <a:t> </a:t>
            </a:r>
            <a:r>
              <a:rPr lang="fr-FR" dirty="0" err="1" smtClean="0"/>
              <a:t>species</a:t>
            </a:r>
            <a:r>
              <a:rPr lang="fr-FR" dirty="0" smtClean="0"/>
              <a:t>; </a:t>
            </a:r>
            <a:r>
              <a:rPr lang="fr-FR" dirty="0" err="1" smtClean="0"/>
              <a:t>Ub</a:t>
            </a:r>
            <a:r>
              <a:rPr lang="fr-FR" dirty="0" smtClean="0"/>
              <a:t>, </a:t>
            </a:r>
            <a:r>
              <a:rPr lang="fr-FR" dirty="0" err="1" smtClean="0"/>
              <a:t>ubiquitin</a:t>
            </a:r>
            <a:endParaRPr lang="fr-FR" dirty="0"/>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smtClean="0"/>
              <a:pPr>
                <a:defRPr/>
              </a:pPr>
              <a:t>44</a:t>
            </a:fld>
            <a:endParaRPr lang="en-GB" altLang="fr-FR"/>
          </a:p>
        </p:txBody>
      </p:sp>
    </p:spTree>
    <p:extLst>
      <p:ext uri="{BB962C8B-B14F-4D97-AF65-F5344CB8AC3E}">
        <p14:creationId xmlns:p14="http://schemas.microsoft.com/office/powerpoint/2010/main" val="621978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dirty="0">
                <a:latin typeface="Arial" panose="020B0604020202020204" pitchFamily="34" charset="0"/>
                <a:ea typeface="msgothic" charset="0"/>
                <a:cs typeface="msgothic" charset="0"/>
              </a:rPr>
              <a:t>GF mice display increased spontaneous motor activity. (A) Bars show cumulative distance </a:t>
            </a:r>
            <a:r>
              <a:rPr lang="en-GB" dirty="0" err="1">
                <a:latin typeface="Arial" panose="020B0604020202020204" pitchFamily="34" charset="0"/>
                <a:ea typeface="msgothic" charset="0"/>
                <a:cs typeface="msgothic" charset="0"/>
              </a:rPr>
              <a:t>traveled</a:t>
            </a:r>
            <a:r>
              <a:rPr lang="en-GB" dirty="0">
                <a:latin typeface="Arial" panose="020B0604020202020204" pitchFamily="34" charset="0"/>
                <a:ea typeface="msgothic" charset="0"/>
                <a:cs typeface="msgothic" charset="0"/>
              </a:rPr>
              <a:t> (meters) per zone and in the entire box (total) during the 60-min open field test session by SPF (open bars) and GF (filled bars) mice. (B) Average distance </a:t>
            </a:r>
            <a:r>
              <a:rPr lang="en-GB" dirty="0" err="1">
                <a:latin typeface="Arial" panose="020B0604020202020204" pitchFamily="34" charset="0"/>
                <a:ea typeface="msgothic" charset="0"/>
                <a:cs typeface="msgothic" charset="0"/>
              </a:rPr>
              <a:t>traveled</a:t>
            </a:r>
            <a:r>
              <a:rPr lang="en-GB" dirty="0">
                <a:latin typeface="Arial" panose="020B0604020202020204" pitchFamily="34" charset="0"/>
                <a:ea typeface="msgothic" charset="0"/>
                <a:cs typeface="msgothic" charset="0"/>
              </a:rPr>
              <a:t> (meters) measured in 10-min time bins across a 60-min session in an open field box. (Inset) Bars show cumulative distance </a:t>
            </a:r>
            <a:r>
              <a:rPr lang="en-GB" dirty="0" err="1">
                <a:latin typeface="Arial" panose="020B0604020202020204" pitchFamily="34" charset="0"/>
                <a:ea typeface="msgothic" charset="0"/>
                <a:cs typeface="msgothic" charset="0"/>
              </a:rPr>
              <a:t>traveled</a:t>
            </a:r>
            <a:r>
              <a:rPr lang="en-GB" dirty="0">
                <a:latin typeface="Arial" panose="020B0604020202020204" pitchFamily="34" charset="0"/>
                <a:ea typeface="msgothic" charset="0"/>
                <a:cs typeface="msgothic" charset="0"/>
              </a:rPr>
              <a:t> (meters) during the initial 10 min and the 20- to 60-min time interval of open field testing. (C) Representative tracks of movement patterns of SPF and GF mice at the 0–10, 30–40, and 50–60 min time intervals of the 60-min open field test session; distance </a:t>
            </a:r>
            <a:r>
              <a:rPr lang="en-GB" dirty="0" err="1">
                <a:latin typeface="Arial" panose="020B0604020202020204" pitchFamily="34" charset="0"/>
                <a:ea typeface="msgothic" charset="0"/>
                <a:cs typeface="msgothic" charset="0"/>
              </a:rPr>
              <a:t>traveled</a:t>
            </a:r>
            <a:r>
              <a:rPr lang="en-GB" dirty="0">
                <a:latin typeface="Arial" panose="020B0604020202020204" pitchFamily="34" charset="0"/>
                <a:ea typeface="msgothic" charset="0"/>
                <a:cs typeface="msgothic" charset="0"/>
              </a:rPr>
              <a:t> and rearing activity is shown in dark red and blue </a:t>
            </a:r>
            <a:r>
              <a:rPr lang="en-GB" dirty="0" err="1">
                <a:latin typeface="Arial" panose="020B0604020202020204" pitchFamily="34" charset="0"/>
                <a:ea typeface="msgothic" charset="0"/>
                <a:cs typeface="msgothic" charset="0"/>
              </a:rPr>
              <a:t>colors</a:t>
            </a:r>
            <a:r>
              <a:rPr lang="en-GB" dirty="0">
                <a:latin typeface="Arial" panose="020B0604020202020204" pitchFamily="34" charset="0"/>
                <a:ea typeface="msgothic" charset="0"/>
                <a:cs typeface="msgothic" charset="0"/>
              </a:rPr>
              <a:t>, respectively. (D) The time that SPF and GF mice spent in slow (&gt;5 cm/s) or fast (&gt;20 cm/s) locomotion during the initial 10 min of testing and the 20–60 min time interval. (E) Rearing activity of SPF (white), GF (black), and conventionalized (CON; light </a:t>
            </a:r>
            <a:r>
              <a:rPr lang="en-GB" dirty="0" err="1">
                <a:latin typeface="Arial" panose="020B0604020202020204" pitchFamily="34" charset="0"/>
                <a:ea typeface="msgothic" charset="0"/>
                <a:cs typeface="msgothic" charset="0"/>
              </a:rPr>
              <a:t>gray</a:t>
            </a:r>
            <a:r>
              <a:rPr lang="en-GB" dirty="0">
                <a:latin typeface="Arial" panose="020B0604020202020204" pitchFamily="34" charset="0"/>
                <a:ea typeface="msgothic" charset="0"/>
                <a:cs typeface="msgothic" charset="0"/>
              </a:rPr>
              <a:t>) mice. Circles show the average number of rears measured in 10-min time bins across a 60-min session in an open field box. (F) Rearing activity of SPF, GF, and adult CON mice (dark </a:t>
            </a:r>
            <a:r>
              <a:rPr lang="en-GB" dirty="0" err="1">
                <a:latin typeface="Arial" panose="020B0604020202020204" pitchFamily="34" charset="0"/>
                <a:ea typeface="msgothic" charset="0"/>
                <a:cs typeface="msgothic" charset="0"/>
              </a:rPr>
              <a:t>gray</a:t>
            </a:r>
            <a:r>
              <a:rPr lang="en-GB" dirty="0">
                <a:latin typeface="Arial" panose="020B0604020202020204" pitchFamily="34" charset="0"/>
                <a:ea typeface="msgothic" charset="0"/>
                <a:cs typeface="msgothic" charset="0"/>
              </a:rPr>
              <a:t>); lines connecting cumulative data in B, E, and F were drawn for clarity only. All data (A, B, and D–F) are presented as means (± SEM; n = 7–14 per group). *P &lt; 0.05 compared with SPF mice.</a:t>
            </a:r>
          </a:p>
        </p:txBody>
      </p:sp>
    </p:spTree>
    <p:extLst>
      <p:ext uri="{BB962C8B-B14F-4D97-AF65-F5344CB8AC3E}">
        <p14:creationId xmlns:p14="http://schemas.microsoft.com/office/powerpoint/2010/main" val="3106518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antimicrobial factors </a:t>
            </a:r>
            <a:endParaRPr lang="fr-FR" smtClean="0"/>
          </a:p>
        </p:txBody>
      </p:sp>
      <p:sp>
        <p:nvSpPr>
          <p:cNvPr id="788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12F127-38A6-4040-979C-2DC87A5D784A}" type="slidenum">
              <a:rPr lang="fr-FR" smtClean="0">
                <a:ea typeface="ＭＳ Ｐゴシック" panose="020B0600070205080204" pitchFamily="34" charset="-128"/>
              </a:rPr>
              <a:pPr>
                <a:spcBef>
                  <a:spcPct val="0"/>
                </a:spcBef>
              </a:pPr>
              <a:t>64</a:t>
            </a:fld>
            <a:endParaRPr lang="fr-FR" smtClean="0">
              <a:ea typeface="ＭＳ Ｐゴシック" panose="020B0600070205080204" pitchFamily="34" charset="-128"/>
            </a:endParaRPr>
          </a:p>
        </p:txBody>
      </p:sp>
    </p:spTree>
    <p:extLst>
      <p:ext uri="{BB962C8B-B14F-4D97-AF65-F5344CB8AC3E}">
        <p14:creationId xmlns:p14="http://schemas.microsoft.com/office/powerpoint/2010/main" val="2724691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Intestinal </a:t>
            </a:r>
            <a:r>
              <a:rPr lang="en-US" b="1" dirty="0" err="1" smtClean="0"/>
              <a:t>microbiome</a:t>
            </a:r>
            <a:r>
              <a:rPr lang="en-US" b="1" dirty="0" smtClean="0"/>
              <a:t> is related to lifetime antibiotic use in Finnish pre-school children</a:t>
            </a:r>
          </a:p>
          <a:p>
            <a:r>
              <a:rPr lang="en-US" dirty="0" smtClean="0"/>
              <a:t>Number of species-like </a:t>
            </a:r>
            <a:r>
              <a:rPr lang="en-US" dirty="0" err="1" smtClean="0"/>
              <a:t>phylotypes</a:t>
            </a:r>
            <a:r>
              <a:rPr lang="en-US" dirty="0" smtClean="0"/>
              <a:t>. (</a:t>
            </a:r>
            <a:r>
              <a:rPr lang="en-US" b="1" dirty="0" smtClean="0"/>
              <a:t>b</a:t>
            </a:r>
            <a:r>
              <a:rPr lang="en-US" dirty="0" smtClean="0"/>
              <a:t>) Score based on 24 age-associated genera </a:t>
            </a:r>
          </a:p>
          <a:p>
            <a:r>
              <a:rPr lang="en-US" dirty="0" err="1" smtClean="0"/>
              <a:t>Enfan</a:t>
            </a:r>
            <a:endParaRPr lang="fr-FR" dirty="0"/>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smtClean="0"/>
              <a:pPr>
                <a:defRPr/>
              </a:pPr>
              <a:t>67</a:t>
            </a:fld>
            <a:endParaRPr lang="en-GB" altLang="fr-FR"/>
          </a:p>
        </p:txBody>
      </p:sp>
    </p:spTree>
    <p:extLst>
      <p:ext uri="{BB962C8B-B14F-4D97-AF65-F5344CB8AC3E}">
        <p14:creationId xmlns:p14="http://schemas.microsoft.com/office/powerpoint/2010/main" val="37738046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atin typeface="Arial" panose="020B0604020202020204" pitchFamily="34" charset="0"/>
                <a:ea typeface="msgothic" charset="0"/>
                <a:cs typeface="msgothic" charset="0"/>
              </a:rPr>
              <a:t>Mammalian fecal bacterial communities clustered using principal coordinates analysis (PCoA) of the UniFrac metric matrix. PC1 and PC2 are plotted on </a:t>
            </a:r>
            <a:r>
              <a:rPr lang="en-GB" i="1">
                <a:latin typeface="Arial" panose="020B0604020202020204" pitchFamily="34" charset="0"/>
                <a:ea typeface="msgothic" charset="0"/>
                <a:cs typeface="msgothic" charset="0"/>
              </a:rPr>
              <a:t>x</a:t>
            </a:r>
            <a:r>
              <a:rPr lang="en-GB">
                <a:latin typeface="Arial" panose="020B0604020202020204" pitchFamily="34" charset="0"/>
                <a:ea typeface="msgothic" charset="0"/>
                <a:cs typeface="msgothic" charset="0"/>
              </a:rPr>
              <a:t> and </a:t>
            </a:r>
            <a:r>
              <a:rPr lang="en-GB" i="1">
                <a:latin typeface="Arial" panose="020B0604020202020204" pitchFamily="34" charset="0"/>
                <a:ea typeface="msgothic" charset="0"/>
                <a:cs typeface="msgothic" charset="0"/>
              </a:rPr>
              <a:t>y</a:t>
            </a:r>
            <a:r>
              <a:rPr lang="en-GB">
                <a:latin typeface="Arial" panose="020B0604020202020204" pitchFamily="34" charset="0"/>
                <a:ea typeface="msgothic" charset="0"/>
                <a:cs typeface="msgothic" charset="0"/>
              </a:rPr>
              <a:t> axes. Each circle corresponds to a fecal sample colored according to (</a:t>
            </a:r>
            <a:r>
              <a:rPr lang="en-GB" sz="1400" b="1">
                <a:latin typeface="Arial" panose="020B0604020202020204" pitchFamily="34" charset="0"/>
                <a:ea typeface="msgothic" charset="0"/>
                <a:cs typeface="msgothic" charset="0"/>
              </a:rPr>
              <a:t>A</a:t>
            </a:r>
            <a:r>
              <a:rPr lang="en-GB">
                <a:latin typeface="Arial" panose="020B0604020202020204" pitchFamily="34" charset="0"/>
                <a:ea typeface="msgothic" charset="0"/>
                <a:cs typeface="msgothic" charset="0"/>
              </a:rPr>
              <a:t>) diet, (</a:t>
            </a:r>
            <a:r>
              <a:rPr lang="en-GB" sz="1400" b="1">
                <a:latin typeface="Arial" panose="020B0604020202020204" pitchFamily="34" charset="0"/>
                <a:ea typeface="msgothic" charset="0"/>
                <a:cs typeface="msgothic" charset="0"/>
              </a:rPr>
              <a:t>B</a:t>
            </a:r>
            <a:r>
              <a:rPr lang="en-GB">
                <a:latin typeface="Arial" panose="020B0604020202020204" pitchFamily="34" charset="0"/>
                <a:ea typeface="msgothic" charset="0"/>
                <a:cs typeface="msgothic" charset="0"/>
              </a:rPr>
              <a:t>), diet fiber index, (</a:t>
            </a:r>
            <a:r>
              <a:rPr lang="en-GB" sz="1400" b="1">
                <a:latin typeface="Arial" panose="020B0604020202020204" pitchFamily="34" charset="0"/>
                <a:ea typeface="msgothic" charset="0"/>
                <a:cs typeface="msgothic" charset="0"/>
              </a:rPr>
              <a:t>C</a:t>
            </a:r>
            <a:r>
              <a:rPr lang="en-GB">
                <a:latin typeface="Arial" panose="020B0604020202020204" pitchFamily="34" charset="0"/>
                <a:ea typeface="msgothic" charset="0"/>
                <a:cs typeface="msgothic" charset="0"/>
              </a:rPr>
              <a:t>), gut morphology/physiology, and (</a:t>
            </a:r>
            <a:r>
              <a:rPr lang="en-GB" sz="1400" b="1">
                <a:latin typeface="Arial" panose="020B0604020202020204" pitchFamily="34" charset="0"/>
                <a:ea typeface="msgothic" charset="0"/>
                <a:cs typeface="msgothic" charset="0"/>
              </a:rPr>
              <a:t>D</a:t>
            </a:r>
            <a:r>
              <a:rPr lang="en-GB">
                <a:latin typeface="Arial" panose="020B0604020202020204" pitchFamily="34" charset="0"/>
                <a:ea typeface="msgothic" charset="0"/>
                <a:cs typeface="msgothic" charset="0"/>
              </a:rPr>
              <a:t>) host taxonomic order. The same data (samples) are shown in each panel. The percentage of the variation explained by the plotted principal coordinates is indicated on the axes.</a:t>
            </a:r>
          </a:p>
        </p:txBody>
      </p:sp>
    </p:spTree>
    <p:extLst>
      <p:ext uri="{BB962C8B-B14F-4D97-AF65-F5344CB8AC3E}">
        <p14:creationId xmlns:p14="http://schemas.microsoft.com/office/powerpoint/2010/main" val="1088048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smtClean="0"/>
          </a:p>
          <a:p>
            <a:pPr eaLnBrk="1" hangingPunct="1">
              <a:spcBef>
                <a:spcPct val="0"/>
              </a:spcBef>
            </a:pPr>
            <a:r>
              <a:rPr lang="fr-FR" smtClean="0"/>
              <a:t>----- Notes de la réunion (18/11/11 14:34) -----</a:t>
            </a:r>
          </a:p>
          <a:p>
            <a:pPr eaLnBrk="1" hangingPunct="1">
              <a:spcBef>
                <a:spcPct val="0"/>
              </a:spcBef>
            </a:pPr>
            <a:r>
              <a:rPr lang="fr-FR" smtClean="0"/>
              <a:t>centrer</a:t>
            </a:r>
          </a:p>
        </p:txBody>
      </p:sp>
      <p:sp>
        <p:nvSpPr>
          <p:cNvPr id="1741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C18D0FC-2FB7-4E70-904C-EA0FAA981D61}" type="slidenum">
              <a:rPr lang="fr-FR" sz="1200"/>
              <a:pPr eaLnBrk="1" hangingPunct="1"/>
              <a:t>97</a:t>
            </a:fld>
            <a:endParaRPr lang="fr-FR" sz="1200"/>
          </a:p>
        </p:txBody>
      </p:sp>
    </p:spTree>
    <p:extLst>
      <p:ext uri="{BB962C8B-B14F-4D97-AF65-F5344CB8AC3E}">
        <p14:creationId xmlns:p14="http://schemas.microsoft.com/office/powerpoint/2010/main" val="1918508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4</a:t>
            </a:fld>
            <a:endParaRPr lang="en-GB" altLang="fr-FR"/>
          </a:p>
        </p:txBody>
      </p:sp>
    </p:spTree>
    <p:extLst>
      <p:ext uri="{BB962C8B-B14F-4D97-AF65-F5344CB8AC3E}">
        <p14:creationId xmlns:p14="http://schemas.microsoft.com/office/powerpoint/2010/main" val="3709644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5</a:t>
            </a:fld>
            <a:endParaRPr lang="en-GB" altLang="fr-FR"/>
          </a:p>
        </p:txBody>
      </p:sp>
    </p:spTree>
    <p:extLst>
      <p:ext uri="{BB962C8B-B14F-4D97-AF65-F5344CB8AC3E}">
        <p14:creationId xmlns:p14="http://schemas.microsoft.com/office/powerpoint/2010/main" val="221624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6</a:t>
            </a:fld>
            <a:endParaRPr lang="en-GB" altLang="fr-FR"/>
          </a:p>
        </p:txBody>
      </p:sp>
    </p:spTree>
    <p:extLst>
      <p:ext uri="{BB962C8B-B14F-4D97-AF65-F5344CB8AC3E}">
        <p14:creationId xmlns:p14="http://schemas.microsoft.com/office/powerpoint/2010/main" val="618817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7</a:t>
            </a:fld>
            <a:endParaRPr lang="en-GB" altLang="fr-FR"/>
          </a:p>
        </p:txBody>
      </p:sp>
    </p:spTree>
    <p:extLst>
      <p:ext uri="{BB962C8B-B14F-4D97-AF65-F5344CB8AC3E}">
        <p14:creationId xmlns:p14="http://schemas.microsoft.com/office/powerpoint/2010/main" val="3177595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8</a:t>
            </a:fld>
            <a:endParaRPr lang="en-GB" altLang="fr-FR"/>
          </a:p>
        </p:txBody>
      </p:sp>
    </p:spTree>
    <p:extLst>
      <p:ext uri="{BB962C8B-B14F-4D97-AF65-F5344CB8AC3E}">
        <p14:creationId xmlns:p14="http://schemas.microsoft.com/office/powerpoint/2010/main" val="3751634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3D62E50-FC14-4CAC-A318-8F0B4B641673}" type="slidenum">
              <a:rPr lang="en-GB" altLang="fr-FR"/>
              <a:pPr>
                <a:defRPr/>
              </a:pPr>
              <a:t>9</a:t>
            </a:fld>
            <a:endParaRPr lang="en-GB" altLang="fr-FR"/>
          </a:p>
        </p:txBody>
      </p:sp>
    </p:spTree>
    <p:extLst>
      <p:ext uri="{BB962C8B-B14F-4D97-AF65-F5344CB8AC3E}">
        <p14:creationId xmlns:p14="http://schemas.microsoft.com/office/powerpoint/2010/main" val="1698978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ueil">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404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courante">
    <p:spTree>
      <p:nvGrpSpPr>
        <p:cNvPr id="1" name=""/>
        <p:cNvGrpSpPr/>
        <p:nvPr/>
      </p:nvGrpSpPr>
      <p:grpSpPr>
        <a:xfrm>
          <a:off x="0" y="0"/>
          <a:ext cx="0" cy="0"/>
          <a:chOff x="0" y="0"/>
          <a:chExt cx="0" cy="0"/>
        </a:xfrm>
      </p:grpSpPr>
      <p:pic>
        <p:nvPicPr>
          <p:cNvPr id="2" name="Imag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03350" y="44450"/>
            <a:ext cx="130492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716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DA419B8D-B87C-486F-BAFF-D28EF4906DF3}" type="datetimeFigureOut">
              <a:rPr lang="fr-FR"/>
              <a:pPr>
                <a:defRPr/>
              </a:pPr>
              <a:t>17/11/2016</a:t>
            </a:fld>
            <a:endParaRPr lang="fr-FR"/>
          </a:p>
        </p:txBody>
      </p:sp>
      <p:sp>
        <p:nvSpPr>
          <p:cNvPr id="3" name="Espace réservé du pied de page 4"/>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fr-FR"/>
          </a:p>
        </p:txBody>
      </p:sp>
      <p:sp>
        <p:nvSpPr>
          <p:cNvPr id="4" name="Espace réservé du numéro de diapositive 5"/>
          <p:cNvSpPr>
            <a:spLocks noGrp="1"/>
          </p:cNvSpPr>
          <p:nvPr>
            <p:ph type="sldNum" sz="quarter" idx="12"/>
          </p:nvPr>
        </p:nvSpPr>
        <p:spPr>
          <a:xfrm>
            <a:off x="6553200" y="6356350"/>
            <a:ext cx="2133600" cy="365125"/>
          </a:xfrm>
          <a:prstGeom prst="rect">
            <a:avLst/>
          </a:prstGeom>
        </p:spPr>
        <p:txBody>
          <a:bodyPr/>
          <a:lstStyle>
            <a:lvl1pPr eaLnBrk="1" hangingPunct="1">
              <a:defRPr/>
            </a:lvl1pPr>
          </a:lstStyle>
          <a:p>
            <a:pPr>
              <a:defRPr/>
            </a:pPr>
            <a:fld id="{77E67622-BECD-4FA1-865E-A1C0ED05775F}" type="slidenum">
              <a:rPr lang="fr-FR" altLang="fr-FR"/>
              <a:pPr>
                <a:defRPr/>
              </a:pPr>
              <a:t>‹N°›</a:t>
            </a:fld>
            <a:endParaRPr lang="fr-FR" altLang="fr-FR"/>
          </a:p>
        </p:txBody>
      </p:sp>
    </p:spTree>
    <p:extLst>
      <p:ext uri="{BB962C8B-B14F-4D97-AF65-F5344CB8AC3E}">
        <p14:creationId xmlns:p14="http://schemas.microsoft.com/office/powerpoint/2010/main" val="65920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Disposition personnalisé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8620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11F771C0-FA5A-492D-8531-74D1186526F4}" type="datetimeFigureOut">
              <a:rPr lang="fr-FR"/>
              <a:pPr>
                <a:defRPr/>
              </a:pPr>
              <a:t>17/11/2016</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7E11CD5-8D6C-4557-93FD-E01923FD6A18}" type="slidenum">
              <a:rPr lang="fr-FR"/>
              <a:pPr>
                <a:defRPr/>
              </a:pPr>
              <a:t>‹N°›</a:t>
            </a:fld>
            <a:endParaRPr lang="fr-FR"/>
          </a:p>
        </p:txBody>
      </p:sp>
    </p:spTree>
    <p:extLst>
      <p:ext uri="{BB962C8B-B14F-4D97-AF65-F5344CB8AC3E}">
        <p14:creationId xmlns:p14="http://schemas.microsoft.com/office/powerpoint/2010/main" val="1793083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Imag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62825" y="6237288"/>
            <a:ext cx="1381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933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3175" y="6343650"/>
            <a:ext cx="9144000" cy="5302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1027" name="Imag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189913" y="6424613"/>
            <a:ext cx="733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Image 5"/>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11125" y="6399213"/>
            <a:ext cx="108108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notesSlide" Target="../notesSlides/notesSlide1.xml"/><Relationship Id="rId7" Type="http://schemas.openxmlformats.org/officeDocument/2006/relationships/image" Target="../media/image6.wmf"/><Relationship Id="rId12"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2.jpe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00.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200.png"/><Relationship Id="rId7" Type="http://schemas.openxmlformats.org/officeDocument/2006/relationships/image" Target="../media/image201.pn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 Id="rId9" Type="http://schemas.openxmlformats.org/officeDocument/2006/relationships/image" Target="../media/image203.png"/></Relationships>
</file>

<file path=ppt/slides/_rels/slide101.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image" Target="../media/image204.jpeg"/><Relationship Id="rId1" Type="http://schemas.openxmlformats.org/officeDocument/2006/relationships/slideLayout" Target="../slideLayouts/slideLayout4.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102.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diagramLayout" Target="../diagrams/layout1.xml"/><Relationship Id="rId7" Type="http://schemas.openxmlformats.org/officeDocument/2006/relationships/image" Target="../media/image191.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openxmlformats.org/officeDocument/2006/relationships/image" Target="../media/image213.png"/><Relationship Id="rId5" Type="http://schemas.openxmlformats.org/officeDocument/2006/relationships/diagramColors" Target="../diagrams/colors1.xml"/><Relationship Id="rId10" Type="http://schemas.openxmlformats.org/officeDocument/2006/relationships/image" Target="../media/image212.png"/><Relationship Id="rId4" Type="http://schemas.openxmlformats.org/officeDocument/2006/relationships/diagramQuickStyle" Target="../diagrams/quickStyle1.xml"/><Relationship Id="rId9" Type="http://schemas.openxmlformats.org/officeDocument/2006/relationships/image" Target="../media/image188.png"/></Relationships>
</file>

<file path=ppt/slides/_rels/slide103.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image" Target="../media/image220.png"/><Relationship Id="rId18" Type="http://schemas.openxmlformats.org/officeDocument/2006/relationships/image" Target="../media/image156.png"/><Relationship Id="rId3" Type="http://schemas.openxmlformats.org/officeDocument/2006/relationships/image" Target="../media/image197.png"/><Relationship Id="rId21" Type="http://schemas.openxmlformats.org/officeDocument/2006/relationships/image" Target="../media/image200.png"/><Relationship Id="rId7" Type="http://schemas.openxmlformats.org/officeDocument/2006/relationships/image" Target="../media/image217.png"/><Relationship Id="rId12" Type="http://schemas.openxmlformats.org/officeDocument/2006/relationships/image" Target="../media/image199.png"/><Relationship Id="rId17" Type="http://schemas.openxmlformats.org/officeDocument/2006/relationships/image" Target="../media/image224.png"/><Relationship Id="rId2" Type="http://schemas.openxmlformats.org/officeDocument/2006/relationships/image" Target="../media/image188.png"/><Relationship Id="rId16" Type="http://schemas.openxmlformats.org/officeDocument/2006/relationships/image" Target="../media/image223.png"/><Relationship Id="rId20"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216.png"/><Relationship Id="rId11" Type="http://schemas.openxmlformats.org/officeDocument/2006/relationships/image" Target="../media/image198.png"/><Relationship Id="rId5" Type="http://schemas.openxmlformats.org/officeDocument/2006/relationships/image" Target="../media/image215.png"/><Relationship Id="rId15" Type="http://schemas.openxmlformats.org/officeDocument/2006/relationships/image" Target="../media/image222.png"/><Relationship Id="rId10" Type="http://schemas.openxmlformats.org/officeDocument/2006/relationships/image" Target="../media/image201.png"/><Relationship Id="rId19" Type="http://schemas.openxmlformats.org/officeDocument/2006/relationships/image" Target="../media/image225.png"/><Relationship Id="rId4" Type="http://schemas.openxmlformats.org/officeDocument/2006/relationships/image" Target="../media/image214.png"/><Relationship Id="rId9" Type="http://schemas.openxmlformats.org/officeDocument/2006/relationships/image" Target="../media/image219.png"/><Relationship Id="rId14" Type="http://schemas.openxmlformats.org/officeDocument/2006/relationships/image" Target="../media/image221.png"/><Relationship Id="rId22" Type="http://schemas.openxmlformats.org/officeDocument/2006/relationships/image" Target="../media/image22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107.xml.rels><?xml version="1.0" encoding="UTF-8" standalone="yes"?>
<Relationships xmlns="http://schemas.openxmlformats.org/package/2006/relationships"><Relationship Id="rId8" Type="http://schemas.openxmlformats.org/officeDocument/2006/relationships/image" Target="../media/image234.jpeg"/><Relationship Id="rId3" Type="http://schemas.openxmlformats.org/officeDocument/2006/relationships/oleObject" Target="../embeddings/oleObject2.bin"/><Relationship Id="rId7" Type="http://schemas.openxmlformats.org/officeDocument/2006/relationships/image" Target="../media/image233.jpe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32.jpeg"/><Relationship Id="rId11" Type="http://schemas.openxmlformats.org/officeDocument/2006/relationships/image" Target="../media/image10.png"/><Relationship Id="rId5" Type="http://schemas.openxmlformats.org/officeDocument/2006/relationships/image" Target="../media/image231.jpeg"/><Relationship Id="rId10" Type="http://schemas.openxmlformats.org/officeDocument/2006/relationships/image" Target="../media/image235.png"/><Relationship Id="rId4" Type="http://schemas.openxmlformats.org/officeDocument/2006/relationships/image" Target="../media/image6.wmf"/><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48.pn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60.jpe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61.png"/><Relationship Id="rId9"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75.jpeg"/><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76.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image" Target="../media/image87.emf"/><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50.png"/><Relationship Id="rId4" Type="http://schemas.openxmlformats.org/officeDocument/2006/relationships/image" Target="../media/image88.emf"/></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hyperlink" Target="http://dx.doi.org/10.1016/j.copbio.2016.02.028"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boutique.arte.tv/f7630-autisme" TargetMode="External"/><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hyperlink" Target="http://boutique.arte.tv/f7630-autisme" TargetMode="External"/><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jpeg"/><Relationship Id="rId7"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emf"/><Relationship Id="rId4" Type="http://schemas.openxmlformats.org/officeDocument/2006/relationships/image" Target="../media/image103.jpeg"/></Relationships>
</file>

<file path=ppt/slides/_rels/slide52.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 Id="rId5" Type="http://schemas.openxmlformats.org/officeDocument/2006/relationships/image" Target="../media/image86.jpeg"/><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3.xml"/><Relationship Id="rId4" Type="http://schemas.openxmlformats.org/officeDocument/2006/relationships/image" Target="../media/image115.jpeg"/></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6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png"/></Relationships>
</file>

<file path=ppt/slides/_rels/slide6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6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6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69.xml.rels><?xml version="1.0" encoding="UTF-8" standalone="yes"?>
<Relationships xmlns="http://schemas.openxmlformats.org/package/2006/relationships"><Relationship Id="rId3" Type="http://schemas.openxmlformats.org/officeDocument/2006/relationships/hyperlink" Target="file:///\\tls-gps-dfs\home\scombes\Documents\ProductionEcrite\Formation\master%20Annabelle\The%20Evolution%20of%20Bacteria%20on%20a%20&#8220;Mega-Plate&#8221;%20Petri%20Dish%20(Kish.mp4" TargetMode="External"/><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emf"/><Relationship Id="rId1" Type="http://schemas.openxmlformats.org/officeDocument/2006/relationships/slideLayout" Target="../slideLayouts/slideLayout3.xml"/><Relationship Id="rId5" Type="http://schemas.openxmlformats.org/officeDocument/2006/relationships/image" Target="../media/image144.emf"/><Relationship Id="rId4" Type="http://schemas.openxmlformats.org/officeDocument/2006/relationships/image" Target="../media/image143.emf"/></Relationships>
</file>

<file path=ppt/slides/_rels/slide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46.png"/></Relationships>
</file>

<file path=ppt/slides/_rels/slide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49.png"/><Relationship Id="rId4" Type="http://schemas.openxmlformats.org/officeDocument/2006/relationships/image" Target="../media/image148.jpeg"/></Relationships>
</file>

<file path=ppt/slides/_rels/slide7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5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xml"/><Relationship Id="rId4" Type="http://schemas.openxmlformats.org/officeDocument/2006/relationships/image" Target="../media/image15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image" Target="../media/image159.emf"/><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emf"/><Relationship Id="rId1" Type="http://schemas.openxmlformats.org/officeDocument/2006/relationships/slideLayout" Target="../slideLayouts/slideLayout3.xml"/><Relationship Id="rId5" Type="http://schemas.openxmlformats.org/officeDocument/2006/relationships/image" Target="../media/image164.png"/><Relationship Id="rId4" Type="http://schemas.openxmlformats.org/officeDocument/2006/relationships/image" Target="../media/image163.emf"/></Relationships>
</file>

<file path=ppt/slides/_rels/slide8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6.png"/><Relationship Id="rId1" Type="http://schemas.openxmlformats.org/officeDocument/2006/relationships/slideLayout" Target="../slideLayouts/slideLayout3.xml"/><Relationship Id="rId5" Type="http://schemas.openxmlformats.org/officeDocument/2006/relationships/image" Target="../media/image167.emf"/><Relationship Id="rId4" Type="http://schemas.openxmlformats.org/officeDocument/2006/relationships/image" Target="../media/image115.jpeg"/></Relationships>
</file>

<file path=ppt/slides/_rels/slide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87.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image" Target="../media/image168.emf"/><Relationship Id="rId1" Type="http://schemas.openxmlformats.org/officeDocument/2006/relationships/slideLayout" Target="../slideLayouts/slideLayout2.xml"/><Relationship Id="rId6" Type="http://schemas.openxmlformats.org/officeDocument/2006/relationships/image" Target="../media/image115.jpeg"/><Relationship Id="rId5" Type="http://schemas.microsoft.com/office/2007/relationships/hdphoto" Target="../media/hdphoto2.wdp"/><Relationship Id="rId4" Type="http://schemas.openxmlformats.org/officeDocument/2006/relationships/image" Target="../media/image170.png"/></Relationships>
</file>

<file path=ppt/slides/_rels/slide8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jpeg"/><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jpeg"/><Relationship Id="rId4" Type="http://schemas.openxmlformats.org/officeDocument/2006/relationships/image" Target="../media/image174.jpeg"/></Relationships>
</file>

<file path=ppt/slides/_rels/slide9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87.png"/></Relationships>
</file>

<file path=ppt/slides/_rels/slide9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3.xml"/><Relationship Id="rId4" Type="http://schemas.openxmlformats.org/officeDocument/2006/relationships/image" Target="../media/image188.png"/></Relationships>
</file>

<file path=ppt/slides/_rels/slide99.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png"/><Relationship Id="rId3" Type="http://schemas.openxmlformats.org/officeDocument/2006/relationships/image" Target="../media/image188.png"/><Relationship Id="rId7" Type="http://schemas.openxmlformats.org/officeDocument/2006/relationships/image" Target="../media/image193.png"/><Relationship Id="rId12" Type="http://schemas.openxmlformats.org/officeDocument/2006/relationships/image" Target="../media/image198.png"/><Relationship Id="rId2" Type="http://schemas.openxmlformats.org/officeDocument/2006/relationships/image" Target="../media/image189.png"/><Relationship Id="rId1" Type="http://schemas.openxmlformats.org/officeDocument/2006/relationships/slideLayout" Target="../slideLayouts/slideLayout4.xml"/><Relationship Id="rId6" Type="http://schemas.openxmlformats.org/officeDocument/2006/relationships/image" Target="../media/image192.png"/><Relationship Id="rId11" Type="http://schemas.openxmlformats.org/officeDocument/2006/relationships/image" Target="../media/image197.png"/><Relationship Id="rId5" Type="http://schemas.openxmlformats.org/officeDocument/2006/relationships/image" Target="../media/image191.png"/><Relationship Id="rId10" Type="http://schemas.openxmlformats.org/officeDocument/2006/relationships/image" Target="../media/image196.jpeg"/><Relationship Id="rId4" Type="http://schemas.openxmlformats.org/officeDocument/2006/relationships/image" Target="../media/image190.png"/><Relationship Id="rId9" Type="http://schemas.openxmlformats.org/officeDocument/2006/relationships/image" Target="../media/image19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782"/>
            <a:ext cx="2627784" cy="6885384"/>
          </a:xfrm>
          <a:prstGeom prst="rect">
            <a:avLst/>
          </a:prstGeom>
          <a:gradFill>
            <a:gsLst>
              <a:gs pos="0">
                <a:srgbClr val="C5DD01"/>
              </a:gs>
              <a:gs pos="100000">
                <a:srgbClr val="94AC3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b="1">
              <a:solidFill>
                <a:prstClr val="white"/>
              </a:solidFill>
            </a:endParaRPr>
          </a:p>
        </p:txBody>
      </p:sp>
      <p:sp>
        <p:nvSpPr>
          <p:cNvPr id="13" name="Rectangle 12"/>
          <p:cNvSpPr/>
          <p:nvPr/>
        </p:nvSpPr>
        <p:spPr>
          <a:xfrm>
            <a:off x="-23813" y="4581525"/>
            <a:ext cx="2651126" cy="16557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prstClr val="white"/>
              </a:solidFill>
            </a:endParaRPr>
          </a:p>
        </p:txBody>
      </p:sp>
      <p:sp>
        <p:nvSpPr>
          <p:cNvPr id="14" name="Rectangle 13"/>
          <p:cNvSpPr/>
          <p:nvPr/>
        </p:nvSpPr>
        <p:spPr>
          <a:xfrm>
            <a:off x="582613" y="4652963"/>
            <a:ext cx="2117725" cy="1008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pic>
        <p:nvPicPr>
          <p:cNvPr id="8199" name="Imag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772025"/>
            <a:ext cx="18764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3490913" y="3068638"/>
            <a:ext cx="5329237" cy="2305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600"/>
              </a:spcBef>
              <a:spcAft>
                <a:spcPts val="0"/>
              </a:spcAft>
              <a:defRPr/>
            </a:pPr>
            <a:r>
              <a:rPr lang="fr-FR" sz="3200" b="1" dirty="0">
                <a:solidFill>
                  <a:prstClr val="black"/>
                </a:solidFill>
                <a:latin typeface="Arial Narrow" panose="020B0606020202030204" pitchFamily="34" charset="0"/>
              </a:rPr>
              <a:t>Le </a:t>
            </a:r>
            <a:r>
              <a:rPr lang="fr-FR" sz="3200" b="1" dirty="0" err="1">
                <a:solidFill>
                  <a:prstClr val="black"/>
                </a:solidFill>
                <a:latin typeface="Arial Narrow" panose="020B0606020202030204" pitchFamily="34" charset="0"/>
              </a:rPr>
              <a:t>microbiote</a:t>
            </a:r>
            <a:r>
              <a:rPr lang="fr-FR" sz="3200" b="1" dirty="0">
                <a:solidFill>
                  <a:prstClr val="black"/>
                </a:solidFill>
                <a:latin typeface="Arial Narrow" panose="020B0606020202030204" pitchFamily="34" charset="0"/>
              </a:rPr>
              <a:t> </a:t>
            </a:r>
            <a:r>
              <a:rPr lang="fr-FR" sz="3200" b="1" dirty="0" smtClean="0">
                <a:solidFill>
                  <a:prstClr val="black"/>
                </a:solidFill>
                <a:latin typeface="Arial Narrow" panose="020B0606020202030204" pitchFamily="34" charset="0"/>
              </a:rPr>
              <a:t>digestif </a:t>
            </a:r>
            <a:r>
              <a:rPr lang="fr-FR" sz="3200" b="1" dirty="0">
                <a:solidFill>
                  <a:prstClr val="black"/>
                </a:solidFill>
                <a:latin typeface="Arial Narrow" panose="020B0606020202030204" pitchFamily="34" charset="0"/>
              </a:rPr>
              <a:t>: un acteur de la préservation de notre santé</a:t>
            </a:r>
            <a:endParaRPr lang="fr-FR" sz="2000" dirty="0">
              <a:solidFill>
                <a:prstClr val="black"/>
              </a:solidFill>
              <a:latin typeface="Arial Narrow" panose="020B0606020202030204" pitchFamily="34" charset="0"/>
            </a:endParaRPr>
          </a:p>
        </p:txBody>
      </p:sp>
      <p:pic>
        <p:nvPicPr>
          <p:cNvPr id="8201" name="Imag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00013"/>
            <a:ext cx="1304925" cy="207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ZoneTexte 9"/>
          <p:cNvSpPr txBox="1">
            <a:spLocks noChangeArrowheads="1"/>
          </p:cNvSpPr>
          <p:nvPr/>
        </p:nvSpPr>
        <p:spPr bwMode="auto">
          <a:xfrm>
            <a:off x="2916238" y="115888"/>
            <a:ext cx="6248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fr-FR" sz="2800" b="1">
                <a:solidFill>
                  <a:srgbClr val="6F9D20"/>
                </a:solidFill>
              </a:rPr>
              <a:t>UMR GenPhySE</a:t>
            </a:r>
          </a:p>
          <a:p>
            <a:pPr eaLnBrk="1" hangingPunct="1"/>
            <a:r>
              <a:rPr lang="en-GB" altLang="fr-FR" sz="2800" b="1">
                <a:solidFill>
                  <a:srgbClr val="6F9D20"/>
                </a:solidFill>
              </a:rPr>
              <a:t>Équipe NED </a:t>
            </a:r>
            <a:r>
              <a:rPr lang="en-GB" altLang="fr-FR" b="1">
                <a:solidFill>
                  <a:srgbClr val="6F9D20"/>
                </a:solidFill>
              </a:rPr>
              <a:t>(Nutrition et Ecosystèmes Digestifs)</a:t>
            </a:r>
            <a:endParaRPr lang="en-GB" altLang="fr-FR" sz="2800" b="1">
              <a:solidFill>
                <a:srgbClr val="6F9D20"/>
              </a:solidFill>
            </a:endParaRPr>
          </a:p>
        </p:txBody>
      </p:sp>
      <p:graphicFrame>
        <p:nvGraphicFramePr>
          <p:cNvPr id="8203" name="Object 27"/>
          <p:cNvGraphicFramePr>
            <a:graphicFrameLocks noChangeAspect="1"/>
          </p:cNvGraphicFramePr>
          <p:nvPr/>
        </p:nvGraphicFramePr>
        <p:xfrm>
          <a:off x="519113" y="5595938"/>
          <a:ext cx="1624012" cy="273050"/>
        </p:xfrm>
        <a:graphic>
          <a:graphicData uri="http://schemas.openxmlformats.org/presentationml/2006/ole">
            <mc:AlternateContent xmlns:mc="http://schemas.openxmlformats.org/markup-compatibility/2006">
              <mc:Choice xmlns:v="urn:schemas-microsoft-com:vml" Requires="v">
                <p:oleObj spid="_x0000_s8297" name="Document" r:id="rId6" imgW="2185416" imgH="367284" progId="Word.Document.8">
                  <p:embed/>
                </p:oleObj>
              </mc:Choice>
              <mc:Fallback>
                <p:oleObj name="Document" r:id="rId6" imgW="2185416" imgH="367284" progId="Word.Document.8">
                  <p:embed/>
                  <p:pic>
                    <p:nvPicPr>
                      <p:cNvPr id="0" name="Object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5595938"/>
                        <a:ext cx="1624012" cy="273050"/>
                      </a:xfrm>
                      <a:prstGeom prst="rect">
                        <a:avLst/>
                      </a:prstGeom>
                      <a:noFill/>
                      <a:ln>
                        <a:noFill/>
                      </a:ln>
                      <a:effectLst/>
                      <a:extLst>
                        <a:ext uri="{909E8E84-426E-40DD-AFC4-6F175D3DCCD1}">
                          <a14:hiddenFill xmlns:a14="http://schemas.microsoft.com/office/drawing/2010/main">
                            <a:solidFill>
                              <a:srgbClr val="FFE9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8204" name="Image 28" descr="Blokmark INP-ENVT Jaune.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58913" y="5830888"/>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Rectangle 1"/>
          <p:cNvSpPr>
            <a:spLocks noChangeArrowheads="1"/>
          </p:cNvSpPr>
          <p:nvPr/>
        </p:nvSpPr>
        <p:spPr bwMode="auto">
          <a:xfrm>
            <a:off x="5689645" y="5700713"/>
            <a:ext cx="30812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ts val="600"/>
              </a:spcBef>
            </a:pPr>
            <a:r>
              <a:rPr lang="fr-FR" b="1" dirty="0">
                <a:solidFill>
                  <a:srgbClr val="000000"/>
                </a:solidFill>
                <a:latin typeface="Arial Narrow" panose="020B0606020202030204" pitchFamily="34" charset="0"/>
              </a:rPr>
              <a:t>Sylvie </a:t>
            </a:r>
            <a:r>
              <a:rPr lang="fr-FR" b="1" dirty="0" smtClean="0">
                <a:solidFill>
                  <a:srgbClr val="000000"/>
                </a:solidFill>
                <a:latin typeface="Arial Narrow" panose="020B0606020202030204" pitchFamily="34" charset="0"/>
              </a:rPr>
              <a:t>Combes, Laurent Cauquil</a:t>
            </a:r>
            <a:endParaRPr lang="fr-FR" sz="1600" b="1" dirty="0">
              <a:solidFill>
                <a:srgbClr val="000000"/>
              </a:solidFill>
              <a:latin typeface="Arial Narrow" panose="020B0606020202030204" pitchFamily="34" charset="0"/>
            </a:endParaRPr>
          </a:p>
        </p:txBody>
      </p:sp>
      <p:pic>
        <p:nvPicPr>
          <p:cNvPr id="8206" name="Picture 14" descr="Afficher l'image d'orig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100" y="5856288"/>
            <a:ext cx="126841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Rectangle 1"/>
          <p:cNvSpPr>
            <a:spLocks noChangeArrowheads="1"/>
          </p:cNvSpPr>
          <p:nvPr/>
        </p:nvSpPr>
        <p:spPr bwMode="auto">
          <a:xfrm>
            <a:off x="3833813" y="6423025"/>
            <a:ext cx="3808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ts val="600"/>
              </a:spcBef>
            </a:pPr>
            <a:r>
              <a:rPr lang="fr-FR" b="1">
                <a:solidFill>
                  <a:schemeClr val="bg1"/>
                </a:solidFill>
                <a:latin typeface="Arial Narrow" panose="020B0606020202030204" pitchFamily="34" charset="0"/>
              </a:rPr>
              <a:t>Master 2 BT, ENSAT, 15 novembre 2016</a:t>
            </a:r>
            <a:endParaRPr lang="fr-FR" sz="1600" b="1">
              <a:solidFill>
                <a:schemeClr val="bg1"/>
              </a:solidFill>
              <a:latin typeface="Arial Narrow" panose="020B0606020202030204" pitchFamily="34" charset="0"/>
            </a:endParaRPr>
          </a:p>
        </p:txBody>
      </p:sp>
      <p:pic>
        <p:nvPicPr>
          <p:cNvPr id="8208" name="Image 22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85900" y="6275388"/>
            <a:ext cx="100171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Rectangle 1"/>
          <p:cNvSpPr>
            <a:spLocks noChangeArrowheads="1"/>
          </p:cNvSpPr>
          <p:nvPr/>
        </p:nvSpPr>
        <p:spPr bwMode="auto">
          <a:xfrm>
            <a:off x="3635375" y="2698750"/>
            <a:ext cx="5214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solidFill>
                  <a:srgbClr val="000000"/>
                </a:solidFill>
                <a:latin typeface="Arial Narrow" panose="020B0606020202030204" pitchFamily="34" charset="0"/>
              </a:rPr>
              <a:t>Orientation, contrôle et remédiation de l’écosystème digestif</a:t>
            </a:r>
            <a:endParaRPr lang="fr-FR"/>
          </a:p>
        </p:txBody>
      </p:sp>
      <p:grpSp>
        <p:nvGrpSpPr>
          <p:cNvPr id="8210" name="Group 1033"/>
          <p:cNvGrpSpPr>
            <a:grpSpLocks/>
          </p:cNvGrpSpPr>
          <p:nvPr/>
        </p:nvGrpSpPr>
        <p:grpSpPr bwMode="auto">
          <a:xfrm>
            <a:off x="6084888" y="1841500"/>
            <a:ext cx="3052762" cy="839788"/>
            <a:chOff x="2799" y="1698"/>
            <a:chExt cx="2961" cy="793"/>
          </a:xfrm>
        </p:grpSpPr>
        <p:pic>
          <p:nvPicPr>
            <p:cNvPr id="8213" name="Picture 1034" descr="vache-mondialist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1698"/>
              <a:ext cx="1224"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Picture 103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9" y="1698"/>
              <a:ext cx="897" cy="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1036" descr="E-col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0" y="1698"/>
              <a:ext cx="960"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11" name="Picture 8" descr="Résultat de recherche d'images pour &quot;porc image&quo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19650" y="1841500"/>
            <a:ext cx="12652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Image 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749675" y="1844675"/>
            <a:ext cx="1109663"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r="25493"/>
          <a:stretch>
            <a:fillRect/>
          </a:stretch>
        </p:blipFill>
        <p:spPr bwMode="auto">
          <a:xfrm>
            <a:off x="1187450" y="4868863"/>
            <a:ext cx="22320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913" y="684213"/>
            <a:ext cx="34798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827088" y="466725"/>
            <a:ext cx="4776787" cy="400050"/>
          </a:xfrm>
          <a:prstGeom prst="rect">
            <a:avLst/>
          </a:prstGeom>
          <a:noFill/>
        </p:spPr>
        <p:txBody>
          <a:bodyPr wrap="none">
            <a:spAutoFit/>
          </a:bodyPr>
          <a:lstStyle/>
          <a:p>
            <a:pPr>
              <a:defRPr/>
            </a:pPr>
            <a:r>
              <a:rPr lang="fr-FR" sz="2000" b="1" dirty="0">
                <a:solidFill>
                  <a:schemeClr val="accent6"/>
                </a:solidFill>
              </a:rPr>
              <a:t>Succession écologique des espèces</a:t>
            </a:r>
          </a:p>
        </p:txBody>
      </p:sp>
      <p:sp>
        <p:nvSpPr>
          <p:cNvPr id="19461" name="Text Box 4"/>
          <p:cNvSpPr txBox="1">
            <a:spLocks noChangeArrowheads="1"/>
          </p:cNvSpPr>
          <p:nvPr/>
        </p:nvSpPr>
        <p:spPr bwMode="auto">
          <a:xfrm>
            <a:off x="4697413" y="6140450"/>
            <a:ext cx="41957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100"/>
              <a:t>Yatsunenko </a:t>
            </a:r>
            <a:r>
              <a:rPr lang="en-GB" sz="1100" i="1"/>
              <a:t>et al.</a:t>
            </a:r>
            <a:r>
              <a:rPr lang="en-GB" sz="1100"/>
              <a:t> </a:t>
            </a:r>
            <a:r>
              <a:rPr lang="en-GB" sz="1100" i="1"/>
              <a:t>Nature</a:t>
            </a:r>
            <a:r>
              <a:rPr lang="en-GB" sz="1100"/>
              <a:t> (2012) doi:10.1038/nature11053</a:t>
            </a:r>
          </a:p>
        </p:txBody>
      </p:sp>
      <p:pic>
        <p:nvPicPr>
          <p:cNvPr id="19462" name="Picture 278" descr="nature11053-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2547938"/>
            <a:ext cx="42672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5" descr="Differences in the fecal microbial communities of Malawians, Amerindians and US children and adul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688" y="2932113"/>
            <a:ext cx="3376612"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ZoneTexte 3"/>
          <p:cNvSpPr txBox="1">
            <a:spLocks noChangeArrowheads="1"/>
          </p:cNvSpPr>
          <p:nvPr/>
        </p:nvSpPr>
        <p:spPr bwMode="auto">
          <a:xfrm>
            <a:off x="403225" y="981075"/>
            <a:ext cx="4456113"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600"/>
              <a:t>Nouveau né : </a:t>
            </a:r>
            <a:r>
              <a:rPr lang="fr-FR" sz="1600" b="1"/>
              <a:t>conditions oxydatives </a:t>
            </a:r>
            <a:r>
              <a:rPr lang="fr-FR" sz="1600"/>
              <a:t/>
            </a:r>
            <a:br>
              <a:rPr lang="fr-FR" sz="1600"/>
            </a:br>
            <a:r>
              <a:rPr lang="fr-FR" sz="1600">
                <a:sym typeface="Wingdings" panose="05000000000000000000" pitchFamily="2" charset="2"/>
              </a:rPr>
              <a:t> primo colonisateur bactéries anaérobies facultatives (Protobactéria)</a:t>
            </a:r>
          </a:p>
          <a:p>
            <a:endParaRPr lang="fr-FR" sz="1600">
              <a:sym typeface="Wingdings" panose="05000000000000000000" pitchFamily="2" charset="2"/>
            </a:endParaRPr>
          </a:p>
          <a:p>
            <a:r>
              <a:rPr lang="fr-FR" sz="1600">
                <a:sym typeface="Wingdings" panose="05000000000000000000" pitchFamily="2" charset="2"/>
              </a:rPr>
              <a:t>Milieu devient plus </a:t>
            </a:r>
            <a:r>
              <a:rPr lang="fr-FR" sz="1600" b="1">
                <a:sym typeface="Wingdings" panose="05000000000000000000" pitchFamily="2" charset="2"/>
              </a:rPr>
              <a:t>réducteur</a:t>
            </a:r>
            <a:r>
              <a:rPr lang="fr-FR" sz="1600">
                <a:sym typeface="Wingdings" panose="05000000000000000000" pitchFamily="2" charset="2"/>
              </a:rPr>
              <a:t> </a:t>
            </a:r>
            <a:br>
              <a:rPr lang="fr-FR" sz="1600">
                <a:sym typeface="Wingdings" panose="05000000000000000000" pitchFamily="2" charset="2"/>
              </a:rPr>
            </a:br>
            <a:r>
              <a:rPr lang="fr-FR" sz="1600">
                <a:sym typeface="Wingdings" panose="05000000000000000000" pitchFamily="2" charset="2"/>
              </a:rPr>
              <a:t> installation des phyla Bacteroides  et Actinobacteria, et Firmicutes</a:t>
            </a:r>
          </a:p>
          <a:p>
            <a:endParaRPr lang="fr-FR" sz="1600">
              <a:sym typeface="Wingdings" panose="05000000000000000000" pitchFamily="2" charset="2"/>
            </a:endParaRPr>
          </a:p>
          <a:p>
            <a:endParaRPr lang="fr-FR" sz="160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7"/>
          <p:cNvSpPr txBox="1"/>
          <p:nvPr/>
        </p:nvSpPr>
        <p:spPr>
          <a:xfrm>
            <a:off x="1390650" y="3068638"/>
            <a:ext cx="914400" cy="277812"/>
          </a:xfrm>
          <a:prstGeom prst="rect">
            <a:avLst/>
          </a:prstGeom>
          <a:solidFill>
            <a:schemeClr val="accent5">
              <a:lumMod val="40000"/>
              <a:lumOff val="60000"/>
            </a:schemeClr>
          </a:solidFill>
          <a:ln w="6350">
            <a:solidFill>
              <a:schemeClr val="tx1"/>
            </a:solidFill>
          </a:ln>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fr-FR" sz="1200" dirty="0">
                <a:solidFill>
                  <a:prstClr val="black"/>
                </a:solidFill>
              </a:rPr>
              <a:t>Primer </a:t>
            </a:r>
            <a:r>
              <a:rPr lang="fr-FR" sz="1200" dirty="0" smtClean="0">
                <a:solidFill>
                  <a:prstClr val="black"/>
                </a:solidFill>
              </a:rPr>
              <a:t>F</a:t>
            </a:r>
            <a:endParaRPr lang="fr-FR" sz="1200" dirty="0">
              <a:solidFill>
                <a:prstClr val="black"/>
              </a:solidFill>
            </a:endParaRPr>
          </a:p>
        </p:txBody>
      </p:sp>
      <p:sp>
        <p:nvSpPr>
          <p:cNvPr id="3" name="ZoneTexte 38"/>
          <p:cNvSpPr txBox="1"/>
          <p:nvPr/>
        </p:nvSpPr>
        <p:spPr>
          <a:xfrm>
            <a:off x="6792913" y="3068638"/>
            <a:ext cx="1727200" cy="277812"/>
          </a:xfrm>
          <a:prstGeom prst="rect">
            <a:avLst/>
          </a:prstGeom>
          <a:solidFill>
            <a:schemeClr val="accent2">
              <a:lumMod val="40000"/>
              <a:lumOff val="60000"/>
            </a:schemeClr>
          </a:solidFill>
          <a:ln w="6350">
            <a:solidFill>
              <a:schemeClr val="tx1"/>
            </a:solidFill>
          </a:ln>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fr-FR" sz="1200" dirty="0">
                <a:solidFill>
                  <a:prstClr val="black"/>
                </a:solidFill>
              </a:rPr>
              <a:t>                      </a:t>
            </a:r>
            <a:r>
              <a:rPr lang="fr-FR" sz="1200" dirty="0" smtClean="0">
                <a:solidFill>
                  <a:prstClr val="black"/>
                </a:solidFill>
              </a:rPr>
              <a:t>Adaptateur</a:t>
            </a:r>
            <a:endParaRPr lang="fr-FR" sz="1200" dirty="0">
              <a:solidFill>
                <a:prstClr val="black"/>
              </a:solidFill>
            </a:endParaRPr>
          </a:p>
        </p:txBody>
      </p:sp>
      <p:sp>
        <p:nvSpPr>
          <p:cNvPr id="4" name="ZoneTexte 39"/>
          <p:cNvSpPr txBox="1"/>
          <p:nvPr/>
        </p:nvSpPr>
        <p:spPr>
          <a:xfrm>
            <a:off x="5927725" y="3068638"/>
            <a:ext cx="914400" cy="277812"/>
          </a:xfrm>
          <a:prstGeom prst="rect">
            <a:avLst/>
          </a:prstGeom>
          <a:solidFill>
            <a:schemeClr val="accent5">
              <a:lumMod val="40000"/>
              <a:lumOff val="60000"/>
            </a:schemeClr>
          </a:solidFill>
          <a:ln w="6350">
            <a:solidFill>
              <a:schemeClr val="tx1"/>
            </a:solidFill>
          </a:ln>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fr-FR" sz="1200" dirty="0">
                <a:solidFill>
                  <a:prstClr val="black"/>
                </a:solidFill>
              </a:rPr>
              <a:t>Primer </a:t>
            </a:r>
            <a:r>
              <a:rPr lang="fr-FR" sz="1200" dirty="0" smtClean="0">
                <a:solidFill>
                  <a:prstClr val="black"/>
                </a:solidFill>
              </a:rPr>
              <a:t>R</a:t>
            </a:r>
            <a:endParaRPr lang="fr-FR" sz="1200" dirty="0">
              <a:solidFill>
                <a:prstClr val="black"/>
              </a:solidFill>
            </a:endParaRPr>
          </a:p>
        </p:txBody>
      </p:sp>
      <p:sp>
        <p:nvSpPr>
          <p:cNvPr id="5" name="ZoneTexte 40"/>
          <p:cNvSpPr txBox="1"/>
          <p:nvPr/>
        </p:nvSpPr>
        <p:spPr>
          <a:xfrm>
            <a:off x="2217738" y="3068638"/>
            <a:ext cx="3748087" cy="277812"/>
          </a:xfrm>
          <a:prstGeom prst="rect">
            <a:avLst/>
          </a:prstGeom>
          <a:solidFill>
            <a:schemeClr val="accent6">
              <a:lumMod val="40000"/>
              <a:lumOff val="60000"/>
            </a:schemeClr>
          </a:solidFill>
          <a:ln w="6350">
            <a:solidFill>
              <a:schemeClr val="tx1"/>
            </a:solidFill>
          </a:ln>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fr-FR" sz="1200" dirty="0" err="1" smtClean="0">
                <a:solidFill>
                  <a:prstClr val="black"/>
                </a:solidFill>
              </a:rPr>
              <a:t>amplicon</a:t>
            </a:r>
            <a:endParaRPr lang="fr-FR" sz="1200" dirty="0">
              <a:solidFill>
                <a:prstClr val="black"/>
              </a:solidFill>
            </a:endParaRPr>
          </a:p>
        </p:txBody>
      </p:sp>
      <p:sp>
        <p:nvSpPr>
          <p:cNvPr id="6" name="Virage 5"/>
          <p:cNvSpPr/>
          <p:nvPr/>
        </p:nvSpPr>
        <p:spPr>
          <a:xfrm>
            <a:off x="1392238" y="2657475"/>
            <a:ext cx="2663825" cy="28733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a:solidFill>
                <a:prstClr val="black"/>
              </a:solidFill>
            </a:endParaRPr>
          </a:p>
        </p:txBody>
      </p:sp>
      <p:sp>
        <p:nvSpPr>
          <p:cNvPr id="29703" name="ZoneTexte 14"/>
          <p:cNvSpPr txBox="1">
            <a:spLocks noChangeArrowheads="1"/>
          </p:cNvSpPr>
          <p:nvPr/>
        </p:nvSpPr>
        <p:spPr bwMode="auto">
          <a:xfrm>
            <a:off x="2039938" y="2276475"/>
            <a:ext cx="1296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a:solidFill>
                  <a:srgbClr val="000000"/>
                </a:solidFill>
                <a:latin typeface="Calibri" panose="020F0502020204030204" pitchFamily="34" charset="0"/>
              </a:rPr>
              <a:t>R1 = 250pb</a:t>
            </a:r>
          </a:p>
        </p:txBody>
      </p:sp>
      <p:sp>
        <p:nvSpPr>
          <p:cNvPr id="29704" name="ZoneTexte 15"/>
          <p:cNvSpPr txBox="1">
            <a:spLocks noChangeArrowheads="1"/>
          </p:cNvSpPr>
          <p:nvPr/>
        </p:nvSpPr>
        <p:spPr bwMode="auto">
          <a:xfrm>
            <a:off x="5424488" y="3717925"/>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a:solidFill>
                  <a:srgbClr val="000000"/>
                </a:solidFill>
                <a:latin typeface="Calibri" panose="020F0502020204030204" pitchFamily="34" charset="0"/>
              </a:rPr>
              <a:t>R2 = 250pb</a:t>
            </a:r>
          </a:p>
        </p:txBody>
      </p:sp>
      <p:sp>
        <p:nvSpPr>
          <p:cNvPr id="29705" name="ZoneTexte 17"/>
          <p:cNvSpPr txBox="1">
            <a:spLocks noChangeArrowheads="1"/>
          </p:cNvSpPr>
          <p:nvPr/>
        </p:nvSpPr>
        <p:spPr bwMode="auto">
          <a:xfrm>
            <a:off x="7008813" y="3068638"/>
            <a:ext cx="503237" cy="261937"/>
          </a:xfrm>
          <a:prstGeom prst="rect">
            <a:avLst/>
          </a:prstGeom>
          <a:solidFill>
            <a:schemeClr val="bg1"/>
          </a:solidFill>
          <a:ln w="6350">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solidFill>
                  <a:srgbClr val="000000"/>
                </a:solidFill>
                <a:latin typeface="Calibri" panose="020F0502020204030204" pitchFamily="34" charset="0"/>
              </a:rPr>
              <a:t>I</a:t>
            </a:r>
            <a:r>
              <a:rPr lang="fr-FR" altLang="fr-FR" sz="1100">
                <a:solidFill>
                  <a:srgbClr val="000000"/>
                </a:solidFill>
                <a:latin typeface="Calibri" panose="020F0502020204030204" pitchFamily="34" charset="0"/>
              </a:rPr>
              <a:t>ndex</a:t>
            </a:r>
          </a:p>
        </p:txBody>
      </p:sp>
      <p:sp>
        <p:nvSpPr>
          <p:cNvPr id="29706" name="ZoneTexte 35"/>
          <p:cNvSpPr txBox="1">
            <a:spLocks noChangeArrowheads="1"/>
          </p:cNvSpPr>
          <p:nvPr/>
        </p:nvSpPr>
        <p:spPr bwMode="auto">
          <a:xfrm>
            <a:off x="1435100" y="1827213"/>
            <a:ext cx="662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a:solidFill>
                  <a:srgbClr val="000000"/>
                </a:solidFill>
                <a:latin typeface="Calibri" panose="020F0502020204030204" pitchFamily="34" charset="0"/>
              </a:rPr>
              <a:t>V3-V4 rDNA 16S   (440 - 460 pb)</a:t>
            </a:r>
          </a:p>
        </p:txBody>
      </p:sp>
      <p:sp>
        <p:nvSpPr>
          <p:cNvPr id="29707" name="Rectangle 10"/>
          <p:cNvSpPr>
            <a:spLocks noChangeArrowheads="1"/>
          </p:cNvSpPr>
          <p:nvPr/>
        </p:nvSpPr>
        <p:spPr bwMode="auto">
          <a:xfrm>
            <a:off x="1463675" y="1557338"/>
            <a:ext cx="345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a:solidFill>
                  <a:srgbClr val="000000"/>
                </a:solidFill>
                <a:latin typeface="Calibri" panose="020F0502020204030204" pitchFamily="34" charset="0"/>
              </a:rPr>
              <a:t>paire-end 2x250nt sequencing</a:t>
            </a:r>
          </a:p>
        </p:txBody>
      </p:sp>
      <p:grpSp>
        <p:nvGrpSpPr>
          <p:cNvPr id="29708" name="Groupe 12"/>
          <p:cNvGrpSpPr>
            <a:grpSpLocks/>
          </p:cNvGrpSpPr>
          <p:nvPr/>
        </p:nvGrpSpPr>
        <p:grpSpPr bwMode="auto">
          <a:xfrm>
            <a:off x="2616200" y="2659063"/>
            <a:ext cx="3095625" cy="573087"/>
            <a:chOff x="2216345" y="3636298"/>
            <a:chExt cx="3391371" cy="573611"/>
          </a:xfrm>
        </p:grpSpPr>
        <p:sp>
          <p:nvSpPr>
            <p:cNvPr id="29724" name="ZoneTexte 10"/>
            <p:cNvSpPr txBox="1">
              <a:spLocks noChangeArrowheads="1"/>
            </p:cNvSpPr>
            <p:nvPr/>
          </p:nvSpPr>
          <p:spPr bwMode="auto">
            <a:xfrm>
              <a:off x="2295214" y="3665929"/>
              <a:ext cx="720080" cy="40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2000">
                  <a:solidFill>
                    <a:srgbClr val="000000"/>
                  </a:solidFill>
                  <a:latin typeface="Calibri" panose="020F0502020204030204" pitchFamily="34" charset="0"/>
                </a:rPr>
                <a:t>V3</a:t>
              </a:r>
            </a:p>
          </p:txBody>
        </p:sp>
        <p:sp>
          <p:nvSpPr>
            <p:cNvPr id="21" name="Rectangle 20"/>
            <p:cNvSpPr/>
            <p:nvPr/>
          </p:nvSpPr>
          <p:spPr>
            <a:xfrm>
              <a:off x="2216345" y="4138407"/>
              <a:ext cx="1008715" cy="7150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fr-FR">
                <a:solidFill>
                  <a:prstClr val="white"/>
                </a:solidFill>
              </a:endParaRPr>
            </a:p>
          </p:txBody>
        </p:sp>
        <p:sp>
          <p:nvSpPr>
            <p:cNvPr id="29726" name="ZoneTexte 12"/>
            <p:cNvSpPr txBox="1">
              <a:spLocks noChangeArrowheads="1"/>
            </p:cNvSpPr>
            <p:nvPr/>
          </p:nvSpPr>
          <p:spPr bwMode="auto">
            <a:xfrm>
              <a:off x="4661287" y="3636298"/>
              <a:ext cx="720080" cy="40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2000">
                  <a:solidFill>
                    <a:srgbClr val="000000"/>
                  </a:solidFill>
                  <a:latin typeface="Calibri" panose="020F0502020204030204" pitchFamily="34" charset="0"/>
                </a:rPr>
                <a:t>V4</a:t>
              </a:r>
            </a:p>
          </p:txBody>
        </p:sp>
        <p:sp>
          <p:nvSpPr>
            <p:cNvPr id="23" name="Rectangle 22"/>
            <p:cNvSpPr/>
            <p:nvPr/>
          </p:nvSpPr>
          <p:spPr>
            <a:xfrm>
              <a:off x="4599001" y="4138407"/>
              <a:ext cx="1008715" cy="7150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fr-FR">
                <a:solidFill>
                  <a:prstClr val="white"/>
                </a:solidFill>
              </a:endParaRPr>
            </a:p>
          </p:txBody>
        </p:sp>
      </p:grpSp>
      <p:sp>
        <p:nvSpPr>
          <p:cNvPr id="29709" name="ZoneTexte 28"/>
          <p:cNvSpPr txBox="1">
            <a:spLocks noChangeArrowheads="1"/>
          </p:cNvSpPr>
          <p:nvPr/>
        </p:nvSpPr>
        <p:spPr bwMode="auto">
          <a:xfrm>
            <a:off x="3335338" y="3881438"/>
            <a:ext cx="1584325" cy="307975"/>
          </a:xfrm>
          <a:prstGeom prst="rect">
            <a:avLst/>
          </a:prstGeom>
          <a:noFill/>
          <a:ln w="603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a:solidFill>
                  <a:srgbClr val="000000"/>
                </a:solidFill>
                <a:latin typeface="Calibri" panose="020F0502020204030204" pitchFamily="34" charset="0"/>
              </a:rPr>
              <a:t>Hypervariable area</a:t>
            </a:r>
          </a:p>
        </p:txBody>
      </p:sp>
      <p:cxnSp>
        <p:nvCxnSpPr>
          <p:cNvPr id="15" name="Connecteur droit avec flèche 14"/>
          <p:cNvCxnSpPr>
            <a:stCxn id="29709" idx="3"/>
            <a:endCxn id="23" idx="2"/>
          </p:cNvCxnSpPr>
          <p:nvPr/>
        </p:nvCxnSpPr>
        <p:spPr>
          <a:xfrm flipV="1">
            <a:off x="4919663" y="3232150"/>
            <a:ext cx="331787" cy="803275"/>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a:stCxn id="29709" idx="1"/>
            <a:endCxn id="21" idx="0"/>
          </p:cNvCxnSpPr>
          <p:nvPr/>
        </p:nvCxnSpPr>
        <p:spPr>
          <a:xfrm flipH="1" flipV="1">
            <a:off x="3074988" y="3160713"/>
            <a:ext cx="260350" cy="87471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Virage 16"/>
          <p:cNvSpPr/>
          <p:nvPr/>
        </p:nvSpPr>
        <p:spPr>
          <a:xfrm rot="10800000">
            <a:off x="3840163" y="3429000"/>
            <a:ext cx="3024187" cy="287338"/>
          </a:xfrm>
          <a:prstGeom prst="bentArrow">
            <a:avLst>
              <a:gd name="adj1" fmla="val 21825"/>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a:solidFill>
                <a:prstClr val="black"/>
              </a:solidFill>
            </a:endParaRPr>
          </a:p>
        </p:txBody>
      </p:sp>
      <p:sp>
        <p:nvSpPr>
          <p:cNvPr id="68" name="ZoneTexte 38"/>
          <p:cNvSpPr txBox="1"/>
          <p:nvPr/>
        </p:nvSpPr>
        <p:spPr>
          <a:xfrm>
            <a:off x="107950" y="3068638"/>
            <a:ext cx="1276350" cy="277812"/>
          </a:xfrm>
          <a:prstGeom prst="rect">
            <a:avLst/>
          </a:prstGeom>
          <a:solidFill>
            <a:schemeClr val="accent2">
              <a:lumMod val="40000"/>
              <a:lumOff val="60000"/>
            </a:schemeClr>
          </a:solidFill>
          <a:ln w="6350">
            <a:solidFill>
              <a:schemeClr val="tx1"/>
            </a:solidFill>
          </a:ln>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fr-FR" sz="1200" dirty="0" smtClean="0">
                <a:solidFill>
                  <a:prstClr val="black"/>
                </a:solidFill>
              </a:rPr>
              <a:t>Adaptateur</a:t>
            </a:r>
            <a:endParaRPr lang="fr-FR" sz="1200" dirty="0">
              <a:solidFill>
                <a:prstClr val="black"/>
              </a:solidFill>
            </a:endParaRPr>
          </a:p>
        </p:txBody>
      </p:sp>
      <p:pic>
        <p:nvPicPr>
          <p:cNvPr id="29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763" y="179388"/>
            <a:ext cx="1662112"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70"/>
          <p:cNvSpPr/>
          <p:nvPr/>
        </p:nvSpPr>
        <p:spPr>
          <a:xfrm>
            <a:off x="2687638" y="476250"/>
            <a:ext cx="2963862" cy="585788"/>
          </a:xfrm>
          <a:prstGeom prst="rect">
            <a:avLst/>
          </a:prstGeom>
          <a:solidFill>
            <a:schemeClr val="accent4"/>
          </a:solidFill>
        </p:spPr>
        <p:txBody>
          <a:bodyPr>
            <a:spAutoFit/>
          </a:bodyPr>
          <a:lstStyle/>
          <a:p>
            <a:pPr algn="ctr">
              <a:defRPr/>
            </a:pPr>
            <a:r>
              <a:rPr lang="fr-FR" sz="1600" dirty="0">
                <a:solidFill>
                  <a:prstClr val="white"/>
                </a:solidFill>
              </a:rPr>
              <a:t>DNA </a:t>
            </a:r>
            <a:r>
              <a:rPr lang="fr-FR" sz="1600" dirty="0" err="1">
                <a:solidFill>
                  <a:prstClr val="white"/>
                </a:solidFill>
              </a:rPr>
              <a:t>extract</a:t>
            </a:r>
            <a:r>
              <a:rPr lang="fr-FR" sz="1600" dirty="0">
                <a:solidFill>
                  <a:prstClr val="white"/>
                </a:solidFill>
              </a:rPr>
              <a:t> </a:t>
            </a:r>
            <a:r>
              <a:rPr lang="fr-FR" sz="1600" dirty="0" err="1">
                <a:solidFill>
                  <a:prstClr val="white"/>
                </a:solidFill>
              </a:rPr>
              <a:t>from</a:t>
            </a:r>
            <a:r>
              <a:rPr lang="fr-FR" sz="1600" dirty="0">
                <a:solidFill>
                  <a:prstClr val="white"/>
                </a:solidFill>
              </a:rPr>
              <a:t> digestive content or </a:t>
            </a:r>
            <a:r>
              <a:rPr lang="fr-FR" sz="1600" dirty="0" err="1">
                <a:solidFill>
                  <a:prstClr val="white"/>
                </a:solidFill>
              </a:rPr>
              <a:t>feces</a:t>
            </a:r>
            <a:endParaRPr lang="fr-FR" sz="1600" dirty="0">
              <a:solidFill>
                <a:prstClr val="white"/>
              </a:solidFill>
            </a:endParaRPr>
          </a:p>
        </p:txBody>
      </p:sp>
      <p:pic>
        <p:nvPicPr>
          <p:cNvPr id="29716"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6013" y="4446588"/>
            <a:ext cx="979487"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7" name="Imag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8300" y="5316538"/>
            <a:ext cx="121285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8" name="Image 23" descr="logo_bioinfo_2.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5363" y="5813425"/>
            <a:ext cx="97313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9"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4860925"/>
            <a:ext cx="10144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8725" y="5114925"/>
            <a:ext cx="79692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Flèche vers le bas 76"/>
          <p:cNvSpPr/>
          <p:nvPr/>
        </p:nvSpPr>
        <p:spPr>
          <a:xfrm>
            <a:off x="4000500" y="1130300"/>
            <a:ext cx="338138" cy="44767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pic>
        <p:nvPicPr>
          <p:cNvPr id="29722" name="Image 81"/>
          <p:cNvPicPr>
            <a:picLocks noChangeAspect="1"/>
          </p:cNvPicPr>
          <p:nvPr/>
        </p:nvPicPr>
        <p:blipFill>
          <a:blip r:embed="rId8">
            <a:extLst>
              <a:ext uri="{28A0092B-C50C-407E-A947-70E740481C1C}">
                <a14:useLocalDpi xmlns:a14="http://schemas.microsoft.com/office/drawing/2010/main" val="0"/>
              </a:ext>
            </a:extLst>
          </a:blip>
          <a:srcRect r="45564"/>
          <a:stretch>
            <a:fillRect/>
          </a:stretch>
        </p:blipFill>
        <p:spPr bwMode="auto">
          <a:xfrm>
            <a:off x="1858963" y="4860925"/>
            <a:ext cx="148907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3" name="Image 8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38875" y="4729163"/>
            <a:ext cx="183673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10794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ecteurs 17"/>
          <p:cNvSpPr/>
          <p:nvPr/>
        </p:nvSpPr>
        <p:spPr bwMode="auto">
          <a:xfrm>
            <a:off x="1670645" y="817564"/>
            <a:ext cx="5781675" cy="5779442"/>
          </a:xfrm>
          <a:prstGeom prst="pie">
            <a:avLst>
              <a:gd name="adj1" fmla="val 10800000"/>
              <a:gd name="adj2" fmla="val 16200000"/>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fr-FR">
              <a:solidFill>
                <a:schemeClr val="tx1"/>
              </a:solidFill>
            </a:endParaRPr>
          </a:p>
        </p:txBody>
      </p:sp>
      <p:sp>
        <p:nvSpPr>
          <p:cNvPr id="19" name="Secteurs 18"/>
          <p:cNvSpPr/>
          <p:nvPr/>
        </p:nvSpPr>
        <p:spPr bwMode="auto">
          <a:xfrm rot="10800000">
            <a:off x="1691681" y="817563"/>
            <a:ext cx="5781675" cy="5779442"/>
          </a:xfrm>
          <a:prstGeom prst="pie">
            <a:avLst>
              <a:gd name="adj1" fmla="val 10747075"/>
              <a:gd name="adj2" fmla="val 16200000"/>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fr-FR">
              <a:solidFill>
                <a:schemeClr val="tx1"/>
              </a:solidFill>
            </a:endParaRPr>
          </a:p>
        </p:txBody>
      </p:sp>
      <p:sp>
        <p:nvSpPr>
          <p:cNvPr id="20" name="Secteurs 19"/>
          <p:cNvSpPr/>
          <p:nvPr/>
        </p:nvSpPr>
        <p:spPr bwMode="auto">
          <a:xfrm rot="5400000">
            <a:off x="1671761" y="817091"/>
            <a:ext cx="5780084" cy="5781033"/>
          </a:xfrm>
          <a:prstGeom prst="pie">
            <a:avLst>
              <a:gd name="adj1" fmla="val 0"/>
              <a:gd name="adj2" fmla="val 5440990"/>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fr-FR">
              <a:solidFill>
                <a:schemeClr val="tx1"/>
              </a:solidFill>
            </a:endParaRPr>
          </a:p>
        </p:txBody>
      </p:sp>
      <p:sp>
        <p:nvSpPr>
          <p:cNvPr id="21" name="Secteurs 20"/>
          <p:cNvSpPr/>
          <p:nvPr/>
        </p:nvSpPr>
        <p:spPr bwMode="auto">
          <a:xfrm rot="10800000">
            <a:off x="1670645" y="817563"/>
            <a:ext cx="5781675" cy="5779442"/>
          </a:xfrm>
          <a:prstGeom prst="pie">
            <a:avLst>
              <a:gd name="adj1" fmla="val 5398311"/>
              <a:gd name="adj2" fmla="val 10770357"/>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fr-FR">
              <a:solidFill>
                <a:schemeClr val="tx1"/>
              </a:solidFill>
            </a:endParaRPr>
          </a:p>
        </p:txBody>
      </p:sp>
      <p:sp>
        <p:nvSpPr>
          <p:cNvPr id="23" name="Ellipse 22"/>
          <p:cNvSpPr/>
          <p:nvPr/>
        </p:nvSpPr>
        <p:spPr>
          <a:xfrm>
            <a:off x="2787650" y="1954213"/>
            <a:ext cx="3584575" cy="35845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Secteurs 8"/>
          <p:cNvSpPr/>
          <p:nvPr/>
        </p:nvSpPr>
        <p:spPr bwMode="auto">
          <a:xfrm>
            <a:off x="2982764" y="2133600"/>
            <a:ext cx="3173412" cy="3171473"/>
          </a:xfrm>
          <a:prstGeom prst="pie">
            <a:avLst>
              <a:gd name="adj1" fmla="val 10800000"/>
              <a:gd name="adj2" fmla="val 16200000"/>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fr-FR">
              <a:solidFill>
                <a:schemeClr val="tx1"/>
              </a:solidFill>
            </a:endParaRPr>
          </a:p>
        </p:txBody>
      </p:sp>
      <p:sp>
        <p:nvSpPr>
          <p:cNvPr id="10" name="Secteurs 9"/>
          <p:cNvSpPr/>
          <p:nvPr/>
        </p:nvSpPr>
        <p:spPr bwMode="auto">
          <a:xfrm rot="10800000">
            <a:off x="2987825" y="2133600"/>
            <a:ext cx="3173412" cy="3171473"/>
          </a:xfrm>
          <a:prstGeom prst="pie">
            <a:avLst>
              <a:gd name="adj1" fmla="val 10747075"/>
              <a:gd name="adj2" fmla="val 16200000"/>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fr-FR">
              <a:solidFill>
                <a:schemeClr val="tx1"/>
              </a:solidFill>
            </a:endParaRPr>
          </a:p>
        </p:txBody>
      </p:sp>
      <p:sp>
        <p:nvSpPr>
          <p:cNvPr id="11" name="Secteurs 10"/>
          <p:cNvSpPr/>
          <p:nvPr/>
        </p:nvSpPr>
        <p:spPr bwMode="auto">
          <a:xfrm rot="5400000">
            <a:off x="2983734" y="2132983"/>
            <a:ext cx="3171825" cy="3173059"/>
          </a:xfrm>
          <a:prstGeom prst="pie">
            <a:avLst>
              <a:gd name="adj1" fmla="val 0"/>
              <a:gd name="adj2" fmla="val 5440990"/>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fr-FR">
              <a:solidFill>
                <a:schemeClr val="tx1"/>
              </a:solidFill>
            </a:endParaRPr>
          </a:p>
        </p:txBody>
      </p:sp>
      <p:sp>
        <p:nvSpPr>
          <p:cNvPr id="12" name="Secteurs 11"/>
          <p:cNvSpPr/>
          <p:nvPr/>
        </p:nvSpPr>
        <p:spPr bwMode="auto">
          <a:xfrm rot="10800000">
            <a:off x="2982913" y="2133600"/>
            <a:ext cx="3173412" cy="3171473"/>
          </a:xfrm>
          <a:prstGeom prst="pie">
            <a:avLst>
              <a:gd name="adj1" fmla="val 5398311"/>
              <a:gd name="adj2" fmla="val 10770357"/>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fr-FR">
              <a:solidFill>
                <a:schemeClr val="tx1"/>
              </a:solidFill>
            </a:endParaRPr>
          </a:p>
        </p:txBody>
      </p:sp>
      <p:sp>
        <p:nvSpPr>
          <p:cNvPr id="22" name="Ellipse 21"/>
          <p:cNvSpPr>
            <a:spLocks noChangeAspect="1"/>
          </p:cNvSpPr>
          <p:nvPr/>
        </p:nvSpPr>
        <p:spPr>
          <a:xfrm>
            <a:off x="3779838" y="2943225"/>
            <a:ext cx="1592262" cy="15906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 name="Ellipse 1"/>
          <p:cNvSpPr/>
          <p:nvPr/>
        </p:nvSpPr>
        <p:spPr>
          <a:xfrm>
            <a:off x="3897313" y="3095625"/>
            <a:ext cx="1357312" cy="128428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anchor="ctr"/>
          <a:lstStyle/>
          <a:p>
            <a:pPr algn="ctr">
              <a:defRPr/>
            </a:pPr>
            <a:r>
              <a:rPr lang="fr-FR" dirty="0"/>
              <a:t>Digestive content</a:t>
            </a:r>
          </a:p>
        </p:txBody>
      </p:sp>
      <p:sp>
        <p:nvSpPr>
          <p:cNvPr id="16" name="ZoneTexte 15"/>
          <p:cNvSpPr txBox="1">
            <a:spLocks noChangeArrowheads="1"/>
          </p:cNvSpPr>
          <p:nvPr/>
        </p:nvSpPr>
        <p:spPr bwMode="auto">
          <a:xfrm>
            <a:off x="5076825" y="2733675"/>
            <a:ext cx="719138" cy="369888"/>
          </a:xfrm>
          <a:prstGeom prst="rect">
            <a:avLst/>
          </a:prstGeom>
          <a:noFill/>
          <a:ln>
            <a:noFill/>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auto">
              <a:spcBef>
                <a:spcPts val="0"/>
              </a:spcBef>
              <a:spcAft>
                <a:spcPts val="0"/>
              </a:spcAft>
              <a:defRPr/>
            </a:pPr>
            <a:r>
              <a:rPr lang="fr-FR" dirty="0">
                <a:solidFill>
                  <a:schemeClr val="lt1"/>
                </a:solidFill>
                <a:latin typeface="+mn-lt"/>
                <a:ea typeface="+mn-ea"/>
              </a:rPr>
              <a:t>DNA</a:t>
            </a:r>
          </a:p>
        </p:txBody>
      </p:sp>
      <p:sp>
        <p:nvSpPr>
          <p:cNvPr id="17" name="ZoneTexte 16"/>
          <p:cNvSpPr txBox="1">
            <a:spLocks noChangeArrowheads="1"/>
          </p:cNvSpPr>
          <p:nvPr/>
        </p:nvSpPr>
        <p:spPr bwMode="auto">
          <a:xfrm>
            <a:off x="4859338" y="4427538"/>
            <a:ext cx="1152525" cy="369887"/>
          </a:xfrm>
          <a:prstGeom prst="rect">
            <a:avLst/>
          </a:prstGeom>
          <a:noFill/>
          <a:ln>
            <a:noFill/>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auto">
              <a:spcBef>
                <a:spcPts val="0"/>
              </a:spcBef>
              <a:spcAft>
                <a:spcPts val="0"/>
              </a:spcAft>
              <a:defRPr/>
            </a:pPr>
            <a:r>
              <a:rPr lang="fr-FR" dirty="0">
                <a:solidFill>
                  <a:schemeClr val="lt1"/>
                </a:solidFill>
                <a:latin typeface="+mn-lt"/>
                <a:ea typeface="+mn-ea"/>
              </a:rPr>
              <a:t>RNA</a:t>
            </a:r>
          </a:p>
        </p:txBody>
      </p:sp>
      <p:sp>
        <p:nvSpPr>
          <p:cNvPr id="20510" name="ZoneTexte 23"/>
          <p:cNvSpPr txBox="1">
            <a:spLocks noChangeArrowheads="1"/>
          </p:cNvSpPr>
          <p:nvPr/>
        </p:nvSpPr>
        <p:spPr bwMode="auto">
          <a:xfrm>
            <a:off x="3132138" y="2708275"/>
            <a:ext cx="1079500" cy="369888"/>
          </a:xfrm>
          <a:prstGeom prst="rect">
            <a:avLst/>
          </a:prstGeom>
          <a:noFill/>
          <a:ln>
            <a:noFill/>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fr-FR" sz="1800">
                <a:solidFill>
                  <a:srgbClr val="FFFFFF"/>
                </a:solidFill>
              </a:rPr>
              <a:t>Protéine</a:t>
            </a:r>
          </a:p>
        </p:txBody>
      </p:sp>
      <p:sp>
        <p:nvSpPr>
          <p:cNvPr id="20511" name="ZoneTexte 24"/>
          <p:cNvSpPr txBox="1">
            <a:spLocks noChangeArrowheads="1"/>
          </p:cNvSpPr>
          <p:nvPr/>
        </p:nvSpPr>
        <p:spPr bwMode="auto">
          <a:xfrm>
            <a:off x="3275013" y="4452938"/>
            <a:ext cx="1223962" cy="369887"/>
          </a:xfrm>
          <a:prstGeom prst="rect">
            <a:avLst/>
          </a:prstGeom>
          <a:noFill/>
          <a:ln>
            <a:noFill/>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fr-FR" sz="1800">
                <a:solidFill>
                  <a:srgbClr val="FFFFFF"/>
                </a:solidFill>
              </a:rPr>
              <a:t>Métabolite</a:t>
            </a:r>
          </a:p>
        </p:txBody>
      </p:sp>
      <p:sp>
        <p:nvSpPr>
          <p:cNvPr id="26" name="ZoneTexte 25"/>
          <p:cNvSpPr txBox="1">
            <a:spLocks noChangeArrowheads="1"/>
          </p:cNvSpPr>
          <p:nvPr/>
        </p:nvSpPr>
        <p:spPr bwMode="auto">
          <a:xfrm>
            <a:off x="4787900" y="1149350"/>
            <a:ext cx="1512888" cy="646113"/>
          </a:xfrm>
          <a:prstGeom prst="rect">
            <a:avLst/>
          </a:prstGeom>
          <a:noFill/>
          <a:ln>
            <a:noFill/>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auto">
              <a:spcBef>
                <a:spcPts val="0"/>
              </a:spcBef>
              <a:spcAft>
                <a:spcPts val="0"/>
              </a:spcAft>
              <a:defRPr/>
            </a:pPr>
            <a:r>
              <a:rPr lang="fr-FR" dirty="0" err="1" smtClean="0">
                <a:solidFill>
                  <a:schemeClr val="lt1"/>
                </a:solidFill>
                <a:latin typeface="+mn-lt"/>
                <a:ea typeface="+mn-ea"/>
              </a:rPr>
              <a:t>Méta-génomique</a:t>
            </a:r>
            <a:endParaRPr lang="fr-FR" dirty="0">
              <a:solidFill>
                <a:schemeClr val="lt1"/>
              </a:solidFill>
              <a:latin typeface="+mn-lt"/>
              <a:ea typeface="+mn-ea"/>
            </a:endParaRPr>
          </a:p>
        </p:txBody>
      </p:sp>
      <p:sp>
        <p:nvSpPr>
          <p:cNvPr id="27" name="ZoneTexte 26"/>
          <p:cNvSpPr txBox="1">
            <a:spLocks noChangeArrowheads="1"/>
          </p:cNvSpPr>
          <p:nvPr/>
        </p:nvSpPr>
        <p:spPr bwMode="auto">
          <a:xfrm>
            <a:off x="4427538" y="5445125"/>
            <a:ext cx="1944687" cy="647700"/>
          </a:xfrm>
          <a:prstGeom prst="rect">
            <a:avLst/>
          </a:prstGeom>
          <a:noFill/>
          <a:ln>
            <a:noFill/>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auto">
              <a:spcBef>
                <a:spcPts val="0"/>
              </a:spcBef>
              <a:spcAft>
                <a:spcPts val="0"/>
              </a:spcAft>
              <a:defRPr/>
            </a:pPr>
            <a:r>
              <a:rPr lang="fr-FR" dirty="0" smtClean="0">
                <a:solidFill>
                  <a:schemeClr val="bg1"/>
                </a:solidFill>
                <a:latin typeface="+mn-lt"/>
                <a:ea typeface="+mn-ea"/>
              </a:rPr>
              <a:t>Méta-</a:t>
            </a:r>
            <a:r>
              <a:rPr lang="fr-FR" dirty="0" err="1" smtClean="0">
                <a:solidFill>
                  <a:schemeClr val="bg1"/>
                </a:solidFill>
                <a:latin typeface="+mn-lt"/>
                <a:ea typeface="+mn-ea"/>
              </a:rPr>
              <a:t>transcriptomic</a:t>
            </a:r>
            <a:endParaRPr lang="fr-FR" dirty="0">
              <a:solidFill>
                <a:schemeClr val="bg1"/>
              </a:solidFill>
              <a:latin typeface="+mn-lt"/>
              <a:ea typeface="+mn-ea"/>
            </a:endParaRPr>
          </a:p>
        </p:txBody>
      </p:sp>
      <p:sp>
        <p:nvSpPr>
          <p:cNvPr id="28" name="ZoneTexte 27"/>
          <p:cNvSpPr txBox="1">
            <a:spLocks noChangeArrowheads="1"/>
          </p:cNvSpPr>
          <p:nvPr/>
        </p:nvSpPr>
        <p:spPr bwMode="auto">
          <a:xfrm>
            <a:off x="2411413" y="1223963"/>
            <a:ext cx="1944687" cy="646112"/>
          </a:xfrm>
          <a:prstGeom prst="rect">
            <a:avLst/>
          </a:prstGeom>
          <a:noFill/>
          <a:ln>
            <a:noFill/>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auto">
              <a:spcBef>
                <a:spcPts val="0"/>
              </a:spcBef>
              <a:spcAft>
                <a:spcPts val="0"/>
              </a:spcAft>
              <a:defRPr/>
            </a:pPr>
            <a:r>
              <a:rPr lang="fr-FR" dirty="0" smtClean="0">
                <a:solidFill>
                  <a:schemeClr val="bg1"/>
                </a:solidFill>
                <a:latin typeface="+mn-lt"/>
                <a:ea typeface="+mn-ea"/>
              </a:rPr>
              <a:t>Méta-</a:t>
            </a:r>
            <a:endParaRPr lang="fr-FR" dirty="0">
              <a:solidFill>
                <a:schemeClr val="bg1"/>
              </a:solidFill>
              <a:latin typeface="+mn-lt"/>
              <a:ea typeface="+mn-ea"/>
            </a:endParaRPr>
          </a:p>
          <a:p>
            <a:pPr algn="ctr" fontAlgn="auto">
              <a:spcBef>
                <a:spcPts val="0"/>
              </a:spcBef>
              <a:spcAft>
                <a:spcPts val="0"/>
              </a:spcAft>
              <a:defRPr/>
            </a:pPr>
            <a:r>
              <a:rPr lang="fr-FR" dirty="0" err="1" smtClean="0">
                <a:solidFill>
                  <a:schemeClr val="bg1"/>
                </a:solidFill>
                <a:latin typeface="+mn-lt"/>
                <a:ea typeface="+mn-ea"/>
              </a:rPr>
              <a:t>protéomique</a:t>
            </a:r>
            <a:endParaRPr lang="fr-FR" dirty="0">
              <a:solidFill>
                <a:schemeClr val="bg1"/>
              </a:solidFill>
              <a:latin typeface="+mn-lt"/>
              <a:ea typeface="+mn-ea"/>
            </a:endParaRPr>
          </a:p>
        </p:txBody>
      </p:sp>
      <p:sp>
        <p:nvSpPr>
          <p:cNvPr id="29" name="ZoneTexte 28"/>
          <p:cNvSpPr txBox="1">
            <a:spLocks noChangeArrowheads="1"/>
          </p:cNvSpPr>
          <p:nvPr/>
        </p:nvSpPr>
        <p:spPr bwMode="auto">
          <a:xfrm>
            <a:off x="2555875" y="5373688"/>
            <a:ext cx="2016125" cy="647700"/>
          </a:xfrm>
          <a:prstGeom prst="rect">
            <a:avLst/>
          </a:prstGeom>
          <a:noFill/>
          <a:ln>
            <a:noFill/>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auto">
              <a:spcBef>
                <a:spcPts val="0"/>
              </a:spcBef>
              <a:spcAft>
                <a:spcPts val="0"/>
              </a:spcAft>
              <a:defRPr/>
            </a:pPr>
            <a:r>
              <a:rPr lang="fr-FR" dirty="0" smtClean="0">
                <a:solidFill>
                  <a:schemeClr val="lt1"/>
                </a:solidFill>
                <a:latin typeface="+mn-lt"/>
                <a:ea typeface="+mn-ea"/>
              </a:rPr>
              <a:t>Méta-</a:t>
            </a:r>
            <a:endParaRPr lang="fr-FR" dirty="0">
              <a:solidFill>
                <a:schemeClr val="lt1"/>
              </a:solidFill>
              <a:latin typeface="+mn-lt"/>
              <a:ea typeface="+mn-ea"/>
            </a:endParaRPr>
          </a:p>
          <a:p>
            <a:pPr algn="ctr" fontAlgn="auto">
              <a:spcBef>
                <a:spcPts val="0"/>
              </a:spcBef>
              <a:spcAft>
                <a:spcPts val="0"/>
              </a:spcAft>
              <a:defRPr/>
            </a:pPr>
            <a:r>
              <a:rPr lang="fr-FR" dirty="0" err="1" smtClean="0">
                <a:solidFill>
                  <a:schemeClr val="lt1"/>
                </a:solidFill>
                <a:latin typeface="+mn-lt"/>
                <a:ea typeface="+mn-ea"/>
              </a:rPr>
              <a:t>bolomique</a:t>
            </a:r>
            <a:endParaRPr lang="fr-FR" dirty="0">
              <a:solidFill>
                <a:schemeClr val="lt1"/>
              </a:solidFill>
              <a:latin typeface="+mn-lt"/>
              <a:ea typeface="+mn-ea"/>
            </a:endParaRPr>
          </a:p>
        </p:txBody>
      </p:sp>
      <p:pic>
        <p:nvPicPr>
          <p:cNvPr id="21518" name="Image 18" descr="Image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513" y="1989138"/>
            <a:ext cx="16129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9" name="Image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2392363"/>
            <a:ext cx="1973262" cy="1323975"/>
          </a:xfrm>
          <a:prstGeom prst="rect">
            <a:avLst/>
          </a:prstGeom>
          <a:noFill/>
          <a:ln w="9525">
            <a:solidFill>
              <a:srgbClr val="C0504D"/>
            </a:solidFill>
            <a:miter lim="800000"/>
            <a:headEnd/>
            <a:tailEnd/>
          </a:ln>
          <a:extLst>
            <a:ext uri="{909E8E84-426E-40DD-AFC4-6F175D3DCCD1}">
              <a14:hiddenFill xmlns:a14="http://schemas.microsoft.com/office/drawing/2010/main">
                <a:solidFill>
                  <a:srgbClr val="FFFFFF"/>
                </a:solidFill>
              </a14:hiddenFill>
            </a:ext>
          </a:extLst>
        </p:spPr>
      </p:pic>
      <p:pic>
        <p:nvPicPr>
          <p:cNvPr id="20520"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3357563"/>
            <a:ext cx="935037"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1" name="Imag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1052513"/>
            <a:ext cx="1728788" cy="87788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0522" name="Imag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4556125"/>
            <a:ext cx="1878012" cy="1752600"/>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21525" name="Imag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5650" y="5084763"/>
            <a:ext cx="1611313" cy="1296987"/>
          </a:xfrm>
          <a:prstGeom prst="rect">
            <a:avLst/>
          </a:prstGeom>
          <a:noFill/>
          <a:ln w="9525">
            <a:solidFill>
              <a:srgbClr val="1F497D"/>
            </a:solidFill>
            <a:miter lim="800000"/>
            <a:headEnd/>
            <a:tailEnd/>
          </a:ln>
          <a:extLst>
            <a:ext uri="{909E8E84-426E-40DD-AFC4-6F175D3DCCD1}">
              <a14:hiddenFill xmlns:a14="http://schemas.microsoft.com/office/drawing/2010/main">
                <a:solidFill>
                  <a:srgbClr val="FFFFFF"/>
                </a:solidFill>
              </a14:hiddenFill>
            </a:ext>
          </a:extLst>
        </p:spPr>
      </p:pic>
      <p:pic>
        <p:nvPicPr>
          <p:cNvPr id="21526" name="Picture 2" descr="metabolomic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076700"/>
            <a:ext cx="1906588" cy="11842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0525" name="ZoneTexte 7"/>
          <p:cNvSpPr txBox="1">
            <a:spLocks noChangeArrowheads="1"/>
          </p:cNvSpPr>
          <p:nvPr/>
        </p:nvSpPr>
        <p:spPr bwMode="auto">
          <a:xfrm>
            <a:off x="5867400" y="1906588"/>
            <a:ext cx="3097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fr-FR" sz="1800"/>
              <a:t>Métagénomique fonctionnelle</a:t>
            </a:r>
          </a:p>
        </p:txBody>
      </p:sp>
      <p:sp>
        <p:nvSpPr>
          <p:cNvPr id="20526" name="ZoneTexte 33"/>
          <p:cNvSpPr txBox="1">
            <a:spLocks noChangeArrowheads="1"/>
          </p:cNvSpPr>
          <p:nvPr/>
        </p:nvSpPr>
        <p:spPr bwMode="auto">
          <a:xfrm>
            <a:off x="6156325" y="4149725"/>
            <a:ext cx="2962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fr-FR" sz="1800"/>
              <a:t>Métagénomique quantitative</a:t>
            </a:r>
          </a:p>
        </p:txBody>
      </p:sp>
      <p:sp>
        <p:nvSpPr>
          <p:cNvPr id="33" name="Rectangle 32"/>
          <p:cNvSpPr/>
          <p:nvPr/>
        </p:nvSpPr>
        <p:spPr>
          <a:xfrm>
            <a:off x="0" y="188640"/>
            <a:ext cx="9144000" cy="554038"/>
          </a:xfrm>
          <a:prstGeom prst="rect">
            <a:avLst/>
          </a:prstGeom>
          <a:solidFill>
            <a:srgbClr val="33993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Méthodologie d’exploration des écosystèmes digestifs</a:t>
            </a:r>
          </a:p>
        </p:txBody>
      </p:sp>
    </p:spTree>
    <p:extLst>
      <p:ext uri="{BB962C8B-B14F-4D97-AF65-F5344CB8AC3E}">
        <p14:creationId xmlns:p14="http://schemas.microsoft.com/office/powerpoint/2010/main" val="322261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2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4859338" y="1844675"/>
            <a:ext cx="0" cy="28892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Rectangle à coins arrondis 17"/>
          <p:cNvSpPr/>
          <p:nvPr/>
        </p:nvSpPr>
        <p:spPr>
          <a:xfrm>
            <a:off x="594517" y="4027794"/>
            <a:ext cx="2609726" cy="1614929"/>
          </a:xfrm>
          <a:prstGeom prst="roundRect">
            <a:avLst>
              <a:gd name="adj" fmla="val 10000"/>
            </a:avLst>
          </a:prstGeom>
        </p:spPr>
        <p:style>
          <a:lnRef idx="0">
            <a:schemeClr val="accent3"/>
          </a:lnRef>
          <a:fillRef idx="3">
            <a:schemeClr val="accent3"/>
          </a:fillRef>
          <a:effectRef idx="3">
            <a:schemeClr val="accent3"/>
          </a:effectRef>
          <a:fontRef idx="minor">
            <a:schemeClr val="lt1"/>
          </a:fontRef>
        </p:style>
      </p:sp>
      <p:sp>
        <p:nvSpPr>
          <p:cNvPr id="19" name="Rectangle à coins arrondis 18"/>
          <p:cNvSpPr/>
          <p:nvPr/>
        </p:nvSpPr>
        <p:spPr>
          <a:xfrm>
            <a:off x="6647360" y="4277716"/>
            <a:ext cx="2132221" cy="1440160"/>
          </a:xfrm>
          <a:prstGeom prst="roundRect">
            <a:avLst>
              <a:gd name="adj" fmla="val 10000"/>
            </a:avLst>
          </a:prstGeom>
        </p:spPr>
        <p:style>
          <a:lnRef idx="0">
            <a:schemeClr val="accent4"/>
          </a:lnRef>
          <a:fillRef idx="3">
            <a:schemeClr val="accent4"/>
          </a:fillRef>
          <a:effectRef idx="3">
            <a:schemeClr val="accent4"/>
          </a:effectRef>
          <a:fontRef idx="minor">
            <a:schemeClr val="lt1"/>
          </a:fontRef>
        </p:style>
      </p:sp>
      <p:sp>
        <p:nvSpPr>
          <p:cNvPr id="20" name="Rectangle à coins arrondis 19"/>
          <p:cNvSpPr/>
          <p:nvPr/>
        </p:nvSpPr>
        <p:spPr>
          <a:xfrm>
            <a:off x="4094359" y="5157148"/>
            <a:ext cx="2096956" cy="1607598"/>
          </a:xfrm>
          <a:prstGeom prst="roundRect">
            <a:avLst>
              <a:gd name="adj" fmla="val 10000"/>
            </a:avLst>
          </a:prstGeom>
        </p:spPr>
        <p:style>
          <a:lnRef idx="0">
            <a:schemeClr val="accent1"/>
          </a:lnRef>
          <a:fillRef idx="3">
            <a:schemeClr val="accent1"/>
          </a:fillRef>
          <a:effectRef idx="3">
            <a:schemeClr val="accent1"/>
          </a:effectRef>
          <a:fontRef idx="minor">
            <a:schemeClr val="lt1"/>
          </a:fontRef>
        </p:style>
      </p:sp>
      <p:sp>
        <p:nvSpPr>
          <p:cNvPr id="29701" name="Rectangle 2"/>
          <p:cNvSpPr>
            <a:spLocks noChangeArrowheads="1"/>
          </p:cNvSpPr>
          <p:nvPr/>
        </p:nvSpPr>
        <p:spPr bwMode="auto">
          <a:xfrm>
            <a:off x="533400" y="1125538"/>
            <a:ext cx="8153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defRPr/>
            </a:pPr>
            <a:endParaRPr lang="fr-FR" altLang="fr-FR" sz="1800" smtClean="0">
              <a:solidFill>
                <a:srgbClr val="A3000A"/>
              </a:solidFill>
              <a:cs typeface="+mn-cs"/>
            </a:endParaRPr>
          </a:p>
        </p:txBody>
      </p:sp>
      <p:sp>
        <p:nvSpPr>
          <p:cNvPr id="29702" name="Titre 2"/>
          <p:cNvSpPr txBox="1">
            <a:spLocks/>
          </p:cNvSpPr>
          <p:nvPr/>
        </p:nvSpPr>
        <p:spPr bwMode="auto">
          <a:xfrm>
            <a:off x="395288" y="204788"/>
            <a:ext cx="81534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lang="fr-FR" altLang="fr-FR" sz="3200" dirty="0" smtClean="0">
                <a:solidFill>
                  <a:srgbClr val="1F497D"/>
                </a:solidFill>
                <a:latin typeface="Tw Cen MT" panose="020B0602020104020603" pitchFamily="34" charset="0"/>
                <a:cs typeface="+mn-cs"/>
              </a:rPr>
              <a:t>4 questions….</a:t>
            </a:r>
          </a:p>
        </p:txBody>
      </p:sp>
      <p:graphicFrame>
        <p:nvGraphicFramePr>
          <p:cNvPr id="23" name="Diagramme 22"/>
          <p:cNvGraphicFramePr/>
          <p:nvPr/>
        </p:nvGraphicFramePr>
        <p:xfrm>
          <a:off x="841480" y="160080"/>
          <a:ext cx="7740980" cy="2934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8681"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9900" y="4349750"/>
            <a:ext cx="17907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688" y="4162425"/>
            <a:ext cx="11684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Rectangle 2"/>
          <p:cNvSpPr>
            <a:spLocks noChangeArrowheads="1"/>
          </p:cNvSpPr>
          <p:nvPr/>
        </p:nvSpPr>
        <p:spPr bwMode="auto">
          <a:xfrm>
            <a:off x="611188" y="333375"/>
            <a:ext cx="72009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fr-FR" altLang="fr-FR" sz="2000" b="1" dirty="0" smtClean="0">
              <a:solidFill>
                <a:srgbClr val="A3000A"/>
              </a:solidFill>
              <a:cs typeface="+mn-cs"/>
            </a:endParaRPr>
          </a:p>
        </p:txBody>
      </p:sp>
      <p:pic>
        <p:nvPicPr>
          <p:cNvPr id="2868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2625" y="4162425"/>
            <a:ext cx="1131888"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Imag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270375" y="5356225"/>
            <a:ext cx="1744663"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Imag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392488" y="3094038"/>
            <a:ext cx="3109912"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1738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a:xfrm>
            <a:off x="-468313" y="855663"/>
            <a:ext cx="6423026" cy="5526087"/>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3" y="4748213"/>
            <a:ext cx="114141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Imag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6950" y="5626100"/>
            <a:ext cx="121285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28"/>
          <p:cNvPicPr>
            <a:picLocks noChangeAspect="1"/>
          </p:cNvPicPr>
          <p:nvPr/>
        </p:nvPicPr>
        <p:blipFill>
          <a:blip r:embed="rId4" cstate="print">
            <a:extLst>
              <a:ext uri="{28A0092B-C50C-407E-A947-70E740481C1C}">
                <a14:useLocalDpi xmlns:a14="http://schemas.microsoft.com/office/drawing/2010/main" val="0"/>
              </a:ext>
            </a:extLst>
          </a:blip>
          <a:srcRect b="13487"/>
          <a:stretch>
            <a:fillRect/>
          </a:stretch>
        </p:blipFill>
        <p:spPr bwMode="auto">
          <a:xfrm>
            <a:off x="3740150" y="2660650"/>
            <a:ext cx="1811338"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p:cNvPicPr>
            <a:picLocks noChangeAspect="1" noChangeArrowheads="1"/>
          </p:cNvPicPr>
          <p:nvPr/>
        </p:nvPicPr>
        <p:blipFill>
          <a:blip r:embed="rId5" cstate="print"/>
          <a:srcRect/>
          <a:stretch>
            <a:fillRect/>
          </a:stretch>
        </p:blipFill>
        <p:spPr bwMode="auto">
          <a:xfrm>
            <a:off x="7411787" y="3550764"/>
            <a:ext cx="1222892" cy="52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702" name="ZoneTexte 22"/>
          <p:cNvSpPr txBox="1">
            <a:spLocks noChangeArrowheads="1"/>
          </p:cNvSpPr>
          <p:nvPr/>
        </p:nvSpPr>
        <p:spPr bwMode="auto">
          <a:xfrm>
            <a:off x="6302375" y="3302000"/>
            <a:ext cx="2090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200" b="1">
                <a:solidFill>
                  <a:srgbClr val="000000"/>
                </a:solidFill>
                <a:latin typeface="Calibri" panose="020F0502020204030204" pitchFamily="34" charset="0"/>
                <a:ea typeface="MS PGothic" panose="020B0600070205080204" pitchFamily="34" charset="-128"/>
              </a:rPr>
              <a:t>Microarray</a:t>
            </a:r>
            <a:r>
              <a:rPr lang="fr-FR" altLang="fr-FR" sz="1200">
                <a:solidFill>
                  <a:srgbClr val="000000"/>
                </a:solidFill>
                <a:latin typeface="Calibri" panose="020F0502020204030204" pitchFamily="34" charset="0"/>
                <a:ea typeface="MS PGothic" panose="020B0600070205080204" pitchFamily="34" charset="-128"/>
              </a:rPr>
              <a:t> 8x40K – V2 </a:t>
            </a:r>
            <a:r>
              <a:rPr lang="fr-FR" altLang="fr-FR" sz="1200" i="1">
                <a:solidFill>
                  <a:srgbClr val="000000"/>
                </a:solidFill>
                <a:latin typeface="Calibri" panose="020F0502020204030204" pitchFamily="34" charset="0"/>
                <a:ea typeface="MS PGothic" panose="020B0600070205080204" pitchFamily="34" charset="-128"/>
              </a:rPr>
              <a:t>Agilent</a:t>
            </a:r>
          </a:p>
          <a:p>
            <a:pPr eaLnBrk="1" hangingPunct="1"/>
            <a:r>
              <a:rPr lang="fr-FR" altLang="fr-FR" sz="1200" b="1">
                <a:solidFill>
                  <a:srgbClr val="000000"/>
                </a:solidFill>
                <a:latin typeface="Calibri" panose="020F0502020204030204" pitchFamily="34" charset="0"/>
                <a:ea typeface="MS PGothic" panose="020B0600070205080204" pitchFamily="34" charset="-128"/>
              </a:rPr>
              <a:t>RNAseq</a:t>
            </a:r>
            <a:r>
              <a:rPr lang="fr-FR" altLang="fr-FR" sz="1200">
                <a:solidFill>
                  <a:srgbClr val="000000"/>
                </a:solidFill>
                <a:latin typeface="Calibri" panose="020F0502020204030204" pitchFamily="34" charset="0"/>
                <a:ea typeface="MS PGothic" panose="020B0600070205080204" pitchFamily="34" charset="-128"/>
              </a:rPr>
              <a:t> </a:t>
            </a:r>
            <a:br>
              <a:rPr lang="fr-FR" altLang="fr-FR" sz="1200">
                <a:solidFill>
                  <a:srgbClr val="000000"/>
                </a:solidFill>
                <a:latin typeface="Calibri" panose="020F0502020204030204" pitchFamily="34" charset="0"/>
                <a:ea typeface="MS PGothic" panose="020B0600070205080204" pitchFamily="34" charset="-128"/>
              </a:rPr>
            </a:br>
            <a:r>
              <a:rPr lang="fr-FR" altLang="fr-FR" sz="1200">
                <a:solidFill>
                  <a:srgbClr val="000000"/>
                </a:solidFill>
                <a:latin typeface="Calibri" panose="020F0502020204030204" pitchFamily="34" charset="0"/>
                <a:ea typeface="MS PGothic" panose="020B0600070205080204" pitchFamily="34" charset="-128"/>
              </a:rPr>
              <a:t>Illumina Hiseq</a:t>
            </a:r>
          </a:p>
        </p:txBody>
      </p:sp>
      <p:pic>
        <p:nvPicPr>
          <p:cNvPr id="29703" name="Imag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5683250"/>
            <a:ext cx="109696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5707063" y="5473700"/>
            <a:ext cx="746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sz="1200">
                <a:solidFill>
                  <a:srgbClr val="000000"/>
                </a:solidFill>
                <a:latin typeface="Calibri" panose="020F0502020204030204" pitchFamily="34" charset="0"/>
                <a:ea typeface="MS PGothic" panose="020B0600070205080204" pitchFamily="34" charset="-128"/>
              </a:rPr>
              <a:t>IgA</a:t>
            </a:r>
          </a:p>
        </p:txBody>
      </p:sp>
      <p:pic>
        <p:nvPicPr>
          <p:cNvPr id="29705" name="Image 5"/>
          <p:cNvPicPr>
            <a:picLocks noChangeAspect="1" noChangeArrowheads="1"/>
          </p:cNvPicPr>
          <p:nvPr/>
        </p:nvPicPr>
        <p:blipFill>
          <a:blip r:embed="rId7">
            <a:extLst>
              <a:ext uri="{28A0092B-C50C-407E-A947-70E740481C1C}">
                <a14:useLocalDpi xmlns:a14="http://schemas.microsoft.com/office/drawing/2010/main" val="0"/>
              </a:ext>
            </a:extLst>
          </a:blip>
          <a:srcRect r="74445" b="19814"/>
          <a:stretch>
            <a:fillRect/>
          </a:stretch>
        </p:blipFill>
        <p:spPr bwMode="auto">
          <a:xfrm>
            <a:off x="6443663" y="5580063"/>
            <a:ext cx="65087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6732588" y="5445125"/>
            <a:ext cx="495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a:solidFill>
                  <a:srgbClr val="000000"/>
                </a:solidFill>
                <a:latin typeface="Calibri" panose="020F0502020204030204" pitchFamily="34" charset="0"/>
                <a:ea typeface="MS PGothic" panose="020B0600070205080204" pitchFamily="34" charset="-128"/>
              </a:rPr>
              <a:t>IgG</a:t>
            </a:r>
            <a:endParaRPr lang="fr-FR" sz="1200" i="1">
              <a:solidFill>
                <a:srgbClr val="000000"/>
              </a:solidFill>
              <a:latin typeface="Calibri" panose="020F0502020204030204" pitchFamily="34" charset="0"/>
              <a:ea typeface="MS PGothic" panose="020B0600070205080204" pitchFamily="34" charset="-128"/>
            </a:endParaRPr>
          </a:p>
        </p:txBody>
      </p:sp>
      <p:sp>
        <p:nvSpPr>
          <p:cNvPr id="8" name="Rectangle 7"/>
          <p:cNvSpPr>
            <a:spLocks noChangeArrowheads="1"/>
          </p:cNvSpPr>
          <p:nvPr/>
        </p:nvSpPr>
        <p:spPr bwMode="auto">
          <a:xfrm>
            <a:off x="7213600" y="5168900"/>
            <a:ext cx="14620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a:solidFill>
                  <a:srgbClr val="000000"/>
                </a:solidFill>
                <a:latin typeface="Calibri" panose="020F0502020204030204" pitchFamily="34" charset="0"/>
                <a:ea typeface="MS PGothic" panose="020B0600070205080204" pitchFamily="34" charset="-128"/>
              </a:rPr>
              <a:t>LPS stimulation</a:t>
            </a:r>
          </a:p>
          <a:p>
            <a:pPr eaLnBrk="1" hangingPunct="1"/>
            <a:r>
              <a:rPr lang="fr-FR" sz="1200">
                <a:solidFill>
                  <a:srgbClr val="000000"/>
                </a:solidFill>
                <a:latin typeface="Calibri" panose="020F0502020204030204" pitchFamily="34" charset="0"/>
                <a:ea typeface="MS PGothic" panose="020B0600070205080204" pitchFamily="34" charset="-128"/>
              </a:rPr>
              <a:t>OVA vaccination</a:t>
            </a:r>
          </a:p>
        </p:txBody>
      </p:sp>
      <p:pic>
        <p:nvPicPr>
          <p:cNvPr id="29708" name="Picture 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07400" y="4748213"/>
            <a:ext cx="423863"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Rectangle 10"/>
          <p:cNvSpPr>
            <a:spLocks noChangeArrowheads="1"/>
          </p:cNvSpPr>
          <p:nvPr/>
        </p:nvSpPr>
        <p:spPr bwMode="auto">
          <a:xfrm>
            <a:off x="395288" y="1844675"/>
            <a:ext cx="2033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a:solidFill>
                  <a:srgbClr val="000000"/>
                </a:solidFill>
                <a:latin typeface="Calibri" panose="020F0502020204030204" pitchFamily="34" charset="0"/>
                <a:ea typeface="MS PGothic" panose="020B0600070205080204" pitchFamily="34" charset="-128"/>
              </a:rPr>
              <a:t>CH4, pH, DM, Ammoniac</a:t>
            </a:r>
          </a:p>
          <a:p>
            <a:pPr eaLnBrk="1" hangingPunct="1"/>
            <a:r>
              <a:rPr lang="fr-FR" sz="1200">
                <a:solidFill>
                  <a:srgbClr val="000000"/>
                </a:solidFill>
                <a:latin typeface="Calibri" panose="020F0502020204030204" pitchFamily="34" charset="0"/>
                <a:ea typeface="MS PGothic" panose="020B0600070205080204" pitchFamily="34" charset="-128"/>
              </a:rPr>
              <a:t>FVA</a:t>
            </a:r>
          </a:p>
        </p:txBody>
      </p:sp>
      <p:sp>
        <p:nvSpPr>
          <p:cNvPr id="27663" name="Rectangle 13"/>
          <p:cNvSpPr>
            <a:spLocks noChangeArrowheads="1"/>
          </p:cNvSpPr>
          <p:nvPr/>
        </p:nvSpPr>
        <p:spPr bwMode="auto">
          <a:xfrm>
            <a:off x="371475" y="4479925"/>
            <a:ext cx="3395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b="1">
                <a:solidFill>
                  <a:srgbClr val="000000"/>
                </a:solidFill>
                <a:latin typeface="Calibri" panose="020F0502020204030204" pitchFamily="34" charset="0"/>
                <a:ea typeface="MS PGothic" panose="020B0600070205080204" pitchFamily="34" charset="-128"/>
              </a:rPr>
              <a:t>High throughput sequencing</a:t>
            </a:r>
          </a:p>
          <a:p>
            <a:pPr eaLnBrk="1" hangingPunct="1"/>
            <a:r>
              <a:rPr lang="fr-FR" sz="1200" b="1">
                <a:solidFill>
                  <a:srgbClr val="000000"/>
                </a:solidFill>
                <a:latin typeface="Calibri" panose="020F0502020204030204" pitchFamily="34" charset="0"/>
                <a:ea typeface="MS PGothic" panose="020B0600070205080204" pitchFamily="34" charset="-128"/>
              </a:rPr>
              <a:t>	         ARN16S</a:t>
            </a:r>
            <a:r>
              <a:rPr lang="fr-FR" sz="1200" b="1">
                <a:solidFill>
                  <a:srgbClr val="000000"/>
                </a:solidFill>
                <a:latin typeface="Calibri" panose="020F0502020204030204" pitchFamily="34" charset="0"/>
                <a:ea typeface="MS PGothic" panose="020B0600070205080204" pitchFamily="34" charset="-128"/>
                <a:sym typeface="Wingdings" panose="05000000000000000000" pitchFamily="2" charset="2"/>
              </a:rPr>
              <a:t> metagenomic</a:t>
            </a:r>
            <a:endParaRPr lang="fr-FR" sz="1200" b="1">
              <a:solidFill>
                <a:srgbClr val="000000"/>
              </a:solidFill>
              <a:latin typeface="Calibri" panose="020F0502020204030204" pitchFamily="34" charset="0"/>
              <a:ea typeface="MS PGothic" panose="020B0600070205080204" pitchFamily="34" charset="-128"/>
            </a:endParaRPr>
          </a:p>
        </p:txBody>
      </p:sp>
      <p:sp>
        <p:nvSpPr>
          <p:cNvPr id="27664" name="Rectangle 14"/>
          <p:cNvSpPr>
            <a:spLocks noChangeArrowheads="1"/>
          </p:cNvSpPr>
          <p:nvPr/>
        </p:nvSpPr>
        <p:spPr bwMode="auto">
          <a:xfrm>
            <a:off x="2124075" y="1052513"/>
            <a:ext cx="977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b="1">
                <a:latin typeface="Calibri" panose="020F0502020204030204" pitchFamily="34" charset="0"/>
                <a:ea typeface="MS PGothic" panose="020B0600070205080204" pitchFamily="34" charset="-128"/>
              </a:rPr>
              <a:t>Culture and </a:t>
            </a:r>
            <a:br>
              <a:rPr lang="fr-FR" sz="1200" b="1">
                <a:latin typeface="Calibri" panose="020F0502020204030204" pitchFamily="34" charset="0"/>
                <a:ea typeface="MS PGothic" panose="020B0600070205080204" pitchFamily="34" charset="-128"/>
              </a:rPr>
            </a:br>
            <a:r>
              <a:rPr lang="fr-FR" sz="1200" b="1">
                <a:latin typeface="Calibri" panose="020F0502020204030204" pitchFamily="34" charset="0"/>
                <a:ea typeface="MS PGothic" panose="020B0600070205080204" pitchFamily="34" charset="-128"/>
              </a:rPr>
              <a:t>microfluidic </a:t>
            </a:r>
          </a:p>
        </p:txBody>
      </p:sp>
      <p:pic>
        <p:nvPicPr>
          <p:cNvPr id="29713" name="Imag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48525" y="2376488"/>
            <a:ext cx="708025"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a:spLocks noChangeArrowheads="1"/>
          </p:cNvSpPr>
          <p:nvPr/>
        </p:nvSpPr>
        <p:spPr bwMode="auto">
          <a:xfrm>
            <a:off x="7950200" y="2271713"/>
            <a:ext cx="11445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b="1" dirty="0" err="1">
                <a:solidFill>
                  <a:srgbClr val="000000"/>
                </a:solidFill>
                <a:latin typeface="Calibri" panose="020F0502020204030204" pitchFamily="34" charset="0"/>
                <a:ea typeface="MS PGothic" panose="020B0600070205080204" pitchFamily="34" charset="-128"/>
              </a:rPr>
              <a:t>Physiological</a:t>
            </a:r>
            <a:r>
              <a:rPr lang="fr-FR" sz="1200" b="1" dirty="0">
                <a:solidFill>
                  <a:srgbClr val="000000"/>
                </a:solidFill>
                <a:latin typeface="Calibri" panose="020F0502020204030204" pitchFamily="34" charset="0"/>
                <a:ea typeface="MS PGothic" panose="020B0600070205080204" pitchFamily="34" charset="-128"/>
              </a:rPr>
              <a:t> and </a:t>
            </a:r>
            <a:r>
              <a:rPr lang="fr-FR" sz="1200" b="1" dirty="0" err="1">
                <a:solidFill>
                  <a:srgbClr val="000000"/>
                </a:solidFill>
                <a:latin typeface="Calibri" panose="020F0502020204030204" pitchFamily="34" charset="0"/>
                <a:ea typeface="MS PGothic" panose="020B0600070205080204" pitchFamily="34" charset="-128"/>
              </a:rPr>
              <a:t>histological</a:t>
            </a:r>
            <a:r>
              <a:rPr lang="fr-FR" sz="1200" b="1" dirty="0">
                <a:solidFill>
                  <a:srgbClr val="000000"/>
                </a:solidFill>
                <a:latin typeface="Calibri" panose="020F0502020204030204" pitchFamily="34" charset="0"/>
                <a:ea typeface="MS PGothic" panose="020B0600070205080204" pitchFamily="34" charset="-128"/>
              </a:rPr>
              <a:t> </a:t>
            </a:r>
            <a:r>
              <a:rPr lang="fr-FR" sz="1200" b="1" dirty="0" err="1" smtClean="0">
                <a:solidFill>
                  <a:srgbClr val="000000"/>
                </a:solidFill>
                <a:latin typeface="Calibri" panose="020F0502020204030204" pitchFamily="34" charset="0"/>
                <a:ea typeface="MS PGothic" panose="020B0600070205080204" pitchFamily="34" charset="-128"/>
              </a:rPr>
              <a:t>measurements</a:t>
            </a:r>
            <a:endParaRPr lang="fr-FR" sz="1200" b="1" dirty="0">
              <a:solidFill>
                <a:srgbClr val="000000"/>
              </a:solidFill>
              <a:latin typeface="Calibri" panose="020F0502020204030204" pitchFamily="34" charset="0"/>
              <a:ea typeface="MS PGothic" panose="020B0600070205080204" pitchFamily="34" charset="-128"/>
            </a:endParaRPr>
          </a:p>
        </p:txBody>
      </p:sp>
      <p:sp>
        <p:nvSpPr>
          <p:cNvPr id="27667" name="Rectangle 20"/>
          <p:cNvSpPr>
            <a:spLocks noChangeArrowheads="1"/>
          </p:cNvSpPr>
          <p:nvPr/>
        </p:nvSpPr>
        <p:spPr bwMode="auto">
          <a:xfrm>
            <a:off x="403225" y="1670050"/>
            <a:ext cx="165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b="1">
                <a:solidFill>
                  <a:srgbClr val="000000"/>
                </a:solidFill>
                <a:ea typeface="MS PGothic" panose="020B0600070205080204" pitchFamily="34" charset="-128"/>
              </a:rPr>
              <a:t>Fermentative profile</a:t>
            </a:r>
            <a:endParaRPr lang="fr-FR" sz="1200" b="1">
              <a:solidFill>
                <a:srgbClr val="000000"/>
              </a:solidFill>
              <a:latin typeface="Calibri" panose="020F0502020204030204" pitchFamily="34" charset="0"/>
              <a:ea typeface="MS PGothic" panose="020B0600070205080204" pitchFamily="34" charset="-128"/>
            </a:endParaRPr>
          </a:p>
        </p:txBody>
      </p:sp>
      <p:pic>
        <p:nvPicPr>
          <p:cNvPr id="29716"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9338" y="2382838"/>
            <a:ext cx="79692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Image 23" descr="logo_bioinfo_2.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17675" y="5033963"/>
            <a:ext cx="97313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00250" y="5570538"/>
            <a:ext cx="10144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2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35738" y="1260475"/>
            <a:ext cx="779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a:spLocks noChangeArrowheads="1"/>
          </p:cNvSpPr>
          <p:nvPr/>
        </p:nvSpPr>
        <p:spPr bwMode="auto">
          <a:xfrm>
            <a:off x="5668963" y="608013"/>
            <a:ext cx="2033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fr-FR" sz="1200" b="1">
                <a:solidFill>
                  <a:srgbClr val="000000"/>
                </a:solidFill>
                <a:latin typeface="Calibri" panose="020F0502020204030204" pitchFamily="34" charset="0"/>
                <a:ea typeface="MS PGothic" panose="020B0600070205080204" pitchFamily="34" charset="-128"/>
              </a:rPr>
              <a:t>Zootechnical perfromance and digestibility</a:t>
            </a:r>
          </a:p>
          <a:p>
            <a:pPr algn="r" eaLnBrk="1" hangingPunct="1"/>
            <a:r>
              <a:rPr lang="fr-FR" sz="1200" b="1">
                <a:solidFill>
                  <a:srgbClr val="000000"/>
                </a:solidFill>
                <a:latin typeface="Calibri" panose="020F0502020204030204" pitchFamily="34" charset="0"/>
                <a:ea typeface="MS PGothic" panose="020B0600070205080204" pitchFamily="34" charset="-128"/>
              </a:rPr>
              <a:t>Feed composition </a:t>
            </a:r>
          </a:p>
        </p:txBody>
      </p:sp>
      <p:pic>
        <p:nvPicPr>
          <p:cNvPr id="27673"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9388" y="3625850"/>
            <a:ext cx="1138237"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4" name="Rectangle 31"/>
          <p:cNvSpPr>
            <a:spLocks noChangeArrowheads="1"/>
          </p:cNvSpPr>
          <p:nvPr/>
        </p:nvSpPr>
        <p:spPr bwMode="auto">
          <a:xfrm>
            <a:off x="1258888" y="3716338"/>
            <a:ext cx="14557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b="1">
                <a:solidFill>
                  <a:srgbClr val="000000"/>
                </a:solidFill>
                <a:latin typeface="Calibri" panose="020F0502020204030204" pitchFamily="34" charset="0"/>
                <a:ea typeface="MS PGothic" panose="020B0600070205080204" pitchFamily="34" charset="-128"/>
              </a:rPr>
              <a:t>qPCR </a:t>
            </a:r>
            <a:r>
              <a:rPr lang="fr-FR" sz="1200" b="1">
                <a:latin typeface="Calibri" panose="020F0502020204030204" pitchFamily="34" charset="0"/>
                <a:ea typeface="MS PGothic" panose="020B0600070205080204" pitchFamily="34" charset="-128"/>
              </a:rPr>
              <a:t>ARG</a:t>
            </a:r>
            <a:r>
              <a:rPr lang="fr-FR" sz="1200" b="1">
                <a:solidFill>
                  <a:srgbClr val="000000"/>
                </a:solidFill>
                <a:latin typeface="Calibri" panose="020F0502020204030204" pitchFamily="34" charset="0"/>
                <a:ea typeface="MS PGothic" panose="020B0600070205080204" pitchFamily="34" charset="-128"/>
              </a:rPr>
              <a:t>, bacteria and archae</a:t>
            </a:r>
          </a:p>
          <a:p>
            <a:pPr eaLnBrk="1" hangingPunct="1"/>
            <a:r>
              <a:rPr lang="fr-FR" sz="1200" b="1">
                <a:latin typeface="Calibri" panose="020F0502020204030204" pitchFamily="34" charset="0"/>
                <a:ea typeface="MS PGothic" panose="020B0600070205080204" pitchFamily="34" charset="-128"/>
              </a:rPr>
              <a:t>Fluidigm</a:t>
            </a:r>
          </a:p>
        </p:txBody>
      </p:sp>
      <p:pic>
        <p:nvPicPr>
          <p:cNvPr id="27675" name="Image 3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268538" y="1481138"/>
            <a:ext cx="7032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3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84663" y="4100513"/>
            <a:ext cx="1036637" cy="1036637"/>
          </a:xfrm>
          <a:prstGeom prst="rect">
            <a:avLst/>
          </a:prstGeom>
          <a:solidFill>
            <a:schemeClr val="bg1"/>
          </a:solidFill>
          <a:ln w="9525">
            <a:solidFill>
              <a:schemeClr val="tx1"/>
            </a:solidFill>
            <a:miter lim="800000"/>
            <a:headEnd/>
            <a:tailEnd/>
          </a:ln>
        </p:spPr>
      </p:pic>
      <p:pic>
        <p:nvPicPr>
          <p:cNvPr id="16" name="Image 3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983288" y="952500"/>
            <a:ext cx="3873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6" name="Image 42" descr="AA049685.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349875" y="836613"/>
            <a:ext cx="59055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7" name="Picture 37" descr="http://www.fidocl.fr/sites/default/files/dossiers/g%E9nisses/veau.gi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08625" y="1341438"/>
            <a:ext cx="5794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8" name="Image 36" descr="AA028233.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043613" y="1589088"/>
            <a:ext cx="61277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1" name="Rectangle 38"/>
          <p:cNvSpPr>
            <a:spLocks noChangeArrowheads="1"/>
          </p:cNvSpPr>
          <p:nvPr/>
        </p:nvSpPr>
        <p:spPr bwMode="auto">
          <a:xfrm>
            <a:off x="114300" y="2565400"/>
            <a:ext cx="1722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b="1">
                <a:solidFill>
                  <a:srgbClr val="000000"/>
                </a:solidFill>
                <a:latin typeface="Calibri" panose="020F0502020204030204" pitchFamily="34" charset="0"/>
                <a:ea typeface="MS PGothic" panose="020B0600070205080204" pitchFamily="34" charset="-128"/>
              </a:rPr>
              <a:t>Biohydrogenation C18:2</a:t>
            </a:r>
          </a:p>
        </p:txBody>
      </p:sp>
      <p:sp>
        <p:nvSpPr>
          <p:cNvPr id="35" name="Ellipse 34"/>
          <p:cNvSpPr/>
          <p:nvPr/>
        </p:nvSpPr>
        <p:spPr>
          <a:xfrm>
            <a:off x="3589338" y="596900"/>
            <a:ext cx="6670675" cy="5856288"/>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pic>
        <p:nvPicPr>
          <p:cNvPr id="27683" name="Image 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346450" y="5084763"/>
            <a:ext cx="7937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88138" y="4365625"/>
            <a:ext cx="11398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a:spLocks noChangeArrowheads="1"/>
          </p:cNvSpPr>
          <p:nvPr/>
        </p:nvSpPr>
        <p:spPr bwMode="auto">
          <a:xfrm>
            <a:off x="5849938" y="4068763"/>
            <a:ext cx="1300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b="1">
                <a:solidFill>
                  <a:srgbClr val="000000"/>
                </a:solidFill>
                <a:latin typeface="Calibri" panose="020F0502020204030204" pitchFamily="34" charset="0"/>
                <a:ea typeface="MS PGothic" panose="020B0600070205080204" pitchFamily="34" charset="-128"/>
              </a:rPr>
              <a:t>RTqPCR, </a:t>
            </a:r>
            <a:r>
              <a:rPr lang="fr-FR" sz="1200" b="1">
                <a:latin typeface="Calibri" panose="020F0502020204030204" pitchFamily="34" charset="0"/>
                <a:ea typeface="MS PGothic" panose="020B0600070205080204" pitchFamily="34" charset="-128"/>
              </a:rPr>
              <a:t>Fluidigm </a:t>
            </a:r>
            <a:r>
              <a:rPr lang="fr-FR" sz="1200" b="1">
                <a:solidFill>
                  <a:srgbClr val="000000"/>
                </a:solidFill>
                <a:latin typeface="Calibri" panose="020F0502020204030204" pitchFamily="34" charset="0"/>
                <a:ea typeface="MS PGothic" panose="020B0600070205080204" pitchFamily="34" charset="-128"/>
              </a:rPr>
              <a:t>cytokins, nutrient </a:t>
            </a:r>
            <a:r>
              <a:rPr lang="fr-FR" sz="1200" b="1">
                <a:latin typeface="Calibri" panose="020F0502020204030204" pitchFamily="34" charset="0"/>
                <a:ea typeface="MS PGothic" panose="020B0600070205080204" pitchFamily="34" charset="-128"/>
              </a:rPr>
              <a:t>transporter</a:t>
            </a:r>
          </a:p>
        </p:txBody>
      </p:sp>
      <p:pic>
        <p:nvPicPr>
          <p:cNvPr id="9" name="Image 8"/>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026400" y="1541463"/>
            <a:ext cx="7905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7908925" y="1252538"/>
            <a:ext cx="911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200" b="1">
                <a:solidFill>
                  <a:srgbClr val="000000"/>
                </a:solidFill>
                <a:latin typeface="Calibri" panose="020F0502020204030204" pitchFamily="34" charset="0"/>
                <a:ea typeface="MS PGothic" panose="020B0600070205080204" pitchFamily="34" charset="-128"/>
              </a:rPr>
              <a:t>Inoculation</a:t>
            </a:r>
            <a:endParaRPr lang="fr-FR">
              <a:solidFill>
                <a:srgbClr val="000000"/>
              </a:solidFill>
              <a:latin typeface="Calibri" panose="020F0502020204030204" pitchFamily="34" charset="0"/>
              <a:ea typeface="MS PGothic" panose="020B0600070205080204" pitchFamily="34" charset="-128"/>
            </a:endParaRPr>
          </a:p>
        </p:txBody>
      </p:sp>
      <p:sp>
        <p:nvSpPr>
          <p:cNvPr id="27688" name="Rectangle 11"/>
          <p:cNvSpPr>
            <a:spLocks noChangeArrowheads="1"/>
          </p:cNvSpPr>
          <p:nvPr/>
        </p:nvSpPr>
        <p:spPr bwMode="auto">
          <a:xfrm>
            <a:off x="107950" y="2757488"/>
            <a:ext cx="1243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i="1">
                <a:solidFill>
                  <a:srgbClr val="C55C0A"/>
                </a:solidFill>
                <a:latin typeface="Calibri" panose="020F0502020204030204" pitchFamily="34" charset="0"/>
                <a:ea typeface="MS PGothic" panose="020B0600070205080204" pitchFamily="34" charset="-128"/>
              </a:rPr>
              <a:t>trans</a:t>
            </a:r>
            <a:r>
              <a:rPr lang="fr-FR" sz="1100">
                <a:solidFill>
                  <a:srgbClr val="C55C0A"/>
                </a:solidFill>
                <a:latin typeface="Calibri" panose="020F0502020204030204" pitchFamily="34" charset="0"/>
                <a:ea typeface="MS PGothic" panose="020B0600070205080204" pitchFamily="34" charset="-128"/>
              </a:rPr>
              <a:t>10-C18 :1</a:t>
            </a:r>
          </a:p>
        </p:txBody>
      </p:sp>
      <p:sp>
        <p:nvSpPr>
          <p:cNvPr id="27689" name="Rectangle 12"/>
          <p:cNvSpPr>
            <a:spLocks noChangeArrowheads="1"/>
          </p:cNvSpPr>
          <p:nvPr/>
        </p:nvSpPr>
        <p:spPr bwMode="auto">
          <a:xfrm>
            <a:off x="107950" y="2865438"/>
            <a:ext cx="1103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200" i="1">
                <a:solidFill>
                  <a:srgbClr val="C55C0A"/>
                </a:solidFill>
                <a:latin typeface="Calibri" panose="020F0502020204030204" pitchFamily="34" charset="0"/>
                <a:ea typeface="MS PGothic" panose="020B0600070205080204" pitchFamily="34" charset="-128"/>
              </a:rPr>
              <a:t>trans</a:t>
            </a:r>
            <a:r>
              <a:rPr lang="fr-FR" sz="1200">
                <a:solidFill>
                  <a:srgbClr val="C55C0A"/>
                </a:solidFill>
                <a:latin typeface="Calibri" panose="020F0502020204030204" pitchFamily="34" charset="0"/>
                <a:ea typeface="MS PGothic" panose="020B0600070205080204" pitchFamily="34" charset="-128"/>
              </a:rPr>
              <a:t>11-C18 :1</a:t>
            </a:r>
          </a:p>
        </p:txBody>
      </p:sp>
      <p:sp>
        <p:nvSpPr>
          <p:cNvPr id="27690" name="ZoneTexte 17"/>
          <p:cNvSpPr txBox="1">
            <a:spLocks noChangeArrowheads="1"/>
          </p:cNvSpPr>
          <p:nvPr/>
        </p:nvSpPr>
        <p:spPr bwMode="auto">
          <a:xfrm>
            <a:off x="7967663" y="365125"/>
            <a:ext cx="947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2000" b="1">
                <a:solidFill>
                  <a:srgbClr val="026179"/>
                </a:solidFill>
                <a:ea typeface="MS PGothic" panose="020B0600070205080204" pitchFamily="34" charset="-128"/>
              </a:rPr>
              <a:t>Host</a:t>
            </a:r>
          </a:p>
        </p:txBody>
      </p:sp>
      <p:sp>
        <p:nvSpPr>
          <p:cNvPr id="27691" name="ZoneTexte 45"/>
          <p:cNvSpPr txBox="1">
            <a:spLocks noChangeArrowheads="1"/>
          </p:cNvSpPr>
          <p:nvPr/>
        </p:nvSpPr>
        <p:spPr bwMode="auto">
          <a:xfrm>
            <a:off x="107950" y="300038"/>
            <a:ext cx="1873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2000" b="1">
                <a:solidFill>
                  <a:srgbClr val="026179"/>
                </a:solidFill>
                <a:ea typeface="MS PGothic" panose="020B0600070205080204" pitchFamily="34" charset="-128"/>
              </a:rPr>
              <a:t>Digestive ecosystem</a:t>
            </a:r>
          </a:p>
        </p:txBody>
      </p:sp>
      <p:sp>
        <p:nvSpPr>
          <p:cNvPr id="27693" name="Rectangle 46"/>
          <p:cNvSpPr>
            <a:spLocks noChangeArrowheads="1"/>
          </p:cNvSpPr>
          <p:nvPr/>
        </p:nvSpPr>
        <p:spPr bwMode="auto">
          <a:xfrm>
            <a:off x="1908175" y="2935288"/>
            <a:ext cx="15954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b="1">
                <a:latin typeface="Calibri" panose="020F0502020204030204" pitchFamily="34" charset="0"/>
                <a:ea typeface="MS PGothic" panose="020B0600070205080204" pitchFamily="34" charset="-128"/>
              </a:rPr>
              <a:t>CPG Spectro de masse</a:t>
            </a:r>
          </a:p>
        </p:txBody>
      </p:sp>
      <p:sp>
        <p:nvSpPr>
          <p:cNvPr id="27694" name="Rectangle 47"/>
          <p:cNvSpPr>
            <a:spLocks noChangeArrowheads="1"/>
          </p:cNvSpPr>
          <p:nvPr/>
        </p:nvSpPr>
        <p:spPr bwMode="auto">
          <a:xfrm>
            <a:off x="1909763" y="2719388"/>
            <a:ext cx="17954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b="1">
                <a:solidFill>
                  <a:srgbClr val="000000"/>
                </a:solidFill>
                <a:ea typeface="MS PGothic" panose="020B0600070205080204" pitchFamily="34" charset="-128"/>
              </a:rPr>
              <a:t>Long fatty acid profile</a:t>
            </a:r>
            <a:endParaRPr lang="fr-FR" sz="1200" b="1">
              <a:solidFill>
                <a:srgbClr val="000000"/>
              </a:solidFill>
              <a:latin typeface="Calibri" panose="020F0502020204030204" pitchFamily="34" charset="0"/>
              <a:ea typeface="MS PGothic" panose="020B0600070205080204" pitchFamily="34" charset="-128"/>
            </a:endParaRPr>
          </a:p>
        </p:txBody>
      </p:sp>
      <p:sp>
        <p:nvSpPr>
          <p:cNvPr id="11311" name="Rectangle 18"/>
          <p:cNvSpPr>
            <a:spLocks noChangeArrowheads="1"/>
          </p:cNvSpPr>
          <p:nvPr/>
        </p:nvSpPr>
        <p:spPr bwMode="auto">
          <a:xfrm>
            <a:off x="5083175" y="5491163"/>
            <a:ext cx="51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a:solidFill>
                  <a:srgbClr val="000000"/>
                </a:solidFill>
                <a:latin typeface="Calibri" panose="020F0502020204030204" pitchFamily="34" charset="0"/>
                <a:ea typeface="MS PGothic" panose="020B0600070205080204" pitchFamily="34" charset="-128"/>
              </a:rPr>
              <a:t>TNFα</a:t>
            </a:r>
          </a:p>
        </p:txBody>
      </p:sp>
      <p:sp>
        <p:nvSpPr>
          <p:cNvPr id="27696" name="Rectangle 48"/>
          <p:cNvSpPr>
            <a:spLocks noChangeArrowheads="1"/>
          </p:cNvSpPr>
          <p:nvPr/>
        </p:nvSpPr>
        <p:spPr bwMode="auto">
          <a:xfrm>
            <a:off x="179388" y="3224213"/>
            <a:ext cx="1760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b="1">
                <a:solidFill>
                  <a:srgbClr val="000000"/>
                </a:solidFill>
                <a:latin typeface="Calibri" panose="020F0502020204030204" pitchFamily="34" charset="0"/>
                <a:ea typeface="MS PGothic" panose="020B0600070205080204" pitchFamily="34" charset="-128"/>
              </a:rPr>
              <a:t>DNA and RNA extraction</a:t>
            </a:r>
          </a:p>
        </p:txBody>
      </p:sp>
      <p:sp>
        <p:nvSpPr>
          <p:cNvPr id="11313" name="Rectangle 21"/>
          <p:cNvSpPr>
            <a:spLocks noChangeArrowheads="1"/>
          </p:cNvSpPr>
          <p:nvPr/>
        </p:nvSpPr>
        <p:spPr bwMode="auto">
          <a:xfrm>
            <a:off x="5497513" y="5122863"/>
            <a:ext cx="6445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600" b="1">
                <a:latin typeface="Calibri" panose="020F0502020204030204" pitchFamily="34" charset="0"/>
                <a:ea typeface="MS PGothic" panose="020B0600070205080204" pitchFamily="34" charset="-128"/>
              </a:rPr>
              <a:t>ELISA</a:t>
            </a:r>
            <a:endParaRPr lang="fr-FR">
              <a:ea typeface="MS PGothic" panose="020B0600070205080204" pitchFamily="34" charset="-128"/>
            </a:endParaRPr>
          </a:p>
        </p:txBody>
      </p:sp>
      <p:sp>
        <p:nvSpPr>
          <p:cNvPr id="11314" name="Rectangle 22"/>
          <p:cNvSpPr>
            <a:spLocks noChangeArrowheads="1"/>
          </p:cNvSpPr>
          <p:nvPr/>
        </p:nvSpPr>
        <p:spPr bwMode="auto">
          <a:xfrm>
            <a:off x="6011863" y="2905125"/>
            <a:ext cx="1308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latin typeface="Calibri" panose="020F0502020204030204" pitchFamily="34" charset="0"/>
                <a:ea typeface="MS PGothic" panose="020B0600070205080204" pitchFamily="34" charset="-128"/>
              </a:rPr>
              <a:t>RNA extraction</a:t>
            </a:r>
            <a:endParaRPr lang="fr-FR" sz="1400">
              <a:ea typeface="MS PGothic" panose="020B0600070205080204" pitchFamily="34" charset="-128"/>
            </a:endParaRPr>
          </a:p>
        </p:txBody>
      </p:sp>
      <p:sp>
        <p:nvSpPr>
          <p:cNvPr id="53" name="ZoneTexte 22"/>
          <p:cNvSpPr txBox="1">
            <a:spLocks noChangeArrowheads="1"/>
          </p:cNvSpPr>
          <p:nvPr/>
        </p:nvSpPr>
        <p:spPr bwMode="auto">
          <a:xfrm>
            <a:off x="5894388" y="2287588"/>
            <a:ext cx="1409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200" b="1">
                <a:solidFill>
                  <a:srgbClr val="000000"/>
                </a:solidFill>
                <a:latin typeface="Calibri" panose="020F0502020204030204" pitchFamily="34" charset="0"/>
                <a:ea typeface="MS PGothic" panose="020B0600070205080204" pitchFamily="34" charset="-128"/>
              </a:rPr>
              <a:t>Spectro absorption atomique ZN, CU</a:t>
            </a:r>
          </a:p>
        </p:txBody>
      </p:sp>
    </p:spTree>
    <p:extLst>
      <p:ext uri="{BB962C8B-B14F-4D97-AF65-F5344CB8AC3E}">
        <p14:creationId xmlns:p14="http://schemas.microsoft.com/office/powerpoint/2010/main" val="1704225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7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70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7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7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7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3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3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31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71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5" grpId="0"/>
      <p:bldP spid="7" grpId="0"/>
      <p:bldP spid="8" grpId="0"/>
      <p:bldP spid="20" grpId="0"/>
      <p:bldP spid="28" grpId="0"/>
      <p:bldP spid="41" grpId="0"/>
      <p:bldP spid="10" grpId="0"/>
      <p:bldP spid="11311" grpId="0"/>
      <p:bldP spid="11313" grpId="0"/>
      <p:bldP spid="11314" grpId="0"/>
      <p:bldP spid="5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51000"/>
            <a:ext cx="9144000" cy="554038"/>
          </a:xfrm>
          <a:prstGeom prst="rect">
            <a:avLst/>
          </a:prstGeom>
          <a:solidFill>
            <a:srgbClr val="33993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Méthodologie d’exploration des écosystèmes digestifs</a:t>
            </a:r>
          </a:p>
        </p:txBody>
      </p:sp>
      <p:sp>
        <p:nvSpPr>
          <p:cNvPr id="102403" name="Rectangle 2"/>
          <p:cNvSpPr>
            <a:spLocks noChangeArrowheads="1"/>
          </p:cNvSpPr>
          <p:nvPr/>
        </p:nvSpPr>
        <p:spPr bwMode="auto">
          <a:xfrm>
            <a:off x="2286000" y="2290763"/>
            <a:ext cx="5526088" cy="248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200"/>
              </a:spcAft>
            </a:pPr>
            <a:r>
              <a:rPr lang="fr-FR"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Culture</a:t>
            </a:r>
          </a:p>
          <a:p>
            <a:pPr>
              <a:spcAft>
                <a:spcPts val="200"/>
              </a:spcAft>
            </a:pPr>
            <a:r>
              <a:rPr lang="fr-FR"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Amplicon</a:t>
            </a:r>
            <a:endParaRPr lang="fr-FR"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spcAft>
                <a:spcPts val="200"/>
              </a:spcAft>
            </a:pPr>
            <a:r>
              <a:rPr lang="fr-FR"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Métagénomique</a:t>
            </a:r>
            <a:endParaRPr lang="fr-FR"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spcAft>
                <a:spcPts val="200"/>
              </a:spcAft>
            </a:pPr>
            <a:r>
              <a:rPr lang="fr-FR"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Transcriptomique</a:t>
            </a:r>
            <a:endParaRPr lang="fr-FR"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spcAft>
                <a:spcPts val="200"/>
              </a:spcAft>
            </a:pPr>
            <a:r>
              <a:rPr lang="fr-FR" dirty="0" err="1"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Protéomique</a:t>
            </a:r>
            <a:endParaRPr lang="fr-FR"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spcAft>
                <a:spcPts val="200"/>
              </a:spcAft>
            </a:pPr>
            <a:r>
              <a:rPr lang="fr-FR"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Métabolomique</a:t>
            </a:r>
            <a:endParaRPr lang="fr-FR"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spcAft>
                <a:spcPts val="200"/>
              </a:spcAft>
            </a:pPr>
            <a:r>
              <a:rPr lang="fr-FR"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Place de la </a:t>
            </a:r>
            <a:r>
              <a:rPr lang="fr-FR"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bioinformatique</a:t>
            </a:r>
            <a:r>
              <a:rPr lang="fr-FR"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et de la </a:t>
            </a:r>
            <a:r>
              <a:rPr lang="fr-FR"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biostatistique</a:t>
            </a:r>
            <a:endParaRPr lang="fr-FR"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spcAft>
                <a:spcPts val="200"/>
              </a:spcAft>
            </a:pPr>
            <a:endParaRPr lang="fr-FR"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p:cNvSpPr txBox="1"/>
          <p:nvPr/>
        </p:nvSpPr>
        <p:spPr>
          <a:xfrm>
            <a:off x="123825" y="188913"/>
            <a:ext cx="2582863" cy="368300"/>
          </a:xfrm>
          <a:prstGeom prst="rect">
            <a:avLst/>
          </a:prstGeom>
          <a:noFill/>
        </p:spPr>
        <p:txBody>
          <a:bodyPr wrap="none">
            <a:spAutoFit/>
          </a:bodyPr>
          <a:lstStyle/>
          <a:p>
            <a:pPr>
              <a:defRPr/>
            </a:pPr>
            <a:r>
              <a:rPr lang="fr-FR" b="1" dirty="0">
                <a:solidFill>
                  <a:schemeClr val="accent4"/>
                </a:solidFill>
              </a:rPr>
              <a:t>Ce qu’il faut retenir….</a:t>
            </a:r>
          </a:p>
        </p:txBody>
      </p:sp>
    </p:spTree>
    <p:extLst>
      <p:ext uri="{BB962C8B-B14F-4D97-AF65-F5344CB8AC3E}">
        <p14:creationId xmlns:p14="http://schemas.microsoft.com/office/powerpoint/2010/main" val="167117850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00" y="1579563"/>
            <a:ext cx="9144000" cy="554037"/>
          </a:xfrm>
          <a:prstGeom prst="rect">
            <a:avLst/>
          </a:prstGeom>
          <a:solidFill>
            <a:schemeClr val="accent5">
              <a:lumMod val="75000"/>
            </a:schemeClr>
          </a:solidFill>
        </p:spPr>
        <p:txBody>
          <a:bodyPr>
            <a:spAutoFit/>
          </a:bodyPr>
          <a:lstStyle/>
          <a:p>
            <a:pPr indent="-274320">
              <a:lnSpc>
                <a:spcPct val="150000"/>
              </a:lnSpc>
              <a:spcBef>
                <a:spcPts val="600"/>
              </a:spcBef>
              <a:spcAft>
                <a:spcPts val="800"/>
              </a:spcAft>
              <a:defRPr/>
            </a:pP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Applications statistiques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un peu d’R dans l’écosystème digestif</a:t>
            </a:r>
          </a:p>
        </p:txBody>
      </p:sp>
      <p:sp>
        <p:nvSpPr>
          <p:cNvPr id="3" name="Rectangle 2"/>
          <p:cNvSpPr/>
          <p:nvPr/>
        </p:nvSpPr>
        <p:spPr>
          <a:xfrm>
            <a:off x="1258888" y="2205038"/>
            <a:ext cx="5761037" cy="2800767"/>
          </a:xfrm>
          <a:prstGeom prst="rect">
            <a:avLst/>
          </a:prstGeom>
        </p:spPr>
        <p:txBody>
          <a:bodyPr>
            <a:spAutoFit/>
          </a:bodyPr>
          <a:lstStyle/>
          <a:p>
            <a:pPr marL="457200" lvl="3" indent="-228600">
              <a:spcBef>
                <a:spcPts val="0"/>
              </a:spcBef>
              <a:spcAft>
                <a:spcPts val="0"/>
              </a:spcAft>
              <a:buFont typeface="+mj-lt"/>
              <a:buAutoNum type="arabicPeriod"/>
              <a:defRPr/>
            </a:pPr>
            <a:r>
              <a:rPr lang="fr-FR" sz="1600" b="1" cap="small" dirty="0" smtClean="0">
                <a:latin typeface="Cambria" panose="02040503050406030204" pitchFamily="18" charset="0"/>
                <a:ea typeface="Times New Roman" panose="02020603050405020304" pitchFamily="18" charset="0"/>
                <a:cs typeface="Times New Roman" panose="02020603050405020304" pitchFamily="18" charset="0"/>
              </a:rPr>
              <a:t>A quoi ressemble une tables d’abondance :</a:t>
            </a:r>
            <a:endParaRPr lang="fr-FR" sz="1600" b="1" cap="small" dirty="0">
              <a:latin typeface="Cambria" panose="02040503050406030204" pitchFamily="18" charset="0"/>
              <a:ea typeface="Times New Roman" panose="02020603050405020304" pitchFamily="18" charset="0"/>
              <a:cs typeface="Times New Roman" panose="02020603050405020304" pitchFamily="18" charset="0"/>
            </a:endParaRPr>
          </a:p>
          <a:p>
            <a:pPr marL="971550" lvl="4" indent="-285750">
              <a:spcBef>
                <a:spcPts val="0"/>
              </a:spcBef>
              <a:spcAft>
                <a:spcPts val="0"/>
              </a:spcAft>
              <a:buFont typeface="Arial" panose="020B0604020202020204" pitchFamily="34" charset="0"/>
              <a:buChar char="•"/>
              <a:defRPr/>
            </a:pPr>
            <a:r>
              <a:rPr lang="fr-FR" sz="1600" dirty="0" smtClean="0">
                <a:latin typeface="Cambria" panose="02040503050406030204" pitchFamily="18" charset="0"/>
                <a:ea typeface="Times New Roman" panose="02020603050405020304" pitchFamily="18" charset="0"/>
                <a:cs typeface="Times New Roman" panose="02020603050405020304" pitchFamily="18" charset="0"/>
              </a:rPr>
              <a:t>Les variables</a:t>
            </a:r>
            <a:endParaRPr lang="fr-FR" sz="1600" dirty="0">
              <a:latin typeface="Cambria" panose="02040503050406030204" pitchFamily="18" charset="0"/>
              <a:ea typeface="Times New Roman" panose="02020603050405020304" pitchFamily="18" charset="0"/>
              <a:cs typeface="Times New Roman" panose="02020603050405020304" pitchFamily="18" charset="0"/>
            </a:endParaRPr>
          </a:p>
          <a:p>
            <a:pPr marL="971550" lvl="4" indent="-285750">
              <a:spcBef>
                <a:spcPts val="0"/>
              </a:spcBef>
              <a:spcAft>
                <a:spcPts val="0"/>
              </a:spcAft>
              <a:buFont typeface="Arial" panose="020B0604020202020204" pitchFamily="34" charset="0"/>
              <a:buChar char="•"/>
              <a:defRPr/>
            </a:pPr>
            <a:r>
              <a:rPr lang="fr-FR" sz="1600" dirty="0" smtClean="0">
                <a:latin typeface="Cambria" panose="02040503050406030204" pitchFamily="18" charset="0"/>
                <a:ea typeface="Times New Roman" panose="02020603050405020304" pitchFamily="18" charset="0"/>
                <a:cs typeface="Times New Roman" panose="02020603050405020304" pitchFamily="18" charset="0"/>
              </a:rPr>
              <a:t>Les informations</a:t>
            </a:r>
          </a:p>
          <a:p>
            <a:pPr marL="971550" lvl="4" indent="-285750">
              <a:spcBef>
                <a:spcPts val="0"/>
              </a:spcBef>
              <a:spcAft>
                <a:spcPts val="0"/>
              </a:spcAft>
              <a:buFont typeface="Arial" panose="020B0604020202020204" pitchFamily="34" charset="0"/>
              <a:buChar char="•"/>
              <a:defRPr/>
            </a:pPr>
            <a:endParaRPr lang="fr-FR" sz="1600" dirty="0">
              <a:latin typeface="Cambria" panose="02040503050406030204" pitchFamily="18" charset="0"/>
              <a:ea typeface="Times New Roman" panose="02020603050405020304" pitchFamily="18" charset="0"/>
              <a:cs typeface="Times New Roman" panose="02020603050405020304" pitchFamily="18" charset="0"/>
            </a:endParaRPr>
          </a:p>
          <a:p>
            <a:pPr marL="457200" lvl="3" indent="-228600">
              <a:spcBef>
                <a:spcPts val="0"/>
              </a:spcBef>
              <a:spcAft>
                <a:spcPts val="0"/>
              </a:spcAft>
              <a:buFont typeface="+mj-lt"/>
              <a:buAutoNum type="arabicPeriod"/>
              <a:defRPr/>
            </a:pPr>
            <a:r>
              <a:rPr lang="fr-FR" sz="1600" b="1" cap="small" dirty="0" smtClean="0">
                <a:latin typeface="Cambria" panose="02040503050406030204" pitchFamily="18" charset="0"/>
                <a:ea typeface="Times New Roman" panose="02020603050405020304" pitchFamily="18" charset="0"/>
                <a:cs typeface="Times New Roman" panose="02020603050405020304" pitchFamily="18" charset="0"/>
              </a:rPr>
              <a:t>Les indices de </a:t>
            </a:r>
            <a:r>
              <a:rPr lang="fr-FR" sz="1600" b="1" cap="small" dirty="0" err="1" smtClean="0">
                <a:latin typeface="Cambria" panose="02040503050406030204" pitchFamily="18" charset="0"/>
                <a:ea typeface="Times New Roman" panose="02020603050405020304" pitchFamily="18" charset="0"/>
                <a:cs typeface="Times New Roman" panose="02020603050405020304" pitchFamily="18" charset="0"/>
              </a:rPr>
              <a:t>diversite</a:t>
            </a:r>
            <a:endParaRPr lang="fr-FR" sz="1600" b="1" cap="small" dirty="0" smtClean="0">
              <a:latin typeface="Cambria" panose="02040503050406030204" pitchFamily="18" charset="0"/>
              <a:ea typeface="Times New Roman" panose="02020603050405020304" pitchFamily="18" charset="0"/>
              <a:cs typeface="Times New Roman" panose="02020603050405020304" pitchFamily="18" charset="0"/>
            </a:endParaRPr>
          </a:p>
          <a:p>
            <a:pPr marL="971550" lvl="4" indent="-285750">
              <a:spcBef>
                <a:spcPts val="0"/>
              </a:spcBef>
              <a:spcAft>
                <a:spcPts val="0"/>
              </a:spcAft>
              <a:buFont typeface="Arial" panose="020B0604020202020204" pitchFamily="34" charset="0"/>
              <a:buChar char="•"/>
              <a:defRPr/>
            </a:pPr>
            <a:r>
              <a:rPr lang="fr-FR" sz="1600" dirty="0" smtClean="0">
                <a:latin typeface="Cambria" panose="02040503050406030204" pitchFamily="18" charset="0"/>
                <a:ea typeface="Times New Roman" panose="02020603050405020304" pitchFamily="18" charset="0"/>
                <a:cs typeface="Times New Roman" panose="02020603050405020304" pitchFamily="18" charset="0"/>
              </a:rPr>
              <a:t>Formules</a:t>
            </a:r>
          </a:p>
          <a:p>
            <a:pPr marL="971550" lvl="4" indent="-285750">
              <a:spcBef>
                <a:spcPts val="0"/>
              </a:spcBef>
              <a:spcAft>
                <a:spcPts val="0"/>
              </a:spcAft>
              <a:buFont typeface="Arial" panose="020B0604020202020204" pitchFamily="34" charset="0"/>
              <a:buChar char="•"/>
              <a:defRPr/>
            </a:pPr>
            <a:r>
              <a:rPr lang="fr-FR" sz="1600" dirty="0" smtClean="0">
                <a:latin typeface="Cambria" panose="02040503050406030204" pitchFamily="18" charset="0"/>
                <a:ea typeface="Times New Roman" panose="02020603050405020304" pitchFamily="18" charset="0"/>
                <a:cs typeface="Times New Roman" panose="02020603050405020304" pitchFamily="18" charset="0"/>
              </a:rPr>
              <a:t>ANOVA</a:t>
            </a:r>
          </a:p>
          <a:p>
            <a:pPr marL="971550" lvl="4" indent="-285750">
              <a:spcBef>
                <a:spcPts val="0"/>
              </a:spcBef>
              <a:spcAft>
                <a:spcPts val="0"/>
              </a:spcAft>
              <a:buFont typeface="Arial" panose="020B0604020202020204" pitchFamily="34" charset="0"/>
              <a:buChar char="•"/>
              <a:defRPr/>
            </a:pPr>
            <a:endParaRPr lang="fr-FR" sz="1600" dirty="0">
              <a:latin typeface="Cambria" panose="02040503050406030204" pitchFamily="18" charset="0"/>
              <a:ea typeface="Times New Roman" panose="02020603050405020304" pitchFamily="18" charset="0"/>
              <a:cs typeface="Times New Roman" panose="02020603050405020304" pitchFamily="18" charset="0"/>
            </a:endParaRPr>
          </a:p>
          <a:p>
            <a:pPr marL="457200" lvl="2" indent="-216000">
              <a:spcBef>
                <a:spcPts val="0"/>
              </a:spcBef>
              <a:spcAft>
                <a:spcPts val="0"/>
              </a:spcAft>
              <a:defRPr/>
            </a:pPr>
            <a:r>
              <a:rPr lang="fr-FR" sz="1600" b="1" cap="small" dirty="0">
                <a:latin typeface="Cambria" panose="02040503050406030204" pitchFamily="18" charset="0"/>
                <a:ea typeface="Times New Roman" panose="02020603050405020304" pitchFamily="18" charset="0"/>
                <a:cs typeface="Times New Roman" panose="02020603050405020304" pitchFamily="18" charset="0"/>
              </a:rPr>
              <a:t>3. </a:t>
            </a:r>
            <a:r>
              <a:rPr lang="fr-FR" sz="1600" b="1" cap="small" dirty="0" smtClean="0">
                <a:latin typeface="Cambria" panose="02040503050406030204" pitchFamily="18" charset="0"/>
                <a:ea typeface="Times New Roman" panose="02020603050405020304" pitchFamily="18" charset="0"/>
                <a:cs typeface="Times New Roman" panose="02020603050405020304" pitchFamily="18" charset="0"/>
              </a:rPr>
              <a:t>Analyse taxonomique</a:t>
            </a:r>
          </a:p>
          <a:p>
            <a:pPr marL="457200" lvl="2" indent="-216000">
              <a:spcBef>
                <a:spcPts val="0"/>
              </a:spcBef>
              <a:spcAft>
                <a:spcPts val="0"/>
              </a:spcAft>
              <a:defRPr/>
            </a:pPr>
            <a:endParaRPr lang="fr-FR" sz="1600" b="1" cap="small" dirty="0" smtClean="0">
              <a:latin typeface="Cambria" panose="02040503050406030204" pitchFamily="18" charset="0"/>
              <a:ea typeface="Times New Roman" panose="02020603050405020304" pitchFamily="18" charset="0"/>
              <a:cs typeface="Times New Roman" panose="02020603050405020304" pitchFamily="18" charset="0"/>
            </a:endParaRPr>
          </a:p>
          <a:p>
            <a:pPr marL="457200" lvl="2" indent="-216000">
              <a:spcBef>
                <a:spcPts val="0"/>
              </a:spcBef>
              <a:spcAft>
                <a:spcPts val="0"/>
              </a:spcAft>
              <a:defRPr/>
            </a:pPr>
            <a:r>
              <a:rPr lang="fr-FR" sz="1600" b="1" cap="small" dirty="0" smtClean="0">
                <a:latin typeface="Cambria" panose="02040503050406030204" pitchFamily="18" charset="0"/>
                <a:ea typeface="Times New Roman" panose="02020603050405020304" pitchFamily="18" charset="0"/>
                <a:cs typeface="Times New Roman" panose="02020603050405020304" pitchFamily="18" charset="0"/>
              </a:rPr>
              <a:t>4. Analyses multivariées</a:t>
            </a:r>
            <a:endParaRPr lang="fr-FR" sz="1600" b="1" cap="small" dirty="0">
              <a:latin typeface="Cambria" panose="020405030504060302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31764"/>
          <a:stretch/>
        </p:blipFill>
        <p:spPr>
          <a:xfrm>
            <a:off x="971600" y="1268760"/>
            <a:ext cx="3314700" cy="1546870"/>
          </a:xfrm>
          <a:prstGeom prst="rect">
            <a:avLst/>
          </a:prstGeom>
        </p:spPr>
      </p:pic>
      <p:sp>
        <p:nvSpPr>
          <p:cNvPr id="4" name="AutoShape 2" descr="p_{i}"/>
          <p:cNvSpPr>
            <a:spLocks noChangeAspect="1" noChangeArrowheads="1"/>
          </p:cNvSpPr>
          <p:nvPr/>
        </p:nvSpPr>
        <p:spPr bwMode="auto">
          <a:xfrm>
            <a:off x="155575" y="-327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3" descr="{\displaystyle p(i)=n_{i}/N}"/>
          <p:cNvSpPr>
            <a:spLocks noChangeAspect="1" noChangeArrowheads="1"/>
          </p:cNvSpPr>
          <p:nvPr/>
        </p:nvSpPr>
        <p:spPr bwMode="auto">
          <a:xfrm>
            <a:off x="6127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5" descr="p_{i}"/>
          <p:cNvSpPr>
            <a:spLocks noChangeAspect="1" noChangeArrowheads="1"/>
          </p:cNvSpPr>
          <p:nvPr/>
        </p:nvSpPr>
        <p:spPr bwMode="auto">
          <a:xfrm>
            <a:off x="307975" y="-1746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displaystyle p(i)=n_{i}/N}"/>
          <p:cNvSpPr>
            <a:spLocks noChangeAspect="1" noChangeArrowheads="1"/>
          </p:cNvSpPr>
          <p:nvPr/>
        </p:nvSpPr>
        <p:spPr bwMode="auto">
          <a:xfrm>
            <a:off x="7651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Rectangle 8"/>
          <p:cNvSpPr/>
          <p:nvPr/>
        </p:nvSpPr>
        <p:spPr>
          <a:xfrm>
            <a:off x="899592" y="3107025"/>
            <a:ext cx="7416824" cy="307777"/>
          </a:xfrm>
          <a:prstGeom prst="rect">
            <a:avLst/>
          </a:prstGeom>
        </p:spPr>
        <p:txBody>
          <a:bodyPr wrap="square">
            <a:spAutoFit/>
          </a:bodyPr>
          <a:lstStyle/>
          <a:p>
            <a:r>
              <a:rPr lang="fr-FR" sz="1400" dirty="0"/>
              <a:t>Proportion d’une espèce </a:t>
            </a:r>
            <a:r>
              <a:rPr lang="fr-FR" sz="1400" i="1" dirty="0"/>
              <a:t>i</a:t>
            </a:r>
            <a:r>
              <a:rPr lang="fr-FR" sz="1400" dirty="0"/>
              <a:t> par rapport au nombre total d’espèces (S) dans le milieu d’étude </a:t>
            </a:r>
          </a:p>
        </p:txBody>
      </p:sp>
      <p:pic>
        <p:nvPicPr>
          <p:cNvPr id="10" name="Image 9"/>
          <p:cNvPicPr>
            <a:picLocks noChangeAspect="1"/>
          </p:cNvPicPr>
          <p:nvPr/>
        </p:nvPicPr>
        <p:blipFill>
          <a:blip r:embed="rId3"/>
          <a:stretch>
            <a:fillRect/>
          </a:stretch>
        </p:blipFill>
        <p:spPr>
          <a:xfrm>
            <a:off x="4000225" y="3518426"/>
            <a:ext cx="1428750" cy="342900"/>
          </a:xfrm>
          <a:prstGeom prst="rect">
            <a:avLst/>
          </a:prstGeom>
        </p:spPr>
      </p:pic>
      <p:pic>
        <p:nvPicPr>
          <p:cNvPr id="11" name="Image 10"/>
          <p:cNvPicPr>
            <a:picLocks noChangeAspect="1"/>
          </p:cNvPicPr>
          <p:nvPr/>
        </p:nvPicPr>
        <p:blipFill>
          <a:blip r:embed="rId4"/>
          <a:stretch>
            <a:fillRect/>
          </a:stretch>
        </p:blipFill>
        <p:spPr>
          <a:xfrm>
            <a:off x="3890688" y="4832573"/>
            <a:ext cx="1647825" cy="828675"/>
          </a:xfrm>
          <a:prstGeom prst="rect">
            <a:avLst/>
          </a:prstGeom>
        </p:spPr>
      </p:pic>
      <p:sp>
        <p:nvSpPr>
          <p:cNvPr id="12" name="Rectangle 7"/>
          <p:cNvSpPr>
            <a:spLocks noChangeArrowheads="1"/>
          </p:cNvSpPr>
          <p:nvPr/>
        </p:nvSpPr>
        <p:spPr bwMode="auto">
          <a:xfrm>
            <a:off x="971600" y="3938022"/>
            <a:ext cx="6696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sz="1200" b="0" i="0" u="none" strike="noStrike" cap="none" normalizeH="0" baseline="0" dirty="0" smtClean="0">
                <a:ln>
                  <a:noFill/>
                </a:ln>
                <a:solidFill>
                  <a:schemeClr val="tx1"/>
                </a:solidFill>
                <a:effectLst/>
                <a:latin typeface="Arial" panose="020B0604020202020204" pitchFamily="34" charset="0"/>
              </a:rPr>
              <a:t>n</a:t>
            </a:r>
            <a:r>
              <a:rPr kumimoji="0" lang="fr-FR" sz="1200" b="0" i="0" u="none" strike="noStrike" cap="none" normalizeH="0" baseline="-25000" dirty="0" smtClean="0">
                <a:ln>
                  <a:noFill/>
                </a:ln>
                <a:solidFill>
                  <a:schemeClr val="tx1"/>
                </a:solidFill>
                <a:effectLst/>
                <a:latin typeface="Arial" panose="020B0604020202020204" pitchFamily="34" charset="0"/>
              </a:rPr>
              <a:t>i</a:t>
            </a:r>
            <a:r>
              <a:rPr kumimoji="0" lang="fr-FR" sz="1200" b="0" i="0" u="none" strike="noStrike" cap="none" normalizeH="0" baseline="0" dirty="0" smtClean="0">
                <a:ln>
                  <a:noFill/>
                </a:ln>
                <a:solidFill>
                  <a:schemeClr val="tx1"/>
                </a:solidFill>
                <a:effectLst/>
                <a:latin typeface="Arial" panose="020B0604020202020204" pitchFamily="34" charset="0"/>
              </a:rPr>
              <a:t>  est le nombre d'individus pour l'espèce </a:t>
            </a:r>
            <a:r>
              <a:rPr kumimoji="0" lang="fr-FR" sz="1200" b="0" i="1" u="none" strike="noStrike" cap="none" normalizeH="0" baseline="0" dirty="0" smtClean="0">
                <a:ln>
                  <a:noFill/>
                </a:ln>
                <a:solidFill>
                  <a:schemeClr val="tx1"/>
                </a:solidFill>
                <a:effectLst/>
                <a:latin typeface="Arial" panose="020B0604020202020204" pitchFamily="34" charset="0"/>
              </a:rPr>
              <a:t>i</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fr-FR" sz="1200" b="0" i="1" u="none" strike="noStrike" cap="none" normalizeH="0" baseline="0" dirty="0" smtClean="0">
              <a:ln>
                <a:noFill/>
              </a:ln>
              <a:solidFill>
                <a:schemeClr val="tx1"/>
              </a:solidFill>
              <a:effectLst/>
              <a:latin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sz="1200" b="0" i="0" u="none" strike="noStrike" cap="none" normalizeH="0" baseline="0" dirty="0" smtClean="0">
                <a:ln>
                  <a:noFill/>
                </a:ln>
                <a:solidFill>
                  <a:schemeClr val="tx1"/>
                </a:solidFill>
                <a:effectLst/>
                <a:latin typeface="Arial" panose="020B0604020202020204" pitchFamily="34" charset="0"/>
              </a:rPr>
              <a:t>N est l'effectif total (les individus de toutes les espèces). </a:t>
            </a:r>
          </a:p>
        </p:txBody>
      </p:sp>
      <p:sp>
        <p:nvSpPr>
          <p:cNvPr id="13" name="AutoShape 8" descr="n_i"/>
          <p:cNvSpPr>
            <a:spLocks noChangeAspect="1" noChangeArrowheads="1"/>
          </p:cNvSpPr>
          <p:nvPr/>
        </p:nvSpPr>
        <p:spPr bwMode="auto">
          <a:xfrm>
            <a:off x="473074" y="-144463"/>
            <a:ext cx="6835229" cy="6835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88192592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450" name="Object 37"/>
          <p:cNvGraphicFramePr>
            <a:graphicFrameLocks noChangeAspect="1"/>
          </p:cNvGraphicFramePr>
          <p:nvPr/>
        </p:nvGraphicFramePr>
        <p:xfrm>
          <a:off x="1763713" y="6396038"/>
          <a:ext cx="1952625" cy="434975"/>
        </p:xfrm>
        <a:graphic>
          <a:graphicData uri="http://schemas.openxmlformats.org/presentationml/2006/ole">
            <mc:AlternateContent xmlns:mc="http://schemas.openxmlformats.org/markup-compatibility/2006">
              <mc:Choice xmlns:v="urn:schemas-microsoft-com:vml" Requires="v">
                <p:oleObj spid="_x0000_s104542" name="Document" r:id="rId3" imgW="2185416" imgH="367284" progId="Word.Document.8">
                  <p:embed/>
                </p:oleObj>
              </mc:Choice>
              <mc:Fallback>
                <p:oleObj name="Document" r:id="rId3" imgW="2185416" imgH="367284" progId="Word.Document.8">
                  <p:embed/>
                  <p:pic>
                    <p:nvPicPr>
                      <p:cNvPr id="0"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6396038"/>
                        <a:ext cx="19526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4451" name="Picture 20" descr="Logo_INP-ENVT Gr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2150" y="6310313"/>
            <a:ext cx="1549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1"/>
          <p:cNvSpPr>
            <a:spLocks noChangeArrowheads="1"/>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fr-FR" sz="2400">
              <a:solidFill>
                <a:schemeClr val="bg2"/>
              </a:solidFill>
              <a:ea typeface="ＭＳ Ｐゴシック" panose="020B0600070205080204" pitchFamily="34" charset="-128"/>
            </a:endParaRPr>
          </a:p>
        </p:txBody>
      </p:sp>
      <p:grpSp>
        <p:nvGrpSpPr>
          <p:cNvPr id="104453" name="Group 1033"/>
          <p:cNvGrpSpPr>
            <a:grpSpLocks/>
          </p:cNvGrpSpPr>
          <p:nvPr/>
        </p:nvGrpSpPr>
        <p:grpSpPr bwMode="auto">
          <a:xfrm>
            <a:off x="5254625" y="3933825"/>
            <a:ext cx="3932238" cy="1052513"/>
            <a:chOff x="2799" y="1698"/>
            <a:chExt cx="2961" cy="793"/>
          </a:xfrm>
        </p:grpSpPr>
        <p:pic>
          <p:nvPicPr>
            <p:cNvPr id="104458" name="Picture 1034" descr="vache-mondialis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 y="1698"/>
              <a:ext cx="1224"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9" name="Picture 10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9" y="1698"/>
              <a:ext cx="897" cy="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0" name="Picture 1036" descr="E-col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 y="1698"/>
              <a:ext cx="960"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454" name="ZoneTexte 1"/>
          <p:cNvSpPr txBox="1">
            <a:spLocks noChangeArrowheads="1"/>
          </p:cNvSpPr>
          <p:nvPr/>
        </p:nvSpPr>
        <p:spPr bwMode="auto">
          <a:xfrm>
            <a:off x="3440113" y="2635250"/>
            <a:ext cx="5407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0" b="1">
                <a:solidFill>
                  <a:srgbClr val="800000"/>
                </a:solidFill>
                <a:latin typeface="Calibri" panose="020F0502020204030204" pitchFamily="34" charset="0"/>
                <a:ea typeface="ＭＳ Ｐゴシック" panose="020B0600070205080204" pitchFamily="34" charset="-128"/>
              </a:rPr>
              <a:t>Merci de votre attention</a:t>
            </a:r>
          </a:p>
        </p:txBody>
      </p:sp>
      <p:pic>
        <p:nvPicPr>
          <p:cNvPr id="104455" name="Picture 8" descr="Résultat de recherche d'images pour &quot;porc image&quo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3933825"/>
            <a:ext cx="1584325"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Imag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16163" y="3938588"/>
            <a:ext cx="1392237"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Picture 14" descr="Afficher l'image d'orig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92900" y="6289675"/>
            <a:ext cx="1543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5013" y="1981200"/>
            <a:ext cx="6694487"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827088" y="466725"/>
            <a:ext cx="7251700" cy="461963"/>
          </a:xfrm>
          <a:prstGeom prst="rect">
            <a:avLst/>
          </a:prstGeom>
          <a:noFill/>
        </p:spPr>
        <p:txBody>
          <a:bodyPr wrap="none">
            <a:spAutoFit/>
          </a:bodyPr>
          <a:lstStyle/>
          <a:p>
            <a:pPr marL="342900" indent="-342900">
              <a:buFont typeface="Arial" panose="020B0604020202020204" pitchFamily="34" charset="0"/>
              <a:buChar char="•"/>
              <a:defRPr/>
            </a:pPr>
            <a:r>
              <a:rPr lang="fr-FR" sz="2400" b="1" dirty="0">
                <a:solidFill>
                  <a:schemeClr val="accent6"/>
                </a:solidFill>
              </a:rPr>
              <a:t>Dynamique d’abondance relative des espèces</a:t>
            </a:r>
          </a:p>
        </p:txBody>
      </p:sp>
      <p:sp>
        <p:nvSpPr>
          <p:cNvPr id="20484" name="Text Box 4"/>
          <p:cNvSpPr txBox="1">
            <a:spLocks noChangeArrowheads="1"/>
          </p:cNvSpPr>
          <p:nvPr/>
        </p:nvSpPr>
        <p:spPr bwMode="auto">
          <a:xfrm>
            <a:off x="4697413" y="6140450"/>
            <a:ext cx="41957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100"/>
              <a:t>(Schloss et al 2014 Microbiome)</a:t>
            </a:r>
          </a:p>
        </p:txBody>
      </p:sp>
      <p:sp>
        <p:nvSpPr>
          <p:cNvPr id="20485" name="ZoneTexte 5"/>
          <p:cNvSpPr txBox="1">
            <a:spLocks noChangeArrowheads="1"/>
          </p:cNvSpPr>
          <p:nvPr/>
        </p:nvSpPr>
        <p:spPr bwMode="auto">
          <a:xfrm>
            <a:off x="2040595" y="1228487"/>
            <a:ext cx="4824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dirty="0"/>
              <a:t>Au sein des membres </a:t>
            </a:r>
            <a:r>
              <a:rPr lang="fr-FR" dirty="0" smtClean="0"/>
              <a:t>d’une seule </a:t>
            </a:r>
            <a:r>
              <a:rPr lang="fr-FR" dirty="0"/>
              <a:t>famille</a:t>
            </a:r>
          </a:p>
        </p:txBody>
      </p:sp>
      <p:sp>
        <p:nvSpPr>
          <p:cNvPr id="6" name="ZoneTexte 5"/>
          <p:cNvSpPr txBox="1">
            <a:spLocks noChangeArrowheads="1"/>
          </p:cNvSpPr>
          <p:nvPr/>
        </p:nvSpPr>
        <p:spPr bwMode="auto">
          <a:xfrm>
            <a:off x="2123728" y="5445224"/>
            <a:ext cx="4824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dirty="0" smtClean="0"/>
              <a:t>Une diversité qui évolue en fonction du temps</a:t>
            </a:r>
            <a:endParaRPr lang="fr-F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salle_cance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7" y="1628801"/>
            <a:ext cx="4640974"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txBox="1">
            <a:spLocks noChangeArrowheads="1"/>
          </p:cNvSpPr>
          <p:nvPr/>
        </p:nvSpPr>
        <p:spPr>
          <a:xfrm>
            <a:off x="677863" y="371475"/>
            <a:ext cx="8547100" cy="1054100"/>
          </a:xfrm>
          <a:prstGeom prst="rect">
            <a:avLst/>
          </a:prstGeom>
        </p:spPr>
        <p:txBody>
          <a:bodyPr/>
          <a:lstStyle/>
          <a:p>
            <a:pPr algn="ctr" eaLnBrk="1" hangingPunct="1">
              <a:defRPr/>
            </a:pPr>
            <a:r>
              <a:rPr lang="fr-FR" sz="2954" dirty="0">
                <a:solidFill>
                  <a:srgbClr val="0000CC"/>
                </a:solidFill>
                <a:ea typeface="+mj-ea"/>
              </a:rPr>
              <a:t>La </a:t>
            </a:r>
            <a:r>
              <a:rPr lang="fr-FR" sz="2954" dirty="0" err="1">
                <a:solidFill>
                  <a:srgbClr val="0000CC"/>
                </a:solidFill>
                <a:ea typeface="+mj-ea"/>
              </a:rPr>
              <a:t>gnotobiologie</a:t>
            </a:r>
            <a:r>
              <a:rPr lang="fr-FR" sz="2954" dirty="0">
                <a:solidFill>
                  <a:srgbClr val="0000CC"/>
                </a:solidFill>
                <a:ea typeface="+mj-ea"/>
              </a:rPr>
              <a:t>, outil d’étude des rôles du </a:t>
            </a:r>
            <a:r>
              <a:rPr lang="fr-FR" sz="2954" dirty="0" err="1">
                <a:solidFill>
                  <a:srgbClr val="0000CC"/>
                </a:solidFill>
                <a:ea typeface="+mj-ea"/>
              </a:rPr>
              <a:t>microbiote</a:t>
            </a:r>
            <a:r>
              <a:rPr lang="fr-FR" sz="2954" dirty="0">
                <a:solidFill>
                  <a:srgbClr val="0000CC"/>
                </a:solidFill>
                <a:ea typeface="+mj-ea"/>
              </a:rPr>
              <a:t> intestinal</a:t>
            </a:r>
          </a:p>
        </p:txBody>
      </p:sp>
      <p:sp>
        <p:nvSpPr>
          <p:cNvPr id="21509" name="ZoneTexte 4"/>
          <p:cNvSpPr txBox="1">
            <a:spLocks noChangeArrowheads="1"/>
          </p:cNvSpPr>
          <p:nvPr/>
        </p:nvSpPr>
        <p:spPr bwMode="auto">
          <a:xfrm>
            <a:off x="3475038" y="6550025"/>
            <a:ext cx="5351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400">
                <a:solidFill>
                  <a:schemeClr val="bg1"/>
                </a:solidFill>
              </a:rPr>
              <a:t>Dia : Fanny Calenge, Muriel Thomas &amp; Joel Doré</a:t>
            </a:r>
          </a:p>
        </p:txBody>
      </p:sp>
      <p:sp>
        <p:nvSpPr>
          <p:cNvPr id="4" name="Rectangle 3"/>
          <p:cNvSpPr/>
          <p:nvPr/>
        </p:nvSpPr>
        <p:spPr>
          <a:xfrm>
            <a:off x="5220072" y="2204864"/>
            <a:ext cx="3744416" cy="2031325"/>
          </a:xfrm>
          <a:prstGeom prst="rect">
            <a:avLst/>
          </a:prstGeom>
        </p:spPr>
        <p:txBody>
          <a:bodyPr wrap="square">
            <a:spAutoFit/>
          </a:bodyPr>
          <a:lstStyle/>
          <a:p>
            <a:r>
              <a:rPr lang="fr-FR" dirty="0"/>
              <a:t>• Souris axénique : </a:t>
            </a:r>
          </a:p>
          <a:p>
            <a:endParaRPr lang="fr-FR" dirty="0"/>
          </a:p>
          <a:p>
            <a:r>
              <a:rPr lang="fr-FR" dirty="0"/>
              <a:t>– Elevées dès la naissance dans un milieu stérile </a:t>
            </a:r>
          </a:p>
          <a:p>
            <a:endParaRPr lang="fr-FR" dirty="0"/>
          </a:p>
          <a:p>
            <a:r>
              <a:rPr lang="fr-FR" dirty="0"/>
              <a:t>– Dépourvues de </a:t>
            </a:r>
            <a:r>
              <a:rPr lang="fr-FR" dirty="0" err="1"/>
              <a:t>microbiote</a:t>
            </a:r>
            <a:r>
              <a:rPr lang="fr-FR" dirty="0"/>
              <a:t> intestinal</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llipse 22"/>
          <p:cNvSpPr>
            <a:spLocks noChangeArrowheads="1"/>
          </p:cNvSpPr>
          <p:nvPr/>
        </p:nvSpPr>
        <p:spPr bwMode="auto">
          <a:xfrm>
            <a:off x="2000250" y="1800225"/>
            <a:ext cx="4527550" cy="3346450"/>
          </a:xfrm>
          <a:prstGeom prst="ellipse">
            <a:avLst/>
          </a:prstGeom>
          <a:solidFill>
            <a:srgbClr val="F47D20"/>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1" fontAlgn="auto" hangingPunct="1">
              <a:spcBef>
                <a:spcPts val="0"/>
              </a:spcBef>
              <a:spcAft>
                <a:spcPts val="0"/>
              </a:spcAft>
              <a:defRPr/>
            </a:pPr>
            <a:endParaRPr lang="fr-FR">
              <a:solidFill>
                <a:prstClr val="white"/>
              </a:solidFill>
              <a:latin typeface="Calibri"/>
            </a:endParaRPr>
          </a:p>
        </p:txBody>
      </p:sp>
      <p:pic>
        <p:nvPicPr>
          <p:cNvPr id="22531" name="Imag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6163" y="3203575"/>
            <a:ext cx="3800475"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lèche courbée vers la droite 23"/>
          <p:cNvSpPr>
            <a:spLocks noChangeArrowheads="1"/>
          </p:cNvSpPr>
          <p:nvPr/>
        </p:nvSpPr>
        <p:spPr bwMode="auto">
          <a:xfrm flipH="1">
            <a:off x="4892675" y="2001838"/>
            <a:ext cx="1054100" cy="1793875"/>
          </a:xfrm>
          <a:prstGeom prst="curvedRightArrow">
            <a:avLst>
              <a:gd name="adj1" fmla="val 24992"/>
              <a:gd name="adj2" fmla="val 49995"/>
              <a:gd name="adj3" fmla="val 25000"/>
            </a:avLst>
          </a:prstGeom>
          <a:solidFill>
            <a:srgbClr val="C00000"/>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1" fontAlgn="auto" hangingPunct="1">
              <a:spcBef>
                <a:spcPts val="0"/>
              </a:spcBef>
              <a:spcAft>
                <a:spcPts val="0"/>
              </a:spcAft>
              <a:defRPr/>
            </a:pPr>
            <a:endParaRPr lang="fr-FR">
              <a:solidFill>
                <a:prstClr val="black"/>
              </a:solidFill>
              <a:latin typeface="Calibri"/>
            </a:endParaRPr>
          </a:p>
        </p:txBody>
      </p:sp>
      <p:sp>
        <p:nvSpPr>
          <p:cNvPr id="22533" name="ZoneTexte 13"/>
          <p:cNvSpPr txBox="1">
            <a:spLocks noChangeArrowheads="1"/>
          </p:cNvSpPr>
          <p:nvPr/>
        </p:nvSpPr>
        <p:spPr bwMode="auto">
          <a:xfrm>
            <a:off x="6011863" y="1676400"/>
            <a:ext cx="2843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2000" b="1">
                <a:solidFill>
                  <a:srgbClr val="000000"/>
                </a:solidFill>
                <a:latin typeface="Calibri" panose="020F0502020204030204" pitchFamily="34" charset="0"/>
                <a:ea typeface="ＭＳ Ｐゴシック" panose="020B0600070205080204" pitchFamily="34" charset="-128"/>
              </a:rPr>
              <a:t>Feed</a:t>
            </a:r>
            <a:endParaRPr lang="fr-FR" altLang="fr-FR" b="1">
              <a:solidFill>
                <a:srgbClr val="000000"/>
              </a:solidFill>
              <a:latin typeface="Calibri" panose="020F0502020204030204" pitchFamily="34" charset="0"/>
              <a:ea typeface="ＭＳ Ｐゴシック" panose="020B0600070205080204" pitchFamily="34" charset="-128"/>
            </a:endParaRPr>
          </a:p>
        </p:txBody>
      </p:sp>
      <p:sp>
        <p:nvSpPr>
          <p:cNvPr id="22534" name="ZoneTexte 14"/>
          <p:cNvSpPr txBox="1">
            <a:spLocks noChangeArrowheads="1"/>
          </p:cNvSpPr>
          <p:nvPr/>
        </p:nvSpPr>
        <p:spPr bwMode="auto">
          <a:xfrm>
            <a:off x="6186488" y="2036763"/>
            <a:ext cx="2957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2000" b="1">
                <a:solidFill>
                  <a:srgbClr val="000000"/>
                </a:solidFill>
                <a:latin typeface="Calibri" panose="020F0502020204030204" pitchFamily="34" charset="0"/>
                <a:ea typeface="ＭＳ Ｐゴシック" panose="020B0600070205080204" pitchFamily="34" charset="-128"/>
              </a:rPr>
              <a:t>Physiological state, stress</a:t>
            </a:r>
            <a:r>
              <a:rPr lang="fr-FR" altLang="fr-FR" b="1">
                <a:solidFill>
                  <a:srgbClr val="000000"/>
                </a:solidFill>
                <a:latin typeface="Calibri" panose="020F0502020204030204" pitchFamily="34" charset="0"/>
                <a:ea typeface="ＭＳ Ｐゴシック" panose="020B0600070205080204" pitchFamily="34" charset="-128"/>
              </a:rPr>
              <a:t> </a:t>
            </a:r>
            <a:r>
              <a:rPr lang="fr-FR" altLang="fr-FR" sz="1600">
                <a:solidFill>
                  <a:srgbClr val="000000"/>
                </a:solidFill>
                <a:latin typeface="Calibri" panose="020F0502020204030204" pitchFamily="34" charset="0"/>
                <a:ea typeface="ＭＳ Ｐゴシック" panose="020B0600070205080204" pitchFamily="34" charset="-128"/>
              </a:rPr>
              <a:t>(hormons, etc..)</a:t>
            </a:r>
          </a:p>
        </p:txBody>
      </p:sp>
      <p:sp>
        <p:nvSpPr>
          <p:cNvPr id="22535" name="ZoneTexte 15"/>
          <p:cNvSpPr txBox="1">
            <a:spLocks noChangeArrowheads="1"/>
          </p:cNvSpPr>
          <p:nvPr/>
        </p:nvSpPr>
        <p:spPr bwMode="auto">
          <a:xfrm>
            <a:off x="6456363" y="2719388"/>
            <a:ext cx="272415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2000" b="1">
                <a:solidFill>
                  <a:srgbClr val="000000"/>
                </a:solidFill>
                <a:latin typeface="Calibri" panose="020F0502020204030204" pitchFamily="34" charset="0"/>
                <a:ea typeface="ＭＳ Ｐゴシック" panose="020B0600070205080204" pitchFamily="34" charset="-128"/>
              </a:rPr>
              <a:t>Genetics </a:t>
            </a:r>
            <a:endParaRPr lang="fr-FR" altLang="fr-FR" b="1">
              <a:solidFill>
                <a:srgbClr val="000000"/>
              </a:solidFill>
              <a:latin typeface="Calibri" panose="020F0502020204030204" pitchFamily="34" charset="0"/>
              <a:ea typeface="ＭＳ Ｐゴシック" panose="020B0600070205080204" pitchFamily="34" charset="-128"/>
            </a:endParaRPr>
          </a:p>
          <a:p>
            <a:pPr eaLnBrk="1" hangingPunct="1">
              <a:buFont typeface="Arial" panose="020B0604020202020204" pitchFamily="34" charset="0"/>
              <a:buNone/>
            </a:pPr>
            <a:r>
              <a:rPr lang="fr-FR" altLang="fr-FR" sz="1600">
                <a:solidFill>
                  <a:srgbClr val="000000"/>
                </a:solidFill>
                <a:latin typeface="Calibri" panose="020F0502020204030204" pitchFamily="34" charset="0"/>
                <a:ea typeface="ＭＳ Ｐゴシック" panose="020B0600070205080204" pitchFamily="34" charset="-128"/>
              </a:rPr>
              <a:t>mucus, digestive secretion, peristaltism, immunity, tolerance</a:t>
            </a:r>
          </a:p>
          <a:p>
            <a:pPr eaLnBrk="1" hangingPunct="1">
              <a:buFont typeface="Arial" panose="020B0604020202020204" pitchFamily="34" charset="0"/>
              <a:buNone/>
            </a:pPr>
            <a:endParaRPr lang="fr-FR" altLang="fr-FR">
              <a:solidFill>
                <a:srgbClr val="000000"/>
              </a:solidFill>
              <a:latin typeface="Calibri" panose="020F0502020204030204" pitchFamily="34" charset="0"/>
              <a:ea typeface="ＭＳ Ｐゴシック" panose="020B0600070205080204" pitchFamily="34" charset="-128"/>
            </a:endParaRPr>
          </a:p>
        </p:txBody>
      </p:sp>
      <p:sp>
        <p:nvSpPr>
          <p:cNvPr id="22536" name="ZoneTexte 17"/>
          <p:cNvSpPr txBox="1">
            <a:spLocks noChangeArrowheads="1"/>
          </p:cNvSpPr>
          <p:nvPr/>
        </p:nvSpPr>
        <p:spPr bwMode="auto">
          <a:xfrm>
            <a:off x="623888" y="1627188"/>
            <a:ext cx="24558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2000" b="1">
                <a:solidFill>
                  <a:srgbClr val="000000"/>
                </a:solidFill>
                <a:latin typeface="Calibri" panose="020F0502020204030204" pitchFamily="34" charset="0"/>
                <a:ea typeface="ＭＳ Ｐゴシック" panose="020B0600070205080204" pitchFamily="34" charset="-128"/>
              </a:rPr>
              <a:t>Nutrition</a:t>
            </a:r>
            <a:endParaRPr lang="fr-FR" altLang="fr-FR" b="1">
              <a:solidFill>
                <a:srgbClr val="000000"/>
              </a:solidFill>
              <a:latin typeface="Calibri" panose="020F0502020204030204" pitchFamily="34" charset="0"/>
              <a:ea typeface="ＭＳ Ｐゴシック" panose="020B0600070205080204" pitchFamily="34" charset="-128"/>
            </a:endParaRPr>
          </a:p>
          <a:p>
            <a:pPr eaLnBrk="1" hangingPunct="1"/>
            <a:r>
              <a:rPr lang="fr-FR" altLang="fr-FR" sz="1600">
                <a:solidFill>
                  <a:srgbClr val="000000"/>
                </a:solidFill>
                <a:latin typeface="Calibri" panose="020F0502020204030204" pitchFamily="34" charset="0"/>
                <a:ea typeface="ＭＳ Ｐゴシック" panose="020B0600070205080204" pitchFamily="34" charset="-128"/>
              </a:rPr>
              <a:t>fibres -&gt; VFA, bacterial proteins, vitamins …</a:t>
            </a:r>
          </a:p>
        </p:txBody>
      </p:sp>
      <p:sp>
        <p:nvSpPr>
          <p:cNvPr id="22537" name="ZoneTexte 18"/>
          <p:cNvSpPr txBox="1">
            <a:spLocks noChangeArrowheads="1"/>
          </p:cNvSpPr>
          <p:nvPr/>
        </p:nvSpPr>
        <p:spPr bwMode="auto">
          <a:xfrm>
            <a:off x="611188" y="3679825"/>
            <a:ext cx="2297112"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a:solidFill>
                  <a:srgbClr val="000000"/>
                </a:solidFill>
                <a:latin typeface="Calibri" panose="020F0502020204030204" pitchFamily="34" charset="0"/>
                <a:ea typeface="ＭＳ Ｐゴシック" panose="020B0600070205080204" pitchFamily="34" charset="-128"/>
              </a:rPr>
              <a:t>Storage of lipids</a:t>
            </a:r>
          </a:p>
          <a:p>
            <a:pPr eaLnBrk="1" hangingPunct="1"/>
            <a:r>
              <a:rPr lang="fr-FR" altLang="fr-FR" sz="1600">
                <a:solidFill>
                  <a:srgbClr val="000000"/>
                </a:solidFill>
                <a:latin typeface="Calibri" panose="020F0502020204030204" pitchFamily="34" charset="0"/>
                <a:ea typeface="ＭＳ Ｐゴシック" panose="020B0600070205080204" pitchFamily="34" charset="-128"/>
              </a:rPr>
              <a:t>Obesity</a:t>
            </a:r>
          </a:p>
        </p:txBody>
      </p:sp>
      <p:sp>
        <p:nvSpPr>
          <p:cNvPr id="22538" name="ZoneTexte 19"/>
          <p:cNvSpPr txBox="1">
            <a:spLocks noChangeArrowheads="1"/>
          </p:cNvSpPr>
          <p:nvPr/>
        </p:nvSpPr>
        <p:spPr bwMode="auto">
          <a:xfrm>
            <a:off x="623888" y="2470150"/>
            <a:ext cx="190023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2000" b="1">
                <a:solidFill>
                  <a:srgbClr val="000000"/>
                </a:solidFill>
                <a:latin typeface="Calibri" panose="020F0502020204030204" pitchFamily="34" charset="0"/>
                <a:ea typeface="ＭＳ Ｐゴシック" panose="020B0600070205080204" pitchFamily="34" charset="-128"/>
              </a:rPr>
              <a:t>Health</a:t>
            </a:r>
            <a:endParaRPr lang="fr-FR" altLang="fr-FR" b="1">
              <a:solidFill>
                <a:srgbClr val="000000"/>
              </a:solidFill>
              <a:latin typeface="Calibri" panose="020F0502020204030204" pitchFamily="34" charset="0"/>
              <a:ea typeface="ＭＳ Ｐゴシック" panose="020B0600070205080204" pitchFamily="34" charset="-128"/>
            </a:endParaRPr>
          </a:p>
          <a:p>
            <a:pPr eaLnBrk="1" hangingPunct="1"/>
            <a:r>
              <a:rPr lang="fr-FR" altLang="fr-FR" sz="1600">
                <a:solidFill>
                  <a:srgbClr val="000000"/>
                </a:solidFill>
                <a:latin typeface="Calibri" panose="020F0502020204030204" pitchFamily="34" charset="0"/>
                <a:ea typeface="ＭＳ Ｐゴシック" panose="020B0600070205080204" pitchFamily="34" charset="-128"/>
              </a:rPr>
              <a:t>Intestinal barrier, immunity</a:t>
            </a:r>
          </a:p>
          <a:p>
            <a:pPr eaLnBrk="1" hangingPunct="1"/>
            <a:r>
              <a:rPr lang="fr-FR" altLang="fr-FR" sz="1600">
                <a:solidFill>
                  <a:srgbClr val="000000"/>
                </a:solidFill>
                <a:latin typeface="Calibri" panose="020F0502020204030204" pitchFamily="34" charset="0"/>
                <a:ea typeface="ＭＳ Ｐゴシック" panose="020B0600070205080204" pitchFamily="34" charset="-128"/>
              </a:rPr>
              <a:t>Detoxification</a:t>
            </a:r>
          </a:p>
        </p:txBody>
      </p:sp>
      <p:sp>
        <p:nvSpPr>
          <p:cNvPr id="22539" name="ZoneTexte 20"/>
          <p:cNvSpPr txBox="1">
            <a:spLocks noChangeArrowheads="1"/>
          </p:cNvSpPr>
          <p:nvPr/>
        </p:nvSpPr>
        <p:spPr bwMode="auto">
          <a:xfrm>
            <a:off x="611188" y="4297363"/>
            <a:ext cx="1981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600" b="1">
                <a:solidFill>
                  <a:srgbClr val="000000"/>
                </a:solidFill>
                <a:latin typeface="Calibri" panose="020F0502020204030204" pitchFamily="34" charset="0"/>
                <a:ea typeface="ＭＳ Ｐゴシック" panose="020B0600070205080204" pitchFamily="34" charset="-128"/>
              </a:rPr>
              <a:t>Central nervous system</a:t>
            </a:r>
          </a:p>
          <a:p>
            <a:pPr eaLnBrk="1" hangingPunct="1"/>
            <a:r>
              <a:rPr lang="fr-FR" altLang="fr-FR" sz="1600">
                <a:solidFill>
                  <a:srgbClr val="000000"/>
                </a:solidFill>
                <a:latin typeface="Calibri" panose="020F0502020204030204" pitchFamily="34" charset="0"/>
                <a:ea typeface="ＭＳ Ｐゴシック" panose="020B0600070205080204" pitchFamily="34" charset="-128"/>
              </a:rPr>
              <a:t>Autism</a:t>
            </a:r>
          </a:p>
          <a:p>
            <a:pPr eaLnBrk="1" hangingPunct="1"/>
            <a:r>
              <a:rPr lang="fr-FR" altLang="fr-FR" sz="1600">
                <a:solidFill>
                  <a:srgbClr val="000000"/>
                </a:solidFill>
                <a:latin typeface="Calibri" panose="020F0502020204030204" pitchFamily="34" charset="0"/>
                <a:ea typeface="ＭＳ Ｐゴシック" panose="020B0600070205080204" pitchFamily="34" charset="-128"/>
              </a:rPr>
              <a:t>Behaviour</a:t>
            </a:r>
          </a:p>
        </p:txBody>
      </p:sp>
      <p:sp>
        <p:nvSpPr>
          <p:cNvPr id="22540" name="Rectangle 5"/>
          <p:cNvSpPr>
            <a:spLocks noChangeArrowheads="1"/>
          </p:cNvSpPr>
          <p:nvPr/>
        </p:nvSpPr>
        <p:spPr bwMode="auto">
          <a:xfrm>
            <a:off x="3124200" y="1784350"/>
            <a:ext cx="2344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sz="3600" b="1">
                <a:solidFill>
                  <a:srgbClr val="FFFFFF"/>
                </a:solidFill>
                <a:latin typeface="Calibri" panose="020F0502020204030204" pitchFamily="34" charset="0"/>
              </a:rPr>
              <a:t>Host</a:t>
            </a:r>
            <a:endParaRPr lang="fr-FR" sz="3600">
              <a:solidFill>
                <a:srgbClr val="FFFFFF"/>
              </a:solidFill>
              <a:latin typeface="Calibri" panose="020F0502020204030204" pitchFamily="34" charset="0"/>
            </a:endParaRPr>
          </a:p>
        </p:txBody>
      </p:sp>
      <p:sp>
        <p:nvSpPr>
          <p:cNvPr id="28" name="Flèche courbée vers la droite 27"/>
          <p:cNvSpPr>
            <a:spLocks noChangeArrowheads="1"/>
          </p:cNvSpPr>
          <p:nvPr/>
        </p:nvSpPr>
        <p:spPr bwMode="auto">
          <a:xfrm flipV="1">
            <a:off x="2555875" y="1935163"/>
            <a:ext cx="1054100" cy="1793875"/>
          </a:xfrm>
          <a:prstGeom prst="curvedRightArrow">
            <a:avLst>
              <a:gd name="adj1" fmla="val 24992"/>
              <a:gd name="adj2" fmla="val 49995"/>
              <a:gd name="adj3" fmla="val 25000"/>
            </a:avLst>
          </a:prstGeom>
          <a:solidFill>
            <a:srgbClr val="002060"/>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1" fontAlgn="auto" hangingPunct="1">
              <a:spcBef>
                <a:spcPts val="0"/>
              </a:spcBef>
              <a:spcAft>
                <a:spcPts val="0"/>
              </a:spcAft>
              <a:defRPr/>
            </a:pPr>
            <a:endParaRPr lang="fr-FR">
              <a:solidFill>
                <a:prstClr val="black"/>
              </a:solidFill>
              <a:latin typeface="Calibri"/>
            </a:endParaRPr>
          </a:p>
        </p:txBody>
      </p:sp>
      <p:sp>
        <p:nvSpPr>
          <p:cNvPr id="3" name="Flèche droite rayée 2"/>
          <p:cNvSpPr/>
          <p:nvPr/>
        </p:nvSpPr>
        <p:spPr>
          <a:xfrm rot="5400000">
            <a:off x="3806031" y="4806157"/>
            <a:ext cx="839787" cy="647700"/>
          </a:xfrm>
          <a:prstGeom prst="stripedRightArrow">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prstClr val="white"/>
              </a:solidFill>
            </a:endParaRPr>
          </a:p>
        </p:txBody>
      </p:sp>
      <p:sp>
        <p:nvSpPr>
          <p:cNvPr id="22543" name="ZoneTexte 17"/>
          <p:cNvSpPr txBox="1">
            <a:spLocks noChangeArrowheads="1"/>
          </p:cNvSpPr>
          <p:nvPr/>
        </p:nvSpPr>
        <p:spPr bwMode="auto">
          <a:xfrm>
            <a:off x="3370263" y="5624513"/>
            <a:ext cx="2019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b="1">
                <a:solidFill>
                  <a:srgbClr val="000000"/>
                </a:solidFill>
                <a:latin typeface="Calibri" panose="020F0502020204030204" pitchFamily="34" charset="0"/>
                <a:ea typeface="ＭＳ Ｐゴシック" panose="020B0600070205080204" pitchFamily="34" charset="-128"/>
              </a:rPr>
              <a:t>Antimicrobial Gene Reservoir </a:t>
            </a:r>
          </a:p>
        </p:txBody>
      </p:sp>
      <p:sp>
        <p:nvSpPr>
          <p:cNvPr id="34" name="Rectangle 33"/>
          <p:cNvSpPr/>
          <p:nvPr/>
        </p:nvSpPr>
        <p:spPr bwMode="auto">
          <a:xfrm>
            <a:off x="3074988" y="3792538"/>
            <a:ext cx="2393950" cy="844550"/>
          </a:xfrm>
          <a:prstGeom prst="rect">
            <a:avLst/>
          </a:prstGeom>
          <a:solidFill>
            <a:schemeClr val="bg2">
              <a:lumMod val="25000"/>
            </a:schemeClr>
          </a:solidFill>
        </p:spPr>
        <p:txBody>
          <a:bodyPr lIns="108000" tIns="144000" rIns="108000" bIns="144000">
            <a:spAutoFit/>
          </a:bodyPr>
          <a:lstStyle/>
          <a:p>
            <a:pPr algn="ctr" eaLnBrk="1" fontAlgn="auto" hangingPunct="1">
              <a:spcBef>
                <a:spcPts val="0"/>
              </a:spcBef>
              <a:spcAft>
                <a:spcPts val="0"/>
              </a:spcAft>
              <a:defRPr/>
            </a:pPr>
            <a:r>
              <a:rPr lang="fr-FR" altLang="fr-FR" sz="3600" b="1" dirty="0" err="1">
                <a:solidFill>
                  <a:prstClr val="white"/>
                </a:solidFill>
                <a:latin typeface="Calibri"/>
                <a:ea typeface="ＭＳ Ｐゴシック" panose="020B0600070205080204" pitchFamily="34" charset="-128"/>
              </a:rPr>
              <a:t>Microbiota</a:t>
            </a:r>
            <a:endParaRPr lang="fr-FR" sz="2400" dirty="0">
              <a:solidFill>
                <a:prstClr val="white"/>
              </a:solidFill>
              <a:latin typeface="Calibri"/>
            </a:endParaRPr>
          </a:p>
        </p:txBody>
      </p:sp>
      <p:sp>
        <p:nvSpPr>
          <p:cNvPr id="22551" name="ZoneTexte 34"/>
          <p:cNvSpPr txBox="1">
            <a:spLocks noChangeArrowheads="1"/>
          </p:cNvSpPr>
          <p:nvPr/>
        </p:nvSpPr>
        <p:spPr bwMode="auto">
          <a:xfrm>
            <a:off x="363538" y="388938"/>
            <a:ext cx="8491537" cy="831850"/>
          </a:xfrm>
          <a:prstGeom prst="rect">
            <a:avLst/>
          </a:prstGeom>
          <a:solidFill>
            <a:schemeClr val="bg1">
              <a:lumMod val="95000"/>
            </a:schemeClr>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altLang="fr-FR" sz="2400" b="1" dirty="0" smtClean="0">
                <a:solidFill>
                  <a:srgbClr val="013F4E"/>
                </a:solidFill>
                <a:ea typeface="MS PGothic" panose="020B0600070205080204" pitchFamily="34" charset="-128"/>
              </a:rPr>
              <a:t>Rôle du </a:t>
            </a:r>
            <a:r>
              <a:rPr lang="fr-FR" altLang="fr-FR" sz="2400" b="1" dirty="0" err="1" smtClean="0">
                <a:solidFill>
                  <a:srgbClr val="013F4E"/>
                </a:solidFill>
                <a:ea typeface="MS PGothic" panose="020B0600070205080204" pitchFamily="34" charset="-128"/>
              </a:rPr>
              <a:t>microbiote</a:t>
            </a:r>
            <a:r>
              <a:rPr lang="fr-FR" altLang="fr-FR" sz="2400" b="1" dirty="0" smtClean="0">
                <a:solidFill>
                  <a:srgbClr val="013F4E"/>
                </a:solidFill>
                <a:ea typeface="MS PGothic" panose="020B0600070205080204" pitchFamily="34" charset="-128"/>
              </a:rPr>
              <a:t> digestif dans la construction de l’individu</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5888"/>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a:t>
            </a:r>
          </a:p>
        </p:txBody>
      </p:sp>
      <p:sp>
        <p:nvSpPr>
          <p:cNvPr id="24579" name="Rectangle 2"/>
          <p:cNvSpPr>
            <a:spLocks noChangeArrowheads="1"/>
          </p:cNvSpPr>
          <p:nvPr/>
        </p:nvSpPr>
        <p:spPr bwMode="auto">
          <a:xfrm>
            <a:off x="4476750" y="3130550"/>
            <a:ext cx="2309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07950" indent="-1079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fr-FR" altLang="fr-FR" sz="1600" b="1">
                <a:solidFill>
                  <a:schemeClr val="bg1"/>
                </a:solidFill>
                <a:latin typeface="Calibri" panose="020F0502020204030204" pitchFamily="34" charset="0"/>
                <a:cs typeface="Times New Roman" panose="02020603050405020304" pitchFamily="18" charset="0"/>
              </a:rPr>
              <a:t>Les produits, le marché </a:t>
            </a:r>
            <a:endParaRPr lang="fr-FR" altLang="fr-FR" sz="1600" b="1">
              <a:solidFill>
                <a:schemeClr val="bg1"/>
              </a:solidFill>
            </a:endParaRPr>
          </a:p>
        </p:txBody>
      </p:sp>
      <p:sp>
        <p:nvSpPr>
          <p:cNvPr id="24580" name="Rectangle 3"/>
          <p:cNvSpPr>
            <a:spLocks noChangeArrowheads="1"/>
          </p:cNvSpPr>
          <p:nvPr/>
        </p:nvSpPr>
        <p:spPr bwMode="auto">
          <a:xfrm>
            <a:off x="6815138" y="3130550"/>
            <a:ext cx="2043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6213" indent="-1079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fr-FR" altLang="fr-FR" sz="1600" b="1">
                <a:solidFill>
                  <a:schemeClr val="bg1"/>
                </a:solidFill>
                <a:latin typeface="Calibri" panose="020F0502020204030204" pitchFamily="34" charset="0"/>
                <a:cs typeface="Times New Roman" panose="02020603050405020304" pitchFamily="18" charset="0"/>
              </a:rPr>
              <a:t>Les types d'élevage </a:t>
            </a:r>
            <a:endParaRPr lang="fr-FR" altLang="fr-FR" sz="1600" b="1">
              <a:solidFill>
                <a:schemeClr val="bg1"/>
              </a:solidFill>
            </a:endParaRPr>
          </a:p>
        </p:txBody>
      </p:sp>
      <p:sp>
        <p:nvSpPr>
          <p:cNvPr id="5" name="Rectangle 4"/>
          <p:cNvSpPr/>
          <p:nvPr/>
        </p:nvSpPr>
        <p:spPr>
          <a:xfrm>
            <a:off x="1058863" y="619125"/>
            <a:ext cx="7545387" cy="1128713"/>
          </a:xfrm>
          <a:prstGeom prst="rect">
            <a:avLst/>
          </a:prstGeom>
        </p:spPr>
        <p:txBody>
          <a:bodyPr>
            <a:spAutoFit/>
          </a:bodyPr>
          <a:lstStyle/>
          <a:p>
            <a:pPr marL="742950" lvl="1" indent="-285750">
              <a:spcBef>
                <a:spcPts val="0"/>
              </a:spcBef>
              <a:spcAft>
                <a:spcPts val="0"/>
              </a:spcAft>
              <a:buFont typeface="+mj-lt"/>
              <a:buAutoNum type="arabicPeriod"/>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Nutrition et maladie métabolique</a:t>
            </a:r>
          </a:p>
          <a:p>
            <a:pPr marL="742950" lvl="1" indent="-285750">
              <a:lnSpc>
                <a:spcPct val="107000"/>
              </a:lnSpc>
              <a:spcBef>
                <a:spcPts val="0"/>
              </a:spcBef>
              <a:spcAft>
                <a:spcPts val="0"/>
              </a:spcAft>
              <a:buFont typeface="+mj-lt"/>
              <a:buAutoNum type="arabicPeriod"/>
              <a:defRPr/>
            </a:pPr>
            <a:r>
              <a:rPr lang="fr-FR" sz="1600" b="1" cap="small" dirty="0" err="1">
                <a:solidFill>
                  <a:srgbClr val="000000"/>
                </a:solidFill>
                <a:latin typeface="Cambria" panose="02040503050406030204" pitchFamily="18" charset="0"/>
                <a:ea typeface="Times New Roman" panose="02020603050405020304" pitchFamily="18" charset="0"/>
                <a:cs typeface="Times New Roman" panose="02020603050405020304" pitchFamily="18" charset="0"/>
              </a:rPr>
              <a:t>Developpement</a:t>
            </a: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fr-FR" sz="1600" b="1" cap="small" dirty="0" err="1">
                <a:solidFill>
                  <a:srgbClr val="000000"/>
                </a:solidFill>
                <a:latin typeface="Cambria" panose="02040503050406030204" pitchFamily="18" charset="0"/>
                <a:ea typeface="Times New Roman" panose="02020603050405020304" pitchFamily="18" charset="0"/>
                <a:cs typeface="Times New Roman" panose="02020603050405020304" pitchFamily="18" charset="0"/>
              </a:rPr>
              <a:t>education</a:t>
            </a: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et stimulation du système immunitaire</a:t>
            </a:r>
          </a:p>
          <a:p>
            <a:pPr marL="742950" lvl="1" indent="-285750">
              <a:lnSpc>
                <a:spcPct val="107000"/>
              </a:lnSpc>
              <a:spcBef>
                <a:spcPts val="0"/>
              </a:spcBef>
              <a:spcAft>
                <a:spcPts val="0"/>
              </a:spcAft>
              <a:buFont typeface="+mj-lt"/>
              <a:buAutoNum type="arabicPeriod"/>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Notre deuxième cerveau</a:t>
            </a:r>
          </a:p>
          <a:p>
            <a:pPr>
              <a:lnSpc>
                <a:spcPct val="107000"/>
              </a:lnSpc>
              <a:spcBef>
                <a:spcPts val="0"/>
              </a:spcBef>
              <a:spcAft>
                <a:spcPts val="800"/>
              </a:spcAft>
              <a:defRPr/>
            </a:pPr>
            <a:endParaRPr lang="fr-FR" sz="16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9525" y="1720850"/>
            <a:ext cx="9144000" cy="554038"/>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pour guérir ou préserver sa santé</a:t>
            </a:r>
          </a:p>
        </p:txBody>
      </p:sp>
      <p:sp>
        <p:nvSpPr>
          <p:cNvPr id="8" name="Rectangle 7"/>
          <p:cNvSpPr/>
          <p:nvPr/>
        </p:nvSpPr>
        <p:spPr>
          <a:xfrm>
            <a:off x="-9525" y="3498850"/>
            <a:ext cx="9144000" cy="554038"/>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a:t>
            </a:r>
          </a:p>
        </p:txBody>
      </p:sp>
      <p:sp>
        <p:nvSpPr>
          <p:cNvPr id="14" name="Rectangle 13"/>
          <p:cNvSpPr/>
          <p:nvPr/>
        </p:nvSpPr>
        <p:spPr>
          <a:xfrm>
            <a:off x="0" y="4941888"/>
            <a:ext cx="9144000" cy="554037"/>
          </a:xfrm>
          <a:prstGeom prst="rect">
            <a:avLst/>
          </a:prstGeom>
          <a:solidFill>
            <a:srgbClr val="33993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Méthodologie d’exploration des écosystèmes digestifs</a:t>
            </a:r>
          </a:p>
        </p:txBody>
      </p:sp>
      <p:sp>
        <p:nvSpPr>
          <p:cNvPr id="3" name="Rectangle 2"/>
          <p:cNvSpPr/>
          <p:nvPr/>
        </p:nvSpPr>
        <p:spPr>
          <a:xfrm>
            <a:off x="1331913" y="2212975"/>
            <a:ext cx="4572000" cy="1077913"/>
          </a:xfrm>
          <a:prstGeom prst="rect">
            <a:avLst/>
          </a:prstGeom>
        </p:spPr>
        <p:txBody>
          <a:bodyPr>
            <a:spAutoFit/>
          </a:bodyPr>
          <a:lstStyle/>
          <a:p>
            <a:pPr marL="457200" lvl="2" indent="-285750">
              <a:spcBef>
                <a:spcPts val="0"/>
              </a:spcBef>
              <a:spcAft>
                <a:spcPts val="0"/>
              </a:spcAft>
              <a:buFont typeface="+mj-lt"/>
              <a:buAutoNum type="arabicPeriod"/>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Principe écologique</a:t>
            </a:r>
          </a:p>
          <a:p>
            <a:pPr marL="457200" lvl="2" indent="-285750">
              <a:spcBef>
                <a:spcPts val="0"/>
              </a:spcBef>
              <a:spcAft>
                <a:spcPts val="0"/>
              </a:spcAft>
              <a:buFont typeface="+mj-lt"/>
              <a:buAutoNum type="arabicPeriod"/>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Mise en place et contrôle néonatale</a:t>
            </a:r>
          </a:p>
          <a:p>
            <a:pPr marL="457200" lvl="2" indent="-285750">
              <a:spcBef>
                <a:spcPts val="0"/>
              </a:spcBef>
              <a:spcAft>
                <a:spcPts val="0"/>
              </a:spcAft>
              <a:buFont typeface="+mj-lt"/>
              <a:buAutoNum type="arabicPeriod"/>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Outils biotiques</a:t>
            </a:r>
          </a:p>
          <a:p>
            <a:pPr marL="457200" lvl="2" indent="-285750">
              <a:spcBef>
                <a:spcPts val="0"/>
              </a:spcBef>
              <a:spcAft>
                <a:spcPts val="0"/>
              </a:spcAft>
              <a:buFont typeface="+mj-lt"/>
              <a:buAutoNum type="arabicPeriod"/>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Outils abiotiques</a:t>
            </a:r>
          </a:p>
        </p:txBody>
      </p:sp>
      <p:sp>
        <p:nvSpPr>
          <p:cNvPr id="4" name="Rectangle 3"/>
          <p:cNvSpPr/>
          <p:nvPr/>
        </p:nvSpPr>
        <p:spPr>
          <a:xfrm>
            <a:off x="1258888" y="4005263"/>
            <a:ext cx="4572000" cy="831850"/>
          </a:xfrm>
          <a:prstGeom prst="rect">
            <a:avLst/>
          </a:prstGeom>
        </p:spPr>
        <p:txBody>
          <a:bodyPr>
            <a:spAutoFit/>
          </a:bodyPr>
          <a:lstStyle/>
          <a:p>
            <a:pPr marL="457200" lvl="3" indent="-228600">
              <a:spcBef>
                <a:spcPts val="0"/>
              </a:spcBef>
              <a:spcAft>
                <a:spcPts val="0"/>
              </a:spcAft>
              <a:buFont typeface="+mj-lt"/>
              <a:buAutoNum type="arabicPeriod"/>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Pour qui : les stratégies digestives</a:t>
            </a:r>
          </a:p>
          <a:p>
            <a:pPr marL="457200" lvl="3" indent="-228600">
              <a:spcBef>
                <a:spcPts val="0"/>
              </a:spcBef>
              <a:spcAft>
                <a:spcPts val="0"/>
              </a:spcAft>
              <a:buFont typeface="+mj-lt"/>
              <a:buAutoNum type="arabicPeriod"/>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Pourquoi : les services </a:t>
            </a:r>
            <a:r>
              <a:rPr lang="fr-FR" sz="1600" b="1" cap="small" dirty="0" err="1">
                <a:solidFill>
                  <a:srgbClr val="000000"/>
                </a:solidFill>
                <a:latin typeface="Cambria" panose="02040503050406030204" pitchFamily="18" charset="0"/>
                <a:ea typeface="Times New Roman" panose="02020603050405020304" pitchFamily="18" charset="0"/>
                <a:cs typeface="Times New Roman" panose="02020603050405020304" pitchFamily="18" charset="0"/>
              </a:rPr>
              <a:t>écosystémiques</a:t>
            </a: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p>
          <a:p>
            <a:pPr marL="457200" lvl="2" indent="-216000">
              <a:spcBef>
                <a:spcPts val="0"/>
              </a:spcBef>
              <a:spcAft>
                <a:spcPts val="0"/>
              </a:spcAft>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3. Comment</a:t>
            </a:r>
          </a:p>
        </p:txBody>
      </p:sp>
      <p:sp>
        <p:nvSpPr>
          <p:cNvPr id="11" name="Rectangle 10"/>
          <p:cNvSpPr/>
          <p:nvPr/>
        </p:nvSpPr>
        <p:spPr>
          <a:xfrm>
            <a:off x="12700" y="6043613"/>
            <a:ext cx="9144000" cy="554037"/>
          </a:xfrm>
          <a:prstGeom prst="rect">
            <a:avLst/>
          </a:prstGeom>
          <a:solidFill>
            <a:schemeClr val="accent5">
              <a:lumMod val="75000"/>
            </a:schemeClr>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Application statistique : un peu d’R dans l’écosystème digestif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3" grpId="0"/>
      <p:bldP spid="4"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08920"/>
            <a:ext cx="9144000" cy="506413"/>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a:t>
            </a:r>
          </a:p>
        </p:txBody>
      </p:sp>
      <p:sp>
        <p:nvSpPr>
          <p:cNvPr id="4" name="Rectangle 3"/>
          <p:cNvSpPr/>
          <p:nvPr/>
        </p:nvSpPr>
        <p:spPr>
          <a:xfrm>
            <a:off x="1043608" y="3430910"/>
            <a:ext cx="7545387" cy="3184974"/>
          </a:xfrm>
          <a:prstGeom prst="rect">
            <a:avLst/>
          </a:prstGeom>
        </p:spPr>
        <p:txBody>
          <a:bodyPr>
            <a:spAutoFit/>
          </a:bodyPr>
          <a:lstStyle/>
          <a:p>
            <a:pPr marL="742950" lvl="1" indent="-285750">
              <a:spcBef>
                <a:spcPts val="0"/>
              </a:spcBef>
              <a:spcAft>
                <a:spcPts val="0"/>
              </a:spcAft>
              <a:buFont typeface="+mj-lt"/>
              <a:buAutoNum type="arabicPeriod"/>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Nutrition et maladie métabolique</a:t>
            </a:r>
          </a:p>
          <a:p>
            <a:pPr marL="1200150" lvl="2" indent="-285750">
              <a:spcBef>
                <a:spcPts val="0"/>
              </a:spcBef>
              <a:spcAft>
                <a:spcPts val="0"/>
              </a:spcAft>
              <a:buFont typeface="Arial" panose="020B0604020202020204" pitchFamily="34" charset="0"/>
              <a:buChar char="•"/>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La chaine alimentaire</a:t>
            </a:r>
          </a:p>
          <a:p>
            <a:pPr marL="1200150" lvl="2" indent="-285750">
              <a:spcBef>
                <a:spcPts val="0"/>
              </a:spcBef>
              <a:spcAft>
                <a:spcPts val="0"/>
              </a:spcAft>
              <a:buFont typeface="Arial" panose="020B0604020202020204" pitchFamily="34" charset="0"/>
              <a:buChar char="•"/>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Focus Obésité</a:t>
            </a:r>
          </a:p>
          <a:p>
            <a:pPr marL="1200150" lvl="2" indent="-285750">
              <a:spcBef>
                <a:spcPts val="0"/>
              </a:spcBef>
              <a:spcAft>
                <a:spcPts val="0"/>
              </a:spcAft>
              <a:buFont typeface="Arial" panose="020B0604020202020204" pitchFamily="34" charset="0"/>
              <a:buChar char="•"/>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Focus </a:t>
            </a: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sous </a:t>
            </a: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nutrition</a:t>
            </a:r>
          </a:p>
          <a:p>
            <a:pPr marL="742950" lvl="1" indent="-285750">
              <a:lnSpc>
                <a:spcPct val="107000"/>
              </a:lnSpc>
              <a:spcBef>
                <a:spcPts val="0"/>
              </a:spcBef>
              <a:spcAft>
                <a:spcPts val="0"/>
              </a:spcAft>
              <a:buFont typeface="+mj-lt"/>
              <a:buAutoNum type="arabicPeriod"/>
              <a:defRPr/>
            </a:pP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Développement, éducation </a:t>
            </a: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et stimulation du système </a:t>
            </a: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immunitaire</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Rôle barrière</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Rôle trophique </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Stimulation, éducation</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Mécanismes impliqués dans le dialogue</a:t>
            </a:r>
          </a:p>
          <a:p>
            <a:pPr marL="1200150" lvl="2" indent="-285750">
              <a:lnSpc>
                <a:spcPct val="107000"/>
              </a:lnSpc>
              <a:spcBef>
                <a:spcPts val="0"/>
              </a:spcBef>
              <a:spcAft>
                <a:spcPts val="0"/>
              </a:spcAft>
              <a:buFont typeface="Arial" panose="020B0604020202020204" pitchFamily="34" charset="0"/>
              <a:buChar char="•"/>
              <a:defRPr/>
            </a:pPr>
            <a:endPar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742950" lvl="1" indent="-285750">
              <a:lnSpc>
                <a:spcPct val="107000"/>
              </a:lnSpc>
              <a:spcBef>
                <a:spcPts val="0"/>
              </a:spcBef>
              <a:spcAft>
                <a:spcPts val="0"/>
              </a:spcAft>
              <a:buFont typeface="+mj-lt"/>
              <a:buAutoNum type="arabicPeriod"/>
              <a:defRPr/>
            </a:pP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Notre </a:t>
            </a: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deuxième cerveau</a:t>
            </a:r>
          </a:p>
          <a:p>
            <a:pPr>
              <a:lnSpc>
                <a:spcPct val="107000"/>
              </a:lnSpc>
              <a:spcBef>
                <a:spcPts val="0"/>
              </a:spcBef>
              <a:spcAft>
                <a:spcPts val="800"/>
              </a:spcAft>
              <a:defRPr/>
            </a:pPr>
            <a:endParaRPr lang="fr-FR" sz="1600" dirty="0">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ZoneTexte 44"/>
          <p:cNvSpPr txBox="1">
            <a:spLocks noChangeArrowheads="1"/>
          </p:cNvSpPr>
          <p:nvPr/>
        </p:nvSpPr>
        <p:spPr bwMode="auto">
          <a:xfrm>
            <a:off x="250825" y="4914900"/>
            <a:ext cx="2376488" cy="338138"/>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dist="20000" dir="5400000" rotWithShape="0">
              <a:srgbClr val="808080">
                <a:alpha val="37999"/>
              </a:srgbClr>
            </a:outerShdw>
          </a:effectLst>
        </p:spPr>
        <p:txBody>
          <a:bodyPr>
            <a:spAutoFit/>
          </a:bodyPr>
          <a:lstStyle/>
          <a:p>
            <a:pPr marL="285750" indent="-285750">
              <a:buFont typeface="Wingdings" pitchFamily="2" charset="2"/>
              <a:buChar char="ü"/>
              <a:defRPr/>
            </a:pPr>
            <a:r>
              <a:rPr lang="fr-FR" sz="1600" dirty="0">
                <a:solidFill>
                  <a:srgbClr val="000000"/>
                </a:solidFill>
                <a:ea typeface="ＭＳ Ｐゴシック" pitchFamily="80" charset="-128"/>
              </a:rPr>
              <a:t>Host nutrition</a:t>
            </a:r>
            <a:endParaRPr lang="fr-FR" sz="1050" i="1" dirty="0">
              <a:solidFill>
                <a:srgbClr val="000000"/>
              </a:solidFill>
              <a:ea typeface="ＭＳ Ｐゴシック" pitchFamily="80" charset="-128"/>
              <a:cs typeface="ＭＳ Ｐゴシック" charset="0"/>
            </a:endParaRPr>
          </a:p>
        </p:txBody>
      </p:sp>
      <p:sp>
        <p:nvSpPr>
          <p:cNvPr id="47" name="ZoneTexte 46"/>
          <p:cNvSpPr txBox="1">
            <a:spLocks noChangeArrowheads="1"/>
          </p:cNvSpPr>
          <p:nvPr/>
        </p:nvSpPr>
        <p:spPr bwMode="auto">
          <a:xfrm>
            <a:off x="250825" y="3762375"/>
            <a:ext cx="2376488" cy="830263"/>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dist="20000" dir="5400000" rotWithShape="0">
              <a:srgbClr val="808080">
                <a:alpha val="37999"/>
              </a:srgbClr>
            </a:outerShdw>
          </a:effec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ü"/>
            </a:pPr>
            <a:r>
              <a:rPr lang="fr-FR" sz="1600">
                <a:solidFill>
                  <a:srgbClr val="000000"/>
                </a:solidFill>
                <a:ea typeface="ＭＳ Ｐゴシック" panose="020B0600070205080204" pitchFamily="34" charset="-128"/>
              </a:rPr>
              <a:t>Production </a:t>
            </a:r>
            <a:r>
              <a:rPr lang="fr-FR" sz="1600" b="1">
                <a:solidFill>
                  <a:srgbClr val="E46C0A"/>
                </a:solidFill>
                <a:ea typeface="ＭＳ Ｐゴシック" panose="020B0600070205080204" pitchFamily="34" charset="-128"/>
              </a:rPr>
              <a:t>of VFA</a:t>
            </a:r>
            <a:r>
              <a:rPr lang="fr-FR" sz="1600">
                <a:solidFill>
                  <a:srgbClr val="000000"/>
                </a:solidFill>
                <a:ea typeface="ＭＳ Ｐゴシック" panose="020B0600070205080204" pitchFamily="34" charset="-128"/>
              </a:rPr>
              <a:t>, proteins and vitamins</a:t>
            </a:r>
          </a:p>
        </p:txBody>
      </p:sp>
      <p:sp>
        <p:nvSpPr>
          <p:cNvPr id="48" name="Flèche courbée vers la gauche 47"/>
          <p:cNvSpPr>
            <a:spLocks noChangeArrowheads="1"/>
          </p:cNvSpPr>
          <p:nvPr/>
        </p:nvSpPr>
        <p:spPr bwMode="auto">
          <a:xfrm rot="3292299">
            <a:off x="3152775" y="4335463"/>
            <a:ext cx="720725" cy="1857375"/>
          </a:xfrm>
          <a:prstGeom prst="curvedLeftArrow">
            <a:avLst>
              <a:gd name="adj1" fmla="val 24948"/>
              <a:gd name="adj2" fmla="val 49907"/>
              <a:gd name="adj3" fmla="val 25000"/>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dist="20000" dir="5400000" rotWithShape="0">
              <a:srgbClr val="808080">
                <a:alpha val="37999"/>
              </a:srgbClr>
            </a:outerShdw>
          </a:effectLst>
        </p:spPr>
        <p:txBody>
          <a:bodyPr anchor="ctr"/>
          <a:lstStyle/>
          <a:p>
            <a:pPr algn="ctr" fontAlgn="auto">
              <a:spcBef>
                <a:spcPts val="0"/>
              </a:spcBef>
              <a:spcAft>
                <a:spcPts val="0"/>
              </a:spcAft>
              <a:defRPr/>
            </a:pPr>
            <a:endParaRPr lang="fr-FR">
              <a:latin typeface="+mn-lt"/>
            </a:endParaRPr>
          </a:p>
        </p:txBody>
      </p:sp>
      <p:sp>
        <p:nvSpPr>
          <p:cNvPr id="26629" name="ZoneTexte 48"/>
          <p:cNvSpPr txBox="1">
            <a:spLocks noChangeArrowheads="1"/>
          </p:cNvSpPr>
          <p:nvPr/>
        </p:nvSpPr>
        <p:spPr bwMode="auto">
          <a:xfrm>
            <a:off x="250825" y="2276475"/>
            <a:ext cx="2665413" cy="984250"/>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dist="20000" dir="5400000" rotWithShape="0">
              <a:srgbClr val="808080">
                <a:alpha val="37999"/>
              </a:srgbClr>
            </a:outerShdw>
          </a:effec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439738"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ü"/>
            </a:pPr>
            <a:r>
              <a:rPr lang="fr-FR" sz="1600">
                <a:solidFill>
                  <a:srgbClr val="000000"/>
                </a:solidFill>
                <a:ea typeface="ＭＳ Ｐゴシック" panose="020B0600070205080204" pitchFamily="34" charset="-128"/>
              </a:rPr>
              <a:t>Nutriments : </a:t>
            </a:r>
          </a:p>
          <a:p>
            <a:pPr lvl="1">
              <a:buFont typeface="Arial" panose="020B0604020202020204" pitchFamily="34" charset="0"/>
              <a:buChar char="•"/>
            </a:pPr>
            <a:r>
              <a:rPr lang="fr-FR" sz="1400">
                <a:solidFill>
                  <a:srgbClr val="000000"/>
                </a:solidFill>
                <a:ea typeface="ＭＳ Ｐゴシック" panose="020B0600070205080204" pitchFamily="34" charset="-128"/>
              </a:rPr>
              <a:t>Fibres </a:t>
            </a:r>
          </a:p>
          <a:p>
            <a:pPr lvl="1">
              <a:buFont typeface="Arial" panose="020B0604020202020204" pitchFamily="34" charset="0"/>
              <a:buChar char="•"/>
            </a:pPr>
            <a:r>
              <a:rPr lang="fr-FR" sz="1400">
                <a:solidFill>
                  <a:srgbClr val="000000"/>
                </a:solidFill>
                <a:ea typeface="ＭＳ Ｐゴシック" panose="020B0600070205080204" pitchFamily="34" charset="-128"/>
              </a:rPr>
              <a:t>Proteins</a:t>
            </a:r>
          </a:p>
          <a:p>
            <a:pPr lvl="1">
              <a:buFont typeface="Arial" panose="020B0604020202020204" pitchFamily="34" charset="0"/>
              <a:buChar char="•"/>
            </a:pPr>
            <a:r>
              <a:rPr lang="fr-FR" sz="1400">
                <a:solidFill>
                  <a:srgbClr val="000000"/>
                </a:solidFill>
                <a:ea typeface="ＭＳ Ｐゴシック" panose="020B0600070205080204" pitchFamily="34" charset="-128"/>
              </a:rPr>
              <a:t>Mucus</a:t>
            </a:r>
          </a:p>
        </p:txBody>
      </p:sp>
      <p:grpSp>
        <p:nvGrpSpPr>
          <p:cNvPr id="2" name="Grouper 7"/>
          <p:cNvGrpSpPr>
            <a:grpSpLocks/>
          </p:cNvGrpSpPr>
          <p:nvPr/>
        </p:nvGrpSpPr>
        <p:grpSpPr bwMode="auto">
          <a:xfrm>
            <a:off x="698500" y="681038"/>
            <a:ext cx="8410575" cy="5740400"/>
            <a:chOff x="683568" y="890987"/>
            <a:chExt cx="8410971" cy="5219895"/>
          </a:xfrm>
        </p:grpSpPr>
        <p:grpSp>
          <p:nvGrpSpPr>
            <p:cNvPr id="26633" name="Grouper 93"/>
            <p:cNvGrpSpPr>
              <a:grpSpLocks/>
            </p:cNvGrpSpPr>
            <p:nvPr/>
          </p:nvGrpSpPr>
          <p:grpSpPr bwMode="auto">
            <a:xfrm>
              <a:off x="2483878" y="890987"/>
              <a:ext cx="6610661" cy="5219895"/>
              <a:chOff x="1475778" y="179086"/>
              <a:chExt cx="7344694" cy="6006455"/>
            </a:xfrm>
          </p:grpSpPr>
          <p:sp>
            <p:nvSpPr>
              <p:cNvPr id="26635" name="ZoneTexte 3"/>
              <p:cNvSpPr txBox="1">
                <a:spLocks noChangeArrowheads="1"/>
              </p:cNvSpPr>
              <p:nvPr/>
            </p:nvSpPr>
            <p:spPr bwMode="auto">
              <a:xfrm>
                <a:off x="3635896" y="179086"/>
                <a:ext cx="1872207" cy="35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sz="1600" b="1">
                    <a:latin typeface="Calibri" panose="020F0502020204030204" pitchFamily="34" charset="0"/>
                    <a:ea typeface="ＭＳ Ｐゴシック" panose="020B0600070205080204" pitchFamily="34" charset="-128"/>
                  </a:rPr>
                  <a:t>Polysaccharides</a:t>
                </a:r>
              </a:p>
            </p:txBody>
          </p:sp>
          <p:sp>
            <p:nvSpPr>
              <p:cNvPr id="5" name="ZoneTexte 4"/>
              <p:cNvSpPr txBox="1"/>
              <p:nvPr/>
            </p:nvSpPr>
            <p:spPr>
              <a:xfrm>
                <a:off x="4788298" y="549506"/>
                <a:ext cx="1709176" cy="67107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defRPr/>
                </a:pPr>
                <a:r>
                  <a:rPr lang="fr-FR" sz="1600" dirty="0" err="1">
                    <a:solidFill>
                      <a:srgbClr val="FFFFFF"/>
                    </a:solidFill>
                    <a:ea typeface="ＭＳ Ｐゴシック" pitchFamily="80" charset="-128"/>
                  </a:rPr>
                  <a:t>Hydrolytic</a:t>
                </a:r>
                <a:r>
                  <a:rPr lang="fr-FR" sz="1600" dirty="0">
                    <a:solidFill>
                      <a:srgbClr val="FFFFFF"/>
                    </a:solidFill>
                    <a:ea typeface="ＭＳ Ｐゴシック" pitchFamily="80" charset="-128"/>
                  </a:rPr>
                  <a:t> </a:t>
                </a:r>
                <a:r>
                  <a:rPr lang="fr-FR" sz="1600" dirty="0" err="1">
                    <a:solidFill>
                      <a:srgbClr val="FFFFFF"/>
                    </a:solidFill>
                    <a:ea typeface="ＭＳ Ｐゴシック" pitchFamily="80" charset="-128"/>
                  </a:rPr>
                  <a:t>species</a:t>
                </a:r>
                <a:r>
                  <a:rPr lang="fr-FR" sz="1600" dirty="0">
                    <a:solidFill>
                      <a:srgbClr val="FFFFFF"/>
                    </a:solidFill>
                    <a:ea typeface="ＭＳ Ｐゴシック" pitchFamily="80" charset="-128"/>
                  </a:rPr>
                  <a:t> </a:t>
                </a:r>
              </a:p>
            </p:txBody>
          </p:sp>
          <p:sp>
            <p:nvSpPr>
              <p:cNvPr id="6" name="ZoneTexte 5"/>
              <p:cNvSpPr txBox="1"/>
              <p:nvPr/>
            </p:nvSpPr>
            <p:spPr>
              <a:xfrm>
                <a:off x="2754574" y="1340178"/>
                <a:ext cx="3520655" cy="388692"/>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fr-FR" sz="1600" dirty="0"/>
                  <a:t>Saccharides- Oligosaccharides </a:t>
                </a:r>
              </a:p>
            </p:txBody>
          </p:sp>
          <p:sp>
            <p:nvSpPr>
              <p:cNvPr id="26638" name="ZoneTexte 6"/>
              <p:cNvSpPr txBox="1">
                <a:spLocks noChangeArrowheads="1"/>
              </p:cNvSpPr>
              <p:nvPr/>
            </p:nvSpPr>
            <p:spPr bwMode="auto">
              <a:xfrm>
                <a:off x="1475778" y="3717420"/>
                <a:ext cx="1871450" cy="4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b="1">
                    <a:solidFill>
                      <a:srgbClr val="E46C0A"/>
                    </a:solidFill>
                    <a:latin typeface="Calibri" panose="020F0502020204030204" pitchFamily="34" charset="0"/>
                    <a:ea typeface="ＭＳ Ｐゴシック" panose="020B0600070205080204" pitchFamily="34" charset="-128"/>
                  </a:rPr>
                  <a:t>Acetate</a:t>
                </a:r>
              </a:p>
            </p:txBody>
          </p:sp>
          <p:sp>
            <p:nvSpPr>
              <p:cNvPr id="11" name="ZoneTexte 10"/>
              <p:cNvSpPr txBox="1"/>
              <p:nvPr/>
            </p:nvSpPr>
            <p:spPr>
              <a:xfrm>
                <a:off x="3491865" y="5157334"/>
                <a:ext cx="1656260" cy="388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fr-FR" sz="1600" dirty="0" err="1">
                    <a:solidFill>
                      <a:srgbClr val="FFFFFF"/>
                    </a:solidFill>
                    <a:ea typeface="ＭＳ Ｐゴシック" pitchFamily="80" charset="-128"/>
                  </a:rPr>
                  <a:t>Methanogens</a:t>
                </a:r>
                <a:endParaRPr lang="fr-FR" sz="1600" dirty="0">
                  <a:solidFill>
                    <a:srgbClr val="FFFFFF"/>
                  </a:solidFill>
                  <a:ea typeface="ＭＳ Ｐゴシック" pitchFamily="80" charset="-128"/>
                </a:endParaRPr>
              </a:p>
            </p:txBody>
          </p:sp>
          <p:sp>
            <p:nvSpPr>
              <p:cNvPr id="26640" name="ZoneTexte 11"/>
              <p:cNvSpPr txBox="1">
                <a:spLocks noChangeArrowheads="1"/>
              </p:cNvSpPr>
              <p:nvPr/>
            </p:nvSpPr>
            <p:spPr bwMode="auto">
              <a:xfrm>
                <a:off x="2267744" y="2958545"/>
                <a:ext cx="4680520" cy="38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sz="1600">
                    <a:latin typeface="Calibri" panose="020F0502020204030204" pitchFamily="34" charset="0"/>
                    <a:ea typeface="ＭＳ Ｐゴシック" panose="020B0600070205080204" pitchFamily="34" charset="-128"/>
                  </a:rPr>
                  <a:t>Intermediary metabolites </a:t>
                </a:r>
              </a:p>
            </p:txBody>
          </p:sp>
          <p:sp>
            <p:nvSpPr>
              <p:cNvPr id="13" name="ZoneTexte 12"/>
              <p:cNvSpPr txBox="1"/>
              <p:nvPr/>
            </p:nvSpPr>
            <p:spPr>
              <a:xfrm>
                <a:off x="5363315" y="5157334"/>
                <a:ext cx="1368752" cy="388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fr-FR" sz="1600" dirty="0" err="1">
                    <a:solidFill>
                      <a:srgbClr val="FFFFFF"/>
                    </a:solidFill>
                    <a:ea typeface="ＭＳ Ｐゴシック" pitchFamily="80" charset="-128"/>
                  </a:rPr>
                  <a:t>Acetogens</a:t>
                </a:r>
                <a:endParaRPr lang="fr-FR" sz="1600" dirty="0">
                  <a:solidFill>
                    <a:srgbClr val="FFFFFF"/>
                  </a:solidFill>
                  <a:ea typeface="ＭＳ Ｐゴシック" pitchFamily="80" charset="-128"/>
                </a:endParaRPr>
              </a:p>
            </p:txBody>
          </p:sp>
          <p:sp>
            <p:nvSpPr>
              <p:cNvPr id="26642" name="ZoneTexte 13"/>
              <p:cNvSpPr txBox="1">
                <a:spLocks noChangeArrowheads="1"/>
              </p:cNvSpPr>
              <p:nvPr/>
            </p:nvSpPr>
            <p:spPr bwMode="auto">
              <a:xfrm>
                <a:off x="5220072" y="3709481"/>
                <a:ext cx="792088" cy="38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600">
                    <a:latin typeface="Calibri" panose="020F0502020204030204" pitchFamily="34" charset="0"/>
                    <a:ea typeface="ＭＳ Ｐゴシック" panose="020B0600070205080204" pitchFamily="34" charset="-128"/>
                  </a:rPr>
                  <a:t>CO</a:t>
                </a:r>
                <a:r>
                  <a:rPr lang="fr-FR" sz="1600" baseline="-25000">
                    <a:latin typeface="Calibri" panose="020F0502020204030204" pitchFamily="34" charset="0"/>
                    <a:ea typeface="ＭＳ Ｐゴシック" panose="020B0600070205080204" pitchFamily="34" charset="-128"/>
                  </a:rPr>
                  <a:t>2</a:t>
                </a:r>
              </a:p>
            </p:txBody>
          </p:sp>
          <p:sp>
            <p:nvSpPr>
              <p:cNvPr id="26643" name="ZoneTexte 14"/>
              <p:cNvSpPr txBox="1">
                <a:spLocks noChangeArrowheads="1"/>
              </p:cNvSpPr>
              <p:nvPr/>
            </p:nvSpPr>
            <p:spPr bwMode="auto">
              <a:xfrm>
                <a:off x="6156176" y="3709481"/>
                <a:ext cx="504056" cy="38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600">
                    <a:latin typeface="Calibri" panose="020F0502020204030204" pitchFamily="34" charset="0"/>
                    <a:ea typeface="ＭＳ Ｐゴシック" panose="020B0600070205080204" pitchFamily="34" charset="-128"/>
                  </a:rPr>
                  <a:t>H</a:t>
                </a:r>
                <a:r>
                  <a:rPr lang="fr-FR" sz="1600" baseline="-25000">
                    <a:latin typeface="Calibri" panose="020F0502020204030204" pitchFamily="34" charset="0"/>
                    <a:ea typeface="ＭＳ Ｐゴシック" panose="020B0600070205080204" pitchFamily="34" charset="-128"/>
                  </a:rPr>
                  <a:t>2</a:t>
                </a:r>
              </a:p>
            </p:txBody>
          </p:sp>
          <p:cxnSp>
            <p:nvCxnSpPr>
              <p:cNvPr id="26644" name="Connecteur droit avec flèche 16"/>
              <p:cNvCxnSpPr>
                <a:cxnSpLocks noChangeShapeType="1"/>
                <a:stCxn id="26635" idx="2"/>
              </p:cNvCxnSpPr>
              <p:nvPr/>
            </p:nvCxnSpPr>
            <p:spPr bwMode="auto">
              <a:xfrm flipH="1">
                <a:off x="4571344" y="533292"/>
                <a:ext cx="656" cy="798557"/>
              </a:xfrm>
              <a:prstGeom prst="straightConnector1">
                <a:avLst/>
              </a:prstGeom>
              <a:noFill/>
              <a:ln w="28575">
                <a:solidFill>
                  <a:schemeClr val="tx1"/>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24" name="ZoneTexte 23"/>
              <p:cNvSpPr txBox="1"/>
              <p:nvPr/>
            </p:nvSpPr>
            <p:spPr>
              <a:xfrm>
                <a:off x="2555258" y="3710536"/>
                <a:ext cx="1873214" cy="423574"/>
              </a:xfrm>
              <a:prstGeom prst="rect">
                <a:avLst/>
              </a:prstGeom>
              <a:noFill/>
            </p:spPr>
            <p:txBody>
              <a:bodyPr>
                <a:spAutoFit/>
              </a:bodyPr>
              <a:lstStyle/>
              <a:p>
                <a:pPr algn="ctr" fontAlgn="auto">
                  <a:spcBef>
                    <a:spcPts val="0"/>
                  </a:spcBef>
                  <a:spcAft>
                    <a:spcPts val="0"/>
                  </a:spcAft>
                  <a:defRPr/>
                </a:pPr>
                <a:r>
                  <a:rPr lang="fr-FR" b="1" dirty="0" err="1">
                    <a:solidFill>
                      <a:schemeClr val="accent6">
                        <a:lumMod val="75000"/>
                      </a:schemeClr>
                    </a:solidFill>
                    <a:latin typeface="+mn-lt"/>
                  </a:rPr>
                  <a:t>Propionate</a:t>
                </a:r>
                <a:endParaRPr lang="fr-FR" b="1" dirty="0">
                  <a:solidFill>
                    <a:schemeClr val="accent6">
                      <a:lumMod val="75000"/>
                    </a:schemeClr>
                  </a:solidFill>
                  <a:latin typeface="+mn-lt"/>
                </a:endParaRPr>
              </a:p>
            </p:txBody>
          </p:sp>
          <p:sp>
            <p:nvSpPr>
              <p:cNvPr id="25" name="ZoneTexte 24"/>
              <p:cNvSpPr txBox="1"/>
              <p:nvPr/>
            </p:nvSpPr>
            <p:spPr>
              <a:xfrm>
                <a:off x="3708819" y="3710536"/>
                <a:ext cx="1871451" cy="423574"/>
              </a:xfrm>
              <a:prstGeom prst="rect">
                <a:avLst/>
              </a:prstGeom>
              <a:noFill/>
            </p:spPr>
            <p:txBody>
              <a:bodyPr>
                <a:spAutoFit/>
              </a:bodyPr>
              <a:lstStyle/>
              <a:p>
                <a:pPr algn="ctr" fontAlgn="auto">
                  <a:spcBef>
                    <a:spcPts val="0"/>
                  </a:spcBef>
                  <a:spcAft>
                    <a:spcPts val="0"/>
                  </a:spcAft>
                  <a:defRPr/>
                </a:pPr>
                <a:r>
                  <a:rPr lang="fr-FR" b="1" dirty="0">
                    <a:solidFill>
                      <a:schemeClr val="accent6">
                        <a:lumMod val="75000"/>
                      </a:schemeClr>
                    </a:solidFill>
                    <a:latin typeface="+mn-lt"/>
                  </a:rPr>
                  <a:t>Butyrate</a:t>
                </a:r>
              </a:p>
            </p:txBody>
          </p:sp>
          <p:sp>
            <p:nvSpPr>
              <p:cNvPr id="26647" name="ZoneTexte 25"/>
              <p:cNvSpPr txBox="1">
                <a:spLocks noChangeArrowheads="1"/>
              </p:cNvSpPr>
              <p:nvPr/>
            </p:nvSpPr>
            <p:spPr bwMode="auto">
              <a:xfrm>
                <a:off x="6899661" y="3709481"/>
                <a:ext cx="1056715" cy="38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600">
                    <a:latin typeface="Calibri" panose="020F0502020204030204" pitchFamily="34" charset="0"/>
                    <a:ea typeface="ＭＳ Ｐゴシック" panose="020B0600070205080204" pitchFamily="34" charset="-128"/>
                  </a:rPr>
                  <a:t>SO</a:t>
                </a:r>
                <a:r>
                  <a:rPr lang="fr-FR" sz="1600" baseline="-25000">
                    <a:latin typeface="Calibri" panose="020F0502020204030204" pitchFamily="34" charset="0"/>
                    <a:ea typeface="ＭＳ Ｐゴシック" panose="020B0600070205080204" pitchFamily="34" charset="-128"/>
                  </a:rPr>
                  <a:t>4</a:t>
                </a:r>
                <a:r>
                  <a:rPr lang="fr-FR" sz="1600" baseline="30000">
                    <a:latin typeface="Calibri" panose="020F0502020204030204" pitchFamily="34" charset="0"/>
                    <a:ea typeface="ＭＳ Ｐゴシック" panose="020B0600070205080204" pitchFamily="34" charset="-128"/>
                  </a:rPr>
                  <a:t>-</a:t>
                </a:r>
                <a:endParaRPr lang="fr-FR" sz="1600">
                  <a:latin typeface="Calibri" panose="020F0502020204030204" pitchFamily="34" charset="0"/>
                  <a:ea typeface="ＭＳ Ｐゴシック" panose="020B0600070205080204" pitchFamily="34" charset="-128"/>
                </a:endParaRPr>
              </a:p>
            </p:txBody>
          </p:sp>
          <p:sp>
            <p:nvSpPr>
              <p:cNvPr id="27" name="ZoneTexte 26"/>
              <p:cNvSpPr txBox="1"/>
              <p:nvPr/>
            </p:nvSpPr>
            <p:spPr>
              <a:xfrm>
                <a:off x="5363315" y="4283607"/>
                <a:ext cx="2783364" cy="39865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fr-FR" sz="1600" dirty="0" err="1">
                    <a:solidFill>
                      <a:srgbClr val="FFFFFF"/>
                    </a:solidFill>
                    <a:ea typeface="ＭＳ Ｐゴシック" pitchFamily="80" charset="-128"/>
                  </a:rPr>
                  <a:t>Hydrogenotrophic</a:t>
                </a:r>
                <a:r>
                  <a:rPr lang="fr-FR" sz="1600" dirty="0">
                    <a:solidFill>
                      <a:srgbClr val="FFFFFF"/>
                    </a:solidFill>
                    <a:ea typeface="ＭＳ Ｐゴシック" pitchFamily="80" charset="-128"/>
                  </a:rPr>
                  <a:t> </a:t>
                </a:r>
                <a:r>
                  <a:rPr lang="fr-FR" sz="1600" dirty="0" err="1">
                    <a:solidFill>
                      <a:srgbClr val="FFFFFF"/>
                    </a:solidFill>
                    <a:ea typeface="ＭＳ Ｐゴシック" pitchFamily="80" charset="-128"/>
                  </a:rPr>
                  <a:t>species</a:t>
                </a:r>
                <a:endParaRPr lang="fr-FR" sz="1600" dirty="0">
                  <a:solidFill>
                    <a:srgbClr val="FFFFFF"/>
                  </a:solidFill>
                  <a:ea typeface="ＭＳ Ｐゴシック" pitchFamily="80" charset="-128"/>
                </a:endParaRPr>
              </a:p>
            </p:txBody>
          </p:sp>
          <p:sp>
            <p:nvSpPr>
              <p:cNvPr id="28" name="ZoneTexte 27"/>
              <p:cNvSpPr txBox="1"/>
              <p:nvPr/>
            </p:nvSpPr>
            <p:spPr>
              <a:xfrm>
                <a:off x="2844530" y="1914911"/>
                <a:ext cx="1511625" cy="672737"/>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r">
                  <a:defRPr/>
                </a:pPr>
                <a:r>
                  <a:rPr lang="fr-FR" sz="1600" dirty="0" err="1">
                    <a:solidFill>
                      <a:srgbClr val="FFFFFF"/>
                    </a:solidFill>
                    <a:ea typeface="ＭＳ Ｐゴシック" pitchFamily="80" charset="-128"/>
                  </a:rPr>
                  <a:t>Hydrolytic</a:t>
                </a:r>
                <a:r>
                  <a:rPr lang="fr-FR" sz="1600" dirty="0">
                    <a:solidFill>
                      <a:srgbClr val="FFFFFF"/>
                    </a:solidFill>
                    <a:ea typeface="ＭＳ Ｐゴシック" pitchFamily="80" charset="-128"/>
                  </a:rPr>
                  <a:t> </a:t>
                </a:r>
                <a:r>
                  <a:rPr lang="fr-FR" sz="1600" dirty="0" err="1">
                    <a:solidFill>
                      <a:srgbClr val="FFFFFF"/>
                    </a:solidFill>
                    <a:ea typeface="ＭＳ Ｐゴシック" pitchFamily="80" charset="-128"/>
                  </a:rPr>
                  <a:t>species</a:t>
                </a:r>
                <a:endParaRPr lang="fr-FR" sz="1600" dirty="0">
                  <a:solidFill>
                    <a:srgbClr val="FFFFFF"/>
                  </a:solidFill>
                  <a:ea typeface="ＭＳ Ｐゴシック" pitchFamily="80" charset="-128"/>
                </a:endParaRPr>
              </a:p>
            </p:txBody>
          </p:sp>
          <p:sp>
            <p:nvSpPr>
              <p:cNvPr id="29" name="ZoneTexte 28"/>
              <p:cNvSpPr txBox="1"/>
              <p:nvPr/>
            </p:nvSpPr>
            <p:spPr>
              <a:xfrm>
                <a:off x="4797118" y="1918233"/>
                <a:ext cx="1430486" cy="671075"/>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fr-FR" sz="1600" dirty="0" err="1">
                    <a:solidFill>
                      <a:srgbClr val="FFFFFF"/>
                    </a:solidFill>
                    <a:ea typeface="ＭＳ Ｐゴシック" pitchFamily="80" charset="-128"/>
                  </a:rPr>
                  <a:t>Glycolytic</a:t>
                </a:r>
                <a:r>
                  <a:rPr lang="fr-FR" sz="1600" dirty="0">
                    <a:solidFill>
                      <a:srgbClr val="FFFFFF"/>
                    </a:solidFill>
                    <a:ea typeface="ＭＳ Ｐゴシック" pitchFamily="80" charset="-128"/>
                  </a:rPr>
                  <a:t> </a:t>
                </a:r>
                <a:r>
                  <a:rPr lang="fr-FR" sz="1600" dirty="0" err="1">
                    <a:solidFill>
                      <a:srgbClr val="FFFFFF"/>
                    </a:solidFill>
                    <a:ea typeface="ＭＳ Ｐゴシック" pitchFamily="80" charset="-128"/>
                  </a:rPr>
                  <a:t>species</a:t>
                </a:r>
                <a:endParaRPr lang="fr-FR" sz="1600" dirty="0">
                  <a:solidFill>
                    <a:srgbClr val="FFFFFF"/>
                  </a:solidFill>
                  <a:ea typeface="ＭＳ Ｐゴシック" pitchFamily="80" charset="-128"/>
                </a:endParaRPr>
              </a:p>
            </p:txBody>
          </p:sp>
          <p:cxnSp>
            <p:nvCxnSpPr>
              <p:cNvPr id="26651" name="Connecteur droit avec flèche 29"/>
              <p:cNvCxnSpPr>
                <a:cxnSpLocks noChangeShapeType="1"/>
              </p:cNvCxnSpPr>
              <p:nvPr/>
            </p:nvCxnSpPr>
            <p:spPr bwMode="auto">
              <a:xfrm rot="5400000">
                <a:off x="4180359" y="2244983"/>
                <a:ext cx="783734" cy="1764"/>
              </a:xfrm>
              <a:prstGeom prst="straightConnector1">
                <a:avLst/>
              </a:prstGeom>
              <a:noFill/>
              <a:ln w="28575">
                <a:solidFill>
                  <a:schemeClr val="tx1"/>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32" name="ZoneTexte 31"/>
              <p:cNvSpPr txBox="1"/>
              <p:nvPr/>
            </p:nvSpPr>
            <p:spPr>
              <a:xfrm>
                <a:off x="6901397" y="5147367"/>
                <a:ext cx="1919075" cy="390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fr-FR" sz="1600" dirty="0">
                    <a:solidFill>
                      <a:srgbClr val="FFFFFF"/>
                    </a:solidFill>
                    <a:ea typeface="ＭＳ Ｐゴシック" pitchFamily="80" charset="-128"/>
                  </a:rPr>
                  <a:t>Sulfate-</a:t>
                </a:r>
                <a:r>
                  <a:rPr lang="fr-FR" sz="1600" dirty="0" err="1">
                    <a:solidFill>
                      <a:srgbClr val="FFFFFF"/>
                    </a:solidFill>
                    <a:ea typeface="ＭＳ Ｐゴシック" pitchFamily="80" charset="-128"/>
                  </a:rPr>
                  <a:t>reducing</a:t>
                </a:r>
                <a:endParaRPr lang="fr-FR" sz="1600" dirty="0">
                  <a:solidFill>
                    <a:srgbClr val="FFFFFF"/>
                  </a:solidFill>
                  <a:ea typeface="ＭＳ Ｐゴシック" pitchFamily="80" charset="-128"/>
                </a:endParaRPr>
              </a:p>
            </p:txBody>
          </p:sp>
          <p:sp>
            <p:nvSpPr>
              <p:cNvPr id="26653" name="ZoneTexte 32"/>
              <p:cNvSpPr txBox="1">
                <a:spLocks noChangeArrowheads="1"/>
              </p:cNvSpPr>
              <p:nvPr/>
            </p:nvSpPr>
            <p:spPr bwMode="auto">
              <a:xfrm>
                <a:off x="5508104" y="5795972"/>
                <a:ext cx="1224136" cy="38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sz="1600">
                    <a:latin typeface="Calibri" panose="020F0502020204030204" pitchFamily="34" charset="0"/>
                    <a:ea typeface="ＭＳ Ｐゴシック" panose="020B0600070205080204" pitchFamily="34" charset="-128"/>
                  </a:rPr>
                  <a:t>Acetate</a:t>
                </a:r>
              </a:p>
            </p:txBody>
          </p:sp>
          <p:sp>
            <p:nvSpPr>
              <p:cNvPr id="26654" name="ZoneTexte 33"/>
              <p:cNvSpPr txBox="1">
                <a:spLocks noChangeArrowheads="1"/>
              </p:cNvSpPr>
              <p:nvPr/>
            </p:nvSpPr>
            <p:spPr bwMode="auto">
              <a:xfrm>
                <a:off x="7596336" y="5795972"/>
                <a:ext cx="792088" cy="38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600">
                    <a:latin typeface="Calibri" panose="020F0502020204030204" pitchFamily="34" charset="0"/>
                    <a:ea typeface="ＭＳ Ｐゴシック" panose="020B0600070205080204" pitchFamily="34" charset="-128"/>
                  </a:rPr>
                  <a:t>H</a:t>
                </a:r>
                <a:r>
                  <a:rPr lang="fr-FR" sz="1600" baseline="-25000">
                    <a:latin typeface="Calibri" panose="020F0502020204030204" pitchFamily="34" charset="0"/>
                    <a:ea typeface="ＭＳ Ｐゴシック" panose="020B0600070205080204" pitchFamily="34" charset="-128"/>
                  </a:rPr>
                  <a:t>2</a:t>
                </a:r>
                <a:r>
                  <a:rPr lang="fr-FR" sz="1600">
                    <a:latin typeface="Calibri" panose="020F0502020204030204" pitchFamily="34" charset="0"/>
                    <a:ea typeface="ＭＳ Ｐゴシック" panose="020B0600070205080204" pitchFamily="34" charset="-128"/>
                  </a:rPr>
                  <a:t>S</a:t>
                </a:r>
              </a:p>
            </p:txBody>
          </p:sp>
          <p:sp>
            <p:nvSpPr>
              <p:cNvPr id="26655" name="ZoneTexte 34"/>
              <p:cNvSpPr txBox="1">
                <a:spLocks noChangeArrowheads="1"/>
              </p:cNvSpPr>
              <p:nvPr/>
            </p:nvSpPr>
            <p:spPr bwMode="auto">
              <a:xfrm>
                <a:off x="4211960" y="5795972"/>
                <a:ext cx="720080" cy="38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600">
                    <a:latin typeface="Calibri" panose="020F0502020204030204" pitchFamily="34" charset="0"/>
                    <a:ea typeface="ＭＳ Ｐゴシック" panose="020B0600070205080204" pitchFamily="34" charset="-128"/>
                  </a:rPr>
                  <a:t>CH</a:t>
                </a:r>
                <a:r>
                  <a:rPr lang="fr-FR" sz="1600" baseline="-25000">
                    <a:latin typeface="Calibri" panose="020F0502020204030204" pitchFamily="34" charset="0"/>
                    <a:ea typeface="ＭＳ Ｐゴシック" panose="020B0600070205080204" pitchFamily="34" charset="-128"/>
                  </a:rPr>
                  <a:t>4</a:t>
                </a:r>
                <a:endParaRPr lang="fr-FR" sz="1600">
                  <a:latin typeface="Calibri" panose="020F0502020204030204" pitchFamily="34" charset="0"/>
                  <a:ea typeface="ＭＳ Ｐゴシック" panose="020B0600070205080204" pitchFamily="34" charset="-128"/>
                </a:endParaRPr>
              </a:p>
            </p:txBody>
          </p:sp>
          <p:cxnSp>
            <p:nvCxnSpPr>
              <p:cNvPr id="26656" name="Connecteur droit avec flèche 35"/>
              <p:cNvCxnSpPr>
                <a:cxnSpLocks noChangeShapeType="1"/>
              </p:cNvCxnSpPr>
              <p:nvPr/>
            </p:nvCxnSpPr>
            <p:spPr bwMode="auto">
              <a:xfrm flipH="1">
                <a:off x="4356153" y="4725860"/>
                <a:ext cx="1007162" cy="286821"/>
              </a:xfrm>
              <a:prstGeom prst="straightConnector1">
                <a:avLst/>
              </a:prstGeom>
              <a:noFill/>
              <a:ln w="28575">
                <a:solidFill>
                  <a:schemeClr val="tx1"/>
                </a:solidFill>
                <a:prstDash val="dash"/>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6657" name="Connecteur droit avec flèche 36"/>
              <p:cNvCxnSpPr>
                <a:cxnSpLocks noChangeShapeType="1"/>
              </p:cNvCxnSpPr>
              <p:nvPr/>
            </p:nvCxnSpPr>
            <p:spPr bwMode="auto">
              <a:xfrm flipH="1">
                <a:off x="6084732" y="4725860"/>
                <a:ext cx="252232" cy="359897"/>
              </a:xfrm>
              <a:prstGeom prst="straightConnector1">
                <a:avLst/>
              </a:prstGeom>
              <a:noFill/>
              <a:ln w="28575">
                <a:solidFill>
                  <a:schemeClr val="tx1"/>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6658" name="Connecteur droit avec flèche 38"/>
              <p:cNvCxnSpPr>
                <a:cxnSpLocks noChangeShapeType="1"/>
              </p:cNvCxnSpPr>
              <p:nvPr/>
            </p:nvCxnSpPr>
            <p:spPr bwMode="auto">
              <a:xfrm>
                <a:off x="7236530" y="4725860"/>
                <a:ext cx="647334" cy="286821"/>
              </a:xfrm>
              <a:prstGeom prst="straightConnector1">
                <a:avLst/>
              </a:prstGeom>
              <a:noFill/>
              <a:ln w="28575">
                <a:solidFill>
                  <a:schemeClr val="tx1"/>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6659" name="Connecteur droit avec flèche 49"/>
              <p:cNvCxnSpPr>
                <a:cxnSpLocks noChangeShapeType="1"/>
              </p:cNvCxnSpPr>
              <p:nvPr/>
            </p:nvCxnSpPr>
            <p:spPr bwMode="auto">
              <a:xfrm flipH="1">
                <a:off x="7876809" y="5597284"/>
                <a:ext cx="7055" cy="279513"/>
              </a:xfrm>
              <a:prstGeom prst="straightConnector1">
                <a:avLst/>
              </a:prstGeom>
              <a:noFill/>
              <a:ln w="28575">
                <a:solidFill>
                  <a:schemeClr val="tx1"/>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6660" name="Connecteur droit avec flèche 52"/>
              <p:cNvCxnSpPr>
                <a:cxnSpLocks noChangeShapeType="1"/>
              </p:cNvCxnSpPr>
              <p:nvPr/>
            </p:nvCxnSpPr>
            <p:spPr bwMode="auto">
              <a:xfrm flipH="1">
                <a:off x="6084732" y="5589977"/>
                <a:ext cx="7055" cy="279513"/>
              </a:xfrm>
              <a:prstGeom prst="straightConnector1">
                <a:avLst/>
              </a:prstGeom>
              <a:noFill/>
              <a:ln w="28575">
                <a:solidFill>
                  <a:schemeClr val="tx1"/>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6661" name="Connecteur droit avec flèche 53"/>
              <p:cNvCxnSpPr>
                <a:cxnSpLocks noChangeShapeType="1"/>
              </p:cNvCxnSpPr>
              <p:nvPr/>
            </p:nvCxnSpPr>
            <p:spPr bwMode="auto">
              <a:xfrm flipH="1">
                <a:off x="4491971" y="5589977"/>
                <a:ext cx="8819" cy="279513"/>
              </a:xfrm>
              <a:prstGeom prst="straightConnector1">
                <a:avLst/>
              </a:prstGeom>
              <a:noFill/>
              <a:ln w="28575">
                <a:solidFill>
                  <a:schemeClr val="tx1"/>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6662" name="Connecteur droit avec flèche 54"/>
              <p:cNvCxnSpPr>
                <a:cxnSpLocks noChangeShapeType="1"/>
              </p:cNvCxnSpPr>
              <p:nvPr/>
            </p:nvCxnSpPr>
            <p:spPr bwMode="auto">
              <a:xfrm flipH="1">
                <a:off x="2484703" y="3501848"/>
                <a:ext cx="287508" cy="286821"/>
              </a:xfrm>
              <a:prstGeom prst="straightConnector1">
                <a:avLst/>
              </a:prstGeom>
              <a:noFill/>
              <a:ln w="28575">
                <a:solidFill>
                  <a:schemeClr val="tx1"/>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6663" name="Connecteur droit avec flèche 57"/>
              <p:cNvCxnSpPr>
                <a:cxnSpLocks noChangeShapeType="1"/>
              </p:cNvCxnSpPr>
              <p:nvPr/>
            </p:nvCxnSpPr>
            <p:spPr bwMode="auto">
              <a:xfrm flipH="1">
                <a:off x="3419547" y="3501848"/>
                <a:ext cx="289272" cy="286821"/>
              </a:xfrm>
              <a:prstGeom prst="straightConnector1">
                <a:avLst/>
              </a:prstGeom>
              <a:noFill/>
              <a:ln w="28575">
                <a:solidFill>
                  <a:schemeClr val="tx1"/>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6664" name="Connecteur droit avec flèche 58"/>
              <p:cNvCxnSpPr>
                <a:cxnSpLocks noChangeShapeType="1"/>
              </p:cNvCxnSpPr>
              <p:nvPr/>
            </p:nvCxnSpPr>
            <p:spPr bwMode="auto">
              <a:xfrm>
                <a:off x="4500790" y="3501848"/>
                <a:ext cx="0" cy="286821"/>
              </a:xfrm>
              <a:prstGeom prst="straightConnector1">
                <a:avLst/>
              </a:prstGeom>
              <a:noFill/>
              <a:ln w="28575">
                <a:solidFill>
                  <a:schemeClr val="tx1"/>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6665" name="Connecteur droit avec flèche 59"/>
              <p:cNvCxnSpPr>
                <a:cxnSpLocks noChangeShapeType="1"/>
              </p:cNvCxnSpPr>
              <p:nvPr/>
            </p:nvCxnSpPr>
            <p:spPr bwMode="auto">
              <a:xfrm>
                <a:off x="5363315" y="3501848"/>
                <a:ext cx="144636" cy="286821"/>
              </a:xfrm>
              <a:prstGeom prst="straightConnector1">
                <a:avLst/>
              </a:prstGeom>
              <a:noFill/>
              <a:ln w="28575">
                <a:solidFill>
                  <a:schemeClr val="tx1"/>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6666" name="Connecteur droit avec flèche 60"/>
              <p:cNvCxnSpPr>
                <a:cxnSpLocks noChangeShapeType="1"/>
              </p:cNvCxnSpPr>
              <p:nvPr/>
            </p:nvCxnSpPr>
            <p:spPr bwMode="auto">
              <a:xfrm>
                <a:off x="6084732" y="3501848"/>
                <a:ext cx="215190" cy="286821"/>
              </a:xfrm>
              <a:prstGeom prst="straightConnector1">
                <a:avLst/>
              </a:prstGeom>
              <a:noFill/>
              <a:ln w="28575">
                <a:solidFill>
                  <a:schemeClr val="tx1"/>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6667" name="Connecteur droit avec flèche 61"/>
              <p:cNvCxnSpPr>
                <a:cxnSpLocks noChangeShapeType="1"/>
              </p:cNvCxnSpPr>
              <p:nvPr/>
            </p:nvCxnSpPr>
            <p:spPr bwMode="auto">
              <a:xfrm>
                <a:off x="6732067" y="3501848"/>
                <a:ext cx="359827" cy="286821"/>
              </a:xfrm>
              <a:prstGeom prst="straightConnector1">
                <a:avLst/>
              </a:prstGeom>
              <a:noFill/>
              <a:ln w="28575">
                <a:solidFill>
                  <a:schemeClr val="tx1"/>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6668" name="Connecteur droit 73"/>
              <p:cNvCxnSpPr>
                <a:cxnSpLocks noChangeShapeType="1"/>
              </p:cNvCxnSpPr>
              <p:nvPr/>
            </p:nvCxnSpPr>
            <p:spPr bwMode="auto">
              <a:xfrm>
                <a:off x="2267749" y="3501848"/>
                <a:ext cx="4824145" cy="0"/>
              </a:xfrm>
              <a:prstGeom prst="line">
                <a:avLst/>
              </a:prstGeom>
              <a:noFill/>
              <a:ln w="254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669" name="Connecteur droit 75"/>
              <p:cNvCxnSpPr>
                <a:cxnSpLocks noChangeShapeType="1"/>
              </p:cNvCxnSpPr>
              <p:nvPr/>
            </p:nvCxnSpPr>
            <p:spPr bwMode="auto">
              <a:xfrm>
                <a:off x="5211624" y="4093758"/>
                <a:ext cx="2312414" cy="0"/>
              </a:xfrm>
              <a:prstGeom prst="line">
                <a:avLst/>
              </a:prstGeom>
              <a:noFill/>
              <a:ln w="254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670" name="Connecteur droit 78"/>
              <p:cNvCxnSpPr>
                <a:cxnSpLocks noChangeShapeType="1"/>
              </p:cNvCxnSpPr>
              <p:nvPr/>
            </p:nvCxnSpPr>
            <p:spPr bwMode="auto">
              <a:xfrm flipV="1">
                <a:off x="5220443" y="3932992"/>
                <a:ext cx="0" cy="144324"/>
              </a:xfrm>
              <a:prstGeom prst="line">
                <a:avLst/>
              </a:prstGeom>
              <a:noFill/>
              <a:ln w="25400">
                <a:solidFill>
                  <a:schemeClr val="tx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671" name="Connecteur droit 80"/>
              <p:cNvCxnSpPr>
                <a:cxnSpLocks noChangeShapeType="1"/>
              </p:cNvCxnSpPr>
              <p:nvPr/>
            </p:nvCxnSpPr>
            <p:spPr bwMode="auto">
              <a:xfrm flipV="1">
                <a:off x="7524038" y="3932992"/>
                <a:ext cx="0" cy="144324"/>
              </a:xfrm>
              <a:prstGeom prst="line">
                <a:avLst/>
              </a:prstGeom>
              <a:noFill/>
              <a:ln w="25400">
                <a:solidFill>
                  <a:schemeClr val="tx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672" name="Connecteur droit 82"/>
              <p:cNvCxnSpPr>
                <a:cxnSpLocks noChangeShapeType="1"/>
              </p:cNvCxnSpPr>
              <p:nvPr/>
            </p:nvCxnSpPr>
            <p:spPr bwMode="auto">
              <a:xfrm flipV="1">
                <a:off x="7091894" y="3357524"/>
                <a:ext cx="0" cy="144323"/>
              </a:xfrm>
              <a:prstGeom prst="line">
                <a:avLst/>
              </a:prstGeom>
              <a:noFill/>
              <a:ln w="25400">
                <a:solidFill>
                  <a:schemeClr val="tx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673" name="Connecteur droit 83"/>
              <p:cNvCxnSpPr>
                <a:cxnSpLocks noChangeShapeType="1"/>
              </p:cNvCxnSpPr>
              <p:nvPr/>
            </p:nvCxnSpPr>
            <p:spPr bwMode="auto">
              <a:xfrm flipV="1">
                <a:off x="2267749" y="3357524"/>
                <a:ext cx="0" cy="144323"/>
              </a:xfrm>
              <a:prstGeom prst="line">
                <a:avLst/>
              </a:prstGeom>
              <a:noFill/>
              <a:ln w="25400">
                <a:solidFill>
                  <a:schemeClr val="tx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3" name="Rectangle 2"/>
            <p:cNvSpPr>
              <a:spLocks noChangeArrowheads="1"/>
            </p:cNvSpPr>
            <p:nvPr/>
          </p:nvSpPr>
          <p:spPr bwMode="auto">
            <a:xfrm>
              <a:off x="683568" y="2604486"/>
              <a:ext cx="647730" cy="238187"/>
            </a:xfrm>
            <a:prstGeom prst="rect">
              <a:avLst/>
            </a:prstGeom>
            <a:noFill/>
            <a:ln w="38100">
              <a:solidFill>
                <a:srgbClr val="C0504D"/>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fr-FR">
                <a:solidFill>
                  <a:schemeClr val="lt1"/>
                </a:solidFill>
                <a:latin typeface="+mn-lt"/>
              </a:endParaRPr>
            </a:p>
          </p:txBody>
        </p:sp>
      </p:grpSp>
      <p:sp>
        <p:nvSpPr>
          <p:cNvPr id="26631" name="ZoneTexte 51"/>
          <p:cNvSpPr txBox="1">
            <a:spLocks noChangeArrowheads="1"/>
          </p:cNvSpPr>
          <p:nvPr/>
        </p:nvSpPr>
        <p:spPr bwMode="auto">
          <a:xfrm>
            <a:off x="8675688" y="44450"/>
            <a:ext cx="433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atin typeface="Calibri" panose="020F0502020204030204" pitchFamily="34" charset="0"/>
                <a:ea typeface="ＭＳ Ｐゴシック" panose="020B0600070205080204" pitchFamily="34" charset="-128"/>
              </a:rPr>
              <a:t>10</a:t>
            </a:r>
          </a:p>
        </p:txBody>
      </p:sp>
      <p:sp>
        <p:nvSpPr>
          <p:cNvPr id="52" name="Rectangle 51"/>
          <p:cNvSpPr/>
          <p:nvPr/>
        </p:nvSpPr>
        <p:spPr>
          <a:xfrm>
            <a:off x="0" y="188913"/>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Nutrition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la chaîne alimentaire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ppt_x"/>
                                          </p:val>
                                        </p:tav>
                                        <p:tav tm="100000">
                                          <p:val>
                                            <p:strVal val="#ppt_x"/>
                                          </p:val>
                                        </p:tav>
                                      </p:tavLst>
                                    </p:anim>
                                    <p:anim calcmode="lin" valueType="num">
                                      <p:cBhvr additive="base">
                                        <p:cTn id="14" dur="500" fill="hold"/>
                                        <p:tgtEl>
                                          <p:spTgt spid="4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ppt_x"/>
                                          </p:val>
                                        </p:tav>
                                        <p:tav tm="100000">
                                          <p:val>
                                            <p:strVal val="#ppt_x"/>
                                          </p:val>
                                        </p:tav>
                                      </p:tavLst>
                                    </p:anim>
                                    <p:anim calcmode="lin" valueType="num">
                                      <p:cBhvr additive="base">
                                        <p:cTn id="18" dur="500" fill="hold"/>
                                        <p:tgtEl>
                                          <p:spTgt spid="4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 104"/>
          <p:cNvPicPr>
            <a:picLocks noChangeAspect="1"/>
          </p:cNvPicPr>
          <p:nvPr/>
        </p:nvPicPr>
        <p:blipFill>
          <a:blip r:embed="rId3">
            <a:extLst>
              <a:ext uri="{28A0092B-C50C-407E-A947-70E740481C1C}">
                <a14:useLocalDpi xmlns:a14="http://schemas.microsoft.com/office/drawing/2010/main" val="0"/>
              </a:ext>
            </a:extLst>
          </a:blip>
          <a:srcRect l="8386" t="8977" b="8977"/>
          <a:stretch>
            <a:fillRect/>
          </a:stretch>
        </p:blipFill>
        <p:spPr bwMode="auto">
          <a:xfrm>
            <a:off x="2424113" y="765175"/>
            <a:ext cx="42354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ZoneTexte 103"/>
          <p:cNvSpPr txBox="1">
            <a:spLocks noChangeArrowheads="1"/>
          </p:cNvSpPr>
          <p:nvPr/>
        </p:nvSpPr>
        <p:spPr bwMode="auto">
          <a:xfrm>
            <a:off x="8675688" y="44450"/>
            <a:ext cx="433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solidFill>
                  <a:srgbClr val="000000"/>
                </a:solidFill>
                <a:latin typeface="Calibri" panose="020F0502020204030204" pitchFamily="34" charset="0"/>
                <a:ea typeface="ＭＳ Ｐゴシック" panose="020B0600070205080204" pitchFamily="34" charset="-128"/>
              </a:rPr>
              <a:t>11</a:t>
            </a:r>
          </a:p>
        </p:txBody>
      </p:sp>
      <p:sp>
        <p:nvSpPr>
          <p:cNvPr id="104" name="Rectangle 103"/>
          <p:cNvSpPr/>
          <p:nvPr/>
        </p:nvSpPr>
        <p:spPr>
          <a:xfrm>
            <a:off x="0" y="188913"/>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Nutrition </a:t>
            </a:r>
          </a:p>
        </p:txBody>
      </p:sp>
      <p:sp>
        <p:nvSpPr>
          <p:cNvPr id="27653" name="Rectangle 1"/>
          <p:cNvSpPr>
            <a:spLocks noChangeArrowheads="1"/>
          </p:cNvSpPr>
          <p:nvPr/>
        </p:nvSpPr>
        <p:spPr bwMode="auto">
          <a:xfrm>
            <a:off x="6950075" y="2276475"/>
            <a:ext cx="19431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a:t>© CNRS, Vincent Moncorgé</a:t>
            </a:r>
          </a:p>
        </p:txBody>
      </p:sp>
      <p:sp>
        <p:nvSpPr>
          <p:cNvPr id="27654" name="Rectangle 2"/>
          <p:cNvSpPr>
            <a:spLocks noChangeArrowheads="1"/>
          </p:cNvSpPr>
          <p:nvPr/>
        </p:nvSpPr>
        <p:spPr bwMode="auto">
          <a:xfrm>
            <a:off x="6440488" y="2430463"/>
            <a:ext cx="24336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fr-FR" sz="1000"/>
              <a:t>http://presse.inra.fr//Ressources/Communiques-de-presse/microbiote_croissance</a:t>
            </a:r>
          </a:p>
        </p:txBody>
      </p:sp>
      <p:sp>
        <p:nvSpPr>
          <p:cNvPr id="27655" name="Rectangle 1"/>
          <p:cNvSpPr>
            <a:spLocks noChangeArrowheads="1"/>
          </p:cNvSpPr>
          <p:nvPr/>
        </p:nvSpPr>
        <p:spPr bwMode="auto">
          <a:xfrm>
            <a:off x="5165725" y="1042988"/>
            <a:ext cx="1638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b="1">
                <a:solidFill>
                  <a:srgbClr val="000000"/>
                </a:solidFill>
                <a:latin typeface="Calibri" panose="020F0502020204030204" pitchFamily="34" charset="0"/>
                <a:ea typeface="ＭＳ Ｐゴシック" panose="020B0600070205080204" pitchFamily="34" charset="-128"/>
              </a:rPr>
              <a:t>germ-free mice</a:t>
            </a:r>
            <a:endParaRPr lang="fr-FR"/>
          </a:p>
        </p:txBody>
      </p:sp>
      <p:sp>
        <p:nvSpPr>
          <p:cNvPr id="27656" name="Rectangle 106"/>
          <p:cNvSpPr>
            <a:spLocks noChangeArrowheads="1"/>
          </p:cNvSpPr>
          <p:nvPr/>
        </p:nvSpPr>
        <p:spPr bwMode="auto">
          <a:xfrm>
            <a:off x="1258888" y="1042988"/>
            <a:ext cx="1928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b="1">
                <a:solidFill>
                  <a:srgbClr val="000000"/>
                </a:solidFill>
                <a:latin typeface="Calibri" panose="020F0502020204030204" pitchFamily="34" charset="0"/>
                <a:ea typeface="ＭＳ Ｐゴシック" panose="020B0600070205080204" pitchFamily="34" charset="-128"/>
              </a:rPr>
              <a:t>conventional mice</a:t>
            </a:r>
            <a:endParaRPr lang="fr-FR"/>
          </a:p>
        </p:txBody>
      </p:sp>
      <p:pic>
        <p:nvPicPr>
          <p:cNvPr id="2765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585723"/>
            <a:ext cx="8118549" cy="24355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9" name="Rectangle 6"/>
          <p:cNvSpPr>
            <a:spLocks noChangeArrowheads="1"/>
          </p:cNvSpPr>
          <p:nvPr/>
        </p:nvSpPr>
        <p:spPr bwMode="auto">
          <a:xfrm>
            <a:off x="2057400" y="6415360"/>
            <a:ext cx="50292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sz="1050" i="1" dirty="0" smtClean="0">
                <a:solidFill>
                  <a:schemeClr val="bg1">
                    <a:lumMod val="85000"/>
                  </a:schemeClr>
                </a:solidFill>
                <a:ea typeface="Calibri" panose="020F0502020204030204" pitchFamily="34" charset="0"/>
                <a:cs typeface="Times New Roman" panose="02020603050405020304" pitchFamily="18" charset="0"/>
              </a:rPr>
              <a:t>Martin </a:t>
            </a:r>
            <a:r>
              <a:rPr lang="fr-FR" sz="1050" i="1" dirty="0" err="1" smtClean="0">
                <a:solidFill>
                  <a:schemeClr val="bg1">
                    <a:lumMod val="85000"/>
                  </a:schemeClr>
                </a:solidFill>
                <a:ea typeface="Calibri" panose="020F0502020204030204" pitchFamily="34" charset="0"/>
                <a:cs typeface="Times New Roman" panose="02020603050405020304" pitchFamily="18" charset="0"/>
              </a:rPr>
              <a:t>Schwarzer</a:t>
            </a:r>
            <a:r>
              <a:rPr lang="fr-FR" sz="1050" i="1" dirty="0" smtClean="0">
                <a:solidFill>
                  <a:schemeClr val="bg1">
                    <a:lumMod val="85000"/>
                  </a:schemeClr>
                </a:solidFill>
                <a:ea typeface="Calibri" panose="020F0502020204030204" pitchFamily="34" charset="0"/>
                <a:cs typeface="Times New Roman" panose="02020603050405020304" pitchFamily="18" charset="0"/>
              </a:rPr>
              <a:t>, et al Science, 19 février 2016.</a:t>
            </a:r>
            <a:endParaRPr lang="fr-FR" sz="4400" i="1" dirty="0" smtClean="0">
              <a:solidFill>
                <a:schemeClr val="bg1">
                  <a:lumMod val="8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Légende encadrée 1 1"/>
          <p:cNvSpPr/>
          <p:nvPr/>
        </p:nvSpPr>
        <p:spPr>
          <a:xfrm flipH="1">
            <a:off x="209551" y="2880586"/>
            <a:ext cx="936104" cy="576064"/>
          </a:xfrm>
          <a:prstGeom prst="borderCallout1">
            <a:avLst>
              <a:gd name="adj1" fmla="val 67470"/>
              <a:gd name="adj2" fmla="val -10267"/>
              <a:gd name="adj3" fmla="val 112500"/>
              <a:gd name="adj4" fmla="val -3833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smtClean="0"/>
              <a:t>Poids</a:t>
            </a:r>
            <a:endParaRPr lang="fr-FR" dirty="0"/>
          </a:p>
        </p:txBody>
      </p:sp>
      <p:sp>
        <p:nvSpPr>
          <p:cNvPr id="12" name="Légende encadrée 1 11"/>
          <p:cNvSpPr/>
          <p:nvPr/>
        </p:nvSpPr>
        <p:spPr>
          <a:xfrm flipH="1">
            <a:off x="2699792" y="2852936"/>
            <a:ext cx="936104" cy="576064"/>
          </a:xfrm>
          <a:prstGeom prst="borderCallout1">
            <a:avLst>
              <a:gd name="adj1" fmla="val 67470"/>
              <a:gd name="adj2" fmla="val -10267"/>
              <a:gd name="adj3" fmla="val 112500"/>
              <a:gd name="adj4" fmla="val -3833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smtClean="0"/>
              <a:t>Taille</a:t>
            </a:r>
            <a:endParaRPr lang="fr-FR" dirty="0"/>
          </a:p>
        </p:txBody>
      </p:sp>
      <p:sp>
        <p:nvSpPr>
          <p:cNvPr id="13" name="Rectangle 12"/>
          <p:cNvSpPr/>
          <p:nvPr/>
        </p:nvSpPr>
        <p:spPr>
          <a:xfrm>
            <a:off x="751980" y="1069875"/>
            <a:ext cx="432792" cy="316111"/>
          </a:xfrm>
          <a:prstGeom prst="rect">
            <a:avLst/>
          </a:prstGeom>
          <a:solidFill>
            <a:srgbClr val="A09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4541779" y="1042988"/>
            <a:ext cx="432792" cy="316111"/>
          </a:xfrm>
          <a:prstGeom prst="rect">
            <a:avLst/>
          </a:prstGeom>
          <a:solidFill>
            <a:srgbClr val="098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 104"/>
          <p:cNvPicPr>
            <a:picLocks noChangeAspect="1"/>
          </p:cNvPicPr>
          <p:nvPr/>
        </p:nvPicPr>
        <p:blipFill>
          <a:blip r:embed="rId3">
            <a:extLst>
              <a:ext uri="{28A0092B-C50C-407E-A947-70E740481C1C}">
                <a14:useLocalDpi xmlns:a14="http://schemas.microsoft.com/office/drawing/2010/main" val="0"/>
              </a:ext>
            </a:extLst>
          </a:blip>
          <a:srcRect l="8386" t="8977" b="8977"/>
          <a:stretch>
            <a:fillRect/>
          </a:stretch>
        </p:blipFill>
        <p:spPr bwMode="auto">
          <a:xfrm>
            <a:off x="2424113" y="765175"/>
            <a:ext cx="42354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ZoneTexte 103"/>
          <p:cNvSpPr txBox="1">
            <a:spLocks noChangeArrowheads="1"/>
          </p:cNvSpPr>
          <p:nvPr/>
        </p:nvSpPr>
        <p:spPr bwMode="auto">
          <a:xfrm>
            <a:off x="8675688" y="44450"/>
            <a:ext cx="433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solidFill>
                  <a:srgbClr val="000000"/>
                </a:solidFill>
                <a:latin typeface="Calibri" panose="020F0502020204030204" pitchFamily="34" charset="0"/>
                <a:ea typeface="ＭＳ Ｐゴシック" panose="020B0600070205080204" pitchFamily="34" charset="-128"/>
              </a:rPr>
              <a:t>11</a:t>
            </a:r>
          </a:p>
        </p:txBody>
      </p:sp>
      <p:sp>
        <p:nvSpPr>
          <p:cNvPr id="104" name="Rectangle 103"/>
          <p:cNvSpPr/>
          <p:nvPr/>
        </p:nvSpPr>
        <p:spPr>
          <a:xfrm>
            <a:off x="0" y="188913"/>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Nutrition </a:t>
            </a:r>
          </a:p>
        </p:txBody>
      </p:sp>
      <p:sp>
        <p:nvSpPr>
          <p:cNvPr id="29701" name="Rectangle 1"/>
          <p:cNvSpPr>
            <a:spLocks noChangeArrowheads="1"/>
          </p:cNvSpPr>
          <p:nvPr/>
        </p:nvSpPr>
        <p:spPr bwMode="auto">
          <a:xfrm>
            <a:off x="6950075" y="2276475"/>
            <a:ext cx="19431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a:t>© CNRS, Vincent Moncorgé</a:t>
            </a:r>
          </a:p>
        </p:txBody>
      </p:sp>
      <p:sp>
        <p:nvSpPr>
          <p:cNvPr id="29702" name="Rectangle 2"/>
          <p:cNvSpPr>
            <a:spLocks noChangeArrowheads="1"/>
          </p:cNvSpPr>
          <p:nvPr/>
        </p:nvSpPr>
        <p:spPr bwMode="auto">
          <a:xfrm>
            <a:off x="6440488" y="2430463"/>
            <a:ext cx="24336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fr-FR" sz="1000"/>
              <a:t>http://presse.inra.fr//Ressources/Communiques-de-presse/microbiote_croissance</a:t>
            </a:r>
          </a:p>
        </p:txBody>
      </p:sp>
      <p:sp>
        <p:nvSpPr>
          <p:cNvPr id="29703" name="Rectangle 1"/>
          <p:cNvSpPr>
            <a:spLocks noChangeArrowheads="1"/>
          </p:cNvSpPr>
          <p:nvPr/>
        </p:nvSpPr>
        <p:spPr bwMode="auto">
          <a:xfrm>
            <a:off x="5165725" y="1042988"/>
            <a:ext cx="1638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b="1">
                <a:solidFill>
                  <a:srgbClr val="000000"/>
                </a:solidFill>
                <a:latin typeface="Calibri" panose="020F0502020204030204" pitchFamily="34" charset="0"/>
                <a:ea typeface="ＭＳ Ｐゴシック" panose="020B0600070205080204" pitchFamily="34" charset="-128"/>
              </a:rPr>
              <a:t>germ-free mice</a:t>
            </a:r>
            <a:endParaRPr lang="fr-FR"/>
          </a:p>
        </p:txBody>
      </p:sp>
      <p:sp>
        <p:nvSpPr>
          <p:cNvPr id="29704" name="Rectangle 106"/>
          <p:cNvSpPr>
            <a:spLocks noChangeArrowheads="1"/>
          </p:cNvSpPr>
          <p:nvPr/>
        </p:nvSpPr>
        <p:spPr bwMode="auto">
          <a:xfrm>
            <a:off x="1258888" y="1042988"/>
            <a:ext cx="1928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b="1">
                <a:solidFill>
                  <a:srgbClr val="000000"/>
                </a:solidFill>
                <a:latin typeface="Calibri" panose="020F0502020204030204" pitchFamily="34" charset="0"/>
                <a:ea typeface="ＭＳ Ｐゴシック" panose="020B0600070205080204" pitchFamily="34" charset="-128"/>
              </a:rPr>
              <a:t>conventional mice</a:t>
            </a:r>
            <a:endParaRPr lang="fr-FR"/>
          </a:p>
        </p:txBody>
      </p:sp>
      <p:sp>
        <p:nvSpPr>
          <p:cNvPr id="109" name="Rectangle 6"/>
          <p:cNvSpPr>
            <a:spLocks noChangeArrowheads="1"/>
          </p:cNvSpPr>
          <p:nvPr/>
        </p:nvSpPr>
        <p:spPr bwMode="auto">
          <a:xfrm>
            <a:off x="2057400" y="6021388"/>
            <a:ext cx="50292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sz="1050" i="1" dirty="0" err="1" smtClean="0">
                <a:ea typeface="Calibri" panose="020F0502020204030204" pitchFamily="34" charset="0"/>
                <a:cs typeface="Times New Roman" panose="02020603050405020304" pitchFamily="18" charset="0"/>
              </a:rPr>
              <a:t>Schwarzer</a:t>
            </a:r>
            <a:r>
              <a:rPr lang="fr-FR" sz="1050" i="1" dirty="0" smtClean="0">
                <a:ea typeface="Calibri" panose="020F0502020204030204" pitchFamily="34" charset="0"/>
                <a:cs typeface="Times New Roman" panose="02020603050405020304" pitchFamily="18" charset="0"/>
              </a:rPr>
              <a:t>, et al Science, 19 février 2016.</a:t>
            </a:r>
            <a:endParaRPr lang="fr-FR" sz="4400" i="1" dirty="0" smtClean="0">
              <a:latin typeface="Calibri" panose="020F0502020204030204" pitchFamily="34" charset="0"/>
              <a:ea typeface="Calibri" panose="020F0502020204030204" pitchFamily="34" charset="0"/>
              <a:cs typeface="Times New Roman" panose="02020603050405020304" pitchFamily="18" charset="0"/>
            </a:endParaRPr>
          </a:p>
        </p:txBody>
      </p:sp>
      <p:pic>
        <p:nvPicPr>
          <p:cNvPr id="2970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780184" y="3302347"/>
            <a:ext cx="4752256" cy="2574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751980" y="1069875"/>
            <a:ext cx="432792" cy="316111"/>
          </a:xfrm>
          <a:prstGeom prst="rect">
            <a:avLst/>
          </a:prstGeom>
          <a:solidFill>
            <a:srgbClr val="A09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4541779" y="1042988"/>
            <a:ext cx="432792" cy="316111"/>
          </a:xfrm>
          <a:prstGeom prst="rect">
            <a:avLst/>
          </a:prstGeom>
          <a:solidFill>
            <a:srgbClr val="098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207357" y="3862789"/>
            <a:ext cx="3211135" cy="646331"/>
          </a:xfrm>
          <a:prstGeom prst="rect">
            <a:avLst/>
          </a:prstGeom>
          <a:noFill/>
        </p:spPr>
        <p:txBody>
          <a:bodyPr wrap="none" rtlCol="0">
            <a:spAutoFit/>
          </a:bodyPr>
          <a:lstStyle/>
          <a:p>
            <a:r>
              <a:rPr lang="fr-FR" dirty="0" smtClean="0"/>
              <a:t>Mécanisme :</a:t>
            </a:r>
          </a:p>
          <a:p>
            <a:r>
              <a:rPr lang="fr-FR" dirty="0" smtClean="0"/>
              <a:t>Modulation sécrétion d’IGF-1</a:t>
            </a:r>
            <a:endParaRPr lang="fr-F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 104"/>
          <p:cNvPicPr>
            <a:picLocks noChangeAspect="1"/>
          </p:cNvPicPr>
          <p:nvPr/>
        </p:nvPicPr>
        <p:blipFill>
          <a:blip r:embed="rId3">
            <a:extLst>
              <a:ext uri="{28A0092B-C50C-407E-A947-70E740481C1C}">
                <a14:useLocalDpi xmlns:a14="http://schemas.microsoft.com/office/drawing/2010/main" val="0"/>
              </a:ext>
            </a:extLst>
          </a:blip>
          <a:srcRect l="8386" t="8977" b="8977"/>
          <a:stretch>
            <a:fillRect/>
          </a:stretch>
        </p:blipFill>
        <p:spPr bwMode="auto">
          <a:xfrm>
            <a:off x="2424113" y="765175"/>
            <a:ext cx="42354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7" name="Grouper 78"/>
          <p:cNvGrpSpPr>
            <a:grpSpLocks/>
          </p:cNvGrpSpPr>
          <p:nvPr/>
        </p:nvGrpSpPr>
        <p:grpSpPr bwMode="auto">
          <a:xfrm>
            <a:off x="5435600" y="3244850"/>
            <a:ext cx="1800225" cy="1458913"/>
            <a:chOff x="6804248" y="548680"/>
            <a:chExt cx="1259957" cy="1025721"/>
          </a:xfrm>
        </p:grpSpPr>
        <p:pic>
          <p:nvPicPr>
            <p:cNvPr id="31844" name="Imag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548680"/>
              <a:ext cx="1259957" cy="102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Arc 80"/>
            <p:cNvSpPr>
              <a:spLocks/>
            </p:cNvSpPr>
            <p:nvPr/>
          </p:nvSpPr>
          <p:spPr bwMode="auto">
            <a:xfrm>
              <a:off x="7174236" y="1018570"/>
              <a:ext cx="503316" cy="360509"/>
            </a:xfrm>
            <a:custGeom>
              <a:avLst/>
              <a:gdLst>
                <a:gd name="T0" fmla="*/ 24609 w 504056"/>
                <a:gd name="T1" fmla="*/ 102753 h 360040"/>
                <a:gd name="T2" fmla="*/ 280127 w 504056"/>
                <a:gd name="T3" fmla="*/ 1267 h 360040"/>
                <a:gd name="T4" fmla="*/ 501102 w 504056"/>
                <a:gd name="T5" fmla="*/ 180962 h 360040"/>
                <a:gd name="T6" fmla="*/ 0 60000 65536"/>
                <a:gd name="T7" fmla="*/ 0 60000 65536"/>
                <a:gd name="T8" fmla="*/ 0 60000 65536"/>
                <a:gd name="T9" fmla="*/ 0 w 504056"/>
                <a:gd name="T10" fmla="*/ 0 h 360040"/>
                <a:gd name="T11" fmla="*/ 504056 w 504056"/>
                <a:gd name="T12" fmla="*/ 360040 h 360040"/>
              </a:gdLst>
              <a:ahLst/>
              <a:cxnLst>
                <a:cxn ang="T6">
                  <a:pos x="T0" y="T1"/>
                </a:cxn>
                <a:cxn ang="T7">
                  <a:pos x="T2" y="T3"/>
                </a:cxn>
                <a:cxn ang="T8">
                  <a:pos x="T4" y="T5"/>
                </a:cxn>
              </a:cxnLst>
              <a:rect l="T9" t="T10" r="T11" b="T12"/>
              <a:pathLst>
                <a:path w="504056" h="360040" stroke="0">
                  <a:moveTo>
                    <a:pt x="24753" y="102218"/>
                  </a:moveTo>
                  <a:cubicBezTo>
                    <a:pt x="71363" y="32751"/>
                    <a:pt x="174686" y="-7834"/>
                    <a:pt x="281778" y="1259"/>
                  </a:cubicBezTo>
                  <a:cubicBezTo>
                    <a:pt x="408569" y="12025"/>
                    <a:pt x="504056" y="88818"/>
                    <a:pt x="504056" y="180020"/>
                  </a:cubicBezTo>
                  <a:lnTo>
                    <a:pt x="252028" y="180020"/>
                  </a:lnTo>
                  <a:lnTo>
                    <a:pt x="24753" y="102218"/>
                  </a:lnTo>
                  <a:close/>
                </a:path>
                <a:path w="504056" h="360040" fill="none">
                  <a:moveTo>
                    <a:pt x="24753" y="102218"/>
                  </a:moveTo>
                  <a:cubicBezTo>
                    <a:pt x="71363" y="32751"/>
                    <a:pt x="174686" y="-7834"/>
                    <a:pt x="281778" y="1259"/>
                  </a:cubicBezTo>
                  <a:cubicBezTo>
                    <a:pt x="408569" y="12025"/>
                    <a:pt x="504056" y="88818"/>
                    <a:pt x="504056" y="180020"/>
                  </a:cubicBezTo>
                </a:path>
              </a:pathLst>
            </a:custGeom>
            <a:noFill/>
            <a:ln w="25400" cap="flat" cmpd="sng">
              <a:solidFill>
                <a:schemeClr val="tx1"/>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fr-FR">
                <a:solidFill>
                  <a:prstClr val="black"/>
                </a:solidFill>
                <a:latin typeface="Calibri" panose="020F0502020204030204" pitchFamily="34" charset="0"/>
                <a:ea typeface="MS PGothic" panose="020B0600070205080204" pitchFamily="34" charset="-128"/>
              </a:endParaRPr>
            </a:p>
          </p:txBody>
        </p:sp>
        <p:sp>
          <p:nvSpPr>
            <p:cNvPr id="82" name="Arc 81"/>
            <p:cNvSpPr>
              <a:spLocks/>
            </p:cNvSpPr>
            <p:nvPr/>
          </p:nvSpPr>
          <p:spPr bwMode="auto">
            <a:xfrm rot="10266319">
              <a:off x="7218679" y="1209427"/>
              <a:ext cx="447762" cy="275684"/>
            </a:xfrm>
            <a:custGeom>
              <a:avLst/>
              <a:gdLst>
                <a:gd name="T0" fmla="*/ 70017 w 447383"/>
                <a:gd name="T1" fmla="*/ 38102 h 274987"/>
                <a:gd name="T2" fmla="*/ 264598 w 447383"/>
                <a:gd name="T3" fmla="*/ 2241 h 274987"/>
                <a:gd name="T4" fmla="*/ 448901 w 447383"/>
                <a:gd name="T5" fmla="*/ 138892 h 274987"/>
                <a:gd name="T6" fmla="*/ 0 60000 65536"/>
                <a:gd name="T7" fmla="*/ 0 60000 65536"/>
                <a:gd name="T8" fmla="*/ 0 60000 65536"/>
                <a:gd name="T9" fmla="*/ 0 w 447383"/>
                <a:gd name="T10" fmla="*/ 0 h 274987"/>
                <a:gd name="T11" fmla="*/ 447383 w 447383"/>
                <a:gd name="T12" fmla="*/ 274987 h 274987"/>
              </a:gdLst>
              <a:ahLst/>
              <a:cxnLst>
                <a:cxn ang="T6">
                  <a:pos x="T0" y="T1"/>
                </a:cxn>
                <a:cxn ang="T7">
                  <a:pos x="T2" y="T3"/>
                </a:cxn>
                <a:cxn ang="T8">
                  <a:pos x="T4" y="T5"/>
                </a:cxn>
              </a:cxnLst>
              <a:rect l="T9" t="T10" r="T11" b="T12"/>
              <a:pathLst>
                <a:path w="447383" h="274987" stroke="0">
                  <a:moveTo>
                    <a:pt x="69781" y="37719"/>
                  </a:moveTo>
                  <a:cubicBezTo>
                    <a:pt x="121522" y="7565"/>
                    <a:pt x="193551" y="-5622"/>
                    <a:pt x="263703" y="2217"/>
                  </a:cubicBezTo>
                  <a:cubicBezTo>
                    <a:pt x="370068" y="14103"/>
                    <a:pt x="447383" y="71044"/>
                    <a:pt x="447383" y="137494"/>
                  </a:cubicBezTo>
                  <a:lnTo>
                    <a:pt x="223692" y="137494"/>
                  </a:lnTo>
                  <a:lnTo>
                    <a:pt x="69781" y="37719"/>
                  </a:lnTo>
                  <a:close/>
                </a:path>
                <a:path w="447383" h="274987" fill="none">
                  <a:moveTo>
                    <a:pt x="69781" y="37719"/>
                  </a:moveTo>
                  <a:cubicBezTo>
                    <a:pt x="121522" y="7565"/>
                    <a:pt x="193551" y="-5622"/>
                    <a:pt x="263703" y="2217"/>
                  </a:cubicBezTo>
                  <a:cubicBezTo>
                    <a:pt x="370068" y="14103"/>
                    <a:pt x="447383" y="71044"/>
                    <a:pt x="447383" y="137494"/>
                  </a:cubicBezTo>
                </a:path>
              </a:pathLst>
            </a:custGeom>
            <a:noFill/>
            <a:ln w="25400" cap="flat" cmpd="sng">
              <a:solidFill>
                <a:srgbClr val="000000"/>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fr-FR">
                <a:solidFill>
                  <a:prstClr val="black"/>
                </a:solidFill>
                <a:latin typeface="Calibri" panose="020F0502020204030204" pitchFamily="34" charset="0"/>
                <a:ea typeface="MS PGothic" panose="020B0600070205080204" pitchFamily="34" charset="-128"/>
              </a:endParaRPr>
            </a:p>
          </p:txBody>
        </p:sp>
        <p:sp>
          <p:nvSpPr>
            <p:cNvPr id="83" name="Rectangle 82"/>
            <p:cNvSpPr/>
            <p:nvPr/>
          </p:nvSpPr>
          <p:spPr>
            <a:xfrm>
              <a:off x="7308675" y="1341130"/>
              <a:ext cx="287768" cy="714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sp>
          <p:nvSpPr>
            <p:cNvPr id="84" name="Rectangle 83"/>
            <p:cNvSpPr/>
            <p:nvPr/>
          </p:nvSpPr>
          <p:spPr>
            <a:xfrm>
              <a:off x="7236456" y="1101163"/>
              <a:ext cx="359988" cy="714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sp>
          <p:nvSpPr>
            <p:cNvPr id="85" name="Rectangle 84"/>
            <p:cNvSpPr/>
            <p:nvPr/>
          </p:nvSpPr>
          <p:spPr>
            <a:xfrm>
              <a:off x="7259788" y="1360105"/>
              <a:ext cx="81109" cy="636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sp>
          <p:nvSpPr>
            <p:cNvPr id="86" name="Rectangle 85"/>
            <p:cNvSpPr/>
            <p:nvPr/>
          </p:nvSpPr>
          <p:spPr>
            <a:xfrm>
              <a:off x="7379784" y="1066563"/>
              <a:ext cx="81109" cy="6362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sp>
          <p:nvSpPr>
            <p:cNvPr id="87" name="Rectangle 86"/>
            <p:cNvSpPr/>
            <p:nvPr/>
          </p:nvSpPr>
          <p:spPr>
            <a:xfrm>
              <a:off x="7470892" y="1062098"/>
              <a:ext cx="81109" cy="6362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grpSp>
      <p:sp>
        <p:nvSpPr>
          <p:cNvPr id="8" name="Rectangle 7"/>
          <p:cNvSpPr>
            <a:spLocks noChangeArrowheads="1"/>
          </p:cNvSpPr>
          <p:nvPr/>
        </p:nvSpPr>
        <p:spPr bwMode="auto">
          <a:xfrm>
            <a:off x="684213" y="4829175"/>
            <a:ext cx="3455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2000" b="1">
                <a:solidFill>
                  <a:srgbClr val="000000"/>
                </a:solidFill>
                <a:latin typeface="Calibri" panose="020F0502020204030204" pitchFamily="34" charset="0"/>
                <a:ea typeface="ＭＳ Ｐゴシック" panose="020B0600070205080204" pitchFamily="34" charset="-128"/>
              </a:rPr>
              <a:t>Inoculation of germ-free mice</a:t>
            </a:r>
          </a:p>
        </p:txBody>
      </p:sp>
      <p:grpSp>
        <p:nvGrpSpPr>
          <p:cNvPr id="31749" name="Group 21"/>
          <p:cNvGrpSpPr>
            <a:grpSpLocks/>
          </p:cNvGrpSpPr>
          <p:nvPr/>
        </p:nvGrpSpPr>
        <p:grpSpPr bwMode="auto">
          <a:xfrm>
            <a:off x="5938838" y="4037013"/>
            <a:ext cx="642937" cy="401637"/>
            <a:chOff x="2016" y="528"/>
            <a:chExt cx="777" cy="375"/>
          </a:xfrm>
        </p:grpSpPr>
        <p:grpSp>
          <p:nvGrpSpPr>
            <p:cNvPr id="31820" name="Group 22"/>
            <p:cNvGrpSpPr>
              <a:grpSpLocks noChangeAspect="1"/>
            </p:cNvGrpSpPr>
            <p:nvPr/>
          </p:nvGrpSpPr>
          <p:grpSpPr bwMode="auto">
            <a:xfrm>
              <a:off x="2016" y="624"/>
              <a:ext cx="249" cy="231"/>
              <a:chOff x="3216" y="720"/>
              <a:chExt cx="358" cy="332"/>
            </a:xfrm>
          </p:grpSpPr>
          <p:sp>
            <p:nvSpPr>
              <p:cNvPr id="35" name="AutoShape 23"/>
              <p:cNvSpPr>
                <a:spLocks noChangeAspect="1" noChangeArrowheads="1"/>
              </p:cNvSpPr>
              <p:nvPr/>
            </p:nvSpPr>
            <p:spPr bwMode="auto">
              <a:xfrm>
                <a:off x="3302" y="850"/>
                <a:ext cx="196" cy="117"/>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1838"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39"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40"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41"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42"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43"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1821" name="Group 30"/>
            <p:cNvGrpSpPr>
              <a:grpSpLocks noChangeAspect="1"/>
            </p:cNvGrpSpPr>
            <p:nvPr/>
          </p:nvGrpSpPr>
          <p:grpSpPr bwMode="auto">
            <a:xfrm>
              <a:off x="2352" y="672"/>
              <a:ext cx="249" cy="231"/>
              <a:chOff x="3216" y="720"/>
              <a:chExt cx="358" cy="332"/>
            </a:xfrm>
          </p:grpSpPr>
          <p:sp>
            <p:nvSpPr>
              <p:cNvPr id="31830" name="AutoShape 31"/>
              <p:cNvSpPr>
                <a:spLocks noChangeAspect="1" noChangeArrowheads="1"/>
              </p:cNvSpPr>
              <p:nvPr/>
            </p:nvSpPr>
            <p:spPr bwMode="auto">
              <a:xfrm>
                <a:off x="3301" y="850"/>
                <a:ext cx="196" cy="117"/>
              </a:xfrm>
              <a:prstGeom prst="roundRect">
                <a:avLst>
                  <a:gd name="adj" fmla="val 16667"/>
                </a:avLst>
              </a:prstGeom>
              <a:solidFill>
                <a:schemeClr val="accent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solidFill>
                    <a:srgbClr val="000000"/>
                  </a:solidFill>
                  <a:latin typeface="Calibri" panose="020F0502020204030204" pitchFamily="34" charset="0"/>
                </a:endParaRPr>
              </a:p>
            </p:txBody>
          </p:sp>
          <p:sp>
            <p:nvSpPr>
              <p:cNvPr id="31831"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32"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33"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34"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35"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36"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1822" name="Group 38"/>
            <p:cNvGrpSpPr>
              <a:grpSpLocks noChangeAspect="1"/>
            </p:cNvGrpSpPr>
            <p:nvPr/>
          </p:nvGrpSpPr>
          <p:grpSpPr bwMode="auto">
            <a:xfrm>
              <a:off x="2544" y="528"/>
              <a:ext cx="249" cy="231"/>
              <a:chOff x="3216" y="720"/>
              <a:chExt cx="358" cy="332"/>
            </a:xfrm>
          </p:grpSpPr>
          <p:sp>
            <p:nvSpPr>
              <p:cNvPr id="20" name="AutoShape 39"/>
              <p:cNvSpPr>
                <a:spLocks noChangeAspect="1" noChangeArrowheads="1"/>
              </p:cNvSpPr>
              <p:nvPr/>
            </p:nvSpPr>
            <p:spPr bwMode="auto">
              <a:xfrm>
                <a:off x="3301" y="850"/>
                <a:ext cx="196" cy="117"/>
              </a:xfrm>
              <a:prstGeom prst="roundRect">
                <a:avLst>
                  <a:gd name="adj" fmla="val 16667"/>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1824" name="Freeform 40"/>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25"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26"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27"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28"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29"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pic>
        <p:nvPicPr>
          <p:cNvPr id="31750" name="Image 4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1338" y="3460750"/>
            <a:ext cx="18970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Image 2"/>
          <p:cNvPicPr>
            <a:picLocks noChangeAspect="1"/>
          </p:cNvPicPr>
          <p:nvPr/>
        </p:nvPicPr>
        <p:blipFill>
          <a:blip r:embed="rId6">
            <a:extLst>
              <a:ext uri="{28A0092B-C50C-407E-A947-70E740481C1C}">
                <a14:useLocalDpi xmlns:a14="http://schemas.microsoft.com/office/drawing/2010/main" val="0"/>
              </a:ext>
            </a:extLst>
          </a:blip>
          <a:srcRect r="10997" b="12523"/>
          <a:stretch>
            <a:fillRect/>
          </a:stretch>
        </p:blipFill>
        <p:spPr bwMode="auto">
          <a:xfrm>
            <a:off x="684213" y="3105150"/>
            <a:ext cx="12239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2" name="Group 22"/>
          <p:cNvGrpSpPr>
            <a:grpSpLocks noChangeAspect="1"/>
          </p:cNvGrpSpPr>
          <p:nvPr/>
        </p:nvGrpSpPr>
        <p:grpSpPr bwMode="auto">
          <a:xfrm>
            <a:off x="1116013" y="3470275"/>
            <a:ext cx="206375" cy="246063"/>
            <a:chOff x="3216" y="720"/>
            <a:chExt cx="358" cy="332"/>
          </a:xfrm>
        </p:grpSpPr>
        <p:sp>
          <p:nvSpPr>
            <p:cNvPr id="64" name="AutoShape 23"/>
            <p:cNvSpPr>
              <a:spLocks noChangeAspect="1" noChangeArrowheads="1"/>
            </p:cNvSpPr>
            <p:nvPr/>
          </p:nvSpPr>
          <p:spPr bwMode="auto">
            <a:xfrm>
              <a:off x="3301" y="851"/>
              <a:ext cx="196" cy="116"/>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1814"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15"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16"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17"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18"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19"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1753" name="Group 30"/>
          <p:cNvGrpSpPr>
            <a:grpSpLocks noChangeAspect="1"/>
          </p:cNvGrpSpPr>
          <p:nvPr/>
        </p:nvGrpSpPr>
        <p:grpSpPr bwMode="auto">
          <a:xfrm>
            <a:off x="1260475" y="3614738"/>
            <a:ext cx="206375" cy="246062"/>
            <a:chOff x="3216" y="720"/>
            <a:chExt cx="358" cy="332"/>
          </a:xfrm>
        </p:grpSpPr>
        <p:sp>
          <p:nvSpPr>
            <p:cNvPr id="31806" name="AutoShape 31"/>
            <p:cNvSpPr>
              <a:spLocks noChangeAspect="1" noChangeArrowheads="1"/>
            </p:cNvSpPr>
            <p:nvPr/>
          </p:nvSpPr>
          <p:spPr bwMode="auto">
            <a:xfrm>
              <a:off x="3301" y="851"/>
              <a:ext cx="196" cy="116"/>
            </a:xfrm>
            <a:prstGeom prst="roundRect">
              <a:avLst>
                <a:gd name="adj" fmla="val 16667"/>
              </a:avLst>
            </a:prstGeom>
            <a:solidFill>
              <a:schemeClr val="accent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solidFill>
                  <a:srgbClr val="000000"/>
                </a:solidFill>
                <a:latin typeface="Calibri" panose="020F0502020204030204" pitchFamily="34" charset="0"/>
              </a:endParaRPr>
            </a:p>
          </p:txBody>
        </p:sp>
        <p:sp>
          <p:nvSpPr>
            <p:cNvPr id="31807"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08"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09"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10"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11"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12"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1754" name="Group 38"/>
          <p:cNvGrpSpPr>
            <a:grpSpLocks noChangeAspect="1"/>
          </p:cNvGrpSpPr>
          <p:nvPr/>
        </p:nvGrpSpPr>
        <p:grpSpPr bwMode="auto">
          <a:xfrm>
            <a:off x="1331913" y="3749675"/>
            <a:ext cx="206375" cy="246063"/>
            <a:chOff x="3216" y="720"/>
            <a:chExt cx="358" cy="332"/>
          </a:xfrm>
        </p:grpSpPr>
        <p:sp>
          <p:nvSpPr>
            <p:cNvPr id="50" name="AutoShape 39"/>
            <p:cNvSpPr>
              <a:spLocks noChangeAspect="1" noChangeArrowheads="1"/>
            </p:cNvSpPr>
            <p:nvPr/>
          </p:nvSpPr>
          <p:spPr bwMode="auto">
            <a:xfrm>
              <a:off x="3301" y="851"/>
              <a:ext cx="196" cy="116"/>
            </a:xfrm>
            <a:prstGeom prst="roundRect">
              <a:avLst>
                <a:gd name="adj" fmla="val 16667"/>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1800" name="Freeform 40"/>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01"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02"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03"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04"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805"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1755" name="Group 22"/>
          <p:cNvGrpSpPr>
            <a:grpSpLocks noChangeAspect="1"/>
          </p:cNvGrpSpPr>
          <p:nvPr/>
        </p:nvGrpSpPr>
        <p:grpSpPr bwMode="auto">
          <a:xfrm>
            <a:off x="1476375" y="3830638"/>
            <a:ext cx="206375" cy="246062"/>
            <a:chOff x="3216" y="720"/>
            <a:chExt cx="358" cy="332"/>
          </a:xfrm>
        </p:grpSpPr>
        <p:sp>
          <p:nvSpPr>
            <p:cNvPr id="72" name="AutoShape 23"/>
            <p:cNvSpPr>
              <a:spLocks noChangeAspect="1" noChangeArrowheads="1"/>
            </p:cNvSpPr>
            <p:nvPr/>
          </p:nvSpPr>
          <p:spPr bwMode="auto">
            <a:xfrm>
              <a:off x="3301" y="851"/>
              <a:ext cx="196" cy="116"/>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1793"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94"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95"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96"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97"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98"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1756" name="Group 22"/>
          <p:cNvGrpSpPr>
            <a:grpSpLocks noChangeAspect="1"/>
          </p:cNvGrpSpPr>
          <p:nvPr/>
        </p:nvGrpSpPr>
        <p:grpSpPr bwMode="auto">
          <a:xfrm rot="10278038">
            <a:off x="6388100" y="4267200"/>
            <a:ext cx="206375" cy="247650"/>
            <a:chOff x="3216" y="720"/>
            <a:chExt cx="358" cy="332"/>
          </a:xfrm>
        </p:grpSpPr>
        <p:sp>
          <p:nvSpPr>
            <p:cNvPr id="106" name="AutoShape 23"/>
            <p:cNvSpPr>
              <a:spLocks noChangeAspect="1" noChangeArrowheads="1"/>
            </p:cNvSpPr>
            <p:nvPr/>
          </p:nvSpPr>
          <p:spPr bwMode="auto">
            <a:xfrm>
              <a:off x="3395" y="933"/>
              <a:ext cx="198"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1786"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87"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88"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89"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90"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91"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1757" name="Group 30"/>
          <p:cNvGrpSpPr>
            <a:grpSpLocks noChangeAspect="1"/>
          </p:cNvGrpSpPr>
          <p:nvPr/>
        </p:nvGrpSpPr>
        <p:grpSpPr bwMode="auto">
          <a:xfrm rot="10278038">
            <a:off x="6245225" y="3906838"/>
            <a:ext cx="204788" cy="247650"/>
            <a:chOff x="3216" y="720"/>
            <a:chExt cx="358" cy="332"/>
          </a:xfrm>
        </p:grpSpPr>
        <p:sp>
          <p:nvSpPr>
            <p:cNvPr id="31778" name="AutoShape 31"/>
            <p:cNvSpPr>
              <a:spLocks noChangeAspect="1" noChangeArrowheads="1"/>
            </p:cNvSpPr>
            <p:nvPr/>
          </p:nvSpPr>
          <p:spPr bwMode="auto">
            <a:xfrm>
              <a:off x="3277" y="897"/>
              <a:ext cx="189" cy="117"/>
            </a:xfrm>
            <a:prstGeom prst="roundRect">
              <a:avLst>
                <a:gd name="adj" fmla="val 16667"/>
              </a:avLst>
            </a:prstGeom>
            <a:solidFill>
              <a:schemeClr val="accent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solidFill>
                  <a:srgbClr val="000000"/>
                </a:solidFill>
                <a:latin typeface="Calibri" panose="020F0502020204030204" pitchFamily="34" charset="0"/>
              </a:endParaRPr>
            </a:p>
          </p:txBody>
        </p:sp>
        <p:sp>
          <p:nvSpPr>
            <p:cNvPr id="31779"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80"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81"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82"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83"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84"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1758" name="Group 38"/>
          <p:cNvGrpSpPr>
            <a:grpSpLocks noChangeAspect="1"/>
          </p:cNvGrpSpPr>
          <p:nvPr/>
        </p:nvGrpSpPr>
        <p:grpSpPr bwMode="auto">
          <a:xfrm rot="10278038">
            <a:off x="6100763" y="3979863"/>
            <a:ext cx="204787" cy="246062"/>
            <a:chOff x="3216" y="720"/>
            <a:chExt cx="358" cy="332"/>
          </a:xfrm>
        </p:grpSpPr>
        <p:sp>
          <p:nvSpPr>
            <p:cNvPr id="92" name="AutoShape 39"/>
            <p:cNvSpPr>
              <a:spLocks noChangeAspect="1" noChangeArrowheads="1"/>
            </p:cNvSpPr>
            <p:nvPr/>
          </p:nvSpPr>
          <p:spPr bwMode="auto">
            <a:xfrm>
              <a:off x="3301" y="845"/>
              <a:ext cx="194" cy="118"/>
            </a:xfrm>
            <a:prstGeom prst="roundRect">
              <a:avLst>
                <a:gd name="adj" fmla="val 16667"/>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1772" name="Freeform 40"/>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73"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74"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75"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76"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1777"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sp>
        <p:nvSpPr>
          <p:cNvPr id="31759" name="Flèche vers la droite 8"/>
          <p:cNvSpPr>
            <a:spLocks noChangeArrowheads="1"/>
          </p:cNvSpPr>
          <p:nvPr/>
        </p:nvSpPr>
        <p:spPr bwMode="auto">
          <a:xfrm>
            <a:off x="3492500" y="3911600"/>
            <a:ext cx="1870075" cy="936625"/>
          </a:xfrm>
          <a:prstGeom prst="rightArrow">
            <a:avLst>
              <a:gd name="adj1" fmla="val 50000"/>
              <a:gd name="adj2" fmla="val 50026"/>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solidFill>
                  <a:srgbClr val="FFFFFF"/>
                </a:solidFill>
                <a:latin typeface="Calibri" panose="020F0502020204030204" pitchFamily="34" charset="0"/>
              </a:rPr>
              <a:t>After 2 weeks</a:t>
            </a:r>
          </a:p>
        </p:txBody>
      </p:sp>
      <p:sp>
        <p:nvSpPr>
          <p:cNvPr id="10" name="Flèche vers le haut 9"/>
          <p:cNvSpPr/>
          <p:nvPr/>
        </p:nvSpPr>
        <p:spPr>
          <a:xfrm rot="2207876">
            <a:off x="5754688" y="4881563"/>
            <a:ext cx="277812" cy="503237"/>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sp>
        <p:nvSpPr>
          <p:cNvPr id="31761" name="Rectangle 10"/>
          <p:cNvSpPr>
            <a:spLocks noChangeArrowheads="1"/>
          </p:cNvSpPr>
          <p:nvPr/>
        </p:nvSpPr>
        <p:spPr bwMode="auto">
          <a:xfrm>
            <a:off x="6032500" y="4992688"/>
            <a:ext cx="170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b="1">
                <a:solidFill>
                  <a:srgbClr val="000000"/>
                </a:solidFill>
                <a:latin typeface="Calibri" panose="020F0502020204030204" pitchFamily="34" charset="0"/>
                <a:ea typeface="ＭＳ Ｐゴシック" panose="020B0600070205080204" pitchFamily="34" charset="-128"/>
              </a:rPr>
              <a:t> + 60 % </a:t>
            </a:r>
            <a:r>
              <a:rPr lang="en-GB" b="1">
                <a:solidFill>
                  <a:srgbClr val="000000"/>
                </a:solidFill>
                <a:latin typeface="Calibri" panose="020F0502020204030204" pitchFamily="34" charset="0"/>
                <a:ea typeface="ＭＳ Ｐゴシック" panose="020B0600070205080204" pitchFamily="34" charset="-128"/>
              </a:rPr>
              <a:t>body fat</a:t>
            </a:r>
            <a:endParaRPr lang="fr-FR" b="1">
              <a:solidFill>
                <a:srgbClr val="000000"/>
              </a:solidFill>
              <a:latin typeface="Calibri" panose="020F0502020204030204" pitchFamily="34" charset="0"/>
              <a:ea typeface="ＭＳ Ｐゴシック" panose="020B0600070205080204" pitchFamily="34" charset="-128"/>
            </a:endParaRPr>
          </a:p>
        </p:txBody>
      </p:sp>
      <p:sp>
        <p:nvSpPr>
          <p:cNvPr id="31762" name="Rectangle 11"/>
          <p:cNvSpPr>
            <a:spLocks noChangeArrowheads="1"/>
          </p:cNvSpPr>
          <p:nvPr/>
        </p:nvSpPr>
        <p:spPr bwMode="auto">
          <a:xfrm>
            <a:off x="6011863" y="571182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b="1">
                <a:solidFill>
                  <a:srgbClr val="000000"/>
                </a:solidFill>
                <a:latin typeface="Calibri" panose="020F0502020204030204" pitchFamily="34" charset="0"/>
                <a:ea typeface="ＭＳ Ｐゴシック" panose="020B0600070205080204" pitchFamily="34" charset="-128"/>
              </a:rPr>
              <a:t>-30% </a:t>
            </a:r>
            <a:r>
              <a:rPr lang="en-US" b="1">
                <a:solidFill>
                  <a:srgbClr val="000000"/>
                </a:solidFill>
                <a:latin typeface="Calibri" panose="020F0502020204030204" pitchFamily="34" charset="0"/>
                <a:ea typeface="ＭＳ Ｐゴシック" panose="020B0600070205080204" pitchFamily="34" charset="-128"/>
              </a:rPr>
              <a:t>in feed intake </a:t>
            </a:r>
            <a:r>
              <a:rPr lang="fr-FR" b="1">
                <a:solidFill>
                  <a:srgbClr val="000000"/>
                </a:solidFill>
                <a:latin typeface="Calibri" panose="020F0502020204030204" pitchFamily="34" charset="0"/>
                <a:ea typeface="ＭＳ Ｐゴシック" panose="020B0600070205080204" pitchFamily="34" charset="-128"/>
              </a:rPr>
              <a:t> </a:t>
            </a:r>
          </a:p>
        </p:txBody>
      </p:sp>
      <p:sp>
        <p:nvSpPr>
          <p:cNvPr id="118" name="Flèche vers le haut 117"/>
          <p:cNvSpPr/>
          <p:nvPr/>
        </p:nvSpPr>
        <p:spPr>
          <a:xfrm rot="8508258">
            <a:off x="5681663" y="5557838"/>
            <a:ext cx="276225" cy="503237"/>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sp>
        <p:nvSpPr>
          <p:cNvPr id="31764" name="Rectangle 102"/>
          <p:cNvSpPr>
            <a:spLocks noChangeArrowheads="1"/>
          </p:cNvSpPr>
          <p:nvPr/>
        </p:nvSpPr>
        <p:spPr bwMode="auto">
          <a:xfrm>
            <a:off x="6156325" y="6021388"/>
            <a:ext cx="23034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100" i="1">
                <a:solidFill>
                  <a:srgbClr val="000000"/>
                </a:solidFill>
                <a:latin typeface="Calibri" panose="020F0502020204030204" pitchFamily="34" charset="0"/>
                <a:ea typeface="ＭＳ Ｐゴシック" panose="020B0600070205080204" pitchFamily="34" charset="-128"/>
              </a:rPr>
              <a:t>(Backhed et al., 2004) </a:t>
            </a:r>
            <a:endParaRPr lang="fr-FR" sz="1100" i="1">
              <a:solidFill>
                <a:srgbClr val="000000"/>
              </a:solidFill>
              <a:latin typeface="Calibri" panose="020F0502020204030204" pitchFamily="34" charset="0"/>
              <a:ea typeface="ＭＳ Ｐゴシック" panose="020B0600070205080204" pitchFamily="34" charset="-128"/>
            </a:endParaRPr>
          </a:p>
        </p:txBody>
      </p:sp>
      <p:sp>
        <p:nvSpPr>
          <p:cNvPr id="31765" name="ZoneTexte 103"/>
          <p:cNvSpPr txBox="1">
            <a:spLocks noChangeArrowheads="1"/>
          </p:cNvSpPr>
          <p:nvPr/>
        </p:nvSpPr>
        <p:spPr bwMode="auto">
          <a:xfrm>
            <a:off x="8675688" y="44450"/>
            <a:ext cx="433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solidFill>
                  <a:srgbClr val="000000"/>
                </a:solidFill>
                <a:latin typeface="Calibri" panose="020F0502020204030204" pitchFamily="34" charset="0"/>
                <a:ea typeface="ＭＳ Ｐゴシック" panose="020B0600070205080204" pitchFamily="34" charset="-128"/>
              </a:rPr>
              <a:t>11</a:t>
            </a:r>
          </a:p>
        </p:txBody>
      </p:sp>
      <p:sp>
        <p:nvSpPr>
          <p:cNvPr id="104" name="Rectangle 103"/>
          <p:cNvSpPr/>
          <p:nvPr/>
        </p:nvSpPr>
        <p:spPr>
          <a:xfrm>
            <a:off x="0" y="188913"/>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Nutrition </a:t>
            </a:r>
          </a:p>
        </p:txBody>
      </p:sp>
      <p:sp>
        <p:nvSpPr>
          <p:cNvPr id="31767" name="Rectangle 1"/>
          <p:cNvSpPr>
            <a:spLocks noChangeArrowheads="1"/>
          </p:cNvSpPr>
          <p:nvPr/>
        </p:nvSpPr>
        <p:spPr bwMode="auto">
          <a:xfrm>
            <a:off x="6950075" y="2276475"/>
            <a:ext cx="19431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a:t>© CNRS, Vincent Moncorgé</a:t>
            </a:r>
          </a:p>
        </p:txBody>
      </p:sp>
      <p:sp>
        <p:nvSpPr>
          <p:cNvPr id="31768" name="Rectangle 2"/>
          <p:cNvSpPr>
            <a:spLocks noChangeArrowheads="1"/>
          </p:cNvSpPr>
          <p:nvPr/>
        </p:nvSpPr>
        <p:spPr bwMode="auto">
          <a:xfrm>
            <a:off x="6440488" y="2430463"/>
            <a:ext cx="24336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fr-FR" sz="1000"/>
              <a:t>http://presse.inra.fr//Ressources/Communiques-de-presse/microbiote_croissance</a:t>
            </a:r>
          </a:p>
        </p:txBody>
      </p:sp>
      <p:sp>
        <p:nvSpPr>
          <p:cNvPr id="31769" name="Rectangle 1"/>
          <p:cNvSpPr>
            <a:spLocks noChangeArrowheads="1"/>
          </p:cNvSpPr>
          <p:nvPr/>
        </p:nvSpPr>
        <p:spPr bwMode="auto">
          <a:xfrm>
            <a:off x="5165725" y="1042988"/>
            <a:ext cx="1638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b="1">
                <a:solidFill>
                  <a:srgbClr val="000000"/>
                </a:solidFill>
                <a:latin typeface="Calibri" panose="020F0502020204030204" pitchFamily="34" charset="0"/>
                <a:ea typeface="ＭＳ Ｐゴシック" panose="020B0600070205080204" pitchFamily="34" charset="-128"/>
              </a:rPr>
              <a:t>germ-free mice</a:t>
            </a:r>
            <a:endParaRPr lang="fr-FR"/>
          </a:p>
        </p:txBody>
      </p:sp>
      <p:sp>
        <p:nvSpPr>
          <p:cNvPr id="31770" name="Rectangle 106"/>
          <p:cNvSpPr>
            <a:spLocks noChangeArrowheads="1"/>
          </p:cNvSpPr>
          <p:nvPr/>
        </p:nvSpPr>
        <p:spPr bwMode="auto">
          <a:xfrm>
            <a:off x="1258888" y="1042988"/>
            <a:ext cx="1928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b="1">
                <a:solidFill>
                  <a:srgbClr val="000000"/>
                </a:solidFill>
                <a:latin typeface="Calibri" panose="020F0502020204030204" pitchFamily="34" charset="0"/>
                <a:ea typeface="ＭＳ Ｐゴシック" panose="020B0600070205080204" pitchFamily="34" charset="-128"/>
              </a:rPr>
              <a:t>conventional mice</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oneTexte 1"/>
          <p:cNvSpPr txBox="1">
            <a:spLocks noChangeArrowheads="1"/>
          </p:cNvSpPr>
          <p:nvPr/>
        </p:nvSpPr>
        <p:spPr bwMode="auto">
          <a:xfrm>
            <a:off x="1331913" y="2827338"/>
            <a:ext cx="68453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b="1" dirty="0">
                <a:solidFill>
                  <a:srgbClr val="1D5B89"/>
                </a:solidFill>
              </a:rPr>
              <a:t>Un </a:t>
            </a:r>
            <a:r>
              <a:rPr lang="fr-FR" b="1" dirty="0" err="1">
                <a:solidFill>
                  <a:srgbClr val="1D5B89"/>
                </a:solidFill>
              </a:rPr>
              <a:t>microbiote</a:t>
            </a:r>
            <a:r>
              <a:rPr lang="fr-FR" b="1" dirty="0">
                <a:solidFill>
                  <a:srgbClr val="1D5B89"/>
                </a:solidFill>
              </a:rPr>
              <a:t>, c’est …</a:t>
            </a:r>
          </a:p>
          <a:p>
            <a:pPr eaLnBrk="1" hangingPunct="1">
              <a:defRPr/>
            </a:pPr>
            <a:r>
              <a:rPr lang="fr-FR" dirty="0">
                <a:solidFill>
                  <a:srgbClr val="1D5B89"/>
                </a:solidFill>
              </a:rPr>
              <a:t>un ensemble de microbes différents vivants dans un écosystème = bactéries + virus + champignons</a:t>
            </a:r>
          </a:p>
          <a:p>
            <a:pPr eaLnBrk="1" hangingPunct="1">
              <a:defRPr/>
            </a:pPr>
            <a:endParaRPr lang="fr-FR" b="1" dirty="0">
              <a:solidFill>
                <a:srgbClr val="1D5B89"/>
              </a:solidFill>
            </a:endParaRPr>
          </a:p>
          <a:p>
            <a:pPr eaLnBrk="1" hangingPunct="1">
              <a:defRPr/>
            </a:pPr>
            <a:r>
              <a:rPr lang="fr-FR" b="1" dirty="0">
                <a:solidFill>
                  <a:srgbClr val="1D5B89"/>
                </a:solidFill>
              </a:rPr>
              <a:t>Le </a:t>
            </a:r>
            <a:r>
              <a:rPr lang="fr-FR" b="1" dirty="0" err="1">
                <a:solidFill>
                  <a:srgbClr val="1D5B89"/>
                </a:solidFill>
              </a:rPr>
              <a:t>microbiome</a:t>
            </a:r>
            <a:r>
              <a:rPr lang="fr-FR" b="1" dirty="0">
                <a:solidFill>
                  <a:srgbClr val="1D5B89"/>
                </a:solidFill>
              </a:rPr>
              <a:t>, c’est… </a:t>
            </a:r>
            <a:r>
              <a:rPr lang="fr-FR" dirty="0">
                <a:solidFill>
                  <a:srgbClr val="1D5B89"/>
                </a:solidFill>
              </a:rPr>
              <a:t>selon les auteurs</a:t>
            </a:r>
          </a:p>
          <a:p>
            <a:pPr marL="285750" indent="-285750" eaLnBrk="1" hangingPunct="1">
              <a:buFontTx/>
              <a:buChar char="-"/>
              <a:defRPr/>
            </a:pPr>
            <a:r>
              <a:rPr lang="fr-FR" dirty="0">
                <a:solidFill>
                  <a:srgbClr val="1D5B89"/>
                </a:solidFill>
              </a:rPr>
              <a:t>l’ensemble des </a:t>
            </a:r>
            <a:r>
              <a:rPr lang="fr-FR" dirty="0" err="1">
                <a:solidFill>
                  <a:srgbClr val="1D5B89"/>
                </a:solidFill>
              </a:rPr>
              <a:t>microbiotes</a:t>
            </a:r>
            <a:r>
              <a:rPr lang="fr-FR" dirty="0">
                <a:solidFill>
                  <a:srgbClr val="1D5B89"/>
                </a:solidFill>
              </a:rPr>
              <a:t> observés</a:t>
            </a:r>
          </a:p>
          <a:p>
            <a:pPr eaLnBrk="1" hangingPunct="1">
              <a:defRPr/>
            </a:pPr>
            <a:r>
              <a:rPr lang="fr-FR" dirty="0">
                <a:solidFill>
                  <a:srgbClr val="1D5B89"/>
                </a:solidFill>
              </a:rPr>
              <a:t>ou</a:t>
            </a:r>
          </a:p>
          <a:p>
            <a:pPr marL="285750" indent="-285750" eaLnBrk="1" hangingPunct="1">
              <a:buFontTx/>
              <a:buChar char="-"/>
              <a:defRPr/>
            </a:pPr>
            <a:r>
              <a:rPr lang="fr-FR" dirty="0" smtClean="0">
                <a:solidFill>
                  <a:srgbClr val="1D5B89"/>
                </a:solidFill>
              </a:rPr>
              <a:t>le </a:t>
            </a:r>
            <a:r>
              <a:rPr lang="fr-FR" dirty="0">
                <a:solidFill>
                  <a:srgbClr val="1D5B89"/>
                </a:solidFill>
              </a:rPr>
              <a:t>microbiote dans son environnement (biotope) </a:t>
            </a:r>
          </a:p>
          <a:p>
            <a:pPr eaLnBrk="1" hangingPunct="1">
              <a:defRPr/>
            </a:pPr>
            <a:r>
              <a:rPr lang="fr-FR" dirty="0" smtClean="0">
                <a:solidFill>
                  <a:srgbClr val="1D5B89"/>
                </a:solidFill>
              </a:rPr>
              <a:t>ou </a:t>
            </a:r>
            <a:endParaRPr lang="fr-FR" dirty="0">
              <a:solidFill>
                <a:srgbClr val="1D5B89"/>
              </a:solidFill>
            </a:endParaRPr>
          </a:p>
          <a:p>
            <a:pPr eaLnBrk="1" hangingPunct="1">
              <a:defRPr/>
            </a:pPr>
            <a:r>
              <a:rPr lang="fr-FR" dirty="0">
                <a:solidFill>
                  <a:srgbClr val="1D5B89"/>
                </a:solidFill>
              </a:rPr>
              <a:t>- </a:t>
            </a:r>
            <a:r>
              <a:rPr lang="fr-FR" dirty="0" smtClean="0">
                <a:solidFill>
                  <a:srgbClr val="1D5B89"/>
                </a:solidFill>
              </a:rPr>
              <a:t>  l'ensemble </a:t>
            </a:r>
            <a:r>
              <a:rPr lang="fr-FR" dirty="0">
                <a:solidFill>
                  <a:srgbClr val="1D5B89"/>
                </a:solidFill>
              </a:rPr>
              <a:t>des génomes microbiens d’un microbiote</a:t>
            </a:r>
          </a:p>
        </p:txBody>
      </p:sp>
      <p:sp>
        <p:nvSpPr>
          <p:cNvPr id="8206" name="Rectangle 33"/>
          <p:cNvSpPr>
            <a:spLocks noChangeArrowheads="1"/>
          </p:cNvSpPr>
          <p:nvPr/>
        </p:nvSpPr>
        <p:spPr bwMode="auto">
          <a:xfrm>
            <a:off x="2627313" y="2058988"/>
            <a:ext cx="3135312" cy="4333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fr-FR" sz="2215" smtClean="0">
                <a:solidFill>
                  <a:prstClr val="black"/>
                </a:solidFill>
              </a:rPr>
              <a:t>Micro : petit / Biote : vie</a:t>
            </a:r>
          </a:p>
        </p:txBody>
      </p:sp>
      <p:sp>
        <p:nvSpPr>
          <p:cNvPr id="11268" name="Rectangle 1"/>
          <p:cNvSpPr>
            <a:spLocks noChangeArrowheads="1"/>
          </p:cNvSpPr>
          <p:nvPr/>
        </p:nvSpPr>
        <p:spPr bwMode="auto">
          <a:xfrm>
            <a:off x="1728788" y="765175"/>
            <a:ext cx="457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b="1">
                <a:solidFill>
                  <a:srgbClr val="1D5B89"/>
                </a:solidFill>
              </a:rPr>
              <a:t>Un microbe, c’est …</a:t>
            </a:r>
          </a:p>
          <a:p>
            <a:pPr eaLnBrk="1" hangingPunct="1"/>
            <a:r>
              <a:rPr lang="fr-FR" b="1">
                <a:solidFill>
                  <a:srgbClr val="1D5B89"/>
                </a:solidFill>
              </a:rPr>
              <a:t>	</a:t>
            </a:r>
            <a:r>
              <a:rPr lang="fr-FR">
                <a:solidFill>
                  <a:srgbClr val="1D5B89"/>
                </a:solidFill>
              </a:rPr>
              <a:t>Invisible à l’œil nu</a:t>
            </a:r>
          </a:p>
          <a:p>
            <a:pPr eaLnBrk="1" hangingPunct="1"/>
            <a:r>
              <a:rPr lang="fr-FR">
                <a:solidFill>
                  <a:srgbClr val="1D5B89"/>
                </a:solidFill>
              </a:rPr>
              <a:t>	Visible au microscope</a:t>
            </a:r>
          </a:p>
        </p:txBody>
      </p:sp>
      <p:grpSp>
        <p:nvGrpSpPr>
          <p:cNvPr id="11269" name="Groupe 2"/>
          <p:cNvGrpSpPr>
            <a:grpSpLocks/>
          </p:cNvGrpSpPr>
          <p:nvPr/>
        </p:nvGrpSpPr>
        <p:grpSpPr bwMode="auto">
          <a:xfrm>
            <a:off x="5705475" y="433388"/>
            <a:ext cx="2970213" cy="2284412"/>
            <a:chOff x="431540" y="2016422"/>
            <a:chExt cx="4283968" cy="3295129"/>
          </a:xfrm>
        </p:grpSpPr>
        <p:pic>
          <p:nvPicPr>
            <p:cNvPr id="11270" name="Picture 1" descr="C:\Users\MURIEL\Pictures\5118-17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241" y="2478087"/>
              <a:ext cx="4066678" cy="283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4"/>
            <p:cNvSpPr>
              <a:spLocks noChangeArrowheads="1"/>
            </p:cNvSpPr>
            <p:nvPr/>
          </p:nvSpPr>
          <p:spPr bwMode="auto">
            <a:xfrm>
              <a:off x="431540" y="2016422"/>
              <a:ext cx="4283968" cy="40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solidFill>
                    <a:srgbClr val="000000"/>
                  </a:solidFill>
                </a:rPr>
                <a:t>Main sur une boite de Pétri</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0" y="304800"/>
            <a:ext cx="9144000" cy="609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sz="2400">
              <a:solidFill>
                <a:srgbClr val="EEECE1"/>
              </a:solidFill>
              <a:latin typeface="Calibri" panose="020F0502020204030204" pitchFamily="34" charset="0"/>
              <a:ea typeface="ＭＳ Ｐゴシック" panose="020B0600070205080204" pitchFamily="34" charset="-128"/>
            </a:endParaRPr>
          </a:p>
        </p:txBody>
      </p:sp>
      <p:sp>
        <p:nvSpPr>
          <p:cNvPr id="33795" name="Rectangle 1"/>
          <p:cNvSpPr>
            <a:spLocks noChangeArrowheads="1"/>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sz="2400">
              <a:solidFill>
                <a:srgbClr val="EEECE1"/>
              </a:solidFill>
              <a:latin typeface="Calibri" panose="020F0502020204030204" pitchFamily="34" charset="0"/>
              <a:ea typeface="ＭＳ Ｐゴシック" panose="020B0600070205080204" pitchFamily="34" charset="-128"/>
            </a:endParaRPr>
          </a:p>
        </p:txBody>
      </p:sp>
      <p:sp>
        <p:nvSpPr>
          <p:cNvPr id="89" name="Rectangle 88"/>
          <p:cNvSpPr/>
          <p:nvPr/>
        </p:nvSpPr>
        <p:spPr>
          <a:xfrm>
            <a:off x="0" y="188913"/>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Nutrition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maladie métabolique</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3797" name="Picture 2" descr="092"/>
          <p:cNvPicPr>
            <a:picLocks noChangeAspect="1" noChangeArrowheads="1"/>
          </p:cNvPicPr>
          <p:nvPr/>
        </p:nvPicPr>
        <p:blipFill>
          <a:blip r:embed="rId3">
            <a:extLst>
              <a:ext uri="{28A0092B-C50C-407E-A947-70E740481C1C}">
                <a14:useLocalDpi xmlns:a14="http://schemas.microsoft.com/office/drawing/2010/main" val="0"/>
              </a:ext>
            </a:extLst>
          </a:blip>
          <a:srcRect l="40855" t="70226" r="23039" b="1096"/>
          <a:stretch>
            <a:fillRect/>
          </a:stretch>
        </p:blipFill>
        <p:spPr bwMode="auto">
          <a:xfrm>
            <a:off x="695325" y="1382713"/>
            <a:ext cx="8002588"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5"/>
          <p:cNvSpPr>
            <a:spLocks noChangeArrowheads="1"/>
          </p:cNvSpPr>
          <p:nvPr/>
        </p:nvSpPr>
        <p:spPr bwMode="auto">
          <a:xfrm>
            <a:off x="4233863" y="1304925"/>
            <a:ext cx="16621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b="1">
                <a:solidFill>
                  <a:srgbClr val="000000"/>
                </a:solidFill>
                <a:latin typeface="Times" panose="02020603050405020304" pitchFamily="18" charset="0"/>
              </a:rPr>
              <a:t>1.3 MY</a:t>
            </a:r>
            <a:endParaRPr lang="fr-FR" b="1">
              <a:solidFill>
                <a:srgbClr val="6699FF"/>
              </a:solidFill>
              <a:latin typeface="Times" panose="02020603050405020304" pitchFamily="18" charset="0"/>
            </a:endParaRPr>
          </a:p>
        </p:txBody>
      </p:sp>
      <p:cxnSp>
        <p:nvCxnSpPr>
          <p:cNvPr id="33799" name="Connecteur droit 21"/>
          <p:cNvCxnSpPr>
            <a:cxnSpLocks noChangeShapeType="1"/>
          </p:cNvCxnSpPr>
          <p:nvPr/>
        </p:nvCxnSpPr>
        <p:spPr bwMode="auto">
          <a:xfrm flipV="1">
            <a:off x="1109663" y="1431925"/>
            <a:ext cx="7389812"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33800" name="Connecteur droit 25"/>
          <p:cNvCxnSpPr>
            <a:cxnSpLocks noChangeShapeType="1"/>
          </p:cNvCxnSpPr>
          <p:nvPr/>
        </p:nvCxnSpPr>
        <p:spPr bwMode="auto">
          <a:xfrm>
            <a:off x="1120775" y="5567363"/>
            <a:ext cx="6804025" cy="25400"/>
          </a:xfrm>
          <a:prstGeom prst="line">
            <a:avLst/>
          </a:prstGeom>
          <a:noFill/>
          <a:ln w="38100" algn="ctr">
            <a:solidFill>
              <a:srgbClr val="0000CC"/>
            </a:solidFill>
            <a:round/>
            <a:headEnd/>
            <a:tailEnd/>
          </a:ln>
          <a:extLst>
            <a:ext uri="{909E8E84-426E-40DD-AFC4-6F175D3DCCD1}">
              <a14:hiddenFill xmlns:a14="http://schemas.microsoft.com/office/drawing/2010/main">
                <a:noFill/>
              </a14:hiddenFill>
            </a:ext>
          </a:extLst>
        </p:spPr>
      </p:cxnSp>
      <p:sp>
        <p:nvSpPr>
          <p:cNvPr id="33801" name="ZoneTexte 26"/>
          <p:cNvSpPr txBox="1">
            <a:spLocks noChangeArrowheads="1"/>
          </p:cNvSpPr>
          <p:nvPr/>
        </p:nvSpPr>
        <p:spPr bwMode="auto">
          <a:xfrm>
            <a:off x="814388" y="5629275"/>
            <a:ext cx="800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b="1" dirty="0" smtClean="0">
                <a:solidFill>
                  <a:srgbClr val="0000FF"/>
                </a:solidFill>
              </a:rPr>
              <a:t>100 000 </a:t>
            </a:r>
            <a:r>
              <a:rPr lang="fr-FR" b="1" dirty="0">
                <a:solidFill>
                  <a:srgbClr val="0000FF"/>
                </a:solidFill>
              </a:rPr>
              <a:t>à </a:t>
            </a:r>
            <a:r>
              <a:rPr lang="fr-FR" b="1" dirty="0" smtClean="0">
                <a:solidFill>
                  <a:srgbClr val="0000FF"/>
                </a:solidFill>
              </a:rPr>
              <a:t>130 000 </a:t>
            </a:r>
            <a:r>
              <a:rPr lang="fr-FR" b="1" dirty="0">
                <a:solidFill>
                  <a:srgbClr val="0000FF"/>
                </a:solidFill>
              </a:rPr>
              <a:t>générations avec un régime riche en fibres</a:t>
            </a:r>
          </a:p>
          <a:p>
            <a:pPr eaLnBrk="1" hangingPunct="1"/>
            <a:r>
              <a:rPr lang="fr-FR" b="1" dirty="0">
                <a:solidFill>
                  <a:srgbClr val="0000FF"/>
                </a:solidFill>
              </a:rPr>
              <a:t>(&gt;60% de l’énergie venant des fruits, légumes, racines, noix,..)</a:t>
            </a:r>
          </a:p>
        </p:txBody>
      </p:sp>
      <p:cxnSp>
        <p:nvCxnSpPr>
          <p:cNvPr id="33802" name="Connecteur droit 28"/>
          <p:cNvCxnSpPr>
            <a:cxnSpLocks noChangeShapeType="1"/>
          </p:cNvCxnSpPr>
          <p:nvPr/>
        </p:nvCxnSpPr>
        <p:spPr bwMode="auto">
          <a:xfrm flipV="1">
            <a:off x="7950200" y="5597525"/>
            <a:ext cx="254000" cy="0"/>
          </a:xfrm>
          <a:prstGeom prst="line">
            <a:avLst/>
          </a:prstGeom>
          <a:noFill/>
          <a:ln w="38100" algn="ctr">
            <a:solidFill>
              <a:srgbClr val="660033"/>
            </a:solidFill>
            <a:round/>
            <a:headEnd/>
            <a:tailEnd/>
          </a:ln>
          <a:extLst>
            <a:ext uri="{909E8E84-426E-40DD-AFC4-6F175D3DCCD1}">
              <a14:hiddenFill xmlns:a14="http://schemas.microsoft.com/office/drawing/2010/main">
                <a:noFill/>
              </a14:hiddenFill>
            </a:ext>
          </a:extLst>
        </p:spPr>
      </p:cxnSp>
      <p:sp>
        <p:nvSpPr>
          <p:cNvPr id="33803" name="Rectangle 2"/>
          <p:cNvSpPr txBox="1">
            <a:spLocks noChangeArrowheads="1"/>
          </p:cNvSpPr>
          <p:nvPr/>
        </p:nvSpPr>
        <p:spPr bwMode="auto">
          <a:xfrm>
            <a:off x="0" y="736600"/>
            <a:ext cx="9459913"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527" tIns="41031" rIns="83527" bIns="41031"/>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ja-JP" b="1">
                <a:solidFill>
                  <a:srgbClr val="0000FF"/>
                </a:solidFill>
                <a:latin typeface="Helvetica" panose="020B0604020202020204" pitchFamily="34" charset="0"/>
              </a:rPr>
              <a:t>Histoire naturelle du genre </a:t>
            </a:r>
            <a:r>
              <a:rPr lang="fr-FR" altLang="ja-JP" b="1" i="1">
                <a:solidFill>
                  <a:srgbClr val="0000FF"/>
                </a:solidFill>
                <a:latin typeface="Helvetica" panose="020B0604020202020204" pitchFamily="34" charset="0"/>
              </a:rPr>
              <a:t>Homo </a:t>
            </a:r>
            <a:r>
              <a:rPr lang="fr-FR" altLang="ja-JP" b="1">
                <a:solidFill>
                  <a:srgbClr val="0000FF"/>
                </a:solidFill>
                <a:latin typeface="Helvetica" panose="020B0604020202020204" pitchFamily="34" charset="0"/>
              </a:rPr>
              <a:t>: l’alimentation a changé</a:t>
            </a:r>
          </a:p>
        </p:txBody>
      </p:sp>
      <p:sp>
        <p:nvSpPr>
          <p:cNvPr id="33804" name="Rectangle 8"/>
          <p:cNvSpPr>
            <a:spLocks noChangeArrowheads="1"/>
          </p:cNvSpPr>
          <p:nvPr/>
        </p:nvSpPr>
        <p:spPr bwMode="auto">
          <a:xfrm>
            <a:off x="363538" y="942975"/>
            <a:ext cx="87312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b="1">
                <a:solidFill>
                  <a:srgbClr val="FF0000"/>
                </a:solidFill>
              </a:rPr>
              <a:t> avec un impact potentiellement important sur la symbiose Homme-Microbiote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0" y="304800"/>
            <a:ext cx="9144000" cy="609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sz="2400">
              <a:solidFill>
                <a:srgbClr val="EEECE1"/>
              </a:solidFill>
              <a:latin typeface="Calibri" panose="020F0502020204030204" pitchFamily="34" charset="0"/>
              <a:ea typeface="ＭＳ Ｐゴシック" panose="020B0600070205080204" pitchFamily="34" charset="-128"/>
            </a:endParaRPr>
          </a:p>
        </p:txBody>
      </p:sp>
      <p:sp>
        <p:nvSpPr>
          <p:cNvPr id="34819" name="Rectangle 1"/>
          <p:cNvSpPr>
            <a:spLocks noChangeArrowheads="1"/>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sz="2400">
              <a:solidFill>
                <a:srgbClr val="EEECE1"/>
              </a:solidFill>
              <a:latin typeface="Calibri" panose="020F0502020204030204" pitchFamily="34" charset="0"/>
              <a:ea typeface="ＭＳ Ｐゴシック" panose="020B0600070205080204" pitchFamily="34" charset="-128"/>
            </a:endParaRPr>
          </a:p>
        </p:txBody>
      </p:sp>
      <p:sp>
        <p:nvSpPr>
          <p:cNvPr id="89" name="Rectangle 88"/>
          <p:cNvSpPr/>
          <p:nvPr/>
        </p:nvSpPr>
        <p:spPr>
          <a:xfrm>
            <a:off x="0" y="188913"/>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Nutrition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maladie métabolique</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4821"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1658938"/>
            <a:ext cx="645795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13"/>
          <p:cNvSpPr>
            <a:spLocks noChangeArrowheads="1"/>
          </p:cNvSpPr>
          <p:nvPr/>
        </p:nvSpPr>
        <p:spPr bwMode="auto">
          <a:xfrm>
            <a:off x="1636713" y="6367463"/>
            <a:ext cx="63198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a:solidFill>
                  <a:schemeClr val="bg1"/>
                </a:solidFill>
                <a:ea typeface="Calibri" panose="020F0502020204030204" pitchFamily="34" charset="0"/>
                <a:cs typeface="Times New Roman" panose="02020603050405020304" pitchFamily="18" charset="0"/>
              </a:rPr>
              <a:t>Sonnenburg et al., 2016 Nature 529, pp 212–215,– doi:10.1038/nature16504</a:t>
            </a:r>
            <a:endParaRPr lang="fr-FR" sz="12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4823" name="Rectangle 14"/>
          <p:cNvSpPr>
            <a:spLocks noChangeArrowheads="1"/>
          </p:cNvSpPr>
          <p:nvPr/>
        </p:nvSpPr>
        <p:spPr bwMode="auto">
          <a:xfrm>
            <a:off x="1258888" y="6599238"/>
            <a:ext cx="71850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a:solidFill>
                  <a:schemeClr val="bg1"/>
                </a:solidFill>
              </a:rPr>
              <a:t>Illustration :http://lemondeetnous.cafe-sciences.org/2016/04/fibres-et-microbiote-les-effets-sur-le-tres-long-terme/</a:t>
            </a:r>
          </a:p>
        </p:txBody>
      </p:sp>
      <p:sp>
        <p:nvSpPr>
          <p:cNvPr id="34824" name="ZoneTexte 1"/>
          <p:cNvSpPr txBox="1">
            <a:spLocks noChangeArrowheads="1"/>
          </p:cNvSpPr>
          <p:nvPr/>
        </p:nvSpPr>
        <p:spPr bwMode="auto">
          <a:xfrm>
            <a:off x="287338" y="971550"/>
            <a:ext cx="6805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SzPct val="126000"/>
              <a:buFont typeface="Arial" panose="020B0604020202020204" pitchFamily="34" charset="0"/>
              <a:buChar char="•"/>
            </a:pPr>
            <a:r>
              <a:rPr lang="fr-FR" b="1">
                <a:solidFill>
                  <a:schemeClr val="accent2"/>
                </a:solidFill>
              </a:rPr>
              <a:t>Le régime alimentaire modifie le microbiote à long terme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ChangeArrowheads="1"/>
          </p:cNvSpPr>
          <p:nvPr/>
        </p:nvSpPr>
        <p:spPr bwMode="auto">
          <a:xfrm>
            <a:off x="0" y="304800"/>
            <a:ext cx="9144000" cy="609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sz="2400">
              <a:solidFill>
                <a:srgbClr val="EEECE1"/>
              </a:solidFill>
              <a:latin typeface="Calibri" panose="020F0502020204030204" pitchFamily="34" charset="0"/>
              <a:ea typeface="ＭＳ Ｐゴシック" panose="020B0600070205080204" pitchFamily="34" charset="-128"/>
            </a:endParaRPr>
          </a:p>
        </p:txBody>
      </p:sp>
      <p:sp>
        <p:nvSpPr>
          <p:cNvPr id="35843" name="Rectangle 1"/>
          <p:cNvSpPr>
            <a:spLocks noChangeArrowheads="1"/>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sz="2400">
              <a:solidFill>
                <a:srgbClr val="EEECE1"/>
              </a:solidFill>
              <a:latin typeface="Calibri" panose="020F0502020204030204" pitchFamily="34" charset="0"/>
              <a:ea typeface="ＭＳ Ｐゴシック" panose="020B0600070205080204" pitchFamily="34" charset="-128"/>
            </a:endParaRPr>
          </a:p>
        </p:txBody>
      </p:sp>
      <p:sp>
        <p:nvSpPr>
          <p:cNvPr id="89" name="Rectangle 88"/>
          <p:cNvSpPr/>
          <p:nvPr/>
        </p:nvSpPr>
        <p:spPr>
          <a:xfrm>
            <a:off x="0" y="188913"/>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Nutrition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maladie métabolique</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5845"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1712913"/>
            <a:ext cx="4543425"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ZoneTexte 7"/>
          <p:cNvSpPr txBox="1">
            <a:spLocks noChangeArrowheads="1"/>
          </p:cNvSpPr>
          <p:nvPr/>
        </p:nvSpPr>
        <p:spPr bwMode="auto">
          <a:xfrm>
            <a:off x="287338" y="971550"/>
            <a:ext cx="6805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SzPct val="126000"/>
              <a:buFont typeface="Arial" panose="020B0604020202020204" pitchFamily="34" charset="0"/>
              <a:buChar char="•"/>
            </a:pPr>
            <a:r>
              <a:rPr lang="fr-FR" b="1">
                <a:solidFill>
                  <a:schemeClr val="accent2"/>
                </a:solidFill>
              </a:rPr>
              <a:t>Le régime alimentaire modifie le microbiote à long terme</a:t>
            </a:r>
          </a:p>
        </p:txBody>
      </p:sp>
      <p:sp>
        <p:nvSpPr>
          <p:cNvPr id="35847" name="Rectangle 13"/>
          <p:cNvSpPr>
            <a:spLocks noChangeArrowheads="1"/>
          </p:cNvSpPr>
          <p:nvPr/>
        </p:nvSpPr>
        <p:spPr bwMode="auto">
          <a:xfrm>
            <a:off x="1636713" y="6367463"/>
            <a:ext cx="63198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a:solidFill>
                  <a:schemeClr val="bg1"/>
                </a:solidFill>
                <a:ea typeface="Calibri" panose="020F0502020204030204" pitchFamily="34" charset="0"/>
                <a:cs typeface="Times New Roman" panose="02020603050405020304" pitchFamily="18" charset="0"/>
              </a:rPr>
              <a:t>Sonnenburg et al., 2016 Nature 529, pp 212–215,– doi:10.1038/nature16504</a:t>
            </a:r>
            <a:endParaRPr lang="fr-FR" sz="12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5848" name="Rectangle 14"/>
          <p:cNvSpPr>
            <a:spLocks noChangeArrowheads="1"/>
          </p:cNvSpPr>
          <p:nvPr/>
        </p:nvSpPr>
        <p:spPr bwMode="auto">
          <a:xfrm>
            <a:off x="1619250" y="6551613"/>
            <a:ext cx="65309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a:solidFill>
                  <a:schemeClr val="bg1"/>
                </a:solidFill>
              </a:rPr>
              <a:t>http://lemondeetnous.cafe-sciences.org/2016/04/fibres-et-microbiote-les-effets-sur-le-tres-long-terme/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r 8"/>
          <p:cNvGrpSpPr>
            <a:grpSpLocks/>
          </p:cNvGrpSpPr>
          <p:nvPr/>
        </p:nvGrpSpPr>
        <p:grpSpPr bwMode="auto">
          <a:xfrm>
            <a:off x="5867400" y="836613"/>
            <a:ext cx="2305050" cy="2322512"/>
            <a:chOff x="6588224" y="836712"/>
            <a:chExt cx="2304256" cy="2321865"/>
          </a:xfrm>
        </p:grpSpPr>
        <p:pic>
          <p:nvPicPr>
            <p:cNvPr id="36941" name="Image 3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2348880"/>
              <a:ext cx="1259957" cy="80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42" name="Chevron 32"/>
            <p:cNvSpPr>
              <a:spLocks noChangeArrowheads="1"/>
            </p:cNvSpPr>
            <p:nvPr/>
          </p:nvSpPr>
          <p:spPr bwMode="auto">
            <a:xfrm>
              <a:off x="6588224" y="1844493"/>
              <a:ext cx="791890" cy="431680"/>
            </a:xfrm>
            <a:prstGeom prst="chevron">
              <a:avLst>
                <a:gd name="adj" fmla="val 49997"/>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solidFill>
                  <a:srgbClr val="000000"/>
                </a:solidFill>
                <a:latin typeface="Calibri" panose="020F0502020204030204" pitchFamily="34" charset="0"/>
              </a:endParaRPr>
            </a:p>
          </p:txBody>
        </p:sp>
        <p:sp>
          <p:nvSpPr>
            <p:cNvPr id="36943" name="Chevron 33"/>
            <p:cNvSpPr>
              <a:spLocks noChangeArrowheads="1"/>
            </p:cNvSpPr>
            <p:nvPr/>
          </p:nvSpPr>
          <p:spPr bwMode="auto">
            <a:xfrm>
              <a:off x="6588224" y="2636435"/>
              <a:ext cx="791890" cy="433266"/>
            </a:xfrm>
            <a:prstGeom prst="chevron">
              <a:avLst>
                <a:gd name="adj"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solidFill>
                  <a:srgbClr val="000000"/>
                </a:solidFill>
                <a:latin typeface="Calibri" panose="020F0502020204030204" pitchFamily="34" charset="0"/>
              </a:endParaRPr>
            </a:p>
          </p:txBody>
        </p:sp>
        <p:grpSp>
          <p:nvGrpSpPr>
            <p:cNvPr id="36944" name="Grouper 7"/>
            <p:cNvGrpSpPr>
              <a:grpSpLocks/>
            </p:cNvGrpSpPr>
            <p:nvPr/>
          </p:nvGrpSpPr>
          <p:grpSpPr bwMode="auto">
            <a:xfrm>
              <a:off x="7452320" y="836712"/>
              <a:ext cx="1440160" cy="1529777"/>
              <a:chOff x="6804248" y="548680"/>
              <a:chExt cx="1259957" cy="1025721"/>
            </a:xfrm>
          </p:grpSpPr>
          <p:pic>
            <p:nvPicPr>
              <p:cNvPr id="36946" name="Imag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548680"/>
                <a:ext cx="1259957" cy="102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c 5"/>
              <p:cNvSpPr>
                <a:spLocks/>
              </p:cNvSpPr>
              <p:nvPr/>
            </p:nvSpPr>
            <p:spPr bwMode="auto">
              <a:xfrm>
                <a:off x="7174252" y="1019025"/>
                <a:ext cx="503982" cy="359675"/>
              </a:xfrm>
              <a:custGeom>
                <a:avLst/>
                <a:gdLst>
                  <a:gd name="T0" fmla="*/ 24737 w 504056"/>
                  <a:gd name="T1" fmla="*/ 101804 h 360040"/>
                  <a:gd name="T2" fmla="*/ 281614 w 504056"/>
                  <a:gd name="T3" fmla="*/ 1255 h 360040"/>
                  <a:gd name="T4" fmla="*/ 503760 w 504056"/>
                  <a:gd name="T5" fmla="*/ 179292 h 360040"/>
                  <a:gd name="T6" fmla="*/ 0 60000 65536"/>
                  <a:gd name="T7" fmla="*/ 0 60000 65536"/>
                  <a:gd name="T8" fmla="*/ 0 60000 65536"/>
                  <a:gd name="T9" fmla="*/ 0 w 504056"/>
                  <a:gd name="T10" fmla="*/ 0 h 360040"/>
                  <a:gd name="T11" fmla="*/ 504056 w 504056"/>
                  <a:gd name="T12" fmla="*/ 360040 h 360040"/>
                </a:gdLst>
                <a:ahLst/>
                <a:cxnLst>
                  <a:cxn ang="T6">
                    <a:pos x="T0" y="T1"/>
                  </a:cxn>
                  <a:cxn ang="T7">
                    <a:pos x="T2" y="T3"/>
                  </a:cxn>
                  <a:cxn ang="T8">
                    <a:pos x="T4" y="T5"/>
                  </a:cxn>
                </a:cxnLst>
                <a:rect l="T9" t="T10" r="T11" b="T12"/>
                <a:pathLst>
                  <a:path w="504056" h="360040" stroke="0">
                    <a:moveTo>
                      <a:pt x="24753" y="102218"/>
                    </a:moveTo>
                    <a:cubicBezTo>
                      <a:pt x="71363" y="32751"/>
                      <a:pt x="174686" y="-7834"/>
                      <a:pt x="281778" y="1259"/>
                    </a:cubicBezTo>
                    <a:cubicBezTo>
                      <a:pt x="408569" y="12025"/>
                      <a:pt x="504056" y="88818"/>
                      <a:pt x="504056" y="180020"/>
                    </a:cubicBezTo>
                    <a:lnTo>
                      <a:pt x="252028" y="180020"/>
                    </a:lnTo>
                    <a:lnTo>
                      <a:pt x="24753" y="102218"/>
                    </a:lnTo>
                    <a:close/>
                  </a:path>
                  <a:path w="504056" h="360040" fill="none">
                    <a:moveTo>
                      <a:pt x="24753" y="102218"/>
                    </a:moveTo>
                    <a:cubicBezTo>
                      <a:pt x="71363" y="32751"/>
                      <a:pt x="174686" y="-7834"/>
                      <a:pt x="281778" y="1259"/>
                    </a:cubicBezTo>
                    <a:cubicBezTo>
                      <a:pt x="408569" y="12025"/>
                      <a:pt x="504056" y="88818"/>
                      <a:pt x="504056" y="180020"/>
                    </a:cubicBezTo>
                  </a:path>
                </a:pathLst>
              </a:custGeom>
              <a:noFill/>
              <a:ln w="25400" cap="flat" cmpd="sng">
                <a:solidFill>
                  <a:schemeClr val="tx1"/>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fr-FR">
                  <a:solidFill>
                    <a:prstClr val="black"/>
                  </a:solidFill>
                  <a:latin typeface="Calibri" panose="020F0502020204030204" pitchFamily="34" charset="0"/>
                  <a:ea typeface="MS PGothic" panose="020B0600070205080204" pitchFamily="34" charset="-128"/>
                </a:endParaRPr>
              </a:p>
            </p:txBody>
          </p:sp>
          <p:sp>
            <p:nvSpPr>
              <p:cNvPr id="26" name="Arc 25"/>
              <p:cNvSpPr>
                <a:spLocks/>
              </p:cNvSpPr>
              <p:nvPr/>
            </p:nvSpPr>
            <p:spPr bwMode="auto">
              <a:xfrm rot="10266319">
                <a:off x="7220068" y="1209503"/>
                <a:ext cx="447059" cy="275610"/>
              </a:xfrm>
              <a:custGeom>
                <a:avLst/>
                <a:gdLst>
                  <a:gd name="T0" fmla="*/ 69580 w 447383"/>
                  <a:gd name="T1" fmla="*/ 38062 h 274987"/>
                  <a:gd name="T2" fmla="*/ 262939 w 447383"/>
                  <a:gd name="T3" fmla="*/ 2237 h 274987"/>
                  <a:gd name="T4" fmla="*/ 446088 w 447383"/>
                  <a:gd name="T5" fmla="*/ 138745 h 274987"/>
                  <a:gd name="T6" fmla="*/ 0 60000 65536"/>
                  <a:gd name="T7" fmla="*/ 0 60000 65536"/>
                  <a:gd name="T8" fmla="*/ 0 60000 65536"/>
                  <a:gd name="T9" fmla="*/ 0 w 447383"/>
                  <a:gd name="T10" fmla="*/ 0 h 274987"/>
                  <a:gd name="T11" fmla="*/ 447383 w 447383"/>
                  <a:gd name="T12" fmla="*/ 274987 h 274987"/>
                </a:gdLst>
                <a:ahLst/>
                <a:cxnLst>
                  <a:cxn ang="T6">
                    <a:pos x="T0" y="T1"/>
                  </a:cxn>
                  <a:cxn ang="T7">
                    <a:pos x="T2" y="T3"/>
                  </a:cxn>
                  <a:cxn ang="T8">
                    <a:pos x="T4" y="T5"/>
                  </a:cxn>
                </a:cxnLst>
                <a:rect l="T9" t="T10" r="T11" b="T12"/>
                <a:pathLst>
                  <a:path w="447383" h="274987" stroke="0">
                    <a:moveTo>
                      <a:pt x="69781" y="37719"/>
                    </a:moveTo>
                    <a:cubicBezTo>
                      <a:pt x="121522" y="7565"/>
                      <a:pt x="193551" y="-5622"/>
                      <a:pt x="263703" y="2217"/>
                    </a:cubicBezTo>
                    <a:cubicBezTo>
                      <a:pt x="370068" y="14103"/>
                      <a:pt x="447383" y="71044"/>
                      <a:pt x="447383" y="137494"/>
                    </a:cubicBezTo>
                    <a:lnTo>
                      <a:pt x="223692" y="137494"/>
                    </a:lnTo>
                    <a:lnTo>
                      <a:pt x="69781" y="37719"/>
                    </a:lnTo>
                    <a:close/>
                  </a:path>
                  <a:path w="447383" h="274987" fill="none">
                    <a:moveTo>
                      <a:pt x="69781" y="37719"/>
                    </a:moveTo>
                    <a:cubicBezTo>
                      <a:pt x="121522" y="7565"/>
                      <a:pt x="193551" y="-5622"/>
                      <a:pt x="263703" y="2217"/>
                    </a:cubicBezTo>
                    <a:cubicBezTo>
                      <a:pt x="370068" y="14103"/>
                      <a:pt x="447383" y="71044"/>
                      <a:pt x="447383" y="137494"/>
                    </a:cubicBezTo>
                  </a:path>
                </a:pathLst>
              </a:custGeom>
              <a:noFill/>
              <a:ln w="25400" cap="flat" cmpd="sng">
                <a:solidFill>
                  <a:srgbClr val="000000"/>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fr-FR">
                  <a:solidFill>
                    <a:prstClr val="black"/>
                  </a:solidFill>
                  <a:latin typeface="Calibri" panose="020F0502020204030204" pitchFamily="34" charset="0"/>
                  <a:ea typeface="MS PGothic" panose="020B0600070205080204" pitchFamily="34" charset="-128"/>
                </a:endParaRPr>
              </a:p>
            </p:txBody>
          </p:sp>
          <p:sp>
            <p:nvSpPr>
              <p:cNvPr id="7" name="Rectangle 6"/>
              <p:cNvSpPr/>
              <p:nvPr/>
            </p:nvSpPr>
            <p:spPr>
              <a:xfrm>
                <a:off x="7308925" y="1340391"/>
                <a:ext cx="287396" cy="7236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sp>
            <p:nvSpPr>
              <p:cNvPr id="28" name="Rectangle 27"/>
              <p:cNvSpPr/>
              <p:nvPr/>
            </p:nvSpPr>
            <p:spPr>
              <a:xfrm>
                <a:off x="7236729" y="1100962"/>
                <a:ext cx="359592" cy="7236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sp>
            <p:nvSpPr>
              <p:cNvPr id="29" name="Rectangle 28"/>
              <p:cNvSpPr/>
              <p:nvPr/>
            </p:nvSpPr>
            <p:spPr>
              <a:xfrm>
                <a:off x="7260332" y="1359546"/>
                <a:ext cx="80526" cy="6384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sp>
            <p:nvSpPr>
              <p:cNvPr id="30" name="Rectangle 29"/>
              <p:cNvSpPr/>
              <p:nvPr/>
            </p:nvSpPr>
            <p:spPr>
              <a:xfrm>
                <a:off x="7381121" y="1066910"/>
                <a:ext cx="80526" cy="6384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sp>
            <p:nvSpPr>
              <p:cNvPr id="35" name="Rectangle 34"/>
              <p:cNvSpPr/>
              <p:nvPr/>
            </p:nvSpPr>
            <p:spPr>
              <a:xfrm>
                <a:off x="7471366" y="1061590"/>
                <a:ext cx="80526" cy="6384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grpSp>
        <p:sp>
          <p:nvSpPr>
            <p:cNvPr id="2" name="Flèche à quatre pointes 1"/>
            <p:cNvSpPr/>
            <p:nvPr/>
          </p:nvSpPr>
          <p:spPr>
            <a:xfrm>
              <a:off x="7956178" y="1628653"/>
              <a:ext cx="431651" cy="504684"/>
            </a:xfrm>
            <a:prstGeom prst="quad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grpSp>
      <p:pic>
        <p:nvPicPr>
          <p:cNvPr id="36867"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6700" y="1268413"/>
            <a:ext cx="1592263"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1"/>
          <p:cNvSpPr>
            <a:spLocks noChangeArrowheads="1"/>
          </p:cNvSpPr>
          <p:nvPr/>
        </p:nvSpPr>
        <p:spPr bwMode="auto">
          <a:xfrm>
            <a:off x="0" y="304800"/>
            <a:ext cx="9144000" cy="609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sz="2400">
              <a:solidFill>
                <a:srgbClr val="EEECE1"/>
              </a:solidFill>
              <a:latin typeface="Calibri" panose="020F0502020204030204" pitchFamily="34" charset="0"/>
              <a:ea typeface="ＭＳ Ｐゴシック" panose="020B0600070205080204" pitchFamily="34" charset="-128"/>
            </a:endParaRPr>
          </a:p>
        </p:txBody>
      </p:sp>
      <p:sp>
        <p:nvSpPr>
          <p:cNvPr id="36869" name="Rectangle 2"/>
          <p:cNvSpPr>
            <a:spLocks noChangeArrowheads="1"/>
          </p:cNvSpPr>
          <p:nvPr/>
        </p:nvSpPr>
        <p:spPr bwMode="auto">
          <a:xfrm>
            <a:off x="600075" y="1741488"/>
            <a:ext cx="1512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600" b="1" i="1">
                <a:solidFill>
                  <a:srgbClr val="000000"/>
                </a:solidFill>
                <a:latin typeface="Calibri" panose="020F0502020204030204" pitchFamily="34" charset="0"/>
                <a:ea typeface="ＭＳ Ｐゴシック" panose="020B0600070205080204" pitchFamily="34" charset="-128"/>
              </a:rPr>
              <a:t>ob/ob</a:t>
            </a:r>
            <a:endParaRPr lang="fr-FR" sz="1600">
              <a:solidFill>
                <a:srgbClr val="000000"/>
              </a:solidFill>
              <a:latin typeface="Calibri" panose="020F0502020204030204" pitchFamily="34" charset="0"/>
              <a:ea typeface="ＭＳ Ｐゴシック" panose="020B0600070205080204" pitchFamily="34" charset="-128"/>
            </a:endParaRPr>
          </a:p>
        </p:txBody>
      </p:sp>
      <p:pic>
        <p:nvPicPr>
          <p:cNvPr id="27" name="Picture 2"/>
          <p:cNvPicPr>
            <a:picLocks noChangeAspect="1" noChangeArrowheads="1"/>
          </p:cNvPicPr>
          <p:nvPr/>
        </p:nvPicPr>
        <p:blipFill>
          <a:blip r:embed="rId5">
            <a:extLst>
              <a:ext uri="{28A0092B-C50C-407E-A947-70E740481C1C}">
                <a14:useLocalDpi xmlns:a14="http://schemas.microsoft.com/office/drawing/2010/main" val="0"/>
              </a:ext>
            </a:extLst>
          </a:blip>
          <a:srcRect l="69214" r="-652" b="11110"/>
          <a:stretch>
            <a:fillRect/>
          </a:stretch>
        </p:blipFill>
        <p:spPr bwMode="auto">
          <a:xfrm>
            <a:off x="6516688" y="3284538"/>
            <a:ext cx="174942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2"/>
          <p:cNvPicPr>
            <a:picLocks noChangeAspect="1" noChangeArrowheads="1"/>
          </p:cNvPicPr>
          <p:nvPr/>
        </p:nvPicPr>
        <p:blipFill>
          <a:blip r:embed="rId5">
            <a:extLst>
              <a:ext uri="{28A0092B-C50C-407E-A947-70E740481C1C}">
                <a14:useLocalDpi xmlns:a14="http://schemas.microsoft.com/office/drawing/2010/main" val="0"/>
              </a:ext>
            </a:extLst>
          </a:blip>
          <a:srcRect l="43291" r="29755" b="7390"/>
          <a:stretch>
            <a:fillRect/>
          </a:stretch>
        </p:blipFill>
        <p:spPr bwMode="auto">
          <a:xfrm>
            <a:off x="1619250" y="3213100"/>
            <a:ext cx="15494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Rectangle 1"/>
          <p:cNvSpPr>
            <a:spLocks noChangeArrowheads="1"/>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sz="2400">
              <a:solidFill>
                <a:srgbClr val="EEECE1"/>
              </a:solidFill>
              <a:latin typeface="Calibri" panose="020F0502020204030204" pitchFamily="34" charset="0"/>
              <a:ea typeface="ＭＳ Ｐゴシック" panose="020B0600070205080204" pitchFamily="34" charset="-128"/>
            </a:endParaRPr>
          </a:p>
        </p:txBody>
      </p:sp>
      <p:sp>
        <p:nvSpPr>
          <p:cNvPr id="36873" name="Rectangle 39"/>
          <p:cNvSpPr>
            <a:spLocks noChangeArrowheads="1"/>
          </p:cNvSpPr>
          <p:nvPr/>
        </p:nvSpPr>
        <p:spPr bwMode="auto">
          <a:xfrm>
            <a:off x="179388" y="1452563"/>
            <a:ext cx="1293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b="1">
                <a:solidFill>
                  <a:srgbClr val="000000"/>
                </a:solidFill>
                <a:latin typeface="Calibri" panose="020F0502020204030204" pitchFamily="34" charset="0"/>
                <a:ea typeface="ＭＳ Ｐゴシック" panose="020B0600070205080204" pitchFamily="34" charset="-128"/>
              </a:rPr>
              <a:t>Obese mice</a:t>
            </a:r>
            <a:endParaRPr lang="fr-FR">
              <a:solidFill>
                <a:srgbClr val="000000"/>
              </a:solidFill>
              <a:latin typeface="Calibri" panose="020F0502020204030204" pitchFamily="34" charset="0"/>
              <a:ea typeface="ＭＳ Ｐゴシック" panose="020B0600070205080204" pitchFamily="34" charset="-128"/>
            </a:endParaRPr>
          </a:p>
        </p:txBody>
      </p:sp>
      <p:sp>
        <p:nvSpPr>
          <p:cNvPr id="36874" name="Rectangle 40"/>
          <p:cNvSpPr>
            <a:spLocks noChangeArrowheads="1"/>
          </p:cNvSpPr>
          <p:nvPr/>
        </p:nvSpPr>
        <p:spPr bwMode="auto">
          <a:xfrm>
            <a:off x="573088" y="237966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b="1">
                <a:solidFill>
                  <a:srgbClr val="000000"/>
                </a:solidFill>
                <a:latin typeface="Calibri" panose="020F0502020204030204" pitchFamily="34" charset="0"/>
                <a:ea typeface="ＭＳ Ｐゴシック" panose="020B0600070205080204" pitchFamily="34" charset="-128"/>
              </a:rPr>
              <a:t>Lean mice</a:t>
            </a:r>
            <a:endParaRPr lang="fr-FR">
              <a:solidFill>
                <a:srgbClr val="000000"/>
              </a:solidFill>
              <a:latin typeface="Calibri" panose="020F0502020204030204" pitchFamily="34" charset="0"/>
              <a:ea typeface="ＭＳ Ｐゴシック" panose="020B0600070205080204" pitchFamily="34" charset="-128"/>
            </a:endParaRPr>
          </a:p>
        </p:txBody>
      </p:sp>
      <p:sp>
        <p:nvSpPr>
          <p:cNvPr id="36875" name="Rectangle 19"/>
          <p:cNvSpPr>
            <a:spLocks noChangeArrowheads="1"/>
          </p:cNvSpPr>
          <p:nvPr/>
        </p:nvSpPr>
        <p:spPr bwMode="auto">
          <a:xfrm>
            <a:off x="528638" y="2676525"/>
            <a:ext cx="1247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600" b="1">
                <a:solidFill>
                  <a:srgbClr val="000000"/>
                </a:solidFill>
                <a:latin typeface="Calibri" panose="020F0502020204030204" pitchFamily="34" charset="0"/>
                <a:ea typeface="ＭＳ Ｐゴシック" panose="020B0600070205080204" pitchFamily="34" charset="-128"/>
              </a:rPr>
              <a:t>+/+ ou  ob/+</a:t>
            </a:r>
            <a:endParaRPr lang="fr-FR" sz="1600">
              <a:solidFill>
                <a:srgbClr val="000000"/>
              </a:solidFill>
              <a:latin typeface="Calibri" panose="020F0502020204030204" pitchFamily="34" charset="0"/>
              <a:ea typeface="ＭＳ Ｐゴシック" panose="020B0600070205080204" pitchFamily="34" charset="-128"/>
            </a:endParaRPr>
          </a:p>
        </p:txBody>
      </p:sp>
      <p:grpSp>
        <p:nvGrpSpPr>
          <p:cNvPr id="5" name="Grouper 10"/>
          <p:cNvGrpSpPr>
            <a:grpSpLocks/>
          </p:cNvGrpSpPr>
          <p:nvPr/>
        </p:nvGrpSpPr>
        <p:grpSpPr bwMode="auto">
          <a:xfrm>
            <a:off x="3192463" y="1020763"/>
            <a:ext cx="2520950" cy="2160587"/>
            <a:chOff x="4355976" y="980728"/>
            <a:chExt cx="2304256" cy="2160240"/>
          </a:xfrm>
        </p:grpSpPr>
        <p:grpSp>
          <p:nvGrpSpPr>
            <p:cNvPr id="36886" name="Grouper 4"/>
            <p:cNvGrpSpPr>
              <a:grpSpLocks/>
            </p:cNvGrpSpPr>
            <p:nvPr/>
          </p:nvGrpSpPr>
          <p:grpSpPr bwMode="auto">
            <a:xfrm>
              <a:off x="4355976" y="1124744"/>
              <a:ext cx="2304256" cy="2016224"/>
              <a:chOff x="4355976" y="1124744"/>
              <a:chExt cx="2304256" cy="2016224"/>
            </a:xfrm>
          </p:grpSpPr>
          <p:pic>
            <p:nvPicPr>
              <p:cNvPr id="36937" name="Imag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0275" y="2331271"/>
                <a:ext cx="1259957" cy="80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38" name="Imag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8267" y="1412776"/>
                <a:ext cx="1259957" cy="80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39" name="Flèche courbée vers le bas 11"/>
              <p:cNvSpPr>
                <a:spLocks noChangeArrowheads="1"/>
              </p:cNvSpPr>
              <p:nvPr/>
            </p:nvSpPr>
            <p:spPr bwMode="auto">
              <a:xfrm>
                <a:off x="4355976" y="1125167"/>
                <a:ext cx="1657091" cy="576170"/>
              </a:xfrm>
              <a:prstGeom prst="curvedDownArrow">
                <a:avLst>
                  <a:gd name="adj1" fmla="val 54179"/>
                  <a:gd name="adj2" fmla="val 91088"/>
                  <a:gd name="adj3" fmla="val 25000"/>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solidFill>
                    <a:srgbClr val="000000"/>
                  </a:solidFill>
                  <a:latin typeface="Calibri" panose="020F0502020204030204" pitchFamily="34" charset="0"/>
                </a:endParaRPr>
              </a:p>
            </p:txBody>
          </p:sp>
          <p:sp>
            <p:nvSpPr>
              <p:cNvPr id="36940" name="Flèche courbée vers le bas 36"/>
              <p:cNvSpPr>
                <a:spLocks noChangeArrowheads="1"/>
              </p:cNvSpPr>
              <p:nvPr/>
            </p:nvSpPr>
            <p:spPr bwMode="auto">
              <a:xfrm>
                <a:off x="4355976" y="2133068"/>
                <a:ext cx="1583087" cy="576169"/>
              </a:xfrm>
              <a:prstGeom prst="curvedDownArrow">
                <a:avLst>
                  <a:gd name="adj1" fmla="val 54189"/>
                  <a:gd name="adj2" fmla="val 91078"/>
                  <a:gd name="adj3" fmla="val 25000"/>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solidFill>
                    <a:srgbClr val="000000"/>
                  </a:solidFill>
                  <a:latin typeface="Calibri" panose="020F0502020204030204" pitchFamily="34" charset="0"/>
                </a:endParaRPr>
              </a:p>
            </p:txBody>
          </p:sp>
        </p:grpSp>
        <p:grpSp>
          <p:nvGrpSpPr>
            <p:cNvPr id="36887" name="Group 21"/>
            <p:cNvGrpSpPr>
              <a:grpSpLocks/>
            </p:cNvGrpSpPr>
            <p:nvPr/>
          </p:nvGrpSpPr>
          <p:grpSpPr bwMode="auto">
            <a:xfrm>
              <a:off x="4860032" y="980728"/>
              <a:ext cx="641993" cy="400513"/>
              <a:chOff x="2016" y="528"/>
              <a:chExt cx="777" cy="375"/>
            </a:xfrm>
          </p:grpSpPr>
          <p:grpSp>
            <p:nvGrpSpPr>
              <p:cNvPr id="36913" name="Group 22"/>
              <p:cNvGrpSpPr>
                <a:grpSpLocks noChangeAspect="1"/>
              </p:cNvGrpSpPr>
              <p:nvPr/>
            </p:nvGrpSpPr>
            <p:grpSpPr bwMode="auto">
              <a:xfrm>
                <a:off x="2016" y="624"/>
                <a:ext cx="249" cy="231"/>
                <a:chOff x="3216" y="720"/>
                <a:chExt cx="358" cy="332"/>
              </a:xfrm>
            </p:grpSpPr>
            <p:sp>
              <p:nvSpPr>
                <p:cNvPr id="60" name="AutoShape 23"/>
                <p:cNvSpPr>
                  <a:spLocks noChangeAspect="1" noChangeArrowheads="1"/>
                </p:cNvSpPr>
                <p:nvPr/>
              </p:nvSpPr>
              <p:spPr bwMode="auto">
                <a:xfrm>
                  <a:off x="3303" y="851"/>
                  <a:ext cx="192"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6931"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32"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33"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34"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35"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36"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6914" name="Group 30"/>
              <p:cNvGrpSpPr>
                <a:grpSpLocks noChangeAspect="1"/>
              </p:cNvGrpSpPr>
              <p:nvPr/>
            </p:nvGrpSpPr>
            <p:grpSpPr bwMode="auto">
              <a:xfrm>
                <a:off x="2352" y="672"/>
                <a:ext cx="249" cy="231"/>
                <a:chOff x="3216" y="720"/>
                <a:chExt cx="358" cy="332"/>
              </a:xfrm>
            </p:grpSpPr>
            <p:sp>
              <p:nvSpPr>
                <p:cNvPr id="36923" name="AutoShape 31"/>
                <p:cNvSpPr>
                  <a:spLocks noChangeAspect="1" noChangeArrowheads="1"/>
                </p:cNvSpPr>
                <p:nvPr/>
              </p:nvSpPr>
              <p:spPr bwMode="auto">
                <a:xfrm>
                  <a:off x="3305" y="851"/>
                  <a:ext cx="192" cy="115"/>
                </a:xfrm>
                <a:prstGeom prst="roundRect">
                  <a:avLst>
                    <a:gd name="adj" fmla="val 16667"/>
                  </a:avLst>
                </a:prstGeom>
                <a:solidFill>
                  <a:schemeClr val="accent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solidFill>
                      <a:srgbClr val="000000"/>
                    </a:solidFill>
                    <a:latin typeface="Calibri" panose="020F0502020204030204" pitchFamily="34" charset="0"/>
                  </a:endParaRPr>
                </a:p>
              </p:txBody>
            </p:sp>
            <p:sp>
              <p:nvSpPr>
                <p:cNvPr id="36924"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25"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26"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27"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28"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29"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6915" name="Group 38"/>
              <p:cNvGrpSpPr>
                <a:grpSpLocks noChangeAspect="1"/>
              </p:cNvGrpSpPr>
              <p:nvPr/>
            </p:nvGrpSpPr>
            <p:grpSpPr bwMode="auto">
              <a:xfrm>
                <a:off x="2544" y="528"/>
                <a:ext cx="249" cy="231"/>
                <a:chOff x="3216" y="720"/>
                <a:chExt cx="358" cy="332"/>
              </a:xfrm>
            </p:grpSpPr>
            <p:sp>
              <p:nvSpPr>
                <p:cNvPr id="46" name="AutoShape 39"/>
                <p:cNvSpPr>
                  <a:spLocks noChangeAspect="1" noChangeArrowheads="1"/>
                </p:cNvSpPr>
                <p:nvPr/>
              </p:nvSpPr>
              <p:spPr bwMode="auto">
                <a:xfrm>
                  <a:off x="3304" y="850"/>
                  <a:ext cx="192" cy="111"/>
                </a:xfrm>
                <a:prstGeom prst="roundRect">
                  <a:avLst>
                    <a:gd name="adj" fmla="val 16667"/>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6917" name="Freeform 40"/>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18"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19"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20"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21"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22"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grpSp>
          <p:nvGrpSpPr>
            <p:cNvPr id="36888" name="Group 21"/>
            <p:cNvGrpSpPr>
              <a:grpSpLocks/>
            </p:cNvGrpSpPr>
            <p:nvPr/>
          </p:nvGrpSpPr>
          <p:grpSpPr bwMode="auto">
            <a:xfrm>
              <a:off x="4716016" y="1988840"/>
              <a:ext cx="641993" cy="400513"/>
              <a:chOff x="2016" y="528"/>
              <a:chExt cx="777" cy="375"/>
            </a:xfrm>
          </p:grpSpPr>
          <p:grpSp>
            <p:nvGrpSpPr>
              <p:cNvPr id="36889" name="Group 22"/>
              <p:cNvGrpSpPr>
                <a:grpSpLocks noChangeAspect="1"/>
              </p:cNvGrpSpPr>
              <p:nvPr/>
            </p:nvGrpSpPr>
            <p:grpSpPr bwMode="auto">
              <a:xfrm>
                <a:off x="2016" y="624"/>
                <a:ext cx="249" cy="231"/>
                <a:chOff x="3216" y="720"/>
                <a:chExt cx="358" cy="332"/>
              </a:xfrm>
            </p:grpSpPr>
            <p:sp>
              <p:nvSpPr>
                <p:cNvPr id="85" name="AutoShape 23"/>
                <p:cNvSpPr>
                  <a:spLocks noChangeAspect="1" noChangeArrowheads="1"/>
                </p:cNvSpPr>
                <p:nvPr/>
              </p:nvSpPr>
              <p:spPr bwMode="auto">
                <a:xfrm>
                  <a:off x="3302" y="851"/>
                  <a:ext cx="194"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6907"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08"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09"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10"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11"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12"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6890" name="Group 30"/>
              <p:cNvGrpSpPr>
                <a:grpSpLocks noChangeAspect="1"/>
              </p:cNvGrpSpPr>
              <p:nvPr/>
            </p:nvGrpSpPr>
            <p:grpSpPr bwMode="auto">
              <a:xfrm>
                <a:off x="2352" y="672"/>
                <a:ext cx="249" cy="231"/>
                <a:chOff x="3216" y="720"/>
                <a:chExt cx="358" cy="332"/>
              </a:xfrm>
            </p:grpSpPr>
            <p:sp>
              <p:nvSpPr>
                <p:cNvPr id="36899" name="AutoShape 31"/>
                <p:cNvSpPr>
                  <a:spLocks noChangeAspect="1" noChangeArrowheads="1"/>
                </p:cNvSpPr>
                <p:nvPr/>
              </p:nvSpPr>
              <p:spPr bwMode="auto">
                <a:xfrm>
                  <a:off x="3308" y="850"/>
                  <a:ext cx="194" cy="111"/>
                </a:xfrm>
                <a:prstGeom prst="roundRect">
                  <a:avLst>
                    <a:gd name="adj" fmla="val 16667"/>
                  </a:avLst>
                </a:prstGeom>
                <a:solidFill>
                  <a:schemeClr val="accent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solidFill>
                      <a:srgbClr val="000000"/>
                    </a:solidFill>
                    <a:latin typeface="Calibri" panose="020F0502020204030204" pitchFamily="34" charset="0"/>
                  </a:endParaRPr>
                </a:p>
              </p:txBody>
            </p:sp>
            <p:sp>
              <p:nvSpPr>
                <p:cNvPr id="36900"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01"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02"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03"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04"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905"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6891" name="Group 38"/>
              <p:cNvGrpSpPr>
                <a:grpSpLocks noChangeAspect="1"/>
              </p:cNvGrpSpPr>
              <p:nvPr/>
            </p:nvGrpSpPr>
            <p:grpSpPr bwMode="auto">
              <a:xfrm>
                <a:off x="2544" y="528"/>
                <a:ext cx="249" cy="231"/>
                <a:chOff x="3216" y="720"/>
                <a:chExt cx="358" cy="332"/>
              </a:xfrm>
            </p:grpSpPr>
            <p:sp>
              <p:nvSpPr>
                <p:cNvPr id="71" name="AutoShape 39"/>
                <p:cNvSpPr>
                  <a:spLocks noChangeAspect="1" noChangeArrowheads="1"/>
                </p:cNvSpPr>
                <p:nvPr/>
              </p:nvSpPr>
              <p:spPr bwMode="auto">
                <a:xfrm>
                  <a:off x="3302" y="850"/>
                  <a:ext cx="194" cy="111"/>
                </a:xfrm>
                <a:prstGeom prst="roundRect">
                  <a:avLst>
                    <a:gd name="adj" fmla="val 16667"/>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6893" name="Freeform 40"/>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894"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895"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896"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897"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6898"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grpSp>
      <p:sp>
        <p:nvSpPr>
          <p:cNvPr id="36877" name="Rectangle 85"/>
          <p:cNvSpPr>
            <a:spLocks noChangeArrowheads="1"/>
          </p:cNvSpPr>
          <p:nvPr/>
        </p:nvSpPr>
        <p:spPr bwMode="auto">
          <a:xfrm>
            <a:off x="2411413" y="3500438"/>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solidFill>
                  <a:srgbClr val="000000"/>
                </a:solidFill>
                <a:latin typeface="Calibri" panose="020F0502020204030204" pitchFamily="34" charset="0"/>
                <a:ea typeface="ＭＳ Ｐゴシック" panose="020B0600070205080204" pitchFamily="34" charset="-128"/>
              </a:rPr>
              <a:t>           in the energy extraction from diet</a:t>
            </a:r>
          </a:p>
        </p:txBody>
      </p:sp>
      <p:sp>
        <p:nvSpPr>
          <p:cNvPr id="36878" name="Rectangle 86"/>
          <p:cNvSpPr>
            <a:spLocks noChangeArrowheads="1"/>
          </p:cNvSpPr>
          <p:nvPr/>
        </p:nvSpPr>
        <p:spPr bwMode="auto">
          <a:xfrm>
            <a:off x="7472363" y="6048375"/>
            <a:ext cx="19462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100" i="1">
                <a:solidFill>
                  <a:srgbClr val="000000"/>
                </a:solidFill>
                <a:latin typeface="Calibri" panose="020F0502020204030204" pitchFamily="34" charset="0"/>
                <a:ea typeface="ＭＳ Ｐゴシック" panose="020B0600070205080204" pitchFamily="34" charset="-128"/>
              </a:rPr>
              <a:t>(Turnbaugh et al., 2006)</a:t>
            </a:r>
            <a:endParaRPr lang="fr-FR" sz="1100" i="1">
              <a:solidFill>
                <a:srgbClr val="000000"/>
              </a:solidFill>
              <a:latin typeface="Calibri" panose="020F0502020204030204" pitchFamily="34" charset="0"/>
              <a:ea typeface="ＭＳ Ｐゴシック" panose="020B0600070205080204" pitchFamily="34" charset="-128"/>
            </a:endParaRPr>
          </a:p>
        </p:txBody>
      </p:sp>
      <p:sp>
        <p:nvSpPr>
          <p:cNvPr id="88" name="Flèche vers le haut 87"/>
          <p:cNvSpPr/>
          <p:nvPr/>
        </p:nvSpPr>
        <p:spPr>
          <a:xfrm rot="2207876">
            <a:off x="2673350" y="3262313"/>
            <a:ext cx="333375" cy="503237"/>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sp>
        <p:nvSpPr>
          <p:cNvPr id="36880" name="ZoneTexte 86"/>
          <p:cNvSpPr txBox="1">
            <a:spLocks noChangeArrowheads="1"/>
          </p:cNvSpPr>
          <p:nvPr/>
        </p:nvSpPr>
        <p:spPr bwMode="auto">
          <a:xfrm>
            <a:off x="8675688" y="44450"/>
            <a:ext cx="433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solidFill>
                  <a:srgbClr val="000000"/>
                </a:solidFill>
                <a:latin typeface="Calibri" panose="020F0502020204030204" pitchFamily="34" charset="0"/>
                <a:ea typeface="ＭＳ Ｐゴシック" panose="020B0600070205080204" pitchFamily="34" charset="-128"/>
              </a:rPr>
              <a:t>12</a:t>
            </a:r>
          </a:p>
        </p:txBody>
      </p:sp>
      <p:sp>
        <p:nvSpPr>
          <p:cNvPr id="36881" name="ZoneTexte 4"/>
          <p:cNvSpPr txBox="1">
            <a:spLocks noChangeArrowheads="1"/>
          </p:cNvSpPr>
          <p:nvPr/>
        </p:nvSpPr>
        <p:spPr bwMode="auto">
          <a:xfrm>
            <a:off x="1258888" y="3716338"/>
            <a:ext cx="7207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solidFill>
                  <a:srgbClr val="000000"/>
                </a:solidFill>
                <a:latin typeface="Calibri" panose="020F0502020204030204" pitchFamily="34" charset="0"/>
                <a:ea typeface="ＭＳ Ｐゴシック" panose="020B0600070205080204" pitchFamily="34" charset="-128"/>
              </a:rPr>
              <a:t>Feces</a:t>
            </a:r>
          </a:p>
        </p:txBody>
      </p:sp>
      <p:sp>
        <p:nvSpPr>
          <p:cNvPr id="9" name="Rectangle 8"/>
          <p:cNvSpPr>
            <a:spLocks noChangeArrowheads="1"/>
          </p:cNvSpPr>
          <p:nvPr/>
        </p:nvSpPr>
        <p:spPr bwMode="auto">
          <a:xfrm>
            <a:off x="4500563" y="5013325"/>
            <a:ext cx="2009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solidFill>
                  <a:srgbClr val="000000"/>
                </a:solidFill>
                <a:latin typeface="Calibri" panose="020F0502020204030204" pitchFamily="34" charset="0"/>
                <a:ea typeface="ＭＳ Ｐゴシック" panose="020B0600070205080204" pitchFamily="34" charset="-128"/>
              </a:rPr>
              <a:t>greater weight gain</a:t>
            </a:r>
            <a:endParaRPr lang="fr-FR">
              <a:solidFill>
                <a:srgbClr val="000000"/>
              </a:solidFill>
              <a:latin typeface="Calibri" panose="020F0502020204030204" pitchFamily="34" charset="0"/>
              <a:ea typeface="ＭＳ Ｐゴシック" panose="020B0600070205080204" pitchFamily="34" charset="-128"/>
            </a:endParaRPr>
          </a:p>
        </p:txBody>
      </p:sp>
      <p:sp>
        <p:nvSpPr>
          <p:cNvPr id="91" name="Flèche vers le haut 90"/>
          <p:cNvSpPr/>
          <p:nvPr/>
        </p:nvSpPr>
        <p:spPr>
          <a:xfrm rot="2207876">
            <a:off x="4121118" y="4846638"/>
            <a:ext cx="333375" cy="503237"/>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sp>
        <p:nvSpPr>
          <p:cNvPr id="89" name="Rectangle 88"/>
          <p:cNvSpPr/>
          <p:nvPr/>
        </p:nvSpPr>
        <p:spPr>
          <a:xfrm>
            <a:off x="0" y="188913"/>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Nutrition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obésité</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885" name="ZoneTexte 92"/>
          <p:cNvSpPr txBox="1">
            <a:spLocks noChangeArrowheads="1"/>
          </p:cNvSpPr>
          <p:nvPr/>
        </p:nvSpPr>
        <p:spPr bwMode="auto">
          <a:xfrm>
            <a:off x="287338" y="971550"/>
            <a:ext cx="6805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SzPct val="126000"/>
              <a:buFont typeface="Arial" panose="020B0604020202020204" pitchFamily="34" charset="0"/>
              <a:buChar char="•"/>
            </a:pPr>
            <a:r>
              <a:rPr lang="fr-FR" b="1">
                <a:solidFill>
                  <a:schemeClr val="accent2"/>
                </a:solidFill>
              </a:rPr>
              <a:t>Obésité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ChangeArrowheads="1"/>
          </p:cNvSpPr>
          <p:nvPr/>
        </p:nvSpPr>
        <p:spPr bwMode="auto">
          <a:xfrm>
            <a:off x="0" y="304800"/>
            <a:ext cx="9144000" cy="609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sz="2400">
              <a:solidFill>
                <a:srgbClr val="EEECE1"/>
              </a:solidFill>
              <a:latin typeface="Calibri" panose="020F0502020204030204" pitchFamily="34" charset="0"/>
              <a:ea typeface="ＭＳ Ｐゴシック" panose="020B0600070205080204" pitchFamily="34" charset="-128"/>
            </a:endParaRPr>
          </a:p>
        </p:txBody>
      </p:sp>
      <p:sp>
        <p:nvSpPr>
          <p:cNvPr id="37891" name="Rectangle 1"/>
          <p:cNvSpPr>
            <a:spLocks noChangeArrowheads="1"/>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sz="2400">
              <a:solidFill>
                <a:srgbClr val="EEECE1"/>
              </a:solidFill>
              <a:latin typeface="Calibri" panose="020F0502020204030204" pitchFamily="34" charset="0"/>
              <a:ea typeface="ＭＳ Ｐゴシック" panose="020B0600070205080204" pitchFamily="34" charset="-128"/>
            </a:endParaRPr>
          </a:p>
        </p:txBody>
      </p:sp>
      <p:sp>
        <p:nvSpPr>
          <p:cNvPr id="89" name="Rectangle 88"/>
          <p:cNvSpPr/>
          <p:nvPr/>
        </p:nvSpPr>
        <p:spPr>
          <a:xfrm>
            <a:off x="0" y="188913"/>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Nutrition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obésité</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7893" name="Image 1"/>
          <p:cNvPicPr>
            <a:picLocks noChangeAspect="1"/>
          </p:cNvPicPr>
          <p:nvPr/>
        </p:nvPicPr>
        <p:blipFill>
          <a:blip r:embed="rId3">
            <a:extLst>
              <a:ext uri="{28A0092B-C50C-407E-A947-70E740481C1C}">
                <a14:useLocalDpi xmlns:a14="http://schemas.microsoft.com/office/drawing/2010/main" val="0"/>
              </a:ext>
            </a:extLst>
          </a:blip>
          <a:srcRect t="3386"/>
          <a:stretch>
            <a:fillRect/>
          </a:stretch>
        </p:blipFill>
        <p:spPr bwMode="auto">
          <a:xfrm>
            <a:off x="2771775" y="2060575"/>
            <a:ext cx="1295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8"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t="20309" b="23439"/>
          <a:stretch>
            <a:fillRect/>
          </a:stretch>
        </p:blipFill>
        <p:spPr bwMode="auto">
          <a:xfrm>
            <a:off x="2484438" y="908050"/>
            <a:ext cx="153511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ZoneTexte 2"/>
          <p:cNvSpPr txBox="1">
            <a:spLocks noChangeArrowheads="1"/>
          </p:cNvSpPr>
          <p:nvPr/>
        </p:nvSpPr>
        <p:spPr bwMode="auto">
          <a:xfrm>
            <a:off x="2632075" y="2771775"/>
            <a:ext cx="1363663" cy="369888"/>
          </a:xfrm>
          <a:prstGeom prst="rect">
            <a:avLst/>
          </a:prstGeom>
          <a:solidFill>
            <a:srgbClr val="FE000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solidFill>
                  <a:schemeClr val="bg1"/>
                </a:solidFill>
              </a:rPr>
              <a:t>Rongchang</a:t>
            </a:r>
          </a:p>
        </p:txBody>
      </p:sp>
      <p:sp>
        <p:nvSpPr>
          <p:cNvPr id="37896" name="ZoneTexte 9"/>
          <p:cNvSpPr txBox="1">
            <a:spLocks noChangeArrowheads="1"/>
          </p:cNvSpPr>
          <p:nvPr/>
        </p:nvSpPr>
        <p:spPr bwMode="auto">
          <a:xfrm>
            <a:off x="2771775" y="1628775"/>
            <a:ext cx="1138238" cy="369888"/>
          </a:xfrm>
          <a:prstGeom prst="rect">
            <a:avLst/>
          </a:prstGeom>
          <a:solidFill>
            <a:srgbClr val="0100B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solidFill>
                  <a:schemeClr val="bg1"/>
                </a:solidFill>
              </a:rPr>
              <a:t>Yorkshire</a:t>
            </a:r>
          </a:p>
        </p:txBody>
      </p:sp>
      <p:sp>
        <p:nvSpPr>
          <p:cNvPr id="37897" name="ZoneTexte 10"/>
          <p:cNvSpPr txBox="1">
            <a:spLocks noChangeArrowheads="1"/>
          </p:cNvSpPr>
          <p:nvPr/>
        </p:nvSpPr>
        <p:spPr bwMode="auto">
          <a:xfrm>
            <a:off x="442913" y="1484313"/>
            <a:ext cx="10271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sz="1600"/>
              <a:t>Adiposité</a:t>
            </a:r>
          </a:p>
        </p:txBody>
      </p:sp>
      <p:sp>
        <p:nvSpPr>
          <p:cNvPr id="37898" name="ZoneTexte 11"/>
          <p:cNvSpPr txBox="1">
            <a:spLocks noChangeArrowheads="1"/>
          </p:cNvSpPr>
          <p:nvPr/>
        </p:nvSpPr>
        <p:spPr bwMode="auto">
          <a:xfrm>
            <a:off x="-60325" y="1814513"/>
            <a:ext cx="2111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sz="1600"/>
              <a:t>Lipides intramusculaires</a:t>
            </a:r>
          </a:p>
        </p:txBody>
      </p:sp>
      <p:sp>
        <p:nvSpPr>
          <p:cNvPr id="4" name="Plus 3"/>
          <p:cNvSpPr/>
          <p:nvPr/>
        </p:nvSpPr>
        <p:spPr>
          <a:xfrm>
            <a:off x="1619250" y="2276475"/>
            <a:ext cx="720725" cy="7207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Moins 4"/>
          <p:cNvSpPr/>
          <p:nvPr/>
        </p:nvSpPr>
        <p:spPr>
          <a:xfrm>
            <a:off x="1547813" y="981075"/>
            <a:ext cx="720725" cy="71913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15" name="Grouper 10"/>
          <p:cNvGrpSpPr>
            <a:grpSpLocks/>
          </p:cNvGrpSpPr>
          <p:nvPr/>
        </p:nvGrpSpPr>
        <p:grpSpPr bwMode="auto">
          <a:xfrm>
            <a:off x="4211638" y="908050"/>
            <a:ext cx="2736850" cy="2160588"/>
            <a:chOff x="4159133" y="980728"/>
            <a:chExt cx="2501099" cy="2160240"/>
          </a:xfrm>
        </p:grpSpPr>
        <p:grpSp>
          <p:nvGrpSpPr>
            <p:cNvPr id="37906" name="Grouper 4"/>
            <p:cNvGrpSpPr>
              <a:grpSpLocks/>
            </p:cNvGrpSpPr>
            <p:nvPr/>
          </p:nvGrpSpPr>
          <p:grpSpPr bwMode="auto">
            <a:xfrm>
              <a:off x="4159133" y="1125167"/>
              <a:ext cx="2501099" cy="2015801"/>
              <a:chOff x="4159133" y="1125167"/>
              <a:chExt cx="2501099" cy="2015801"/>
            </a:xfrm>
          </p:grpSpPr>
          <p:pic>
            <p:nvPicPr>
              <p:cNvPr id="37957" name="Imag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00275" y="2331271"/>
                <a:ext cx="1259957" cy="80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58" name="Imag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8267" y="1412776"/>
                <a:ext cx="1259957" cy="80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59" name="Flèche courbée vers le bas 11"/>
              <p:cNvSpPr>
                <a:spLocks noChangeArrowheads="1"/>
              </p:cNvSpPr>
              <p:nvPr/>
            </p:nvSpPr>
            <p:spPr bwMode="auto">
              <a:xfrm>
                <a:off x="4159133" y="1125167"/>
                <a:ext cx="1657091" cy="576170"/>
              </a:xfrm>
              <a:prstGeom prst="curvedDownArrow">
                <a:avLst>
                  <a:gd name="adj1" fmla="val 54179"/>
                  <a:gd name="adj2" fmla="val 91088"/>
                  <a:gd name="adj3" fmla="val 25000"/>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solidFill>
                    <a:srgbClr val="000000"/>
                  </a:solidFill>
                  <a:latin typeface="Calibri" panose="020F0502020204030204" pitchFamily="34" charset="0"/>
                </a:endParaRPr>
              </a:p>
            </p:txBody>
          </p:sp>
          <p:sp>
            <p:nvSpPr>
              <p:cNvPr id="37960" name="Flèche courbée vers le bas 36"/>
              <p:cNvSpPr>
                <a:spLocks noChangeArrowheads="1"/>
              </p:cNvSpPr>
              <p:nvPr/>
            </p:nvSpPr>
            <p:spPr bwMode="auto">
              <a:xfrm>
                <a:off x="4159133" y="2133068"/>
                <a:ext cx="1583087" cy="576169"/>
              </a:xfrm>
              <a:prstGeom prst="curvedDownArrow">
                <a:avLst>
                  <a:gd name="adj1" fmla="val 54189"/>
                  <a:gd name="adj2" fmla="val 91078"/>
                  <a:gd name="adj3" fmla="val 25000"/>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solidFill>
                    <a:srgbClr val="000000"/>
                  </a:solidFill>
                  <a:latin typeface="Calibri" panose="020F0502020204030204" pitchFamily="34" charset="0"/>
                </a:endParaRPr>
              </a:p>
            </p:txBody>
          </p:sp>
        </p:grpSp>
        <p:grpSp>
          <p:nvGrpSpPr>
            <p:cNvPr id="37907" name="Group 21"/>
            <p:cNvGrpSpPr>
              <a:grpSpLocks/>
            </p:cNvGrpSpPr>
            <p:nvPr/>
          </p:nvGrpSpPr>
          <p:grpSpPr bwMode="auto">
            <a:xfrm>
              <a:off x="4860032" y="980728"/>
              <a:ext cx="641993" cy="400513"/>
              <a:chOff x="2016" y="528"/>
              <a:chExt cx="777" cy="375"/>
            </a:xfrm>
          </p:grpSpPr>
          <p:grpSp>
            <p:nvGrpSpPr>
              <p:cNvPr id="37933" name="Group 22"/>
              <p:cNvGrpSpPr>
                <a:grpSpLocks noChangeAspect="1"/>
              </p:cNvGrpSpPr>
              <p:nvPr/>
            </p:nvGrpSpPr>
            <p:grpSpPr bwMode="auto">
              <a:xfrm>
                <a:off x="2016" y="624"/>
                <a:ext cx="249" cy="231"/>
                <a:chOff x="3216" y="720"/>
                <a:chExt cx="358" cy="332"/>
              </a:xfrm>
            </p:grpSpPr>
            <p:sp>
              <p:nvSpPr>
                <p:cNvPr id="60" name="AutoShape 23"/>
                <p:cNvSpPr>
                  <a:spLocks noChangeAspect="1" noChangeArrowheads="1"/>
                </p:cNvSpPr>
                <p:nvPr/>
              </p:nvSpPr>
              <p:spPr bwMode="auto">
                <a:xfrm>
                  <a:off x="3304" y="851"/>
                  <a:ext cx="192"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7951"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52"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53"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54"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55"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56"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7934" name="Group 30"/>
              <p:cNvGrpSpPr>
                <a:grpSpLocks noChangeAspect="1"/>
              </p:cNvGrpSpPr>
              <p:nvPr/>
            </p:nvGrpSpPr>
            <p:grpSpPr bwMode="auto">
              <a:xfrm>
                <a:off x="2352" y="672"/>
                <a:ext cx="249" cy="231"/>
                <a:chOff x="3216" y="720"/>
                <a:chExt cx="358" cy="332"/>
              </a:xfrm>
            </p:grpSpPr>
            <p:sp>
              <p:nvSpPr>
                <p:cNvPr id="37943" name="AutoShape 31"/>
                <p:cNvSpPr>
                  <a:spLocks noChangeAspect="1" noChangeArrowheads="1"/>
                </p:cNvSpPr>
                <p:nvPr/>
              </p:nvSpPr>
              <p:spPr bwMode="auto">
                <a:xfrm>
                  <a:off x="3305" y="851"/>
                  <a:ext cx="192" cy="115"/>
                </a:xfrm>
                <a:prstGeom prst="roundRect">
                  <a:avLst>
                    <a:gd name="adj" fmla="val 16667"/>
                  </a:avLst>
                </a:prstGeom>
                <a:solidFill>
                  <a:schemeClr val="accent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solidFill>
                      <a:srgbClr val="000000"/>
                    </a:solidFill>
                    <a:latin typeface="Calibri" panose="020F0502020204030204" pitchFamily="34" charset="0"/>
                  </a:endParaRPr>
                </a:p>
              </p:txBody>
            </p:sp>
            <p:sp>
              <p:nvSpPr>
                <p:cNvPr id="37944"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45"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46"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47"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48"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49"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7935" name="Group 38"/>
              <p:cNvGrpSpPr>
                <a:grpSpLocks noChangeAspect="1"/>
              </p:cNvGrpSpPr>
              <p:nvPr/>
            </p:nvGrpSpPr>
            <p:grpSpPr bwMode="auto">
              <a:xfrm>
                <a:off x="2544" y="528"/>
                <a:ext cx="249" cy="231"/>
                <a:chOff x="3216" y="720"/>
                <a:chExt cx="358" cy="332"/>
              </a:xfrm>
            </p:grpSpPr>
            <p:sp>
              <p:nvSpPr>
                <p:cNvPr id="46" name="AutoShape 39"/>
                <p:cNvSpPr>
                  <a:spLocks noChangeAspect="1" noChangeArrowheads="1"/>
                </p:cNvSpPr>
                <p:nvPr/>
              </p:nvSpPr>
              <p:spPr bwMode="auto">
                <a:xfrm>
                  <a:off x="3305" y="850"/>
                  <a:ext cx="192" cy="111"/>
                </a:xfrm>
                <a:prstGeom prst="roundRect">
                  <a:avLst>
                    <a:gd name="adj" fmla="val 16667"/>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7937" name="Freeform 40"/>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38"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39"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40"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41"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42"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grpSp>
          <p:nvGrpSpPr>
            <p:cNvPr id="37908" name="Group 21"/>
            <p:cNvGrpSpPr>
              <a:grpSpLocks/>
            </p:cNvGrpSpPr>
            <p:nvPr/>
          </p:nvGrpSpPr>
          <p:grpSpPr bwMode="auto">
            <a:xfrm>
              <a:off x="4716016" y="1988840"/>
              <a:ext cx="641993" cy="400513"/>
              <a:chOff x="2016" y="528"/>
              <a:chExt cx="777" cy="375"/>
            </a:xfrm>
          </p:grpSpPr>
          <p:grpSp>
            <p:nvGrpSpPr>
              <p:cNvPr id="37909" name="Group 22"/>
              <p:cNvGrpSpPr>
                <a:grpSpLocks noChangeAspect="1"/>
              </p:cNvGrpSpPr>
              <p:nvPr/>
            </p:nvGrpSpPr>
            <p:grpSpPr bwMode="auto">
              <a:xfrm>
                <a:off x="2016" y="624"/>
                <a:ext cx="249" cy="231"/>
                <a:chOff x="3216" y="720"/>
                <a:chExt cx="358" cy="332"/>
              </a:xfrm>
            </p:grpSpPr>
            <p:sp>
              <p:nvSpPr>
                <p:cNvPr id="36" name="AutoShape 23"/>
                <p:cNvSpPr>
                  <a:spLocks noChangeAspect="1" noChangeArrowheads="1"/>
                </p:cNvSpPr>
                <p:nvPr/>
              </p:nvSpPr>
              <p:spPr bwMode="auto">
                <a:xfrm>
                  <a:off x="3302" y="851"/>
                  <a:ext cx="194"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7927"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28"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29"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30"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31"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32"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7910" name="Group 30"/>
              <p:cNvGrpSpPr>
                <a:grpSpLocks noChangeAspect="1"/>
              </p:cNvGrpSpPr>
              <p:nvPr/>
            </p:nvGrpSpPr>
            <p:grpSpPr bwMode="auto">
              <a:xfrm>
                <a:off x="2352" y="672"/>
                <a:ext cx="249" cy="231"/>
                <a:chOff x="3216" y="720"/>
                <a:chExt cx="358" cy="332"/>
              </a:xfrm>
            </p:grpSpPr>
            <p:sp>
              <p:nvSpPr>
                <p:cNvPr id="37919" name="AutoShape 31"/>
                <p:cNvSpPr>
                  <a:spLocks noChangeAspect="1" noChangeArrowheads="1"/>
                </p:cNvSpPr>
                <p:nvPr/>
              </p:nvSpPr>
              <p:spPr bwMode="auto">
                <a:xfrm>
                  <a:off x="3308" y="850"/>
                  <a:ext cx="194" cy="111"/>
                </a:xfrm>
                <a:prstGeom prst="roundRect">
                  <a:avLst>
                    <a:gd name="adj" fmla="val 16667"/>
                  </a:avLst>
                </a:prstGeom>
                <a:solidFill>
                  <a:schemeClr val="accent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solidFill>
                      <a:srgbClr val="000000"/>
                    </a:solidFill>
                    <a:latin typeface="Calibri" panose="020F0502020204030204" pitchFamily="34" charset="0"/>
                  </a:endParaRPr>
                </a:p>
              </p:txBody>
            </p:sp>
            <p:sp>
              <p:nvSpPr>
                <p:cNvPr id="37920"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21"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22"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23"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24"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25"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7911" name="Group 38"/>
              <p:cNvGrpSpPr>
                <a:grpSpLocks noChangeAspect="1"/>
              </p:cNvGrpSpPr>
              <p:nvPr/>
            </p:nvGrpSpPr>
            <p:grpSpPr bwMode="auto">
              <a:xfrm>
                <a:off x="2544" y="528"/>
                <a:ext cx="249" cy="231"/>
                <a:chOff x="3216" y="720"/>
                <a:chExt cx="358" cy="332"/>
              </a:xfrm>
            </p:grpSpPr>
            <p:sp>
              <p:nvSpPr>
                <p:cNvPr id="22" name="AutoShape 39"/>
                <p:cNvSpPr>
                  <a:spLocks noChangeAspect="1" noChangeArrowheads="1"/>
                </p:cNvSpPr>
                <p:nvPr/>
              </p:nvSpPr>
              <p:spPr bwMode="auto">
                <a:xfrm>
                  <a:off x="3298" y="850"/>
                  <a:ext cx="192" cy="111"/>
                </a:xfrm>
                <a:prstGeom prst="roundRect">
                  <a:avLst>
                    <a:gd name="adj" fmla="val 16667"/>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7913" name="Freeform 40"/>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14"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15"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16"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17"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7918"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grpSp>
      <p:sp>
        <p:nvSpPr>
          <p:cNvPr id="37902" name="ZoneTexte 5"/>
          <p:cNvSpPr txBox="1">
            <a:spLocks noChangeArrowheads="1"/>
          </p:cNvSpPr>
          <p:nvPr/>
        </p:nvSpPr>
        <p:spPr bwMode="auto">
          <a:xfrm>
            <a:off x="6837363" y="1897063"/>
            <a:ext cx="1838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400" dirty="0"/>
              <a:t>Inoculation à 1j</a:t>
            </a:r>
          </a:p>
        </p:txBody>
      </p:sp>
      <p:pic>
        <p:nvPicPr>
          <p:cNvPr id="37903" name="Image 7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3357563"/>
            <a:ext cx="277653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Image 7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73188" y="3284538"/>
            <a:ext cx="262255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5" name="ZoneTexte 70"/>
          <p:cNvSpPr txBox="1">
            <a:spLocks noChangeArrowheads="1"/>
          </p:cNvSpPr>
          <p:nvPr/>
        </p:nvSpPr>
        <p:spPr bwMode="auto">
          <a:xfrm>
            <a:off x="6588125" y="836613"/>
            <a:ext cx="25415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200"/>
              <a:t>(Yian et al 2016 Scientific Reports)</a:t>
            </a:r>
          </a:p>
        </p:txBody>
      </p:sp>
      <p:sp>
        <p:nvSpPr>
          <p:cNvPr id="73" name="ZoneTexte 2"/>
          <p:cNvSpPr txBox="1">
            <a:spLocks noChangeArrowheads="1"/>
          </p:cNvSpPr>
          <p:nvPr/>
        </p:nvSpPr>
        <p:spPr bwMode="auto">
          <a:xfrm>
            <a:off x="6640371" y="2771800"/>
            <a:ext cx="1527982" cy="307777"/>
          </a:xfrm>
          <a:prstGeom prst="rect">
            <a:avLst/>
          </a:prstGeom>
          <a:solidFill>
            <a:srgbClr val="FFFF01"/>
          </a:solid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400" dirty="0" err="1" smtClean="0"/>
              <a:t>Rongchang</a:t>
            </a:r>
            <a:r>
              <a:rPr lang="fr-FR" sz="1400" dirty="0" smtClean="0"/>
              <a:t> </a:t>
            </a:r>
            <a:r>
              <a:rPr lang="fr-FR" sz="1400" dirty="0" err="1" smtClean="0"/>
              <a:t>mice</a:t>
            </a:r>
            <a:endParaRPr lang="fr-FR" sz="1400" dirty="0"/>
          </a:p>
        </p:txBody>
      </p:sp>
      <p:sp>
        <p:nvSpPr>
          <p:cNvPr id="74" name="ZoneTexte 9"/>
          <p:cNvSpPr txBox="1">
            <a:spLocks noChangeArrowheads="1"/>
          </p:cNvSpPr>
          <p:nvPr/>
        </p:nvSpPr>
        <p:spPr bwMode="auto">
          <a:xfrm>
            <a:off x="6780071" y="1628800"/>
            <a:ext cx="1352806" cy="307777"/>
          </a:xfrm>
          <a:prstGeom prst="rect">
            <a:avLst/>
          </a:prstGeom>
          <a:solidFill>
            <a:srgbClr val="065005"/>
          </a:solid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400" dirty="0" smtClean="0">
                <a:solidFill>
                  <a:schemeClr val="bg1"/>
                </a:solidFill>
              </a:rPr>
              <a:t>Yorkshire </a:t>
            </a:r>
            <a:r>
              <a:rPr lang="fr-FR" sz="1400" dirty="0" err="1" smtClean="0">
                <a:solidFill>
                  <a:schemeClr val="bg1"/>
                </a:solidFill>
              </a:rPr>
              <a:t>mice</a:t>
            </a:r>
            <a:endParaRPr lang="fr-FR"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9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9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2" grpId="0"/>
      <p:bldP spid="73" grpId="0" animBg="1"/>
      <p:bldP spid="7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6875" y="3082727"/>
            <a:ext cx="2822575"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Imag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6388" y="3033713"/>
            <a:ext cx="252412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1"/>
          <p:cNvSpPr>
            <a:spLocks noChangeArrowheads="1"/>
          </p:cNvSpPr>
          <p:nvPr/>
        </p:nvSpPr>
        <p:spPr bwMode="auto">
          <a:xfrm>
            <a:off x="0" y="304800"/>
            <a:ext cx="9144000" cy="609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sz="2400">
              <a:solidFill>
                <a:srgbClr val="EEECE1"/>
              </a:solidFill>
              <a:latin typeface="Calibri" panose="020F0502020204030204" pitchFamily="34" charset="0"/>
              <a:ea typeface="ＭＳ Ｐゴシック" panose="020B0600070205080204" pitchFamily="34" charset="-128"/>
            </a:endParaRPr>
          </a:p>
        </p:txBody>
      </p:sp>
      <p:sp>
        <p:nvSpPr>
          <p:cNvPr id="38917" name="Rectangle 1"/>
          <p:cNvSpPr>
            <a:spLocks noChangeArrowheads="1"/>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sz="2400">
              <a:solidFill>
                <a:srgbClr val="EEECE1"/>
              </a:solidFill>
              <a:latin typeface="Calibri" panose="020F0502020204030204" pitchFamily="34" charset="0"/>
              <a:ea typeface="ＭＳ Ｐゴシック" panose="020B0600070205080204" pitchFamily="34" charset="-128"/>
            </a:endParaRPr>
          </a:p>
        </p:txBody>
      </p:sp>
      <p:sp>
        <p:nvSpPr>
          <p:cNvPr id="89" name="Rectangle 88"/>
          <p:cNvSpPr/>
          <p:nvPr/>
        </p:nvSpPr>
        <p:spPr>
          <a:xfrm>
            <a:off x="0" y="188913"/>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Nutrition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métabolisme musculaire</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8919" name="Image 1"/>
          <p:cNvPicPr>
            <a:picLocks noChangeAspect="1"/>
          </p:cNvPicPr>
          <p:nvPr/>
        </p:nvPicPr>
        <p:blipFill>
          <a:blip r:embed="rId5">
            <a:extLst>
              <a:ext uri="{28A0092B-C50C-407E-A947-70E740481C1C}">
                <a14:useLocalDpi xmlns:a14="http://schemas.microsoft.com/office/drawing/2010/main" val="0"/>
              </a:ext>
            </a:extLst>
          </a:blip>
          <a:srcRect t="3386"/>
          <a:stretch>
            <a:fillRect/>
          </a:stretch>
        </p:blipFill>
        <p:spPr bwMode="auto">
          <a:xfrm>
            <a:off x="2771775" y="2060575"/>
            <a:ext cx="1295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8"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t="20309" b="23439"/>
          <a:stretch>
            <a:fillRect/>
          </a:stretch>
        </p:blipFill>
        <p:spPr bwMode="auto">
          <a:xfrm>
            <a:off x="2484438" y="908050"/>
            <a:ext cx="153511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ZoneTexte 2"/>
          <p:cNvSpPr txBox="1">
            <a:spLocks noChangeArrowheads="1"/>
          </p:cNvSpPr>
          <p:nvPr/>
        </p:nvSpPr>
        <p:spPr bwMode="auto">
          <a:xfrm>
            <a:off x="2632075" y="2771775"/>
            <a:ext cx="1099981" cy="307777"/>
          </a:xfrm>
          <a:prstGeom prst="rect">
            <a:avLst/>
          </a:prstGeom>
          <a:solidFill>
            <a:srgbClr val="FE000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400">
                <a:solidFill>
                  <a:schemeClr val="bg1"/>
                </a:solidFill>
              </a:rPr>
              <a:t>Rongchang</a:t>
            </a:r>
          </a:p>
        </p:txBody>
      </p:sp>
      <p:sp>
        <p:nvSpPr>
          <p:cNvPr id="38922" name="ZoneTexte 9"/>
          <p:cNvSpPr txBox="1">
            <a:spLocks noChangeArrowheads="1"/>
          </p:cNvSpPr>
          <p:nvPr/>
        </p:nvSpPr>
        <p:spPr bwMode="auto">
          <a:xfrm>
            <a:off x="2771775" y="1628775"/>
            <a:ext cx="924805" cy="307777"/>
          </a:xfrm>
          <a:prstGeom prst="rect">
            <a:avLst/>
          </a:prstGeom>
          <a:solidFill>
            <a:srgbClr val="0100B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400" dirty="0">
                <a:solidFill>
                  <a:schemeClr val="bg1"/>
                </a:solidFill>
              </a:rPr>
              <a:t>Yorkshire</a:t>
            </a:r>
          </a:p>
        </p:txBody>
      </p:sp>
      <p:sp>
        <p:nvSpPr>
          <p:cNvPr id="38923" name="ZoneTexte 10"/>
          <p:cNvSpPr txBox="1">
            <a:spLocks noChangeArrowheads="1"/>
          </p:cNvSpPr>
          <p:nvPr/>
        </p:nvSpPr>
        <p:spPr bwMode="auto">
          <a:xfrm>
            <a:off x="442913" y="1484313"/>
            <a:ext cx="10271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sz="1600"/>
              <a:t>Adiposité</a:t>
            </a:r>
          </a:p>
        </p:txBody>
      </p:sp>
      <p:sp>
        <p:nvSpPr>
          <p:cNvPr id="38924" name="ZoneTexte 11"/>
          <p:cNvSpPr txBox="1">
            <a:spLocks noChangeArrowheads="1"/>
          </p:cNvSpPr>
          <p:nvPr/>
        </p:nvSpPr>
        <p:spPr bwMode="auto">
          <a:xfrm>
            <a:off x="-60325" y="1814513"/>
            <a:ext cx="2111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sz="1600"/>
              <a:t>Lipides intramusculaires</a:t>
            </a:r>
          </a:p>
        </p:txBody>
      </p:sp>
      <p:sp>
        <p:nvSpPr>
          <p:cNvPr id="4" name="Plus 3"/>
          <p:cNvSpPr/>
          <p:nvPr/>
        </p:nvSpPr>
        <p:spPr>
          <a:xfrm>
            <a:off x="1699813" y="2375144"/>
            <a:ext cx="541492" cy="54149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Moins 4"/>
          <p:cNvSpPr/>
          <p:nvPr/>
        </p:nvSpPr>
        <p:spPr>
          <a:xfrm>
            <a:off x="1628376" y="1079548"/>
            <a:ext cx="541492" cy="54029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15" name="Grouper 10"/>
          <p:cNvGrpSpPr>
            <a:grpSpLocks/>
          </p:cNvGrpSpPr>
          <p:nvPr/>
        </p:nvGrpSpPr>
        <p:grpSpPr bwMode="auto">
          <a:xfrm>
            <a:off x="4211638" y="908050"/>
            <a:ext cx="2736850" cy="2160588"/>
            <a:chOff x="4159133" y="980728"/>
            <a:chExt cx="2501099" cy="2160240"/>
          </a:xfrm>
        </p:grpSpPr>
        <p:grpSp>
          <p:nvGrpSpPr>
            <p:cNvPr id="38935" name="Grouper 4"/>
            <p:cNvGrpSpPr>
              <a:grpSpLocks/>
            </p:cNvGrpSpPr>
            <p:nvPr/>
          </p:nvGrpSpPr>
          <p:grpSpPr bwMode="auto">
            <a:xfrm>
              <a:off x="4159133" y="1125167"/>
              <a:ext cx="2501099" cy="2015801"/>
              <a:chOff x="4159133" y="1125167"/>
              <a:chExt cx="2501099" cy="2015801"/>
            </a:xfrm>
          </p:grpSpPr>
          <p:pic>
            <p:nvPicPr>
              <p:cNvPr id="38986" name="Imag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00275" y="2331271"/>
                <a:ext cx="1259957" cy="80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87" name="Imag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28267" y="1412776"/>
                <a:ext cx="1259957" cy="80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88" name="Flèche courbée vers le bas 11"/>
              <p:cNvSpPr>
                <a:spLocks noChangeArrowheads="1"/>
              </p:cNvSpPr>
              <p:nvPr/>
            </p:nvSpPr>
            <p:spPr bwMode="auto">
              <a:xfrm>
                <a:off x="4159133" y="1125167"/>
                <a:ext cx="1657091" cy="576170"/>
              </a:xfrm>
              <a:prstGeom prst="curvedDownArrow">
                <a:avLst>
                  <a:gd name="adj1" fmla="val 54179"/>
                  <a:gd name="adj2" fmla="val 91088"/>
                  <a:gd name="adj3" fmla="val 25000"/>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solidFill>
                    <a:srgbClr val="000000"/>
                  </a:solidFill>
                  <a:latin typeface="Calibri" panose="020F0502020204030204" pitchFamily="34" charset="0"/>
                </a:endParaRPr>
              </a:p>
            </p:txBody>
          </p:sp>
          <p:sp>
            <p:nvSpPr>
              <p:cNvPr id="38989" name="Flèche courbée vers le bas 36"/>
              <p:cNvSpPr>
                <a:spLocks noChangeArrowheads="1"/>
              </p:cNvSpPr>
              <p:nvPr/>
            </p:nvSpPr>
            <p:spPr bwMode="auto">
              <a:xfrm>
                <a:off x="4159133" y="2133068"/>
                <a:ext cx="1583087" cy="576169"/>
              </a:xfrm>
              <a:prstGeom prst="curvedDownArrow">
                <a:avLst>
                  <a:gd name="adj1" fmla="val 54189"/>
                  <a:gd name="adj2" fmla="val 91078"/>
                  <a:gd name="adj3" fmla="val 25000"/>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solidFill>
                    <a:srgbClr val="000000"/>
                  </a:solidFill>
                  <a:latin typeface="Calibri" panose="020F0502020204030204" pitchFamily="34" charset="0"/>
                </a:endParaRPr>
              </a:p>
            </p:txBody>
          </p:sp>
        </p:grpSp>
        <p:grpSp>
          <p:nvGrpSpPr>
            <p:cNvPr id="38936" name="Group 21"/>
            <p:cNvGrpSpPr>
              <a:grpSpLocks/>
            </p:cNvGrpSpPr>
            <p:nvPr/>
          </p:nvGrpSpPr>
          <p:grpSpPr bwMode="auto">
            <a:xfrm>
              <a:off x="4860032" y="980728"/>
              <a:ext cx="641993" cy="400513"/>
              <a:chOff x="2016" y="528"/>
              <a:chExt cx="777" cy="375"/>
            </a:xfrm>
          </p:grpSpPr>
          <p:grpSp>
            <p:nvGrpSpPr>
              <p:cNvPr id="38962" name="Group 22"/>
              <p:cNvGrpSpPr>
                <a:grpSpLocks noChangeAspect="1"/>
              </p:cNvGrpSpPr>
              <p:nvPr/>
            </p:nvGrpSpPr>
            <p:grpSpPr bwMode="auto">
              <a:xfrm>
                <a:off x="2016" y="624"/>
                <a:ext cx="249" cy="231"/>
                <a:chOff x="3216" y="720"/>
                <a:chExt cx="358" cy="332"/>
              </a:xfrm>
            </p:grpSpPr>
            <p:sp>
              <p:nvSpPr>
                <p:cNvPr id="60" name="AutoShape 23"/>
                <p:cNvSpPr>
                  <a:spLocks noChangeAspect="1" noChangeArrowheads="1"/>
                </p:cNvSpPr>
                <p:nvPr/>
              </p:nvSpPr>
              <p:spPr bwMode="auto">
                <a:xfrm>
                  <a:off x="3304" y="851"/>
                  <a:ext cx="192" cy="115"/>
                </a:xfrm>
                <a:prstGeom prst="roundRect">
                  <a:avLst>
                    <a:gd name="adj" fmla="val 16667"/>
                  </a:avLst>
                </a:prstGeom>
                <a:solidFill>
                  <a:srgbClr val="0100BE"/>
                </a:solidFill>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8980"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81"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82"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83"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84"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85"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8963" name="Group 30"/>
              <p:cNvGrpSpPr>
                <a:grpSpLocks noChangeAspect="1"/>
              </p:cNvGrpSpPr>
              <p:nvPr/>
            </p:nvGrpSpPr>
            <p:grpSpPr bwMode="auto">
              <a:xfrm>
                <a:off x="2352" y="672"/>
                <a:ext cx="249" cy="231"/>
                <a:chOff x="3216" y="720"/>
                <a:chExt cx="358" cy="332"/>
              </a:xfrm>
            </p:grpSpPr>
            <p:sp>
              <p:nvSpPr>
                <p:cNvPr id="38972" name="AutoShape 31"/>
                <p:cNvSpPr>
                  <a:spLocks noChangeAspect="1" noChangeArrowheads="1"/>
                </p:cNvSpPr>
                <p:nvPr/>
              </p:nvSpPr>
              <p:spPr bwMode="auto">
                <a:xfrm>
                  <a:off x="3305" y="851"/>
                  <a:ext cx="192" cy="115"/>
                </a:xfrm>
                <a:prstGeom prst="roundRect">
                  <a:avLst>
                    <a:gd name="adj" fmla="val 16667"/>
                  </a:avLst>
                </a:prstGeom>
                <a:solidFill>
                  <a:srgbClr val="0100BE"/>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solidFill>
                      <a:srgbClr val="000000"/>
                    </a:solidFill>
                    <a:latin typeface="Calibri" panose="020F0502020204030204" pitchFamily="34" charset="0"/>
                  </a:endParaRPr>
                </a:p>
              </p:txBody>
            </p:sp>
            <p:sp>
              <p:nvSpPr>
                <p:cNvPr id="38973"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74"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75"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76"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77"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78"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8964" name="Group 38"/>
              <p:cNvGrpSpPr>
                <a:grpSpLocks noChangeAspect="1"/>
              </p:cNvGrpSpPr>
              <p:nvPr/>
            </p:nvGrpSpPr>
            <p:grpSpPr bwMode="auto">
              <a:xfrm>
                <a:off x="2544" y="528"/>
                <a:ext cx="249" cy="231"/>
                <a:chOff x="3216" y="720"/>
                <a:chExt cx="358" cy="332"/>
              </a:xfrm>
            </p:grpSpPr>
            <p:sp>
              <p:nvSpPr>
                <p:cNvPr id="46" name="AutoShape 39"/>
                <p:cNvSpPr>
                  <a:spLocks noChangeAspect="1" noChangeArrowheads="1"/>
                </p:cNvSpPr>
                <p:nvPr/>
              </p:nvSpPr>
              <p:spPr bwMode="auto">
                <a:xfrm>
                  <a:off x="3305" y="850"/>
                  <a:ext cx="192" cy="111"/>
                </a:xfrm>
                <a:prstGeom prst="roundRect">
                  <a:avLst>
                    <a:gd name="adj" fmla="val 16667"/>
                  </a:avLst>
                </a:prstGeom>
                <a:solidFill>
                  <a:srgbClr val="0100BE"/>
                </a:solidFill>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8966" name="Freeform 40"/>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67"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68"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69"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70"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71"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grpSp>
          <p:nvGrpSpPr>
            <p:cNvPr id="38937" name="Group 21"/>
            <p:cNvGrpSpPr>
              <a:grpSpLocks/>
            </p:cNvGrpSpPr>
            <p:nvPr/>
          </p:nvGrpSpPr>
          <p:grpSpPr bwMode="auto">
            <a:xfrm>
              <a:off x="4716016" y="1988840"/>
              <a:ext cx="641993" cy="400513"/>
              <a:chOff x="2016" y="528"/>
              <a:chExt cx="777" cy="375"/>
            </a:xfrm>
          </p:grpSpPr>
          <p:grpSp>
            <p:nvGrpSpPr>
              <p:cNvPr id="38938" name="Group 22"/>
              <p:cNvGrpSpPr>
                <a:grpSpLocks noChangeAspect="1"/>
              </p:cNvGrpSpPr>
              <p:nvPr/>
            </p:nvGrpSpPr>
            <p:grpSpPr bwMode="auto">
              <a:xfrm>
                <a:off x="2016" y="624"/>
                <a:ext cx="249" cy="231"/>
                <a:chOff x="3216" y="720"/>
                <a:chExt cx="358" cy="332"/>
              </a:xfrm>
            </p:grpSpPr>
            <p:sp>
              <p:nvSpPr>
                <p:cNvPr id="36" name="AutoShape 23"/>
                <p:cNvSpPr>
                  <a:spLocks noChangeAspect="1" noChangeArrowheads="1"/>
                </p:cNvSpPr>
                <p:nvPr/>
              </p:nvSpPr>
              <p:spPr bwMode="auto">
                <a:xfrm>
                  <a:off x="3302" y="851"/>
                  <a:ext cx="194" cy="115"/>
                </a:xfrm>
                <a:prstGeom prst="roundRect">
                  <a:avLst>
                    <a:gd name="adj" fmla="val 16667"/>
                  </a:avLst>
                </a:prstGeom>
                <a:solidFill>
                  <a:srgbClr val="FE0002"/>
                </a:solidFill>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8956"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57"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58"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solidFill>
                  <a:srgbClr val="FFFFFF"/>
                </a:solidFill>
                <a:ln w="9525">
                  <a:solidFill>
                    <a:schemeClr val="tx1"/>
                  </a:solidFill>
                  <a:round/>
                  <a:headEnd/>
                  <a:tailEnd/>
                </a:ln>
                <a:extLst/>
              </p:spPr>
              <p:txBody>
                <a:bodyPr wrap="none" anchor="ctr"/>
                <a:lstStyle/>
                <a:p>
                  <a:endParaRPr lang="fr-FR"/>
                </a:p>
              </p:txBody>
            </p:sp>
            <p:sp>
              <p:nvSpPr>
                <p:cNvPr id="38959"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60"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61"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8939" name="Group 30"/>
              <p:cNvGrpSpPr>
                <a:grpSpLocks noChangeAspect="1"/>
              </p:cNvGrpSpPr>
              <p:nvPr/>
            </p:nvGrpSpPr>
            <p:grpSpPr bwMode="auto">
              <a:xfrm>
                <a:off x="2352" y="672"/>
                <a:ext cx="249" cy="231"/>
                <a:chOff x="3216" y="720"/>
                <a:chExt cx="358" cy="332"/>
              </a:xfrm>
            </p:grpSpPr>
            <p:sp>
              <p:nvSpPr>
                <p:cNvPr id="38948" name="AutoShape 31"/>
                <p:cNvSpPr>
                  <a:spLocks noChangeAspect="1" noChangeArrowheads="1"/>
                </p:cNvSpPr>
                <p:nvPr/>
              </p:nvSpPr>
              <p:spPr bwMode="auto">
                <a:xfrm>
                  <a:off x="3308" y="850"/>
                  <a:ext cx="194" cy="111"/>
                </a:xfrm>
                <a:prstGeom prst="roundRect">
                  <a:avLst>
                    <a:gd name="adj" fmla="val 16667"/>
                  </a:avLst>
                </a:prstGeom>
                <a:solidFill>
                  <a:srgbClr val="FE0002"/>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solidFill>
                      <a:srgbClr val="000000"/>
                    </a:solidFill>
                    <a:latin typeface="Calibri" panose="020F0502020204030204" pitchFamily="34" charset="0"/>
                  </a:endParaRPr>
                </a:p>
              </p:txBody>
            </p:sp>
            <p:sp>
              <p:nvSpPr>
                <p:cNvPr id="38949"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50"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51"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52"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53"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54"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8940" name="Group 38"/>
              <p:cNvGrpSpPr>
                <a:grpSpLocks noChangeAspect="1"/>
              </p:cNvGrpSpPr>
              <p:nvPr/>
            </p:nvGrpSpPr>
            <p:grpSpPr bwMode="auto">
              <a:xfrm>
                <a:off x="2544" y="528"/>
                <a:ext cx="249" cy="231"/>
                <a:chOff x="3216" y="720"/>
                <a:chExt cx="358" cy="332"/>
              </a:xfrm>
            </p:grpSpPr>
            <p:sp>
              <p:nvSpPr>
                <p:cNvPr id="22" name="AutoShape 39"/>
                <p:cNvSpPr>
                  <a:spLocks noChangeAspect="1" noChangeArrowheads="1"/>
                </p:cNvSpPr>
                <p:nvPr/>
              </p:nvSpPr>
              <p:spPr bwMode="auto">
                <a:xfrm>
                  <a:off x="3298" y="850"/>
                  <a:ext cx="192" cy="111"/>
                </a:xfrm>
                <a:prstGeom prst="roundRect">
                  <a:avLst>
                    <a:gd name="adj" fmla="val 16667"/>
                  </a:avLst>
                </a:prstGeom>
                <a:solidFill>
                  <a:srgbClr val="FE0002"/>
                </a:solidFill>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eaLnBrk="1" fontAlgn="auto" hangingPunct="1">
                    <a:spcBef>
                      <a:spcPts val="0"/>
                    </a:spcBef>
                    <a:spcAft>
                      <a:spcPts val="0"/>
                    </a:spcAft>
                    <a:defRPr/>
                  </a:pPr>
                  <a:endParaRPr lang="fr-FR">
                    <a:solidFill>
                      <a:prstClr val="white"/>
                    </a:solidFill>
                  </a:endParaRPr>
                </a:p>
              </p:txBody>
            </p:sp>
            <p:sp>
              <p:nvSpPr>
                <p:cNvPr id="38942" name="Freeform 40"/>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43"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44"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45"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46"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8947"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grpSp>
      <p:sp>
        <p:nvSpPr>
          <p:cNvPr id="38928" name="ZoneTexte 5"/>
          <p:cNvSpPr txBox="1">
            <a:spLocks noChangeArrowheads="1"/>
          </p:cNvSpPr>
          <p:nvPr/>
        </p:nvSpPr>
        <p:spPr bwMode="auto">
          <a:xfrm>
            <a:off x="4246563" y="1557338"/>
            <a:ext cx="1838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400" b="1"/>
              <a:t>Inoculation 1j</a:t>
            </a:r>
          </a:p>
        </p:txBody>
      </p:sp>
      <p:pic>
        <p:nvPicPr>
          <p:cNvPr id="38929" name="Image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bwMode="auto">
          <a:xfrm>
            <a:off x="1024980" y="4512915"/>
            <a:ext cx="173776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0" name="ZoneTexte 72"/>
          <p:cNvSpPr txBox="1">
            <a:spLocks noChangeArrowheads="1"/>
          </p:cNvSpPr>
          <p:nvPr/>
        </p:nvSpPr>
        <p:spPr bwMode="auto">
          <a:xfrm>
            <a:off x="6588125" y="836613"/>
            <a:ext cx="2355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i="1"/>
              <a:t>(Yian et al 2016 Scientific Reports)</a:t>
            </a:r>
          </a:p>
        </p:txBody>
      </p:sp>
      <p:sp>
        <p:nvSpPr>
          <p:cNvPr id="38931" name="ZoneTexte 2"/>
          <p:cNvSpPr txBox="1">
            <a:spLocks noChangeArrowheads="1"/>
          </p:cNvSpPr>
          <p:nvPr/>
        </p:nvSpPr>
        <p:spPr bwMode="auto">
          <a:xfrm>
            <a:off x="357188" y="55165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p>
        </p:txBody>
      </p:sp>
      <p:sp>
        <p:nvSpPr>
          <p:cNvPr id="6" name="Légende encadrée 2 5"/>
          <p:cNvSpPr/>
          <p:nvPr/>
        </p:nvSpPr>
        <p:spPr>
          <a:xfrm flipH="1">
            <a:off x="107504" y="5912569"/>
            <a:ext cx="1325562" cy="612775"/>
          </a:xfrm>
          <a:prstGeom prst="borderCallout2">
            <a:avLst>
              <a:gd name="adj1" fmla="val 18750"/>
              <a:gd name="adj2" fmla="val -8333"/>
              <a:gd name="adj3" fmla="val 18750"/>
              <a:gd name="adj4" fmla="val -16667"/>
              <a:gd name="adj5" fmla="val -40145"/>
              <a:gd name="adj6" fmla="val -44394"/>
            </a:avLst>
          </a:prstGeom>
        </p:spPr>
        <p:style>
          <a:lnRef idx="2">
            <a:schemeClr val="accent2"/>
          </a:lnRef>
          <a:fillRef idx="1">
            <a:schemeClr val="lt1"/>
          </a:fillRef>
          <a:effectRef idx="0">
            <a:schemeClr val="accent2"/>
          </a:effectRef>
          <a:fontRef idx="minor">
            <a:schemeClr val="dk1"/>
          </a:fontRef>
        </p:style>
        <p:txBody>
          <a:bodyPr anchor="ctr"/>
          <a:lstStyle/>
          <a:p>
            <a:pPr>
              <a:defRPr/>
            </a:pPr>
            <a:r>
              <a:rPr lang="fr-FR" dirty="0"/>
              <a:t>Proportion MHC</a:t>
            </a:r>
          </a:p>
        </p:txBody>
      </p:sp>
      <p:sp>
        <p:nvSpPr>
          <p:cNvPr id="79" name="Légende encadrée 2 78"/>
          <p:cNvSpPr/>
          <p:nvPr/>
        </p:nvSpPr>
        <p:spPr>
          <a:xfrm flipH="1">
            <a:off x="1938338" y="5862638"/>
            <a:ext cx="1325562" cy="612775"/>
          </a:xfrm>
          <a:prstGeom prst="borderCallout2">
            <a:avLst>
              <a:gd name="adj1" fmla="val 18750"/>
              <a:gd name="adj2" fmla="val -8333"/>
              <a:gd name="adj3" fmla="val 18750"/>
              <a:gd name="adj4" fmla="val -16667"/>
              <a:gd name="adj5" fmla="val -40145"/>
              <a:gd name="adj6" fmla="val -34202"/>
            </a:avLst>
          </a:prstGeom>
        </p:spPr>
        <p:style>
          <a:lnRef idx="2">
            <a:schemeClr val="accent2"/>
          </a:lnRef>
          <a:fillRef idx="1">
            <a:schemeClr val="lt1"/>
          </a:fillRef>
          <a:effectRef idx="0">
            <a:schemeClr val="accent2"/>
          </a:effectRef>
          <a:fontRef idx="minor">
            <a:schemeClr val="dk1"/>
          </a:fontRef>
        </p:style>
        <p:txBody>
          <a:bodyPr anchor="ctr"/>
          <a:lstStyle/>
          <a:p>
            <a:pPr>
              <a:defRPr/>
            </a:pPr>
            <a:r>
              <a:rPr lang="fr-FR" dirty="0"/>
              <a:t>Métabolites musculaires</a:t>
            </a:r>
          </a:p>
        </p:txBody>
      </p:sp>
      <p:sp>
        <p:nvSpPr>
          <p:cNvPr id="81" name="Légende encadrée 2 80"/>
          <p:cNvSpPr/>
          <p:nvPr/>
        </p:nvSpPr>
        <p:spPr>
          <a:xfrm>
            <a:off x="7740650" y="2259013"/>
            <a:ext cx="1325563" cy="612775"/>
          </a:xfrm>
          <a:prstGeom prst="borderCallout2">
            <a:avLst>
              <a:gd name="adj1" fmla="val 18750"/>
              <a:gd name="adj2" fmla="val -8333"/>
              <a:gd name="adj3" fmla="val 18750"/>
              <a:gd name="adj4" fmla="val -16667"/>
              <a:gd name="adj5" fmla="val 168471"/>
              <a:gd name="adj6" fmla="val -32635"/>
            </a:avLst>
          </a:prstGeom>
        </p:spPr>
        <p:style>
          <a:lnRef idx="2">
            <a:schemeClr val="accent2"/>
          </a:lnRef>
          <a:fillRef idx="1">
            <a:schemeClr val="lt1"/>
          </a:fillRef>
          <a:effectRef idx="0">
            <a:schemeClr val="accent2"/>
          </a:effectRef>
          <a:fontRef idx="minor">
            <a:schemeClr val="dk1"/>
          </a:fontRef>
        </p:style>
        <p:txBody>
          <a:bodyPr anchor="ctr"/>
          <a:lstStyle/>
          <a:p>
            <a:pPr>
              <a:defRPr/>
            </a:pPr>
            <a:r>
              <a:rPr lang="fr-FR" dirty="0"/>
              <a:t>Activité </a:t>
            </a:r>
            <a:r>
              <a:rPr lang="fr-FR" dirty="0" err="1"/>
              <a:t>enz</a:t>
            </a:r>
            <a:r>
              <a:rPr lang="fr-FR" dirty="0"/>
              <a:t>. </a:t>
            </a:r>
            <a:r>
              <a:rPr lang="fr-FR" dirty="0" err="1"/>
              <a:t>Muscu</a:t>
            </a:r>
            <a:r>
              <a:rPr lang="fr-FR" dirty="0"/>
              <a:t>.</a:t>
            </a:r>
          </a:p>
        </p:txBody>
      </p:sp>
      <p:sp>
        <p:nvSpPr>
          <p:cNvPr id="78" name="ZoneTexte 2"/>
          <p:cNvSpPr txBox="1">
            <a:spLocks noChangeArrowheads="1"/>
          </p:cNvSpPr>
          <p:nvPr/>
        </p:nvSpPr>
        <p:spPr bwMode="auto">
          <a:xfrm>
            <a:off x="6640371" y="2771800"/>
            <a:ext cx="1527982" cy="307777"/>
          </a:xfrm>
          <a:prstGeom prst="rect">
            <a:avLst/>
          </a:prstGeom>
          <a:solidFill>
            <a:srgbClr val="FFFF01"/>
          </a:solid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400" dirty="0" err="1" smtClean="0"/>
              <a:t>Rongchang</a:t>
            </a:r>
            <a:r>
              <a:rPr lang="fr-FR" sz="1400" dirty="0" smtClean="0"/>
              <a:t> </a:t>
            </a:r>
            <a:r>
              <a:rPr lang="fr-FR" sz="1400" dirty="0" err="1" smtClean="0"/>
              <a:t>mice</a:t>
            </a:r>
            <a:endParaRPr lang="fr-FR" sz="1400" dirty="0"/>
          </a:p>
        </p:txBody>
      </p:sp>
      <p:sp>
        <p:nvSpPr>
          <p:cNvPr id="80" name="ZoneTexte 9"/>
          <p:cNvSpPr txBox="1">
            <a:spLocks noChangeArrowheads="1"/>
          </p:cNvSpPr>
          <p:nvPr/>
        </p:nvSpPr>
        <p:spPr bwMode="auto">
          <a:xfrm>
            <a:off x="6780071" y="1628800"/>
            <a:ext cx="1352806" cy="307777"/>
          </a:xfrm>
          <a:prstGeom prst="rect">
            <a:avLst/>
          </a:prstGeom>
          <a:solidFill>
            <a:srgbClr val="065005"/>
          </a:solid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400" dirty="0" smtClean="0">
                <a:solidFill>
                  <a:schemeClr val="bg1"/>
                </a:solidFill>
              </a:rPr>
              <a:t>Yorkshire </a:t>
            </a:r>
            <a:r>
              <a:rPr lang="fr-FR" sz="1400" dirty="0" err="1" smtClean="0">
                <a:solidFill>
                  <a:schemeClr val="bg1"/>
                </a:solidFill>
              </a:rPr>
              <a:t>mice</a:t>
            </a:r>
            <a:endParaRPr lang="fr-FR" sz="1400" dirty="0">
              <a:solidFill>
                <a:schemeClr val="bg1"/>
              </a:solidFill>
            </a:endParaRPr>
          </a:p>
        </p:txBody>
      </p:sp>
      <p:pic>
        <p:nvPicPr>
          <p:cNvPr id="82" name="Image 8"/>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bwMode="auto">
          <a:xfrm>
            <a:off x="1064350" y="3492365"/>
            <a:ext cx="1821560" cy="116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1560" y="4512915"/>
            <a:ext cx="2376264" cy="1076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p:cNvSpPr/>
          <p:nvPr/>
        </p:nvSpPr>
        <p:spPr>
          <a:xfrm>
            <a:off x="3567680" y="4523769"/>
            <a:ext cx="2876527" cy="1492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p:cNvSpPr/>
          <p:nvPr/>
        </p:nvSpPr>
        <p:spPr>
          <a:xfrm>
            <a:off x="6656387" y="4836244"/>
            <a:ext cx="2752725" cy="2021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9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9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9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8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9" grpId="0" animBg="1"/>
      <p:bldP spid="81" grpId="0" animBg="1"/>
      <p:bldP spid="2" grpId="0" animBg="1"/>
      <p:bldP spid="83" grpId="0" animBg="1"/>
      <p:bldP spid="8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0" y="304800"/>
            <a:ext cx="9144000" cy="609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sz="2400">
              <a:solidFill>
                <a:srgbClr val="EEECE1"/>
              </a:solidFill>
              <a:latin typeface="Calibri" panose="020F0502020204030204" pitchFamily="34" charset="0"/>
              <a:ea typeface="ＭＳ Ｐゴシック" panose="020B0600070205080204" pitchFamily="34" charset="-128"/>
            </a:endParaRPr>
          </a:p>
        </p:txBody>
      </p:sp>
      <p:sp>
        <p:nvSpPr>
          <p:cNvPr id="40963" name="Rectangle 1"/>
          <p:cNvSpPr>
            <a:spLocks noChangeArrowheads="1"/>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sz="2400">
              <a:solidFill>
                <a:srgbClr val="EEECE1"/>
              </a:solidFill>
              <a:latin typeface="Calibri" panose="020F0502020204030204" pitchFamily="34" charset="0"/>
              <a:ea typeface="ＭＳ Ｐゴシック" panose="020B0600070205080204" pitchFamily="34" charset="-128"/>
            </a:endParaRPr>
          </a:p>
        </p:txBody>
      </p:sp>
      <p:sp>
        <p:nvSpPr>
          <p:cNvPr id="89" name="Rectangle 88"/>
          <p:cNvSpPr/>
          <p:nvPr/>
        </p:nvSpPr>
        <p:spPr>
          <a:xfrm>
            <a:off x="0" y="188913"/>
            <a:ext cx="9144000" cy="504825"/>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Nutrition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sous nutrition et croissance</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096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869" y="990500"/>
            <a:ext cx="5843587" cy="5030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6" name="Text Box 4"/>
          <p:cNvSpPr txBox="1">
            <a:spLocks noChangeArrowheads="1"/>
          </p:cNvSpPr>
          <p:nvPr/>
        </p:nvSpPr>
        <p:spPr bwMode="auto">
          <a:xfrm>
            <a:off x="1439863" y="6053138"/>
            <a:ext cx="4318000"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chemeClr val="tx1"/>
                </a:solidFill>
                <a:latin typeface="Arial" panose="020B0604020202020204" pitchFamily="34" charset="0"/>
                <a:cs typeface="Arial" panose="020B0604020202020204" pitchFamily="34" charset="0"/>
              </a:defRPr>
            </a:lvl1pPr>
            <a:lvl2pPr marL="431800" indent="-215900" defTabSz="457200">
              <a:defRPr>
                <a:solidFill>
                  <a:schemeClr val="tx1"/>
                </a:solidFill>
                <a:latin typeface="Arial" panose="020B0604020202020204" pitchFamily="34" charset="0"/>
                <a:cs typeface="Arial" panose="020B0604020202020204" pitchFamily="34" charset="0"/>
              </a:defRPr>
            </a:lvl2pPr>
            <a:lvl3pPr marL="647700" indent="-215900" defTabSz="457200">
              <a:defRPr>
                <a:solidFill>
                  <a:schemeClr val="tx1"/>
                </a:solidFill>
                <a:latin typeface="Arial" panose="020B0604020202020204" pitchFamily="34" charset="0"/>
                <a:cs typeface="Arial" panose="020B0604020202020204" pitchFamily="34" charset="0"/>
              </a:defRPr>
            </a:lvl3pPr>
            <a:lvl4pPr marL="863600" indent="-215900" defTabSz="457200">
              <a:defRPr>
                <a:solidFill>
                  <a:schemeClr val="tx1"/>
                </a:solidFill>
                <a:latin typeface="Arial" panose="020B0604020202020204" pitchFamily="34" charset="0"/>
                <a:cs typeface="Arial" panose="020B0604020202020204" pitchFamily="34" charset="0"/>
              </a:defRPr>
            </a:lvl4pPr>
            <a:lvl5pPr marL="1079500" indent="-215900" defTabSz="457200">
              <a:defRPr>
                <a:solidFill>
                  <a:schemeClr val="tx1"/>
                </a:solidFill>
                <a:latin typeface="Arial" panose="020B0604020202020204" pitchFamily="34" charset="0"/>
                <a:cs typeface="Arial" panose="020B0604020202020204" pitchFamily="34" charset="0"/>
              </a:defRPr>
            </a:lvl5pPr>
            <a:lvl6pPr marL="1536700" indent="-2159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1993900" indent="-2159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451100" indent="-2159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08300" indent="-2159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3000"/>
              </a:lnSpc>
              <a:buClr>
                <a:srgbClr val="000000"/>
              </a:buClr>
              <a:buSzPct val="45000"/>
              <a:buFont typeface="Wingdings" panose="05000000000000000000" pitchFamily="2" charset="2"/>
              <a:buNone/>
            </a:pPr>
            <a:r>
              <a:rPr lang="en-GB" sz="1100" i="1"/>
              <a:t>Schwarzer et al. Science 2016;351:854-857</a:t>
            </a:r>
          </a:p>
        </p:txBody>
      </p:sp>
      <p:sp>
        <p:nvSpPr>
          <p:cNvPr id="2" name="ZoneTexte 1"/>
          <p:cNvSpPr txBox="1"/>
          <p:nvPr/>
        </p:nvSpPr>
        <p:spPr>
          <a:xfrm>
            <a:off x="251520" y="2060848"/>
            <a:ext cx="2304256" cy="1200329"/>
          </a:xfrm>
          <a:prstGeom prst="rect">
            <a:avLst/>
          </a:prstGeom>
          <a:noFill/>
        </p:spPr>
        <p:txBody>
          <a:bodyPr wrap="square" rtlCol="0">
            <a:spAutoFit/>
          </a:bodyPr>
          <a:lstStyle/>
          <a:p>
            <a:r>
              <a:rPr lang="fr-FR" dirty="0" smtClean="0"/>
              <a:t>En sous-nutrition les écarts </a:t>
            </a:r>
            <a:br>
              <a:rPr lang="fr-FR" dirty="0" smtClean="0"/>
            </a:br>
            <a:r>
              <a:rPr lang="fr-FR" dirty="0" smtClean="0"/>
              <a:t>GF -  conventionnel sont plus importants</a:t>
            </a:r>
            <a:endParaRPr lang="fr-F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0" y="304800"/>
            <a:ext cx="9144000" cy="609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sz="2400">
              <a:solidFill>
                <a:srgbClr val="EEECE1"/>
              </a:solidFill>
              <a:latin typeface="Calibri" panose="020F0502020204030204" pitchFamily="34" charset="0"/>
              <a:ea typeface="ＭＳ Ｐゴシック" panose="020B0600070205080204" pitchFamily="34" charset="-128"/>
            </a:endParaRPr>
          </a:p>
        </p:txBody>
      </p:sp>
      <p:sp>
        <p:nvSpPr>
          <p:cNvPr id="43011" name="Rectangle 1"/>
          <p:cNvSpPr>
            <a:spLocks noChangeArrowheads="1"/>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sz="2400">
              <a:solidFill>
                <a:srgbClr val="EEECE1"/>
              </a:solidFill>
              <a:latin typeface="Calibri" panose="020F0502020204030204" pitchFamily="34" charset="0"/>
              <a:ea typeface="ＭＳ Ｐゴシック" panose="020B0600070205080204" pitchFamily="34" charset="-128"/>
            </a:endParaRPr>
          </a:p>
        </p:txBody>
      </p:sp>
      <p:sp>
        <p:nvSpPr>
          <p:cNvPr id="5" name="Rectangle 4"/>
          <p:cNvSpPr/>
          <p:nvPr/>
        </p:nvSpPr>
        <p:spPr>
          <a:xfrm>
            <a:off x="0" y="188913"/>
            <a:ext cx="9144000" cy="504825"/>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Nutrition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sous nutrition et croissance</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Image 1"/>
          <p:cNvPicPr>
            <a:picLocks noChangeAspect="1"/>
          </p:cNvPicPr>
          <p:nvPr/>
        </p:nvPicPr>
        <p:blipFill>
          <a:blip r:embed="rId3"/>
          <a:stretch>
            <a:fillRect/>
          </a:stretch>
        </p:blipFill>
        <p:spPr>
          <a:xfrm>
            <a:off x="1714500" y="914400"/>
            <a:ext cx="5715000" cy="5029200"/>
          </a:xfrm>
          <a:prstGeom prst="rect">
            <a:avLst/>
          </a:prstGeom>
        </p:spPr>
      </p:pic>
      <p:sp>
        <p:nvSpPr>
          <p:cNvPr id="3" name="Rectangle 2"/>
          <p:cNvSpPr/>
          <p:nvPr/>
        </p:nvSpPr>
        <p:spPr>
          <a:xfrm>
            <a:off x="1403648" y="6525344"/>
            <a:ext cx="6840760" cy="261610"/>
          </a:xfrm>
          <a:prstGeom prst="rect">
            <a:avLst/>
          </a:prstGeom>
        </p:spPr>
        <p:txBody>
          <a:bodyPr wrap="square">
            <a:spAutoFit/>
          </a:bodyPr>
          <a:lstStyle/>
          <a:p>
            <a:r>
              <a:rPr lang="fr-FR" sz="1100" dirty="0" smtClean="0">
                <a:solidFill>
                  <a:schemeClr val="bg1"/>
                </a:solidFill>
              </a:rPr>
              <a:t>Chu et </a:t>
            </a:r>
            <a:r>
              <a:rPr lang="fr-FR" sz="1100" dirty="0" err="1" smtClean="0">
                <a:solidFill>
                  <a:schemeClr val="bg1"/>
                </a:solidFill>
              </a:rPr>
              <a:t>Agaard</a:t>
            </a:r>
            <a:r>
              <a:rPr lang="fr-FR" sz="1100" dirty="0" smtClean="0">
                <a:solidFill>
                  <a:schemeClr val="bg1"/>
                </a:solidFill>
              </a:rPr>
              <a:t> 2016 </a:t>
            </a:r>
            <a:r>
              <a:rPr lang="fr-FR" sz="1100" dirty="0">
                <a:solidFill>
                  <a:schemeClr val="bg1"/>
                </a:solidFill>
              </a:rPr>
              <a:t>n</a:t>
            </a:r>
            <a:r>
              <a:rPr lang="fr-FR" sz="1100" dirty="0" smtClean="0">
                <a:solidFill>
                  <a:schemeClr val="bg1"/>
                </a:solidFill>
              </a:rPr>
              <a:t>ature http</a:t>
            </a:r>
            <a:r>
              <a:rPr lang="fr-FR" sz="1100" dirty="0">
                <a:solidFill>
                  <a:schemeClr val="bg1"/>
                </a:solidFill>
              </a:rPr>
              <a:t>://www.nature.com/nature/journal/v532/n7599/fig_tab/nature17887_F1.html</a:t>
            </a:r>
          </a:p>
        </p:txBody>
      </p:sp>
      <p:sp>
        <p:nvSpPr>
          <p:cNvPr id="4" name="Rectangle 3"/>
          <p:cNvSpPr/>
          <p:nvPr/>
        </p:nvSpPr>
        <p:spPr>
          <a:xfrm>
            <a:off x="4013549" y="1988840"/>
            <a:ext cx="1620957" cy="369332"/>
          </a:xfrm>
          <a:prstGeom prst="rect">
            <a:avLst/>
          </a:prstGeom>
        </p:spPr>
        <p:txBody>
          <a:bodyPr wrap="none">
            <a:spAutoFit/>
          </a:bodyPr>
          <a:lstStyle/>
          <a:p>
            <a:r>
              <a:rPr lang="fr-FR" dirty="0"/>
              <a:t>sous nutrition </a:t>
            </a:r>
          </a:p>
        </p:txBody>
      </p:sp>
      <p:sp>
        <p:nvSpPr>
          <p:cNvPr id="8" name="Rectangle 7"/>
          <p:cNvSpPr/>
          <p:nvPr/>
        </p:nvSpPr>
        <p:spPr>
          <a:xfrm>
            <a:off x="3923928" y="3429000"/>
            <a:ext cx="1620957" cy="369332"/>
          </a:xfrm>
          <a:prstGeom prst="rect">
            <a:avLst/>
          </a:prstGeom>
        </p:spPr>
        <p:txBody>
          <a:bodyPr wrap="none">
            <a:spAutoFit/>
          </a:bodyPr>
          <a:lstStyle/>
          <a:p>
            <a:r>
              <a:rPr lang="fr-FR" dirty="0"/>
              <a:t>sous nutrition </a:t>
            </a:r>
          </a:p>
        </p:txBody>
      </p:sp>
      <p:sp>
        <p:nvSpPr>
          <p:cNvPr id="9" name="Rectangle 8"/>
          <p:cNvSpPr/>
          <p:nvPr/>
        </p:nvSpPr>
        <p:spPr>
          <a:xfrm>
            <a:off x="4013549" y="4581128"/>
            <a:ext cx="1620957" cy="369332"/>
          </a:xfrm>
          <a:prstGeom prst="rect">
            <a:avLst/>
          </a:prstGeom>
        </p:spPr>
        <p:txBody>
          <a:bodyPr wrap="none">
            <a:spAutoFit/>
          </a:bodyPr>
          <a:lstStyle/>
          <a:p>
            <a:r>
              <a:rPr lang="fr-FR" dirty="0"/>
              <a:t>sous nutrition </a:t>
            </a:r>
          </a:p>
        </p:txBody>
      </p:sp>
    </p:spTree>
    <p:extLst>
      <p:ext uri="{BB962C8B-B14F-4D97-AF65-F5344CB8AC3E}">
        <p14:creationId xmlns:p14="http://schemas.microsoft.com/office/powerpoint/2010/main" val="885198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08920"/>
            <a:ext cx="9144000" cy="506413"/>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a:t>
            </a:r>
          </a:p>
        </p:txBody>
      </p:sp>
      <p:sp>
        <p:nvSpPr>
          <p:cNvPr id="4" name="Rectangle 3"/>
          <p:cNvSpPr/>
          <p:nvPr/>
        </p:nvSpPr>
        <p:spPr>
          <a:xfrm>
            <a:off x="1043608" y="3430910"/>
            <a:ext cx="7545387" cy="3184974"/>
          </a:xfrm>
          <a:prstGeom prst="rect">
            <a:avLst/>
          </a:prstGeom>
        </p:spPr>
        <p:txBody>
          <a:bodyPr>
            <a:spAutoFit/>
          </a:bodyPr>
          <a:lstStyle/>
          <a:p>
            <a:pPr marL="742950" lvl="1" indent="-285750">
              <a:spcBef>
                <a:spcPts val="0"/>
              </a:spcBef>
              <a:spcAft>
                <a:spcPts val="0"/>
              </a:spcAft>
              <a:buFont typeface="+mj-lt"/>
              <a:buAutoNum type="arabicPeriod"/>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Nutrition et maladie métabolique</a:t>
            </a:r>
          </a:p>
          <a:p>
            <a:pPr marL="1200150" lvl="2" indent="-285750">
              <a:spcBef>
                <a:spcPts val="0"/>
              </a:spcBef>
              <a:spcAft>
                <a:spcPts val="0"/>
              </a:spcAft>
              <a:buFont typeface="Arial" panose="020B0604020202020204" pitchFamily="34" charset="0"/>
              <a:buChar char="•"/>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La chaine alimentaire</a:t>
            </a:r>
          </a:p>
          <a:p>
            <a:pPr marL="1200150" lvl="2" indent="-285750">
              <a:spcBef>
                <a:spcPts val="0"/>
              </a:spcBef>
              <a:spcAft>
                <a:spcPts val="0"/>
              </a:spcAft>
              <a:buFont typeface="Arial" panose="020B0604020202020204" pitchFamily="34" charset="0"/>
              <a:buChar char="•"/>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Focus Obésité</a:t>
            </a:r>
          </a:p>
          <a:p>
            <a:pPr marL="1200150" lvl="2" indent="-285750">
              <a:spcBef>
                <a:spcPts val="0"/>
              </a:spcBef>
              <a:spcAft>
                <a:spcPts val="0"/>
              </a:spcAft>
              <a:buFont typeface="Arial" panose="020B0604020202020204" pitchFamily="34" charset="0"/>
              <a:buChar char="•"/>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Focus </a:t>
            </a: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sous </a:t>
            </a: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nutrition</a:t>
            </a:r>
          </a:p>
          <a:p>
            <a:pPr marL="742950" lvl="1" indent="-285750">
              <a:lnSpc>
                <a:spcPct val="107000"/>
              </a:lnSpc>
              <a:spcBef>
                <a:spcPts val="0"/>
              </a:spcBef>
              <a:spcAft>
                <a:spcPts val="0"/>
              </a:spcAft>
              <a:buFont typeface="+mj-lt"/>
              <a:buAutoNum type="arabicPeriod"/>
              <a:defRPr/>
            </a:pP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Développement, éducation </a:t>
            </a: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et stimulation du système </a:t>
            </a: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immunitaire</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Rôle barrière</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Rôle trophique </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Stimulation, éducation</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Mécanismes impliqués dans le dialogue</a:t>
            </a:r>
          </a:p>
          <a:p>
            <a:pPr marL="1200150" lvl="2" indent="-285750">
              <a:lnSpc>
                <a:spcPct val="107000"/>
              </a:lnSpc>
              <a:spcBef>
                <a:spcPts val="0"/>
              </a:spcBef>
              <a:spcAft>
                <a:spcPts val="0"/>
              </a:spcAft>
              <a:buFont typeface="Arial" panose="020B0604020202020204" pitchFamily="34" charset="0"/>
              <a:buChar char="•"/>
              <a:defRPr/>
            </a:pPr>
            <a:endPar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742950" lvl="1" indent="-285750">
              <a:lnSpc>
                <a:spcPct val="107000"/>
              </a:lnSpc>
              <a:spcBef>
                <a:spcPts val="0"/>
              </a:spcBef>
              <a:spcAft>
                <a:spcPts val="0"/>
              </a:spcAft>
              <a:buFont typeface="+mj-lt"/>
              <a:buAutoNum type="arabicPeriod"/>
              <a:defRPr/>
            </a:pP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Notre </a:t>
            </a: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deuxième cerveau</a:t>
            </a:r>
          </a:p>
          <a:p>
            <a:pPr>
              <a:lnSpc>
                <a:spcPct val="107000"/>
              </a:lnSpc>
              <a:spcBef>
                <a:spcPts val="0"/>
              </a:spcBef>
              <a:spcAft>
                <a:spcPts val="800"/>
              </a:spcAft>
              <a:defRPr/>
            </a:pPr>
            <a:endParaRPr lang="fr-FR" sz="16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620688"/>
            <a:ext cx="1584623" cy="158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444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ChangeArrowheads="1"/>
          </p:cNvSpPr>
          <p:nvPr/>
        </p:nvSpPr>
        <p:spPr bwMode="auto">
          <a:xfrm>
            <a:off x="352425" y="2636838"/>
            <a:ext cx="8118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9900">
              <a:defRPr>
                <a:solidFill>
                  <a:schemeClr val="tx1"/>
                </a:solidFill>
                <a:latin typeface="Arial" panose="020B0604020202020204" pitchFamily="34" charset="0"/>
                <a:cs typeface="Arial" panose="020B0604020202020204" pitchFamily="34" charset="0"/>
              </a:defRPr>
            </a:lvl1pPr>
            <a:lvl2pPr marL="1270000" indent="-3429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b="1">
                <a:solidFill>
                  <a:srgbClr val="17375E"/>
                </a:solidFill>
                <a:sym typeface="Wingdings" panose="05000000000000000000" pitchFamily="2" charset="2"/>
              </a:rPr>
              <a:t>L’enjeu est de </a:t>
            </a:r>
            <a:r>
              <a:rPr lang="fr-FR" b="1">
                <a:solidFill>
                  <a:srgbClr val="FF0000"/>
                </a:solidFill>
                <a:sym typeface="Wingdings" panose="05000000000000000000" pitchFamily="2" charset="2"/>
              </a:rPr>
              <a:t>tolérer</a:t>
            </a:r>
            <a:r>
              <a:rPr lang="fr-FR" b="1">
                <a:solidFill>
                  <a:srgbClr val="17375E"/>
                </a:solidFill>
                <a:sym typeface="Wingdings" panose="05000000000000000000" pitchFamily="2" charset="2"/>
              </a:rPr>
              <a:t> et </a:t>
            </a:r>
            <a:r>
              <a:rPr lang="fr-FR" b="1">
                <a:solidFill>
                  <a:srgbClr val="FF0000"/>
                </a:solidFill>
                <a:sym typeface="Wingdings" panose="05000000000000000000" pitchFamily="2" charset="2"/>
              </a:rPr>
              <a:t>contenir</a:t>
            </a:r>
            <a:r>
              <a:rPr lang="fr-FR" b="1">
                <a:solidFill>
                  <a:srgbClr val="17375E"/>
                </a:solidFill>
                <a:sym typeface="Wingdings" panose="05000000000000000000" pitchFamily="2" charset="2"/>
              </a:rPr>
              <a:t> le microbiote commensale </a:t>
            </a:r>
            <a:br>
              <a:rPr lang="fr-FR" b="1">
                <a:solidFill>
                  <a:srgbClr val="17375E"/>
                </a:solidFill>
                <a:sym typeface="Wingdings" panose="05000000000000000000" pitchFamily="2" charset="2"/>
              </a:rPr>
            </a:br>
            <a:r>
              <a:rPr lang="fr-FR" b="1">
                <a:solidFill>
                  <a:srgbClr val="17375E"/>
                </a:solidFill>
                <a:sym typeface="Wingdings" panose="05000000000000000000" pitchFamily="2" charset="2"/>
              </a:rPr>
              <a:t>(e.g. 10</a:t>
            </a:r>
            <a:r>
              <a:rPr lang="fr-FR" b="1" baseline="30000">
                <a:solidFill>
                  <a:srgbClr val="17375E"/>
                </a:solidFill>
                <a:sym typeface="Wingdings" panose="05000000000000000000" pitchFamily="2" charset="2"/>
              </a:rPr>
              <a:t>10-12</a:t>
            </a:r>
            <a:r>
              <a:rPr lang="fr-FR" b="1">
                <a:solidFill>
                  <a:srgbClr val="17375E"/>
                </a:solidFill>
                <a:sym typeface="Wingdings" panose="05000000000000000000" pitchFamily="2" charset="2"/>
              </a:rPr>
              <a:t> bactéries/g!)</a:t>
            </a:r>
          </a:p>
        </p:txBody>
      </p:sp>
      <p:sp>
        <p:nvSpPr>
          <p:cNvPr id="5" name="Rectangle 4"/>
          <p:cNvSpPr/>
          <p:nvPr/>
        </p:nvSpPr>
        <p:spPr>
          <a:xfrm>
            <a:off x="107950" y="1052513"/>
            <a:ext cx="7974013" cy="1077912"/>
          </a:xfrm>
          <a:prstGeom prst="rect">
            <a:avLst/>
          </a:prstGeom>
        </p:spPr>
        <p:txBody>
          <a:bodyPr lIns="36000" rIns="36000">
            <a:spAutoFit/>
          </a:bodyPr>
          <a:lstStyle/>
          <a:p>
            <a:pPr marL="360000" lvl="1">
              <a:defRPr/>
            </a:pPr>
            <a:r>
              <a:rPr lang="fr-FR" sz="2400" b="1" dirty="0">
                <a:solidFill>
                  <a:schemeClr val="accent2"/>
                </a:solidFill>
                <a:sym typeface="Wingdings" panose="05000000000000000000" pitchFamily="2" charset="2"/>
              </a:rPr>
              <a:t>Le système immunitaire:</a:t>
            </a:r>
          </a:p>
          <a:p>
            <a:pPr marL="702900" lvl="1" indent="-342900">
              <a:buFont typeface="Arial" panose="020B0604020202020204" pitchFamily="34" charset="0"/>
              <a:buChar char="•"/>
              <a:defRPr/>
            </a:pPr>
            <a:r>
              <a:rPr lang="fr-FR" sz="2000" b="1" dirty="0">
                <a:solidFill>
                  <a:srgbClr val="17375E"/>
                </a:solidFill>
                <a:sym typeface="Wingdings" panose="05000000000000000000" pitchFamily="2" charset="2"/>
              </a:rPr>
              <a:t>Prévenir </a:t>
            </a:r>
            <a:r>
              <a:rPr lang="fr-FR" sz="2000" b="1" dirty="0" smtClean="0">
                <a:solidFill>
                  <a:srgbClr val="17375E"/>
                </a:solidFill>
                <a:sym typeface="Wingdings" panose="05000000000000000000" pitchFamily="2" charset="2"/>
              </a:rPr>
              <a:t>l’introduction </a:t>
            </a:r>
            <a:r>
              <a:rPr lang="fr-FR" sz="2000" b="1" dirty="0">
                <a:solidFill>
                  <a:srgbClr val="17375E"/>
                </a:solidFill>
                <a:sym typeface="Wingdings" panose="05000000000000000000" pitchFamily="2" charset="2"/>
              </a:rPr>
              <a:t>et le développement de pathogènes</a:t>
            </a:r>
            <a:endParaRPr lang="fr-FR" sz="2000" b="1" dirty="0">
              <a:solidFill>
                <a:srgbClr val="FF0000"/>
              </a:solidFill>
              <a:sym typeface="Wingdings" panose="05000000000000000000" pitchFamily="2" charset="2"/>
            </a:endParaRPr>
          </a:p>
          <a:p>
            <a:pPr marL="702900" lvl="1" indent="-342900">
              <a:buFont typeface="Arial" panose="020B0604020202020204" pitchFamily="34" charset="0"/>
              <a:buChar char="•"/>
              <a:defRPr/>
            </a:pPr>
            <a:r>
              <a:rPr lang="fr-FR" sz="2000" b="1" dirty="0">
                <a:solidFill>
                  <a:srgbClr val="17375E"/>
                </a:solidFill>
                <a:sym typeface="Wingdings" panose="05000000000000000000" pitchFamily="2" charset="2"/>
              </a:rPr>
              <a:t>Discriminer le soi du non soi</a:t>
            </a:r>
          </a:p>
        </p:txBody>
      </p:sp>
      <p:pic>
        <p:nvPicPr>
          <p:cNvPr id="45060"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050" y="4152900"/>
            <a:ext cx="13335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9875" y="4264025"/>
            <a:ext cx="10795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716463"/>
            <a:ext cx="1001713"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Imag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3450" y="5095875"/>
            <a:ext cx="1138238"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èche droite à entaille 5"/>
          <p:cNvSpPr/>
          <p:nvPr/>
        </p:nvSpPr>
        <p:spPr>
          <a:xfrm>
            <a:off x="566738" y="2636838"/>
            <a:ext cx="733425" cy="498475"/>
          </a:xfrm>
          <a:prstGeom prst="notched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Rectangle 10"/>
          <p:cNvSpPr/>
          <p:nvPr/>
        </p:nvSpPr>
        <p:spPr>
          <a:xfrm>
            <a:off x="0" y="188913"/>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éducation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a:t>
            </a:r>
          </a:p>
        </p:txBody>
      </p:sp>
      <p:sp>
        <p:nvSpPr>
          <p:cNvPr id="3" name="Rectangle 2"/>
          <p:cNvSpPr/>
          <p:nvPr/>
        </p:nvSpPr>
        <p:spPr>
          <a:xfrm>
            <a:off x="2854660" y="3861048"/>
            <a:ext cx="6037820" cy="2308324"/>
          </a:xfrm>
          <a:prstGeom prst="rect">
            <a:avLst/>
          </a:prstGeom>
        </p:spPr>
        <p:txBody>
          <a:bodyPr wrap="square">
            <a:spAutoFit/>
          </a:bodyPr>
          <a:lstStyle/>
          <a:p>
            <a:pPr marL="285750" indent="-285750">
              <a:buFont typeface="Arial" panose="020B0604020202020204" pitchFamily="34" charset="0"/>
              <a:buChar char="•"/>
              <a:defRPr/>
            </a:pPr>
            <a:r>
              <a:rPr lang="fr-FR" dirty="0">
                <a:solidFill>
                  <a:schemeClr val="accent6"/>
                </a:solidFill>
              </a:rPr>
              <a:t>Rôle barrière</a:t>
            </a:r>
          </a:p>
          <a:p>
            <a:pPr marL="285750" indent="-285750">
              <a:buFont typeface="Arial" panose="020B0604020202020204" pitchFamily="34" charset="0"/>
              <a:buChar char="•"/>
              <a:defRPr/>
            </a:pPr>
            <a:r>
              <a:rPr lang="fr-FR" dirty="0">
                <a:solidFill>
                  <a:schemeClr val="accent6"/>
                </a:solidFill>
              </a:rPr>
              <a:t>Développement trophique</a:t>
            </a:r>
          </a:p>
          <a:p>
            <a:pPr marL="285750" indent="-285750">
              <a:buFont typeface="Arial" panose="020B0604020202020204" pitchFamily="34" charset="0"/>
              <a:buChar char="•"/>
              <a:defRPr/>
            </a:pPr>
            <a:r>
              <a:rPr lang="fr-FR" dirty="0">
                <a:solidFill>
                  <a:schemeClr val="accent6"/>
                </a:solidFill>
              </a:rPr>
              <a:t>Système inné</a:t>
            </a:r>
          </a:p>
          <a:p>
            <a:pPr marL="285750" indent="-285750">
              <a:buFont typeface="Arial" panose="020B0604020202020204" pitchFamily="34" charset="0"/>
              <a:buChar char="•"/>
              <a:defRPr/>
            </a:pPr>
            <a:r>
              <a:rPr lang="fr-FR" dirty="0">
                <a:solidFill>
                  <a:schemeClr val="accent6"/>
                </a:solidFill>
              </a:rPr>
              <a:t>Système adaptatif</a:t>
            </a:r>
          </a:p>
          <a:p>
            <a:pPr marL="285750" indent="-285750">
              <a:buFont typeface="Arial" panose="020B0604020202020204" pitchFamily="34" charset="0"/>
              <a:buChar char="•"/>
              <a:defRPr/>
            </a:pPr>
            <a:r>
              <a:rPr lang="fr-FR" dirty="0" smtClean="0">
                <a:solidFill>
                  <a:schemeClr val="accent6"/>
                </a:solidFill>
              </a:rPr>
              <a:t>Focus </a:t>
            </a:r>
            <a:r>
              <a:rPr lang="fr-FR" dirty="0">
                <a:solidFill>
                  <a:schemeClr val="accent6"/>
                </a:solidFill>
              </a:rPr>
              <a:t>sur les allergies alimentaires</a:t>
            </a:r>
          </a:p>
          <a:p>
            <a:pPr marL="285750" indent="-285750">
              <a:buFont typeface="Arial" panose="020B0604020202020204" pitchFamily="34" charset="0"/>
              <a:buChar char="•"/>
              <a:defRPr/>
            </a:pPr>
            <a:r>
              <a:rPr lang="fr-FR" dirty="0">
                <a:solidFill>
                  <a:schemeClr val="accent6"/>
                </a:solidFill>
              </a:rPr>
              <a:t>Focus maladie de </a:t>
            </a:r>
            <a:r>
              <a:rPr lang="fr-FR" dirty="0" err="1">
                <a:solidFill>
                  <a:schemeClr val="accent6"/>
                </a:solidFill>
              </a:rPr>
              <a:t>Krohn</a:t>
            </a:r>
            <a:r>
              <a:rPr lang="fr-FR" dirty="0">
                <a:solidFill>
                  <a:schemeClr val="accent6"/>
                </a:solidFill>
              </a:rPr>
              <a:t>, IBD</a:t>
            </a:r>
          </a:p>
          <a:p>
            <a:pPr marL="285750" indent="-285750">
              <a:buFont typeface="Arial" panose="020B0604020202020204" pitchFamily="34" charset="0"/>
              <a:buChar char="•"/>
              <a:defRPr/>
            </a:pPr>
            <a:r>
              <a:rPr lang="fr-FR" dirty="0" smtClean="0">
                <a:solidFill>
                  <a:schemeClr val="accent6"/>
                </a:solidFill>
              </a:rPr>
              <a:t>Mécanismes </a:t>
            </a:r>
            <a:r>
              <a:rPr lang="fr-FR" dirty="0">
                <a:solidFill>
                  <a:schemeClr val="accent6"/>
                </a:solidFill>
              </a:rPr>
              <a:t>moléculaires impliqués dans le dialogue</a:t>
            </a:r>
          </a:p>
          <a:p>
            <a:pPr marL="285750" indent="-285750">
              <a:buFont typeface="Arial" panose="020B0604020202020204" pitchFamily="34" charset="0"/>
              <a:buChar char="•"/>
              <a:defRPr/>
            </a:pPr>
            <a:endParaRPr lang="fr-FR" dirty="0">
              <a:solidFill>
                <a:schemeClr val="accent6"/>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376238"/>
            <a:ext cx="2611438"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txBox="1">
            <a:spLocks noChangeArrowheads="1"/>
          </p:cNvSpPr>
          <p:nvPr/>
        </p:nvSpPr>
        <p:spPr>
          <a:xfrm>
            <a:off x="409575" y="549275"/>
            <a:ext cx="8339138" cy="2371725"/>
          </a:xfrm>
          <a:prstGeom prst="rect">
            <a:avLst/>
          </a:prstGeom>
        </p:spPr>
        <p:txBody>
          <a:bodyPr lIns="83077" tIns="43200" rIns="83077" bIns="43200" anchor="ctr"/>
          <a:lstStyle/>
          <a:p>
            <a:pPr algn="ctr" defTabSz="414715" eaLnBrk="1" hangingPunct="1">
              <a:tabLst>
                <a:tab pos="0" algn="l"/>
                <a:tab pos="844083" algn="l"/>
                <a:tab pos="1688165" algn="l"/>
                <a:tab pos="2532248" algn="l"/>
                <a:tab pos="3376331" algn="l"/>
                <a:tab pos="4220413" algn="l"/>
                <a:tab pos="5064496" algn="l"/>
                <a:tab pos="5908578" algn="l"/>
                <a:tab pos="6752661" algn="l"/>
                <a:tab pos="7596744" algn="l"/>
                <a:tab pos="8440826" algn="l"/>
                <a:tab pos="9284909" algn="l"/>
              </a:tabLst>
              <a:defRPr/>
            </a:pPr>
            <a:r>
              <a:rPr lang="fr-FR" sz="2215" b="1" i="1" dirty="0">
                <a:solidFill>
                  <a:schemeClr val="accent6"/>
                </a:solidFill>
                <a:ea typeface="+mj-ea"/>
              </a:rPr>
              <a:t>Homo sapiens</a:t>
            </a:r>
            <a:r>
              <a:rPr lang="fr-FR" sz="2215" b="1" dirty="0">
                <a:solidFill>
                  <a:schemeClr val="accent6"/>
                </a:solidFill>
                <a:ea typeface="+mj-ea"/>
              </a:rPr>
              <a:t> : </a:t>
            </a:r>
          </a:p>
          <a:p>
            <a:pPr algn="ctr" defTabSz="414715" eaLnBrk="1" hangingPunct="1">
              <a:tabLst>
                <a:tab pos="0" algn="l"/>
                <a:tab pos="844083" algn="l"/>
                <a:tab pos="1688165" algn="l"/>
                <a:tab pos="2532248" algn="l"/>
                <a:tab pos="3376331" algn="l"/>
                <a:tab pos="4220413" algn="l"/>
                <a:tab pos="5064496" algn="l"/>
                <a:tab pos="5908578" algn="l"/>
                <a:tab pos="6752661" algn="l"/>
                <a:tab pos="7596744" algn="l"/>
                <a:tab pos="8440826" algn="l"/>
                <a:tab pos="9284909" algn="l"/>
              </a:tabLst>
              <a:defRPr/>
            </a:pPr>
            <a:endParaRPr lang="fr-FR" sz="2215" dirty="0">
              <a:solidFill>
                <a:prstClr val="black"/>
              </a:solidFill>
              <a:ea typeface="+mj-ea"/>
            </a:endParaRPr>
          </a:p>
          <a:p>
            <a:pPr algn="ctr" defTabSz="414715" eaLnBrk="1" hangingPunct="1">
              <a:tabLst>
                <a:tab pos="0" algn="l"/>
                <a:tab pos="844083" algn="l"/>
                <a:tab pos="1688165" algn="l"/>
                <a:tab pos="2532248" algn="l"/>
                <a:tab pos="3376331" algn="l"/>
                <a:tab pos="4220413" algn="l"/>
                <a:tab pos="5064496" algn="l"/>
                <a:tab pos="5908578" algn="l"/>
                <a:tab pos="6752661" algn="l"/>
                <a:tab pos="7596744" algn="l"/>
                <a:tab pos="8440826" algn="l"/>
                <a:tab pos="9284909" algn="l"/>
              </a:tabLst>
              <a:defRPr/>
            </a:pPr>
            <a:r>
              <a:rPr lang="fr-FR" sz="2215" dirty="0">
                <a:solidFill>
                  <a:prstClr val="black"/>
                </a:solidFill>
                <a:ea typeface="+mj-ea"/>
              </a:rPr>
              <a:t>… en nombres…</a:t>
            </a:r>
          </a:p>
          <a:p>
            <a:pPr algn="ctr" defTabSz="414715" eaLnBrk="1" hangingPunct="1">
              <a:tabLst>
                <a:tab pos="0" algn="l"/>
                <a:tab pos="844083" algn="l"/>
                <a:tab pos="1688165" algn="l"/>
                <a:tab pos="2532248" algn="l"/>
                <a:tab pos="3376331" algn="l"/>
                <a:tab pos="4220413" algn="l"/>
                <a:tab pos="5064496" algn="l"/>
                <a:tab pos="5908578" algn="l"/>
                <a:tab pos="6752661" algn="l"/>
                <a:tab pos="7596744" algn="l"/>
                <a:tab pos="8440826" algn="l"/>
                <a:tab pos="9284909" algn="l"/>
              </a:tabLst>
              <a:defRPr/>
            </a:pPr>
            <a:r>
              <a:rPr lang="fr-FR" sz="2215" dirty="0">
                <a:solidFill>
                  <a:prstClr val="black"/>
                </a:solidFill>
                <a:ea typeface="+mj-ea"/>
              </a:rPr>
              <a:t/>
            </a:r>
            <a:br>
              <a:rPr lang="fr-FR" sz="2215" dirty="0">
                <a:solidFill>
                  <a:prstClr val="black"/>
                </a:solidFill>
                <a:ea typeface="+mj-ea"/>
              </a:rPr>
            </a:br>
            <a:r>
              <a:rPr lang="fr-FR" sz="2215" dirty="0">
                <a:solidFill>
                  <a:prstClr val="black"/>
                </a:solidFill>
                <a:ea typeface="+mj-ea"/>
              </a:rPr>
              <a:t>      ratio bactéries : cellules humaines</a:t>
            </a:r>
            <a:r>
              <a:rPr lang="fr-FR" sz="2215" dirty="0">
                <a:solidFill>
                  <a:prstClr val="black"/>
                </a:solidFill>
              </a:rPr>
              <a:t> de 1:1 </a:t>
            </a:r>
            <a:r>
              <a:rPr lang="fr-FR" sz="2215" dirty="0">
                <a:solidFill>
                  <a:prstClr val="black"/>
                </a:solidFill>
                <a:ea typeface="+mj-ea"/>
              </a:rPr>
              <a:t> </a:t>
            </a:r>
          </a:p>
          <a:p>
            <a:pPr algn="ctr" defTabSz="414715" eaLnBrk="1" hangingPunct="1">
              <a:tabLst>
                <a:tab pos="0" algn="l"/>
                <a:tab pos="844083" algn="l"/>
                <a:tab pos="1688165" algn="l"/>
                <a:tab pos="2532248" algn="l"/>
                <a:tab pos="3376331" algn="l"/>
                <a:tab pos="4220413" algn="l"/>
                <a:tab pos="5064496" algn="l"/>
                <a:tab pos="5908578" algn="l"/>
                <a:tab pos="6752661" algn="l"/>
                <a:tab pos="7596744" algn="l"/>
                <a:tab pos="8440826" algn="l"/>
                <a:tab pos="9284909" algn="l"/>
              </a:tabLst>
              <a:defRPr/>
            </a:pPr>
            <a:r>
              <a:rPr lang="fr-FR" sz="1100" dirty="0">
                <a:solidFill>
                  <a:prstClr val="black"/>
                </a:solidFill>
                <a:ea typeface="+mj-ea"/>
              </a:rPr>
              <a:t>(</a:t>
            </a:r>
            <a:r>
              <a:rPr lang="fr-FR" sz="1100" dirty="0">
                <a:solidFill>
                  <a:prstClr val="black"/>
                </a:solidFill>
              </a:rPr>
              <a:t>Sender et al 2016 </a:t>
            </a:r>
            <a:r>
              <a:rPr lang="fr-FR" sz="1100" dirty="0" err="1">
                <a:solidFill>
                  <a:prstClr val="black"/>
                </a:solidFill>
              </a:rPr>
              <a:t>Cell</a:t>
            </a:r>
            <a:r>
              <a:rPr lang="fr-FR" sz="1100" dirty="0">
                <a:solidFill>
                  <a:prstClr val="black"/>
                </a:solidFill>
              </a:rPr>
              <a:t>)</a:t>
            </a:r>
            <a:r>
              <a:rPr lang="fr-FR" sz="2215" dirty="0">
                <a:solidFill>
                  <a:prstClr val="black"/>
                </a:solidFill>
                <a:ea typeface="+mj-ea"/>
              </a:rPr>
              <a:t/>
            </a:r>
            <a:br>
              <a:rPr lang="fr-FR" sz="2215" dirty="0">
                <a:solidFill>
                  <a:prstClr val="black"/>
                </a:solidFill>
                <a:ea typeface="+mj-ea"/>
              </a:rPr>
            </a:br>
            <a:r>
              <a:rPr lang="fr-FR" sz="2215" dirty="0">
                <a:solidFill>
                  <a:prstClr val="black"/>
                </a:solidFill>
                <a:ea typeface="+mj-ea"/>
              </a:rPr>
              <a:t>        </a:t>
            </a:r>
          </a:p>
        </p:txBody>
      </p:sp>
      <p:sp>
        <p:nvSpPr>
          <p:cNvPr id="12292" name="Rectangle 2"/>
          <p:cNvSpPr>
            <a:spLocks noChangeArrowheads="1"/>
          </p:cNvSpPr>
          <p:nvPr/>
        </p:nvSpPr>
        <p:spPr bwMode="auto">
          <a:xfrm>
            <a:off x="2286000" y="5086350"/>
            <a:ext cx="5022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14338">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1pPr>
            <a:lvl2pPr marL="742950" indent="-285750" defTabSz="414338">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2pPr>
            <a:lvl3pPr marL="1143000" indent="-228600" defTabSz="414338">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3pPr>
            <a:lvl4pPr marL="1600200" indent="-228600" defTabSz="414338">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4pPr>
            <a:lvl5pPr marL="2057400" indent="-228600" defTabSz="414338">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5pPr>
            <a:lvl6pPr marL="2514600" indent="-228600" defTabSz="414338" eaLnBrk="0" fontAlgn="base" hangingPunct="0">
              <a:spcBef>
                <a:spcPct val="0"/>
              </a:spcBef>
              <a:spcAft>
                <a:spcPct val="0"/>
              </a:spcAft>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6pPr>
            <a:lvl7pPr marL="2971800" indent="-228600" defTabSz="414338" eaLnBrk="0" fontAlgn="base" hangingPunct="0">
              <a:spcBef>
                <a:spcPct val="0"/>
              </a:spcBef>
              <a:spcAft>
                <a:spcPct val="0"/>
              </a:spcAft>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7pPr>
            <a:lvl8pPr marL="3429000" indent="-228600" defTabSz="414338" eaLnBrk="0" fontAlgn="base" hangingPunct="0">
              <a:spcBef>
                <a:spcPct val="0"/>
              </a:spcBef>
              <a:spcAft>
                <a:spcPct val="0"/>
              </a:spcAft>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8pPr>
            <a:lvl9pPr marL="3886200" indent="-228600" defTabSz="414338" eaLnBrk="0" fontAlgn="base" hangingPunct="0">
              <a:spcBef>
                <a:spcPct val="0"/>
              </a:spcBef>
              <a:spcAft>
                <a:spcPct val="0"/>
              </a:spcAft>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9pPr>
          </a:lstStyle>
          <a:p>
            <a:pPr algn="ctr" eaLnBrk="1" hangingPunct="1"/>
            <a:r>
              <a:rPr lang="fr-FR" sz="2000">
                <a:solidFill>
                  <a:srgbClr val="000000"/>
                </a:solidFill>
              </a:rPr>
              <a:t> ~1 kilogramme de biomasse bactérienne</a:t>
            </a:r>
          </a:p>
          <a:p>
            <a:pPr algn="ctr" eaLnBrk="1" hangingPunct="1"/>
            <a:r>
              <a:rPr lang="fr-FR" sz="2000">
                <a:solidFill>
                  <a:srgbClr val="000000"/>
                </a:solidFill>
              </a:rPr>
              <a:t>         </a:t>
            </a:r>
            <a:endParaRPr lang="fr-FR" sz="2000"/>
          </a:p>
        </p:txBody>
      </p:sp>
      <p:pic>
        <p:nvPicPr>
          <p:cNvPr id="12293"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3371850"/>
            <a:ext cx="122555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2724150"/>
            <a:ext cx="24765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ZoneTexte 7"/>
          <p:cNvSpPr txBox="1">
            <a:spLocks noChangeArrowheads="1"/>
          </p:cNvSpPr>
          <p:nvPr/>
        </p:nvSpPr>
        <p:spPr bwMode="auto">
          <a:xfrm>
            <a:off x="5292725" y="3284538"/>
            <a:ext cx="3381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3600" b="1"/>
              <a:t>:</a:t>
            </a:r>
            <a:endParaRPr lang="fr-FR" sz="2400" b="1"/>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ChangeArrowheads="1"/>
          </p:cNvSpPr>
          <p:nvPr/>
        </p:nvSpPr>
        <p:spPr bwMode="auto">
          <a:xfrm>
            <a:off x="1128713" y="5080000"/>
            <a:ext cx="51943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a:defRPr>
                <a:solidFill>
                  <a:schemeClr val="tx1"/>
                </a:solidFill>
                <a:latin typeface="Arial" panose="020B0604020202020204" pitchFamily="34" charset="0"/>
                <a:cs typeface="Arial" panose="020B0604020202020204" pitchFamily="34" charset="0"/>
              </a:defRPr>
            </a:lvl1pPr>
            <a:lvl2pPr marL="358775" indent="-3429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fr-FR" sz="1600" b="1" dirty="0">
                <a:solidFill>
                  <a:srgbClr val="17375E"/>
                </a:solidFill>
                <a:sym typeface="Wingdings" panose="05000000000000000000" pitchFamily="2" charset="2"/>
              </a:rPr>
              <a:t>Microbiote participe à l’effet de Barrière</a:t>
            </a:r>
          </a:p>
          <a:p>
            <a:pPr lvl="1">
              <a:buFont typeface="Wingdings" panose="05000000000000000000" pitchFamily="2" charset="2"/>
              <a:buChar char="ü"/>
            </a:pPr>
            <a:r>
              <a:rPr lang="fr-FR" sz="1600" dirty="0"/>
              <a:t>Compétition à l</a:t>
            </a:r>
            <a:r>
              <a:rPr lang="fr-FR" altLang="fr-FR" sz="1600" dirty="0"/>
              <a:t>‘</a:t>
            </a:r>
            <a:r>
              <a:rPr lang="fr-FR" sz="1600" dirty="0"/>
              <a:t>adhésion </a:t>
            </a:r>
          </a:p>
          <a:p>
            <a:pPr lvl="1">
              <a:buFont typeface="Wingdings" panose="05000000000000000000" pitchFamily="2" charset="2"/>
              <a:buChar char="ü"/>
            </a:pPr>
            <a:r>
              <a:rPr lang="fr-FR" sz="1600" dirty="0"/>
              <a:t>Compétition à l’accès au nutriment </a:t>
            </a:r>
          </a:p>
          <a:p>
            <a:pPr lvl="1">
              <a:buFont typeface="Wingdings" panose="05000000000000000000" pitchFamily="2" charset="2"/>
              <a:buChar char="ü"/>
            </a:pPr>
            <a:r>
              <a:rPr lang="fr-FR" sz="1600" dirty="0"/>
              <a:t>Production de </a:t>
            </a:r>
            <a:r>
              <a:rPr lang="fr-FR" sz="1600" dirty="0" smtClean="0"/>
              <a:t>substances </a:t>
            </a:r>
            <a:r>
              <a:rPr lang="fr-FR" sz="1600" dirty="0" err="1" smtClean="0"/>
              <a:t>anti-microbiennes</a:t>
            </a:r>
            <a:endParaRPr lang="fr-FR" sz="1600" dirty="0"/>
          </a:p>
        </p:txBody>
      </p:sp>
      <p:pic>
        <p:nvPicPr>
          <p:cNvPr id="46083" name="Picture 8" descr="LES FONCTIONS DE DÉFE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411538"/>
            <a:ext cx="2347913"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3"/>
          <p:cNvSpPr>
            <a:spLocks noChangeArrowheads="1"/>
          </p:cNvSpPr>
          <p:nvPr/>
        </p:nvSpPr>
        <p:spPr bwMode="auto">
          <a:xfrm>
            <a:off x="6396038" y="5732463"/>
            <a:ext cx="24241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a:solidFill>
                  <a:schemeClr val="bg1"/>
                </a:solidFill>
              </a:rPr>
              <a:t>http://www.microbiote-intestinal.fr/fonctions-du-microbiote</a:t>
            </a:r>
          </a:p>
        </p:txBody>
      </p:sp>
      <p:sp>
        <p:nvSpPr>
          <p:cNvPr id="11" name="Rectangle 10"/>
          <p:cNvSpPr/>
          <p:nvPr/>
        </p:nvSpPr>
        <p:spPr>
          <a:xfrm>
            <a:off x="374650" y="1749425"/>
            <a:ext cx="2828925" cy="1028700"/>
          </a:xfrm>
          <a:prstGeom prst="rect">
            <a:avLst/>
          </a:prstGeom>
          <a:gradFill>
            <a:gsLst>
              <a:gs pos="25000">
                <a:schemeClr val="accent3">
                  <a:lumMod val="40000"/>
                  <a:lumOff val="60000"/>
                </a:schemeClr>
              </a:gs>
              <a:gs pos="55000">
                <a:schemeClr val="accent3">
                  <a:lumMod val="95000"/>
                  <a:lumOff val="5000"/>
                </a:schemeClr>
              </a:gs>
              <a:gs pos="100000">
                <a:schemeClr val="accent3">
                  <a:lumMod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46086" name="Image 11"/>
          <p:cNvPicPr>
            <a:picLocks noChangeAspect="1"/>
          </p:cNvPicPr>
          <p:nvPr/>
        </p:nvPicPr>
        <p:blipFill>
          <a:blip r:embed="rId3">
            <a:extLst>
              <a:ext uri="{28A0092B-C50C-407E-A947-70E740481C1C}">
                <a14:useLocalDpi xmlns:a14="http://schemas.microsoft.com/office/drawing/2010/main" val="0"/>
              </a:ext>
            </a:extLst>
          </a:blip>
          <a:srcRect r="8888"/>
          <a:stretch>
            <a:fillRect/>
          </a:stretch>
        </p:blipFill>
        <p:spPr bwMode="auto">
          <a:xfrm>
            <a:off x="473075" y="1730375"/>
            <a:ext cx="27305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Rectangle 5"/>
          <p:cNvSpPr>
            <a:spLocks noChangeArrowheads="1"/>
          </p:cNvSpPr>
          <p:nvPr/>
        </p:nvSpPr>
        <p:spPr bwMode="auto">
          <a:xfrm>
            <a:off x="3092450" y="1763713"/>
            <a:ext cx="55118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a:defRPr>
                <a:solidFill>
                  <a:schemeClr val="tx1"/>
                </a:solidFill>
                <a:latin typeface="Arial" panose="020B0604020202020204" pitchFamily="34" charset="0"/>
                <a:cs typeface="Arial" panose="020B0604020202020204" pitchFamily="34" charset="0"/>
              </a:defRPr>
            </a:lvl1pPr>
            <a:lvl2pPr marL="35877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600" b="1" dirty="0">
                <a:solidFill>
                  <a:srgbClr val="17375E"/>
                </a:solidFill>
                <a:sym typeface="Wingdings" panose="05000000000000000000" pitchFamily="2" charset="2"/>
              </a:rPr>
              <a:t>L’</a:t>
            </a:r>
            <a:r>
              <a:rPr lang="fr-FR" sz="1600" b="1" dirty="0" err="1">
                <a:solidFill>
                  <a:srgbClr val="17375E"/>
                </a:solidFill>
                <a:sym typeface="Wingdings" panose="05000000000000000000" pitchFamily="2" charset="2"/>
              </a:rPr>
              <a:t>épithelium</a:t>
            </a:r>
            <a:r>
              <a:rPr lang="fr-FR" sz="1600" b="1" dirty="0">
                <a:solidFill>
                  <a:srgbClr val="17375E"/>
                </a:solidFill>
                <a:sym typeface="Wingdings" panose="05000000000000000000" pitchFamily="2" charset="2"/>
              </a:rPr>
              <a:t> intestinal = une barrière physique et chimique</a:t>
            </a:r>
            <a:endParaRPr lang="fr-FR" sz="1600" dirty="0">
              <a:solidFill>
                <a:srgbClr val="17375E"/>
              </a:solidFill>
              <a:sym typeface="Wingdings" panose="05000000000000000000" pitchFamily="2" charset="2"/>
            </a:endParaRPr>
          </a:p>
          <a:p>
            <a:pPr lvl="1">
              <a:buFont typeface="Arial" panose="020B0604020202020204" pitchFamily="34" charset="0"/>
              <a:buChar char="•"/>
            </a:pPr>
            <a:r>
              <a:rPr lang="fr-FR" sz="1600" dirty="0" smtClean="0">
                <a:sym typeface="Wingdings" panose="05000000000000000000" pitchFamily="2" charset="2"/>
              </a:rPr>
              <a:t> Jonctions </a:t>
            </a:r>
            <a:r>
              <a:rPr lang="fr-FR" sz="1600" dirty="0">
                <a:sym typeface="Wingdings" panose="05000000000000000000" pitchFamily="2" charset="2"/>
              </a:rPr>
              <a:t>serrées</a:t>
            </a:r>
          </a:p>
          <a:p>
            <a:pPr lvl="1">
              <a:buFont typeface="Arial" panose="020B0604020202020204" pitchFamily="34" charset="0"/>
              <a:buChar char="•"/>
            </a:pPr>
            <a:r>
              <a:rPr lang="fr-FR" sz="1600" dirty="0" smtClean="0">
                <a:sym typeface="Wingdings" panose="05000000000000000000" pitchFamily="2" charset="2"/>
              </a:rPr>
              <a:t> La </a:t>
            </a:r>
            <a:r>
              <a:rPr lang="fr-FR" sz="1600" dirty="0">
                <a:sym typeface="Wingdings" panose="05000000000000000000" pitchFamily="2" charset="2"/>
              </a:rPr>
              <a:t>couche de mucus (cellule </a:t>
            </a:r>
            <a:r>
              <a:rPr lang="fr-FR" sz="1600" dirty="0" err="1">
                <a:sym typeface="Wingdings" panose="05000000000000000000" pitchFamily="2" charset="2"/>
              </a:rPr>
              <a:t>calciforme</a:t>
            </a:r>
            <a:r>
              <a:rPr lang="fr-FR" sz="1600" dirty="0">
                <a:sym typeface="Wingdings" panose="05000000000000000000" pitchFamily="2" charset="2"/>
              </a:rPr>
              <a:t>)</a:t>
            </a:r>
          </a:p>
          <a:p>
            <a:pPr lvl="1">
              <a:buFont typeface="Arial" panose="020B0604020202020204" pitchFamily="34" charset="0"/>
              <a:buChar char="•"/>
            </a:pPr>
            <a:r>
              <a:rPr lang="fr-FR" sz="1600" dirty="0" smtClean="0">
                <a:sym typeface="Wingdings" panose="05000000000000000000" pitchFamily="2" charset="2"/>
              </a:rPr>
              <a:t> Renouvellement </a:t>
            </a:r>
            <a:r>
              <a:rPr lang="fr-FR" sz="1600" dirty="0">
                <a:sym typeface="Wingdings" panose="05000000000000000000" pitchFamily="2" charset="2"/>
              </a:rPr>
              <a:t>rapide des cellules épithéliales</a:t>
            </a:r>
          </a:p>
          <a:p>
            <a:pPr lvl="1">
              <a:buFont typeface="Arial" panose="020B0604020202020204" pitchFamily="34" charset="0"/>
              <a:buChar char="•"/>
            </a:pPr>
            <a:r>
              <a:rPr lang="fr-FR" sz="1600" dirty="0" smtClean="0">
                <a:sym typeface="Wingdings" panose="05000000000000000000" pitchFamily="2" charset="2"/>
              </a:rPr>
              <a:t> Production </a:t>
            </a:r>
            <a:r>
              <a:rPr lang="fr-FR" sz="1600" dirty="0">
                <a:sym typeface="Wingdings" panose="05000000000000000000" pitchFamily="2" charset="2"/>
              </a:rPr>
              <a:t>de molécule antimicrobienne (</a:t>
            </a:r>
            <a:r>
              <a:rPr lang="fr-FR" sz="1600" dirty="0" err="1">
                <a:sym typeface="Wingdings" panose="05000000000000000000" pitchFamily="2" charset="2"/>
              </a:rPr>
              <a:t>défensine</a:t>
            </a:r>
            <a:r>
              <a:rPr lang="fr-FR" sz="1600" dirty="0">
                <a:sym typeface="Wingdings" panose="05000000000000000000" pitchFamily="2" charset="2"/>
              </a:rPr>
              <a:t>)</a:t>
            </a:r>
            <a:r>
              <a:rPr lang="fr-FR" sz="1600" b="1" dirty="0">
                <a:sym typeface="Wingdings" panose="05000000000000000000" pitchFamily="2" charset="2"/>
              </a:rPr>
              <a:t> </a:t>
            </a:r>
          </a:p>
        </p:txBody>
      </p:sp>
      <p:sp>
        <p:nvSpPr>
          <p:cNvPr id="10" name="Rectangle 9"/>
          <p:cNvSpPr/>
          <p:nvPr/>
        </p:nvSpPr>
        <p:spPr>
          <a:xfrm>
            <a:off x="0" y="188913"/>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éducation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rôle barrière</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6089" name="Rectangle 1"/>
          <p:cNvSpPr>
            <a:spLocks noChangeArrowheads="1"/>
          </p:cNvSpPr>
          <p:nvPr/>
        </p:nvSpPr>
        <p:spPr bwMode="auto">
          <a:xfrm>
            <a:off x="395288" y="981075"/>
            <a:ext cx="279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01675" indent="-3429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buFont typeface="Arial" panose="020B0604020202020204" pitchFamily="34" charset="0"/>
              <a:buChar char="•"/>
            </a:pPr>
            <a:r>
              <a:rPr lang="fr-FR" sz="2400" b="1">
                <a:solidFill>
                  <a:schemeClr val="accent2"/>
                </a:solidFill>
                <a:sym typeface="Wingdings" panose="05000000000000000000" pitchFamily="2" charset="2"/>
              </a:rPr>
              <a:t>Rôle barrière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Image 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8575" y="5013325"/>
            <a:ext cx="11461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07" name="Groupe 88"/>
          <p:cNvGrpSpPr>
            <a:grpSpLocks/>
          </p:cNvGrpSpPr>
          <p:nvPr/>
        </p:nvGrpSpPr>
        <p:grpSpPr bwMode="auto">
          <a:xfrm>
            <a:off x="5197475" y="5027613"/>
            <a:ext cx="1146175" cy="704850"/>
            <a:chOff x="3065785" y="2564904"/>
            <a:chExt cx="1146175" cy="706437"/>
          </a:xfrm>
        </p:grpSpPr>
        <p:pic>
          <p:nvPicPr>
            <p:cNvPr id="47191" name="Image 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5785" y="2564904"/>
              <a:ext cx="1146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92" name="Group 22"/>
            <p:cNvGrpSpPr>
              <a:grpSpLocks noChangeAspect="1"/>
            </p:cNvGrpSpPr>
            <p:nvPr/>
          </p:nvGrpSpPr>
          <p:grpSpPr bwMode="auto">
            <a:xfrm>
              <a:off x="3511161" y="2998708"/>
              <a:ext cx="124735" cy="142260"/>
              <a:chOff x="3216" y="720"/>
              <a:chExt cx="358" cy="332"/>
            </a:xfrm>
          </p:grpSpPr>
          <p:sp>
            <p:nvSpPr>
              <p:cNvPr id="116" name="AutoShape 23"/>
              <p:cNvSpPr>
                <a:spLocks noChangeAspect="1" noChangeArrowheads="1"/>
              </p:cNvSpPr>
              <p:nvPr/>
            </p:nvSpPr>
            <p:spPr bwMode="auto">
              <a:xfrm>
                <a:off x="3305" y="851"/>
                <a:ext cx="191"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47218"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19"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20"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21"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22"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23"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47193" name="Group 30"/>
            <p:cNvGrpSpPr>
              <a:grpSpLocks noChangeAspect="1"/>
            </p:cNvGrpSpPr>
            <p:nvPr/>
          </p:nvGrpSpPr>
          <p:grpSpPr bwMode="auto">
            <a:xfrm>
              <a:off x="3439153" y="2926699"/>
              <a:ext cx="124735" cy="142261"/>
              <a:chOff x="3216" y="720"/>
              <a:chExt cx="358" cy="332"/>
            </a:xfrm>
          </p:grpSpPr>
          <p:sp>
            <p:nvSpPr>
              <p:cNvPr id="109" name="AutoShape 31"/>
              <p:cNvSpPr>
                <a:spLocks noChangeAspect="1" noChangeArrowheads="1"/>
              </p:cNvSpPr>
              <p:nvPr/>
            </p:nvSpPr>
            <p:spPr bwMode="auto">
              <a:xfrm>
                <a:off x="3302" y="852"/>
                <a:ext cx="196" cy="123"/>
              </a:xfrm>
              <a:prstGeom prst="roundRect">
                <a:avLst>
                  <a:gd name="adj" fmla="val 16667"/>
                </a:avLst>
              </a:prstGeom>
              <a:solidFill>
                <a:schemeClr val="accent1"/>
              </a:solidFill>
              <a:ln w="9525">
                <a:solidFill>
                  <a:schemeClr val="tx1"/>
                </a:solidFill>
                <a:round/>
                <a:headEnd/>
                <a:tailEnd/>
              </a:ln>
              <a:effectLst/>
              <a:extLst/>
            </p:spPr>
            <p:txBody>
              <a:bodyPr wrap="none" anchor="ctr"/>
              <a:lstStyle/>
              <a:p>
                <a:pPr fontAlgn="auto">
                  <a:spcBef>
                    <a:spcPts val="0"/>
                  </a:spcBef>
                  <a:spcAft>
                    <a:spcPts val="0"/>
                  </a:spcAft>
                  <a:defRPr/>
                </a:pPr>
                <a:endParaRPr lang="fr-FR">
                  <a:latin typeface="+mn-lt"/>
                </a:endParaRPr>
              </a:p>
            </p:txBody>
          </p:sp>
          <p:sp>
            <p:nvSpPr>
              <p:cNvPr id="47211"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12"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13"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14"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15"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16"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47194" name="Group 38"/>
            <p:cNvGrpSpPr>
              <a:grpSpLocks noChangeAspect="1"/>
            </p:cNvGrpSpPr>
            <p:nvPr/>
          </p:nvGrpSpPr>
          <p:grpSpPr bwMode="auto">
            <a:xfrm>
              <a:off x="3583169" y="2924944"/>
              <a:ext cx="124735" cy="154686"/>
              <a:chOff x="3216" y="691"/>
              <a:chExt cx="358" cy="361"/>
            </a:xfrm>
          </p:grpSpPr>
          <p:sp>
            <p:nvSpPr>
              <p:cNvPr id="102" name="AutoShape 39"/>
              <p:cNvSpPr>
                <a:spLocks noChangeAspect="1" noChangeArrowheads="1"/>
              </p:cNvSpPr>
              <p:nvPr/>
            </p:nvSpPr>
            <p:spPr bwMode="auto">
              <a:xfrm>
                <a:off x="3303" y="850"/>
                <a:ext cx="191" cy="119"/>
              </a:xfrm>
              <a:prstGeom prst="roundRect">
                <a:avLst>
                  <a:gd name="adj" fmla="val 16667"/>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fr-FR"/>
              </a:p>
            </p:txBody>
          </p:sp>
          <p:sp>
            <p:nvSpPr>
              <p:cNvPr id="47204" name="Freeform 40"/>
              <p:cNvSpPr>
                <a:spLocks noChangeAspect="1"/>
              </p:cNvSpPr>
              <p:nvPr/>
            </p:nvSpPr>
            <p:spPr bwMode="auto">
              <a:xfrm>
                <a:off x="3450" y="691"/>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05"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06"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07"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08"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09"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47195" name="Group 22"/>
            <p:cNvGrpSpPr>
              <a:grpSpLocks noChangeAspect="1"/>
            </p:cNvGrpSpPr>
            <p:nvPr/>
          </p:nvGrpSpPr>
          <p:grpSpPr bwMode="auto">
            <a:xfrm>
              <a:off x="3655177" y="2924944"/>
              <a:ext cx="124735" cy="142261"/>
              <a:chOff x="3216" y="720"/>
              <a:chExt cx="358" cy="332"/>
            </a:xfrm>
          </p:grpSpPr>
          <p:sp>
            <p:nvSpPr>
              <p:cNvPr id="95" name="AutoShape 23"/>
              <p:cNvSpPr>
                <a:spLocks noChangeAspect="1" noChangeArrowheads="1"/>
              </p:cNvSpPr>
              <p:nvPr/>
            </p:nvSpPr>
            <p:spPr bwMode="auto">
              <a:xfrm>
                <a:off x="3301" y="853"/>
                <a:ext cx="196" cy="111"/>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47197"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98"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99"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00"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01"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202"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pic>
        <p:nvPicPr>
          <p:cNvPr id="471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138" y="2420938"/>
            <a:ext cx="230981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7109" name="Rectangle 124"/>
          <p:cNvSpPr>
            <a:spLocks noChangeArrowheads="1"/>
          </p:cNvSpPr>
          <p:nvPr/>
        </p:nvSpPr>
        <p:spPr bwMode="auto">
          <a:xfrm>
            <a:off x="7296150" y="5394325"/>
            <a:ext cx="15970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i="1">
                <a:solidFill>
                  <a:srgbClr val="000000"/>
                </a:solidFill>
              </a:rPr>
              <a:t>(Pull et al PNAS 2004)</a:t>
            </a:r>
            <a:endParaRPr lang="fr-FR"/>
          </a:p>
        </p:txBody>
      </p:sp>
      <p:sp>
        <p:nvSpPr>
          <p:cNvPr id="126" name="Rectangle 125"/>
          <p:cNvSpPr/>
          <p:nvPr/>
        </p:nvSpPr>
        <p:spPr>
          <a:xfrm>
            <a:off x="7138988" y="3717925"/>
            <a:ext cx="287337" cy="215900"/>
          </a:xfrm>
          <a:prstGeom prst="rect">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7" name="Rectangle 126"/>
          <p:cNvSpPr/>
          <p:nvPr/>
        </p:nvSpPr>
        <p:spPr>
          <a:xfrm>
            <a:off x="7138988" y="3240088"/>
            <a:ext cx="287337" cy="215900"/>
          </a:xfrm>
          <a:prstGeom prst="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8" name="Text Box 46" descr="Grands confettis"/>
          <p:cNvSpPr txBox="1">
            <a:spLocks noChangeArrowheads="1"/>
          </p:cNvSpPr>
          <p:nvPr/>
        </p:nvSpPr>
        <p:spPr bwMode="auto">
          <a:xfrm>
            <a:off x="7540625" y="3168650"/>
            <a:ext cx="725488" cy="307975"/>
          </a:xfrm>
          <a:prstGeom prst="rect">
            <a:avLst/>
          </a:prstGeom>
          <a:noFill/>
          <a:ln>
            <a:noFill/>
          </a:ln>
          <a:effectLst/>
          <a:extLst/>
        </p:spPr>
        <p:txBody>
          <a:bodyPr wrap="none">
            <a:spAutoFit/>
          </a:bodyPr>
          <a:lstStyle/>
          <a:p>
            <a:pPr algn="r" fontAlgn="auto">
              <a:spcBef>
                <a:spcPts val="0"/>
              </a:spcBef>
              <a:spcAft>
                <a:spcPts val="0"/>
              </a:spcAft>
              <a:defRPr/>
            </a:pPr>
            <a:r>
              <a:rPr lang="fr-FR" sz="1400" dirty="0">
                <a:latin typeface="+mn-lt"/>
                <a:cs typeface="+mn-cs"/>
              </a:rPr>
              <a:t>Control</a:t>
            </a:r>
          </a:p>
        </p:txBody>
      </p:sp>
      <p:sp>
        <p:nvSpPr>
          <p:cNvPr id="129" name="Text Box 46" descr="Grands confettis"/>
          <p:cNvSpPr txBox="1">
            <a:spLocks noChangeArrowheads="1"/>
          </p:cNvSpPr>
          <p:nvPr/>
        </p:nvSpPr>
        <p:spPr bwMode="auto">
          <a:xfrm>
            <a:off x="7302554" y="3671888"/>
            <a:ext cx="1517596" cy="523220"/>
          </a:xfrm>
          <a:prstGeom prst="rect">
            <a:avLst/>
          </a:prstGeom>
          <a:noFill/>
          <a:ln>
            <a:noFill/>
          </a:ln>
          <a:effectLst/>
          <a:extLst/>
        </p:spPr>
        <p:txBody>
          <a:bodyPr wrap="none">
            <a:spAutoFit/>
          </a:bodyPr>
          <a:lstStyle/>
          <a:p>
            <a:pPr algn="r" fontAlgn="auto">
              <a:spcBef>
                <a:spcPts val="0"/>
              </a:spcBef>
              <a:spcAft>
                <a:spcPts val="0"/>
              </a:spcAft>
              <a:defRPr/>
            </a:pPr>
            <a:r>
              <a:rPr lang="fr-FR" sz="1400" dirty="0">
                <a:latin typeface="+mn-lt"/>
                <a:cs typeface="+mn-cs"/>
              </a:rPr>
              <a:t>Traitement DSS </a:t>
            </a:r>
          </a:p>
          <a:p>
            <a:pPr algn="r" fontAlgn="auto">
              <a:spcBef>
                <a:spcPts val="0"/>
              </a:spcBef>
              <a:spcAft>
                <a:spcPts val="0"/>
              </a:spcAft>
              <a:defRPr/>
            </a:pPr>
            <a:r>
              <a:rPr lang="fr-FR" sz="1400" dirty="0">
                <a:latin typeface="+mn-lt"/>
                <a:cs typeface="+mn-cs"/>
              </a:rPr>
              <a:t>-&gt; </a:t>
            </a:r>
            <a:r>
              <a:rPr lang="fr-FR" sz="1400" dirty="0" smtClean="0">
                <a:latin typeface="+mn-lt"/>
                <a:cs typeface="+mn-cs"/>
              </a:rPr>
              <a:t>induit un ulcère</a:t>
            </a:r>
            <a:endParaRPr lang="fr-FR" sz="1400" dirty="0">
              <a:latin typeface="+mn-lt"/>
              <a:cs typeface="+mn-cs"/>
            </a:endParaRPr>
          </a:p>
        </p:txBody>
      </p:sp>
      <p:sp>
        <p:nvSpPr>
          <p:cNvPr id="130" name="Flèche vers le bas 129"/>
          <p:cNvSpPr/>
          <p:nvPr/>
        </p:nvSpPr>
        <p:spPr>
          <a:xfrm>
            <a:off x="6653213" y="3979863"/>
            <a:ext cx="144462" cy="431800"/>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fr-FR"/>
          </a:p>
        </p:txBody>
      </p:sp>
      <p:pic>
        <p:nvPicPr>
          <p:cNvPr id="12" name="Image 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113" y="2492375"/>
            <a:ext cx="11461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32" descr="Image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338513"/>
            <a:ext cx="3609975"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e 228"/>
          <p:cNvGrpSpPr>
            <a:grpSpLocks/>
          </p:cNvGrpSpPr>
          <p:nvPr/>
        </p:nvGrpSpPr>
        <p:grpSpPr bwMode="auto">
          <a:xfrm>
            <a:off x="2392363" y="2333625"/>
            <a:ext cx="739775" cy="663575"/>
            <a:chOff x="4860032" y="4077072"/>
            <a:chExt cx="739758" cy="663982"/>
          </a:xfrm>
        </p:grpSpPr>
        <p:pic>
          <p:nvPicPr>
            <p:cNvPr id="47158" name="Image 2"/>
            <p:cNvPicPr>
              <a:picLocks noChangeAspect="1"/>
            </p:cNvPicPr>
            <p:nvPr/>
          </p:nvPicPr>
          <p:blipFill>
            <a:blip r:embed="rId6">
              <a:extLst>
                <a:ext uri="{28A0092B-C50C-407E-A947-70E740481C1C}">
                  <a14:useLocalDpi xmlns:a14="http://schemas.microsoft.com/office/drawing/2010/main" val="0"/>
                </a:ext>
              </a:extLst>
            </a:blip>
            <a:srcRect r="10997" b="12523"/>
            <a:stretch>
              <a:fillRect/>
            </a:stretch>
          </p:blipFill>
          <p:spPr bwMode="auto">
            <a:xfrm>
              <a:off x="4860032" y="4077072"/>
              <a:ext cx="739758" cy="66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59" name="Group 22"/>
            <p:cNvGrpSpPr>
              <a:grpSpLocks noChangeAspect="1"/>
            </p:cNvGrpSpPr>
            <p:nvPr/>
          </p:nvGrpSpPr>
          <p:grpSpPr bwMode="auto">
            <a:xfrm>
              <a:off x="5121010" y="4288297"/>
              <a:ext cx="124732" cy="142347"/>
              <a:chOff x="3216" y="720"/>
              <a:chExt cx="358" cy="332"/>
            </a:xfrm>
          </p:grpSpPr>
          <p:sp>
            <p:nvSpPr>
              <p:cNvPr id="42" name="AutoShape 23"/>
              <p:cNvSpPr>
                <a:spLocks noChangeAspect="1" noChangeArrowheads="1"/>
              </p:cNvSpPr>
              <p:nvPr/>
            </p:nvSpPr>
            <p:spPr bwMode="auto">
              <a:xfrm>
                <a:off x="3301" y="853"/>
                <a:ext cx="196"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47185"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86"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87"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88"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89"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90"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47160" name="Group 30"/>
            <p:cNvGrpSpPr>
              <a:grpSpLocks noChangeAspect="1"/>
            </p:cNvGrpSpPr>
            <p:nvPr/>
          </p:nvGrpSpPr>
          <p:grpSpPr bwMode="auto">
            <a:xfrm>
              <a:off x="5208323" y="4371869"/>
              <a:ext cx="124732" cy="142348"/>
              <a:chOff x="3216" y="720"/>
              <a:chExt cx="358" cy="332"/>
            </a:xfrm>
          </p:grpSpPr>
          <p:sp>
            <p:nvSpPr>
              <p:cNvPr id="35" name="AutoShape 31"/>
              <p:cNvSpPr>
                <a:spLocks noChangeAspect="1" noChangeArrowheads="1"/>
              </p:cNvSpPr>
              <p:nvPr/>
            </p:nvSpPr>
            <p:spPr bwMode="auto">
              <a:xfrm>
                <a:off x="3301" y="851"/>
                <a:ext cx="196" cy="115"/>
              </a:xfrm>
              <a:prstGeom prst="roundRect">
                <a:avLst>
                  <a:gd name="adj" fmla="val 16667"/>
                </a:avLst>
              </a:prstGeom>
              <a:solidFill>
                <a:schemeClr val="accent1"/>
              </a:solidFill>
              <a:ln w="9525">
                <a:solidFill>
                  <a:schemeClr val="tx1"/>
                </a:solidFill>
                <a:round/>
                <a:headEnd/>
                <a:tailEnd/>
              </a:ln>
              <a:effectLst/>
              <a:extLst/>
            </p:spPr>
            <p:txBody>
              <a:bodyPr wrap="none" anchor="ctr"/>
              <a:lstStyle/>
              <a:p>
                <a:pPr fontAlgn="auto">
                  <a:spcBef>
                    <a:spcPts val="0"/>
                  </a:spcBef>
                  <a:spcAft>
                    <a:spcPts val="0"/>
                  </a:spcAft>
                  <a:defRPr/>
                </a:pPr>
                <a:endParaRPr lang="fr-FR">
                  <a:latin typeface="+mn-lt"/>
                </a:endParaRPr>
              </a:p>
            </p:txBody>
          </p:sp>
          <p:sp>
            <p:nvSpPr>
              <p:cNvPr id="47178"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79"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80"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81"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82"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83"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47161" name="Group 38"/>
            <p:cNvGrpSpPr>
              <a:grpSpLocks noChangeAspect="1"/>
            </p:cNvGrpSpPr>
            <p:nvPr/>
          </p:nvGrpSpPr>
          <p:grpSpPr bwMode="auto">
            <a:xfrm>
              <a:off x="5251499" y="4437497"/>
              <a:ext cx="124732" cy="154781"/>
              <a:chOff x="3216" y="691"/>
              <a:chExt cx="358" cy="361"/>
            </a:xfrm>
          </p:grpSpPr>
          <p:sp>
            <p:nvSpPr>
              <p:cNvPr id="28" name="AutoShape 39"/>
              <p:cNvSpPr>
                <a:spLocks noChangeAspect="1" noChangeArrowheads="1"/>
              </p:cNvSpPr>
              <p:nvPr/>
            </p:nvSpPr>
            <p:spPr bwMode="auto">
              <a:xfrm>
                <a:off x="3304" y="851"/>
                <a:ext cx="191" cy="115"/>
              </a:xfrm>
              <a:prstGeom prst="roundRect">
                <a:avLst>
                  <a:gd name="adj" fmla="val 16667"/>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fr-FR"/>
              </a:p>
            </p:txBody>
          </p:sp>
          <p:sp>
            <p:nvSpPr>
              <p:cNvPr id="47171" name="Freeform 40"/>
              <p:cNvSpPr>
                <a:spLocks noChangeAspect="1"/>
              </p:cNvSpPr>
              <p:nvPr/>
            </p:nvSpPr>
            <p:spPr bwMode="auto">
              <a:xfrm>
                <a:off x="3450" y="691"/>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72"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73"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74"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75"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76"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47162" name="Group 22"/>
            <p:cNvGrpSpPr>
              <a:grpSpLocks noChangeAspect="1"/>
            </p:cNvGrpSpPr>
            <p:nvPr/>
          </p:nvGrpSpPr>
          <p:grpSpPr bwMode="auto">
            <a:xfrm>
              <a:off x="5338812" y="4496767"/>
              <a:ext cx="124732" cy="142348"/>
              <a:chOff x="3216" y="720"/>
              <a:chExt cx="358" cy="332"/>
            </a:xfrm>
          </p:grpSpPr>
          <p:sp>
            <p:nvSpPr>
              <p:cNvPr id="21" name="AutoShape 23"/>
              <p:cNvSpPr>
                <a:spLocks noChangeAspect="1" noChangeArrowheads="1"/>
              </p:cNvSpPr>
              <p:nvPr/>
            </p:nvSpPr>
            <p:spPr bwMode="auto">
              <a:xfrm>
                <a:off x="3304" y="853"/>
                <a:ext cx="191"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47164"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65"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66"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67"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68"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69"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sp>
        <p:nvSpPr>
          <p:cNvPr id="49" name="Rectangle 233"/>
          <p:cNvSpPr>
            <a:spLocks noChangeArrowheads="1"/>
          </p:cNvSpPr>
          <p:nvPr/>
        </p:nvSpPr>
        <p:spPr bwMode="auto">
          <a:xfrm>
            <a:off x="376238" y="5111750"/>
            <a:ext cx="16748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100" i="1">
                <a:latin typeface="Calibri" panose="020F0502020204030204" pitchFamily="34" charset="0"/>
                <a:ea typeface="ＭＳ Ｐゴシック" panose="020B0600070205080204" pitchFamily="34" charset="-128"/>
              </a:rPr>
              <a:t>(Stappenbeck et al., 2002)</a:t>
            </a:r>
          </a:p>
        </p:txBody>
      </p:sp>
      <p:sp>
        <p:nvSpPr>
          <p:cNvPr id="47119" name="Rectangle 1"/>
          <p:cNvSpPr>
            <a:spLocks noChangeArrowheads="1"/>
          </p:cNvSpPr>
          <p:nvPr/>
        </p:nvSpPr>
        <p:spPr bwMode="auto">
          <a:xfrm>
            <a:off x="4446588" y="1763713"/>
            <a:ext cx="4613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fr-FR" b="1">
                <a:solidFill>
                  <a:srgbClr val="17375E"/>
                </a:solidFill>
                <a:sym typeface="Wingdings" panose="05000000000000000000" pitchFamily="2" charset="2"/>
              </a:rPr>
              <a:t>la réparation de l’épithélium intestinal</a:t>
            </a:r>
            <a:endParaRPr lang="fr-FR"/>
          </a:p>
        </p:txBody>
      </p:sp>
      <p:sp>
        <p:nvSpPr>
          <p:cNvPr id="47120" name="Rectangle 2"/>
          <p:cNvSpPr>
            <a:spLocks noChangeArrowheads="1"/>
          </p:cNvSpPr>
          <p:nvPr/>
        </p:nvSpPr>
        <p:spPr bwMode="auto">
          <a:xfrm>
            <a:off x="1014413" y="1763713"/>
            <a:ext cx="20762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fr-FR" b="1" dirty="0" smtClean="0">
                <a:solidFill>
                  <a:srgbClr val="17375E"/>
                </a:solidFill>
                <a:sym typeface="Wingdings" panose="05000000000000000000" pitchFamily="2" charset="2"/>
              </a:rPr>
              <a:t>L’</a:t>
            </a:r>
            <a:r>
              <a:rPr lang="fr-FR" b="1" dirty="0" err="1" smtClean="0">
                <a:solidFill>
                  <a:srgbClr val="17375E"/>
                </a:solidFill>
                <a:sym typeface="Wingdings" panose="05000000000000000000" pitchFamily="2" charset="2"/>
              </a:rPr>
              <a:t>angiogénèse</a:t>
            </a:r>
            <a:endParaRPr lang="fr-FR" dirty="0"/>
          </a:p>
        </p:txBody>
      </p:sp>
      <p:sp>
        <p:nvSpPr>
          <p:cNvPr id="14" name="Flèche vers la droite 8"/>
          <p:cNvSpPr>
            <a:spLocks noChangeArrowheads="1"/>
          </p:cNvSpPr>
          <p:nvPr/>
        </p:nvSpPr>
        <p:spPr bwMode="auto">
          <a:xfrm>
            <a:off x="1619250" y="2781300"/>
            <a:ext cx="1296988" cy="503238"/>
          </a:xfrm>
          <a:prstGeom prst="rightArrow">
            <a:avLst>
              <a:gd name="adj1" fmla="val 50000"/>
              <a:gd name="adj2" fmla="val 50030"/>
            </a:avLst>
          </a:prstGeom>
          <a:solidFill>
            <a:schemeClr val="bg1"/>
          </a:solidFill>
          <a:ln w="38100">
            <a:solidFill>
              <a:srgbClr val="C00000"/>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r>
              <a:rPr lang="fr-FR" dirty="0" err="1">
                <a:solidFill>
                  <a:srgbClr val="C00000"/>
                </a:solidFill>
                <a:latin typeface="+mn-lt"/>
              </a:rPr>
              <a:t>after</a:t>
            </a:r>
            <a:r>
              <a:rPr lang="fr-FR" dirty="0">
                <a:solidFill>
                  <a:srgbClr val="C00000"/>
                </a:solidFill>
                <a:latin typeface="+mn-lt"/>
              </a:rPr>
              <a:t> 10d</a:t>
            </a:r>
          </a:p>
        </p:txBody>
      </p:sp>
      <p:grpSp>
        <p:nvGrpSpPr>
          <p:cNvPr id="47122" name="Groupe 1"/>
          <p:cNvGrpSpPr>
            <a:grpSpLocks/>
          </p:cNvGrpSpPr>
          <p:nvPr/>
        </p:nvGrpSpPr>
        <p:grpSpPr bwMode="auto">
          <a:xfrm>
            <a:off x="3065463" y="2565400"/>
            <a:ext cx="1146175" cy="706438"/>
            <a:chOff x="3065785" y="2564904"/>
            <a:chExt cx="1146175" cy="706437"/>
          </a:xfrm>
        </p:grpSpPr>
        <p:pic>
          <p:nvPicPr>
            <p:cNvPr id="47125" name="Image 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5785" y="2564904"/>
              <a:ext cx="1146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26" name="Group 22"/>
            <p:cNvGrpSpPr>
              <a:grpSpLocks noChangeAspect="1"/>
            </p:cNvGrpSpPr>
            <p:nvPr/>
          </p:nvGrpSpPr>
          <p:grpSpPr bwMode="auto">
            <a:xfrm>
              <a:off x="3511161" y="2998708"/>
              <a:ext cx="124735" cy="142260"/>
              <a:chOff x="3216" y="720"/>
              <a:chExt cx="358" cy="332"/>
            </a:xfrm>
          </p:grpSpPr>
          <p:sp>
            <p:nvSpPr>
              <p:cNvPr id="80" name="AutoShape 23"/>
              <p:cNvSpPr>
                <a:spLocks noChangeAspect="1" noChangeArrowheads="1"/>
              </p:cNvSpPr>
              <p:nvPr/>
            </p:nvSpPr>
            <p:spPr bwMode="auto">
              <a:xfrm>
                <a:off x="3305" y="852"/>
                <a:ext cx="191"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47152"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53"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54"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55"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56"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57"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47127" name="Group 30"/>
            <p:cNvGrpSpPr>
              <a:grpSpLocks noChangeAspect="1"/>
            </p:cNvGrpSpPr>
            <p:nvPr/>
          </p:nvGrpSpPr>
          <p:grpSpPr bwMode="auto">
            <a:xfrm>
              <a:off x="3439153" y="2926699"/>
              <a:ext cx="124735" cy="142261"/>
              <a:chOff x="3216" y="720"/>
              <a:chExt cx="358" cy="332"/>
            </a:xfrm>
          </p:grpSpPr>
          <p:sp>
            <p:nvSpPr>
              <p:cNvPr id="73" name="AutoShape 31"/>
              <p:cNvSpPr>
                <a:spLocks noChangeAspect="1" noChangeArrowheads="1"/>
              </p:cNvSpPr>
              <p:nvPr/>
            </p:nvSpPr>
            <p:spPr bwMode="auto">
              <a:xfrm>
                <a:off x="3302" y="854"/>
                <a:ext cx="196" cy="122"/>
              </a:xfrm>
              <a:prstGeom prst="roundRect">
                <a:avLst>
                  <a:gd name="adj" fmla="val 16667"/>
                </a:avLst>
              </a:prstGeom>
              <a:solidFill>
                <a:schemeClr val="accent1"/>
              </a:solidFill>
              <a:ln w="9525">
                <a:solidFill>
                  <a:schemeClr val="tx1"/>
                </a:solidFill>
                <a:round/>
                <a:headEnd/>
                <a:tailEnd/>
              </a:ln>
              <a:effectLst/>
              <a:extLst/>
            </p:spPr>
            <p:txBody>
              <a:bodyPr wrap="none" anchor="ctr"/>
              <a:lstStyle/>
              <a:p>
                <a:pPr fontAlgn="auto">
                  <a:spcBef>
                    <a:spcPts val="0"/>
                  </a:spcBef>
                  <a:spcAft>
                    <a:spcPts val="0"/>
                  </a:spcAft>
                  <a:defRPr/>
                </a:pPr>
                <a:endParaRPr lang="fr-FR">
                  <a:latin typeface="+mn-lt"/>
                </a:endParaRPr>
              </a:p>
            </p:txBody>
          </p:sp>
          <p:sp>
            <p:nvSpPr>
              <p:cNvPr id="47145"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46"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47"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48"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49"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50"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47128" name="Group 38"/>
            <p:cNvGrpSpPr>
              <a:grpSpLocks noChangeAspect="1"/>
            </p:cNvGrpSpPr>
            <p:nvPr/>
          </p:nvGrpSpPr>
          <p:grpSpPr bwMode="auto">
            <a:xfrm>
              <a:off x="3583169" y="2924944"/>
              <a:ext cx="124735" cy="154686"/>
              <a:chOff x="3216" y="691"/>
              <a:chExt cx="358" cy="361"/>
            </a:xfrm>
          </p:grpSpPr>
          <p:sp>
            <p:nvSpPr>
              <p:cNvPr id="66" name="AutoShape 39"/>
              <p:cNvSpPr>
                <a:spLocks noChangeAspect="1" noChangeArrowheads="1"/>
              </p:cNvSpPr>
              <p:nvPr/>
            </p:nvSpPr>
            <p:spPr bwMode="auto">
              <a:xfrm>
                <a:off x="3303" y="851"/>
                <a:ext cx="191" cy="115"/>
              </a:xfrm>
              <a:prstGeom prst="roundRect">
                <a:avLst>
                  <a:gd name="adj" fmla="val 16667"/>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fr-FR"/>
              </a:p>
            </p:txBody>
          </p:sp>
          <p:sp>
            <p:nvSpPr>
              <p:cNvPr id="47138" name="Freeform 40"/>
              <p:cNvSpPr>
                <a:spLocks noChangeAspect="1"/>
              </p:cNvSpPr>
              <p:nvPr/>
            </p:nvSpPr>
            <p:spPr bwMode="auto">
              <a:xfrm>
                <a:off x="3450" y="691"/>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39"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40"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41"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42"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43"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47129" name="Group 22"/>
            <p:cNvGrpSpPr>
              <a:grpSpLocks noChangeAspect="1"/>
            </p:cNvGrpSpPr>
            <p:nvPr/>
          </p:nvGrpSpPr>
          <p:grpSpPr bwMode="auto">
            <a:xfrm>
              <a:off x="3655177" y="2924944"/>
              <a:ext cx="124735" cy="142261"/>
              <a:chOff x="3216" y="720"/>
              <a:chExt cx="358" cy="332"/>
            </a:xfrm>
          </p:grpSpPr>
          <p:sp>
            <p:nvSpPr>
              <p:cNvPr id="59" name="AutoShape 23"/>
              <p:cNvSpPr>
                <a:spLocks noChangeAspect="1" noChangeArrowheads="1"/>
              </p:cNvSpPr>
              <p:nvPr/>
            </p:nvSpPr>
            <p:spPr bwMode="auto">
              <a:xfrm>
                <a:off x="3301" y="854"/>
                <a:ext cx="196" cy="111"/>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47131"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32"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33"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34"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35"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7136"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sp>
        <p:nvSpPr>
          <p:cNvPr id="120" name="Rectangle 119"/>
          <p:cNvSpPr/>
          <p:nvPr/>
        </p:nvSpPr>
        <p:spPr>
          <a:xfrm>
            <a:off x="0" y="252413"/>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éducation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développement</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7124" name="Rectangle 118"/>
          <p:cNvSpPr>
            <a:spLocks noChangeArrowheads="1"/>
          </p:cNvSpPr>
          <p:nvPr/>
        </p:nvSpPr>
        <p:spPr bwMode="auto">
          <a:xfrm>
            <a:off x="395288" y="981075"/>
            <a:ext cx="467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01675" indent="-3429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buFont typeface="Arial" panose="020B0604020202020204" pitchFamily="34" charset="0"/>
              <a:buChar char="•"/>
            </a:pPr>
            <a:r>
              <a:rPr lang="fr-FR" sz="2400" b="1">
                <a:solidFill>
                  <a:schemeClr val="accent2"/>
                </a:solidFill>
                <a:sym typeface="Wingdings" panose="05000000000000000000" pitchFamily="2" charset="2"/>
              </a:rPr>
              <a:t>Acteur du développement</a:t>
            </a:r>
          </a:p>
        </p:txBody>
      </p:sp>
      <p:pic>
        <p:nvPicPr>
          <p:cNvPr id="121" name="Picture 2" descr="Afficher l'image d'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7504" y="5125207"/>
            <a:ext cx="1214710" cy="7743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9"/>
          <p:cNvSpPr>
            <a:spLocks noChangeArrowheads="1"/>
          </p:cNvSpPr>
          <p:nvPr/>
        </p:nvSpPr>
        <p:spPr bwMode="auto">
          <a:xfrm>
            <a:off x="6318250" y="6165850"/>
            <a:ext cx="28622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i="1">
                <a:solidFill>
                  <a:srgbClr val="000000"/>
                </a:solidFill>
              </a:rPr>
              <a:t>(Muniz et al Frontiers in Immunology 2012)</a:t>
            </a:r>
            <a:endParaRPr lang="fr-FR"/>
          </a:p>
        </p:txBody>
      </p:sp>
      <p:sp>
        <p:nvSpPr>
          <p:cNvPr id="49161" name="Rectangle 10"/>
          <p:cNvSpPr>
            <a:spLocks noChangeArrowheads="1"/>
          </p:cNvSpPr>
          <p:nvPr/>
        </p:nvSpPr>
        <p:spPr bwMode="auto">
          <a:xfrm>
            <a:off x="7740650" y="5905500"/>
            <a:ext cx="11414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i="1">
                <a:solidFill>
                  <a:srgbClr val="000000"/>
                </a:solidFill>
              </a:rPr>
              <a:t>(Hooper 2004)</a:t>
            </a:r>
            <a:endParaRPr lang="fr-FR"/>
          </a:p>
        </p:txBody>
      </p:sp>
      <p:sp>
        <p:nvSpPr>
          <p:cNvPr id="80" name="Rectangle 79"/>
          <p:cNvSpPr/>
          <p:nvPr/>
        </p:nvSpPr>
        <p:spPr>
          <a:xfrm>
            <a:off x="0" y="252413"/>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éducation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SI inné</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9165" name="Rectangle 78"/>
          <p:cNvSpPr>
            <a:spLocks noChangeArrowheads="1"/>
          </p:cNvSpPr>
          <p:nvPr/>
        </p:nvSpPr>
        <p:spPr bwMode="auto">
          <a:xfrm>
            <a:off x="132964" y="885190"/>
            <a:ext cx="89035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01675" indent="-3429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buFont typeface="Arial" panose="020B0604020202020204" pitchFamily="34" charset="0"/>
              <a:buChar char="•"/>
            </a:pPr>
            <a:r>
              <a:rPr lang="fr-FR" sz="2400" b="1" dirty="0" smtClean="0">
                <a:solidFill>
                  <a:schemeClr val="accent2"/>
                </a:solidFill>
                <a:sym typeface="Wingdings" panose="05000000000000000000" pitchFamily="2" charset="2"/>
              </a:rPr>
              <a:t>Immunité intestinale : GALT </a:t>
            </a:r>
            <a:r>
              <a:rPr lang="fr-FR" sz="2400" dirty="0" smtClean="0">
                <a:solidFill>
                  <a:schemeClr val="accent2"/>
                </a:solidFill>
                <a:sym typeface="Wingdings" panose="05000000000000000000" pitchFamily="2" charset="2"/>
              </a:rPr>
              <a:t>(</a:t>
            </a:r>
            <a:r>
              <a:rPr lang="fr-FR" sz="2000" dirty="0" smtClean="0">
                <a:solidFill>
                  <a:schemeClr val="accent2"/>
                </a:solidFill>
                <a:sym typeface="Wingdings" panose="05000000000000000000" pitchFamily="2" charset="2"/>
              </a:rPr>
              <a:t>Gut Associated </a:t>
            </a:r>
            <a:r>
              <a:rPr lang="fr-FR" sz="2000" dirty="0" err="1" smtClean="0">
                <a:solidFill>
                  <a:schemeClr val="accent2"/>
                </a:solidFill>
                <a:sym typeface="Wingdings" panose="05000000000000000000" pitchFamily="2" charset="2"/>
              </a:rPr>
              <a:t>Lymphoid</a:t>
            </a:r>
            <a:r>
              <a:rPr lang="fr-FR" sz="2000" dirty="0" smtClean="0">
                <a:solidFill>
                  <a:schemeClr val="accent2"/>
                </a:solidFill>
                <a:sym typeface="Wingdings" panose="05000000000000000000" pitchFamily="2" charset="2"/>
              </a:rPr>
              <a:t> Tissue)</a:t>
            </a:r>
            <a:endParaRPr lang="fr-FR" sz="2000" b="1" dirty="0">
              <a:solidFill>
                <a:schemeClr val="accent2"/>
              </a:solidFill>
              <a:sym typeface="Wingdings" panose="05000000000000000000" pitchFamily="2" charset="2"/>
            </a:endParaRPr>
          </a:p>
        </p:txBody>
      </p:sp>
      <p:pic>
        <p:nvPicPr>
          <p:cNvPr id="84" name="Picture 4" descr="http://c431376.r76.cf2.rackcdn.com/32484/fimmu-03-00310-HTML/image_m/fimmu-03-00310-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40" y="1683067"/>
            <a:ext cx="856932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5373553" y="1928835"/>
            <a:ext cx="3528392" cy="1138773"/>
          </a:xfrm>
          <a:prstGeom prst="rect">
            <a:avLst/>
          </a:prstGeom>
          <a:noFill/>
        </p:spPr>
        <p:txBody>
          <a:bodyPr wrap="square" rtlCol="0">
            <a:spAutoFit/>
          </a:bodyPr>
          <a:lstStyle/>
          <a:p>
            <a:r>
              <a:rPr lang="fr-FR" dirty="0" smtClean="0">
                <a:solidFill>
                  <a:schemeClr val="accent2"/>
                </a:solidFill>
              </a:rPr>
              <a:t>Des sites inducteurs </a:t>
            </a:r>
            <a:r>
              <a:rPr lang="fr-FR" dirty="0" smtClean="0"/>
              <a:t>:</a:t>
            </a:r>
          </a:p>
          <a:p>
            <a:r>
              <a:rPr lang="fr-FR" sz="1600" dirty="0" smtClean="0"/>
              <a:t>- Plaques de Peyer</a:t>
            </a:r>
          </a:p>
          <a:p>
            <a:r>
              <a:rPr lang="fr-FR" sz="1600" dirty="0" smtClean="0"/>
              <a:t>- Follicules lymphoïdes isolés</a:t>
            </a:r>
          </a:p>
          <a:p>
            <a:endParaRPr lang="fr-FR" dirty="0"/>
          </a:p>
        </p:txBody>
      </p:sp>
      <p:sp>
        <p:nvSpPr>
          <p:cNvPr id="82" name="ZoneTexte 81"/>
          <p:cNvSpPr txBox="1"/>
          <p:nvPr/>
        </p:nvSpPr>
        <p:spPr>
          <a:xfrm>
            <a:off x="5428997" y="3266159"/>
            <a:ext cx="3528392" cy="861774"/>
          </a:xfrm>
          <a:prstGeom prst="rect">
            <a:avLst/>
          </a:prstGeom>
          <a:noFill/>
        </p:spPr>
        <p:txBody>
          <a:bodyPr wrap="square" rtlCol="0">
            <a:spAutoFit/>
          </a:bodyPr>
          <a:lstStyle/>
          <a:p>
            <a:r>
              <a:rPr lang="fr-FR" dirty="0" smtClean="0">
                <a:solidFill>
                  <a:schemeClr val="accent2"/>
                </a:solidFill>
              </a:rPr>
              <a:t>Des organes effecteurs</a:t>
            </a:r>
            <a:r>
              <a:rPr lang="fr-FR" dirty="0" smtClean="0"/>
              <a:t>:</a:t>
            </a:r>
          </a:p>
          <a:p>
            <a:r>
              <a:rPr lang="fr-FR" sz="1600" dirty="0" smtClean="0"/>
              <a:t>- Lymphocytes &amp; macrophages dispersés dans la lamina </a:t>
            </a:r>
            <a:r>
              <a:rPr lang="fr-FR" sz="1600" dirty="0" err="1" smtClean="0"/>
              <a:t>propria</a:t>
            </a:r>
            <a:r>
              <a:rPr lang="fr-FR" sz="1600" dirty="0" smtClean="0"/>
              <a:t> </a:t>
            </a:r>
            <a:endParaRPr lang="fr-FR" sz="1600" dirty="0"/>
          </a:p>
        </p:txBody>
      </p:sp>
      <p:pic>
        <p:nvPicPr>
          <p:cNvPr id="86" name="Image 1"/>
          <p:cNvPicPr>
            <a:picLocks noChangeAspect="1"/>
          </p:cNvPicPr>
          <p:nvPr/>
        </p:nvPicPr>
        <p:blipFill>
          <a:blip r:embed="rId3" cstate="print">
            <a:extLst>
              <a:ext uri="{28A0092B-C50C-407E-A947-70E740481C1C}">
                <a14:useLocalDpi xmlns:a14="http://schemas.microsoft.com/office/drawing/2010/main" val="0"/>
              </a:ext>
            </a:extLst>
          </a:blip>
          <a:srcRect l="14005" t="3780" r="4187" b="19324"/>
          <a:stretch>
            <a:fillRect/>
          </a:stretch>
        </p:blipFill>
        <p:spPr bwMode="auto">
          <a:xfrm>
            <a:off x="7710902" y="1455661"/>
            <a:ext cx="1225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9868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e 46"/>
          <p:cNvGrpSpPr>
            <a:grpSpLocks/>
          </p:cNvGrpSpPr>
          <p:nvPr/>
        </p:nvGrpSpPr>
        <p:grpSpPr bwMode="auto">
          <a:xfrm>
            <a:off x="7956550" y="1844675"/>
            <a:ext cx="1146175" cy="706438"/>
            <a:chOff x="3065785" y="2564904"/>
            <a:chExt cx="1146175" cy="706437"/>
          </a:xfrm>
        </p:grpSpPr>
        <p:pic>
          <p:nvPicPr>
            <p:cNvPr id="49199" name="Image 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5785" y="2564904"/>
              <a:ext cx="1146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200" name="Group 22"/>
            <p:cNvGrpSpPr>
              <a:grpSpLocks noChangeAspect="1"/>
            </p:cNvGrpSpPr>
            <p:nvPr/>
          </p:nvGrpSpPr>
          <p:grpSpPr bwMode="auto">
            <a:xfrm>
              <a:off x="3511161" y="2998708"/>
              <a:ext cx="124735" cy="142260"/>
              <a:chOff x="3216" y="720"/>
              <a:chExt cx="358" cy="332"/>
            </a:xfrm>
          </p:grpSpPr>
          <p:sp>
            <p:nvSpPr>
              <p:cNvPr id="74" name="AutoShape 23"/>
              <p:cNvSpPr>
                <a:spLocks noChangeAspect="1" noChangeArrowheads="1"/>
              </p:cNvSpPr>
              <p:nvPr/>
            </p:nvSpPr>
            <p:spPr bwMode="auto">
              <a:xfrm>
                <a:off x="3305" y="852"/>
                <a:ext cx="191"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49226"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27"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28"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29"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30"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31"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49201" name="Group 30"/>
            <p:cNvGrpSpPr>
              <a:grpSpLocks noChangeAspect="1"/>
            </p:cNvGrpSpPr>
            <p:nvPr/>
          </p:nvGrpSpPr>
          <p:grpSpPr bwMode="auto">
            <a:xfrm>
              <a:off x="3439153" y="2926699"/>
              <a:ext cx="124735" cy="142261"/>
              <a:chOff x="3216" y="720"/>
              <a:chExt cx="358" cy="332"/>
            </a:xfrm>
          </p:grpSpPr>
          <p:sp>
            <p:nvSpPr>
              <p:cNvPr id="67" name="AutoShape 31"/>
              <p:cNvSpPr>
                <a:spLocks noChangeAspect="1" noChangeArrowheads="1"/>
              </p:cNvSpPr>
              <p:nvPr/>
            </p:nvSpPr>
            <p:spPr bwMode="auto">
              <a:xfrm>
                <a:off x="3302" y="854"/>
                <a:ext cx="196" cy="122"/>
              </a:xfrm>
              <a:prstGeom prst="roundRect">
                <a:avLst>
                  <a:gd name="adj" fmla="val 16667"/>
                </a:avLst>
              </a:prstGeom>
              <a:solidFill>
                <a:schemeClr val="accent1"/>
              </a:solidFill>
              <a:ln w="9525">
                <a:solidFill>
                  <a:schemeClr val="tx1"/>
                </a:solidFill>
                <a:round/>
                <a:headEnd/>
                <a:tailEnd/>
              </a:ln>
              <a:effectLst/>
              <a:extLst/>
            </p:spPr>
            <p:txBody>
              <a:bodyPr wrap="none" anchor="ctr"/>
              <a:lstStyle/>
              <a:p>
                <a:pPr fontAlgn="auto">
                  <a:spcBef>
                    <a:spcPts val="0"/>
                  </a:spcBef>
                  <a:spcAft>
                    <a:spcPts val="0"/>
                  </a:spcAft>
                  <a:defRPr/>
                </a:pPr>
                <a:endParaRPr lang="fr-FR">
                  <a:latin typeface="+mn-lt"/>
                </a:endParaRPr>
              </a:p>
            </p:txBody>
          </p:sp>
          <p:sp>
            <p:nvSpPr>
              <p:cNvPr id="49219"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20"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21"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22"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23"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24"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49202" name="Group 38"/>
            <p:cNvGrpSpPr>
              <a:grpSpLocks noChangeAspect="1"/>
            </p:cNvGrpSpPr>
            <p:nvPr/>
          </p:nvGrpSpPr>
          <p:grpSpPr bwMode="auto">
            <a:xfrm>
              <a:off x="3583169" y="2924944"/>
              <a:ext cx="124735" cy="154686"/>
              <a:chOff x="3216" y="691"/>
              <a:chExt cx="358" cy="361"/>
            </a:xfrm>
          </p:grpSpPr>
          <p:sp>
            <p:nvSpPr>
              <p:cNvPr id="60" name="AutoShape 39"/>
              <p:cNvSpPr>
                <a:spLocks noChangeAspect="1" noChangeArrowheads="1"/>
              </p:cNvSpPr>
              <p:nvPr/>
            </p:nvSpPr>
            <p:spPr bwMode="auto">
              <a:xfrm>
                <a:off x="3303" y="851"/>
                <a:ext cx="191" cy="115"/>
              </a:xfrm>
              <a:prstGeom prst="roundRect">
                <a:avLst>
                  <a:gd name="adj" fmla="val 16667"/>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fr-FR"/>
              </a:p>
            </p:txBody>
          </p:sp>
          <p:sp>
            <p:nvSpPr>
              <p:cNvPr id="49212" name="Freeform 40"/>
              <p:cNvSpPr>
                <a:spLocks noChangeAspect="1"/>
              </p:cNvSpPr>
              <p:nvPr/>
            </p:nvSpPr>
            <p:spPr bwMode="auto">
              <a:xfrm>
                <a:off x="3450" y="691"/>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13"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14"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15"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16"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17"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49203" name="Group 22"/>
            <p:cNvGrpSpPr>
              <a:grpSpLocks noChangeAspect="1"/>
            </p:cNvGrpSpPr>
            <p:nvPr/>
          </p:nvGrpSpPr>
          <p:grpSpPr bwMode="auto">
            <a:xfrm>
              <a:off x="3655177" y="2924944"/>
              <a:ext cx="124735" cy="142261"/>
              <a:chOff x="3216" y="720"/>
              <a:chExt cx="358" cy="332"/>
            </a:xfrm>
          </p:grpSpPr>
          <p:sp>
            <p:nvSpPr>
              <p:cNvPr id="53" name="AutoShape 23"/>
              <p:cNvSpPr>
                <a:spLocks noChangeAspect="1" noChangeArrowheads="1"/>
              </p:cNvSpPr>
              <p:nvPr/>
            </p:nvSpPr>
            <p:spPr bwMode="auto">
              <a:xfrm>
                <a:off x="3301" y="854"/>
                <a:ext cx="196" cy="111"/>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49205"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06"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07"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08"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09"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210"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pic>
        <p:nvPicPr>
          <p:cNvPr id="49155" name="Picture 4" descr="http://c431376.r76.cf2.rackcdn.com/32484/fimmu-03-00310-HTML/image_m/fimmu-03-00310-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88840"/>
            <a:ext cx="532923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6"/>
          <p:cNvSpPr>
            <a:spLocks noChangeArrowheads="1"/>
          </p:cNvSpPr>
          <p:nvPr/>
        </p:nvSpPr>
        <p:spPr bwMode="auto">
          <a:xfrm>
            <a:off x="755650" y="1412776"/>
            <a:ext cx="7380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12800" indent="-342900">
              <a:defRPr>
                <a:solidFill>
                  <a:schemeClr val="tx1"/>
                </a:solidFill>
                <a:latin typeface="Arial" panose="020B0604020202020204" pitchFamily="34" charset="0"/>
                <a:cs typeface="Arial" panose="020B0604020202020204" pitchFamily="34" charset="0"/>
              </a:defRPr>
            </a:lvl1pPr>
            <a:lvl2pPr marL="1270000" indent="-3429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fr-FR" sz="1600" b="1" dirty="0">
                <a:solidFill>
                  <a:srgbClr val="17375E"/>
                </a:solidFill>
                <a:sym typeface="Wingdings" panose="05000000000000000000" pitchFamily="2" charset="2"/>
              </a:rPr>
              <a:t>Production de peptides antimicrobiens </a:t>
            </a:r>
            <a:r>
              <a:rPr lang="fr-FR" sz="1600" dirty="0">
                <a:sym typeface="Wingdings" panose="05000000000000000000" pitchFamily="2" charset="2"/>
              </a:rPr>
              <a:t>(cellule de </a:t>
            </a:r>
            <a:r>
              <a:rPr lang="fr-FR" sz="1600" dirty="0" err="1">
                <a:sym typeface="Wingdings" panose="05000000000000000000" pitchFamily="2" charset="2"/>
              </a:rPr>
              <a:t>Paneth</a:t>
            </a:r>
            <a:r>
              <a:rPr lang="fr-FR" sz="1600" dirty="0">
                <a:sym typeface="Wingdings" panose="05000000000000000000" pitchFamily="2" charset="2"/>
              </a:rPr>
              <a:t>)</a:t>
            </a:r>
            <a:endParaRPr lang="fr-FR" sz="1600" b="1" dirty="0">
              <a:solidFill>
                <a:srgbClr val="17375E"/>
              </a:solidFill>
              <a:sym typeface="Wingdings" panose="05000000000000000000" pitchFamily="2" charset="2"/>
            </a:endParaRPr>
          </a:p>
          <a:p>
            <a:pPr lvl="1">
              <a:buFont typeface="Wingdings" panose="05000000000000000000" pitchFamily="2" charset="2"/>
              <a:buChar char="ü"/>
            </a:pPr>
            <a:r>
              <a:rPr lang="fr-FR" sz="1600" dirty="0">
                <a:sym typeface="Wingdings" panose="05000000000000000000" pitchFamily="2" charset="2"/>
              </a:rPr>
              <a:t>alpha-</a:t>
            </a:r>
            <a:r>
              <a:rPr lang="fr-FR" sz="1600" dirty="0" err="1">
                <a:sym typeface="Wingdings" panose="05000000000000000000" pitchFamily="2" charset="2"/>
              </a:rPr>
              <a:t>defensin</a:t>
            </a:r>
            <a:r>
              <a:rPr lang="fr-FR" sz="1600" dirty="0">
                <a:sym typeface="Wingdings" panose="05000000000000000000" pitchFamily="2" charset="2"/>
              </a:rPr>
              <a:t>, </a:t>
            </a:r>
            <a:r>
              <a:rPr lang="fr-FR" sz="1600" dirty="0" err="1"/>
              <a:t>RegIII</a:t>
            </a:r>
            <a:r>
              <a:rPr lang="fr-FR" sz="1600" dirty="0"/>
              <a:t>-gamma, angiogenin-4</a:t>
            </a:r>
            <a:endParaRPr lang="fr-FR" sz="1600" dirty="0">
              <a:sym typeface="Wingdings" panose="05000000000000000000" pitchFamily="2" charset="2"/>
            </a:endParaRPr>
          </a:p>
        </p:txBody>
      </p:sp>
      <p:sp>
        <p:nvSpPr>
          <p:cNvPr id="8" name="Ellipse 7"/>
          <p:cNvSpPr/>
          <p:nvPr/>
        </p:nvSpPr>
        <p:spPr>
          <a:xfrm>
            <a:off x="4643438" y="5013325"/>
            <a:ext cx="865187" cy="1152525"/>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fr-FR"/>
          </a:p>
        </p:txBody>
      </p:sp>
      <p:sp>
        <p:nvSpPr>
          <p:cNvPr id="9" name="Ellipse 8"/>
          <p:cNvSpPr/>
          <p:nvPr/>
        </p:nvSpPr>
        <p:spPr>
          <a:xfrm>
            <a:off x="1619250" y="4868863"/>
            <a:ext cx="865188" cy="1152525"/>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fr-FR"/>
          </a:p>
        </p:txBody>
      </p:sp>
      <p:sp>
        <p:nvSpPr>
          <p:cNvPr id="49159" name="Rectangle 9"/>
          <p:cNvSpPr>
            <a:spLocks noChangeArrowheads="1"/>
          </p:cNvSpPr>
          <p:nvPr/>
        </p:nvSpPr>
        <p:spPr bwMode="auto">
          <a:xfrm>
            <a:off x="6318250" y="6165850"/>
            <a:ext cx="28622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i="1">
                <a:solidFill>
                  <a:srgbClr val="000000"/>
                </a:solidFill>
              </a:rPr>
              <a:t>(Muniz et al Frontiers in Immunology 2012)</a:t>
            </a:r>
            <a:endParaRPr lang="fr-FR"/>
          </a:p>
        </p:txBody>
      </p:sp>
      <p:pic>
        <p:nvPicPr>
          <p:cNvPr id="49160"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2595563"/>
            <a:ext cx="304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Rectangle 10"/>
          <p:cNvSpPr>
            <a:spLocks noChangeArrowheads="1"/>
          </p:cNvSpPr>
          <p:nvPr/>
        </p:nvSpPr>
        <p:spPr bwMode="auto">
          <a:xfrm>
            <a:off x="7740650" y="5905500"/>
            <a:ext cx="11414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i="1">
                <a:solidFill>
                  <a:srgbClr val="000000"/>
                </a:solidFill>
              </a:rPr>
              <a:t>(Hooper 2004)</a:t>
            </a:r>
            <a:endParaRPr lang="fr-FR"/>
          </a:p>
        </p:txBody>
      </p:sp>
      <p:pic>
        <p:nvPicPr>
          <p:cNvPr id="49162" name="Image 4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9304" y="4424889"/>
            <a:ext cx="732227" cy="45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63" name="Groupe 228"/>
          <p:cNvGrpSpPr>
            <a:grpSpLocks/>
          </p:cNvGrpSpPr>
          <p:nvPr/>
        </p:nvGrpSpPr>
        <p:grpSpPr bwMode="auto">
          <a:xfrm>
            <a:off x="7380288" y="1557338"/>
            <a:ext cx="739775" cy="663575"/>
            <a:chOff x="4860032" y="4077072"/>
            <a:chExt cx="739758" cy="663982"/>
          </a:xfrm>
        </p:grpSpPr>
        <p:pic>
          <p:nvPicPr>
            <p:cNvPr id="49166" name="Image 2"/>
            <p:cNvPicPr>
              <a:picLocks noChangeAspect="1"/>
            </p:cNvPicPr>
            <p:nvPr/>
          </p:nvPicPr>
          <p:blipFill>
            <a:blip r:embed="rId6">
              <a:extLst>
                <a:ext uri="{28A0092B-C50C-407E-A947-70E740481C1C}">
                  <a14:useLocalDpi xmlns:a14="http://schemas.microsoft.com/office/drawing/2010/main" val="0"/>
                </a:ext>
              </a:extLst>
            </a:blip>
            <a:srcRect r="10997" b="12523"/>
            <a:stretch>
              <a:fillRect/>
            </a:stretch>
          </p:blipFill>
          <p:spPr bwMode="auto">
            <a:xfrm>
              <a:off x="4860032" y="4077072"/>
              <a:ext cx="739758" cy="66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67" name="Group 22"/>
            <p:cNvGrpSpPr>
              <a:grpSpLocks noChangeAspect="1"/>
            </p:cNvGrpSpPr>
            <p:nvPr/>
          </p:nvGrpSpPr>
          <p:grpSpPr bwMode="auto">
            <a:xfrm>
              <a:off x="5121010" y="4288297"/>
              <a:ext cx="124732" cy="142347"/>
              <a:chOff x="3216" y="720"/>
              <a:chExt cx="358" cy="332"/>
            </a:xfrm>
          </p:grpSpPr>
          <p:sp>
            <p:nvSpPr>
              <p:cNvPr id="39" name="AutoShape 23"/>
              <p:cNvSpPr>
                <a:spLocks noChangeAspect="1" noChangeArrowheads="1"/>
              </p:cNvSpPr>
              <p:nvPr/>
            </p:nvSpPr>
            <p:spPr bwMode="auto">
              <a:xfrm>
                <a:off x="3301" y="853"/>
                <a:ext cx="196"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49193"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94"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95"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96"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97"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98"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49168" name="Group 30"/>
            <p:cNvGrpSpPr>
              <a:grpSpLocks noChangeAspect="1"/>
            </p:cNvGrpSpPr>
            <p:nvPr/>
          </p:nvGrpSpPr>
          <p:grpSpPr bwMode="auto">
            <a:xfrm>
              <a:off x="5208323" y="4371869"/>
              <a:ext cx="124732" cy="142348"/>
              <a:chOff x="3216" y="720"/>
              <a:chExt cx="358" cy="332"/>
            </a:xfrm>
          </p:grpSpPr>
          <p:sp>
            <p:nvSpPr>
              <p:cNvPr id="32" name="AutoShape 31"/>
              <p:cNvSpPr>
                <a:spLocks noChangeAspect="1" noChangeArrowheads="1"/>
              </p:cNvSpPr>
              <p:nvPr/>
            </p:nvSpPr>
            <p:spPr bwMode="auto">
              <a:xfrm>
                <a:off x="3301" y="851"/>
                <a:ext cx="196" cy="115"/>
              </a:xfrm>
              <a:prstGeom prst="roundRect">
                <a:avLst>
                  <a:gd name="adj" fmla="val 16667"/>
                </a:avLst>
              </a:prstGeom>
              <a:solidFill>
                <a:schemeClr val="accent1"/>
              </a:solidFill>
              <a:ln w="9525">
                <a:solidFill>
                  <a:schemeClr val="tx1"/>
                </a:solidFill>
                <a:round/>
                <a:headEnd/>
                <a:tailEnd/>
              </a:ln>
              <a:effectLst/>
              <a:extLst/>
            </p:spPr>
            <p:txBody>
              <a:bodyPr wrap="none" anchor="ctr"/>
              <a:lstStyle/>
              <a:p>
                <a:pPr fontAlgn="auto">
                  <a:spcBef>
                    <a:spcPts val="0"/>
                  </a:spcBef>
                  <a:spcAft>
                    <a:spcPts val="0"/>
                  </a:spcAft>
                  <a:defRPr/>
                </a:pPr>
                <a:endParaRPr lang="fr-FR">
                  <a:latin typeface="+mn-lt"/>
                </a:endParaRPr>
              </a:p>
            </p:txBody>
          </p:sp>
          <p:sp>
            <p:nvSpPr>
              <p:cNvPr id="49186"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87"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88"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89"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90"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91"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49169" name="Group 38"/>
            <p:cNvGrpSpPr>
              <a:grpSpLocks noChangeAspect="1"/>
            </p:cNvGrpSpPr>
            <p:nvPr/>
          </p:nvGrpSpPr>
          <p:grpSpPr bwMode="auto">
            <a:xfrm>
              <a:off x="5251499" y="4449931"/>
              <a:ext cx="124732" cy="142347"/>
              <a:chOff x="3216" y="720"/>
              <a:chExt cx="358" cy="332"/>
            </a:xfrm>
          </p:grpSpPr>
          <p:sp>
            <p:nvSpPr>
              <p:cNvPr id="25" name="AutoShape 39"/>
              <p:cNvSpPr>
                <a:spLocks noChangeAspect="1" noChangeArrowheads="1"/>
              </p:cNvSpPr>
              <p:nvPr/>
            </p:nvSpPr>
            <p:spPr bwMode="auto">
              <a:xfrm>
                <a:off x="3304" y="851"/>
                <a:ext cx="191" cy="115"/>
              </a:xfrm>
              <a:prstGeom prst="roundRect">
                <a:avLst>
                  <a:gd name="adj" fmla="val 16667"/>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fr-FR"/>
              </a:p>
            </p:txBody>
          </p:sp>
          <p:sp>
            <p:nvSpPr>
              <p:cNvPr id="49179" name="Freeform 40"/>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80"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81"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82"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83"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84"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49170" name="Group 22"/>
            <p:cNvGrpSpPr>
              <a:grpSpLocks noChangeAspect="1"/>
            </p:cNvGrpSpPr>
            <p:nvPr/>
          </p:nvGrpSpPr>
          <p:grpSpPr bwMode="auto">
            <a:xfrm>
              <a:off x="5338812" y="4496767"/>
              <a:ext cx="124732" cy="142348"/>
              <a:chOff x="3216" y="720"/>
              <a:chExt cx="358" cy="332"/>
            </a:xfrm>
          </p:grpSpPr>
          <p:sp>
            <p:nvSpPr>
              <p:cNvPr id="18" name="AutoShape 23"/>
              <p:cNvSpPr>
                <a:spLocks noChangeAspect="1" noChangeArrowheads="1"/>
              </p:cNvSpPr>
              <p:nvPr/>
            </p:nvSpPr>
            <p:spPr bwMode="auto">
              <a:xfrm>
                <a:off x="3304" y="853"/>
                <a:ext cx="191"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49172"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73"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74"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75"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76"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9177"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sp>
        <p:nvSpPr>
          <p:cNvPr id="80" name="Rectangle 79"/>
          <p:cNvSpPr/>
          <p:nvPr/>
        </p:nvSpPr>
        <p:spPr>
          <a:xfrm>
            <a:off x="0" y="252413"/>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éducation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SI inné</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9165" name="Rectangle 78"/>
          <p:cNvSpPr>
            <a:spLocks noChangeArrowheads="1"/>
          </p:cNvSpPr>
          <p:nvPr/>
        </p:nvSpPr>
        <p:spPr bwMode="auto">
          <a:xfrm>
            <a:off x="395288" y="908720"/>
            <a:ext cx="1901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01675" indent="-3429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buFont typeface="Arial" panose="020B0604020202020204" pitchFamily="34" charset="0"/>
              <a:buChar char="•"/>
            </a:pPr>
            <a:r>
              <a:rPr lang="fr-FR" sz="2400" b="1" dirty="0">
                <a:solidFill>
                  <a:schemeClr val="accent2"/>
                </a:solidFill>
                <a:sym typeface="Wingdings" panose="05000000000000000000" pitchFamily="2" charset="2"/>
              </a:rPr>
              <a:t>SI inné</a:t>
            </a:r>
          </a:p>
        </p:txBody>
      </p:sp>
      <p:pic>
        <p:nvPicPr>
          <p:cNvPr id="81" name="Picture 2" descr="Afficher l'image d'orig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3272" y="2437464"/>
            <a:ext cx="768000" cy="489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http://c431376.r76.cf2.rackcdn.com/32484/fimmu-03-00310-HTML/image_m/fimmu-03-00310-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700213"/>
            <a:ext cx="856932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6"/>
          <p:cNvSpPr>
            <a:spLocks noChangeArrowheads="1"/>
          </p:cNvSpPr>
          <p:nvPr/>
        </p:nvSpPr>
        <p:spPr bwMode="auto">
          <a:xfrm>
            <a:off x="395288" y="836613"/>
            <a:ext cx="8748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12800" indent="-342900">
              <a:defRPr>
                <a:solidFill>
                  <a:schemeClr val="tx1"/>
                </a:solidFill>
                <a:latin typeface="Arial" panose="020B0604020202020204" pitchFamily="34" charset="0"/>
                <a:cs typeface="Arial" panose="020B0604020202020204" pitchFamily="34" charset="0"/>
              </a:defRPr>
            </a:lvl1pPr>
            <a:lvl2pPr marL="1270000" indent="-3429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fr-FR" sz="1600" b="1" dirty="0">
                <a:solidFill>
                  <a:srgbClr val="17375E"/>
                </a:solidFill>
                <a:sym typeface="Wingdings" panose="05000000000000000000" pitchFamily="2" charset="2"/>
              </a:rPr>
              <a:t>Interaction avec les cellules dendritiques et les cellules M  </a:t>
            </a:r>
          </a:p>
          <a:p>
            <a:pPr lvl="1">
              <a:buFont typeface="Wingdings" panose="05000000000000000000" pitchFamily="2" charset="2"/>
              <a:buChar char="à"/>
            </a:pPr>
            <a:r>
              <a:rPr lang="fr-FR" sz="1600" b="1" dirty="0" smtClean="0">
                <a:solidFill>
                  <a:srgbClr val="17375E"/>
                </a:solidFill>
                <a:sym typeface="Wingdings" panose="05000000000000000000" pitchFamily="2" charset="2"/>
              </a:rPr>
              <a:t>Induction </a:t>
            </a:r>
            <a:r>
              <a:rPr lang="fr-FR" sz="1600" b="1" dirty="0">
                <a:solidFill>
                  <a:srgbClr val="17375E"/>
                </a:solidFill>
                <a:sym typeface="Wingdings" panose="05000000000000000000" pitchFamily="2" charset="2"/>
              </a:rPr>
              <a:t>de la réponse innée (lymphocyte T et la production de cytokines) </a:t>
            </a:r>
          </a:p>
        </p:txBody>
      </p:sp>
      <p:sp>
        <p:nvSpPr>
          <p:cNvPr id="50180" name="Rectangle 7"/>
          <p:cNvSpPr>
            <a:spLocks noChangeArrowheads="1"/>
          </p:cNvSpPr>
          <p:nvPr/>
        </p:nvSpPr>
        <p:spPr bwMode="auto">
          <a:xfrm>
            <a:off x="6318250" y="5949950"/>
            <a:ext cx="28622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i="1">
                <a:solidFill>
                  <a:srgbClr val="000000"/>
                </a:solidFill>
              </a:rPr>
              <a:t>(Muniz et al Frontiers in Immunology 2012)</a:t>
            </a:r>
            <a:endParaRPr lang="fr-FR"/>
          </a:p>
        </p:txBody>
      </p:sp>
      <p:sp>
        <p:nvSpPr>
          <p:cNvPr id="9" name="Ellipse 8"/>
          <p:cNvSpPr/>
          <p:nvPr/>
        </p:nvSpPr>
        <p:spPr>
          <a:xfrm>
            <a:off x="395288" y="3429000"/>
            <a:ext cx="1439862" cy="792163"/>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fr-FR"/>
          </a:p>
        </p:txBody>
      </p:sp>
      <p:sp>
        <p:nvSpPr>
          <p:cNvPr id="10" name="Ellipse 9"/>
          <p:cNvSpPr/>
          <p:nvPr/>
        </p:nvSpPr>
        <p:spPr>
          <a:xfrm>
            <a:off x="6156325" y="4508500"/>
            <a:ext cx="1368425" cy="936625"/>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fr-FR"/>
          </a:p>
        </p:txBody>
      </p:sp>
      <p:sp>
        <p:nvSpPr>
          <p:cNvPr id="11" name="Ellipse 10"/>
          <p:cNvSpPr/>
          <p:nvPr/>
        </p:nvSpPr>
        <p:spPr>
          <a:xfrm>
            <a:off x="2843213" y="4941888"/>
            <a:ext cx="865187" cy="790575"/>
          </a:xfrm>
          <a:prstGeom prst="ellipse">
            <a:avLst/>
          </a:prstGeom>
          <a:noFill/>
          <a:ln w="38100">
            <a:solidFill>
              <a:srgbClr val="FF0000"/>
            </a:solidFill>
            <a:prstDash val="dash"/>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fr-FR"/>
          </a:p>
        </p:txBody>
      </p:sp>
      <p:sp>
        <p:nvSpPr>
          <p:cNvPr id="12" name="Ellipse 11"/>
          <p:cNvSpPr/>
          <p:nvPr/>
        </p:nvSpPr>
        <p:spPr>
          <a:xfrm>
            <a:off x="5795963" y="5157788"/>
            <a:ext cx="720725" cy="719137"/>
          </a:xfrm>
          <a:prstGeom prst="ellipse">
            <a:avLst/>
          </a:prstGeom>
          <a:noFill/>
          <a:ln w="38100">
            <a:solidFill>
              <a:srgbClr val="FF0000"/>
            </a:solidFill>
            <a:prstDash val="dash"/>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fr-FR"/>
          </a:p>
        </p:txBody>
      </p:sp>
      <p:sp>
        <p:nvSpPr>
          <p:cNvPr id="14" name="Rectangle 13"/>
          <p:cNvSpPr/>
          <p:nvPr/>
        </p:nvSpPr>
        <p:spPr>
          <a:xfrm>
            <a:off x="0" y="252413"/>
            <a:ext cx="9144000" cy="553998"/>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éducation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SI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inné</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http://c431376.r76.cf2.rackcdn.com/32484/fimmu-03-00310-HTML/image_m/fimmu-03-00310-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771650"/>
            <a:ext cx="856932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6"/>
          <p:cNvSpPr>
            <a:spLocks noChangeArrowheads="1"/>
          </p:cNvSpPr>
          <p:nvPr/>
        </p:nvSpPr>
        <p:spPr bwMode="auto">
          <a:xfrm>
            <a:off x="395288" y="836613"/>
            <a:ext cx="8748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12800" indent="-342900">
              <a:defRPr>
                <a:solidFill>
                  <a:schemeClr val="tx1"/>
                </a:solidFill>
                <a:latin typeface="Arial" panose="020B0604020202020204" pitchFamily="34" charset="0"/>
                <a:cs typeface="Arial" panose="020B0604020202020204" pitchFamily="34" charset="0"/>
              </a:defRPr>
            </a:lvl1pPr>
            <a:lvl2pPr marL="1270000" indent="-3429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fr-FR" sz="1600" b="1" dirty="0">
                <a:solidFill>
                  <a:srgbClr val="17375E"/>
                </a:solidFill>
                <a:sym typeface="Wingdings" panose="05000000000000000000" pitchFamily="2" charset="2"/>
              </a:rPr>
              <a:t>Interaction avec les cellules dendritiques et les cellules M  </a:t>
            </a:r>
          </a:p>
          <a:p>
            <a:pPr lvl="1">
              <a:buFont typeface="Wingdings" panose="05000000000000000000" pitchFamily="2" charset="2"/>
              <a:buChar char="à"/>
            </a:pPr>
            <a:r>
              <a:rPr lang="fr-FR" sz="1600" b="1" dirty="0">
                <a:solidFill>
                  <a:srgbClr val="17375E"/>
                </a:solidFill>
                <a:sym typeface="Wingdings" panose="05000000000000000000" pitchFamily="2" charset="2"/>
              </a:rPr>
              <a:t>Stimulation de la réponse adaptative (</a:t>
            </a:r>
            <a:r>
              <a:rPr lang="fr-FR" sz="1600" b="1" dirty="0" err="1">
                <a:solidFill>
                  <a:srgbClr val="17375E"/>
                </a:solidFill>
                <a:sym typeface="Wingdings" panose="05000000000000000000" pitchFamily="2" charset="2"/>
              </a:rPr>
              <a:t>secrétion</a:t>
            </a:r>
            <a:r>
              <a:rPr lang="fr-FR" sz="1600" b="1" dirty="0">
                <a:solidFill>
                  <a:srgbClr val="17375E"/>
                </a:solidFill>
                <a:sym typeface="Wingdings" panose="05000000000000000000" pitchFamily="2" charset="2"/>
              </a:rPr>
              <a:t> </a:t>
            </a:r>
            <a:r>
              <a:rPr lang="fr-FR" sz="1600" b="1" dirty="0" err="1">
                <a:solidFill>
                  <a:srgbClr val="17375E"/>
                </a:solidFill>
                <a:sym typeface="Wingdings" panose="05000000000000000000" pitchFamily="2" charset="2"/>
              </a:rPr>
              <a:t>IgA</a:t>
            </a:r>
            <a:r>
              <a:rPr lang="fr-FR" sz="1600" b="1" dirty="0">
                <a:solidFill>
                  <a:srgbClr val="17375E"/>
                </a:solidFill>
                <a:sym typeface="Wingdings" panose="05000000000000000000" pitchFamily="2" charset="2"/>
              </a:rPr>
              <a:t> par </a:t>
            </a:r>
            <a:r>
              <a:rPr lang="fr-FR" sz="1600" b="1" dirty="0" err="1">
                <a:solidFill>
                  <a:srgbClr val="17375E"/>
                </a:solidFill>
                <a:sym typeface="Wingdings" panose="05000000000000000000" pitchFamily="2" charset="2"/>
              </a:rPr>
              <a:t>lymhocyte</a:t>
            </a:r>
            <a:r>
              <a:rPr lang="fr-FR" sz="1600" b="1" dirty="0">
                <a:solidFill>
                  <a:srgbClr val="17375E"/>
                </a:solidFill>
                <a:sym typeface="Wingdings" panose="05000000000000000000" pitchFamily="2" charset="2"/>
              </a:rPr>
              <a:t> B)</a:t>
            </a:r>
          </a:p>
        </p:txBody>
      </p:sp>
      <p:sp>
        <p:nvSpPr>
          <p:cNvPr id="51204" name="Rectangle 7"/>
          <p:cNvSpPr>
            <a:spLocks noChangeArrowheads="1"/>
          </p:cNvSpPr>
          <p:nvPr/>
        </p:nvSpPr>
        <p:spPr bwMode="auto">
          <a:xfrm>
            <a:off x="6318250" y="5949950"/>
            <a:ext cx="28622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i="1">
                <a:solidFill>
                  <a:srgbClr val="000000"/>
                </a:solidFill>
              </a:rPr>
              <a:t>(Muniz et al Frontiers in Immunology 2012)</a:t>
            </a:r>
            <a:endParaRPr lang="fr-FR"/>
          </a:p>
        </p:txBody>
      </p:sp>
      <p:sp>
        <p:nvSpPr>
          <p:cNvPr id="9" name="Ellipse 8"/>
          <p:cNvSpPr/>
          <p:nvPr/>
        </p:nvSpPr>
        <p:spPr>
          <a:xfrm>
            <a:off x="395288" y="3573463"/>
            <a:ext cx="1439862" cy="792162"/>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fr-FR"/>
          </a:p>
        </p:txBody>
      </p:sp>
      <p:sp>
        <p:nvSpPr>
          <p:cNvPr id="10" name="Ellipse 9"/>
          <p:cNvSpPr/>
          <p:nvPr/>
        </p:nvSpPr>
        <p:spPr>
          <a:xfrm>
            <a:off x="6156325" y="4652963"/>
            <a:ext cx="1368425" cy="936625"/>
          </a:xfrm>
          <a:prstGeom prst="ellipse">
            <a:avLst/>
          </a:prstGeom>
          <a:noFill/>
          <a:ln w="38100">
            <a:solidFill>
              <a:srgbClr val="FF0000"/>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fr-FR"/>
          </a:p>
        </p:txBody>
      </p:sp>
      <p:sp>
        <p:nvSpPr>
          <p:cNvPr id="11" name="Ellipse 10"/>
          <p:cNvSpPr/>
          <p:nvPr/>
        </p:nvSpPr>
        <p:spPr>
          <a:xfrm>
            <a:off x="2843213" y="5086350"/>
            <a:ext cx="865187" cy="790575"/>
          </a:xfrm>
          <a:prstGeom prst="ellipse">
            <a:avLst/>
          </a:prstGeom>
          <a:noFill/>
          <a:ln w="38100">
            <a:solidFill>
              <a:srgbClr val="FF0000"/>
            </a:solidFill>
            <a:prstDash val="dash"/>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fr-FR"/>
          </a:p>
        </p:txBody>
      </p:sp>
      <p:sp>
        <p:nvSpPr>
          <p:cNvPr id="12" name="Ellipse 11"/>
          <p:cNvSpPr/>
          <p:nvPr/>
        </p:nvSpPr>
        <p:spPr>
          <a:xfrm>
            <a:off x="5795963" y="5302250"/>
            <a:ext cx="720725" cy="719138"/>
          </a:xfrm>
          <a:prstGeom prst="ellipse">
            <a:avLst/>
          </a:prstGeom>
          <a:noFill/>
          <a:ln w="38100">
            <a:solidFill>
              <a:srgbClr val="FF0000"/>
            </a:solidFill>
            <a:prstDash val="dash"/>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fr-FR"/>
          </a:p>
        </p:txBody>
      </p:sp>
      <p:sp>
        <p:nvSpPr>
          <p:cNvPr id="13" name="Ellipse 12"/>
          <p:cNvSpPr/>
          <p:nvPr/>
        </p:nvSpPr>
        <p:spPr>
          <a:xfrm>
            <a:off x="3203575" y="4437063"/>
            <a:ext cx="863600" cy="792162"/>
          </a:xfrm>
          <a:prstGeom prst="ellipse">
            <a:avLst/>
          </a:prstGeom>
          <a:noFill/>
          <a:ln w="38100">
            <a:solidFill>
              <a:srgbClr val="FF0000"/>
            </a:solidFill>
            <a:prstDash val="dash"/>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fr-FR"/>
          </a:p>
        </p:txBody>
      </p:sp>
      <p:sp>
        <p:nvSpPr>
          <p:cNvPr id="15" name="Rectangle 14"/>
          <p:cNvSpPr/>
          <p:nvPr/>
        </p:nvSpPr>
        <p:spPr>
          <a:xfrm>
            <a:off x="0" y="252413"/>
            <a:ext cx="9144000" cy="504305"/>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éducation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SI adaptatif</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 y="3494088"/>
            <a:ext cx="6858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77"/>
          <p:cNvSpPr>
            <a:spLocks noChangeArrowheads="1"/>
          </p:cNvSpPr>
          <p:nvPr/>
        </p:nvSpPr>
        <p:spPr bwMode="auto">
          <a:xfrm>
            <a:off x="1116013" y="908050"/>
            <a:ext cx="7920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22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buFont typeface="Arial" panose="020B0604020202020204" pitchFamily="34" charset="0"/>
              <a:buChar char="•"/>
            </a:pPr>
            <a:r>
              <a:rPr lang="fr-FR" b="1" dirty="0" smtClean="0">
                <a:solidFill>
                  <a:srgbClr val="17375E"/>
                </a:solidFill>
                <a:sym typeface="Wingdings" panose="05000000000000000000" pitchFamily="2" charset="2"/>
              </a:rPr>
              <a:t>Répertoire </a:t>
            </a:r>
            <a:r>
              <a:rPr lang="fr-FR" b="1" dirty="0">
                <a:solidFill>
                  <a:srgbClr val="17375E"/>
                </a:solidFill>
                <a:sym typeface="Wingdings" panose="05000000000000000000" pitchFamily="2" charset="2"/>
              </a:rPr>
              <a:t>secondaire d’anticorps </a:t>
            </a:r>
          </a:p>
        </p:txBody>
      </p:sp>
      <p:sp>
        <p:nvSpPr>
          <p:cNvPr id="281" name="Text Box 6" descr="Grands confettis"/>
          <p:cNvSpPr txBox="1">
            <a:spLocks noChangeArrowheads="1"/>
          </p:cNvSpPr>
          <p:nvPr/>
        </p:nvSpPr>
        <p:spPr bwMode="auto">
          <a:xfrm>
            <a:off x="4970463" y="2362200"/>
            <a:ext cx="1141412" cy="198438"/>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defRPr/>
            </a:pPr>
            <a:r>
              <a:rPr lang="fr-FR" sz="1400">
                <a:solidFill>
                  <a:srgbClr val="800000"/>
                </a:solidFill>
                <a:ea typeface="ＭＳ Ｐゴシック" pitchFamily="80" charset="-128"/>
              </a:rPr>
              <a:t>Isolated lymphoid cells</a:t>
            </a:r>
          </a:p>
        </p:txBody>
      </p:sp>
      <p:sp>
        <p:nvSpPr>
          <p:cNvPr id="282" name="Rectangle 7" descr="Grands confettis"/>
          <p:cNvSpPr>
            <a:spLocks noChangeArrowheads="1"/>
          </p:cNvSpPr>
          <p:nvPr/>
        </p:nvSpPr>
        <p:spPr bwMode="auto">
          <a:xfrm>
            <a:off x="4344988" y="2201863"/>
            <a:ext cx="95250" cy="58737"/>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fr-FR"/>
          </a:p>
        </p:txBody>
      </p:sp>
      <p:sp>
        <p:nvSpPr>
          <p:cNvPr id="283" name="Line 9"/>
          <p:cNvSpPr>
            <a:spLocks noChangeShapeType="1"/>
          </p:cNvSpPr>
          <p:nvPr/>
        </p:nvSpPr>
        <p:spPr bwMode="auto">
          <a:xfrm>
            <a:off x="4392613" y="2281238"/>
            <a:ext cx="0" cy="350837"/>
          </a:xfrm>
          <a:prstGeom prst="line">
            <a:avLst/>
          </a:prstGeom>
          <a:noFill/>
          <a:ln w="9525">
            <a:solidFill>
              <a:schemeClr val="tx1"/>
            </a:solidFill>
            <a:round/>
            <a:headEnd type="triangle" w="med" len="med"/>
            <a:tailEnd type="triangle" w="med" len="med"/>
          </a:ln>
          <a:effectLst/>
          <a:extLst/>
        </p:spPr>
        <p:txBody>
          <a:bodyPr/>
          <a:lstStyle/>
          <a:p>
            <a:pPr fontAlgn="auto">
              <a:spcBef>
                <a:spcPts val="0"/>
              </a:spcBef>
              <a:spcAft>
                <a:spcPts val="0"/>
              </a:spcAft>
              <a:defRPr/>
            </a:pPr>
            <a:endParaRPr lang="fr-FR">
              <a:latin typeface="+mn-lt"/>
              <a:cs typeface="+mn-cs"/>
            </a:endParaRPr>
          </a:p>
        </p:txBody>
      </p:sp>
      <p:sp>
        <p:nvSpPr>
          <p:cNvPr id="284" name="Line 10"/>
          <p:cNvSpPr>
            <a:spLocks noChangeShapeType="1"/>
          </p:cNvSpPr>
          <p:nvPr/>
        </p:nvSpPr>
        <p:spPr bwMode="auto">
          <a:xfrm>
            <a:off x="4392613" y="2428875"/>
            <a:ext cx="577850" cy="12700"/>
          </a:xfrm>
          <a:prstGeom prst="line">
            <a:avLst/>
          </a:prstGeom>
          <a:noFill/>
          <a:ln w="9525">
            <a:solidFill>
              <a:schemeClr val="tx1"/>
            </a:solidFill>
            <a:round/>
            <a:headEnd/>
            <a:tailEnd/>
          </a:ln>
          <a:effectLst/>
          <a:extLst/>
        </p:spPr>
        <p:txBody>
          <a:bodyPr/>
          <a:lstStyle/>
          <a:p>
            <a:pPr fontAlgn="auto">
              <a:spcBef>
                <a:spcPts val="0"/>
              </a:spcBef>
              <a:spcAft>
                <a:spcPts val="0"/>
              </a:spcAft>
              <a:defRPr/>
            </a:pPr>
            <a:endParaRPr lang="fr-FR">
              <a:latin typeface="+mn-lt"/>
              <a:cs typeface="+mn-cs"/>
            </a:endParaRPr>
          </a:p>
        </p:txBody>
      </p:sp>
      <p:sp>
        <p:nvSpPr>
          <p:cNvPr id="285" name="Text Box 12" descr="Grands confettis"/>
          <p:cNvSpPr txBox="1">
            <a:spLocks noChangeArrowheads="1"/>
          </p:cNvSpPr>
          <p:nvPr/>
        </p:nvSpPr>
        <p:spPr bwMode="auto">
          <a:xfrm>
            <a:off x="4729163" y="1557338"/>
            <a:ext cx="1211262" cy="21748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fontAlgn="auto">
              <a:spcBef>
                <a:spcPts val="0"/>
              </a:spcBef>
              <a:spcAft>
                <a:spcPts val="0"/>
              </a:spcAft>
              <a:defRPr/>
            </a:pPr>
            <a:r>
              <a:rPr lang="fr-FR" sz="1600" b="1" dirty="0" err="1">
                <a:solidFill>
                  <a:srgbClr val="800000"/>
                </a:solidFill>
              </a:rPr>
              <a:t>Vermiform</a:t>
            </a:r>
            <a:r>
              <a:rPr lang="fr-FR" sz="1600" b="1" dirty="0">
                <a:solidFill>
                  <a:srgbClr val="800000"/>
                </a:solidFill>
              </a:rPr>
              <a:t> </a:t>
            </a:r>
            <a:r>
              <a:rPr lang="fr-FR" sz="1600" b="1" dirty="0" err="1">
                <a:solidFill>
                  <a:srgbClr val="800000"/>
                </a:solidFill>
              </a:rPr>
              <a:t>appendix</a:t>
            </a:r>
            <a:endParaRPr lang="fr-FR" sz="1600" b="1" dirty="0">
              <a:solidFill>
                <a:srgbClr val="800000"/>
              </a:solidFill>
            </a:endParaRPr>
          </a:p>
        </p:txBody>
      </p:sp>
      <p:sp>
        <p:nvSpPr>
          <p:cNvPr id="287" name="Line 13"/>
          <p:cNvSpPr>
            <a:spLocks noChangeShapeType="1"/>
          </p:cNvSpPr>
          <p:nvPr/>
        </p:nvSpPr>
        <p:spPr bwMode="auto">
          <a:xfrm flipH="1">
            <a:off x="4392613" y="1681163"/>
            <a:ext cx="338137" cy="100012"/>
          </a:xfrm>
          <a:prstGeom prst="line">
            <a:avLst/>
          </a:prstGeom>
          <a:noFill/>
          <a:ln w="9525">
            <a:solidFill>
              <a:schemeClr val="tx1"/>
            </a:solidFill>
            <a:round/>
            <a:headEnd/>
            <a:tailEnd type="triangle" w="med" len="med"/>
          </a:ln>
          <a:effectLst/>
          <a:extLst/>
        </p:spPr>
        <p:txBody>
          <a:bodyPr/>
          <a:lstStyle/>
          <a:p>
            <a:pPr fontAlgn="auto">
              <a:spcBef>
                <a:spcPts val="0"/>
              </a:spcBef>
              <a:spcAft>
                <a:spcPts val="0"/>
              </a:spcAft>
              <a:defRPr/>
            </a:pPr>
            <a:endParaRPr lang="fr-FR">
              <a:latin typeface="+mn-lt"/>
              <a:cs typeface="+mn-cs"/>
            </a:endParaRPr>
          </a:p>
        </p:txBody>
      </p:sp>
      <p:sp>
        <p:nvSpPr>
          <p:cNvPr id="52300" name="Freeform 16" descr="Grands confettis"/>
          <p:cNvSpPr>
            <a:spLocks/>
          </p:cNvSpPr>
          <p:nvPr/>
        </p:nvSpPr>
        <p:spPr bwMode="auto">
          <a:xfrm>
            <a:off x="4685484" y="2218689"/>
            <a:ext cx="149095" cy="16710"/>
          </a:xfrm>
          <a:custGeom>
            <a:avLst/>
            <a:gdLst>
              <a:gd name="T0" fmla="*/ 0 w 148"/>
              <a:gd name="T1" fmla="*/ 2147483646 h 28"/>
              <a:gd name="T2" fmla="*/ 2147483646 w 148"/>
              <a:gd name="T3" fmla="*/ 2147483646 h 28"/>
              <a:gd name="T4" fmla="*/ 2147483646 w 148"/>
              <a:gd name="T5" fmla="*/ 2147483646 h 28"/>
              <a:gd name="T6" fmla="*/ 2147483646 w 148"/>
              <a:gd name="T7" fmla="*/ 2147483646 h 28"/>
              <a:gd name="T8" fmla="*/ 0 60000 65536"/>
              <a:gd name="T9" fmla="*/ 0 60000 65536"/>
              <a:gd name="T10" fmla="*/ 0 60000 65536"/>
              <a:gd name="T11" fmla="*/ 0 60000 65536"/>
              <a:gd name="T12" fmla="*/ 0 w 148"/>
              <a:gd name="T13" fmla="*/ 0 h 28"/>
              <a:gd name="T14" fmla="*/ 148 w 148"/>
              <a:gd name="T15" fmla="*/ 28 h 28"/>
            </a:gdLst>
            <a:ahLst/>
            <a:cxnLst>
              <a:cxn ang="T8">
                <a:pos x="T0" y="T1"/>
              </a:cxn>
              <a:cxn ang="T9">
                <a:pos x="T2" y="T3"/>
              </a:cxn>
              <a:cxn ang="T10">
                <a:pos x="T4" y="T5"/>
              </a:cxn>
              <a:cxn ang="T11">
                <a:pos x="T6" y="T7"/>
              </a:cxn>
            </a:cxnLst>
            <a:rect l="T12" t="T13" r="T14" b="T15"/>
            <a:pathLst>
              <a:path w="148" h="28">
                <a:moveTo>
                  <a:pt x="0" y="2"/>
                </a:moveTo>
                <a:cubicBezTo>
                  <a:pt x="14" y="0"/>
                  <a:pt x="29" y="7"/>
                  <a:pt x="43" y="8"/>
                </a:cubicBezTo>
                <a:cubicBezTo>
                  <a:pt x="71" y="14"/>
                  <a:pt x="101" y="20"/>
                  <a:pt x="130" y="23"/>
                </a:cubicBezTo>
                <a:cubicBezTo>
                  <a:pt x="136" y="25"/>
                  <a:pt x="143" y="24"/>
                  <a:pt x="148" y="28"/>
                </a:cubicBezTo>
              </a:path>
            </a:pathLst>
          </a:custGeom>
          <a:noFill/>
          <a:ln w="28575" cap="flat" cmpd="sng">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nvGrpSpPr>
          <p:cNvPr id="52301" name="Group 19"/>
          <p:cNvGrpSpPr>
            <a:grpSpLocks/>
          </p:cNvGrpSpPr>
          <p:nvPr/>
        </p:nvGrpSpPr>
        <p:grpSpPr bwMode="auto">
          <a:xfrm>
            <a:off x="3607049" y="2108061"/>
            <a:ext cx="1089367" cy="178956"/>
            <a:chOff x="2016" y="1600"/>
            <a:chExt cx="1097" cy="296"/>
          </a:xfrm>
        </p:grpSpPr>
        <p:sp>
          <p:nvSpPr>
            <p:cNvPr id="52398" name="Freeform 20" descr="Grands confettis"/>
            <p:cNvSpPr>
              <a:spLocks/>
            </p:cNvSpPr>
            <p:nvPr/>
          </p:nvSpPr>
          <p:spPr bwMode="auto">
            <a:xfrm>
              <a:off x="2016" y="1600"/>
              <a:ext cx="1076" cy="212"/>
            </a:xfrm>
            <a:custGeom>
              <a:avLst/>
              <a:gdLst>
                <a:gd name="T0" fmla="*/ 0 w 1076"/>
                <a:gd name="T1" fmla="*/ 120 h 212"/>
                <a:gd name="T2" fmla="*/ 64 w 1076"/>
                <a:gd name="T3" fmla="*/ 64 h 212"/>
                <a:gd name="T4" fmla="*/ 100 w 1076"/>
                <a:gd name="T5" fmla="*/ 28 h 212"/>
                <a:gd name="T6" fmla="*/ 184 w 1076"/>
                <a:gd name="T7" fmla="*/ 0 h 212"/>
                <a:gd name="T8" fmla="*/ 336 w 1076"/>
                <a:gd name="T9" fmla="*/ 10 h 212"/>
                <a:gd name="T10" fmla="*/ 428 w 1076"/>
                <a:gd name="T11" fmla="*/ 48 h 212"/>
                <a:gd name="T12" fmla="*/ 484 w 1076"/>
                <a:gd name="T13" fmla="*/ 68 h 212"/>
                <a:gd name="T14" fmla="*/ 562 w 1076"/>
                <a:gd name="T15" fmla="*/ 88 h 212"/>
                <a:gd name="T16" fmla="*/ 652 w 1076"/>
                <a:gd name="T17" fmla="*/ 128 h 212"/>
                <a:gd name="T18" fmla="*/ 738 w 1076"/>
                <a:gd name="T19" fmla="*/ 146 h 212"/>
                <a:gd name="T20" fmla="*/ 830 w 1076"/>
                <a:gd name="T21" fmla="*/ 168 h 212"/>
                <a:gd name="T22" fmla="*/ 978 w 1076"/>
                <a:gd name="T23" fmla="*/ 186 h 212"/>
                <a:gd name="T24" fmla="*/ 1076 w 1076"/>
                <a:gd name="T25" fmla="*/ 212 h 2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76"/>
                <a:gd name="T40" fmla="*/ 0 h 212"/>
                <a:gd name="T41" fmla="*/ 1076 w 1076"/>
                <a:gd name="T42" fmla="*/ 212 h 2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76" h="212">
                  <a:moveTo>
                    <a:pt x="0" y="120"/>
                  </a:moveTo>
                  <a:cubicBezTo>
                    <a:pt x="42" y="106"/>
                    <a:pt x="36" y="86"/>
                    <a:pt x="64" y="64"/>
                  </a:cubicBezTo>
                  <a:cubicBezTo>
                    <a:pt x="71" y="59"/>
                    <a:pt x="93" y="32"/>
                    <a:pt x="100" y="28"/>
                  </a:cubicBezTo>
                  <a:cubicBezTo>
                    <a:pt x="129" y="12"/>
                    <a:pt x="156" y="19"/>
                    <a:pt x="184" y="0"/>
                  </a:cubicBezTo>
                  <a:cubicBezTo>
                    <a:pt x="240" y="3"/>
                    <a:pt x="280" y="5"/>
                    <a:pt x="336" y="10"/>
                  </a:cubicBezTo>
                  <a:cubicBezTo>
                    <a:pt x="369" y="13"/>
                    <a:pt x="407" y="27"/>
                    <a:pt x="428" y="48"/>
                  </a:cubicBezTo>
                  <a:cubicBezTo>
                    <a:pt x="439" y="59"/>
                    <a:pt x="468" y="64"/>
                    <a:pt x="484" y="68"/>
                  </a:cubicBezTo>
                  <a:cubicBezTo>
                    <a:pt x="514" y="75"/>
                    <a:pt x="533" y="80"/>
                    <a:pt x="562" y="88"/>
                  </a:cubicBezTo>
                  <a:cubicBezTo>
                    <a:pt x="592" y="96"/>
                    <a:pt x="637" y="123"/>
                    <a:pt x="652" y="128"/>
                  </a:cubicBezTo>
                  <a:cubicBezTo>
                    <a:pt x="677" y="142"/>
                    <a:pt x="710" y="138"/>
                    <a:pt x="738" y="146"/>
                  </a:cubicBezTo>
                  <a:cubicBezTo>
                    <a:pt x="768" y="153"/>
                    <a:pt x="790" y="161"/>
                    <a:pt x="830" y="168"/>
                  </a:cubicBezTo>
                  <a:cubicBezTo>
                    <a:pt x="870" y="175"/>
                    <a:pt x="937" y="179"/>
                    <a:pt x="978" y="186"/>
                  </a:cubicBezTo>
                  <a:cubicBezTo>
                    <a:pt x="1005" y="191"/>
                    <a:pt x="1076" y="212"/>
                    <a:pt x="1076" y="212"/>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2399" name="Freeform 21" descr="Grands confettis"/>
            <p:cNvSpPr>
              <a:spLocks/>
            </p:cNvSpPr>
            <p:nvPr/>
          </p:nvSpPr>
          <p:spPr bwMode="auto">
            <a:xfrm>
              <a:off x="2064" y="1680"/>
              <a:ext cx="1049" cy="216"/>
            </a:xfrm>
            <a:custGeom>
              <a:avLst/>
              <a:gdLst>
                <a:gd name="T0" fmla="*/ 0 w 1049"/>
                <a:gd name="T1" fmla="*/ 112 h 216"/>
                <a:gd name="T2" fmla="*/ 74 w 1049"/>
                <a:gd name="T3" fmla="*/ 34 h 216"/>
                <a:gd name="T4" fmla="*/ 198 w 1049"/>
                <a:gd name="T5" fmla="*/ 0 h 216"/>
                <a:gd name="T6" fmla="*/ 286 w 1049"/>
                <a:gd name="T7" fmla="*/ 16 h 216"/>
                <a:gd name="T8" fmla="*/ 318 w 1049"/>
                <a:gd name="T9" fmla="*/ 40 h 216"/>
                <a:gd name="T10" fmla="*/ 454 w 1049"/>
                <a:gd name="T11" fmla="*/ 72 h 216"/>
                <a:gd name="T12" fmla="*/ 478 w 1049"/>
                <a:gd name="T13" fmla="*/ 80 h 216"/>
                <a:gd name="T14" fmla="*/ 582 w 1049"/>
                <a:gd name="T15" fmla="*/ 136 h 216"/>
                <a:gd name="T16" fmla="*/ 694 w 1049"/>
                <a:gd name="T17" fmla="*/ 152 h 216"/>
                <a:gd name="T18" fmla="*/ 894 w 1049"/>
                <a:gd name="T19" fmla="*/ 176 h 216"/>
                <a:gd name="T20" fmla="*/ 1022 w 1049"/>
                <a:gd name="T21" fmla="*/ 200 h 216"/>
                <a:gd name="T22" fmla="*/ 1046 w 1049"/>
                <a:gd name="T23" fmla="*/ 216 h 2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9"/>
                <a:gd name="T37" fmla="*/ 0 h 216"/>
                <a:gd name="T38" fmla="*/ 1049 w 1049"/>
                <a:gd name="T39" fmla="*/ 216 h 2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9" h="216">
                  <a:moveTo>
                    <a:pt x="0" y="112"/>
                  </a:moveTo>
                  <a:cubicBezTo>
                    <a:pt x="22" y="96"/>
                    <a:pt x="41" y="53"/>
                    <a:pt x="74" y="34"/>
                  </a:cubicBezTo>
                  <a:cubicBezTo>
                    <a:pt x="107" y="15"/>
                    <a:pt x="163" y="3"/>
                    <a:pt x="198" y="0"/>
                  </a:cubicBezTo>
                  <a:cubicBezTo>
                    <a:pt x="226" y="9"/>
                    <a:pt x="258" y="7"/>
                    <a:pt x="286" y="16"/>
                  </a:cubicBezTo>
                  <a:cubicBezTo>
                    <a:pt x="299" y="20"/>
                    <a:pt x="306" y="34"/>
                    <a:pt x="318" y="40"/>
                  </a:cubicBezTo>
                  <a:cubicBezTo>
                    <a:pt x="375" y="66"/>
                    <a:pt x="395" y="65"/>
                    <a:pt x="454" y="72"/>
                  </a:cubicBezTo>
                  <a:cubicBezTo>
                    <a:pt x="462" y="75"/>
                    <a:pt x="470" y="76"/>
                    <a:pt x="478" y="80"/>
                  </a:cubicBezTo>
                  <a:cubicBezTo>
                    <a:pt x="513" y="98"/>
                    <a:pt x="546" y="121"/>
                    <a:pt x="582" y="136"/>
                  </a:cubicBezTo>
                  <a:cubicBezTo>
                    <a:pt x="592" y="140"/>
                    <a:pt x="693" y="152"/>
                    <a:pt x="694" y="152"/>
                  </a:cubicBezTo>
                  <a:cubicBezTo>
                    <a:pt x="756" y="173"/>
                    <a:pt x="830" y="171"/>
                    <a:pt x="894" y="176"/>
                  </a:cubicBezTo>
                  <a:cubicBezTo>
                    <a:pt x="936" y="190"/>
                    <a:pt x="979" y="190"/>
                    <a:pt x="1022" y="200"/>
                  </a:cubicBezTo>
                  <a:cubicBezTo>
                    <a:pt x="1049" y="206"/>
                    <a:pt x="1046" y="200"/>
                    <a:pt x="1046" y="216"/>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52302" name="Freeform 22" descr="Petits confettis"/>
          <p:cNvSpPr>
            <a:spLocks/>
          </p:cNvSpPr>
          <p:nvPr/>
        </p:nvSpPr>
        <p:spPr bwMode="auto">
          <a:xfrm>
            <a:off x="3817469" y="1763439"/>
            <a:ext cx="648456" cy="107616"/>
          </a:xfrm>
          <a:custGeom>
            <a:avLst/>
            <a:gdLst>
              <a:gd name="T0" fmla="*/ 2147483646 w 653"/>
              <a:gd name="T1" fmla="*/ 2147483646 h 178"/>
              <a:gd name="T2" fmla="*/ 2147483646 w 653"/>
              <a:gd name="T3" fmla="*/ 2147483646 h 178"/>
              <a:gd name="T4" fmla="*/ 2147483646 w 653"/>
              <a:gd name="T5" fmla="*/ 2147483646 h 178"/>
              <a:gd name="T6" fmla="*/ 2147483646 w 653"/>
              <a:gd name="T7" fmla="*/ 2147483646 h 178"/>
              <a:gd name="T8" fmla="*/ 2147483646 w 653"/>
              <a:gd name="T9" fmla="*/ 2147483646 h 178"/>
              <a:gd name="T10" fmla="*/ 2147483646 w 653"/>
              <a:gd name="T11" fmla="*/ 2147483646 h 178"/>
              <a:gd name="T12" fmla="*/ 2147483646 w 653"/>
              <a:gd name="T13" fmla="*/ 2147483646 h 178"/>
              <a:gd name="T14" fmla="*/ 2147483646 w 653"/>
              <a:gd name="T15" fmla="*/ 2147483646 h 178"/>
              <a:gd name="T16" fmla="*/ 2147483646 w 653"/>
              <a:gd name="T17" fmla="*/ 2147483646 h 178"/>
              <a:gd name="T18" fmla="*/ 2147483646 w 653"/>
              <a:gd name="T19" fmla="*/ 2147483646 h 178"/>
              <a:gd name="T20" fmla="*/ 2147483646 w 653"/>
              <a:gd name="T21" fmla="*/ 2147483646 h 178"/>
              <a:gd name="T22" fmla="*/ 2147483646 w 653"/>
              <a:gd name="T23" fmla="*/ 2147483646 h 178"/>
              <a:gd name="T24" fmla="*/ 2147483646 w 653"/>
              <a:gd name="T25" fmla="*/ 2147483646 h 178"/>
              <a:gd name="T26" fmla="*/ 2147483646 w 653"/>
              <a:gd name="T27" fmla="*/ 2147483646 h 178"/>
              <a:gd name="T28" fmla="*/ 2147483646 w 653"/>
              <a:gd name="T29" fmla="*/ 0 h 178"/>
              <a:gd name="T30" fmla="*/ 2147483646 w 653"/>
              <a:gd name="T31" fmla="*/ 2147483646 h 178"/>
              <a:gd name="T32" fmla="*/ 2147483646 w 653"/>
              <a:gd name="T33" fmla="*/ 2147483646 h 178"/>
              <a:gd name="T34" fmla="*/ 2147483646 w 653"/>
              <a:gd name="T35" fmla="*/ 2147483646 h 178"/>
              <a:gd name="T36" fmla="*/ 2147483646 w 653"/>
              <a:gd name="T37" fmla="*/ 2147483646 h 178"/>
              <a:gd name="T38" fmla="*/ 2147483646 w 653"/>
              <a:gd name="T39" fmla="*/ 2147483646 h 178"/>
              <a:gd name="T40" fmla="*/ 2147483646 w 653"/>
              <a:gd name="T41" fmla="*/ 2147483646 h 178"/>
              <a:gd name="T42" fmla="*/ 2147483646 w 653"/>
              <a:gd name="T43" fmla="*/ 2147483646 h 178"/>
              <a:gd name="T44" fmla="*/ 2147483646 w 653"/>
              <a:gd name="T45" fmla="*/ 2147483646 h 178"/>
              <a:gd name="T46" fmla="*/ 0 w 653"/>
              <a:gd name="T47" fmla="*/ 2147483646 h 178"/>
              <a:gd name="T48" fmla="*/ 2147483646 w 653"/>
              <a:gd name="T49" fmla="*/ 2147483646 h 178"/>
              <a:gd name="T50" fmla="*/ 2147483646 w 653"/>
              <a:gd name="T51" fmla="*/ 2147483646 h 178"/>
              <a:gd name="T52" fmla="*/ 2147483646 w 653"/>
              <a:gd name="T53" fmla="*/ 2147483646 h 178"/>
              <a:gd name="T54" fmla="*/ 2147483646 w 653"/>
              <a:gd name="T55" fmla="*/ 2147483646 h 178"/>
              <a:gd name="T56" fmla="*/ 2147483646 w 653"/>
              <a:gd name="T57" fmla="*/ 2147483646 h 178"/>
              <a:gd name="T58" fmla="*/ 2147483646 w 653"/>
              <a:gd name="T59" fmla="*/ 2147483646 h 178"/>
              <a:gd name="T60" fmla="*/ 2147483646 w 653"/>
              <a:gd name="T61" fmla="*/ 2147483646 h 178"/>
              <a:gd name="T62" fmla="*/ 2147483646 w 653"/>
              <a:gd name="T63" fmla="*/ 2147483646 h 178"/>
              <a:gd name="T64" fmla="*/ 2147483646 w 653"/>
              <a:gd name="T65" fmla="*/ 2147483646 h 178"/>
              <a:gd name="T66" fmla="*/ 2147483646 w 653"/>
              <a:gd name="T67" fmla="*/ 2147483646 h 178"/>
              <a:gd name="T68" fmla="*/ 2147483646 w 653"/>
              <a:gd name="T69" fmla="*/ 2147483646 h 178"/>
              <a:gd name="T70" fmla="*/ 2147483646 w 653"/>
              <a:gd name="T71" fmla="*/ 2147483646 h 178"/>
              <a:gd name="T72" fmla="*/ 2147483646 w 653"/>
              <a:gd name="T73" fmla="*/ 2147483646 h 178"/>
              <a:gd name="T74" fmla="*/ 2147483646 w 653"/>
              <a:gd name="T75" fmla="*/ 2147483646 h 178"/>
              <a:gd name="T76" fmla="*/ 2147483646 w 653"/>
              <a:gd name="T77" fmla="*/ 2147483646 h 178"/>
              <a:gd name="T78" fmla="*/ 2147483646 w 653"/>
              <a:gd name="T79" fmla="*/ 2147483646 h 178"/>
              <a:gd name="T80" fmla="*/ 2147483646 w 653"/>
              <a:gd name="T81" fmla="*/ 2147483646 h 178"/>
              <a:gd name="T82" fmla="*/ 2147483646 w 653"/>
              <a:gd name="T83" fmla="*/ 2147483646 h 178"/>
              <a:gd name="T84" fmla="*/ 2147483646 w 653"/>
              <a:gd name="T85" fmla="*/ 2147483646 h 178"/>
              <a:gd name="T86" fmla="*/ 2147483646 w 653"/>
              <a:gd name="T87" fmla="*/ 2147483646 h 178"/>
              <a:gd name="T88" fmla="*/ 2147483646 w 653"/>
              <a:gd name="T89" fmla="*/ 2147483646 h 178"/>
              <a:gd name="T90" fmla="*/ 2147483646 w 653"/>
              <a:gd name="T91" fmla="*/ 2147483646 h 1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53"/>
              <a:gd name="T139" fmla="*/ 0 h 178"/>
              <a:gd name="T140" fmla="*/ 653 w 653"/>
              <a:gd name="T141" fmla="*/ 178 h 1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53" h="178">
                <a:moveTo>
                  <a:pt x="653" y="167"/>
                </a:moveTo>
                <a:cubicBezTo>
                  <a:pt x="653" y="164"/>
                  <a:pt x="653" y="158"/>
                  <a:pt x="651" y="155"/>
                </a:cubicBezTo>
                <a:cubicBezTo>
                  <a:pt x="649" y="152"/>
                  <a:pt x="644" y="149"/>
                  <a:pt x="642" y="146"/>
                </a:cubicBezTo>
                <a:cubicBezTo>
                  <a:pt x="640" y="143"/>
                  <a:pt x="640" y="139"/>
                  <a:pt x="636" y="134"/>
                </a:cubicBezTo>
                <a:cubicBezTo>
                  <a:pt x="632" y="129"/>
                  <a:pt x="622" y="118"/>
                  <a:pt x="617" y="114"/>
                </a:cubicBezTo>
                <a:cubicBezTo>
                  <a:pt x="613" y="111"/>
                  <a:pt x="588" y="89"/>
                  <a:pt x="591" y="90"/>
                </a:cubicBezTo>
                <a:cubicBezTo>
                  <a:pt x="594" y="91"/>
                  <a:pt x="576" y="72"/>
                  <a:pt x="560" y="69"/>
                </a:cubicBezTo>
                <a:cubicBezTo>
                  <a:pt x="547" y="63"/>
                  <a:pt x="548" y="59"/>
                  <a:pt x="534" y="54"/>
                </a:cubicBezTo>
                <a:cubicBezTo>
                  <a:pt x="523" y="45"/>
                  <a:pt x="511" y="42"/>
                  <a:pt x="504" y="38"/>
                </a:cubicBezTo>
                <a:cubicBezTo>
                  <a:pt x="495" y="33"/>
                  <a:pt x="493" y="32"/>
                  <a:pt x="485" y="29"/>
                </a:cubicBezTo>
                <a:cubicBezTo>
                  <a:pt x="477" y="26"/>
                  <a:pt x="465" y="24"/>
                  <a:pt x="453" y="21"/>
                </a:cubicBezTo>
                <a:cubicBezTo>
                  <a:pt x="441" y="15"/>
                  <a:pt x="428" y="11"/>
                  <a:pt x="414" y="9"/>
                </a:cubicBezTo>
                <a:cubicBezTo>
                  <a:pt x="408" y="6"/>
                  <a:pt x="375" y="6"/>
                  <a:pt x="369" y="5"/>
                </a:cubicBezTo>
                <a:cubicBezTo>
                  <a:pt x="352" y="3"/>
                  <a:pt x="334" y="2"/>
                  <a:pt x="318" y="2"/>
                </a:cubicBezTo>
                <a:cubicBezTo>
                  <a:pt x="302" y="1"/>
                  <a:pt x="285" y="0"/>
                  <a:pt x="272" y="0"/>
                </a:cubicBezTo>
                <a:cubicBezTo>
                  <a:pt x="259" y="0"/>
                  <a:pt x="252" y="2"/>
                  <a:pt x="242" y="3"/>
                </a:cubicBezTo>
                <a:cubicBezTo>
                  <a:pt x="231" y="3"/>
                  <a:pt x="221" y="2"/>
                  <a:pt x="207" y="3"/>
                </a:cubicBezTo>
                <a:cubicBezTo>
                  <a:pt x="197" y="8"/>
                  <a:pt x="170" y="10"/>
                  <a:pt x="159" y="12"/>
                </a:cubicBezTo>
                <a:cubicBezTo>
                  <a:pt x="135" y="12"/>
                  <a:pt x="131" y="19"/>
                  <a:pt x="113" y="20"/>
                </a:cubicBezTo>
                <a:cubicBezTo>
                  <a:pt x="106" y="22"/>
                  <a:pt x="87" y="23"/>
                  <a:pt x="80" y="24"/>
                </a:cubicBezTo>
                <a:cubicBezTo>
                  <a:pt x="71" y="28"/>
                  <a:pt x="66" y="33"/>
                  <a:pt x="56" y="36"/>
                </a:cubicBezTo>
                <a:cubicBezTo>
                  <a:pt x="45" y="44"/>
                  <a:pt x="42" y="42"/>
                  <a:pt x="27" y="50"/>
                </a:cubicBezTo>
                <a:cubicBezTo>
                  <a:pt x="18" y="53"/>
                  <a:pt x="10" y="60"/>
                  <a:pt x="6" y="69"/>
                </a:cubicBezTo>
                <a:cubicBezTo>
                  <a:pt x="5" y="74"/>
                  <a:pt x="1" y="88"/>
                  <a:pt x="0" y="93"/>
                </a:cubicBezTo>
                <a:cubicBezTo>
                  <a:pt x="1" y="107"/>
                  <a:pt x="0" y="123"/>
                  <a:pt x="12" y="132"/>
                </a:cubicBezTo>
                <a:cubicBezTo>
                  <a:pt x="25" y="132"/>
                  <a:pt x="38" y="133"/>
                  <a:pt x="50" y="131"/>
                </a:cubicBezTo>
                <a:cubicBezTo>
                  <a:pt x="59" y="128"/>
                  <a:pt x="62" y="121"/>
                  <a:pt x="68" y="116"/>
                </a:cubicBezTo>
                <a:cubicBezTo>
                  <a:pt x="74" y="111"/>
                  <a:pt x="76" y="104"/>
                  <a:pt x="84" y="99"/>
                </a:cubicBezTo>
                <a:cubicBezTo>
                  <a:pt x="92" y="94"/>
                  <a:pt x="108" y="87"/>
                  <a:pt x="117" y="84"/>
                </a:cubicBezTo>
                <a:cubicBezTo>
                  <a:pt x="127" y="80"/>
                  <a:pt x="133" y="80"/>
                  <a:pt x="144" y="77"/>
                </a:cubicBezTo>
                <a:cubicBezTo>
                  <a:pt x="157" y="71"/>
                  <a:pt x="171" y="68"/>
                  <a:pt x="185" y="66"/>
                </a:cubicBezTo>
                <a:cubicBezTo>
                  <a:pt x="195" y="62"/>
                  <a:pt x="220" y="60"/>
                  <a:pt x="231" y="59"/>
                </a:cubicBezTo>
                <a:cubicBezTo>
                  <a:pt x="245" y="57"/>
                  <a:pt x="260" y="57"/>
                  <a:pt x="272" y="56"/>
                </a:cubicBezTo>
                <a:cubicBezTo>
                  <a:pt x="284" y="55"/>
                  <a:pt x="295" y="54"/>
                  <a:pt x="306" y="54"/>
                </a:cubicBezTo>
                <a:cubicBezTo>
                  <a:pt x="324" y="53"/>
                  <a:pt x="328" y="55"/>
                  <a:pt x="339" y="56"/>
                </a:cubicBezTo>
                <a:cubicBezTo>
                  <a:pt x="350" y="57"/>
                  <a:pt x="360" y="58"/>
                  <a:pt x="374" y="60"/>
                </a:cubicBezTo>
                <a:cubicBezTo>
                  <a:pt x="387" y="67"/>
                  <a:pt x="407" y="67"/>
                  <a:pt x="422" y="68"/>
                </a:cubicBezTo>
                <a:cubicBezTo>
                  <a:pt x="430" y="71"/>
                  <a:pt x="454" y="77"/>
                  <a:pt x="461" y="81"/>
                </a:cubicBezTo>
                <a:cubicBezTo>
                  <a:pt x="477" y="91"/>
                  <a:pt x="491" y="102"/>
                  <a:pt x="512" y="104"/>
                </a:cubicBezTo>
                <a:cubicBezTo>
                  <a:pt x="531" y="112"/>
                  <a:pt x="526" y="111"/>
                  <a:pt x="545" y="117"/>
                </a:cubicBezTo>
                <a:cubicBezTo>
                  <a:pt x="554" y="124"/>
                  <a:pt x="556" y="129"/>
                  <a:pt x="573" y="135"/>
                </a:cubicBezTo>
                <a:cubicBezTo>
                  <a:pt x="581" y="138"/>
                  <a:pt x="585" y="146"/>
                  <a:pt x="593" y="149"/>
                </a:cubicBezTo>
                <a:cubicBezTo>
                  <a:pt x="598" y="154"/>
                  <a:pt x="598" y="160"/>
                  <a:pt x="605" y="161"/>
                </a:cubicBezTo>
                <a:cubicBezTo>
                  <a:pt x="610" y="165"/>
                  <a:pt x="617" y="170"/>
                  <a:pt x="617" y="170"/>
                </a:cubicBezTo>
                <a:cubicBezTo>
                  <a:pt x="625" y="176"/>
                  <a:pt x="629" y="176"/>
                  <a:pt x="636" y="174"/>
                </a:cubicBezTo>
                <a:cubicBezTo>
                  <a:pt x="651" y="178"/>
                  <a:pt x="648" y="167"/>
                  <a:pt x="653" y="167"/>
                </a:cubicBezTo>
                <a:close/>
              </a:path>
            </a:pathLst>
          </a:custGeom>
          <a:solidFill>
            <a:schemeClr val="accent2"/>
          </a:solidFill>
          <a:ln w="28575" cmpd="sng">
            <a:solidFill>
              <a:schemeClr val="tx1"/>
            </a:solidFill>
            <a:round/>
            <a:headEnd/>
            <a:tailEnd/>
          </a:ln>
        </p:spPr>
        <p:txBody>
          <a:bodyPr/>
          <a:lstStyle/>
          <a:p>
            <a:endParaRPr lang="fr-FR"/>
          </a:p>
        </p:txBody>
      </p:sp>
      <p:sp>
        <p:nvSpPr>
          <p:cNvPr id="52303" name="Freeform 23" descr="Grands confettis"/>
          <p:cNvSpPr>
            <a:spLocks/>
          </p:cNvSpPr>
          <p:nvPr/>
        </p:nvSpPr>
        <p:spPr bwMode="auto">
          <a:xfrm>
            <a:off x="3540515" y="1801538"/>
            <a:ext cx="245282" cy="131799"/>
          </a:xfrm>
          <a:custGeom>
            <a:avLst/>
            <a:gdLst>
              <a:gd name="T0" fmla="*/ 2147483646 w 247"/>
              <a:gd name="T1" fmla="*/ 2147483646 h 218"/>
              <a:gd name="T2" fmla="*/ 2147483646 w 247"/>
              <a:gd name="T3" fmla="*/ 2147483646 h 218"/>
              <a:gd name="T4" fmla="*/ 2147483646 w 247"/>
              <a:gd name="T5" fmla="*/ 2147483646 h 218"/>
              <a:gd name="T6" fmla="*/ 2147483646 w 247"/>
              <a:gd name="T7" fmla="*/ 2147483646 h 218"/>
              <a:gd name="T8" fmla="*/ 2147483646 w 247"/>
              <a:gd name="T9" fmla="*/ 2147483646 h 218"/>
              <a:gd name="T10" fmla="*/ 2147483646 w 247"/>
              <a:gd name="T11" fmla="*/ 2147483646 h 218"/>
              <a:gd name="T12" fmla="*/ 2147483646 w 247"/>
              <a:gd name="T13" fmla="*/ 2147483646 h 218"/>
              <a:gd name="T14" fmla="*/ 2147483646 w 247"/>
              <a:gd name="T15" fmla="*/ 2147483646 h 218"/>
              <a:gd name="T16" fmla="*/ 2147483646 w 247"/>
              <a:gd name="T17" fmla="*/ 2147483646 h 218"/>
              <a:gd name="T18" fmla="*/ 2147483646 w 247"/>
              <a:gd name="T19" fmla="*/ 2147483646 h 218"/>
              <a:gd name="T20" fmla="*/ 2147483646 w 247"/>
              <a:gd name="T21" fmla="*/ 2147483646 h 218"/>
              <a:gd name="T22" fmla="*/ 2147483646 w 247"/>
              <a:gd name="T23" fmla="*/ 2147483646 h 218"/>
              <a:gd name="T24" fmla="*/ 2147483646 w 247"/>
              <a:gd name="T25" fmla="*/ 2147483646 h 218"/>
              <a:gd name="T26" fmla="*/ 2147483646 w 247"/>
              <a:gd name="T27" fmla="*/ 2147483646 h 218"/>
              <a:gd name="T28" fmla="*/ 2147483646 w 247"/>
              <a:gd name="T29" fmla="*/ 2147483646 h 218"/>
              <a:gd name="T30" fmla="*/ 2147483646 w 247"/>
              <a:gd name="T31" fmla="*/ 2147483646 h 218"/>
              <a:gd name="T32" fmla="*/ 2147483646 w 247"/>
              <a:gd name="T33" fmla="*/ 2147483646 h 218"/>
              <a:gd name="T34" fmla="*/ 2147483646 w 247"/>
              <a:gd name="T35" fmla="*/ 2147483646 h 218"/>
              <a:gd name="T36" fmla="*/ 2147483646 w 247"/>
              <a:gd name="T37" fmla="*/ 2147483646 h 218"/>
              <a:gd name="T38" fmla="*/ 2147483646 w 247"/>
              <a:gd name="T39" fmla="*/ 2147483646 h 218"/>
              <a:gd name="T40" fmla="*/ 2147483646 w 247"/>
              <a:gd name="T41" fmla="*/ 2147483646 h 218"/>
              <a:gd name="T42" fmla="*/ 2147483646 w 247"/>
              <a:gd name="T43" fmla="*/ 2147483646 h 218"/>
              <a:gd name="T44" fmla="*/ 2147483646 w 247"/>
              <a:gd name="T45" fmla="*/ 2147483646 h 218"/>
              <a:gd name="T46" fmla="*/ 2147483646 w 247"/>
              <a:gd name="T47" fmla="*/ 2147483646 h 218"/>
              <a:gd name="T48" fmla="*/ 2147483646 w 247"/>
              <a:gd name="T49" fmla="*/ 2147483646 h 218"/>
              <a:gd name="T50" fmla="*/ 2147483646 w 247"/>
              <a:gd name="T51" fmla="*/ 2147483646 h 2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7"/>
              <a:gd name="T79" fmla="*/ 0 h 218"/>
              <a:gd name="T80" fmla="*/ 247 w 247"/>
              <a:gd name="T81" fmla="*/ 218 h 2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7" h="218">
                <a:moveTo>
                  <a:pt x="49" y="13"/>
                </a:moveTo>
                <a:cubicBezTo>
                  <a:pt x="59" y="8"/>
                  <a:pt x="109" y="15"/>
                  <a:pt x="120" y="17"/>
                </a:cubicBezTo>
                <a:cubicBezTo>
                  <a:pt x="128" y="16"/>
                  <a:pt x="133" y="12"/>
                  <a:pt x="141" y="10"/>
                </a:cubicBezTo>
                <a:cubicBezTo>
                  <a:pt x="165" y="12"/>
                  <a:pt x="174" y="0"/>
                  <a:pt x="163" y="14"/>
                </a:cubicBezTo>
                <a:cubicBezTo>
                  <a:pt x="161" y="23"/>
                  <a:pt x="139" y="44"/>
                  <a:pt x="136" y="52"/>
                </a:cubicBezTo>
                <a:cubicBezTo>
                  <a:pt x="132" y="77"/>
                  <a:pt x="130" y="102"/>
                  <a:pt x="126" y="127"/>
                </a:cubicBezTo>
                <a:cubicBezTo>
                  <a:pt x="126" y="132"/>
                  <a:pt x="125" y="138"/>
                  <a:pt x="127" y="143"/>
                </a:cubicBezTo>
                <a:cubicBezTo>
                  <a:pt x="128" y="145"/>
                  <a:pt x="131" y="141"/>
                  <a:pt x="132" y="140"/>
                </a:cubicBezTo>
                <a:cubicBezTo>
                  <a:pt x="139" y="133"/>
                  <a:pt x="139" y="129"/>
                  <a:pt x="147" y="124"/>
                </a:cubicBezTo>
                <a:cubicBezTo>
                  <a:pt x="152" y="116"/>
                  <a:pt x="160" y="102"/>
                  <a:pt x="168" y="97"/>
                </a:cubicBezTo>
                <a:cubicBezTo>
                  <a:pt x="172" y="91"/>
                  <a:pt x="176" y="90"/>
                  <a:pt x="181" y="85"/>
                </a:cubicBezTo>
                <a:cubicBezTo>
                  <a:pt x="183" y="78"/>
                  <a:pt x="184" y="70"/>
                  <a:pt x="189" y="64"/>
                </a:cubicBezTo>
                <a:cubicBezTo>
                  <a:pt x="191" y="77"/>
                  <a:pt x="229" y="88"/>
                  <a:pt x="231" y="101"/>
                </a:cubicBezTo>
                <a:cubicBezTo>
                  <a:pt x="247" y="113"/>
                  <a:pt x="212" y="114"/>
                  <a:pt x="210" y="116"/>
                </a:cubicBezTo>
                <a:cubicBezTo>
                  <a:pt x="207" y="119"/>
                  <a:pt x="192" y="122"/>
                  <a:pt x="192" y="122"/>
                </a:cubicBezTo>
                <a:cubicBezTo>
                  <a:pt x="189" y="127"/>
                  <a:pt x="177" y="122"/>
                  <a:pt x="172" y="125"/>
                </a:cubicBezTo>
                <a:cubicBezTo>
                  <a:pt x="178" y="136"/>
                  <a:pt x="158" y="139"/>
                  <a:pt x="151" y="143"/>
                </a:cubicBezTo>
                <a:cubicBezTo>
                  <a:pt x="145" y="150"/>
                  <a:pt x="136" y="164"/>
                  <a:pt x="126" y="166"/>
                </a:cubicBezTo>
                <a:cubicBezTo>
                  <a:pt x="117" y="167"/>
                  <a:pt x="99" y="169"/>
                  <a:pt x="99" y="169"/>
                </a:cubicBezTo>
                <a:cubicBezTo>
                  <a:pt x="91" y="168"/>
                  <a:pt x="0" y="218"/>
                  <a:pt x="3" y="211"/>
                </a:cubicBezTo>
                <a:cubicBezTo>
                  <a:pt x="7" y="201"/>
                  <a:pt x="93" y="154"/>
                  <a:pt x="102" y="149"/>
                </a:cubicBezTo>
                <a:cubicBezTo>
                  <a:pt x="103" y="139"/>
                  <a:pt x="105" y="132"/>
                  <a:pt x="111" y="124"/>
                </a:cubicBezTo>
                <a:cubicBezTo>
                  <a:pt x="112" y="118"/>
                  <a:pt x="115" y="113"/>
                  <a:pt x="117" y="107"/>
                </a:cubicBezTo>
                <a:cubicBezTo>
                  <a:pt x="119" y="91"/>
                  <a:pt x="116" y="109"/>
                  <a:pt x="120" y="94"/>
                </a:cubicBezTo>
                <a:cubicBezTo>
                  <a:pt x="121" y="89"/>
                  <a:pt x="123" y="80"/>
                  <a:pt x="123" y="80"/>
                </a:cubicBezTo>
                <a:cubicBezTo>
                  <a:pt x="125" y="56"/>
                  <a:pt x="80" y="17"/>
                  <a:pt x="49" y="1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04" name="Freeform 24"/>
          <p:cNvSpPr>
            <a:spLocks/>
          </p:cNvSpPr>
          <p:nvPr/>
        </p:nvSpPr>
        <p:spPr bwMode="auto">
          <a:xfrm>
            <a:off x="2776866" y="1794888"/>
            <a:ext cx="1056597" cy="713406"/>
          </a:xfrm>
          <a:custGeom>
            <a:avLst/>
            <a:gdLst>
              <a:gd name="T0" fmla="*/ 2147483646 w 1064"/>
              <a:gd name="T1" fmla="*/ 2147483646 h 1180"/>
              <a:gd name="T2" fmla="*/ 2147483646 w 1064"/>
              <a:gd name="T3" fmla="*/ 2147483646 h 1180"/>
              <a:gd name="T4" fmla="*/ 2147483646 w 1064"/>
              <a:gd name="T5" fmla="*/ 2147483646 h 1180"/>
              <a:gd name="T6" fmla="*/ 2147483646 w 1064"/>
              <a:gd name="T7" fmla="*/ 2147483646 h 1180"/>
              <a:gd name="T8" fmla="*/ 2147483646 w 1064"/>
              <a:gd name="T9" fmla="*/ 2147483646 h 1180"/>
              <a:gd name="T10" fmla="*/ 2147483646 w 1064"/>
              <a:gd name="T11" fmla="*/ 2147483646 h 1180"/>
              <a:gd name="T12" fmla="*/ 2147483646 w 1064"/>
              <a:gd name="T13" fmla="*/ 2147483646 h 1180"/>
              <a:gd name="T14" fmla="*/ 2147483646 w 1064"/>
              <a:gd name="T15" fmla="*/ 2147483646 h 1180"/>
              <a:gd name="T16" fmla="*/ 2147483646 w 1064"/>
              <a:gd name="T17" fmla="*/ 2147483646 h 1180"/>
              <a:gd name="T18" fmla="*/ 2147483646 w 1064"/>
              <a:gd name="T19" fmla="*/ 2147483646 h 1180"/>
              <a:gd name="T20" fmla="*/ 2147483646 w 1064"/>
              <a:gd name="T21" fmla="*/ 2147483646 h 1180"/>
              <a:gd name="T22" fmla="*/ 2147483646 w 1064"/>
              <a:gd name="T23" fmla="*/ 2147483646 h 1180"/>
              <a:gd name="T24" fmla="*/ 2147483646 w 1064"/>
              <a:gd name="T25" fmla="*/ 2147483646 h 1180"/>
              <a:gd name="T26" fmla="*/ 2147483646 w 1064"/>
              <a:gd name="T27" fmla="*/ 2147483646 h 1180"/>
              <a:gd name="T28" fmla="*/ 2147483646 w 1064"/>
              <a:gd name="T29" fmla="*/ 2147483646 h 1180"/>
              <a:gd name="T30" fmla="*/ 2147483646 w 1064"/>
              <a:gd name="T31" fmla="*/ 2147483646 h 1180"/>
              <a:gd name="T32" fmla="*/ 2147483646 w 1064"/>
              <a:gd name="T33" fmla="*/ 2147483646 h 1180"/>
              <a:gd name="T34" fmla="*/ 2147483646 w 1064"/>
              <a:gd name="T35" fmla="*/ 2147483646 h 1180"/>
              <a:gd name="T36" fmla="*/ 2147483646 w 1064"/>
              <a:gd name="T37" fmla="*/ 2147483646 h 1180"/>
              <a:gd name="T38" fmla="*/ 2147483646 w 1064"/>
              <a:gd name="T39" fmla="*/ 2147483646 h 1180"/>
              <a:gd name="T40" fmla="*/ 2147483646 w 1064"/>
              <a:gd name="T41" fmla="*/ 2147483646 h 1180"/>
              <a:gd name="T42" fmla="*/ 2147483646 w 1064"/>
              <a:gd name="T43" fmla="*/ 2147483646 h 1180"/>
              <a:gd name="T44" fmla="*/ 2147483646 w 1064"/>
              <a:gd name="T45" fmla="*/ 2147483646 h 1180"/>
              <a:gd name="T46" fmla="*/ 2147483646 w 1064"/>
              <a:gd name="T47" fmla="*/ 2147483646 h 1180"/>
              <a:gd name="T48" fmla="*/ 2147483646 w 1064"/>
              <a:gd name="T49" fmla="*/ 2147483646 h 1180"/>
              <a:gd name="T50" fmla="*/ 2147483646 w 1064"/>
              <a:gd name="T51" fmla="*/ 2147483646 h 1180"/>
              <a:gd name="T52" fmla="*/ 2147483646 w 1064"/>
              <a:gd name="T53" fmla="*/ 2147483646 h 1180"/>
              <a:gd name="T54" fmla="*/ 2147483646 w 1064"/>
              <a:gd name="T55" fmla="*/ 2147483646 h 1180"/>
              <a:gd name="T56" fmla="*/ 2147483646 w 1064"/>
              <a:gd name="T57" fmla="*/ 2147483646 h 1180"/>
              <a:gd name="T58" fmla="*/ 2147483646 w 1064"/>
              <a:gd name="T59" fmla="*/ 2147483646 h 1180"/>
              <a:gd name="T60" fmla="*/ 2147483646 w 1064"/>
              <a:gd name="T61" fmla="*/ 2147483646 h 1180"/>
              <a:gd name="T62" fmla="*/ 2147483646 w 1064"/>
              <a:gd name="T63" fmla="*/ 2147483646 h 1180"/>
              <a:gd name="T64" fmla="*/ 2147483646 w 1064"/>
              <a:gd name="T65" fmla="*/ 2147483646 h 1180"/>
              <a:gd name="T66" fmla="*/ 2147483646 w 1064"/>
              <a:gd name="T67" fmla="*/ 2147483646 h 1180"/>
              <a:gd name="T68" fmla="*/ 2147483646 w 1064"/>
              <a:gd name="T69" fmla="*/ 2147483646 h 1180"/>
              <a:gd name="T70" fmla="*/ 2147483646 w 1064"/>
              <a:gd name="T71" fmla="*/ 2147483646 h 1180"/>
              <a:gd name="T72" fmla="*/ 2147483646 w 1064"/>
              <a:gd name="T73" fmla="*/ 2147483646 h 1180"/>
              <a:gd name="T74" fmla="*/ 2147483646 w 1064"/>
              <a:gd name="T75" fmla="*/ 2147483646 h 1180"/>
              <a:gd name="T76" fmla="*/ 2147483646 w 1064"/>
              <a:gd name="T77" fmla="*/ 2147483646 h 1180"/>
              <a:gd name="T78" fmla="*/ 2147483646 w 1064"/>
              <a:gd name="T79" fmla="*/ 2147483646 h 1180"/>
              <a:gd name="T80" fmla="*/ 2147483646 w 1064"/>
              <a:gd name="T81" fmla="*/ 2147483646 h 1180"/>
              <a:gd name="T82" fmla="*/ 2147483646 w 1064"/>
              <a:gd name="T83" fmla="*/ 2147483646 h 1180"/>
              <a:gd name="T84" fmla="*/ 2147483646 w 1064"/>
              <a:gd name="T85" fmla="*/ 2147483646 h 1180"/>
              <a:gd name="T86" fmla="*/ 2147483646 w 1064"/>
              <a:gd name="T87" fmla="*/ 2147483646 h 1180"/>
              <a:gd name="T88" fmla="*/ 2147483646 w 1064"/>
              <a:gd name="T89" fmla="*/ 2147483646 h 1180"/>
              <a:gd name="T90" fmla="*/ 2147483646 w 1064"/>
              <a:gd name="T91" fmla="*/ 2147483646 h 1180"/>
              <a:gd name="T92" fmla="*/ 2147483646 w 1064"/>
              <a:gd name="T93" fmla="*/ 2147483646 h 1180"/>
              <a:gd name="T94" fmla="*/ 2147483646 w 1064"/>
              <a:gd name="T95" fmla="*/ 2147483646 h 1180"/>
              <a:gd name="T96" fmla="*/ 2147483646 w 1064"/>
              <a:gd name="T97" fmla="*/ 2147483646 h 1180"/>
              <a:gd name="T98" fmla="*/ 2147483646 w 1064"/>
              <a:gd name="T99" fmla="*/ 2147483646 h 1180"/>
              <a:gd name="T100" fmla="*/ 2147483646 w 1064"/>
              <a:gd name="T101" fmla="*/ 2147483646 h 1180"/>
              <a:gd name="T102" fmla="*/ 2147483646 w 1064"/>
              <a:gd name="T103" fmla="*/ 2147483646 h 1180"/>
              <a:gd name="T104" fmla="*/ 2147483646 w 1064"/>
              <a:gd name="T105" fmla="*/ 2147483646 h 1180"/>
              <a:gd name="T106" fmla="*/ 2147483646 w 1064"/>
              <a:gd name="T107" fmla="*/ 2147483646 h 1180"/>
              <a:gd name="T108" fmla="*/ 2147483646 w 1064"/>
              <a:gd name="T109" fmla="*/ 2147483646 h 1180"/>
              <a:gd name="T110" fmla="*/ 2147483646 w 1064"/>
              <a:gd name="T111" fmla="*/ 2147483646 h 11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4"/>
              <a:gd name="T169" fmla="*/ 0 h 1180"/>
              <a:gd name="T170" fmla="*/ 1064 w 1064"/>
              <a:gd name="T171" fmla="*/ 1180 h 11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4" h="1180">
                <a:moveTo>
                  <a:pt x="1064" y="10"/>
                </a:moveTo>
                <a:cubicBezTo>
                  <a:pt x="1038" y="1"/>
                  <a:pt x="1064" y="3"/>
                  <a:pt x="1010" y="6"/>
                </a:cubicBezTo>
                <a:cubicBezTo>
                  <a:pt x="996" y="11"/>
                  <a:pt x="984" y="17"/>
                  <a:pt x="970" y="20"/>
                </a:cubicBezTo>
                <a:cubicBezTo>
                  <a:pt x="963" y="18"/>
                  <a:pt x="959" y="14"/>
                  <a:pt x="952" y="12"/>
                </a:cubicBezTo>
                <a:cubicBezTo>
                  <a:pt x="933" y="13"/>
                  <a:pt x="913" y="6"/>
                  <a:pt x="902" y="22"/>
                </a:cubicBezTo>
                <a:cubicBezTo>
                  <a:pt x="886" y="17"/>
                  <a:pt x="871" y="16"/>
                  <a:pt x="854" y="14"/>
                </a:cubicBezTo>
                <a:cubicBezTo>
                  <a:pt x="844" y="11"/>
                  <a:pt x="834" y="13"/>
                  <a:pt x="824" y="16"/>
                </a:cubicBezTo>
                <a:cubicBezTo>
                  <a:pt x="812" y="34"/>
                  <a:pt x="814" y="26"/>
                  <a:pt x="796" y="20"/>
                </a:cubicBezTo>
                <a:cubicBezTo>
                  <a:pt x="774" y="22"/>
                  <a:pt x="765" y="26"/>
                  <a:pt x="746" y="32"/>
                </a:cubicBezTo>
                <a:cubicBezTo>
                  <a:pt x="741" y="39"/>
                  <a:pt x="738" y="43"/>
                  <a:pt x="730" y="46"/>
                </a:cubicBezTo>
                <a:cubicBezTo>
                  <a:pt x="701" y="42"/>
                  <a:pt x="696" y="40"/>
                  <a:pt x="654" y="46"/>
                </a:cubicBezTo>
                <a:cubicBezTo>
                  <a:pt x="649" y="47"/>
                  <a:pt x="639" y="57"/>
                  <a:pt x="634" y="60"/>
                </a:cubicBezTo>
                <a:cubicBezTo>
                  <a:pt x="630" y="62"/>
                  <a:pt x="622" y="64"/>
                  <a:pt x="622" y="64"/>
                </a:cubicBezTo>
                <a:cubicBezTo>
                  <a:pt x="615" y="62"/>
                  <a:pt x="611" y="58"/>
                  <a:pt x="604" y="56"/>
                </a:cubicBezTo>
                <a:cubicBezTo>
                  <a:pt x="583" y="59"/>
                  <a:pt x="563" y="62"/>
                  <a:pt x="542" y="64"/>
                </a:cubicBezTo>
                <a:cubicBezTo>
                  <a:pt x="528" y="69"/>
                  <a:pt x="527" y="81"/>
                  <a:pt x="516" y="90"/>
                </a:cubicBezTo>
                <a:cubicBezTo>
                  <a:pt x="507" y="98"/>
                  <a:pt x="492" y="93"/>
                  <a:pt x="480" y="94"/>
                </a:cubicBezTo>
                <a:cubicBezTo>
                  <a:pt x="470" y="96"/>
                  <a:pt x="461" y="97"/>
                  <a:pt x="452" y="100"/>
                </a:cubicBezTo>
                <a:cubicBezTo>
                  <a:pt x="445" y="110"/>
                  <a:pt x="450" y="105"/>
                  <a:pt x="436" y="114"/>
                </a:cubicBezTo>
                <a:cubicBezTo>
                  <a:pt x="434" y="115"/>
                  <a:pt x="430" y="118"/>
                  <a:pt x="430" y="118"/>
                </a:cubicBezTo>
                <a:cubicBezTo>
                  <a:pt x="429" y="120"/>
                  <a:pt x="429" y="123"/>
                  <a:pt x="428" y="124"/>
                </a:cubicBezTo>
                <a:cubicBezTo>
                  <a:pt x="427" y="125"/>
                  <a:pt x="423" y="124"/>
                  <a:pt x="422" y="126"/>
                </a:cubicBezTo>
                <a:cubicBezTo>
                  <a:pt x="418" y="132"/>
                  <a:pt x="418" y="139"/>
                  <a:pt x="416" y="146"/>
                </a:cubicBezTo>
                <a:cubicBezTo>
                  <a:pt x="409" y="145"/>
                  <a:pt x="401" y="141"/>
                  <a:pt x="394" y="142"/>
                </a:cubicBezTo>
                <a:cubicBezTo>
                  <a:pt x="373" y="144"/>
                  <a:pt x="381" y="150"/>
                  <a:pt x="350" y="152"/>
                </a:cubicBezTo>
                <a:cubicBezTo>
                  <a:pt x="343" y="153"/>
                  <a:pt x="334" y="152"/>
                  <a:pt x="328" y="156"/>
                </a:cubicBezTo>
                <a:cubicBezTo>
                  <a:pt x="298" y="175"/>
                  <a:pt x="327" y="164"/>
                  <a:pt x="310" y="170"/>
                </a:cubicBezTo>
                <a:cubicBezTo>
                  <a:pt x="305" y="178"/>
                  <a:pt x="299" y="192"/>
                  <a:pt x="292" y="196"/>
                </a:cubicBezTo>
                <a:cubicBezTo>
                  <a:pt x="283" y="190"/>
                  <a:pt x="276" y="195"/>
                  <a:pt x="266" y="198"/>
                </a:cubicBezTo>
                <a:cubicBezTo>
                  <a:pt x="262" y="199"/>
                  <a:pt x="258" y="208"/>
                  <a:pt x="258" y="208"/>
                </a:cubicBezTo>
                <a:cubicBezTo>
                  <a:pt x="255" y="227"/>
                  <a:pt x="241" y="214"/>
                  <a:pt x="224" y="220"/>
                </a:cubicBezTo>
                <a:cubicBezTo>
                  <a:pt x="216" y="232"/>
                  <a:pt x="221" y="239"/>
                  <a:pt x="206" y="244"/>
                </a:cubicBezTo>
                <a:cubicBezTo>
                  <a:pt x="196" y="254"/>
                  <a:pt x="192" y="266"/>
                  <a:pt x="184" y="274"/>
                </a:cubicBezTo>
                <a:cubicBezTo>
                  <a:pt x="178" y="280"/>
                  <a:pt x="168" y="281"/>
                  <a:pt x="160" y="286"/>
                </a:cubicBezTo>
                <a:cubicBezTo>
                  <a:pt x="157" y="294"/>
                  <a:pt x="154" y="317"/>
                  <a:pt x="152" y="318"/>
                </a:cubicBezTo>
                <a:cubicBezTo>
                  <a:pt x="144" y="322"/>
                  <a:pt x="135" y="332"/>
                  <a:pt x="126" y="334"/>
                </a:cubicBezTo>
                <a:cubicBezTo>
                  <a:pt x="101" y="359"/>
                  <a:pt x="112" y="345"/>
                  <a:pt x="102" y="376"/>
                </a:cubicBezTo>
                <a:cubicBezTo>
                  <a:pt x="99" y="400"/>
                  <a:pt x="102" y="404"/>
                  <a:pt x="82" y="414"/>
                </a:cubicBezTo>
                <a:cubicBezTo>
                  <a:pt x="72" y="428"/>
                  <a:pt x="62" y="442"/>
                  <a:pt x="54" y="458"/>
                </a:cubicBezTo>
                <a:cubicBezTo>
                  <a:pt x="52" y="467"/>
                  <a:pt x="51" y="475"/>
                  <a:pt x="48" y="484"/>
                </a:cubicBezTo>
                <a:cubicBezTo>
                  <a:pt x="45" y="511"/>
                  <a:pt x="53" y="531"/>
                  <a:pt x="28" y="548"/>
                </a:cubicBezTo>
                <a:cubicBezTo>
                  <a:pt x="18" y="564"/>
                  <a:pt x="13" y="575"/>
                  <a:pt x="8" y="594"/>
                </a:cubicBezTo>
                <a:cubicBezTo>
                  <a:pt x="10" y="647"/>
                  <a:pt x="15" y="618"/>
                  <a:pt x="24" y="644"/>
                </a:cubicBezTo>
                <a:cubicBezTo>
                  <a:pt x="21" y="653"/>
                  <a:pt x="7" y="667"/>
                  <a:pt x="4" y="676"/>
                </a:cubicBezTo>
                <a:cubicBezTo>
                  <a:pt x="5" y="705"/>
                  <a:pt x="3" y="735"/>
                  <a:pt x="6" y="764"/>
                </a:cubicBezTo>
                <a:cubicBezTo>
                  <a:pt x="6" y="766"/>
                  <a:pt x="12" y="766"/>
                  <a:pt x="12" y="768"/>
                </a:cubicBezTo>
                <a:cubicBezTo>
                  <a:pt x="11" y="773"/>
                  <a:pt x="4" y="780"/>
                  <a:pt x="4" y="780"/>
                </a:cubicBezTo>
                <a:cubicBezTo>
                  <a:pt x="1" y="813"/>
                  <a:pt x="0" y="871"/>
                  <a:pt x="32" y="892"/>
                </a:cubicBezTo>
                <a:cubicBezTo>
                  <a:pt x="37" y="906"/>
                  <a:pt x="45" y="919"/>
                  <a:pt x="50" y="934"/>
                </a:cubicBezTo>
                <a:cubicBezTo>
                  <a:pt x="51" y="939"/>
                  <a:pt x="50" y="945"/>
                  <a:pt x="52" y="950"/>
                </a:cubicBezTo>
                <a:cubicBezTo>
                  <a:pt x="55" y="956"/>
                  <a:pt x="60" y="960"/>
                  <a:pt x="64" y="966"/>
                </a:cubicBezTo>
                <a:cubicBezTo>
                  <a:pt x="68" y="972"/>
                  <a:pt x="65" y="982"/>
                  <a:pt x="74" y="984"/>
                </a:cubicBezTo>
                <a:cubicBezTo>
                  <a:pt x="94" y="989"/>
                  <a:pt x="85" y="986"/>
                  <a:pt x="102" y="992"/>
                </a:cubicBezTo>
                <a:cubicBezTo>
                  <a:pt x="104" y="993"/>
                  <a:pt x="108" y="994"/>
                  <a:pt x="108" y="994"/>
                </a:cubicBezTo>
                <a:cubicBezTo>
                  <a:pt x="103" y="1030"/>
                  <a:pt x="119" y="1069"/>
                  <a:pt x="158" y="1074"/>
                </a:cubicBezTo>
                <a:cubicBezTo>
                  <a:pt x="173" y="1079"/>
                  <a:pt x="166" y="1077"/>
                  <a:pt x="180" y="1080"/>
                </a:cubicBezTo>
                <a:cubicBezTo>
                  <a:pt x="194" y="1112"/>
                  <a:pt x="210" y="1117"/>
                  <a:pt x="242" y="1122"/>
                </a:cubicBezTo>
                <a:cubicBezTo>
                  <a:pt x="263" y="1129"/>
                  <a:pt x="284" y="1134"/>
                  <a:pt x="306" y="1136"/>
                </a:cubicBezTo>
                <a:cubicBezTo>
                  <a:pt x="329" y="1144"/>
                  <a:pt x="308" y="1135"/>
                  <a:pt x="330" y="1152"/>
                </a:cubicBezTo>
                <a:cubicBezTo>
                  <a:pt x="336" y="1157"/>
                  <a:pt x="384" y="1163"/>
                  <a:pt x="394" y="1164"/>
                </a:cubicBezTo>
                <a:cubicBezTo>
                  <a:pt x="409" y="1169"/>
                  <a:pt x="429" y="1170"/>
                  <a:pt x="446" y="1172"/>
                </a:cubicBezTo>
                <a:cubicBezTo>
                  <a:pt x="471" y="1180"/>
                  <a:pt x="500" y="1173"/>
                  <a:pt x="526" y="1170"/>
                </a:cubicBezTo>
                <a:cubicBezTo>
                  <a:pt x="544" y="1164"/>
                  <a:pt x="515" y="1173"/>
                  <a:pt x="542" y="1166"/>
                </a:cubicBezTo>
                <a:cubicBezTo>
                  <a:pt x="546" y="1165"/>
                  <a:pt x="554" y="1162"/>
                  <a:pt x="554" y="1162"/>
                </a:cubicBezTo>
                <a:cubicBezTo>
                  <a:pt x="571" y="1168"/>
                  <a:pt x="587" y="1166"/>
                  <a:pt x="604" y="1164"/>
                </a:cubicBezTo>
                <a:cubicBezTo>
                  <a:pt x="623" y="1159"/>
                  <a:pt x="638" y="1153"/>
                  <a:pt x="654" y="1142"/>
                </a:cubicBezTo>
                <a:cubicBezTo>
                  <a:pt x="662" y="1137"/>
                  <a:pt x="689" y="1134"/>
                  <a:pt x="700" y="1130"/>
                </a:cubicBezTo>
                <a:cubicBezTo>
                  <a:pt x="726" y="1120"/>
                  <a:pt x="693" y="1131"/>
                  <a:pt x="714" y="1122"/>
                </a:cubicBezTo>
                <a:cubicBezTo>
                  <a:pt x="725" y="1117"/>
                  <a:pt x="733" y="1113"/>
                  <a:pt x="744" y="1106"/>
                </a:cubicBezTo>
                <a:cubicBezTo>
                  <a:pt x="750" y="1102"/>
                  <a:pt x="762" y="1094"/>
                  <a:pt x="762" y="1094"/>
                </a:cubicBezTo>
                <a:cubicBezTo>
                  <a:pt x="778" y="1069"/>
                  <a:pt x="794" y="1084"/>
                  <a:pt x="814" y="1070"/>
                </a:cubicBezTo>
                <a:cubicBezTo>
                  <a:pt x="830" y="1059"/>
                  <a:pt x="841" y="1049"/>
                  <a:pt x="854" y="1036"/>
                </a:cubicBezTo>
                <a:cubicBezTo>
                  <a:pt x="859" y="1031"/>
                  <a:pt x="866" y="1031"/>
                  <a:pt x="872" y="1026"/>
                </a:cubicBezTo>
                <a:cubicBezTo>
                  <a:pt x="886" y="1014"/>
                  <a:pt x="892" y="1001"/>
                  <a:pt x="898" y="984"/>
                </a:cubicBezTo>
                <a:cubicBezTo>
                  <a:pt x="900" y="977"/>
                  <a:pt x="904" y="964"/>
                  <a:pt x="904" y="964"/>
                </a:cubicBezTo>
                <a:cubicBezTo>
                  <a:pt x="908" y="935"/>
                  <a:pt x="911" y="907"/>
                  <a:pt x="914" y="878"/>
                </a:cubicBezTo>
                <a:cubicBezTo>
                  <a:pt x="912" y="832"/>
                  <a:pt x="911" y="809"/>
                  <a:pt x="894" y="770"/>
                </a:cubicBezTo>
                <a:cubicBezTo>
                  <a:pt x="888" y="757"/>
                  <a:pt x="887" y="742"/>
                  <a:pt x="874" y="734"/>
                </a:cubicBezTo>
                <a:lnTo>
                  <a:pt x="884" y="712"/>
                </a:lnTo>
                <a:cubicBezTo>
                  <a:pt x="884" y="712"/>
                  <a:pt x="884" y="712"/>
                  <a:pt x="884" y="712"/>
                </a:cubicBezTo>
                <a:cubicBezTo>
                  <a:pt x="885" y="708"/>
                  <a:pt x="888" y="700"/>
                  <a:pt x="888" y="700"/>
                </a:cubicBezTo>
                <a:cubicBezTo>
                  <a:pt x="885" y="685"/>
                  <a:pt x="881" y="650"/>
                  <a:pt x="862" y="644"/>
                </a:cubicBezTo>
                <a:cubicBezTo>
                  <a:pt x="851" y="641"/>
                  <a:pt x="839" y="642"/>
                  <a:pt x="828" y="640"/>
                </a:cubicBezTo>
                <a:cubicBezTo>
                  <a:pt x="815" y="642"/>
                  <a:pt x="804" y="645"/>
                  <a:pt x="798" y="658"/>
                </a:cubicBezTo>
                <a:cubicBezTo>
                  <a:pt x="794" y="667"/>
                  <a:pt x="793" y="685"/>
                  <a:pt x="784" y="688"/>
                </a:cubicBezTo>
                <a:cubicBezTo>
                  <a:pt x="778" y="694"/>
                  <a:pt x="772" y="700"/>
                  <a:pt x="766" y="706"/>
                </a:cubicBezTo>
                <a:cubicBezTo>
                  <a:pt x="762" y="710"/>
                  <a:pt x="754" y="718"/>
                  <a:pt x="754" y="718"/>
                </a:cubicBezTo>
                <a:cubicBezTo>
                  <a:pt x="751" y="727"/>
                  <a:pt x="735" y="723"/>
                  <a:pt x="726" y="726"/>
                </a:cubicBezTo>
                <a:cubicBezTo>
                  <a:pt x="713" y="717"/>
                  <a:pt x="696" y="732"/>
                  <a:pt x="696" y="732"/>
                </a:cubicBezTo>
                <a:cubicBezTo>
                  <a:pt x="683" y="736"/>
                  <a:pt x="680" y="743"/>
                  <a:pt x="676" y="756"/>
                </a:cubicBezTo>
                <a:cubicBezTo>
                  <a:pt x="674" y="761"/>
                  <a:pt x="665" y="757"/>
                  <a:pt x="660" y="758"/>
                </a:cubicBezTo>
                <a:cubicBezTo>
                  <a:pt x="643" y="764"/>
                  <a:pt x="608" y="768"/>
                  <a:pt x="608" y="768"/>
                </a:cubicBezTo>
                <a:cubicBezTo>
                  <a:pt x="587" y="789"/>
                  <a:pt x="587" y="778"/>
                  <a:pt x="550" y="780"/>
                </a:cubicBezTo>
                <a:cubicBezTo>
                  <a:pt x="526" y="783"/>
                  <a:pt x="527" y="784"/>
                  <a:pt x="496" y="780"/>
                </a:cubicBezTo>
                <a:cubicBezTo>
                  <a:pt x="482" y="778"/>
                  <a:pt x="474" y="768"/>
                  <a:pt x="460" y="766"/>
                </a:cubicBezTo>
                <a:cubicBezTo>
                  <a:pt x="447" y="756"/>
                  <a:pt x="434" y="750"/>
                  <a:pt x="422" y="738"/>
                </a:cubicBezTo>
                <a:cubicBezTo>
                  <a:pt x="416" y="732"/>
                  <a:pt x="410" y="726"/>
                  <a:pt x="404" y="720"/>
                </a:cubicBezTo>
                <a:cubicBezTo>
                  <a:pt x="402" y="718"/>
                  <a:pt x="386" y="694"/>
                  <a:pt x="386" y="694"/>
                </a:cubicBezTo>
                <a:cubicBezTo>
                  <a:pt x="375" y="661"/>
                  <a:pt x="363" y="641"/>
                  <a:pt x="356" y="606"/>
                </a:cubicBezTo>
                <a:cubicBezTo>
                  <a:pt x="359" y="545"/>
                  <a:pt x="352" y="578"/>
                  <a:pt x="366" y="532"/>
                </a:cubicBezTo>
                <a:cubicBezTo>
                  <a:pt x="369" y="519"/>
                  <a:pt x="396" y="448"/>
                  <a:pt x="408" y="438"/>
                </a:cubicBezTo>
                <a:cubicBezTo>
                  <a:pt x="432" y="419"/>
                  <a:pt x="462" y="403"/>
                  <a:pt x="490" y="388"/>
                </a:cubicBezTo>
                <a:cubicBezTo>
                  <a:pt x="509" y="378"/>
                  <a:pt x="529" y="369"/>
                  <a:pt x="546" y="356"/>
                </a:cubicBezTo>
                <a:cubicBezTo>
                  <a:pt x="564" y="342"/>
                  <a:pt x="584" y="333"/>
                  <a:pt x="604" y="322"/>
                </a:cubicBezTo>
                <a:cubicBezTo>
                  <a:pt x="628" y="309"/>
                  <a:pt x="661" y="302"/>
                  <a:pt x="688" y="294"/>
                </a:cubicBezTo>
                <a:cubicBezTo>
                  <a:pt x="706" y="282"/>
                  <a:pt x="727" y="272"/>
                  <a:pt x="744" y="258"/>
                </a:cubicBezTo>
                <a:cubicBezTo>
                  <a:pt x="757" y="247"/>
                  <a:pt x="765" y="230"/>
                  <a:pt x="780" y="224"/>
                </a:cubicBezTo>
                <a:cubicBezTo>
                  <a:pt x="813" y="210"/>
                  <a:pt x="851" y="210"/>
                  <a:pt x="884" y="194"/>
                </a:cubicBezTo>
                <a:cubicBezTo>
                  <a:pt x="906" y="183"/>
                  <a:pt x="924" y="159"/>
                  <a:pt x="944" y="146"/>
                </a:cubicBezTo>
                <a:cubicBezTo>
                  <a:pt x="962" y="120"/>
                  <a:pt x="998" y="129"/>
                  <a:pt x="1026" y="124"/>
                </a:cubicBezTo>
                <a:cubicBezTo>
                  <a:pt x="1042" y="100"/>
                  <a:pt x="1051" y="75"/>
                  <a:pt x="1058" y="46"/>
                </a:cubicBezTo>
                <a:cubicBezTo>
                  <a:pt x="1060" y="38"/>
                  <a:pt x="1061" y="30"/>
                  <a:pt x="1062" y="22"/>
                </a:cubicBezTo>
                <a:cubicBezTo>
                  <a:pt x="1064" y="8"/>
                  <a:pt x="1064" y="0"/>
                  <a:pt x="1064" y="10"/>
                </a:cubicBez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2305" name="Freeform 25"/>
          <p:cNvSpPr>
            <a:spLocks/>
          </p:cNvSpPr>
          <p:nvPr/>
        </p:nvSpPr>
        <p:spPr bwMode="auto">
          <a:xfrm>
            <a:off x="3553425" y="1853532"/>
            <a:ext cx="247268" cy="75572"/>
          </a:xfrm>
          <a:custGeom>
            <a:avLst/>
            <a:gdLst>
              <a:gd name="T0" fmla="*/ 2147483646 w 249"/>
              <a:gd name="T1" fmla="*/ 0 h 125"/>
              <a:gd name="T2" fmla="*/ 2147483646 w 249"/>
              <a:gd name="T3" fmla="*/ 2147483646 h 125"/>
              <a:gd name="T4" fmla="*/ 2147483646 w 249"/>
              <a:gd name="T5" fmla="*/ 2147483646 h 125"/>
              <a:gd name="T6" fmla="*/ 2147483646 w 249"/>
              <a:gd name="T7" fmla="*/ 2147483646 h 125"/>
              <a:gd name="T8" fmla="*/ 2147483646 w 249"/>
              <a:gd name="T9" fmla="*/ 2147483646 h 125"/>
              <a:gd name="T10" fmla="*/ 2147483646 w 249"/>
              <a:gd name="T11" fmla="*/ 2147483646 h 125"/>
              <a:gd name="T12" fmla="*/ 2147483646 w 249"/>
              <a:gd name="T13" fmla="*/ 2147483646 h 125"/>
              <a:gd name="T14" fmla="*/ 0 w 249"/>
              <a:gd name="T15" fmla="*/ 2147483646 h 125"/>
              <a:gd name="T16" fmla="*/ 2147483646 w 249"/>
              <a:gd name="T17" fmla="*/ 2147483646 h 125"/>
              <a:gd name="T18" fmla="*/ 2147483646 w 249"/>
              <a:gd name="T19" fmla="*/ 2147483646 h 125"/>
              <a:gd name="T20" fmla="*/ 2147483646 w 249"/>
              <a:gd name="T21" fmla="*/ 2147483646 h 125"/>
              <a:gd name="T22" fmla="*/ 2147483646 w 249"/>
              <a:gd name="T23" fmla="*/ 2147483646 h 125"/>
              <a:gd name="T24" fmla="*/ 2147483646 w 249"/>
              <a:gd name="T25" fmla="*/ 2147483646 h 125"/>
              <a:gd name="T26" fmla="*/ 2147483646 w 249"/>
              <a:gd name="T27" fmla="*/ 2147483646 h 125"/>
              <a:gd name="T28" fmla="*/ 2147483646 w 249"/>
              <a:gd name="T29" fmla="*/ 2147483646 h 125"/>
              <a:gd name="T30" fmla="*/ 2147483646 w 249"/>
              <a:gd name="T31" fmla="*/ 2147483646 h 125"/>
              <a:gd name="T32" fmla="*/ 2147483646 w 249"/>
              <a:gd name="T33" fmla="*/ 2147483646 h 125"/>
              <a:gd name="T34" fmla="*/ 2147483646 w 249"/>
              <a:gd name="T35" fmla="*/ 0 h 1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9"/>
              <a:gd name="T55" fmla="*/ 0 h 125"/>
              <a:gd name="T56" fmla="*/ 249 w 249"/>
              <a:gd name="T57" fmla="*/ 125 h 1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9" h="125">
                <a:moveTo>
                  <a:pt x="248" y="0"/>
                </a:moveTo>
                <a:cubicBezTo>
                  <a:pt x="218" y="18"/>
                  <a:pt x="199" y="18"/>
                  <a:pt x="162" y="20"/>
                </a:cubicBezTo>
                <a:cubicBezTo>
                  <a:pt x="156" y="25"/>
                  <a:pt x="156" y="29"/>
                  <a:pt x="153" y="36"/>
                </a:cubicBezTo>
                <a:cubicBezTo>
                  <a:pt x="151" y="46"/>
                  <a:pt x="136" y="61"/>
                  <a:pt x="126" y="65"/>
                </a:cubicBezTo>
                <a:cubicBezTo>
                  <a:pt x="110" y="81"/>
                  <a:pt x="86" y="78"/>
                  <a:pt x="65" y="80"/>
                </a:cubicBezTo>
                <a:cubicBezTo>
                  <a:pt x="57" y="81"/>
                  <a:pt x="52" y="86"/>
                  <a:pt x="45" y="87"/>
                </a:cubicBezTo>
                <a:cubicBezTo>
                  <a:pt x="40" y="89"/>
                  <a:pt x="35" y="90"/>
                  <a:pt x="30" y="92"/>
                </a:cubicBezTo>
                <a:cubicBezTo>
                  <a:pt x="19" y="97"/>
                  <a:pt x="12" y="109"/>
                  <a:pt x="0" y="111"/>
                </a:cubicBezTo>
                <a:cubicBezTo>
                  <a:pt x="6" y="125"/>
                  <a:pt x="23" y="115"/>
                  <a:pt x="35" y="113"/>
                </a:cubicBezTo>
                <a:cubicBezTo>
                  <a:pt x="42" y="109"/>
                  <a:pt x="48" y="108"/>
                  <a:pt x="56" y="107"/>
                </a:cubicBezTo>
                <a:cubicBezTo>
                  <a:pt x="71" y="100"/>
                  <a:pt x="84" y="89"/>
                  <a:pt x="101" y="86"/>
                </a:cubicBezTo>
                <a:cubicBezTo>
                  <a:pt x="106" y="83"/>
                  <a:pt x="110" y="81"/>
                  <a:pt x="116" y="80"/>
                </a:cubicBezTo>
                <a:cubicBezTo>
                  <a:pt x="123" y="71"/>
                  <a:pt x="134" y="64"/>
                  <a:pt x="146" y="62"/>
                </a:cubicBezTo>
                <a:cubicBezTo>
                  <a:pt x="155" y="55"/>
                  <a:pt x="161" y="41"/>
                  <a:pt x="164" y="39"/>
                </a:cubicBezTo>
                <a:cubicBezTo>
                  <a:pt x="176" y="30"/>
                  <a:pt x="190" y="28"/>
                  <a:pt x="204" y="24"/>
                </a:cubicBezTo>
                <a:cubicBezTo>
                  <a:pt x="216" y="25"/>
                  <a:pt x="224" y="29"/>
                  <a:pt x="236" y="30"/>
                </a:cubicBezTo>
                <a:cubicBezTo>
                  <a:pt x="248" y="29"/>
                  <a:pt x="244" y="28"/>
                  <a:pt x="248" y="18"/>
                </a:cubicBezTo>
                <a:cubicBezTo>
                  <a:pt x="249" y="12"/>
                  <a:pt x="248" y="0"/>
                  <a:pt x="24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06" name="Freeform 26" descr="Grands confettis"/>
          <p:cNvSpPr>
            <a:spLocks/>
          </p:cNvSpPr>
          <p:nvPr/>
        </p:nvSpPr>
        <p:spPr bwMode="auto">
          <a:xfrm>
            <a:off x="3489870" y="1860787"/>
            <a:ext cx="189671" cy="86455"/>
          </a:xfrm>
          <a:custGeom>
            <a:avLst/>
            <a:gdLst>
              <a:gd name="T0" fmla="*/ 2147483646 w 191"/>
              <a:gd name="T1" fmla="*/ 2147483646 h 143"/>
              <a:gd name="T2" fmla="*/ 2147483646 w 191"/>
              <a:gd name="T3" fmla="*/ 2147483646 h 143"/>
              <a:gd name="T4" fmla="*/ 2147483646 w 191"/>
              <a:gd name="T5" fmla="*/ 2147483646 h 143"/>
              <a:gd name="T6" fmla="*/ 2147483646 w 191"/>
              <a:gd name="T7" fmla="*/ 2147483646 h 143"/>
              <a:gd name="T8" fmla="*/ 2147483646 w 191"/>
              <a:gd name="T9" fmla="*/ 2147483646 h 143"/>
              <a:gd name="T10" fmla="*/ 2147483646 w 191"/>
              <a:gd name="T11" fmla="*/ 2147483646 h 143"/>
              <a:gd name="T12" fmla="*/ 2147483646 w 191"/>
              <a:gd name="T13" fmla="*/ 2147483646 h 143"/>
              <a:gd name="T14" fmla="*/ 2147483646 w 191"/>
              <a:gd name="T15" fmla="*/ 2147483646 h 143"/>
              <a:gd name="T16" fmla="*/ 2147483646 w 191"/>
              <a:gd name="T17" fmla="*/ 2147483646 h 143"/>
              <a:gd name="T18" fmla="*/ 2147483646 w 191"/>
              <a:gd name="T19" fmla="*/ 2147483646 h 143"/>
              <a:gd name="T20" fmla="*/ 2147483646 w 191"/>
              <a:gd name="T21" fmla="*/ 2147483646 h 143"/>
              <a:gd name="T22" fmla="*/ 2147483646 w 191"/>
              <a:gd name="T23" fmla="*/ 2147483646 h 143"/>
              <a:gd name="T24" fmla="*/ 2147483646 w 191"/>
              <a:gd name="T25" fmla="*/ 2147483646 h 143"/>
              <a:gd name="T26" fmla="*/ 2147483646 w 191"/>
              <a:gd name="T27" fmla="*/ 2147483646 h 143"/>
              <a:gd name="T28" fmla="*/ 2147483646 w 191"/>
              <a:gd name="T29" fmla="*/ 2147483646 h 143"/>
              <a:gd name="T30" fmla="*/ 2147483646 w 191"/>
              <a:gd name="T31" fmla="*/ 2147483646 h 143"/>
              <a:gd name="T32" fmla="*/ 2147483646 w 191"/>
              <a:gd name="T33" fmla="*/ 2147483646 h 143"/>
              <a:gd name="T34" fmla="*/ 2147483646 w 191"/>
              <a:gd name="T35" fmla="*/ 2147483646 h 143"/>
              <a:gd name="T36" fmla="*/ 2147483646 w 191"/>
              <a:gd name="T37" fmla="*/ 2147483646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1"/>
              <a:gd name="T58" fmla="*/ 0 h 143"/>
              <a:gd name="T59" fmla="*/ 191 w 191"/>
              <a:gd name="T60" fmla="*/ 143 h 1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1" h="143">
                <a:moveTo>
                  <a:pt x="123" y="8"/>
                </a:moveTo>
                <a:cubicBezTo>
                  <a:pt x="124" y="15"/>
                  <a:pt x="124" y="31"/>
                  <a:pt x="121" y="38"/>
                </a:cubicBezTo>
                <a:cubicBezTo>
                  <a:pt x="119" y="42"/>
                  <a:pt x="115" y="50"/>
                  <a:pt x="115" y="50"/>
                </a:cubicBezTo>
                <a:cubicBezTo>
                  <a:pt x="118" y="56"/>
                  <a:pt x="121" y="59"/>
                  <a:pt x="127" y="62"/>
                </a:cubicBezTo>
                <a:cubicBezTo>
                  <a:pt x="133" y="60"/>
                  <a:pt x="134" y="57"/>
                  <a:pt x="139" y="53"/>
                </a:cubicBezTo>
                <a:cubicBezTo>
                  <a:pt x="145" y="53"/>
                  <a:pt x="181" y="51"/>
                  <a:pt x="186" y="53"/>
                </a:cubicBezTo>
                <a:cubicBezTo>
                  <a:pt x="191" y="57"/>
                  <a:pt x="179" y="71"/>
                  <a:pt x="168" y="77"/>
                </a:cubicBezTo>
                <a:cubicBezTo>
                  <a:pt x="159" y="82"/>
                  <a:pt x="129" y="91"/>
                  <a:pt x="118" y="92"/>
                </a:cubicBezTo>
                <a:cubicBezTo>
                  <a:pt x="106" y="97"/>
                  <a:pt x="82" y="94"/>
                  <a:pt x="72" y="102"/>
                </a:cubicBezTo>
                <a:cubicBezTo>
                  <a:pt x="62" y="119"/>
                  <a:pt x="55" y="125"/>
                  <a:pt x="37" y="137"/>
                </a:cubicBezTo>
                <a:cubicBezTo>
                  <a:pt x="30" y="142"/>
                  <a:pt x="13" y="143"/>
                  <a:pt x="13" y="143"/>
                </a:cubicBezTo>
                <a:cubicBezTo>
                  <a:pt x="10" y="142"/>
                  <a:pt x="2" y="143"/>
                  <a:pt x="1" y="137"/>
                </a:cubicBezTo>
                <a:cubicBezTo>
                  <a:pt x="0" y="129"/>
                  <a:pt x="15" y="117"/>
                  <a:pt x="15" y="117"/>
                </a:cubicBezTo>
                <a:cubicBezTo>
                  <a:pt x="16" y="99"/>
                  <a:pt x="0" y="75"/>
                  <a:pt x="6" y="63"/>
                </a:cubicBezTo>
                <a:cubicBezTo>
                  <a:pt x="10" y="38"/>
                  <a:pt x="23" y="50"/>
                  <a:pt x="24" y="23"/>
                </a:cubicBezTo>
                <a:cubicBezTo>
                  <a:pt x="27" y="39"/>
                  <a:pt x="23" y="91"/>
                  <a:pt x="37" y="101"/>
                </a:cubicBezTo>
                <a:cubicBezTo>
                  <a:pt x="63" y="96"/>
                  <a:pt x="63" y="77"/>
                  <a:pt x="84" y="69"/>
                </a:cubicBezTo>
                <a:cubicBezTo>
                  <a:pt x="97" y="52"/>
                  <a:pt x="107" y="34"/>
                  <a:pt x="120" y="17"/>
                </a:cubicBezTo>
                <a:cubicBezTo>
                  <a:pt x="121" y="10"/>
                  <a:pt x="120" y="0"/>
                  <a:pt x="123" y="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07" name="Freeform 27" descr="Grands confettis"/>
          <p:cNvSpPr>
            <a:spLocks/>
          </p:cNvSpPr>
          <p:nvPr/>
        </p:nvSpPr>
        <p:spPr bwMode="auto">
          <a:xfrm>
            <a:off x="3309136" y="1918222"/>
            <a:ext cx="219462" cy="80409"/>
          </a:xfrm>
          <a:custGeom>
            <a:avLst/>
            <a:gdLst>
              <a:gd name="T0" fmla="*/ 2147483646 w 221"/>
              <a:gd name="T1" fmla="*/ 0 h 133"/>
              <a:gd name="T2" fmla="*/ 2147483646 w 221"/>
              <a:gd name="T3" fmla="*/ 2147483646 h 133"/>
              <a:gd name="T4" fmla="*/ 2147483646 w 221"/>
              <a:gd name="T5" fmla="*/ 2147483646 h 133"/>
              <a:gd name="T6" fmla="*/ 2147483646 w 221"/>
              <a:gd name="T7" fmla="*/ 2147483646 h 133"/>
              <a:gd name="T8" fmla="*/ 2147483646 w 221"/>
              <a:gd name="T9" fmla="*/ 2147483646 h 133"/>
              <a:gd name="T10" fmla="*/ 2147483646 w 221"/>
              <a:gd name="T11" fmla="*/ 2147483646 h 133"/>
              <a:gd name="T12" fmla="*/ 2147483646 w 221"/>
              <a:gd name="T13" fmla="*/ 2147483646 h 133"/>
              <a:gd name="T14" fmla="*/ 2147483646 w 221"/>
              <a:gd name="T15" fmla="*/ 2147483646 h 133"/>
              <a:gd name="T16" fmla="*/ 2147483646 w 221"/>
              <a:gd name="T17" fmla="*/ 2147483646 h 133"/>
              <a:gd name="T18" fmla="*/ 2147483646 w 221"/>
              <a:gd name="T19" fmla="*/ 2147483646 h 133"/>
              <a:gd name="T20" fmla="*/ 2147483646 w 221"/>
              <a:gd name="T21" fmla="*/ 2147483646 h 133"/>
              <a:gd name="T22" fmla="*/ 2147483646 w 221"/>
              <a:gd name="T23" fmla="*/ 0 h 1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1"/>
              <a:gd name="T37" fmla="*/ 0 h 133"/>
              <a:gd name="T38" fmla="*/ 221 w 221"/>
              <a:gd name="T39" fmla="*/ 133 h 1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1" h="133">
                <a:moveTo>
                  <a:pt x="128" y="0"/>
                </a:moveTo>
                <a:cubicBezTo>
                  <a:pt x="134" y="9"/>
                  <a:pt x="129" y="19"/>
                  <a:pt x="134" y="28"/>
                </a:cubicBezTo>
                <a:cubicBezTo>
                  <a:pt x="138" y="52"/>
                  <a:pt x="187" y="38"/>
                  <a:pt x="207" y="40"/>
                </a:cubicBezTo>
                <a:cubicBezTo>
                  <a:pt x="221" y="35"/>
                  <a:pt x="185" y="68"/>
                  <a:pt x="179" y="69"/>
                </a:cubicBezTo>
                <a:cubicBezTo>
                  <a:pt x="171" y="75"/>
                  <a:pt x="158" y="79"/>
                  <a:pt x="150" y="84"/>
                </a:cubicBezTo>
                <a:cubicBezTo>
                  <a:pt x="129" y="98"/>
                  <a:pt x="102" y="110"/>
                  <a:pt x="78" y="112"/>
                </a:cubicBezTo>
                <a:cubicBezTo>
                  <a:pt x="71" y="116"/>
                  <a:pt x="34" y="132"/>
                  <a:pt x="26" y="133"/>
                </a:cubicBezTo>
                <a:cubicBezTo>
                  <a:pt x="0" y="132"/>
                  <a:pt x="22" y="94"/>
                  <a:pt x="15" y="76"/>
                </a:cubicBezTo>
                <a:cubicBezTo>
                  <a:pt x="19" y="65"/>
                  <a:pt x="55" y="96"/>
                  <a:pt x="66" y="97"/>
                </a:cubicBezTo>
                <a:cubicBezTo>
                  <a:pt x="83" y="96"/>
                  <a:pt x="87" y="87"/>
                  <a:pt x="99" y="75"/>
                </a:cubicBezTo>
                <a:cubicBezTo>
                  <a:pt x="104" y="61"/>
                  <a:pt x="107" y="39"/>
                  <a:pt x="116" y="28"/>
                </a:cubicBezTo>
                <a:cubicBezTo>
                  <a:pt x="119" y="18"/>
                  <a:pt x="125" y="10"/>
                  <a:pt x="12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08" name="Freeform 28" descr="Grands confettis"/>
          <p:cNvSpPr>
            <a:spLocks/>
          </p:cNvSpPr>
          <p:nvPr/>
        </p:nvSpPr>
        <p:spPr bwMode="auto">
          <a:xfrm>
            <a:off x="3036050" y="1965984"/>
            <a:ext cx="308836" cy="279921"/>
          </a:xfrm>
          <a:custGeom>
            <a:avLst/>
            <a:gdLst>
              <a:gd name="T0" fmla="*/ 2147483646 w 311"/>
              <a:gd name="T1" fmla="*/ 2147483646 h 463"/>
              <a:gd name="T2" fmla="*/ 2147483646 w 311"/>
              <a:gd name="T3" fmla="*/ 2147483646 h 463"/>
              <a:gd name="T4" fmla="*/ 2147483646 w 311"/>
              <a:gd name="T5" fmla="*/ 2147483646 h 463"/>
              <a:gd name="T6" fmla="*/ 2147483646 w 311"/>
              <a:gd name="T7" fmla="*/ 2147483646 h 463"/>
              <a:gd name="T8" fmla="*/ 2147483646 w 311"/>
              <a:gd name="T9" fmla="*/ 0 h 463"/>
              <a:gd name="T10" fmla="*/ 2147483646 w 311"/>
              <a:gd name="T11" fmla="*/ 2147483646 h 463"/>
              <a:gd name="T12" fmla="*/ 2147483646 w 311"/>
              <a:gd name="T13" fmla="*/ 2147483646 h 463"/>
              <a:gd name="T14" fmla="*/ 2147483646 w 311"/>
              <a:gd name="T15" fmla="*/ 2147483646 h 463"/>
              <a:gd name="T16" fmla="*/ 2147483646 w 311"/>
              <a:gd name="T17" fmla="*/ 2147483646 h 463"/>
              <a:gd name="T18" fmla="*/ 2147483646 w 311"/>
              <a:gd name="T19" fmla="*/ 2147483646 h 463"/>
              <a:gd name="T20" fmla="*/ 2147483646 w 311"/>
              <a:gd name="T21" fmla="*/ 2147483646 h 463"/>
              <a:gd name="T22" fmla="*/ 2147483646 w 311"/>
              <a:gd name="T23" fmla="*/ 2147483646 h 463"/>
              <a:gd name="T24" fmla="*/ 2147483646 w 311"/>
              <a:gd name="T25" fmla="*/ 2147483646 h 463"/>
              <a:gd name="T26" fmla="*/ 2147483646 w 311"/>
              <a:gd name="T27" fmla="*/ 2147483646 h 463"/>
              <a:gd name="T28" fmla="*/ 2147483646 w 311"/>
              <a:gd name="T29" fmla="*/ 2147483646 h 463"/>
              <a:gd name="T30" fmla="*/ 2147483646 w 311"/>
              <a:gd name="T31" fmla="*/ 2147483646 h 463"/>
              <a:gd name="T32" fmla="*/ 2147483646 w 311"/>
              <a:gd name="T33" fmla="*/ 2147483646 h 463"/>
              <a:gd name="T34" fmla="*/ 2147483646 w 311"/>
              <a:gd name="T35" fmla="*/ 2147483646 h 463"/>
              <a:gd name="T36" fmla="*/ 2147483646 w 311"/>
              <a:gd name="T37" fmla="*/ 2147483646 h 463"/>
              <a:gd name="T38" fmla="*/ 2147483646 w 311"/>
              <a:gd name="T39" fmla="*/ 2147483646 h 463"/>
              <a:gd name="T40" fmla="*/ 2147483646 w 311"/>
              <a:gd name="T41" fmla="*/ 2147483646 h 463"/>
              <a:gd name="T42" fmla="*/ 2147483646 w 311"/>
              <a:gd name="T43" fmla="*/ 2147483646 h 463"/>
              <a:gd name="T44" fmla="*/ 2147483646 w 311"/>
              <a:gd name="T45" fmla="*/ 2147483646 h 463"/>
              <a:gd name="T46" fmla="*/ 2147483646 w 311"/>
              <a:gd name="T47" fmla="*/ 2147483646 h 463"/>
              <a:gd name="T48" fmla="*/ 2147483646 w 311"/>
              <a:gd name="T49" fmla="*/ 2147483646 h 463"/>
              <a:gd name="T50" fmla="*/ 2147483646 w 311"/>
              <a:gd name="T51" fmla="*/ 2147483646 h 463"/>
              <a:gd name="T52" fmla="*/ 2147483646 w 311"/>
              <a:gd name="T53" fmla="*/ 2147483646 h 463"/>
              <a:gd name="T54" fmla="*/ 2147483646 w 311"/>
              <a:gd name="T55" fmla="*/ 2147483646 h 463"/>
              <a:gd name="T56" fmla="*/ 2147483646 w 311"/>
              <a:gd name="T57" fmla="*/ 2147483646 h 463"/>
              <a:gd name="T58" fmla="*/ 2147483646 w 311"/>
              <a:gd name="T59" fmla="*/ 2147483646 h 463"/>
              <a:gd name="T60" fmla="*/ 2147483646 w 311"/>
              <a:gd name="T61" fmla="*/ 2147483646 h 463"/>
              <a:gd name="T62" fmla="*/ 2147483646 w 311"/>
              <a:gd name="T63" fmla="*/ 2147483646 h 463"/>
              <a:gd name="T64" fmla="*/ 2147483646 w 311"/>
              <a:gd name="T65" fmla="*/ 2147483646 h 463"/>
              <a:gd name="T66" fmla="*/ 2147483646 w 311"/>
              <a:gd name="T67" fmla="*/ 2147483646 h 463"/>
              <a:gd name="T68" fmla="*/ 2147483646 w 311"/>
              <a:gd name="T69" fmla="*/ 2147483646 h 463"/>
              <a:gd name="T70" fmla="*/ 2147483646 w 311"/>
              <a:gd name="T71" fmla="*/ 2147483646 h 463"/>
              <a:gd name="T72" fmla="*/ 2147483646 w 311"/>
              <a:gd name="T73" fmla="*/ 2147483646 h 463"/>
              <a:gd name="T74" fmla="*/ 2147483646 w 311"/>
              <a:gd name="T75" fmla="*/ 2147483646 h 463"/>
              <a:gd name="T76" fmla="*/ 2147483646 w 311"/>
              <a:gd name="T77" fmla="*/ 2147483646 h 463"/>
              <a:gd name="T78" fmla="*/ 2147483646 w 311"/>
              <a:gd name="T79" fmla="*/ 2147483646 h 463"/>
              <a:gd name="T80" fmla="*/ 2147483646 w 311"/>
              <a:gd name="T81" fmla="*/ 2147483646 h 463"/>
              <a:gd name="T82" fmla="*/ 2147483646 w 311"/>
              <a:gd name="T83" fmla="*/ 2147483646 h 463"/>
              <a:gd name="T84" fmla="*/ 2147483646 w 311"/>
              <a:gd name="T85" fmla="*/ 2147483646 h 463"/>
              <a:gd name="T86" fmla="*/ 2147483646 w 311"/>
              <a:gd name="T87" fmla="*/ 2147483646 h 463"/>
              <a:gd name="T88" fmla="*/ 2147483646 w 311"/>
              <a:gd name="T89" fmla="*/ 2147483646 h 46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1"/>
              <a:gd name="T136" fmla="*/ 0 h 463"/>
              <a:gd name="T137" fmla="*/ 311 w 311"/>
              <a:gd name="T138" fmla="*/ 463 h 46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1" h="463">
                <a:moveTo>
                  <a:pt x="287" y="30"/>
                </a:moveTo>
                <a:cubicBezTo>
                  <a:pt x="293" y="41"/>
                  <a:pt x="287" y="67"/>
                  <a:pt x="272" y="71"/>
                </a:cubicBezTo>
                <a:cubicBezTo>
                  <a:pt x="266" y="73"/>
                  <a:pt x="259" y="72"/>
                  <a:pt x="253" y="72"/>
                </a:cubicBezTo>
                <a:cubicBezTo>
                  <a:pt x="243" y="66"/>
                  <a:pt x="244" y="56"/>
                  <a:pt x="241" y="45"/>
                </a:cubicBezTo>
                <a:cubicBezTo>
                  <a:pt x="236" y="29"/>
                  <a:pt x="220" y="15"/>
                  <a:pt x="212" y="0"/>
                </a:cubicBezTo>
                <a:cubicBezTo>
                  <a:pt x="215" y="16"/>
                  <a:pt x="218" y="31"/>
                  <a:pt x="223" y="47"/>
                </a:cubicBezTo>
                <a:cubicBezTo>
                  <a:pt x="225" y="72"/>
                  <a:pt x="229" y="90"/>
                  <a:pt x="206" y="102"/>
                </a:cubicBezTo>
                <a:cubicBezTo>
                  <a:pt x="198" y="116"/>
                  <a:pt x="176" y="109"/>
                  <a:pt x="164" y="108"/>
                </a:cubicBezTo>
                <a:cubicBezTo>
                  <a:pt x="156" y="100"/>
                  <a:pt x="152" y="96"/>
                  <a:pt x="143" y="90"/>
                </a:cubicBezTo>
                <a:cubicBezTo>
                  <a:pt x="145" y="101"/>
                  <a:pt x="148" y="108"/>
                  <a:pt x="149" y="119"/>
                </a:cubicBezTo>
                <a:cubicBezTo>
                  <a:pt x="149" y="132"/>
                  <a:pt x="151" y="153"/>
                  <a:pt x="142" y="165"/>
                </a:cubicBezTo>
                <a:cubicBezTo>
                  <a:pt x="138" y="181"/>
                  <a:pt x="130" y="179"/>
                  <a:pt x="116" y="182"/>
                </a:cubicBezTo>
                <a:cubicBezTo>
                  <a:pt x="102" y="179"/>
                  <a:pt x="105" y="179"/>
                  <a:pt x="98" y="170"/>
                </a:cubicBezTo>
                <a:cubicBezTo>
                  <a:pt x="95" y="145"/>
                  <a:pt x="83" y="136"/>
                  <a:pt x="59" y="134"/>
                </a:cubicBezTo>
                <a:cubicBezTo>
                  <a:pt x="63" y="147"/>
                  <a:pt x="75" y="166"/>
                  <a:pt x="88" y="170"/>
                </a:cubicBezTo>
                <a:cubicBezTo>
                  <a:pt x="94" y="176"/>
                  <a:pt x="99" y="186"/>
                  <a:pt x="103" y="194"/>
                </a:cubicBezTo>
                <a:cubicBezTo>
                  <a:pt x="106" y="211"/>
                  <a:pt x="114" y="226"/>
                  <a:pt x="92" y="228"/>
                </a:cubicBezTo>
                <a:cubicBezTo>
                  <a:pt x="82" y="233"/>
                  <a:pt x="48" y="229"/>
                  <a:pt x="37" y="231"/>
                </a:cubicBezTo>
                <a:cubicBezTo>
                  <a:pt x="26" y="244"/>
                  <a:pt x="66" y="271"/>
                  <a:pt x="73" y="285"/>
                </a:cubicBezTo>
                <a:cubicBezTo>
                  <a:pt x="77" y="304"/>
                  <a:pt x="76" y="294"/>
                  <a:pt x="77" y="315"/>
                </a:cubicBezTo>
                <a:cubicBezTo>
                  <a:pt x="74" y="325"/>
                  <a:pt x="65" y="341"/>
                  <a:pt x="53" y="349"/>
                </a:cubicBezTo>
                <a:cubicBezTo>
                  <a:pt x="41" y="357"/>
                  <a:pt x="0" y="358"/>
                  <a:pt x="5" y="363"/>
                </a:cubicBezTo>
                <a:cubicBezTo>
                  <a:pt x="7" y="376"/>
                  <a:pt x="76" y="372"/>
                  <a:pt x="83" y="381"/>
                </a:cubicBezTo>
                <a:cubicBezTo>
                  <a:pt x="87" y="392"/>
                  <a:pt x="89" y="400"/>
                  <a:pt x="88" y="411"/>
                </a:cubicBezTo>
                <a:cubicBezTo>
                  <a:pt x="79" y="407"/>
                  <a:pt x="105" y="430"/>
                  <a:pt x="95" y="427"/>
                </a:cubicBezTo>
                <a:cubicBezTo>
                  <a:pt x="86" y="434"/>
                  <a:pt x="87" y="444"/>
                  <a:pt x="95" y="449"/>
                </a:cubicBezTo>
                <a:cubicBezTo>
                  <a:pt x="106" y="463"/>
                  <a:pt x="103" y="450"/>
                  <a:pt x="119" y="452"/>
                </a:cubicBezTo>
                <a:cubicBezTo>
                  <a:pt x="123" y="452"/>
                  <a:pt x="124" y="459"/>
                  <a:pt x="127" y="457"/>
                </a:cubicBezTo>
                <a:cubicBezTo>
                  <a:pt x="130" y="455"/>
                  <a:pt x="134" y="450"/>
                  <a:pt x="134" y="440"/>
                </a:cubicBezTo>
                <a:cubicBezTo>
                  <a:pt x="133" y="426"/>
                  <a:pt x="133" y="409"/>
                  <a:pt x="128" y="396"/>
                </a:cubicBezTo>
                <a:cubicBezTo>
                  <a:pt x="127" y="382"/>
                  <a:pt x="128" y="371"/>
                  <a:pt x="113" y="368"/>
                </a:cubicBezTo>
                <a:cubicBezTo>
                  <a:pt x="110" y="363"/>
                  <a:pt x="111" y="364"/>
                  <a:pt x="111" y="363"/>
                </a:cubicBezTo>
                <a:cubicBezTo>
                  <a:pt x="111" y="362"/>
                  <a:pt x="112" y="361"/>
                  <a:pt x="110" y="359"/>
                </a:cubicBezTo>
                <a:cubicBezTo>
                  <a:pt x="108" y="355"/>
                  <a:pt x="103" y="352"/>
                  <a:pt x="101" y="347"/>
                </a:cubicBezTo>
                <a:cubicBezTo>
                  <a:pt x="98" y="340"/>
                  <a:pt x="100" y="333"/>
                  <a:pt x="98" y="326"/>
                </a:cubicBezTo>
                <a:cubicBezTo>
                  <a:pt x="97" y="299"/>
                  <a:pt x="85" y="249"/>
                  <a:pt x="109" y="230"/>
                </a:cubicBezTo>
                <a:cubicBezTo>
                  <a:pt x="117" y="217"/>
                  <a:pt x="123" y="212"/>
                  <a:pt x="134" y="200"/>
                </a:cubicBezTo>
                <a:cubicBezTo>
                  <a:pt x="139" y="195"/>
                  <a:pt x="148" y="182"/>
                  <a:pt x="148" y="182"/>
                </a:cubicBezTo>
                <a:cubicBezTo>
                  <a:pt x="152" y="171"/>
                  <a:pt x="155" y="157"/>
                  <a:pt x="167" y="153"/>
                </a:cubicBezTo>
                <a:cubicBezTo>
                  <a:pt x="177" y="150"/>
                  <a:pt x="197" y="144"/>
                  <a:pt x="197" y="144"/>
                </a:cubicBezTo>
                <a:cubicBezTo>
                  <a:pt x="203" y="139"/>
                  <a:pt x="214" y="132"/>
                  <a:pt x="220" y="128"/>
                </a:cubicBezTo>
                <a:cubicBezTo>
                  <a:pt x="226" y="125"/>
                  <a:pt x="238" y="122"/>
                  <a:pt x="238" y="122"/>
                </a:cubicBezTo>
                <a:cubicBezTo>
                  <a:pt x="248" y="112"/>
                  <a:pt x="258" y="100"/>
                  <a:pt x="271" y="96"/>
                </a:cubicBezTo>
                <a:cubicBezTo>
                  <a:pt x="278" y="89"/>
                  <a:pt x="304" y="63"/>
                  <a:pt x="308" y="54"/>
                </a:cubicBezTo>
                <a:cubicBezTo>
                  <a:pt x="311" y="39"/>
                  <a:pt x="291" y="45"/>
                  <a:pt x="287" y="3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09" name="Freeform 29"/>
          <p:cNvSpPr>
            <a:spLocks/>
          </p:cNvSpPr>
          <p:nvPr/>
        </p:nvSpPr>
        <p:spPr bwMode="auto">
          <a:xfrm>
            <a:off x="3082723" y="2235628"/>
            <a:ext cx="153922" cy="71340"/>
          </a:xfrm>
          <a:custGeom>
            <a:avLst/>
            <a:gdLst>
              <a:gd name="T0" fmla="*/ 2147483646 w 155"/>
              <a:gd name="T1" fmla="*/ 0 h 118"/>
              <a:gd name="T2" fmla="*/ 2147483646 w 155"/>
              <a:gd name="T3" fmla="*/ 2147483646 h 118"/>
              <a:gd name="T4" fmla="*/ 2147483646 w 155"/>
              <a:gd name="T5" fmla="*/ 2147483646 h 118"/>
              <a:gd name="T6" fmla="*/ 2147483646 w 155"/>
              <a:gd name="T7" fmla="*/ 2147483646 h 118"/>
              <a:gd name="T8" fmla="*/ 2147483646 w 155"/>
              <a:gd name="T9" fmla="*/ 2147483646 h 118"/>
              <a:gd name="T10" fmla="*/ 2147483646 w 155"/>
              <a:gd name="T11" fmla="*/ 2147483646 h 118"/>
              <a:gd name="T12" fmla="*/ 2147483646 w 155"/>
              <a:gd name="T13" fmla="*/ 2147483646 h 118"/>
              <a:gd name="T14" fmla="*/ 2147483646 w 155"/>
              <a:gd name="T15" fmla="*/ 2147483646 h 118"/>
              <a:gd name="T16" fmla="*/ 2147483646 w 155"/>
              <a:gd name="T17" fmla="*/ 2147483646 h 118"/>
              <a:gd name="T18" fmla="*/ 2147483646 w 155"/>
              <a:gd name="T19" fmla="*/ 2147483646 h 118"/>
              <a:gd name="T20" fmla="*/ 2147483646 w 155"/>
              <a:gd name="T21" fmla="*/ 2147483646 h 118"/>
              <a:gd name="T22" fmla="*/ 2147483646 w 155"/>
              <a:gd name="T23" fmla="*/ 2147483646 h 118"/>
              <a:gd name="T24" fmla="*/ 2147483646 w 155"/>
              <a:gd name="T25" fmla="*/ 2147483646 h 118"/>
              <a:gd name="T26" fmla="*/ 2147483646 w 155"/>
              <a:gd name="T27" fmla="*/ 2147483646 h 118"/>
              <a:gd name="T28" fmla="*/ 2147483646 w 155"/>
              <a:gd name="T29" fmla="*/ 2147483646 h 118"/>
              <a:gd name="T30" fmla="*/ 2147483646 w 155"/>
              <a:gd name="T31" fmla="*/ 0 h 1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5"/>
              <a:gd name="T49" fmla="*/ 0 h 118"/>
              <a:gd name="T50" fmla="*/ 155 w 155"/>
              <a:gd name="T51" fmla="*/ 118 h 1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5" h="118">
                <a:moveTo>
                  <a:pt x="62" y="0"/>
                </a:moveTo>
                <a:cubicBezTo>
                  <a:pt x="72" y="14"/>
                  <a:pt x="33" y="6"/>
                  <a:pt x="23" y="7"/>
                </a:cubicBezTo>
                <a:cubicBezTo>
                  <a:pt x="18" y="10"/>
                  <a:pt x="14" y="12"/>
                  <a:pt x="9" y="16"/>
                </a:cubicBezTo>
                <a:cubicBezTo>
                  <a:pt x="16" y="20"/>
                  <a:pt x="0" y="36"/>
                  <a:pt x="8" y="33"/>
                </a:cubicBezTo>
                <a:cubicBezTo>
                  <a:pt x="25" y="35"/>
                  <a:pt x="51" y="22"/>
                  <a:pt x="66" y="27"/>
                </a:cubicBezTo>
                <a:cubicBezTo>
                  <a:pt x="70" y="32"/>
                  <a:pt x="71" y="36"/>
                  <a:pt x="72" y="42"/>
                </a:cubicBezTo>
                <a:cubicBezTo>
                  <a:pt x="71" y="62"/>
                  <a:pt x="78" y="56"/>
                  <a:pt x="70" y="67"/>
                </a:cubicBezTo>
                <a:cubicBezTo>
                  <a:pt x="63" y="103"/>
                  <a:pt x="64" y="75"/>
                  <a:pt x="102" y="71"/>
                </a:cubicBezTo>
                <a:cubicBezTo>
                  <a:pt x="115" y="78"/>
                  <a:pt x="101" y="105"/>
                  <a:pt x="96" y="106"/>
                </a:cubicBezTo>
                <a:cubicBezTo>
                  <a:pt x="85" y="115"/>
                  <a:pt x="89" y="114"/>
                  <a:pt x="104" y="118"/>
                </a:cubicBezTo>
                <a:cubicBezTo>
                  <a:pt x="127" y="113"/>
                  <a:pt x="122" y="107"/>
                  <a:pt x="137" y="97"/>
                </a:cubicBezTo>
                <a:cubicBezTo>
                  <a:pt x="143" y="93"/>
                  <a:pt x="155" y="82"/>
                  <a:pt x="155" y="82"/>
                </a:cubicBezTo>
                <a:cubicBezTo>
                  <a:pt x="154" y="77"/>
                  <a:pt x="155" y="71"/>
                  <a:pt x="152" y="66"/>
                </a:cubicBezTo>
                <a:cubicBezTo>
                  <a:pt x="150" y="63"/>
                  <a:pt x="146" y="65"/>
                  <a:pt x="143" y="63"/>
                </a:cubicBezTo>
                <a:cubicBezTo>
                  <a:pt x="130" y="55"/>
                  <a:pt x="118" y="39"/>
                  <a:pt x="108" y="28"/>
                </a:cubicBezTo>
                <a:cubicBezTo>
                  <a:pt x="99" y="6"/>
                  <a:pt x="85" y="4"/>
                  <a:pt x="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10" name="Freeform 30" descr="Grands confettis"/>
          <p:cNvSpPr>
            <a:spLocks/>
          </p:cNvSpPr>
          <p:nvPr/>
        </p:nvSpPr>
        <p:spPr bwMode="auto">
          <a:xfrm>
            <a:off x="3142305" y="2213862"/>
            <a:ext cx="417078" cy="127567"/>
          </a:xfrm>
          <a:custGeom>
            <a:avLst/>
            <a:gdLst>
              <a:gd name="T0" fmla="*/ 2147483646 w 420"/>
              <a:gd name="T1" fmla="*/ 2147483646 h 211"/>
              <a:gd name="T2" fmla="*/ 2147483646 w 420"/>
              <a:gd name="T3" fmla="*/ 2147483646 h 211"/>
              <a:gd name="T4" fmla="*/ 2147483646 w 420"/>
              <a:gd name="T5" fmla="*/ 2147483646 h 211"/>
              <a:gd name="T6" fmla="*/ 2147483646 w 420"/>
              <a:gd name="T7" fmla="*/ 2147483646 h 211"/>
              <a:gd name="T8" fmla="*/ 2147483646 w 420"/>
              <a:gd name="T9" fmla="*/ 2147483646 h 211"/>
              <a:gd name="T10" fmla="*/ 2147483646 w 420"/>
              <a:gd name="T11" fmla="*/ 2147483646 h 211"/>
              <a:gd name="T12" fmla="*/ 2147483646 w 420"/>
              <a:gd name="T13" fmla="*/ 2147483646 h 211"/>
              <a:gd name="T14" fmla="*/ 2147483646 w 420"/>
              <a:gd name="T15" fmla="*/ 2147483646 h 211"/>
              <a:gd name="T16" fmla="*/ 2147483646 w 420"/>
              <a:gd name="T17" fmla="*/ 2147483646 h 211"/>
              <a:gd name="T18" fmla="*/ 2147483646 w 420"/>
              <a:gd name="T19" fmla="*/ 2147483646 h 211"/>
              <a:gd name="T20" fmla="*/ 2147483646 w 420"/>
              <a:gd name="T21" fmla="*/ 2147483646 h 211"/>
              <a:gd name="T22" fmla="*/ 2147483646 w 420"/>
              <a:gd name="T23" fmla="*/ 2147483646 h 211"/>
              <a:gd name="T24" fmla="*/ 2147483646 w 420"/>
              <a:gd name="T25" fmla="*/ 2147483646 h 211"/>
              <a:gd name="T26" fmla="*/ 2147483646 w 420"/>
              <a:gd name="T27" fmla="*/ 2147483646 h 211"/>
              <a:gd name="T28" fmla="*/ 2147483646 w 420"/>
              <a:gd name="T29" fmla="*/ 2147483646 h 211"/>
              <a:gd name="T30" fmla="*/ 2147483646 w 420"/>
              <a:gd name="T31" fmla="*/ 2147483646 h 211"/>
              <a:gd name="T32" fmla="*/ 2147483646 w 420"/>
              <a:gd name="T33" fmla="*/ 2147483646 h 211"/>
              <a:gd name="T34" fmla="*/ 2147483646 w 420"/>
              <a:gd name="T35" fmla="*/ 2147483646 h 211"/>
              <a:gd name="T36" fmla="*/ 2147483646 w 420"/>
              <a:gd name="T37" fmla="*/ 2147483646 h 211"/>
              <a:gd name="T38" fmla="*/ 2147483646 w 420"/>
              <a:gd name="T39" fmla="*/ 2147483646 h 211"/>
              <a:gd name="T40" fmla="*/ 2147483646 w 420"/>
              <a:gd name="T41" fmla="*/ 2147483646 h 211"/>
              <a:gd name="T42" fmla="*/ 2147483646 w 420"/>
              <a:gd name="T43" fmla="*/ 2147483646 h 211"/>
              <a:gd name="T44" fmla="*/ 2147483646 w 420"/>
              <a:gd name="T45" fmla="*/ 2147483646 h 211"/>
              <a:gd name="T46" fmla="*/ 2147483646 w 420"/>
              <a:gd name="T47" fmla="*/ 2147483646 h 211"/>
              <a:gd name="T48" fmla="*/ 2147483646 w 420"/>
              <a:gd name="T49" fmla="*/ 2147483646 h 211"/>
              <a:gd name="T50" fmla="*/ 2147483646 w 420"/>
              <a:gd name="T51" fmla="*/ 2147483646 h 211"/>
              <a:gd name="T52" fmla="*/ 2147483646 w 420"/>
              <a:gd name="T53" fmla="*/ 2147483646 h 211"/>
              <a:gd name="T54" fmla="*/ 2147483646 w 420"/>
              <a:gd name="T55" fmla="*/ 2147483646 h 211"/>
              <a:gd name="T56" fmla="*/ 2147483646 w 420"/>
              <a:gd name="T57" fmla="*/ 2147483646 h 211"/>
              <a:gd name="T58" fmla="*/ 2147483646 w 420"/>
              <a:gd name="T59" fmla="*/ 2147483646 h 211"/>
              <a:gd name="T60" fmla="*/ 2147483646 w 420"/>
              <a:gd name="T61" fmla="*/ 2147483646 h 211"/>
              <a:gd name="T62" fmla="*/ 2147483646 w 420"/>
              <a:gd name="T63" fmla="*/ 2147483646 h 211"/>
              <a:gd name="T64" fmla="*/ 2147483646 w 420"/>
              <a:gd name="T65" fmla="*/ 2147483646 h 211"/>
              <a:gd name="T66" fmla="*/ 2147483646 w 420"/>
              <a:gd name="T67" fmla="*/ 2147483646 h 211"/>
              <a:gd name="T68" fmla="*/ 2147483646 w 420"/>
              <a:gd name="T69" fmla="*/ 2147483646 h 211"/>
              <a:gd name="T70" fmla="*/ 2147483646 w 420"/>
              <a:gd name="T71" fmla="*/ 2147483646 h 211"/>
              <a:gd name="T72" fmla="*/ 2147483646 w 420"/>
              <a:gd name="T73" fmla="*/ 2147483646 h 211"/>
              <a:gd name="T74" fmla="*/ 2147483646 w 420"/>
              <a:gd name="T75" fmla="*/ 2147483646 h 211"/>
              <a:gd name="T76" fmla="*/ 2147483646 w 420"/>
              <a:gd name="T77" fmla="*/ 2147483646 h 211"/>
              <a:gd name="T78" fmla="*/ 2147483646 w 420"/>
              <a:gd name="T79" fmla="*/ 2147483646 h 211"/>
              <a:gd name="T80" fmla="*/ 2147483646 w 420"/>
              <a:gd name="T81" fmla="*/ 2147483646 h 211"/>
              <a:gd name="T82" fmla="*/ 2147483646 w 420"/>
              <a:gd name="T83" fmla="*/ 2147483646 h 211"/>
              <a:gd name="T84" fmla="*/ 2147483646 w 420"/>
              <a:gd name="T85" fmla="*/ 2147483646 h 2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0"/>
              <a:gd name="T130" fmla="*/ 0 h 211"/>
              <a:gd name="T131" fmla="*/ 420 w 420"/>
              <a:gd name="T132" fmla="*/ 211 h 2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0" h="211">
                <a:moveTo>
                  <a:pt x="24" y="24"/>
                </a:moveTo>
                <a:cubicBezTo>
                  <a:pt x="19" y="26"/>
                  <a:pt x="14" y="28"/>
                  <a:pt x="9" y="30"/>
                </a:cubicBezTo>
                <a:cubicBezTo>
                  <a:pt x="0" y="34"/>
                  <a:pt x="26" y="55"/>
                  <a:pt x="26" y="55"/>
                </a:cubicBezTo>
                <a:cubicBezTo>
                  <a:pt x="31" y="84"/>
                  <a:pt x="43" y="93"/>
                  <a:pt x="72" y="97"/>
                </a:cubicBezTo>
                <a:cubicBezTo>
                  <a:pt x="87" y="103"/>
                  <a:pt x="93" y="114"/>
                  <a:pt x="101" y="127"/>
                </a:cubicBezTo>
                <a:cubicBezTo>
                  <a:pt x="117" y="126"/>
                  <a:pt x="119" y="127"/>
                  <a:pt x="131" y="121"/>
                </a:cubicBezTo>
                <a:cubicBezTo>
                  <a:pt x="140" y="128"/>
                  <a:pt x="130" y="132"/>
                  <a:pt x="123" y="133"/>
                </a:cubicBezTo>
                <a:cubicBezTo>
                  <a:pt x="116" y="136"/>
                  <a:pt x="114" y="141"/>
                  <a:pt x="108" y="145"/>
                </a:cubicBezTo>
                <a:cubicBezTo>
                  <a:pt x="105" y="150"/>
                  <a:pt x="102" y="153"/>
                  <a:pt x="101" y="159"/>
                </a:cubicBezTo>
                <a:cubicBezTo>
                  <a:pt x="113" y="171"/>
                  <a:pt x="108" y="168"/>
                  <a:pt x="119" y="162"/>
                </a:cubicBezTo>
                <a:cubicBezTo>
                  <a:pt x="137" y="135"/>
                  <a:pt x="140" y="141"/>
                  <a:pt x="164" y="127"/>
                </a:cubicBezTo>
                <a:cubicBezTo>
                  <a:pt x="179" y="129"/>
                  <a:pt x="178" y="129"/>
                  <a:pt x="182" y="141"/>
                </a:cubicBezTo>
                <a:cubicBezTo>
                  <a:pt x="182" y="143"/>
                  <a:pt x="170" y="211"/>
                  <a:pt x="186" y="195"/>
                </a:cubicBezTo>
                <a:cubicBezTo>
                  <a:pt x="190" y="183"/>
                  <a:pt x="192" y="168"/>
                  <a:pt x="198" y="157"/>
                </a:cubicBezTo>
                <a:cubicBezTo>
                  <a:pt x="200" y="142"/>
                  <a:pt x="205" y="126"/>
                  <a:pt x="215" y="114"/>
                </a:cubicBezTo>
                <a:cubicBezTo>
                  <a:pt x="221" y="96"/>
                  <a:pt x="212" y="108"/>
                  <a:pt x="231" y="102"/>
                </a:cubicBezTo>
                <a:cubicBezTo>
                  <a:pt x="265" y="105"/>
                  <a:pt x="260" y="99"/>
                  <a:pt x="264" y="129"/>
                </a:cubicBezTo>
                <a:cubicBezTo>
                  <a:pt x="265" y="140"/>
                  <a:pt x="271" y="145"/>
                  <a:pt x="272" y="156"/>
                </a:cubicBezTo>
                <a:cubicBezTo>
                  <a:pt x="272" y="158"/>
                  <a:pt x="272" y="159"/>
                  <a:pt x="272" y="157"/>
                </a:cubicBezTo>
                <a:cubicBezTo>
                  <a:pt x="273" y="151"/>
                  <a:pt x="276" y="138"/>
                  <a:pt x="278" y="132"/>
                </a:cubicBezTo>
                <a:cubicBezTo>
                  <a:pt x="281" y="102"/>
                  <a:pt x="281" y="83"/>
                  <a:pt x="314" y="75"/>
                </a:cubicBezTo>
                <a:cubicBezTo>
                  <a:pt x="321" y="66"/>
                  <a:pt x="328" y="61"/>
                  <a:pt x="338" y="57"/>
                </a:cubicBezTo>
                <a:cubicBezTo>
                  <a:pt x="343" y="51"/>
                  <a:pt x="345" y="63"/>
                  <a:pt x="353" y="61"/>
                </a:cubicBezTo>
                <a:cubicBezTo>
                  <a:pt x="359" y="66"/>
                  <a:pt x="368" y="56"/>
                  <a:pt x="374" y="61"/>
                </a:cubicBezTo>
                <a:cubicBezTo>
                  <a:pt x="376" y="77"/>
                  <a:pt x="379" y="95"/>
                  <a:pt x="383" y="111"/>
                </a:cubicBezTo>
                <a:cubicBezTo>
                  <a:pt x="386" y="143"/>
                  <a:pt x="388" y="106"/>
                  <a:pt x="389" y="96"/>
                </a:cubicBezTo>
                <a:cubicBezTo>
                  <a:pt x="390" y="77"/>
                  <a:pt x="407" y="70"/>
                  <a:pt x="417" y="54"/>
                </a:cubicBezTo>
                <a:cubicBezTo>
                  <a:pt x="420" y="42"/>
                  <a:pt x="403" y="13"/>
                  <a:pt x="414" y="7"/>
                </a:cubicBezTo>
                <a:cubicBezTo>
                  <a:pt x="415" y="5"/>
                  <a:pt x="415" y="2"/>
                  <a:pt x="417" y="1"/>
                </a:cubicBezTo>
                <a:cubicBezTo>
                  <a:pt x="419" y="0"/>
                  <a:pt x="417" y="4"/>
                  <a:pt x="416" y="6"/>
                </a:cubicBezTo>
                <a:cubicBezTo>
                  <a:pt x="414" y="10"/>
                  <a:pt x="411" y="11"/>
                  <a:pt x="408" y="13"/>
                </a:cubicBezTo>
                <a:cubicBezTo>
                  <a:pt x="395" y="19"/>
                  <a:pt x="399" y="18"/>
                  <a:pt x="386" y="19"/>
                </a:cubicBezTo>
                <a:cubicBezTo>
                  <a:pt x="368" y="24"/>
                  <a:pt x="355" y="33"/>
                  <a:pt x="338" y="40"/>
                </a:cubicBezTo>
                <a:cubicBezTo>
                  <a:pt x="331" y="60"/>
                  <a:pt x="267" y="68"/>
                  <a:pt x="249" y="69"/>
                </a:cubicBezTo>
                <a:cubicBezTo>
                  <a:pt x="243" y="70"/>
                  <a:pt x="240" y="72"/>
                  <a:pt x="234" y="75"/>
                </a:cubicBezTo>
                <a:cubicBezTo>
                  <a:pt x="224" y="90"/>
                  <a:pt x="206" y="93"/>
                  <a:pt x="189" y="94"/>
                </a:cubicBezTo>
                <a:cubicBezTo>
                  <a:pt x="162" y="93"/>
                  <a:pt x="137" y="88"/>
                  <a:pt x="110" y="87"/>
                </a:cubicBezTo>
                <a:cubicBezTo>
                  <a:pt x="101" y="82"/>
                  <a:pt x="97" y="70"/>
                  <a:pt x="86" y="66"/>
                </a:cubicBezTo>
                <a:cubicBezTo>
                  <a:pt x="78" y="63"/>
                  <a:pt x="63" y="60"/>
                  <a:pt x="63" y="60"/>
                </a:cubicBezTo>
                <a:cubicBezTo>
                  <a:pt x="58" y="56"/>
                  <a:pt x="48" y="48"/>
                  <a:pt x="48" y="48"/>
                </a:cubicBezTo>
                <a:cubicBezTo>
                  <a:pt x="45" y="42"/>
                  <a:pt x="36" y="32"/>
                  <a:pt x="29" y="30"/>
                </a:cubicBezTo>
                <a:cubicBezTo>
                  <a:pt x="25" y="29"/>
                  <a:pt x="20" y="31"/>
                  <a:pt x="18" y="28"/>
                </a:cubicBezTo>
                <a:cubicBezTo>
                  <a:pt x="16" y="26"/>
                  <a:pt x="22" y="25"/>
                  <a:pt x="24" y="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11" name="Freeform 31" descr="Grands confettis"/>
          <p:cNvSpPr>
            <a:spLocks/>
          </p:cNvSpPr>
          <p:nvPr/>
        </p:nvSpPr>
        <p:spPr bwMode="auto">
          <a:xfrm>
            <a:off x="3444190" y="2397051"/>
            <a:ext cx="191657" cy="79200"/>
          </a:xfrm>
          <a:custGeom>
            <a:avLst/>
            <a:gdLst>
              <a:gd name="T0" fmla="*/ 2147483646 w 193"/>
              <a:gd name="T1" fmla="*/ 2147483646 h 131"/>
              <a:gd name="T2" fmla="*/ 2147483646 w 193"/>
              <a:gd name="T3" fmla="*/ 2147483646 h 131"/>
              <a:gd name="T4" fmla="*/ 2147483646 w 193"/>
              <a:gd name="T5" fmla="*/ 2147483646 h 131"/>
              <a:gd name="T6" fmla="*/ 2147483646 w 193"/>
              <a:gd name="T7" fmla="*/ 2147483646 h 131"/>
              <a:gd name="T8" fmla="*/ 2147483646 w 193"/>
              <a:gd name="T9" fmla="*/ 2147483646 h 131"/>
              <a:gd name="T10" fmla="*/ 2147483646 w 193"/>
              <a:gd name="T11" fmla="*/ 2147483646 h 131"/>
              <a:gd name="T12" fmla="*/ 2147483646 w 193"/>
              <a:gd name="T13" fmla="*/ 2147483646 h 131"/>
              <a:gd name="T14" fmla="*/ 2147483646 w 193"/>
              <a:gd name="T15" fmla="*/ 2147483646 h 131"/>
              <a:gd name="T16" fmla="*/ 2147483646 w 193"/>
              <a:gd name="T17" fmla="*/ 0 h 131"/>
              <a:gd name="T18" fmla="*/ 2147483646 w 193"/>
              <a:gd name="T19" fmla="*/ 2147483646 h 131"/>
              <a:gd name="T20" fmla="*/ 2147483646 w 193"/>
              <a:gd name="T21" fmla="*/ 2147483646 h 131"/>
              <a:gd name="T22" fmla="*/ 2147483646 w 193"/>
              <a:gd name="T23" fmla="*/ 2147483646 h 131"/>
              <a:gd name="T24" fmla="*/ 2147483646 w 193"/>
              <a:gd name="T25" fmla="*/ 2147483646 h 131"/>
              <a:gd name="T26" fmla="*/ 2147483646 w 193"/>
              <a:gd name="T27" fmla="*/ 2147483646 h 131"/>
              <a:gd name="T28" fmla="*/ 2147483646 w 193"/>
              <a:gd name="T29" fmla="*/ 2147483646 h 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3"/>
              <a:gd name="T46" fmla="*/ 0 h 131"/>
              <a:gd name="T47" fmla="*/ 193 w 193"/>
              <a:gd name="T48" fmla="*/ 131 h 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3" h="131">
                <a:moveTo>
                  <a:pt x="25" y="124"/>
                </a:moveTo>
                <a:cubicBezTo>
                  <a:pt x="53" y="119"/>
                  <a:pt x="62" y="91"/>
                  <a:pt x="89" y="84"/>
                </a:cubicBezTo>
                <a:cubicBezTo>
                  <a:pt x="99" y="77"/>
                  <a:pt x="98" y="76"/>
                  <a:pt x="106" y="73"/>
                </a:cubicBezTo>
                <a:cubicBezTo>
                  <a:pt x="113" y="71"/>
                  <a:pt x="127" y="66"/>
                  <a:pt x="127" y="66"/>
                </a:cubicBezTo>
                <a:cubicBezTo>
                  <a:pt x="129" y="56"/>
                  <a:pt x="148" y="49"/>
                  <a:pt x="158" y="48"/>
                </a:cubicBezTo>
                <a:cubicBezTo>
                  <a:pt x="171" y="40"/>
                  <a:pt x="177" y="24"/>
                  <a:pt x="193" y="21"/>
                </a:cubicBezTo>
                <a:cubicBezTo>
                  <a:pt x="193" y="21"/>
                  <a:pt x="181" y="27"/>
                  <a:pt x="176" y="30"/>
                </a:cubicBezTo>
                <a:cubicBezTo>
                  <a:pt x="168" y="24"/>
                  <a:pt x="170" y="20"/>
                  <a:pt x="166" y="10"/>
                </a:cubicBezTo>
                <a:cubicBezTo>
                  <a:pt x="165" y="6"/>
                  <a:pt x="161" y="0"/>
                  <a:pt x="161" y="0"/>
                </a:cubicBezTo>
                <a:cubicBezTo>
                  <a:pt x="146" y="26"/>
                  <a:pt x="141" y="50"/>
                  <a:pt x="109" y="57"/>
                </a:cubicBezTo>
                <a:cubicBezTo>
                  <a:pt x="100" y="63"/>
                  <a:pt x="90" y="63"/>
                  <a:pt x="79" y="64"/>
                </a:cubicBezTo>
                <a:cubicBezTo>
                  <a:pt x="69" y="69"/>
                  <a:pt x="61" y="72"/>
                  <a:pt x="50" y="75"/>
                </a:cubicBezTo>
                <a:cubicBezTo>
                  <a:pt x="28" y="71"/>
                  <a:pt x="42" y="58"/>
                  <a:pt x="31" y="78"/>
                </a:cubicBezTo>
                <a:cubicBezTo>
                  <a:pt x="27" y="95"/>
                  <a:pt x="13" y="106"/>
                  <a:pt x="1" y="118"/>
                </a:cubicBezTo>
                <a:cubicBezTo>
                  <a:pt x="4" y="131"/>
                  <a:pt x="0" y="123"/>
                  <a:pt x="25" y="1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12" name="Freeform 32" descr="Grands confettis"/>
          <p:cNvSpPr>
            <a:spLocks/>
          </p:cNvSpPr>
          <p:nvPr/>
        </p:nvSpPr>
        <p:spPr bwMode="auto">
          <a:xfrm>
            <a:off x="2883121" y="2366822"/>
            <a:ext cx="739816" cy="138449"/>
          </a:xfrm>
          <a:custGeom>
            <a:avLst/>
            <a:gdLst>
              <a:gd name="T0" fmla="*/ 2147483646 w 745"/>
              <a:gd name="T1" fmla="*/ 2147483646 h 229"/>
              <a:gd name="T2" fmla="*/ 2147483646 w 745"/>
              <a:gd name="T3" fmla="*/ 2147483646 h 229"/>
              <a:gd name="T4" fmla="*/ 2147483646 w 745"/>
              <a:gd name="T5" fmla="*/ 2147483646 h 229"/>
              <a:gd name="T6" fmla="*/ 2147483646 w 745"/>
              <a:gd name="T7" fmla="*/ 2147483646 h 229"/>
              <a:gd name="T8" fmla="*/ 2147483646 w 745"/>
              <a:gd name="T9" fmla="*/ 2147483646 h 229"/>
              <a:gd name="T10" fmla="*/ 2147483646 w 745"/>
              <a:gd name="T11" fmla="*/ 2147483646 h 229"/>
              <a:gd name="T12" fmla="*/ 2147483646 w 745"/>
              <a:gd name="T13" fmla="*/ 2147483646 h 229"/>
              <a:gd name="T14" fmla="*/ 2147483646 w 745"/>
              <a:gd name="T15" fmla="*/ 2147483646 h 229"/>
              <a:gd name="T16" fmla="*/ 2147483646 w 745"/>
              <a:gd name="T17" fmla="*/ 2147483646 h 229"/>
              <a:gd name="T18" fmla="*/ 2147483646 w 745"/>
              <a:gd name="T19" fmla="*/ 2147483646 h 229"/>
              <a:gd name="T20" fmla="*/ 2147483646 w 745"/>
              <a:gd name="T21" fmla="*/ 2147483646 h 229"/>
              <a:gd name="T22" fmla="*/ 2147483646 w 745"/>
              <a:gd name="T23" fmla="*/ 2147483646 h 229"/>
              <a:gd name="T24" fmla="*/ 2147483646 w 745"/>
              <a:gd name="T25" fmla="*/ 2147483646 h 229"/>
              <a:gd name="T26" fmla="*/ 2147483646 w 745"/>
              <a:gd name="T27" fmla="*/ 2147483646 h 229"/>
              <a:gd name="T28" fmla="*/ 2147483646 w 745"/>
              <a:gd name="T29" fmla="*/ 2147483646 h 229"/>
              <a:gd name="T30" fmla="*/ 2147483646 w 745"/>
              <a:gd name="T31" fmla="*/ 2147483646 h 229"/>
              <a:gd name="T32" fmla="*/ 2147483646 w 745"/>
              <a:gd name="T33" fmla="*/ 2147483646 h 229"/>
              <a:gd name="T34" fmla="*/ 2147483646 w 745"/>
              <a:gd name="T35" fmla="*/ 2147483646 h 229"/>
              <a:gd name="T36" fmla="*/ 2147483646 w 745"/>
              <a:gd name="T37" fmla="*/ 2147483646 h 229"/>
              <a:gd name="T38" fmla="*/ 2147483646 w 745"/>
              <a:gd name="T39" fmla="*/ 2147483646 h 229"/>
              <a:gd name="T40" fmla="*/ 2147483646 w 745"/>
              <a:gd name="T41" fmla="*/ 0 h 229"/>
              <a:gd name="T42" fmla="*/ 2147483646 w 745"/>
              <a:gd name="T43" fmla="*/ 2147483646 h 229"/>
              <a:gd name="T44" fmla="*/ 2147483646 w 745"/>
              <a:gd name="T45" fmla="*/ 2147483646 h 229"/>
              <a:gd name="T46" fmla="*/ 2147483646 w 745"/>
              <a:gd name="T47" fmla="*/ 2147483646 h 229"/>
              <a:gd name="T48" fmla="*/ 2147483646 w 745"/>
              <a:gd name="T49" fmla="*/ 2147483646 h 229"/>
              <a:gd name="T50" fmla="*/ 2147483646 w 745"/>
              <a:gd name="T51" fmla="*/ 2147483646 h 229"/>
              <a:gd name="T52" fmla="*/ 2147483646 w 745"/>
              <a:gd name="T53" fmla="*/ 2147483646 h 229"/>
              <a:gd name="T54" fmla="*/ 2147483646 w 745"/>
              <a:gd name="T55" fmla="*/ 2147483646 h 229"/>
              <a:gd name="T56" fmla="*/ 2147483646 w 745"/>
              <a:gd name="T57" fmla="*/ 2147483646 h 229"/>
              <a:gd name="T58" fmla="*/ 2147483646 w 745"/>
              <a:gd name="T59" fmla="*/ 2147483646 h 229"/>
              <a:gd name="T60" fmla="*/ 2147483646 w 745"/>
              <a:gd name="T61" fmla="*/ 2147483646 h 229"/>
              <a:gd name="T62" fmla="*/ 2147483646 w 745"/>
              <a:gd name="T63" fmla="*/ 2147483646 h 229"/>
              <a:gd name="T64" fmla="*/ 2147483646 w 745"/>
              <a:gd name="T65" fmla="*/ 2147483646 h 229"/>
              <a:gd name="T66" fmla="*/ 2147483646 w 745"/>
              <a:gd name="T67" fmla="*/ 2147483646 h 2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5"/>
              <a:gd name="T103" fmla="*/ 0 h 229"/>
              <a:gd name="T104" fmla="*/ 745 w 745"/>
              <a:gd name="T105" fmla="*/ 229 h 2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5" h="229">
                <a:moveTo>
                  <a:pt x="2" y="12"/>
                </a:moveTo>
                <a:cubicBezTo>
                  <a:pt x="4" y="41"/>
                  <a:pt x="31" y="104"/>
                  <a:pt x="60" y="105"/>
                </a:cubicBezTo>
                <a:cubicBezTo>
                  <a:pt x="69" y="104"/>
                  <a:pt x="77" y="102"/>
                  <a:pt x="86" y="101"/>
                </a:cubicBezTo>
                <a:cubicBezTo>
                  <a:pt x="93" y="97"/>
                  <a:pt x="96" y="96"/>
                  <a:pt x="104" y="95"/>
                </a:cubicBezTo>
                <a:cubicBezTo>
                  <a:pt x="122" y="89"/>
                  <a:pt x="130" y="71"/>
                  <a:pt x="146" y="66"/>
                </a:cubicBezTo>
                <a:cubicBezTo>
                  <a:pt x="149" y="63"/>
                  <a:pt x="153" y="59"/>
                  <a:pt x="156" y="56"/>
                </a:cubicBezTo>
                <a:cubicBezTo>
                  <a:pt x="157" y="55"/>
                  <a:pt x="160" y="50"/>
                  <a:pt x="158" y="51"/>
                </a:cubicBezTo>
                <a:cubicBezTo>
                  <a:pt x="154" y="53"/>
                  <a:pt x="149" y="60"/>
                  <a:pt x="149" y="60"/>
                </a:cubicBezTo>
                <a:cubicBezTo>
                  <a:pt x="147" y="68"/>
                  <a:pt x="145" y="73"/>
                  <a:pt x="140" y="80"/>
                </a:cubicBezTo>
                <a:cubicBezTo>
                  <a:pt x="138" y="84"/>
                  <a:pt x="132" y="90"/>
                  <a:pt x="132" y="90"/>
                </a:cubicBezTo>
                <a:cubicBezTo>
                  <a:pt x="129" y="104"/>
                  <a:pt x="141" y="119"/>
                  <a:pt x="150" y="131"/>
                </a:cubicBezTo>
                <a:cubicBezTo>
                  <a:pt x="157" y="153"/>
                  <a:pt x="197" y="134"/>
                  <a:pt x="216" y="135"/>
                </a:cubicBezTo>
                <a:cubicBezTo>
                  <a:pt x="230" y="134"/>
                  <a:pt x="227" y="143"/>
                  <a:pt x="239" y="137"/>
                </a:cubicBezTo>
                <a:cubicBezTo>
                  <a:pt x="245" y="130"/>
                  <a:pt x="248" y="129"/>
                  <a:pt x="257" y="126"/>
                </a:cubicBezTo>
                <a:cubicBezTo>
                  <a:pt x="260" y="116"/>
                  <a:pt x="297" y="54"/>
                  <a:pt x="302" y="44"/>
                </a:cubicBezTo>
                <a:cubicBezTo>
                  <a:pt x="300" y="53"/>
                  <a:pt x="278" y="114"/>
                  <a:pt x="276" y="123"/>
                </a:cubicBezTo>
                <a:cubicBezTo>
                  <a:pt x="275" y="130"/>
                  <a:pt x="276" y="142"/>
                  <a:pt x="275" y="149"/>
                </a:cubicBezTo>
                <a:cubicBezTo>
                  <a:pt x="280" y="176"/>
                  <a:pt x="272" y="161"/>
                  <a:pt x="300" y="164"/>
                </a:cubicBezTo>
                <a:cubicBezTo>
                  <a:pt x="313" y="169"/>
                  <a:pt x="307" y="173"/>
                  <a:pt x="317" y="167"/>
                </a:cubicBezTo>
                <a:cubicBezTo>
                  <a:pt x="321" y="165"/>
                  <a:pt x="329" y="161"/>
                  <a:pt x="329" y="161"/>
                </a:cubicBezTo>
                <a:cubicBezTo>
                  <a:pt x="334" y="153"/>
                  <a:pt x="340" y="145"/>
                  <a:pt x="348" y="140"/>
                </a:cubicBezTo>
                <a:cubicBezTo>
                  <a:pt x="357" y="121"/>
                  <a:pt x="376" y="102"/>
                  <a:pt x="396" y="96"/>
                </a:cubicBezTo>
                <a:cubicBezTo>
                  <a:pt x="409" y="86"/>
                  <a:pt x="397" y="109"/>
                  <a:pt x="396" y="114"/>
                </a:cubicBezTo>
                <a:cubicBezTo>
                  <a:pt x="394" y="132"/>
                  <a:pt x="378" y="144"/>
                  <a:pt x="372" y="161"/>
                </a:cubicBezTo>
                <a:cubicBezTo>
                  <a:pt x="375" y="187"/>
                  <a:pt x="376" y="202"/>
                  <a:pt x="405" y="204"/>
                </a:cubicBezTo>
                <a:cubicBezTo>
                  <a:pt x="421" y="199"/>
                  <a:pt x="425" y="183"/>
                  <a:pt x="437" y="174"/>
                </a:cubicBezTo>
                <a:cubicBezTo>
                  <a:pt x="467" y="152"/>
                  <a:pt x="433" y="184"/>
                  <a:pt x="458" y="159"/>
                </a:cubicBezTo>
                <a:cubicBezTo>
                  <a:pt x="463" y="139"/>
                  <a:pt x="467" y="118"/>
                  <a:pt x="479" y="101"/>
                </a:cubicBezTo>
                <a:cubicBezTo>
                  <a:pt x="482" y="124"/>
                  <a:pt x="476" y="154"/>
                  <a:pt x="491" y="174"/>
                </a:cubicBezTo>
                <a:cubicBezTo>
                  <a:pt x="508" y="172"/>
                  <a:pt x="516" y="162"/>
                  <a:pt x="531" y="158"/>
                </a:cubicBezTo>
                <a:cubicBezTo>
                  <a:pt x="537" y="156"/>
                  <a:pt x="549" y="155"/>
                  <a:pt x="549" y="155"/>
                </a:cubicBezTo>
                <a:cubicBezTo>
                  <a:pt x="572" y="141"/>
                  <a:pt x="576" y="118"/>
                  <a:pt x="587" y="96"/>
                </a:cubicBezTo>
                <a:cubicBezTo>
                  <a:pt x="588" y="89"/>
                  <a:pt x="589" y="82"/>
                  <a:pt x="591" y="75"/>
                </a:cubicBezTo>
                <a:cubicBezTo>
                  <a:pt x="592" y="70"/>
                  <a:pt x="596" y="60"/>
                  <a:pt x="596" y="60"/>
                </a:cubicBezTo>
                <a:cubicBezTo>
                  <a:pt x="597" y="47"/>
                  <a:pt x="596" y="54"/>
                  <a:pt x="603" y="39"/>
                </a:cubicBezTo>
                <a:cubicBezTo>
                  <a:pt x="605" y="36"/>
                  <a:pt x="608" y="29"/>
                  <a:pt x="608" y="29"/>
                </a:cubicBezTo>
                <a:cubicBezTo>
                  <a:pt x="610" y="65"/>
                  <a:pt x="601" y="117"/>
                  <a:pt x="647" y="126"/>
                </a:cubicBezTo>
                <a:cubicBezTo>
                  <a:pt x="656" y="121"/>
                  <a:pt x="650" y="114"/>
                  <a:pt x="657" y="110"/>
                </a:cubicBezTo>
                <a:cubicBezTo>
                  <a:pt x="667" y="105"/>
                  <a:pt x="679" y="103"/>
                  <a:pt x="689" y="101"/>
                </a:cubicBezTo>
                <a:cubicBezTo>
                  <a:pt x="699" y="94"/>
                  <a:pt x="701" y="94"/>
                  <a:pt x="716" y="92"/>
                </a:cubicBezTo>
                <a:cubicBezTo>
                  <a:pt x="730" y="85"/>
                  <a:pt x="726" y="53"/>
                  <a:pt x="731" y="38"/>
                </a:cubicBezTo>
                <a:cubicBezTo>
                  <a:pt x="732" y="25"/>
                  <a:pt x="734" y="13"/>
                  <a:pt x="735" y="0"/>
                </a:cubicBezTo>
                <a:cubicBezTo>
                  <a:pt x="736" y="11"/>
                  <a:pt x="738" y="21"/>
                  <a:pt x="740" y="32"/>
                </a:cubicBezTo>
                <a:cubicBezTo>
                  <a:pt x="741" y="41"/>
                  <a:pt x="743" y="49"/>
                  <a:pt x="744" y="57"/>
                </a:cubicBezTo>
                <a:cubicBezTo>
                  <a:pt x="744" y="69"/>
                  <a:pt x="745" y="80"/>
                  <a:pt x="743" y="92"/>
                </a:cubicBezTo>
                <a:cubicBezTo>
                  <a:pt x="740" y="113"/>
                  <a:pt x="703" y="131"/>
                  <a:pt x="686" y="132"/>
                </a:cubicBezTo>
                <a:cubicBezTo>
                  <a:pt x="674" y="135"/>
                  <a:pt x="662" y="138"/>
                  <a:pt x="650" y="140"/>
                </a:cubicBezTo>
                <a:cubicBezTo>
                  <a:pt x="643" y="143"/>
                  <a:pt x="645" y="155"/>
                  <a:pt x="638" y="156"/>
                </a:cubicBezTo>
                <a:cubicBezTo>
                  <a:pt x="633" y="165"/>
                  <a:pt x="623" y="172"/>
                  <a:pt x="612" y="174"/>
                </a:cubicBezTo>
                <a:cubicBezTo>
                  <a:pt x="598" y="181"/>
                  <a:pt x="582" y="182"/>
                  <a:pt x="566" y="183"/>
                </a:cubicBezTo>
                <a:cubicBezTo>
                  <a:pt x="550" y="190"/>
                  <a:pt x="548" y="205"/>
                  <a:pt x="531" y="207"/>
                </a:cubicBezTo>
                <a:cubicBezTo>
                  <a:pt x="518" y="214"/>
                  <a:pt x="501" y="213"/>
                  <a:pt x="486" y="215"/>
                </a:cubicBezTo>
                <a:cubicBezTo>
                  <a:pt x="484" y="216"/>
                  <a:pt x="460" y="213"/>
                  <a:pt x="458" y="213"/>
                </a:cubicBezTo>
                <a:cubicBezTo>
                  <a:pt x="451" y="214"/>
                  <a:pt x="453" y="213"/>
                  <a:pt x="446" y="215"/>
                </a:cubicBezTo>
                <a:cubicBezTo>
                  <a:pt x="440" y="215"/>
                  <a:pt x="429" y="218"/>
                  <a:pt x="425" y="218"/>
                </a:cubicBezTo>
                <a:cubicBezTo>
                  <a:pt x="421" y="218"/>
                  <a:pt x="430" y="212"/>
                  <a:pt x="422" y="213"/>
                </a:cubicBezTo>
                <a:cubicBezTo>
                  <a:pt x="412" y="229"/>
                  <a:pt x="392" y="225"/>
                  <a:pt x="375" y="224"/>
                </a:cubicBezTo>
                <a:cubicBezTo>
                  <a:pt x="365" y="224"/>
                  <a:pt x="363" y="227"/>
                  <a:pt x="353" y="225"/>
                </a:cubicBezTo>
                <a:cubicBezTo>
                  <a:pt x="343" y="223"/>
                  <a:pt x="333" y="216"/>
                  <a:pt x="315" y="213"/>
                </a:cubicBezTo>
                <a:cubicBezTo>
                  <a:pt x="294" y="208"/>
                  <a:pt x="264" y="208"/>
                  <a:pt x="242" y="207"/>
                </a:cubicBezTo>
                <a:cubicBezTo>
                  <a:pt x="228" y="202"/>
                  <a:pt x="212" y="190"/>
                  <a:pt x="210" y="186"/>
                </a:cubicBezTo>
                <a:cubicBezTo>
                  <a:pt x="208" y="182"/>
                  <a:pt x="229" y="186"/>
                  <a:pt x="228" y="185"/>
                </a:cubicBezTo>
                <a:cubicBezTo>
                  <a:pt x="219" y="181"/>
                  <a:pt x="211" y="181"/>
                  <a:pt x="201" y="180"/>
                </a:cubicBezTo>
                <a:cubicBezTo>
                  <a:pt x="189" y="177"/>
                  <a:pt x="178" y="185"/>
                  <a:pt x="165" y="182"/>
                </a:cubicBezTo>
                <a:cubicBezTo>
                  <a:pt x="155" y="176"/>
                  <a:pt x="119" y="171"/>
                  <a:pt x="108" y="168"/>
                </a:cubicBezTo>
                <a:cubicBezTo>
                  <a:pt x="75" y="146"/>
                  <a:pt x="74" y="125"/>
                  <a:pt x="42" y="122"/>
                </a:cubicBezTo>
                <a:cubicBezTo>
                  <a:pt x="35" y="120"/>
                  <a:pt x="26" y="110"/>
                  <a:pt x="20" y="107"/>
                </a:cubicBezTo>
                <a:cubicBezTo>
                  <a:pt x="15" y="104"/>
                  <a:pt x="6" y="83"/>
                  <a:pt x="6" y="83"/>
                </a:cubicBezTo>
                <a:cubicBezTo>
                  <a:pt x="6" y="83"/>
                  <a:pt x="0" y="13"/>
                  <a:pt x="2" y="1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13" name="Freeform 33"/>
          <p:cNvSpPr>
            <a:spLocks/>
          </p:cNvSpPr>
          <p:nvPr/>
        </p:nvSpPr>
        <p:spPr bwMode="auto">
          <a:xfrm>
            <a:off x="3054918" y="2467787"/>
            <a:ext cx="163852" cy="34461"/>
          </a:xfrm>
          <a:custGeom>
            <a:avLst/>
            <a:gdLst>
              <a:gd name="T0" fmla="*/ 2147483646 w 165"/>
              <a:gd name="T1" fmla="*/ 2147483646 h 57"/>
              <a:gd name="T2" fmla="*/ 2147483646 w 165"/>
              <a:gd name="T3" fmla="*/ 2147483646 h 57"/>
              <a:gd name="T4" fmla="*/ 2147483646 w 165"/>
              <a:gd name="T5" fmla="*/ 2147483646 h 57"/>
              <a:gd name="T6" fmla="*/ 2147483646 w 165"/>
              <a:gd name="T7" fmla="*/ 2147483646 h 57"/>
              <a:gd name="T8" fmla="*/ 2147483646 w 165"/>
              <a:gd name="T9" fmla="*/ 2147483646 h 57"/>
              <a:gd name="T10" fmla="*/ 2147483646 w 165"/>
              <a:gd name="T11" fmla="*/ 2147483646 h 57"/>
              <a:gd name="T12" fmla="*/ 2147483646 w 165"/>
              <a:gd name="T13" fmla="*/ 2147483646 h 57"/>
              <a:gd name="T14" fmla="*/ 2147483646 w 165"/>
              <a:gd name="T15" fmla="*/ 2147483646 h 57"/>
              <a:gd name="T16" fmla="*/ 2147483646 w 165"/>
              <a:gd name="T17" fmla="*/ 0 h 57"/>
              <a:gd name="T18" fmla="*/ 2147483646 w 165"/>
              <a:gd name="T19" fmla="*/ 2147483646 h 57"/>
              <a:gd name="T20" fmla="*/ 2147483646 w 165"/>
              <a:gd name="T21" fmla="*/ 2147483646 h 57"/>
              <a:gd name="T22" fmla="*/ 2147483646 w 165"/>
              <a:gd name="T23" fmla="*/ 2147483646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5"/>
              <a:gd name="T37" fmla="*/ 0 h 57"/>
              <a:gd name="T38" fmla="*/ 165 w 165"/>
              <a:gd name="T39" fmla="*/ 57 h 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5" h="57">
                <a:moveTo>
                  <a:pt x="154" y="33"/>
                </a:moveTo>
                <a:cubicBezTo>
                  <a:pt x="159" y="36"/>
                  <a:pt x="162" y="38"/>
                  <a:pt x="165" y="43"/>
                </a:cubicBezTo>
                <a:cubicBezTo>
                  <a:pt x="161" y="56"/>
                  <a:pt x="151" y="54"/>
                  <a:pt x="138" y="55"/>
                </a:cubicBezTo>
                <a:cubicBezTo>
                  <a:pt x="125" y="57"/>
                  <a:pt x="112" y="55"/>
                  <a:pt x="99" y="52"/>
                </a:cubicBezTo>
                <a:cubicBezTo>
                  <a:pt x="89" y="46"/>
                  <a:pt x="71" y="40"/>
                  <a:pt x="60" y="39"/>
                </a:cubicBezTo>
                <a:cubicBezTo>
                  <a:pt x="54" y="36"/>
                  <a:pt x="52" y="31"/>
                  <a:pt x="46" y="27"/>
                </a:cubicBezTo>
                <a:cubicBezTo>
                  <a:pt x="34" y="19"/>
                  <a:pt x="17" y="17"/>
                  <a:pt x="3" y="12"/>
                </a:cubicBezTo>
                <a:cubicBezTo>
                  <a:pt x="2" y="10"/>
                  <a:pt x="0" y="9"/>
                  <a:pt x="1" y="7"/>
                </a:cubicBezTo>
                <a:cubicBezTo>
                  <a:pt x="3" y="4"/>
                  <a:pt x="10" y="0"/>
                  <a:pt x="10" y="0"/>
                </a:cubicBezTo>
                <a:cubicBezTo>
                  <a:pt x="55" y="1"/>
                  <a:pt x="73" y="1"/>
                  <a:pt x="108" y="4"/>
                </a:cubicBezTo>
                <a:cubicBezTo>
                  <a:pt x="122" y="11"/>
                  <a:pt x="133" y="20"/>
                  <a:pt x="148" y="25"/>
                </a:cubicBezTo>
                <a:cubicBezTo>
                  <a:pt x="151" y="30"/>
                  <a:pt x="157" y="30"/>
                  <a:pt x="154" y="3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14" name="Freeform 34" descr="Grands confettis"/>
          <p:cNvSpPr>
            <a:spLocks/>
          </p:cNvSpPr>
          <p:nvPr/>
        </p:nvSpPr>
        <p:spPr bwMode="auto">
          <a:xfrm>
            <a:off x="2809636" y="2331756"/>
            <a:ext cx="61568" cy="51994"/>
          </a:xfrm>
          <a:custGeom>
            <a:avLst/>
            <a:gdLst>
              <a:gd name="T0" fmla="*/ 2147483646 w 62"/>
              <a:gd name="T1" fmla="*/ 2147483646 h 86"/>
              <a:gd name="T2" fmla="*/ 2147483646 w 62"/>
              <a:gd name="T3" fmla="*/ 2147483646 h 86"/>
              <a:gd name="T4" fmla="*/ 2147483646 w 62"/>
              <a:gd name="T5" fmla="*/ 2147483646 h 86"/>
              <a:gd name="T6" fmla="*/ 2147483646 w 62"/>
              <a:gd name="T7" fmla="*/ 2147483646 h 86"/>
              <a:gd name="T8" fmla="*/ 2147483646 w 62"/>
              <a:gd name="T9" fmla="*/ 2147483646 h 86"/>
              <a:gd name="T10" fmla="*/ 2147483646 w 62"/>
              <a:gd name="T11" fmla="*/ 2147483646 h 86"/>
              <a:gd name="T12" fmla="*/ 2147483646 w 62"/>
              <a:gd name="T13" fmla="*/ 0 h 86"/>
              <a:gd name="T14" fmla="*/ 2147483646 w 62"/>
              <a:gd name="T15" fmla="*/ 2147483646 h 86"/>
              <a:gd name="T16" fmla="*/ 0 60000 65536"/>
              <a:gd name="T17" fmla="*/ 0 60000 65536"/>
              <a:gd name="T18" fmla="*/ 0 60000 65536"/>
              <a:gd name="T19" fmla="*/ 0 60000 65536"/>
              <a:gd name="T20" fmla="*/ 0 60000 65536"/>
              <a:gd name="T21" fmla="*/ 0 60000 65536"/>
              <a:gd name="T22" fmla="*/ 0 60000 65536"/>
              <a:gd name="T23" fmla="*/ 0 60000 65536"/>
              <a:gd name="T24" fmla="*/ 0 w 62"/>
              <a:gd name="T25" fmla="*/ 0 h 86"/>
              <a:gd name="T26" fmla="*/ 62 w 62"/>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 h="86">
                <a:moveTo>
                  <a:pt x="7" y="3"/>
                </a:moveTo>
                <a:cubicBezTo>
                  <a:pt x="9" y="13"/>
                  <a:pt x="10" y="24"/>
                  <a:pt x="14" y="33"/>
                </a:cubicBezTo>
                <a:cubicBezTo>
                  <a:pt x="16" y="45"/>
                  <a:pt x="20" y="53"/>
                  <a:pt x="26" y="64"/>
                </a:cubicBezTo>
                <a:cubicBezTo>
                  <a:pt x="30" y="72"/>
                  <a:pt x="44" y="85"/>
                  <a:pt x="44" y="85"/>
                </a:cubicBezTo>
                <a:cubicBezTo>
                  <a:pt x="48" y="84"/>
                  <a:pt x="54" y="86"/>
                  <a:pt x="56" y="82"/>
                </a:cubicBezTo>
                <a:cubicBezTo>
                  <a:pt x="62" y="70"/>
                  <a:pt x="44" y="37"/>
                  <a:pt x="35" y="30"/>
                </a:cubicBezTo>
                <a:cubicBezTo>
                  <a:pt x="33" y="12"/>
                  <a:pt x="22" y="4"/>
                  <a:pt x="5" y="0"/>
                </a:cubicBezTo>
                <a:cubicBezTo>
                  <a:pt x="1" y="5"/>
                  <a:pt x="0" y="4"/>
                  <a:pt x="7" y="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15" name="Freeform 35"/>
          <p:cNvSpPr>
            <a:spLocks/>
          </p:cNvSpPr>
          <p:nvPr/>
        </p:nvSpPr>
        <p:spPr bwMode="auto">
          <a:xfrm>
            <a:off x="2773887" y="2268879"/>
            <a:ext cx="94339" cy="121521"/>
          </a:xfrm>
          <a:custGeom>
            <a:avLst/>
            <a:gdLst>
              <a:gd name="T0" fmla="*/ 2147483646 w 95"/>
              <a:gd name="T1" fmla="*/ 2147483646 h 201"/>
              <a:gd name="T2" fmla="*/ 2147483646 w 95"/>
              <a:gd name="T3" fmla="*/ 2147483646 h 201"/>
              <a:gd name="T4" fmla="*/ 2147483646 w 95"/>
              <a:gd name="T5" fmla="*/ 2147483646 h 201"/>
              <a:gd name="T6" fmla="*/ 2147483646 w 95"/>
              <a:gd name="T7" fmla="*/ 2147483646 h 201"/>
              <a:gd name="T8" fmla="*/ 2147483646 w 95"/>
              <a:gd name="T9" fmla="*/ 2147483646 h 201"/>
              <a:gd name="T10" fmla="*/ 2147483646 w 95"/>
              <a:gd name="T11" fmla="*/ 2147483646 h 201"/>
              <a:gd name="T12" fmla="*/ 2147483646 w 95"/>
              <a:gd name="T13" fmla="*/ 2147483646 h 201"/>
              <a:gd name="T14" fmla="*/ 2147483646 w 95"/>
              <a:gd name="T15" fmla="*/ 2147483646 h 201"/>
              <a:gd name="T16" fmla="*/ 2147483646 w 95"/>
              <a:gd name="T17" fmla="*/ 2147483646 h 201"/>
              <a:gd name="T18" fmla="*/ 2147483646 w 95"/>
              <a:gd name="T19" fmla="*/ 2147483646 h 201"/>
              <a:gd name="T20" fmla="*/ 2147483646 w 95"/>
              <a:gd name="T21" fmla="*/ 2147483646 h 201"/>
              <a:gd name="T22" fmla="*/ 2147483646 w 95"/>
              <a:gd name="T23" fmla="*/ 2147483646 h 201"/>
              <a:gd name="T24" fmla="*/ 2147483646 w 95"/>
              <a:gd name="T25" fmla="*/ 2147483646 h 201"/>
              <a:gd name="T26" fmla="*/ 2147483646 w 95"/>
              <a:gd name="T27" fmla="*/ 2147483646 h 201"/>
              <a:gd name="T28" fmla="*/ 2147483646 w 95"/>
              <a:gd name="T29" fmla="*/ 0 h 201"/>
              <a:gd name="T30" fmla="*/ 2147483646 w 95"/>
              <a:gd name="T31" fmla="*/ 2147483646 h 201"/>
              <a:gd name="T32" fmla="*/ 2147483646 w 95"/>
              <a:gd name="T33" fmla="*/ 2147483646 h 201"/>
              <a:gd name="T34" fmla="*/ 2147483646 w 95"/>
              <a:gd name="T35" fmla="*/ 2147483646 h 2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201"/>
              <a:gd name="T56" fmla="*/ 95 w 95"/>
              <a:gd name="T57" fmla="*/ 201 h 2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201">
                <a:moveTo>
                  <a:pt x="5" y="14"/>
                </a:moveTo>
                <a:cubicBezTo>
                  <a:pt x="13" y="24"/>
                  <a:pt x="8" y="38"/>
                  <a:pt x="14" y="50"/>
                </a:cubicBezTo>
                <a:cubicBezTo>
                  <a:pt x="18" y="69"/>
                  <a:pt x="25" y="85"/>
                  <a:pt x="34" y="102"/>
                </a:cubicBezTo>
                <a:cubicBezTo>
                  <a:pt x="37" y="119"/>
                  <a:pt x="39" y="137"/>
                  <a:pt x="46" y="153"/>
                </a:cubicBezTo>
                <a:cubicBezTo>
                  <a:pt x="47" y="160"/>
                  <a:pt x="52" y="164"/>
                  <a:pt x="55" y="170"/>
                </a:cubicBezTo>
                <a:cubicBezTo>
                  <a:pt x="56" y="176"/>
                  <a:pt x="59" y="180"/>
                  <a:pt x="61" y="186"/>
                </a:cubicBezTo>
                <a:cubicBezTo>
                  <a:pt x="63" y="201"/>
                  <a:pt x="74" y="199"/>
                  <a:pt x="88" y="201"/>
                </a:cubicBezTo>
                <a:cubicBezTo>
                  <a:pt x="93" y="196"/>
                  <a:pt x="94" y="193"/>
                  <a:pt x="95" y="185"/>
                </a:cubicBezTo>
                <a:cubicBezTo>
                  <a:pt x="94" y="175"/>
                  <a:pt x="94" y="164"/>
                  <a:pt x="89" y="155"/>
                </a:cubicBezTo>
                <a:cubicBezTo>
                  <a:pt x="86" y="141"/>
                  <a:pt x="76" y="127"/>
                  <a:pt x="61" y="125"/>
                </a:cubicBezTo>
                <a:cubicBezTo>
                  <a:pt x="55" y="119"/>
                  <a:pt x="54" y="112"/>
                  <a:pt x="47" y="108"/>
                </a:cubicBezTo>
                <a:cubicBezTo>
                  <a:pt x="45" y="94"/>
                  <a:pt x="39" y="80"/>
                  <a:pt x="35" y="66"/>
                </a:cubicBezTo>
                <a:cubicBezTo>
                  <a:pt x="34" y="55"/>
                  <a:pt x="33" y="43"/>
                  <a:pt x="32" y="32"/>
                </a:cubicBezTo>
                <a:cubicBezTo>
                  <a:pt x="32" y="24"/>
                  <a:pt x="35" y="13"/>
                  <a:pt x="29" y="8"/>
                </a:cubicBezTo>
                <a:cubicBezTo>
                  <a:pt x="24" y="5"/>
                  <a:pt x="19" y="3"/>
                  <a:pt x="14" y="0"/>
                </a:cubicBezTo>
                <a:cubicBezTo>
                  <a:pt x="12" y="3"/>
                  <a:pt x="7" y="3"/>
                  <a:pt x="5" y="6"/>
                </a:cubicBezTo>
                <a:cubicBezTo>
                  <a:pt x="3" y="10"/>
                  <a:pt x="0" y="24"/>
                  <a:pt x="2" y="20"/>
                </a:cubicBezTo>
                <a:cubicBezTo>
                  <a:pt x="3" y="18"/>
                  <a:pt x="4" y="16"/>
                  <a:pt x="5" y="1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16" name="Freeform 36" descr="Grands confettis"/>
          <p:cNvSpPr>
            <a:spLocks/>
          </p:cNvSpPr>
          <p:nvPr/>
        </p:nvSpPr>
        <p:spPr bwMode="auto">
          <a:xfrm>
            <a:off x="2801692" y="2287017"/>
            <a:ext cx="177754" cy="148122"/>
          </a:xfrm>
          <a:custGeom>
            <a:avLst/>
            <a:gdLst>
              <a:gd name="T0" fmla="*/ 2147483646 w 179"/>
              <a:gd name="T1" fmla="*/ 0 h 245"/>
              <a:gd name="T2" fmla="*/ 2147483646 w 179"/>
              <a:gd name="T3" fmla="*/ 2147483646 h 245"/>
              <a:gd name="T4" fmla="*/ 2147483646 w 179"/>
              <a:gd name="T5" fmla="*/ 2147483646 h 245"/>
              <a:gd name="T6" fmla="*/ 2147483646 w 179"/>
              <a:gd name="T7" fmla="*/ 2147483646 h 245"/>
              <a:gd name="T8" fmla="*/ 2147483646 w 179"/>
              <a:gd name="T9" fmla="*/ 2147483646 h 245"/>
              <a:gd name="T10" fmla="*/ 2147483646 w 179"/>
              <a:gd name="T11" fmla="*/ 2147483646 h 245"/>
              <a:gd name="T12" fmla="*/ 2147483646 w 179"/>
              <a:gd name="T13" fmla="*/ 2147483646 h 245"/>
              <a:gd name="T14" fmla="*/ 2147483646 w 179"/>
              <a:gd name="T15" fmla="*/ 2147483646 h 245"/>
              <a:gd name="T16" fmla="*/ 2147483646 w 179"/>
              <a:gd name="T17" fmla="*/ 2147483646 h 245"/>
              <a:gd name="T18" fmla="*/ 2147483646 w 179"/>
              <a:gd name="T19" fmla="*/ 2147483646 h 245"/>
              <a:gd name="T20" fmla="*/ 2147483646 w 179"/>
              <a:gd name="T21" fmla="*/ 2147483646 h 245"/>
              <a:gd name="T22" fmla="*/ 2147483646 w 179"/>
              <a:gd name="T23" fmla="*/ 2147483646 h 245"/>
              <a:gd name="T24" fmla="*/ 2147483646 w 179"/>
              <a:gd name="T25" fmla="*/ 2147483646 h 245"/>
              <a:gd name="T26" fmla="*/ 2147483646 w 179"/>
              <a:gd name="T27" fmla="*/ 2147483646 h 245"/>
              <a:gd name="T28" fmla="*/ 2147483646 w 179"/>
              <a:gd name="T29" fmla="*/ 2147483646 h 245"/>
              <a:gd name="T30" fmla="*/ 2147483646 w 179"/>
              <a:gd name="T31" fmla="*/ 2147483646 h 245"/>
              <a:gd name="T32" fmla="*/ 2147483646 w 179"/>
              <a:gd name="T33" fmla="*/ 2147483646 h 245"/>
              <a:gd name="T34" fmla="*/ 2147483646 w 179"/>
              <a:gd name="T35" fmla="*/ 2147483646 h 245"/>
              <a:gd name="T36" fmla="*/ 0 w 179"/>
              <a:gd name="T37" fmla="*/ 2147483646 h 245"/>
              <a:gd name="T38" fmla="*/ 2147483646 w 179"/>
              <a:gd name="T39" fmla="*/ 2147483646 h 245"/>
              <a:gd name="T40" fmla="*/ 2147483646 w 179"/>
              <a:gd name="T41" fmla="*/ 0 h 2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9"/>
              <a:gd name="T64" fmla="*/ 0 h 245"/>
              <a:gd name="T65" fmla="*/ 179 w 179"/>
              <a:gd name="T66" fmla="*/ 245 h 2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9" h="245">
                <a:moveTo>
                  <a:pt x="127" y="0"/>
                </a:moveTo>
                <a:cubicBezTo>
                  <a:pt x="134" y="12"/>
                  <a:pt x="55" y="27"/>
                  <a:pt x="47" y="28"/>
                </a:cubicBezTo>
                <a:cubicBezTo>
                  <a:pt x="39" y="32"/>
                  <a:pt x="36" y="43"/>
                  <a:pt x="31" y="50"/>
                </a:cubicBezTo>
                <a:cubicBezTo>
                  <a:pt x="25" y="78"/>
                  <a:pt x="30" y="89"/>
                  <a:pt x="60" y="98"/>
                </a:cubicBezTo>
                <a:cubicBezTo>
                  <a:pt x="70" y="108"/>
                  <a:pt x="79" y="103"/>
                  <a:pt x="93" y="105"/>
                </a:cubicBezTo>
                <a:cubicBezTo>
                  <a:pt x="115" y="104"/>
                  <a:pt x="149" y="103"/>
                  <a:pt x="172" y="102"/>
                </a:cubicBezTo>
                <a:cubicBezTo>
                  <a:pt x="179" y="96"/>
                  <a:pt x="167" y="103"/>
                  <a:pt x="150" y="105"/>
                </a:cubicBezTo>
                <a:cubicBezTo>
                  <a:pt x="147" y="106"/>
                  <a:pt x="162" y="114"/>
                  <a:pt x="159" y="117"/>
                </a:cubicBezTo>
                <a:cubicBezTo>
                  <a:pt x="156" y="120"/>
                  <a:pt x="138" y="120"/>
                  <a:pt x="129" y="126"/>
                </a:cubicBezTo>
                <a:cubicBezTo>
                  <a:pt x="121" y="136"/>
                  <a:pt x="110" y="137"/>
                  <a:pt x="106" y="150"/>
                </a:cubicBezTo>
                <a:cubicBezTo>
                  <a:pt x="103" y="177"/>
                  <a:pt x="101" y="191"/>
                  <a:pt x="120" y="210"/>
                </a:cubicBezTo>
                <a:cubicBezTo>
                  <a:pt x="124" y="225"/>
                  <a:pt x="132" y="233"/>
                  <a:pt x="147" y="239"/>
                </a:cubicBezTo>
                <a:cubicBezTo>
                  <a:pt x="129" y="240"/>
                  <a:pt x="115" y="245"/>
                  <a:pt x="106" y="227"/>
                </a:cubicBezTo>
                <a:cubicBezTo>
                  <a:pt x="105" y="216"/>
                  <a:pt x="100" y="206"/>
                  <a:pt x="93" y="197"/>
                </a:cubicBezTo>
                <a:cubicBezTo>
                  <a:pt x="90" y="184"/>
                  <a:pt x="69" y="167"/>
                  <a:pt x="54" y="164"/>
                </a:cubicBezTo>
                <a:cubicBezTo>
                  <a:pt x="48" y="157"/>
                  <a:pt x="62" y="146"/>
                  <a:pt x="55" y="140"/>
                </a:cubicBezTo>
                <a:cubicBezTo>
                  <a:pt x="54" y="128"/>
                  <a:pt x="51" y="118"/>
                  <a:pt x="46" y="107"/>
                </a:cubicBezTo>
                <a:cubicBezTo>
                  <a:pt x="44" y="97"/>
                  <a:pt x="39" y="98"/>
                  <a:pt x="30" y="99"/>
                </a:cubicBezTo>
                <a:cubicBezTo>
                  <a:pt x="17" y="88"/>
                  <a:pt x="10" y="78"/>
                  <a:pt x="0" y="65"/>
                </a:cubicBezTo>
                <a:cubicBezTo>
                  <a:pt x="2" y="22"/>
                  <a:pt x="5" y="14"/>
                  <a:pt x="43" y="8"/>
                </a:cubicBezTo>
                <a:cubicBezTo>
                  <a:pt x="52" y="4"/>
                  <a:pt x="117" y="0"/>
                  <a:pt x="12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17" name="Freeform 37"/>
          <p:cNvSpPr>
            <a:spLocks/>
          </p:cNvSpPr>
          <p:nvPr/>
        </p:nvSpPr>
        <p:spPr bwMode="auto">
          <a:xfrm>
            <a:off x="2780838" y="2129826"/>
            <a:ext cx="109235" cy="148727"/>
          </a:xfrm>
          <a:custGeom>
            <a:avLst/>
            <a:gdLst>
              <a:gd name="T0" fmla="*/ 2147483646 w 110"/>
              <a:gd name="T1" fmla="*/ 0 h 246"/>
              <a:gd name="T2" fmla="*/ 2147483646 w 110"/>
              <a:gd name="T3" fmla="*/ 2147483646 h 246"/>
              <a:gd name="T4" fmla="*/ 2147483646 w 110"/>
              <a:gd name="T5" fmla="*/ 2147483646 h 246"/>
              <a:gd name="T6" fmla="*/ 2147483646 w 110"/>
              <a:gd name="T7" fmla="*/ 2147483646 h 246"/>
              <a:gd name="T8" fmla="*/ 2147483646 w 110"/>
              <a:gd name="T9" fmla="*/ 2147483646 h 246"/>
              <a:gd name="T10" fmla="*/ 2147483646 w 110"/>
              <a:gd name="T11" fmla="*/ 2147483646 h 246"/>
              <a:gd name="T12" fmla="*/ 2147483646 w 110"/>
              <a:gd name="T13" fmla="*/ 2147483646 h 246"/>
              <a:gd name="T14" fmla="*/ 2147483646 w 110"/>
              <a:gd name="T15" fmla="*/ 2147483646 h 246"/>
              <a:gd name="T16" fmla="*/ 2147483646 w 110"/>
              <a:gd name="T17" fmla="*/ 2147483646 h 246"/>
              <a:gd name="T18" fmla="*/ 0 w 110"/>
              <a:gd name="T19" fmla="*/ 2147483646 h 246"/>
              <a:gd name="T20" fmla="*/ 2147483646 w 110"/>
              <a:gd name="T21" fmla="*/ 2147483646 h 246"/>
              <a:gd name="T22" fmla="*/ 2147483646 w 110"/>
              <a:gd name="T23" fmla="*/ 2147483646 h 246"/>
              <a:gd name="T24" fmla="*/ 2147483646 w 110"/>
              <a:gd name="T25" fmla="*/ 2147483646 h 246"/>
              <a:gd name="T26" fmla="*/ 2147483646 w 110"/>
              <a:gd name="T27" fmla="*/ 2147483646 h 246"/>
              <a:gd name="T28" fmla="*/ 2147483646 w 110"/>
              <a:gd name="T29" fmla="*/ 2147483646 h 246"/>
              <a:gd name="T30" fmla="*/ 2147483646 w 110"/>
              <a:gd name="T31" fmla="*/ 2147483646 h 246"/>
              <a:gd name="T32" fmla="*/ 2147483646 w 110"/>
              <a:gd name="T33" fmla="*/ 2147483646 h 246"/>
              <a:gd name="T34" fmla="*/ 2147483646 w 110"/>
              <a:gd name="T35" fmla="*/ 2147483646 h 246"/>
              <a:gd name="T36" fmla="*/ 2147483646 w 110"/>
              <a:gd name="T37" fmla="*/ 2147483646 h 246"/>
              <a:gd name="T38" fmla="*/ 2147483646 w 110"/>
              <a:gd name="T39" fmla="*/ 2147483646 h 246"/>
              <a:gd name="T40" fmla="*/ 2147483646 w 110"/>
              <a:gd name="T41" fmla="*/ 2147483646 h 246"/>
              <a:gd name="T42" fmla="*/ 2147483646 w 110"/>
              <a:gd name="T43" fmla="*/ 0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0"/>
              <a:gd name="T67" fmla="*/ 0 h 246"/>
              <a:gd name="T68" fmla="*/ 110 w 110"/>
              <a:gd name="T69" fmla="*/ 246 h 2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0" h="246">
                <a:moveTo>
                  <a:pt x="30" y="0"/>
                </a:moveTo>
                <a:cubicBezTo>
                  <a:pt x="26" y="6"/>
                  <a:pt x="14" y="14"/>
                  <a:pt x="14" y="14"/>
                </a:cubicBezTo>
                <a:cubicBezTo>
                  <a:pt x="12" y="21"/>
                  <a:pt x="8" y="25"/>
                  <a:pt x="6" y="32"/>
                </a:cubicBezTo>
                <a:cubicBezTo>
                  <a:pt x="8" y="50"/>
                  <a:pt x="8" y="49"/>
                  <a:pt x="14" y="62"/>
                </a:cubicBezTo>
                <a:cubicBezTo>
                  <a:pt x="17" y="68"/>
                  <a:pt x="18" y="74"/>
                  <a:pt x="20" y="80"/>
                </a:cubicBezTo>
                <a:cubicBezTo>
                  <a:pt x="21" y="82"/>
                  <a:pt x="22" y="86"/>
                  <a:pt x="22" y="86"/>
                </a:cubicBezTo>
                <a:cubicBezTo>
                  <a:pt x="19" y="95"/>
                  <a:pt x="8" y="119"/>
                  <a:pt x="2" y="128"/>
                </a:cubicBezTo>
                <a:cubicBezTo>
                  <a:pt x="3" y="147"/>
                  <a:pt x="6" y="163"/>
                  <a:pt x="8" y="182"/>
                </a:cubicBezTo>
                <a:cubicBezTo>
                  <a:pt x="8" y="186"/>
                  <a:pt x="5" y="214"/>
                  <a:pt x="4" y="220"/>
                </a:cubicBezTo>
                <a:cubicBezTo>
                  <a:pt x="3" y="224"/>
                  <a:pt x="0" y="232"/>
                  <a:pt x="0" y="232"/>
                </a:cubicBezTo>
                <a:cubicBezTo>
                  <a:pt x="5" y="246"/>
                  <a:pt x="9" y="244"/>
                  <a:pt x="22" y="240"/>
                </a:cubicBezTo>
                <a:cubicBezTo>
                  <a:pt x="27" y="224"/>
                  <a:pt x="24" y="207"/>
                  <a:pt x="30" y="192"/>
                </a:cubicBezTo>
                <a:cubicBezTo>
                  <a:pt x="41" y="167"/>
                  <a:pt x="86" y="167"/>
                  <a:pt x="108" y="160"/>
                </a:cubicBezTo>
                <a:cubicBezTo>
                  <a:pt x="103" y="141"/>
                  <a:pt x="110" y="158"/>
                  <a:pt x="76" y="150"/>
                </a:cubicBezTo>
                <a:cubicBezTo>
                  <a:pt x="71" y="149"/>
                  <a:pt x="64" y="137"/>
                  <a:pt x="60" y="134"/>
                </a:cubicBezTo>
                <a:cubicBezTo>
                  <a:pt x="58" y="127"/>
                  <a:pt x="54" y="123"/>
                  <a:pt x="52" y="116"/>
                </a:cubicBezTo>
                <a:cubicBezTo>
                  <a:pt x="60" y="105"/>
                  <a:pt x="67" y="107"/>
                  <a:pt x="82" y="106"/>
                </a:cubicBezTo>
                <a:cubicBezTo>
                  <a:pt x="93" y="99"/>
                  <a:pt x="86" y="84"/>
                  <a:pt x="76" y="78"/>
                </a:cubicBezTo>
                <a:cubicBezTo>
                  <a:pt x="65" y="72"/>
                  <a:pt x="50" y="68"/>
                  <a:pt x="38" y="64"/>
                </a:cubicBezTo>
                <a:cubicBezTo>
                  <a:pt x="36" y="55"/>
                  <a:pt x="30" y="38"/>
                  <a:pt x="30" y="38"/>
                </a:cubicBezTo>
                <a:cubicBezTo>
                  <a:pt x="32" y="24"/>
                  <a:pt x="36" y="18"/>
                  <a:pt x="40" y="6"/>
                </a:cubicBezTo>
                <a:cubicBezTo>
                  <a:pt x="22" y="1"/>
                  <a:pt x="19" y="4"/>
                  <a:pt x="3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18" name="Freeform 38"/>
          <p:cNvSpPr>
            <a:spLocks/>
          </p:cNvSpPr>
          <p:nvPr/>
        </p:nvSpPr>
        <p:spPr bwMode="auto">
          <a:xfrm>
            <a:off x="2806657" y="1912177"/>
            <a:ext cx="313801" cy="224300"/>
          </a:xfrm>
          <a:custGeom>
            <a:avLst/>
            <a:gdLst>
              <a:gd name="T0" fmla="*/ 2147483646 w 316"/>
              <a:gd name="T1" fmla="*/ 2147483646 h 371"/>
              <a:gd name="T2" fmla="*/ 2147483646 w 316"/>
              <a:gd name="T3" fmla="*/ 2147483646 h 371"/>
              <a:gd name="T4" fmla="*/ 2147483646 w 316"/>
              <a:gd name="T5" fmla="*/ 2147483646 h 371"/>
              <a:gd name="T6" fmla="*/ 2147483646 w 316"/>
              <a:gd name="T7" fmla="*/ 2147483646 h 371"/>
              <a:gd name="T8" fmla="*/ 2147483646 w 316"/>
              <a:gd name="T9" fmla="*/ 2147483646 h 371"/>
              <a:gd name="T10" fmla="*/ 2147483646 w 316"/>
              <a:gd name="T11" fmla="*/ 2147483646 h 371"/>
              <a:gd name="T12" fmla="*/ 2147483646 w 316"/>
              <a:gd name="T13" fmla="*/ 2147483646 h 371"/>
              <a:gd name="T14" fmla="*/ 2147483646 w 316"/>
              <a:gd name="T15" fmla="*/ 2147483646 h 371"/>
              <a:gd name="T16" fmla="*/ 2147483646 w 316"/>
              <a:gd name="T17" fmla="*/ 2147483646 h 371"/>
              <a:gd name="T18" fmla="*/ 2147483646 w 316"/>
              <a:gd name="T19" fmla="*/ 2147483646 h 371"/>
              <a:gd name="T20" fmla="*/ 2147483646 w 316"/>
              <a:gd name="T21" fmla="*/ 2147483646 h 371"/>
              <a:gd name="T22" fmla="*/ 0 w 316"/>
              <a:gd name="T23" fmla="*/ 2147483646 h 371"/>
              <a:gd name="T24" fmla="*/ 2147483646 w 316"/>
              <a:gd name="T25" fmla="*/ 2147483646 h 371"/>
              <a:gd name="T26" fmla="*/ 2147483646 w 316"/>
              <a:gd name="T27" fmla="*/ 2147483646 h 371"/>
              <a:gd name="T28" fmla="*/ 2147483646 w 316"/>
              <a:gd name="T29" fmla="*/ 2147483646 h 371"/>
              <a:gd name="T30" fmla="*/ 2147483646 w 316"/>
              <a:gd name="T31" fmla="*/ 2147483646 h 371"/>
              <a:gd name="T32" fmla="*/ 2147483646 w 316"/>
              <a:gd name="T33" fmla="*/ 2147483646 h 371"/>
              <a:gd name="T34" fmla="*/ 2147483646 w 316"/>
              <a:gd name="T35" fmla="*/ 2147483646 h 371"/>
              <a:gd name="T36" fmla="*/ 2147483646 w 316"/>
              <a:gd name="T37" fmla="*/ 2147483646 h 371"/>
              <a:gd name="T38" fmla="*/ 2147483646 w 316"/>
              <a:gd name="T39" fmla="*/ 2147483646 h 371"/>
              <a:gd name="T40" fmla="*/ 2147483646 w 316"/>
              <a:gd name="T41" fmla="*/ 2147483646 h 371"/>
              <a:gd name="T42" fmla="*/ 2147483646 w 316"/>
              <a:gd name="T43" fmla="*/ 2147483646 h 371"/>
              <a:gd name="T44" fmla="*/ 2147483646 w 316"/>
              <a:gd name="T45" fmla="*/ 2147483646 h 371"/>
              <a:gd name="T46" fmla="*/ 2147483646 w 316"/>
              <a:gd name="T47" fmla="*/ 2147483646 h 371"/>
              <a:gd name="T48" fmla="*/ 2147483646 w 316"/>
              <a:gd name="T49" fmla="*/ 2147483646 h 371"/>
              <a:gd name="T50" fmla="*/ 2147483646 w 316"/>
              <a:gd name="T51" fmla="*/ 2147483646 h 371"/>
              <a:gd name="T52" fmla="*/ 2147483646 w 316"/>
              <a:gd name="T53" fmla="*/ 2147483646 h 371"/>
              <a:gd name="T54" fmla="*/ 2147483646 w 316"/>
              <a:gd name="T55" fmla="*/ 2147483646 h 371"/>
              <a:gd name="T56" fmla="*/ 2147483646 w 316"/>
              <a:gd name="T57" fmla="*/ 2147483646 h 371"/>
              <a:gd name="T58" fmla="*/ 2147483646 w 316"/>
              <a:gd name="T59" fmla="*/ 2147483646 h 371"/>
              <a:gd name="T60" fmla="*/ 2147483646 w 316"/>
              <a:gd name="T61" fmla="*/ 2147483646 h 371"/>
              <a:gd name="T62" fmla="*/ 2147483646 w 316"/>
              <a:gd name="T63" fmla="*/ 2147483646 h 371"/>
              <a:gd name="T64" fmla="*/ 2147483646 w 316"/>
              <a:gd name="T65" fmla="*/ 2147483646 h 371"/>
              <a:gd name="T66" fmla="*/ 2147483646 w 316"/>
              <a:gd name="T67" fmla="*/ 2147483646 h 371"/>
              <a:gd name="T68" fmla="*/ 2147483646 w 316"/>
              <a:gd name="T69" fmla="*/ 2147483646 h 371"/>
              <a:gd name="T70" fmla="*/ 2147483646 w 316"/>
              <a:gd name="T71" fmla="*/ 2147483646 h 371"/>
              <a:gd name="T72" fmla="*/ 2147483646 w 316"/>
              <a:gd name="T73" fmla="*/ 2147483646 h 371"/>
              <a:gd name="T74" fmla="*/ 2147483646 w 316"/>
              <a:gd name="T75" fmla="*/ 2147483646 h 371"/>
              <a:gd name="T76" fmla="*/ 2147483646 w 316"/>
              <a:gd name="T77" fmla="*/ 2147483646 h 3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6"/>
              <a:gd name="T118" fmla="*/ 0 h 371"/>
              <a:gd name="T119" fmla="*/ 316 w 316"/>
              <a:gd name="T120" fmla="*/ 371 h 3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6" h="371">
                <a:moveTo>
                  <a:pt x="198" y="22"/>
                </a:moveTo>
                <a:cubicBezTo>
                  <a:pt x="205" y="33"/>
                  <a:pt x="192" y="43"/>
                  <a:pt x="184" y="48"/>
                </a:cubicBezTo>
                <a:cubicBezTo>
                  <a:pt x="181" y="52"/>
                  <a:pt x="170" y="63"/>
                  <a:pt x="166" y="66"/>
                </a:cubicBezTo>
                <a:cubicBezTo>
                  <a:pt x="159" y="77"/>
                  <a:pt x="148" y="79"/>
                  <a:pt x="138" y="86"/>
                </a:cubicBezTo>
                <a:cubicBezTo>
                  <a:pt x="124" y="107"/>
                  <a:pt x="126" y="114"/>
                  <a:pt x="108" y="132"/>
                </a:cubicBezTo>
                <a:cubicBezTo>
                  <a:pt x="104" y="143"/>
                  <a:pt x="92" y="150"/>
                  <a:pt x="84" y="158"/>
                </a:cubicBezTo>
                <a:cubicBezTo>
                  <a:pt x="80" y="169"/>
                  <a:pt x="78" y="188"/>
                  <a:pt x="72" y="198"/>
                </a:cubicBezTo>
                <a:cubicBezTo>
                  <a:pt x="67" y="207"/>
                  <a:pt x="52" y="222"/>
                  <a:pt x="52" y="222"/>
                </a:cubicBezTo>
                <a:cubicBezTo>
                  <a:pt x="46" y="241"/>
                  <a:pt x="35" y="254"/>
                  <a:pt x="24" y="270"/>
                </a:cubicBezTo>
                <a:cubicBezTo>
                  <a:pt x="17" y="281"/>
                  <a:pt x="13" y="301"/>
                  <a:pt x="10" y="314"/>
                </a:cubicBezTo>
                <a:cubicBezTo>
                  <a:pt x="9" y="327"/>
                  <a:pt x="7" y="338"/>
                  <a:pt x="4" y="350"/>
                </a:cubicBezTo>
                <a:cubicBezTo>
                  <a:pt x="3" y="354"/>
                  <a:pt x="0" y="362"/>
                  <a:pt x="0" y="362"/>
                </a:cubicBezTo>
                <a:cubicBezTo>
                  <a:pt x="1" y="364"/>
                  <a:pt x="0" y="367"/>
                  <a:pt x="2" y="368"/>
                </a:cubicBezTo>
                <a:cubicBezTo>
                  <a:pt x="7" y="371"/>
                  <a:pt x="10" y="362"/>
                  <a:pt x="12" y="360"/>
                </a:cubicBezTo>
                <a:cubicBezTo>
                  <a:pt x="16" y="357"/>
                  <a:pt x="24" y="352"/>
                  <a:pt x="24" y="352"/>
                </a:cubicBezTo>
                <a:cubicBezTo>
                  <a:pt x="32" y="339"/>
                  <a:pt x="46" y="330"/>
                  <a:pt x="58" y="322"/>
                </a:cubicBezTo>
                <a:cubicBezTo>
                  <a:pt x="64" y="318"/>
                  <a:pt x="78" y="316"/>
                  <a:pt x="78" y="316"/>
                </a:cubicBezTo>
                <a:cubicBezTo>
                  <a:pt x="100" y="317"/>
                  <a:pt x="121" y="318"/>
                  <a:pt x="142" y="322"/>
                </a:cubicBezTo>
                <a:cubicBezTo>
                  <a:pt x="166" y="316"/>
                  <a:pt x="139" y="302"/>
                  <a:pt x="128" y="300"/>
                </a:cubicBezTo>
                <a:cubicBezTo>
                  <a:pt x="104" y="295"/>
                  <a:pt x="80" y="294"/>
                  <a:pt x="56" y="292"/>
                </a:cubicBezTo>
                <a:cubicBezTo>
                  <a:pt x="51" y="277"/>
                  <a:pt x="48" y="258"/>
                  <a:pt x="62" y="248"/>
                </a:cubicBezTo>
                <a:cubicBezTo>
                  <a:pt x="70" y="235"/>
                  <a:pt x="81" y="226"/>
                  <a:pt x="96" y="222"/>
                </a:cubicBezTo>
                <a:cubicBezTo>
                  <a:pt x="128" y="224"/>
                  <a:pt x="158" y="227"/>
                  <a:pt x="190" y="230"/>
                </a:cubicBezTo>
                <a:cubicBezTo>
                  <a:pt x="192" y="231"/>
                  <a:pt x="195" y="234"/>
                  <a:pt x="196" y="232"/>
                </a:cubicBezTo>
                <a:cubicBezTo>
                  <a:pt x="199" y="226"/>
                  <a:pt x="185" y="224"/>
                  <a:pt x="178" y="222"/>
                </a:cubicBezTo>
                <a:cubicBezTo>
                  <a:pt x="158" y="217"/>
                  <a:pt x="137" y="212"/>
                  <a:pt x="118" y="206"/>
                </a:cubicBezTo>
                <a:cubicBezTo>
                  <a:pt x="99" y="187"/>
                  <a:pt x="115" y="155"/>
                  <a:pt x="134" y="142"/>
                </a:cubicBezTo>
                <a:cubicBezTo>
                  <a:pt x="151" y="144"/>
                  <a:pt x="165" y="148"/>
                  <a:pt x="182" y="150"/>
                </a:cubicBezTo>
                <a:cubicBezTo>
                  <a:pt x="195" y="154"/>
                  <a:pt x="207" y="160"/>
                  <a:pt x="220" y="164"/>
                </a:cubicBezTo>
                <a:cubicBezTo>
                  <a:pt x="211" y="137"/>
                  <a:pt x="175" y="129"/>
                  <a:pt x="162" y="102"/>
                </a:cubicBezTo>
                <a:cubicBezTo>
                  <a:pt x="180" y="75"/>
                  <a:pt x="198" y="62"/>
                  <a:pt x="228" y="52"/>
                </a:cubicBezTo>
                <a:cubicBezTo>
                  <a:pt x="254" y="54"/>
                  <a:pt x="270" y="52"/>
                  <a:pt x="288" y="70"/>
                </a:cubicBezTo>
                <a:cubicBezTo>
                  <a:pt x="292" y="86"/>
                  <a:pt x="297" y="93"/>
                  <a:pt x="306" y="106"/>
                </a:cubicBezTo>
                <a:cubicBezTo>
                  <a:pt x="313" y="96"/>
                  <a:pt x="312" y="84"/>
                  <a:pt x="314" y="72"/>
                </a:cubicBezTo>
                <a:cubicBezTo>
                  <a:pt x="312" y="46"/>
                  <a:pt x="316" y="44"/>
                  <a:pt x="304" y="28"/>
                </a:cubicBezTo>
                <a:cubicBezTo>
                  <a:pt x="296" y="17"/>
                  <a:pt x="304" y="25"/>
                  <a:pt x="288" y="14"/>
                </a:cubicBezTo>
                <a:cubicBezTo>
                  <a:pt x="286" y="13"/>
                  <a:pt x="282" y="10"/>
                  <a:pt x="282" y="10"/>
                </a:cubicBezTo>
                <a:cubicBezTo>
                  <a:pt x="241" y="13"/>
                  <a:pt x="250" y="0"/>
                  <a:pt x="220" y="20"/>
                </a:cubicBezTo>
                <a:cubicBezTo>
                  <a:pt x="214" y="28"/>
                  <a:pt x="201" y="32"/>
                  <a:pt x="198" y="2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19" name="Freeform 39" descr="Grands confettis"/>
          <p:cNvSpPr>
            <a:spLocks/>
          </p:cNvSpPr>
          <p:nvPr/>
        </p:nvSpPr>
        <p:spPr bwMode="auto">
          <a:xfrm>
            <a:off x="3001293" y="1844464"/>
            <a:ext cx="312808" cy="85851"/>
          </a:xfrm>
          <a:custGeom>
            <a:avLst/>
            <a:gdLst>
              <a:gd name="T0" fmla="*/ 2147483646 w 315"/>
              <a:gd name="T1" fmla="*/ 0 h 142"/>
              <a:gd name="T2" fmla="*/ 2147483646 w 315"/>
              <a:gd name="T3" fmla="*/ 2147483646 h 142"/>
              <a:gd name="T4" fmla="*/ 2147483646 w 315"/>
              <a:gd name="T5" fmla="*/ 2147483646 h 142"/>
              <a:gd name="T6" fmla="*/ 2147483646 w 315"/>
              <a:gd name="T7" fmla="*/ 2147483646 h 142"/>
              <a:gd name="T8" fmla="*/ 2147483646 w 315"/>
              <a:gd name="T9" fmla="*/ 2147483646 h 142"/>
              <a:gd name="T10" fmla="*/ 2147483646 w 315"/>
              <a:gd name="T11" fmla="*/ 2147483646 h 142"/>
              <a:gd name="T12" fmla="*/ 2147483646 w 315"/>
              <a:gd name="T13" fmla="*/ 2147483646 h 142"/>
              <a:gd name="T14" fmla="*/ 2147483646 w 315"/>
              <a:gd name="T15" fmla="*/ 2147483646 h 142"/>
              <a:gd name="T16" fmla="*/ 2147483646 w 315"/>
              <a:gd name="T17" fmla="*/ 2147483646 h 142"/>
              <a:gd name="T18" fmla="*/ 0 w 315"/>
              <a:gd name="T19" fmla="*/ 2147483646 h 142"/>
              <a:gd name="T20" fmla="*/ 2147483646 w 315"/>
              <a:gd name="T21" fmla="*/ 2147483646 h 142"/>
              <a:gd name="T22" fmla="*/ 2147483646 w 315"/>
              <a:gd name="T23" fmla="*/ 2147483646 h 142"/>
              <a:gd name="T24" fmla="*/ 2147483646 w 315"/>
              <a:gd name="T25" fmla="*/ 2147483646 h 142"/>
              <a:gd name="T26" fmla="*/ 2147483646 w 315"/>
              <a:gd name="T27" fmla="*/ 2147483646 h 142"/>
              <a:gd name="T28" fmla="*/ 2147483646 w 315"/>
              <a:gd name="T29" fmla="*/ 2147483646 h 142"/>
              <a:gd name="T30" fmla="*/ 2147483646 w 315"/>
              <a:gd name="T31" fmla="*/ 2147483646 h 142"/>
              <a:gd name="T32" fmla="*/ 2147483646 w 315"/>
              <a:gd name="T33" fmla="*/ 2147483646 h 142"/>
              <a:gd name="T34" fmla="*/ 2147483646 w 315"/>
              <a:gd name="T35" fmla="*/ 2147483646 h 142"/>
              <a:gd name="T36" fmla="*/ 2147483646 w 315"/>
              <a:gd name="T37" fmla="*/ 2147483646 h 142"/>
              <a:gd name="T38" fmla="*/ 2147483646 w 315"/>
              <a:gd name="T39" fmla="*/ 2147483646 h 142"/>
              <a:gd name="T40" fmla="*/ 2147483646 w 315"/>
              <a:gd name="T41" fmla="*/ 0 h 1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5"/>
              <a:gd name="T64" fmla="*/ 0 h 142"/>
              <a:gd name="T65" fmla="*/ 315 w 315"/>
              <a:gd name="T66" fmla="*/ 142 h 1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5" h="142">
                <a:moveTo>
                  <a:pt x="300" y="0"/>
                </a:moveTo>
                <a:cubicBezTo>
                  <a:pt x="280" y="10"/>
                  <a:pt x="300" y="1"/>
                  <a:pt x="249" y="4"/>
                </a:cubicBezTo>
                <a:cubicBezTo>
                  <a:pt x="236" y="5"/>
                  <a:pt x="225" y="17"/>
                  <a:pt x="213" y="19"/>
                </a:cubicBezTo>
                <a:cubicBezTo>
                  <a:pt x="203" y="24"/>
                  <a:pt x="191" y="24"/>
                  <a:pt x="180" y="27"/>
                </a:cubicBezTo>
                <a:cubicBezTo>
                  <a:pt x="176" y="32"/>
                  <a:pt x="174" y="36"/>
                  <a:pt x="169" y="40"/>
                </a:cubicBezTo>
                <a:cubicBezTo>
                  <a:pt x="166" y="53"/>
                  <a:pt x="150" y="54"/>
                  <a:pt x="139" y="55"/>
                </a:cubicBezTo>
                <a:cubicBezTo>
                  <a:pt x="120" y="59"/>
                  <a:pt x="106" y="71"/>
                  <a:pt x="85" y="73"/>
                </a:cubicBezTo>
                <a:cubicBezTo>
                  <a:pt x="78" y="75"/>
                  <a:pt x="77" y="78"/>
                  <a:pt x="73" y="84"/>
                </a:cubicBezTo>
                <a:cubicBezTo>
                  <a:pt x="69" y="105"/>
                  <a:pt x="34" y="119"/>
                  <a:pt x="15" y="121"/>
                </a:cubicBezTo>
                <a:cubicBezTo>
                  <a:pt x="10" y="124"/>
                  <a:pt x="5" y="126"/>
                  <a:pt x="0" y="129"/>
                </a:cubicBezTo>
                <a:cubicBezTo>
                  <a:pt x="17" y="142"/>
                  <a:pt x="43" y="131"/>
                  <a:pt x="64" y="129"/>
                </a:cubicBezTo>
                <a:cubicBezTo>
                  <a:pt x="101" y="130"/>
                  <a:pt x="85" y="136"/>
                  <a:pt x="93" y="120"/>
                </a:cubicBezTo>
                <a:cubicBezTo>
                  <a:pt x="98" y="95"/>
                  <a:pt x="117" y="84"/>
                  <a:pt x="141" y="81"/>
                </a:cubicBezTo>
                <a:cubicBezTo>
                  <a:pt x="160" y="65"/>
                  <a:pt x="128" y="91"/>
                  <a:pt x="159" y="72"/>
                </a:cubicBezTo>
                <a:cubicBezTo>
                  <a:pt x="165" y="68"/>
                  <a:pt x="169" y="62"/>
                  <a:pt x="177" y="58"/>
                </a:cubicBezTo>
                <a:cubicBezTo>
                  <a:pt x="188" y="60"/>
                  <a:pt x="208" y="121"/>
                  <a:pt x="213" y="131"/>
                </a:cubicBezTo>
                <a:cubicBezTo>
                  <a:pt x="222" y="108"/>
                  <a:pt x="193" y="34"/>
                  <a:pt x="226" y="28"/>
                </a:cubicBezTo>
                <a:cubicBezTo>
                  <a:pt x="229" y="28"/>
                  <a:pt x="252" y="36"/>
                  <a:pt x="255" y="36"/>
                </a:cubicBezTo>
                <a:cubicBezTo>
                  <a:pt x="269" y="22"/>
                  <a:pt x="255" y="8"/>
                  <a:pt x="276" y="6"/>
                </a:cubicBezTo>
                <a:cubicBezTo>
                  <a:pt x="287" y="7"/>
                  <a:pt x="299" y="9"/>
                  <a:pt x="310" y="10"/>
                </a:cubicBezTo>
                <a:cubicBezTo>
                  <a:pt x="315" y="0"/>
                  <a:pt x="302" y="9"/>
                  <a:pt x="30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20" name="Freeform 40" descr="Grands confettis"/>
          <p:cNvSpPr>
            <a:spLocks/>
          </p:cNvSpPr>
          <p:nvPr/>
        </p:nvSpPr>
        <p:spPr bwMode="auto">
          <a:xfrm>
            <a:off x="3285304" y="1822094"/>
            <a:ext cx="184706" cy="59853"/>
          </a:xfrm>
          <a:custGeom>
            <a:avLst/>
            <a:gdLst>
              <a:gd name="T0" fmla="*/ 2147483646 w 186"/>
              <a:gd name="T1" fmla="*/ 2147483646 h 99"/>
              <a:gd name="T2" fmla="*/ 2147483646 w 186"/>
              <a:gd name="T3" fmla="*/ 2147483646 h 99"/>
              <a:gd name="T4" fmla="*/ 2147483646 w 186"/>
              <a:gd name="T5" fmla="*/ 2147483646 h 99"/>
              <a:gd name="T6" fmla="*/ 2147483646 w 186"/>
              <a:gd name="T7" fmla="*/ 2147483646 h 99"/>
              <a:gd name="T8" fmla="*/ 2147483646 w 186"/>
              <a:gd name="T9" fmla="*/ 2147483646 h 99"/>
              <a:gd name="T10" fmla="*/ 2147483646 w 186"/>
              <a:gd name="T11" fmla="*/ 2147483646 h 99"/>
              <a:gd name="T12" fmla="*/ 2147483646 w 186"/>
              <a:gd name="T13" fmla="*/ 2147483646 h 99"/>
              <a:gd name="T14" fmla="*/ 2147483646 w 186"/>
              <a:gd name="T15" fmla="*/ 2147483646 h 99"/>
              <a:gd name="T16" fmla="*/ 2147483646 w 186"/>
              <a:gd name="T17" fmla="*/ 2147483646 h 99"/>
              <a:gd name="T18" fmla="*/ 2147483646 w 186"/>
              <a:gd name="T19" fmla="*/ 2147483646 h 99"/>
              <a:gd name="T20" fmla="*/ 2147483646 w 186"/>
              <a:gd name="T21" fmla="*/ 2147483646 h 99"/>
              <a:gd name="T22" fmla="*/ 2147483646 w 186"/>
              <a:gd name="T23" fmla="*/ 2147483646 h 99"/>
              <a:gd name="T24" fmla="*/ 2147483646 w 186"/>
              <a:gd name="T25" fmla="*/ 0 h 99"/>
              <a:gd name="T26" fmla="*/ 2147483646 w 186"/>
              <a:gd name="T27" fmla="*/ 2147483646 h 99"/>
              <a:gd name="T28" fmla="*/ 2147483646 w 186"/>
              <a:gd name="T29" fmla="*/ 2147483646 h 99"/>
              <a:gd name="T30" fmla="*/ 2147483646 w 186"/>
              <a:gd name="T31" fmla="*/ 2147483646 h 99"/>
              <a:gd name="T32" fmla="*/ 2147483646 w 186"/>
              <a:gd name="T33" fmla="*/ 2147483646 h 99"/>
              <a:gd name="T34" fmla="*/ 2147483646 w 186"/>
              <a:gd name="T35" fmla="*/ 2147483646 h 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6"/>
              <a:gd name="T55" fmla="*/ 0 h 99"/>
              <a:gd name="T56" fmla="*/ 186 w 186"/>
              <a:gd name="T57" fmla="*/ 99 h 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6" h="99">
                <a:moveTo>
                  <a:pt x="36" y="88"/>
                </a:moveTo>
                <a:cubicBezTo>
                  <a:pt x="50" y="82"/>
                  <a:pt x="48" y="39"/>
                  <a:pt x="65" y="36"/>
                </a:cubicBezTo>
                <a:cubicBezTo>
                  <a:pt x="72" y="33"/>
                  <a:pt x="87" y="31"/>
                  <a:pt x="87" y="31"/>
                </a:cubicBezTo>
                <a:cubicBezTo>
                  <a:pt x="98" y="32"/>
                  <a:pt x="102" y="31"/>
                  <a:pt x="110" y="36"/>
                </a:cubicBezTo>
                <a:cubicBezTo>
                  <a:pt x="113" y="38"/>
                  <a:pt x="119" y="43"/>
                  <a:pt x="119" y="43"/>
                </a:cubicBezTo>
                <a:cubicBezTo>
                  <a:pt x="121" y="47"/>
                  <a:pt x="124" y="50"/>
                  <a:pt x="126" y="54"/>
                </a:cubicBezTo>
                <a:cubicBezTo>
                  <a:pt x="128" y="57"/>
                  <a:pt x="131" y="64"/>
                  <a:pt x="131" y="64"/>
                </a:cubicBezTo>
                <a:cubicBezTo>
                  <a:pt x="133" y="72"/>
                  <a:pt x="134" y="80"/>
                  <a:pt x="137" y="87"/>
                </a:cubicBezTo>
                <a:cubicBezTo>
                  <a:pt x="138" y="93"/>
                  <a:pt x="137" y="99"/>
                  <a:pt x="144" y="94"/>
                </a:cubicBezTo>
                <a:cubicBezTo>
                  <a:pt x="149" y="85"/>
                  <a:pt x="142" y="53"/>
                  <a:pt x="141" y="45"/>
                </a:cubicBezTo>
                <a:cubicBezTo>
                  <a:pt x="142" y="31"/>
                  <a:pt x="140" y="18"/>
                  <a:pt x="155" y="15"/>
                </a:cubicBezTo>
                <a:cubicBezTo>
                  <a:pt x="162" y="10"/>
                  <a:pt x="168" y="7"/>
                  <a:pt x="176" y="6"/>
                </a:cubicBezTo>
                <a:cubicBezTo>
                  <a:pt x="186" y="1"/>
                  <a:pt x="170" y="0"/>
                  <a:pt x="167" y="0"/>
                </a:cubicBezTo>
                <a:cubicBezTo>
                  <a:pt x="158" y="1"/>
                  <a:pt x="150" y="3"/>
                  <a:pt x="141" y="4"/>
                </a:cubicBezTo>
                <a:cubicBezTo>
                  <a:pt x="124" y="13"/>
                  <a:pt x="112" y="13"/>
                  <a:pt x="92" y="16"/>
                </a:cubicBezTo>
                <a:cubicBezTo>
                  <a:pt x="86" y="17"/>
                  <a:pt x="74" y="19"/>
                  <a:pt x="74" y="19"/>
                </a:cubicBezTo>
                <a:cubicBezTo>
                  <a:pt x="64" y="25"/>
                  <a:pt x="34" y="17"/>
                  <a:pt x="27" y="27"/>
                </a:cubicBezTo>
                <a:cubicBezTo>
                  <a:pt x="0" y="43"/>
                  <a:pt x="45" y="79"/>
                  <a:pt x="36" y="8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21" name="Freeform 41"/>
          <p:cNvSpPr>
            <a:spLocks/>
          </p:cNvSpPr>
          <p:nvPr/>
        </p:nvSpPr>
        <p:spPr bwMode="auto">
          <a:xfrm>
            <a:off x="3468023" y="1805770"/>
            <a:ext cx="181727" cy="68922"/>
          </a:xfrm>
          <a:custGeom>
            <a:avLst/>
            <a:gdLst>
              <a:gd name="T0" fmla="*/ 2147483646 w 183"/>
              <a:gd name="T1" fmla="*/ 2147483646 h 114"/>
              <a:gd name="T2" fmla="*/ 2147483646 w 183"/>
              <a:gd name="T3" fmla="*/ 2147483646 h 114"/>
              <a:gd name="T4" fmla="*/ 2147483646 w 183"/>
              <a:gd name="T5" fmla="*/ 2147483646 h 114"/>
              <a:gd name="T6" fmla="*/ 2147483646 w 183"/>
              <a:gd name="T7" fmla="*/ 2147483646 h 114"/>
              <a:gd name="T8" fmla="*/ 2147483646 w 183"/>
              <a:gd name="T9" fmla="*/ 2147483646 h 114"/>
              <a:gd name="T10" fmla="*/ 2147483646 w 183"/>
              <a:gd name="T11" fmla="*/ 2147483646 h 114"/>
              <a:gd name="T12" fmla="*/ 2147483646 w 183"/>
              <a:gd name="T13" fmla="*/ 2147483646 h 114"/>
              <a:gd name="T14" fmla="*/ 2147483646 w 183"/>
              <a:gd name="T15" fmla="*/ 2147483646 h 114"/>
              <a:gd name="T16" fmla="*/ 2147483646 w 183"/>
              <a:gd name="T17" fmla="*/ 2147483646 h 114"/>
              <a:gd name="T18" fmla="*/ 2147483646 w 183"/>
              <a:gd name="T19" fmla="*/ 2147483646 h 114"/>
              <a:gd name="T20" fmla="*/ 2147483646 w 183"/>
              <a:gd name="T21" fmla="*/ 0 h 114"/>
              <a:gd name="T22" fmla="*/ 2147483646 w 183"/>
              <a:gd name="T23" fmla="*/ 2147483646 h 114"/>
              <a:gd name="T24" fmla="*/ 2147483646 w 183"/>
              <a:gd name="T25" fmla="*/ 2147483646 h 114"/>
              <a:gd name="T26" fmla="*/ 2147483646 w 183"/>
              <a:gd name="T27" fmla="*/ 2147483646 h 114"/>
              <a:gd name="T28" fmla="*/ 2147483646 w 183"/>
              <a:gd name="T29" fmla="*/ 2147483646 h 114"/>
              <a:gd name="T30" fmla="*/ 2147483646 w 183"/>
              <a:gd name="T31" fmla="*/ 2147483646 h 114"/>
              <a:gd name="T32" fmla="*/ 2147483646 w 183"/>
              <a:gd name="T33" fmla="*/ 2147483646 h 1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3"/>
              <a:gd name="T52" fmla="*/ 0 h 114"/>
              <a:gd name="T53" fmla="*/ 183 w 183"/>
              <a:gd name="T54" fmla="*/ 114 h 1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3" h="114">
                <a:moveTo>
                  <a:pt x="46" y="114"/>
                </a:moveTo>
                <a:cubicBezTo>
                  <a:pt x="49" y="97"/>
                  <a:pt x="43" y="45"/>
                  <a:pt x="58" y="33"/>
                </a:cubicBezTo>
                <a:cubicBezTo>
                  <a:pt x="62" y="26"/>
                  <a:pt x="66" y="23"/>
                  <a:pt x="73" y="19"/>
                </a:cubicBezTo>
                <a:cubicBezTo>
                  <a:pt x="82" y="20"/>
                  <a:pt x="92" y="19"/>
                  <a:pt x="101" y="21"/>
                </a:cubicBezTo>
                <a:cubicBezTo>
                  <a:pt x="110" y="23"/>
                  <a:pt x="124" y="55"/>
                  <a:pt x="130" y="63"/>
                </a:cubicBezTo>
                <a:cubicBezTo>
                  <a:pt x="132" y="73"/>
                  <a:pt x="133" y="82"/>
                  <a:pt x="139" y="90"/>
                </a:cubicBezTo>
                <a:cubicBezTo>
                  <a:pt x="142" y="72"/>
                  <a:pt x="142" y="54"/>
                  <a:pt x="137" y="37"/>
                </a:cubicBezTo>
                <a:cubicBezTo>
                  <a:pt x="139" y="25"/>
                  <a:pt x="137" y="24"/>
                  <a:pt x="143" y="18"/>
                </a:cubicBezTo>
                <a:cubicBezTo>
                  <a:pt x="146" y="15"/>
                  <a:pt x="153" y="12"/>
                  <a:pt x="151" y="9"/>
                </a:cubicBezTo>
                <a:cubicBezTo>
                  <a:pt x="152" y="6"/>
                  <a:pt x="183" y="10"/>
                  <a:pt x="182" y="9"/>
                </a:cubicBezTo>
                <a:cubicBezTo>
                  <a:pt x="181" y="8"/>
                  <a:pt x="155" y="0"/>
                  <a:pt x="145" y="0"/>
                </a:cubicBezTo>
                <a:cubicBezTo>
                  <a:pt x="139" y="1"/>
                  <a:pt x="130" y="6"/>
                  <a:pt x="124" y="7"/>
                </a:cubicBezTo>
                <a:cubicBezTo>
                  <a:pt x="106" y="5"/>
                  <a:pt x="91" y="8"/>
                  <a:pt x="73" y="6"/>
                </a:cubicBezTo>
                <a:cubicBezTo>
                  <a:pt x="63" y="8"/>
                  <a:pt x="56" y="14"/>
                  <a:pt x="47" y="18"/>
                </a:cubicBezTo>
                <a:cubicBezTo>
                  <a:pt x="43" y="23"/>
                  <a:pt x="41" y="30"/>
                  <a:pt x="37" y="36"/>
                </a:cubicBezTo>
                <a:cubicBezTo>
                  <a:pt x="38" y="48"/>
                  <a:pt x="30" y="62"/>
                  <a:pt x="32" y="73"/>
                </a:cubicBezTo>
                <a:cubicBezTo>
                  <a:pt x="35" y="67"/>
                  <a:pt x="0" y="113"/>
                  <a:pt x="38" y="94"/>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22" name="Freeform 42" descr="Grands confettis"/>
          <p:cNvSpPr>
            <a:spLocks/>
          </p:cNvSpPr>
          <p:nvPr/>
        </p:nvSpPr>
        <p:spPr bwMode="auto">
          <a:xfrm>
            <a:off x="3735152" y="1805770"/>
            <a:ext cx="100297" cy="68318"/>
          </a:xfrm>
          <a:custGeom>
            <a:avLst/>
            <a:gdLst>
              <a:gd name="T0" fmla="*/ 2147483646 w 101"/>
              <a:gd name="T1" fmla="*/ 2147483646 h 113"/>
              <a:gd name="T2" fmla="*/ 2147483646 w 101"/>
              <a:gd name="T3" fmla="*/ 2147483646 h 113"/>
              <a:gd name="T4" fmla="*/ 2147483646 w 101"/>
              <a:gd name="T5" fmla="*/ 2147483646 h 113"/>
              <a:gd name="T6" fmla="*/ 2147483646 w 101"/>
              <a:gd name="T7" fmla="*/ 2147483646 h 113"/>
              <a:gd name="T8" fmla="*/ 2147483646 w 101"/>
              <a:gd name="T9" fmla="*/ 2147483646 h 113"/>
              <a:gd name="T10" fmla="*/ 0 w 101"/>
              <a:gd name="T11" fmla="*/ 2147483646 h 113"/>
              <a:gd name="T12" fmla="*/ 2147483646 w 101"/>
              <a:gd name="T13" fmla="*/ 2147483646 h 113"/>
              <a:gd name="T14" fmla="*/ 2147483646 w 101"/>
              <a:gd name="T15" fmla="*/ 2147483646 h 113"/>
              <a:gd name="T16" fmla="*/ 2147483646 w 101"/>
              <a:gd name="T17" fmla="*/ 2147483646 h 113"/>
              <a:gd name="T18" fmla="*/ 2147483646 w 101"/>
              <a:gd name="T19" fmla="*/ 2147483646 h 113"/>
              <a:gd name="T20" fmla="*/ 2147483646 w 101"/>
              <a:gd name="T21" fmla="*/ 0 h 113"/>
              <a:gd name="T22" fmla="*/ 2147483646 w 101"/>
              <a:gd name="T23" fmla="*/ 2147483646 h 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113"/>
              <a:gd name="T38" fmla="*/ 101 w 101"/>
              <a:gd name="T39" fmla="*/ 113 h 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113">
                <a:moveTo>
                  <a:pt x="65" y="1"/>
                </a:moveTo>
                <a:cubicBezTo>
                  <a:pt x="70" y="5"/>
                  <a:pt x="72" y="9"/>
                  <a:pt x="74" y="15"/>
                </a:cubicBezTo>
                <a:cubicBezTo>
                  <a:pt x="71" y="28"/>
                  <a:pt x="73" y="31"/>
                  <a:pt x="63" y="37"/>
                </a:cubicBezTo>
                <a:cubicBezTo>
                  <a:pt x="57" y="48"/>
                  <a:pt x="50" y="60"/>
                  <a:pt x="42" y="70"/>
                </a:cubicBezTo>
                <a:cubicBezTo>
                  <a:pt x="40" y="80"/>
                  <a:pt x="14" y="81"/>
                  <a:pt x="14" y="81"/>
                </a:cubicBezTo>
                <a:cubicBezTo>
                  <a:pt x="10" y="86"/>
                  <a:pt x="3" y="106"/>
                  <a:pt x="0" y="111"/>
                </a:cubicBezTo>
                <a:cubicBezTo>
                  <a:pt x="11" y="113"/>
                  <a:pt x="40" y="100"/>
                  <a:pt x="48" y="100"/>
                </a:cubicBezTo>
                <a:cubicBezTo>
                  <a:pt x="55" y="97"/>
                  <a:pt x="68" y="87"/>
                  <a:pt x="68" y="87"/>
                </a:cubicBezTo>
                <a:cubicBezTo>
                  <a:pt x="70" y="75"/>
                  <a:pt x="71" y="58"/>
                  <a:pt x="83" y="55"/>
                </a:cubicBezTo>
                <a:cubicBezTo>
                  <a:pt x="87" y="50"/>
                  <a:pt x="95" y="40"/>
                  <a:pt x="95" y="40"/>
                </a:cubicBezTo>
                <a:cubicBezTo>
                  <a:pt x="97" y="19"/>
                  <a:pt x="101" y="2"/>
                  <a:pt x="78" y="0"/>
                </a:cubicBezTo>
                <a:cubicBezTo>
                  <a:pt x="67" y="1"/>
                  <a:pt x="71" y="1"/>
                  <a:pt x="6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23" name="Freeform 43"/>
          <p:cNvSpPr>
            <a:spLocks/>
          </p:cNvSpPr>
          <p:nvPr/>
        </p:nvSpPr>
        <p:spPr bwMode="auto">
          <a:xfrm>
            <a:off x="3696423" y="1800933"/>
            <a:ext cx="65541" cy="38088"/>
          </a:xfrm>
          <a:custGeom>
            <a:avLst/>
            <a:gdLst>
              <a:gd name="T0" fmla="*/ 2147483646 w 65"/>
              <a:gd name="T1" fmla="*/ 2147483646 h 63"/>
              <a:gd name="T2" fmla="*/ 2147483646 w 65"/>
              <a:gd name="T3" fmla="*/ 2147483646 h 63"/>
              <a:gd name="T4" fmla="*/ 2147483646 w 65"/>
              <a:gd name="T5" fmla="*/ 2147483646 h 63"/>
              <a:gd name="T6" fmla="*/ 2147483646 w 65"/>
              <a:gd name="T7" fmla="*/ 2147483646 h 63"/>
              <a:gd name="T8" fmla="*/ 2147483646 w 65"/>
              <a:gd name="T9" fmla="*/ 2147483646 h 63"/>
              <a:gd name="T10" fmla="*/ 2147483646 w 65"/>
              <a:gd name="T11" fmla="*/ 2147483646 h 63"/>
              <a:gd name="T12" fmla="*/ 2147483646 w 65"/>
              <a:gd name="T13" fmla="*/ 2147483646 h 63"/>
              <a:gd name="T14" fmla="*/ 2147483646 w 65"/>
              <a:gd name="T15" fmla="*/ 2147483646 h 63"/>
              <a:gd name="T16" fmla="*/ 2147483646 w 65"/>
              <a:gd name="T17" fmla="*/ 2147483646 h 63"/>
              <a:gd name="T18" fmla="*/ 2147483646 w 65"/>
              <a:gd name="T19" fmla="*/ 2147483646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63"/>
              <a:gd name="T32" fmla="*/ 65 w 65"/>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63">
                <a:moveTo>
                  <a:pt x="7" y="13"/>
                </a:moveTo>
                <a:cubicBezTo>
                  <a:pt x="14" y="18"/>
                  <a:pt x="22" y="15"/>
                  <a:pt x="29" y="20"/>
                </a:cubicBezTo>
                <a:cubicBezTo>
                  <a:pt x="33" y="27"/>
                  <a:pt x="34" y="29"/>
                  <a:pt x="35" y="37"/>
                </a:cubicBezTo>
                <a:cubicBezTo>
                  <a:pt x="33" y="60"/>
                  <a:pt x="36" y="38"/>
                  <a:pt x="32" y="52"/>
                </a:cubicBezTo>
                <a:cubicBezTo>
                  <a:pt x="31" y="55"/>
                  <a:pt x="27" y="60"/>
                  <a:pt x="29" y="62"/>
                </a:cubicBezTo>
                <a:cubicBezTo>
                  <a:pt x="30" y="63"/>
                  <a:pt x="32" y="61"/>
                  <a:pt x="34" y="61"/>
                </a:cubicBezTo>
                <a:cubicBezTo>
                  <a:pt x="35" y="55"/>
                  <a:pt x="37" y="52"/>
                  <a:pt x="40" y="47"/>
                </a:cubicBezTo>
                <a:cubicBezTo>
                  <a:pt x="43" y="29"/>
                  <a:pt x="51" y="21"/>
                  <a:pt x="65" y="11"/>
                </a:cubicBezTo>
                <a:cubicBezTo>
                  <a:pt x="56" y="0"/>
                  <a:pt x="18" y="8"/>
                  <a:pt x="2" y="13"/>
                </a:cubicBezTo>
                <a:cubicBezTo>
                  <a:pt x="0" y="13"/>
                  <a:pt x="5" y="13"/>
                  <a:pt x="7" y="1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24" name="Freeform 44"/>
          <p:cNvSpPr>
            <a:spLocks/>
          </p:cNvSpPr>
          <p:nvPr/>
        </p:nvSpPr>
        <p:spPr bwMode="auto">
          <a:xfrm>
            <a:off x="3178055" y="2235628"/>
            <a:ext cx="1595819" cy="671085"/>
          </a:xfrm>
          <a:custGeom>
            <a:avLst/>
            <a:gdLst>
              <a:gd name="T0" fmla="*/ 2147483646 w 1607"/>
              <a:gd name="T1" fmla="*/ 2147483646 h 1110"/>
              <a:gd name="T2" fmla="*/ 2147483646 w 1607"/>
              <a:gd name="T3" fmla="*/ 2147483646 h 1110"/>
              <a:gd name="T4" fmla="*/ 2147483646 w 1607"/>
              <a:gd name="T5" fmla="*/ 2147483646 h 1110"/>
              <a:gd name="T6" fmla="*/ 2147483646 w 1607"/>
              <a:gd name="T7" fmla="*/ 2147483646 h 1110"/>
              <a:gd name="T8" fmla="*/ 2147483646 w 1607"/>
              <a:gd name="T9" fmla="*/ 2147483646 h 1110"/>
              <a:gd name="T10" fmla="*/ 2147483646 w 1607"/>
              <a:gd name="T11" fmla="*/ 2147483646 h 1110"/>
              <a:gd name="T12" fmla="*/ 2147483646 w 1607"/>
              <a:gd name="T13" fmla="*/ 2147483646 h 1110"/>
              <a:gd name="T14" fmla="*/ 2147483646 w 1607"/>
              <a:gd name="T15" fmla="*/ 2147483646 h 1110"/>
              <a:gd name="T16" fmla="*/ 2147483646 w 1607"/>
              <a:gd name="T17" fmla="*/ 2147483646 h 1110"/>
              <a:gd name="T18" fmla="*/ 2147483646 w 1607"/>
              <a:gd name="T19" fmla="*/ 2147483646 h 1110"/>
              <a:gd name="T20" fmla="*/ 2147483646 w 1607"/>
              <a:gd name="T21" fmla="*/ 2147483646 h 1110"/>
              <a:gd name="T22" fmla="*/ 2147483646 w 1607"/>
              <a:gd name="T23" fmla="*/ 2147483646 h 1110"/>
              <a:gd name="T24" fmla="*/ 2147483646 w 1607"/>
              <a:gd name="T25" fmla="*/ 2147483646 h 1110"/>
              <a:gd name="T26" fmla="*/ 2147483646 w 1607"/>
              <a:gd name="T27" fmla="*/ 2147483646 h 1110"/>
              <a:gd name="T28" fmla="*/ 2147483646 w 1607"/>
              <a:gd name="T29" fmla="*/ 2147483646 h 1110"/>
              <a:gd name="T30" fmla="*/ 2147483646 w 1607"/>
              <a:gd name="T31" fmla="*/ 2147483646 h 1110"/>
              <a:gd name="T32" fmla="*/ 2147483646 w 1607"/>
              <a:gd name="T33" fmla="*/ 2147483646 h 1110"/>
              <a:gd name="T34" fmla="*/ 2147483646 w 1607"/>
              <a:gd name="T35" fmla="*/ 2147483646 h 1110"/>
              <a:gd name="T36" fmla="*/ 2147483646 w 1607"/>
              <a:gd name="T37" fmla="*/ 2147483646 h 1110"/>
              <a:gd name="T38" fmla="*/ 2147483646 w 1607"/>
              <a:gd name="T39" fmla="*/ 2147483646 h 1110"/>
              <a:gd name="T40" fmla="*/ 2147483646 w 1607"/>
              <a:gd name="T41" fmla="*/ 2147483646 h 1110"/>
              <a:gd name="T42" fmla="*/ 2147483646 w 1607"/>
              <a:gd name="T43" fmla="*/ 2147483646 h 1110"/>
              <a:gd name="T44" fmla="*/ 2147483646 w 1607"/>
              <a:gd name="T45" fmla="*/ 2147483646 h 1110"/>
              <a:gd name="T46" fmla="*/ 2147483646 w 1607"/>
              <a:gd name="T47" fmla="*/ 2147483646 h 1110"/>
              <a:gd name="T48" fmla="*/ 2147483646 w 1607"/>
              <a:gd name="T49" fmla="*/ 2147483646 h 1110"/>
              <a:gd name="T50" fmla="*/ 2147483646 w 1607"/>
              <a:gd name="T51" fmla="*/ 2147483646 h 1110"/>
              <a:gd name="T52" fmla="*/ 2147483646 w 1607"/>
              <a:gd name="T53" fmla="*/ 2147483646 h 1110"/>
              <a:gd name="T54" fmla="*/ 2147483646 w 1607"/>
              <a:gd name="T55" fmla="*/ 2147483646 h 1110"/>
              <a:gd name="T56" fmla="*/ 2147483646 w 1607"/>
              <a:gd name="T57" fmla="*/ 2147483646 h 1110"/>
              <a:gd name="T58" fmla="*/ 2147483646 w 1607"/>
              <a:gd name="T59" fmla="*/ 2147483646 h 1110"/>
              <a:gd name="T60" fmla="*/ 2147483646 w 1607"/>
              <a:gd name="T61" fmla="*/ 2147483646 h 1110"/>
              <a:gd name="T62" fmla="*/ 2147483646 w 1607"/>
              <a:gd name="T63" fmla="*/ 2147483646 h 1110"/>
              <a:gd name="T64" fmla="*/ 2147483646 w 1607"/>
              <a:gd name="T65" fmla="*/ 2147483646 h 1110"/>
              <a:gd name="T66" fmla="*/ 2147483646 w 1607"/>
              <a:gd name="T67" fmla="*/ 2147483646 h 1110"/>
              <a:gd name="T68" fmla="*/ 2147483646 w 1607"/>
              <a:gd name="T69" fmla="*/ 2147483646 h 1110"/>
              <a:gd name="T70" fmla="*/ 2147483646 w 1607"/>
              <a:gd name="T71" fmla="*/ 2147483646 h 1110"/>
              <a:gd name="T72" fmla="*/ 2147483646 w 1607"/>
              <a:gd name="T73" fmla="*/ 2147483646 h 1110"/>
              <a:gd name="T74" fmla="*/ 2147483646 w 1607"/>
              <a:gd name="T75" fmla="*/ 2147483646 h 1110"/>
              <a:gd name="T76" fmla="*/ 2147483646 w 1607"/>
              <a:gd name="T77" fmla="*/ 2147483646 h 1110"/>
              <a:gd name="T78" fmla="*/ 2147483646 w 1607"/>
              <a:gd name="T79" fmla="*/ 2147483646 h 1110"/>
              <a:gd name="T80" fmla="*/ 2147483646 w 1607"/>
              <a:gd name="T81" fmla="*/ 2147483646 h 1110"/>
              <a:gd name="T82" fmla="*/ 2147483646 w 1607"/>
              <a:gd name="T83" fmla="*/ 2147483646 h 1110"/>
              <a:gd name="T84" fmla="*/ 2147483646 w 1607"/>
              <a:gd name="T85" fmla="*/ 2147483646 h 1110"/>
              <a:gd name="T86" fmla="*/ 2147483646 w 1607"/>
              <a:gd name="T87" fmla="*/ 2147483646 h 1110"/>
              <a:gd name="T88" fmla="*/ 2147483646 w 1607"/>
              <a:gd name="T89" fmla="*/ 2147483646 h 1110"/>
              <a:gd name="T90" fmla="*/ 2147483646 w 1607"/>
              <a:gd name="T91" fmla="*/ 2147483646 h 1110"/>
              <a:gd name="T92" fmla="*/ 2147483646 w 1607"/>
              <a:gd name="T93" fmla="*/ 2147483646 h 1110"/>
              <a:gd name="T94" fmla="*/ 2147483646 w 1607"/>
              <a:gd name="T95" fmla="*/ 2147483646 h 1110"/>
              <a:gd name="T96" fmla="*/ 2147483646 w 1607"/>
              <a:gd name="T97" fmla="*/ 2147483646 h 1110"/>
              <a:gd name="T98" fmla="*/ 2147483646 w 1607"/>
              <a:gd name="T99" fmla="*/ 2147483646 h 1110"/>
              <a:gd name="T100" fmla="*/ 2147483646 w 1607"/>
              <a:gd name="T101" fmla="*/ 2147483646 h 1110"/>
              <a:gd name="T102" fmla="*/ 2147483646 w 1607"/>
              <a:gd name="T103" fmla="*/ 2147483646 h 1110"/>
              <a:gd name="T104" fmla="*/ 2147483646 w 1607"/>
              <a:gd name="T105" fmla="*/ 2147483646 h 1110"/>
              <a:gd name="T106" fmla="*/ 2147483646 w 1607"/>
              <a:gd name="T107" fmla="*/ 2147483646 h 1110"/>
              <a:gd name="T108" fmla="*/ 2147483646 w 1607"/>
              <a:gd name="T109" fmla="*/ 2147483646 h 1110"/>
              <a:gd name="T110" fmla="*/ 2147483646 w 1607"/>
              <a:gd name="T111" fmla="*/ 2147483646 h 11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07"/>
              <a:gd name="T169" fmla="*/ 0 h 1110"/>
              <a:gd name="T170" fmla="*/ 1607 w 1607"/>
              <a:gd name="T171" fmla="*/ 1110 h 11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07" h="1110">
                <a:moveTo>
                  <a:pt x="426" y="22"/>
                </a:moveTo>
                <a:cubicBezTo>
                  <a:pt x="414" y="24"/>
                  <a:pt x="410" y="39"/>
                  <a:pt x="401" y="45"/>
                </a:cubicBezTo>
                <a:cubicBezTo>
                  <a:pt x="393" y="57"/>
                  <a:pt x="391" y="64"/>
                  <a:pt x="387" y="77"/>
                </a:cubicBezTo>
                <a:cubicBezTo>
                  <a:pt x="390" y="102"/>
                  <a:pt x="389" y="101"/>
                  <a:pt x="413" y="109"/>
                </a:cubicBezTo>
                <a:cubicBezTo>
                  <a:pt x="419" y="107"/>
                  <a:pt x="431" y="103"/>
                  <a:pt x="431" y="103"/>
                </a:cubicBezTo>
                <a:cubicBezTo>
                  <a:pt x="449" y="107"/>
                  <a:pt x="428" y="104"/>
                  <a:pt x="421" y="105"/>
                </a:cubicBezTo>
                <a:cubicBezTo>
                  <a:pt x="416" y="121"/>
                  <a:pt x="425" y="139"/>
                  <a:pt x="441" y="143"/>
                </a:cubicBezTo>
                <a:cubicBezTo>
                  <a:pt x="445" y="142"/>
                  <a:pt x="449" y="139"/>
                  <a:pt x="453" y="141"/>
                </a:cubicBezTo>
                <a:cubicBezTo>
                  <a:pt x="455" y="142"/>
                  <a:pt x="449" y="145"/>
                  <a:pt x="449" y="147"/>
                </a:cubicBezTo>
                <a:cubicBezTo>
                  <a:pt x="449" y="150"/>
                  <a:pt x="449" y="155"/>
                  <a:pt x="451" y="157"/>
                </a:cubicBezTo>
                <a:cubicBezTo>
                  <a:pt x="454" y="160"/>
                  <a:pt x="469" y="162"/>
                  <a:pt x="473" y="163"/>
                </a:cubicBezTo>
                <a:cubicBezTo>
                  <a:pt x="468" y="166"/>
                  <a:pt x="465" y="167"/>
                  <a:pt x="465" y="173"/>
                </a:cubicBezTo>
                <a:cubicBezTo>
                  <a:pt x="465" y="195"/>
                  <a:pt x="480" y="195"/>
                  <a:pt x="497" y="197"/>
                </a:cubicBezTo>
                <a:cubicBezTo>
                  <a:pt x="483" y="206"/>
                  <a:pt x="487" y="200"/>
                  <a:pt x="483" y="211"/>
                </a:cubicBezTo>
                <a:cubicBezTo>
                  <a:pt x="485" y="236"/>
                  <a:pt x="484" y="247"/>
                  <a:pt x="507" y="255"/>
                </a:cubicBezTo>
                <a:cubicBezTo>
                  <a:pt x="523" y="252"/>
                  <a:pt x="523" y="252"/>
                  <a:pt x="507" y="257"/>
                </a:cubicBezTo>
                <a:cubicBezTo>
                  <a:pt x="505" y="258"/>
                  <a:pt x="503" y="260"/>
                  <a:pt x="501" y="261"/>
                </a:cubicBezTo>
                <a:cubicBezTo>
                  <a:pt x="495" y="270"/>
                  <a:pt x="496" y="275"/>
                  <a:pt x="505" y="281"/>
                </a:cubicBezTo>
                <a:cubicBezTo>
                  <a:pt x="515" y="296"/>
                  <a:pt x="496" y="281"/>
                  <a:pt x="491" y="295"/>
                </a:cubicBezTo>
                <a:cubicBezTo>
                  <a:pt x="492" y="297"/>
                  <a:pt x="491" y="300"/>
                  <a:pt x="493" y="301"/>
                </a:cubicBezTo>
                <a:cubicBezTo>
                  <a:pt x="493" y="301"/>
                  <a:pt x="508" y="306"/>
                  <a:pt x="511" y="307"/>
                </a:cubicBezTo>
                <a:cubicBezTo>
                  <a:pt x="514" y="308"/>
                  <a:pt x="522" y="309"/>
                  <a:pt x="519" y="309"/>
                </a:cubicBezTo>
                <a:cubicBezTo>
                  <a:pt x="514" y="309"/>
                  <a:pt x="510" y="308"/>
                  <a:pt x="505" y="307"/>
                </a:cubicBezTo>
                <a:cubicBezTo>
                  <a:pt x="492" y="309"/>
                  <a:pt x="490" y="310"/>
                  <a:pt x="481" y="319"/>
                </a:cubicBezTo>
                <a:cubicBezTo>
                  <a:pt x="480" y="323"/>
                  <a:pt x="476" y="327"/>
                  <a:pt x="477" y="331"/>
                </a:cubicBezTo>
                <a:cubicBezTo>
                  <a:pt x="483" y="349"/>
                  <a:pt x="481" y="342"/>
                  <a:pt x="467" y="339"/>
                </a:cubicBezTo>
                <a:cubicBezTo>
                  <a:pt x="460" y="341"/>
                  <a:pt x="447" y="345"/>
                  <a:pt x="447" y="345"/>
                </a:cubicBezTo>
                <a:cubicBezTo>
                  <a:pt x="435" y="357"/>
                  <a:pt x="434" y="369"/>
                  <a:pt x="449" y="379"/>
                </a:cubicBezTo>
                <a:cubicBezTo>
                  <a:pt x="438" y="383"/>
                  <a:pt x="428" y="381"/>
                  <a:pt x="417" y="385"/>
                </a:cubicBezTo>
                <a:cubicBezTo>
                  <a:pt x="410" y="395"/>
                  <a:pt x="410" y="404"/>
                  <a:pt x="409" y="417"/>
                </a:cubicBezTo>
                <a:cubicBezTo>
                  <a:pt x="400" y="411"/>
                  <a:pt x="394" y="413"/>
                  <a:pt x="385" y="419"/>
                </a:cubicBezTo>
                <a:cubicBezTo>
                  <a:pt x="387" y="440"/>
                  <a:pt x="389" y="440"/>
                  <a:pt x="375" y="431"/>
                </a:cubicBezTo>
                <a:cubicBezTo>
                  <a:pt x="362" y="432"/>
                  <a:pt x="349" y="428"/>
                  <a:pt x="345" y="441"/>
                </a:cubicBezTo>
                <a:cubicBezTo>
                  <a:pt x="348" y="465"/>
                  <a:pt x="345" y="451"/>
                  <a:pt x="327" y="457"/>
                </a:cubicBezTo>
                <a:cubicBezTo>
                  <a:pt x="321" y="467"/>
                  <a:pt x="324" y="461"/>
                  <a:pt x="319" y="475"/>
                </a:cubicBezTo>
                <a:cubicBezTo>
                  <a:pt x="318" y="477"/>
                  <a:pt x="317" y="481"/>
                  <a:pt x="317" y="481"/>
                </a:cubicBezTo>
                <a:cubicBezTo>
                  <a:pt x="314" y="476"/>
                  <a:pt x="301" y="471"/>
                  <a:pt x="301" y="471"/>
                </a:cubicBezTo>
                <a:cubicBezTo>
                  <a:pt x="292" y="473"/>
                  <a:pt x="288" y="472"/>
                  <a:pt x="285" y="481"/>
                </a:cubicBezTo>
                <a:cubicBezTo>
                  <a:pt x="287" y="489"/>
                  <a:pt x="289" y="494"/>
                  <a:pt x="285" y="503"/>
                </a:cubicBezTo>
                <a:cubicBezTo>
                  <a:pt x="284" y="505"/>
                  <a:pt x="284" y="499"/>
                  <a:pt x="283" y="497"/>
                </a:cubicBezTo>
                <a:cubicBezTo>
                  <a:pt x="281" y="495"/>
                  <a:pt x="279" y="494"/>
                  <a:pt x="277" y="493"/>
                </a:cubicBezTo>
                <a:cubicBezTo>
                  <a:pt x="263" y="495"/>
                  <a:pt x="258" y="494"/>
                  <a:pt x="249" y="503"/>
                </a:cubicBezTo>
                <a:cubicBezTo>
                  <a:pt x="253" y="524"/>
                  <a:pt x="249" y="507"/>
                  <a:pt x="245" y="501"/>
                </a:cubicBezTo>
                <a:cubicBezTo>
                  <a:pt x="238" y="503"/>
                  <a:pt x="225" y="507"/>
                  <a:pt x="225" y="507"/>
                </a:cubicBezTo>
                <a:cubicBezTo>
                  <a:pt x="219" y="516"/>
                  <a:pt x="217" y="525"/>
                  <a:pt x="215" y="535"/>
                </a:cubicBezTo>
                <a:cubicBezTo>
                  <a:pt x="203" y="531"/>
                  <a:pt x="195" y="531"/>
                  <a:pt x="183" y="535"/>
                </a:cubicBezTo>
                <a:cubicBezTo>
                  <a:pt x="178" y="549"/>
                  <a:pt x="183" y="549"/>
                  <a:pt x="173" y="543"/>
                </a:cubicBezTo>
                <a:cubicBezTo>
                  <a:pt x="166" y="545"/>
                  <a:pt x="162" y="549"/>
                  <a:pt x="155" y="551"/>
                </a:cubicBezTo>
                <a:cubicBezTo>
                  <a:pt x="146" y="545"/>
                  <a:pt x="139" y="548"/>
                  <a:pt x="129" y="551"/>
                </a:cubicBezTo>
                <a:cubicBezTo>
                  <a:pt x="120" y="565"/>
                  <a:pt x="122" y="571"/>
                  <a:pt x="121" y="591"/>
                </a:cubicBezTo>
                <a:cubicBezTo>
                  <a:pt x="117" y="590"/>
                  <a:pt x="113" y="586"/>
                  <a:pt x="109" y="587"/>
                </a:cubicBezTo>
                <a:cubicBezTo>
                  <a:pt x="105" y="588"/>
                  <a:pt x="97" y="591"/>
                  <a:pt x="97" y="591"/>
                </a:cubicBezTo>
                <a:cubicBezTo>
                  <a:pt x="92" y="605"/>
                  <a:pt x="97" y="604"/>
                  <a:pt x="87" y="601"/>
                </a:cubicBezTo>
                <a:cubicBezTo>
                  <a:pt x="76" y="603"/>
                  <a:pt x="71" y="602"/>
                  <a:pt x="65" y="611"/>
                </a:cubicBezTo>
                <a:cubicBezTo>
                  <a:pt x="64" y="617"/>
                  <a:pt x="66" y="624"/>
                  <a:pt x="63" y="629"/>
                </a:cubicBezTo>
                <a:cubicBezTo>
                  <a:pt x="60" y="634"/>
                  <a:pt x="45" y="635"/>
                  <a:pt x="45" y="635"/>
                </a:cubicBezTo>
                <a:cubicBezTo>
                  <a:pt x="38" y="642"/>
                  <a:pt x="34" y="650"/>
                  <a:pt x="31" y="659"/>
                </a:cubicBezTo>
                <a:cubicBezTo>
                  <a:pt x="35" y="671"/>
                  <a:pt x="43" y="670"/>
                  <a:pt x="25" y="673"/>
                </a:cubicBezTo>
                <a:cubicBezTo>
                  <a:pt x="13" y="681"/>
                  <a:pt x="17" y="686"/>
                  <a:pt x="19" y="701"/>
                </a:cubicBezTo>
                <a:cubicBezTo>
                  <a:pt x="8" y="718"/>
                  <a:pt x="4" y="737"/>
                  <a:pt x="1" y="757"/>
                </a:cubicBezTo>
                <a:cubicBezTo>
                  <a:pt x="2" y="760"/>
                  <a:pt x="0" y="765"/>
                  <a:pt x="3" y="767"/>
                </a:cubicBezTo>
                <a:cubicBezTo>
                  <a:pt x="13" y="776"/>
                  <a:pt x="20" y="762"/>
                  <a:pt x="11" y="775"/>
                </a:cubicBezTo>
                <a:cubicBezTo>
                  <a:pt x="14" y="788"/>
                  <a:pt x="9" y="796"/>
                  <a:pt x="24" y="801"/>
                </a:cubicBezTo>
                <a:cubicBezTo>
                  <a:pt x="35" y="800"/>
                  <a:pt x="47" y="813"/>
                  <a:pt x="57" y="815"/>
                </a:cubicBezTo>
                <a:cubicBezTo>
                  <a:pt x="63" y="816"/>
                  <a:pt x="60" y="827"/>
                  <a:pt x="65" y="831"/>
                </a:cubicBezTo>
                <a:cubicBezTo>
                  <a:pt x="81" y="843"/>
                  <a:pt x="78" y="854"/>
                  <a:pt x="98" y="856"/>
                </a:cubicBezTo>
                <a:cubicBezTo>
                  <a:pt x="106" y="864"/>
                  <a:pt x="123" y="863"/>
                  <a:pt x="133" y="869"/>
                </a:cubicBezTo>
                <a:cubicBezTo>
                  <a:pt x="140" y="890"/>
                  <a:pt x="154" y="874"/>
                  <a:pt x="174" y="876"/>
                </a:cubicBezTo>
                <a:cubicBezTo>
                  <a:pt x="182" y="884"/>
                  <a:pt x="197" y="908"/>
                  <a:pt x="209" y="910"/>
                </a:cubicBezTo>
                <a:cubicBezTo>
                  <a:pt x="256" y="908"/>
                  <a:pt x="273" y="909"/>
                  <a:pt x="281" y="867"/>
                </a:cubicBezTo>
                <a:cubicBezTo>
                  <a:pt x="292" y="884"/>
                  <a:pt x="323" y="889"/>
                  <a:pt x="341" y="891"/>
                </a:cubicBezTo>
                <a:cubicBezTo>
                  <a:pt x="360" y="897"/>
                  <a:pt x="352" y="890"/>
                  <a:pt x="393" y="887"/>
                </a:cubicBezTo>
                <a:cubicBezTo>
                  <a:pt x="400" y="886"/>
                  <a:pt x="413" y="881"/>
                  <a:pt x="413" y="881"/>
                </a:cubicBezTo>
                <a:cubicBezTo>
                  <a:pt x="417" y="876"/>
                  <a:pt x="422" y="872"/>
                  <a:pt x="425" y="867"/>
                </a:cubicBezTo>
                <a:cubicBezTo>
                  <a:pt x="427" y="863"/>
                  <a:pt x="429" y="855"/>
                  <a:pt x="429" y="855"/>
                </a:cubicBezTo>
                <a:cubicBezTo>
                  <a:pt x="467" y="860"/>
                  <a:pt x="466" y="864"/>
                  <a:pt x="493" y="857"/>
                </a:cubicBezTo>
                <a:cubicBezTo>
                  <a:pt x="499" y="848"/>
                  <a:pt x="504" y="841"/>
                  <a:pt x="507" y="831"/>
                </a:cubicBezTo>
                <a:cubicBezTo>
                  <a:pt x="511" y="846"/>
                  <a:pt x="529" y="846"/>
                  <a:pt x="543" y="849"/>
                </a:cubicBezTo>
                <a:cubicBezTo>
                  <a:pt x="557" y="847"/>
                  <a:pt x="560" y="845"/>
                  <a:pt x="571" y="839"/>
                </a:cubicBezTo>
                <a:cubicBezTo>
                  <a:pt x="580" y="821"/>
                  <a:pt x="578" y="829"/>
                  <a:pt x="581" y="815"/>
                </a:cubicBezTo>
                <a:cubicBezTo>
                  <a:pt x="582" y="803"/>
                  <a:pt x="580" y="791"/>
                  <a:pt x="583" y="779"/>
                </a:cubicBezTo>
                <a:cubicBezTo>
                  <a:pt x="584" y="776"/>
                  <a:pt x="584" y="786"/>
                  <a:pt x="587" y="787"/>
                </a:cubicBezTo>
                <a:cubicBezTo>
                  <a:pt x="592" y="790"/>
                  <a:pt x="615" y="792"/>
                  <a:pt x="621" y="793"/>
                </a:cubicBezTo>
                <a:cubicBezTo>
                  <a:pt x="646" y="785"/>
                  <a:pt x="655" y="761"/>
                  <a:pt x="679" y="753"/>
                </a:cubicBezTo>
                <a:cubicBezTo>
                  <a:pt x="692" y="773"/>
                  <a:pt x="703" y="762"/>
                  <a:pt x="733" y="761"/>
                </a:cubicBezTo>
                <a:cubicBezTo>
                  <a:pt x="744" y="759"/>
                  <a:pt x="754" y="757"/>
                  <a:pt x="765" y="755"/>
                </a:cubicBezTo>
                <a:cubicBezTo>
                  <a:pt x="781" y="745"/>
                  <a:pt x="779" y="740"/>
                  <a:pt x="783" y="721"/>
                </a:cubicBezTo>
                <a:cubicBezTo>
                  <a:pt x="798" y="732"/>
                  <a:pt x="801" y="729"/>
                  <a:pt x="823" y="731"/>
                </a:cubicBezTo>
                <a:cubicBezTo>
                  <a:pt x="840" y="735"/>
                  <a:pt x="849" y="743"/>
                  <a:pt x="867" y="741"/>
                </a:cubicBezTo>
                <a:cubicBezTo>
                  <a:pt x="876" y="738"/>
                  <a:pt x="892" y="729"/>
                  <a:pt x="900" y="724"/>
                </a:cubicBezTo>
                <a:cubicBezTo>
                  <a:pt x="907" y="702"/>
                  <a:pt x="905" y="705"/>
                  <a:pt x="933" y="703"/>
                </a:cubicBezTo>
                <a:cubicBezTo>
                  <a:pt x="961" y="709"/>
                  <a:pt x="961" y="729"/>
                  <a:pt x="999" y="735"/>
                </a:cubicBezTo>
                <a:cubicBezTo>
                  <a:pt x="1021" y="733"/>
                  <a:pt x="1022" y="736"/>
                  <a:pt x="1035" y="723"/>
                </a:cubicBezTo>
                <a:cubicBezTo>
                  <a:pt x="1047" y="727"/>
                  <a:pt x="1039" y="735"/>
                  <a:pt x="1045" y="743"/>
                </a:cubicBezTo>
                <a:cubicBezTo>
                  <a:pt x="1056" y="756"/>
                  <a:pt x="1080" y="760"/>
                  <a:pt x="1097" y="763"/>
                </a:cubicBezTo>
                <a:cubicBezTo>
                  <a:pt x="1104" y="762"/>
                  <a:pt x="1111" y="759"/>
                  <a:pt x="1117" y="761"/>
                </a:cubicBezTo>
                <a:cubicBezTo>
                  <a:pt x="1122" y="762"/>
                  <a:pt x="1119" y="771"/>
                  <a:pt x="1121" y="775"/>
                </a:cubicBezTo>
                <a:cubicBezTo>
                  <a:pt x="1126" y="784"/>
                  <a:pt x="1141" y="797"/>
                  <a:pt x="1145" y="801"/>
                </a:cubicBezTo>
                <a:cubicBezTo>
                  <a:pt x="1153" y="809"/>
                  <a:pt x="1176" y="807"/>
                  <a:pt x="1185" y="809"/>
                </a:cubicBezTo>
                <a:cubicBezTo>
                  <a:pt x="1194" y="823"/>
                  <a:pt x="1190" y="833"/>
                  <a:pt x="1207" y="839"/>
                </a:cubicBezTo>
                <a:cubicBezTo>
                  <a:pt x="1217" y="853"/>
                  <a:pt x="1217" y="856"/>
                  <a:pt x="1235" y="859"/>
                </a:cubicBezTo>
                <a:cubicBezTo>
                  <a:pt x="1244" y="873"/>
                  <a:pt x="1242" y="886"/>
                  <a:pt x="1261" y="891"/>
                </a:cubicBezTo>
                <a:cubicBezTo>
                  <a:pt x="1269" y="893"/>
                  <a:pt x="1277" y="892"/>
                  <a:pt x="1285" y="893"/>
                </a:cubicBezTo>
                <a:cubicBezTo>
                  <a:pt x="1289" y="896"/>
                  <a:pt x="1291" y="901"/>
                  <a:pt x="1295" y="903"/>
                </a:cubicBezTo>
                <a:cubicBezTo>
                  <a:pt x="1300" y="905"/>
                  <a:pt x="1311" y="907"/>
                  <a:pt x="1311" y="907"/>
                </a:cubicBezTo>
                <a:cubicBezTo>
                  <a:pt x="1322" y="914"/>
                  <a:pt x="1341" y="925"/>
                  <a:pt x="1341" y="925"/>
                </a:cubicBezTo>
                <a:cubicBezTo>
                  <a:pt x="1351" y="931"/>
                  <a:pt x="1364" y="948"/>
                  <a:pt x="1368" y="960"/>
                </a:cubicBezTo>
                <a:cubicBezTo>
                  <a:pt x="1369" y="983"/>
                  <a:pt x="1379" y="972"/>
                  <a:pt x="1385" y="991"/>
                </a:cubicBezTo>
                <a:cubicBezTo>
                  <a:pt x="1387" y="997"/>
                  <a:pt x="1403" y="999"/>
                  <a:pt x="1403" y="999"/>
                </a:cubicBezTo>
                <a:cubicBezTo>
                  <a:pt x="1418" y="1022"/>
                  <a:pt x="1412" y="1020"/>
                  <a:pt x="1437" y="1026"/>
                </a:cubicBezTo>
                <a:cubicBezTo>
                  <a:pt x="1441" y="1030"/>
                  <a:pt x="1467" y="1038"/>
                  <a:pt x="1470" y="1042"/>
                </a:cubicBezTo>
                <a:cubicBezTo>
                  <a:pt x="1476" y="1052"/>
                  <a:pt x="1482" y="1059"/>
                  <a:pt x="1493" y="1065"/>
                </a:cubicBezTo>
                <a:cubicBezTo>
                  <a:pt x="1501" y="1069"/>
                  <a:pt x="1524" y="1077"/>
                  <a:pt x="1535" y="1079"/>
                </a:cubicBezTo>
                <a:cubicBezTo>
                  <a:pt x="1538" y="1087"/>
                  <a:pt x="1540" y="1090"/>
                  <a:pt x="1547" y="1095"/>
                </a:cubicBezTo>
                <a:cubicBezTo>
                  <a:pt x="1550" y="1099"/>
                  <a:pt x="1551" y="1110"/>
                  <a:pt x="1555" y="1107"/>
                </a:cubicBezTo>
                <a:cubicBezTo>
                  <a:pt x="1569" y="1097"/>
                  <a:pt x="1597" y="1081"/>
                  <a:pt x="1607" y="1066"/>
                </a:cubicBezTo>
                <a:cubicBezTo>
                  <a:pt x="1604" y="1056"/>
                  <a:pt x="1571" y="1043"/>
                  <a:pt x="1562" y="1039"/>
                </a:cubicBezTo>
                <a:cubicBezTo>
                  <a:pt x="1544" y="1021"/>
                  <a:pt x="1539" y="1016"/>
                  <a:pt x="1529" y="993"/>
                </a:cubicBezTo>
                <a:cubicBezTo>
                  <a:pt x="1526" y="987"/>
                  <a:pt x="1522" y="966"/>
                  <a:pt x="1515" y="963"/>
                </a:cubicBezTo>
                <a:cubicBezTo>
                  <a:pt x="1503" y="957"/>
                  <a:pt x="1501" y="954"/>
                  <a:pt x="1488" y="952"/>
                </a:cubicBezTo>
                <a:cubicBezTo>
                  <a:pt x="1481" y="947"/>
                  <a:pt x="1474" y="934"/>
                  <a:pt x="1467" y="930"/>
                </a:cubicBezTo>
                <a:cubicBezTo>
                  <a:pt x="1462" y="928"/>
                  <a:pt x="1456" y="916"/>
                  <a:pt x="1452" y="913"/>
                </a:cubicBezTo>
                <a:cubicBezTo>
                  <a:pt x="1447" y="909"/>
                  <a:pt x="1439" y="907"/>
                  <a:pt x="1434" y="903"/>
                </a:cubicBezTo>
                <a:cubicBezTo>
                  <a:pt x="1420" y="893"/>
                  <a:pt x="1408" y="899"/>
                  <a:pt x="1391" y="895"/>
                </a:cubicBezTo>
                <a:cubicBezTo>
                  <a:pt x="1381" y="885"/>
                  <a:pt x="1375" y="887"/>
                  <a:pt x="1371" y="875"/>
                </a:cubicBezTo>
                <a:cubicBezTo>
                  <a:pt x="1368" y="856"/>
                  <a:pt x="1370" y="856"/>
                  <a:pt x="1351" y="853"/>
                </a:cubicBezTo>
                <a:cubicBezTo>
                  <a:pt x="1342" y="826"/>
                  <a:pt x="1344" y="809"/>
                  <a:pt x="1313" y="801"/>
                </a:cubicBezTo>
                <a:cubicBezTo>
                  <a:pt x="1302" y="767"/>
                  <a:pt x="1319" y="750"/>
                  <a:pt x="1279" y="747"/>
                </a:cubicBezTo>
                <a:cubicBezTo>
                  <a:pt x="1269" y="746"/>
                  <a:pt x="1259" y="746"/>
                  <a:pt x="1249" y="745"/>
                </a:cubicBezTo>
                <a:cubicBezTo>
                  <a:pt x="1242" y="715"/>
                  <a:pt x="1232" y="695"/>
                  <a:pt x="1203" y="691"/>
                </a:cubicBezTo>
                <a:cubicBezTo>
                  <a:pt x="1196" y="689"/>
                  <a:pt x="1173" y="684"/>
                  <a:pt x="1166" y="682"/>
                </a:cubicBezTo>
                <a:cubicBezTo>
                  <a:pt x="1159" y="676"/>
                  <a:pt x="1150" y="669"/>
                  <a:pt x="1143" y="663"/>
                </a:cubicBezTo>
                <a:cubicBezTo>
                  <a:pt x="1136" y="657"/>
                  <a:pt x="1130" y="649"/>
                  <a:pt x="1122" y="645"/>
                </a:cubicBezTo>
                <a:cubicBezTo>
                  <a:pt x="1114" y="641"/>
                  <a:pt x="1103" y="642"/>
                  <a:pt x="1092" y="639"/>
                </a:cubicBezTo>
                <a:cubicBezTo>
                  <a:pt x="1081" y="636"/>
                  <a:pt x="1065" y="623"/>
                  <a:pt x="1053" y="624"/>
                </a:cubicBezTo>
                <a:cubicBezTo>
                  <a:pt x="1035" y="630"/>
                  <a:pt x="1034" y="636"/>
                  <a:pt x="1020" y="645"/>
                </a:cubicBezTo>
                <a:cubicBezTo>
                  <a:pt x="1007" y="639"/>
                  <a:pt x="997" y="633"/>
                  <a:pt x="983" y="630"/>
                </a:cubicBezTo>
                <a:cubicBezTo>
                  <a:pt x="971" y="627"/>
                  <a:pt x="947" y="618"/>
                  <a:pt x="947" y="618"/>
                </a:cubicBezTo>
                <a:cubicBezTo>
                  <a:pt x="918" y="620"/>
                  <a:pt x="918" y="614"/>
                  <a:pt x="902" y="630"/>
                </a:cubicBezTo>
                <a:cubicBezTo>
                  <a:pt x="899" y="640"/>
                  <a:pt x="876" y="651"/>
                  <a:pt x="866" y="654"/>
                </a:cubicBezTo>
                <a:cubicBezTo>
                  <a:pt x="841" y="649"/>
                  <a:pt x="838" y="653"/>
                  <a:pt x="813" y="651"/>
                </a:cubicBezTo>
                <a:cubicBezTo>
                  <a:pt x="792" y="654"/>
                  <a:pt x="793" y="655"/>
                  <a:pt x="783" y="671"/>
                </a:cubicBezTo>
                <a:cubicBezTo>
                  <a:pt x="727" y="650"/>
                  <a:pt x="749" y="654"/>
                  <a:pt x="719" y="649"/>
                </a:cubicBezTo>
                <a:cubicBezTo>
                  <a:pt x="702" y="652"/>
                  <a:pt x="705" y="665"/>
                  <a:pt x="693" y="675"/>
                </a:cubicBezTo>
                <a:cubicBezTo>
                  <a:pt x="685" y="682"/>
                  <a:pt x="673" y="682"/>
                  <a:pt x="663" y="683"/>
                </a:cubicBezTo>
                <a:cubicBezTo>
                  <a:pt x="653" y="681"/>
                  <a:pt x="646" y="679"/>
                  <a:pt x="635" y="683"/>
                </a:cubicBezTo>
                <a:cubicBezTo>
                  <a:pt x="633" y="684"/>
                  <a:pt x="634" y="688"/>
                  <a:pt x="633" y="689"/>
                </a:cubicBezTo>
                <a:cubicBezTo>
                  <a:pt x="618" y="704"/>
                  <a:pt x="619" y="677"/>
                  <a:pt x="609" y="690"/>
                </a:cubicBezTo>
                <a:cubicBezTo>
                  <a:pt x="601" y="700"/>
                  <a:pt x="603" y="710"/>
                  <a:pt x="593" y="718"/>
                </a:cubicBezTo>
                <a:cubicBezTo>
                  <a:pt x="589" y="724"/>
                  <a:pt x="581" y="743"/>
                  <a:pt x="572" y="748"/>
                </a:cubicBezTo>
                <a:cubicBezTo>
                  <a:pt x="563" y="753"/>
                  <a:pt x="547" y="748"/>
                  <a:pt x="537" y="749"/>
                </a:cubicBezTo>
                <a:cubicBezTo>
                  <a:pt x="528" y="752"/>
                  <a:pt x="521" y="752"/>
                  <a:pt x="513" y="757"/>
                </a:cubicBezTo>
                <a:cubicBezTo>
                  <a:pt x="508" y="773"/>
                  <a:pt x="506" y="769"/>
                  <a:pt x="485" y="771"/>
                </a:cubicBezTo>
                <a:cubicBezTo>
                  <a:pt x="476" y="774"/>
                  <a:pt x="478" y="778"/>
                  <a:pt x="469" y="783"/>
                </a:cubicBezTo>
                <a:cubicBezTo>
                  <a:pt x="441" y="781"/>
                  <a:pt x="423" y="768"/>
                  <a:pt x="419" y="801"/>
                </a:cubicBezTo>
                <a:cubicBezTo>
                  <a:pt x="410" y="795"/>
                  <a:pt x="399" y="790"/>
                  <a:pt x="389" y="787"/>
                </a:cubicBezTo>
                <a:cubicBezTo>
                  <a:pt x="361" y="789"/>
                  <a:pt x="367" y="778"/>
                  <a:pt x="353" y="795"/>
                </a:cubicBezTo>
                <a:cubicBezTo>
                  <a:pt x="348" y="800"/>
                  <a:pt x="335" y="817"/>
                  <a:pt x="335" y="817"/>
                </a:cubicBezTo>
                <a:cubicBezTo>
                  <a:pt x="326" y="814"/>
                  <a:pt x="322" y="813"/>
                  <a:pt x="313" y="815"/>
                </a:cubicBezTo>
                <a:cubicBezTo>
                  <a:pt x="302" y="808"/>
                  <a:pt x="293" y="804"/>
                  <a:pt x="283" y="797"/>
                </a:cubicBezTo>
                <a:cubicBezTo>
                  <a:pt x="269" y="798"/>
                  <a:pt x="260" y="798"/>
                  <a:pt x="249" y="805"/>
                </a:cubicBezTo>
                <a:cubicBezTo>
                  <a:pt x="240" y="824"/>
                  <a:pt x="245" y="818"/>
                  <a:pt x="229" y="813"/>
                </a:cubicBezTo>
                <a:cubicBezTo>
                  <a:pt x="218" y="814"/>
                  <a:pt x="206" y="813"/>
                  <a:pt x="195" y="815"/>
                </a:cubicBezTo>
                <a:cubicBezTo>
                  <a:pt x="193" y="815"/>
                  <a:pt x="191" y="820"/>
                  <a:pt x="189" y="819"/>
                </a:cubicBezTo>
                <a:cubicBezTo>
                  <a:pt x="180" y="817"/>
                  <a:pt x="186" y="802"/>
                  <a:pt x="183" y="793"/>
                </a:cubicBezTo>
                <a:cubicBezTo>
                  <a:pt x="180" y="783"/>
                  <a:pt x="151" y="768"/>
                  <a:pt x="143" y="766"/>
                </a:cubicBezTo>
                <a:cubicBezTo>
                  <a:pt x="125" y="767"/>
                  <a:pt x="123" y="782"/>
                  <a:pt x="105" y="781"/>
                </a:cubicBezTo>
                <a:cubicBezTo>
                  <a:pt x="101" y="781"/>
                  <a:pt x="99" y="768"/>
                  <a:pt x="99" y="767"/>
                </a:cubicBezTo>
                <a:cubicBezTo>
                  <a:pt x="96" y="758"/>
                  <a:pt x="90" y="742"/>
                  <a:pt x="81" y="739"/>
                </a:cubicBezTo>
                <a:cubicBezTo>
                  <a:pt x="72" y="730"/>
                  <a:pt x="67" y="726"/>
                  <a:pt x="63" y="715"/>
                </a:cubicBezTo>
                <a:cubicBezTo>
                  <a:pt x="71" y="707"/>
                  <a:pt x="71" y="701"/>
                  <a:pt x="73" y="689"/>
                </a:cubicBezTo>
                <a:cubicBezTo>
                  <a:pt x="87" y="691"/>
                  <a:pt x="97" y="693"/>
                  <a:pt x="109" y="685"/>
                </a:cubicBezTo>
                <a:cubicBezTo>
                  <a:pt x="106" y="662"/>
                  <a:pt x="113" y="675"/>
                  <a:pt x="137" y="669"/>
                </a:cubicBezTo>
                <a:cubicBezTo>
                  <a:pt x="146" y="660"/>
                  <a:pt x="147" y="658"/>
                  <a:pt x="149" y="645"/>
                </a:cubicBezTo>
                <a:cubicBezTo>
                  <a:pt x="155" y="654"/>
                  <a:pt x="163" y="652"/>
                  <a:pt x="173" y="655"/>
                </a:cubicBezTo>
                <a:cubicBezTo>
                  <a:pt x="189" y="650"/>
                  <a:pt x="174" y="638"/>
                  <a:pt x="191" y="629"/>
                </a:cubicBezTo>
                <a:cubicBezTo>
                  <a:pt x="210" y="632"/>
                  <a:pt x="226" y="633"/>
                  <a:pt x="245" y="631"/>
                </a:cubicBezTo>
                <a:cubicBezTo>
                  <a:pt x="248" y="617"/>
                  <a:pt x="251" y="619"/>
                  <a:pt x="265" y="617"/>
                </a:cubicBezTo>
                <a:cubicBezTo>
                  <a:pt x="273" y="612"/>
                  <a:pt x="277" y="601"/>
                  <a:pt x="283" y="593"/>
                </a:cubicBezTo>
                <a:cubicBezTo>
                  <a:pt x="301" y="599"/>
                  <a:pt x="291" y="597"/>
                  <a:pt x="315" y="595"/>
                </a:cubicBezTo>
                <a:cubicBezTo>
                  <a:pt x="324" y="589"/>
                  <a:pt x="325" y="582"/>
                  <a:pt x="331" y="573"/>
                </a:cubicBezTo>
                <a:cubicBezTo>
                  <a:pt x="346" y="578"/>
                  <a:pt x="347" y="576"/>
                  <a:pt x="363" y="571"/>
                </a:cubicBezTo>
                <a:cubicBezTo>
                  <a:pt x="371" y="568"/>
                  <a:pt x="387" y="567"/>
                  <a:pt x="387" y="567"/>
                </a:cubicBezTo>
                <a:cubicBezTo>
                  <a:pt x="388" y="563"/>
                  <a:pt x="390" y="541"/>
                  <a:pt x="385" y="557"/>
                </a:cubicBezTo>
                <a:cubicBezTo>
                  <a:pt x="395" y="567"/>
                  <a:pt x="398" y="559"/>
                  <a:pt x="409" y="555"/>
                </a:cubicBezTo>
                <a:cubicBezTo>
                  <a:pt x="415" y="546"/>
                  <a:pt x="411" y="536"/>
                  <a:pt x="413" y="525"/>
                </a:cubicBezTo>
                <a:cubicBezTo>
                  <a:pt x="422" y="534"/>
                  <a:pt x="417" y="529"/>
                  <a:pt x="431" y="539"/>
                </a:cubicBezTo>
                <a:cubicBezTo>
                  <a:pt x="433" y="540"/>
                  <a:pt x="437" y="543"/>
                  <a:pt x="437" y="543"/>
                </a:cubicBezTo>
                <a:cubicBezTo>
                  <a:pt x="440" y="542"/>
                  <a:pt x="444" y="543"/>
                  <a:pt x="447" y="541"/>
                </a:cubicBezTo>
                <a:cubicBezTo>
                  <a:pt x="456" y="535"/>
                  <a:pt x="436" y="514"/>
                  <a:pt x="453" y="525"/>
                </a:cubicBezTo>
                <a:cubicBezTo>
                  <a:pt x="461" y="524"/>
                  <a:pt x="477" y="519"/>
                  <a:pt x="477" y="519"/>
                </a:cubicBezTo>
                <a:cubicBezTo>
                  <a:pt x="483" y="500"/>
                  <a:pt x="472" y="496"/>
                  <a:pt x="497" y="499"/>
                </a:cubicBezTo>
                <a:cubicBezTo>
                  <a:pt x="507" y="502"/>
                  <a:pt x="514" y="497"/>
                  <a:pt x="523" y="493"/>
                </a:cubicBezTo>
                <a:cubicBezTo>
                  <a:pt x="526" y="484"/>
                  <a:pt x="526" y="488"/>
                  <a:pt x="523" y="475"/>
                </a:cubicBezTo>
                <a:cubicBezTo>
                  <a:pt x="523" y="473"/>
                  <a:pt x="519" y="469"/>
                  <a:pt x="521" y="469"/>
                </a:cubicBezTo>
                <a:cubicBezTo>
                  <a:pt x="525" y="468"/>
                  <a:pt x="533" y="473"/>
                  <a:pt x="533" y="473"/>
                </a:cubicBezTo>
                <a:cubicBezTo>
                  <a:pt x="539" y="471"/>
                  <a:pt x="551" y="467"/>
                  <a:pt x="551" y="467"/>
                </a:cubicBezTo>
                <a:cubicBezTo>
                  <a:pt x="555" y="461"/>
                  <a:pt x="558" y="460"/>
                  <a:pt x="553" y="453"/>
                </a:cubicBezTo>
                <a:cubicBezTo>
                  <a:pt x="548" y="446"/>
                  <a:pt x="532" y="440"/>
                  <a:pt x="537" y="433"/>
                </a:cubicBezTo>
                <a:cubicBezTo>
                  <a:pt x="543" y="425"/>
                  <a:pt x="565" y="437"/>
                  <a:pt x="565" y="437"/>
                </a:cubicBezTo>
                <a:cubicBezTo>
                  <a:pt x="576" y="433"/>
                  <a:pt x="575" y="430"/>
                  <a:pt x="573" y="419"/>
                </a:cubicBezTo>
                <a:cubicBezTo>
                  <a:pt x="586" y="416"/>
                  <a:pt x="591" y="411"/>
                  <a:pt x="595" y="399"/>
                </a:cubicBezTo>
                <a:cubicBezTo>
                  <a:pt x="592" y="389"/>
                  <a:pt x="583" y="382"/>
                  <a:pt x="577" y="373"/>
                </a:cubicBezTo>
                <a:cubicBezTo>
                  <a:pt x="592" y="368"/>
                  <a:pt x="586" y="372"/>
                  <a:pt x="597" y="363"/>
                </a:cubicBezTo>
                <a:cubicBezTo>
                  <a:pt x="598" y="358"/>
                  <a:pt x="601" y="352"/>
                  <a:pt x="601" y="347"/>
                </a:cubicBezTo>
                <a:cubicBezTo>
                  <a:pt x="601" y="345"/>
                  <a:pt x="598" y="342"/>
                  <a:pt x="599" y="341"/>
                </a:cubicBezTo>
                <a:cubicBezTo>
                  <a:pt x="603" y="337"/>
                  <a:pt x="617" y="335"/>
                  <a:pt x="617" y="335"/>
                </a:cubicBezTo>
                <a:cubicBezTo>
                  <a:pt x="619" y="328"/>
                  <a:pt x="623" y="324"/>
                  <a:pt x="625" y="317"/>
                </a:cubicBezTo>
                <a:cubicBezTo>
                  <a:pt x="623" y="300"/>
                  <a:pt x="622" y="303"/>
                  <a:pt x="609" y="295"/>
                </a:cubicBezTo>
                <a:cubicBezTo>
                  <a:pt x="618" y="286"/>
                  <a:pt x="623" y="282"/>
                  <a:pt x="627" y="271"/>
                </a:cubicBezTo>
                <a:cubicBezTo>
                  <a:pt x="624" y="258"/>
                  <a:pt x="623" y="262"/>
                  <a:pt x="613" y="255"/>
                </a:cubicBezTo>
                <a:cubicBezTo>
                  <a:pt x="610" y="256"/>
                  <a:pt x="602" y="260"/>
                  <a:pt x="603" y="257"/>
                </a:cubicBezTo>
                <a:cubicBezTo>
                  <a:pt x="605" y="252"/>
                  <a:pt x="611" y="240"/>
                  <a:pt x="611" y="240"/>
                </a:cubicBezTo>
                <a:cubicBezTo>
                  <a:pt x="617" y="223"/>
                  <a:pt x="621" y="240"/>
                  <a:pt x="609" y="223"/>
                </a:cubicBezTo>
                <a:cubicBezTo>
                  <a:pt x="604" y="208"/>
                  <a:pt x="595" y="210"/>
                  <a:pt x="605" y="207"/>
                </a:cubicBezTo>
                <a:cubicBezTo>
                  <a:pt x="613" y="210"/>
                  <a:pt x="619" y="194"/>
                  <a:pt x="626" y="189"/>
                </a:cubicBezTo>
                <a:cubicBezTo>
                  <a:pt x="624" y="159"/>
                  <a:pt x="627" y="159"/>
                  <a:pt x="599" y="154"/>
                </a:cubicBezTo>
                <a:cubicBezTo>
                  <a:pt x="608" y="119"/>
                  <a:pt x="606" y="154"/>
                  <a:pt x="602" y="118"/>
                </a:cubicBezTo>
                <a:cubicBezTo>
                  <a:pt x="602" y="106"/>
                  <a:pt x="599" y="106"/>
                  <a:pt x="597" y="99"/>
                </a:cubicBezTo>
                <a:cubicBezTo>
                  <a:pt x="595" y="93"/>
                  <a:pt x="595" y="85"/>
                  <a:pt x="591" y="82"/>
                </a:cubicBezTo>
                <a:cubicBezTo>
                  <a:pt x="588" y="94"/>
                  <a:pt x="581" y="73"/>
                  <a:pt x="572" y="82"/>
                </a:cubicBezTo>
                <a:cubicBezTo>
                  <a:pt x="569" y="74"/>
                  <a:pt x="565" y="74"/>
                  <a:pt x="567" y="66"/>
                </a:cubicBezTo>
                <a:cubicBezTo>
                  <a:pt x="562" y="39"/>
                  <a:pt x="560" y="46"/>
                  <a:pt x="533" y="43"/>
                </a:cubicBezTo>
                <a:cubicBezTo>
                  <a:pt x="528" y="30"/>
                  <a:pt x="522" y="21"/>
                  <a:pt x="509" y="18"/>
                </a:cubicBezTo>
                <a:cubicBezTo>
                  <a:pt x="504" y="13"/>
                  <a:pt x="460" y="0"/>
                  <a:pt x="456" y="15"/>
                </a:cubicBezTo>
                <a:cubicBezTo>
                  <a:pt x="435" y="16"/>
                  <a:pt x="426" y="22"/>
                  <a:pt x="426" y="22"/>
                </a:cubicBezTo>
                <a:close/>
              </a:path>
            </a:pathLst>
          </a:custGeom>
          <a:solidFill>
            <a:schemeClr val="bg1"/>
          </a:solidFill>
          <a:ln w="28575" cmpd="sng">
            <a:solidFill>
              <a:schemeClr val="tx1"/>
            </a:solidFill>
            <a:round/>
            <a:headEnd/>
            <a:tailEnd/>
          </a:ln>
        </p:spPr>
        <p:txBody>
          <a:bodyPr/>
          <a:lstStyle/>
          <a:p>
            <a:endParaRPr lang="fr-FR"/>
          </a:p>
        </p:txBody>
      </p:sp>
      <p:sp>
        <p:nvSpPr>
          <p:cNvPr id="52325" name="Freeform 45"/>
          <p:cNvSpPr>
            <a:spLocks/>
          </p:cNvSpPr>
          <p:nvPr/>
        </p:nvSpPr>
        <p:spPr bwMode="auto">
          <a:xfrm>
            <a:off x="3786790" y="1797306"/>
            <a:ext cx="87388" cy="81014"/>
          </a:xfrm>
          <a:custGeom>
            <a:avLst/>
            <a:gdLst>
              <a:gd name="T0" fmla="*/ 2147483646 w 88"/>
              <a:gd name="T1" fmla="*/ 2147483646 h 134"/>
              <a:gd name="T2" fmla="*/ 2147483646 w 88"/>
              <a:gd name="T3" fmla="*/ 2147483646 h 134"/>
              <a:gd name="T4" fmla="*/ 2147483646 w 88"/>
              <a:gd name="T5" fmla="*/ 2147483646 h 134"/>
              <a:gd name="T6" fmla="*/ 2147483646 w 88"/>
              <a:gd name="T7" fmla="*/ 2147483646 h 134"/>
              <a:gd name="T8" fmla="*/ 2147483646 w 88"/>
              <a:gd name="T9" fmla="*/ 2147483646 h 134"/>
              <a:gd name="T10" fmla="*/ 2147483646 w 88"/>
              <a:gd name="T11" fmla="*/ 2147483646 h 134"/>
              <a:gd name="T12" fmla="*/ 2147483646 w 88"/>
              <a:gd name="T13" fmla="*/ 2147483646 h 134"/>
              <a:gd name="T14" fmla="*/ 2147483646 w 88"/>
              <a:gd name="T15" fmla="*/ 2147483646 h 134"/>
              <a:gd name="T16" fmla="*/ 2147483646 w 88"/>
              <a:gd name="T17" fmla="*/ 2147483646 h 134"/>
              <a:gd name="T18" fmla="*/ 2147483646 w 88"/>
              <a:gd name="T19" fmla="*/ 2147483646 h 134"/>
              <a:gd name="T20" fmla="*/ 2147483646 w 88"/>
              <a:gd name="T21" fmla="*/ 2147483646 h 134"/>
              <a:gd name="T22" fmla="*/ 2147483646 w 88"/>
              <a:gd name="T23" fmla="*/ 2147483646 h 134"/>
              <a:gd name="T24" fmla="*/ 2147483646 w 88"/>
              <a:gd name="T25" fmla="*/ 0 h 134"/>
              <a:gd name="T26" fmla="*/ 2147483646 w 88"/>
              <a:gd name="T27" fmla="*/ 2147483646 h 1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134"/>
              <a:gd name="T44" fmla="*/ 88 w 88"/>
              <a:gd name="T45" fmla="*/ 134 h 1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134">
                <a:moveTo>
                  <a:pt x="8" y="3"/>
                </a:moveTo>
                <a:cubicBezTo>
                  <a:pt x="13" y="5"/>
                  <a:pt x="22" y="12"/>
                  <a:pt x="22" y="12"/>
                </a:cubicBezTo>
                <a:cubicBezTo>
                  <a:pt x="23" y="17"/>
                  <a:pt x="28" y="27"/>
                  <a:pt x="28" y="27"/>
                </a:cubicBezTo>
                <a:cubicBezTo>
                  <a:pt x="29" y="48"/>
                  <a:pt x="32" y="73"/>
                  <a:pt x="25" y="93"/>
                </a:cubicBezTo>
                <a:cubicBezTo>
                  <a:pt x="21" y="104"/>
                  <a:pt x="12" y="112"/>
                  <a:pt x="8" y="122"/>
                </a:cubicBezTo>
                <a:cubicBezTo>
                  <a:pt x="29" y="134"/>
                  <a:pt x="31" y="102"/>
                  <a:pt x="43" y="92"/>
                </a:cubicBezTo>
                <a:cubicBezTo>
                  <a:pt x="48" y="88"/>
                  <a:pt x="59" y="87"/>
                  <a:pt x="65" y="86"/>
                </a:cubicBezTo>
                <a:cubicBezTo>
                  <a:pt x="70" y="85"/>
                  <a:pt x="79" y="83"/>
                  <a:pt x="79" y="83"/>
                </a:cubicBezTo>
                <a:cubicBezTo>
                  <a:pt x="83" y="81"/>
                  <a:pt x="88" y="71"/>
                  <a:pt x="88" y="71"/>
                </a:cubicBezTo>
                <a:cubicBezTo>
                  <a:pt x="83" y="68"/>
                  <a:pt x="80" y="66"/>
                  <a:pt x="74" y="65"/>
                </a:cubicBezTo>
                <a:cubicBezTo>
                  <a:pt x="64" y="60"/>
                  <a:pt x="60" y="50"/>
                  <a:pt x="53" y="41"/>
                </a:cubicBezTo>
                <a:cubicBezTo>
                  <a:pt x="51" y="33"/>
                  <a:pt x="47" y="28"/>
                  <a:pt x="44" y="21"/>
                </a:cubicBezTo>
                <a:cubicBezTo>
                  <a:pt x="42" y="6"/>
                  <a:pt x="33" y="4"/>
                  <a:pt x="20" y="0"/>
                </a:cubicBezTo>
                <a:cubicBezTo>
                  <a:pt x="4" y="2"/>
                  <a:pt x="0" y="0"/>
                  <a:pt x="8" y="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14" name="Text Box 46" descr="Grands confettis"/>
          <p:cNvSpPr txBox="1">
            <a:spLocks noChangeArrowheads="1"/>
          </p:cNvSpPr>
          <p:nvPr/>
        </p:nvSpPr>
        <p:spPr bwMode="auto">
          <a:xfrm>
            <a:off x="2124075" y="2154238"/>
            <a:ext cx="474663" cy="200025"/>
          </a:xfrm>
          <a:prstGeom prst="rect">
            <a:avLst/>
          </a:prstGeom>
          <a:noFill/>
          <a:ln>
            <a:noFill/>
          </a:ln>
          <a:effectLst/>
          <a:extLst/>
        </p:spPr>
        <p:txBody>
          <a:bodyPr wrap="none">
            <a:spAutoFit/>
          </a:bodyPr>
          <a:lstStyle/>
          <a:p>
            <a:pPr algn="r" fontAlgn="auto">
              <a:spcBef>
                <a:spcPts val="0"/>
              </a:spcBef>
              <a:spcAft>
                <a:spcPts val="0"/>
              </a:spcAft>
              <a:defRPr/>
            </a:pPr>
            <a:r>
              <a:rPr lang="fr-FR" sz="1400">
                <a:latin typeface="+mn-lt"/>
                <a:cs typeface="+mn-cs"/>
              </a:rPr>
              <a:t>Caecum</a:t>
            </a:r>
          </a:p>
        </p:txBody>
      </p:sp>
      <p:sp>
        <p:nvSpPr>
          <p:cNvPr id="315" name="Text Box 47" descr="Grands confettis"/>
          <p:cNvSpPr txBox="1">
            <a:spLocks noChangeArrowheads="1"/>
          </p:cNvSpPr>
          <p:nvPr/>
        </p:nvSpPr>
        <p:spPr bwMode="auto">
          <a:xfrm>
            <a:off x="2253134" y="2508895"/>
            <a:ext cx="374650" cy="200025"/>
          </a:xfrm>
          <a:prstGeom prst="rect">
            <a:avLst/>
          </a:prstGeom>
          <a:noFill/>
          <a:ln>
            <a:noFill/>
          </a:ln>
          <a:effectLst/>
          <a:extLst/>
        </p:spPr>
        <p:txBody>
          <a:bodyPr wrap="none">
            <a:spAutoFit/>
          </a:bodyPr>
          <a:lstStyle/>
          <a:p>
            <a:pPr algn="r" fontAlgn="auto">
              <a:spcBef>
                <a:spcPts val="0"/>
              </a:spcBef>
              <a:spcAft>
                <a:spcPts val="0"/>
              </a:spcAft>
              <a:defRPr/>
            </a:pPr>
            <a:r>
              <a:rPr lang="fr-FR" sz="1400" dirty="0">
                <a:latin typeface="+mn-lt"/>
                <a:cs typeface="+mn-cs"/>
              </a:rPr>
              <a:t>Colon</a:t>
            </a:r>
          </a:p>
        </p:txBody>
      </p:sp>
      <p:sp>
        <p:nvSpPr>
          <p:cNvPr id="316" name="Text Box 48" descr="Grands confettis"/>
          <p:cNvSpPr txBox="1">
            <a:spLocks noChangeArrowheads="1"/>
          </p:cNvSpPr>
          <p:nvPr/>
        </p:nvSpPr>
        <p:spPr bwMode="auto">
          <a:xfrm>
            <a:off x="2259484" y="2348880"/>
            <a:ext cx="368300" cy="200025"/>
          </a:xfrm>
          <a:prstGeom prst="rect">
            <a:avLst/>
          </a:prstGeom>
          <a:noFill/>
          <a:ln>
            <a:noFill/>
          </a:ln>
          <a:effectLst/>
          <a:extLst/>
        </p:spPr>
        <p:txBody>
          <a:bodyPr wrap="none">
            <a:spAutoFit/>
          </a:bodyPr>
          <a:lstStyle/>
          <a:p>
            <a:pPr algn="r" fontAlgn="auto">
              <a:spcBef>
                <a:spcPts val="0"/>
              </a:spcBef>
              <a:spcAft>
                <a:spcPts val="0"/>
              </a:spcAft>
              <a:defRPr/>
            </a:pPr>
            <a:r>
              <a:rPr lang="fr-FR" sz="1400" dirty="0" err="1" smtClean="0">
                <a:latin typeface="+mn-lt"/>
                <a:cs typeface="+mn-cs"/>
              </a:rPr>
              <a:t>Ileum</a:t>
            </a:r>
            <a:endParaRPr lang="fr-FR" sz="1400" dirty="0">
              <a:latin typeface="+mn-lt"/>
              <a:cs typeface="+mn-cs"/>
            </a:endParaRPr>
          </a:p>
        </p:txBody>
      </p:sp>
      <p:sp>
        <p:nvSpPr>
          <p:cNvPr id="317" name="Line 50"/>
          <p:cNvSpPr>
            <a:spLocks noChangeShapeType="1"/>
          </p:cNvSpPr>
          <p:nvPr/>
        </p:nvSpPr>
        <p:spPr bwMode="auto">
          <a:xfrm>
            <a:off x="2582863" y="2224088"/>
            <a:ext cx="190500" cy="0"/>
          </a:xfrm>
          <a:prstGeom prst="line">
            <a:avLst/>
          </a:prstGeom>
          <a:noFill/>
          <a:ln w="9525">
            <a:solidFill>
              <a:schemeClr val="tx1"/>
            </a:solidFill>
            <a:round/>
            <a:headEnd/>
            <a:tailEnd type="triangle" w="med" len="med"/>
          </a:ln>
          <a:effectLst/>
          <a:extLst/>
        </p:spPr>
        <p:txBody>
          <a:bodyPr/>
          <a:lstStyle/>
          <a:p>
            <a:pPr fontAlgn="auto">
              <a:spcBef>
                <a:spcPts val="0"/>
              </a:spcBef>
              <a:spcAft>
                <a:spcPts val="0"/>
              </a:spcAft>
              <a:defRPr/>
            </a:pPr>
            <a:endParaRPr lang="fr-FR">
              <a:latin typeface="+mn-lt"/>
              <a:cs typeface="+mn-cs"/>
            </a:endParaRPr>
          </a:p>
        </p:txBody>
      </p:sp>
      <p:sp>
        <p:nvSpPr>
          <p:cNvPr id="318" name="Line 51"/>
          <p:cNvSpPr>
            <a:spLocks noChangeShapeType="1"/>
          </p:cNvSpPr>
          <p:nvPr/>
        </p:nvSpPr>
        <p:spPr bwMode="auto">
          <a:xfrm>
            <a:off x="2582863" y="2678113"/>
            <a:ext cx="604837" cy="0"/>
          </a:xfrm>
          <a:prstGeom prst="line">
            <a:avLst/>
          </a:prstGeom>
          <a:noFill/>
          <a:ln w="9525">
            <a:solidFill>
              <a:schemeClr val="tx1"/>
            </a:solidFill>
            <a:round/>
            <a:headEnd/>
            <a:tailEnd type="triangle" w="med" len="med"/>
          </a:ln>
          <a:effectLst/>
          <a:extLst/>
        </p:spPr>
        <p:txBody>
          <a:bodyPr/>
          <a:lstStyle/>
          <a:p>
            <a:pPr fontAlgn="auto">
              <a:spcBef>
                <a:spcPts val="0"/>
              </a:spcBef>
              <a:spcAft>
                <a:spcPts val="0"/>
              </a:spcAft>
              <a:defRPr/>
            </a:pPr>
            <a:endParaRPr lang="fr-FR">
              <a:latin typeface="+mn-lt"/>
              <a:cs typeface="+mn-cs"/>
            </a:endParaRPr>
          </a:p>
        </p:txBody>
      </p:sp>
      <p:sp>
        <p:nvSpPr>
          <p:cNvPr id="319" name="Line 53"/>
          <p:cNvSpPr>
            <a:spLocks noChangeShapeType="1"/>
          </p:cNvSpPr>
          <p:nvPr/>
        </p:nvSpPr>
        <p:spPr bwMode="auto">
          <a:xfrm>
            <a:off x="2582863" y="2533650"/>
            <a:ext cx="1287462" cy="0"/>
          </a:xfrm>
          <a:prstGeom prst="line">
            <a:avLst/>
          </a:prstGeom>
          <a:noFill/>
          <a:ln w="9525">
            <a:solidFill>
              <a:schemeClr val="tx1"/>
            </a:solidFill>
            <a:round/>
            <a:headEnd/>
            <a:tailEnd/>
          </a:ln>
          <a:effectLst/>
          <a:extLst/>
        </p:spPr>
        <p:txBody>
          <a:bodyPr/>
          <a:lstStyle/>
          <a:p>
            <a:pPr fontAlgn="auto">
              <a:spcBef>
                <a:spcPts val="0"/>
              </a:spcBef>
              <a:spcAft>
                <a:spcPts val="0"/>
              </a:spcAft>
              <a:defRPr/>
            </a:pPr>
            <a:endParaRPr lang="fr-FR">
              <a:latin typeface="+mn-lt"/>
              <a:cs typeface="+mn-cs"/>
            </a:endParaRPr>
          </a:p>
        </p:txBody>
      </p:sp>
      <p:sp>
        <p:nvSpPr>
          <p:cNvPr id="320" name="Line 54"/>
          <p:cNvSpPr>
            <a:spLocks noChangeShapeType="1"/>
          </p:cNvSpPr>
          <p:nvPr/>
        </p:nvSpPr>
        <p:spPr bwMode="auto">
          <a:xfrm flipV="1">
            <a:off x="3870325" y="2157413"/>
            <a:ext cx="0" cy="376237"/>
          </a:xfrm>
          <a:prstGeom prst="line">
            <a:avLst/>
          </a:prstGeom>
          <a:noFill/>
          <a:ln w="9525">
            <a:solidFill>
              <a:schemeClr val="tx1"/>
            </a:solidFill>
            <a:round/>
            <a:headEnd/>
            <a:tailEnd type="triangle" w="med" len="med"/>
          </a:ln>
          <a:effectLst/>
          <a:extLst/>
        </p:spPr>
        <p:txBody>
          <a:bodyPr/>
          <a:lstStyle/>
          <a:p>
            <a:pPr fontAlgn="auto">
              <a:spcBef>
                <a:spcPts val="0"/>
              </a:spcBef>
              <a:spcAft>
                <a:spcPts val="0"/>
              </a:spcAft>
              <a:defRPr/>
            </a:pPr>
            <a:endParaRPr lang="fr-FR">
              <a:latin typeface="+mn-lt"/>
              <a:cs typeface="+mn-cs"/>
            </a:endParaRPr>
          </a:p>
        </p:txBody>
      </p:sp>
      <p:sp>
        <p:nvSpPr>
          <p:cNvPr id="52333" name="Freeform 55" descr="Grands confettis"/>
          <p:cNvSpPr>
            <a:spLocks/>
          </p:cNvSpPr>
          <p:nvPr/>
        </p:nvSpPr>
        <p:spPr bwMode="auto">
          <a:xfrm>
            <a:off x="4698642" y="2284591"/>
            <a:ext cx="112476" cy="23559"/>
          </a:xfrm>
          <a:custGeom>
            <a:avLst/>
            <a:gdLst>
              <a:gd name="T0" fmla="*/ 0 w 113"/>
              <a:gd name="T1" fmla="*/ 0 h 39"/>
              <a:gd name="T2" fmla="*/ 2147483646 w 113"/>
              <a:gd name="T3" fmla="*/ 2147483646 h 39"/>
              <a:gd name="T4" fmla="*/ 2147483646 w 113"/>
              <a:gd name="T5" fmla="*/ 2147483646 h 39"/>
              <a:gd name="T6" fmla="*/ 2147483646 w 113"/>
              <a:gd name="T7" fmla="*/ 2147483646 h 39"/>
              <a:gd name="T8" fmla="*/ 0 60000 65536"/>
              <a:gd name="T9" fmla="*/ 0 60000 65536"/>
              <a:gd name="T10" fmla="*/ 0 60000 65536"/>
              <a:gd name="T11" fmla="*/ 0 60000 65536"/>
              <a:gd name="T12" fmla="*/ 0 w 113"/>
              <a:gd name="T13" fmla="*/ 0 h 39"/>
              <a:gd name="T14" fmla="*/ 113 w 113"/>
              <a:gd name="T15" fmla="*/ 39 h 39"/>
            </a:gdLst>
            <a:ahLst/>
            <a:cxnLst>
              <a:cxn ang="T8">
                <a:pos x="T0" y="T1"/>
              </a:cxn>
              <a:cxn ang="T9">
                <a:pos x="T2" y="T3"/>
              </a:cxn>
              <a:cxn ang="T10">
                <a:pos x="T4" y="T5"/>
              </a:cxn>
              <a:cxn ang="T11">
                <a:pos x="T6" y="T7"/>
              </a:cxn>
            </a:cxnLst>
            <a:rect l="T12" t="T13" r="T14" b="T15"/>
            <a:pathLst>
              <a:path w="113" h="39">
                <a:moveTo>
                  <a:pt x="0" y="0"/>
                </a:moveTo>
                <a:cubicBezTo>
                  <a:pt x="9" y="5"/>
                  <a:pt x="19" y="15"/>
                  <a:pt x="29" y="16"/>
                </a:cubicBezTo>
                <a:cubicBezTo>
                  <a:pt x="44" y="20"/>
                  <a:pt x="61" y="24"/>
                  <a:pt x="77" y="25"/>
                </a:cubicBezTo>
                <a:cubicBezTo>
                  <a:pt x="86" y="30"/>
                  <a:pt x="102" y="39"/>
                  <a:pt x="113" y="39"/>
                </a:cubicBezTo>
              </a:path>
            </a:pathLst>
          </a:custGeom>
          <a:noFill/>
          <a:ln w="28575" cap="flat" cmpd="sng">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2334" name="Freeform 56" descr="25 %"/>
          <p:cNvSpPr>
            <a:spLocks/>
          </p:cNvSpPr>
          <p:nvPr/>
        </p:nvSpPr>
        <p:spPr bwMode="auto">
          <a:xfrm>
            <a:off x="3605166" y="2310768"/>
            <a:ext cx="60335" cy="23559"/>
          </a:xfrm>
          <a:custGeom>
            <a:avLst/>
            <a:gdLst>
              <a:gd name="T0" fmla="*/ 2147483646 w 61"/>
              <a:gd name="T1" fmla="*/ 2147483646 h 39"/>
              <a:gd name="T2" fmla="*/ 2147483646 w 61"/>
              <a:gd name="T3" fmla="*/ 0 h 39"/>
              <a:gd name="T4" fmla="*/ 2147483646 w 61"/>
              <a:gd name="T5" fmla="*/ 2147483646 h 39"/>
              <a:gd name="T6" fmla="*/ 2147483646 w 61"/>
              <a:gd name="T7" fmla="*/ 2147483646 h 39"/>
              <a:gd name="T8" fmla="*/ 2147483646 w 61"/>
              <a:gd name="T9" fmla="*/ 2147483646 h 39"/>
              <a:gd name="T10" fmla="*/ 2147483646 w 61"/>
              <a:gd name="T11" fmla="*/ 2147483646 h 39"/>
              <a:gd name="T12" fmla="*/ 0 60000 65536"/>
              <a:gd name="T13" fmla="*/ 0 60000 65536"/>
              <a:gd name="T14" fmla="*/ 0 60000 65536"/>
              <a:gd name="T15" fmla="*/ 0 60000 65536"/>
              <a:gd name="T16" fmla="*/ 0 60000 65536"/>
              <a:gd name="T17" fmla="*/ 0 60000 65536"/>
              <a:gd name="T18" fmla="*/ 0 w 61"/>
              <a:gd name="T19" fmla="*/ 0 h 39"/>
              <a:gd name="T20" fmla="*/ 61 w 61"/>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61" h="39">
                <a:moveTo>
                  <a:pt x="10" y="4"/>
                </a:moveTo>
                <a:cubicBezTo>
                  <a:pt x="20" y="3"/>
                  <a:pt x="30" y="2"/>
                  <a:pt x="40" y="0"/>
                </a:cubicBezTo>
                <a:cubicBezTo>
                  <a:pt x="61" y="2"/>
                  <a:pt x="50" y="15"/>
                  <a:pt x="38" y="22"/>
                </a:cubicBezTo>
                <a:cubicBezTo>
                  <a:pt x="36" y="26"/>
                  <a:pt x="30" y="39"/>
                  <a:pt x="34" y="24"/>
                </a:cubicBezTo>
                <a:cubicBezTo>
                  <a:pt x="30" y="13"/>
                  <a:pt x="22" y="15"/>
                  <a:pt x="11" y="13"/>
                </a:cubicBezTo>
                <a:cubicBezTo>
                  <a:pt x="6" y="7"/>
                  <a:pt x="0" y="9"/>
                  <a:pt x="10" y="4"/>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35" name="Freeform 57" descr="25 %"/>
          <p:cNvSpPr>
            <a:spLocks/>
          </p:cNvSpPr>
          <p:nvPr/>
        </p:nvSpPr>
        <p:spPr bwMode="auto">
          <a:xfrm>
            <a:off x="3572392" y="2248817"/>
            <a:ext cx="137057" cy="59333"/>
          </a:xfrm>
          <a:custGeom>
            <a:avLst/>
            <a:gdLst>
              <a:gd name="T0" fmla="*/ 2147483646 w 138"/>
              <a:gd name="T1" fmla="*/ 2147483646 h 97"/>
              <a:gd name="T2" fmla="*/ 2147483646 w 138"/>
              <a:gd name="T3" fmla="*/ 2147483646 h 97"/>
              <a:gd name="T4" fmla="*/ 2147483646 w 138"/>
              <a:gd name="T5" fmla="*/ 2147483646 h 97"/>
              <a:gd name="T6" fmla="*/ 2147483646 w 138"/>
              <a:gd name="T7" fmla="*/ 2147483646 h 97"/>
              <a:gd name="T8" fmla="*/ 2147483646 w 138"/>
              <a:gd name="T9" fmla="*/ 2147483646 h 97"/>
              <a:gd name="T10" fmla="*/ 2147483646 w 138"/>
              <a:gd name="T11" fmla="*/ 2147483646 h 97"/>
              <a:gd name="T12" fmla="*/ 2147483646 w 138"/>
              <a:gd name="T13" fmla="*/ 2147483646 h 97"/>
              <a:gd name="T14" fmla="*/ 2147483646 w 138"/>
              <a:gd name="T15" fmla="*/ 2147483646 h 97"/>
              <a:gd name="T16" fmla="*/ 2147483646 w 138"/>
              <a:gd name="T17" fmla="*/ 2147483646 h 97"/>
              <a:gd name="T18" fmla="*/ 2147483646 w 138"/>
              <a:gd name="T19" fmla="*/ 2147483646 h 97"/>
              <a:gd name="T20" fmla="*/ 2147483646 w 138"/>
              <a:gd name="T21" fmla="*/ 2147483646 h 97"/>
              <a:gd name="T22" fmla="*/ 2147483646 w 138"/>
              <a:gd name="T23" fmla="*/ 2147483646 h 97"/>
              <a:gd name="T24" fmla="*/ 2147483646 w 138"/>
              <a:gd name="T25" fmla="*/ 2147483646 h 97"/>
              <a:gd name="T26" fmla="*/ 2147483646 w 138"/>
              <a:gd name="T27" fmla="*/ 2147483646 h 97"/>
              <a:gd name="T28" fmla="*/ 2147483646 w 138"/>
              <a:gd name="T29" fmla="*/ 2147483646 h 97"/>
              <a:gd name="T30" fmla="*/ 2147483646 w 138"/>
              <a:gd name="T31" fmla="*/ 2147483646 h 97"/>
              <a:gd name="T32" fmla="*/ 2147483646 w 138"/>
              <a:gd name="T33" fmla="*/ 2147483646 h 97"/>
              <a:gd name="T34" fmla="*/ 2147483646 w 138"/>
              <a:gd name="T35" fmla="*/ 2147483646 h 97"/>
              <a:gd name="T36" fmla="*/ 2147483646 w 138"/>
              <a:gd name="T37" fmla="*/ 2147483646 h 97"/>
              <a:gd name="T38" fmla="*/ 2147483646 w 138"/>
              <a:gd name="T39" fmla="*/ 2147483646 h 97"/>
              <a:gd name="T40" fmla="*/ 2147483646 w 138"/>
              <a:gd name="T41" fmla="*/ 2147483646 h 97"/>
              <a:gd name="T42" fmla="*/ 2147483646 w 138"/>
              <a:gd name="T43" fmla="*/ 0 h 97"/>
              <a:gd name="T44" fmla="*/ 2147483646 w 138"/>
              <a:gd name="T45" fmla="*/ 2147483646 h 97"/>
              <a:gd name="T46" fmla="*/ 2147483646 w 138"/>
              <a:gd name="T47" fmla="*/ 2147483646 h 97"/>
              <a:gd name="T48" fmla="*/ 0 w 138"/>
              <a:gd name="T49" fmla="*/ 2147483646 h 97"/>
              <a:gd name="T50" fmla="*/ 2147483646 w 138"/>
              <a:gd name="T51" fmla="*/ 2147483646 h 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97"/>
              <a:gd name="T80" fmla="*/ 138 w 138"/>
              <a:gd name="T81" fmla="*/ 97 h 9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97">
                <a:moveTo>
                  <a:pt x="18" y="81"/>
                </a:moveTo>
                <a:cubicBezTo>
                  <a:pt x="23" y="79"/>
                  <a:pt x="28" y="78"/>
                  <a:pt x="33" y="76"/>
                </a:cubicBezTo>
                <a:cubicBezTo>
                  <a:pt x="49" y="79"/>
                  <a:pt x="45" y="75"/>
                  <a:pt x="50" y="84"/>
                </a:cubicBezTo>
                <a:cubicBezTo>
                  <a:pt x="47" y="91"/>
                  <a:pt x="47" y="93"/>
                  <a:pt x="39" y="94"/>
                </a:cubicBezTo>
                <a:cubicBezTo>
                  <a:pt x="46" y="97"/>
                  <a:pt x="50" y="95"/>
                  <a:pt x="56" y="91"/>
                </a:cubicBezTo>
                <a:cubicBezTo>
                  <a:pt x="59" y="87"/>
                  <a:pt x="60" y="83"/>
                  <a:pt x="62" y="78"/>
                </a:cubicBezTo>
                <a:cubicBezTo>
                  <a:pt x="65" y="64"/>
                  <a:pt x="55" y="63"/>
                  <a:pt x="44" y="61"/>
                </a:cubicBezTo>
                <a:cubicBezTo>
                  <a:pt x="34" y="63"/>
                  <a:pt x="28" y="68"/>
                  <a:pt x="18" y="70"/>
                </a:cubicBezTo>
                <a:cubicBezTo>
                  <a:pt x="12" y="73"/>
                  <a:pt x="10" y="71"/>
                  <a:pt x="6" y="66"/>
                </a:cubicBezTo>
                <a:cubicBezTo>
                  <a:pt x="8" y="57"/>
                  <a:pt x="8" y="56"/>
                  <a:pt x="17" y="54"/>
                </a:cubicBezTo>
                <a:cubicBezTo>
                  <a:pt x="19" y="46"/>
                  <a:pt x="20" y="43"/>
                  <a:pt x="21" y="34"/>
                </a:cubicBezTo>
                <a:cubicBezTo>
                  <a:pt x="26" y="39"/>
                  <a:pt x="28" y="42"/>
                  <a:pt x="35" y="43"/>
                </a:cubicBezTo>
                <a:cubicBezTo>
                  <a:pt x="46" y="41"/>
                  <a:pt x="42" y="34"/>
                  <a:pt x="48" y="27"/>
                </a:cubicBezTo>
                <a:cubicBezTo>
                  <a:pt x="56" y="32"/>
                  <a:pt x="57" y="34"/>
                  <a:pt x="66" y="31"/>
                </a:cubicBezTo>
                <a:cubicBezTo>
                  <a:pt x="69" y="26"/>
                  <a:pt x="70" y="23"/>
                  <a:pt x="75" y="19"/>
                </a:cubicBezTo>
                <a:cubicBezTo>
                  <a:pt x="79" y="29"/>
                  <a:pt x="83" y="38"/>
                  <a:pt x="95" y="40"/>
                </a:cubicBezTo>
                <a:cubicBezTo>
                  <a:pt x="100" y="33"/>
                  <a:pt x="99" y="29"/>
                  <a:pt x="107" y="24"/>
                </a:cubicBezTo>
                <a:cubicBezTo>
                  <a:pt x="118" y="33"/>
                  <a:pt x="111" y="47"/>
                  <a:pt x="125" y="54"/>
                </a:cubicBezTo>
                <a:cubicBezTo>
                  <a:pt x="136" y="52"/>
                  <a:pt x="136" y="50"/>
                  <a:pt x="138" y="40"/>
                </a:cubicBezTo>
                <a:cubicBezTo>
                  <a:pt x="133" y="30"/>
                  <a:pt x="124" y="23"/>
                  <a:pt x="114" y="18"/>
                </a:cubicBezTo>
                <a:cubicBezTo>
                  <a:pt x="109" y="12"/>
                  <a:pt x="104" y="8"/>
                  <a:pt x="96" y="6"/>
                </a:cubicBezTo>
                <a:cubicBezTo>
                  <a:pt x="89" y="3"/>
                  <a:pt x="82" y="1"/>
                  <a:pt x="75" y="0"/>
                </a:cubicBezTo>
                <a:cubicBezTo>
                  <a:pt x="61" y="1"/>
                  <a:pt x="52" y="11"/>
                  <a:pt x="38" y="13"/>
                </a:cubicBezTo>
                <a:cubicBezTo>
                  <a:pt x="33" y="16"/>
                  <a:pt x="29" y="19"/>
                  <a:pt x="24" y="22"/>
                </a:cubicBezTo>
                <a:cubicBezTo>
                  <a:pt x="15" y="33"/>
                  <a:pt x="6" y="40"/>
                  <a:pt x="0" y="54"/>
                </a:cubicBezTo>
                <a:cubicBezTo>
                  <a:pt x="1" y="65"/>
                  <a:pt x="1" y="89"/>
                  <a:pt x="18" y="81"/>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36" name="Freeform 58" descr="25 %"/>
          <p:cNvSpPr>
            <a:spLocks/>
          </p:cNvSpPr>
          <p:nvPr/>
        </p:nvSpPr>
        <p:spPr bwMode="auto">
          <a:xfrm>
            <a:off x="3713173" y="2284591"/>
            <a:ext cx="30540" cy="20941"/>
          </a:xfrm>
          <a:custGeom>
            <a:avLst/>
            <a:gdLst>
              <a:gd name="T0" fmla="*/ 2147483646 w 31"/>
              <a:gd name="T1" fmla="*/ 0 h 35"/>
              <a:gd name="T2" fmla="*/ 2147483646 w 31"/>
              <a:gd name="T3" fmla="*/ 2147483646 h 35"/>
              <a:gd name="T4" fmla="*/ 2147483646 w 31"/>
              <a:gd name="T5" fmla="*/ 2147483646 h 35"/>
              <a:gd name="T6" fmla="*/ 2147483646 w 31"/>
              <a:gd name="T7" fmla="*/ 2147483646 h 35"/>
              <a:gd name="T8" fmla="*/ 2147483646 w 31"/>
              <a:gd name="T9" fmla="*/ 2147483646 h 35"/>
              <a:gd name="T10" fmla="*/ 2147483646 w 31"/>
              <a:gd name="T11" fmla="*/ 0 h 35"/>
              <a:gd name="T12" fmla="*/ 0 60000 65536"/>
              <a:gd name="T13" fmla="*/ 0 60000 65536"/>
              <a:gd name="T14" fmla="*/ 0 60000 65536"/>
              <a:gd name="T15" fmla="*/ 0 60000 65536"/>
              <a:gd name="T16" fmla="*/ 0 60000 65536"/>
              <a:gd name="T17" fmla="*/ 0 60000 65536"/>
              <a:gd name="T18" fmla="*/ 0 w 31"/>
              <a:gd name="T19" fmla="*/ 0 h 35"/>
              <a:gd name="T20" fmla="*/ 31 w 3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1" h="35">
                <a:moveTo>
                  <a:pt x="16" y="0"/>
                </a:moveTo>
                <a:cubicBezTo>
                  <a:pt x="18" y="11"/>
                  <a:pt x="22" y="12"/>
                  <a:pt x="31" y="17"/>
                </a:cubicBezTo>
                <a:cubicBezTo>
                  <a:pt x="29" y="26"/>
                  <a:pt x="28" y="25"/>
                  <a:pt x="20" y="29"/>
                </a:cubicBezTo>
                <a:cubicBezTo>
                  <a:pt x="16" y="31"/>
                  <a:pt x="8" y="35"/>
                  <a:pt x="8" y="35"/>
                </a:cubicBezTo>
                <a:cubicBezTo>
                  <a:pt x="0" y="31"/>
                  <a:pt x="6" y="22"/>
                  <a:pt x="10" y="17"/>
                </a:cubicBezTo>
                <a:cubicBezTo>
                  <a:pt x="11" y="11"/>
                  <a:pt x="13" y="6"/>
                  <a:pt x="16" y="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37" name="Freeform 59" descr="25 %"/>
          <p:cNvSpPr>
            <a:spLocks/>
          </p:cNvSpPr>
          <p:nvPr/>
        </p:nvSpPr>
        <p:spPr bwMode="auto">
          <a:xfrm>
            <a:off x="3725091" y="2319493"/>
            <a:ext cx="45437" cy="28794"/>
          </a:xfrm>
          <a:custGeom>
            <a:avLst/>
            <a:gdLst>
              <a:gd name="T0" fmla="*/ 2147483646 w 46"/>
              <a:gd name="T1" fmla="*/ 2147483646 h 47"/>
              <a:gd name="T2" fmla="*/ 2147483646 w 46"/>
              <a:gd name="T3" fmla="*/ 2147483646 h 47"/>
              <a:gd name="T4" fmla="*/ 2147483646 w 46"/>
              <a:gd name="T5" fmla="*/ 2147483646 h 47"/>
              <a:gd name="T6" fmla="*/ 2147483646 w 46"/>
              <a:gd name="T7" fmla="*/ 0 h 47"/>
              <a:gd name="T8" fmla="*/ 2147483646 w 46"/>
              <a:gd name="T9" fmla="*/ 2147483646 h 47"/>
              <a:gd name="T10" fmla="*/ 0 60000 65536"/>
              <a:gd name="T11" fmla="*/ 0 60000 65536"/>
              <a:gd name="T12" fmla="*/ 0 60000 65536"/>
              <a:gd name="T13" fmla="*/ 0 60000 65536"/>
              <a:gd name="T14" fmla="*/ 0 60000 65536"/>
              <a:gd name="T15" fmla="*/ 0 w 46"/>
              <a:gd name="T16" fmla="*/ 0 h 47"/>
              <a:gd name="T17" fmla="*/ 46 w 46"/>
              <a:gd name="T18" fmla="*/ 47 h 47"/>
            </a:gdLst>
            <a:ahLst/>
            <a:cxnLst>
              <a:cxn ang="T10">
                <a:pos x="T0" y="T1"/>
              </a:cxn>
              <a:cxn ang="T11">
                <a:pos x="T2" y="T3"/>
              </a:cxn>
              <a:cxn ang="T12">
                <a:pos x="T4" y="T5"/>
              </a:cxn>
              <a:cxn ang="T13">
                <a:pos x="T6" y="T7"/>
              </a:cxn>
              <a:cxn ang="T14">
                <a:pos x="T8" y="T9"/>
              </a:cxn>
            </a:cxnLst>
            <a:rect l="T15" t="T16" r="T17" b="T18"/>
            <a:pathLst>
              <a:path w="46" h="47">
                <a:moveTo>
                  <a:pt x="40" y="6"/>
                </a:moveTo>
                <a:cubicBezTo>
                  <a:pt x="38" y="15"/>
                  <a:pt x="37" y="23"/>
                  <a:pt x="43" y="31"/>
                </a:cubicBezTo>
                <a:cubicBezTo>
                  <a:pt x="46" y="47"/>
                  <a:pt x="22" y="38"/>
                  <a:pt x="13" y="37"/>
                </a:cubicBezTo>
                <a:cubicBezTo>
                  <a:pt x="0" y="19"/>
                  <a:pt x="28" y="10"/>
                  <a:pt x="37" y="0"/>
                </a:cubicBezTo>
                <a:cubicBezTo>
                  <a:pt x="42" y="4"/>
                  <a:pt x="42" y="1"/>
                  <a:pt x="40" y="6"/>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38" name="Freeform 60" descr="25 %"/>
          <p:cNvSpPr>
            <a:spLocks/>
          </p:cNvSpPr>
          <p:nvPr/>
        </p:nvSpPr>
        <p:spPr bwMode="auto">
          <a:xfrm>
            <a:off x="3653583" y="2349159"/>
            <a:ext cx="54376" cy="17451"/>
          </a:xfrm>
          <a:custGeom>
            <a:avLst/>
            <a:gdLst>
              <a:gd name="T0" fmla="*/ 2147483646 w 55"/>
              <a:gd name="T1" fmla="*/ 0 h 29"/>
              <a:gd name="T2" fmla="*/ 2147483646 w 55"/>
              <a:gd name="T3" fmla="*/ 2147483646 h 29"/>
              <a:gd name="T4" fmla="*/ 2147483646 w 55"/>
              <a:gd name="T5" fmla="*/ 2147483646 h 29"/>
              <a:gd name="T6" fmla="*/ 2147483646 w 55"/>
              <a:gd name="T7" fmla="*/ 2147483646 h 29"/>
              <a:gd name="T8" fmla="*/ 2147483646 w 55"/>
              <a:gd name="T9" fmla="*/ 2147483646 h 29"/>
              <a:gd name="T10" fmla="*/ 2147483646 w 55"/>
              <a:gd name="T11" fmla="*/ 2147483646 h 29"/>
              <a:gd name="T12" fmla="*/ 2147483646 w 55"/>
              <a:gd name="T13" fmla="*/ 2147483646 h 29"/>
              <a:gd name="T14" fmla="*/ 2147483646 w 55"/>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29"/>
              <a:gd name="T26" fmla="*/ 55 w 55"/>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29">
                <a:moveTo>
                  <a:pt x="11" y="0"/>
                </a:moveTo>
                <a:cubicBezTo>
                  <a:pt x="21" y="6"/>
                  <a:pt x="35" y="5"/>
                  <a:pt x="46" y="7"/>
                </a:cubicBezTo>
                <a:cubicBezTo>
                  <a:pt x="49" y="8"/>
                  <a:pt x="52" y="9"/>
                  <a:pt x="53" y="13"/>
                </a:cubicBezTo>
                <a:cubicBezTo>
                  <a:pt x="55" y="22"/>
                  <a:pt x="41" y="24"/>
                  <a:pt x="35" y="25"/>
                </a:cubicBezTo>
                <a:cubicBezTo>
                  <a:pt x="28" y="29"/>
                  <a:pt x="22" y="28"/>
                  <a:pt x="14" y="27"/>
                </a:cubicBezTo>
                <a:cubicBezTo>
                  <a:pt x="20" y="23"/>
                  <a:pt x="19" y="21"/>
                  <a:pt x="22" y="15"/>
                </a:cubicBezTo>
                <a:cubicBezTo>
                  <a:pt x="21" y="11"/>
                  <a:pt x="22" y="6"/>
                  <a:pt x="19" y="3"/>
                </a:cubicBezTo>
                <a:cubicBezTo>
                  <a:pt x="16" y="0"/>
                  <a:pt x="0" y="0"/>
                  <a:pt x="11" y="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39" name="Freeform 61" descr="25 %"/>
          <p:cNvSpPr>
            <a:spLocks/>
          </p:cNvSpPr>
          <p:nvPr/>
        </p:nvSpPr>
        <p:spPr bwMode="auto">
          <a:xfrm>
            <a:off x="3684123" y="2386679"/>
            <a:ext cx="34264" cy="42755"/>
          </a:xfrm>
          <a:custGeom>
            <a:avLst/>
            <a:gdLst>
              <a:gd name="T0" fmla="*/ 2147483646 w 34"/>
              <a:gd name="T1" fmla="*/ 2147483646 h 70"/>
              <a:gd name="T2" fmla="*/ 0 w 34"/>
              <a:gd name="T3" fmla="*/ 2147483646 h 70"/>
              <a:gd name="T4" fmla="*/ 2147483646 w 34"/>
              <a:gd name="T5" fmla="*/ 2147483646 h 70"/>
              <a:gd name="T6" fmla="*/ 2147483646 w 34"/>
              <a:gd name="T7" fmla="*/ 2147483646 h 70"/>
              <a:gd name="T8" fmla="*/ 2147483646 w 34"/>
              <a:gd name="T9" fmla="*/ 2147483646 h 70"/>
              <a:gd name="T10" fmla="*/ 2147483646 w 34"/>
              <a:gd name="T11" fmla="*/ 2147483646 h 70"/>
              <a:gd name="T12" fmla="*/ 2147483646 w 34"/>
              <a:gd name="T13" fmla="*/ 2147483646 h 70"/>
              <a:gd name="T14" fmla="*/ 2147483646 w 34"/>
              <a:gd name="T15" fmla="*/ 2147483646 h 70"/>
              <a:gd name="T16" fmla="*/ 2147483646 w 34"/>
              <a:gd name="T17" fmla="*/ 2147483646 h 70"/>
              <a:gd name="T18" fmla="*/ 2147483646 w 34"/>
              <a:gd name="T19" fmla="*/ 2147483646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70"/>
              <a:gd name="T32" fmla="*/ 34 w 34"/>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70">
                <a:moveTo>
                  <a:pt x="13" y="16"/>
                </a:moveTo>
                <a:cubicBezTo>
                  <a:pt x="6" y="18"/>
                  <a:pt x="2" y="16"/>
                  <a:pt x="0" y="24"/>
                </a:cubicBezTo>
                <a:cubicBezTo>
                  <a:pt x="1" y="30"/>
                  <a:pt x="4" y="33"/>
                  <a:pt x="6" y="39"/>
                </a:cubicBezTo>
                <a:cubicBezTo>
                  <a:pt x="1" y="48"/>
                  <a:pt x="4" y="49"/>
                  <a:pt x="12" y="54"/>
                </a:cubicBezTo>
                <a:cubicBezTo>
                  <a:pt x="16" y="60"/>
                  <a:pt x="18" y="63"/>
                  <a:pt x="19" y="70"/>
                </a:cubicBezTo>
                <a:cubicBezTo>
                  <a:pt x="27" y="69"/>
                  <a:pt x="29" y="65"/>
                  <a:pt x="33" y="58"/>
                </a:cubicBezTo>
                <a:cubicBezTo>
                  <a:pt x="34" y="51"/>
                  <a:pt x="31" y="43"/>
                  <a:pt x="28" y="36"/>
                </a:cubicBezTo>
                <a:cubicBezTo>
                  <a:pt x="30" y="29"/>
                  <a:pt x="31" y="23"/>
                  <a:pt x="33" y="16"/>
                </a:cubicBezTo>
                <a:cubicBezTo>
                  <a:pt x="30" y="0"/>
                  <a:pt x="31" y="0"/>
                  <a:pt x="16" y="3"/>
                </a:cubicBezTo>
                <a:cubicBezTo>
                  <a:pt x="11" y="9"/>
                  <a:pt x="13" y="5"/>
                  <a:pt x="13" y="16"/>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40" name="Freeform 62" descr="25 %"/>
          <p:cNvSpPr>
            <a:spLocks/>
          </p:cNvSpPr>
          <p:nvPr/>
        </p:nvSpPr>
        <p:spPr bwMode="auto">
          <a:xfrm>
            <a:off x="3719132" y="2385806"/>
            <a:ext cx="68528" cy="47117"/>
          </a:xfrm>
          <a:custGeom>
            <a:avLst/>
            <a:gdLst>
              <a:gd name="T0" fmla="*/ 2147483646 w 69"/>
              <a:gd name="T1" fmla="*/ 0 h 78"/>
              <a:gd name="T2" fmla="*/ 2147483646 w 69"/>
              <a:gd name="T3" fmla="*/ 2147483646 h 78"/>
              <a:gd name="T4" fmla="*/ 2147483646 w 69"/>
              <a:gd name="T5" fmla="*/ 2147483646 h 78"/>
              <a:gd name="T6" fmla="*/ 2147483646 w 69"/>
              <a:gd name="T7" fmla="*/ 2147483646 h 78"/>
              <a:gd name="T8" fmla="*/ 2147483646 w 69"/>
              <a:gd name="T9" fmla="*/ 2147483646 h 78"/>
              <a:gd name="T10" fmla="*/ 2147483646 w 69"/>
              <a:gd name="T11" fmla="*/ 2147483646 h 78"/>
              <a:gd name="T12" fmla="*/ 2147483646 w 69"/>
              <a:gd name="T13" fmla="*/ 2147483646 h 78"/>
              <a:gd name="T14" fmla="*/ 2147483646 w 69"/>
              <a:gd name="T15" fmla="*/ 2147483646 h 78"/>
              <a:gd name="T16" fmla="*/ 2147483646 w 69"/>
              <a:gd name="T17" fmla="*/ 2147483646 h 78"/>
              <a:gd name="T18" fmla="*/ 2147483646 w 69"/>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78"/>
              <a:gd name="T32" fmla="*/ 69 w 69"/>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78">
                <a:moveTo>
                  <a:pt x="50" y="0"/>
                </a:moveTo>
                <a:cubicBezTo>
                  <a:pt x="46" y="21"/>
                  <a:pt x="31" y="28"/>
                  <a:pt x="11" y="30"/>
                </a:cubicBezTo>
                <a:cubicBezTo>
                  <a:pt x="2" y="34"/>
                  <a:pt x="0" y="43"/>
                  <a:pt x="11" y="47"/>
                </a:cubicBezTo>
                <a:cubicBezTo>
                  <a:pt x="34" y="45"/>
                  <a:pt x="30" y="42"/>
                  <a:pt x="46" y="36"/>
                </a:cubicBezTo>
                <a:cubicBezTo>
                  <a:pt x="51" y="44"/>
                  <a:pt x="46" y="47"/>
                  <a:pt x="41" y="54"/>
                </a:cubicBezTo>
                <a:cubicBezTo>
                  <a:pt x="38" y="68"/>
                  <a:pt x="45" y="75"/>
                  <a:pt x="58" y="78"/>
                </a:cubicBezTo>
                <a:cubicBezTo>
                  <a:pt x="69" y="72"/>
                  <a:pt x="64" y="68"/>
                  <a:pt x="56" y="63"/>
                </a:cubicBezTo>
                <a:cubicBezTo>
                  <a:pt x="49" y="54"/>
                  <a:pt x="52" y="44"/>
                  <a:pt x="61" y="39"/>
                </a:cubicBezTo>
                <a:cubicBezTo>
                  <a:pt x="67" y="31"/>
                  <a:pt x="61" y="28"/>
                  <a:pt x="53" y="26"/>
                </a:cubicBezTo>
                <a:cubicBezTo>
                  <a:pt x="48" y="18"/>
                  <a:pt x="46" y="9"/>
                  <a:pt x="50" y="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41" name="Freeform 63" descr="25 %"/>
          <p:cNvSpPr>
            <a:spLocks/>
          </p:cNvSpPr>
          <p:nvPr/>
        </p:nvSpPr>
        <p:spPr bwMode="auto">
          <a:xfrm>
            <a:off x="3627513" y="2432050"/>
            <a:ext cx="49162" cy="34902"/>
          </a:xfrm>
          <a:custGeom>
            <a:avLst/>
            <a:gdLst>
              <a:gd name="T0" fmla="*/ 2147483646 w 49"/>
              <a:gd name="T1" fmla="*/ 0 h 57"/>
              <a:gd name="T2" fmla="*/ 2147483646 w 49"/>
              <a:gd name="T3" fmla="*/ 2147483646 h 57"/>
              <a:gd name="T4" fmla="*/ 2147483646 w 49"/>
              <a:gd name="T5" fmla="*/ 2147483646 h 57"/>
              <a:gd name="T6" fmla="*/ 2147483646 w 49"/>
              <a:gd name="T7" fmla="*/ 2147483646 h 57"/>
              <a:gd name="T8" fmla="*/ 2147483646 w 49"/>
              <a:gd name="T9" fmla="*/ 2147483646 h 57"/>
              <a:gd name="T10" fmla="*/ 2147483646 w 49"/>
              <a:gd name="T11" fmla="*/ 2147483646 h 57"/>
              <a:gd name="T12" fmla="*/ 2147483646 w 49"/>
              <a:gd name="T13" fmla="*/ 2147483646 h 57"/>
              <a:gd name="T14" fmla="*/ 2147483646 w 49"/>
              <a:gd name="T15" fmla="*/ 2147483646 h 57"/>
              <a:gd name="T16" fmla="*/ 2147483646 w 49"/>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57"/>
              <a:gd name="T29" fmla="*/ 49 w 49"/>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57">
                <a:moveTo>
                  <a:pt x="42" y="0"/>
                </a:moveTo>
                <a:cubicBezTo>
                  <a:pt x="40" y="6"/>
                  <a:pt x="38" y="12"/>
                  <a:pt x="40" y="18"/>
                </a:cubicBezTo>
                <a:cubicBezTo>
                  <a:pt x="41" y="21"/>
                  <a:pt x="45" y="28"/>
                  <a:pt x="45" y="28"/>
                </a:cubicBezTo>
                <a:cubicBezTo>
                  <a:pt x="46" y="33"/>
                  <a:pt x="48" y="37"/>
                  <a:pt x="49" y="42"/>
                </a:cubicBezTo>
                <a:cubicBezTo>
                  <a:pt x="39" y="47"/>
                  <a:pt x="40" y="41"/>
                  <a:pt x="31" y="37"/>
                </a:cubicBezTo>
                <a:cubicBezTo>
                  <a:pt x="20" y="41"/>
                  <a:pt x="18" y="47"/>
                  <a:pt x="13" y="57"/>
                </a:cubicBezTo>
                <a:cubicBezTo>
                  <a:pt x="0" y="53"/>
                  <a:pt x="3" y="42"/>
                  <a:pt x="9" y="31"/>
                </a:cubicBezTo>
                <a:cubicBezTo>
                  <a:pt x="21" y="33"/>
                  <a:pt x="28" y="34"/>
                  <a:pt x="33" y="22"/>
                </a:cubicBezTo>
                <a:cubicBezTo>
                  <a:pt x="34" y="15"/>
                  <a:pt x="42" y="4"/>
                  <a:pt x="42" y="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42" name="Freeform 64" descr="25 %"/>
          <p:cNvSpPr>
            <a:spLocks/>
          </p:cNvSpPr>
          <p:nvPr/>
        </p:nvSpPr>
        <p:spPr bwMode="auto">
          <a:xfrm>
            <a:off x="3689337" y="2445139"/>
            <a:ext cx="81191" cy="50608"/>
          </a:xfrm>
          <a:custGeom>
            <a:avLst/>
            <a:gdLst>
              <a:gd name="T0" fmla="*/ 2147483646 w 82"/>
              <a:gd name="T1" fmla="*/ 0 h 83"/>
              <a:gd name="T2" fmla="*/ 2147483646 w 82"/>
              <a:gd name="T3" fmla="*/ 2147483646 h 83"/>
              <a:gd name="T4" fmla="*/ 2147483646 w 82"/>
              <a:gd name="T5" fmla="*/ 2147483646 h 83"/>
              <a:gd name="T6" fmla="*/ 2147483646 w 82"/>
              <a:gd name="T7" fmla="*/ 2147483646 h 83"/>
              <a:gd name="T8" fmla="*/ 2147483646 w 82"/>
              <a:gd name="T9" fmla="*/ 2147483646 h 83"/>
              <a:gd name="T10" fmla="*/ 2147483646 w 82"/>
              <a:gd name="T11" fmla="*/ 2147483646 h 83"/>
              <a:gd name="T12" fmla="*/ 2147483646 w 82"/>
              <a:gd name="T13" fmla="*/ 2147483646 h 83"/>
              <a:gd name="T14" fmla="*/ 2147483646 w 82"/>
              <a:gd name="T15" fmla="*/ 2147483646 h 83"/>
              <a:gd name="T16" fmla="*/ 2147483646 w 82"/>
              <a:gd name="T17" fmla="*/ 2147483646 h 83"/>
              <a:gd name="T18" fmla="*/ 2147483646 w 82"/>
              <a:gd name="T19" fmla="*/ 2147483646 h 83"/>
              <a:gd name="T20" fmla="*/ 2147483646 w 82"/>
              <a:gd name="T21" fmla="*/ 2147483646 h 83"/>
              <a:gd name="T22" fmla="*/ 2147483646 w 82"/>
              <a:gd name="T23" fmla="*/ 2147483646 h 83"/>
              <a:gd name="T24" fmla="*/ 2147483646 w 82"/>
              <a:gd name="T25" fmla="*/ 2147483646 h 83"/>
              <a:gd name="T26" fmla="*/ 2147483646 w 82"/>
              <a:gd name="T27" fmla="*/ 0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2"/>
              <a:gd name="T43" fmla="*/ 0 h 83"/>
              <a:gd name="T44" fmla="*/ 82 w 82"/>
              <a:gd name="T45" fmla="*/ 83 h 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2" h="83">
                <a:moveTo>
                  <a:pt x="71" y="0"/>
                </a:moveTo>
                <a:cubicBezTo>
                  <a:pt x="61" y="5"/>
                  <a:pt x="55" y="8"/>
                  <a:pt x="44" y="9"/>
                </a:cubicBezTo>
                <a:cubicBezTo>
                  <a:pt x="34" y="9"/>
                  <a:pt x="24" y="7"/>
                  <a:pt x="14" y="8"/>
                </a:cubicBezTo>
                <a:cubicBezTo>
                  <a:pt x="5" y="8"/>
                  <a:pt x="0" y="13"/>
                  <a:pt x="7" y="23"/>
                </a:cubicBezTo>
                <a:cubicBezTo>
                  <a:pt x="10" y="27"/>
                  <a:pt x="30" y="26"/>
                  <a:pt x="35" y="27"/>
                </a:cubicBezTo>
                <a:cubicBezTo>
                  <a:pt x="41" y="33"/>
                  <a:pt x="43" y="40"/>
                  <a:pt x="47" y="47"/>
                </a:cubicBezTo>
                <a:cubicBezTo>
                  <a:pt x="45" y="54"/>
                  <a:pt x="43" y="61"/>
                  <a:pt x="41" y="68"/>
                </a:cubicBezTo>
                <a:cubicBezTo>
                  <a:pt x="27" y="64"/>
                  <a:pt x="17" y="65"/>
                  <a:pt x="2" y="66"/>
                </a:cubicBezTo>
                <a:cubicBezTo>
                  <a:pt x="1" y="72"/>
                  <a:pt x="2" y="77"/>
                  <a:pt x="4" y="83"/>
                </a:cubicBezTo>
                <a:cubicBezTo>
                  <a:pt x="20" y="78"/>
                  <a:pt x="16" y="78"/>
                  <a:pt x="40" y="77"/>
                </a:cubicBezTo>
                <a:cubicBezTo>
                  <a:pt x="44" y="70"/>
                  <a:pt x="49" y="67"/>
                  <a:pt x="56" y="63"/>
                </a:cubicBezTo>
                <a:cubicBezTo>
                  <a:pt x="61" y="53"/>
                  <a:pt x="59" y="45"/>
                  <a:pt x="50" y="38"/>
                </a:cubicBezTo>
                <a:cubicBezTo>
                  <a:pt x="53" y="21"/>
                  <a:pt x="57" y="24"/>
                  <a:pt x="73" y="21"/>
                </a:cubicBezTo>
                <a:cubicBezTo>
                  <a:pt x="82" y="14"/>
                  <a:pt x="71" y="9"/>
                  <a:pt x="71" y="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43" name="Freeform 65" descr="25%"/>
          <p:cNvSpPr>
            <a:spLocks/>
          </p:cNvSpPr>
          <p:nvPr/>
        </p:nvSpPr>
        <p:spPr bwMode="auto">
          <a:xfrm>
            <a:off x="2818580" y="2288954"/>
            <a:ext cx="474485" cy="184106"/>
          </a:xfrm>
          <a:custGeom>
            <a:avLst/>
            <a:gdLst>
              <a:gd name="T0" fmla="*/ 2147483646 w 478"/>
              <a:gd name="T1" fmla="*/ 2147483646 h 304"/>
              <a:gd name="T2" fmla="*/ 2147483646 w 478"/>
              <a:gd name="T3" fmla="*/ 2147483646 h 304"/>
              <a:gd name="T4" fmla="*/ 2147483646 w 478"/>
              <a:gd name="T5" fmla="*/ 2147483646 h 304"/>
              <a:gd name="T6" fmla="*/ 2147483646 w 478"/>
              <a:gd name="T7" fmla="*/ 2147483646 h 304"/>
              <a:gd name="T8" fmla="*/ 2147483646 w 478"/>
              <a:gd name="T9" fmla="*/ 2147483646 h 304"/>
              <a:gd name="T10" fmla="*/ 2147483646 w 478"/>
              <a:gd name="T11" fmla="*/ 2147483646 h 304"/>
              <a:gd name="T12" fmla="*/ 2147483646 w 478"/>
              <a:gd name="T13" fmla="*/ 2147483646 h 304"/>
              <a:gd name="T14" fmla="*/ 2147483646 w 478"/>
              <a:gd name="T15" fmla="*/ 2147483646 h 304"/>
              <a:gd name="T16" fmla="*/ 2147483646 w 478"/>
              <a:gd name="T17" fmla="*/ 2147483646 h 304"/>
              <a:gd name="T18" fmla="*/ 2147483646 w 478"/>
              <a:gd name="T19" fmla="*/ 2147483646 h 304"/>
              <a:gd name="T20" fmla="*/ 2147483646 w 478"/>
              <a:gd name="T21" fmla="*/ 2147483646 h 304"/>
              <a:gd name="T22" fmla="*/ 2147483646 w 478"/>
              <a:gd name="T23" fmla="*/ 2147483646 h 304"/>
              <a:gd name="T24" fmla="*/ 2147483646 w 478"/>
              <a:gd name="T25" fmla="*/ 2147483646 h 304"/>
              <a:gd name="T26" fmla="*/ 2147483646 w 478"/>
              <a:gd name="T27" fmla="*/ 2147483646 h 304"/>
              <a:gd name="T28" fmla="*/ 2147483646 w 478"/>
              <a:gd name="T29" fmla="*/ 2147483646 h 304"/>
              <a:gd name="T30" fmla="*/ 2147483646 w 478"/>
              <a:gd name="T31" fmla="*/ 2147483646 h 304"/>
              <a:gd name="T32" fmla="*/ 2147483646 w 478"/>
              <a:gd name="T33" fmla="*/ 2147483646 h 304"/>
              <a:gd name="T34" fmla="*/ 2147483646 w 478"/>
              <a:gd name="T35" fmla="*/ 2147483646 h 304"/>
              <a:gd name="T36" fmla="*/ 2147483646 w 478"/>
              <a:gd name="T37" fmla="*/ 2147483646 h 304"/>
              <a:gd name="T38" fmla="*/ 2147483646 w 478"/>
              <a:gd name="T39" fmla="*/ 2147483646 h 304"/>
              <a:gd name="T40" fmla="*/ 2147483646 w 478"/>
              <a:gd name="T41" fmla="*/ 2147483646 h 304"/>
              <a:gd name="T42" fmla="*/ 2147483646 w 478"/>
              <a:gd name="T43" fmla="*/ 2147483646 h 304"/>
              <a:gd name="T44" fmla="*/ 2147483646 w 478"/>
              <a:gd name="T45" fmla="*/ 0 h 304"/>
              <a:gd name="T46" fmla="*/ 2147483646 w 478"/>
              <a:gd name="T47" fmla="*/ 2147483646 h 304"/>
              <a:gd name="T48" fmla="*/ 2147483646 w 478"/>
              <a:gd name="T49" fmla="*/ 2147483646 h 304"/>
              <a:gd name="T50" fmla="*/ 2147483646 w 478"/>
              <a:gd name="T51" fmla="*/ 2147483646 h 304"/>
              <a:gd name="T52" fmla="*/ 2147483646 w 478"/>
              <a:gd name="T53" fmla="*/ 2147483646 h 304"/>
              <a:gd name="T54" fmla="*/ 2147483646 w 478"/>
              <a:gd name="T55" fmla="*/ 2147483646 h 304"/>
              <a:gd name="T56" fmla="*/ 2147483646 w 478"/>
              <a:gd name="T57" fmla="*/ 2147483646 h 304"/>
              <a:gd name="T58" fmla="*/ 2147483646 w 478"/>
              <a:gd name="T59" fmla="*/ 2147483646 h 304"/>
              <a:gd name="T60" fmla="*/ 2147483646 w 478"/>
              <a:gd name="T61" fmla="*/ 2147483646 h 304"/>
              <a:gd name="T62" fmla="*/ 2147483646 w 478"/>
              <a:gd name="T63" fmla="*/ 2147483646 h 304"/>
              <a:gd name="T64" fmla="*/ 2147483646 w 478"/>
              <a:gd name="T65" fmla="*/ 2147483646 h 304"/>
              <a:gd name="T66" fmla="*/ 2147483646 w 478"/>
              <a:gd name="T67" fmla="*/ 2147483646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8"/>
              <a:gd name="T103" fmla="*/ 0 h 304"/>
              <a:gd name="T104" fmla="*/ 478 w 478"/>
              <a:gd name="T105" fmla="*/ 304 h 30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8" h="304">
                <a:moveTo>
                  <a:pt x="239" y="265"/>
                </a:moveTo>
                <a:cubicBezTo>
                  <a:pt x="266" y="264"/>
                  <a:pt x="267" y="268"/>
                  <a:pt x="283" y="258"/>
                </a:cubicBezTo>
                <a:cubicBezTo>
                  <a:pt x="289" y="250"/>
                  <a:pt x="310" y="243"/>
                  <a:pt x="310" y="243"/>
                </a:cubicBezTo>
                <a:cubicBezTo>
                  <a:pt x="317" y="236"/>
                  <a:pt x="325" y="230"/>
                  <a:pt x="331" y="223"/>
                </a:cubicBezTo>
                <a:cubicBezTo>
                  <a:pt x="335" y="218"/>
                  <a:pt x="340" y="207"/>
                  <a:pt x="340" y="207"/>
                </a:cubicBezTo>
                <a:cubicBezTo>
                  <a:pt x="342" y="186"/>
                  <a:pt x="351" y="162"/>
                  <a:pt x="370" y="149"/>
                </a:cubicBezTo>
                <a:cubicBezTo>
                  <a:pt x="373" y="144"/>
                  <a:pt x="375" y="139"/>
                  <a:pt x="379" y="134"/>
                </a:cubicBezTo>
                <a:cubicBezTo>
                  <a:pt x="381" y="126"/>
                  <a:pt x="385" y="121"/>
                  <a:pt x="391" y="116"/>
                </a:cubicBezTo>
                <a:cubicBezTo>
                  <a:pt x="387" y="130"/>
                  <a:pt x="386" y="145"/>
                  <a:pt x="380" y="159"/>
                </a:cubicBezTo>
                <a:cubicBezTo>
                  <a:pt x="375" y="179"/>
                  <a:pt x="369" y="193"/>
                  <a:pt x="359" y="210"/>
                </a:cubicBezTo>
                <a:cubicBezTo>
                  <a:pt x="358" y="218"/>
                  <a:pt x="352" y="231"/>
                  <a:pt x="347" y="238"/>
                </a:cubicBezTo>
                <a:cubicBezTo>
                  <a:pt x="344" y="254"/>
                  <a:pt x="344" y="266"/>
                  <a:pt x="347" y="282"/>
                </a:cubicBezTo>
                <a:cubicBezTo>
                  <a:pt x="359" y="279"/>
                  <a:pt x="353" y="281"/>
                  <a:pt x="367" y="274"/>
                </a:cubicBezTo>
                <a:cubicBezTo>
                  <a:pt x="372" y="272"/>
                  <a:pt x="380" y="264"/>
                  <a:pt x="380" y="264"/>
                </a:cubicBezTo>
                <a:cubicBezTo>
                  <a:pt x="385" y="256"/>
                  <a:pt x="388" y="255"/>
                  <a:pt x="397" y="252"/>
                </a:cubicBezTo>
                <a:cubicBezTo>
                  <a:pt x="409" y="237"/>
                  <a:pt x="428" y="225"/>
                  <a:pt x="437" y="207"/>
                </a:cubicBezTo>
                <a:cubicBezTo>
                  <a:pt x="448" y="186"/>
                  <a:pt x="452" y="165"/>
                  <a:pt x="469" y="147"/>
                </a:cubicBezTo>
                <a:cubicBezTo>
                  <a:pt x="478" y="163"/>
                  <a:pt x="470" y="178"/>
                  <a:pt x="464" y="193"/>
                </a:cubicBezTo>
                <a:cubicBezTo>
                  <a:pt x="463" y="200"/>
                  <a:pt x="467" y="208"/>
                  <a:pt x="461" y="213"/>
                </a:cubicBezTo>
                <a:cubicBezTo>
                  <a:pt x="454" y="224"/>
                  <a:pt x="433" y="240"/>
                  <a:pt x="424" y="250"/>
                </a:cubicBezTo>
                <a:cubicBezTo>
                  <a:pt x="414" y="261"/>
                  <a:pt x="423" y="251"/>
                  <a:pt x="416" y="261"/>
                </a:cubicBezTo>
                <a:cubicBezTo>
                  <a:pt x="414" y="264"/>
                  <a:pt x="409" y="270"/>
                  <a:pt x="409" y="270"/>
                </a:cubicBezTo>
                <a:cubicBezTo>
                  <a:pt x="406" y="279"/>
                  <a:pt x="400" y="287"/>
                  <a:pt x="392" y="294"/>
                </a:cubicBezTo>
                <a:cubicBezTo>
                  <a:pt x="388" y="298"/>
                  <a:pt x="379" y="304"/>
                  <a:pt x="379" y="304"/>
                </a:cubicBezTo>
                <a:cubicBezTo>
                  <a:pt x="351" y="303"/>
                  <a:pt x="357" y="303"/>
                  <a:pt x="341" y="300"/>
                </a:cubicBezTo>
                <a:cubicBezTo>
                  <a:pt x="334" y="296"/>
                  <a:pt x="331" y="290"/>
                  <a:pt x="329" y="283"/>
                </a:cubicBezTo>
                <a:cubicBezTo>
                  <a:pt x="331" y="278"/>
                  <a:pt x="334" y="274"/>
                  <a:pt x="337" y="270"/>
                </a:cubicBezTo>
                <a:cubicBezTo>
                  <a:pt x="339" y="261"/>
                  <a:pt x="341" y="252"/>
                  <a:pt x="343" y="243"/>
                </a:cubicBezTo>
                <a:cubicBezTo>
                  <a:pt x="340" y="209"/>
                  <a:pt x="343" y="229"/>
                  <a:pt x="322" y="240"/>
                </a:cubicBezTo>
                <a:cubicBezTo>
                  <a:pt x="317" y="254"/>
                  <a:pt x="300" y="271"/>
                  <a:pt x="284" y="274"/>
                </a:cubicBezTo>
                <a:cubicBezTo>
                  <a:pt x="243" y="273"/>
                  <a:pt x="221" y="291"/>
                  <a:pt x="206" y="262"/>
                </a:cubicBezTo>
                <a:cubicBezTo>
                  <a:pt x="200" y="223"/>
                  <a:pt x="206" y="229"/>
                  <a:pt x="220" y="205"/>
                </a:cubicBezTo>
                <a:cubicBezTo>
                  <a:pt x="223" y="186"/>
                  <a:pt x="220" y="191"/>
                  <a:pt x="208" y="193"/>
                </a:cubicBezTo>
                <a:cubicBezTo>
                  <a:pt x="194" y="205"/>
                  <a:pt x="179" y="225"/>
                  <a:pt x="161" y="229"/>
                </a:cubicBezTo>
                <a:cubicBezTo>
                  <a:pt x="151" y="234"/>
                  <a:pt x="137" y="241"/>
                  <a:pt x="126" y="240"/>
                </a:cubicBezTo>
                <a:cubicBezTo>
                  <a:pt x="109" y="230"/>
                  <a:pt x="94" y="208"/>
                  <a:pt x="82" y="192"/>
                </a:cubicBezTo>
                <a:cubicBezTo>
                  <a:pt x="70" y="156"/>
                  <a:pt x="109" y="124"/>
                  <a:pt x="137" y="115"/>
                </a:cubicBezTo>
                <a:cubicBezTo>
                  <a:pt x="147" y="103"/>
                  <a:pt x="135" y="109"/>
                  <a:pt x="127" y="108"/>
                </a:cubicBezTo>
                <a:cubicBezTo>
                  <a:pt x="99" y="111"/>
                  <a:pt x="80" y="109"/>
                  <a:pt x="50" y="108"/>
                </a:cubicBezTo>
                <a:cubicBezTo>
                  <a:pt x="36" y="102"/>
                  <a:pt x="25" y="96"/>
                  <a:pt x="10" y="93"/>
                </a:cubicBezTo>
                <a:cubicBezTo>
                  <a:pt x="0" y="85"/>
                  <a:pt x="0" y="87"/>
                  <a:pt x="7" y="66"/>
                </a:cubicBezTo>
                <a:cubicBezTo>
                  <a:pt x="9" y="61"/>
                  <a:pt x="7" y="34"/>
                  <a:pt x="11" y="31"/>
                </a:cubicBezTo>
                <a:cubicBezTo>
                  <a:pt x="20" y="24"/>
                  <a:pt x="55" y="11"/>
                  <a:pt x="65" y="10"/>
                </a:cubicBezTo>
                <a:cubicBezTo>
                  <a:pt x="75" y="9"/>
                  <a:pt x="62" y="25"/>
                  <a:pt x="70" y="24"/>
                </a:cubicBezTo>
                <a:cubicBezTo>
                  <a:pt x="86" y="16"/>
                  <a:pt x="94" y="6"/>
                  <a:pt x="113" y="5"/>
                </a:cubicBezTo>
                <a:cubicBezTo>
                  <a:pt x="123" y="1"/>
                  <a:pt x="145" y="0"/>
                  <a:pt x="145" y="0"/>
                </a:cubicBezTo>
                <a:cubicBezTo>
                  <a:pt x="133" y="5"/>
                  <a:pt x="128" y="8"/>
                  <a:pt x="116" y="9"/>
                </a:cubicBezTo>
                <a:cubicBezTo>
                  <a:pt x="107" y="15"/>
                  <a:pt x="98" y="17"/>
                  <a:pt x="88" y="18"/>
                </a:cubicBezTo>
                <a:cubicBezTo>
                  <a:pt x="78" y="24"/>
                  <a:pt x="73" y="29"/>
                  <a:pt x="62" y="33"/>
                </a:cubicBezTo>
                <a:cubicBezTo>
                  <a:pt x="54" y="41"/>
                  <a:pt x="47" y="48"/>
                  <a:pt x="38" y="54"/>
                </a:cubicBezTo>
                <a:cubicBezTo>
                  <a:pt x="18" y="87"/>
                  <a:pt x="64" y="91"/>
                  <a:pt x="86" y="93"/>
                </a:cubicBezTo>
                <a:cubicBezTo>
                  <a:pt x="119" y="92"/>
                  <a:pt x="140" y="89"/>
                  <a:pt x="170" y="86"/>
                </a:cubicBezTo>
                <a:cubicBezTo>
                  <a:pt x="183" y="82"/>
                  <a:pt x="192" y="75"/>
                  <a:pt x="205" y="72"/>
                </a:cubicBezTo>
                <a:cubicBezTo>
                  <a:pt x="211" y="66"/>
                  <a:pt x="217" y="61"/>
                  <a:pt x="224" y="56"/>
                </a:cubicBezTo>
                <a:cubicBezTo>
                  <a:pt x="219" y="69"/>
                  <a:pt x="209" y="76"/>
                  <a:pt x="196" y="80"/>
                </a:cubicBezTo>
                <a:cubicBezTo>
                  <a:pt x="189" y="87"/>
                  <a:pt x="186" y="90"/>
                  <a:pt x="176" y="93"/>
                </a:cubicBezTo>
                <a:cubicBezTo>
                  <a:pt x="168" y="104"/>
                  <a:pt x="172" y="99"/>
                  <a:pt x="164" y="107"/>
                </a:cubicBezTo>
                <a:cubicBezTo>
                  <a:pt x="160" y="116"/>
                  <a:pt x="159" y="121"/>
                  <a:pt x="152" y="128"/>
                </a:cubicBezTo>
                <a:cubicBezTo>
                  <a:pt x="150" y="138"/>
                  <a:pt x="147" y="144"/>
                  <a:pt x="143" y="154"/>
                </a:cubicBezTo>
                <a:cubicBezTo>
                  <a:pt x="141" y="175"/>
                  <a:pt x="135" y="194"/>
                  <a:pt x="151" y="210"/>
                </a:cubicBezTo>
                <a:cubicBezTo>
                  <a:pt x="188" y="206"/>
                  <a:pt x="169" y="209"/>
                  <a:pt x="194" y="196"/>
                </a:cubicBezTo>
                <a:cubicBezTo>
                  <a:pt x="202" y="180"/>
                  <a:pt x="214" y="170"/>
                  <a:pt x="227" y="157"/>
                </a:cubicBezTo>
                <a:cubicBezTo>
                  <a:pt x="241" y="142"/>
                  <a:pt x="249" y="121"/>
                  <a:pt x="268" y="110"/>
                </a:cubicBezTo>
                <a:cubicBezTo>
                  <a:pt x="264" y="117"/>
                  <a:pt x="260" y="124"/>
                  <a:pt x="256" y="131"/>
                </a:cubicBezTo>
                <a:cubicBezTo>
                  <a:pt x="252" y="155"/>
                  <a:pt x="241" y="174"/>
                  <a:pt x="235" y="196"/>
                </a:cubicBezTo>
                <a:cubicBezTo>
                  <a:pt x="234" y="206"/>
                  <a:pt x="233" y="216"/>
                  <a:pt x="230" y="226"/>
                </a:cubicBezTo>
                <a:cubicBezTo>
                  <a:pt x="232" y="239"/>
                  <a:pt x="235" y="244"/>
                  <a:pt x="242" y="255"/>
                </a:cubicBezTo>
                <a:cubicBezTo>
                  <a:pt x="241" y="262"/>
                  <a:pt x="242" y="259"/>
                  <a:pt x="239" y="265"/>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44" name="Freeform 66" descr="25%"/>
          <p:cNvSpPr>
            <a:spLocks/>
          </p:cNvSpPr>
          <p:nvPr/>
        </p:nvSpPr>
        <p:spPr bwMode="auto">
          <a:xfrm>
            <a:off x="3237199" y="2321238"/>
            <a:ext cx="367968" cy="175381"/>
          </a:xfrm>
          <a:custGeom>
            <a:avLst/>
            <a:gdLst>
              <a:gd name="T0" fmla="*/ 2147483646 w 370"/>
              <a:gd name="T1" fmla="*/ 2147483646 h 291"/>
              <a:gd name="T2" fmla="*/ 2147483646 w 370"/>
              <a:gd name="T3" fmla="*/ 2147483646 h 291"/>
              <a:gd name="T4" fmla="*/ 2147483646 w 370"/>
              <a:gd name="T5" fmla="*/ 2147483646 h 291"/>
              <a:gd name="T6" fmla="*/ 2147483646 w 370"/>
              <a:gd name="T7" fmla="*/ 2147483646 h 291"/>
              <a:gd name="T8" fmla="*/ 2147483646 w 370"/>
              <a:gd name="T9" fmla="*/ 2147483646 h 291"/>
              <a:gd name="T10" fmla="*/ 2147483646 w 370"/>
              <a:gd name="T11" fmla="*/ 2147483646 h 291"/>
              <a:gd name="T12" fmla="*/ 2147483646 w 370"/>
              <a:gd name="T13" fmla="*/ 2147483646 h 291"/>
              <a:gd name="T14" fmla="*/ 2147483646 w 370"/>
              <a:gd name="T15" fmla="*/ 2147483646 h 291"/>
              <a:gd name="T16" fmla="*/ 2147483646 w 370"/>
              <a:gd name="T17" fmla="*/ 2147483646 h 291"/>
              <a:gd name="T18" fmla="*/ 2147483646 w 370"/>
              <a:gd name="T19" fmla="*/ 2147483646 h 291"/>
              <a:gd name="T20" fmla="*/ 2147483646 w 370"/>
              <a:gd name="T21" fmla="*/ 2147483646 h 291"/>
              <a:gd name="T22" fmla="*/ 2147483646 w 370"/>
              <a:gd name="T23" fmla="*/ 2147483646 h 291"/>
              <a:gd name="T24" fmla="*/ 2147483646 w 370"/>
              <a:gd name="T25" fmla="*/ 2147483646 h 291"/>
              <a:gd name="T26" fmla="*/ 2147483646 w 370"/>
              <a:gd name="T27" fmla="*/ 2147483646 h 291"/>
              <a:gd name="T28" fmla="*/ 2147483646 w 370"/>
              <a:gd name="T29" fmla="*/ 2147483646 h 291"/>
              <a:gd name="T30" fmla="*/ 2147483646 w 370"/>
              <a:gd name="T31" fmla="*/ 2147483646 h 291"/>
              <a:gd name="T32" fmla="*/ 2147483646 w 370"/>
              <a:gd name="T33" fmla="*/ 2147483646 h 291"/>
              <a:gd name="T34" fmla="*/ 2147483646 w 370"/>
              <a:gd name="T35" fmla="*/ 2147483646 h 291"/>
              <a:gd name="T36" fmla="*/ 2147483646 w 370"/>
              <a:gd name="T37" fmla="*/ 2147483646 h 291"/>
              <a:gd name="T38" fmla="*/ 2147483646 w 370"/>
              <a:gd name="T39" fmla="*/ 2147483646 h 291"/>
              <a:gd name="T40" fmla="*/ 2147483646 w 370"/>
              <a:gd name="T41" fmla="*/ 2147483646 h 291"/>
              <a:gd name="T42" fmla="*/ 2147483646 w 370"/>
              <a:gd name="T43" fmla="*/ 2147483646 h 291"/>
              <a:gd name="T44" fmla="*/ 2147483646 w 370"/>
              <a:gd name="T45" fmla="*/ 2147483646 h 291"/>
              <a:gd name="T46" fmla="*/ 2147483646 w 370"/>
              <a:gd name="T47" fmla="*/ 2147483646 h 291"/>
              <a:gd name="T48" fmla="*/ 2147483646 w 370"/>
              <a:gd name="T49" fmla="*/ 2147483646 h 291"/>
              <a:gd name="T50" fmla="*/ 2147483646 w 370"/>
              <a:gd name="T51" fmla="*/ 2147483646 h 291"/>
              <a:gd name="T52" fmla="*/ 2147483646 w 370"/>
              <a:gd name="T53" fmla="*/ 2147483646 h 291"/>
              <a:gd name="T54" fmla="*/ 2147483646 w 370"/>
              <a:gd name="T55" fmla="*/ 2147483646 h 291"/>
              <a:gd name="T56" fmla="*/ 2147483646 w 370"/>
              <a:gd name="T57" fmla="*/ 2147483646 h 291"/>
              <a:gd name="T58" fmla="*/ 2147483646 w 370"/>
              <a:gd name="T59" fmla="*/ 2147483646 h 291"/>
              <a:gd name="T60" fmla="*/ 2147483646 w 370"/>
              <a:gd name="T61" fmla="*/ 2147483646 h 291"/>
              <a:gd name="T62" fmla="*/ 2147483646 w 370"/>
              <a:gd name="T63" fmla="*/ 2147483646 h 291"/>
              <a:gd name="T64" fmla="*/ 2147483646 w 370"/>
              <a:gd name="T65" fmla="*/ 2147483646 h 291"/>
              <a:gd name="T66" fmla="*/ 2147483646 w 370"/>
              <a:gd name="T67" fmla="*/ 2147483646 h 291"/>
              <a:gd name="T68" fmla="*/ 2147483646 w 370"/>
              <a:gd name="T69" fmla="*/ 2147483646 h 291"/>
              <a:gd name="T70" fmla="*/ 2147483646 w 370"/>
              <a:gd name="T71" fmla="*/ 2147483646 h 291"/>
              <a:gd name="T72" fmla="*/ 2147483646 w 370"/>
              <a:gd name="T73" fmla="*/ 2147483646 h 291"/>
              <a:gd name="T74" fmla="*/ 2147483646 w 370"/>
              <a:gd name="T75" fmla="*/ 2147483646 h 291"/>
              <a:gd name="T76" fmla="*/ 2147483646 w 370"/>
              <a:gd name="T77" fmla="*/ 2147483646 h 291"/>
              <a:gd name="T78" fmla="*/ 2147483646 w 370"/>
              <a:gd name="T79" fmla="*/ 2147483646 h 291"/>
              <a:gd name="T80" fmla="*/ 2147483646 w 370"/>
              <a:gd name="T81" fmla="*/ 2147483646 h 291"/>
              <a:gd name="T82" fmla="*/ 2147483646 w 370"/>
              <a:gd name="T83" fmla="*/ 2147483646 h 291"/>
              <a:gd name="T84" fmla="*/ 2147483646 w 370"/>
              <a:gd name="T85" fmla="*/ 2147483646 h 291"/>
              <a:gd name="T86" fmla="*/ 2147483646 w 370"/>
              <a:gd name="T87" fmla="*/ 2147483646 h 291"/>
              <a:gd name="T88" fmla="*/ 2147483646 w 370"/>
              <a:gd name="T89" fmla="*/ 2147483646 h 2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70"/>
              <a:gd name="T136" fmla="*/ 0 h 291"/>
              <a:gd name="T137" fmla="*/ 370 w 370"/>
              <a:gd name="T138" fmla="*/ 291 h 2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70" h="291">
                <a:moveTo>
                  <a:pt x="69" y="106"/>
                </a:moveTo>
                <a:cubicBezTo>
                  <a:pt x="73" y="131"/>
                  <a:pt x="60" y="148"/>
                  <a:pt x="54" y="173"/>
                </a:cubicBezTo>
                <a:cubicBezTo>
                  <a:pt x="53" y="186"/>
                  <a:pt x="48" y="200"/>
                  <a:pt x="40" y="211"/>
                </a:cubicBezTo>
                <a:cubicBezTo>
                  <a:pt x="38" y="220"/>
                  <a:pt x="53" y="234"/>
                  <a:pt x="46" y="238"/>
                </a:cubicBezTo>
                <a:cubicBezTo>
                  <a:pt x="46" y="243"/>
                  <a:pt x="37" y="229"/>
                  <a:pt x="30" y="233"/>
                </a:cubicBezTo>
                <a:cubicBezTo>
                  <a:pt x="23" y="237"/>
                  <a:pt x="0" y="252"/>
                  <a:pt x="4" y="262"/>
                </a:cubicBezTo>
                <a:cubicBezTo>
                  <a:pt x="11" y="271"/>
                  <a:pt x="39" y="291"/>
                  <a:pt x="51" y="290"/>
                </a:cubicBezTo>
                <a:cubicBezTo>
                  <a:pt x="65" y="283"/>
                  <a:pt x="79" y="250"/>
                  <a:pt x="91" y="241"/>
                </a:cubicBezTo>
                <a:cubicBezTo>
                  <a:pt x="98" y="232"/>
                  <a:pt x="91" y="256"/>
                  <a:pt x="97" y="245"/>
                </a:cubicBezTo>
                <a:cubicBezTo>
                  <a:pt x="103" y="234"/>
                  <a:pt x="124" y="184"/>
                  <a:pt x="129" y="178"/>
                </a:cubicBezTo>
                <a:cubicBezTo>
                  <a:pt x="135" y="173"/>
                  <a:pt x="119" y="207"/>
                  <a:pt x="127" y="208"/>
                </a:cubicBezTo>
                <a:cubicBezTo>
                  <a:pt x="127" y="247"/>
                  <a:pt x="129" y="247"/>
                  <a:pt x="153" y="259"/>
                </a:cubicBezTo>
                <a:cubicBezTo>
                  <a:pt x="168" y="252"/>
                  <a:pt x="189" y="240"/>
                  <a:pt x="202" y="230"/>
                </a:cubicBezTo>
                <a:cubicBezTo>
                  <a:pt x="207" y="222"/>
                  <a:pt x="207" y="217"/>
                  <a:pt x="216" y="214"/>
                </a:cubicBezTo>
                <a:cubicBezTo>
                  <a:pt x="234" y="199"/>
                  <a:pt x="229" y="136"/>
                  <a:pt x="243" y="113"/>
                </a:cubicBezTo>
                <a:cubicBezTo>
                  <a:pt x="253" y="116"/>
                  <a:pt x="247" y="140"/>
                  <a:pt x="256" y="146"/>
                </a:cubicBezTo>
                <a:cubicBezTo>
                  <a:pt x="260" y="154"/>
                  <a:pt x="253" y="177"/>
                  <a:pt x="255" y="181"/>
                </a:cubicBezTo>
                <a:cubicBezTo>
                  <a:pt x="257" y="185"/>
                  <a:pt x="262" y="169"/>
                  <a:pt x="268" y="173"/>
                </a:cubicBezTo>
                <a:cubicBezTo>
                  <a:pt x="271" y="194"/>
                  <a:pt x="275" y="206"/>
                  <a:pt x="294" y="205"/>
                </a:cubicBezTo>
                <a:cubicBezTo>
                  <a:pt x="317" y="200"/>
                  <a:pt x="300" y="165"/>
                  <a:pt x="318" y="154"/>
                </a:cubicBezTo>
                <a:cubicBezTo>
                  <a:pt x="327" y="144"/>
                  <a:pt x="349" y="160"/>
                  <a:pt x="357" y="157"/>
                </a:cubicBezTo>
                <a:cubicBezTo>
                  <a:pt x="365" y="154"/>
                  <a:pt x="362" y="147"/>
                  <a:pt x="364" y="139"/>
                </a:cubicBezTo>
                <a:cubicBezTo>
                  <a:pt x="365" y="128"/>
                  <a:pt x="362" y="118"/>
                  <a:pt x="366" y="109"/>
                </a:cubicBezTo>
                <a:cubicBezTo>
                  <a:pt x="368" y="99"/>
                  <a:pt x="370" y="93"/>
                  <a:pt x="358" y="98"/>
                </a:cubicBezTo>
                <a:cubicBezTo>
                  <a:pt x="355" y="112"/>
                  <a:pt x="354" y="129"/>
                  <a:pt x="340" y="134"/>
                </a:cubicBezTo>
                <a:cubicBezTo>
                  <a:pt x="337" y="144"/>
                  <a:pt x="331" y="144"/>
                  <a:pt x="330" y="152"/>
                </a:cubicBezTo>
                <a:cubicBezTo>
                  <a:pt x="329" y="160"/>
                  <a:pt x="339" y="176"/>
                  <a:pt x="336" y="181"/>
                </a:cubicBezTo>
                <a:cubicBezTo>
                  <a:pt x="333" y="191"/>
                  <a:pt x="319" y="187"/>
                  <a:pt x="309" y="182"/>
                </a:cubicBezTo>
                <a:cubicBezTo>
                  <a:pt x="305" y="169"/>
                  <a:pt x="301" y="156"/>
                  <a:pt x="300" y="143"/>
                </a:cubicBezTo>
                <a:cubicBezTo>
                  <a:pt x="300" y="127"/>
                  <a:pt x="302" y="30"/>
                  <a:pt x="295" y="11"/>
                </a:cubicBezTo>
                <a:cubicBezTo>
                  <a:pt x="293" y="0"/>
                  <a:pt x="286" y="8"/>
                  <a:pt x="282" y="14"/>
                </a:cubicBezTo>
                <a:cubicBezTo>
                  <a:pt x="280" y="21"/>
                  <a:pt x="280" y="28"/>
                  <a:pt x="277" y="34"/>
                </a:cubicBezTo>
                <a:cubicBezTo>
                  <a:pt x="276" y="50"/>
                  <a:pt x="262" y="91"/>
                  <a:pt x="250" y="101"/>
                </a:cubicBezTo>
                <a:cubicBezTo>
                  <a:pt x="244" y="115"/>
                  <a:pt x="258" y="113"/>
                  <a:pt x="253" y="122"/>
                </a:cubicBezTo>
                <a:cubicBezTo>
                  <a:pt x="248" y="131"/>
                  <a:pt x="225" y="146"/>
                  <a:pt x="217" y="155"/>
                </a:cubicBezTo>
                <a:cubicBezTo>
                  <a:pt x="213" y="162"/>
                  <a:pt x="204" y="175"/>
                  <a:pt x="204" y="175"/>
                </a:cubicBezTo>
                <a:cubicBezTo>
                  <a:pt x="200" y="192"/>
                  <a:pt x="197" y="198"/>
                  <a:pt x="181" y="205"/>
                </a:cubicBezTo>
                <a:cubicBezTo>
                  <a:pt x="170" y="204"/>
                  <a:pt x="159" y="205"/>
                  <a:pt x="148" y="202"/>
                </a:cubicBezTo>
                <a:cubicBezTo>
                  <a:pt x="134" y="199"/>
                  <a:pt x="156" y="167"/>
                  <a:pt x="159" y="161"/>
                </a:cubicBezTo>
                <a:cubicBezTo>
                  <a:pt x="160" y="143"/>
                  <a:pt x="165" y="126"/>
                  <a:pt x="171" y="109"/>
                </a:cubicBezTo>
                <a:cubicBezTo>
                  <a:pt x="173" y="92"/>
                  <a:pt x="178" y="75"/>
                  <a:pt x="181" y="58"/>
                </a:cubicBezTo>
                <a:cubicBezTo>
                  <a:pt x="179" y="35"/>
                  <a:pt x="172" y="52"/>
                  <a:pt x="163" y="62"/>
                </a:cubicBezTo>
                <a:cubicBezTo>
                  <a:pt x="155" y="109"/>
                  <a:pt x="141" y="158"/>
                  <a:pt x="97" y="184"/>
                </a:cubicBezTo>
                <a:cubicBezTo>
                  <a:pt x="72" y="165"/>
                  <a:pt x="110" y="116"/>
                  <a:pt x="70" y="106"/>
                </a:cubicBezTo>
                <a:cubicBezTo>
                  <a:pt x="62" y="107"/>
                  <a:pt x="62" y="107"/>
                  <a:pt x="69" y="106"/>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45" name="Freeform 67" descr="25%"/>
          <p:cNvSpPr>
            <a:spLocks/>
          </p:cNvSpPr>
          <p:nvPr/>
        </p:nvSpPr>
        <p:spPr bwMode="auto">
          <a:xfrm>
            <a:off x="2940739" y="2179886"/>
            <a:ext cx="388824" cy="172763"/>
          </a:xfrm>
          <a:custGeom>
            <a:avLst/>
            <a:gdLst>
              <a:gd name="T0" fmla="*/ 2147483646 w 392"/>
              <a:gd name="T1" fmla="*/ 2147483646 h 286"/>
              <a:gd name="T2" fmla="*/ 2147483646 w 392"/>
              <a:gd name="T3" fmla="*/ 2147483646 h 286"/>
              <a:gd name="T4" fmla="*/ 2147483646 w 392"/>
              <a:gd name="T5" fmla="*/ 2147483646 h 286"/>
              <a:gd name="T6" fmla="*/ 2147483646 w 392"/>
              <a:gd name="T7" fmla="*/ 2147483646 h 286"/>
              <a:gd name="T8" fmla="*/ 2147483646 w 392"/>
              <a:gd name="T9" fmla="*/ 2147483646 h 286"/>
              <a:gd name="T10" fmla="*/ 2147483646 w 392"/>
              <a:gd name="T11" fmla="*/ 2147483646 h 286"/>
              <a:gd name="T12" fmla="*/ 2147483646 w 392"/>
              <a:gd name="T13" fmla="*/ 2147483646 h 286"/>
              <a:gd name="T14" fmla="*/ 2147483646 w 392"/>
              <a:gd name="T15" fmla="*/ 2147483646 h 286"/>
              <a:gd name="T16" fmla="*/ 2147483646 w 392"/>
              <a:gd name="T17" fmla="*/ 2147483646 h 286"/>
              <a:gd name="T18" fmla="*/ 2147483646 w 392"/>
              <a:gd name="T19" fmla="*/ 2147483646 h 286"/>
              <a:gd name="T20" fmla="*/ 2147483646 w 392"/>
              <a:gd name="T21" fmla="*/ 2147483646 h 286"/>
              <a:gd name="T22" fmla="*/ 2147483646 w 392"/>
              <a:gd name="T23" fmla="*/ 2147483646 h 286"/>
              <a:gd name="T24" fmla="*/ 2147483646 w 392"/>
              <a:gd name="T25" fmla="*/ 2147483646 h 286"/>
              <a:gd name="T26" fmla="*/ 2147483646 w 392"/>
              <a:gd name="T27" fmla="*/ 2147483646 h 286"/>
              <a:gd name="T28" fmla="*/ 2147483646 w 392"/>
              <a:gd name="T29" fmla="*/ 2147483646 h 286"/>
              <a:gd name="T30" fmla="*/ 2147483646 w 392"/>
              <a:gd name="T31" fmla="*/ 2147483646 h 286"/>
              <a:gd name="T32" fmla="*/ 2147483646 w 392"/>
              <a:gd name="T33" fmla="*/ 2147483646 h 286"/>
              <a:gd name="T34" fmla="*/ 2147483646 w 392"/>
              <a:gd name="T35" fmla="*/ 2147483646 h 286"/>
              <a:gd name="T36" fmla="*/ 2147483646 w 392"/>
              <a:gd name="T37" fmla="*/ 2147483646 h 286"/>
              <a:gd name="T38" fmla="*/ 2147483646 w 392"/>
              <a:gd name="T39" fmla="*/ 2147483646 h 286"/>
              <a:gd name="T40" fmla="*/ 2147483646 w 392"/>
              <a:gd name="T41" fmla="*/ 2147483646 h 286"/>
              <a:gd name="T42" fmla="*/ 2147483646 w 392"/>
              <a:gd name="T43" fmla="*/ 2147483646 h 286"/>
              <a:gd name="T44" fmla="*/ 2147483646 w 392"/>
              <a:gd name="T45" fmla="*/ 2147483646 h 286"/>
              <a:gd name="T46" fmla="*/ 2147483646 w 392"/>
              <a:gd name="T47" fmla="*/ 2147483646 h 286"/>
              <a:gd name="T48" fmla="*/ 2147483646 w 392"/>
              <a:gd name="T49" fmla="*/ 2147483646 h 286"/>
              <a:gd name="T50" fmla="*/ 2147483646 w 392"/>
              <a:gd name="T51" fmla="*/ 2147483646 h 286"/>
              <a:gd name="T52" fmla="*/ 2147483646 w 392"/>
              <a:gd name="T53" fmla="*/ 2147483646 h 286"/>
              <a:gd name="T54" fmla="*/ 2147483646 w 392"/>
              <a:gd name="T55" fmla="*/ 2147483646 h 286"/>
              <a:gd name="T56" fmla="*/ 2147483646 w 392"/>
              <a:gd name="T57" fmla="*/ 2147483646 h 286"/>
              <a:gd name="T58" fmla="*/ 2147483646 w 392"/>
              <a:gd name="T59" fmla="*/ 2147483646 h 286"/>
              <a:gd name="T60" fmla="*/ 2147483646 w 392"/>
              <a:gd name="T61" fmla="*/ 2147483646 h 286"/>
              <a:gd name="T62" fmla="*/ 2147483646 w 392"/>
              <a:gd name="T63" fmla="*/ 2147483646 h 286"/>
              <a:gd name="T64" fmla="*/ 2147483646 w 392"/>
              <a:gd name="T65" fmla="*/ 2147483646 h 286"/>
              <a:gd name="T66" fmla="*/ 2147483646 w 392"/>
              <a:gd name="T67" fmla="*/ 2147483646 h 286"/>
              <a:gd name="T68" fmla="*/ 2147483646 w 392"/>
              <a:gd name="T69" fmla="*/ 2147483646 h 286"/>
              <a:gd name="T70" fmla="*/ 2147483646 w 392"/>
              <a:gd name="T71" fmla="*/ 2147483646 h 286"/>
              <a:gd name="T72" fmla="*/ 2147483646 w 392"/>
              <a:gd name="T73" fmla="*/ 2147483646 h 286"/>
              <a:gd name="T74" fmla="*/ 2147483646 w 392"/>
              <a:gd name="T75" fmla="*/ 2147483646 h 286"/>
              <a:gd name="T76" fmla="*/ 2147483646 w 392"/>
              <a:gd name="T77" fmla="*/ 2147483646 h 2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2"/>
              <a:gd name="T118" fmla="*/ 0 h 286"/>
              <a:gd name="T119" fmla="*/ 392 w 392"/>
              <a:gd name="T120" fmla="*/ 286 h 28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2" h="286">
                <a:moveTo>
                  <a:pt x="11" y="9"/>
                </a:moveTo>
                <a:cubicBezTo>
                  <a:pt x="24" y="17"/>
                  <a:pt x="41" y="11"/>
                  <a:pt x="56" y="12"/>
                </a:cubicBezTo>
                <a:cubicBezTo>
                  <a:pt x="67" y="19"/>
                  <a:pt x="75" y="21"/>
                  <a:pt x="88" y="22"/>
                </a:cubicBezTo>
                <a:cubicBezTo>
                  <a:pt x="100" y="31"/>
                  <a:pt x="110" y="36"/>
                  <a:pt x="125" y="37"/>
                </a:cubicBezTo>
                <a:cubicBezTo>
                  <a:pt x="132" y="40"/>
                  <a:pt x="135" y="47"/>
                  <a:pt x="142" y="51"/>
                </a:cubicBezTo>
                <a:cubicBezTo>
                  <a:pt x="146" y="77"/>
                  <a:pt x="131" y="95"/>
                  <a:pt x="107" y="103"/>
                </a:cubicBezTo>
                <a:cubicBezTo>
                  <a:pt x="101" y="112"/>
                  <a:pt x="101" y="113"/>
                  <a:pt x="103" y="124"/>
                </a:cubicBezTo>
                <a:cubicBezTo>
                  <a:pt x="105" y="148"/>
                  <a:pt x="116" y="144"/>
                  <a:pt x="139" y="145"/>
                </a:cubicBezTo>
                <a:cubicBezTo>
                  <a:pt x="146" y="144"/>
                  <a:pt x="151" y="142"/>
                  <a:pt x="157" y="139"/>
                </a:cubicBezTo>
                <a:cubicBezTo>
                  <a:pt x="160" y="135"/>
                  <a:pt x="170" y="130"/>
                  <a:pt x="170" y="130"/>
                </a:cubicBezTo>
                <a:cubicBezTo>
                  <a:pt x="188" y="132"/>
                  <a:pt x="189" y="128"/>
                  <a:pt x="197" y="141"/>
                </a:cubicBezTo>
                <a:cubicBezTo>
                  <a:pt x="200" y="170"/>
                  <a:pt x="207" y="177"/>
                  <a:pt x="185" y="190"/>
                </a:cubicBezTo>
                <a:cubicBezTo>
                  <a:pt x="181" y="208"/>
                  <a:pt x="217" y="203"/>
                  <a:pt x="224" y="204"/>
                </a:cubicBezTo>
                <a:cubicBezTo>
                  <a:pt x="223" y="217"/>
                  <a:pt x="232" y="232"/>
                  <a:pt x="229" y="237"/>
                </a:cubicBezTo>
                <a:cubicBezTo>
                  <a:pt x="226" y="243"/>
                  <a:pt x="214" y="247"/>
                  <a:pt x="209" y="252"/>
                </a:cubicBezTo>
                <a:cubicBezTo>
                  <a:pt x="202" y="274"/>
                  <a:pt x="175" y="271"/>
                  <a:pt x="230" y="268"/>
                </a:cubicBezTo>
                <a:cubicBezTo>
                  <a:pt x="246" y="252"/>
                  <a:pt x="250" y="225"/>
                  <a:pt x="274" y="220"/>
                </a:cubicBezTo>
                <a:cubicBezTo>
                  <a:pt x="281" y="213"/>
                  <a:pt x="288" y="210"/>
                  <a:pt x="298" y="208"/>
                </a:cubicBezTo>
                <a:cubicBezTo>
                  <a:pt x="304" y="210"/>
                  <a:pt x="306" y="209"/>
                  <a:pt x="305" y="216"/>
                </a:cubicBezTo>
                <a:cubicBezTo>
                  <a:pt x="303" y="232"/>
                  <a:pt x="294" y="236"/>
                  <a:pt x="284" y="247"/>
                </a:cubicBezTo>
                <a:cubicBezTo>
                  <a:pt x="280" y="252"/>
                  <a:pt x="279" y="257"/>
                  <a:pt x="275" y="262"/>
                </a:cubicBezTo>
                <a:cubicBezTo>
                  <a:pt x="273" y="271"/>
                  <a:pt x="266" y="284"/>
                  <a:pt x="280" y="286"/>
                </a:cubicBezTo>
                <a:cubicBezTo>
                  <a:pt x="283" y="281"/>
                  <a:pt x="308" y="264"/>
                  <a:pt x="313" y="262"/>
                </a:cubicBezTo>
                <a:cubicBezTo>
                  <a:pt x="321" y="256"/>
                  <a:pt x="331" y="245"/>
                  <a:pt x="340" y="243"/>
                </a:cubicBezTo>
                <a:cubicBezTo>
                  <a:pt x="345" y="234"/>
                  <a:pt x="386" y="213"/>
                  <a:pt x="392" y="204"/>
                </a:cubicBezTo>
                <a:cubicBezTo>
                  <a:pt x="389" y="189"/>
                  <a:pt x="362" y="187"/>
                  <a:pt x="349" y="198"/>
                </a:cubicBezTo>
                <a:cubicBezTo>
                  <a:pt x="343" y="216"/>
                  <a:pt x="329" y="225"/>
                  <a:pt x="311" y="228"/>
                </a:cubicBezTo>
                <a:cubicBezTo>
                  <a:pt x="297" y="221"/>
                  <a:pt x="326" y="193"/>
                  <a:pt x="331" y="184"/>
                </a:cubicBezTo>
                <a:cubicBezTo>
                  <a:pt x="324" y="178"/>
                  <a:pt x="299" y="191"/>
                  <a:pt x="290" y="189"/>
                </a:cubicBezTo>
                <a:cubicBezTo>
                  <a:pt x="279" y="191"/>
                  <a:pt x="241" y="173"/>
                  <a:pt x="227" y="168"/>
                </a:cubicBezTo>
                <a:cubicBezTo>
                  <a:pt x="219" y="158"/>
                  <a:pt x="221" y="163"/>
                  <a:pt x="218" y="154"/>
                </a:cubicBezTo>
                <a:cubicBezTo>
                  <a:pt x="216" y="140"/>
                  <a:pt x="211" y="114"/>
                  <a:pt x="194" y="111"/>
                </a:cubicBezTo>
                <a:cubicBezTo>
                  <a:pt x="188" y="105"/>
                  <a:pt x="179" y="90"/>
                  <a:pt x="179" y="90"/>
                </a:cubicBezTo>
                <a:cubicBezTo>
                  <a:pt x="176" y="74"/>
                  <a:pt x="197" y="31"/>
                  <a:pt x="178" y="25"/>
                </a:cubicBezTo>
                <a:cubicBezTo>
                  <a:pt x="170" y="22"/>
                  <a:pt x="138" y="30"/>
                  <a:pt x="130" y="27"/>
                </a:cubicBezTo>
                <a:cubicBezTo>
                  <a:pt x="128" y="26"/>
                  <a:pt x="127" y="26"/>
                  <a:pt x="125" y="25"/>
                </a:cubicBezTo>
                <a:cubicBezTo>
                  <a:pt x="106" y="6"/>
                  <a:pt x="82" y="8"/>
                  <a:pt x="58" y="1"/>
                </a:cubicBezTo>
                <a:cubicBezTo>
                  <a:pt x="40" y="2"/>
                  <a:pt x="22" y="0"/>
                  <a:pt x="5" y="3"/>
                </a:cubicBezTo>
                <a:cubicBezTo>
                  <a:pt x="0" y="4"/>
                  <a:pt x="28" y="22"/>
                  <a:pt x="11" y="9"/>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46" name="Freeform 68" descr="25%"/>
          <p:cNvSpPr>
            <a:spLocks/>
          </p:cNvSpPr>
          <p:nvPr/>
        </p:nvSpPr>
        <p:spPr bwMode="auto">
          <a:xfrm>
            <a:off x="3302003" y="2276738"/>
            <a:ext cx="96089" cy="96852"/>
          </a:xfrm>
          <a:custGeom>
            <a:avLst/>
            <a:gdLst>
              <a:gd name="T0" fmla="*/ 2147483646 w 97"/>
              <a:gd name="T1" fmla="*/ 0 h 161"/>
              <a:gd name="T2" fmla="*/ 2147483646 w 97"/>
              <a:gd name="T3" fmla="*/ 2147483646 h 161"/>
              <a:gd name="T4" fmla="*/ 2147483646 w 97"/>
              <a:gd name="T5" fmla="*/ 2147483646 h 161"/>
              <a:gd name="T6" fmla="*/ 2147483646 w 97"/>
              <a:gd name="T7" fmla="*/ 2147483646 h 161"/>
              <a:gd name="T8" fmla="*/ 2147483646 w 97"/>
              <a:gd name="T9" fmla="*/ 2147483646 h 161"/>
              <a:gd name="T10" fmla="*/ 0 w 97"/>
              <a:gd name="T11" fmla="*/ 2147483646 h 161"/>
              <a:gd name="T12" fmla="*/ 2147483646 w 97"/>
              <a:gd name="T13" fmla="*/ 2147483646 h 161"/>
              <a:gd name="T14" fmla="*/ 2147483646 w 97"/>
              <a:gd name="T15" fmla="*/ 2147483646 h 161"/>
              <a:gd name="T16" fmla="*/ 2147483646 w 97"/>
              <a:gd name="T17" fmla="*/ 2147483646 h 161"/>
              <a:gd name="T18" fmla="*/ 2147483646 w 97"/>
              <a:gd name="T19" fmla="*/ 2147483646 h 161"/>
              <a:gd name="T20" fmla="*/ 2147483646 w 97"/>
              <a:gd name="T21" fmla="*/ 2147483646 h 161"/>
              <a:gd name="T22" fmla="*/ 2147483646 w 97"/>
              <a:gd name="T23" fmla="*/ 2147483646 h 161"/>
              <a:gd name="T24" fmla="*/ 2147483646 w 97"/>
              <a:gd name="T25" fmla="*/ 2147483646 h 161"/>
              <a:gd name="T26" fmla="*/ 2147483646 w 97"/>
              <a:gd name="T27" fmla="*/ 2147483646 h 1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7"/>
              <a:gd name="T43" fmla="*/ 0 h 161"/>
              <a:gd name="T44" fmla="*/ 97 w 97"/>
              <a:gd name="T45" fmla="*/ 161 h 1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7" h="161">
                <a:moveTo>
                  <a:pt x="71" y="0"/>
                </a:moveTo>
                <a:cubicBezTo>
                  <a:pt x="73" y="10"/>
                  <a:pt x="62" y="2"/>
                  <a:pt x="53" y="6"/>
                </a:cubicBezTo>
                <a:cubicBezTo>
                  <a:pt x="43" y="18"/>
                  <a:pt x="36" y="52"/>
                  <a:pt x="26" y="63"/>
                </a:cubicBezTo>
                <a:cubicBezTo>
                  <a:pt x="24" y="67"/>
                  <a:pt x="34" y="92"/>
                  <a:pt x="31" y="97"/>
                </a:cubicBezTo>
                <a:cubicBezTo>
                  <a:pt x="28" y="100"/>
                  <a:pt x="22" y="106"/>
                  <a:pt x="22" y="106"/>
                </a:cubicBezTo>
                <a:cubicBezTo>
                  <a:pt x="17" y="123"/>
                  <a:pt x="17" y="133"/>
                  <a:pt x="0" y="143"/>
                </a:cubicBezTo>
                <a:cubicBezTo>
                  <a:pt x="2" y="161"/>
                  <a:pt x="3" y="159"/>
                  <a:pt x="21" y="155"/>
                </a:cubicBezTo>
                <a:cubicBezTo>
                  <a:pt x="39" y="137"/>
                  <a:pt x="34" y="147"/>
                  <a:pt x="39" y="128"/>
                </a:cubicBezTo>
                <a:cubicBezTo>
                  <a:pt x="40" y="111"/>
                  <a:pt x="37" y="93"/>
                  <a:pt x="48" y="81"/>
                </a:cubicBezTo>
                <a:cubicBezTo>
                  <a:pt x="51" y="68"/>
                  <a:pt x="62" y="55"/>
                  <a:pt x="74" y="48"/>
                </a:cubicBezTo>
                <a:cubicBezTo>
                  <a:pt x="76" y="45"/>
                  <a:pt x="81" y="44"/>
                  <a:pt x="83" y="41"/>
                </a:cubicBezTo>
                <a:cubicBezTo>
                  <a:pt x="87" y="35"/>
                  <a:pt x="92" y="25"/>
                  <a:pt x="95" y="18"/>
                </a:cubicBezTo>
                <a:cubicBezTo>
                  <a:pt x="95" y="16"/>
                  <a:pt x="97" y="8"/>
                  <a:pt x="95" y="6"/>
                </a:cubicBezTo>
                <a:cubicBezTo>
                  <a:pt x="94" y="5"/>
                  <a:pt x="90" y="5"/>
                  <a:pt x="90" y="5"/>
                </a:cubicBezTo>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47" name="Freeform 69" descr="25%"/>
          <p:cNvSpPr>
            <a:spLocks/>
          </p:cNvSpPr>
          <p:nvPr/>
        </p:nvSpPr>
        <p:spPr bwMode="auto">
          <a:xfrm>
            <a:off x="3405540" y="2246199"/>
            <a:ext cx="110986" cy="96852"/>
          </a:xfrm>
          <a:custGeom>
            <a:avLst/>
            <a:gdLst>
              <a:gd name="T0" fmla="*/ 2147483646 w 112"/>
              <a:gd name="T1" fmla="*/ 2147483646 h 160"/>
              <a:gd name="T2" fmla="*/ 2147483646 w 112"/>
              <a:gd name="T3" fmla="*/ 2147483646 h 160"/>
              <a:gd name="T4" fmla="*/ 2147483646 w 112"/>
              <a:gd name="T5" fmla="*/ 2147483646 h 160"/>
              <a:gd name="T6" fmla="*/ 2147483646 w 112"/>
              <a:gd name="T7" fmla="*/ 2147483646 h 160"/>
              <a:gd name="T8" fmla="*/ 2147483646 w 112"/>
              <a:gd name="T9" fmla="*/ 2147483646 h 160"/>
              <a:gd name="T10" fmla="*/ 2147483646 w 112"/>
              <a:gd name="T11" fmla="*/ 2147483646 h 160"/>
              <a:gd name="T12" fmla="*/ 2147483646 w 112"/>
              <a:gd name="T13" fmla="*/ 2147483646 h 160"/>
              <a:gd name="T14" fmla="*/ 2147483646 w 112"/>
              <a:gd name="T15" fmla="*/ 2147483646 h 160"/>
              <a:gd name="T16" fmla="*/ 2147483646 w 112"/>
              <a:gd name="T17" fmla="*/ 2147483646 h 160"/>
              <a:gd name="T18" fmla="*/ 2147483646 w 112"/>
              <a:gd name="T19" fmla="*/ 2147483646 h 160"/>
              <a:gd name="T20" fmla="*/ 2147483646 w 112"/>
              <a:gd name="T21" fmla="*/ 2147483646 h 160"/>
              <a:gd name="T22" fmla="*/ 2147483646 w 112"/>
              <a:gd name="T23" fmla="*/ 0 h 160"/>
              <a:gd name="T24" fmla="*/ 2147483646 w 112"/>
              <a:gd name="T25" fmla="*/ 2147483646 h 1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160"/>
              <a:gd name="T41" fmla="*/ 112 w 112"/>
              <a:gd name="T42" fmla="*/ 160 h 1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160">
                <a:moveTo>
                  <a:pt x="88" y="3"/>
                </a:moveTo>
                <a:cubicBezTo>
                  <a:pt x="96" y="9"/>
                  <a:pt x="77" y="4"/>
                  <a:pt x="72" y="9"/>
                </a:cubicBezTo>
                <a:cubicBezTo>
                  <a:pt x="61" y="19"/>
                  <a:pt x="26" y="19"/>
                  <a:pt x="13" y="27"/>
                </a:cubicBezTo>
                <a:cubicBezTo>
                  <a:pt x="9" y="34"/>
                  <a:pt x="21" y="63"/>
                  <a:pt x="15" y="68"/>
                </a:cubicBezTo>
                <a:cubicBezTo>
                  <a:pt x="13" y="77"/>
                  <a:pt x="12" y="85"/>
                  <a:pt x="8" y="93"/>
                </a:cubicBezTo>
                <a:cubicBezTo>
                  <a:pt x="7" y="99"/>
                  <a:pt x="6" y="108"/>
                  <a:pt x="5" y="114"/>
                </a:cubicBezTo>
                <a:cubicBezTo>
                  <a:pt x="5" y="117"/>
                  <a:pt x="0" y="160"/>
                  <a:pt x="2" y="159"/>
                </a:cubicBezTo>
                <a:cubicBezTo>
                  <a:pt x="5" y="158"/>
                  <a:pt x="21" y="108"/>
                  <a:pt x="22" y="105"/>
                </a:cubicBezTo>
                <a:cubicBezTo>
                  <a:pt x="29" y="90"/>
                  <a:pt x="34" y="72"/>
                  <a:pt x="43" y="58"/>
                </a:cubicBezTo>
                <a:cubicBezTo>
                  <a:pt x="51" y="45"/>
                  <a:pt x="77" y="43"/>
                  <a:pt x="91" y="42"/>
                </a:cubicBezTo>
                <a:cubicBezTo>
                  <a:pt x="99" y="31"/>
                  <a:pt x="102" y="83"/>
                  <a:pt x="110" y="75"/>
                </a:cubicBezTo>
                <a:cubicBezTo>
                  <a:pt x="112" y="65"/>
                  <a:pt x="110" y="7"/>
                  <a:pt x="100" y="0"/>
                </a:cubicBezTo>
                <a:cubicBezTo>
                  <a:pt x="95" y="2"/>
                  <a:pt x="84" y="11"/>
                  <a:pt x="88" y="3"/>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48" name="Freeform 70" descr="25%"/>
          <p:cNvSpPr>
            <a:spLocks/>
          </p:cNvSpPr>
          <p:nvPr/>
        </p:nvSpPr>
        <p:spPr bwMode="auto">
          <a:xfrm>
            <a:off x="2792509" y="2169416"/>
            <a:ext cx="235380" cy="134371"/>
          </a:xfrm>
          <a:custGeom>
            <a:avLst/>
            <a:gdLst>
              <a:gd name="T0" fmla="*/ 2147483646 w 237"/>
              <a:gd name="T1" fmla="*/ 2147483646 h 223"/>
              <a:gd name="T2" fmla="*/ 2147483646 w 237"/>
              <a:gd name="T3" fmla="*/ 2147483646 h 223"/>
              <a:gd name="T4" fmla="*/ 2147483646 w 237"/>
              <a:gd name="T5" fmla="*/ 2147483646 h 223"/>
              <a:gd name="T6" fmla="*/ 2147483646 w 237"/>
              <a:gd name="T7" fmla="*/ 2147483646 h 223"/>
              <a:gd name="T8" fmla="*/ 2147483646 w 237"/>
              <a:gd name="T9" fmla="*/ 2147483646 h 223"/>
              <a:gd name="T10" fmla="*/ 2147483646 w 237"/>
              <a:gd name="T11" fmla="*/ 2147483646 h 223"/>
              <a:gd name="T12" fmla="*/ 2147483646 w 237"/>
              <a:gd name="T13" fmla="*/ 2147483646 h 223"/>
              <a:gd name="T14" fmla="*/ 2147483646 w 237"/>
              <a:gd name="T15" fmla="*/ 2147483646 h 223"/>
              <a:gd name="T16" fmla="*/ 2147483646 w 237"/>
              <a:gd name="T17" fmla="*/ 2147483646 h 223"/>
              <a:gd name="T18" fmla="*/ 2147483646 w 237"/>
              <a:gd name="T19" fmla="*/ 2147483646 h 223"/>
              <a:gd name="T20" fmla="*/ 2147483646 w 237"/>
              <a:gd name="T21" fmla="*/ 2147483646 h 223"/>
              <a:gd name="T22" fmla="*/ 2147483646 w 237"/>
              <a:gd name="T23" fmla="*/ 2147483646 h 223"/>
              <a:gd name="T24" fmla="*/ 2147483646 w 237"/>
              <a:gd name="T25" fmla="*/ 2147483646 h 223"/>
              <a:gd name="T26" fmla="*/ 2147483646 w 237"/>
              <a:gd name="T27" fmla="*/ 2147483646 h 223"/>
              <a:gd name="T28" fmla="*/ 2147483646 w 237"/>
              <a:gd name="T29" fmla="*/ 2147483646 h 223"/>
              <a:gd name="T30" fmla="*/ 2147483646 w 237"/>
              <a:gd name="T31" fmla="*/ 2147483646 h 223"/>
              <a:gd name="T32" fmla="*/ 2147483646 w 237"/>
              <a:gd name="T33" fmla="*/ 2147483646 h 223"/>
              <a:gd name="T34" fmla="*/ 2147483646 w 237"/>
              <a:gd name="T35" fmla="*/ 2147483646 h 223"/>
              <a:gd name="T36" fmla="*/ 2147483646 w 237"/>
              <a:gd name="T37" fmla="*/ 2147483646 h 223"/>
              <a:gd name="T38" fmla="*/ 2147483646 w 237"/>
              <a:gd name="T39" fmla="*/ 2147483646 h 223"/>
              <a:gd name="T40" fmla="*/ 2147483646 w 237"/>
              <a:gd name="T41" fmla="*/ 2147483646 h 223"/>
              <a:gd name="T42" fmla="*/ 2147483646 w 237"/>
              <a:gd name="T43" fmla="*/ 2147483646 h 223"/>
              <a:gd name="T44" fmla="*/ 2147483646 w 237"/>
              <a:gd name="T45" fmla="*/ 2147483646 h 223"/>
              <a:gd name="T46" fmla="*/ 2147483646 w 237"/>
              <a:gd name="T47" fmla="*/ 2147483646 h 223"/>
              <a:gd name="T48" fmla="*/ 2147483646 w 237"/>
              <a:gd name="T49" fmla="*/ 2147483646 h 223"/>
              <a:gd name="T50" fmla="*/ 2147483646 w 237"/>
              <a:gd name="T51" fmla="*/ 2147483646 h 223"/>
              <a:gd name="T52" fmla="*/ 2147483646 w 237"/>
              <a:gd name="T53" fmla="*/ 2147483646 h 223"/>
              <a:gd name="T54" fmla="*/ 2147483646 w 237"/>
              <a:gd name="T55" fmla="*/ 2147483646 h 223"/>
              <a:gd name="T56" fmla="*/ 2147483646 w 237"/>
              <a:gd name="T57" fmla="*/ 2147483646 h 223"/>
              <a:gd name="T58" fmla="*/ 2147483646 w 237"/>
              <a:gd name="T59" fmla="*/ 2147483646 h 223"/>
              <a:gd name="T60" fmla="*/ 2147483646 w 237"/>
              <a:gd name="T61" fmla="*/ 2147483646 h 223"/>
              <a:gd name="T62" fmla="*/ 2147483646 w 237"/>
              <a:gd name="T63" fmla="*/ 2147483646 h 223"/>
              <a:gd name="T64" fmla="*/ 2147483646 w 237"/>
              <a:gd name="T65" fmla="*/ 2147483646 h 2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23"/>
              <a:gd name="T101" fmla="*/ 237 w 237"/>
              <a:gd name="T102" fmla="*/ 223 h 2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23">
                <a:moveTo>
                  <a:pt x="169" y="193"/>
                </a:moveTo>
                <a:cubicBezTo>
                  <a:pt x="153" y="205"/>
                  <a:pt x="75" y="212"/>
                  <a:pt x="53" y="213"/>
                </a:cubicBezTo>
                <a:cubicBezTo>
                  <a:pt x="34" y="214"/>
                  <a:pt x="21" y="223"/>
                  <a:pt x="14" y="219"/>
                </a:cubicBezTo>
                <a:cubicBezTo>
                  <a:pt x="7" y="215"/>
                  <a:pt x="12" y="194"/>
                  <a:pt x="11" y="187"/>
                </a:cubicBezTo>
                <a:cubicBezTo>
                  <a:pt x="0" y="179"/>
                  <a:pt x="12" y="188"/>
                  <a:pt x="10" y="174"/>
                </a:cubicBezTo>
                <a:cubicBezTo>
                  <a:pt x="12" y="154"/>
                  <a:pt x="21" y="130"/>
                  <a:pt x="40" y="129"/>
                </a:cubicBezTo>
                <a:cubicBezTo>
                  <a:pt x="49" y="127"/>
                  <a:pt x="82" y="137"/>
                  <a:pt x="90" y="135"/>
                </a:cubicBezTo>
                <a:cubicBezTo>
                  <a:pt x="92" y="132"/>
                  <a:pt x="21" y="127"/>
                  <a:pt x="22" y="123"/>
                </a:cubicBezTo>
                <a:cubicBezTo>
                  <a:pt x="25" y="109"/>
                  <a:pt x="149" y="91"/>
                  <a:pt x="142" y="87"/>
                </a:cubicBezTo>
                <a:cubicBezTo>
                  <a:pt x="127" y="90"/>
                  <a:pt x="77" y="94"/>
                  <a:pt x="64" y="87"/>
                </a:cubicBezTo>
                <a:cubicBezTo>
                  <a:pt x="57" y="78"/>
                  <a:pt x="24" y="68"/>
                  <a:pt x="20" y="58"/>
                </a:cubicBezTo>
                <a:cubicBezTo>
                  <a:pt x="18" y="41"/>
                  <a:pt x="13" y="13"/>
                  <a:pt x="32" y="9"/>
                </a:cubicBezTo>
                <a:cubicBezTo>
                  <a:pt x="49" y="0"/>
                  <a:pt x="84" y="29"/>
                  <a:pt x="103" y="26"/>
                </a:cubicBezTo>
                <a:cubicBezTo>
                  <a:pt x="113" y="22"/>
                  <a:pt x="110" y="21"/>
                  <a:pt x="123" y="23"/>
                </a:cubicBezTo>
                <a:cubicBezTo>
                  <a:pt x="133" y="36"/>
                  <a:pt x="69" y="41"/>
                  <a:pt x="64" y="42"/>
                </a:cubicBezTo>
                <a:cubicBezTo>
                  <a:pt x="58" y="44"/>
                  <a:pt x="46" y="51"/>
                  <a:pt x="46" y="51"/>
                </a:cubicBezTo>
                <a:cubicBezTo>
                  <a:pt x="43" y="56"/>
                  <a:pt x="53" y="54"/>
                  <a:pt x="52" y="60"/>
                </a:cubicBezTo>
                <a:cubicBezTo>
                  <a:pt x="54" y="68"/>
                  <a:pt x="105" y="71"/>
                  <a:pt x="109" y="78"/>
                </a:cubicBezTo>
                <a:cubicBezTo>
                  <a:pt x="113" y="85"/>
                  <a:pt x="74" y="101"/>
                  <a:pt x="78" y="105"/>
                </a:cubicBezTo>
                <a:cubicBezTo>
                  <a:pt x="101" y="104"/>
                  <a:pt x="113" y="102"/>
                  <a:pt x="136" y="101"/>
                </a:cubicBezTo>
                <a:cubicBezTo>
                  <a:pt x="146" y="101"/>
                  <a:pt x="156" y="100"/>
                  <a:pt x="166" y="102"/>
                </a:cubicBezTo>
                <a:cubicBezTo>
                  <a:pt x="180" y="105"/>
                  <a:pt x="151" y="115"/>
                  <a:pt x="145" y="115"/>
                </a:cubicBezTo>
                <a:cubicBezTo>
                  <a:pt x="138" y="117"/>
                  <a:pt x="131" y="120"/>
                  <a:pt x="124" y="121"/>
                </a:cubicBezTo>
                <a:cubicBezTo>
                  <a:pt x="107" y="129"/>
                  <a:pt x="91" y="137"/>
                  <a:pt x="73" y="142"/>
                </a:cubicBezTo>
                <a:cubicBezTo>
                  <a:pt x="69" y="148"/>
                  <a:pt x="64" y="150"/>
                  <a:pt x="58" y="154"/>
                </a:cubicBezTo>
                <a:cubicBezTo>
                  <a:pt x="56" y="157"/>
                  <a:pt x="52" y="159"/>
                  <a:pt x="51" y="163"/>
                </a:cubicBezTo>
                <a:cubicBezTo>
                  <a:pt x="47" y="181"/>
                  <a:pt x="80" y="186"/>
                  <a:pt x="90" y="187"/>
                </a:cubicBezTo>
                <a:cubicBezTo>
                  <a:pt x="163" y="186"/>
                  <a:pt x="142" y="190"/>
                  <a:pt x="180" y="181"/>
                </a:cubicBezTo>
                <a:cubicBezTo>
                  <a:pt x="195" y="170"/>
                  <a:pt x="182" y="176"/>
                  <a:pt x="200" y="175"/>
                </a:cubicBezTo>
                <a:cubicBezTo>
                  <a:pt x="202" y="175"/>
                  <a:pt x="234" y="164"/>
                  <a:pt x="235" y="166"/>
                </a:cubicBezTo>
                <a:cubicBezTo>
                  <a:pt x="237" y="169"/>
                  <a:pt x="229" y="170"/>
                  <a:pt x="226" y="171"/>
                </a:cubicBezTo>
                <a:cubicBezTo>
                  <a:pt x="218" y="174"/>
                  <a:pt x="202" y="177"/>
                  <a:pt x="202" y="177"/>
                </a:cubicBezTo>
                <a:cubicBezTo>
                  <a:pt x="184" y="186"/>
                  <a:pt x="76" y="212"/>
                  <a:pt x="56" y="217"/>
                </a:cubicBezTo>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49" name="Freeform 71" descr="25%"/>
          <p:cNvSpPr>
            <a:spLocks/>
          </p:cNvSpPr>
          <p:nvPr/>
        </p:nvSpPr>
        <p:spPr bwMode="auto">
          <a:xfrm>
            <a:off x="2805172" y="2105720"/>
            <a:ext cx="143016" cy="84636"/>
          </a:xfrm>
          <a:custGeom>
            <a:avLst/>
            <a:gdLst>
              <a:gd name="T0" fmla="*/ 2147483646 w 144"/>
              <a:gd name="T1" fmla="*/ 2147483646 h 141"/>
              <a:gd name="T2" fmla="*/ 2147483646 w 144"/>
              <a:gd name="T3" fmla="*/ 2147483646 h 141"/>
              <a:gd name="T4" fmla="*/ 2147483646 w 144"/>
              <a:gd name="T5" fmla="*/ 2147483646 h 141"/>
              <a:gd name="T6" fmla="*/ 2147483646 w 144"/>
              <a:gd name="T7" fmla="*/ 2147483646 h 141"/>
              <a:gd name="T8" fmla="*/ 2147483646 w 144"/>
              <a:gd name="T9" fmla="*/ 2147483646 h 141"/>
              <a:gd name="T10" fmla="*/ 2147483646 w 144"/>
              <a:gd name="T11" fmla="*/ 2147483646 h 141"/>
              <a:gd name="T12" fmla="*/ 2147483646 w 144"/>
              <a:gd name="T13" fmla="*/ 2147483646 h 141"/>
              <a:gd name="T14" fmla="*/ 2147483646 w 144"/>
              <a:gd name="T15" fmla="*/ 2147483646 h 141"/>
              <a:gd name="T16" fmla="*/ 2147483646 w 144"/>
              <a:gd name="T17" fmla="*/ 2147483646 h 141"/>
              <a:gd name="T18" fmla="*/ 2147483646 w 144"/>
              <a:gd name="T19" fmla="*/ 2147483646 h 141"/>
              <a:gd name="T20" fmla="*/ 2147483646 w 144"/>
              <a:gd name="T21" fmla="*/ 2147483646 h 141"/>
              <a:gd name="T22" fmla="*/ 2147483646 w 144"/>
              <a:gd name="T23" fmla="*/ 2147483646 h 141"/>
              <a:gd name="T24" fmla="*/ 2147483646 w 144"/>
              <a:gd name="T25" fmla="*/ 2147483646 h 141"/>
              <a:gd name="T26" fmla="*/ 2147483646 w 144"/>
              <a:gd name="T27" fmla="*/ 2147483646 h 1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4"/>
              <a:gd name="T43" fmla="*/ 0 h 141"/>
              <a:gd name="T44" fmla="*/ 144 w 144"/>
              <a:gd name="T45" fmla="*/ 141 h 1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4" h="141">
                <a:moveTo>
                  <a:pt x="9" y="65"/>
                </a:moveTo>
                <a:cubicBezTo>
                  <a:pt x="12" y="73"/>
                  <a:pt x="0" y="86"/>
                  <a:pt x="13" y="92"/>
                </a:cubicBezTo>
                <a:cubicBezTo>
                  <a:pt x="10" y="141"/>
                  <a:pt x="35" y="121"/>
                  <a:pt x="97" y="122"/>
                </a:cubicBezTo>
                <a:cubicBezTo>
                  <a:pt x="96" y="133"/>
                  <a:pt x="111" y="109"/>
                  <a:pt x="118" y="104"/>
                </a:cubicBezTo>
                <a:cubicBezTo>
                  <a:pt x="110" y="98"/>
                  <a:pt x="101" y="98"/>
                  <a:pt x="91" y="97"/>
                </a:cubicBezTo>
                <a:cubicBezTo>
                  <a:pt x="81" y="95"/>
                  <a:pt x="75" y="96"/>
                  <a:pt x="69" y="88"/>
                </a:cubicBezTo>
                <a:cubicBezTo>
                  <a:pt x="64" y="68"/>
                  <a:pt x="53" y="39"/>
                  <a:pt x="75" y="26"/>
                </a:cubicBezTo>
                <a:cubicBezTo>
                  <a:pt x="97" y="27"/>
                  <a:pt x="114" y="29"/>
                  <a:pt x="135" y="32"/>
                </a:cubicBezTo>
                <a:cubicBezTo>
                  <a:pt x="144" y="37"/>
                  <a:pt x="138" y="9"/>
                  <a:pt x="135" y="7"/>
                </a:cubicBezTo>
                <a:cubicBezTo>
                  <a:pt x="131" y="5"/>
                  <a:pt x="120" y="5"/>
                  <a:pt x="120" y="5"/>
                </a:cubicBezTo>
                <a:cubicBezTo>
                  <a:pt x="92" y="6"/>
                  <a:pt x="104" y="0"/>
                  <a:pt x="81" y="5"/>
                </a:cubicBezTo>
                <a:cubicBezTo>
                  <a:pt x="78" y="7"/>
                  <a:pt x="56" y="9"/>
                  <a:pt x="54" y="11"/>
                </a:cubicBezTo>
                <a:cubicBezTo>
                  <a:pt x="52" y="15"/>
                  <a:pt x="38" y="17"/>
                  <a:pt x="37" y="22"/>
                </a:cubicBezTo>
                <a:cubicBezTo>
                  <a:pt x="29" y="31"/>
                  <a:pt x="7" y="61"/>
                  <a:pt x="9" y="65"/>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50" name="Freeform 72" descr="25%"/>
          <p:cNvSpPr>
            <a:spLocks/>
          </p:cNvSpPr>
          <p:nvPr/>
        </p:nvSpPr>
        <p:spPr bwMode="auto">
          <a:xfrm>
            <a:off x="2848374" y="2001015"/>
            <a:ext cx="166852" cy="126519"/>
          </a:xfrm>
          <a:custGeom>
            <a:avLst/>
            <a:gdLst>
              <a:gd name="T0" fmla="*/ 2147483646 w 168"/>
              <a:gd name="T1" fmla="*/ 2147483646 h 210"/>
              <a:gd name="T2" fmla="*/ 2147483646 w 168"/>
              <a:gd name="T3" fmla="*/ 2147483646 h 210"/>
              <a:gd name="T4" fmla="*/ 2147483646 w 168"/>
              <a:gd name="T5" fmla="*/ 2147483646 h 210"/>
              <a:gd name="T6" fmla="*/ 2147483646 w 168"/>
              <a:gd name="T7" fmla="*/ 2147483646 h 210"/>
              <a:gd name="T8" fmla="*/ 2147483646 w 168"/>
              <a:gd name="T9" fmla="*/ 2147483646 h 210"/>
              <a:gd name="T10" fmla="*/ 2147483646 w 168"/>
              <a:gd name="T11" fmla="*/ 2147483646 h 210"/>
              <a:gd name="T12" fmla="*/ 2147483646 w 168"/>
              <a:gd name="T13" fmla="*/ 2147483646 h 210"/>
              <a:gd name="T14" fmla="*/ 2147483646 w 168"/>
              <a:gd name="T15" fmla="*/ 2147483646 h 210"/>
              <a:gd name="T16" fmla="*/ 2147483646 w 168"/>
              <a:gd name="T17" fmla="*/ 2147483646 h 210"/>
              <a:gd name="T18" fmla="*/ 2147483646 w 168"/>
              <a:gd name="T19" fmla="*/ 2147483646 h 210"/>
              <a:gd name="T20" fmla="*/ 2147483646 w 168"/>
              <a:gd name="T21" fmla="*/ 2147483646 h 210"/>
              <a:gd name="T22" fmla="*/ 2147483646 w 168"/>
              <a:gd name="T23" fmla="*/ 2147483646 h 210"/>
              <a:gd name="T24" fmla="*/ 2147483646 w 168"/>
              <a:gd name="T25" fmla="*/ 2147483646 h 210"/>
              <a:gd name="T26" fmla="*/ 2147483646 w 168"/>
              <a:gd name="T27" fmla="*/ 2147483646 h 210"/>
              <a:gd name="T28" fmla="*/ 2147483646 w 168"/>
              <a:gd name="T29" fmla="*/ 2147483646 h 210"/>
              <a:gd name="T30" fmla="*/ 2147483646 w 168"/>
              <a:gd name="T31" fmla="*/ 2147483646 h 210"/>
              <a:gd name="T32" fmla="*/ 2147483646 w 168"/>
              <a:gd name="T33" fmla="*/ 2147483646 h 210"/>
              <a:gd name="T34" fmla="*/ 2147483646 w 168"/>
              <a:gd name="T35" fmla="*/ 2147483646 h 210"/>
              <a:gd name="T36" fmla="*/ 2147483646 w 168"/>
              <a:gd name="T37" fmla="*/ 2147483646 h 210"/>
              <a:gd name="T38" fmla="*/ 2147483646 w 168"/>
              <a:gd name="T39" fmla="*/ 2147483646 h 210"/>
              <a:gd name="T40" fmla="*/ 2147483646 w 168"/>
              <a:gd name="T41" fmla="*/ 2147483646 h 210"/>
              <a:gd name="T42" fmla="*/ 2147483646 w 168"/>
              <a:gd name="T43" fmla="*/ 2147483646 h 210"/>
              <a:gd name="T44" fmla="*/ 2147483646 w 168"/>
              <a:gd name="T45" fmla="*/ 2147483646 h 210"/>
              <a:gd name="T46" fmla="*/ 2147483646 w 168"/>
              <a:gd name="T47" fmla="*/ 2147483646 h 210"/>
              <a:gd name="T48" fmla="*/ 2147483646 w 168"/>
              <a:gd name="T49" fmla="*/ 2147483646 h 210"/>
              <a:gd name="T50" fmla="*/ 2147483646 w 168"/>
              <a:gd name="T51" fmla="*/ 2147483646 h 210"/>
              <a:gd name="T52" fmla="*/ 2147483646 w 168"/>
              <a:gd name="T53" fmla="*/ 2147483646 h 210"/>
              <a:gd name="T54" fmla="*/ 2147483646 w 168"/>
              <a:gd name="T55" fmla="*/ 2147483646 h 210"/>
              <a:gd name="T56" fmla="*/ 2147483646 w 168"/>
              <a:gd name="T57" fmla="*/ 2147483646 h 210"/>
              <a:gd name="T58" fmla="*/ 2147483646 w 168"/>
              <a:gd name="T59" fmla="*/ 2147483646 h 2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8"/>
              <a:gd name="T91" fmla="*/ 0 h 210"/>
              <a:gd name="T92" fmla="*/ 168 w 168"/>
              <a:gd name="T93" fmla="*/ 210 h 2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8" h="210">
                <a:moveTo>
                  <a:pt x="47" y="73"/>
                </a:moveTo>
                <a:cubicBezTo>
                  <a:pt x="45" y="74"/>
                  <a:pt x="44" y="81"/>
                  <a:pt x="42" y="82"/>
                </a:cubicBezTo>
                <a:cubicBezTo>
                  <a:pt x="38" y="83"/>
                  <a:pt x="33" y="76"/>
                  <a:pt x="29" y="78"/>
                </a:cubicBezTo>
                <a:cubicBezTo>
                  <a:pt x="25" y="80"/>
                  <a:pt x="8" y="94"/>
                  <a:pt x="8" y="94"/>
                </a:cubicBezTo>
                <a:cubicBezTo>
                  <a:pt x="5" y="103"/>
                  <a:pt x="8" y="116"/>
                  <a:pt x="2" y="123"/>
                </a:cubicBezTo>
                <a:cubicBezTo>
                  <a:pt x="0" y="129"/>
                  <a:pt x="14" y="141"/>
                  <a:pt x="12" y="147"/>
                </a:cubicBezTo>
                <a:cubicBezTo>
                  <a:pt x="15" y="165"/>
                  <a:pt x="10" y="149"/>
                  <a:pt x="28" y="150"/>
                </a:cubicBezTo>
                <a:cubicBezTo>
                  <a:pt x="35" y="151"/>
                  <a:pt x="45" y="152"/>
                  <a:pt x="52" y="152"/>
                </a:cubicBezTo>
                <a:cubicBezTo>
                  <a:pt x="59" y="152"/>
                  <a:pt x="62" y="148"/>
                  <a:pt x="72" y="151"/>
                </a:cubicBezTo>
                <a:cubicBezTo>
                  <a:pt x="79" y="155"/>
                  <a:pt x="106" y="167"/>
                  <a:pt x="110" y="172"/>
                </a:cubicBezTo>
                <a:cubicBezTo>
                  <a:pt x="114" y="177"/>
                  <a:pt x="99" y="176"/>
                  <a:pt x="95" y="181"/>
                </a:cubicBezTo>
                <a:cubicBezTo>
                  <a:pt x="91" y="186"/>
                  <a:pt x="75" y="204"/>
                  <a:pt x="86" y="204"/>
                </a:cubicBezTo>
                <a:cubicBezTo>
                  <a:pt x="90" y="210"/>
                  <a:pt x="153" y="188"/>
                  <a:pt x="159" y="184"/>
                </a:cubicBezTo>
                <a:cubicBezTo>
                  <a:pt x="157" y="165"/>
                  <a:pt x="87" y="139"/>
                  <a:pt x="69" y="130"/>
                </a:cubicBezTo>
                <a:cubicBezTo>
                  <a:pt x="68" y="124"/>
                  <a:pt x="26" y="117"/>
                  <a:pt x="29" y="111"/>
                </a:cubicBezTo>
                <a:cubicBezTo>
                  <a:pt x="35" y="99"/>
                  <a:pt x="60" y="117"/>
                  <a:pt x="74" y="114"/>
                </a:cubicBezTo>
                <a:cubicBezTo>
                  <a:pt x="85" y="115"/>
                  <a:pt x="94" y="119"/>
                  <a:pt x="104" y="121"/>
                </a:cubicBezTo>
                <a:cubicBezTo>
                  <a:pt x="118" y="120"/>
                  <a:pt x="119" y="120"/>
                  <a:pt x="125" y="109"/>
                </a:cubicBezTo>
                <a:cubicBezTo>
                  <a:pt x="121" y="91"/>
                  <a:pt x="168" y="78"/>
                  <a:pt x="126" y="72"/>
                </a:cubicBezTo>
                <a:cubicBezTo>
                  <a:pt x="114" y="58"/>
                  <a:pt x="81" y="71"/>
                  <a:pt x="78" y="52"/>
                </a:cubicBezTo>
                <a:cubicBezTo>
                  <a:pt x="86" y="36"/>
                  <a:pt x="84" y="16"/>
                  <a:pt x="101" y="6"/>
                </a:cubicBezTo>
                <a:cubicBezTo>
                  <a:pt x="111" y="8"/>
                  <a:pt x="118" y="18"/>
                  <a:pt x="129" y="21"/>
                </a:cubicBezTo>
                <a:cubicBezTo>
                  <a:pt x="136" y="23"/>
                  <a:pt x="149" y="25"/>
                  <a:pt x="149" y="25"/>
                </a:cubicBezTo>
                <a:cubicBezTo>
                  <a:pt x="146" y="5"/>
                  <a:pt x="134" y="5"/>
                  <a:pt x="114" y="3"/>
                </a:cubicBezTo>
                <a:cubicBezTo>
                  <a:pt x="104" y="0"/>
                  <a:pt x="96" y="8"/>
                  <a:pt x="86" y="10"/>
                </a:cubicBezTo>
                <a:cubicBezTo>
                  <a:pt x="78" y="15"/>
                  <a:pt x="66" y="16"/>
                  <a:pt x="62" y="24"/>
                </a:cubicBezTo>
                <a:cubicBezTo>
                  <a:pt x="60" y="35"/>
                  <a:pt x="52" y="44"/>
                  <a:pt x="50" y="55"/>
                </a:cubicBezTo>
                <a:cubicBezTo>
                  <a:pt x="49" y="66"/>
                  <a:pt x="59" y="62"/>
                  <a:pt x="56" y="73"/>
                </a:cubicBezTo>
                <a:cubicBezTo>
                  <a:pt x="55" y="76"/>
                  <a:pt x="54" y="93"/>
                  <a:pt x="54" y="96"/>
                </a:cubicBezTo>
                <a:cubicBezTo>
                  <a:pt x="54" y="97"/>
                  <a:pt x="46" y="74"/>
                  <a:pt x="47" y="73"/>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51" name="Freeform 73" descr="25%"/>
          <p:cNvSpPr>
            <a:spLocks/>
          </p:cNvSpPr>
          <p:nvPr/>
        </p:nvSpPr>
        <p:spPr bwMode="auto">
          <a:xfrm>
            <a:off x="2961595" y="1925104"/>
            <a:ext cx="179514" cy="95979"/>
          </a:xfrm>
          <a:custGeom>
            <a:avLst/>
            <a:gdLst>
              <a:gd name="T0" fmla="*/ 2147483646 w 181"/>
              <a:gd name="T1" fmla="*/ 2147483646 h 158"/>
              <a:gd name="T2" fmla="*/ 2147483646 w 181"/>
              <a:gd name="T3" fmla="*/ 2147483646 h 158"/>
              <a:gd name="T4" fmla="*/ 2147483646 w 181"/>
              <a:gd name="T5" fmla="*/ 2147483646 h 158"/>
              <a:gd name="T6" fmla="*/ 2147483646 w 181"/>
              <a:gd name="T7" fmla="*/ 2147483646 h 158"/>
              <a:gd name="T8" fmla="*/ 2147483646 w 181"/>
              <a:gd name="T9" fmla="*/ 2147483646 h 158"/>
              <a:gd name="T10" fmla="*/ 2147483646 w 181"/>
              <a:gd name="T11" fmla="*/ 2147483646 h 158"/>
              <a:gd name="T12" fmla="*/ 2147483646 w 181"/>
              <a:gd name="T13" fmla="*/ 2147483646 h 158"/>
              <a:gd name="T14" fmla="*/ 2147483646 w 181"/>
              <a:gd name="T15" fmla="*/ 2147483646 h 158"/>
              <a:gd name="T16" fmla="*/ 2147483646 w 181"/>
              <a:gd name="T17" fmla="*/ 2147483646 h 158"/>
              <a:gd name="T18" fmla="*/ 2147483646 w 181"/>
              <a:gd name="T19" fmla="*/ 2147483646 h 158"/>
              <a:gd name="T20" fmla="*/ 2147483646 w 181"/>
              <a:gd name="T21" fmla="*/ 2147483646 h 158"/>
              <a:gd name="T22" fmla="*/ 2147483646 w 181"/>
              <a:gd name="T23" fmla="*/ 2147483646 h 158"/>
              <a:gd name="T24" fmla="*/ 2147483646 w 181"/>
              <a:gd name="T25" fmla="*/ 2147483646 h 158"/>
              <a:gd name="T26" fmla="*/ 2147483646 w 181"/>
              <a:gd name="T27" fmla="*/ 0 h 158"/>
              <a:gd name="T28" fmla="*/ 2147483646 w 181"/>
              <a:gd name="T29" fmla="*/ 2147483646 h 158"/>
              <a:gd name="T30" fmla="*/ 2147483646 w 181"/>
              <a:gd name="T31" fmla="*/ 2147483646 h 1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1"/>
              <a:gd name="T49" fmla="*/ 0 h 158"/>
              <a:gd name="T50" fmla="*/ 181 w 181"/>
              <a:gd name="T51" fmla="*/ 158 h 1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1" h="158">
                <a:moveTo>
                  <a:pt x="66" y="15"/>
                </a:moveTo>
                <a:cubicBezTo>
                  <a:pt x="47" y="25"/>
                  <a:pt x="56" y="31"/>
                  <a:pt x="32" y="36"/>
                </a:cubicBezTo>
                <a:cubicBezTo>
                  <a:pt x="23" y="47"/>
                  <a:pt x="0" y="82"/>
                  <a:pt x="11" y="96"/>
                </a:cubicBezTo>
                <a:cubicBezTo>
                  <a:pt x="13" y="108"/>
                  <a:pt x="42" y="133"/>
                  <a:pt x="51" y="140"/>
                </a:cubicBezTo>
                <a:cubicBezTo>
                  <a:pt x="53" y="149"/>
                  <a:pt x="53" y="158"/>
                  <a:pt x="60" y="147"/>
                </a:cubicBezTo>
                <a:cubicBezTo>
                  <a:pt x="58" y="138"/>
                  <a:pt x="53" y="130"/>
                  <a:pt x="51" y="120"/>
                </a:cubicBezTo>
                <a:cubicBezTo>
                  <a:pt x="50" y="95"/>
                  <a:pt x="46" y="62"/>
                  <a:pt x="71" y="47"/>
                </a:cubicBezTo>
                <a:cubicBezTo>
                  <a:pt x="84" y="47"/>
                  <a:pt x="99" y="43"/>
                  <a:pt x="110" y="50"/>
                </a:cubicBezTo>
                <a:cubicBezTo>
                  <a:pt x="124" y="59"/>
                  <a:pt x="120" y="64"/>
                  <a:pt x="138" y="68"/>
                </a:cubicBezTo>
                <a:cubicBezTo>
                  <a:pt x="143" y="82"/>
                  <a:pt x="157" y="93"/>
                  <a:pt x="171" y="98"/>
                </a:cubicBezTo>
                <a:cubicBezTo>
                  <a:pt x="179" y="108"/>
                  <a:pt x="181" y="109"/>
                  <a:pt x="177" y="89"/>
                </a:cubicBezTo>
                <a:cubicBezTo>
                  <a:pt x="175" y="79"/>
                  <a:pt x="168" y="71"/>
                  <a:pt x="162" y="63"/>
                </a:cubicBezTo>
                <a:cubicBezTo>
                  <a:pt x="159" y="43"/>
                  <a:pt x="159" y="43"/>
                  <a:pt x="138" y="38"/>
                </a:cubicBezTo>
                <a:cubicBezTo>
                  <a:pt x="121" y="30"/>
                  <a:pt x="120" y="4"/>
                  <a:pt x="102" y="0"/>
                </a:cubicBezTo>
                <a:cubicBezTo>
                  <a:pt x="92" y="2"/>
                  <a:pt x="83" y="1"/>
                  <a:pt x="75" y="6"/>
                </a:cubicBezTo>
                <a:cubicBezTo>
                  <a:pt x="71" y="12"/>
                  <a:pt x="66" y="22"/>
                  <a:pt x="66" y="15"/>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52" name="Freeform 74" descr="25%"/>
          <p:cNvSpPr>
            <a:spLocks/>
          </p:cNvSpPr>
          <p:nvPr/>
        </p:nvSpPr>
        <p:spPr bwMode="auto">
          <a:xfrm>
            <a:off x="3009267" y="2126661"/>
            <a:ext cx="96089" cy="62823"/>
          </a:xfrm>
          <a:custGeom>
            <a:avLst/>
            <a:gdLst>
              <a:gd name="T0" fmla="*/ 2147483646 w 97"/>
              <a:gd name="T1" fmla="*/ 2147483646 h 104"/>
              <a:gd name="T2" fmla="*/ 2147483646 w 97"/>
              <a:gd name="T3" fmla="*/ 2147483646 h 104"/>
              <a:gd name="T4" fmla="*/ 2147483646 w 97"/>
              <a:gd name="T5" fmla="*/ 2147483646 h 104"/>
              <a:gd name="T6" fmla="*/ 2147483646 w 97"/>
              <a:gd name="T7" fmla="*/ 2147483646 h 104"/>
              <a:gd name="T8" fmla="*/ 2147483646 w 97"/>
              <a:gd name="T9" fmla="*/ 2147483646 h 104"/>
              <a:gd name="T10" fmla="*/ 2147483646 w 97"/>
              <a:gd name="T11" fmla="*/ 2147483646 h 104"/>
              <a:gd name="T12" fmla="*/ 2147483646 w 97"/>
              <a:gd name="T13" fmla="*/ 2147483646 h 104"/>
              <a:gd name="T14" fmla="*/ 2147483646 w 97"/>
              <a:gd name="T15" fmla="*/ 2147483646 h 104"/>
              <a:gd name="T16" fmla="*/ 2147483646 w 97"/>
              <a:gd name="T17" fmla="*/ 2147483646 h 104"/>
              <a:gd name="T18" fmla="*/ 2147483646 w 97"/>
              <a:gd name="T19" fmla="*/ 2147483646 h 104"/>
              <a:gd name="T20" fmla="*/ 2147483646 w 97"/>
              <a:gd name="T21" fmla="*/ 2147483646 h 104"/>
              <a:gd name="T22" fmla="*/ 2147483646 w 97"/>
              <a:gd name="T23" fmla="*/ 2147483646 h 104"/>
              <a:gd name="T24" fmla="*/ 2147483646 w 97"/>
              <a:gd name="T25" fmla="*/ 2147483646 h 104"/>
              <a:gd name="T26" fmla="*/ 2147483646 w 97"/>
              <a:gd name="T27" fmla="*/ 2147483646 h 104"/>
              <a:gd name="T28" fmla="*/ 2147483646 w 97"/>
              <a:gd name="T29" fmla="*/ 2147483646 h 1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7"/>
              <a:gd name="T46" fmla="*/ 0 h 104"/>
              <a:gd name="T47" fmla="*/ 97 w 97"/>
              <a:gd name="T48" fmla="*/ 104 h 1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7" h="104">
                <a:moveTo>
                  <a:pt x="60" y="57"/>
                </a:moveTo>
                <a:cubicBezTo>
                  <a:pt x="67" y="60"/>
                  <a:pt x="73" y="64"/>
                  <a:pt x="78" y="69"/>
                </a:cubicBezTo>
                <a:cubicBezTo>
                  <a:pt x="80" y="74"/>
                  <a:pt x="83" y="78"/>
                  <a:pt x="86" y="83"/>
                </a:cubicBezTo>
                <a:cubicBezTo>
                  <a:pt x="89" y="100"/>
                  <a:pt x="87" y="101"/>
                  <a:pt x="72" y="104"/>
                </a:cubicBezTo>
                <a:cubicBezTo>
                  <a:pt x="56" y="103"/>
                  <a:pt x="40" y="104"/>
                  <a:pt x="24" y="102"/>
                </a:cubicBezTo>
                <a:cubicBezTo>
                  <a:pt x="0" y="98"/>
                  <a:pt x="41" y="87"/>
                  <a:pt x="44" y="86"/>
                </a:cubicBezTo>
                <a:cubicBezTo>
                  <a:pt x="51" y="80"/>
                  <a:pt x="53" y="81"/>
                  <a:pt x="51" y="69"/>
                </a:cubicBezTo>
                <a:cubicBezTo>
                  <a:pt x="50" y="60"/>
                  <a:pt x="26" y="61"/>
                  <a:pt x="21" y="60"/>
                </a:cubicBezTo>
                <a:cubicBezTo>
                  <a:pt x="12" y="55"/>
                  <a:pt x="11" y="47"/>
                  <a:pt x="6" y="38"/>
                </a:cubicBezTo>
                <a:cubicBezTo>
                  <a:pt x="4" y="27"/>
                  <a:pt x="4" y="16"/>
                  <a:pt x="9" y="6"/>
                </a:cubicBezTo>
                <a:cubicBezTo>
                  <a:pt x="28" y="10"/>
                  <a:pt x="53" y="0"/>
                  <a:pt x="72" y="3"/>
                </a:cubicBezTo>
                <a:cubicBezTo>
                  <a:pt x="80" y="7"/>
                  <a:pt x="92" y="12"/>
                  <a:pt x="96" y="20"/>
                </a:cubicBezTo>
                <a:cubicBezTo>
                  <a:pt x="97" y="31"/>
                  <a:pt x="82" y="51"/>
                  <a:pt x="86" y="60"/>
                </a:cubicBezTo>
                <a:cubicBezTo>
                  <a:pt x="82" y="61"/>
                  <a:pt x="81" y="52"/>
                  <a:pt x="78" y="54"/>
                </a:cubicBezTo>
                <a:cubicBezTo>
                  <a:pt x="77" y="55"/>
                  <a:pt x="69" y="63"/>
                  <a:pt x="69" y="62"/>
                </a:cubicBezTo>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53" name="Freeform 75" descr="25%"/>
          <p:cNvSpPr>
            <a:spLocks/>
          </p:cNvSpPr>
          <p:nvPr/>
        </p:nvSpPr>
        <p:spPr bwMode="auto">
          <a:xfrm>
            <a:off x="3060664" y="2001015"/>
            <a:ext cx="122904" cy="76783"/>
          </a:xfrm>
          <a:custGeom>
            <a:avLst/>
            <a:gdLst>
              <a:gd name="T0" fmla="*/ 2147483646 w 124"/>
              <a:gd name="T1" fmla="*/ 2147483646 h 127"/>
              <a:gd name="T2" fmla="*/ 2147483646 w 124"/>
              <a:gd name="T3" fmla="*/ 2147483646 h 127"/>
              <a:gd name="T4" fmla="*/ 2147483646 w 124"/>
              <a:gd name="T5" fmla="*/ 2147483646 h 127"/>
              <a:gd name="T6" fmla="*/ 2147483646 w 124"/>
              <a:gd name="T7" fmla="*/ 2147483646 h 127"/>
              <a:gd name="T8" fmla="*/ 2147483646 w 124"/>
              <a:gd name="T9" fmla="*/ 2147483646 h 127"/>
              <a:gd name="T10" fmla="*/ 2147483646 w 124"/>
              <a:gd name="T11" fmla="*/ 2147483646 h 127"/>
              <a:gd name="T12" fmla="*/ 2147483646 w 124"/>
              <a:gd name="T13" fmla="*/ 2147483646 h 127"/>
              <a:gd name="T14" fmla="*/ 2147483646 w 124"/>
              <a:gd name="T15" fmla="*/ 2147483646 h 127"/>
              <a:gd name="T16" fmla="*/ 2147483646 w 124"/>
              <a:gd name="T17" fmla="*/ 2147483646 h 127"/>
              <a:gd name="T18" fmla="*/ 2147483646 w 124"/>
              <a:gd name="T19" fmla="*/ 2147483646 h 127"/>
              <a:gd name="T20" fmla="*/ 2147483646 w 124"/>
              <a:gd name="T21" fmla="*/ 2147483646 h 127"/>
              <a:gd name="T22" fmla="*/ 2147483646 w 124"/>
              <a:gd name="T23" fmla="*/ 2147483646 h 127"/>
              <a:gd name="T24" fmla="*/ 2147483646 w 124"/>
              <a:gd name="T25" fmla="*/ 2147483646 h 127"/>
              <a:gd name="T26" fmla="*/ 2147483646 w 124"/>
              <a:gd name="T27" fmla="*/ 2147483646 h 1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127"/>
              <a:gd name="T44" fmla="*/ 124 w 124"/>
              <a:gd name="T45" fmla="*/ 127 h 1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127">
                <a:moveTo>
                  <a:pt x="17" y="54"/>
                </a:moveTo>
                <a:cubicBezTo>
                  <a:pt x="30" y="62"/>
                  <a:pt x="37" y="56"/>
                  <a:pt x="53" y="58"/>
                </a:cubicBezTo>
                <a:cubicBezTo>
                  <a:pt x="67" y="65"/>
                  <a:pt x="69" y="69"/>
                  <a:pt x="74" y="78"/>
                </a:cubicBezTo>
                <a:cubicBezTo>
                  <a:pt x="82" y="76"/>
                  <a:pt x="95" y="64"/>
                  <a:pt x="95" y="64"/>
                </a:cubicBezTo>
                <a:cubicBezTo>
                  <a:pt x="98" y="54"/>
                  <a:pt x="98" y="44"/>
                  <a:pt x="100" y="34"/>
                </a:cubicBezTo>
                <a:cubicBezTo>
                  <a:pt x="99" y="30"/>
                  <a:pt x="92" y="0"/>
                  <a:pt x="100" y="25"/>
                </a:cubicBezTo>
                <a:cubicBezTo>
                  <a:pt x="102" y="28"/>
                  <a:pt x="112" y="39"/>
                  <a:pt x="116" y="48"/>
                </a:cubicBezTo>
                <a:cubicBezTo>
                  <a:pt x="120" y="57"/>
                  <a:pt x="124" y="73"/>
                  <a:pt x="124" y="81"/>
                </a:cubicBezTo>
                <a:cubicBezTo>
                  <a:pt x="124" y="89"/>
                  <a:pt x="120" y="89"/>
                  <a:pt x="115" y="96"/>
                </a:cubicBezTo>
                <a:cubicBezTo>
                  <a:pt x="114" y="106"/>
                  <a:pt x="102" y="125"/>
                  <a:pt x="92" y="126"/>
                </a:cubicBezTo>
                <a:cubicBezTo>
                  <a:pt x="86" y="127"/>
                  <a:pt x="79" y="124"/>
                  <a:pt x="79" y="124"/>
                </a:cubicBezTo>
                <a:cubicBezTo>
                  <a:pt x="74" y="121"/>
                  <a:pt x="74" y="100"/>
                  <a:pt x="68" y="99"/>
                </a:cubicBezTo>
                <a:cubicBezTo>
                  <a:pt x="46" y="88"/>
                  <a:pt x="33" y="79"/>
                  <a:pt x="5" y="70"/>
                </a:cubicBezTo>
                <a:cubicBezTo>
                  <a:pt x="0" y="63"/>
                  <a:pt x="28" y="58"/>
                  <a:pt x="17" y="54"/>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54" name="Freeform 76" descr="25%"/>
          <p:cNvSpPr>
            <a:spLocks/>
          </p:cNvSpPr>
          <p:nvPr/>
        </p:nvSpPr>
        <p:spPr bwMode="auto">
          <a:xfrm>
            <a:off x="2997349" y="2072564"/>
            <a:ext cx="146740" cy="104705"/>
          </a:xfrm>
          <a:custGeom>
            <a:avLst/>
            <a:gdLst>
              <a:gd name="T0" fmla="*/ 2147483646 w 148"/>
              <a:gd name="T1" fmla="*/ 2147483646 h 174"/>
              <a:gd name="T2" fmla="*/ 2147483646 w 148"/>
              <a:gd name="T3" fmla="*/ 2147483646 h 174"/>
              <a:gd name="T4" fmla="*/ 2147483646 w 148"/>
              <a:gd name="T5" fmla="*/ 2147483646 h 174"/>
              <a:gd name="T6" fmla="*/ 2147483646 w 148"/>
              <a:gd name="T7" fmla="*/ 2147483646 h 174"/>
              <a:gd name="T8" fmla="*/ 2147483646 w 148"/>
              <a:gd name="T9" fmla="*/ 2147483646 h 174"/>
              <a:gd name="T10" fmla="*/ 2147483646 w 148"/>
              <a:gd name="T11" fmla="*/ 2147483646 h 174"/>
              <a:gd name="T12" fmla="*/ 2147483646 w 148"/>
              <a:gd name="T13" fmla="*/ 2147483646 h 174"/>
              <a:gd name="T14" fmla="*/ 2147483646 w 148"/>
              <a:gd name="T15" fmla="*/ 2147483646 h 174"/>
              <a:gd name="T16" fmla="*/ 2147483646 w 148"/>
              <a:gd name="T17" fmla="*/ 2147483646 h 174"/>
              <a:gd name="T18" fmla="*/ 2147483646 w 148"/>
              <a:gd name="T19" fmla="*/ 2147483646 h 174"/>
              <a:gd name="T20" fmla="*/ 2147483646 w 148"/>
              <a:gd name="T21" fmla="*/ 2147483646 h 174"/>
              <a:gd name="T22" fmla="*/ 2147483646 w 148"/>
              <a:gd name="T23" fmla="*/ 2147483646 h 174"/>
              <a:gd name="T24" fmla="*/ 2147483646 w 148"/>
              <a:gd name="T25" fmla="*/ 2147483646 h 174"/>
              <a:gd name="T26" fmla="*/ 2147483646 w 148"/>
              <a:gd name="T27" fmla="*/ 2147483646 h 174"/>
              <a:gd name="T28" fmla="*/ 2147483646 w 148"/>
              <a:gd name="T29" fmla="*/ 0 h 174"/>
              <a:gd name="T30" fmla="*/ 2147483646 w 148"/>
              <a:gd name="T31" fmla="*/ 2147483646 h 174"/>
              <a:gd name="T32" fmla="*/ 2147483646 w 148"/>
              <a:gd name="T33" fmla="*/ 2147483646 h 174"/>
              <a:gd name="T34" fmla="*/ 2147483646 w 148"/>
              <a:gd name="T35" fmla="*/ 2147483646 h 174"/>
              <a:gd name="T36" fmla="*/ 2147483646 w 148"/>
              <a:gd name="T37" fmla="*/ 2147483646 h 174"/>
              <a:gd name="T38" fmla="*/ 2147483646 w 148"/>
              <a:gd name="T39" fmla="*/ 2147483646 h 174"/>
              <a:gd name="T40" fmla="*/ 2147483646 w 148"/>
              <a:gd name="T41" fmla="*/ 2147483646 h 1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
              <a:gd name="T64" fmla="*/ 0 h 174"/>
              <a:gd name="T65" fmla="*/ 148 w 148"/>
              <a:gd name="T66" fmla="*/ 174 h 1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 h="174">
                <a:moveTo>
                  <a:pt x="2" y="20"/>
                </a:moveTo>
                <a:cubicBezTo>
                  <a:pt x="10" y="30"/>
                  <a:pt x="17" y="40"/>
                  <a:pt x="27" y="48"/>
                </a:cubicBezTo>
                <a:cubicBezTo>
                  <a:pt x="32" y="52"/>
                  <a:pt x="41" y="60"/>
                  <a:pt x="41" y="60"/>
                </a:cubicBezTo>
                <a:cubicBezTo>
                  <a:pt x="45" y="67"/>
                  <a:pt x="47" y="73"/>
                  <a:pt x="53" y="78"/>
                </a:cubicBezTo>
                <a:cubicBezTo>
                  <a:pt x="54" y="88"/>
                  <a:pt x="63" y="108"/>
                  <a:pt x="71" y="114"/>
                </a:cubicBezTo>
                <a:cubicBezTo>
                  <a:pt x="74" y="119"/>
                  <a:pt x="74" y="124"/>
                  <a:pt x="77" y="129"/>
                </a:cubicBezTo>
                <a:cubicBezTo>
                  <a:pt x="74" y="157"/>
                  <a:pt x="78" y="147"/>
                  <a:pt x="71" y="161"/>
                </a:cubicBezTo>
                <a:cubicBezTo>
                  <a:pt x="72" y="173"/>
                  <a:pt x="73" y="172"/>
                  <a:pt x="84" y="174"/>
                </a:cubicBezTo>
                <a:cubicBezTo>
                  <a:pt x="91" y="173"/>
                  <a:pt x="105" y="168"/>
                  <a:pt x="105" y="168"/>
                </a:cubicBezTo>
                <a:cubicBezTo>
                  <a:pt x="116" y="142"/>
                  <a:pt x="106" y="121"/>
                  <a:pt x="87" y="102"/>
                </a:cubicBezTo>
                <a:cubicBezTo>
                  <a:pt x="86" y="93"/>
                  <a:pt x="82" y="86"/>
                  <a:pt x="78" y="78"/>
                </a:cubicBezTo>
                <a:cubicBezTo>
                  <a:pt x="77" y="73"/>
                  <a:pt x="76" y="65"/>
                  <a:pt x="78" y="60"/>
                </a:cubicBezTo>
                <a:cubicBezTo>
                  <a:pt x="81" y="53"/>
                  <a:pt x="101" y="56"/>
                  <a:pt x="101" y="56"/>
                </a:cubicBezTo>
                <a:cubicBezTo>
                  <a:pt x="111" y="56"/>
                  <a:pt x="128" y="61"/>
                  <a:pt x="137" y="56"/>
                </a:cubicBezTo>
                <a:cubicBezTo>
                  <a:pt x="148" y="37"/>
                  <a:pt x="132" y="16"/>
                  <a:pt x="122" y="0"/>
                </a:cubicBezTo>
                <a:cubicBezTo>
                  <a:pt x="107" y="19"/>
                  <a:pt x="129" y="28"/>
                  <a:pt x="102" y="35"/>
                </a:cubicBezTo>
                <a:cubicBezTo>
                  <a:pt x="81" y="34"/>
                  <a:pt x="62" y="31"/>
                  <a:pt x="42" y="29"/>
                </a:cubicBezTo>
                <a:cubicBezTo>
                  <a:pt x="35" y="27"/>
                  <a:pt x="28" y="24"/>
                  <a:pt x="21" y="23"/>
                </a:cubicBezTo>
                <a:cubicBezTo>
                  <a:pt x="15" y="20"/>
                  <a:pt x="9" y="17"/>
                  <a:pt x="2" y="18"/>
                </a:cubicBezTo>
                <a:cubicBezTo>
                  <a:pt x="0" y="18"/>
                  <a:pt x="5" y="21"/>
                  <a:pt x="5" y="23"/>
                </a:cubicBezTo>
                <a:cubicBezTo>
                  <a:pt x="5" y="24"/>
                  <a:pt x="3" y="21"/>
                  <a:pt x="2" y="2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55" name="Freeform 77" descr="25%"/>
          <p:cNvSpPr>
            <a:spLocks/>
          </p:cNvSpPr>
          <p:nvPr/>
        </p:nvSpPr>
        <p:spPr bwMode="auto">
          <a:xfrm>
            <a:off x="3080775" y="1858791"/>
            <a:ext cx="199626" cy="99470"/>
          </a:xfrm>
          <a:custGeom>
            <a:avLst/>
            <a:gdLst>
              <a:gd name="T0" fmla="*/ 2147483646 w 201"/>
              <a:gd name="T1" fmla="*/ 2147483646 h 165"/>
              <a:gd name="T2" fmla="*/ 2147483646 w 201"/>
              <a:gd name="T3" fmla="*/ 2147483646 h 165"/>
              <a:gd name="T4" fmla="*/ 2147483646 w 201"/>
              <a:gd name="T5" fmla="*/ 2147483646 h 165"/>
              <a:gd name="T6" fmla="*/ 2147483646 w 201"/>
              <a:gd name="T7" fmla="*/ 2147483646 h 165"/>
              <a:gd name="T8" fmla="*/ 2147483646 w 201"/>
              <a:gd name="T9" fmla="*/ 2147483646 h 165"/>
              <a:gd name="T10" fmla="*/ 2147483646 w 201"/>
              <a:gd name="T11" fmla="*/ 2147483646 h 165"/>
              <a:gd name="T12" fmla="*/ 2147483646 w 201"/>
              <a:gd name="T13" fmla="*/ 2147483646 h 165"/>
              <a:gd name="T14" fmla="*/ 2147483646 w 201"/>
              <a:gd name="T15" fmla="*/ 2147483646 h 165"/>
              <a:gd name="T16" fmla="*/ 2147483646 w 201"/>
              <a:gd name="T17" fmla="*/ 2147483646 h 165"/>
              <a:gd name="T18" fmla="*/ 2147483646 w 201"/>
              <a:gd name="T19" fmla="*/ 2147483646 h 165"/>
              <a:gd name="T20" fmla="*/ 2147483646 w 201"/>
              <a:gd name="T21" fmla="*/ 2147483646 h 165"/>
              <a:gd name="T22" fmla="*/ 2147483646 w 201"/>
              <a:gd name="T23" fmla="*/ 2147483646 h 165"/>
              <a:gd name="T24" fmla="*/ 2147483646 w 201"/>
              <a:gd name="T25" fmla="*/ 2147483646 h 165"/>
              <a:gd name="T26" fmla="*/ 2147483646 w 201"/>
              <a:gd name="T27" fmla="*/ 2147483646 h 165"/>
              <a:gd name="T28" fmla="*/ 2147483646 w 201"/>
              <a:gd name="T29" fmla="*/ 2147483646 h 165"/>
              <a:gd name="T30" fmla="*/ 2147483646 w 201"/>
              <a:gd name="T31" fmla="*/ 2147483646 h 165"/>
              <a:gd name="T32" fmla="*/ 2147483646 w 201"/>
              <a:gd name="T33" fmla="*/ 2147483646 h 165"/>
              <a:gd name="T34" fmla="*/ 2147483646 w 201"/>
              <a:gd name="T35" fmla="*/ 2147483646 h 165"/>
              <a:gd name="T36" fmla="*/ 2147483646 w 201"/>
              <a:gd name="T37" fmla="*/ 2147483646 h 165"/>
              <a:gd name="T38" fmla="*/ 2147483646 w 201"/>
              <a:gd name="T39" fmla="*/ 2147483646 h 165"/>
              <a:gd name="T40" fmla="*/ 2147483646 w 201"/>
              <a:gd name="T41" fmla="*/ 2147483646 h 165"/>
              <a:gd name="T42" fmla="*/ 2147483646 w 201"/>
              <a:gd name="T43" fmla="*/ 2147483646 h 165"/>
              <a:gd name="T44" fmla="*/ 2147483646 w 201"/>
              <a:gd name="T45" fmla="*/ 2147483646 h 165"/>
              <a:gd name="T46" fmla="*/ 2147483646 w 201"/>
              <a:gd name="T47" fmla="*/ 2147483646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
              <a:gd name="T73" fmla="*/ 0 h 165"/>
              <a:gd name="T74" fmla="*/ 201 w 201"/>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 h="165">
                <a:moveTo>
                  <a:pt x="32" y="130"/>
                </a:moveTo>
                <a:cubicBezTo>
                  <a:pt x="40" y="133"/>
                  <a:pt x="0" y="99"/>
                  <a:pt x="8" y="95"/>
                </a:cubicBezTo>
                <a:cubicBezTo>
                  <a:pt x="13" y="86"/>
                  <a:pt x="8" y="82"/>
                  <a:pt x="17" y="77"/>
                </a:cubicBezTo>
                <a:cubicBezTo>
                  <a:pt x="28" y="64"/>
                  <a:pt x="60" y="61"/>
                  <a:pt x="75" y="53"/>
                </a:cubicBezTo>
                <a:cubicBezTo>
                  <a:pt x="96" y="57"/>
                  <a:pt x="82" y="46"/>
                  <a:pt x="99" y="55"/>
                </a:cubicBezTo>
                <a:cubicBezTo>
                  <a:pt x="104" y="57"/>
                  <a:pt x="105" y="59"/>
                  <a:pt x="108" y="63"/>
                </a:cubicBezTo>
                <a:cubicBezTo>
                  <a:pt x="111" y="67"/>
                  <a:pt x="113" y="73"/>
                  <a:pt x="116" y="82"/>
                </a:cubicBezTo>
                <a:cubicBezTo>
                  <a:pt x="118" y="94"/>
                  <a:pt x="118" y="106"/>
                  <a:pt x="126" y="115"/>
                </a:cubicBezTo>
                <a:cubicBezTo>
                  <a:pt x="144" y="97"/>
                  <a:pt x="127" y="96"/>
                  <a:pt x="125" y="52"/>
                </a:cubicBezTo>
                <a:cubicBezTo>
                  <a:pt x="126" y="38"/>
                  <a:pt x="129" y="21"/>
                  <a:pt x="143" y="13"/>
                </a:cubicBezTo>
                <a:cubicBezTo>
                  <a:pt x="165" y="15"/>
                  <a:pt x="154" y="13"/>
                  <a:pt x="180" y="10"/>
                </a:cubicBezTo>
                <a:cubicBezTo>
                  <a:pt x="185" y="16"/>
                  <a:pt x="193" y="0"/>
                  <a:pt x="196" y="7"/>
                </a:cubicBezTo>
                <a:cubicBezTo>
                  <a:pt x="197" y="18"/>
                  <a:pt x="192" y="52"/>
                  <a:pt x="197" y="62"/>
                </a:cubicBezTo>
                <a:cubicBezTo>
                  <a:pt x="201" y="80"/>
                  <a:pt x="194" y="48"/>
                  <a:pt x="191" y="44"/>
                </a:cubicBezTo>
                <a:cubicBezTo>
                  <a:pt x="186" y="38"/>
                  <a:pt x="175" y="35"/>
                  <a:pt x="168" y="34"/>
                </a:cubicBezTo>
                <a:cubicBezTo>
                  <a:pt x="160" y="40"/>
                  <a:pt x="156" y="49"/>
                  <a:pt x="153" y="58"/>
                </a:cubicBezTo>
                <a:cubicBezTo>
                  <a:pt x="150" y="91"/>
                  <a:pt x="150" y="124"/>
                  <a:pt x="155" y="157"/>
                </a:cubicBezTo>
                <a:cubicBezTo>
                  <a:pt x="154" y="159"/>
                  <a:pt x="155" y="163"/>
                  <a:pt x="153" y="164"/>
                </a:cubicBezTo>
                <a:cubicBezTo>
                  <a:pt x="150" y="165"/>
                  <a:pt x="145" y="151"/>
                  <a:pt x="144" y="149"/>
                </a:cubicBezTo>
                <a:cubicBezTo>
                  <a:pt x="138" y="136"/>
                  <a:pt x="128" y="125"/>
                  <a:pt x="122" y="112"/>
                </a:cubicBezTo>
                <a:cubicBezTo>
                  <a:pt x="121" y="109"/>
                  <a:pt x="122" y="128"/>
                  <a:pt x="117" y="110"/>
                </a:cubicBezTo>
                <a:cubicBezTo>
                  <a:pt x="110" y="104"/>
                  <a:pt x="92" y="95"/>
                  <a:pt x="92" y="95"/>
                </a:cubicBezTo>
                <a:cubicBezTo>
                  <a:pt x="79" y="98"/>
                  <a:pt x="66" y="100"/>
                  <a:pt x="53" y="101"/>
                </a:cubicBezTo>
                <a:cubicBezTo>
                  <a:pt x="32" y="106"/>
                  <a:pt x="55" y="139"/>
                  <a:pt x="32" y="13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56" name="Freeform 78" descr="25%"/>
          <p:cNvSpPr>
            <a:spLocks/>
          </p:cNvSpPr>
          <p:nvPr/>
        </p:nvSpPr>
        <p:spPr bwMode="auto">
          <a:xfrm>
            <a:off x="3176119" y="1884095"/>
            <a:ext cx="251768" cy="156185"/>
          </a:xfrm>
          <a:custGeom>
            <a:avLst/>
            <a:gdLst>
              <a:gd name="T0" fmla="*/ 0 w 254"/>
              <a:gd name="T1" fmla="*/ 2147483646 h 259"/>
              <a:gd name="T2" fmla="*/ 2147483646 w 254"/>
              <a:gd name="T3" fmla="*/ 2147483646 h 259"/>
              <a:gd name="T4" fmla="*/ 2147483646 w 254"/>
              <a:gd name="T5" fmla="*/ 2147483646 h 259"/>
              <a:gd name="T6" fmla="*/ 2147483646 w 254"/>
              <a:gd name="T7" fmla="*/ 2147483646 h 259"/>
              <a:gd name="T8" fmla="*/ 2147483646 w 254"/>
              <a:gd name="T9" fmla="*/ 2147483646 h 259"/>
              <a:gd name="T10" fmla="*/ 2147483646 w 254"/>
              <a:gd name="T11" fmla="*/ 2147483646 h 259"/>
              <a:gd name="T12" fmla="*/ 2147483646 w 254"/>
              <a:gd name="T13" fmla="*/ 2147483646 h 259"/>
              <a:gd name="T14" fmla="*/ 2147483646 w 254"/>
              <a:gd name="T15" fmla="*/ 2147483646 h 259"/>
              <a:gd name="T16" fmla="*/ 2147483646 w 254"/>
              <a:gd name="T17" fmla="*/ 2147483646 h 259"/>
              <a:gd name="T18" fmla="*/ 2147483646 w 254"/>
              <a:gd name="T19" fmla="*/ 2147483646 h 259"/>
              <a:gd name="T20" fmla="*/ 2147483646 w 254"/>
              <a:gd name="T21" fmla="*/ 2147483646 h 259"/>
              <a:gd name="T22" fmla="*/ 2147483646 w 254"/>
              <a:gd name="T23" fmla="*/ 2147483646 h 259"/>
              <a:gd name="T24" fmla="*/ 2147483646 w 254"/>
              <a:gd name="T25" fmla="*/ 2147483646 h 259"/>
              <a:gd name="T26" fmla="*/ 2147483646 w 254"/>
              <a:gd name="T27" fmla="*/ 2147483646 h 259"/>
              <a:gd name="T28" fmla="*/ 2147483646 w 254"/>
              <a:gd name="T29" fmla="*/ 2147483646 h 259"/>
              <a:gd name="T30" fmla="*/ 2147483646 w 254"/>
              <a:gd name="T31" fmla="*/ 2147483646 h 259"/>
              <a:gd name="T32" fmla="*/ 2147483646 w 254"/>
              <a:gd name="T33" fmla="*/ 2147483646 h 259"/>
              <a:gd name="T34" fmla="*/ 2147483646 w 254"/>
              <a:gd name="T35" fmla="*/ 2147483646 h 259"/>
              <a:gd name="T36" fmla="*/ 2147483646 w 254"/>
              <a:gd name="T37" fmla="*/ 2147483646 h 259"/>
              <a:gd name="T38" fmla="*/ 2147483646 w 254"/>
              <a:gd name="T39" fmla="*/ 2147483646 h 259"/>
              <a:gd name="T40" fmla="*/ 2147483646 w 254"/>
              <a:gd name="T41" fmla="*/ 2147483646 h 259"/>
              <a:gd name="T42" fmla="*/ 2147483646 w 254"/>
              <a:gd name="T43" fmla="*/ 2147483646 h 259"/>
              <a:gd name="T44" fmla="*/ 2147483646 w 254"/>
              <a:gd name="T45" fmla="*/ 2147483646 h 259"/>
              <a:gd name="T46" fmla="*/ 2147483646 w 254"/>
              <a:gd name="T47" fmla="*/ 2147483646 h 259"/>
              <a:gd name="T48" fmla="*/ 2147483646 w 254"/>
              <a:gd name="T49" fmla="*/ 2147483646 h 259"/>
              <a:gd name="T50" fmla="*/ 2147483646 w 254"/>
              <a:gd name="T51" fmla="*/ 2147483646 h 259"/>
              <a:gd name="T52" fmla="*/ 2147483646 w 254"/>
              <a:gd name="T53" fmla="*/ 2147483646 h 259"/>
              <a:gd name="T54" fmla="*/ 2147483646 w 254"/>
              <a:gd name="T55" fmla="*/ 2147483646 h 259"/>
              <a:gd name="T56" fmla="*/ 2147483646 w 254"/>
              <a:gd name="T57" fmla="*/ 2147483646 h 259"/>
              <a:gd name="T58" fmla="*/ 2147483646 w 254"/>
              <a:gd name="T59" fmla="*/ 2147483646 h 259"/>
              <a:gd name="T60" fmla="*/ 2147483646 w 254"/>
              <a:gd name="T61" fmla="*/ 2147483646 h 259"/>
              <a:gd name="T62" fmla="*/ 2147483646 w 254"/>
              <a:gd name="T63" fmla="*/ 2147483646 h 259"/>
              <a:gd name="T64" fmla="*/ 2147483646 w 254"/>
              <a:gd name="T65" fmla="*/ 2147483646 h 259"/>
              <a:gd name="T66" fmla="*/ 2147483646 w 254"/>
              <a:gd name="T67" fmla="*/ 2147483646 h 259"/>
              <a:gd name="T68" fmla="*/ 2147483646 w 254"/>
              <a:gd name="T69" fmla="*/ 2147483646 h 259"/>
              <a:gd name="T70" fmla="*/ 0 w 254"/>
              <a:gd name="T71" fmla="*/ 2147483646 h 2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4"/>
              <a:gd name="T109" fmla="*/ 0 h 259"/>
              <a:gd name="T110" fmla="*/ 254 w 254"/>
              <a:gd name="T111" fmla="*/ 259 h 2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4" h="259">
                <a:moveTo>
                  <a:pt x="0" y="227"/>
                </a:moveTo>
                <a:cubicBezTo>
                  <a:pt x="14" y="233"/>
                  <a:pt x="29" y="232"/>
                  <a:pt x="44" y="229"/>
                </a:cubicBezTo>
                <a:cubicBezTo>
                  <a:pt x="50" y="222"/>
                  <a:pt x="50" y="213"/>
                  <a:pt x="56" y="206"/>
                </a:cubicBezTo>
                <a:cubicBezTo>
                  <a:pt x="58" y="189"/>
                  <a:pt x="50" y="126"/>
                  <a:pt x="54" y="113"/>
                </a:cubicBezTo>
                <a:cubicBezTo>
                  <a:pt x="58" y="100"/>
                  <a:pt x="70" y="115"/>
                  <a:pt x="80" y="125"/>
                </a:cubicBezTo>
                <a:cubicBezTo>
                  <a:pt x="86" y="142"/>
                  <a:pt x="101" y="167"/>
                  <a:pt x="117" y="175"/>
                </a:cubicBezTo>
                <a:cubicBezTo>
                  <a:pt x="127" y="171"/>
                  <a:pt x="130" y="165"/>
                  <a:pt x="134" y="155"/>
                </a:cubicBezTo>
                <a:cubicBezTo>
                  <a:pt x="135" y="120"/>
                  <a:pt x="132" y="79"/>
                  <a:pt x="140" y="44"/>
                </a:cubicBezTo>
                <a:cubicBezTo>
                  <a:pt x="144" y="51"/>
                  <a:pt x="145" y="60"/>
                  <a:pt x="149" y="67"/>
                </a:cubicBezTo>
                <a:cubicBezTo>
                  <a:pt x="150" y="74"/>
                  <a:pt x="160" y="100"/>
                  <a:pt x="164" y="106"/>
                </a:cubicBezTo>
                <a:cubicBezTo>
                  <a:pt x="168" y="111"/>
                  <a:pt x="175" y="115"/>
                  <a:pt x="179" y="119"/>
                </a:cubicBezTo>
                <a:cubicBezTo>
                  <a:pt x="181" y="121"/>
                  <a:pt x="185" y="124"/>
                  <a:pt x="185" y="124"/>
                </a:cubicBezTo>
                <a:cubicBezTo>
                  <a:pt x="199" y="119"/>
                  <a:pt x="206" y="107"/>
                  <a:pt x="218" y="100"/>
                </a:cubicBezTo>
                <a:cubicBezTo>
                  <a:pt x="222" y="93"/>
                  <a:pt x="227" y="87"/>
                  <a:pt x="233" y="82"/>
                </a:cubicBezTo>
                <a:cubicBezTo>
                  <a:pt x="235" y="74"/>
                  <a:pt x="236" y="65"/>
                  <a:pt x="239" y="58"/>
                </a:cubicBezTo>
                <a:cubicBezTo>
                  <a:pt x="241" y="43"/>
                  <a:pt x="238" y="26"/>
                  <a:pt x="245" y="13"/>
                </a:cubicBezTo>
                <a:cubicBezTo>
                  <a:pt x="248" y="0"/>
                  <a:pt x="251" y="34"/>
                  <a:pt x="254" y="44"/>
                </a:cubicBezTo>
                <a:cubicBezTo>
                  <a:pt x="253" y="54"/>
                  <a:pt x="254" y="65"/>
                  <a:pt x="249" y="74"/>
                </a:cubicBezTo>
                <a:cubicBezTo>
                  <a:pt x="248" y="81"/>
                  <a:pt x="246" y="89"/>
                  <a:pt x="243" y="95"/>
                </a:cubicBezTo>
                <a:cubicBezTo>
                  <a:pt x="242" y="102"/>
                  <a:pt x="240" y="109"/>
                  <a:pt x="237" y="115"/>
                </a:cubicBezTo>
                <a:cubicBezTo>
                  <a:pt x="236" y="122"/>
                  <a:pt x="232" y="128"/>
                  <a:pt x="228" y="134"/>
                </a:cubicBezTo>
                <a:cubicBezTo>
                  <a:pt x="225" y="139"/>
                  <a:pt x="223" y="148"/>
                  <a:pt x="218" y="151"/>
                </a:cubicBezTo>
                <a:cubicBezTo>
                  <a:pt x="213" y="154"/>
                  <a:pt x="206" y="157"/>
                  <a:pt x="198" y="155"/>
                </a:cubicBezTo>
                <a:cubicBezTo>
                  <a:pt x="187" y="153"/>
                  <a:pt x="180" y="143"/>
                  <a:pt x="167" y="142"/>
                </a:cubicBezTo>
                <a:cubicBezTo>
                  <a:pt x="162" y="141"/>
                  <a:pt x="157" y="136"/>
                  <a:pt x="153" y="139"/>
                </a:cubicBezTo>
                <a:cubicBezTo>
                  <a:pt x="151" y="141"/>
                  <a:pt x="150" y="172"/>
                  <a:pt x="149" y="179"/>
                </a:cubicBezTo>
                <a:cubicBezTo>
                  <a:pt x="147" y="194"/>
                  <a:pt x="140" y="202"/>
                  <a:pt x="128" y="208"/>
                </a:cubicBezTo>
                <a:cubicBezTo>
                  <a:pt x="123" y="215"/>
                  <a:pt x="102" y="208"/>
                  <a:pt x="102" y="208"/>
                </a:cubicBezTo>
                <a:cubicBezTo>
                  <a:pt x="96" y="200"/>
                  <a:pt x="87" y="175"/>
                  <a:pt x="84" y="166"/>
                </a:cubicBezTo>
                <a:cubicBezTo>
                  <a:pt x="81" y="157"/>
                  <a:pt x="86" y="157"/>
                  <a:pt x="84" y="154"/>
                </a:cubicBezTo>
                <a:cubicBezTo>
                  <a:pt x="80" y="148"/>
                  <a:pt x="79" y="146"/>
                  <a:pt x="72" y="145"/>
                </a:cubicBezTo>
                <a:cubicBezTo>
                  <a:pt x="64" y="163"/>
                  <a:pt x="73" y="183"/>
                  <a:pt x="80" y="200"/>
                </a:cubicBezTo>
                <a:cubicBezTo>
                  <a:pt x="80" y="214"/>
                  <a:pt x="81" y="221"/>
                  <a:pt x="76" y="229"/>
                </a:cubicBezTo>
                <a:cubicBezTo>
                  <a:pt x="71" y="237"/>
                  <a:pt x="61" y="249"/>
                  <a:pt x="50" y="250"/>
                </a:cubicBezTo>
                <a:cubicBezTo>
                  <a:pt x="22" y="259"/>
                  <a:pt x="25" y="236"/>
                  <a:pt x="9" y="235"/>
                </a:cubicBezTo>
                <a:cubicBezTo>
                  <a:pt x="3" y="233"/>
                  <a:pt x="0" y="234"/>
                  <a:pt x="0" y="227"/>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57" name="Freeform 79" descr="25%"/>
          <p:cNvSpPr>
            <a:spLocks/>
          </p:cNvSpPr>
          <p:nvPr/>
        </p:nvSpPr>
        <p:spPr bwMode="auto">
          <a:xfrm>
            <a:off x="3275932" y="1848321"/>
            <a:ext cx="84915" cy="56715"/>
          </a:xfrm>
          <a:custGeom>
            <a:avLst/>
            <a:gdLst>
              <a:gd name="T0" fmla="*/ 2147483646 w 85"/>
              <a:gd name="T1" fmla="*/ 2147483646 h 94"/>
              <a:gd name="T2" fmla="*/ 2147483646 w 85"/>
              <a:gd name="T3" fmla="*/ 2147483646 h 94"/>
              <a:gd name="T4" fmla="*/ 2147483646 w 85"/>
              <a:gd name="T5" fmla="*/ 2147483646 h 94"/>
              <a:gd name="T6" fmla="*/ 2147483646 w 85"/>
              <a:gd name="T7" fmla="*/ 2147483646 h 94"/>
              <a:gd name="T8" fmla="*/ 2147483646 w 85"/>
              <a:gd name="T9" fmla="*/ 2147483646 h 94"/>
              <a:gd name="T10" fmla="*/ 2147483646 w 85"/>
              <a:gd name="T11" fmla="*/ 2147483646 h 94"/>
              <a:gd name="T12" fmla="*/ 2147483646 w 85"/>
              <a:gd name="T13" fmla="*/ 2147483646 h 94"/>
              <a:gd name="T14" fmla="*/ 2147483646 w 85"/>
              <a:gd name="T15" fmla="*/ 2147483646 h 94"/>
              <a:gd name="T16" fmla="*/ 2147483646 w 85"/>
              <a:gd name="T17" fmla="*/ 2147483646 h 94"/>
              <a:gd name="T18" fmla="*/ 2147483646 w 85"/>
              <a:gd name="T19" fmla="*/ 2147483646 h 94"/>
              <a:gd name="T20" fmla="*/ 2147483646 w 85"/>
              <a:gd name="T21" fmla="*/ 2147483646 h 94"/>
              <a:gd name="T22" fmla="*/ 2147483646 w 85"/>
              <a:gd name="T23" fmla="*/ 2147483646 h 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5"/>
              <a:gd name="T37" fmla="*/ 0 h 94"/>
              <a:gd name="T38" fmla="*/ 85 w 85"/>
              <a:gd name="T39" fmla="*/ 94 h 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5" h="94">
                <a:moveTo>
                  <a:pt x="1" y="32"/>
                </a:moveTo>
                <a:cubicBezTo>
                  <a:pt x="10" y="36"/>
                  <a:pt x="21" y="32"/>
                  <a:pt x="30" y="37"/>
                </a:cubicBezTo>
                <a:cubicBezTo>
                  <a:pt x="37" y="41"/>
                  <a:pt x="39" y="59"/>
                  <a:pt x="39" y="59"/>
                </a:cubicBezTo>
                <a:cubicBezTo>
                  <a:pt x="40" y="72"/>
                  <a:pt x="40" y="82"/>
                  <a:pt x="46" y="94"/>
                </a:cubicBezTo>
                <a:cubicBezTo>
                  <a:pt x="62" y="82"/>
                  <a:pt x="62" y="79"/>
                  <a:pt x="66" y="61"/>
                </a:cubicBezTo>
                <a:cubicBezTo>
                  <a:pt x="67" y="44"/>
                  <a:pt x="64" y="27"/>
                  <a:pt x="79" y="16"/>
                </a:cubicBezTo>
                <a:cubicBezTo>
                  <a:pt x="85" y="0"/>
                  <a:pt x="69" y="13"/>
                  <a:pt x="64" y="17"/>
                </a:cubicBezTo>
                <a:cubicBezTo>
                  <a:pt x="59" y="26"/>
                  <a:pt x="57" y="39"/>
                  <a:pt x="51" y="47"/>
                </a:cubicBezTo>
                <a:cubicBezTo>
                  <a:pt x="40" y="43"/>
                  <a:pt x="42" y="43"/>
                  <a:pt x="37" y="35"/>
                </a:cubicBezTo>
                <a:cubicBezTo>
                  <a:pt x="36" y="25"/>
                  <a:pt x="34" y="20"/>
                  <a:pt x="27" y="13"/>
                </a:cubicBezTo>
                <a:cubicBezTo>
                  <a:pt x="14" y="14"/>
                  <a:pt x="13" y="13"/>
                  <a:pt x="4" y="19"/>
                </a:cubicBezTo>
                <a:cubicBezTo>
                  <a:pt x="0" y="24"/>
                  <a:pt x="1" y="34"/>
                  <a:pt x="1" y="32"/>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58" name="Freeform 80" descr="25%"/>
          <p:cNvSpPr>
            <a:spLocks/>
          </p:cNvSpPr>
          <p:nvPr/>
        </p:nvSpPr>
        <p:spPr bwMode="auto">
          <a:xfrm>
            <a:off x="3417458" y="1828252"/>
            <a:ext cx="104282" cy="49735"/>
          </a:xfrm>
          <a:custGeom>
            <a:avLst/>
            <a:gdLst>
              <a:gd name="T0" fmla="*/ 2147483646 w 105"/>
              <a:gd name="T1" fmla="*/ 2147483646 h 82"/>
              <a:gd name="T2" fmla="*/ 2147483646 w 105"/>
              <a:gd name="T3" fmla="*/ 2147483646 h 82"/>
              <a:gd name="T4" fmla="*/ 2147483646 w 105"/>
              <a:gd name="T5" fmla="*/ 2147483646 h 82"/>
              <a:gd name="T6" fmla="*/ 2147483646 w 105"/>
              <a:gd name="T7" fmla="*/ 2147483646 h 82"/>
              <a:gd name="T8" fmla="*/ 2147483646 w 105"/>
              <a:gd name="T9" fmla="*/ 2147483646 h 82"/>
              <a:gd name="T10" fmla="*/ 2147483646 w 105"/>
              <a:gd name="T11" fmla="*/ 2147483646 h 82"/>
              <a:gd name="T12" fmla="*/ 2147483646 w 105"/>
              <a:gd name="T13" fmla="*/ 2147483646 h 82"/>
              <a:gd name="T14" fmla="*/ 2147483646 w 105"/>
              <a:gd name="T15" fmla="*/ 2147483646 h 82"/>
              <a:gd name="T16" fmla="*/ 2147483646 w 105"/>
              <a:gd name="T17" fmla="*/ 2147483646 h 82"/>
              <a:gd name="T18" fmla="*/ 2147483646 w 105"/>
              <a:gd name="T19" fmla="*/ 2147483646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82"/>
              <a:gd name="T32" fmla="*/ 105 w 105"/>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82">
                <a:moveTo>
                  <a:pt x="23" y="82"/>
                </a:moveTo>
                <a:cubicBezTo>
                  <a:pt x="33" y="44"/>
                  <a:pt x="11" y="27"/>
                  <a:pt x="60" y="22"/>
                </a:cubicBezTo>
                <a:cubicBezTo>
                  <a:pt x="85" y="36"/>
                  <a:pt x="81" y="31"/>
                  <a:pt x="83" y="61"/>
                </a:cubicBezTo>
                <a:cubicBezTo>
                  <a:pt x="84" y="34"/>
                  <a:pt x="105" y="16"/>
                  <a:pt x="75" y="8"/>
                </a:cubicBezTo>
                <a:cubicBezTo>
                  <a:pt x="66" y="9"/>
                  <a:pt x="43" y="0"/>
                  <a:pt x="35" y="6"/>
                </a:cubicBezTo>
                <a:cubicBezTo>
                  <a:pt x="28" y="11"/>
                  <a:pt x="3" y="18"/>
                  <a:pt x="3" y="18"/>
                </a:cubicBezTo>
                <a:cubicBezTo>
                  <a:pt x="0" y="24"/>
                  <a:pt x="5" y="47"/>
                  <a:pt x="7" y="54"/>
                </a:cubicBezTo>
                <a:cubicBezTo>
                  <a:pt x="9" y="61"/>
                  <a:pt x="16" y="55"/>
                  <a:pt x="18" y="59"/>
                </a:cubicBezTo>
                <a:cubicBezTo>
                  <a:pt x="18" y="66"/>
                  <a:pt x="18" y="73"/>
                  <a:pt x="20" y="80"/>
                </a:cubicBezTo>
                <a:cubicBezTo>
                  <a:pt x="21" y="82"/>
                  <a:pt x="26" y="82"/>
                  <a:pt x="23" y="82"/>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59" name="Freeform 81" descr="25%"/>
          <p:cNvSpPr>
            <a:spLocks/>
          </p:cNvSpPr>
          <p:nvPr/>
        </p:nvSpPr>
        <p:spPr bwMode="auto">
          <a:xfrm>
            <a:off x="3427886" y="1912888"/>
            <a:ext cx="70763" cy="35774"/>
          </a:xfrm>
          <a:custGeom>
            <a:avLst/>
            <a:gdLst>
              <a:gd name="T0" fmla="*/ 0 w 71"/>
              <a:gd name="T1" fmla="*/ 0 h 60"/>
              <a:gd name="T2" fmla="*/ 2147483646 w 71"/>
              <a:gd name="T3" fmla="*/ 2147483646 h 60"/>
              <a:gd name="T4" fmla="*/ 2147483646 w 71"/>
              <a:gd name="T5" fmla="*/ 2147483646 h 60"/>
              <a:gd name="T6" fmla="*/ 2147483646 w 71"/>
              <a:gd name="T7" fmla="*/ 2147483646 h 60"/>
              <a:gd name="T8" fmla="*/ 2147483646 w 71"/>
              <a:gd name="T9" fmla="*/ 2147483646 h 60"/>
              <a:gd name="T10" fmla="*/ 2147483646 w 71"/>
              <a:gd name="T11" fmla="*/ 2147483646 h 60"/>
              <a:gd name="T12" fmla="*/ 2147483646 w 71"/>
              <a:gd name="T13" fmla="*/ 2147483646 h 60"/>
              <a:gd name="T14" fmla="*/ 2147483646 w 71"/>
              <a:gd name="T15" fmla="*/ 2147483646 h 60"/>
              <a:gd name="T16" fmla="*/ 2147483646 w 71"/>
              <a:gd name="T17" fmla="*/ 2147483646 h 60"/>
              <a:gd name="T18" fmla="*/ 0 w 71"/>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60"/>
              <a:gd name="T32" fmla="*/ 71 w 71"/>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60">
                <a:moveTo>
                  <a:pt x="0" y="0"/>
                </a:moveTo>
                <a:cubicBezTo>
                  <a:pt x="11" y="14"/>
                  <a:pt x="12" y="14"/>
                  <a:pt x="28" y="18"/>
                </a:cubicBezTo>
                <a:cubicBezTo>
                  <a:pt x="38" y="25"/>
                  <a:pt x="35" y="28"/>
                  <a:pt x="49" y="21"/>
                </a:cubicBezTo>
                <a:cubicBezTo>
                  <a:pt x="56" y="17"/>
                  <a:pt x="63" y="2"/>
                  <a:pt x="63" y="2"/>
                </a:cubicBezTo>
                <a:cubicBezTo>
                  <a:pt x="66" y="2"/>
                  <a:pt x="69" y="16"/>
                  <a:pt x="70" y="22"/>
                </a:cubicBezTo>
                <a:cubicBezTo>
                  <a:pt x="71" y="28"/>
                  <a:pt x="70" y="34"/>
                  <a:pt x="69" y="38"/>
                </a:cubicBezTo>
                <a:cubicBezTo>
                  <a:pt x="68" y="42"/>
                  <a:pt x="68" y="43"/>
                  <a:pt x="64" y="46"/>
                </a:cubicBezTo>
                <a:cubicBezTo>
                  <a:pt x="60" y="49"/>
                  <a:pt x="54" y="56"/>
                  <a:pt x="46" y="57"/>
                </a:cubicBezTo>
                <a:cubicBezTo>
                  <a:pt x="35" y="56"/>
                  <a:pt x="23" y="60"/>
                  <a:pt x="16" y="51"/>
                </a:cubicBezTo>
                <a:cubicBezTo>
                  <a:pt x="11" y="35"/>
                  <a:pt x="8" y="15"/>
                  <a:pt x="0" y="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60" name="Freeform 82" descr="25%"/>
          <p:cNvSpPr>
            <a:spLocks/>
          </p:cNvSpPr>
          <p:nvPr/>
        </p:nvSpPr>
        <p:spPr bwMode="auto">
          <a:xfrm>
            <a:off x="3517271" y="1819527"/>
            <a:ext cx="67039" cy="41882"/>
          </a:xfrm>
          <a:custGeom>
            <a:avLst/>
            <a:gdLst>
              <a:gd name="T0" fmla="*/ 2147483646 w 67"/>
              <a:gd name="T1" fmla="*/ 2147483646 h 69"/>
              <a:gd name="T2" fmla="*/ 2147483646 w 67"/>
              <a:gd name="T3" fmla="*/ 2147483646 h 69"/>
              <a:gd name="T4" fmla="*/ 2147483646 w 67"/>
              <a:gd name="T5" fmla="*/ 2147483646 h 69"/>
              <a:gd name="T6" fmla="*/ 2147483646 w 67"/>
              <a:gd name="T7" fmla="*/ 2147483646 h 69"/>
              <a:gd name="T8" fmla="*/ 2147483646 w 67"/>
              <a:gd name="T9" fmla="*/ 2147483646 h 69"/>
              <a:gd name="T10" fmla="*/ 2147483646 w 67"/>
              <a:gd name="T11" fmla="*/ 0 h 69"/>
              <a:gd name="T12" fmla="*/ 2147483646 w 67"/>
              <a:gd name="T13" fmla="*/ 2147483646 h 69"/>
              <a:gd name="T14" fmla="*/ 2147483646 w 67"/>
              <a:gd name="T15" fmla="*/ 2147483646 h 69"/>
              <a:gd name="T16" fmla="*/ 2147483646 w 67"/>
              <a:gd name="T17" fmla="*/ 2147483646 h 69"/>
              <a:gd name="T18" fmla="*/ 2147483646 w 67"/>
              <a:gd name="T19" fmla="*/ 2147483646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69"/>
              <a:gd name="T32" fmla="*/ 67 w 67"/>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69">
                <a:moveTo>
                  <a:pt x="22" y="67"/>
                </a:moveTo>
                <a:cubicBezTo>
                  <a:pt x="32" y="65"/>
                  <a:pt x="37" y="59"/>
                  <a:pt x="45" y="57"/>
                </a:cubicBezTo>
                <a:cubicBezTo>
                  <a:pt x="56" y="60"/>
                  <a:pt x="62" y="64"/>
                  <a:pt x="64" y="51"/>
                </a:cubicBezTo>
                <a:cubicBezTo>
                  <a:pt x="67" y="50"/>
                  <a:pt x="63" y="53"/>
                  <a:pt x="62" y="48"/>
                </a:cubicBezTo>
                <a:cubicBezTo>
                  <a:pt x="61" y="43"/>
                  <a:pt x="63" y="26"/>
                  <a:pt x="58" y="18"/>
                </a:cubicBezTo>
                <a:cubicBezTo>
                  <a:pt x="52" y="15"/>
                  <a:pt x="34" y="0"/>
                  <a:pt x="34" y="0"/>
                </a:cubicBezTo>
                <a:cubicBezTo>
                  <a:pt x="25" y="1"/>
                  <a:pt x="15" y="15"/>
                  <a:pt x="7" y="18"/>
                </a:cubicBezTo>
                <a:cubicBezTo>
                  <a:pt x="3" y="20"/>
                  <a:pt x="1" y="30"/>
                  <a:pt x="1" y="30"/>
                </a:cubicBezTo>
                <a:cubicBezTo>
                  <a:pt x="2" y="41"/>
                  <a:pt x="0" y="62"/>
                  <a:pt x="12" y="69"/>
                </a:cubicBezTo>
                <a:cubicBezTo>
                  <a:pt x="15" y="67"/>
                  <a:pt x="22" y="67"/>
                  <a:pt x="22" y="67"/>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61" name="Freeform 83" descr="25%"/>
          <p:cNvSpPr>
            <a:spLocks/>
          </p:cNvSpPr>
          <p:nvPr/>
        </p:nvSpPr>
        <p:spPr bwMode="auto">
          <a:xfrm>
            <a:off x="3515781" y="1879732"/>
            <a:ext cx="81191" cy="43627"/>
          </a:xfrm>
          <a:custGeom>
            <a:avLst/>
            <a:gdLst>
              <a:gd name="T0" fmla="*/ 2147483646 w 82"/>
              <a:gd name="T1" fmla="*/ 2147483646 h 73"/>
              <a:gd name="T2" fmla="*/ 2147483646 w 82"/>
              <a:gd name="T3" fmla="*/ 2147483646 h 73"/>
              <a:gd name="T4" fmla="*/ 2147483646 w 82"/>
              <a:gd name="T5" fmla="*/ 2147483646 h 73"/>
              <a:gd name="T6" fmla="*/ 2147483646 w 82"/>
              <a:gd name="T7" fmla="*/ 2147483646 h 73"/>
              <a:gd name="T8" fmla="*/ 2147483646 w 82"/>
              <a:gd name="T9" fmla="*/ 2147483646 h 73"/>
              <a:gd name="T10" fmla="*/ 2147483646 w 82"/>
              <a:gd name="T11" fmla="*/ 2147483646 h 73"/>
              <a:gd name="T12" fmla="*/ 2147483646 w 82"/>
              <a:gd name="T13" fmla="*/ 2147483646 h 73"/>
              <a:gd name="T14" fmla="*/ 0 w 82"/>
              <a:gd name="T15" fmla="*/ 2147483646 h 73"/>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73"/>
              <a:gd name="T26" fmla="*/ 82 w 82"/>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73">
                <a:moveTo>
                  <a:pt x="1" y="12"/>
                </a:moveTo>
                <a:cubicBezTo>
                  <a:pt x="5" y="19"/>
                  <a:pt x="4" y="28"/>
                  <a:pt x="6" y="35"/>
                </a:cubicBezTo>
                <a:cubicBezTo>
                  <a:pt x="21" y="32"/>
                  <a:pt x="52" y="28"/>
                  <a:pt x="52" y="28"/>
                </a:cubicBezTo>
                <a:cubicBezTo>
                  <a:pt x="59" y="23"/>
                  <a:pt x="65" y="17"/>
                  <a:pt x="73" y="12"/>
                </a:cubicBezTo>
                <a:cubicBezTo>
                  <a:pt x="82" y="0"/>
                  <a:pt x="66" y="30"/>
                  <a:pt x="62" y="35"/>
                </a:cubicBezTo>
                <a:cubicBezTo>
                  <a:pt x="55" y="47"/>
                  <a:pt x="34" y="66"/>
                  <a:pt x="22" y="69"/>
                </a:cubicBezTo>
                <a:cubicBezTo>
                  <a:pt x="16" y="73"/>
                  <a:pt x="10" y="54"/>
                  <a:pt x="4" y="51"/>
                </a:cubicBezTo>
                <a:cubicBezTo>
                  <a:pt x="4" y="45"/>
                  <a:pt x="8" y="32"/>
                  <a:pt x="0" y="24"/>
                </a:cubicBezTo>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62" name="Freeform 84" descr="25%"/>
          <p:cNvSpPr>
            <a:spLocks/>
          </p:cNvSpPr>
          <p:nvPr/>
        </p:nvSpPr>
        <p:spPr bwMode="auto">
          <a:xfrm>
            <a:off x="3591759" y="1812546"/>
            <a:ext cx="64804" cy="84636"/>
          </a:xfrm>
          <a:custGeom>
            <a:avLst/>
            <a:gdLst>
              <a:gd name="T0" fmla="*/ 2147483646 w 65"/>
              <a:gd name="T1" fmla="*/ 2147483646 h 140"/>
              <a:gd name="T2" fmla="*/ 2147483646 w 65"/>
              <a:gd name="T3" fmla="*/ 2147483646 h 140"/>
              <a:gd name="T4" fmla="*/ 2147483646 w 65"/>
              <a:gd name="T5" fmla="*/ 2147483646 h 140"/>
              <a:gd name="T6" fmla="*/ 2147483646 w 65"/>
              <a:gd name="T7" fmla="*/ 2147483646 h 140"/>
              <a:gd name="T8" fmla="*/ 2147483646 w 65"/>
              <a:gd name="T9" fmla="*/ 2147483646 h 140"/>
              <a:gd name="T10" fmla="*/ 2147483646 w 65"/>
              <a:gd name="T11" fmla="*/ 2147483646 h 140"/>
              <a:gd name="T12" fmla="*/ 2147483646 w 65"/>
              <a:gd name="T13" fmla="*/ 2147483646 h 140"/>
              <a:gd name="T14" fmla="*/ 2147483646 w 65"/>
              <a:gd name="T15" fmla="*/ 2147483646 h 140"/>
              <a:gd name="T16" fmla="*/ 2147483646 w 65"/>
              <a:gd name="T17" fmla="*/ 2147483646 h 140"/>
              <a:gd name="T18" fmla="*/ 2147483646 w 65"/>
              <a:gd name="T19" fmla="*/ 2147483646 h 140"/>
              <a:gd name="T20" fmla="*/ 2147483646 w 65"/>
              <a:gd name="T21" fmla="*/ 2147483646 h 140"/>
              <a:gd name="T22" fmla="*/ 2147483646 w 65"/>
              <a:gd name="T23" fmla="*/ 2147483646 h 140"/>
              <a:gd name="T24" fmla="*/ 2147483646 w 65"/>
              <a:gd name="T25" fmla="*/ 2147483646 h 140"/>
              <a:gd name="T26" fmla="*/ 2147483646 w 65"/>
              <a:gd name="T27" fmla="*/ 2147483646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
              <a:gd name="T43" fmla="*/ 0 h 140"/>
              <a:gd name="T44" fmla="*/ 65 w 65"/>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 h="140">
                <a:moveTo>
                  <a:pt x="21" y="63"/>
                </a:moveTo>
                <a:cubicBezTo>
                  <a:pt x="23" y="81"/>
                  <a:pt x="24" y="74"/>
                  <a:pt x="22" y="101"/>
                </a:cubicBezTo>
                <a:cubicBezTo>
                  <a:pt x="26" y="116"/>
                  <a:pt x="46" y="82"/>
                  <a:pt x="59" y="79"/>
                </a:cubicBezTo>
                <a:cubicBezTo>
                  <a:pt x="64" y="79"/>
                  <a:pt x="60" y="91"/>
                  <a:pt x="59" y="99"/>
                </a:cubicBezTo>
                <a:cubicBezTo>
                  <a:pt x="58" y="107"/>
                  <a:pt x="56" y="118"/>
                  <a:pt x="51" y="125"/>
                </a:cubicBezTo>
                <a:cubicBezTo>
                  <a:pt x="49" y="133"/>
                  <a:pt x="34" y="136"/>
                  <a:pt x="27" y="140"/>
                </a:cubicBezTo>
                <a:cubicBezTo>
                  <a:pt x="14" y="132"/>
                  <a:pt x="22" y="110"/>
                  <a:pt x="16" y="96"/>
                </a:cubicBezTo>
                <a:cubicBezTo>
                  <a:pt x="12" y="74"/>
                  <a:pt x="0" y="28"/>
                  <a:pt x="17" y="11"/>
                </a:cubicBezTo>
                <a:cubicBezTo>
                  <a:pt x="20" y="0"/>
                  <a:pt x="34" y="20"/>
                  <a:pt x="39" y="25"/>
                </a:cubicBezTo>
                <a:cubicBezTo>
                  <a:pt x="45" y="29"/>
                  <a:pt x="52" y="32"/>
                  <a:pt x="55" y="37"/>
                </a:cubicBezTo>
                <a:cubicBezTo>
                  <a:pt x="65" y="47"/>
                  <a:pt x="59" y="44"/>
                  <a:pt x="57" y="54"/>
                </a:cubicBezTo>
                <a:cubicBezTo>
                  <a:pt x="50" y="54"/>
                  <a:pt x="26" y="51"/>
                  <a:pt x="22" y="54"/>
                </a:cubicBezTo>
                <a:cubicBezTo>
                  <a:pt x="18" y="57"/>
                  <a:pt x="20" y="64"/>
                  <a:pt x="19" y="69"/>
                </a:cubicBezTo>
                <a:cubicBezTo>
                  <a:pt x="19" y="71"/>
                  <a:pt x="20" y="65"/>
                  <a:pt x="21" y="63"/>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63" name="Freeform 85" descr="25%"/>
          <p:cNvSpPr>
            <a:spLocks/>
          </p:cNvSpPr>
          <p:nvPr/>
        </p:nvSpPr>
        <p:spPr bwMode="auto">
          <a:xfrm>
            <a:off x="3672205" y="1815164"/>
            <a:ext cx="53631" cy="44500"/>
          </a:xfrm>
          <a:custGeom>
            <a:avLst/>
            <a:gdLst>
              <a:gd name="T0" fmla="*/ 2147483646 w 54"/>
              <a:gd name="T1" fmla="*/ 2147483646 h 74"/>
              <a:gd name="T2" fmla="*/ 2147483646 w 54"/>
              <a:gd name="T3" fmla="*/ 2147483646 h 74"/>
              <a:gd name="T4" fmla="*/ 2147483646 w 54"/>
              <a:gd name="T5" fmla="*/ 2147483646 h 74"/>
              <a:gd name="T6" fmla="*/ 2147483646 w 54"/>
              <a:gd name="T7" fmla="*/ 2147483646 h 74"/>
              <a:gd name="T8" fmla="*/ 2147483646 w 54"/>
              <a:gd name="T9" fmla="*/ 2147483646 h 74"/>
              <a:gd name="T10" fmla="*/ 2147483646 w 54"/>
              <a:gd name="T11" fmla="*/ 2147483646 h 74"/>
              <a:gd name="T12" fmla="*/ 2147483646 w 54"/>
              <a:gd name="T13" fmla="*/ 2147483646 h 74"/>
              <a:gd name="T14" fmla="*/ 2147483646 w 54"/>
              <a:gd name="T15" fmla="*/ 2147483646 h 74"/>
              <a:gd name="T16" fmla="*/ 2147483646 w 54"/>
              <a:gd name="T17" fmla="*/ 214748364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
              <a:gd name="T28" fmla="*/ 0 h 74"/>
              <a:gd name="T29" fmla="*/ 54 w 54"/>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 h="74">
                <a:moveTo>
                  <a:pt x="2" y="74"/>
                </a:moveTo>
                <a:cubicBezTo>
                  <a:pt x="0" y="74"/>
                  <a:pt x="2" y="56"/>
                  <a:pt x="4" y="48"/>
                </a:cubicBezTo>
                <a:cubicBezTo>
                  <a:pt x="6" y="40"/>
                  <a:pt x="8" y="33"/>
                  <a:pt x="12" y="26"/>
                </a:cubicBezTo>
                <a:cubicBezTo>
                  <a:pt x="16" y="19"/>
                  <a:pt x="24" y="12"/>
                  <a:pt x="30" y="8"/>
                </a:cubicBezTo>
                <a:cubicBezTo>
                  <a:pt x="34" y="1"/>
                  <a:pt x="45" y="0"/>
                  <a:pt x="48" y="4"/>
                </a:cubicBezTo>
                <a:cubicBezTo>
                  <a:pt x="52" y="7"/>
                  <a:pt x="54" y="23"/>
                  <a:pt x="54" y="28"/>
                </a:cubicBezTo>
                <a:cubicBezTo>
                  <a:pt x="54" y="33"/>
                  <a:pt x="53" y="30"/>
                  <a:pt x="48" y="32"/>
                </a:cubicBezTo>
                <a:cubicBezTo>
                  <a:pt x="44" y="43"/>
                  <a:pt x="32" y="41"/>
                  <a:pt x="22" y="42"/>
                </a:cubicBezTo>
                <a:cubicBezTo>
                  <a:pt x="19" y="47"/>
                  <a:pt x="6" y="70"/>
                  <a:pt x="2" y="74"/>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nvGrpSpPr>
          <p:cNvPr id="52364" name="Group 86"/>
          <p:cNvGrpSpPr>
            <a:grpSpLocks/>
          </p:cNvGrpSpPr>
          <p:nvPr/>
        </p:nvGrpSpPr>
        <p:grpSpPr bwMode="auto">
          <a:xfrm>
            <a:off x="3189527" y="2475678"/>
            <a:ext cx="1568705" cy="430163"/>
            <a:chOff x="1598" y="2196"/>
            <a:chExt cx="1579" cy="712"/>
          </a:xfrm>
        </p:grpSpPr>
        <p:sp>
          <p:nvSpPr>
            <p:cNvPr id="52374" name="Freeform 87" descr="25 %"/>
            <p:cNvSpPr>
              <a:spLocks/>
            </p:cNvSpPr>
            <p:nvPr/>
          </p:nvSpPr>
          <p:spPr bwMode="auto">
            <a:xfrm>
              <a:off x="1905" y="2196"/>
              <a:ext cx="165" cy="109"/>
            </a:xfrm>
            <a:custGeom>
              <a:avLst/>
              <a:gdLst>
                <a:gd name="T0" fmla="*/ 137 w 165"/>
                <a:gd name="T1" fmla="*/ 6 h 109"/>
                <a:gd name="T2" fmla="*/ 122 w 165"/>
                <a:gd name="T3" fmla="*/ 2 h 109"/>
                <a:gd name="T4" fmla="*/ 105 w 165"/>
                <a:gd name="T5" fmla="*/ 15 h 109"/>
                <a:gd name="T6" fmla="*/ 84 w 165"/>
                <a:gd name="T7" fmla="*/ 39 h 109"/>
                <a:gd name="T8" fmla="*/ 74 w 165"/>
                <a:gd name="T9" fmla="*/ 50 h 109"/>
                <a:gd name="T10" fmla="*/ 57 w 165"/>
                <a:gd name="T11" fmla="*/ 56 h 109"/>
                <a:gd name="T12" fmla="*/ 26 w 165"/>
                <a:gd name="T13" fmla="*/ 78 h 109"/>
                <a:gd name="T14" fmla="*/ 0 w 165"/>
                <a:gd name="T15" fmla="*/ 98 h 109"/>
                <a:gd name="T16" fmla="*/ 11 w 165"/>
                <a:gd name="T17" fmla="*/ 107 h 109"/>
                <a:gd name="T18" fmla="*/ 29 w 165"/>
                <a:gd name="T19" fmla="*/ 95 h 109"/>
                <a:gd name="T20" fmla="*/ 44 w 165"/>
                <a:gd name="T21" fmla="*/ 77 h 109"/>
                <a:gd name="T22" fmla="*/ 75 w 165"/>
                <a:gd name="T23" fmla="*/ 96 h 109"/>
                <a:gd name="T24" fmla="*/ 89 w 165"/>
                <a:gd name="T25" fmla="*/ 69 h 109"/>
                <a:gd name="T26" fmla="*/ 93 w 165"/>
                <a:gd name="T27" fmla="*/ 53 h 109"/>
                <a:gd name="T28" fmla="*/ 108 w 165"/>
                <a:gd name="T29" fmla="*/ 33 h 109"/>
                <a:gd name="T30" fmla="*/ 113 w 165"/>
                <a:gd name="T31" fmla="*/ 32 h 109"/>
                <a:gd name="T32" fmla="*/ 152 w 165"/>
                <a:gd name="T33" fmla="*/ 27 h 109"/>
                <a:gd name="T34" fmla="*/ 141 w 165"/>
                <a:gd name="T35" fmla="*/ 3 h 109"/>
                <a:gd name="T36" fmla="*/ 131 w 165"/>
                <a:gd name="T37" fmla="*/ 2 h 109"/>
                <a:gd name="T38" fmla="*/ 137 w 165"/>
                <a:gd name="T39" fmla="*/ 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09"/>
                <a:gd name="T62" fmla="*/ 165 w 165"/>
                <a:gd name="T63" fmla="*/ 109 h 1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09">
                  <a:moveTo>
                    <a:pt x="137" y="6"/>
                  </a:moveTo>
                  <a:cubicBezTo>
                    <a:pt x="130" y="9"/>
                    <a:pt x="129" y="6"/>
                    <a:pt x="122" y="2"/>
                  </a:cubicBezTo>
                  <a:cubicBezTo>
                    <a:pt x="110" y="3"/>
                    <a:pt x="111" y="6"/>
                    <a:pt x="105" y="15"/>
                  </a:cubicBezTo>
                  <a:cubicBezTo>
                    <a:pt x="102" y="28"/>
                    <a:pt x="98" y="37"/>
                    <a:pt x="84" y="39"/>
                  </a:cubicBezTo>
                  <a:cubicBezTo>
                    <a:pt x="78" y="42"/>
                    <a:pt x="75" y="43"/>
                    <a:pt x="74" y="50"/>
                  </a:cubicBezTo>
                  <a:cubicBezTo>
                    <a:pt x="76" y="62"/>
                    <a:pt x="66" y="58"/>
                    <a:pt x="57" y="56"/>
                  </a:cubicBezTo>
                  <a:cubicBezTo>
                    <a:pt x="31" y="43"/>
                    <a:pt x="43" y="75"/>
                    <a:pt x="26" y="78"/>
                  </a:cubicBezTo>
                  <a:cubicBezTo>
                    <a:pt x="15" y="82"/>
                    <a:pt x="11" y="94"/>
                    <a:pt x="0" y="98"/>
                  </a:cubicBezTo>
                  <a:cubicBezTo>
                    <a:pt x="2" y="106"/>
                    <a:pt x="3" y="109"/>
                    <a:pt x="11" y="107"/>
                  </a:cubicBezTo>
                  <a:cubicBezTo>
                    <a:pt x="15" y="100"/>
                    <a:pt x="20" y="96"/>
                    <a:pt x="29" y="95"/>
                  </a:cubicBezTo>
                  <a:cubicBezTo>
                    <a:pt x="34" y="88"/>
                    <a:pt x="35" y="79"/>
                    <a:pt x="44" y="77"/>
                  </a:cubicBezTo>
                  <a:cubicBezTo>
                    <a:pt x="56" y="79"/>
                    <a:pt x="62" y="94"/>
                    <a:pt x="75" y="96"/>
                  </a:cubicBezTo>
                  <a:cubicBezTo>
                    <a:pt x="83" y="90"/>
                    <a:pt x="86" y="78"/>
                    <a:pt x="89" y="69"/>
                  </a:cubicBezTo>
                  <a:cubicBezTo>
                    <a:pt x="88" y="65"/>
                    <a:pt x="83" y="48"/>
                    <a:pt x="93" y="53"/>
                  </a:cubicBezTo>
                  <a:cubicBezTo>
                    <a:pt x="113" y="48"/>
                    <a:pt x="100" y="48"/>
                    <a:pt x="108" y="33"/>
                  </a:cubicBezTo>
                  <a:cubicBezTo>
                    <a:pt x="109" y="31"/>
                    <a:pt x="111" y="32"/>
                    <a:pt x="113" y="32"/>
                  </a:cubicBezTo>
                  <a:cubicBezTo>
                    <a:pt x="126" y="30"/>
                    <a:pt x="139" y="30"/>
                    <a:pt x="152" y="27"/>
                  </a:cubicBezTo>
                  <a:cubicBezTo>
                    <a:pt x="165" y="14"/>
                    <a:pt x="158" y="5"/>
                    <a:pt x="141" y="3"/>
                  </a:cubicBezTo>
                  <a:cubicBezTo>
                    <a:pt x="138" y="3"/>
                    <a:pt x="134" y="0"/>
                    <a:pt x="131" y="2"/>
                  </a:cubicBezTo>
                  <a:cubicBezTo>
                    <a:pt x="129" y="3"/>
                    <a:pt x="135" y="5"/>
                    <a:pt x="137" y="6"/>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75" name="Freeform 88" descr="25 %"/>
            <p:cNvSpPr>
              <a:spLocks/>
            </p:cNvSpPr>
            <p:nvPr/>
          </p:nvSpPr>
          <p:spPr bwMode="auto">
            <a:xfrm>
              <a:off x="1965" y="2273"/>
              <a:ext cx="141" cy="92"/>
            </a:xfrm>
            <a:custGeom>
              <a:avLst/>
              <a:gdLst>
                <a:gd name="T0" fmla="*/ 128 w 141"/>
                <a:gd name="T1" fmla="*/ 6 h 92"/>
                <a:gd name="T2" fmla="*/ 111 w 141"/>
                <a:gd name="T3" fmla="*/ 15 h 92"/>
                <a:gd name="T4" fmla="*/ 98 w 141"/>
                <a:gd name="T5" fmla="*/ 25 h 92"/>
                <a:gd name="T6" fmla="*/ 77 w 141"/>
                <a:gd name="T7" fmla="*/ 25 h 92"/>
                <a:gd name="T8" fmla="*/ 66 w 141"/>
                <a:gd name="T9" fmla="*/ 40 h 92"/>
                <a:gd name="T10" fmla="*/ 56 w 141"/>
                <a:gd name="T11" fmla="*/ 52 h 92"/>
                <a:gd name="T12" fmla="*/ 20 w 141"/>
                <a:gd name="T13" fmla="*/ 36 h 92"/>
                <a:gd name="T14" fmla="*/ 14 w 141"/>
                <a:gd name="T15" fmla="*/ 40 h 92"/>
                <a:gd name="T16" fmla="*/ 15 w 141"/>
                <a:gd name="T17" fmla="*/ 72 h 92"/>
                <a:gd name="T18" fmla="*/ 0 w 141"/>
                <a:gd name="T19" fmla="*/ 79 h 92"/>
                <a:gd name="T20" fmla="*/ 17 w 141"/>
                <a:gd name="T21" fmla="*/ 75 h 92"/>
                <a:gd name="T22" fmla="*/ 24 w 141"/>
                <a:gd name="T23" fmla="*/ 52 h 92"/>
                <a:gd name="T24" fmla="*/ 53 w 141"/>
                <a:gd name="T25" fmla="*/ 60 h 92"/>
                <a:gd name="T26" fmla="*/ 81 w 141"/>
                <a:gd name="T27" fmla="*/ 46 h 92"/>
                <a:gd name="T28" fmla="*/ 101 w 141"/>
                <a:gd name="T29" fmla="*/ 30 h 92"/>
                <a:gd name="T30" fmla="*/ 123 w 141"/>
                <a:gd name="T31" fmla="*/ 27 h 92"/>
                <a:gd name="T32" fmla="*/ 134 w 141"/>
                <a:gd name="T33" fmla="*/ 13 h 92"/>
                <a:gd name="T34" fmla="*/ 128 w 141"/>
                <a:gd name="T35" fmla="*/ 6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1"/>
                <a:gd name="T55" fmla="*/ 0 h 92"/>
                <a:gd name="T56" fmla="*/ 141 w 141"/>
                <a:gd name="T57" fmla="*/ 92 h 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1" h="92">
                  <a:moveTo>
                    <a:pt x="128" y="6"/>
                  </a:moveTo>
                  <a:cubicBezTo>
                    <a:pt x="108" y="9"/>
                    <a:pt x="109" y="3"/>
                    <a:pt x="111" y="15"/>
                  </a:cubicBezTo>
                  <a:cubicBezTo>
                    <a:pt x="107" y="19"/>
                    <a:pt x="102" y="21"/>
                    <a:pt x="98" y="25"/>
                  </a:cubicBezTo>
                  <a:cubicBezTo>
                    <a:pt x="94" y="43"/>
                    <a:pt x="87" y="30"/>
                    <a:pt x="77" y="25"/>
                  </a:cubicBezTo>
                  <a:cubicBezTo>
                    <a:pt x="72" y="33"/>
                    <a:pt x="76" y="38"/>
                    <a:pt x="66" y="40"/>
                  </a:cubicBezTo>
                  <a:cubicBezTo>
                    <a:pt x="56" y="38"/>
                    <a:pt x="57" y="44"/>
                    <a:pt x="56" y="52"/>
                  </a:cubicBezTo>
                  <a:cubicBezTo>
                    <a:pt x="37" y="51"/>
                    <a:pt x="37" y="42"/>
                    <a:pt x="20" y="36"/>
                  </a:cubicBezTo>
                  <a:cubicBezTo>
                    <a:pt x="12" y="27"/>
                    <a:pt x="10" y="33"/>
                    <a:pt x="14" y="40"/>
                  </a:cubicBezTo>
                  <a:cubicBezTo>
                    <a:pt x="18" y="60"/>
                    <a:pt x="18" y="49"/>
                    <a:pt x="15" y="72"/>
                  </a:cubicBezTo>
                  <a:cubicBezTo>
                    <a:pt x="2" y="68"/>
                    <a:pt x="5" y="69"/>
                    <a:pt x="0" y="79"/>
                  </a:cubicBezTo>
                  <a:cubicBezTo>
                    <a:pt x="4" y="92"/>
                    <a:pt x="13" y="83"/>
                    <a:pt x="17" y="75"/>
                  </a:cubicBezTo>
                  <a:cubicBezTo>
                    <a:pt x="18" y="64"/>
                    <a:pt x="15" y="57"/>
                    <a:pt x="24" y="52"/>
                  </a:cubicBezTo>
                  <a:cubicBezTo>
                    <a:pt x="36" y="54"/>
                    <a:pt x="43" y="54"/>
                    <a:pt x="53" y="60"/>
                  </a:cubicBezTo>
                  <a:cubicBezTo>
                    <a:pt x="63" y="48"/>
                    <a:pt x="63" y="48"/>
                    <a:pt x="81" y="46"/>
                  </a:cubicBezTo>
                  <a:cubicBezTo>
                    <a:pt x="88" y="37"/>
                    <a:pt x="89" y="32"/>
                    <a:pt x="101" y="30"/>
                  </a:cubicBezTo>
                  <a:cubicBezTo>
                    <a:pt x="110" y="24"/>
                    <a:pt x="111" y="25"/>
                    <a:pt x="123" y="27"/>
                  </a:cubicBezTo>
                  <a:cubicBezTo>
                    <a:pt x="130" y="26"/>
                    <a:pt x="141" y="23"/>
                    <a:pt x="134" y="13"/>
                  </a:cubicBezTo>
                  <a:cubicBezTo>
                    <a:pt x="126" y="0"/>
                    <a:pt x="131" y="18"/>
                    <a:pt x="128" y="6"/>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76" name="Freeform 89" descr="25 %"/>
            <p:cNvSpPr>
              <a:spLocks/>
            </p:cNvSpPr>
            <p:nvPr/>
          </p:nvSpPr>
          <p:spPr bwMode="auto">
            <a:xfrm>
              <a:off x="1681" y="2299"/>
              <a:ext cx="212" cy="133"/>
            </a:xfrm>
            <a:custGeom>
              <a:avLst/>
              <a:gdLst>
                <a:gd name="T0" fmla="*/ 200 w 212"/>
                <a:gd name="T1" fmla="*/ 5 h 133"/>
                <a:gd name="T2" fmla="*/ 182 w 212"/>
                <a:gd name="T3" fmla="*/ 26 h 133"/>
                <a:gd name="T4" fmla="*/ 164 w 212"/>
                <a:gd name="T5" fmla="*/ 29 h 133"/>
                <a:gd name="T6" fmla="*/ 154 w 212"/>
                <a:gd name="T7" fmla="*/ 40 h 133"/>
                <a:gd name="T8" fmla="*/ 134 w 212"/>
                <a:gd name="T9" fmla="*/ 47 h 133"/>
                <a:gd name="T10" fmla="*/ 91 w 212"/>
                <a:gd name="T11" fmla="*/ 55 h 133"/>
                <a:gd name="T12" fmla="*/ 68 w 212"/>
                <a:gd name="T13" fmla="*/ 74 h 133"/>
                <a:gd name="T14" fmla="*/ 40 w 212"/>
                <a:gd name="T15" fmla="*/ 79 h 133"/>
                <a:gd name="T16" fmla="*/ 35 w 212"/>
                <a:gd name="T17" fmla="*/ 94 h 133"/>
                <a:gd name="T18" fmla="*/ 20 w 212"/>
                <a:gd name="T19" fmla="*/ 110 h 133"/>
                <a:gd name="T20" fmla="*/ 22 w 212"/>
                <a:gd name="T21" fmla="*/ 122 h 133"/>
                <a:gd name="T22" fmla="*/ 34 w 212"/>
                <a:gd name="T23" fmla="*/ 133 h 133"/>
                <a:gd name="T24" fmla="*/ 53 w 212"/>
                <a:gd name="T25" fmla="*/ 112 h 133"/>
                <a:gd name="T26" fmla="*/ 70 w 212"/>
                <a:gd name="T27" fmla="*/ 92 h 133"/>
                <a:gd name="T28" fmla="*/ 104 w 212"/>
                <a:gd name="T29" fmla="*/ 74 h 133"/>
                <a:gd name="T30" fmla="*/ 148 w 212"/>
                <a:gd name="T31" fmla="*/ 65 h 133"/>
                <a:gd name="T32" fmla="*/ 166 w 212"/>
                <a:gd name="T33" fmla="*/ 46 h 133"/>
                <a:gd name="T34" fmla="*/ 184 w 212"/>
                <a:gd name="T35" fmla="*/ 43 h 133"/>
                <a:gd name="T36" fmla="*/ 206 w 212"/>
                <a:gd name="T37" fmla="*/ 32 h 133"/>
                <a:gd name="T38" fmla="*/ 200 w 212"/>
                <a:gd name="T39" fmla="*/ 5 h 1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2"/>
                <a:gd name="T61" fmla="*/ 0 h 133"/>
                <a:gd name="T62" fmla="*/ 212 w 212"/>
                <a:gd name="T63" fmla="*/ 133 h 1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2" h="133">
                  <a:moveTo>
                    <a:pt x="200" y="5"/>
                  </a:moveTo>
                  <a:cubicBezTo>
                    <a:pt x="207" y="23"/>
                    <a:pt x="196" y="23"/>
                    <a:pt x="182" y="26"/>
                  </a:cubicBezTo>
                  <a:cubicBezTo>
                    <a:pt x="176" y="21"/>
                    <a:pt x="168" y="21"/>
                    <a:pt x="164" y="29"/>
                  </a:cubicBezTo>
                  <a:cubicBezTo>
                    <a:pt x="163" y="36"/>
                    <a:pt x="160" y="37"/>
                    <a:pt x="154" y="40"/>
                  </a:cubicBezTo>
                  <a:cubicBezTo>
                    <a:pt x="140" y="37"/>
                    <a:pt x="140" y="33"/>
                    <a:pt x="134" y="47"/>
                  </a:cubicBezTo>
                  <a:cubicBezTo>
                    <a:pt x="132" y="58"/>
                    <a:pt x="95" y="55"/>
                    <a:pt x="91" y="55"/>
                  </a:cubicBezTo>
                  <a:cubicBezTo>
                    <a:pt x="88" y="68"/>
                    <a:pt x="81" y="72"/>
                    <a:pt x="68" y="74"/>
                  </a:cubicBezTo>
                  <a:cubicBezTo>
                    <a:pt x="54" y="73"/>
                    <a:pt x="51" y="70"/>
                    <a:pt x="40" y="79"/>
                  </a:cubicBezTo>
                  <a:cubicBezTo>
                    <a:pt x="38" y="84"/>
                    <a:pt x="37" y="89"/>
                    <a:pt x="35" y="94"/>
                  </a:cubicBezTo>
                  <a:cubicBezTo>
                    <a:pt x="33" y="108"/>
                    <a:pt x="36" y="109"/>
                    <a:pt x="20" y="110"/>
                  </a:cubicBezTo>
                  <a:cubicBezTo>
                    <a:pt x="0" y="115"/>
                    <a:pt x="13" y="115"/>
                    <a:pt x="22" y="122"/>
                  </a:cubicBezTo>
                  <a:cubicBezTo>
                    <a:pt x="25" y="128"/>
                    <a:pt x="28" y="130"/>
                    <a:pt x="34" y="133"/>
                  </a:cubicBezTo>
                  <a:cubicBezTo>
                    <a:pt x="54" y="131"/>
                    <a:pt x="63" y="131"/>
                    <a:pt x="53" y="112"/>
                  </a:cubicBezTo>
                  <a:cubicBezTo>
                    <a:pt x="56" y="96"/>
                    <a:pt x="58" y="99"/>
                    <a:pt x="70" y="92"/>
                  </a:cubicBezTo>
                  <a:cubicBezTo>
                    <a:pt x="75" y="71"/>
                    <a:pt x="82" y="76"/>
                    <a:pt x="104" y="74"/>
                  </a:cubicBezTo>
                  <a:cubicBezTo>
                    <a:pt x="119" y="69"/>
                    <a:pt x="132" y="67"/>
                    <a:pt x="148" y="65"/>
                  </a:cubicBezTo>
                  <a:cubicBezTo>
                    <a:pt x="149" y="48"/>
                    <a:pt x="149" y="47"/>
                    <a:pt x="166" y="46"/>
                  </a:cubicBezTo>
                  <a:cubicBezTo>
                    <a:pt x="173" y="40"/>
                    <a:pt x="175" y="39"/>
                    <a:pt x="184" y="43"/>
                  </a:cubicBezTo>
                  <a:cubicBezTo>
                    <a:pt x="192" y="41"/>
                    <a:pt x="199" y="37"/>
                    <a:pt x="206" y="32"/>
                  </a:cubicBezTo>
                  <a:cubicBezTo>
                    <a:pt x="212" y="13"/>
                    <a:pt x="198" y="0"/>
                    <a:pt x="200" y="5"/>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77" name="Freeform 90" descr="25 %"/>
            <p:cNvSpPr>
              <a:spLocks/>
            </p:cNvSpPr>
            <p:nvPr/>
          </p:nvSpPr>
          <p:spPr bwMode="auto">
            <a:xfrm>
              <a:off x="1842" y="2370"/>
              <a:ext cx="63" cy="52"/>
            </a:xfrm>
            <a:custGeom>
              <a:avLst/>
              <a:gdLst>
                <a:gd name="T0" fmla="*/ 63 w 63"/>
                <a:gd name="T1" fmla="*/ 0 h 52"/>
                <a:gd name="T2" fmla="*/ 35 w 63"/>
                <a:gd name="T3" fmla="*/ 18 h 52"/>
                <a:gd name="T4" fmla="*/ 5 w 63"/>
                <a:gd name="T5" fmla="*/ 14 h 52"/>
                <a:gd name="T6" fmla="*/ 5 w 63"/>
                <a:gd name="T7" fmla="*/ 39 h 52"/>
                <a:gd name="T8" fmla="*/ 21 w 63"/>
                <a:gd name="T9" fmla="*/ 38 h 52"/>
                <a:gd name="T10" fmla="*/ 29 w 63"/>
                <a:gd name="T11" fmla="*/ 26 h 52"/>
                <a:gd name="T12" fmla="*/ 56 w 63"/>
                <a:gd name="T13" fmla="*/ 15 h 52"/>
                <a:gd name="T14" fmla="*/ 63 w 63"/>
                <a:gd name="T15" fmla="*/ 0 h 52"/>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52"/>
                <a:gd name="T26" fmla="*/ 63 w 63"/>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52">
                  <a:moveTo>
                    <a:pt x="63" y="0"/>
                  </a:moveTo>
                  <a:cubicBezTo>
                    <a:pt x="61" y="14"/>
                    <a:pt x="48" y="17"/>
                    <a:pt x="35" y="18"/>
                  </a:cubicBezTo>
                  <a:cubicBezTo>
                    <a:pt x="16" y="14"/>
                    <a:pt x="40" y="11"/>
                    <a:pt x="5" y="14"/>
                  </a:cubicBezTo>
                  <a:cubicBezTo>
                    <a:pt x="2" y="24"/>
                    <a:pt x="2" y="29"/>
                    <a:pt x="5" y="39"/>
                  </a:cubicBezTo>
                  <a:cubicBezTo>
                    <a:pt x="0" y="52"/>
                    <a:pt x="16" y="42"/>
                    <a:pt x="21" y="38"/>
                  </a:cubicBezTo>
                  <a:cubicBezTo>
                    <a:pt x="23" y="31"/>
                    <a:pt x="22" y="27"/>
                    <a:pt x="29" y="26"/>
                  </a:cubicBezTo>
                  <a:cubicBezTo>
                    <a:pt x="38" y="21"/>
                    <a:pt x="47" y="21"/>
                    <a:pt x="56" y="15"/>
                  </a:cubicBezTo>
                  <a:cubicBezTo>
                    <a:pt x="60" y="10"/>
                    <a:pt x="60" y="5"/>
                    <a:pt x="63" y="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78" name="Freeform 91" descr="25 %"/>
            <p:cNvSpPr>
              <a:spLocks/>
            </p:cNvSpPr>
            <p:nvPr/>
          </p:nvSpPr>
          <p:spPr bwMode="auto">
            <a:xfrm>
              <a:off x="1907" y="2321"/>
              <a:ext cx="40" cy="56"/>
            </a:xfrm>
            <a:custGeom>
              <a:avLst/>
              <a:gdLst>
                <a:gd name="T0" fmla="*/ 40 w 40"/>
                <a:gd name="T1" fmla="*/ 13 h 56"/>
                <a:gd name="T2" fmla="*/ 24 w 40"/>
                <a:gd name="T3" fmla="*/ 0 h 56"/>
                <a:gd name="T4" fmla="*/ 13 w 40"/>
                <a:gd name="T5" fmla="*/ 19 h 56"/>
                <a:gd name="T6" fmla="*/ 28 w 40"/>
                <a:gd name="T7" fmla="*/ 46 h 56"/>
                <a:gd name="T8" fmla="*/ 40 w 40"/>
                <a:gd name="T9" fmla="*/ 13 h 56"/>
                <a:gd name="T10" fmla="*/ 0 60000 65536"/>
                <a:gd name="T11" fmla="*/ 0 60000 65536"/>
                <a:gd name="T12" fmla="*/ 0 60000 65536"/>
                <a:gd name="T13" fmla="*/ 0 60000 65536"/>
                <a:gd name="T14" fmla="*/ 0 60000 65536"/>
                <a:gd name="T15" fmla="*/ 0 w 40"/>
                <a:gd name="T16" fmla="*/ 0 h 56"/>
                <a:gd name="T17" fmla="*/ 40 w 40"/>
                <a:gd name="T18" fmla="*/ 56 h 56"/>
              </a:gdLst>
              <a:ahLst/>
              <a:cxnLst>
                <a:cxn ang="T10">
                  <a:pos x="T0" y="T1"/>
                </a:cxn>
                <a:cxn ang="T11">
                  <a:pos x="T2" y="T3"/>
                </a:cxn>
                <a:cxn ang="T12">
                  <a:pos x="T4" y="T5"/>
                </a:cxn>
                <a:cxn ang="T13">
                  <a:pos x="T6" y="T7"/>
                </a:cxn>
                <a:cxn ang="T14">
                  <a:pos x="T8" y="T9"/>
                </a:cxn>
              </a:cxnLst>
              <a:rect l="T15" t="T16" r="T17" b="T18"/>
              <a:pathLst>
                <a:path w="40" h="56">
                  <a:moveTo>
                    <a:pt x="40" y="13"/>
                  </a:moveTo>
                  <a:cubicBezTo>
                    <a:pt x="35" y="3"/>
                    <a:pt x="35" y="3"/>
                    <a:pt x="24" y="0"/>
                  </a:cubicBezTo>
                  <a:cubicBezTo>
                    <a:pt x="8" y="1"/>
                    <a:pt x="0" y="2"/>
                    <a:pt x="13" y="19"/>
                  </a:cubicBezTo>
                  <a:cubicBezTo>
                    <a:pt x="15" y="42"/>
                    <a:pt x="8" y="56"/>
                    <a:pt x="28" y="46"/>
                  </a:cubicBezTo>
                  <a:cubicBezTo>
                    <a:pt x="34" y="34"/>
                    <a:pt x="28" y="21"/>
                    <a:pt x="40" y="13"/>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79" name="Freeform 92" descr="25 %"/>
            <p:cNvSpPr>
              <a:spLocks/>
            </p:cNvSpPr>
            <p:nvPr/>
          </p:nvSpPr>
          <p:spPr bwMode="auto">
            <a:xfrm>
              <a:off x="1742" y="2405"/>
              <a:ext cx="73" cy="46"/>
            </a:xfrm>
            <a:custGeom>
              <a:avLst/>
              <a:gdLst>
                <a:gd name="T0" fmla="*/ 73 w 73"/>
                <a:gd name="T1" fmla="*/ 24 h 46"/>
                <a:gd name="T2" fmla="*/ 48 w 73"/>
                <a:gd name="T3" fmla="*/ 21 h 46"/>
                <a:gd name="T4" fmla="*/ 25 w 73"/>
                <a:gd name="T5" fmla="*/ 0 h 46"/>
                <a:gd name="T6" fmla="*/ 1 w 73"/>
                <a:gd name="T7" fmla="*/ 33 h 46"/>
                <a:gd name="T8" fmla="*/ 7 w 73"/>
                <a:gd name="T9" fmla="*/ 46 h 46"/>
                <a:gd name="T10" fmla="*/ 24 w 73"/>
                <a:gd name="T11" fmla="*/ 33 h 46"/>
                <a:gd name="T12" fmla="*/ 66 w 73"/>
                <a:gd name="T13" fmla="*/ 28 h 46"/>
                <a:gd name="T14" fmla="*/ 73 w 73"/>
                <a:gd name="T15" fmla="*/ 24 h 46"/>
                <a:gd name="T16" fmla="*/ 0 60000 65536"/>
                <a:gd name="T17" fmla="*/ 0 60000 65536"/>
                <a:gd name="T18" fmla="*/ 0 60000 65536"/>
                <a:gd name="T19" fmla="*/ 0 60000 65536"/>
                <a:gd name="T20" fmla="*/ 0 60000 65536"/>
                <a:gd name="T21" fmla="*/ 0 60000 65536"/>
                <a:gd name="T22" fmla="*/ 0 60000 65536"/>
                <a:gd name="T23" fmla="*/ 0 60000 65536"/>
                <a:gd name="T24" fmla="*/ 0 w 73"/>
                <a:gd name="T25" fmla="*/ 0 h 46"/>
                <a:gd name="T26" fmla="*/ 73 w 73"/>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3" h="46">
                  <a:moveTo>
                    <a:pt x="73" y="24"/>
                  </a:moveTo>
                  <a:cubicBezTo>
                    <a:pt x="65" y="28"/>
                    <a:pt x="48" y="21"/>
                    <a:pt x="48" y="21"/>
                  </a:cubicBezTo>
                  <a:cubicBezTo>
                    <a:pt x="40" y="13"/>
                    <a:pt x="36" y="2"/>
                    <a:pt x="25" y="0"/>
                  </a:cubicBezTo>
                  <a:cubicBezTo>
                    <a:pt x="13" y="9"/>
                    <a:pt x="17" y="23"/>
                    <a:pt x="1" y="33"/>
                  </a:cubicBezTo>
                  <a:cubicBezTo>
                    <a:pt x="0" y="41"/>
                    <a:pt x="1" y="42"/>
                    <a:pt x="7" y="46"/>
                  </a:cubicBezTo>
                  <a:cubicBezTo>
                    <a:pt x="13" y="43"/>
                    <a:pt x="17" y="35"/>
                    <a:pt x="24" y="33"/>
                  </a:cubicBezTo>
                  <a:cubicBezTo>
                    <a:pt x="36" y="30"/>
                    <a:pt x="54" y="29"/>
                    <a:pt x="66" y="28"/>
                  </a:cubicBezTo>
                  <a:cubicBezTo>
                    <a:pt x="71" y="24"/>
                    <a:pt x="68" y="26"/>
                    <a:pt x="73" y="24"/>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80" name="Freeform 93" descr="25 %"/>
            <p:cNvSpPr>
              <a:spLocks/>
            </p:cNvSpPr>
            <p:nvPr/>
          </p:nvSpPr>
          <p:spPr bwMode="auto">
            <a:xfrm>
              <a:off x="1628" y="2426"/>
              <a:ext cx="45" cy="61"/>
            </a:xfrm>
            <a:custGeom>
              <a:avLst/>
              <a:gdLst>
                <a:gd name="T0" fmla="*/ 39 w 45"/>
                <a:gd name="T1" fmla="*/ 9 h 61"/>
                <a:gd name="T2" fmla="*/ 45 w 45"/>
                <a:gd name="T3" fmla="*/ 22 h 61"/>
                <a:gd name="T4" fmla="*/ 25 w 45"/>
                <a:gd name="T5" fmla="*/ 37 h 61"/>
                <a:gd name="T6" fmla="*/ 10 w 45"/>
                <a:gd name="T7" fmla="*/ 45 h 61"/>
                <a:gd name="T8" fmla="*/ 16 w 45"/>
                <a:gd name="T9" fmla="*/ 60 h 61"/>
                <a:gd name="T10" fmla="*/ 4 w 45"/>
                <a:gd name="T11" fmla="*/ 51 h 61"/>
                <a:gd name="T12" fmla="*/ 16 w 45"/>
                <a:gd name="T13" fmla="*/ 30 h 61"/>
                <a:gd name="T14" fmla="*/ 31 w 45"/>
                <a:gd name="T15" fmla="*/ 18 h 61"/>
                <a:gd name="T16" fmla="*/ 40 w 45"/>
                <a:gd name="T17" fmla="*/ 6 h 61"/>
                <a:gd name="T18" fmla="*/ 39 w 45"/>
                <a:gd name="T19" fmla="*/ 9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61"/>
                <a:gd name="T32" fmla="*/ 45 w 45"/>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61">
                  <a:moveTo>
                    <a:pt x="39" y="9"/>
                  </a:moveTo>
                  <a:cubicBezTo>
                    <a:pt x="42" y="13"/>
                    <a:pt x="43" y="17"/>
                    <a:pt x="45" y="22"/>
                  </a:cubicBezTo>
                  <a:cubicBezTo>
                    <a:pt x="42" y="37"/>
                    <a:pt x="42" y="36"/>
                    <a:pt x="25" y="37"/>
                  </a:cubicBezTo>
                  <a:cubicBezTo>
                    <a:pt x="17" y="39"/>
                    <a:pt x="14" y="38"/>
                    <a:pt x="10" y="45"/>
                  </a:cubicBezTo>
                  <a:cubicBezTo>
                    <a:pt x="12" y="51"/>
                    <a:pt x="15" y="54"/>
                    <a:pt x="16" y="60"/>
                  </a:cubicBezTo>
                  <a:cubicBezTo>
                    <a:pt x="7" y="61"/>
                    <a:pt x="9" y="57"/>
                    <a:pt x="4" y="51"/>
                  </a:cubicBezTo>
                  <a:cubicBezTo>
                    <a:pt x="1" y="36"/>
                    <a:pt x="0" y="33"/>
                    <a:pt x="16" y="30"/>
                  </a:cubicBezTo>
                  <a:cubicBezTo>
                    <a:pt x="24" y="27"/>
                    <a:pt x="25" y="22"/>
                    <a:pt x="31" y="18"/>
                  </a:cubicBezTo>
                  <a:cubicBezTo>
                    <a:pt x="32" y="11"/>
                    <a:pt x="32" y="0"/>
                    <a:pt x="40" y="6"/>
                  </a:cubicBezTo>
                  <a:cubicBezTo>
                    <a:pt x="42" y="11"/>
                    <a:pt x="43" y="10"/>
                    <a:pt x="39" y="9"/>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81" name="Freeform 94" descr="25 %"/>
            <p:cNvSpPr>
              <a:spLocks/>
            </p:cNvSpPr>
            <p:nvPr/>
          </p:nvSpPr>
          <p:spPr bwMode="auto">
            <a:xfrm>
              <a:off x="1598" y="2525"/>
              <a:ext cx="79" cy="121"/>
            </a:xfrm>
            <a:custGeom>
              <a:avLst/>
              <a:gdLst>
                <a:gd name="T0" fmla="*/ 22 w 79"/>
                <a:gd name="T1" fmla="*/ 0 h 121"/>
                <a:gd name="T2" fmla="*/ 7 w 79"/>
                <a:gd name="T3" fmla="*/ 10 h 121"/>
                <a:gd name="T4" fmla="*/ 0 w 79"/>
                <a:gd name="T5" fmla="*/ 27 h 121"/>
                <a:gd name="T6" fmla="*/ 9 w 79"/>
                <a:gd name="T7" fmla="*/ 48 h 121"/>
                <a:gd name="T8" fmla="*/ 31 w 79"/>
                <a:gd name="T9" fmla="*/ 76 h 121"/>
                <a:gd name="T10" fmla="*/ 58 w 79"/>
                <a:gd name="T11" fmla="*/ 94 h 121"/>
                <a:gd name="T12" fmla="*/ 66 w 79"/>
                <a:gd name="T13" fmla="*/ 121 h 121"/>
                <a:gd name="T14" fmla="*/ 15 w 79"/>
                <a:gd name="T15" fmla="*/ 57 h 121"/>
                <a:gd name="T16" fmla="*/ 22 w 79"/>
                <a:gd name="T17" fmla="*/ 0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
                <a:gd name="T28" fmla="*/ 0 h 121"/>
                <a:gd name="T29" fmla="*/ 79 w 79"/>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 h="121">
                  <a:moveTo>
                    <a:pt x="22" y="0"/>
                  </a:moveTo>
                  <a:cubicBezTo>
                    <a:pt x="17" y="4"/>
                    <a:pt x="12" y="6"/>
                    <a:pt x="7" y="10"/>
                  </a:cubicBezTo>
                  <a:cubicBezTo>
                    <a:pt x="4" y="16"/>
                    <a:pt x="1" y="20"/>
                    <a:pt x="0" y="27"/>
                  </a:cubicBezTo>
                  <a:cubicBezTo>
                    <a:pt x="1" y="45"/>
                    <a:pt x="2" y="37"/>
                    <a:pt x="9" y="48"/>
                  </a:cubicBezTo>
                  <a:cubicBezTo>
                    <a:pt x="6" y="74"/>
                    <a:pt x="5" y="75"/>
                    <a:pt x="31" y="76"/>
                  </a:cubicBezTo>
                  <a:cubicBezTo>
                    <a:pt x="48" y="79"/>
                    <a:pt x="47" y="79"/>
                    <a:pt x="58" y="94"/>
                  </a:cubicBezTo>
                  <a:cubicBezTo>
                    <a:pt x="60" y="104"/>
                    <a:pt x="60" y="113"/>
                    <a:pt x="66" y="121"/>
                  </a:cubicBezTo>
                  <a:cubicBezTo>
                    <a:pt x="79" y="69"/>
                    <a:pt x="57" y="60"/>
                    <a:pt x="15" y="57"/>
                  </a:cubicBezTo>
                  <a:cubicBezTo>
                    <a:pt x="2" y="41"/>
                    <a:pt x="8" y="14"/>
                    <a:pt x="22" y="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82" name="Freeform 95" descr="25 %"/>
            <p:cNvSpPr>
              <a:spLocks/>
            </p:cNvSpPr>
            <p:nvPr/>
          </p:nvSpPr>
          <p:spPr bwMode="auto">
            <a:xfrm>
              <a:off x="1719" y="2589"/>
              <a:ext cx="135" cy="81"/>
            </a:xfrm>
            <a:custGeom>
              <a:avLst/>
              <a:gdLst>
                <a:gd name="T0" fmla="*/ 2 w 135"/>
                <a:gd name="T1" fmla="*/ 8 h 81"/>
                <a:gd name="T2" fmla="*/ 17 w 135"/>
                <a:gd name="T3" fmla="*/ 12 h 81"/>
                <a:gd name="T4" fmla="*/ 32 w 135"/>
                <a:gd name="T5" fmla="*/ 27 h 81"/>
                <a:gd name="T6" fmla="*/ 24 w 135"/>
                <a:gd name="T7" fmla="*/ 62 h 81"/>
                <a:gd name="T8" fmla="*/ 32 w 135"/>
                <a:gd name="T9" fmla="*/ 81 h 81"/>
                <a:gd name="T10" fmla="*/ 65 w 135"/>
                <a:gd name="T11" fmla="*/ 62 h 81"/>
                <a:gd name="T12" fmla="*/ 102 w 135"/>
                <a:gd name="T13" fmla="*/ 77 h 81"/>
                <a:gd name="T14" fmla="*/ 122 w 135"/>
                <a:gd name="T15" fmla="*/ 66 h 81"/>
                <a:gd name="T16" fmla="*/ 135 w 135"/>
                <a:gd name="T17" fmla="*/ 44 h 81"/>
                <a:gd name="T18" fmla="*/ 123 w 135"/>
                <a:gd name="T19" fmla="*/ 44 h 81"/>
                <a:gd name="T20" fmla="*/ 107 w 135"/>
                <a:gd name="T21" fmla="*/ 48 h 81"/>
                <a:gd name="T22" fmla="*/ 60 w 135"/>
                <a:gd name="T23" fmla="*/ 50 h 81"/>
                <a:gd name="T24" fmla="*/ 39 w 135"/>
                <a:gd name="T25" fmla="*/ 44 h 81"/>
                <a:gd name="T26" fmla="*/ 11 w 135"/>
                <a:gd name="T27" fmla="*/ 2 h 81"/>
                <a:gd name="T28" fmla="*/ 2 w 135"/>
                <a:gd name="T29" fmla="*/ 8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5"/>
                <a:gd name="T46" fmla="*/ 0 h 81"/>
                <a:gd name="T47" fmla="*/ 135 w 135"/>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5" h="81">
                  <a:moveTo>
                    <a:pt x="2" y="8"/>
                  </a:moveTo>
                  <a:cubicBezTo>
                    <a:pt x="7" y="9"/>
                    <a:pt x="12" y="11"/>
                    <a:pt x="17" y="12"/>
                  </a:cubicBezTo>
                  <a:cubicBezTo>
                    <a:pt x="23" y="17"/>
                    <a:pt x="28" y="20"/>
                    <a:pt x="32" y="27"/>
                  </a:cubicBezTo>
                  <a:cubicBezTo>
                    <a:pt x="30" y="46"/>
                    <a:pt x="30" y="48"/>
                    <a:pt x="24" y="62"/>
                  </a:cubicBezTo>
                  <a:cubicBezTo>
                    <a:pt x="23" y="71"/>
                    <a:pt x="22" y="79"/>
                    <a:pt x="32" y="81"/>
                  </a:cubicBezTo>
                  <a:cubicBezTo>
                    <a:pt x="44" y="75"/>
                    <a:pt x="54" y="68"/>
                    <a:pt x="65" y="62"/>
                  </a:cubicBezTo>
                  <a:cubicBezTo>
                    <a:pt x="97" y="64"/>
                    <a:pt x="80" y="66"/>
                    <a:pt x="102" y="77"/>
                  </a:cubicBezTo>
                  <a:cubicBezTo>
                    <a:pt x="110" y="74"/>
                    <a:pt x="115" y="70"/>
                    <a:pt x="122" y="66"/>
                  </a:cubicBezTo>
                  <a:cubicBezTo>
                    <a:pt x="126" y="58"/>
                    <a:pt x="130" y="51"/>
                    <a:pt x="135" y="44"/>
                  </a:cubicBezTo>
                  <a:cubicBezTo>
                    <a:pt x="133" y="20"/>
                    <a:pt x="130" y="40"/>
                    <a:pt x="123" y="44"/>
                  </a:cubicBezTo>
                  <a:cubicBezTo>
                    <a:pt x="120" y="46"/>
                    <a:pt x="111" y="47"/>
                    <a:pt x="107" y="48"/>
                  </a:cubicBezTo>
                  <a:cubicBezTo>
                    <a:pt x="91" y="47"/>
                    <a:pt x="76" y="47"/>
                    <a:pt x="60" y="50"/>
                  </a:cubicBezTo>
                  <a:cubicBezTo>
                    <a:pt x="53" y="49"/>
                    <a:pt x="40" y="51"/>
                    <a:pt x="39" y="44"/>
                  </a:cubicBezTo>
                  <a:cubicBezTo>
                    <a:pt x="34" y="14"/>
                    <a:pt x="43" y="4"/>
                    <a:pt x="11" y="2"/>
                  </a:cubicBezTo>
                  <a:cubicBezTo>
                    <a:pt x="0" y="3"/>
                    <a:pt x="2" y="0"/>
                    <a:pt x="2" y="8"/>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83" name="Freeform 96" descr="25 %"/>
            <p:cNvSpPr>
              <a:spLocks/>
            </p:cNvSpPr>
            <p:nvPr/>
          </p:nvSpPr>
          <p:spPr bwMode="auto">
            <a:xfrm>
              <a:off x="1889" y="2609"/>
              <a:ext cx="71" cy="53"/>
            </a:xfrm>
            <a:custGeom>
              <a:avLst/>
              <a:gdLst>
                <a:gd name="T0" fmla="*/ 0 w 71"/>
                <a:gd name="T1" fmla="*/ 25 h 53"/>
                <a:gd name="T2" fmla="*/ 47 w 71"/>
                <a:gd name="T3" fmla="*/ 20 h 53"/>
                <a:gd name="T4" fmla="*/ 56 w 71"/>
                <a:gd name="T5" fmla="*/ 2 h 53"/>
                <a:gd name="T6" fmla="*/ 66 w 71"/>
                <a:gd name="T7" fmla="*/ 17 h 53"/>
                <a:gd name="T8" fmla="*/ 60 w 71"/>
                <a:gd name="T9" fmla="*/ 49 h 53"/>
                <a:gd name="T10" fmla="*/ 9 w 71"/>
                <a:gd name="T11" fmla="*/ 34 h 53"/>
                <a:gd name="T12" fmla="*/ 0 w 71"/>
                <a:gd name="T13" fmla="*/ 25 h 53"/>
                <a:gd name="T14" fmla="*/ 0 60000 65536"/>
                <a:gd name="T15" fmla="*/ 0 60000 65536"/>
                <a:gd name="T16" fmla="*/ 0 60000 65536"/>
                <a:gd name="T17" fmla="*/ 0 60000 65536"/>
                <a:gd name="T18" fmla="*/ 0 60000 65536"/>
                <a:gd name="T19" fmla="*/ 0 60000 65536"/>
                <a:gd name="T20" fmla="*/ 0 60000 65536"/>
                <a:gd name="T21" fmla="*/ 0 w 71"/>
                <a:gd name="T22" fmla="*/ 0 h 53"/>
                <a:gd name="T23" fmla="*/ 71 w 71"/>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53">
                  <a:moveTo>
                    <a:pt x="0" y="25"/>
                  </a:moveTo>
                  <a:cubicBezTo>
                    <a:pt x="16" y="28"/>
                    <a:pt x="38" y="36"/>
                    <a:pt x="47" y="20"/>
                  </a:cubicBezTo>
                  <a:cubicBezTo>
                    <a:pt x="48" y="9"/>
                    <a:pt x="44" y="0"/>
                    <a:pt x="56" y="2"/>
                  </a:cubicBezTo>
                  <a:cubicBezTo>
                    <a:pt x="60" y="7"/>
                    <a:pt x="62" y="12"/>
                    <a:pt x="66" y="17"/>
                  </a:cubicBezTo>
                  <a:cubicBezTo>
                    <a:pt x="70" y="30"/>
                    <a:pt x="71" y="40"/>
                    <a:pt x="60" y="49"/>
                  </a:cubicBezTo>
                  <a:cubicBezTo>
                    <a:pt x="28" y="47"/>
                    <a:pt x="25" y="53"/>
                    <a:pt x="9" y="34"/>
                  </a:cubicBezTo>
                  <a:cubicBezTo>
                    <a:pt x="8" y="28"/>
                    <a:pt x="6" y="25"/>
                    <a:pt x="0" y="25"/>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84" name="Freeform 97" descr="25 %"/>
            <p:cNvSpPr>
              <a:spLocks/>
            </p:cNvSpPr>
            <p:nvPr/>
          </p:nvSpPr>
          <p:spPr bwMode="auto">
            <a:xfrm>
              <a:off x="1695" y="2622"/>
              <a:ext cx="37" cy="51"/>
            </a:xfrm>
            <a:custGeom>
              <a:avLst/>
              <a:gdLst>
                <a:gd name="T0" fmla="*/ 0 w 37"/>
                <a:gd name="T1" fmla="*/ 11 h 51"/>
                <a:gd name="T2" fmla="*/ 23 w 37"/>
                <a:gd name="T3" fmla="*/ 51 h 51"/>
                <a:gd name="T4" fmla="*/ 27 w 37"/>
                <a:gd name="T5" fmla="*/ 29 h 51"/>
                <a:gd name="T6" fmla="*/ 15 w 37"/>
                <a:gd name="T7" fmla="*/ 0 h 51"/>
                <a:gd name="T8" fmla="*/ 0 w 37"/>
                <a:gd name="T9" fmla="*/ 11 h 51"/>
                <a:gd name="T10" fmla="*/ 0 60000 65536"/>
                <a:gd name="T11" fmla="*/ 0 60000 65536"/>
                <a:gd name="T12" fmla="*/ 0 60000 65536"/>
                <a:gd name="T13" fmla="*/ 0 60000 65536"/>
                <a:gd name="T14" fmla="*/ 0 60000 65536"/>
                <a:gd name="T15" fmla="*/ 0 w 37"/>
                <a:gd name="T16" fmla="*/ 0 h 51"/>
                <a:gd name="T17" fmla="*/ 37 w 37"/>
                <a:gd name="T18" fmla="*/ 51 h 51"/>
              </a:gdLst>
              <a:ahLst/>
              <a:cxnLst>
                <a:cxn ang="T10">
                  <a:pos x="T0" y="T1"/>
                </a:cxn>
                <a:cxn ang="T11">
                  <a:pos x="T2" y="T3"/>
                </a:cxn>
                <a:cxn ang="T12">
                  <a:pos x="T4" y="T5"/>
                </a:cxn>
                <a:cxn ang="T13">
                  <a:pos x="T6" y="T7"/>
                </a:cxn>
                <a:cxn ang="T14">
                  <a:pos x="T8" y="T9"/>
                </a:cxn>
              </a:cxnLst>
              <a:rect l="T15" t="T16" r="T17" b="T18"/>
              <a:pathLst>
                <a:path w="37" h="51">
                  <a:moveTo>
                    <a:pt x="0" y="11"/>
                  </a:moveTo>
                  <a:cubicBezTo>
                    <a:pt x="6" y="29"/>
                    <a:pt x="0" y="46"/>
                    <a:pt x="23" y="51"/>
                  </a:cubicBezTo>
                  <a:cubicBezTo>
                    <a:pt x="37" y="49"/>
                    <a:pt x="30" y="39"/>
                    <a:pt x="27" y="29"/>
                  </a:cubicBezTo>
                  <a:cubicBezTo>
                    <a:pt x="26" y="19"/>
                    <a:pt x="25" y="4"/>
                    <a:pt x="15" y="0"/>
                  </a:cubicBezTo>
                  <a:cubicBezTo>
                    <a:pt x="8" y="4"/>
                    <a:pt x="6" y="5"/>
                    <a:pt x="0" y="11"/>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85" name="Freeform 98" descr="25 %"/>
            <p:cNvSpPr>
              <a:spLocks/>
            </p:cNvSpPr>
            <p:nvPr/>
          </p:nvSpPr>
          <p:spPr bwMode="auto">
            <a:xfrm>
              <a:off x="1965" y="2617"/>
              <a:ext cx="117" cy="76"/>
            </a:xfrm>
            <a:custGeom>
              <a:avLst/>
              <a:gdLst>
                <a:gd name="T0" fmla="*/ 5 w 117"/>
                <a:gd name="T1" fmla="*/ 71 h 76"/>
                <a:gd name="T2" fmla="*/ 23 w 117"/>
                <a:gd name="T3" fmla="*/ 64 h 76"/>
                <a:gd name="T4" fmla="*/ 33 w 117"/>
                <a:gd name="T5" fmla="*/ 49 h 76"/>
                <a:gd name="T6" fmla="*/ 57 w 117"/>
                <a:gd name="T7" fmla="*/ 41 h 76"/>
                <a:gd name="T8" fmla="*/ 90 w 117"/>
                <a:gd name="T9" fmla="*/ 40 h 76"/>
                <a:gd name="T10" fmla="*/ 110 w 117"/>
                <a:gd name="T11" fmla="*/ 31 h 76"/>
                <a:gd name="T12" fmla="*/ 117 w 117"/>
                <a:gd name="T13" fmla="*/ 16 h 76"/>
                <a:gd name="T14" fmla="*/ 96 w 117"/>
                <a:gd name="T15" fmla="*/ 7 h 76"/>
                <a:gd name="T16" fmla="*/ 44 w 117"/>
                <a:gd name="T17" fmla="*/ 19 h 76"/>
                <a:gd name="T18" fmla="*/ 15 w 117"/>
                <a:gd name="T19" fmla="*/ 38 h 76"/>
                <a:gd name="T20" fmla="*/ 0 w 117"/>
                <a:gd name="T21" fmla="*/ 49 h 76"/>
                <a:gd name="T22" fmla="*/ 6 w 117"/>
                <a:gd name="T23" fmla="*/ 67 h 76"/>
                <a:gd name="T24" fmla="*/ 15 w 117"/>
                <a:gd name="T25" fmla="*/ 71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7"/>
                <a:gd name="T40" fmla="*/ 0 h 76"/>
                <a:gd name="T41" fmla="*/ 117 w 117"/>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7" h="76">
                  <a:moveTo>
                    <a:pt x="5" y="71"/>
                  </a:moveTo>
                  <a:cubicBezTo>
                    <a:pt x="14" y="74"/>
                    <a:pt x="19" y="73"/>
                    <a:pt x="23" y="64"/>
                  </a:cubicBezTo>
                  <a:cubicBezTo>
                    <a:pt x="24" y="56"/>
                    <a:pt x="26" y="54"/>
                    <a:pt x="33" y="49"/>
                  </a:cubicBezTo>
                  <a:cubicBezTo>
                    <a:pt x="40" y="38"/>
                    <a:pt x="42" y="40"/>
                    <a:pt x="57" y="41"/>
                  </a:cubicBezTo>
                  <a:cubicBezTo>
                    <a:pt x="71" y="38"/>
                    <a:pt x="73" y="38"/>
                    <a:pt x="90" y="40"/>
                  </a:cubicBezTo>
                  <a:cubicBezTo>
                    <a:pt x="102" y="42"/>
                    <a:pt x="104" y="39"/>
                    <a:pt x="110" y="31"/>
                  </a:cubicBezTo>
                  <a:cubicBezTo>
                    <a:pt x="111" y="25"/>
                    <a:pt x="114" y="21"/>
                    <a:pt x="117" y="16"/>
                  </a:cubicBezTo>
                  <a:cubicBezTo>
                    <a:pt x="115" y="0"/>
                    <a:pt x="111" y="4"/>
                    <a:pt x="96" y="7"/>
                  </a:cubicBezTo>
                  <a:cubicBezTo>
                    <a:pt x="78" y="21"/>
                    <a:pt x="74" y="17"/>
                    <a:pt x="44" y="19"/>
                  </a:cubicBezTo>
                  <a:cubicBezTo>
                    <a:pt x="36" y="35"/>
                    <a:pt x="35" y="37"/>
                    <a:pt x="15" y="38"/>
                  </a:cubicBezTo>
                  <a:cubicBezTo>
                    <a:pt x="6" y="40"/>
                    <a:pt x="3" y="40"/>
                    <a:pt x="0" y="49"/>
                  </a:cubicBezTo>
                  <a:cubicBezTo>
                    <a:pt x="1" y="54"/>
                    <a:pt x="3" y="63"/>
                    <a:pt x="6" y="67"/>
                  </a:cubicBezTo>
                  <a:cubicBezTo>
                    <a:pt x="7" y="68"/>
                    <a:pt x="15" y="76"/>
                    <a:pt x="15" y="71"/>
                  </a:cubicBezTo>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86" name="Freeform 99" descr="25 %"/>
            <p:cNvSpPr>
              <a:spLocks/>
            </p:cNvSpPr>
            <p:nvPr/>
          </p:nvSpPr>
          <p:spPr bwMode="auto">
            <a:xfrm>
              <a:off x="1971" y="2638"/>
              <a:ext cx="101" cy="48"/>
            </a:xfrm>
            <a:custGeom>
              <a:avLst/>
              <a:gdLst>
                <a:gd name="T0" fmla="*/ 2 w 101"/>
                <a:gd name="T1" fmla="*/ 40 h 48"/>
                <a:gd name="T2" fmla="*/ 23 w 101"/>
                <a:gd name="T3" fmla="*/ 34 h 48"/>
                <a:gd name="T4" fmla="*/ 90 w 101"/>
                <a:gd name="T5" fmla="*/ 20 h 48"/>
                <a:gd name="T6" fmla="*/ 101 w 101"/>
                <a:gd name="T7" fmla="*/ 11 h 48"/>
                <a:gd name="T8" fmla="*/ 80 w 101"/>
                <a:gd name="T9" fmla="*/ 7 h 48"/>
                <a:gd name="T10" fmla="*/ 48 w 101"/>
                <a:gd name="T11" fmla="*/ 2 h 48"/>
                <a:gd name="T12" fmla="*/ 6 w 101"/>
                <a:gd name="T13" fmla="*/ 13 h 48"/>
                <a:gd name="T14" fmla="*/ 0 w 101"/>
                <a:gd name="T15" fmla="*/ 32 h 48"/>
                <a:gd name="T16" fmla="*/ 2 w 101"/>
                <a:gd name="T17" fmla="*/ 4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48"/>
                <a:gd name="T29" fmla="*/ 101 w 101"/>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48">
                  <a:moveTo>
                    <a:pt x="2" y="40"/>
                  </a:moveTo>
                  <a:cubicBezTo>
                    <a:pt x="11" y="47"/>
                    <a:pt x="16" y="38"/>
                    <a:pt x="23" y="34"/>
                  </a:cubicBezTo>
                  <a:cubicBezTo>
                    <a:pt x="33" y="13"/>
                    <a:pt x="75" y="21"/>
                    <a:pt x="90" y="20"/>
                  </a:cubicBezTo>
                  <a:cubicBezTo>
                    <a:pt x="97" y="19"/>
                    <a:pt x="98" y="17"/>
                    <a:pt x="101" y="11"/>
                  </a:cubicBezTo>
                  <a:cubicBezTo>
                    <a:pt x="98" y="0"/>
                    <a:pt x="91" y="5"/>
                    <a:pt x="80" y="7"/>
                  </a:cubicBezTo>
                  <a:cubicBezTo>
                    <a:pt x="69" y="5"/>
                    <a:pt x="59" y="3"/>
                    <a:pt x="48" y="2"/>
                  </a:cubicBezTo>
                  <a:cubicBezTo>
                    <a:pt x="31" y="4"/>
                    <a:pt x="20" y="4"/>
                    <a:pt x="6" y="13"/>
                  </a:cubicBezTo>
                  <a:cubicBezTo>
                    <a:pt x="5" y="22"/>
                    <a:pt x="5" y="25"/>
                    <a:pt x="0" y="32"/>
                  </a:cubicBezTo>
                  <a:cubicBezTo>
                    <a:pt x="1" y="34"/>
                    <a:pt x="10" y="48"/>
                    <a:pt x="2" y="4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87" name="Freeform 100" descr="25 %"/>
            <p:cNvSpPr>
              <a:spLocks/>
            </p:cNvSpPr>
            <p:nvPr/>
          </p:nvSpPr>
          <p:spPr bwMode="auto">
            <a:xfrm>
              <a:off x="1827" y="2653"/>
              <a:ext cx="66" cy="42"/>
            </a:xfrm>
            <a:custGeom>
              <a:avLst/>
              <a:gdLst>
                <a:gd name="T0" fmla="*/ 38 w 66"/>
                <a:gd name="T1" fmla="*/ 0 h 42"/>
                <a:gd name="T2" fmla="*/ 5 w 66"/>
                <a:gd name="T3" fmla="*/ 19 h 42"/>
                <a:gd name="T4" fmla="*/ 9 w 66"/>
                <a:gd name="T5" fmla="*/ 42 h 42"/>
                <a:gd name="T6" fmla="*/ 21 w 66"/>
                <a:gd name="T7" fmla="*/ 40 h 42"/>
                <a:gd name="T8" fmla="*/ 32 w 66"/>
                <a:gd name="T9" fmla="*/ 22 h 42"/>
                <a:gd name="T10" fmla="*/ 53 w 66"/>
                <a:gd name="T11" fmla="*/ 19 h 42"/>
                <a:gd name="T12" fmla="*/ 41 w 66"/>
                <a:gd name="T13" fmla="*/ 0 h 42"/>
                <a:gd name="T14" fmla="*/ 38 w 66"/>
                <a:gd name="T15" fmla="*/ 0 h 42"/>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2"/>
                <a:gd name="T26" fmla="*/ 66 w 66"/>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2">
                  <a:moveTo>
                    <a:pt x="38" y="0"/>
                  </a:moveTo>
                  <a:cubicBezTo>
                    <a:pt x="26" y="2"/>
                    <a:pt x="15" y="11"/>
                    <a:pt x="5" y="19"/>
                  </a:cubicBezTo>
                  <a:cubicBezTo>
                    <a:pt x="0" y="28"/>
                    <a:pt x="3" y="35"/>
                    <a:pt x="9" y="42"/>
                  </a:cubicBezTo>
                  <a:cubicBezTo>
                    <a:pt x="13" y="41"/>
                    <a:pt x="17" y="42"/>
                    <a:pt x="21" y="40"/>
                  </a:cubicBezTo>
                  <a:cubicBezTo>
                    <a:pt x="29" y="37"/>
                    <a:pt x="22" y="24"/>
                    <a:pt x="32" y="22"/>
                  </a:cubicBezTo>
                  <a:cubicBezTo>
                    <a:pt x="39" y="20"/>
                    <a:pt x="53" y="19"/>
                    <a:pt x="53" y="19"/>
                  </a:cubicBezTo>
                  <a:cubicBezTo>
                    <a:pt x="66" y="9"/>
                    <a:pt x="52" y="2"/>
                    <a:pt x="41" y="0"/>
                  </a:cubicBezTo>
                  <a:cubicBezTo>
                    <a:pt x="34" y="1"/>
                    <a:pt x="33" y="2"/>
                    <a:pt x="38" y="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88" name="Freeform 101" descr="25 %"/>
            <p:cNvSpPr>
              <a:spLocks/>
            </p:cNvSpPr>
            <p:nvPr/>
          </p:nvSpPr>
          <p:spPr bwMode="auto">
            <a:xfrm>
              <a:off x="2082" y="2577"/>
              <a:ext cx="33" cy="29"/>
            </a:xfrm>
            <a:custGeom>
              <a:avLst/>
              <a:gdLst>
                <a:gd name="T0" fmla="*/ 33 w 33"/>
                <a:gd name="T1" fmla="*/ 0 h 29"/>
                <a:gd name="T2" fmla="*/ 0 w 33"/>
                <a:gd name="T3" fmla="*/ 18 h 29"/>
                <a:gd name="T4" fmla="*/ 15 w 33"/>
                <a:gd name="T5" fmla="*/ 29 h 29"/>
                <a:gd name="T6" fmla="*/ 29 w 33"/>
                <a:gd name="T7" fmla="*/ 20 h 29"/>
                <a:gd name="T8" fmla="*/ 33 w 33"/>
                <a:gd name="T9" fmla="*/ 0 h 29"/>
                <a:gd name="T10" fmla="*/ 0 60000 65536"/>
                <a:gd name="T11" fmla="*/ 0 60000 65536"/>
                <a:gd name="T12" fmla="*/ 0 60000 65536"/>
                <a:gd name="T13" fmla="*/ 0 60000 65536"/>
                <a:gd name="T14" fmla="*/ 0 60000 65536"/>
                <a:gd name="T15" fmla="*/ 0 w 33"/>
                <a:gd name="T16" fmla="*/ 0 h 29"/>
                <a:gd name="T17" fmla="*/ 33 w 33"/>
                <a:gd name="T18" fmla="*/ 29 h 29"/>
              </a:gdLst>
              <a:ahLst/>
              <a:cxnLst>
                <a:cxn ang="T10">
                  <a:pos x="T0" y="T1"/>
                </a:cxn>
                <a:cxn ang="T11">
                  <a:pos x="T2" y="T3"/>
                </a:cxn>
                <a:cxn ang="T12">
                  <a:pos x="T4" y="T5"/>
                </a:cxn>
                <a:cxn ang="T13">
                  <a:pos x="T6" y="T7"/>
                </a:cxn>
                <a:cxn ang="T14">
                  <a:pos x="T8" y="T9"/>
                </a:cxn>
              </a:cxnLst>
              <a:rect l="T15" t="T16" r="T17" b="T18"/>
              <a:pathLst>
                <a:path w="33" h="29">
                  <a:moveTo>
                    <a:pt x="33" y="0"/>
                  </a:moveTo>
                  <a:cubicBezTo>
                    <a:pt x="21" y="6"/>
                    <a:pt x="14" y="16"/>
                    <a:pt x="0" y="18"/>
                  </a:cubicBezTo>
                  <a:cubicBezTo>
                    <a:pt x="3" y="29"/>
                    <a:pt x="5" y="26"/>
                    <a:pt x="15" y="29"/>
                  </a:cubicBezTo>
                  <a:cubicBezTo>
                    <a:pt x="20" y="27"/>
                    <a:pt x="29" y="20"/>
                    <a:pt x="29" y="20"/>
                  </a:cubicBezTo>
                  <a:cubicBezTo>
                    <a:pt x="33" y="13"/>
                    <a:pt x="33" y="7"/>
                    <a:pt x="33" y="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89" name="Freeform 102" descr="25 %"/>
            <p:cNvSpPr>
              <a:spLocks/>
            </p:cNvSpPr>
            <p:nvPr/>
          </p:nvSpPr>
          <p:spPr bwMode="auto">
            <a:xfrm>
              <a:off x="2235" y="2529"/>
              <a:ext cx="100" cy="41"/>
            </a:xfrm>
            <a:custGeom>
              <a:avLst/>
              <a:gdLst>
                <a:gd name="T0" fmla="*/ 0 w 99"/>
                <a:gd name="T1" fmla="*/ 164 h 40"/>
                <a:gd name="T2" fmla="*/ 11 w 99"/>
                <a:gd name="T3" fmla="*/ 18 h 40"/>
                <a:gd name="T4" fmla="*/ 26 w 99"/>
                <a:gd name="T5" fmla="*/ 0 h 40"/>
                <a:gd name="T6" fmla="*/ 47 w 99"/>
                <a:gd name="T7" fmla="*/ 16 h 40"/>
                <a:gd name="T8" fmla="*/ 151 w 99"/>
                <a:gd name="T9" fmla="*/ 16 h 40"/>
                <a:gd name="T10" fmla="*/ 113 w 99"/>
                <a:gd name="T11" fmla="*/ 148 h 40"/>
                <a:gd name="T12" fmla="*/ 32 w 99"/>
                <a:gd name="T13" fmla="*/ 113 h 40"/>
                <a:gd name="T14" fmla="*/ 9 w 99"/>
                <a:gd name="T15" fmla="*/ 131 h 40"/>
                <a:gd name="T16" fmla="*/ 0 60000 65536"/>
                <a:gd name="T17" fmla="*/ 0 60000 65536"/>
                <a:gd name="T18" fmla="*/ 0 60000 65536"/>
                <a:gd name="T19" fmla="*/ 0 60000 65536"/>
                <a:gd name="T20" fmla="*/ 0 60000 65536"/>
                <a:gd name="T21" fmla="*/ 0 60000 65536"/>
                <a:gd name="T22" fmla="*/ 0 60000 65536"/>
                <a:gd name="T23" fmla="*/ 0 60000 65536"/>
                <a:gd name="T24" fmla="*/ 0 w 99"/>
                <a:gd name="T25" fmla="*/ 0 h 40"/>
                <a:gd name="T26" fmla="*/ 99 w 99"/>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 h="40">
                  <a:moveTo>
                    <a:pt x="0" y="40"/>
                  </a:moveTo>
                  <a:cubicBezTo>
                    <a:pt x="9" y="35"/>
                    <a:pt x="7" y="27"/>
                    <a:pt x="11" y="18"/>
                  </a:cubicBezTo>
                  <a:cubicBezTo>
                    <a:pt x="13" y="9"/>
                    <a:pt x="17" y="2"/>
                    <a:pt x="26" y="0"/>
                  </a:cubicBezTo>
                  <a:cubicBezTo>
                    <a:pt x="34" y="8"/>
                    <a:pt x="35" y="15"/>
                    <a:pt x="47" y="16"/>
                  </a:cubicBezTo>
                  <a:cubicBezTo>
                    <a:pt x="61" y="20"/>
                    <a:pt x="76" y="23"/>
                    <a:pt x="90" y="16"/>
                  </a:cubicBezTo>
                  <a:cubicBezTo>
                    <a:pt x="99" y="31"/>
                    <a:pt x="62" y="34"/>
                    <a:pt x="53" y="36"/>
                  </a:cubicBezTo>
                  <a:cubicBezTo>
                    <a:pt x="42" y="34"/>
                    <a:pt x="41" y="29"/>
                    <a:pt x="32" y="25"/>
                  </a:cubicBezTo>
                  <a:cubicBezTo>
                    <a:pt x="24" y="26"/>
                    <a:pt x="17" y="31"/>
                    <a:pt x="9" y="31"/>
                  </a:cubicBezTo>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90" name="Freeform 103" descr="25 %"/>
            <p:cNvSpPr>
              <a:spLocks/>
            </p:cNvSpPr>
            <p:nvPr/>
          </p:nvSpPr>
          <p:spPr bwMode="auto">
            <a:xfrm>
              <a:off x="2339" y="2477"/>
              <a:ext cx="68" cy="40"/>
            </a:xfrm>
            <a:custGeom>
              <a:avLst/>
              <a:gdLst>
                <a:gd name="T0" fmla="*/ 0 w 68"/>
                <a:gd name="T1" fmla="*/ 6 h 40"/>
                <a:gd name="T2" fmla="*/ 18 w 68"/>
                <a:gd name="T3" fmla="*/ 24 h 40"/>
                <a:gd name="T4" fmla="*/ 30 w 68"/>
                <a:gd name="T5" fmla="*/ 34 h 40"/>
                <a:gd name="T6" fmla="*/ 48 w 68"/>
                <a:gd name="T7" fmla="*/ 36 h 40"/>
                <a:gd name="T8" fmla="*/ 63 w 68"/>
                <a:gd name="T9" fmla="*/ 12 h 40"/>
                <a:gd name="T10" fmla="*/ 54 w 68"/>
                <a:gd name="T11" fmla="*/ 0 h 40"/>
                <a:gd name="T12" fmla="*/ 37 w 68"/>
                <a:gd name="T13" fmla="*/ 15 h 40"/>
                <a:gd name="T14" fmla="*/ 0 w 68"/>
                <a:gd name="T15" fmla="*/ 6 h 40"/>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40"/>
                <a:gd name="T26" fmla="*/ 68 w 68"/>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40">
                  <a:moveTo>
                    <a:pt x="0" y="6"/>
                  </a:moveTo>
                  <a:cubicBezTo>
                    <a:pt x="6" y="12"/>
                    <a:pt x="10" y="19"/>
                    <a:pt x="18" y="24"/>
                  </a:cubicBezTo>
                  <a:cubicBezTo>
                    <a:pt x="21" y="31"/>
                    <a:pt x="23" y="33"/>
                    <a:pt x="30" y="34"/>
                  </a:cubicBezTo>
                  <a:cubicBezTo>
                    <a:pt x="43" y="40"/>
                    <a:pt x="37" y="40"/>
                    <a:pt x="48" y="36"/>
                  </a:cubicBezTo>
                  <a:cubicBezTo>
                    <a:pt x="54" y="28"/>
                    <a:pt x="55" y="19"/>
                    <a:pt x="63" y="12"/>
                  </a:cubicBezTo>
                  <a:cubicBezTo>
                    <a:pt x="68" y="3"/>
                    <a:pt x="63" y="3"/>
                    <a:pt x="54" y="0"/>
                  </a:cubicBezTo>
                  <a:cubicBezTo>
                    <a:pt x="42" y="1"/>
                    <a:pt x="43" y="6"/>
                    <a:pt x="37" y="15"/>
                  </a:cubicBezTo>
                  <a:cubicBezTo>
                    <a:pt x="23" y="12"/>
                    <a:pt x="17" y="6"/>
                    <a:pt x="0" y="6"/>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91" name="Freeform 104" descr="25 %"/>
            <p:cNvSpPr>
              <a:spLocks/>
            </p:cNvSpPr>
            <p:nvPr/>
          </p:nvSpPr>
          <p:spPr bwMode="auto">
            <a:xfrm>
              <a:off x="2528" y="2471"/>
              <a:ext cx="64" cy="62"/>
            </a:xfrm>
            <a:custGeom>
              <a:avLst/>
              <a:gdLst>
                <a:gd name="T0" fmla="*/ 16 w 64"/>
                <a:gd name="T1" fmla="*/ 0 h 62"/>
                <a:gd name="T2" fmla="*/ 15 w 64"/>
                <a:gd name="T3" fmla="*/ 37 h 62"/>
                <a:gd name="T4" fmla="*/ 55 w 64"/>
                <a:gd name="T5" fmla="*/ 61 h 62"/>
                <a:gd name="T6" fmla="*/ 55 w 64"/>
                <a:gd name="T7" fmla="*/ 54 h 62"/>
                <a:gd name="T8" fmla="*/ 45 w 64"/>
                <a:gd name="T9" fmla="*/ 39 h 62"/>
                <a:gd name="T10" fmla="*/ 36 w 64"/>
                <a:gd name="T11" fmla="*/ 30 h 62"/>
                <a:gd name="T12" fmla="*/ 33 w 64"/>
                <a:gd name="T13" fmla="*/ 12 h 62"/>
                <a:gd name="T14" fmla="*/ 16 w 64"/>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62"/>
                <a:gd name="T26" fmla="*/ 64 w 64"/>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62">
                  <a:moveTo>
                    <a:pt x="16" y="0"/>
                  </a:moveTo>
                  <a:cubicBezTo>
                    <a:pt x="0" y="5"/>
                    <a:pt x="3" y="27"/>
                    <a:pt x="15" y="37"/>
                  </a:cubicBezTo>
                  <a:cubicBezTo>
                    <a:pt x="20" y="62"/>
                    <a:pt x="29" y="58"/>
                    <a:pt x="55" y="61"/>
                  </a:cubicBezTo>
                  <a:cubicBezTo>
                    <a:pt x="64" y="60"/>
                    <a:pt x="63" y="56"/>
                    <a:pt x="55" y="54"/>
                  </a:cubicBezTo>
                  <a:cubicBezTo>
                    <a:pt x="48" y="51"/>
                    <a:pt x="50" y="44"/>
                    <a:pt x="45" y="39"/>
                  </a:cubicBezTo>
                  <a:cubicBezTo>
                    <a:pt x="42" y="36"/>
                    <a:pt x="36" y="30"/>
                    <a:pt x="36" y="30"/>
                  </a:cubicBezTo>
                  <a:cubicBezTo>
                    <a:pt x="35" y="24"/>
                    <a:pt x="36" y="17"/>
                    <a:pt x="33" y="12"/>
                  </a:cubicBezTo>
                  <a:cubicBezTo>
                    <a:pt x="29" y="5"/>
                    <a:pt x="16" y="9"/>
                    <a:pt x="16" y="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92" name="Freeform 105" descr="25 %"/>
            <p:cNvSpPr>
              <a:spLocks/>
            </p:cNvSpPr>
            <p:nvPr/>
          </p:nvSpPr>
          <p:spPr bwMode="auto">
            <a:xfrm>
              <a:off x="2596" y="2450"/>
              <a:ext cx="90" cy="28"/>
            </a:xfrm>
            <a:custGeom>
              <a:avLst/>
              <a:gdLst>
                <a:gd name="T0" fmla="*/ 37 w 90"/>
                <a:gd name="T1" fmla="*/ 0 h 28"/>
                <a:gd name="T2" fmla="*/ 11 w 90"/>
                <a:gd name="T3" fmla="*/ 10 h 28"/>
                <a:gd name="T4" fmla="*/ 31 w 90"/>
                <a:gd name="T5" fmla="*/ 28 h 28"/>
                <a:gd name="T6" fmla="*/ 64 w 90"/>
                <a:gd name="T7" fmla="*/ 22 h 28"/>
                <a:gd name="T8" fmla="*/ 79 w 90"/>
                <a:gd name="T9" fmla="*/ 24 h 28"/>
                <a:gd name="T10" fmla="*/ 44 w 90"/>
                <a:gd name="T11" fmla="*/ 1 h 28"/>
                <a:gd name="T12" fmla="*/ 37 w 90"/>
                <a:gd name="T13" fmla="*/ 0 h 28"/>
                <a:gd name="T14" fmla="*/ 0 60000 65536"/>
                <a:gd name="T15" fmla="*/ 0 60000 65536"/>
                <a:gd name="T16" fmla="*/ 0 60000 65536"/>
                <a:gd name="T17" fmla="*/ 0 60000 65536"/>
                <a:gd name="T18" fmla="*/ 0 60000 65536"/>
                <a:gd name="T19" fmla="*/ 0 60000 65536"/>
                <a:gd name="T20" fmla="*/ 0 60000 65536"/>
                <a:gd name="T21" fmla="*/ 0 w 90"/>
                <a:gd name="T22" fmla="*/ 0 h 28"/>
                <a:gd name="T23" fmla="*/ 90 w 90"/>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28">
                  <a:moveTo>
                    <a:pt x="37" y="0"/>
                  </a:moveTo>
                  <a:cubicBezTo>
                    <a:pt x="32" y="10"/>
                    <a:pt x="21" y="9"/>
                    <a:pt x="11" y="10"/>
                  </a:cubicBezTo>
                  <a:cubicBezTo>
                    <a:pt x="0" y="28"/>
                    <a:pt x="14" y="25"/>
                    <a:pt x="31" y="28"/>
                  </a:cubicBezTo>
                  <a:cubicBezTo>
                    <a:pt x="59" y="27"/>
                    <a:pt x="48" y="28"/>
                    <a:pt x="64" y="22"/>
                  </a:cubicBezTo>
                  <a:cubicBezTo>
                    <a:pt x="70" y="25"/>
                    <a:pt x="73" y="25"/>
                    <a:pt x="79" y="24"/>
                  </a:cubicBezTo>
                  <a:cubicBezTo>
                    <a:pt x="90" y="6"/>
                    <a:pt x="56" y="3"/>
                    <a:pt x="44" y="1"/>
                  </a:cubicBezTo>
                  <a:cubicBezTo>
                    <a:pt x="39" y="4"/>
                    <a:pt x="41" y="4"/>
                    <a:pt x="37" y="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93" name="Freeform 106" descr="25 %"/>
            <p:cNvSpPr>
              <a:spLocks/>
            </p:cNvSpPr>
            <p:nvPr/>
          </p:nvSpPr>
          <p:spPr bwMode="auto">
            <a:xfrm>
              <a:off x="2667" y="2544"/>
              <a:ext cx="104" cy="55"/>
            </a:xfrm>
            <a:custGeom>
              <a:avLst/>
              <a:gdLst>
                <a:gd name="T0" fmla="*/ 27 w 104"/>
                <a:gd name="T1" fmla="*/ 21 h 55"/>
                <a:gd name="T2" fmla="*/ 44 w 104"/>
                <a:gd name="T3" fmla="*/ 32 h 55"/>
                <a:gd name="T4" fmla="*/ 75 w 104"/>
                <a:gd name="T5" fmla="*/ 54 h 55"/>
                <a:gd name="T6" fmla="*/ 99 w 104"/>
                <a:gd name="T7" fmla="*/ 44 h 55"/>
                <a:gd name="T8" fmla="*/ 80 w 104"/>
                <a:gd name="T9" fmla="*/ 18 h 55"/>
                <a:gd name="T10" fmla="*/ 50 w 104"/>
                <a:gd name="T11" fmla="*/ 17 h 55"/>
                <a:gd name="T12" fmla="*/ 14 w 104"/>
                <a:gd name="T13" fmla="*/ 0 h 55"/>
                <a:gd name="T14" fmla="*/ 0 w 104"/>
                <a:gd name="T15" fmla="*/ 8 h 55"/>
                <a:gd name="T16" fmla="*/ 11 w 104"/>
                <a:gd name="T17" fmla="*/ 17 h 55"/>
                <a:gd name="T18" fmla="*/ 27 w 104"/>
                <a:gd name="T19" fmla="*/ 21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55"/>
                <a:gd name="T32" fmla="*/ 104 w 104"/>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55">
                  <a:moveTo>
                    <a:pt x="27" y="21"/>
                  </a:moveTo>
                  <a:cubicBezTo>
                    <a:pt x="39" y="19"/>
                    <a:pt x="39" y="22"/>
                    <a:pt x="44" y="32"/>
                  </a:cubicBezTo>
                  <a:cubicBezTo>
                    <a:pt x="47" y="50"/>
                    <a:pt x="58" y="52"/>
                    <a:pt x="75" y="54"/>
                  </a:cubicBezTo>
                  <a:cubicBezTo>
                    <a:pt x="89" y="53"/>
                    <a:pt x="92" y="55"/>
                    <a:pt x="99" y="44"/>
                  </a:cubicBezTo>
                  <a:cubicBezTo>
                    <a:pt x="104" y="24"/>
                    <a:pt x="99" y="24"/>
                    <a:pt x="80" y="18"/>
                  </a:cubicBezTo>
                  <a:cubicBezTo>
                    <a:pt x="66" y="20"/>
                    <a:pt x="63" y="18"/>
                    <a:pt x="50" y="17"/>
                  </a:cubicBezTo>
                  <a:cubicBezTo>
                    <a:pt x="38" y="7"/>
                    <a:pt x="29" y="3"/>
                    <a:pt x="14" y="0"/>
                  </a:cubicBezTo>
                  <a:cubicBezTo>
                    <a:pt x="9" y="2"/>
                    <a:pt x="5" y="5"/>
                    <a:pt x="0" y="8"/>
                  </a:cubicBezTo>
                  <a:cubicBezTo>
                    <a:pt x="3" y="16"/>
                    <a:pt x="2" y="18"/>
                    <a:pt x="11" y="17"/>
                  </a:cubicBezTo>
                  <a:cubicBezTo>
                    <a:pt x="17" y="14"/>
                    <a:pt x="19" y="20"/>
                    <a:pt x="27" y="21"/>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94" name="Freeform 107" descr="25 %"/>
            <p:cNvSpPr>
              <a:spLocks/>
            </p:cNvSpPr>
            <p:nvPr/>
          </p:nvSpPr>
          <p:spPr bwMode="auto">
            <a:xfrm>
              <a:off x="2777" y="2509"/>
              <a:ext cx="102" cy="100"/>
            </a:xfrm>
            <a:custGeom>
              <a:avLst/>
              <a:gdLst>
                <a:gd name="T0" fmla="*/ 43 w 102"/>
                <a:gd name="T1" fmla="*/ 46 h 100"/>
                <a:gd name="T2" fmla="*/ 97 w 102"/>
                <a:gd name="T3" fmla="*/ 61 h 100"/>
                <a:gd name="T4" fmla="*/ 102 w 102"/>
                <a:gd name="T5" fmla="*/ 93 h 100"/>
                <a:gd name="T6" fmla="*/ 76 w 102"/>
                <a:gd name="T7" fmla="*/ 82 h 100"/>
                <a:gd name="T8" fmla="*/ 36 w 102"/>
                <a:gd name="T9" fmla="*/ 57 h 100"/>
                <a:gd name="T10" fmla="*/ 9 w 102"/>
                <a:gd name="T11" fmla="*/ 31 h 100"/>
                <a:gd name="T12" fmla="*/ 3 w 102"/>
                <a:gd name="T13" fmla="*/ 0 h 100"/>
                <a:gd name="T14" fmla="*/ 31 w 102"/>
                <a:gd name="T15" fmla="*/ 6 h 100"/>
                <a:gd name="T16" fmla="*/ 36 w 102"/>
                <a:gd name="T17" fmla="*/ 7 h 100"/>
                <a:gd name="T18" fmla="*/ 45 w 102"/>
                <a:gd name="T19" fmla="*/ 33 h 100"/>
                <a:gd name="T20" fmla="*/ 51 w 102"/>
                <a:gd name="T21" fmla="*/ 55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100"/>
                <a:gd name="T35" fmla="*/ 102 w 102"/>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100">
                  <a:moveTo>
                    <a:pt x="43" y="46"/>
                  </a:moveTo>
                  <a:cubicBezTo>
                    <a:pt x="54" y="65"/>
                    <a:pt x="77" y="59"/>
                    <a:pt x="97" y="61"/>
                  </a:cubicBezTo>
                  <a:cubicBezTo>
                    <a:pt x="101" y="71"/>
                    <a:pt x="101" y="82"/>
                    <a:pt x="102" y="93"/>
                  </a:cubicBezTo>
                  <a:cubicBezTo>
                    <a:pt x="99" y="100"/>
                    <a:pt x="86" y="85"/>
                    <a:pt x="76" y="82"/>
                  </a:cubicBezTo>
                  <a:cubicBezTo>
                    <a:pt x="64" y="73"/>
                    <a:pt x="50" y="62"/>
                    <a:pt x="36" y="57"/>
                  </a:cubicBezTo>
                  <a:cubicBezTo>
                    <a:pt x="16" y="32"/>
                    <a:pt x="27" y="37"/>
                    <a:pt x="9" y="31"/>
                  </a:cubicBezTo>
                  <a:cubicBezTo>
                    <a:pt x="3" y="18"/>
                    <a:pt x="0" y="14"/>
                    <a:pt x="3" y="0"/>
                  </a:cubicBezTo>
                  <a:cubicBezTo>
                    <a:pt x="17" y="2"/>
                    <a:pt x="5" y="0"/>
                    <a:pt x="31" y="6"/>
                  </a:cubicBezTo>
                  <a:cubicBezTo>
                    <a:pt x="33" y="6"/>
                    <a:pt x="36" y="7"/>
                    <a:pt x="36" y="7"/>
                  </a:cubicBezTo>
                  <a:cubicBezTo>
                    <a:pt x="42" y="16"/>
                    <a:pt x="41" y="24"/>
                    <a:pt x="45" y="33"/>
                  </a:cubicBezTo>
                  <a:cubicBezTo>
                    <a:pt x="46" y="41"/>
                    <a:pt x="51" y="47"/>
                    <a:pt x="51" y="55"/>
                  </a:cubicBezTo>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95" name="Freeform 108" descr="25 %"/>
            <p:cNvSpPr>
              <a:spLocks/>
            </p:cNvSpPr>
            <p:nvPr/>
          </p:nvSpPr>
          <p:spPr bwMode="auto">
            <a:xfrm>
              <a:off x="2835" y="2648"/>
              <a:ext cx="76" cy="64"/>
            </a:xfrm>
            <a:custGeom>
              <a:avLst/>
              <a:gdLst>
                <a:gd name="T0" fmla="*/ 0 w 76"/>
                <a:gd name="T1" fmla="*/ 21 h 64"/>
                <a:gd name="T2" fmla="*/ 9 w 76"/>
                <a:gd name="T3" fmla="*/ 42 h 64"/>
                <a:gd name="T4" fmla="*/ 35 w 76"/>
                <a:gd name="T5" fmla="*/ 52 h 64"/>
                <a:gd name="T6" fmla="*/ 59 w 76"/>
                <a:gd name="T7" fmla="*/ 55 h 64"/>
                <a:gd name="T8" fmla="*/ 71 w 76"/>
                <a:gd name="T9" fmla="*/ 57 h 64"/>
                <a:gd name="T10" fmla="*/ 36 w 76"/>
                <a:gd name="T11" fmla="*/ 33 h 64"/>
                <a:gd name="T12" fmla="*/ 27 w 76"/>
                <a:gd name="T13" fmla="*/ 30 h 64"/>
                <a:gd name="T14" fmla="*/ 11 w 76"/>
                <a:gd name="T15" fmla="*/ 0 h 64"/>
                <a:gd name="T16" fmla="*/ 2 w 76"/>
                <a:gd name="T17" fmla="*/ 18 h 64"/>
                <a:gd name="T18" fmla="*/ 0 w 76"/>
                <a:gd name="T19" fmla="*/ 21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64"/>
                <a:gd name="T32" fmla="*/ 76 w 76"/>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64">
                  <a:moveTo>
                    <a:pt x="0" y="21"/>
                  </a:moveTo>
                  <a:cubicBezTo>
                    <a:pt x="5" y="28"/>
                    <a:pt x="5" y="35"/>
                    <a:pt x="9" y="42"/>
                  </a:cubicBezTo>
                  <a:cubicBezTo>
                    <a:pt x="27" y="39"/>
                    <a:pt x="24" y="38"/>
                    <a:pt x="35" y="52"/>
                  </a:cubicBezTo>
                  <a:cubicBezTo>
                    <a:pt x="40" y="58"/>
                    <a:pt x="51" y="53"/>
                    <a:pt x="59" y="55"/>
                  </a:cubicBezTo>
                  <a:cubicBezTo>
                    <a:pt x="64" y="61"/>
                    <a:pt x="66" y="64"/>
                    <a:pt x="71" y="57"/>
                  </a:cubicBezTo>
                  <a:cubicBezTo>
                    <a:pt x="76" y="33"/>
                    <a:pt x="54" y="35"/>
                    <a:pt x="36" y="33"/>
                  </a:cubicBezTo>
                  <a:cubicBezTo>
                    <a:pt x="33" y="32"/>
                    <a:pt x="29" y="32"/>
                    <a:pt x="27" y="30"/>
                  </a:cubicBezTo>
                  <a:cubicBezTo>
                    <a:pt x="20" y="21"/>
                    <a:pt x="20" y="9"/>
                    <a:pt x="11" y="0"/>
                  </a:cubicBezTo>
                  <a:cubicBezTo>
                    <a:pt x="1" y="2"/>
                    <a:pt x="3" y="8"/>
                    <a:pt x="2" y="18"/>
                  </a:cubicBezTo>
                  <a:cubicBezTo>
                    <a:pt x="3" y="25"/>
                    <a:pt x="4" y="25"/>
                    <a:pt x="0" y="21"/>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96" name="Freeform 109" descr="25 %"/>
            <p:cNvSpPr>
              <a:spLocks/>
            </p:cNvSpPr>
            <p:nvPr/>
          </p:nvSpPr>
          <p:spPr bwMode="auto">
            <a:xfrm>
              <a:off x="3010" y="2732"/>
              <a:ext cx="82" cy="89"/>
            </a:xfrm>
            <a:custGeom>
              <a:avLst/>
              <a:gdLst>
                <a:gd name="T0" fmla="*/ 10 w 82"/>
                <a:gd name="T1" fmla="*/ 0 h 89"/>
                <a:gd name="T2" fmla="*/ 25 w 82"/>
                <a:gd name="T3" fmla="*/ 54 h 89"/>
                <a:gd name="T4" fmla="*/ 58 w 82"/>
                <a:gd name="T5" fmla="*/ 88 h 89"/>
                <a:gd name="T6" fmla="*/ 80 w 82"/>
                <a:gd name="T7" fmla="*/ 76 h 89"/>
                <a:gd name="T8" fmla="*/ 79 w 82"/>
                <a:gd name="T9" fmla="*/ 48 h 89"/>
                <a:gd name="T10" fmla="*/ 62 w 82"/>
                <a:gd name="T11" fmla="*/ 43 h 89"/>
                <a:gd name="T12" fmla="*/ 10 w 82"/>
                <a:gd name="T13" fmla="*/ 0 h 89"/>
                <a:gd name="T14" fmla="*/ 0 60000 65536"/>
                <a:gd name="T15" fmla="*/ 0 60000 65536"/>
                <a:gd name="T16" fmla="*/ 0 60000 65536"/>
                <a:gd name="T17" fmla="*/ 0 60000 65536"/>
                <a:gd name="T18" fmla="*/ 0 60000 65536"/>
                <a:gd name="T19" fmla="*/ 0 60000 65536"/>
                <a:gd name="T20" fmla="*/ 0 60000 65536"/>
                <a:gd name="T21" fmla="*/ 0 w 82"/>
                <a:gd name="T22" fmla="*/ 0 h 89"/>
                <a:gd name="T23" fmla="*/ 82 w 82"/>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89">
                  <a:moveTo>
                    <a:pt x="10" y="0"/>
                  </a:moveTo>
                  <a:cubicBezTo>
                    <a:pt x="14" y="24"/>
                    <a:pt x="0" y="46"/>
                    <a:pt x="25" y="54"/>
                  </a:cubicBezTo>
                  <a:cubicBezTo>
                    <a:pt x="28" y="86"/>
                    <a:pt x="24" y="86"/>
                    <a:pt x="58" y="88"/>
                  </a:cubicBezTo>
                  <a:cubicBezTo>
                    <a:pt x="70" y="87"/>
                    <a:pt x="77" y="89"/>
                    <a:pt x="80" y="76"/>
                  </a:cubicBezTo>
                  <a:cubicBezTo>
                    <a:pt x="80" y="67"/>
                    <a:pt x="82" y="57"/>
                    <a:pt x="79" y="48"/>
                  </a:cubicBezTo>
                  <a:cubicBezTo>
                    <a:pt x="77" y="43"/>
                    <a:pt x="67" y="46"/>
                    <a:pt x="62" y="43"/>
                  </a:cubicBezTo>
                  <a:cubicBezTo>
                    <a:pt x="44" y="32"/>
                    <a:pt x="17" y="20"/>
                    <a:pt x="10" y="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397" name="Freeform 110" descr="25 %"/>
            <p:cNvSpPr>
              <a:spLocks/>
            </p:cNvSpPr>
            <p:nvPr/>
          </p:nvSpPr>
          <p:spPr bwMode="auto">
            <a:xfrm>
              <a:off x="3097" y="2846"/>
              <a:ext cx="80" cy="62"/>
            </a:xfrm>
            <a:custGeom>
              <a:avLst/>
              <a:gdLst>
                <a:gd name="T0" fmla="*/ 38 w 80"/>
                <a:gd name="T1" fmla="*/ 60 h 62"/>
                <a:gd name="T2" fmla="*/ 70 w 80"/>
                <a:gd name="T3" fmla="*/ 45 h 62"/>
                <a:gd name="T4" fmla="*/ 68 w 80"/>
                <a:gd name="T5" fmla="*/ 30 h 62"/>
                <a:gd name="T6" fmla="*/ 43 w 80"/>
                <a:gd name="T7" fmla="*/ 15 h 62"/>
                <a:gd name="T8" fmla="*/ 14 w 80"/>
                <a:gd name="T9" fmla="*/ 3 h 62"/>
                <a:gd name="T10" fmla="*/ 2 w 80"/>
                <a:gd name="T11" fmla="*/ 7 h 62"/>
                <a:gd name="T12" fmla="*/ 10 w 80"/>
                <a:gd name="T13" fmla="*/ 28 h 62"/>
                <a:gd name="T14" fmla="*/ 41 w 80"/>
                <a:gd name="T15" fmla="*/ 61 h 62"/>
                <a:gd name="T16" fmla="*/ 38 w 80"/>
                <a:gd name="T17" fmla="*/ 6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62"/>
                <a:gd name="T29" fmla="*/ 80 w 80"/>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62">
                  <a:moveTo>
                    <a:pt x="38" y="60"/>
                  </a:moveTo>
                  <a:cubicBezTo>
                    <a:pt x="48" y="62"/>
                    <a:pt x="61" y="50"/>
                    <a:pt x="70" y="45"/>
                  </a:cubicBezTo>
                  <a:cubicBezTo>
                    <a:pt x="74" y="38"/>
                    <a:pt x="80" y="32"/>
                    <a:pt x="68" y="30"/>
                  </a:cubicBezTo>
                  <a:cubicBezTo>
                    <a:pt x="60" y="24"/>
                    <a:pt x="51" y="20"/>
                    <a:pt x="43" y="15"/>
                  </a:cubicBezTo>
                  <a:cubicBezTo>
                    <a:pt x="38" y="3"/>
                    <a:pt x="26" y="5"/>
                    <a:pt x="14" y="3"/>
                  </a:cubicBezTo>
                  <a:cubicBezTo>
                    <a:pt x="8" y="0"/>
                    <a:pt x="6" y="2"/>
                    <a:pt x="2" y="7"/>
                  </a:cubicBezTo>
                  <a:cubicBezTo>
                    <a:pt x="0" y="16"/>
                    <a:pt x="0" y="26"/>
                    <a:pt x="10" y="28"/>
                  </a:cubicBezTo>
                  <a:cubicBezTo>
                    <a:pt x="15" y="31"/>
                    <a:pt x="41" y="55"/>
                    <a:pt x="41" y="61"/>
                  </a:cubicBezTo>
                  <a:cubicBezTo>
                    <a:pt x="41" y="62"/>
                    <a:pt x="39" y="60"/>
                    <a:pt x="38" y="60"/>
                  </a:cubicBezTo>
                  <a:close/>
                </a:path>
              </a:pathLst>
            </a:custGeom>
            <a:pattFill prst="pct25">
              <a:fgClr>
                <a:schemeClr val="tx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sp>
        <p:nvSpPr>
          <p:cNvPr id="353" name="Text Box 112" descr="Grands confettis"/>
          <p:cNvSpPr txBox="1">
            <a:spLocks noChangeArrowheads="1"/>
          </p:cNvSpPr>
          <p:nvPr/>
        </p:nvSpPr>
        <p:spPr bwMode="auto">
          <a:xfrm>
            <a:off x="4705350" y="1841500"/>
            <a:ext cx="950913" cy="201613"/>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fontAlgn="auto">
              <a:spcBef>
                <a:spcPts val="0"/>
              </a:spcBef>
              <a:spcAft>
                <a:spcPts val="0"/>
              </a:spcAft>
              <a:defRPr/>
            </a:pPr>
            <a:r>
              <a:rPr lang="fr-FR" sz="1400" i="1" dirty="0" err="1">
                <a:solidFill>
                  <a:srgbClr val="800000"/>
                </a:solidFill>
              </a:rPr>
              <a:t>Sacculus</a:t>
            </a:r>
            <a:r>
              <a:rPr lang="fr-FR" sz="1400" i="1" dirty="0">
                <a:solidFill>
                  <a:srgbClr val="800000"/>
                </a:solidFill>
              </a:rPr>
              <a:t> </a:t>
            </a:r>
            <a:r>
              <a:rPr lang="fr-FR" sz="1400" i="1" dirty="0" err="1">
                <a:solidFill>
                  <a:srgbClr val="800000"/>
                </a:solidFill>
              </a:rPr>
              <a:t>rotondus</a:t>
            </a:r>
            <a:endParaRPr lang="fr-FR" sz="1400" i="1" dirty="0">
              <a:solidFill>
                <a:srgbClr val="800000"/>
              </a:solidFill>
            </a:endParaRPr>
          </a:p>
        </p:txBody>
      </p:sp>
      <p:sp>
        <p:nvSpPr>
          <p:cNvPr id="354" name="Line 113"/>
          <p:cNvSpPr>
            <a:spLocks noChangeShapeType="1"/>
          </p:cNvSpPr>
          <p:nvPr/>
        </p:nvSpPr>
        <p:spPr bwMode="auto">
          <a:xfrm>
            <a:off x="3568700" y="1993900"/>
            <a:ext cx="0" cy="174625"/>
          </a:xfrm>
          <a:prstGeom prst="line">
            <a:avLst/>
          </a:prstGeom>
          <a:noFill/>
          <a:ln w="9525">
            <a:solidFill>
              <a:schemeClr val="tx1"/>
            </a:solidFill>
            <a:round/>
            <a:headEnd/>
            <a:tailEnd type="triangle" w="med" len="med"/>
          </a:ln>
          <a:effectLst/>
          <a:extLst/>
        </p:spPr>
        <p:txBody>
          <a:bodyPr/>
          <a:lstStyle/>
          <a:p>
            <a:pPr fontAlgn="auto">
              <a:spcBef>
                <a:spcPts val="0"/>
              </a:spcBef>
              <a:spcAft>
                <a:spcPts val="0"/>
              </a:spcAft>
              <a:defRPr/>
            </a:pPr>
            <a:endParaRPr lang="fr-FR">
              <a:latin typeface="+mn-lt"/>
              <a:cs typeface="+mn-cs"/>
            </a:endParaRPr>
          </a:p>
        </p:txBody>
      </p:sp>
      <p:sp>
        <p:nvSpPr>
          <p:cNvPr id="355" name="Line 114"/>
          <p:cNvSpPr>
            <a:spLocks noChangeShapeType="1"/>
          </p:cNvSpPr>
          <p:nvPr/>
        </p:nvSpPr>
        <p:spPr bwMode="auto">
          <a:xfrm flipV="1">
            <a:off x="3568700" y="1924050"/>
            <a:ext cx="1128713" cy="69850"/>
          </a:xfrm>
          <a:prstGeom prst="line">
            <a:avLst/>
          </a:prstGeom>
          <a:noFill/>
          <a:ln w="9525">
            <a:solidFill>
              <a:schemeClr val="tx1"/>
            </a:solidFill>
            <a:round/>
            <a:headEnd/>
            <a:tailEnd/>
          </a:ln>
          <a:effectLst/>
          <a:extLst/>
        </p:spPr>
        <p:txBody>
          <a:bodyPr/>
          <a:lstStyle/>
          <a:p>
            <a:pPr fontAlgn="auto">
              <a:spcBef>
                <a:spcPts val="0"/>
              </a:spcBef>
              <a:spcAft>
                <a:spcPts val="0"/>
              </a:spcAft>
              <a:defRPr/>
            </a:pPr>
            <a:endParaRPr lang="fr-FR">
              <a:latin typeface="+mn-lt"/>
              <a:cs typeface="+mn-cs"/>
            </a:endParaRPr>
          </a:p>
        </p:txBody>
      </p:sp>
      <p:sp>
        <p:nvSpPr>
          <p:cNvPr id="356" name="Freeform 115"/>
          <p:cNvSpPr>
            <a:spLocks noChangeAspect="1"/>
          </p:cNvSpPr>
          <p:nvPr/>
        </p:nvSpPr>
        <p:spPr bwMode="auto">
          <a:xfrm>
            <a:off x="3517900" y="2163763"/>
            <a:ext cx="133350" cy="71437"/>
          </a:xfrm>
          <a:custGeom>
            <a:avLst/>
            <a:gdLst>
              <a:gd name="T0" fmla="*/ 40 w 108"/>
              <a:gd name="T1" fmla="*/ 4 h 98"/>
              <a:gd name="T2" fmla="*/ 22 w 108"/>
              <a:gd name="T3" fmla="*/ 22 h 98"/>
              <a:gd name="T4" fmla="*/ 10 w 108"/>
              <a:gd name="T5" fmla="*/ 38 h 98"/>
              <a:gd name="T6" fmla="*/ 0 w 108"/>
              <a:gd name="T7" fmla="*/ 56 h 98"/>
              <a:gd name="T8" fmla="*/ 22 w 108"/>
              <a:gd name="T9" fmla="*/ 86 h 98"/>
              <a:gd name="T10" fmla="*/ 48 w 108"/>
              <a:gd name="T11" fmla="*/ 98 h 98"/>
              <a:gd name="T12" fmla="*/ 98 w 108"/>
              <a:gd name="T13" fmla="*/ 78 h 98"/>
              <a:gd name="T14" fmla="*/ 100 w 108"/>
              <a:gd name="T15" fmla="*/ 72 h 98"/>
              <a:gd name="T16" fmla="*/ 104 w 108"/>
              <a:gd name="T17" fmla="*/ 66 h 98"/>
              <a:gd name="T18" fmla="*/ 108 w 108"/>
              <a:gd name="T19" fmla="*/ 54 h 98"/>
              <a:gd name="T20" fmla="*/ 106 w 108"/>
              <a:gd name="T21" fmla="*/ 20 h 98"/>
              <a:gd name="T22" fmla="*/ 48 w 108"/>
              <a:gd name="T23" fmla="*/ 0 h 98"/>
              <a:gd name="T24" fmla="*/ 40 w 108"/>
              <a:gd name="T25" fmla="*/ 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98">
                <a:moveTo>
                  <a:pt x="40" y="4"/>
                </a:moveTo>
                <a:cubicBezTo>
                  <a:pt x="30" y="7"/>
                  <a:pt x="31" y="16"/>
                  <a:pt x="22" y="22"/>
                </a:cubicBezTo>
                <a:cubicBezTo>
                  <a:pt x="19" y="30"/>
                  <a:pt x="17" y="33"/>
                  <a:pt x="10" y="38"/>
                </a:cubicBezTo>
                <a:cubicBezTo>
                  <a:pt x="1" y="52"/>
                  <a:pt x="4" y="45"/>
                  <a:pt x="0" y="56"/>
                </a:cubicBezTo>
                <a:cubicBezTo>
                  <a:pt x="4" y="68"/>
                  <a:pt x="11" y="79"/>
                  <a:pt x="22" y="86"/>
                </a:cubicBezTo>
                <a:cubicBezTo>
                  <a:pt x="28" y="95"/>
                  <a:pt x="38" y="96"/>
                  <a:pt x="48" y="98"/>
                </a:cubicBezTo>
                <a:cubicBezTo>
                  <a:pt x="65" y="94"/>
                  <a:pt x="84" y="88"/>
                  <a:pt x="98" y="78"/>
                </a:cubicBezTo>
                <a:cubicBezTo>
                  <a:pt x="99" y="76"/>
                  <a:pt x="99" y="74"/>
                  <a:pt x="100" y="72"/>
                </a:cubicBezTo>
                <a:cubicBezTo>
                  <a:pt x="101" y="70"/>
                  <a:pt x="103" y="68"/>
                  <a:pt x="104" y="66"/>
                </a:cubicBezTo>
                <a:cubicBezTo>
                  <a:pt x="106" y="62"/>
                  <a:pt x="108" y="54"/>
                  <a:pt x="108" y="54"/>
                </a:cubicBezTo>
                <a:cubicBezTo>
                  <a:pt x="107" y="43"/>
                  <a:pt x="108" y="31"/>
                  <a:pt x="106" y="20"/>
                </a:cubicBezTo>
                <a:cubicBezTo>
                  <a:pt x="104" y="4"/>
                  <a:pt x="56" y="1"/>
                  <a:pt x="48" y="0"/>
                </a:cubicBezTo>
                <a:cubicBezTo>
                  <a:pt x="37" y="2"/>
                  <a:pt x="36" y="0"/>
                  <a:pt x="40" y="4"/>
                </a:cubicBezTo>
                <a:close/>
              </a:path>
            </a:pathLst>
          </a:cu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fontAlgn="auto">
              <a:spcBef>
                <a:spcPts val="0"/>
              </a:spcBef>
              <a:spcAft>
                <a:spcPts val="0"/>
              </a:spcAft>
              <a:defRPr/>
            </a:pPr>
            <a:endParaRPr lang="fr-FR"/>
          </a:p>
        </p:txBody>
      </p:sp>
      <p:sp>
        <p:nvSpPr>
          <p:cNvPr id="357" name="Text Box 117" descr="Grands confettis"/>
          <p:cNvSpPr txBox="1">
            <a:spLocks noChangeArrowheads="1"/>
          </p:cNvSpPr>
          <p:nvPr/>
        </p:nvSpPr>
        <p:spPr bwMode="auto">
          <a:xfrm>
            <a:off x="4816475" y="2082800"/>
            <a:ext cx="817563" cy="198438"/>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defRPr/>
            </a:pPr>
            <a:r>
              <a:rPr lang="fr-FR" sz="1400" smtClean="0">
                <a:solidFill>
                  <a:srgbClr val="800000"/>
                </a:solidFill>
              </a:rPr>
              <a:t>Peyer’s patches</a:t>
            </a:r>
          </a:p>
        </p:txBody>
      </p:sp>
      <p:sp>
        <p:nvSpPr>
          <p:cNvPr id="358" name="Line 118"/>
          <p:cNvSpPr>
            <a:spLocks noChangeShapeType="1"/>
          </p:cNvSpPr>
          <p:nvPr/>
        </p:nvSpPr>
        <p:spPr bwMode="auto">
          <a:xfrm flipH="1" flipV="1">
            <a:off x="4248150" y="2154238"/>
            <a:ext cx="585788" cy="9525"/>
          </a:xfrm>
          <a:prstGeom prst="line">
            <a:avLst/>
          </a:prstGeom>
          <a:noFill/>
          <a:ln w="9525">
            <a:solidFill>
              <a:schemeClr val="tx1"/>
            </a:solidFill>
            <a:round/>
            <a:headEnd/>
            <a:tailEnd type="triangle" w="med" len="med"/>
          </a:ln>
          <a:effectLst/>
          <a:extLst/>
        </p:spPr>
        <p:txBody>
          <a:bodyPr/>
          <a:lstStyle/>
          <a:p>
            <a:pPr fontAlgn="auto">
              <a:spcBef>
                <a:spcPts val="0"/>
              </a:spcBef>
              <a:spcAft>
                <a:spcPts val="0"/>
              </a:spcAft>
              <a:defRPr/>
            </a:pPr>
            <a:endParaRPr lang="fr-FR">
              <a:latin typeface="+mn-lt"/>
              <a:cs typeface="+mn-cs"/>
            </a:endParaRPr>
          </a:p>
        </p:txBody>
      </p:sp>
      <p:sp>
        <p:nvSpPr>
          <p:cNvPr id="359" name="Freeform 119"/>
          <p:cNvSpPr>
            <a:spLocks noChangeAspect="1"/>
          </p:cNvSpPr>
          <p:nvPr/>
        </p:nvSpPr>
        <p:spPr bwMode="auto">
          <a:xfrm>
            <a:off x="4111625" y="2163763"/>
            <a:ext cx="169863" cy="52387"/>
          </a:xfrm>
          <a:custGeom>
            <a:avLst/>
            <a:gdLst>
              <a:gd name="T0" fmla="*/ 64 w 144"/>
              <a:gd name="T1" fmla="*/ 8 h 72"/>
              <a:gd name="T2" fmla="*/ 32 w 144"/>
              <a:gd name="T3" fmla="*/ 0 h 72"/>
              <a:gd name="T4" fmla="*/ 30 w 144"/>
              <a:gd name="T5" fmla="*/ 48 h 72"/>
              <a:gd name="T6" fmla="*/ 90 w 144"/>
              <a:gd name="T7" fmla="*/ 68 h 72"/>
              <a:gd name="T8" fmla="*/ 118 w 144"/>
              <a:gd name="T9" fmla="*/ 70 h 72"/>
              <a:gd name="T10" fmla="*/ 74 w 144"/>
              <a:gd name="T11" fmla="*/ 10 h 72"/>
              <a:gd name="T12" fmla="*/ 20 w 144"/>
              <a:gd name="T13" fmla="*/ 6 h 72"/>
              <a:gd name="T14" fmla="*/ 14 w 144"/>
              <a:gd name="T15" fmla="*/ 8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72">
                <a:moveTo>
                  <a:pt x="64" y="8"/>
                </a:moveTo>
                <a:cubicBezTo>
                  <a:pt x="53" y="5"/>
                  <a:pt x="42" y="3"/>
                  <a:pt x="32" y="0"/>
                </a:cubicBezTo>
                <a:cubicBezTo>
                  <a:pt x="0" y="5"/>
                  <a:pt x="10" y="34"/>
                  <a:pt x="30" y="48"/>
                </a:cubicBezTo>
                <a:cubicBezTo>
                  <a:pt x="40" y="63"/>
                  <a:pt x="72" y="65"/>
                  <a:pt x="90" y="68"/>
                </a:cubicBezTo>
                <a:cubicBezTo>
                  <a:pt x="101" y="72"/>
                  <a:pt x="105" y="72"/>
                  <a:pt x="118" y="70"/>
                </a:cubicBezTo>
                <a:cubicBezTo>
                  <a:pt x="144" y="31"/>
                  <a:pt x="107" y="16"/>
                  <a:pt x="74" y="10"/>
                </a:cubicBezTo>
                <a:cubicBezTo>
                  <a:pt x="59" y="0"/>
                  <a:pt x="37" y="5"/>
                  <a:pt x="20" y="6"/>
                </a:cubicBezTo>
                <a:cubicBezTo>
                  <a:pt x="18" y="7"/>
                  <a:pt x="14" y="8"/>
                  <a:pt x="14" y="8"/>
                </a:cubicBezTo>
              </a:path>
            </a:pathLst>
          </a:cu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fontAlgn="auto">
              <a:spcBef>
                <a:spcPts val="0"/>
              </a:spcBef>
              <a:spcAft>
                <a:spcPts val="0"/>
              </a:spcAft>
              <a:defRPr/>
            </a:pPr>
            <a:endParaRPr lang="fr-FR"/>
          </a:p>
        </p:txBody>
      </p:sp>
      <p:sp>
        <p:nvSpPr>
          <p:cNvPr id="360" name="Freeform 120"/>
          <p:cNvSpPr>
            <a:spLocks noChangeAspect="1"/>
          </p:cNvSpPr>
          <p:nvPr/>
        </p:nvSpPr>
        <p:spPr bwMode="auto">
          <a:xfrm>
            <a:off x="4492625" y="2198688"/>
            <a:ext cx="169863" cy="52387"/>
          </a:xfrm>
          <a:custGeom>
            <a:avLst/>
            <a:gdLst>
              <a:gd name="T0" fmla="*/ 64 w 144"/>
              <a:gd name="T1" fmla="*/ 8 h 72"/>
              <a:gd name="T2" fmla="*/ 32 w 144"/>
              <a:gd name="T3" fmla="*/ 0 h 72"/>
              <a:gd name="T4" fmla="*/ 30 w 144"/>
              <a:gd name="T5" fmla="*/ 48 h 72"/>
              <a:gd name="T6" fmla="*/ 90 w 144"/>
              <a:gd name="T7" fmla="*/ 68 h 72"/>
              <a:gd name="T8" fmla="*/ 118 w 144"/>
              <a:gd name="T9" fmla="*/ 70 h 72"/>
              <a:gd name="T10" fmla="*/ 74 w 144"/>
              <a:gd name="T11" fmla="*/ 10 h 72"/>
              <a:gd name="T12" fmla="*/ 20 w 144"/>
              <a:gd name="T13" fmla="*/ 6 h 72"/>
              <a:gd name="T14" fmla="*/ 14 w 144"/>
              <a:gd name="T15" fmla="*/ 8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72">
                <a:moveTo>
                  <a:pt x="64" y="8"/>
                </a:moveTo>
                <a:cubicBezTo>
                  <a:pt x="53" y="5"/>
                  <a:pt x="42" y="3"/>
                  <a:pt x="32" y="0"/>
                </a:cubicBezTo>
                <a:cubicBezTo>
                  <a:pt x="0" y="5"/>
                  <a:pt x="10" y="34"/>
                  <a:pt x="30" y="48"/>
                </a:cubicBezTo>
                <a:cubicBezTo>
                  <a:pt x="40" y="63"/>
                  <a:pt x="72" y="65"/>
                  <a:pt x="90" y="68"/>
                </a:cubicBezTo>
                <a:cubicBezTo>
                  <a:pt x="101" y="72"/>
                  <a:pt x="105" y="72"/>
                  <a:pt x="118" y="70"/>
                </a:cubicBezTo>
                <a:cubicBezTo>
                  <a:pt x="144" y="31"/>
                  <a:pt x="107" y="16"/>
                  <a:pt x="74" y="10"/>
                </a:cubicBezTo>
                <a:cubicBezTo>
                  <a:pt x="59" y="0"/>
                  <a:pt x="37" y="5"/>
                  <a:pt x="20" y="6"/>
                </a:cubicBezTo>
                <a:cubicBezTo>
                  <a:pt x="18" y="7"/>
                  <a:pt x="14" y="8"/>
                  <a:pt x="14" y="8"/>
                </a:cubicBezTo>
              </a:path>
            </a:pathLst>
          </a:cu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fontAlgn="auto">
              <a:spcBef>
                <a:spcPts val="0"/>
              </a:spcBef>
              <a:spcAft>
                <a:spcPts val="0"/>
              </a:spcAft>
              <a:defRPr/>
            </a:pPr>
            <a:endParaRPr lang="fr-FR"/>
          </a:p>
        </p:txBody>
      </p:sp>
      <p:sp>
        <p:nvSpPr>
          <p:cNvPr id="361" name="Rectangle 8" descr="Grands confettis"/>
          <p:cNvSpPr>
            <a:spLocks noChangeArrowheads="1"/>
          </p:cNvSpPr>
          <p:nvPr/>
        </p:nvSpPr>
        <p:spPr bwMode="auto">
          <a:xfrm>
            <a:off x="4344988" y="2662238"/>
            <a:ext cx="95250" cy="55562"/>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fr-FR"/>
          </a:p>
        </p:txBody>
      </p:sp>
      <p:pic>
        <p:nvPicPr>
          <p:cNvPr id="52229" name="Espace réservé du contenu 30" descr="bacterie1.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0650" y="1268413"/>
            <a:ext cx="782638"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Espace réservé du contenu 30" descr="bacterie1.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5350" y="1341438"/>
            <a:ext cx="782638"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Espace réservé du contenu 30" descr="bacterie1.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93050" y="1827213"/>
            <a:ext cx="782638"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Éclair 3"/>
          <p:cNvSpPr/>
          <p:nvPr/>
        </p:nvSpPr>
        <p:spPr>
          <a:xfrm rot="2666141" flipH="1">
            <a:off x="6732588" y="1422400"/>
            <a:ext cx="481012" cy="608013"/>
          </a:xfrm>
          <a:prstGeom prst="lightningBol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pic>
        <p:nvPicPr>
          <p:cNvPr id="5223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3357563"/>
            <a:ext cx="868363"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3"/>
          <p:cNvSpPr>
            <a:spLocks noChangeArrowheads="1"/>
          </p:cNvSpPr>
          <p:nvPr/>
        </p:nvSpPr>
        <p:spPr bwMode="auto">
          <a:xfrm>
            <a:off x="1012825" y="4703763"/>
            <a:ext cx="2133600" cy="471487"/>
          </a:xfrm>
          <a:prstGeom prst="rect">
            <a:avLst/>
          </a:prstGeom>
          <a:solidFill>
            <a:srgbClr val="DDDDDD"/>
          </a:solidFill>
          <a:ln>
            <a:noFill/>
          </a:ln>
          <a:effectLst/>
          <a:extLst/>
        </p:spPr>
        <p:txBody>
          <a:bodyPr lIns="90000" tIns="46800" rIns="90000" bIns="46800" anchor="ctr">
            <a:spAutoFit/>
          </a:bodyPr>
          <a:lstStyle/>
          <a:p>
            <a:pPr fontAlgn="auto">
              <a:spcBef>
                <a:spcPts val="0"/>
              </a:spcBef>
              <a:spcAft>
                <a:spcPts val="0"/>
              </a:spcAft>
              <a:defRPr/>
            </a:pPr>
            <a:endParaRPr lang="fr-FR">
              <a:latin typeface="+mn-lt"/>
            </a:endParaRPr>
          </a:p>
        </p:txBody>
      </p:sp>
      <p:sp>
        <p:nvSpPr>
          <p:cNvPr id="52235" name="Text Box 9"/>
          <p:cNvSpPr txBox="1">
            <a:spLocks noChangeArrowheads="1"/>
          </p:cNvSpPr>
          <p:nvPr/>
        </p:nvSpPr>
        <p:spPr bwMode="auto">
          <a:xfrm>
            <a:off x="971600" y="4651375"/>
            <a:ext cx="206692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400" dirty="0"/>
              <a:t>Foie fetal, </a:t>
            </a:r>
            <a:r>
              <a:rPr lang="en-US" sz="1400" dirty="0" err="1"/>
              <a:t>moëlle</a:t>
            </a:r>
            <a:r>
              <a:rPr lang="en-US" sz="1400" dirty="0"/>
              <a:t> </a:t>
            </a:r>
            <a:r>
              <a:rPr lang="en-US" sz="1400" dirty="0" err="1"/>
              <a:t>osseuse</a:t>
            </a:r>
            <a:endParaRPr lang="en-US" sz="1400" dirty="0"/>
          </a:p>
        </p:txBody>
      </p:sp>
      <p:sp>
        <p:nvSpPr>
          <p:cNvPr id="119" name="Line 11"/>
          <p:cNvSpPr>
            <a:spLocks noChangeShapeType="1"/>
          </p:cNvSpPr>
          <p:nvPr/>
        </p:nvSpPr>
        <p:spPr bwMode="auto">
          <a:xfrm>
            <a:off x="555625" y="5199063"/>
            <a:ext cx="6908800" cy="0"/>
          </a:xfrm>
          <a:prstGeom prst="line">
            <a:avLst/>
          </a:prstGeom>
          <a:noFill/>
          <a:ln w="9525">
            <a:solidFill>
              <a:schemeClr val="tx1"/>
            </a:solidFill>
            <a:round/>
            <a:headEnd/>
            <a:tailEnd type="triangl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20" name="Line 12"/>
          <p:cNvSpPr>
            <a:spLocks noChangeShapeType="1"/>
          </p:cNvSpPr>
          <p:nvPr/>
        </p:nvSpPr>
        <p:spPr bwMode="auto">
          <a:xfrm>
            <a:off x="758825" y="5199063"/>
            <a:ext cx="0" cy="52387"/>
          </a:xfrm>
          <a:prstGeom prst="line">
            <a:avLst/>
          </a:prstGeom>
          <a:noFill/>
          <a:ln w="9525">
            <a:solidFill>
              <a:schemeClr val="tx1"/>
            </a:solidFill>
            <a:round/>
            <a:headEnd/>
            <a:tailEnd type="non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21" name="Line 13"/>
          <p:cNvSpPr>
            <a:spLocks noChangeShapeType="1"/>
          </p:cNvSpPr>
          <p:nvPr/>
        </p:nvSpPr>
        <p:spPr bwMode="auto">
          <a:xfrm>
            <a:off x="1152525" y="5199063"/>
            <a:ext cx="0" cy="52387"/>
          </a:xfrm>
          <a:prstGeom prst="line">
            <a:avLst/>
          </a:prstGeom>
          <a:noFill/>
          <a:ln w="9525">
            <a:solidFill>
              <a:schemeClr val="tx1"/>
            </a:solidFill>
            <a:round/>
            <a:headEnd/>
            <a:tailEnd type="non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22" name="Line 14"/>
          <p:cNvSpPr>
            <a:spLocks noChangeShapeType="1"/>
          </p:cNvSpPr>
          <p:nvPr/>
        </p:nvSpPr>
        <p:spPr bwMode="auto">
          <a:xfrm>
            <a:off x="2732088" y="5199063"/>
            <a:ext cx="0" cy="52387"/>
          </a:xfrm>
          <a:prstGeom prst="line">
            <a:avLst/>
          </a:prstGeom>
          <a:noFill/>
          <a:ln w="9525">
            <a:solidFill>
              <a:schemeClr val="tx1"/>
            </a:solidFill>
            <a:round/>
            <a:headEnd/>
            <a:tailEnd type="non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23" name="Line 15"/>
          <p:cNvSpPr>
            <a:spLocks noChangeShapeType="1"/>
          </p:cNvSpPr>
          <p:nvPr/>
        </p:nvSpPr>
        <p:spPr bwMode="auto">
          <a:xfrm>
            <a:off x="3125788" y="5199063"/>
            <a:ext cx="0" cy="52387"/>
          </a:xfrm>
          <a:prstGeom prst="line">
            <a:avLst/>
          </a:prstGeom>
          <a:noFill/>
          <a:ln w="9525">
            <a:solidFill>
              <a:schemeClr val="tx1"/>
            </a:solidFill>
            <a:round/>
            <a:headEnd/>
            <a:tailEnd type="non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24" name="Line 16"/>
          <p:cNvSpPr>
            <a:spLocks noChangeShapeType="1"/>
          </p:cNvSpPr>
          <p:nvPr/>
        </p:nvSpPr>
        <p:spPr bwMode="auto">
          <a:xfrm>
            <a:off x="3519488" y="5199063"/>
            <a:ext cx="0" cy="52387"/>
          </a:xfrm>
          <a:prstGeom prst="line">
            <a:avLst/>
          </a:prstGeom>
          <a:noFill/>
          <a:ln w="9525">
            <a:solidFill>
              <a:schemeClr val="tx1"/>
            </a:solidFill>
            <a:round/>
            <a:headEnd/>
            <a:tailEnd type="non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25" name="Line 17"/>
          <p:cNvSpPr>
            <a:spLocks noChangeShapeType="1"/>
          </p:cNvSpPr>
          <p:nvPr/>
        </p:nvSpPr>
        <p:spPr bwMode="auto">
          <a:xfrm>
            <a:off x="5492750" y="5199063"/>
            <a:ext cx="0" cy="52387"/>
          </a:xfrm>
          <a:prstGeom prst="line">
            <a:avLst/>
          </a:prstGeom>
          <a:noFill/>
          <a:ln w="9525">
            <a:solidFill>
              <a:schemeClr val="tx1"/>
            </a:solidFill>
            <a:round/>
            <a:headEnd/>
            <a:tailEnd type="non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26" name="Line 18"/>
          <p:cNvSpPr>
            <a:spLocks noChangeShapeType="1"/>
          </p:cNvSpPr>
          <p:nvPr/>
        </p:nvSpPr>
        <p:spPr bwMode="auto">
          <a:xfrm>
            <a:off x="5886450" y="5199063"/>
            <a:ext cx="0" cy="52387"/>
          </a:xfrm>
          <a:prstGeom prst="line">
            <a:avLst/>
          </a:prstGeom>
          <a:noFill/>
          <a:ln w="9525">
            <a:solidFill>
              <a:schemeClr val="tx1"/>
            </a:solidFill>
            <a:round/>
            <a:headEnd/>
            <a:tailEnd type="non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27" name="Line 19"/>
          <p:cNvSpPr>
            <a:spLocks noChangeShapeType="1"/>
          </p:cNvSpPr>
          <p:nvPr/>
        </p:nvSpPr>
        <p:spPr bwMode="auto">
          <a:xfrm>
            <a:off x="6280150" y="5199063"/>
            <a:ext cx="0" cy="52387"/>
          </a:xfrm>
          <a:prstGeom prst="line">
            <a:avLst/>
          </a:prstGeom>
          <a:noFill/>
          <a:ln w="9525">
            <a:solidFill>
              <a:schemeClr val="tx1"/>
            </a:solidFill>
            <a:round/>
            <a:headEnd/>
            <a:tailEnd type="non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28" name="Line 20"/>
          <p:cNvSpPr>
            <a:spLocks noChangeShapeType="1"/>
          </p:cNvSpPr>
          <p:nvPr/>
        </p:nvSpPr>
        <p:spPr bwMode="auto">
          <a:xfrm>
            <a:off x="6677025" y="5199063"/>
            <a:ext cx="0" cy="52387"/>
          </a:xfrm>
          <a:prstGeom prst="line">
            <a:avLst/>
          </a:prstGeom>
          <a:noFill/>
          <a:ln w="9525">
            <a:solidFill>
              <a:schemeClr val="tx1"/>
            </a:solidFill>
            <a:round/>
            <a:headEnd/>
            <a:tailEnd type="non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29" name="Line 21"/>
          <p:cNvSpPr>
            <a:spLocks noChangeShapeType="1"/>
          </p:cNvSpPr>
          <p:nvPr/>
        </p:nvSpPr>
        <p:spPr bwMode="auto">
          <a:xfrm>
            <a:off x="4314825" y="5199063"/>
            <a:ext cx="0" cy="52387"/>
          </a:xfrm>
          <a:prstGeom prst="line">
            <a:avLst/>
          </a:prstGeom>
          <a:noFill/>
          <a:ln w="9525">
            <a:solidFill>
              <a:schemeClr val="tx1"/>
            </a:solidFill>
            <a:round/>
            <a:headEnd/>
            <a:tailEnd type="non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30" name="Line 22"/>
          <p:cNvSpPr>
            <a:spLocks noChangeShapeType="1"/>
          </p:cNvSpPr>
          <p:nvPr/>
        </p:nvSpPr>
        <p:spPr bwMode="auto">
          <a:xfrm>
            <a:off x="4708525" y="5199063"/>
            <a:ext cx="0" cy="52387"/>
          </a:xfrm>
          <a:prstGeom prst="line">
            <a:avLst/>
          </a:prstGeom>
          <a:noFill/>
          <a:ln w="9525">
            <a:solidFill>
              <a:schemeClr val="tx1"/>
            </a:solidFill>
            <a:round/>
            <a:headEnd/>
            <a:tailEnd type="non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31" name="Line 23"/>
          <p:cNvSpPr>
            <a:spLocks noChangeShapeType="1"/>
          </p:cNvSpPr>
          <p:nvPr/>
        </p:nvSpPr>
        <p:spPr bwMode="auto">
          <a:xfrm>
            <a:off x="5102225" y="5199063"/>
            <a:ext cx="0" cy="52387"/>
          </a:xfrm>
          <a:prstGeom prst="line">
            <a:avLst/>
          </a:prstGeom>
          <a:noFill/>
          <a:ln w="9525">
            <a:solidFill>
              <a:schemeClr val="tx1"/>
            </a:solidFill>
            <a:round/>
            <a:headEnd/>
            <a:tailEnd type="non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32" name="Line 24"/>
          <p:cNvSpPr>
            <a:spLocks noChangeShapeType="1"/>
          </p:cNvSpPr>
          <p:nvPr/>
        </p:nvSpPr>
        <p:spPr bwMode="auto">
          <a:xfrm>
            <a:off x="3908425" y="5199063"/>
            <a:ext cx="0" cy="52387"/>
          </a:xfrm>
          <a:prstGeom prst="line">
            <a:avLst/>
          </a:prstGeom>
          <a:noFill/>
          <a:ln w="9525">
            <a:solidFill>
              <a:schemeClr val="tx1"/>
            </a:solidFill>
            <a:round/>
            <a:headEnd/>
            <a:tailEnd type="non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33" name="Line 25"/>
          <p:cNvSpPr>
            <a:spLocks noChangeShapeType="1"/>
          </p:cNvSpPr>
          <p:nvPr/>
        </p:nvSpPr>
        <p:spPr bwMode="auto">
          <a:xfrm>
            <a:off x="1584325" y="5199063"/>
            <a:ext cx="0" cy="52387"/>
          </a:xfrm>
          <a:prstGeom prst="line">
            <a:avLst/>
          </a:prstGeom>
          <a:noFill/>
          <a:ln w="9525">
            <a:solidFill>
              <a:schemeClr val="tx1"/>
            </a:solidFill>
            <a:round/>
            <a:headEnd/>
            <a:tailEnd type="non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34" name="Line 26"/>
          <p:cNvSpPr>
            <a:spLocks noChangeShapeType="1"/>
          </p:cNvSpPr>
          <p:nvPr/>
        </p:nvSpPr>
        <p:spPr bwMode="auto">
          <a:xfrm>
            <a:off x="1978025" y="5199063"/>
            <a:ext cx="0" cy="52387"/>
          </a:xfrm>
          <a:prstGeom prst="line">
            <a:avLst/>
          </a:prstGeom>
          <a:noFill/>
          <a:ln w="9525">
            <a:solidFill>
              <a:schemeClr val="tx1"/>
            </a:solidFill>
            <a:round/>
            <a:headEnd/>
            <a:tailEnd type="non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35" name="Line 27"/>
          <p:cNvSpPr>
            <a:spLocks noChangeShapeType="1"/>
          </p:cNvSpPr>
          <p:nvPr/>
        </p:nvSpPr>
        <p:spPr bwMode="auto">
          <a:xfrm>
            <a:off x="2384425" y="5199063"/>
            <a:ext cx="0" cy="52387"/>
          </a:xfrm>
          <a:prstGeom prst="line">
            <a:avLst/>
          </a:prstGeom>
          <a:noFill/>
          <a:ln w="9525">
            <a:solidFill>
              <a:schemeClr val="tx1"/>
            </a:solidFill>
            <a:round/>
            <a:headEnd/>
            <a:tailEnd type="none" w="sm" len="sm"/>
          </a:ln>
          <a:effectLst/>
          <a:extLst/>
        </p:spPr>
        <p:txBody>
          <a:bodyPr wrap="none" lIns="90000" tIns="46800" rIns="90000" bIns="46800" anchor="ctr">
            <a:spAutoFit/>
          </a:bodyPr>
          <a:lstStyle/>
          <a:p>
            <a:pPr fontAlgn="auto">
              <a:spcBef>
                <a:spcPts val="0"/>
              </a:spcBef>
              <a:spcAft>
                <a:spcPts val="0"/>
              </a:spcAft>
              <a:defRPr/>
            </a:pPr>
            <a:endParaRPr lang="fr-FR">
              <a:latin typeface="+mn-lt"/>
            </a:endParaRPr>
          </a:p>
        </p:txBody>
      </p:sp>
      <p:sp>
        <p:nvSpPr>
          <p:cNvPr id="136" name="Text Box 28"/>
          <p:cNvSpPr txBox="1">
            <a:spLocks noChangeArrowheads="1"/>
          </p:cNvSpPr>
          <p:nvPr/>
        </p:nvSpPr>
        <p:spPr bwMode="auto">
          <a:xfrm>
            <a:off x="6073775" y="2924175"/>
            <a:ext cx="2674938" cy="263525"/>
          </a:xfrm>
          <a:prstGeom prst="rect">
            <a:avLst/>
          </a:prstGeom>
          <a:noFill/>
          <a:ln>
            <a:noFill/>
          </a:ln>
          <a:effectLst/>
          <a:extLst/>
        </p:spPr>
        <p:txBody>
          <a:bodyPr wrap="none" lIns="90000" tIns="46800" rIns="90000" bIns="46800">
            <a:spAutoFit/>
          </a:bodyPr>
          <a:lstStyle/>
          <a:p>
            <a:pPr fontAlgn="auto">
              <a:spcBef>
                <a:spcPts val="0"/>
              </a:spcBef>
              <a:spcAft>
                <a:spcPts val="0"/>
              </a:spcAft>
              <a:defRPr/>
            </a:pPr>
            <a:r>
              <a:rPr lang="fr-FR" sz="1100" i="1" dirty="0"/>
              <a:t>(</a:t>
            </a:r>
            <a:r>
              <a:rPr lang="fr-FR" sz="1100" i="1" dirty="0" err="1"/>
              <a:t>Rhee</a:t>
            </a:r>
            <a:r>
              <a:rPr lang="fr-FR" sz="1100" i="1" dirty="0"/>
              <a:t> et al., 2004; </a:t>
            </a:r>
            <a:r>
              <a:rPr lang="fr-FR" sz="1100" dirty="0"/>
              <a:t>Hanson et </a:t>
            </a:r>
            <a:r>
              <a:rPr lang="fr-FR" sz="1100" dirty="0" err="1"/>
              <a:t>Lanning</a:t>
            </a:r>
            <a:r>
              <a:rPr lang="fr-FR" sz="1100" dirty="0"/>
              <a:t> 2008</a:t>
            </a:r>
            <a:r>
              <a:rPr lang="fr-FR" sz="1100" i="1" dirty="0"/>
              <a:t>)</a:t>
            </a:r>
            <a:endParaRPr lang="en-US" sz="1100" i="1" dirty="0">
              <a:latin typeface="+mn-lt"/>
            </a:endParaRPr>
          </a:p>
        </p:txBody>
      </p:sp>
      <p:sp>
        <p:nvSpPr>
          <p:cNvPr id="137" name="Text Box 29"/>
          <p:cNvSpPr txBox="1">
            <a:spLocks noChangeArrowheads="1"/>
          </p:cNvSpPr>
          <p:nvPr/>
        </p:nvSpPr>
        <p:spPr bwMode="auto">
          <a:xfrm>
            <a:off x="2570163" y="5251450"/>
            <a:ext cx="269875" cy="304800"/>
          </a:xfrm>
          <a:prstGeom prst="rect">
            <a:avLst/>
          </a:prstGeom>
          <a:noFill/>
          <a:ln>
            <a:noFill/>
          </a:ln>
          <a:effectLst/>
          <a:extLst/>
        </p:spPr>
        <p:txBody>
          <a:bodyPr wrap="none" lIns="90000" tIns="46800" rIns="90000" bIns="46800">
            <a:spAutoFit/>
          </a:bodyPr>
          <a:lstStyle/>
          <a:p>
            <a:pPr fontAlgn="auto">
              <a:spcBef>
                <a:spcPts val="0"/>
              </a:spcBef>
              <a:spcAft>
                <a:spcPts val="0"/>
              </a:spcAft>
              <a:defRPr/>
            </a:pPr>
            <a:r>
              <a:rPr lang="en-US" sz="1400">
                <a:latin typeface="+mn-lt"/>
              </a:rPr>
              <a:t>2</a:t>
            </a:r>
          </a:p>
        </p:txBody>
      </p:sp>
      <p:sp>
        <p:nvSpPr>
          <p:cNvPr id="138" name="Text Box 30"/>
          <p:cNvSpPr txBox="1">
            <a:spLocks noChangeArrowheads="1"/>
          </p:cNvSpPr>
          <p:nvPr/>
        </p:nvSpPr>
        <p:spPr bwMode="auto">
          <a:xfrm>
            <a:off x="3370263" y="5248275"/>
            <a:ext cx="269875" cy="304800"/>
          </a:xfrm>
          <a:prstGeom prst="rect">
            <a:avLst/>
          </a:prstGeom>
          <a:noFill/>
          <a:ln>
            <a:noFill/>
          </a:ln>
          <a:effectLst/>
          <a:extLst/>
        </p:spPr>
        <p:txBody>
          <a:bodyPr wrap="none" lIns="90000" tIns="46800" rIns="90000" bIns="46800">
            <a:spAutoFit/>
          </a:bodyPr>
          <a:lstStyle/>
          <a:p>
            <a:pPr fontAlgn="auto">
              <a:spcBef>
                <a:spcPts val="0"/>
              </a:spcBef>
              <a:spcAft>
                <a:spcPts val="0"/>
              </a:spcAft>
              <a:defRPr/>
            </a:pPr>
            <a:r>
              <a:rPr lang="en-US" sz="1400">
                <a:latin typeface="+mn-lt"/>
              </a:rPr>
              <a:t>4</a:t>
            </a:r>
          </a:p>
        </p:txBody>
      </p:sp>
      <p:sp>
        <p:nvSpPr>
          <p:cNvPr id="139" name="Text Box 31"/>
          <p:cNvSpPr txBox="1">
            <a:spLocks noChangeArrowheads="1"/>
          </p:cNvSpPr>
          <p:nvPr/>
        </p:nvSpPr>
        <p:spPr bwMode="auto">
          <a:xfrm>
            <a:off x="4157663" y="5251450"/>
            <a:ext cx="269875" cy="304800"/>
          </a:xfrm>
          <a:prstGeom prst="rect">
            <a:avLst/>
          </a:prstGeom>
          <a:noFill/>
          <a:ln>
            <a:noFill/>
          </a:ln>
          <a:effectLst/>
          <a:extLst/>
        </p:spPr>
        <p:txBody>
          <a:bodyPr wrap="none" lIns="90000" tIns="46800" rIns="90000" bIns="46800">
            <a:spAutoFit/>
          </a:bodyPr>
          <a:lstStyle/>
          <a:p>
            <a:pPr fontAlgn="auto">
              <a:spcBef>
                <a:spcPts val="0"/>
              </a:spcBef>
              <a:spcAft>
                <a:spcPts val="0"/>
              </a:spcAft>
              <a:defRPr/>
            </a:pPr>
            <a:r>
              <a:rPr lang="en-US" sz="1400">
                <a:latin typeface="+mn-lt"/>
              </a:rPr>
              <a:t>6</a:t>
            </a:r>
          </a:p>
        </p:txBody>
      </p:sp>
      <p:sp>
        <p:nvSpPr>
          <p:cNvPr id="140" name="Text Box 32"/>
          <p:cNvSpPr txBox="1">
            <a:spLocks noChangeArrowheads="1"/>
          </p:cNvSpPr>
          <p:nvPr/>
        </p:nvSpPr>
        <p:spPr bwMode="auto">
          <a:xfrm>
            <a:off x="4945063" y="5251450"/>
            <a:ext cx="269875" cy="304800"/>
          </a:xfrm>
          <a:prstGeom prst="rect">
            <a:avLst/>
          </a:prstGeom>
          <a:noFill/>
          <a:ln>
            <a:noFill/>
          </a:ln>
          <a:effectLst/>
          <a:extLst/>
        </p:spPr>
        <p:txBody>
          <a:bodyPr wrap="none" lIns="90000" tIns="46800" rIns="90000" bIns="46800">
            <a:spAutoFit/>
          </a:bodyPr>
          <a:lstStyle/>
          <a:p>
            <a:pPr fontAlgn="auto">
              <a:spcBef>
                <a:spcPts val="0"/>
              </a:spcBef>
              <a:spcAft>
                <a:spcPts val="0"/>
              </a:spcAft>
              <a:defRPr/>
            </a:pPr>
            <a:r>
              <a:rPr lang="en-US" sz="1400">
                <a:latin typeface="+mn-lt"/>
              </a:rPr>
              <a:t>8</a:t>
            </a:r>
          </a:p>
        </p:txBody>
      </p:sp>
      <p:sp>
        <p:nvSpPr>
          <p:cNvPr id="141" name="Text Box 33"/>
          <p:cNvSpPr txBox="1">
            <a:spLocks noChangeArrowheads="1"/>
          </p:cNvSpPr>
          <p:nvPr/>
        </p:nvSpPr>
        <p:spPr bwMode="auto">
          <a:xfrm>
            <a:off x="5678488" y="5251450"/>
            <a:ext cx="358775" cy="304800"/>
          </a:xfrm>
          <a:prstGeom prst="rect">
            <a:avLst/>
          </a:prstGeom>
          <a:noFill/>
          <a:ln>
            <a:noFill/>
          </a:ln>
          <a:effectLst/>
          <a:extLst/>
        </p:spPr>
        <p:txBody>
          <a:bodyPr wrap="none" lIns="90000" tIns="46800" rIns="90000" bIns="46800">
            <a:spAutoFit/>
          </a:bodyPr>
          <a:lstStyle/>
          <a:p>
            <a:pPr fontAlgn="auto">
              <a:spcBef>
                <a:spcPts val="0"/>
              </a:spcBef>
              <a:spcAft>
                <a:spcPts val="0"/>
              </a:spcAft>
              <a:defRPr/>
            </a:pPr>
            <a:r>
              <a:rPr lang="en-US" sz="1400">
                <a:latin typeface="+mn-lt"/>
              </a:rPr>
              <a:t>10</a:t>
            </a:r>
          </a:p>
        </p:txBody>
      </p:sp>
      <p:sp>
        <p:nvSpPr>
          <p:cNvPr id="142" name="Text Box 34"/>
          <p:cNvSpPr txBox="1">
            <a:spLocks noChangeArrowheads="1"/>
          </p:cNvSpPr>
          <p:nvPr/>
        </p:nvSpPr>
        <p:spPr bwMode="auto">
          <a:xfrm>
            <a:off x="974725" y="5251450"/>
            <a:ext cx="328613" cy="304800"/>
          </a:xfrm>
          <a:prstGeom prst="rect">
            <a:avLst/>
          </a:prstGeom>
          <a:noFill/>
          <a:ln>
            <a:noFill/>
          </a:ln>
          <a:effectLst/>
          <a:extLst/>
        </p:spPr>
        <p:txBody>
          <a:bodyPr wrap="none" lIns="90000" tIns="46800" rIns="90000" bIns="46800">
            <a:spAutoFit/>
          </a:bodyPr>
          <a:lstStyle/>
          <a:p>
            <a:pPr fontAlgn="auto">
              <a:spcBef>
                <a:spcPts val="0"/>
              </a:spcBef>
              <a:spcAft>
                <a:spcPts val="0"/>
              </a:spcAft>
              <a:defRPr/>
            </a:pPr>
            <a:r>
              <a:rPr lang="en-US" sz="1400">
                <a:latin typeface="+mn-lt"/>
              </a:rPr>
              <a:t>-2</a:t>
            </a:r>
          </a:p>
        </p:txBody>
      </p:sp>
      <p:sp>
        <p:nvSpPr>
          <p:cNvPr id="143" name="Text Box 35"/>
          <p:cNvSpPr txBox="1">
            <a:spLocks noChangeArrowheads="1"/>
          </p:cNvSpPr>
          <p:nvPr/>
        </p:nvSpPr>
        <p:spPr bwMode="auto">
          <a:xfrm>
            <a:off x="6986588" y="5243513"/>
            <a:ext cx="866775" cy="309562"/>
          </a:xfrm>
          <a:prstGeom prst="rect">
            <a:avLst/>
          </a:prstGeom>
          <a:noFill/>
          <a:ln>
            <a:noFill/>
          </a:ln>
          <a:effectLst/>
          <a:extLst/>
        </p:spPr>
        <p:txBody>
          <a:bodyPr wrap="none" lIns="90000" tIns="46800" rIns="90000" bIns="46800">
            <a:spAutoFit/>
          </a:bodyPr>
          <a:lstStyle/>
          <a:p>
            <a:pPr fontAlgn="auto">
              <a:spcBef>
                <a:spcPts val="0"/>
              </a:spcBef>
              <a:spcAft>
                <a:spcPts val="0"/>
              </a:spcAft>
              <a:defRPr/>
            </a:pPr>
            <a:r>
              <a:rPr lang="en-US" sz="1400" dirty="0" err="1">
                <a:latin typeface="+mn-lt"/>
              </a:rPr>
              <a:t>semaines</a:t>
            </a:r>
            <a:endParaRPr lang="en-US" sz="1400" dirty="0">
              <a:latin typeface="+mn-lt"/>
            </a:endParaRPr>
          </a:p>
        </p:txBody>
      </p:sp>
      <p:sp>
        <p:nvSpPr>
          <p:cNvPr id="144" name="Rectangle 36"/>
          <p:cNvSpPr>
            <a:spLocks noChangeArrowheads="1"/>
          </p:cNvSpPr>
          <p:nvPr/>
        </p:nvSpPr>
        <p:spPr bwMode="auto">
          <a:xfrm>
            <a:off x="885825" y="4703763"/>
            <a:ext cx="101600" cy="471487"/>
          </a:xfrm>
          <a:prstGeom prst="rect">
            <a:avLst/>
          </a:prstGeom>
          <a:solidFill>
            <a:srgbClr val="DDDDDD"/>
          </a:solidFill>
          <a:ln>
            <a:noFill/>
          </a:ln>
          <a:effectLst/>
          <a:extLst/>
        </p:spPr>
        <p:txBody>
          <a:bodyPr lIns="90000" tIns="46800" rIns="90000" bIns="46800" anchor="ctr">
            <a:spAutoFit/>
          </a:bodyPr>
          <a:lstStyle/>
          <a:p>
            <a:pPr fontAlgn="auto">
              <a:spcBef>
                <a:spcPts val="0"/>
              </a:spcBef>
              <a:spcAft>
                <a:spcPts val="0"/>
              </a:spcAft>
              <a:defRPr/>
            </a:pPr>
            <a:endParaRPr lang="fr-FR">
              <a:latin typeface="+mn-lt"/>
            </a:endParaRPr>
          </a:p>
        </p:txBody>
      </p:sp>
      <p:sp>
        <p:nvSpPr>
          <p:cNvPr id="145" name="Rectangle 37"/>
          <p:cNvSpPr>
            <a:spLocks noChangeArrowheads="1"/>
          </p:cNvSpPr>
          <p:nvPr/>
        </p:nvSpPr>
        <p:spPr bwMode="auto">
          <a:xfrm>
            <a:off x="758825" y="4703763"/>
            <a:ext cx="101600" cy="471487"/>
          </a:xfrm>
          <a:prstGeom prst="rect">
            <a:avLst/>
          </a:prstGeom>
          <a:solidFill>
            <a:srgbClr val="DDDDDD"/>
          </a:solidFill>
          <a:ln>
            <a:noFill/>
          </a:ln>
          <a:effectLst/>
          <a:extLst/>
        </p:spPr>
        <p:txBody>
          <a:bodyPr lIns="90000" tIns="46800" rIns="90000" bIns="46800" anchor="ctr">
            <a:spAutoFit/>
          </a:bodyPr>
          <a:lstStyle/>
          <a:p>
            <a:pPr fontAlgn="auto">
              <a:spcBef>
                <a:spcPts val="0"/>
              </a:spcBef>
              <a:spcAft>
                <a:spcPts val="0"/>
              </a:spcAft>
              <a:defRPr/>
            </a:pPr>
            <a:endParaRPr lang="fr-FR">
              <a:latin typeface="+mn-lt"/>
            </a:endParaRPr>
          </a:p>
        </p:txBody>
      </p:sp>
      <p:sp>
        <p:nvSpPr>
          <p:cNvPr id="146" name="Rectangle 38"/>
          <p:cNvSpPr>
            <a:spLocks noChangeArrowheads="1"/>
          </p:cNvSpPr>
          <p:nvPr/>
        </p:nvSpPr>
        <p:spPr bwMode="auto">
          <a:xfrm>
            <a:off x="3171825" y="4703763"/>
            <a:ext cx="101600" cy="471487"/>
          </a:xfrm>
          <a:prstGeom prst="rect">
            <a:avLst/>
          </a:prstGeom>
          <a:solidFill>
            <a:srgbClr val="DDDDDD"/>
          </a:solidFill>
          <a:ln>
            <a:noFill/>
          </a:ln>
          <a:effectLst/>
          <a:extLst/>
        </p:spPr>
        <p:txBody>
          <a:bodyPr lIns="90000" tIns="46800" rIns="90000" bIns="46800" anchor="ctr">
            <a:spAutoFit/>
          </a:bodyPr>
          <a:lstStyle/>
          <a:p>
            <a:pPr fontAlgn="auto">
              <a:spcBef>
                <a:spcPts val="0"/>
              </a:spcBef>
              <a:spcAft>
                <a:spcPts val="0"/>
              </a:spcAft>
              <a:defRPr/>
            </a:pPr>
            <a:endParaRPr lang="fr-FR">
              <a:latin typeface="+mn-lt"/>
            </a:endParaRPr>
          </a:p>
        </p:txBody>
      </p:sp>
      <p:sp>
        <p:nvSpPr>
          <p:cNvPr id="147" name="Text Box 40"/>
          <p:cNvSpPr txBox="1">
            <a:spLocks noChangeArrowheads="1"/>
          </p:cNvSpPr>
          <p:nvPr/>
        </p:nvSpPr>
        <p:spPr bwMode="auto">
          <a:xfrm>
            <a:off x="6529388" y="5251450"/>
            <a:ext cx="358775" cy="304800"/>
          </a:xfrm>
          <a:prstGeom prst="rect">
            <a:avLst/>
          </a:prstGeom>
          <a:noFill/>
          <a:ln>
            <a:noFill/>
          </a:ln>
          <a:effectLst/>
          <a:extLst/>
        </p:spPr>
        <p:txBody>
          <a:bodyPr wrap="none" lIns="90000" tIns="46800" rIns="90000" bIns="46800">
            <a:spAutoFit/>
          </a:bodyPr>
          <a:lstStyle/>
          <a:p>
            <a:pPr fontAlgn="auto">
              <a:spcBef>
                <a:spcPts val="0"/>
              </a:spcBef>
              <a:spcAft>
                <a:spcPts val="0"/>
              </a:spcAft>
              <a:defRPr/>
            </a:pPr>
            <a:r>
              <a:rPr lang="en-US" sz="1400">
                <a:latin typeface="+mn-lt"/>
              </a:rPr>
              <a:t>12</a:t>
            </a:r>
          </a:p>
        </p:txBody>
      </p:sp>
      <p:sp>
        <p:nvSpPr>
          <p:cNvPr id="52265" name="Text Box 45"/>
          <p:cNvSpPr txBox="1">
            <a:spLocks noChangeArrowheads="1"/>
          </p:cNvSpPr>
          <p:nvPr/>
        </p:nvSpPr>
        <p:spPr bwMode="auto">
          <a:xfrm>
            <a:off x="936625" y="4870450"/>
            <a:ext cx="21986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1400" dirty="0" err="1"/>
              <a:t>Répertoire</a:t>
            </a:r>
            <a:r>
              <a:rPr lang="en-US" sz="1400" dirty="0"/>
              <a:t> neonatal</a:t>
            </a:r>
          </a:p>
        </p:txBody>
      </p:sp>
      <p:sp>
        <p:nvSpPr>
          <p:cNvPr id="149" name="Text Box 63"/>
          <p:cNvSpPr txBox="1">
            <a:spLocks noChangeArrowheads="1"/>
          </p:cNvSpPr>
          <p:nvPr/>
        </p:nvSpPr>
        <p:spPr bwMode="auto">
          <a:xfrm>
            <a:off x="1876425" y="5251450"/>
            <a:ext cx="269875" cy="304800"/>
          </a:xfrm>
          <a:prstGeom prst="rect">
            <a:avLst/>
          </a:prstGeom>
          <a:noFill/>
          <a:ln>
            <a:noFill/>
          </a:ln>
          <a:effectLst/>
          <a:extLst/>
        </p:spPr>
        <p:txBody>
          <a:bodyPr wrap="none" lIns="90000" tIns="46800" rIns="90000" bIns="46800">
            <a:spAutoFit/>
          </a:bodyPr>
          <a:lstStyle/>
          <a:p>
            <a:pPr fontAlgn="auto">
              <a:spcBef>
                <a:spcPts val="0"/>
              </a:spcBef>
              <a:spcAft>
                <a:spcPts val="0"/>
              </a:spcAft>
              <a:defRPr/>
            </a:pPr>
            <a:r>
              <a:rPr lang="en-US" sz="1400">
                <a:latin typeface="+mn-lt"/>
              </a:rPr>
              <a:t>0</a:t>
            </a:r>
          </a:p>
        </p:txBody>
      </p:sp>
      <p:sp>
        <p:nvSpPr>
          <p:cNvPr id="52267" name="Text Box 67"/>
          <p:cNvSpPr txBox="1">
            <a:spLocks noChangeArrowheads="1"/>
          </p:cNvSpPr>
          <p:nvPr/>
        </p:nvSpPr>
        <p:spPr bwMode="auto">
          <a:xfrm>
            <a:off x="1116013" y="5713313"/>
            <a:ext cx="1649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400" b="1" dirty="0" err="1">
                <a:solidFill>
                  <a:srgbClr val="1A108B"/>
                </a:solidFill>
              </a:rPr>
              <a:t>Très</a:t>
            </a:r>
            <a:r>
              <a:rPr lang="en-US" sz="1400" b="1" dirty="0">
                <a:solidFill>
                  <a:srgbClr val="1A108B"/>
                </a:solidFill>
              </a:rPr>
              <a:t> </a:t>
            </a:r>
            <a:r>
              <a:rPr lang="en-US" sz="1400" b="1" dirty="0" err="1">
                <a:solidFill>
                  <a:srgbClr val="1A108B"/>
                </a:solidFill>
              </a:rPr>
              <a:t>faible</a:t>
            </a:r>
            <a:r>
              <a:rPr lang="en-US" sz="1400" b="1" dirty="0">
                <a:solidFill>
                  <a:srgbClr val="1A108B"/>
                </a:solidFill>
              </a:rPr>
              <a:t> </a:t>
            </a:r>
            <a:r>
              <a:rPr lang="en-US" sz="1400" b="1" dirty="0" err="1">
                <a:solidFill>
                  <a:srgbClr val="1A108B"/>
                </a:solidFill>
              </a:rPr>
              <a:t>diversité</a:t>
            </a:r>
            <a:endParaRPr lang="en-US" sz="1400" b="1" dirty="0">
              <a:solidFill>
                <a:srgbClr val="1A108B"/>
              </a:solidFill>
            </a:endParaRPr>
          </a:p>
        </p:txBody>
      </p:sp>
      <p:sp>
        <p:nvSpPr>
          <p:cNvPr id="152" name="Text Box 8"/>
          <p:cNvSpPr txBox="1">
            <a:spLocks noChangeArrowheads="1"/>
          </p:cNvSpPr>
          <p:nvPr/>
        </p:nvSpPr>
        <p:spPr bwMode="auto">
          <a:xfrm>
            <a:off x="3770313" y="4149725"/>
            <a:ext cx="1233487" cy="371475"/>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lIns="90000" tIns="46800" rIns="90000" bIns="46800">
            <a:spAutoFit/>
          </a:bodyPr>
          <a:lstStyle/>
          <a:p>
            <a:pPr fontAlgn="auto">
              <a:spcBef>
                <a:spcPts val="0"/>
              </a:spcBef>
              <a:spcAft>
                <a:spcPts val="0"/>
              </a:spcAft>
              <a:defRPr/>
            </a:pPr>
            <a:r>
              <a:rPr lang="en-US" b="1" dirty="0" err="1">
                <a:solidFill>
                  <a:schemeClr val="accent2"/>
                </a:solidFill>
                <a:latin typeface="+mn-lt"/>
              </a:rPr>
              <a:t>Microbiote</a:t>
            </a:r>
            <a:endParaRPr lang="en-US" b="1" dirty="0">
              <a:solidFill>
                <a:schemeClr val="accent2"/>
              </a:solidFill>
              <a:latin typeface="+mn-lt"/>
            </a:endParaRPr>
          </a:p>
        </p:txBody>
      </p:sp>
      <p:sp>
        <p:nvSpPr>
          <p:cNvPr id="52269" name="Text Box 68"/>
          <p:cNvSpPr txBox="1">
            <a:spLocks noChangeArrowheads="1"/>
          </p:cNvSpPr>
          <p:nvPr/>
        </p:nvSpPr>
        <p:spPr bwMode="auto">
          <a:xfrm>
            <a:off x="3419475" y="5681663"/>
            <a:ext cx="1711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400" b="1">
                <a:solidFill>
                  <a:srgbClr val="1A108B"/>
                </a:solidFill>
              </a:rPr>
              <a:t>Répertoire diversifié</a:t>
            </a:r>
          </a:p>
        </p:txBody>
      </p:sp>
      <p:sp>
        <p:nvSpPr>
          <p:cNvPr id="155" name="Text Box 28"/>
          <p:cNvSpPr txBox="1">
            <a:spLocks noChangeArrowheads="1"/>
          </p:cNvSpPr>
          <p:nvPr/>
        </p:nvSpPr>
        <p:spPr bwMode="auto">
          <a:xfrm>
            <a:off x="3635375" y="5416550"/>
            <a:ext cx="754063" cy="309563"/>
          </a:xfrm>
          <a:prstGeom prst="rect">
            <a:avLst/>
          </a:prstGeom>
          <a:noFill/>
          <a:ln>
            <a:noFill/>
          </a:ln>
          <a:effectLst/>
          <a:extLst/>
        </p:spPr>
        <p:txBody>
          <a:bodyPr wrap="none" lIns="90000" tIns="46800" rIns="90000" bIns="46800">
            <a:spAutoFit/>
          </a:bodyPr>
          <a:lstStyle/>
          <a:p>
            <a:pPr fontAlgn="auto">
              <a:spcBef>
                <a:spcPts val="0"/>
              </a:spcBef>
              <a:spcAft>
                <a:spcPts val="0"/>
              </a:spcAft>
              <a:defRPr/>
            </a:pPr>
            <a:r>
              <a:rPr lang="en-US" sz="1400" dirty="0" err="1">
                <a:latin typeface="+mn-lt"/>
              </a:rPr>
              <a:t>Sevrage</a:t>
            </a:r>
            <a:endParaRPr lang="en-US" sz="1400" dirty="0">
              <a:latin typeface="+mn-lt"/>
            </a:endParaRPr>
          </a:p>
        </p:txBody>
      </p:sp>
      <p:sp>
        <p:nvSpPr>
          <p:cNvPr id="156" name="Rectangle 2"/>
          <p:cNvSpPr>
            <a:spLocks noChangeArrowheads="1"/>
          </p:cNvSpPr>
          <p:nvPr/>
        </p:nvSpPr>
        <p:spPr bwMode="auto">
          <a:xfrm>
            <a:off x="3552825" y="4694238"/>
            <a:ext cx="1574800" cy="471487"/>
          </a:xfrm>
          <a:prstGeom prst="rect">
            <a:avLst/>
          </a:prstGeom>
          <a:solidFill>
            <a:srgbClr val="C0C0C0"/>
          </a:solidFill>
          <a:ln>
            <a:noFill/>
          </a:ln>
          <a:effectLst/>
          <a:extLst/>
        </p:spPr>
        <p:txBody>
          <a:bodyPr lIns="90000" tIns="46800" rIns="90000" bIns="46800" anchor="ctr">
            <a:spAutoFit/>
          </a:bodyPr>
          <a:lstStyle/>
          <a:p>
            <a:pPr fontAlgn="auto">
              <a:spcBef>
                <a:spcPts val="0"/>
              </a:spcBef>
              <a:spcAft>
                <a:spcPts val="0"/>
              </a:spcAft>
              <a:defRPr/>
            </a:pPr>
            <a:endParaRPr lang="fr-FR">
              <a:latin typeface="+mn-lt"/>
            </a:endParaRPr>
          </a:p>
        </p:txBody>
      </p:sp>
      <p:sp>
        <p:nvSpPr>
          <p:cNvPr id="157" name="Rectangle 41"/>
          <p:cNvSpPr>
            <a:spLocks noChangeArrowheads="1"/>
          </p:cNvSpPr>
          <p:nvPr/>
        </p:nvSpPr>
        <p:spPr bwMode="auto">
          <a:xfrm>
            <a:off x="3425825" y="4694238"/>
            <a:ext cx="101600" cy="471487"/>
          </a:xfrm>
          <a:prstGeom prst="rect">
            <a:avLst/>
          </a:prstGeom>
          <a:solidFill>
            <a:srgbClr val="C0C0C0"/>
          </a:solidFill>
          <a:ln>
            <a:noFill/>
          </a:ln>
          <a:effectLst/>
          <a:extLst/>
        </p:spPr>
        <p:txBody>
          <a:bodyPr lIns="90000" tIns="46800" rIns="90000" bIns="46800" anchor="ctr">
            <a:spAutoFit/>
          </a:bodyPr>
          <a:lstStyle/>
          <a:p>
            <a:pPr fontAlgn="auto">
              <a:spcBef>
                <a:spcPts val="0"/>
              </a:spcBef>
              <a:spcAft>
                <a:spcPts val="0"/>
              </a:spcAft>
              <a:defRPr/>
            </a:pPr>
            <a:endParaRPr lang="fr-FR">
              <a:latin typeface="+mn-lt"/>
            </a:endParaRPr>
          </a:p>
        </p:txBody>
      </p:sp>
      <p:sp>
        <p:nvSpPr>
          <p:cNvPr id="158" name="Rectangle 42"/>
          <p:cNvSpPr>
            <a:spLocks noChangeArrowheads="1"/>
          </p:cNvSpPr>
          <p:nvPr/>
        </p:nvSpPr>
        <p:spPr bwMode="auto">
          <a:xfrm>
            <a:off x="3311525" y="4699000"/>
            <a:ext cx="101600" cy="471488"/>
          </a:xfrm>
          <a:prstGeom prst="rect">
            <a:avLst/>
          </a:prstGeom>
          <a:solidFill>
            <a:srgbClr val="C0C0C0"/>
          </a:solidFill>
          <a:ln>
            <a:noFill/>
          </a:ln>
          <a:effectLst/>
          <a:extLst/>
        </p:spPr>
        <p:txBody>
          <a:bodyPr lIns="90000" tIns="46800" rIns="90000" bIns="46800" anchor="ctr">
            <a:spAutoFit/>
          </a:bodyPr>
          <a:lstStyle/>
          <a:p>
            <a:pPr fontAlgn="auto">
              <a:spcBef>
                <a:spcPts val="0"/>
              </a:spcBef>
              <a:spcAft>
                <a:spcPts val="0"/>
              </a:spcAft>
              <a:defRPr/>
            </a:pPr>
            <a:endParaRPr lang="fr-FR">
              <a:latin typeface="+mn-lt"/>
            </a:endParaRPr>
          </a:p>
        </p:txBody>
      </p:sp>
      <p:sp>
        <p:nvSpPr>
          <p:cNvPr id="159" name="Rectangle 44"/>
          <p:cNvSpPr>
            <a:spLocks noChangeArrowheads="1"/>
          </p:cNvSpPr>
          <p:nvPr/>
        </p:nvSpPr>
        <p:spPr bwMode="auto">
          <a:xfrm>
            <a:off x="5153025" y="4694238"/>
            <a:ext cx="101600" cy="471487"/>
          </a:xfrm>
          <a:prstGeom prst="rect">
            <a:avLst/>
          </a:prstGeom>
          <a:solidFill>
            <a:srgbClr val="C0C0C0"/>
          </a:solidFill>
          <a:ln>
            <a:noFill/>
          </a:ln>
          <a:effectLst/>
          <a:extLst/>
        </p:spPr>
        <p:txBody>
          <a:bodyPr lIns="90000" tIns="46800" rIns="90000" bIns="46800" anchor="ctr">
            <a:spAutoFit/>
          </a:bodyPr>
          <a:lstStyle/>
          <a:p>
            <a:pPr fontAlgn="auto">
              <a:spcBef>
                <a:spcPts val="0"/>
              </a:spcBef>
              <a:spcAft>
                <a:spcPts val="0"/>
              </a:spcAft>
              <a:defRPr/>
            </a:pPr>
            <a:endParaRPr lang="fr-FR">
              <a:latin typeface="+mn-lt"/>
            </a:endParaRPr>
          </a:p>
        </p:txBody>
      </p:sp>
      <p:sp>
        <p:nvSpPr>
          <p:cNvPr id="52275" name="Text Box 46"/>
          <p:cNvSpPr txBox="1">
            <a:spLocks noChangeArrowheads="1"/>
          </p:cNvSpPr>
          <p:nvPr/>
        </p:nvSpPr>
        <p:spPr bwMode="auto">
          <a:xfrm>
            <a:off x="3411538" y="4846638"/>
            <a:ext cx="1885950"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1400" dirty="0" err="1"/>
              <a:t>Répertoire</a:t>
            </a:r>
            <a:r>
              <a:rPr lang="en-US" sz="1400" dirty="0"/>
              <a:t> </a:t>
            </a:r>
            <a:r>
              <a:rPr lang="en-US" sz="1400" dirty="0" err="1"/>
              <a:t>primaire</a:t>
            </a:r>
            <a:endParaRPr lang="en-US" sz="1400" dirty="0"/>
          </a:p>
        </p:txBody>
      </p:sp>
      <p:sp>
        <p:nvSpPr>
          <p:cNvPr id="161" name="Text Box 48"/>
          <p:cNvSpPr txBox="1">
            <a:spLocks noChangeArrowheads="1"/>
          </p:cNvSpPr>
          <p:nvPr/>
        </p:nvSpPr>
        <p:spPr bwMode="auto">
          <a:xfrm>
            <a:off x="3925888" y="4670425"/>
            <a:ext cx="654050" cy="304800"/>
          </a:xfrm>
          <a:prstGeom prst="rect">
            <a:avLst/>
          </a:prstGeom>
          <a:noFill/>
          <a:ln>
            <a:noFill/>
          </a:ln>
          <a:effectLst/>
          <a:extLst/>
        </p:spPr>
        <p:txBody>
          <a:bodyPr wrap="none" lIns="90000" tIns="46800" rIns="90000" bIns="46800">
            <a:spAutoFit/>
          </a:bodyPr>
          <a:lstStyle/>
          <a:p>
            <a:pPr fontAlgn="auto">
              <a:spcBef>
                <a:spcPts val="0"/>
              </a:spcBef>
              <a:spcAft>
                <a:spcPts val="0"/>
              </a:spcAft>
              <a:defRPr/>
            </a:pPr>
            <a:r>
              <a:rPr lang="en-US" sz="1400" dirty="0">
                <a:latin typeface="+mn-lt"/>
              </a:rPr>
              <a:t>GALT</a:t>
            </a:r>
          </a:p>
        </p:txBody>
      </p:sp>
      <p:sp>
        <p:nvSpPr>
          <p:cNvPr id="52277" name="Text Box 58"/>
          <p:cNvSpPr txBox="1">
            <a:spLocks noChangeArrowheads="1"/>
          </p:cNvSpPr>
          <p:nvPr/>
        </p:nvSpPr>
        <p:spPr bwMode="auto">
          <a:xfrm>
            <a:off x="5867400" y="4149725"/>
            <a:ext cx="22447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200" b="1"/>
              <a:t>Stimulation Ag exogène</a:t>
            </a:r>
          </a:p>
          <a:p>
            <a:r>
              <a:rPr lang="en-US" sz="1200" b="1"/>
              <a:t>Réponse immunitaire spécifique</a:t>
            </a:r>
          </a:p>
        </p:txBody>
      </p:sp>
      <p:sp>
        <p:nvSpPr>
          <p:cNvPr id="52278" name="Text Box 70"/>
          <p:cNvSpPr txBox="1">
            <a:spLocks noChangeArrowheads="1"/>
          </p:cNvSpPr>
          <p:nvPr/>
        </p:nvSpPr>
        <p:spPr bwMode="auto">
          <a:xfrm>
            <a:off x="5580063" y="5681663"/>
            <a:ext cx="2663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400" b="1">
                <a:solidFill>
                  <a:srgbClr val="1A108B"/>
                </a:solidFill>
              </a:rPr>
              <a:t>Répertoire très diversifié</a:t>
            </a:r>
          </a:p>
        </p:txBody>
      </p:sp>
      <p:grpSp>
        <p:nvGrpSpPr>
          <p:cNvPr id="52279" name="Grouper 4"/>
          <p:cNvGrpSpPr>
            <a:grpSpLocks/>
          </p:cNvGrpSpPr>
          <p:nvPr/>
        </p:nvGrpSpPr>
        <p:grpSpPr bwMode="auto">
          <a:xfrm>
            <a:off x="5291138" y="4624388"/>
            <a:ext cx="2297037" cy="542925"/>
            <a:chOff x="5029200" y="4869160"/>
            <a:chExt cx="2088026" cy="543495"/>
          </a:xfrm>
        </p:grpSpPr>
        <p:grpSp>
          <p:nvGrpSpPr>
            <p:cNvPr id="52287" name="Grouper 3"/>
            <p:cNvGrpSpPr>
              <a:grpSpLocks/>
            </p:cNvGrpSpPr>
            <p:nvPr/>
          </p:nvGrpSpPr>
          <p:grpSpPr bwMode="auto">
            <a:xfrm>
              <a:off x="5029200" y="4937184"/>
              <a:ext cx="2003412" cy="475471"/>
              <a:chOff x="5029200" y="4937184"/>
              <a:chExt cx="2003412" cy="475471"/>
            </a:xfrm>
          </p:grpSpPr>
          <p:sp>
            <p:nvSpPr>
              <p:cNvPr id="169" name="Rectangle 39"/>
              <p:cNvSpPr>
                <a:spLocks noChangeArrowheads="1"/>
              </p:cNvSpPr>
              <p:nvPr/>
            </p:nvSpPr>
            <p:spPr bwMode="auto">
              <a:xfrm>
                <a:off x="5167733" y="4942261"/>
                <a:ext cx="1624875" cy="470394"/>
              </a:xfrm>
              <a:prstGeom prst="rect">
                <a:avLst/>
              </a:prstGeom>
              <a:solidFill>
                <a:srgbClr val="969696"/>
              </a:solidFill>
              <a:ln>
                <a:noFill/>
              </a:ln>
              <a:effectLst/>
              <a:extLst/>
            </p:spPr>
            <p:txBody>
              <a:bodyPr lIns="90000" tIns="46800" rIns="90000" bIns="46800" anchor="ctr">
                <a:spAutoFit/>
              </a:bodyPr>
              <a:lstStyle/>
              <a:p>
                <a:pPr fontAlgn="auto">
                  <a:spcBef>
                    <a:spcPts val="0"/>
                  </a:spcBef>
                  <a:spcAft>
                    <a:spcPts val="0"/>
                  </a:spcAft>
                  <a:defRPr/>
                </a:pPr>
                <a:endParaRPr lang="fr-FR">
                  <a:latin typeface="+mn-lt"/>
                </a:endParaRPr>
              </a:p>
            </p:txBody>
          </p:sp>
          <p:sp>
            <p:nvSpPr>
              <p:cNvPr id="170" name="Rectangle 43"/>
              <p:cNvSpPr>
                <a:spLocks noChangeArrowheads="1"/>
              </p:cNvSpPr>
              <p:nvPr/>
            </p:nvSpPr>
            <p:spPr bwMode="auto">
              <a:xfrm>
                <a:off x="5029200" y="4942261"/>
                <a:ext cx="101014" cy="470394"/>
              </a:xfrm>
              <a:prstGeom prst="rect">
                <a:avLst/>
              </a:prstGeom>
              <a:solidFill>
                <a:srgbClr val="969696"/>
              </a:solidFill>
              <a:ln>
                <a:noFill/>
              </a:ln>
              <a:effectLst/>
              <a:extLst/>
            </p:spPr>
            <p:txBody>
              <a:bodyPr lIns="90000" tIns="46800" rIns="90000" bIns="46800" anchor="ctr">
                <a:spAutoFit/>
              </a:bodyPr>
              <a:lstStyle/>
              <a:p>
                <a:pPr fontAlgn="auto">
                  <a:spcBef>
                    <a:spcPts val="0"/>
                  </a:spcBef>
                  <a:spcAft>
                    <a:spcPts val="0"/>
                  </a:spcAft>
                  <a:defRPr/>
                </a:pPr>
                <a:endParaRPr lang="fr-FR">
                  <a:latin typeface="+mn-lt"/>
                </a:endParaRPr>
              </a:p>
            </p:txBody>
          </p:sp>
          <p:sp>
            <p:nvSpPr>
              <p:cNvPr id="171" name="Rectangle 54"/>
              <p:cNvSpPr>
                <a:spLocks noChangeArrowheads="1"/>
              </p:cNvSpPr>
              <p:nvPr/>
            </p:nvSpPr>
            <p:spPr bwMode="auto">
              <a:xfrm>
                <a:off x="6807039" y="4942261"/>
                <a:ext cx="102456" cy="464037"/>
              </a:xfrm>
              <a:prstGeom prst="rect">
                <a:avLst/>
              </a:prstGeom>
              <a:solidFill>
                <a:srgbClr val="969696"/>
              </a:solidFill>
              <a:ln>
                <a:noFill/>
              </a:ln>
              <a:effectLst/>
              <a:extLst/>
            </p:spPr>
            <p:txBody>
              <a:bodyPr lIns="90000" tIns="46800" rIns="90000" bIns="46800" anchor="ctr">
                <a:spAutoFit/>
              </a:bodyPr>
              <a:lstStyle/>
              <a:p>
                <a:pPr fontAlgn="auto">
                  <a:spcBef>
                    <a:spcPts val="0"/>
                  </a:spcBef>
                  <a:spcAft>
                    <a:spcPts val="0"/>
                  </a:spcAft>
                  <a:defRPr/>
                </a:pPr>
                <a:endParaRPr lang="fr-FR">
                  <a:latin typeface="+mn-lt"/>
                </a:endParaRPr>
              </a:p>
            </p:txBody>
          </p:sp>
          <p:sp>
            <p:nvSpPr>
              <p:cNvPr id="172" name="Rectangle 55"/>
              <p:cNvSpPr>
                <a:spLocks noChangeArrowheads="1"/>
              </p:cNvSpPr>
              <p:nvPr/>
            </p:nvSpPr>
            <p:spPr bwMode="auto">
              <a:xfrm>
                <a:off x="6931141" y="4937493"/>
                <a:ext cx="101014" cy="465627"/>
              </a:xfrm>
              <a:prstGeom prst="rect">
                <a:avLst/>
              </a:prstGeom>
              <a:solidFill>
                <a:srgbClr val="969696"/>
              </a:solidFill>
              <a:ln>
                <a:noFill/>
              </a:ln>
              <a:effectLst/>
              <a:extLst/>
            </p:spPr>
            <p:txBody>
              <a:bodyPr lIns="90000" tIns="46800" rIns="90000" bIns="46800" anchor="ctr">
                <a:spAutoFit/>
              </a:bodyPr>
              <a:lstStyle/>
              <a:p>
                <a:pPr fontAlgn="auto">
                  <a:spcBef>
                    <a:spcPts val="0"/>
                  </a:spcBef>
                  <a:spcAft>
                    <a:spcPts val="0"/>
                  </a:spcAft>
                  <a:defRPr/>
                </a:pPr>
                <a:endParaRPr lang="fr-FR">
                  <a:latin typeface="+mn-lt"/>
                </a:endParaRPr>
              </a:p>
            </p:txBody>
          </p:sp>
        </p:grpSp>
        <p:sp>
          <p:nvSpPr>
            <p:cNvPr id="52288" name="Text Box 49"/>
            <p:cNvSpPr txBox="1">
              <a:spLocks noChangeArrowheads="1"/>
            </p:cNvSpPr>
            <p:nvPr/>
          </p:nvSpPr>
          <p:spPr bwMode="auto">
            <a:xfrm>
              <a:off x="5095512" y="4869160"/>
              <a:ext cx="2021714" cy="3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400" dirty="0" err="1"/>
                <a:t>Organes</a:t>
              </a:r>
              <a:r>
                <a:rPr lang="en-US" sz="1400" dirty="0"/>
                <a:t> </a:t>
              </a:r>
              <a:r>
                <a:rPr lang="en-US" sz="1400" dirty="0" err="1"/>
                <a:t>lymphoïdes</a:t>
              </a:r>
              <a:r>
                <a:rPr lang="en-US" sz="1400" dirty="0"/>
                <a:t> 2nd</a:t>
              </a:r>
            </a:p>
          </p:txBody>
        </p:sp>
        <p:sp>
          <p:nvSpPr>
            <p:cNvPr id="52289" name="Text Box 47"/>
            <p:cNvSpPr txBox="1">
              <a:spLocks noChangeArrowheads="1"/>
            </p:cNvSpPr>
            <p:nvPr/>
          </p:nvSpPr>
          <p:spPr bwMode="auto">
            <a:xfrm>
              <a:off x="5098466" y="5091643"/>
              <a:ext cx="1799484" cy="3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1400" dirty="0" err="1"/>
                <a:t>Répertoire</a:t>
              </a:r>
              <a:r>
                <a:rPr lang="en-US" sz="1400" dirty="0"/>
                <a:t> </a:t>
              </a:r>
              <a:r>
                <a:rPr lang="en-US" sz="1400" dirty="0" err="1"/>
                <a:t>secondaire</a:t>
              </a:r>
              <a:endParaRPr lang="en-US" sz="1400" dirty="0"/>
            </a:p>
          </p:txBody>
        </p:sp>
      </p:grpSp>
      <p:sp>
        <p:nvSpPr>
          <p:cNvPr id="173" name="Flèche courbée vers le bas 172"/>
          <p:cNvSpPr/>
          <p:nvPr/>
        </p:nvSpPr>
        <p:spPr>
          <a:xfrm rot="10800000" flipH="1">
            <a:off x="3563888" y="4191132"/>
            <a:ext cx="1656184" cy="431824"/>
          </a:xfrm>
          <a:prstGeom prst="curvedDown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cxnSp>
        <p:nvCxnSpPr>
          <p:cNvPr id="52283" name="Connecteur droit 173"/>
          <p:cNvCxnSpPr>
            <a:cxnSpLocks noChangeShapeType="1"/>
          </p:cNvCxnSpPr>
          <p:nvPr/>
        </p:nvCxnSpPr>
        <p:spPr bwMode="auto">
          <a:xfrm>
            <a:off x="3203575" y="5302250"/>
            <a:ext cx="0" cy="719138"/>
          </a:xfrm>
          <a:prstGeom prst="line">
            <a:avLst/>
          </a:prstGeom>
          <a:noFill/>
          <a:ln w="25400">
            <a:solidFill>
              <a:schemeClr val="tx2"/>
            </a:solidFill>
            <a:prstDash val="dash"/>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284" name="Connecteur droit 174"/>
          <p:cNvCxnSpPr>
            <a:cxnSpLocks noChangeShapeType="1"/>
          </p:cNvCxnSpPr>
          <p:nvPr/>
        </p:nvCxnSpPr>
        <p:spPr bwMode="auto">
          <a:xfrm>
            <a:off x="5364163" y="5229225"/>
            <a:ext cx="0" cy="720725"/>
          </a:xfrm>
          <a:prstGeom prst="line">
            <a:avLst/>
          </a:prstGeom>
          <a:noFill/>
          <a:ln w="25400">
            <a:solidFill>
              <a:schemeClr val="tx2"/>
            </a:solidFill>
            <a:prstDash val="dash"/>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6" name="Text Box 28"/>
          <p:cNvSpPr txBox="1">
            <a:spLocks noChangeArrowheads="1"/>
          </p:cNvSpPr>
          <p:nvPr/>
        </p:nvSpPr>
        <p:spPr bwMode="auto">
          <a:xfrm>
            <a:off x="6791325" y="5949950"/>
            <a:ext cx="2173288" cy="263525"/>
          </a:xfrm>
          <a:prstGeom prst="rect">
            <a:avLst/>
          </a:prstGeom>
          <a:noFill/>
          <a:ln>
            <a:noFill/>
          </a:ln>
          <a:effectLst/>
          <a:extLst>
            <a:ext uri="{909E8E84-426E-40dd-AFC4-6F175D3DCCD1}"/>
            <a:ext uri="{91240B29-F687-4f45-9708-019B960494DF}"/>
            <a:ext uri="{AF507438-7753-43e0-B8FC-AC1667EBCBE1}"/>
          </a:extLst>
        </p:spPr>
        <p:txBody>
          <a:bodyPr wrap="none" lIns="90000" tIns="46800" rIns="90000" bIns="46800">
            <a:spAutoFit/>
          </a:bodyPr>
          <a:lstStyle/>
          <a:p>
            <a:pPr fontAlgn="auto">
              <a:spcBef>
                <a:spcPts val="0"/>
              </a:spcBef>
              <a:spcAft>
                <a:spcPts val="0"/>
              </a:spcAft>
              <a:defRPr/>
            </a:pPr>
            <a:r>
              <a:rPr lang="en-US" sz="1100" i="1" dirty="0">
                <a:latin typeface="+mn-lt"/>
              </a:rPr>
              <a:t>(</a:t>
            </a:r>
            <a:r>
              <a:rPr lang="en-US" sz="1100" i="1" dirty="0" err="1">
                <a:latin typeface="+mn-lt"/>
              </a:rPr>
              <a:t>Fortun-Lamothe</a:t>
            </a:r>
            <a:r>
              <a:rPr lang="en-US" sz="1100" i="1" dirty="0">
                <a:latin typeface="+mn-lt"/>
              </a:rPr>
              <a:t> et </a:t>
            </a:r>
            <a:r>
              <a:rPr lang="en-US" sz="1100" i="1" dirty="0" err="1">
                <a:latin typeface="+mn-lt"/>
              </a:rPr>
              <a:t>Boullier</a:t>
            </a:r>
            <a:r>
              <a:rPr lang="en-US" sz="1100" i="1" dirty="0">
                <a:latin typeface="+mn-lt"/>
              </a:rPr>
              <a:t>, 2007)</a:t>
            </a:r>
          </a:p>
        </p:txBody>
      </p:sp>
      <p:sp>
        <p:nvSpPr>
          <p:cNvPr id="175" name="Rectangle 174"/>
          <p:cNvSpPr/>
          <p:nvPr/>
        </p:nvSpPr>
        <p:spPr>
          <a:xfrm>
            <a:off x="0" y="252413"/>
            <a:ext cx="9144000" cy="554037"/>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éducation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SI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inné</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2413"/>
            <a:ext cx="9144000" cy="506292"/>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éducation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 </a:t>
            </a:r>
          </a:p>
        </p:txBody>
      </p:sp>
      <p:sp>
        <p:nvSpPr>
          <p:cNvPr id="53251" name="Rectangle 118"/>
          <p:cNvSpPr>
            <a:spLocks noChangeArrowheads="1"/>
          </p:cNvSpPr>
          <p:nvPr/>
        </p:nvSpPr>
        <p:spPr bwMode="auto">
          <a:xfrm>
            <a:off x="395288" y="981075"/>
            <a:ext cx="805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01675" indent="-3429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buFont typeface="Arial" panose="020B0604020202020204" pitchFamily="34" charset="0"/>
              <a:buChar char="•"/>
            </a:pPr>
            <a:r>
              <a:rPr lang="fr-FR" sz="2000" b="1">
                <a:solidFill>
                  <a:schemeClr val="accent2"/>
                </a:solidFill>
                <a:sym typeface="Wingdings" panose="05000000000000000000" pitchFamily="2" charset="2"/>
              </a:rPr>
              <a:t>Education du SI inné in utero par le microbiote de la mère</a:t>
            </a:r>
          </a:p>
        </p:txBody>
      </p:sp>
      <p:pic>
        <p:nvPicPr>
          <p:cNvPr id="53252"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581150"/>
            <a:ext cx="57150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ZoneTexte 4"/>
          <p:cNvSpPr txBox="1">
            <a:spLocks noChangeArrowheads="1"/>
          </p:cNvSpPr>
          <p:nvPr/>
        </p:nvSpPr>
        <p:spPr bwMode="auto">
          <a:xfrm>
            <a:off x="1476375" y="6443663"/>
            <a:ext cx="4708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200" dirty="0">
                <a:solidFill>
                  <a:schemeClr val="bg1"/>
                </a:solidFill>
              </a:rPr>
              <a:t>Illustration Pends et </a:t>
            </a:r>
            <a:r>
              <a:rPr lang="fr-FR" sz="1200" dirty="0" err="1">
                <a:solidFill>
                  <a:schemeClr val="bg1"/>
                </a:solidFill>
              </a:rPr>
              <a:t>Hooper</a:t>
            </a:r>
            <a:r>
              <a:rPr lang="fr-FR" sz="1200" dirty="0">
                <a:solidFill>
                  <a:schemeClr val="bg1"/>
                </a:solidFill>
              </a:rPr>
              <a:t> 2014 Nature doi:10.1038/nature17895</a:t>
            </a:r>
          </a:p>
        </p:txBody>
      </p:sp>
      <p:sp>
        <p:nvSpPr>
          <p:cNvPr id="53254" name="Rectangle 5"/>
          <p:cNvSpPr>
            <a:spLocks noChangeArrowheads="1"/>
          </p:cNvSpPr>
          <p:nvPr/>
        </p:nvSpPr>
        <p:spPr bwMode="auto">
          <a:xfrm>
            <a:off x="6184900" y="4077072"/>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200" dirty="0"/>
              <a:t>group 3 innate lymphoid cells (ILC3) </a:t>
            </a:r>
            <a:endParaRPr lang="en-US" sz="1200" dirty="0" smtClean="0"/>
          </a:p>
          <a:p>
            <a:r>
              <a:rPr lang="en-US" sz="1200" dirty="0" smtClean="0"/>
              <a:t>intestinal </a:t>
            </a:r>
            <a:r>
              <a:rPr lang="en-US" sz="1200" dirty="0"/>
              <a:t>mononuclear cells (</a:t>
            </a:r>
            <a:r>
              <a:rPr lang="en-US" sz="1200" dirty="0" err="1"/>
              <a:t>iMNC</a:t>
            </a:r>
            <a:r>
              <a:rPr lang="en-US" sz="1200" dirty="0"/>
              <a:t>)</a:t>
            </a:r>
          </a:p>
          <a:p>
            <a:r>
              <a:rPr lang="fr-FR" sz="1200" dirty="0" err="1"/>
              <a:t>antimicrobial</a:t>
            </a:r>
            <a:r>
              <a:rPr lang="fr-FR" sz="1200" dirty="0"/>
              <a:t> </a:t>
            </a:r>
            <a:r>
              <a:rPr lang="fr-FR" sz="1200" dirty="0" err="1"/>
              <a:t>protein</a:t>
            </a:r>
            <a:r>
              <a:rPr lang="fr-FR" sz="1200" dirty="0"/>
              <a:t> (AMP) </a:t>
            </a:r>
            <a:r>
              <a:rPr lang="fr-FR" sz="1200" dirty="0" err="1"/>
              <a:t>RegIII</a:t>
            </a:r>
            <a:r>
              <a:rPr lang="el-GR" sz="1200" dirty="0"/>
              <a:t>γ</a:t>
            </a:r>
            <a:endParaRPr lang="fr-FR" sz="1200" dirty="0"/>
          </a:p>
        </p:txBody>
      </p:sp>
      <p:sp>
        <p:nvSpPr>
          <p:cNvPr id="3" name="Rectangle 2"/>
          <p:cNvSpPr/>
          <p:nvPr/>
        </p:nvSpPr>
        <p:spPr>
          <a:xfrm>
            <a:off x="467544" y="5276850"/>
            <a:ext cx="8424936" cy="830997"/>
          </a:xfrm>
          <a:prstGeom prst="rect">
            <a:avLst/>
          </a:prstGeom>
        </p:spPr>
        <p:txBody>
          <a:bodyPr wrap="square">
            <a:spAutoFit/>
          </a:bodyPr>
          <a:lstStyle/>
          <a:p>
            <a:r>
              <a:rPr lang="fr-FR" sz="1600" dirty="0"/>
              <a:t>La colonisation transitoire </a:t>
            </a:r>
            <a:r>
              <a:rPr lang="fr-FR" sz="1600" dirty="0" smtClean="0"/>
              <a:t>de la mère par </a:t>
            </a:r>
            <a:r>
              <a:rPr lang="fr-FR" sz="1600" dirty="0" err="1"/>
              <a:t>Ecoli</a:t>
            </a:r>
            <a:r>
              <a:rPr lang="fr-FR" sz="1600" dirty="0"/>
              <a:t> pendant 1 semaine permet la production d’anticorps </a:t>
            </a:r>
            <a:r>
              <a:rPr lang="fr-FR" sz="1600" dirty="0" smtClean="0"/>
              <a:t>spécifiques </a:t>
            </a:r>
            <a:r>
              <a:rPr lang="fr-FR" sz="1600" dirty="0"/>
              <a:t>qui vont augmenter le nombre de </a:t>
            </a:r>
            <a:r>
              <a:rPr lang="fr-FR" sz="1600" dirty="0" smtClean="0"/>
              <a:t>cellules responsables </a:t>
            </a:r>
            <a:r>
              <a:rPr lang="fr-FR" sz="1600" dirty="0"/>
              <a:t>de la réponse </a:t>
            </a:r>
            <a:r>
              <a:rPr lang="fr-FR" sz="1600" dirty="0" smtClean="0"/>
              <a:t>innée </a:t>
            </a:r>
            <a:r>
              <a:rPr lang="fr-FR" sz="1600" dirty="0"/>
              <a:t>non spécifique </a:t>
            </a:r>
            <a:r>
              <a:rPr lang="fr-FR" sz="1600" dirty="0" smtClean="0"/>
              <a:t>chez le nouveau né</a:t>
            </a:r>
            <a:endParaRPr lang="fr-FR" sz="1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2413"/>
            <a:ext cx="9144000" cy="506292"/>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éducation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 </a:t>
            </a:r>
          </a:p>
        </p:txBody>
      </p:sp>
      <p:sp>
        <p:nvSpPr>
          <p:cNvPr id="55299" name="Rectangle 118"/>
          <p:cNvSpPr>
            <a:spLocks noChangeArrowheads="1"/>
          </p:cNvSpPr>
          <p:nvPr/>
        </p:nvSpPr>
        <p:spPr bwMode="auto">
          <a:xfrm>
            <a:off x="395288" y="981075"/>
            <a:ext cx="5991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01675" indent="-3429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buFont typeface="Arial" panose="020B0604020202020204" pitchFamily="34" charset="0"/>
              <a:buChar char="•"/>
            </a:pPr>
            <a:r>
              <a:rPr lang="fr-FR" sz="2000" b="1">
                <a:solidFill>
                  <a:schemeClr val="accent2"/>
                </a:solidFill>
                <a:sym typeface="Wingdings" panose="05000000000000000000" pitchFamily="2" charset="2"/>
              </a:rPr>
              <a:t>Education du SI et maladie auto-immune</a:t>
            </a:r>
          </a:p>
        </p:txBody>
      </p:sp>
      <p:sp>
        <p:nvSpPr>
          <p:cNvPr id="55301" name="ZoneTexte 8"/>
          <p:cNvSpPr txBox="1">
            <a:spLocks noChangeArrowheads="1"/>
          </p:cNvSpPr>
          <p:nvPr/>
        </p:nvSpPr>
        <p:spPr bwMode="auto">
          <a:xfrm>
            <a:off x="2699792" y="1916113"/>
            <a:ext cx="3198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b="1" dirty="0"/>
              <a:t>« The </a:t>
            </a:r>
            <a:r>
              <a:rPr lang="fr-FR" b="1" dirty="0" err="1"/>
              <a:t>hygiene</a:t>
            </a:r>
            <a:r>
              <a:rPr lang="fr-FR" b="1" dirty="0"/>
              <a:t> </a:t>
            </a:r>
            <a:r>
              <a:rPr lang="fr-FR" b="1" dirty="0" err="1"/>
              <a:t>hypothesis</a:t>
            </a:r>
            <a:r>
              <a:rPr lang="fr-FR" b="1" dirty="0"/>
              <a:t> »</a:t>
            </a:r>
          </a:p>
        </p:txBody>
      </p:sp>
      <p:sp>
        <p:nvSpPr>
          <p:cNvPr id="55302" name="Rectangle 9"/>
          <p:cNvSpPr>
            <a:spLocks noChangeArrowheads="1"/>
          </p:cNvSpPr>
          <p:nvPr/>
        </p:nvSpPr>
        <p:spPr bwMode="auto">
          <a:xfrm>
            <a:off x="890589" y="2492896"/>
            <a:ext cx="483353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fr-FR" dirty="0" smtClean="0"/>
              <a:t>Le </a:t>
            </a:r>
            <a:r>
              <a:rPr lang="fr-FR" dirty="0"/>
              <a:t>défaut de stimulation ou d’exposition aux agents pathogènes et aux microorganismes symbiotiques (microbiote intestinal) ou l’utilisation fréquente d’antibiotique chez le jeune enfant augmente la susceptibilité des patients à développer des troubles allergiques et des maladies </a:t>
            </a:r>
            <a:r>
              <a:rPr lang="fr-FR" dirty="0" smtClean="0"/>
              <a:t>auto-immunes</a:t>
            </a:r>
            <a:endParaRPr lang="fr-FR" dirty="0"/>
          </a:p>
          <a:p>
            <a:r>
              <a:rPr lang="fr-FR" dirty="0"/>
              <a:t> </a:t>
            </a:r>
          </a:p>
        </p:txBody>
      </p:sp>
      <p:pic>
        <p:nvPicPr>
          <p:cNvPr id="105474" name="Picture 2" descr="http://home.allergicchild.com/wp-content/uploads/2012/07/dirt-in-mouth_1-300x2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980" y="2098153"/>
            <a:ext cx="2857500" cy="22669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0588" y="5025950"/>
            <a:ext cx="7929884" cy="923330"/>
          </a:xfrm>
          <a:prstGeom prst="rect">
            <a:avLst/>
          </a:prstGeom>
        </p:spPr>
        <p:txBody>
          <a:bodyPr wrap="square">
            <a:spAutoFit/>
          </a:bodyPr>
          <a:lstStyle/>
          <a:p>
            <a:r>
              <a:rPr lang="fr-FR" dirty="0" smtClean="0">
                <a:sym typeface="Wingdings" panose="05000000000000000000" pitchFamily="2" charset="2"/>
              </a:rPr>
              <a:t> </a:t>
            </a:r>
            <a:r>
              <a:rPr lang="fr-FR" dirty="0" smtClean="0"/>
              <a:t>lié </a:t>
            </a:r>
            <a:r>
              <a:rPr lang="fr-FR" dirty="0"/>
              <a:t>à une altération de la mise en place du système immunitaire en relation avec des modifications de la composition du </a:t>
            </a:r>
            <a:r>
              <a:rPr lang="fr-FR" dirty="0" err="1"/>
              <a:t>microbiote</a:t>
            </a:r>
            <a:r>
              <a:rPr lang="fr-FR" dirty="0"/>
              <a:t> (</a:t>
            </a:r>
            <a:r>
              <a:rPr lang="fr-FR" dirty="0" err="1"/>
              <a:t>Okada</a:t>
            </a:r>
            <a:r>
              <a:rPr lang="fr-FR" i="1" dirty="0"/>
              <a:t> et al.</a:t>
            </a:r>
            <a:r>
              <a:rPr lang="fr-FR" dirty="0"/>
              <a:t>, 2010).</a:t>
            </a:r>
          </a:p>
        </p:txBody>
      </p:sp>
      <p:sp>
        <p:nvSpPr>
          <p:cNvPr id="4" name="Rectangle 3"/>
          <p:cNvSpPr/>
          <p:nvPr/>
        </p:nvSpPr>
        <p:spPr>
          <a:xfrm>
            <a:off x="1907704" y="6479758"/>
            <a:ext cx="5742384" cy="261610"/>
          </a:xfrm>
          <a:prstGeom prst="rect">
            <a:avLst/>
          </a:prstGeom>
        </p:spPr>
        <p:txBody>
          <a:bodyPr wrap="square">
            <a:spAutoFit/>
          </a:bodyPr>
          <a:lstStyle/>
          <a:p>
            <a:r>
              <a:rPr lang="fr-FR" sz="1100" dirty="0" smtClean="0">
                <a:solidFill>
                  <a:schemeClr val="bg1"/>
                </a:solidFill>
              </a:rPr>
              <a:t>Illustration : http</a:t>
            </a:r>
            <a:r>
              <a:rPr lang="fr-FR" sz="1100" dirty="0">
                <a:solidFill>
                  <a:schemeClr val="bg1"/>
                </a:solidFill>
              </a:rPr>
              <a:t>://home.allergicchild.com/wp-content/uploads/2012/07/dirt-in-mouth_1.jpg</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2413"/>
            <a:ext cx="9144000" cy="504305"/>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éducation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allergie</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0419"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772816"/>
            <a:ext cx="37496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4900" y="2636838"/>
            <a:ext cx="1146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1" name="Groupe 88"/>
          <p:cNvGrpSpPr>
            <a:grpSpLocks/>
          </p:cNvGrpSpPr>
          <p:nvPr/>
        </p:nvGrpSpPr>
        <p:grpSpPr bwMode="auto">
          <a:xfrm>
            <a:off x="6234113" y="3370263"/>
            <a:ext cx="1146175" cy="706437"/>
            <a:chOff x="3065785" y="2564904"/>
            <a:chExt cx="1146175" cy="706437"/>
          </a:xfrm>
        </p:grpSpPr>
        <p:pic>
          <p:nvPicPr>
            <p:cNvPr id="60529" name="Image 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5785" y="2564904"/>
              <a:ext cx="1146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530" name="Group 22"/>
            <p:cNvGrpSpPr>
              <a:grpSpLocks noChangeAspect="1"/>
            </p:cNvGrpSpPr>
            <p:nvPr/>
          </p:nvGrpSpPr>
          <p:grpSpPr bwMode="auto">
            <a:xfrm>
              <a:off x="3511161" y="2998708"/>
              <a:ext cx="124735" cy="142260"/>
              <a:chOff x="3216" y="720"/>
              <a:chExt cx="358" cy="332"/>
            </a:xfrm>
          </p:grpSpPr>
          <p:sp>
            <p:nvSpPr>
              <p:cNvPr id="33" name="AutoShape 23"/>
              <p:cNvSpPr>
                <a:spLocks noChangeAspect="1" noChangeArrowheads="1"/>
              </p:cNvSpPr>
              <p:nvPr/>
            </p:nvSpPr>
            <p:spPr bwMode="auto">
              <a:xfrm>
                <a:off x="3305" y="852"/>
                <a:ext cx="191"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60556"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57"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58"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59"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60"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61"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60531" name="Group 30"/>
            <p:cNvGrpSpPr>
              <a:grpSpLocks noChangeAspect="1"/>
            </p:cNvGrpSpPr>
            <p:nvPr/>
          </p:nvGrpSpPr>
          <p:grpSpPr bwMode="auto">
            <a:xfrm>
              <a:off x="3439153" y="2926699"/>
              <a:ext cx="124735" cy="142261"/>
              <a:chOff x="3216" y="720"/>
              <a:chExt cx="358" cy="332"/>
            </a:xfrm>
          </p:grpSpPr>
          <p:sp>
            <p:nvSpPr>
              <p:cNvPr id="26" name="AutoShape 31"/>
              <p:cNvSpPr>
                <a:spLocks noChangeAspect="1" noChangeArrowheads="1"/>
              </p:cNvSpPr>
              <p:nvPr/>
            </p:nvSpPr>
            <p:spPr bwMode="auto">
              <a:xfrm>
                <a:off x="3302" y="854"/>
                <a:ext cx="196" cy="122"/>
              </a:xfrm>
              <a:prstGeom prst="roundRect">
                <a:avLst>
                  <a:gd name="adj" fmla="val 16667"/>
                </a:avLst>
              </a:prstGeom>
              <a:solidFill>
                <a:schemeClr val="accent1"/>
              </a:solidFill>
              <a:ln w="9525">
                <a:solidFill>
                  <a:schemeClr val="tx1"/>
                </a:solidFill>
                <a:round/>
                <a:headEnd/>
                <a:tailEnd/>
              </a:ln>
              <a:effectLst/>
              <a:extLst/>
            </p:spPr>
            <p:txBody>
              <a:bodyPr wrap="none" anchor="ctr"/>
              <a:lstStyle/>
              <a:p>
                <a:pPr fontAlgn="auto">
                  <a:spcBef>
                    <a:spcPts val="0"/>
                  </a:spcBef>
                  <a:spcAft>
                    <a:spcPts val="0"/>
                  </a:spcAft>
                  <a:defRPr/>
                </a:pPr>
                <a:endParaRPr lang="fr-FR">
                  <a:latin typeface="+mn-lt"/>
                </a:endParaRPr>
              </a:p>
            </p:txBody>
          </p:sp>
          <p:sp>
            <p:nvSpPr>
              <p:cNvPr id="60549"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50"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51"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52"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53"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54"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60532" name="Group 38"/>
            <p:cNvGrpSpPr>
              <a:grpSpLocks noChangeAspect="1"/>
            </p:cNvGrpSpPr>
            <p:nvPr/>
          </p:nvGrpSpPr>
          <p:grpSpPr bwMode="auto">
            <a:xfrm>
              <a:off x="3583169" y="2924944"/>
              <a:ext cx="124735" cy="154686"/>
              <a:chOff x="3216" y="691"/>
              <a:chExt cx="358" cy="361"/>
            </a:xfrm>
          </p:grpSpPr>
          <p:sp>
            <p:nvSpPr>
              <p:cNvPr id="19" name="AutoShape 39"/>
              <p:cNvSpPr>
                <a:spLocks noChangeAspect="1" noChangeArrowheads="1"/>
              </p:cNvSpPr>
              <p:nvPr/>
            </p:nvSpPr>
            <p:spPr bwMode="auto">
              <a:xfrm>
                <a:off x="3303" y="851"/>
                <a:ext cx="191" cy="115"/>
              </a:xfrm>
              <a:prstGeom prst="roundRect">
                <a:avLst>
                  <a:gd name="adj" fmla="val 16667"/>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fr-FR"/>
              </a:p>
            </p:txBody>
          </p:sp>
          <p:sp>
            <p:nvSpPr>
              <p:cNvPr id="60542" name="Freeform 40"/>
              <p:cNvSpPr>
                <a:spLocks noChangeAspect="1"/>
              </p:cNvSpPr>
              <p:nvPr/>
            </p:nvSpPr>
            <p:spPr bwMode="auto">
              <a:xfrm>
                <a:off x="3450" y="691"/>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43"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44"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45"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46"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47"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60533" name="Group 22"/>
            <p:cNvGrpSpPr>
              <a:grpSpLocks noChangeAspect="1"/>
            </p:cNvGrpSpPr>
            <p:nvPr/>
          </p:nvGrpSpPr>
          <p:grpSpPr bwMode="auto">
            <a:xfrm>
              <a:off x="3655177" y="2924944"/>
              <a:ext cx="124735" cy="142261"/>
              <a:chOff x="3216" y="720"/>
              <a:chExt cx="358" cy="332"/>
            </a:xfrm>
          </p:grpSpPr>
          <p:sp>
            <p:nvSpPr>
              <p:cNvPr id="12" name="AutoShape 23"/>
              <p:cNvSpPr>
                <a:spLocks noChangeAspect="1" noChangeArrowheads="1"/>
              </p:cNvSpPr>
              <p:nvPr/>
            </p:nvSpPr>
            <p:spPr bwMode="auto">
              <a:xfrm>
                <a:off x="3301" y="854"/>
                <a:ext cx="196" cy="111"/>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60535"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36"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37"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38"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39"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40"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sp>
        <p:nvSpPr>
          <p:cNvPr id="60422" name="ZoneTexte 39"/>
          <p:cNvSpPr txBox="1">
            <a:spLocks noChangeArrowheads="1"/>
          </p:cNvSpPr>
          <p:nvPr/>
        </p:nvSpPr>
        <p:spPr bwMode="auto">
          <a:xfrm>
            <a:off x="7781925" y="6048375"/>
            <a:ext cx="13271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i="1"/>
              <a:t>(Morin et al. 2012)</a:t>
            </a:r>
          </a:p>
        </p:txBody>
      </p:sp>
      <p:sp>
        <p:nvSpPr>
          <p:cNvPr id="60423" name="ZoneTexte 40"/>
          <p:cNvSpPr txBox="1">
            <a:spLocks noChangeArrowheads="1"/>
          </p:cNvSpPr>
          <p:nvPr/>
        </p:nvSpPr>
        <p:spPr bwMode="auto">
          <a:xfrm>
            <a:off x="485775" y="1052513"/>
            <a:ext cx="8623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t>Réponse allergique de souris GF ou conventionnelles après sensibilisation à la beta-lactoglobuline</a:t>
            </a:r>
          </a:p>
        </p:txBody>
      </p:sp>
      <p:pic>
        <p:nvPicPr>
          <p:cNvPr id="60424" name="Image 4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050" y="4221088"/>
            <a:ext cx="571817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Image 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9363" y="4221163"/>
            <a:ext cx="1146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6" name="Groupe 88"/>
          <p:cNvGrpSpPr>
            <a:grpSpLocks/>
          </p:cNvGrpSpPr>
          <p:nvPr/>
        </p:nvGrpSpPr>
        <p:grpSpPr bwMode="auto">
          <a:xfrm>
            <a:off x="6378575" y="5530850"/>
            <a:ext cx="1146175" cy="706438"/>
            <a:chOff x="3065785" y="2564904"/>
            <a:chExt cx="1146175" cy="706437"/>
          </a:xfrm>
        </p:grpSpPr>
        <p:pic>
          <p:nvPicPr>
            <p:cNvPr id="60496" name="Image 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5785" y="2564904"/>
              <a:ext cx="1146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97" name="Group 22"/>
            <p:cNvGrpSpPr>
              <a:grpSpLocks noChangeAspect="1"/>
            </p:cNvGrpSpPr>
            <p:nvPr/>
          </p:nvGrpSpPr>
          <p:grpSpPr bwMode="auto">
            <a:xfrm>
              <a:off x="3511161" y="2998708"/>
              <a:ext cx="124735" cy="142260"/>
              <a:chOff x="3216" y="720"/>
              <a:chExt cx="358" cy="332"/>
            </a:xfrm>
          </p:grpSpPr>
          <p:sp>
            <p:nvSpPr>
              <p:cNvPr id="71" name="AutoShape 23"/>
              <p:cNvSpPr>
                <a:spLocks noChangeAspect="1" noChangeArrowheads="1"/>
              </p:cNvSpPr>
              <p:nvPr/>
            </p:nvSpPr>
            <p:spPr bwMode="auto">
              <a:xfrm>
                <a:off x="3305" y="852"/>
                <a:ext cx="191"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60523"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24"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25"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26"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27"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28"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60498" name="Group 30"/>
            <p:cNvGrpSpPr>
              <a:grpSpLocks noChangeAspect="1"/>
            </p:cNvGrpSpPr>
            <p:nvPr/>
          </p:nvGrpSpPr>
          <p:grpSpPr bwMode="auto">
            <a:xfrm>
              <a:off x="3439153" y="2926699"/>
              <a:ext cx="124735" cy="142261"/>
              <a:chOff x="3216" y="720"/>
              <a:chExt cx="358" cy="332"/>
            </a:xfrm>
          </p:grpSpPr>
          <p:sp>
            <p:nvSpPr>
              <p:cNvPr id="64" name="AutoShape 31"/>
              <p:cNvSpPr>
                <a:spLocks noChangeAspect="1" noChangeArrowheads="1"/>
              </p:cNvSpPr>
              <p:nvPr/>
            </p:nvSpPr>
            <p:spPr bwMode="auto">
              <a:xfrm>
                <a:off x="3302" y="854"/>
                <a:ext cx="196" cy="122"/>
              </a:xfrm>
              <a:prstGeom prst="roundRect">
                <a:avLst>
                  <a:gd name="adj" fmla="val 16667"/>
                </a:avLst>
              </a:prstGeom>
              <a:solidFill>
                <a:schemeClr val="accent1"/>
              </a:solidFill>
              <a:ln w="9525">
                <a:solidFill>
                  <a:schemeClr val="tx1"/>
                </a:solidFill>
                <a:round/>
                <a:headEnd/>
                <a:tailEnd/>
              </a:ln>
              <a:effectLst/>
              <a:extLst/>
            </p:spPr>
            <p:txBody>
              <a:bodyPr wrap="none" anchor="ctr"/>
              <a:lstStyle/>
              <a:p>
                <a:pPr fontAlgn="auto">
                  <a:spcBef>
                    <a:spcPts val="0"/>
                  </a:spcBef>
                  <a:spcAft>
                    <a:spcPts val="0"/>
                  </a:spcAft>
                  <a:defRPr/>
                </a:pPr>
                <a:endParaRPr lang="fr-FR">
                  <a:latin typeface="+mn-lt"/>
                </a:endParaRPr>
              </a:p>
            </p:txBody>
          </p:sp>
          <p:sp>
            <p:nvSpPr>
              <p:cNvPr id="60516"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17"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18"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19"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20"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21"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60499" name="Group 38"/>
            <p:cNvGrpSpPr>
              <a:grpSpLocks noChangeAspect="1"/>
            </p:cNvGrpSpPr>
            <p:nvPr/>
          </p:nvGrpSpPr>
          <p:grpSpPr bwMode="auto">
            <a:xfrm>
              <a:off x="3583169" y="2924944"/>
              <a:ext cx="124735" cy="154686"/>
              <a:chOff x="3216" y="691"/>
              <a:chExt cx="358" cy="361"/>
            </a:xfrm>
          </p:grpSpPr>
          <p:sp>
            <p:nvSpPr>
              <p:cNvPr id="57" name="AutoShape 39"/>
              <p:cNvSpPr>
                <a:spLocks noChangeAspect="1" noChangeArrowheads="1"/>
              </p:cNvSpPr>
              <p:nvPr/>
            </p:nvSpPr>
            <p:spPr bwMode="auto">
              <a:xfrm>
                <a:off x="3303" y="851"/>
                <a:ext cx="191" cy="115"/>
              </a:xfrm>
              <a:prstGeom prst="roundRect">
                <a:avLst>
                  <a:gd name="adj" fmla="val 16667"/>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fr-FR"/>
              </a:p>
            </p:txBody>
          </p:sp>
          <p:sp>
            <p:nvSpPr>
              <p:cNvPr id="60509" name="Freeform 40"/>
              <p:cNvSpPr>
                <a:spLocks noChangeAspect="1"/>
              </p:cNvSpPr>
              <p:nvPr/>
            </p:nvSpPr>
            <p:spPr bwMode="auto">
              <a:xfrm>
                <a:off x="3450" y="691"/>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10"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11"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12"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13"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14"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60500" name="Group 22"/>
            <p:cNvGrpSpPr>
              <a:grpSpLocks noChangeAspect="1"/>
            </p:cNvGrpSpPr>
            <p:nvPr/>
          </p:nvGrpSpPr>
          <p:grpSpPr bwMode="auto">
            <a:xfrm>
              <a:off x="3655177" y="2924944"/>
              <a:ext cx="124735" cy="142261"/>
              <a:chOff x="3216" y="720"/>
              <a:chExt cx="358" cy="332"/>
            </a:xfrm>
          </p:grpSpPr>
          <p:sp>
            <p:nvSpPr>
              <p:cNvPr id="50" name="AutoShape 23"/>
              <p:cNvSpPr>
                <a:spLocks noChangeAspect="1" noChangeArrowheads="1"/>
              </p:cNvSpPr>
              <p:nvPr/>
            </p:nvSpPr>
            <p:spPr bwMode="auto">
              <a:xfrm>
                <a:off x="3301" y="854"/>
                <a:ext cx="196" cy="111"/>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60502"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03"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04"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05"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06"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507"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grpSp>
        <p:nvGrpSpPr>
          <p:cNvPr id="60427" name="Groupe 46"/>
          <p:cNvGrpSpPr>
            <a:grpSpLocks/>
          </p:cNvGrpSpPr>
          <p:nvPr/>
        </p:nvGrpSpPr>
        <p:grpSpPr bwMode="auto">
          <a:xfrm>
            <a:off x="6450013" y="4883150"/>
            <a:ext cx="1146175" cy="706438"/>
            <a:chOff x="3065785" y="2564904"/>
            <a:chExt cx="1146175" cy="706437"/>
          </a:xfrm>
        </p:grpSpPr>
        <p:pic>
          <p:nvPicPr>
            <p:cNvPr id="60463" name="Image 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5785" y="2564904"/>
              <a:ext cx="1146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64" name="Group 22"/>
            <p:cNvGrpSpPr>
              <a:grpSpLocks noChangeAspect="1"/>
            </p:cNvGrpSpPr>
            <p:nvPr/>
          </p:nvGrpSpPr>
          <p:grpSpPr bwMode="auto">
            <a:xfrm>
              <a:off x="3511161" y="2998708"/>
              <a:ext cx="124735" cy="142260"/>
              <a:chOff x="3216" y="720"/>
              <a:chExt cx="358" cy="332"/>
            </a:xfrm>
          </p:grpSpPr>
          <p:sp>
            <p:nvSpPr>
              <p:cNvPr id="105" name="AutoShape 23"/>
              <p:cNvSpPr>
                <a:spLocks noChangeAspect="1" noChangeArrowheads="1"/>
              </p:cNvSpPr>
              <p:nvPr/>
            </p:nvSpPr>
            <p:spPr bwMode="auto">
              <a:xfrm>
                <a:off x="3305" y="852"/>
                <a:ext cx="191"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60490"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91"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92"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93"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94"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95"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60465" name="Group 30"/>
            <p:cNvGrpSpPr>
              <a:grpSpLocks noChangeAspect="1"/>
            </p:cNvGrpSpPr>
            <p:nvPr/>
          </p:nvGrpSpPr>
          <p:grpSpPr bwMode="auto">
            <a:xfrm>
              <a:off x="3439153" y="2926699"/>
              <a:ext cx="124735" cy="142261"/>
              <a:chOff x="3216" y="720"/>
              <a:chExt cx="358" cy="332"/>
            </a:xfrm>
          </p:grpSpPr>
          <p:sp>
            <p:nvSpPr>
              <p:cNvPr id="98" name="AutoShape 31"/>
              <p:cNvSpPr>
                <a:spLocks noChangeAspect="1" noChangeArrowheads="1"/>
              </p:cNvSpPr>
              <p:nvPr/>
            </p:nvSpPr>
            <p:spPr bwMode="auto">
              <a:xfrm>
                <a:off x="3302" y="854"/>
                <a:ext cx="196" cy="122"/>
              </a:xfrm>
              <a:prstGeom prst="roundRect">
                <a:avLst>
                  <a:gd name="adj" fmla="val 16667"/>
                </a:avLst>
              </a:prstGeom>
              <a:solidFill>
                <a:schemeClr val="accent1"/>
              </a:solidFill>
              <a:ln w="9525">
                <a:solidFill>
                  <a:schemeClr val="tx1"/>
                </a:solidFill>
                <a:round/>
                <a:headEnd/>
                <a:tailEnd/>
              </a:ln>
              <a:effectLst/>
              <a:extLst/>
            </p:spPr>
            <p:txBody>
              <a:bodyPr wrap="none" anchor="ctr"/>
              <a:lstStyle/>
              <a:p>
                <a:pPr fontAlgn="auto">
                  <a:spcBef>
                    <a:spcPts val="0"/>
                  </a:spcBef>
                  <a:spcAft>
                    <a:spcPts val="0"/>
                  </a:spcAft>
                  <a:defRPr/>
                </a:pPr>
                <a:endParaRPr lang="fr-FR">
                  <a:latin typeface="+mn-lt"/>
                </a:endParaRPr>
              </a:p>
            </p:txBody>
          </p:sp>
          <p:sp>
            <p:nvSpPr>
              <p:cNvPr id="60483"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84"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85"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86"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87"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88"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60466" name="Group 38"/>
            <p:cNvGrpSpPr>
              <a:grpSpLocks noChangeAspect="1"/>
            </p:cNvGrpSpPr>
            <p:nvPr/>
          </p:nvGrpSpPr>
          <p:grpSpPr bwMode="auto">
            <a:xfrm>
              <a:off x="3583169" y="2924944"/>
              <a:ext cx="124735" cy="154686"/>
              <a:chOff x="3216" y="691"/>
              <a:chExt cx="358" cy="361"/>
            </a:xfrm>
          </p:grpSpPr>
          <p:sp>
            <p:nvSpPr>
              <p:cNvPr id="91" name="AutoShape 39"/>
              <p:cNvSpPr>
                <a:spLocks noChangeAspect="1" noChangeArrowheads="1"/>
              </p:cNvSpPr>
              <p:nvPr/>
            </p:nvSpPr>
            <p:spPr bwMode="auto">
              <a:xfrm>
                <a:off x="3303" y="851"/>
                <a:ext cx="191" cy="115"/>
              </a:xfrm>
              <a:prstGeom prst="roundRect">
                <a:avLst>
                  <a:gd name="adj" fmla="val 16667"/>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fr-FR"/>
              </a:p>
            </p:txBody>
          </p:sp>
          <p:sp>
            <p:nvSpPr>
              <p:cNvPr id="60476" name="Freeform 40"/>
              <p:cNvSpPr>
                <a:spLocks noChangeAspect="1"/>
              </p:cNvSpPr>
              <p:nvPr/>
            </p:nvSpPr>
            <p:spPr bwMode="auto">
              <a:xfrm>
                <a:off x="3450" y="691"/>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77"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78"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79"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80"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81"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60467" name="Group 22"/>
            <p:cNvGrpSpPr>
              <a:grpSpLocks noChangeAspect="1"/>
            </p:cNvGrpSpPr>
            <p:nvPr/>
          </p:nvGrpSpPr>
          <p:grpSpPr bwMode="auto">
            <a:xfrm>
              <a:off x="3655177" y="2924944"/>
              <a:ext cx="124735" cy="142261"/>
              <a:chOff x="3216" y="720"/>
              <a:chExt cx="358" cy="332"/>
            </a:xfrm>
          </p:grpSpPr>
          <p:sp>
            <p:nvSpPr>
              <p:cNvPr id="84" name="AutoShape 23"/>
              <p:cNvSpPr>
                <a:spLocks noChangeAspect="1" noChangeArrowheads="1"/>
              </p:cNvSpPr>
              <p:nvPr/>
            </p:nvSpPr>
            <p:spPr bwMode="auto">
              <a:xfrm>
                <a:off x="3301" y="854"/>
                <a:ext cx="196" cy="111"/>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60469"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70"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71"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72"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73"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74"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grpSp>
        <p:nvGrpSpPr>
          <p:cNvPr id="60428" name="Groupe 228"/>
          <p:cNvGrpSpPr>
            <a:grpSpLocks/>
          </p:cNvGrpSpPr>
          <p:nvPr/>
        </p:nvGrpSpPr>
        <p:grpSpPr bwMode="auto">
          <a:xfrm flipH="1">
            <a:off x="7504113" y="4365625"/>
            <a:ext cx="739775" cy="663575"/>
            <a:chOff x="4860032" y="4077072"/>
            <a:chExt cx="739758" cy="663982"/>
          </a:xfrm>
        </p:grpSpPr>
        <p:pic>
          <p:nvPicPr>
            <p:cNvPr id="60430" name="Image 2"/>
            <p:cNvPicPr>
              <a:picLocks noChangeAspect="1"/>
            </p:cNvPicPr>
            <p:nvPr/>
          </p:nvPicPr>
          <p:blipFill>
            <a:blip r:embed="rId5">
              <a:extLst>
                <a:ext uri="{28A0092B-C50C-407E-A947-70E740481C1C}">
                  <a14:useLocalDpi xmlns:a14="http://schemas.microsoft.com/office/drawing/2010/main" val="0"/>
                </a:ext>
              </a:extLst>
            </a:blip>
            <a:srcRect r="10997" b="12523"/>
            <a:stretch>
              <a:fillRect/>
            </a:stretch>
          </p:blipFill>
          <p:spPr bwMode="auto">
            <a:xfrm>
              <a:off x="4860032" y="4077072"/>
              <a:ext cx="739758" cy="66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31" name="Group 22"/>
            <p:cNvGrpSpPr>
              <a:grpSpLocks noChangeAspect="1"/>
            </p:cNvGrpSpPr>
            <p:nvPr/>
          </p:nvGrpSpPr>
          <p:grpSpPr bwMode="auto">
            <a:xfrm>
              <a:off x="5121010" y="4288297"/>
              <a:ext cx="124732" cy="142347"/>
              <a:chOff x="3216" y="720"/>
              <a:chExt cx="358" cy="332"/>
            </a:xfrm>
          </p:grpSpPr>
          <p:sp>
            <p:nvSpPr>
              <p:cNvPr id="139" name="AutoShape 23"/>
              <p:cNvSpPr>
                <a:spLocks noChangeAspect="1" noChangeArrowheads="1"/>
              </p:cNvSpPr>
              <p:nvPr/>
            </p:nvSpPr>
            <p:spPr bwMode="auto">
              <a:xfrm>
                <a:off x="3301" y="853"/>
                <a:ext cx="196"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60457"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58"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59"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60"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61"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62"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60432" name="Group 30"/>
            <p:cNvGrpSpPr>
              <a:grpSpLocks noChangeAspect="1"/>
            </p:cNvGrpSpPr>
            <p:nvPr/>
          </p:nvGrpSpPr>
          <p:grpSpPr bwMode="auto">
            <a:xfrm>
              <a:off x="5208323" y="4371869"/>
              <a:ext cx="124732" cy="142348"/>
              <a:chOff x="3216" y="720"/>
              <a:chExt cx="358" cy="332"/>
            </a:xfrm>
          </p:grpSpPr>
          <p:sp>
            <p:nvSpPr>
              <p:cNvPr id="132" name="AutoShape 31"/>
              <p:cNvSpPr>
                <a:spLocks noChangeAspect="1" noChangeArrowheads="1"/>
              </p:cNvSpPr>
              <p:nvPr/>
            </p:nvSpPr>
            <p:spPr bwMode="auto">
              <a:xfrm>
                <a:off x="3301" y="851"/>
                <a:ext cx="196" cy="115"/>
              </a:xfrm>
              <a:prstGeom prst="roundRect">
                <a:avLst>
                  <a:gd name="adj" fmla="val 16667"/>
                </a:avLst>
              </a:prstGeom>
              <a:solidFill>
                <a:schemeClr val="accent1"/>
              </a:solidFill>
              <a:ln w="9525">
                <a:solidFill>
                  <a:schemeClr val="tx1"/>
                </a:solidFill>
                <a:round/>
                <a:headEnd/>
                <a:tailEnd/>
              </a:ln>
              <a:effectLst/>
              <a:extLst/>
            </p:spPr>
            <p:txBody>
              <a:bodyPr wrap="none" anchor="ctr"/>
              <a:lstStyle/>
              <a:p>
                <a:pPr fontAlgn="auto">
                  <a:spcBef>
                    <a:spcPts val="0"/>
                  </a:spcBef>
                  <a:spcAft>
                    <a:spcPts val="0"/>
                  </a:spcAft>
                  <a:defRPr/>
                </a:pPr>
                <a:endParaRPr lang="fr-FR">
                  <a:latin typeface="+mn-lt"/>
                </a:endParaRPr>
              </a:p>
            </p:txBody>
          </p:sp>
          <p:sp>
            <p:nvSpPr>
              <p:cNvPr id="60450" name="Freeform 32"/>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51" name="Freeform 33"/>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52" name="Freeform 34"/>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53" name="Freeform 35"/>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54" name="Freeform 36"/>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55" name="Freeform 37"/>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60433" name="Group 38"/>
            <p:cNvGrpSpPr>
              <a:grpSpLocks noChangeAspect="1"/>
            </p:cNvGrpSpPr>
            <p:nvPr/>
          </p:nvGrpSpPr>
          <p:grpSpPr bwMode="auto">
            <a:xfrm>
              <a:off x="5251499" y="4449931"/>
              <a:ext cx="124732" cy="142347"/>
              <a:chOff x="3216" y="720"/>
              <a:chExt cx="358" cy="332"/>
            </a:xfrm>
          </p:grpSpPr>
          <p:sp>
            <p:nvSpPr>
              <p:cNvPr id="125" name="AutoShape 39"/>
              <p:cNvSpPr>
                <a:spLocks noChangeAspect="1" noChangeArrowheads="1"/>
              </p:cNvSpPr>
              <p:nvPr/>
            </p:nvSpPr>
            <p:spPr bwMode="auto">
              <a:xfrm>
                <a:off x="3304" y="851"/>
                <a:ext cx="191" cy="115"/>
              </a:xfrm>
              <a:prstGeom prst="roundRect">
                <a:avLst>
                  <a:gd name="adj" fmla="val 16667"/>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fr-FR"/>
              </a:p>
            </p:txBody>
          </p:sp>
          <p:sp>
            <p:nvSpPr>
              <p:cNvPr id="60443" name="Freeform 40"/>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44" name="Freeform 41"/>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45" name="Freeform 42"/>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46" name="Freeform 43"/>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47" name="Freeform 44"/>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48" name="Freeform 45"/>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60434" name="Group 22"/>
            <p:cNvGrpSpPr>
              <a:grpSpLocks noChangeAspect="1"/>
            </p:cNvGrpSpPr>
            <p:nvPr/>
          </p:nvGrpSpPr>
          <p:grpSpPr bwMode="auto">
            <a:xfrm>
              <a:off x="5338812" y="4496767"/>
              <a:ext cx="124732" cy="142348"/>
              <a:chOff x="3216" y="720"/>
              <a:chExt cx="358" cy="332"/>
            </a:xfrm>
          </p:grpSpPr>
          <p:sp>
            <p:nvSpPr>
              <p:cNvPr id="118" name="AutoShape 23"/>
              <p:cNvSpPr>
                <a:spLocks noChangeAspect="1" noChangeArrowheads="1"/>
              </p:cNvSpPr>
              <p:nvPr/>
            </p:nvSpPr>
            <p:spPr bwMode="auto">
              <a:xfrm>
                <a:off x="3304" y="853"/>
                <a:ext cx="191" cy="115"/>
              </a:xfrm>
              <a:prstGeom prst="roundRect">
                <a:avLst>
                  <a:gd name="adj" fmla="val 16667"/>
                </a:avLst>
              </a:prstGeom>
              <a:ln>
                <a:headEnd/>
                <a:tailEnd/>
              </a:ln>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fontAlgn="auto">
                  <a:spcBef>
                    <a:spcPts val="0"/>
                  </a:spcBef>
                  <a:spcAft>
                    <a:spcPts val="0"/>
                  </a:spcAft>
                  <a:defRPr/>
                </a:pPr>
                <a:endParaRPr lang="fr-FR"/>
              </a:p>
            </p:txBody>
          </p:sp>
          <p:sp>
            <p:nvSpPr>
              <p:cNvPr id="60436" name="Freeform 24"/>
              <p:cNvSpPr>
                <a:spLocks noChangeAspect="1"/>
              </p:cNvSpPr>
              <p:nvPr/>
            </p:nvSpPr>
            <p:spPr bwMode="auto">
              <a:xfrm>
                <a:off x="3450" y="720"/>
                <a:ext cx="85" cy="130"/>
              </a:xfrm>
              <a:custGeom>
                <a:avLst/>
                <a:gdLst>
                  <a:gd name="T0" fmla="*/ 2 w 104"/>
                  <a:gd name="T1" fmla="*/ 2 h 160"/>
                  <a:gd name="T2" fmla="*/ 2 w 104"/>
                  <a:gd name="T3" fmla="*/ 2 h 160"/>
                  <a:gd name="T4" fmla="*/ 2 w 104"/>
                  <a:gd name="T5" fmla="*/ 2 h 160"/>
                  <a:gd name="T6" fmla="*/ 2 w 104"/>
                  <a:gd name="T7" fmla="*/ 2 h 160"/>
                  <a:gd name="T8" fmla="*/ 0 60000 65536"/>
                  <a:gd name="T9" fmla="*/ 0 60000 65536"/>
                  <a:gd name="T10" fmla="*/ 0 60000 65536"/>
                  <a:gd name="T11" fmla="*/ 0 60000 65536"/>
                  <a:gd name="T12" fmla="*/ 0 w 104"/>
                  <a:gd name="T13" fmla="*/ 0 h 160"/>
                  <a:gd name="T14" fmla="*/ 104 w 104"/>
                  <a:gd name="T15" fmla="*/ 160 h 160"/>
                </a:gdLst>
                <a:ahLst/>
                <a:cxnLst>
                  <a:cxn ang="T8">
                    <a:pos x="T0" y="T1"/>
                  </a:cxn>
                  <a:cxn ang="T9">
                    <a:pos x="T2" y="T3"/>
                  </a:cxn>
                  <a:cxn ang="T10">
                    <a:pos x="T4" y="T5"/>
                  </a:cxn>
                  <a:cxn ang="T11">
                    <a:pos x="T6" y="T7"/>
                  </a:cxn>
                </a:cxnLst>
                <a:rect l="T12" t="T13" r="T14" b="T15"/>
                <a:pathLst>
                  <a:path w="104" h="160">
                    <a:moveTo>
                      <a:pt x="8" y="160"/>
                    </a:moveTo>
                    <a:cubicBezTo>
                      <a:pt x="32" y="148"/>
                      <a:pt x="56" y="136"/>
                      <a:pt x="56" y="112"/>
                    </a:cubicBezTo>
                    <a:cubicBezTo>
                      <a:pt x="56" y="88"/>
                      <a:pt x="0" y="32"/>
                      <a:pt x="8" y="16"/>
                    </a:cubicBezTo>
                    <a:cubicBezTo>
                      <a:pt x="16" y="0"/>
                      <a:pt x="96" y="16"/>
                      <a:pt x="104"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37" name="Freeform 25"/>
              <p:cNvSpPr>
                <a:spLocks noChangeAspect="1"/>
              </p:cNvSpPr>
              <p:nvPr/>
            </p:nvSpPr>
            <p:spPr bwMode="auto">
              <a:xfrm>
                <a:off x="3333" y="733"/>
                <a:ext cx="46" cy="117"/>
              </a:xfrm>
              <a:custGeom>
                <a:avLst/>
                <a:gdLst>
                  <a:gd name="T0" fmla="*/ 2 w 56"/>
                  <a:gd name="T1" fmla="*/ 2 h 144"/>
                  <a:gd name="T2" fmla="*/ 2 w 56"/>
                  <a:gd name="T3" fmla="*/ 2 h 144"/>
                  <a:gd name="T4" fmla="*/ 2 w 56"/>
                  <a:gd name="T5" fmla="*/ 2 h 144"/>
                  <a:gd name="T6" fmla="*/ 2 w 56"/>
                  <a:gd name="T7" fmla="*/ 2 h 144"/>
                  <a:gd name="T8" fmla="*/ 2 w 56"/>
                  <a:gd name="T9" fmla="*/ 0 h 144"/>
                  <a:gd name="T10" fmla="*/ 0 60000 65536"/>
                  <a:gd name="T11" fmla="*/ 0 60000 65536"/>
                  <a:gd name="T12" fmla="*/ 0 60000 65536"/>
                  <a:gd name="T13" fmla="*/ 0 60000 65536"/>
                  <a:gd name="T14" fmla="*/ 0 60000 65536"/>
                  <a:gd name="T15" fmla="*/ 0 w 56"/>
                  <a:gd name="T16" fmla="*/ 0 h 144"/>
                  <a:gd name="T17" fmla="*/ 56 w 56"/>
                  <a:gd name="T18" fmla="*/ 144 h 144"/>
                </a:gdLst>
                <a:ahLst/>
                <a:cxnLst>
                  <a:cxn ang="T10">
                    <a:pos x="T0" y="T1"/>
                  </a:cxn>
                  <a:cxn ang="T11">
                    <a:pos x="T2" y="T3"/>
                  </a:cxn>
                  <a:cxn ang="T12">
                    <a:pos x="T4" y="T5"/>
                  </a:cxn>
                  <a:cxn ang="T13">
                    <a:pos x="T6" y="T7"/>
                  </a:cxn>
                  <a:cxn ang="T14">
                    <a:pos x="T8" y="T9"/>
                  </a:cxn>
                </a:cxnLst>
                <a:rect l="T15" t="T16" r="T17" b="T18"/>
                <a:pathLst>
                  <a:path w="56" h="144">
                    <a:moveTo>
                      <a:pt x="8" y="144"/>
                    </a:moveTo>
                    <a:cubicBezTo>
                      <a:pt x="32" y="124"/>
                      <a:pt x="56" y="104"/>
                      <a:pt x="56" y="96"/>
                    </a:cubicBezTo>
                    <a:cubicBezTo>
                      <a:pt x="56" y="88"/>
                      <a:pt x="16" y="104"/>
                      <a:pt x="8" y="96"/>
                    </a:cubicBezTo>
                    <a:cubicBezTo>
                      <a:pt x="0" y="88"/>
                      <a:pt x="0" y="64"/>
                      <a:pt x="8" y="48"/>
                    </a:cubicBezTo>
                    <a:cubicBezTo>
                      <a:pt x="16" y="32"/>
                      <a:pt x="48" y="8"/>
                      <a:pt x="5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38" name="Freeform 26"/>
              <p:cNvSpPr>
                <a:spLocks noChangeAspect="1"/>
              </p:cNvSpPr>
              <p:nvPr/>
            </p:nvSpPr>
            <p:spPr bwMode="auto">
              <a:xfrm>
                <a:off x="3496" y="889"/>
                <a:ext cx="78" cy="46"/>
              </a:xfrm>
              <a:custGeom>
                <a:avLst/>
                <a:gdLst>
                  <a:gd name="T0" fmla="*/ 0 w 96"/>
                  <a:gd name="T1" fmla="*/ 2 h 56"/>
                  <a:gd name="T2" fmla="*/ 2 w 96"/>
                  <a:gd name="T3" fmla="*/ 0 h 56"/>
                  <a:gd name="T4" fmla="*/ 2 w 96"/>
                  <a:gd name="T5" fmla="*/ 2 h 56"/>
                  <a:gd name="T6" fmla="*/ 2 w 96"/>
                  <a:gd name="T7" fmla="*/ 2 h 56"/>
                  <a:gd name="T8" fmla="*/ 0 60000 65536"/>
                  <a:gd name="T9" fmla="*/ 0 60000 65536"/>
                  <a:gd name="T10" fmla="*/ 0 60000 65536"/>
                  <a:gd name="T11" fmla="*/ 0 60000 65536"/>
                  <a:gd name="T12" fmla="*/ 0 w 96"/>
                  <a:gd name="T13" fmla="*/ 0 h 56"/>
                  <a:gd name="T14" fmla="*/ 96 w 96"/>
                  <a:gd name="T15" fmla="*/ 56 h 56"/>
                </a:gdLst>
                <a:ahLst/>
                <a:cxnLst>
                  <a:cxn ang="T8">
                    <a:pos x="T0" y="T1"/>
                  </a:cxn>
                  <a:cxn ang="T9">
                    <a:pos x="T2" y="T3"/>
                  </a:cxn>
                  <a:cxn ang="T10">
                    <a:pos x="T4" y="T5"/>
                  </a:cxn>
                  <a:cxn ang="T11">
                    <a:pos x="T6" y="T7"/>
                  </a:cxn>
                </a:cxnLst>
                <a:rect l="T12" t="T13" r="T14" b="T15"/>
                <a:pathLst>
                  <a:path w="96" h="56">
                    <a:moveTo>
                      <a:pt x="0" y="48"/>
                    </a:moveTo>
                    <a:cubicBezTo>
                      <a:pt x="20" y="24"/>
                      <a:pt x="40" y="0"/>
                      <a:pt x="48" y="0"/>
                    </a:cubicBezTo>
                    <a:cubicBezTo>
                      <a:pt x="56" y="0"/>
                      <a:pt x="40" y="40"/>
                      <a:pt x="48" y="48"/>
                    </a:cubicBezTo>
                    <a:cubicBezTo>
                      <a:pt x="56" y="56"/>
                      <a:pt x="88" y="48"/>
                      <a:pt x="96"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39" name="Freeform 27"/>
              <p:cNvSpPr>
                <a:spLocks noChangeAspect="1"/>
              </p:cNvSpPr>
              <p:nvPr/>
            </p:nvSpPr>
            <p:spPr bwMode="auto">
              <a:xfrm>
                <a:off x="3340" y="967"/>
                <a:ext cx="78" cy="85"/>
              </a:xfrm>
              <a:custGeom>
                <a:avLst/>
                <a:gdLst>
                  <a:gd name="T0" fmla="*/ 2 w 96"/>
                  <a:gd name="T1" fmla="*/ 0 h 104"/>
                  <a:gd name="T2" fmla="*/ 0 w 96"/>
                  <a:gd name="T3" fmla="*/ 2 h 104"/>
                  <a:gd name="T4" fmla="*/ 2 w 96"/>
                  <a:gd name="T5" fmla="*/ 2 h 104"/>
                  <a:gd name="T6" fmla="*/ 2 w 96"/>
                  <a:gd name="T7" fmla="*/ 2 h 104"/>
                  <a:gd name="T8" fmla="*/ 2 w 96"/>
                  <a:gd name="T9" fmla="*/ 2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48" y="0"/>
                    </a:moveTo>
                    <a:cubicBezTo>
                      <a:pt x="24" y="20"/>
                      <a:pt x="0" y="40"/>
                      <a:pt x="0" y="48"/>
                    </a:cubicBezTo>
                    <a:cubicBezTo>
                      <a:pt x="0" y="56"/>
                      <a:pt x="40" y="40"/>
                      <a:pt x="48" y="48"/>
                    </a:cubicBezTo>
                    <a:cubicBezTo>
                      <a:pt x="56" y="56"/>
                      <a:pt x="40" y="88"/>
                      <a:pt x="48" y="96"/>
                    </a:cubicBezTo>
                    <a:cubicBezTo>
                      <a:pt x="56" y="104"/>
                      <a:pt x="88" y="96"/>
                      <a:pt x="9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40" name="Freeform 28"/>
              <p:cNvSpPr>
                <a:spLocks noChangeAspect="1"/>
              </p:cNvSpPr>
              <p:nvPr/>
            </p:nvSpPr>
            <p:spPr bwMode="auto">
              <a:xfrm>
                <a:off x="3450" y="967"/>
                <a:ext cx="46" cy="85"/>
              </a:xfrm>
              <a:custGeom>
                <a:avLst/>
                <a:gdLst>
                  <a:gd name="T0" fmla="*/ 2 w 56"/>
                  <a:gd name="T1" fmla="*/ 0 h 104"/>
                  <a:gd name="T2" fmla="*/ 2 w 56"/>
                  <a:gd name="T3" fmla="*/ 2 h 104"/>
                  <a:gd name="T4" fmla="*/ 2 w 56"/>
                  <a:gd name="T5" fmla="*/ 2 h 104"/>
                  <a:gd name="T6" fmla="*/ 2 w 56"/>
                  <a:gd name="T7" fmla="*/ 2 h 104"/>
                  <a:gd name="T8" fmla="*/ 0 60000 65536"/>
                  <a:gd name="T9" fmla="*/ 0 60000 65536"/>
                  <a:gd name="T10" fmla="*/ 0 60000 65536"/>
                  <a:gd name="T11" fmla="*/ 0 60000 65536"/>
                  <a:gd name="T12" fmla="*/ 0 w 56"/>
                  <a:gd name="T13" fmla="*/ 0 h 104"/>
                  <a:gd name="T14" fmla="*/ 56 w 56"/>
                  <a:gd name="T15" fmla="*/ 104 h 104"/>
                </a:gdLst>
                <a:ahLst/>
                <a:cxnLst>
                  <a:cxn ang="T8">
                    <a:pos x="T0" y="T1"/>
                  </a:cxn>
                  <a:cxn ang="T9">
                    <a:pos x="T2" y="T3"/>
                  </a:cxn>
                  <a:cxn ang="T10">
                    <a:pos x="T4" y="T5"/>
                  </a:cxn>
                  <a:cxn ang="T11">
                    <a:pos x="T6" y="T7"/>
                  </a:cxn>
                </a:cxnLst>
                <a:rect l="T12" t="T13" r="T14" b="T15"/>
                <a:pathLst>
                  <a:path w="56" h="104">
                    <a:moveTo>
                      <a:pt x="8" y="0"/>
                    </a:moveTo>
                    <a:cubicBezTo>
                      <a:pt x="8" y="16"/>
                      <a:pt x="8" y="32"/>
                      <a:pt x="8" y="48"/>
                    </a:cubicBezTo>
                    <a:cubicBezTo>
                      <a:pt x="8" y="64"/>
                      <a:pt x="0" y="88"/>
                      <a:pt x="8" y="96"/>
                    </a:cubicBezTo>
                    <a:cubicBezTo>
                      <a:pt x="16" y="104"/>
                      <a:pt x="36" y="100"/>
                      <a:pt x="56"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0441" name="Freeform 29"/>
              <p:cNvSpPr>
                <a:spLocks noChangeAspect="1"/>
              </p:cNvSpPr>
              <p:nvPr/>
            </p:nvSpPr>
            <p:spPr bwMode="auto">
              <a:xfrm>
                <a:off x="3216" y="889"/>
                <a:ext cx="85" cy="46"/>
              </a:xfrm>
              <a:custGeom>
                <a:avLst/>
                <a:gdLst>
                  <a:gd name="T0" fmla="*/ 2 w 104"/>
                  <a:gd name="T1" fmla="*/ 2 h 56"/>
                  <a:gd name="T2" fmla="*/ 2 w 104"/>
                  <a:gd name="T3" fmla="*/ 0 h 56"/>
                  <a:gd name="T4" fmla="*/ 2 w 104"/>
                  <a:gd name="T5" fmla="*/ 2 h 56"/>
                  <a:gd name="T6" fmla="*/ 2 w 104"/>
                  <a:gd name="T7" fmla="*/ 2 h 56"/>
                  <a:gd name="T8" fmla="*/ 2 w 104"/>
                  <a:gd name="T9" fmla="*/ 0 h 56"/>
                  <a:gd name="T10" fmla="*/ 0 60000 65536"/>
                  <a:gd name="T11" fmla="*/ 0 60000 65536"/>
                  <a:gd name="T12" fmla="*/ 0 60000 65536"/>
                  <a:gd name="T13" fmla="*/ 0 60000 65536"/>
                  <a:gd name="T14" fmla="*/ 0 60000 65536"/>
                  <a:gd name="T15" fmla="*/ 0 w 104"/>
                  <a:gd name="T16" fmla="*/ 0 h 56"/>
                  <a:gd name="T17" fmla="*/ 104 w 104"/>
                  <a:gd name="T18" fmla="*/ 56 h 56"/>
                </a:gdLst>
                <a:ahLst/>
                <a:cxnLst>
                  <a:cxn ang="T10">
                    <a:pos x="T0" y="T1"/>
                  </a:cxn>
                  <a:cxn ang="T11">
                    <a:pos x="T2" y="T3"/>
                  </a:cxn>
                  <a:cxn ang="T12">
                    <a:pos x="T4" y="T5"/>
                  </a:cxn>
                  <a:cxn ang="T13">
                    <a:pos x="T6" y="T7"/>
                  </a:cxn>
                  <a:cxn ang="T14">
                    <a:pos x="T8" y="T9"/>
                  </a:cxn>
                </a:cxnLst>
                <a:rect l="T15" t="T16" r="T17" b="T18"/>
                <a:pathLst>
                  <a:path w="104" h="56">
                    <a:moveTo>
                      <a:pt x="104" y="48"/>
                    </a:moveTo>
                    <a:cubicBezTo>
                      <a:pt x="84" y="24"/>
                      <a:pt x="64" y="0"/>
                      <a:pt x="56" y="0"/>
                    </a:cubicBezTo>
                    <a:cubicBezTo>
                      <a:pt x="48" y="0"/>
                      <a:pt x="64" y="40"/>
                      <a:pt x="56" y="48"/>
                    </a:cubicBezTo>
                    <a:cubicBezTo>
                      <a:pt x="48" y="56"/>
                      <a:pt x="16" y="56"/>
                      <a:pt x="8" y="48"/>
                    </a:cubicBezTo>
                    <a:cubicBezTo>
                      <a:pt x="0" y="40"/>
                      <a:pt x="4" y="20"/>
                      <a:pt x="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pic>
        <p:nvPicPr>
          <p:cNvPr id="60429"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3219" y="1731963"/>
            <a:ext cx="19907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4" name="Picture 2" descr="Afficher l'image d'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673" y="3432276"/>
            <a:ext cx="1214710" cy="77431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Afficher l'image d'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8917" y="5517232"/>
            <a:ext cx="1214710" cy="7743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http://i17.servimg.com/u/f17/16/86/30/47/hologe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800" y="222250"/>
            <a:ext cx="4945063"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4"/>
          <p:cNvSpPr>
            <a:spLocks noChangeArrowheads="1"/>
          </p:cNvSpPr>
          <p:nvPr/>
        </p:nvSpPr>
        <p:spPr bwMode="auto">
          <a:xfrm>
            <a:off x="457200" y="555625"/>
            <a:ext cx="3279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fr-FR" sz="2400" b="1" smtClean="0">
                <a:solidFill>
                  <a:schemeClr val="accent6"/>
                </a:solidFill>
              </a:rPr>
              <a:t>Phénotype de l’</a:t>
            </a:r>
            <a:r>
              <a:rPr lang="fr-FR" altLang="ja-JP" sz="2400" b="1" smtClean="0">
                <a:solidFill>
                  <a:schemeClr val="accent6"/>
                </a:solidFill>
              </a:rPr>
              <a:t>individu </a:t>
            </a:r>
            <a:endParaRPr lang="fr-FR" sz="2400" b="1" smtClean="0">
              <a:solidFill>
                <a:schemeClr val="accent6"/>
              </a:solidFill>
            </a:endParaRPr>
          </a:p>
        </p:txBody>
      </p:sp>
      <p:sp>
        <p:nvSpPr>
          <p:cNvPr id="23556" name="Rectangle 5"/>
          <p:cNvSpPr>
            <a:spLocks noChangeArrowheads="1"/>
          </p:cNvSpPr>
          <p:nvPr/>
        </p:nvSpPr>
        <p:spPr bwMode="auto">
          <a:xfrm>
            <a:off x="2039938" y="1343025"/>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fr-FR" sz="1800" dirty="0" smtClean="0">
                <a:solidFill>
                  <a:schemeClr val="accent6"/>
                </a:solidFill>
              </a:rPr>
              <a:t>- Expression de ses gènes </a:t>
            </a:r>
          </a:p>
        </p:txBody>
      </p:sp>
      <p:sp>
        <p:nvSpPr>
          <p:cNvPr id="23557" name="Rectangle 6"/>
          <p:cNvSpPr>
            <a:spLocks noChangeArrowheads="1"/>
          </p:cNvSpPr>
          <p:nvPr/>
        </p:nvSpPr>
        <p:spPr bwMode="auto">
          <a:xfrm>
            <a:off x="711200" y="2711450"/>
            <a:ext cx="30749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fr-FR" sz="1800" dirty="0">
                <a:solidFill>
                  <a:schemeClr val="accent6"/>
                </a:solidFill>
              </a:rPr>
              <a:t>- Expression des gènes des </a:t>
            </a:r>
            <a:r>
              <a:rPr lang="fr-FR" sz="1800" dirty="0" err="1">
                <a:solidFill>
                  <a:schemeClr val="accent6"/>
                </a:solidFill>
              </a:rPr>
              <a:t>microbiotes</a:t>
            </a:r>
            <a:r>
              <a:rPr lang="fr-FR" sz="1800" dirty="0">
                <a:solidFill>
                  <a:schemeClr val="accent6"/>
                </a:solidFill>
              </a:rPr>
              <a:t> qui le colonise</a:t>
            </a:r>
          </a:p>
        </p:txBody>
      </p:sp>
      <p:sp>
        <p:nvSpPr>
          <p:cNvPr id="8" name="Flèche vers le bas 7"/>
          <p:cNvSpPr>
            <a:spLocks noChangeArrowheads="1"/>
          </p:cNvSpPr>
          <p:nvPr/>
        </p:nvSpPr>
        <p:spPr bwMode="auto">
          <a:xfrm>
            <a:off x="1476375" y="3646488"/>
            <a:ext cx="792163" cy="719137"/>
          </a:xfrm>
          <a:prstGeom prst="downArrow">
            <a:avLst>
              <a:gd name="adj1" fmla="val 50000"/>
              <a:gd name="adj2" fmla="val 49999"/>
            </a:avLst>
          </a:prstGeom>
          <a:solidFill>
            <a:srgbClr val="8BAC2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endParaRPr lang="fr-FR">
              <a:solidFill>
                <a:schemeClr val="accent6"/>
              </a:solidFill>
              <a:latin typeface="Calibri"/>
            </a:endParaRPr>
          </a:p>
        </p:txBody>
      </p:sp>
      <p:sp>
        <p:nvSpPr>
          <p:cNvPr id="23559" name="Rectangle 8"/>
          <p:cNvSpPr>
            <a:spLocks noChangeArrowheads="1"/>
          </p:cNvSpPr>
          <p:nvPr/>
        </p:nvSpPr>
        <p:spPr bwMode="auto">
          <a:xfrm>
            <a:off x="346075" y="4367213"/>
            <a:ext cx="2930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defRPr/>
            </a:pPr>
            <a:r>
              <a:rPr lang="fr-FR" sz="1800" dirty="0" smtClean="0">
                <a:solidFill>
                  <a:schemeClr val="accent6"/>
                </a:solidFill>
              </a:rPr>
              <a:t>Chaque individu est un hybride hôte / microbe </a:t>
            </a:r>
          </a:p>
        </p:txBody>
      </p:sp>
      <p:sp>
        <p:nvSpPr>
          <p:cNvPr id="23560" name="Rectangle 14"/>
          <p:cNvSpPr>
            <a:spLocks noChangeArrowheads="1"/>
          </p:cNvSpPr>
          <p:nvPr/>
        </p:nvSpPr>
        <p:spPr bwMode="auto">
          <a:xfrm>
            <a:off x="107950" y="5373688"/>
            <a:ext cx="4640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fr-FR" sz="1800" dirty="0" smtClean="0">
                <a:solidFill>
                  <a:schemeClr val="accent6"/>
                </a:solidFill>
              </a:rPr>
              <a:t>Notion d</a:t>
            </a:r>
            <a:r>
              <a:rPr lang="ja-JP" altLang="fr-FR" sz="1800" dirty="0" smtClean="0">
                <a:solidFill>
                  <a:schemeClr val="accent6"/>
                </a:solidFill>
              </a:rPr>
              <a:t>’</a:t>
            </a:r>
            <a:r>
              <a:rPr lang="fr-FR" altLang="ja-JP" sz="1800" b="1" dirty="0" err="1" smtClean="0">
                <a:solidFill>
                  <a:schemeClr val="accent6"/>
                </a:solidFill>
              </a:rPr>
              <a:t>holobionte</a:t>
            </a:r>
            <a:r>
              <a:rPr lang="fr-FR" altLang="ja-JP" sz="1800" dirty="0" smtClean="0">
                <a:solidFill>
                  <a:schemeClr val="accent6"/>
                </a:solidFill>
              </a:rPr>
              <a:t> et d</a:t>
            </a:r>
            <a:r>
              <a:rPr lang="ja-JP" altLang="fr-FR" sz="1800" dirty="0" smtClean="0">
                <a:solidFill>
                  <a:schemeClr val="accent6"/>
                </a:solidFill>
              </a:rPr>
              <a:t>’</a:t>
            </a:r>
            <a:r>
              <a:rPr lang="fr-FR" altLang="ja-JP" sz="1800" b="1" dirty="0" err="1" smtClean="0">
                <a:solidFill>
                  <a:schemeClr val="accent6"/>
                </a:solidFill>
              </a:rPr>
              <a:t>hologénome</a:t>
            </a:r>
            <a:endParaRPr lang="fr-FR" sz="1800" b="1" dirty="0" smtClean="0">
              <a:solidFill>
                <a:schemeClr val="accent6"/>
              </a:solidFill>
            </a:endParaRPr>
          </a:p>
        </p:txBody>
      </p:sp>
      <p:cxnSp>
        <p:nvCxnSpPr>
          <p:cNvPr id="13321" name="Connecteur droit 2"/>
          <p:cNvCxnSpPr>
            <a:cxnSpLocks noChangeShapeType="1"/>
          </p:cNvCxnSpPr>
          <p:nvPr/>
        </p:nvCxnSpPr>
        <p:spPr bwMode="auto">
          <a:xfrm flipH="1">
            <a:off x="6032500" y="2787650"/>
            <a:ext cx="411163" cy="742950"/>
          </a:xfrm>
          <a:prstGeom prst="line">
            <a:avLst/>
          </a:prstGeom>
          <a:noFill/>
          <a:ln w="57150">
            <a:solidFill>
              <a:srgbClr val="8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322" name="Connecteur droit 4"/>
          <p:cNvCxnSpPr>
            <a:cxnSpLocks noChangeShapeType="1"/>
          </p:cNvCxnSpPr>
          <p:nvPr/>
        </p:nvCxnSpPr>
        <p:spPr bwMode="auto">
          <a:xfrm flipH="1">
            <a:off x="5653088" y="3517900"/>
            <a:ext cx="385762" cy="161925"/>
          </a:xfrm>
          <a:prstGeom prst="line">
            <a:avLst/>
          </a:prstGeom>
          <a:noFill/>
          <a:ln w="57150">
            <a:solidFill>
              <a:srgbClr val="8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3563" name="Ellipse 5"/>
          <p:cNvSpPr>
            <a:spLocks noChangeArrowheads="1"/>
          </p:cNvSpPr>
          <p:nvPr/>
        </p:nvSpPr>
        <p:spPr bwMode="auto">
          <a:xfrm>
            <a:off x="4968875" y="3517900"/>
            <a:ext cx="646113" cy="736600"/>
          </a:xfrm>
          <a:prstGeom prst="ellipse">
            <a:avLst/>
          </a:prstGeom>
          <a:noFill/>
          <a:ln w="38100">
            <a:solidFill>
              <a:srgbClr val="800000"/>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defRPr/>
            </a:pPr>
            <a:endParaRPr lang="fr-FR" sz="1800" smtClean="0">
              <a:solidFill>
                <a:schemeClr val="accent6"/>
              </a:solidFill>
            </a:endParaRPr>
          </a:p>
        </p:txBody>
      </p:sp>
      <p:pic>
        <p:nvPicPr>
          <p:cNvPr id="13324" name="Picture 14"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173163"/>
            <a:ext cx="13462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us 1"/>
          <p:cNvSpPr/>
          <p:nvPr/>
        </p:nvSpPr>
        <p:spPr>
          <a:xfrm>
            <a:off x="2484438" y="2133600"/>
            <a:ext cx="547687" cy="582613"/>
          </a:xfrm>
          <a:prstGeom prst="mathPlus">
            <a:avLst/>
          </a:prstGeom>
          <a:solidFill>
            <a:schemeClr val="bg2"/>
          </a:solidFill>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ars.els-cdn.com/content/image/1-s2.0-S0092867416303981-gr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88024" y="1817418"/>
            <a:ext cx="3790514" cy="38729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52413"/>
            <a:ext cx="9144000" cy="506292"/>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é</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 </a:t>
            </a:r>
          </a:p>
        </p:txBody>
      </p:sp>
      <p:sp>
        <p:nvSpPr>
          <p:cNvPr id="57347" name="Rectangle 118"/>
          <p:cNvSpPr>
            <a:spLocks noChangeArrowheads="1"/>
          </p:cNvSpPr>
          <p:nvPr/>
        </p:nvSpPr>
        <p:spPr bwMode="auto">
          <a:xfrm>
            <a:off x="395288" y="981075"/>
            <a:ext cx="87030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01675" indent="-3429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buFont typeface="Arial" panose="020B0604020202020204" pitchFamily="34" charset="0"/>
              <a:buChar char="•"/>
            </a:pPr>
            <a:r>
              <a:rPr lang="fr-FR" sz="2000" b="1" dirty="0">
                <a:solidFill>
                  <a:schemeClr val="accent2"/>
                </a:solidFill>
                <a:sym typeface="Wingdings" panose="05000000000000000000" pitchFamily="2" charset="2"/>
              </a:rPr>
              <a:t>Education du SI et maladie </a:t>
            </a:r>
            <a:r>
              <a:rPr lang="fr-FR" sz="2000" b="1" dirty="0" smtClean="0">
                <a:solidFill>
                  <a:schemeClr val="accent2"/>
                </a:solidFill>
                <a:sym typeface="Wingdings" panose="05000000000000000000" pitchFamily="2" charset="2"/>
              </a:rPr>
              <a:t>auto-immune :</a:t>
            </a:r>
            <a:r>
              <a:rPr lang="fr-FR" sz="1600" b="1" dirty="0" smtClean="0">
                <a:solidFill>
                  <a:schemeClr val="accent2"/>
                </a:solidFill>
                <a:sym typeface="Wingdings" panose="05000000000000000000" pitchFamily="2" charset="2"/>
              </a:rPr>
              <a:t> Finlande Estonie vs Russie</a:t>
            </a:r>
            <a:endParaRPr lang="fr-FR" sz="2000" b="1" dirty="0">
              <a:solidFill>
                <a:schemeClr val="accent2"/>
              </a:solidFill>
              <a:sym typeface="Wingdings" panose="05000000000000000000" pitchFamily="2" charset="2"/>
            </a:endParaRPr>
          </a:p>
        </p:txBody>
      </p:sp>
      <p:sp>
        <p:nvSpPr>
          <p:cNvPr id="57348" name="ZoneTexte 4"/>
          <p:cNvSpPr txBox="1">
            <a:spLocks noChangeArrowheads="1"/>
          </p:cNvSpPr>
          <p:nvPr/>
        </p:nvSpPr>
        <p:spPr bwMode="auto">
          <a:xfrm>
            <a:off x="1476375" y="6443663"/>
            <a:ext cx="47530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200" dirty="0" smtClean="0">
                <a:solidFill>
                  <a:schemeClr val="bg1"/>
                </a:solidFill>
              </a:rPr>
              <a:t>Vatanen et al 2016 </a:t>
            </a:r>
            <a:r>
              <a:rPr lang="fr-FR" sz="1200" dirty="0" err="1" smtClean="0">
                <a:solidFill>
                  <a:schemeClr val="bg1"/>
                </a:solidFill>
              </a:rPr>
              <a:t>Cell</a:t>
            </a:r>
            <a:r>
              <a:rPr lang="fr-FR" sz="1200" dirty="0" smtClean="0">
                <a:solidFill>
                  <a:schemeClr val="bg1"/>
                </a:solidFill>
              </a:rPr>
              <a:t>; http</a:t>
            </a:r>
            <a:r>
              <a:rPr lang="fr-FR" sz="1200" dirty="0">
                <a:solidFill>
                  <a:schemeClr val="bg1"/>
                </a:solidFill>
              </a:rPr>
              <a:t>://dx.doi.org/10.1016/j.cell.2016.04.007</a:t>
            </a:r>
          </a:p>
        </p:txBody>
      </p:sp>
      <p:pic>
        <p:nvPicPr>
          <p:cNvPr id="57349" name="Image 6"/>
          <p:cNvPicPr>
            <a:picLocks noChangeAspect="1"/>
          </p:cNvPicPr>
          <p:nvPr/>
        </p:nvPicPr>
        <p:blipFill rotWithShape="1">
          <a:blip r:embed="rId4">
            <a:extLst>
              <a:ext uri="{28A0092B-C50C-407E-A947-70E740481C1C}">
                <a14:useLocalDpi xmlns:a14="http://schemas.microsoft.com/office/drawing/2010/main" val="0"/>
              </a:ext>
            </a:extLst>
          </a:blip>
          <a:srcRect l="-320" t="1" r="58571" b="57929"/>
          <a:stretch/>
        </p:blipFill>
        <p:spPr bwMode="auto">
          <a:xfrm>
            <a:off x="121767" y="1412776"/>
            <a:ext cx="1857945"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8" name="Picture 2" descr="http://ars.els-cdn.com/content/image/1-s2.0-S0092867416303981-gr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960"/>
          <a:stretch/>
        </p:blipFill>
        <p:spPr bwMode="auto">
          <a:xfrm>
            <a:off x="1774160" y="2721495"/>
            <a:ext cx="3373904" cy="2068930"/>
          </a:xfrm>
          <a:prstGeom prst="rect">
            <a:avLst/>
          </a:prstGeom>
          <a:noFill/>
          <a:extLst>
            <a:ext uri="{909E8E84-426E-40DD-AFC4-6F175D3DCCD1}">
              <a14:hiddenFill xmlns:a14="http://schemas.microsoft.com/office/drawing/2010/main">
                <a:solidFill>
                  <a:srgbClr val="FFFFFF"/>
                </a:solidFill>
              </a14:hiddenFill>
            </a:ext>
          </a:extLst>
        </p:spPr>
      </p:pic>
      <p:sp>
        <p:nvSpPr>
          <p:cNvPr id="4" name="Légende à une bordure 1 3"/>
          <p:cNvSpPr/>
          <p:nvPr/>
        </p:nvSpPr>
        <p:spPr>
          <a:xfrm flipH="1">
            <a:off x="2267744" y="4981584"/>
            <a:ext cx="1827351" cy="345061"/>
          </a:xfrm>
          <a:prstGeom prst="accentCallout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Maladie auto immune</a:t>
            </a:r>
          </a:p>
          <a:p>
            <a:pPr algn="ctr"/>
            <a:r>
              <a:rPr lang="fr-FR" sz="1400">
                <a:solidFill>
                  <a:schemeClr val="tx1"/>
                </a:solidFill>
              </a:rPr>
              <a:t>T1D : diabète de type I </a:t>
            </a:r>
          </a:p>
        </p:txBody>
      </p:sp>
      <p:sp>
        <p:nvSpPr>
          <p:cNvPr id="10" name="Légende à une bordure 1 9"/>
          <p:cNvSpPr/>
          <p:nvPr/>
        </p:nvSpPr>
        <p:spPr>
          <a:xfrm flipH="1">
            <a:off x="2527287" y="5517804"/>
            <a:ext cx="1827351" cy="345061"/>
          </a:xfrm>
          <a:prstGeom prst="accentCallout1">
            <a:avLst>
              <a:gd name="adj1" fmla="val 18750"/>
              <a:gd name="adj2" fmla="val -8333"/>
              <a:gd name="adj3" fmla="val 5374"/>
              <a:gd name="adj4" fmla="val -569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chemeClr val="tx1"/>
                </a:solidFill>
              </a:rPr>
              <a:t>Allergie Alimentaire </a:t>
            </a:r>
            <a:endParaRPr lang="fr-FR" sz="1400" dirty="0">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2413"/>
            <a:ext cx="9144000" cy="506292"/>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éducation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 </a:t>
            </a:r>
          </a:p>
        </p:txBody>
      </p:sp>
      <p:sp>
        <p:nvSpPr>
          <p:cNvPr id="57347" name="Rectangle 118"/>
          <p:cNvSpPr>
            <a:spLocks noChangeArrowheads="1"/>
          </p:cNvSpPr>
          <p:nvPr/>
        </p:nvSpPr>
        <p:spPr bwMode="auto">
          <a:xfrm>
            <a:off x="395288" y="981075"/>
            <a:ext cx="59907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01675" indent="-3429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buFont typeface="Arial" panose="020B0604020202020204" pitchFamily="34" charset="0"/>
              <a:buChar char="•"/>
            </a:pPr>
            <a:r>
              <a:rPr lang="fr-FR" sz="2000" b="1" dirty="0">
                <a:solidFill>
                  <a:schemeClr val="accent2"/>
                </a:solidFill>
                <a:sym typeface="Wingdings" panose="05000000000000000000" pitchFamily="2" charset="2"/>
              </a:rPr>
              <a:t>Education du SI et maladie </a:t>
            </a:r>
            <a:r>
              <a:rPr lang="fr-FR" sz="2000" b="1" dirty="0" smtClean="0">
                <a:solidFill>
                  <a:schemeClr val="accent2"/>
                </a:solidFill>
                <a:sym typeface="Wingdings" panose="05000000000000000000" pitchFamily="2" charset="2"/>
              </a:rPr>
              <a:t>auto-immune</a:t>
            </a:r>
            <a:endParaRPr lang="fr-FR" sz="2000" b="1" dirty="0">
              <a:solidFill>
                <a:schemeClr val="accent2"/>
              </a:solidFill>
              <a:sym typeface="Wingdings" panose="05000000000000000000" pitchFamily="2" charset="2"/>
            </a:endParaRPr>
          </a:p>
        </p:txBody>
      </p:sp>
      <p:sp>
        <p:nvSpPr>
          <p:cNvPr id="57348" name="ZoneTexte 4"/>
          <p:cNvSpPr txBox="1">
            <a:spLocks noChangeArrowheads="1"/>
          </p:cNvSpPr>
          <p:nvPr/>
        </p:nvSpPr>
        <p:spPr bwMode="auto">
          <a:xfrm>
            <a:off x="1476375" y="6443663"/>
            <a:ext cx="47530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200" dirty="0" smtClean="0">
                <a:solidFill>
                  <a:schemeClr val="bg1"/>
                </a:solidFill>
              </a:rPr>
              <a:t>Vatanen et al 2016 </a:t>
            </a:r>
            <a:r>
              <a:rPr lang="fr-FR" sz="1200" dirty="0" err="1" smtClean="0">
                <a:solidFill>
                  <a:schemeClr val="bg1"/>
                </a:solidFill>
              </a:rPr>
              <a:t>Cell</a:t>
            </a:r>
            <a:r>
              <a:rPr lang="fr-FR" sz="1200" dirty="0" smtClean="0">
                <a:solidFill>
                  <a:schemeClr val="bg1"/>
                </a:solidFill>
              </a:rPr>
              <a:t>; http</a:t>
            </a:r>
            <a:r>
              <a:rPr lang="fr-FR" sz="1200" dirty="0">
                <a:solidFill>
                  <a:schemeClr val="bg1"/>
                </a:solidFill>
              </a:rPr>
              <a:t>://dx.doi.org/10.1016/j.cell.2016.04.007</a:t>
            </a:r>
          </a:p>
        </p:txBody>
      </p:sp>
      <p:pic>
        <p:nvPicPr>
          <p:cNvPr id="57349"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15071"/>
            <a:ext cx="4450233" cy="445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2" name="Picture 2" descr="http://ars.els-cdn.com/content/image/1-s2.0-S0092867416303981-gr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2780928"/>
            <a:ext cx="3005965" cy="352839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5004048" y="1569367"/>
            <a:ext cx="3960440" cy="1077218"/>
          </a:xfrm>
          <a:prstGeom prst="rect">
            <a:avLst/>
          </a:prstGeom>
          <a:noFill/>
        </p:spPr>
        <p:txBody>
          <a:bodyPr wrap="square" rtlCol="0">
            <a:spAutoFit/>
          </a:bodyPr>
          <a:lstStyle/>
          <a:p>
            <a:pPr marL="285750" indent="-285750">
              <a:buFont typeface="Wingdings" panose="05000000000000000000" pitchFamily="2" charset="2"/>
              <a:buChar char="à"/>
            </a:pPr>
            <a:r>
              <a:rPr lang="fr-FR" sz="1600" dirty="0" smtClean="0">
                <a:latin typeface="+mn-lt"/>
              </a:rPr>
              <a:t>Altération de la composition du </a:t>
            </a:r>
            <a:r>
              <a:rPr lang="fr-FR" sz="1600" dirty="0" err="1" smtClean="0">
                <a:latin typeface="+mn-lt"/>
              </a:rPr>
              <a:t>microbiote</a:t>
            </a:r>
            <a:r>
              <a:rPr lang="fr-FR" sz="1600" dirty="0" smtClean="0">
                <a:latin typeface="+mn-lt"/>
              </a:rPr>
              <a:t> (</a:t>
            </a:r>
            <a:r>
              <a:rPr lang="fr-FR" sz="1600" i="1" dirty="0" err="1" smtClean="0">
                <a:latin typeface="+mn-lt"/>
              </a:rPr>
              <a:t>Bacteroides</a:t>
            </a:r>
            <a:r>
              <a:rPr lang="fr-FR" sz="1600" dirty="0" smtClean="0">
                <a:latin typeface="+mn-lt"/>
              </a:rPr>
              <a:t>)</a:t>
            </a:r>
          </a:p>
          <a:p>
            <a:pPr marL="285750" indent="-285750">
              <a:buFont typeface="Wingdings" panose="05000000000000000000" pitchFamily="2" charset="2"/>
              <a:buChar char="à"/>
            </a:pPr>
            <a:r>
              <a:rPr lang="fr-FR" sz="1600" dirty="0" smtClean="0">
                <a:latin typeface="+mn-lt"/>
              </a:rPr>
              <a:t>La réaction pro-inflammatoire  (liée au LPS E. Coli) est inhibée</a:t>
            </a:r>
            <a:endParaRPr lang="fr-FR" sz="1600" dirty="0">
              <a:latin typeface="+mn-lt"/>
            </a:endParaRPr>
          </a:p>
        </p:txBody>
      </p:sp>
    </p:spTree>
    <p:extLst>
      <p:ext uri="{BB962C8B-B14F-4D97-AF65-F5344CB8AC3E}">
        <p14:creationId xmlns:p14="http://schemas.microsoft.com/office/powerpoint/2010/main" val="41055308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2413"/>
            <a:ext cx="9144000" cy="553998"/>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éducation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dialogue</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ZoneTexte 2"/>
          <p:cNvSpPr txBox="1"/>
          <p:nvPr/>
        </p:nvSpPr>
        <p:spPr>
          <a:xfrm>
            <a:off x="888473" y="3828061"/>
            <a:ext cx="8255528" cy="615553"/>
          </a:xfrm>
          <a:prstGeom prst="rect">
            <a:avLst/>
          </a:prstGeom>
          <a:noFill/>
        </p:spPr>
        <p:txBody>
          <a:bodyPr wrap="square" rtlCol="0">
            <a:spAutoFit/>
          </a:bodyPr>
          <a:lstStyle/>
          <a:p>
            <a:r>
              <a:rPr lang="fr-FR" dirty="0" smtClean="0">
                <a:sym typeface="Wingdings" panose="05000000000000000000" pitchFamily="2" charset="2"/>
              </a:rPr>
              <a:t> Récepteur de reconnaissance de pattern moléculaire</a:t>
            </a:r>
            <a:r>
              <a:rPr lang="fr-FR" dirty="0" smtClean="0"/>
              <a:t> </a:t>
            </a:r>
            <a:r>
              <a:rPr lang="fr-FR" dirty="0" err="1" smtClean="0"/>
              <a:t>PRRs</a:t>
            </a:r>
            <a:r>
              <a:rPr lang="fr-FR" dirty="0"/>
              <a:t> </a:t>
            </a:r>
            <a:r>
              <a:rPr lang="fr-FR" dirty="0" smtClean="0"/>
              <a:t>(</a:t>
            </a:r>
            <a:r>
              <a:rPr lang="fr-FR" sz="1600" dirty="0" smtClean="0"/>
              <a:t>pattern-recognition </a:t>
            </a:r>
            <a:r>
              <a:rPr lang="fr-FR" sz="1600" dirty="0" err="1" smtClean="0"/>
              <a:t>receptor</a:t>
            </a:r>
            <a:r>
              <a:rPr lang="fr-FR" sz="1600" dirty="0" smtClean="0"/>
              <a:t>)</a:t>
            </a:r>
            <a:endParaRPr lang="fr-FR" dirty="0"/>
          </a:p>
        </p:txBody>
      </p:sp>
      <p:sp>
        <p:nvSpPr>
          <p:cNvPr id="4" name="ZoneTexte 3"/>
          <p:cNvSpPr txBox="1"/>
          <p:nvPr/>
        </p:nvSpPr>
        <p:spPr>
          <a:xfrm>
            <a:off x="1331640" y="4482986"/>
            <a:ext cx="7641836" cy="1477328"/>
          </a:xfrm>
          <a:prstGeom prst="rect">
            <a:avLst/>
          </a:prstGeom>
          <a:noFill/>
        </p:spPr>
        <p:txBody>
          <a:bodyPr wrap="none" rtlCol="0">
            <a:spAutoFit/>
          </a:bodyPr>
          <a:lstStyle/>
          <a:p>
            <a:pPr marL="285750" indent="-285750">
              <a:buFont typeface="Arial" panose="020B0604020202020204" pitchFamily="34" charset="0"/>
              <a:buChar char="•"/>
            </a:pPr>
            <a:r>
              <a:rPr lang="fr-FR" dirty="0" err="1" smtClean="0"/>
              <a:t>TLRs</a:t>
            </a:r>
            <a:r>
              <a:rPr lang="fr-FR" dirty="0" smtClean="0"/>
              <a:t> (</a:t>
            </a:r>
            <a:r>
              <a:rPr lang="fr-FR" dirty="0" err="1" smtClean="0"/>
              <a:t>toll</a:t>
            </a:r>
            <a:r>
              <a:rPr lang="fr-FR" dirty="0" smtClean="0"/>
              <a:t> </a:t>
            </a:r>
            <a:r>
              <a:rPr lang="fr-FR" dirty="0" err="1" smtClean="0"/>
              <a:t>like</a:t>
            </a:r>
            <a:r>
              <a:rPr lang="fr-FR" dirty="0" smtClean="0"/>
              <a:t> </a:t>
            </a:r>
            <a:r>
              <a:rPr lang="fr-FR" dirty="0" err="1" smtClean="0"/>
              <a:t>receptor</a:t>
            </a:r>
            <a:r>
              <a:rPr lang="fr-FR" dirty="0" smtClean="0"/>
              <a:t>)</a:t>
            </a:r>
          </a:p>
          <a:p>
            <a:pPr marL="285750" indent="-285750">
              <a:buFont typeface="Arial" panose="020B0604020202020204" pitchFamily="34" charset="0"/>
              <a:buChar char="•"/>
            </a:pPr>
            <a:r>
              <a:rPr lang="fr-FR" dirty="0" err="1" smtClean="0"/>
              <a:t>NLRs</a:t>
            </a:r>
            <a:r>
              <a:rPr lang="fr-FR" dirty="0" smtClean="0"/>
              <a:t> (</a:t>
            </a:r>
            <a:r>
              <a:rPr lang="fr-FR" dirty="0" err="1" smtClean="0"/>
              <a:t>nucleotide-binding</a:t>
            </a:r>
            <a:r>
              <a:rPr lang="fr-FR" dirty="0" smtClean="0"/>
              <a:t> </a:t>
            </a:r>
            <a:r>
              <a:rPr lang="fr-FR" dirty="0" err="1" smtClean="0"/>
              <a:t>oligomerization</a:t>
            </a:r>
            <a:r>
              <a:rPr lang="fr-FR" dirty="0" smtClean="0"/>
              <a:t> </a:t>
            </a:r>
            <a:r>
              <a:rPr lang="fr-FR" dirty="0" err="1" smtClean="0"/>
              <a:t>like</a:t>
            </a:r>
            <a:r>
              <a:rPr lang="fr-FR" dirty="0" smtClean="0"/>
              <a:t> </a:t>
            </a:r>
            <a:r>
              <a:rPr lang="fr-FR" dirty="0" err="1" smtClean="0"/>
              <a:t>receptor</a:t>
            </a:r>
            <a:r>
              <a:rPr lang="fr-FR" dirty="0" smtClean="0"/>
              <a:t>) NOD1&amp; NOD2</a:t>
            </a:r>
          </a:p>
          <a:p>
            <a:pPr marL="285750" indent="-285750">
              <a:buFont typeface="Arial" panose="020B0604020202020204" pitchFamily="34" charset="0"/>
              <a:buChar char="•"/>
            </a:pPr>
            <a:r>
              <a:rPr lang="en-US" dirty="0" smtClean="0"/>
              <a:t>RIG-I-like </a:t>
            </a:r>
            <a:r>
              <a:rPr lang="en-US" dirty="0"/>
              <a:t>receptors, </a:t>
            </a:r>
            <a:endParaRPr lang="en-US" dirty="0" smtClean="0"/>
          </a:p>
          <a:p>
            <a:pPr marL="285750" indent="-285750">
              <a:buFont typeface="Arial" panose="020B0604020202020204" pitchFamily="34" charset="0"/>
              <a:buChar char="•"/>
            </a:pPr>
            <a:r>
              <a:rPr lang="en-US" dirty="0" smtClean="0"/>
              <a:t>C-type </a:t>
            </a:r>
            <a:r>
              <a:rPr lang="en-US" dirty="0" err="1"/>
              <a:t>lectin</a:t>
            </a:r>
            <a:r>
              <a:rPr lang="en-US" dirty="0"/>
              <a:t> receptors, </a:t>
            </a:r>
            <a:endParaRPr lang="en-US" dirty="0" smtClean="0"/>
          </a:p>
          <a:p>
            <a:pPr marL="285750" indent="-285750">
              <a:buFont typeface="Arial" panose="020B0604020202020204" pitchFamily="34" charset="0"/>
              <a:buChar char="•"/>
            </a:pPr>
            <a:r>
              <a:rPr lang="fr-FR" dirty="0" smtClean="0"/>
              <a:t>Etc…</a:t>
            </a:r>
            <a:endParaRPr lang="fr-FR" dirty="0"/>
          </a:p>
        </p:txBody>
      </p:sp>
      <p:sp>
        <p:nvSpPr>
          <p:cNvPr id="5" name="ZoneTexte 4"/>
          <p:cNvSpPr txBox="1"/>
          <p:nvPr/>
        </p:nvSpPr>
        <p:spPr>
          <a:xfrm>
            <a:off x="3748100" y="1556792"/>
            <a:ext cx="5173013" cy="2031325"/>
          </a:xfrm>
          <a:prstGeom prst="rect">
            <a:avLst/>
          </a:prstGeom>
          <a:noFill/>
        </p:spPr>
        <p:txBody>
          <a:bodyPr wrap="square" rtlCol="0">
            <a:spAutoFit/>
          </a:bodyPr>
          <a:lstStyle/>
          <a:p>
            <a:pPr marL="285750" indent="-285750">
              <a:buFont typeface="Arial" panose="020B0604020202020204" pitchFamily="34" charset="0"/>
              <a:buChar char="•"/>
            </a:pPr>
            <a:r>
              <a:rPr lang="fr-FR" dirty="0" smtClean="0"/>
              <a:t>Assure l’équilibre entre la tolérance des micro-organismes commensaux et l’immunité contre les pathogènes</a:t>
            </a:r>
          </a:p>
          <a:p>
            <a:endParaRPr lang="fr-FR" dirty="0"/>
          </a:p>
          <a:p>
            <a:pPr marL="285750" indent="-285750">
              <a:buFont typeface="Arial" panose="020B0604020202020204" pitchFamily="34" charset="0"/>
              <a:buChar char="•"/>
            </a:pPr>
            <a:r>
              <a:rPr lang="fr-FR" dirty="0" smtClean="0"/>
              <a:t>Intervient également comme médiateur de tous les effets physiologiques du microbiote sur l’hôte</a:t>
            </a:r>
            <a:endParaRPr lang="fr-FR" dirty="0"/>
          </a:p>
        </p:txBody>
      </p:sp>
      <p:sp>
        <p:nvSpPr>
          <p:cNvPr id="7" name="Ellipse 6"/>
          <p:cNvSpPr>
            <a:spLocks noChangeArrowheads="1"/>
          </p:cNvSpPr>
          <p:nvPr/>
        </p:nvSpPr>
        <p:spPr bwMode="auto">
          <a:xfrm>
            <a:off x="467544" y="1134894"/>
            <a:ext cx="3219822" cy="2222098"/>
          </a:xfrm>
          <a:prstGeom prst="ellipse">
            <a:avLst/>
          </a:prstGeom>
          <a:solidFill>
            <a:schemeClr val="accent3">
              <a:lumMod val="60000"/>
              <a:lumOff val="40000"/>
            </a:schemeClr>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1" fontAlgn="auto" hangingPunct="1">
              <a:spcBef>
                <a:spcPts val="0"/>
              </a:spcBef>
              <a:spcAft>
                <a:spcPts val="0"/>
              </a:spcAft>
              <a:defRPr/>
            </a:pPr>
            <a:endParaRPr lang="fr-FR">
              <a:solidFill>
                <a:prstClr val="white"/>
              </a:solidFill>
              <a:latin typeface="Calibri"/>
            </a:endParaRPr>
          </a:p>
        </p:txBody>
      </p:sp>
      <p:sp>
        <p:nvSpPr>
          <p:cNvPr id="10" name="Rectangle 5"/>
          <p:cNvSpPr>
            <a:spLocks noChangeArrowheads="1"/>
          </p:cNvSpPr>
          <p:nvPr/>
        </p:nvSpPr>
        <p:spPr bwMode="auto">
          <a:xfrm>
            <a:off x="1266855" y="1124744"/>
            <a:ext cx="1667489" cy="31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b="1" dirty="0">
                <a:solidFill>
                  <a:srgbClr val="FFFFFF"/>
                </a:solidFill>
                <a:latin typeface="Calibri" panose="020F0502020204030204" pitchFamily="34" charset="0"/>
              </a:rPr>
              <a:t>Host</a:t>
            </a:r>
            <a:endParaRPr lang="fr-FR" dirty="0">
              <a:solidFill>
                <a:srgbClr val="FFFFFF"/>
              </a:solidFill>
              <a:latin typeface="Calibri" panose="020F0502020204030204" pitchFamily="34" charset="0"/>
            </a:endParaRPr>
          </a:p>
        </p:txBody>
      </p:sp>
      <p:sp>
        <p:nvSpPr>
          <p:cNvPr id="14" name="Ellipse 13"/>
          <p:cNvSpPr>
            <a:spLocks noChangeArrowheads="1"/>
          </p:cNvSpPr>
          <p:nvPr/>
        </p:nvSpPr>
        <p:spPr bwMode="auto">
          <a:xfrm>
            <a:off x="619944" y="1726060"/>
            <a:ext cx="2943944" cy="1486916"/>
          </a:xfrm>
          <a:prstGeom prst="ellipse">
            <a:avLst/>
          </a:prstGeom>
          <a:solidFill>
            <a:schemeClr val="accent2"/>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1" fontAlgn="auto" hangingPunct="1">
              <a:spcBef>
                <a:spcPts val="0"/>
              </a:spcBef>
              <a:spcAft>
                <a:spcPts val="0"/>
              </a:spcAft>
              <a:defRPr/>
            </a:pPr>
            <a:endParaRPr lang="fr-FR">
              <a:solidFill>
                <a:prstClr val="white"/>
              </a:solidFill>
              <a:latin typeface="Calibri"/>
            </a:endParaRPr>
          </a:p>
        </p:txBody>
      </p:sp>
      <p:pic>
        <p:nvPicPr>
          <p:cNvPr id="8" name="Imag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2209" y="2032134"/>
            <a:ext cx="2702754" cy="107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1231857" y="2408691"/>
            <a:ext cx="1702487" cy="486355"/>
          </a:xfrm>
          <a:prstGeom prst="rect">
            <a:avLst/>
          </a:prstGeom>
          <a:solidFill>
            <a:schemeClr val="bg2">
              <a:lumMod val="25000"/>
            </a:schemeClr>
          </a:solidFill>
        </p:spPr>
        <p:txBody>
          <a:bodyPr lIns="108000" tIns="144000" rIns="108000" bIns="144000">
            <a:spAutoFit/>
          </a:bodyPr>
          <a:lstStyle/>
          <a:p>
            <a:pPr algn="ctr" eaLnBrk="1" fontAlgn="auto" hangingPunct="1">
              <a:spcBef>
                <a:spcPts val="0"/>
              </a:spcBef>
              <a:spcAft>
                <a:spcPts val="0"/>
              </a:spcAft>
              <a:defRPr/>
            </a:pPr>
            <a:r>
              <a:rPr lang="fr-FR" altLang="fr-FR" b="1" dirty="0" err="1">
                <a:solidFill>
                  <a:prstClr val="white"/>
                </a:solidFill>
                <a:latin typeface="Calibri"/>
                <a:ea typeface="ＭＳ Ｐゴシック" panose="020B0600070205080204" pitchFamily="34" charset="-128"/>
              </a:rPr>
              <a:t>Microbiota</a:t>
            </a:r>
            <a:endParaRPr lang="fr-FR" dirty="0">
              <a:solidFill>
                <a:prstClr val="white"/>
              </a:solidFill>
              <a:latin typeface="Calibri"/>
            </a:endParaRPr>
          </a:p>
        </p:txBody>
      </p:sp>
      <p:sp>
        <p:nvSpPr>
          <p:cNvPr id="11" name="Flèche courbée vers la droite 10"/>
          <p:cNvSpPr>
            <a:spLocks noChangeArrowheads="1"/>
          </p:cNvSpPr>
          <p:nvPr/>
        </p:nvSpPr>
        <p:spPr bwMode="auto">
          <a:xfrm flipV="1">
            <a:off x="862683" y="1221167"/>
            <a:ext cx="749636" cy="1146925"/>
          </a:xfrm>
          <a:prstGeom prst="curvedRightArrow">
            <a:avLst>
              <a:gd name="adj1" fmla="val 24992"/>
              <a:gd name="adj2" fmla="val 49995"/>
              <a:gd name="adj3" fmla="val 25000"/>
            </a:avLst>
          </a:prstGeom>
          <a:solidFill>
            <a:srgbClr val="002060"/>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1" fontAlgn="auto" hangingPunct="1">
              <a:spcBef>
                <a:spcPts val="0"/>
              </a:spcBef>
              <a:spcAft>
                <a:spcPts val="0"/>
              </a:spcAft>
              <a:defRPr/>
            </a:pPr>
            <a:endParaRPr lang="fr-FR">
              <a:solidFill>
                <a:prstClr val="black"/>
              </a:solidFill>
              <a:latin typeface="Calibri"/>
            </a:endParaRPr>
          </a:p>
        </p:txBody>
      </p:sp>
      <p:sp>
        <p:nvSpPr>
          <p:cNvPr id="9" name="Flèche courbée vers la droite 8"/>
          <p:cNvSpPr>
            <a:spLocks noChangeArrowheads="1"/>
          </p:cNvSpPr>
          <p:nvPr/>
        </p:nvSpPr>
        <p:spPr bwMode="auto">
          <a:xfrm flipH="1">
            <a:off x="2524527" y="1263796"/>
            <a:ext cx="749636" cy="1146925"/>
          </a:xfrm>
          <a:prstGeom prst="curvedRightArrow">
            <a:avLst>
              <a:gd name="adj1" fmla="val 24992"/>
              <a:gd name="adj2" fmla="val 49995"/>
              <a:gd name="adj3" fmla="val 25000"/>
            </a:avLst>
          </a:prstGeom>
          <a:solidFill>
            <a:srgbClr val="C00000"/>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1" fontAlgn="auto" hangingPunct="1">
              <a:spcBef>
                <a:spcPts val="0"/>
              </a:spcBef>
              <a:spcAft>
                <a:spcPts val="0"/>
              </a:spcAft>
              <a:defRPr/>
            </a:pPr>
            <a:endParaRPr lang="fr-FR">
              <a:solidFill>
                <a:prstClr val="black"/>
              </a:solidFill>
              <a:latin typeface="Calibri"/>
            </a:endParaRPr>
          </a:p>
        </p:txBody>
      </p:sp>
      <p:sp>
        <p:nvSpPr>
          <p:cNvPr id="13" name="Rectangle 5"/>
          <p:cNvSpPr>
            <a:spLocks noChangeArrowheads="1"/>
          </p:cNvSpPr>
          <p:nvPr/>
        </p:nvSpPr>
        <p:spPr bwMode="auto">
          <a:xfrm>
            <a:off x="1259632" y="1700808"/>
            <a:ext cx="16674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b="1" dirty="0" smtClean="0">
                <a:solidFill>
                  <a:srgbClr val="FFFFFF"/>
                </a:solidFill>
                <a:latin typeface="Calibri" panose="020F0502020204030204" pitchFamily="34" charset="0"/>
              </a:rPr>
              <a:t>SI inné</a:t>
            </a:r>
            <a:endParaRPr lang="fr-FR" dirty="0">
              <a:solidFill>
                <a:srgbClr val="FFFFFF"/>
              </a:solidFill>
              <a:latin typeface="Calibri" panose="020F0502020204030204" pitchFamily="34" charset="0"/>
            </a:endParaRPr>
          </a:p>
        </p:txBody>
      </p:sp>
      <p:sp>
        <p:nvSpPr>
          <p:cNvPr id="6" name="Rectangle 5"/>
          <p:cNvSpPr/>
          <p:nvPr/>
        </p:nvSpPr>
        <p:spPr>
          <a:xfrm>
            <a:off x="3727634" y="1071761"/>
            <a:ext cx="3791423" cy="369332"/>
          </a:xfrm>
          <a:prstGeom prst="rect">
            <a:avLst/>
          </a:prstGeom>
        </p:spPr>
        <p:txBody>
          <a:bodyPr wrap="none">
            <a:spAutoFit/>
          </a:bodyPr>
          <a:lstStyle/>
          <a:p>
            <a:r>
              <a:rPr lang="fr-FR" b="1" dirty="0" smtClean="0">
                <a:solidFill>
                  <a:schemeClr val="accent2"/>
                </a:solidFill>
              </a:rPr>
              <a:t>Dialogue SI inné </a:t>
            </a:r>
            <a:r>
              <a:rPr lang="fr-FR" b="1" dirty="0" smtClean="0">
                <a:solidFill>
                  <a:schemeClr val="accent2"/>
                </a:solidFill>
                <a:sym typeface="Wingdings" panose="05000000000000000000" pitchFamily="2" charset="2"/>
              </a:rPr>
              <a:t> </a:t>
            </a:r>
            <a:r>
              <a:rPr lang="fr-FR" b="1" dirty="0" err="1" smtClean="0">
                <a:solidFill>
                  <a:schemeClr val="accent2"/>
                </a:solidFill>
                <a:sym typeface="Wingdings" panose="05000000000000000000" pitchFamily="2" charset="2"/>
              </a:rPr>
              <a:t>Microbiote</a:t>
            </a:r>
            <a:r>
              <a:rPr lang="fr-FR" b="1" dirty="0" smtClean="0">
                <a:solidFill>
                  <a:schemeClr val="accent2"/>
                </a:solidFill>
              </a:rPr>
              <a:t> </a:t>
            </a:r>
            <a:endParaRPr lang="fr-FR" b="1" dirty="0">
              <a:solidFill>
                <a:schemeClr val="accent2"/>
              </a:solidFill>
            </a:endParaRPr>
          </a:p>
        </p:txBody>
      </p:sp>
      <p:sp>
        <p:nvSpPr>
          <p:cNvPr id="15" name="Rectangle 14"/>
          <p:cNvSpPr/>
          <p:nvPr/>
        </p:nvSpPr>
        <p:spPr>
          <a:xfrm>
            <a:off x="611560" y="3491716"/>
            <a:ext cx="1454244" cy="369332"/>
          </a:xfrm>
          <a:prstGeom prst="rect">
            <a:avLst/>
          </a:prstGeom>
        </p:spPr>
        <p:txBody>
          <a:bodyPr wrap="none">
            <a:spAutoFit/>
          </a:bodyPr>
          <a:lstStyle/>
          <a:p>
            <a:r>
              <a:rPr lang="fr-FR" b="1" dirty="0" smtClean="0">
                <a:solidFill>
                  <a:schemeClr val="accent2"/>
                </a:solidFill>
              </a:rPr>
              <a:t>Comment ?</a:t>
            </a:r>
            <a:endParaRPr lang="fr-FR" b="1" dirty="0">
              <a:solidFill>
                <a:schemeClr val="accent2"/>
              </a:solidFill>
            </a:endParaRPr>
          </a:p>
        </p:txBody>
      </p:sp>
    </p:spTree>
    <p:extLst>
      <p:ext uri="{BB962C8B-B14F-4D97-AF65-F5344CB8AC3E}">
        <p14:creationId xmlns:p14="http://schemas.microsoft.com/office/powerpoint/2010/main" val="685501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2413"/>
            <a:ext cx="9144000" cy="553998"/>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éducation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dialogue</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ZoneTexte 2"/>
          <p:cNvSpPr txBox="1"/>
          <p:nvPr/>
        </p:nvSpPr>
        <p:spPr>
          <a:xfrm>
            <a:off x="4128607" y="2060848"/>
            <a:ext cx="4691865" cy="923330"/>
          </a:xfrm>
          <a:prstGeom prst="rect">
            <a:avLst/>
          </a:prstGeom>
          <a:noFill/>
        </p:spPr>
        <p:txBody>
          <a:bodyPr wrap="square" rtlCol="0">
            <a:spAutoFit/>
          </a:bodyPr>
          <a:lstStyle/>
          <a:p>
            <a:r>
              <a:rPr lang="fr-FR" dirty="0" smtClean="0">
                <a:sym typeface="Wingdings" panose="05000000000000000000" pitchFamily="2" charset="2"/>
              </a:rPr>
              <a:t></a:t>
            </a:r>
            <a:r>
              <a:rPr lang="fr-FR" dirty="0" smtClean="0"/>
              <a:t> </a:t>
            </a:r>
            <a:r>
              <a:rPr lang="fr-FR" dirty="0" err="1" smtClean="0"/>
              <a:t>PRRs</a:t>
            </a:r>
            <a:r>
              <a:rPr lang="fr-FR" dirty="0"/>
              <a:t> </a:t>
            </a:r>
            <a:r>
              <a:rPr lang="fr-FR" dirty="0" smtClean="0"/>
              <a:t>des cellules de l’hôte se lient avec des </a:t>
            </a:r>
            <a:r>
              <a:rPr lang="fr-FR" dirty="0" err="1" smtClean="0"/>
              <a:t>PAMPs</a:t>
            </a:r>
            <a:r>
              <a:rPr lang="fr-FR" dirty="0" smtClean="0"/>
              <a:t> (</a:t>
            </a:r>
            <a:r>
              <a:rPr lang="fr-FR" dirty="0" err="1" smtClean="0"/>
              <a:t>Pathogen</a:t>
            </a:r>
            <a:r>
              <a:rPr lang="fr-FR" dirty="0" smtClean="0"/>
              <a:t> </a:t>
            </a:r>
            <a:r>
              <a:rPr lang="fr-FR" dirty="0" err="1" smtClean="0"/>
              <a:t>asociated</a:t>
            </a:r>
            <a:r>
              <a:rPr lang="fr-FR" dirty="0" smtClean="0"/>
              <a:t> </a:t>
            </a:r>
            <a:r>
              <a:rPr lang="fr-FR" dirty="0" err="1" smtClean="0"/>
              <a:t>molecular</a:t>
            </a:r>
            <a:r>
              <a:rPr lang="fr-FR" dirty="0" smtClean="0"/>
              <a:t> pattern)</a:t>
            </a:r>
            <a:endParaRPr lang="fr-FR" dirty="0"/>
          </a:p>
        </p:txBody>
      </p:sp>
      <p:sp>
        <p:nvSpPr>
          <p:cNvPr id="7" name="Ellipse 6"/>
          <p:cNvSpPr>
            <a:spLocks noChangeArrowheads="1"/>
          </p:cNvSpPr>
          <p:nvPr/>
        </p:nvSpPr>
        <p:spPr bwMode="auto">
          <a:xfrm>
            <a:off x="467544" y="1134894"/>
            <a:ext cx="3219822" cy="2222098"/>
          </a:xfrm>
          <a:prstGeom prst="ellipse">
            <a:avLst/>
          </a:prstGeom>
          <a:solidFill>
            <a:schemeClr val="accent3">
              <a:lumMod val="60000"/>
              <a:lumOff val="40000"/>
            </a:schemeClr>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1" fontAlgn="auto" hangingPunct="1">
              <a:spcBef>
                <a:spcPts val="0"/>
              </a:spcBef>
              <a:spcAft>
                <a:spcPts val="0"/>
              </a:spcAft>
              <a:defRPr/>
            </a:pPr>
            <a:endParaRPr lang="fr-FR">
              <a:solidFill>
                <a:prstClr val="white"/>
              </a:solidFill>
              <a:latin typeface="Calibri"/>
            </a:endParaRPr>
          </a:p>
        </p:txBody>
      </p:sp>
      <p:sp>
        <p:nvSpPr>
          <p:cNvPr id="10" name="Rectangle 5"/>
          <p:cNvSpPr>
            <a:spLocks noChangeArrowheads="1"/>
          </p:cNvSpPr>
          <p:nvPr/>
        </p:nvSpPr>
        <p:spPr bwMode="auto">
          <a:xfrm>
            <a:off x="1266855" y="1124744"/>
            <a:ext cx="1667489" cy="31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b="1" dirty="0">
                <a:solidFill>
                  <a:srgbClr val="FFFFFF"/>
                </a:solidFill>
                <a:latin typeface="Calibri" panose="020F0502020204030204" pitchFamily="34" charset="0"/>
              </a:rPr>
              <a:t>Host</a:t>
            </a:r>
            <a:endParaRPr lang="fr-FR" dirty="0">
              <a:solidFill>
                <a:srgbClr val="FFFFFF"/>
              </a:solidFill>
              <a:latin typeface="Calibri" panose="020F0502020204030204" pitchFamily="34" charset="0"/>
            </a:endParaRPr>
          </a:p>
        </p:txBody>
      </p:sp>
      <p:sp>
        <p:nvSpPr>
          <p:cNvPr id="14" name="Ellipse 13"/>
          <p:cNvSpPr>
            <a:spLocks noChangeArrowheads="1"/>
          </p:cNvSpPr>
          <p:nvPr/>
        </p:nvSpPr>
        <p:spPr bwMode="auto">
          <a:xfrm>
            <a:off x="619944" y="1726060"/>
            <a:ext cx="2943944" cy="1486916"/>
          </a:xfrm>
          <a:prstGeom prst="ellipse">
            <a:avLst/>
          </a:prstGeom>
          <a:solidFill>
            <a:schemeClr val="accent2"/>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1" fontAlgn="auto" hangingPunct="1">
              <a:spcBef>
                <a:spcPts val="0"/>
              </a:spcBef>
              <a:spcAft>
                <a:spcPts val="0"/>
              </a:spcAft>
              <a:defRPr/>
            </a:pPr>
            <a:endParaRPr lang="fr-FR">
              <a:solidFill>
                <a:prstClr val="white"/>
              </a:solidFill>
              <a:latin typeface="Calibri"/>
            </a:endParaRPr>
          </a:p>
        </p:txBody>
      </p:sp>
      <p:pic>
        <p:nvPicPr>
          <p:cNvPr id="8" name="Imag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2209" y="2032134"/>
            <a:ext cx="2702754" cy="107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1231857" y="2408691"/>
            <a:ext cx="1702487" cy="486355"/>
          </a:xfrm>
          <a:prstGeom prst="rect">
            <a:avLst/>
          </a:prstGeom>
          <a:solidFill>
            <a:schemeClr val="bg2">
              <a:lumMod val="25000"/>
            </a:schemeClr>
          </a:solidFill>
        </p:spPr>
        <p:txBody>
          <a:bodyPr lIns="108000" tIns="144000" rIns="108000" bIns="144000">
            <a:spAutoFit/>
          </a:bodyPr>
          <a:lstStyle/>
          <a:p>
            <a:pPr algn="ctr" eaLnBrk="1" fontAlgn="auto" hangingPunct="1">
              <a:spcBef>
                <a:spcPts val="0"/>
              </a:spcBef>
              <a:spcAft>
                <a:spcPts val="0"/>
              </a:spcAft>
              <a:defRPr/>
            </a:pPr>
            <a:r>
              <a:rPr lang="fr-FR" altLang="fr-FR" b="1" dirty="0" err="1">
                <a:solidFill>
                  <a:prstClr val="white"/>
                </a:solidFill>
                <a:latin typeface="Calibri"/>
                <a:ea typeface="ＭＳ Ｐゴシック" panose="020B0600070205080204" pitchFamily="34" charset="-128"/>
              </a:rPr>
              <a:t>Microbiota</a:t>
            </a:r>
            <a:endParaRPr lang="fr-FR" dirty="0">
              <a:solidFill>
                <a:prstClr val="white"/>
              </a:solidFill>
              <a:latin typeface="Calibri"/>
            </a:endParaRPr>
          </a:p>
        </p:txBody>
      </p:sp>
      <p:sp>
        <p:nvSpPr>
          <p:cNvPr id="11" name="Flèche courbée vers la droite 10"/>
          <p:cNvSpPr>
            <a:spLocks noChangeArrowheads="1"/>
          </p:cNvSpPr>
          <p:nvPr/>
        </p:nvSpPr>
        <p:spPr bwMode="auto">
          <a:xfrm flipV="1">
            <a:off x="862683" y="1221167"/>
            <a:ext cx="749636" cy="1146925"/>
          </a:xfrm>
          <a:prstGeom prst="curvedRightArrow">
            <a:avLst>
              <a:gd name="adj1" fmla="val 24992"/>
              <a:gd name="adj2" fmla="val 49995"/>
              <a:gd name="adj3" fmla="val 25000"/>
            </a:avLst>
          </a:prstGeom>
          <a:solidFill>
            <a:srgbClr val="002060"/>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1" fontAlgn="auto" hangingPunct="1">
              <a:spcBef>
                <a:spcPts val="0"/>
              </a:spcBef>
              <a:spcAft>
                <a:spcPts val="0"/>
              </a:spcAft>
              <a:defRPr/>
            </a:pPr>
            <a:endParaRPr lang="fr-FR">
              <a:solidFill>
                <a:prstClr val="black"/>
              </a:solidFill>
              <a:latin typeface="Calibri"/>
            </a:endParaRPr>
          </a:p>
        </p:txBody>
      </p:sp>
      <p:sp>
        <p:nvSpPr>
          <p:cNvPr id="9" name="Flèche courbée vers la droite 8"/>
          <p:cNvSpPr>
            <a:spLocks noChangeArrowheads="1"/>
          </p:cNvSpPr>
          <p:nvPr/>
        </p:nvSpPr>
        <p:spPr bwMode="auto">
          <a:xfrm flipH="1">
            <a:off x="2524527" y="1263796"/>
            <a:ext cx="749636" cy="1146925"/>
          </a:xfrm>
          <a:prstGeom prst="curvedRightArrow">
            <a:avLst>
              <a:gd name="adj1" fmla="val 24992"/>
              <a:gd name="adj2" fmla="val 49995"/>
              <a:gd name="adj3" fmla="val 25000"/>
            </a:avLst>
          </a:prstGeom>
          <a:solidFill>
            <a:srgbClr val="C00000"/>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1" fontAlgn="auto" hangingPunct="1">
              <a:spcBef>
                <a:spcPts val="0"/>
              </a:spcBef>
              <a:spcAft>
                <a:spcPts val="0"/>
              </a:spcAft>
              <a:defRPr/>
            </a:pPr>
            <a:endParaRPr lang="fr-FR">
              <a:solidFill>
                <a:prstClr val="black"/>
              </a:solidFill>
              <a:latin typeface="Calibri"/>
            </a:endParaRPr>
          </a:p>
        </p:txBody>
      </p:sp>
      <p:sp>
        <p:nvSpPr>
          <p:cNvPr id="13" name="Rectangle 5"/>
          <p:cNvSpPr>
            <a:spLocks noChangeArrowheads="1"/>
          </p:cNvSpPr>
          <p:nvPr/>
        </p:nvSpPr>
        <p:spPr bwMode="auto">
          <a:xfrm>
            <a:off x="1259632" y="1700808"/>
            <a:ext cx="16674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b="1" dirty="0" smtClean="0">
                <a:solidFill>
                  <a:srgbClr val="FFFFFF"/>
                </a:solidFill>
                <a:latin typeface="Calibri" panose="020F0502020204030204" pitchFamily="34" charset="0"/>
              </a:rPr>
              <a:t>SI inné</a:t>
            </a:r>
            <a:endParaRPr lang="fr-FR" dirty="0">
              <a:solidFill>
                <a:srgbClr val="FFFFFF"/>
              </a:solidFill>
              <a:latin typeface="Calibri" panose="020F0502020204030204" pitchFamily="34" charset="0"/>
            </a:endParaRPr>
          </a:p>
        </p:txBody>
      </p:sp>
      <p:sp>
        <p:nvSpPr>
          <p:cNvPr id="6" name="Rectangle 5"/>
          <p:cNvSpPr/>
          <p:nvPr/>
        </p:nvSpPr>
        <p:spPr>
          <a:xfrm>
            <a:off x="3727634" y="1071761"/>
            <a:ext cx="3791423" cy="369332"/>
          </a:xfrm>
          <a:prstGeom prst="rect">
            <a:avLst/>
          </a:prstGeom>
        </p:spPr>
        <p:txBody>
          <a:bodyPr wrap="none">
            <a:spAutoFit/>
          </a:bodyPr>
          <a:lstStyle/>
          <a:p>
            <a:r>
              <a:rPr lang="fr-FR" b="1" dirty="0" smtClean="0">
                <a:solidFill>
                  <a:schemeClr val="accent2"/>
                </a:solidFill>
              </a:rPr>
              <a:t>Dialogue SI inné </a:t>
            </a:r>
            <a:r>
              <a:rPr lang="fr-FR" b="1" dirty="0" smtClean="0">
                <a:solidFill>
                  <a:schemeClr val="accent2"/>
                </a:solidFill>
                <a:sym typeface="Wingdings" panose="05000000000000000000" pitchFamily="2" charset="2"/>
              </a:rPr>
              <a:t> </a:t>
            </a:r>
            <a:r>
              <a:rPr lang="fr-FR" b="1" dirty="0" err="1" smtClean="0">
                <a:solidFill>
                  <a:schemeClr val="accent2"/>
                </a:solidFill>
                <a:sym typeface="Wingdings" panose="05000000000000000000" pitchFamily="2" charset="2"/>
              </a:rPr>
              <a:t>Microbiote</a:t>
            </a:r>
            <a:r>
              <a:rPr lang="fr-FR" b="1" dirty="0" smtClean="0">
                <a:solidFill>
                  <a:schemeClr val="accent2"/>
                </a:solidFill>
              </a:rPr>
              <a:t> </a:t>
            </a:r>
            <a:endParaRPr lang="fr-FR" b="1" dirty="0">
              <a:solidFill>
                <a:schemeClr val="accent2"/>
              </a:solidFill>
            </a:endParaRPr>
          </a:p>
        </p:txBody>
      </p:sp>
      <p:sp>
        <p:nvSpPr>
          <p:cNvPr id="15" name="Rectangle 14"/>
          <p:cNvSpPr/>
          <p:nvPr/>
        </p:nvSpPr>
        <p:spPr>
          <a:xfrm>
            <a:off x="3765828" y="1628800"/>
            <a:ext cx="1454244" cy="369332"/>
          </a:xfrm>
          <a:prstGeom prst="rect">
            <a:avLst/>
          </a:prstGeom>
        </p:spPr>
        <p:txBody>
          <a:bodyPr wrap="none">
            <a:spAutoFit/>
          </a:bodyPr>
          <a:lstStyle/>
          <a:p>
            <a:r>
              <a:rPr lang="fr-FR" b="1" dirty="0" smtClean="0">
                <a:solidFill>
                  <a:schemeClr val="accent2"/>
                </a:solidFill>
              </a:rPr>
              <a:t>Comment ?</a:t>
            </a:r>
            <a:endParaRPr lang="fr-FR" b="1" dirty="0">
              <a:solidFill>
                <a:schemeClr val="accent2"/>
              </a:solidFill>
            </a:endParaRPr>
          </a:p>
        </p:txBody>
      </p:sp>
      <p:pic>
        <p:nvPicPr>
          <p:cNvPr id="105474" name="Picture 2" descr="http://www.intestin-carrefour-de-mon-destin.fr/_bibli/pages_images/pamp_prr_tl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132" y="3737578"/>
            <a:ext cx="4552950" cy="193357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920200" y="5805264"/>
            <a:ext cx="5532120" cy="415498"/>
          </a:xfrm>
          <a:prstGeom prst="rect">
            <a:avLst/>
          </a:prstGeom>
        </p:spPr>
        <p:txBody>
          <a:bodyPr>
            <a:spAutoFit/>
          </a:bodyPr>
          <a:lstStyle/>
          <a:p>
            <a:r>
              <a:rPr lang="fr-FR" sz="1050" dirty="0"/>
              <a:t>http://www.intestin-carrefour-de-mon-destin.fr/_bibli/pages_images/pamp_prr_tlr.jpg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7486"/>
            <a:ext cx="4896544" cy="41876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289979" y="6490791"/>
            <a:ext cx="529824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457200" marR="0" lvl="1" indent="0" algn="l" defTabSz="914400" rtl="0" eaLnBrk="0" fontAlgn="base" latinLnBrk="0" hangingPunct="0">
              <a:lnSpc>
                <a:spcPct val="100000"/>
              </a:lnSpc>
              <a:spcBef>
                <a:spcPct val="0"/>
              </a:spcBef>
              <a:spcAft>
                <a:spcPct val="0"/>
              </a:spcAft>
              <a:buClrTx/>
              <a:buSzTx/>
              <a:buFontTx/>
              <a:buNone/>
              <a:tabLst/>
            </a:pPr>
            <a:r>
              <a:rPr kumimoji="0" lang="fr-FR" sz="1100" b="0" i="0" u="none" strike="noStrike" cap="none" normalizeH="0" baseline="0" dirty="0" smtClean="0">
                <a:ln>
                  <a:noFill/>
                </a:ln>
                <a:solidFill>
                  <a:schemeClr val="bg1"/>
                </a:solidFill>
                <a:effectLst/>
              </a:rPr>
              <a:t>Peterson et </a:t>
            </a:r>
            <a:r>
              <a:rPr kumimoji="0" lang="fr-FR" sz="1100" b="0" i="0" u="none" strike="noStrike" cap="none" normalizeH="0" baseline="0" dirty="0" err="1" smtClean="0">
                <a:ln>
                  <a:noFill/>
                </a:ln>
                <a:solidFill>
                  <a:schemeClr val="bg1"/>
                </a:solidFill>
                <a:effectLst/>
              </a:rPr>
              <a:t>Artis</a:t>
            </a:r>
            <a:r>
              <a:rPr kumimoji="0" lang="fr-FR" sz="1100" b="0" i="0" u="none" strike="noStrike" cap="none" normalizeH="0" baseline="0" dirty="0" smtClean="0">
                <a:ln>
                  <a:noFill/>
                </a:ln>
                <a:solidFill>
                  <a:schemeClr val="bg1"/>
                </a:solidFill>
                <a:effectLst/>
              </a:rPr>
              <a:t> Nature </a:t>
            </a:r>
            <a:r>
              <a:rPr kumimoji="0" lang="fr-FR" sz="1100" b="0" i="0" u="none" strike="noStrike" cap="none" normalizeH="0" baseline="0" dirty="0" err="1" smtClean="0">
                <a:ln>
                  <a:noFill/>
                </a:ln>
                <a:solidFill>
                  <a:schemeClr val="bg1"/>
                </a:solidFill>
                <a:effectLst/>
              </a:rPr>
              <a:t>Reviews</a:t>
            </a:r>
            <a:r>
              <a:rPr kumimoji="0" lang="fr-FR" sz="1100" b="0" i="0" u="none" strike="noStrike" cap="none" normalizeH="0" baseline="0" dirty="0" smtClean="0">
                <a:ln>
                  <a:noFill/>
                </a:ln>
                <a:solidFill>
                  <a:schemeClr val="bg1"/>
                </a:solidFill>
                <a:effectLst/>
              </a:rPr>
              <a:t> </a:t>
            </a:r>
            <a:r>
              <a:rPr kumimoji="0" lang="fr-FR" sz="1100" b="0" i="0" u="none" strike="noStrike" cap="none" normalizeH="0" baseline="0" dirty="0" err="1" smtClean="0">
                <a:ln>
                  <a:noFill/>
                </a:ln>
                <a:solidFill>
                  <a:schemeClr val="bg1"/>
                </a:solidFill>
                <a:effectLst/>
              </a:rPr>
              <a:t>Immunology</a:t>
            </a:r>
            <a:r>
              <a:rPr lang="fr-FR" sz="1100" dirty="0">
                <a:solidFill>
                  <a:schemeClr val="bg1"/>
                </a:solidFill>
              </a:rPr>
              <a:t> </a:t>
            </a:r>
            <a:r>
              <a:rPr lang="fr-FR" sz="1100" dirty="0" smtClean="0">
                <a:solidFill>
                  <a:schemeClr val="bg1"/>
                </a:solidFill>
              </a:rPr>
              <a:t> </a:t>
            </a:r>
            <a:r>
              <a:rPr kumimoji="0" lang="fr-FR" sz="1100" b="0" i="0" u="none" strike="noStrike" cap="none" normalizeH="0" baseline="0" dirty="0" smtClean="0">
                <a:ln>
                  <a:noFill/>
                </a:ln>
                <a:solidFill>
                  <a:schemeClr val="bg1"/>
                </a:solidFill>
                <a:effectLst/>
              </a:rPr>
              <a:t>(2014) doi:10.1038/nri3608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100" b="0" i="0" u="none" strike="noStrike" cap="none" normalizeH="0" baseline="0" dirty="0" smtClean="0">
              <a:ln>
                <a:noFill/>
              </a:ln>
              <a:solidFill>
                <a:schemeClr val="bg1"/>
              </a:solidFill>
              <a:effectLst/>
            </a:endParaRPr>
          </a:p>
        </p:txBody>
      </p:sp>
      <p:sp>
        <p:nvSpPr>
          <p:cNvPr id="4" name="ZoneTexte 3"/>
          <p:cNvSpPr txBox="1"/>
          <p:nvPr/>
        </p:nvSpPr>
        <p:spPr>
          <a:xfrm>
            <a:off x="5322526" y="1322184"/>
            <a:ext cx="3483646" cy="954107"/>
          </a:xfrm>
          <a:prstGeom prst="rect">
            <a:avLst/>
          </a:prstGeom>
          <a:noFill/>
          <a:ln>
            <a:solidFill>
              <a:schemeClr val="accent2"/>
            </a:solidFill>
          </a:ln>
        </p:spPr>
        <p:txBody>
          <a:bodyPr wrap="none" rtlCol="0">
            <a:spAutoFit/>
          </a:bodyPr>
          <a:lstStyle/>
          <a:p>
            <a:pPr marL="342900" indent="-342900">
              <a:buAutoNum type="arabicPeriod"/>
            </a:pPr>
            <a:r>
              <a:rPr lang="fr-FR" sz="1400" dirty="0" smtClean="0"/>
              <a:t>Reconnaissance</a:t>
            </a:r>
          </a:p>
          <a:p>
            <a:pPr marL="342900" indent="-342900">
              <a:buAutoNum type="arabicPeriod"/>
            </a:pPr>
            <a:r>
              <a:rPr lang="fr-FR" sz="1400" dirty="0" smtClean="0"/>
              <a:t>Recrutement de molécules signales</a:t>
            </a:r>
          </a:p>
          <a:p>
            <a:pPr marL="342900" indent="-342900">
              <a:buAutoNum type="arabicPeriod"/>
            </a:pPr>
            <a:r>
              <a:rPr lang="fr-FR" sz="1400" dirty="0" smtClean="0"/>
              <a:t>Activation de facteur de transcription</a:t>
            </a:r>
          </a:p>
          <a:p>
            <a:pPr marL="342900" indent="-342900">
              <a:buAutoNum type="arabicPeriod"/>
            </a:pPr>
            <a:r>
              <a:rPr lang="fr-FR" sz="1400" dirty="0" smtClean="0"/>
              <a:t>Sécrétion de </a:t>
            </a:r>
            <a:r>
              <a:rPr lang="fr-FR" sz="1400" dirty="0"/>
              <a:t>c</a:t>
            </a:r>
            <a:r>
              <a:rPr lang="fr-FR" sz="1400" dirty="0" smtClean="0"/>
              <a:t>ytokine (IL-18 et IL-1b)</a:t>
            </a:r>
            <a:endParaRPr lang="fr-FR" sz="1400" dirty="0"/>
          </a:p>
        </p:txBody>
      </p:sp>
      <p:sp>
        <p:nvSpPr>
          <p:cNvPr id="6" name="ZoneTexte 5"/>
          <p:cNvSpPr txBox="1"/>
          <p:nvPr/>
        </p:nvSpPr>
        <p:spPr>
          <a:xfrm>
            <a:off x="827584" y="4202981"/>
            <a:ext cx="4564070" cy="2031325"/>
          </a:xfrm>
          <a:prstGeom prst="rect">
            <a:avLst/>
          </a:prstGeom>
          <a:solidFill>
            <a:schemeClr val="bg1"/>
          </a:solidFill>
        </p:spPr>
        <p:txBody>
          <a:bodyPr wrap="none" rtlCol="0">
            <a:spAutoFit/>
          </a:bodyPr>
          <a:lstStyle/>
          <a:p>
            <a:pPr marL="342900" indent="-342900">
              <a:buFont typeface="+mj-lt"/>
              <a:buAutoNum type="alphaLcPeriod" startAt="2"/>
            </a:pPr>
            <a:r>
              <a:rPr lang="fr-FR" sz="1400" b="1" dirty="0" smtClean="0">
                <a:solidFill>
                  <a:schemeClr val="accent2"/>
                </a:solidFill>
              </a:rPr>
              <a:t>Fonction barrière </a:t>
            </a:r>
          </a:p>
          <a:p>
            <a:pPr marL="800100" lvl="1" indent="-342900">
              <a:buFont typeface="Arial" panose="020B0604020202020204" pitchFamily="34" charset="0"/>
              <a:buChar char="•"/>
            </a:pPr>
            <a:r>
              <a:rPr lang="fr-FR" sz="1400" dirty="0" smtClean="0"/>
              <a:t>augmentation de la sécrétion de mucus </a:t>
            </a:r>
          </a:p>
          <a:p>
            <a:pPr marL="800100" lvl="1" indent="-342900">
              <a:buFont typeface="Arial" panose="020B0604020202020204" pitchFamily="34" charset="0"/>
              <a:buChar char="•"/>
            </a:pPr>
            <a:r>
              <a:rPr lang="fr-FR" sz="1400" dirty="0"/>
              <a:t>production </a:t>
            </a:r>
            <a:r>
              <a:rPr lang="fr-FR" sz="1400" dirty="0" smtClean="0"/>
              <a:t>de peptides antimicrobiens (AMP)</a:t>
            </a:r>
          </a:p>
          <a:p>
            <a:pPr marL="342900" indent="-342900">
              <a:buAutoNum type="alphaLcPeriod" startAt="2"/>
            </a:pPr>
            <a:r>
              <a:rPr lang="fr-FR" sz="1400" b="1" dirty="0" smtClean="0">
                <a:solidFill>
                  <a:schemeClr val="accent2"/>
                </a:solidFill>
              </a:rPr>
              <a:t>Réponse </a:t>
            </a:r>
            <a:r>
              <a:rPr lang="fr-FR" sz="1400" b="1" dirty="0" err="1" smtClean="0">
                <a:solidFill>
                  <a:schemeClr val="accent2"/>
                </a:solidFill>
              </a:rPr>
              <a:t>immunorégulatrice</a:t>
            </a:r>
            <a:r>
              <a:rPr lang="fr-FR" sz="1400" b="1" dirty="0" smtClean="0">
                <a:solidFill>
                  <a:schemeClr val="accent2"/>
                </a:solidFill>
              </a:rPr>
              <a:t> médiée </a:t>
            </a:r>
            <a:r>
              <a:rPr lang="fr-FR" sz="1400" dirty="0" smtClean="0"/>
              <a:t>par</a:t>
            </a:r>
          </a:p>
          <a:p>
            <a:pPr marL="684000" lvl="1" indent="-216000">
              <a:buFont typeface="Arial" panose="020B0604020202020204" pitchFamily="34" charset="0"/>
              <a:buChar char="•"/>
            </a:pPr>
            <a:r>
              <a:rPr lang="fr-FR" sz="1400" dirty="0" err="1" smtClean="0"/>
              <a:t>proliferation-inducing</a:t>
            </a:r>
            <a:r>
              <a:rPr lang="fr-FR" sz="1400" dirty="0" smtClean="0"/>
              <a:t> ligand (APRIL), </a:t>
            </a:r>
          </a:p>
          <a:p>
            <a:pPr marL="684000" lvl="1" indent="-216000">
              <a:buFont typeface="Arial" panose="020B0604020202020204" pitchFamily="34" charset="0"/>
              <a:buChar char="•"/>
            </a:pPr>
            <a:r>
              <a:rPr lang="fr-FR" sz="1400" dirty="0" smtClean="0"/>
              <a:t>B </a:t>
            </a:r>
            <a:r>
              <a:rPr lang="fr-FR" sz="1400" dirty="0" err="1" smtClean="0"/>
              <a:t>cell-activating</a:t>
            </a:r>
            <a:r>
              <a:rPr lang="fr-FR" sz="1400" dirty="0" smtClean="0"/>
              <a:t> factor (BAFF),</a:t>
            </a:r>
          </a:p>
          <a:p>
            <a:pPr marL="684000" lvl="1" indent="-216000">
              <a:buFont typeface="Arial" panose="020B0604020202020204" pitchFamily="34" charset="0"/>
              <a:buChar char="•"/>
            </a:pPr>
            <a:r>
              <a:rPr lang="fr-FR" sz="1400" dirty="0" smtClean="0"/>
              <a:t>IL-25, </a:t>
            </a:r>
            <a:r>
              <a:rPr lang="fr-FR" sz="1400" dirty="0" err="1" smtClean="0"/>
              <a:t>retinoic</a:t>
            </a:r>
            <a:r>
              <a:rPr lang="fr-FR" sz="1400" dirty="0" smtClean="0"/>
              <a:t> </a:t>
            </a:r>
            <a:r>
              <a:rPr lang="fr-FR" sz="1400" dirty="0" err="1" smtClean="0"/>
              <a:t>acid</a:t>
            </a:r>
            <a:r>
              <a:rPr lang="fr-FR" sz="1400" dirty="0" smtClean="0"/>
              <a:t>, </a:t>
            </a:r>
          </a:p>
          <a:p>
            <a:pPr marL="684000" lvl="1" indent="-216000">
              <a:buFont typeface="Arial" panose="020B0604020202020204" pitchFamily="34" charset="0"/>
              <a:buChar char="•"/>
            </a:pPr>
            <a:r>
              <a:rPr lang="fr-FR" sz="1400" dirty="0" err="1" smtClean="0"/>
              <a:t>transforming</a:t>
            </a:r>
            <a:r>
              <a:rPr lang="fr-FR" sz="1400" dirty="0" smtClean="0"/>
              <a:t> </a:t>
            </a:r>
            <a:r>
              <a:rPr lang="fr-FR" sz="1400" dirty="0" err="1" smtClean="0"/>
              <a:t>growth</a:t>
            </a:r>
            <a:r>
              <a:rPr lang="fr-FR" sz="1400" dirty="0" smtClean="0"/>
              <a:t> factor-</a:t>
            </a:r>
            <a:r>
              <a:rPr lang="el-GR" sz="1400" dirty="0" smtClean="0"/>
              <a:t>β (</a:t>
            </a:r>
            <a:r>
              <a:rPr lang="fr-FR" sz="1400" dirty="0" smtClean="0"/>
              <a:t>TGF</a:t>
            </a:r>
            <a:r>
              <a:rPr lang="el-GR" sz="1400" dirty="0" smtClean="0"/>
              <a:t>β) </a:t>
            </a:r>
            <a:endParaRPr lang="fr-FR" sz="1400" dirty="0" smtClean="0"/>
          </a:p>
          <a:p>
            <a:pPr marL="684000" lvl="1" indent="-216000">
              <a:buFont typeface="Arial" panose="020B0604020202020204" pitchFamily="34" charset="0"/>
              <a:buChar char="•"/>
            </a:pPr>
            <a:r>
              <a:rPr lang="fr-FR" sz="1400" dirty="0" err="1" smtClean="0"/>
              <a:t>thymic</a:t>
            </a:r>
            <a:r>
              <a:rPr lang="fr-FR" sz="1400" dirty="0" smtClean="0"/>
              <a:t> </a:t>
            </a:r>
            <a:r>
              <a:rPr lang="fr-FR" sz="1400" dirty="0" err="1" smtClean="0"/>
              <a:t>stromal</a:t>
            </a:r>
            <a:r>
              <a:rPr lang="fr-FR" sz="1400" dirty="0" smtClean="0"/>
              <a:t> </a:t>
            </a:r>
            <a:r>
              <a:rPr lang="fr-FR" sz="1400" dirty="0" err="1" smtClean="0"/>
              <a:t>lymphopoietin</a:t>
            </a:r>
            <a:r>
              <a:rPr lang="fr-FR" sz="1400" dirty="0" smtClean="0"/>
              <a:t> (TSLP) </a:t>
            </a:r>
          </a:p>
        </p:txBody>
      </p:sp>
      <p:sp>
        <p:nvSpPr>
          <p:cNvPr id="5" name="Ellipse 4"/>
          <p:cNvSpPr/>
          <p:nvPr/>
        </p:nvSpPr>
        <p:spPr>
          <a:xfrm>
            <a:off x="35496" y="980728"/>
            <a:ext cx="370805" cy="3992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b="1" dirty="0" smtClean="0"/>
              <a:t>1</a:t>
            </a:r>
            <a:endParaRPr lang="fr-FR" b="1" dirty="0"/>
          </a:p>
        </p:txBody>
      </p:sp>
      <p:sp>
        <p:nvSpPr>
          <p:cNvPr id="8" name="Ellipse 7"/>
          <p:cNvSpPr/>
          <p:nvPr/>
        </p:nvSpPr>
        <p:spPr>
          <a:xfrm>
            <a:off x="1259632" y="1805601"/>
            <a:ext cx="370805" cy="3992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b="1" dirty="0" smtClean="0"/>
              <a:t>2</a:t>
            </a:r>
            <a:endParaRPr lang="fr-FR" b="1" dirty="0"/>
          </a:p>
        </p:txBody>
      </p:sp>
      <p:sp>
        <p:nvSpPr>
          <p:cNvPr id="9" name="Ellipse 8"/>
          <p:cNvSpPr/>
          <p:nvPr/>
        </p:nvSpPr>
        <p:spPr>
          <a:xfrm>
            <a:off x="1896939" y="2669697"/>
            <a:ext cx="370805" cy="3992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b="1" dirty="0"/>
              <a:t>3</a:t>
            </a:r>
          </a:p>
        </p:txBody>
      </p:sp>
      <p:sp>
        <p:nvSpPr>
          <p:cNvPr id="10" name="Ellipse 9"/>
          <p:cNvSpPr/>
          <p:nvPr/>
        </p:nvSpPr>
        <p:spPr>
          <a:xfrm>
            <a:off x="3913163" y="44624"/>
            <a:ext cx="370805" cy="3992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b="1" dirty="0" smtClean="0"/>
              <a:t>b</a:t>
            </a:r>
            <a:endParaRPr lang="fr-FR" b="1" dirty="0"/>
          </a:p>
        </p:txBody>
      </p:sp>
      <p:sp>
        <p:nvSpPr>
          <p:cNvPr id="11" name="Ellipse 10"/>
          <p:cNvSpPr/>
          <p:nvPr/>
        </p:nvSpPr>
        <p:spPr>
          <a:xfrm>
            <a:off x="3779912" y="2381665"/>
            <a:ext cx="370805" cy="3992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b="1" dirty="0"/>
              <a:t>a</a:t>
            </a:r>
          </a:p>
        </p:txBody>
      </p:sp>
      <p:sp>
        <p:nvSpPr>
          <p:cNvPr id="7" name="Rectangle 6"/>
          <p:cNvSpPr/>
          <p:nvPr/>
        </p:nvSpPr>
        <p:spPr>
          <a:xfrm>
            <a:off x="5107604" y="3068960"/>
            <a:ext cx="4067944" cy="1384995"/>
          </a:xfrm>
          <a:prstGeom prst="rect">
            <a:avLst/>
          </a:prstGeom>
        </p:spPr>
        <p:txBody>
          <a:bodyPr wrap="square">
            <a:spAutoFit/>
          </a:bodyPr>
          <a:lstStyle/>
          <a:p>
            <a:pPr marL="342900" indent="-342900">
              <a:buFont typeface="+mj-lt"/>
              <a:buAutoNum type="alphaLcPeriod"/>
            </a:pPr>
            <a:r>
              <a:rPr lang="fr-FR" sz="1400" b="1" dirty="0">
                <a:solidFill>
                  <a:schemeClr val="accent2"/>
                </a:solidFill>
              </a:rPr>
              <a:t>Stimulation des </a:t>
            </a:r>
            <a:r>
              <a:rPr lang="fr-FR" sz="1400" b="1" dirty="0" smtClean="0">
                <a:solidFill>
                  <a:schemeClr val="accent2"/>
                </a:solidFill>
              </a:rPr>
              <a:t>mécanismes </a:t>
            </a:r>
            <a:r>
              <a:rPr lang="fr-FR" sz="1400" b="1" dirty="0">
                <a:solidFill>
                  <a:schemeClr val="accent2"/>
                </a:solidFill>
              </a:rPr>
              <a:t>de réparation </a:t>
            </a:r>
          </a:p>
          <a:p>
            <a:pPr marL="537750" lvl="1" indent="-285750">
              <a:buFont typeface="Arial" panose="020B0604020202020204" pitchFamily="34" charset="0"/>
              <a:buChar char="•"/>
            </a:pPr>
            <a:r>
              <a:rPr lang="fr-FR" sz="1400" dirty="0" err="1"/>
              <a:t>trefoil</a:t>
            </a:r>
            <a:r>
              <a:rPr lang="fr-FR" sz="1400" dirty="0"/>
              <a:t> factor 3 (TFF3</a:t>
            </a:r>
            <a:r>
              <a:rPr lang="fr-FR" sz="1400" dirty="0" smtClean="0"/>
              <a:t>)</a:t>
            </a:r>
            <a:endParaRPr lang="fr-FR" sz="1400" dirty="0"/>
          </a:p>
          <a:p>
            <a:pPr marL="537750" lvl="1" indent="-285750">
              <a:buFont typeface="Arial" panose="020B0604020202020204" pitchFamily="34" charset="0"/>
              <a:buChar char="•"/>
            </a:pPr>
            <a:r>
              <a:rPr lang="fr-FR" sz="1400" dirty="0" err="1"/>
              <a:t>heat-shock</a:t>
            </a:r>
            <a:r>
              <a:rPr lang="fr-FR" sz="1400" dirty="0"/>
              <a:t> </a:t>
            </a:r>
            <a:r>
              <a:rPr lang="fr-FR" sz="1400" dirty="0" err="1"/>
              <a:t>proteins</a:t>
            </a:r>
            <a:endParaRPr lang="fr-FR" sz="1400" dirty="0"/>
          </a:p>
          <a:p>
            <a:pPr marL="537750" lvl="1" indent="-285750">
              <a:buFont typeface="Arial" panose="020B0604020202020204" pitchFamily="34" charset="0"/>
              <a:buChar char="•"/>
            </a:pPr>
            <a:r>
              <a:rPr lang="fr-FR" sz="1400" dirty="0" err="1"/>
              <a:t>epidermal</a:t>
            </a:r>
            <a:r>
              <a:rPr lang="fr-FR" sz="1400" dirty="0"/>
              <a:t> </a:t>
            </a:r>
            <a:r>
              <a:rPr lang="fr-FR" sz="1400" dirty="0" err="1"/>
              <a:t>growth</a:t>
            </a:r>
            <a:r>
              <a:rPr lang="fr-FR" sz="1400" dirty="0"/>
              <a:t> factor </a:t>
            </a:r>
            <a:r>
              <a:rPr lang="fr-FR" sz="1400" dirty="0" err="1"/>
              <a:t>receptor</a:t>
            </a:r>
            <a:r>
              <a:rPr lang="fr-FR" sz="1400" dirty="0"/>
              <a:t> (EGFR) ligand </a:t>
            </a:r>
            <a:r>
              <a:rPr lang="fr-FR" sz="1400" dirty="0" smtClean="0"/>
              <a:t>expression</a:t>
            </a:r>
            <a:endParaRPr lang="fr-FR" sz="1400" dirty="0"/>
          </a:p>
        </p:txBody>
      </p:sp>
      <p:sp>
        <p:nvSpPr>
          <p:cNvPr id="14" name="Ellipse 13"/>
          <p:cNvSpPr/>
          <p:nvPr/>
        </p:nvSpPr>
        <p:spPr>
          <a:xfrm>
            <a:off x="3049067" y="3245761"/>
            <a:ext cx="370805" cy="39926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b="1" dirty="0"/>
              <a:t>c</a:t>
            </a:r>
          </a:p>
        </p:txBody>
      </p:sp>
      <p:sp>
        <p:nvSpPr>
          <p:cNvPr id="13" name="Rectangle 12"/>
          <p:cNvSpPr/>
          <p:nvPr/>
        </p:nvSpPr>
        <p:spPr>
          <a:xfrm>
            <a:off x="5284332" y="258149"/>
            <a:ext cx="3791423" cy="369332"/>
          </a:xfrm>
          <a:prstGeom prst="rect">
            <a:avLst/>
          </a:prstGeom>
        </p:spPr>
        <p:txBody>
          <a:bodyPr wrap="none">
            <a:spAutoFit/>
          </a:bodyPr>
          <a:lstStyle/>
          <a:p>
            <a:r>
              <a:rPr lang="fr-FR" b="1" dirty="0" smtClean="0">
                <a:solidFill>
                  <a:schemeClr val="accent2"/>
                </a:solidFill>
              </a:rPr>
              <a:t>Dialogue SI inné </a:t>
            </a:r>
            <a:r>
              <a:rPr lang="fr-FR" b="1" dirty="0" smtClean="0">
                <a:solidFill>
                  <a:schemeClr val="accent2"/>
                </a:solidFill>
                <a:sym typeface="Wingdings" panose="05000000000000000000" pitchFamily="2" charset="2"/>
              </a:rPr>
              <a:t> </a:t>
            </a:r>
            <a:r>
              <a:rPr lang="fr-FR" b="1" dirty="0" err="1" smtClean="0">
                <a:solidFill>
                  <a:schemeClr val="accent2"/>
                </a:solidFill>
                <a:sym typeface="Wingdings" panose="05000000000000000000" pitchFamily="2" charset="2"/>
              </a:rPr>
              <a:t>Microbiote</a:t>
            </a:r>
            <a:r>
              <a:rPr lang="fr-FR" b="1" dirty="0" smtClean="0">
                <a:solidFill>
                  <a:schemeClr val="accent2"/>
                </a:solidFill>
              </a:rPr>
              <a:t> </a:t>
            </a:r>
            <a:endParaRPr lang="fr-FR" b="1" dirty="0">
              <a:solidFill>
                <a:schemeClr val="accent2"/>
              </a:solidFill>
            </a:endParaRPr>
          </a:p>
        </p:txBody>
      </p:sp>
      <p:sp>
        <p:nvSpPr>
          <p:cNvPr id="15" name="Rectangle 14"/>
          <p:cNvSpPr/>
          <p:nvPr/>
        </p:nvSpPr>
        <p:spPr>
          <a:xfrm>
            <a:off x="5220072" y="815957"/>
            <a:ext cx="1454244" cy="369332"/>
          </a:xfrm>
          <a:prstGeom prst="rect">
            <a:avLst/>
          </a:prstGeom>
        </p:spPr>
        <p:txBody>
          <a:bodyPr wrap="none">
            <a:spAutoFit/>
          </a:bodyPr>
          <a:lstStyle/>
          <a:p>
            <a:r>
              <a:rPr lang="fr-FR" b="1" dirty="0" smtClean="0">
                <a:solidFill>
                  <a:schemeClr val="accent2"/>
                </a:solidFill>
              </a:rPr>
              <a:t>Comment ?</a:t>
            </a:r>
            <a:endParaRPr lang="fr-FR" b="1" dirty="0">
              <a:solidFill>
                <a:schemeClr val="accent2"/>
              </a:solidFill>
            </a:endParaRPr>
          </a:p>
        </p:txBody>
      </p:sp>
      <p:sp>
        <p:nvSpPr>
          <p:cNvPr id="16" name="Rectangle 15"/>
          <p:cNvSpPr/>
          <p:nvPr/>
        </p:nvSpPr>
        <p:spPr>
          <a:xfrm>
            <a:off x="5148064" y="2483604"/>
            <a:ext cx="2454518" cy="369332"/>
          </a:xfrm>
          <a:prstGeom prst="rect">
            <a:avLst/>
          </a:prstGeom>
        </p:spPr>
        <p:txBody>
          <a:bodyPr wrap="none">
            <a:spAutoFit/>
          </a:bodyPr>
          <a:lstStyle/>
          <a:p>
            <a:r>
              <a:rPr lang="fr-FR" b="1" dirty="0" smtClean="0">
                <a:solidFill>
                  <a:schemeClr val="accent2"/>
                </a:solidFill>
              </a:rPr>
              <a:t>Réponse de l’hôte ?</a:t>
            </a:r>
            <a:endParaRPr lang="fr-FR" b="1" dirty="0">
              <a:solidFill>
                <a:schemeClr val="accent2"/>
              </a:solidFill>
            </a:endParaRPr>
          </a:p>
        </p:txBody>
      </p:sp>
    </p:spTree>
    <p:extLst>
      <p:ext uri="{BB962C8B-B14F-4D97-AF65-F5344CB8AC3E}">
        <p14:creationId xmlns:p14="http://schemas.microsoft.com/office/powerpoint/2010/main" val="15225310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2413"/>
            <a:ext cx="9144000" cy="553998"/>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éducation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C</a:t>
            </a:r>
            <a:r>
              <a:rPr lang="fr-FR" sz="2000" b="1" kern="0" dirty="0" err="1"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rohn</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et IBD</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ZoneTexte 2"/>
          <p:cNvSpPr txBox="1"/>
          <p:nvPr/>
        </p:nvSpPr>
        <p:spPr>
          <a:xfrm>
            <a:off x="323528" y="1124744"/>
            <a:ext cx="2198038" cy="369332"/>
          </a:xfrm>
          <a:prstGeom prst="rect">
            <a:avLst/>
          </a:prstGeom>
          <a:noFill/>
        </p:spPr>
        <p:txBody>
          <a:bodyPr wrap="none" rtlCol="0">
            <a:spAutoFit/>
          </a:bodyPr>
          <a:lstStyle/>
          <a:p>
            <a:r>
              <a:rPr lang="fr-FR" dirty="0" smtClean="0"/>
              <a:t>Maladie de </a:t>
            </a:r>
            <a:r>
              <a:rPr lang="fr-FR" dirty="0" err="1" smtClean="0"/>
              <a:t>Crohn</a:t>
            </a:r>
            <a:r>
              <a:rPr lang="fr-FR" dirty="0" smtClean="0"/>
              <a:t> : </a:t>
            </a:r>
            <a:endParaRPr lang="fr-FR" dirty="0"/>
          </a:p>
        </p:txBody>
      </p:sp>
      <p:sp>
        <p:nvSpPr>
          <p:cNvPr id="4" name="ZoneTexte 3"/>
          <p:cNvSpPr txBox="1"/>
          <p:nvPr/>
        </p:nvSpPr>
        <p:spPr>
          <a:xfrm>
            <a:off x="2692554" y="1086396"/>
            <a:ext cx="6310504" cy="646331"/>
          </a:xfrm>
          <a:prstGeom prst="rect">
            <a:avLst/>
          </a:prstGeom>
          <a:noFill/>
        </p:spPr>
        <p:txBody>
          <a:bodyPr wrap="square" rtlCol="0">
            <a:spAutoFit/>
          </a:bodyPr>
          <a:lstStyle/>
          <a:p>
            <a:r>
              <a:rPr lang="fr-FR" dirty="0" smtClean="0"/>
              <a:t>Maladie inflammatoire qui résulte d’interactions inadéquates hôte - microbiote</a:t>
            </a:r>
            <a:endParaRPr lang="fr-FR" dirty="0"/>
          </a:p>
        </p:txBody>
      </p:sp>
      <p:sp>
        <p:nvSpPr>
          <p:cNvPr id="5" name="Ellipse 4"/>
          <p:cNvSpPr>
            <a:spLocks noChangeArrowheads="1"/>
          </p:cNvSpPr>
          <p:nvPr/>
        </p:nvSpPr>
        <p:spPr bwMode="auto">
          <a:xfrm>
            <a:off x="395536" y="1638950"/>
            <a:ext cx="3219822" cy="2222098"/>
          </a:xfrm>
          <a:prstGeom prst="ellipse">
            <a:avLst/>
          </a:prstGeom>
          <a:solidFill>
            <a:schemeClr val="accent3">
              <a:lumMod val="60000"/>
              <a:lumOff val="40000"/>
            </a:schemeClr>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1" fontAlgn="auto" hangingPunct="1">
              <a:spcBef>
                <a:spcPts val="0"/>
              </a:spcBef>
              <a:spcAft>
                <a:spcPts val="0"/>
              </a:spcAft>
              <a:defRPr/>
            </a:pPr>
            <a:endParaRPr lang="fr-FR">
              <a:solidFill>
                <a:prstClr val="white"/>
              </a:solidFill>
              <a:latin typeface="Calibri"/>
            </a:endParaRPr>
          </a:p>
        </p:txBody>
      </p:sp>
      <p:sp>
        <p:nvSpPr>
          <p:cNvPr id="6" name="Rectangle 5"/>
          <p:cNvSpPr>
            <a:spLocks noChangeArrowheads="1"/>
          </p:cNvSpPr>
          <p:nvPr/>
        </p:nvSpPr>
        <p:spPr bwMode="auto">
          <a:xfrm>
            <a:off x="1194847" y="1628800"/>
            <a:ext cx="1667489" cy="31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b="1" dirty="0">
                <a:solidFill>
                  <a:srgbClr val="FFFFFF"/>
                </a:solidFill>
                <a:latin typeface="Calibri" panose="020F0502020204030204" pitchFamily="34" charset="0"/>
              </a:rPr>
              <a:t>Host</a:t>
            </a:r>
            <a:endParaRPr lang="fr-FR" dirty="0">
              <a:solidFill>
                <a:srgbClr val="FFFFFF"/>
              </a:solidFill>
              <a:latin typeface="Calibri" panose="020F0502020204030204" pitchFamily="34" charset="0"/>
            </a:endParaRPr>
          </a:p>
        </p:txBody>
      </p:sp>
      <p:sp>
        <p:nvSpPr>
          <p:cNvPr id="7" name="Ellipse 6"/>
          <p:cNvSpPr>
            <a:spLocks noChangeArrowheads="1"/>
          </p:cNvSpPr>
          <p:nvPr/>
        </p:nvSpPr>
        <p:spPr bwMode="auto">
          <a:xfrm>
            <a:off x="547936" y="2141265"/>
            <a:ext cx="2943944" cy="1575767"/>
          </a:xfrm>
          <a:prstGeom prst="ellipse">
            <a:avLst/>
          </a:prstGeom>
          <a:solidFill>
            <a:schemeClr val="accent2"/>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1" fontAlgn="auto" hangingPunct="1">
              <a:spcBef>
                <a:spcPts val="0"/>
              </a:spcBef>
              <a:spcAft>
                <a:spcPts val="0"/>
              </a:spcAft>
              <a:defRPr/>
            </a:pPr>
            <a:endParaRPr lang="fr-FR">
              <a:solidFill>
                <a:prstClr val="white"/>
              </a:solidFill>
              <a:latin typeface="Calibri"/>
            </a:endParaRPr>
          </a:p>
        </p:txBody>
      </p:sp>
      <p:pic>
        <p:nvPicPr>
          <p:cNvPr id="13" name="Imag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214" y="2497008"/>
            <a:ext cx="2702754" cy="107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a:off x="1159849" y="2912747"/>
            <a:ext cx="1702487" cy="486355"/>
          </a:xfrm>
          <a:prstGeom prst="rect">
            <a:avLst/>
          </a:prstGeom>
          <a:solidFill>
            <a:schemeClr val="bg2">
              <a:lumMod val="25000"/>
            </a:schemeClr>
          </a:solidFill>
        </p:spPr>
        <p:txBody>
          <a:bodyPr lIns="108000" tIns="144000" rIns="108000" bIns="144000">
            <a:spAutoFit/>
          </a:bodyPr>
          <a:lstStyle/>
          <a:p>
            <a:pPr algn="ctr" eaLnBrk="1" fontAlgn="auto" hangingPunct="1">
              <a:spcBef>
                <a:spcPts val="0"/>
              </a:spcBef>
              <a:spcAft>
                <a:spcPts val="0"/>
              </a:spcAft>
              <a:defRPr/>
            </a:pPr>
            <a:r>
              <a:rPr lang="fr-FR" altLang="fr-FR" b="1" dirty="0" err="1">
                <a:solidFill>
                  <a:prstClr val="white"/>
                </a:solidFill>
                <a:latin typeface="Calibri"/>
                <a:ea typeface="ＭＳ Ｐゴシック" panose="020B0600070205080204" pitchFamily="34" charset="-128"/>
              </a:rPr>
              <a:t>Microbiota</a:t>
            </a:r>
            <a:endParaRPr lang="fr-FR" dirty="0">
              <a:solidFill>
                <a:prstClr val="white"/>
              </a:solidFill>
              <a:latin typeface="Calibri"/>
            </a:endParaRPr>
          </a:p>
        </p:txBody>
      </p:sp>
      <p:sp>
        <p:nvSpPr>
          <p:cNvPr id="9" name="Flèche courbée vers la droite 8"/>
          <p:cNvSpPr>
            <a:spLocks noChangeArrowheads="1"/>
          </p:cNvSpPr>
          <p:nvPr/>
        </p:nvSpPr>
        <p:spPr bwMode="auto">
          <a:xfrm flipV="1">
            <a:off x="790675" y="1725223"/>
            <a:ext cx="749636" cy="1146925"/>
          </a:xfrm>
          <a:prstGeom prst="curvedRightArrow">
            <a:avLst>
              <a:gd name="adj1" fmla="val 24992"/>
              <a:gd name="adj2" fmla="val 49995"/>
              <a:gd name="adj3" fmla="val 25000"/>
            </a:avLst>
          </a:prstGeom>
          <a:gradFill>
            <a:gsLst>
              <a:gs pos="0">
                <a:schemeClr val="accent4">
                  <a:lumMod val="40000"/>
                  <a:lumOff val="60000"/>
                </a:schemeClr>
              </a:gs>
              <a:gs pos="100000">
                <a:schemeClr val="accent4">
                  <a:lumMod val="50000"/>
                </a:schemeClr>
              </a:gs>
            </a:gsLst>
            <a:lin ang="5400000" scaled="1"/>
          </a:gra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1" fontAlgn="auto" hangingPunct="1">
              <a:spcBef>
                <a:spcPts val="0"/>
              </a:spcBef>
              <a:spcAft>
                <a:spcPts val="0"/>
              </a:spcAft>
              <a:defRPr/>
            </a:pPr>
            <a:endParaRPr lang="fr-FR">
              <a:solidFill>
                <a:prstClr val="black"/>
              </a:solidFill>
              <a:latin typeface="Calibri"/>
            </a:endParaRPr>
          </a:p>
        </p:txBody>
      </p:sp>
      <p:sp>
        <p:nvSpPr>
          <p:cNvPr id="10" name="Flèche courbée vers la droite 9"/>
          <p:cNvSpPr>
            <a:spLocks noChangeArrowheads="1"/>
          </p:cNvSpPr>
          <p:nvPr/>
        </p:nvSpPr>
        <p:spPr bwMode="auto">
          <a:xfrm flipH="1">
            <a:off x="2452519" y="1767852"/>
            <a:ext cx="749636" cy="1146925"/>
          </a:xfrm>
          <a:prstGeom prst="curvedRightArrow">
            <a:avLst>
              <a:gd name="adj1" fmla="val 24992"/>
              <a:gd name="adj2" fmla="val 49995"/>
              <a:gd name="adj3" fmla="val 25000"/>
            </a:avLst>
          </a:prstGeom>
          <a:solidFill>
            <a:schemeClr val="accent3">
              <a:lumMod val="60000"/>
              <a:lumOff val="40000"/>
            </a:schemeClr>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1" fontAlgn="auto" hangingPunct="1">
              <a:spcBef>
                <a:spcPts val="0"/>
              </a:spcBef>
              <a:spcAft>
                <a:spcPts val="0"/>
              </a:spcAft>
              <a:defRPr/>
            </a:pPr>
            <a:endParaRPr lang="fr-FR">
              <a:solidFill>
                <a:prstClr val="black"/>
              </a:solidFill>
              <a:latin typeface="Calibri"/>
            </a:endParaRPr>
          </a:p>
        </p:txBody>
      </p:sp>
      <p:sp>
        <p:nvSpPr>
          <p:cNvPr id="11" name="Rectangle 5"/>
          <p:cNvSpPr>
            <a:spLocks noChangeArrowheads="1"/>
          </p:cNvSpPr>
          <p:nvPr/>
        </p:nvSpPr>
        <p:spPr bwMode="auto">
          <a:xfrm>
            <a:off x="1187624" y="2204864"/>
            <a:ext cx="16674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b="1" dirty="0" smtClean="0">
                <a:solidFill>
                  <a:srgbClr val="FFFFFF"/>
                </a:solidFill>
                <a:latin typeface="Calibri" panose="020F0502020204030204" pitchFamily="34" charset="0"/>
              </a:rPr>
              <a:t>SI inné</a:t>
            </a:r>
            <a:endParaRPr lang="fr-FR" dirty="0">
              <a:solidFill>
                <a:srgbClr val="FFFFFF"/>
              </a:solidFill>
              <a:latin typeface="Calibri" panose="020F0502020204030204" pitchFamily="34" charset="0"/>
            </a:endParaRPr>
          </a:p>
        </p:txBody>
      </p:sp>
      <p:sp>
        <p:nvSpPr>
          <p:cNvPr id="12" name="ZoneTexte 11"/>
          <p:cNvSpPr txBox="1"/>
          <p:nvPr/>
        </p:nvSpPr>
        <p:spPr>
          <a:xfrm>
            <a:off x="3904670" y="1980854"/>
            <a:ext cx="5131826" cy="923330"/>
          </a:xfrm>
          <a:prstGeom prst="rect">
            <a:avLst/>
          </a:prstGeom>
          <a:noFill/>
        </p:spPr>
        <p:txBody>
          <a:bodyPr wrap="square" rtlCol="0">
            <a:spAutoFit/>
          </a:bodyPr>
          <a:lstStyle/>
          <a:p>
            <a:pPr marL="285750" indent="-285750">
              <a:buFont typeface="Arial" panose="020B0604020202020204" pitchFamily="34" charset="0"/>
              <a:buChar char="•"/>
            </a:pPr>
            <a:r>
              <a:rPr lang="fr-FR" dirty="0" smtClean="0"/>
              <a:t>Altération du microbiote </a:t>
            </a:r>
            <a:r>
              <a:rPr lang="fr-FR" dirty="0" smtClean="0">
                <a:sym typeface="Wingdings" panose="05000000000000000000" pitchFamily="2" charset="2"/>
              </a:rPr>
              <a:t> diminution de sa diversité</a:t>
            </a:r>
            <a:endParaRPr lang="fr-FR" dirty="0" smtClean="0"/>
          </a:p>
          <a:p>
            <a:pPr marL="285750" indent="-285750">
              <a:buFont typeface="Arial" panose="020B0604020202020204" pitchFamily="34" charset="0"/>
              <a:buChar char="•"/>
            </a:pPr>
            <a:r>
              <a:rPr lang="fr-FR" dirty="0" smtClean="0"/>
              <a:t>Altération du dialogue avec SI</a:t>
            </a:r>
          </a:p>
        </p:txBody>
      </p:sp>
      <p:pic>
        <p:nvPicPr>
          <p:cNvPr id="14" name="Image 13"/>
          <p:cNvPicPr>
            <a:picLocks noChangeAspect="1"/>
          </p:cNvPicPr>
          <p:nvPr/>
        </p:nvPicPr>
        <p:blipFill>
          <a:blip r:embed="rId3"/>
          <a:stretch>
            <a:fillRect/>
          </a:stretch>
        </p:blipFill>
        <p:spPr>
          <a:xfrm>
            <a:off x="3794865" y="3501008"/>
            <a:ext cx="1143769" cy="1143769"/>
          </a:xfrm>
          <a:prstGeom prst="rect">
            <a:avLst/>
          </a:prstGeom>
        </p:spPr>
      </p:pic>
      <p:sp>
        <p:nvSpPr>
          <p:cNvPr id="16" name="ZoneTexte 15"/>
          <p:cNvSpPr txBox="1"/>
          <p:nvPr/>
        </p:nvSpPr>
        <p:spPr>
          <a:xfrm>
            <a:off x="4572000" y="3139893"/>
            <a:ext cx="4464496" cy="1107996"/>
          </a:xfrm>
          <a:prstGeom prst="rect">
            <a:avLst/>
          </a:prstGeom>
          <a:noFill/>
        </p:spPr>
        <p:txBody>
          <a:bodyPr wrap="square" rtlCol="0">
            <a:spAutoFit/>
          </a:bodyPr>
          <a:lstStyle/>
          <a:p>
            <a:r>
              <a:rPr lang="fr-FR" dirty="0" smtClean="0">
                <a:solidFill>
                  <a:srgbClr val="723A4B"/>
                </a:solidFill>
              </a:rPr>
              <a:t>Les moyens de lutte :</a:t>
            </a:r>
          </a:p>
          <a:p>
            <a:pPr marL="742950" lvl="1" indent="-285750">
              <a:buFont typeface="Arial" panose="020B0604020202020204" pitchFamily="34" charset="0"/>
              <a:buChar char="•"/>
            </a:pPr>
            <a:r>
              <a:rPr lang="fr-FR" sz="1600" dirty="0" smtClean="0"/>
              <a:t>Antibiothérapie</a:t>
            </a:r>
          </a:p>
          <a:p>
            <a:pPr marL="742950" lvl="1" indent="-285750">
              <a:buFont typeface="Arial" panose="020B0604020202020204" pitchFamily="34" charset="0"/>
              <a:buChar char="•"/>
            </a:pPr>
            <a:r>
              <a:rPr lang="fr-FR" sz="1600" dirty="0" smtClean="0"/>
              <a:t>Suppression de la réponse immunitaire</a:t>
            </a:r>
            <a:endParaRPr lang="fr-FR" sz="1600" dirty="0"/>
          </a:p>
          <a:p>
            <a:pPr marL="742950" lvl="1" indent="-285750">
              <a:buFont typeface="Arial" panose="020B0604020202020204" pitchFamily="34" charset="0"/>
              <a:buChar char="•"/>
            </a:pPr>
            <a:r>
              <a:rPr lang="fr-FR" sz="1600" dirty="0" smtClean="0"/>
              <a:t>Ablation</a:t>
            </a:r>
          </a:p>
        </p:txBody>
      </p:sp>
      <p:sp>
        <p:nvSpPr>
          <p:cNvPr id="18" name="Rectangle 17"/>
          <p:cNvSpPr/>
          <p:nvPr/>
        </p:nvSpPr>
        <p:spPr>
          <a:xfrm>
            <a:off x="0" y="6044672"/>
            <a:ext cx="4572000" cy="261610"/>
          </a:xfrm>
          <a:prstGeom prst="rect">
            <a:avLst/>
          </a:prstGeom>
        </p:spPr>
        <p:txBody>
          <a:bodyPr>
            <a:spAutoFit/>
          </a:bodyPr>
          <a:lstStyle/>
          <a:p>
            <a:r>
              <a:rPr lang="fr-FR" sz="1050" dirty="0" smtClean="0">
                <a:hlinkClick r:id="rId4"/>
              </a:rPr>
              <a:t>Mackenzie et al 2016 http</a:t>
            </a:r>
            <a:r>
              <a:rPr lang="fr-FR" sz="1050" dirty="0">
                <a:hlinkClick r:id="rId4"/>
              </a:rPr>
              <a:t>://dx.doi.org/10.1016/j.copbio.2016.02.028</a:t>
            </a:r>
            <a:endParaRPr lang="fr-FR" sz="1050" dirty="0"/>
          </a:p>
        </p:txBody>
      </p:sp>
      <p:pic>
        <p:nvPicPr>
          <p:cNvPr id="20" name="Image 19"/>
          <p:cNvPicPr>
            <a:picLocks noChangeAspect="1"/>
          </p:cNvPicPr>
          <p:nvPr/>
        </p:nvPicPr>
        <p:blipFill>
          <a:blip r:embed="rId5"/>
          <a:stretch>
            <a:fillRect/>
          </a:stretch>
        </p:blipFill>
        <p:spPr>
          <a:xfrm>
            <a:off x="433618" y="4127970"/>
            <a:ext cx="2661074" cy="1729698"/>
          </a:xfrm>
          <a:prstGeom prst="rect">
            <a:avLst/>
          </a:prstGeom>
        </p:spPr>
      </p:pic>
      <p:pic>
        <p:nvPicPr>
          <p:cNvPr id="21" name="Image 20"/>
          <p:cNvPicPr>
            <a:picLocks noChangeAspect="1"/>
          </p:cNvPicPr>
          <p:nvPr/>
        </p:nvPicPr>
        <p:blipFill>
          <a:blip r:embed="rId6"/>
          <a:stretch>
            <a:fillRect/>
          </a:stretch>
        </p:blipFill>
        <p:spPr>
          <a:xfrm>
            <a:off x="6658836" y="4311350"/>
            <a:ext cx="1975180" cy="1733322"/>
          </a:xfrm>
          <a:prstGeom prst="rect">
            <a:avLst/>
          </a:prstGeom>
        </p:spPr>
      </p:pic>
      <p:sp>
        <p:nvSpPr>
          <p:cNvPr id="22" name="Rectangle 21"/>
          <p:cNvSpPr/>
          <p:nvPr/>
        </p:nvSpPr>
        <p:spPr>
          <a:xfrm>
            <a:off x="4830464" y="6044672"/>
            <a:ext cx="2792752" cy="261610"/>
          </a:xfrm>
          <a:prstGeom prst="rect">
            <a:avLst/>
          </a:prstGeom>
        </p:spPr>
        <p:txBody>
          <a:bodyPr wrap="none">
            <a:spAutoFit/>
          </a:bodyPr>
          <a:lstStyle/>
          <a:p>
            <a:r>
              <a:rPr lang="fr-FR" sz="1100" dirty="0"/>
              <a:t>http://www.e-semio.org/Maladie-de-Crohn</a:t>
            </a:r>
          </a:p>
        </p:txBody>
      </p:sp>
      <p:cxnSp>
        <p:nvCxnSpPr>
          <p:cNvPr id="17" name="Connecteur droit 16"/>
          <p:cNvCxnSpPr/>
          <p:nvPr/>
        </p:nvCxnSpPr>
        <p:spPr>
          <a:xfrm>
            <a:off x="2627784" y="1124744"/>
            <a:ext cx="0" cy="60047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NOD2 promotes the expression and secretion of α-defensins in Paneth cells. (a)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15616" y="2364417"/>
            <a:ext cx="4680520" cy="36004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755576" y="1052736"/>
            <a:ext cx="8208912" cy="1015663"/>
          </a:xfrm>
          <a:prstGeom prst="rect">
            <a:avLst/>
          </a:prstGeom>
          <a:noFill/>
        </p:spPr>
        <p:txBody>
          <a:bodyPr wrap="square" rtlCol="0">
            <a:spAutoFit/>
          </a:bodyPr>
          <a:lstStyle/>
          <a:p>
            <a:pPr marL="285750" indent="-285750">
              <a:buFont typeface="Arial" panose="020B0604020202020204" pitchFamily="34" charset="0"/>
              <a:buChar char="•"/>
            </a:pPr>
            <a:r>
              <a:rPr lang="fr-FR" dirty="0" smtClean="0"/>
              <a:t>Mutation génétique </a:t>
            </a:r>
            <a:r>
              <a:rPr lang="fr-FR" dirty="0"/>
              <a:t>: NOD2 </a:t>
            </a:r>
            <a:r>
              <a:rPr lang="fr-FR" sz="1400" dirty="0"/>
              <a:t>(</a:t>
            </a:r>
            <a:r>
              <a:rPr lang="fr-FR" sz="1400" dirty="0" err="1"/>
              <a:t>nucleotide-binding</a:t>
            </a:r>
            <a:r>
              <a:rPr lang="fr-FR" sz="1400" dirty="0"/>
              <a:t> </a:t>
            </a:r>
            <a:r>
              <a:rPr lang="fr-FR" sz="1400" dirty="0" err="1"/>
              <a:t>oligomerization</a:t>
            </a:r>
            <a:r>
              <a:rPr lang="fr-FR" sz="1400" dirty="0"/>
              <a:t> </a:t>
            </a:r>
            <a:r>
              <a:rPr lang="fr-FR" sz="1400" dirty="0" err="1"/>
              <a:t>domain-containing</a:t>
            </a:r>
            <a:r>
              <a:rPr lang="fr-FR" sz="1400" dirty="0"/>
              <a:t> </a:t>
            </a:r>
            <a:r>
              <a:rPr lang="fr-FR" sz="1400" dirty="0" smtClean="0"/>
              <a:t>2)</a:t>
            </a:r>
          </a:p>
          <a:p>
            <a:pPr marL="742950" lvl="1" indent="-285750">
              <a:buFont typeface="Arial" panose="020B0604020202020204" pitchFamily="34" charset="0"/>
              <a:buChar char="•"/>
            </a:pPr>
            <a:r>
              <a:rPr lang="fr-FR" sz="1400" dirty="0" smtClean="0"/>
              <a:t>Récepteur du SI intra cellulaire des cellules épithéliales</a:t>
            </a:r>
          </a:p>
          <a:p>
            <a:pPr marL="742950" lvl="1" indent="-285750">
              <a:buFont typeface="Arial" panose="020B0604020202020204" pitchFamily="34" charset="0"/>
              <a:buChar char="•"/>
            </a:pPr>
            <a:r>
              <a:rPr lang="fr-FR" sz="1400" dirty="0" smtClean="0"/>
              <a:t>Liaison avec des composants du </a:t>
            </a:r>
            <a:r>
              <a:rPr lang="fr-FR" sz="1400" dirty="0" err="1" smtClean="0"/>
              <a:t>peptidoglycan</a:t>
            </a:r>
            <a:r>
              <a:rPr lang="fr-FR" sz="1400" dirty="0" smtClean="0"/>
              <a:t> </a:t>
            </a:r>
            <a:r>
              <a:rPr lang="fr-FR" sz="1400" dirty="0"/>
              <a:t>des parois bactériennes </a:t>
            </a:r>
            <a:r>
              <a:rPr lang="fr-FR" sz="1400" dirty="0" smtClean="0">
                <a:sym typeface="Wingdings" panose="05000000000000000000" pitchFamily="2" charset="2"/>
              </a:rPr>
              <a:t> dipeptide </a:t>
            </a:r>
            <a:r>
              <a:rPr lang="fr-FR" sz="1400" dirty="0" err="1" smtClean="0">
                <a:sym typeface="Wingdings" panose="05000000000000000000" pitchFamily="2" charset="2"/>
              </a:rPr>
              <a:t>muramyl</a:t>
            </a:r>
            <a:r>
              <a:rPr lang="fr-FR" sz="1400" dirty="0" smtClean="0">
                <a:sym typeface="Wingdings" panose="05000000000000000000" pitchFamily="2" charset="2"/>
              </a:rPr>
              <a:t> (MDP)</a:t>
            </a:r>
            <a:endParaRPr lang="fr-FR" sz="1400" dirty="0" smtClean="0"/>
          </a:p>
        </p:txBody>
      </p:sp>
      <p:sp>
        <p:nvSpPr>
          <p:cNvPr id="4" name="Rectangle 3"/>
          <p:cNvSpPr/>
          <p:nvPr/>
        </p:nvSpPr>
        <p:spPr>
          <a:xfrm>
            <a:off x="0" y="252413"/>
            <a:ext cx="9144000" cy="553998"/>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éducation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et stimulation du SI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C</a:t>
            </a:r>
            <a:r>
              <a:rPr lang="fr-FR" sz="2000" b="1" kern="0" dirty="0" err="1"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rohn</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et IBD</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ZoneTexte 1"/>
          <p:cNvSpPr txBox="1"/>
          <p:nvPr/>
        </p:nvSpPr>
        <p:spPr>
          <a:xfrm>
            <a:off x="6228184" y="3573016"/>
            <a:ext cx="2448272"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dirty="0" smtClean="0"/>
              <a:t>Le défaut de stabilité de NOD2 entraine une prolifération bactérienne non souhaitée</a:t>
            </a:r>
            <a:endParaRPr lang="fr-FR" dirty="0"/>
          </a:p>
        </p:txBody>
      </p:sp>
    </p:spTree>
    <p:extLst>
      <p:ext uri="{BB962C8B-B14F-4D97-AF65-F5344CB8AC3E}">
        <p14:creationId xmlns:p14="http://schemas.microsoft.com/office/powerpoint/2010/main" val="37683392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08920"/>
            <a:ext cx="9144000" cy="506413"/>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a:t>
            </a:r>
          </a:p>
        </p:txBody>
      </p:sp>
      <p:sp>
        <p:nvSpPr>
          <p:cNvPr id="4" name="Rectangle 3"/>
          <p:cNvSpPr/>
          <p:nvPr/>
        </p:nvSpPr>
        <p:spPr>
          <a:xfrm>
            <a:off x="1043608" y="3430910"/>
            <a:ext cx="7545387" cy="3184974"/>
          </a:xfrm>
          <a:prstGeom prst="rect">
            <a:avLst/>
          </a:prstGeom>
        </p:spPr>
        <p:txBody>
          <a:bodyPr>
            <a:spAutoFit/>
          </a:bodyPr>
          <a:lstStyle/>
          <a:p>
            <a:pPr marL="742950" lvl="1" indent="-285750">
              <a:spcBef>
                <a:spcPts val="0"/>
              </a:spcBef>
              <a:spcAft>
                <a:spcPts val="0"/>
              </a:spcAft>
              <a:buFont typeface="+mj-lt"/>
              <a:buAutoNum type="arabicPeriod"/>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Nutrition et maladie métabolique</a:t>
            </a:r>
          </a:p>
          <a:p>
            <a:pPr marL="1200150" lvl="2" indent="-285750">
              <a:spcBef>
                <a:spcPts val="0"/>
              </a:spcBef>
              <a:spcAft>
                <a:spcPts val="0"/>
              </a:spcAft>
              <a:buFont typeface="Arial" panose="020B0604020202020204" pitchFamily="34" charset="0"/>
              <a:buChar char="•"/>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La chaine alimentaire</a:t>
            </a:r>
          </a:p>
          <a:p>
            <a:pPr marL="1200150" lvl="2" indent="-285750">
              <a:spcBef>
                <a:spcPts val="0"/>
              </a:spcBef>
              <a:spcAft>
                <a:spcPts val="0"/>
              </a:spcAft>
              <a:buFont typeface="Arial" panose="020B0604020202020204" pitchFamily="34" charset="0"/>
              <a:buChar char="•"/>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Focus Obésité</a:t>
            </a:r>
          </a:p>
          <a:p>
            <a:pPr marL="1200150" lvl="2" indent="-285750">
              <a:spcBef>
                <a:spcPts val="0"/>
              </a:spcBef>
              <a:spcAft>
                <a:spcPts val="0"/>
              </a:spcAft>
              <a:buFont typeface="Arial" panose="020B0604020202020204" pitchFamily="34" charset="0"/>
              <a:buChar char="•"/>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Focus </a:t>
            </a: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sous </a:t>
            </a: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nutrition</a:t>
            </a:r>
          </a:p>
          <a:p>
            <a:pPr marL="742950" lvl="1" indent="-285750">
              <a:lnSpc>
                <a:spcPct val="107000"/>
              </a:lnSpc>
              <a:spcBef>
                <a:spcPts val="0"/>
              </a:spcBef>
              <a:spcAft>
                <a:spcPts val="0"/>
              </a:spcAft>
              <a:buFont typeface="+mj-lt"/>
              <a:buAutoNum type="arabicPeriod"/>
              <a:defRPr/>
            </a:pP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Développement, éducation </a:t>
            </a: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et stimulation du système </a:t>
            </a: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immunitaire</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Rôle barrière</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Rôle trophique </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Stimulation, éducation</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Mécanismes impliqués dans le dialogue</a:t>
            </a:r>
          </a:p>
          <a:p>
            <a:pPr marL="1200150" lvl="2" indent="-285750">
              <a:lnSpc>
                <a:spcPct val="107000"/>
              </a:lnSpc>
              <a:spcBef>
                <a:spcPts val="0"/>
              </a:spcBef>
              <a:spcAft>
                <a:spcPts val="0"/>
              </a:spcAft>
              <a:buFont typeface="Arial" panose="020B0604020202020204" pitchFamily="34" charset="0"/>
              <a:buChar char="•"/>
              <a:defRPr/>
            </a:pPr>
            <a:endPar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742950" lvl="1" indent="-285750">
              <a:lnSpc>
                <a:spcPct val="107000"/>
              </a:lnSpc>
              <a:spcBef>
                <a:spcPts val="0"/>
              </a:spcBef>
              <a:spcAft>
                <a:spcPts val="0"/>
              </a:spcAft>
              <a:buFont typeface="+mj-lt"/>
              <a:buAutoNum type="arabicPeriod"/>
              <a:defRPr/>
            </a:pP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Notre </a:t>
            </a: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deuxième cerveau</a:t>
            </a:r>
          </a:p>
          <a:p>
            <a:pPr>
              <a:lnSpc>
                <a:spcPct val="107000"/>
              </a:lnSpc>
              <a:spcBef>
                <a:spcPts val="0"/>
              </a:spcBef>
              <a:spcAft>
                <a:spcPts val="800"/>
              </a:spcAft>
              <a:defRPr/>
            </a:pPr>
            <a:endParaRPr lang="fr-FR" sz="16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69323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2413"/>
            <a:ext cx="9144000" cy="504825"/>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2</a:t>
            </a:r>
            <a:r>
              <a:rPr lang="fr-FR" sz="2000" b="1" kern="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ème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cerveau</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63491" name="Rectangle 2"/>
          <p:cNvSpPr>
            <a:spLocks noChangeArrowheads="1"/>
          </p:cNvSpPr>
          <p:nvPr/>
        </p:nvSpPr>
        <p:spPr bwMode="auto">
          <a:xfrm>
            <a:off x="3419872" y="2267186"/>
            <a:ext cx="4752528" cy="241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spcAft>
                <a:spcPts val="200"/>
              </a:spcAft>
              <a:buFont typeface="Wingdings" panose="05000000000000000000" pitchFamily="2" charset="2"/>
              <a:buChar char="à"/>
            </a:pPr>
            <a:r>
              <a:rPr lang="fr-FR" sz="2400" dirty="0" smtClean="0">
                <a:latin typeface="Calibri" panose="020F0502020204030204" pitchFamily="34" charset="0"/>
                <a:ea typeface="Calibri" panose="020F0502020204030204" pitchFamily="34" charset="0"/>
                <a:cs typeface="Times New Roman" panose="02020603050405020304" pitchFamily="18" charset="0"/>
              </a:rPr>
              <a:t> l’autisme</a:t>
            </a:r>
          </a:p>
          <a:p>
            <a:pPr marL="285750" indent="-285750">
              <a:spcAft>
                <a:spcPts val="200"/>
              </a:spcAft>
              <a:buFont typeface="Wingdings" panose="05000000000000000000" pitchFamily="2" charset="2"/>
              <a:buChar char="à"/>
            </a:pP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200"/>
              </a:spcAft>
              <a:buFont typeface="Wingdings" panose="05000000000000000000" pitchFamily="2" charset="2"/>
              <a:buChar char="à"/>
            </a:pPr>
            <a:r>
              <a:rPr lang="fr-FR" sz="2400" dirty="0" smtClean="0">
                <a:latin typeface="Calibri" panose="020F0502020204030204" pitchFamily="34" charset="0"/>
                <a:ea typeface="Calibri" panose="020F0502020204030204" pitchFamily="34" charset="0"/>
                <a:cs typeface="Times New Roman" panose="02020603050405020304" pitchFamily="18" charset="0"/>
              </a:rPr>
              <a:t> rôle les comportements </a:t>
            </a:r>
            <a:r>
              <a:rPr lang="fr-FR" sz="2400" dirty="0">
                <a:latin typeface="Calibri" panose="020F0502020204030204" pitchFamily="34" charset="0"/>
                <a:ea typeface="Calibri" panose="020F0502020204030204" pitchFamily="34" charset="0"/>
                <a:cs typeface="Times New Roman" panose="02020603050405020304" pitchFamily="18" charset="0"/>
              </a:rPr>
              <a:t>et des </a:t>
            </a:r>
            <a:r>
              <a:rPr lang="fr-FR" sz="2400" dirty="0" smtClean="0">
                <a:latin typeface="Calibri" panose="020F0502020204030204" pitchFamily="34" charset="0"/>
                <a:ea typeface="Calibri" panose="020F0502020204030204" pitchFamily="34" charset="0"/>
                <a:cs typeface="Times New Roman" panose="02020603050405020304" pitchFamily="18" charset="0"/>
              </a:rPr>
              <a:t>	capacités cognitives</a:t>
            </a:r>
          </a:p>
          <a:p>
            <a:pPr marL="285750" indent="-285750">
              <a:spcAft>
                <a:spcPts val="200"/>
              </a:spcAft>
              <a:buFont typeface="Wingdings" panose="05000000000000000000" pitchFamily="2" charset="2"/>
              <a:buChar char="à"/>
            </a:pP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spcAft>
                <a:spcPts val="200"/>
              </a:spcAft>
            </a:pPr>
            <a:r>
              <a:rPr lang="fr-FR" sz="2400" dirty="0" smtClean="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400" dirty="0" smtClean="0">
                <a:latin typeface="Calibri" panose="020F0502020204030204" pitchFamily="34" charset="0"/>
                <a:ea typeface="Calibri" panose="020F0502020204030204" pitchFamily="34" charset="0"/>
                <a:cs typeface="Times New Roman" panose="02020603050405020304" pitchFamily="18" charset="0"/>
              </a:rPr>
              <a:t>mécanismes </a:t>
            </a:r>
            <a:r>
              <a:rPr lang="fr-FR" sz="2400" dirty="0">
                <a:latin typeface="Calibri" panose="020F0502020204030204" pitchFamily="34" charset="0"/>
                <a:ea typeface="Calibri" panose="020F0502020204030204" pitchFamily="34" charset="0"/>
                <a:cs typeface="Times New Roman" panose="02020603050405020304" pitchFamily="18" charset="0"/>
              </a:rPr>
              <a:t>et dialogue</a:t>
            </a:r>
          </a:p>
        </p:txBody>
      </p:sp>
      <p:pic>
        <p:nvPicPr>
          <p:cNvPr id="4" name="Picture 2" descr="See 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4"/>
            <a:ext cx="1656184" cy="397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2413"/>
            <a:ext cx="9144000" cy="504825"/>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2</a:t>
            </a:r>
            <a:r>
              <a:rPr lang="fr-FR" sz="2000" b="1" kern="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ème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cerveau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l’autisme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b="21503"/>
          <a:stretch>
            <a:fillRect/>
          </a:stretch>
        </p:blipFill>
        <p:spPr bwMode="auto">
          <a:xfrm>
            <a:off x="3716395" y="751136"/>
            <a:ext cx="5306956"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a:spLocks noChangeArrowheads="1"/>
          </p:cNvSpPr>
          <p:nvPr/>
        </p:nvSpPr>
        <p:spPr bwMode="auto">
          <a:xfrm>
            <a:off x="4809852" y="1002506"/>
            <a:ext cx="1994396" cy="77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fr-FR" sz="1477" b="1" dirty="0" smtClean="0">
                <a:solidFill>
                  <a:prstClr val="black"/>
                </a:solidFill>
                <a:latin typeface="Shruti" pitchFamily="34" charset="0"/>
              </a:rPr>
              <a:t>Incidence de l’Autisme aux USA</a:t>
            </a:r>
          </a:p>
          <a:p>
            <a:pPr algn="r" eaLnBrk="1" hangingPunct="1">
              <a:defRPr/>
            </a:pPr>
            <a:endParaRPr lang="fr-FR" sz="1477" b="1" dirty="0" smtClean="0">
              <a:solidFill>
                <a:prstClr val="black"/>
              </a:solidFill>
              <a:latin typeface="Shruti" pitchFamily="34" charset="0"/>
            </a:endParaRPr>
          </a:p>
        </p:txBody>
      </p:sp>
      <p:sp>
        <p:nvSpPr>
          <p:cNvPr id="64517" name="ZoneTexte 4"/>
          <p:cNvSpPr txBox="1">
            <a:spLocks noChangeArrowheads="1"/>
          </p:cNvSpPr>
          <p:nvPr/>
        </p:nvSpPr>
        <p:spPr bwMode="auto">
          <a:xfrm>
            <a:off x="1818382" y="1785590"/>
            <a:ext cx="46978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dirty="0" smtClean="0">
                <a:solidFill>
                  <a:srgbClr val="000000"/>
                </a:solidFill>
              </a:rPr>
              <a:t>Augmentation spectaculaire des cas d’autisme </a:t>
            </a:r>
          </a:p>
          <a:p>
            <a:pPr eaLnBrk="1" hangingPunct="1"/>
            <a:r>
              <a:rPr lang="fr-FR" dirty="0" smtClean="0">
                <a:solidFill>
                  <a:srgbClr val="000000"/>
                </a:solidFill>
                <a:sym typeface="Wingdings" panose="05000000000000000000" pitchFamily="2" charset="2"/>
              </a:rPr>
              <a:t>	 </a:t>
            </a:r>
            <a:r>
              <a:rPr lang="fr-FR" dirty="0">
                <a:solidFill>
                  <a:srgbClr val="000000"/>
                </a:solidFill>
                <a:sym typeface="Wingdings" panose="05000000000000000000" pitchFamily="2" charset="2"/>
              </a:rPr>
              <a:t>m</a:t>
            </a:r>
            <a:r>
              <a:rPr lang="fr-FR" dirty="0" smtClean="0">
                <a:solidFill>
                  <a:srgbClr val="000000"/>
                </a:solidFill>
                <a:sym typeface="Wingdings" panose="05000000000000000000" pitchFamily="2" charset="2"/>
              </a:rPr>
              <a:t>eilleur diagnostique ?</a:t>
            </a:r>
            <a:endParaRPr lang="fr-FR" dirty="0" smtClean="0">
              <a:solidFill>
                <a:srgbClr val="000000"/>
              </a:solidFill>
            </a:endParaRPr>
          </a:p>
        </p:txBody>
      </p:sp>
      <p:sp>
        <p:nvSpPr>
          <p:cNvPr id="9" name="ZoneTexte 6"/>
          <p:cNvSpPr txBox="1">
            <a:spLocks noChangeArrowheads="1"/>
          </p:cNvSpPr>
          <p:nvPr/>
        </p:nvSpPr>
        <p:spPr bwMode="auto">
          <a:xfrm>
            <a:off x="1259632" y="6285220"/>
            <a:ext cx="662473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sz="1100" dirty="0" smtClean="0">
                <a:solidFill>
                  <a:schemeClr val="bg1"/>
                </a:solidFill>
              </a:rPr>
              <a:t>https://www.ncbi.nlm.nih.gov/pmc/articles/PMC4374086/</a:t>
            </a:r>
          </a:p>
          <a:p>
            <a:pPr eaLnBrk="1" hangingPunct="1">
              <a:defRPr/>
            </a:pPr>
            <a:r>
              <a:rPr lang="fr-FR" sz="1100" dirty="0" smtClean="0">
                <a:solidFill>
                  <a:schemeClr val="bg1"/>
                </a:solidFill>
              </a:rPr>
              <a:t>B. L. Williams, M. </a:t>
            </a:r>
            <a:r>
              <a:rPr lang="fr-FR" sz="1100" dirty="0" err="1" smtClean="0">
                <a:solidFill>
                  <a:schemeClr val="bg1"/>
                </a:solidFill>
              </a:rPr>
              <a:t>Hornig</a:t>
            </a:r>
            <a:r>
              <a:rPr lang="fr-FR" sz="1100" dirty="0" smtClean="0">
                <a:solidFill>
                  <a:schemeClr val="bg1"/>
                </a:solidFill>
              </a:rPr>
              <a:t>, T. </a:t>
            </a:r>
            <a:r>
              <a:rPr lang="fr-FR" sz="1100" dirty="0" err="1" smtClean="0">
                <a:solidFill>
                  <a:schemeClr val="bg1"/>
                </a:solidFill>
              </a:rPr>
              <a:t>Parekh</a:t>
            </a:r>
            <a:r>
              <a:rPr lang="fr-FR" sz="1100" dirty="0" smtClean="0">
                <a:solidFill>
                  <a:schemeClr val="bg1"/>
                </a:solidFill>
              </a:rPr>
              <a:t>, and W. I. </a:t>
            </a:r>
            <a:r>
              <a:rPr lang="fr-FR" sz="1100" dirty="0" err="1" smtClean="0">
                <a:solidFill>
                  <a:schemeClr val="bg1"/>
                </a:solidFill>
              </a:rPr>
              <a:t>Lipkin</a:t>
            </a:r>
            <a:r>
              <a:rPr lang="fr-FR" sz="1100" dirty="0" smtClean="0">
                <a:solidFill>
                  <a:schemeClr val="bg1"/>
                </a:solidFill>
              </a:rPr>
              <a:t>, </a:t>
            </a:r>
            <a:r>
              <a:rPr lang="fr-FR" sz="1100" dirty="0" err="1" smtClean="0">
                <a:solidFill>
                  <a:schemeClr val="bg1"/>
                </a:solidFill>
              </a:rPr>
              <a:t>mBio</a:t>
            </a:r>
            <a:r>
              <a:rPr lang="fr-FR" sz="1100" dirty="0" smtClean="0">
                <a:solidFill>
                  <a:schemeClr val="bg1"/>
                </a:solidFill>
              </a:rPr>
              <a:t> 3(1):e00261-11, 2012 </a:t>
            </a:r>
          </a:p>
          <a:p>
            <a:pPr eaLnBrk="1" hangingPunct="1">
              <a:defRPr/>
            </a:pPr>
            <a:r>
              <a:rPr lang="fr-FR" sz="1100" dirty="0" smtClean="0">
                <a:solidFill>
                  <a:schemeClr val="bg1"/>
                </a:solidFill>
              </a:rPr>
              <a:t>L'énigme de l'autisme - La piste bactérienne  </a:t>
            </a:r>
            <a:r>
              <a:rPr lang="fr-FR" sz="1100" dirty="0" smtClean="0">
                <a:solidFill>
                  <a:schemeClr val="bg1"/>
                </a:solidFill>
                <a:hlinkClick r:id="rId3"/>
              </a:rPr>
              <a:t>http://boutique.arte.tv/f7630-autisme</a:t>
            </a:r>
            <a:r>
              <a:rPr lang="fr-FR" sz="1100" dirty="0" smtClean="0">
                <a:solidFill>
                  <a:schemeClr val="bg1"/>
                </a:solidFill>
              </a:rPr>
              <a:t> </a:t>
            </a:r>
          </a:p>
        </p:txBody>
      </p:sp>
      <p:pic>
        <p:nvPicPr>
          <p:cNvPr id="64521" name="Picture 2" descr="See original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987425"/>
            <a:ext cx="1196975"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59632" y="6119718"/>
            <a:ext cx="6949607" cy="261610"/>
          </a:xfrm>
          <a:prstGeom prst="rect">
            <a:avLst/>
          </a:prstGeom>
          <a:noFill/>
        </p:spPr>
        <p:txBody>
          <a:bodyPr wrap="square">
            <a:spAutoFit/>
          </a:bodyPr>
          <a:lstStyle/>
          <a:p>
            <a:r>
              <a:rPr lang="fr-FR" sz="1100" dirty="0"/>
              <a:t>https://www.ncbi.nlm.nih.gov/pmc/articles/PMC4310852/</a:t>
            </a:r>
          </a:p>
        </p:txBody>
      </p:sp>
      <p:sp>
        <p:nvSpPr>
          <p:cNvPr id="11" name="ZoneTexte 4"/>
          <p:cNvSpPr txBox="1">
            <a:spLocks noChangeArrowheads="1"/>
          </p:cNvSpPr>
          <p:nvPr/>
        </p:nvSpPr>
        <p:spPr bwMode="auto">
          <a:xfrm>
            <a:off x="1412575" y="4183920"/>
            <a:ext cx="7146106" cy="1477328"/>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dirty="0" smtClean="0">
                <a:solidFill>
                  <a:srgbClr val="000000"/>
                </a:solidFill>
              </a:rPr>
              <a:t>Etiologie non connue</a:t>
            </a:r>
          </a:p>
          <a:p>
            <a:pPr marL="1028700" lvl="1" eaLnBrk="1" hangingPunct="1">
              <a:buFontTx/>
              <a:buChar char="-"/>
            </a:pPr>
            <a:r>
              <a:rPr lang="fr-FR" dirty="0" smtClean="0">
                <a:solidFill>
                  <a:srgbClr val="000000"/>
                </a:solidFill>
              </a:rPr>
              <a:t>Piste psychique (rôle de la mère) </a:t>
            </a:r>
          </a:p>
          <a:p>
            <a:pPr marL="1028700" lvl="1" eaLnBrk="1" hangingPunct="1">
              <a:buFontTx/>
              <a:buChar char="-"/>
            </a:pPr>
            <a:r>
              <a:rPr lang="fr-FR" dirty="0" smtClean="0">
                <a:solidFill>
                  <a:srgbClr val="000000"/>
                </a:solidFill>
              </a:rPr>
              <a:t>Piste génétique (gènes et SNP) </a:t>
            </a:r>
          </a:p>
          <a:p>
            <a:pPr marL="1028700" lvl="1" eaLnBrk="1" hangingPunct="1">
              <a:buFontTx/>
              <a:buChar char="-"/>
            </a:pPr>
            <a:r>
              <a:rPr lang="fr-FR" dirty="0" smtClean="0">
                <a:solidFill>
                  <a:srgbClr val="000000"/>
                </a:solidFill>
              </a:rPr>
              <a:t>Piste environnemental (pesticide, pollution et alimentation)</a:t>
            </a:r>
          </a:p>
          <a:p>
            <a:pPr eaLnBrk="1" hangingPunct="1"/>
            <a:endParaRPr lang="fr-FR" dirty="0" smtClean="0">
              <a:solidFill>
                <a:srgbClr val="0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2650" y="3068638"/>
            <a:ext cx="2570163"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descr="07-05-25-JG-L2-6-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322388"/>
            <a:ext cx="1357312"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5"/>
          <p:cNvSpPr txBox="1">
            <a:spLocks noChangeArrowheads="1"/>
          </p:cNvSpPr>
          <p:nvPr/>
        </p:nvSpPr>
        <p:spPr bwMode="auto">
          <a:xfrm>
            <a:off x="52388" y="2319338"/>
            <a:ext cx="1782762"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sz="923" b="1" i="1" smtClean="0">
                <a:solidFill>
                  <a:prstClr val="black"/>
                </a:solidFill>
              </a:rPr>
              <a:t>Faecalibacterium prausnitzii</a:t>
            </a:r>
          </a:p>
        </p:txBody>
      </p:sp>
      <p:sp>
        <p:nvSpPr>
          <p:cNvPr id="8198" name="Text Box 7"/>
          <p:cNvSpPr txBox="1">
            <a:spLocks noChangeArrowheads="1"/>
          </p:cNvSpPr>
          <p:nvPr/>
        </p:nvSpPr>
        <p:spPr bwMode="auto">
          <a:xfrm>
            <a:off x="1169988" y="4418013"/>
            <a:ext cx="102552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fr-FR" sz="923" b="1" dirty="0" smtClean="0">
                <a:solidFill>
                  <a:prstClr val="black"/>
                </a:solidFill>
              </a:rPr>
              <a:t>Photos UEPSD</a:t>
            </a:r>
          </a:p>
        </p:txBody>
      </p:sp>
      <p:pic>
        <p:nvPicPr>
          <p:cNvPr id="14342" name="Picture 8" descr="07-05-04-CJ-D8-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 y="2719388"/>
            <a:ext cx="128905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 Box 9"/>
          <p:cNvSpPr txBox="1">
            <a:spLocks noChangeArrowheads="1"/>
          </p:cNvSpPr>
          <p:nvPr/>
        </p:nvSpPr>
        <p:spPr bwMode="auto">
          <a:xfrm>
            <a:off x="52388" y="3714750"/>
            <a:ext cx="1220787"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sz="923" b="1" i="1" smtClean="0">
                <a:solidFill>
                  <a:prstClr val="black"/>
                </a:solidFill>
              </a:rPr>
              <a:t>Bacteroides dorei </a:t>
            </a:r>
          </a:p>
        </p:txBody>
      </p:sp>
      <p:pic>
        <p:nvPicPr>
          <p:cNvPr id="14344" name="Picture 10" descr="07-05-04-CJ-DH10b-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2263" y="2984500"/>
            <a:ext cx="12414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Text Box 11"/>
          <p:cNvSpPr txBox="1">
            <a:spLocks noChangeArrowheads="1"/>
          </p:cNvSpPr>
          <p:nvPr/>
        </p:nvSpPr>
        <p:spPr bwMode="auto">
          <a:xfrm>
            <a:off x="1660525" y="3914775"/>
            <a:ext cx="11223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sz="923" b="1" i="1" smtClean="0">
                <a:solidFill>
                  <a:prstClr val="black"/>
                </a:solidFill>
              </a:rPr>
              <a:t>Escherichia coli </a:t>
            </a:r>
          </a:p>
        </p:txBody>
      </p:sp>
      <p:pic>
        <p:nvPicPr>
          <p:cNvPr id="14346" name="Picture 12" descr="07-05-04-CJ-G9v-0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7753" y="1322389"/>
            <a:ext cx="1638409"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Text Box 13"/>
          <p:cNvSpPr txBox="1">
            <a:spLocks noChangeArrowheads="1"/>
          </p:cNvSpPr>
          <p:nvPr/>
        </p:nvSpPr>
        <p:spPr bwMode="auto">
          <a:xfrm>
            <a:off x="2214563" y="2651125"/>
            <a:ext cx="1439862"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sz="923" b="1" i="1" smtClean="0">
                <a:solidFill>
                  <a:prstClr val="black"/>
                </a:solidFill>
              </a:rPr>
              <a:t>Ruminococcus Spp  </a:t>
            </a:r>
          </a:p>
        </p:txBody>
      </p:sp>
      <p:sp>
        <p:nvSpPr>
          <p:cNvPr id="19" name="ZoneTexte 20"/>
          <p:cNvSpPr txBox="1">
            <a:spLocks noChangeArrowheads="1"/>
          </p:cNvSpPr>
          <p:nvPr/>
        </p:nvSpPr>
        <p:spPr bwMode="auto">
          <a:xfrm>
            <a:off x="611188" y="4149725"/>
            <a:ext cx="2305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b="1">
                <a:latin typeface="Calibri" panose="020F0502020204030204" pitchFamily="34" charset="0"/>
                <a:ea typeface="ＭＳ Ｐゴシック" panose="020B0600070205080204" pitchFamily="34" charset="-128"/>
              </a:rPr>
              <a:t>10</a:t>
            </a:r>
            <a:r>
              <a:rPr lang="fr-FR" b="1" baseline="30000">
                <a:latin typeface="Calibri" panose="020F0502020204030204" pitchFamily="34" charset="0"/>
                <a:ea typeface="ＭＳ Ｐゴシック" panose="020B0600070205080204" pitchFamily="34" charset="-128"/>
              </a:rPr>
              <a:t>12</a:t>
            </a:r>
            <a:r>
              <a:rPr lang="fr-FR" b="1">
                <a:latin typeface="Calibri" panose="020F0502020204030204" pitchFamily="34" charset="0"/>
                <a:ea typeface="ＭＳ Ｐゴシック" panose="020B0600070205080204" pitchFamily="34" charset="-128"/>
              </a:rPr>
              <a:t>  Bactéries/g</a:t>
            </a:r>
          </a:p>
        </p:txBody>
      </p:sp>
      <p:pic>
        <p:nvPicPr>
          <p:cNvPr id="20" name="Imag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19988" y="1628775"/>
            <a:ext cx="890587"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0"/>
          <p:cNvSpPr txBox="1">
            <a:spLocks noChangeArrowheads="1"/>
          </p:cNvSpPr>
          <p:nvPr/>
        </p:nvSpPr>
        <p:spPr bwMode="auto">
          <a:xfrm>
            <a:off x="7380288" y="2767013"/>
            <a:ext cx="1512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400" b="1">
                <a:latin typeface="Calibri" panose="020F0502020204030204" pitchFamily="34" charset="0"/>
                <a:ea typeface="ＭＳ Ｐゴシック" panose="020B0600070205080204" pitchFamily="34" charset="-128"/>
              </a:rPr>
              <a:t>Champignon</a:t>
            </a:r>
          </a:p>
        </p:txBody>
      </p:sp>
      <p:pic>
        <p:nvPicPr>
          <p:cNvPr id="23" name="Image 2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83213" y="1644650"/>
            <a:ext cx="126365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oneTexte 20"/>
          <p:cNvSpPr txBox="1">
            <a:spLocks noChangeArrowheads="1"/>
          </p:cNvSpPr>
          <p:nvPr/>
        </p:nvSpPr>
        <p:spPr bwMode="auto">
          <a:xfrm>
            <a:off x="5364163" y="2627313"/>
            <a:ext cx="1150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400" b="1">
                <a:latin typeface="Calibri" panose="020F0502020204030204" pitchFamily="34" charset="0"/>
                <a:ea typeface="ＭＳ Ｐゴシック" panose="020B0600070205080204" pitchFamily="34" charset="-128"/>
              </a:rPr>
              <a:t>Protozoaire</a:t>
            </a:r>
          </a:p>
        </p:txBody>
      </p:sp>
      <p:pic>
        <p:nvPicPr>
          <p:cNvPr id="26" name="Image 2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3284538"/>
            <a:ext cx="1360487"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oneTexte 20"/>
          <p:cNvSpPr txBox="1">
            <a:spLocks noChangeArrowheads="1"/>
          </p:cNvSpPr>
          <p:nvPr/>
        </p:nvSpPr>
        <p:spPr bwMode="auto">
          <a:xfrm>
            <a:off x="3421063" y="4183063"/>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b="1">
                <a:latin typeface="Calibri" panose="020F0502020204030204" pitchFamily="34" charset="0"/>
                <a:ea typeface="ＭＳ Ｐゴシック" panose="020B0600070205080204" pitchFamily="34" charset="-128"/>
              </a:rPr>
              <a:t>10</a:t>
            </a:r>
            <a:r>
              <a:rPr lang="fr-FR" b="1" baseline="30000">
                <a:latin typeface="Calibri" panose="020F0502020204030204" pitchFamily="34" charset="0"/>
                <a:ea typeface="ＭＳ Ｐゴシック" panose="020B0600070205080204" pitchFamily="34" charset="-128"/>
              </a:rPr>
              <a:t>7</a:t>
            </a:r>
            <a:r>
              <a:rPr lang="fr-FR" b="1">
                <a:latin typeface="Calibri" panose="020F0502020204030204" pitchFamily="34" charset="0"/>
                <a:ea typeface="ＭＳ Ｐゴシック" panose="020B0600070205080204" pitchFamily="34" charset="-128"/>
              </a:rPr>
              <a:t> - 10</a:t>
            </a:r>
            <a:r>
              <a:rPr lang="fr-FR" b="1" baseline="30000">
                <a:latin typeface="Calibri" panose="020F0502020204030204" pitchFamily="34" charset="0"/>
                <a:ea typeface="ＭＳ Ｐゴシック" panose="020B0600070205080204" pitchFamily="34" charset="-128"/>
              </a:rPr>
              <a:t>8</a:t>
            </a:r>
            <a:r>
              <a:rPr lang="fr-FR" b="1">
                <a:latin typeface="Calibri" panose="020F0502020204030204" pitchFamily="34" charset="0"/>
                <a:ea typeface="ＭＳ Ｐゴシック" panose="020B0600070205080204" pitchFamily="34" charset="-128"/>
              </a:rPr>
              <a:t>  Archées</a:t>
            </a:r>
          </a:p>
        </p:txBody>
      </p:sp>
      <p:sp>
        <p:nvSpPr>
          <p:cNvPr id="14355" name="ZoneTexte 1"/>
          <p:cNvSpPr txBox="1">
            <a:spLocks noChangeArrowheads="1"/>
          </p:cNvSpPr>
          <p:nvPr/>
        </p:nvSpPr>
        <p:spPr bwMode="auto">
          <a:xfrm>
            <a:off x="4140200" y="333375"/>
            <a:ext cx="4752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t>organe situé à l’interface du bol alimentaire et de la muqueuse intestinale</a:t>
            </a:r>
          </a:p>
        </p:txBody>
      </p:sp>
      <p:sp>
        <p:nvSpPr>
          <p:cNvPr id="3" name="ZoneTexte 2"/>
          <p:cNvSpPr txBox="1"/>
          <p:nvPr/>
        </p:nvSpPr>
        <p:spPr>
          <a:xfrm>
            <a:off x="827088" y="312738"/>
            <a:ext cx="3427412" cy="400050"/>
          </a:xfrm>
          <a:prstGeom prst="rect">
            <a:avLst/>
          </a:prstGeom>
          <a:noFill/>
        </p:spPr>
        <p:txBody>
          <a:bodyPr wrap="none">
            <a:spAutoFit/>
          </a:bodyPr>
          <a:lstStyle/>
          <a:p>
            <a:pPr>
              <a:defRPr/>
            </a:pPr>
            <a:r>
              <a:rPr lang="fr-FR" sz="2000" b="1" dirty="0">
                <a:solidFill>
                  <a:schemeClr val="accent6"/>
                </a:solidFill>
              </a:rPr>
              <a:t>Le microbiote intestinale : </a:t>
            </a:r>
          </a:p>
        </p:txBody>
      </p:sp>
      <p:sp>
        <p:nvSpPr>
          <p:cNvPr id="28" name="ZoneTexte 20"/>
          <p:cNvSpPr txBox="1">
            <a:spLocks noChangeArrowheads="1"/>
          </p:cNvSpPr>
          <p:nvPr/>
        </p:nvSpPr>
        <p:spPr bwMode="auto">
          <a:xfrm>
            <a:off x="323850" y="5805488"/>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b="1">
                <a:latin typeface="Calibri" panose="020F0502020204030204" pitchFamily="34" charset="0"/>
                <a:ea typeface="ＭＳ Ｐゴシック" panose="020B0600070205080204" pitchFamily="34" charset="-128"/>
              </a:rPr>
              <a:t>10</a:t>
            </a:r>
            <a:r>
              <a:rPr lang="fr-FR" b="1" baseline="30000">
                <a:latin typeface="Calibri" panose="020F0502020204030204" pitchFamily="34" charset="0"/>
                <a:ea typeface="ＭＳ Ｐゴシック" panose="020B0600070205080204" pitchFamily="34" charset="-128"/>
              </a:rPr>
              <a:t>8</a:t>
            </a:r>
            <a:r>
              <a:rPr lang="fr-FR" b="1">
                <a:latin typeface="Calibri" panose="020F0502020204030204" pitchFamily="34" charset="0"/>
                <a:ea typeface="ＭＳ Ｐゴシック" panose="020B0600070205080204" pitchFamily="34" charset="-128"/>
              </a:rPr>
              <a:t> - 10</a:t>
            </a:r>
            <a:r>
              <a:rPr lang="fr-FR" b="1" baseline="30000">
                <a:latin typeface="Calibri" panose="020F0502020204030204" pitchFamily="34" charset="0"/>
                <a:ea typeface="ＭＳ Ｐゴシック" panose="020B0600070205080204" pitchFamily="34" charset="-128"/>
              </a:rPr>
              <a:t>9</a:t>
            </a:r>
            <a:r>
              <a:rPr lang="fr-FR" b="1">
                <a:latin typeface="Calibri" panose="020F0502020204030204" pitchFamily="34" charset="0"/>
                <a:ea typeface="ＭＳ Ｐゴシック" panose="020B0600070205080204" pitchFamily="34" charset="-128"/>
              </a:rPr>
              <a:t>  Virus</a:t>
            </a:r>
          </a:p>
        </p:txBody>
      </p:sp>
      <p:pic>
        <p:nvPicPr>
          <p:cNvPr id="14358" name="Picture 27" descr="Afficher l'image d'orig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825" y="4997450"/>
            <a:ext cx="427831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9" name="Rectangle 28"/>
          <p:cNvSpPr>
            <a:spLocks noChangeArrowheads="1"/>
          </p:cNvSpPr>
          <p:nvPr/>
        </p:nvSpPr>
        <p:spPr bwMode="auto">
          <a:xfrm>
            <a:off x="395288" y="6048375"/>
            <a:ext cx="4008437"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a:t>doi: 10.1128/MMBR.00011-11 </a:t>
            </a:r>
            <a:r>
              <a:rPr lang="fr-FR" sz="1100" i="1"/>
              <a:t>Microbiol. Mol. Biol. Rev. 2011</a:t>
            </a:r>
            <a:endParaRPr lang="fr-FR" sz="1100"/>
          </a:p>
        </p:txBody>
      </p:sp>
      <p:sp>
        <p:nvSpPr>
          <p:cNvPr id="14360" name="Rectangle 3"/>
          <p:cNvSpPr>
            <a:spLocks noChangeArrowheads="1"/>
          </p:cNvSpPr>
          <p:nvPr/>
        </p:nvSpPr>
        <p:spPr bwMode="auto">
          <a:xfrm>
            <a:off x="4787900" y="6480175"/>
            <a:ext cx="3435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a:solidFill>
                  <a:schemeClr val="bg1"/>
                </a:solidFill>
              </a:rPr>
              <a:t>http://dx.doi.org/10.1371/journal.pbio.1002503.g001</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2413"/>
            <a:ext cx="9144000" cy="504825"/>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2</a:t>
            </a:r>
            <a:r>
              <a:rPr lang="fr-FR" sz="2000" b="1" kern="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ème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cerveau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l’autisme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b="21503"/>
          <a:stretch>
            <a:fillRect/>
          </a:stretch>
        </p:blipFill>
        <p:spPr bwMode="auto">
          <a:xfrm>
            <a:off x="3716395" y="751136"/>
            <a:ext cx="5306956"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a:spLocks noChangeArrowheads="1"/>
          </p:cNvSpPr>
          <p:nvPr/>
        </p:nvSpPr>
        <p:spPr bwMode="auto">
          <a:xfrm>
            <a:off x="5436096" y="1247316"/>
            <a:ext cx="1994396"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fr-FR" sz="1477" b="1" dirty="0" smtClean="0">
                <a:solidFill>
                  <a:prstClr val="black"/>
                </a:solidFill>
                <a:latin typeface="Shruti" pitchFamily="34" charset="0"/>
              </a:rPr>
              <a:t>Incidence de l’Autisme aux USA</a:t>
            </a:r>
          </a:p>
        </p:txBody>
      </p:sp>
      <p:sp>
        <p:nvSpPr>
          <p:cNvPr id="64517" name="ZoneTexte 4"/>
          <p:cNvSpPr txBox="1">
            <a:spLocks noChangeArrowheads="1"/>
          </p:cNvSpPr>
          <p:nvPr/>
        </p:nvSpPr>
        <p:spPr bwMode="auto">
          <a:xfrm>
            <a:off x="1530350" y="1628800"/>
            <a:ext cx="3977754"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dirty="0">
                <a:solidFill>
                  <a:srgbClr val="000000"/>
                </a:solidFill>
              </a:rPr>
              <a:t>D’une manière générale, les symptômes gastro-intestinaux (diarrhée, constipation, douleurs) sont présents chez 43,7% des autistes. </a:t>
            </a:r>
          </a:p>
          <a:p>
            <a:pPr eaLnBrk="1" hangingPunct="1"/>
            <a:endParaRPr lang="fr-FR" dirty="0">
              <a:solidFill>
                <a:srgbClr val="000000"/>
              </a:solidFill>
            </a:endParaRPr>
          </a:p>
        </p:txBody>
      </p:sp>
      <p:sp>
        <p:nvSpPr>
          <p:cNvPr id="9" name="ZoneTexte 6"/>
          <p:cNvSpPr txBox="1">
            <a:spLocks noChangeArrowheads="1"/>
          </p:cNvSpPr>
          <p:nvPr/>
        </p:nvSpPr>
        <p:spPr bwMode="auto">
          <a:xfrm>
            <a:off x="1485900" y="6309320"/>
            <a:ext cx="61722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sz="1100" dirty="0" smtClean="0">
                <a:solidFill>
                  <a:schemeClr val="bg1"/>
                </a:solidFill>
              </a:rPr>
              <a:t>https://www.ncbi.nlm.nih.gov/pmc/articles/PMC4374086/</a:t>
            </a:r>
          </a:p>
          <a:p>
            <a:pPr eaLnBrk="1" hangingPunct="1">
              <a:defRPr/>
            </a:pPr>
            <a:r>
              <a:rPr lang="fr-FR" sz="1100" dirty="0" smtClean="0">
                <a:solidFill>
                  <a:schemeClr val="bg1"/>
                </a:solidFill>
              </a:rPr>
              <a:t>B. L. Williams, M. </a:t>
            </a:r>
            <a:r>
              <a:rPr lang="fr-FR" sz="1100" dirty="0" err="1" smtClean="0">
                <a:solidFill>
                  <a:schemeClr val="bg1"/>
                </a:solidFill>
              </a:rPr>
              <a:t>Hornig</a:t>
            </a:r>
            <a:r>
              <a:rPr lang="fr-FR" sz="1100" dirty="0" smtClean="0">
                <a:solidFill>
                  <a:schemeClr val="bg1"/>
                </a:solidFill>
              </a:rPr>
              <a:t>, T. </a:t>
            </a:r>
            <a:r>
              <a:rPr lang="fr-FR" sz="1100" dirty="0" err="1" smtClean="0">
                <a:solidFill>
                  <a:schemeClr val="bg1"/>
                </a:solidFill>
              </a:rPr>
              <a:t>Parekh</a:t>
            </a:r>
            <a:r>
              <a:rPr lang="fr-FR" sz="1100" dirty="0" smtClean="0">
                <a:solidFill>
                  <a:schemeClr val="bg1"/>
                </a:solidFill>
              </a:rPr>
              <a:t>, and W. I. </a:t>
            </a:r>
            <a:r>
              <a:rPr lang="fr-FR" sz="1100" dirty="0" err="1" smtClean="0">
                <a:solidFill>
                  <a:schemeClr val="bg1"/>
                </a:solidFill>
              </a:rPr>
              <a:t>Lipkin</a:t>
            </a:r>
            <a:r>
              <a:rPr lang="fr-FR" sz="1100" dirty="0" smtClean="0">
                <a:solidFill>
                  <a:schemeClr val="bg1"/>
                </a:solidFill>
              </a:rPr>
              <a:t>, </a:t>
            </a:r>
            <a:r>
              <a:rPr lang="fr-FR" sz="1100" dirty="0" err="1" smtClean="0">
                <a:solidFill>
                  <a:schemeClr val="bg1"/>
                </a:solidFill>
              </a:rPr>
              <a:t>mBio</a:t>
            </a:r>
            <a:r>
              <a:rPr lang="fr-FR" sz="1100" dirty="0" smtClean="0">
                <a:solidFill>
                  <a:schemeClr val="bg1"/>
                </a:solidFill>
              </a:rPr>
              <a:t> 3(1):e00261-11, 2012 </a:t>
            </a:r>
          </a:p>
          <a:p>
            <a:pPr eaLnBrk="1" hangingPunct="1">
              <a:defRPr/>
            </a:pPr>
            <a:r>
              <a:rPr lang="fr-FR" sz="1100" dirty="0" smtClean="0">
                <a:solidFill>
                  <a:schemeClr val="bg1"/>
                </a:solidFill>
              </a:rPr>
              <a:t>L'</a:t>
            </a:r>
            <a:r>
              <a:rPr lang="fr-FR" sz="1100" dirty="0">
                <a:solidFill>
                  <a:schemeClr val="bg1"/>
                </a:solidFill>
              </a:rPr>
              <a:t>é</a:t>
            </a:r>
            <a:r>
              <a:rPr lang="fr-FR" sz="1100" dirty="0" smtClean="0">
                <a:solidFill>
                  <a:schemeClr val="bg1"/>
                </a:solidFill>
              </a:rPr>
              <a:t>nigme de l'autisme - La piste bactérienne  </a:t>
            </a:r>
            <a:r>
              <a:rPr lang="fr-FR" sz="1100" dirty="0" smtClean="0">
                <a:solidFill>
                  <a:schemeClr val="bg1"/>
                </a:solidFill>
                <a:hlinkClick r:id="rId3"/>
              </a:rPr>
              <a:t>http://boutique.arte.tv/f7630-autisme</a:t>
            </a:r>
            <a:r>
              <a:rPr lang="fr-FR" sz="1100" dirty="0" smtClean="0">
                <a:solidFill>
                  <a:schemeClr val="bg1"/>
                </a:solidFill>
              </a:rPr>
              <a:t> </a:t>
            </a:r>
          </a:p>
        </p:txBody>
      </p:sp>
      <p:sp>
        <p:nvSpPr>
          <p:cNvPr id="64520" name="ZoneTexte 7"/>
          <p:cNvSpPr txBox="1">
            <a:spLocks noChangeArrowheads="1"/>
          </p:cNvSpPr>
          <p:nvPr/>
        </p:nvSpPr>
        <p:spPr bwMode="auto">
          <a:xfrm>
            <a:off x="395536" y="4066718"/>
            <a:ext cx="73628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dirty="0">
                <a:solidFill>
                  <a:srgbClr val="000000"/>
                </a:solidFill>
              </a:rPr>
              <a:t>Les </a:t>
            </a:r>
            <a:r>
              <a:rPr lang="en-US" dirty="0" err="1">
                <a:solidFill>
                  <a:srgbClr val="000000"/>
                </a:solidFill>
              </a:rPr>
              <a:t>symptomes</a:t>
            </a:r>
            <a:r>
              <a:rPr lang="en-US" dirty="0">
                <a:solidFill>
                  <a:srgbClr val="000000"/>
                </a:solidFill>
              </a:rPr>
              <a:t> </a:t>
            </a:r>
            <a:r>
              <a:rPr lang="en-US" dirty="0" err="1">
                <a:solidFill>
                  <a:srgbClr val="000000"/>
                </a:solidFill>
              </a:rPr>
              <a:t>peuvent</a:t>
            </a:r>
            <a:r>
              <a:rPr lang="en-US" dirty="0">
                <a:solidFill>
                  <a:srgbClr val="000000"/>
                </a:solidFill>
              </a:rPr>
              <a:t> </a:t>
            </a:r>
            <a:r>
              <a:rPr lang="en-US" dirty="0" err="1">
                <a:solidFill>
                  <a:srgbClr val="000000"/>
                </a:solidFill>
              </a:rPr>
              <a:t>être</a:t>
            </a:r>
            <a:r>
              <a:rPr lang="en-US" dirty="0">
                <a:solidFill>
                  <a:srgbClr val="000000"/>
                </a:solidFill>
              </a:rPr>
              <a:t> </a:t>
            </a:r>
            <a:r>
              <a:rPr lang="en-US" dirty="0" err="1">
                <a:solidFill>
                  <a:srgbClr val="000000"/>
                </a:solidFill>
              </a:rPr>
              <a:t>contenus</a:t>
            </a:r>
            <a:r>
              <a:rPr lang="en-US" dirty="0">
                <a:solidFill>
                  <a:srgbClr val="000000"/>
                </a:solidFill>
              </a:rPr>
              <a:t> par la </a:t>
            </a:r>
            <a:r>
              <a:rPr lang="en-US" dirty="0" err="1">
                <a:solidFill>
                  <a:srgbClr val="000000"/>
                </a:solidFill>
              </a:rPr>
              <a:t>prise</a:t>
            </a:r>
            <a:r>
              <a:rPr lang="en-US" dirty="0">
                <a:solidFill>
                  <a:srgbClr val="000000"/>
                </a:solidFill>
              </a:rPr>
              <a:t> </a:t>
            </a:r>
            <a:r>
              <a:rPr lang="en-US" dirty="0" err="1">
                <a:solidFill>
                  <a:srgbClr val="000000"/>
                </a:solidFill>
              </a:rPr>
              <a:t>d’antibiotiques</a:t>
            </a:r>
            <a:endParaRPr lang="en-US" dirty="0">
              <a:solidFill>
                <a:srgbClr val="000000"/>
              </a:solidFill>
            </a:endParaRPr>
          </a:p>
          <a:p>
            <a:pPr eaLnBrk="1" hangingPunct="1"/>
            <a:endParaRPr lang="en-US" dirty="0">
              <a:solidFill>
                <a:srgbClr val="000000"/>
              </a:solidFill>
            </a:endParaRPr>
          </a:p>
          <a:p>
            <a:pPr marL="285750" indent="-285750" eaLnBrk="1" hangingPunct="1">
              <a:buFont typeface="Arial" panose="020B0604020202020204" pitchFamily="34" charset="0"/>
              <a:buChar char="•"/>
            </a:pPr>
            <a:r>
              <a:rPr lang="en-US" dirty="0">
                <a:solidFill>
                  <a:srgbClr val="000000"/>
                </a:solidFill>
              </a:rPr>
              <a:t>Clostridium </a:t>
            </a:r>
            <a:r>
              <a:rPr lang="en-US" dirty="0" err="1" smtClean="0">
                <a:solidFill>
                  <a:srgbClr val="000000"/>
                </a:solidFill>
              </a:rPr>
              <a:t>suspectée</a:t>
            </a:r>
            <a:r>
              <a:rPr lang="en-US" dirty="0" smtClean="0">
                <a:solidFill>
                  <a:srgbClr val="000000"/>
                </a:solidFill>
              </a:rPr>
              <a:t> </a:t>
            </a:r>
          </a:p>
          <a:p>
            <a:pPr marL="285750" indent="-285750" eaLnBrk="1" hangingPunct="1">
              <a:buFont typeface="Arial" panose="020B0604020202020204" pitchFamily="34" charset="0"/>
              <a:buChar char="•"/>
            </a:pPr>
            <a:r>
              <a:rPr lang="en-US" dirty="0" err="1" smtClean="0">
                <a:solidFill>
                  <a:srgbClr val="000000"/>
                </a:solidFill>
              </a:rPr>
              <a:t>Une</a:t>
            </a:r>
            <a:r>
              <a:rPr lang="en-US" dirty="0" smtClean="0">
                <a:solidFill>
                  <a:srgbClr val="000000"/>
                </a:solidFill>
              </a:rPr>
              <a:t> </a:t>
            </a:r>
            <a:r>
              <a:rPr lang="en-US" dirty="0" err="1">
                <a:solidFill>
                  <a:srgbClr val="000000"/>
                </a:solidFill>
              </a:rPr>
              <a:t>bactérie</a:t>
            </a:r>
            <a:r>
              <a:rPr lang="en-US" dirty="0">
                <a:solidFill>
                  <a:srgbClr val="000000"/>
                </a:solidFill>
              </a:rPr>
              <a:t> du </a:t>
            </a:r>
            <a:r>
              <a:rPr lang="en-US" dirty="0" err="1">
                <a:solidFill>
                  <a:srgbClr val="000000"/>
                </a:solidFill>
              </a:rPr>
              <a:t>groupe</a:t>
            </a:r>
            <a:r>
              <a:rPr lang="en-US" dirty="0">
                <a:solidFill>
                  <a:srgbClr val="000000"/>
                </a:solidFill>
              </a:rPr>
              <a:t> </a:t>
            </a:r>
            <a:r>
              <a:rPr lang="en-US" dirty="0" err="1">
                <a:solidFill>
                  <a:srgbClr val="000000"/>
                </a:solidFill>
              </a:rPr>
              <a:t>Sutterella</a:t>
            </a:r>
            <a:r>
              <a:rPr lang="en-US" dirty="0">
                <a:solidFill>
                  <a:srgbClr val="000000"/>
                </a:solidFill>
              </a:rPr>
              <a:t> chez 12 </a:t>
            </a:r>
            <a:r>
              <a:rPr lang="en-US" dirty="0" err="1">
                <a:solidFill>
                  <a:srgbClr val="000000"/>
                </a:solidFill>
              </a:rPr>
              <a:t>autistes</a:t>
            </a:r>
            <a:r>
              <a:rPr lang="en-US" dirty="0">
                <a:solidFill>
                  <a:srgbClr val="000000"/>
                </a:solidFill>
              </a:rPr>
              <a:t> sur </a:t>
            </a:r>
            <a:r>
              <a:rPr lang="en-US" dirty="0" smtClean="0">
                <a:solidFill>
                  <a:srgbClr val="000000"/>
                </a:solidFill>
              </a:rPr>
              <a:t>23</a:t>
            </a:r>
            <a:endParaRPr lang="en-US" dirty="0">
              <a:solidFill>
                <a:srgbClr val="000000"/>
              </a:solidFill>
            </a:endParaRPr>
          </a:p>
          <a:p>
            <a:pPr marL="285750" indent="-285750" eaLnBrk="1" hangingPunct="1">
              <a:buFont typeface="Arial" panose="020B0604020202020204" pitchFamily="34" charset="0"/>
              <a:buChar char="•"/>
            </a:pPr>
            <a:r>
              <a:rPr lang="en-US" dirty="0" err="1" smtClean="0">
                <a:solidFill>
                  <a:srgbClr val="000000"/>
                </a:solidFill>
              </a:rPr>
              <a:t>Perméabilité</a:t>
            </a:r>
            <a:r>
              <a:rPr lang="en-US" dirty="0" smtClean="0">
                <a:solidFill>
                  <a:srgbClr val="000000"/>
                </a:solidFill>
              </a:rPr>
              <a:t> </a:t>
            </a:r>
            <a:r>
              <a:rPr lang="en-US" dirty="0" err="1">
                <a:solidFill>
                  <a:srgbClr val="000000"/>
                </a:solidFill>
              </a:rPr>
              <a:t>intestinale</a:t>
            </a:r>
            <a:r>
              <a:rPr lang="en-US" dirty="0">
                <a:solidFill>
                  <a:srgbClr val="000000"/>
                </a:solidFill>
              </a:rPr>
              <a:t> ?</a:t>
            </a:r>
          </a:p>
          <a:p>
            <a:pPr marL="285750" indent="-285750" eaLnBrk="1" hangingPunct="1">
              <a:buFont typeface="Arial" panose="020B0604020202020204" pitchFamily="34" charset="0"/>
              <a:buChar char="•"/>
            </a:pPr>
            <a:r>
              <a:rPr lang="en-US" dirty="0">
                <a:solidFill>
                  <a:srgbClr val="000000"/>
                </a:solidFill>
              </a:rPr>
              <a:t>Propionate important ?</a:t>
            </a:r>
            <a:endParaRPr lang="fr-FR" dirty="0">
              <a:solidFill>
                <a:srgbClr val="000000"/>
              </a:solidFill>
            </a:endParaRPr>
          </a:p>
        </p:txBody>
      </p:sp>
      <p:pic>
        <p:nvPicPr>
          <p:cNvPr id="64521" name="Picture 2" descr="See original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987425"/>
            <a:ext cx="1196975"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475656" y="6119718"/>
            <a:ext cx="6949607" cy="261610"/>
          </a:xfrm>
          <a:prstGeom prst="rect">
            <a:avLst/>
          </a:prstGeom>
          <a:noFill/>
        </p:spPr>
        <p:txBody>
          <a:bodyPr wrap="square">
            <a:spAutoFit/>
          </a:bodyPr>
          <a:lstStyle/>
          <a:p>
            <a:r>
              <a:rPr lang="fr-FR" sz="1100" dirty="0"/>
              <a:t>https://www.ncbi.nlm.nih.gov/pmc/articles/PMC4310852/</a:t>
            </a:r>
          </a:p>
        </p:txBody>
      </p:sp>
    </p:spTree>
    <p:extLst>
      <p:ext uri="{BB962C8B-B14F-4D97-AF65-F5344CB8AC3E}">
        <p14:creationId xmlns:p14="http://schemas.microsoft.com/office/powerpoint/2010/main" val="410151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36070" y="829681"/>
            <a:ext cx="6780378"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r>
              <a:rPr lang="en-GB" sz="1451" b="1" dirty="0">
                <a:latin typeface="Arial" panose="020B0604020202020204" pitchFamily="34" charset="0"/>
              </a:rPr>
              <a:t>GF mice display increased spontaneous motor </a:t>
            </a:r>
            <a:r>
              <a:rPr lang="en-GB" sz="1451" b="1" dirty="0" smtClean="0">
                <a:latin typeface="Arial" panose="020B0604020202020204" pitchFamily="34" charset="0"/>
              </a:rPr>
              <a:t>activity</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14441"/>
            <a:ext cx="9106560" cy="9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32434"/>
          <a:stretch/>
        </p:blipFill>
        <p:spPr bwMode="auto">
          <a:xfrm>
            <a:off x="2357281" y="2608167"/>
            <a:ext cx="5023032" cy="37442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357281" y="6437520"/>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sz="1089" b="1" dirty="0" err="1">
                <a:latin typeface="Arial" panose="020B0604020202020204" pitchFamily="34" charset="0"/>
              </a:rPr>
              <a:t>Rochellys</a:t>
            </a:r>
            <a:r>
              <a:rPr lang="en-GB" sz="1089" b="1" dirty="0">
                <a:latin typeface="Arial" panose="020B0604020202020204" pitchFamily="34" charset="0"/>
              </a:rPr>
              <a:t> Diaz </a:t>
            </a:r>
            <a:r>
              <a:rPr lang="en-GB" sz="1089" b="1" dirty="0" err="1">
                <a:latin typeface="Arial" panose="020B0604020202020204" pitchFamily="34" charset="0"/>
              </a:rPr>
              <a:t>Heijtz</a:t>
            </a:r>
            <a:r>
              <a:rPr lang="en-GB" sz="1089" b="1" dirty="0">
                <a:latin typeface="Arial" panose="020B0604020202020204" pitchFamily="34" charset="0"/>
              </a:rPr>
              <a:t> et al. PNAS 2011;108:3047-3052</a:t>
            </a:r>
          </a:p>
        </p:txBody>
      </p:sp>
      <p:sp>
        <p:nvSpPr>
          <p:cNvPr id="3077" name="Text Box 5"/>
          <p:cNvSpPr txBox="1">
            <a:spLocks noChangeArrowheads="1"/>
          </p:cNvSpPr>
          <p:nvPr/>
        </p:nvSpPr>
        <p:spPr bwMode="auto">
          <a:xfrm>
            <a:off x="97920" y="6612841"/>
            <a:ext cx="4930560" cy="344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sz="907">
                <a:latin typeface="Arial" panose="020B0604020202020204" pitchFamily="34" charset="0"/>
              </a:rPr>
              <a:t>©2011 by National Academy of Sciences</a:t>
            </a:r>
          </a:p>
        </p:txBody>
      </p:sp>
      <p:sp>
        <p:nvSpPr>
          <p:cNvPr id="3" name="Légende encadrée 1 2"/>
          <p:cNvSpPr/>
          <p:nvPr/>
        </p:nvSpPr>
        <p:spPr>
          <a:xfrm>
            <a:off x="7596335" y="3789040"/>
            <a:ext cx="1222225" cy="864096"/>
          </a:xfrm>
          <a:prstGeom prst="borderCallout1">
            <a:avLst>
              <a:gd name="adj1" fmla="val 18750"/>
              <a:gd name="adj2" fmla="val -8333"/>
              <a:gd name="adj3" fmla="val -17085"/>
              <a:gd name="adj4" fmla="val -5617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smtClean="0"/>
              <a:t>Distance moyenne parcourue</a:t>
            </a:r>
            <a:endParaRPr lang="fr-FR" dirty="0"/>
          </a:p>
        </p:txBody>
      </p:sp>
      <p:sp>
        <p:nvSpPr>
          <p:cNvPr id="9" name="Légende encadrée 1 8"/>
          <p:cNvSpPr/>
          <p:nvPr/>
        </p:nvSpPr>
        <p:spPr>
          <a:xfrm>
            <a:off x="236070" y="3839466"/>
            <a:ext cx="1508344" cy="864096"/>
          </a:xfrm>
          <a:prstGeom prst="borderCallout1">
            <a:avLst>
              <a:gd name="adj1" fmla="val 40753"/>
              <a:gd name="adj2" fmla="val 107962"/>
              <a:gd name="adj3" fmla="val 52779"/>
              <a:gd name="adj4" fmla="val 136214"/>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smtClean="0"/>
              <a:t>Déplacement</a:t>
            </a:r>
            <a:endParaRPr lang="fr-FR" dirty="0"/>
          </a:p>
        </p:txBody>
      </p:sp>
      <p:sp>
        <p:nvSpPr>
          <p:cNvPr id="10" name="Légende encadrée 1 9"/>
          <p:cNvSpPr/>
          <p:nvPr/>
        </p:nvSpPr>
        <p:spPr>
          <a:xfrm>
            <a:off x="395536" y="1916832"/>
            <a:ext cx="1508344" cy="864096"/>
          </a:xfrm>
          <a:prstGeom prst="borderCallout1">
            <a:avLst>
              <a:gd name="adj1" fmla="val 40753"/>
              <a:gd name="adj2" fmla="val 107962"/>
              <a:gd name="adj3" fmla="val 59065"/>
              <a:gd name="adj4" fmla="val 1248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t>Distance cumulée parcourue</a:t>
            </a:r>
          </a:p>
        </p:txBody>
      </p:sp>
      <p:pic>
        <p:nvPicPr>
          <p:cNvPr id="4" name="Image 3"/>
          <p:cNvPicPr>
            <a:picLocks noChangeAspect="1"/>
          </p:cNvPicPr>
          <p:nvPr/>
        </p:nvPicPr>
        <p:blipFill>
          <a:blip r:embed="rId5"/>
          <a:stretch>
            <a:fillRect/>
          </a:stretch>
        </p:blipFill>
        <p:spPr>
          <a:xfrm>
            <a:off x="7596335" y="662502"/>
            <a:ext cx="1330237" cy="1635223"/>
          </a:xfrm>
          <a:prstGeom prst="rect">
            <a:avLst/>
          </a:prstGeom>
        </p:spPr>
      </p:pic>
      <p:pic>
        <p:nvPicPr>
          <p:cNvPr id="11" name="Image 4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9509" y="2009901"/>
            <a:ext cx="909983" cy="5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Afficher l'image d'orig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1522" y="1484784"/>
            <a:ext cx="1037196" cy="6611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87824" y="1688444"/>
            <a:ext cx="288032" cy="1761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3032484" y="2290332"/>
            <a:ext cx="288032" cy="1761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4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57491" y="5401414"/>
            <a:ext cx="655235" cy="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Afficher l'image d'orig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11862" y="4765216"/>
            <a:ext cx="658790" cy="41994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0" y="252413"/>
            <a:ext cx="9144000" cy="553998"/>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2</a:t>
            </a:r>
            <a:r>
              <a:rPr lang="fr-FR" sz="2000" b="1" kern="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ème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cerveau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Comportement</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5532535" y="1444541"/>
            <a:ext cx="1972784" cy="338554"/>
          </a:xfrm>
          <a:prstGeom prst="rect">
            <a:avLst/>
          </a:prstGeom>
        </p:spPr>
        <p:txBody>
          <a:bodyPr wrap="none">
            <a:spAutoFit/>
          </a:bodyPr>
          <a:lstStyle/>
          <a:p>
            <a:r>
              <a:rPr lang="en-GB" sz="1600" b="1" dirty="0"/>
              <a:t>Test en open field </a:t>
            </a:r>
          </a:p>
        </p:txBody>
      </p:sp>
    </p:spTree>
    <p:extLst>
      <p:ext uri="{BB962C8B-B14F-4D97-AF65-F5344CB8AC3E}">
        <p14:creationId xmlns:p14="http://schemas.microsoft.com/office/powerpoint/2010/main" val="1742801371"/>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2413"/>
            <a:ext cx="9144000" cy="504825"/>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 : 2</a:t>
            </a:r>
            <a:r>
              <a:rPr lang="fr-FR" sz="2000" b="1" kern="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ème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cerveau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mécanisme et dialogue</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7587"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1177925"/>
            <a:ext cx="3913187"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763" y="5868988"/>
            <a:ext cx="925512"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ZoneTexte 4"/>
          <p:cNvSpPr txBox="1">
            <a:spLocks noChangeArrowheads="1"/>
          </p:cNvSpPr>
          <p:nvPr/>
        </p:nvSpPr>
        <p:spPr bwMode="auto">
          <a:xfrm>
            <a:off x="533400" y="5975350"/>
            <a:ext cx="1446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i="1"/>
              <a:t>(Rabot, 2015)</a:t>
            </a:r>
          </a:p>
        </p:txBody>
      </p:sp>
      <p:sp>
        <p:nvSpPr>
          <p:cNvPr id="67590" name="ZoneTexte 6"/>
          <p:cNvSpPr txBox="1">
            <a:spLocks noChangeArrowheads="1"/>
          </p:cNvSpPr>
          <p:nvPr/>
        </p:nvSpPr>
        <p:spPr bwMode="auto">
          <a:xfrm>
            <a:off x="3560763" y="1125538"/>
            <a:ext cx="5510212"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fr-FR" sz="1600" dirty="0"/>
              <a:t>L’interaction avec les bactéries se fait via des métabolites ou des macromolécules de l’architecture cellulaire (LPS)</a:t>
            </a:r>
          </a:p>
          <a:p>
            <a:pPr>
              <a:buFont typeface="Arial" panose="020B0604020202020204" pitchFamily="34" charset="0"/>
              <a:buChar char="•"/>
            </a:pPr>
            <a:r>
              <a:rPr lang="fr-FR" sz="1600" dirty="0"/>
              <a:t>Transmission via : </a:t>
            </a:r>
          </a:p>
          <a:p>
            <a:pPr>
              <a:buFont typeface="Arial" panose="020B0604020202020204" pitchFamily="34" charset="0"/>
              <a:buChar char="•"/>
            </a:pPr>
            <a:endParaRPr lang="fr-FR" sz="1600" dirty="0"/>
          </a:p>
          <a:p>
            <a:pPr lvl="2">
              <a:spcBef>
                <a:spcPts val="600"/>
              </a:spcBef>
              <a:buFont typeface="Arial" panose="020B0604020202020204" pitchFamily="34" charset="0"/>
              <a:buChar char="•"/>
            </a:pPr>
            <a:r>
              <a:rPr lang="fr-FR" sz="1600" dirty="0"/>
              <a:t>Voie </a:t>
            </a:r>
            <a:r>
              <a:rPr lang="fr-FR" sz="1600" b="1" dirty="0" smtClean="0"/>
              <a:t>métabolique</a:t>
            </a:r>
            <a:r>
              <a:rPr lang="fr-FR" sz="1600" dirty="0" smtClean="0"/>
              <a:t> : </a:t>
            </a:r>
            <a:r>
              <a:rPr lang="fr-FR" sz="1600" dirty="0"/>
              <a:t>après absorption intestinale (</a:t>
            </a:r>
            <a:r>
              <a:rPr lang="fr-FR" sz="1600" dirty="0" err="1"/>
              <a:t>transcellulaire</a:t>
            </a:r>
            <a:r>
              <a:rPr lang="fr-FR" sz="1600" dirty="0"/>
              <a:t> ou </a:t>
            </a:r>
            <a:r>
              <a:rPr lang="fr-FR" sz="1600" dirty="0" err="1"/>
              <a:t>paracellulaire</a:t>
            </a:r>
            <a:r>
              <a:rPr lang="fr-FR" sz="1600" dirty="0"/>
              <a:t>)</a:t>
            </a:r>
          </a:p>
          <a:p>
            <a:pPr lvl="2">
              <a:buFont typeface="Arial" panose="020B0604020202020204" pitchFamily="34" charset="0"/>
              <a:buChar char="•"/>
            </a:pPr>
            <a:r>
              <a:rPr lang="fr-FR" sz="1600" dirty="0" smtClean="0"/>
              <a:t>Voie </a:t>
            </a:r>
            <a:r>
              <a:rPr lang="fr-FR" sz="1600" b="1" dirty="0" smtClean="0"/>
              <a:t>endocrine</a:t>
            </a:r>
            <a:r>
              <a:rPr lang="fr-FR" sz="1600" dirty="0" smtClean="0"/>
              <a:t> : stimulation </a:t>
            </a:r>
            <a:r>
              <a:rPr lang="fr-FR" sz="1600" dirty="0"/>
              <a:t>de la sécrétion des neuropeptides par les cellules entéro-endocrines</a:t>
            </a:r>
          </a:p>
          <a:p>
            <a:pPr lvl="2">
              <a:buFont typeface="Arial" panose="020B0604020202020204" pitchFamily="34" charset="0"/>
              <a:buChar char="•"/>
            </a:pPr>
            <a:r>
              <a:rPr lang="fr-FR" sz="1600" dirty="0"/>
              <a:t>Voie</a:t>
            </a:r>
            <a:r>
              <a:rPr lang="fr-FR" sz="1600" b="1" dirty="0"/>
              <a:t> immune</a:t>
            </a:r>
            <a:r>
              <a:rPr lang="fr-FR" sz="1600" dirty="0"/>
              <a:t>: </a:t>
            </a:r>
            <a:r>
              <a:rPr lang="fr-FR" sz="1600" dirty="0" smtClean="0"/>
              <a:t>stimulation </a:t>
            </a:r>
            <a:r>
              <a:rPr lang="fr-FR" sz="1600" dirty="0"/>
              <a:t>des cellules immunitaires intestinales et de la production de cytokines</a:t>
            </a:r>
          </a:p>
          <a:p>
            <a:pPr lvl="2">
              <a:buFont typeface="Arial" panose="020B0604020202020204" pitchFamily="34" charset="0"/>
              <a:buChar char="•"/>
            </a:pPr>
            <a:r>
              <a:rPr lang="fr-FR" sz="1600" dirty="0"/>
              <a:t>Voie </a:t>
            </a:r>
            <a:r>
              <a:rPr lang="fr-FR" sz="1600" b="1" dirty="0" smtClean="0"/>
              <a:t>nerveuse</a:t>
            </a:r>
            <a:r>
              <a:rPr lang="fr-FR" sz="1600" dirty="0" smtClean="0"/>
              <a:t>: stimulation </a:t>
            </a:r>
            <a:r>
              <a:rPr lang="fr-FR" sz="1600" dirty="0"/>
              <a:t>des neurones du système nerveux entérique et de la composante parasympathique du système nerveux autonome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9788"/>
            <a:ext cx="9144000" cy="506412"/>
          </a:xfrm>
          <a:prstGeom prst="rect">
            <a:avLst/>
          </a:prstGeom>
          <a:solidFill>
            <a:schemeClr val="accent2"/>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Symbiose et rôles physiologiques</a:t>
            </a:r>
          </a:p>
        </p:txBody>
      </p:sp>
      <p:sp>
        <p:nvSpPr>
          <p:cNvPr id="3" name="ZoneTexte 2"/>
          <p:cNvSpPr txBox="1"/>
          <p:nvPr/>
        </p:nvSpPr>
        <p:spPr>
          <a:xfrm>
            <a:off x="123825" y="188913"/>
            <a:ext cx="2582863" cy="368300"/>
          </a:xfrm>
          <a:prstGeom prst="rect">
            <a:avLst/>
          </a:prstGeom>
          <a:noFill/>
        </p:spPr>
        <p:txBody>
          <a:bodyPr wrap="none">
            <a:spAutoFit/>
          </a:bodyPr>
          <a:lstStyle/>
          <a:p>
            <a:pPr>
              <a:defRPr/>
            </a:pPr>
            <a:r>
              <a:rPr lang="fr-FR" b="1" dirty="0">
                <a:solidFill>
                  <a:schemeClr val="accent4"/>
                </a:solidFill>
              </a:rPr>
              <a:t>Ce qu’il faut retenir….</a:t>
            </a:r>
          </a:p>
        </p:txBody>
      </p:sp>
      <p:sp>
        <p:nvSpPr>
          <p:cNvPr id="5" name="Rectangle 4"/>
          <p:cNvSpPr/>
          <p:nvPr/>
        </p:nvSpPr>
        <p:spPr>
          <a:xfrm>
            <a:off x="1043608" y="2204864"/>
            <a:ext cx="7545387" cy="4221605"/>
          </a:xfrm>
          <a:prstGeom prst="rect">
            <a:avLst/>
          </a:prstGeom>
        </p:spPr>
        <p:txBody>
          <a:bodyPr>
            <a:spAutoFit/>
          </a:bodyPr>
          <a:lstStyle/>
          <a:p>
            <a:pPr marL="742950" lvl="1" indent="-285750">
              <a:spcBef>
                <a:spcPts val="0"/>
              </a:spcBef>
              <a:spcAft>
                <a:spcPts val="0"/>
              </a:spcAft>
              <a:buFont typeface="+mj-lt"/>
              <a:buAutoNum type="arabicPeriod"/>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Nutrition et maladie métabolique</a:t>
            </a:r>
          </a:p>
          <a:p>
            <a:pPr marL="1200150" lvl="2" indent="-285750">
              <a:spcBef>
                <a:spcPts val="0"/>
              </a:spcBef>
              <a:spcAft>
                <a:spcPts val="0"/>
              </a:spcAft>
              <a:buFont typeface="Arial" panose="020B0604020202020204" pitchFamily="34" charset="0"/>
              <a:buChar char="•"/>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La chaine alimentaire</a:t>
            </a:r>
          </a:p>
          <a:p>
            <a:pPr marL="1200150" lvl="2" indent="-285750">
              <a:spcBef>
                <a:spcPts val="0"/>
              </a:spcBef>
              <a:spcAft>
                <a:spcPts val="0"/>
              </a:spcAft>
              <a:buFont typeface="Arial" panose="020B0604020202020204" pitchFamily="34" charset="0"/>
              <a:buChar char="•"/>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Focus Obésité</a:t>
            </a:r>
          </a:p>
          <a:p>
            <a:pPr marL="1200150" lvl="2" indent="-285750">
              <a:spcBef>
                <a:spcPts val="0"/>
              </a:spcBef>
              <a:spcAft>
                <a:spcPts val="0"/>
              </a:spcAft>
              <a:buFont typeface="Arial" panose="020B0604020202020204" pitchFamily="34" charset="0"/>
              <a:buChar char="•"/>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Focus </a:t>
            </a: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sous nutrition</a:t>
            </a:r>
          </a:p>
          <a:p>
            <a:pPr marL="1200150" lvl="2" indent="-285750">
              <a:spcBef>
                <a:spcPts val="0"/>
              </a:spcBef>
              <a:spcAft>
                <a:spcPts val="0"/>
              </a:spcAft>
              <a:buFont typeface="Arial" panose="020B0604020202020204" pitchFamily="34" charset="0"/>
              <a:buChar char="•"/>
              <a:defRPr/>
            </a:pPr>
            <a:endPar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a:p>
            <a:pPr marL="742950" lvl="1" indent="-285750">
              <a:lnSpc>
                <a:spcPct val="107000"/>
              </a:lnSpc>
              <a:spcBef>
                <a:spcPts val="0"/>
              </a:spcBef>
              <a:spcAft>
                <a:spcPts val="0"/>
              </a:spcAft>
              <a:buFont typeface="+mj-lt"/>
              <a:buAutoNum type="arabicPeriod"/>
              <a:defRPr/>
            </a:pP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Développement, éducation </a:t>
            </a: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et stimulation du système </a:t>
            </a: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immunitaire</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Rôle barrière</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Rôle trophique </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Stimulation, éducation</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Mécanismes impliqués dans le dialogue</a:t>
            </a:r>
          </a:p>
          <a:p>
            <a:pPr marL="1200150" lvl="2" indent="-285750">
              <a:lnSpc>
                <a:spcPct val="107000"/>
              </a:lnSpc>
              <a:spcBef>
                <a:spcPts val="0"/>
              </a:spcBef>
              <a:spcAft>
                <a:spcPts val="0"/>
              </a:spcAft>
              <a:buFont typeface="Arial" panose="020B0604020202020204" pitchFamily="34" charset="0"/>
              <a:buChar char="•"/>
              <a:defRPr/>
            </a:pPr>
            <a:endPar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742950" lvl="1" indent="-285750">
              <a:lnSpc>
                <a:spcPct val="107000"/>
              </a:lnSpc>
              <a:spcBef>
                <a:spcPts val="0"/>
              </a:spcBef>
              <a:spcAft>
                <a:spcPts val="0"/>
              </a:spcAft>
              <a:buFont typeface="+mj-lt"/>
              <a:buAutoNum type="arabicPeriod"/>
              <a:defRPr/>
            </a:pP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Notre </a:t>
            </a: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deuxième </a:t>
            </a: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cerveau</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Autisme et comportement</a:t>
            </a:r>
          </a:p>
          <a:p>
            <a:pPr marL="1200150" lvl="2" indent="-285750">
              <a:lnSpc>
                <a:spcPct val="107000"/>
              </a:lnSpc>
              <a:spcBef>
                <a:spcPts val="0"/>
              </a:spcBef>
              <a:spcAft>
                <a:spcPts val="0"/>
              </a:spcAft>
              <a:buFont typeface="Arial" panose="020B0604020202020204" pitchFamily="34" charset="0"/>
              <a:buChar char="•"/>
              <a:defRPr/>
            </a:pP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mécanismes</a:t>
            </a:r>
          </a:p>
          <a:p>
            <a:pPr marL="1200150" lvl="2" indent="-285750">
              <a:lnSpc>
                <a:spcPct val="107000"/>
              </a:lnSpc>
              <a:spcBef>
                <a:spcPts val="0"/>
              </a:spcBef>
              <a:spcAft>
                <a:spcPts val="0"/>
              </a:spcAft>
              <a:buFont typeface="+mj-lt"/>
              <a:buAutoNum type="arabicPeriod"/>
              <a:defRPr/>
            </a:pPr>
            <a:endPar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a:p>
            <a:pPr>
              <a:lnSpc>
                <a:spcPct val="107000"/>
              </a:lnSpc>
              <a:spcBef>
                <a:spcPts val="0"/>
              </a:spcBef>
              <a:spcAft>
                <a:spcPts val="800"/>
              </a:spcAft>
              <a:defRPr/>
            </a:pPr>
            <a:endParaRPr lang="fr-FR" sz="1600" dirty="0">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620" y="1484784"/>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7965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3" y="1938338"/>
            <a:ext cx="9144000" cy="554037"/>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pour guérir ou préserver sa santé</a:t>
            </a:r>
          </a:p>
        </p:txBody>
      </p:sp>
      <p:sp>
        <p:nvSpPr>
          <p:cNvPr id="3" name="Rectangle 2"/>
          <p:cNvSpPr/>
          <p:nvPr/>
        </p:nvSpPr>
        <p:spPr>
          <a:xfrm>
            <a:off x="1331913" y="2492375"/>
            <a:ext cx="4572000" cy="2062103"/>
          </a:xfrm>
          <a:prstGeom prst="rect">
            <a:avLst/>
          </a:prstGeom>
        </p:spPr>
        <p:txBody>
          <a:bodyPr>
            <a:spAutoFit/>
          </a:bodyPr>
          <a:lstStyle/>
          <a:p>
            <a:pPr marL="457200" lvl="2" indent="-285750">
              <a:spcBef>
                <a:spcPts val="0"/>
              </a:spcBef>
              <a:spcAft>
                <a:spcPts val="0"/>
              </a:spcAft>
              <a:buFont typeface="+mj-lt"/>
              <a:buAutoNum type="arabicPeriod"/>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Principe écologique</a:t>
            </a:r>
          </a:p>
          <a:p>
            <a:pPr marL="457200" lvl="2" indent="-285750">
              <a:spcBef>
                <a:spcPts val="0"/>
              </a:spcBef>
              <a:spcAft>
                <a:spcPts val="0"/>
              </a:spcAft>
              <a:buFont typeface="+mj-lt"/>
              <a:buAutoNum type="arabicPeriod"/>
              <a:defRPr/>
            </a:pP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Outils </a:t>
            </a:r>
            <a:endPar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914400" lvl="3" indent="-285750">
              <a:spcBef>
                <a:spcPts val="0"/>
              </a:spcBef>
              <a:spcAft>
                <a:spcPts val="0"/>
              </a:spcAft>
              <a:buFont typeface="Arial" panose="020B0604020202020204" pitchFamily="34" charset="0"/>
              <a:buChar char="•"/>
              <a:defRPr/>
            </a:pPr>
            <a:r>
              <a:rPr lang="fr-FR" sz="16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Alimentation</a:t>
            </a:r>
          </a:p>
          <a:p>
            <a:pPr marL="914400" lvl="3" indent="-285750">
              <a:spcBef>
                <a:spcPts val="0"/>
              </a:spcBef>
              <a:spcAft>
                <a:spcPts val="0"/>
              </a:spcAft>
              <a:buFont typeface="Arial" panose="020B0604020202020204" pitchFamily="34" charset="0"/>
              <a:buChar char="•"/>
              <a:defRPr/>
            </a:pPr>
            <a:r>
              <a:rPr lang="fr-FR" sz="1600" b="1" dirty="0" err="1"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Prébiotiques</a:t>
            </a:r>
            <a:endParaRPr lang="fr-FR" sz="1600" b="1"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914400" lvl="3" indent="-285750">
              <a:spcBef>
                <a:spcPts val="0"/>
              </a:spcBef>
              <a:spcAft>
                <a:spcPts val="0"/>
              </a:spcAft>
              <a:buFont typeface="Arial" panose="020B0604020202020204" pitchFamily="34" charset="0"/>
              <a:buChar char="•"/>
              <a:defRPr/>
            </a:pPr>
            <a:r>
              <a:rPr lang="fr-FR" sz="1600" b="1" dirty="0" err="1"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Probiotiques</a:t>
            </a:r>
            <a:endParaRPr lang="fr-FR" sz="16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914400" lvl="3" indent="-285750">
              <a:spcBef>
                <a:spcPts val="0"/>
              </a:spcBef>
              <a:spcAft>
                <a:spcPts val="0"/>
              </a:spcAft>
              <a:buFont typeface="Arial" panose="020B0604020202020204" pitchFamily="34" charset="0"/>
              <a:buChar char="•"/>
              <a:defRPr/>
            </a:pPr>
            <a:r>
              <a:rPr lang="fr-FR" sz="1600" b="1"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Antibiotiques</a:t>
            </a:r>
            <a:endParaRPr lang="fr-FR" sz="16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914400" lvl="3" indent="-285750">
              <a:spcBef>
                <a:spcPts val="0"/>
              </a:spcBef>
              <a:spcAft>
                <a:spcPts val="0"/>
              </a:spcAft>
              <a:buFont typeface="Arial" panose="020B0604020202020204" pitchFamily="34" charset="0"/>
              <a:buChar char="•"/>
              <a:defRPr/>
            </a:pPr>
            <a:r>
              <a:rPr lang="fr-FR" sz="1600" b="1"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La </a:t>
            </a:r>
            <a:r>
              <a:rPr lang="fr-FR" sz="16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transplantation fécale</a:t>
            </a:r>
          </a:p>
          <a:p>
            <a:pPr marL="914400" lvl="3" indent="-285750">
              <a:spcBef>
                <a:spcPts val="0"/>
              </a:spcBef>
              <a:spcAft>
                <a:spcPts val="0"/>
              </a:spcAft>
              <a:buFont typeface="Arial" panose="020B0604020202020204" pitchFamily="34" charset="0"/>
              <a:buChar char="•"/>
              <a:defRPr/>
            </a:pPr>
            <a:r>
              <a:rPr lang="fr-FR" sz="16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La </a:t>
            </a:r>
            <a:r>
              <a:rPr lang="fr-FR" sz="1600" b="1"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phagothérapie</a:t>
            </a:r>
            <a:endParaRPr lang="fr-FR" sz="16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Image 277" descr="flech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713" y="1608138"/>
            <a:ext cx="2465387"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p:cNvSpPr txBox="1"/>
          <p:nvPr/>
        </p:nvSpPr>
        <p:spPr>
          <a:xfrm>
            <a:off x="130721" y="2808288"/>
            <a:ext cx="1704975" cy="461962"/>
          </a:xfrm>
          <a:prstGeom prst="rect">
            <a:avLst/>
          </a:prstGeom>
          <a:noFill/>
        </p:spPr>
        <p:txBody>
          <a:bodyPr>
            <a:spAutoFit/>
          </a:bodyPr>
          <a:lstStyle/>
          <a:p>
            <a:pPr fontAlgn="auto">
              <a:spcBef>
                <a:spcPts val="0"/>
              </a:spcBef>
              <a:spcAft>
                <a:spcPts val="0"/>
              </a:spcAft>
              <a:defRPr/>
            </a:pPr>
            <a:r>
              <a:rPr lang="fr-FR" sz="1200" b="1" dirty="0">
                <a:solidFill>
                  <a:schemeClr val="accent6"/>
                </a:solidFill>
                <a:latin typeface="+mn-lt"/>
              </a:rPr>
              <a:t>Important but </a:t>
            </a:r>
            <a:r>
              <a:rPr lang="fr-FR" sz="1200" b="1" dirty="0" err="1">
                <a:solidFill>
                  <a:schemeClr val="accent6"/>
                </a:solidFill>
                <a:latin typeface="+mn-lt"/>
              </a:rPr>
              <a:t>gradual</a:t>
            </a:r>
            <a:r>
              <a:rPr lang="fr-FR" sz="1200" b="1" dirty="0">
                <a:solidFill>
                  <a:schemeClr val="accent6"/>
                </a:solidFill>
                <a:latin typeface="+mn-lt"/>
              </a:rPr>
              <a:t>  shift in the composition</a:t>
            </a:r>
          </a:p>
        </p:txBody>
      </p:sp>
      <p:sp>
        <p:nvSpPr>
          <p:cNvPr id="70660" name="ZoneTexte 6"/>
          <p:cNvSpPr txBox="1">
            <a:spLocks noChangeArrowheads="1"/>
          </p:cNvSpPr>
          <p:nvPr/>
        </p:nvSpPr>
        <p:spPr bwMode="auto">
          <a:xfrm>
            <a:off x="827088" y="2193925"/>
            <a:ext cx="1550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b="1">
                <a:solidFill>
                  <a:srgbClr val="17375E"/>
                </a:solidFill>
                <a:latin typeface="Calibri" panose="020F0502020204030204" pitchFamily="34" charset="0"/>
                <a:ea typeface="ＭＳ Ｐゴシック" panose="020B0600070205080204" pitchFamily="34" charset="-128"/>
              </a:rPr>
              <a:t>Random aquisition</a:t>
            </a:r>
          </a:p>
        </p:txBody>
      </p:sp>
      <p:sp>
        <p:nvSpPr>
          <p:cNvPr id="70661" name="ZoneTexte 7"/>
          <p:cNvSpPr txBox="1">
            <a:spLocks noChangeArrowheads="1"/>
          </p:cNvSpPr>
          <p:nvPr/>
        </p:nvSpPr>
        <p:spPr bwMode="auto">
          <a:xfrm>
            <a:off x="1979613" y="1751013"/>
            <a:ext cx="2271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b="1" dirty="0" err="1" smtClean="0">
                <a:solidFill>
                  <a:srgbClr val="17375E"/>
                </a:solidFill>
                <a:latin typeface="Calibri" panose="020F0502020204030204" pitchFamily="34" charset="0"/>
                <a:ea typeface="ＭＳ Ｐゴシック" panose="020B0600070205080204" pitchFamily="34" charset="-128"/>
              </a:rPr>
              <a:t>Homogeneisation</a:t>
            </a:r>
            <a:endParaRPr lang="fr-FR" sz="1200" b="1" dirty="0">
              <a:solidFill>
                <a:srgbClr val="17375E"/>
              </a:solidFill>
              <a:latin typeface="Calibri" panose="020F0502020204030204" pitchFamily="34" charset="0"/>
              <a:ea typeface="ＭＳ Ｐゴシック" panose="020B0600070205080204" pitchFamily="34" charset="-128"/>
            </a:endParaRPr>
          </a:p>
        </p:txBody>
      </p:sp>
      <p:sp>
        <p:nvSpPr>
          <p:cNvPr id="70662" name="ZoneTexte 8"/>
          <p:cNvSpPr txBox="1">
            <a:spLocks noChangeArrowheads="1"/>
          </p:cNvSpPr>
          <p:nvPr/>
        </p:nvSpPr>
        <p:spPr bwMode="auto">
          <a:xfrm>
            <a:off x="2987675" y="1249363"/>
            <a:ext cx="2376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400" b="1">
                <a:solidFill>
                  <a:srgbClr val="17375E"/>
                </a:solidFill>
                <a:latin typeface="Calibri" panose="020F0502020204030204" pitchFamily="34" charset="0"/>
                <a:ea typeface="ＭＳ Ｐゴシック" panose="020B0600070205080204" pitchFamily="34" charset="-128"/>
              </a:rPr>
              <a:t>Stability </a:t>
            </a:r>
            <a:r>
              <a:rPr lang="fr-FR" sz="1400" b="1">
                <a:solidFill>
                  <a:srgbClr val="17375E"/>
                </a:solidFill>
                <a:latin typeface="Calibri" panose="020F0502020204030204" pitchFamily="34" charset="0"/>
                <a:ea typeface="ＭＳ Ｐゴシック" panose="020B0600070205080204" pitchFamily="34" charset="-128"/>
                <a:sym typeface="Wingdings" panose="05000000000000000000" pitchFamily="2" charset="2"/>
              </a:rPr>
              <a:t> climax</a:t>
            </a:r>
            <a:endParaRPr lang="fr-FR" sz="1400" b="1">
              <a:solidFill>
                <a:srgbClr val="17375E"/>
              </a:solidFill>
              <a:latin typeface="Calibri" panose="020F0502020204030204" pitchFamily="34" charset="0"/>
              <a:ea typeface="ＭＳ Ｐゴシック" panose="020B0600070205080204" pitchFamily="34" charset="-128"/>
            </a:endParaRPr>
          </a:p>
        </p:txBody>
      </p:sp>
      <p:grpSp>
        <p:nvGrpSpPr>
          <p:cNvPr id="70663" name="Groupe 274"/>
          <p:cNvGrpSpPr>
            <a:grpSpLocks/>
          </p:cNvGrpSpPr>
          <p:nvPr/>
        </p:nvGrpSpPr>
        <p:grpSpPr bwMode="auto">
          <a:xfrm>
            <a:off x="5364163" y="1328738"/>
            <a:ext cx="3600450" cy="2709862"/>
            <a:chOff x="323528" y="908720"/>
            <a:chExt cx="3600450" cy="2709863"/>
          </a:xfrm>
        </p:grpSpPr>
        <p:grpSp>
          <p:nvGrpSpPr>
            <p:cNvPr id="70675" name="Groupe 1"/>
            <p:cNvGrpSpPr>
              <a:grpSpLocks/>
            </p:cNvGrpSpPr>
            <p:nvPr/>
          </p:nvGrpSpPr>
          <p:grpSpPr bwMode="auto">
            <a:xfrm>
              <a:off x="1669728" y="1334170"/>
              <a:ext cx="1762125" cy="1186378"/>
              <a:chOff x="3634678" y="2287471"/>
              <a:chExt cx="2920333" cy="2037516"/>
            </a:xfrm>
          </p:grpSpPr>
          <p:sp>
            <p:nvSpPr>
              <p:cNvPr id="256" name="Freeform 81"/>
              <p:cNvSpPr>
                <a:spLocks noEditPoints="1"/>
              </p:cNvSpPr>
              <p:nvPr/>
            </p:nvSpPr>
            <p:spPr bwMode="auto">
              <a:xfrm>
                <a:off x="3634678" y="2306555"/>
                <a:ext cx="2920333" cy="1777621"/>
              </a:xfrm>
              <a:custGeom>
                <a:avLst/>
                <a:gdLst/>
                <a:ahLst/>
                <a:cxnLst>
                  <a:cxn ang="0">
                    <a:pos x="161" y="53"/>
                  </a:cxn>
                  <a:cxn ang="0">
                    <a:pos x="144" y="42"/>
                  </a:cxn>
                  <a:cxn ang="0">
                    <a:pos x="126" y="33"/>
                  </a:cxn>
                  <a:cxn ang="0">
                    <a:pos x="107" y="24"/>
                  </a:cxn>
                  <a:cxn ang="0">
                    <a:pos x="94" y="17"/>
                  </a:cxn>
                  <a:cxn ang="0">
                    <a:pos x="78" y="11"/>
                  </a:cxn>
                  <a:cxn ang="0">
                    <a:pos x="63" y="6"/>
                  </a:cxn>
                  <a:cxn ang="0">
                    <a:pos x="50" y="3"/>
                  </a:cxn>
                  <a:cxn ang="0">
                    <a:pos x="37" y="1"/>
                  </a:cxn>
                  <a:cxn ang="0">
                    <a:pos x="26" y="0"/>
                  </a:cxn>
                  <a:cxn ang="0">
                    <a:pos x="17" y="1"/>
                  </a:cxn>
                  <a:cxn ang="0">
                    <a:pos x="7" y="5"/>
                  </a:cxn>
                  <a:cxn ang="0">
                    <a:pos x="1" y="12"/>
                  </a:cxn>
                  <a:cxn ang="0">
                    <a:pos x="1" y="23"/>
                  </a:cxn>
                  <a:cxn ang="0">
                    <a:pos x="3" y="32"/>
                  </a:cxn>
                  <a:cxn ang="0">
                    <a:pos x="10" y="47"/>
                  </a:cxn>
                  <a:cxn ang="0">
                    <a:pos x="18" y="57"/>
                  </a:cxn>
                  <a:cxn ang="0">
                    <a:pos x="29" y="71"/>
                  </a:cxn>
                  <a:cxn ang="0">
                    <a:pos x="39" y="81"/>
                  </a:cxn>
                  <a:cxn ang="0">
                    <a:pos x="51" y="93"/>
                  </a:cxn>
                  <a:cxn ang="0">
                    <a:pos x="65" y="105"/>
                  </a:cxn>
                  <a:cxn ang="0">
                    <a:pos x="81" y="117"/>
                  </a:cxn>
                  <a:cxn ang="0">
                    <a:pos x="97" y="128"/>
                  </a:cxn>
                  <a:cxn ang="0">
                    <a:pos x="112" y="138"/>
                  </a:cxn>
                  <a:cxn ang="0">
                    <a:pos x="124" y="145"/>
                  </a:cxn>
                  <a:cxn ang="0">
                    <a:pos x="139" y="154"/>
                  </a:cxn>
                  <a:cxn ang="0">
                    <a:pos x="156" y="163"/>
                  </a:cxn>
                  <a:cxn ang="0">
                    <a:pos x="173" y="171"/>
                  </a:cxn>
                  <a:cxn ang="0">
                    <a:pos x="189" y="178"/>
                  </a:cxn>
                  <a:cxn ang="0">
                    <a:pos x="204" y="183"/>
                  </a:cxn>
                  <a:cxn ang="0">
                    <a:pos x="224" y="188"/>
                  </a:cxn>
                  <a:cxn ang="0">
                    <a:pos x="237" y="190"/>
                  </a:cxn>
                  <a:cxn ang="0">
                    <a:pos x="248" y="190"/>
                  </a:cxn>
                  <a:cxn ang="0">
                    <a:pos x="256" y="189"/>
                  </a:cxn>
                  <a:cxn ang="0">
                    <a:pos x="266" y="184"/>
                  </a:cxn>
                  <a:cxn ang="0">
                    <a:pos x="270" y="176"/>
                  </a:cxn>
                  <a:cxn ang="0">
                    <a:pos x="271" y="169"/>
                  </a:cxn>
                  <a:cxn ang="0">
                    <a:pos x="267" y="156"/>
                  </a:cxn>
                  <a:cxn ang="0">
                    <a:pos x="262" y="146"/>
                  </a:cxn>
                  <a:cxn ang="0">
                    <a:pos x="254" y="134"/>
                  </a:cxn>
                  <a:cxn ang="0">
                    <a:pos x="245" y="123"/>
                  </a:cxn>
                  <a:cxn ang="0">
                    <a:pos x="231" y="109"/>
                  </a:cxn>
                  <a:cxn ang="0">
                    <a:pos x="216" y="95"/>
                  </a:cxn>
                  <a:cxn ang="0">
                    <a:pos x="209" y="89"/>
                  </a:cxn>
                  <a:cxn ang="0">
                    <a:pos x="195" y="78"/>
                  </a:cxn>
                  <a:cxn ang="0">
                    <a:pos x="183" y="69"/>
                  </a:cxn>
                </a:cxnLst>
                <a:rect l="0" t="0" r="r" b="b"/>
                <a:pathLst>
                  <a:path w="271" h="190">
                    <a:moveTo>
                      <a:pt x="161" y="53"/>
                    </a:moveTo>
                    <a:lnTo>
                      <a:pt x="153" y="49"/>
                    </a:lnTo>
                    <a:lnTo>
                      <a:pt x="149" y="46"/>
                    </a:lnTo>
                    <a:moveTo>
                      <a:pt x="144" y="42"/>
                    </a:moveTo>
                    <a:lnTo>
                      <a:pt x="136" y="38"/>
                    </a:lnTo>
                    <a:lnTo>
                      <a:pt x="131" y="36"/>
                    </a:lnTo>
                    <a:moveTo>
                      <a:pt x="126" y="33"/>
                    </a:moveTo>
                    <a:lnTo>
                      <a:pt x="119" y="29"/>
                    </a:lnTo>
                    <a:lnTo>
                      <a:pt x="113" y="26"/>
                    </a:lnTo>
                    <a:moveTo>
                      <a:pt x="107" y="24"/>
                    </a:moveTo>
                    <a:lnTo>
                      <a:pt x="102" y="21"/>
                    </a:lnTo>
                    <a:lnTo>
                      <a:pt x="94" y="17"/>
                    </a:lnTo>
                    <a:lnTo>
                      <a:pt x="94" y="17"/>
                    </a:lnTo>
                    <a:moveTo>
                      <a:pt x="88" y="15"/>
                    </a:moveTo>
                    <a:lnTo>
                      <a:pt x="86" y="14"/>
                    </a:lnTo>
                    <a:lnTo>
                      <a:pt x="78" y="11"/>
                    </a:lnTo>
                    <a:lnTo>
                      <a:pt x="75" y="10"/>
                    </a:lnTo>
                    <a:moveTo>
                      <a:pt x="70" y="8"/>
                    </a:moveTo>
                    <a:lnTo>
                      <a:pt x="63" y="6"/>
                    </a:lnTo>
                    <a:lnTo>
                      <a:pt x="56" y="4"/>
                    </a:lnTo>
                    <a:lnTo>
                      <a:pt x="56" y="4"/>
                    </a:lnTo>
                    <a:moveTo>
                      <a:pt x="50" y="3"/>
                    </a:moveTo>
                    <a:lnTo>
                      <a:pt x="49" y="3"/>
                    </a:lnTo>
                    <a:lnTo>
                      <a:pt x="43" y="1"/>
                    </a:lnTo>
                    <a:lnTo>
                      <a:pt x="37" y="1"/>
                    </a:lnTo>
                    <a:lnTo>
                      <a:pt x="37" y="1"/>
                    </a:lnTo>
                    <a:moveTo>
                      <a:pt x="31" y="0"/>
                    </a:moveTo>
                    <a:lnTo>
                      <a:pt x="26" y="0"/>
                    </a:lnTo>
                    <a:lnTo>
                      <a:pt x="21" y="0"/>
                    </a:lnTo>
                    <a:lnTo>
                      <a:pt x="17" y="1"/>
                    </a:lnTo>
                    <a:lnTo>
                      <a:pt x="17" y="1"/>
                    </a:lnTo>
                    <a:moveTo>
                      <a:pt x="11" y="3"/>
                    </a:moveTo>
                    <a:lnTo>
                      <a:pt x="9" y="4"/>
                    </a:lnTo>
                    <a:lnTo>
                      <a:pt x="7" y="5"/>
                    </a:lnTo>
                    <a:lnTo>
                      <a:pt x="4" y="8"/>
                    </a:lnTo>
                    <a:lnTo>
                      <a:pt x="2" y="10"/>
                    </a:lnTo>
                    <a:lnTo>
                      <a:pt x="1" y="12"/>
                    </a:lnTo>
                    <a:moveTo>
                      <a:pt x="0" y="18"/>
                    </a:moveTo>
                    <a:lnTo>
                      <a:pt x="0" y="20"/>
                    </a:lnTo>
                    <a:lnTo>
                      <a:pt x="1" y="23"/>
                    </a:lnTo>
                    <a:lnTo>
                      <a:pt x="2" y="28"/>
                    </a:lnTo>
                    <a:lnTo>
                      <a:pt x="3" y="32"/>
                    </a:lnTo>
                    <a:lnTo>
                      <a:pt x="3" y="32"/>
                    </a:lnTo>
                    <a:moveTo>
                      <a:pt x="5" y="37"/>
                    </a:moveTo>
                    <a:lnTo>
                      <a:pt x="7" y="42"/>
                    </a:lnTo>
                    <a:lnTo>
                      <a:pt x="10" y="47"/>
                    </a:lnTo>
                    <a:lnTo>
                      <a:pt x="12" y="49"/>
                    </a:lnTo>
                    <a:moveTo>
                      <a:pt x="16" y="54"/>
                    </a:moveTo>
                    <a:lnTo>
                      <a:pt x="18" y="57"/>
                    </a:lnTo>
                    <a:lnTo>
                      <a:pt x="23" y="63"/>
                    </a:lnTo>
                    <a:lnTo>
                      <a:pt x="25" y="66"/>
                    </a:lnTo>
                    <a:moveTo>
                      <a:pt x="29" y="71"/>
                    </a:moveTo>
                    <a:lnTo>
                      <a:pt x="33" y="75"/>
                    </a:lnTo>
                    <a:lnTo>
                      <a:pt x="39" y="81"/>
                    </a:lnTo>
                    <a:lnTo>
                      <a:pt x="39" y="81"/>
                    </a:lnTo>
                    <a:moveTo>
                      <a:pt x="44" y="86"/>
                    </a:moveTo>
                    <a:lnTo>
                      <a:pt x="45" y="87"/>
                    </a:lnTo>
                    <a:lnTo>
                      <a:pt x="51" y="93"/>
                    </a:lnTo>
                    <a:lnTo>
                      <a:pt x="54" y="96"/>
                    </a:lnTo>
                    <a:moveTo>
                      <a:pt x="59" y="100"/>
                    </a:moveTo>
                    <a:lnTo>
                      <a:pt x="65" y="105"/>
                    </a:lnTo>
                    <a:lnTo>
                      <a:pt x="70" y="109"/>
                    </a:lnTo>
                    <a:moveTo>
                      <a:pt x="75" y="112"/>
                    </a:moveTo>
                    <a:lnTo>
                      <a:pt x="81" y="117"/>
                    </a:lnTo>
                    <a:lnTo>
                      <a:pt x="87" y="121"/>
                    </a:lnTo>
                    <a:moveTo>
                      <a:pt x="93" y="125"/>
                    </a:moveTo>
                    <a:lnTo>
                      <a:pt x="97" y="128"/>
                    </a:lnTo>
                    <a:lnTo>
                      <a:pt x="105" y="134"/>
                    </a:lnTo>
                    <a:lnTo>
                      <a:pt x="106" y="135"/>
                    </a:lnTo>
                    <a:moveTo>
                      <a:pt x="112" y="138"/>
                    </a:moveTo>
                    <a:lnTo>
                      <a:pt x="113" y="139"/>
                    </a:lnTo>
                    <a:lnTo>
                      <a:pt x="122" y="144"/>
                    </a:lnTo>
                    <a:lnTo>
                      <a:pt x="124" y="145"/>
                    </a:lnTo>
                    <a:moveTo>
                      <a:pt x="130" y="148"/>
                    </a:moveTo>
                    <a:lnTo>
                      <a:pt x="131" y="149"/>
                    </a:lnTo>
                    <a:lnTo>
                      <a:pt x="139" y="154"/>
                    </a:lnTo>
                    <a:lnTo>
                      <a:pt x="142" y="156"/>
                    </a:lnTo>
                    <a:moveTo>
                      <a:pt x="148" y="159"/>
                    </a:moveTo>
                    <a:lnTo>
                      <a:pt x="156" y="163"/>
                    </a:lnTo>
                    <a:lnTo>
                      <a:pt x="161" y="165"/>
                    </a:lnTo>
                    <a:moveTo>
                      <a:pt x="167" y="168"/>
                    </a:moveTo>
                    <a:lnTo>
                      <a:pt x="173" y="171"/>
                    </a:lnTo>
                    <a:lnTo>
                      <a:pt x="180" y="174"/>
                    </a:lnTo>
                    <a:moveTo>
                      <a:pt x="186" y="177"/>
                    </a:moveTo>
                    <a:lnTo>
                      <a:pt x="189" y="178"/>
                    </a:lnTo>
                    <a:lnTo>
                      <a:pt x="197" y="181"/>
                    </a:lnTo>
                    <a:lnTo>
                      <a:pt x="199" y="182"/>
                    </a:lnTo>
                    <a:moveTo>
                      <a:pt x="204" y="183"/>
                    </a:moveTo>
                    <a:lnTo>
                      <a:pt x="212" y="185"/>
                    </a:lnTo>
                    <a:lnTo>
                      <a:pt x="218" y="187"/>
                    </a:lnTo>
                    <a:moveTo>
                      <a:pt x="224" y="188"/>
                    </a:moveTo>
                    <a:lnTo>
                      <a:pt x="225" y="188"/>
                    </a:lnTo>
                    <a:lnTo>
                      <a:pt x="231" y="189"/>
                    </a:lnTo>
                    <a:lnTo>
                      <a:pt x="237" y="190"/>
                    </a:lnTo>
                    <a:lnTo>
                      <a:pt x="237" y="190"/>
                    </a:lnTo>
                    <a:moveTo>
                      <a:pt x="243" y="190"/>
                    </a:moveTo>
                    <a:lnTo>
                      <a:pt x="248" y="190"/>
                    </a:lnTo>
                    <a:lnTo>
                      <a:pt x="252" y="190"/>
                    </a:lnTo>
                    <a:lnTo>
                      <a:pt x="256" y="189"/>
                    </a:lnTo>
                    <a:lnTo>
                      <a:pt x="256" y="189"/>
                    </a:lnTo>
                    <a:moveTo>
                      <a:pt x="262" y="187"/>
                    </a:moveTo>
                    <a:lnTo>
                      <a:pt x="263" y="186"/>
                    </a:lnTo>
                    <a:lnTo>
                      <a:pt x="266" y="184"/>
                    </a:lnTo>
                    <a:lnTo>
                      <a:pt x="268" y="182"/>
                    </a:lnTo>
                    <a:lnTo>
                      <a:pt x="269" y="179"/>
                    </a:lnTo>
                    <a:lnTo>
                      <a:pt x="270" y="176"/>
                    </a:lnTo>
                    <a:lnTo>
                      <a:pt x="270" y="176"/>
                    </a:lnTo>
                    <a:moveTo>
                      <a:pt x="271" y="170"/>
                    </a:moveTo>
                    <a:lnTo>
                      <a:pt x="271" y="169"/>
                    </a:lnTo>
                    <a:lnTo>
                      <a:pt x="270" y="165"/>
                    </a:lnTo>
                    <a:lnTo>
                      <a:pt x="269" y="161"/>
                    </a:lnTo>
                    <a:lnTo>
                      <a:pt x="267" y="156"/>
                    </a:lnTo>
                    <a:lnTo>
                      <a:pt x="267" y="156"/>
                    </a:lnTo>
                    <a:moveTo>
                      <a:pt x="265" y="151"/>
                    </a:moveTo>
                    <a:lnTo>
                      <a:pt x="262" y="146"/>
                    </a:lnTo>
                    <a:lnTo>
                      <a:pt x="259" y="141"/>
                    </a:lnTo>
                    <a:lnTo>
                      <a:pt x="257" y="139"/>
                    </a:lnTo>
                    <a:moveTo>
                      <a:pt x="254" y="134"/>
                    </a:moveTo>
                    <a:lnTo>
                      <a:pt x="251" y="130"/>
                    </a:lnTo>
                    <a:lnTo>
                      <a:pt x="246" y="124"/>
                    </a:lnTo>
                    <a:lnTo>
                      <a:pt x="245" y="123"/>
                    </a:lnTo>
                    <a:moveTo>
                      <a:pt x="241" y="119"/>
                    </a:moveTo>
                    <a:lnTo>
                      <a:pt x="235" y="113"/>
                    </a:lnTo>
                    <a:lnTo>
                      <a:pt x="231" y="109"/>
                    </a:lnTo>
                    <a:moveTo>
                      <a:pt x="226" y="104"/>
                    </a:moveTo>
                    <a:lnTo>
                      <a:pt x="223" y="101"/>
                    </a:lnTo>
                    <a:lnTo>
                      <a:pt x="216" y="95"/>
                    </a:lnTo>
                    <a:lnTo>
                      <a:pt x="216" y="95"/>
                    </a:lnTo>
                    <a:moveTo>
                      <a:pt x="211" y="91"/>
                    </a:moveTo>
                    <a:lnTo>
                      <a:pt x="209" y="89"/>
                    </a:lnTo>
                    <a:lnTo>
                      <a:pt x="202" y="83"/>
                    </a:lnTo>
                    <a:lnTo>
                      <a:pt x="200" y="82"/>
                    </a:lnTo>
                    <a:moveTo>
                      <a:pt x="195" y="78"/>
                    </a:moveTo>
                    <a:lnTo>
                      <a:pt x="194" y="77"/>
                    </a:lnTo>
                    <a:lnTo>
                      <a:pt x="186" y="71"/>
                    </a:lnTo>
                    <a:lnTo>
                      <a:pt x="183" y="69"/>
                    </a:lnTo>
                  </a:path>
                </a:pathLst>
              </a:custGeom>
              <a:noFill/>
              <a:ln w="19050" cap="rnd">
                <a:solidFill>
                  <a:schemeClr val="accent2">
                    <a:lumMod val="50000"/>
                  </a:schemeClr>
                </a:solidFill>
                <a:prstDash val="solid"/>
                <a:round/>
                <a:headEnd/>
                <a:tailEnd/>
              </a:ln>
            </p:spPr>
            <p:txBody>
              <a:bodyPr/>
              <a:lstStyle/>
              <a:p>
                <a:pPr fontAlgn="auto">
                  <a:spcBef>
                    <a:spcPts val="0"/>
                  </a:spcBef>
                  <a:spcAft>
                    <a:spcPts val="0"/>
                  </a:spcAft>
                  <a:defRPr/>
                </a:pPr>
                <a:endParaRPr lang="fr-FR">
                  <a:latin typeface="+mn-lt"/>
                </a:endParaRPr>
              </a:p>
            </p:txBody>
          </p:sp>
          <p:grpSp>
            <p:nvGrpSpPr>
              <p:cNvPr id="70915" name="Groupe 570"/>
              <p:cNvGrpSpPr>
                <a:grpSpLocks/>
              </p:cNvGrpSpPr>
              <p:nvPr/>
            </p:nvGrpSpPr>
            <p:grpSpPr bwMode="auto">
              <a:xfrm>
                <a:off x="3697821" y="2287471"/>
                <a:ext cx="2812466" cy="2037516"/>
                <a:chOff x="3697821" y="2287471"/>
                <a:chExt cx="2812466" cy="2037516"/>
              </a:xfrm>
            </p:grpSpPr>
            <p:sp>
              <p:nvSpPr>
                <p:cNvPr id="258" name="Freeform 172"/>
                <p:cNvSpPr>
                  <a:spLocks/>
                </p:cNvSpPr>
                <p:nvPr/>
              </p:nvSpPr>
              <p:spPr bwMode="auto">
                <a:xfrm>
                  <a:off x="5218499" y="3168102"/>
                  <a:ext cx="105237" cy="73614"/>
                </a:xfrm>
                <a:custGeom>
                  <a:avLst/>
                  <a:gdLst/>
                  <a:ahLst/>
                  <a:cxnLst>
                    <a:cxn ang="0">
                      <a:pos x="5" y="0"/>
                    </a:cxn>
                    <a:cxn ang="0">
                      <a:pos x="10" y="8"/>
                    </a:cxn>
                    <a:cxn ang="0">
                      <a:pos x="0" y="8"/>
                    </a:cxn>
                    <a:cxn ang="0">
                      <a:pos x="5" y="0"/>
                    </a:cxn>
                  </a:cxnLst>
                  <a:rect l="0" t="0" r="r" b="b"/>
                  <a:pathLst>
                    <a:path w="10" h="8">
                      <a:moveTo>
                        <a:pt x="5" y="0"/>
                      </a:moveTo>
                      <a:lnTo>
                        <a:pt x="10" y="8"/>
                      </a:lnTo>
                      <a:lnTo>
                        <a:pt x="0" y="8"/>
                      </a:lnTo>
                      <a:lnTo>
                        <a:pt x="5" y="0"/>
                      </a:lnTo>
                    </a:path>
                  </a:pathLst>
                </a:custGeom>
                <a:solidFill>
                  <a:schemeClr val="accent2">
                    <a:lumMod val="50000"/>
                  </a:schemeClr>
                </a:solidFill>
                <a:ln w="19050"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59" name="Freeform 173"/>
                <p:cNvSpPr>
                  <a:spLocks/>
                </p:cNvSpPr>
                <p:nvPr/>
              </p:nvSpPr>
              <p:spPr bwMode="auto">
                <a:xfrm>
                  <a:off x="3955652" y="2699159"/>
                  <a:ext cx="107867" cy="76340"/>
                </a:xfrm>
                <a:custGeom>
                  <a:avLst/>
                  <a:gdLst/>
                  <a:ahLst/>
                  <a:cxnLst>
                    <a:cxn ang="0">
                      <a:pos x="5" y="0"/>
                    </a:cxn>
                    <a:cxn ang="0">
                      <a:pos x="10" y="8"/>
                    </a:cxn>
                    <a:cxn ang="0">
                      <a:pos x="0" y="8"/>
                    </a:cxn>
                    <a:cxn ang="0">
                      <a:pos x="5" y="0"/>
                    </a:cxn>
                  </a:cxnLst>
                  <a:rect l="0" t="0" r="r" b="b"/>
                  <a:pathLst>
                    <a:path w="10" h="8">
                      <a:moveTo>
                        <a:pt x="5" y="0"/>
                      </a:moveTo>
                      <a:lnTo>
                        <a:pt x="10" y="8"/>
                      </a:lnTo>
                      <a:lnTo>
                        <a:pt x="0" y="8"/>
                      </a:lnTo>
                      <a:lnTo>
                        <a:pt x="5" y="0"/>
                      </a:lnTo>
                    </a:path>
                  </a:pathLst>
                </a:custGeom>
                <a:solidFill>
                  <a:schemeClr val="accent2">
                    <a:lumMod val="50000"/>
                  </a:schemeClr>
                </a:solidFill>
                <a:ln w="19050"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60" name="Freeform 174"/>
                <p:cNvSpPr>
                  <a:spLocks/>
                </p:cNvSpPr>
                <p:nvPr/>
              </p:nvSpPr>
              <p:spPr bwMode="auto">
                <a:xfrm>
                  <a:off x="4623909" y="3072678"/>
                  <a:ext cx="107867" cy="84518"/>
                </a:xfrm>
                <a:custGeom>
                  <a:avLst/>
                  <a:gdLst/>
                  <a:ahLst/>
                  <a:cxnLst>
                    <a:cxn ang="0">
                      <a:pos x="5" y="0"/>
                    </a:cxn>
                    <a:cxn ang="0">
                      <a:pos x="10" y="9"/>
                    </a:cxn>
                    <a:cxn ang="0">
                      <a:pos x="0" y="9"/>
                    </a:cxn>
                    <a:cxn ang="0">
                      <a:pos x="5" y="0"/>
                    </a:cxn>
                  </a:cxnLst>
                  <a:rect l="0" t="0" r="r" b="b"/>
                  <a:pathLst>
                    <a:path w="10" h="9">
                      <a:moveTo>
                        <a:pt x="5" y="0"/>
                      </a:moveTo>
                      <a:lnTo>
                        <a:pt x="10" y="9"/>
                      </a:lnTo>
                      <a:lnTo>
                        <a:pt x="0" y="9"/>
                      </a:lnTo>
                      <a:lnTo>
                        <a:pt x="5" y="0"/>
                      </a:lnTo>
                    </a:path>
                  </a:pathLst>
                </a:custGeom>
                <a:solidFill>
                  <a:schemeClr val="accent2">
                    <a:lumMod val="50000"/>
                  </a:schemeClr>
                </a:solidFill>
                <a:ln w="19050"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61" name="Freeform 175"/>
                <p:cNvSpPr>
                  <a:spLocks/>
                </p:cNvSpPr>
                <p:nvPr/>
              </p:nvSpPr>
              <p:spPr bwMode="auto">
                <a:xfrm>
                  <a:off x="5431604" y="2960894"/>
                  <a:ext cx="97345" cy="76340"/>
                </a:xfrm>
                <a:custGeom>
                  <a:avLst/>
                  <a:gdLst/>
                  <a:ahLst/>
                  <a:cxnLst>
                    <a:cxn ang="0">
                      <a:pos x="4" y="0"/>
                    </a:cxn>
                    <a:cxn ang="0">
                      <a:pos x="9" y="8"/>
                    </a:cxn>
                    <a:cxn ang="0">
                      <a:pos x="0" y="8"/>
                    </a:cxn>
                    <a:cxn ang="0">
                      <a:pos x="4" y="0"/>
                    </a:cxn>
                  </a:cxnLst>
                  <a:rect l="0" t="0" r="r" b="b"/>
                  <a:pathLst>
                    <a:path w="9" h="8">
                      <a:moveTo>
                        <a:pt x="4" y="0"/>
                      </a:moveTo>
                      <a:lnTo>
                        <a:pt x="9" y="8"/>
                      </a:lnTo>
                      <a:lnTo>
                        <a:pt x="0" y="8"/>
                      </a:lnTo>
                      <a:lnTo>
                        <a:pt x="4" y="0"/>
                      </a:lnTo>
                    </a:path>
                  </a:pathLst>
                </a:custGeom>
                <a:solidFill>
                  <a:schemeClr val="accent2">
                    <a:lumMod val="50000"/>
                  </a:schemeClr>
                </a:solidFill>
                <a:ln w="19050"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62" name="Freeform 176"/>
                <p:cNvSpPr>
                  <a:spLocks/>
                </p:cNvSpPr>
                <p:nvPr/>
              </p:nvSpPr>
              <p:spPr bwMode="auto">
                <a:xfrm>
                  <a:off x="3697821" y="2587376"/>
                  <a:ext cx="107867" cy="73612"/>
                </a:xfrm>
                <a:custGeom>
                  <a:avLst/>
                  <a:gdLst/>
                  <a:ahLst/>
                  <a:cxnLst>
                    <a:cxn ang="0">
                      <a:pos x="5" y="0"/>
                    </a:cxn>
                    <a:cxn ang="0">
                      <a:pos x="10" y="8"/>
                    </a:cxn>
                    <a:cxn ang="0">
                      <a:pos x="0" y="8"/>
                    </a:cxn>
                    <a:cxn ang="0">
                      <a:pos x="5" y="0"/>
                    </a:cxn>
                  </a:cxnLst>
                  <a:rect l="0" t="0" r="r" b="b"/>
                  <a:pathLst>
                    <a:path w="10" h="8">
                      <a:moveTo>
                        <a:pt x="5" y="0"/>
                      </a:moveTo>
                      <a:lnTo>
                        <a:pt x="10" y="8"/>
                      </a:lnTo>
                      <a:lnTo>
                        <a:pt x="0" y="8"/>
                      </a:lnTo>
                      <a:lnTo>
                        <a:pt x="5" y="0"/>
                      </a:lnTo>
                    </a:path>
                  </a:pathLst>
                </a:custGeom>
                <a:solidFill>
                  <a:schemeClr val="accent2">
                    <a:lumMod val="50000"/>
                  </a:schemeClr>
                </a:solidFill>
                <a:ln w="19050"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63" name="Freeform 177"/>
                <p:cNvSpPr>
                  <a:spLocks/>
                </p:cNvSpPr>
                <p:nvPr/>
              </p:nvSpPr>
              <p:spPr bwMode="auto">
                <a:xfrm>
                  <a:off x="5539473" y="3795177"/>
                  <a:ext cx="107867" cy="76340"/>
                </a:xfrm>
                <a:custGeom>
                  <a:avLst/>
                  <a:gdLst/>
                  <a:ahLst/>
                  <a:cxnLst>
                    <a:cxn ang="0">
                      <a:pos x="5" y="0"/>
                    </a:cxn>
                    <a:cxn ang="0">
                      <a:pos x="10" y="8"/>
                    </a:cxn>
                    <a:cxn ang="0">
                      <a:pos x="0" y="8"/>
                    </a:cxn>
                    <a:cxn ang="0">
                      <a:pos x="5" y="0"/>
                    </a:cxn>
                  </a:cxnLst>
                  <a:rect l="0" t="0" r="r" b="b"/>
                  <a:pathLst>
                    <a:path w="10" h="8">
                      <a:moveTo>
                        <a:pt x="5" y="0"/>
                      </a:moveTo>
                      <a:lnTo>
                        <a:pt x="10" y="8"/>
                      </a:lnTo>
                      <a:lnTo>
                        <a:pt x="0" y="8"/>
                      </a:lnTo>
                      <a:lnTo>
                        <a:pt x="5" y="0"/>
                      </a:lnTo>
                    </a:path>
                  </a:pathLst>
                </a:custGeom>
                <a:solidFill>
                  <a:schemeClr val="accent2">
                    <a:lumMod val="50000"/>
                  </a:schemeClr>
                </a:solidFill>
                <a:ln w="19050"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64" name="Freeform 178"/>
                <p:cNvSpPr>
                  <a:spLocks/>
                </p:cNvSpPr>
                <p:nvPr/>
              </p:nvSpPr>
              <p:spPr bwMode="auto">
                <a:xfrm>
                  <a:off x="4226637" y="2587376"/>
                  <a:ext cx="107869" cy="73612"/>
                </a:xfrm>
                <a:custGeom>
                  <a:avLst/>
                  <a:gdLst/>
                  <a:ahLst/>
                  <a:cxnLst>
                    <a:cxn ang="0">
                      <a:pos x="5" y="0"/>
                    </a:cxn>
                    <a:cxn ang="0">
                      <a:pos x="10" y="8"/>
                    </a:cxn>
                    <a:cxn ang="0">
                      <a:pos x="0" y="8"/>
                    </a:cxn>
                    <a:cxn ang="0">
                      <a:pos x="5" y="0"/>
                    </a:cxn>
                  </a:cxnLst>
                  <a:rect l="0" t="0" r="r" b="b"/>
                  <a:pathLst>
                    <a:path w="10" h="8">
                      <a:moveTo>
                        <a:pt x="5" y="0"/>
                      </a:moveTo>
                      <a:lnTo>
                        <a:pt x="10" y="8"/>
                      </a:lnTo>
                      <a:lnTo>
                        <a:pt x="0" y="8"/>
                      </a:lnTo>
                      <a:lnTo>
                        <a:pt x="5" y="0"/>
                      </a:lnTo>
                    </a:path>
                  </a:pathLst>
                </a:custGeom>
                <a:solidFill>
                  <a:schemeClr val="accent2">
                    <a:lumMod val="50000"/>
                  </a:schemeClr>
                </a:solidFill>
                <a:ln w="19050"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65" name="Freeform 179"/>
                <p:cNvSpPr>
                  <a:spLocks/>
                </p:cNvSpPr>
                <p:nvPr/>
              </p:nvSpPr>
              <p:spPr bwMode="auto">
                <a:xfrm>
                  <a:off x="6402418" y="3972394"/>
                  <a:ext cx="107867" cy="76340"/>
                </a:xfrm>
                <a:custGeom>
                  <a:avLst/>
                  <a:gdLst/>
                  <a:ahLst/>
                  <a:cxnLst>
                    <a:cxn ang="0">
                      <a:pos x="5" y="0"/>
                    </a:cxn>
                    <a:cxn ang="0">
                      <a:pos x="10" y="8"/>
                    </a:cxn>
                    <a:cxn ang="0">
                      <a:pos x="0" y="8"/>
                    </a:cxn>
                    <a:cxn ang="0">
                      <a:pos x="5" y="0"/>
                    </a:cxn>
                  </a:cxnLst>
                  <a:rect l="0" t="0" r="r" b="b"/>
                  <a:pathLst>
                    <a:path w="10" h="8">
                      <a:moveTo>
                        <a:pt x="5" y="0"/>
                      </a:moveTo>
                      <a:lnTo>
                        <a:pt x="10" y="8"/>
                      </a:lnTo>
                      <a:lnTo>
                        <a:pt x="0" y="8"/>
                      </a:lnTo>
                      <a:lnTo>
                        <a:pt x="5" y="0"/>
                      </a:lnTo>
                    </a:path>
                  </a:pathLst>
                </a:custGeom>
                <a:solidFill>
                  <a:schemeClr val="accent2">
                    <a:lumMod val="50000"/>
                  </a:schemeClr>
                </a:solidFill>
                <a:ln w="19050"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66" name="Freeform 180"/>
                <p:cNvSpPr>
                  <a:spLocks/>
                </p:cNvSpPr>
                <p:nvPr/>
              </p:nvSpPr>
              <p:spPr bwMode="auto">
                <a:xfrm>
                  <a:off x="4108246" y="2287471"/>
                  <a:ext cx="107867" cy="73612"/>
                </a:xfrm>
                <a:custGeom>
                  <a:avLst/>
                  <a:gdLst/>
                  <a:ahLst/>
                  <a:cxnLst>
                    <a:cxn ang="0">
                      <a:pos x="5" y="0"/>
                    </a:cxn>
                    <a:cxn ang="0">
                      <a:pos x="10" y="8"/>
                    </a:cxn>
                    <a:cxn ang="0">
                      <a:pos x="0" y="8"/>
                    </a:cxn>
                    <a:cxn ang="0">
                      <a:pos x="5" y="0"/>
                    </a:cxn>
                  </a:cxnLst>
                  <a:rect l="0" t="0" r="r" b="b"/>
                  <a:pathLst>
                    <a:path w="10" h="8">
                      <a:moveTo>
                        <a:pt x="5" y="0"/>
                      </a:moveTo>
                      <a:lnTo>
                        <a:pt x="10" y="8"/>
                      </a:lnTo>
                      <a:lnTo>
                        <a:pt x="0" y="8"/>
                      </a:lnTo>
                      <a:lnTo>
                        <a:pt x="5" y="0"/>
                      </a:lnTo>
                    </a:path>
                  </a:pathLst>
                </a:custGeom>
                <a:solidFill>
                  <a:schemeClr val="accent2">
                    <a:lumMod val="50000"/>
                  </a:schemeClr>
                </a:solidFill>
                <a:ln w="19050"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67" name="Freeform 181"/>
                <p:cNvSpPr>
                  <a:spLocks/>
                </p:cNvSpPr>
                <p:nvPr/>
              </p:nvSpPr>
              <p:spPr bwMode="auto">
                <a:xfrm>
                  <a:off x="5584198" y="3598875"/>
                  <a:ext cx="107869" cy="73614"/>
                </a:xfrm>
                <a:custGeom>
                  <a:avLst/>
                  <a:gdLst/>
                  <a:ahLst/>
                  <a:cxnLst>
                    <a:cxn ang="0">
                      <a:pos x="5" y="0"/>
                    </a:cxn>
                    <a:cxn ang="0">
                      <a:pos x="10" y="8"/>
                    </a:cxn>
                    <a:cxn ang="0">
                      <a:pos x="0" y="8"/>
                    </a:cxn>
                    <a:cxn ang="0">
                      <a:pos x="5" y="0"/>
                    </a:cxn>
                  </a:cxnLst>
                  <a:rect l="0" t="0" r="r" b="b"/>
                  <a:pathLst>
                    <a:path w="10" h="8">
                      <a:moveTo>
                        <a:pt x="5" y="0"/>
                      </a:moveTo>
                      <a:lnTo>
                        <a:pt x="10" y="8"/>
                      </a:lnTo>
                      <a:lnTo>
                        <a:pt x="0" y="8"/>
                      </a:lnTo>
                      <a:lnTo>
                        <a:pt x="5" y="0"/>
                      </a:lnTo>
                    </a:path>
                  </a:pathLst>
                </a:custGeom>
                <a:solidFill>
                  <a:schemeClr val="accent2">
                    <a:lumMod val="50000"/>
                  </a:schemeClr>
                </a:solidFill>
                <a:ln w="19050"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68" name="Freeform 182"/>
                <p:cNvSpPr>
                  <a:spLocks/>
                </p:cNvSpPr>
                <p:nvPr/>
              </p:nvSpPr>
              <p:spPr bwMode="auto">
                <a:xfrm>
                  <a:off x="4192436" y="3091762"/>
                  <a:ext cx="107867" cy="84520"/>
                </a:xfrm>
                <a:custGeom>
                  <a:avLst/>
                  <a:gdLst/>
                  <a:ahLst/>
                  <a:cxnLst>
                    <a:cxn ang="0">
                      <a:pos x="5" y="0"/>
                    </a:cxn>
                    <a:cxn ang="0">
                      <a:pos x="10" y="9"/>
                    </a:cxn>
                    <a:cxn ang="0">
                      <a:pos x="0" y="9"/>
                    </a:cxn>
                    <a:cxn ang="0">
                      <a:pos x="5" y="0"/>
                    </a:cxn>
                  </a:cxnLst>
                  <a:rect l="0" t="0" r="r" b="b"/>
                  <a:pathLst>
                    <a:path w="10" h="9">
                      <a:moveTo>
                        <a:pt x="5" y="0"/>
                      </a:moveTo>
                      <a:lnTo>
                        <a:pt x="10" y="9"/>
                      </a:lnTo>
                      <a:lnTo>
                        <a:pt x="0" y="9"/>
                      </a:lnTo>
                      <a:lnTo>
                        <a:pt x="5" y="0"/>
                      </a:lnTo>
                    </a:path>
                  </a:pathLst>
                </a:custGeom>
                <a:solidFill>
                  <a:schemeClr val="accent2">
                    <a:lumMod val="50000"/>
                  </a:schemeClr>
                </a:solidFill>
                <a:ln w="19050"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69" name="Freeform 183"/>
                <p:cNvSpPr>
                  <a:spLocks/>
                </p:cNvSpPr>
                <p:nvPr/>
              </p:nvSpPr>
              <p:spPr bwMode="auto">
                <a:xfrm>
                  <a:off x="4247685" y="2660989"/>
                  <a:ext cx="107869" cy="84520"/>
                </a:xfrm>
                <a:custGeom>
                  <a:avLst/>
                  <a:gdLst/>
                  <a:ahLst/>
                  <a:cxnLst>
                    <a:cxn ang="0">
                      <a:pos x="5" y="0"/>
                    </a:cxn>
                    <a:cxn ang="0">
                      <a:pos x="10" y="9"/>
                    </a:cxn>
                    <a:cxn ang="0">
                      <a:pos x="0" y="9"/>
                    </a:cxn>
                    <a:cxn ang="0">
                      <a:pos x="5" y="0"/>
                    </a:cxn>
                  </a:cxnLst>
                  <a:rect l="0" t="0" r="r" b="b"/>
                  <a:pathLst>
                    <a:path w="10" h="9">
                      <a:moveTo>
                        <a:pt x="5" y="0"/>
                      </a:moveTo>
                      <a:lnTo>
                        <a:pt x="10" y="9"/>
                      </a:lnTo>
                      <a:lnTo>
                        <a:pt x="0" y="9"/>
                      </a:lnTo>
                      <a:lnTo>
                        <a:pt x="5" y="0"/>
                      </a:lnTo>
                    </a:path>
                  </a:pathLst>
                </a:custGeom>
                <a:solidFill>
                  <a:schemeClr val="accent2">
                    <a:lumMod val="50000"/>
                  </a:schemeClr>
                </a:solidFill>
                <a:ln w="19050"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70" name="Rectangle 184"/>
                <p:cNvSpPr>
                  <a:spLocks noChangeArrowheads="1"/>
                </p:cNvSpPr>
                <p:nvPr/>
              </p:nvSpPr>
              <p:spPr bwMode="auto">
                <a:xfrm>
                  <a:off x="5594721" y="4007837"/>
                  <a:ext cx="397271" cy="316264"/>
                </a:xfrm>
                <a:prstGeom prst="rect">
                  <a:avLst/>
                </a:prstGeom>
                <a:noFill/>
                <a:ln w="19050">
                  <a:noFill/>
                  <a:miter lim="800000"/>
                  <a:headEnd/>
                  <a:tailEnd/>
                </a:ln>
              </p:spPr>
              <p:txBody>
                <a:bodyPr wrap="none" lIns="0" tIns="0" rIns="0" bIns="0">
                  <a:spAutoFit/>
                </a:bodyPr>
                <a:lstStyle/>
                <a:p>
                  <a:pPr fontAlgn="auto">
                    <a:spcBef>
                      <a:spcPts val="0"/>
                    </a:spcBef>
                    <a:spcAft>
                      <a:spcPts val="0"/>
                    </a:spcAft>
                    <a:defRPr/>
                  </a:pPr>
                  <a:r>
                    <a:rPr lang="fr-FR" sz="1200" b="1" dirty="0">
                      <a:solidFill>
                        <a:schemeClr val="accent2">
                          <a:lumMod val="50000"/>
                        </a:schemeClr>
                      </a:solidFill>
                      <a:latin typeface="+mn-lt"/>
                    </a:rPr>
                    <a:t>35d</a:t>
                  </a:r>
                </a:p>
              </p:txBody>
            </p:sp>
          </p:grpSp>
        </p:grpSp>
        <p:grpSp>
          <p:nvGrpSpPr>
            <p:cNvPr id="70676" name="Groupe 17"/>
            <p:cNvGrpSpPr>
              <a:grpSpLocks/>
            </p:cNvGrpSpPr>
            <p:nvPr/>
          </p:nvGrpSpPr>
          <p:grpSpPr bwMode="auto">
            <a:xfrm>
              <a:off x="879720" y="1405242"/>
              <a:ext cx="2398376" cy="1417575"/>
              <a:chOff x="2397421" y="2409532"/>
              <a:chExt cx="3974779" cy="2434580"/>
            </a:xfrm>
          </p:grpSpPr>
          <p:grpSp>
            <p:nvGrpSpPr>
              <p:cNvPr id="70884" name="Groupe 565"/>
              <p:cNvGrpSpPr>
                <a:grpSpLocks/>
              </p:cNvGrpSpPr>
              <p:nvPr/>
            </p:nvGrpSpPr>
            <p:grpSpPr bwMode="auto">
              <a:xfrm>
                <a:off x="4744495" y="2578828"/>
                <a:ext cx="129222" cy="112500"/>
                <a:chOff x="4744495" y="2578828"/>
                <a:chExt cx="129222" cy="112500"/>
              </a:xfrm>
            </p:grpSpPr>
            <p:sp>
              <p:nvSpPr>
                <p:cNvPr id="70912" name="Line 132"/>
                <p:cNvSpPr>
                  <a:spLocks noChangeShapeType="1"/>
                </p:cNvSpPr>
                <p:nvPr/>
              </p:nvSpPr>
              <p:spPr bwMode="auto">
                <a:xfrm>
                  <a:off x="4744495" y="2634531"/>
                  <a:ext cx="129222" cy="1092"/>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913" name="Line 133"/>
                <p:cNvSpPr>
                  <a:spLocks noChangeShapeType="1"/>
                </p:cNvSpPr>
                <p:nvPr/>
              </p:nvSpPr>
              <p:spPr bwMode="auto">
                <a:xfrm flipV="1">
                  <a:off x="4809106" y="2578828"/>
                  <a:ext cx="1197" cy="112500"/>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70885" name="Groupe 564"/>
              <p:cNvGrpSpPr>
                <a:grpSpLocks/>
              </p:cNvGrpSpPr>
              <p:nvPr/>
            </p:nvGrpSpPr>
            <p:grpSpPr bwMode="auto">
              <a:xfrm>
                <a:off x="2397421" y="2409532"/>
                <a:ext cx="3974779" cy="2434580"/>
                <a:chOff x="2397421" y="2409532"/>
                <a:chExt cx="3974779" cy="2434580"/>
              </a:xfrm>
            </p:grpSpPr>
            <p:grpSp>
              <p:nvGrpSpPr>
                <p:cNvPr id="70886" name="Groupe 562"/>
                <p:cNvGrpSpPr>
                  <a:grpSpLocks/>
                </p:cNvGrpSpPr>
                <p:nvPr/>
              </p:nvGrpSpPr>
              <p:grpSpPr bwMode="auto">
                <a:xfrm>
                  <a:off x="2397421" y="2409532"/>
                  <a:ext cx="3974779" cy="2434580"/>
                  <a:chOff x="2384994" y="2409532"/>
                  <a:chExt cx="3974779" cy="2434580"/>
                </a:xfrm>
              </p:grpSpPr>
              <p:sp>
                <p:nvSpPr>
                  <p:cNvPr id="70898" name="Freeform 79"/>
                  <p:cNvSpPr>
                    <a:spLocks noEditPoints="1"/>
                  </p:cNvSpPr>
                  <p:nvPr/>
                </p:nvSpPr>
                <p:spPr bwMode="auto">
                  <a:xfrm>
                    <a:off x="2826503" y="2409532"/>
                    <a:ext cx="3533270" cy="2434580"/>
                  </a:xfrm>
                  <a:custGeom>
                    <a:avLst/>
                    <a:gdLst>
                      <a:gd name="T0" fmla="*/ 2147483646 w 328"/>
                      <a:gd name="T1" fmla="*/ 2147483646 h 260"/>
                      <a:gd name="T2" fmla="*/ 2147483646 w 328"/>
                      <a:gd name="T3" fmla="*/ 2147483646 h 260"/>
                      <a:gd name="T4" fmla="*/ 2147483646 w 328"/>
                      <a:gd name="T5" fmla="*/ 2147483646 h 260"/>
                      <a:gd name="T6" fmla="*/ 2147483646 w 328"/>
                      <a:gd name="T7" fmla="*/ 2147483646 h 260"/>
                      <a:gd name="T8" fmla="*/ 2147483646 w 328"/>
                      <a:gd name="T9" fmla="*/ 2147483646 h 260"/>
                      <a:gd name="T10" fmla="*/ 2147483646 w 328"/>
                      <a:gd name="T11" fmla="*/ 2147483646 h 260"/>
                      <a:gd name="T12" fmla="*/ 2147483646 w 328"/>
                      <a:gd name="T13" fmla="*/ 2147483646 h 260"/>
                      <a:gd name="T14" fmla="*/ 2147483646 w 328"/>
                      <a:gd name="T15" fmla="*/ 2147483646 h 260"/>
                      <a:gd name="T16" fmla="*/ 2147483646 w 328"/>
                      <a:gd name="T17" fmla="*/ 2147483646 h 260"/>
                      <a:gd name="T18" fmla="*/ 2147483646 w 328"/>
                      <a:gd name="T19" fmla="*/ 2147483646 h 260"/>
                      <a:gd name="T20" fmla="*/ 2147483646 w 328"/>
                      <a:gd name="T21" fmla="*/ 2147483646 h 260"/>
                      <a:gd name="T22" fmla="*/ 2147483646 w 328"/>
                      <a:gd name="T23" fmla="*/ 0 h 260"/>
                      <a:gd name="T24" fmla="*/ 2147483646 w 328"/>
                      <a:gd name="T25" fmla="*/ 2147483646 h 260"/>
                      <a:gd name="T26" fmla="*/ 2147483646 w 328"/>
                      <a:gd name="T27" fmla="*/ 2147483646 h 260"/>
                      <a:gd name="T28" fmla="*/ 2147483646 w 328"/>
                      <a:gd name="T29" fmla="*/ 2147483646 h 260"/>
                      <a:gd name="T30" fmla="*/ 2147483646 w 328"/>
                      <a:gd name="T31" fmla="*/ 2147483646 h 260"/>
                      <a:gd name="T32" fmla="*/ 2147483646 w 328"/>
                      <a:gd name="T33" fmla="*/ 2147483646 h 260"/>
                      <a:gd name="T34" fmla="*/ 2147483646 w 328"/>
                      <a:gd name="T35" fmla="*/ 2147483646 h 260"/>
                      <a:gd name="T36" fmla="*/ 2147483646 w 328"/>
                      <a:gd name="T37" fmla="*/ 2147483646 h 260"/>
                      <a:gd name="T38" fmla="*/ 2147483646 w 328"/>
                      <a:gd name="T39" fmla="*/ 2147483646 h 260"/>
                      <a:gd name="T40" fmla="*/ 2147483646 w 328"/>
                      <a:gd name="T41" fmla="*/ 2147483646 h 260"/>
                      <a:gd name="T42" fmla="*/ 2147483646 w 328"/>
                      <a:gd name="T43" fmla="*/ 2147483646 h 260"/>
                      <a:gd name="T44" fmla="*/ 0 w 328"/>
                      <a:gd name="T45" fmla="*/ 2147483646 h 260"/>
                      <a:gd name="T46" fmla="*/ 2147483646 w 328"/>
                      <a:gd name="T47" fmla="*/ 2147483646 h 260"/>
                      <a:gd name="T48" fmla="*/ 2147483646 w 328"/>
                      <a:gd name="T49" fmla="*/ 2147483646 h 260"/>
                      <a:gd name="T50" fmla="*/ 2147483646 w 328"/>
                      <a:gd name="T51" fmla="*/ 2147483646 h 260"/>
                      <a:gd name="T52" fmla="*/ 2147483646 w 328"/>
                      <a:gd name="T53" fmla="*/ 2147483646 h 260"/>
                      <a:gd name="T54" fmla="*/ 2147483646 w 328"/>
                      <a:gd name="T55" fmla="*/ 2147483646 h 260"/>
                      <a:gd name="T56" fmla="*/ 2147483646 w 328"/>
                      <a:gd name="T57" fmla="*/ 2147483646 h 260"/>
                      <a:gd name="T58" fmla="*/ 2147483646 w 328"/>
                      <a:gd name="T59" fmla="*/ 2147483646 h 260"/>
                      <a:gd name="T60" fmla="*/ 2147483646 w 328"/>
                      <a:gd name="T61" fmla="*/ 2147483646 h 260"/>
                      <a:gd name="T62" fmla="*/ 2147483646 w 328"/>
                      <a:gd name="T63" fmla="*/ 2147483646 h 260"/>
                      <a:gd name="T64" fmla="*/ 2147483646 w 328"/>
                      <a:gd name="T65" fmla="*/ 2147483646 h 260"/>
                      <a:gd name="T66" fmla="*/ 2147483646 w 328"/>
                      <a:gd name="T67" fmla="*/ 2147483646 h 260"/>
                      <a:gd name="T68" fmla="*/ 2147483646 w 328"/>
                      <a:gd name="T69" fmla="*/ 2147483646 h 260"/>
                      <a:gd name="T70" fmla="*/ 2147483646 w 328"/>
                      <a:gd name="T71" fmla="*/ 2147483646 h 260"/>
                      <a:gd name="T72" fmla="*/ 2147483646 w 328"/>
                      <a:gd name="T73" fmla="*/ 2147483646 h 260"/>
                      <a:gd name="T74" fmla="*/ 2147483646 w 328"/>
                      <a:gd name="T75" fmla="*/ 2147483646 h 260"/>
                      <a:gd name="T76" fmla="*/ 2147483646 w 328"/>
                      <a:gd name="T77" fmla="*/ 2147483646 h 260"/>
                      <a:gd name="T78" fmla="*/ 2147483646 w 328"/>
                      <a:gd name="T79" fmla="*/ 2147483646 h 260"/>
                      <a:gd name="T80" fmla="*/ 2147483646 w 328"/>
                      <a:gd name="T81" fmla="*/ 2147483646 h 260"/>
                      <a:gd name="T82" fmla="*/ 2147483646 w 328"/>
                      <a:gd name="T83" fmla="*/ 2147483646 h 260"/>
                      <a:gd name="T84" fmla="*/ 2147483646 w 328"/>
                      <a:gd name="T85" fmla="*/ 2147483646 h 260"/>
                      <a:gd name="T86" fmla="*/ 2147483646 w 328"/>
                      <a:gd name="T87" fmla="*/ 2147483646 h 260"/>
                      <a:gd name="T88" fmla="*/ 2147483646 w 328"/>
                      <a:gd name="T89" fmla="*/ 2147483646 h 260"/>
                      <a:gd name="T90" fmla="*/ 2147483646 w 328"/>
                      <a:gd name="T91" fmla="*/ 2147483646 h 260"/>
                      <a:gd name="T92" fmla="*/ 2147483646 w 328"/>
                      <a:gd name="T93" fmla="*/ 2147483646 h 260"/>
                      <a:gd name="T94" fmla="*/ 2147483646 w 328"/>
                      <a:gd name="T95" fmla="*/ 2147483646 h 260"/>
                      <a:gd name="T96" fmla="*/ 2147483646 w 328"/>
                      <a:gd name="T97" fmla="*/ 2147483646 h 260"/>
                      <a:gd name="T98" fmla="*/ 2147483646 w 328"/>
                      <a:gd name="T99" fmla="*/ 2147483646 h 260"/>
                      <a:gd name="T100" fmla="*/ 2147483646 w 328"/>
                      <a:gd name="T101" fmla="*/ 2147483646 h 260"/>
                      <a:gd name="T102" fmla="*/ 2147483646 w 328"/>
                      <a:gd name="T103" fmla="*/ 2147483646 h 260"/>
                      <a:gd name="T104" fmla="*/ 2147483646 w 328"/>
                      <a:gd name="T105" fmla="*/ 2147483646 h 260"/>
                      <a:gd name="T106" fmla="*/ 2147483646 w 328"/>
                      <a:gd name="T107" fmla="*/ 2147483646 h 260"/>
                      <a:gd name="T108" fmla="*/ 2147483646 w 328"/>
                      <a:gd name="T109" fmla="*/ 2147483646 h 260"/>
                      <a:gd name="T110" fmla="*/ 2147483646 w 328"/>
                      <a:gd name="T111" fmla="*/ 2147483646 h 260"/>
                      <a:gd name="T112" fmla="*/ 2147483646 w 328"/>
                      <a:gd name="T113" fmla="*/ 2147483646 h 260"/>
                      <a:gd name="T114" fmla="*/ 2147483646 w 328"/>
                      <a:gd name="T115" fmla="*/ 2147483646 h 260"/>
                      <a:gd name="T116" fmla="*/ 2147483646 w 328"/>
                      <a:gd name="T117" fmla="*/ 2147483646 h 260"/>
                      <a:gd name="T118" fmla="*/ 2147483646 w 328"/>
                      <a:gd name="T119" fmla="*/ 2147483646 h 260"/>
                      <a:gd name="T120" fmla="*/ 2147483646 w 328"/>
                      <a:gd name="T121" fmla="*/ 2147483646 h 260"/>
                      <a:gd name="T122" fmla="*/ 2147483646 w 328"/>
                      <a:gd name="T123" fmla="*/ 2147483646 h 260"/>
                      <a:gd name="T124" fmla="*/ 2147483646 w 328"/>
                      <a:gd name="T125" fmla="*/ 2147483646 h 2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8"/>
                      <a:gd name="T190" fmla="*/ 0 h 260"/>
                      <a:gd name="T191" fmla="*/ 328 w 328"/>
                      <a:gd name="T192" fmla="*/ 260 h 2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8" h="260">
                        <a:moveTo>
                          <a:pt x="254" y="53"/>
                        </a:moveTo>
                        <a:lnTo>
                          <a:pt x="253" y="53"/>
                        </a:lnTo>
                        <a:moveTo>
                          <a:pt x="250" y="51"/>
                        </a:moveTo>
                        <a:lnTo>
                          <a:pt x="249" y="50"/>
                        </a:lnTo>
                        <a:moveTo>
                          <a:pt x="246" y="48"/>
                        </a:moveTo>
                        <a:lnTo>
                          <a:pt x="245" y="47"/>
                        </a:lnTo>
                        <a:moveTo>
                          <a:pt x="242" y="45"/>
                        </a:moveTo>
                        <a:lnTo>
                          <a:pt x="241" y="44"/>
                        </a:lnTo>
                        <a:moveTo>
                          <a:pt x="239" y="42"/>
                        </a:moveTo>
                        <a:lnTo>
                          <a:pt x="238" y="42"/>
                        </a:lnTo>
                        <a:moveTo>
                          <a:pt x="235" y="40"/>
                        </a:moveTo>
                        <a:lnTo>
                          <a:pt x="234" y="39"/>
                        </a:lnTo>
                        <a:moveTo>
                          <a:pt x="231" y="38"/>
                        </a:moveTo>
                        <a:lnTo>
                          <a:pt x="230" y="37"/>
                        </a:lnTo>
                        <a:moveTo>
                          <a:pt x="227" y="35"/>
                        </a:moveTo>
                        <a:lnTo>
                          <a:pt x="226" y="35"/>
                        </a:lnTo>
                        <a:moveTo>
                          <a:pt x="223" y="33"/>
                        </a:moveTo>
                        <a:lnTo>
                          <a:pt x="222" y="33"/>
                        </a:lnTo>
                        <a:moveTo>
                          <a:pt x="219" y="31"/>
                        </a:moveTo>
                        <a:lnTo>
                          <a:pt x="218" y="31"/>
                        </a:lnTo>
                        <a:moveTo>
                          <a:pt x="215" y="29"/>
                        </a:moveTo>
                        <a:lnTo>
                          <a:pt x="214" y="29"/>
                        </a:lnTo>
                        <a:moveTo>
                          <a:pt x="211" y="27"/>
                        </a:moveTo>
                        <a:lnTo>
                          <a:pt x="210" y="27"/>
                        </a:lnTo>
                        <a:moveTo>
                          <a:pt x="207" y="25"/>
                        </a:moveTo>
                        <a:lnTo>
                          <a:pt x="206" y="25"/>
                        </a:lnTo>
                        <a:moveTo>
                          <a:pt x="203" y="23"/>
                        </a:moveTo>
                        <a:lnTo>
                          <a:pt x="202" y="23"/>
                        </a:lnTo>
                        <a:moveTo>
                          <a:pt x="199" y="21"/>
                        </a:moveTo>
                        <a:lnTo>
                          <a:pt x="198" y="21"/>
                        </a:lnTo>
                        <a:moveTo>
                          <a:pt x="195" y="19"/>
                        </a:moveTo>
                        <a:lnTo>
                          <a:pt x="194" y="19"/>
                        </a:lnTo>
                        <a:moveTo>
                          <a:pt x="191" y="17"/>
                        </a:moveTo>
                        <a:lnTo>
                          <a:pt x="190" y="17"/>
                        </a:lnTo>
                        <a:moveTo>
                          <a:pt x="187" y="16"/>
                        </a:moveTo>
                        <a:lnTo>
                          <a:pt x="186" y="16"/>
                        </a:lnTo>
                        <a:moveTo>
                          <a:pt x="183" y="15"/>
                        </a:moveTo>
                        <a:lnTo>
                          <a:pt x="182" y="15"/>
                        </a:lnTo>
                        <a:moveTo>
                          <a:pt x="180" y="14"/>
                        </a:moveTo>
                        <a:lnTo>
                          <a:pt x="179" y="14"/>
                        </a:lnTo>
                        <a:moveTo>
                          <a:pt x="176" y="12"/>
                        </a:moveTo>
                        <a:lnTo>
                          <a:pt x="175" y="12"/>
                        </a:lnTo>
                        <a:moveTo>
                          <a:pt x="172" y="11"/>
                        </a:moveTo>
                        <a:lnTo>
                          <a:pt x="171" y="10"/>
                        </a:lnTo>
                        <a:moveTo>
                          <a:pt x="168" y="9"/>
                        </a:moveTo>
                        <a:lnTo>
                          <a:pt x="167" y="9"/>
                        </a:lnTo>
                        <a:moveTo>
                          <a:pt x="164" y="8"/>
                        </a:moveTo>
                        <a:lnTo>
                          <a:pt x="163" y="8"/>
                        </a:lnTo>
                        <a:moveTo>
                          <a:pt x="160" y="7"/>
                        </a:moveTo>
                        <a:lnTo>
                          <a:pt x="159" y="7"/>
                        </a:lnTo>
                        <a:moveTo>
                          <a:pt x="156" y="6"/>
                        </a:moveTo>
                        <a:lnTo>
                          <a:pt x="155" y="6"/>
                        </a:lnTo>
                        <a:moveTo>
                          <a:pt x="152" y="6"/>
                        </a:moveTo>
                        <a:lnTo>
                          <a:pt x="151" y="5"/>
                        </a:lnTo>
                        <a:moveTo>
                          <a:pt x="148" y="5"/>
                        </a:moveTo>
                        <a:lnTo>
                          <a:pt x="147" y="5"/>
                        </a:lnTo>
                        <a:moveTo>
                          <a:pt x="144" y="4"/>
                        </a:moveTo>
                        <a:lnTo>
                          <a:pt x="143" y="4"/>
                        </a:lnTo>
                        <a:moveTo>
                          <a:pt x="140" y="3"/>
                        </a:moveTo>
                        <a:lnTo>
                          <a:pt x="139" y="3"/>
                        </a:lnTo>
                        <a:moveTo>
                          <a:pt x="136" y="3"/>
                        </a:moveTo>
                        <a:lnTo>
                          <a:pt x="135" y="3"/>
                        </a:lnTo>
                        <a:moveTo>
                          <a:pt x="132" y="2"/>
                        </a:moveTo>
                        <a:lnTo>
                          <a:pt x="131" y="2"/>
                        </a:lnTo>
                        <a:moveTo>
                          <a:pt x="128" y="2"/>
                        </a:moveTo>
                        <a:lnTo>
                          <a:pt x="127" y="2"/>
                        </a:lnTo>
                        <a:moveTo>
                          <a:pt x="124" y="2"/>
                        </a:moveTo>
                        <a:lnTo>
                          <a:pt x="123" y="1"/>
                        </a:lnTo>
                        <a:moveTo>
                          <a:pt x="120" y="1"/>
                        </a:moveTo>
                        <a:lnTo>
                          <a:pt x="119" y="1"/>
                        </a:lnTo>
                        <a:moveTo>
                          <a:pt x="116" y="1"/>
                        </a:moveTo>
                        <a:lnTo>
                          <a:pt x="115" y="1"/>
                        </a:lnTo>
                        <a:moveTo>
                          <a:pt x="112" y="0"/>
                        </a:moveTo>
                        <a:lnTo>
                          <a:pt x="111" y="0"/>
                        </a:lnTo>
                        <a:moveTo>
                          <a:pt x="108" y="0"/>
                        </a:moveTo>
                        <a:lnTo>
                          <a:pt x="107" y="0"/>
                        </a:lnTo>
                        <a:moveTo>
                          <a:pt x="104" y="0"/>
                        </a:moveTo>
                        <a:lnTo>
                          <a:pt x="103" y="0"/>
                        </a:lnTo>
                        <a:moveTo>
                          <a:pt x="100" y="0"/>
                        </a:moveTo>
                        <a:lnTo>
                          <a:pt x="99" y="0"/>
                        </a:lnTo>
                        <a:moveTo>
                          <a:pt x="96" y="0"/>
                        </a:moveTo>
                        <a:lnTo>
                          <a:pt x="95" y="0"/>
                        </a:lnTo>
                        <a:moveTo>
                          <a:pt x="92" y="1"/>
                        </a:moveTo>
                        <a:lnTo>
                          <a:pt x="91" y="1"/>
                        </a:lnTo>
                        <a:moveTo>
                          <a:pt x="88" y="1"/>
                        </a:moveTo>
                        <a:lnTo>
                          <a:pt x="87" y="1"/>
                        </a:lnTo>
                        <a:moveTo>
                          <a:pt x="84" y="2"/>
                        </a:moveTo>
                        <a:lnTo>
                          <a:pt x="83" y="2"/>
                        </a:lnTo>
                        <a:moveTo>
                          <a:pt x="80" y="2"/>
                        </a:moveTo>
                        <a:lnTo>
                          <a:pt x="79" y="2"/>
                        </a:lnTo>
                        <a:moveTo>
                          <a:pt x="76" y="3"/>
                        </a:moveTo>
                        <a:lnTo>
                          <a:pt x="75" y="3"/>
                        </a:lnTo>
                        <a:moveTo>
                          <a:pt x="72" y="4"/>
                        </a:moveTo>
                        <a:lnTo>
                          <a:pt x="71" y="4"/>
                        </a:lnTo>
                        <a:moveTo>
                          <a:pt x="68" y="5"/>
                        </a:moveTo>
                        <a:lnTo>
                          <a:pt x="67" y="5"/>
                        </a:lnTo>
                        <a:moveTo>
                          <a:pt x="64" y="6"/>
                        </a:moveTo>
                        <a:lnTo>
                          <a:pt x="63" y="6"/>
                        </a:lnTo>
                        <a:moveTo>
                          <a:pt x="60" y="7"/>
                        </a:moveTo>
                        <a:lnTo>
                          <a:pt x="59" y="7"/>
                        </a:lnTo>
                        <a:moveTo>
                          <a:pt x="56" y="9"/>
                        </a:moveTo>
                        <a:lnTo>
                          <a:pt x="55" y="9"/>
                        </a:lnTo>
                        <a:moveTo>
                          <a:pt x="52" y="10"/>
                        </a:moveTo>
                        <a:lnTo>
                          <a:pt x="51" y="11"/>
                        </a:lnTo>
                        <a:moveTo>
                          <a:pt x="48" y="12"/>
                        </a:moveTo>
                        <a:lnTo>
                          <a:pt x="47" y="12"/>
                        </a:lnTo>
                        <a:moveTo>
                          <a:pt x="44" y="14"/>
                        </a:moveTo>
                        <a:lnTo>
                          <a:pt x="43" y="14"/>
                        </a:lnTo>
                        <a:moveTo>
                          <a:pt x="40" y="16"/>
                        </a:moveTo>
                        <a:lnTo>
                          <a:pt x="39" y="17"/>
                        </a:lnTo>
                        <a:moveTo>
                          <a:pt x="36" y="19"/>
                        </a:moveTo>
                        <a:lnTo>
                          <a:pt x="35" y="19"/>
                        </a:lnTo>
                        <a:moveTo>
                          <a:pt x="33" y="21"/>
                        </a:moveTo>
                        <a:lnTo>
                          <a:pt x="32" y="22"/>
                        </a:lnTo>
                        <a:moveTo>
                          <a:pt x="29" y="24"/>
                        </a:moveTo>
                        <a:lnTo>
                          <a:pt x="28" y="25"/>
                        </a:lnTo>
                        <a:moveTo>
                          <a:pt x="25" y="27"/>
                        </a:moveTo>
                        <a:lnTo>
                          <a:pt x="24" y="28"/>
                        </a:lnTo>
                        <a:moveTo>
                          <a:pt x="22" y="30"/>
                        </a:moveTo>
                        <a:lnTo>
                          <a:pt x="21" y="31"/>
                        </a:lnTo>
                        <a:moveTo>
                          <a:pt x="18" y="34"/>
                        </a:moveTo>
                        <a:lnTo>
                          <a:pt x="17" y="35"/>
                        </a:lnTo>
                        <a:moveTo>
                          <a:pt x="15" y="38"/>
                        </a:moveTo>
                        <a:lnTo>
                          <a:pt x="14" y="39"/>
                        </a:lnTo>
                        <a:moveTo>
                          <a:pt x="13" y="41"/>
                        </a:moveTo>
                        <a:lnTo>
                          <a:pt x="12" y="42"/>
                        </a:lnTo>
                        <a:moveTo>
                          <a:pt x="10" y="45"/>
                        </a:moveTo>
                        <a:lnTo>
                          <a:pt x="10" y="46"/>
                        </a:lnTo>
                        <a:moveTo>
                          <a:pt x="8" y="49"/>
                        </a:moveTo>
                        <a:lnTo>
                          <a:pt x="8" y="50"/>
                        </a:lnTo>
                        <a:moveTo>
                          <a:pt x="6" y="53"/>
                        </a:moveTo>
                        <a:lnTo>
                          <a:pt x="6" y="54"/>
                        </a:lnTo>
                        <a:moveTo>
                          <a:pt x="5" y="57"/>
                        </a:moveTo>
                        <a:lnTo>
                          <a:pt x="5" y="58"/>
                        </a:lnTo>
                        <a:moveTo>
                          <a:pt x="4" y="60"/>
                        </a:moveTo>
                        <a:lnTo>
                          <a:pt x="4" y="61"/>
                        </a:lnTo>
                        <a:moveTo>
                          <a:pt x="3" y="64"/>
                        </a:moveTo>
                        <a:lnTo>
                          <a:pt x="3" y="65"/>
                        </a:lnTo>
                        <a:moveTo>
                          <a:pt x="2" y="67"/>
                        </a:moveTo>
                        <a:lnTo>
                          <a:pt x="2" y="68"/>
                        </a:lnTo>
                        <a:moveTo>
                          <a:pt x="1" y="71"/>
                        </a:moveTo>
                        <a:lnTo>
                          <a:pt x="1" y="72"/>
                        </a:lnTo>
                        <a:moveTo>
                          <a:pt x="0" y="75"/>
                        </a:moveTo>
                        <a:lnTo>
                          <a:pt x="0" y="76"/>
                        </a:lnTo>
                        <a:moveTo>
                          <a:pt x="0" y="79"/>
                        </a:moveTo>
                        <a:lnTo>
                          <a:pt x="0" y="80"/>
                        </a:lnTo>
                        <a:moveTo>
                          <a:pt x="0" y="83"/>
                        </a:moveTo>
                        <a:lnTo>
                          <a:pt x="0" y="84"/>
                        </a:lnTo>
                        <a:moveTo>
                          <a:pt x="0" y="87"/>
                        </a:moveTo>
                        <a:lnTo>
                          <a:pt x="0" y="88"/>
                        </a:lnTo>
                        <a:moveTo>
                          <a:pt x="0" y="91"/>
                        </a:moveTo>
                        <a:lnTo>
                          <a:pt x="0" y="92"/>
                        </a:lnTo>
                        <a:moveTo>
                          <a:pt x="1" y="95"/>
                        </a:moveTo>
                        <a:lnTo>
                          <a:pt x="1" y="96"/>
                        </a:lnTo>
                        <a:moveTo>
                          <a:pt x="1" y="99"/>
                        </a:moveTo>
                        <a:lnTo>
                          <a:pt x="1" y="100"/>
                        </a:lnTo>
                        <a:moveTo>
                          <a:pt x="2" y="103"/>
                        </a:moveTo>
                        <a:lnTo>
                          <a:pt x="2" y="104"/>
                        </a:lnTo>
                        <a:moveTo>
                          <a:pt x="2" y="107"/>
                        </a:moveTo>
                        <a:lnTo>
                          <a:pt x="2" y="108"/>
                        </a:lnTo>
                        <a:moveTo>
                          <a:pt x="3" y="111"/>
                        </a:moveTo>
                        <a:lnTo>
                          <a:pt x="3" y="112"/>
                        </a:lnTo>
                        <a:moveTo>
                          <a:pt x="4" y="114"/>
                        </a:moveTo>
                        <a:lnTo>
                          <a:pt x="4" y="115"/>
                        </a:lnTo>
                        <a:moveTo>
                          <a:pt x="5" y="118"/>
                        </a:moveTo>
                        <a:lnTo>
                          <a:pt x="6" y="119"/>
                        </a:lnTo>
                        <a:moveTo>
                          <a:pt x="7" y="122"/>
                        </a:moveTo>
                        <a:lnTo>
                          <a:pt x="7" y="123"/>
                        </a:lnTo>
                        <a:moveTo>
                          <a:pt x="9" y="126"/>
                        </a:moveTo>
                        <a:lnTo>
                          <a:pt x="9" y="127"/>
                        </a:lnTo>
                        <a:moveTo>
                          <a:pt x="11" y="130"/>
                        </a:moveTo>
                        <a:lnTo>
                          <a:pt x="11" y="131"/>
                        </a:lnTo>
                        <a:moveTo>
                          <a:pt x="12" y="134"/>
                        </a:moveTo>
                        <a:lnTo>
                          <a:pt x="12" y="135"/>
                        </a:lnTo>
                        <a:moveTo>
                          <a:pt x="14" y="138"/>
                        </a:moveTo>
                        <a:lnTo>
                          <a:pt x="14" y="139"/>
                        </a:lnTo>
                        <a:moveTo>
                          <a:pt x="16" y="142"/>
                        </a:moveTo>
                        <a:lnTo>
                          <a:pt x="16" y="143"/>
                        </a:lnTo>
                        <a:moveTo>
                          <a:pt x="18" y="146"/>
                        </a:moveTo>
                        <a:lnTo>
                          <a:pt x="19" y="147"/>
                        </a:lnTo>
                        <a:moveTo>
                          <a:pt x="21" y="150"/>
                        </a:moveTo>
                        <a:lnTo>
                          <a:pt x="21" y="151"/>
                        </a:lnTo>
                        <a:moveTo>
                          <a:pt x="23" y="154"/>
                        </a:moveTo>
                        <a:lnTo>
                          <a:pt x="24" y="155"/>
                        </a:lnTo>
                        <a:moveTo>
                          <a:pt x="26" y="158"/>
                        </a:moveTo>
                        <a:lnTo>
                          <a:pt x="27" y="159"/>
                        </a:lnTo>
                        <a:moveTo>
                          <a:pt x="29" y="162"/>
                        </a:moveTo>
                        <a:lnTo>
                          <a:pt x="30" y="163"/>
                        </a:lnTo>
                        <a:moveTo>
                          <a:pt x="32" y="166"/>
                        </a:moveTo>
                        <a:lnTo>
                          <a:pt x="33" y="167"/>
                        </a:lnTo>
                        <a:moveTo>
                          <a:pt x="35" y="170"/>
                        </a:moveTo>
                        <a:lnTo>
                          <a:pt x="36" y="171"/>
                        </a:lnTo>
                        <a:moveTo>
                          <a:pt x="39" y="174"/>
                        </a:moveTo>
                        <a:lnTo>
                          <a:pt x="39" y="175"/>
                        </a:lnTo>
                        <a:moveTo>
                          <a:pt x="42" y="178"/>
                        </a:moveTo>
                        <a:lnTo>
                          <a:pt x="43" y="179"/>
                        </a:lnTo>
                        <a:moveTo>
                          <a:pt x="46" y="182"/>
                        </a:moveTo>
                        <a:lnTo>
                          <a:pt x="47" y="183"/>
                        </a:lnTo>
                        <a:moveTo>
                          <a:pt x="51" y="187"/>
                        </a:moveTo>
                        <a:lnTo>
                          <a:pt x="52" y="188"/>
                        </a:lnTo>
                        <a:moveTo>
                          <a:pt x="55" y="191"/>
                        </a:moveTo>
                        <a:lnTo>
                          <a:pt x="56" y="192"/>
                        </a:lnTo>
                        <a:moveTo>
                          <a:pt x="58" y="194"/>
                        </a:moveTo>
                        <a:lnTo>
                          <a:pt x="59" y="195"/>
                        </a:lnTo>
                        <a:moveTo>
                          <a:pt x="62" y="197"/>
                        </a:moveTo>
                        <a:lnTo>
                          <a:pt x="63" y="198"/>
                        </a:lnTo>
                        <a:moveTo>
                          <a:pt x="67" y="202"/>
                        </a:moveTo>
                        <a:lnTo>
                          <a:pt x="68" y="202"/>
                        </a:lnTo>
                        <a:moveTo>
                          <a:pt x="71" y="204"/>
                        </a:moveTo>
                        <a:lnTo>
                          <a:pt x="72" y="205"/>
                        </a:lnTo>
                        <a:moveTo>
                          <a:pt x="75" y="207"/>
                        </a:moveTo>
                        <a:lnTo>
                          <a:pt x="76" y="208"/>
                        </a:lnTo>
                        <a:moveTo>
                          <a:pt x="79" y="210"/>
                        </a:moveTo>
                        <a:lnTo>
                          <a:pt x="80" y="211"/>
                        </a:lnTo>
                        <a:moveTo>
                          <a:pt x="83" y="213"/>
                        </a:moveTo>
                        <a:lnTo>
                          <a:pt x="84" y="214"/>
                        </a:lnTo>
                        <a:moveTo>
                          <a:pt x="87" y="216"/>
                        </a:moveTo>
                        <a:lnTo>
                          <a:pt x="88" y="217"/>
                        </a:lnTo>
                        <a:moveTo>
                          <a:pt x="91" y="219"/>
                        </a:moveTo>
                        <a:lnTo>
                          <a:pt x="92" y="219"/>
                        </a:lnTo>
                        <a:moveTo>
                          <a:pt x="94" y="221"/>
                        </a:moveTo>
                        <a:lnTo>
                          <a:pt x="95" y="221"/>
                        </a:lnTo>
                        <a:moveTo>
                          <a:pt x="98" y="223"/>
                        </a:moveTo>
                        <a:lnTo>
                          <a:pt x="99" y="224"/>
                        </a:lnTo>
                        <a:moveTo>
                          <a:pt x="102" y="225"/>
                        </a:moveTo>
                        <a:lnTo>
                          <a:pt x="103" y="226"/>
                        </a:lnTo>
                        <a:moveTo>
                          <a:pt x="106" y="228"/>
                        </a:moveTo>
                        <a:lnTo>
                          <a:pt x="107" y="228"/>
                        </a:lnTo>
                        <a:moveTo>
                          <a:pt x="110" y="230"/>
                        </a:moveTo>
                        <a:lnTo>
                          <a:pt x="111" y="230"/>
                        </a:lnTo>
                        <a:moveTo>
                          <a:pt x="114" y="232"/>
                        </a:moveTo>
                        <a:lnTo>
                          <a:pt x="115" y="232"/>
                        </a:lnTo>
                        <a:moveTo>
                          <a:pt x="118" y="234"/>
                        </a:moveTo>
                        <a:lnTo>
                          <a:pt x="119" y="234"/>
                        </a:lnTo>
                        <a:moveTo>
                          <a:pt x="122" y="236"/>
                        </a:moveTo>
                        <a:lnTo>
                          <a:pt x="123" y="236"/>
                        </a:lnTo>
                        <a:moveTo>
                          <a:pt x="126" y="238"/>
                        </a:moveTo>
                        <a:lnTo>
                          <a:pt x="127" y="238"/>
                        </a:lnTo>
                        <a:moveTo>
                          <a:pt x="130" y="240"/>
                        </a:moveTo>
                        <a:lnTo>
                          <a:pt x="131" y="240"/>
                        </a:lnTo>
                        <a:moveTo>
                          <a:pt x="134" y="242"/>
                        </a:moveTo>
                        <a:lnTo>
                          <a:pt x="135" y="242"/>
                        </a:lnTo>
                        <a:moveTo>
                          <a:pt x="138" y="243"/>
                        </a:moveTo>
                        <a:lnTo>
                          <a:pt x="139" y="244"/>
                        </a:lnTo>
                        <a:moveTo>
                          <a:pt x="142" y="245"/>
                        </a:moveTo>
                        <a:lnTo>
                          <a:pt x="143" y="245"/>
                        </a:lnTo>
                        <a:moveTo>
                          <a:pt x="146" y="246"/>
                        </a:moveTo>
                        <a:lnTo>
                          <a:pt x="147" y="246"/>
                        </a:lnTo>
                        <a:moveTo>
                          <a:pt x="150" y="247"/>
                        </a:moveTo>
                        <a:lnTo>
                          <a:pt x="151" y="247"/>
                        </a:lnTo>
                        <a:moveTo>
                          <a:pt x="153" y="248"/>
                        </a:moveTo>
                        <a:lnTo>
                          <a:pt x="154" y="248"/>
                        </a:lnTo>
                        <a:moveTo>
                          <a:pt x="157" y="250"/>
                        </a:moveTo>
                        <a:lnTo>
                          <a:pt x="158" y="250"/>
                        </a:lnTo>
                        <a:moveTo>
                          <a:pt x="161" y="251"/>
                        </a:moveTo>
                        <a:lnTo>
                          <a:pt x="162" y="252"/>
                        </a:lnTo>
                        <a:moveTo>
                          <a:pt x="165" y="252"/>
                        </a:moveTo>
                        <a:lnTo>
                          <a:pt x="166" y="253"/>
                        </a:lnTo>
                        <a:moveTo>
                          <a:pt x="169" y="253"/>
                        </a:moveTo>
                        <a:lnTo>
                          <a:pt x="170" y="253"/>
                        </a:lnTo>
                        <a:moveTo>
                          <a:pt x="173" y="254"/>
                        </a:moveTo>
                        <a:lnTo>
                          <a:pt x="174" y="254"/>
                        </a:lnTo>
                        <a:moveTo>
                          <a:pt x="177" y="255"/>
                        </a:moveTo>
                        <a:lnTo>
                          <a:pt x="178" y="255"/>
                        </a:lnTo>
                        <a:moveTo>
                          <a:pt x="181" y="255"/>
                        </a:moveTo>
                        <a:lnTo>
                          <a:pt x="182" y="256"/>
                        </a:lnTo>
                        <a:moveTo>
                          <a:pt x="185" y="256"/>
                        </a:moveTo>
                        <a:lnTo>
                          <a:pt x="186" y="256"/>
                        </a:lnTo>
                        <a:moveTo>
                          <a:pt x="189" y="257"/>
                        </a:moveTo>
                        <a:lnTo>
                          <a:pt x="190" y="257"/>
                        </a:lnTo>
                        <a:moveTo>
                          <a:pt x="193" y="258"/>
                        </a:moveTo>
                        <a:lnTo>
                          <a:pt x="194" y="258"/>
                        </a:lnTo>
                        <a:moveTo>
                          <a:pt x="197" y="258"/>
                        </a:moveTo>
                        <a:lnTo>
                          <a:pt x="198" y="258"/>
                        </a:lnTo>
                        <a:moveTo>
                          <a:pt x="201" y="259"/>
                        </a:moveTo>
                        <a:lnTo>
                          <a:pt x="202" y="259"/>
                        </a:lnTo>
                        <a:moveTo>
                          <a:pt x="205" y="259"/>
                        </a:moveTo>
                        <a:lnTo>
                          <a:pt x="206" y="259"/>
                        </a:lnTo>
                        <a:moveTo>
                          <a:pt x="209" y="259"/>
                        </a:moveTo>
                        <a:lnTo>
                          <a:pt x="210" y="259"/>
                        </a:lnTo>
                        <a:moveTo>
                          <a:pt x="213" y="260"/>
                        </a:moveTo>
                        <a:lnTo>
                          <a:pt x="214" y="260"/>
                        </a:lnTo>
                        <a:moveTo>
                          <a:pt x="217" y="260"/>
                        </a:moveTo>
                        <a:lnTo>
                          <a:pt x="218" y="260"/>
                        </a:lnTo>
                        <a:moveTo>
                          <a:pt x="221" y="260"/>
                        </a:moveTo>
                        <a:lnTo>
                          <a:pt x="222" y="260"/>
                        </a:lnTo>
                        <a:moveTo>
                          <a:pt x="225" y="260"/>
                        </a:moveTo>
                        <a:lnTo>
                          <a:pt x="226" y="260"/>
                        </a:lnTo>
                        <a:moveTo>
                          <a:pt x="229" y="260"/>
                        </a:moveTo>
                        <a:lnTo>
                          <a:pt x="230" y="259"/>
                        </a:lnTo>
                        <a:moveTo>
                          <a:pt x="233" y="259"/>
                        </a:moveTo>
                        <a:lnTo>
                          <a:pt x="234" y="259"/>
                        </a:lnTo>
                        <a:moveTo>
                          <a:pt x="237" y="259"/>
                        </a:moveTo>
                        <a:lnTo>
                          <a:pt x="238" y="259"/>
                        </a:lnTo>
                        <a:moveTo>
                          <a:pt x="241" y="259"/>
                        </a:moveTo>
                        <a:lnTo>
                          <a:pt x="242" y="259"/>
                        </a:lnTo>
                        <a:moveTo>
                          <a:pt x="245" y="259"/>
                        </a:moveTo>
                        <a:lnTo>
                          <a:pt x="246" y="258"/>
                        </a:lnTo>
                        <a:moveTo>
                          <a:pt x="249" y="258"/>
                        </a:moveTo>
                        <a:lnTo>
                          <a:pt x="250" y="257"/>
                        </a:lnTo>
                        <a:moveTo>
                          <a:pt x="253" y="257"/>
                        </a:moveTo>
                        <a:lnTo>
                          <a:pt x="254" y="257"/>
                        </a:lnTo>
                        <a:moveTo>
                          <a:pt x="257" y="256"/>
                        </a:moveTo>
                        <a:lnTo>
                          <a:pt x="258" y="256"/>
                        </a:lnTo>
                        <a:moveTo>
                          <a:pt x="261" y="255"/>
                        </a:moveTo>
                        <a:lnTo>
                          <a:pt x="262" y="255"/>
                        </a:lnTo>
                        <a:moveTo>
                          <a:pt x="265" y="254"/>
                        </a:moveTo>
                        <a:lnTo>
                          <a:pt x="266" y="254"/>
                        </a:lnTo>
                        <a:moveTo>
                          <a:pt x="269" y="253"/>
                        </a:moveTo>
                        <a:lnTo>
                          <a:pt x="270" y="253"/>
                        </a:lnTo>
                        <a:moveTo>
                          <a:pt x="273" y="252"/>
                        </a:moveTo>
                        <a:lnTo>
                          <a:pt x="274" y="251"/>
                        </a:lnTo>
                        <a:moveTo>
                          <a:pt x="277" y="250"/>
                        </a:moveTo>
                        <a:lnTo>
                          <a:pt x="278" y="249"/>
                        </a:lnTo>
                        <a:moveTo>
                          <a:pt x="281" y="248"/>
                        </a:moveTo>
                        <a:lnTo>
                          <a:pt x="282" y="247"/>
                        </a:lnTo>
                        <a:moveTo>
                          <a:pt x="284" y="246"/>
                        </a:moveTo>
                        <a:lnTo>
                          <a:pt x="285" y="245"/>
                        </a:lnTo>
                        <a:moveTo>
                          <a:pt x="288" y="244"/>
                        </a:moveTo>
                        <a:lnTo>
                          <a:pt x="289" y="243"/>
                        </a:lnTo>
                        <a:moveTo>
                          <a:pt x="291" y="242"/>
                        </a:moveTo>
                        <a:lnTo>
                          <a:pt x="292" y="241"/>
                        </a:lnTo>
                        <a:moveTo>
                          <a:pt x="295" y="239"/>
                        </a:moveTo>
                        <a:lnTo>
                          <a:pt x="296" y="239"/>
                        </a:lnTo>
                        <a:moveTo>
                          <a:pt x="298" y="237"/>
                        </a:moveTo>
                        <a:lnTo>
                          <a:pt x="299" y="236"/>
                        </a:lnTo>
                        <a:moveTo>
                          <a:pt x="302" y="234"/>
                        </a:moveTo>
                        <a:lnTo>
                          <a:pt x="303" y="233"/>
                        </a:lnTo>
                        <a:moveTo>
                          <a:pt x="306" y="231"/>
                        </a:moveTo>
                        <a:lnTo>
                          <a:pt x="307" y="230"/>
                        </a:lnTo>
                        <a:moveTo>
                          <a:pt x="309" y="228"/>
                        </a:moveTo>
                        <a:lnTo>
                          <a:pt x="310" y="227"/>
                        </a:lnTo>
                        <a:moveTo>
                          <a:pt x="312" y="224"/>
                        </a:moveTo>
                        <a:lnTo>
                          <a:pt x="312" y="223"/>
                        </a:lnTo>
                        <a:moveTo>
                          <a:pt x="314" y="221"/>
                        </a:moveTo>
                        <a:lnTo>
                          <a:pt x="314" y="220"/>
                        </a:lnTo>
                        <a:moveTo>
                          <a:pt x="316" y="217"/>
                        </a:moveTo>
                        <a:lnTo>
                          <a:pt x="317" y="216"/>
                        </a:lnTo>
                        <a:moveTo>
                          <a:pt x="319" y="213"/>
                        </a:moveTo>
                        <a:lnTo>
                          <a:pt x="320" y="212"/>
                        </a:lnTo>
                        <a:moveTo>
                          <a:pt x="321" y="210"/>
                        </a:moveTo>
                        <a:lnTo>
                          <a:pt x="321" y="209"/>
                        </a:lnTo>
                        <a:moveTo>
                          <a:pt x="323" y="206"/>
                        </a:moveTo>
                        <a:lnTo>
                          <a:pt x="323" y="205"/>
                        </a:lnTo>
                        <a:moveTo>
                          <a:pt x="324" y="203"/>
                        </a:moveTo>
                        <a:lnTo>
                          <a:pt x="324" y="202"/>
                        </a:lnTo>
                        <a:moveTo>
                          <a:pt x="325" y="199"/>
                        </a:moveTo>
                        <a:lnTo>
                          <a:pt x="325" y="198"/>
                        </a:lnTo>
                        <a:moveTo>
                          <a:pt x="326" y="196"/>
                        </a:moveTo>
                        <a:lnTo>
                          <a:pt x="326" y="195"/>
                        </a:lnTo>
                        <a:moveTo>
                          <a:pt x="327" y="192"/>
                        </a:moveTo>
                        <a:lnTo>
                          <a:pt x="327" y="191"/>
                        </a:lnTo>
                        <a:moveTo>
                          <a:pt x="327" y="188"/>
                        </a:moveTo>
                        <a:lnTo>
                          <a:pt x="327" y="187"/>
                        </a:lnTo>
                        <a:moveTo>
                          <a:pt x="328" y="184"/>
                        </a:moveTo>
                        <a:lnTo>
                          <a:pt x="328" y="183"/>
                        </a:lnTo>
                        <a:moveTo>
                          <a:pt x="328" y="180"/>
                        </a:moveTo>
                        <a:lnTo>
                          <a:pt x="328" y="179"/>
                        </a:lnTo>
                        <a:moveTo>
                          <a:pt x="328" y="176"/>
                        </a:moveTo>
                        <a:lnTo>
                          <a:pt x="328" y="175"/>
                        </a:lnTo>
                        <a:moveTo>
                          <a:pt x="328" y="172"/>
                        </a:moveTo>
                        <a:lnTo>
                          <a:pt x="328" y="171"/>
                        </a:lnTo>
                        <a:moveTo>
                          <a:pt x="328" y="168"/>
                        </a:moveTo>
                        <a:lnTo>
                          <a:pt x="328" y="167"/>
                        </a:lnTo>
                        <a:moveTo>
                          <a:pt x="328" y="164"/>
                        </a:moveTo>
                        <a:lnTo>
                          <a:pt x="328" y="163"/>
                        </a:lnTo>
                        <a:moveTo>
                          <a:pt x="327" y="160"/>
                        </a:moveTo>
                        <a:lnTo>
                          <a:pt x="327" y="159"/>
                        </a:lnTo>
                        <a:moveTo>
                          <a:pt x="327" y="156"/>
                        </a:moveTo>
                        <a:lnTo>
                          <a:pt x="326" y="155"/>
                        </a:lnTo>
                        <a:moveTo>
                          <a:pt x="326" y="152"/>
                        </a:moveTo>
                        <a:lnTo>
                          <a:pt x="325" y="151"/>
                        </a:lnTo>
                        <a:moveTo>
                          <a:pt x="324" y="148"/>
                        </a:moveTo>
                        <a:lnTo>
                          <a:pt x="324" y="147"/>
                        </a:lnTo>
                        <a:moveTo>
                          <a:pt x="323" y="144"/>
                        </a:moveTo>
                        <a:lnTo>
                          <a:pt x="322" y="143"/>
                        </a:lnTo>
                        <a:moveTo>
                          <a:pt x="321" y="140"/>
                        </a:moveTo>
                        <a:lnTo>
                          <a:pt x="321" y="139"/>
                        </a:lnTo>
                        <a:moveTo>
                          <a:pt x="320" y="136"/>
                        </a:moveTo>
                        <a:lnTo>
                          <a:pt x="319" y="135"/>
                        </a:lnTo>
                        <a:moveTo>
                          <a:pt x="318" y="132"/>
                        </a:moveTo>
                        <a:lnTo>
                          <a:pt x="318" y="131"/>
                        </a:lnTo>
                        <a:moveTo>
                          <a:pt x="317" y="128"/>
                        </a:moveTo>
                        <a:lnTo>
                          <a:pt x="316" y="127"/>
                        </a:lnTo>
                        <a:moveTo>
                          <a:pt x="315" y="124"/>
                        </a:moveTo>
                        <a:lnTo>
                          <a:pt x="314" y="123"/>
                        </a:lnTo>
                        <a:moveTo>
                          <a:pt x="313" y="120"/>
                        </a:moveTo>
                        <a:lnTo>
                          <a:pt x="312" y="119"/>
                        </a:lnTo>
                        <a:moveTo>
                          <a:pt x="311" y="117"/>
                        </a:moveTo>
                        <a:lnTo>
                          <a:pt x="311" y="116"/>
                        </a:lnTo>
                        <a:moveTo>
                          <a:pt x="309" y="113"/>
                        </a:moveTo>
                        <a:lnTo>
                          <a:pt x="309" y="112"/>
                        </a:lnTo>
                        <a:moveTo>
                          <a:pt x="307" y="109"/>
                        </a:moveTo>
                        <a:lnTo>
                          <a:pt x="306" y="108"/>
                        </a:lnTo>
                        <a:moveTo>
                          <a:pt x="304" y="105"/>
                        </a:moveTo>
                        <a:lnTo>
                          <a:pt x="303" y="104"/>
                        </a:lnTo>
                        <a:moveTo>
                          <a:pt x="301" y="101"/>
                        </a:moveTo>
                        <a:lnTo>
                          <a:pt x="300" y="100"/>
                        </a:lnTo>
                        <a:moveTo>
                          <a:pt x="298" y="97"/>
                        </a:moveTo>
                        <a:lnTo>
                          <a:pt x="297" y="96"/>
                        </a:lnTo>
                        <a:moveTo>
                          <a:pt x="295" y="93"/>
                        </a:moveTo>
                        <a:lnTo>
                          <a:pt x="294" y="92"/>
                        </a:lnTo>
                        <a:moveTo>
                          <a:pt x="292" y="89"/>
                        </a:moveTo>
                        <a:lnTo>
                          <a:pt x="291" y="88"/>
                        </a:lnTo>
                        <a:moveTo>
                          <a:pt x="289" y="85"/>
                        </a:moveTo>
                        <a:lnTo>
                          <a:pt x="288" y="84"/>
                        </a:lnTo>
                        <a:moveTo>
                          <a:pt x="285" y="81"/>
                        </a:moveTo>
                        <a:lnTo>
                          <a:pt x="284" y="80"/>
                        </a:lnTo>
                        <a:moveTo>
                          <a:pt x="282" y="78"/>
                        </a:moveTo>
                        <a:lnTo>
                          <a:pt x="281" y="77"/>
                        </a:lnTo>
                        <a:moveTo>
                          <a:pt x="278" y="74"/>
                        </a:moveTo>
                        <a:lnTo>
                          <a:pt x="277" y="73"/>
                        </a:lnTo>
                        <a:moveTo>
                          <a:pt x="273" y="69"/>
                        </a:moveTo>
                        <a:lnTo>
                          <a:pt x="272" y="68"/>
                        </a:lnTo>
                        <a:moveTo>
                          <a:pt x="269" y="66"/>
                        </a:moveTo>
                        <a:lnTo>
                          <a:pt x="268" y="65"/>
                        </a:lnTo>
                        <a:moveTo>
                          <a:pt x="266" y="63"/>
                        </a:moveTo>
                        <a:lnTo>
                          <a:pt x="265" y="62"/>
                        </a:lnTo>
                        <a:moveTo>
                          <a:pt x="262" y="60"/>
                        </a:moveTo>
                        <a:lnTo>
                          <a:pt x="261" y="59"/>
                        </a:ln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0899" name="Line 123"/>
                  <p:cNvSpPr>
                    <a:spLocks noChangeShapeType="1"/>
                  </p:cNvSpPr>
                  <p:nvPr/>
                </p:nvSpPr>
                <p:spPr bwMode="auto">
                  <a:xfrm flipV="1">
                    <a:off x="3549190" y="3402369"/>
                    <a:ext cx="1197" cy="112500"/>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900" name="Line 125"/>
                  <p:cNvSpPr>
                    <a:spLocks noChangeShapeType="1"/>
                  </p:cNvSpPr>
                  <p:nvPr/>
                </p:nvSpPr>
                <p:spPr bwMode="auto">
                  <a:xfrm flipV="1">
                    <a:off x="4216838" y="3299699"/>
                    <a:ext cx="1197" cy="112500"/>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901" name="Line 127"/>
                  <p:cNvSpPr>
                    <a:spLocks noChangeShapeType="1"/>
                  </p:cNvSpPr>
                  <p:nvPr/>
                </p:nvSpPr>
                <p:spPr bwMode="auto">
                  <a:xfrm flipV="1">
                    <a:off x="5918264" y="4507705"/>
                    <a:ext cx="1197" cy="121237"/>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902" name="Line 129"/>
                  <p:cNvSpPr>
                    <a:spLocks noChangeShapeType="1"/>
                  </p:cNvSpPr>
                  <p:nvPr/>
                </p:nvSpPr>
                <p:spPr bwMode="auto">
                  <a:xfrm flipV="1">
                    <a:off x="5552134" y="4638773"/>
                    <a:ext cx="1197" cy="112500"/>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903" name="Line 131"/>
                  <p:cNvSpPr>
                    <a:spLocks noChangeShapeType="1"/>
                  </p:cNvSpPr>
                  <p:nvPr/>
                </p:nvSpPr>
                <p:spPr bwMode="auto">
                  <a:xfrm flipV="1">
                    <a:off x="3969162" y="3973605"/>
                    <a:ext cx="1197" cy="112500"/>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904" name="Line 135"/>
                  <p:cNvSpPr>
                    <a:spLocks noChangeShapeType="1"/>
                  </p:cNvSpPr>
                  <p:nvPr/>
                </p:nvSpPr>
                <p:spPr bwMode="auto">
                  <a:xfrm flipV="1">
                    <a:off x="4486051" y="3983435"/>
                    <a:ext cx="1197" cy="112500"/>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905" name="Line 136"/>
                  <p:cNvSpPr>
                    <a:spLocks noChangeShapeType="1"/>
                  </p:cNvSpPr>
                  <p:nvPr/>
                </p:nvSpPr>
                <p:spPr bwMode="auto">
                  <a:xfrm>
                    <a:off x="2869577" y="3570572"/>
                    <a:ext cx="129222" cy="1092"/>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906" name="Line 137"/>
                  <p:cNvSpPr>
                    <a:spLocks noChangeShapeType="1"/>
                  </p:cNvSpPr>
                  <p:nvPr/>
                </p:nvSpPr>
                <p:spPr bwMode="auto">
                  <a:xfrm flipV="1">
                    <a:off x="2934188" y="3505039"/>
                    <a:ext cx="1197" cy="122330"/>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907" name="Line 139"/>
                  <p:cNvSpPr>
                    <a:spLocks noChangeShapeType="1"/>
                  </p:cNvSpPr>
                  <p:nvPr/>
                </p:nvSpPr>
                <p:spPr bwMode="auto">
                  <a:xfrm flipV="1">
                    <a:off x="4927560" y="3973605"/>
                    <a:ext cx="1197" cy="112500"/>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908" name="Line 141"/>
                  <p:cNvSpPr>
                    <a:spLocks noChangeShapeType="1"/>
                  </p:cNvSpPr>
                  <p:nvPr/>
                </p:nvSpPr>
                <p:spPr bwMode="auto">
                  <a:xfrm flipV="1">
                    <a:off x="4787569" y="3701640"/>
                    <a:ext cx="1197" cy="112500"/>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909" name="Line 143"/>
                  <p:cNvSpPr>
                    <a:spLocks noChangeShapeType="1"/>
                  </p:cNvSpPr>
                  <p:nvPr/>
                </p:nvSpPr>
                <p:spPr bwMode="auto">
                  <a:xfrm flipV="1">
                    <a:off x="3398431" y="3955037"/>
                    <a:ext cx="1197" cy="112500"/>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910" name="Line 145"/>
                  <p:cNvSpPr>
                    <a:spLocks noChangeShapeType="1"/>
                  </p:cNvSpPr>
                  <p:nvPr/>
                </p:nvSpPr>
                <p:spPr bwMode="auto">
                  <a:xfrm flipV="1">
                    <a:off x="4970634" y="3899333"/>
                    <a:ext cx="1197" cy="121237"/>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911" name="Rectangle 146"/>
                  <p:cNvSpPr>
                    <a:spLocks noChangeArrowheads="1"/>
                  </p:cNvSpPr>
                  <p:nvPr/>
                </p:nvSpPr>
                <p:spPr bwMode="auto">
                  <a:xfrm>
                    <a:off x="2384994" y="3346663"/>
                    <a:ext cx="398493" cy="31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b="1">
                        <a:solidFill>
                          <a:schemeClr val="accent1"/>
                        </a:solidFill>
                        <a:latin typeface="Calibri" panose="020F0502020204030204" pitchFamily="34" charset="0"/>
                        <a:ea typeface="ＭＳ Ｐゴシック" panose="020B0600070205080204" pitchFamily="34" charset="-128"/>
                      </a:rPr>
                      <a:t>21d</a:t>
                    </a:r>
                  </a:p>
                </p:txBody>
              </p:sp>
            </p:grpSp>
            <p:grpSp>
              <p:nvGrpSpPr>
                <p:cNvPr id="70887" name="Groupe 563"/>
                <p:cNvGrpSpPr>
                  <a:grpSpLocks/>
                </p:cNvGrpSpPr>
                <p:nvPr/>
              </p:nvGrpSpPr>
              <p:grpSpPr bwMode="auto">
                <a:xfrm>
                  <a:off x="3332623" y="3355403"/>
                  <a:ext cx="2650252" cy="1340166"/>
                  <a:chOff x="3332623" y="3355403"/>
                  <a:chExt cx="2650252" cy="1340166"/>
                </a:xfrm>
              </p:grpSpPr>
              <p:sp>
                <p:nvSpPr>
                  <p:cNvPr id="70888" name="Line 122"/>
                  <p:cNvSpPr>
                    <a:spLocks noChangeShapeType="1"/>
                  </p:cNvSpPr>
                  <p:nvPr/>
                </p:nvSpPr>
                <p:spPr bwMode="auto">
                  <a:xfrm>
                    <a:off x="3484579" y="3459165"/>
                    <a:ext cx="129222" cy="1092"/>
                  </a:xfrm>
                  <a:prstGeom prst="line">
                    <a:avLst/>
                  </a:prstGeom>
                  <a:noFill/>
                  <a:ln w="19050" cap="rnd">
                    <a:solidFill>
                      <a:schemeClr val="accent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89" name="Line 124"/>
                  <p:cNvSpPr>
                    <a:spLocks noChangeShapeType="1"/>
                  </p:cNvSpPr>
                  <p:nvPr/>
                </p:nvSpPr>
                <p:spPr bwMode="auto">
                  <a:xfrm>
                    <a:off x="4152227" y="3355403"/>
                    <a:ext cx="129222" cy="1092"/>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90" name="Line 126"/>
                  <p:cNvSpPr>
                    <a:spLocks noChangeShapeType="1"/>
                  </p:cNvSpPr>
                  <p:nvPr/>
                </p:nvSpPr>
                <p:spPr bwMode="auto">
                  <a:xfrm>
                    <a:off x="5842884" y="4563409"/>
                    <a:ext cx="139991" cy="1092"/>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91" name="Line 128"/>
                  <p:cNvSpPr>
                    <a:spLocks noChangeShapeType="1"/>
                  </p:cNvSpPr>
                  <p:nvPr/>
                </p:nvSpPr>
                <p:spPr bwMode="auto">
                  <a:xfrm>
                    <a:off x="5487523" y="4694477"/>
                    <a:ext cx="129222" cy="1092"/>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92" name="Line 130"/>
                  <p:cNvSpPr>
                    <a:spLocks noChangeShapeType="1"/>
                  </p:cNvSpPr>
                  <p:nvPr/>
                </p:nvSpPr>
                <p:spPr bwMode="auto">
                  <a:xfrm>
                    <a:off x="3904551" y="4030401"/>
                    <a:ext cx="129222" cy="1092"/>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93" name="Line 134"/>
                  <p:cNvSpPr>
                    <a:spLocks noChangeShapeType="1"/>
                  </p:cNvSpPr>
                  <p:nvPr/>
                </p:nvSpPr>
                <p:spPr bwMode="auto">
                  <a:xfrm>
                    <a:off x="4421440" y="4039139"/>
                    <a:ext cx="129222" cy="1092"/>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94" name="Line 138"/>
                  <p:cNvSpPr>
                    <a:spLocks noChangeShapeType="1"/>
                  </p:cNvSpPr>
                  <p:nvPr/>
                </p:nvSpPr>
                <p:spPr bwMode="auto">
                  <a:xfrm>
                    <a:off x="4862949" y="4030401"/>
                    <a:ext cx="129222" cy="1092"/>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95" name="Line 140"/>
                  <p:cNvSpPr>
                    <a:spLocks noChangeShapeType="1"/>
                  </p:cNvSpPr>
                  <p:nvPr/>
                </p:nvSpPr>
                <p:spPr bwMode="auto">
                  <a:xfrm>
                    <a:off x="4722958" y="3758436"/>
                    <a:ext cx="129222" cy="1092"/>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96" name="Line 142"/>
                  <p:cNvSpPr>
                    <a:spLocks noChangeShapeType="1"/>
                  </p:cNvSpPr>
                  <p:nvPr/>
                </p:nvSpPr>
                <p:spPr bwMode="auto">
                  <a:xfrm>
                    <a:off x="3332623" y="4010741"/>
                    <a:ext cx="130419" cy="1092"/>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97" name="Line 144"/>
                  <p:cNvSpPr>
                    <a:spLocks noChangeShapeType="1"/>
                  </p:cNvSpPr>
                  <p:nvPr/>
                </p:nvSpPr>
                <p:spPr bwMode="auto">
                  <a:xfrm>
                    <a:off x="4906023" y="3955037"/>
                    <a:ext cx="129222" cy="1092"/>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grpSp>
        <p:grpSp>
          <p:nvGrpSpPr>
            <p:cNvPr id="70677" name="Groupe 48"/>
            <p:cNvGrpSpPr>
              <a:grpSpLocks/>
            </p:cNvGrpSpPr>
            <p:nvPr/>
          </p:nvGrpSpPr>
          <p:grpSpPr bwMode="auto">
            <a:xfrm>
              <a:off x="1322867" y="2376196"/>
              <a:ext cx="1696623" cy="1220661"/>
              <a:chOff x="3131840" y="4077072"/>
              <a:chExt cx="2811779" cy="2096394"/>
            </a:xfrm>
          </p:grpSpPr>
          <p:grpSp>
            <p:nvGrpSpPr>
              <p:cNvPr id="70869" name="Groupe 560"/>
              <p:cNvGrpSpPr>
                <a:grpSpLocks/>
              </p:cNvGrpSpPr>
              <p:nvPr/>
            </p:nvGrpSpPr>
            <p:grpSpPr bwMode="auto">
              <a:xfrm>
                <a:off x="3131840" y="4077072"/>
                <a:ext cx="2811779" cy="2096394"/>
                <a:chOff x="3131840" y="4141808"/>
                <a:chExt cx="2811779" cy="2096394"/>
              </a:xfrm>
            </p:grpSpPr>
            <p:sp>
              <p:nvSpPr>
                <p:cNvPr id="70873" name="Freeform 77"/>
                <p:cNvSpPr>
                  <a:spLocks/>
                </p:cNvSpPr>
                <p:nvPr/>
              </p:nvSpPr>
              <p:spPr bwMode="auto">
                <a:xfrm>
                  <a:off x="3131840" y="4141808"/>
                  <a:ext cx="2811779" cy="2022809"/>
                </a:xfrm>
                <a:custGeom>
                  <a:avLst/>
                  <a:gdLst>
                    <a:gd name="T0" fmla="*/ 2147483646 w 261"/>
                    <a:gd name="T1" fmla="*/ 2147483646 h 216"/>
                    <a:gd name="T2" fmla="*/ 2147483646 w 261"/>
                    <a:gd name="T3" fmla="*/ 2147483646 h 216"/>
                    <a:gd name="T4" fmla="*/ 2147483646 w 261"/>
                    <a:gd name="T5" fmla="*/ 2147483646 h 216"/>
                    <a:gd name="T6" fmla="*/ 2147483646 w 261"/>
                    <a:gd name="T7" fmla="*/ 2147483646 h 216"/>
                    <a:gd name="T8" fmla="*/ 2147483646 w 261"/>
                    <a:gd name="T9" fmla="*/ 2147483646 h 216"/>
                    <a:gd name="T10" fmla="*/ 2147483646 w 261"/>
                    <a:gd name="T11" fmla="*/ 2147483646 h 216"/>
                    <a:gd name="T12" fmla="*/ 2147483646 w 261"/>
                    <a:gd name="T13" fmla="*/ 0 h 216"/>
                    <a:gd name="T14" fmla="*/ 2147483646 w 261"/>
                    <a:gd name="T15" fmla="*/ 0 h 216"/>
                    <a:gd name="T16" fmla="*/ 2147483646 w 261"/>
                    <a:gd name="T17" fmla="*/ 2147483646 h 216"/>
                    <a:gd name="T18" fmla="*/ 2147483646 w 261"/>
                    <a:gd name="T19" fmla="*/ 2147483646 h 216"/>
                    <a:gd name="T20" fmla="*/ 2147483646 w 261"/>
                    <a:gd name="T21" fmla="*/ 2147483646 h 216"/>
                    <a:gd name="T22" fmla="*/ 2147483646 w 261"/>
                    <a:gd name="T23" fmla="*/ 2147483646 h 216"/>
                    <a:gd name="T24" fmla="*/ 2147483646 w 261"/>
                    <a:gd name="T25" fmla="*/ 2147483646 h 216"/>
                    <a:gd name="T26" fmla="*/ 2147483646 w 261"/>
                    <a:gd name="T27" fmla="*/ 2147483646 h 216"/>
                    <a:gd name="T28" fmla="*/ 2147483646 w 261"/>
                    <a:gd name="T29" fmla="*/ 2147483646 h 216"/>
                    <a:gd name="T30" fmla="*/ 2147483646 w 261"/>
                    <a:gd name="T31" fmla="*/ 2147483646 h 216"/>
                    <a:gd name="T32" fmla="*/ 2147483646 w 261"/>
                    <a:gd name="T33" fmla="*/ 2147483646 h 216"/>
                    <a:gd name="T34" fmla="*/ 0 w 261"/>
                    <a:gd name="T35" fmla="*/ 2147483646 h 216"/>
                    <a:gd name="T36" fmla="*/ 0 w 261"/>
                    <a:gd name="T37" fmla="*/ 2147483646 h 216"/>
                    <a:gd name="T38" fmla="*/ 2147483646 w 261"/>
                    <a:gd name="T39" fmla="*/ 2147483646 h 216"/>
                    <a:gd name="T40" fmla="*/ 2147483646 w 261"/>
                    <a:gd name="T41" fmla="*/ 2147483646 h 216"/>
                    <a:gd name="T42" fmla="*/ 2147483646 w 261"/>
                    <a:gd name="T43" fmla="*/ 2147483646 h 216"/>
                    <a:gd name="T44" fmla="*/ 2147483646 w 261"/>
                    <a:gd name="T45" fmla="*/ 2147483646 h 216"/>
                    <a:gd name="T46" fmla="*/ 2147483646 w 261"/>
                    <a:gd name="T47" fmla="*/ 2147483646 h 216"/>
                    <a:gd name="T48" fmla="*/ 2147483646 w 261"/>
                    <a:gd name="T49" fmla="*/ 2147483646 h 216"/>
                    <a:gd name="T50" fmla="*/ 2147483646 w 261"/>
                    <a:gd name="T51" fmla="*/ 2147483646 h 216"/>
                    <a:gd name="T52" fmla="*/ 2147483646 w 261"/>
                    <a:gd name="T53" fmla="*/ 2147483646 h 216"/>
                    <a:gd name="T54" fmla="*/ 2147483646 w 261"/>
                    <a:gd name="T55" fmla="*/ 2147483646 h 216"/>
                    <a:gd name="T56" fmla="*/ 2147483646 w 261"/>
                    <a:gd name="T57" fmla="*/ 2147483646 h 216"/>
                    <a:gd name="T58" fmla="*/ 2147483646 w 261"/>
                    <a:gd name="T59" fmla="*/ 2147483646 h 216"/>
                    <a:gd name="T60" fmla="*/ 2147483646 w 261"/>
                    <a:gd name="T61" fmla="*/ 2147483646 h 216"/>
                    <a:gd name="T62" fmla="*/ 2147483646 w 261"/>
                    <a:gd name="T63" fmla="*/ 2147483646 h 216"/>
                    <a:gd name="T64" fmla="*/ 2147483646 w 261"/>
                    <a:gd name="T65" fmla="*/ 2147483646 h 216"/>
                    <a:gd name="T66" fmla="*/ 2147483646 w 261"/>
                    <a:gd name="T67" fmla="*/ 2147483646 h 216"/>
                    <a:gd name="T68" fmla="*/ 2147483646 w 261"/>
                    <a:gd name="T69" fmla="*/ 2147483646 h 216"/>
                    <a:gd name="T70" fmla="*/ 2147483646 w 261"/>
                    <a:gd name="T71" fmla="*/ 2147483646 h 216"/>
                    <a:gd name="T72" fmla="*/ 2147483646 w 261"/>
                    <a:gd name="T73" fmla="*/ 2147483646 h 216"/>
                    <a:gd name="T74" fmla="*/ 2147483646 w 261"/>
                    <a:gd name="T75" fmla="*/ 2147483646 h 216"/>
                    <a:gd name="T76" fmla="*/ 2147483646 w 261"/>
                    <a:gd name="T77" fmla="*/ 2147483646 h 216"/>
                    <a:gd name="T78" fmla="*/ 2147483646 w 261"/>
                    <a:gd name="T79" fmla="*/ 2147483646 h 216"/>
                    <a:gd name="T80" fmla="*/ 2147483646 w 261"/>
                    <a:gd name="T81" fmla="*/ 2147483646 h 216"/>
                    <a:gd name="T82" fmla="*/ 2147483646 w 261"/>
                    <a:gd name="T83" fmla="*/ 2147483646 h 216"/>
                    <a:gd name="T84" fmla="*/ 2147483646 w 261"/>
                    <a:gd name="T85" fmla="*/ 2147483646 h 216"/>
                    <a:gd name="T86" fmla="*/ 2147483646 w 261"/>
                    <a:gd name="T87" fmla="*/ 2147483646 h 216"/>
                    <a:gd name="T88" fmla="*/ 2147483646 w 261"/>
                    <a:gd name="T89" fmla="*/ 2147483646 h 216"/>
                    <a:gd name="T90" fmla="*/ 2147483646 w 261"/>
                    <a:gd name="T91" fmla="*/ 2147483646 h 216"/>
                    <a:gd name="T92" fmla="*/ 2147483646 w 261"/>
                    <a:gd name="T93" fmla="*/ 2147483646 h 216"/>
                    <a:gd name="T94" fmla="*/ 2147483646 w 261"/>
                    <a:gd name="T95" fmla="*/ 2147483646 h 216"/>
                    <a:gd name="T96" fmla="*/ 2147483646 w 261"/>
                    <a:gd name="T97" fmla="*/ 2147483646 h 216"/>
                    <a:gd name="T98" fmla="*/ 2147483646 w 261"/>
                    <a:gd name="T99" fmla="*/ 2147483646 h 2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1"/>
                    <a:gd name="T151" fmla="*/ 0 h 216"/>
                    <a:gd name="T152" fmla="*/ 261 w 261"/>
                    <a:gd name="T153" fmla="*/ 216 h 2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1" h="216">
                      <a:moveTo>
                        <a:pt x="216" y="36"/>
                      </a:moveTo>
                      <a:lnTo>
                        <a:pt x="210" y="31"/>
                      </a:lnTo>
                      <a:lnTo>
                        <a:pt x="203" y="27"/>
                      </a:lnTo>
                      <a:lnTo>
                        <a:pt x="196" y="22"/>
                      </a:lnTo>
                      <a:lnTo>
                        <a:pt x="189" y="18"/>
                      </a:lnTo>
                      <a:lnTo>
                        <a:pt x="181" y="15"/>
                      </a:lnTo>
                      <a:lnTo>
                        <a:pt x="174" y="11"/>
                      </a:lnTo>
                      <a:lnTo>
                        <a:pt x="166" y="8"/>
                      </a:lnTo>
                      <a:lnTo>
                        <a:pt x="158" y="6"/>
                      </a:lnTo>
                      <a:lnTo>
                        <a:pt x="150" y="4"/>
                      </a:lnTo>
                      <a:lnTo>
                        <a:pt x="141" y="2"/>
                      </a:lnTo>
                      <a:lnTo>
                        <a:pt x="133" y="1"/>
                      </a:lnTo>
                      <a:lnTo>
                        <a:pt x="125" y="0"/>
                      </a:lnTo>
                      <a:lnTo>
                        <a:pt x="117" y="0"/>
                      </a:lnTo>
                      <a:lnTo>
                        <a:pt x="108" y="0"/>
                      </a:lnTo>
                      <a:lnTo>
                        <a:pt x="100" y="0"/>
                      </a:lnTo>
                      <a:lnTo>
                        <a:pt x="92" y="1"/>
                      </a:lnTo>
                      <a:lnTo>
                        <a:pt x="84" y="2"/>
                      </a:lnTo>
                      <a:lnTo>
                        <a:pt x="77" y="4"/>
                      </a:lnTo>
                      <a:lnTo>
                        <a:pt x="69" y="6"/>
                      </a:lnTo>
                      <a:lnTo>
                        <a:pt x="62" y="9"/>
                      </a:lnTo>
                      <a:lnTo>
                        <a:pt x="55" y="12"/>
                      </a:lnTo>
                      <a:lnTo>
                        <a:pt x="49" y="15"/>
                      </a:lnTo>
                      <a:lnTo>
                        <a:pt x="42" y="19"/>
                      </a:lnTo>
                      <a:lnTo>
                        <a:pt x="36" y="23"/>
                      </a:lnTo>
                      <a:lnTo>
                        <a:pt x="31" y="28"/>
                      </a:lnTo>
                      <a:lnTo>
                        <a:pt x="26" y="32"/>
                      </a:lnTo>
                      <a:lnTo>
                        <a:pt x="21" y="37"/>
                      </a:lnTo>
                      <a:lnTo>
                        <a:pt x="17" y="43"/>
                      </a:lnTo>
                      <a:lnTo>
                        <a:pt x="13" y="48"/>
                      </a:lnTo>
                      <a:lnTo>
                        <a:pt x="9" y="54"/>
                      </a:lnTo>
                      <a:lnTo>
                        <a:pt x="7" y="60"/>
                      </a:lnTo>
                      <a:lnTo>
                        <a:pt x="4" y="67"/>
                      </a:lnTo>
                      <a:lnTo>
                        <a:pt x="2" y="73"/>
                      </a:lnTo>
                      <a:lnTo>
                        <a:pt x="1" y="80"/>
                      </a:lnTo>
                      <a:lnTo>
                        <a:pt x="0" y="86"/>
                      </a:lnTo>
                      <a:lnTo>
                        <a:pt x="0" y="93"/>
                      </a:lnTo>
                      <a:lnTo>
                        <a:pt x="0" y="100"/>
                      </a:lnTo>
                      <a:lnTo>
                        <a:pt x="1" y="107"/>
                      </a:lnTo>
                      <a:lnTo>
                        <a:pt x="2" y="114"/>
                      </a:lnTo>
                      <a:lnTo>
                        <a:pt x="4" y="120"/>
                      </a:lnTo>
                      <a:lnTo>
                        <a:pt x="6" y="127"/>
                      </a:lnTo>
                      <a:lnTo>
                        <a:pt x="9" y="134"/>
                      </a:lnTo>
                      <a:lnTo>
                        <a:pt x="12" y="141"/>
                      </a:lnTo>
                      <a:lnTo>
                        <a:pt x="16" y="147"/>
                      </a:lnTo>
                      <a:lnTo>
                        <a:pt x="20" y="153"/>
                      </a:lnTo>
                      <a:lnTo>
                        <a:pt x="25" y="159"/>
                      </a:lnTo>
                      <a:lnTo>
                        <a:pt x="30" y="165"/>
                      </a:lnTo>
                      <a:lnTo>
                        <a:pt x="35" y="171"/>
                      </a:lnTo>
                      <a:lnTo>
                        <a:pt x="41" y="176"/>
                      </a:lnTo>
                      <a:lnTo>
                        <a:pt x="47" y="182"/>
                      </a:lnTo>
                      <a:lnTo>
                        <a:pt x="54" y="186"/>
                      </a:lnTo>
                      <a:lnTo>
                        <a:pt x="61" y="191"/>
                      </a:lnTo>
                      <a:lnTo>
                        <a:pt x="68" y="195"/>
                      </a:lnTo>
                      <a:lnTo>
                        <a:pt x="75" y="199"/>
                      </a:lnTo>
                      <a:lnTo>
                        <a:pt x="83" y="203"/>
                      </a:lnTo>
                      <a:lnTo>
                        <a:pt x="91" y="206"/>
                      </a:lnTo>
                      <a:lnTo>
                        <a:pt x="99" y="208"/>
                      </a:lnTo>
                      <a:lnTo>
                        <a:pt x="107" y="211"/>
                      </a:lnTo>
                      <a:lnTo>
                        <a:pt x="115" y="213"/>
                      </a:lnTo>
                      <a:lnTo>
                        <a:pt x="123" y="214"/>
                      </a:lnTo>
                      <a:lnTo>
                        <a:pt x="131" y="215"/>
                      </a:lnTo>
                      <a:lnTo>
                        <a:pt x="140" y="216"/>
                      </a:lnTo>
                      <a:lnTo>
                        <a:pt x="148" y="216"/>
                      </a:lnTo>
                      <a:lnTo>
                        <a:pt x="156" y="216"/>
                      </a:lnTo>
                      <a:lnTo>
                        <a:pt x="164" y="215"/>
                      </a:lnTo>
                      <a:lnTo>
                        <a:pt x="172" y="214"/>
                      </a:lnTo>
                      <a:lnTo>
                        <a:pt x="180" y="212"/>
                      </a:lnTo>
                      <a:lnTo>
                        <a:pt x="187" y="210"/>
                      </a:lnTo>
                      <a:lnTo>
                        <a:pt x="195" y="208"/>
                      </a:lnTo>
                      <a:lnTo>
                        <a:pt x="202" y="205"/>
                      </a:lnTo>
                      <a:lnTo>
                        <a:pt x="208" y="202"/>
                      </a:lnTo>
                      <a:lnTo>
                        <a:pt x="215" y="198"/>
                      </a:lnTo>
                      <a:lnTo>
                        <a:pt x="221" y="194"/>
                      </a:lnTo>
                      <a:lnTo>
                        <a:pt x="227" y="190"/>
                      </a:lnTo>
                      <a:lnTo>
                        <a:pt x="232" y="186"/>
                      </a:lnTo>
                      <a:lnTo>
                        <a:pt x="237" y="181"/>
                      </a:lnTo>
                      <a:lnTo>
                        <a:pt x="242" y="175"/>
                      </a:lnTo>
                      <a:lnTo>
                        <a:pt x="246" y="170"/>
                      </a:lnTo>
                      <a:lnTo>
                        <a:pt x="249" y="164"/>
                      </a:lnTo>
                      <a:lnTo>
                        <a:pt x="252" y="158"/>
                      </a:lnTo>
                      <a:lnTo>
                        <a:pt x="255" y="152"/>
                      </a:lnTo>
                      <a:lnTo>
                        <a:pt x="257" y="146"/>
                      </a:lnTo>
                      <a:lnTo>
                        <a:pt x="259" y="139"/>
                      </a:lnTo>
                      <a:lnTo>
                        <a:pt x="260" y="133"/>
                      </a:lnTo>
                      <a:lnTo>
                        <a:pt x="260" y="126"/>
                      </a:lnTo>
                      <a:lnTo>
                        <a:pt x="261" y="119"/>
                      </a:lnTo>
                      <a:lnTo>
                        <a:pt x="260" y="112"/>
                      </a:lnTo>
                      <a:lnTo>
                        <a:pt x="259" y="105"/>
                      </a:lnTo>
                      <a:lnTo>
                        <a:pt x="258" y="98"/>
                      </a:lnTo>
                      <a:lnTo>
                        <a:pt x="255" y="92"/>
                      </a:lnTo>
                      <a:lnTo>
                        <a:pt x="253" y="85"/>
                      </a:lnTo>
                      <a:lnTo>
                        <a:pt x="250" y="78"/>
                      </a:lnTo>
                      <a:lnTo>
                        <a:pt x="246" y="72"/>
                      </a:lnTo>
                      <a:lnTo>
                        <a:pt x="242" y="65"/>
                      </a:lnTo>
                      <a:lnTo>
                        <a:pt x="238" y="59"/>
                      </a:lnTo>
                      <a:lnTo>
                        <a:pt x="233" y="53"/>
                      </a:lnTo>
                      <a:lnTo>
                        <a:pt x="228" y="47"/>
                      </a:lnTo>
                      <a:lnTo>
                        <a:pt x="222" y="42"/>
                      </a:lnTo>
                      <a:lnTo>
                        <a:pt x="216" y="36"/>
                      </a:lnTo>
                    </a:path>
                  </a:pathLst>
                </a:custGeom>
                <a:noFill/>
                <a:ln w="28575"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0874" name="Freeform 85"/>
                <p:cNvSpPr>
                  <a:spLocks/>
                </p:cNvSpPr>
                <p:nvPr/>
              </p:nvSpPr>
              <p:spPr bwMode="auto">
                <a:xfrm>
                  <a:off x="4023898" y="4207342"/>
                  <a:ext cx="96917" cy="85194"/>
                </a:xfrm>
                <a:custGeom>
                  <a:avLst/>
                  <a:gdLst>
                    <a:gd name="T0" fmla="*/ 2147483646 w 9"/>
                    <a:gd name="T1" fmla="*/ 2147483646 h 9"/>
                    <a:gd name="T2" fmla="*/ 2147483646 w 9"/>
                    <a:gd name="T3" fmla="*/ 0 h 9"/>
                    <a:gd name="T4" fmla="*/ 0 w 9"/>
                    <a:gd name="T5" fmla="*/ 0 h 9"/>
                    <a:gd name="T6" fmla="*/ 2147483646 w 9"/>
                    <a:gd name="T7" fmla="*/ 2147483646 h 9"/>
                    <a:gd name="T8" fmla="*/ 0 60000 65536"/>
                    <a:gd name="T9" fmla="*/ 0 60000 65536"/>
                    <a:gd name="T10" fmla="*/ 0 60000 65536"/>
                    <a:gd name="T11" fmla="*/ 0 60000 65536"/>
                    <a:gd name="T12" fmla="*/ 0 w 9"/>
                    <a:gd name="T13" fmla="*/ 0 h 9"/>
                    <a:gd name="T14" fmla="*/ 9 w 9"/>
                    <a:gd name="T15" fmla="*/ 9 h 9"/>
                  </a:gdLst>
                  <a:ahLst/>
                  <a:cxnLst>
                    <a:cxn ang="T8">
                      <a:pos x="T0" y="T1"/>
                    </a:cxn>
                    <a:cxn ang="T9">
                      <a:pos x="T2" y="T3"/>
                    </a:cxn>
                    <a:cxn ang="T10">
                      <a:pos x="T4" y="T5"/>
                    </a:cxn>
                    <a:cxn ang="T11">
                      <a:pos x="T6" y="T7"/>
                    </a:cxn>
                  </a:cxnLst>
                  <a:rect l="T12" t="T13" r="T14" b="T15"/>
                  <a:pathLst>
                    <a:path w="9" h="9">
                      <a:moveTo>
                        <a:pt x="5" y="9"/>
                      </a:moveTo>
                      <a:lnTo>
                        <a:pt x="9" y="0"/>
                      </a:lnTo>
                      <a:lnTo>
                        <a:pt x="0" y="0"/>
                      </a:lnTo>
                      <a:lnTo>
                        <a:pt x="5" y="9"/>
                      </a:lnTo>
                    </a:path>
                  </a:pathLst>
                </a:custGeom>
                <a:solidFill>
                  <a:schemeClr val="accent2"/>
                </a:solidFill>
                <a:ln w="9" cap="rnd">
                  <a:solidFill>
                    <a:srgbClr val="000000"/>
                  </a:solidFill>
                  <a:prstDash val="solid"/>
                  <a:round/>
                  <a:headEnd/>
                  <a:tailEnd/>
                </a:ln>
              </p:spPr>
              <p:txBody>
                <a:bodyPr/>
                <a:lstStyle/>
                <a:p>
                  <a:endParaRPr lang="fr-FR"/>
                </a:p>
              </p:txBody>
            </p:sp>
            <p:sp>
              <p:nvSpPr>
                <p:cNvPr id="70875" name="Freeform 87"/>
                <p:cNvSpPr>
                  <a:spLocks/>
                </p:cNvSpPr>
                <p:nvPr/>
              </p:nvSpPr>
              <p:spPr bwMode="auto">
                <a:xfrm>
                  <a:off x="3539315" y="5546416"/>
                  <a:ext cx="107685" cy="85194"/>
                </a:xfrm>
                <a:custGeom>
                  <a:avLst/>
                  <a:gdLst>
                    <a:gd name="T0" fmla="*/ 2147483646 w 10"/>
                    <a:gd name="T1" fmla="*/ 2147483646 h 9"/>
                    <a:gd name="T2" fmla="*/ 2147483646 w 10"/>
                    <a:gd name="T3" fmla="*/ 0 h 9"/>
                    <a:gd name="T4" fmla="*/ 0 w 10"/>
                    <a:gd name="T5" fmla="*/ 0 h 9"/>
                    <a:gd name="T6" fmla="*/ 2147483646 w 10"/>
                    <a:gd name="T7" fmla="*/ 2147483646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5" y="9"/>
                      </a:moveTo>
                      <a:lnTo>
                        <a:pt x="10" y="0"/>
                      </a:lnTo>
                      <a:lnTo>
                        <a:pt x="0" y="0"/>
                      </a:lnTo>
                      <a:lnTo>
                        <a:pt x="5" y="9"/>
                      </a:lnTo>
                    </a:path>
                  </a:pathLst>
                </a:custGeom>
                <a:solidFill>
                  <a:schemeClr val="accent2"/>
                </a:solidFill>
                <a:ln w="9" cap="rnd">
                  <a:solidFill>
                    <a:srgbClr val="000000"/>
                  </a:solidFill>
                  <a:prstDash val="solid"/>
                  <a:round/>
                  <a:headEnd/>
                  <a:tailEnd/>
                </a:ln>
              </p:spPr>
              <p:txBody>
                <a:bodyPr/>
                <a:lstStyle/>
                <a:p>
                  <a:endParaRPr lang="fr-FR"/>
                </a:p>
              </p:txBody>
            </p:sp>
            <p:sp>
              <p:nvSpPr>
                <p:cNvPr id="70876" name="Freeform 91"/>
                <p:cNvSpPr>
                  <a:spLocks/>
                </p:cNvSpPr>
                <p:nvPr/>
              </p:nvSpPr>
              <p:spPr bwMode="auto">
                <a:xfrm>
                  <a:off x="5014601" y="4891078"/>
                  <a:ext cx="107685" cy="75364"/>
                </a:xfrm>
                <a:custGeom>
                  <a:avLst/>
                  <a:gdLst>
                    <a:gd name="T0" fmla="*/ 2147483646 w 10"/>
                    <a:gd name="T1" fmla="*/ 2147483646 h 8"/>
                    <a:gd name="T2" fmla="*/ 2147483646 w 10"/>
                    <a:gd name="T3" fmla="*/ 0 h 8"/>
                    <a:gd name="T4" fmla="*/ 0 w 10"/>
                    <a:gd name="T5" fmla="*/ 0 h 8"/>
                    <a:gd name="T6" fmla="*/ 2147483646 w 10"/>
                    <a:gd name="T7" fmla="*/ 2147483646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5" y="8"/>
                      </a:moveTo>
                      <a:lnTo>
                        <a:pt x="10" y="0"/>
                      </a:lnTo>
                      <a:lnTo>
                        <a:pt x="0" y="0"/>
                      </a:lnTo>
                      <a:lnTo>
                        <a:pt x="5" y="8"/>
                      </a:lnTo>
                    </a:path>
                  </a:pathLst>
                </a:custGeom>
                <a:solidFill>
                  <a:schemeClr val="accent2"/>
                </a:solidFill>
                <a:ln w="9" cap="rnd">
                  <a:solidFill>
                    <a:srgbClr val="000000"/>
                  </a:solidFill>
                  <a:prstDash val="solid"/>
                  <a:round/>
                  <a:headEnd/>
                  <a:tailEnd/>
                </a:ln>
              </p:spPr>
              <p:txBody>
                <a:bodyPr/>
                <a:lstStyle/>
                <a:p>
                  <a:endParaRPr lang="fr-FR"/>
                </a:p>
              </p:txBody>
            </p:sp>
            <p:sp>
              <p:nvSpPr>
                <p:cNvPr id="70877" name="Freeform 95"/>
                <p:cNvSpPr>
                  <a:spLocks/>
                </p:cNvSpPr>
                <p:nvPr/>
              </p:nvSpPr>
              <p:spPr bwMode="auto">
                <a:xfrm>
                  <a:off x="3754685" y="4694477"/>
                  <a:ext cx="107685" cy="84102"/>
                </a:xfrm>
                <a:custGeom>
                  <a:avLst/>
                  <a:gdLst>
                    <a:gd name="T0" fmla="*/ 2147483646 w 10"/>
                    <a:gd name="T1" fmla="*/ 2147483646 h 9"/>
                    <a:gd name="T2" fmla="*/ 2147483646 w 10"/>
                    <a:gd name="T3" fmla="*/ 0 h 9"/>
                    <a:gd name="T4" fmla="*/ 0 w 10"/>
                    <a:gd name="T5" fmla="*/ 0 h 9"/>
                    <a:gd name="T6" fmla="*/ 2147483646 w 10"/>
                    <a:gd name="T7" fmla="*/ 2147483646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5" y="9"/>
                      </a:moveTo>
                      <a:lnTo>
                        <a:pt x="10" y="0"/>
                      </a:lnTo>
                      <a:lnTo>
                        <a:pt x="0" y="0"/>
                      </a:lnTo>
                      <a:lnTo>
                        <a:pt x="5" y="9"/>
                      </a:lnTo>
                    </a:path>
                  </a:pathLst>
                </a:custGeom>
                <a:solidFill>
                  <a:schemeClr val="accent2"/>
                </a:solidFill>
                <a:ln w="9" cap="rnd">
                  <a:solidFill>
                    <a:srgbClr val="000000"/>
                  </a:solidFill>
                  <a:prstDash val="solid"/>
                  <a:round/>
                  <a:headEnd/>
                  <a:tailEnd/>
                </a:ln>
              </p:spPr>
              <p:txBody>
                <a:bodyPr/>
                <a:lstStyle/>
                <a:p>
                  <a:endParaRPr lang="fr-FR"/>
                </a:p>
              </p:txBody>
            </p:sp>
            <p:sp>
              <p:nvSpPr>
                <p:cNvPr id="70878" name="Freeform 97"/>
                <p:cNvSpPr>
                  <a:spLocks/>
                </p:cNvSpPr>
                <p:nvPr/>
              </p:nvSpPr>
              <p:spPr bwMode="auto">
                <a:xfrm>
                  <a:off x="3279674" y="4442172"/>
                  <a:ext cx="108882" cy="84102"/>
                </a:xfrm>
                <a:custGeom>
                  <a:avLst/>
                  <a:gdLst>
                    <a:gd name="T0" fmla="*/ 2147483646 w 10"/>
                    <a:gd name="T1" fmla="*/ 2147483646 h 9"/>
                    <a:gd name="T2" fmla="*/ 2147483646 w 10"/>
                    <a:gd name="T3" fmla="*/ 0 h 9"/>
                    <a:gd name="T4" fmla="*/ 0 w 10"/>
                    <a:gd name="T5" fmla="*/ 0 h 9"/>
                    <a:gd name="T6" fmla="*/ 2147483646 w 10"/>
                    <a:gd name="T7" fmla="*/ 2147483646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5" y="9"/>
                      </a:moveTo>
                      <a:lnTo>
                        <a:pt x="10" y="0"/>
                      </a:lnTo>
                      <a:lnTo>
                        <a:pt x="0" y="0"/>
                      </a:lnTo>
                      <a:lnTo>
                        <a:pt x="5" y="9"/>
                      </a:lnTo>
                    </a:path>
                  </a:pathLst>
                </a:custGeom>
                <a:solidFill>
                  <a:schemeClr val="accent2"/>
                </a:solidFill>
                <a:ln w="9" cap="rnd">
                  <a:solidFill>
                    <a:srgbClr val="000000"/>
                  </a:solidFill>
                  <a:prstDash val="solid"/>
                  <a:round/>
                  <a:headEnd/>
                  <a:tailEnd/>
                </a:ln>
              </p:spPr>
              <p:txBody>
                <a:bodyPr/>
                <a:lstStyle/>
                <a:p>
                  <a:endParaRPr lang="fr-FR"/>
                </a:p>
              </p:txBody>
            </p:sp>
            <p:sp>
              <p:nvSpPr>
                <p:cNvPr id="70879" name="Freeform 101"/>
                <p:cNvSpPr>
                  <a:spLocks/>
                </p:cNvSpPr>
                <p:nvPr/>
              </p:nvSpPr>
              <p:spPr bwMode="auto">
                <a:xfrm>
                  <a:off x="4260805" y="4722875"/>
                  <a:ext cx="96917" cy="75364"/>
                </a:xfrm>
                <a:custGeom>
                  <a:avLst/>
                  <a:gdLst>
                    <a:gd name="T0" fmla="*/ 2147483646 w 9"/>
                    <a:gd name="T1" fmla="*/ 2147483646 h 8"/>
                    <a:gd name="T2" fmla="*/ 2147483646 w 9"/>
                    <a:gd name="T3" fmla="*/ 0 h 8"/>
                    <a:gd name="T4" fmla="*/ 0 w 9"/>
                    <a:gd name="T5" fmla="*/ 0 h 8"/>
                    <a:gd name="T6" fmla="*/ 2147483646 w 9"/>
                    <a:gd name="T7" fmla="*/ 2147483646 h 8"/>
                    <a:gd name="T8" fmla="*/ 0 60000 65536"/>
                    <a:gd name="T9" fmla="*/ 0 60000 65536"/>
                    <a:gd name="T10" fmla="*/ 0 60000 65536"/>
                    <a:gd name="T11" fmla="*/ 0 60000 65536"/>
                    <a:gd name="T12" fmla="*/ 0 w 9"/>
                    <a:gd name="T13" fmla="*/ 0 h 8"/>
                    <a:gd name="T14" fmla="*/ 9 w 9"/>
                    <a:gd name="T15" fmla="*/ 8 h 8"/>
                  </a:gdLst>
                  <a:ahLst/>
                  <a:cxnLst>
                    <a:cxn ang="T8">
                      <a:pos x="T0" y="T1"/>
                    </a:cxn>
                    <a:cxn ang="T9">
                      <a:pos x="T2" y="T3"/>
                    </a:cxn>
                    <a:cxn ang="T10">
                      <a:pos x="T4" y="T5"/>
                    </a:cxn>
                    <a:cxn ang="T11">
                      <a:pos x="T6" y="T7"/>
                    </a:cxn>
                  </a:cxnLst>
                  <a:rect l="T12" t="T13" r="T14" b="T15"/>
                  <a:pathLst>
                    <a:path w="9" h="8">
                      <a:moveTo>
                        <a:pt x="4" y="8"/>
                      </a:moveTo>
                      <a:lnTo>
                        <a:pt x="9" y="0"/>
                      </a:lnTo>
                      <a:lnTo>
                        <a:pt x="0" y="0"/>
                      </a:lnTo>
                      <a:lnTo>
                        <a:pt x="4" y="8"/>
                      </a:lnTo>
                    </a:path>
                  </a:pathLst>
                </a:custGeom>
                <a:solidFill>
                  <a:schemeClr val="accent2"/>
                </a:solidFill>
                <a:ln w="9" cap="rnd">
                  <a:solidFill>
                    <a:srgbClr val="000000"/>
                  </a:solidFill>
                  <a:prstDash val="solid"/>
                  <a:round/>
                  <a:headEnd/>
                  <a:tailEnd/>
                </a:ln>
              </p:spPr>
              <p:txBody>
                <a:bodyPr/>
                <a:lstStyle/>
                <a:p>
                  <a:endParaRPr lang="fr-FR"/>
                </a:p>
              </p:txBody>
            </p:sp>
            <p:sp>
              <p:nvSpPr>
                <p:cNvPr id="70880" name="Freeform 103"/>
                <p:cNvSpPr>
                  <a:spLocks/>
                </p:cNvSpPr>
                <p:nvPr/>
              </p:nvSpPr>
              <p:spPr bwMode="auto">
                <a:xfrm>
                  <a:off x="5219203" y="6043380"/>
                  <a:ext cx="96917" cy="74272"/>
                </a:xfrm>
                <a:custGeom>
                  <a:avLst/>
                  <a:gdLst>
                    <a:gd name="T0" fmla="*/ 2147483646 w 9"/>
                    <a:gd name="T1" fmla="*/ 2147483646 h 8"/>
                    <a:gd name="T2" fmla="*/ 2147483646 w 9"/>
                    <a:gd name="T3" fmla="*/ 0 h 8"/>
                    <a:gd name="T4" fmla="*/ 0 w 9"/>
                    <a:gd name="T5" fmla="*/ 0 h 8"/>
                    <a:gd name="T6" fmla="*/ 2147483646 w 9"/>
                    <a:gd name="T7" fmla="*/ 2147483646 h 8"/>
                    <a:gd name="T8" fmla="*/ 0 60000 65536"/>
                    <a:gd name="T9" fmla="*/ 0 60000 65536"/>
                    <a:gd name="T10" fmla="*/ 0 60000 65536"/>
                    <a:gd name="T11" fmla="*/ 0 60000 65536"/>
                    <a:gd name="T12" fmla="*/ 0 w 9"/>
                    <a:gd name="T13" fmla="*/ 0 h 8"/>
                    <a:gd name="T14" fmla="*/ 9 w 9"/>
                    <a:gd name="T15" fmla="*/ 8 h 8"/>
                  </a:gdLst>
                  <a:ahLst/>
                  <a:cxnLst>
                    <a:cxn ang="T8">
                      <a:pos x="T0" y="T1"/>
                    </a:cxn>
                    <a:cxn ang="T9">
                      <a:pos x="T2" y="T3"/>
                    </a:cxn>
                    <a:cxn ang="T10">
                      <a:pos x="T4" y="T5"/>
                    </a:cxn>
                    <a:cxn ang="T11">
                      <a:pos x="T6" y="T7"/>
                    </a:cxn>
                  </a:cxnLst>
                  <a:rect l="T12" t="T13" r="T14" b="T15"/>
                  <a:pathLst>
                    <a:path w="9" h="8">
                      <a:moveTo>
                        <a:pt x="5" y="8"/>
                      </a:moveTo>
                      <a:lnTo>
                        <a:pt x="9" y="0"/>
                      </a:lnTo>
                      <a:lnTo>
                        <a:pt x="0" y="0"/>
                      </a:lnTo>
                      <a:lnTo>
                        <a:pt x="5" y="8"/>
                      </a:lnTo>
                    </a:path>
                  </a:pathLst>
                </a:custGeom>
                <a:solidFill>
                  <a:srgbClr val="C00000"/>
                </a:solidFill>
                <a:ln w="9" cap="rnd">
                  <a:solidFill>
                    <a:srgbClr val="000000"/>
                  </a:solidFill>
                  <a:prstDash val="solid"/>
                  <a:round/>
                  <a:headEnd/>
                  <a:tailEnd/>
                </a:ln>
              </p:spPr>
              <p:txBody>
                <a:bodyPr/>
                <a:lstStyle/>
                <a:p>
                  <a:endParaRPr lang="fr-FR"/>
                </a:p>
              </p:txBody>
            </p:sp>
            <p:sp>
              <p:nvSpPr>
                <p:cNvPr id="70881" name="Freeform 105"/>
                <p:cNvSpPr>
                  <a:spLocks/>
                </p:cNvSpPr>
                <p:nvPr/>
              </p:nvSpPr>
              <p:spPr bwMode="auto">
                <a:xfrm>
                  <a:off x="5337657" y="4554671"/>
                  <a:ext cx="107685" cy="84102"/>
                </a:xfrm>
                <a:custGeom>
                  <a:avLst/>
                  <a:gdLst>
                    <a:gd name="T0" fmla="*/ 2147483646 w 10"/>
                    <a:gd name="T1" fmla="*/ 2147483646 h 9"/>
                    <a:gd name="T2" fmla="*/ 2147483646 w 10"/>
                    <a:gd name="T3" fmla="*/ 0 h 9"/>
                    <a:gd name="T4" fmla="*/ 0 w 10"/>
                    <a:gd name="T5" fmla="*/ 0 h 9"/>
                    <a:gd name="T6" fmla="*/ 2147483646 w 10"/>
                    <a:gd name="T7" fmla="*/ 2147483646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5" y="9"/>
                      </a:moveTo>
                      <a:lnTo>
                        <a:pt x="10" y="0"/>
                      </a:lnTo>
                      <a:lnTo>
                        <a:pt x="0" y="0"/>
                      </a:lnTo>
                      <a:lnTo>
                        <a:pt x="5" y="9"/>
                      </a:lnTo>
                    </a:path>
                  </a:pathLst>
                </a:custGeom>
                <a:solidFill>
                  <a:schemeClr val="accent2"/>
                </a:solidFill>
                <a:ln w="9" cap="rnd">
                  <a:solidFill>
                    <a:srgbClr val="000000"/>
                  </a:solidFill>
                  <a:prstDash val="solid"/>
                  <a:round/>
                  <a:headEnd/>
                  <a:tailEnd/>
                </a:ln>
              </p:spPr>
              <p:txBody>
                <a:bodyPr/>
                <a:lstStyle/>
                <a:p>
                  <a:endParaRPr lang="fr-FR"/>
                </a:p>
              </p:txBody>
            </p:sp>
            <p:sp>
              <p:nvSpPr>
                <p:cNvPr id="70882" name="Freeform 107"/>
                <p:cNvSpPr>
                  <a:spLocks/>
                </p:cNvSpPr>
                <p:nvPr/>
              </p:nvSpPr>
              <p:spPr bwMode="auto">
                <a:xfrm>
                  <a:off x="4196194" y="4956612"/>
                  <a:ext cx="107685" cy="84102"/>
                </a:xfrm>
                <a:custGeom>
                  <a:avLst/>
                  <a:gdLst>
                    <a:gd name="T0" fmla="*/ 2147483646 w 10"/>
                    <a:gd name="T1" fmla="*/ 2147483646 h 9"/>
                    <a:gd name="T2" fmla="*/ 2147483646 w 10"/>
                    <a:gd name="T3" fmla="*/ 0 h 9"/>
                    <a:gd name="T4" fmla="*/ 0 w 10"/>
                    <a:gd name="T5" fmla="*/ 0 h 9"/>
                    <a:gd name="T6" fmla="*/ 2147483646 w 10"/>
                    <a:gd name="T7" fmla="*/ 2147483646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5" y="9"/>
                      </a:moveTo>
                      <a:lnTo>
                        <a:pt x="10" y="0"/>
                      </a:lnTo>
                      <a:lnTo>
                        <a:pt x="0" y="0"/>
                      </a:lnTo>
                      <a:lnTo>
                        <a:pt x="5" y="9"/>
                      </a:lnTo>
                    </a:path>
                  </a:pathLst>
                </a:custGeom>
                <a:solidFill>
                  <a:schemeClr val="accent2"/>
                </a:solidFill>
                <a:ln w="9" cap="rnd">
                  <a:solidFill>
                    <a:srgbClr val="000000"/>
                  </a:solidFill>
                  <a:prstDash val="solid"/>
                  <a:round/>
                  <a:headEnd/>
                  <a:tailEnd/>
                </a:ln>
              </p:spPr>
              <p:txBody>
                <a:bodyPr/>
                <a:lstStyle/>
                <a:p>
                  <a:endParaRPr lang="fr-FR"/>
                </a:p>
              </p:txBody>
            </p:sp>
            <p:sp>
              <p:nvSpPr>
                <p:cNvPr id="70883" name="Rectangle 108"/>
                <p:cNvSpPr>
                  <a:spLocks noChangeArrowheads="1"/>
                </p:cNvSpPr>
                <p:nvPr/>
              </p:nvSpPr>
              <p:spPr bwMode="auto">
                <a:xfrm>
                  <a:off x="3470222" y="5921052"/>
                  <a:ext cx="268320" cy="31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b="1" dirty="0">
                      <a:solidFill>
                        <a:schemeClr val="accent2"/>
                      </a:solidFill>
                      <a:latin typeface="Calibri" panose="020F0502020204030204" pitchFamily="34" charset="0"/>
                      <a:ea typeface="ＭＳ Ｐゴシック" panose="020B0600070205080204" pitchFamily="34" charset="-128"/>
                    </a:rPr>
                    <a:t>7d</a:t>
                  </a:r>
                </a:p>
              </p:txBody>
            </p:sp>
          </p:grpSp>
          <p:sp>
            <p:nvSpPr>
              <p:cNvPr id="70870" name="Freeform 89"/>
              <p:cNvSpPr>
                <a:spLocks/>
              </p:cNvSpPr>
              <p:nvPr/>
            </p:nvSpPr>
            <p:spPr bwMode="auto">
              <a:xfrm>
                <a:off x="4176283" y="5649154"/>
                <a:ext cx="107685" cy="84102"/>
              </a:xfrm>
              <a:custGeom>
                <a:avLst/>
                <a:gdLst>
                  <a:gd name="T0" fmla="*/ 2147483646 w 10"/>
                  <a:gd name="T1" fmla="*/ 2147483646 h 9"/>
                  <a:gd name="T2" fmla="*/ 2147483646 w 10"/>
                  <a:gd name="T3" fmla="*/ 0 h 9"/>
                  <a:gd name="T4" fmla="*/ 0 w 10"/>
                  <a:gd name="T5" fmla="*/ 0 h 9"/>
                  <a:gd name="T6" fmla="*/ 2147483646 w 10"/>
                  <a:gd name="T7" fmla="*/ 2147483646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5" y="9"/>
                    </a:moveTo>
                    <a:lnTo>
                      <a:pt x="10" y="0"/>
                    </a:lnTo>
                    <a:lnTo>
                      <a:pt x="0" y="0"/>
                    </a:lnTo>
                    <a:lnTo>
                      <a:pt x="5" y="9"/>
                    </a:lnTo>
                  </a:path>
                </a:pathLst>
              </a:custGeom>
              <a:solidFill>
                <a:schemeClr val="accent2"/>
              </a:solidFill>
              <a:ln w="9" cap="rnd">
                <a:solidFill>
                  <a:srgbClr val="000000"/>
                </a:solidFill>
                <a:prstDash val="solid"/>
                <a:round/>
                <a:headEnd/>
                <a:tailEnd/>
              </a:ln>
            </p:spPr>
            <p:txBody>
              <a:bodyPr/>
              <a:lstStyle/>
              <a:p>
                <a:endParaRPr lang="fr-FR"/>
              </a:p>
            </p:txBody>
          </p:sp>
          <p:sp>
            <p:nvSpPr>
              <p:cNvPr id="70871" name="Freeform 93"/>
              <p:cNvSpPr>
                <a:spLocks/>
              </p:cNvSpPr>
              <p:nvPr/>
            </p:nvSpPr>
            <p:spPr bwMode="auto">
              <a:xfrm>
                <a:off x="3905444" y="4956612"/>
                <a:ext cx="107685" cy="75364"/>
              </a:xfrm>
              <a:custGeom>
                <a:avLst/>
                <a:gdLst>
                  <a:gd name="T0" fmla="*/ 2147483646 w 10"/>
                  <a:gd name="T1" fmla="*/ 2147483646 h 8"/>
                  <a:gd name="T2" fmla="*/ 2147483646 w 10"/>
                  <a:gd name="T3" fmla="*/ 0 h 8"/>
                  <a:gd name="T4" fmla="*/ 0 w 10"/>
                  <a:gd name="T5" fmla="*/ 0 h 8"/>
                  <a:gd name="T6" fmla="*/ 2147483646 w 10"/>
                  <a:gd name="T7" fmla="*/ 2147483646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5" y="8"/>
                    </a:moveTo>
                    <a:lnTo>
                      <a:pt x="10" y="0"/>
                    </a:lnTo>
                    <a:lnTo>
                      <a:pt x="0" y="0"/>
                    </a:lnTo>
                    <a:lnTo>
                      <a:pt x="5" y="8"/>
                    </a:lnTo>
                  </a:path>
                </a:pathLst>
              </a:custGeom>
              <a:solidFill>
                <a:schemeClr val="accent2"/>
              </a:solidFill>
              <a:ln w="9" cap="rnd">
                <a:solidFill>
                  <a:srgbClr val="000000"/>
                </a:solidFill>
                <a:prstDash val="solid"/>
                <a:round/>
                <a:headEnd/>
                <a:tailEnd/>
              </a:ln>
            </p:spPr>
            <p:txBody>
              <a:bodyPr/>
              <a:lstStyle/>
              <a:p>
                <a:endParaRPr lang="fr-FR"/>
              </a:p>
            </p:txBody>
          </p:sp>
          <p:sp>
            <p:nvSpPr>
              <p:cNvPr id="70872" name="Freeform 98"/>
              <p:cNvSpPr>
                <a:spLocks/>
              </p:cNvSpPr>
              <p:nvPr/>
            </p:nvSpPr>
            <p:spPr bwMode="auto">
              <a:xfrm>
                <a:off x="4755264" y="4489137"/>
                <a:ext cx="96917" cy="84102"/>
              </a:xfrm>
              <a:custGeom>
                <a:avLst/>
                <a:gdLst>
                  <a:gd name="T0" fmla="*/ 2147483646 w 81"/>
                  <a:gd name="T1" fmla="*/ 2147483646 h 77"/>
                  <a:gd name="T2" fmla="*/ 2147483646 w 81"/>
                  <a:gd name="T3" fmla="*/ 0 h 77"/>
                  <a:gd name="T4" fmla="*/ 0 w 81"/>
                  <a:gd name="T5" fmla="*/ 0 h 77"/>
                  <a:gd name="T6" fmla="*/ 2147483646 w 81"/>
                  <a:gd name="T7" fmla="*/ 2147483646 h 77"/>
                  <a:gd name="T8" fmla="*/ 0 60000 65536"/>
                  <a:gd name="T9" fmla="*/ 0 60000 65536"/>
                  <a:gd name="T10" fmla="*/ 0 60000 65536"/>
                  <a:gd name="T11" fmla="*/ 0 60000 65536"/>
                  <a:gd name="T12" fmla="*/ 0 w 81"/>
                  <a:gd name="T13" fmla="*/ 0 h 77"/>
                  <a:gd name="T14" fmla="*/ 81 w 81"/>
                  <a:gd name="T15" fmla="*/ 77 h 77"/>
                </a:gdLst>
                <a:ahLst/>
                <a:cxnLst>
                  <a:cxn ang="T8">
                    <a:pos x="T0" y="T1"/>
                  </a:cxn>
                  <a:cxn ang="T9">
                    <a:pos x="T2" y="T3"/>
                  </a:cxn>
                  <a:cxn ang="T10">
                    <a:pos x="T4" y="T5"/>
                  </a:cxn>
                  <a:cxn ang="T11">
                    <a:pos x="T6" y="T7"/>
                  </a:cxn>
                </a:cxnLst>
                <a:rect l="T12" t="T13" r="T14" b="T15"/>
                <a:pathLst>
                  <a:path w="81" h="77">
                    <a:moveTo>
                      <a:pt x="45" y="77"/>
                    </a:moveTo>
                    <a:lnTo>
                      <a:pt x="81" y="0"/>
                    </a:lnTo>
                    <a:lnTo>
                      <a:pt x="0" y="0"/>
                    </a:lnTo>
                    <a:lnTo>
                      <a:pt x="45" y="7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grpSp>
          <p:nvGrpSpPr>
            <p:cNvPr id="70678" name="Groupe 64"/>
            <p:cNvGrpSpPr>
              <a:grpSpLocks/>
            </p:cNvGrpSpPr>
            <p:nvPr/>
          </p:nvGrpSpPr>
          <p:grpSpPr bwMode="auto">
            <a:xfrm>
              <a:off x="931541" y="2124628"/>
              <a:ext cx="1928787" cy="1226784"/>
              <a:chOff x="2483304" y="3645024"/>
              <a:chExt cx="3196538" cy="2106911"/>
            </a:xfrm>
          </p:grpSpPr>
          <p:grpSp>
            <p:nvGrpSpPr>
              <p:cNvPr id="70854" name="Groupe 561"/>
              <p:cNvGrpSpPr>
                <a:grpSpLocks/>
              </p:cNvGrpSpPr>
              <p:nvPr/>
            </p:nvGrpSpPr>
            <p:grpSpPr bwMode="auto">
              <a:xfrm>
                <a:off x="2555776" y="3645024"/>
                <a:ext cx="3124066" cy="2106911"/>
                <a:chOff x="2524985" y="3598970"/>
                <a:chExt cx="3124066" cy="2106911"/>
              </a:xfrm>
            </p:grpSpPr>
            <p:sp>
              <p:nvSpPr>
                <p:cNvPr id="198" name="Freeform 78"/>
                <p:cNvSpPr>
                  <a:spLocks noEditPoints="1"/>
                </p:cNvSpPr>
                <p:nvPr/>
              </p:nvSpPr>
              <p:spPr bwMode="auto">
                <a:xfrm>
                  <a:off x="2523546" y="3599171"/>
                  <a:ext cx="3125546" cy="2107517"/>
                </a:xfrm>
                <a:custGeom>
                  <a:avLst/>
                  <a:gdLst/>
                  <a:ahLst/>
                  <a:cxnLst>
                    <a:cxn ang="0">
                      <a:pos x="225" y="29"/>
                    </a:cxn>
                    <a:cxn ang="0">
                      <a:pos x="210" y="21"/>
                    </a:cxn>
                    <a:cxn ang="0">
                      <a:pos x="195" y="14"/>
                    </a:cxn>
                    <a:cxn ang="0">
                      <a:pos x="179" y="9"/>
                    </a:cxn>
                    <a:cxn ang="0">
                      <a:pos x="163" y="5"/>
                    </a:cxn>
                    <a:cxn ang="0">
                      <a:pos x="148" y="2"/>
                    </a:cxn>
                    <a:cxn ang="0">
                      <a:pos x="132" y="0"/>
                    </a:cxn>
                    <a:cxn ang="0">
                      <a:pos x="116" y="0"/>
                    </a:cxn>
                    <a:cxn ang="0">
                      <a:pos x="101" y="2"/>
                    </a:cxn>
                    <a:cxn ang="0">
                      <a:pos x="85" y="5"/>
                    </a:cxn>
                    <a:cxn ang="0">
                      <a:pos x="69" y="9"/>
                    </a:cxn>
                    <a:cxn ang="0">
                      <a:pos x="54" y="16"/>
                    </a:cxn>
                    <a:cxn ang="0">
                      <a:pos x="45" y="21"/>
                    </a:cxn>
                    <a:cxn ang="0">
                      <a:pos x="32" y="30"/>
                    </a:cxn>
                    <a:cxn ang="0">
                      <a:pos x="20" y="42"/>
                    </a:cxn>
                    <a:cxn ang="0">
                      <a:pos x="10" y="56"/>
                    </a:cxn>
                    <a:cxn ang="0">
                      <a:pos x="4" y="69"/>
                    </a:cxn>
                    <a:cxn ang="0">
                      <a:pos x="1" y="82"/>
                    </a:cxn>
                    <a:cxn ang="0">
                      <a:pos x="0" y="96"/>
                    </a:cxn>
                    <a:cxn ang="0">
                      <a:pos x="3" y="118"/>
                    </a:cxn>
                    <a:cxn ang="0">
                      <a:pos x="7" y="132"/>
                    </a:cxn>
                    <a:cxn ang="0">
                      <a:pos x="14" y="146"/>
                    </a:cxn>
                    <a:cxn ang="0">
                      <a:pos x="23" y="159"/>
                    </a:cxn>
                    <a:cxn ang="0">
                      <a:pos x="34" y="172"/>
                    </a:cxn>
                    <a:cxn ang="0">
                      <a:pos x="47" y="183"/>
                    </a:cxn>
                    <a:cxn ang="0">
                      <a:pos x="61" y="194"/>
                    </a:cxn>
                    <a:cxn ang="0">
                      <a:pos x="69" y="199"/>
                    </a:cxn>
                    <a:cxn ang="0">
                      <a:pos x="85" y="207"/>
                    </a:cxn>
                    <a:cxn ang="0">
                      <a:pos x="102" y="214"/>
                    </a:cxn>
                    <a:cxn ang="0">
                      <a:pos x="120" y="219"/>
                    </a:cxn>
                    <a:cxn ang="0">
                      <a:pos x="138" y="223"/>
                    </a:cxn>
                    <a:cxn ang="0">
                      <a:pos x="148" y="224"/>
                    </a:cxn>
                    <a:cxn ang="0">
                      <a:pos x="166" y="225"/>
                    </a:cxn>
                    <a:cxn ang="0">
                      <a:pos x="184" y="224"/>
                    </a:cxn>
                    <a:cxn ang="0">
                      <a:pos x="201" y="222"/>
                    </a:cxn>
                    <a:cxn ang="0">
                      <a:pos x="210" y="220"/>
                    </a:cxn>
                    <a:cxn ang="0">
                      <a:pos x="233" y="211"/>
                    </a:cxn>
                    <a:cxn ang="0">
                      <a:pos x="247" y="204"/>
                    </a:cxn>
                    <a:cxn ang="0">
                      <a:pos x="259" y="194"/>
                    </a:cxn>
                    <a:cxn ang="0">
                      <a:pos x="269" y="184"/>
                    </a:cxn>
                    <a:cxn ang="0">
                      <a:pos x="278" y="172"/>
                    </a:cxn>
                    <a:cxn ang="0">
                      <a:pos x="284" y="160"/>
                    </a:cxn>
                    <a:cxn ang="0">
                      <a:pos x="288" y="147"/>
                    </a:cxn>
                    <a:cxn ang="0">
                      <a:pos x="290" y="133"/>
                    </a:cxn>
                    <a:cxn ang="0">
                      <a:pos x="289" y="119"/>
                    </a:cxn>
                    <a:cxn ang="0">
                      <a:pos x="286" y="104"/>
                    </a:cxn>
                    <a:cxn ang="0">
                      <a:pos x="281" y="90"/>
                    </a:cxn>
                    <a:cxn ang="0">
                      <a:pos x="273" y="76"/>
                    </a:cxn>
                    <a:cxn ang="0">
                      <a:pos x="264" y="63"/>
                    </a:cxn>
                    <a:cxn ang="0">
                      <a:pos x="252" y="51"/>
                    </a:cxn>
                  </a:cxnLst>
                  <a:rect l="0" t="0" r="r" b="b"/>
                  <a:pathLst>
                    <a:path w="290" h="225">
                      <a:moveTo>
                        <a:pt x="225" y="29"/>
                      </a:moveTo>
                      <a:lnTo>
                        <a:pt x="217" y="25"/>
                      </a:lnTo>
                      <a:lnTo>
                        <a:pt x="217" y="25"/>
                      </a:lnTo>
                      <a:moveTo>
                        <a:pt x="210" y="21"/>
                      </a:moveTo>
                      <a:lnTo>
                        <a:pt x="209" y="20"/>
                      </a:lnTo>
                      <a:lnTo>
                        <a:pt x="203" y="17"/>
                      </a:lnTo>
                      <a:moveTo>
                        <a:pt x="195" y="14"/>
                      </a:moveTo>
                      <a:lnTo>
                        <a:pt x="192" y="13"/>
                      </a:lnTo>
                      <a:lnTo>
                        <a:pt x="187" y="11"/>
                      </a:lnTo>
                      <a:moveTo>
                        <a:pt x="179" y="9"/>
                      </a:moveTo>
                      <a:lnTo>
                        <a:pt x="174" y="7"/>
                      </a:lnTo>
                      <a:lnTo>
                        <a:pt x="171" y="6"/>
                      </a:lnTo>
                      <a:moveTo>
                        <a:pt x="163" y="5"/>
                      </a:moveTo>
                      <a:lnTo>
                        <a:pt x="156" y="3"/>
                      </a:lnTo>
                      <a:lnTo>
                        <a:pt x="156" y="3"/>
                      </a:lnTo>
                      <a:moveTo>
                        <a:pt x="148" y="2"/>
                      </a:moveTo>
                      <a:lnTo>
                        <a:pt x="146" y="2"/>
                      </a:lnTo>
                      <a:lnTo>
                        <a:pt x="140" y="1"/>
                      </a:lnTo>
                      <a:moveTo>
                        <a:pt x="132" y="0"/>
                      </a:moveTo>
                      <a:lnTo>
                        <a:pt x="128" y="0"/>
                      </a:lnTo>
                      <a:lnTo>
                        <a:pt x="124" y="0"/>
                      </a:lnTo>
                      <a:moveTo>
                        <a:pt x="116" y="0"/>
                      </a:moveTo>
                      <a:lnTo>
                        <a:pt x="110" y="1"/>
                      </a:lnTo>
                      <a:lnTo>
                        <a:pt x="108" y="1"/>
                      </a:lnTo>
                      <a:moveTo>
                        <a:pt x="101" y="2"/>
                      </a:moveTo>
                      <a:lnTo>
                        <a:pt x="93" y="3"/>
                      </a:lnTo>
                      <a:lnTo>
                        <a:pt x="93" y="3"/>
                      </a:lnTo>
                      <a:moveTo>
                        <a:pt x="85" y="5"/>
                      </a:moveTo>
                      <a:lnTo>
                        <a:pt x="84" y="5"/>
                      </a:lnTo>
                      <a:lnTo>
                        <a:pt x="77" y="7"/>
                      </a:lnTo>
                      <a:moveTo>
                        <a:pt x="69" y="9"/>
                      </a:moveTo>
                      <a:lnTo>
                        <a:pt x="68" y="9"/>
                      </a:lnTo>
                      <a:lnTo>
                        <a:pt x="61" y="12"/>
                      </a:lnTo>
                      <a:moveTo>
                        <a:pt x="54" y="16"/>
                      </a:moveTo>
                      <a:lnTo>
                        <a:pt x="53" y="16"/>
                      </a:lnTo>
                      <a:lnTo>
                        <a:pt x="46" y="20"/>
                      </a:lnTo>
                      <a:lnTo>
                        <a:pt x="45" y="21"/>
                      </a:lnTo>
                      <a:moveTo>
                        <a:pt x="38" y="25"/>
                      </a:moveTo>
                      <a:lnTo>
                        <a:pt x="33" y="29"/>
                      </a:lnTo>
                      <a:lnTo>
                        <a:pt x="32" y="30"/>
                      </a:lnTo>
                      <a:moveTo>
                        <a:pt x="26" y="36"/>
                      </a:moveTo>
                      <a:lnTo>
                        <a:pt x="23" y="39"/>
                      </a:lnTo>
                      <a:lnTo>
                        <a:pt x="20" y="42"/>
                      </a:lnTo>
                      <a:moveTo>
                        <a:pt x="15" y="49"/>
                      </a:moveTo>
                      <a:lnTo>
                        <a:pt x="14" y="50"/>
                      </a:lnTo>
                      <a:lnTo>
                        <a:pt x="10" y="56"/>
                      </a:lnTo>
                      <a:lnTo>
                        <a:pt x="10" y="56"/>
                      </a:lnTo>
                      <a:moveTo>
                        <a:pt x="7" y="63"/>
                      </a:moveTo>
                      <a:lnTo>
                        <a:pt x="4" y="69"/>
                      </a:lnTo>
                      <a:lnTo>
                        <a:pt x="4" y="70"/>
                      </a:lnTo>
                      <a:moveTo>
                        <a:pt x="2" y="78"/>
                      </a:moveTo>
                      <a:lnTo>
                        <a:pt x="1" y="82"/>
                      </a:lnTo>
                      <a:lnTo>
                        <a:pt x="0" y="86"/>
                      </a:lnTo>
                      <a:moveTo>
                        <a:pt x="0" y="94"/>
                      </a:moveTo>
                      <a:lnTo>
                        <a:pt x="0" y="96"/>
                      </a:lnTo>
                      <a:lnTo>
                        <a:pt x="0" y="102"/>
                      </a:lnTo>
                      <a:moveTo>
                        <a:pt x="1" y="110"/>
                      </a:moveTo>
                      <a:lnTo>
                        <a:pt x="3" y="118"/>
                      </a:lnTo>
                      <a:lnTo>
                        <a:pt x="3" y="118"/>
                      </a:lnTo>
                      <a:moveTo>
                        <a:pt x="5" y="125"/>
                      </a:moveTo>
                      <a:lnTo>
                        <a:pt x="7" y="132"/>
                      </a:lnTo>
                      <a:lnTo>
                        <a:pt x="7" y="132"/>
                      </a:lnTo>
                      <a:moveTo>
                        <a:pt x="10" y="139"/>
                      </a:moveTo>
                      <a:lnTo>
                        <a:pt x="14" y="146"/>
                      </a:lnTo>
                      <a:lnTo>
                        <a:pt x="14" y="146"/>
                      </a:lnTo>
                      <a:moveTo>
                        <a:pt x="18" y="152"/>
                      </a:moveTo>
                      <a:lnTo>
                        <a:pt x="23" y="159"/>
                      </a:lnTo>
                      <a:lnTo>
                        <a:pt x="23" y="159"/>
                      </a:lnTo>
                      <a:moveTo>
                        <a:pt x="28" y="165"/>
                      </a:moveTo>
                      <a:lnTo>
                        <a:pt x="34" y="172"/>
                      </a:lnTo>
                      <a:lnTo>
                        <a:pt x="35" y="173"/>
                      </a:lnTo>
                      <a:moveTo>
                        <a:pt x="40" y="178"/>
                      </a:moveTo>
                      <a:lnTo>
                        <a:pt x="47" y="183"/>
                      </a:lnTo>
                      <a:lnTo>
                        <a:pt x="47" y="183"/>
                      </a:lnTo>
                      <a:moveTo>
                        <a:pt x="55" y="190"/>
                      </a:moveTo>
                      <a:lnTo>
                        <a:pt x="61" y="194"/>
                      </a:lnTo>
                      <a:lnTo>
                        <a:pt x="61" y="194"/>
                      </a:lnTo>
                      <a:moveTo>
                        <a:pt x="68" y="198"/>
                      </a:moveTo>
                      <a:lnTo>
                        <a:pt x="69" y="199"/>
                      </a:lnTo>
                      <a:lnTo>
                        <a:pt x="75" y="202"/>
                      </a:lnTo>
                      <a:moveTo>
                        <a:pt x="83" y="206"/>
                      </a:moveTo>
                      <a:lnTo>
                        <a:pt x="85" y="207"/>
                      </a:lnTo>
                      <a:lnTo>
                        <a:pt x="91" y="210"/>
                      </a:lnTo>
                      <a:moveTo>
                        <a:pt x="99" y="213"/>
                      </a:moveTo>
                      <a:lnTo>
                        <a:pt x="102" y="214"/>
                      </a:lnTo>
                      <a:lnTo>
                        <a:pt x="107" y="216"/>
                      </a:lnTo>
                      <a:moveTo>
                        <a:pt x="115" y="218"/>
                      </a:moveTo>
                      <a:lnTo>
                        <a:pt x="120" y="219"/>
                      </a:lnTo>
                      <a:lnTo>
                        <a:pt x="123" y="220"/>
                      </a:lnTo>
                      <a:moveTo>
                        <a:pt x="131" y="221"/>
                      </a:moveTo>
                      <a:lnTo>
                        <a:pt x="138" y="223"/>
                      </a:lnTo>
                      <a:lnTo>
                        <a:pt x="138" y="223"/>
                      </a:lnTo>
                      <a:moveTo>
                        <a:pt x="146" y="224"/>
                      </a:moveTo>
                      <a:lnTo>
                        <a:pt x="148" y="224"/>
                      </a:lnTo>
                      <a:lnTo>
                        <a:pt x="154" y="225"/>
                      </a:lnTo>
                      <a:moveTo>
                        <a:pt x="162" y="225"/>
                      </a:moveTo>
                      <a:lnTo>
                        <a:pt x="166" y="225"/>
                      </a:lnTo>
                      <a:lnTo>
                        <a:pt x="170" y="225"/>
                      </a:lnTo>
                      <a:moveTo>
                        <a:pt x="178" y="225"/>
                      </a:moveTo>
                      <a:lnTo>
                        <a:pt x="184" y="224"/>
                      </a:lnTo>
                      <a:lnTo>
                        <a:pt x="186" y="224"/>
                      </a:lnTo>
                      <a:moveTo>
                        <a:pt x="193" y="223"/>
                      </a:moveTo>
                      <a:lnTo>
                        <a:pt x="201" y="222"/>
                      </a:lnTo>
                      <a:lnTo>
                        <a:pt x="201" y="222"/>
                      </a:lnTo>
                      <a:moveTo>
                        <a:pt x="209" y="220"/>
                      </a:moveTo>
                      <a:lnTo>
                        <a:pt x="210" y="220"/>
                      </a:lnTo>
                      <a:lnTo>
                        <a:pt x="217" y="217"/>
                      </a:lnTo>
                      <a:moveTo>
                        <a:pt x="225" y="214"/>
                      </a:moveTo>
                      <a:lnTo>
                        <a:pt x="233" y="211"/>
                      </a:lnTo>
                      <a:lnTo>
                        <a:pt x="233" y="211"/>
                      </a:lnTo>
                      <a:moveTo>
                        <a:pt x="240" y="208"/>
                      </a:moveTo>
                      <a:lnTo>
                        <a:pt x="247" y="204"/>
                      </a:lnTo>
                      <a:lnTo>
                        <a:pt x="247" y="204"/>
                      </a:lnTo>
                      <a:moveTo>
                        <a:pt x="253" y="199"/>
                      </a:moveTo>
                      <a:lnTo>
                        <a:pt x="259" y="194"/>
                      </a:lnTo>
                      <a:lnTo>
                        <a:pt x="259" y="194"/>
                      </a:lnTo>
                      <a:moveTo>
                        <a:pt x="264" y="189"/>
                      </a:moveTo>
                      <a:lnTo>
                        <a:pt x="269" y="184"/>
                      </a:lnTo>
                      <a:lnTo>
                        <a:pt x="269" y="184"/>
                      </a:lnTo>
                      <a:moveTo>
                        <a:pt x="274" y="178"/>
                      </a:moveTo>
                      <a:lnTo>
                        <a:pt x="278" y="172"/>
                      </a:lnTo>
                      <a:lnTo>
                        <a:pt x="278" y="172"/>
                      </a:lnTo>
                      <a:moveTo>
                        <a:pt x="281" y="165"/>
                      </a:moveTo>
                      <a:lnTo>
                        <a:pt x="284" y="160"/>
                      </a:lnTo>
                      <a:lnTo>
                        <a:pt x="285" y="158"/>
                      </a:lnTo>
                      <a:moveTo>
                        <a:pt x="287" y="150"/>
                      </a:moveTo>
                      <a:lnTo>
                        <a:pt x="288" y="147"/>
                      </a:lnTo>
                      <a:lnTo>
                        <a:pt x="289" y="142"/>
                      </a:lnTo>
                      <a:moveTo>
                        <a:pt x="290" y="134"/>
                      </a:moveTo>
                      <a:lnTo>
                        <a:pt x="290" y="133"/>
                      </a:lnTo>
                      <a:lnTo>
                        <a:pt x="290" y="126"/>
                      </a:lnTo>
                      <a:lnTo>
                        <a:pt x="290" y="126"/>
                      </a:lnTo>
                      <a:moveTo>
                        <a:pt x="289" y="119"/>
                      </a:moveTo>
                      <a:lnTo>
                        <a:pt x="288" y="111"/>
                      </a:lnTo>
                      <a:lnTo>
                        <a:pt x="288" y="111"/>
                      </a:lnTo>
                      <a:moveTo>
                        <a:pt x="286" y="104"/>
                      </a:moveTo>
                      <a:lnTo>
                        <a:pt x="284" y="97"/>
                      </a:lnTo>
                      <a:lnTo>
                        <a:pt x="284" y="97"/>
                      </a:lnTo>
                      <a:moveTo>
                        <a:pt x="281" y="90"/>
                      </a:moveTo>
                      <a:lnTo>
                        <a:pt x="277" y="83"/>
                      </a:lnTo>
                      <a:lnTo>
                        <a:pt x="277" y="83"/>
                      </a:lnTo>
                      <a:moveTo>
                        <a:pt x="273" y="76"/>
                      </a:moveTo>
                      <a:lnTo>
                        <a:pt x="269" y="70"/>
                      </a:lnTo>
                      <a:lnTo>
                        <a:pt x="269" y="70"/>
                      </a:lnTo>
                      <a:moveTo>
                        <a:pt x="264" y="63"/>
                      </a:moveTo>
                      <a:lnTo>
                        <a:pt x="258" y="57"/>
                      </a:lnTo>
                      <a:lnTo>
                        <a:pt x="258" y="57"/>
                      </a:lnTo>
                      <a:moveTo>
                        <a:pt x="252" y="51"/>
                      </a:moveTo>
                      <a:lnTo>
                        <a:pt x="246" y="45"/>
                      </a:lnTo>
                      <a:lnTo>
                        <a:pt x="246" y="45"/>
                      </a:lnTo>
                    </a:path>
                  </a:pathLst>
                </a:custGeom>
                <a:noFill/>
                <a:ln w="28575" cap="rnd">
                  <a:solidFill>
                    <a:schemeClr val="accent3"/>
                  </a:solidFill>
                  <a:prstDash val="solid"/>
                  <a:round/>
                  <a:headEnd/>
                  <a:tailEnd/>
                </a:ln>
              </p:spPr>
              <p:txBody>
                <a:bodyPr/>
                <a:lstStyle/>
                <a:p>
                  <a:pPr fontAlgn="auto">
                    <a:spcBef>
                      <a:spcPts val="0"/>
                    </a:spcBef>
                    <a:spcAft>
                      <a:spcPts val="0"/>
                    </a:spcAft>
                    <a:defRPr/>
                  </a:pPr>
                  <a:endParaRPr lang="fr-FR">
                    <a:latin typeface="+mn-lt"/>
                  </a:endParaRPr>
                </a:p>
              </p:txBody>
            </p:sp>
            <p:sp>
              <p:nvSpPr>
                <p:cNvPr id="199" name="Oval 109"/>
                <p:cNvSpPr>
                  <a:spLocks noChangeArrowheads="1"/>
                </p:cNvSpPr>
                <p:nvPr/>
              </p:nvSpPr>
              <p:spPr bwMode="auto">
                <a:xfrm>
                  <a:off x="4217866" y="3983594"/>
                  <a:ext cx="86820" cy="73614"/>
                </a:xfrm>
                <a:prstGeom prst="ellipse">
                  <a:avLst/>
                </a:prstGeom>
                <a:solidFill>
                  <a:schemeClr val="accent3"/>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00" name="Oval 110"/>
                <p:cNvSpPr>
                  <a:spLocks noChangeArrowheads="1"/>
                </p:cNvSpPr>
                <p:nvPr/>
              </p:nvSpPr>
              <p:spPr bwMode="auto">
                <a:xfrm>
                  <a:off x="5467557" y="5275915"/>
                  <a:ext cx="86822" cy="73614"/>
                </a:xfrm>
                <a:prstGeom prst="ellipse">
                  <a:avLst/>
                </a:prstGeom>
                <a:solidFill>
                  <a:schemeClr val="accent3"/>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01" name="Oval 111"/>
                <p:cNvSpPr>
                  <a:spLocks noChangeArrowheads="1"/>
                </p:cNvSpPr>
                <p:nvPr/>
              </p:nvSpPr>
              <p:spPr bwMode="auto">
                <a:xfrm>
                  <a:off x="4541470" y="4637934"/>
                  <a:ext cx="86822" cy="73614"/>
                </a:xfrm>
                <a:prstGeom prst="ellipse">
                  <a:avLst/>
                </a:prstGeom>
                <a:solidFill>
                  <a:schemeClr val="accent3"/>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02" name="Oval 112"/>
                <p:cNvSpPr>
                  <a:spLocks noChangeArrowheads="1"/>
                </p:cNvSpPr>
                <p:nvPr/>
              </p:nvSpPr>
              <p:spPr bwMode="auto">
                <a:xfrm>
                  <a:off x="4938741" y="4580680"/>
                  <a:ext cx="86820" cy="76340"/>
                </a:xfrm>
                <a:prstGeom prst="ellipse">
                  <a:avLst/>
                </a:prstGeom>
                <a:solidFill>
                  <a:schemeClr val="accent3"/>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03" name="Oval 113"/>
                <p:cNvSpPr>
                  <a:spLocks noChangeArrowheads="1"/>
                </p:cNvSpPr>
                <p:nvPr/>
              </p:nvSpPr>
              <p:spPr bwMode="auto">
                <a:xfrm>
                  <a:off x="5080811" y="4076293"/>
                  <a:ext cx="84190" cy="73614"/>
                </a:xfrm>
                <a:prstGeom prst="ellipse">
                  <a:avLst/>
                </a:prstGeom>
                <a:solidFill>
                  <a:schemeClr val="accent3"/>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04" name="Oval 114"/>
                <p:cNvSpPr>
                  <a:spLocks noChangeArrowheads="1"/>
                </p:cNvSpPr>
                <p:nvPr/>
              </p:nvSpPr>
              <p:spPr bwMode="auto">
                <a:xfrm>
                  <a:off x="4583565" y="4188076"/>
                  <a:ext cx="86822" cy="76340"/>
                </a:xfrm>
                <a:prstGeom prst="ellipse">
                  <a:avLst/>
                </a:prstGeom>
                <a:solidFill>
                  <a:schemeClr val="accent3"/>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05" name="Oval 115"/>
                <p:cNvSpPr>
                  <a:spLocks noChangeArrowheads="1"/>
                </p:cNvSpPr>
                <p:nvPr/>
              </p:nvSpPr>
              <p:spPr bwMode="auto">
                <a:xfrm>
                  <a:off x="3936356" y="4310764"/>
                  <a:ext cx="86822" cy="76340"/>
                </a:xfrm>
                <a:prstGeom prst="ellipse">
                  <a:avLst/>
                </a:prstGeom>
                <a:solidFill>
                  <a:schemeClr val="accent3"/>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06" name="Oval 116"/>
                <p:cNvSpPr>
                  <a:spLocks noChangeArrowheads="1"/>
                </p:cNvSpPr>
                <p:nvPr/>
              </p:nvSpPr>
              <p:spPr bwMode="auto">
                <a:xfrm>
                  <a:off x="3625906" y="3645519"/>
                  <a:ext cx="86822" cy="73614"/>
                </a:xfrm>
                <a:prstGeom prst="ellipse">
                  <a:avLst/>
                </a:prstGeom>
                <a:solidFill>
                  <a:schemeClr val="accent3"/>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07" name="Oval 117"/>
                <p:cNvSpPr>
                  <a:spLocks noChangeArrowheads="1"/>
                </p:cNvSpPr>
                <p:nvPr/>
              </p:nvSpPr>
              <p:spPr bwMode="auto">
                <a:xfrm>
                  <a:off x="2665617" y="4872405"/>
                  <a:ext cx="86820" cy="76340"/>
                </a:xfrm>
                <a:prstGeom prst="ellipse">
                  <a:avLst/>
                </a:prstGeom>
                <a:solidFill>
                  <a:schemeClr val="accent3"/>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08" name="Oval 118"/>
                <p:cNvSpPr>
                  <a:spLocks noChangeArrowheads="1"/>
                </p:cNvSpPr>
                <p:nvPr/>
              </p:nvSpPr>
              <p:spPr bwMode="auto">
                <a:xfrm>
                  <a:off x="4865075" y="4122642"/>
                  <a:ext cx="86820" cy="76340"/>
                </a:xfrm>
                <a:prstGeom prst="ellipse">
                  <a:avLst/>
                </a:prstGeom>
                <a:solidFill>
                  <a:schemeClr val="accent3"/>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09" name="Oval 119"/>
                <p:cNvSpPr>
                  <a:spLocks noChangeArrowheads="1"/>
                </p:cNvSpPr>
                <p:nvPr/>
              </p:nvSpPr>
              <p:spPr bwMode="auto">
                <a:xfrm>
                  <a:off x="3570657" y="3888171"/>
                  <a:ext cx="86820" cy="76340"/>
                </a:xfrm>
                <a:prstGeom prst="ellipse">
                  <a:avLst/>
                </a:prstGeom>
                <a:solidFill>
                  <a:schemeClr val="accent3"/>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210" name="Oval 120"/>
                <p:cNvSpPr>
                  <a:spLocks noChangeArrowheads="1"/>
                </p:cNvSpPr>
                <p:nvPr/>
              </p:nvSpPr>
              <p:spPr bwMode="auto">
                <a:xfrm>
                  <a:off x="3831118" y="3814557"/>
                  <a:ext cx="84190" cy="73614"/>
                </a:xfrm>
                <a:prstGeom prst="ellipse">
                  <a:avLst/>
                </a:prstGeom>
                <a:solidFill>
                  <a:schemeClr val="accent3"/>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grpSp>
          <p:sp>
            <p:nvSpPr>
              <p:cNvPr id="197" name="Rectangle 121"/>
              <p:cNvSpPr>
                <a:spLocks noChangeArrowheads="1"/>
              </p:cNvSpPr>
              <p:nvPr/>
            </p:nvSpPr>
            <p:spPr bwMode="auto">
              <a:xfrm>
                <a:off x="2483302" y="5079319"/>
                <a:ext cx="397271" cy="318990"/>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fr-FR" sz="1200" b="1" dirty="0">
                    <a:solidFill>
                      <a:schemeClr val="accent3"/>
                    </a:solidFill>
                    <a:latin typeface="+mn-lt"/>
                  </a:rPr>
                  <a:t>14d</a:t>
                </a:r>
              </a:p>
            </p:txBody>
          </p:sp>
        </p:grpSp>
        <p:grpSp>
          <p:nvGrpSpPr>
            <p:cNvPr id="70679" name="Groupe 80"/>
            <p:cNvGrpSpPr>
              <a:grpSpLocks/>
            </p:cNvGrpSpPr>
            <p:nvPr/>
          </p:nvGrpSpPr>
          <p:grpSpPr bwMode="auto">
            <a:xfrm>
              <a:off x="1470732" y="1514629"/>
              <a:ext cx="2203159" cy="1407558"/>
              <a:chOff x="3376894" y="2597396"/>
              <a:chExt cx="3651251" cy="2417375"/>
            </a:xfrm>
          </p:grpSpPr>
          <p:grpSp>
            <p:nvGrpSpPr>
              <p:cNvPr id="70826" name="Groupe 568"/>
              <p:cNvGrpSpPr>
                <a:grpSpLocks/>
              </p:cNvGrpSpPr>
              <p:nvPr/>
            </p:nvGrpSpPr>
            <p:grpSpPr bwMode="auto">
              <a:xfrm>
                <a:off x="3376894" y="2597396"/>
                <a:ext cx="3542842" cy="2266377"/>
                <a:chOff x="3376894" y="2597396"/>
                <a:chExt cx="3542842" cy="2266377"/>
              </a:xfrm>
            </p:grpSpPr>
            <p:sp>
              <p:nvSpPr>
                <p:cNvPr id="170" name="Freeform 80"/>
                <p:cNvSpPr>
                  <a:spLocks noEditPoints="1"/>
                </p:cNvSpPr>
                <p:nvPr/>
              </p:nvSpPr>
              <p:spPr bwMode="auto">
                <a:xfrm>
                  <a:off x="3377819" y="2598282"/>
                  <a:ext cx="3562282" cy="2265649"/>
                </a:xfrm>
                <a:custGeom>
                  <a:avLst/>
                  <a:gdLst/>
                  <a:ahLst/>
                  <a:cxnLst>
                    <a:cxn ang="0">
                      <a:pos x="236" y="48"/>
                    </a:cxn>
                    <a:cxn ang="0">
                      <a:pos x="222" y="39"/>
                    </a:cxn>
                    <a:cxn ang="0">
                      <a:pos x="203" y="28"/>
                    </a:cxn>
                    <a:cxn ang="0">
                      <a:pos x="182" y="19"/>
                    </a:cxn>
                    <a:cxn ang="0">
                      <a:pos x="161" y="12"/>
                    </a:cxn>
                    <a:cxn ang="0">
                      <a:pos x="140" y="6"/>
                    </a:cxn>
                    <a:cxn ang="0">
                      <a:pos x="118" y="2"/>
                    </a:cxn>
                    <a:cxn ang="0">
                      <a:pos x="102" y="0"/>
                    </a:cxn>
                    <a:cxn ang="0">
                      <a:pos x="82" y="0"/>
                    </a:cxn>
                    <a:cxn ang="0">
                      <a:pos x="66" y="2"/>
                    </a:cxn>
                    <a:cxn ang="0">
                      <a:pos x="49" y="5"/>
                    </a:cxn>
                    <a:cxn ang="0">
                      <a:pos x="31" y="14"/>
                    </a:cxn>
                    <a:cxn ang="0">
                      <a:pos x="18" y="23"/>
                    </a:cxn>
                    <a:cxn ang="0">
                      <a:pos x="9" y="34"/>
                    </a:cxn>
                    <a:cxn ang="0">
                      <a:pos x="2" y="50"/>
                    </a:cxn>
                    <a:cxn ang="0">
                      <a:pos x="0" y="64"/>
                    </a:cxn>
                    <a:cxn ang="0">
                      <a:pos x="2" y="83"/>
                    </a:cxn>
                    <a:cxn ang="0">
                      <a:pos x="4" y="92"/>
                    </a:cxn>
                    <a:cxn ang="0">
                      <a:pos x="10" y="107"/>
                    </a:cxn>
                    <a:cxn ang="0">
                      <a:pos x="18" y="120"/>
                    </a:cxn>
                    <a:cxn ang="0">
                      <a:pos x="29" y="138"/>
                    </a:cxn>
                    <a:cxn ang="0">
                      <a:pos x="41" y="152"/>
                    </a:cxn>
                    <a:cxn ang="0">
                      <a:pos x="55" y="165"/>
                    </a:cxn>
                    <a:cxn ang="0">
                      <a:pos x="71" y="179"/>
                    </a:cxn>
                    <a:cxn ang="0">
                      <a:pos x="85" y="189"/>
                    </a:cxn>
                    <a:cxn ang="0">
                      <a:pos x="98" y="198"/>
                    </a:cxn>
                    <a:cxn ang="0">
                      <a:pos x="113" y="206"/>
                    </a:cxn>
                    <a:cxn ang="0">
                      <a:pos x="133" y="217"/>
                    </a:cxn>
                    <a:cxn ang="0">
                      <a:pos x="149" y="223"/>
                    </a:cxn>
                    <a:cxn ang="0">
                      <a:pos x="170" y="231"/>
                    </a:cxn>
                    <a:cxn ang="0">
                      <a:pos x="191" y="236"/>
                    </a:cxn>
                    <a:cxn ang="0">
                      <a:pos x="212" y="240"/>
                    </a:cxn>
                    <a:cxn ang="0">
                      <a:pos x="233" y="242"/>
                    </a:cxn>
                    <a:cxn ang="0">
                      <a:pos x="247" y="241"/>
                    </a:cxn>
                    <a:cxn ang="0">
                      <a:pos x="262" y="240"/>
                    </a:cxn>
                    <a:cxn ang="0">
                      <a:pos x="282" y="236"/>
                    </a:cxn>
                    <a:cxn ang="0">
                      <a:pos x="291" y="232"/>
                    </a:cxn>
                    <a:cxn ang="0">
                      <a:pos x="306" y="223"/>
                    </a:cxn>
                    <a:cxn ang="0">
                      <a:pos x="318" y="210"/>
                    </a:cxn>
                    <a:cxn ang="0">
                      <a:pos x="326" y="194"/>
                    </a:cxn>
                    <a:cxn ang="0">
                      <a:pos x="328" y="181"/>
                    </a:cxn>
                    <a:cxn ang="0">
                      <a:pos x="327" y="162"/>
                    </a:cxn>
                    <a:cxn ang="0">
                      <a:pos x="325" y="153"/>
                    </a:cxn>
                    <a:cxn ang="0">
                      <a:pos x="320" y="138"/>
                    </a:cxn>
                    <a:cxn ang="0">
                      <a:pos x="313" y="125"/>
                    </a:cxn>
                    <a:cxn ang="0">
                      <a:pos x="302" y="108"/>
                    </a:cxn>
                    <a:cxn ang="0">
                      <a:pos x="290" y="93"/>
                    </a:cxn>
                    <a:cxn ang="0">
                      <a:pos x="272" y="75"/>
                    </a:cxn>
                    <a:cxn ang="0">
                      <a:pos x="259" y="64"/>
                    </a:cxn>
                  </a:cxnLst>
                  <a:rect l="0" t="0" r="r" b="b"/>
                  <a:pathLst>
                    <a:path w="329" h="242">
                      <a:moveTo>
                        <a:pt x="243" y="52"/>
                      </a:moveTo>
                      <a:lnTo>
                        <a:pt x="241" y="51"/>
                      </a:lnTo>
                      <a:lnTo>
                        <a:pt x="236" y="48"/>
                      </a:lnTo>
                      <a:moveTo>
                        <a:pt x="231" y="44"/>
                      </a:moveTo>
                      <a:lnTo>
                        <a:pt x="229" y="43"/>
                      </a:lnTo>
                      <a:moveTo>
                        <a:pt x="223" y="40"/>
                      </a:moveTo>
                      <a:lnTo>
                        <a:pt x="222" y="39"/>
                      </a:lnTo>
                      <a:lnTo>
                        <a:pt x="216" y="35"/>
                      </a:lnTo>
                      <a:moveTo>
                        <a:pt x="211" y="32"/>
                      </a:moveTo>
                      <a:lnTo>
                        <a:pt x="209" y="31"/>
                      </a:lnTo>
                      <a:moveTo>
                        <a:pt x="203" y="28"/>
                      </a:moveTo>
                      <a:lnTo>
                        <a:pt x="195" y="24"/>
                      </a:lnTo>
                      <a:moveTo>
                        <a:pt x="189" y="22"/>
                      </a:moveTo>
                      <a:lnTo>
                        <a:pt x="187" y="21"/>
                      </a:lnTo>
                      <a:moveTo>
                        <a:pt x="182" y="19"/>
                      </a:moveTo>
                      <a:lnTo>
                        <a:pt x="174" y="16"/>
                      </a:lnTo>
                      <a:moveTo>
                        <a:pt x="168" y="14"/>
                      </a:moveTo>
                      <a:lnTo>
                        <a:pt x="166" y="13"/>
                      </a:lnTo>
                      <a:moveTo>
                        <a:pt x="161" y="12"/>
                      </a:moveTo>
                      <a:lnTo>
                        <a:pt x="153" y="9"/>
                      </a:lnTo>
                      <a:moveTo>
                        <a:pt x="147" y="7"/>
                      </a:moveTo>
                      <a:lnTo>
                        <a:pt x="145" y="7"/>
                      </a:lnTo>
                      <a:moveTo>
                        <a:pt x="140" y="6"/>
                      </a:moveTo>
                      <a:lnTo>
                        <a:pt x="132" y="4"/>
                      </a:lnTo>
                      <a:moveTo>
                        <a:pt x="126" y="3"/>
                      </a:moveTo>
                      <a:lnTo>
                        <a:pt x="124" y="3"/>
                      </a:lnTo>
                      <a:moveTo>
                        <a:pt x="118" y="2"/>
                      </a:moveTo>
                      <a:lnTo>
                        <a:pt x="110" y="1"/>
                      </a:lnTo>
                      <a:lnTo>
                        <a:pt x="110" y="1"/>
                      </a:lnTo>
                      <a:moveTo>
                        <a:pt x="104" y="0"/>
                      </a:moveTo>
                      <a:lnTo>
                        <a:pt x="102" y="0"/>
                      </a:lnTo>
                      <a:moveTo>
                        <a:pt x="96" y="0"/>
                      </a:moveTo>
                      <a:lnTo>
                        <a:pt x="91" y="0"/>
                      </a:lnTo>
                      <a:lnTo>
                        <a:pt x="88" y="0"/>
                      </a:lnTo>
                      <a:moveTo>
                        <a:pt x="82" y="0"/>
                      </a:moveTo>
                      <a:lnTo>
                        <a:pt x="80" y="0"/>
                      </a:lnTo>
                      <a:moveTo>
                        <a:pt x="74" y="0"/>
                      </a:moveTo>
                      <a:lnTo>
                        <a:pt x="73" y="0"/>
                      </a:lnTo>
                      <a:lnTo>
                        <a:pt x="66" y="2"/>
                      </a:lnTo>
                      <a:moveTo>
                        <a:pt x="60" y="3"/>
                      </a:moveTo>
                      <a:lnTo>
                        <a:pt x="58" y="3"/>
                      </a:lnTo>
                      <a:moveTo>
                        <a:pt x="52" y="4"/>
                      </a:moveTo>
                      <a:lnTo>
                        <a:pt x="49" y="5"/>
                      </a:lnTo>
                      <a:lnTo>
                        <a:pt x="44" y="7"/>
                      </a:lnTo>
                      <a:moveTo>
                        <a:pt x="38" y="10"/>
                      </a:moveTo>
                      <a:lnTo>
                        <a:pt x="36" y="11"/>
                      </a:lnTo>
                      <a:moveTo>
                        <a:pt x="31" y="14"/>
                      </a:moveTo>
                      <a:lnTo>
                        <a:pt x="29" y="15"/>
                      </a:lnTo>
                      <a:lnTo>
                        <a:pt x="24" y="18"/>
                      </a:lnTo>
                      <a:moveTo>
                        <a:pt x="19" y="22"/>
                      </a:moveTo>
                      <a:lnTo>
                        <a:pt x="18" y="23"/>
                      </a:lnTo>
                      <a:lnTo>
                        <a:pt x="18" y="23"/>
                      </a:lnTo>
                      <a:moveTo>
                        <a:pt x="14" y="28"/>
                      </a:moveTo>
                      <a:lnTo>
                        <a:pt x="10" y="33"/>
                      </a:lnTo>
                      <a:lnTo>
                        <a:pt x="9" y="34"/>
                      </a:lnTo>
                      <a:moveTo>
                        <a:pt x="6" y="40"/>
                      </a:moveTo>
                      <a:lnTo>
                        <a:pt x="5" y="42"/>
                      </a:lnTo>
                      <a:moveTo>
                        <a:pt x="3" y="48"/>
                      </a:moveTo>
                      <a:lnTo>
                        <a:pt x="2" y="50"/>
                      </a:lnTo>
                      <a:lnTo>
                        <a:pt x="1" y="56"/>
                      </a:lnTo>
                      <a:moveTo>
                        <a:pt x="0" y="62"/>
                      </a:moveTo>
                      <a:lnTo>
                        <a:pt x="0" y="63"/>
                      </a:lnTo>
                      <a:lnTo>
                        <a:pt x="0" y="64"/>
                      </a:lnTo>
                      <a:moveTo>
                        <a:pt x="0" y="70"/>
                      </a:moveTo>
                      <a:lnTo>
                        <a:pt x="1" y="77"/>
                      </a:lnTo>
                      <a:lnTo>
                        <a:pt x="1" y="77"/>
                      </a:lnTo>
                      <a:moveTo>
                        <a:pt x="2" y="83"/>
                      </a:moveTo>
                      <a:lnTo>
                        <a:pt x="2" y="84"/>
                      </a:lnTo>
                      <a:lnTo>
                        <a:pt x="2" y="85"/>
                      </a:lnTo>
                      <a:moveTo>
                        <a:pt x="4" y="91"/>
                      </a:moveTo>
                      <a:lnTo>
                        <a:pt x="4" y="92"/>
                      </a:lnTo>
                      <a:lnTo>
                        <a:pt x="7" y="99"/>
                      </a:lnTo>
                      <a:lnTo>
                        <a:pt x="7" y="99"/>
                      </a:lnTo>
                      <a:moveTo>
                        <a:pt x="9" y="105"/>
                      </a:moveTo>
                      <a:lnTo>
                        <a:pt x="10" y="107"/>
                      </a:lnTo>
                      <a:lnTo>
                        <a:pt x="10" y="107"/>
                      </a:lnTo>
                      <a:moveTo>
                        <a:pt x="13" y="113"/>
                      </a:moveTo>
                      <a:lnTo>
                        <a:pt x="14" y="115"/>
                      </a:lnTo>
                      <a:lnTo>
                        <a:pt x="18" y="120"/>
                      </a:lnTo>
                      <a:moveTo>
                        <a:pt x="21" y="126"/>
                      </a:moveTo>
                      <a:lnTo>
                        <a:pt x="23" y="128"/>
                      </a:lnTo>
                      <a:moveTo>
                        <a:pt x="26" y="134"/>
                      </a:moveTo>
                      <a:lnTo>
                        <a:pt x="29" y="138"/>
                      </a:lnTo>
                      <a:lnTo>
                        <a:pt x="32" y="141"/>
                      </a:lnTo>
                      <a:moveTo>
                        <a:pt x="36" y="145"/>
                      </a:moveTo>
                      <a:lnTo>
                        <a:pt x="37" y="147"/>
                      </a:lnTo>
                      <a:moveTo>
                        <a:pt x="41" y="152"/>
                      </a:moveTo>
                      <a:lnTo>
                        <a:pt x="42" y="153"/>
                      </a:lnTo>
                      <a:lnTo>
                        <a:pt x="48" y="158"/>
                      </a:lnTo>
                      <a:moveTo>
                        <a:pt x="53" y="163"/>
                      </a:moveTo>
                      <a:lnTo>
                        <a:pt x="55" y="165"/>
                      </a:lnTo>
                      <a:moveTo>
                        <a:pt x="60" y="170"/>
                      </a:moveTo>
                      <a:lnTo>
                        <a:pt x="65" y="174"/>
                      </a:lnTo>
                      <a:lnTo>
                        <a:pt x="66" y="175"/>
                      </a:lnTo>
                      <a:moveTo>
                        <a:pt x="71" y="179"/>
                      </a:moveTo>
                      <a:lnTo>
                        <a:pt x="73" y="180"/>
                      </a:lnTo>
                      <a:moveTo>
                        <a:pt x="78" y="184"/>
                      </a:moveTo>
                      <a:lnTo>
                        <a:pt x="83" y="187"/>
                      </a:lnTo>
                      <a:lnTo>
                        <a:pt x="85" y="189"/>
                      </a:lnTo>
                      <a:moveTo>
                        <a:pt x="91" y="193"/>
                      </a:moveTo>
                      <a:lnTo>
                        <a:pt x="92" y="194"/>
                      </a:lnTo>
                      <a:lnTo>
                        <a:pt x="92" y="194"/>
                      </a:lnTo>
                      <a:moveTo>
                        <a:pt x="98" y="198"/>
                      </a:moveTo>
                      <a:lnTo>
                        <a:pt x="101" y="200"/>
                      </a:lnTo>
                      <a:lnTo>
                        <a:pt x="105" y="202"/>
                      </a:lnTo>
                      <a:moveTo>
                        <a:pt x="111" y="205"/>
                      </a:moveTo>
                      <a:lnTo>
                        <a:pt x="113" y="206"/>
                      </a:lnTo>
                      <a:moveTo>
                        <a:pt x="119" y="210"/>
                      </a:moveTo>
                      <a:lnTo>
                        <a:pt x="121" y="211"/>
                      </a:lnTo>
                      <a:lnTo>
                        <a:pt x="127" y="214"/>
                      </a:lnTo>
                      <a:moveTo>
                        <a:pt x="133" y="217"/>
                      </a:moveTo>
                      <a:lnTo>
                        <a:pt x="135" y="217"/>
                      </a:lnTo>
                      <a:moveTo>
                        <a:pt x="141" y="220"/>
                      </a:moveTo>
                      <a:lnTo>
                        <a:pt x="142" y="220"/>
                      </a:lnTo>
                      <a:lnTo>
                        <a:pt x="149" y="223"/>
                      </a:lnTo>
                      <a:moveTo>
                        <a:pt x="155" y="225"/>
                      </a:moveTo>
                      <a:lnTo>
                        <a:pt x="157" y="226"/>
                      </a:lnTo>
                      <a:moveTo>
                        <a:pt x="162" y="228"/>
                      </a:moveTo>
                      <a:lnTo>
                        <a:pt x="170" y="231"/>
                      </a:lnTo>
                      <a:moveTo>
                        <a:pt x="176" y="233"/>
                      </a:moveTo>
                      <a:lnTo>
                        <a:pt x="178" y="233"/>
                      </a:lnTo>
                      <a:moveTo>
                        <a:pt x="183" y="234"/>
                      </a:moveTo>
                      <a:lnTo>
                        <a:pt x="191" y="236"/>
                      </a:lnTo>
                      <a:moveTo>
                        <a:pt x="197" y="238"/>
                      </a:moveTo>
                      <a:lnTo>
                        <a:pt x="199" y="238"/>
                      </a:lnTo>
                      <a:moveTo>
                        <a:pt x="204" y="239"/>
                      </a:moveTo>
                      <a:lnTo>
                        <a:pt x="212" y="240"/>
                      </a:lnTo>
                      <a:moveTo>
                        <a:pt x="218" y="240"/>
                      </a:moveTo>
                      <a:lnTo>
                        <a:pt x="220" y="241"/>
                      </a:lnTo>
                      <a:moveTo>
                        <a:pt x="226" y="241"/>
                      </a:moveTo>
                      <a:lnTo>
                        <a:pt x="233" y="242"/>
                      </a:lnTo>
                      <a:lnTo>
                        <a:pt x="233" y="242"/>
                      </a:lnTo>
                      <a:moveTo>
                        <a:pt x="239" y="242"/>
                      </a:moveTo>
                      <a:lnTo>
                        <a:pt x="241" y="242"/>
                      </a:lnTo>
                      <a:moveTo>
                        <a:pt x="247" y="241"/>
                      </a:moveTo>
                      <a:lnTo>
                        <a:pt x="251" y="241"/>
                      </a:lnTo>
                      <a:lnTo>
                        <a:pt x="255" y="241"/>
                      </a:lnTo>
                      <a:moveTo>
                        <a:pt x="260" y="240"/>
                      </a:moveTo>
                      <a:lnTo>
                        <a:pt x="262" y="240"/>
                      </a:lnTo>
                      <a:moveTo>
                        <a:pt x="268" y="239"/>
                      </a:moveTo>
                      <a:lnTo>
                        <a:pt x="276" y="237"/>
                      </a:lnTo>
                      <a:lnTo>
                        <a:pt x="276" y="237"/>
                      </a:lnTo>
                      <a:moveTo>
                        <a:pt x="282" y="236"/>
                      </a:moveTo>
                      <a:lnTo>
                        <a:pt x="284" y="235"/>
                      </a:lnTo>
                      <a:lnTo>
                        <a:pt x="284" y="235"/>
                      </a:lnTo>
                      <a:moveTo>
                        <a:pt x="290" y="232"/>
                      </a:moveTo>
                      <a:lnTo>
                        <a:pt x="291" y="232"/>
                      </a:lnTo>
                      <a:lnTo>
                        <a:pt x="297" y="229"/>
                      </a:lnTo>
                      <a:lnTo>
                        <a:pt x="297" y="229"/>
                      </a:lnTo>
                      <a:moveTo>
                        <a:pt x="304" y="224"/>
                      </a:moveTo>
                      <a:lnTo>
                        <a:pt x="306" y="223"/>
                      </a:lnTo>
                      <a:moveTo>
                        <a:pt x="311" y="218"/>
                      </a:moveTo>
                      <a:lnTo>
                        <a:pt x="313" y="216"/>
                      </a:lnTo>
                      <a:lnTo>
                        <a:pt x="317" y="211"/>
                      </a:lnTo>
                      <a:lnTo>
                        <a:pt x="318" y="210"/>
                      </a:lnTo>
                      <a:moveTo>
                        <a:pt x="321" y="205"/>
                      </a:moveTo>
                      <a:lnTo>
                        <a:pt x="322" y="203"/>
                      </a:lnTo>
                      <a:moveTo>
                        <a:pt x="324" y="197"/>
                      </a:moveTo>
                      <a:lnTo>
                        <a:pt x="326" y="194"/>
                      </a:lnTo>
                      <a:lnTo>
                        <a:pt x="327" y="189"/>
                      </a:lnTo>
                      <a:moveTo>
                        <a:pt x="328" y="183"/>
                      </a:moveTo>
                      <a:lnTo>
                        <a:pt x="328" y="182"/>
                      </a:lnTo>
                      <a:lnTo>
                        <a:pt x="328" y="181"/>
                      </a:lnTo>
                      <a:moveTo>
                        <a:pt x="329" y="175"/>
                      </a:moveTo>
                      <a:lnTo>
                        <a:pt x="328" y="168"/>
                      </a:lnTo>
                      <a:lnTo>
                        <a:pt x="328" y="168"/>
                      </a:lnTo>
                      <a:moveTo>
                        <a:pt x="327" y="162"/>
                      </a:moveTo>
                      <a:lnTo>
                        <a:pt x="327" y="161"/>
                      </a:lnTo>
                      <a:lnTo>
                        <a:pt x="327" y="160"/>
                      </a:lnTo>
                      <a:moveTo>
                        <a:pt x="325" y="154"/>
                      </a:moveTo>
                      <a:lnTo>
                        <a:pt x="325" y="153"/>
                      </a:lnTo>
                      <a:lnTo>
                        <a:pt x="323" y="146"/>
                      </a:lnTo>
                      <a:lnTo>
                        <a:pt x="323" y="146"/>
                      </a:lnTo>
                      <a:moveTo>
                        <a:pt x="321" y="140"/>
                      </a:moveTo>
                      <a:lnTo>
                        <a:pt x="320" y="138"/>
                      </a:lnTo>
                      <a:lnTo>
                        <a:pt x="320" y="138"/>
                      </a:lnTo>
                      <a:moveTo>
                        <a:pt x="317" y="132"/>
                      </a:moveTo>
                      <a:lnTo>
                        <a:pt x="317" y="131"/>
                      </a:lnTo>
                      <a:lnTo>
                        <a:pt x="313" y="125"/>
                      </a:lnTo>
                      <a:moveTo>
                        <a:pt x="310" y="119"/>
                      </a:moveTo>
                      <a:lnTo>
                        <a:pt x="309" y="117"/>
                      </a:lnTo>
                      <a:moveTo>
                        <a:pt x="305" y="112"/>
                      </a:moveTo>
                      <a:lnTo>
                        <a:pt x="302" y="108"/>
                      </a:lnTo>
                      <a:lnTo>
                        <a:pt x="300" y="105"/>
                      </a:lnTo>
                      <a:moveTo>
                        <a:pt x="296" y="100"/>
                      </a:moveTo>
                      <a:lnTo>
                        <a:pt x="294" y="98"/>
                      </a:lnTo>
                      <a:moveTo>
                        <a:pt x="290" y="93"/>
                      </a:moveTo>
                      <a:lnTo>
                        <a:pt x="284" y="86"/>
                      </a:lnTo>
                      <a:moveTo>
                        <a:pt x="279" y="82"/>
                      </a:moveTo>
                      <a:lnTo>
                        <a:pt x="277" y="80"/>
                      </a:lnTo>
                      <a:moveTo>
                        <a:pt x="272" y="75"/>
                      </a:moveTo>
                      <a:lnTo>
                        <a:pt x="267" y="71"/>
                      </a:lnTo>
                      <a:lnTo>
                        <a:pt x="266" y="70"/>
                      </a:lnTo>
                      <a:moveTo>
                        <a:pt x="261" y="66"/>
                      </a:moveTo>
                      <a:lnTo>
                        <a:pt x="259" y="64"/>
                      </a:lnTo>
                      <a:lnTo>
                        <a:pt x="259" y="64"/>
                      </a:lnTo>
                      <a:moveTo>
                        <a:pt x="254" y="60"/>
                      </a:moveTo>
                    </a:path>
                  </a:pathLst>
                </a:custGeom>
                <a:noFill/>
                <a:ln w="28575" cap="rnd">
                  <a:solidFill>
                    <a:schemeClr val="accent6"/>
                  </a:solidFill>
                  <a:prstDash val="solid"/>
                  <a:round/>
                  <a:headEnd/>
                  <a:tailEnd/>
                </a:ln>
              </p:spPr>
              <p:txBody>
                <a:bodyPr/>
                <a:lstStyle/>
                <a:p>
                  <a:pPr fontAlgn="auto">
                    <a:spcBef>
                      <a:spcPts val="0"/>
                    </a:spcBef>
                    <a:spcAft>
                      <a:spcPts val="0"/>
                    </a:spcAft>
                    <a:defRPr/>
                  </a:pPr>
                  <a:endParaRPr lang="fr-FR">
                    <a:latin typeface="+mn-lt"/>
                  </a:endParaRPr>
                </a:p>
              </p:txBody>
            </p:sp>
            <p:grpSp>
              <p:nvGrpSpPr>
                <p:cNvPr id="70829" name="Groupe 567"/>
                <p:cNvGrpSpPr>
                  <a:grpSpLocks/>
                </p:cNvGrpSpPr>
                <p:nvPr/>
              </p:nvGrpSpPr>
              <p:grpSpPr bwMode="auto">
                <a:xfrm>
                  <a:off x="3592264" y="2644362"/>
                  <a:ext cx="3058258" cy="2031547"/>
                  <a:chOff x="3592264" y="2644362"/>
                  <a:chExt cx="3058258" cy="2031547"/>
                </a:xfrm>
              </p:grpSpPr>
              <p:sp>
                <p:nvSpPr>
                  <p:cNvPr id="172" name="Rectangle 147"/>
                  <p:cNvSpPr>
                    <a:spLocks noChangeArrowheads="1"/>
                  </p:cNvSpPr>
                  <p:nvPr/>
                </p:nvSpPr>
                <p:spPr bwMode="auto">
                  <a:xfrm>
                    <a:off x="5164222" y="3579791"/>
                    <a:ext cx="63142" cy="65434"/>
                  </a:xfrm>
                  <a:prstGeom prst="rect">
                    <a:avLst/>
                  </a:prstGeom>
                  <a:solidFill>
                    <a:schemeClr val="accent6"/>
                  </a:solidFill>
                  <a:ln w="9525">
                    <a:noFill/>
                    <a:miter lim="800000"/>
                    <a:headEnd/>
                    <a:tailEnd/>
                  </a:ln>
                </p:spPr>
                <p:txBody>
                  <a:bodyPr/>
                  <a:lstStyle/>
                  <a:p>
                    <a:pPr fontAlgn="auto">
                      <a:spcBef>
                        <a:spcPts val="0"/>
                      </a:spcBef>
                      <a:spcAft>
                        <a:spcPts val="0"/>
                      </a:spcAft>
                      <a:defRPr/>
                    </a:pPr>
                    <a:endParaRPr lang="fr-FR">
                      <a:latin typeface="+mn-lt"/>
                    </a:endParaRPr>
                  </a:p>
                </p:txBody>
              </p:sp>
              <p:sp>
                <p:nvSpPr>
                  <p:cNvPr id="70831" name="Rectangle 148"/>
                  <p:cNvSpPr>
                    <a:spLocks noChangeArrowheads="1"/>
                  </p:cNvSpPr>
                  <p:nvPr/>
                </p:nvSpPr>
                <p:spPr bwMode="auto">
                  <a:xfrm>
                    <a:off x="5142930" y="3580402"/>
                    <a:ext cx="64611" cy="65534"/>
                  </a:xfrm>
                  <a:prstGeom prst="rect">
                    <a:avLst/>
                  </a:prstGeom>
                  <a:noFill/>
                  <a:ln w="9"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174" name="Rectangle 149"/>
                  <p:cNvSpPr>
                    <a:spLocks noChangeArrowheads="1"/>
                  </p:cNvSpPr>
                  <p:nvPr/>
                </p:nvSpPr>
                <p:spPr bwMode="auto">
                  <a:xfrm>
                    <a:off x="3664591" y="3759734"/>
                    <a:ext cx="65772" cy="54528"/>
                  </a:xfrm>
                  <a:prstGeom prst="rect">
                    <a:avLst/>
                  </a:prstGeom>
                  <a:solidFill>
                    <a:schemeClr val="accent6"/>
                  </a:solidFill>
                  <a:ln w="9525">
                    <a:noFill/>
                    <a:miter lim="800000"/>
                    <a:headEnd/>
                    <a:tailEnd/>
                  </a:ln>
                </p:spPr>
                <p:txBody>
                  <a:bodyPr/>
                  <a:lstStyle/>
                  <a:p>
                    <a:pPr fontAlgn="auto">
                      <a:spcBef>
                        <a:spcPts val="0"/>
                      </a:spcBef>
                      <a:spcAft>
                        <a:spcPts val="0"/>
                      </a:spcAft>
                      <a:defRPr/>
                    </a:pPr>
                    <a:endParaRPr lang="fr-FR">
                      <a:latin typeface="+mn-lt"/>
                    </a:endParaRPr>
                  </a:p>
                </p:txBody>
              </p:sp>
              <p:sp>
                <p:nvSpPr>
                  <p:cNvPr id="70833" name="Rectangle 150"/>
                  <p:cNvSpPr>
                    <a:spLocks noChangeArrowheads="1"/>
                  </p:cNvSpPr>
                  <p:nvPr/>
                </p:nvSpPr>
                <p:spPr bwMode="auto">
                  <a:xfrm>
                    <a:off x="3646107" y="3758436"/>
                    <a:ext cx="64611" cy="55704"/>
                  </a:xfrm>
                  <a:prstGeom prst="rect">
                    <a:avLst/>
                  </a:prstGeom>
                  <a:noFill/>
                  <a:ln w="9"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176" name="Rectangle 151"/>
                  <p:cNvSpPr>
                    <a:spLocks noChangeArrowheads="1"/>
                  </p:cNvSpPr>
                  <p:nvPr/>
                </p:nvSpPr>
                <p:spPr bwMode="auto">
                  <a:xfrm>
                    <a:off x="5035306" y="3740648"/>
                    <a:ext cx="73666" cy="54528"/>
                  </a:xfrm>
                  <a:prstGeom prst="rect">
                    <a:avLst/>
                  </a:prstGeom>
                  <a:solidFill>
                    <a:schemeClr val="accent6"/>
                  </a:solidFill>
                  <a:ln w="9525">
                    <a:noFill/>
                    <a:miter lim="800000"/>
                    <a:headEnd/>
                    <a:tailEnd/>
                  </a:ln>
                </p:spPr>
                <p:txBody>
                  <a:bodyPr/>
                  <a:lstStyle/>
                  <a:p>
                    <a:pPr fontAlgn="auto">
                      <a:spcBef>
                        <a:spcPts val="0"/>
                      </a:spcBef>
                      <a:spcAft>
                        <a:spcPts val="0"/>
                      </a:spcAft>
                      <a:defRPr/>
                    </a:pPr>
                    <a:endParaRPr lang="fr-FR">
                      <a:latin typeface="+mn-lt"/>
                    </a:endParaRPr>
                  </a:p>
                </p:txBody>
              </p:sp>
              <p:sp>
                <p:nvSpPr>
                  <p:cNvPr id="177" name="Rectangle 152"/>
                  <p:cNvSpPr>
                    <a:spLocks noChangeArrowheads="1"/>
                  </p:cNvSpPr>
                  <p:nvPr/>
                </p:nvSpPr>
                <p:spPr bwMode="auto">
                  <a:xfrm>
                    <a:off x="5035306" y="3740648"/>
                    <a:ext cx="73666" cy="54528"/>
                  </a:xfrm>
                  <a:prstGeom prst="rect">
                    <a:avLst/>
                  </a:prstGeom>
                  <a:solidFill>
                    <a:schemeClr val="accent6"/>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178" name="Rectangle 153"/>
                  <p:cNvSpPr>
                    <a:spLocks noChangeArrowheads="1"/>
                  </p:cNvSpPr>
                  <p:nvPr/>
                </p:nvSpPr>
                <p:spPr bwMode="auto">
                  <a:xfrm>
                    <a:off x="6605973" y="4610375"/>
                    <a:ext cx="65772" cy="65434"/>
                  </a:xfrm>
                  <a:prstGeom prst="rect">
                    <a:avLst/>
                  </a:prstGeom>
                  <a:solidFill>
                    <a:schemeClr val="accent6"/>
                  </a:solidFill>
                  <a:ln w="9525">
                    <a:noFill/>
                    <a:miter lim="800000"/>
                    <a:headEnd/>
                    <a:tailEnd/>
                  </a:ln>
                </p:spPr>
                <p:txBody>
                  <a:bodyPr/>
                  <a:lstStyle/>
                  <a:p>
                    <a:pPr fontAlgn="auto">
                      <a:spcBef>
                        <a:spcPts val="0"/>
                      </a:spcBef>
                      <a:spcAft>
                        <a:spcPts val="0"/>
                      </a:spcAft>
                      <a:defRPr/>
                    </a:pPr>
                    <a:endParaRPr lang="fr-FR">
                      <a:latin typeface="+mn-lt"/>
                    </a:endParaRPr>
                  </a:p>
                </p:txBody>
              </p:sp>
              <p:sp>
                <p:nvSpPr>
                  <p:cNvPr id="179" name="Rectangle 154"/>
                  <p:cNvSpPr>
                    <a:spLocks noChangeArrowheads="1"/>
                  </p:cNvSpPr>
                  <p:nvPr/>
                </p:nvSpPr>
                <p:spPr bwMode="auto">
                  <a:xfrm>
                    <a:off x="6605973" y="4610375"/>
                    <a:ext cx="65772" cy="65434"/>
                  </a:xfrm>
                  <a:prstGeom prst="rect">
                    <a:avLst/>
                  </a:prstGeom>
                  <a:solidFill>
                    <a:schemeClr val="accent6"/>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180" name="Rectangle 155"/>
                  <p:cNvSpPr>
                    <a:spLocks noChangeArrowheads="1"/>
                  </p:cNvSpPr>
                  <p:nvPr/>
                </p:nvSpPr>
                <p:spPr bwMode="auto">
                  <a:xfrm>
                    <a:off x="3593555" y="2906366"/>
                    <a:ext cx="84190" cy="57256"/>
                  </a:xfrm>
                  <a:prstGeom prst="rect">
                    <a:avLst/>
                  </a:prstGeom>
                  <a:solidFill>
                    <a:schemeClr val="accent6"/>
                  </a:solidFill>
                  <a:ln w="9525">
                    <a:noFill/>
                    <a:miter lim="800000"/>
                    <a:headEnd/>
                    <a:tailEnd/>
                  </a:ln>
                </p:spPr>
                <p:txBody>
                  <a:bodyPr/>
                  <a:lstStyle/>
                  <a:p>
                    <a:pPr fontAlgn="auto">
                      <a:spcBef>
                        <a:spcPts val="0"/>
                      </a:spcBef>
                      <a:spcAft>
                        <a:spcPts val="0"/>
                      </a:spcAft>
                      <a:defRPr/>
                    </a:pPr>
                    <a:endParaRPr lang="fr-FR">
                      <a:latin typeface="+mn-lt"/>
                    </a:endParaRPr>
                  </a:p>
                </p:txBody>
              </p:sp>
              <p:sp>
                <p:nvSpPr>
                  <p:cNvPr id="181" name="Rectangle 156"/>
                  <p:cNvSpPr>
                    <a:spLocks noChangeArrowheads="1"/>
                  </p:cNvSpPr>
                  <p:nvPr/>
                </p:nvSpPr>
                <p:spPr bwMode="auto">
                  <a:xfrm>
                    <a:off x="3593555" y="2906366"/>
                    <a:ext cx="84190" cy="57256"/>
                  </a:xfrm>
                  <a:prstGeom prst="rect">
                    <a:avLst/>
                  </a:prstGeom>
                  <a:solidFill>
                    <a:schemeClr val="accent6"/>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182" name="Rectangle 157"/>
                  <p:cNvSpPr>
                    <a:spLocks noChangeArrowheads="1"/>
                  </p:cNvSpPr>
                  <p:nvPr/>
                </p:nvSpPr>
                <p:spPr bwMode="auto">
                  <a:xfrm>
                    <a:off x="4322324" y="3149017"/>
                    <a:ext cx="65772" cy="65434"/>
                  </a:xfrm>
                  <a:prstGeom prst="rect">
                    <a:avLst/>
                  </a:prstGeom>
                  <a:solidFill>
                    <a:schemeClr val="accent6"/>
                  </a:solidFill>
                  <a:ln w="9525">
                    <a:noFill/>
                    <a:miter lim="800000"/>
                    <a:headEnd/>
                    <a:tailEnd/>
                  </a:ln>
                </p:spPr>
                <p:txBody>
                  <a:bodyPr/>
                  <a:lstStyle/>
                  <a:p>
                    <a:pPr fontAlgn="auto">
                      <a:spcBef>
                        <a:spcPts val="0"/>
                      </a:spcBef>
                      <a:spcAft>
                        <a:spcPts val="0"/>
                      </a:spcAft>
                      <a:defRPr/>
                    </a:pPr>
                    <a:endParaRPr lang="fr-FR">
                      <a:latin typeface="+mn-lt"/>
                    </a:endParaRPr>
                  </a:p>
                </p:txBody>
              </p:sp>
              <p:sp>
                <p:nvSpPr>
                  <p:cNvPr id="183" name="Rectangle 158"/>
                  <p:cNvSpPr>
                    <a:spLocks noChangeArrowheads="1"/>
                  </p:cNvSpPr>
                  <p:nvPr/>
                </p:nvSpPr>
                <p:spPr bwMode="auto">
                  <a:xfrm>
                    <a:off x="4322324" y="3149017"/>
                    <a:ext cx="65772" cy="65434"/>
                  </a:xfrm>
                  <a:prstGeom prst="rect">
                    <a:avLst/>
                  </a:prstGeom>
                  <a:solidFill>
                    <a:schemeClr val="accent6"/>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184" name="Rectangle 159"/>
                  <p:cNvSpPr>
                    <a:spLocks noChangeArrowheads="1"/>
                  </p:cNvSpPr>
                  <p:nvPr/>
                </p:nvSpPr>
                <p:spPr bwMode="auto">
                  <a:xfrm>
                    <a:off x="4451239" y="3056319"/>
                    <a:ext cx="65774" cy="54528"/>
                  </a:xfrm>
                  <a:prstGeom prst="rect">
                    <a:avLst/>
                  </a:prstGeom>
                  <a:solidFill>
                    <a:schemeClr val="accent6"/>
                  </a:solidFill>
                  <a:ln w="9525">
                    <a:noFill/>
                    <a:miter lim="800000"/>
                    <a:headEnd/>
                    <a:tailEnd/>
                  </a:ln>
                </p:spPr>
                <p:txBody>
                  <a:bodyPr/>
                  <a:lstStyle/>
                  <a:p>
                    <a:pPr fontAlgn="auto">
                      <a:spcBef>
                        <a:spcPts val="0"/>
                      </a:spcBef>
                      <a:spcAft>
                        <a:spcPts val="0"/>
                      </a:spcAft>
                      <a:defRPr/>
                    </a:pPr>
                    <a:endParaRPr lang="fr-FR">
                      <a:latin typeface="+mn-lt"/>
                    </a:endParaRPr>
                  </a:p>
                </p:txBody>
              </p:sp>
              <p:sp>
                <p:nvSpPr>
                  <p:cNvPr id="185" name="Rectangle 160"/>
                  <p:cNvSpPr>
                    <a:spLocks noChangeArrowheads="1"/>
                  </p:cNvSpPr>
                  <p:nvPr/>
                </p:nvSpPr>
                <p:spPr bwMode="auto">
                  <a:xfrm>
                    <a:off x="4451239" y="3056319"/>
                    <a:ext cx="65774" cy="54528"/>
                  </a:xfrm>
                  <a:prstGeom prst="rect">
                    <a:avLst/>
                  </a:prstGeom>
                  <a:solidFill>
                    <a:schemeClr val="accent6"/>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186" name="Rectangle 161"/>
                  <p:cNvSpPr>
                    <a:spLocks noChangeArrowheads="1"/>
                  </p:cNvSpPr>
                  <p:nvPr/>
                </p:nvSpPr>
                <p:spPr bwMode="auto">
                  <a:xfrm>
                    <a:off x="4388096" y="2644630"/>
                    <a:ext cx="63142" cy="65434"/>
                  </a:xfrm>
                  <a:prstGeom prst="rect">
                    <a:avLst/>
                  </a:prstGeom>
                  <a:solidFill>
                    <a:schemeClr val="accent6"/>
                  </a:solidFill>
                  <a:ln w="9525">
                    <a:noFill/>
                    <a:miter lim="800000"/>
                    <a:headEnd/>
                    <a:tailEnd/>
                  </a:ln>
                </p:spPr>
                <p:txBody>
                  <a:bodyPr/>
                  <a:lstStyle/>
                  <a:p>
                    <a:pPr fontAlgn="auto">
                      <a:spcBef>
                        <a:spcPts val="0"/>
                      </a:spcBef>
                      <a:spcAft>
                        <a:spcPts val="0"/>
                      </a:spcAft>
                      <a:defRPr/>
                    </a:pPr>
                    <a:endParaRPr lang="fr-FR">
                      <a:latin typeface="+mn-lt"/>
                    </a:endParaRPr>
                  </a:p>
                </p:txBody>
              </p:sp>
              <p:sp>
                <p:nvSpPr>
                  <p:cNvPr id="187" name="Rectangle 162"/>
                  <p:cNvSpPr>
                    <a:spLocks noChangeArrowheads="1"/>
                  </p:cNvSpPr>
                  <p:nvPr/>
                </p:nvSpPr>
                <p:spPr bwMode="auto">
                  <a:xfrm>
                    <a:off x="4388096" y="2644630"/>
                    <a:ext cx="63142" cy="65434"/>
                  </a:xfrm>
                  <a:prstGeom prst="rect">
                    <a:avLst/>
                  </a:prstGeom>
                  <a:solidFill>
                    <a:schemeClr val="accent6"/>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188" name="Rectangle 163"/>
                  <p:cNvSpPr>
                    <a:spLocks noChangeArrowheads="1"/>
                  </p:cNvSpPr>
                  <p:nvPr/>
                </p:nvSpPr>
                <p:spPr bwMode="auto">
                  <a:xfrm>
                    <a:off x="4495965" y="3168101"/>
                    <a:ext cx="73666" cy="57256"/>
                  </a:xfrm>
                  <a:prstGeom prst="rect">
                    <a:avLst/>
                  </a:prstGeom>
                  <a:solidFill>
                    <a:schemeClr val="accent6"/>
                  </a:solidFill>
                  <a:ln w="9525">
                    <a:noFill/>
                    <a:miter lim="800000"/>
                    <a:headEnd/>
                    <a:tailEnd/>
                  </a:ln>
                </p:spPr>
                <p:txBody>
                  <a:bodyPr/>
                  <a:lstStyle/>
                  <a:p>
                    <a:pPr fontAlgn="auto">
                      <a:spcBef>
                        <a:spcPts val="0"/>
                      </a:spcBef>
                      <a:spcAft>
                        <a:spcPts val="0"/>
                      </a:spcAft>
                      <a:defRPr/>
                    </a:pPr>
                    <a:endParaRPr lang="fr-FR">
                      <a:latin typeface="+mn-lt"/>
                    </a:endParaRPr>
                  </a:p>
                </p:txBody>
              </p:sp>
              <p:sp>
                <p:nvSpPr>
                  <p:cNvPr id="189" name="Rectangle 164"/>
                  <p:cNvSpPr>
                    <a:spLocks noChangeArrowheads="1"/>
                  </p:cNvSpPr>
                  <p:nvPr/>
                </p:nvSpPr>
                <p:spPr bwMode="auto">
                  <a:xfrm>
                    <a:off x="4495965" y="3168101"/>
                    <a:ext cx="73666" cy="57256"/>
                  </a:xfrm>
                  <a:prstGeom prst="rect">
                    <a:avLst/>
                  </a:prstGeom>
                  <a:solidFill>
                    <a:schemeClr val="accent6"/>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190" name="Rectangle 165"/>
                  <p:cNvSpPr>
                    <a:spLocks noChangeArrowheads="1"/>
                  </p:cNvSpPr>
                  <p:nvPr/>
                </p:nvSpPr>
                <p:spPr bwMode="auto">
                  <a:xfrm>
                    <a:off x="4280229" y="2813668"/>
                    <a:ext cx="76296" cy="54528"/>
                  </a:xfrm>
                  <a:prstGeom prst="rect">
                    <a:avLst/>
                  </a:prstGeom>
                  <a:solidFill>
                    <a:schemeClr val="accent6"/>
                  </a:solidFill>
                  <a:ln w="9525">
                    <a:noFill/>
                    <a:miter lim="800000"/>
                    <a:headEnd/>
                    <a:tailEnd/>
                  </a:ln>
                </p:spPr>
                <p:txBody>
                  <a:bodyPr/>
                  <a:lstStyle/>
                  <a:p>
                    <a:pPr fontAlgn="auto">
                      <a:spcBef>
                        <a:spcPts val="0"/>
                      </a:spcBef>
                      <a:spcAft>
                        <a:spcPts val="0"/>
                      </a:spcAft>
                      <a:defRPr/>
                    </a:pPr>
                    <a:endParaRPr lang="fr-FR">
                      <a:latin typeface="+mn-lt"/>
                    </a:endParaRPr>
                  </a:p>
                </p:txBody>
              </p:sp>
              <p:sp>
                <p:nvSpPr>
                  <p:cNvPr id="191" name="Rectangle 166"/>
                  <p:cNvSpPr>
                    <a:spLocks noChangeArrowheads="1"/>
                  </p:cNvSpPr>
                  <p:nvPr/>
                </p:nvSpPr>
                <p:spPr bwMode="auto">
                  <a:xfrm>
                    <a:off x="4280229" y="2813668"/>
                    <a:ext cx="76296" cy="54528"/>
                  </a:xfrm>
                  <a:prstGeom prst="rect">
                    <a:avLst/>
                  </a:prstGeom>
                  <a:solidFill>
                    <a:schemeClr val="accent6"/>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192" name="Rectangle 167"/>
                  <p:cNvSpPr>
                    <a:spLocks noChangeArrowheads="1"/>
                  </p:cNvSpPr>
                  <p:nvPr/>
                </p:nvSpPr>
                <p:spPr bwMode="auto">
                  <a:xfrm>
                    <a:off x="3890851" y="2813668"/>
                    <a:ext cx="76296" cy="65434"/>
                  </a:xfrm>
                  <a:prstGeom prst="rect">
                    <a:avLst/>
                  </a:prstGeom>
                  <a:solidFill>
                    <a:schemeClr val="accent6"/>
                  </a:solidFill>
                  <a:ln w="9525">
                    <a:noFill/>
                    <a:miter lim="800000"/>
                    <a:headEnd/>
                    <a:tailEnd/>
                  </a:ln>
                </p:spPr>
                <p:txBody>
                  <a:bodyPr/>
                  <a:lstStyle/>
                  <a:p>
                    <a:pPr fontAlgn="auto">
                      <a:spcBef>
                        <a:spcPts val="0"/>
                      </a:spcBef>
                      <a:spcAft>
                        <a:spcPts val="0"/>
                      </a:spcAft>
                      <a:defRPr/>
                    </a:pPr>
                    <a:endParaRPr lang="fr-FR">
                      <a:latin typeface="+mn-lt"/>
                    </a:endParaRPr>
                  </a:p>
                </p:txBody>
              </p:sp>
              <p:sp>
                <p:nvSpPr>
                  <p:cNvPr id="193" name="Rectangle 168"/>
                  <p:cNvSpPr>
                    <a:spLocks noChangeArrowheads="1"/>
                  </p:cNvSpPr>
                  <p:nvPr/>
                </p:nvSpPr>
                <p:spPr bwMode="auto">
                  <a:xfrm>
                    <a:off x="3890851" y="2813668"/>
                    <a:ext cx="76296" cy="65434"/>
                  </a:xfrm>
                  <a:prstGeom prst="rect">
                    <a:avLst/>
                  </a:prstGeom>
                  <a:solidFill>
                    <a:schemeClr val="accent6"/>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sp>
                <p:nvSpPr>
                  <p:cNvPr id="194" name="Rectangle 169"/>
                  <p:cNvSpPr>
                    <a:spLocks noChangeArrowheads="1"/>
                  </p:cNvSpPr>
                  <p:nvPr/>
                </p:nvSpPr>
                <p:spPr bwMode="auto">
                  <a:xfrm>
                    <a:off x="6198177" y="4067818"/>
                    <a:ext cx="63142" cy="65434"/>
                  </a:xfrm>
                  <a:prstGeom prst="rect">
                    <a:avLst/>
                  </a:prstGeom>
                  <a:solidFill>
                    <a:schemeClr val="accent6"/>
                  </a:solidFill>
                  <a:ln w="9525">
                    <a:noFill/>
                    <a:miter lim="800000"/>
                    <a:headEnd/>
                    <a:tailEnd/>
                  </a:ln>
                </p:spPr>
                <p:txBody>
                  <a:bodyPr/>
                  <a:lstStyle/>
                  <a:p>
                    <a:pPr fontAlgn="auto">
                      <a:spcBef>
                        <a:spcPts val="0"/>
                      </a:spcBef>
                      <a:spcAft>
                        <a:spcPts val="0"/>
                      </a:spcAft>
                      <a:defRPr/>
                    </a:pPr>
                    <a:endParaRPr lang="fr-FR">
                      <a:latin typeface="+mn-lt"/>
                    </a:endParaRPr>
                  </a:p>
                </p:txBody>
              </p:sp>
              <p:sp>
                <p:nvSpPr>
                  <p:cNvPr id="195" name="Rectangle 170"/>
                  <p:cNvSpPr>
                    <a:spLocks noChangeArrowheads="1"/>
                  </p:cNvSpPr>
                  <p:nvPr/>
                </p:nvSpPr>
                <p:spPr bwMode="auto">
                  <a:xfrm>
                    <a:off x="6198177" y="4067818"/>
                    <a:ext cx="63142" cy="65434"/>
                  </a:xfrm>
                  <a:prstGeom prst="rect">
                    <a:avLst/>
                  </a:prstGeom>
                  <a:solidFill>
                    <a:schemeClr val="accent6"/>
                  </a:solidFill>
                  <a:ln w="9" cap="rnd">
                    <a:solidFill>
                      <a:srgbClr val="000000"/>
                    </a:solidFill>
                    <a:prstDash val="solid"/>
                    <a:round/>
                    <a:headEnd/>
                    <a:tailEnd/>
                  </a:ln>
                </p:spPr>
                <p:txBody>
                  <a:bodyPr/>
                  <a:lstStyle/>
                  <a:p>
                    <a:pPr fontAlgn="auto">
                      <a:spcBef>
                        <a:spcPts val="0"/>
                      </a:spcBef>
                      <a:spcAft>
                        <a:spcPts val="0"/>
                      </a:spcAft>
                      <a:defRPr/>
                    </a:pPr>
                    <a:endParaRPr lang="fr-FR">
                      <a:latin typeface="+mn-lt"/>
                    </a:endParaRPr>
                  </a:p>
                </p:txBody>
              </p:sp>
            </p:grpSp>
          </p:grpSp>
          <p:sp>
            <p:nvSpPr>
              <p:cNvPr id="169" name="Rectangle 168"/>
              <p:cNvSpPr>
                <a:spLocks noChangeArrowheads="1"/>
              </p:cNvSpPr>
              <p:nvPr/>
            </p:nvSpPr>
            <p:spPr bwMode="auto">
              <a:xfrm>
                <a:off x="6629650" y="4697621"/>
                <a:ext cx="397272" cy="316264"/>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fr-FR" sz="1200" b="1" dirty="0">
                    <a:solidFill>
                      <a:schemeClr val="accent6"/>
                    </a:solidFill>
                    <a:latin typeface="+mn-lt"/>
                  </a:rPr>
                  <a:t>28d</a:t>
                </a:r>
              </a:p>
            </p:txBody>
          </p:sp>
        </p:grpSp>
        <p:grpSp>
          <p:nvGrpSpPr>
            <p:cNvPr id="70680" name="Groupe 109"/>
            <p:cNvGrpSpPr>
              <a:grpSpLocks/>
            </p:cNvGrpSpPr>
            <p:nvPr/>
          </p:nvGrpSpPr>
          <p:grpSpPr bwMode="auto">
            <a:xfrm>
              <a:off x="1620180" y="1116479"/>
              <a:ext cx="1377514" cy="1133933"/>
              <a:chOff x="3624570" y="1913603"/>
              <a:chExt cx="2282925" cy="1947445"/>
            </a:xfrm>
          </p:grpSpPr>
          <p:sp>
            <p:nvSpPr>
              <p:cNvPr id="70774" name="Freeform 82"/>
              <p:cNvSpPr>
                <a:spLocks/>
              </p:cNvSpPr>
              <p:nvPr/>
            </p:nvSpPr>
            <p:spPr bwMode="auto">
              <a:xfrm>
                <a:off x="3624570" y="1913603"/>
                <a:ext cx="2282925" cy="1947445"/>
              </a:xfrm>
              <a:custGeom>
                <a:avLst/>
                <a:gdLst>
                  <a:gd name="T0" fmla="*/ 2147483646 w 212"/>
                  <a:gd name="T1" fmla="*/ 2147483646 h 208"/>
                  <a:gd name="T2" fmla="*/ 2147483646 w 212"/>
                  <a:gd name="T3" fmla="*/ 2147483646 h 208"/>
                  <a:gd name="T4" fmla="*/ 2147483646 w 212"/>
                  <a:gd name="T5" fmla="*/ 2147483646 h 208"/>
                  <a:gd name="T6" fmla="*/ 2147483646 w 212"/>
                  <a:gd name="T7" fmla="*/ 2147483646 h 208"/>
                  <a:gd name="T8" fmla="*/ 2147483646 w 212"/>
                  <a:gd name="T9" fmla="*/ 2147483646 h 208"/>
                  <a:gd name="T10" fmla="*/ 2147483646 w 212"/>
                  <a:gd name="T11" fmla="*/ 2147483646 h 208"/>
                  <a:gd name="T12" fmla="*/ 2147483646 w 212"/>
                  <a:gd name="T13" fmla="*/ 2147483646 h 208"/>
                  <a:gd name="T14" fmla="*/ 2147483646 w 212"/>
                  <a:gd name="T15" fmla="*/ 2147483646 h 208"/>
                  <a:gd name="T16" fmla="*/ 2147483646 w 212"/>
                  <a:gd name="T17" fmla="*/ 2147483646 h 208"/>
                  <a:gd name="T18" fmla="*/ 2147483646 w 212"/>
                  <a:gd name="T19" fmla="*/ 2147483646 h 208"/>
                  <a:gd name="T20" fmla="*/ 2147483646 w 212"/>
                  <a:gd name="T21" fmla="*/ 2147483646 h 208"/>
                  <a:gd name="T22" fmla="*/ 2147483646 w 212"/>
                  <a:gd name="T23" fmla="*/ 2147483646 h 208"/>
                  <a:gd name="T24" fmla="*/ 2147483646 w 212"/>
                  <a:gd name="T25" fmla="*/ 2147483646 h 208"/>
                  <a:gd name="T26" fmla="*/ 2147483646 w 212"/>
                  <a:gd name="T27" fmla="*/ 2147483646 h 208"/>
                  <a:gd name="T28" fmla="*/ 2147483646 w 212"/>
                  <a:gd name="T29" fmla="*/ 2147483646 h 208"/>
                  <a:gd name="T30" fmla="*/ 0 w 212"/>
                  <a:gd name="T31" fmla="*/ 2147483646 h 208"/>
                  <a:gd name="T32" fmla="*/ 0 w 212"/>
                  <a:gd name="T33" fmla="*/ 2147483646 h 208"/>
                  <a:gd name="T34" fmla="*/ 2147483646 w 212"/>
                  <a:gd name="T35" fmla="*/ 2147483646 h 208"/>
                  <a:gd name="T36" fmla="*/ 2147483646 w 212"/>
                  <a:gd name="T37" fmla="*/ 2147483646 h 208"/>
                  <a:gd name="T38" fmla="*/ 2147483646 w 212"/>
                  <a:gd name="T39" fmla="*/ 2147483646 h 208"/>
                  <a:gd name="T40" fmla="*/ 2147483646 w 212"/>
                  <a:gd name="T41" fmla="*/ 2147483646 h 208"/>
                  <a:gd name="T42" fmla="*/ 2147483646 w 212"/>
                  <a:gd name="T43" fmla="*/ 2147483646 h 208"/>
                  <a:gd name="T44" fmla="*/ 2147483646 w 212"/>
                  <a:gd name="T45" fmla="*/ 2147483646 h 208"/>
                  <a:gd name="T46" fmla="*/ 2147483646 w 212"/>
                  <a:gd name="T47" fmla="*/ 2147483646 h 208"/>
                  <a:gd name="T48" fmla="*/ 2147483646 w 212"/>
                  <a:gd name="T49" fmla="*/ 2147483646 h 208"/>
                  <a:gd name="T50" fmla="*/ 2147483646 w 212"/>
                  <a:gd name="T51" fmla="*/ 2147483646 h 208"/>
                  <a:gd name="T52" fmla="*/ 2147483646 w 212"/>
                  <a:gd name="T53" fmla="*/ 2147483646 h 208"/>
                  <a:gd name="T54" fmla="*/ 2147483646 w 212"/>
                  <a:gd name="T55" fmla="*/ 2147483646 h 208"/>
                  <a:gd name="T56" fmla="*/ 2147483646 w 212"/>
                  <a:gd name="T57" fmla="*/ 2147483646 h 208"/>
                  <a:gd name="T58" fmla="*/ 2147483646 w 212"/>
                  <a:gd name="T59" fmla="*/ 2147483646 h 208"/>
                  <a:gd name="T60" fmla="*/ 2147483646 w 212"/>
                  <a:gd name="T61" fmla="*/ 2147483646 h 208"/>
                  <a:gd name="T62" fmla="*/ 2147483646 w 212"/>
                  <a:gd name="T63" fmla="*/ 2147483646 h 208"/>
                  <a:gd name="T64" fmla="*/ 2147483646 w 212"/>
                  <a:gd name="T65" fmla="*/ 2147483646 h 208"/>
                  <a:gd name="T66" fmla="*/ 2147483646 w 212"/>
                  <a:gd name="T67" fmla="*/ 2147483646 h 208"/>
                  <a:gd name="T68" fmla="*/ 2147483646 w 212"/>
                  <a:gd name="T69" fmla="*/ 2147483646 h 208"/>
                  <a:gd name="T70" fmla="*/ 2147483646 w 212"/>
                  <a:gd name="T71" fmla="*/ 2147483646 h 208"/>
                  <a:gd name="T72" fmla="*/ 2147483646 w 212"/>
                  <a:gd name="T73" fmla="*/ 2147483646 h 208"/>
                  <a:gd name="T74" fmla="*/ 2147483646 w 212"/>
                  <a:gd name="T75" fmla="*/ 2147483646 h 208"/>
                  <a:gd name="T76" fmla="*/ 2147483646 w 212"/>
                  <a:gd name="T77" fmla="*/ 2147483646 h 208"/>
                  <a:gd name="T78" fmla="*/ 2147483646 w 212"/>
                  <a:gd name="T79" fmla="*/ 2147483646 h 208"/>
                  <a:gd name="T80" fmla="*/ 2147483646 w 212"/>
                  <a:gd name="T81" fmla="*/ 2147483646 h 208"/>
                  <a:gd name="T82" fmla="*/ 2147483646 w 212"/>
                  <a:gd name="T83" fmla="*/ 2147483646 h 208"/>
                  <a:gd name="T84" fmla="*/ 2147483646 w 212"/>
                  <a:gd name="T85" fmla="*/ 2147483646 h 208"/>
                  <a:gd name="T86" fmla="*/ 2147483646 w 212"/>
                  <a:gd name="T87" fmla="*/ 2147483646 h 208"/>
                  <a:gd name="T88" fmla="*/ 2147483646 w 212"/>
                  <a:gd name="T89" fmla="*/ 2147483646 h 208"/>
                  <a:gd name="T90" fmla="*/ 2147483646 w 212"/>
                  <a:gd name="T91" fmla="*/ 2147483646 h 208"/>
                  <a:gd name="T92" fmla="*/ 2147483646 w 212"/>
                  <a:gd name="T93" fmla="*/ 2147483646 h 208"/>
                  <a:gd name="T94" fmla="*/ 2147483646 w 212"/>
                  <a:gd name="T95" fmla="*/ 2147483646 h 208"/>
                  <a:gd name="T96" fmla="*/ 2147483646 w 212"/>
                  <a:gd name="T97" fmla="*/ 2147483646 h 208"/>
                  <a:gd name="T98" fmla="*/ 2147483646 w 212"/>
                  <a:gd name="T99" fmla="*/ 2147483646 h 2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2"/>
                  <a:gd name="T151" fmla="*/ 0 h 208"/>
                  <a:gd name="T152" fmla="*/ 212 w 212"/>
                  <a:gd name="T153" fmla="*/ 208 h 2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2" h="208">
                    <a:moveTo>
                      <a:pt x="150" y="61"/>
                    </a:moveTo>
                    <a:lnTo>
                      <a:pt x="144" y="55"/>
                    </a:lnTo>
                    <a:lnTo>
                      <a:pt x="138" y="49"/>
                    </a:lnTo>
                    <a:lnTo>
                      <a:pt x="131" y="44"/>
                    </a:lnTo>
                    <a:lnTo>
                      <a:pt x="125" y="39"/>
                    </a:lnTo>
                    <a:lnTo>
                      <a:pt x="118" y="34"/>
                    </a:lnTo>
                    <a:lnTo>
                      <a:pt x="111" y="29"/>
                    </a:lnTo>
                    <a:lnTo>
                      <a:pt x="105" y="25"/>
                    </a:lnTo>
                    <a:lnTo>
                      <a:pt x="98" y="21"/>
                    </a:lnTo>
                    <a:lnTo>
                      <a:pt x="91" y="17"/>
                    </a:lnTo>
                    <a:lnTo>
                      <a:pt x="84" y="13"/>
                    </a:lnTo>
                    <a:lnTo>
                      <a:pt x="78" y="10"/>
                    </a:lnTo>
                    <a:lnTo>
                      <a:pt x="71" y="8"/>
                    </a:lnTo>
                    <a:lnTo>
                      <a:pt x="65" y="6"/>
                    </a:lnTo>
                    <a:lnTo>
                      <a:pt x="59" y="4"/>
                    </a:lnTo>
                    <a:lnTo>
                      <a:pt x="53" y="2"/>
                    </a:lnTo>
                    <a:lnTo>
                      <a:pt x="47" y="1"/>
                    </a:lnTo>
                    <a:lnTo>
                      <a:pt x="42" y="1"/>
                    </a:lnTo>
                    <a:lnTo>
                      <a:pt x="37" y="0"/>
                    </a:lnTo>
                    <a:lnTo>
                      <a:pt x="32" y="1"/>
                    </a:lnTo>
                    <a:lnTo>
                      <a:pt x="27" y="1"/>
                    </a:lnTo>
                    <a:lnTo>
                      <a:pt x="23" y="2"/>
                    </a:lnTo>
                    <a:lnTo>
                      <a:pt x="19" y="4"/>
                    </a:lnTo>
                    <a:lnTo>
                      <a:pt x="15" y="6"/>
                    </a:lnTo>
                    <a:lnTo>
                      <a:pt x="12" y="8"/>
                    </a:lnTo>
                    <a:lnTo>
                      <a:pt x="9" y="11"/>
                    </a:lnTo>
                    <a:lnTo>
                      <a:pt x="6" y="14"/>
                    </a:lnTo>
                    <a:lnTo>
                      <a:pt x="4" y="17"/>
                    </a:lnTo>
                    <a:lnTo>
                      <a:pt x="2" y="21"/>
                    </a:lnTo>
                    <a:lnTo>
                      <a:pt x="1" y="25"/>
                    </a:lnTo>
                    <a:lnTo>
                      <a:pt x="0" y="29"/>
                    </a:lnTo>
                    <a:lnTo>
                      <a:pt x="0" y="34"/>
                    </a:lnTo>
                    <a:lnTo>
                      <a:pt x="0" y="39"/>
                    </a:lnTo>
                    <a:lnTo>
                      <a:pt x="0" y="44"/>
                    </a:lnTo>
                    <a:lnTo>
                      <a:pt x="1" y="50"/>
                    </a:lnTo>
                    <a:lnTo>
                      <a:pt x="2" y="56"/>
                    </a:lnTo>
                    <a:lnTo>
                      <a:pt x="4" y="62"/>
                    </a:lnTo>
                    <a:lnTo>
                      <a:pt x="6" y="68"/>
                    </a:lnTo>
                    <a:lnTo>
                      <a:pt x="8" y="74"/>
                    </a:lnTo>
                    <a:lnTo>
                      <a:pt x="11" y="80"/>
                    </a:lnTo>
                    <a:lnTo>
                      <a:pt x="15" y="87"/>
                    </a:lnTo>
                    <a:lnTo>
                      <a:pt x="18" y="93"/>
                    </a:lnTo>
                    <a:lnTo>
                      <a:pt x="22" y="100"/>
                    </a:lnTo>
                    <a:lnTo>
                      <a:pt x="26" y="106"/>
                    </a:lnTo>
                    <a:lnTo>
                      <a:pt x="31" y="113"/>
                    </a:lnTo>
                    <a:lnTo>
                      <a:pt x="36" y="119"/>
                    </a:lnTo>
                    <a:lnTo>
                      <a:pt x="41" y="126"/>
                    </a:lnTo>
                    <a:lnTo>
                      <a:pt x="47" y="132"/>
                    </a:lnTo>
                    <a:lnTo>
                      <a:pt x="52" y="139"/>
                    </a:lnTo>
                    <a:lnTo>
                      <a:pt x="58" y="145"/>
                    </a:lnTo>
                    <a:lnTo>
                      <a:pt x="65" y="151"/>
                    </a:lnTo>
                    <a:lnTo>
                      <a:pt x="71" y="157"/>
                    </a:lnTo>
                    <a:lnTo>
                      <a:pt x="77" y="162"/>
                    </a:lnTo>
                    <a:lnTo>
                      <a:pt x="84" y="167"/>
                    </a:lnTo>
                    <a:lnTo>
                      <a:pt x="90" y="173"/>
                    </a:lnTo>
                    <a:lnTo>
                      <a:pt x="97" y="177"/>
                    </a:lnTo>
                    <a:lnTo>
                      <a:pt x="104" y="182"/>
                    </a:lnTo>
                    <a:lnTo>
                      <a:pt x="111" y="186"/>
                    </a:lnTo>
                    <a:lnTo>
                      <a:pt x="117" y="190"/>
                    </a:lnTo>
                    <a:lnTo>
                      <a:pt x="124" y="194"/>
                    </a:lnTo>
                    <a:lnTo>
                      <a:pt x="131" y="197"/>
                    </a:lnTo>
                    <a:lnTo>
                      <a:pt x="137" y="200"/>
                    </a:lnTo>
                    <a:lnTo>
                      <a:pt x="143" y="202"/>
                    </a:lnTo>
                    <a:lnTo>
                      <a:pt x="150" y="204"/>
                    </a:lnTo>
                    <a:lnTo>
                      <a:pt x="156" y="206"/>
                    </a:lnTo>
                    <a:lnTo>
                      <a:pt x="162" y="207"/>
                    </a:lnTo>
                    <a:lnTo>
                      <a:pt x="167" y="208"/>
                    </a:lnTo>
                    <a:lnTo>
                      <a:pt x="173" y="208"/>
                    </a:lnTo>
                    <a:lnTo>
                      <a:pt x="178" y="208"/>
                    </a:lnTo>
                    <a:lnTo>
                      <a:pt x="183" y="208"/>
                    </a:lnTo>
                    <a:lnTo>
                      <a:pt x="187" y="207"/>
                    </a:lnTo>
                    <a:lnTo>
                      <a:pt x="191" y="206"/>
                    </a:lnTo>
                    <a:lnTo>
                      <a:pt x="195" y="204"/>
                    </a:lnTo>
                    <a:lnTo>
                      <a:pt x="199" y="202"/>
                    </a:lnTo>
                    <a:lnTo>
                      <a:pt x="202" y="199"/>
                    </a:lnTo>
                    <a:lnTo>
                      <a:pt x="204" y="196"/>
                    </a:lnTo>
                    <a:lnTo>
                      <a:pt x="207" y="193"/>
                    </a:lnTo>
                    <a:lnTo>
                      <a:pt x="209" y="190"/>
                    </a:lnTo>
                    <a:lnTo>
                      <a:pt x="210" y="186"/>
                    </a:lnTo>
                    <a:lnTo>
                      <a:pt x="211" y="182"/>
                    </a:lnTo>
                    <a:lnTo>
                      <a:pt x="212" y="177"/>
                    </a:lnTo>
                    <a:lnTo>
                      <a:pt x="212" y="172"/>
                    </a:lnTo>
                    <a:lnTo>
                      <a:pt x="212" y="167"/>
                    </a:lnTo>
                    <a:lnTo>
                      <a:pt x="211" y="162"/>
                    </a:lnTo>
                    <a:lnTo>
                      <a:pt x="210" y="156"/>
                    </a:lnTo>
                    <a:lnTo>
                      <a:pt x="209" y="150"/>
                    </a:lnTo>
                    <a:lnTo>
                      <a:pt x="207" y="144"/>
                    </a:lnTo>
                    <a:lnTo>
                      <a:pt x="205" y="138"/>
                    </a:lnTo>
                    <a:lnTo>
                      <a:pt x="202" y="132"/>
                    </a:lnTo>
                    <a:lnTo>
                      <a:pt x="199" y="125"/>
                    </a:lnTo>
                    <a:lnTo>
                      <a:pt x="195" y="119"/>
                    </a:lnTo>
                    <a:lnTo>
                      <a:pt x="192" y="112"/>
                    </a:lnTo>
                    <a:lnTo>
                      <a:pt x="187" y="106"/>
                    </a:lnTo>
                    <a:lnTo>
                      <a:pt x="183" y="99"/>
                    </a:lnTo>
                    <a:lnTo>
                      <a:pt x="178" y="92"/>
                    </a:lnTo>
                    <a:lnTo>
                      <a:pt x="173" y="86"/>
                    </a:lnTo>
                    <a:lnTo>
                      <a:pt x="168" y="80"/>
                    </a:lnTo>
                    <a:lnTo>
                      <a:pt x="162" y="73"/>
                    </a:lnTo>
                    <a:lnTo>
                      <a:pt x="156" y="67"/>
                    </a:lnTo>
                    <a:lnTo>
                      <a:pt x="150" y="61"/>
                    </a:lnTo>
                  </a:path>
                </a:pathLst>
              </a:custGeom>
              <a:noFill/>
              <a:ln w="28575" cap="rnd">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nvGrpSpPr>
              <p:cNvPr id="70775" name="Groupe 573"/>
              <p:cNvGrpSpPr>
                <a:grpSpLocks/>
              </p:cNvGrpSpPr>
              <p:nvPr/>
            </p:nvGrpSpPr>
            <p:grpSpPr bwMode="auto">
              <a:xfrm>
                <a:off x="3656875" y="1932228"/>
                <a:ext cx="2207546" cy="1881912"/>
                <a:chOff x="3656875" y="1932228"/>
                <a:chExt cx="2207546" cy="1881912"/>
              </a:xfrm>
            </p:grpSpPr>
            <p:grpSp>
              <p:nvGrpSpPr>
                <p:cNvPr id="70776" name="Groupe 572"/>
                <p:cNvGrpSpPr>
                  <a:grpSpLocks/>
                </p:cNvGrpSpPr>
                <p:nvPr/>
              </p:nvGrpSpPr>
              <p:grpSpPr bwMode="auto">
                <a:xfrm>
                  <a:off x="3656875" y="1932228"/>
                  <a:ext cx="2207546" cy="1881912"/>
                  <a:chOff x="3656875" y="1932228"/>
                  <a:chExt cx="2207546" cy="1881912"/>
                </a:xfrm>
              </p:grpSpPr>
              <p:sp>
                <p:nvSpPr>
                  <p:cNvPr id="70778" name="Line 185"/>
                  <p:cNvSpPr>
                    <a:spLocks noChangeShapeType="1"/>
                  </p:cNvSpPr>
                  <p:nvPr/>
                </p:nvSpPr>
                <p:spPr bwMode="auto">
                  <a:xfrm flipV="1">
                    <a:off x="5315227" y="2709895"/>
                    <a:ext cx="75380"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79" name="Line 186"/>
                  <p:cNvSpPr>
                    <a:spLocks noChangeShapeType="1"/>
                  </p:cNvSpPr>
                  <p:nvPr/>
                </p:nvSpPr>
                <p:spPr bwMode="auto">
                  <a:xfrm>
                    <a:off x="5315227" y="2709895"/>
                    <a:ext cx="75380"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80" name="Line 187"/>
                  <p:cNvSpPr>
                    <a:spLocks noChangeShapeType="1"/>
                  </p:cNvSpPr>
                  <p:nvPr/>
                </p:nvSpPr>
                <p:spPr bwMode="auto">
                  <a:xfrm>
                    <a:off x="5293690" y="2747031"/>
                    <a:ext cx="118454" cy="109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81" name="Line 188"/>
                  <p:cNvSpPr>
                    <a:spLocks noChangeShapeType="1"/>
                  </p:cNvSpPr>
                  <p:nvPr/>
                </p:nvSpPr>
                <p:spPr bwMode="auto">
                  <a:xfrm flipV="1">
                    <a:off x="5347532" y="2700065"/>
                    <a:ext cx="1197" cy="9393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82" name="Line 189"/>
                  <p:cNvSpPr>
                    <a:spLocks noChangeShapeType="1"/>
                  </p:cNvSpPr>
                  <p:nvPr/>
                </p:nvSpPr>
                <p:spPr bwMode="auto">
                  <a:xfrm flipV="1">
                    <a:off x="4281449" y="1950796"/>
                    <a:ext cx="75380"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83" name="Line 190"/>
                  <p:cNvSpPr>
                    <a:spLocks noChangeShapeType="1"/>
                  </p:cNvSpPr>
                  <p:nvPr/>
                </p:nvSpPr>
                <p:spPr bwMode="auto">
                  <a:xfrm>
                    <a:off x="4281449" y="1950796"/>
                    <a:ext cx="75380"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84" name="Line 191"/>
                  <p:cNvSpPr>
                    <a:spLocks noChangeShapeType="1"/>
                  </p:cNvSpPr>
                  <p:nvPr/>
                </p:nvSpPr>
                <p:spPr bwMode="auto">
                  <a:xfrm>
                    <a:off x="4259912" y="1979194"/>
                    <a:ext cx="107685" cy="109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85" name="Line 192"/>
                  <p:cNvSpPr>
                    <a:spLocks noChangeShapeType="1"/>
                  </p:cNvSpPr>
                  <p:nvPr/>
                </p:nvSpPr>
                <p:spPr bwMode="auto">
                  <a:xfrm flipV="1">
                    <a:off x="4313755" y="1932228"/>
                    <a:ext cx="1197" cy="9393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86" name="Line 193"/>
                  <p:cNvSpPr>
                    <a:spLocks noChangeShapeType="1"/>
                  </p:cNvSpPr>
                  <p:nvPr/>
                </p:nvSpPr>
                <p:spPr bwMode="auto">
                  <a:xfrm flipV="1">
                    <a:off x="5164467" y="2475066"/>
                    <a:ext cx="86148"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87" name="Line 194"/>
                  <p:cNvSpPr>
                    <a:spLocks noChangeShapeType="1"/>
                  </p:cNvSpPr>
                  <p:nvPr/>
                </p:nvSpPr>
                <p:spPr bwMode="auto">
                  <a:xfrm>
                    <a:off x="5164467" y="2475066"/>
                    <a:ext cx="86148"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88" name="Line 195"/>
                  <p:cNvSpPr>
                    <a:spLocks noChangeShapeType="1"/>
                  </p:cNvSpPr>
                  <p:nvPr/>
                </p:nvSpPr>
                <p:spPr bwMode="auto">
                  <a:xfrm>
                    <a:off x="5153699" y="2503464"/>
                    <a:ext cx="107685" cy="109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89" name="Line 196"/>
                  <p:cNvSpPr>
                    <a:spLocks noChangeShapeType="1"/>
                  </p:cNvSpPr>
                  <p:nvPr/>
                </p:nvSpPr>
                <p:spPr bwMode="auto">
                  <a:xfrm flipV="1">
                    <a:off x="5207542" y="2456498"/>
                    <a:ext cx="1197" cy="9393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90" name="Line 197"/>
                  <p:cNvSpPr>
                    <a:spLocks noChangeShapeType="1"/>
                  </p:cNvSpPr>
                  <p:nvPr/>
                </p:nvSpPr>
                <p:spPr bwMode="auto">
                  <a:xfrm flipV="1">
                    <a:off x="3893783" y="2456498"/>
                    <a:ext cx="75380"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91" name="Line 198"/>
                  <p:cNvSpPr>
                    <a:spLocks noChangeShapeType="1"/>
                  </p:cNvSpPr>
                  <p:nvPr/>
                </p:nvSpPr>
                <p:spPr bwMode="auto">
                  <a:xfrm>
                    <a:off x="3893783" y="2456498"/>
                    <a:ext cx="75380"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92" name="Line 199"/>
                  <p:cNvSpPr>
                    <a:spLocks noChangeShapeType="1"/>
                  </p:cNvSpPr>
                  <p:nvPr/>
                </p:nvSpPr>
                <p:spPr bwMode="auto">
                  <a:xfrm>
                    <a:off x="3872246" y="2493634"/>
                    <a:ext cx="118454" cy="109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93" name="Line 200"/>
                  <p:cNvSpPr>
                    <a:spLocks noChangeShapeType="1"/>
                  </p:cNvSpPr>
                  <p:nvPr/>
                </p:nvSpPr>
                <p:spPr bwMode="auto">
                  <a:xfrm flipV="1">
                    <a:off x="3936857" y="2437930"/>
                    <a:ext cx="1197" cy="102670"/>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94" name="Line 201"/>
                  <p:cNvSpPr>
                    <a:spLocks noChangeShapeType="1"/>
                  </p:cNvSpPr>
                  <p:nvPr/>
                </p:nvSpPr>
                <p:spPr bwMode="auto">
                  <a:xfrm flipV="1">
                    <a:off x="5099856" y="3383801"/>
                    <a:ext cx="86148"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95" name="Line 202"/>
                  <p:cNvSpPr>
                    <a:spLocks noChangeShapeType="1"/>
                  </p:cNvSpPr>
                  <p:nvPr/>
                </p:nvSpPr>
                <p:spPr bwMode="auto">
                  <a:xfrm>
                    <a:off x="5099856" y="3383801"/>
                    <a:ext cx="86148"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96" name="Line 203"/>
                  <p:cNvSpPr>
                    <a:spLocks noChangeShapeType="1"/>
                  </p:cNvSpPr>
                  <p:nvPr/>
                </p:nvSpPr>
                <p:spPr bwMode="auto">
                  <a:xfrm>
                    <a:off x="5089088" y="3420937"/>
                    <a:ext cx="107685" cy="109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97" name="Line 204"/>
                  <p:cNvSpPr>
                    <a:spLocks noChangeShapeType="1"/>
                  </p:cNvSpPr>
                  <p:nvPr/>
                </p:nvSpPr>
                <p:spPr bwMode="auto">
                  <a:xfrm flipV="1">
                    <a:off x="5142930" y="3365233"/>
                    <a:ext cx="1197" cy="102670"/>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98" name="Line 205"/>
                  <p:cNvSpPr>
                    <a:spLocks noChangeShapeType="1"/>
                  </p:cNvSpPr>
                  <p:nvPr/>
                </p:nvSpPr>
                <p:spPr bwMode="auto">
                  <a:xfrm flipV="1">
                    <a:off x="4744495" y="3009166"/>
                    <a:ext cx="86148"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99" name="Line 206"/>
                  <p:cNvSpPr>
                    <a:spLocks noChangeShapeType="1"/>
                  </p:cNvSpPr>
                  <p:nvPr/>
                </p:nvSpPr>
                <p:spPr bwMode="auto">
                  <a:xfrm>
                    <a:off x="4744495" y="3009166"/>
                    <a:ext cx="86148"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00" name="Line 207"/>
                  <p:cNvSpPr>
                    <a:spLocks noChangeShapeType="1"/>
                  </p:cNvSpPr>
                  <p:nvPr/>
                </p:nvSpPr>
                <p:spPr bwMode="auto">
                  <a:xfrm>
                    <a:off x="4733727" y="3037564"/>
                    <a:ext cx="107685" cy="109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01" name="Line 208"/>
                  <p:cNvSpPr>
                    <a:spLocks noChangeShapeType="1"/>
                  </p:cNvSpPr>
                  <p:nvPr/>
                </p:nvSpPr>
                <p:spPr bwMode="auto">
                  <a:xfrm flipV="1">
                    <a:off x="4787569" y="2990598"/>
                    <a:ext cx="1197" cy="102670"/>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02" name="Line 209"/>
                  <p:cNvSpPr>
                    <a:spLocks noChangeShapeType="1"/>
                  </p:cNvSpPr>
                  <p:nvPr/>
                </p:nvSpPr>
                <p:spPr bwMode="auto">
                  <a:xfrm flipV="1">
                    <a:off x="3936857" y="2756861"/>
                    <a:ext cx="75380"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03" name="Line 210"/>
                  <p:cNvSpPr>
                    <a:spLocks noChangeShapeType="1"/>
                  </p:cNvSpPr>
                  <p:nvPr/>
                </p:nvSpPr>
                <p:spPr bwMode="auto">
                  <a:xfrm>
                    <a:off x="3936857" y="2756861"/>
                    <a:ext cx="75380"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04" name="Line 211"/>
                  <p:cNvSpPr>
                    <a:spLocks noChangeShapeType="1"/>
                  </p:cNvSpPr>
                  <p:nvPr/>
                </p:nvSpPr>
                <p:spPr bwMode="auto">
                  <a:xfrm>
                    <a:off x="3926088" y="2784167"/>
                    <a:ext cx="107685" cy="109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05" name="Line 212"/>
                  <p:cNvSpPr>
                    <a:spLocks noChangeShapeType="1"/>
                  </p:cNvSpPr>
                  <p:nvPr/>
                </p:nvSpPr>
                <p:spPr bwMode="auto">
                  <a:xfrm flipV="1">
                    <a:off x="3979931" y="2737201"/>
                    <a:ext cx="1197" cy="9393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06" name="Line 213"/>
                  <p:cNvSpPr>
                    <a:spLocks noChangeShapeType="1"/>
                  </p:cNvSpPr>
                  <p:nvPr/>
                </p:nvSpPr>
                <p:spPr bwMode="auto">
                  <a:xfrm flipV="1">
                    <a:off x="4615273" y="3580402"/>
                    <a:ext cx="86148"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07" name="Line 214"/>
                  <p:cNvSpPr>
                    <a:spLocks noChangeShapeType="1"/>
                  </p:cNvSpPr>
                  <p:nvPr/>
                </p:nvSpPr>
                <p:spPr bwMode="auto">
                  <a:xfrm>
                    <a:off x="4615273" y="3580402"/>
                    <a:ext cx="86148"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08" name="Line 215"/>
                  <p:cNvSpPr>
                    <a:spLocks noChangeShapeType="1"/>
                  </p:cNvSpPr>
                  <p:nvPr/>
                </p:nvSpPr>
                <p:spPr bwMode="auto">
                  <a:xfrm>
                    <a:off x="4604505" y="3608800"/>
                    <a:ext cx="107685" cy="109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09" name="Line 216"/>
                  <p:cNvSpPr>
                    <a:spLocks noChangeShapeType="1"/>
                  </p:cNvSpPr>
                  <p:nvPr/>
                </p:nvSpPr>
                <p:spPr bwMode="auto">
                  <a:xfrm flipV="1">
                    <a:off x="4658347" y="3561834"/>
                    <a:ext cx="1197" cy="102670"/>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10" name="Line 217"/>
                  <p:cNvSpPr>
                    <a:spLocks noChangeShapeType="1"/>
                  </p:cNvSpPr>
                  <p:nvPr/>
                </p:nvSpPr>
                <p:spPr bwMode="auto">
                  <a:xfrm flipV="1">
                    <a:off x="4367597" y="2222761"/>
                    <a:ext cx="86148"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11" name="Line 218"/>
                  <p:cNvSpPr>
                    <a:spLocks noChangeShapeType="1"/>
                  </p:cNvSpPr>
                  <p:nvPr/>
                </p:nvSpPr>
                <p:spPr bwMode="auto">
                  <a:xfrm>
                    <a:off x="4367597" y="2222761"/>
                    <a:ext cx="86148"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12" name="Line 219"/>
                  <p:cNvSpPr>
                    <a:spLocks noChangeShapeType="1"/>
                  </p:cNvSpPr>
                  <p:nvPr/>
                </p:nvSpPr>
                <p:spPr bwMode="auto">
                  <a:xfrm>
                    <a:off x="4356829" y="2251159"/>
                    <a:ext cx="107685" cy="109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13" name="Line 220"/>
                  <p:cNvSpPr>
                    <a:spLocks noChangeShapeType="1"/>
                  </p:cNvSpPr>
                  <p:nvPr/>
                </p:nvSpPr>
                <p:spPr bwMode="auto">
                  <a:xfrm flipV="1">
                    <a:off x="4410671" y="2204193"/>
                    <a:ext cx="1197" cy="92840"/>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14" name="Line 221"/>
                  <p:cNvSpPr>
                    <a:spLocks noChangeShapeType="1"/>
                  </p:cNvSpPr>
                  <p:nvPr/>
                </p:nvSpPr>
                <p:spPr bwMode="auto">
                  <a:xfrm flipV="1">
                    <a:off x="5767504" y="3739868"/>
                    <a:ext cx="75380"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15" name="Line 222"/>
                  <p:cNvSpPr>
                    <a:spLocks noChangeShapeType="1"/>
                  </p:cNvSpPr>
                  <p:nvPr/>
                </p:nvSpPr>
                <p:spPr bwMode="auto">
                  <a:xfrm>
                    <a:off x="5767504" y="3739868"/>
                    <a:ext cx="75380"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16" name="Line 223"/>
                  <p:cNvSpPr>
                    <a:spLocks noChangeShapeType="1"/>
                  </p:cNvSpPr>
                  <p:nvPr/>
                </p:nvSpPr>
                <p:spPr bwMode="auto">
                  <a:xfrm>
                    <a:off x="5756736" y="3767174"/>
                    <a:ext cx="107685" cy="109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17" name="Line 224"/>
                  <p:cNvSpPr>
                    <a:spLocks noChangeShapeType="1"/>
                  </p:cNvSpPr>
                  <p:nvPr/>
                </p:nvSpPr>
                <p:spPr bwMode="auto">
                  <a:xfrm flipV="1">
                    <a:off x="5810578" y="3721300"/>
                    <a:ext cx="1197" cy="92840"/>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18" name="Line 225"/>
                  <p:cNvSpPr>
                    <a:spLocks noChangeShapeType="1"/>
                  </p:cNvSpPr>
                  <p:nvPr/>
                </p:nvSpPr>
                <p:spPr bwMode="auto">
                  <a:xfrm flipV="1">
                    <a:off x="3667644" y="2475066"/>
                    <a:ext cx="75380" cy="7536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19" name="Line 226"/>
                  <p:cNvSpPr>
                    <a:spLocks noChangeShapeType="1"/>
                  </p:cNvSpPr>
                  <p:nvPr/>
                </p:nvSpPr>
                <p:spPr bwMode="auto">
                  <a:xfrm>
                    <a:off x="3667644" y="2475066"/>
                    <a:ext cx="75380" cy="7536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20" name="Line 227"/>
                  <p:cNvSpPr>
                    <a:spLocks noChangeShapeType="1"/>
                  </p:cNvSpPr>
                  <p:nvPr/>
                </p:nvSpPr>
                <p:spPr bwMode="auto">
                  <a:xfrm>
                    <a:off x="3656875" y="2513294"/>
                    <a:ext cx="107685" cy="109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21" name="Line 228"/>
                  <p:cNvSpPr>
                    <a:spLocks noChangeShapeType="1"/>
                  </p:cNvSpPr>
                  <p:nvPr/>
                </p:nvSpPr>
                <p:spPr bwMode="auto">
                  <a:xfrm flipV="1">
                    <a:off x="3710718" y="2466328"/>
                    <a:ext cx="1197" cy="9393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22" name="Line 229"/>
                  <p:cNvSpPr>
                    <a:spLocks noChangeShapeType="1"/>
                  </p:cNvSpPr>
                  <p:nvPr/>
                </p:nvSpPr>
                <p:spPr bwMode="auto">
                  <a:xfrm flipV="1">
                    <a:off x="5024477" y="2747031"/>
                    <a:ext cx="75380"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23" name="Line 230"/>
                  <p:cNvSpPr>
                    <a:spLocks noChangeShapeType="1"/>
                  </p:cNvSpPr>
                  <p:nvPr/>
                </p:nvSpPr>
                <p:spPr bwMode="auto">
                  <a:xfrm>
                    <a:off x="5024477" y="2747031"/>
                    <a:ext cx="75380" cy="65534"/>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24" name="Line 231"/>
                  <p:cNvSpPr>
                    <a:spLocks noChangeShapeType="1"/>
                  </p:cNvSpPr>
                  <p:nvPr/>
                </p:nvSpPr>
                <p:spPr bwMode="auto">
                  <a:xfrm>
                    <a:off x="5002940" y="2775429"/>
                    <a:ext cx="107685" cy="1092"/>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825" name="Line 232"/>
                  <p:cNvSpPr>
                    <a:spLocks noChangeShapeType="1"/>
                  </p:cNvSpPr>
                  <p:nvPr/>
                </p:nvSpPr>
                <p:spPr bwMode="auto">
                  <a:xfrm flipV="1">
                    <a:off x="5056782" y="2728463"/>
                    <a:ext cx="1197" cy="102670"/>
                  </a:xfrm>
                  <a:prstGeom prst="line">
                    <a:avLst/>
                  </a:prstGeom>
                  <a:noFill/>
                  <a:ln w="9"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70777" name="Rectangle 233"/>
                <p:cNvSpPr>
                  <a:spLocks noChangeArrowheads="1"/>
                </p:cNvSpPr>
                <p:nvPr/>
              </p:nvSpPr>
              <p:spPr bwMode="auto">
                <a:xfrm>
                  <a:off x="4949097" y="1977008"/>
                  <a:ext cx="398493" cy="31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b="1">
                      <a:solidFill>
                        <a:srgbClr val="008000"/>
                      </a:solidFill>
                      <a:latin typeface="Calibri" panose="020F0502020204030204" pitchFamily="34" charset="0"/>
                      <a:ea typeface="ＭＳ Ｐゴシック" panose="020B0600070205080204" pitchFamily="34" charset="-128"/>
                    </a:rPr>
                    <a:t>49d</a:t>
                  </a:r>
                </a:p>
              </p:txBody>
            </p:sp>
          </p:grpSp>
        </p:grpSp>
        <p:grpSp>
          <p:nvGrpSpPr>
            <p:cNvPr id="70681" name="Groupe 162"/>
            <p:cNvGrpSpPr>
              <a:grpSpLocks/>
            </p:cNvGrpSpPr>
            <p:nvPr/>
          </p:nvGrpSpPr>
          <p:grpSpPr bwMode="auto">
            <a:xfrm>
              <a:off x="1711147" y="1187105"/>
              <a:ext cx="914342" cy="814219"/>
              <a:chOff x="3775329" y="2034897"/>
              <a:chExt cx="1515321" cy="1398361"/>
            </a:xfrm>
          </p:grpSpPr>
          <p:sp>
            <p:nvSpPr>
              <p:cNvPr id="70683" name="Freeform 83"/>
              <p:cNvSpPr>
                <a:spLocks/>
              </p:cNvSpPr>
              <p:nvPr/>
            </p:nvSpPr>
            <p:spPr bwMode="auto">
              <a:xfrm>
                <a:off x="3779912" y="2034897"/>
                <a:ext cx="1130694" cy="1264802"/>
              </a:xfrm>
              <a:custGeom>
                <a:avLst/>
                <a:gdLst>
                  <a:gd name="T0" fmla="*/ 2147483646 w 105"/>
                  <a:gd name="T1" fmla="*/ 2147483646 h 135"/>
                  <a:gd name="T2" fmla="*/ 2147483646 w 105"/>
                  <a:gd name="T3" fmla="*/ 2147483646 h 135"/>
                  <a:gd name="T4" fmla="*/ 2147483646 w 105"/>
                  <a:gd name="T5" fmla="*/ 2147483646 h 135"/>
                  <a:gd name="T6" fmla="*/ 2147483646 w 105"/>
                  <a:gd name="T7" fmla="*/ 2147483646 h 135"/>
                  <a:gd name="T8" fmla="*/ 2147483646 w 105"/>
                  <a:gd name="T9" fmla="*/ 2147483646 h 135"/>
                  <a:gd name="T10" fmla="*/ 2147483646 w 105"/>
                  <a:gd name="T11" fmla="*/ 2147483646 h 135"/>
                  <a:gd name="T12" fmla="*/ 2147483646 w 105"/>
                  <a:gd name="T13" fmla="*/ 2147483646 h 135"/>
                  <a:gd name="T14" fmla="*/ 2147483646 w 105"/>
                  <a:gd name="T15" fmla="*/ 0 h 135"/>
                  <a:gd name="T16" fmla="*/ 2147483646 w 105"/>
                  <a:gd name="T17" fmla="*/ 0 h 135"/>
                  <a:gd name="T18" fmla="*/ 2147483646 w 105"/>
                  <a:gd name="T19" fmla="*/ 2147483646 h 135"/>
                  <a:gd name="T20" fmla="*/ 2147483646 w 105"/>
                  <a:gd name="T21" fmla="*/ 2147483646 h 135"/>
                  <a:gd name="T22" fmla="*/ 2147483646 w 105"/>
                  <a:gd name="T23" fmla="*/ 2147483646 h 135"/>
                  <a:gd name="T24" fmla="*/ 2147483646 w 105"/>
                  <a:gd name="T25" fmla="*/ 2147483646 h 135"/>
                  <a:gd name="T26" fmla="*/ 2147483646 w 105"/>
                  <a:gd name="T27" fmla="*/ 2147483646 h 135"/>
                  <a:gd name="T28" fmla="*/ 2147483646 w 105"/>
                  <a:gd name="T29" fmla="*/ 2147483646 h 135"/>
                  <a:gd name="T30" fmla="*/ 2147483646 w 105"/>
                  <a:gd name="T31" fmla="*/ 2147483646 h 135"/>
                  <a:gd name="T32" fmla="*/ 0 w 105"/>
                  <a:gd name="T33" fmla="*/ 2147483646 h 135"/>
                  <a:gd name="T34" fmla="*/ 2147483646 w 105"/>
                  <a:gd name="T35" fmla="*/ 2147483646 h 135"/>
                  <a:gd name="T36" fmla="*/ 2147483646 w 105"/>
                  <a:gd name="T37" fmla="*/ 2147483646 h 135"/>
                  <a:gd name="T38" fmla="*/ 2147483646 w 105"/>
                  <a:gd name="T39" fmla="*/ 2147483646 h 135"/>
                  <a:gd name="T40" fmla="*/ 2147483646 w 105"/>
                  <a:gd name="T41" fmla="*/ 2147483646 h 135"/>
                  <a:gd name="T42" fmla="*/ 2147483646 w 105"/>
                  <a:gd name="T43" fmla="*/ 2147483646 h 135"/>
                  <a:gd name="T44" fmla="*/ 2147483646 w 105"/>
                  <a:gd name="T45" fmla="*/ 2147483646 h 135"/>
                  <a:gd name="T46" fmla="*/ 2147483646 w 105"/>
                  <a:gd name="T47" fmla="*/ 2147483646 h 135"/>
                  <a:gd name="T48" fmla="*/ 2147483646 w 105"/>
                  <a:gd name="T49" fmla="*/ 2147483646 h 135"/>
                  <a:gd name="T50" fmla="*/ 2147483646 w 105"/>
                  <a:gd name="T51" fmla="*/ 2147483646 h 135"/>
                  <a:gd name="T52" fmla="*/ 2147483646 w 105"/>
                  <a:gd name="T53" fmla="*/ 2147483646 h 135"/>
                  <a:gd name="T54" fmla="*/ 2147483646 w 105"/>
                  <a:gd name="T55" fmla="*/ 2147483646 h 135"/>
                  <a:gd name="T56" fmla="*/ 2147483646 w 105"/>
                  <a:gd name="T57" fmla="*/ 2147483646 h 135"/>
                  <a:gd name="T58" fmla="*/ 2147483646 w 105"/>
                  <a:gd name="T59" fmla="*/ 2147483646 h 135"/>
                  <a:gd name="T60" fmla="*/ 2147483646 w 105"/>
                  <a:gd name="T61" fmla="*/ 2147483646 h 135"/>
                  <a:gd name="T62" fmla="*/ 2147483646 w 105"/>
                  <a:gd name="T63" fmla="*/ 2147483646 h 135"/>
                  <a:gd name="T64" fmla="*/ 2147483646 w 105"/>
                  <a:gd name="T65" fmla="*/ 2147483646 h 135"/>
                  <a:gd name="T66" fmla="*/ 2147483646 w 105"/>
                  <a:gd name="T67" fmla="*/ 2147483646 h 135"/>
                  <a:gd name="T68" fmla="*/ 2147483646 w 105"/>
                  <a:gd name="T69" fmla="*/ 2147483646 h 135"/>
                  <a:gd name="T70" fmla="*/ 2147483646 w 105"/>
                  <a:gd name="T71" fmla="*/ 2147483646 h 135"/>
                  <a:gd name="T72" fmla="*/ 2147483646 w 105"/>
                  <a:gd name="T73" fmla="*/ 2147483646 h 135"/>
                  <a:gd name="T74" fmla="*/ 2147483646 w 105"/>
                  <a:gd name="T75" fmla="*/ 2147483646 h 135"/>
                  <a:gd name="T76" fmla="*/ 2147483646 w 105"/>
                  <a:gd name="T77" fmla="*/ 2147483646 h 135"/>
                  <a:gd name="T78" fmla="*/ 2147483646 w 105"/>
                  <a:gd name="T79" fmla="*/ 2147483646 h 135"/>
                  <a:gd name="T80" fmla="*/ 2147483646 w 105"/>
                  <a:gd name="T81" fmla="*/ 2147483646 h 135"/>
                  <a:gd name="T82" fmla="*/ 2147483646 w 105"/>
                  <a:gd name="T83" fmla="*/ 2147483646 h 135"/>
                  <a:gd name="T84" fmla="*/ 2147483646 w 105"/>
                  <a:gd name="T85" fmla="*/ 2147483646 h 135"/>
                  <a:gd name="T86" fmla="*/ 2147483646 w 105"/>
                  <a:gd name="T87" fmla="*/ 2147483646 h 135"/>
                  <a:gd name="T88" fmla="*/ 2147483646 w 105"/>
                  <a:gd name="T89" fmla="*/ 2147483646 h 135"/>
                  <a:gd name="T90" fmla="*/ 2147483646 w 105"/>
                  <a:gd name="T91" fmla="*/ 2147483646 h 135"/>
                  <a:gd name="T92" fmla="*/ 2147483646 w 105"/>
                  <a:gd name="T93" fmla="*/ 2147483646 h 135"/>
                  <a:gd name="T94" fmla="*/ 2147483646 w 105"/>
                  <a:gd name="T95" fmla="*/ 2147483646 h 135"/>
                  <a:gd name="T96" fmla="*/ 2147483646 w 105"/>
                  <a:gd name="T97" fmla="*/ 2147483646 h 135"/>
                  <a:gd name="T98" fmla="*/ 2147483646 w 105"/>
                  <a:gd name="T99" fmla="*/ 2147483646 h 1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5"/>
                  <a:gd name="T151" fmla="*/ 0 h 135"/>
                  <a:gd name="T152" fmla="*/ 105 w 105"/>
                  <a:gd name="T153" fmla="*/ 135 h 1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5" h="135">
                    <a:moveTo>
                      <a:pt x="79" y="34"/>
                    </a:moveTo>
                    <a:lnTo>
                      <a:pt x="76" y="30"/>
                    </a:lnTo>
                    <a:lnTo>
                      <a:pt x="73" y="27"/>
                    </a:lnTo>
                    <a:lnTo>
                      <a:pt x="70" y="23"/>
                    </a:lnTo>
                    <a:lnTo>
                      <a:pt x="66" y="20"/>
                    </a:lnTo>
                    <a:lnTo>
                      <a:pt x="63" y="17"/>
                    </a:lnTo>
                    <a:lnTo>
                      <a:pt x="60" y="15"/>
                    </a:lnTo>
                    <a:lnTo>
                      <a:pt x="57" y="12"/>
                    </a:lnTo>
                    <a:lnTo>
                      <a:pt x="53" y="10"/>
                    </a:lnTo>
                    <a:lnTo>
                      <a:pt x="50" y="8"/>
                    </a:lnTo>
                    <a:lnTo>
                      <a:pt x="47" y="6"/>
                    </a:lnTo>
                    <a:lnTo>
                      <a:pt x="43" y="4"/>
                    </a:lnTo>
                    <a:lnTo>
                      <a:pt x="40" y="3"/>
                    </a:lnTo>
                    <a:lnTo>
                      <a:pt x="37" y="2"/>
                    </a:lnTo>
                    <a:lnTo>
                      <a:pt x="34" y="1"/>
                    </a:lnTo>
                    <a:lnTo>
                      <a:pt x="31" y="0"/>
                    </a:lnTo>
                    <a:lnTo>
                      <a:pt x="28" y="0"/>
                    </a:lnTo>
                    <a:lnTo>
                      <a:pt x="25" y="0"/>
                    </a:lnTo>
                    <a:lnTo>
                      <a:pt x="22" y="0"/>
                    </a:lnTo>
                    <a:lnTo>
                      <a:pt x="20" y="1"/>
                    </a:lnTo>
                    <a:lnTo>
                      <a:pt x="17" y="2"/>
                    </a:lnTo>
                    <a:lnTo>
                      <a:pt x="15" y="3"/>
                    </a:lnTo>
                    <a:lnTo>
                      <a:pt x="13" y="4"/>
                    </a:lnTo>
                    <a:lnTo>
                      <a:pt x="10" y="6"/>
                    </a:lnTo>
                    <a:lnTo>
                      <a:pt x="9" y="8"/>
                    </a:lnTo>
                    <a:lnTo>
                      <a:pt x="7" y="10"/>
                    </a:lnTo>
                    <a:lnTo>
                      <a:pt x="5" y="12"/>
                    </a:lnTo>
                    <a:lnTo>
                      <a:pt x="4" y="15"/>
                    </a:lnTo>
                    <a:lnTo>
                      <a:pt x="3" y="17"/>
                    </a:lnTo>
                    <a:lnTo>
                      <a:pt x="2" y="20"/>
                    </a:lnTo>
                    <a:lnTo>
                      <a:pt x="1" y="23"/>
                    </a:lnTo>
                    <a:lnTo>
                      <a:pt x="1" y="27"/>
                    </a:lnTo>
                    <a:lnTo>
                      <a:pt x="0" y="30"/>
                    </a:lnTo>
                    <a:lnTo>
                      <a:pt x="0" y="34"/>
                    </a:lnTo>
                    <a:lnTo>
                      <a:pt x="0" y="38"/>
                    </a:lnTo>
                    <a:lnTo>
                      <a:pt x="1" y="42"/>
                    </a:lnTo>
                    <a:lnTo>
                      <a:pt x="1" y="46"/>
                    </a:lnTo>
                    <a:lnTo>
                      <a:pt x="2" y="50"/>
                    </a:lnTo>
                    <a:lnTo>
                      <a:pt x="3" y="54"/>
                    </a:lnTo>
                    <a:lnTo>
                      <a:pt x="4" y="58"/>
                    </a:lnTo>
                    <a:lnTo>
                      <a:pt x="5" y="62"/>
                    </a:lnTo>
                    <a:lnTo>
                      <a:pt x="7" y="67"/>
                    </a:lnTo>
                    <a:lnTo>
                      <a:pt x="9" y="71"/>
                    </a:lnTo>
                    <a:lnTo>
                      <a:pt x="10" y="75"/>
                    </a:lnTo>
                    <a:lnTo>
                      <a:pt x="13" y="79"/>
                    </a:lnTo>
                    <a:lnTo>
                      <a:pt x="15" y="84"/>
                    </a:lnTo>
                    <a:lnTo>
                      <a:pt x="17" y="88"/>
                    </a:lnTo>
                    <a:lnTo>
                      <a:pt x="20" y="92"/>
                    </a:lnTo>
                    <a:lnTo>
                      <a:pt x="22" y="96"/>
                    </a:lnTo>
                    <a:lnTo>
                      <a:pt x="25" y="99"/>
                    </a:lnTo>
                    <a:lnTo>
                      <a:pt x="28" y="103"/>
                    </a:lnTo>
                    <a:lnTo>
                      <a:pt x="31" y="107"/>
                    </a:lnTo>
                    <a:lnTo>
                      <a:pt x="34" y="110"/>
                    </a:lnTo>
                    <a:lnTo>
                      <a:pt x="37" y="113"/>
                    </a:lnTo>
                    <a:lnTo>
                      <a:pt x="40" y="116"/>
                    </a:lnTo>
                    <a:lnTo>
                      <a:pt x="43" y="119"/>
                    </a:lnTo>
                    <a:lnTo>
                      <a:pt x="47" y="122"/>
                    </a:lnTo>
                    <a:lnTo>
                      <a:pt x="50" y="124"/>
                    </a:lnTo>
                    <a:lnTo>
                      <a:pt x="53" y="127"/>
                    </a:lnTo>
                    <a:lnTo>
                      <a:pt x="57" y="129"/>
                    </a:lnTo>
                    <a:lnTo>
                      <a:pt x="60" y="130"/>
                    </a:lnTo>
                    <a:lnTo>
                      <a:pt x="63" y="132"/>
                    </a:lnTo>
                    <a:lnTo>
                      <a:pt x="66" y="133"/>
                    </a:lnTo>
                    <a:lnTo>
                      <a:pt x="70" y="134"/>
                    </a:lnTo>
                    <a:lnTo>
                      <a:pt x="73" y="135"/>
                    </a:lnTo>
                    <a:lnTo>
                      <a:pt x="76" y="135"/>
                    </a:lnTo>
                    <a:lnTo>
                      <a:pt x="79" y="135"/>
                    </a:lnTo>
                    <a:lnTo>
                      <a:pt x="81" y="135"/>
                    </a:lnTo>
                    <a:lnTo>
                      <a:pt x="84" y="135"/>
                    </a:lnTo>
                    <a:lnTo>
                      <a:pt x="87" y="134"/>
                    </a:lnTo>
                    <a:lnTo>
                      <a:pt x="89" y="133"/>
                    </a:lnTo>
                    <a:lnTo>
                      <a:pt x="91" y="132"/>
                    </a:lnTo>
                    <a:lnTo>
                      <a:pt x="93" y="130"/>
                    </a:lnTo>
                    <a:lnTo>
                      <a:pt x="95" y="129"/>
                    </a:lnTo>
                    <a:lnTo>
                      <a:pt x="97" y="127"/>
                    </a:lnTo>
                    <a:lnTo>
                      <a:pt x="99" y="124"/>
                    </a:lnTo>
                    <a:lnTo>
                      <a:pt x="100" y="122"/>
                    </a:lnTo>
                    <a:lnTo>
                      <a:pt x="101" y="119"/>
                    </a:lnTo>
                    <a:lnTo>
                      <a:pt x="103" y="116"/>
                    </a:lnTo>
                    <a:lnTo>
                      <a:pt x="103" y="113"/>
                    </a:lnTo>
                    <a:lnTo>
                      <a:pt x="104" y="110"/>
                    </a:lnTo>
                    <a:lnTo>
                      <a:pt x="104" y="107"/>
                    </a:lnTo>
                    <a:lnTo>
                      <a:pt x="105" y="103"/>
                    </a:lnTo>
                    <a:lnTo>
                      <a:pt x="105" y="99"/>
                    </a:lnTo>
                    <a:lnTo>
                      <a:pt x="104" y="96"/>
                    </a:lnTo>
                    <a:lnTo>
                      <a:pt x="104" y="92"/>
                    </a:lnTo>
                    <a:lnTo>
                      <a:pt x="103" y="88"/>
                    </a:lnTo>
                    <a:lnTo>
                      <a:pt x="103" y="84"/>
                    </a:lnTo>
                    <a:lnTo>
                      <a:pt x="101" y="79"/>
                    </a:lnTo>
                    <a:lnTo>
                      <a:pt x="100" y="75"/>
                    </a:lnTo>
                    <a:lnTo>
                      <a:pt x="99" y="71"/>
                    </a:lnTo>
                    <a:lnTo>
                      <a:pt x="97" y="67"/>
                    </a:lnTo>
                    <a:lnTo>
                      <a:pt x="95" y="62"/>
                    </a:lnTo>
                    <a:lnTo>
                      <a:pt x="93" y="58"/>
                    </a:lnTo>
                    <a:lnTo>
                      <a:pt x="91" y="54"/>
                    </a:lnTo>
                    <a:lnTo>
                      <a:pt x="89" y="50"/>
                    </a:lnTo>
                    <a:lnTo>
                      <a:pt x="87" y="46"/>
                    </a:lnTo>
                    <a:lnTo>
                      <a:pt x="84" y="42"/>
                    </a:lnTo>
                    <a:lnTo>
                      <a:pt x="81" y="38"/>
                    </a:lnTo>
                    <a:lnTo>
                      <a:pt x="79" y="34"/>
                    </a:ln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nvGrpSpPr>
              <p:cNvPr id="70684" name="Groupe 579"/>
              <p:cNvGrpSpPr>
                <a:grpSpLocks/>
              </p:cNvGrpSpPr>
              <p:nvPr/>
            </p:nvGrpSpPr>
            <p:grpSpPr bwMode="auto">
              <a:xfrm>
                <a:off x="3775329" y="2081853"/>
                <a:ext cx="1515321" cy="1351405"/>
                <a:chOff x="3775329" y="2081853"/>
                <a:chExt cx="1515321" cy="1351405"/>
              </a:xfrm>
            </p:grpSpPr>
            <p:sp>
              <p:nvSpPr>
                <p:cNvPr id="70685" name="Rectangle 234"/>
                <p:cNvSpPr>
                  <a:spLocks noChangeArrowheads="1"/>
                </p:cNvSpPr>
                <p:nvPr/>
              </p:nvSpPr>
              <p:spPr bwMode="auto">
                <a:xfrm>
                  <a:off x="4744495" y="3224336"/>
                  <a:ext cx="32306"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686" name="Rectangle 235"/>
                <p:cNvSpPr>
                  <a:spLocks noChangeArrowheads="1"/>
                </p:cNvSpPr>
                <p:nvPr/>
              </p:nvSpPr>
              <p:spPr bwMode="auto">
                <a:xfrm>
                  <a:off x="4744495" y="3281131"/>
                  <a:ext cx="32306"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687" name="Rectangle 236"/>
                <p:cNvSpPr>
                  <a:spLocks noChangeArrowheads="1"/>
                </p:cNvSpPr>
                <p:nvPr/>
              </p:nvSpPr>
              <p:spPr bwMode="auto">
                <a:xfrm>
                  <a:off x="4733727" y="3234166"/>
                  <a:ext cx="53843"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688" name="Rectangle 237"/>
                <p:cNvSpPr>
                  <a:spLocks noChangeArrowheads="1"/>
                </p:cNvSpPr>
                <p:nvPr/>
              </p:nvSpPr>
              <p:spPr bwMode="auto">
                <a:xfrm>
                  <a:off x="4733727" y="3271301"/>
                  <a:ext cx="53843"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689" name="Rectangle 238"/>
                <p:cNvSpPr>
                  <a:spLocks noChangeArrowheads="1"/>
                </p:cNvSpPr>
                <p:nvPr/>
              </p:nvSpPr>
              <p:spPr bwMode="auto">
                <a:xfrm>
                  <a:off x="4722958" y="3242903"/>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690" name="Rectangle 239"/>
                <p:cNvSpPr>
                  <a:spLocks noChangeArrowheads="1"/>
                </p:cNvSpPr>
                <p:nvPr/>
              </p:nvSpPr>
              <p:spPr bwMode="auto">
                <a:xfrm>
                  <a:off x="4722958" y="3262564"/>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691" name="Rectangle 240"/>
                <p:cNvSpPr>
                  <a:spLocks noChangeArrowheads="1"/>
                </p:cNvSpPr>
                <p:nvPr/>
              </p:nvSpPr>
              <p:spPr bwMode="auto">
                <a:xfrm>
                  <a:off x="4722958" y="3252733"/>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692" name="Rectangle 241"/>
                <p:cNvSpPr>
                  <a:spLocks noChangeArrowheads="1"/>
                </p:cNvSpPr>
                <p:nvPr/>
              </p:nvSpPr>
              <p:spPr bwMode="auto">
                <a:xfrm>
                  <a:off x="4722958" y="3252733"/>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693" name="Rectangle 242"/>
                <p:cNvSpPr>
                  <a:spLocks noChangeArrowheads="1"/>
                </p:cNvSpPr>
                <p:nvPr/>
              </p:nvSpPr>
              <p:spPr bwMode="auto">
                <a:xfrm>
                  <a:off x="3818403" y="2325431"/>
                  <a:ext cx="32306"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694" name="Rectangle 243"/>
                <p:cNvSpPr>
                  <a:spLocks noChangeArrowheads="1"/>
                </p:cNvSpPr>
                <p:nvPr/>
              </p:nvSpPr>
              <p:spPr bwMode="auto">
                <a:xfrm>
                  <a:off x="3818403" y="2382226"/>
                  <a:ext cx="32306"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695" name="Rectangle 244"/>
                <p:cNvSpPr>
                  <a:spLocks noChangeArrowheads="1"/>
                </p:cNvSpPr>
                <p:nvPr/>
              </p:nvSpPr>
              <p:spPr bwMode="auto">
                <a:xfrm>
                  <a:off x="3807635" y="2335261"/>
                  <a:ext cx="53843"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696" name="Rectangle 245"/>
                <p:cNvSpPr>
                  <a:spLocks noChangeArrowheads="1"/>
                </p:cNvSpPr>
                <p:nvPr/>
              </p:nvSpPr>
              <p:spPr bwMode="auto">
                <a:xfrm>
                  <a:off x="3807635" y="2372396"/>
                  <a:ext cx="53843"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697" name="Rectangle 246"/>
                <p:cNvSpPr>
                  <a:spLocks noChangeArrowheads="1"/>
                </p:cNvSpPr>
                <p:nvPr/>
              </p:nvSpPr>
              <p:spPr bwMode="auto">
                <a:xfrm>
                  <a:off x="3796866" y="2343998"/>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698" name="Rectangle 247"/>
                <p:cNvSpPr>
                  <a:spLocks noChangeArrowheads="1"/>
                </p:cNvSpPr>
                <p:nvPr/>
              </p:nvSpPr>
              <p:spPr bwMode="auto">
                <a:xfrm>
                  <a:off x="3796866" y="2362566"/>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699" name="Rectangle 248"/>
                <p:cNvSpPr>
                  <a:spLocks noChangeArrowheads="1"/>
                </p:cNvSpPr>
                <p:nvPr/>
              </p:nvSpPr>
              <p:spPr bwMode="auto">
                <a:xfrm>
                  <a:off x="3796866" y="2353828"/>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00" name="Rectangle 249"/>
                <p:cNvSpPr>
                  <a:spLocks noChangeArrowheads="1"/>
                </p:cNvSpPr>
                <p:nvPr/>
              </p:nvSpPr>
              <p:spPr bwMode="auto">
                <a:xfrm>
                  <a:off x="3796866" y="2353828"/>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01" name="Rectangle 250"/>
                <p:cNvSpPr>
                  <a:spLocks noChangeArrowheads="1"/>
                </p:cNvSpPr>
                <p:nvPr/>
              </p:nvSpPr>
              <p:spPr bwMode="auto">
                <a:xfrm>
                  <a:off x="3796866" y="2343998"/>
                  <a:ext cx="32306"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02" name="Rectangle 251"/>
                <p:cNvSpPr>
                  <a:spLocks noChangeArrowheads="1"/>
                </p:cNvSpPr>
                <p:nvPr/>
              </p:nvSpPr>
              <p:spPr bwMode="auto">
                <a:xfrm>
                  <a:off x="3796866" y="2400794"/>
                  <a:ext cx="32306"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03" name="Rectangle 252"/>
                <p:cNvSpPr>
                  <a:spLocks noChangeArrowheads="1"/>
                </p:cNvSpPr>
                <p:nvPr/>
              </p:nvSpPr>
              <p:spPr bwMode="auto">
                <a:xfrm>
                  <a:off x="3786097" y="2353828"/>
                  <a:ext cx="53843"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04" name="Rectangle 253"/>
                <p:cNvSpPr>
                  <a:spLocks noChangeArrowheads="1"/>
                </p:cNvSpPr>
                <p:nvPr/>
              </p:nvSpPr>
              <p:spPr bwMode="auto">
                <a:xfrm>
                  <a:off x="3786097" y="2390964"/>
                  <a:ext cx="53843"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05" name="Rectangle 254"/>
                <p:cNvSpPr>
                  <a:spLocks noChangeArrowheads="1"/>
                </p:cNvSpPr>
                <p:nvPr/>
              </p:nvSpPr>
              <p:spPr bwMode="auto">
                <a:xfrm>
                  <a:off x="3775329" y="2362566"/>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06" name="Rectangle 255"/>
                <p:cNvSpPr>
                  <a:spLocks noChangeArrowheads="1"/>
                </p:cNvSpPr>
                <p:nvPr/>
              </p:nvSpPr>
              <p:spPr bwMode="auto">
                <a:xfrm>
                  <a:off x="3775329" y="2382226"/>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07" name="Rectangle 256"/>
                <p:cNvSpPr>
                  <a:spLocks noChangeArrowheads="1"/>
                </p:cNvSpPr>
                <p:nvPr/>
              </p:nvSpPr>
              <p:spPr bwMode="auto">
                <a:xfrm>
                  <a:off x="3775329" y="2372396"/>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08" name="Rectangle 257"/>
                <p:cNvSpPr>
                  <a:spLocks noChangeArrowheads="1"/>
                </p:cNvSpPr>
                <p:nvPr/>
              </p:nvSpPr>
              <p:spPr bwMode="auto">
                <a:xfrm>
                  <a:off x="3775329" y="2372396"/>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09" name="Rectangle 258"/>
                <p:cNvSpPr>
                  <a:spLocks noChangeArrowheads="1"/>
                </p:cNvSpPr>
                <p:nvPr/>
              </p:nvSpPr>
              <p:spPr bwMode="auto">
                <a:xfrm>
                  <a:off x="4162996" y="2653099"/>
                  <a:ext cx="32306"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10" name="Rectangle 259"/>
                <p:cNvSpPr>
                  <a:spLocks noChangeArrowheads="1"/>
                </p:cNvSpPr>
                <p:nvPr/>
              </p:nvSpPr>
              <p:spPr bwMode="auto">
                <a:xfrm>
                  <a:off x="4162996" y="2709895"/>
                  <a:ext cx="32306"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11" name="Rectangle 260"/>
                <p:cNvSpPr>
                  <a:spLocks noChangeArrowheads="1"/>
                </p:cNvSpPr>
                <p:nvPr/>
              </p:nvSpPr>
              <p:spPr bwMode="auto">
                <a:xfrm>
                  <a:off x="4152227" y="2662929"/>
                  <a:ext cx="53843"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12" name="Rectangle 261"/>
                <p:cNvSpPr>
                  <a:spLocks noChangeArrowheads="1"/>
                </p:cNvSpPr>
                <p:nvPr/>
              </p:nvSpPr>
              <p:spPr bwMode="auto">
                <a:xfrm>
                  <a:off x="4152227" y="2700065"/>
                  <a:ext cx="53843"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13" name="Rectangle 262"/>
                <p:cNvSpPr>
                  <a:spLocks noChangeArrowheads="1"/>
                </p:cNvSpPr>
                <p:nvPr/>
              </p:nvSpPr>
              <p:spPr bwMode="auto">
                <a:xfrm>
                  <a:off x="4141458" y="2671667"/>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14" name="Rectangle 263"/>
                <p:cNvSpPr>
                  <a:spLocks noChangeArrowheads="1"/>
                </p:cNvSpPr>
                <p:nvPr/>
              </p:nvSpPr>
              <p:spPr bwMode="auto">
                <a:xfrm>
                  <a:off x="4141458" y="2691327"/>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15" name="Rectangle 264"/>
                <p:cNvSpPr>
                  <a:spLocks noChangeArrowheads="1"/>
                </p:cNvSpPr>
                <p:nvPr/>
              </p:nvSpPr>
              <p:spPr bwMode="auto">
                <a:xfrm>
                  <a:off x="4141458" y="2681497"/>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16" name="Rectangle 265"/>
                <p:cNvSpPr>
                  <a:spLocks noChangeArrowheads="1"/>
                </p:cNvSpPr>
                <p:nvPr/>
              </p:nvSpPr>
              <p:spPr bwMode="auto">
                <a:xfrm>
                  <a:off x="4141458" y="2681497"/>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17" name="Rectangle 266"/>
                <p:cNvSpPr>
                  <a:spLocks noChangeArrowheads="1"/>
                </p:cNvSpPr>
                <p:nvPr/>
              </p:nvSpPr>
              <p:spPr bwMode="auto">
                <a:xfrm>
                  <a:off x="4529125" y="2662929"/>
                  <a:ext cx="32306"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18" name="Rectangle 267"/>
                <p:cNvSpPr>
                  <a:spLocks noChangeArrowheads="1"/>
                </p:cNvSpPr>
                <p:nvPr/>
              </p:nvSpPr>
              <p:spPr bwMode="auto">
                <a:xfrm>
                  <a:off x="4529125" y="2718633"/>
                  <a:ext cx="32306"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19" name="Rectangle 268"/>
                <p:cNvSpPr>
                  <a:spLocks noChangeArrowheads="1"/>
                </p:cNvSpPr>
                <p:nvPr/>
              </p:nvSpPr>
              <p:spPr bwMode="auto">
                <a:xfrm>
                  <a:off x="4518357" y="2671667"/>
                  <a:ext cx="53843"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20" name="Rectangle 269"/>
                <p:cNvSpPr>
                  <a:spLocks noChangeArrowheads="1"/>
                </p:cNvSpPr>
                <p:nvPr/>
              </p:nvSpPr>
              <p:spPr bwMode="auto">
                <a:xfrm>
                  <a:off x="4518357" y="2709895"/>
                  <a:ext cx="53843"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21" name="Rectangle 270"/>
                <p:cNvSpPr>
                  <a:spLocks noChangeArrowheads="1"/>
                </p:cNvSpPr>
                <p:nvPr/>
              </p:nvSpPr>
              <p:spPr bwMode="auto">
                <a:xfrm>
                  <a:off x="4507588" y="2681497"/>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22" name="Rectangle 271"/>
                <p:cNvSpPr>
                  <a:spLocks noChangeArrowheads="1"/>
                </p:cNvSpPr>
                <p:nvPr/>
              </p:nvSpPr>
              <p:spPr bwMode="auto">
                <a:xfrm>
                  <a:off x="4507588" y="2700065"/>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23" name="Rectangle 272"/>
                <p:cNvSpPr>
                  <a:spLocks noChangeArrowheads="1"/>
                </p:cNvSpPr>
                <p:nvPr/>
              </p:nvSpPr>
              <p:spPr bwMode="auto">
                <a:xfrm>
                  <a:off x="4507588" y="2691327"/>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24" name="Rectangle 273"/>
                <p:cNvSpPr>
                  <a:spLocks noChangeArrowheads="1"/>
                </p:cNvSpPr>
                <p:nvPr/>
              </p:nvSpPr>
              <p:spPr bwMode="auto">
                <a:xfrm>
                  <a:off x="4507588" y="2691327"/>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25" name="Rectangle 274"/>
                <p:cNvSpPr>
                  <a:spLocks noChangeArrowheads="1"/>
                </p:cNvSpPr>
                <p:nvPr/>
              </p:nvSpPr>
              <p:spPr bwMode="auto">
                <a:xfrm>
                  <a:off x="4184533" y="2513294"/>
                  <a:ext cx="32306"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26" name="Rectangle 275"/>
                <p:cNvSpPr>
                  <a:spLocks noChangeArrowheads="1"/>
                </p:cNvSpPr>
                <p:nvPr/>
              </p:nvSpPr>
              <p:spPr bwMode="auto">
                <a:xfrm>
                  <a:off x="4184533" y="2568998"/>
                  <a:ext cx="32306"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27" name="Rectangle 276"/>
                <p:cNvSpPr>
                  <a:spLocks noChangeArrowheads="1"/>
                </p:cNvSpPr>
                <p:nvPr/>
              </p:nvSpPr>
              <p:spPr bwMode="auto">
                <a:xfrm>
                  <a:off x="4173764" y="2522032"/>
                  <a:ext cx="53843"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28" name="Rectangle 278"/>
                <p:cNvSpPr>
                  <a:spLocks noChangeArrowheads="1"/>
                </p:cNvSpPr>
                <p:nvPr/>
              </p:nvSpPr>
              <p:spPr bwMode="auto">
                <a:xfrm>
                  <a:off x="4173762" y="2560250"/>
                  <a:ext cx="53843"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29" name="Rectangle 279"/>
                <p:cNvSpPr>
                  <a:spLocks noChangeArrowheads="1"/>
                </p:cNvSpPr>
                <p:nvPr/>
              </p:nvSpPr>
              <p:spPr bwMode="auto">
                <a:xfrm>
                  <a:off x="4162993" y="2531852"/>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30" name="Rectangle 280"/>
                <p:cNvSpPr>
                  <a:spLocks noChangeArrowheads="1"/>
                </p:cNvSpPr>
                <p:nvPr/>
              </p:nvSpPr>
              <p:spPr bwMode="auto">
                <a:xfrm>
                  <a:off x="4162993" y="2550419"/>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31" name="Rectangle 281"/>
                <p:cNvSpPr>
                  <a:spLocks noChangeArrowheads="1"/>
                </p:cNvSpPr>
                <p:nvPr/>
              </p:nvSpPr>
              <p:spPr bwMode="auto">
                <a:xfrm>
                  <a:off x="4162993" y="2540590"/>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32" name="Rectangle 282"/>
                <p:cNvSpPr>
                  <a:spLocks noChangeArrowheads="1"/>
                </p:cNvSpPr>
                <p:nvPr/>
              </p:nvSpPr>
              <p:spPr bwMode="auto">
                <a:xfrm>
                  <a:off x="4162993" y="2540590"/>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33" name="Rectangle 283"/>
                <p:cNvSpPr>
                  <a:spLocks noChangeArrowheads="1"/>
                </p:cNvSpPr>
                <p:nvPr/>
              </p:nvSpPr>
              <p:spPr bwMode="auto">
                <a:xfrm>
                  <a:off x="3850707" y="2081853"/>
                  <a:ext cx="32306"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34" name="Rectangle 284"/>
                <p:cNvSpPr>
                  <a:spLocks noChangeArrowheads="1"/>
                </p:cNvSpPr>
                <p:nvPr/>
              </p:nvSpPr>
              <p:spPr bwMode="auto">
                <a:xfrm>
                  <a:off x="3850707" y="2138649"/>
                  <a:ext cx="32306"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35" name="Rectangle 285"/>
                <p:cNvSpPr>
                  <a:spLocks noChangeArrowheads="1"/>
                </p:cNvSpPr>
                <p:nvPr/>
              </p:nvSpPr>
              <p:spPr bwMode="auto">
                <a:xfrm>
                  <a:off x="3839938" y="2091683"/>
                  <a:ext cx="53843"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36" name="Rectangle 286"/>
                <p:cNvSpPr>
                  <a:spLocks noChangeArrowheads="1"/>
                </p:cNvSpPr>
                <p:nvPr/>
              </p:nvSpPr>
              <p:spPr bwMode="auto">
                <a:xfrm>
                  <a:off x="3839938" y="2128819"/>
                  <a:ext cx="53843"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37" name="Rectangle 287"/>
                <p:cNvSpPr>
                  <a:spLocks noChangeArrowheads="1"/>
                </p:cNvSpPr>
                <p:nvPr/>
              </p:nvSpPr>
              <p:spPr bwMode="auto">
                <a:xfrm>
                  <a:off x="3829170" y="2100421"/>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38" name="Rectangle 288"/>
                <p:cNvSpPr>
                  <a:spLocks noChangeArrowheads="1"/>
                </p:cNvSpPr>
                <p:nvPr/>
              </p:nvSpPr>
              <p:spPr bwMode="auto">
                <a:xfrm>
                  <a:off x="3829170" y="2120081"/>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39" name="Rectangle 289"/>
                <p:cNvSpPr>
                  <a:spLocks noChangeArrowheads="1"/>
                </p:cNvSpPr>
                <p:nvPr/>
              </p:nvSpPr>
              <p:spPr bwMode="auto">
                <a:xfrm>
                  <a:off x="3829170" y="2110251"/>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40" name="Rectangle 290"/>
                <p:cNvSpPr>
                  <a:spLocks noChangeArrowheads="1"/>
                </p:cNvSpPr>
                <p:nvPr/>
              </p:nvSpPr>
              <p:spPr bwMode="auto">
                <a:xfrm>
                  <a:off x="3829170" y="2110251"/>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41" name="Rectangle 291"/>
                <p:cNvSpPr>
                  <a:spLocks noChangeArrowheads="1"/>
                </p:cNvSpPr>
                <p:nvPr/>
              </p:nvSpPr>
              <p:spPr bwMode="auto">
                <a:xfrm>
                  <a:off x="4206067" y="2231488"/>
                  <a:ext cx="32306"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42" name="Rectangle 292"/>
                <p:cNvSpPr>
                  <a:spLocks noChangeArrowheads="1"/>
                </p:cNvSpPr>
                <p:nvPr/>
              </p:nvSpPr>
              <p:spPr bwMode="auto">
                <a:xfrm>
                  <a:off x="4206067" y="2288284"/>
                  <a:ext cx="32306"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43" name="Rectangle 293"/>
                <p:cNvSpPr>
                  <a:spLocks noChangeArrowheads="1"/>
                </p:cNvSpPr>
                <p:nvPr/>
              </p:nvSpPr>
              <p:spPr bwMode="auto">
                <a:xfrm>
                  <a:off x="4195299" y="2241319"/>
                  <a:ext cx="53843"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44" name="Rectangle 294"/>
                <p:cNvSpPr>
                  <a:spLocks noChangeArrowheads="1"/>
                </p:cNvSpPr>
                <p:nvPr/>
              </p:nvSpPr>
              <p:spPr bwMode="auto">
                <a:xfrm>
                  <a:off x="4195299" y="2278455"/>
                  <a:ext cx="53843"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45" name="Rectangle 295"/>
                <p:cNvSpPr>
                  <a:spLocks noChangeArrowheads="1"/>
                </p:cNvSpPr>
                <p:nvPr/>
              </p:nvSpPr>
              <p:spPr bwMode="auto">
                <a:xfrm>
                  <a:off x="4184530" y="2251148"/>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46" name="Rectangle 296"/>
                <p:cNvSpPr>
                  <a:spLocks noChangeArrowheads="1"/>
                </p:cNvSpPr>
                <p:nvPr/>
              </p:nvSpPr>
              <p:spPr bwMode="auto">
                <a:xfrm>
                  <a:off x="4184530" y="2269717"/>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47" name="Rectangle 297"/>
                <p:cNvSpPr>
                  <a:spLocks noChangeArrowheads="1"/>
                </p:cNvSpPr>
                <p:nvPr/>
              </p:nvSpPr>
              <p:spPr bwMode="auto">
                <a:xfrm>
                  <a:off x="4184530" y="2259886"/>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48" name="Rectangle 298"/>
                <p:cNvSpPr>
                  <a:spLocks noChangeArrowheads="1"/>
                </p:cNvSpPr>
                <p:nvPr/>
              </p:nvSpPr>
              <p:spPr bwMode="auto">
                <a:xfrm>
                  <a:off x="4184530" y="2259886"/>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49" name="Rectangle 299"/>
                <p:cNvSpPr>
                  <a:spLocks noChangeArrowheads="1"/>
                </p:cNvSpPr>
                <p:nvPr/>
              </p:nvSpPr>
              <p:spPr bwMode="auto">
                <a:xfrm>
                  <a:off x="4152225" y="2297022"/>
                  <a:ext cx="32306"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50" name="Rectangle 300"/>
                <p:cNvSpPr>
                  <a:spLocks noChangeArrowheads="1"/>
                </p:cNvSpPr>
                <p:nvPr/>
              </p:nvSpPr>
              <p:spPr bwMode="auto">
                <a:xfrm>
                  <a:off x="4152225" y="2353818"/>
                  <a:ext cx="32306"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51" name="Rectangle 301"/>
                <p:cNvSpPr>
                  <a:spLocks noChangeArrowheads="1"/>
                </p:cNvSpPr>
                <p:nvPr/>
              </p:nvSpPr>
              <p:spPr bwMode="auto">
                <a:xfrm>
                  <a:off x="4141456" y="2306852"/>
                  <a:ext cx="53843"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52" name="Rectangle 302"/>
                <p:cNvSpPr>
                  <a:spLocks noChangeArrowheads="1"/>
                </p:cNvSpPr>
                <p:nvPr/>
              </p:nvSpPr>
              <p:spPr bwMode="auto">
                <a:xfrm>
                  <a:off x="4141456" y="2343988"/>
                  <a:ext cx="53843"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53" name="Rectangle 303"/>
                <p:cNvSpPr>
                  <a:spLocks noChangeArrowheads="1"/>
                </p:cNvSpPr>
                <p:nvPr/>
              </p:nvSpPr>
              <p:spPr bwMode="auto">
                <a:xfrm>
                  <a:off x="4130688" y="2316682"/>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54" name="Rectangle 304"/>
                <p:cNvSpPr>
                  <a:spLocks noChangeArrowheads="1"/>
                </p:cNvSpPr>
                <p:nvPr/>
              </p:nvSpPr>
              <p:spPr bwMode="auto">
                <a:xfrm>
                  <a:off x="4130688" y="2335250"/>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55" name="Rectangle 305"/>
                <p:cNvSpPr>
                  <a:spLocks noChangeArrowheads="1"/>
                </p:cNvSpPr>
                <p:nvPr/>
              </p:nvSpPr>
              <p:spPr bwMode="auto">
                <a:xfrm>
                  <a:off x="4130688" y="2325420"/>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56" name="Rectangle 306"/>
                <p:cNvSpPr>
                  <a:spLocks noChangeArrowheads="1"/>
                </p:cNvSpPr>
                <p:nvPr/>
              </p:nvSpPr>
              <p:spPr bwMode="auto">
                <a:xfrm>
                  <a:off x="4130688" y="2325420"/>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57" name="Rectangle 307"/>
                <p:cNvSpPr>
                  <a:spLocks noChangeArrowheads="1"/>
                </p:cNvSpPr>
                <p:nvPr/>
              </p:nvSpPr>
              <p:spPr bwMode="auto">
                <a:xfrm>
                  <a:off x="4152225" y="2231488"/>
                  <a:ext cx="32306"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58" name="Rectangle 308"/>
                <p:cNvSpPr>
                  <a:spLocks noChangeArrowheads="1"/>
                </p:cNvSpPr>
                <p:nvPr/>
              </p:nvSpPr>
              <p:spPr bwMode="auto">
                <a:xfrm>
                  <a:off x="4152225" y="2288284"/>
                  <a:ext cx="32306"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59" name="Rectangle 309"/>
                <p:cNvSpPr>
                  <a:spLocks noChangeArrowheads="1"/>
                </p:cNvSpPr>
                <p:nvPr/>
              </p:nvSpPr>
              <p:spPr bwMode="auto">
                <a:xfrm>
                  <a:off x="4141456" y="2241319"/>
                  <a:ext cx="53843"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60" name="Rectangle 310"/>
                <p:cNvSpPr>
                  <a:spLocks noChangeArrowheads="1"/>
                </p:cNvSpPr>
                <p:nvPr/>
              </p:nvSpPr>
              <p:spPr bwMode="auto">
                <a:xfrm>
                  <a:off x="4141456" y="2278455"/>
                  <a:ext cx="53843"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61" name="Rectangle 311"/>
                <p:cNvSpPr>
                  <a:spLocks noChangeArrowheads="1"/>
                </p:cNvSpPr>
                <p:nvPr/>
              </p:nvSpPr>
              <p:spPr bwMode="auto">
                <a:xfrm>
                  <a:off x="4130688" y="2251148"/>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62" name="Rectangle 312"/>
                <p:cNvSpPr>
                  <a:spLocks noChangeArrowheads="1"/>
                </p:cNvSpPr>
                <p:nvPr/>
              </p:nvSpPr>
              <p:spPr bwMode="auto">
                <a:xfrm>
                  <a:off x="4130688" y="2269717"/>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63" name="Rectangle 313"/>
                <p:cNvSpPr>
                  <a:spLocks noChangeArrowheads="1"/>
                </p:cNvSpPr>
                <p:nvPr/>
              </p:nvSpPr>
              <p:spPr bwMode="auto">
                <a:xfrm>
                  <a:off x="4130688" y="2259886"/>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64" name="Rectangle 314"/>
                <p:cNvSpPr>
                  <a:spLocks noChangeArrowheads="1"/>
                </p:cNvSpPr>
                <p:nvPr/>
              </p:nvSpPr>
              <p:spPr bwMode="auto">
                <a:xfrm>
                  <a:off x="4130688" y="2259886"/>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65" name="Rectangle 315"/>
                <p:cNvSpPr>
                  <a:spLocks noChangeArrowheads="1"/>
                </p:cNvSpPr>
                <p:nvPr/>
              </p:nvSpPr>
              <p:spPr bwMode="auto">
                <a:xfrm>
                  <a:off x="4076845" y="2634521"/>
                  <a:ext cx="32306"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66" name="Rectangle 316"/>
                <p:cNvSpPr>
                  <a:spLocks noChangeArrowheads="1"/>
                </p:cNvSpPr>
                <p:nvPr/>
              </p:nvSpPr>
              <p:spPr bwMode="auto">
                <a:xfrm>
                  <a:off x="4076845" y="2691317"/>
                  <a:ext cx="32306"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67" name="Rectangle 317"/>
                <p:cNvSpPr>
                  <a:spLocks noChangeArrowheads="1"/>
                </p:cNvSpPr>
                <p:nvPr/>
              </p:nvSpPr>
              <p:spPr bwMode="auto">
                <a:xfrm>
                  <a:off x="4066077" y="2644351"/>
                  <a:ext cx="53843"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68" name="Rectangle 318"/>
                <p:cNvSpPr>
                  <a:spLocks noChangeArrowheads="1"/>
                </p:cNvSpPr>
                <p:nvPr/>
              </p:nvSpPr>
              <p:spPr bwMode="auto">
                <a:xfrm>
                  <a:off x="4066077" y="2681487"/>
                  <a:ext cx="53843"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69" name="Rectangle 319"/>
                <p:cNvSpPr>
                  <a:spLocks noChangeArrowheads="1"/>
                </p:cNvSpPr>
                <p:nvPr/>
              </p:nvSpPr>
              <p:spPr bwMode="auto">
                <a:xfrm>
                  <a:off x="4055308" y="2653089"/>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70" name="Rectangle 320"/>
                <p:cNvSpPr>
                  <a:spLocks noChangeArrowheads="1"/>
                </p:cNvSpPr>
                <p:nvPr/>
              </p:nvSpPr>
              <p:spPr bwMode="auto">
                <a:xfrm>
                  <a:off x="4055308" y="2671657"/>
                  <a:ext cx="75380" cy="98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71" name="Rectangle 321"/>
                <p:cNvSpPr>
                  <a:spLocks noChangeArrowheads="1"/>
                </p:cNvSpPr>
                <p:nvPr/>
              </p:nvSpPr>
              <p:spPr bwMode="auto">
                <a:xfrm>
                  <a:off x="4055308" y="2662919"/>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72" name="Rectangle 322"/>
                <p:cNvSpPr>
                  <a:spLocks noChangeArrowheads="1"/>
                </p:cNvSpPr>
                <p:nvPr/>
              </p:nvSpPr>
              <p:spPr bwMode="auto">
                <a:xfrm>
                  <a:off x="4055308" y="2662919"/>
                  <a:ext cx="75380" cy="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sp>
              <p:nvSpPr>
                <p:cNvPr id="70773" name="Rectangle 323"/>
                <p:cNvSpPr>
                  <a:spLocks noChangeArrowheads="1"/>
                </p:cNvSpPr>
                <p:nvPr/>
              </p:nvSpPr>
              <p:spPr bwMode="auto">
                <a:xfrm>
                  <a:off x="4807144" y="3116108"/>
                  <a:ext cx="483506" cy="31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b="1">
                      <a:latin typeface="Calibri" panose="020F0502020204030204" pitchFamily="34" charset="0"/>
                      <a:ea typeface="ＭＳ Ｐゴシック" panose="020B0600070205080204" pitchFamily="34" charset="-128"/>
                    </a:rPr>
                    <a:t>70d</a:t>
                  </a:r>
                </a:p>
              </p:txBody>
            </p:sp>
          </p:grpSp>
        </p:grpSp>
        <p:sp>
          <p:nvSpPr>
            <p:cNvPr id="70682" name="Rectangle 324"/>
            <p:cNvSpPr>
              <a:spLocks noChangeArrowheads="1"/>
            </p:cNvSpPr>
            <p:nvPr/>
          </p:nvSpPr>
          <p:spPr bwMode="auto">
            <a:xfrm>
              <a:off x="323528" y="908720"/>
              <a:ext cx="3600450" cy="2709863"/>
            </a:xfrm>
            <a:prstGeom prst="rect">
              <a:avLst/>
            </a:prstGeom>
            <a:noFill/>
            <a:ln w="9"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atin typeface="Calibri" panose="020F0502020204030204" pitchFamily="34" charset="0"/>
                <a:ea typeface="ＭＳ Ｐゴシック" panose="020B0600070205080204" pitchFamily="34" charset="-128"/>
              </a:endParaRPr>
            </a:p>
          </p:txBody>
        </p:sp>
      </p:grpSp>
      <p:grpSp>
        <p:nvGrpSpPr>
          <p:cNvPr id="70664" name="Groupe 320"/>
          <p:cNvGrpSpPr>
            <a:grpSpLocks/>
          </p:cNvGrpSpPr>
          <p:nvPr/>
        </p:nvGrpSpPr>
        <p:grpSpPr bwMode="auto">
          <a:xfrm>
            <a:off x="6372225" y="3128963"/>
            <a:ext cx="1700213" cy="1063625"/>
            <a:chOff x="1331640" y="2923893"/>
            <a:chExt cx="1630152" cy="1064627"/>
          </a:xfrm>
        </p:grpSpPr>
        <p:sp>
          <p:nvSpPr>
            <p:cNvPr id="272" name="Double flèche horizontale 271"/>
            <p:cNvSpPr/>
            <p:nvPr/>
          </p:nvSpPr>
          <p:spPr>
            <a:xfrm>
              <a:off x="1351428" y="3843921"/>
              <a:ext cx="1584489" cy="144599"/>
            </a:xfrm>
            <a:prstGeom prst="leftRightArrow">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273" name="Connecteur droit 272"/>
            <p:cNvCxnSpPr/>
            <p:nvPr/>
          </p:nvCxnSpPr>
          <p:spPr>
            <a:xfrm rot="5400000">
              <a:off x="827928" y="3427605"/>
              <a:ext cx="100742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4" name="Connecteur droit 273"/>
            <p:cNvCxnSpPr/>
            <p:nvPr/>
          </p:nvCxnSpPr>
          <p:spPr>
            <a:xfrm>
              <a:off x="2961792" y="3139996"/>
              <a:ext cx="0" cy="7770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5" name="Groupe 320"/>
          <p:cNvGrpSpPr>
            <a:grpSpLocks/>
          </p:cNvGrpSpPr>
          <p:nvPr/>
        </p:nvGrpSpPr>
        <p:grpSpPr bwMode="auto">
          <a:xfrm rot="10800000">
            <a:off x="6732035" y="1113209"/>
            <a:ext cx="720087" cy="1080121"/>
            <a:chOff x="1331632" y="2700096"/>
            <a:chExt cx="1656203" cy="1022211"/>
          </a:xfrm>
          <a:solidFill>
            <a:schemeClr val="tx1"/>
          </a:solidFill>
        </p:grpSpPr>
        <p:sp>
          <p:nvSpPr>
            <p:cNvPr id="276" name="Double flèche horizontale 275"/>
            <p:cNvSpPr/>
            <p:nvPr/>
          </p:nvSpPr>
          <p:spPr>
            <a:xfrm flipV="1">
              <a:off x="1331636" y="3595744"/>
              <a:ext cx="1656199" cy="126563"/>
            </a:xfrm>
            <a:prstGeom prst="lef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277" name="Connecteur droit 276"/>
            <p:cNvCxnSpPr>
              <a:endCxn id="276" idx="3"/>
            </p:cNvCxnSpPr>
            <p:nvPr/>
          </p:nvCxnSpPr>
          <p:spPr>
            <a:xfrm rot="10800000" flipH="1" flipV="1">
              <a:off x="1331632" y="2700096"/>
              <a:ext cx="5" cy="9589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Connecteur droit 277"/>
            <p:cNvCxnSpPr>
              <a:endCxn id="276" idx="7"/>
            </p:cNvCxnSpPr>
            <p:nvPr/>
          </p:nvCxnSpPr>
          <p:spPr>
            <a:xfrm rot="10800000" flipH="1" flipV="1">
              <a:off x="2987817" y="2907901"/>
              <a:ext cx="18" cy="75112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666" name="Rectangle 277"/>
          <p:cNvSpPr>
            <a:spLocks noChangeArrowheads="1"/>
          </p:cNvSpPr>
          <p:nvPr/>
        </p:nvSpPr>
        <p:spPr bwMode="auto">
          <a:xfrm>
            <a:off x="277812" y="3678123"/>
            <a:ext cx="51157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Calibri" panose="020F0502020204030204" pitchFamily="34" charset="0"/>
              <a:buAutoNum type="arabicPeriod"/>
            </a:pPr>
            <a:r>
              <a:rPr lang="fr-FR" sz="1600" b="1" dirty="0">
                <a:solidFill>
                  <a:srgbClr val="17375E"/>
                </a:solidFill>
                <a:sym typeface="Wingdings" panose="05000000000000000000" pitchFamily="2" charset="2"/>
              </a:rPr>
              <a:t>Modifier les espèces pionnières</a:t>
            </a:r>
          </a:p>
          <a:p>
            <a:pPr>
              <a:buFont typeface="Calibri" panose="020F0502020204030204" pitchFamily="34" charset="0"/>
              <a:buAutoNum type="arabicPeriod"/>
            </a:pPr>
            <a:r>
              <a:rPr lang="fr-FR" sz="1600" b="1" dirty="0">
                <a:solidFill>
                  <a:srgbClr val="17375E"/>
                </a:solidFill>
                <a:sym typeface="Wingdings" panose="05000000000000000000" pitchFamily="2" charset="2"/>
              </a:rPr>
              <a:t>Modifier la succession écologique des espèces</a:t>
            </a:r>
          </a:p>
          <a:p>
            <a:pPr>
              <a:buFont typeface="Calibri" panose="020F0502020204030204" pitchFamily="34" charset="0"/>
              <a:buAutoNum type="arabicPeriod"/>
            </a:pPr>
            <a:r>
              <a:rPr lang="fr-FR" sz="1600" b="1" dirty="0">
                <a:solidFill>
                  <a:srgbClr val="17375E"/>
                </a:solidFill>
                <a:sym typeface="Wingdings" panose="05000000000000000000" pitchFamily="2" charset="2"/>
              </a:rPr>
              <a:t>Accélérer la maturation</a:t>
            </a:r>
          </a:p>
        </p:txBody>
      </p:sp>
      <p:pic>
        <p:nvPicPr>
          <p:cNvPr id="70667"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3075" y="1052513"/>
            <a:ext cx="6858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8" name="Rectangle 277"/>
          <p:cNvSpPr>
            <a:spLocks noChangeArrowheads="1"/>
          </p:cNvSpPr>
          <p:nvPr/>
        </p:nvSpPr>
        <p:spPr bwMode="auto">
          <a:xfrm>
            <a:off x="3695700" y="5173663"/>
            <a:ext cx="57610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fr-FR" sz="1600" b="1" dirty="0">
                <a:solidFill>
                  <a:srgbClr val="6F9D20"/>
                </a:solidFill>
                <a:sym typeface="Wingdings" panose="05000000000000000000" pitchFamily="2" charset="2"/>
              </a:rPr>
              <a:t>Introduction </a:t>
            </a:r>
            <a:r>
              <a:rPr lang="fr-FR" sz="1600" b="1" dirty="0" smtClean="0">
                <a:solidFill>
                  <a:srgbClr val="6F9D20"/>
                </a:solidFill>
                <a:sym typeface="Wingdings" panose="05000000000000000000" pitchFamily="2" charset="2"/>
              </a:rPr>
              <a:t>d’espèces </a:t>
            </a:r>
            <a:r>
              <a:rPr lang="fr-FR" sz="1600" b="1" dirty="0">
                <a:solidFill>
                  <a:srgbClr val="6F9D20"/>
                </a:solidFill>
                <a:sym typeface="Wingdings" panose="05000000000000000000" pitchFamily="2" charset="2"/>
              </a:rPr>
              <a:t>: </a:t>
            </a:r>
            <a:r>
              <a:rPr lang="fr-FR" sz="1600" dirty="0" smtClean="0">
                <a:solidFill>
                  <a:srgbClr val="6F9D20"/>
                </a:solidFill>
                <a:sym typeface="Wingdings" panose="05000000000000000000" pitchFamily="2" charset="2"/>
              </a:rPr>
              <a:t>probiotique </a:t>
            </a:r>
            <a:endParaRPr lang="fr-FR" sz="1600" dirty="0">
              <a:solidFill>
                <a:srgbClr val="6F9D20"/>
              </a:solidFill>
              <a:sym typeface="Wingdings" panose="05000000000000000000" pitchFamily="2" charset="2"/>
            </a:endParaRPr>
          </a:p>
          <a:p>
            <a:pPr>
              <a:buFont typeface="Arial" panose="020B0604020202020204" pitchFamily="34" charset="0"/>
              <a:buChar char="•"/>
            </a:pPr>
            <a:r>
              <a:rPr lang="fr-FR" sz="1600" b="1" dirty="0">
                <a:solidFill>
                  <a:srgbClr val="6F9D20"/>
                </a:solidFill>
                <a:sym typeface="Wingdings" panose="05000000000000000000" pitchFamily="2" charset="2"/>
              </a:rPr>
              <a:t>Exclusion compétitive : </a:t>
            </a:r>
            <a:r>
              <a:rPr lang="fr-FR" sz="1600" dirty="0">
                <a:solidFill>
                  <a:srgbClr val="6F9D20"/>
                </a:solidFill>
                <a:sym typeface="Wingdings" panose="05000000000000000000" pitchFamily="2" charset="2"/>
              </a:rPr>
              <a:t>inoculation communauté complexe</a:t>
            </a:r>
          </a:p>
          <a:p>
            <a:pPr>
              <a:buFont typeface="Arial" panose="020B0604020202020204" pitchFamily="34" charset="0"/>
              <a:buChar char="•"/>
            </a:pPr>
            <a:r>
              <a:rPr lang="fr-FR" sz="1600" b="1" dirty="0">
                <a:solidFill>
                  <a:srgbClr val="6F9D20"/>
                </a:solidFill>
                <a:sym typeface="Wingdings" panose="05000000000000000000" pitchFamily="2" charset="2"/>
              </a:rPr>
              <a:t>Modification du biotope </a:t>
            </a:r>
            <a:r>
              <a:rPr lang="fr-FR" sz="1600" dirty="0">
                <a:solidFill>
                  <a:srgbClr val="6F9D20"/>
                </a:solidFill>
                <a:sym typeface="Wingdings" panose="05000000000000000000" pitchFamily="2" charset="2"/>
              </a:rPr>
              <a:t>: </a:t>
            </a:r>
            <a:r>
              <a:rPr lang="fr-FR" sz="1600" dirty="0" smtClean="0">
                <a:solidFill>
                  <a:srgbClr val="6F9D20"/>
                </a:solidFill>
                <a:sym typeface="Wingdings" panose="05000000000000000000" pitchFamily="2" charset="2"/>
              </a:rPr>
              <a:t>aliments, </a:t>
            </a:r>
            <a:r>
              <a:rPr lang="fr-FR" sz="1600" dirty="0" err="1" smtClean="0">
                <a:solidFill>
                  <a:srgbClr val="6F9D20"/>
                </a:solidFill>
                <a:sym typeface="Wingdings" panose="05000000000000000000" pitchFamily="2" charset="2"/>
              </a:rPr>
              <a:t>prébiotiques</a:t>
            </a:r>
            <a:endParaRPr lang="fr-FR" sz="1600" dirty="0">
              <a:solidFill>
                <a:srgbClr val="6F9D20"/>
              </a:solidFill>
              <a:sym typeface="Wingdings" panose="05000000000000000000" pitchFamily="2" charset="2"/>
            </a:endParaRPr>
          </a:p>
        </p:txBody>
      </p:sp>
      <p:sp>
        <p:nvSpPr>
          <p:cNvPr id="3" name="Flèche courbée vers la droite 2"/>
          <p:cNvSpPr/>
          <p:nvPr/>
        </p:nvSpPr>
        <p:spPr>
          <a:xfrm>
            <a:off x="1027113" y="5010150"/>
            <a:ext cx="2089150" cy="1241425"/>
          </a:xfrm>
          <a:prstGeom prst="curvedRightArrow">
            <a:avLst/>
          </a:prstGeom>
          <a:gradFill>
            <a:gsLst>
              <a:gs pos="0">
                <a:srgbClr val="6F9D20"/>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cxnSp>
        <p:nvCxnSpPr>
          <p:cNvPr id="5" name="Connecteur droit 4"/>
          <p:cNvCxnSpPr/>
          <p:nvPr/>
        </p:nvCxnSpPr>
        <p:spPr>
          <a:xfrm>
            <a:off x="3635375" y="5300663"/>
            <a:ext cx="0" cy="792162"/>
          </a:xfrm>
          <a:prstGeom prst="line">
            <a:avLst/>
          </a:prstGeom>
          <a:ln w="57150">
            <a:solidFill>
              <a:srgbClr val="6F9D20"/>
            </a:solidFill>
          </a:ln>
        </p:spPr>
        <p:style>
          <a:lnRef idx="1">
            <a:schemeClr val="accent1"/>
          </a:lnRef>
          <a:fillRef idx="0">
            <a:schemeClr val="accent1"/>
          </a:fillRef>
          <a:effectRef idx="0">
            <a:schemeClr val="accent1"/>
          </a:effectRef>
          <a:fontRef idx="minor">
            <a:schemeClr val="tx1"/>
          </a:fontRef>
        </p:style>
      </p:cxnSp>
      <p:sp>
        <p:nvSpPr>
          <p:cNvPr id="279" name="Rectangle 278"/>
          <p:cNvSpPr/>
          <p:nvPr/>
        </p:nvSpPr>
        <p:spPr>
          <a:xfrm>
            <a:off x="36513" y="260350"/>
            <a:ext cx="9144000" cy="554038"/>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microbiote : principes é</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cologiques</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ZoneTexte 1"/>
          <p:cNvSpPr txBox="1"/>
          <p:nvPr/>
        </p:nvSpPr>
        <p:spPr>
          <a:xfrm>
            <a:off x="6927219" y="908720"/>
            <a:ext cx="553081" cy="276999"/>
          </a:xfrm>
          <a:prstGeom prst="rect">
            <a:avLst/>
          </a:prstGeom>
          <a:noFill/>
        </p:spPr>
        <p:txBody>
          <a:bodyPr wrap="square" rtlCol="0">
            <a:spAutoFit/>
          </a:bodyPr>
          <a:lstStyle/>
          <a:p>
            <a:r>
              <a:rPr lang="fr-FR" sz="1200" b="1" dirty="0" smtClean="0">
                <a:latin typeface="+mn-lt"/>
              </a:rPr>
              <a:t>70d</a:t>
            </a:r>
            <a:endParaRPr lang="fr-FR" sz="1200" b="1" dirty="0">
              <a:latin typeface="+mn-l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contenu 8"/>
          <p:cNvSpPr>
            <a:spLocks noGrp="1"/>
          </p:cNvSpPr>
          <p:nvPr>
            <p:ph idx="1"/>
          </p:nvPr>
        </p:nvSpPr>
        <p:spPr bwMode="auto">
          <a:xfrm>
            <a:off x="971550" y="2420888"/>
            <a:ext cx="6727825" cy="820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r>
              <a:rPr lang="fr-FR" sz="2800" dirty="0" smtClean="0"/>
              <a:t>L’environnement immédiat</a:t>
            </a:r>
          </a:p>
          <a:p>
            <a:pPr marL="0" indent="0" eaLnBrk="1" hangingPunct="1">
              <a:buFont typeface="Arial" panose="020B0604020202020204" pitchFamily="34" charset="0"/>
              <a:buNone/>
            </a:pPr>
            <a:endParaRPr lang="fr-FR" sz="2800" dirty="0" smtClean="0"/>
          </a:p>
        </p:txBody>
      </p:sp>
      <p:sp>
        <p:nvSpPr>
          <p:cNvPr id="71683" name="Espace réservé du contenu 8"/>
          <p:cNvSpPr txBox="1">
            <a:spLocks/>
          </p:cNvSpPr>
          <p:nvPr/>
        </p:nvSpPr>
        <p:spPr bwMode="auto">
          <a:xfrm>
            <a:off x="982663" y="3068960"/>
            <a:ext cx="7077075"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4000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fr-FR" sz="2800" dirty="0">
                <a:latin typeface="Calibri" panose="020F0502020204030204" pitchFamily="34" charset="0"/>
                <a:ea typeface="ＭＳ Ｐゴシック" panose="020B0600070205080204" pitchFamily="34" charset="-128"/>
              </a:rPr>
              <a:t>Nutrition</a:t>
            </a:r>
          </a:p>
          <a:p>
            <a:pPr lvl="1" eaLnBrk="1" hangingPunct="1">
              <a:spcBef>
                <a:spcPct val="20000"/>
              </a:spcBef>
              <a:buFont typeface="Arial" panose="020B0604020202020204" pitchFamily="34" charset="0"/>
              <a:buNone/>
            </a:pPr>
            <a:r>
              <a:rPr lang="fr-FR" sz="2000" dirty="0" err="1">
                <a:latin typeface="Calibri" panose="020F0502020204030204" pitchFamily="34" charset="0"/>
                <a:ea typeface="ＭＳ Ｐゴシック" panose="020B0600070205080204" pitchFamily="34" charset="-128"/>
              </a:rPr>
              <a:t>Quantity</a:t>
            </a:r>
            <a:r>
              <a:rPr lang="fr-FR" sz="2000" dirty="0">
                <a:latin typeface="Calibri" panose="020F0502020204030204" pitchFamily="34" charset="0"/>
                <a:ea typeface="ＭＳ Ｐゴシック" panose="020B0600070205080204" pitchFamily="34" charset="-128"/>
              </a:rPr>
              <a:t> </a:t>
            </a:r>
            <a:r>
              <a:rPr lang="fr-FR" sz="2000" dirty="0" smtClean="0">
                <a:latin typeface="Calibri" panose="020F0502020204030204" pitchFamily="34" charset="0"/>
                <a:ea typeface="ＭＳ Ｐゴシック" panose="020B0600070205080204" pitchFamily="34" charset="-128"/>
              </a:rPr>
              <a:t>and </a:t>
            </a:r>
            <a:r>
              <a:rPr lang="fr-FR" sz="2000" dirty="0" err="1">
                <a:latin typeface="Calibri" panose="020F0502020204030204" pitchFamily="34" charset="0"/>
                <a:ea typeface="ＭＳ Ｐゴシック" panose="020B0600070205080204" pitchFamily="34" charset="-128"/>
              </a:rPr>
              <a:t>quality</a:t>
            </a:r>
            <a:r>
              <a:rPr lang="fr-FR" sz="2000" dirty="0">
                <a:latin typeface="Calibri" panose="020F0502020204030204" pitchFamily="34" charset="0"/>
                <a:ea typeface="ＭＳ Ｐゴシック" panose="020B0600070205080204" pitchFamily="34" charset="-128"/>
              </a:rPr>
              <a:t> of fibres, </a:t>
            </a:r>
            <a:r>
              <a:rPr lang="fr-FR" sz="2000" dirty="0" err="1">
                <a:latin typeface="Calibri" panose="020F0502020204030204" pitchFamily="34" charset="0"/>
                <a:ea typeface="ＭＳ Ｐゴシック" panose="020B0600070205080204" pitchFamily="34" charset="-128"/>
              </a:rPr>
              <a:t>proteins</a:t>
            </a:r>
            <a:r>
              <a:rPr lang="fr-FR" sz="2000" dirty="0">
                <a:latin typeface="Calibri" panose="020F0502020204030204" pitchFamily="34" charset="0"/>
                <a:ea typeface="ＭＳ Ｐゴシック" panose="020B0600070205080204" pitchFamily="34" charset="-128"/>
              </a:rPr>
              <a:t> …</a:t>
            </a:r>
          </a:p>
          <a:p>
            <a:pPr lvl="1" eaLnBrk="1" hangingPunct="1">
              <a:spcBef>
                <a:spcPct val="20000"/>
              </a:spcBef>
              <a:buFont typeface="Arial" panose="020B0604020202020204" pitchFamily="34" charset="0"/>
              <a:buNone/>
            </a:pPr>
            <a:r>
              <a:rPr lang="fr-FR" sz="2000" dirty="0" err="1">
                <a:latin typeface="Calibri" panose="020F0502020204030204" pitchFamily="34" charset="0"/>
                <a:ea typeface="ＭＳ Ｐゴシック" panose="020B0600070205080204" pitchFamily="34" charset="-128"/>
              </a:rPr>
              <a:t>Prebiotics</a:t>
            </a:r>
            <a:endParaRPr lang="fr-FR" sz="2000" dirty="0">
              <a:latin typeface="Calibri" panose="020F0502020204030204" pitchFamily="34" charset="0"/>
              <a:ea typeface="ＭＳ Ｐゴシック" panose="020B0600070205080204" pitchFamily="34" charset="-128"/>
            </a:endParaRPr>
          </a:p>
          <a:p>
            <a:pPr lvl="1" eaLnBrk="1" hangingPunct="1">
              <a:spcBef>
                <a:spcPct val="20000"/>
              </a:spcBef>
              <a:buFont typeface="Arial" panose="020B0604020202020204" pitchFamily="34" charset="0"/>
              <a:buNone/>
            </a:pPr>
            <a:r>
              <a:rPr lang="fr-FR" sz="2000" dirty="0" err="1" smtClean="0">
                <a:latin typeface="Calibri" panose="020F0502020204030204" pitchFamily="34" charset="0"/>
                <a:ea typeface="ＭＳ Ｐゴシック" panose="020B0600070205080204" pitchFamily="34" charset="-128"/>
              </a:rPr>
              <a:t>Probiotics</a:t>
            </a:r>
            <a:endParaRPr lang="fr-FR" sz="2000" dirty="0" smtClean="0">
              <a:latin typeface="Calibri" panose="020F0502020204030204" pitchFamily="34" charset="0"/>
              <a:ea typeface="ＭＳ Ｐゴシック" panose="020B0600070205080204" pitchFamily="34" charset="-128"/>
            </a:endParaRPr>
          </a:p>
          <a:p>
            <a:pPr eaLnBrk="1" hangingPunct="1">
              <a:spcBef>
                <a:spcPct val="20000"/>
              </a:spcBef>
            </a:pPr>
            <a:r>
              <a:rPr lang="fr-FR" sz="2400" dirty="0" smtClean="0">
                <a:latin typeface="Calibri" panose="020F0502020204030204" pitchFamily="34" charset="0"/>
                <a:ea typeface="ＭＳ Ｐゴシック" panose="020B0600070205080204" pitchFamily="34" charset="-128"/>
              </a:rPr>
              <a:t>Antibiothérapie</a:t>
            </a:r>
          </a:p>
          <a:p>
            <a:pPr eaLnBrk="1" hangingPunct="1">
              <a:spcBef>
                <a:spcPct val="20000"/>
              </a:spcBef>
            </a:pPr>
            <a:r>
              <a:rPr lang="fr-FR" sz="2400" dirty="0" smtClean="0">
                <a:latin typeface="Calibri" panose="020F0502020204030204" pitchFamily="34" charset="0"/>
                <a:ea typeface="ＭＳ Ｐゴシック" panose="020B0600070205080204" pitchFamily="34" charset="-128"/>
              </a:rPr>
              <a:t>Greffe </a:t>
            </a:r>
            <a:r>
              <a:rPr lang="fr-FR" sz="2400" dirty="0">
                <a:latin typeface="Calibri" panose="020F0502020204030204" pitchFamily="34" charset="0"/>
                <a:ea typeface="ＭＳ Ｐゴシック" panose="020B0600070205080204" pitchFamily="34" charset="-128"/>
              </a:rPr>
              <a:t>fécale</a:t>
            </a:r>
            <a:endParaRPr lang="fr-FR" sz="3200" dirty="0">
              <a:latin typeface="Calibri" panose="020F0502020204030204" pitchFamily="34" charset="0"/>
              <a:ea typeface="ＭＳ Ｐゴシック" panose="020B0600070205080204" pitchFamily="34" charset="-128"/>
            </a:endParaRPr>
          </a:p>
          <a:p>
            <a:pPr eaLnBrk="1" hangingPunct="1">
              <a:spcBef>
                <a:spcPct val="20000"/>
              </a:spcBef>
              <a:buFont typeface="Arial" panose="020B0604020202020204" pitchFamily="34" charset="0"/>
              <a:buNone/>
            </a:pPr>
            <a:r>
              <a:rPr lang="fr-FR" sz="2400" dirty="0" smtClean="0">
                <a:latin typeface="Calibri" panose="020F0502020204030204" pitchFamily="34" charset="0"/>
                <a:ea typeface="ＭＳ Ｐゴシック" panose="020B0600070205080204" pitchFamily="34" charset="-128"/>
              </a:rPr>
              <a:t>Phagothérapie</a:t>
            </a:r>
          </a:p>
          <a:p>
            <a:pPr lvl="1" eaLnBrk="1" hangingPunct="1">
              <a:spcBef>
                <a:spcPct val="20000"/>
              </a:spcBef>
              <a:buFont typeface="Arial" panose="020B0604020202020204" pitchFamily="34" charset="0"/>
              <a:buNone/>
            </a:pPr>
            <a:endParaRPr lang="fr-FR" sz="3200" dirty="0">
              <a:latin typeface="Calibri" panose="020F0502020204030204" pitchFamily="34" charset="0"/>
              <a:ea typeface="ＭＳ Ｐゴシック" panose="020B0600070205080204" pitchFamily="34" charset="-128"/>
            </a:endParaRPr>
          </a:p>
          <a:p>
            <a:pPr lvl="1" eaLnBrk="1" hangingPunct="1">
              <a:spcBef>
                <a:spcPct val="20000"/>
              </a:spcBef>
              <a:buFont typeface="Arial" panose="020B0604020202020204" pitchFamily="34" charset="0"/>
              <a:buNone/>
            </a:pPr>
            <a:endParaRPr lang="fr-FR" sz="3200" dirty="0">
              <a:latin typeface="Calibri" panose="020F0502020204030204" pitchFamily="34" charset="0"/>
              <a:ea typeface="ＭＳ Ｐゴシック" panose="020B0600070205080204" pitchFamily="34" charset="-128"/>
            </a:endParaRPr>
          </a:p>
        </p:txBody>
      </p:sp>
      <p:sp>
        <p:nvSpPr>
          <p:cNvPr id="71684" name="ZoneTexte 7"/>
          <p:cNvSpPr txBox="1">
            <a:spLocks noChangeArrowheads="1"/>
          </p:cNvSpPr>
          <p:nvPr/>
        </p:nvSpPr>
        <p:spPr bwMode="auto">
          <a:xfrm>
            <a:off x="8675688" y="44450"/>
            <a:ext cx="433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atin typeface="Calibri" panose="020F0502020204030204" pitchFamily="34" charset="0"/>
                <a:ea typeface="ＭＳ Ｐゴシック" panose="020B0600070205080204" pitchFamily="34" charset="-128"/>
              </a:rPr>
              <a:t>26</a:t>
            </a:r>
          </a:p>
        </p:txBody>
      </p:sp>
      <p:sp>
        <p:nvSpPr>
          <p:cNvPr id="71685" name="Espace réservé du contenu 8"/>
          <p:cNvSpPr txBox="1">
            <a:spLocks/>
          </p:cNvSpPr>
          <p:nvPr/>
        </p:nvSpPr>
        <p:spPr bwMode="auto">
          <a:xfrm>
            <a:off x="250825" y="1444625"/>
            <a:ext cx="27686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fr-FR" sz="3200">
                <a:solidFill>
                  <a:srgbClr val="C00000"/>
                </a:solidFill>
                <a:latin typeface="Calibri" panose="020F0502020204030204" pitchFamily="34" charset="0"/>
              </a:rPr>
              <a:t>Les outils :</a:t>
            </a:r>
          </a:p>
        </p:txBody>
      </p:sp>
      <p:pic>
        <p:nvPicPr>
          <p:cNvPr id="7168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4347" y="979652"/>
            <a:ext cx="1418648" cy="141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itre 7"/>
          <p:cNvSpPr txBox="1">
            <a:spLocks/>
          </p:cNvSpPr>
          <p:nvPr/>
        </p:nvSpPr>
        <p:spPr bwMode="auto">
          <a:xfrm>
            <a:off x="457200" y="-269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3200" dirty="0" err="1">
                <a:solidFill>
                  <a:schemeClr val="bg1"/>
                </a:solidFill>
                <a:latin typeface="Calibri" panose="020F0502020204030204" pitchFamily="34" charset="0"/>
              </a:rPr>
              <a:t>Voies</a:t>
            </a:r>
            <a:r>
              <a:rPr lang="en-US" sz="3200" dirty="0">
                <a:solidFill>
                  <a:schemeClr val="bg1"/>
                </a:solidFill>
                <a:latin typeface="Calibri" panose="020F0502020204030204" pitchFamily="34" charset="0"/>
              </a:rPr>
              <a:t> </a:t>
            </a:r>
            <a:r>
              <a:rPr lang="en-US" sz="3200" dirty="0" err="1">
                <a:solidFill>
                  <a:schemeClr val="bg1"/>
                </a:solidFill>
                <a:latin typeface="Calibri" panose="020F0502020204030204" pitchFamily="34" charset="0"/>
              </a:rPr>
              <a:t>d’ingénerie</a:t>
            </a:r>
            <a:r>
              <a:rPr lang="en-US" sz="3200" dirty="0">
                <a:solidFill>
                  <a:schemeClr val="bg1"/>
                </a:solidFill>
                <a:latin typeface="Calibri" panose="020F0502020204030204" pitchFamily="34" charset="0"/>
              </a:rPr>
              <a:t> </a:t>
            </a:r>
            <a:r>
              <a:rPr lang="en-US" sz="3200" dirty="0" err="1">
                <a:solidFill>
                  <a:schemeClr val="bg1"/>
                </a:solidFill>
                <a:latin typeface="Calibri" panose="020F0502020204030204" pitchFamily="34" charset="0"/>
              </a:rPr>
              <a:t>écologique</a:t>
            </a:r>
            <a:r>
              <a:rPr lang="en-US" sz="3200" dirty="0">
                <a:solidFill>
                  <a:schemeClr val="bg1"/>
                </a:solidFill>
                <a:latin typeface="Calibri" panose="020F0502020204030204" pitchFamily="34" charset="0"/>
              </a:rPr>
              <a:t> de </a:t>
            </a:r>
            <a:r>
              <a:rPr lang="en-US" sz="3200" dirty="0" err="1">
                <a:solidFill>
                  <a:schemeClr val="bg1"/>
                </a:solidFill>
                <a:latin typeface="Calibri" panose="020F0502020204030204" pitchFamily="34" charset="0"/>
              </a:rPr>
              <a:t>l’écosystème</a:t>
            </a:r>
            <a:r>
              <a:rPr lang="en-US" sz="3200" dirty="0">
                <a:solidFill>
                  <a:schemeClr val="bg1"/>
                </a:solidFill>
                <a:latin typeface="Calibri" panose="020F0502020204030204" pitchFamily="34" charset="0"/>
              </a:rPr>
              <a:t> </a:t>
            </a:r>
            <a:r>
              <a:rPr lang="en-US" sz="3200" dirty="0" err="1">
                <a:solidFill>
                  <a:schemeClr val="bg1"/>
                </a:solidFill>
                <a:latin typeface="Calibri" panose="020F0502020204030204" pitchFamily="34" charset="0"/>
              </a:rPr>
              <a:t>digestif</a:t>
            </a:r>
            <a:endParaRPr lang="fr-FR" sz="3200" dirty="0">
              <a:solidFill>
                <a:schemeClr val="bg1"/>
              </a:solidFill>
              <a:latin typeface="Calibri" panose="020F0502020204030204" pitchFamily="34" charset="0"/>
            </a:endParaRPr>
          </a:p>
        </p:txBody>
      </p:sp>
      <p:sp>
        <p:nvSpPr>
          <p:cNvPr id="11" name="Rectangle 10"/>
          <p:cNvSpPr/>
          <p:nvPr/>
        </p:nvSpPr>
        <p:spPr>
          <a:xfrm>
            <a:off x="36513" y="260350"/>
            <a:ext cx="9144000" cy="553998"/>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ingénierie é</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cologique</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1689" name="Imag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3059" y="4290094"/>
            <a:ext cx="1965325"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4233101"/>
            <a:ext cx="1357344" cy="135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home.allergicchild.com/wp-content/uploads/2012/07/dirt-in-mouth_1-300x2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1124744"/>
            <a:ext cx="2016224" cy="1599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u contenu 8"/>
          <p:cNvSpPr txBox="1">
            <a:spLocks/>
          </p:cNvSpPr>
          <p:nvPr/>
        </p:nvSpPr>
        <p:spPr bwMode="auto">
          <a:xfrm>
            <a:off x="1619250" y="2176463"/>
            <a:ext cx="8567738"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4000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Wingdings" panose="05000000000000000000" pitchFamily="2" charset="2"/>
              <a:buChar char="ü"/>
            </a:pPr>
            <a:r>
              <a:rPr lang="en-GB" sz="2400">
                <a:latin typeface="Calibri" panose="020F0502020204030204" pitchFamily="34" charset="0"/>
                <a:ea typeface="ＭＳ Ｐゴシック" panose="020B0600070205080204" pitchFamily="34" charset="-128"/>
              </a:rPr>
              <a:t>nursing mother </a:t>
            </a:r>
            <a:r>
              <a:rPr lang="en-GB" sz="2400" i="1">
                <a:latin typeface="Calibri" panose="020F0502020204030204" pitchFamily="34" charset="0"/>
                <a:ea typeface="ＭＳ Ｐゴシック" panose="020B0600070205080204" pitchFamily="34" charset="-128"/>
              </a:rPr>
              <a:t>vs</a:t>
            </a:r>
            <a:r>
              <a:rPr lang="en-GB" sz="2400">
                <a:latin typeface="Calibri" panose="020F0502020204030204" pitchFamily="34" charset="0"/>
                <a:ea typeface="ＭＳ Ｐゴシック" panose="020B0600070205080204" pitchFamily="34" charset="-128"/>
              </a:rPr>
              <a:t> the biological mother</a:t>
            </a:r>
            <a:endParaRPr lang="fr-FR" sz="2000">
              <a:latin typeface="Calibri" panose="020F0502020204030204" pitchFamily="34" charset="0"/>
              <a:ea typeface="ＭＳ Ｐゴシック" panose="020B0600070205080204" pitchFamily="34" charset="-128"/>
            </a:endParaRPr>
          </a:p>
          <a:p>
            <a:pPr lvl="1" eaLnBrk="1" hangingPunct="1">
              <a:spcBef>
                <a:spcPct val="20000"/>
              </a:spcBef>
              <a:buFont typeface="Arial" panose="020B0604020202020204" pitchFamily="34" charset="0"/>
              <a:buNone/>
            </a:pPr>
            <a:endParaRPr lang="fr-FR" sz="2000">
              <a:latin typeface="Calibri" panose="020F0502020204030204" pitchFamily="34" charset="0"/>
              <a:ea typeface="ＭＳ Ｐゴシック" panose="020B0600070205080204" pitchFamily="34" charset="-128"/>
            </a:endParaRPr>
          </a:p>
          <a:p>
            <a:pPr lvl="1" eaLnBrk="1" hangingPunct="1">
              <a:spcBef>
                <a:spcPct val="20000"/>
              </a:spcBef>
              <a:buFont typeface="Arial" panose="020B0604020202020204" pitchFamily="34" charset="0"/>
              <a:buNone/>
            </a:pPr>
            <a:endParaRPr lang="fr-FR" sz="2000">
              <a:latin typeface="Calibri" panose="020F0502020204030204" pitchFamily="34" charset="0"/>
              <a:ea typeface="ＭＳ Ｐゴシック" panose="020B0600070205080204" pitchFamily="34" charset="-128"/>
            </a:endParaRPr>
          </a:p>
        </p:txBody>
      </p:sp>
      <p:pic>
        <p:nvPicPr>
          <p:cNvPr id="90115" name="Picture 3" descr="C:\Documents and Settings\Sylvie\Mes documents\Mes images\photo lapin\Mère ds BN 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4508500"/>
            <a:ext cx="1570037"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à coins arrondis 19"/>
          <p:cNvSpPr/>
          <p:nvPr/>
        </p:nvSpPr>
        <p:spPr>
          <a:xfrm>
            <a:off x="1063625" y="3213100"/>
            <a:ext cx="671513" cy="57626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r-FR" sz="1200" b="1" dirty="0" err="1">
                <a:solidFill>
                  <a:srgbClr val="FFFFFF"/>
                </a:solidFill>
                <a:ea typeface="ＭＳ Ｐゴシック" pitchFamily="80" charset="-128"/>
              </a:rPr>
              <a:t>Doe</a:t>
            </a:r>
            <a:r>
              <a:rPr lang="fr-FR" sz="1200" b="1" dirty="0">
                <a:solidFill>
                  <a:srgbClr val="FFFFFF"/>
                </a:solidFill>
                <a:ea typeface="ＭＳ Ｐゴシック" pitchFamily="80" charset="-128"/>
              </a:rPr>
              <a:t> 1 </a:t>
            </a:r>
          </a:p>
        </p:txBody>
      </p:sp>
      <p:sp>
        <p:nvSpPr>
          <p:cNvPr id="21" name="Rectangle à coins arrondis 20"/>
          <p:cNvSpPr/>
          <p:nvPr/>
        </p:nvSpPr>
        <p:spPr>
          <a:xfrm>
            <a:off x="2432050" y="3213100"/>
            <a:ext cx="671513" cy="57626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fr-FR" sz="1200" b="1" dirty="0" err="1">
                <a:solidFill>
                  <a:srgbClr val="FFFFFF"/>
                </a:solidFill>
                <a:ea typeface="ＭＳ Ｐゴシック" pitchFamily="80" charset="-128"/>
              </a:rPr>
              <a:t>Doe</a:t>
            </a:r>
            <a:r>
              <a:rPr lang="fr-FR" sz="1200" b="1" dirty="0">
                <a:solidFill>
                  <a:srgbClr val="FFFFFF"/>
                </a:solidFill>
                <a:ea typeface="ＭＳ Ｐゴシック" pitchFamily="80" charset="-128"/>
              </a:rPr>
              <a:t> 2</a:t>
            </a:r>
          </a:p>
        </p:txBody>
      </p:sp>
      <p:sp>
        <p:nvSpPr>
          <p:cNvPr id="30" name="Rectangle à coins arrondis 29"/>
          <p:cNvSpPr/>
          <p:nvPr/>
        </p:nvSpPr>
        <p:spPr>
          <a:xfrm>
            <a:off x="774700" y="3933825"/>
            <a:ext cx="557213" cy="43973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fr-FR" sz="1050" b="1" dirty="0"/>
              <a:t>3 </a:t>
            </a:r>
            <a:r>
              <a:rPr lang="fr-FR" sz="1050" b="1" dirty="0" err="1"/>
              <a:t>pups</a:t>
            </a:r>
            <a:endParaRPr lang="fr-FR" sz="1050" b="1" dirty="0"/>
          </a:p>
        </p:txBody>
      </p:sp>
      <p:sp>
        <p:nvSpPr>
          <p:cNvPr id="31" name="Rectangle à coins arrondis 30"/>
          <p:cNvSpPr/>
          <p:nvPr/>
        </p:nvSpPr>
        <p:spPr>
          <a:xfrm>
            <a:off x="2216150" y="3933825"/>
            <a:ext cx="555625" cy="43973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fr-FR" sz="1050" b="1" dirty="0"/>
              <a:t>3 </a:t>
            </a:r>
            <a:r>
              <a:rPr lang="fr-FR" sz="1050" b="1" dirty="0" err="1"/>
              <a:t>pups</a:t>
            </a:r>
            <a:endParaRPr lang="fr-FR" sz="1050" b="1" dirty="0"/>
          </a:p>
        </p:txBody>
      </p:sp>
      <p:sp>
        <p:nvSpPr>
          <p:cNvPr id="32" name="Rectangle à coins arrondis 31"/>
          <p:cNvSpPr/>
          <p:nvPr/>
        </p:nvSpPr>
        <p:spPr>
          <a:xfrm>
            <a:off x="2790825" y="3933825"/>
            <a:ext cx="557213" cy="43973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fr-FR" sz="1050" b="1" dirty="0"/>
              <a:t>3 </a:t>
            </a:r>
            <a:r>
              <a:rPr lang="fr-FR" sz="1050" b="1" dirty="0" err="1"/>
              <a:t>pups</a:t>
            </a:r>
            <a:endParaRPr lang="fr-FR" sz="1050" b="1" dirty="0"/>
          </a:p>
        </p:txBody>
      </p:sp>
      <p:sp>
        <p:nvSpPr>
          <p:cNvPr id="38" name="Rectangle à coins arrondis 37"/>
          <p:cNvSpPr/>
          <p:nvPr/>
        </p:nvSpPr>
        <p:spPr>
          <a:xfrm>
            <a:off x="1350963" y="3933825"/>
            <a:ext cx="557212" cy="43973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fr-FR" sz="1050" b="1" dirty="0"/>
              <a:t>3 </a:t>
            </a:r>
            <a:r>
              <a:rPr lang="fr-FR" sz="1050" b="1" dirty="0" err="1"/>
              <a:t>pups</a:t>
            </a:r>
            <a:endParaRPr lang="fr-FR" sz="1050" b="1" dirty="0"/>
          </a:p>
        </p:txBody>
      </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792413"/>
            <a:ext cx="4376737"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à coins arrondis 40"/>
          <p:cNvSpPr/>
          <p:nvPr/>
        </p:nvSpPr>
        <p:spPr>
          <a:xfrm>
            <a:off x="8045450" y="3275609"/>
            <a:ext cx="831850" cy="57626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r-FR" sz="1200" b="1" dirty="0" err="1">
                <a:solidFill>
                  <a:srgbClr val="FFFFFF"/>
                </a:solidFill>
                <a:ea typeface="ＭＳ Ｐゴシック" pitchFamily="80" charset="-128"/>
              </a:rPr>
              <a:t>Doe</a:t>
            </a:r>
            <a:r>
              <a:rPr lang="fr-FR" sz="1200" b="1" dirty="0">
                <a:solidFill>
                  <a:srgbClr val="FFFFFF"/>
                </a:solidFill>
                <a:ea typeface="ＭＳ Ｐゴシック" pitchFamily="80" charset="-128"/>
              </a:rPr>
              <a:t> 1 </a:t>
            </a:r>
          </a:p>
        </p:txBody>
      </p:sp>
      <p:sp>
        <p:nvSpPr>
          <p:cNvPr id="42" name="Rectangle à coins arrondis 41"/>
          <p:cNvSpPr/>
          <p:nvPr/>
        </p:nvSpPr>
        <p:spPr>
          <a:xfrm>
            <a:off x="8045450" y="4797425"/>
            <a:ext cx="831850" cy="57626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fr-FR" sz="1200" b="1" dirty="0" err="1">
                <a:solidFill>
                  <a:srgbClr val="FFFFFF"/>
                </a:solidFill>
                <a:ea typeface="ＭＳ Ｐゴシック" pitchFamily="80" charset="-128"/>
              </a:rPr>
              <a:t>Doe</a:t>
            </a:r>
            <a:r>
              <a:rPr lang="fr-FR" sz="1200" b="1" dirty="0">
                <a:solidFill>
                  <a:srgbClr val="FFFFFF"/>
                </a:solidFill>
                <a:ea typeface="ＭＳ Ｐゴシック" pitchFamily="80" charset="-128"/>
              </a:rPr>
              <a:t> 2</a:t>
            </a:r>
          </a:p>
        </p:txBody>
      </p:sp>
      <p:sp>
        <p:nvSpPr>
          <p:cNvPr id="46" name="Rectangle à coins arrondis 45"/>
          <p:cNvSpPr/>
          <p:nvPr/>
        </p:nvSpPr>
        <p:spPr>
          <a:xfrm>
            <a:off x="6948488" y="2792413"/>
            <a:ext cx="936625" cy="792162"/>
          </a:xfrm>
          <a:prstGeom prst="roundRect">
            <a:avLst/>
          </a:prstGeom>
          <a:solidFill>
            <a:schemeClr val="accent3">
              <a:alpha val="31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fr-FR"/>
          </a:p>
        </p:txBody>
      </p:sp>
      <p:sp>
        <p:nvSpPr>
          <p:cNvPr id="48" name="Rectangle à coins arrondis 47"/>
          <p:cNvSpPr/>
          <p:nvPr/>
        </p:nvSpPr>
        <p:spPr>
          <a:xfrm>
            <a:off x="6948488" y="4519613"/>
            <a:ext cx="936625" cy="504825"/>
          </a:xfrm>
          <a:prstGeom prst="roundRect">
            <a:avLst/>
          </a:prstGeom>
          <a:solidFill>
            <a:schemeClr val="accent3">
              <a:alpha val="31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fr-FR"/>
          </a:p>
        </p:txBody>
      </p:sp>
      <p:sp>
        <p:nvSpPr>
          <p:cNvPr id="49" name="Rectangle à coins arrondis 48"/>
          <p:cNvSpPr/>
          <p:nvPr/>
        </p:nvSpPr>
        <p:spPr>
          <a:xfrm>
            <a:off x="6948488" y="5600700"/>
            <a:ext cx="936625" cy="215900"/>
          </a:xfrm>
          <a:prstGeom prst="roundRect">
            <a:avLst/>
          </a:prstGeom>
          <a:solidFill>
            <a:schemeClr val="accent3">
              <a:alpha val="31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fr-FR"/>
          </a:p>
        </p:txBody>
      </p:sp>
      <p:sp>
        <p:nvSpPr>
          <p:cNvPr id="54" name="Rectangle à coins arrondis 53"/>
          <p:cNvSpPr/>
          <p:nvPr/>
        </p:nvSpPr>
        <p:spPr>
          <a:xfrm>
            <a:off x="6948488" y="3656013"/>
            <a:ext cx="936625" cy="792162"/>
          </a:xfrm>
          <a:prstGeom prst="roundRect">
            <a:avLst/>
          </a:prstGeom>
          <a:solidFill>
            <a:schemeClr val="accent2">
              <a:alpha val="16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fr-FR"/>
          </a:p>
        </p:txBody>
      </p:sp>
      <p:sp>
        <p:nvSpPr>
          <p:cNvPr id="55" name="Rectangle à coins arrondis 54"/>
          <p:cNvSpPr/>
          <p:nvPr/>
        </p:nvSpPr>
        <p:spPr>
          <a:xfrm>
            <a:off x="6948488" y="5888038"/>
            <a:ext cx="936625" cy="215900"/>
          </a:xfrm>
          <a:prstGeom prst="roundRect">
            <a:avLst/>
          </a:prstGeom>
          <a:solidFill>
            <a:schemeClr val="accent2">
              <a:alpha val="16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fr-FR"/>
          </a:p>
        </p:txBody>
      </p:sp>
      <p:sp>
        <p:nvSpPr>
          <p:cNvPr id="56" name="Rectangle à coins arrondis 55"/>
          <p:cNvSpPr/>
          <p:nvPr/>
        </p:nvSpPr>
        <p:spPr>
          <a:xfrm>
            <a:off x="6948488" y="5095875"/>
            <a:ext cx="936625" cy="431800"/>
          </a:xfrm>
          <a:prstGeom prst="roundRect">
            <a:avLst/>
          </a:prstGeom>
          <a:solidFill>
            <a:schemeClr val="accent2">
              <a:alpha val="16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fr-FR"/>
          </a:p>
        </p:txBody>
      </p:sp>
      <p:sp>
        <p:nvSpPr>
          <p:cNvPr id="90131" name="ZoneTexte 56"/>
          <p:cNvSpPr txBox="1">
            <a:spLocks noChangeArrowheads="1"/>
          </p:cNvSpPr>
          <p:nvPr/>
        </p:nvSpPr>
        <p:spPr bwMode="auto">
          <a:xfrm>
            <a:off x="7353300" y="6046788"/>
            <a:ext cx="2016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sz="1200">
                <a:latin typeface="Calibri" panose="020F0502020204030204" pitchFamily="34" charset="0"/>
                <a:ea typeface="ＭＳ Ｐゴシック" panose="020B0600070205080204" pitchFamily="34" charset="-128"/>
              </a:rPr>
              <a:t>(Abecia et al. 2007)</a:t>
            </a:r>
          </a:p>
        </p:txBody>
      </p:sp>
      <p:sp>
        <p:nvSpPr>
          <p:cNvPr id="39" name="Espace réservé du contenu 8"/>
          <p:cNvSpPr txBox="1">
            <a:spLocks/>
          </p:cNvSpPr>
          <p:nvPr/>
        </p:nvSpPr>
        <p:spPr bwMode="auto">
          <a:xfrm>
            <a:off x="1876425" y="1484313"/>
            <a:ext cx="7159625" cy="820737"/>
          </a:xfrm>
          <a:prstGeom prst="rect">
            <a:avLst/>
          </a:prstGeom>
          <a:noFill/>
          <a:ln w="9525">
            <a:noFill/>
            <a:miter lim="800000"/>
            <a:headEnd/>
            <a:tailEnd/>
          </a:ln>
        </p:spPr>
        <p:txBody>
          <a:bodyPr/>
          <a:lstStyle/>
          <a:p>
            <a:pPr>
              <a:spcBef>
                <a:spcPct val="20000"/>
              </a:spcBef>
              <a:buFont typeface="Arial" pitchFamily="34" charset="0"/>
              <a:buNone/>
              <a:defRPr/>
            </a:pPr>
            <a:r>
              <a:rPr lang="fr-FR" sz="3200" dirty="0" err="1">
                <a:latin typeface="+mn-lt"/>
                <a:ea typeface="ＭＳ Ｐゴシック" pitchFamily="80" charset="-128"/>
              </a:rPr>
              <a:t>Immediate</a:t>
            </a:r>
            <a:r>
              <a:rPr lang="fr-FR" sz="3200" dirty="0">
                <a:latin typeface="+mn-lt"/>
                <a:ea typeface="ＭＳ Ｐゴシック" pitchFamily="80" charset="-128"/>
              </a:rPr>
              <a:t> </a:t>
            </a:r>
            <a:r>
              <a:rPr lang="fr-FR" sz="3200" dirty="0" err="1">
                <a:latin typeface="+mn-lt"/>
                <a:ea typeface="ＭＳ Ｐゴシック" pitchFamily="80" charset="-128"/>
              </a:rPr>
              <a:t>environment</a:t>
            </a:r>
            <a:r>
              <a:rPr lang="fr-FR" sz="3200" dirty="0">
                <a:latin typeface="+mn-lt"/>
                <a:ea typeface="ＭＳ Ｐゴシック" pitchFamily="80" charset="-128"/>
              </a:rPr>
              <a:t>: </a:t>
            </a:r>
            <a:r>
              <a:rPr lang="fr-FR" sz="3200" dirty="0" err="1">
                <a:latin typeface="+mn-lt"/>
                <a:ea typeface="ＭＳ Ｐゴシック" pitchFamily="80" charset="-128"/>
              </a:rPr>
              <a:t>milking</a:t>
            </a:r>
            <a:r>
              <a:rPr lang="fr-FR" sz="3200" dirty="0">
                <a:latin typeface="+mn-lt"/>
                <a:ea typeface="ＭＳ Ｐゴシック" pitchFamily="80" charset="-128"/>
              </a:rPr>
              <a:t> </a:t>
            </a:r>
            <a:r>
              <a:rPr lang="fr-FR" sz="3200" dirty="0" err="1">
                <a:latin typeface="+mn-lt"/>
                <a:ea typeface="ＭＳ Ｐゴシック" pitchFamily="80" charset="-128"/>
              </a:rPr>
              <a:t>mother</a:t>
            </a:r>
            <a:endParaRPr lang="fr-FR" sz="3200" dirty="0">
              <a:latin typeface="+mn-lt"/>
              <a:ea typeface="ＭＳ Ｐゴシック" pitchFamily="80" charset="-128"/>
            </a:endParaRPr>
          </a:p>
        </p:txBody>
      </p:sp>
      <p:pic>
        <p:nvPicPr>
          <p:cNvPr id="90133" name="Image 3" descr="lapereaux à J1 avt changement ni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468438"/>
            <a:ext cx="1368425" cy="1023937"/>
          </a:xfrm>
          <a:prstGeom prst="rect">
            <a:avLst/>
          </a:prstGeom>
          <a:noFill/>
          <a:ln>
            <a:noFill/>
          </a:ln>
          <a:effectLst>
            <a:outerShdw algn="ctr" rotWithShape="0">
              <a:srgbClr val="80808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36" name="Titre 7"/>
          <p:cNvSpPr txBox="1">
            <a:spLocks/>
          </p:cNvSpPr>
          <p:nvPr/>
        </p:nvSpPr>
        <p:spPr bwMode="auto">
          <a:xfrm>
            <a:off x="457200" y="-269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3200">
                <a:solidFill>
                  <a:schemeClr val="bg1"/>
                </a:solidFill>
                <a:latin typeface="Calibri" panose="020F0502020204030204" pitchFamily="34" charset="0"/>
              </a:rPr>
              <a:t>Voies d’ingénerie écologique de l’écosystème digestif</a:t>
            </a:r>
            <a:endParaRPr lang="fr-FR" sz="3200">
              <a:solidFill>
                <a:schemeClr val="bg1"/>
              </a:solidFill>
              <a:latin typeface="Calibri" panose="020F0502020204030204" pitchFamily="34" charset="0"/>
            </a:endParaRPr>
          </a:p>
        </p:txBody>
      </p:sp>
      <p:sp>
        <p:nvSpPr>
          <p:cNvPr id="25" name="Rectangle 24"/>
          <p:cNvSpPr/>
          <p:nvPr/>
        </p:nvSpPr>
        <p:spPr>
          <a:xfrm>
            <a:off x="36513" y="260350"/>
            <a:ext cx="9144000" cy="553998"/>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environnement immédiat</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4775175" y="5876132"/>
            <a:ext cx="504056" cy="239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134" name="Rectangle 1"/>
          <p:cNvSpPr>
            <a:spLocks noChangeArrowheads="1"/>
          </p:cNvSpPr>
          <p:nvPr/>
        </p:nvSpPr>
        <p:spPr bwMode="auto">
          <a:xfrm>
            <a:off x="352425" y="5613400"/>
            <a:ext cx="6119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dirty="0" smtClean="0">
                <a:latin typeface="Calibri" panose="020F0502020204030204" pitchFamily="34" charset="0"/>
                <a:ea typeface="ＭＳ Ｐゴシック" panose="020B0600070205080204" pitchFamily="34" charset="-128"/>
              </a:rPr>
              <a:t>Microbiota </a:t>
            </a:r>
            <a:r>
              <a:rPr lang="en-GB" dirty="0">
                <a:latin typeface="Calibri" panose="020F0502020204030204" pitchFamily="34" charset="0"/>
                <a:ea typeface="ＭＳ Ｐゴシック" panose="020B0600070205080204" pitchFamily="34" charset="-128"/>
              </a:rPr>
              <a:t>of the fostered pups was closer to the cohabiting pups than that of their own non fostered brother</a:t>
            </a:r>
            <a:r>
              <a:rPr lang="fr-FR" dirty="0">
                <a:latin typeface="Calibri" panose="020F0502020204030204" pitchFamily="34" charset="0"/>
                <a:ea typeface="ＭＳ Ｐゴシック" panose="020B0600070205080204" pitchFamily="34" charset="-128"/>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6" grpId="0" animBg="1"/>
      <p:bldP spid="48" grpId="0" animBg="1"/>
      <p:bldP spid="49" grpId="0" animBg="1"/>
      <p:bldP spid="54" grpId="0" animBg="1"/>
      <p:bldP spid="55" grpId="0" animBg="1"/>
      <p:bldP spid="5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u contenu 2"/>
          <p:cNvSpPr txBox="1">
            <a:spLocks/>
          </p:cNvSpPr>
          <p:nvPr/>
        </p:nvSpPr>
        <p:spPr bwMode="auto">
          <a:xfrm>
            <a:off x="269875" y="1624013"/>
            <a:ext cx="7110413"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dirty="0" err="1" smtClean="0">
                <a:solidFill>
                  <a:srgbClr val="000000"/>
                </a:solidFill>
              </a:rPr>
              <a:t>Analyse</a:t>
            </a:r>
            <a:r>
              <a:rPr lang="en-US" dirty="0" smtClean="0">
                <a:solidFill>
                  <a:srgbClr val="000000"/>
                </a:solidFill>
              </a:rPr>
              <a:t> </a:t>
            </a:r>
            <a:r>
              <a:rPr lang="en-US" dirty="0" err="1">
                <a:solidFill>
                  <a:srgbClr val="000000"/>
                </a:solidFill>
              </a:rPr>
              <a:t>basée</a:t>
            </a:r>
            <a:r>
              <a:rPr lang="en-US" dirty="0">
                <a:solidFill>
                  <a:srgbClr val="000000"/>
                </a:solidFill>
              </a:rPr>
              <a:t> sur la </a:t>
            </a:r>
            <a:r>
              <a:rPr lang="en-US" dirty="0" err="1">
                <a:solidFill>
                  <a:srgbClr val="000000"/>
                </a:solidFill>
              </a:rPr>
              <a:t>fréquence</a:t>
            </a:r>
            <a:r>
              <a:rPr lang="en-US" dirty="0">
                <a:solidFill>
                  <a:srgbClr val="000000"/>
                </a:solidFill>
              </a:rPr>
              <a:t> de </a:t>
            </a:r>
            <a:r>
              <a:rPr lang="en-US" dirty="0" err="1" smtClean="0">
                <a:solidFill>
                  <a:srgbClr val="000000"/>
                </a:solidFill>
              </a:rPr>
              <a:t>consommation</a:t>
            </a:r>
            <a:r>
              <a:rPr lang="en-US" dirty="0" smtClean="0">
                <a:solidFill>
                  <a:srgbClr val="000000"/>
                </a:solidFill>
              </a:rPr>
              <a:t> </a:t>
            </a:r>
            <a:r>
              <a:rPr lang="en-US" dirty="0">
                <a:solidFill>
                  <a:srgbClr val="000000"/>
                </a:solidFill>
              </a:rPr>
              <a:t>de 26 </a:t>
            </a:r>
            <a:r>
              <a:rPr lang="en-US" dirty="0" smtClean="0">
                <a:solidFill>
                  <a:srgbClr val="000000"/>
                </a:solidFill>
              </a:rPr>
              <a:t>aliments</a:t>
            </a:r>
            <a:endParaRPr lang="fr-FR" dirty="0">
              <a:solidFill>
                <a:srgbClr val="000000"/>
              </a:solidFill>
            </a:endParaRPr>
          </a:p>
        </p:txBody>
      </p:sp>
      <p:pic>
        <p:nvPicPr>
          <p:cNvPr id="72707" name="Picture 7"/>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252413" y="2430463"/>
            <a:ext cx="6048375" cy="2878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2708" name="Groupe 6"/>
          <p:cNvGrpSpPr>
            <a:grpSpLocks/>
          </p:cNvGrpSpPr>
          <p:nvPr/>
        </p:nvGrpSpPr>
        <p:grpSpPr bwMode="auto">
          <a:xfrm>
            <a:off x="1152525" y="2659063"/>
            <a:ext cx="4902200" cy="1706562"/>
            <a:chOff x="1163702" y="1911046"/>
            <a:chExt cx="6267610" cy="2516141"/>
          </a:xfrm>
        </p:grpSpPr>
        <p:sp>
          <p:nvSpPr>
            <p:cNvPr id="18463" name="Text Box 12"/>
            <p:cNvSpPr txBox="1">
              <a:spLocks noChangeArrowheads="1"/>
            </p:cNvSpPr>
            <p:nvPr/>
          </p:nvSpPr>
          <p:spPr bwMode="auto">
            <a:xfrm>
              <a:off x="5933418" y="4038648"/>
              <a:ext cx="1497894" cy="388539"/>
            </a:xfrm>
            <a:prstGeom prst="rect">
              <a:avLst/>
            </a:prstGeom>
            <a:solidFill>
              <a:srgbClr val="3333FF"/>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US" sz="1108" b="1" smtClean="0">
                  <a:solidFill>
                    <a:prstClr val="black"/>
                  </a:solidFill>
                  <a:latin typeface="Tahoma" panose="020B0604030504040204" pitchFamily="34" charset="0"/>
                </a:rPr>
                <a:t>Cluster 2</a:t>
              </a:r>
            </a:p>
          </p:txBody>
        </p:sp>
        <p:sp>
          <p:nvSpPr>
            <p:cNvPr id="18464" name="Text Box 11"/>
            <p:cNvSpPr txBox="1">
              <a:spLocks noChangeArrowheads="1"/>
            </p:cNvSpPr>
            <p:nvPr/>
          </p:nvSpPr>
          <p:spPr bwMode="auto">
            <a:xfrm>
              <a:off x="5547782" y="1911046"/>
              <a:ext cx="1570962" cy="388539"/>
            </a:xfrm>
            <a:prstGeom prst="rect">
              <a:avLst/>
            </a:prstGeom>
            <a:solidFill>
              <a:srgbClr val="00B050"/>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US" sz="1108" b="1" smtClean="0">
                  <a:solidFill>
                    <a:prstClr val="black"/>
                  </a:solidFill>
                  <a:latin typeface="Tahoma" panose="020B0604030504040204" pitchFamily="34" charset="0"/>
                </a:rPr>
                <a:t>Cluster 3</a:t>
              </a:r>
            </a:p>
          </p:txBody>
        </p:sp>
        <p:sp>
          <p:nvSpPr>
            <p:cNvPr id="18465" name="Text Box 10"/>
            <p:cNvSpPr txBox="1">
              <a:spLocks noChangeArrowheads="1"/>
            </p:cNvSpPr>
            <p:nvPr/>
          </p:nvSpPr>
          <p:spPr bwMode="auto">
            <a:xfrm>
              <a:off x="1163702" y="2009351"/>
              <a:ext cx="1503983" cy="386198"/>
            </a:xfrm>
            <a:prstGeom prst="rect">
              <a:avLst/>
            </a:prstGeom>
            <a:solidFill>
              <a:srgbClr val="FF0000"/>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US" sz="1108" b="1" smtClean="0">
                  <a:solidFill>
                    <a:prstClr val="black"/>
                  </a:solidFill>
                  <a:latin typeface="Tahoma" panose="020B0604030504040204" pitchFamily="34" charset="0"/>
                </a:rPr>
                <a:t>Cluster 1</a:t>
              </a:r>
            </a:p>
          </p:txBody>
        </p:sp>
      </p:grpSp>
      <p:sp>
        <p:nvSpPr>
          <p:cNvPr id="13" name="Rectangle 12"/>
          <p:cNvSpPr/>
          <p:nvPr/>
        </p:nvSpPr>
        <p:spPr>
          <a:xfrm>
            <a:off x="3563888" y="5280026"/>
            <a:ext cx="2895650" cy="4683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fr-FR" sz="1600" b="1" i="1" dirty="0">
                <a:solidFill>
                  <a:prstClr val="black"/>
                </a:solidFill>
              </a:rPr>
              <a:t>Canonical discriminant </a:t>
            </a:r>
            <a:r>
              <a:rPr lang="fr-FR" sz="1600" b="1" i="1" dirty="0" err="1">
                <a:solidFill>
                  <a:prstClr val="black"/>
                </a:solidFill>
              </a:rPr>
              <a:t>analysis</a:t>
            </a:r>
            <a:endParaRPr lang="fr-FR" sz="1600" b="1" i="1" dirty="0">
              <a:solidFill>
                <a:prstClr val="black"/>
              </a:solidFill>
            </a:endParaRPr>
          </a:p>
        </p:txBody>
      </p:sp>
      <p:grpSp>
        <p:nvGrpSpPr>
          <p:cNvPr id="72710" name="Groupe 24"/>
          <p:cNvGrpSpPr>
            <a:grpSpLocks/>
          </p:cNvGrpSpPr>
          <p:nvPr/>
        </p:nvGrpSpPr>
        <p:grpSpPr bwMode="auto">
          <a:xfrm>
            <a:off x="6343650" y="1911350"/>
            <a:ext cx="2908870" cy="3265488"/>
            <a:chOff x="7062952" y="2483782"/>
            <a:chExt cx="2908749" cy="3538664"/>
          </a:xfrm>
        </p:grpSpPr>
        <p:pic>
          <p:nvPicPr>
            <p:cNvPr id="727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2952" y="2483782"/>
              <a:ext cx="2908749" cy="35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764352" y="3961523"/>
              <a:ext cx="679052" cy="1484621"/>
            </a:xfrm>
            <a:prstGeom prst="rect">
              <a:avLst/>
            </a:prstGeom>
            <a:solidFill>
              <a:srgbClr val="FF0000"/>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fr-FR">
                <a:solidFill>
                  <a:prstClr val="white"/>
                </a:solidFill>
              </a:endParaRPr>
            </a:p>
          </p:txBody>
        </p:sp>
        <p:sp>
          <p:nvSpPr>
            <p:cNvPr id="17" name="Rectangle 16"/>
            <p:cNvSpPr/>
            <p:nvPr/>
          </p:nvSpPr>
          <p:spPr>
            <a:xfrm>
              <a:off x="8474349" y="3927117"/>
              <a:ext cx="663580" cy="1503545"/>
            </a:xfrm>
            <a:prstGeom prst="rect">
              <a:avLst/>
            </a:prstGeom>
            <a:solidFill>
              <a:srgbClr val="0000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fr-FR">
                <a:solidFill>
                  <a:prstClr val="white"/>
                </a:solidFill>
              </a:endParaRPr>
            </a:p>
          </p:txBody>
        </p:sp>
        <p:sp>
          <p:nvSpPr>
            <p:cNvPr id="18" name="Rectangle 17"/>
            <p:cNvSpPr/>
            <p:nvPr/>
          </p:nvSpPr>
          <p:spPr>
            <a:xfrm>
              <a:off x="9137929" y="3698316"/>
              <a:ext cx="694524" cy="173234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fr-FR">
                <a:solidFill>
                  <a:prstClr val="white"/>
                </a:solidFill>
              </a:endParaRPr>
            </a:p>
          </p:txBody>
        </p:sp>
      </p:grpSp>
      <p:sp>
        <p:nvSpPr>
          <p:cNvPr id="72711" name="ZoneTexte 25"/>
          <p:cNvSpPr txBox="1">
            <a:spLocks noChangeArrowheads="1"/>
          </p:cNvSpPr>
          <p:nvPr/>
        </p:nvSpPr>
        <p:spPr bwMode="auto">
          <a:xfrm>
            <a:off x="207963" y="6008688"/>
            <a:ext cx="785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600" b="1">
                <a:solidFill>
                  <a:srgbClr val="006600"/>
                </a:solidFill>
              </a:rPr>
              <a:t>La richesse en fibres du régime favorise la richesse en gènes du microbiote !!!</a:t>
            </a:r>
            <a:endParaRPr lang="en-US" sz="1600">
              <a:solidFill>
                <a:srgbClr val="006600"/>
              </a:solidFill>
            </a:endParaRPr>
          </a:p>
        </p:txBody>
      </p:sp>
      <p:sp>
        <p:nvSpPr>
          <p:cNvPr id="18445" name="Rectangle 31"/>
          <p:cNvSpPr>
            <a:spLocks noChangeArrowheads="1"/>
          </p:cNvSpPr>
          <p:nvPr/>
        </p:nvSpPr>
        <p:spPr bwMode="auto">
          <a:xfrm>
            <a:off x="4543425" y="3914775"/>
            <a:ext cx="673100" cy="152400"/>
          </a:xfrm>
          <a:prstGeom prst="rect">
            <a:avLst/>
          </a:prstGeom>
          <a:solidFill>
            <a:schemeClr val="bg1"/>
          </a:solidFill>
          <a:ln w="9525" algn="ctr">
            <a:solidFill>
              <a:schemeClr val="bg1"/>
            </a:solidFill>
            <a:round/>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sz="1108" b="1" dirty="0" smtClean="0">
                <a:solidFill>
                  <a:srgbClr val="0000FF"/>
                </a:solidFill>
              </a:rPr>
              <a:t>Yaourt</a:t>
            </a:r>
          </a:p>
        </p:txBody>
      </p:sp>
      <p:sp>
        <p:nvSpPr>
          <p:cNvPr id="18446" name="Rectangle 32"/>
          <p:cNvSpPr>
            <a:spLocks noChangeArrowheads="1"/>
          </p:cNvSpPr>
          <p:nvPr/>
        </p:nvSpPr>
        <p:spPr bwMode="auto">
          <a:xfrm>
            <a:off x="4337050" y="4360863"/>
            <a:ext cx="487363" cy="152400"/>
          </a:xfrm>
          <a:prstGeom prst="rect">
            <a:avLst/>
          </a:prstGeom>
          <a:solidFill>
            <a:schemeClr val="bg1"/>
          </a:solidFill>
          <a:ln w="9525" algn="ctr">
            <a:solidFill>
              <a:schemeClr val="bg1"/>
            </a:solidFill>
            <a:round/>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sz="1108" b="1" dirty="0" smtClean="0">
                <a:solidFill>
                  <a:srgbClr val="0000FF"/>
                </a:solidFill>
              </a:rPr>
              <a:t>Eau</a:t>
            </a:r>
          </a:p>
        </p:txBody>
      </p:sp>
      <p:sp>
        <p:nvSpPr>
          <p:cNvPr id="18447" name="Rectangle 33"/>
          <p:cNvSpPr>
            <a:spLocks noChangeArrowheads="1"/>
          </p:cNvSpPr>
          <p:nvPr/>
        </p:nvSpPr>
        <p:spPr bwMode="auto">
          <a:xfrm>
            <a:off x="4941888" y="3522663"/>
            <a:ext cx="998264" cy="131762"/>
          </a:xfrm>
          <a:prstGeom prst="rect">
            <a:avLst/>
          </a:prstGeom>
          <a:solidFill>
            <a:schemeClr val="bg1"/>
          </a:solidFill>
          <a:ln w="9525" algn="ctr">
            <a:solidFill>
              <a:schemeClr val="bg1"/>
            </a:solidFill>
            <a:round/>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sz="1108" b="1" dirty="0" smtClean="0">
                <a:solidFill>
                  <a:srgbClr val="009900"/>
                </a:solidFill>
              </a:rPr>
              <a:t>Végétaux</a:t>
            </a:r>
          </a:p>
        </p:txBody>
      </p:sp>
      <p:sp>
        <p:nvSpPr>
          <p:cNvPr id="18448" name="Rectangle 34"/>
          <p:cNvSpPr>
            <a:spLocks noChangeArrowheads="1"/>
          </p:cNvSpPr>
          <p:nvPr/>
        </p:nvSpPr>
        <p:spPr bwMode="auto">
          <a:xfrm>
            <a:off x="5340351" y="3267075"/>
            <a:ext cx="599801" cy="188912"/>
          </a:xfrm>
          <a:prstGeom prst="rect">
            <a:avLst/>
          </a:prstGeom>
          <a:solidFill>
            <a:schemeClr val="bg1"/>
          </a:solidFill>
          <a:ln w="9525" algn="ctr">
            <a:solidFill>
              <a:schemeClr val="bg1"/>
            </a:solidFill>
            <a:round/>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sz="1108" b="1" dirty="0" smtClean="0">
                <a:solidFill>
                  <a:srgbClr val="009900"/>
                </a:solidFill>
              </a:rPr>
              <a:t>Fruits</a:t>
            </a:r>
          </a:p>
        </p:txBody>
      </p:sp>
      <p:sp>
        <p:nvSpPr>
          <p:cNvPr id="18449" name="Rectangle 35"/>
          <p:cNvSpPr>
            <a:spLocks noChangeArrowheads="1"/>
          </p:cNvSpPr>
          <p:nvPr/>
        </p:nvSpPr>
        <p:spPr bwMode="auto">
          <a:xfrm>
            <a:off x="4886325" y="2930525"/>
            <a:ext cx="690563" cy="152400"/>
          </a:xfrm>
          <a:prstGeom prst="rect">
            <a:avLst/>
          </a:prstGeom>
          <a:solidFill>
            <a:schemeClr val="bg1"/>
          </a:solidFill>
          <a:ln w="9525" algn="ctr">
            <a:solidFill>
              <a:schemeClr val="bg1"/>
            </a:solidFill>
            <a:round/>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sz="1108" b="1" dirty="0" smtClean="0">
                <a:solidFill>
                  <a:srgbClr val="009900"/>
                </a:solidFill>
              </a:rPr>
              <a:t>Soupes</a:t>
            </a:r>
          </a:p>
        </p:txBody>
      </p:sp>
      <p:sp>
        <p:nvSpPr>
          <p:cNvPr id="18450" name="Rectangle 36"/>
          <p:cNvSpPr>
            <a:spLocks noChangeArrowheads="1"/>
          </p:cNvSpPr>
          <p:nvPr/>
        </p:nvSpPr>
        <p:spPr bwMode="auto">
          <a:xfrm>
            <a:off x="4865688" y="3552825"/>
            <a:ext cx="104775" cy="52388"/>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z="1108" smtClean="0">
              <a:solidFill>
                <a:prstClr val="black"/>
              </a:solidFill>
            </a:endParaRPr>
          </a:p>
        </p:txBody>
      </p:sp>
      <p:sp>
        <p:nvSpPr>
          <p:cNvPr id="18451" name="Rectangle 37"/>
          <p:cNvSpPr>
            <a:spLocks noChangeArrowheads="1"/>
          </p:cNvSpPr>
          <p:nvPr/>
        </p:nvSpPr>
        <p:spPr bwMode="auto">
          <a:xfrm>
            <a:off x="1331913" y="3152775"/>
            <a:ext cx="1236662" cy="152400"/>
          </a:xfrm>
          <a:prstGeom prst="rect">
            <a:avLst/>
          </a:prstGeom>
          <a:solidFill>
            <a:schemeClr val="bg1"/>
          </a:solidFill>
          <a:ln w="9525" algn="ctr">
            <a:solidFill>
              <a:schemeClr val="bg1"/>
            </a:solidFill>
            <a:round/>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fr-FR" sz="1108" b="1" smtClean="0">
                <a:solidFill>
                  <a:srgbClr val="FF0000"/>
                </a:solidFill>
              </a:rPr>
              <a:t>P. de terre</a:t>
            </a:r>
          </a:p>
          <a:p>
            <a:pPr algn="r" eaLnBrk="1" hangingPunct="1">
              <a:defRPr/>
            </a:pPr>
            <a:r>
              <a:rPr lang="fr-FR" sz="1108" b="1" smtClean="0">
                <a:solidFill>
                  <a:srgbClr val="FF0000"/>
                </a:solidFill>
              </a:rPr>
              <a:t>et chips</a:t>
            </a:r>
          </a:p>
        </p:txBody>
      </p:sp>
      <p:sp>
        <p:nvSpPr>
          <p:cNvPr id="18452" name="Rectangle 38"/>
          <p:cNvSpPr>
            <a:spLocks noChangeArrowheads="1"/>
          </p:cNvSpPr>
          <p:nvPr/>
        </p:nvSpPr>
        <p:spPr bwMode="auto">
          <a:xfrm>
            <a:off x="989013" y="3514726"/>
            <a:ext cx="1339849" cy="160338"/>
          </a:xfrm>
          <a:prstGeom prst="rect">
            <a:avLst/>
          </a:prstGeom>
          <a:solidFill>
            <a:schemeClr val="bg1"/>
          </a:solidFill>
          <a:ln w="9525" algn="ctr">
            <a:solidFill>
              <a:schemeClr val="bg1"/>
            </a:solidFill>
            <a:round/>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sz="1108" b="1" dirty="0" smtClean="0">
                <a:solidFill>
                  <a:srgbClr val="FF0000"/>
                </a:solidFill>
              </a:rPr>
              <a:t>Aliments sucrés</a:t>
            </a:r>
          </a:p>
          <a:p>
            <a:pPr eaLnBrk="1" hangingPunct="1">
              <a:defRPr/>
            </a:pPr>
            <a:endParaRPr lang="fr-FR" sz="1108" b="1" dirty="0" smtClean="0">
              <a:solidFill>
                <a:srgbClr val="FF0000"/>
              </a:solidFill>
            </a:endParaRPr>
          </a:p>
        </p:txBody>
      </p:sp>
      <p:sp>
        <p:nvSpPr>
          <p:cNvPr id="18453" name="Rectangle 39"/>
          <p:cNvSpPr>
            <a:spLocks noChangeArrowheads="1"/>
          </p:cNvSpPr>
          <p:nvPr/>
        </p:nvSpPr>
        <p:spPr bwMode="auto">
          <a:xfrm>
            <a:off x="1857375" y="3622675"/>
            <a:ext cx="106363" cy="52388"/>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z="1108" smtClean="0">
              <a:solidFill>
                <a:prstClr val="black"/>
              </a:solidFill>
            </a:endParaRPr>
          </a:p>
        </p:txBody>
      </p:sp>
      <p:sp>
        <p:nvSpPr>
          <p:cNvPr id="18454" name="Rectangle 40"/>
          <p:cNvSpPr>
            <a:spLocks noChangeArrowheads="1"/>
          </p:cNvSpPr>
          <p:nvPr/>
        </p:nvSpPr>
        <p:spPr bwMode="auto">
          <a:xfrm>
            <a:off x="884237" y="3678238"/>
            <a:ext cx="1444625" cy="150813"/>
          </a:xfrm>
          <a:prstGeom prst="rect">
            <a:avLst/>
          </a:prstGeom>
          <a:solidFill>
            <a:schemeClr val="bg1"/>
          </a:solidFill>
          <a:ln w="9525" algn="ctr">
            <a:solidFill>
              <a:schemeClr val="bg1"/>
            </a:solidFill>
            <a:round/>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sz="1108" b="1" dirty="0" smtClean="0">
                <a:solidFill>
                  <a:srgbClr val="FF0000"/>
                </a:solidFill>
              </a:rPr>
              <a:t>Boissons sucrées</a:t>
            </a:r>
          </a:p>
        </p:txBody>
      </p:sp>
      <p:sp>
        <p:nvSpPr>
          <p:cNvPr id="30" name="Rectangle 29"/>
          <p:cNvSpPr/>
          <p:nvPr/>
        </p:nvSpPr>
        <p:spPr>
          <a:xfrm>
            <a:off x="6678613" y="5064125"/>
            <a:ext cx="2430462" cy="431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fr-FR" b="1" dirty="0">
                <a:solidFill>
                  <a:srgbClr val="008000"/>
                </a:solidFill>
                <a:latin typeface="Arial" pitchFamily="34" charset="0"/>
                <a:cs typeface="Arial" pitchFamily="34" charset="0"/>
              </a:rPr>
              <a:t>‘richesse en fibres’</a:t>
            </a:r>
          </a:p>
        </p:txBody>
      </p:sp>
      <p:sp>
        <p:nvSpPr>
          <p:cNvPr id="72723" name="Triangle isocèle 35"/>
          <p:cNvSpPr>
            <a:spLocks noChangeArrowheads="1"/>
          </p:cNvSpPr>
          <p:nvPr/>
        </p:nvSpPr>
        <p:spPr bwMode="auto">
          <a:xfrm rot="-5400000">
            <a:off x="7632700" y="3902075"/>
            <a:ext cx="485775" cy="2028825"/>
          </a:xfrm>
          <a:prstGeom prst="triangle">
            <a:avLst>
              <a:gd name="adj" fmla="val 50000"/>
            </a:avLst>
          </a:prstGeom>
          <a:gradFill rotWithShape="1">
            <a:gsLst>
              <a:gs pos="0">
                <a:srgbClr val="537E25"/>
              </a:gs>
              <a:gs pos="50000">
                <a:srgbClr val="7AB73A"/>
              </a:gs>
              <a:gs pos="100000">
                <a:srgbClr val="92DA46"/>
              </a:gs>
            </a:gsLst>
            <a:lin ang="5400000" scaled="1"/>
          </a:gra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solidFill>
                <a:srgbClr val="000000"/>
              </a:solidFill>
            </a:endParaRPr>
          </a:p>
        </p:txBody>
      </p:sp>
      <p:sp>
        <p:nvSpPr>
          <p:cNvPr id="32" name="Rectangle 31"/>
          <p:cNvSpPr/>
          <p:nvPr/>
        </p:nvSpPr>
        <p:spPr>
          <a:xfrm>
            <a:off x="7067550" y="4673600"/>
            <a:ext cx="2022475" cy="4302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fr-FR" b="1" dirty="0">
                <a:solidFill>
                  <a:srgbClr val="4F81BD">
                    <a:lumMod val="50000"/>
                  </a:srgbClr>
                </a:solidFill>
                <a:latin typeface="Arial" pitchFamily="34" charset="0"/>
                <a:cs typeface="Arial" pitchFamily="34" charset="0"/>
              </a:rPr>
              <a:t>-          +</a:t>
            </a:r>
          </a:p>
        </p:txBody>
      </p:sp>
      <p:sp>
        <p:nvSpPr>
          <p:cNvPr id="31" name="Rectangle 30"/>
          <p:cNvSpPr/>
          <p:nvPr/>
        </p:nvSpPr>
        <p:spPr>
          <a:xfrm>
            <a:off x="36513" y="260350"/>
            <a:ext cx="9144000" cy="554038"/>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la nutrition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régime alimentaire</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3" name="ZoneTexte 9"/>
          <p:cNvSpPr txBox="1">
            <a:spLocks noChangeArrowheads="1"/>
          </p:cNvSpPr>
          <p:nvPr/>
        </p:nvSpPr>
        <p:spPr bwMode="auto">
          <a:xfrm>
            <a:off x="755650" y="981075"/>
            <a:ext cx="7488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fr-FR" sz="2400" b="1" dirty="0" err="1" smtClean="0">
                <a:solidFill>
                  <a:schemeClr val="accent6"/>
                </a:solidFill>
              </a:rPr>
              <a:t>Contrôler</a:t>
            </a:r>
            <a:r>
              <a:rPr lang="en-GB" altLang="fr-FR" sz="2400" b="1" dirty="0" smtClean="0">
                <a:solidFill>
                  <a:schemeClr val="accent6"/>
                </a:solidFill>
              </a:rPr>
              <a:t> son biotope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3"/>
          <p:cNvPicPr>
            <a:picLocks noChangeAspect="1"/>
          </p:cNvPicPr>
          <p:nvPr/>
        </p:nvPicPr>
        <p:blipFill>
          <a:blip r:embed="rId3">
            <a:extLst>
              <a:ext uri="{28A0092B-C50C-407E-A947-70E740481C1C}">
                <a14:useLocalDpi xmlns:a14="http://schemas.microsoft.com/office/drawing/2010/main" val="0"/>
              </a:ext>
            </a:extLst>
          </a:blip>
          <a:srcRect l="16148" t="30435" r="18867"/>
          <a:stretch>
            <a:fillRect/>
          </a:stretch>
        </p:blipFill>
        <p:spPr bwMode="auto">
          <a:xfrm>
            <a:off x="2771775" y="908050"/>
            <a:ext cx="6099175"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ZoneTexte 7"/>
          <p:cNvSpPr txBox="1">
            <a:spLocks noChangeArrowheads="1"/>
          </p:cNvSpPr>
          <p:nvPr/>
        </p:nvSpPr>
        <p:spPr bwMode="auto">
          <a:xfrm>
            <a:off x="1116013" y="3708400"/>
            <a:ext cx="3816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t>Trois phyla (division) majoritaires : </a:t>
            </a:r>
          </a:p>
        </p:txBody>
      </p:sp>
      <p:pic>
        <p:nvPicPr>
          <p:cNvPr id="15364"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620713"/>
            <a:ext cx="2951162"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ZoneTexte 1"/>
          <p:cNvSpPr txBox="1">
            <a:spLocks noChangeArrowheads="1"/>
          </p:cNvSpPr>
          <p:nvPr/>
        </p:nvSpPr>
        <p:spPr bwMode="auto">
          <a:xfrm>
            <a:off x="917575" y="4394200"/>
            <a:ext cx="374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t>80% d’espèces anaérobies strictes</a:t>
            </a:r>
          </a:p>
        </p:txBody>
      </p:sp>
      <p:sp>
        <p:nvSpPr>
          <p:cNvPr id="15366" name="Rectangle 2"/>
          <p:cNvSpPr>
            <a:spLocks noChangeArrowheads="1"/>
          </p:cNvSpPr>
          <p:nvPr/>
        </p:nvSpPr>
        <p:spPr bwMode="auto">
          <a:xfrm>
            <a:off x="539750" y="4799013"/>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14338">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1pPr>
            <a:lvl2pPr marL="742950" indent="-285750" defTabSz="414338">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2pPr>
            <a:lvl3pPr marL="1143000" indent="-228600" defTabSz="414338">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3pPr>
            <a:lvl4pPr marL="1600200" indent="-228600" defTabSz="414338">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4pPr>
            <a:lvl5pPr marL="2057400" indent="-228600" defTabSz="414338">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5pPr>
            <a:lvl6pPr marL="2514600" indent="-228600" defTabSz="414338" eaLnBrk="0" fontAlgn="base" hangingPunct="0">
              <a:spcBef>
                <a:spcPct val="0"/>
              </a:spcBef>
              <a:spcAft>
                <a:spcPct val="0"/>
              </a:spcAft>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6pPr>
            <a:lvl7pPr marL="2971800" indent="-228600" defTabSz="414338" eaLnBrk="0" fontAlgn="base" hangingPunct="0">
              <a:spcBef>
                <a:spcPct val="0"/>
              </a:spcBef>
              <a:spcAft>
                <a:spcPct val="0"/>
              </a:spcAft>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7pPr>
            <a:lvl8pPr marL="3429000" indent="-228600" defTabSz="414338" eaLnBrk="0" fontAlgn="base" hangingPunct="0">
              <a:spcBef>
                <a:spcPct val="0"/>
              </a:spcBef>
              <a:spcAft>
                <a:spcPct val="0"/>
              </a:spcAft>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8pPr>
            <a:lvl9pPr marL="3886200" indent="-228600" defTabSz="414338" eaLnBrk="0" fontAlgn="base" hangingPunct="0">
              <a:spcBef>
                <a:spcPct val="0"/>
              </a:spcBef>
              <a:spcAft>
                <a:spcPct val="0"/>
              </a:spcAft>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a:solidFill>
                  <a:schemeClr val="tx1"/>
                </a:solidFill>
                <a:latin typeface="Arial" panose="020B0604020202020204" pitchFamily="34" charset="0"/>
                <a:cs typeface="Arial" panose="020B0604020202020204" pitchFamily="34" charset="0"/>
              </a:defRPr>
            </a:lvl9pPr>
          </a:lstStyle>
          <a:p>
            <a:pPr algn="ctr" eaLnBrk="1" hangingPunct="1"/>
            <a:r>
              <a:rPr lang="fr-FR" dirty="0" smtClean="0">
                <a:solidFill>
                  <a:srgbClr val="000000"/>
                </a:solidFill>
              </a:rPr>
              <a:t>et</a:t>
            </a:r>
            <a:endParaRPr lang="fr-FR" dirty="0">
              <a:solidFill>
                <a:srgbClr val="000000"/>
              </a:solidFill>
            </a:endParaRPr>
          </a:p>
          <a:p>
            <a:pPr algn="ctr" eaLnBrk="1" hangingPunct="1"/>
            <a:r>
              <a:rPr lang="fr-FR" dirty="0" smtClean="0">
                <a:solidFill>
                  <a:srgbClr val="000000"/>
                </a:solidFill>
              </a:rPr>
              <a:t>80-70 </a:t>
            </a:r>
            <a:r>
              <a:rPr lang="fr-FR" dirty="0">
                <a:solidFill>
                  <a:srgbClr val="000000"/>
                </a:solidFill>
              </a:rPr>
              <a:t>% inconnues (non cultivables)</a:t>
            </a:r>
            <a:endParaRPr lang="fr-FR"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4425" y="3789363"/>
            <a:ext cx="14414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2786063"/>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3"/>
          <p:cNvSpPr>
            <a:spLocks noChangeArrowheads="1"/>
          </p:cNvSpPr>
          <p:nvPr/>
        </p:nvSpPr>
        <p:spPr bwMode="auto">
          <a:xfrm>
            <a:off x="1622425" y="1792288"/>
            <a:ext cx="77025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sz="3200" b="1" dirty="0" err="1" smtClean="0">
                <a:solidFill>
                  <a:schemeClr val="accent6"/>
                </a:solidFill>
              </a:rPr>
              <a:t>Prébiotiques</a:t>
            </a:r>
            <a:r>
              <a:rPr lang="fr-FR" sz="3200" b="1" dirty="0" smtClean="0">
                <a:solidFill>
                  <a:schemeClr val="accent6"/>
                </a:solidFill>
              </a:rPr>
              <a:t> </a:t>
            </a:r>
          </a:p>
          <a:p>
            <a:pPr>
              <a:defRPr/>
            </a:pPr>
            <a:r>
              <a:rPr lang="fr-FR" b="1" dirty="0" smtClean="0">
                <a:solidFill>
                  <a:schemeClr val="accent6"/>
                </a:solidFill>
              </a:rPr>
              <a:t>(oligosaccharides non digestible)</a:t>
            </a:r>
          </a:p>
        </p:txBody>
      </p:sp>
      <p:pic>
        <p:nvPicPr>
          <p:cNvPr id="73733"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3763" y="3154363"/>
            <a:ext cx="9413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èche courbée vers la droite 3"/>
          <p:cNvSpPr/>
          <p:nvPr/>
        </p:nvSpPr>
        <p:spPr>
          <a:xfrm>
            <a:off x="1042988" y="1503363"/>
            <a:ext cx="579437" cy="773112"/>
          </a:xfrm>
          <a:prstGeom prst="curvedRightArrow">
            <a:avLst/>
          </a:prstGeom>
          <a:solidFill>
            <a:schemeClr val="bg2">
              <a:lumMod val="75000"/>
            </a:schemeClr>
          </a:solidFill>
          <a:ln>
            <a:solidFill>
              <a:srgbClr val="6A8B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pic>
        <p:nvPicPr>
          <p:cNvPr id="73735" name="Imag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9063" y="3768725"/>
            <a:ext cx="15843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Imag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0188" y="2881313"/>
            <a:ext cx="103663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Imag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6638" y="4652963"/>
            <a:ext cx="11922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Imag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8063" y="3792538"/>
            <a:ext cx="779462"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Imag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6188" y="3033713"/>
            <a:ext cx="11906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0" name="Imag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7625" y="3644900"/>
            <a:ext cx="779463"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èche droite 4"/>
          <p:cNvSpPr/>
          <p:nvPr/>
        </p:nvSpPr>
        <p:spPr>
          <a:xfrm>
            <a:off x="2871788" y="2997200"/>
            <a:ext cx="3213100" cy="1833563"/>
          </a:xfrm>
          <a:prstGeom prst="rightArrow">
            <a:avLst/>
          </a:prstGeom>
          <a:solidFill>
            <a:srgbClr val="92D05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3742" name="Rectangle 4"/>
          <p:cNvSpPr>
            <a:spLocks noChangeArrowheads="1"/>
          </p:cNvSpPr>
          <p:nvPr/>
        </p:nvSpPr>
        <p:spPr bwMode="auto">
          <a:xfrm>
            <a:off x="6691313" y="2214563"/>
            <a:ext cx="1428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b="1"/>
              <a:t>Croissance</a:t>
            </a:r>
          </a:p>
        </p:txBody>
      </p:sp>
      <p:sp>
        <p:nvSpPr>
          <p:cNvPr id="73745" name="Text Box 20"/>
          <p:cNvSpPr txBox="1">
            <a:spLocks noChangeArrowheads="1"/>
          </p:cNvSpPr>
          <p:nvPr/>
        </p:nvSpPr>
        <p:spPr bwMode="auto">
          <a:xfrm>
            <a:off x="6405563" y="5373688"/>
            <a:ext cx="2414587"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1688">
              <a:defRPr>
                <a:solidFill>
                  <a:schemeClr val="tx1"/>
                </a:solidFill>
                <a:latin typeface="Arial" panose="020B0604020202020204" pitchFamily="34" charset="0"/>
                <a:cs typeface="Arial" panose="020B0604020202020204" pitchFamily="34" charset="0"/>
              </a:defRPr>
            </a:lvl1pPr>
            <a:lvl2pPr marL="742950" indent="-285750" defTabSz="801688">
              <a:defRPr>
                <a:solidFill>
                  <a:schemeClr val="tx1"/>
                </a:solidFill>
                <a:latin typeface="Arial" panose="020B0604020202020204" pitchFamily="34" charset="0"/>
                <a:cs typeface="Arial" panose="020B0604020202020204" pitchFamily="34" charset="0"/>
              </a:defRPr>
            </a:lvl2pPr>
            <a:lvl3pPr marL="1143000" indent="-228600" defTabSz="801688">
              <a:defRPr>
                <a:solidFill>
                  <a:schemeClr val="tx1"/>
                </a:solidFill>
                <a:latin typeface="Arial" panose="020B0604020202020204" pitchFamily="34" charset="0"/>
                <a:cs typeface="Arial" panose="020B0604020202020204" pitchFamily="34" charset="0"/>
              </a:defRPr>
            </a:lvl3pPr>
            <a:lvl4pPr marL="1600200" indent="-228600" defTabSz="801688">
              <a:defRPr>
                <a:solidFill>
                  <a:schemeClr val="tx1"/>
                </a:solidFill>
                <a:latin typeface="Arial" panose="020B0604020202020204" pitchFamily="34" charset="0"/>
                <a:cs typeface="Arial" panose="020B0604020202020204" pitchFamily="34" charset="0"/>
              </a:defRPr>
            </a:lvl4pPr>
            <a:lvl5pPr marL="2057400" indent="-228600" defTabSz="801688">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20000"/>
              </a:spcBef>
            </a:pPr>
            <a:r>
              <a:rPr lang="en-US" sz="1400">
                <a:solidFill>
                  <a:srgbClr val="000000"/>
                </a:solidFill>
                <a:ea typeface="ＭＳ Ｐゴシック" panose="020B0600070205080204" pitchFamily="34" charset="-128"/>
              </a:rPr>
              <a:t>competition by masking the binding sites of pathogenic bacteria to the mucosa</a:t>
            </a:r>
          </a:p>
        </p:txBody>
      </p:sp>
      <p:sp>
        <p:nvSpPr>
          <p:cNvPr id="73746" name="Rectangle 5"/>
          <p:cNvSpPr>
            <a:spLocks noChangeArrowheads="1"/>
          </p:cNvSpPr>
          <p:nvPr/>
        </p:nvSpPr>
        <p:spPr bwMode="auto">
          <a:xfrm>
            <a:off x="7596188" y="4932363"/>
            <a:ext cx="1125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b="1"/>
              <a:t>&amp; Action</a:t>
            </a:r>
          </a:p>
        </p:txBody>
      </p:sp>
      <p:sp>
        <p:nvSpPr>
          <p:cNvPr id="22" name="ZoneTexte 9"/>
          <p:cNvSpPr txBox="1">
            <a:spLocks noChangeArrowheads="1"/>
          </p:cNvSpPr>
          <p:nvPr/>
        </p:nvSpPr>
        <p:spPr bwMode="auto">
          <a:xfrm>
            <a:off x="755650" y="981075"/>
            <a:ext cx="7488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fr-FR" sz="2800" b="1" dirty="0" err="1" smtClean="0">
                <a:solidFill>
                  <a:schemeClr val="accent6"/>
                </a:solidFill>
              </a:rPr>
              <a:t>Nourrir</a:t>
            </a:r>
            <a:r>
              <a:rPr lang="en-GB" altLang="fr-FR" sz="2800" b="1" dirty="0" smtClean="0">
                <a:solidFill>
                  <a:schemeClr val="accent6"/>
                </a:solidFill>
              </a:rPr>
              <a:t> </a:t>
            </a:r>
            <a:r>
              <a:rPr lang="en-GB" altLang="fr-FR" sz="2800" b="1" dirty="0" err="1" smtClean="0">
                <a:solidFill>
                  <a:schemeClr val="accent6"/>
                </a:solidFill>
              </a:rPr>
              <a:t>ses</a:t>
            </a:r>
            <a:r>
              <a:rPr lang="en-GB" altLang="fr-FR" sz="2800" b="1" dirty="0" smtClean="0">
                <a:solidFill>
                  <a:schemeClr val="accent6"/>
                </a:solidFill>
              </a:rPr>
              <a:t> </a:t>
            </a:r>
            <a:r>
              <a:rPr lang="en-GB" altLang="fr-FR" sz="2800" b="1" dirty="0" err="1" smtClean="0">
                <a:solidFill>
                  <a:schemeClr val="accent6"/>
                </a:solidFill>
              </a:rPr>
              <a:t>bactéries</a:t>
            </a:r>
            <a:r>
              <a:rPr lang="en-GB" altLang="fr-FR" sz="2800" b="1" dirty="0" smtClean="0">
                <a:solidFill>
                  <a:schemeClr val="accent6"/>
                </a:solidFill>
              </a:rPr>
              <a:t> </a:t>
            </a:r>
            <a:r>
              <a:rPr lang="en-GB" altLang="fr-FR" sz="2800" b="1" dirty="0" err="1" smtClean="0">
                <a:solidFill>
                  <a:schemeClr val="accent6"/>
                </a:solidFill>
              </a:rPr>
              <a:t>préférées</a:t>
            </a:r>
            <a:endParaRPr lang="en-GB" altLang="fr-FR" sz="2800" b="1" dirty="0" smtClean="0">
              <a:solidFill>
                <a:schemeClr val="accent6"/>
              </a:solidFill>
            </a:endParaRPr>
          </a:p>
        </p:txBody>
      </p:sp>
      <p:sp>
        <p:nvSpPr>
          <p:cNvPr id="21" name="Rectangle 20"/>
          <p:cNvSpPr/>
          <p:nvPr/>
        </p:nvSpPr>
        <p:spPr>
          <a:xfrm>
            <a:off x="36513" y="260350"/>
            <a:ext cx="9144000" cy="554038"/>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la nutrition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régime alimentaire :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prébiotiques</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197446" y="5102047"/>
            <a:ext cx="5774729" cy="1200329"/>
          </a:xfrm>
          <a:prstGeom prst="rect">
            <a:avLst/>
          </a:prstGeom>
        </p:spPr>
        <p:txBody>
          <a:bodyPr wrap="square">
            <a:spAutoFit/>
          </a:bodyPr>
          <a:lstStyle/>
          <a:p>
            <a:r>
              <a:rPr lang="fr-FR" dirty="0">
                <a:latin typeface="Times New Roman" panose="02020603050405020304" pitchFamily="18" charset="0"/>
                <a:ea typeface="Calibri" panose="020F0502020204030204" pitchFamily="34" charset="0"/>
              </a:rPr>
              <a:t>« ingrédient alimentaire non digestible qui affecte positivement l’hôte en stimulant sélectivement la croissance et/ou l’activité d’une ou d’un nombre limité de bactéries intestinales » (Gibson et </a:t>
            </a:r>
            <a:r>
              <a:rPr lang="fr-FR" dirty="0" err="1">
                <a:latin typeface="Times New Roman" panose="02020603050405020304" pitchFamily="18" charset="0"/>
                <a:ea typeface="Calibri" panose="020F0502020204030204" pitchFamily="34" charset="0"/>
              </a:rPr>
              <a:t>Roberfroid</a:t>
            </a:r>
            <a:r>
              <a:rPr lang="fr-FR" dirty="0">
                <a:latin typeface="Times New Roman" panose="02020603050405020304" pitchFamily="18" charset="0"/>
                <a:ea typeface="Calibri" panose="020F0502020204030204" pitchFamily="34" charset="0"/>
              </a:rPr>
              <a:t>, 1995).</a:t>
            </a:r>
            <a:endParaRPr lang="fr-FR"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755650" y="2917825"/>
          <a:ext cx="6624638" cy="2711452"/>
        </p:xfrm>
        <a:graphic>
          <a:graphicData uri="http://schemas.openxmlformats.org/drawingml/2006/table">
            <a:tbl>
              <a:tblPr firstRow="1" firstCol="1" bandRow="1">
                <a:tableStyleId>{7DF18680-E054-41AD-8BC1-D1AEF772440D}</a:tableStyleId>
              </a:tblPr>
              <a:tblGrid>
                <a:gridCol w="3024250"/>
                <a:gridCol w="3600388"/>
              </a:tblGrid>
              <a:tr h="568191">
                <a:tc>
                  <a:txBody>
                    <a:bodyPr/>
                    <a:lstStyle/>
                    <a:p>
                      <a:pPr marL="252000" algn="l">
                        <a:spcAft>
                          <a:spcPts val="0"/>
                        </a:spcAft>
                      </a:pPr>
                      <a:r>
                        <a:rPr lang="fr-FR" sz="2000" dirty="0" err="1" smtClean="0">
                          <a:effectLst/>
                          <a:latin typeface="Arial" panose="020B0604020202020204" pitchFamily="34" charset="0"/>
                          <a:cs typeface="Arial" panose="020B0604020202020204" pitchFamily="34" charset="0"/>
                        </a:rPr>
                        <a:t>Prébiotiques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457200" algn="ctr">
                        <a:spcAft>
                          <a:spcPts val="0"/>
                        </a:spcAft>
                      </a:pPr>
                      <a:r>
                        <a:rPr lang="fr-FR" sz="1800" dirty="0">
                          <a:effectLst/>
                          <a:latin typeface="Arial" panose="020B0604020202020204" pitchFamily="34" charset="0"/>
                          <a:cs typeface="Arial" panose="020B0604020202020204" pitchFamily="34" charset="0"/>
                        </a:rPr>
                        <a:t>Origine</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68572" marR="68572" marT="0" marB="0" anchor="ctr"/>
                </a:tc>
              </a:tr>
              <a:tr h="340914">
                <a:tc>
                  <a:txBody>
                    <a:bodyPr/>
                    <a:lstStyle/>
                    <a:p>
                      <a:pPr marL="252000" algn="l">
                        <a:spcAft>
                          <a:spcPts val="0"/>
                        </a:spcAft>
                      </a:pPr>
                      <a:r>
                        <a:rPr lang="fr-FR" sz="1400" dirty="0">
                          <a:effectLst/>
                          <a:latin typeface="Arial" panose="020B0604020202020204" pitchFamily="34" charset="0"/>
                          <a:cs typeface="Arial" panose="020B0604020202020204" pitchFamily="34" charset="0"/>
                        </a:rPr>
                        <a:t>Inuline</a:t>
                      </a:r>
                      <a:endParaRPr lang="fr-FR" sz="1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457200" algn="ctr">
                        <a:spcAft>
                          <a:spcPts val="0"/>
                        </a:spcAft>
                      </a:pPr>
                      <a:r>
                        <a:rPr lang="fr-FR" sz="1400" dirty="0">
                          <a:effectLst/>
                          <a:latin typeface="Arial" panose="020B0604020202020204" pitchFamily="34" charset="0"/>
                          <a:cs typeface="Arial" panose="020B0604020202020204" pitchFamily="34" charset="0"/>
                        </a:rPr>
                        <a:t>Racines de </a:t>
                      </a:r>
                      <a:r>
                        <a:rPr lang="fr-FR" sz="1400" dirty="0" smtClean="0">
                          <a:effectLst/>
                          <a:latin typeface="Arial" panose="020B0604020202020204" pitchFamily="34" charset="0"/>
                          <a:cs typeface="Arial" panose="020B0604020202020204" pitchFamily="34" charset="0"/>
                        </a:rPr>
                        <a:t>chicorée, artichaut</a:t>
                      </a:r>
                      <a:endParaRPr lang="fr-FR" sz="1400" dirty="0">
                        <a:effectLst/>
                        <a:latin typeface="Arial" panose="020B0604020202020204" pitchFamily="34" charset="0"/>
                        <a:ea typeface="Calibri" panose="020F0502020204030204" pitchFamily="34" charset="0"/>
                        <a:cs typeface="Arial" panose="020B0604020202020204" pitchFamily="34" charset="0"/>
                      </a:endParaRPr>
                    </a:p>
                  </a:txBody>
                  <a:tcPr marL="68572" marR="68572" marT="0" marB="0" anchor="ctr"/>
                </a:tc>
              </a:tr>
              <a:tr h="466522">
                <a:tc>
                  <a:txBody>
                    <a:bodyPr/>
                    <a:lstStyle/>
                    <a:p>
                      <a:pPr marL="252000" algn="l">
                        <a:spcAft>
                          <a:spcPts val="0"/>
                        </a:spcAft>
                      </a:pPr>
                      <a:r>
                        <a:rPr lang="fr-FR" sz="1400" dirty="0" smtClean="0">
                          <a:effectLst/>
                          <a:latin typeface="Arial" panose="020B0604020202020204" pitchFamily="34" charset="0"/>
                          <a:cs typeface="Arial" panose="020B0604020202020204" pitchFamily="34" charset="0"/>
                        </a:rPr>
                        <a:t>FOS (</a:t>
                      </a:r>
                      <a:r>
                        <a:rPr lang="fr-FR" sz="1400" dirty="0" err="1" smtClean="0">
                          <a:latin typeface="Arial" panose="020B0604020202020204" pitchFamily="34" charset="0"/>
                          <a:cs typeface="Arial" panose="020B0604020202020204" pitchFamily="34" charset="0"/>
                        </a:rPr>
                        <a:t>fructo</a:t>
                      </a:r>
                      <a:r>
                        <a:rPr lang="fr-FR" sz="1400" dirty="0" smtClean="0">
                          <a:latin typeface="Arial" panose="020B0604020202020204" pitchFamily="34" charset="0"/>
                          <a:cs typeface="Arial" panose="020B0604020202020204" pitchFamily="34" charset="0"/>
                        </a:rPr>
                        <a:t>-oligosaccharides)</a:t>
                      </a:r>
                      <a:endParaRPr lang="fr-FR" sz="1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457200" algn="ctr">
                        <a:spcAft>
                          <a:spcPts val="0"/>
                        </a:spcAft>
                      </a:pPr>
                      <a:r>
                        <a:rPr lang="fr-FR" sz="1400" dirty="0">
                          <a:effectLst/>
                          <a:latin typeface="Arial" panose="020B0604020202020204" pitchFamily="34" charset="0"/>
                          <a:cs typeface="Arial" panose="020B0604020202020204" pitchFamily="34" charset="0"/>
                        </a:rPr>
                        <a:t>Hydrolyse de l’inuline de chicorée</a:t>
                      </a:r>
                    </a:p>
                    <a:p>
                      <a:pPr marL="457200" algn="ctr">
                        <a:spcAft>
                          <a:spcPts val="0"/>
                        </a:spcAft>
                      </a:pPr>
                      <a:r>
                        <a:rPr lang="fr-FR" sz="1400" dirty="0">
                          <a:effectLst/>
                          <a:latin typeface="Arial" panose="020B0604020202020204" pitchFamily="34" charset="0"/>
                          <a:cs typeface="Arial" panose="020B0604020202020204" pitchFamily="34" charset="0"/>
                        </a:rPr>
                        <a:t>Synthèse à partir de saccharose</a:t>
                      </a:r>
                      <a:endParaRPr lang="fr-FR" sz="1400" dirty="0">
                        <a:effectLst/>
                        <a:latin typeface="Arial" panose="020B0604020202020204" pitchFamily="34" charset="0"/>
                        <a:ea typeface="Calibri" panose="020F0502020204030204" pitchFamily="34" charset="0"/>
                        <a:cs typeface="Arial" panose="020B0604020202020204" pitchFamily="34" charset="0"/>
                      </a:endParaRPr>
                    </a:p>
                  </a:txBody>
                  <a:tcPr marL="68572" marR="68572" marT="0" marB="0" anchor="ctr"/>
                </a:tc>
              </a:tr>
              <a:tr h="340914">
                <a:tc>
                  <a:txBody>
                    <a:bodyPr/>
                    <a:lstStyle/>
                    <a:p>
                      <a:pPr marL="252000" algn="l">
                        <a:spcAft>
                          <a:spcPts val="0"/>
                        </a:spcAft>
                      </a:pPr>
                      <a:r>
                        <a:rPr lang="fr-FR" sz="1400" dirty="0" smtClean="0">
                          <a:effectLst/>
                          <a:latin typeface="Arial" panose="020B0604020202020204" pitchFamily="34" charset="0"/>
                          <a:cs typeface="Arial" panose="020B0604020202020204" pitchFamily="34" charset="0"/>
                        </a:rPr>
                        <a:t>GOS (</a:t>
                      </a:r>
                      <a:r>
                        <a:rPr lang="fr-FR" sz="1400" dirty="0" err="1" smtClean="0">
                          <a:latin typeface="Arial" panose="020B0604020202020204" pitchFamily="34" charset="0"/>
                          <a:cs typeface="Arial" panose="020B0604020202020204" pitchFamily="34" charset="0"/>
                        </a:rPr>
                        <a:t>galacto</a:t>
                      </a:r>
                      <a:r>
                        <a:rPr lang="fr-FR" sz="1400" dirty="0" smtClean="0">
                          <a:latin typeface="Arial" panose="020B0604020202020204" pitchFamily="34" charset="0"/>
                          <a:cs typeface="Arial" panose="020B0604020202020204" pitchFamily="34" charset="0"/>
                        </a:rPr>
                        <a:t>-oligosaccharides)</a:t>
                      </a:r>
                      <a:endParaRPr lang="fr-FR" sz="1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457200" algn="ctr">
                        <a:spcAft>
                          <a:spcPts val="0"/>
                        </a:spcAft>
                      </a:pPr>
                      <a:r>
                        <a:rPr lang="fr-FR" sz="1400" dirty="0">
                          <a:effectLst/>
                          <a:latin typeface="Arial" panose="020B0604020202020204" pitchFamily="34" charset="0"/>
                          <a:cs typeface="Arial" panose="020B0604020202020204" pitchFamily="34" charset="0"/>
                        </a:rPr>
                        <a:t>Synthèse à partir du lactose</a:t>
                      </a:r>
                      <a:endParaRPr lang="fr-FR" sz="1400" dirty="0">
                        <a:effectLst/>
                        <a:latin typeface="Arial" panose="020B0604020202020204" pitchFamily="34" charset="0"/>
                        <a:ea typeface="Calibri" panose="020F0502020204030204" pitchFamily="34" charset="0"/>
                        <a:cs typeface="Arial" panose="020B0604020202020204" pitchFamily="34" charset="0"/>
                      </a:endParaRPr>
                    </a:p>
                  </a:txBody>
                  <a:tcPr marL="68572" marR="68572" marT="0" marB="0" anchor="ctr"/>
                </a:tc>
              </a:tr>
              <a:tr h="227277">
                <a:tc>
                  <a:txBody>
                    <a:bodyPr/>
                    <a:lstStyle/>
                    <a:p>
                      <a:pPr marL="252000" algn="l">
                        <a:spcAft>
                          <a:spcPts val="0"/>
                        </a:spcAft>
                      </a:pPr>
                      <a:r>
                        <a:rPr lang="fr-FR" sz="1400" dirty="0">
                          <a:effectLst/>
                          <a:latin typeface="Arial" panose="020B0604020202020204" pitchFamily="34" charset="0"/>
                          <a:cs typeface="Arial" panose="020B0604020202020204" pitchFamily="34" charset="0"/>
                        </a:rPr>
                        <a:t>Lactulose</a:t>
                      </a:r>
                      <a:endParaRPr lang="fr-FR" sz="1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457200" algn="ctr">
                        <a:spcAft>
                          <a:spcPts val="0"/>
                        </a:spcAft>
                      </a:pPr>
                      <a:r>
                        <a:rPr lang="fr-FR" sz="1400" dirty="0">
                          <a:effectLst/>
                          <a:latin typeface="Arial" panose="020B0604020202020204" pitchFamily="34" charset="0"/>
                          <a:cs typeface="Arial" panose="020B0604020202020204" pitchFamily="34" charset="0"/>
                        </a:rPr>
                        <a:t>Isomérisation du lactose</a:t>
                      </a:r>
                      <a:endParaRPr lang="fr-FR" sz="1400" dirty="0">
                        <a:effectLst/>
                        <a:latin typeface="Arial" panose="020B0604020202020204" pitchFamily="34" charset="0"/>
                        <a:ea typeface="Calibri" panose="020F0502020204030204" pitchFamily="34" charset="0"/>
                        <a:cs typeface="Arial" panose="020B0604020202020204" pitchFamily="34" charset="0"/>
                      </a:endParaRPr>
                    </a:p>
                  </a:txBody>
                  <a:tcPr marL="68572" marR="68572" marT="0" marB="0" anchor="ctr"/>
                </a:tc>
              </a:tr>
              <a:tr h="340914">
                <a:tc>
                  <a:txBody>
                    <a:bodyPr/>
                    <a:lstStyle/>
                    <a:p>
                      <a:pPr marL="252000" algn="l">
                        <a:spcAft>
                          <a:spcPts val="0"/>
                        </a:spcAft>
                      </a:pPr>
                      <a:r>
                        <a:rPr lang="fr-FR" sz="1400" dirty="0">
                          <a:effectLst/>
                          <a:latin typeface="Arial" panose="020B0604020202020204" pitchFamily="34" charset="0"/>
                          <a:cs typeface="Arial" panose="020B0604020202020204" pitchFamily="34" charset="0"/>
                        </a:rPr>
                        <a:t>Oligosaccharides de soja</a:t>
                      </a:r>
                      <a:endParaRPr lang="fr-FR" sz="1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457200" algn="ctr">
                        <a:spcAft>
                          <a:spcPts val="0"/>
                        </a:spcAft>
                      </a:pPr>
                      <a:r>
                        <a:rPr lang="fr-FR" sz="1400" dirty="0">
                          <a:effectLst/>
                          <a:latin typeface="Arial" panose="020B0604020202020204" pitchFamily="34" charset="0"/>
                          <a:cs typeface="Arial" panose="020B0604020202020204" pitchFamily="34" charset="0"/>
                        </a:rPr>
                        <a:t>Soja</a:t>
                      </a:r>
                      <a:endParaRPr lang="fr-FR" sz="1400" dirty="0">
                        <a:effectLst/>
                        <a:latin typeface="Arial" panose="020B0604020202020204" pitchFamily="34" charset="0"/>
                        <a:ea typeface="Calibri" panose="020F0502020204030204" pitchFamily="34" charset="0"/>
                        <a:cs typeface="Arial" panose="020B0604020202020204" pitchFamily="34" charset="0"/>
                      </a:endParaRPr>
                    </a:p>
                  </a:txBody>
                  <a:tcPr marL="68572" marR="68572" marT="0" marB="0" anchor="ctr"/>
                </a:tc>
              </a:tr>
              <a:tr h="213360">
                <a:tc>
                  <a:txBody>
                    <a:bodyPr/>
                    <a:lstStyle/>
                    <a:p>
                      <a:pPr marL="252000" algn="l">
                        <a:spcAft>
                          <a:spcPts val="0"/>
                        </a:spcAft>
                      </a:pPr>
                      <a:r>
                        <a:rPr lang="fr-FR" sz="1400" dirty="0" smtClean="0">
                          <a:effectLst/>
                          <a:latin typeface="Arial" panose="020B0604020202020204" pitchFamily="34" charset="0"/>
                          <a:cs typeface="Arial" panose="020B0604020202020204" pitchFamily="34" charset="0"/>
                        </a:rPr>
                        <a:t>MOS (</a:t>
                      </a:r>
                      <a:r>
                        <a:rPr lang="fr-FR" sz="1400" dirty="0" err="1" smtClean="0">
                          <a:latin typeface="Arial" panose="020B0604020202020204" pitchFamily="34" charset="0"/>
                          <a:cs typeface="Arial" panose="020B0604020202020204" pitchFamily="34" charset="0"/>
                        </a:rPr>
                        <a:t>Manannes</a:t>
                      </a:r>
                      <a:r>
                        <a:rPr lang="fr-FR" sz="1400" dirty="0" smtClean="0">
                          <a:latin typeface="Arial" panose="020B0604020202020204" pitchFamily="34" charset="0"/>
                          <a:cs typeface="Arial" panose="020B0604020202020204" pitchFamily="34" charset="0"/>
                        </a:rPr>
                        <a:t>)</a:t>
                      </a:r>
                      <a:endParaRPr lang="fr-FR" sz="1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457200" algn="ctr">
                        <a:spcAft>
                          <a:spcPts val="0"/>
                        </a:spcAft>
                      </a:pPr>
                      <a:r>
                        <a:rPr lang="fr-FR" sz="1400" dirty="0">
                          <a:effectLst/>
                          <a:latin typeface="Arial" panose="020B0604020202020204" pitchFamily="34" charset="0"/>
                          <a:cs typeface="Arial" panose="020B0604020202020204" pitchFamily="34" charset="0"/>
                        </a:rPr>
                        <a:t>Levure</a:t>
                      </a:r>
                      <a:endParaRPr lang="fr-FR" sz="1400" dirty="0">
                        <a:effectLst/>
                        <a:latin typeface="Arial" panose="020B0604020202020204" pitchFamily="34" charset="0"/>
                        <a:ea typeface="Calibri" panose="020F0502020204030204" pitchFamily="34" charset="0"/>
                        <a:cs typeface="Arial" panose="020B0604020202020204" pitchFamily="34" charset="0"/>
                      </a:endParaRPr>
                    </a:p>
                  </a:txBody>
                  <a:tcPr marL="68572" marR="68572" marT="0" marB="0" anchor="ctr"/>
                </a:tc>
              </a:tr>
              <a:tr h="213360">
                <a:tc>
                  <a:txBody>
                    <a:bodyPr/>
                    <a:lstStyle/>
                    <a:p>
                      <a:pPr marL="252000" algn="l">
                        <a:spcAft>
                          <a:spcPts val="0"/>
                        </a:spcAft>
                      </a:pPr>
                      <a:r>
                        <a:rPr lang="fr-FR" sz="1400" dirty="0" smtClean="0">
                          <a:effectLst/>
                          <a:latin typeface="Arial" panose="020B0604020202020204" pitchFamily="34" charset="0"/>
                          <a:ea typeface="Calibri" panose="020F0502020204030204" pitchFamily="34" charset="0"/>
                          <a:cs typeface="Arial" panose="020B0604020202020204" pitchFamily="34" charset="0"/>
                        </a:rPr>
                        <a:t>Beta </a:t>
                      </a:r>
                      <a:r>
                        <a:rPr lang="fr-FR" sz="1400" dirty="0" err="1" smtClean="0">
                          <a:effectLst/>
                          <a:latin typeface="Arial" panose="020B0604020202020204" pitchFamily="34" charset="0"/>
                          <a:ea typeface="Calibri" panose="020F0502020204030204" pitchFamily="34" charset="0"/>
                          <a:cs typeface="Arial" panose="020B0604020202020204" pitchFamily="34" charset="0"/>
                        </a:rPr>
                        <a:t>glucane</a:t>
                      </a:r>
                      <a:endParaRPr lang="fr-FR" sz="1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457200" algn="ctr">
                        <a:spcAft>
                          <a:spcPts val="0"/>
                        </a:spcAft>
                      </a:pPr>
                      <a:r>
                        <a:rPr lang="fr-FR" sz="1400" dirty="0" smtClean="0">
                          <a:effectLst/>
                          <a:latin typeface="Arial" panose="020B0604020202020204" pitchFamily="34" charset="0"/>
                          <a:ea typeface="Calibri" panose="020F0502020204030204" pitchFamily="34" charset="0"/>
                          <a:cs typeface="Arial" panose="020B0604020202020204" pitchFamily="34" charset="0"/>
                        </a:rPr>
                        <a:t>Levure,</a:t>
                      </a:r>
                      <a:r>
                        <a:rPr lang="fr-FR" sz="1400" baseline="0" dirty="0" smtClean="0">
                          <a:effectLst/>
                          <a:latin typeface="Arial" panose="020B0604020202020204" pitchFamily="34" charset="0"/>
                          <a:ea typeface="Calibri" panose="020F0502020204030204" pitchFamily="34" charset="0"/>
                          <a:cs typeface="Arial" panose="020B0604020202020204" pitchFamily="34" charset="0"/>
                        </a:rPr>
                        <a:t> blé</a:t>
                      </a:r>
                      <a:endParaRPr lang="fr-FR" sz="1400" dirty="0">
                        <a:effectLst/>
                        <a:latin typeface="Arial" panose="020B0604020202020204" pitchFamily="34" charset="0"/>
                        <a:ea typeface="Calibri" panose="020F0502020204030204" pitchFamily="34" charset="0"/>
                        <a:cs typeface="Arial" panose="020B0604020202020204" pitchFamily="34" charset="0"/>
                      </a:endParaRPr>
                    </a:p>
                  </a:txBody>
                  <a:tcPr marL="68572" marR="68572" marT="0" marB="0" anchor="ctr"/>
                </a:tc>
              </a:tr>
            </a:tbl>
          </a:graphicData>
        </a:graphic>
      </p:graphicFrame>
      <p:sp>
        <p:nvSpPr>
          <p:cNvPr id="74783" name="Rectangle 1"/>
          <p:cNvSpPr>
            <a:spLocks noChangeArrowheads="1"/>
          </p:cNvSpPr>
          <p:nvPr/>
        </p:nvSpPr>
        <p:spPr bwMode="auto">
          <a:xfrm>
            <a:off x="671513" y="5949950"/>
            <a:ext cx="5902325"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fr-FR" sz="1000" b="1">
                <a:cs typeface="Times New Roman" panose="02020603050405020304" pitchFamily="18" charset="0"/>
              </a:rPr>
              <a:t>Principaux prébiotiques commercialisés (modifié d’après Fonty et Chaucheyras-Durand, 2007)</a:t>
            </a:r>
            <a:r>
              <a:rPr lang="fr-FR" sz="700" b="1">
                <a:cs typeface="Times New Roman" panose="02020603050405020304" pitchFamily="18" charset="0"/>
              </a:rPr>
              <a:t> </a:t>
            </a:r>
            <a:endParaRPr lang="fr-FR" sz="600"/>
          </a:p>
        </p:txBody>
      </p:sp>
      <p:sp>
        <p:nvSpPr>
          <p:cNvPr id="5" name="ZoneTexte 9"/>
          <p:cNvSpPr txBox="1">
            <a:spLocks noChangeArrowheads="1"/>
          </p:cNvSpPr>
          <p:nvPr/>
        </p:nvSpPr>
        <p:spPr bwMode="auto">
          <a:xfrm>
            <a:off x="755650" y="981075"/>
            <a:ext cx="7488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fr-FR" sz="2800" b="1" dirty="0" err="1" smtClean="0">
                <a:solidFill>
                  <a:schemeClr val="accent6"/>
                </a:solidFill>
              </a:rPr>
              <a:t>Nourrir</a:t>
            </a:r>
            <a:r>
              <a:rPr lang="en-GB" altLang="fr-FR" sz="2800" b="1" dirty="0" smtClean="0">
                <a:solidFill>
                  <a:schemeClr val="accent6"/>
                </a:solidFill>
              </a:rPr>
              <a:t> </a:t>
            </a:r>
            <a:r>
              <a:rPr lang="en-GB" altLang="fr-FR" sz="2800" b="1" dirty="0" err="1" smtClean="0">
                <a:solidFill>
                  <a:schemeClr val="accent6"/>
                </a:solidFill>
              </a:rPr>
              <a:t>ses</a:t>
            </a:r>
            <a:r>
              <a:rPr lang="en-GB" altLang="fr-FR" sz="2800" b="1" dirty="0" smtClean="0">
                <a:solidFill>
                  <a:schemeClr val="accent6"/>
                </a:solidFill>
              </a:rPr>
              <a:t> </a:t>
            </a:r>
            <a:r>
              <a:rPr lang="en-GB" altLang="fr-FR" sz="2800" b="1" dirty="0" err="1" smtClean="0">
                <a:solidFill>
                  <a:schemeClr val="accent6"/>
                </a:solidFill>
              </a:rPr>
              <a:t>bactéries</a:t>
            </a:r>
            <a:r>
              <a:rPr lang="en-GB" altLang="fr-FR" sz="2800" b="1" dirty="0" smtClean="0">
                <a:solidFill>
                  <a:schemeClr val="accent6"/>
                </a:solidFill>
              </a:rPr>
              <a:t> </a:t>
            </a:r>
            <a:r>
              <a:rPr lang="en-GB" altLang="fr-FR" sz="2800" b="1" dirty="0" err="1" smtClean="0">
                <a:solidFill>
                  <a:schemeClr val="accent6"/>
                </a:solidFill>
              </a:rPr>
              <a:t>préférées</a:t>
            </a:r>
            <a:endParaRPr lang="en-GB" altLang="fr-FR" sz="2800" b="1" dirty="0" smtClean="0">
              <a:solidFill>
                <a:schemeClr val="accent6"/>
              </a:solidFill>
            </a:endParaRPr>
          </a:p>
        </p:txBody>
      </p:sp>
      <p:sp>
        <p:nvSpPr>
          <p:cNvPr id="6" name="Rectangle 3"/>
          <p:cNvSpPr>
            <a:spLocks noChangeArrowheads="1"/>
          </p:cNvSpPr>
          <p:nvPr/>
        </p:nvSpPr>
        <p:spPr bwMode="auto">
          <a:xfrm>
            <a:off x="1622425" y="1792288"/>
            <a:ext cx="7702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sz="3200" b="1" dirty="0" err="1" smtClean="0">
                <a:solidFill>
                  <a:schemeClr val="accent6"/>
                </a:solidFill>
              </a:rPr>
              <a:t>Prébiotiques</a:t>
            </a:r>
            <a:endParaRPr lang="fr-FR" b="1" dirty="0" smtClean="0">
              <a:solidFill>
                <a:schemeClr val="accent6"/>
              </a:solidFill>
            </a:endParaRPr>
          </a:p>
        </p:txBody>
      </p:sp>
      <p:sp>
        <p:nvSpPr>
          <p:cNvPr id="9" name="Flèche courbée vers la droite 8"/>
          <p:cNvSpPr/>
          <p:nvPr/>
        </p:nvSpPr>
        <p:spPr>
          <a:xfrm>
            <a:off x="1042988" y="1503363"/>
            <a:ext cx="579437" cy="773112"/>
          </a:xfrm>
          <a:prstGeom prst="curvedRightArrow">
            <a:avLst/>
          </a:prstGeom>
          <a:solidFill>
            <a:schemeClr val="bg2">
              <a:lumMod val="75000"/>
            </a:schemeClr>
          </a:solidFill>
          <a:ln>
            <a:solidFill>
              <a:srgbClr val="6A8B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10" name="Rectangle 9"/>
          <p:cNvSpPr/>
          <p:nvPr/>
        </p:nvSpPr>
        <p:spPr>
          <a:xfrm>
            <a:off x="36513" y="260350"/>
            <a:ext cx="9144000" cy="554038"/>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la nutrition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prébiotiques</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2075" y="1085850"/>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3"/>
          <p:cNvSpPr>
            <a:spLocks noChangeArrowheads="1"/>
          </p:cNvSpPr>
          <p:nvPr/>
        </p:nvSpPr>
        <p:spPr bwMode="auto">
          <a:xfrm>
            <a:off x="1622425" y="1792288"/>
            <a:ext cx="2838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sz="3200" b="1" dirty="0" err="1" smtClean="0">
                <a:solidFill>
                  <a:schemeClr val="accent6"/>
                </a:solidFill>
              </a:rPr>
              <a:t>PrObiotiques</a:t>
            </a:r>
            <a:endParaRPr lang="fr-FR" sz="3200" b="1" dirty="0" smtClean="0">
              <a:solidFill>
                <a:schemeClr val="accent6"/>
              </a:solidFill>
            </a:endParaRPr>
          </a:p>
        </p:txBody>
      </p:sp>
      <p:sp>
        <p:nvSpPr>
          <p:cNvPr id="4" name="Flèche courbée vers la droite 3"/>
          <p:cNvSpPr/>
          <p:nvPr/>
        </p:nvSpPr>
        <p:spPr>
          <a:xfrm>
            <a:off x="1042988" y="1503363"/>
            <a:ext cx="579437" cy="77311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pic>
        <p:nvPicPr>
          <p:cNvPr id="75780"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2243" y="2395859"/>
            <a:ext cx="1174840" cy="150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Imag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6700" y="1477963"/>
            <a:ext cx="3094038"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Rectangle 10"/>
          <p:cNvSpPr>
            <a:spLocks noChangeArrowheads="1"/>
          </p:cNvSpPr>
          <p:nvPr/>
        </p:nvSpPr>
        <p:spPr bwMode="auto">
          <a:xfrm>
            <a:off x="1622425" y="6323341"/>
            <a:ext cx="482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400" dirty="0">
                <a:solidFill>
                  <a:schemeClr val="bg1"/>
                </a:solidFill>
              </a:rPr>
              <a:t>Fox MJ, </a:t>
            </a:r>
            <a:r>
              <a:rPr lang="fr-FR" sz="1400" dirty="0" smtClean="0">
                <a:solidFill>
                  <a:schemeClr val="bg1"/>
                </a:solidFill>
              </a:rPr>
              <a:t>et al,2014. </a:t>
            </a:r>
            <a:r>
              <a:rPr lang="fr-FR" sz="1400" i="1" dirty="0">
                <a:solidFill>
                  <a:schemeClr val="bg1"/>
                </a:solidFill>
              </a:rPr>
              <a:t>BMJ Open</a:t>
            </a:r>
            <a:r>
              <a:rPr lang="fr-FR" sz="1400" dirty="0">
                <a:solidFill>
                  <a:schemeClr val="bg1"/>
                </a:solidFill>
              </a:rPr>
              <a:t>. 2015;5(1):</a:t>
            </a:r>
            <a:r>
              <a:rPr lang="fr-FR" sz="1400" dirty="0" smtClean="0">
                <a:solidFill>
                  <a:schemeClr val="bg1"/>
                </a:solidFill>
              </a:rPr>
              <a:t>e006474</a:t>
            </a:r>
          </a:p>
          <a:p>
            <a:r>
              <a:rPr lang="fr-FR" sz="1400" dirty="0" smtClean="0">
                <a:solidFill>
                  <a:schemeClr val="bg1"/>
                </a:solidFill>
              </a:rPr>
              <a:t>doi:10.1136/bmjopen-2014-006474</a:t>
            </a:r>
            <a:endParaRPr lang="fr-FR" sz="1400" dirty="0">
              <a:solidFill>
                <a:schemeClr val="bg1"/>
              </a:solidFill>
            </a:endParaRPr>
          </a:p>
        </p:txBody>
      </p:sp>
      <p:pic>
        <p:nvPicPr>
          <p:cNvPr id="75783"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4527" y="2223558"/>
            <a:ext cx="1694480" cy="169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Image 2"/>
          <p:cNvPicPr>
            <a:picLocks noChangeAspect="1"/>
          </p:cNvPicPr>
          <p:nvPr/>
        </p:nvPicPr>
        <p:blipFill>
          <a:blip r:embed="rId5">
            <a:extLst>
              <a:ext uri="{28A0092B-C50C-407E-A947-70E740481C1C}">
                <a14:useLocalDpi xmlns:a14="http://schemas.microsoft.com/office/drawing/2010/main" val="0"/>
              </a:ext>
            </a:extLst>
          </a:blip>
          <a:srcRect l="36935" r="37807" b="5113"/>
          <a:stretch>
            <a:fillRect/>
          </a:stretch>
        </p:blipFill>
        <p:spPr bwMode="auto">
          <a:xfrm>
            <a:off x="4256271" y="2427414"/>
            <a:ext cx="1154757" cy="159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9"/>
          <p:cNvSpPr txBox="1">
            <a:spLocks noChangeArrowheads="1"/>
          </p:cNvSpPr>
          <p:nvPr/>
        </p:nvSpPr>
        <p:spPr bwMode="auto">
          <a:xfrm>
            <a:off x="755650" y="981075"/>
            <a:ext cx="7777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fr-FR" sz="2800" b="1" dirty="0" err="1" smtClean="0">
                <a:solidFill>
                  <a:schemeClr val="accent6"/>
                </a:solidFill>
              </a:rPr>
              <a:t>J’invite</a:t>
            </a:r>
            <a:r>
              <a:rPr lang="en-GB" altLang="fr-FR" sz="2800" b="1" dirty="0" smtClean="0">
                <a:solidFill>
                  <a:schemeClr val="accent6"/>
                </a:solidFill>
              </a:rPr>
              <a:t> </a:t>
            </a:r>
            <a:r>
              <a:rPr lang="en-GB" altLang="fr-FR" sz="2800" b="1" dirty="0" err="1" smtClean="0">
                <a:solidFill>
                  <a:schemeClr val="accent6"/>
                </a:solidFill>
              </a:rPr>
              <a:t>une</a:t>
            </a:r>
            <a:r>
              <a:rPr lang="en-GB" altLang="fr-FR" sz="2800" b="1" dirty="0" smtClean="0">
                <a:solidFill>
                  <a:schemeClr val="accent6"/>
                </a:solidFill>
              </a:rPr>
              <a:t> </a:t>
            </a:r>
            <a:r>
              <a:rPr lang="en-GB" altLang="fr-FR" sz="2800" b="1" dirty="0" err="1" smtClean="0">
                <a:solidFill>
                  <a:schemeClr val="accent6"/>
                </a:solidFill>
              </a:rPr>
              <a:t>bactérie</a:t>
            </a:r>
            <a:r>
              <a:rPr lang="en-GB" altLang="fr-FR" sz="2800" b="1" dirty="0" smtClean="0">
                <a:solidFill>
                  <a:schemeClr val="accent6"/>
                </a:solidFill>
              </a:rPr>
              <a:t> “</a:t>
            </a:r>
            <a:r>
              <a:rPr lang="en-GB" altLang="fr-FR" sz="2800" b="1" dirty="0" err="1" smtClean="0">
                <a:solidFill>
                  <a:schemeClr val="accent6"/>
                </a:solidFill>
              </a:rPr>
              <a:t>amie</a:t>
            </a:r>
            <a:r>
              <a:rPr lang="en-GB" altLang="fr-FR" sz="2800" b="1" dirty="0" smtClean="0">
                <a:solidFill>
                  <a:schemeClr val="accent6"/>
                </a:solidFill>
              </a:rPr>
              <a:t>”</a:t>
            </a:r>
          </a:p>
        </p:txBody>
      </p:sp>
      <p:sp>
        <p:nvSpPr>
          <p:cNvPr id="13" name="Rectangle 12"/>
          <p:cNvSpPr/>
          <p:nvPr/>
        </p:nvSpPr>
        <p:spPr>
          <a:xfrm>
            <a:off x="36513" y="260350"/>
            <a:ext cx="9144000" cy="554038"/>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la nutrition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FR" sz="2000" b="1" kern="0" dirty="0" err="1"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prObiotiques</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254760" y="4251513"/>
            <a:ext cx="4999865" cy="1754326"/>
          </a:xfrm>
          <a:prstGeom prst="rect">
            <a:avLst/>
          </a:prstGeom>
        </p:spPr>
        <p:txBody>
          <a:bodyPr wrap="square">
            <a:spAutoFit/>
          </a:bodyPr>
          <a:lstStyle/>
          <a:p>
            <a:r>
              <a:rPr lang="fr-FR" b="1" dirty="0" smtClean="0">
                <a:latin typeface="Times New Roman" panose="02020603050405020304" pitchFamily="18" charset="0"/>
                <a:ea typeface="Calibri" panose="020F0502020204030204" pitchFamily="34" charset="0"/>
              </a:rPr>
              <a:t>Micro-organismes </a:t>
            </a:r>
            <a:r>
              <a:rPr lang="fr-FR" b="1" dirty="0">
                <a:latin typeface="Times New Roman" panose="02020603050405020304" pitchFamily="18" charset="0"/>
                <a:ea typeface="Calibri" panose="020F0502020204030204" pitchFamily="34" charset="0"/>
              </a:rPr>
              <a:t>vivants</a:t>
            </a:r>
            <a:r>
              <a:rPr lang="fr-FR" dirty="0">
                <a:latin typeface="Times New Roman" panose="02020603050405020304" pitchFamily="18" charset="0"/>
                <a:ea typeface="Calibri" panose="020F0502020204030204" pitchFamily="34" charset="0"/>
              </a:rPr>
              <a:t>, utilisés comme additif </a:t>
            </a:r>
            <a:r>
              <a:rPr lang="fr-FR" dirty="0" smtClean="0">
                <a:latin typeface="Times New Roman" panose="02020603050405020304" pitchFamily="18" charset="0"/>
                <a:ea typeface="Calibri" panose="020F0502020204030204" pitchFamily="34" charset="0"/>
              </a:rPr>
              <a:t>alimentaire, </a:t>
            </a:r>
            <a:r>
              <a:rPr lang="fr-FR" dirty="0">
                <a:latin typeface="Times New Roman" panose="02020603050405020304" pitchFamily="18" charset="0"/>
                <a:ea typeface="Calibri" panose="020F0502020204030204" pitchFamily="34" charset="0"/>
              </a:rPr>
              <a:t>capables de moduler les activités du </a:t>
            </a:r>
            <a:r>
              <a:rPr lang="fr-FR" dirty="0" err="1">
                <a:latin typeface="Times New Roman" panose="02020603050405020304" pitchFamily="18" charset="0"/>
                <a:ea typeface="Calibri" panose="020F0502020204030204" pitchFamily="34" charset="0"/>
              </a:rPr>
              <a:t>microbiote</a:t>
            </a:r>
            <a:r>
              <a:rPr lang="fr-FR" dirty="0">
                <a:latin typeface="Times New Roman" panose="02020603050405020304" pitchFamily="18" charset="0"/>
                <a:ea typeface="Calibri" panose="020F0502020204030204" pitchFamily="34" charset="0"/>
              </a:rPr>
              <a:t> digestif, dans le but d’améliorer la santé ou les performances de l’hôte. Ils sont constitués d’une ou plusieurs espèces de microorganismes vivants accompagnés ou non des résidus de culture </a:t>
            </a:r>
            <a:endParaRPr lang="fr-FR"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755650" y="2781300"/>
          <a:ext cx="8085138" cy="2438400"/>
        </p:xfrm>
        <a:graphic>
          <a:graphicData uri="http://schemas.openxmlformats.org/drawingml/2006/table">
            <a:tbl>
              <a:tblPr firstCol="1" bandRow="1">
                <a:tableStyleId>{93296810-A885-4BE3-A3E7-6D5BEEA58F35}</a:tableStyleId>
              </a:tblPr>
              <a:tblGrid>
                <a:gridCol w="1655958"/>
                <a:gridCol w="6429180"/>
              </a:tblGrid>
              <a:tr h="206709">
                <a:tc>
                  <a:txBody>
                    <a:bodyPr/>
                    <a:lstStyle/>
                    <a:p>
                      <a:pPr marL="108000" algn="just">
                        <a:spcAft>
                          <a:spcPts val="0"/>
                        </a:spcAft>
                      </a:pPr>
                      <a:r>
                        <a:rPr lang="en-US" sz="1600" dirty="0" err="1" smtClean="0">
                          <a:effectLst/>
                        </a:rPr>
                        <a:t>Bifidobacterium</a:t>
                      </a:r>
                      <a:r>
                        <a:rPr lang="en-US" sz="1600" dirty="0" smtClean="0">
                          <a:effectLst/>
                        </a:rPr>
                        <a:t> </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63156" marR="63156" marT="0" marB="0">
                    <a:solidFill>
                      <a:schemeClr val="accent4">
                        <a:lumMod val="60000"/>
                        <a:lumOff val="40000"/>
                      </a:schemeClr>
                    </a:solidFill>
                  </a:tcPr>
                </a:tc>
                <a:tc>
                  <a:txBody>
                    <a:bodyPr/>
                    <a:lstStyle/>
                    <a:p>
                      <a:pPr marL="108000" algn="l">
                        <a:spcAft>
                          <a:spcPts val="0"/>
                        </a:spcAft>
                      </a:pPr>
                      <a:r>
                        <a:rPr lang="pt-PT" sz="1600" b="0" dirty="0">
                          <a:effectLst/>
                        </a:rPr>
                        <a:t>B. longum B</a:t>
                      </a:r>
                      <a:r>
                        <a:rPr lang="pt-PT" sz="1600" b="0" dirty="0" smtClean="0">
                          <a:effectLst/>
                        </a:rPr>
                        <a:t>. breve</a:t>
                      </a:r>
                      <a:r>
                        <a:rPr lang="pt-PT" sz="1600" b="0" dirty="0">
                          <a:effectLst/>
                        </a:rPr>
                        <a:t>, B.infantis, </a:t>
                      </a:r>
                      <a:r>
                        <a:rPr lang="fr-FR" sz="1600" b="0" dirty="0" smtClean="0">
                          <a:effectLst/>
                        </a:rPr>
                        <a:t>B</a:t>
                      </a:r>
                      <a:r>
                        <a:rPr lang="fr-FR" sz="1600" b="0" dirty="0">
                          <a:effectLst/>
                        </a:rPr>
                        <a:t>. </a:t>
                      </a:r>
                      <a:r>
                        <a:rPr lang="fr-FR" sz="1600" b="0" dirty="0" err="1">
                          <a:effectLst/>
                        </a:rPr>
                        <a:t>bifidum</a:t>
                      </a:r>
                      <a:r>
                        <a:rPr lang="fr-FR" sz="1600" b="0" dirty="0">
                          <a:effectLst/>
                        </a:rPr>
                        <a:t>, B. </a:t>
                      </a:r>
                      <a:r>
                        <a:rPr lang="fr-FR" sz="1600" b="0" dirty="0" err="1">
                          <a:effectLst/>
                        </a:rPr>
                        <a:t>adolescentis</a:t>
                      </a:r>
                      <a:endParaRPr lang="fr-FR" sz="1600" b="0" dirty="0">
                        <a:effectLst/>
                        <a:latin typeface="Arial" panose="020B0604020202020204" pitchFamily="34" charset="0"/>
                        <a:ea typeface="Calibri" panose="020F0502020204030204" pitchFamily="34" charset="0"/>
                        <a:cs typeface="Arial" panose="020B0604020202020204" pitchFamily="34" charset="0"/>
                      </a:endParaRPr>
                    </a:p>
                  </a:txBody>
                  <a:tcPr marL="63156" marR="63156" marT="0" marB="0"/>
                </a:tc>
              </a:tr>
              <a:tr h="153331">
                <a:tc>
                  <a:txBody>
                    <a:bodyPr/>
                    <a:lstStyle/>
                    <a:p>
                      <a:pPr marL="108000" algn="just">
                        <a:spcAft>
                          <a:spcPts val="0"/>
                        </a:spcAft>
                      </a:pPr>
                      <a:r>
                        <a:rPr lang="fr-FR" sz="1600" dirty="0" err="1">
                          <a:effectLst/>
                        </a:rPr>
                        <a:t>Lactococcus</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63156" marR="63156" marT="0" marB="0"/>
                </a:tc>
                <a:tc>
                  <a:txBody>
                    <a:bodyPr/>
                    <a:lstStyle/>
                    <a:p>
                      <a:pPr marL="108000" algn="l">
                        <a:spcAft>
                          <a:spcPts val="0"/>
                        </a:spcAft>
                      </a:pPr>
                      <a:r>
                        <a:rPr lang="fr-FR" sz="1600" b="0" dirty="0">
                          <a:effectLst/>
                        </a:rPr>
                        <a:t>L</a:t>
                      </a:r>
                      <a:r>
                        <a:rPr lang="fr-FR" sz="1600" b="0" dirty="0" smtClean="0">
                          <a:effectLst/>
                        </a:rPr>
                        <a:t>. </a:t>
                      </a:r>
                      <a:r>
                        <a:rPr lang="fr-FR" sz="1600" b="0" dirty="0" err="1" smtClean="0">
                          <a:effectLst/>
                        </a:rPr>
                        <a:t>cremoris</a:t>
                      </a:r>
                      <a:r>
                        <a:rPr lang="fr-FR" sz="1600" b="0" dirty="0">
                          <a:effectLst/>
                        </a:rPr>
                        <a:t>, L. </a:t>
                      </a:r>
                      <a:r>
                        <a:rPr lang="fr-FR" sz="1600" b="0" dirty="0" err="1">
                          <a:effectLst/>
                        </a:rPr>
                        <a:t>lactis</a:t>
                      </a:r>
                      <a:endParaRPr lang="fr-FR" sz="1600" b="0" dirty="0">
                        <a:effectLst/>
                        <a:latin typeface="Arial" panose="020B0604020202020204" pitchFamily="34" charset="0"/>
                        <a:ea typeface="Calibri" panose="020F0502020204030204" pitchFamily="34" charset="0"/>
                        <a:cs typeface="Arial" panose="020B0604020202020204" pitchFamily="34" charset="0"/>
                      </a:endParaRPr>
                    </a:p>
                  </a:txBody>
                  <a:tcPr marL="63156" marR="63156" marT="0" marB="0"/>
                </a:tc>
              </a:tr>
              <a:tr h="196379">
                <a:tc>
                  <a:txBody>
                    <a:bodyPr/>
                    <a:lstStyle/>
                    <a:p>
                      <a:pPr marL="108000" algn="just">
                        <a:spcAft>
                          <a:spcPts val="0"/>
                        </a:spcAft>
                      </a:pPr>
                      <a:r>
                        <a:rPr lang="fr-FR" sz="1600" dirty="0">
                          <a:effectLst/>
                        </a:rPr>
                        <a:t>Streptococcus</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63156" marR="63156" marT="0" marB="0"/>
                </a:tc>
                <a:tc>
                  <a:txBody>
                    <a:bodyPr/>
                    <a:lstStyle/>
                    <a:p>
                      <a:pPr marL="108000" algn="l">
                        <a:spcAft>
                          <a:spcPts val="0"/>
                        </a:spcAft>
                      </a:pPr>
                      <a:r>
                        <a:rPr lang="fr-FR" sz="1600" b="0">
                          <a:effectLst/>
                        </a:rPr>
                        <a:t>S. thermophilus</a:t>
                      </a:r>
                      <a:endParaRPr lang="fr-FR" sz="1600" b="0">
                        <a:effectLst/>
                        <a:latin typeface="Arial" panose="020B0604020202020204" pitchFamily="34" charset="0"/>
                        <a:ea typeface="Calibri" panose="020F0502020204030204" pitchFamily="34" charset="0"/>
                        <a:cs typeface="Arial" panose="020B0604020202020204" pitchFamily="34" charset="0"/>
                      </a:endParaRPr>
                    </a:p>
                  </a:txBody>
                  <a:tcPr marL="63156" marR="63156" marT="0" marB="0"/>
                </a:tc>
              </a:tr>
              <a:tr h="196379">
                <a:tc>
                  <a:txBody>
                    <a:bodyPr/>
                    <a:lstStyle/>
                    <a:p>
                      <a:pPr marL="108000" algn="just">
                        <a:spcAft>
                          <a:spcPts val="0"/>
                        </a:spcAft>
                      </a:pPr>
                      <a:r>
                        <a:rPr lang="fr-FR" sz="1600" dirty="0" err="1">
                          <a:effectLst/>
                        </a:rPr>
                        <a:t>Enterococcus</a:t>
                      </a:r>
                      <a:r>
                        <a:rPr lang="fr-FR" sz="1600" dirty="0">
                          <a:effectLst/>
                        </a:rPr>
                        <a:t> </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63156" marR="63156" marT="0" marB="0">
                    <a:solidFill>
                      <a:schemeClr val="accent4">
                        <a:lumMod val="60000"/>
                        <a:lumOff val="40000"/>
                      </a:schemeClr>
                    </a:solidFill>
                  </a:tcPr>
                </a:tc>
                <a:tc>
                  <a:txBody>
                    <a:bodyPr/>
                    <a:lstStyle/>
                    <a:p>
                      <a:pPr marL="108000" algn="l">
                        <a:spcAft>
                          <a:spcPts val="0"/>
                        </a:spcAft>
                      </a:pPr>
                      <a:r>
                        <a:rPr lang="fr-FR" sz="1600" b="0" dirty="0">
                          <a:effectLst/>
                        </a:rPr>
                        <a:t>E. </a:t>
                      </a:r>
                      <a:r>
                        <a:rPr lang="fr-FR" sz="1600" b="0" dirty="0" err="1">
                          <a:effectLst/>
                        </a:rPr>
                        <a:t>faecium</a:t>
                      </a:r>
                      <a:endParaRPr lang="fr-FR" sz="1600" b="0" dirty="0">
                        <a:effectLst/>
                        <a:latin typeface="Arial" panose="020B0604020202020204" pitchFamily="34" charset="0"/>
                        <a:ea typeface="Calibri" panose="020F0502020204030204" pitchFamily="34" charset="0"/>
                        <a:cs typeface="Arial" panose="020B0604020202020204" pitchFamily="34" charset="0"/>
                      </a:endParaRPr>
                    </a:p>
                  </a:txBody>
                  <a:tcPr marL="63156" marR="63156" marT="0" marB="0"/>
                </a:tc>
              </a:tr>
              <a:tr h="218053">
                <a:tc>
                  <a:txBody>
                    <a:bodyPr/>
                    <a:lstStyle/>
                    <a:p>
                      <a:pPr marL="108000" algn="just">
                        <a:spcAft>
                          <a:spcPts val="0"/>
                        </a:spcAft>
                      </a:pPr>
                      <a:r>
                        <a:rPr lang="fr-FR" sz="1600" dirty="0">
                          <a:effectLst/>
                        </a:rPr>
                        <a:t>Lactobacillus</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63156" marR="63156" marT="0" marB="0">
                    <a:solidFill>
                      <a:schemeClr val="accent4">
                        <a:lumMod val="60000"/>
                        <a:lumOff val="40000"/>
                      </a:schemeClr>
                    </a:solidFill>
                  </a:tcPr>
                </a:tc>
                <a:tc>
                  <a:txBody>
                    <a:bodyPr/>
                    <a:lstStyle/>
                    <a:p>
                      <a:pPr marL="108000" algn="l">
                        <a:spcAft>
                          <a:spcPts val="0"/>
                        </a:spcAft>
                      </a:pPr>
                      <a:r>
                        <a:rPr lang="fr-FR" sz="1600" dirty="0">
                          <a:effectLst/>
                        </a:rPr>
                        <a:t>L. </a:t>
                      </a:r>
                      <a:r>
                        <a:rPr lang="fr-FR" sz="1600" dirty="0" err="1">
                          <a:effectLst/>
                        </a:rPr>
                        <a:t>rhamnosus</a:t>
                      </a:r>
                      <a:r>
                        <a:rPr lang="fr-FR" sz="1600" dirty="0">
                          <a:effectLst/>
                        </a:rPr>
                        <a:t>, L. </a:t>
                      </a:r>
                      <a:r>
                        <a:rPr lang="fr-FR" sz="1600" dirty="0" err="1">
                          <a:effectLst/>
                        </a:rPr>
                        <a:t>a</a:t>
                      </a:r>
                      <a:r>
                        <a:rPr lang="fr-FR" sz="1600" dirty="0" err="1" smtClean="0">
                          <a:effectLst/>
                        </a:rPr>
                        <a:t>cidophilus</a:t>
                      </a:r>
                      <a:r>
                        <a:rPr lang="fr-FR" sz="1600" dirty="0">
                          <a:effectLst/>
                        </a:rPr>
                        <a:t>, </a:t>
                      </a:r>
                      <a:r>
                        <a:rPr lang="fr-FR" sz="1600" dirty="0" smtClean="0">
                          <a:effectLst/>
                        </a:rPr>
                        <a:t>L</a:t>
                      </a:r>
                      <a:r>
                        <a:rPr lang="fr-FR" sz="1600" dirty="0">
                          <a:effectLst/>
                        </a:rPr>
                        <a:t>. </a:t>
                      </a:r>
                      <a:r>
                        <a:rPr lang="fr-FR" sz="1600" dirty="0" err="1">
                          <a:effectLst/>
                        </a:rPr>
                        <a:t>casei</a:t>
                      </a:r>
                      <a:r>
                        <a:rPr lang="fr-FR" sz="1600" dirty="0">
                          <a:effectLst/>
                        </a:rPr>
                        <a:t>, L. </a:t>
                      </a:r>
                      <a:r>
                        <a:rPr lang="fr-FR" sz="1600" dirty="0" err="1">
                          <a:effectLst/>
                        </a:rPr>
                        <a:t>bulgarus</a:t>
                      </a:r>
                      <a:r>
                        <a:rPr lang="fr-FR" sz="1600" dirty="0">
                          <a:effectLst/>
                        </a:rPr>
                        <a:t>, </a:t>
                      </a:r>
                      <a:r>
                        <a:rPr lang="fr-FR" sz="1600" dirty="0" smtClean="0">
                          <a:effectLst/>
                        </a:rPr>
                        <a:t>L. </a:t>
                      </a:r>
                      <a:r>
                        <a:rPr lang="fr-FR" sz="1600" dirty="0" err="1" smtClean="0">
                          <a:effectLst/>
                        </a:rPr>
                        <a:t>gasseri</a:t>
                      </a:r>
                      <a:r>
                        <a:rPr lang="fr-FR" sz="1600" dirty="0">
                          <a:effectLst/>
                        </a:rPr>
                        <a:t>, </a:t>
                      </a:r>
                      <a:r>
                        <a:rPr lang="fr-FR" sz="1600" dirty="0" smtClean="0">
                          <a:effectLst/>
                        </a:rPr>
                        <a:t>L</a:t>
                      </a:r>
                      <a:r>
                        <a:rPr lang="fr-FR" sz="1600" dirty="0">
                          <a:effectLst/>
                        </a:rPr>
                        <a:t>. </a:t>
                      </a:r>
                      <a:r>
                        <a:rPr lang="fr-FR" sz="1600" dirty="0" err="1">
                          <a:effectLst/>
                        </a:rPr>
                        <a:t>reuterii</a:t>
                      </a:r>
                      <a:r>
                        <a:rPr lang="fr-FR" sz="1600" dirty="0" smtClean="0">
                          <a:effectLst/>
                        </a:rPr>
                        <a:t>,</a:t>
                      </a:r>
                      <a:br>
                        <a:rPr lang="fr-FR" sz="1600" dirty="0" smtClean="0">
                          <a:effectLst/>
                        </a:rPr>
                      </a:br>
                      <a:r>
                        <a:rPr lang="fr-FR" sz="1600" dirty="0" smtClean="0">
                          <a:effectLst/>
                        </a:rPr>
                        <a:t>L. </a:t>
                      </a:r>
                      <a:r>
                        <a:rPr lang="fr-FR" sz="1600" dirty="0" err="1" smtClean="0">
                          <a:effectLst/>
                        </a:rPr>
                        <a:t>plantarum</a:t>
                      </a:r>
                      <a:r>
                        <a:rPr lang="fr-FR" sz="1600" dirty="0">
                          <a:effectLst/>
                        </a:rPr>
                        <a:t>, </a:t>
                      </a:r>
                      <a:r>
                        <a:rPr lang="fr-FR" sz="1600" dirty="0" smtClean="0">
                          <a:effectLst/>
                        </a:rPr>
                        <a:t>L</a:t>
                      </a:r>
                      <a:r>
                        <a:rPr lang="fr-FR" sz="1600" dirty="0">
                          <a:effectLst/>
                        </a:rPr>
                        <a:t>. </a:t>
                      </a:r>
                      <a:r>
                        <a:rPr lang="fr-FR" sz="1600" dirty="0" err="1">
                          <a:effectLst/>
                        </a:rPr>
                        <a:t>sprogenes</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63156" marR="63156" marT="0" marB="0"/>
                </a:tc>
              </a:tr>
              <a:tr h="196379">
                <a:tc>
                  <a:txBody>
                    <a:bodyPr/>
                    <a:lstStyle/>
                    <a:p>
                      <a:pPr marL="108000" algn="just">
                        <a:spcAft>
                          <a:spcPts val="0"/>
                        </a:spcAft>
                      </a:pPr>
                      <a:r>
                        <a:rPr lang="fr-FR" sz="1600" dirty="0" err="1">
                          <a:effectLst/>
                        </a:rPr>
                        <a:t>Pedicococcus</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63156" marR="63156" marT="0" marB="0"/>
                </a:tc>
                <a:tc>
                  <a:txBody>
                    <a:bodyPr/>
                    <a:lstStyle/>
                    <a:p>
                      <a:pPr marL="108000" algn="l">
                        <a:spcAft>
                          <a:spcPts val="0"/>
                        </a:spcAft>
                      </a:pPr>
                      <a:r>
                        <a:rPr lang="fr-FR" sz="1600">
                          <a:effectLst/>
                        </a:rPr>
                        <a:t>P. acidilactici</a:t>
                      </a:r>
                      <a:endParaRPr lang="fr-FR" sz="1600">
                        <a:effectLst/>
                        <a:latin typeface="Arial" panose="020B0604020202020204" pitchFamily="34" charset="0"/>
                        <a:ea typeface="Calibri" panose="020F0502020204030204" pitchFamily="34" charset="0"/>
                        <a:cs typeface="Arial" panose="020B0604020202020204" pitchFamily="34" charset="0"/>
                      </a:endParaRPr>
                    </a:p>
                  </a:txBody>
                  <a:tcPr marL="63156" marR="63156" marT="0" marB="0"/>
                </a:tc>
              </a:tr>
              <a:tr h="163661">
                <a:tc>
                  <a:txBody>
                    <a:bodyPr/>
                    <a:lstStyle/>
                    <a:p>
                      <a:pPr marL="108000" algn="just">
                        <a:spcAft>
                          <a:spcPts val="0"/>
                        </a:spcAft>
                      </a:pPr>
                      <a:r>
                        <a:rPr lang="fr-FR" sz="1600" dirty="0">
                          <a:effectLst/>
                        </a:rPr>
                        <a:t>Bacillus</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63156" marR="63156" marT="0" marB="0">
                    <a:solidFill>
                      <a:schemeClr val="accent4">
                        <a:lumMod val="60000"/>
                        <a:lumOff val="40000"/>
                      </a:schemeClr>
                    </a:solidFill>
                  </a:tcPr>
                </a:tc>
                <a:tc>
                  <a:txBody>
                    <a:bodyPr/>
                    <a:lstStyle/>
                    <a:p>
                      <a:pPr marL="108000" algn="l">
                        <a:spcAft>
                          <a:spcPts val="0"/>
                        </a:spcAft>
                      </a:pPr>
                      <a:r>
                        <a:rPr lang="fr-FR" sz="1600" dirty="0">
                          <a:effectLst/>
                        </a:rPr>
                        <a:t>B. </a:t>
                      </a:r>
                      <a:r>
                        <a:rPr lang="fr-FR" sz="1600" dirty="0" err="1">
                          <a:effectLst/>
                        </a:rPr>
                        <a:t>cereus</a:t>
                      </a:r>
                      <a:r>
                        <a:rPr lang="fr-FR" sz="1600" dirty="0">
                          <a:effectLst/>
                        </a:rPr>
                        <a:t>, B. </a:t>
                      </a:r>
                      <a:r>
                        <a:rPr lang="fr-FR" sz="1600" dirty="0" err="1">
                          <a:effectLst/>
                        </a:rPr>
                        <a:t>subtilis</a:t>
                      </a:r>
                      <a:r>
                        <a:rPr lang="fr-FR" sz="1600" dirty="0">
                          <a:effectLst/>
                        </a:rPr>
                        <a:t>, B. </a:t>
                      </a:r>
                      <a:r>
                        <a:rPr lang="fr-FR" sz="1600" dirty="0" err="1">
                          <a:effectLst/>
                        </a:rPr>
                        <a:t>clausii</a:t>
                      </a:r>
                      <a:r>
                        <a:rPr lang="fr-FR" sz="1600" dirty="0">
                          <a:effectLst/>
                        </a:rPr>
                        <a:t>, B. </a:t>
                      </a:r>
                      <a:r>
                        <a:rPr lang="fr-FR" sz="1600" dirty="0" err="1">
                          <a:effectLst/>
                        </a:rPr>
                        <a:t>licheniformis</a:t>
                      </a:r>
                      <a:r>
                        <a:rPr lang="fr-FR" sz="1600" dirty="0">
                          <a:effectLst/>
                        </a:rPr>
                        <a:t>, B. </a:t>
                      </a:r>
                      <a:r>
                        <a:rPr lang="fr-FR" sz="1600" dirty="0" err="1">
                          <a:effectLst/>
                        </a:rPr>
                        <a:t>pumilus</a:t>
                      </a:r>
                      <a:r>
                        <a:rPr lang="fr-FR" sz="1600" dirty="0">
                          <a:effectLst/>
                        </a:rPr>
                        <a:t>, </a:t>
                      </a:r>
                      <a:r>
                        <a:rPr lang="fr-FR" sz="1600" dirty="0" smtClean="0">
                          <a:effectLst/>
                        </a:rPr>
                        <a:t>B</a:t>
                      </a:r>
                      <a:r>
                        <a:rPr lang="fr-FR" sz="1600" dirty="0">
                          <a:effectLst/>
                        </a:rPr>
                        <a:t>. </a:t>
                      </a:r>
                      <a:r>
                        <a:rPr lang="fr-FR" sz="1600" dirty="0" err="1">
                          <a:effectLst/>
                        </a:rPr>
                        <a:t>laterosporus</a:t>
                      </a:r>
                      <a:r>
                        <a:rPr lang="fr-FR" sz="1600" dirty="0">
                          <a:effectLst/>
                        </a:rPr>
                        <a:t>, B. </a:t>
                      </a:r>
                      <a:r>
                        <a:rPr lang="fr-FR" sz="1600" dirty="0" err="1" smtClean="0">
                          <a:effectLst/>
                        </a:rPr>
                        <a:t>megaterium</a:t>
                      </a:r>
                      <a:r>
                        <a:rPr lang="fr-FR" sz="1600" dirty="0" smtClean="0">
                          <a:effectLst/>
                        </a:rPr>
                        <a:t> </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63156" marR="63156" marT="0" marB="0"/>
                </a:tc>
              </a:tr>
              <a:tr h="200968">
                <a:tc>
                  <a:txBody>
                    <a:bodyPr/>
                    <a:lstStyle/>
                    <a:p>
                      <a:pPr marL="108000" algn="just">
                        <a:spcAft>
                          <a:spcPts val="0"/>
                        </a:spcAft>
                      </a:pPr>
                      <a:r>
                        <a:rPr lang="fr-FR" sz="1600" dirty="0">
                          <a:effectLst/>
                        </a:rPr>
                        <a:t>Saccharomyces </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63156" marR="63156" marT="0" marB="0"/>
                </a:tc>
                <a:tc>
                  <a:txBody>
                    <a:bodyPr/>
                    <a:lstStyle/>
                    <a:p>
                      <a:pPr marL="108000" algn="l">
                        <a:spcAft>
                          <a:spcPts val="0"/>
                        </a:spcAft>
                      </a:pPr>
                      <a:r>
                        <a:rPr lang="en-US" sz="1600" dirty="0">
                          <a:effectLst/>
                        </a:rPr>
                        <a:t>S. </a:t>
                      </a:r>
                      <a:r>
                        <a:rPr lang="en-US" sz="1600" dirty="0" err="1">
                          <a:effectLst/>
                        </a:rPr>
                        <a:t>cerevisiae</a:t>
                      </a:r>
                      <a:r>
                        <a:rPr lang="en-US" sz="1600" dirty="0">
                          <a:effectLst/>
                        </a:rPr>
                        <a:t>, S. </a:t>
                      </a:r>
                      <a:r>
                        <a:rPr lang="en-US" sz="1600" dirty="0" err="1">
                          <a:effectLst/>
                        </a:rPr>
                        <a:t>cerevisiae</a:t>
                      </a:r>
                      <a:r>
                        <a:rPr lang="en-US" sz="1600" dirty="0">
                          <a:effectLst/>
                        </a:rPr>
                        <a:t> </a:t>
                      </a:r>
                      <a:r>
                        <a:rPr lang="en-US" sz="1600" dirty="0" err="1">
                          <a:effectLst/>
                        </a:rPr>
                        <a:t>subp</a:t>
                      </a:r>
                      <a:r>
                        <a:rPr lang="en-US" sz="1600" dirty="0">
                          <a:effectLst/>
                        </a:rPr>
                        <a:t> </a:t>
                      </a:r>
                      <a:r>
                        <a:rPr lang="en-US" sz="1600" dirty="0" err="1">
                          <a:effectLst/>
                        </a:rPr>
                        <a:t>boulardii</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63156" marR="63156" marT="0" marB="0"/>
                </a:tc>
              </a:tr>
            </a:tbl>
          </a:graphicData>
        </a:graphic>
      </p:graphicFrame>
      <p:sp>
        <p:nvSpPr>
          <p:cNvPr id="76831" name="Rectangle 1"/>
          <p:cNvSpPr>
            <a:spLocks noChangeArrowheads="1"/>
          </p:cNvSpPr>
          <p:nvPr/>
        </p:nvSpPr>
        <p:spPr bwMode="auto">
          <a:xfrm>
            <a:off x="1258888" y="5556250"/>
            <a:ext cx="5457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000" b="1" dirty="0">
                <a:cs typeface="Times New Roman" panose="02020603050405020304" pitchFamily="18" charset="0"/>
              </a:rPr>
              <a:t>Principales espèces microbiennes </a:t>
            </a:r>
            <a:r>
              <a:rPr lang="fr-FR" sz="1000" b="1" dirty="0" smtClean="0">
                <a:cs typeface="Times New Roman" panose="02020603050405020304" pitchFamily="18" charset="0"/>
              </a:rPr>
              <a:t>utilisées </a:t>
            </a:r>
            <a:r>
              <a:rPr lang="fr-FR" sz="1000" b="1" dirty="0">
                <a:cs typeface="Times New Roman" panose="02020603050405020304" pitchFamily="18" charset="0"/>
              </a:rPr>
              <a:t>comme probiotique (</a:t>
            </a:r>
            <a:r>
              <a:rPr lang="fr-FR" sz="1000" b="1" dirty="0" err="1">
                <a:cs typeface="Times New Roman" panose="02020603050405020304" pitchFamily="18" charset="0"/>
              </a:rPr>
              <a:t>Fonty</a:t>
            </a:r>
            <a:r>
              <a:rPr lang="fr-FR" sz="1000" b="1" dirty="0">
                <a:cs typeface="Times New Roman" panose="02020603050405020304" pitchFamily="18" charset="0"/>
              </a:rPr>
              <a:t> et Gouet, 1989)</a:t>
            </a:r>
            <a:endParaRPr lang="fr-FR" sz="600" dirty="0"/>
          </a:p>
          <a:p>
            <a:endParaRPr lang="fr-FR" dirty="0"/>
          </a:p>
        </p:txBody>
      </p:sp>
      <p:sp>
        <p:nvSpPr>
          <p:cNvPr id="5" name="ZoneTexte 9"/>
          <p:cNvSpPr txBox="1">
            <a:spLocks noChangeArrowheads="1"/>
          </p:cNvSpPr>
          <p:nvPr/>
        </p:nvSpPr>
        <p:spPr bwMode="auto">
          <a:xfrm>
            <a:off x="755650" y="981075"/>
            <a:ext cx="7777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fr-FR" sz="2800" b="1" dirty="0" err="1" smtClean="0">
                <a:solidFill>
                  <a:schemeClr val="accent6"/>
                </a:solidFill>
              </a:rPr>
              <a:t>J’invite</a:t>
            </a:r>
            <a:r>
              <a:rPr lang="en-GB" altLang="fr-FR" sz="2800" b="1" dirty="0" smtClean="0">
                <a:solidFill>
                  <a:schemeClr val="accent6"/>
                </a:solidFill>
              </a:rPr>
              <a:t> </a:t>
            </a:r>
            <a:r>
              <a:rPr lang="en-GB" altLang="fr-FR" sz="2800" b="1" dirty="0" err="1" smtClean="0">
                <a:solidFill>
                  <a:schemeClr val="accent6"/>
                </a:solidFill>
              </a:rPr>
              <a:t>une</a:t>
            </a:r>
            <a:r>
              <a:rPr lang="en-GB" altLang="fr-FR" sz="2800" b="1" dirty="0" smtClean="0">
                <a:solidFill>
                  <a:schemeClr val="accent6"/>
                </a:solidFill>
              </a:rPr>
              <a:t> </a:t>
            </a:r>
            <a:r>
              <a:rPr lang="en-GB" altLang="fr-FR" sz="2800" b="1" dirty="0" err="1" smtClean="0">
                <a:solidFill>
                  <a:schemeClr val="accent6"/>
                </a:solidFill>
              </a:rPr>
              <a:t>bactérie</a:t>
            </a:r>
            <a:r>
              <a:rPr lang="en-GB" altLang="fr-FR" sz="2800" b="1" dirty="0" smtClean="0">
                <a:solidFill>
                  <a:schemeClr val="accent6"/>
                </a:solidFill>
              </a:rPr>
              <a:t> “</a:t>
            </a:r>
            <a:r>
              <a:rPr lang="en-GB" altLang="fr-FR" sz="2800" b="1" dirty="0" err="1" smtClean="0">
                <a:solidFill>
                  <a:schemeClr val="accent6"/>
                </a:solidFill>
              </a:rPr>
              <a:t>amie</a:t>
            </a:r>
            <a:r>
              <a:rPr lang="en-GB" altLang="fr-FR" sz="2800" b="1" dirty="0" smtClean="0">
                <a:solidFill>
                  <a:schemeClr val="accent6"/>
                </a:solidFill>
              </a:rPr>
              <a:t>”</a:t>
            </a:r>
          </a:p>
        </p:txBody>
      </p:sp>
      <p:sp>
        <p:nvSpPr>
          <p:cNvPr id="6" name="Rectangle 3"/>
          <p:cNvSpPr>
            <a:spLocks noChangeArrowheads="1"/>
          </p:cNvSpPr>
          <p:nvPr/>
        </p:nvSpPr>
        <p:spPr bwMode="auto">
          <a:xfrm>
            <a:off x="1622425" y="1792288"/>
            <a:ext cx="2838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sz="3200" b="1" dirty="0" err="1" smtClean="0">
                <a:solidFill>
                  <a:schemeClr val="accent6"/>
                </a:solidFill>
              </a:rPr>
              <a:t>PrObiotiques</a:t>
            </a:r>
            <a:endParaRPr lang="fr-FR" sz="3200" b="1" dirty="0" smtClean="0">
              <a:solidFill>
                <a:schemeClr val="accent6"/>
              </a:solidFill>
            </a:endParaRPr>
          </a:p>
        </p:txBody>
      </p:sp>
      <p:sp>
        <p:nvSpPr>
          <p:cNvPr id="7" name="Flèche courbée vers la droite 6"/>
          <p:cNvSpPr/>
          <p:nvPr/>
        </p:nvSpPr>
        <p:spPr>
          <a:xfrm>
            <a:off x="1042988" y="1503363"/>
            <a:ext cx="579437" cy="77311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9" name="Rectangle 8"/>
          <p:cNvSpPr/>
          <p:nvPr/>
        </p:nvSpPr>
        <p:spPr>
          <a:xfrm>
            <a:off x="36513" y="260350"/>
            <a:ext cx="9144000" cy="554038"/>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la nutrition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FR" sz="2000" b="1" kern="0" dirty="0" err="1"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prObiotiques</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519488"/>
            <a:ext cx="457358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20"/>
          <p:cNvSpPr txBox="1">
            <a:spLocks noChangeArrowheads="1"/>
          </p:cNvSpPr>
          <p:nvPr/>
        </p:nvSpPr>
        <p:spPr bwMode="auto">
          <a:xfrm>
            <a:off x="5447918" y="1613365"/>
            <a:ext cx="366115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1688">
              <a:defRPr>
                <a:solidFill>
                  <a:schemeClr val="tx1"/>
                </a:solidFill>
                <a:latin typeface="Arial" panose="020B0604020202020204" pitchFamily="34" charset="0"/>
                <a:cs typeface="Arial" panose="020B0604020202020204" pitchFamily="34" charset="0"/>
              </a:defRPr>
            </a:lvl1pPr>
            <a:lvl2pPr marL="742950" indent="-285750" defTabSz="801688">
              <a:defRPr>
                <a:solidFill>
                  <a:schemeClr val="tx1"/>
                </a:solidFill>
                <a:latin typeface="Arial" panose="020B0604020202020204" pitchFamily="34" charset="0"/>
                <a:cs typeface="Arial" panose="020B0604020202020204" pitchFamily="34" charset="0"/>
              </a:defRPr>
            </a:lvl2pPr>
            <a:lvl3pPr marL="1143000" indent="-228600" defTabSz="801688">
              <a:defRPr>
                <a:solidFill>
                  <a:schemeClr val="tx1"/>
                </a:solidFill>
                <a:latin typeface="Arial" panose="020B0604020202020204" pitchFamily="34" charset="0"/>
                <a:cs typeface="Arial" panose="020B0604020202020204" pitchFamily="34" charset="0"/>
              </a:defRPr>
            </a:lvl3pPr>
            <a:lvl4pPr marL="1600200" indent="-228600" defTabSz="801688">
              <a:defRPr>
                <a:solidFill>
                  <a:schemeClr val="tx1"/>
                </a:solidFill>
                <a:latin typeface="Arial" panose="020B0604020202020204" pitchFamily="34" charset="0"/>
                <a:cs typeface="Arial" panose="020B0604020202020204" pitchFamily="34" charset="0"/>
              </a:defRPr>
            </a:lvl4pPr>
            <a:lvl5pPr marL="2057400" indent="-228600" defTabSz="801688">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sz="1600" b="1" dirty="0" smtClean="0">
                <a:ea typeface="ＭＳ Ｐゴシック" panose="020B0600070205080204" pitchFamily="34" charset="-128"/>
              </a:rPr>
              <a:t>Action</a:t>
            </a:r>
            <a:r>
              <a:rPr lang="en-US" sz="1600" dirty="0" smtClean="0">
                <a:ea typeface="ＭＳ Ｐゴシック" panose="020B0600070205080204" pitchFamily="34" charset="-128"/>
              </a:rPr>
              <a:t>: </a:t>
            </a:r>
          </a:p>
          <a:p>
            <a:pPr eaLnBrk="1" hangingPunct="1">
              <a:spcBef>
                <a:spcPct val="20000"/>
              </a:spcBef>
            </a:pPr>
            <a:r>
              <a:rPr lang="en-US" sz="1600" dirty="0" smtClean="0">
                <a:ea typeface="ＭＳ Ｐゴシック" panose="020B0600070205080204" pitchFamily="34" charset="-128"/>
              </a:rPr>
              <a:t>Production </a:t>
            </a:r>
            <a:r>
              <a:rPr lang="en-US" sz="1600" dirty="0">
                <a:ea typeface="ＭＳ Ｐゴシック" panose="020B0600070205080204" pitchFamily="34" charset="-128"/>
              </a:rPr>
              <a:t>de </a:t>
            </a:r>
            <a:r>
              <a:rPr lang="en-US" sz="1600" dirty="0" err="1">
                <a:ea typeface="ＭＳ Ｐゴシック" panose="020B0600070205080204" pitchFamily="34" charset="-128"/>
              </a:rPr>
              <a:t>facteurs</a:t>
            </a:r>
            <a:r>
              <a:rPr lang="en-US" sz="1600" dirty="0">
                <a:ea typeface="ＭＳ Ｐゴシック" panose="020B0600070205080204" pitchFamily="34" charset="-128"/>
              </a:rPr>
              <a:t> </a:t>
            </a:r>
            <a:r>
              <a:rPr lang="en-US" sz="1600" dirty="0" err="1">
                <a:ea typeface="ＭＳ Ｐゴシック" panose="020B0600070205080204" pitchFamily="34" charset="-128"/>
              </a:rPr>
              <a:t>antimicrobiens</a:t>
            </a:r>
            <a:r>
              <a:rPr lang="en-US" sz="1600" dirty="0">
                <a:ea typeface="ＭＳ Ｐゴシック" panose="020B0600070205080204" pitchFamily="34" charset="-128"/>
              </a:rPr>
              <a:t> (</a:t>
            </a:r>
            <a:r>
              <a:rPr lang="en-US" sz="1600" dirty="0" err="1">
                <a:ea typeface="ＭＳ Ｐゴシック" panose="020B0600070205080204" pitchFamily="34" charset="-128"/>
              </a:rPr>
              <a:t>bacteriocin</a:t>
            </a:r>
            <a:r>
              <a:rPr lang="en-US" sz="1600" dirty="0">
                <a:ea typeface="ＭＳ Ｐゴシック" panose="020B0600070205080204" pitchFamily="34" charset="-128"/>
              </a:rPr>
              <a:t>), metabolites </a:t>
            </a:r>
            <a:r>
              <a:rPr lang="en-US" sz="1600" dirty="0" err="1" smtClean="0">
                <a:ea typeface="ＭＳ Ｐゴシック" panose="020B0600070205080204" pitchFamily="34" charset="-128"/>
              </a:rPr>
              <a:t>ou</a:t>
            </a:r>
            <a:r>
              <a:rPr lang="en-US" sz="1600" dirty="0" smtClean="0">
                <a:ea typeface="ＭＳ Ｐゴシック" panose="020B0600070205080204" pitchFamily="34" charset="-128"/>
              </a:rPr>
              <a:t> </a:t>
            </a:r>
            <a:r>
              <a:rPr lang="en-US" sz="1600" dirty="0">
                <a:ea typeface="ＭＳ Ｐゴシック" panose="020B0600070205080204" pitchFamily="34" charset="-128"/>
              </a:rPr>
              <a:t>enzymes </a:t>
            </a:r>
          </a:p>
        </p:txBody>
      </p:sp>
      <p:sp>
        <p:nvSpPr>
          <p:cNvPr id="77828" name="ZoneTexte 30"/>
          <p:cNvSpPr txBox="1">
            <a:spLocks noChangeArrowheads="1"/>
          </p:cNvSpPr>
          <p:nvPr/>
        </p:nvSpPr>
        <p:spPr bwMode="auto">
          <a:xfrm>
            <a:off x="8675688" y="44450"/>
            <a:ext cx="433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atin typeface="Calibri" panose="020F0502020204030204" pitchFamily="34" charset="0"/>
                <a:ea typeface="ＭＳ Ｐゴシック" panose="020B0600070205080204" pitchFamily="34" charset="-128"/>
              </a:rPr>
              <a:t>32</a:t>
            </a:r>
          </a:p>
        </p:txBody>
      </p:sp>
      <p:pic>
        <p:nvPicPr>
          <p:cNvPr id="2" name="Image 1"/>
          <p:cNvPicPr>
            <a:picLocks noChangeAspect="1"/>
          </p:cNvPicPr>
          <p:nvPr/>
        </p:nvPicPr>
        <p:blipFill>
          <a:blip r:embed="rId4" cstate="print"/>
          <a:stretch>
            <a:fillRect/>
          </a:stretch>
        </p:blipFill>
        <p:spPr>
          <a:xfrm>
            <a:off x="3419872" y="2564904"/>
            <a:ext cx="2232248" cy="20162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 name="Groupe 35"/>
          <p:cNvGrpSpPr>
            <a:grpSpLocks/>
          </p:cNvGrpSpPr>
          <p:nvPr/>
        </p:nvGrpSpPr>
        <p:grpSpPr bwMode="auto">
          <a:xfrm>
            <a:off x="396875" y="2479842"/>
            <a:ext cx="8388350" cy="3757447"/>
            <a:chOff x="468338" y="2695222"/>
            <a:chExt cx="8389649" cy="3758114"/>
          </a:xfrm>
        </p:grpSpPr>
        <p:sp>
          <p:nvSpPr>
            <p:cNvPr id="16" name="Flèche vers le bas 15"/>
            <p:cNvSpPr>
              <a:spLocks noChangeArrowheads="1"/>
            </p:cNvSpPr>
            <p:nvPr/>
          </p:nvSpPr>
          <p:spPr bwMode="auto">
            <a:xfrm>
              <a:off x="7134005" y="2880440"/>
              <a:ext cx="503316" cy="647815"/>
            </a:xfrm>
            <a:prstGeom prst="downArrow">
              <a:avLst>
                <a:gd name="adj1" fmla="val 50000"/>
                <a:gd name="adj2" fmla="val 49999"/>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nchor="ctr"/>
            <a:lstStyle/>
            <a:p>
              <a:pPr algn="ctr">
                <a:defRPr/>
              </a:pPr>
              <a:endParaRPr lang="fr-FR" sz="1600">
                <a:solidFill>
                  <a:schemeClr val="dk1"/>
                </a:solidFill>
                <a:latin typeface="+mn-lt"/>
              </a:endParaRPr>
            </a:p>
          </p:txBody>
        </p:sp>
        <p:sp>
          <p:nvSpPr>
            <p:cNvPr id="77836" name="Text Box 20"/>
            <p:cNvSpPr txBox="1">
              <a:spLocks noChangeArrowheads="1"/>
            </p:cNvSpPr>
            <p:nvPr/>
          </p:nvSpPr>
          <p:spPr bwMode="auto">
            <a:xfrm>
              <a:off x="5976476" y="3644664"/>
              <a:ext cx="2881511"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1688">
                <a:defRPr>
                  <a:solidFill>
                    <a:schemeClr val="tx1"/>
                  </a:solidFill>
                  <a:latin typeface="Arial" panose="020B0604020202020204" pitchFamily="34" charset="0"/>
                  <a:cs typeface="Arial" panose="020B0604020202020204" pitchFamily="34" charset="0"/>
                </a:defRPr>
              </a:lvl1pPr>
              <a:lvl2pPr marL="742950" indent="-285750" defTabSz="801688">
                <a:defRPr>
                  <a:solidFill>
                    <a:schemeClr val="tx1"/>
                  </a:solidFill>
                  <a:latin typeface="Arial" panose="020B0604020202020204" pitchFamily="34" charset="0"/>
                  <a:cs typeface="Arial" panose="020B0604020202020204" pitchFamily="34" charset="0"/>
                </a:defRPr>
              </a:lvl2pPr>
              <a:lvl3pPr marL="1143000" indent="-228600" defTabSz="801688">
                <a:defRPr>
                  <a:solidFill>
                    <a:schemeClr val="tx1"/>
                  </a:solidFill>
                  <a:latin typeface="Arial" panose="020B0604020202020204" pitchFamily="34" charset="0"/>
                  <a:cs typeface="Arial" panose="020B0604020202020204" pitchFamily="34" charset="0"/>
                </a:defRPr>
              </a:lvl3pPr>
              <a:lvl4pPr marL="1600200" indent="-228600" defTabSz="801688">
                <a:defRPr>
                  <a:solidFill>
                    <a:schemeClr val="tx1"/>
                  </a:solidFill>
                  <a:latin typeface="Arial" panose="020B0604020202020204" pitchFamily="34" charset="0"/>
                  <a:cs typeface="Arial" panose="020B0604020202020204" pitchFamily="34" charset="0"/>
                </a:defRPr>
              </a:lvl4pPr>
              <a:lvl5pPr marL="2057400" indent="-228600" defTabSz="801688">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sz="1600" dirty="0" err="1">
                  <a:ea typeface="ＭＳ Ｐゴシック" panose="020B0600070205080204" pitchFamily="34" charset="-128"/>
                </a:rPr>
                <a:t>Bactérie</a:t>
              </a:r>
              <a:r>
                <a:rPr lang="en-US" sz="1600" dirty="0">
                  <a:ea typeface="ＭＳ Ｐゴシック" panose="020B0600070205080204" pitchFamily="34" charset="-128"/>
                </a:rPr>
                <a:t> OGM pour la </a:t>
              </a:r>
              <a:r>
                <a:rPr lang="en-US" sz="1600" dirty="0" err="1">
                  <a:ea typeface="ＭＳ Ｐゴシック" panose="020B0600070205080204" pitchFamily="34" charset="-128"/>
                </a:rPr>
                <a:t>synthèse</a:t>
              </a:r>
              <a:r>
                <a:rPr lang="en-US" sz="1600" dirty="0">
                  <a:ea typeface="ＭＳ Ｐゴシック" panose="020B0600070205080204" pitchFamily="34" charset="-128"/>
                </a:rPr>
                <a:t> in situ de </a:t>
              </a:r>
              <a:r>
                <a:rPr lang="en-US" sz="1600" dirty="0" err="1">
                  <a:ea typeface="ＭＳ Ｐゴシック" panose="020B0600070205080204" pitchFamily="34" charset="-128"/>
                </a:rPr>
                <a:t>protéines</a:t>
              </a:r>
              <a:endParaRPr lang="en-US" sz="1600" dirty="0">
                <a:ea typeface="ＭＳ Ｐゴシック" panose="020B0600070205080204" pitchFamily="34" charset="-128"/>
              </a:endParaRPr>
            </a:p>
          </p:txBody>
        </p:sp>
        <p:sp>
          <p:nvSpPr>
            <p:cNvPr id="77837" name="Rectangle 20"/>
            <p:cNvSpPr>
              <a:spLocks noChangeArrowheads="1"/>
            </p:cNvSpPr>
            <p:nvPr/>
          </p:nvSpPr>
          <p:spPr bwMode="auto">
            <a:xfrm>
              <a:off x="3659873" y="3268008"/>
              <a:ext cx="219083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ja-JP" sz="2000" b="1">
                  <a:solidFill>
                    <a:schemeClr val="bg1"/>
                  </a:solidFill>
                  <a:latin typeface="Calibri" panose="020F0502020204030204" pitchFamily="34" charset="0"/>
                </a:rPr>
                <a:t>Lactococcus lactis</a:t>
              </a:r>
            </a:p>
            <a:p>
              <a:pPr algn="ctr" eaLnBrk="1" hangingPunct="1"/>
              <a:r>
                <a:rPr lang="fr-FR" sz="2000" b="1">
                  <a:solidFill>
                    <a:schemeClr val="bg1"/>
                  </a:solidFill>
                  <a:latin typeface="Calibri" panose="020F0502020204030204" pitchFamily="34" charset="0"/>
                  <a:ea typeface="ＭＳ Ｐゴシック" panose="020B0600070205080204" pitchFamily="34" charset="-128"/>
                </a:rPr>
                <a:t>+</a:t>
              </a:r>
            </a:p>
            <a:p>
              <a:pPr algn="ctr" eaLnBrk="1" hangingPunct="1"/>
              <a:r>
                <a:rPr lang="fr-FR" sz="2000" b="1">
                  <a:solidFill>
                    <a:schemeClr val="bg1"/>
                  </a:solidFill>
                  <a:latin typeface="Calibri" panose="020F0502020204030204" pitchFamily="34" charset="0"/>
                  <a:ea typeface="ＭＳ Ｐゴシック" panose="020B0600070205080204" pitchFamily="34" charset="-128"/>
                </a:rPr>
                <a:t>Elafin</a:t>
              </a:r>
            </a:p>
          </p:txBody>
        </p:sp>
        <p:grpSp>
          <p:nvGrpSpPr>
            <p:cNvPr id="77838" name="Groupe 26"/>
            <p:cNvGrpSpPr>
              <a:grpSpLocks/>
            </p:cNvGrpSpPr>
            <p:nvPr/>
          </p:nvGrpSpPr>
          <p:grpSpPr bwMode="auto">
            <a:xfrm>
              <a:off x="468338" y="2695222"/>
              <a:ext cx="3082645" cy="1087437"/>
              <a:chOff x="-35718" y="1319753"/>
              <a:chExt cx="3082645" cy="1087437"/>
            </a:xfrm>
          </p:grpSpPr>
          <p:sp>
            <p:nvSpPr>
              <p:cNvPr id="77842" name="Rectangle 23"/>
              <p:cNvSpPr>
                <a:spLocks noChangeArrowheads="1"/>
              </p:cNvSpPr>
              <p:nvPr/>
            </p:nvSpPr>
            <p:spPr bwMode="auto">
              <a:xfrm>
                <a:off x="-35718" y="1319753"/>
                <a:ext cx="3059831" cy="1087437"/>
              </a:xfrm>
              <a:prstGeom prst="rect">
                <a:avLst/>
              </a:prstGeom>
              <a:gradFill rotWithShape="1">
                <a:gsLst>
                  <a:gs pos="0">
                    <a:srgbClr val="DDDDDD"/>
                  </a:gs>
                  <a:gs pos="100000">
                    <a:srgbClr val="F2F2F2"/>
                  </a:gs>
                </a:gsLst>
                <a:lin ang="5400000" scaled="1"/>
              </a:gradFill>
              <a:ln w="19050">
                <a:solidFill>
                  <a:srgbClr val="FFFFFF"/>
                </a:solidFill>
                <a:miter lim="800000"/>
                <a:headEnd/>
                <a:tailEnd/>
              </a:ln>
            </p:spPr>
            <p:txBody>
              <a:bodyPr wrap="none" lIns="126000" tIns="1188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600">
                  <a:ea typeface="ＭＳ Ｐゴシック" panose="020B0600070205080204" pitchFamily="34" charset="-128"/>
                </a:endParaRPr>
              </a:p>
            </p:txBody>
          </p:sp>
          <p:sp>
            <p:nvSpPr>
              <p:cNvPr id="77843" name="Rectangle 22"/>
              <p:cNvSpPr>
                <a:spLocks noChangeArrowheads="1"/>
              </p:cNvSpPr>
              <p:nvPr/>
            </p:nvSpPr>
            <p:spPr bwMode="auto">
              <a:xfrm>
                <a:off x="-12905" y="1547184"/>
                <a:ext cx="3059832" cy="58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ja-JP" sz="1600" dirty="0">
                    <a:latin typeface="Calibri" panose="020F0502020204030204" pitchFamily="34" charset="0"/>
                  </a:rPr>
                  <a:t>Gut protection and </a:t>
                </a:r>
                <a:r>
                  <a:rPr lang="fr-FR" altLang="ja-JP" sz="1600" dirty="0" err="1">
                    <a:latin typeface="Calibri" panose="020F0502020204030204" pitchFamily="34" charset="0"/>
                  </a:rPr>
                  <a:t>decrease</a:t>
                </a:r>
                <a:r>
                  <a:rPr lang="fr-FR" altLang="ja-JP" sz="1600" dirty="0">
                    <a:latin typeface="Calibri" panose="020F0502020204030204" pitchFamily="34" charset="0"/>
                  </a:rPr>
                  <a:t> of </a:t>
                </a:r>
                <a:r>
                  <a:rPr lang="fr-FR" altLang="ja-JP" sz="1600" dirty="0" err="1">
                    <a:latin typeface="Calibri" panose="020F0502020204030204" pitchFamily="34" charset="0"/>
                  </a:rPr>
                  <a:t>inflammatory</a:t>
                </a:r>
                <a:r>
                  <a:rPr lang="fr-FR" altLang="ja-JP" sz="1600" dirty="0">
                    <a:latin typeface="Calibri" panose="020F0502020204030204" pitchFamily="34" charset="0"/>
                  </a:rPr>
                  <a:t> </a:t>
                </a:r>
                <a:r>
                  <a:rPr lang="fr-FR" altLang="ja-JP" sz="1600" dirty="0" err="1">
                    <a:latin typeface="Calibri" panose="020F0502020204030204" pitchFamily="34" charset="0"/>
                  </a:rPr>
                  <a:t>symptoms</a:t>
                </a:r>
                <a:endParaRPr lang="fr-FR" sz="1600" dirty="0">
                  <a:latin typeface="Calibri" panose="020F0502020204030204" pitchFamily="34" charset="0"/>
                  <a:ea typeface="ＭＳ Ｐゴシック" panose="020B0600070205080204" pitchFamily="34" charset="-128"/>
                </a:endParaRPr>
              </a:p>
            </p:txBody>
          </p:sp>
        </p:grpSp>
        <p:pic>
          <p:nvPicPr>
            <p:cNvPr id="77839" name="Image 23" descr="Image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0718" y="4148977"/>
              <a:ext cx="1193304" cy="82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2968" y="5242239"/>
              <a:ext cx="3547464" cy="121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1" name="ZoneTexte 34"/>
            <p:cNvSpPr txBox="1">
              <a:spLocks noChangeArrowheads="1"/>
            </p:cNvSpPr>
            <p:nvPr/>
          </p:nvSpPr>
          <p:spPr bwMode="auto">
            <a:xfrm>
              <a:off x="2852593" y="5990198"/>
              <a:ext cx="2060375" cy="33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600" b="1" i="1">
                  <a:latin typeface="Calibri" panose="020F0502020204030204" pitchFamily="34" charset="0"/>
                  <a:ea typeface="ＭＳ Ｐゴシック" panose="020B0600070205080204" pitchFamily="34" charset="-128"/>
                </a:rPr>
                <a:t>(Motta et al. 2012 )</a:t>
              </a:r>
            </a:p>
          </p:txBody>
        </p:sp>
      </p:grpSp>
      <p:sp>
        <p:nvSpPr>
          <p:cNvPr id="21" name="ZoneTexte 9"/>
          <p:cNvSpPr txBox="1">
            <a:spLocks noChangeArrowheads="1"/>
          </p:cNvSpPr>
          <p:nvPr/>
        </p:nvSpPr>
        <p:spPr bwMode="auto">
          <a:xfrm>
            <a:off x="755650" y="1054100"/>
            <a:ext cx="7777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fr-FR" sz="2800" b="1" dirty="0" err="1" smtClean="0">
                <a:solidFill>
                  <a:schemeClr val="accent6"/>
                </a:solidFill>
              </a:rPr>
              <a:t>J’invite</a:t>
            </a:r>
            <a:r>
              <a:rPr lang="en-GB" altLang="fr-FR" sz="2800" b="1" dirty="0" smtClean="0">
                <a:solidFill>
                  <a:schemeClr val="accent6"/>
                </a:solidFill>
              </a:rPr>
              <a:t> </a:t>
            </a:r>
            <a:r>
              <a:rPr lang="en-GB" altLang="fr-FR" sz="2800" b="1" dirty="0" err="1" smtClean="0">
                <a:solidFill>
                  <a:schemeClr val="accent6"/>
                </a:solidFill>
              </a:rPr>
              <a:t>une</a:t>
            </a:r>
            <a:r>
              <a:rPr lang="en-GB" altLang="fr-FR" sz="2800" b="1" dirty="0" smtClean="0">
                <a:solidFill>
                  <a:schemeClr val="accent6"/>
                </a:solidFill>
              </a:rPr>
              <a:t> </a:t>
            </a:r>
            <a:r>
              <a:rPr lang="en-GB" altLang="fr-FR" sz="2800" b="1" dirty="0" err="1" smtClean="0">
                <a:solidFill>
                  <a:schemeClr val="accent6"/>
                </a:solidFill>
              </a:rPr>
              <a:t>bactérie</a:t>
            </a:r>
            <a:r>
              <a:rPr lang="en-GB" altLang="fr-FR" sz="2800" b="1" dirty="0" smtClean="0">
                <a:solidFill>
                  <a:schemeClr val="accent6"/>
                </a:solidFill>
              </a:rPr>
              <a:t> “</a:t>
            </a:r>
            <a:r>
              <a:rPr lang="en-GB" altLang="fr-FR" sz="2800" b="1" dirty="0" err="1" smtClean="0">
                <a:solidFill>
                  <a:schemeClr val="accent6"/>
                </a:solidFill>
              </a:rPr>
              <a:t>amie</a:t>
            </a:r>
            <a:r>
              <a:rPr lang="en-GB" altLang="fr-FR" sz="2800" b="1" dirty="0" smtClean="0">
                <a:solidFill>
                  <a:schemeClr val="accent6"/>
                </a:solidFill>
              </a:rPr>
              <a:t>”</a:t>
            </a:r>
          </a:p>
        </p:txBody>
      </p:sp>
      <p:sp>
        <p:nvSpPr>
          <p:cNvPr id="22" name="Rectangle 3"/>
          <p:cNvSpPr>
            <a:spLocks noChangeArrowheads="1"/>
          </p:cNvSpPr>
          <p:nvPr/>
        </p:nvSpPr>
        <p:spPr bwMode="auto">
          <a:xfrm>
            <a:off x="1622425" y="1792288"/>
            <a:ext cx="2838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sz="3200" b="1" dirty="0" err="1" smtClean="0">
                <a:solidFill>
                  <a:schemeClr val="accent6"/>
                </a:solidFill>
              </a:rPr>
              <a:t>PrObiotiques</a:t>
            </a:r>
            <a:endParaRPr lang="fr-FR" sz="3200" b="1" dirty="0" smtClean="0">
              <a:solidFill>
                <a:schemeClr val="accent6"/>
              </a:solidFill>
            </a:endParaRPr>
          </a:p>
        </p:txBody>
      </p:sp>
      <p:sp>
        <p:nvSpPr>
          <p:cNvPr id="23" name="Flèche courbée vers la droite 22"/>
          <p:cNvSpPr/>
          <p:nvPr/>
        </p:nvSpPr>
        <p:spPr>
          <a:xfrm>
            <a:off x="1042988" y="1503363"/>
            <a:ext cx="579437" cy="77311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24" name="Rectangle 23"/>
          <p:cNvSpPr/>
          <p:nvPr/>
        </p:nvSpPr>
        <p:spPr>
          <a:xfrm>
            <a:off x="36513" y="260350"/>
            <a:ext cx="9144000" cy="554038"/>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la nutrition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FR" sz="2000" b="1" kern="0" dirty="0" err="1"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prObiotiques</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128838"/>
            <a:ext cx="2840038"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ZoneTexte 2"/>
          <p:cNvSpPr txBox="1">
            <a:spLocks noChangeArrowheads="1"/>
          </p:cNvSpPr>
          <p:nvPr/>
        </p:nvSpPr>
        <p:spPr bwMode="auto">
          <a:xfrm>
            <a:off x="971550" y="4581525"/>
            <a:ext cx="3816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t>Nombre d’articles traitant de transplantation fécale</a:t>
            </a:r>
          </a:p>
        </p:txBody>
      </p:sp>
      <p:sp>
        <p:nvSpPr>
          <p:cNvPr id="79876" name="ZoneTexte 4"/>
          <p:cNvSpPr txBox="1">
            <a:spLocks noChangeArrowheads="1"/>
          </p:cNvSpPr>
          <p:nvPr/>
        </p:nvSpPr>
        <p:spPr bwMode="auto">
          <a:xfrm>
            <a:off x="900113" y="5516563"/>
            <a:ext cx="8045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t>La proximité génétique ou environnemental n’a pas d’incidence sur le succès</a:t>
            </a:r>
          </a:p>
        </p:txBody>
      </p:sp>
      <p:sp>
        <p:nvSpPr>
          <p:cNvPr id="6" name="Rectangle 5"/>
          <p:cNvSpPr/>
          <p:nvPr/>
        </p:nvSpPr>
        <p:spPr>
          <a:xfrm>
            <a:off x="36513" y="260350"/>
            <a:ext cx="9144000" cy="506413"/>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déforestation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reforestation</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ZoneTexte 9"/>
          <p:cNvSpPr txBox="1">
            <a:spLocks noChangeArrowheads="1"/>
          </p:cNvSpPr>
          <p:nvPr/>
        </p:nvSpPr>
        <p:spPr bwMode="auto">
          <a:xfrm>
            <a:off x="755650" y="981075"/>
            <a:ext cx="7777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fr-FR" sz="2800" b="1" dirty="0" smtClean="0">
                <a:solidFill>
                  <a:schemeClr val="accent6"/>
                </a:solidFill>
              </a:rPr>
              <a:t>La transplantation </a:t>
            </a:r>
            <a:r>
              <a:rPr lang="en-GB" altLang="fr-FR" sz="2800" b="1" dirty="0" err="1" smtClean="0">
                <a:solidFill>
                  <a:schemeClr val="accent6"/>
                </a:solidFill>
              </a:rPr>
              <a:t>fécale</a:t>
            </a:r>
            <a:endParaRPr lang="en-GB" altLang="fr-FR" sz="2800" b="1" dirty="0" smtClean="0">
              <a:solidFill>
                <a:schemeClr val="accent6"/>
              </a:solidFill>
            </a:endParaRPr>
          </a:p>
        </p:txBody>
      </p:sp>
      <p:sp>
        <p:nvSpPr>
          <p:cNvPr id="79879" name="ZoneTexte 7"/>
          <p:cNvSpPr txBox="1">
            <a:spLocks noChangeArrowheads="1"/>
          </p:cNvSpPr>
          <p:nvPr/>
        </p:nvSpPr>
        <p:spPr bwMode="auto">
          <a:xfrm>
            <a:off x="4103688" y="1558925"/>
            <a:ext cx="4860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solidFill>
                  <a:srgbClr val="000000"/>
                </a:solidFill>
              </a:rPr>
              <a:t>95% de réussite contre </a:t>
            </a:r>
            <a:r>
              <a:rPr lang="en-US" i="1">
                <a:solidFill>
                  <a:srgbClr val="000000"/>
                </a:solidFill>
              </a:rPr>
              <a:t>Clostridium difficile </a:t>
            </a:r>
            <a:br>
              <a:rPr lang="en-US" i="1">
                <a:solidFill>
                  <a:srgbClr val="000000"/>
                </a:solidFill>
              </a:rPr>
            </a:br>
            <a:endParaRPr lang="fr-FR">
              <a:solidFill>
                <a:srgbClr val="000000"/>
              </a:solidFill>
            </a:endParaRPr>
          </a:p>
        </p:txBody>
      </p:sp>
      <p:pic>
        <p:nvPicPr>
          <p:cNvPr id="79880" name="Picture 4" descr="https://upload.wikimedia.org/wikipedia/commons/thumb/d/dc/Pseudomembranous_colitis_1.jpg/220px-Pseudomembranous_colitis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133600"/>
            <a:ext cx="2665412"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0638" y="3789363"/>
            <a:ext cx="2665412"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Rectangle 1"/>
          <p:cNvSpPr>
            <a:spLocks noChangeArrowheads="1"/>
          </p:cNvSpPr>
          <p:nvPr/>
        </p:nvSpPr>
        <p:spPr bwMode="auto">
          <a:xfrm>
            <a:off x="1547813" y="6372225"/>
            <a:ext cx="29845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i="1">
                <a:solidFill>
                  <a:schemeClr val="bg1"/>
                </a:solidFill>
              </a:rPr>
              <a:t>(Bojanova et Bordenstein, 2016 PlosBiology)</a:t>
            </a:r>
          </a:p>
        </p:txBody>
      </p:sp>
      <p:sp>
        <p:nvSpPr>
          <p:cNvPr id="4" name="Flèche droite 3"/>
          <p:cNvSpPr/>
          <p:nvPr/>
        </p:nvSpPr>
        <p:spPr>
          <a:xfrm>
            <a:off x="254000" y="5548313"/>
            <a:ext cx="668338" cy="40163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13" y="260350"/>
            <a:ext cx="9144000" cy="506292"/>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déforestation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reforestation</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ZoneTexte 9"/>
          <p:cNvSpPr txBox="1">
            <a:spLocks noChangeArrowheads="1"/>
          </p:cNvSpPr>
          <p:nvPr/>
        </p:nvSpPr>
        <p:spPr bwMode="auto">
          <a:xfrm>
            <a:off x="755650" y="981075"/>
            <a:ext cx="7777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fr-FR" sz="2800" b="1" dirty="0" smtClean="0">
                <a:solidFill>
                  <a:schemeClr val="accent6"/>
                </a:solidFill>
              </a:rPr>
              <a:t>La transplantation </a:t>
            </a:r>
            <a:r>
              <a:rPr lang="en-GB" altLang="fr-FR" sz="2800" b="1" dirty="0" err="1" smtClean="0">
                <a:solidFill>
                  <a:schemeClr val="accent6"/>
                </a:solidFill>
              </a:rPr>
              <a:t>fécale</a:t>
            </a:r>
            <a:endParaRPr lang="en-GB" altLang="fr-FR" sz="2800" b="1" dirty="0" smtClean="0">
              <a:solidFill>
                <a:schemeClr val="accent6"/>
              </a:solidFill>
            </a:endParaRPr>
          </a:p>
        </p:txBody>
      </p:sp>
      <p:pic>
        <p:nvPicPr>
          <p:cNvPr id="8090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16832"/>
            <a:ext cx="3357563"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329113" y="1819275"/>
            <a:ext cx="4572000" cy="3139321"/>
          </a:xfrm>
          <a:prstGeom prst="rect">
            <a:avLst/>
          </a:prstGeom>
        </p:spPr>
        <p:txBody>
          <a:bodyPr>
            <a:spAutoFit/>
          </a:bodyPr>
          <a:lstStyle/>
          <a:p>
            <a:r>
              <a:rPr lang="fr-FR" dirty="0" smtClean="0"/>
              <a:t>Transposition </a:t>
            </a:r>
            <a:r>
              <a:rPr lang="fr-FR" dirty="0"/>
              <a:t>moderne d’un remède ancestral chinois : </a:t>
            </a:r>
            <a:endParaRPr lang="fr-FR" dirty="0" smtClean="0"/>
          </a:p>
          <a:p>
            <a:endParaRPr lang="fr-FR" dirty="0"/>
          </a:p>
          <a:p>
            <a:r>
              <a:rPr lang="fr-FR" dirty="0" smtClean="0"/>
              <a:t>Au </a:t>
            </a:r>
            <a:r>
              <a:rPr lang="fr-FR" dirty="0"/>
              <a:t>IV</a:t>
            </a:r>
            <a:r>
              <a:rPr lang="fr-FR" baseline="30000" dirty="0"/>
              <a:t>e</a:t>
            </a:r>
            <a:r>
              <a:rPr lang="fr-FR" dirty="0"/>
              <a:t> siècle, l’alchimiste Ge Hong administrait </a:t>
            </a:r>
            <a:r>
              <a:rPr lang="fr-FR" dirty="0" smtClean="0"/>
              <a:t>des </a:t>
            </a:r>
            <a:r>
              <a:rPr lang="fr-FR" dirty="0"/>
              <a:t>suspensions fécales humaines </a:t>
            </a:r>
            <a:r>
              <a:rPr lang="fr-FR" dirty="0" smtClean="0"/>
              <a:t>pour traiter des </a:t>
            </a:r>
            <a:r>
              <a:rPr lang="fr-FR" dirty="0"/>
              <a:t>diarrhées sévères. </a:t>
            </a:r>
            <a:endParaRPr lang="fr-FR" dirty="0" smtClean="0"/>
          </a:p>
          <a:p>
            <a:endParaRPr lang="fr-FR" dirty="0" smtClean="0"/>
          </a:p>
          <a:p>
            <a:r>
              <a:rPr lang="fr-FR" dirty="0" smtClean="0"/>
              <a:t>La </a:t>
            </a:r>
            <a:r>
              <a:rPr lang="fr-FR" dirty="0"/>
              <a:t>« soupe dorée » figure toujours dans l’arsenal thérapeutique traditionnel chinois.</a:t>
            </a:r>
            <a:br>
              <a:rPr lang="fr-FR" dirty="0"/>
            </a:br>
            <a:endParaRPr lang="fr-FR" dirty="0"/>
          </a:p>
        </p:txBody>
      </p:sp>
      <p:sp>
        <p:nvSpPr>
          <p:cNvPr id="3" name="Rectangle 2"/>
          <p:cNvSpPr/>
          <p:nvPr/>
        </p:nvSpPr>
        <p:spPr>
          <a:xfrm>
            <a:off x="683568" y="5805264"/>
            <a:ext cx="7992888" cy="430887"/>
          </a:xfrm>
          <a:prstGeom prst="rect">
            <a:avLst/>
          </a:prstGeom>
        </p:spPr>
        <p:txBody>
          <a:bodyPr wrap="square">
            <a:spAutoFit/>
          </a:bodyPr>
          <a:lstStyle/>
          <a:p>
            <a:r>
              <a:rPr lang="fr-FR" sz="1100" dirty="0"/>
              <a:t>En savoir plus sur http://www.lemonde.fr/sante/article/2015/07/14/nos-bacteries-intestinales-medicaments-de-demain_4682189_1651302.html#32giWQEDdQjipmUM.99</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3" y="260350"/>
            <a:ext cx="9144000" cy="554038"/>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antibiothérapie et ARG</a:t>
            </a:r>
          </a:p>
        </p:txBody>
      </p:sp>
      <p:sp>
        <p:nvSpPr>
          <p:cNvPr id="3" name="ZoneTexte 9"/>
          <p:cNvSpPr txBox="1">
            <a:spLocks noChangeArrowheads="1"/>
          </p:cNvSpPr>
          <p:nvPr/>
        </p:nvSpPr>
        <p:spPr bwMode="auto">
          <a:xfrm>
            <a:off x="755650" y="981075"/>
            <a:ext cx="8137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fr-FR" sz="2800" b="1" dirty="0" err="1" smtClean="0">
                <a:solidFill>
                  <a:schemeClr val="accent6"/>
                </a:solidFill>
              </a:rPr>
              <a:t>Antibiothérapie</a:t>
            </a:r>
            <a:r>
              <a:rPr lang="en-GB" altLang="fr-FR" sz="2800" b="1" dirty="0" smtClean="0">
                <a:solidFill>
                  <a:schemeClr val="accent6"/>
                </a:solidFill>
              </a:rPr>
              <a:t> </a:t>
            </a:r>
            <a:r>
              <a:rPr lang="en-GB" altLang="fr-FR" sz="2800" b="1" dirty="0" smtClean="0">
                <a:solidFill>
                  <a:schemeClr val="accent6"/>
                </a:solidFill>
                <a:sym typeface="Wingdings" panose="05000000000000000000" pitchFamily="2" charset="2"/>
              </a:rPr>
              <a:t> </a:t>
            </a:r>
            <a:r>
              <a:rPr lang="en-GB" altLang="fr-FR" sz="2800" b="1" dirty="0" err="1" smtClean="0">
                <a:solidFill>
                  <a:schemeClr val="accent6"/>
                </a:solidFill>
                <a:sym typeface="Wingdings" panose="05000000000000000000" pitchFamily="2" charset="2"/>
              </a:rPr>
              <a:t>peu</a:t>
            </a:r>
            <a:r>
              <a:rPr lang="en-GB" altLang="fr-FR" sz="2800" b="1" dirty="0" smtClean="0">
                <a:solidFill>
                  <a:schemeClr val="accent6"/>
                </a:solidFill>
                <a:sym typeface="Wingdings" panose="05000000000000000000" pitchFamily="2" charset="2"/>
              </a:rPr>
              <a:t> </a:t>
            </a:r>
            <a:r>
              <a:rPr lang="en-GB" altLang="fr-FR" sz="2800" b="1" dirty="0" err="1" smtClean="0">
                <a:solidFill>
                  <a:schemeClr val="accent6"/>
                </a:solidFill>
                <a:sym typeface="Wingdings" panose="05000000000000000000" pitchFamily="2" charset="2"/>
              </a:rPr>
              <a:t>spécifique</a:t>
            </a:r>
            <a:r>
              <a:rPr lang="en-GB" altLang="fr-FR" sz="2800" b="1" dirty="0" smtClean="0">
                <a:solidFill>
                  <a:schemeClr val="accent6"/>
                </a:solidFill>
                <a:sym typeface="Wingdings" panose="05000000000000000000" pitchFamily="2" charset="2"/>
              </a:rPr>
              <a:t> et </a:t>
            </a:r>
            <a:r>
              <a:rPr lang="en-GB" altLang="fr-FR" sz="2800" b="1" dirty="0" err="1" smtClean="0">
                <a:solidFill>
                  <a:schemeClr val="accent6"/>
                </a:solidFill>
                <a:sym typeface="Wingdings" panose="05000000000000000000" pitchFamily="2" charset="2"/>
              </a:rPr>
              <a:t>dégats</a:t>
            </a:r>
            <a:r>
              <a:rPr lang="en-GB" altLang="fr-FR" sz="2800" b="1" dirty="0" smtClean="0">
                <a:solidFill>
                  <a:schemeClr val="accent6"/>
                </a:solidFill>
                <a:sym typeface="Wingdings" panose="05000000000000000000" pitchFamily="2" charset="2"/>
              </a:rPr>
              <a:t> </a:t>
            </a:r>
            <a:r>
              <a:rPr lang="en-GB" altLang="fr-FR" sz="2800" b="1" dirty="0" err="1" smtClean="0">
                <a:solidFill>
                  <a:schemeClr val="accent6"/>
                </a:solidFill>
                <a:sym typeface="Wingdings" panose="05000000000000000000" pitchFamily="2" charset="2"/>
              </a:rPr>
              <a:t>colatéreaux</a:t>
            </a:r>
            <a:endParaRPr lang="en-GB" altLang="fr-FR" sz="2800" b="1" dirty="0" smtClean="0">
              <a:solidFill>
                <a:schemeClr val="accent6"/>
              </a:solidFill>
            </a:endParaRPr>
          </a:p>
        </p:txBody>
      </p:sp>
      <p:pic>
        <p:nvPicPr>
          <p:cNvPr id="81924"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1466" y="1742426"/>
            <a:ext cx="2578966" cy="160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èche vers le bas 4"/>
          <p:cNvSpPr/>
          <p:nvPr/>
        </p:nvSpPr>
        <p:spPr>
          <a:xfrm>
            <a:off x="539552" y="2348880"/>
            <a:ext cx="484632" cy="6682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15616" y="2204864"/>
            <a:ext cx="4775666" cy="923330"/>
          </a:xfrm>
          <a:prstGeom prst="rect">
            <a:avLst/>
          </a:prstGeom>
          <a:noFill/>
        </p:spPr>
        <p:txBody>
          <a:bodyPr wrap="none" rtlCol="0">
            <a:spAutoFit/>
          </a:bodyPr>
          <a:lstStyle/>
          <a:p>
            <a:r>
              <a:rPr lang="fr-FR" dirty="0" smtClean="0"/>
              <a:t>Diminue la richesse spécifique </a:t>
            </a:r>
          </a:p>
          <a:p>
            <a:r>
              <a:rPr lang="fr-FR" dirty="0" smtClean="0"/>
              <a:t>Modifie l’abondance relative des espèces</a:t>
            </a:r>
          </a:p>
          <a:p>
            <a:r>
              <a:rPr lang="fr-FR" dirty="0" smtClean="0"/>
              <a:t>Des modifications qui perdurent à long terme</a:t>
            </a:r>
            <a:endParaRPr lang="fr-FR" dirty="0"/>
          </a:p>
        </p:txBody>
      </p:sp>
      <p:pic>
        <p:nvPicPr>
          <p:cNvPr id="7" name="Image 6"/>
          <p:cNvPicPr>
            <a:picLocks noChangeAspect="1"/>
          </p:cNvPicPr>
          <p:nvPr/>
        </p:nvPicPr>
        <p:blipFill>
          <a:blip r:embed="rId4"/>
          <a:stretch>
            <a:fillRect/>
          </a:stretch>
        </p:blipFill>
        <p:spPr>
          <a:xfrm>
            <a:off x="539552" y="3791552"/>
            <a:ext cx="5931477" cy="2329295"/>
          </a:xfrm>
          <a:prstGeom prst="rect">
            <a:avLst/>
          </a:prstGeom>
        </p:spPr>
      </p:pic>
      <p:sp>
        <p:nvSpPr>
          <p:cNvPr id="9" name="ZoneTexte 8"/>
          <p:cNvSpPr txBox="1"/>
          <p:nvPr/>
        </p:nvSpPr>
        <p:spPr>
          <a:xfrm>
            <a:off x="6516216" y="4221088"/>
            <a:ext cx="2605610" cy="1200329"/>
          </a:xfrm>
          <a:prstGeom prst="rect">
            <a:avLst/>
          </a:prstGeom>
          <a:noFill/>
        </p:spPr>
        <p:txBody>
          <a:bodyPr wrap="square" rtlCol="0">
            <a:spAutoFit/>
          </a:bodyPr>
          <a:lstStyle/>
          <a:p>
            <a:pPr marL="171450" indent="-171450">
              <a:buFont typeface="Arial" panose="020B0604020202020204" pitchFamily="34" charset="0"/>
              <a:buChar char="•"/>
            </a:pPr>
            <a:r>
              <a:rPr lang="fr-FR" sz="1200" dirty="0" smtClean="0"/>
              <a:t>C: control</a:t>
            </a:r>
          </a:p>
          <a:p>
            <a:pPr marL="171450" indent="-171450">
              <a:buFont typeface="Arial" panose="020B0604020202020204" pitchFamily="34" charset="0"/>
              <a:buChar char="•"/>
            </a:pPr>
            <a:r>
              <a:rPr lang="fr-FR" sz="1200" dirty="0" smtClean="0"/>
              <a:t>E: exposition précoce</a:t>
            </a:r>
          </a:p>
          <a:p>
            <a:pPr marL="171450" indent="-171450">
              <a:buFont typeface="Arial" panose="020B0604020202020204" pitchFamily="34" charset="0"/>
              <a:buChar char="•"/>
            </a:pPr>
            <a:r>
              <a:rPr lang="fr-FR" sz="1200" dirty="0" smtClean="0"/>
              <a:t>M6-12-24: macrolides 6-12-24 derniers mois</a:t>
            </a:r>
          </a:p>
          <a:p>
            <a:pPr marL="171450" indent="-171450">
              <a:buFont typeface="Arial" panose="020B0604020202020204" pitchFamily="34" charset="0"/>
              <a:buChar char="•"/>
            </a:pPr>
            <a:r>
              <a:rPr lang="fr-FR" sz="1200" dirty="0" smtClean="0"/>
              <a:t>P6-12-24: </a:t>
            </a:r>
            <a:r>
              <a:rPr lang="fr-FR" sz="1200" dirty="0" err="1" smtClean="0"/>
              <a:t>penicilline</a:t>
            </a:r>
            <a:r>
              <a:rPr lang="fr-FR" sz="1200" dirty="0" smtClean="0"/>
              <a:t> 6-12-24 derniers mois</a:t>
            </a:r>
            <a:endParaRPr lang="fr-FR" sz="1200" dirty="0"/>
          </a:p>
        </p:txBody>
      </p:sp>
      <p:sp>
        <p:nvSpPr>
          <p:cNvPr id="10" name="ZoneTexte 9"/>
          <p:cNvSpPr txBox="1"/>
          <p:nvPr/>
        </p:nvSpPr>
        <p:spPr>
          <a:xfrm>
            <a:off x="2627784" y="6479758"/>
            <a:ext cx="4608954" cy="261610"/>
          </a:xfrm>
          <a:prstGeom prst="rect">
            <a:avLst/>
          </a:prstGeom>
          <a:noFill/>
        </p:spPr>
        <p:txBody>
          <a:bodyPr wrap="none" rtlCol="0">
            <a:spAutoFit/>
          </a:bodyPr>
          <a:lstStyle/>
          <a:p>
            <a:r>
              <a:rPr lang="fr-FR" sz="1100" dirty="0" err="1" smtClean="0">
                <a:solidFill>
                  <a:schemeClr val="bg1"/>
                </a:solidFill>
              </a:rPr>
              <a:t>Korpela</a:t>
            </a:r>
            <a:r>
              <a:rPr lang="fr-FR" sz="1100" dirty="0">
                <a:solidFill>
                  <a:schemeClr val="bg1"/>
                </a:solidFill>
              </a:rPr>
              <a:t> </a:t>
            </a:r>
            <a:r>
              <a:rPr lang="fr-FR" sz="1100" dirty="0" smtClean="0">
                <a:solidFill>
                  <a:schemeClr val="bg1"/>
                </a:solidFill>
              </a:rPr>
              <a:t>et al. 2016  nature communication doi:10.1038/ncomms10410  </a:t>
            </a:r>
            <a:endParaRPr lang="fr-FR" sz="1100" dirty="0">
              <a:solidFill>
                <a:schemeClr val="bg1"/>
              </a:solidFill>
            </a:endParaRPr>
          </a:p>
        </p:txBody>
      </p:sp>
      <p:sp>
        <p:nvSpPr>
          <p:cNvPr id="11" name="Rectangle 1"/>
          <p:cNvSpPr>
            <a:spLocks noChangeArrowheads="1"/>
          </p:cNvSpPr>
          <p:nvPr/>
        </p:nvSpPr>
        <p:spPr bwMode="auto">
          <a:xfrm>
            <a:off x="0" y="-71165"/>
            <a:ext cx="2648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4" name="ZoneTexte 3"/>
          <p:cNvSpPr txBox="1"/>
          <p:nvPr/>
        </p:nvSpPr>
        <p:spPr>
          <a:xfrm>
            <a:off x="1096192" y="3501008"/>
            <a:ext cx="1800493" cy="369332"/>
          </a:xfrm>
          <a:prstGeom prst="rect">
            <a:avLst/>
          </a:prstGeom>
          <a:noFill/>
        </p:spPr>
        <p:txBody>
          <a:bodyPr wrap="none" rtlCol="0">
            <a:spAutoFit/>
          </a:bodyPr>
          <a:lstStyle/>
          <a:p>
            <a:r>
              <a:rPr lang="fr-FR" dirty="0" smtClean="0"/>
              <a:t>Enfant de 5 ans</a:t>
            </a:r>
            <a:endParaRPr lang="fr-FR"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3" y="260350"/>
            <a:ext cx="9144000" cy="554038"/>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antibiothérapie et ARG</a:t>
            </a:r>
          </a:p>
        </p:txBody>
      </p:sp>
      <p:sp>
        <p:nvSpPr>
          <p:cNvPr id="3" name="ZoneTexte 9"/>
          <p:cNvSpPr txBox="1">
            <a:spLocks noChangeArrowheads="1"/>
          </p:cNvSpPr>
          <p:nvPr/>
        </p:nvSpPr>
        <p:spPr bwMode="auto">
          <a:xfrm>
            <a:off x="755650" y="981075"/>
            <a:ext cx="8137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fr-FR" sz="2800" b="1" dirty="0" err="1" smtClean="0">
                <a:solidFill>
                  <a:schemeClr val="accent6"/>
                </a:solidFill>
              </a:rPr>
              <a:t>Antibiothérapie</a:t>
            </a:r>
            <a:r>
              <a:rPr lang="en-GB" altLang="fr-FR" sz="2800" b="1" dirty="0" smtClean="0">
                <a:solidFill>
                  <a:schemeClr val="accent6"/>
                </a:solidFill>
              </a:rPr>
              <a:t> </a:t>
            </a:r>
            <a:r>
              <a:rPr lang="en-GB" altLang="fr-FR" sz="2800" b="1" dirty="0" smtClean="0">
                <a:solidFill>
                  <a:schemeClr val="accent6"/>
                </a:solidFill>
                <a:sym typeface="Wingdings" panose="05000000000000000000" pitchFamily="2" charset="2"/>
              </a:rPr>
              <a:t> </a:t>
            </a:r>
            <a:r>
              <a:rPr lang="en-GB" altLang="fr-FR" sz="2800" b="1" dirty="0" err="1" smtClean="0">
                <a:solidFill>
                  <a:schemeClr val="accent6"/>
                </a:solidFill>
                <a:sym typeface="Wingdings" panose="05000000000000000000" pitchFamily="2" charset="2"/>
              </a:rPr>
              <a:t>peu</a:t>
            </a:r>
            <a:r>
              <a:rPr lang="en-GB" altLang="fr-FR" sz="2800" b="1" dirty="0" smtClean="0">
                <a:solidFill>
                  <a:schemeClr val="accent6"/>
                </a:solidFill>
                <a:sym typeface="Wingdings" panose="05000000000000000000" pitchFamily="2" charset="2"/>
              </a:rPr>
              <a:t> </a:t>
            </a:r>
            <a:r>
              <a:rPr lang="en-GB" altLang="fr-FR" sz="2800" b="1" dirty="0" err="1" smtClean="0">
                <a:solidFill>
                  <a:schemeClr val="accent6"/>
                </a:solidFill>
                <a:sym typeface="Wingdings" panose="05000000000000000000" pitchFamily="2" charset="2"/>
              </a:rPr>
              <a:t>spécifique</a:t>
            </a:r>
            <a:r>
              <a:rPr lang="en-GB" altLang="fr-FR" sz="2800" b="1" dirty="0" smtClean="0">
                <a:solidFill>
                  <a:schemeClr val="accent6"/>
                </a:solidFill>
                <a:sym typeface="Wingdings" panose="05000000000000000000" pitchFamily="2" charset="2"/>
              </a:rPr>
              <a:t> et </a:t>
            </a:r>
            <a:r>
              <a:rPr lang="en-GB" altLang="fr-FR" sz="2800" b="1" dirty="0" err="1" smtClean="0">
                <a:solidFill>
                  <a:schemeClr val="accent6"/>
                </a:solidFill>
                <a:sym typeface="Wingdings" panose="05000000000000000000" pitchFamily="2" charset="2"/>
              </a:rPr>
              <a:t>dégats</a:t>
            </a:r>
            <a:r>
              <a:rPr lang="en-GB" altLang="fr-FR" sz="2800" b="1" dirty="0" smtClean="0">
                <a:solidFill>
                  <a:schemeClr val="accent6"/>
                </a:solidFill>
                <a:sym typeface="Wingdings" panose="05000000000000000000" pitchFamily="2" charset="2"/>
              </a:rPr>
              <a:t> </a:t>
            </a:r>
            <a:r>
              <a:rPr lang="en-GB" altLang="fr-FR" sz="2800" b="1" dirty="0" err="1" smtClean="0">
                <a:solidFill>
                  <a:schemeClr val="accent6"/>
                </a:solidFill>
                <a:sym typeface="Wingdings" panose="05000000000000000000" pitchFamily="2" charset="2"/>
              </a:rPr>
              <a:t>colatéreaux</a:t>
            </a:r>
            <a:endParaRPr lang="en-GB" altLang="fr-FR" sz="2800" b="1" dirty="0" smtClean="0">
              <a:solidFill>
                <a:schemeClr val="accent6"/>
              </a:solidFill>
            </a:endParaRPr>
          </a:p>
        </p:txBody>
      </p:sp>
      <p:pic>
        <p:nvPicPr>
          <p:cNvPr id="81924"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47505" y="1590105"/>
            <a:ext cx="2836863"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5579" y="1971384"/>
            <a:ext cx="2900277" cy="2393720"/>
          </a:xfrm>
          <a:prstGeom prst="rect">
            <a:avLst/>
          </a:prstGeom>
        </p:spPr>
      </p:pic>
      <p:pic>
        <p:nvPicPr>
          <p:cNvPr id="81925"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3641" y="3789040"/>
            <a:ext cx="5884863"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2627784" y="6551766"/>
            <a:ext cx="4608954" cy="261610"/>
          </a:xfrm>
          <a:prstGeom prst="rect">
            <a:avLst/>
          </a:prstGeom>
          <a:noFill/>
        </p:spPr>
        <p:txBody>
          <a:bodyPr wrap="none" rtlCol="0">
            <a:spAutoFit/>
          </a:bodyPr>
          <a:lstStyle/>
          <a:p>
            <a:r>
              <a:rPr lang="fr-FR" sz="1100" dirty="0" err="1" smtClean="0">
                <a:solidFill>
                  <a:schemeClr val="bg1"/>
                </a:solidFill>
              </a:rPr>
              <a:t>Korpela</a:t>
            </a:r>
            <a:r>
              <a:rPr lang="fr-FR" sz="1100" dirty="0">
                <a:solidFill>
                  <a:schemeClr val="bg1"/>
                </a:solidFill>
              </a:rPr>
              <a:t> </a:t>
            </a:r>
            <a:r>
              <a:rPr lang="fr-FR" sz="1100" dirty="0" smtClean="0">
                <a:solidFill>
                  <a:schemeClr val="bg1"/>
                </a:solidFill>
              </a:rPr>
              <a:t>et al. 2016  nature communication doi:10.1038/ncomms10410  </a:t>
            </a:r>
            <a:endParaRPr lang="fr-FR" sz="1100" dirty="0">
              <a:solidFill>
                <a:schemeClr val="bg1"/>
              </a:solidFill>
            </a:endParaRPr>
          </a:p>
        </p:txBody>
      </p:sp>
    </p:spTree>
    <p:extLst>
      <p:ext uri="{BB962C8B-B14F-4D97-AF65-F5344CB8AC3E}">
        <p14:creationId xmlns:p14="http://schemas.microsoft.com/office/powerpoint/2010/main" val="3471844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370145" y="548681"/>
            <a:ext cx="8076113" cy="4959260"/>
          </a:xfrm>
          <a:prstGeom prst="rect">
            <a:avLst/>
          </a:prstGeom>
        </p:spPr>
      </p:pic>
      <p:sp>
        <p:nvSpPr>
          <p:cNvPr id="2" name="Rectangle 1"/>
          <p:cNvSpPr/>
          <p:nvPr/>
        </p:nvSpPr>
        <p:spPr>
          <a:xfrm>
            <a:off x="2267744" y="5507940"/>
            <a:ext cx="3717749" cy="369332"/>
          </a:xfrm>
          <a:prstGeom prst="rect">
            <a:avLst/>
          </a:prstGeom>
        </p:spPr>
        <p:txBody>
          <a:bodyPr wrap="none">
            <a:spAutoFit/>
          </a:bodyPr>
          <a:lstStyle/>
          <a:p>
            <a:r>
              <a:rPr lang="fr-FR" dirty="0"/>
              <a:t>http://www.biorigami.com/?p=7250</a:t>
            </a:r>
          </a:p>
        </p:txBody>
      </p:sp>
      <p:sp>
        <p:nvSpPr>
          <p:cNvPr id="3" name="ZoneTexte 2"/>
          <p:cNvSpPr txBox="1"/>
          <p:nvPr/>
        </p:nvSpPr>
        <p:spPr>
          <a:xfrm>
            <a:off x="1043608" y="581781"/>
            <a:ext cx="6768752" cy="461665"/>
          </a:xfrm>
          <a:prstGeom prst="rect">
            <a:avLst/>
          </a:prstGeom>
          <a:noFill/>
        </p:spPr>
        <p:txBody>
          <a:bodyPr wrap="square" rtlCol="0">
            <a:spAutoFit/>
          </a:bodyPr>
          <a:lstStyle/>
          <a:p>
            <a:r>
              <a:rPr lang="fr-FR" sz="2400" b="1" dirty="0" smtClean="0">
                <a:solidFill>
                  <a:schemeClr val="bg1"/>
                </a:solidFill>
              </a:rPr>
              <a:t>Film sur l’</a:t>
            </a:r>
            <a:r>
              <a:rPr lang="fr-FR" sz="2400" b="1" dirty="0" err="1" smtClean="0">
                <a:solidFill>
                  <a:schemeClr val="bg1"/>
                </a:solidFill>
              </a:rPr>
              <a:t>antibiorésistance</a:t>
            </a:r>
            <a:r>
              <a:rPr lang="fr-FR" sz="2400" b="1" dirty="0" smtClean="0">
                <a:solidFill>
                  <a:schemeClr val="bg1"/>
                </a:solidFill>
              </a:rPr>
              <a:t> en 11 jours</a:t>
            </a:r>
            <a:endParaRPr lang="fr-FR" sz="2400" b="1" dirty="0">
              <a:solidFill>
                <a:schemeClr val="bg1"/>
              </a:solidFill>
            </a:endParaRPr>
          </a:p>
        </p:txBody>
      </p:sp>
      <p:sp>
        <p:nvSpPr>
          <p:cNvPr id="4" name="Rectangle 3"/>
          <p:cNvSpPr/>
          <p:nvPr/>
        </p:nvSpPr>
        <p:spPr>
          <a:xfrm>
            <a:off x="2267744" y="5877272"/>
            <a:ext cx="5976664" cy="369332"/>
          </a:xfrm>
          <a:prstGeom prst="rect">
            <a:avLst/>
          </a:prstGeom>
        </p:spPr>
        <p:txBody>
          <a:bodyPr wrap="square">
            <a:spAutoFit/>
          </a:bodyPr>
          <a:lstStyle/>
          <a:p>
            <a:r>
              <a:rPr lang="fr-FR" dirty="0"/>
              <a:t>https://www.youtube.com/watch?v=plVk4NVIUh8</a:t>
            </a:r>
          </a:p>
        </p:txBody>
      </p:sp>
      <p:sp>
        <p:nvSpPr>
          <p:cNvPr id="6" name="Triangle isocèle 5">
            <a:hlinkClick r:id="rId3" action="ppaction://hlinkfile"/>
          </p:cNvPr>
          <p:cNvSpPr/>
          <p:nvPr/>
        </p:nvSpPr>
        <p:spPr>
          <a:xfrm rot="5400000">
            <a:off x="6690953" y="1454065"/>
            <a:ext cx="442613" cy="36004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Tree>
    <p:extLst>
      <p:ext uri="{BB962C8B-B14F-4D97-AF65-F5344CB8AC3E}">
        <p14:creationId xmlns:p14="http://schemas.microsoft.com/office/powerpoint/2010/main" val="38613471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 4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579813"/>
            <a:ext cx="750888"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ZoneTexte 8"/>
          <p:cNvSpPr txBox="1">
            <a:spLocks noChangeArrowheads="1"/>
          </p:cNvSpPr>
          <p:nvPr/>
        </p:nvSpPr>
        <p:spPr bwMode="auto">
          <a:xfrm>
            <a:off x="900113" y="549275"/>
            <a:ext cx="7656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t>Grande variabilité inter individuelle </a:t>
            </a:r>
            <a:r>
              <a:rPr lang="fr-FR">
                <a:sym typeface="Wingdings" panose="05000000000000000000" pitchFamily="2" charset="2"/>
              </a:rPr>
              <a:t> nature et abondances des espèces</a:t>
            </a:r>
            <a:endParaRPr lang="fr-FR"/>
          </a:p>
        </p:txBody>
      </p:sp>
      <p:sp>
        <p:nvSpPr>
          <p:cNvPr id="16392" name="Rectangle 1"/>
          <p:cNvSpPr>
            <a:spLocks noChangeArrowheads="1"/>
          </p:cNvSpPr>
          <p:nvPr/>
        </p:nvSpPr>
        <p:spPr bwMode="auto">
          <a:xfrm>
            <a:off x="2627313" y="1125538"/>
            <a:ext cx="4711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dirty="0" smtClean="0">
                <a:solidFill>
                  <a:srgbClr val="000000"/>
                </a:solidFill>
              </a:rPr>
              <a:t>~ 1000 espèces </a:t>
            </a:r>
            <a:r>
              <a:rPr lang="fr-FR" dirty="0" smtClean="0">
                <a:solidFill>
                  <a:srgbClr val="000000"/>
                </a:solidFill>
                <a:sym typeface="Wingdings" panose="05000000000000000000" pitchFamily="2" charset="2"/>
              </a:rPr>
              <a:t> empreinte fécale</a:t>
            </a:r>
          </a:p>
          <a:p>
            <a:pPr>
              <a:defRPr/>
            </a:pPr>
            <a:r>
              <a:rPr lang="fr-FR" dirty="0" smtClean="0">
                <a:solidFill>
                  <a:schemeClr val="accent6"/>
                </a:solidFill>
                <a:sym typeface="Wingdings" panose="05000000000000000000" pitchFamily="2" charset="2"/>
              </a:rPr>
              <a:t>5 millions de gènes (20 000 gènes humains)</a:t>
            </a:r>
            <a:endParaRPr lang="fr-FR" dirty="0" smtClean="0">
              <a:solidFill>
                <a:schemeClr val="accent6"/>
              </a:solidFill>
            </a:endParaRPr>
          </a:p>
        </p:txBody>
      </p:sp>
      <p:pic>
        <p:nvPicPr>
          <p:cNvPr id="16389" name="Picture 5" descr="Differences in the fecal microbial communities of Malawians, Amerindians and US children and adul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763" y="2133600"/>
            <a:ext cx="3919537"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4"/>
          <p:cNvSpPr txBox="1">
            <a:spLocks noChangeArrowheads="1"/>
          </p:cNvSpPr>
          <p:nvPr/>
        </p:nvSpPr>
        <p:spPr bwMode="auto">
          <a:xfrm>
            <a:off x="4984750" y="6140450"/>
            <a:ext cx="41957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1100" i="1"/>
              <a:t>Yatsunenko et al. Nature (2012) doi:10.1038/nature11053</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ZoneTexte 9"/>
          <p:cNvSpPr txBox="1">
            <a:spLocks noChangeArrowheads="1"/>
          </p:cNvSpPr>
          <p:nvPr/>
        </p:nvSpPr>
        <p:spPr bwMode="auto">
          <a:xfrm>
            <a:off x="683568" y="981075"/>
            <a:ext cx="78492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fr-FR" sz="2800" b="1" dirty="0" smtClean="0">
                <a:solidFill>
                  <a:schemeClr val="accent6"/>
                </a:solidFill>
              </a:rPr>
              <a:t>Les bacteriophages : Sniper et super-sniper</a:t>
            </a:r>
          </a:p>
        </p:txBody>
      </p:sp>
      <p:pic>
        <p:nvPicPr>
          <p:cNvPr id="82947" name="Picture 4" descr="Résultat de recherche d'images pour &quot;phage attaque bacteri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1773238"/>
            <a:ext cx="21431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1" y="3573463"/>
            <a:ext cx="361156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10038" y="3001963"/>
            <a:ext cx="4416594" cy="400110"/>
          </a:xfrm>
          <a:prstGeom prst="rect">
            <a:avLst/>
          </a:prstGeom>
        </p:spPr>
        <p:txBody>
          <a:bodyPr wrap="none">
            <a:spAutoFit/>
          </a:bodyPr>
          <a:lstStyle/>
          <a:p>
            <a:pPr eaLnBrk="1" hangingPunct="1">
              <a:defRPr/>
            </a:pPr>
            <a:r>
              <a:rPr lang="en-GB" altLang="fr-FR" sz="2000" b="1" dirty="0" err="1" smtClean="0">
                <a:solidFill>
                  <a:schemeClr val="accent6"/>
                </a:solidFill>
              </a:rPr>
              <a:t>Attaque</a:t>
            </a:r>
            <a:r>
              <a:rPr lang="en-GB" altLang="fr-FR" sz="2000" b="1" dirty="0" smtClean="0">
                <a:solidFill>
                  <a:schemeClr val="accent6"/>
                </a:solidFill>
              </a:rPr>
              <a:t> </a:t>
            </a:r>
            <a:r>
              <a:rPr lang="en-GB" altLang="fr-FR" sz="2000" b="1" dirty="0" err="1">
                <a:solidFill>
                  <a:schemeClr val="accent6"/>
                </a:solidFill>
              </a:rPr>
              <a:t>ciblée</a:t>
            </a:r>
            <a:r>
              <a:rPr lang="en-GB" altLang="fr-FR" sz="2000" b="1" dirty="0">
                <a:solidFill>
                  <a:schemeClr val="accent6"/>
                </a:solidFill>
              </a:rPr>
              <a:t> des </a:t>
            </a:r>
            <a:r>
              <a:rPr lang="en-GB" altLang="fr-FR" sz="2000" b="1" dirty="0" err="1">
                <a:solidFill>
                  <a:schemeClr val="accent6"/>
                </a:solidFill>
              </a:rPr>
              <a:t>bactériophages</a:t>
            </a:r>
            <a:endParaRPr lang="en-GB" altLang="fr-FR" sz="2000" b="1" dirty="0">
              <a:solidFill>
                <a:schemeClr val="accent6"/>
              </a:solidFill>
            </a:endParaRPr>
          </a:p>
        </p:txBody>
      </p:sp>
      <p:cxnSp>
        <p:nvCxnSpPr>
          <p:cNvPr id="8" name="Connecteur droit avec flèche 7"/>
          <p:cNvCxnSpPr/>
          <p:nvPr/>
        </p:nvCxnSpPr>
        <p:spPr>
          <a:xfrm flipH="1">
            <a:off x="5284788" y="3451225"/>
            <a:ext cx="830262" cy="89058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6124575" y="3451225"/>
            <a:ext cx="830263" cy="89058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357688" y="4298950"/>
            <a:ext cx="758825" cy="400050"/>
          </a:xfrm>
          <a:prstGeom prst="rect">
            <a:avLst/>
          </a:prstGeom>
        </p:spPr>
        <p:txBody>
          <a:bodyPr wrap="none">
            <a:spAutoFit/>
          </a:bodyPr>
          <a:lstStyle/>
          <a:p>
            <a:pPr eaLnBrk="1" hangingPunct="1">
              <a:defRPr/>
            </a:pPr>
            <a:r>
              <a:rPr lang="en-GB" altLang="fr-FR" sz="2000" b="1" dirty="0">
                <a:solidFill>
                  <a:schemeClr val="accent6"/>
                </a:solidFill>
              </a:rPr>
              <a:t>Lyse</a:t>
            </a:r>
          </a:p>
        </p:txBody>
      </p:sp>
      <p:sp>
        <p:nvSpPr>
          <p:cNvPr id="19" name="Rectangle 18"/>
          <p:cNvSpPr/>
          <p:nvPr/>
        </p:nvSpPr>
        <p:spPr>
          <a:xfrm>
            <a:off x="5922962" y="4341813"/>
            <a:ext cx="3221037" cy="1754187"/>
          </a:xfrm>
          <a:prstGeom prst="rect">
            <a:avLst/>
          </a:prstGeom>
        </p:spPr>
        <p:txBody>
          <a:bodyPr wrap="square">
            <a:spAutoFit/>
          </a:bodyPr>
          <a:lstStyle/>
          <a:p>
            <a:pPr eaLnBrk="1" hangingPunct="1">
              <a:defRPr/>
            </a:pPr>
            <a:r>
              <a:rPr lang="en-GB" altLang="fr-FR" sz="2000" b="1" dirty="0">
                <a:solidFill>
                  <a:schemeClr val="accent6"/>
                </a:solidFill>
              </a:rPr>
              <a:t>re-</a:t>
            </a:r>
            <a:r>
              <a:rPr lang="en-GB" altLang="fr-FR" sz="2000" b="1" dirty="0" err="1">
                <a:solidFill>
                  <a:schemeClr val="accent6"/>
                </a:solidFill>
              </a:rPr>
              <a:t>programmation</a:t>
            </a:r>
            <a:endParaRPr lang="en-GB" altLang="fr-FR" sz="2000" b="1" dirty="0">
              <a:solidFill>
                <a:schemeClr val="accent6"/>
              </a:solidFill>
            </a:endParaRPr>
          </a:p>
          <a:p>
            <a:pPr eaLnBrk="1" hangingPunct="1">
              <a:defRPr/>
            </a:pPr>
            <a:r>
              <a:rPr lang="en-GB" altLang="fr-FR" sz="2000" b="1" dirty="0" smtClean="0">
                <a:solidFill>
                  <a:schemeClr val="accent6"/>
                </a:solidFill>
              </a:rPr>
              <a:t>CRISPR-Cas9</a:t>
            </a:r>
            <a:endParaRPr lang="en-GB" altLang="fr-FR" sz="2000" b="1" dirty="0">
              <a:solidFill>
                <a:schemeClr val="accent6"/>
              </a:solidFill>
            </a:endParaRPr>
          </a:p>
          <a:p>
            <a:pPr eaLnBrk="1" hangingPunct="1">
              <a:defRPr/>
            </a:pPr>
            <a:r>
              <a:rPr lang="en-GB" altLang="fr-FR" b="1" dirty="0">
                <a:solidFill>
                  <a:schemeClr val="accent6"/>
                </a:solidFill>
              </a:rPr>
              <a:t>Destruction du gene de </a:t>
            </a:r>
            <a:r>
              <a:rPr lang="en-GB" altLang="fr-FR" b="1" dirty="0" smtClean="0">
                <a:solidFill>
                  <a:schemeClr val="accent6"/>
                </a:solidFill>
              </a:rPr>
              <a:t>    résistance </a:t>
            </a:r>
            <a:r>
              <a:rPr lang="en-GB" altLang="fr-FR" b="1" dirty="0">
                <a:solidFill>
                  <a:schemeClr val="accent6"/>
                </a:solidFill>
              </a:rPr>
              <a:t>et “immunisation”</a:t>
            </a:r>
          </a:p>
          <a:p>
            <a:pPr eaLnBrk="1" hangingPunct="1">
              <a:defRPr/>
            </a:pPr>
            <a:r>
              <a:rPr lang="en-GB" altLang="fr-FR" sz="1400" b="1" dirty="0">
                <a:solidFill>
                  <a:schemeClr val="accent6"/>
                </a:solidFill>
              </a:rPr>
              <a:t>(</a:t>
            </a:r>
            <a:r>
              <a:rPr lang="en-GB" altLang="fr-FR" sz="1400" b="1" dirty="0" err="1">
                <a:solidFill>
                  <a:schemeClr val="accent6"/>
                </a:solidFill>
              </a:rPr>
              <a:t>Bikard</a:t>
            </a:r>
            <a:r>
              <a:rPr lang="en-GB" altLang="fr-FR" sz="1400" b="1" dirty="0">
                <a:solidFill>
                  <a:schemeClr val="accent6"/>
                </a:solidFill>
              </a:rPr>
              <a:t> et al. 2014)</a:t>
            </a:r>
            <a:endParaRPr lang="en-GB" altLang="fr-FR" sz="2000" b="1" dirty="0">
              <a:solidFill>
                <a:schemeClr val="accent6"/>
              </a:solidFill>
            </a:endParaRPr>
          </a:p>
        </p:txBody>
      </p:sp>
      <p:pic>
        <p:nvPicPr>
          <p:cNvPr id="82954" name="Picture 9" descr="Résultat de recherche d'images pour &quot;sniper&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3" y="1466850"/>
            <a:ext cx="24606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5"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9063" y="4926013"/>
            <a:ext cx="1616075"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36513" y="260350"/>
            <a:ext cx="9144000" cy="506413"/>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la phagothérapie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3" y="1938338"/>
            <a:ext cx="9144000" cy="554037"/>
          </a:xfrm>
          <a:prstGeom prst="rect">
            <a:avLst/>
          </a:prstGeom>
          <a:solidFill>
            <a:schemeClr val="accent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son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pour guérir ou préserver sa santé</a:t>
            </a:r>
          </a:p>
        </p:txBody>
      </p:sp>
      <p:sp>
        <p:nvSpPr>
          <p:cNvPr id="3" name="Rectangle 2"/>
          <p:cNvSpPr/>
          <p:nvPr/>
        </p:nvSpPr>
        <p:spPr>
          <a:xfrm>
            <a:off x="1331913" y="2492375"/>
            <a:ext cx="4572000" cy="2062103"/>
          </a:xfrm>
          <a:prstGeom prst="rect">
            <a:avLst/>
          </a:prstGeom>
        </p:spPr>
        <p:txBody>
          <a:bodyPr>
            <a:spAutoFit/>
          </a:bodyPr>
          <a:lstStyle/>
          <a:p>
            <a:pPr marL="457200" lvl="2" indent="-285750">
              <a:spcBef>
                <a:spcPts val="0"/>
              </a:spcBef>
              <a:spcAft>
                <a:spcPts val="0"/>
              </a:spcAft>
              <a:buFont typeface="+mj-lt"/>
              <a:buAutoNum type="arabicPeriod"/>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Principe écologique</a:t>
            </a:r>
          </a:p>
          <a:p>
            <a:pPr marL="457200" lvl="2" indent="-285750">
              <a:spcBef>
                <a:spcPts val="0"/>
              </a:spcBef>
              <a:spcAft>
                <a:spcPts val="0"/>
              </a:spcAft>
              <a:buFont typeface="+mj-lt"/>
              <a:buAutoNum type="arabicPeriod"/>
              <a:defRPr/>
            </a:pP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Outils </a:t>
            </a:r>
            <a:endPar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a:p>
            <a:pPr marL="914400" lvl="3" indent="-285750">
              <a:spcBef>
                <a:spcPts val="0"/>
              </a:spcBef>
              <a:spcAft>
                <a:spcPts val="0"/>
              </a:spcAft>
              <a:buFont typeface="Arial" panose="020B0604020202020204" pitchFamily="34" charset="0"/>
              <a:buChar char="•"/>
              <a:defRPr/>
            </a:pPr>
            <a:r>
              <a:rPr lang="fr-FR" sz="1600" b="1"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Alimentation</a:t>
            </a:r>
          </a:p>
          <a:p>
            <a:pPr marL="914400" lvl="3" indent="-285750">
              <a:spcBef>
                <a:spcPts val="0"/>
              </a:spcBef>
              <a:spcAft>
                <a:spcPts val="0"/>
              </a:spcAft>
              <a:buFont typeface="Arial" panose="020B0604020202020204" pitchFamily="34" charset="0"/>
              <a:buChar char="•"/>
              <a:defRPr/>
            </a:pPr>
            <a:r>
              <a:rPr lang="fr-FR" sz="1600" b="1" dirty="0" err="1"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Prébiotiques</a:t>
            </a:r>
            <a:endParaRPr lang="fr-FR" sz="1600" b="1"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a:p>
            <a:pPr marL="914400" lvl="3" indent="-285750">
              <a:spcBef>
                <a:spcPts val="0"/>
              </a:spcBef>
              <a:spcAft>
                <a:spcPts val="0"/>
              </a:spcAft>
              <a:buFont typeface="Arial" panose="020B0604020202020204" pitchFamily="34" charset="0"/>
              <a:buChar char="•"/>
              <a:defRPr/>
            </a:pPr>
            <a:r>
              <a:rPr lang="fr-FR" sz="1600" b="1" dirty="0" err="1"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Probiotiques</a:t>
            </a:r>
            <a:endParaRPr lang="fr-FR" sz="1600" b="1"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a:p>
            <a:pPr marL="914400" lvl="3" indent="-285750">
              <a:spcBef>
                <a:spcPts val="0"/>
              </a:spcBef>
              <a:spcAft>
                <a:spcPts val="0"/>
              </a:spcAft>
              <a:buFont typeface="Arial" panose="020B0604020202020204" pitchFamily="34" charset="0"/>
              <a:buChar char="•"/>
              <a:defRPr/>
            </a:pPr>
            <a:r>
              <a:rPr lang="fr-FR" sz="1600" b="1"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Antibiotiques</a:t>
            </a:r>
            <a:endParaRPr lang="fr-FR" sz="1600" b="1"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a:p>
            <a:pPr marL="914400" lvl="3" indent="-285750">
              <a:spcBef>
                <a:spcPts val="0"/>
              </a:spcBef>
              <a:spcAft>
                <a:spcPts val="0"/>
              </a:spcAft>
              <a:buFont typeface="Arial" panose="020B0604020202020204" pitchFamily="34" charset="0"/>
              <a:buChar char="•"/>
              <a:defRPr/>
            </a:pPr>
            <a:r>
              <a:rPr lang="fr-FR" sz="1600" b="1"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La </a:t>
            </a:r>
            <a:r>
              <a:rPr lang="fr-FR" sz="1600" b="1"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transplantation fécale</a:t>
            </a:r>
          </a:p>
          <a:p>
            <a:pPr marL="914400" lvl="3" indent="-285750">
              <a:spcBef>
                <a:spcPts val="0"/>
              </a:spcBef>
              <a:spcAft>
                <a:spcPts val="0"/>
              </a:spcAft>
              <a:buFont typeface="Arial" panose="020B0604020202020204" pitchFamily="34" charset="0"/>
              <a:buChar char="•"/>
              <a:defRPr/>
            </a:pPr>
            <a:r>
              <a:rPr lang="fr-FR" sz="1600" b="1"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La </a:t>
            </a:r>
            <a:r>
              <a:rPr lang="fr-FR" sz="1600" b="1"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phagothérapie</a:t>
            </a:r>
            <a:endParaRPr lang="fr-FR" sz="1600" b="1"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ZoneTexte 3"/>
          <p:cNvSpPr txBox="1"/>
          <p:nvPr/>
        </p:nvSpPr>
        <p:spPr>
          <a:xfrm>
            <a:off x="123825" y="188913"/>
            <a:ext cx="2582863" cy="368300"/>
          </a:xfrm>
          <a:prstGeom prst="rect">
            <a:avLst/>
          </a:prstGeom>
          <a:noFill/>
        </p:spPr>
        <p:txBody>
          <a:bodyPr wrap="none">
            <a:spAutoFit/>
          </a:bodyPr>
          <a:lstStyle/>
          <a:p>
            <a:pPr>
              <a:defRPr/>
            </a:pPr>
            <a:r>
              <a:rPr lang="fr-FR" b="1" dirty="0">
                <a:solidFill>
                  <a:schemeClr val="accent4"/>
                </a:solidFill>
              </a:rPr>
              <a:t>Ce qu’il faut retenir….</a:t>
            </a:r>
          </a:p>
        </p:txBody>
      </p:sp>
    </p:spTree>
    <p:extLst>
      <p:ext uri="{BB962C8B-B14F-4D97-AF65-F5344CB8AC3E}">
        <p14:creationId xmlns:p14="http://schemas.microsoft.com/office/powerpoint/2010/main" val="9467170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3" y="1628775"/>
            <a:ext cx="9144001" cy="554038"/>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a:t>
            </a:r>
          </a:p>
        </p:txBody>
      </p:sp>
      <p:sp>
        <p:nvSpPr>
          <p:cNvPr id="3" name="Rectangle 2"/>
          <p:cNvSpPr/>
          <p:nvPr/>
        </p:nvSpPr>
        <p:spPr>
          <a:xfrm>
            <a:off x="1258888" y="2235636"/>
            <a:ext cx="5761037" cy="3785652"/>
          </a:xfrm>
          <a:prstGeom prst="rect">
            <a:avLst/>
          </a:prstGeom>
        </p:spPr>
        <p:txBody>
          <a:bodyPr>
            <a:spAutoFit/>
          </a:bodyPr>
          <a:lstStyle/>
          <a:p>
            <a:pPr marL="457200" lvl="3" indent="-228600">
              <a:spcBef>
                <a:spcPts val="0"/>
              </a:spcBef>
              <a:spcAft>
                <a:spcPts val="0"/>
              </a:spcAft>
              <a:buFont typeface="+mj-lt"/>
              <a:buAutoNum type="arabicPeriod"/>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Pour qui :</a:t>
            </a:r>
          </a:p>
          <a:p>
            <a:pPr marL="971550" lvl="4"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Stratégies digestives et les fermenteurs</a:t>
            </a:r>
          </a:p>
          <a:p>
            <a:pPr marL="971550" lvl="4" indent="-285750">
              <a:spcBef>
                <a:spcPts val="0"/>
              </a:spcBef>
              <a:spcAft>
                <a:spcPts val="0"/>
              </a:spcAft>
              <a:buFont typeface="Arial" panose="020B0604020202020204" pitchFamily="34" charset="0"/>
              <a:buChar char="•"/>
              <a:defRPr/>
            </a:pPr>
            <a:r>
              <a:rPr lang="fr-FR" sz="1600" dirty="0" err="1"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Caecotrophie</a:t>
            </a:r>
            <a:r>
              <a:rPr lang="fr-FR" sz="16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coprophagie </a:t>
            </a:r>
            <a:r>
              <a:rPr lang="fr-FR" sz="16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sym typeface="Wingdings" panose="05000000000000000000" pitchFamily="2" charset="2"/>
              </a:rPr>
              <a:t> illustration lapin</a:t>
            </a:r>
            <a:endPar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457200" lvl="3" indent="-228600">
              <a:spcBef>
                <a:spcPts val="0"/>
              </a:spcBef>
              <a:spcAft>
                <a:spcPts val="0"/>
              </a:spcAft>
              <a:buFont typeface="+mj-lt"/>
              <a:buAutoNum type="arabicPeriod"/>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Pourquoi ?</a:t>
            </a:r>
          </a:p>
          <a:p>
            <a:pPr marL="971550" lvl="4"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Efficacité digestive</a:t>
            </a:r>
          </a:p>
          <a:p>
            <a:pPr marL="971550" lvl="4"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Production de méthane</a:t>
            </a:r>
          </a:p>
          <a:p>
            <a:pPr marL="971550" lvl="4"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Gavage</a:t>
            </a:r>
          </a:p>
          <a:p>
            <a:pPr marL="971550" lvl="4"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Robustesse au sevrage</a:t>
            </a:r>
          </a:p>
          <a:p>
            <a:pPr marL="971550" lvl="4"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Fibre  et truie en gestation</a:t>
            </a:r>
          </a:p>
          <a:p>
            <a:pPr marL="971550" lvl="4"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Résistance à la </a:t>
            </a:r>
            <a:r>
              <a:rPr lang="fr-FR" sz="16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colonisation exemple </a:t>
            </a: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salmonella</a:t>
            </a:r>
          </a:p>
          <a:p>
            <a:pPr marL="457200" lvl="2" indent="-216000">
              <a:spcBef>
                <a:spcPts val="0"/>
              </a:spcBef>
              <a:spcAft>
                <a:spcPts val="0"/>
              </a:spcAft>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3. Comment</a:t>
            </a:r>
            <a:endParaRPr lang="fr-FR" sz="16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984150" lvl="3"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Nutrition : fibres, </a:t>
            </a:r>
            <a:r>
              <a:rPr lang="fr-FR" sz="1600" dirty="0" err="1"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prébiotiques</a:t>
            </a:r>
            <a:endPar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984150" lvl="3" indent="-285750">
              <a:spcBef>
                <a:spcPts val="0"/>
              </a:spcBef>
              <a:spcAft>
                <a:spcPts val="0"/>
              </a:spcAft>
              <a:buFont typeface="Arial" panose="020B0604020202020204" pitchFamily="34" charset="0"/>
              <a:buChar char="•"/>
              <a:defRPr/>
            </a:pPr>
            <a:r>
              <a:rPr lang="fr-FR" sz="1600" dirty="0" err="1">
                <a:solidFill>
                  <a:srgbClr val="000000"/>
                </a:solidFill>
                <a:latin typeface="Cambria" panose="02040503050406030204" pitchFamily="18" charset="0"/>
                <a:ea typeface="Times New Roman" panose="02020603050405020304" pitchFamily="18" charset="0"/>
                <a:cs typeface="Times New Roman" panose="02020603050405020304" pitchFamily="18" charset="0"/>
              </a:rPr>
              <a:t>Broilac</a:t>
            </a:r>
            <a:endPar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984150" lvl="3"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Transmission mère jeune</a:t>
            </a:r>
          </a:p>
          <a:p>
            <a:pPr marL="457200" lvl="2" indent="-216000">
              <a:spcBef>
                <a:spcPts val="0"/>
              </a:spcBef>
              <a:spcAft>
                <a:spcPts val="0"/>
              </a:spcAft>
              <a:defRPr/>
            </a:pPr>
            <a:endPar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pour qui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ZoneTexte 2"/>
          <p:cNvSpPr txBox="1"/>
          <p:nvPr/>
        </p:nvSpPr>
        <p:spPr>
          <a:xfrm>
            <a:off x="250825" y="919163"/>
            <a:ext cx="6265863" cy="369887"/>
          </a:xfrm>
          <a:prstGeom prst="rect">
            <a:avLst/>
          </a:prstGeom>
          <a:noFill/>
        </p:spPr>
        <p:txBody>
          <a:bodyPr>
            <a:spAutoFit/>
          </a:bodyPr>
          <a:lstStyle/>
          <a:p>
            <a:pPr marL="285750" indent="-285750">
              <a:buFont typeface="Arial" panose="020B0604020202020204" pitchFamily="34" charset="0"/>
              <a:buChar char="•"/>
              <a:defRPr/>
            </a:pPr>
            <a:r>
              <a:rPr lang="fr-FR" b="1" dirty="0">
                <a:solidFill>
                  <a:schemeClr val="accent6"/>
                </a:solidFill>
              </a:rPr>
              <a:t>Stratégies digestives et fermenteurs</a:t>
            </a:r>
          </a:p>
        </p:txBody>
      </p:sp>
      <p:sp>
        <p:nvSpPr>
          <p:cNvPr id="4" name="Cylindre 3"/>
          <p:cNvSpPr/>
          <p:nvPr/>
        </p:nvSpPr>
        <p:spPr>
          <a:xfrm>
            <a:off x="3132138" y="1700213"/>
            <a:ext cx="1152525" cy="403225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Légende encadrée 2 4"/>
          <p:cNvSpPr/>
          <p:nvPr/>
        </p:nvSpPr>
        <p:spPr>
          <a:xfrm>
            <a:off x="5508625" y="1989138"/>
            <a:ext cx="914400" cy="612775"/>
          </a:xfrm>
          <a:prstGeom prst="borderCallout2">
            <a:avLst>
              <a:gd name="adj1" fmla="val 18750"/>
              <a:gd name="adj2" fmla="val -8333"/>
              <a:gd name="adj3" fmla="val 18750"/>
              <a:gd name="adj4" fmla="val -16667"/>
              <a:gd name="adj5" fmla="val -31547"/>
              <a:gd name="adj6" fmla="val -138527"/>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fr-FR" dirty="0"/>
              <a:t>Bouche</a:t>
            </a:r>
          </a:p>
        </p:txBody>
      </p:sp>
      <p:sp>
        <p:nvSpPr>
          <p:cNvPr id="23" name="Légende encadrée 2 22"/>
          <p:cNvSpPr/>
          <p:nvPr/>
        </p:nvSpPr>
        <p:spPr>
          <a:xfrm>
            <a:off x="5227638" y="2689225"/>
            <a:ext cx="1289050" cy="612775"/>
          </a:xfrm>
          <a:prstGeom prst="borderCallout2">
            <a:avLst>
              <a:gd name="adj1" fmla="val 18750"/>
              <a:gd name="adj2" fmla="val -8333"/>
              <a:gd name="adj3" fmla="val 18750"/>
              <a:gd name="adj4" fmla="val -16667"/>
              <a:gd name="adj5" fmla="val -7250"/>
              <a:gd name="adj6" fmla="val -89474"/>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fr-FR" dirty="0" err="1" smtClean="0"/>
              <a:t>Oesophage</a:t>
            </a:r>
            <a:endParaRPr lang="fr-FR" dirty="0"/>
          </a:p>
        </p:txBody>
      </p:sp>
      <p:sp>
        <p:nvSpPr>
          <p:cNvPr id="24" name="Légende encadrée 2 23"/>
          <p:cNvSpPr/>
          <p:nvPr/>
        </p:nvSpPr>
        <p:spPr>
          <a:xfrm>
            <a:off x="5462588" y="3463925"/>
            <a:ext cx="1004887" cy="612775"/>
          </a:xfrm>
          <a:prstGeom prst="borderCallout2">
            <a:avLst>
              <a:gd name="adj1" fmla="val 18750"/>
              <a:gd name="adj2" fmla="val -8333"/>
              <a:gd name="adj3" fmla="val 18750"/>
              <a:gd name="adj4" fmla="val -16667"/>
              <a:gd name="adj5" fmla="val 29196"/>
              <a:gd name="adj6" fmla="val -129119"/>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fr-FR" dirty="0"/>
              <a:t>Estomac</a:t>
            </a:r>
          </a:p>
        </p:txBody>
      </p:sp>
      <p:sp>
        <p:nvSpPr>
          <p:cNvPr id="25" name="Légende encadrée 2 24"/>
          <p:cNvSpPr/>
          <p:nvPr/>
        </p:nvSpPr>
        <p:spPr>
          <a:xfrm>
            <a:off x="5508625" y="4256088"/>
            <a:ext cx="914400" cy="612775"/>
          </a:xfrm>
          <a:prstGeom prst="borderCallout2">
            <a:avLst>
              <a:gd name="adj1" fmla="val 18750"/>
              <a:gd name="adj2" fmla="val -8333"/>
              <a:gd name="adj3" fmla="val 18750"/>
              <a:gd name="adj4" fmla="val -16667"/>
              <a:gd name="adj5" fmla="val 39609"/>
              <a:gd name="adj6" fmla="val -135039"/>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fr-FR" dirty="0"/>
              <a:t>Intestin</a:t>
            </a:r>
          </a:p>
        </p:txBody>
      </p:sp>
      <p:sp>
        <p:nvSpPr>
          <p:cNvPr id="26" name="Légende encadrée 2 25"/>
          <p:cNvSpPr/>
          <p:nvPr/>
        </p:nvSpPr>
        <p:spPr>
          <a:xfrm>
            <a:off x="5529263" y="5048250"/>
            <a:ext cx="914400" cy="612775"/>
          </a:xfrm>
          <a:prstGeom prst="borderCallout2">
            <a:avLst>
              <a:gd name="adj1" fmla="val 18750"/>
              <a:gd name="adj2" fmla="val -8333"/>
              <a:gd name="adj3" fmla="val 18750"/>
              <a:gd name="adj4" fmla="val -16667"/>
              <a:gd name="adj5" fmla="val 100351"/>
              <a:gd name="adj6" fmla="val -160620"/>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fr-FR" dirty="0"/>
              <a:t>Anus</a:t>
            </a:r>
          </a:p>
        </p:txBody>
      </p:sp>
      <p:sp>
        <p:nvSpPr>
          <p:cNvPr id="6" name="Ellipse 5"/>
          <p:cNvSpPr/>
          <p:nvPr/>
        </p:nvSpPr>
        <p:spPr>
          <a:xfrm>
            <a:off x="755576" y="3264917"/>
            <a:ext cx="2165918" cy="8117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FERMENTEUR</a:t>
            </a:r>
            <a:endParaRPr lang="fr-FR" b="1" dirty="0"/>
          </a:p>
        </p:txBody>
      </p:sp>
      <p:sp>
        <p:nvSpPr>
          <p:cNvPr id="7" name="Flèche courbée vers le bas 6"/>
          <p:cNvSpPr/>
          <p:nvPr/>
        </p:nvSpPr>
        <p:spPr>
          <a:xfrm rot="18340877">
            <a:off x="1547664" y="2204864"/>
            <a:ext cx="1008112" cy="5760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Flèche courbée vers le bas 11"/>
          <p:cNvSpPr/>
          <p:nvPr/>
        </p:nvSpPr>
        <p:spPr>
          <a:xfrm rot="3259123" flipV="1">
            <a:off x="1427557" y="4579758"/>
            <a:ext cx="1008112" cy="5760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pour qui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ZoneTexte 2"/>
          <p:cNvSpPr txBox="1"/>
          <p:nvPr/>
        </p:nvSpPr>
        <p:spPr>
          <a:xfrm>
            <a:off x="250825" y="919163"/>
            <a:ext cx="6265863" cy="369887"/>
          </a:xfrm>
          <a:prstGeom prst="rect">
            <a:avLst/>
          </a:prstGeom>
          <a:noFill/>
        </p:spPr>
        <p:txBody>
          <a:bodyPr>
            <a:spAutoFit/>
          </a:bodyPr>
          <a:lstStyle/>
          <a:p>
            <a:pPr marL="285750" indent="-285750">
              <a:buFont typeface="Arial" panose="020B0604020202020204" pitchFamily="34" charset="0"/>
              <a:buChar char="•"/>
              <a:defRPr/>
            </a:pPr>
            <a:r>
              <a:rPr lang="fr-FR" b="1" dirty="0">
                <a:solidFill>
                  <a:schemeClr val="accent6"/>
                </a:solidFill>
              </a:rPr>
              <a:t>Stratégies digestives et fermenteurs</a:t>
            </a:r>
          </a:p>
        </p:txBody>
      </p:sp>
      <p:sp>
        <p:nvSpPr>
          <p:cNvPr id="86020" name="ZoneTexte 3"/>
          <p:cNvSpPr txBox="1">
            <a:spLocks noChangeArrowheads="1"/>
          </p:cNvSpPr>
          <p:nvPr/>
        </p:nvSpPr>
        <p:spPr bwMode="auto">
          <a:xfrm>
            <a:off x="648036" y="1978818"/>
            <a:ext cx="1300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dirty="0"/>
              <a:t>Omnivores</a:t>
            </a:r>
          </a:p>
        </p:txBody>
      </p:sp>
      <p:pic>
        <p:nvPicPr>
          <p:cNvPr id="86021" name="Image 4"/>
          <p:cNvPicPr>
            <a:picLocks noChangeAspect="1"/>
          </p:cNvPicPr>
          <p:nvPr/>
        </p:nvPicPr>
        <p:blipFill>
          <a:blip r:embed="rId2">
            <a:extLst>
              <a:ext uri="{28A0092B-C50C-407E-A947-70E740481C1C}">
                <a14:useLocalDpi xmlns:a14="http://schemas.microsoft.com/office/drawing/2010/main" val="0"/>
              </a:ext>
            </a:extLst>
          </a:blip>
          <a:srcRect l="25696"/>
          <a:stretch>
            <a:fillRect/>
          </a:stretch>
        </p:blipFill>
        <p:spPr bwMode="auto">
          <a:xfrm>
            <a:off x="2435225" y="1341438"/>
            <a:ext cx="2867025"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ZoneTexte 8"/>
          <p:cNvSpPr txBox="1">
            <a:spLocks noChangeArrowheads="1"/>
          </p:cNvSpPr>
          <p:nvPr/>
        </p:nvSpPr>
        <p:spPr bwMode="auto">
          <a:xfrm>
            <a:off x="2411413" y="2730500"/>
            <a:ext cx="45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t>rat</a:t>
            </a:r>
          </a:p>
        </p:txBody>
      </p:sp>
      <p:sp>
        <p:nvSpPr>
          <p:cNvPr id="86023" name="ZoneTexte 9"/>
          <p:cNvSpPr txBox="1">
            <a:spLocks noChangeArrowheads="1"/>
          </p:cNvSpPr>
          <p:nvPr/>
        </p:nvSpPr>
        <p:spPr bwMode="auto">
          <a:xfrm>
            <a:off x="3198813" y="2730500"/>
            <a:ext cx="633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t>porc</a:t>
            </a:r>
          </a:p>
        </p:txBody>
      </p:sp>
      <p:sp>
        <p:nvSpPr>
          <p:cNvPr id="86024" name="ZoneTexte 10"/>
          <p:cNvSpPr txBox="1">
            <a:spLocks noChangeArrowheads="1"/>
          </p:cNvSpPr>
          <p:nvPr/>
        </p:nvSpPr>
        <p:spPr bwMode="auto">
          <a:xfrm>
            <a:off x="4198938" y="2730500"/>
            <a:ext cx="954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t>homme</a:t>
            </a:r>
          </a:p>
        </p:txBody>
      </p:sp>
      <p:sp>
        <p:nvSpPr>
          <p:cNvPr id="6" name="Rectangle 5"/>
          <p:cNvSpPr/>
          <p:nvPr/>
        </p:nvSpPr>
        <p:spPr>
          <a:xfrm>
            <a:off x="5607174" y="873081"/>
            <a:ext cx="1716087" cy="646112"/>
          </a:xfrm>
          <a:prstGeom prst="rect">
            <a:avLst/>
          </a:prstGeom>
        </p:spPr>
        <p:txBody>
          <a:bodyPr>
            <a:spAutoFit/>
          </a:bodyPr>
          <a:lstStyle/>
          <a:p>
            <a:pPr>
              <a:defRPr/>
            </a:pPr>
            <a:r>
              <a:rPr lang="fr-FR" b="1" dirty="0">
                <a:solidFill>
                  <a:schemeClr val="accent6"/>
                </a:solidFill>
              </a:rPr>
              <a:t>Position des fermenteurs</a:t>
            </a:r>
            <a:endParaRPr lang="fr-FR" dirty="0"/>
          </a:p>
        </p:txBody>
      </p:sp>
      <p:sp>
        <p:nvSpPr>
          <p:cNvPr id="86026" name="ZoneTexte 12"/>
          <p:cNvSpPr txBox="1">
            <a:spLocks noChangeArrowheads="1"/>
          </p:cNvSpPr>
          <p:nvPr/>
        </p:nvSpPr>
        <p:spPr bwMode="auto">
          <a:xfrm>
            <a:off x="5577841" y="1955488"/>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dirty="0" smtClean="0"/>
              <a:t>postérieure</a:t>
            </a:r>
            <a:endParaRPr lang="fr-FR" dirty="0"/>
          </a:p>
        </p:txBody>
      </p:sp>
      <p:sp>
        <p:nvSpPr>
          <p:cNvPr id="86027" name="ZoneTexte 13"/>
          <p:cNvSpPr txBox="1">
            <a:spLocks noChangeArrowheads="1"/>
          </p:cNvSpPr>
          <p:nvPr/>
        </p:nvSpPr>
        <p:spPr bwMode="auto">
          <a:xfrm>
            <a:off x="648036" y="4396581"/>
            <a:ext cx="1300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dirty="0"/>
              <a:t>Herbivores</a:t>
            </a:r>
          </a:p>
        </p:txBody>
      </p:sp>
      <p:pic>
        <p:nvPicPr>
          <p:cNvPr id="86028" name="Image 6"/>
          <p:cNvPicPr>
            <a:picLocks noChangeAspect="1"/>
          </p:cNvPicPr>
          <p:nvPr/>
        </p:nvPicPr>
        <p:blipFill>
          <a:blip r:embed="rId3">
            <a:extLst>
              <a:ext uri="{28A0092B-C50C-407E-A947-70E740481C1C}">
                <a14:useLocalDpi xmlns:a14="http://schemas.microsoft.com/office/drawing/2010/main" val="0"/>
              </a:ext>
            </a:extLst>
          </a:blip>
          <a:srcRect l="27620" r="48215"/>
          <a:stretch>
            <a:fillRect/>
          </a:stretch>
        </p:blipFill>
        <p:spPr bwMode="auto">
          <a:xfrm>
            <a:off x="2484438" y="3249613"/>
            <a:ext cx="974725"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9" name="ZoneTexte 16"/>
          <p:cNvSpPr txBox="1">
            <a:spLocks noChangeArrowheads="1"/>
          </p:cNvSpPr>
          <p:nvPr/>
        </p:nvSpPr>
        <p:spPr bwMode="auto">
          <a:xfrm>
            <a:off x="2411413" y="4500563"/>
            <a:ext cx="74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t>Lapin</a:t>
            </a:r>
          </a:p>
        </p:txBody>
      </p:sp>
      <p:pic>
        <p:nvPicPr>
          <p:cNvPr id="86030" name="Image 7"/>
          <p:cNvPicPr>
            <a:picLocks noChangeAspect="1"/>
          </p:cNvPicPr>
          <p:nvPr/>
        </p:nvPicPr>
        <p:blipFill>
          <a:blip r:embed="rId4">
            <a:extLst>
              <a:ext uri="{28A0092B-C50C-407E-A947-70E740481C1C}">
                <a14:useLocalDpi xmlns:a14="http://schemas.microsoft.com/office/drawing/2010/main" val="0"/>
              </a:ext>
            </a:extLst>
          </a:blip>
          <a:srcRect l="24857" r="48068"/>
          <a:stretch>
            <a:fillRect/>
          </a:stretch>
        </p:blipFill>
        <p:spPr bwMode="auto">
          <a:xfrm>
            <a:off x="3635375" y="3249613"/>
            <a:ext cx="1081088"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1" name="ZoneTexte 19"/>
          <p:cNvSpPr txBox="1">
            <a:spLocks noChangeArrowheads="1"/>
          </p:cNvSpPr>
          <p:nvPr/>
        </p:nvSpPr>
        <p:spPr bwMode="auto">
          <a:xfrm>
            <a:off x="3606800" y="4530725"/>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t>Cheval</a:t>
            </a:r>
          </a:p>
        </p:txBody>
      </p:sp>
      <p:pic>
        <p:nvPicPr>
          <p:cNvPr id="86032" name="Image 11"/>
          <p:cNvPicPr>
            <a:picLocks noChangeAspect="1"/>
          </p:cNvPicPr>
          <p:nvPr/>
        </p:nvPicPr>
        <p:blipFill rotWithShape="1">
          <a:blip r:embed="rId5">
            <a:extLst>
              <a:ext uri="{28A0092B-C50C-407E-A947-70E740481C1C}">
                <a14:useLocalDpi xmlns:a14="http://schemas.microsoft.com/office/drawing/2010/main" val="0"/>
              </a:ext>
            </a:extLst>
          </a:blip>
          <a:srcRect l="57928" r="20066"/>
          <a:stretch/>
        </p:blipFill>
        <p:spPr bwMode="auto">
          <a:xfrm>
            <a:off x="2411760" y="4937125"/>
            <a:ext cx="109692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3" name="ZoneTexte 19"/>
          <p:cNvSpPr txBox="1">
            <a:spLocks noChangeArrowheads="1"/>
          </p:cNvSpPr>
          <p:nvPr/>
        </p:nvSpPr>
        <p:spPr bwMode="auto">
          <a:xfrm>
            <a:off x="3498840" y="5489020"/>
            <a:ext cx="117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dirty="0"/>
              <a:t>Ruminant</a:t>
            </a:r>
          </a:p>
        </p:txBody>
      </p:sp>
      <p:sp>
        <p:nvSpPr>
          <p:cNvPr id="86034" name="ZoneTexte 12"/>
          <p:cNvSpPr txBox="1">
            <a:spLocks noChangeArrowheads="1"/>
          </p:cNvSpPr>
          <p:nvPr/>
        </p:nvSpPr>
        <p:spPr bwMode="auto">
          <a:xfrm>
            <a:off x="5491709" y="5467177"/>
            <a:ext cx="1223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dirty="0" smtClean="0"/>
              <a:t>antérieure</a:t>
            </a:r>
            <a:endParaRPr lang="fr-FR" dirty="0"/>
          </a:p>
        </p:txBody>
      </p:sp>
      <p:sp>
        <p:nvSpPr>
          <p:cNvPr id="19" name="Rectangle 18"/>
          <p:cNvSpPr/>
          <p:nvPr/>
        </p:nvSpPr>
        <p:spPr>
          <a:xfrm>
            <a:off x="7218363" y="869376"/>
            <a:ext cx="1889125" cy="646112"/>
          </a:xfrm>
          <a:prstGeom prst="rect">
            <a:avLst/>
          </a:prstGeom>
        </p:spPr>
        <p:txBody>
          <a:bodyPr>
            <a:spAutoFit/>
          </a:bodyPr>
          <a:lstStyle/>
          <a:p>
            <a:pPr>
              <a:defRPr/>
            </a:pPr>
            <a:r>
              <a:rPr lang="fr-FR" b="1" dirty="0">
                <a:solidFill>
                  <a:schemeClr val="accent6"/>
                </a:solidFill>
              </a:rPr>
              <a:t>Caractéristique symbiotique</a:t>
            </a:r>
            <a:endParaRPr lang="fr-FR" dirty="0"/>
          </a:p>
        </p:txBody>
      </p:sp>
      <p:sp>
        <p:nvSpPr>
          <p:cNvPr id="86036" name="ZoneTexte 12"/>
          <p:cNvSpPr txBox="1">
            <a:spLocks noChangeArrowheads="1"/>
          </p:cNvSpPr>
          <p:nvPr/>
        </p:nvSpPr>
        <p:spPr bwMode="auto">
          <a:xfrm>
            <a:off x="5583238" y="3801120"/>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dirty="0" smtClean="0"/>
              <a:t>postérieure</a:t>
            </a:r>
            <a:endParaRPr lang="fr-FR" dirty="0"/>
          </a:p>
        </p:txBody>
      </p:sp>
      <p:sp>
        <p:nvSpPr>
          <p:cNvPr id="22" name="ZoneTexte 12"/>
          <p:cNvSpPr txBox="1">
            <a:spLocks noChangeArrowheads="1"/>
          </p:cNvSpPr>
          <p:nvPr/>
        </p:nvSpPr>
        <p:spPr bwMode="auto">
          <a:xfrm>
            <a:off x="7218363" y="5468203"/>
            <a:ext cx="1390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dirty="0" smtClean="0"/>
              <a:t>coopération</a:t>
            </a:r>
            <a:endParaRPr lang="fr-FR" dirty="0"/>
          </a:p>
        </p:txBody>
      </p:sp>
      <p:sp>
        <p:nvSpPr>
          <p:cNvPr id="23" name="ZoneTexte 12"/>
          <p:cNvSpPr txBox="1">
            <a:spLocks noChangeArrowheads="1"/>
          </p:cNvSpPr>
          <p:nvPr/>
        </p:nvSpPr>
        <p:spPr bwMode="auto">
          <a:xfrm>
            <a:off x="6700677" y="3513782"/>
            <a:ext cx="24433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dirty="0" smtClean="0"/>
              <a:t>Modèle </a:t>
            </a:r>
          </a:p>
          <a:p>
            <a:pPr algn="ctr"/>
            <a:r>
              <a:rPr lang="fr-FR" dirty="0" smtClean="0"/>
              <a:t>compétition – coopération </a:t>
            </a:r>
            <a:endParaRPr lang="fr-FR" dirty="0"/>
          </a:p>
        </p:txBody>
      </p:sp>
      <p:cxnSp>
        <p:nvCxnSpPr>
          <p:cNvPr id="5" name="Connecteur droit 4"/>
          <p:cNvCxnSpPr/>
          <p:nvPr/>
        </p:nvCxnSpPr>
        <p:spPr>
          <a:xfrm flipH="1">
            <a:off x="2123728" y="1556792"/>
            <a:ext cx="6573" cy="138973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2117155" y="3356992"/>
            <a:ext cx="6573" cy="297901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9" name="ZoneTexte 12"/>
          <p:cNvSpPr txBox="1">
            <a:spLocks noChangeArrowheads="1"/>
          </p:cNvSpPr>
          <p:nvPr/>
        </p:nvSpPr>
        <p:spPr bwMode="auto">
          <a:xfrm>
            <a:off x="6802026" y="1705506"/>
            <a:ext cx="24433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dirty="0" smtClean="0"/>
              <a:t>Modèle </a:t>
            </a:r>
          </a:p>
          <a:p>
            <a:pPr algn="ctr"/>
            <a:r>
              <a:rPr lang="fr-FR" dirty="0" smtClean="0"/>
              <a:t>compétition – coopération </a:t>
            </a:r>
            <a:endParaRPr lang="fr-FR"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p:cNvPicPr>
            <a:picLocks noChangeAspect="1"/>
          </p:cNvPicPr>
          <p:nvPr/>
        </p:nvPicPr>
        <p:blipFill>
          <a:blip r:embed="rId2" cstate="print">
            <a:duotone>
              <a:prstClr val="black"/>
              <a:schemeClr val="accent6">
                <a:tint val="45000"/>
                <a:satMod val="400000"/>
              </a:schemeClr>
            </a:duotone>
            <a:lum bright="-13000" contrast="13000"/>
            <a:extLst/>
          </a:blip>
          <a:stretch>
            <a:fillRect/>
          </a:stretch>
        </p:blipFill>
        <p:spPr>
          <a:xfrm>
            <a:off x="1403648" y="44624"/>
            <a:ext cx="1304925" cy="2076450"/>
          </a:xfrm>
          <a:prstGeom prst="rect">
            <a:avLst/>
          </a:prstGeom>
        </p:spPr>
      </p:pic>
      <p:sp>
        <p:nvSpPr>
          <p:cNvPr id="48131" name="Rectangle 23"/>
          <p:cNvSpPr>
            <a:spLocks noChangeArrowheads="1"/>
          </p:cNvSpPr>
          <p:nvPr/>
        </p:nvSpPr>
        <p:spPr bwMode="auto">
          <a:xfrm>
            <a:off x="215900" y="836712"/>
            <a:ext cx="5651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fr-FR" altLang="fr-FR" sz="3600" b="1" dirty="0">
                <a:solidFill>
                  <a:srgbClr val="FF6600"/>
                </a:solidFill>
                <a:latin typeface="Calibri" panose="020F0502020204030204" pitchFamily="34" charset="0"/>
              </a:rPr>
              <a:t>Stratégie digestive herbivore</a:t>
            </a:r>
          </a:p>
        </p:txBody>
      </p:sp>
      <p:sp>
        <p:nvSpPr>
          <p:cNvPr id="48133" name="ZoneTexte 1"/>
          <p:cNvSpPr txBox="1">
            <a:spLocks noChangeArrowheads="1"/>
          </p:cNvSpPr>
          <p:nvPr/>
        </p:nvSpPr>
        <p:spPr bwMode="auto">
          <a:xfrm>
            <a:off x="755650" y="3452813"/>
            <a:ext cx="37449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dirty="0"/>
              <a:t>- Rétention de </a:t>
            </a:r>
            <a:r>
              <a:rPr lang="fr-FR" altLang="fr-FR" sz="1600" dirty="0" smtClean="0"/>
              <a:t>particules dans </a:t>
            </a:r>
            <a:r>
              <a:rPr lang="fr-FR" altLang="fr-FR" sz="1600" dirty="0"/>
              <a:t>le </a:t>
            </a:r>
            <a:r>
              <a:rPr lang="fr-FR" altLang="fr-FR" sz="1600" dirty="0" smtClean="0"/>
              <a:t>rumen</a:t>
            </a:r>
            <a:endParaRPr lang="fr-FR" altLang="fr-FR" sz="1600" dirty="0"/>
          </a:p>
          <a:p>
            <a:r>
              <a:rPr lang="fr-FR" altLang="fr-FR" sz="1600" dirty="0"/>
              <a:t>- Fermentation </a:t>
            </a:r>
          </a:p>
          <a:p>
            <a:r>
              <a:rPr lang="fr-FR" altLang="fr-FR" sz="1600" dirty="0"/>
              <a:t>- Evacuation de particules de faibles tailles vers les segments postérieurs</a:t>
            </a:r>
          </a:p>
          <a:p>
            <a:endParaRPr lang="fr-FR" altLang="fr-FR" sz="1600" dirty="0"/>
          </a:p>
          <a:p>
            <a:r>
              <a:rPr lang="fr-FR" altLang="fr-FR" sz="1600" dirty="0"/>
              <a:t>- Digestion enzymatique</a:t>
            </a:r>
          </a:p>
        </p:txBody>
      </p:sp>
      <p:pic>
        <p:nvPicPr>
          <p:cNvPr id="48134"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774825"/>
            <a:ext cx="21653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844675"/>
            <a:ext cx="202723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ZoneTexte 32"/>
          <p:cNvSpPr txBox="1">
            <a:spLocks noChangeArrowheads="1"/>
          </p:cNvSpPr>
          <p:nvPr/>
        </p:nvSpPr>
        <p:spPr bwMode="auto">
          <a:xfrm>
            <a:off x="4660900" y="3452813"/>
            <a:ext cx="4483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Char char="-"/>
              <a:defRPr/>
            </a:pPr>
            <a:r>
              <a:rPr lang="fr-FR" altLang="fr-FR" sz="1600" dirty="0" smtClean="0"/>
              <a:t>Digestion enzymatique des aliments segments proximaux</a:t>
            </a:r>
          </a:p>
          <a:p>
            <a:pPr marL="0" indent="0">
              <a:defRPr/>
            </a:pPr>
            <a:endParaRPr lang="fr-FR" altLang="fr-FR" sz="1600" dirty="0" smtClean="0"/>
          </a:p>
          <a:p>
            <a:pPr>
              <a:buFontTx/>
              <a:buChar char="-"/>
              <a:defRPr/>
            </a:pPr>
            <a:r>
              <a:rPr lang="fr-FR" altLang="fr-FR" sz="1600" dirty="0" smtClean="0"/>
              <a:t>Fermentation dans le </a:t>
            </a:r>
            <a:r>
              <a:rPr lang="fr-FR" altLang="fr-FR" sz="1600" dirty="0" err="1" smtClean="0"/>
              <a:t>caecum</a:t>
            </a:r>
            <a:r>
              <a:rPr lang="fr-FR" altLang="fr-FR" sz="1600" dirty="0" smtClean="0"/>
              <a:t> et le colon</a:t>
            </a:r>
          </a:p>
          <a:p>
            <a:pPr>
              <a:buFontTx/>
              <a:buChar char="-"/>
              <a:defRPr/>
            </a:pPr>
            <a:r>
              <a:rPr lang="fr-FR" altLang="fr-FR" sz="1600" dirty="0" smtClean="0"/>
              <a:t>Rétention des particules fines</a:t>
            </a:r>
          </a:p>
          <a:p>
            <a:pPr>
              <a:buFontTx/>
              <a:buChar char="-"/>
              <a:defRPr/>
            </a:pPr>
            <a:r>
              <a:rPr lang="fr-FR" altLang="fr-FR" sz="1600" dirty="0" smtClean="0"/>
              <a:t>Rejet rapide des particules grossières (crottes dures)</a:t>
            </a:r>
          </a:p>
        </p:txBody>
      </p:sp>
      <p:sp>
        <p:nvSpPr>
          <p:cNvPr id="5" name="Flèche vers le bas 4"/>
          <p:cNvSpPr/>
          <p:nvPr/>
        </p:nvSpPr>
        <p:spPr>
          <a:xfrm>
            <a:off x="6449219" y="5062538"/>
            <a:ext cx="601663" cy="647700"/>
          </a:xfrm>
          <a:prstGeom prst="down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8138" name="ZoneTexte 34"/>
          <p:cNvSpPr txBox="1">
            <a:spLocks noChangeArrowheads="1"/>
          </p:cNvSpPr>
          <p:nvPr/>
        </p:nvSpPr>
        <p:spPr bwMode="auto">
          <a:xfrm>
            <a:off x="4327525" y="5710238"/>
            <a:ext cx="4483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dirty="0">
                <a:solidFill>
                  <a:srgbClr val="FF6600"/>
                </a:solidFill>
              </a:rPr>
              <a:t>consomme une grande variété d’aliments </a:t>
            </a:r>
            <a:r>
              <a:rPr lang="fr-FR" altLang="fr-FR" sz="1600" b="1" dirty="0" smtClean="0">
                <a:solidFill>
                  <a:srgbClr val="FF6600"/>
                </a:solidFill>
              </a:rPr>
              <a:t>(graine, aux </a:t>
            </a:r>
            <a:r>
              <a:rPr lang="fr-FR" altLang="fr-FR" sz="1600" b="1" dirty="0">
                <a:solidFill>
                  <a:srgbClr val="FF6600"/>
                </a:solidFill>
              </a:rPr>
              <a:t>plantes herbacées voire </a:t>
            </a:r>
            <a:r>
              <a:rPr lang="fr-FR" altLang="fr-FR" sz="1600" b="1" dirty="0" smtClean="0">
                <a:solidFill>
                  <a:srgbClr val="FF6600"/>
                </a:solidFill>
              </a:rPr>
              <a:t>ligneuses)</a:t>
            </a:r>
            <a:endParaRPr lang="fr-FR" altLang="fr-FR" sz="1600" b="1" dirty="0">
              <a:solidFill>
                <a:srgbClr val="FF6600"/>
              </a:solidFill>
            </a:endParaRPr>
          </a:p>
        </p:txBody>
      </p:sp>
      <p:sp>
        <p:nvSpPr>
          <p:cNvPr id="11" name="Parenthèse ouvrante 10"/>
          <p:cNvSpPr/>
          <p:nvPr/>
        </p:nvSpPr>
        <p:spPr>
          <a:xfrm>
            <a:off x="4608513" y="3444875"/>
            <a:ext cx="444500" cy="614363"/>
          </a:xfrm>
          <a:prstGeom prst="leftBracket">
            <a:avLst/>
          </a:prstGeom>
          <a:ln w="57150">
            <a:solidFill>
              <a:srgbClr val="DC9E6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12" name="Parenthèse ouvrante 11"/>
          <p:cNvSpPr/>
          <p:nvPr/>
        </p:nvSpPr>
        <p:spPr>
          <a:xfrm>
            <a:off x="642938" y="3452813"/>
            <a:ext cx="546100" cy="1047750"/>
          </a:xfrm>
          <a:prstGeom prst="lef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13" name="Parenthèse ouvrante 12"/>
          <p:cNvSpPr/>
          <p:nvPr/>
        </p:nvSpPr>
        <p:spPr>
          <a:xfrm>
            <a:off x="693738" y="4645025"/>
            <a:ext cx="444500" cy="417513"/>
          </a:xfrm>
          <a:prstGeom prst="leftBracket">
            <a:avLst/>
          </a:prstGeom>
          <a:ln w="57150">
            <a:solidFill>
              <a:srgbClr val="DC9E6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14" name="Parenthèse ouvrante 13"/>
          <p:cNvSpPr/>
          <p:nvPr/>
        </p:nvSpPr>
        <p:spPr>
          <a:xfrm>
            <a:off x="4572000" y="4221163"/>
            <a:ext cx="544513" cy="1047750"/>
          </a:xfrm>
          <a:prstGeom prst="lef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15" name="Rectangle 14"/>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pour qui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78486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p:cNvPicPr>
            <a:picLocks noChangeAspect="1"/>
          </p:cNvPicPr>
          <p:nvPr/>
        </p:nvPicPr>
        <p:blipFill>
          <a:blip r:embed="rId2" cstate="print">
            <a:duotone>
              <a:prstClr val="black"/>
              <a:schemeClr val="accent6">
                <a:tint val="45000"/>
                <a:satMod val="400000"/>
              </a:schemeClr>
            </a:duotone>
            <a:lum bright="-13000" contrast="13000"/>
            <a:extLst/>
          </a:blip>
          <a:stretch>
            <a:fillRect/>
          </a:stretch>
        </p:blipFill>
        <p:spPr>
          <a:xfrm>
            <a:off x="1403648" y="44624"/>
            <a:ext cx="1304925" cy="2076450"/>
          </a:xfrm>
          <a:prstGeom prst="rect">
            <a:avLst/>
          </a:prstGeom>
        </p:spPr>
      </p:pic>
      <p:sp>
        <p:nvSpPr>
          <p:cNvPr id="47107" name="Rectangle 23"/>
          <p:cNvSpPr>
            <a:spLocks noChangeArrowheads="1"/>
          </p:cNvSpPr>
          <p:nvPr/>
        </p:nvSpPr>
        <p:spPr bwMode="auto">
          <a:xfrm>
            <a:off x="215900" y="1054100"/>
            <a:ext cx="3552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fr-FR" altLang="fr-FR" sz="3600" b="1">
                <a:solidFill>
                  <a:srgbClr val="FF6600"/>
                </a:solidFill>
                <a:latin typeface="Calibri" panose="020F0502020204030204" pitchFamily="34" charset="0"/>
              </a:rPr>
              <a:t>Caecotrophie</a:t>
            </a:r>
          </a:p>
        </p:txBody>
      </p:sp>
      <p:sp>
        <p:nvSpPr>
          <p:cNvPr id="39" name="Rectangle 23"/>
          <p:cNvSpPr>
            <a:spLocks noChangeArrowheads="1"/>
          </p:cNvSpPr>
          <p:nvPr/>
        </p:nvSpPr>
        <p:spPr bwMode="auto">
          <a:xfrm>
            <a:off x="107950" y="5991374"/>
            <a:ext cx="8820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Symbol" panose="05050102010706020507" pitchFamily="18" charset="2"/>
              <a:buChar char="®"/>
            </a:pPr>
            <a:r>
              <a:rPr lang="fr-FR" altLang="fr-FR" sz="2400" dirty="0">
                <a:latin typeface="Calibri" panose="020F0502020204030204" pitchFamily="34" charset="0"/>
                <a:sym typeface="Symbol" panose="05050102010706020507" pitchFamily="18" charset="2"/>
              </a:rPr>
              <a:t> Pas besoin d’apports de vit B et C</a:t>
            </a:r>
          </a:p>
        </p:txBody>
      </p:sp>
      <p:grpSp>
        <p:nvGrpSpPr>
          <p:cNvPr id="47109" name="Groupe 8"/>
          <p:cNvGrpSpPr>
            <a:grpSpLocks/>
          </p:cNvGrpSpPr>
          <p:nvPr/>
        </p:nvGrpSpPr>
        <p:grpSpPr bwMode="auto">
          <a:xfrm>
            <a:off x="1619250" y="1038225"/>
            <a:ext cx="5962650" cy="5414963"/>
            <a:chOff x="1952625" y="52624"/>
            <a:chExt cx="7867054" cy="6842148"/>
          </a:xfrm>
        </p:grpSpPr>
        <p:pic>
          <p:nvPicPr>
            <p:cNvPr id="47117" name="Picture 2" descr="t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3375"/>
              <a:ext cx="4679950" cy="592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8" name="Rectangle 3"/>
            <p:cNvSpPr>
              <a:spLocks noChangeArrowheads="1"/>
            </p:cNvSpPr>
            <p:nvPr/>
          </p:nvSpPr>
          <p:spPr bwMode="auto">
            <a:xfrm>
              <a:off x="4394278" y="2935682"/>
              <a:ext cx="1931988" cy="42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defTabSz="762000">
                <a:defRPr>
                  <a:solidFill>
                    <a:schemeClr val="tx1"/>
                  </a:solidFill>
                  <a:latin typeface="Arial" panose="020B0604020202020204" pitchFamily="34" charset="0"/>
                  <a:cs typeface="Arial" panose="020B0604020202020204" pitchFamily="34" charset="0"/>
                </a:defRPr>
              </a:lvl1pPr>
              <a:lvl2pPr marL="742950" indent="-285750" defTabSz="762000">
                <a:defRPr>
                  <a:solidFill>
                    <a:schemeClr val="tx1"/>
                  </a:solidFill>
                  <a:latin typeface="Arial" panose="020B0604020202020204" pitchFamily="34" charset="0"/>
                  <a:cs typeface="Arial" panose="020B0604020202020204" pitchFamily="34" charset="0"/>
                </a:defRPr>
              </a:lvl2pPr>
              <a:lvl3pPr marL="1143000" indent="-228600" defTabSz="762000">
                <a:defRPr>
                  <a:solidFill>
                    <a:schemeClr val="tx1"/>
                  </a:solidFill>
                  <a:latin typeface="Arial" panose="020B0604020202020204" pitchFamily="34" charset="0"/>
                  <a:cs typeface="Arial" panose="020B0604020202020204" pitchFamily="34" charset="0"/>
                </a:defRPr>
              </a:lvl3pPr>
              <a:lvl4pPr marL="1600200" indent="-228600" defTabSz="762000">
                <a:defRPr>
                  <a:solidFill>
                    <a:schemeClr val="tx1"/>
                  </a:solidFill>
                  <a:latin typeface="Arial" panose="020B0604020202020204" pitchFamily="34" charset="0"/>
                  <a:cs typeface="Arial" panose="020B0604020202020204" pitchFamily="34" charset="0"/>
                </a:defRPr>
              </a:lvl4pPr>
              <a:lvl5pPr marL="2057400" indent="-228600" defTabSz="762000">
                <a:defRPr>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65000"/>
                </a:lnSpc>
              </a:pPr>
              <a:r>
                <a:rPr lang="fr-FR" altLang="fr-FR" sz="2400" b="1" dirty="0" err="1">
                  <a:solidFill>
                    <a:srgbClr val="FF3300"/>
                  </a:solidFill>
                </a:rPr>
                <a:t>Caecum</a:t>
              </a:r>
              <a:endParaRPr lang="fr-FR" altLang="fr-FR" sz="2400" b="1" dirty="0">
                <a:solidFill>
                  <a:srgbClr val="FF3300"/>
                </a:solidFill>
              </a:endParaRPr>
            </a:p>
          </p:txBody>
        </p:sp>
        <p:sp>
          <p:nvSpPr>
            <p:cNvPr id="12" name="Rectangle 4"/>
            <p:cNvSpPr>
              <a:spLocks noChangeArrowheads="1"/>
            </p:cNvSpPr>
            <p:nvPr/>
          </p:nvSpPr>
          <p:spPr bwMode="auto">
            <a:xfrm>
              <a:off x="5435829" y="692509"/>
              <a:ext cx="1367727" cy="425252"/>
            </a:xfrm>
            <a:prstGeom prst="rect">
              <a:avLst/>
            </a:prstGeom>
            <a:noFill/>
            <a:ln w="12700">
              <a:noFill/>
              <a:miter lim="800000"/>
              <a:headEnd/>
              <a:tailEnd/>
            </a:ln>
          </p:spPr>
          <p:txBody>
            <a:bodyPr wrap="none" lIns="90488" tIns="44450" rIns="90488" bIns="44450">
              <a:spAutoFit/>
            </a:bodyPr>
            <a:lstStyle/>
            <a:p>
              <a:pPr defTabSz="762000">
                <a:defRPr/>
              </a:pPr>
              <a:r>
                <a:rPr lang="fr-FR" sz="1600" b="1" dirty="0">
                  <a:solidFill>
                    <a:schemeClr val="accent3">
                      <a:lumMod val="75000"/>
                    </a:schemeClr>
                  </a:solidFill>
                </a:rPr>
                <a:t>Estomac</a:t>
              </a:r>
            </a:p>
          </p:txBody>
        </p:sp>
        <p:sp>
          <p:nvSpPr>
            <p:cNvPr id="13" name="Rectangle 5"/>
            <p:cNvSpPr>
              <a:spLocks noChangeArrowheads="1"/>
            </p:cNvSpPr>
            <p:nvPr/>
          </p:nvSpPr>
          <p:spPr bwMode="auto">
            <a:xfrm>
              <a:off x="4788618" y="1629267"/>
              <a:ext cx="1929063" cy="425252"/>
            </a:xfrm>
            <a:prstGeom prst="rect">
              <a:avLst/>
            </a:prstGeom>
            <a:noFill/>
            <a:ln w="12700">
              <a:noFill/>
              <a:miter lim="800000"/>
              <a:headEnd/>
              <a:tailEnd/>
            </a:ln>
          </p:spPr>
          <p:txBody>
            <a:bodyPr wrap="none" lIns="90488" tIns="44450" rIns="90488" bIns="44450">
              <a:spAutoFit/>
            </a:bodyPr>
            <a:lstStyle/>
            <a:p>
              <a:pPr defTabSz="762000">
                <a:defRPr/>
              </a:pPr>
              <a:r>
                <a:rPr lang="fr-FR" sz="1600" b="1" dirty="0">
                  <a:solidFill>
                    <a:schemeClr val="accent3">
                      <a:lumMod val="75000"/>
                    </a:schemeClr>
                  </a:solidFill>
                </a:rPr>
                <a:t>Intestin grêle</a:t>
              </a:r>
            </a:p>
          </p:txBody>
        </p:sp>
        <p:sp>
          <p:nvSpPr>
            <p:cNvPr id="47121" name="Rectangle 6"/>
            <p:cNvSpPr>
              <a:spLocks noChangeArrowheads="1"/>
            </p:cNvSpPr>
            <p:nvPr/>
          </p:nvSpPr>
          <p:spPr bwMode="auto">
            <a:xfrm>
              <a:off x="7371137" y="4365626"/>
              <a:ext cx="2087562" cy="52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defTabSz="762000">
                <a:defRPr>
                  <a:solidFill>
                    <a:schemeClr val="tx1"/>
                  </a:solidFill>
                  <a:latin typeface="Arial" panose="020B0604020202020204" pitchFamily="34" charset="0"/>
                  <a:cs typeface="Arial" panose="020B0604020202020204" pitchFamily="34" charset="0"/>
                </a:defRPr>
              </a:lvl1pPr>
              <a:lvl2pPr marL="742950" indent="-285750" defTabSz="762000">
                <a:defRPr>
                  <a:solidFill>
                    <a:schemeClr val="tx1"/>
                  </a:solidFill>
                  <a:latin typeface="Arial" panose="020B0604020202020204" pitchFamily="34" charset="0"/>
                  <a:cs typeface="Arial" panose="020B0604020202020204" pitchFamily="34" charset="0"/>
                </a:defRPr>
              </a:lvl2pPr>
              <a:lvl3pPr marL="1143000" indent="-228600" defTabSz="762000">
                <a:defRPr>
                  <a:solidFill>
                    <a:schemeClr val="tx1"/>
                  </a:solidFill>
                  <a:latin typeface="Arial" panose="020B0604020202020204" pitchFamily="34" charset="0"/>
                  <a:cs typeface="Arial" panose="020B0604020202020204" pitchFamily="34" charset="0"/>
                </a:defRPr>
              </a:lvl3pPr>
              <a:lvl4pPr marL="1600200" indent="-228600" defTabSz="762000">
                <a:defRPr>
                  <a:solidFill>
                    <a:schemeClr val="tx1"/>
                  </a:solidFill>
                  <a:latin typeface="Arial" panose="020B0604020202020204" pitchFamily="34" charset="0"/>
                  <a:cs typeface="Arial" panose="020B0604020202020204" pitchFamily="34" charset="0"/>
                </a:defRPr>
              </a:lvl4pPr>
              <a:lvl5pPr marL="2057400" indent="-228600" defTabSz="762000">
                <a:defRPr>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65000"/>
                </a:lnSpc>
              </a:pPr>
              <a:r>
                <a:rPr lang="fr-FR" altLang="fr-FR" sz="1600" b="1">
                  <a:solidFill>
                    <a:srgbClr val="FF3300"/>
                  </a:solidFill>
                </a:rPr>
                <a:t>Côlon proximal</a:t>
              </a:r>
            </a:p>
          </p:txBody>
        </p:sp>
        <p:sp>
          <p:nvSpPr>
            <p:cNvPr id="47122" name="Rectangle 28"/>
            <p:cNvSpPr>
              <a:spLocks noChangeArrowheads="1"/>
            </p:cNvSpPr>
            <p:nvPr/>
          </p:nvSpPr>
          <p:spPr bwMode="auto">
            <a:xfrm>
              <a:off x="8186381" y="4868863"/>
              <a:ext cx="1557338" cy="70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defTabSz="762000">
                <a:defRPr>
                  <a:solidFill>
                    <a:schemeClr val="tx1"/>
                  </a:solidFill>
                  <a:latin typeface="Arial" panose="020B0604020202020204" pitchFamily="34" charset="0"/>
                  <a:cs typeface="Arial" panose="020B0604020202020204" pitchFamily="34" charset="0"/>
                </a:defRPr>
              </a:lvl1pPr>
              <a:lvl2pPr marL="742950" indent="-285750" defTabSz="762000">
                <a:defRPr>
                  <a:solidFill>
                    <a:schemeClr val="tx1"/>
                  </a:solidFill>
                  <a:latin typeface="Arial" panose="020B0604020202020204" pitchFamily="34" charset="0"/>
                  <a:cs typeface="Arial" panose="020B0604020202020204" pitchFamily="34" charset="0"/>
                </a:defRPr>
              </a:lvl2pPr>
              <a:lvl3pPr marL="1143000" indent="-228600" defTabSz="762000">
                <a:defRPr>
                  <a:solidFill>
                    <a:schemeClr val="tx1"/>
                  </a:solidFill>
                  <a:latin typeface="Arial" panose="020B0604020202020204" pitchFamily="34" charset="0"/>
                  <a:cs typeface="Arial" panose="020B0604020202020204" pitchFamily="34" charset="0"/>
                </a:defRPr>
              </a:lvl3pPr>
              <a:lvl4pPr marL="1600200" indent="-228600" defTabSz="762000">
                <a:defRPr>
                  <a:solidFill>
                    <a:schemeClr val="tx1"/>
                  </a:solidFill>
                  <a:latin typeface="Arial" panose="020B0604020202020204" pitchFamily="34" charset="0"/>
                  <a:cs typeface="Arial" panose="020B0604020202020204" pitchFamily="34" charset="0"/>
                </a:defRPr>
              </a:lvl4pPr>
              <a:lvl5pPr marL="2057400" indent="-228600" defTabSz="762000">
                <a:defRPr>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5000"/>
                </a:lnSpc>
              </a:pPr>
              <a:r>
                <a:rPr lang="fr-FR" altLang="fr-FR" sz="1600" b="1">
                  <a:solidFill>
                    <a:srgbClr val="FF0000"/>
                  </a:solidFill>
                </a:rPr>
                <a:t>Côlon distal</a:t>
              </a:r>
            </a:p>
          </p:txBody>
        </p:sp>
        <p:grpSp>
          <p:nvGrpSpPr>
            <p:cNvPr id="47123" name="Groupe 35"/>
            <p:cNvGrpSpPr>
              <a:grpSpLocks/>
            </p:cNvGrpSpPr>
            <p:nvPr/>
          </p:nvGrpSpPr>
          <p:grpSpPr bwMode="auto">
            <a:xfrm>
              <a:off x="5732922" y="52624"/>
              <a:ext cx="4086757" cy="6842148"/>
              <a:chOff x="5732970" y="52057"/>
              <a:chExt cx="4086018" cy="6843249"/>
            </a:xfrm>
          </p:grpSpPr>
          <p:sp>
            <p:nvSpPr>
              <p:cNvPr id="47129" name="Rectangle 20"/>
              <p:cNvSpPr>
                <a:spLocks noChangeArrowheads="1"/>
              </p:cNvSpPr>
              <p:nvPr/>
            </p:nvSpPr>
            <p:spPr bwMode="auto">
              <a:xfrm>
                <a:off x="7050087" y="6159500"/>
                <a:ext cx="2588136" cy="7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defRPr>
                    <a:solidFill>
                      <a:schemeClr val="tx1"/>
                    </a:solidFill>
                    <a:latin typeface="Arial" panose="020B0604020202020204" pitchFamily="34" charset="0"/>
                    <a:cs typeface="Arial" panose="020B0604020202020204" pitchFamily="34" charset="0"/>
                  </a:defRPr>
                </a:lvl1pPr>
                <a:lvl2pPr marL="742950" indent="-285750" defTabSz="762000">
                  <a:defRPr>
                    <a:solidFill>
                      <a:schemeClr val="tx1"/>
                    </a:solidFill>
                    <a:latin typeface="Arial" panose="020B0604020202020204" pitchFamily="34" charset="0"/>
                    <a:cs typeface="Arial" panose="020B0604020202020204" pitchFamily="34" charset="0"/>
                  </a:defRPr>
                </a:lvl2pPr>
                <a:lvl3pPr marL="1143000" indent="-228600" defTabSz="762000">
                  <a:defRPr>
                    <a:solidFill>
                      <a:schemeClr val="tx1"/>
                    </a:solidFill>
                    <a:latin typeface="Arial" panose="020B0604020202020204" pitchFamily="34" charset="0"/>
                    <a:cs typeface="Arial" panose="020B0604020202020204" pitchFamily="34" charset="0"/>
                  </a:defRPr>
                </a:lvl3pPr>
                <a:lvl4pPr marL="1600200" indent="-228600" defTabSz="762000">
                  <a:defRPr>
                    <a:solidFill>
                      <a:schemeClr val="tx1"/>
                    </a:solidFill>
                    <a:latin typeface="Arial" panose="020B0604020202020204" pitchFamily="34" charset="0"/>
                    <a:cs typeface="Arial" panose="020B0604020202020204" pitchFamily="34" charset="0"/>
                  </a:defRPr>
                </a:lvl4pPr>
                <a:lvl5pPr marL="2057400" indent="-228600" defTabSz="762000">
                  <a:defRPr>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600" b="1" u="sng"/>
                  <a:t>Faeces dures</a:t>
                </a:r>
                <a:r>
                  <a:rPr lang="fr-FR" altLang="fr-FR" sz="1600"/>
                  <a:t/>
                </a:r>
                <a:br>
                  <a:rPr lang="fr-FR" altLang="fr-FR" sz="1600"/>
                </a:br>
                <a:r>
                  <a:rPr lang="fr-FR" altLang="fr-FR" sz="1600"/>
                  <a:t>rejet de ± 40 g MS/j</a:t>
                </a:r>
                <a:endParaRPr lang="fr-FR" altLang="fr-FR" sz="1100"/>
              </a:p>
            </p:txBody>
          </p:sp>
          <p:sp>
            <p:nvSpPr>
              <p:cNvPr id="47130" name="Text Box 24"/>
              <p:cNvSpPr txBox="1">
                <a:spLocks noChangeArrowheads="1"/>
              </p:cNvSpPr>
              <p:nvPr/>
            </p:nvSpPr>
            <p:spPr bwMode="auto">
              <a:xfrm>
                <a:off x="5733300" y="52057"/>
                <a:ext cx="4085688" cy="36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defTabSz="762000">
                  <a:defRPr>
                    <a:solidFill>
                      <a:schemeClr val="tx1"/>
                    </a:solidFill>
                    <a:latin typeface="Arial" panose="020B0604020202020204" pitchFamily="34" charset="0"/>
                    <a:cs typeface="Arial" panose="020B0604020202020204" pitchFamily="34" charset="0"/>
                  </a:defRPr>
                </a:lvl1pPr>
                <a:lvl2pPr marL="742950" indent="-285750" defTabSz="762000">
                  <a:defRPr>
                    <a:solidFill>
                      <a:schemeClr val="tx1"/>
                    </a:solidFill>
                    <a:latin typeface="Arial" panose="020B0604020202020204" pitchFamily="34" charset="0"/>
                    <a:cs typeface="Arial" panose="020B0604020202020204" pitchFamily="34" charset="0"/>
                  </a:defRPr>
                </a:lvl2pPr>
                <a:lvl3pPr marL="1143000" indent="-228600" defTabSz="762000">
                  <a:defRPr>
                    <a:solidFill>
                      <a:schemeClr val="tx1"/>
                    </a:solidFill>
                    <a:latin typeface="Arial" panose="020B0604020202020204" pitchFamily="34" charset="0"/>
                    <a:cs typeface="Arial" panose="020B0604020202020204" pitchFamily="34" charset="0"/>
                  </a:defRPr>
                </a:lvl3pPr>
                <a:lvl4pPr marL="1600200" indent="-228600" defTabSz="762000">
                  <a:defRPr>
                    <a:solidFill>
                      <a:schemeClr val="tx1"/>
                    </a:solidFill>
                    <a:latin typeface="Arial" panose="020B0604020202020204" pitchFamily="34" charset="0"/>
                    <a:cs typeface="Arial" panose="020B0604020202020204" pitchFamily="34" charset="0"/>
                  </a:defRPr>
                </a:lvl4pPr>
                <a:lvl5pPr marL="2057400" indent="-228600" defTabSz="762000">
                  <a:defRPr>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spcBef>
                    <a:spcPct val="50000"/>
                  </a:spcBef>
                </a:pPr>
                <a:r>
                  <a:rPr lang="fr-FR" altLang="fr-FR" sz="1600"/>
                  <a:t>Ingéré =  aliment (130 g/j)</a:t>
                </a:r>
              </a:p>
            </p:txBody>
          </p:sp>
          <p:cxnSp>
            <p:nvCxnSpPr>
              <p:cNvPr id="26" name="Connecteur droit avec flèche 25"/>
              <p:cNvCxnSpPr>
                <a:endCxn id="47129" idx="0"/>
              </p:cNvCxnSpPr>
              <p:nvPr/>
            </p:nvCxnSpPr>
            <p:spPr bwMode="auto">
              <a:xfrm flipH="1">
                <a:off x="8344706" y="5950371"/>
                <a:ext cx="259675" cy="208648"/>
              </a:xfrm>
              <a:prstGeom prst="straightConnector1">
                <a:avLst/>
              </a:prstGeom>
              <a:solidFill>
                <a:schemeClr val="accent1"/>
              </a:solidFill>
              <a:ln w="57150" cap="flat" cmpd="sng" algn="ctr">
                <a:solidFill>
                  <a:schemeClr val="accent1">
                    <a:lumMod val="75000"/>
                  </a:schemeClr>
                </a:solidFill>
                <a:prstDash val="solid"/>
                <a:round/>
                <a:headEnd type="none" w="med" len="med"/>
                <a:tailEnd type="arrow"/>
              </a:ln>
              <a:effectLst/>
            </p:spPr>
          </p:cxnSp>
        </p:grpSp>
        <p:grpSp>
          <p:nvGrpSpPr>
            <p:cNvPr id="47124" name="Groupe 34"/>
            <p:cNvGrpSpPr>
              <a:grpSpLocks/>
            </p:cNvGrpSpPr>
            <p:nvPr/>
          </p:nvGrpSpPr>
          <p:grpSpPr bwMode="auto">
            <a:xfrm>
              <a:off x="1952625" y="533400"/>
              <a:ext cx="6207124" cy="5780088"/>
              <a:chOff x="1953097" y="533400"/>
              <a:chExt cx="6207126" cy="5780065"/>
            </a:xfrm>
          </p:grpSpPr>
          <p:grpSp>
            <p:nvGrpSpPr>
              <p:cNvPr id="47125" name="Group 11"/>
              <p:cNvGrpSpPr>
                <a:grpSpLocks/>
              </p:cNvGrpSpPr>
              <p:nvPr/>
            </p:nvGrpSpPr>
            <p:grpSpPr bwMode="auto">
              <a:xfrm>
                <a:off x="1953097" y="5084739"/>
                <a:ext cx="6207126" cy="1228726"/>
                <a:chOff x="1248" y="3195"/>
                <a:chExt cx="3910" cy="774"/>
              </a:xfrm>
            </p:grpSpPr>
            <p:sp>
              <p:nvSpPr>
                <p:cNvPr id="47127" name="Rectangle 13"/>
                <p:cNvSpPr>
                  <a:spLocks noChangeArrowheads="1"/>
                </p:cNvSpPr>
                <p:nvPr/>
              </p:nvSpPr>
              <p:spPr bwMode="auto">
                <a:xfrm>
                  <a:off x="1248" y="3195"/>
                  <a:ext cx="3003"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defRPr>
                      <a:solidFill>
                        <a:schemeClr val="tx1"/>
                      </a:solidFill>
                      <a:latin typeface="Arial" panose="020B0604020202020204" pitchFamily="34" charset="0"/>
                      <a:cs typeface="Arial" panose="020B0604020202020204" pitchFamily="34" charset="0"/>
                    </a:defRPr>
                  </a:lvl1pPr>
                  <a:lvl2pPr marL="742950" indent="-285750" defTabSz="762000">
                    <a:defRPr>
                      <a:solidFill>
                        <a:schemeClr val="tx1"/>
                      </a:solidFill>
                      <a:latin typeface="Arial" panose="020B0604020202020204" pitchFamily="34" charset="0"/>
                      <a:cs typeface="Arial" panose="020B0604020202020204" pitchFamily="34" charset="0"/>
                    </a:defRPr>
                  </a:lvl2pPr>
                  <a:lvl3pPr marL="1143000" indent="-228600" defTabSz="762000">
                    <a:defRPr>
                      <a:solidFill>
                        <a:schemeClr val="tx1"/>
                      </a:solidFill>
                      <a:latin typeface="Arial" panose="020B0604020202020204" pitchFamily="34" charset="0"/>
                      <a:cs typeface="Arial" panose="020B0604020202020204" pitchFamily="34" charset="0"/>
                    </a:defRPr>
                  </a:lvl3pPr>
                  <a:lvl4pPr marL="1600200" indent="-228600" defTabSz="762000">
                    <a:defRPr>
                      <a:solidFill>
                        <a:schemeClr val="tx1"/>
                      </a:solidFill>
                      <a:latin typeface="Arial" panose="020B0604020202020204" pitchFamily="34" charset="0"/>
                      <a:cs typeface="Arial" panose="020B0604020202020204" pitchFamily="34" charset="0"/>
                    </a:defRPr>
                  </a:lvl4pPr>
                  <a:lvl5pPr marL="2057400" indent="-228600" defTabSz="762000">
                    <a:defRPr>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600" b="1" u="sng"/>
                    <a:t>Caecotrophes</a:t>
                  </a:r>
                  <a:r>
                    <a:rPr lang="fr-FR" altLang="fr-FR" sz="1600" b="1"/>
                    <a:t/>
                  </a:r>
                  <a:br>
                    <a:rPr lang="fr-FR" altLang="fr-FR" sz="1600" b="1"/>
                  </a:br>
                  <a:r>
                    <a:rPr lang="fr-FR" altLang="fr-FR" sz="1600" b="1"/>
                    <a:t>± 25 g MS/j </a:t>
                  </a:r>
                </a:p>
                <a:p>
                  <a:pPr algn="ctr" eaLnBrk="1" hangingPunct="1"/>
                  <a:r>
                    <a:rPr lang="fr-FR" altLang="fr-FR" sz="1600" b="1" u="sng"/>
                    <a:t>Recyclage </a:t>
                  </a:r>
                  <a:r>
                    <a:rPr lang="fr-FR" altLang="fr-FR" sz="1600"/>
                    <a:t>de protéines bactériennes</a:t>
                  </a:r>
                </a:p>
              </p:txBody>
            </p:sp>
            <p:sp>
              <p:nvSpPr>
                <p:cNvPr id="47128" name="Freeform 14"/>
                <p:cNvSpPr>
                  <a:spLocks/>
                </p:cNvSpPr>
                <p:nvPr/>
              </p:nvSpPr>
              <p:spPr bwMode="auto">
                <a:xfrm>
                  <a:off x="3606" y="3657"/>
                  <a:ext cx="1552" cy="312"/>
                </a:xfrm>
                <a:custGeom>
                  <a:avLst/>
                  <a:gdLst>
                    <a:gd name="T0" fmla="*/ 8110 w 1463"/>
                    <a:gd name="T1" fmla="*/ 0 h 301"/>
                    <a:gd name="T2" fmla="*/ 1985 w 1463"/>
                    <a:gd name="T3" fmla="*/ 748 h 301"/>
                    <a:gd name="T4" fmla="*/ 0 w 1463"/>
                    <a:gd name="T5" fmla="*/ 625 h 301"/>
                    <a:gd name="T6" fmla="*/ 0 60000 65536"/>
                    <a:gd name="T7" fmla="*/ 0 60000 65536"/>
                    <a:gd name="T8" fmla="*/ 0 60000 65536"/>
                    <a:gd name="T9" fmla="*/ 0 w 1463"/>
                    <a:gd name="T10" fmla="*/ 0 h 301"/>
                    <a:gd name="T11" fmla="*/ 1463 w 1463"/>
                    <a:gd name="T12" fmla="*/ 301 h 301"/>
                  </a:gdLst>
                  <a:ahLst/>
                  <a:cxnLst>
                    <a:cxn ang="T6">
                      <a:pos x="T0" y="T1"/>
                    </a:cxn>
                    <a:cxn ang="T7">
                      <a:pos x="T2" y="T3"/>
                    </a:cxn>
                    <a:cxn ang="T8">
                      <a:pos x="T4" y="T5"/>
                    </a:cxn>
                  </a:cxnLst>
                  <a:rect l="T9" t="T10" r="T11" b="T12"/>
                  <a:pathLst>
                    <a:path w="1463" h="301">
                      <a:moveTo>
                        <a:pt x="1463" y="0"/>
                      </a:moveTo>
                      <a:cubicBezTo>
                        <a:pt x="1032" y="113"/>
                        <a:pt x="602" y="227"/>
                        <a:pt x="358" y="264"/>
                      </a:cubicBezTo>
                      <a:cubicBezTo>
                        <a:pt x="114" y="301"/>
                        <a:pt x="58" y="230"/>
                        <a:pt x="0" y="221"/>
                      </a:cubicBezTo>
                    </a:path>
                  </a:pathLst>
                </a:custGeom>
                <a:noFill/>
                <a:ln w="57150">
                  <a:solidFill>
                    <a:srgbClr val="C00000"/>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sp>
            <p:nvSpPr>
              <p:cNvPr id="47126" name="Forme libre 33"/>
              <p:cNvSpPr>
                <a:spLocks/>
              </p:cNvSpPr>
              <p:nvPr/>
            </p:nvSpPr>
            <p:spPr bwMode="auto">
              <a:xfrm>
                <a:off x="4368676" y="533400"/>
                <a:ext cx="2832100" cy="4495800"/>
              </a:xfrm>
              <a:custGeom>
                <a:avLst/>
                <a:gdLst>
                  <a:gd name="T0" fmla="*/ 0 w 2832100"/>
                  <a:gd name="T1" fmla="*/ 4495800 h 4495800"/>
                  <a:gd name="T2" fmla="*/ 25400 w 2832100"/>
                  <a:gd name="T3" fmla="*/ 0 h 4495800"/>
                  <a:gd name="T4" fmla="*/ 2832100 w 2832100"/>
                  <a:gd name="T5" fmla="*/ 12700 h 4495800"/>
                  <a:gd name="T6" fmla="*/ 0 60000 65536"/>
                  <a:gd name="T7" fmla="*/ 0 60000 65536"/>
                  <a:gd name="T8" fmla="*/ 0 60000 65536"/>
                  <a:gd name="T9" fmla="*/ 0 w 2832100"/>
                  <a:gd name="T10" fmla="*/ 0 h 4495800"/>
                  <a:gd name="T11" fmla="*/ 2832100 w 2832100"/>
                  <a:gd name="T12" fmla="*/ 4495800 h 4495800"/>
                </a:gdLst>
                <a:ahLst/>
                <a:cxnLst>
                  <a:cxn ang="T6">
                    <a:pos x="T0" y="T1"/>
                  </a:cxn>
                  <a:cxn ang="T7">
                    <a:pos x="T2" y="T3"/>
                  </a:cxn>
                  <a:cxn ang="T8">
                    <a:pos x="T4" y="T5"/>
                  </a:cxn>
                </a:cxnLst>
                <a:rect l="T9" t="T10" r="T11" b="T12"/>
                <a:pathLst>
                  <a:path w="2832100" h="4495800">
                    <a:moveTo>
                      <a:pt x="0" y="4495800"/>
                    </a:moveTo>
                    <a:lnTo>
                      <a:pt x="25400" y="0"/>
                    </a:lnTo>
                    <a:lnTo>
                      <a:pt x="2832100" y="12700"/>
                    </a:lnTo>
                  </a:path>
                </a:pathLst>
              </a:custGeom>
              <a:noFill/>
              <a:ln w="57150" cap="flat" cmpd="sng" algn="ctr">
                <a:solidFill>
                  <a:srgbClr val="C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grpSp>
      <p:pic>
        <p:nvPicPr>
          <p:cNvPr id="47110" name="Picture 2" descr="http://perso.orange.fr/buzzzzz/Photos/materiel/caecotrophe.jpg"/>
          <p:cNvPicPr>
            <a:picLocks noChangeAspect="1" noChangeArrowheads="1"/>
          </p:cNvPicPr>
          <p:nvPr/>
        </p:nvPicPr>
        <p:blipFill>
          <a:blip r:embed="rId4">
            <a:extLst>
              <a:ext uri="{28A0092B-C50C-407E-A947-70E740481C1C}">
                <a14:useLocalDpi xmlns:a14="http://schemas.microsoft.com/office/drawing/2010/main" val="0"/>
              </a:ext>
            </a:extLst>
          </a:blip>
          <a:srcRect t="41692"/>
          <a:stretch>
            <a:fillRect/>
          </a:stretch>
        </p:blipFill>
        <p:spPr bwMode="auto">
          <a:xfrm>
            <a:off x="323850" y="2897188"/>
            <a:ext cx="2562225"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ZoneTexte 27"/>
          <p:cNvSpPr txBox="1">
            <a:spLocks noChangeArrowheads="1"/>
          </p:cNvSpPr>
          <p:nvPr/>
        </p:nvSpPr>
        <p:spPr bwMode="auto">
          <a:xfrm>
            <a:off x="323850" y="2176463"/>
            <a:ext cx="2033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2400"/>
              <a:t>caecotrophes</a:t>
            </a:r>
          </a:p>
        </p:txBody>
      </p:sp>
      <p:sp>
        <p:nvSpPr>
          <p:cNvPr id="47112" name="ZoneTexte 28"/>
          <p:cNvSpPr txBox="1">
            <a:spLocks noChangeArrowheads="1"/>
          </p:cNvSpPr>
          <p:nvPr/>
        </p:nvSpPr>
        <p:spPr bwMode="auto">
          <a:xfrm>
            <a:off x="1763713" y="4479925"/>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2400"/>
              <a:t>crottes</a:t>
            </a:r>
          </a:p>
        </p:txBody>
      </p:sp>
      <p:cxnSp>
        <p:nvCxnSpPr>
          <p:cNvPr id="31" name="Connecteur droit avec flèche 30"/>
          <p:cNvCxnSpPr>
            <a:stCxn id="47111" idx="2"/>
          </p:cNvCxnSpPr>
          <p:nvPr/>
        </p:nvCxnSpPr>
        <p:spPr>
          <a:xfrm flipH="1">
            <a:off x="1042988" y="2638425"/>
            <a:ext cx="298450" cy="2587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a:stCxn id="47112" idx="0"/>
          </p:cNvCxnSpPr>
          <p:nvPr/>
        </p:nvCxnSpPr>
        <p:spPr>
          <a:xfrm flipH="1" flipV="1">
            <a:off x="2124075" y="4121150"/>
            <a:ext cx="193675" cy="3587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7116"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94488" y="1489075"/>
            <a:ext cx="2125662"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pour qui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8170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sz="1451" b="1">
                <a:latin typeface="Arial" panose="020B0604020202020204" pitchFamily="34" charset="0"/>
              </a:rPr>
              <a:t>Fig. 2. Mammalian fecal bacterial communities clustered using principal coordinates analysis (PCoA) of the UniFrac metric matrix.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5943241"/>
            <a:ext cx="12268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5440" y="979561"/>
            <a:ext cx="5326879" cy="53221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53232" y="5827321"/>
            <a:ext cx="1872208" cy="474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sz="1089" b="1" dirty="0">
                <a:latin typeface="Arial" panose="020B0604020202020204" pitchFamily="34" charset="0"/>
              </a:rPr>
              <a:t>Ruth E. Ley et al. Science 2008;320:1647-1651</a:t>
            </a:r>
          </a:p>
        </p:txBody>
      </p:sp>
    </p:spTree>
    <p:extLst>
      <p:ext uri="{BB962C8B-B14F-4D97-AF65-F5344CB8AC3E}">
        <p14:creationId xmlns:p14="http://schemas.microsoft.com/office/powerpoint/2010/main" val="3251928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3" y="1628775"/>
            <a:ext cx="9144001" cy="554038"/>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a:t>
            </a:r>
          </a:p>
        </p:txBody>
      </p:sp>
      <p:sp>
        <p:nvSpPr>
          <p:cNvPr id="3" name="Rectangle 2"/>
          <p:cNvSpPr/>
          <p:nvPr/>
        </p:nvSpPr>
        <p:spPr>
          <a:xfrm>
            <a:off x="1258888" y="2205038"/>
            <a:ext cx="5761037" cy="3970318"/>
          </a:xfrm>
          <a:prstGeom prst="rect">
            <a:avLst/>
          </a:prstGeom>
        </p:spPr>
        <p:txBody>
          <a:bodyPr>
            <a:spAutoFit/>
          </a:bodyPr>
          <a:lstStyle/>
          <a:p>
            <a:pPr marL="457200" lvl="3" indent="-228600">
              <a:spcBef>
                <a:spcPts val="0"/>
              </a:spcBef>
              <a:spcAft>
                <a:spcPts val="0"/>
              </a:spcAft>
              <a:buFont typeface="+mj-lt"/>
              <a:buAutoNum type="arabicPeriod"/>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Pour qui :</a:t>
            </a:r>
          </a:p>
          <a:p>
            <a:pPr marL="971550" lvl="4" indent="-285750">
              <a:spcBef>
                <a:spcPts val="0"/>
              </a:spcBef>
              <a:spcAft>
                <a:spcPts val="0"/>
              </a:spcAft>
              <a:buFont typeface="Arial" panose="020B0604020202020204" pitchFamily="34" charset="0"/>
              <a:buChar char="•"/>
              <a:defRPr/>
            </a:pPr>
            <a:r>
              <a:rPr lang="fr-FR" sz="14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Stratégies digestives et les fermenteurs</a:t>
            </a:r>
          </a:p>
          <a:p>
            <a:pPr marL="971550" lvl="4" indent="-285750">
              <a:spcBef>
                <a:spcPts val="0"/>
              </a:spcBef>
              <a:spcAft>
                <a:spcPts val="0"/>
              </a:spcAft>
              <a:buFont typeface="Arial" panose="020B0604020202020204" pitchFamily="34" charset="0"/>
              <a:buChar char="•"/>
              <a:defRPr/>
            </a:pPr>
            <a:r>
              <a:rPr lang="fr-FR" sz="1400" dirty="0" err="1"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Caecotrophie</a:t>
            </a:r>
            <a:r>
              <a:rPr lang="fr-FR" sz="1400"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 coprophagie </a:t>
            </a:r>
            <a:r>
              <a:rPr lang="fr-FR" sz="1400"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sym typeface="Wingdings" panose="05000000000000000000" pitchFamily="2" charset="2"/>
              </a:rPr>
              <a:t> illustration lapin</a:t>
            </a:r>
            <a:endParaRPr lang="fr-FR" sz="14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a:p>
            <a:pPr marL="457200" lvl="3" indent="-228600">
              <a:spcBef>
                <a:spcPts val="0"/>
              </a:spcBef>
              <a:spcAft>
                <a:spcPts val="0"/>
              </a:spcAft>
              <a:buFont typeface="+mj-lt"/>
              <a:buAutoNum type="arabicPeriod"/>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Pourquoi ?</a:t>
            </a:r>
          </a:p>
          <a:p>
            <a:pPr marL="971550" lvl="4"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Efficacité digestive</a:t>
            </a:r>
          </a:p>
          <a:p>
            <a:pPr marL="971550" lvl="4"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Production de méthane</a:t>
            </a:r>
          </a:p>
          <a:p>
            <a:pPr marL="971550" lvl="4"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Gavage</a:t>
            </a:r>
          </a:p>
          <a:p>
            <a:pPr marL="971550" lvl="4"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Robustesse au sevrage</a:t>
            </a:r>
          </a:p>
          <a:p>
            <a:pPr marL="971550" lvl="4"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Fibre </a:t>
            </a:r>
            <a:r>
              <a:rPr lang="fr-FR" sz="16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et </a:t>
            </a: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truie en gestation</a:t>
            </a:r>
          </a:p>
          <a:p>
            <a:pPr marL="971550" lvl="4"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Résistance à la </a:t>
            </a:r>
            <a:r>
              <a:rPr lang="fr-FR" sz="16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colonisation exemple salmonella</a:t>
            </a:r>
          </a:p>
          <a:p>
            <a:pPr marL="971550" lvl="4" indent="-285750">
              <a:spcBef>
                <a:spcPts val="0"/>
              </a:spcBef>
              <a:spcAft>
                <a:spcPts val="0"/>
              </a:spcAft>
              <a:buFont typeface="Arial" panose="020B0604020202020204" pitchFamily="34" charset="0"/>
              <a:buChar char="•"/>
              <a:defRPr/>
            </a:pPr>
            <a:r>
              <a:rPr lang="fr-FR" sz="16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Qualité des produits (lait, viande)</a:t>
            </a:r>
            <a:endPar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457200" lvl="2" indent="-216000">
              <a:spcBef>
                <a:spcPts val="0"/>
              </a:spcBef>
              <a:spcAft>
                <a:spcPts val="0"/>
              </a:spcAft>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3. </a:t>
            </a: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Comment ?</a:t>
            </a:r>
            <a:endParaRPr lang="fr-FR" sz="16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984150" lvl="3"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Nutrition : fibres, </a:t>
            </a:r>
            <a:r>
              <a:rPr lang="fr-FR" sz="1600" dirty="0" err="1"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prébiotique</a:t>
            </a:r>
            <a:endPar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984150" lvl="3" indent="-285750">
              <a:spcBef>
                <a:spcPts val="0"/>
              </a:spcBef>
              <a:spcAft>
                <a:spcPts val="0"/>
              </a:spcAft>
              <a:buFont typeface="Arial" panose="020B0604020202020204" pitchFamily="34" charset="0"/>
              <a:buChar char="•"/>
              <a:defRPr/>
            </a:pPr>
            <a:r>
              <a:rPr lang="fr-FR" sz="1600" dirty="0" err="1">
                <a:solidFill>
                  <a:srgbClr val="000000"/>
                </a:solidFill>
                <a:latin typeface="Cambria" panose="02040503050406030204" pitchFamily="18" charset="0"/>
                <a:ea typeface="Times New Roman" panose="02020603050405020304" pitchFamily="18" charset="0"/>
                <a:cs typeface="Times New Roman" panose="02020603050405020304" pitchFamily="18" charset="0"/>
              </a:rPr>
              <a:t>Broilac</a:t>
            </a:r>
            <a:endPar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984150" lvl="3"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Transmission mère jeune</a:t>
            </a:r>
          </a:p>
          <a:p>
            <a:pPr marL="457200" lvl="2" indent="-216000">
              <a:spcBef>
                <a:spcPts val="0"/>
              </a:spcBef>
              <a:spcAft>
                <a:spcPts val="0"/>
              </a:spcAft>
              <a:defRPr/>
            </a:pPr>
            <a:endPar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81692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pourquoi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87045" name="ZoneTexte 5"/>
          <p:cNvSpPr txBox="1">
            <a:spLocks noChangeArrowheads="1"/>
          </p:cNvSpPr>
          <p:nvPr/>
        </p:nvSpPr>
        <p:spPr bwMode="auto">
          <a:xfrm>
            <a:off x="5580063" y="3789363"/>
            <a:ext cx="27622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dirty="0" err="1"/>
              <a:t>Stecher</a:t>
            </a:r>
            <a:r>
              <a:rPr lang="fr-FR" dirty="0"/>
              <a:t> </a:t>
            </a:r>
            <a:r>
              <a:rPr lang="fr-FR" dirty="0" smtClean="0"/>
              <a:t>200 </a:t>
            </a:r>
            <a:r>
              <a:rPr lang="fr-FR" dirty="0" err="1"/>
              <a:t>Plos</a:t>
            </a:r>
            <a:r>
              <a:rPr lang="fr-FR" dirty="0"/>
              <a:t> </a:t>
            </a:r>
            <a:r>
              <a:rPr lang="fr-FR" dirty="0" err="1"/>
              <a:t>Biology</a:t>
            </a:r>
            <a:endParaRPr lang="fr-FR" dirty="0"/>
          </a:p>
        </p:txBody>
      </p:sp>
      <p:sp>
        <p:nvSpPr>
          <p:cNvPr id="3" name="ZoneTexte 2"/>
          <p:cNvSpPr txBox="1"/>
          <p:nvPr/>
        </p:nvSpPr>
        <p:spPr>
          <a:xfrm>
            <a:off x="250825" y="919163"/>
            <a:ext cx="6265863" cy="369332"/>
          </a:xfrm>
          <a:prstGeom prst="rect">
            <a:avLst/>
          </a:prstGeom>
          <a:noFill/>
        </p:spPr>
        <p:txBody>
          <a:bodyPr>
            <a:spAutoFit/>
          </a:bodyPr>
          <a:lstStyle/>
          <a:p>
            <a:pPr marL="285750" indent="-285750">
              <a:buFont typeface="Arial" panose="020B0604020202020204" pitchFamily="34" charset="0"/>
              <a:buChar char="•"/>
              <a:defRPr/>
            </a:pPr>
            <a:r>
              <a:rPr lang="fr-FR" b="1" dirty="0" smtClean="0">
                <a:solidFill>
                  <a:schemeClr val="accent6"/>
                </a:solidFill>
              </a:rPr>
              <a:t>Améliorer l’efficacité digestive et la croissance</a:t>
            </a:r>
            <a:endParaRPr lang="fr-FR" b="1" dirty="0">
              <a:solidFill>
                <a:schemeClr val="accent6"/>
              </a:solidFill>
            </a:endParaRPr>
          </a:p>
        </p:txBody>
      </p:sp>
      <p:pic>
        <p:nvPicPr>
          <p:cNvPr id="7" name="Image 8"/>
          <p:cNvPicPr>
            <a:picLocks noChangeAspect="1"/>
          </p:cNvPicPr>
          <p:nvPr/>
        </p:nvPicPr>
        <p:blipFill>
          <a:blip r:embed="rId2">
            <a:extLst>
              <a:ext uri="{28A0092B-C50C-407E-A947-70E740481C1C}">
                <a14:useLocalDpi xmlns:a14="http://schemas.microsoft.com/office/drawing/2010/main" val="0"/>
              </a:ext>
            </a:extLst>
          </a:blip>
          <a:srcRect l="50107"/>
          <a:stretch>
            <a:fillRect/>
          </a:stretch>
        </p:blipFill>
        <p:spPr bwMode="auto">
          <a:xfrm>
            <a:off x="439738" y="1916832"/>
            <a:ext cx="3443287"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1989857"/>
            <a:ext cx="4664075"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4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9688" y="2020019"/>
            <a:ext cx="387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5148064" y="4221088"/>
            <a:ext cx="28130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100" i="1" dirty="0" err="1"/>
              <a:t>Drouilhet</a:t>
            </a:r>
            <a:r>
              <a:rPr lang="fr-FR" altLang="fr-FR" sz="1100" i="1" dirty="0"/>
              <a:t> 2015  Journal of Animal Science</a:t>
            </a:r>
          </a:p>
        </p:txBody>
      </p:sp>
      <p:sp>
        <p:nvSpPr>
          <p:cNvPr id="4" name="ZoneTexte 3"/>
          <p:cNvSpPr txBox="1"/>
          <p:nvPr/>
        </p:nvSpPr>
        <p:spPr>
          <a:xfrm>
            <a:off x="755576" y="4726885"/>
            <a:ext cx="7381945" cy="923330"/>
          </a:xfrm>
          <a:prstGeom prst="rect">
            <a:avLst/>
          </a:prstGeom>
          <a:noFill/>
        </p:spPr>
        <p:txBody>
          <a:bodyPr wrap="square" rtlCol="0">
            <a:spAutoFit/>
          </a:bodyPr>
          <a:lstStyle/>
          <a:p>
            <a:r>
              <a:rPr lang="fr-FR" dirty="0" smtClean="0"/>
              <a:t>La sélection sur l’efficacité digestive et la croissance modifie:</a:t>
            </a:r>
          </a:p>
          <a:p>
            <a:pPr marL="285750" indent="-285750">
              <a:buFont typeface="Arial" panose="020B0604020202020204" pitchFamily="34" charset="0"/>
              <a:buChar char="•"/>
            </a:pPr>
            <a:r>
              <a:rPr lang="fr-FR" dirty="0" smtClean="0"/>
              <a:t>composition</a:t>
            </a:r>
          </a:p>
          <a:p>
            <a:pPr marL="285750" indent="-285750">
              <a:buFont typeface="Arial" panose="020B0604020202020204" pitchFamily="34" charset="0"/>
              <a:buChar char="•"/>
            </a:pPr>
            <a:r>
              <a:rPr lang="fr-FR" dirty="0" smtClean="0"/>
              <a:t>capacité métabolique du microbiote </a:t>
            </a:r>
            <a:endParaRPr lang="fr-F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79388" y="1916113"/>
            <a:ext cx="2454275" cy="369887"/>
          </a:xfrm>
          <a:prstGeom prst="rect">
            <a:avLst/>
          </a:prstGeom>
          <a:solidFill>
            <a:schemeClr val="accent4"/>
          </a:solidFill>
        </p:spPr>
        <p:txBody>
          <a:bodyPr wrap="none">
            <a:spAutoFit/>
          </a:bodyPr>
          <a:lstStyle/>
          <a:p>
            <a:pPr>
              <a:defRPr/>
            </a:pPr>
            <a:r>
              <a:rPr lang="fr-FR" b="1" dirty="0">
                <a:solidFill>
                  <a:schemeClr val="bg1"/>
                </a:solidFill>
                <a:sym typeface="Wingdings" panose="05000000000000000000" pitchFamily="2" charset="2"/>
              </a:rPr>
              <a:t>Notion d’</a:t>
            </a:r>
            <a:r>
              <a:rPr lang="fr-FR" b="1" dirty="0" err="1">
                <a:solidFill>
                  <a:schemeClr val="bg1"/>
                </a:solidFill>
                <a:sym typeface="Wingdings" panose="05000000000000000000" pitchFamily="2" charset="2"/>
              </a:rPr>
              <a:t>Enterotype</a:t>
            </a:r>
            <a:endParaRPr lang="fr-FR" dirty="0">
              <a:solidFill>
                <a:schemeClr val="bg1"/>
              </a:solidFill>
            </a:endParaRPr>
          </a:p>
        </p:txBody>
      </p:sp>
      <p:pic>
        <p:nvPicPr>
          <p:cNvPr id="17411" name="Image 3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8338" y="2349500"/>
            <a:ext cx="6378575"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Image 4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579813"/>
            <a:ext cx="750888"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ZoneTexte 41"/>
          <p:cNvSpPr txBox="1">
            <a:spLocks noChangeArrowheads="1"/>
          </p:cNvSpPr>
          <p:nvPr/>
        </p:nvSpPr>
        <p:spPr bwMode="auto">
          <a:xfrm>
            <a:off x="539750" y="5761038"/>
            <a:ext cx="1701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100" i="1"/>
              <a:t>(Arumugam et al., 2011)</a:t>
            </a:r>
          </a:p>
        </p:txBody>
      </p:sp>
      <p:sp>
        <p:nvSpPr>
          <p:cNvPr id="17414" name="ZoneTexte 8"/>
          <p:cNvSpPr txBox="1">
            <a:spLocks noChangeArrowheads="1"/>
          </p:cNvSpPr>
          <p:nvPr/>
        </p:nvSpPr>
        <p:spPr bwMode="auto">
          <a:xfrm>
            <a:off x="900113" y="549275"/>
            <a:ext cx="75280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t>Grand variabilité inter individuelle </a:t>
            </a:r>
            <a:r>
              <a:rPr lang="fr-FR">
                <a:sym typeface="Wingdings" panose="05000000000000000000" pitchFamily="2" charset="2"/>
              </a:rPr>
              <a:t> nature et abondances des espèces</a:t>
            </a:r>
            <a:endParaRPr lang="fr-FR"/>
          </a:p>
        </p:txBody>
      </p:sp>
      <p:sp>
        <p:nvSpPr>
          <p:cNvPr id="16392" name="Rectangle 1"/>
          <p:cNvSpPr>
            <a:spLocks noChangeArrowheads="1"/>
          </p:cNvSpPr>
          <p:nvPr/>
        </p:nvSpPr>
        <p:spPr bwMode="auto">
          <a:xfrm>
            <a:off x="2627313" y="1125538"/>
            <a:ext cx="4711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dirty="0" smtClean="0">
                <a:solidFill>
                  <a:srgbClr val="000000"/>
                </a:solidFill>
              </a:rPr>
              <a:t>~ 1000 espèces </a:t>
            </a:r>
            <a:r>
              <a:rPr lang="fr-FR" dirty="0" smtClean="0">
                <a:solidFill>
                  <a:srgbClr val="000000"/>
                </a:solidFill>
                <a:sym typeface="Wingdings" panose="05000000000000000000" pitchFamily="2" charset="2"/>
              </a:rPr>
              <a:t> empreinte fécale</a:t>
            </a:r>
          </a:p>
          <a:p>
            <a:pPr>
              <a:defRPr/>
            </a:pPr>
            <a:r>
              <a:rPr lang="fr-FR" dirty="0" smtClean="0">
                <a:solidFill>
                  <a:schemeClr val="accent6"/>
                </a:solidFill>
                <a:sym typeface="Wingdings" panose="05000000000000000000" pitchFamily="2" charset="2"/>
              </a:rPr>
              <a:t>5 millions de gènes (20 000 gènes humains)</a:t>
            </a:r>
            <a:endParaRPr lang="fr-FR" dirty="0" smtClean="0">
              <a:solidFill>
                <a:schemeClr val="accent6"/>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93999"/>
            <a:ext cx="5119484" cy="2267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43"/>
          <p:cNvSpPr txBox="1">
            <a:spLocks noChangeArrowheads="1"/>
          </p:cNvSpPr>
          <p:nvPr/>
        </p:nvSpPr>
        <p:spPr bwMode="auto">
          <a:xfrm>
            <a:off x="6528123" y="5805264"/>
            <a:ext cx="20256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100" i="1" dirty="0"/>
              <a:t>(</a:t>
            </a:r>
            <a:r>
              <a:rPr lang="fr-FR" sz="1100" dirty="0" err="1"/>
              <a:t>Ramayo</a:t>
            </a:r>
            <a:r>
              <a:rPr lang="fr-FR" sz="1100" dirty="0"/>
              <a:t>-Caldas </a:t>
            </a:r>
            <a:r>
              <a:rPr lang="fr-FR" altLang="fr-FR" sz="1100" i="1" dirty="0"/>
              <a:t>et al., 2016)</a:t>
            </a:r>
          </a:p>
        </p:txBody>
      </p:sp>
      <p:pic>
        <p:nvPicPr>
          <p:cNvPr id="4" name="Image 31" descr="AA04968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4300" y="1748532"/>
            <a:ext cx="9620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250825" y="919163"/>
            <a:ext cx="6265863" cy="369332"/>
          </a:xfrm>
          <a:prstGeom prst="rect">
            <a:avLst/>
          </a:prstGeom>
          <a:noFill/>
        </p:spPr>
        <p:txBody>
          <a:bodyPr>
            <a:spAutoFit/>
          </a:bodyPr>
          <a:lstStyle/>
          <a:p>
            <a:pPr marL="285750" indent="-285750">
              <a:buFont typeface="Arial" panose="020B0604020202020204" pitchFamily="34" charset="0"/>
              <a:buChar char="•"/>
              <a:defRPr/>
            </a:pPr>
            <a:r>
              <a:rPr lang="fr-FR" b="1" dirty="0" smtClean="0">
                <a:solidFill>
                  <a:schemeClr val="accent6"/>
                </a:solidFill>
              </a:rPr>
              <a:t>Améliorer la croissance</a:t>
            </a:r>
            <a:endParaRPr lang="fr-FR" b="1" dirty="0">
              <a:solidFill>
                <a:schemeClr val="accent6"/>
              </a:solidFill>
            </a:endParaRPr>
          </a:p>
        </p:txBody>
      </p:sp>
      <p:sp>
        <p:nvSpPr>
          <p:cNvPr id="6" name="Rectangle 5"/>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pourquoi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11" name="Tableau 10"/>
          <p:cNvGraphicFramePr>
            <a:graphicFrameLocks noGrp="1"/>
          </p:cNvGraphicFramePr>
          <p:nvPr>
            <p:extLst>
              <p:ext uri="{D42A27DB-BD31-4B8C-83A1-F6EECF244321}">
                <p14:modId xmlns:p14="http://schemas.microsoft.com/office/powerpoint/2010/main" val="2486081863"/>
              </p:ext>
            </p:extLst>
          </p:nvPr>
        </p:nvGraphicFramePr>
        <p:xfrm>
          <a:off x="683568" y="4437112"/>
          <a:ext cx="5688632" cy="1621288"/>
        </p:xfrm>
        <a:graphic>
          <a:graphicData uri="http://schemas.openxmlformats.org/drawingml/2006/table">
            <a:tbl>
              <a:tblPr/>
              <a:tblGrid>
                <a:gridCol w="3152676"/>
                <a:gridCol w="2535956"/>
              </a:tblGrid>
              <a:tr h="541390">
                <a:tc>
                  <a:txBody>
                    <a:bodyPr/>
                    <a:lstStyle/>
                    <a:p>
                      <a:pPr algn="ctr">
                        <a:lnSpc>
                          <a:spcPct val="115000"/>
                        </a:lnSpc>
                        <a:spcAft>
                          <a:spcPts val="0"/>
                        </a:spcAft>
                      </a:pPr>
                      <a:r>
                        <a:rPr lang="es-ES_tradnl" sz="1800" b="1" kern="5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Enterotypes</a:t>
                      </a:r>
                      <a:r>
                        <a:rPr lang="es-ES_tradnl" sz="1800" b="1" kern="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BBB59"/>
                    </a:solidFill>
                  </a:tcPr>
                </a:tc>
                <a:tc>
                  <a:txBody>
                    <a:bodyPr/>
                    <a:lstStyle/>
                    <a:p>
                      <a:pPr algn="ctr">
                        <a:lnSpc>
                          <a:spcPct val="115000"/>
                        </a:lnSpc>
                        <a:spcAft>
                          <a:spcPts val="0"/>
                        </a:spcAft>
                      </a:pPr>
                      <a:r>
                        <a:rPr lang="es-ES_tradnl" sz="1800" b="1" kern="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ADG (g/</a:t>
                      </a:r>
                      <a:r>
                        <a:rPr lang="es-ES_tradnl" sz="1800" b="1" kern="5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day</a:t>
                      </a:r>
                      <a:r>
                        <a:rPr lang="es-ES_tradnl" sz="1800" b="1" kern="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BBB59"/>
                    </a:solidFill>
                  </a:tcPr>
                </a:tc>
              </a:tr>
              <a:tr h="530499">
                <a:tc>
                  <a:txBody>
                    <a:bodyPr/>
                    <a:lstStyle/>
                    <a:p>
                      <a:pPr algn="l">
                        <a:lnSpc>
                          <a:spcPct val="115000"/>
                        </a:lnSpc>
                        <a:spcAft>
                          <a:spcPts val="0"/>
                        </a:spcAft>
                      </a:pPr>
                      <a:r>
                        <a:rPr lang="es-ES_tradnl" sz="1800" b="1" kern="5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s-ES_tradnl" sz="1800" b="1" kern="5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Ruminococcus</a:t>
                      </a:r>
                      <a:r>
                        <a:rPr lang="es-ES_tradnl" sz="1800" b="1" kern="5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Treponema</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gn="ctr">
                        <a:lnSpc>
                          <a:spcPct val="115000"/>
                        </a:lnSpc>
                        <a:spcAft>
                          <a:spcPts val="0"/>
                        </a:spcAft>
                      </a:pPr>
                      <a:r>
                        <a:rPr lang="es-ES_tradnl" sz="1800" kern="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438.3 ± 6.7 </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r>
              <a:tr h="549399">
                <a:tc>
                  <a:txBody>
                    <a:bodyPr/>
                    <a:lstStyle/>
                    <a:p>
                      <a:pPr algn="l">
                        <a:lnSpc>
                          <a:spcPct val="115000"/>
                        </a:lnSpc>
                        <a:spcAft>
                          <a:spcPts val="0"/>
                        </a:spcAft>
                      </a:pPr>
                      <a:r>
                        <a:rPr lang="es-ES_tradnl" sz="1800" b="1" kern="5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s-ES_tradnl" sz="1800" b="1" kern="5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Prevotella</a:t>
                      </a:r>
                      <a:r>
                        <a:rPr lang="es-ES_tradnl" sz="1800" b="1" kern="5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s-ES_tradnl" sz="1800" b="1" kern="5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Mitsuokella</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3EA"/>
                    </a:solidFill>
                  </a:tcPr>
                </a:tc>
                <a:tc>
                  <a:txBody>
                    <a:bodyPr/>
                    <a:lstStyle/>
                    <a:p>
                      <a:pPr algn="ctr">
                        <a:lnSpc>
                          <a:spcPct val="115000"/>
                        </a:lnSpc>
                        <a:spcAft>
                          <a:spcPts val="0"/>
                        </a:spcAft>
                      </a:pPr>
                      <a:r>
                        <a:rPr lang="es-ES_tradnl" sz="1800" kern="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456.3 ± </a:t>
                      </a:r>
                      <a:r>
                        <a:rPr lang="es-ES_tradnl" sz="1800" kern="5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a:t>
                      </a:r>
                      <a:r>
                        <a:rPr lang="es-ES_tradnl" sz="1800" kern="50" baseline="30000"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3EA"/>
                    </a:solidFill>
                  </a:tcPr>
                </a:tc>
              </a:tr>
            </a:tbl>
          </a:graphicData>
        </a:graphic>
      </p:graphicFrame>
      <p:sp>
        <p:nvSpPr>
          <p:cNvPr id="12" name="Rectangle 6"/>
          <p:cNvSpPr>
            <a:spLocks noChangeArrowheads="1"/>
          </p:cNvSpPr>
          <p:nvPr/>
        </p:nvSpPr>
        <p:spPr bwMode="auto">
          <a:xfrm>
            <a:off x="2854325" y="3679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9872943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pourquoi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5474"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r="2762" b="8453"/>
          <a:stretch/>
        </p:blipFill>
        <p:spPr bwMode="auto">
          <a:xfrm>
            <a:off x="510095" y="2415728"/>
            <a:ext cx="7734314" cy="408590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50825" y="919163"/>
            <a:ext cx="6265863" cy="369332"/>
          </a:xfrm>
          <a:prstGeom prst="rect">
            <a:avLst/>
          </a:prstGeom>
          <a:noFill/>
        </p:spPr>
        <p:txBody>
          <a:bodyPr>
            <a:spAutoFit/>
          </a:bodyPr>
          <a:lstStyle/>
          <a:p>
            <a:pPr marL="285750" indent="-285750">
              <a:buFont typeface="Arial" panose="020B0604020202020204" pitchFamily="34" charset="0"/>
              <a:buChar char="•"/>
              <a:defRPr/>
            </a:pPr>
            <a:r>
              <a:rPr lang="fr-FR" b="1" dirty="0" smtClean="0">
                <a:solidFill>
                  <a:schemeClr val="accent6"/>
                </a:solidFill>
              </a:rPr>
              <a:t>Diminuer la production de CH4</a:t>
            </a:r>
            <a:endParaRPr lang="fr-FR" b="1" dirty="0">
              <a:solidFill>
                <a:schemeClr val="accent6"/>
              </a:solidFill>
            </a:endParaRPr>
          </a:p>
        </p:txBody>
      </p:sp>
      <p:pic>
        <p:nvPicPr>
          <p:cNvPr id="105476" name="Picture 4" descr="SOURCES OF METHANE&#10;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394178" y="116632"/>
            <a:ext cx="2570310" cy="301334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a:spLocks noChangeArrowheads="1"/>
          </p:cNvSpPr>
          <p:nvPr/>
        </p:nvSpPr>
        <p:spPr bwMode="auto">
          <a:xfrm>
            <a:off x="35496" y="6381328"/>
            <a:ext cx="86399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dirty="0"/>
              <a:t>FAO http://image.slidesharecdn.com/steinfeldenteric-methanebiotechnolgy-symposium-003-160217152854/95/mitigation-of-enteric-methane-emissions-from-ruminant-animals-1-638.jpg?cb=1455723033</a:t>
            </a:r>
          </a:p>
        </p:txBody>
      </p:sp>
    </p:spTree>
    <p:extLst>
      <p:ext uri="{BB962C8B-B14F-4D97-AF65-F5344CB8AC3E}">
        <p14:creationId xmlns:p14="http://schemas.microsoft.com/office/powerpoint/2010/main" val="11765497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pourquoi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7043"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3525838"/>
            <a:ext cx="4327525"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557015"/>
            <a:ext cx="69548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ZoneTexte 5"/>
          <p:cNvSpPr txBox="1">
            <a:spLocks noChangeArrowheads="1"/>
          </p:cNvSpPr>
          <p:nvPr/>
        </p:nvSpPr>
        <p:spPr bwMode="auto">
          <a:xfrm>
            <a:off x="5868144" y="6021288"/>
            <a:ext cx="18405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dirty="0" err="1"/>
              <a:t>Stecher</a:t>
            </a:r>
            <a:r>
              <a:rPr lang="fr-FR" sz="1100" dirty="0"/>
              <a:t> 2007 </a:t>
            </a:r>
            <a:r>
              <a:rPr lang="fr-FR" sz="1100" dirty="0" err="1"/>
              <a:t>Plos</a:t>
            </a:r>
            <a:r>
              <a:rPr lang="fr-FR" sz="1100" dirty="0"/>
              <a:t> </a:t>
            </a:r>
            <a:r>
              <a:rPr lang="fr-FR" sz="1100" dirty="0" err="1"/>
              <a:t>Biology</a:t>
            </a:r>
            <a:endParaRPr lang="fr-FR" sz="1100" dirty="0"/>
          </a:p>
        </p:txBody>
      </p:sp>
      <p:sp>
        <p:nvSpPr>
          <p:cNvPr id="3" name="ZoneTexte 2"/>
          <p:cNvSpPr txBox="1"/>
          <p:nvPr/>
        </p:nvSpPr>
        <p:spPr>
          <a:xfrm>
            <a:off x="250825" y="919163"/>
            <a:ext cx="8137599" cy="369332"/>
          </a:xfrm>
          <a:prstGeom prst="rect">
            <a:avLst/>
          </a:prstGeom>
          <a:noFill/>
        </p:spPr>
        <p:txBody>
          <a:bodyPr wrap="square">
            <a:spAutoFit/>
          </a:bodyPr>
          <a:lstStyle/>
          <a:p>
            <a:pPr marL="285750" indent="-285750">
              <a:buFont typeface="Arial" panose="020B0604020202020204" pitchFamily="34" charset="0"/>
              <a:buChar char="•"/>
              <a:defRPr/>
            </a:pPr>
            <a:r>
              <a:rPr lang="fr-FR" b="1" dirty="0">
                <a:solidFill>
                  <a:schemeClr val="accent6"/>
                </a:solidFill>
              </a:rPr>
              <a:t>Résistance à la colonisation de </a:t>
            </a:r>
            <a:r>
              <a:rPr lang="fr-FR" b="1" dirty="0" smtClean="0">
                <a:solidFill>
                  <a:schemeClr val="accent6"/>
                </a:solidFill>
              </a:rPr>
              <a:t>pathogènes (</a:t>
            </a:r>
            <a:r>
              <a:rPr lang="fr-FR" b="1" i="1" dirty="0" smtClean="0">
                <a:solidFill>
                  <a:schemeClr val="accent6"/>
                </a:solidFill>
              </a:rPr>
              <a:t>Salmonella</a:t>
            </a:r>
            <a:r>
              <a:rPr lang="fr-FR" b="1" dirty="0" smtClean="0">
                <a:solidFill>
                  <a:schemeClr val="accent6"/>
                </a:solidFill>
              </a:rPr>
              <a:t>)</a:t>
            </a:r>
            <a:endParaRPr lang="fr-FR" b="1" dirty="0">
              <a:solidFill>
                <a:schemeClr val="accent6"/>
              </a:solidFill>
            </a:endParaRPr>
          </a:p>
        </p:txBody>
      </p:sp>
    </p:spTree>
    <p:extLst>
      <p:ext uri="{BB962C8B-B14F-4D97-AF65-F5344CB8AC3E}">
        <p14:creationId xmlns:p14="http://schemas.microsoft.com/office/powerpoint/2010/main" val="348193064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7596"/>
          <a:stretch/>
        </p:blipFill>
        <p:spPr>
          <a:xfrm>
            <a:off x="405356" y="2035975"/>
            <a:ext cx="5957025" cy="1249009"/>
          </a:xfrm>
          <a:prstGeom prst="rect">
            <a:avLst/>
          </a:prstGeom>
        </p:spPr>
      </p:pic>
      <p:pic>
        <p:nvPicPr>
          <p:cNvPr id="110596" name="Picture 4" descr="Résultat de recherche d'images pour &quot;poulet elevage plein air&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337116"/>
            <a:ext cx="2996565" cy="22359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4"/>
          <a:stretch>
            <a:fillRect/>
          </a:stretch>
        </p:blipFill>
        <p:spPr>
          <a:xfrm>
            <a:off x="1979712" y="4157204"/>
            <a:ext cx="7415138" cy="1995601"/>
          </a:xfrm>
          <a:prstGeom prst="rect">
            <a:avLst/>
          </a:prstGeom>
        </p:spPr>
      </p:pic>
      <p:sp>
        <p:nvSpPr>
          <p:cNvPr id="6" name="Rectangle 5"/>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pourquoi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ZoneTexte 6"/>
          <p:cNvSpPr txBox="1"/>
          <p:nvPr/>
        </p:nvSpPr>
        <p:spPr>
          <a:xfrm>
            <a:off x="250825" y="919163"/>
            <a:ext cx="8137599" cy="369332"/>
          </a:xfrm>
          <a:prstGeom prst="rect">
            <a:avLst/>
          </a:prstGeom>
          <a:noFill/>
        </p:spPr>
        <p:txBody>
          <a:bodyPr wrap="square">
            <a:spAutoFit/>
          </a:bodyPr>
          <a:lstStyle/>
          <a:p>
            <a:pPr marL="285750" indent="-285750">
              <a:buFont typeface="Arial" panose="020B0604020202020204" pitchFamily="34" charset="0"/>
              <a:buChar char="•"/>
              <a:defRPr/>
            </a:pPr>
            <a:r>
              <a:rPr lang="fr-FR" b="1" dirty="0">
                <a:solidFill>
                  <a:schemeClr val="accent6"/>
                </a:solidFill>
              </a:rPr>
              <a:t>Résistance à la colonisation de </a:t>
            </a:r>
            <a:r>
              <a:rPr lang="fr-FR" b="1" dirty="0" smtClean="0">
                <a:solidFill>
                  <a:schemeClr val="accent6"/>
                </a:solidFill>
              </a:rPr>
              <a:t>pathogènes (</a:t>
            </a:r>
            <a:r>
              <a:rPr lang="fr-FR" b="1" i="1" dirty="0" smtClean="0">
                <a:solidFill>
                  <a:schemeClr val="accent6"/>
                </a:solidFill>
              </a:rPr>
              <a:t>Salmonella</a:t>
            </a:r>
            <a:r>
              <a:rPr lang="fr-FR" b="1" dirty="0" smtClean="0">
                <a:solidFill>
                  <a:schemeClr val="accent6"/>
                </a:solidFill>
              </a:rPr>
              <a:t>)</a:t>
            </a:r>
            <a:endParaRPr lang="fr-FR" b="1" dirty="0">
              <a:solidFill>
                <a:schemeClr val="accent6"/>
              </a:solidFill>
            </a:endParaRPr>
          </a:p>
        </p:txBody>
      </p:sp>
      <p:pic>
        <p:nvPicPr>
          <p:cNvPr id="8"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4581128"/>
            <a:ext cx="6762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7885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pourquoi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oneTexte 3"/>
          <p:cNvSpPr txBox="1"/>
          <p:nvPr/>
        </p:nvSpPr>
        <p:spPr>
          <a:xfrm>
            <a:off x="394841" y="1043444"/>
            <a:ext cx="8137599" cy="369332"/>
          </a:xfrm>
          <a:prstGeom prst="rect">
            <a:avLst/>
          </a:prstGeom>
          <a:noFill/>
        </p:spPr>
        <p:txBody>
          <a:bodyPr wrap="square">
            <a:spAutoFit/>
          </a:bodyPr>
          <a:lstStyle/>
          <a:p>
            <a:pPr marL="285750" indent="-285750">
              <a:buFont typeface="Arial" panose="020B0604020202020204" pitchFamily="34" charset="0"/>
              <a:buChar char="•"/>
              <a:defRPr/>
            </a:pPr>
            <a:r>
              <a:rPr lang="fr-FR" b="1" dirty="0" smtClean="0">
                <a:solidFill>
                  <a:schemeClr val="accent6"/>
                </a:solidFill>
              </a:rPr>
              <a:t>Gavage </a:t>
            </a:r>
            <a:endParaRPr lang="fr-FR" b="1" dirty="0">
              <a:solidFill>
                <a:schemeClr val="accent6"/>
              </a:solidFill>
            </a:endParaRPr>
          </a:p>
        </p:txBody>
      </p:sp>
      <p:pic>
        <p:nvPicPr>
          <p:cNvPr id="114690"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2906" y="2276872"/>
            <a:ext cx="4221900" cy="281178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831174" y="2420888"/>
            <a:ext cx="2948738" cy="2031325"/>
          </a:xfrm>
          <a:prstGeom prst="rect">
            <a:avLst/>
          </a:prstGeom>
          <a:noFill/>
        </p:spPr>
        <p:txBody>
          <a:bodyPr wrap="square" rtlCol="0">
            <a:spAutoFit/>
          </a:bodyPr>
          <a:lstStyle/>
          <a:p>
            <a:r>
              <a:rPr lang="fr-FR" dirty="0" smtClean="0"/>
              <a:t>Optimisation du </a:t>
            </a:r>
            <a:r>
              <a:rPr lang="fr-FR" dirty="0" err="1" smtClean="0"/>
              <a:t>microbiote</a:t>
            </a:r>
            <a:r>
              <a:rPr lang="fr-FR" dirty="0" smtClean="0"/>
              <a:t> </a:t>
            </a:r>
          </a:p>
          <a:p>
            <a:endParaRPr lang="fr-FR" dirty="0" smtClean="0"/>
          </a:p>
          <a:p>
            <a:endParaRPr lang="fr-FR" dirty="0"/>
          </a:p>
          <a:p>
            <a:endParaRPr lang="fr-FR" dirty="0"/>
          </a:p>
          <a:p>
            <a:endParaRPr lang="fr-FR" dirty="0" smtClean="0"/>
          </a:p>
          <a:p>
            <a:r>
              <a:rPr lang="fr-FR" dirty="0" smtClean="0"/>
              <a:t>Améliorer le stockage des lipides dans le foie</a:t>
            </a:r>
          </a:p>
        </p:txBody>
      </p:sp>
      <p:sp>
        <p:nvSpPr>
          <p:cNvPr id="6" name="Flèche droite 5"/>
          <p:cNvSpPr/>
          <p:nvPr/>
        </p:nvSpPr>
        <p:spPr>
          <a:xfrm>
            <a:off x="755576" y="4941168"/>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1475656" y="4815110"/>
            <a:ext cx="2376264" cy="646331"/>
          </a:xfrm>
          <a:prstGeom prst="rect">
            <a:avLst/>
          </a:prstGeom>
          <a:noFill/>
        </p:spPr>
        <p:txBody>
          <a:bodyPr wrap="square" rtlCol="0">
            <a:spAutoFit/>
          </a:bodyPr>
          <a:lstStyle/>
          <a:p>
            <a:r>
              <a:rPr lang="fr-FR" dirty="0" smtClean="0"/>
              <a:t>Piste pour une alternative au gavage</a:t>
            </a:r>
          </a:p>
        </p:txBody>
      </p:sp>
      <p:sp>
        <p:nvSpPr>
          <p:cNvPr id="9" name="Flèche droite 8"/>
          <p:cNvSpPr/>
          <p:nvPr/>
        </p:nvSpPr>
        <p:spPr>
          <a:xfrm rot="5400000">
            <a:off x="1780793" y="3140652"/>
            <a:ext cx="648072" cy="325831"/>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393869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u contenu 8"/>
          <p:cNvSpPr txBox="1">
            <a:spLocks/>
          </p:cNvSpPr>
          <p:nvPr/>
        </p:nvSpPr>
        <p:spPr bwMode="auto">
          <a:xfrm>
            <a:off x="2195736" y="1875505"/>
            <a:ext cx="694826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Wingdings" panose="05000000000000000000" pitchFamily="2" charset="2"/>
              <a:buChar char="ü"/>
            </a:pPr>
            <a:r>
              <a:rPr lang="fr-FR" sz="2400" dirty="0">
                <a:latin typeface="Calibri" panose="020F0502020204030204" pitchFamily="34" charset="0"/>
                <a:ea typeface="ＭＳ Ｐゴシック" panose="020B0600070205080204" pitchFamily="34" charset="-128"/>
              </a:rPr>
              <a:t> </a:t>
            </a:r>
            <a:r>
              <a:rPr lang="en-GB" sz="2000" dirty="0">
                <a:latin typeface="Calibri" panose="020F0502020204030204" pitchFamily="34" charset="0"/>
                <a:ea typeface="ＭＳ Ｐゴシック" panose="020B0600070205080204" pitchFamily="34" charset="-128"/>
              </a:rPr>
              <a:t>during nursing, the doe leaves some faecal pellets in the 	</a:t>
            </a:r>
            <a:r>
              <a:rPr lang="en-GB" sz="2000" dirty="0" smtClean="0">
                <a:latin typeface="Calibri" panose="020F0502020204030204" pitchFamily="34" charset="0"/>
                <a:ea typeface="ＭＳ Ｐゴシック" panose="020B0600070205080204" pitchFamily="34" charset="-128"/>
              </a:rPr>
              <a:t>nest </a:t>
            </a:r>
            <a:r>
              <a:rPr lang="en-GB" sz="2000" dirty="0">
                <a:latin typeface="Calibri" panose="020F0502020204030204" pitchFamily="34" charset="0"/>
                <a:ea typeface="ＭＳ Ｐゴシック" panose="020B0600070205080204" pitchFamily="34" charset="-128"/>
              </a:rPr>
              <a:t>that are eaten by the pups </a:t>
            </a:r>
            <a:r>
              <a:rPr lang="fr-FR" sz="1100" i="1" dirty="0">
                <a:latin typeface="Calibri" panose="020F0502020204030204" pitchFamily="34" charset="0"/>
                <a:ea typeface="ＭＳ Ｐゴシック" panose="020B0600070205080204" pitchFamily="34" charset="-128"/>
              </a:rPr>
              <a:t>(</a:t>
            </a:r>
            <a:r>
              <a:rPr lang="fr-FR" sz="1100" i="1" dirty="0" err="1">
                <a:latin typeface="Calibri" panose="020F0502020204030204" pitchFamily="34" charset="0"/>
                <a:ea typeface="ＭＳ Ｐゴシック" panose="020B0600070205080204" pitchFamily="34" charset="-128"/>
              </a:rPr>
              <a:t>Moncomble</a:t>
            </a:r>
            <a:r>
              <a:rPr lang="fr-FR" sz="1100" i="1" dirty="0">
                <a:latin typeface="Calibri" panose="020F0502020204030204" pitchFamily="34" charset="0"/>
                <a:ea typeface="ＭＳ Ｐゴシック" panose="020B0600070205080204" pitchFamily="34" charset="-128"/>
              </a:rPr>
              <a:t> et al., 2004; </a:t>
            </a:r>
            <a:r>
              <a:rPr lang="fr-FR" sz="1100" i="1" dirty="0" err="1">
                <a:latin typeface="Calibri" panose="020F0502020204030204" pitchFamily="34" charset="0"/>
                <a:ea typeface="ＭＳ Ｐゴシック" panose="020B0600070205080204" pitchFamily="34" charset="-128"/>
              </a:rPr>
              <a:t>Kovacs</a:t>
            </a:r>
            <a:r>
              <a:rPr lang="fr-FR" sz="1100" i="1" dirty="0">
                <a:latin typeface="Calibri" panose="020F0502020204030204" pitchFamily="34" charset="0"/>
                <a:ea typeface="ＭＳ Ｐゴシック" panose="020B0600070205080204" pitchFamily="34" charset="-128"/>
              </a:rPr>
              <a:t> et al .2006) </a:t>
            </a:r>
            <a:endParaRPr lang="fr-FR" sz="1200" i="1" dirty="0">
              <a:latin typeface="Calibri" panose="020F0502020204030204" pitchFamily="34" charset="0"/>
              <a:ea typeface="ＭＳ Ｐゴシック" panose="020B0600070205080204" pitchFamily="34" charset="-128"/>
            </a:endParaRPr>
          </a:p>
        </p:txBody>
      </p:sp>
      <p:pic>
        <p:nvPicPr>
          <p:cNvPr id="91139" name="Image 10" descr="J7 après la tétée cage 11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065838" y="2997200"/>
            <a:ext cx="26797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llipse 15"/>
          <p:cNvSpPr/>
          <p:nvPr/>
        </p:nvSpPr>
        <p:spPr>
          <a:xfrm>
            <a:off x="7956550" y="3500438"/>
            <a:ext cx="287338" cy="7207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 name="Espace réservé du contenu 8"/>
          <p:cNvSpPr txBox="1">
            <a:spLocks/>
          </p:cNvSpPr>
          <p:nvPr/>
        </p:nvSpPr>
        <p:spPr bwMode="auto">
          <a:xfrm>
            <a:off x="1763688" y="1359551"/>
            <a:ext cx="6727825" cy="820737"/>
          </a:xfrm>
          <a:prstGeom prst="rect">
            <a:avLst/>
          </a:prstGeom>
          <a:noFill/>
          <a:ln w="9525">
            <a:noFill/>
            <a:miter lim="800000"/>
            <a:headEnd/>
            <a:tailEnd/>
          </a:ln>
        </p:spPr>
        <p:txBody>
          <a:bodyPr/>
          <a:lstStyle/>
          <a:p>
            <a:pPr>
              <a:spcBef>
                <a:spcPct val="20000"/>
              </a:spcBef>
              <a:buFont typeface="Arial" pitchFamily="34" charset="0"/>
              <a:buNone/>
              <a:defRPr/>
            </a:pPr>
            <a:r>
              <a:rPr lang="fr-FR" sz="2800" dirty="0" smtClean="0">
                <a:latin typeface="+mn-lt"/>
                <a:ea typeface="ＭＳ Ｐゴシック" pitchFamily="80" charset="-128"/>
              </a:rPr>
              <a:t>Coprophagie</a:t>
            </a:r>
            <a:endParaRPr lang="fr-FR" sz="2800" dirty="0">
              <a:latin typeface="+mn-lt"/>
              <a:ea typeface="ＭＳ Ｐゴシック" pitchFamily="80" charset="-128"/>
            </a:endParaRPr>
          </a:p>
        </p:txBody>
      </p:sp>
      <p:pic>
        <p:nvPicPr>
          <p:cNvPr id="91142" name="Image 3" descr="lapereaux à J1 avt changement ni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468438"/>
            <a:ext cx="1368425" cy="1023937"/>
          </a:xfrm>
          <a:prstGeom prst="rect">
            <a:avLst/>
          </a:prstGeom>
          <a:noFill/>
          <a:ln>
            <a:noFill/>
          </a:ln>
          <a:effectLst>
            <a:outerShdw algn="ctr" rotWithShape="0">
              <a:srgbClr val="80808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ZoneTexte 11"/>
          <p:cNvSpPr txBox="1">
            <a:spLocks noChangeArrowheads="1"/>
          </p:cNvSpPr>
          <p:nvPr/>
        </p:nvSpPr>
        <p:spPr bwMode="auto">
          <a:xfrm>
            <a:off x="8675688" y="44450"/>
            <a:ext cx="433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atin typeface="Calibri" panose="020F0502020204030204" pitchFamily="34" charset="0"/>
                <a:ea typeface="ＭＳ Ｐゴシック" panose="020B0600070205080204" pitchFamily="34" charset="-128"/>
              </a:rPr>
              <a:t>29</a:t>
            </a:r>
          </a:p>
        </p:txBody>
      </p:sp>
      <p:sp>
        <p:nvSpPr>
          <p:cNvPr id="91144" name="Rectangle 8"/>
          <p:cNvSpPr>
            <a:spLocks noChangeArrowheads="1"/>
          </p:cNvSpPr>
          <p:nvPr/>
        </p:nvSpPr>
        <p:spPr bwMode="auto">
          <a:xfrm>
            <a:off x="7677150" y="6021388"/>
            <a:ext cx="14319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sz="1100" i="1">
                <a:solidFill>
                  <a:srgbClr val="000000"/>
                </a:solidFill>
                <a:latin typeface="Calibri" panose="020F0502020204030204" pitchFamily="34" charset="0"/>
              </a:rPr>
              <a:t>(Combes et al., 2014).</a:t>
            </a:r>
            <a:endParaRPr lang="fr-FR">
              <a:latin typeface="Calibri" panose="020F0502020204030204" pitchFamily="34" charset="0"/>
              <a:ea typeface="ＭＳ Ｐゴシック" panose="020B0600070205080204" pitchFamily="34" charset="-128"/>
            </a:endParaRPr>
          </a:p>
        </p:txBody>
      </p:sp>
      <p:pic>
        <p:nvPicPr>
          <p:cNvPr id="9114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636838"/>
            <a:ext cx="352425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p:cNvSpPr txBox="1">
            <a:spLocks noChangeArrowheads="1"/>
          </p:cNvSpPr>
          <p:nvPr/>
        </p:nvSpPr>
        <p:spPr bwMode="auto">
          <a:xfrm>
            <a:off x="2627313" y="3500438"/>
            <a:ext cx="2879725" cy="646112"/>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fr-FR" sz="1800" dirty="0" err="1" smtClean="0">
                <a:solidFill>
                  <a:srgbClr val="000000"/>
                </a:solidFill>
              </a:rPr>
              <a:t>Excretion</a:t>
            </a:r>
            <a:r>
              <a:rPr lang="fr-FR" sz="1800" dirty="0" smtClean="0">
                <a:solidFill>
                  <a:srgbClr val="000000"/>
                </a:solidFill>
              </a:rPr>
              <a:t> of </a:t>
            </a:r>
            <a:r>
              <a:rPr lang="fr-FR" sz="1800" dirty="0" err="1" smtClean="0">
                <a:solidFill>
                  <a:srgbClr val="000000"/>
                </a:solidFill>
              </a:rPr>
              <a:t>fecal</a:t>
            </a:r>
            <a:r>
              <a:rPr lang="fr-FR" sz="1800" dirty="0" smtClean="0">
                <a:solidFill>
                  <a:srgbClr val="000000"/>
                </a:solidFill>
              </a:rPr>
              <a:t> pellet in the </a:t>
            </a:r>
            <a:r>
              <a:rPr lang="fr-FR" sz="1800" dirty="0" err="1" smtClean="0">
                <a:solidFill>
                  <a:srgbClr val="000000"/>
                </a:solidFill>
              </a:rPr>
              <a:t>nest</a:t>
            </a:r>
            <a:r>
              <a:rPr lang="fr-FR" sz="1800" dirty="0" smtClean="0">
                <a:solidFill>
                  <a:srgbClr val="000000"/>
                </a:solidFill>
              </a:rPr>
              <a:t> </a:t>
            </a:r>
            <a:r>
              <a:rPr lang="fr-FR" sz="1800" dirty="0" err="1" smtClean="0">
                <a:solidFill>
                  <a:srgbClr val="000000"/>
                </a:solidFill>
              </a:rPr>
              <a:t>from</a:t>
            </a:r>
            <a:r>
              <a:rPr lang="fr-FR" sz="1800" dirty="0" smtClean="0">
                <a:solidFill>
                  <a:srgbClr val="000000"/>
                </a:solidFill>
              </a:rPr>
              <a:t> d1 to d12</a:t>
            </a:r>
          </a:p>
        </p:txBody>
      </p:sp>
      <p:sp>
        <p:nvSpPr>
          <p:cNvPr id="27" name="Double flèche horizontale 26"/>
          <p:cNvSpPr>
            <a:spLocks noChangeArrowheads="1"/>
          </p:cNvSpPr>
          <p:nvPr/>
        </p:nvSpPr>
        <p:spPr bwMode="auto">
          <a:xfrm>
            <a:off x="828675" y="5732463"/>
            <a:ext cx="1727200" cy="288925"/>
          </a:xfrm>
          <a:prstGeom prst="leftRightArrow">
            <a:avLst>
              <a:gd name="adj1" fmla="val 50000"/>
              <a:gd name="adj2" fmla="val 50011"/>
            </a:avLst>
          </a:prstGeom>
          <a:gradFill rotWithShape="1">
            <a:gsLst>
              <a:gs pos="0">
                <a:srgbClr val="FF8F26"/>
              </a:gs>
              <a:gs pos="20000">
                <a:srgbClr val="FF8F2A"/>
              </a:gs>
              <a:gs pos="100000">
                <a:srgbClr val="CB6C1D"/>
              </a:gs>
            </a:gsLst>
            <a:lin ang="5400000"/>
          </a:gradFill>
          <a:ln w="9525">
            <a:solidFill>
              <a:srgbClr val="F69240"/>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fr-FR">
              <a:solidFill>
                <a:schemeClr val="lt1"/>
              </a:solidFill>
              <a:latin typeface="+mn-lt"/>
            </a:endParaRPr>
          </a:p>
        </p:txBody>
      </p:sp>
      <p:sp>
        <p:nvSpPr>
          <p:cNvPr id="17" name="Rectangle 16"/>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pourquoi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ZoneTexte 17"/>
          <p:cNvSpPr txBox="1"/>
          <p:nvPr/>
        </p:nvSpPr>
        <p:spPr>
          <a:xfrm>
            <a:off x="250825" y="919163"/>
            <a:ext cx="8137599" cy="369332"/>
          </a:xfrm>
          <a:prstGeom prst="rect">
            <a:avLst/>
          </a:prstGeom>
          <a:noFill/>
        </p:spPr>
        <p:txBody>
          <a:bodyPr wrap="square">
            <a:spAutoFit/>
          </a:bodyPr>
          <a:lstStyle/>
          <a:p>
            <a:pPr marL="285750" indent="-285750">
              <a:buFont typeface="Arial" panose="020B0604020202020204" pitchFamily="34" charset="0"/>
              <a:buChar char="•"/>
              <a:defRPr/>
            </a:pPr>
            <a:r>
              <a:rPr lang="fr-FR" b="1" dirty="0" smtClean="0">
                <a:solidFill>
                  <a:schemeClr val="accent6"/>
                </a:solidFill>
              </a:rPr>
              <a:t>Robustesse au sevrage </a:t>
            </a:r>
            <a:endParaRPr lang="fr-FR" b="1" dirty="0">
              <a:solidFill>
                <a:schemeClr val="accent6"/>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e 47"/>
          <p:cNvGrpSpPr>
            <a:grpSpLocks/>
          </p:cNvGrpSpPr>
          <p:nvPr/>
        </p:nvGrpSpPr>
        <p:grpSpPr bwMode="auto">
          <a:xfrm>
            <a:off x="395536" y="2636912"/>
            <a:ext cx="5837636" cy="2916246"/>
            <a:chOff x="206375" y="3486150"/>
            <a:chExt cx="5836692" cy="2918398"/>
          </a:xfrm>
        </p:grpSpPr>
        <p:sp>
          <p:nvSpPr>
            <p:cNvPr id="92170" name="Rectangle 14"/>
            <p:cNvSpPr>
              <a:spLocks noChangeArrowheads="1"/>
            </p:cNvSpPr>
            <p:nvPr/>
          </p:nvSpPr>
          <p:spPr bwMode="auto">
            <a:xfrm>
              <a:off x="827584" y="4077072"/>
              <a:ext cx="172633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fr-FR" altLang="fr-FR" sz="1600" b="1" dirty="0" smtClean="0">
                  <a:latin typeface="Calibri" panose="020F0502020204030204" pitchFamily="34" charset="0"/>
                </a:rPr>
                <a:t># </a:t>
              </a:r>
              <a:r>
                <a:rPr lang="fr-FR" altLang="fr-FR" sz="1600" b="1" dirty="0" err="1" smtClean="0">
                  <a:latin typeface="Calibri" panose="020F0502020204030204" pitchFamily="34" charset="0"/>
                </a:rPr>
                <a:t>feces</a:t>
              </a:r>
              <a:r>
                <a:rPr lang="fr-FR" altLang="fr-FR" sz="1600" b="1" dirty="0" smtClean="0">
                  <a:latin typeface="Calibri" panose="020F0502020204030204" pitchFamily="34" charset="0"/>
                </a:rPr>
                <a:t> </a:t>
              </a:r>
              <a:r>
                <a:rPr lang="fr-FR" altLang="fr-FR" sz="1600" b="1" dirty="0" err="1">
                  <a:latin typeface="Calibri" panose="020F0502020204030204" pitchFamily="34" charset="0"/>
                </a:rPr>
                <a:t>intake</a:t>
              </a:r>
              <a:endParaRPr lang="fr-FR" altLang="fr-FR" sz="1600" b="1" dirty="0">
                <a:latin typeface="Calibri" panose="020F0502020204030204" pitchFamily="34" charset="0"/>
              </a:endParaRPr>
            </a:p>
          </p:txBody>
        </p:sp>
        <p:grpSp>
          <p:nvGrpSpPr>
            <p:cNvPr id="92172" name="Groupe 44"/>
            <p:cNvGrpSpPr>
              <a:grpSpLocks/>
            </p:cNvGrpSpPr>
            <p:nvPr/>
          </p:nvGrpSpPr>
          <p:grpSpPr bwMode="auto">
            <a:xfrm>
              <a:off x="206375" y="3486150"/>
              <a:ext cx="5415580" cy="2141538"/>
              <a:chOff x="206375" y="3486150"/>
              <a:chExt cx="5415580" cy="2141538"/>
            </a:xfrm>
          </p:grpSpPr>
          <p:sp>
            <p:nvSpPr>
              <p:cNvPr id="45" name="ZoneTexte 44"/>
              <p:cNvSpPr txBox="1"/>
              <p:nvPr/>
            </p:nvSpPr>
            <p:spPr bwMode="auto">
              <a:xfrm>
                <a:off x="4626755" y="3490925"/>
                <a:ext cx="971392" cy="54014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1" fontAlgn="auto" hangingPunct="1">
                  <a:spcBef>
                    <a:spcPts val="0"/>
                  </a:spcBef>
                  <a:spcAft>
                    <a:spcPts val="0"/>
                  </a:spcAft>
                  <a:defRPr/>
                </a:pPr>
                <a:endParaRPr lang="fr-FR" sz="1600" dirty="0"/>
              </a:p>
            </p:txBody>
          </p:sp>
          <p:sp>
            <p:nvSpPr>
              <p:cNvPr id="23" name="ZoneTexte 22"/>
              <p:cNvSpPr txBox="1"/>
              <p:nvPr/>
            </p:nvSpPr>
            <p:spPr bwMode="auto">
              <a:xfrm>
                <a:off x="3625205" y="4072378"/>
                <a:ext cx="936472" cy="370161"/>
              </a:xfrm>
              <a:prstGeom prst="rect">
                <a:avLst/>
              </a:prstGeom>
              <a:solidFill>
                <a:schemeClr val="accent4"/>
              </a:solidFill>
              <a:ln>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eaLnBrk="1" fontAlgn="auto" hangingPunct="1">
                  <a:spcBef>
                    <a:spcPts val="0"/>
                  </a:spcBef>
                  <a:spcAft>
                    <a:spcPts val="0"/>
                  </a:spcAft>
                  <a:defRPr/>
                </a:pPr>
                <a:r>
                  <a:rPr lang="fr-FR" b="1" dirty="0">
                    <a:solidFill>
                      <a:schemeClr val="bg1"/>
                    </a:solidFill>
                  </a:rPr>
                  <a:t>-</a:t>
                </a:r>
              </a:p>
            </p:txBody>
          </p:sp>
          <p:sp>
            <p:nvSpPr>
              <p:cNvPr id="24" name="ZoneTexte 23"/>
              <p:cNvSpPr txBox="1"/>
              <p:nvPr/>
            </p:nvSpPr>
            <p:spPr bwMode="auto">
              <a:xfrm>
                <a:off x="2617307" y="4070790"/>
                <a:ext cx="936472" cy="370160"/>
              </a:xfrm>
              <a:prstGeom prst="rect">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eaLnBrk="1" fontAlgn="auto" hangingPunct="1">
                  <a:spcBef>
                    <a:spcPts val="0"/>
                  </a:spcBef>
                  <a:spcAft>
                    <a:spcPts val="0"/>
                  </a:spcAft>
                  <a:defRPr/>
                </a:pPr>
                <a:r>
                  <a:rPr lang="fr-FR" dirty="0"/>
                  <a:t>10 c</a:t>
                </a:r>
              </a:p>
            </p:txBody>
          </p:sp>
          <p:sp>
            <p:nvSpPr>
              <p:cNvPr id="92177" name="Rectangle 21"/>
              <p:cNvSpPr>
                <a:spLocks noChangeArrowheads="1"/>
              </p:cNvSpPr>
              <p:nvPr/>
            </p:nvSpPr>
            <p:spPr bwMode="auto">
              <a:xfrm>
                <a:off x="206375" y="4646613"/>
                <a:ext cx="2339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fr-FR" altLang="fr-FR" sz="1600" b="1">
                    <a:latin typeface="Calibri" panose="020F0502020204030204" pitchFamily="34" charset="0"/>
                  </a:rPr>
                  <a:t>Live weight at 35 days (g)</a:t>
                </a:r>
              </a:p>
            </p:txBody>
          </p:sp>
          <p:sp>
            <p:nvSpPr>
              <p:cNvPr id="92178" name="Rectangle 27"/>
              <p:cNvSpPr>
                <a:spLocks noChangeArrowheads="1"/>
              </p:cNvSpPr>
              <p:nvPr/>
            </p:nvSpPr>
            <p:spPr bwMode="auto">
              <a:xfrm>
                <a:off x="295326" y="5213349"/>
                <a:ext cx="2258963" cy="33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fr-FR" altLang="fr-FR" sz="1600" b="1" dirty="0" err="1">
                    <a:latin typeface="Calibri" panose="020F0502020204030204" pitchFamily="34" charset="0"/>
                  </a:rPr>
                  <a:t>Mortality</a:t>
                </a:r>
                <a:r>
                  <a:rPr lang="fr-FR" altLang="fr-FR" sz="1600" b="1" dirty="0">
                    <a:latin typeface="Calibri" panose="020F0502020204030204" pitchFamily="34" charset="0"/>
                  </a:rPr>
                  <a:t>  2-70 </a:t>
                </a:r>
                <a:r>
                  <a:rPr lang="fr-FR" altLang="fr-FR" sz="1600" b="1" dirty="0" err="1" smtClean="0">
                    <a:latin typeface="Calibri" panose="020F0502020204030204" pitchFamily="34" charset="0"/>
                  </a:rPr>
                  <a:t>days</a:t>
                </a:r>
                <a:r>
                  <a:rPr lang="fr-FR" altLang="fr-FR" sz="1600" b="1" dirty="0" smtClean="0">
                    <a:latin typeface="Calibri" panose="020F0502020204030204" pitchFamily="34" charset="0"/>
                  </a:rPr>
                  <a:t> </a:t>
                </a:r>
                <a:r>
                  <a:rPr lang="fr-FR" altLang="fr-FR" sz="1600" b="1" dirty="0">
                    <a:latin typeface="Calibri" panose="020F0502020204030204" pitchFamily="34" charset="0"/>
                  </a:rPr>
                  <a:t>(%)</a:t>
                </a:r>
              </a:p>
            </p:txBody>
          </p:sp>
          <p:sp>
            <p:nvSpPr>
              <p:cNvPr id="28" name="ZoneTexte 27"/>
              <p:cNvSpPr txBox="1"/>
              <p:nvPr/>
            </p:nvSpPr>
            <p:spPr bwMode="auto">
              <a:xfrm>
                <a:off x="3625205" y="5217811"/>
                <a:ext cx="936472" cy="409877"/>
              </a:xfrm>
              <a:prstGeom prst="rect">
                <a:avLst/>
              </a:prstGeom>
              <a:solidFill>
                <a:schemeClr val="accent4"/>
              </a:solidFill>
              <a:ln>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eaLnBrk="1" fontAlgn="auto" hangingPunct="1">
                  <a:lnSpc>
                    <a:spcPct val="115000"/>
                  </a:lnSpc>
                  <a:spcBef>
                    <a:spcPts val="0"/>
                  </a:spcBef>
                  <a:spcAft>
                    <a:spcPts val="0"/>
                  </a:spcAft>
                  <a:defRPr/>
                </a:pPr>
                <a:r>
                  <a:rPr lang="fr-FR" dirty="0">
                    <a:solidFill>
                      <a:schemeClr val="bg1"/>
                    </a:solidFill>
                    <a:ea typeface="Times New Roman"/>
                    <a:cs typeface="Arial" pitchFamily="34" charset="0"/>
                  </a:rPr>
                  <a:t>22.8 a</a:t>
                </a:r>
                <a:endParaRPr lang="fr-FR" sz="1600" dirty="0">
                  <a:solidFill>
                    <a:schemeClr val="bg1"/>
                  </a:solidFill>
                  <a:ea typeface="Calibri"/>
                  <a:cs typeface="Arial" pitchFamily="34" charset="0"/>
                </a:endParaRPr>
              </a:p>
            </p:txBody>
          </p:sp>
          <p:sp>
            <p:nvSpPr>
              <p:cNvPr id="29" name="ZoneTexte 28"/>
              <p:cNvSpPr txBox="1"/>
              <p:nvPr/>
            </p:nvSpPr>
            <p:spPr bwMode="auto">
              <a:xfrm>
                <a:off x="2617307" y="5213044"/>
                <a:ext cx="936472" cy="397168"/>
              </a:xfrm>
              <a:prstGeom prst="rect">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eaLnBrk="1" fontAlgn="auto" hangingPunct="1">
                  <a:spcBef>
                    <a:spcPts val="0"/>
                  </a:spcBef>
                  <a:spcAft>
                    <a:spcPts val="0"/>
                  </a:spcAft>
                  <a:defRPr/>
                </a:pPr>
                <a:r>
                  <a:rPr lang="fr-FR" dirty="0">
                    <a:ea typeface="Times New Roman"/>
                    <a:cs typeface="Arial" pitchFamily="34" charset="0"/>
                  </a:rPr>
                  <a:t>15.5</a:t>
                </a:r>
                <a:r>
                  <a:rPr lang="fr-FR" sz="1600" dirty="0">
                    <a:ea typeface="Calibri"/>
                    <a:cs typeface="Arial" pitchFamily="34" charset="0"/>
                  </a:rPr>
                  <a:t> a</a:t>
                </a:r>
                <a:r>
                  <a:rPr lang="fr-FR" dirty="0"/>
                  <a:t>b</a:t>
                </a:r>
              </a:p>
            </p:txBody>
          </p:sp>
          <p:sp>
            <p:nvSpPr>
              <p:cNvPr id="35" name="ZoneTexte 34"/>
              <p:cNvSpPr txBox="1"/>
              <p:nvPr/>
            </p:nvSpPr>
            <p:spPr bwMode="auto">
              <a:xfrm>
                <a:off x="3633142" y="4585520"/>
                <a:ext cx="936472" cy="408288"/>
              </a:xfrm>
              <a:prstGeom prst="rect">
                <a:avLst/>
              </a:prstGeom>
              <a:solidFill>
                <a:schemeClr val="accent4"/>
              </a:solidFill>
              <a:ln>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eaLnBrk="1" fontAlgn="auto" hangingPunct="1">
                  <a:lnSpc>
                    <a:spcPct val="115000"/>
                  </a:lnSpc>
                  <a:spcBef>
                    <a:spcPts val="0"/>
                  </a:spcBef>
                  <a:spcAft>
                    <a:spcPts val="0"/>
                  </a:spcAft>
                  <a:defRPr/>
                </a:pPr>
                <a:r>
                  <a:rPr lang="fr-FR" dirty="0">
                    <a:solidFill>
                      <a:schemeClr val="bg1"/>
                    </a:solidFill>
                    <a:ea typeface="Times New Roman"/>
                    <a:cs typeface="Arial" pitchFamily="34" charset="0"/>
                  </a:rPr>
                  <a:t>837 b</a:t>
                </a:r>
                <a:endParaRPr lang="fr-FR" sz="1600" dirty="0">
                  <a:solidFill>
                    <a:schemeClr val="bg1"/>
                  </a:solidFill>
                  <a:ea typeface="Calibri"/>
                  <a:cs typeface="Arial" pitchFamily="34" charset="0"/>
                </a:endParaRPr>
              </a:p>
            </p:txBody>
          </p:sp>
          <p:sp>
            <p:nvSpPr>
              <p:cNvPr id="36" name="ZoneTexte 35"/>
              <p:cNvSpPr txBox="1"/>
              <p:nvPr/>
            </p:nvSpPr>
            <p:spPr bwMode="auto">
              <a:xfrm>
                <a:off x="2626831" y="4609349"/>
                <a:ext cx="934885" cy="368572"/>
              </a:xfrm>
              <a:prstGeom prst="rect">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eaLnBrk="1" fontAlgn="auto" hangingPunct="1">
                  <a:spcBef>
                    <a:spcPts val="0"/>
                  </a:spcBef>
                  <a:spcAft>
                    <a:spcPts val="0"/>
                  </a:spcAft>
                  <a:defRPr/>
                </a:pPr>
                <a:r>
                  <a:rPr lang="fr-FR" dirty="0">
                    <a:ea typeface="Times New Roman"/>
                    <a:cs typeface="Arial" pitchFamily="34" charset="0"/>
                  </a:rPr>
                  <a:t>858 ab</a:t>
                </a:r>
                <a:endParaRPr lang="fr-FR" dirty="0"/>
              </a:p>
            </p:txBody>
          </p:sp>
          <p:grpSp>
            <p:nvGrpSpPr>
              <p:cNvPr id="92185" name="Groupe 10"/>
              <p:cNvGrpSpPr>
                <a:grpSpLocks/>
              </p:cNvGrpSpPr>
              <p:nvPr/>
            </p:nvGrpSpPr>
            <p:grpSpPr bwMode="auto">
              <a:xfrm>
                <a:off x="3624677" y="3486159"/>
                <a:ext cx="954882" cy="540113"/>
                <a:chOff x="2408847" y="1917346"/>
                <a:chExt cx="1010227" cy="540058"/>
              </a:xfrm>
            </p:grpSpPr>
            <p:sp>
              <p:nvSpPr>
                <p:cNvPr id="49" name="ZoneTexte 48"/>
                <p:cNvSpPr txBox="1"/>
                <p:nvPr/>
              </p:nvSpPr>
              <p:spPr>
                <a:xfrm>
                  <a:off x="2409406" y="1917346"/>
                  <a:ext cx="992430" cy="540093"/>
                </a:xfrm>
                <a:prstGeom prst="rect">
                  <a:avLst/>
                </a:prstGeom>
                <a:noFill/>
                <a:ln>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eaLnBrk="1" fontAlgn="auto" hangingPunct="1">
                    <a:spcBef>
                      <a:spcPts val="0"/>
                    </a:spcBef>
                    <a:spcAft>
                      <a:spcPts val="0"/>
                    </a:spcAft>
                    <a:defRPr/>
                  </a:pPr>
                  <a:endParaRPr lang="fr-FR" sz="1600" dirty="0"/>
                </a:p>
              </p:txBody>
            </p:sp>
            <p:sp>
              <p:nvSpPr>
                <p:cNvPr id="48" name="Rectangle 47"/>
                <p:cNvSpPr/>
                <p:nvPr/>
              </p:nvSpPr>
              <p:spPr>
                <a:xfrm>
                  <a:off x="2426198" y="2019011"/>
                  <a:ext cx="992430" cy="338352"/>
                </a:xfrm>
                <a:prstGeom prst="rect">
                  <a:avLst/>
                </a:prstGeom>
              </p:spPr>
              <p:txBody>
                <a:bodyPr>
                  <a:spAutoFit/>
                </a:bodyPr>
                <a:lstStyle/>
                <a:p>
                  <a:pPr algn="ctr" eaLnBrk="1" fontAlgn="auto" hangingPunct="1">
                    <a:spcBef>
                      <a:spcPts val="0"/>
                    </a:spcBef>
                    <a:spcAft>
                      <a:spcPts val="0"/>
                    </a:spcAft>
                    <a:defRPr/>
                  </a:pPr>
                  <a:r>
                    <a:rPr lang="fr-FR" sz="1600" b="1" dirty="0">
                      <a:solidFill>
                        <a:schemeClr val="accent4"/>
                      </a:solidFill>
                      <a:latin typeface="+mn-lt"/>
                      <a:cs typeface="+mn-cs"/>
                    </a:rPr>
                    <a:t>No </a:t>
                  </a:r>
                  <a:r>
                    <a:rPr lang="fr-FR" sz="1600" b="1" dirty="0" err="1">
                      <a:solidFill>
                        <a:schemeClr val="accent4"/>
                      </a:solidFill>
                      <a:latin typeface="+mn-lt"/>
                      <a:cs typeface="+mn-cs"/>
                    </a:rPr>
                    <a:t>Feces</a:t>
                  </a:r>
                  <a:endParaRPr lang="fr-FR" sz="1600" b="1" dirty="0">
                    <a:solidFill>
                      <a:schemeClr val="accent4"/>
                    </a:solidFill>
                    <a:latin typeface="+mn-lt"/>
                    <a:cs typeface="+mn-cs"/>
                  </a:endParaRPr>
                </a:p>
              </p:txBody>
            </p:sp>
          </p:grpSp>
          <p:grpSp>
            <p:nvGrpSpPr>
              <p:cNvPr id="92186" name="Groupe 13"/>
              <p:cNvGrpSpPr>
                <a:grpSpLocks/>
              </p:cNvGrpSpPr>
              <p:nvPr/>
            </p:nvGrpSpPr>
            <p:grpSpPr bwMode="auto">
              <a:xfrm>
                <a:off x="2602406" y="3486160"/>
                <a:ext cx="951708" cy="540113"/>
                <a:chOff x="596186" y="1916841"/>
                <a:chExt cx="951179" cy="540363"/>
              </a:xfrm>
            </p:grpSpPr>
            <p:sp>
              <p:nvSpPr>
                <p:cNvPr id="47" name="ZoneTexte 46"/>
                <p:cNvSpPr txBox="1"/>
                <p:nvPr/>
              </p:nvSpPr>
              <p:spPr>
                <a:xfrm>
                  <a:off x="596802" y="1916840"/>
                  <a:ext cx="934366" cy="540398"/>
                </a:xfrm>
                <a:prstGeom prst="rect">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eaLnBrk="1" fontAlgn="auto" hangingPunct="1">
                    <a:spcBef>
                      <a:spcPts val="0"/>
                    </a:spcBef>
                    <a:spcAft>
                      <a:spcPts val="0"/>
                    </a:spcAft>
                    <a:defRPr/>
                  </a:pPr>
                  <a:endParaRPr lang="fr-FR" sz="1600" dirty="0"/>
                </a:p>
              </p:txBody>
            </p:sp>
            <p:sp>
              <p:nvSpPr>
                <p:cNvPr id="46" name="Rectangle 12"/>
                <p:cNvSpPr>
                  <a:spLocks noChangeArrowheads="1"/>
                </p:cNvSpPr>
                <p:nvPr/>
              </p:nvSpPr>
              <p:spPr bwMode="auto">
                <a:xfrm>
                  <a:off x="612665" y="2018562"/>
                  <a:ext cx="934366" cy="340133"/>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fr-FR" sz="1600" b="1" dirty="0">
                      <a:solidFill>
                        <a:schemeClr val="accent6"/>
                      </a:solidFill>
                      <a:latin typeface="Calibri" pitchFamily="34" charset="0"/>
                      <a:cs typeface="+mn-cs"/>
                    </a:rPr>
                    <a:t>Control</a:t>
                  </a:r>
                </a:p>
              </p:txBody>
            </p:sp>
          </p:grpSp>
          <p:sp>
            <p:nvSpPr>
              <p:cNvPr id="40" name="ZoneTexte 39"/>
              <p:cNvSpPr txBox="1"/>
              <p:nvPr/>
            </p:nvSpPr>
            <p:spPr bwMode="auto">
              <a:xfrm>
                <a:off x="4642627" y="4070790"/>
                <a:ext cx="971392" cy="3701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1" fontAlgn="auto" hangingPunct="1">
                  <a:spcBef>
                    <a:spcPts val="0"/>
                  </a:spcBef>
                  <a:spcAft>
                    <a:spcPts val="0"/>
                  </a:spcAft>
                  <a:defRPr/>
                </a:pPr>
                <a:r>
                  <a:rPr lang="fr-FR" dirty="0"/>
                  <a:t>36 a</a:t>
                </a:r>
              </a:p>
            </p:txBody>
          </p:sp>
          <p:sp>
            <p:nvSpPr>
              <p:cNvPr id="41" name="ZoneTexte 40"/>
              <p:cNvSpPr txBox="1"/>
              <p:nvPr/>
            </p:nvSpPr>
            <p:spPr bwMode="auto">
              <a:xfrm>
                <a:off x="4642627" y="5232108"/>
                <a:ext cx="971392" cy="36857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1" fontAlgn="auto" hangingPunct="1">
                  <a:spcBef>
                    <a:spcPts val="0"/>
                  </a:spcBef>
                  <a:spcAft>
                    <a:spcPts val="0"/>
                  </a:spcAft>
                  <a:defRPr/>
                </a:pPr>
                <a:r>
                  <a:rPr lang="fr-FR" dirty="0">
                    <a:solidFill>
                      <a:schemeClr val="bg1"/>
                    </a:solidFill>
                    <a:ea typeface="Times New Roman"/>
                    <a:cs typeface="Arial" pitchFamily="34" charset="0"/>
                  </a:rPr>
                  <a:t>9.3 </a:t>
                </a:r>
                <a:r>
                  <a:rPr lang="fr-FR" dirty="0">
                    <a:solidFill>
                      <a:schemeClr val="bg1"/>
                    </a:solidFill>
                  </a:rPr>
                  <a:t>b</a:t>
                </a:r>
              </a:p>
            </p:txBody>
          </p:sp>
          <p:sp>
            <p:nvSpPr>
              <p:cNvPr id="43" name="ZoneTexte 42"/>
              <p:cNvSpPr txBox="1"/>
              <p:nvPr/>
            </p:nvSpPr>
            <p:spPr bwMode="auto">
              <a:xfrm>
                <a:off x="4650563" y="4598229"/>
                <a:ext cx="971392" cy="36857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1" fontAlgn="auto" hangingPunct="1">
                  <a:spcBef>
                    <a:spcPts val="0"/>
                  </a:spcBef>
                  <a:spcAft>
                    <a:spcPts val="0"/>
                  </a:spcAft>
                  <a:defRPr/>
                </a:pPr>
                <a:r>
                  <a:rPr lang="fr-FR" dirty="0">
                    <a:solidFill>
                      <a:schemeClr val="bg1"/>
                    </a:solidFill>
                    <a:ea typeface="Times New Roman"/>
                    <a:cs typeface="Arial" pitchFamily="34" charset="0"/>
                  </a:rPr>
                  <a:t>891 a</a:t>
                </a:r>
                <a:endParaRPr lang="fr-FR" dirty="0">
                  <a:solidFill>
                    <a:schemeClr val="bg1"/>
                  </a:solidFill>
                </a:endParaRPr>
              </a:p>
            </p:txBody>
          </p:sp>
          <p:sp>
            <p:nvSpPr>
              <p:cNvPr id="92192" name="Rectangle 33"/>
              <p:cNvSpPr>
                <a:spLocks noChangeArrowheads="1"/>
              </p:cNvSpPr>
              <p:nvPr/>
            </p:nvSpPr>
            <p:spPr bwMode="auto">
              <a:xfrm>
                <a:off x="4643438" y="3486150"/>
                <a:ext cx="971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600" b="1">
                    <a:solidFill>
                      <a:schemeClr val="bg2"/>
                    </a:solidFill>
                    <a:latin typeface="Calibri" panose="020F0502020204030204" pitchFamily="34" charset="0"/>
                  </a:rPr>
                  <a:t>Feces supply</a:t>
                </a:r>
                <a:endParaRPr lang="fr-FR" altLang="fr-FR" sz="1600">
                  <a:solidFill>
                    <a:schemeClr val="bg2"/>
                  </a:solidFill>
                  <a:latin typeface="Calibri" panose="020F0502020204030204" pitchFamily="34" charset="0"/>
                </a:endParaRPr>
              </a:p>
            </p:txBody>
          </p:sp>
        </p:grpSp>
        <p:sp>
          <p:nvSpPr>
            <p:cNvPr id="92173" name="ZoneTexte 41"/>
            <p:cNvSpPr txBox="1">
              <a:spLocks noChangeArrowheads="1"/>
            </p:cNvSpPr>
            <p:nvPr/>
          </p:nvSpPr>
          <p:spPr bwMode="auto">
            <a:xfrm>
              <a:off x="4382163" y="6127362"/>
              <a:ext cx="1660904" cy="27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200" i="1" dirty="0"/>
                <a:t>(Combes et al., 2014)</a:t>
              </a:r>
            </a:p>
          </p:txBody>
        </p:sp>
      </p:grpSp>
      <p:sp>
        <p:nvSpPr>
          <p:cNvPr id="56" name="Titre 7"/>
          <p:cNvSpPr txBox="1">
            <a:spLocks/>
          </p:cNvSpPr>
          <p:nvPr/>
        </p:nvSpPr>
        <p:spPr bwMode="auto">
          <a:xfrm>
            <a:off x="0" y="-26988"/>
            <a:ext cx="8229600" cy="1143001"/>
          </a:xfrm>
          <a:prstGeom prst="rect">
            <a:avLst/>
          </a:prstGeom>
          <a:noFill/>
          <a:ln w="9525">
            <a:noFill/>
            <a:miter lim="800000"/>
            <a:headEnd/>
            <a:tailEnd/>
          </a:ln>
        </p:spPr>
        <p:txBody>
          <a:bodyPr anchor="ctr"/>
          <a:lstStyle/>
          <a:p>
            <a:pPr algn="ctr">
              <a:defRPr/>
            </a:pPr>
            <a:r>
              <a:rPr lang="en-US" sz="3200" dirty="0">
                <a:solidFill>
                  <a:schemeClr val="bg1"/>
                </a:solidFill>
                <a:latin typeface="+mj-lt"/>
                <a:ea typeface="ＭＳ Ｐゴシック" pitchFamily="80" charset="-128"/>
                <a:cs typeface="+mj-cs"/>
              </a:rPr>
              <a:t>Potential ways to engineer the rabbit digestive ecosystem</a:t>
            </a:r>
            <a:endParaRPr lang="fr-FR" sz="3200" dirty="0">
              <a:solidFill>
                <a:schemeClr val="bg1"/>
              </a:solidFill>
              <a:latin typeface="+mj-lt"/>
              <a:ea typeface="ＭＳ Ｐゴシック" pitchFamily="80" charset="-128"/>
              <a:cs typeface="+mj-cs"/>
            </a:endParaRPr>
          </a:p>
        </p:txBody>
      </p:sp>
      <p:sp>
        <p:nvSpPr>
          <p:cNvPr id="38" name="Rectangle 37"/>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pourquoi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9" name="ZoneTexte 38"/>
          <p:cNvSpPr txBox="1"/>
          <p:nvPr/>
        </p:nvSpPr>
        <p:spPr>
          <a:xfrm>
            <a:off x="250825" y="919163"/>
            <a:ext cx="8137599" cy="369332"/>
          </a:xfrm>
          <a:prstGeom prst="rect">
            <a:avLst/>
          </a:prstGeom>
          <a:noFill/>
        </p:spPr>
        <p:txBody>
          <a:bodyPr wrap="square">
            <a:spAutoFit/>
          </a:bodyPr>
          <a:lstStyle/>
          <a:p>
            <a:pPr marL="285750" indent="-285750">
              <a:buFont typeface="Arial" panose="020B0604020202020204" pitchFamily="34" charset="0"/>
              <a:buChar char="•"/>
              <a:defRPr/>
            </a:pPr>
            <a:r>
              <a:rPr lang="fr-FR" b="1" dirty="0" smtClean="0">
                <a:solidFill>
                  <a:schemeClr val="accent6"/>
                </a:solidFill>
              </a:rPr>
              <a:t>Robustesse au sevrage </a:t>
            </a:r>
            <a:endParaRPr lang="fr-FR" b="1" dirty="0">
              <a:solidFill>
                <a:schemeClr val="accent6"/>
              </a:solidFill>
            </a:endParaRPr>
          </a:p>
        </p:txBody>
      </p:sp>
      <p:pic>
        <p:nvPicPr>
          <p:cNvPr id="44" name="Image 10" descr="J7 après la tétée cage 11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065838" y="2997200"/>
            <a:ext cx="26797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Ellipse 49"/>
          <p:cNvSpPr/>
          <p:nvPr/>
        </p:nvSpPr>
        <p:spPr>
          <a:xfrm>
            <a:off x="7956550" y="3500438"/>
            <a:ext cx="287338" cy="7207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1" name="Espace réservé du contenu 8"/>
          <p:cNvSpPr txBox="1">
            <a:spLocks/>
          </p:cNvSpPr>
          <p:nvPr/>
        </p:nvSpPr>
        <p:spPr bwMode="auto">
          <a:xfrm>
            <a:off x="1852747" y="1383516"/>
            <a:ext cx="6727825" cy="820737"/>
          </a:xfrm>
          <a:prstGeom prst="rect">
            <a:avLst/>
          </a:prstGeom>
          <a:noFill/>
          <a:ln w="9525">
            <a:noFill/>
            <a:miter lim="800000"/>
            <a:headEnd/>
            <a:tailEnd/>
          </a:ln>
        </p:spPr>
        <p:txBody>
          <a:bodyPr/>
          <a:lstStyle/>
          <a:p>
            <a:pPr>
              <a:spcBef>
                <a:spcPct val="20000"/>
              </a:spcBef>
              <a:buFont typeface="Arial" pitchFamily="34" charset="0"/>
              <a:buNone/>
              <a:defRPr/>
            </a:pPr>
            <a:r>
              <a:rPr lang="fr-FR" sz="2800" dirty="0" smtClean="0">
                <a:latin typeface="+mn-lt"/>
                <a:ea typeface="ＭＳ Ｐゴシック" pitchFamily="80" charset="-128"/>
              </a:rPr>
              <a:t>Coprophagie</a:t>
            </a:r>
            <a:endParaRPr lang="fr-FR" sz="2800" dirty="0">
              <a:latin typeface="+mn-lt"/>
              <a:ea typeface="ＭＳ Ｐゴシック" pitchFamily="80" charset="-128"/>
            </a:endParaRPr>
          </a:p>
        </p:txBody>
      </p:sp>
      <p:pic>
        <p:nvPicPr>
          <p:cNvPr id="53" name="Image 3" descr="lapereaux à J1 avt changement ni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468438"/>
            <a:ext cx="1368425" cy="1023937"/>
          </a:xfrm>
          <a:prstGeom prst="rect">
            <a:avLst/>
          </a:prstGeom>
          <a:noFill/>
          <a:ln>
            <a:noFill/>
          </a:ln>
          <a:effectLst>
            <a:outerShdw algn="ctr" rotWithShape="0">
              <a:srgbClr val="80808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281"/>
          <p:cNvSpPr/>
          <p:nvPr/>
        </p:nvSpPr>
        <p:spPr>
          <a:xfrm>
            <a:off x="4078288" y="3357563"/>
            <a:ext cx="3230562" cy="2879725"/>
          </a:xfrm>
          <a:prstGeom prst="rect">
            <a:avLst/>
          </a:prstGeom>
          <a:solidFill>
            <a:schemeClr val="tx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3" name="Ellipse 2"/>
          <p:cNvSpPr/>
          <p:nvPr/>
        </p:nvSpPr>
        <p:spPr>
          <a:xfrm rot="20590620">
            <a:off x="2752725" y="3692525"/>
            <a:ext cx="504825" cy="115252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 name="Ellipse 20"/>
          <p:cNvSpPr/>
          <p:nvPr/>
        </p:nvSpPr>
        <p:spPr>
          <a:xfrm rot="2553753">
            <a:off x="2143125" y="4587875"/>
            <a:ext cx="925513" cy="51593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Ellipse 22"/>
          <p:cNvSpPr/>
          <p:nvPr/>
        </p:nvSpPr>
        <p:spPr>
          <a:xfrm rot="3024241">
            <a:off x="1348581" y="4317207"/>
            <a:ext cx="993775" cy="46196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 name="Ellipse 26"/>
          <p:cNvSpPr/>
          <p:nvPr/>
        </p:nvSpPr>
        <p:spPr>
          <a:xfrm rot="6941192">
            <a:off x="1432719" y="4182269"/>
            <a:ext cx="723900" cy="60801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93191"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3068638"/>
            <a:ext cx="28797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Ellipse 19"/>
          <p:cNvSpPr/>
          <p:nvPr/>
        </p:nvSpPr>
        <p:spPr>
          <a:xfrm rot="18733931">
            <a:off x="6188869" y="4202907"/>
            <a:ext cx="739775" cy="515937"/>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Ellipse 24"/>
          <p:cNvSpPr/>
          <p:nvPr/>
        </p:nvSpPr>
        <p:spPr>
          <a:xfrm rot="2052409">
            <a:off x="4797425" y="4379913"/>
            <a:ext cx="993775" cy="40481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Ellipse 25"/>
          <p:cNvSpPr/>
          <p:nvPr/>
        </p:nvSpPr>
        <p:spPr>
          <a:xfrm rot="2838666">
            <a:off x="4587081" y="4418807"/>
            <a:ext cx="979487" cy="431800"/>
          </a:xfrm>
          <a:prstGeom prst="ellipse">
            <a:avLst/>
          </a:prstGeom>
          <a:solidFill>
            <a:schemeClr val="accent1">
              <a:lumMod val="20000"/>
              <a:lumOff val="80000"/>
              <a:alpha val="67000"/>
            </a:scheme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 name="Ellipse 21"/>
          <p:cNvSpPr/>
          <p:nvPr/>
        </p:nvSpPr>
        <p:spPr>
          <a:xfrm rot="1982581">
            <a:off x="5095875" y="4467225"/>
            <a:ext cx="1103313" cy="517525"/>
          </a:xfrm>
          <a:prstGeom prst="ellipse">
            <a:avLst/>
          </a:prstGeom>
          <a:solidFill>
            <a:schemeClr val="tx2">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93196" name="Image 3"/>
          <p:cNvPicPr>
            <a:picLocks noChangeAspect="1"/>
          </p:cNvPicPr>
          <p:nvPr/>
        </p:nvPicPr>
        <p:blipFill>
          <a:blip r:embed="rId3" cstate="print">
            <a:extLst>
              <a:ext uri="{28A0092B-C50C-407E-A947-70E740481C1C}">
                <a14:useLocalDpi xmlns:a14="http://schemas.microsoft.com/office/drawing/2010/main" val="0"/>
              </a:ext>
            </a:extLst>
          </a:blip>
          <a:srcRect l="7503" t="10002" b="9982"/>
          <a:stretch>
            <a:fillRect/>
          </a:stretch>
        </p:blipFill>
        <p:spPr bwMode="auto">
          <a:xfrm>
            <a:off x="4427538" y="3429000"/>
            <a:ext cx="26638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 name="Rectangle 277"/>
          <p:cNvSpPr>
            <a:spLocks noChangeArrowheads="1"/>
          </p:cNvSpPr>
          <p:nvPr/>
        </p:nvSpPr>
        <p:spPr bwMode="auto">
          <a:xfrm>
            <a:off x="334963" y="5713413"/>
            <a:ext cx="3384550" cy="523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indent="222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0" algn="r">
              <a:defRPr/>
            </a:pPr>
            <a:r>
              <a:rPr lang="fr-FR" sz="1400" b="1" dirty="0" smtClean="0">
                <a:solidFill>
                  <a:schemeClr val="accent4"/>
                </a:solidFill>
                <a:sym typeface="Wingdings" panose="05000000000000000000" pitchFamily="2" charset="2"/>
              </a:rPr>
              <a:t>Suppression du comportement coprophage</a:t>
            </a:r>
          </a:p>
        </p:txBody>
      </p:sp>
      <p:sp>
        <p:nvSpPr>
          <p:cNvPr id="2" name="Rectangle 1"/>
          <p:cNvSpPr/>
          <p:nvPr/>
        </p:nvSpPr>
        <p:spPr>
          <a:xfrm>
            <a:off x="539750" y="3357563"/>
            <a:ext cx="3228975" cy="2879725"/>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81" name="Rectangle 277"/>
          <p:cNvSpPr>
            <a:spLocks noChangeArrowheads="1"/>
          </p:cNvSpPr>
          <p:nvPr/>
        </p:nvSpPr>
        <p:spPr bwMode="auto">
          <a:xfrm>
            <a:off x="3873500" y="5713413"/>
            <a:ext cx="3384550" cy="523875"/>
          </a:xfrm>
          <a:prstGeom prst="rect">
            <a:avLst/>
          </a:prstGeom>
          <a:noFill/>
          <a:ln w="9525">
            <a:noFill/>
            <a:miter lim="800000"/>
            <a:headEnd/>
            <a:tailEnd/>
          </a:ln>
        </p:spPr>
        <p:txBody>
          <a:bodyPr>
            <a:spAutoFit/>
          </a:bodyPr>
          <a:lstStyle>
            <a:lvl1pPr indent="222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0" algn="r">
              <a:defRPr/>
            </a:pPr>
            <a:r>
              <a:rPr lang="fr-FR" sz="1400" b="1" dirty="0" smtClean="0">
                <a:solidFill>
                  <a:schemeClr val="accent4"/>
                </a:solidFill>
                <a:sym typeface="Wingdings" panose="05000000000000000000" pitchFamily="2" charset="2"/>
              </a:rPr>
              <a:t>Stimulation du comportement coprophage</a:t>
            </a:r>
          </a:p>
        </p:txBody>
      </p:sp>
      <p:sp>
        <p:nvSpPr>
          <p:cNvPr id="28" name="Ellipse 27"/>
          <p:cNvSpPr/>
          <p:nvPr/>
        </p:nvSpPr>
        <p:spPr>
          <a:xfrm rot="2838666">
            <a:off x="8068469" y="3325019"/>
            <a:ext cx="979488" cy="4318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rgbClr val="7030A0"/>
                </a:solidFill>
              </a:rPr>
              <a:t>80 j</a:t>
            </a:r>
          </a:p>
        </p:txBody>
      </p:sp>
      <p:sp>
        <p:nvSpPr>
          <p:cNvPr id="29" name="Ellipse 28"/>
          <p:cNvSpPr/>
          <p:nvPr/>
        </p:nvSpPr>
        <p:spPr>
          <a:xfrm rot="2052409">
            <a:off x="7866063" y="3925888"/>
            <a:ext cx="992187" cy="40481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accent1"/>
                </a:solidFill>
              </a:rPr>
              <a:t>49 j</a:t>
            </a:r>
          </a:p>
        </p:txBody>
      </p:sp>
      <p:sp>
        <p:nvSpPr>
          <p:cNvPr id="30" name="Ellipse 29"/>
          <p:cNvSpPr/>
          <p:nvPr/>
        </p:nvSpPr>
        <p:spPr>
          <a:xfrm rot="1982581">
            <a:off x="7773988" y="4527550"/>
            <a:ext cx="1103312" cy="51752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rgbClr val="00B050"/>
                </a:solidFill>
              </a:rPr>
              <a:t>35 j</a:t>
            </a:r>
          </a:p>
        </p:txBody>
      </p:sp>
      <p:sp>
        <p:nvSpPr>
          <p:cNvPr id="31" name="Ellipse 30"/>
          <p:cNvSpPr/>
          <p:nvPr/>
        </p:nvSpPr>
        <p:spPr>
          <a:xfrm rot="990989">
            <a:off x="7691438" y="5148263"/>
            <a:ext cx="1109662" cy="534987"/>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accent6"/>
                </a:solidFill>
              </a:rPr>
              <a:t>14j</a:t>
            </a:r>
          </a:p>
        </p:txBody>
      </p:sp>
      <p:pic>
        <p:nvPicPr>
          <p:cNvPr id="93204" name="Image 10" descr="J7 après la tétée cage 110.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070725" y="3001963"/>
            <a:ext cx="10048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Ellipse 37"/>
          <p:cNvSpPr/>
          <p:nvPr/>
        </p:nvSpPr>
        <p:spPr>
          <a:xfrm>
            <a:off x="7745413" y="3192463"/>
            <a:ext cx="138112" cy="3762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3207" name="Rectangle 3"/>
          <p:cNvSpPr>
            <a:spLocks noChangeArrowheads="1"/>
          </p:cNvSpPr>
          <p:nvPr/>
        </p:nvSpPr>
        <p:spPr bwMode="auto">
          <a:xfrm>
            <a:off x="166688" y="2870200"/>
            <a:ext cx="71056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Arial" panose="020B0604020202020204" pitchFamily="34" charset="0"/>
              <a:buChar char="•"/>
            </a:pPr>
            <a:r>
              <a:rPr lang="fr-FR" sz="1600">
                <a:ea typeface="ＭＳ Ｐゴシック" panose="020B0600070205080204" pitchFamily="34" charset="-128"/>
              </a:rPr>
              <a:t> Does this behaviour contribute to mother microbiota transmission ?</a:t>
            </a:r>
          </a:p>
          <a:p>
            <a:pPr eaLnBrk="1" hangingPunct="1">
              <a:spcBef>
                <a:spcPct val="20000"/>
              </a:spcBef>
            </a:pPr>
            <a:endParaRPr lang="fr-FR" sz="2000">
              <a:solidFill>
                <a:srgbClr val="A3000A"/>
              </a:solidFill>
              <a:ea typeface="ＭＳ Ｐゴシック" panose="020B0600070205080204" pitchFamily="34" charset="-128"/>
            </a:endParaRPr>
          </a:p>
        </p:txBody>
      </p:sp>
      <p:sp>
        <p:nvSpPr>
          <p:cNvPr id="40" name="Espace réservé du contenu 8"/>
          <p:cNvSpPr txBox="1">
            <a:spLocks/>
          </p:cNvSpPr>
          <p:nvPr/>
        </p:nvSpPr>
        <p:spPr bwMode="auto">
          <a:xfrm>
            <a:off x="1876425" y="1484313"/>
            <a:ext cx="6727825" cy="820737"/>
          </a:xfrm>
          <a:prstGeom prst="rect">
            <a:avLst/>
          </a:prstGeom>
          <a:noFill/>
          <a:ln w="9525">
            <a:noFill/>
            <a:miter lim="800000"/>
            <a:headEnd/>
            <a:tailEnd/>
          </a:ln>
        </p:spPr>
        <p:txBody>
          <a:bodyPr/>
          <a:lstStyle/>
          <a:p>
            <a:pPr>
              <a:spcBef>
                <a:spcPct val="20000"/>
              </a:spcBef>
              <a:buFont typeface="Arial" pitchFamily="34" charset="0"/>
              <a:buNone/>
              <a:defRPr/>
            </a:pPr>
            <a:r>
              <a:rPr lang="fr-FR" sz="3200" dirty="0" err="1">
                <a:latin typeface="+mn-lt"/>
                <a:ea typeface="ＭＳ Ｐゴシック" pitchFamily="80" charset="-128"/>
              </a:rPr>
              <a:t>Immediate</a:t>
            </a:r>
            <a:r>
              <a:rPr lang="fr-FR" sz="3200" dirty="0">
                <a:latin typeface="+mn-lt"/>
                <a:ea typeface="ＭＳ Ｐゴシック" pitchFamily="80" charset="-128"/>
              </a:rPr>
              <a:t> </a:t>
            </a:r>
            <a:r>
              <a:rPr lang="fr-FR" sz="3200" dirty="0" err="1">
                <a:latin typeface="+mn-lt"/>
                <a:ea typeface="ＭＳ Ｐゴシック" pitchFamily="80" charset="-128"/>
              </a:rPr>
              <a:t>environment</a:t>
            </a:r>
            <a:r>
              <a:rPr lang="fr-FR" sz="3200" dirty="0">
                <a:latin typeface="+mn-lt"/>
                <a:ea typeface="ＭＳ Ｐゴシック" pitchFamily="80" charset="-128"/>
              </a:rPr>
              <a:t>: </a:t>
            </a:r>
            <a:r>
              <a:rPr lang="fr-FR" sz="3200" dirty="0" err="1">
                <a:latin typeface="+mn-lt"/>
                <a:ea typeface="ＭＳ Ｐゴシック" pitchFamily="80" charset="-128"/>
              </a:rPr>
              <a:t>coprophagia</a:t>
            </a:r>
            <a:endParaRPr lang="fr-FR" sz="3200" dirty="0">
              <a:latin typeface="+mn-lt"/>
              <a:ea typeface="ＭＳ Ｐゴシック" pitchFamily="80" charset="-128"/>
            </a:endParaRPr>
          </a:p>
        </p:txBody>
      </p:sp>
      <p:sp>
        <p:nvSpPr>
          <p:cNvPr id="33" name="ZoneTexte 32"/>
          <p:cNvSpPr txBox="1"/>
          <p:nvPr/>
        </p:nvSpPr>
        <p:spPr>
          <a:xfrm>
            <a:off x="403225" y="1071563"/>
            <a:ext cx="8137599" cy="369332"/>
          </a:xfrm>
          <a:prstGeom prst="rect">
            <a:avLst/>
          </a:prstGeom>
          <a:noFill/>
        </p:spPr>
        <p:txBody>
          <a:bodyPr wrap="square">
            <a:spAutoFit/>
          </a:bodyPr>
          <a:lstStyle/>
          <a:p>
            <a:pPr marL="285750" indent="-285750">
              <a:buFont typeface="Arial" panose="020B0604020202020204" pitchFamily="34" charset="0"/>
              <a:buChar char="•"/>
              <a:defRPr/>
            </a:pPr>
            <a:r>
              <a:rPr lang="fr-FR" b="1" dirty="0" smtClean="0">
                <a:solidFill>
                  <a:schemeClr val="accent6"/>
                </a:solidFill>
              </a:rPr>
              <a:t>Robustesse au sevrage </a:t>
            </a:r>
            <a:endParaRPr lang="fr-FR" b="1" dirty="0">
              <a:solidFill>
                <a:schemeClr val="accent6"/>
              </a:solidFill>
            </a:endParaRPr>
          </a:p>
        </p:txBody>
      </p:sp>
      <p:sp>
        <p:nvSpPr>
          <p:cNvPr id="35" name="Ellipse 34"/>
          <p:cNvSpPr/>
          <p:nvPr/>
        </p:nvSpPr>
        <p:spPr>
          <a:xfrm rot="18516192">
            <a:off x="8175050" y="3761971"/>
            <a:ext cx="287338"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37" name="Image 3" descr="lapereaux à J1 avt changement ni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1620838"/>
            <a:ext cx="1368425" cy="1023937"/>
          </a:xfrm>
          <a:prstGeom prst="rect">
            <a:avLst/>
          </a:prstGeom>
          <a:noFill/>
          <a:ln>
            <a:noFill/>
          </a:ln>
          <a:effectLst>
            <a:outerShdw algn="ctr" rotWithShape="0">
              <a:srgbClr val="80808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pourquoi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ZoneTexte 32"/>
          <p:cNvSpPr txBox="1"/>
          <p:nvPr/>
        </p:nvSpPr>
        <p:spPr>
          <a:xfrm>
            <a:off x="403225" y="1071563"/>
            <a:ext cx="8137599" cy="369332"/>
          </a:xfrm>
          <a:prstGeom prst="rect">
            <a:avLst/>
          </a:prstGeom>
          <a:noFill/>
        </p:spPr>
        <p:txBody>
          <a:bodyPr wrap="square">
            <a:spAutoFit/>
          </a:bodyPr>
          <a:lstStyle/>
          <a:p>
            <a:pPr marL="285750" indent="-285750">
              <a:buFont typeface="Arial" panose="020B0604020202020204" pitchFamily="34" charset="0"/>
              <a:buChar char="•"/>
              <a:defRPr/>
            </a:pPr>
            <a:r>
              <a:rPr lang="fr-FR" b="1" dirty="0" smtClean="0">
                <a:solidFill>
                  <a:schemeClr val="accent6"/>
                </a:solidFill>
              </a:rPr>
              <a:t>Qualité des lipides du lait</a:t>
            </a:r>
            <a:endParaRPr lang="fr-FR" b="1" dirty="0">
              <a:solidFill>
                <a:schemeClr val="accent6"/>
              </a:solidFill>
            </a:endParaRPr>
          </a:p>
        </p:txBody>
      </p:sp>
      <p:sp>
        <p:nvSpPr>
          <p:cNvPr id="39" name="Rectangle 38"/>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pourquoi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32" name="Groupe 9"/>
          <p:cNvGrpSpPr>
            <a:grpSpLocks/>
          </p:cNvGrpSpPr>
          <p:nvPr/>
        </p:nvGrpSpPr>
        <p:grpSpPr bwMode="auto">
          <a:xfrm>
            <a:off x="900113" y="1547813"/>
            <a:ext cx="3265487" cy="2717800"/>
            <a:chOff x="528639" y="668338"/>
            <a:chExt cx="5141912" cy="4634375"/>
          </a:xfrm>
        </p:grpSpPr>
        <p:sp>
          <p:nvSpPr>
            <p:cNvPr id="34" name="Freeform 28"/>
            <p:cNvSpPr>
              <a:spLocks/>
            </p:cNvSpPr>
            <p:nvPr/>
          </p:nvSpPr>
          <p:spPr bwMode="auto">
            <a:xfrm>
              <a:off x="2802963" y="1761220"/>
              <a:ext cx="144000" cy="144000"/>
            </a:xfrm>
            <a:custGeom>
              <a:avLst/>
              <a:gdLst>
                <a:gd name="T0" fmla="*/ 2147483646 w 11"/>
                <a:gd name="T1" fmla="*/ 0 h 10"/>
                <a:gd name="T2" fmla="*/ 2147483646 w 11"/>
                <a:gd name="T3" fmla="*/ 2147483646 h 10"/>
                <a:gd name="T4" fmla="*/ 0 w 11"/>
                <a:gd name="T5" fmla="*/ 2147483646 h 10"/>
                <a:gd name="T6" fmla="*/ 2147483646 w 1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0">
                  <a:moveTo>
                    <a:pt x="5" y="0"/>
                  </a:moveTo>
                  <a:lnTo>
                    <a:pt x="11" y="10"/>
                  </a:lnTo>
                  <a:lnTo>
                    <a:pt x="0" y="10"/>
                  </a:lnTo>
                  <a:lnTo>
                    <a:pt x="5" y="0"/>
                  </a:lnTo>
                </a:path>
              </a:pathLst>
            </a:custGeom>
            <a:solidFill>
              <a:srgbClr val="FEC729"/>
            </a:solidFill>
            <a:ln w="19050" cap="rnd">
              <a:solidFill>
                <a:srgbClr val="66AB30"/>
              </a:solidFill>
              <a:prstDash val="solid"/>
              <a:round/>
              <a:headEnd/>
              <a:tailEnd/>
            </a:ln>
          </p:spPr>
          <p:txBody>
            <a:bodyPr/>
            <a:lstStyle/>
            <a:p>
              <a:endParaRPr lang="fr-FR"/>
            </a:p>
          </p:txBody>
        </p:sp>
        <p:grpSp>
          <p:nvGrpSpPr>
            <p:cNvPr id="36" name="Groupe 11"/>
            <p:cNvGrpSpPr>
              <a:grpSpLocks/>
            </p:cNvGrpSpPr>
            <p:nvPr/>
          </p:nvGrpSpPr>
          <p:grpSpPr bwMode="auto">
            <a:xfrm>
              <a:off x="528639" y="668338"/>
              <a:ext cx="5141912" cy="4634375"/>
              <a:chOff x="528639" y="668338"/>
              <a:chExt cx="5141912" cy="4634375"/>
            </a:xfrm>
          </p:grpSpPr>
          <p:sp>
            <p:nvSpPr>
              <p:cNvPr id="49" name="Rectangle 6"/>
              <p:cNvSpPr>
                <a:spLocks noChangeArrowheads="1"/>
              </p:cNvSpPr>
              <p:nvPr/>
            </p:nvSpPr>
            <p:spPr bwMode="auto">
              <a:xfrm>
                <a:off x="919163" y="668338"/>
                <a:ext cx="4751388" cy="4262438"/>
              </a:xfrm>
              <a:prstGeom prst="rect">
                <a:avLst/>
              </a:pr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50" name="Rectangle 7"/>
              <p:cNvSpPr>
                <a:spLocks noChangeArrowheads="1"/>
              </p:cNvSpPr>
              <p:nvPr/>
            </p:nvSpPr>
            <p:spPr bwMode="auto">
              <a:xfrm>
                <a:off x="2882437" y="5113800"/>
                <a:ext cx="83820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100">
                    <a:solidFill>
                      <a:srgbClr val="000000"/>
                    </a:solidFill>
                  </a:rPr>
                  <a:t>PC1 (41.5%)</a:t>
                </a:r>
                <a:endParaRPr lang="fr-FR" altLang="fr-FR"/>
              </a:p>
            </p:txBody>
          </p:sp>
          <p:sp>
            <p:nvSpPr>
              <p:cNvPr id="51" name="Rectangle 8"/>
              <p:cNvSpPr>
                <a:spLocks noChangeArrowheads="1"/>
              </p:cNvSpPr>
              <p:nvPr/>
            </p:nvSpPr>
            <p:spPr bwMode="auto">
              <a:xfrm rot="-5400000">
                <a:off x="203996" y="2689097"/>
                <a:ext cx="83820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100">
                    <a:solidFill>
                      <a:srgbClr val="000000"/>
                    </a:solidFill>
                  </a:rPr>
                  <a:t>PC2 (24.6%)</a:t>
                </a:r>
                <a:endParaRPr lang="fr-FR" altLang="fr-FR"/>
              </a:p>
            </p:txBody>
          </p:sp>
          <p:sp>
            <p:nvSpPr>
              <p:cNvPr id="52" name="Rectangle 9"/>
              <p:cNvSpPr>
                <a:spLocks noChangeArrowheads="1"/>
              </p:cNvSpPr>
              <p:nvPr/>
            </p:nvSpPr>
            <p:spPr bwMode="auto">
              <a:xfrm>
                <a:off x="1511300" y="3062288"/>
                <a:ext cx="60325" cy="587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53" name="Rectangle 10"/>
              <p:cNvSpPr>
                <a:spLocks noChangeArrowheads="1"/>
              </p:cNvSpPr>
              <p:nvPr/>
            </p:nvSpPr>
            <p:spPr bwMode="auto">
              <a:xfrm>
                <a:off x="1511300" y="3062287"/>
                <a:ext cx="146049" cy="142207"/>
              </a:xfrm>
              <a:prstGeom prst="rect">
                <a:avLst/>
              </a:prstGeom>
              <a:solidFill>
                <a:srgbClr val="C00000"/>
              </a:solidFill>
              <a:ln w="7938" cap="rnd">
                <a:solidFill>
                  <a:srgbClr val="00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54" name="Rectangle 11"/>
              <p:cNvSpPr>
                <a:spLocks noChangeArrowheads="1"/>
              </p:cNvSpPr>
              <p:nvPr/>
            </p:nvSpPr>
            <p:spPr bwMode="auto">
              <a:xfrm>
                <a:off x="4727575" y="2984501"/>
                <a:ext cx="146049" cy="146049"/>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55" name="Rectangle 13"/>
              <p:cNvSpPr>
                <a:spLocks noChangeArrowheads="1"/>
              </p:cNvSpPr>
              <p:nvPr/>
            </p:nvSpPr>
            <p:spPr bwMode="auto">
              <a:xfrm>
                <a:off x="2249487" y="4741863"/>
                <a:ext cx="142207" cy="146049"/>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56" name="Rectangle 15"/>
              <p:cNvSpPr>
                <a:spLocks noChangeArrowheads="1"/>
              </p:cNvSpPr>
              <p:nvPr/>
            </p:nvSpPr>
            <p:spPr bwMode="auto">
              <a:xfrm>
                <a:off x="2060575" y="3001963"/>
                <a:ext cx="60325" cy="603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57" name="Rectangle 16"/>
              <p:cNvSpPr>
                <a:spLocks noChangeArrowheads="1"/>
              </p:cNvSpPr>
              <p:nvPr/>
            </p:nvSpPr>
            <p:spPr bwMode="auto">
              <a:xfrm>
                <a:off x="2060575" y="3001963"/>
                <a:ext cx="146049" cy="146049"/>
              </a:xfrm>
              <a:prstGeom prst="rect">
                <a:avLst/>
              </a:prstGeom>
              <a:solidFill>
                <a:srgbClr val="C00000"/>
              </a:solidFill>
              <a:ln w="7938" cap="rnd">
                <a:solidFill>
                  <a:srgbClr val="00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58" name="Rectangle 17"/>
              <p:cNvSpPr>
                <a:spLocks noChangeArrowheads="1"/>
              </p:cNvSpPr>
              <p:nvPr/>
            </p:nvSpPr>
            <p:spPr bwMode="auto">
              <a:xfrm>
                <a:off x="5464175" y="3138488"/>
                <a:ext cx="6032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59" name="Rectangle 18"/>
              <p:cNvSpPr>
                <a:spLocks noChangeArrowheads="1"/>
              </p:cNvSpPr>
              <p:nvPr/>
            </p:nvSpPr>
            <p:spPr bwMode="auto">
              <a:xfrm>
                <a:off x="5464175" y="3138488"/>
                <a:ext cx="144000" cy="144000"/>
              </a:xfrm>
              <a:prstGeom prst="rect">
                <a:avLst/>
              </a:prstGeom>
              <a:solidFill>
                <a:srgbClr val="FFC000"/>
              </a:solidFill>
              <a:ln w="28575" cap="rnd">
                <a:solidFill>
                  <a:srgbClr val="C0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60" name="Rectangle 19"/>
              <p:cNvSpPr>
                <a:spLocks noChangeArrowheads="1"/>
              </p:cNvSpPr>
              <p:nvPr/>
            </p:nvSpPr>
            <p:spPr bwMode="auto">
              <a:xfrm>
                <a:off x="4273550" y="2803526"/>
                <a:ext cx="58738"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61" name="Rectangle 20"/>
              <p:cNvSpPr>
                <a:spLocks noChangeArrowheads="1"/>
              </p:cNvSpPr>
              <p:nvPr/>
            </p:nvSpPr>
            <p:spPr bwMode="auto">
              <a:xfrm>
                <a:off x="4273550" y="2803526"/>
                <a:ext cx="144000" cy="144000"/>
              </a:xfrm>
              <a:prstGeom prst="rect">
                <a:avLst/>
              </a:prstGeom>
              <a:solidFill>
                <a:srgbClr val="FFC000"/>
              </a:solidFill>
              <a:ln w="28575" cap="rnd">
                <a:solidFill>
                  <a:srgbClr val="C0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62" name="Rectangle 21"/>
              <p:cNvSpPr>
                <a:spLocks noChangeArrowheads="1"/>
              </p:cNvSpPr>
              <p:nvPr/>
            </p:nvSpPr>
            <p:spPr bwMode="auto">
              <a:xfrm>
                <a:off x="4830763" y="3113088"/>
                <a:ext cx="144000" cy="144000"/>
              </a:xfrm>
              <a:prstGeom prst="rect">
                <a:avLst/>
              </a:prstGeom>
              <a:solidFill>
                <a:srgbClr val="FFC000"/>
              </a:solidFill>
              <a:ln w="28575">
                <a:solidFill>
                  <a:srgbClr val="C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63" name="Rectangle 23"/>
              <p:cNvSpPr>
                <a:spLocks noChangeArrowheads="1"/>
              </p:cNvSpPr>
              <p:nvPr/>
            </p:nvSpPr>
            <p:spPr bwMode="auto">
              <a:xfrm>
                <a:off x="4178300" y="2573338"/>
                <a:ext cx="60325"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64" name="Rectangle 24"/>
              <p:cNvSpPr>
                <a:spLocks noChangeArrowheads="1"/>
              </p:cNvSpPr>
              <p:nvPr/>
            </p:nvSpPr>
            <p:spPr bwMode="auto">
              <a:xfrm>
                <a:off x="4178300" y="2573338"/>
                <a:ext cx="144000" cy="144000"/>
              </a:xfrm>
              <a:prstGeom prst="rect">
                <a:avLst/>
              </a:prstGeom>
              <a:solidFill>
                <a:srgbClr val="FFC000"/>
              </a:solidFill>
              <a:ln w="28575" cap="rnd">
                <a:solidFill>
                  <a:srgbClr val="C0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65" name="Freeform 25"/>
              <p:cNvSpPr>
                <a:spLocks/>
              </p:cNvSpPr>
              <p:nvPr/>
            </p:nvSpPr>
            <p:spPr bwMode="auto">
              <a:xfrm>
                <a:off x="3278187" y="2092326"/>
                <a:ext cx="144000" cy="144000"/>
              </a:xfrm>
              <a:custGeom>
                <a:avLst/>
                <a:gdLst>
                  <a:gd name="T0" fmla="*/ 2147483646 w 11"/>
                  <a:gd name="T1" fmla="*/ 0 h 9"/>
                  <a:gd name="T2" fmla="*/ 2147483646 w 11"/>
                  <a:gd name="T3" fmla="*/ 2147483646 h 9"/>
                  <a:gd name="T4" fmla="*/ 0 w 11"/>
                  <a:gd name="T5" fmla="*/ 2147483646 h 9"/>
                  <a:gd name="T6" fmla="*/ 2147483646 w 11"/>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6" y="0"/>
                    </a:moveTo>
                    <a:lnTo>
                      <a:pt x="11" y="9"/>
                    </a:lnTo>
                    <a:lnTo>
                      <a:pt x="0" y="9"/>
                    </a:lnTo>
                    <a:lnTo>
                      <a:pt x="6" y="0"/>
                    </a:lnTo>
                  </a:path>
                </a:pathLst>
              </a:custGeom>
              <a:solidFill>
                <a:srgbClr val="FEC729"/>
              </a:solidFill>
              <a:ln w="19050" cap="rnd">
                <a:solidFill>
                  <a:srgbClr val="66AB30"/>
                </a:solidFill>
                <a:prstDash val="solid"/>
                <a:round/>
                <a:headEnd/>
                <a:tailEnd/>
              </a:ln>
            </p:spPr>
            <p:txBody>
              <a:bodyPr/>
              <a:lstStyle/>
              <a:p>
                <a:endParaRPr lang="fr-FR"/>
              </a:p>
            </p:txBody>
          </p:sp>
          <p:sp>
            <p:nvSpPr>
              <p:cNvPr id="66" name="Freeform 26"/>
              <p:cNvSpPr>
                <a:spLocks/>
              </p:cNvSpPr>
              <p:nvPr/>
            </p:nvSpPr>
            <p:spPr bwMode="auto">
              <a:xfrm>
                <a:off x="3321049" y="2084388"/>
                <a:ext cx="144000" cy="144000"/>
              </a:xfrm>
              <a:custGeom>
                <a:avLst/>
                <a:gdLst>
                  <a:gd name="T0" fmla="*/ 2147483646 w 10"/>
                  <a:gd name="T1" fmla="*/ 0 h 9"/>
                  <a:gd name="T2" fmla="*/ 2147483646 w 10"/>
                  <a:gd name="T3" fmla="*/ 2147483646 h 9"/>
                  <a:gd name="T4" fmla="*/ 0 w 10"/>
                  <a:gd name="T5" fmla="*/ 2147483646 h 9"/>
                  <a:gd name="T6" fmla="*/ 2147483646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5" y="0"/>
                    </a:moveTo>
                    <a:lnTo>
                      <a:pt x="10" y="9"/>
                    </a:lnTo>
                    <a:lnTo>
                      <a:pt x="0" y="9"/>
                    </a:lnTo>
                    <a:lnTo>
                      <a:pt x="5" y="0"/>
                    </a:lnTo>
                  </a:path>
                </a:pathLst>
              </a:custGeom>
              <a:solidFill>
                <a:srgbClr val="FEC729"/>
              </a:solidFill>
              <a:ln w="19050" cap="rnd">
                <a:solidFill>
                  <a:srgbClr val="66AB30"/>
                </a:solidFill>
                <a:prstDash val="solid"/>
                <a:round/>
                <a:headEnd/>
                <a:tailEnd/>
              </a:ln>
            </p:spPr>
            <p:txBody>
              <a:bodyPr/>
              <a:lstStyle/>
              <a:p>
                <a:endParaRPr lang="fr-FR"/>
              </a:p>
            </p:txBody>
          </p:sp>
          <p:sp>
            <p:nvSpPr>
              <p:cNvPr id="67" name="Freeform 27"/>
              <p:cNvSpPr>
                <a:spLocks/>
              </p:cNvSpPr>
              <p:nvPr/>
            </p:nvSpPr>
            <p:spPr bwMode="auto">
              <a:xfrm>
                <a:off x="2882900" y="1809751"/>
                <a:ext cx="85725" cy="76200"/>
              </a:xfrm>
              <a:custGeom>
                <a:avLst/>
                <a:gdLst>
                  <a:gd name="T0" fmla="*/ 2147483646 w 10"/>
                  <a:gd name="T1" fmla="*/ 0 h 9"/>
                  <a:gd name="T2" fmla="*/ 2147483646 w 10"/>
                  <a:gd name="T3" fmla="*/ 2147483646 h 9"/>
                  <a:gd name="T4" fmla="*/ 0 w 10"/>
                  <a:gd name="T5" fmla="*/ 2147483646 h 9"/>
                  <a:gd name="T6" fmla="*/ 2147483646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5" y="0"/>
                    </a:moveTo>
                    <a:lnTo>
                      <a:pt x="10" y="9"/>
                    </a:lnTo>
                    <a:lnTo>
                      <a:pt x="0" y="9"/>
                    </a:lnTo>
                    <a:lnTo>
                      <a:pt x="5" y="0"/>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8" name="Freeform 28"/>
              <p:cNvSpPr>
                <a:spLocks/>
              </p:cNvSpPr>
              <p:nvPr/>
            </p:nvSpPr>
            <p:spPr bwMode="auto">
              <a:xfrm>
                <a:off x="2738437" y="1928812"/>
                <a:ext cx="144000" cy="144000"/>
              </a:xfrm>
              <a:custGeom>
                <a:avLst/>
                <a:gdLst>
                  <a:gd name="T0" fmla="*/ 2147483646 w 11"/>
                  <a:gd name="T1" fmla="*/ 0 h 10"/>
                  <a:gd name="T2" fmla="*/ 2147483646 w 11"/>
                  <a:gd name="T3" fmla="*/ 2147483646 h 10"/>
                  <a:gd name="T4" fmla="*/ 0 w 11"/>
                  <a:gd name="T5" fmla="*/ 2147483646 h 10"/>
                  <a:gd name="T6" fmla="*/ 2147483646 w 1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0">
                    <a:moveTo>
                      <a:pt x="5" y="0"/>
                    </a:moveTo>
                    <a:lnTo>
                      <a:pt x="11" y="10"/>
                    </a:lnTo>
                    <a:lnTo>
                      <a:pt x="0" y="10"/>
                    </a:lnTo>
                    <a:lnTo>
                      <a:pt x="5" y="0"/>
                    </a:lnTo>
                  </a:path>
                </a:pathLst>
              </a:custGeom>
              <a:solidFill>
                <a:srgbClr val="FEC729"/>
              </a:solidFill>
              <a:ln w="19050" cap="rnd">
                <a:solidFill>
                  <a:srgbClr val="66AB30"/>
                </a:solidFill>
                <a:prstDash val="solid"/>
                <a:round/>
                <a:headEnd/>
                <a:tailEnd/>
              </a:ln>
            </p:spPr>
            <p:txBody>
              <a:bodyPr/>
              <a:lstStyle/>
              <a:p>
                <a:endParaRPr lang="fr-FR"/>
              </a:p>
            </p:txBody>
          </p:sp>
          <p:sp>
            <p:nvSpPr>
              <p:cNvPr id="69" name="Line 29"/>
              <p:cNvSpPr>
                <a:spLocks noChangeShapeType="1"/>
              </p:cNvSpPr>
              <p:nvPr/>
            </p:nvSpPr>
            <p:spPr bwMode="auto">
              <a:xfrm flipV="1">
                <a:off x="2882900" y="1827213"/>
                <a:ext cx="69850" cy="68263"/>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 name="Line 30"/>
              <p:cNvSpPr>
                <a:spLocks noChangeShapeType="1"/>
              </p:cNvSpPr>
              <p:nvPr/>
            </p:nvSpPr>
            <p:spPr bwMode="auto">
              <a:xfrm>
                <a:off x="2882900" y="1827213"/>
                <a:ext cx="69850" cy="68263"/>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1" name="Line 31"/>
              <p:cNvSpPr>
                <a:spLocks noChangeShapeType="1"/>
              </p:cNvSpPr>
              <p:nvPr/>
            </p:nvSpPr>
            <p:spPr bwMode="auto">
              <a:xfrm>
                <a:off x="2874963" y="1860551"/>
                <a:ext cx="93663" cy="0"/>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2" name="Line 32"/>
              <p:cNvSpPr>
                <a:spLocks noChangeShapeType="1"/>
              </p:cNvSpPr>
              <p:nvPr/>
            </p:nvSpPr>
            <p:spPr bwMode="auto">
              <a:xfrm flipV="1">
                <a:off x="2917825" y="1809751"/>
                <a:ext cx="0" cy="93663"/>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 name="Line 37"/>
              <p:cNvSpPr>
                <a:spLocks noChangeShapeType="1"/>
              </p:cNvSpPr>
              <p:nvPr/>
            </p:nvSpPr>
            <p:spPr bwMode="auto">
              <a:xfrm flipV="1">
                <a:off x="4117975" y="2452688"/>
                <a:ext cx="68263" cy="68263"/>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4" name="Line 38"/>
              <p:cNvSpPr>
                <a:spLocks noChangeShapeType="1"/>
              </p:cNvSpPr>
              <p:nvPr/>
            </p:nvSpPr>
            <p:spPr bwMode="auto">
              <a:xfrm>
                <a:off x="4117975" y="2452688"/>
                <a:ext cx="68263" cy="68263"/>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5" name="Line 39"/>
              <p:cNvSpPr>
                <a:spLocks noChangeShapeType="1"/>
              </p:cNvSpPr>
              <p:nvPr/>
            </p:nvSpPr>
            <p:spPr bwMode="auto">
              <a:xfrm>
                <a:off x="4100513" y="2487613"/>
                <a:ext cx="103188" cy="0"/>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6" name="Line 40"/>
              <p:cNvSpPr>
                <a:spLocks noChangeShapeType="1"/>
              </p:cNvSpPr>
              <p:nvPr/>
            </p:nvSpPr>
            <p:spPr bwMode="auto">
              <a:xfrm flipV="1">
                <a:off x="4152900" y="2444751"/>
                <a:ext cx="0" cy="93663"/>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7" name="Line 41"/>
              <p:cNvSpPr>
                <a:spLocks noChangeShapeType="1"/>
              </p:cNvSpPr>
              <p:nvPr/>
            </p:nvSpPr>
            <p:spPr bwMode="auto">
              <a:xfrm flipV="1">
                <a:off x="3097213" y="2014538"/>
                <a:ext cx="69850" cy="69850"/>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8" name="Line 42"/>
              <p:cNvSpPr>
                <a:spLocks noChangeShapeType="1"/>
              </p:cNvSpPr>
              <p:nvPr/>
            </p:nvSpPr>
            <p:spPr bwMode="auto">
              <a:xfrm>
                <a:off x="3097213" y="2014538"/>
                <a:ext cx="69850" cy="69850"/>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 name="Line 43"/>
              <p:cNvSpPr>
                <a:spLocks noChangeShapeType="1"/>
              </p:cNvSpPr>
              <p:nvPr/>
            </p:nvSpPr>
            <p:spPr bwMode="auto">
              <a:xfrm>
                <a:off x="3081338" y="2049463"/>
                <a:ext cx="93663" cy="0"/>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0" name="Line 44"/>
              <p:cNvSpPr>
                <a:spLocks noChangeShapeType="1"/>
              </p:cNvSpPr>
              <p:nvPr/>
            </p:nvSpPr>
            <p:spPr bwMode="auto">
              <a:xfrm flipV="1">
                <a:off x="3132138" y="2006601"/>
                <a:ext cx="0" cy="93663"/>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1" name="Freeform 45"/>
              <p:cNvSpPr>
                <a:spLocks noEditPoints="1"/>
              </p:cNvSpPr>
              <p:nvPr/>
            </p:nvSpPr>
            <p:spPr bwMode="auto">
              <a:xfrm>
                <a:off x="3467100" y="668338"/>
                <a:ext cx="0" cy="4229100"/>
              </a:xfrm>
              <a:custGeom>
                <a:avLst/>
                <a:gdLst>
                  <a:gd name="T0" fmla="*/ 2147483646 h 493"/>
                  <a:gd name="T1" fmla="*/ 2147483646 h 493"/>
                  <a:gd name="T2" fmla="*/ 2147483646 h 493"/>
                  <a:gd name="T3" fmla="*/ 2147483646 h 493"/>
                  <a:gd name="T4" fmla="*/ 2147483646 h 493"/>
                  <a:gd name="T5" fmla="*/ 2147483646 h 493"/>
                  <a:gd name="T6" fmla="*/ 2147483646 h 493"/>
                  <a:gd name="T7" fmla="*/ 2147483646 h 493"/>
                  <a:gd name="T8" fmla="*/ 2147483646 h 493"/>
                  <a:gd name="T9" fmla="*/ 2147483646 h 493"/>
                  <a:gd name="T10" fmla="*/ 2147483646 h 493"/>
                  <a:gd name="T11" fmla="*/ 2147483646 h 493"/>
                  <a:gd name="T12" fmla="*/ 2147483646 h 493"/>
                  <a:gd name="T13" fmla="*/ 2147483646 h 493"/>
                  <a:gd name="T14" fmla="*/ 2147483646 h 493"/>
                  <a:gd name="T15" fmla="*/ 2147483646 h 493"/>
                  <a:gd name="T16" fmla="*/ 2147483646 h 493"/>
                  <a:gd name="T17" fmla="*/ 2147483646 h 493"/>
                  <a:gd name="T18" fmla="*/ 2147483646 h 493"/>
                  <a:gd name="T19" fmla="*/ 2147483646 h 493"/>
                  <a:gd name="T20" fmla="*/ 2147483646 h 493"/>
                  <a:gd name="T21" fmla="*/ 2147483646 h 493"/>
                  <a:gd name="T22" fmla="*/ 2147483646 h 493"/>
                  <a:gd name="T23" fmla="*/ 2147483646 h 493"/>
                  <a:gd name="T24" fmla="*/ 2147483646 h 493"/>
                  <a:gd name="T25" fmla="*/ 2147483646 h 493"/>
                  <a:gd name="T26" fmla="*/ 2147483646 h 493"/>
                  <a:gd name="T27" fmla="*/ 2147483646 h 493"/>
                  <a:gd name="T28" fmla="*/ 2147483646 h 493"/>
                  <a:gd name="T29" fmla="*/ 2147483646 h 493"/>
                  <a:gd name="T30" fmla="*/ 2147483646 h 493"/>
                  <a:gd name="T31" fmla="*/ 2147483646 h 493"/>
                  <a:gd name="T32" fmla="*/ 2147483646 h 493"/>
                  <a:gd name="T33" fmla="*/ 2147483646 h 493"/>
                  <a:gd name="T34" fmla="*/ 2147483646 h 493"/>
                  <a:gd name="T35" fmla="*/ 2147483646 h 493"/>
                  <a:gd name="T36" fmla="*/ 2147483646 h 493"/>
                  <a:gd name="T37" fmla="*/ 2147483646 h 493"/>
                  <a:gd name="T38" fmla="*/ 2147483646 h 493"/>
                  <a:gd name="T39" fmla="*/ 2147483646 h 493"/>
                  <a:gd name="T40" fmla="*/ 2147483646 h 493"/>
                  <a:gd name="T41" fmla="*/ 2147483646 h 493"/>
                  <a:gd name="T42" fmla="*/ 2147483646 h 493"/>
                  <a:gd name="T43" fmla="*/ 2147483646 h 493"/>
                  <a:gd name="T44" fmla="*/ 2147483646 h 493"/>
                  <a:gd name="T45" fmla="*/ 2147483646 h 493"/>
                  <a:gd name="T46" fmla="*/ 2147483646 h 493"/>
                  <a:gd name="T47" fmla="*/ 2147483646 h 493"/>
                  <a:gd name="T48" fmla="*/ 2147483646 h 493"/>
                  <a:gd name="T49" fmla="*/ 2147483646 h 493"/>
                  <a:gd name="T50" fmla="*/ 2147483646 h 493"/>
                  <a:gd name="T51" fmla="*/ 2147483646 h 493"/>
                  <a:gd name="T52" fmla="*/ 2147483646 h 493"/>
                  <a:gd name="T53" fmla="*/ 2147483646 h 493"/>
                  <a:gd name="T54" fmla="*/ 2147483646 h 493"/>
                  <a:gd name="T55" fmla="*/ 2147483646 h 493"/>
                  <a:gd name="T56" fmla="*/ 2147483646 h 493"/>
                  <a:gd name="T57" fmla="*/ 2147483646 h 493"/>
                  <a:gd name="T58" fmla="*/ 2147483646 h 493"/>
                  <a:gd name="T59" fmla="*/ 2147483646 h 493"/>
                  <a:gd name="T60" fmla="*/ 2147483646 h 493"/>
                  <a:gd name="T61" fmla="*/ 2147483646 h 4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Lst>
                <a:ahLst/>
                <a:cxnLst>
                  <a:cxn ang="T62">
                    <a:pos x="0" y="T0"/>
                  </a:cxn>
                  <a:cxn ang="T63">
                    <a:pos x="0" y="T1"/>
                  </a:cxn>
                  <a:cxn ang="T64">
                    <a:pos x="0" y="T2"/>
                  </a:cxn>
                  <a:cxn ang="T65">
                    <a:pos x="0" y="T3"/>
                  </a:cxn>
                  <a:cxn ang="T66">
                    <a:pos x="0" y="T4"/>
                  </a:cxn>
                  <a:cxn ang="T67">
                    <a:pos x="0" y="T5"/>
                  </a:cxn>
                  <a:cxn ang="T68">
                    <a:pos x="0" y="T6"/>
                  </a:cxn>
                  <a:cxn ang="T69">
                    <a:pos x="0" y="T7"/>
                  </a:cxn>
                  <a:cxn ang="T70">
                    <a:pos x="0" y="T8"/>
                  </a:cxn>
                  <a:cxn ang="T71">
                    <a:pos x="0" y="T9"/>
                  </a:cxn>
                  <a:cxn ang="T72">
                    <a:pos x="0" y="T10"/>
                  </a:cxn>
                  <a:cxn ang="T73">
                    <a:pos x="0" y="T11"/>
                  </a:cxn>
                  <a:cxn ang="T74">
                    <a:pos x="0" y="T12"/>
                  </a:cxn>
                  <a:cxn ang="T75">
                    <a:pos x="0" y="T13"/>
                  </a:cxn>
                  <a:cxn ang="T76">
                    <a:pos x="0" y="T14"/>
                  </a:cxn>
                  <a:cxn ang="T77">
                    <a:pos x="0" y="T15"/>
                  </a:cxn>
                  <a:cxn ang="T78">
                    <a:pos x="0" y="T16"/>
                  </a:cxn>
                  <a:cxn ang="T79">
                    <a:pos x="0" y="T17"/>
                  </a:cxn>
                  <a:cxn ang="T80">
                    <a:pos x="0" y="T18"/>
                  </a:cxn>
                  <a:cxn ang="T81">
                    <a:pos x="0" y="T19"/>
                  </a:cxn>
                  <a:cxn ang="T82">
                    <a:pos x="0" y="T20"/>
                  </a:cxn>
                  <a:cxn ang="T83">
                    <a:pos x="0" y="T21"/>
                  </a:cxn>
                  <a:cxn ang="T84">
                    <a:pos x="0" y="T22"/>
                  </a:cxn>
                  <a:cxn ang="T85">
                    <a:pos x="0" y="T23"/>
                  </a:cxn>
                  <a:cxn ang="T86">
                    <a:pos x="0" y="T24"/>
                  </a:cxn>
                  <a:cxn ang="T87">
                    <a:pos x="0" y="T25"/>
                  </a:cxn>
                  <a:cxn ang="T88">
                    <a:pos x="0" y="T26"/>
                  </a:cxn>
                  <a:cxn ang="T89">
                    <a:pos x="0" y="T27"/>
                  </a:cxn>
                  <a:cxn ang="T90">
                    <a:pos x="0" y="T28"/>
                  </a:cxn>
                  <a:cxn ang="T91">
                    <a:pos x="0" y="T29"/>
                  </a:cxn>
                  <a:cxn ang="T92">
                    <a:pos x="0" y="T30"/>
                  </a:cxn>
                  <a:cxn ang="T93">
                    <a:pos x="0" y="T31"/>
                  </a:cxn>
                  <a:cxn ang="T94">
                    <a:pos x="0" y="T32"/>
                  </a:cxn>
                  <a:cxn ang="T95">
                    <a:pos x="0" y="T33"/>
                  </a:cxn>
                  <a:cxn ang="T96">
                    <a:pos x="0" y="T34"/>
                  </a:cxn>
                  <a:cxn ang="T97">
                    <a:pos x="0" y="T35"/>
                  </a:cxn>
                  <a:cxn ang="T98">
                    <a:pos x="0" y="T36"/>
                  </a:cxn>
                  <a:cxn ang="T99">
                    <a:pos x="0" y="T37"/>
                  </a:cxn>
                  <a:cxn ang="T100">
                    <a:pos x="0" y="T38"/>
                  </a:cxn>
                  <a:cxn ang="T101">
                    <a:pos x="0" y="T39"/>
                  </a:cxn>
                  <a:cxn ang="T102">
                    <a:pos x="0" y="T40"/>
                  </a:cxn>
                  <a:cxn ang="T103">
                    <a:pos x="0" y="T41"/>
                  </a:cxn>
                  <a:cxn ang="T104">
                    <a:pos x="0" y="T42"/>
                  </a:cxn>
                  <a:cxn ang="T105">
                    <a:pos x="0" y="T43"/>
                  </a:cxn>
                  <a:cxn ang="T106">
                    <a:pos x="0" y="T44"/>
                  </a:cxn>
                  <a:cxn ang="T107">
                    <a:pos x="0" y="T45"/>
                  </a:cxn>
                  <a:cxn ang="T108">
                    <a:pos x="0" y="T46"/>
                  </a:cxn>
                  <a:cxn ang="T109">
                    <a:pos x="0" y="T47"/>
                  </a:cxn>
                  <a:cxn ang="T110">
                    <a:pos x="0" y="T48"/>
                  </a:cxn>
                  <a:cxn ang="T111">
                    <a:pos x="0" y="T49"/>
                  </a:cxn>
                  <a:cxn ang="T112">
                    <a:pos x="0" y="T50"/>
                  </a:cxn>
                  <a:cxn ang="T113">
                    <a:pos x="0" y="T51"/>
                  </a:cxn>
                  <a:cxn ang="T114">
                    <a:pos x="0" y="T52"/>
                  </a:cxn>
                  <a:cxn ang="T115">
                    <a:pos x="0" y="T53"/>
                  </a:cxn>
                  <a:cxn ang="T116">
                    <a:pos x="0" y="T54"/>
                  </a:cxn>
                  <a:cxn ang="T117">
                    <a:pos x="0" y="T55"/>
                  </a:cxn>
                  <a:cxn ang="T118">
                    <a:pos x="0" y="T56"/>
                  </a:cxn>
                  <a:cxn ang="T119">
                    <a:pos x="0" y="T57"/>
                  </a:cxn>
                  <a:cxn ang="T120">
                    <a:pos x="0" y="T58"/>
                  </a:cxn>
                  <a:cxn ang="T121">
                    <a:pos x="0" y="T59"/>
                  </a:cxn>
                  <a:cxn ang="T122">
                    <a:pos x="0" y="T60"/>
                  </a:cxn>
                  <a:cxn ang="T123">
                    <a:pos x="0" y="T61"/>
                  </a:cxn>
                </a:cxnLst>
                <a:rect l="0" t="0" r="r" b="b"/>
                <a:pathLst>
                  <a:path h="493">
                    <a:moveTo>
                      <a:pt x="0" y="489"/>
                    </a:moveTo>
                    <a:lnTo>
                      <a:pt x="0" y="485"/>
                    </a:lnTo>
                    <a:moveTo>
                      <a:pt x="0" y="481"/>
                    </a:moveTo>
                    <a:lnTo>
                      <a:pt x="0" y="477"/>
                    </a:lnTo>
                    <a:moveTo>
                      <a:pt x="0" y="473"/>
                    </a:moveTo>
                    <a:lnTo>
                      <a:pt x="0" y="469"/>
                    </a:lnTo>
                    <a:moveTo>
                      <a:pt x="0" y="465"/>
                    </a:moveTo>
                    <a:lnTo>
                      <a:pt x="0" y="461"/>
                    </a:lnTo>
                    <a:moveTo>
                      <a:pt x="0" y="457"/>
                    </a:moveTo>
                    <a:lnTo>
                      <a:pt x="0" y="453"/>
                    </a:lnTo>
                    <a:moveTo>
                      <a:pt x="0" y="449"/>
                    </a:moveTo>
                    <a:lnTo>
                      <a:pt x="0" y="445"/>
                    </a:lnTo>
                    <a:moveTo>
                      <a:pt x="0" y="441"/>
                    </a:moveTo>
                    <a:lnTo>
                      <a:pt x="0" y="437"/>
                    </a:lnTo>
                    <a:moveTo>
                      <a:pt x="0" y="433"/>
                    </a:moveTo>
                    <a:lnTo>
                      <a:pt x="0" y="429"/>
                    </a:lnTo>
                    <a:moveTo>
                      <a:pt x="0" y="425"/>
                    </a:moveTo>
                    <a:lnTo>
                      <a:pt x="0" y="421"/>
                    </a:lnTo>
                    <a:moveTo>
                      <a:pt x="0" y="417"/>
                    </a:moveTo>
                    <a:lnTo>
                      <a:pt x="0" y="413"/>
                    </a:lnTo>
                    <a:moveTo>
                      <a:pt x="0" y="409"/>
                    </a:moveTo>
                    <a:lnTo>
                      <a:pt x="0" y="405"/>
                    </a:lnTo>
                    <a:moveTo>
                      <a:pt x="0" y="401"/>
                    </a:moveTo>
                    <a:lnTo>
                      <a:pt x="0" y="397"/>
                    </a:lnTo>
                    <a:moveTo>
                      <a:pt x="0" y="393"/>
                    </a:moveTo>
                    <a:lnTo>
                      <a:pt x="0" y="389"/>
                    </a:lnTo>
                    <a:moveTo>
                      <a:pt x="0" y="385"/>
                    </a:moveTo>
                    <a:lnTo>
                      <a:pt x="0" y="381"/>
                    </a:lnTo>
                    <a:moveTo>
                      <a:pt x="0" y="377"/>
                    </a:moveTo>
                    <a:lnTo>
                      <a:pt x="0" y="373"/>
                    </a:lnTo>
                    <a:moveTo>
                      <a:pt x="0" y="369"/>
                    </a:moveTo>
                    <a:lnTo>
                      <a:pt x="0" y="365"/>
                    </a:lnTo>
                    <a:moveTo>
                      <a:pt x="0" y="361"/>
                    </a:moveTo>
                    <a:lnTo>
                      <a:pt x="0" y="357"/>
                    </a:lnTo>
                    <a:moveTo>
                      <a:pt x="0" y="353"/>
                    </a:moveTo>
                    <a:lnTo>
                      <a:pt x="0" y="349"/>
                    </a:lnTo>
                    <a:moveTo>
                      <a:pt x="0" y="345"/>
                    </a:moveTo>
                    <a:lnTo>
                      <a:pt x="0" y="341"/>
                    </a:lnTo>
                    <a:moveTo>
                      <a:pt x="0" y="337"/>
                    </a:moveTo>
                    <a:lnTo>
                      <a:pt x="0" y="333"/>
                    </a:lnTo>
                    <a:moveTo>
                      <a:pt x="0" y="329"/>
                    </a:moveTo>
                    <a:lnTo>
                      <a:pt x="0" y="325"/>
                    </a:lnTo>
                    <a:moveTo>
                      <a:pt x="0" y="321"/>
                    </a:moveTo>
                    <a:lnTo>
                      <a:pt x="0" y="317"/>
                    </a:lnTo>
                    <a:moveTo>
                      <a:pt x="0" y="313"/>
                    </a:moveTo>
                    <a:lnTo>
                      <a:pt x="0" y="309"/>
                    </a:lnTo>
                    <a:moveTo>
                      <a:pt x="0" y="305"/>
                    </a:moveTo>
                    <a:lnTo>
                      <a:pt x="0" y="301"/>
                    </a:lnTo>
                    <a:moveTo>
                      <a:pt x="0" y="297"/>
                    </a:moveTo>
                    <a:lnTo>
                      <a:pt x="0" y="293"/>
                    </a:lnTo>
                    <a:moveTo>
                      <a:pt x="0" y="289"/>
                    </a:moveTo>
                    <a:lnTo>
                      <a:pt x="0" y="285"/>
                    </a:lnTo>
                    <a:moveTo>
                      <a:pt x="0" y="281"/>
                    </a:moveTo>
                    <a:lnTo>
                      <a:pt x="0" y="277"/>
                    </a:lnTo>
                    <a:moveTo>
                      <a:pt x="0" y="273"/>
                    </a:moveTo>
                    <a:lnTo>
                      <a:pt x="0" y="269"/>
                    </a:lnTo>
                    <a:moveTo>
                      <a:pt x="0" y="265"/>
                    </a:moveTo>
                    <a:lnTo>
                      <a:pt x="0" y="261"/>
                    </a:lnTo>
                    <a:moveTo>
                      <a:pt x="0" y="257"/>
                    </a:moveTo>
                    <a:lnTo>
                      <a:pt x="0" y="253"/>
                    </a:lnTo>
                    <a:moveTo>
                      <a:pt x="0" y="249"/>
                    </a:moveTo>
                    <a:lnTo>
                      <a:pt x="0" y="245"/>
                    </a:lnTo>
                    <a:moveTo>
                      <a:pt x="0" y="241"/>
                    </a:moveTo>
                    <a:lnTo>
                      <a:pt x="0" y="237"/>
                    </a:lnTo>
                    <a:moveTo>
                      <a:pt x="0" y="233"/>
                    </a:moveTo>
                    <a:lnTo>
                      <a:pt x="0" y="229"/>
                    </a:lnTo>
                    <a:moveTo>
                      <a:pt x="0" y="225"/>
                    </a:moveTo>
                    <a:lnTo>
                      <a:pt x="0" y="221"/>
                    </a:lnTo>
                    <a:moveTo>
                      <a:pt x="0" y="217"/>
                    </a:moveTo>
                    <a:lnTo>
                      <a:pt x="0" y="213"/>
                    </a:lnTo>
                    <a:moveTo>
                      <a:pt x="0" y="209"/>
                    </a:moveTo>
                    <a:lnTo>
                      <a:pt x="0" y="205"/>
                    </a:lnTo>
                    <a:moveTo>
                      <a:pt x="0" y="201"/>
                    </a:moveTo>
                    <a:lnTo>
                      <a:pt x="0" y="197"/>
                    </a:lnTo>
                    <a:moveTo>
                      <a:pt x="0" y="193"/>
                    </a:moveTo>
                    <a:lnTo>
                      <a:pt x="0" y="189"/>
                    </a:lnTo>
                    <a:moveTo>
                      <a:pt x="0" y="185"/>
                    </a:moveTo>
                    <a:lnTo>
                      <a:pt x="0" y="181"/>
                    </a:lnTo>
                    <a:moveTo>
                      <a:pt x="0" y="177"/>
                    </a:moveTo>
                    <a:lnTo>
                      <a:pt x="0" y="173"/>
                    </a:lnTo>
                    <a:moveTo>
                      <a:pt x="0" y="169"/>
                    </a:moveTo>
                    <a:lnTo>
                      <a:pt x="0" y="165"/>
                    </a:lnTo>
                    <a:moveTo>
                      <a:pt x="0" y="161"/>
                    </a:moveTo>
                    <a:lnTo>
                      <a:pt x="0" y="157"/>
                    </a:lnTo>
                    <a:moveTo>
                      <a:pt x="0" y="153"/>
                    </a:moveTo>
                    <a:lnTo>
                      <a:pt x="0" y="149"/>
                    </a:lnTo>
                    <a:moveTo>
                      <a:pt x="0" y="145"/>
                    </a:moveTo>
                    <a:lnTo>
                      <a:pt x="0" y="141"/>
                    </a:lnTo>
                    <a:moveTo>
                      <a:pt x="0" y="137"/>
                    </a:moveTo>
                    <a:lnTo>
                      <a:pt x="0" y="133"/>
                    </a:lnTo>
                    <a:moveTo>
                      <a:pt x="0" y="129"/>
                    </a:moveTo>
                    <a:lnTo>
                      <a:pt x="0" y="125"/>
                    </a:lnTo>
                    <a:moveTo>
                      <a:pt x="0" y="121"/>
                    </a:moveTo>
                    <a:lnTo>
                      <a:pt x="0" y="117"/>
                    </a:lnTo>
                    <a:moveTo>
                      <a:pt x="0" y="113"/>
                    </a:moveTo>
                    <a:lnTo>
                      <a:pt x="0" y="109"/>
                    </a:lnTo>
                    <a:moveTo>
                      <a:pt x="0" y="105"/>
                    </a:moveTo>
                    <a:lnTo>
                      <a:pt x="0" y="101"/>
                    </a:lnTo>
                    <a:moveTo>
                      <a:pt x="0" y="97"/>
                    </a:moveTo>
                    <a:lnTo>
                      <a:pt x="0" y="93"/>
                    </a:lnTo>
                    <a:moveTo>
                      <a:pt x="0" y="89"/>
                    </a:moveTo>
                    <a:lnTo>
                      <a:pt x="0" y="85"/>
                    </a:lnTo>
                    <a:moveTo>
                      <a:pt x="0" y="81"/>
                    </a:moveTo>
                    <a:lnTo>
                      <a:pt x="0" y="77"/>
                    </a:lnTo>
                    <a:moveTo>
                      <a:pt x="0" y="73"/>
                    </a:moveTo>
                    <a:lnTo>
                      <a:pt x="0" y="69"/>
                    </a:lnTo>
                    <a:moveTo>
                      <a:pt x="0" y="65"/>
                    </a:moveTo>
                    <a:lnTo>
                      <a:pt x="0" y="61"/>
                    </a:lnTo>
                    <a:moveTo>
                      <a:pt x="0" y="57"/>
                    </a:moveTo>
                    <a:lnTo>
                      <a:pt x="0" y="53"/>
                    </a:lnTo>
                    <a:moveTo>
                      <a:pt x="0" y="49"/>
                    </a:moveTo>
                    <a:lnTo>
                      <a:pt x="0" y="45"/>
                    </a:lnTo>
                    <a:moveTo>
                      <a:pt x="0" y="41"/>
                    </a:moveTo>
                    <a:lnTo>
                      <a:pt x="0" y="37"/>
                    </a:lnTo>
                    <a:moveTo>
                      <a:pt x="0" y="33"/>
                    </a:moveTo>
                    <a:lnTo>
                      <a:pt x="0" y="29"/>
                    </a:lnTo>
                    <a:moveTo>
                      <a:pt x="0" y="25"/>
                    </a:moveTo>
                    <a:lnTo>
                      <a:pt x="0" y="21"/>
                    </a:lnTo>
                    <a:moveTo>
                      <a:pt x="0" y="17"/>
                    </a:moveTo>
                    <a:lnTo>
                      <a:pt x="0" y="13"/>
                    </a:lnTo>
                    <a:moveTo>
                      <a:pt x="0" y="9"/>
                    </a:moveTo>
                    <a:lnTo>
                      <a:pt x="0" y="5"/>
                    </a:lnTo>
                    <a:moveTo>
                      <a:pt x="0" y="1"/>
                    </a:move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2" name="Freeform 46"/>
              <p:cNvSpPr>
                <a:spLocks noEditPoints="1"/>
              </p:cNvSpPr>
              <p:nvPr/>
            </p:nvSpPr>
            <p:spPr bwMode="auto">
              <a:xfrm>
                <a:off x="954088" y="2641601"/>
                <a:ext cx="4716463" cy="0"/>
              </a:xfrm>
              <a:custGeom>
                <a:avLst/>
                <a:gdLst>
                  <a:gd name="T0" fmla="*/ 2147483646 w 550"/>
                  <a:gd name="T1" fmla="*/ 2147483646 w 550"/>
                  <a:gd name="T2" fmla="*/ 2147483646 w 550"/>
                  <a:gd name="T3" fmla="*/ 2147483646 w 550"/>
                  <a:gd name="T4" fmla="*/ 2147483646 w 550"/>
                  <a:gd name="T5" fmla="*/ 2147483646 w 550"/>
                  <a:gd name="T6" fmla="*/ 2147483646 w 550"/>
                  <a:gd name="T7" fmla="*/ 2147483646 w 550"/>
                  <a:gd name="T8" fmla="*/ 2147483646 w 550"/>
                  <a:gd name="T9" fmla="*/ 2147483646 w 550"/>
                  <a:gd name="T10" fmla="*/ 2147483646 w 550"/>
                  <a:gd name="T11" fmla="*/ 2147483646 w 550"/>
                  <a:gd name="T12" fmla="*/ 2147483646 w 550"/>
                  <a:gd name="T13" fmla="*/ 2147483646 w 550"/>
                  <a:gd name="T14" fmla="*/ 2147483646 w 550"/>
                  <a:gd name="T15" fmla="*/ 2147483646 w 550"/>
                  <a:gd name="T16" fmla="*/ 2147483646 w 550"/>
                  <a:gd name="T17" fmla="*/ 2147483646 w 550"/>
                  <a:gd name="T18" fmla="*/ 2147483646 w 550"/>
                  <a:gd name="T19" fmla="*/ 2147483646 w 550"/>
                  <a:gd name="T20" fmla="*/ 2147483646 w 550"/>
                  <a:gd name="T21" fmla="*/ 2147483646 w 550"/>
                  <a:gd name="T22" fmla="*/ 2147483646 w 550"/>
                  <a:gd name="T23" fmla="*/ 2147483646 w 550"/>
                  <a:gd name="T24" fmla="*/ 2147483646 w 550"/>
                  <a:gd name="T25" fmla="*/ 2147483646 w 550"/>
                  <a:gd name="T26" fmla="*/ 2147483646 w 550"/>
                  <a:gd name="T27" fmla="*/ 2147483646 w 550"/>
                  <a:gd name="T28" fmla="*/ 2147483646 w 550"/>
                  <a:gd name="T29" fmla="*/ 2147483646 w 550"/>
                  <a:gd name="T30" fmla="*/ 2147483646 w 550"/>
                  <a:gd name="T31" fmla="*/ 2147483646 w 550"/>
                  <a:gd name="T32" fmla="*/ 2147483646 w 550"/>
                  <a:gd name="T33" fmla="*/ 2147483646 w 550"/>
                  <a:gd name="T34" fmla="*/ 2147483646 w 550"/>
                  <a:gd name="T35" fmla="*/ 2147483646 w 550"/>
                  <a:gd name="T36" fmla="*/ 2147483646 w 550"/>
                  <a:gd name="T37" fmla="*/ 2147483646 w 550"/>
                  <a:gd name="T38" fmla="*/ 2147483646 w 550"/>
                  <a:gd name="T39" fmla="*/ 2147483646 w 550"/>
                  <a:gd name="T40" fmla="*/ 2147483646 w 550"/>
                  <a:gd name="T41" fmla="*/ 2147483646 w 550"/>
                  <a:gd name="T42" fmla="*/ 2147483646 w 550"/>
                  <a:gd name="T43" fmla="*/ 2147483646 w 550"/>
                  <a:gd name="T44" fmla="*/ 2147483646 w 550"/>
                  <a:gd name="T45" fmla="*/ 2147483646 w 5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Lst>
                <a:ahLst/>
                <a:cxnLst>
                  <a:cxn ang="T46">
                    <a:pos x="T0" y="0"/>
                  </a:cxn>
                  <a:cxn ang="T47">
                    <a:pos x="T1" y="0"/>
                  </a:cxn>
                  <a:cxn ang="T48">
                    <a:pos x="T2" y="0"/>
                  </a:cxn>
                  <a:cxn ang="T49">
                    <a:pos x="T3" y="0"/>
                  </a:cxn>
                  <a:cxn ang="T50">
                    <a:pos x="T4" y="0"/>
                  </a:cxn>
                  <a:cxn ang="T51">
                    <a:pos x="T5" y="0"/>
                  </a:cxn>
                  <a:cxn ang="T52">
                    <a:pos x="T6" y="0"/>
                  </a:cxn>
                  <a:cxn ang="T53">
                    <a:pos x="T7" y="0"/>
                  </a:cxn>
                  <a:cxn ang="T54">
                    <a:pos x="T8" y="0"/>
                  </a:cxn>
                  <a:cxn ang="T55">
                    <a:pos x="T9" y="0"/>
                  </a:cxn>
                  <a:cxn ang="T56">
                    <a:pos x="T10" y="0"/>
                  </a:cxn>
                  <a:cxn ang="T57">
                    <a:pos x="T11" y="0"/>
                  </a:cxn>
                  <a:cxn ang="T58">
                    <a:pos x="T12" y="0"/>
                  </a:cxn>
                  <a:cxn ang="T59">
                    <a:pos x="T13" y="0"/>
                  </a:cxn>
                  <a:cxn ang="T60">
                    <a:pos x="T14" y="0"/>
                  </a:cxn>
                  <a:cxn ang="T61">
                    <a:pos x="T15" y="0"/>
                  </a:cxn>
                  <a:cxn ang="T62">
                    <a:pos x="T16" y="0"/>
                  </a:cxn>
                  <a:cxn ang="T63">
                    <a:pos x="T17" y="0"/>
                  </a:cxn>
                  <a:cxn ang="T64">
                    <a:pos x="T18" y="0"/>
                  </a:cxn>
                  <a:cxn ang="T65">
                    <a:pos x="T19" y="0"/>
                  </a:cxn>
                  <a:cxn ang="T66">
                    <a:pos x="T20" y="0"/>
                  </a:cxn>
                  <a:cxn ang="T67">
                    <a:pos x="T21" y="0"/>
                  </a:cxn>
                  <a:cxn ang="T68">
                    <a:pos x="T22" y="0"/>
                  </a:cxn>
                  <a:cxn ang="T69">
                    <a:pos x="T23" y="0"/>
                  </a:cxn>
                  <a:cxn ang="T70">
                    <a:pos x="T24" y="0"/>
                  </a:cxn>
                  <a:cxn ang="T71">
                    <a:pos x="T25" y="0"/>
                  </a:cxn>
                  <a:cxn ang="T72">
                    <a:pos x="T26" y="0"/>
                  </a:cxn>
                  <a:cxn ang="T73">
                    <a:pos x="T27" y="0"/>
                  </a:cxn>
                  <a:cxn ang="T74">
                    <a:pos x="T28" y="0"/>
                  </a:cxn>
                  <a:cxn ang="T75">
                    <a:pos x="T29" y="0"/>
                  </a:cxn>
                  <a:cxn ang="T76">
                    <a:pos x="T30" y="0"/>
                  </a:cxn>
                  <a:cxn ang="T77">
                    <a:pos x="T31" y="0"/>
                  </a:cxn>
                  <a:cxn ang="T78">
                    <a:pos x="T32" y="0"/>
                  </a:cxn>
                  <a:cxn ang="T79">
                    <a:pos x="T33" y="0"/>
                  </a:cxn>
                  <a:cxn ang="T80">
                    <a:pos x="T34" y="0"/>
                  </a:cxn>
                  <a:cxn ang="T81">
                    <a:pos x="T35" y="0"/>
                  </a:cxn>
                  <a:cxn ang="T82">
                    <a:pos x="T36" y="0"/>
                  </a:cxn>
                  <a:cxn ang="T83">
                    <a:pos x="T37" y="0"/>
                  </a:cxn>
                  <a:cxn ang="T84">
                    <a:pos x="T38" y="0"/>
                  </a:cxn>
                  <a:cxn ang="T85">
                    <a:pos x="T39" y="0"/>
                  </a:cxn>
                  <a:cxn ang="T86">
                    <a:pos x="T40" y="0"/>
                  </a:cxn>
                  <a:cxn ang="T87">
                    <a:pos x="T41" y="0"/>
                  </a:cxn>
                  <a:cxn ang="T88">
                    <a:pos x="T42" y="0"/>
                  </a:cxn>
                  <a:cxn ang="T89">
                    <a:pos x="T43" y="0"/>
                  </a:cxn>
                  <a:cxn ang="T90">
                    <a:pos x="T44" y="0"/>
                  </a:cxn>
                  <a:cxn ang="T91">
                    <a:pos x="T45" y="0"/>
                  </a:cxn>
                </a:cxnLst>
                <a:rect l="0" t="0" r="r" b="b"/>
                <a:pathLst>
                  <a:path w="550">
                    <a:moveTo>
                      <a:pt x="4" y="0"/>
                    </a:moveTo>
                    <a:lnTo>
                      <a:pt x="8" y="0"/>
                    </a:lnTo>
                    <a:moveTo>
                      <a:pt x="12" y="0"/>
                    </a:moveTo>
                    <a:lnTo>
                      <a:pt x="16" y="0"/>
                    </a:lnTo>
                    <a:moveTo>
                      <a:pt x="20" y="0"/>
                    </a:moveTo>
                    <a:lnTo>
                      <a:pt x="24" y="0"/>
                    </a:lnTo>
                    <a:moveTo>
                      <a:pt x="28" y="0"/>
                    </a:moveTo>
                    <a:lnTo>
                      <a:pt x="32" y="0"/>
                    </a:lnTo>
                    <a:moveTo>
                      <a:pt x="36" y="0"/>
                    </a:moveTo>
                    <a:lnTo>
                      <a:pt x="40" y="0"/>
                    </a:lnTo>
                    <a:moveTo>
                      <a:pt x="44" y="0"/>
                    </a:moveTo>
                    <a:lnTo>
                      <a:pt x="48" y="0"/>
                    </a:lnTo>
                    <a:moveTo>
                      <a:pt x="52" y="0"/>
                    </a:moveTo>
                    <a:lnTo>
                      <a:pt x="56" y="0"/>
                    </a:lnTo>
                    <a:moveTo>
                      <a:pt x="60" y="0"/>
                    </a:moveTo>
                    <a:lnTo>
                      <a:pt x="64" y="0"/>
                    </a:lnTo>
                    <a:moveTo>
                      <a:pt x="68" y="0"/>
                    </a:moveTo>
                    <a:lnTo>
                      <a:pt x="72" y="0"/>
                    </a:lnTo>
                    <a:moveTo>
                      <a:pt x="76" y="0"/>
                    </a:moveTo>
                    <a:lnTo>
                      <a:pt x="80" y="0"/>
                    </a:lnTo>
                    <a:moveTo>
                      <a:pt x="84" y="0"/>
                    </a:moveTo>
                    <a:lnTo>
                      <a:pt x="88" y="0"/>
                    </a:lnTo>
                    <a:moveTo>
                      <a:pt x="92" y="0"/>
                    </a:moveTo>
                    <a:lnTo>
                      <a:pt x="96" y="0"/>
                    </a:lnTo>
                    <a:moveTo>
                      <a:pt x="100" y="0"/>
                    </a:moveTo>
                    <a:lnTo>
                      <a:pt x="104" y="0"/>
                    </a:lnTo>
                    <a:moveTo>
                      <a:pt x="108" y="0"/>
                    </a:moveTo>
                    <a:lnTo>
                      <a:pt x="112" y="0"/>
                    </a:lnTo>
                    <a:moveTo>
                      <a:pt x="116" y="0"/>
                    </a:moveTo>
                    <a:lnTo>
                      <a:pt x="120" y="0"/>
                    </a:lnTo>
                    <a:moveTo>
                      <a:pt x="124" y="0"/>
                    </a:moveTo>
                    <a:lnTo>
                      <a:pt x="128" y="0"/>
                    </a:lnTo>
                    <a:moveTo>
                      <a:pt x="132" y="0"/>
                    </a:moveTo>
                    <a:lnTo>
                      <a:pt x="136" y="0"/>
                    </a:lnTo>
                    <a:moveTo>
                      <a:pt x="140" y="0"/>
                    </a:moveTo>
                    <a:lnTo>
                      <a:pt x="144" y="0"/>
                    </a:lnTo>
                    <a:moveTo>
                      <a:pt x="148" y="0"/>
                    </a:moveTo>
                    <a:lnTo>
                      <a:pt x="152" y="0"/>
                    </a:lnTo>
                    <a:moveTo>
                      <a:pt x="156" y="0"/>
                    </a:moveTo>
                    <a:lnTo>
                      <a:pt x="160" y="0"/>
                    </a:lnTo>
                    <a:moveTo>
                      <a:pt x="164" y="0"/>
                    </a:moveTo>
                    <a:lnTo>
                      <a:pt x="168" y="0"/>
                    </a:lnTo>
                    <a:moveTo>
                      <a:pt x="172" y="0"/>
                    </a:moveTo>
                    <a:lnTo>
                      <a:pt x="176" y="0"/>
                    </a:lnTo>
                    <a:moveTo>
                      <a:pt x="180" y="0"/>
                    </a:moveTo>
                    <a:lnTo>
                      <a:pt x="184" y="0"/>
                    </a:lnTo>
                    <a:moveTo>
                      <a:pt x="188" y="0"/>
                    </a:moveTo>
                    <a:lnTo>
                      <a:pt x="192" y="0"/>
                    </a:lnTo>
                    <a:moveTo>
                      <a:pt x="196" y="0"/>
                    </a:moveTo>
                    <a:lnTo>
                      <a:pt x="200" y="0"/>
                    </a:lnTo>
                    <a:moveTo>
                      <a:pt x="204" y="0"/>
                    </a:moveTo>
                    <a:lnTo>
                      <a:pt x="208" y="0"/>
                    </a:lnTo>
                    <a:moveTo>
                      <a:pt x="212" y="0"/>
                    </a:moveTo>
                    <a:lnTo>
                      <a:pt x="216" y="0"/>
                    </a:lnTo>
                    <a:moveTo>
                      <a:pt x="220" y="0"/>
                    </a:moveTo>
                    <a:lnTo>
                      <a:pt x="224" y="0"/>
                    </a:lnTo>
                    <a:moveTo>
                      <a:pt x="228" y="0"/>
                    </a:moveTo>
                    <a:lnTo>
                      <a:pt x="232" y="0"/>
                    </a:lnTo>
                    <a:moveTo>
                      <a:pt x="236" y="0"/>
                    </a:moveTo>
                    <a:lnTo>
                      <a:pt x="240" y="0"/>
                    </a:lnTo>
                    <a:moveTo>
                      <a:pt x="244" y="0"/>
                    </a:moveTo>
                    <a:lnTo>
                      <a:pt x="248" y="0"/>
                    </a:lnTo>
                    <a:moveTo>
                      <a:pt x="252" y="0"/>
                    </a:moveTo>
                    <a:lnTo>
                      <a:pt x="256" y="0"/>
                    </a:lnTo>
                    <a:moveTo>
                      <a:pt x="260" y="0"/>
                    </a:moveTo>
                    <a:lnTo>
                      <a:pt x="264" y="0"/>
                    </a:lnTo>
                    <a:moveTo>
                      <a:pt x="268" y="0"/>
                    </a:moveTo>
                    <a:lnTo>
                      <a:pt x="272" y="0"/>
                    </a:lnTo>
                    <a:moveTo>
                      <a:pt x="276" y="0"/>
                    </a:moveTo>
                    <a:lnTo>
                      <a:pt x="280" y="0"/>
                    </a:lnTo>
                    <a:moveTo>
                      <a:pt x="284" y="0"/>
                    </a:moveTo>
                    <a:lnTo>
                      <a:pt x="288" y="0"/>
                    </a:lnTo>
                    <a:moveTo>
                      <a:pt x="292" y="0"/>
                    </a:moveTo>
                    <a:lnTo>
                      <a:pt x="296" y="0"/>
                    </a:lnTo>
                    <a:moveTo>
                      <a:pt x="300" y="0"/>
                    </a:moveTo>
                    <a:lnTo>
                      <a:pt x="304" y="0"/>
                    </a:lnTo>
                    <a:moveTo>
                      <a:pt x="308" y="0"/>
                    </a:moveTo>
                    <a:lnTo>
                      <a:pt x="312" y="0"/>
                    </a:lnTo>
                    <a:moveTo>
                      <a:pt x="316" y="0"/>
                    </a:moveTo>
                    <a:lnTo>
                      <a:pt x="320" y="0"/>
                    </a:lnTo>
                    <a:moveTo>
                      <a:pt x="324" y="0"/>
                    </a:moveTo>
                    <a:lnTo>
                      <a:pt x="328" y="0"/>
                    </a:lnTo>
                    <a:moveTo>
                      <a:pt x="332" y="0"/>
                    </a:moveTo>
                    <a:lnTo>
                      <a:pt x="336" y="0"/>
                    </a:lnTo>
                    <a:moveTo>
                      <a:pt x="340" y="0"/>
                    </a:moveTo>
                    <a:lnTo>
                      <a:pt x="344" y="0"/>
                    </a:lnTo>
                    <a:moveTo>
                      <a:pt x="348" y="0"/>
                    </a:moveTo>
                    <a:lnTo>
                      <a:pt x="352" y="0"/>
                    </a:lnTo>
                    <a:moveTo>
                      <a:pt x="356" y="0"/>
                    </a:moveTo>
                    <a:lnTo>
                      <a:pt x="360" y="0"/>
                    </a:lnTo>
                    <a:moveTo>
                      <a:pt x="364" y="0"/>
                    </a:moveTo>
                    <a:lnTo>
                      <a:pt x="368" y="0"/>
                    </a:lnTo>
                    <a:moveTo>
                      <a:pt x="372" y="0"/>
                    </a:moveTo>
                    <a:lnTo>
                      <a:pt x="376" y="0"/>
                    </a:lnTo>
                    <a:moveTo>
                      <a:pt x="380" y="0"/>
                    </a:moveTo>
                    <a:lnTo>
                      <a:pt x="384" y="0"/>
                    </a:lnTo>
                    <a:moveTo>
                      <a:pt x="388" y="0"/>
                    </a:moveTo>
                    <a:lnTo>
                      <a:pt x="392" y="0"/>
                    </a:lnTo>
                    <a:moveTo>
                      <a:pt x="396" y="0"/>
                    </a:moveTo>
                    <a:lnTo>
                      <a:pt x="400" y="0"/>
                    </a:lnTo>
                    <a:moveTo>
                      <a:pt x="404" y="0"/>
                    </a:moveTo>
                    <a:lnTo>
                      <a:pt x="408" y="0"/>
                    </a:lnTo>
                    <a:moveTo>
                      <a:pt x="412" y="0"/>
                    </a:moveTo>
                    <a:lnTo>
                      <a:pt x="416" y="0"/>
                    </a:lnTo>
                    <a:moveTo>
                      <a:pt x="420" y="0"/>
                    </a:moveTo>
                    <a:lnTo>
                      <a:pt x="424" y="0"/>
                    </a:lnTo>
                    <a:moveTo>
                      <a:pt x="428" y="0"/>
                    </a:moveTo>
                    <a:lnTo>
                      <a:pt x="432" y="0"/>
                    </a:lnTo>
                    <a:moveTo>
                      <a:pt x="436" y="0"/>
                    </a:moveTo>
                    <a:lnTo>
                      <a:pt x="440" y="0"/>
                    </a:lnTo>
                    <a:moveTo>
                      <a:pt x="444" y="0"/>
                    </a:moveTo>
                    <a:lnTo>
                      <a:pt x="448" y="0"/>
                    </a:lnTo>
                    <a:moveTo>
                      <a:pt x="452" y="0"/>
                    </a:moveTo>
                    <a:lnTo>
                      <a:pt x="456" y="0"/>
                    </a:lnTo>
                    <a:moveTo>
                      <a:pt x="460" y="0"/>
                    </a:moveTo>
                    <a:lnTo>
                      <a:pt x="464" y="0"/>
                    </a:lnTo>
                    <a:moveTo>
                      <a:pt x="468" y="0"/>
                    </a:moveTo>
                    <a:lnTo>
                      <a:pt x="472" y="0"/>
                    </a:lnTo>
                    <a:moveTo>
                      <a:pt x="476" y="0"/>
                    </a:moveTo>
                    <a:lnTo>
                      <a:pt x="480" y="0"/>
                    </a:lnTo>
                    <a:moveTo>
                      <a:pt x="484" y="0"/>
                    </a:moveTo>
                    <a:lnTo>
                      <a:pt x="488" y="0"/>
                    </a:lnTo>
                    <a:moveTo>
                      <a:pt x="492" y="0"/>
                    </a:moveTo>
                    <a:lnTo>
                      <a:pt x="496" y="0"/>
                    </a:lnTo>
                    <a:moveTo>
                      <a:pt x="500" y="0"/>
                    </a:moveTo>
                    <a:lnTo>
                      <a:pt x="504" y="0"/>
                    </a:lnTo>
                    <a:moveTo>
                      <a:pt x="508" y="0"/>
                    </a:moveTo>
                    <a:lnTo>
                      <a:pt x="512" y="0"/>
                    </a:lnTo>
                    <a:moveTo>
                      <a:pt x="516" y="0"/>
                    </a:moveTo>
                    <a:lnTo>
                      <a:pt x="520" y="0"/>
                    </a:lnTo>
                    <a:moveTo>
                      <a:pt x="524" y="0"/>
                    </a:moveTo>
                    <a:lnTo>
                      <a:pt x="528" y="0"/>
                    </a:lnTo>
                    <a:moveTo>
                      <a:pt x="532" y="0"/>
                    </a:moveTo>
                    <a:lnTo>
                      <a:pt x="536" y="0"/>
                    </a:lnTo>
                    <a:moveTo>
                      <a:pt x="540" y="0"/>
                    </a:moveTo>
                    <a:lnTo>
                      <a:pt x="544" y="0"/>
                    </a:lnTo>
                    <a:moveTo>
                      <a:pt x="548" y="0"/>
                    </a:move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3" name="Rectangle 47"/>
              <p:cNvSpPr>
                <a:spLocks noChangeArrowheads="1"/>
              </p:cNvSpPr>
              <p:nvPr/>
            </p:nvSpPr>
            <p:spPr bwMode="auto">
              <a:xfrm>
                <a:off x="919164" y="3917009"/>
                <a:ext cx="738186" cy="1013768"/>
              </a:xfrm>
              <a:prstGeom prst="rect">
                <a:avLst/>
              </a:pr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84" name="Rectangle 50"/>
              <p:cNvSpPr>
                <a:spLocks noChangeArrowheads="1"/>
              </p:cNvSpPr>
              <p:nvPr/>
            </p:nvSpPr>
            <p:spPr bwMode="auto">
              <a:xfrm>
                <a:off x="1014413" y="4408488"/>
                <a:ext cx="60325" cy="50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85" name="Rectangle 57"/>
              <p:cNvSpPr>
                <a:spLocks noChangeArrowheads="1"/>
              </p:cNvSpPr>
              <p:nvPr/>
            </p:nvSpPr>
            <p:spPr bwMode="auto">
              <a:xfrm>
                <a:off x="1174081" y="4065302"/>
                <a:ext cx="254364" cy="21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a:solidFill>
                      <a:srgbClr val="000000"/>
                    </a:solidFill>
                  </a:rPr>
                  <a:t>HS</a:t>
                </a:r>
                <a:endParaRPr lang="fr-FR" altLang="fr-FR" sz="1400"/>
              </a:p>
            </p:txBody>
          </p:sp>
          <p:sp>
            <p:nvSpPr>
              <p:cNvPr id="86" name="Rectangle 58"/>
              <p:cNvSpPr>
                <a:spLocks noChangeArrowheads="1"/>
              </p:cNvSpPr>
              <p:nvPr/>
            </p:nvSpPr>
            <p:spPr bwMode="auto">
              <a:xfrm>
                <a:off x="1174081" y="4308528"/>
                <a:ext cx="396440" cy="21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a:solidFill>
                      <a:srgbClr val="000000"/>
                    </a:solidFill>
                  </a:rPr>
                  <a:t>HSO</a:t>
                </a:r>
                <a:endParaRPr lang="fr-FR" altLang="fr-FR" sz="1400"/>
              </a:p>
            </p:txBody>
          </p:sp>
          <p:sp>
            <p:nvSpPr>
              <p:cNvPr id="87" name="Rectangle 59"/>
              <p:cNvSpPr>
                <a:spLocks noChangeArrowheads="1"/>
              </p:cNvSpPr>
              <p:nvPr/>
            </p:nvSpPr>
            <p:spPr bwMode="auto">
              <a:xfrm>
                <a:off x="1174081" y="4560888"/>
                <a:ext cx="364358" cy="21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a:solidFill>
                      <a:srgbClr val="000000"/>
                    </a:solidFill>
                  </a:rPr>
                  <a:t>LSO</a:t>
                </a:r>
                <a:endParaRPr lang="fr-FR" altLang="fr-FR" sz="1400"/>
              </a:p>
            </p:txBody>
          </p:sp>
          <p:sp>
            <p:nvSpPr>
              <p:cNvPr id="88" name="Rectangle 60"/>
              <p:cNvSpPr>
                <a:spLocks noChangeArrowheads="1"/>
              </p:cNvSpPr>
              <p:nvPr/>
            </p:nvSpPr>
            <p:spPr bwMode="auto">
              <a:xfrm>
                <a:off x="1174081" y="4752254"/>
                <a:ext cx="222282" cy="21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a:solidFill>
                      <a:srgbClr val="000000"/>
                    </a:solidFill>
                  </a:rPr>
                  <a:t>LS</a:t>
                </a:r>
                <a:endParaRPr lang="fr-FR" altLang="fr-FR" sz="1400"/>
              </a:p>
            </p:txBody>
          </p:sp>
        </p:grpSp>
        <p:sp>
          <p:nvSpPr>
            <p:cNvPr id="41" name="Rectangle 21"/>
            <p:cNvSpPr>
              <a:spLocks noChangeArrowheads="1"/>
            </p:cNvSpPr>
            <p:nvPr/>
          </p:nvSpPr>
          <p:spPr bwMode="auto">
            <a:xfrm>
              <a:off x="977297" y="4316562"/>
              <a:ext cx="144000" cy="144000"/>
            </a:xfrm>
            <a:prstGeom prst="rect">
              <a:avLst/>
            </a:prstGeom>
            <a:solidFill>
              <a:srgbClr val="FFC000"/>
            </a:solidFill>
            <a:ln w="28575">
              <a:solidFill>
                <a:srgbClr val="C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42" name="Rectangle 16"/>
            <p:cNvSpPr>
              <a:spLocks noChangeArrowheads="1"/>
            </p:cNvSpPr>
            <p:nvPr/>
          </p:nvSpPr>
          <p:spPr bwMode="auto">
            <a:xfrm>
              <a:off x="970588" y="4081176"/>
              <a:ext cx="146049" cy="146049"/>
            </a:xfrm>
            <a:prstGeom prst="rect">
              <a:avLst/>
            </a:prstGeom>
            <a:solidFill>
              <a:srgbClr val="C00000"/>
            </a:solidFill>
            <a:ln w="7938" cap="rnd">
              <a:solidFill>
                <a:srgbClr val="00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43" name="Freeform 26"/>
            <p:cNvSpPr>
              <a:spLocks/>
            </p:cNvSpPr>
            <p:nvPr/>
          </p:nvSpPr>
          <p:spPr bwMode="auto">
            <a:xfrm>
              <a:off x="2853762" y="1766888"/>
              <a:ext cx="144000" cy="144000"/>
            </a:xfrm>
            <a:custGeom>
              <a:avLst/>
              <a:gdLst>
                <a:gd name="T0" fmla="*/ 2147483646 w 10"/>
                <a:gd name="T1" fmla="*/ 0 h 9"/>
                <a:gd name="T2" fmla="*/ 2147483646 w 10"/>
                <a:gd name="T3" fmla="*/ 2147483646 h 9"/>
                <a:gd name="T4" fmla="*/ 0 w 10"/>
                <a:gd name="T5" fmla="*/ 2147483646 h 9"/>
                <a:gd name="T6" fmla="*/ 2147483646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5" y="0"/>
                  </a:moveTo>
                  <a:lnTo>
                    <a:pt x="10" y="9"/>
                  </a:lnTo>
                  <a:lnTo>
                    <a:pt x="0" y="9"/>
                  </a:lnTo>
                  <a:lnTo>
                    <a:pt x="5" y="0"/>
                  </a:lnTo>
                </a:path>
              </a:pathLst>
            </a:custGeom>
            <a:solidFill>
              <a:srgbClr val="66AB30"/>
            </a:solidFill>
            <a:ln>
              <a:noFill/>
            </a:ln>
            <a:extLst>
              <a:ext uri="{91240B29-F687-4F45-9708-019B960494DF}">
                <a14:hiddenLine xmlns:a14="http://schemas.microsoft.com/office/drawing/2010/main" w="7938" cap="rnd">
                  <a:solidFill>
                    <a:srgbClr val="000000"/>
                  </a:solidFill>
                  <a:prstDash val="solid"/>
                  <a:round/>
                  <a:headEnd/>
                  <a:tailEnd/>
                </a14:hiddenLine>
              </a:ext>
            </a:extLst>
          </p:spPr>
          <p:txBody>
            <a:bodyPr/>
            <a:lstStyle/>
            <a:p>
              <a:endParaRPr lang="fr-FR"/>
            </a:p>
          </p:txBody>
        </p:sp>
        <p:sp>
          <p:nvSpPr>
            <p:cNvPr id="44" name="Freeform 26"/>
            <p:cNvSpPr>
              <a:spLocks/>
            </p:cNvSpPr>
            <p:nvPr/>
          </p:nvSpPr>
          <p:spPr bwMode="auto">
            <a:xfrm>
              <a:off x="3056169" y="1961696"/>
              <a:ext cx="144000" cy="144000"/>
            </a:xfrm>
            <a:custGeom>
              <a:avLst/>
              <a:gdLst>
                <a:gd name="T0" fmla="*/ 2147483646 w 10"/>
                <a:gd name="T1" fmla="*/ 0 h 9"/>
                <a:gd name="T2" fmla="*/ 2147483646 w 10"/>
                <a:gd name="T3" fmla="*/ 2147483646 h 9"/>
                <a:gd name="T4" fmla="*/ 0 w 10"/>
                <a:gd name="T5" fmla="*/ 2147483646 h 9"/>
                <a:gd name="T6" fmla="*/ 2147483646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5" y="0"/>
                  </a:moveTo>
                  <a:lnTo>
                    <a:pt x="10" y="9"/>
                  </a:lnTo>
                  <a:lnTo>
                    <a:pt x="0" y="9"/>
                  </a:lnTo>
                  <a:lnTo>
                    <a:pt x="5" y="0"/>
                  </a:lnTo>
                </a:path>
              </a:pathLst>
            </a:custGeom>
            <a:solidFill>
              <a:srgbClr val="66AB30"/>
            </a:solidFill>
            <a:ln w="19050" cap="rnd">
              <a:solidFill>
                <a:srgbClr val="66AB30"/>
              </a:solidFill>
              <a:prstDash val="solid"/>
              <a:round/>
              <a:headEnd/>
              <a:tailEnd/>
            </a:ln>
          </p:spPr>
          <p:txBody>
            <a:bodyPr/>
            <a:lstStyle/>
            <a:p>
              <a:endParaRPr lang="fr-FR"/>
            </a:p>
          </p:txBody>
        </p:sp>
        <p:sp>
          <p:nvSpPr>
            <p:cNvPr id="45" name="Freeform 28"/>
            <p:cNvSpPr>
              <a:spLocks/>
            </p:cNvSpPr>
            <p:nvPr/>
          </p:nvSpPr>
          <p:spPr bwMode="auto">
            <a:xfrm>
              <a:off x="987870" y="4749139"/>
              <a:ext cx="144000" cy="144000"/>
            </a:xfrm>
            <a:custGeom>
              <a:avLst/>
              <a:gdLst>
                <a:gd name="T0" fmla="*/ 2147483646 w 11"/>
                <a:gd name="T1" fmla="*/ 0 h 10"/>
                <a:gd name="T2" fmla="*/ 2147483646 w 11"/>
                <a:gd name="T3" fmla="*/ 2147483646 h 10"/>
                <a:gd name="T4" fmla="*/ 0 w 11"/>
                <a:gd name="T5" fmla="*/ 2147483646 h 10"/>
                <a:gd name="T6" fmla="*/ 2147483646 w 1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0">
                  <a:moveTo>
                    <a:pt x="5" y="0"/>
                  </a:moveTo>
                  <a:lnTo>
                    <a:pt x="11" y="10"/>
                  </a:lnTo>
                  <a:lnTo>
                    <a:pt x="0" y="10"/>
                  </a:lnTo>
                  <a:lnTo>
                    <a:pt x="5" y="0"/>
                  </a:lnTo>
                </a:path>
              </a:pathLst>
            </a:custGeom>
            <a:solidFill>
              <a:srgbClr val="66AB30"/>
            </a:solidFill>
            <a:ln>
              <a:noFill/>
            </a:ln>
            <a:extLst>
              <a:ext uri="{91240B29-F687-4F45-9708-019B960494DF}">
                <a14:hiddenLine xmlns:a14="http://schemas.microsoft.com/office/drawing/2010/main" w="7938" cap="rnd">
                  <a:solidFill>
                    <a:srgbClr val="000000"/>
                  </a:solidFill>
                  <a:prstDash val="solid"/>
                  <a:round/>
                  <a:headEnd/>
                  <a:tailEnd/>
                </a14:hiddenLine>
              </a:ext>
            </a:extLst>
          </p:spPr>
          <p:txBody>
            <a:bodyPr/>
            <a:lstStyle/>
            <a:p>
              <a:endParaRPr lang="fr-FR"/>
            </a:p>
          </p:txBody>
        </p:sp>
        <p:sp>
          <p:nvSpPr>
            <p:cNvPr id="46" name="Freeform 26"/>
            <p:cNvSpPr>
              <a:spLocks/>
            </p:cNvSpPr>
            <p:nvPr/>
          </p:nvSpPr>
          <p:spPr bwMode="auto">
            <a:xfrm>
              <a:off x="977281" y="4550064"/>
              <a:ext cx="144000" cy="144000"/>
            </a:xfrm>
            <a:custGeom>
              <a:avLst/>
              <a:gdLst>
                <a:gd name="T0" fmla="*/ 2147483646 w 10"/>
                <a:gd name="T1" fmla="*/ 0 h 9"/>
                <a:gd name="T2" fmla="*/ 2147483646 w 10"/>
                <a:gd name="T3" fmla="*/ 2147483646 h 9"/>
                <a:gd name="T4" fmla="*/ 0 w 10"/>
                <a:gd name="T5" fmla="*/ 2147483646 h 9"/>
                <a:gd name="T6" fmla="*/ 2147483646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5" y="0"/>
                  </a:moveTo>
                  <a:lnTo>
                    <a:pt x="10" y="9"/>
                  </a:lnTo>
                  <a:lnTo>
                    <a:pt x="0" y="9"/>
                  </a:lnTo>
                  <a:lnTo>
                    <a:pt x="5" y="0"/>
                  </a:lnTo>
                </a:path>
              </a:pathLst>
            </a:custGeom>
            <a:solidFill>
              <a:srgbClr val="FEC729"/>
            </a:solidFill>
            <a:ln w="19050" cap="rnd">
              <a:solidFill>
                <a:srgbClr val="66AB30"/>
              </a:solidFill>
              <a:prstDash val="solid"/>
              <a:round/>
              <a:headEnd/>
              <a:tailEnd/>
            </a:ln>
          </p:spPr>
          <p:txBody>
            <a:bodyPr/>
            <a:lstStyle/>
            <a:p>
              <a:endParaRPr lang="fr-FR"/>
            </a:p>
          </p:txBody>
        </p:sp>
        <p:sp>
          <p:nvSpPr>
            <p:cNvPr id="47" name="Freeform 26"/>
            <p:cNvSpPr>
              <a:spLocks/>
            </p:cNvSpPr>
            <p:nvPr/>
          </p:nvSpPr>
          <p:spPr bwMode="auto">
            <a:xfrm>
              <a:off x="4074768" y="2395207"/>
              <a:ext cx="144000" cy="144000"/>
            </a:xfrm>
            <a:custGeom>
              <a:avLst/>
              <a:gdLst>
                <a:gd name="T0" fmla="*/ 2147483646 w 10"/>
                <a:gd name="T1" fmla="*/ 0 h 9"/>
                <a:gd name="T2" fmla="*/ 2147483646 w 10"/>
                <a:gd name="T3" fmla="*/ 2147483646 h 9"/>
                <a:gd name="T4" fmla="*/ 0 w 10"/>
                <a:gd name="T5" fmla="*/ 2147483646 h 9"/>
                <a:gd name="T6" fmla="*/ 2147483646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5" y="0"/>
                  </a:moveTo>
                  <a:lnTo>
                    <a:pt x="10" y="9"/>
                  </a:lnTo>
                  <a:lnTo>
                    <a:pt x="0" y="9"/>
                  </a:lnTo>
                  <a:lnTo>
                    <a:pt x="5" y="0"/>
                  </a:lnTo>
                </a:path>
              </a:pathLst>
            </a:custGeom>
            <a:solidFill>
              <a:srgbClr val="66AB30"/>
            </a:solidFill>
            <a:ln w="19050" cap="rnd">
              <a:solidFill>
                <a:srgbClr val="66AB30"/>
              </a:solidFill>
              <a:prstDash val="solid"/>
              <a:round/>
              <a:headEnd/>
              <a:tailEnd/>
            </a:ln>
          </p:spPr>
          <p:txBody>
            <a:bodyPr/>
            <a:lstStyle/>
            <a:p>
              <a:endParaRPr lang="fr-FR"/>
            </a:p>
          </p:txBody>
        </p:sp>
        <p:sp>
          <p:nvSpPr>
            <p:cNvPr id="48" name="Freeform 26"/>
            <p:cNvSpPr>
              <a:spLocks/>
            </p:cNvSpPr>
            <p:nvPr/>
          </p:nvSpPr>
          <p:spPr bwMode="auto">
            <a:xfrm>
              <a:off x="3380983" y="2042841"/>
              <a:ext cx="144000" cy="144000"/>
            </a:xfrm>
            <a:custGeom>
              <a:avLst/>
              <a:gdLst>
                <a:gd name="T0" fmla="*/ 2147483646 w 10"/>
                <a:gd name="T1" fmla="*/ 0 h 9"/>
                <a:gd name="T2" fmla="*/ 2147483646 w 10"/>
                <a:gd name="T3" fmla="*/ 2147483646 h 9"/>
                <a:gd name="T4" fmla="*/ 0 w 10"/>
                <a:gd name="T5" fmla="*/ 2147483646 h 9"/>
                <a:gd name="T6" fmla="*/ 2147483646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5" y="0"/>
                  </a:moveTo>
                  <a:lnTo>
                    <a:pt x="10" y="9"/>
                  </a:lnTo>
                  <a:lnTo>
                    <a:pt x="0" y="9"/>
                  </a:lnTo>
                  <a:lnTo>
                    <a:pt x="5" y="0"/>
                  </a:lnTo>
                </a:path>
              </a:pathLst>
            </a:custGeom>
            <a:solidFill>
              <a:srgbClr val="66AB30"/>
            </a:solidFill>
            <a:ln w="19050" cap="rnd">
              <a:solidFill>
                <a:srgbClr val="66AB30"/>
              </a:solidFill>
              <a:prstDash val="solid"/>
              <a:round/>
              <a:headEnd/>
              <a:tailEnd/>
            </a:ln>
          </p:spPr>
          <p:txBody>
            <a:bodyPr/>
            <a:lstStyle/>
            <a:p>
              <a:endParaRPr lang="fr-FR"/>
            </a:p>
          </p:txBody>
        </p:sp>
      </p:grpSp>
      <p:pic>
        <p:nvPicPr>
          <p:cNvPr id="89" name="Image 6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19675" y="1693863"/>
            <a:ext cx="3433763"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Rectangle 61"/>
          <p:cNvSpPr>
            <a:spLocks noChangeArrowheads="1"/>
          </p:cNvSpPr>
          <p:nvPr/>
        </p:nvSpPr>
        <p:spPr bwMode="auto">
          <a:xfrm>
            <a:off x="4549775" y="1047750"/>
            <a:ext cx="4286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dirty="0" err="1"/>
              <a:t>Ruminal</a:t>
            </a:r>
            <a:r>
              <a:rPr lang="fr-FR" altLang="fr-FR" b="1" dirty="0"/>
              <a:t> </a:t>
            </a:r>
            <a:r>
              <a:rPr lang="fr-FR" altLang="fr-FR" b="1" dirty="0" err="1"/>
              <a:t>biohydrogenation</a:t>
            </a:r>
            <a:r>
              <a:rPr lang="fr-FR" altLang="fr-FR" b="1" dirty="0"/>
              <a:t> and </a:t>
            </a:r>
            <a:r>
              <a:rPr lang="fr-FR" altLang="fr-FR" sz="1600" b="1" dirty="0" err="1"/>
              <a:t>lipid</a:t>
            </a:r>
            <a:r>
              <a:rPr lang="fr-FR" altLang="fr-FR" b="1" dirty="0"/>
              <a:t> </a:t>
            </a:r>
            <a:r>
              <a:rPr lang="fr-FR" altLang="fr-FR" b="1" dirty="0" err="1"/>
              <a:t>supplementation</a:t>
            </a:r>
            <a:endParaRPr lang="fr-FR" altLang="fr-FR" b="1" dirty="0"/>
          </a:p>
        </p:txBody>
      </p:sp>
      <p:sp>
        <p:nvSpPr>
          <p:cNvPr id="91" name="ZoneTexte 62"/>
          <p:cNvSpPr txBox="1">
            <a:spLocks noChangeArrowheads="1"/>
          </p:cNvSpPr>
          <p:nvPr/>
        </p:nvSpPr>
        <p:spPr bwMode="auto">
          <a:xfrm>
            <a:off x="2354263" y="5297488"/>
            <a:ext cx="1174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a:t>trans10</a:t>
            </a:r>
          </a:p>
        </p:txBody>
      </p:sp>
      <p:sp>
        <p:nvSpPr>
          <p:cNvPr id="92" name="ZoneTexte 63"/>
          <p:cNvSpPr txBox="1">
            <a:spLocks noChangeArrowheads="1"/>
          </p:cNvSpPr>
          <p:nvPr/>
        </p:nvSpPr>
        <p:spPr bwMode="auto">
          <a:xfrm>
            <a:off x="1114425" y="5280025"/>
            <a:ext cx="941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a:t>trans11</a:t>
            </a:r>
          </a:p>
        </p:txBody>
      </p:sp>
      <p:sp>
        <p:nvSpPr>
          <p:cNvPr id="93" name="Flèche droite 92"/>
          <p:cNvSpPr/>
          <p:nvPr/>
        </p:nvSpPr>
        <p:spPr>
          <a:xfrm rot="2700000">
            <a:off x="2644775" y="4995863"/>
            <a:ext cx="296863" cy="46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94" name="Émoticône 93"/>
          <p:cNvSpPr/>
          <p:nvPr/>
        </p:nvSpPr>
        <p:spPr>
          <a:xfrm>
            <a:off x="649288" y="5227637"/>
            <a:ext cx="393700" cy="3603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95" name="Émoticône 86"/>
          <p:cNvSpPr/>
          <p:nvPr/>
        </p:nvSpPr>
        <p:spPr>
          <a:xfrm>
            <a:off x="3462644" y="5199694"/>
            <a:ext cx="393700" cy="360363"/>
          </a:xfrm>
          <a:custGeom>
            <a:avLst/>
            <a:gdLst>
              <a:gd name="connsiteX0" fmla="*/ 0 w 393971"/>
              <a:gd name="connsiteY0" fmla="*/ 180218 h 360436"/>
              <a:gd name="connsiteX1" fmla="*/ 196986 w 393971"/>
              <a:gd name="connsiteY1" fmla="*/ 0 h 360436"/>
              <a:gd name="connsiteX2" fmla="*/ 393972 w 393971"/>
              <a:gd name="connsiteY2" fmla="*/ 180218 h 360436"/>
              <a:gd name="connsiteX3" fmla="*/ 196986 w 393971"/>
              <a:gd name="connsiteY3" fmla="*/ 360436 h 360436"/>
              <a:gd name="connsiteX4" fmla="*/ 0 w 393971"/>
              <a:gd name="connsiteY4" fmla="*/ 180218 h 360436"/>
              <a:gd name="connsiteX0" fmla="*/ 113358 w 393971"/>
              <a:gd name="connsiteY0" fmla="*/ 126319 h 360436"/>
              <a:gd name="connsiteX1" fmla="*/ 133877 w 393971"/>
              <a:gd name="connsiteY1" fmla="*/ 107546 h 360436"/>
              <a:gd name="connsiteX2" fmla="*/ 154396 w 393971"/>
              <a:gd name="connsiteY2" fmla="*/ 126319 h 360436"/>
              <a:gd name="connsiteX3" fmla="*/ 133877 w 393971"/>
              <a:gd name="connsiteY3" fmla="*/ 145092 h 360436"/>
              <a:gd name="connsiteX4" fmla="*/ 113358 w 393971"/>
              <a:gd name="connsiteY4" fmla="*/ 126319 h 360436"/>
              <a:gd name="connsiteX5" fmla="*/ 239574 w 393971"/>
              <a:gd name="connsiteY5" fmla="*/ 126319 h 360436"/>
              <a:gd name="connsiteX6" fmla="*/ 260093 w 393971"/>
              <a:gd name="connsiteY6" fmla="*/ 107546 h 360436"/>
              <a:gd name="connsiteX7" fmla="*/ 280612 w 393971"/>
              <a:gd name="connsiteY7" fmla="*/ 126319 h 360436"/>
              <a:gd name="connsiteX8" fmla="*/ 260093 w 393971"/>
              <a:gd name="connsiteY8" fmla="*/ 145092 h 360436"/>
              <a:gd name="connsiteX9" fmla="*/ 239574 w 393971"/>
              <a:gd name="connsiteY9" fmla="*/ 126319 h 360436"/>
              <a:gd name="connsiteX0" fmla="*/ 90218 w 393971"/>
              <a:gd name="connsiteY0" fmla="*/ 258812 h 360436"/>
              <a:gd name="connsiteX1" fmla="*/ 303504 w 393971"/>
              <a:gd name="connsiteY1" fmla="*/ 258812 h 360436"/>
              <a:gd name="connsiteX0" fmla="*/ 0 w 393971"/>
              <a:gd name="connsiteY0" fmla="*/ 180218 h 360436"/>
              <a:gd name="connsiteX1" fmla="*/ 196986 w 393971"/>
              <a:gd name="connsiteY1" fmla="*/ 0 h 360436"/>
              <a:gd name="connsiteX2" fmla="*/ 393972 w 393971"/>
              <a:gd name="connsiteY2" fmla="*/ 180218 h 360436"/>
              <a:gd name="connsiteX3" fmla="*/ 196986 w 393971"/>
              <a:gd name="connsiteY3" fmla="*/ 360436 h 360436"/>
              <a:gd name="connsiteX4" fmla="*/ 0 w 393971"/>
              <a:gd name="connsiteY4" fmla="*/ 180218 h 360436"/>
              <a:gd name="connsiteX0" fmla="*/ 0 w 393972"/>
              <a:gd name="connsiteY0" fmla="*/ 180218 h 360436"/>
              <a:gd name="connsiteX1" fmla="*/ 196986 w 393972"/>
              <a:gd name="connsiteY1" fmla="*/ 0 h 360436"/>
              <a:gd name="connsiteX2" fmla="*/ 393972 w 393972"/>
              <a:gd name="connsiteY2" fmla="*/ 180218 h 360436"/>
              <a:gd name="connsiteX3" fmla="*/ 196986 w 393972"/>
              <a:gd name="connsiteY3" fmla="*/ 360436 h 360436"/>
              <a:gd name="connsiteX4" fmla="*/ 0 w 393972"/>
              <a:gd name="connsiteY4" fmla="*/ 180218 h 360436"/>
              <a:gd name="connsiteX0" fmla="*/ 113358 w 393972"/>
              <a:gd name="connsiteY0" fmla="*/ 126319 h 360436"/>
              <a:gd name="connsiteX1" fmla="*/ 133877 w 393972"/>
              <a:gd name="connsiteY1" fmla="*/ 107546 h 360436"/>
              <a:gd name="connsiteX2" fmla="*/ 154396 w 393972"/>
              <a:gd name="connsiteY2" fmla="*/ 126319 h 360436"/>
              <a:gd name="connsiteX3" fmla="*/ 133877 w 393972"/>
              <a:gd name="connsiteY3" fmla="*/ 145092 h 360436"/>
              <a:gd name="connsiteX4" fmla="*/ 113358 w 393972"/>
              <a:gd name="connsiteY4" fmla="*/ 126319 h 360436"/>
              <a:gd name="connsiteX5" fmla="*/ 239574 w 393972"/>
              <a:gd name="connsiteY5" fmla="*/ 126319 h 360436"/>
              <a:gd name="connsiteX6" fmla="*/ 260093 w 393972"/>
              <a:gd name="connsiteY6" fmla="*/ 107546 h 360436"/>
              <a:gd name="connsiteX7" fmla="*/ 280612 w 393972"/>
              <a:gd name="connsiteY7" fmla="*/ 126319 h 360436"/>
              <a:gd name="connsiteX8" fmla="*/ 260093 w 393972"/>
              <a:gd name="connsiteY8" fmla="*/ 145092 h 360436"/>
              <a:gd name="connsiteX9" fmla="*/ 239574 w 393972"/>
              <a:gd name="connsiteY9" fmla="*/ 126319 h 360436"/>
              <a:gd name="connsiteX0" fmla="*/ 90218 w 393972"/>
              <a:gd name="connsiteY0" fmla="*/ 258812 h 360436"/>
              <a:gd name="connsiteX1" fmla="*/ 303504 w 393972"/>
              <a:gd name="connsiteY1" fmla="*/ 258812 h 360436"/>
              <a:gd name="connsiteX0" fmla="*/ 0 w 393972"/>
              <a:gd name="connsiteY0" fmla="*/ 180218 h 360436"/>
              <a:gd name="connsiteX1" fmla="*/ 196986 w 393972"/>
              <a:gd name="connsiteY1" fmla="*/ 0 h 360436"/>
              <a:gd name="connsiteX2" fmla="*/ 393972 w 393972"/>
              <a:gd name="connsiteY2" fmla="*/ 180218 h 360436"/>
              <a:gd name="connsiteX3" fmla="*/ 196986 w 393972"/>
              <a:gd name="connsiteY3" fmla="*/ 360436 h 360436"/>
              <a:gd name="connsiteX4" fmla="*/ 0 w 393972"/>
              <a:gd name="connsiteY4" fmla="*/ 180218 h 360436"/>
              <a:gd name="connsiteX0" fmla="*/ 0 w 393972"/>
              <a:gd name="connsiteY0" fmla="*/ 180218 h 360436"/>
              <a:gd name="connsiteX1" fmla="*/ 196986 w 393972"/>
              <a:gd name="connsiteY1" fmla="*/ 0 h 360436"/>
              <a:gd name="connsiteX2" fmla="*/ 393972 w 393972"/>
              <a:gd name="connsiteY2" fmla="*/ 180218 h 360436"/>
              <a:gd name="connsiteX3" fmla="*/ 196986 w 393972"/>
              <a:gd name="connsiteY3" fmla="*/ 360436 h 360436"/>
              <a:gd name="connsiteX4" fmla="*/ 0 w 393972"/>
              <a:gd name="connsiteY4" fmla="*/ 180218 h 360436"/>
              <a:gd name="connsiteX0" fmla="*/ 113358 w 393972"/>
              <a:gd name="connsiteY0" fmla="*/ 126319 h 360436"/>
              <a:gd name="connsiteX1" fmla="*/ 133877 w 393972"/>
              <a:gd name="connsiteY1" fmla="*/ 107546 h 360436"/>
              <a:gd name="connsiteX2" fmla="*/ 154396 w 393972"/>
              <a:gd name="connsiteY2" fmla="*/ 126319 h 360436"/>
              <a:gd name="connsiteX3" fmla="*/ 133877 w 393972"/>
              <a:gd name="connsiteY3" fmla="*/ 145092 h 360436"/>
              <a:gd name="connsiteX4" fmla="*/ 113358 w 393972"/>
              <a:gd name="connsiteY4" fmla="*/ 126319 h 360436"/>
              <a:gd name="connsiteX5" fmla="*/ 239574 w 393972"/>
              <a:gd name="connsiteY5" fmla="*/ 126319 h 360436"/>
              <a:gd name="connsiteX6" fmla="*/ 260093 w 393972"/>
              <a:gd name="connsiteY6" fmla="*/ 107546 h 360436"/>
              <a:gd name="connsiteX7" fmla="*/ 280612 w 393972"/>
              <a:gd name="connsiteY7" fmla="*/ 126319 h 360436"/>
              <a:gd name="connsiteX8" fmla="*/ 260093 w 393972"/>
              <a:gd name="connsiteY8" fmla="*/ 145092 h 360436"/>
              <a:gd name="connsiteX9" fmla="*/ 239574 w 393972"/>
              <a:gd name="connsiteY9" fmla="*/ 126319 h 360436"/>
              <a:gd name="connsiteX0" fmla="*/ 90218 w 393972"/>
              <a:gd name="connsiteY0" fmla="*/ 258812 h 360436"/>
              <a:gd name="connsiteX1" fmla="*/ 178459 w 393972"/>
              <a:gd name="connsiteY1" fmla="*/ 243950 h 360436"/>
              <a:gd name="connsiteX2" fmla="*/ 303504 w 393972"/>
              <a:gd name="connsiteY2" fmla="*/ 258812 h 360436"/>
              <a:gd name="connsiteX0" fmla="*/ 0 w 393972"/>
              <a:gd name="connsiteY0" fmla="*/ 180218 h 360436"/>
              <a:gd name="connsiteX1" fmla="*/ 196986 w 393972"/>
              <a:gd name="connsiteY1" fmla="*/ 0 h 360436"/>
              <a:gd name="connsiteX2" fmla="*/ 393972 w 393972"/>
              <a:gd name="connsiteY2" fmla="*/ 180218 h 360436"/>
              <a:gd name="connsiteX3" fmla="*/ 196986 w 393972"/>
              <a:gd name="connsiteY3" fmla="*/ 360436 h 360436"/>
              <a:gd name="connsiteX4" fmla="*/ 0 w 393972"/>
              <a:gd name="connsiteY4" fmla="*/ 180218 h 360436"/>
              <a:gd name="connsiteX0" fmla="*/ 0 w 393972"/>
              <a:gd name="connsiteY0" fmla="*/ 180218 h 360436"/>
              <a:gd name="connsiteX1" fmla="*/ 196986 w 393972"/>
              <a:gd name="connsiteY1" fmla="*/ 0 h 360436"/>
              <a:gd name="connsiteX2" fmla="*/ 393972 w 393972"/>
              <a:gd name="connsiteY2" fmla="*/ 180218 h 360436"/>
              <a:gd name="connsiteX3" fmla="*/ 196986 w 393972"/>
              <a:gd name="connsiteY3" fmla="*/ 360436 h 360436"/>
              <a:gd name="connsiteX4" fmla="*/ 0 w 393972"/>
              <a:gd name="connsiteY4" fmla="*/ 180218 h 360436"/>
              <a:gd name="connsiteX0" fmla="*/ 113358 w 393972"/>
              <a:gd name="connsiteY0" fmla="*/ 126319 h 360436"/>
              <a:gd name="connsiteX1" fmla="*/ 133877 w 393972"/>
              <a:gd name="connsiteY1" fmla="*/ 107546 h 360436"/>
              <a:gd name="connsiteX2" fmla="*/ 154396 w 393972"/>
              <a:gd name="connsiteY2" fmla="*/ 126319 h 360436"/>
              <a:gd name="connsiteX3" fmla="*/ 133877 w 393972"/>
              <a:gd name="connsiteY3" fmla="*/ 145092 h 360436"/>
              <a:gd name="connsiteX4" fmla="*/ 113358 w 393972"/>
              <a:gd name="connsiteY4" fmla="*/ 126319 h 360436"/>
              <a:gd name="connsiteX5" fmla="*/ 239574 w 393972"/>
              <a:gd name="connsiteY5" fmla="*/ 126319 h 360436"/>
              <a:gd name="connsiteX6" fmla="*/ 260093 w 393972"/>
              <a:gd name="connsiteY6" fmla="*/ 107546 h 360436"/>
              <a:gd name="connsiteX7" fmla="*/ 280612 w 393972"/>
              <a:gd name="connsiteY7" fmla="*/ 126319 h 360436"/>
              <a:gd name="connsiteX8" fmla="*/ 260093 w 393972"/>
              <a:gd name="connsiteY8" fmla="*/ 145092 h 360436"/>
              <a:gd name="connsiteX9" fmla="*/ 239574 w 393972"/>
              <a:gd name="connsiteY9" fmla="*/ 126319 h 360436"/>
              <a:gd name="connsiteX0" fmla="*/ 90218 w 393972"/>
              <a:gd name="connsiteY0" fmla="*/ 258812 h 360436"/>
              <a:gd name="connsiteX1" fmla="*/ 178459 w 393972"/>
              <a:gd name="connsiteY1" fmla="*/ 243950 h 360436"/>
              <a:gd name="connsiteX2" fmla="*/ 205673 w 393972"/>
              <a:gd name="connsiteY2" fmla="*/ 235786 h 360436"/>
              <a:gd name="connsiteX3" fmla="*/ 303504 w 393972"/>
              <a:gd name="connsiteY3" fmla="*/ 258812 h 360436"/>
              <a:gd name="connsiteX0" fmla="*/ 0 w 393972"/>
              <a:gd name="connsiteY0" fmla="*/ 180218 h 360436"/>
              <a:gd name="connsiteX1" fmla="*/ 196986 w 393972"/>
              <a:gd name="connsiteY1" fmla="*/ 0 h 360436"/>
              <a:gd name="connsiteX2" fmla="*/ 393972 w 393972"/>
              <a:gd name="connsiteY2" fmla="*/ 180218 h 360436"/>
              <a:gd name="connsiteX3" fmla="*/ 196986 w 393972"/>
              <a:gd name="connsiteY3" fmla="*/ 360436 h 360436"/>
              <a:gd name="connsiteX4" fmla="*/ 0 w 393972"/>
              <a:gd name="connsiteY4" fmla="*/ 180218 h 360436"/>
              <a:gd name="connsiteX0" fmla="*/ 0 w 393972"/>
              <a:gd name="connsiteY0" fmla="*/ 180218 h 360436"/>
              <a:gd name="connsiteX1" fmla="*/ 196986 w 393972"/>
              <a:gd name="connsiteY1" fmla="*/ 0 h 360436"/>
              <a:gd name="connsiteX2" fmla="*/ 393972 w 393972"/>
              <a:gd name="connsiteY2" fmla="*/ 180218 h 360436"/>
              <a:gd name="connsiteX3" fmla="*/ 196986 w 393972"/>
              <a:gd name="connsiteY3" fmla="*/ 360436 h 360436"/>
              <a:gd name="connsiteX4" fmla="*/ 0 w 393972"/>
              <a:gd name="connsiteY4" fmla="*/ 180218 h 360436"/>
              <a:gd name="connsiteX0" fmla="*/ 113358 w 393972"/>
              <a:gd name="connsiteY0" fmla="*/ 126319 h 360436"/>
              <a:gd name="connsiteX1" fmla="*/ 133877 w 393972"/>
              <a:gd name="connsiteY1" fmla="*/ 107546 h 360436"/>
              <a:gd name="connsiteX2" fmla="*/ 154396 w 393972"/>
              <a:gd name="connsiteY2" fmla="*/ 126319 h 360436"/>
              <a:gd name="connsiteX3" fmla="*/ 133877 w 393972"/>
              <a:gd name="connsiteY3" fmla="*/ 145092 h 360436"/>
              <a:gd name="connsiteX4" fmla="*/ 113358 w 393972"/>
              <a:gd name="connsiteY4" fmla="*/ 126319 h 360436"/>
              <a:gd name="connsiteX5" fmla="*/ 239574 w 393972"/>
              <a:gd name="connsiteY5" fmla="*/ 126319 h 360436"/>
              <a:gd name="connsiteX6" fmla="*/ 260093 w 393972"/>
              <a:gd name="connsiteY6" fmla="*/ 107546 h 360436"/>
              <a:gd name="connsiteX7" fmla="*/ 280612 w 393972"/>
              <a:gd name="connsiteY7" fmla="*/ 126319 h 360436"/>
              <a:gd name="connsiteX8" fmla="*/ 260093 w 393972"/>
              <a:gd name="connsiteY8" fmla="*/ 145092 h 360436"/>
              <a:gd name="connsiteX9" fmla="*/ 239574 w 393972"/>
              <a:gd name="connsiteY9" fmla="*/ 126319 h 360436"/>
              <a:gd name="connsiteX0" fmla="*/ 90218 w 393972"/>
              <a:gd name="connsiteY0" fmla="*/ 258812 h 360436"/>
              <a:gd name="connsiteX1" fmla="*/ 175737 w 393972"/>
              <a:gd name="connsiteY1" fmla="*/ 238507 h 360436"/>
              <a:gd name="connsiteX2" fmla="*/ 205673 w 393972"/>
              <a:gd name="connsiteY2" fmla="*/ 235786 h 360436"/>
              <a:gd name="connsiteX3" fmla="*/ 303504 w 393972"/>
              <a:gd name="connsiteY3" fmla="*/ 258812 h 360436"/>
              <a:gd name="connsiteX0" fmla="*/ 0 w 393972"/>
              <a:gd name="connsiteY0" fmla="*/ 180218 h 360436"/>
              <a:gd name="connsiteX1" fmla="*/ 196986 w 393972"/>
              <a:gd name="connsiteY1" fmla="*/ 0 h 360436"/>
              <a:gd name="connsiteX2" fmla="*/ 393972 w 393972"/>
              <a:gd name="connsiteY2" fmla="*/ 180218 h 360436"/>
              <a:gd name="connsiteX3" fmla="*/ 196986 w 393972"/>
              <a:gd name="connsiteY3" fmla="*/ 360436 h 360436"/>
              <a:gd name="connsiteX4" fmla="*/ 0 w 393972"/>
              <a:gd name="connsiteY4" fmla="*/ 180218 h 360436"/>
              <a:gd name="connsiteX0" fmla="*/ 0 w 393972"/>
              <a:gd name="connsiteY0" fmla="*/ 180218 h 360436"/>
              <a:gd name="connsiteX1" fmla="*/ 196986 w 393972"/>
              <a:gd name="connsiteY1" fmla="*/ 0 h 360436"/>
              <a:gd name="connsiteX2" fmla="*/ 393972 w 393972"/>
              <a:gd name="connsiteY2" fmla="*/ 180218 h 360436"/>
              <a:gd name="connsiteX3" fmla="*/ 196986 w 393972"/>
              <a:gd name="connsiteY3" fmla="*/ 360436 h 360436"/>
              <a:gd name="connsiteX4" fmla="*/ 0 w 393972"/>
              <a:gd name="connsiteY4" fmla="*/ 180218 h 360436"/>
              <a:gd name="connsiteX0" fmla="*/ 113358 w 393972"/>
              <a:gd name="connsiteY0" fmla="*/ 126319 h 360436"/>
              <a:gd name="connsiteX1" fmla="*/ 133877 w 393972"/>
              <a:gd name="connsiteY1" fmla="*/ 107546 h 360436"/>
              <a:gd name="connsiteX2" fmla="*/ 154396 w 393972"/>
              <a:gd name="connsiteY2" fmla="*/ 126319 h 360436"/>
              <a:gd name="connsiteX3" fmla="*/ 133877 w 393972"/>
              <a:gd name="connsiteY3" fmla="*/ 145092 h 360436"/>
              <a:gd name="connsiteX4" fmla="*/ 113358 w 393972"/>
              <a:gd name="connsiteY4" fmla="*/ 126319 h 360436"/>
              <a:gd name="connsiteX5" fmla="*/ 239574 w 393972"/>
              <a:gd name="connsiteY5" fmla="*/ 126319 h 360436"/>
              <a:gd name="connsiteX6" fmla="*/ 260093 w 393972"/>
              <a:gd name="connsiteY6" fmla="*/ 107546 h 360436"/>
              <a:gd name="connsiteX7" fmla="*/ 280612 w 393972"/>
              <a:gd name="connsiteY7" fmla="*/ 126319 h 360436"/>
              <a:gd name="connsiteX8" fmla="*/ 260093 w 393972"/>
              <a:gd name="connsiteY8" fmla="*/ 145092 h 360436"/>
              <a:gd name="connsiteX9" fmla="*/ 239574 w 393972"/>
              <a:gd name="connsiteY9" fmla="*/ 126319 h 360436"/>
              <a:gd name="connsiteX0" fmla="*/ 90218 w 393972"/>
              <a:gd name="connsiteY0" fmla="*/ 258812 h 360436"/>
              <a:gd name="connsiteX1" fmla="*/ 175737 w 393972"/>
              <a:gd name="connsiteY1" fmla="*/ 238507 h 360436"/>
              <a:gd name="connsiteX2" fmla="*/ 205673 w 393972"/>
              <a:gd name="connsiteY2" fmla="*/ 235786 h 360436"/>
              <a:gd name="connsiteX3" fmla="*/ 303504 w 393972"/>
              <a:gd name="connsiteY3" fmla="*/ 266976 h 360436"/>
              <a:gd name="connsiteX0" fmla="*/ 0 w 393972"/>
              <a:gd name="connsiteY0" fmla="*/ 180218 h 360436"/>
              <a:gd name="connsiteX1" fmla="*/ 196986 w 393972"/>
              <a:gd name="connsiteY1" fmla="*/ 0 h 360436"/>
              <a:gd name="connsiteX2" fmla="*/ 393972 w 393972"/>
              <a:gd name="connsiteY2" fmla="*/ 180218 h 360436"/>
              <a:gd name="connsiteX3" fmla="*/ 196986 w 393972"/>
              <a:gd name="connsiteY3" fmla="*/ 360436 h 360436"/>
              <a:gd name="connsiteX4" fmla="*/ 0 w 393972"/>
              <a:gd name="connsiteY4" fmla="*/ 180218 h 360436"/>
              <a:gd name="connsiteX0" fmla="*/ 0 w 393972"/>
              <a:gd name="connsiteY0" fmla="*/ 180218 h 360436"/>
              <a:gd name="connsiteX1" fmla="*/ 196986 w 393972"/>
              <a:gd name="connsiteY1" fmla="*/ 0 h 360436"/>
              <a:gd name="connsiteX2" fmla="*/ 393972 w 393972"/>
              <a:gd name="connsiteY2" fmla="*/ 180218 h 360436"/>
              <a:gd name="connsiteX3" fmla="*/ 196986 w 393972"/>
              <a:gd name="connsiteY3" fmla="*/ 360436 h 360436"/>
              <a:gd name="connsiteX4" fmla="*/ 0 w 393972"/>
              <a:gd name="connsiteY4" fmla="*/ 180218 h 360436"/>
              <a:gd name="connsiteX0" fmla="*/ 113358 w 393972"/>
              <a:gd name="connsiteY0" fmla="*/ 126319 h 360436"/>
              <a:gd name="connsiteX1" fmla="*/ 133877 w 393972"/>
              <a:gd name="connsiteY1" fmla="*/ 107546 h 360436"/>
              <a:gd name="connsiteX2" fmla="*/ 154396 w 393972"/>
              <a:gd name="connsiteY2" fmla="*/ 126319 h 360436"/>
              <a:gd name="connsiteX3" fmla="*/ 133877 w 393972"/>
              <a:gd name="connsiteY3" fmla="*/ 145092 h 360436"/>
              <a:gd name="connsiteX4" fmla="*/ 113358 w 393972"/>
              <a:gd name="connsiteY4" fmla="*/ 126319 h 360436"/>
              <a:gd name="connsiteX5" fmla="*/ 239574 w 393972"/>
              <a:gd name="connsiteY5" fmla="*/ 126319 h 360436"/>
              <a:gd name="connsiteX6" fmla="*/ 260093 w 393972"/>
              <a:gd name="connsiteY6" fmla="*/ 107546 h 360436"/>
              <a:gd name="connsiteX7" fmla="*/ 280612 w 393972"/>
              <a:gd name="connsiteY7" fmla="*/ 126319 h 360436"/>
              <a:gd name="connsiteX8" fmla="*/ 260093 w 393972"/>
              <a:gd name="connsiteY8" fmla="*/ 145092 h 360436"/>
              <a:gd name="connsiteX9" fmla="*/ 239574 w 393972"/>
              <a:gd name="connsiteY9" fmla="*/ 126319 h 360436"/>
              <a:gd name="connsiteX0" fmla="*/ 103825 w 393972"/>
              <a:gd name="connsiteY0" fmla="*/ 266976 h 360436"/>
              <a:gd name="connsiteX1" fmla="*/ 175737 w 393972"/>
              <a:gd name="connsiteY1" fmla="*/ 238507 h 360436"/>
              <a:gd name="connsiteX2" fmla="*/ 205673 w 393972"/>
              <a:gd name="connsiteY2" fmla="*/ 235786 h 360436"/>
              <a:gd name="connsiteX3" fmla="*/ 303504 w 393972"/>
              <a:gd name="connsiteY3" fmla="*/ 266976 h 360436"/>
              <a:gd name="connsiteX0" fmla="*/ 0 w 393972"/>
              <a:gd name="connsiteY0" fmla="*/ 180218 h 360436"/>
              <a:gd name="connsiteX1" fmla="*/ 196986 w 393972"/>
              <a:gd name="connsiteY1" fmla="*/ 0 h 360436"/>
              <a:gd name="connsiteX2" fmla="*/ 393972 w 393972"/>
              <a:gd name="connsiteY2" fmla="*/ 180218 h 360436"/>
              <a:gd name="connsiteX3" fmla="*/ 196986 w 393972"/>
              <a:gd name="connsiteY3" fmla="*/ 360436 h 360436"/>
              <a:gd name="connsiteX4" fmla="*/ 0 w 393972"/>
              <a:gd name="connsiteY4" fmla="*/ 180218 h 36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972" h="360436" stroke="0" extrusionOk="0">
                <a:moveTo>
                  <a:pt x="0" y="180218"/>
                </a:moveTo>
                <a:cubicBezTo>
                  <a:pt x="0" y="80686"/>
                  <a:pt x="88194" y="0"/>
                  <a:pt x="196986" y="0"/>
                </a:cubicBezTo>
                <a:cubicBezTo>
                  <a:pt x="305778" y="0"/>
                  <a:pt x="393972" y="80686"/>
                  <a:pt x="393972" y="180218"/>
                </a:cubicBezTo>
                <a:cubicBezTo>
                  <a:pt x="393972" y="279750"/>
                  <a:pt x="305778" y="360436"/>
                  <a:pt x="196986" y="360436"/>
                </a:cubicBezTo>
                <a:cubicBezTo>
                  <a:pt x="88194" y="360436"/>
                  <a:pt x="0" y="279750"/>
                  <a:pt x="0" y="180218"/>
                </a:cubicBezTo>
                <a:close/>
              </a:path>
              <a:path w="393972" h="360436" fill="darkenLess" extrusionOk="0">
                <a:moveTo>
                  <a:pt x="113358" y="126319"/>
                </a:moveTo>
                <a:cubicBezTo>
                  <a:pt x="113358" y="115951"/>
                  <a:pt x="122545" y="107546"/>
                  <a:pt x="133877" y="107546"/>
                </a:cubicBezTo>
                <a:cubicBezTo>
                  <a:pt x="145209" y="107546"/>
                  <a:pt x="154396" y="115951"/>
                  <a:pt x="154396" y="126319"/>
                </a:cubicBezTo>
                <a:cubicBezTo>
                  <a:pt x="154396" y="136687"/>
                  <a:pt x="145209" y="145092"/>
                  <a:pt x="133877" y="145092"/>
                </a:cubicBezTo>
                <a:cubicBezTo>
                  <a:pt x="122545" y="145092"/>
                  <a:pt x="113358" y="136687"/>
                  <a:pt x="113358" y="126319"/>
                </a:cubicBezTo>
                <a:moveTo>
                  <a:pt x="239574" y="126319"/>
                </a:moveTo>
                <a:cubicBezTo>
                  <a:pt x="239574" y="115951"/>
                  <a:pt x="248761" y="107546"/>
                  <a:pt x="260093" y="107546"/>
                </a:cubicBezTo>
                <a:cubicBezTo>
                  <a:pt x="271425" y="107546"/>
                  <a:pt x="280612" y="115951"/>
                  <a:pt x="280612" y="126319"/>
                </a:cubicBezTo>
                <a:cubicBezTo>
                  <a:pt x="280612" y="136687"/>
                  <a:pt x="271425" y="145092"/>
                  <a:pt x="260093" y="145092"/>
                </a:cubicBezTo>
                <a:cubicBezTo>
                  <a:pt x="248761" y="145092"/>
                  <a:pt x="239574" y="136687"/>
                  <a:pt x="239574" y="126319"/>
                </a:cubicBezTo>
              </a:path>
              <a:path w="393972" h="360436" fill="none" extrusionOk="0">
                <a:moveTo>
                  <a:pt x="103825" y="266976"/>
                </a:moveTo>
                <a:cubicBezTo>
                  <a:pt x="118985" y="269035"/>
                  <a:pt x="156787" y="235934"/>
                  <a:pt x="175737" y="238507"/>
                </a:cubicBezTo>
                <a:cubicBezTo>
                  <a:pt x="194072" y="236937"/>
                  <a:pt x="184832" y="233309"/>
                  <a:pt x="205673" y="235786"/>
                </a:cubicBezTo>
                <a:cubicBezTo>
                  <a:pt x="226514" y="238263"/>
                  <a:pt x="286292" y="265406"/>
                  <a:pt x="303504" y="266976"/>
                </a:cubicBezTo>
              </a:path>
              <a:path w="393972" h="360436" fill="none">
                <a:moveTo>
                  <a:pt x="0" y="180218"/>
                </a:moveTo>
                <a:cubicBezTo>
                  <a:pt x="0" y="80686"/>
                  <a:pt x="88194" y="0"/>
                  <a:pt x="196986" y="0"/>
                </a:cubicBezTo>
                <a:cubicBezTo>
                  <a:pt x="305778" y="0"/>
                  <a:pt x="393972" y="80686"/>
                  <a:pt x="393972" y="180218"/>
                </a:cubicBezTo>
                <a:cubicBezTo>
                  <a:pt x="393972" y="279750"/>
                  <a:pt x="305778" y="360436"/>
                  <a:pt x="196986" y="360436"/>
                </a:cubicBezTo>
                <a:cubicBezTo>
                  <a:pt x="88194" y="360436"/>
                  <a:pt x="0" y="279750"/>
                  <a:pt x="0" y="180218"/>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dirty="0"/>
          </a:p>
        </p:txBody>
      </p:sp>
      <p:sp>
        <p:nvSpPr>
          <p:cNvPr id="96" name="ZoneTexte 67"/>
          <p:cNvSpPr txBox="1">
            <a:spLocks noChangeArrowheads="1"/>
          </p:cNvSpPr>
          <p:nvPr/>
        </p:nvSpPr>
        <p:spPr bwMode="auto">
          <a:xfrm>
            <a:off x="1450975" y="4438650"/>
            <a:ext cx="233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a:t>Linoléic acid </a:t>
            </a:r>
          </a:p>
        </p:txBody>
      </p:sp>
      <p:sp>
        <p:nvSpPr>
          <p:cNvPr id="97" name="Flèche droite 96"/>
          <p:cNvSpPr/>
          <p:nvPr/>
        </p:nvSpPr>
        <p:spPr>
          <a:xfrm rot="8134273">
            <a:off x="1247775" y="5002213"/>
            <a:ext cx="298450" cy="46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98" name="Éclair 97"/>
          <p:cNvSpPr/>
          <p:nvPr/>
        </p:nvSpPr>
        <p:spPr>
          <a:xfrm rot="4906604">
            <a:off x="3572669" y="3975894"/>
            <a:ext cx="374650" cy="1008062"/>
          </a:xfrm>
          <a:prstGeom prst="lightningBol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99" name="ZoneTexte 70"/>
          <p:cNvSpPr txBox="1">
            <a:spLocks noChangeArrowheads="1"/>
          </p:cNvSpPr>
          <p:nvPr/>
        </p:nvSpPr>
        <p:spPr bwMode="auto">
          <a:xfrm>
            <a:off x="4165600" y="4025900"/>
            <a:ext cx="3311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a:solidFill>
                  <a:srgbClr val="C00000"/>
                </a:solidFill>
              </a:rPr>
              <a:t>Feed manipulation</a:t>
            </a:r>
          </a:p>
        </p:txBody>
      </p:sp>
      <p:sp>
        <p:nvSpPr>
          <p:cNvPr id="100" name="Rectangle 71"/>
          <p:cNvSpPr>
            <a:spLocks noChangeArrowheads="1"/>
          </p:cNvSpPr>
          <p:nvPr/>
        </p:nvSpPr>
        <p:spPr bwMode="auto">
          <a:xfrm>
            <a:off x="5294313" y="4511675"/>
            <a:ext cx="3541712" cy="107632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600"/>
              <a:t>We demonstrate that alteration of ecosystem functionning was related to a modification of the composition of microbiota</a:t>
            </a:r>
          </a:p>
        </p:txBody>
      </p:sp>
      <p:sp>
        <p:nvSpPr>
          <p:cNvPr id="101" name="Flèche courbée vers la droite 100"/>
          <p:cNvSpPr/>
          <p:nvPr/>
        </p:nvSpPr>
        <p:spPr>
          <a:xfrm>
            <a:off x="4852988" y="4451350"/>
            <a:ext cx="298450" cy="36036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chemeClr val="tx1"/>
              </a:solidFill>
            </a:endParaRPr>
          </a:p>
        </p:txBody>
      </p:sp>
      <p:sp>
        <p:nvSpPr>
          <p:cNvPr id="102" name="Rectangle 73"/>
          <p:cNvSpPr>
            <a:spLocks noChangeArrowheads="1"/>
          </p:cNvSpPr>
          <p:nvPr/>
        </p:nvSpPr>
        <p:spPr bwMode="auto">
          <a:xfrm>
            <a:off x="5435600" y="6031508"/>
            <a:ext cx="28749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200" i="1" dirty="0"/>
              <a:t>(</a:t>
            </a:r>
            <a:r>
              <a:rPr lang="fr-FR" altLang="fr-FR" sz="1200" i="1" dirty="0" err="1"/>
              <a:t>Zened</a:t>
            </a:r>
            <a:r>
              <a:rPr lang="fr-FR" altLang="fr-FR" sz="1200" i="1" dirty="0"/>
              <a:t> et al., 2013 FEMS ., 2011 JDS).</a:t>
            </a:r>
          </a:p>
        </p:txBody>
      </p:sp>
    </p:spTree>
    <p:extLst>
      <p:ext uri="{BB962C8B-B14F-4D97-AF65-F5344CB8AC3E}">
        <p14:creationId xmlns:p14="http://schemas.microsoft.com/office/powerpoint/2010/main" val="18519398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3" y="1628775"/>
            <a:ext cx="9144001" cy="554038"/>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a:t>
            </a:r>
          </a:p>
        </p:txBody>
      </p:sp>
      <p:sp>
        <p:nvSpPr>
          <p:cNvPr id="3" name="Rectangle 2"/>
          <p:cNvSpPr/>
          <p:nvPr/>
        </p:nvSpPr>
        <p:spPr>
          <a:xfrm>
            <a:off x="1258888" y="2205038"/>
            <a:ext cx="5761037" cy="4216539"/>
          </a:xfrm>
          <a:prstGeom prst="rect">
            <a:avLst/>
          </a:prstGeom>
        </p:spPr>
        <p:txBody>
          <a:bodyPr>
            <a:spAutoFit/>
          </a:bodyPr>
          <a:lstStyle/>
          <a:p>
            <a:pPr marL="457200" lvl="3" indent="-228600">
              <a:spcBef>
                <a:spcPts val="0"/>
              </a:spcBef>
              <a:spcAft>
                <a:spcPts val="0"/>
              </a:spcAft>
              <a:buFont typeface="+mj-lt"/>
              <a:buAutoNum type="arabicPeriod"/>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Pour qui :</a:t>
            </a:r>
          </a:p>
          <a:p>
            <a:pPr marL="971550" lvl="4" indent="-285750">
              <a:spcBef>
                <a:spcPts val="0"/>
              </a:spcBef>
              <a:spcAft>
                <a:spcPts val="0"/>
              </a:spcAft>
              <a:buFont typeface="Arial" panose="020B0604020202020204" pitchFamily="34" charset="0"/>
              <a:buChar char="•"/>
              <a:defRPr/>
            </a:pPr>
            <a:r>
              <a:rPr lang="fr-FR" sz="14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Stratégies digestives et les fermenteurs</a:t>
            </a:r>
          </a:p>
          <a:p>
            <a:pPr marL="971550" lvl="4" indent="-285750">
              <a:spcBef>
                <a:spcPts val="0"/>
              </a:spcBef>
              <a:spcAft>
                <a:spcPts val="0"/>
              </a:spcAft>
              <a:buFont typeface="Arial" panose="020B0604020202020204" pitchFamily="34" charset="0"/>
              <a:buChar char="•"/>
              <a:defRPr/>
            </a:pPr>
            <a:r>
              <a:rPr lang="fr-FR" sz="1400" dirty="0" err="1"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Caecotrophie</a:t>
            </a:r>
            <a:r>
              <a:rPr lang="fr-FR" sz="1400"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 coprophagie </a:t>
            </a:r>
            <a:r>
              <a:rPr lang="fr-FR" sz="1400"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sym typeface="Wingdings" panose="05000000000000000000" pitchFamily="2" charset="2"/>
              </a:rPr>
              <a:t> illustration lapin</a:t>
            </a:r>
            <a:endParaRPr lang="fr-FR" sz="14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a:p>
            <a:pPr marL="457200" lvl="3" indent="-228600">
              <a:spcBef>
                <a:spcPts val="0"/>
              </a:spcBef>
              <a:spcAft>
                <a:spcPts val="0"/>
              </a:spcAft>
              <a:buFont typeface="+mj-lt"/>
              <a:buAutoNum type="arabicPeriod"/>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Pourquoi ?</a:t>
            </a:r>
          </a:p>
          <a:p>
            <a:pPr marL="971550" lvl="4" indent="-285750">
              <a:spcBef>
                <a:spcPts val="0"/>
              </a:spcBef>
              <a:spcAft>
                <a:spcPts val="0"/>
              </a:spcAft>
              <a:buFont typeface="Arial" panose="020B0604020202020204" pitchFamily="34" charset="0"/>
              <a:buChar char="•"/>
              <a:defRPr/>
            </a:pPr>
            <a:r>
              <a:rPr lang="fr-FR" sz="16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Efficacité digestive</a:t>
            </a:r>
          </a:p>
          <a:p>
            <a:pPr marL="971550" lvl="4" indent="-285750">
              <a:spcBef>
                <a:spcPts val="0"/>
              </a:spcBef>
              <a:spcAft>
                <a:spcPts val="0"/>
              </a:spcAft>
              <a:buFont typeface="Arial" panose="020B0604020202020204" pitchFamily="34" charset="0"/>
              <a:buChar char="•"/>
              <a:defRPr/>
            </a:pPr>
            <a:r>
              <a:rPr lang="fr-FR" sz="16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Production de méthane</a:t>
            </a:r>
          </a:p>
          <a:p>
            <a:pPr marL="971550" lvl="4" indent="-285750">
              <a:spcBef>
                <a:spcPts val="0"/>
              </a:spcBef>
              <a:spcAft>
                <a:spcPts val="0"/>
              </a:spcAft>
              <a:buFont typeface="Arial" panose="020B0604020202020204" pitchFamily="34" charset="0"/>
              <a:buChar char="•"/>
              <a:defRPr/>
            </a:pPr>
            <a:r>
              <a:rPr lang="fr-FR" sz="16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Gavage</a:t>
            </a:r>
          </a:p>
          <a:p>
            <a:pPr marL="971550" lvl="4" indent="-285750">
              <a:spcBef>
                <a:spcPts val="0"/>
              </a:spcBef>
              <a:spcAft>
                <a:spcPts val="0"/>
              </a:spcAft>
              <a:buFont typeface="Arial" panose="020B0604020202020204" pitchFamily="34" charset="0"/>
              <a:buChar char="•"/>
              <a:defRPr/>
            </a:pPr>
            <a:r>
              <a:rPr lang="fr-FR" sz="16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Robustesse au sevrage</a:t>
            </a:r>
          </a:p>
          <a:p>
            <a:pPr marL="971550" lvl="4" indent="-285750">
              <a:spcBef>
                <a:spcPts val="0"/>
              </a:spcBef>
              <a:spcAft>
                <a:spcPts val="0"/>
              </a:spcAft>
              <a:buFont typeface="Arial" panose="020B0604020202020204" pitchFamily="34" charset="0"/>
              <a:buChar char="•"/>
              <a:defRPr/>
            </a:pPr>
            <a:r>
              <a:rPr lang="fr-FR" sz="1600"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Résistance </a:t>
            </a:r>
            <a:r>
              <a:rPr lang="fr-FR" sz="16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à la </a:t>
            </a:r>
            <a:r>
              <a:rPr lang="fr-FR" sz="1600"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colonisation exemple salmonella</a:t>
            </a:r>
          </a:p>
          <a:p>
            <a:pPr marL="971550" lvl="4" indent="-285750">
              <a:spcBef>
                <a:spcPts val="0"/>
              </a:spcBef>
              <a:spcAft>
                <a:spcPts val="0"/>
              </a:spcAft>
              <a:buFont typeface="Arial" panose="020B0604020202020204" pitchFamily="34" charset="0"/>
              <a:buChar char="•"/>
              <a:defRPr/>
            </a:pPr>
            <a:r>
              <a:rPr lang="fr-FR" sz="1600"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Qualité des produits</a:t>
            </a:r>
          </a:p>
          <a:p>
            <a:pPr marL="971550" lvl="4" indent="-285750">
              <a:spcBef>
                <a:spcPts val="0"/>
              </a:spcBef>
              <a:spcAft>
                <a:spcPts val="0"/>
              </a:spcAft>
              <a:buFont typeface="Arial" panose="020B0604020202020204" pitchFamily="34" charset="0"/>
              <a:buChar char="•"/>
              <a:defRPr/>
            </a:pPr>
            <a:endParaRPr lang="fr-FR" sz="16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a:p>
            <a:pPr marL="457200" lvl="2" indent="-216000">
              <a:spcBef>
                <a:spcPts val="0"/>
              </a:spcBef>
              <a:spcAft>
                <a:spcPts val="0"/>
              </a:spcAft>
              <a:defRPr/>
            </a:pPr>
            <a:r>
              <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3. </a:t>
            </a:r>
            <a:r>
              <a:rPr lang="fr-FR" sz="1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Comment ?</a:t>
            </a:r>
            <a:endParaRPr lang="fr-FR" sz="16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984150" lvl="3"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Nutrition : fibres, </a:t>
            </a:r>
            <a:r>
              <a:rPr lang="fr-FR" sz="16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(lipides, </a:t>
            </a:r>
            <a:r>
              <a:rPr lang="fr-FR" sz="1600" dirty="0" err="1"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prébiotique</a:t>
            </a:r>
            <a:r>
              <a:rPr lang="fr-FR" sz="16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probiotique)</a:t>
            </a:r>
          </a:p>
          <a:p>
            <a:pPr marL="984150" lvl="3" indent="-285750">
              <a:spcBef>
                <a:spcPts val="0"/>
              </a:spcBef>
              <a:spcAft>
                <a:spcPts val="0"/>
              </a:spcAft>
              <a:buFont typeface="Arial" panose="020B0604020202020204" pitchFamily="34" charset="0"/>
              <a:buChar char="•"/>
              <a:defRPr/>
            </a:pPr>
            <a:r>
              <a:rPr lang="fr-FR" sz="16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Vaccination</a:t>
            </a:r>
            <a:endPar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984150" lvl="3" indent="-285750">
              <a:spcBef>
                <a:spcPts val="0"/>
              </a:spcBef>
              <a:spcAft>
                <a:spcPts val="0"/>
              </a:spcAft>
              <a:buFont typeface="Arial" panose="020B0604020202020204" pitchFamily="34" charset="0"/>
              <a:buChar char="•"/>
              <a:defRPr/>
            </a:pPr>
            <a:r>
              <a:rPr lang="fr-FR" sz="1600" dirty="0" err="1"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Broilact</a:t>
            </a:r>
            <a:endPar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984150" lvl="3" indent="-285750">
              <a:spcBef>
                <a:spcPts val="0"/>
              </a:spcBef>
              <a:spcAft>
                <a:spcPts val="0"/>
              </a:spcAft>
              <a:buFont typeface="Arial" panose="020B0604020202020204" pitchFamily="34" charset="0"/>
              <a:buChar char="•"/>
              <a:defRPr/>
            </a:pPr>
            <a:r>
              <a:rPr lang="fr-FR" sz="1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Transmission mère jeune</a:t>
            </a:r>
          </a:p>
          <a:p>
            <a:pPr marL="457200" lvl="2" indent="-216000">
              <a:spcBef>
                <a:spcPts val="0"/>
              </a:spcBef>
              <a:spcAft>
                <a:spcPts val="0"/>
              </a:spcAft>
              <a:defRPr/>
            </a:pPr>
            <a:endParaRPr lang="fr-FR" sz="16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47944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730375" y="6022975"/>
            <a:ext cx="73358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1100"/>
              <a:t>Illustration : http://pt.slideshare.net/mikesorg/human-nutrition-gut-microbiome-and-immune-system/8?smtNoRedir=1</a:t>
            </a:r>
          </a:p>
        </p:txBody>
      </p:sp>
      <p:pic>
        <p:nvPicPr>
          <p:cNvPr id="18435"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268413"/>
            <a:ext cx="2332037"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042988" y="466725"/>
            <a:ext cx="5911850" cy="400050"/>
          </a:xfrm>
          <a:prstGeom prst="rect">
            <a:avLst/>
          </a:prstGeom>
          <a:noFill/>
        </p:spPr>
        <p:txBody>
          <a:bodyPr wrap="none">
            <a:spAutoFit/>
          </a:bodyPr>
          <a:lstStyle/>
          <a:p>
            <a:pPr>
              <a:defRPr/>
            </a:pPr>
            <a:r>
              <a:rPr lang="fr-FR" sz="2000" b="1" dirty="0">
                <a:solidFill>
                  <a:schemeClr val="accent6"/>
                </a:solidFill>
              </a:rPr>
              <a:t>Colonisation du tractus digestif du nouveau né</a:t>
            </a:r>
          </a:p>
        </p:txBody>
      </p:sp>
      <p:sp>
        <p:nvSpPr>
          <p:cNvPr id="18437" name="ZoneTexte 5"/>
          <p:cNvSpPr txBox="1">
            <a:spLocks noChangeArrowheads="1"/>
          </p:cNvSpPr>
          <p:nvPr/>
        </p:nvSpPr>
        <p:spPr bwMode="auto">
          <a:xfrm>
            <a:off x="539750" y="1474788"/>
            <a:ext cx="2693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t>In utero, le TD est stérile</a:t>
            </a:r>
          </a:p>
        </p:txBody>
      </p:sp>
      <p:sp>
        <p:nvSpPr>
          <p:cNvPr id="18438" name="ZoneTexte 6"/>
          <p:cNvSpPr txBox="1">
            <a:spLocks noChangeArrowheads="1"/>
          </p:cNvSpPr>
          <p:nvPr/>
        </p:nvSpPr>
        <p:spPr bwMode="auto">
          <a:xfrm>
            <a:off x="555625" y="2106613"/>
            <a:ext cx="44481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t>Les microorganismes primo-colonisateurs  sont un échantillonnage d’une méta-communauté plus large incluant toutes les espèces capables de vivre et de se développer dans le tractus digestif (Curtis et Sloan, 2004)</a:t>
            </a:r>
          </a:p>
        </p:txBody>
      </p:sp>
      <p:sp>
        <p:nvSpPr>
          <p:cNvPr id="18439" name="Espace réservé du contenu 8"/>
          <p:cNvSpPr txBox="1">
            <a:spLocks/>
          </p:cNvSpPr>
          <p:nvPr/>
        </p:nvSpPr>
        <p:spPr bwMode="auto">
          <a:xfrm>
            <a:off x="468313" y="4292600"/>
            <a:ext cx="77882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4000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spcBef>
                <a:spcPct val="20000"/>
              </a:spcBef>
              <a:buFont typeface="Wingdings" panose="05000000000000000000" pitchFamily="2" charset="2"/>
              <a:buChar char="ü"/>
            </a:pPr>
            <a:r>
              <a:rPr lang="fr-FR" sz="2000">
                <a:latin typeface="Calibri" panose="020F0502020204030204" pitchFamily="34" charset="0"/>
                <a:ea typeface="ＭＳ Ｐゴシック" panose="020B0600070205080204" pitchFamily="34" charset="-128"/>
              </a:rPr>
              <a:t>Mère: voie de naissance, tractus genital et digestif, peau</a:t>
            </a:r>
          </a:p>
          <a:p>
            <a:pPr lvl="1" eaLnBrk="1" hangingPunct="1">
              <a:spcBef>
                <a:spcPct val="20000"/>
              </a:spcBef>
              <a:buFont typeface="Wingdings" panose="05000000000000000000" pitchFamily="2" charset="2"/>
              <a:buChar char="ü"/>
            </a:pPr>
            <a:r>
              <a:rPr lang="fr-FR" sz="2000">
                <a:latin typeface="Calibri" panose="020F0502020204030204" pitchFamily="34" charset="0"/>
                <a:ea typeface="ＭＳ Ｐゴシック" panose="020B0600070205080204" pitchFamily="34" charset="-128"/>
              </a:rPr>
              <a:t>Environnement : allaitement, contact, hygiene, soin, entourage</a:t>
            </a:r>
          </a:p>
        </p:txBody>
      </p:sp>
      <p:sp>
        <p:nvSpPr>
          <p:cNvPr id="18440" name="ZoneTexte 8"/>
          <p:cNvSpPr txBox="1">
            <a:spLocks noChangeArrowheads="1"/>
          </p:cNvSpPr>
          <p:nvPr/>
        </p:nvSpPr>
        <p:spPr bwMode="auto">
          <a:xfrm>
            <a:off x="611188" y="5291138"/>
            <a:ext cx="8251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t>Le microbiote se stabilise en lien avec le type d’alimentationn et le mode de vie</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ZoneTexte 32"/>
          <p:cNvSpPr txBox="1"/>
          <p:nvPr/>
        </p:nvSpPr>
        <p:spPr>
          <a:xfrm>
            <a:off x="403225" y="1071563"/>
            <a:ext cx="8137599" cy="369332"/>
          </a:xfrm>
          <a:prstGeom prst="rect">
            <a:avLst/>
          </a:prstGeom>
          <a:noFill/>
        </p:spPr>
        <p:txBody>
          <a:bodyPr wrap="square">
            <a:spAutoFit/>
          </a:bodyPr>
          <a:lstStyle/>
          <a:p>
            <a:pPr marL="285750" indent="-285750">
              <a:buFont typeface="Arial" panose="020B0604020202020204" pitchFamily="34" charset="0"/>
              <a:buChar char="•"/>
              <a:defRPr/>
            </a:pPr>
            <a:r>
              <a:rPr lang="fr-FR" b="1" dirty="0" smtClean="0">
                <a:solidFill>
                  <a:schemeClr val="accent6"/>
                </a:solidFill>
              </a:rPr>
              <a:t>Nutrition  </a:t>
            </a:r>
            <a:endParaRPr lang="fr-FR" b="1" dirty="0">
              <a:solidFill>
                <a:schemeClr val="accent6"/>
              </a:solidFill>
            </a:endParaRPr>
          </a:p>
        </p:txBody>
      </p:sp>
      <p:sp>
        <p:nvSpPr>
          <p:cNvPr id="39" name="Rectangle 38"/>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Comment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232044" y="1647156"/>
            <a:ext cx="3127779" cy="369332"/>
          </a:xfrm>
          <a:prstGeom prst="rect">
            <a:avLst/>
          </a:prstGeom>
        </p:spPr>
        <p:txBody>
          <a:bodyPr wrap="none">
            <a:spAutoFit/>
          </a:bodyPr>
          <a:lstStyle/>
          <a:p>
            <a:pPr marL="285750" indent="-285750">
              <a:buFont typeface="Wingdings" panose="05000000000000000000" pitchFamily="2" charset="2"/>
              <a:buChar char="ü"/>
            </a:pPr>
            <a:r>
              <a:rPr lang="fr-FR" dirty="0"/>
              <a:t> </a:t>
            </a:r>
            <a:r>
              <a:rPr lang="fr-FR" dirty="0" smtClean="0"/>
              <a:t>Fibres: </a:t>
            </a:r>
            <a:r>
              <a:rPr lang="fr-FR" dirty="0"/>
              <a:t>quantité et </a:t>
            </a:r>
            <a:r>
              <a:rPr lang="fr-FR" dirty="0" smtClean="0"/>
              <a:t>qualité</a:t>
            </a:r>
            <a:endParaRPr lang="fr-FR" dirty="0"/>
          </a:p>
        </p:txBody>
      </p:sp>
      <p:sp>
        <p:nvSpPr>
          <p:cNvPr id="32" name="Ellipse 31"/>
          <p:cNvSpPr>
            <a:spLocks noChangeAspect="1"/>
          </p:cNvSpPr>
          <p:nvPr/>
        </p:nvSpPr>
        <p:spPr bwMode="auto">
          <a:xfrm>
            <a:off x="3363913" y="2565400"/>
            <a:ext cx="855662" cy="852488"/>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4" name="Image 3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3573463"/>
            <a:ext cx="6477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e 43"/>
          <p:cNvGrpSpPr>
            <a:grpSpLocks/>
          </p:cNvGrpSpPr>
          <p:nvPr/>
        </p:nvGrpSpPr>
        <p:grpSpPr bwMode="auto">
          <a:xfrm>
            <a:off x="4075113" y="2636838"/>
            <a:ext cx="1825625" cy="1141412"/>
            <a:chOff x="2487613" y="1303338"/>
            <a:chExt cx="1825625" cy="1141412"/>
          </a:xfrm>
        </p:grpSpPr>
        <p:sp>
          <p:nvSpPr>
            <p:cNvPr id="41" name="Ellipse 40"/>
            <p:cNvSpPr>
              <a:spLocks noChangeAspect="1"/>
            </p:cNvSpPr>
            <p:nvPr/>
          </p:nvSpPr>
          <p:spPr bwMode="auto">
            <a:xfrm>
              <a:off x="3273425" y="1592263"/>
              <a:ext cx="855663" cy="852487"/>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2" name="Flèche en arc 41"/>
            <p:cNvSpPr/>
            <p:nvPr/>
          </p:nvSpPr>
          <p:spPr>
            <a:xfrm rot="1014588" flipV="1">
              <a:off x="2487613" y="1754188"/>
              <a:ext cx="720725" cy="647700"/>
            </a:xfrm>
            <a:prstGeom prst="circularArrow">
              <a:avLst>
                <a:gd name="adj1" fmla="val 12500"/>
                <a:gd name="adj2" fmla="val 1142319"/>
                <a:gd name="adj3" fmla="val 20457681"/>
                <a:gd name="adj4" fmla="val 10800000"/>
                <a:gd name="adj5" fmla="val 14755"/>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chemeClr val="tx1"/>
                </a:solidFill>
              </a:endParaRPr>
            </a:p>
          </p:txBody>
        </p:sp>
        <p:sp>
          <p:nvSpPr>
            <p:cNvPr id="43" name="Rectangle 27"/>
            <p:cNvSpPr>
              <a:spLocks noChangeArrowheads="1"/>
            </p:cNvSpPr>
            <p:nvPr/>
          </p:nvSpPr>
          <p:spPr bwMode="auto">
            <a:xfrm>
              <a:off x="3160713" y="1303338"/>
              <a:ext cx="1152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600" b="1">
                  <a:latin typeface="Calibri" panose="020F0502020204030204" pitchFamily="34" charset="0"/>
                </a:rPr>
                <a:t>Microbiota</a:t>
              </a:r>
            </a:p>
          </p:txBody>
        </p:sp>
      </p:grpSp>
      <p:grpSp>
        <p:nvGrpSpPr>
          <p:cNvPr id="44" name="Groupe 44"/>
          <p:cNvGrpSpPr>
            <a:grpSpLocks/>
          </p:cNvGrpSpPr>
          <p:nvPr/>
        </p:nvGrpSpPr>
        <p:grpSpPr bwMode="auto">
          <a:xfrm>
            <a:off x="5586413" y="3049588"/>
            <a:ext cx="2378075" cy="1406525"/>
            <a:chOff x="3998913" y="1716088"/>
            <a:chExt cx="2378075" cy="1406525"/>
          </a:xfrm>
        </p:grpSpPr>
        <p:sp>
          <p:nvSpPr>
            <p:cNvPr id="45" name="Ellipse 44"/>
            <p:cNvSpPr>
              <a:spLocks noChangeAspect="1"/>
            </p:cNvSpPr>
            <p:nvPr/>
          </p:nvSpPr>
          <p:spPr bwMode="auto">
            <a:xfrm>
              <a:off x="4784725" y="2024063"/>
              <a:ext cx="855663" cy="852487"/>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6" name="Rectangle 27"/>
            <p:cNvSpPr>
              <a:spLocks noChangeArrowheads="1"/>
            </p:cNvSpPr>
            <p:nvPr/>
          </p:nvSpPr>
          <p:spPr bwMode="auto">
            <a:xfrm>
              <a:off x="4640263" y="1716088"/>
              <a:ext cx="1152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600" b="1">
                  <a:latin typeface="Calibri" panose="020F0502020204030204" pitchFamily="34" charset="0"/>
                </a:rPr>
                <a:t>Immunity</a:t>
              </a:r>
            </a:p>
          </p:txBody>
        </p:sp>
        <p:sp>
          <p:nvSpPr>
            <p:cNvPr id="47" name="Flèche en arc 46"/>
            <p:cNvSpPr/>
            <p:nvPr/>
          </p:nvSpPr>
          <p:spPr>
            <a:xfrm rot="1014588" flipV="1">
              <a:off x="3998913" y="2114550"/>
              <a:ext cx="720725" cy="647700"/>
            </a:xfrm>
            <a:prstGeom prst="circularArrow">
              <a:avLst>
                <a:gd name="adj1" fmla="val 12500"/>
                <a:gd name="adj2" fmla="val 1142319"/>
                <a:gd name="adj3" fmla="val 20457681"/>
                <a:gd name="adj4" fmla="val 10800000"/>
                <a:gd name="adj5" fmla="val 14755"/>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chemeClr val="tx1"/>
                </a:solidFill>
              </a:endParaRPr>
            </a:p>
          </p:txBody>
        </p:sp>
        <p:sp>
          <p:nvSpPr>
            <p:cNvPr id="48" name="Flèche en arc 47"/>
            <p:cNvSpPr/>
            <p:nvPr/>
          </p:nvSpPr>
          <p:spPr>
            <a:xfrm rot="1014588" flipV="1">
              <a:off x="5656263" y="2474913"/>
              <a:ext cx="720725" cy="647700"/>
            </a:xfrm>
            <a:prstGeom prst="circularArrow">
              <a:avLst>
                <a:gd name="adj1" fmla="val 12500"/>
                <a:gd name="adj2" fmla="val 1142319"/>
                <a:gd name="adj3" fmla="val 20457681"/>
                <a:gd name="adj4" fmla="val 10800000"/>
                <a:gd name="adj5" fmla="val 14755"/>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chemeClr val="tx1"/>
                </a:solidFill>
              </a:endParaRPr>
            </a:p>
          </p:txBody>
        </p:sp>
      </p:grpSp>
      <p:sp>
        <p:nvSpPr>
          <p:cNvPr id="49" name="Rectangle 62"/>
          <p:cNvSpPr>
            <a:spLocks noChangeArrowheads="1"/>
          </p:cNvSpPr>
          <p:nvPr/>
        </p:nvSpPr>
        <p:spPr bwMode="auto">
          <a:xfrm>
            <a:off x="3563938" y="6124575"/>
            <a:ext cx="1727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200" i="1">
                <a:latin typeface="Calibri" panose="020F0502020204030204" pitchFamily="34" charset="0"/>
                <a:ea typeface="ＭＳ Ｐゴシック" panose="020B0600070205080204" pitchFamily="34" charset="-128"/>
              </a:rPr>
              <a:t>(Gidenne , 2012)</a:t>
            </a:r>
          </a:p>
        </p:txBody>
      </p:sp>
      <p:sp>
        <p:nvSpPr>
          <p:cNvPr id="50" name="Text Box 4"/>
          <p:cNvSpPr txBox="1">
            <a:spLocks noChangeArrowheads="1"/>
          </p:cNvSpPr>
          <p:nvPr/>
        </p:nvSpPr>
        <p:spPr bwMode="auto">
          <a:xfrm>
            <a:off x="5638800" y="5310188"/>
            <a:ext cx="2949575" cy="646112"/>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defTabSz="762000">
              <a:defRPr>
                <a:solidFill>
                  <a:schemeClr val="tx1"/>
                </a:solidFill>
                <a:latin typeface="Arial" panose="020B0604020202020204" pitchFamily="34" charset="0"/>
                <a:cs typeface="Arial" panose="020B0604020202020204" pitchFamily="34" charset="0"/>
              </a:defRPr>
            </a:lvl1pPr>
            <a:lvl2pPr marL="742950" indent="-285750" defTabSz="762000">
              <a:defRPr>
                <a:solidFill>
                  <a:schemeClr val="tx1"/>
                </a:solidFill>
                <a:latin typeface="Arial" panose="020B0604020202020204" pitchFamily="34" charset="0"/>
                <a:cs typeface="Arial" panose="020B0604020202020204" pitchFamily="34" charset="0"/>
              </a:defRPr>
            </a:lvl2pPr>
            <a:lvl3pPr marL="1143000" indent="-228600" defTabSz="762000">
              <a:defRPr>
                <a:solidFill>
                  <a:schemeClr val="tx1"/>
                </a:solidFill>
                <a:latin typeface="Arial" panose="020B0604020202020204" pitchFamily="34" charset="0"/>
                <a:cs typeface="Arial" panose="020B0604020202020204" pitchFamily="34" charset="0"/>
              </a:defRPr>
            </a:lvl3pPr>
            <a:lvl4pPr marL="1600200" indent="-228600" defTabSz="762000">
              <a:defRPr>
                <a:solidFill>
                  <a:schemeClr val="tx1"/>
                </a:solidFill>
                <a:latin typeface="Arial" panose="020B0604020202020204" pitchFamily="34" charset="0"/>
                <a:cs typeface="Arial" panose="020B0604020202020204" pitchFamily="34" charset="0"/>
              </a:defRPr>
            </a:lvl4pPr>
            <a:lvl5pPr marL="2057400" indent="-228600" defTabSz="762000">
              <a:defRPr>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fr-FR" altLang="fr-FR"/>
              <a:t>FD : Fibres digestibles </a:t>
            </a:r>
            <a:br>
              <a:rPr lang="fr-FR" altLang="fr-FR"/>
            </a:br>
            <a:r>
              <a:rPr lang="fr-FR" altLang="fr-FR"/>
              <a:t>Hémicelluloses  + Pectines</a:t>
            </a:r>
          </a:p>
        </p:txBody>
      </p:sp>
      <p:grpSp>
        <p:nvGrpSpPr>
          <p:cNvPr id="51" name="Group 5"/>
          <p:cNvGrpSpPr>
            <a:grpSpLocks/>
          </p:cNvGrpSpPr>
          <p:nvPr/>
        </p:nvGrpSpPr>
        <p:grpSpPr bwMode="auto">
          <a:xfrm>
            <a:off x="179388" y="3051175"/>
            <a:ext cx="4659312" cy="3082925"/>
            <a:chOff x="316" y="672"/>
            <a:chExt cx="3305" cy="2399"/>
          </a:xfrm>
        </p:grpSpPr>
        <p:sp>
          <p:nvSpPr>
            <p:cNvPr id="52" name="Line 6"/>
            <p:cNvSpPr>
              <a:spLocks noChangeShapeType="1"/>
            </p:cNvSpPr>
            <p:nvPr/>
          </p:nvSpPr>
          <p:spPr bwMode="auto">
            <a:xfrm>
              <a:off x="750" y="785"/>
              <a:ext cx="1" cy="202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 name="Line 7"/>
            <p:cNvSpPr>
              <a:spLocks noChangeShapeType="1"/>
            </p:cNvSpPr>
            <p:nvPr/>
          </p:nvSpPr>
          <p:spPr bwMode="auto">
            <a:xfrm>
              <a:off x="704" y="2813"/>
              <a:ext cx="46"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 name="Line 8"/>
            <p:cNvSpPr>
              <a:spLocks noChangeShapeType="1"/>
            </p:cNvSpPr>
            <p:nvPr/>
          </p:nvSpPr>
          <p:spPr bwMode="auto">
            <a:xfrm>
              <a:off x="704" y="2521"/>
              <a:ext cx="46"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5" name="Line 9"/>
            <p:cNvSpPr>
              <a:spLocks noChangeShapeType="1"/>
            </p:cNvSpPr>
            <p:nvPr/>
          </p:nvSpPr>
          <p:spPr bwMode="auto">
            <a:xfrm>
              <a:off x="704" y="2229"/>
              <a:ext cx="46"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 name="Line 10"/>
            <p:cNvSpPr>
              <a:spLocks noChangeShapeType="1"/>
            </p:cNvSpPr>
            <p:nvPr/>
          </p:nvSpPr>
          <p:spPr bwMode="auto">
            <a:xfrm>
              <a:off x="704" y="1937"/>
              <a:ext cx="46"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7" name="Line 11"/>
            <p:cNvSpPr>
              <a:spLocks noChangeShapeType="1"/>
            </p:cNvSpPr>
            <p:nvPr/>
          </p:nvSpPr>
          <p:spPr bwMode="auto">
            <a:xfrm>
              <a:off x="704" y="1661"/>
              <a:ext cx="46"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 name="Line 12"/>
            <p:cNvSpPr>
              <a:spLocks noChangeShapeType="1"/>
            </p:cNvSpPr>
            <p:nvPr/>
          </p:nvSpPr>
          <p:spPr bwMode="auto">
            <a:xfrm>
              <a:off x="704" y="1369"/>
              <a:ext cx="46"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 name="Line 13"/>
            <p:cNvSpPr>
              <a:spLocks noChangeShapeType="1"/>
            </p:cNvSpPr>
            <p:nvPr/>
          </p:nvSpPr>
          <p:spPr bwMode="auto">
            <a:xfrm>
              <a:off x="704" y="1077"/>
              <a:ext cx="46"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0" name="Line 14"/>
            <p:cNvSpPr>
              <a:spLocks noChangeShapeType="1"/>
            </p:cNvSpPr>
            <p:nvPr/>
          </p:nvSpPr>
          <p:spPr bwMode="auto">
            <a:xfrm>
              <a:off x="704" y="785"/>
              <a:ext cx="48"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 name="Line 15"/>
            <p:cNvSpPr>
              <a:spLocks noChangeShapeType="1"/>
            </p:cNvSpPr>
            <p:nvPr/>
          </p:nvSpPr>
          <p:spPr bwMode="auto">
            <a:xfrm>
              <a:off x="750" y="2813"/>
              <a:ext cx="2845"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 name="Line 16"/>
            <p:cNvSpPr>
              <a:spLocks noChangeShapeType="1"/>
            </p:cNvSpPr>
            <p:nvPr/>
          </p:nvSpPr>
          <p:spPr bwMode="auto">
            <a:xfrm flipV="1">
              <a:off x="750" y="2813"/>
              <a:ext cx="1" cy="49"/>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 name="Line 17"/>
            <p:cNvSpPr>
              <a:spLocks noChangeShapeType="1"/>
            </p:cNvSpPr>
            <p:nvPr/>
          </p:nvSpPr>
          <p:spPr bwMode="auto">
            <a:xfrm flipV="1">
              <a:off x="1693" y="2813"/>
              <a:ext cx="1" cy="49"/>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4" name="Line 18"/>
            <p:cNvSpPr>
              <a:spLocks noChangeShapeType="1"/>
            </p:cNvSpPr>
            <p:nvPr/>
          </p:nvSpPr>
          <p:spPr bwMode="auto">
            <a:xfrm flipV="1">
              <a:off x="2651" y="2813"/>
              <a:ext cx="1" cy="49"/>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 name="Line 19"/>
            <p:cNvSpPr>
              <a:spLocks noChangeShapeType="1"/>
            </p:cNvSpPr>
            <p:nvPr/>
          </p:nvSpPr>
          <p:spPr bwMode="auto">
            <a:xfrm flipV="1">
              <a:off x="3595" y="2813"/>
              <a:ext cx="1" cy="49"/>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6" name="Freeform 20"/>
            <p:cNvSpPr>
              <a:spLocks/>
            </p:cNvSpPr>
            <p:nvPr/>
          </p:nvSpPr>
          <p:spPr bwMode="auto">
            <a:xfrm>
              <a:off x="2576" y="1321"/>
              <a:ext cx="91" cy="97"/>
            </a:xfrm>
            <a:custGeom>
              <a:avLst/>
              <a:gdLst>
                <a:gd name="T0" fmla="*/ 7 w 98"/>
                <a:gd name="T1" fmla="*/ 0 h 97"/>
                <a:gd name="T2" fmla="*/ 7 w 98"/>
                <a:gd name="T3" fmla="*/ 48 h 97"/>
                <a:gd name="T4" fmla="*/ 7 w 98"/>
                <a:gd name="T5" fmla="*/ 97 h 97"/>
                <a:gd name="T6" fmla="*/ 0 w 98"/>
                <a:gd name="T7" fmla="*/ 48 h 97"/>
                <a:gd name="T8" fmla="*/ 7 w 98"/>
                <a:gd name="T9" fmla="*/ 0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97">
                  <a:moveTo>
                    <a:pt x="49" y="0"/>
                  </a:moveTo>
                  <a:lnTo>
                    <a:pt x="98" y="48"/>
                  </a:lnTo>
                  <a:lnTo>
                    <a:pt x="49" y="97"/>
                  </a:lnTo>
                  <a:lnTo>
                    <a:pt x="0" y="48"/>
                  </a:lnTo>
                  <a:lnTo>
                    <a:pt x="49" y="0"/>
                  </a:lnTo>
                  <a:close/>
                </a:path>
              </a:pathLst>
            </a:custGeom>
            <a:solidFill>
              <a:srgbClr val="FF0000">
                <a:alpha val="50195"/>
              </a:srgbClr>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7" name="Freeform 21"/>
            <p:cNvSpPr>
              <a:spLocks/>
            </p:cNvSpPr>
            <p:nvPr/>
          </p:nvSpPr>
          <p:spPr bwMode="auto">
            <a:xfrm>
              <a:off x="2277" y="1467"/>
              <a:ext cx="90" cy="97"/>
            </a:xfrm>
            <a:custGeom>
              <a:avLst/>
              <a:gdLst>
                <a:gd name="T0" fmla="*/ 6 w 97"/>
                <a:gd name="T1" fmla="*/ 0 h 97"/>
                <a:gd name="T2" fmla="*/ 6 w 97"/>
                <a:gd name="T3" fmla="*/ 48 h 97"/>
                <a:gd name="T4" fmla="*/ 6 w 97"/>
                <a:gd name="T5" fmla="*/ 97 h 97"/>
                <a:gd name="T6" fmla="*/ 0 w 97"/>
                <a:gd name="T7" fmla="*/ 48 h 97"/>
                <a:gd name="T8" fmla="*/ 6 w 97"/>
                <a:gd name="T9" fmla="*/ 0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 h="97">
                  <a:moveTo>
                    <a:pt x="48" y="0"/>
                  </a:moveTo>
                  <a:lnTo>
                    <a:pt x="97" y="48"/>
                  </a:lnTo>
                  <a:lnTo>
                    <a:pt x="48" y="97"/>
                  </a:lnTo>
                  <a:lnTo>
                    <a:pt x="0" y="48"/>
                  </a:lnTo>
                  <a:lnTo>
                    <a:pt x="48" y="0"/>
                  </a:lnTo>
                  <a:close/>
                </a:path>
              </a:pathLst>
            </a:custGeom>
            <a:solidFill>
              <a:srgbClr val="FF0000">
                <a:alpha val="50195"/>
              </a:srgbClr>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8" name="Freeform 22"/>
            <p:cNvSpPr>
              <a:spLocks/>
            </p:cNvSpPr>
            <p:nvPr/>
          </p:nvSpPr>
          <p:spPr bwMode="auto">
            <a:xfrm>
              <a:off x="2052" y="1175"/>
              <a:ext cx="91" cy="97"/>
            </a:xfrm>
            <a:custGeom>
              <a:avLst/>
              <a:gdLst>
                <a:gd name="T0" fmla="*/ 7 w 98"/>
                <a:gd name="T1" fmla="*/ 0 h 97"/>
                <a:gd name="T2" fmla="*/ 7 w 98"/>
                <a:gd name="T3" fmla="*/ 48 h 97"/>
                <a:gd name="T4" fmla="*/ 7 w 98"/>
                <a:gd name="T5" fmla="*/ 97 h 97"/>
                <a:gd name="T6" fmla="*/ 0 w 98"/>
                <a:gd name="T7" fmla="*/ 48 h 97"/>
                <a:gd name="T8" fmla="*/ 7 w 98"/>
                <a:gd name="T9" fmla="*/ 0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97">
                  <a:moveTo>
                    <a:pt x="49" y="0"/>
                  </a:moveTo>
                  <a:lnTo>
                    <a:pt x="98" y="48"/>
                  </a:lnTo>
                  <a:lnTo>
                    <a:pt x="49" y="97"/>
                  </a:lnTo>
                  <a:lnTo>
                    <a:pt x="0" y="48"/>
                  </a:lnTo>
                  <a:lnTo>
                    <a:pt x="49" y="0"/>
                  </a:lnTo>
                  <a:close/>
                </a:path>
              </a:pathLst>
            </a:custGeom>
            <a:solidFill>
              <a:srgbClr val="FF0000">
                <a:alpha val="50195"/>
              </a:srgbClr>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9" name="Freeform 23"/>
            <p:cNvSpPr>
              <a:spLocks/>
            </p:cNvSpPr>
            <p:nvPr/>
          </p:nvSpPr>
          <p:spPr bwMode="auto">
            <a:xfrm>
              <a:off x="1573" y="948"/>
              <a:ext cx="91" cy="97"/>
            </a:xfrm>
            <a:custGeom>
              <a:avLst/>
              <a:gdLst>
                <a:gd name="T0" fmla="*/ 7 w 98"/>
                <a:gd name="T1" fmla="*/ 0 h 97"/>
                <a:gd name="T2" fmla="*/ 7 w 98"/>
                <a:gd name="T3" fmla="*/ 48 h 97"/>
                <a:gd name="T4" fmla="*/ 7 w 98"/>
                <a:gd name="T5" fmla="*/ 97 h 97"/>
                <a:gd name="T6" fmla="*/ 0 w 98"/>
                <a:gd name="T7" fmla="*/ 48 h 97"/>
                <a:gd name="T8" fmla="*/ 7 w 98"/>
                <a:gd name="T9" fmla="*/ 0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97">
                  <a:moveTo>
                    <a:pt x="49" y="0"/>
                  </a:moveTo>
                  <a:lnTo>
                    <a:pt x="98" y="48"/>
                  </a:lnTo>
                  <a:lnTo>
                    <a:pt x="49" y="97"/>
                  </a:lnTo>
                  <a:lnTo>
                    <a:pt x="0" y="48"/>
                  </a:lnTo>
                  <a:lnTo>
                    <a:pt x="49" y="0"/>
                  </a:lnTo>
                  <a:close/>
                </a:path>
              </a:pathLst>
            </a:custGeom>
            <a:solidFill>
              <a:srgbClr val="FF0000">
                <a:alpha val="50195"/>
              </a:srgbClr>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 name="Rectangle 24"/>
            <p:cNvSpPr>
              <a:spLocks noChangeArrowheads="1"/>
            </p:cNvSpPr>
            <p:nvPr/>
          </p:nvSpPr>
          <p:spPr bwMode="auto">
            <a:xfrm>
              <a:off x="2622" y="1921"/>
              <a:ext cx="74" cy="81"/>
            </a:xfrm>
            <a:prstGeom prst="rect">
              <a:avLst/>
            </a:prstGeom>
            <a:solidFill>
              <a:srgbClr val="66FF99">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fr-FR"/>
            </a:p>
          </p:txBody>
        </p:sp>
        <p:sp>
          <p:nvSpPr>
            <p:cNvPr id="71" name="Rectangle 25"/>
            <p:cNvSpPr>
              <a:spLocks noChangeArrowheads="1"/>
            </p:cNvSpPr>
            <p:nvPr/>
          </p:nvSpPr>
          <p:spPr bwMode="auto">
            <a:xfrm>
              <a:off x="2172" y="1807"/>
              <a:ext cx="75" cy="81"/>
            </a:xfrm>
            <a:prstGeom prst="rect">
              <a:avLst/>
            </a:prstGeom>
            <a:solidFill>
              <a:srgbClr val="66FF99">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fr-FR"/>
            </a:p>
          </p:txBody>
        </p:sp>
        <p:sp>
          <p:nvSpPr>
            <p:cNvPr id="72" name="Rectangle 26"/>
            <p:cNvSpPr>
              <a:spLocks noChangeArrowheads="1"/>
            </p:cNvSpPr>
            <p:nvPr/>
          </p:nvSpPr>
          <p:spPr bwMode="auto">
            <a:xfrm>
              <a:off x="1813" y="1369"/>
              <a:ext cx="75" cy="81"/>
            </a:xfrm>
            <a:prstGeom prst="rect">
              <a:avLst/>
            </a:prstGeom>
            <a:solidFill>
              <a:srgbClr val="66FF99">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fr-FR"/>
            </a:p>
          </p:txBody>
        </p:sp>
        <p:sp>
          <p:nvSpPr>
            <p:cNvPr id="73" name="Freeform 27"/>
            <p:cNvSpPr>
              <a:spLocks/>
            </p:cNvSpPr>
            <p:nvPr/>
          </p:nvSpPr>
          <p:spPr bwMode="auto">
            <a:xfrm>
              <a:off x="2516" y="2213"/>
              <a:ext cx="91" cy="97"/>
            </a:xfrm>
            <a:custGeom>
              <a:avLst/>
              <a:gdLst>
                <a:gd name="T0" fmla="*/ 7 w 98"/>
                <a:gd name="T1" fmla="*/ 0 h 97"/>
                <a:gd name="T2" fmla="*/ 7 w 98"/>
                <a:gd name="T3" fmla="*/ 97 h 97"/>
                <a:gd name="T4" fmla="*/ 0 w 98"/>
                <a:gd name="T5" fmla="*/ 97 h 97"/>
                <a:gd name="T6" fmla="*/ 7 w 98"/>
                <a:gd name="T7" fmla="*/ 0 h 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97">
                  <a:moveTo>
                    <a:pt x="49" y="0"/>
                  </a:moveTo>
                  <a:lnTo>
                    <a:pt x="98" y="97"/>
                  </a:lnTo>
                  <a:lnTo>
                    <a:pt x="0" y="97"/>
                  </a:lnTo>
                  <a:lnTo>
                    <a:pt x="49" y="0"/>
                  </a:lnTo>
                  <a:close/>
                </a:path>
              </a:pathLst>
            </a:custGeom>
            <a:solidFill>
              <a:schemeClr val="accent2">
                <a:alpha val="50195"/>
              </a:schemeClr>
            </a:solidFill>
            <a:ln w="12700">
              <a:solidFill>
                <a:schemeClr val="tx1"/>
              </a:solidFill>
              <a:prstDash val="solid"/>
              <a:round/>
              <a:headEnd/>
              <a:tailEnd/>
            </a:ln>
          </p:spPr>
          <p:txBody>
            <a:bodyPr/>
            <a:lstStyle/>
            <a:p>
              <a:endParaRPr lang="fr-FR"/>
            </a:p>
          </p:txBody>
        </p:sp>
        <p:sp>
          <p:nvSpPr>
            <p:cNvPr id="74" name="Freeform 28"/>
            <p:cNvSpPr>
              <a:spLocks/>
            </p:cNvSpPr>
            <p:nvPr/>
          </p:nvSpPr>
          <p:spPr bwMode="auto">
            <a:xfrm>
              <a:off x="2172" y="1970"/>
              <a:ext cx="91" cy="97"/>
            </a:xfrm>
            <a:custGeom>
              <a:avLst/>
              <a:gdLst>
                <a:gd name="T0" fmla="*/ 7 w 98"/>
                <a:gd name="T1" fmla="*/ 0 h 97"/>
                <a:gd name="T2" fmla="*/ 7 w 98"/>
                <a:gd name="T3" fmla="*/ 97 h 97"/>
                <a:gd name="T4" fmla="*/ 0 w 98"/>
                <a:gd name="T5" fmla="*/ 97 h 97"/>
                <a:gd name="T6" fmla="*/ 7 w 98"/>
                <a:gd name="T7" fmla="*/ 0 h 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97">
                  <a:moveTo>
                    <a:pt x="49" y="0"/>
                  </a:moveTo>
                  <a:lnTo>
                    <a:pt x="98" y="97"/>
                  </a:lnTo>
                  <a:lnTo>
                    <a:pt x="0" y="97"/>
                  </a:lnTo>
                  <a:lnTo>
                    <a:pt x="49" y="0"/>
                  </a:lnTo>
                  <a:close/>
                </a:path>
              </a:pathLst>
            </a:custGeom>
            <a:solidFill>
              <a:schemeClr val="accent2">
                <a:alpha val="50195"/>
              </a:schemeClr>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5" name="Line 29"/>
            <p:cNvSpPr>
              <a:spLocks noChangeShapeType="1"/>
            </p:cNvSpPr>
            <p:nvPr/>
          </p:nvSpPr>
          <p:spPr bwMode="auto">
            <a:xfrm>
              <a:off x="1858" y="1499"/>
              <a:ext cx="809" cy="519"/>
            </a:xfrm>
            <a:prstGeom prst="line">
              <a:avLst/>
            </a:prstGeom>
            <a:noFill/>
            <a:ln w="38100">
              <a:solidFill>
                <a:srgbClr val="66FF66"/>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76" name="Line 30"/>
            <p:cNvSpPr>
              <a:spLocks noChangeShapeType="1"/>
            </p:cNvSpPr>
            <p:nvPr/>
          </p:nvSpPr>
          <p:spPr bwMode="auto">
            <a:xfrm>
              <a:off x="2217" y="2018"/>
              <a:ext cx="355" cy="243"/>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77" name="Line 31"/>
            <p:cNvSpPr>
              <a:spLocks noChangeShapeType="1"/>
            </p:cNvSpPr>
            <p:nvPr/>
          </p:nvSpPr>
          <p:spPr bwMode="auto">
            <a:xfrm>
              <a:off x="1618" y="1045"/>
              <a:ext cx="1004" cy="422"/>
            </a:xfrm>
            <a:prstGeom prst="line">
              <a:avLst/>
            </a:prstGeom>
            <a:noFill/>
            <a:ln w="28575">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78" name="Rectangle 32"/>
            <p:cNvSpPr>
              <a:spLocks noChangeArrowheads="1"/>
            </p:cNvSpPr>
            <p:nvPr/>
          </p:nvSpPr>
          <p:spPr bwMode="auto">
            <a:xfrm>
              <a:off x="405" y="2699"/>
              <a:ext cx="126" cy="113"/>
            </a:xfrm>
            <a:prstGeom prst="rect">
              <a:avLst/>
            </a:prstGeom>
            <a:solidFill>
              <a:schemeClr val="bg1">
                <a:alpha val="5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a:t>0.0</a:t>
              </a:r>
            </a:p>
          </p:txBody>
        </p:sp>
        <p:sp>
          <p:nvSpPr>
            <p:cNvPr id="79" name="Rectangle 33"/>
            <p:cNvSpPr>
              <a:spLocks noChangeArrowheads="1"/>
            </p:cNvSpPr>
            <p:nvPr/>
          </p:nvSpPr>
          <p:spPr bwMode="auto">
            <a:xfrm>
              <a:off x="316" y="2407"/>
              <a:ext cx="176" cy="112"/>
            </a:xfrm>
            <a:prstGeom prst="rect">
              <a:avLst/>
            </a:prstGeom>
            <a:solidFill>
              <a:schemeClr val="bg1">
                <a:alpha val="5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a:t>10.0</a:t>
              </a:r>
            </a:p>
          </p:txBody>
        </p:sp>
        <p:sp>
          <p:nvSpPr>
            <p:cNvPr id="80" name="Rectangle 34"/>
            <p:cNvSpPr>
              <a:spLocks noChangeArrowheads="1"/>
            </p:cNvSpPr>
            <p:nvPr/>
          </p:nvSpPr>
          <p:spPr bwMode="auto">
            <a:xfrm>
              <a:off x="316" y="2116"/>
              <a:ext cx="176" cy="112"/>
            </a:xfrm>
            <a:prstGeom prst="rect">
              <a:avLst/>
            </a:prstGeom>
            <a:solidFill>
              <a:schemeClr val="bg1">
                <a:alpha val="5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a:t>20.0</a:t>
              </a:r>
            </a:p>
          </p:txBody>
        </p:sp>
        <p:sp>
          <p:nvSpPr>
            <p:cNvPr id="81" name="Rectangle 35"/>
            <p:cNvSpPr>
              <a:spLocks noChangeArrowheads="1"/>
            </p:cNvSpPr>
            <p:nvPr/>
          </p:nvSpPr>
          <p:spPr bwMode="auto">
            <a:xfrm>
              <a:off x="316" y="1824"/>
              <a:ext cx="176" cy="112"/>
            </a:xfrm>
            <a:prstGeom prst="rect">
              <a:avLst/>
            </a:prstGeom>
            <a:solidFill>
              <a:schemeClr val="bg1">
                <a:alpha val="5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a:t>30.0</a:t>
              </a:r>
            </a:p>
          </p:txBody>
        </p:sp>
        <p:sp>
          <p:nvSpPr>
            <p:cNvPr id="82" name="Rectangle 36"/>
            <p:cNvSpPr>
              <a:spLocks noChangeArrowheads="1"/>
            </p:cNvSpPr>
            <p:nvPr/>
          </p:nvSpPr>
          <p:spPr bwMode="auto">
            <a:xfrm>
              <a:off x="316" y="1548"/>
              <a:ext cx="176" cy="112"/>
            </a:xfrm>
            <a:prstGeom prst="rect">
              <a:avLst/>
            </a:prstGeom>
            <a:solidFill>
              <a:schemeClr val="bg1">
                <a:alpha val="5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a:t>40.0</a:t>
              </a:r>
            </a:p>
          </p:txBody>
        </p:sp>
        <p:sp>
          <p:nvSpPr>
            <p:cNvPr id="83" name="Rectangle 37"/>
            <p:cNvSpPr>
              <a:spLocks noChangeArrowheads="1"/>
            </p:cNvSpPr>
            <p:nvPr/>
          </p:nvSpPr>
          <p:spPr bwMode="auto">
            <a:xfrm>
              <a:off x="316" y="1256"/>
              <a:ext cx="176" cy="112"/>
            </a:xfrm>
            <a:prstGeom prst="rect">
              <a:avLst/>
            </a:prstGeom>
            <a:solidFill>
              <a:schemeClr val="bg1">
                <a:alpha val="5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a:t>50.0</a:t>
              </a:r>
            </a:p>
          </p:txBody>
        </p:sp>
        <p:sp>
          <p:nvSpPr>
            <p:cNvPr id="84" name="Rectangle 38"/>
            <p:cNvSpPr>
              <a:spLocks noChangeArrowheads="1"/>
            </p:cNvSpPr>
            <p:nvPr/>
          </p:nvSpPr>
          <p:spPr bwMode="auto">
            <a:xfrm>
              <a:off x="316" y="964"/>
              <a:ext cx="176" cy="112"/>
            </a:xfrm>
            <a:prstGeom prst="rect">
              <a:avLst/>
            </a:prstGeom>
            <a:solidFill>
              <a:schemeClr val="bg1">
                <a:alpha val="5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a:t>60.0</a:t>
              </a:r>
            </a:p>
          </p:txBody>
        </p:sp>
        <p:sp>
          <p:nvSpPr>
            <p:cNvPr id="85" name="Rectangle 39"/>
            <p:cNvSpPr>
              <a:spLocks noChangeArrowheads="1"/>
            </p:cNvSpPr>
            <p:nvPr/>
          </p:nvSpPr>
          <p:spPr bwMode="auto">
            <a:xfrm>
              <a:off x="316" y="672"/>
              <a:ext cx="202" cy="129"/>
            </a:xfrm>
            <a:prstGeom prst="rect">
              <a:avLst/>
            </a:prstGeom>
            <a:solidFill>
              <a:schemeClr val="bg1">
                <a:alpha val="5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600"/>
                <a:t>70.0</a:t>
              </a:r>
            </a:p>
          </p:txBody>
        </p:sp>
        <p:sp>
          <p:nvSpPr>
            <p:cNvPr id="86" name="Rectangle 40"/>
            <p:cNvSpPr>
              <a:spLocks noChangeArrowheads="1"/>
            </p:cNvSpPr>
            <p:nvPr/>
          </p:nvSpPr>
          <p:spPr bwMode="auto">
            <a:xfrm>
              <a:off x="645" y="2959"/>
              <a:ext cx="126" cy="1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a:t>0.0</a:t>
              </a:r>
            </a:p>
          </p:txBody>
        </p:sp>
        <p:sp>
          <p:nvSpPr>
            <p:cNvPr id="87" name="Rectangle 41"/>
            <p:cNvSpPr>
              <a:spLocks noChangeArrowheads="1"/>
            </p:cNvSpPr>
            <p:nvPr/>
          </p:nvSpPr>
          <p:spPr bwMode="auto">
            <a:xfrm>
              <a:off x="1544" y="2959"/>
              <a:ext cx="176" cy="1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a:t>10.0</a:t>
              </a:r>
            </a:p>
          </p:txBody>
        </p:sp>
        <p:sp>
          <p:nvSpPr>
            <p:cNvPr id="88" name="Rectangle 42"/>
            <p:cNvSpPr>
              <a:spLocks noChangeArrowheads="1"/>
            </p:cNvSpPr>
            <p:nvPr/>
          </p:nvSpPr>
          <p:spPr bwMode="auto">
            <a:xfrm>
              <a:off x="2502" y="2959"/>
              <a:ext cx="176" cy="1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a:t>20.0</a:t>
              </a:r>
            </a:p>
          </p:txBody>
        </p:sp>
        <p:sp>
          <p:nvSpPr>
            <p:cNvPr id="89" name="Rectangle 43"/>
            <p:cNvSpPr>
              <a:spLocks noChangeArrowheads="1"/>
            </p:cNvSpPr>
            <p:nvPr/>
          </p:nvSpPr>
          <p:spPr bwMode="auto">
            <a:xfrm>
              <a:off x="3445" y="2959"/>
              <a:ext cx="176" cy="1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a:t>30.0</a:t>
              </a:r>
            </a:p>
          </p:txBody>
        </p:sp>
        <p:sp>
          <p:nvSpPr>
            <p:cNvPr id="90" name="Rectangle 44"/>
            <p:cNvSpPr>
              <a:spLocks noChangeArrowheads="1"/>
            </p:cNvSpPr>
            <p:nvPr/>
          </p:nvSpPr>
          <p:spPr bwMode="auto">
            <a:xfrm>
              <a:off x="2112" y="2544"/>
              <a:ext cx="1180" cy="145"/>
            </a:xfrm>
            <a:prstGeom prst="rect">
              <a:avLst/>
            </a:prstGeom>
            <a:solidFill>
              <a:schemeClr val="bg1">
                <a:alpha val="5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a:t>% </a:t>
              </a:r>
              <a:r>
                <a:rPr lang="fr-FR" altLang="fr-FR" sz="1600"/>
                <a:t>Lignocellulose</a:t>
              </a:r>
              <a:r>
                <a:rPr lang="fr-FR" altLang="fr-FR" b="1"/>
                <a:t> “ADF”</a:t>
              </a:r>
            </a:p>
          </p:txBody>
        </p:sp>
        <p:sp>
          <p:nvSpPr>
            <p:cNvPr id="91" name="Rectangle 45"/>
            <p:cNvSpPr>
              <a:spLocks noChangeArrowheads="1"/>
            </p:cNvSpPr>
            <p:nvPr/>
          </p:nvSpPr>
          <p:spPr bwMode="auto">
            <a:xfrm>
              <a:off x="805" y="812"/>
              <a:ext cx="330" cy="145"/>
            </a:xfrm>
            <a:prstGeom prst="rect">
              <a:avLst/>
            </a:prstGeom>
            <a:solidFill>
              <a:schemeClr val="bg1">
                <a:alpha val="5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a:t>R.S.%</a:t>
              </a:r>
            </a:p>
          </p:txBody>
        </p:sp>
        <p:sp>
          <p:nvSpPr>
            <p:cNvPr id="92" name="Freeform 46"/>
            <p:cNvSpPr>
              <a:spLocks/>
            </p:cNvSpPr>
            <p:nvPr/>
          </p:nvSpPr>
          <p:spPr bwMode="auto">
            <a:xfrm>
              <a:off x="846" y="1997"/>
              <a:ext cx="90" cy="97"/>
            </a:xfrm>
            <a:custGeom>
              <a:avLst/>
              <a:gdLst>
                <a:gd name="T0" fmla="*/ 6 w 98"/>
                <a:gd name="T1" fmla="*/ 0 h 97"/>
                <a:gd name="T2" fmla="*/ 6 w 98"/>
                <a:gd name="T3" fmla="*/ 48 h 97"/>
                <a:gd name="T4" fmla="*/ 6 w 98"/>
                <a:gd name="T5" fmla="*/ 97 h 97"/>
                <a:gd name="T6" fmla="*/ 0 w 98"/>
                <a:gd name="T7" fmla="*/ 48 h 97"/>
                <a:gd name="T8" fmla="*/ 6 w 98"/>
                <a:gd name="T9" fmla="*/ 0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97">
                  <a:moveTo>
                    <a:pt x="49" y="0"/>
                  </a:moveTo>
                  <a:lnTo>
                    <a:pt x="98" y="48"/>
                  </a:lnTo>
                  <a:lnTo>
                    <a:pt x="49" y="97"/>
                  </a:lnTo>
                  <a:lnTo>
                    <a:pt x="0" y="48"/>
                  </a:lnTo>
                  <a:lnTo>
                    <a:pt x="49" y="0"/>
                  </a:lnTo>
                  <a:close/>
                </a:path>
              </a:pathLst>
            </a:custGeom>
            <a:solidFill>
              <a:srgbClr val="FF0000">
                <a:alpha val="50195"/>
              </a:srgbClr>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93" name="Text Box 47"/>
            <p:cNvSpPr txBox="1">
              <a:spLocks noChangeArrowheads="1"/>
            </p:cNvSpPr>
            <p:nvPr/>
          </p:nvSpPr>
          <p:spPr bwMode="auto">
            <a:xfrm>
              <a:off x="1097" y="1992"/>
              <a:ext cx="766" cy="565"/>
            </a:xfrm>
            <a:prstGeom prst="rect">
              <a:avLst/>
            </a:prstGeom>
            <a:solidFill>
              <a:schemeClr val="bg1"/>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defTabSz="762000">
                <a:defRPr>
                  <a:solidFill>
                    <a:schemeClr val="tx1"/>
                  </a:solidFill>
                  <a:latin typeface="Arial" panose="020B0604020202020204" pitchFamily="34" charset="0"/>
                  <a:cs typeface="Arial" panose="020B0604020202020204" pitchFamily="34" charset="0"/>
                </a:defRPr>
              </a:lvl1pPr>
              <a:lvl2pPr marL="742950" indent="-285750" defTabSz="762000">
                <a:defRPr>
                  <a:solidFill>
                    <a:schemeClr val="tx1"/>
                  </a:solidFill>
                  <a:latin typeface="Arial" panose="020B0604020202020204" pitchFamily="34" charset="0"/>
                  <a:cs typeface="Arial" panose="020B0604020202020204" pitchFamily="34" charset="0"/>
                </a:defRPr>
              </a:lvl2pPr>
              <a:lvl3pPr marL="1143000" indent="-228600" defTabSz="762000">
                <a:defRPr>
                  <a:solidFill>
                    <a:schemeClr val="tx1"/>
                  </a:solidFill>
                  <a:latin typeface="Arial" panose="020B0604020202020204" pitchFamily="34" charset="0"/>
                  <a:cs typeface="Arial" panose="020B0604020202020204" pitchFamily="34" charset="0"/>
                </a:defRPr>
              </a:lvl3pPr>
              <a:lvl4pPr marL="1600200" indent="-228600" defTabSz="762000">
                <a:defRPr>
                  <a:solidFill>
                    <a:schemeClr val="tx1"/>
                  </a:solidFill>
                  <a:latin typeface="Arial" panose="020B0604020202020204" pitchFamily="34" charset="0"/>
                  <a:cs typeface="Arial" panose="020B0604020202020204" pitchFamily="34" charset="0"/>
                </a:defRPr>
              </a:lvl4pPr>
              <a:lvl5pPr marL="2057400" indent="-228600" defTabSz="762000">
                <a:defRPr>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fr-FR" altLang="fr-FR" sz="1600" b="1">
                  <a:solidFill>
                    <a:srgbClr val="FF0000"/>
                  </a:solidFill>
                </a:rPr>
                <a:t>FD /ADF = 1,6</a:t>
              </a:r>
              <a:endParaRPr lang="fr-FR" altLang="fr-FR" sz="1600" b="1"/>
            </a:p>
            <a:p>
              <a:pPr algn="ctr" eaLnBrk="1" hangingPunct="1">
                <a:spcBef>
                  <a:spcPct val="50000"/>
                </a:spcBef>
              </a:pPr>
              <a:r>
                <a:rPr lang="fr-FR" altLang="fr-FR" sz="1600" b="1">
                  <a:solidFill>
                    <a:srgbClr val="009900"/>
                  </a:solidFill>
                </a:rPr>
                <a:t>FD /ADF = 1,5</a:t>
              </a:r>
            </a:p>
            <a:p>
              <a:pPr algn="ctr" eaLnBrk="1" hangingPunct="1">
                <a:spcBef>
                  <a:spcPct val="50000"/>
                </a:spcBef>
              </a:pPr>
              <a:r>
                <a:rPr lang="fr-FR" altLang="fr-FR" sz="1600" b="1">
                  <a:solidFill>
                    <a:schemeClr val="accent2"/>
                  </a:solidFill>
                </a:rPr>
                <a:t>FD /ADF = 1,2</a:t>
              </a:r>
              <a:endParaRPr lang="fr-FR" altLang="fr-FR" sz="1600" b="1"/>
            </a:p>
          </p:txBody>
        </p:sp>
        <p:sp>
          <p:nvSpPr>
            <p:cNvPr id="94" name="Rectangle 48"/>
            <p:cNvSpPr>
              <a:spLocks noChangeArrowheads="1"/>
            </p:cNvSpPr>
            <p:nvPr/>
          </p:nvSpPr>
          <p:spPr bwMode="auto">
            <a:xfrm>
              <a:off x="846" y="2229"/>
              <a:ext cx="74" cy="81"/>
            </a:xfrm>
            <a:prstGeom prst="rect">
              <a:avLst/>
            </a:prstGeom>
            <a:solidFill>
              <a:srgbClr val="66FF99">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fr-FR"/>
            </a:p>
          </p:txBody>
        </p:sp>
        <p:sp>
          <p:nvSpPr>
            <p:cNvPr id="95" name="Freeform 49"/>
            <p:cNvSpPr>
              <a:spLocks/>
            </p:cNvSpPr>
            <p:nvPr/>
          </p:nvSpPr>
          <p:spPr bwMode="auto">
            <a:xfrm>
              <a:off x="836" y="2416"/>
              <a:ext cx="90" cy="97"/>
            </a:xfrm>
            <a:custGeom>
              <a:avLst/>
              <a:gdLst>
                <a:gd name="T0" fmla="*/ 6 w 98"/>
                <a:gd name="T1" fmla="*/ 0 h 97"/>
                <a:gd name="T2" fmla="*/ 6 w 98"/>
                <a:gd name="T3" fmla="*/ 97 h 97"/>
                <a:gd name="T4" fmla="*/ 0 w 98"/>
                <a:gd name="T5" fmla="*/ 97 h 97"/>
                <a:gd name="T6" fmla="*/ 6 w 98"/>
                <a:gd name="T7" fmla="*/ 0 h 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97">
                  <a:moveTo>
                    <a:pt x="49" y="0"/>
                  </a:moveTo>
                  <a:lnTo>
                    <a:pt x="98" y="97"/>
                  </a:lnTo>
                  <a:lnTo>
                    <a:pt x="0" y="97"/>
                  </a:lnTo>
                  <a:lnTo>
                    <a:pt x="49" y="0"/>
                  </a:lnTo>
                  <a:close/>
                </a:path>
              </a:pathLst>
            </a:custGeom>
            <a:solidFill>
              <a:schemeClr val="accent2">
                <a:alpha val="50195"/>
              </a:schemeClr>
            </a:soli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pic>
        <p:nvPicPr>
          <p:cNvPr id="9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1214" y="1340768"/>
            <a:ext cx="1889218" cy="1415494"/>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2976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ZoneTexte 32"/>
          <p:cNvSpPr txBox="1"/>
          <p:nvPr/>
        </p:nvSpPr>
        <p:spPr>
          <a:xfrm>
            <a:off x="403225" y="1071563"/>
            <a:ext cx="8137599" cy="369332"/>
          </a:xfrm>
          <a:prstGeom prst="rect">
            <a:avLst/>
          </a:prstGeom>
          <a:noFill/>
        </p:spPr>
        <p:txBody>
          <a:bodyPr wrap="square">
            <a:spAutoFit/>
          </a:bodyPr>
          <a:lstStyle/>
          <a:p>
            <a:pPr marL="285750" indent="-285750">
              <a:buFont typeface="Arial" panose="020B0604020202020204" pitchFamily="34" charset="0"/>
              <a:buChar char="•"/>
              <a:defRPr/>
            </a:pPr>
            <a:r>
              <a:rPr lang="fr-FR" b="1" dirty="0" smtClean="0">
                <a:solidFill>
                  <a:schemeClr val="accent6"/>
                </a:solidFill>
              </a:rPr>
              <a:t>Vaccination anti-archée méthanogène</a:t>
            </a:r>
            <a:endParaRPr lang="fr-FR" b="1" dirty="0">
              <a:solidFill>
                <a:schemeClr val="accent6"/>
              </a:solidFill>
            </a:endParaRPr>
          </a:p>
        </p:txBody>
      </p:sp>
      <p:sp>
        <p:nvSpPr>
          <p:cNvPr id="39" name="Rectangle 38"/>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Comment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Image 1"/>
          <p:cNvPicPr>
            <a:picLocks noChangeAspect="1"/>
          </p:cNvPicPr>
          <p:nvPr/>
        </p:nvPicPr>
        <p:blipFill>
          <a:blip r:embed="rId2"/>
          <a:stretch>
            <a:fillRect/>
          </a:stretch>
        </p:blipFill>
        <p:spPr>
          <a:xfrm>
            <a:off x="1115616" y="1805446"/>
            <a:ext cx="6517532" cy="4287850"/>
          </a:xfrm>
          <a:prstGeom prst="rect">
            <a:avLst/>
          </a:prstGeom>
        </p:spPr>
      </p:pic>
      <p:sp>
        <p:nvSpPr>
          <p:cNvPr id="3" name="Flèche droite 2"/>
          <p:cNvSpPr/>
          <p:nvPr/>
        </p:nvSpPr>
        <p:spPr>
          <a:xfrm>
            <a:off x="179512" y="4653136"/>
            <a:ext cx="86409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5474" name="Picture 2" descr="cows graz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2378" y="1137199"/>
            <a:ext cx="3158177" cy="16892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9334" y="6351711"/>
            <a:ext cx="6085332" cy="461665"/>
          </a:xfrm>
          <a:prstGeom prst="rect">
            <a:avLst/>
          </a:prstGeom>
        </p:spPr>
        <p:txBody>
          <a:bodyPr>
            <a:spAutoFit/>
          </a:bodyPr>
          <a:lstStyle/>
          <a:p>
            <a:r>
              <a:rPr lang="fr-FR" sz="1200" dirty="0">
                <a:solidFill>
                  <a:schemeClr val="bg1">
                    <a:lumMod val="50000"/>
                  </a:schemeClr>
                </a:solidFill>
              </a:rPr>
              <a:t>https://www.sciencenews.org/sites/default/files/main/articles/112815_cow_opener.jpg</a:t>
            </a:r>
          </a:p>
        </p:txBody>
      </p:sp>
    </p:spTree>
    <p:extLst>
      <p:ext uri="{BB962C8B-B14F-4D97-AF65-F5344CB8AC3E}">
        <p14:creationId xmlns:p14="http://schemas.microsoft.com/office/powerpoint/2010/main" val="528993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Comment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Image 4"/>
          <p:cNvPicPr>
            <a:picLocks noChangeAspect="1"/>
          </p:cNvPicPr>
          <p:nvPr/>
        </p:nvPicPr>
        <p:blipFill>
          <a:blip r:embed="rId2"/>
          <a:stretch>
            <a:fillRect/>
          </a:stretch>
        </p:blipFill>
        <p:spPr>
          <a:xfrm>
            <a:off x="230383" y="1351322"/>
            <a:ext cx="8683232" cy="2365710"/>
          </a:xfrm>
          <a:prstGeom prst="rect">
            <a:avLst/>
          </a:prstGeom>
        </p:spPr>
      </p:pic>
      <p:pic>
        <p:nvPicPr>
          <p:cNvPr id="7" name="Image 6"/>
          <p:cNvPicPr>
            <a:picLocks noChangeAspect="1"/>
          </p:cNvPicPr>
          <p:nvPr/>
        </p:nvPicPr>
        <p:blipFill>
          <a:blip r:embed="rId3"/>
          <a:stretch>
            <a:fillRect/>
          </a:stretch>
        </p:blipFill>
        <p:spPr>
          <a:xfrm>
            <a:off x="3563888" y="3604989"/>
            <a:ext cx="2076450" cy="2200275"/>
          </a:xfrm>
          <a:prstGeom prst="rect">
            <a:avLst/>
          </a:prstGeom>
        </p:spPr>
      </p:pic>
      <p:sp>
        <p:nvSpPr>
          <p:cNvPr id="9" name="ZoneTexte 8"/>
          <p:cNvSpPr txBox="1"/>
          <p:nvPr/>
        </p:nvSpPr>
        <p:spPr>
          <a:xfrm>
            <a:off x="403225" y="1071563"/>
            <a:ext cx="8137599" cy="369332"/>
          </a:xfrm>
          <a:prstGeom prst="rect">
            <a:avLst/>
          </a:prstGeom>
          <a:noFill/>
        </p:spPr>
        <p:txBody>
          <a:bodyPr wrap="square">
            <a:spAutoFit/>
          </a:bodyPr>
          <a:lstStyle/>
          <a:p>
            <a:pPr marL="285750" indent="-285750">
              <a:buFont typeface="Arial" panose="020B0604020202020204" pitchFamily="34" charset="0"/>
              <a:buChar char="•"/>
              <a:defRPr/>
            </a:pPr>
            <a:r>
              <a:rPr lang="fr-FR" b="1" dirty="0" err="1" smtClean="0">
                <a:solidFill>
                  <a:schemeClr val="accent6"/>
                </a:solidFill>
              </a:rPr>
              <a:t>Broilact</a:t>
            </a:r>
            <a:endParaRPr lang="fr-FR" b="1" dirty="0">
              <a:solidFill>
                <a:schemeClr val="accent6"/>
              </a:solidFill>
            </a:endParaRPr>
          </a:p>
        </p:txBody>
      </p:sp>
    </p:spTree>
    <p:extLst>
      <p:ext uri="{BB962C8B-B14F-4D97-AF65-F5344CB8AC3E}">
        <p14:creationId xmlns:p14="http://schemas.microsoft.com/office/powerpoint/2010/main" val="5956868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oneTexte 1"/>
          <p:cNvSpPr txBox="1">
            <a:spLocks noChangeArrowheads="1"/>
          </p:cNvSpPr>
          <p:nvPr/>
        </p:nvSpPr>
        <p:spPr bwMode="auto">
          <a:xfrm>
            <a:off x="763588" y="1101725"/>
            <a:ext cx="4206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sz="2800" b="1"/>
              <a:t>Exclusion compétitive</a:t>
            </a:r>
          </a:p>
        </p:txBody>
      </p:sp>
      <p:pic>
        <p:nvPicPr>
          <p:cNvPr id="34819" name="Image 10" descr="J7 après la tétée cage 1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9575" y="692150"/>
            <a:ext cx="3259138"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lipse 5"/>
          <p:cNvSpPr/>
          <p:nvPr/>
        </p:nvSpPr>
        <p:spPr>
          <a:xfrm>
            <a:off x="7799388" y="1592263"/>
            <a:ext cx="195262" cy="48577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 name="Flèche courbée vers le bas 7"/>
          <p:cNvSpPr/>
          <p:nvPr/>
        </p:nvSpPr>
        <p:spPr>
          <a:xfrm flipH="1">
            <a:off x="6425356" y="1087979"/>
            <a:ext cx="1472106" cy="838452"/>
          </a:xfrm>
          <a:prstGeom prst="curvedDownArrow">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fr-FR">
              <a:solidFill>
                <a:schemeClr val="tx1"/>
              </a:solidFill>
            </a:endParaRPr>
          </a:p>
        </p:txBody>
      </p:sp>
      <p:pic>
        <p:nvPicPr>
          <p:cNvPr id="147" name="Picture 2" descr="http://perso.orange.fr/buzzzzz/Photos/materiel/caecotroph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929197"/>
            <a:ext cx="720080" cy="770300"/>
          </a:xfrm>
          <a:prstGeom prst="ellipse">
            <a:avLst/>
          </a:prstGeom>
          <a:ln w="38100">
            <a:solidFill>
              <a:schemeClr val="accent3"/>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Ellipse 6"/>
          <p:cNvSpPr/>
          <p:nvPr/>
        </p:nvSpPr>
        <p:spPr>
          <a:xfrm>
            <a:off x="250825" y="2844800"/>
            <a:ext cx="719138" cy="712788"/>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3" name="Picture 2" descr="http://perso.orange.fr/buzzzzz/Photos/materiel/caecotroph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89" y="3703809"/>
            <a:ext cx="720080" cy="770300"/>
          </a:xfrm>
          <a:prstGeom prst="ellipse">
            <a:avLst/>
          </a:prstGeom>
          <a:ln w="38100">
            <a:solidFill>
              <a:schemeClr val="accent5"/>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88950" y="3903663"/>
            <a:ext cx="236538" cy="369887"/>
          </a:xfrm>
          <a:prstGeom prst="rect">
            <a:avLst/>
          </a:prstGeom>
          <a:solidFill>
            <a:schemeClr val="bg1"/>
          </a:solidFill>
          <a:ln w="19050">
            <a:solidFill>
              <a:srgbClr val="00B0F0"/>
            </a:solidFill>
          </a:ln>
        </p:spPr>
        <p:txBody>
          <a:bodyPr anchor="ctr">
            <a:spAutoFit/>
          </a:bodyPr>
          <a:lstStyle/>
          <a:p>
            <a:pPr algn="ctr">
              <a:defRPr/>
            </a:pPr>
            <a:r>
              <a:rPr lang="fr-FR" dirty="0">
                <a:solidFill>
                  <a:schemeClr val="accent5"/>
                </a:solidFill>
              </a:rPr>
              <a:t>A</a:t>
            </a:r>
          </a:p>
        </p:txBody>
      </p:sp>
      <p:pic>
        <p:nvPicPr>
          <p:cNvPr id="15" name="Picture 2" descr="http://perso.orange.fr/buzzzzz/Photos/materiel/caecotroph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15" y="4562359"/>
            <a:ext cx="720080" cy="770300"/>
          </a:xfrm>
          <a:prstGeom prst="ellipse">
            <a:avLst/>
          </a:prstGeom>
          <a:ln w="38100">
            <a:solidFill>
              <a:schemeClr val="accent5"/>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498475" y="4762500"/>
            <a:ext cx="238125" cy="369888"/>
          </a:xfrm>
          <a:prstGeom prst="rect">
            <a:avLst/>
          </a:prstGeom>
          <a:solidFill>
            <a:schemeClr val="bg1"/>
          </a:solidFill>
          <a:ln w="19050">
            <a:solidFill>
              <a:srgbClr val="00B0F0"/>
            </a:solidFill>
          </a:ln>
        </p:spPr>
        <p:txBody>
          <a:bodyPr anchor="ctr">
            <a:spAutoFit/>
          </a:bodyPr>
          <a:lstStyle/>
          <a:p>
            <a:pPr algn="ctr">
              <a:defRPr/>
            </a:pPr>
            <a:r>
              <a:rPr lang="fr-FR" dirty="0">
                <a:solidFill>
                  <a:schemeClr val="accent5"/>
                </a:solidFill>
              </a:rPr>
              <a:t>B</a:t>
            </a:r>
          </a:p>
        </p:txBody>
      </p:sp>
      <p:pic>
        <p:nvPicPr>
          <p:cNvPr id="17" name="Picture 2" descr="http://perso.orange.fr/buzzzzz/Photos/materiel/caecotroph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89" y="5478421"/>
            <a:ext cx="720080" cy="770300"/>
          </a:xfrm>
          <a:prstGeom prst="ellipse">
            <a:avLst/>
          </a:prstGeom>
          <a:ln w="38100">
            <a:solidFill>
              <a:schemeClr val="accent5"/>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ZoneTexte 17"/>
          <p:cNvSpPr txBox="1"/>
          <p:nvPr/>
        </p:nvSpPr>
        <p:spPr>
          <a:xfrm>
            <a:off x="488950" y="5678488"/>
            <a:ext cx="236538" cy="369887"/>
          </a:xfrm>
          <a:prstGeom prst="rect">
            <a:avLst/>
          </a:prstGeom>
          <a:solidFill>
            <a:schemeClr val="bg1"/>
          </a:solidFill>
          <a:ln w="19050">
            <a:solidFill>
              <a:srgbClr val="00B0F0"/>
            </a:solidFill>
          </a:ln>
        </p:spPr>
        <p:txBody>
          <a:bodyPr anchor="ctr">
            <a:spAutoFit/>
          </a:bodyPr>
          <a:lstStyle/>
          <a:p>
            <a:pPr algn="ctr">
              <a:defRPr/>
            </a:pPr>
            <a:r>
              <a:rPr lang="fr-FR" dirty="0">
                <a:solidFill>
                  <a:schemeClr val="accent5"/>
                </a:solidFill>
              </a:rPr>
              <a:t>C</a:t>
            </a:r>
          </a:p>
        </p:txBody>
      </p:sp>
      <p:pic>
        <p:nvPicPr>
          <p:cNvPr id="34832" name="Image 10" descr="J7 après la tétée cage 1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928813"/>
            <a:ext cx="100806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Image 10" descr="J7 après la tétée cage 1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865438"/>
            <a:ext cx="1008062"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Image 10" descr="J7 après la tétée cage 1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3792538"/>
            <a:ext cx="100806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Image 10" descr="J7 après la tétée cage 1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4710113"/>
            <a:ext cx="100806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Image 10" descr="J7 après la tétée cage 1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325" y="5622925"/>
            <a:ext cx="100806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6213" y="3536950"/>
            <a:ext cx="2921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Imag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5513" y="3429000"/>
            <a:ext cx="29178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 name="ZoneTexte 557"/>
          <p:cNvSpPr txBox="1"/>
          <p:nvPr/>
        </p:nvSpPr>
        <p:spPr>
          <a:xfrm>
            <a:off x="4149725" y="4708525"/>
            <a:ext cx="236538" cy="369888"/>
          </a:xfrm>
          <a:prstGeom prst="rect">
            <a:avLst/>
          </a:prstGeom>
          <a:solidFill>
            <a:schemeClr val="bg1"/>
          </a:solidFill>
          <a:ln w="19050">
            <a:solidFill>
              <a:srgbClr val="00B0F0"/>
            </a:solidFill>
          </a:ln>
        </p:spPr>
        <p:txBody>
          <a:bodyPr anchor="ctr">
            <a:spAutoFit/>
          </a:bodyPr>
          <a:lstStyle/>
          <a:p>
            <a:pPr algn="ctr">
              <a:defRPr/>
            </a:pPr>
            <a:r>
              <a:rPr lang="fr-FR" dirty="0">
                <a:solidFill>
                  <a:schemeClr val="accent5"/>
                </a:solidFill>
              </a:rPr>
              <a:t>A</a:t>
            </a:r>
          </a:p>
        </p:txBody>
      </p:sp>
      <p:sp>
        <p:nvSpPr>
          <p:cNvPr id="559" name="ZoneTexte 558"/>
          <p:cNvSpPr txBox="1"/>
          <p:nvPr/>
        </p:nvSpPr>
        <p:spPr>
          <a:xfrm>
            <a:off x="4665663" y="4724400"/>
            <a:ext cx="238125" cy="369888"/>
          </a:xfrm>
          <a:prstGeom prst="rect">
            <a:avLst/>
          </a:prstGeom>
          <a:solidFill>
            <a:schemeClr val="bg1"/>
          </a:solidFill>
          <a:ln w="19050">
            <a:solidFill>
              <a:srgbClr val="00B0F0"/>
            </a:solidFill>
          </a:ln>
        </p:spPr>
        <p:txBody>
          <a:bodyPr anchor="ctr">
            <a:spAutoFit/>
          </a:bodyPr>
          <a:lstStyle/>
          <a:p>
            <a:pPr algn="ctr">
              <a:defRPr/>
            </a:pPr>
            <a:r>
              <a:rPr lang="fr-FR" dirty="0">
                <a:solidFill>
                  <a:schemeClr val="accent5"/>
                </a:solidFill>
              </a:rPr>
              <a:t>B</a:t>
            </a:r>
          </a:p>
        </p:txBody>
      </p:sp>
      <p:sp>
        <p:nvSpPr>
          <p:cNvPr id="560" name="ZoneTexte 559"/>
          <p:cNvSpPr txBox="1"/>
          <p:nvPr/>
        </p:nvSpPr>
        <p:spPr>
          <a:xfrm>
            <a:off x="5208588" y="4724400"/>
            <a:ext cx="236537" cy="369888"/>
          </a:xfrm>
          <a:prstGeom prst="rect">
            <a:avLst/>
          </a:prstGeom>
          <a:solidFill>
            <a:schemeClr val="bg1"/>
          </a:solidFill>
          <a:ln w="19050">
            <a:solidFill>
              <a:srgbClr val="00B0F0"/>
            </a:solidFill>
          </a:ln>
        </p:spPr>
        <p:txBody>
          <a:bodyPr anchor="ctr">
            <a:spAutoFit/>
          </a:bodyPr>
          <a:lstStyle/>
          <a:p>
            <a:pPr algn="ctr">
              <a:defRPr/>
            </a:pPr>
            <a:r>
              <a:rPr lang="fr-FR" dirty="0">
                <a:solidFill>
                  <a:schemeClr val="accent5"/>
                </a:solidFill>
              </a:rPr>
              <a:t>C</a:t>
            </a:r>
          </a:p>
        </p:txBody>
      </p:sp>
      <p:sp>
        <p:nvSpPr>
          <p:cNvPr id="561" name="ZoneTexte 560"/>
          <p:cNvSpPr txBox="1"/>
          <p:nvPr/>
        </p:nvSpPr>
        <p:spPr>
          <a:xfrm>
            <a:off x="7718425" y="5418138"/>
            <a:ext cx="238125" cy="368300"/>
          </a:xfrm>
          <a:prstGeom prst="rect">
            <a:avLst/>
          </a:prstGeom>
          <a:solidFill>
            <a:schemeClr val="bg1"/>
          </a:solidFill>
          <a:ln w="19050">
            <a:solidFill>
              <a:srgbClr val="00B0F0"/>
            </a:solidFill>
          </a:ln>
        </p:spPr>
        <p:txBody>
          <a:bodyPr anchor="ctr">
            <a:spAutoFit/>
          </a:bodyPr>
          <a:lstStyle/>
          <a:p>
            <a:pPr algn="ctr">
              <a:defRPr/>
            </a:pPr>
            <a:r>
              <a:rPr lang="fr-FR" dirty="0">
                <a:solidFill>
                  <a:schemeClr val="accent5"/>
                </a:solidFill>
              </a:rPr>
              <a:t>A</a:t>
            </a:r>
          </a:p>
        </p:txBody>
      </p:sp>
      <p:sp>
        <p:nvSpPr>
          <p:cNvPr id="562" name="ZoneTexte 561"/>
          <p:cNvSpPr txBox="1"/>
          <p:nvPr/>
        </p:nvSpPr>
        <p:spPr>
          <a:xfrm>
            <a:off x="8132763" y="5418138"/>
            <a:ext cx="236537" cy="368300"/>
          </a:xfrm>
          <a:prstGeom prst="rect">
            <a:avLst/>
          </a:prstGeom>
          <a:solidFill>
            <a:schemeClr val="bg1"/>
          </a:solidFill>
          <a:ln w="19050">
            <a:solidFill>
              <a:srgbClr val="00B0F0"/>
            </a:solidFill>
          </a:ln>
        </p:spPr>
        <p:txBody>
          <a:bodyPr anchor="ctr">
            <a:spAutoFit/>
          </a:bodyPr>
          <a:lstStyle/>
          <a:p>
            <a:pPr algn="ctr">
              <a:defRPr/>
            </a:pPr>
            <a:r>
              <a:rPr lang="fr-FR" dirty="0">
                <a:solidFill>
                  <a:schemeClr val="accent5"/>
                </a:solidFill>
              </a:rPr>
              <a:t>B</a:t>
            </a:r>
          </a:p>
        </p:txBody>
      </p:sp>
      <p:sp>
        <p:nvSpPr>
          <p:cNvPr id="563" name="ZoneTexte 562"/>
          <p:cNvSpPr txBox="1"/>
          <p:nvPr/>
        </p:nvSpPr>
        <p:spPr>
          <a:xfrm>
            <a:off x="8583613" y="5418138"/>
            <a:ext cx="236537" cy="368300"/>
          </a:xfrm>
          <a:prstGeom prst="rect">
            <a:avLst/>
          </a:prstGeom>
          <a:solidFill>
            <a:schemeClr val="bg1"/>
          </a:solidFill>
          <a:ln w="19050">
            <a:solidFill>
              <a:srgbClr val="00B0F0"/>
            </a:solidFill>
          </a:ln>
        </p:spPr>
        <p:txBody>
          <a:bodyPr anchor="ctr">
            <a:spAutoFit/>
          </a:bodyPr>
          <a:lstStyle/>
          <a:p>
            <a:pPr algn="ctr">
              <a:defRPr/>
            </a:pPr>
            <a:r>
              <a:rPr lang="fr-FR" dirty="0">
                <a:solidFill>
                  <a:schemeClr val="accent5"/>
                </a:solidFill>
              </a:rPr>
              <a:t>C</a:t>
            </a:r>
          </a:p>
        </p:txBody>
      </p:sp>
      <p:grpSp>
        <p:nvGrpSpPr>
          <p:cNvPr id="34845" name="Groupe 181"/>
          <p:cNvGrpSpPr>
            <a:grpSpLocks/>
          </p:cNvGrpSpPr>
          <p:nvPr/>
        </p:nvGrpSpPr>
        <p:grpSpPr bwMode="auto">
          <a:xfrm>
            <a:off x="3090863" y="2724150"/>
            <a:ext cx="2273300" cy="1041400"/>
            <a:chOff x="4482803" y="28543815"/>
            <a:chExt cx="6624736" cy="1402716"/>
          </a:xfrm>
        </p:grpSpPr>
        <p:cxnSp>
          <p:nvCxnSpPr>
            <p:cNvPr id="565" name="Connecteur droit 564"/>
            <p:cNvCxnSpPr/>
            <p:nvPr/>
          </p:nvCxnSpPr>
          <p:spPr>
            <a:xfrm flipV="1">
              <a:off x="4482803" y="28877388"/>
              <a:ext cx="0" cy="848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6" name="Connecteur droit 565"/>
            <p:cNvCxnSpPr/>
            <p:nvPr/>
          </p:nvCxnSpPr>
          <p:spPr>
            <a:xfrm flipV="1">
              <a:off x="11107539" y="28877388"/>
              <a:ext cx="0" cy="10691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7" name="Connecteur droit 566"/>
            <p:cNvCxnSpPr/>
            <p:nvPr/>
          </p:nvCxnSpPr>
          <p:spPr>
            <a:xfrm flipH="1">
              <a:off x="4482803" y="28892356"/>
              <a:ext cx="66247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861" name="ZoneTexte 168"/>
            <p:cNvSpPr txBox="1">
              <a:spLocks noChangeArrowheads="1"/>
            </p:cNvSpPr>
            <p:nvPr/>
          </p:nvSpPr>
          <p:spPr bwMode="auto">
            <a:xfrm>
              <a:off x="7294742" y="28543815"/>
              <a:ext cx="1246985" cy="37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200">
                  <a:latin typeface="Myriad Pro Black SemiCond" panose="020B0803030403020204" pitchFamily="34" charset="0"/>
                </a:rPr>
                <a:t>p&lt;0.05</a:t>
              </a:r>
            </a:p>
          </p:txBody>
        </p:sp>
      </p:grpSp>
      <p:sp>
        <p:nvSpPr>
          <p:cNvPr id="569" name="ZoneTexte 169"/>
          <p:cNvSpPr txBox="1">
            <a:spLocks noChangeArrowheads="1"/>
          </p:cNvSpPr>
          <p:nvPr/>
        </p:nvSpPr>
        <p:spPr bwMode="auto">
          <a:xfrm>
            <a:off x="2295525" y="3573463"/>
            <a:ext cx="5159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14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126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08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9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0">
                <a:solidFill>
                  <a:schemeClr val="tx1"/>
                </a:solidFill>
                <a:latin typeface="Calibri" panose="020F0502020204030204" pitchFamily="34" charset="0"/>
              </a:defRPr>
            </a:lvl5pPr>
            <a:lvl6pPr marL="25146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6pPr>
            <a:lvl7pPr marL="29718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7pPr>
            <a:lvl8pPr marL="34290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8pPr>
            <a:lvl9pPr marL="38862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9pPr>
          </a:lstStyle>
          <a:p>
            <a:pPr eaLnBrk="1" hangingPunct="1">
              <a:spcBef>
                <a:spcPct val="0"/>
              </a:spcBef>
              <a:buFontTx/>
              <a:buNone/>
              <a:defRPr/>
            </a:pPr>
            <a:r>
              <a:rPr lang="fr-FR" sz="1050" dirty="0" smtClean="0">
                <a:latin typeface="Myriad Pro Black SemiCond" panose="020B0803030403020204" pitchFamily="34" charset="0"/>
              </a:rPr>
              <a:t>100%</a:t>
            </a:r>
          </a:p>
        </p:txBody>
      </p:sp>
      <p:sp>
        <p:nvSpPr>
          <p:cNvPr id="570" name="ZoneTexte 170"/>
          <p:cNvSpPr txBox="1">
            <a:spLocks noChangeArrowheads="1"/>
          </p:cNvSpPr>
          <p:nvPr/>
        </p:nvSpPr>
        <p:spPr bwMode="auto">
          <a:xfrm>
            <a:off x="2368550" y="3760788"/>
            <a:ext cx="4429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14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126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08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9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0">
                <a:solidFill>
                  <a:schemeClr val="tx1"/>
                </a:solidFill>
                <a:latin typeface="Calibri" panose="020F0502020204030204" pitchFamily="34" charset="0"/>
              </a:defRPr>
            </a:lvl5pPr>
            <a:lvl6pPr marL="25146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6pPr>
            <a:lvl7pPr marL="29718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7pPr>
            <a:lvl8pPr marL="34290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8pPr>
            <a:lvl9pPr marL="38862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9pPr>
          </a:lstStyle>
          <a:p>
            <a:pPr eaLnBrk="1" hangingPunct="1">
              <a:spcBef>
                <a:spcPct val="0"/>
              </a:spcBef>
              <a:buFontTx/>
              <a:buNone/>
              <a:defRPr/>
            </a:pPr>
            <a:r>
              <a:rPr lang="fr-FR" sz="1050" dirty="0" smtClean="0">
                <a:latin typeface="Myriad Pro Black SemiCond" panose="020B0803030403020204" pitchFamily="34" charset="0"/>
              </a:rPr>
              <a:t>80%</a:t>
            </a:r>
          </a:p>
        </p:txBody>
      </p:sp>
      <p:sp>
        <p:nvSpPr>
          <p:cNvPr id="571" name="ZoneTexte 176"/>
          <p:cNvSpPr txBox="1">
            <a:spLocks noChangeArrowheads="1"/>
          </p:cNvSpPr>
          <p:nvPr/>
        </p:nvSpPr>
        <p:spPr bwMode="auto">
          <a:xfrm>
            <a:off x="2368550" y="3973513"/>
            <a:ext cx="4429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14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126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08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9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0">
                <a:solidFill>
                  <a:schemeClr val="tx1"/>
                </a:solidFill>
                <a:latin typeface="Calibri" panose="020F0502020204030204" pitchFamily="34" charset="0"/>
              </a:defRPr>
            </a:lvl5pPr>
            <a:lvl6pPr marL="25146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6pPr>
            <a:lvl7pPr marL="29718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7pPr>
            <a:lvl8pPr marL="34290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8pPr>
            <a:lvl9pPr marL="38862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9pPr>
          </a:lstStyle>
          <a:p>
            <a:pPr eaLnBrk="1" hangingPunct="1">
              <a:spcBef>
                <a:spcPct val="0"/>
              </a:spcBef>
              <a:buFontTx/>
              <a:buNone/>
              <a:defRPr/>
            </a:pPr>
            <a:r>
              <a:rPr lang="fr-FR" sz="1050" dirty="0" smtClean="0">
                <a:latin typeface="Myriad Pro Black SemiCond" panose="020B0803030403020204" pitchFamily="34" charset="0"/>
              </a:rPr>
              <a:t>60%</a:t>
            </a:r>
          </a:p>
        </p:txBody>
      </p:sp>
      <p:sp>
        <p:nvSpPr>
          <p:cNvPr id="572" name="ZoneTexte 177"/>
          <p:cNvSpPr txBox="1">
            <a:spLocks noChangeArrowheads="1"/>
          </p:cNvSpPr>
          <p:nvPr/>
        </p:nvSpPr>
        <p:spPr bwMode="auto">
          <a:xfrm>
            <a:off x="2368550" y="4167188"/>
            <a:ext cx="4429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14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126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08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9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0">
                <a:solidFill>
                  <a:schemeClr val="tx1"/>
                </a:solidFill>
                <a:latin typeface="Calibri" panose="020F0502020204030204" pitchFamily="34" charset="0"/>
              </a:defRPr>
            </a:lvl5pPr>
            <a:lvl6pPr marL="25146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6pPr>
            <a:lvl7pPr marL="29718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7pPr>
            <a:lvl8pPr marL="34290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8pPr>
            <a:lvl9pPr marL="38862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9pPr>
          </a:lstStyle>
          <a:p>
            <a:pPr eaLnBrk="1" hangingPunct="1">
              <a:spcBef>
                <a:spcPct val="0"/>
              </a:spcBef>
              <a:buFontTx/>
              <a:buNone/>
              <a:defRPr/>
            </a:pPr>
            <a:r>
              <a:rPr lang="fr-FR" sz="1050" dirty="0" smtClean="0">
                <a:latin typeface="Myriad Pro Black SemiCond" panose="020B0803030403020204" pitchFamily="34" charset="0"/>
              </a:rPr>
              <a:t>40%</a:t>
            </a:r>
          </a:p>
        </p:txBody>
      </p:sp>
      <p:sp>
        <p:nvSpPr>
          <p:cNvPr id="573" name="ZoneTexte 178"/>
          <p:cNvSpPr txBox="1">
            <a:spLocks noChangeArrowheads="1"/>
          </p:cNvSpPr>
          <p:nvPr/>
        </p:nvSpPr>
        <p:spPr bwMode="auto">
          <a:xfrm>
            <a:off x="2368550" y="4359275"/>
            <a:ext cx="4429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14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126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08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9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0">
                <a:solidFill>
                  <a:schemeClr val="tx1"/>
                </a:solidFill>
                <a:latin typeface="Calibri" panose="020F0502020204030204" pitchFamily="34" charset="0"/>
              </a:defRPr>
            </a:lvl5pPr>
            <a:lvl6pPr marL="25146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6pPr>
            <a:lvl7pPr marL="29718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7pPr>
            <a:lvl8pPr marL="34290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8pPr>
            <a:lvl9pPr marL="38862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9pPr>
          </a:lstStyle>
          <a:p>
            <a:pPr eaLnBrk="1" hangingPunct="1">
              <a:spcBef>
                <a:spcPct val="0"/>
              </a:spcBef>
              <a:buFontTx/>
              <a:buNone/>
              <a:defRPr/>
            </a:pPr>
            <a:r>
              <a:rPr lang="fr-FR" sz="1050" dirty="0" smtClean="0">
                <a:latin typeface="Myriad Pro Black SemiCond" panose="020B0803030403020204" pitchFamily="34" charset="0"/>
              </a:rPr>
              <a:t>20%</a:t>
            </a:r>
          </a:p>
        </p:txBody>
      </p:sp>
      <p:sp>
        <p:nvSpPr>
          <p:cNvPr id="574" name="ZoneTexte 179"/>
          <p:cNvSpPr txBox="1">
            <a:spLocks noChangeArrowheads="1"/>
          </p:cNvSpPr>
          <p:nvPr/>
        </p:nvSpPr>
        <p:spPr bwMode="auto">
          <a:xfrm>
            <a:off x="2554288" y="4541838"/>
            <a:ext cx="257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14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126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08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9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0">
                <a:solidFill>
                  <a:schemeClr val="tx1"/>
                </a:solidFill>
                <a:latin typeface="Calibri" panose="020F0502020204030204" pitchFamily="34" charset="0"/>
              </a:defRPr>
            </a:lvl5pPr>
            <a:lvl6pPr marL="25146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6pPr>
            <a:lvl7pPr marL="29718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7pPr>
            <a:lvl8pPr marL="34290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8pPr>
            <a:lvl9pPr marL="3886200" indent="-228600" defTabSz="4114800" eaLnBrk="0" fontAlgn="base" hangingPunct="0">
              <a:spcBef>
                <a:spcPct val="20000"/>
              </a:spcBef>
              <a:spcAft>
                <a:spcPct val="0"/>
              </a:spcAft>
              <a:buFont typeface="Arial" panose="020B0604020202020204" pitchFamily="34" charset="0"/>
              <a:buChar char="»"/>
              <a:defRPr sz="9000">
                <a:solidFill>
                  <a:schemeClr val="tx1"/>
                </a:solidFill>
                <a:latin typeface="Calibri" panose="020F0502020204030204" pitchFamily="34" charset="0"/>
              </a:defRPr>
            </a:lvl9pPr>
          </a:lstStyle>
          <a:p>
            <a:pPr eaLnBrk="1" hangingPunct="1">
              <a:spcBef>
                <a:spcPct val="0"/>
              </a:spcBef>
              <a:buFontTx/>
              <a:buNone/>
              <a:defRPr/>
            </a:pPr>
            <a:r>
              <a:rPr lang="fr-FR" sz="1050" dirty="0" smtClean="0">
                <a:latin typeface="Myriad Pro Black SemiCond" panose="020B0803030403020204" pitchFamily="34" charset="0"/>
              </a:rPr>
              <a:t>0</a:t>
            </a:r>
          </a:p>
        </p:txBody>
      </p:sp>
      <p:sp>
        <p:nvSpPr>
          <p:cNvPr id="34852" name="ZoneTexte 185"/>
          <p:cNvSpPr txBox="1">
            <a:spLocks noChangeArrowheads="1"/>
          </p:cNvSpPr>
          <p:nvPr/>
        </p:nvSpPr>
        <p:spPr bwMode="auto">
          <a:xfrm>
            <a:off x="2608263" y="5186363"/>
            <a:ext cx="3552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sz="1600">
                <a:latin typeface="Myriad Pro Black SemiCond" panose="020B0803030403020204" pitchFamily="34" charset="0"/>
              </a:rPr>
              <a:t>Tetracycline resistant </a:t>
            </a:r>
            <a:r>
              <a:rPr lang="fr-FR" sz="1600" i="1">
                <a:latin typeface="Myriad Pro Black SemiCond" panose="020B0803030403020204" pitchFamily="34" charset="0"/>
              </a:rPr>
              <a:t>Enterobacteria</a:t>
            </a:r>
            <a:endParaRPr lang="fr-FR" sz="1600">
              <a:latin typeface="Myriad Pro Black SemiCond" panose="020B0803030403020204" pitchFamily="34" charset="0"/>
            </a:endParaRPr>
          </a:p>
        </p:txBody>
      </p:sp>
      <p:sp>
        <p:nvSpPr>
          <p:cNvPr id="3" name="Rectangle 2"/>
          <p:cNvSpPr/>
          <p:nvPr/>
        </p:nvSpPr>
        <p:spPr>
          <a:xfrm>
            <a:off x="3657600" y="3775075"/>
            <a:ext cx="173038" cy="890588"/>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0" name="Rectangle 39"/>
          <p:cNvSpPr/>
          <p:nvPr/>
        </p:nvSpPr>
        <p:spPr>
          <a:xfrm>
            <a:off x="3100388" y="3773488"/>
            <a:ext cx="173037" cy="890587"/>
          </a:xfrm>
          <a:prstGeom prst="rect">
            <a:avLst/>
          </a:prstGeom>
          <a:pattFill prst="wdUpDiag">
            <a:fgClr>
              <a:schemeClr val="accent3"/>
            </a:fgClr>
            <a:bgClr>
              <a:schemeClr val="bg1"/>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4855" name="ZoneTexte 38"/>
          <p:cNvSpPr txBox="1">
            <a:spLocks noChangeArrowheads="1"/>
          </p:cNvSpPr>
          <p:nvPr/>
        </p:nvSpPr>
        <p:spPr bwMode="auto">
          <a:xfrm>
            <a:off x="7521575" y="5995988"/>
            <a:ext cx="14589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100" i="1"/>
              <a:t>(Achard et al., 2016)</a:t>
            </a:r>
          </a:p>
        </p:txBody>
      </p:sp>
      <p:sp>
        <p:nvSpPr>
          <p:cNvPr id="34857" name="Rectangle 22"/>
          <p:cNvSpPr>
            <a:spLocks noChangeArrowheads="1"/>
          </p:cNvSpPr>
          <p:nvPr/>
        </p:nvSpPr>
        <p:spPr bwMode="auto">
          <a:xfrm>
            <a:off x="111125" y="31750"/>
            <a:ext cx="1797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fr-FR" b="1">
                <a:solidFill>
                  <a:schemeClr val="bg1"/>
                </a:solidFill>
              </a:rPr>
              <a:t>Early Orientation of microbiota</a:t>
            </a:r>
            <a:endParaRPr lang="fr-FR" altLang="fr-FR">
              <a:solidFill>
                <a:schemeClr val="bg1"/>
              </a:solidFill>
            </a:endParaRPr>
          </a:p>
        </p:txBody>
      </p:sp>
      <p:sp>
        <p:nvSpPr>
          <p:cNvPr id="45" name="Rectangle 44"/>
          <p:cNvSpPr/>
          <p:nvPr/>
        </p:nvSpPr>
        <p:spPr>
          <a:xfrm>
            <a:off x="-36513" y="188913"/>
            <a:ext cx="9144001" cy="554037"/>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 </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FR" sz="2000" b="1" kern="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Comment ?</a:t>
            </a:r>
            <a:endPar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18937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3" y="1628775"/>
            <a:ext cx="9144001" cy="554038"/>
          </a:xfrm>
          <a:prstGeom prst="rect">
            <a:avLst/>
          </a:prstGeom>
          <a:solidFill>
            <a:schemeClr val="accent6"/>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Contrôler le </a:t>
            </a:r>
            <a:r>
              <a:rPr lang="fr-FR" sz="2000" b="1" kern="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microbiote</a:t>
            </a: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des animaux d’élevage</a:t>
            </a:r>
          </a:p>
        </p:txBody>
      </p:sp>
      <p:sp>
        <p:nvSpPr>
          <p:cNvPr id="3" name="Rectangle 2"/>
          <p:cNvSpPr/>
          <p:nvPr/>
        </p:nvSpPr>
        <p:spPr>
          <a:xfrm>
            <a:off x="1258888" y="2205038"/>
            <a:ext cx="5761037" cy="4216539"/>
          </a:xfrm>
          <a:prstGeom prst="rect">
            <a:avLst/>
          </a:prstGeom>
        </p:spPr>
        <p:txBody>
          <a:bodyPr>
            <a:spAutoFit/>
          </a:bodyPr>
          <a:lstStyle/>
          <a:p>
            <a:pPr marL="457200" lvl="3" indent="-228600">
              <a:spcBef>
                <a:spcPts val="0"/>
              </a:spcBef>
              <a:spcAft>
                <a:spcPts val="0"/>
              </a:spcAft>
              <a:buFont typeface="+mj-lt"/>
              <a:buAutoNum type="arabicPeriod"/>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Pour qui :</a:t>
            </a:r>
          </a:p>
          <a:p>
            <a:pPr marL="971550" lvl="4" indent="-285750">
              <a:spcBef>
                <a:spcPts val="0"/>
              </a:spcBef>
              <a:spcAft>
                <a:spcPts val="0"/>
              </a:spcAft>
              <a:buFont typeface="Arial" panose="020B0604020202020204" pitchFamily="34" charset="0"/>
              <a:buChar char="•"/>
              <a:defRPr/>
            </a:pPr>
            <a:r>
              <a:rPr lang="fr-FR" sz="14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Stratégies digestives et les fermenteurs</a:t>
            </a:r>
          </a:p>
          <a:p>
            <a:pPr marL="971550" lvl="4" indent="-285750">
              <a:spcBef>
                <a:spcPts val="0"/>
              </a:spcBef>
              <a:spcAft>
                <a:spcPts val="0"/>
              </a:spcAft>
              <a:buFont typeface="Arial" panose="020B0604020202020204" pitchFamily="34" charset="0"/>
              <a:buChar char="•"/>
              <a:defRPr/>
            </a:pPr>
            <a:r>
              <a:rPr lang="fr-FR" sz="1400" dirty="0" err="1"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Caecotrophie</a:t>
            </a:r>
            <a:r>
              <a:rPr lang="fr-FR" sz="1400"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 coprophagie </a:t>
            </a:r>
            <a:r>
              <a:rPr lang="fr-FR" sz="1400"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sym typeface="Wingdings" panose="05000000000000000000" pitchFamily="2" charset="2"/>
              </a:rPr>
              <a:t> illustration lapin</a:t>
            </a:r>
            <a:endParaRPr lang="fr-FR" sz="14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a:p>
            <a:pPr marL="457200" lvl="3" indent="-228600">
              <a:spcBef>
                <a:spcPts val="0"/>
              </a:spcBef>
              <a:spcAft>
                <a:spcPts val="0"/>
              </a:spcAft>
              <a:buFont typeface="+mj-lt"/>
              <a:buAutoNum type="arabicPeriod"/>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Pourquoi ?</a:t>
            </a:r>
          </a:p>
          <a:p>
            <a:pPr marL="971550" lvl="4" indent="-285750">
              <a:spcBef>
                <a:spcPts val="0"/>
              </a:spcBef>
              <a:spcAft>
                <a:spcPts val="0"/>
              </a:spcAft>
              <a:buFont typeface="Arial" panose="020B0604020202020204" pitchFamily="34" charset="0"/>
              <a:buChar char="•"/>
              <a:defRPr/>
            </a:pPr>
            <a:r>
              <a:rPr lang="fr-FR" sz="16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Efficacité digestive</a:t>
            </a:r>
          </a:p>
          <a:p>
            <a:pPr marL="971550" lvl="4" indent="-285750">
              <a:spcBef>
                <a:spcPts val="0"/>
              </a:spcBef>
              <a:spcAft>
                <a:spcPts val="0"/>
              </a:spcAft>
              <a:buFont typeface="Arial" panose="020B0604020202020204" pitchFamily="34" charset="0"/>
              <a:buChar char="•"/>
              <a:defRPr/>
            </a:pPr>
            <a:r>
              <a:rPr lang="fr-FR" sz="16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Production de méthane</a:t>
            </a:r>
          </a:p>
          <a:p>
            <a:pPr marL="971550" lvl="4" indent="-285750">
              <a:spcBef>
                <a:spcPts val="0"/>
              </a:spcBef>
              <a:spcAft>
                <a:spcPts val="0"/>
              </a:spcAft>
              <a:buFont typeface="Arial" panose="020B0604020202020204" pitchFamily="34" charset="0"/>
              <a:buChar char="•"/>
              <a:defRPr/>
            </a:pPr>
            <a:r>
              <a:rPr lang="fr-FR" sz="16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Gavage</a:t>
            </a:r>
          </a:p>
          <a:p>
            <a:pPr marL="971550" lvl="4" indent="-285750">
              <a:spcBef>
                <a:spcPts val="0"/>
              </a:spcBef>
              <a:spcAft>
                <a:spcPts val="0"/>
              </a:spcAft>
              <a:buFont typeface="Arial" panose="020B0604020202020204" pitchFamily="34" charset="0"/>
              <a:buChar char="•"/>
              <a:defRPr/>
            </a:pPr>
            <a:r>
              <a:rPr lang="fr-FR" sz="16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Robustesse au sevrage</a:t>
            </a:r>
          </a:p>
          <a:p>
            <a:pPr marL="971550" lvl="4" indent="-285750">
              <a:spcBef>
                <a:spcPts val="0"/>
              </a:spcBef>
              <a:spcAft>
                <a:spcPts val="0"/>
              </a:spcAft>
              <a:buFont typeface="Arial" panose="020B0604020202020204" pitchFamily="34" charset="0"/>
              <a:buChar char="•"/>
              <a:defRPr/>
            </a:pPr>
            <a:r>
              <a:rPr lang="fr-FR" sz="1600"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Résistance </a:t>
            </a:r>
            <a:r>
              <a:rPr lang="fr-FR" sz="16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à la </a:t>
            </a:r>
            <a:r>
              <a:rPr lang="fr-FR" sz="1600"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colonisation exemple salmonella</a:t>
            </a:r>
          </a:p>
          <a:p>
            <a:pPr marL="971550" lvl="4" indent="-285750">
              <a:spcBef>
                <a:spcPts val="0"/>
              </a:spcBef>
              <a:spcAft>
                <a:spcPts val="0"/>
              </a:spcAft>
              <a:buFont typeface="Arial" panose="020B0604020202020204" pitchFamily="34" charset="0"/>
              <a:buChar char="•"/>
              <a:defRPr/>
            </a:pPr>
            <a:r>
              <a:rPr lang="fr-FR" sz="1600"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Qualité des produits</a:t>
            </a:r>
          </a:p>
          <a:p>
            <a:pPr marL="971550" lvl="4" indent="-285750">
              <a:spcBef>
                <a:spcPts val="0"/>
              </a:spcBef>
              <a:spcAft>
                <a:spcPts val="0"/>
              </a:spcAft>
              <a:buFont typeface="Arial" panose="020B0604020202020204" pitchFamily="34" charset="0"/>
              <a:buChar char="•"/>
              <a:defRPr/>
            </a:pPr>
            <a:endParaRPr lang="fr-FR" sz="16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a:p>
            <a:pPr marL="457200" lvl="2" indent="-216000">
              <a:spcBef>
                <a:spcPts val="0"/>
              </a:spcBef>
              <a:spcAft>
                <a:spcPts val="0"/>
              </a:spcAft>
              <a:defRPr/>
            </a:pPr>
            <a:r>
              <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3. </a:t>
            </a:r>
            <a:r>
              <a:rPr lang="fr-FR" sz="1600" b="1" cap="small"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Comment ?</a:t>
            </a:r>
            <a:endParaRPr lang="fr-FR" sz="1600" b="1"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a:p>
            <a:pPr marL="984150" lvl="3" indent="-285750">
              <a:spcBef>
                <a:spcPts val="0"/>
              </a:spcBef>
              <a:spcAft>
                <a:spcPts val="0"/>
              </a:spcAft>
              <a:buFont typeface="Arial" panose="020B0604020202020204" pitchFamily="34" charset="0"/>
              <a:buChar char="•"/>
              <a:defRPr/>
            </a:pPr>
            <a:r>
              <a:rPr lang="fr-FR" sz="16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Nutrition : fibres, </a:t>
            </a:r>
            <a:r>
              <a:rPr lang="fr-FR" sz="1600"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 (lipides, </a:t>
            </a:r>
            <a:r>
              <a:rPr lang="fr-FR" sz="1600" dirty="0" err="1"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prébiotique</a:t>
            </a:r>
            <a:r>
              <a:rPr lang="fr-FR" sz="1600"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 probiotique)</a:t>
            </a:r>
          </a:p>
          <a:p>
            <a:pPr marL="984150" lvl="3" indent="-285750">
              <a:spcBef>
                <a:spcPts val="0"/>
              </a:spcBef>
              <a:spcAft>
                <a:spcPts val="0"/>
              </a:spcAft>
              <a:buFont typeface="Arial" panose="020B0604020202020204" pitchFamily="34" charset="0"/>
              <a:buChar char="•"/>
              <a:defRPr/>
            </a:pPr>
            <a:r>
              <a:rPr lang="fr-FR" sz="1600" dirty="0"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Vaccination</a:t>
            </a:r>
            <a:endParaRPr lang="fr-FR" sz="16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a:p>
            <a:pPr marL="984150" lvl="3" indent="-285750">
              <a:spcBef>
                <a:spcPts val="0"/>
              </a:spcBef>
              <a:spcAft>
                <a:spcPts val="0"/>
              </a:spcAft>
              <a:buFont typeface="Arial" panose="020B0604020202020204" pitchFamily="34" charset="0"/>
              <a:buChar char="•"/>
              <a:defRPr/>
            </a:pPr>
            <a:r>
              <a:rPr lang="fr-FR" sz="1600" dirty="0" err="1" smtClean="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Broilact</a:t>
            </a:r>
            <a:endParaRPr lang="fr-FR" sz="16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a:p>
            <a:pPr marL="984150" lvl="3" indent="-285750">
              <a:spcBef>
                <a:spcPts val="0"/>
              </a:spcBef>
              <a:spcAft>
                <a:spcPts val="0"/>
              </a:spcAft>
              <a:buFont typeface="Arial" panose="020B0604020202020204" pitchFamily="34" charset="0"/>
              <a:buChar char="•"/>
              <a:defRPr/>
            </a:pPr>
            <a:r>
              <a:rPr lang="fr-FR" sz="1600"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rPr>
              <a:t>Transmission mère jeune</a:t>
            </a:r>
          </a:p>
          <a:p>
            <a:pPr marL="457200" lvl="2" indent="-216000">
              <a:spcBef>
                <a:spcPts val="0"/>
              </a:spcBef>
              <a:spcAft>
                <a:spcPts val="0"/>
              </a:spcAft>
              <a:defRPr/>
            </a:pPr>
            <a:endParaRPr lang="fr-FR" sz="1600" b="1" cap="small" dirty="0">
              <a:solidFill>
                <a:schemeClr val="bg1">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ZoneTexte 3"/>
          <p:cNvSpPr txBox="1"/>
          <p:nvPr/>
        </p:nvSpPr>
        <p:spPr>
          <a:xfrm>
            <a:off x="123825" y="188913"/>
            <a:ext cx="2582863" cy="368300"/>
          </a:xfrm>
          <a:prstGeom prst="rect">
            <a:avLst/>
          </a:prstGeom>
          <a:noFill/>
        </p:spPr>
        <p:txBody>
          <a:bodyPr wrap="none">
            <a:spAutoFit/>
          </a:bodyPr>
          <a:lstStyle/>
          <a:p>
            <a:pPr>
              <a:defRPr/>
            </a:pPr>
            <a:r>
              <a:rPr lang="fr-FR" b="1" dirty="0">
                <a:solidFill>
                  <a:schemeClr val="accent4"/>
                </a:solidFill>
              </a:rPr>
              <a:t>Ce qu’il faut retenir….</a:t>
            </a:r>
          </a:p>
        </p:txBody>
      </p:sp>
    </p:spTree>
    <p:extLst>
      <p:ext uri="{BB962C8B-B14F-4D97-AF65-F5344CB8AC3E}">
        <p14:creationId xmlns:p14="http://schemas.microsoft.com/office/powerpoint/2010/main" val="271561610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620" y="1484784"/>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130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51000"/>
            <a:ext cx="9144000" cy="554038"/>
          </a:xfrm>
          <a:prstGeom prst="rect">
            <a:avLst/>
          </a:prstGeom>
          <a:solidFill>
            <a:srgbClr val="33993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Méthodologie d’exploration des écosystèmes digestifs</a:t>
            </a:r>
          </a:p>
        </p:txBody>
      </p:sp>
      <p:sp>
        <p:nvSpPr>
          <p:cNvPr id="102403" name="Rectangle 2"/>
          <p:cNvSpPr>
            <a:spLocks noChangeArrowheads="1"/>
          </p:cNvSpPr>
          <p:nvPr/>
        </p:nvSpPr>
        <p:spPr bwMode="auto">
          <a:xfrm>
            <a:off x="2286000" y="2290763"/>
            <a:ext cx="5526088" cy="248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200"/>
              </a:spcAft>
            </a:pPr>
            <a:r>
              <a:rPr lang="fr-FR" dirty="0">
                <a:latin typeface="Calibri" panose="020F0502020204030204" pitchFamily="34" charset="0"/>
                <a:ea typeface="Calibri" panose="020F0502020204030204" pitchFamily="34" charset="0"/>
                <a:cs typeface="Times New Roman" panose="02020603050405020304" pitchFamily="18" charset="0"/>
              </a:rPr>
              <a:t>Culture</a:t>
            </a:r>
          </a:p>
          <a:p>
            <a:pPr>
              <a:spcAft>
                <a:spcPts val="200"/>
              </a:spcAft>
            </a:pPr>
            <a:r>
              <a:rPr lang="fr-FR" dirty="0" err="1">
                <a:latin typeface="Calibri" panose="020F0502020204030204" pitchFamily="34" charset="0"/>
                <a:ea typeface="Calibri" panose="020F0502020204030204" pitchFamily="34" charset="0"/>
                <a:cs typeface="Times New Roman" panose="02020603050405020304" pitchFamily="18" charset="0"/>
              </a:rPr>
              <a:t>Amplicon</a:t>
            </a:r>
            <a:endParaRPr lang="fr-FR" dirty="0">
              <a:latin typeface="Calibri" panose="020F0502020204030204" pitchFamily="34" charset="0"/>
              <a:ea typeface="Calibri" panose="020F0502020204030204" pitchFamily="34" charset="0"/>
              <a:cs typeface="Times New Roman" panose="02020603050405020304" pitchFamily="18" charset="0"/>
            </a:endParaRPr>
          </a:p>
          <a:p>
            <a:pPr>
              <a:spcAft>
                <a:spcPts val="200"/>
              </a:spcAft>
            </a:pPr>
            <a:r>
              <a:rPr lang="fr-FR" dirty="0" err="1">
                <a:latin typeface="Calibri" panose="020F0502020204030204" pitchFamily="34" charset="0"/>
                <a:ea typeface="Calibri" panose="020F0502020204030204" pitchFamily="34" charset="0"/>
                <a:cs typeface="Times New Roman" panose="02020603050405020304" pitchFamily="18" charset="0"/>
              </a:rPr>
              <a:t>Métagénomique</a:t>
            </a:r>
            <a:endParaRPr lang="fr-FR" dirty="0">
              <a:latin typeface="Calibri" panose="020F0502020204030204" pitchFamily="34" charset="0"/>
              <a:ea typeface="Calibri" panose="020F0502020204030204" pitchFamily="34" charset="0"/>
              <a:cs typeface="Times New Roman" panose="02020603050405020304" pitchFamily="18" charset="0"/>
            </a:endParaRPr>
          </a:p>
          <a:p>
            <a:pPr>
              <a:spcAft>
                <a:spcPts val="200"/>
              </a:spcAft>
            </a:pPr>
            <a:r>
              <a:rPr lang="fr-FR" dirty="0" err="1">
                <a:latin typeface="Calibri" panose="020F0502020204030204" pitchFamily="34" charset="0"/>
                <a:ea typeface="Calibri" panose="020F0502020204030204" pitchFamily="34" charset="0"/>
                <a:cs typeface="Times New Roman" panose="02020603050405020304" pitchFamily="18" charset="0"/>
              </a:rPr>
              <a:t>Transcriptomique</a:t>
            </a:r>
            <a:endParaRPr lang="fr-FR" dirty="0">
              <a:latin typeface="Calibri" panose="020F0502020204030204" pitchFamily="34" charset="0"/>
              <a:ea typeface="Calibri" panose="020F0502020204030204" pitchFamily="34" charset="0"/>
              <a:cs typeface="Times New Roman" panose="02020603050405020304" pitchFamily="18" charset="0"/>
            </a:endParaRPr>
          </a:p>
          <a:p>
            <a:pPr>
              <a:spcAft>
                <a:spcPts val="200"/>
              </a:spcAft>
            </a:pPr>
            <a:r>
              <a:rPr lang="fr-FR" dirty="0" err="1" smtClean="0">
                <a:latin typeface="Calibri" panose="020F0502020204030204" pitchFamily="34" charset="0"/>
                <a:ea typeface="Calibri" panose="020F0502020204030204" pitchFamily="34" charset="0"/>
                <a:cs typeface="Times New Roman" panose="02020603050405020304" pitchFamily="18" charset="0"/>
              </a:rPr>
              <a:t>Protéomique</a:t>
            </a:r>
            <a:endParaRPr lang="fr-FR" dirty="0">
              <a:latin typeface="Calibri" panose="020F0502020204030204" pitchFamily="34" charset="0"/>
              <a:ea typeface="Calibri" panose="020F0502020204030204" pitchFamily="34" charset="0"/>
              <a:cs typeface="Times New Roman" panose="02020603050405020304" pitchFamily="18" charset="0"/>
            </a:endParaRPr>
          </a:p>
          <a:p>
            <a:pPr>
              <a:spcAft>
                <a:spcPts val="200"/>
              </a:spcAft>
            </a:pPr>
            <a:r>
              <a:rPr lang="fr-FR" dirty="0" err="1">
                <a:latin typeface="Calibri" panose="020F0502020204030204" pitchFamily="34" charset="0"/>
                <a:ea typeface="Calibri" panose="020F0502020204030204" pitchFamily="34" charset="0"/>
                <a:cs typeface="Times New Roman" panose="02020603050405020304" pitchFamily="18" charset="0"/>
              </a:rPr>
              <a:t>Métabolomique</a:t>
            </a:r>
            <a:endParaRPr lang="fr-FR" dirty="0">
              <a:latin typeface="Calibri" panose="020F0502020204030204" pitchFamily="34" charset="0"/>
              <a:ea typeface="Calibri" panose="020F0502020204030204" pitchFamily="34" charset="0"/>
              <a:cs typeface="Times New Roman" panose="02020603050405020304" pitchFamily="18" charset="0"/>
            </a:endParaRPr>
          </a:p>
          <a:p>
            <a:pPr>
              <a:spcAft>
                <a:spcPts val="200"/>
              </a:spcAft>
            </a:pPr>
            <a:r>
              <a:rPr lang="fr-FR" dirty="0">
                <a:latin typeface="Calibri" panose="020F0502020204030204" pitchFamily="34" charset="0"/>
                <a:ea typeface="Calibri" panose="020F0502020204030204" pitchFamily="34" charset="0"/>
                <a:cs typeface="Times New Roman" panose="02020603050405020304" pitchFamily="18" charset="0"/>
              </a:rPr>
              <a:t>Place de la </a:t>
            </a:r>
            <a:r>
              <a:rPr lang="fr-FR" dirty="0" err="1">
                <a:latin typeface="Calibri" panose="020F0502020204030204" pitchFamily="34" charset="0"/>
                <a:ea typeface="Calibri" panose="020F0502020204030204" pitchFamily="34" charset="0"/>
                <a:cs typeface="Times New Roman" panose="02020603050405020304" pitchFamily="18" charset="0"/>
              </a:rPr>
              <a:t>bioinformatique</a:t>
            </a:r>
            <a:r>
              <a:rPr lang="fr-FR" dirty="0">
                <a:latin typeface="Calibri" panose="020F0502020204030204" pitchFamily="34" charset="0"/>
                <a:ea typeface="Calibri" panose="020F0502020204030204" pitchFamily="34" charset="0"/>
                <a:cs typeface="Times New Roman" panose="02020603050405020304" pitchFamily="18" charset="0"/>
              </a:rPr>
              <a:t> et de la </a:t>
            </a:r>
            <a:r>
              <a:rPr lang="fr-FR" dirty="0" err="1">
                <a:latin typeface="Calibri" panose="020F0502020204030204" pitchFamily="34" charset="0"/>
                <a:ea typeface="Calibri" panose="020F0502020204030204" pitchFamily="34" charset="0"/>
                <a:cs typeface="Times New Roman" panose="02020603050405020304" pitchFamily="18" charset="0"/>
              </a:rPr>
              <a:t>biostatistique</a:t>
            </a:r>
            <a:endParaRPr lang="fr-FR" dirty="0">
              <a:latin typeface="Calibri" panose="020F0502020204030204" pitchFamily="34" charset="0"/>
              <a:ea typeface="Calibri" panose="020F0502020204030204" pitchFamily="34" charset="0"/>
              <a:cs typeface="Times New Roman" panose="02020603050405020304" pitchFamily="18" charset="0"/>
            </a:endParaRPr>
          </a:p>
          <a:p>
            <a:pPr>
              <a:spcAft>
                <a:spcPts val="2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4"/>
          <p:cNvPicPr>
            <a:picLocks noChangeAspect="1" noChangeArrowheads="1"/>
          </p:cNvPicPr>
          <p:nvPr/>
        </p:nvPicPr>
        <p:blipFill>
          <a:blip r:embed="rId3">
            <a:extLst>
              <a:ext uri="{28A0092B-C50C-407E-A947-70E740481C1C}">
                <a14:useLocalDpi xmlns:a14="http://schemas.microsoft.com/office/drawing/2010/main" val="0"/>
              </a:ext>
            </a:extLst>
          </a:blip>
          <a:srcRect b="73965"/>
          <a:stretch>
            <a:fillRect/>
          </a:stretch>
        </p:blipFill>
        <p:spPr bwMode="auto">
          <a:xfrm>
            <a:off x="323850" y="692150"/>
            <a:ext cx="47244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6"/>
          <p:cNvSpPr>
            <a:spLocks noChangeArrowheads="1"/>
          </p:cNvSpPr>
          <p:nvPr/>
        </p:nvSpPr>
        <p:spPr bwMode="auto">
          <a:xfrm>
            <a:off x="684213" y="260350"/>
            <a:ext cx="399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fr-FR" sz="1800" b="1">
                <a:solidFill>
                  <a:srgbClr val="002060"/>
                </a:solidFill>
              </a:rPr>
              <a:t>Microbiote  dominant  </a:t>
            </a:r>
            <a:endParaRPr lang="fr-FR" sz="1800">
              <a:solidFill>
                <a:srgbClr val="002060"/>
              </a:solidFill>
            </a:endParaRPr>
          </a:p>
        </p:txBody>
      </p:sp>
      <p:sp>
        <p:nvSpPr>
          <p:cNvPr id="9" name="Flèche droite 8"/>
          <p:cNvSpPr/>
          <p:nvPr/>
        </p:nvSpPr>
        <p:spPr>
          <a:xfrm flipH="1">
            <a:off x="4643438" y="1052513"/>
            <a:ext cx="1441450" cy="9366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fr-FR"/>
          </a:p>
        </p:txBody>
      </p:sp>
      <p:pic>
        <p:nvPicPr>
          <p:cNvPr id="1638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60350"/>
            <a:ext cx="23526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ZoneTexte 9"/>
          <p:cNvSpPr txBox="1">
            <a:spLocks noChangeArrowheads="1"/>
          </p:cNvSpPr>
          <p:nvPr/>
        </p:nvSpPr>
        <p:spPr bwMode="auto">
          <a:xfrm>
            <a:off x="4787900" y="1268413"/>
            <a:ext cx="2303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fr-FR" sz="2000" b="1" dirty="0">
                <a:solidFill>
                  <a:schemeClr val="accent2"/>
                </a:solidFill>
              </a:rPr>
              <a:t> </a:t>
            </a:r>
            <a:r>
              <a:rPr lang="fr-FR" sz="2000" b="1" dirty="0">
                <a:solidFill>
                  <a:schemeClr val="bg1"/>
                </a:solidFill>
              </a:rPr>
              <a:t>20 to </a:t>
            </a:r>
            <a:r>
              <a:rPr lang="fr-FR" sz="2000" b="1" dirty="0" smtClean="0">
                <a:solidFill>
                  <a:schemeClr val="bg1"/>
                </a:solidFill>
              </a:rPr>
              <a:t>30</a:t>
            </a:r>
            <a:r>
              <a:rPr lang="fr-FR" sz="2000" b="1" dirty="0">
                <a:solidFill>
                  <a:schemeClr val="bg1"/>
                </a:solidFill>
              </a:rPr>
              <a:t>%</a:t>
            </a:r>
          </a:p>
        </p:txBody>
      </p:sp>
      <p:sp>
        <p:nvSpPr>
          <p:cNvPr id="16408" name="ZoneTexte 1"/>
          <p:cNvSpPr txBox="1">
            <a:spLocks noChangeArrowheads="1"/>
          </p:cNvSpPr>
          <p:nvPr/>
        </p:nvSpPr>
        <p:spPr bwMode="auto">
          <a:xfrm>
            <a:off x="611188" y="5651500"/>
            <a:ext cx="7129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fr-FR" sz="2000" dirty="0">
                <a:solidFill>
                  <a:schemeClr val="bg1"/>
                </a:solidFill>
              </a:rPr>
              <a:t>Absence ou faible densité de </a:t>
            </a:r>
            <a:r>
              <a:rPr lang="fr-FR" sz="2000" i="1" dirty="0">
                <a:solidFill>
                  <a:schemeClr val="bg1"/>
                </a:solidFill>
              </a:rPr>
              <a:t>Lactobacillus</a:t>
            </a:r>
            <a:r>
              <a:rPr lang="fr-FR" sz="2000" dirty="0">
                <a:solidFill>
                  <a:schemeClr val="bg1"/>
                </a:solidFill>
              </a:rPr>
              <a:t>, </a:t>
            </a:r>
            <a:r>
              <a:rPr lang="fr-FR" sz="2000" i="1" dirty="0">
                <a:solidFill>
                  <a:schemeClr val="bg1"/>
                </a:solidFill>
              </a:rPr>
              <a:t>Streptococcus</a:t>
            </a:r>
            <a:r>
              <a:rPr lang="fr-FR" sz="2000" dirty="0">
                <a:solidFill>
                  <a:schemeClr val="bg1"/>
                </a:solidFill>
              </a:rPr>
              <a:t> &amp; </a:t>
            </a:r>
            <a:r>
              <a:rPr lang="fr-FR" sz="2000" i="1" dirty="0">
                <a:solidFill>
                  <a:schemeClr val="bg1"/>
                </a:solidFill>
              </a:rPr>
              <a:t>E. Coli</a:t>
            </a:r>
          </a:p>
        </p:txBody>
      </p:sp>
      <p:sp>
        <p:nvSpPr>
          <p:cNvPr id="16410" name="Rectangle 27"/>
          <p:cNvSpPr>
            <a:spLocks noChangeArrowheads="1"/>
          </p:cNvSpPr>
          <p:nvPr/>
        </p:nvSpPr>
        <p:spPr bwMode="auto">
          <a:xfrm>
            <a:off x="6156325" y="2205038"/>
            <a:ext cx="23764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eaLnBrk="1" hangingPunct="1"/>
            <a:r>
              <a:rPr lang="fr-FR" sz="1100" i="1"/>
              <a:t>(Suau et al., 1999) </a:t>
            </a:r>
          </a:p>
        </p:txBody>
      </p:sp>
      <p:sp>
        <p:nvSpPr>
          <p:cNvPr id="16412" name="ZoneTexte 30"/>
          <p:cNvSpPr txBox="1">
            <a:spLocks noChangeArrowheads="1"/>
          </p:cNvSpPr>
          <p:nvPr/>
        </p:nvSpPr>
        <p:spPr bwMode="auto">
          <a:xfrm>
            <a:off x="8675688" y="44450"/>
            <a:ext cx="433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fr-FR" sz="1800"/>
              <a:t>3</a:t>
            </a:r>
          </a:p>
        </p:txBody>
      </p:sp>
    </p:spTree>
    <p:extLst>
      <p:ext uri="{BB962C8B-B14F-4D97-AF65-F5344CB8AC3E}">
        <p14:creationId xmlns:p14="http://schemas.microsoft.com/office/powerpoint/2010/main" val="1473505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lipse 13"/>
          <p:cNvSpPr/>
          <p:nvPr/>
        </p:nvSpPr>
        <p:spPr>
          <a:xfrm>
            <a:off x="6875463" y="5373688"/>
            <a:ext cx="1873250" cy="1150937"/>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92150"/>
            <a:ext cx="47244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692150"/>
            <a:ext cx="23526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4505325"/>
            <a:ext cx="1690688"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1"/>
          <p:cNvSpPr>
            <a:spLocks noChangeArrowheads="1"/>
          </p:cNvSpPr>
          <p:nvPr/>
        </p:nvSpPr>
        <p:spPr bwMode="auto">
          <a:xfrm>
            <a:off x="6659563" y="4365625"/>
            <a:ext cx="17287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sz="3200" b="1"/>
              <a:t>16S RNA</a:t>
            </a:r>
            <a:endParaRPr lang="fr-FR" sz="3200"/>
          </a:p>
        </p:txBody>
      </p:sp>
      <p:sp>
        <p:nvSpPr>
          <p:cNvPr id="13" name="Ellipse 12"/>
          <p:cNvSpPr/>
          <p:nvPr/>
        </p:nvSpPr>
        <p:spPr>
          <a:xfrm>
            <a:off x="7164388" y="5013325"/>
            <a:ext cx="1368425" cy="57626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439" name="ZoneTexte 14"/>
          <p:cNvSpPr txBox="1">
            <a:spLocks noChangeArrowheads="1"/>
          </p:cNvSpPr>
          <p:nvPr/>
        </p:nvSpPr>
        <p:spPr bwMode="auto">
          <a:xfrm>
            <a:off x="7191375" y="5735638"/>
            <a:ext cx="1225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fr-FR" sz="1600"/>
              <a:t>Heavy subunit</a:t>
            </a:r>
          </a:p>
        </p:txBody>
      </p:sp>
      <p:sp>
        <p:nvSpPr>
          <p:cNvPr id="18440" name="ZoneTexte 15"/>
          <p:cNvSpPr txBox="1">
            <a:spLocks noChangeArrowheads="1"/>
          </p:cNvSpPr>
          <p:nvPr/>
        </p:nvSpPr>
        <p:spPr bwMode="auto">
          <a:xfrm>
            <a:off x="7110413" y="5010150"/>
            <a:ext cx="1368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lnSpc>
                <a:spcPts val="1900"/>
              </a:lnSpc>
            </a:pPr>
            <a:r>
              <a:rPr lang="fr-FR" sz="1600"/>
              <a:t>Light</a:t>
            </a:r>
            <a:br>
              <a:rPr lang="fr-FR" sz="1600"/>
            </a:br>
            <a:r>
              <a:rPr lang="fr-FR" sz="1600"/>
              <a:t>subunit</a:t>
            </a:r>
          </a:p>
        </p:txBody>
      </p:sp>
      <p:sp>
        <p:nvSpPr>
          <p:cNvPr id="18" name="Flèche courbée vers la gauche 17"/>
          <p:cNvSpPr/>
          <p:nvPr/>
        </p:nvSpPr>
        <p:spPr>
          <a:xfrm rot="6554529">
            <a:off x="6811963" y="4878387"/>
            <a:ext cx="393700" cy="95567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17" name="Flèche droite 16"/>
          <p:cNvSpPr>
            <a:spLocks noChangeArrowheads="1"/>
          </p:cNvSpPr>
          <p:nvPr/>
        </p:nvSpPr>
        <p:spPr bwMode="auto">
          <a:xfrm flipH="1">
            <a:off x="4138613" y="4365625"/>
            <a:ext cx="1296987" cy="504825"/>
          </a:xfrm>
          <a:prstGeom prst="rightArrow">
            <a:avLst>
              <a:gd name="adj1" fmla="val 50000"/>
              <a:gd name="adj2" fmla="val 50004"/>
            </a:avLst>
          </a:prstGeom>
          <a:solidFill>
            <a:srgbClr val="F79646"/>
          </a:solidFill>
          <a:ln w="38100">
            <a:solidFill>
              <a:schemeClr val="bg1"/>
            </a:solidFill>
            <a:miter lim="800000"/>
            <a:headEnd/>
            <a:tailEnd/>
          </a:ln>
          <a:effectLst>
            <a:outerShdw blurRad="63500" dist="20000" dir="5400000" rotWithShape="0">
              <a:srgbClr val="000000">
                <a:alpha val="37999"/>
              </a:srgbClr>
            </a:outerShdw>
          </a:effectLst>
        </p:spPr>
        <p:txBody>
          <a:bodyPr anchor="ctr"/>
          <a:lstStyle/>
          <a:p>
            <a:pPr algn="ctr" fontAlgn="auto">
              <a:spcBef>
                <a:spcPts val="0"/>
              </a:spcBef>
              <a:spcAft>
                <a:spcPts val="0"/>
              </a:spcAft>
              <a:defRPr/>
            </a:pPr>
            <a:endParaRPr lang="fr-FR">
              <a:solidFill>
                <a:schemeClr val="lt1"/>
              </a:solidFill>
              <a:latin typeface="+mn-lt"/>
              <a:ea typeface="+mn-ea"/>
            </a:endParaRPr>
          </a:p>
        </p:txBody>
      </p:sp>
      <p:sp>
        <p:nvSpPr>
          <p:cNvPr id="16" name="Flèche droite 8"/>
          <p:cNvSpPr/>
          <p:nvPr/>
        </p:nvSpPr>
        <p:spPr>
          <a:xfrm flipH="1">
            <a:off x="4643438" y="1052513"/>
            <a:ext cx="1441450" cy="9366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fr-FR"/>
          </a:p>
        </p:txBody>
      </p:sp>
      <p:sp>
        <p:nvSpPr>
          <p:cNvPr id="18444" name="ZoneTexte 9"/>
          <p:cNvSpPr txBox="1">
            <a:spLocks noChangeArrowheads="1"/>
          </p:cNvSpPr>
          <p:nvPr/>
        </p:nvSpPr>
        <p:spPr bwMode="auto">
          <a:xfrm>
            <a:off x="4787900" y="1268413"/>
            <a:ext cx="2303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fr-FR" sz="2000" b="1">
                <a:solidFill>
                  <a:schemeClr val="accent2"/>
                </a:solidFill>
              </a:rPr>
              <a:t> </a:t>
            </a:r>
            <a:r>
              <a:rPr lang="fr-FR" sz="2000" b="1">
                <a:solidFill>
                  <a:schemeClr val="bg1"/>
                </a:solidFill>
              </a:rPr>
              <a:t>20 to 40%</a:t>
            </a:r>
          </a:p>
        </p:txBody>
      </p:sp>
      <p:sp>
        <p:nvSpPr>
          <p:cNvPr id="18445" name="ZoneTexte 18"/>
          <p:cNvSpPr txBox="1">
            <a:spLocks noChangeArrowheads="1"/>
          </p:cNvSpPr>
          <p:nvPr/>
        </p:nvSpPr>
        <p:spPr bwMode="auto">
          <a:xfrm>
            <a:off x="8675688" y="44450"/>
            <a:ext cx="433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fr-FR" sz="1800"/>
              <a:t>4</a:t>
            </a:r>
          </a:p>
        </p:txBody>
      </p:sp>
      <p:sp>
        <p:nvSpPr>
          <p:cNvPr id="18446" name="Rectangle 6"/>
          <p:cNvSpPr>
            <a:spLocks noChangeArrowheads="1"/>
          </p:cNvSpPr>
          <p:nvPr/>
        </p:nvSpPr>
        <p:spPr bwMode="auto">
          <a:xfrm>
            <a:off x="684213" y="260350"/>
            <a:ext cx="399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fr-FR" sz="1800" b="1">
                <a:solidFill>
                  <a:srgbClr val="002060"/>
                </a:solidFill>
              </a:rPr>
              <a:t>Microbiote  dominant  </a:t>
            </a:r>
            <a:endParaRPr lang="fr-FR" sz="1800">
              <a:solidFill>
                <a:srgbClr val="002060"/>
              </a:solidFill>
            </a:endParaRPr>
          </a:p>
        </p:txBody>
      </p:sp>
      <p:sp>
        <p:nvSpPr>
          <p:cNvPr id="18447" name="Rectangle 19"/>
          <p:cNvSpPr>
            <a:spLocks noChangeArrowheads="1"/>
          </p:cNvSpPr>
          <p:nvPr/>
        </p:nvSpPr>
        <p:spPr bwMode="auto">
          <a:xfrm>
            <a:off x="5580063" y="3213100"/>
            <a:ext cx="338455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fr-FR" sz="1800">
              <a:solidFill>
                <a:srgbClr val="002060"/>
              </a:solidFill>
            </a:endParaRPr>
          </a:p>
          <a:p>
            <a:pPr eaLnBrk="1" hangingPunct="1"/>
            <a:r>
              <a:rPr lang="fr-FR" sz="1800" b="1">
                <a:solidFill>
                  <a:srgbClr val="002060"/>
                </a:solidFill>
              </a:rPr>
              <a:t>Re-évaluation par </a:t>
            </a:r>
          </a:p>
          <a:p>
            <a:pPr eaLnBrk="1" hangingPunct="1"/>
            <a:r>
              <a:rPr lang="fr-FR" sz="1800" b="1">
                <a:solidFill>
                  <a:srgbClr val="002060"/>
                </a:solidFill>
              </a:rPr>
              <a:t>approches moléculaires indépendantes de la culture</a:t>
            </a:r>
            <a:endParaRPr lang="fr-FR" sz="1800">
              <a:solidFill>
                <a:srgbClr val="002060"/>
              </a:solidFill>
            </a:endParaRPr>
          </a:p>
        </p:txBody>
      </p:sp>
    </p:spTree>
    <p:extLst>
      <p:ext uri="{BB962C8B-B14F-4D97-AF65-F5344CB8AC3E}">
        <p14:creationId xmlns:p14="http://schemas.microsoft.com/office/powerpoint/2010/main" val="1505503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Afficher l'image d'origin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475656" y="5695001"/>
            <a:ext cx="1656184" cy="1190383"/>
          </a:xfrm>
          <a:prstGeom prst="rect">
            <a:avLst/>
          </a:prstGeom>
          <a:noFill/>
          <a:extLst>
            <a:ext uri="{909E8E84-426E-40DD-AFC4-6F175D3DCCD1}">
              <a14:hiddenFill xmlns:a14="http://schemas.microsoft.com/office/drawing/2010/main">
                <a:solidFill>
                  <a:srgbClr val="FFFFFF"/>
                </a:solidFill>
              </a14:hiddenFill>
            </a:ext>
          </a:extLst>
        </p:spPr>
      </p:pic>
      <p:pic>
        <p:nvPicPr>
          <p:cNvPr id="194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350" y="1911350"/>
            <a:ext cx="1576388"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èche droite 3"/>
          <p:cNvSpPr>
            <a:spLocks noChangeArrowheads="1"/>
          </p:cNvSpPr>
          <p:nvPr/>
        </p:nvSpPr>
        <p:spPr bwMode="auto">
          <a:xfrm>
            <a:off x="4362450" y="1511300"/>
            <a:ext cx="641350" cy="287338"/>
          </a:xfrm>
          <a:prstGeom prst="rightArrow">
            <a:avLst>
              <a:gd name="adj1" fmla="val 50000"/>
              <a:gd name="adj2" fmla="val 50149"/>
            </a:avLst>
          </a:prstGeom>
          <a:gradFill rotWithShape="1">
            <a:gsLst>
              <a:gs pos="0">
                <a:srgbClr val="CE3B37"/>
              </a:gs>
              <a:gs pos="20000">
                <a:srgbClr val="CB3D3A"/>
              </a:gs>
              <a:gs pos="100000">
                <a:srgbClr val="9B2D2A"/>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endParaRPr lang="fr-FR">
              <a:solidFill>
                <a:schemeClr val="lt1"/>
              </a:solidFill>
              <a:latin typeface="+mn-lt"/>
              <a:ea typeface="+mn-ea"/>
            </a:endParaRPr>
          </a:p>
        </p:txBody>
      </p:sp>
      <p:sp>
        <p:nvSpPr>
          <p:cNvPr id="11268" name="ZoneTexte 4"/>
          <p:cNvSpPr txBox="1">
            <a:spLocks noChangeArrowheads="1"/>
          </p:cNvSpPr>
          <p:nvPr/>
        </p:nvSpPr>
        <p:spPr bwMode="auto">
          <a:xfrm>
            <a:off x="5076825" y="1438275"/>
            <a:ext cx="96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fr-FR" sz="1800" b="1"/>
              <a:t>qPCR</a:t>
            </a:r>
            <a:endParaRPr lang="fr-FR" sz="1800" b="1" i="1"/>
          </a:p>
        </p:txBody>
      </p:sp>
      <p:sp>
        <p:nvSpPr>
          <p:cNvPr id="11269" name="ZoneTexte 7"/>
          <p:cNvSpPr txBox="1">
            <a:spLocks noChangeArrowheads="1"/>
          </p:cNvSpPr>
          <p:nvPr/>
        </p:nvSpPr>
        <p:spPr bwMode="auto">
          <a:xfrm>
            <a:off x="323528" y="4067225"/>
            <a:ext cx="172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fr-FR" sz="1800" b="1" dirty="0" err="1"/>
              <a:t>Pyrosequencing</a:t>
            </a:r>
            <a:endParaRPr lang="fr-FR" sz="1800" b="1" dirty="0"/>
          </a:p>
        </p:txBody>
      </p:sp>
      <p:pic>
        <p:nvPicPr>
          <p:cNvPr id="11270" name="Picture 7"/>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t="12180" r="1764" b="9198"/>
          <a:stretch>
            <a:fillRect/>
          </a:stretch>
        </p:blipFill>
        <p:spPr bwMode="auto">
          <a:xfrm>
            <a:off x="5905500" y="2776538"/>
            <a:ext cx="1914525" cy="1223962"/>
          </a:xfrm>
          <a:prstGeom prst="rect">
            <a:avLst/>
          </a:prstGeom>
          <a:noFill/>
          <a:ln w="9525">
            <a:noFill/>
            <a:round/>
            <a:headEnd/>
            <a:tailEnd/>
          </a:ln>
          <a:extLst>
            <a:ext uri="{909E8E84-426E-40DD-AFC4-6F175D3DCCD1}">
              <a14:hiddenFill xmlns:a14="http://schemas.microsoft.com/office/drawing/2010/main">
                <a:solidFill>
                  <a:srgbClr val="FFFFFF"/>
                </a:solidFill>
              </a14:hiddenFill>
            </a:ext>
          </a:extLst>
        </p:spPr>
      </p:pic>
      <p:pic>
        <p:nvPicPr>
          <p:cNvPr id="11271"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1541" y="947738"/>
            <a:ext cx="217487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5656" y="4653136"/>
            <a:ext cx="1367110" cy="97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lèche droite 12"/>
          <p:cNvSpPr>
            <a:spLocks noChangeArrowheads="1"/>
          </p:cNvSpPr>
          <p:nvPr/>
        </p:nvSpPr>
        <p:spPr bwMode="auto">
          <a:xfrm rot="1267232">
            <a:off x="4089400" y="2671763"/>
            <a:ext cx="641350" cy="239712"/>
          </a:xfrm>
          <a:prstGeom prst="rightArrow">
            <a:avLst>
              <a:gd name="adj1" fmla="val 50000"/>
              <a:gd name="adj2" fmla="val 49967"/>
            </a:avLst>
          </a:prstGeom>
          <a:gradFill rotWithShape="1">
            <a:gsLst>
              <a:gs pos="0">
                <a:srgbClr val="CE3B37"/>
              </a:gs>
              <a:gs pos="20000">
                <a:srgbClr val="CB3D3A"/>
              </a:gs>
              <a:gs pos="100000">
                <a:srgbClr val="9B2D2A"/>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endParaRPr lang="fr-FR">
              <a:solidFill>
                <a:schemeClr val="lt1"/>
              </a:solidFill>
              <a:latin typeface="+mn-lt"/>
              <a:ea typeface="+mn-ea"/>
            </a:endParaRPr>
          </a:p>
        </p:txBody>
      </p:sp>
      <p:sp>
        <p:nvSpPr>
          <p:cNvPr id="14" name="Flèche droite 13"/>
          <p:cNvSpPr>
            <a:spLocks noChangeArrowheads="1"/>
          </p:cNvSpPr>
          <p:nvPr/>
        </p:nvSpPr>
        <p:spPr bwMode="auto">
          <a:xfrm rot="2544013">
            <a:off x="3705225" y="3649714"/>
            <a:ext cx="641350" cy="242888"/>
          </a:xfrm>
          <a:prstGeom prst="rightArrow">
            <a:avLst>
              <a:gd name="adj1" fmla="val 50000"/>
              <a:gd name="adj2" fmla="val 49986"/>
            </a:avLst>
          </a:prstGeom>
          <a:gradFill rotWithShape="1">
            <a:gsLst>
              <a:gs pos="0">
                <a:srgbClr val="CE3B37"/>
              </a:gs>
              <a:gs pos="20000">
                <a:srgbClr val="CB3D3A"/>
              </a:gs>
              <a:gs pos="100000">
                <a:srgbClr val="9B2D2A"/>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endParaRPr lang="fr-FR">
              <a:solidFill>
                <a:schemeClr val="lt1"/>
              </a:solidFill>
              <a:latin typeface="+mn-lt"/>
              <a:ea typeface="+mn-ea"/>
            </a:endParaRPr>
          </a:p>
        </p:txBody>
      </p:sp>
      <p:sp>
        <p:nvSpPr>
          <p:cNvPr id="15" name="Flèche droite 14"/>
          <p:cNvSpPr>
            <a:spLocks noChangeArrowheads="1"/>
          </p:cNvSpPr>
          <p:nvPr/>
        </p:nvSpPr>
        <p:spPr bwMode="auto">
          <a:xfrm rot="6626239">
            <a:off x="2124075" y="4005263"/>
            <a:ext cx="647700" cy="215900"/>
          </a:xfrm>
          <a:prstGeom prst="rightArrow">
            <a:avLst>
              <a:gd name="adj1" fmla="val 50000"/>
              <a:gd name="adj2" fmla="val 50000"/>
            </a:avLst>
          </a:prstGeom>
          <a:gradFill rotWithShape="1">
            <a:gsLst>
              <a:gs pos="0">
                <a:srgbClr val="CE3B37"/>
              </a:gs>
              <a:gs pos="20000">
                <a:srgbClr val="CB3D3A"/>
              </a:gs>
              <a:gs pos="100000">
                <a:srgbClr val="9B2D2A"/>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endParaRPr lang="fr-FR">
              <a:solidFill>
                <a:schemeClr val="lt1"/>
              </a:solidFill>
              <a:latin typeface="+mn-lt"/>
              <a:ea typeface="+mn-ea"/>
            </a:endParaRPr>
          </a:p>
        </p:txBody>
      </p:sp>
      <p:sp>
        <p:nvSpPr>
          <p:cNvPr id="11276" name="Rectangle 15"/>
          <p:cNvSpPr>
            <a:spLocks noChangeArrowheads="1"/>
          </p:cNvSpPr>
          <p:nvPr/>
        </p:nvSpPr>
        <p:spPr bwMode="auto">
          <a:xfrm>
            <a:off x="4787900" y="1798638"/>
            <a:ext cx="1584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eaLnBrk="1" hangingPunct="1"/>
            <a:r>
              <a:rPr lang="fr-FR" sz="1200"/>
              <a:t>Bacteria, Archaea,</a:t>
            </a:r>
            <a:r>
              <a:rPr lang="fr-FR" sz="1200" i="1"/>
              <a:t> </a:t>
            </a:r>
            <a:br>
              <a:rPr lang="fr-FR" sz="1200" i="1"/>
            </a:br>
            <a:r>
              <a:rPr lang="fr-FR" sz="1200" i="1"/>
              <a:t>Firmicutes, Bacteroides-Prevotella</a:t>
            </a:r>
            <a:endParaRPr lang="fr-FR" sz="1200"/>
          </a:p>
        </p:txBody>
      </p:sp>
      <p:sp>
        <p:nvSpPr>
          <p:cNvPr id="19" name="Rectangle 2"/>
          <p:cNvSpPr>
            <a:spLocks noChangeArrowheads="1"/>
          </p:cNvSpPr>
          <p:nvPr/>
        </p:nvSpPr>
        <p:spPr bwMode="auto">
          <a:xfrm>
            <a:off x="2267372" y="1439534"/>
            <a:ext cx="1728564" cy="503337"/>
          </a:xfrm>
          <a:prstGeom prst="rect">
            <a:avLst/>
          </a:prstGeom>
          <a:noFill/>
          <a:ln w="9525">
            <a:noFill/>
            <a:miter lim="800000"/>
            <a:headEnd/>
            <a:tailEnd/>
          </a:ln>
        </p:spPr>
        <p:txBody>
          <a:bodyPr/>
          <a:lstStyle/>
          <a:p>
            <a:pPr algn="ctr" fontAlgn="auto">
              <a:spcBef>
                <a:spcPts val="0"/>
              </a:spcBef>
              <a:spcAft>
                <a:spcPts val="0"/>
              </a:spcAft>
              <a:defRPr/>
            </a:pPr>
            <a:r>
              <a:rPr lang="en-US" sz="2800" b="1" dirty="0">
                <a:effectLst>
                  <a:glow rad="228600">
                    <a:schemeClr val="accent2">
                      <a:satMod val="175000"/>
                      <a:alpha val="40000"/>
                    </a:schemeClr>
                  </a:glow>
                </a:effectLst>
                <a:latin typeface="Calibri" charset="0"/>
                <a:ea typeface="ＭＳ Ｐゴシック" charset="0"/>
                <a:cs typeface="ＭＳ Ｐゴシック" charset="0"/>
              </a:rPr>
              <a:t>16S </a:t>
            </a:r>
            <a:r>
              <a:rPr lang="en-US" sz="2800" b="1" dirty="0">
                <a:effectLst>
                  <a:glow rad="228600">
                    <a:schemeClr val="accent2">
                      <a:satMod val="175000"/>
                      <a:alpha val="40000"/>
                    </a:schemeClr>
                  </a:glow>
                </a:effectLst>
                <a:latin typeface="+mn-lt"/>
                <a:ea typeface="+mn-ea"/>
              </a:rPr>
              <a:t>RNA </a:t>
            </a:r>
            <a:endParaRPr lang="fr-FR" sz="2400" b="1" dirty="0">
              <a:solidFill>
                <a:srgbClr val="A3000A"/>
              </a:solidFill>
              <a:effectLst>
                <a:glow rad="228600">
                  <a:schemeClr val="accent2">
                    <a:satMod val="175000"/>
                    <a:alpha val="40000"/>
                  </a:schemeClr>
                </a:glow>
              </a:effectLst>
              <a:latin typeface="+mn-lt"/>
              <a:ea typeface="+mn-ea"/>
            </a:endParaRPr>
          </a:p>
        </p:txBody>
      </p:sp>
      <p:sp>
        <p:nvSpPr>
          <p:cNvPr id="11278" name="ZoneTexte 5"/>
          <p:cNvSpPr txBox="1">
            <a:spLocks noChangeArrowheads="1"/>
          </p:cNvSpPr>
          <p:nvPr/>
        </p:nvSpPr>
        <p:spPr bwMode="auto">
          <a:xfrm>
            <a:off x="4716463" y="2708275"/>
            <a:ext cx="1368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fr-FR" sz="1800" b="1"/>
              <a:t>Fingerprint</a:t>
            </a:r>
          </a:p>
        </p:txBody>
      </p:sp>
      <p:sp>
        <p:nvSpPr>
          <p:cNvPr id="11279" name="ZoneTexte 6"/>
          <p:cNvSpPr txBox="1">
            <a:spLocks noChangeArrowheads="1"/>
          </p:cNvSpPr>
          <p:nvPr/>
        </p:nvSpPr>
        <p:spPr bwMode="auto">
          <a:xfrm>
            <a:off x="3665388" y="4098503"/>
            <a:ext cx="2333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fr-FR" sz="1800" b="1"/>
              <a:t>Sanger clone-based sequencing</a:t>
            </a:r>
          </a:p>
        </p:txBody>
      </p:sp>
      <p:pic>
        <p:nvPicPr>
          <p:cNvPr id="1128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9851" y="4746203"/>
            <a:ext cx="1373187" cy="163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0" name="ZoneTexte 29"/>
          <p:cNvSpPr txBox="1">
            <a:spLocks noChangeArrowheads="1"/>
          </p:cNvSpPr>
          <p:nvPr/>
        </p:nvSpPr>
        <p:spPr bwMode="auto">
          <a:xfrm>
            <a:off x="323850" y="2206625"/>
            <a:ext cx="1152525" cy="646113"/>
          </a:xfrm>
          <a:prstGeom prst="rect">
            <a:avLst/>
          </a:prstGeom>
          <a:gradFill rotWithShape="1">
            <a:gsLst>
              <a:gs pos="0">
                <a:srgbClr val="CE3B37"/>
              </a:gs>
              <a:gs pos="20000">
                <a:srgbClr val="CB3D3A"/>
              </a:gs>
              <a:gs pos="100000">
                <a:srgbClr val="9B2D2A"/>
              </a:gs>
            </a:gsLst>
            <a:lin ang="5400000"/>
          </a:gradFill>
          <a:ln w="9525">
            <a:solidFill>
              <a:srgbClr val="BE4B48"/>
            </a:solidFill>
            <a:miter lim="800000"/>
            <a:headEnd/>
            <a:tailEnd/>
          </a:ln>
          <a:effectLst>
            <a:outerShdw dist="23000" dir="5400000" rotWithShape="0">
              <a:srgbClr val="808080">
                <a:alpha val="34998"/>
              </a:srgbClr>
            </a:outerShdw>
          </a:effectLst>
        </p:spPr>
        <p:txBody>
          <a:bodyPr>
            <a:spAutoFit/>
          </a:bodyPr>
          <a:lstStyle/>
          <a:p>
            <a:pPr algn="ctr" fontAlgn="auto">
              <a:spcBef>
                <a:spcPts val="0"/>
              </a:spcBef>
              <a:spcAft>
                <a:spcPts val="0"/>
              </a:spcAft>
              <a:defRPr/>
            </a:pPr>
            <a:r>
              <a:rPr lang="fr-FR" dirty="0">
                <a:solidFill>
                  <a:schemeClr val="lt1"/>
                </a:solidFill>
                <a:latin typeface="+mn-lt"/>
                <a:ea typeface="+mn-ea"/>
              </a:rPr>
              <a:t>DNA extraction</a:t>
            </a:r>
          </a:p>
        </p:txBody>
      </p:sp>
      <p:sp>
        <p:nvSpPr>
          <p:cNvPr id="36" name="ZoneTexte 35"/>
          <p:cNvSpPr txBox="1">
            <a:spLocks noChangeArrowheads="1"/>
          </p:cNvSpPr>
          <p:nvPr/>
        </p:nvSpPr>
        <p:spPr bwMode="auto">
          <a:xfrm>
            <a:off x="323850" y="1052513"/>
            <a:ext cx="1152525" cy="646112"/>
          </a:xfrm>
          <a:prstGeom prst="rect">
            <a:avLst/>
          </a:prstGeom>
          <a:solidFill>
            <a:srgbClr val="663300"/>
          </a:solidFill>
          <a:ln w="9525">
            <a:solidFill>
              <a:srgbClr val="BE4B48"/>
            </a:solidFill>
            <a:miter lim="800000"/>
            <a:headEnd/>
            <a:tailEnd/>
          </a:ln>
          <a:effectLst>
            <a:outerShdw dist="23000" dir="5400000" rotWithShape="0">
              <a:srgbClr val="808080">
                <a:alpha val="34998"/>
              </a:srgbClr>
            </a:outerShdw>
          </a:effectLst>
        </p:spPr>
        <p:txBody>
          <a:bodyPr>
            <a:spAutoFit/>
          </a:bodyPr>
          <a:lstStyle/>
          <a:p>
            <a:pPr algn="ctr" fontAlgn="auto">
              <a:spcBef>
                <a:spcPts val="0"/>
              </a:spcBef>
              <a:spcAft>
                <a:spcPts val="0"/>
              </a:spcAft>
              <a:defRPr/>
            </a:pPr>
            <a:r>
              <a:rPr lang="fr-FR" dirty="0">
                <a:solidFill>
                  <a:schemeClr val="lt1"/>
                </a:solidFill>
                <a:latin typeface="+mn-lt"/>
                <a:ea typeface="+mn-ea"/>
              </a:rPr>
              <a:t>Contenu digestif</a:t>
            </a:r>
          </a:p>
        </p:txBody>
      </p:sp>
      <p:sp>
        <p:nvSpPr>
          <p:cNvPr id="37" name="Flèche droite 36"/>
          <p:cNvSpPr>
            <a:spLocks noChangeArrowheads="1"/>
          </p:cNvSpPr>
          <p:nvPr/>
        </p:nvSpPr>
        <p:spPr bwMode="auto">
          <a:xfrm rot="5400000">
            <a:off x="755650" y="1843088"/>
            <a:ext cx="360363" cy="217487"/>
          </a:xfrm>
          <a:prstGeom prst="rightArrow">
            <a:avLst>
              <a:gd name="adj1" fmla="val 50000"/>
              <a:gd name="adj2" fmla="val 49708"/>
            </a:avLst>
          </a:prstGeom>
          <a:solidFill>
            <a:srgbClr val="663300"/>
          </a:solidFill>
          <a:ln w="9525">
            <a:solidFill>
              <a:srgbClr val="BE4B48"/>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endParaRPr lang="fr-FR">
              <a:solidFill>
                <a:schemeClr val="lt1"/>
              </a:solidFill>
              <a:latin typeface="+mn-lt"/>
              <a:ea typeface="+mn-ea"/>
            </a:endParaRPr>
          </a:p>
        </p:txBody>
      </p:sp>
      <p:pic>
        <p:nvPicPr>
          <p:cNvPr id="11284" name="Picture 349"/>
          <p:cNvPicPr>
            <a:picLocks noChangeAspect="1" noChangeArrowheads="1"/>
          </p:cNvPicPr>
          <p:nvPr/>
        </p:nvPicPr>
        <p:blipFill>
          <a:blip r:embed="rId8" cstate="print">
            <a:extLst>
              <a:ext uri="{28A0092B-C50C-407E-A947-70E740481C1C}">
                <a14:useLocalDpi xmlns:a14="http://schemas.microsoft.com/office/drawing/2010/main" val="0"/>
              </a:ext>
            </a:extLst>
          </a:blip>
          <a:srcRect l="47411" t="25093" r="9969" b="50201"/>
          <a:stretch>
            <a:fillRect/>
          </a:stretch>
        </p:blipFill>
        <p:spPr bwMode="auto">
          <a:xfrm>
            <a:off x="4889351" y="4458865"/>
            <a:ext cx="1266825" cy="649288"/>
          </a:xfrm>
          <a:prstGeom prst="rect">
            <a:avLst/>
          </a:prstGeom>
          <a:solidFill>
            <a:schemeClr val="hlink"/>
          </a:solidFill>
          <a:ln w="9525">
            <a:noFill/>
            <a:round/>
            <a:headEnd/>
            <a:tailEnd/>
          </a:ln>
        </p:spPr>
      </p:pic>
      <p:sp>
        <p:nvSpPr>
          <p:cNvPr id="11285" name="ZoneTexte 37"/>
          <p:cNvSpPr txBox="1">
            <a:spLocks noChangeArrowheads="1"/>
          </p:cNvSpPr>
          <p:nvPr/>
        </p:nvSpPr>
        <p:spPr bwMode="auto">
          <a:xfrm>
            <a:off x="1547664" y="4437112"/>
            <a:ext cx="12974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fr-FR" sz="1600" dirty="0"/>
              <a:t>454 GS FLX</a:t>
            </a:r>
          </a:p>
        </p:txBody>
      </p:sp>
      <p:sp>
        <p:nvSpPr>
          <p:cNvPr id="23" name="Flèche droite 13"/>
          <p:cNvSpPr>
            <a:spLocks noChangeArrowheads="1"/>
          </p:cNvSpPr>
          <p:nvPr/>
        </p:nvSpPr>
        <p:spPr bwMode="auto">
          <a:xfrm>
            <a:off x="1698625" y="2311400"/>
            <a:ext cx="641350" cy="287338"/>
          </a:xfrm>
          <a:prstGeom prst="rightArrow">
            <a:avLst>
              <a:gd name="adj1" fmla="val 50000"/>
              <a:gd name="adj2" fmla="val 50149"/>
            </a:avLst>
          </a:prstGeom>
          <a:gradFill rotWithShape="1">
            <a:gsLst>
              <a:gs pos="0">
                <a:srgbClr val="CE3B37"/>
              </a:gs>
              <a:gs pos="20000">
                <a:srgbClr val="CB3D3A"/>
              </a:gs>
              <a:gs pos="100000">
                <a:srgbClr val="9B2D2A"/>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endParaRPr lang="fr-FR">
              <a:solidFill>
                <a:schemeClr val="lt1"/>
              </a:solidFill>
              <a:latin typeface="+mn-lt"/>
              <a:ea typeface="+mn-ea"/>
            </a:endParaRPr>
          </a:p>
        </p:txBody>
      </p:sp>
      <p:pic>
        <p:nvPicPr>
          <p:cNvPr id="11290" name="Picture 28" descr="http://ars.els-cdn.com/content/image/1-s2.0-S1075996412000443-gr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5000" y="2894013"/>
            <a:ext cx="1116013"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1" name="Rectangle 28"/>
          <p:cNvSpPr>
            <a:spLocks noChangeArrowheads="1"/>
          </p:cNvSpPr>
          <p:nvPr/>
        </p:nvSpPr>
        <p:spPr bwMode="auto">
          <a:xfrm>
            <a:off x="5003800" y="2997200"/>
            <a:ext cx="9797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Char char="•"/>
            </a:pPr>
            <a:r>
              <a:rPr lang="fr-FR" sz="1600" dirty="0" smtClean="0"/>
              <a:t> CE-SSCP</a:t>
            </a:r>
            <a:endParaRPr lang="fr-FR" sz="1600" dirty="0"/>
          </a:p>
        </p:txBody>
      </p:sp>
      <p:sp>
        <p:nvSpPr>
          <p:cNvPr id="11292" name="Rectangle 30"/>
          <p:cNvSpPr>
            <a:spLocks noChangeArrowheads="1"/>
          </p:cNvSpPr>
          <p:nvPr/>
        </p:nvSpPr>
        <p:spPr bwMode="auto">
          <a:xfrm>
            <a:off x="5003800" y="3233738"/>
            <a:ext cx="790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Char char="•"/>
            </a:pPr>
            <a:r>
              <a:rPr lang="fr-FR" sz="1600" dirty="0" smtClean="0"/>
              <a:t> DGGE</a:t>
            </a:r>
            <a:endParaRPr lang="fr-FR" sz="1600" dirty="0"/>
          </a:p>
        </p:txBody>
      </p:sp>
      <p:pic>
        <p:nvPicPr>
          <p:cNvPr id="11293" name="Picture 30" descr="http://www.cuniculture.info/Docs/Magazine/Magazine2005/figuresMag2005/mag32-063-fig11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45363" y="3713163"/>
            <a:ext cx="16192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4" name="Rectangle 31"/>
          <p:cNvSpPr>
            <a:spLocks noChangeArrowheads="1"/>
          </p:cNvSpPr>
          <p:nvPr/>
        </p:nvSpPr>
        <p:spPr bwMode="auto">
          <a:xfrm>
            <a:off x="5003800" y="3492500"/>
            <a:ext cx="7024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Char char="•"/>
            </a:pPr>
            <a:r>
              <a:rPr lang="en-GB" sz="1600" dirty="0" smtClean="0"/>
              <a:t> RFLP</a:t>
            </a:r>
            <a:endParaRPr lang="fr-FR" sz="1600" dirty="0"/>
          </a:p>
        </p:txBody>
      </p:sp>
      <p:pic>
        <p:nvPicPr>
          <p:cNvPr id="35" name="Image 2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0800" y="5581674"/>
            <a:ext cx="121285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 23" descr="logo_bioinfo_2.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5183756"/>
            <a:ext cx="973138" cy="39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308" y="4744144"/>
            <a:ext cx="10144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ZoneTexte 37"/>
          <p:cNvSpPr txBox="1">
            <a:spLocks noChangeArrowheads="1"/>
          </p:cNvSpPr>
          <p:nvPr/>
        </p:nvSpPr>
        <p:spPr bwMode="auto">
          <a:xfrm>
            <a:off x="1403648" y="5589240"/>
            <a:ext cx="12974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fr-FR" sz="1800" dirty="0" err="1" smtClean="0"/>
              <a:t>MiSeq</a:t>
            </a:r>
            <a:endParaRPr lang="fr-FR" sz="1800" dirty="0"/>
          </a:p>
        </p:txBody>
      </p:sp>
      <p:sp>
        <p:nvSpPr>
          <p:cNvPr id="41" name="Rectangle 40"/>
          <p:cNvSpPr/>
          <p:nvPr/>
        </p:nvSpPr>
        <p:spPr>
          <a:xfrm>
            <a:off x="0" y="260648"/>
            <a:ext cx="9144000" cy="554038"/>
          </a:xfrm>
          <a:prstGeom prst="rect">
            <a:avLst/>
          </a:prstGeom>
          <a:solidFill>
            <a:srgbClr val="339933"/>
          </a:solidFill>
        </p:spPr>
        <p:txBody>
          <a:bodyPr>
            <a:spAutoFit/>
          </a:bodyPr>
          <a:lstStyle/>
          <a:p>
            <a:pPr indent="-274320">
              <a:lnSpc>
                <a:spcPct val="150000"/>
              </a:lnSpc>
              <a:spcBef>
                <a:spcPts val="600"/>
              </a:spcBef>
              <a:spcAft>
                <a:spcPts val="800"/>
              </a:spcAft>
              <a:defRPr/>
            </a:pPr>
            <a:r>
              <a:rPr lang="fr-FR" sz="2000" b="1" kern="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Méthodologie d’exploration des écosystèmes digestifs</a:t>
            </a:r>
          </a:p>
        </p:txBody>
      </p:sp>
    </p:spTree>
    <p:extLst>
      <p:ext uri="{BB962C8B-B14F-4D97-AF65-F5344CB8AC3E}">
        <p14:creationId xmlns:p14="http://schemas.microsoft.com/office/powerpoint/2010/main" val="300139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26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1276"/>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1127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3"/>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1292"/>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499"/>
                                          </p:stCondLst>
                                        </p:cTn>
                                        <p:tgtEl>
                                          <p:spTgt spid="11278"/>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499"/>
                                          </p:stCondLst>
                                        </p:cTn>
                                        <p:tgtEl>
                                          <p:spTgt spid="11291"/>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499"/>
                                          </p:stCondLst>
                                        </p:cTn>
                                        <p:tgtEl>
                                          <p:spTgt spid="11294"/>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nodeType="afterEffect">
                                  <p:stCondLst>
                                    <p:cond delay="0"/>
                                  </p:stCondLst>
                                  <p:childTnLst>
                                    <p:set>
                                      <p:cBhvr>
                                        <p:cTn id="34" dur="1" fill="hold">
                                          <p:stCondLst>
                                            <p:cond delay="499"/>
                                          </p:stCondLst>
                                        </p:cTn>
                                        <p:tgtEl>
                                          <p:spTgt spid="11270"/>
                                        </p:tgtEl>
                                        <p:attrNameLst>
                                          <p:attrName>style.visibility</p:attrName>
                                        </p:attrNameLst>
                                      </p:cBhvr>
                                      <p:to>
                                        <p:strVal val="visible"/>
                                      </p:to>
                                    </p:set>
                                  </p:childTnLst>
                                </p:cTn>
                              </p:par>
                            </p:childTnLst>
                          </p:cTn>
                        </p:par>
                        <p:par>
                          <p:cTn id="35" fill="hold">
                            <p:stCondLst>
                              <p:cond delay="3000"/>
                            </p:stCondLst>
                            <p:childTnLst>
                              <p:par>
                                <p:cTn id="36" presetID="1" presetClass="entr" presetSubtype="0" fill="hold" nodeType="afterEffect">
                                  <p:stCondLst>
                                    <p:cond delay="0"/>
                                  </p:stCondLst>
                                  <p:childTnLst>
                                    <p:set>
                                      <p:cBhvr>
                                        <p:cTn id="37" dur="1" fill="hold">
                                          <p:stCondLst>
                                            <p:cond delay="499"/>
                                          </p:stCondLst>
                                        </p:cTn>
                                        <p:tgtEl>
                                          <p:spTgt spid="11290"/>
                                        </p:tgtEl>
                                        <p:attrNameLst>
                                          <p:attrName>style.visibility</p:attrName>
                                        </p:attrNameLst>
                                      </p:cBhvr>
                                      <p:to>
                                        <p:strVal val="visible"/>
                                      </p:to>
                                    </p:set>
                                  </p:childTnLst>
                                </p:cTn>
                              </p:par>
                            </p:childTnLst>
                          </p:cTn>
                        </p:par>
                        <p:par>
                          <p:cTn id="38" fill="hold">
                            <p:stCondLst>
                              <p:cond delay="3500"/>
                            </p:stCondLst>
                            <p:childTnLst>
                              <p:par>
                                <p:cTn id="39" presetID="1" presetClass="entr" presetSubtype="0" fill="hold" nodeType="afterEffect">
                                  <p:stCondLst>
                                    <p:cond delay="0"/>
                                  </p:stCondLst>
                                  <p:childTnLst>
                                    <p:set>
                                      <p:cBhvr>
                                        <p:cTn id="40" dur="1" fill="hold">
                                          <p:stCondLst>
                                            <p:cond delay="499"/>
                                          </p:stCondLst>
                                        </p:cTn>
                                        <p:tgtEl>
                                          <p:spTgt spid="1129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14"/>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499"/>
                                          </p:stCondLst>
                                        </p:cTn>
                                        <p:tgtEl>
                                          <p:spTgt spid="11279"/>
                                        </p:tgtEl>
                                        <p:attrNameLst>
                                          <p:attrName>style.visibility</p:attrName>
                                        </p:attrNameLst>
                                      </p:cBhvr>
                                      <p:to>
                                        <p:strVal val="visible"/>
                                      </p:to>
                                    </p:se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499"/>
                                          </p:stCondLst>
                                        </p:cTn>
                                        <p:tgtEl>
                                          <p:spTgt spid="11284"/>
                                        </p:tgtEl>
                                        <p:attrNameLst>
                                          <p:attrName>style.visibility</p:attrName>
                                        </p:attrNameLst>
                                      </p:cBhvr>
                                      <p:to>
                                        <p:strVal val="visible"/>
                                      </p:to>
                                    </p:set>
                                  </p:childTnLst>
                                </p:cTn>
                              </p:par>
                            </p:childTnLst>
                          </p:cTn>
                        </p:par>
                        <p:par>
                          <p:cTn id="51" fill="hold">
                            <p:stCondLst>
                              <p:cond delay="1500"/>
                            </p:stCondLst>
                            <p:childTnLst>
                              <p:par>
                                <p:cTn id="52" presetID="1" presetClass="entr" presetSubtype="0" fill="hold" nodeType="afterEffect">
                                  <p:stCondLst>
                                    <p:cond delay="0"/>
                                  </p:stCondLst>
                                  <p:childTnLst>
                                    <p:set>
                                      <p:cBhvr>
                                        <p:cTn id="53" dur="1" fill="hold">
                                          <p:stCondLst>
                                            <p:cond delay="499"/>
                                          </p:stCondLst>
                                        </p:cTn>
                                        <p:tgtEl>
                                          <p:spTgt spid="1128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15"/>
                                        </p:tgtEl>
                                        <p:attrNameLst>
                                          <p:attrName>style.visibility</p:attrName>
                                        </p:attrNameLst>
                                      </p:cBhvr>
                                      <p:to>
                                        <p:strVal val="visible"/>
                                      </p:to>
                                    </p:se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499"/>
                                          </p:stCondLst>
                                        </p:cTn>
                                        <p:tgtEl>
                                          <p:spTgt spid="11269"/>
                                        </p:tgtEl>
                                        <p:attrNameLst>
                                          <p:attrName>style.visibility</p:attrName>
                                        </p:attrNameLst>
                                      </p:cBhvr>
                                      <p:to>
                                        <p:strVal val="visible"/>
                                      </p:to>
                                    </p:set>
                                  </p:childTnLst>
                                </p:cTn>
                              </p:par>
                            </p:childTnLst>
                          </p:cTn>
                        </p:par>
                        <p:par>
                          <p:cTn id="61" fill="hold">
                            <p:stCondLst>
                              <p:cond delay="1000"/>
                            </p:stCondLst>
                            <p:childTnLst>
                              <p:par>
                                <p:cTn id="62" presetID="1" presetClass="entr" presetSubtype="0" fill="hold" grpId="0" nodeType="afterEffect">
                                  <p:stCondLst>
                                    <p:cond delay="0"/>
                                  </p:stCondLst>
                                  <p:childTnLst>
                                    <p:set>
                                      <p:cBhvr>
                                        <p:cTn id="63" dur="1" fill="hold">
                                          <p:stCondLst>
                                            <p:cond delay="499"/>
                                          </p:stCondLst>
                                        </p:cTn>
                                        <p:tgtEl>
                                          <p:spTgt spid="11285"/>
                                        </p:tgtEl>
                                        <p:attrNameLst>
                                          <p:attrName>style.visibility</p:attrName>
                                        </p:attrNameLst>
                                      </p:cBhvr>
                                      <p:to>
                                        <p:strVal val="visible"/>
                                      </p:to>
                                    </p:set>
                                  </p:childTnLst>
                                </p:cTn>
                              </p:par>
                            </p:childTnLst>
                          </p:cTn>
                        </p:par>
                        <p:par>
                          <p:cTn id="64" fill="hold">
                            <p:stCondLst>
                              <p:cond delay="1500"/>
                            </p:stCondLst>
                            <p:childTnLst>
                              <p:par>
                                <p:cTn id="65" presetID="1" presetClass="entr" presetSubtype="0" fill="hold" nodeType="afterEffect">
                                  <p:stCondLst>
                                    <p:cond delay="0"/>
                                  </p:stCondLst>
                                  <p:childTnLst>
                                    <p:set>
                                      <p:cBhvr>
                                        <p:cTn id="66" dur="1" fill="hold">
                                          <p:stCondLst>
                                            <p:cond delay="499"/>
                                          </p:stCondLst>
                                        </p:cTn>
                                        <p:tgtEl>
                                          <p:spTgt spid="11272"/>
                                        </p:tgtEl>
                                        <p:attrNameLst>
                                          <p:attrName>style.visibility</p:attrName>
                                        </p:attrNameLst>
                                      </p:cBhvr>
                                      <p:to>
                                        <p:strVal val="visible"/>
                                      </p:to>
                                    </p:set>
                                  </p:childTnLst>
                                </p:cTn>
                              </p:par>
                            </p:childTnLst>
                          </p:cTn>
                        </p:par>
                        <p:par>
                          <p:cTn id="67" fill="hold">
                            <p:stCondLst>
                              <p:cond delay="2000"/>
                            </p:stCondLst>
                            <p:childTnLst>
                              <p:par>
                                <p:cTn id="68" presetID="1" presetClass="entr" presetSubtype="0" fill="hold" grpId="0" nodeType="afterEffect">
                                  <p:stCondLst>
                                    <p:cond delay="0"/>
                                  </p:stCondLst>
                                  <p:childTnLst>
                                    <p:set>
                                      <p:cBhvr>
                                        <p:cTn id="69" dur="1" fill="hold">
                                          <p:stCondLst>
                                            <p:cond delay="499"/>
                                          </p:stCondLst>
                                        </p:cTn>
                                        <p:tgtEl>
                                          <p:spTgt spid="40"/>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07522"/>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35"/>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11268" grpId="0" autoUpdateAnimBg="0"/>
      <p:bldP spid="11269" grpId="0" autoUpdateAnimBg="0"/>
      <p:bldP spid="13" grpId="0" animBg="1" autoUpdateAnimBg="0"/>
      <p:bldP spid="14" grpId="0" animBg="1" autoUpdateAnimBg="0"/>
      <p:bldP spid="15" grpId="0" animBg="1" autoUpdateAnimBg="0"/>
      <p:bldP spid="11276" grpId="0" autoUpdateAnimBg="0"/>
      <p:bldP spid="11278" grpId="0" autoUpdateAnimBg="0"/>
      <p:bldP spid="11279" grpId="0" autoUpdateAnimBg="0"/>
      <p:bldP spid="11285" grpId="0" autoUpdateAnimBg="0"/>
      <p:bldP spid="11291" grpId="0" autoUpdateAnimBg="0"/>
      <p:bldP spid="11292" grpId="0" autoUpdateAnimBg="0"/>
      <p:bldP spid="11294" grpId="0" autoUpdateAnimBg="0"/>
      <p:bldP spid="40" grpId="0" autoUpdateAnimBg="0"/>
    </p:bldLst>
  </p:timing>
</p:sld>
</file>

<file path=ppt/theme/theme1.xml><?xml version="1.0" encoding="utf-8"?>
<a:theme xmlns:a="http://schemas.openxmlformats.org/drawingml/2006/main" name="1_Thème Office">
  <a:themeElements>
    <a:clrScheme name="INRA">
      <a:dk1>
        <a:sysClr val="windowText" lastClr="000000"/>
      </a:dk1>
      <a:lt1>
        <a:sysClr val="window" lastClr="FFFFFF"/>
      </a:lt1>
      <a:dk2>
        <a:srgbClr val="BCD631"/>
      </a:dk2>
      <a:lt2>
        <a:srgbClr val="8BAC21"/>
      </a:lt2>
      <a:accent1>
        <a:srgbClr val="ED1A5C"/>
      </a:accent1>
      <a:accent2>
        <a:srgbClr val="7B2946"/>
      </a:accent2>
      <a:accent3>
        <a:srgbClr val="F47D20"/>
      </a:accent3>
      <a:accent4>
        <a:srgbClr val="6D4635"/>
      </a:accent4>
      <a:accent5>
        <a:srgbClr val="2AA2E0"/>
      </a:accent5>
      <a:accent6>
        <a:srgbClr val="013F4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590BF299FDDB43ACC9BB260CADEA34" ma:contentTypeVersion="0" ma:contentTypeDescription="Crée un document." ma:contentTypeScope="" ma:versionID="37a2793cb36ff345f794ef81b1060fea">
  <xsd:schema xmlns:xsd="http://www.w3.org/2001/XMLSchema" xmlns:xs="http://www.w3.org/2001/XMLSchema" xmlns:p="http://schemas.microsoft.com/office/2006/metadata/properties" targetNamespace="http://schemas.microsoft.com/office/2006/metadata/properties" ma:root="true" ma:fieldsID="d3a57f412884f1d693e7466d32ba4d6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55ECFA-F639-4BD1-A90A-A49F0F54CE46}">
  <ds:schemaRefs>
    <ds:schemaRef ds:uri="http://schemas.microsoft.com/sharepoint/v3/contenttype/forms"/>
  </ds:schemaRefs>
</ds:datastoreItem>
</file>

<file path=customXml/itemProps2.xml><?xml version="1.0" encoding="utf-8"?>
<ds:datastoreItem xmlns:ds="http://schemas.openxmlformats.org/officeDocument/2006/customXml" ds:itemID="{AA7ED1E7-D69E-4D0A-9F0F-A07F9EE1560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BE9C84A-2700-4B74-8EFC-6DA24BCAC6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Wisp</Template>
  <TotalTime>10940</TotalTime>
  <Words>6066</Words>
  <Application>Microsoft Office PowerPoint</Application>
  <PresentationFormat>Affichage à l'écran (4:3)</PresentationFormat>
  <Paragraphs>1155</Paragraphs>
  <Slides>107</Slides>
  <Notes>37</Notes>
  <HiddenSlides>0</HiddenSlides>
  <MMClips>0</MMClips>
  <ScaleCrop>false</ScaleCrop>
  <HeadingPairs>
    <vt:vector size="8" baseType="variant">
      <vt:variant>
        <vt:lpstr>Polices utilisées</vt:lpstr>
      </vt:variant>
      <vt:variant>
        <vt:i4>16</vt:i4>
      </vt:variant>
      <vt:variant>
        <vt:lpstr>Thème</vt:lpstr>
      </vt:variant>
      <vt:variant>
        <vt:i4>1</vt:i4>
      </vt:variant>
      <vt:variant>
        <vt:lpstr>Serveurs OLE incorporés</vt:lpstr>
      </vt:variant>
      <vt:variant>
        <vt:i4>1</vt:i4>
      </vt:variant>
      <vt:variant>
        <vt:lpstr>Titres des diapositives</vt:lpstr>
      </vt:variant>
      <vt:variant>
        <vt:i4>107</vt:i4>
      </vt:variant>
    </vt:vector>
  </HeadingPairs>
  <TitlesOfParts>
    <vt:vector size="125" baseType="lpstr">
      <vt:lpstr>ＭＳ Ｐゴシック</vt:lpstr>
      <vt:lpstr>ＭＳ Ｐゴシック</vt:lpstr>
      <vt:lpstr>Arial</vt:lpstr>
      <vt:lpstr>Arial Narrow</vt:lpstr>
      <vt:lpstr>Calibri</vt:lpstr>
      <vt:lpstr>Cambria</vt:lpstr>
      <vt:lpstr>Helvetica</vt:lpstr>
      <vt:lpstr>msgothic</vt:lpstr>
      <vt:lpstr>Myriad Pro Black SemiCond</vt:lpstr>
      <vt:lpstr>Shruti</vt:lpstr>
      <vt:lpstr>Symbol</vt:lpstr>
      <vt:lpstr>Tahoma</vt:lpstr>
      <vt:lpstr>Times</vt:lpstr>
      <vt:lpstr>Times New Roman</vt:lpstr>
      <vt:lpstr>Tw Cen MT</vt:lpstr>
      <vt:lpstr>Wingdings</vt:lpstr>
      <vt:lpstr>1_Thème Office</vt:lpstr>
      <vt:lpstr>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INRA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admin_jgrayon</dc:creator>
  <cp:lastModifiedBy>Laurent</cp:lastModifiedBy>
  <cp:revision>534</cp:revision>
  <dcterms:created xsi:type="dcterms:W3CDTF">2014-06-25T06:52:34Z</dcterms:created>
  <dcterms:modified xsi:type="dcterms:W3CDTF">2016-11-17T13:50:53Z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0x01010032590BF299FDDB43ACC9BB260CADEA34</vt:lpwstr>
  </property>
  <property fmtid="{D5CDD505-2E9C-101B-9397-08002B2CF9AE}" pid="3" name="IsMyDocuments">
    <vt:bool>true</vt:bool>
  </property>
</Properties>
</file>