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301" r:id="rId3"/>
    <p:sldId id="281" r:id="rId4"/>
    <p:sldId id="282" r:id="rId5"/>
    <p:sldId id="276" r:id="rId6"/>
    <p:sldId id="257" r:id="rId7"/>
    <p:sldId id="277" r:id="rId8"/>
    <p:sldId id="269" r:id="rId9"/>
    <p:sldId id="270" r:id="rId10"/>
    <p:sldId id="271" r:id="rId11"/>
    <p:sldId id="286" r:id="rId12"/>
    <p:sldId id="273" r:id="rId13"/>
    <p:sldId id="291" r:id="rId14"/>
    <p:sldId id="297" r:id="rId15"/>
    <p:sldId id="280" r:id="rId16"/>
    <p:sldId id="283" r:id="rId17"/>
    <p:sldId id="284" r:id="rId18"/>
    <p:sldId id="285" r:id="rId19"/>
    <p:sldId id="292" r:id="rId20"/>
    <p:sldId id="293" r:id="rId21"/>
    <p:sldId id="294" r:id="rId22"/>
    <p:sldId id="295" r:id="rId23"/>
    <p:sldId id="296" r:id="rId24"/>
    <p:sldId id="298" r:id="rId25"/>
    <p:sldId id="299" r:id="rId2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37" autoAdjust="0"/>
  </p:normalViewPr>
  <p:slideViewPr>
    <p:cSldViewPr snapToGrid="0" snapToObjects="1"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B4719-4CC9-E247-B3E3-E3EE17C7B9C5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B41B8-9EC3-A449-BA10-E6DBC4C39C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3559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B41B8-9EC3-A449-BA10-E6DBC4C39CEB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71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408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7759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6319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9112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1656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0788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5435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121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6446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2909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814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AF0C-E7C7-8E43-9352-EF081AE119CC}" type="datetimeFigureOut">
              <a:rPr lang="fr-FR" smtClean="0"/>
              <a:pPr/>
              <a:t>01/09/2016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6EEF-56F4-E441-B78E-D3D2F1EC1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6694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880543"/>
            <a:ext cx="8997241" cy="1470025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ANR </a:t>
            </a:r>
            <a:r>
              <a:rPr lang="fr-FR" sz="3600" b="1" dirty="0" err="1" smtClean="0"/>
              <a:t>MedInnLocal</a:t>
            </a:r>
            <a:r>
              <a:rPr lang="fr-FR" sz="3600" b="1" dirty="0" smtClean="0"/>
              <a:t> </a:t>
            </a:r>
            <a:br>
              <a:rPr lang="fr-FR" sz="3600" b="1" dirty="0" smtClean="0"/>
            </a:br>
            <a:r>
              <a:rPr lang="fr-FR" sz="3600" b="1" dirty="0" smtClean="0"/>
              <a:t>Tâche 3 : </a:t>
            </a:r>
            <a:r>
              <a:rPr lang="fr-FR" b="1" dirty="0"/>
              <a:t/>
            </a:r>
            <a:br>
              <a:rPr lang="fr-FR" b="1" dirty="0"/>
            </a:br>
            <a:r>
              <a:rPr lang="fr-FR" sz="3600" b="1" i="1" dirty="0"/>
              <a:t>Dynamiques des savoirs </a:t>
            </a:r>
            <a:r>
              <a:rPr lang="fr-FR" sz="3600" b="1" i="1" dirty="0" smtClean="0"/>
              <a:t>&amp; des </a:t>
            </a:r>
            <a:r>
              <a:rPr lang="fr-FR" sz="3600" b="1" i="1" dirty="0"/>
              <a:t>savoir faire</a:t>
            </a:r>
            <a:r>
              <a:rPr lang="fr-FR" sz="3600" b="1" dirty="0"/>
              <a:t/>
            </a:r>
            <a:br>
              <a:rPr lang="fr-FR" sz="3600" b="1" dirty="0"/>
            </a:br>
            <a:r>
              <a:rPr lang="fr-FR" sz="3600" b="1" dirty="0"/>
              <a:t>Transmission </a:t>
            </a:r>
            <a:r>
              <a:rPr lang="fr-FR" sz="3600" b="1" dirty="0" smtClean="0"/>
              <a:t>et Innovation </a:t>
            </a:r>
            <a:r>
              <a:rPr lang="fr-FR" sz="4000" b="1" dirty="0" smtClean="0"/>
              <a:t/>
            </a:r>
            <a:br>
              <a:rPr lang="fr-FR" sz="4000" b="1" dirty="0" smtClean="0"/>
            </a:b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3667" y="3886199"/>
            <a:ext cx="8793574" cy="2392187"/>
          </a:xfrm>
        </p:spPr>
        <p:txBody>
          <a:bodyPr>
            <a:normAutofit fontScale="77500" lnSpcReduction="20000"/>
          </a:bodyPr>
          <a:lstStyle/>
          <a:p>
            <a:r>
              <a:rPr lang="fr-FR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Equipe de Coordination </a:t>
            </a:r>
            <a:r>
              <a:rPr lang="fr-FR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fr-FR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Hassan </a:t>
            </a:r>
            <a:r>
              <a:rPr lang="fr-FR" sz="28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kamil</a:t>
            </a:r>
            <a:r>
              <a:rPr lang="fr-FR" sz="2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Antonin Adam, </a:t>
            </a:r>
            <a:r>
              <a:rPr lang="fr-FR" sz="2800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Jean Michel </a:t>
            </a:r>
            <a:r>
              <a:rPr lang="fr-FR" sz="2800" b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Sorba</a:t>
            </a:r>
            <a:endParaRPr lang="fr-FR" sz="2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fr-FR" sz="2800" b="1" u="sng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fr-FR" sz="2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fr-FR" sz="2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Participants : </a:t>
            </a:r>
            <a:endParaRPr lang="fr-FR" sz="28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r>
              <a:rPr lang="fr-FR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Angela Barthes</a:t>
            </a:r>
            <a:r>
              <a:rPr lang="fr-FR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Fatima </a:t>
            </a:r>
            <a:r>
              <a:rPr lang="fr-FR" sz="28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Ezzahra</a:t>
            </a:r>
            <a:r>
              <a:rPr lang="fr-FR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Ben </a:t>
            </a:r>
            <a:r>
              <a:rPr lang="fr-FR" sz="28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</a:t>
            </a:r>
            <a:r>
              <a:rPr lang="fr-FR" sz="28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hallouq</a:t>
            </a:r>
            <a:r>
              <a:rPr lang="fr-FR" sz="28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Mina </a:t>
            </a:r>
            <a:r>
              <a:rPr lang="fr-FR" sz="28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Hilali</a:t>
            </a:r>
            <a:r>
              <a:rPr lang="fr-FR" sz="28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Geneviève </a:t>
            </a:r>
            <a:r>
              <a:rPr lang="fr-FR" sz="2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Michon, </a:t>
            </a:r>
            <a:r>
              <a:rPr lang="fr-FR" sz="2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Hassan </a:t>
            </a:r>
            <a:r>
              <a:rPr lang="fr-FR" sz="29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Kamil</a:t>
            </a:r>
            <a:r>
              <a:rPr lang="fr-FR" sz="2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Jean</a:t>
            </a:r>
            <a:r>
              <a:rPr lang="fr-FR" sz="2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-Michel </a:t>
            </a:r>
            <a:r>
              <a:rPr lang="fr-FR" sz="29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Sorba</a:t>
            </a:r>
            <a:r>
              <a:rPr lang="fr-FR" sz="2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9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Lahoucine</a:t>
            </a:r>
            <a:r>
              <a:rPr lang="fr-FR" sz="2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9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Amzil</a:t>
            </a:r>
            <a:r>
              <a:rPr lang="fr-FR" sz="2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fr-FR" sz="29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Abdelilah</a:t>
            </a:r>
            <a:r>
              <a:rPr lang="fr-FR" sz="2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FR" sz="29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Lissaneddine</a:t>
            </a:r>
            <a:r>
              <a:rPr lang="fr-FR" sz="29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Antonin </a:t>
            </a:r>
            <a:r>
              <a:rPr lang="fr-FR" sz="2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Adam, François </a:t>
            </a:r>
            <a:r>
              <a:rPr lang="fr-FR" sz="29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verdeaux</a:t>
            </a:r>
            <a:r>
              <a:rPr lang="fr-FR" sz="29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endParaRPr lang="fr-FR" sz="29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just"/>
            <a:endParaRPr lang="fr-FR" sz="29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17585" y="215660"/>
            <a:ext cx="8082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Séminaire de lancement – Terres d’AMANAR (Maroc)</a:t>
            </a:r>
          </a:p>
          <a:p>
            <a:pPr algn="ctr"/>
            <a:r>
              <a:rPr lang="fr-FR" sz="2000" b="1" dirty="0" smtClean="0"/>
              <a:t>3 février 2014</a:t>
            </a:r>
            <a:endParaRPr lang="fr-FR" sz="2000" b="1" dirty="0"/>
          </a:p>
        </p:txBody>
      </p:sp>
    </p:spTree>
    <p:extLst>
      <p:ext uri="{BB962C8B-B14F-4D97-AF65-F5344CB8AC3E}">
        <p14:creationId xmlns="" xmlns:p14="http://schemas.microsoft.com/office/powerpoint/2010/main" val="9015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726" y="179725"/>
            <a:ext cx="8841496" cy="1270055"/>
          </a:xfrm>
        </p:spPr>
        <p:txBody>
          <a:bodyPr>
            <a:normAutofit fontScale="90000"/>
          </a:bodyPr>
          <a:lstStyle/>
          <a:p>
            <a:pPr lvl="0"/>
            <a:r>
              <a:rPr lang="fr-FR" sz="2200" dirty="0" smtClean="0"/>
              <a:t> </a:t>
            </a:r>
            <a:br>
              <a:rPr lang="fr-FR" sz="2200" dirty="0" smtClean="0"/>
            </a:br>
            <a:r>
              <a:rPr lang="fr-FR" sz="2700" b="1" dirty="0" smtClean="0"/>
              <a:t>Projet 3 : </a:t>
            </a:r>
            <a:br>
              <a:rPr lang="fr-FR" sz="2700" b="1" dirty="0" smtClean="0"/>
            </a:br>
            <a:r>
              <a:rPr lang="fr-FR" sz="2700" b="1" dirty="0" smtClean="0"/>
              <a:t>La place marchande : lieu de transmission et d’apprentissage</a:t>
            </a:r>
            <a:br>
              <a:rPr lang="fr-FR" sz="2700" b="1" dirty="0" smtClean="0"/>
            </a:br>
            <a:r>
              <a:rPr lang="fr-FR" sz="2700" b="1" dirty="0" smtClean="0"/>
              <a:t/>
            </a:r>
            <a:br>
              <a:rPr lang="fr-FR" sz="2700" b="1" dirty="0" smtClean="0"/>
            </a:br>
            <a:r>
              <a:rPr lang="fr-FR" sz="2200" dirty="0" smtClean="0"/>
              <a:t>Participants</a:t>
            </a:r>
            <a:r>
              <a:rPr lang="fr-FR" sz="2200" dirty="0"/>
              <a:t> : </a:t>
            </a:r>
            <a:r>
              <a:rPr lang="fr-FR" sz="2200" dirty="0" smtClean="0"/>
              <a:t>Geneviève </a:t>
            </a:r>
            <a:r>
              <a:rPr lang="fr-FR" sz="2200" dirty="0"/>
              <a:t>Michon, Jean-Michel </a:t>
            </a:r>
            <a:r>
              <a:rPr lang="fr-FR" sz="2200" dirty="0" err="1"/>
              <a:t>Sorba</a:t>
            </a:r>
            <a:r>
              <a:rPr lang="fr-FR" sz="2200" dirty="0"/>
              <a:t>, Antonin Adam</a:t>
            </a:r>
            <a:r>
              <a:rPr lang="fr-FR" sz="2200" dirty="0" smtClean="0"/>
              <a:t>, </a:t>
            </a:r>
            <a:r>
              <a:rPr lang="fr-FR" sz="2200" dirty="0"/>
              <a:t>François </a:t>
            </a:r>
            <a:r>
              <a:rPr lang="fr-FR" sz="2200" dirty="0" err="1" smtClean="0"/>
              <a:t>Verdeaux</a:t>
            </a:r>
            <a:r>
              <a:rPr lang="fr-FR" sz="2200" dirty="0" smtClean="0"/>
              <a:t>, Hassan </a:t>
            </a:r>
            <a:r>
              <a:rPr lang="fr-FR" sz="2200" dirty="0" err="1" smtClean="0"/>
              <a:t>Kamil</a:t>
            </a:r>
            <a:r>
              <a:rPr lang="fr-FR" sz="2200" dirty="0" smtClean="0"/>
              <a:t>, </a:t>
            </a:r>
            <a:r>
              <a:rPr lang="fr-FR" sz="2200" dirty="0" err="1" smtClean="0"/>
              <a:t>Lahoucine</a:t>
            </a:r>
            <a:r>
              <a:rPr lang="fr-FR" sz="2200" dirty="0" smtClean="0"/>
              <a:t> </a:t>
            </a:r>
            <a:r>
              <a:rPr lang="fr-FR" sz="2200" dirty="0" err="1" smtClean="0"/>
              <a:t>Amzil</a:t>
            </a:r>
            <a:r>
              <a:rPr lang="fr-FR" sz="2200" dirty="0" smtClean="0"/>
              <a:t>, </a:t>
            </a:r>
            <a:r>
              <a:rPr lang="fr-FR" sz="2000" dirty="0" smtClean="0"/>
              <a:t>E3R, </a:t>
            </a:r>
            <a:r>
              <a:rPr lang="fr-FR" sz="2000" dirty="0"/>
              <a:t>M</a:t>
            </a:r>
            <a:r>
              <a:rPr lang="fr-FR" sz="2000" dirty="0" smtClean="0"/>
              <a:t>ina HILALI.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smtClean="0"/>
              <a:t>,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endParaRPr lang="fr-FR" sz="2400" dirty="0"/>
          </a:p>
          <a:p>
            <a:pPr lvl="0">
              <a:buFont typeface="Wingdings" charset="2"/>
              <a:buChar char="Ø"/>
            </a:pPr>
            <a:r>
              <a:rPr lang="fr-FR" sz="6000" b="1" dirty="0" smtClean="0"/>
              <a:t>les </a:t>
            </a:r>
            <a:r>
              <a:rPr lang="fr-FR" sz="6000" b="1" dirty="0"/>
              <a:t>savoirs </a:t>
            </a:r>
            <a:r>
              <a:rPr lang="fr-FR" sz="6000" b="1" dirty="0" smtClean="0"/>
              <a:t>marchands</a:t>
            </a:r>
            <a:r>
              <a:rPr lang="fr-FR" sz="6000" dirty="0" smtClean="0"/>
              <a:t> constitutifs </a:t>
            </a:r>
            <a:r>
              <a:rPr lang="fr-FR" sz="6000" dirty="0"/>
              <a:t>du corpus de connaissances des populations des </a:t>
            </a:r>
            <a:r>
              <a:rPr lang="fr-FR" sz="6000" dirty="0" smtClean="0"/>
              <a:t>AP : </a:t>
            </a:r>
          </a:p>
          <a:p>
            <a:pPr marL="0" lvl="0" indent="0">
              <a:buNone/>
            </a:pPr>
            <a:r>
              <a:rPr lang="fr-FR" sz="6000" dirty="0" smtClean="0"/>
              <a:t>Dispositifs et équipement  : Repères</a:t>
            </a:r>
            <a:r>
              <a:rPr lang="fr-FR" sz="6000" dirty="0"/>
              <a:t>, Critères, </a:t>
            </a:r>
            <a:r>
              <a:rPr lang="fr-FR" sz="6000" dirty="0" smtClean="0"/>
              <a:t>réputation</a:t>
            </a:r>
            <a:r>
              <a:rPr lang="fr-FR" sz="6000" dirty="0"/>
              <a:t>…d’achat et de vente </a:t>
            </a:r>
          </a:p>
          <a:p>
            <a:pPr marL="0" lvl="0" indent="0">
              <a:buNone/>
            </a:pPr>
            <a:r>
              <a:rPr lang="fr-FR" sz="6000" dirty="0" smtClean="0"/>
              <a:t>Marchés : lieu d’expression et de production des SF </a:t>
            </a:r>
          </a:p>
          <a:p>
            <a:pPr marL="0" lvl="0" indent="0">
              <a:buNone/>
            </a:pPr>
            <a:endParaRPr lang="fr-FR" sz="6000" dirty="0"/>
          </a:p>
          <a:p>
            <a:pPr lvl="0">
              <a:buFont typeface="Wingdings" charset="2"/>
              <a:buChar char="Ø"/>
            </a:pPr>
            <a:r>
              <a:rPr lang="fr-FR" sz="6000" b="1" dirty="0"/>
              <a:t>Les transactions marchandes  </a:t>
            </a:r>
            <a:r>
              <a:rPr lang="fr-FR" sz="6000" dirty="0" smtClean="0"/>
              <a:t>: des </a:t>
            </a:r>
            <a:r>
              <a:rPr lang="fr-FR" sz="6000" dirty="0"/>
              <a:t>situations d’apprentissage des producteurs et des mangeurs, des vendeurs et de leurs clientèles qui participent à la transmission des savoir-</a:t>
            </a:r>
            <a:r>
              <a:rPr lang="fr-FR" sz="6000" dirty="0" smtClean="0"/>
              <a:t>faire. </a:t>
            </a:r>
          </a:p>
          <a:p>
            <a:pPr marL="0" lvl="0" indent="0">
              <a:buNone/>
            </a:pPr>
            <a:r>
              <a:rPr lang="fr-FR" sz="6000" dirty="0" smtClean="0"/>
              <a:t>Dispositions des populations locales vis a vis du marché</a:t>
            </a:r>
          </a:p>
          <a:p>
            <a:pPr marL="0" lvl="0" indent="0">
              <a:buNone/>
            </a:pPr>
            <a:r>
              <a:rPr lang="fr-FR" sz="6000" dirty="0" smtClean="0"/>
              <a:t>Marchés : lieu d’apprentissage des savoirs locaux</a:t>
            </a:r>
            <a:endParaRPr lang="fr-FR" sz="6000" dirty="0"/>
          </a:p>
          <a:p>
            <a:pPr marL="0" indent="0">
              <a:buNone/>
            </a:pPr>
            <a:endParaRPr lang="fr-FR" sz="4200" dirty="0" smtClean="0"/>
          </a:p>
          <a:p>
            <a:pPr marL="0" indent="0">
              <a:buNone/>
            </a:pPr>
            <a:r>
              <a:rPr lang="fr-FR" sz="6200" b="1" dirty="0"/>
              <a:t>Terrains : </a:t>
            </a:r>
          </a:p>
          <a:p>
            <a:r>
              <a:rPr lang="fr-FR" sz="6200" dirty="0"/>
              <a:t>Marchés de proximité, marchés de foire, </a:t>
            </a:r>
          </a:p>
          <a:p>
            <a:r>
              <a:rPr lang="fr-FR" sz="6200" dirty="0"/>
              <a:t>souks et </a:t>
            </a:r>
            <a:r>
              <a:rPr lang="fr-FR" sz="6200" dirty="0" err="1"/>
              <a:t>moussem</a:t>
            </a:r>
            <a:r>
              <a:rPr lang="fr-FR" sz="6200" dirty="0"/>
              <a:t> et</a:t>
            </a:r>
          </a:p>
          <a:p>
            <a:pPr marL="0" indent="0">
              <a:buNone/>
            </a:pPr>
            <a:r>
              <a:rPr lang="fr-FR" sz="6200" dirty="0"/>
              <a:t> …GMS - Corse et Maroc</a:t>
            </a:r>
          </a:p>
        </p:txBody>
      </p:sp>
    </p:spTree>
    <p:extLst>
      <p:ext uri="{BB962C8B-B14F-4D97-AF65-F5344CB8AC3E}">
        <p14:creationId xmlns="" xmlns:p14="http://schemas.microsoft.com/office/powerpoint/2010/main" val="262145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6169" y="274638"/>
            <a:ext cx="8723052" cy="114300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/>
              <a:t>Projet 4 : </a:t>
            </a:r>
            <a:br>
              <a:rPr lang="fr-FR" sz="2800" b="1" dirty="0" smtClean="0"/>
            </a:br>
            <a:r>
              <a:rPr lang="fr-FR" sz="2800" b="1" dirty="0" smtClean="0"/>
              <a:t>Situations, lieux et dispositifs</a:t>
            </a:r>
            <a:br>
              <a:rPr lang="fr-FR" sz="2800" b="1" dirty="0" smtClean="0"/>
            </a:br>
            <a:r>
              <a:rPr lang="fr-FR" sz="2800" b="1" dirty="0" smtClean="0"/>
              <a:t> de la  transmission</a:t>
            </a:r>
            <a:r>
              <a:rPr lang="fr-FR" sz="2800" b="1" dirty="0"/>
              <a:t> </a:t>
            </a:r>
            <a:r>
              <a:rPr lang="fr-FR" sz="2800" b="1" dirty="0" smtClean="0"/>
              <a:t>et de l’apprentissage</a:t>
            </a:r>
            <a:br>
              <a:rPr lang="fr-FR" sz="2800" b="1" dirty="0" smtClean="0"/>
            </a:br>
            <a:r>
              <a:rPr lang="fr-FR" sz="2200" b="1" dirty="0" smtClean="0"/>
              <a:t>Participants : </a:t>
            </a:r>
            <a:r>
              <a:rPr lang="fr-FR" sz="2200" dirty="0" err="1" smtClean="0"/>
              <a:t>Abdelilah</a:t>
            </a:r>
            <a:r>
              <a:rPr lang="fr-FR" sz="2200" dirty="0" smtClean="0"/>
              <a:t> </a:t>
            </a:r>
            <a:r>
              <a:rPr lang="fr-FR" sz="2200" dirty="0" err="1" smtClean="0"/>
              <a:t>Lissaneddine</a:t>
            </a:r>
            <a:r>
              <a:rPr lang="fr-FR" sz="2200" dirty="0" smtClean="0"/>
              <a:t>, Angela </a:t>
            </a:r>
            <a:r>
              <a:rPr lang="fr-FR" sz="2200" dirty="0" err="1" smtClean="0"/>
              <a:t>Barthès</a:t>
            </a:r>
            <a:r>
              <a:rPr lang="fr-FR" sz="2200" dirty="0" smtClean="0"/>
              <a:t>, Fatima </a:t>
            </a:r>
            <a:r>
              <a:rPr lang="fr-FR" sz="2200" dirty="0" err="1" smtClean="0"/>
              <a:t>Ezzahra</a:t>
            </a:r>
            <a:r>
              <a:rPr lang="fr-FR" sz="2200" dirty="0" smtClean="0"/>
              <a:t> Ben </a:t>
            </a:r>
            <a:r>
              <a:rPr lang="fr-FR" sz="2200" dirty="0" err="1" smtClean="0"/>
              <a:t>khallouq</a:t>
            </a:r>
            <a:r>
              <a:rPr lang="fr-FR" sz="2200" dirty="0" smtClean="0"/>
              <a:t>, Mina </a:t>
            </a:r>
            <a:r>
              <a:rPr lang="fr-FR" sz="2200" dirty="0" err="1"/>
              <a:t>H</a:t>
            </a:r>
            <a:r>
              <a:rPr lang="fr-FR" sz="2200" dirty="0" err="1" smtClean="0"/>
              <a:t>ilali</a:t>
            </a:r>
            <a:endParaRPr lang="fr-FR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63796"/>
            <a:ext cx="8552021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Lieu et dispositifs de patrimonialisation (musée, éducation au patrimoine)</a:t>
            </a:r>
            <a:endParaRPr lang="fr-FR" sz="2400" dirty="0"/>
          </a:p>
          <a:p>
            <a:r>
              <a:rPr lang="fr-FR" sz="2400" dirty="0"/>
              <a:t>Liens entre savoirs, dispositifs d’apprentissage et constructions des </a:t>
            </a:r>
            <a:r>
              <a:rPr lang="fr-FR" sz="2400" dirty="0" smtClean="0"/>
              <a:t>territoires</a:t>
            </a:r>
            <a:endParaRPr lang="fr-FR" sz="2400" dirty="0"/>
          </a:p>
          <a:p>
            <a:r>
              <a:rPr lang="fr-FR" sz="2400" i="1" dirty="0" err="1" smtClean="0"/>
              <a:t>Jemaa</a:t>
            </a:r>
            <a:r>
              <a:rPr lang="fr-FR" sz="2400" i="1" dirty="0" smtClean="0"/>
              <a:t> el </a:t>
            </a:r>
            <a:r>
              <a:rPr lang="fr-FR" sz="2400" i="1" dirty="0" err="1" smtClean="0"/>
              <a:t>Fena</a:t>
            </a:r>
            <a:r>
              <a:rPr lang="fr-FR" sz="2400" i="1" dirty="0" smtClean="0"/>
              <a:t> </a:t>
            </a:r>
            <a:r>
              <a:rPr lang="fr-FR" sz="2400" dirty="0" smtClean="0"/>
              <a:t>: « du lieu de transmission au lieu marchand » </a:t>
            </a:r>
          </a:p>
          <a:p>
            <a:pPr marL="0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(rites, Savoirs, représentations, modalités de construction des 	valeurs patrimoniales matérielles et immatérielles) </a:t>
            </a:r>
          </a:p>
          <a:p>
            <a:r>
              <a:rPr lang="fr-FR" sz="2400" dirty="0" smtClean="0"/>
              <a:t>Rites, proverbes naturalistes et dictons du Moyen Atlas : représentations, mode de transmission, apprentissage et pacification.</a:t>
            </a:r>
          </a:p>
          <a:p>
            <a:pPr marL="0" indent="0">
              <a:buNone/>
            </a:pPr>
            <a:r>
              <a:rPr lang="fr-FR" sz="2400" b="1" dirty="0" smtClean="0"/>
              <a:t>Terrains : </a:t>
            </a:r>
            <a:r>
              <a:rPr lang="fr-FR" sz="2400" dirty="0" smtClean="0"/>
              <a:t>Maroc, Corse</a:t>
            </a:r>
          </a:p>
        </p:txBody>
      </p:sp>
    </p:spTree>
    <p:extLst>
      <p:ext uri="{BB962C8B-B14F-4D97-AF65-F5344CB8AC3E}">
        <p14:creationId xmlns="" xmlns:p14="http://schemas.microsoft.com/office/powerpoint/2010/main" val="3513184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/>
              <a:t>Projet 5 : Analyse des processus d’innovation technique et </a:t>
            </a:r>
            <a:r>
              <a:rPr lang="fr-FR" sz="3200" b="1" dirty="0" smtClean="0"/>
              <a:t>organisationnelle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/>
              <a:t>Projet : Jean Paul </a:t>
            </a:r>
            <a:r>
              <a:rPr lang="fr-FR" sz="2600" dirty="0" err="1" smtClean="0"/>
              <a:t>Dubeuf</a:t>
            </a:r>
            <a:r>
              <a:rPr lang="fr-FR" sz="2600" dirty="0" smtClean="0"/>
              <a:t> </a:t>
            </a:r>
          </a:p>
          <a:p>
            <a:pPr marL="0" indent="0">
              <a:buNone/>
            </a:pPr>
            <a:r>
              <a:rPr lang="fr-FR" sz="2800" dirty="0" smtClean="0"/>
              <a:t>Identification des différentes </a:t>
            </a:r>
            <a:r>
              <a:rPr lang="fr-FR" sz="2800" dirty="0"/>
              <a:t>formes d’innovation (les spécialités locales méditerranéennes [produits] ,les innovations  techniques mais aussi les initiatives organisationnelles portées par les politiques publiques comme par les acteurs locaux</a:t>
            </a:r>
            <a:r>
              <a:rPr lang="fr-FR" sz="2800" dirty="0" smtClean="0"/>
              <a:t>).</a:t>
            </a:r>
            <a:endParaRPr lang="fr-FR" sz="2600" dirty="0"/>
          </a:p>
        </p:txBody>
      </p:sp>
    </p:spTree>
    <p:extLst>
      <p:ext uri="{BB962C8B-B14F-4D97-AF65-F5344CB8AC3E}">
        <p14:creationId xmlns="" xmlns:p14="http://schemas.microsoft.com/office/powerpoint/2010/main" val="81703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Programmation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6276"/>
            <a:ext cx="8229600" cy="4999887"/>
          </a:xfrm>
        </p:spPr>
        <p:txBody>
          <a:bodyPr>
            <a:normAutofit fontScale="55000" lnSpcReduction="20000"/>
          </a:bodyPr>
          <a:lstStyle/>
          <a:p>
            <a:r>
              <a:rPr lang="fr-FR" b="1" u="sng" dirty="0" smtClean="0"/>
              <a:t>Année 1 (2014) :</a:t>
            </a:r>
          </a:p>
          <a:p>
            <a:pPr marL="0" indent="0">
              <a:buNone/>
            </a:pPr>
            <a:r>
              <a:rPr lang="fr-FR" dirty="0" smtClean="0"/>
              <a:t>Nouvelle rédaction du papier de positionnement</a:t>
            </a:r>
          </a:p>
          <a:p>
            <a:pPr marL="0" indent="0">
              <a:buNone/>
            </a:pPr>
            <a:r>
              <a:rPr lang="fr-FR" dirty="0" smtClean="0"/>
              <a:t>Programmation des activités, terrains et contributeurs</a:t>
            </a:r>
          </a:p>
          <a:p>
            <a:pPr marL="0" indent="0">
              <a:buNone/>
            </a:pPr>
            <a:r>
              <a:rPr lang="fr-FR" dirty="0"/>
              <a:t>Choix d’un terrain de visite : « regards croisés </a:t>
            </a:r>
            <a:r>
              <a:rPr lang="fr-FR" dirty="0" smtClean="0"/>
              <a:t>» (Foire du miel, </a:t>
            </a:r>
            <a:r>
              <a:rPr lang="fr-FR" dirty="0" err="1" smtClean="0"/>
              <a:t>Murzu</a:t>
            </a:r>
            <a:r>
              <a:rPr lang="fr-FR" dirty="0" smtClean="0"/>
              <a:t>, Corse)</a:t>
            </a:r>
          </a:p>
          <a:p>
            <a:pPr marL="0" indent="0">
              <a:buNone/>
            </a:pPr>
            <a:r>
              <a:rPr lang="fr-FR" dirty="0" smtClean="0"/>
              <a:t>(début mars)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Atelier d’échanges, </a:t>
            </a:r>
            <a:r>
              <a:rPr lang="fr-FR" dirty="0" err="1" smtClean="0"/>
              <a:t>intraWP</a:t>
            </a:r>
            <a:r>
              <a:rPr lang="fr-FR" dirty="0" smtClean="0"/>
              <a:t> : travaux, projets, et thèse</a:t>
            </a:r>
          </a:p>
          <a:p>
            <a:pPr marL="0" indent="0">
              <a:buNone/>
            </a:pPr>
            <a:r>
              <a:rPr lang="fr-FR" dirty="0" smtClean="0"/>
              <a:t>Définition des méthodologies et des protocoles d’enquête</a:t>
            </a:r>
          </a:p>
          <a:p>
            <a:pPr marL="0" indent="0">
              <a:buNone/>
            </a:pPr>
            <a:r>
              <a:rPr lang="fr-FR" dirty="0" smtClean="0"/>
              <a:t>Connexions inter-WP : plateforme d’échange</a:t>
            </a:r>
          </a:p>
          <a:p>
            <a:pPr marL="0" indent="0">
              <a:buNone/>
            </a:pPr>
            <a:r>
              <a:rPr lang="fr-FR" dirty="0" smtClean="0"/>
              <a:t>Terrain « savoirs apicoles » : foire du miel, </a:t>
            </a:r>
            <a:r>
              <a:rPr lang="fr-FR" dirty="0" err="1" smtClean="0"/>
              <a:t>Murzu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(septembre 2014)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Etat </a:t>
            </a:r>
            <a:r>
              <a:rPr lang="fr-FR" dirty="0" smtClean="0"/>
              <a:t>d’avancement des projets : </a:t>
            </a:r>
          </a:p>
          <a:p>
            <a:pPr marL="0" indent="0">
              <a:buNone/>
            </a:pPr>
            <a:r>
              <a:rPr lang="fr-FR" dirty="0" smtClean="0"/>
              <a:t>Remise rapport : </a:t>
            </a:r>
            <a:r>
              <a:rPr lang="fr-FR" u="sng" dirty="0" smtClean="0"/>
              <a:t>octobre 2014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Article : Etat de l’art et problématique, </a:t>
            </a:r>
          </a:p>
          <a:p>
            <a:pPr marL="0" indent="0">
              <a:buNone/>
            </a:pPr>
            <a:r>
              <a:rPr lang="fr-FR" dirty="0" smtClean="0"/>
              <a:t>(Décembre 2014)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09576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Programmation (suite)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dirty="0" smtClean="0"/>
              <a:t>Année 2 (2015)</a:t>
            </a:r>
          </a:p>
          <a:p>
            <a:pPr marL="0" indent="0">
              <a:buNone/>
            </a:pPr>
            <a:r>
              <a:rPr lang="fr-FR" dirty="0"/>
              <a:t>Atelier </a:t>
            </a:r>
            <a:r>
              <a:rPr lang="fr-FR" dirty="0" smtClean="0"/>
              <a:t>d’échange ciblé sur un thème </a:t>
            </a:r>
            <a:r>
              <a:rPr lang="fr-FR" dirty="0" err="1" smtClean="0"/>
              <a:t>intraWP</a:t>
            </a:r>
            <a:r>
              <a:rPr lang="fr-FR" dirty="0" smtClean="0"/>
              <a:t> 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Focus méthodologique, thématique et ajustements</a:t>
            </a:r>
          </a:p>
          <a:p>
            <a:pPr marL="0" indent="0">
              <a:buNone/>
            </a:pPr>
            <a:r>
              <a:rPr lang="fr-FR" dirty="0" smtClean="0"/>
              <a:t>Notes d’étape et enquêtes terrain </a:t>
            </a:r>
            <a:r>
              <a:rPr lang="fr-FR" smtClean="0"/>
              <a:t>: Maroc</a:t>
            </a: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Mars 2015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Séminaire général à mi-parcours : bilan d’étape et ajustements éventuels</a:t>
            </a:r>
          </a:p>
          <a:p>
            <a:pPr marL="0" indent="0" algn="just">
              <a:buNone/>
            </a:pPr>
            <a:r>
              <a:rPr lang="fr-FR" dirty="0" smtClean="0"/>
              <a:t>(juin 2015)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Visite d’un terrain d’intérêt commun au projet de la tache</a:t>
            </a:r>
          </a:p>
          <a:p>
            <a:pPr marL="0" indent="0" algn="just">
              <a:buNone/>
            </a:pPr>
            <a:r>
              <a:rPr lang="fr-FR" dirty="0" smtClean="0"/>
              <a:t>(Septembre 2014)</a:t>
            </a:r>
          </a:p>
          <a:p>
            <a:pPr marL="0" indent="0" algn="just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31028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Reprise de la tache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/>
              <a:t> </a:t>
            </a:r>
          </a:p>
          <a:p>
            <a:pPr marL="514350" lvl="0" indent="-514350">
              <a:buFont typeface="+mj-lt"/>
              <a:buAutoNum type="arabicParenR"/>
            </a:pPr>
            <a:r>
              <a:rPr lang="fr-FR" dirty="0"/>
              <a:t>Préciser la problématique générale </a:t>
            </a:r>
            <a:endParaRPr lang="fr-FR" dirty="0" smtClean="0"/>
          </a:p>
          <a:p>
            <a:pPr marL="514350" lvl="0" indent="-514350">
              <a:buFont typeface="+mj-lt"/>
              <a:buAutoNum type="arabicParenR"/>
            </a:pPr>
            <a:r>
              <a:rPr lang="fr-FR" dirty="0" smtClean="0"/>
              <a:t>Nourrir </a:t>
            </a:r>
            <a:r>
              <a:rPr lang="fr-FR" dirty="0"/>
              <a:t>la problématique du projet et les problématiques des taches</a:t>
            </a:r>
          </a:p>
          <a:p>
            <a:pPr lvl="1"/>
            <a:r>
              <a:rPr lang="fr-FR" dirty="0"/>
              <a:t>Identifier de quelles façons la thématique de la transmissions/innovation permet de comprendre certains aspects de la problématique des autres WP</a:t>
            </a:r>
          </a:p>
          <a:p>
            <a:pPr lvl="1"/>
            <a:r>
              <a:rPr lang="fr-FR" dirty="0" smtClean="0"/>
              <a:t>en </a:t>
            </a:r>
            <a:r>
              <a:rPr lang="fr-FR" dirty="0"/>
              <a:t>creux dans les textes de présentation</a:t>
            </a:r>
          </a:p>
          <a:p>
            <a:pPr lvl="1"/>
            <a:r>
              <a:rPr lang="fr-FR" dirty="0"/>
              <a:t>Nécessaire pour aborder certains aspects de la tache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3300" dirty="0"/>
              <a:t>Possibilité de sorties traitant la transmission comme un objet en soi </a:t>
            </a:r>
          </a:p>
          <a:p>
            <a:pPr marL="514350" indent="-514350">
              <a:buFont typeface="+mj-lt"/>
              <a:buAutoNum type="arabicParenR"/>
            </a:pPr>
            <a:r>
              <a:rPr lang="fr-FR" sz="3300" dirty="0"/>
              <a:t>Mettre en pratique une forme d’interdisciplinarité</a:t>
            </a:r>
          </a:p>
          <a:p>
            <a:pPr lvl="1"/>
            <a:r>
              <a:rPr lang="fr-FR" sz="2700" dirty="0"/>
              <a:t>Eviter de traiter cette question comme un objet disciplinaire (ethno) mais plus comme un objet concret, un processus  </a:t>
            </a:r>
          </a:p>
          <a:p>
            <a:pPr lvl="1"/>
            <a:r>
              <a:rPr lang="fr-FR" sz="2700" dirty="0"/>
              <a:t>Ouvrir aux disciplines des taches : économie, </a:t>
            </a:r>
            <a:r>
              <a:rPr lang="fr-FR" sz="2700" dirty="0" err="1"/>
              <a:t>S.gestion</a:t>
            </a:r>
            <a:r>
              <a:rPr lang="fr-FR" sz="2700" dirty="0"/>
              <a:t>, géographie, tourisme etc.</a:t>
            </a:r>
          </a:p>
          <a:p>
            <a:pPr marL="457200" lvl="1" indent="0">
              <a:buNone/>
            </a:pPr>
            <a:endParaRPr lang="fr-FR" sz="2700" dirty="0"/>
          </a:p>
          <a:p>
            <a:pPr marL="0" indent="0">
              <a:buNone/>
            </a:pPr>
            <a:r>
              <a:rPr lang="fr-FR" sz="3400" dirty="0"/>
              <a:t>Revisiter les tâches avec cette intention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033824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7787" y="1722752"/>
            <a:ext cx="8229600" cy="3722152"/>
          </a:xfrm>
        </p:spPr>
        <p:txBody>
          <a:bodyPr/>
          <a:lstStyle/>
          <a:p>
            <a:r>
              <a:rPr lang="fr-FR" dirty="0" smtClean="0"/>
              <a:t>Processus endogène et exogène</a:t>
            </a:r>
          </a:p>
          <a:p>
            <a:r>
              <a:rPr lang="fr-FR" dirty="0" smtClean="0"/>
              <a:t>Tension entre des conditions locales de transmission et conditions </a:t>
            </a:r>
          </a:p>
          <a:p>
            <a:r>
              <a:rPr lang="fr-FR" dirty="0" smtClean="0"/>
              <a:t>transmission par mise au format / facteurs extérieurs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79805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Innovation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Dynamique réactive : </a:t>
            </a:r>
          </a:p>
          <a:p>
            <a:pPr marL="0" indent="0">
              <a:buNone/>
            </a:pPr>
            <a:r>
              <a:rPr lang="fr-FR" dirty="0" smtClean="0"/>
              <a:t>Nouvelles contraintes</a:t>
            </a:r>
          </a:p>
          <a:p>
            <a:pPr marL="0" indent="0">
              <a:buNone/>
            </a:pPr>
            <a:r>
              <a:rPr lang="fr-FR" dirty="0" smtClean="0"/>
              <a:t>P P, d’aménagement</a:t>
            </a:r>
          </a:p>
          <a:p>
            <a:pPr marL="0" indent="0">
              <a:buNone/>
            </a:pPr>
            <a:r>
              <a:rPr lang="fr-FR" dirty="0" smtClean="0"/>
              <a:t>opportuniste</a:t>
            </a:r>
          </a:p>
          <a:p>
            <a:pPr marL="0" indent="0">
              <a:buNone/>
            </a:pPr>
            <a:r>
              <a:rPr lang="fr-FR" dirty="0" smtClean="0"/>
              <a:t>Adaptation individuelle : opportunités, terroir</a:t>
            </a:r>
          </a:p>
          <a:p>
            <a:pPr marL="0" indent="0">
              <a:buNone/>
            </a:pPr>
            <a:r>
              <a:rPr lang="fr-FR" dirty="0" smtClean="0"/>
              <a:t>Nouvelles promesses économiques, marchandes</a:t>
            </a:r>
          </a:p>
          <a:p>
            <a:pPr marL="0" indent="0">
              <a:buNone/>
            </a:pPr>
            <a:r>
              <a:rPr lang="fr-FR" dirty="0" smtClean="0"/>
              <a:t>Processus de négociation : promoteurs locaux, extérieurs.</a:t>
            </a:r>
          </a:p>
          <a:p>
            <a:pPr marL="0" indent="0">
              <a:buNone/>
            </a:pPr>
            <a:r>
              <a:rPr lang="fr-FR" dirty="0" smtClean="0"/>
              <a:t>SPELOC : produit d’une réalité productive locale ou de négociations.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82137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2694"/>
            <a:ext cx="8229600" cy="964944"/>
          </a:xfrm>
        </p:spPr>
        <p:txBody>
          <a:bodyPr>
            <a:normAutofit/>
          </a:bodyPr>
          <a:lstStyle/>
          <a:p>
            <a:r>
              <a:rPr lang="fr-FR" sz="3100" b="1" dirty="0" smtClean="0"/>
              <a:t>Effets de la valorisation/patrimoine</a:t>
            </a:r>
            <a:endParaRPr lang="fr-FR" sz="31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2800" dirty="0" smtClean="0"/>
              <a:t>Changement des conditions de la transmission  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900" dirty="0"/>
              <a:t>Situations, lieux et dispositifs de valorisation </a:t>
            </a:r>
            <a:r>
              <a:rPr lang="fr-FR" sz="2800" dirty="0"/>
              <a:t>et </a:t>
            </a:r>
            <a:r>
              <a:rPr lang="fr-FR" sz="2800" dirty="0" smtClean="0"/>
              <a:t>processus d’innovation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Valorisation par formalisation et « amplification »</a:t>
            </a:r>
          </a:p>
          <a:p>
            <a:pPr>
              <a:buFont typeface="Wingdings" charset="2"/>
              <a:buChar char="Ø"/>
            </a:pPr>
            <a:endParaRPr lang="fr-FR" sz="2800" dirty="0" smtClean="0"/>
          </a:p>
          <a:p>
            <a:pPr>
              <a:buFont typeface="Wingdings" charset="2"/>
              <a:buChar char="Ø"/>
            </a:pPr>
            <a:r>
              <a:rPr lang="fr-FR" sz="2800" dirty="0" smtClean="0"/>
              <a:t>Construction de réputations</a:t>
            </a:r>
          </a:p>
          <a:p>
            <a:endParaRPr lang="fr-FR" sz="2800" dirty="0"/>
          </a:p>
          <a:p>
            <a:pPr>
              <a:buFont typeface="Wingdings" charset="2"/>
              <a:buChar char="Ø"/>
            </a:pPr>
            <a:r>
              <a:rPr lang="fr-FR" sz="2800" dirty="0" smtClean="0"/>
              <a:t>Travestissement, altération : mise en scènes</a:t>
            </a:r>
          </a:p>
          <a:p>
            <a:pPr marL="0" indent="0">
              <a:buNone/>
            </a:pPr>
            <a:r>
              <a:rPr lang="fr-FR" sz="2800" dirty="0" smtClean="0"/>
              <a:t>Captation, détournement de valeur </a:t>
            </a:r>
          </a:p>
          <a:p>
            <a:endParaRPr lang="fr-FR" sz="2800" dirty="0"/>
          </a:p>
          <a:p>
            <a:pPr>
              <a:buFont typeface="Wingdings" charset="2"/>
              <a:buChar char="Ø"/>
            </a:pPr>
            <a:r>
              <a:rPr lang="fr-FR" sz="2800" dirty="0"/>
              <a:t>Copiage, contagion, mimétisme : dynamiques inconscientes</a:t>
            </a:r>
          </a:p>
          <a:p>
            <a:r>
              <a:rPr lang="fr-FR" sz="2800" dirty="0" smtClean="0"/>
              <a:t>Forme de tri, processus mémoriel, reconstruction historique, nouveaux récits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790243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7 : TLI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4671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845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Démarche adoptée par l’atelier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45634"/>
            <a:ext cx="8229600" cy="4864552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WP en cours de </a:t>
            </a:r>
            <a:r>
              <a:rPr lang="fr-FR" dirty="0" smtClean="0"/>
              <a:t>reconstruction : remaniements </a:t>
            </a:r>
          </a:p>
          <a:p>
            <a:pPr marL="0" indent="0">
              <a:buNone/>
            </a:pPr>
            <a:r>
              <a:rPr lang="fr-FR" dirty="0" smtClean="0"/>
              <a:t>     Orientation </a:t>
            </a:r>
            <a:r>
              <a:rPr lang="fr-FR" b="1" dirty="0" smtClean="0"/>
              <a:t>transversale et pluridisciplinaire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fr-FR" dirty="0" smtClean="0"/>
              <a:t>Echanges sur la </a:t>
            </a:r>
            <a:r>
              <a:rPr lang="fr-FR" b="1" dirty="0" smtClean="0"/>
              <a:t>problématique générale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Contexte et questionnement anciens et nouveaux</a:t>
            </a:r>
          </a:p>
          <a:p>
            <a:pPr marL="0" indent="0">
              <a:buNone/>
            </a:pPr>
            <a:r>
              <a:rPr lang="fr-FR" dirty="0" smtClean="0"/>
              <a:t>	Eléments communs, </a:t>
            </a:r>
            <a:r>
              <a:rPr lang="fr-FR" b="1" dirty="0" smtClean="0"/>
              <a:t>en partage </a:t>
            </a:r>
            <a:r>
              <a:rPr lang="fr-FR" b="1" dirty="0" err="1" smtClean="0"/>
              <a:t>intraWP</a:t>
            </a:r>
            <a:endParaRPr lang="fr-FR" b="1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Réflexion sur les </a:t>
            </a:r>
            <a:r>
              <a:rPr lang="fr-FR" b="1" dirty="0" smtClean="0"/>
              <a:t>connexions avec les autres WP </a:t>
            </a:r>
            <a:r>
              <a:rPr lang="fr-FR" dirty="0" smtClean="0"/>
              <a:t>: `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</a:t>
            </a:r>
          </a:p>
          <a:p>
            <a:endParaRPr lang="fr-FR" dirty="0" smtClean="0"/>
          </a:p>
          <a:p>
            <a:r>
              <a:rPr lang="fr-FR" b="1" dirty="0" smtClean="0"/>
              <a:t>Partir </a:t>
            </a:r>
            <a:r>
              <a:rPr lang="fr-FR" b="1" dirty="0"/>
              <a:t>des projets du </a:t>
            </a:r>
            <a:r>
              <a:rPr lang="fr-FR" b="1" dirty="0" smtClean="0"/>
              <a:t>WP </a:t>
            </a:r>
            <a:r>
              <a:rPr lang="fr-FR" dirty="0" smtClean="0"/>
              <a:t>: « démarche ascendante » </a:t>
            </a:r>
          </a:p>
          <a:p>
            <a:endParaRPr lang="fr-FR" dirty="0" smtClean="0"/>
          </a:p>
          <a:p>
            <a:r>
              <a:rPr lang="fr-FR" dirty="0" smtClean="0"/>
              <a:t>Pistes de problématisation : Questionnement et objets, 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2831578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Activité 1 : Contextes, lieux et activités de </a:t>
            </a:r>
            <a:r>
              <a:rPr lang="fr-FR" sz="3200" b="1" dirty="0" smtClean="0"/>
              <a:t> </a:t>
            </a:r>
            <a:r>
              <a:rPr lang="fr-FR" sz="3200" b="1" dirty="0"/>
              <a:t>transmission et de l’innovation</a:t>
            </a:r>
            <a:r>
              <a:rPr lang="fr-FR" sz="3200" b="1" dirty="0" smtClean="0">
                <a:effectLst/>
              </a:rPr>
              <a:t>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Répertorier et analyser les contextes, les lieux et les activités (qui accompagnent de manière explicite ou implicite la transmission et l’innovation des savoirs et des techniques. (partagée</a:t>
            </a:r>
            <a:r>
              <a:rPr lang="fr-FR" sz="2800" b="1" dirty="0"/>
              <a:t> </a:t>
            </a:r>
            <a:r>
              <a:rPr lang="fr-FR" sz="2800" dirty="0"/>
              <a:t>avec</a:t>
            </a:r>
            <a:r>
              <a:rPr lang="fr-FR" sz="2800" b="1" i="1" dirty="0"/>
              <a:t> A2 de T4 </a:t>
            </a:r>
            <a:r>
              <a:rPr lang="fr-FR" sz="2800" dirty="0"/>
              <a:t>et </a:t>
            </a:r>
            <a:r>
              <a:rPr lang="fr-FR" sz="2800" b="1" i="1" dirty="0"/>
              <a:t>A3 de T5</a:t>
            </a:r>
            <a:r>
              <a:rPr lang="fr-FR" sz="2800" dirty="0"/>
              <a:t>)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Typologie des conditions de transmission et d’innovation</a:t>
            </a:r>
            <a:r>
              <a:rPr lang="fr-FR" sz="2800" dirty="0" smtClean="0">
                <a:effectLst/>
              </a:rPr>
              <a:t> </a:t>
            </a:r>
            <a:endParaRPr lang="fr-FR" sz="2800" dirty="0"/>
          </a:p>
        </p:txBody>
      </p:sp>
    </p:spTree>
    <p:extLst>
      <p:ext uri="{BB962C8B-B14F-4D97-AF65-F5344CB8AC3E}">
        <p14:creationId xmlns="" xmlns:p14="http://schemas.microsoft.com/office/powerpoint/2010/main" val="1840289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/>
              <a:t>Activité 2 : Transmission et innovation lors des constructions par les acteurs locaux et par l’extérieur </a:t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Identifier les réajustements respectifs induits dans la transmission/innovation des pratiques et des savoirs productifs, et d’analyser en retour comment ces réajustements modifient les métiers et les produits qui leur sont liés. </a:t>
            </a:r>
          </a:p>
        </p:txBody>
      </p:sp>
    </p:spTree>
    <p:extLst>
      <p:ext uri="{BB962C8B-B14F-4D97-AF65-F5344CB8AC3E}">
        <p14:creationId xmlns="" xmlns:p14="http://schemas.microsoft.com/office/powerpoint/2010/main" val="95171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Activité 3 : Modes d’intégration des innovations techniques et / ou organisationnelles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Analyser les différentes formes d’hybridation entre savoirs productifs/techniques locaux et savoirs/techniques importés.</a:t>
            </a:r>
          </a:p>
          <a:p>
            <a:r>
              <a:rPr lang="fr-FR" dirty="0"/>
              <a:t>Réflexions critiques sur les relations entre « héritage » et « innovation »</a:t>
            </a:r>
            <a:r>
              <a:rPr lang="fr-FR" dirty="0" smtClean="0">
                <a:effectLst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505015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Activité 4 : Concertation, compromis, négociations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/>
              <a:t>Analyse des jeux d’acteurs autour des savoirs productifs et des techniques lors de l’émergence des ressources territoriales et patrimoniales : </a:t>
            </a:r>
            <a:endParaRPr lang="fr-FR" dirty="0" smtClean="0"/>
          </a:p>
          <a:p>
            <a:r>
              <a:rPr lang="fr-FR" dirty="0" smtClean="0"/>
              <a:t>De quelle façons les opérations de transmission participent aux tris, à la sélection des entités patrimoniales </a:t>
            </a:r>
          </a:p>
          <a:p>
            <a:r>
              <a:rPr lang="fr-FR" dirty="0" smtClean="0"/>
              <a:t>Comment </a:t>
            </a:r>
            <a:r>
              <a:rPr lang="fr-FR" dirty="0"/>
              <a:t>s’introduisent et se pérennisent les innovations techniques ou organisationnelles ? </a:t>
            </a:r>
            <a:endParaRPr lang="fr-FR" dirty="0" smtClean="0"/>
          </a:p>
          <a:p>
            <a:r>
              <a:rPr lang="fr-FR" dirty="0" smtClean="0"/>
              <a:t>Comment </a:t>
            </a:r>
            <a:r>
              <a:rPr lang="fr-FR" dirty="0"/>
              <a:t>sont perçues et intégrées les pratiques </a:t>
            </a:r>
            <a:r>
              <a:rPr lang="fr-FR" dirty="0" smtClean="0"/>
              <a:t>de transmission</a:t>
            </a:r>
          </a:p>
          <a:p>
            <a:r>
              <a:rPr lang="fr-FR" dirty="0" smtClean="0"/>
              <a:t>Rapport entre décision sur la typicité et transmission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81194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Pour </a:t>
            </a:r>
            <a:r>
              <a:rPr lang="fr-FR" b="1" dirty="0" smtClean="0"/>
              <a:t>T2/T4 </a:t>
            </a:r>
            <a:r>
              <a:rPr lang="fr-FR" b="1" dirty="0"/>
              <a:t>processus de spécification</a:t>
            </a:r>
            <a:br>
              <a:rPr lang="fr-FR" b="1" dirty="0"/>
            </a:br>
            <a:r>
              <a:rPr lang="fr-FR" b="1" dirty="0" smtClean="0"/>
              <a:t> des SPELOC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Transmission, </a:t>
            </a:r>
            <a:r>
              <a:rPr lang="fr-FR" dirty="0" smtClean="0"/>
              <a:t>(mémorisation)</a:t>
            </a:r>
          </a:p>
          <a:p>
            <a:pPr marL="0" lvl="0" indent="0">
              <a:buNone/>
            </a:pPr>
            <a:r>
              <a:rPr lang="fr-FR" dirty="0" smtClean="0"/>
              <a:t>Transformation et  </a:t>
            </a:r>
            <a:r>
              <a:rPr lang="fr-FR" b="1" dirty="0" smtClean="0"/>
              <a:t>Codification des savoir faire</a:t>
            </a:r>
          </a:p>
          <a:p>
            <a:pPr marL="0" lvl="0" indent="0">
              <a:buNone/>
            </a:pPr>
            <a:r>
              <a:rPr lang="fr-FR" dirty="0" smtClean="0"/>
              <a:t>Modification des conditions de la transmission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communautaire,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métier, </a:t>
            </a:r>
          </a:p>
          <a:p>
            <a:pPr marL="0" indent="0">
              <a:buNone/>
            </a:pPr>
            <a:r>
              <a:rPr lang="fr-FR" dirty="0" smtClean="0"/>
              <a:t>Territoriales, réseau de dialogues (</a:t>
            </a:r>
            <a:r>
              <a:rPr lang="fr-FR" dirty="0" err="1" smtClean="0"/>
              <a:t>Darré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Institutionnelles</a:t>
            </a:r>
            <a:endParaRPr lang="fr-FR" dirty="0"/>
          </a:p>
          <a:p>
            <a:pPr lvl="0"/>
            <a:r>
              <a:rPr lang="fr-FR" b="1" dirty="0" smtClean="0"/>
              <a:t>Légitimités</a:t>
            </a:r>
            <a:r>
              <a:rPr lang="fr-FR" dirty="0" smtClean="0"/>
              <a:t> </a:t>
            </a:r>
            <a:r>
              <a:rPr lang="fr-FR" dirty="0"/>
              <a:t>à donner et recevoir les </a:t>
            </a:r>
            <a:r>
              <a:rPr lang="fr-FR" dirty="0" smtClean="0"/>
              <a:t>SF statuts</a:t>
            </a:r>
            <a:endParaRPr lang="fr-FR" dirty="0"/>
          </a:p>
          <a:p>
            <a:pPr lvl="0">
              <a:buFont typeface="Wingdings" charset="2"/>
              <a:buChar char="Ø"/>
            </a:pPr>
            <a:r>
              <a:rPr lang="fr-FR" dirty="0"/>
              <a:t>Pas de relance </a:t>
            </a:r>
            <a:r>
              <a:rPr lang="fr-FR" dirty="0" smtClean="0"/>
              <a:t>sans changements des conditions de transmission et d’innovation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2074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Les dynamiques de changement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Le changement appréhendé à partir de la Valorisation et de la mise en patrimoine : 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Processus de spécification : tri, resserrement, contrôles, normes…</a:t>
            </a:r>
          </a:p>
          <a:p>
            <a:r>
              <a:rPr lang="fr-FR" dirty="0" smtClean="0"/>
              <a:t>Arrivées de nouveaux acteurs : projets, temporalités, déplacement des pouvoirs</a:t>
            </a:r>
          </a:p>
          <a:p>
            <a:r>
              <a:rPr lang="fr-FR" dirty="0" smtClean="0"/>
              <a:t>Expertise, </a:t>
            </a:r>
            <a:r>
              <a:rPr lang="fr-FR" dirty="0"/>
              <a:t>f</a:t>
            </a:r>
            <a:r>
              <a:rPr lang="fr-FR" dirty="0" smtClean="0"/>
              <a:t>ormalisation : mise au format : de qui?</a:t>
            </a:r>
          </a:p>
          <a:p>
            <a:endParaRPr lang="fr-FR" dirty="0" smtClean="0"/>
          </a:p>
          <a:p>
            <a:pPr>
              <a:buFont typeface="Wingdings" charset="2"/>
              <a:buChar char="Ø"/>
            </a:pPr>
            <a:r>
              <a:rPr lang="fr-FR" dirty="0" smtClean="0"/>
              <a:t>Modification des conditions de transmission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Hypothèse : dynamiques différentes de l’action collective </a:t>
            </a:r>
          </a:p>
          <a:p>
            <a:pPr marL="0" indent="0">
              <a:buNone/>
            </a:pPr>
            <a:r>
              <a:rPr lang="fr-FR" dirty="0" err="1" smtClean="0"/>
              <a:t>Suds</a:t>
            </a:r>
            <a:r>
              <a:rPr lang="fr-FR" dirty="0" smtClean="0"/>
              <a:t> : poids Privé et Etat et risque de captation et d’</a:t>
            </a:r>
            <a:r>
              <a:rPr lang="fr-FR" dirty="0"/>
              <a:t>é</a:t>
            </a:r>
            <a:r>
              <a:rPr lang="fr-FR" dirty="0" smtClean="0"/>
              <a:t>viction des acteurs locaux</a:t>
            </a:r>
          </a:p>
          <a:p>
            <a:pPr marL="0" indent="0">
              <a:buNone/>
            </a:pPr>
            <a:r>
              <a:rPr lang="fr-FR" dirty="0" err="1" smtClean="0"/>
              <a:t>Nords</a:t>
            </a:r>
            <a:r>
              <a:rPr lang="fr-FR" dirty="0" smtClean="0"/>
              <a:t> : prise en charge par les acteurs locaux</a:t>
            </a:r>
          </a:p>
          <a:p>
            <a:pPr marL="0" indent="0">
              <a:buNone/>
            </a:pPr>
            <a:r>
              <a:rPr lang="fr-FR" b="1" dirty="0"/>
              <a:t>Transmission </a:t>
            </a:r>
            <a:r>
              <a:rPr lang="fr-FR" b="1" dirty="0" smtClean="0"/>
              <a:t>: </a:t>
            </a:r>
            <a:r>
              <a:rPr lang="fr-FR" b="1" dirty="0"/>
              <a:t>l’innovation nait d’un rapport d’altérité 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16746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T3 et Projet </a:t>
            </a:r>
            <a:r>
              <a:rPr lang="fr-FR" sz="3600" b="1" dirty="0" err="1" smtClean="0"/>
              <a:t>MedInnLocal</a:t>
            </a:r>
            <a:r>
              <a:rPr lang="fr-FR" sz="3600" b="1" dirty="0" smtClean="0"/>
              <a:t>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2806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Des AP : territoires </a:t>
            </a:r>
            <a:r>
              <a:rPr lang="fr-FR" b="1" dirty="0" smtClean="0"/>
              <a:t>en mutation « à l’écart de</a:t>
            </a:r>
            <a:r>
              <a:rPr lang="fr-FR" dirty="0" smtClean="0"/>
              <a:t> » différents types de « capitaux » </a:t>
            </a:r>
          </a:p>
          <a:p>
            <a:r>
              <a:rPr lang="fr-FR" dirty="0" smtClean="0"/>
              <a:t>Situation d’</a:t>
            </a:r>
            <a:r>
              <a:rPr lang="fr-FR" b="1" dirty="0" smtClean="0"/>
              <a:t>acculturation</a:t>
            </a:r>
            <a:r>
              <a:rPr lang="fr-FR" dirty="0" smtClean="0"/>
              <a:t> : AP et « Avant pays », littoral</a:t>
            </a:r>
          </a:p>
          <a:p>
            <a:r>
              <a:rPr lang="fr-FR" dirty="0" smtClean="0"/>
              <a:t>Foisonnement </a:t>
            </a:r>
            <a:r>
              <a:rPr lang="fr-FR" b="1" dirty="0" smtClean="0"/>
              <a:t>d’initiatives en expérimentation</a:t>
            </a:r>
            <a:r>
              <a:rPr lang="fr-FR" dirty="0" smtClean="0"/>
              <a:t> :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Focus </a:t>
            </a:r>
            <a:r>
              <a:rPr lang="fr-FR" b="1" dirty="0" err="1" smtClean="0"/>
              <a:t>MedInnLocal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Processus de </a:t>
            </a:r>
            <a:r>
              <a:rPr lang="fr-FR" dirty="0"/>
              <a:t>s</a:t>
            </a:r>
            <a:r>
              <a:rPr lang="fr-FR" dirty="0" smtClean="0"/>
              <a:t>pécification, qualification et certification des ressources locales et le tourisme</a:t>
            </a:r>
          </a:p>
          <a:p>
            <a:pPr marL="0" indent="0">
              <a:buNone/>
            </a:pPr>
            <a:endParaRPr lang="fr-FR" dirty="0"/>
          </a:p>
          <a:p>
            <a:pPr algn="ctr">
              <a:buFont typeface="Wingdings" charset="2"/>
              <a:buChar char="Ø"/>
            </a:pPr>
            <a:r>
              <a:rPr lang="fr-FR" b="1" i="1" dirty="0" smtClean="0"/>
              <a:t>En quoi ces dynamiques interagissent avec les processus de transmission et </a:t>
            </a:r>
            <a:r>
              <a:rPr lang="fr-FR" b="1" i="1" dirty="0"/>
              <a:t>d’innovation ? </a:t>
            </a:r>
            <a:endParaRPr lang="fr-FR" b="1" i="1" dirty="0" smtClean="0"/>
          </a:p>
          <a:p>
            <a:pPr algn="ctr">
              <a:buFont typeface="Wingdings" charset="2"/>
              <a:buChar char="Ø"/>
            </a:pPr>
            <a:r>
              <a:rPr lang="fr-FR" b="1" i="1" dirty="0" smtClean="0"/>
              <a:t>En </a:t>
            </a:r>
            <a:r>
              <a:rPr lang="fr-FR" b="1" i="1" dirty="0"/>
              <a:t>quoi confortent-</a:t>
            </a:r>
            <a:r>
              <a:rPr lang="fr-FR" b="1" i="1" dirty="0" smtClean="0"/>
              <a:t>elles ou </a:t>
            </a:r>
            <a:r>
              <a:rPr lang="fr-FR" b="1" i="1" dirty="0"/>
              <a:t>affaiblissent-elles les SPELOC</a:t>
            </a:r>
            <a:r>
              <a:rPr lang="fr-FR" sz="2700" b="1" i="1" dirty="0"/>
              <a:t>?</a:t>
            </a:r>
            <a:endParaRPr lang="fr-FR" b="1" i="1" dirty="0"/>
          </a:p>
          <a:p>
            <a:pPr algn="ctr">
              <a:buFont typeface="Wingdings" charset="2"/>
              <a:buChar char="Ø"/>
            </a:pPr>
            <a:endParaRPr lang="fr-FR" b="1" i="1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786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fr-FR" sz="3600" b="1" cap="all" dirty="0" smtClean="0"/>
              <a:t>Objectifs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280497"/>
            <a:ext cx="8480139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Identifier, décrire et analyser </a:t>
            </a:r>
            <a:r>
              <a:rPr lang="fr-FR" sz="2400" b="1" dirty="0" smtClean="0"/>
              <a:t>comment les processus de transmission participent à la spécification </a:t>
            </a:r>
            <a:r>
              <a:rPr lang="fr-FR" sz="2400" dirty="0" smtClean="0"/>
              <a:t>des ressources, à la valorisation et à la patrimonialisation des spécificités locales</a:t>
            </a:r>
            <a:r>
              <a:rPr lang="fr-FR" sz="2400" dirty="0"/>
              <a:t>	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Analyser </a:t>
            </a:r>
            <a:r>
              <a:rPr lang="fr-FR" sz="2400" b="1" dirty="0" smtClean="0"/>
              <a:t>sous quelles conditions </a:t>
            </a:r>
            <a:r>
              <a:rPr lang="fr-FR" sz="2400" dirty="0" smtClean="0"/>
              <a:t>et avec quelle amplitude les activités de transmission s’ouvrent (ou se ferment) aux innovation</a:t>
            </a:r>
          </a:p>
          <a:p>
            <a:pPr marL="0" indent="0">
              <a:buNone/>
            </a:pPr>
            <a:r>
              <a:rPr lang="fr-FR" sz="2400" dirty="0" smtClean="0"/>
              <a:t>     (verrous, chaine opératoire ouverte…)</a:t>
            </a:r>
          </a:p>
          <a:p>
            <a:endParaRPr lang="fr-FR" sz="2400" dirty="0" smtClean="0"/>
          </a:p>
          <a:p>
            <a:r>
              <a:rPr lang="fr-FR" sz="2400" b="1" dirty="0" smtClean="0"/>
              <a:t>Repérer les processus d’innovation </a:t>
            </a:r>
            <a:r>
              <a:rPr lang="fr-FR" sz="2400" dirty="0" smtClean="0"/>
              <a:t>à l’origine de la valorisation : dévalorisation des SPELOC</a:t>
            </a:r>
          </a:p>
          <a:p>
            <a:endParaRPr lang="fr-FR" sz="2400" dirty="0" smtClean="0"/>
          </a:p>
          <a:p>
            <a:r>
              <a:rPr lang="fr-FR" sz="2400" dirty="0" smtClean="0"/>
              <a:t>Evaluer </a:t>
            </a:r>
            <a:r>
              <a:rPr lang="fr-FR" sz="2400" b="1" dirty="0"/>
              <a:t>la maîtrise </a:t>
            </a:r>
            <a:r>
              <a:rPr lang="fr-FR" sz="2400" b="1" dirty="0" smtClean="0"/>
              <a:t>par les acteurs </a:t>
            </a:r>
            <a:r>
              <a:rPr lang="fr-FR" sz="2400" dirty="0" smtClean="0"/>
              <a:t>des </a:t>
            </a:r>
            <a:r>
              <a:rPr lang="fr-FR" sz="2400" dirty="0"/>
              <a:t>conditions et des processus de transmission et </a:t>
            </a:r>
            <a:r>
              <a:rPr lang="fr-FR" sz="2400" dirty="0" smtClean="0"/>
              <a:t>d’innovation</a:t>
            </a:r>
          </a:p>
          <a:p>
            <a:pPr marL="0" indent="0">
              <a:buNone/>
            </a:pPr>
            <a:r>
              <a:rPr lang="fr-FR" sz="2400" dirty="0" smtClean="0"/>
              <a:t>     (En quoi et dans quelles mesures sont-ils les « auteurs » de l’innovation?)</a:t>
            </a:r>
            <a:endParaRPr lang="fr-FR" sz="2400" dirty="0"/>
          </a:p>
        </p:txBody>
      </p:sp>
    </p:spTree>
    <p:extLst>
      <p:ext uri="{BB962C8B-B14F-4D97-AF65-F5344CB8AC3E}">
        <p14:creationId xmlns="" xmlns:p14="http://schemas.microsoft.com/office/powerpoint/2010/main" val="32702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Une « tension productive »</a:t>
            </a:r>
            <a:br>
              <a:rPr lang="fr-FR" sz="3200" b="1" dirty="0" smtClean="0"/>
            </a:br>
            <a:r>
              <a:rPr lang="fr-FR" sz="3200" b="1" dirty="0" smtClean="0"/>
              <a:t> pour comprendre le changement / AP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 smtClean="0"/>
              <a:t>Transmission</a:t>
            </a:r>
            <a:r>
              <a:rPr lang="fr-FR" dirty="0" smtClean="0"/>
              <a:t> : processus de reproduction des savoirs</a:t>
            </a:r>
          </a:p>
          <a:p>
            <a:r>
              <a:rPr lang="fr-FR" b="1" dirty="0" smtClean="0"/>
              <a:t>Innovation </a:t>
            </a:r>
            <a:r>
              <a:rPr lang="fr-FR" dirty="0" smtClean="0"/>
              <a:t>: processus de changement </a:t>
            </a:r>
            <a:r>
              <a:rPr lang="fr-FR" sz="2400" dirty="0" smtClean="0"/>
              <a:t>(adaptation, accompagnement)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Deux dynamiques opposées? </a:t>
            </a:r>
          </a:p>
          <a:p>
            <a:pPr marL="0" indent="0" algn="ctr">
              <a:buNone/>
            </a:pPr>
            <a:r>
              <a:rPr lang="fr-FR" sz="2200" dirty="0" smtClean="0"/>
              <a:t>L’innovation se réalise à partir de continuités</a:t>
            </a:r>
            <a:endParaRPr lang="fr-FR" sz="2200" dirty="0"/>
          </a:p>
          <a:p>
            <a:pPr marL="0" indent="0" algn="ctr">
              <a:buNone/>
            </a:pPr>
            <a:r>
              <a:rPr lang="fr-FR" sz="2200" dirty="0" smtClean="0"/>
              <a:t>Transmission est rarement à l’identique (historicité)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charset="2"/>
              <a:buChar char="Ø"/>
            </a:pPr>
            <a:r>
              <a:rPr lang="fr-FR" dirty="0"/>
              <a:t> </a:t>
            </a:r>
            <a:r>
              <a:rPr lang="fr-FR" dirty="0" smtClean="0"/>
              <a:t>pertinence des deux processus pour rendre compte des changements et des mutations au sein des AP</a:t>
            </a:r>
          </a:p>
          <a:p>
            <a:pPr marL="0" indent="0">
              <a:buNone/>
            </a:pPr>
            <a:r>
              <a:rPr lang="fr-FR" dirty="0" smtClean="0"/>
              <a:t>	changements fait de continuités et  de ruptures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76162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78785"/>
            <a:ext cx="8229600" cy="114300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2 modèles « </a:t>
            </a:r>
            <a:r>
              <a:rPr lang="fr-FR" sz="3200" b="1" dirty="0" err="1" smtClean="0"/>
              <a:t>idéaltypiques</a:t>
            </a:r>
            <a:r>
              <a:rPr lang="fr-FR" sz="3200" b="1" dirty="0" smtClean="0"/>
              <a:t> » </a:t>
            </a:r>
            <a:br>
              <a:rPr lang="fr-FR" sz="3200" b="1" dirty="0" smtClean="0"/>
            </a:br>
            <a:r>
              <a:rPr lang="fr-FR" sz="3200" b="1" dirty="0" smtClean="0"/>
              <a:t>de la transmission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3836"/>
            <a:ext cx="8229600" cy="509220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charset="2"/>
              <a:buChar char="Ø"/>
            </a:pPr>
            <a:r>
              <a:rPr lang="fr-FR" sz="3800" b="1" dirty="0" smtClean="0"/>
              <a:t>Modèle de l’imprégnation</a:t>
            </a:r>
            <a:r>
              <a:rPr lang="fr-FR" sz="3800" dirty="0" smtClean="0"/>
              <a:t>, héritage, bain, intégrateur (espace et temps), </a:t>
            </a:r>
          </a:p>
          <a:p>
            <a:pPr marL="0" indent="0">
              <a:buNone/>
            </a:pPr>
            <a:r>
              <a:rPr lang="fr-FR" sz="3800" dirty="0" smtClean="0"/>
              <a:t>(famille, communauté, corporation)</a:t>
            </a:r>
          </a:p>
          <a:p>
            <a:pPr>
              <a:buFont typeface="Wingdings" charset="2"/>
              <a:buChar char="Ø"/>
            </a:pPr>
            <a:r>
              <a:rPr lang="fr-FR" sz="3800" dirty="0"/>
              <a:t>Modèle de la </a:t>
            </a:r>
            <a:r>
              <a:rPr lang="fr-FR" sz="3800" b="1" dirty="0"/>
              <a:t>socialisation </a:t>
            </a:r>
            <a:r>
              <a:rPr lang="fr-FR" sz="3800" b="1" dirty="0" smtClean="0"/>
              <a:t>de métiers , professions</a:t>
            </a:r>
          </a:p>
          <a:p>
            <a:pPr marL="0" indent="0">
              <a:buNone/>
            </a:pPr>
            <a:r>
              <a:rPr lang="fr-FR" sz="3800" dirty="0" smtClean="0"/>
              <a:t>Savoirs et savoir faire stabilisés, codifiés, enseignables, </a:t>
            </a:r>
          </a:p>
          <a:p>
            <a:pPr marL="0" indent="0">
              <a:buNone/>
            </a:pPr>
            <a:r>
              <a:rPr lang="fr-FR" sz="3800" dirty="0" smtClean="0"/>
              <a:t>Apprentissage</a:t>
            </a:r>
            <a:r>
              <a:rPr lang="fr-FR" sz="3800" dirty="0"/>
              <a:t>, </a:t>
            </a:r>
          </a:p>
          <a:p>
            <a:pPr marL="0" indent="0">
              <a:buNone/>
            </a:pPr>
            <a:r>
              <a:rPr lang="fr-FR" sz="3800" dirty="0"/>
              <a:t>H</a:t>
            </a:r>
            <a:r>
              <a:rPr lang="fr-FR" sz="3800" dirty="0" smtClean="0"/>
              <a:t>abilitation à faire (licence)</a:t>
            </a:r>
          </a:p>
          <a:p>
            <a:pPr marL="0" indent="0">
              <a:buNone/>
            </a:pPr>
            <a:r>
              <a:rPr lang="fr-FR" sz="3800" dirty="0" smtClean="0"/>
              <a:t>Dispositifs institutionnels et officiels : Education</a:t>
            </a:r>
            <a:r>
              <a:rPr lang="fr-FR" sz="3800" dirty="0"/>
              <a:t>, énoncés enseignables, cadre normatifs </a:t>
            </a:r>
            <a:r>
              <a:rPr lang="fr-FR" sz="3800" dirty="0" smtClean="0"/>
              <a:t>générique et systématique</a:t>
            </a:r>
            <a:endParaRPr lang="fr-FR" sz="3800" dirty="0"/>
          </a:p>
          <a:p>
            <a:pPr marL="0" indent="0">
              <a:buNone/>
            </a:pPr>
            <a:endParaRPr lang="fr-FR" sz="3800" dirty="0" smtClean="0"/>
          </a:p>
          <a:p>
            <a:pPr>
              <a:buFont typeface="Wingdings" charset="2"/>
              <a:buChar char="Ø"/>
            </a:pPr>
            <a:r>
              <a:rPr lang="fr-FR" sz="3800" dirty="0"/>
              <a:t>Modèles « intermédiaires » </a:t>
            </a:r>
            <a:r>
              <a:rPr lang="fr-FR" sz="3800" dirty="0" smtClean="0"/>
              <a:t> </a:t>
            </a:r>
            <a:endParaRPr lang="fr-FR" sz="3800" dirty="0"/>
          </a:p>
          <a:p>
            <a:pPr>
              <a:buFont typeface="Wingdings" charset="2"/>
              <a:buChar char="Ø"/>
            </a:pPr>
            <a:endParaRPr lang="fr-FR" sz="3800" dirty="0"/>
          </a:p>
          <a:p>
            <a:pPr marL="0" indent="0">
              <a:buNone/>
            </a:pPr>
            <a:r>
              <a:rPr lang="fr-FR" sz="3800" dirty="0" smtClean="0"/>
              <a:t>Compréhension de ces modes de transmissions à partir des catégories d’objets suivants: </a:t>
            </a:r>
          </a:p>
          <a:p>
            <a:r>
              <a:rPr lang="fr-FR" sz="3800" dirty="0" smtClean="0"/>
              <a:t>Situation</a:t>
            </a:r>
            <a:r>
              <a:rPr lang="fr-FR" sz="3800" dirty="0"/>
              <a:t>, lieux et  </a:t>
            </a:r>
            <a:r>
              <a:rPr lang="fr-FR" sz="3800" dirty="0" smtClean="0"/>
              <a:t>dispositifs</a:t>
            </a:r>
            <a:endParaRPr lang="fr-FR" sz="3800" dirty="0"/>
          </a:p>
          <a:p>
            <a:r>
              <a:rPr lang="fr-FR" sz="3800" dirty="0" smtClean="0"/>
              <a:t>Registres de savoirs, d’experts, locaux.</a:t>
            </a:r>
            <a:endParaRPr lang="fr-FR" sz="3800" dirty="0"/>
          </a:p>
          <a:p>
            <a:r>
              <a:rPr lang="fr-FR" sz="3800" dirty="0"/>
              <a:t>Médiations et </a:t>
            </a:r>
            <a:r>
              <a:rPr lang="fr-FR" sz="3800" dirty="0" smtClean="0"/>
              <a:t>les formes </a:t>
            </a:r>
            <a:r>
              <a:rPr lang="fr-FR" sz="3800" dirty="0"/>
              <a:t>d’organisation </a:t>
            </a:r>
            <a:endParaRPr lang="fr-FR" sz="3800" dirty="0" smtClean="0"/>
          </a:p>
          <a:p>
            <a:r>
              <a:rPr lang="fr-FR" sz="3800" dirty="0" smtClean="0"/>
              <a:t>Perceptions et représentation</a:t>
            </a:r>
            <a:endParaRPr lang="fr-FR" sz="3800" dirty="0"/>
          </a:p>
          <a:p>
            <a:r>
              <a:rPr lang="fr-FR" sz="3800" dirty="0" smtClean="0"/>
              <a:t>Modèles, </a:t>
            </a:r>
            <a:r>
              <a:rPr lang="fr-FR" sz="3800" dirty="0"/>
              <a:t>o</a:t>
            </a:r>
            <a:r>
              <a:rPr lang="fr-FR" sz="3800" dirty="0" smtClean="0"/>
              <a:t>bjets et systèmes techniques</a:t>
            </a:r>
          </a:p>
        </p:txBody>
      </p:sp>
    </p:spTree>
    <p:extLst>
      <p:ext uri="{BB962C8B-B14F-4D97-AF65-F5344CB8AC3E}">
        <p14:creationId xmlns="" xmlns:p14="http://schemas.microsoft.com/office/powerpoint/2010/main" val="356876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550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La transmission : </a:t>
            </a:r>
            <a:r>
              <a:rPr lang="fr-FR" sz="3200" b="1" dirty="0"/>
              <a:t> </a:t>
            </a:r>
            <a:r>
              <a:rPr lang="fr-FR" sz="3200" b="1" dirty="0" smtClean="0"/>
              <a:t>un opérateur de l’innovation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5548" y="1600200"/>
            <a:ext cx="8709712" cy="4525963"/>
          </a:xfrm>
        </p:spPr>
        <p:txBody>
          <a:bodyPr>
            <a:normAutofit fontScale="62500" lnSpcReduction="20000"/>
          </a:bodyPr>
          <a:lstStyle/>
          <a:p>
            <a:r>
              <a:rPr lang="fr-FR" b="1" dirty="0" smtClean="0"/>
              <a:t>Pas seulement un « transfert de savoir faire », de contenu</a:t>
            </a:r>
          </a:p>
          <a:p>
            <a:pPr marL="0" indent="0">
              <a:buNone/>
            </a:pPr>
            <a:r>
              <a:rPr lang="fr-FR" dirty="0" smtClean="0"/>
              <a:t>Mais des SF dans l’action, 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Modifie les rapports d’échange, des cadres d’action, transforme les équipements, les chaines opératoires,  opère des tris, substitutions etc.</a:t>
            </a:r>
          </a:p>
          <a:p>
            <a:pPr marL="0" indent="0">
              <a:buNone/>
            </a:pPr>
            <a:r>
              <a:rPr lang="fr-FR" sz="2400" dirty="0" smtClean="0"/>
              <a:t>Statuts </a:t>
            </a:r>
            <a:r>
              <a:rPr lang="fr-FR" sz="2400" dirty="0"/>
              <a:t>des objets, </a:t>
            </a:r>
            <a:r>
              <a:rPr lang="fr-FR" sz="2400" dirty="0" smtClean="0"/>
              <a:t>des activités </a:t>
            </a:r>
            <a:r>
              <a:rPr lang="fr-FR" sz="2400" dirty="0"/>
              <a:t>et </a:t>
            </a:r>
            <a:r>
              <a:rPr lang="fr-FR" sz="2400" dirty="0" smtClean="0"/>
              <a:t>des personnes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Formes d’organisation (configuration, composition et orientation) </a:t>
            </a:r>
          </a:p>
          <a:p>
            <a:pPr marL="0" indent="0">
              <a:buNone/>
            </a:pPr>
            <a:r>
              <a:rPr lang="fr-FR" sz="2400" dirty="0" smtClean="0"/>
              <a:t>Dynamiques et recompositions identitaires </a:t>
            </a:r>
          </a:p>
          <a:p>
            <a:pPr marL="0" indent="0">
              <a:buNone/>
            </a:pPr>
            <a:r>
              <a:rPr lang="fr-FR" sz="2400" dirty="0" smtClean="0"/>
              <a:t>Légitimation des protagonistes : donateur </a:t>
            </a:r>
            <a:r>
              <a:rPr lang="fr-FR" sz="2400" dirty="0"/>
              <a:t>et donataire, maître et élèves, apprentis, disciples </a:t>
            </a:r>
          </a:p>
          <a:p>
            <a:pPr marL="0" indent="0">
              <a:buNone/>
            </a:pPr>
            <a:endParaRPr lang="fr-FR" sz="3000" dirty="0"/>
          </a:p>
          <a:p>
            <a:pPr marL="0" indent="0">
              <a:buNone/>
            </a:pPr>
            <a:r>
              <a:rPr lang="fr-FR" sz="3000" dirty="0" smtClean="0"/>
              <a:t>	</a:t>
            </a:r>
            <a:r>
              <a:rPr lang="fr-FR" sz="3000" b="1" dirty="0"/>
              <a:t> </a:t>
            </a:r>
            <a:r>
              <a:rPr lang="fr-FR" b="1" dirty="0" smtClean="0"/>
              <a:t>Approche globale et relationnelle de la transmission : </a:t>
            </a:r>
          </a:p>
          <a:p>
            <a:pPr marL="0" indent="0">
              <a:buNone/>
            </a:pPr>
            <a:r>
              <a:rPr lang="fr-FR" dirty="0" smtClean="0"/>
              <a:t>Compréhension </a:t>
            </a:r>
            <a:r>
              <a:rPr lang="fr-FR" dirty="0"/>
              <a:t>des processus </a:t>
            </a:r>
            <a:r>
              <a:rPr lang="fr-FR" dirty="0" smtClean="0"/>
              <a:t>innovants, </a:t>
            </a:r>
          </a:p>
          <a:p>
            <a:pPr marL="0" indent="0">
              <a:buNone/>
            </a:pPr>
            <a:r>
              <a:rPr lang="fr-FR" dirty="0"/>
              <a:t>P</a:t>
            </a:r>
            <a:r>
              <a:rPr lang="fr-FR" dirty="0" smtClean="0"/>
              <a:t>hénomènes de coévolution des savoir faire, des identités et des formes d’organisation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Une activité  qui transforment les ressources,  les SPELOC les (pratiques, milieu et systèmes techniques, organisation…)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lèche vers la droite 3"/>
          <p:cNvSpPr/>
          <p:nvPr/>
        </p:nvSpPr>
        <p:spPr>
          <a:xfrm flipV="1">
            <a:off x="361357" y="4037817"/>
            <a:ext cx="359411" cy="37143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9141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87" y="274638"/>
            <a:ext cx="8673772" cy="1143000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>Projet </a:t>
            </a:r>
            <a:r>
              <a:rPr lang="fr-FR" sz="3100" b="1" dirty="0"/>
              <a:t>1 : </a:t>
            </a: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>La </a:t>
            </a:r>
            <a:r>
              <a:rPr lang="fr-FR" sz="3100" b="1" dirty="0"/>
              <a:t>transmission et la transformation des savoirs apicoles 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5202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2900" dirty="0"/>
              <a:t>Participants : </a:t>
            </a:r>
            <a:r>
              <a:rPr lang="fr-FR" sz="2900" dirty="0" err="1"/>
              <a:t>Lahoucine</a:t>
            </a:r>
            <a:r>
              <a:rPr lang="fr-FR" sz="2900" dirty="0"/>
              <a:t> </a:t>
            </a:r>
            <a:r>
              <a:rPr lang="fr-FR" sz="2900" dirty="0" err="1"/>
              <a:t>Amzil</a:t>
            </a:r>
            <a:r>
              <a:rPr lang="fr-FR" sz="2900" dirty="0"/>
              <a:t>, Geneviève Michon, Jean-Michel </a:t>
            </a:r>
            <a:r>
              <a:rPr lang="fr-FR" sz="2900" dirty="0" err="1"/>
              <a:t>Sorba</a:t>
            </a:r>
            <a:r>
              <a:rPr lang="fr-FR" sz="2900" dirty="0"/>
              <a:t>, Antonin Adam, Mohamed </a:t>
            </a:r>
            <a:r>
              <a:rPr lang="fr-FR" sz="2900" dirty="0" err="1"/>
              <a:t>Alifriqui</a:t>
            </a:r>
            <a:r>
              <a:rPr lang="fr-FR" sz="2900" dirty="0"/>
              <a:t>, Bruno </a:t>
            </a:r>
            <a:r>
              <a:rPr lang="fr-FR" sz="2900" dirty="0" err="1"/>
              <a:t>Romagny</a:t>
            </a:r>
            <a:r>
              <a:rPr lang="fr-FR" sz="2900" dirty="0"/>
              <a:t>, Angela </a:t>
            </a:r>
            <a:r>
              <a:rPr lang="fr-FR" sz="2900" dirty="0" smtClean="0"/>
              <a:t>Barthes</a:t>
            </a:r>
            <a:r>
              <a:rPr lang="fr-FR" sz="2900" dirty="0"/>
              <a:t>, François </a:t>
            </a:r>
            <a:r>
              <a:rPr lang="fr-FR" sz="2900" dirty="0" err="1" smtClean="0"/>
              <a:t>Verdeaux</a:t>
            </a:r>
            <a:endParaRPr lang="fr-FR" sz="2900" b="1" dirty="0" smtClean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Rapports entre des modèles </a:t>
            </a:r>
            <a:r>
              <a:rPr lang="fr-FR" sz="2400" b="1" dirty="0"/>
              <a:t>techniques  </a:t>
            </a:r>
            <a:r>
              <a:rPr lang="fr-FR" sz="2400" b="1" dirty="0" smtClean="0"/>
              <a:t>(équipements et culture </a:t>
            </a:r>
            <a:r>
              <a:rPr lang="fr-FR" sz="2400" b="1" dirty="0"/>
              <a:t>technique)</a:t>
            </a:r>
            <a:endParaRPr lang="fr-FR" sz="2400" b="1" dirty="0" smtClean="0"/>
          </a:p>
          <a:p>
            <a:r>
              <a:rPr lang="fr-FR" sz="2400" dirty="0" smtClean="0"/>
              <a:t>Apiculture traditionnelle (Maroc): savoirs apicoles locaux </a:t>
            </a:r>
          </a:p>
          <a:p>
            <a:r>
              <a:rPr lang="fr-FR" sz="2400" dirty="0" smtClean="0"/>
              <a:t>«Apiculture Moderne » : </a:t>
            </a:r>
            <a:r>
              <a:rPr lang="fr-FR" sz="2400" dirty="0"/>
              <a:t>races </a:t>
            </a:r>
            <a:r>
              <a:rPr lang="fr-FR" sz="2400" dirty="0" smtClean="0"/>
              <a:t>locales, formats des ruches , conduite des ruchers</a:t>
            </a:r>
          </a:p>
          <a:p>
            <a:r>
              <a:rPr lang="fr-FR" sz="2400" dirty="0" smtClean="0"/>
              <a:t>Formes Hybridées,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Processus de transmission-innovation </a:t>
            </a:r>
          </a:p>
          <a:p>
            <a:pPr marL="0" indent="0">
              <a:buNone/>
            </a:pPr>
            <a:r>
              <a:rPr lang="fr-FR" sz="2400" dirty="0" smtClean="0"/>
              <a:t>Choix d’un format de ruche : adoption d’un modèle technique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Résistances et adhérences au changement</a:t>
            </a: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Conséquences sur (et des) les formes d’organisation (qualification et de certification)</a:t>
            </a:r>
          </a:p>
          <a:p>
            <a:pPr marL="0" indent="0">
              <a:buNone/>
            </a:pPr>
            <a:r>
              <a:rPr lang="fr-FR" sz="2400" dirty="0"/>
              <a:t>D</a:t>
            </a:r>
            <a:r>
              <a:rPr lang="fr-FR" sz="2400" dirty="0" smtClean="0"/>
              <a:t>ispositifs techniques et pratiques marchands</a:t>
            </a:r>
          </a:p>
          <a:p>
            <a:pPr marL="0" indent="0">
              <a:buNone/>
            </a:pPr>
            <a:r>
              <a:rPr lang="fr-FR" sz="2400" dirty="0" smtClean="0"/>
              <a:t>Formalisation des savoirs locaux : « manuel technique », énoncés pédagogiques 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Terrains : Maroc (</a:t>
            </a:r>
            <a:r>
              <a:rPr lang="fr-FR" sz="2400" dirty="0" err="1" smtClean="0"/>
              <a:t>arganeraie</a:t>
            </a:r>
            <a:r>
              <a:rPr lang="fr-FR" sz="2400" dirty="0" smtClean="0"/>
              <a:t>), Tunisie et Corse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8018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b="1" dirty="0"/>
              <a:t>Projet 2 : 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Transmission </a:t>
            </a:r>
            <a:r>
              <a:rPr lang="fr-FR" sz="2800" b="1" dirty="0"/>
              <a:t>des </a:t>
            </a:r>
            <a:r>
              <a:rPr lang="fr-FR" sz="2800" b="1" dirty="0" smtClean="0"/>
              <a:t>savoirs, pratiques et identités du berger (</a:t>
            </a:r>
            <a:r>
              <a:rPr lang="fr-FR" sz="2800" b="1" dirty="0" err="1" smtClean="0"/>
              <a:t>sylvo</a:t>
            </a:r>
            <a:r>
              <a:rPr lang="fr-FR" sz="2800" b="1" dirty="0"/>
              <a:t>-agro-</a:t>
            </a:r>
            <a:r>
              <a:rPr lang="fr-FR" sz="2800" b="1" dirty="0" smtClean="0"/>
              <a:t>pastorales) 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8000" dirty="0"/>
              <a:t>Participants </a:t>
            </a:r>
            <a:r>
              <a:rPr lang="fr-FR" sz="8000" dirty="0" smtClean="0"/>
              <a:t>: </a:t>
            </a:r>
            <a:r>
              <a:rPr lang="fr-FR" sz="8000" dirty="0"/>
              <a:t>Mohammed </a:t>
            </a:r>
            <a:r>
              <a:rPr lang="fr-FR" sz="8000" dirty="0" err="1"/>
              <a:t>Aderghal</a:t>
            </a:r>
            <a:r>
              <a:rPr lang="fr-FR" sz="8000" dirty="0"/>
              <a:t>, Didier </a:t>
            </a:r>
            <a:r>
              <a:rPr lang="fr-FR" sz="8000" dirty="0" smtClean="0"/>
              <a:t>Genin?, Mohamed </a:t>
            </a:r>
            <a:r>
              <a:rPr lang="fr-FR" sz="8000" dirty="0" err="1" smtClean="0"/>
              <a:t>Alifriqui</a:t>
            </a:r>
            <a:r>
              <a:rPr lang="fr-FR" sz="8000" dirty="0" smtClean="0"/>
              <a:t>?, Jean </a:t>
            </a:r>
            <a:r>
              <a:rPr lang="fr-FR" sz="8000" dirty="0"/>
              <a:t>Michel </a:t>
            </a:r>
            <a:r>
              <a:rPr lang="fr-FR" sz="8000" dirty="0" err="1" smtClean="0"/>
              <a:t>Sorba</a:t>
            </a:r>
            <a:r>
              <a:rPr lang="fr-FR" sz="8000" dirty="0" smtClean="0"/>
              <a:t>, Hassan </a:t>
            </a:r>
            <a:r>
              <a:rPr lang="fr-FR" sz="8000" dirty="0" err="1" smtClean="0"/>
              <a:t>Kamil</a:t>
            </a:r>
            <a:r>
              <a:rPr lang="fr-FR" sz="8000" dirty="0" smtClean="0"/>
              <a:t>, Brahim </a:t>
            </a:r>
            <a:r>
              <a:rPr lang="fr-FR" sz="8000" dirty="0" err="1" smtClean="0"/>
              <a:t>Baddidi</a:t>
            </a:r>
            <a:endParaRPr lang="fr-FR" sz="8000" dirty="0"/>
          </a:p>
          <a:p>
            <a:pPr marL="0" indent="0">
              <a:buNone/>
            </a:pPr>
            <a:endParaRPr lang="fr-FR" sz="6200" dirty="0" smtClean="0"/>
          </a:p>
          <a:p>
            <a:pPr marL="0" indent="0">
              <a:buNone/>
            </a:pPr>
            <a:r>
              <a:rPr lang="fr-FR" sz="6200" b="1" dirty="0" smtClean="0"/>
              <a:t>Constat d’un décalage entre  </a:t>
            </a:r>
            <a:r>
              <a:rPr lang="fr-FR" sz="6200" dirty="0" smtClean="0"/>
              <a:t>:</a:t>
            </a:r>
          </a:p>
          <a:p>
            <a:pPr marL="0" indent="0">
              <a:buNone/>
            </a:pPr>
            <a:r>
              <a:rPr lang="fr-FR" sz="6200" dirty="0" smtClean="0"/>
              <a:t>une exposition et une formalisation des activités d’aval et </a:t>
            </a:r>
          </a:p>
          <a:p>
            <a:pPr marL="0" indent="0">
              <a:buNone/>
            </a:pPr>
            <a:r>
              <a:rPr lang="fr-FR" sz="6200" dirty="0" smtClean="0"/>
              <a:t>une relative opacité des activités amont.</a:t>
            </a:r>
          </a:p>
          <a:p>
            <a:pPr marL="0" indent="0">
              <a:buNone/>
            </a:pPr>
            <a:endParaRPr lang="fr-FR" sz="6200" dirty="0" smtClean="0"/>
          </a:p>
          <a:p>
            <a:pPr marL="0" indent="0">
              <a:buNone/>
            </a:pPr>
            <a:r>
              <a:rPr lang="fr-FR" sz="6200" b="1" dirty="0" smtClean="0"/>
              <a:t>Raisons de ce décalage </a:t>
            </a:r>
            <a:r>
              <a:rPr lang="fr-FR" sz="6200" dirty="0" smtClean="0"/>
              <a:t>et en quoi est-il lié aux </a:t>
            </a:r>
            <a:r>
              <a:rPr lang="fr-FR" sz="6200" b="1" dirty="0" smtClean="0"/>
              <a:t>conditions de transmission ?</a:t>
            </a:r>
          </a:p>
          <a:p>
            <a:endParaRPr lang="fr-FR" sz="6200" dirty="0" smtClean="0"/>
          </a:p>
          <a:p>
            <a:r>
              <a:rPr lang="fr-FR" sz="6200" dirty="0" smtClean="0"/>
              <a:t>Type d’activité et catégorie </a:t>
            </a:r>
            <a:r>
              <a:rPr lang="fr-FR" sz="6200" dirty="0"/>
              <a:t>de </a:t>
            </a:r>
            <a:r>
              <a:rPr lang="fr-FR" sz="6200" dirty="0" smtClean="0"/>
              <a:t>métiers</a:t>
            </a:r>
            <a:r>
              <a:rPr lang="fr-FR" sz="6200" dirty="0"/>
              <a:t> </a:t>
            </a:r>
            <a:r>
              <a:rPr lang="fr-FR" sz="6200" dirty="0" smtClean="0"/>
              <a:t>: gardiens familial, </a:t>
            </a:r>
            <a:r>
              <a:rPr lang="fr-FR" sz="6200" dirty="0"/>
              <a:t>berger salariés</a:t>
            </a:r>
            <a:r>
              <a:rPr lang="fr-FR" sz="6200" dirty="0" smtClean="0"/>
              <a:t>,</a:t>
            </a:r>
            <a:r>
              <a:rPr lang="fr-FR" sz="6200" dirty="0"/>
              <a:t> </a:t>
            </a:r>
            <a:r>
              <a:rPr lang="fr-FR" sz="6200" dirty="0" smtClean="0"/>
              <a:t>métayer, </a:t>
            </a:r>
            <a:r>
              <a:rPr lang="fr-FR" sz="6200" dirty="0" err="1" smtClean="0"/>
              <a:t>eleveur</a:t>
            </a:r>
            <a:r>
              <a:rPr lang="fr-FR" sz="6200" dirty="0" smtClean="0"/>
              <a:t>, producteur fermier </a:t>
            </a:r>
          </a:p>
          <a:p>
            <a:r>
              <a:rPr lang="fr-FR" sz="6200" dirty="0" smtClean="0"/>
              <a:t>Pour quelles formes Identitaire : </a:t>
            </a:r>
            <a:r>
              <a:rPr lang="fr-FR" sz="6200" dirty="0"/>
              <a:t>professionnelles et de </a:t>
            </a:r>
            <a:r>
              <a:rPr lang="fr-FR" sz="6200" dirty="0" smtClean="0"/>
              <a:t>métier </a:t>
            </a:r>
            <a:endParaRPr lang="fr-FR" sz="6200" dirty="0"/>
          </a:p>
          <a:p>
            <a:pPr marL="0" indent="0">
              <a:buNone/>
            </a:pPr>
            <a:r>
              <a:rPr lang="fr-FR" sz="6200" dirty="0"/>
              <a:t>De quelles façons, ces formes identitaires se stabilisent coexistent ou entrent en compétition ? </a:t>
            </a:r>
            <a:endParaRPr lang="fr-FR" sz="6200" dirty="0" smtClean="0"/>
          </a:p>
          <a:p>
            <a:pPr marL="0" indent="0">
              <a:buNone/>
            </a:pPr>
            <a:endParaRPr lang="fr-FR" sz="6200" dirty="0"/>
          </a:p>
          <a:p>
            <a:r>
              <a:rPr lang="fr-FR" sz="6200" dirty="0" smtClean="0"/>
              <a:t>Rapports </a:t>
            </a:r>
            <a:r>
              <a:rPr lang="fr-FR" sz="6200" dirty="0"/>
              <a:t>entre registres de savoir-faire </a:t>
            </a:r>
          </a:p>
          <a:p>
            <a:r>
              <a:rPr lang="fr-FR" sz="6200" dirty="0" smtClean="0"/>
              <a:t>Coexistence </a:t>
            </a:r>
            <a:r>
              <a:rPr lang="fr-FR" sz="6200" dirty="0"/>
              <a:t>de modèles de transmission : villageois, </a:t>
            </a:r>
            <a:r>
              <a:rPr lang="fr-FR" sz="6200" dirty="0" smtClean="0"/>
              <a:t>corporatif, professionnel, institutionnel</a:t>
            </a:r>
          </a:p>
          <a:p>
            <a:pPr marL="0" indent="0">
              <a:buNone/>
            </a:pPr>
            <a:r>
              <a:rPr lang="fr-FR" sz="6200" dirty="0" smtClean="0"/>
              <a:t>En </a:t>
            </a:r>
            <a:r>
              <a:rPr lang="fr-FR" sz="6200" dirty="0"/>
              <a:t>quoi ces modalités confortent ou affaiblissent </a:t>
            </a:r>
            <a:r>
              <a:rPr lang="fr-FR" sz="6200" dirty="0" smtClean="0"/>
              <a:t>la transmission des </a:t>
            </a:r>
            <a:r>
              <a:rPr lang="fr-FR" sz="6200" dirty="0"/>
              <a:t>savoir faire et leur maîtrise par les groupes locaux ?</a:t>
            </a:r>
          </a:p>
          <a:p>
            <a:pPr marL="0" indent="0">
              <a:buNone/>
            </a:pPr>
            <a:endParaRPr lang="fr-FR" sz="6200" dirty="0" smtClean="0"/>
          </a:p>
          <a:p>
            <a:pPr marL="0" indent="0">
              <a:buNone/>
            </a:pPr>
            <a:endParaRPr lang="fr-FR" sz="6200" dirty="0" smtClean="0"/>
          </a:p>
          <a:p>
            <a:pPr marL="0" indent="0">
              <a:buNone/>
            </a:pPr>
            <a:endParaRPr lang="fr-FR" sz="6200" dirty="0"/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Terrain</a:t>
            </a:r>
            <a:r>
              <a:rPr lang="fr-FR" sz="2000" dirty="0"/>
              <a:t> : Moyen Atlas, Haut Atlas, </a:t>
            </a:r>
            <a:r>
              <a:rPr lang="fr-FR" sz="2000" dirty="0" err="1"/>
              <a:t>Souss</a:t>
            </a:r>
            <a:r>
              <a:rPr lang="fr-FR" sz="2000" dirty="0"/>
              <a:t>, Sahara, Corse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="" xmlns:p14="http://schemas.microsoft.com/office/powerpoint/2010/main" val="3906089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919</Words>
  <Application>Microsoft Macintosh PowerPoint</Application>
  <PresentationFormat>Affichage à l'écran (4:3)</PresentationFormat>
  <Paragraphs>265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ANR MedInnLocal  Tâche 3 :  Dynamiques des savoirs &amp; des savoir faire Transmission et Innovation  </vt:lpstr>
      <vt:lpstr>Démarche adoptée par l’atelier</vt:lpstr>
      <vt:lpstr>T3 et Projet MedInnLocal </vt:lpstr>
      <vt:lpstr>Objectifs</vt:lpstr>
      <vt:lpstr>Une « tension productive »  pour comprendre le changement / AP</vt:lpstr>
      <vt:lpstr>2 modèles « idéaltypiques »  de la transmission</vt:lpstr>
      <vt:lpstr>La transmission :  un opérateur de l’innovation</vt:lpstr>
      <vt:lpstr>Projet 1 :  La transmission et la transformation des savoirs apicoles </vt:lpstr>
      <vt:lpstr>Projet 2 :  Transmission des savoirs, pratiques et identités du berger (sylvo-agro-pastorales)  </vt:lpstr>
      <vt:lpstr>  Projet 3 :  La place marchande : lieu de transmission et d’apprentissage  Participants : Geneviève Michon, Jean-Michel Sorba, Antonin Adam, François Verdeaux, Hassan Kamil, Lahoucine Amzil, E3R, Mina HILALI. ,</vt:lpstr>
      <vt:lpstr>Projet 4 :  Situations, lieux et dispositifs  de la  transmission et de l’apprentissage Participants : Abdelilah Lissaneddine, Angela Barthès, Fatima Ezzahra Ben khallouq, Mina Hilali</vt:lpstr>
      <vt:lpstr>Projet 5 : Analyse des processus d’innovation technique et organisationnelle</vt:lpstr>
      <vt:lpstr>Programmation</vt:lpstr>
      <vt:lpstr>Programmation (suite)</vt:lpstr>
      <vt:lpstr>Reprise de la tache</vt:lpstr>
      <vt:lpstr>Diapositive 16</vt:lpstr>
      <vt:lpstr>Innovation </vt:lpstr>
      <vt:lpstr>Effets de la valorisation/patrimoine</vt:lpstr>
      <vt:lpstr>Projet 7 : TLI</vt:lpstr>
      <vt:lpstr>Activité 1 : Contextes, lieux et activités de  transmission et de l’innovation </vt:lpstr>
      <vt:lpstr>Activité 2 : Transmission et innovation lors des constructions par les acteurs locaux et par l’extérieur  </vt:lpstr>
      <vt:lpstr>Activité 3 : Modes d’intégration des innovations techniques et / ou organisationnelles </vt:lpstr>
      <vt:lpstr>Activité 4 : Concertation, compromis, négociations </vt:lpstr>
      <vt:lpstr>Pour T2/T4 processus de spécification  des SPELOC</vt:lpstr>
      <vt:lpstr>Les dynamiques de changement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Tâche Transmission  révision et déploiement</dc:title>
  <dc:creator>Jean-Michel</dc:creator>
  <cp:lastModifiedBy>sorba</cp:lastModifiedBy>
  <cp:revision>222</cp:revision>
  <dcterms:created xsi:type="dcterms:W3CDTF">2014-02-02T17:58:02Z</dcterms:created>
  <dcterms:modified xsi:type="dcterms:W3CDTF">2016-09-01T15:23:35Z</dcterms:modified>
</cp:coreProperties>
</file>