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0" r:id="rId4"/>
    <p:sldId id="261" r:id="rId5"/>
    <p:sldId id="264" r:id="rId6"/>
    <p:sldId id="284" r:id="rId7"/>
    <p:sldId id="283" r:id="rId8"/>
    <p:sldId id="280" r:id="rId9"/>
    <p:sldId id="265" r:id="rId10"/>
    <p:sldId id="272" r:id="rId11"/>
    <p:sldId id="263" r:id="rId12"/>
    <p:sldId id="281" r:id="rId13"/>
    <p:sldId id="282" r:id="rId14"/>
    <p:sldId id="275" r:id="rId15"/>
    <p:sldId id="276" r:id="rId16"/>
    <p:sldId id="258" r:id="rId17"/>
    <p:sldId id="266" r:id="rId18"/>
    <p:sldId id="269" r:id="rId19"/>
    <p:sldId id="268" r:id="rId20"/>
    <p:sldId id="270" r:id="rId21"/>
  </p:sldIdLst>
  <p:sldSz cx="9144000" cy="6858000" type="screen4x3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6" autoAdjust="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82B4-9F7C-47F1-BA98-2165C0CB6BB6}" type="datetimeFigureOut">
              <a:rPr lang="fr-FR" smtClean="0"/>
              <a:t>02/10/2014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EC90-0F7F-4FBE-9DBC-CE6D3E6F46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85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0F50-F49F-44FB-B577-456A78397563}" type="datetimeFigureOut">
              <a:rPr lang="fr-FR" smtClean="0"/>
              <a:t>02/10/2014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438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EBDB-54EB-4BA5-8BEE-8DFB1F004B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3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Revoir formulation et ordre des attentes spécifiques</a:t>
            </a:r>
          </a:p>
          <a:p>
            <a:r>
              <a:rPr lang="fr-FR" altLang="fr-FR" b="1" dirty="0" smtClean="0"/>
              <a:t>Pour le budget, j’ai mis 700 et non 740 (réservé</a:t>
            </a:r>
            <a:r>
              <a:rPr lang="fr-FR" altLang="fr-FR" b="1" baseline="0" dirty="0" smtClean="0"/>
              <a:t> fonctionnement CIAB) ?</a:t>
            </a:r>
            <a:endParaRPr lang="fr-FR" altLang="fr-FR" b="1" dirty="0" smtClean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r>
              <a:rPr lang="fr-FR" altLang="fr-FR" b="1" dirty="0" smtClean="0"/>
              <a:t>Resituer l’AB dans un contexte plus large (ex. </a:t>
            </a:r>
            <a:r>
              <a:rPr lang="fr-FR" altLang="fr-FR" b="1" dirty="0" err="1" smtClean="0"/>
              <a:t>Systerra</a:t>
            </a:r>
            <a:r>
              <a:rPr lang="fr-FR" altLang="fr-FR" b="1" dirty="0" smtClean="0"/>
              <a:t>)</a:t>
            </a:r>
          </a:p>
          <a:p>
            <a:r>
              <a:rPr lang="fr-FR" altLang="fr-FR" dirty="0" smtClean="0"/>
              <a:t>Il ne s’agit pas de créer un secteur de recherches à part, au service de l’AB, mais plutôt d’intégrer cette problématique dans des programmes plus larges, de favoriser sa prise en compte par des équipes ne travaillant pas directement sur l’AB.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C7AD2-F85D-4041-9EC6-FE3EE623ECB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0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Revoir formulation et ordre des attentes spécifiques</a:t>
            </a:r>
          </a:p>
          <a:p>
            <a:r>
              <a:rPr lang="fr-FR" altLang="fr-FR" b="1" dirty="0" smtClean="0"/>
              <a:t>Pour le budget, j’ai mis 700 et non 740 (réservé</a:t>
            </a:r>
            <a:r>
              <a:rPr lang="fr-FR" altLang="fr-FR" b="1" baseline="0" dirty="0" smtClean="0"/>
              <a:t> fonctionnement CIAB) ?</a:t>
            </a:r>
            <a:endParaRPr lang="fr-FR" altLang="fr-FR" b="1" dirty="0" smtClean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r>
              <a:rPr lang="fr-FR" altLang="fr-FR" b="1" dirty="0" smtClean="0"/>
              <a:t>Resituer l’AB dans un contexte plus large (ex. </a:t>
            </a:r>
            <a:r>
              <a:rPr lang="fr-FR" altLang="fr-FR" b="1" dirty="0" err="1" smtClean="0"/>
              <a:t>Systerra</a:t>
            </a:r>
            <a:r>
              <a:rPr lang="fr-FR" altLang="fr-FR" b="1" dirty="0" smtClean="0"/>
              <a:t>)</a:t>
            </a:r>
          </a:p>
          <a:p>
            <a:r>
              <a:rPr lang="fr-FR" altLang="fr-FR" dirty="0" smtClean="0"/>
              <a:t>Il ne s’agit pas de créer un secteur de recherches à part, au service de l’AB, mais plutôt d’intégrer cette problématique dans des programmes plus larges, de favoriser sa prise en compte par des équipes ne travaillant pas directement sur l’AB.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C7AD2-F85D-4041-9EC6-FE3EE623ECB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0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Revoir formulation et ordre des attentes spécifiques</a:t>
            </a:r>
          </a:p>
          <a:p>
            <a:r>
              <a:rPr lang="fr-FR" altLang="fr-FR" b="1" dirty="0" smtClean="0"/>
              <a:t>Pour le budget, j’ai mis 700 et non 740 (réservé</a:t>
            </a:r>
            <a:r>
              <a:rPr lang="fr-FR" altLang="fr-FR" b="1" baseline="0" dirty="0" smtClean="0"/>
              <a:t> fonctionnement CIAB) ?</a:t>
            </a:r>
            <a:endParaRPr lang="fr-FR" altLang="fr-FR" b="1" dirty="0" smtClean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r>
              <a:rPr lang="fr-FR" altLang="fr-FR" b="1" dirty="0" smtClean="0"/>
              <a:t>Resituer l’AB dans un contexte plus large (ex. </a:t>
            </a:r>
            <a:r>
              <a:rPr lang="fr-FR" altLang="fr-FR" b="1" dirty="0" err="1" smtClean="0"/>
              <a:t>Systerra</a:t>
            </a:r>
            <a:r>
              <a:rPr lang="fr-FR" altLang="fr-FR" b="1" dirty="0" smtClean="0"/>
              <a:t>)</a:t>
            </a:r>
          </a:p>
          <a:p>
            <a:r>
              <a:rPr lang="fr-FR" altLang="fr-FR" dirty="0" smtClean="0"/>
              <a:t>Il ne s’agit pas de créer un secteur de recherches à part, au service de l’AB, mais plutôt d’intégrer cette problématique dans des programmes plus larges, de favoriser sa prise en compte par des équipes ne travaillant pas directement sur l’AB.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C7AD2-F85D-4041-9EC6-FE3EE623EC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80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EBDB-54EB-4BA5-8BEE-8DFB1F004B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0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EBDB-54EB-4BA5-8BEE-8DFB1F004B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EBDB-54EB-4BA5-8BEE-8DFB1F004B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EBDB-54EB-4BA5-8BEE-8DFB1F004B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2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9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52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83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67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24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4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62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8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0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88F7-F58B-42D0-9C30-6A80DF1B69B3}" type="datetimeFigureOut">
              <a:rPr lang="fr-FR" smtClean="0"/>
              <a:pPr/>
              <a:t>02/10/2014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2408-97EF-4A64-BA40-FAE67C3A54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11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43608" cy="6800260"/>
          </a:xfr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6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91186" y="1484783"/>
            <a:ext cx="8037744" cy="2232249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latin typeface="Arial" pitchFamily="34" charset="0"/>
                <a:cs typeface="Arial" pitchFamily="34" charset="0"/>
              </a:rPr>
              <a:t>Ostral :</a:t>
            </a:r>
          </a:p>
          <a:p>
            <a:pPr marL="0" indent="0" algn="ctr">
              <a:buNone/>
            </a:pPr>
            <a:r>
              <a:rPr lang="fr-FR" b="1" dirty="0">
                <a:latin typeface="Arial" pitchFamily="34" charset="0"/>
                <a:cs typeface="Arial" pitchFamily="34" charset="0"/>
              </a:rPr>
              <a:t> un outil d’aide à la décision en production ovine allaitante</a:t>
            </a:r>
          </a:p>
          <a:p>
            <a:pPr marL="0" indent="0" algn="r">
              <a:buNone/>
            </a:pPr>
            <a:endParaRPr lang="fr-FR" b="1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672745" y="5920879"/>
            <a:ext cx="7471256" cy="93712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fr-FR" b="1" dirty="0" smtClean="0"/>
              <a:t>		          Sommet de l’ELEVAGE :  2 octobre 2014 </a:t>
            </a:r>
          </a:p>
          <a:p>
            <a:pPr algn="r"/>
            <a:r>
              <a:rPr lang="fr-FR" b="1" dirty="0">
                <a:solidFill>
                  <a:srgbClr val="002060"/>
                </a:solidFill>
                <a:cs typeface="Arial" charset="0"/>
              </a:rPr>
              <a:t>	</a:t>
            </a:r>
            <a:r>
              <a:rPr lang="fr-FR" b="1" dirty="0" smtClean="0">
                <a:solidFill>
                  <a:srgbClr val="002060"/>
                </a:solidFill>
                <a:cs typeface="Arial" charset="0"/>
              </a:rPr>
              <a:t>	Conférences </a:t>
            </a:r>
            <a:r>
              <a:rPr lang="fr-FR" b="1" dirty="0" err="1">
                <a:solidFill>
                  <a:srgbClr val="002060"/>
                </a:solidFill>
                <a:cs typeface="Arial" charset="0"/>
              </a:rPr>
              <a:t>co</a:t>
            </a:r>
            <a:r>
              <a:rPr lang="fr-FR" b="1" dirty="0">
                <a:solidFill>
                  <a:srgbClr val="002060"/>
                </a:solidFill>
                <a:cs typeface="Arial" charset="0"/>
              </a:rPr>
              <a:t>-organisées </a:t>
            </a:r>
            <a:r>
              <a:rPr lang="fr-FR" b="1" dirty="0" smtClean="0">
                <a:solidFill>
                  <a:srgbClr val="002060"/>
                </a:solidFill>
                <a:cs typeface="Arial" charset="0"/>
              </a:rPr>
              <a:t>par </a:t>
            </a:r>
          </a:p>
          <a:p>
            <a:pPr algn="r"/>
            <a:r>
              <a:rPr lang="fr-FR" b="1" dirty="0" smtClean="0">
                <a:solidFill>
                  <a:srgbClr val="002060"/>
                </a:solidFill>
                <a:cs typeface="Arial" charset="0"/>
              </a:rPr>
              <a:t>l’ITAB </a:t>
            </a:r>
            <a:r>
              <a:rPr lang="fr-FR" b="1" dirty="0">
                <a:solidFill>
                  <a:srgbClr val="002060"/>
                </a:solidFill>
                <a:cs typeface="Arial" charset="0"/>
              </a:rPr>
              <a:t>et le Pôle AB Massif Central</a:t>
            </a:r>
          </a:p>
          <a:p>
            <a:pPr algn="r"/>
            <a:endParaRPr lang="fr-FR" b="1" dirty="0" smtClean="0"/>
          </a:p>
        </p:txBody>
      </p:sp>
      <p:pic>
        <p:nvPicPr>
          <p:cNvPr id="1026" name="Picture 2" descr="C:\Users\expertonc\Dropbox (Equipe ITAB)\ADMINISTRATIF\ITAB\ITAB Equipe\Comptes-rendus- Actualité- Thématiques\Communication- revues\logo-itab\itab-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00" y="5920879"/>
            <a:ext cx="1312067" cy="9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937622"/>
            <a:ext cx="1468222" cy="92037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" y="5902814"/>
            <a:ext cx="1497560" cy="96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37659" y="45091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 Benoit (Inra Clermont-Ferrand </a:t>
            </a:r>
            <a:r>
              <a:rPr lang="fr-FR" dirty="0" err="1" smtClean="0"/>
              <a:t>Theix</a:t>
            </a:r>
            <a:r>
              <a:rPr lang="fr-FR" dirty="0" smtClean="0"/>
              <a:t>)</a:t>
            </a:r>
          </a:p>
          <a:p>
            <a:r>
              <a:rPr lang="fr-FR" dirty="0" smtClean="0"/>
              <a:t>Tom </a:t>
            </a:r>
            <a:r>
              <a:rPr lang="fr-FR" dirty="0" err="1" smtClean="0"/>
              <a:t>Lasina</a:t>
            </a:r>
            <a:r>
              <a:rPr lang="fr-FR" dirty="0" smtClean="0"/>
              <a:t> (Inra </a:t>
            </a:r>
            <a:r>
              <a:rPr lang="fr-FR" dirty="0" err="1" smtClean="0"/>
              <a:t>Supagro</a:t>
            </a:r>
            <a:r>
              <a:rPr lang="fr-FR" dirty="0" smtClean="0"/>
              <a:t> Montpellier)</a:t>
            </a:r>
          </a:p>
          <a:p>
            <a:r>
              <a:rPr lang="fr-FR" dirty="0" smtClean="0"/>
              <a:t>Marie-Odile </a:t>
            </a:r>
            <a:r>
              <a:rPr lang="fr-FR" dirty="0" err="1" smtClean="0"/>
              <a:t>Nozières</a:t>
            </a:r>
            <a:r>
              <a:rPr lang="fr-FR" dirty="0" smtClean="0"/>
              <a:t> (</a:t>
            </a:r>
            <a:r>
              <a:rPr lang="fr-FR" dirty="0"/>
              <a:t>(Inra </a:t>
            </a:r>
            <a:r>
              <a:rPr lang="fr-FR" dirty="0" err="1"/>
              <a:t>Supagro</a:t>
            </a:r>
            <a:r>
              <a:rPr lang="fr-FR" dirty="0"/>
              <a:t> Montpellier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88492" y="3284984"/>
            <a:ext cx="2928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Projet </a:t>
            </a:r>
            <a:r>
              <a:rPr lang="fr-FR" sz="2000" dirty="0" err="1" smtClean="0"/>
              <a:t>Casdar</a:t>
            </a:r>
            <a:r>
              <a:rPr lang="fr-FR" sz="2000" dirty="0" smtClean="0"/>
              <a:t> Agneaux Bio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710" y="5017423"/>
            <a:ext cx="1645050" cy="6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1481" y="1059138"/>
            <a:ext cx="815668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100" dirty="0" smtClean="0"/>
              <a:t>2 travailleurs ; 135 ha, 750 brebis soit 900 agneaux vendus ; Mises </a:t>
            </a:r>
            <a:r>
              <a:rPr lang="fr-FR" sz="2100" dirty="0"/>
              <a:t>bas </a:t>
            </a:r>
            <a:r>
              <a:rPr lang="fr-FR" sz="2100" dirty="0" smtClean="0"/>
              <a:t>de Déc-Mai ; Cultures difficiles (potentiel terres).</a:t>
            </a:r>
          </a:p>
          <a:p>
            <a:pPr>
              <a:spcAft>
                <a:spcPts val="600"/>
              </a:spcAft>
            </a:pPr>
            <a:endParaRPr lang="fr-FR" sz="2000" dirty="0" smtClean="0"/>
          </a:p>
          <a:p>
            <a:r>
              <a:rPr lang="fr-FR" sz="2400" b="1" dirty="0" smtClean="0"/>
              <a:t>Problématique émise par l’éleveur : liée </a:t>
            </a:r>
            <a:r>
              <a:rPr lang="fr-FR" sz="2400" b="1" dirty="0" smtClean="0"/>
              <a:t>aux attentes de la coopérative :</a:t>
            </a:r>
          </a:p>
          <a:p>
            <a:pPr algn="just"/>
            <a:r>
              <a:rPr lang="fr-FR" sz="2100" dirty="0" smtClean="0"/>
              <a:t>1/ </a:t>
            </a:r>
            <a:r>
              <a:rPr lang="fr-FR" sz="2100" b="1" dirty="0"/>
              <a:t>Augmenter les mises bas de contresaison </a:t>
            </a:r>
            <a:endParaRPr lang="fr-FR" sz="2100" b="1" dirty="0" smtClean="0"/>
          </a:p>
          <a:p>
            <a:pPr algn="just"/>
            <a:endParaRPr lang="fr-FR" sz="1000" b="1" dirty="0"/>
          </a:p>
          <a:p>
            <a:pPr algn="just"/>
            <a:r>
              <a:rPr lang="fr-FR" sz="2100" dirty="0"/>
              <a:t>2</a:t>
            </a:r>
            <a:r>
              <a:rPr lang="fr-FR" sz="2100" dirty="0" smtClean="0"/>
              <a:t>/ </a:t>
            </a:r>
            <a:r>
              <a:rPr lang="fr-FR" sz="2100" b="1" dirty="0" smtClean="0"/>
              <a:t>Etaler les ventes d’agneaux </a:t>
            </a:r>
            <a:r>
              <a:rPr lang="fr-FR" sz="2100" dirty="0" smtClean="0"/>
              <a:t>(25 par semaine)</a:t>
            </a:r>
          </a:p>
          <a:p>
            <a:pPr marL="342900" indent="-342900" algn="just">
              <a:buFont typeface="Wingdings"/>
              <a:buChar char="à"/>
            </a:pPr>
            <a:r>
              <a:rPr lang="fr-FR" sz="2100" dirty="0" smtClean="0">
                <a:sym typeface="Wingdings" panose="05000000000000000000" pitchFamily="2" charset="2"/>
              </a:rPr>
              <a:t>très grosse contrainte de travail (ré-</a:t>
            </a:r>
            <a:r>
              <a:rPr lang="fr-FR" sz="2100" dirty="0" err="1" smtClean="0">
                <a:sym typeface="Wingdings" panose="05000000000000000000" pitchFamily="2" charset="2"/>
              </a:rPr>
              <a:t>allotement</a:t>
            </a:r>
            <a:r>
              <a:rPr lang="fr-FR" sz="2100" dirty="0" smtClean="0">
                <a:sym typeface="Wingdings" panose="05000000000000000000" pitchFamily="2" charset="2"/>
              </a:rPr>
              <a:t> permanent des agneaux, répartis en plusieurs lots)</a:t>
            </a:r>
          </a:p>
          <a:p>
            <a:endParaRPr lang="fr-FR" sz="2100" dirty="0" smtClean="0">
              <a:sym typeface="Wingdings" panose="05000000000000000000" pitchFamily="2" charset="2"/>
            </a:endParaRPr>
          </a:p>
          <a:p>
            <a:pPr marL="809625" indent="-809625" algn="ctr"/>
            <a:r>
              <a:rPr lang="fr-FR" sz="2400" dirty="0" smtClean="0"/>
              <a:t>Analyse de l’impact </a:t>
            </a:r>
            <a:r>
              <a:rPr lang="fr-FR" sz="2400" dirty="0"/>
              <a:t>économique </a:t>
            </a:r>
            <a:r>
              <a:rPr lang="fr-FR" sz="2400" dirty="0" smtClean="0"/>
              <a:t>et du bilan </a:t>
            </a:r>
            <a:r>
              <a:rPr lang="fr-FR" sz="2400" dirty="0"/>
              <a:t>travail</a:t>
            </a:r>
            <a:r>
              <a:rPr lang="fr-FR" sz="2100" dirty="0"/>
              <a:t>	</a:t>
            </a:r>
          </a:p>
          <a:p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447762" y="178760"/>
            <a:ext cx="8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N°2 : en zone de plaine défavorisée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12347"/>
              </p:ext>
            </p:extLst>
          </p:nvPr>
        </p:nvGraphicFramePr>
        <p:xfrm>
          <a:off x="539552" y="771552"/>
          <a:ext cx="5688632" cy="402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008112"/>
                <a:gridCol w="144016"/>
                <a:gridCol w="1008112"/>
              </a:tblGrid>
              <a:tr h="326207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Base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Avec </a:t>
                      </a:r>
                      <a:r>
                        <a:rPr lang="fr-FR" sz="1800" b="0" i="0" u="none" strike="noStrike" dirty="0" err="1" smtClean="0">
                          <a:effectLst/>
                          <a:latin typeface="Arial"/>
                        </a:rPr>
                        <a:t>Contre-S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SAU</a:t>
                      </a: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135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      Ha 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autoconsomés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7.8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Chargement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sfp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0.96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0.94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Brebis PBC possible</a:t>
                      </a: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750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Productivité Numérique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1.46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1.44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Concentré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kg/brebis (+12 mois)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137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159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Marge Brute €/br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117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UF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fourragère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80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alimentaire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86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83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Résultat Cour./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uth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X -10900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735796" y="155983"/>
            <a:ext cx="36724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N°2   </a:t>
            </a:r>
            <a:r>
              <a:rPr lang="fr-FR" sz="24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(Plaine)</a:t>
            </a:r>
            <a:endParaRPr lang="fr-FR" sz="24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65520"/>
              </p:ext>
            </p:extLst>
          </p:nvPr>
        </p:nvGraphicFramePr>
        <p:xfrm>
          <a:off x="539552" y="771552"/>
          <a:ext cx="8280920" cy="402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008112"/>
                <a:gridCol w="144016"/>
                <a:gridCol w="1008112"/>
                <a:gridCol w="1368152"/>
                <a:gridCol w="1224136"/>
              </a:tblGrid>
              <a:tr h="326207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Base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Avec </a:t>
                      </a:r>
                      <a:r>
                        <a:rPr lang="fr-FR" sz="1800" b="0" i="0" u="none" strike="noStrike" dirty="0" err="1" smtClean="0">
                          <a:effectLst/>
                          <a:latin typeface="Arial"/>
                        </a:rPr>
                        <a:t>Contre-S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Ventes non étalées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Atelie</a:t>
                      </a:r>
                      <a:r>
                        <a:rPr lang="fr-FR" sz="1800" b="0" i="0" u="none" strike="noStrike" baseline="0" dirty="0" smtClean="0">
                          <a:effectLst/>
                          <a:latin typeface="Arial"/>
                        </a:rPr>
                        <a:t>r </a:t>
                      </a:r>
                      <a:r>
                        <a:rPr lang="fr-FR" sz="1800" b="0" i="0" u="none" strike="noStrike" baseline="0" dirty="0" err="1" smtClean="0">
                          <a:effectLst/>
                          <a:latin typeface="Arial"/>
                        </a:rPr>
                        <a:t>ov</a:t>
                      </a:r>
                      <a:r>
                        <a:rPr lang="fr-FR" sz="1800" b="0" i="0" u="none" strike="noStrike" baseline="0" dirty="0" smtClean="0">
                          <a:effectLst/>
                          <a:latin typeface="Arial"/>
                        </a:rPr>
                        <a:t> en </a:t>
                      </a:r>
                      <a:r>
                        <a:rPr lang="fr-FR" sz="1800" b="0" i="0" u="none" strike="noStrike" baseline="0" dirty="0" err="1" smtClean="0">
                          <a:effectLst/>
                          <a:latin typeface="Arial"/>
                        </a:rPr>
                        <a:t>conv</a:t>
                      </a:r>
                      <a:r>
                        <a:rPr lang="fr-FR" sz="1800" b="0" i="0" u="none" strike="noStrike" baseline="0" dirty="0" smtClean="0">
                          <a:effectLst/>
                          <a:latin typeface="Arial"/>
                        </a:rPr>
                        <a:t>.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SAU</a:t>
                      </a: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135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      Ha 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autoconsomés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7.8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Chargement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sfp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0.96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0.94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0.91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Brebis PBC possible</a:t>
                      </a: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750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Productivité Numérique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1.46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1.44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1.46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Concentré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kg/brebis (+12 mois)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137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159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Marge Brute €/br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117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101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133</a:t>
                      </a:r>
                      <a:endPara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UF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fourragère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80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84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alimentaire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86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83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87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Résultat Cour./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uth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smtClean="0"/>
                        <a:t>X -</a:t>
                      </a:r>
                      <a:r>
                        <a:rPr lang="fr-FR" sz="2000" dirty="0" smtClean="0"/>
                        <a:t>10900</a:t>
                      </a:r>
                      <a:endParaRPr lang="fr-FR" sz="20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X +1700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 +7100</a:t>
                      </a:r>
                      <a:endParaRPr lang="fr-FR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735796" y="155983"/>
            <a:ext cx="36724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N°2   </a:t>
            </a:r>
            <a:r>
              <a:rPr lang="fr-FR" sz="24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(Plaine)</a:t>
            </a:r>
            <a:endParaRPr lang="fr-FR" sz="24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0408"/>
              </p:ext>
            </p:extLst>
          </p:nvPr>
        </p:nvGraphicFramePr>
        <p:xfrm>
          <a:off x="539552" y="771552"/>
          <a:ext cx="8280920" cy="511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008112"/>
                <a:gridCol w="144016"/>
                <a:gridCol w="1008112"/>
                <a:gridCol w="1368152"/>
                <a:gridCol w="1224136"/>
              </a:tblGrid>
              <a:tr h="326207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Base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Avec </a:t>
                      </a:r>
                      <a:r>
                        <a:rPr lang="fr-FR" sz="1800" b="0" i="0" u="none" strike="noStrike" dirty="0" err="1" smtClean="0">
                          <a:effectLst/>
                          <a:latin typeface="Arial"/>
                        </a:rPr>
                        <a:t>Contre-S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Ventes non étalées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Atelie</a:t>
                      </a:r>
                      <a:r>
                        <a:rPr lang="fr-FR" sz="1800" b="0" i="0" u="none" strike="noStrike" baseline="0" dirty="0" smtClean="0">
                          <a:effectLst/>
                          <a:latin typeface="Arial"/>
                        </a:rPr>
                        <a:t>r </a:t>
                      </a:r>
                      <a:r>
                        <a:rPr lang="fr-FR" sz="1800" b="0" i="0" u="none" strike="noStrike" baseline="0" dirty="0" err="1" smtClean="0">
                          <a:effectLst/>
                          <a:latin typeface="Arial"/>
                        </a:rPr>
                        <a:t>ov</a:t>
                      </a:r>
                      <a:r>
                        <a:rPr lang="fr-FR" sz="1800" b="0" i="0" u="none" strike="noStrike" baseline="0" dirty="0" smtClean="0">
                          <a:effectLst/>
                          <a:latin typeface="Arial"/>
                        </a:rPr>
                        <a:t> en </a:t>
                      </a:r>
                      <a:r>
                        <a:rPr lang="fr-FR" sz="1800" b="0" i="0" u="none" strike="noStrike" baseline="0" dirty="0" err="1" smtClean="0">
                          <a:effectLst/>
                          <a:latin typeface="Arial"/>
                        </a:rPr>
                        <a:t>conv</a:t>
                      </a:r>
                      <a:r>
                        <a:rPr lang="fr-FR" sz="1800" b="0" i="0" u="none" strike="noStrike" baseline="0" dirty="0" smtClean="0">
                          <a:effectLst/>
                          <a:latin typeface="Arial"/>
                        </a:rPr>
                        <a:t>.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7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SAU</a:t>
                      </a: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135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      Ha 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autoconsomés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7.8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Chargement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sfp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0.96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0.94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0.91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0.92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Brebis PBC possible</a:t>
                      </a: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750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Productivité Numérique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1.46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1.44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1.46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1.46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Concentré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kg/brebis (+12 mois)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137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159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125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125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Marge Brute €/br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117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101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120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133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UF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fourragère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80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84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84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alimentaire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86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83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87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87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Résultat Cour./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uth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smtClean="0"/>
                        <a:t>X -</a:t>
                      </a:r>
                      <a:r>
                        <a:rPr lang="fr-FR" sz="2000" dirty="0" smtClean="0"/>
                        <a:t>10900</a:t>
                      </a:r>
                      <a:endParaRPr lang="fr-FR" sz="20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 +1700</a:t>
                      </a:r>
                      <a:endParaRPr lang="fr-FR" sz="20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X +7100</a:t>
                      </a:r>
                      <a:endParaRPr lang="fr-FR" sz="20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effectLst/>
                          <a:latin typeface="Arial"/>
                        </a:rPr>
                        <a:t>Temps Disponible Calculé (</a:t>
                      </a:r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h)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980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914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1006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1003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Energie  MJ/kg </a:t>
                      </a:r>
                      <a:r>
                        <a:rPr lang="fr-FR" sz="2000" b="0" i="0" u="none" strike="noStrike" dirty="0" err="1" smtClean="0">
                          <a:effectLst/>
                          <a:latin typeface="Arial"/>
                        </a:rPr>
                        <a:t>carc</a:t>
                      </a:r>
                      <a:r>
                        <a:rPr lang="fr-FR" sz="2000" b="0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70.8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80.3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70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69.4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  <a:tr h="3344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effectLst/>
                          <a:latin typeface="Arial"/>
                        </a:rPr>
                        <a:t>GES  EqCO2 </a:t>
                      </a:r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Kg/Kg </a:t>
                      </a:r>
                      <a:r>
                        <a:rPr lang="en-US" sz="2000" b="0" i="0" u="none" strike="noStrike" dirty="0" err="1" smtClean="0">
                          <a:effectLst/>
                          <a:latin typeface="Arial"/>
                        </a:rPr>
                        <a:t>carc</a:t>
                      </a:r>
                      <a:endParaRPr lang="en-U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effectLst/>
                          <a:latin typeface="Arial"/>
                        </a:rPr>
                        <a:t>29.8</a:t>
                      </a:r>
                      <a:endParaRPr lang="fr-F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31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29.6</a:t>
                      </a:r>
                      <a:endParaRPr lang="fr-FR" sz="24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29.0</a:t>
                      </a:r>
                      <a:endParaRPr lang="fr-FR" sz="2400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735796" y="155983"/>
            <a:ext cx="36724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N°2   </a:t>
            </a:r>
            <a:r>
              <a:rPr lang="fr-FR" sz="24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(Plaine)</a:t>
            </a:r>
            <a:endParaRPr lang="fr-FR" sz="24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278039" y="5121188"/>
            <a:ext cx="792088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5597" y="188640"/>
            <a:ext cx="72728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Taille des lots de ventes d’agneaux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par semaine</a:t>
            </a:r>
          </a:p>
          <a:p>
            <a:pPr algn="ctr"/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1124744"/>
            <a:ext cx="5659782" cy="26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920087"/>
            <a:ext cx="5659782" cy="26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9732" y="210350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Système actuel</a:t>
            </a:r>
            <a:endParaRPr lang="fr-FR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9733" y="430689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Sans </a:t>
            </a:r>
            <a:r>
              <a:rPr lang="fr-FR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étalement des ventes</a:t>
            </a:r>
            <a:endParaRPr lang="fr-FR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565767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Agneaux vendus à la coopérative.</a:t>
            </a:r>
          </a:p>
          <a:p>
            <a:r>
              <a:rPr lang="fr-FR" dirty="0" smtClean="0"/>
              <a:t>Agneaux vendus à l’aïd el </a:t>
            </a:r>
            <a:r>
              <a:rPr lang="fr-FR" dirty="0" err="1" smtClean="0"/>
              <a:t>Kébir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5877272"/>
            <a:ext cx="216024" cy="2160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6431437"/>
            <a:ext cx="216024" cy="185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1620" y="11663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Calendrier travail d’astreinte (heures par jour)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70739"/>
            <a:ext cx="62357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69929"/>
            <a:ext cx="62357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223703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Système actuel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99772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Mise-bas de contre-saison</a:t>
            </a:r>
          </a:p>
        </p:txBody>
      </p:sp>
    </p:spTree>
    <p:extLst>
      <p:ext uri="{BB962C8B-B14F-4D97-AF65-F5344CB8AC3E}">
        <p14:creationId xmlns:p14="http://schemas.microsoft.com/office/powerpoint/2010/main" val="2006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	</a:t>
            </a:r>
            <a:r>
              <a:rPr lang="fr-FR" sz="2800" b="1" dirty="0" smtClean="0"/>
              <a:t>Option </a:t>
            </a:r>
            <a:r>
              <a:rPr lang="fr-FR" sz="2800" b="1" dirty="0" smtClean="0">
                <a:solidFill>
                  <a:srgbClr val="0070C0"/>
                </a:solidFill>
              </a:rPr>
              <a:t>« Plus de contre-saison » 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</a:p>
          <a:p>
            <a:r>
              <a:rPr lang="fr-FR" sz="2600" dirty="0" smtClean="0"/>
              <a:t>économiquement intenable sans plus value supplémentaire</a:t>
            </a:r>
          </a:p>
          <a:p>
            <a:r>
              <a:rPr lang="fr-FR" sz="2600" dirty="0" smtClean="0"/>
              <a:t>Plus-value nécessaire pour RC équivalent </a:t>
            </a:r>
            <a:r>
              <a:rPr lang="fr-FR" sz="2400" dirty="0" smtClean="0"/>
              <a:t>(compensation de 11000€) </a:t>
            </a:r>
            <a:r>
              <a:rPr lang="fr-FR" sz="2600" dirty="0" smtClean="0"/>
              <a:t>= </a:t>
            </a:r>
            <a:r>
              <a:rPr lang="fr-FR" sz="2600" dirty="0" smtClean="0">
                <a:solidFill>
                  <a:srgbClr val="FF0000"/>
                </a:solidFill>
              </a:rPr>
              <a:t>+2.24€/kg </a:t>
            </a:r>
            <a:r>
              <a:rPr lang="fr-FR" sz="2400" dirty="0" smtClean="0"/>
              <a:t>(agneaux de contre-saison), </a:t>
            </a:r>
            <a:r>
              <a:rPr lang="fr-FR" sz="2600" dirty="0" smtClean="0"/>
              <a:t>soit </a:t>
            </a:r>
            <a:r>
              <a:rPr lang="fr-FR" sz="2600" dirty="0" smtClean="0">
                <a:solidFill>
                  <a:srgbClr val="FF0000"/>
                </a:solidFill>
              </a:rPr>
              <a:t>+40%</a:t>
            </a:r>
          </a:p>
          <a:p>
            <a:r>
              <a:rPr lang="fr-FR" sz="2600" dirty="0" smtClean="0"/>
              <a:t>Par ailleurs, le TDC baisse de 70h</a:t>
            </a:r>
            <a:endParaRPr lang="fr-FR"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93889"/>
            <a:ext cx="73772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N°2 : Analyse et perspectives 1/2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b="1" dirty="0" smtClean="0"/>
              <a:t>Option </a:t>
            </a:r>
            <a:r>
              <a:rPr lang="fr-FR" sz="2800" b="1" dirty="0" smtClean="0">
                <a:solidFill>
                  <a:srgbClr val="0070C0"/>
                </a:solidFill>
              </a:rPr>
              <a:t>« Concentrer les ventes d’agneaux plus tôt en saison »</a:t>
            </a:r>
            <a:r>
              <a:rPr lang="fr-FR" sz="2800" b="1" dirty="0" smtClean="0"/>
              <a:t> </a:t>
            </a:r>
            <a:r>
              <a:rPr lang="fr-FR" sz="2800" dirty="0" smtClean="0"/>
              <a:t>: 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2800" dirty="0" smtClean="0"/>
              <a:t>Revenu supplémentaire : de 1000 à 2000 € en fonction de la race des béliers utilisés et 26 heures de TDC en plus</a:t>
            </a:r>
          </a:p>
          <a:p>
            <a:r>
              <a:rPr lang="fr-FR" sz="2800" dirty="0" smtClean="0"/>
              <a:t>…problème : </a:t>
            </a:r>
            <a:r>
              <a:rPr lang="fr-FR" sz="2800" b="1" dirty="0" smtClean="0"/>
              <a:t>il n’y a pas le débouché</a:t>
            </a:r>
          </a:p>
          <a:p>
            <a:pPr>
              <a:buFont typeface="Wingdings"/>
              <a:buChar char="à"/>
            </a:pPr>
            <a:endParaRPr lang="fr-FR" sz="2800" b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sz="2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Simulation de vente en conventionnel</a:t>
            </a:r>
          </a:p>
          <a:p>
            <a:pPr>
              <a:buFont typeface="Wingdings"/>
              <a:buChar char="à"/>
            </a:pPr>
            <a:endParaRPr lang="fr-FR" sz="1700" b="1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FR" sz="2800" dirty="0" smtClean="0"/>
              <a:t>Ecart </a:t>
            </a:r>
            <a:r>
              <a:rPr lang="fr-FR" sz="2800" dirty="0"/>
              <a:t>de revenu avec situation de base :  </a:t>
            </a:r>
            <a:r>
              <a:rPr lang="fr-FR" sz="2800" dirty="0">
                <a:solidFill>
                  <a:srgbClr val="FF0000"/>
                </a:solidFill>
              </a:rPr>
              <a:t>+7000€</a:t>
            </a:r>
          </a:p>
          <a:p>
            <a:r>
              <a:rPr lang="fr-FR" sz="2800" dirty="0">
                <a:sym typeface="Wingdings" panose="05000000000000000000" pitchFamily="2" charset="2"/>
              </a:rPr>
              <a:t>Compensation nécessaire : </a:t>
            </a:r>
            <a:r>
              <a:rPr lang="fr-FR" sz="2800" dirty="0">
                <a:solidFill>
                  <a:srgbClr val="FF0000"/>
                </a:solidFill>
                <a:sym typeface="Wingdings" panose="05000000000000000000" pitchFamily="2" charset="2"/>
              </a:rPr>
              <a:t>+ 0,58€/kg </a:t>
            </a:r>
            <a:r>
              <a:rPr lang="fr-FR" sz="2800" dirty="0">
                <a:sym typeface="Wingdings" panose="05000000000000000000" pitchFamily="2" charset="2"/>
              </a:rPr>
              <a:t>par rapport au prix AB </a:t>
            </a:r>
            <a:r>
              <a:rPr lang="fr-FR" sz="2800" dirty="0" smtClean="0">
                <a:sym typeface="Wingdings" panose="05000000000000000000" pitchFamily="2" charset="2"/>
              </a:rPr>
              <a:t>actuel </a:t>
            </a:r>
            <a:r>
              <a:rPr lang="fr-FR" sz="2600" dirty="0" smtClean="0">
                <a:sym typeface="Wingdings" panose="05000000000000000000" pitchFamily="2" charset="2"/>
              </a:rPr>
              <a:t>(pour revenu id à ventes </a:t>
            </a:r>
            <a:r>
              <a:rPr lang="fr-FR" sz="2600" dirty="0">
                <a:sym typeface="Wingdings" panose="05000000000000000000" pitchFamily="2" charset="2"/>
              </a:rPr>
              <a:t>étalées en </a:t>
            </a:r>
            <a:r>
              <a:rPr lang="fr-FR" sz="2600" dirty="0" smtClean="0">
                <a:sym typeface="Wingdings" panose="05000000000000000000" pitchFamily="2" charset="2"/>
              </a:rPr>
              <a:t>AB)</a:t>
            </a:r>
            <a:r>
              <a:rPr lang="fr-FR" sz="2800" dirty="0" smtClean="0">
                <a:sym typeface="Wingdings" panose="05000000000000000000" pitchFamily="2" charset="2"/>
              </a:rPr>
              <a:t>, </a:t>
            </a:r>
            <a:r>
              <a:rPr lang="fr-FR" sz="2800" dirty="0">
                <a:sym typeface="Wingdings" panose="05000000000000000000" pitchFamily="2" charset="2"/>
              </a:rPr>
              <a:t>soit </a:t>
            </a:r>
            <a:r>
              <a:rPr lang="fr-FR" sz="2800" dirty="0">
                <a:solidFill>
                  <a:srgbClr val="FF0000"/>
                </a:solidFill>
                <a:sym typeface="Wingdings" panose="05000000000000000000" pitchFamily="2" charset="2"/>
              </a:rPr>
              <a:t>+13% </a:t>
            </a:r>
            <a:r>
              <a:rPr lang="fr-FR" sz="2800" dirty="0" smtClean="0">
                <a:sym typeface="Wingdings" panose="05000000000000000000" pitchFamily="2" charset="2"/>
              </a:rPr>
              <a:t>que </a:t>
            </a:r>
            <a:r>
              <a:rPr lang="fr-FR" sz="2800" dirty="0">
                <a:sym typeface="Wingdings" panose="05000000000000000000" pitchFamily="2" charset="2"/>
              </a:rPr>
              <a:t>le prix du conventionnel</a:t>
            </a:r>
          </a:p>
          <a:p>
            <a:r>
              <a:rPr lang="fr-FR" sz="2800" dirty="0" smtClean="0">
                <a:sym typeface="Wingdings" panose="05000000000000000000" pitchFamily="2" charset="2"/>
              </a:rPr>
              <a:t>…Ou </a:t>
            </a:r>
            <a:r>
              <a:rPr lang="fr-FR" sz="2800" dirty="0">
                <a:sym typeface="Wingdings" panose="05000000000000000000" pitchFamily="2" charset="2"/>
              </a:rPr>
              <a:t>bien environ 50€/ha </a:t>
            </a:r>
            <a:r>
              <a:rPr lang="fr-FR" sz="2800" dirty="0" smtClean="0">
                <a:sym typeface="Wingdings" panose="05000000000000000000" pitchFamily="2" charset="2"/>
              </a:rPr>
              <a:t>SAU</a:t>
            </a:r>
          </a:p>
          <a:p>
            <a:r>
              <a:rPr lang="fr-FR" sz="2800" dirty="0" smtClean="0">
                <a:sym typeface="Wingdings" panose="05000000000000000000" pitchFamily="2" charset="2"/>
              </a:rPr>
              <a:t>…sans compter la charge de travail en plus pour ventes étalées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404664"/>
            <a:ext cx="70892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N°2 : Analyse et perspectives  2/2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>
            <a:normAutofit/>
          </a:bodyPr>
          <a:lstStyle/>
          <a:p>
            <a:pPr lvl="1"/>
            <a:r>
              <a:rPr lang="fr-FR" sz="2600" dirty="0" smtClean="0"/>
              <a:t>Opérationnalité</a:t>
            </a:r>
          </a:p>
          <a:p>
            <a:pPr lvl="1"/>
            <a:r>
              <a:rPr lang="fr-FR" sz="2600" dirty="0" smtClean="0"/>
              <a:t>Permet le dialogue avec l’éleveur autour de divers critères (rentabilité, charge travail, commercialisation, impacts environnementaux)</a:t>
            </a:r>
          </a:p>
          <a:p>
            <a:pPr lvl="1"/>
            <a:r>
              <a:rPr lang="fr-FR" sz="2600" dirty="0" smtClean="0"/>
              <a:t>Nécessite un certain temps de mise en œuvre : reconstitution du système, discussion sur les simulations à faire, réalisation des simulations, restitution</a:t>
            </a:r>
          </a:p>
          <a:p>
            <a:pPr lvl="1"/>
            <a:r>
              <a:rPr lang="fr-FR" sz="2600" dirty="0"/>
              <a:t>Nécessite de la pratique</a:t>
            </a:r>
          </a:p>
          <a:p>
            <a:pPr lvl="1"/>
            <a:endParaRPr lang="fr-FR" sz="26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299196" y="260648"/>
            <a:ext cx="67687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Enseignements concernant l’utilisation d’Ostral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872" y="1340768"/>
            <a:ext cx="8352928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 smtClean="0"/>
              <a:t>Simulation </a:t>
            </a:r>
            <a:r>
              <a:rPr lang="fr-FR" sz="2600" dirty="0"/>
              <a:t>ferme </a:t>
            </a:r>
            <a:r>
              <a:rPr lang="fr-FR" sz="2600" dirty="0" smtClean="0"/>
              <a:t>N°1 : </a:t>
            </a:r>
            <a:r>
              <a:rPr lang="fr-FR" sz="2600" dirty="0"/>
              <a:t>accompagnement du </a:t>
            </a:r>
            <a:r>
              <a:rPr lang="fr-FR" sz="2600" dirty="0" smtClean="0"/>
              <a:t>changement au travers d’échanges avec l’éleveur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 smtClean="0"/>
              <a:t>Simulation ferme N°2 : fait </a:t>
            </a:r>
            <a:r>
              <a:rPr lang="fr-FR" sz="2600" dirty="0"/>
              <a:t>apparait un autre type </a:t>
            </a:r>
            <a:r>
              <a:rPr lang="fr-FR" sz="2600" dirty="0" smtClean="0"/>
              <a:t>d’usage = construire une argumentation </a:t>
            </a:r>
            <a:r>
              <a:rPr lang="fr-FR" sz="2600" dirty="0"/>
              <a:t>vis-à-vis de tiers : </a:t>
            </a:r>
            <a:endParaRPr lang="fr-FR" sz="2600" dirty="0" smtClean="0"/>
          </a:p>
          <a:p>
            <a:pPr marL="742950" lvl="2" indent="-342900"/>
            <a:r>
              <a:rPr lang="fr-FR" sz="2600" dirty="0" smtClean="0"/>
              <a:t>filières</a:t>
            </a:r>
          </a:p>
          <a:p>
            <a:pPr marL="742950" lvl="2" indent="-342900"/>
            <a:r>
              <a:rPr lang="fr-FR" sz="2600" dirty="0" smtClean="0"/>
              <a:t>état</a:t>
            </a:r>
            <a:r>
              <a:rPr lang="fr-FR" sz="2600" dirty="0"/>
              <a:t>, politique de </a:t>
            </a:r>
            <a:r>
              <a:rPr lang="fr-FR" sz="2600" dirty="0" smtClean="0"/>
              <a:t>soutien</a:t>
            </a:r>
          </a:p>
          <a:p>
            <a:pPr marL="857250" lvl="2" indent="-457200">
              <a:buFont typeface="Wingdings"/>
              <a:buChar char="à"/>
            </a:pPr>
            <a:r>
              <a:rPr lang="fr-FR" dirty="0" smtClean="0"/>
              <a:t>chiffrage de </a:t>
            </a:r>
            <a:r>
              <a:rPr lang="fr-FR" i="1" dirty="0" smtClean="0"/>
              <a:t>surcouts</a:t>
            </a:r>
            <a:r>
              <a:rPr lang="fr-FR" dirty="0" smtClean="0"/>
              <a:t> et de </a:t>
            </a:r>
            <a:r>
              <a:rPr lang="fr-FR" i="1" dirty="0" smtClean="0"/>
              <a:t>niveaux de soutien </a:t>
            </a:r>
            <a:r>
              <a:rPr lang="fr-FR" dirty="0" smtClean="0"/>
              <a:t>sur une équivalence de performance économique et pour une incitation à la conversion</a:t>
            </a:r>
          </a:p>
          <a:p>
            <a:pPr marL="857250" lvl="2" indent="-457200">
              <a:buFont typeface="Wingdings"/>
              <a:buChar char="à"/>
            </a:pPr>
            <a:r>
              <a:rPr lang="fr-FR" dirty="0" smtClean="0"/>
              <a:t>Quelles politique / structuration des filières</a:t>
            </a:r>
          </a:p>
          <a:p>
            <a:pPr marL="400050" lvl="2" indent="0">
              <a:buNone/>
            </a:pPr>
            <a:endParaRPr lang="fr-FR" dirty="0" smtClean="0"/>
          </a:p>
          <a:p>
            <a:endParaRPr lang="fr-FR"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534872" y="400742"/>
            <a:ext cx="8352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Enseignements / simulations réalisées</a:t>
            </a:r>
            <a:endParaRPr lang="fr-FR" sz="32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15623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692696"/>
            <a:ext cx="676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D’abord un outil issu de la recherche…puis un outil d’aide à la décision via le projet </a:t>
            </a:r>
            <a:r>
              <a:rPr lang="fr-FR" sz="2000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Casdar</a:t>
            </a:r>
            <a:r>
              <a:rPr lang="fr-FR" sz="20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Agneaux Bio</a:t>
            </a:r>
            <a:endParaRPr lang="fr-FR" sz="20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260648"/>
            <a:ext cx="6768752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Ostral : objectifs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1029" y="1556792"/>
            <a:ext cx="820891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Obj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: Simuler et étudier les nouveaux équilibres et performances du système de production</a:t>
            </a:r>
          </a:p>
          <a:p>
            <a:pPr marL="342900" indent="-342900"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Diverses simulations réalisables :</a:t>
            </a:r>
            <a:endParaRPr lang="fr-FR" sz="20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rgbClr val="C5DD0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Modification du système d’élevage (exemples)</a:t>
            </a:r>
          </a:p>
          <a:p>
            <a:pPr marL="800100" lvl="1" indent="-342900">
              <a:buClr>
                <a:srgbClr val="C5DD01"/>
              </a:buClr>
              <a:buFontTx/>
              <a:buChar char="-"/>
            </a:pPr>
            <a:r>
              <a:rPr lang="fr-FR" sz="2000" i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Variations des surfaces de cultures</a:t>
            </a:r>
          </a:p>
          <a:p>
            <a:pPr marL="800100" lvl="1" indent="-342900">
              <a:buClr>
                <a:srgbClr val="C5DD01"/>
              </a:buClr>
              <a:buFontTx/>
              <a:buChar char="-"/>
            </a:pPr>
            <a:r>
              <a:rPr lang="fr-FR" sz="2000" i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Changement de la proportion des types d’agneaux produits (lourds/légers)</a:t>
            </a:r>
          </a:p>
          <a:p>
            <a:pPr marL="800100" lvl="1" indent="-342900">
              <a:buClr>
                <a:srgbClr val="C5DD01"/>
              </a:buClr>
              <a:buFontTx/>
              <a:buChar char="-"/>
            </a:pPr>
            <a:r>
              <a:rPr lang="fr-FR" sz="2000" i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Conversion à l’AB</a:t>
            </a:r>
          </a:p>
          <a:p>
            <a:pPr marL="800100" lvl="1" indent="-342900">
              <a:buClr>
                <a:srgbClr val="C5DD01"/>
              </a:buClr>
              <a:buFontTx/>
              <a:buChar char="-"/>
            </a:pPr>
            <a:r>
              <a:rPr lang="fr-FR" sz="2000" i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Changement du fonctionnement du troupeau (saisonnalité + système de reproduction + chargement)</a:t>
            </a:r>
          </a:p>
          <a:p>
            <a:pPr marL="800100" lvl="1" indent="-342900">
              <a:buClr>
                <a:srgbClr val="C5DD01"/>
              </a:buClr>
              <a:buFontTx/>
              <a:buChar char="-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Clr>
                <a:srgbClr val="C5DD0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Diversification de la commercialisation (vente directe)</a:t>
            </a:r>
          </a:p>
          <a:p>
            <a:pPr marL="342900" indent="-342900">
              <a:buClr>
                <a:srgbClr val="C5DD0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Changement de conjoncture</a:t>
            </a:r>
          </a:p>
          <a:p>
            <a:pPr marL="342900" indent="-342900">
              <a:buClr>
                <a:srgbClr val="C5DD0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Changement de politique agricole</a:t>
            </a:r>
          </a:p>
          <a:p>
            <a:pPr>
              <a:buClr>
                <a:srgbClr val="C5DD01"/>
              </a:buClr>
            </a:pPr>
            <a:endParaRPr lang="fr-FR" sz="20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C5DD01"/>
              </a:buClr>
            </a:pPr>
            <a:endParaRPr lang="fr-FR" sz="20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rgbClr val="C5DD01"/>
              </a:buClr>
              <a:buFontTx/>
              <a:buChar char="-"/>
            </a:pPr>
            <a:endParaRPr lang="fr-FR" sz="20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C5DD01"/>
              </a:buClr>
            </a:pPr>
            <a:endParaRPr lang="fr-FR" sz="20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57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dirty="0" smtClean="0"/>
              <a:t>Outil opérationnel mais certaine lourdeur de mise en œuvre </a:t>
            </a:r>
            <a:r>
              <a:rPr lang="fr-FR" sz="2000" dirty="0" smtClean="0"/>
              <a:t>(3 jours /exploitation)</a:t>
            </a:r>
            <a:r>
              <a:rPr lang="fr-FR" sz="2400" dirty="0" smtClean="0"/>
              <a:t>…du fait de l’approche « système ».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dirty="0" smtClean="0"/>
              <a:t>Nécessitera une formation non négligeable pour les utilisateurs… et le maintien de la compétence dans le temps (=pratique) …ainsi que la maintenance du modèle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dirty="0" smtClean="0"/>
              <a:t>Au-delà des objectifs initiaux, permet de poser des questions « génériques » et de les chiffrer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 Engager une réflexion stratégique sur la mise en œuvre de l’outil?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059832" y="318887"/>
            <a:ext cx="3384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36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15623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9240" y="260647"/>
            <a:ext cx="4719701" cy="523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Structure de l’outil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39240" y="980728"/>
            <a:ext cx="3600400" cy="43300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6 modules :</a:t>
            </a:r>
          </a:p>
          <a:p>
            <a:pPr algn="ctr"/>
            <a:r>
              <a:rPr lang="fr-FR" dirty="0" smtClean="0"/>
              <a:t> Fonctionnement Troupeau</a:t>
            </a:r>
          </a:p>
          <a:p>
            <a:pPr algn="ctr"/>
            <a:r>
              <a:rPr lang="fr-FR" dirty="0" smtClean="0"/>
              <a:t>(+ alimentation et ventes)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Atelier Cultures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Charges de structures </a:t>
            </a:r>
          </a:p>
          <a:p>
            <a:pPr algn="ctr"/>
            <a:r>
              <a:rPr lang="fr-FR" dirty="0" smtClean="0"/>
              <a:t>(ITK, immobilisations…)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Calcul bilans environnementaux</a:t>
            </a:r>
          </a:p>
          <a:p>
            <a:pPr algn="ctr"/>
            <a:r>
              <a:rPr lang="fr-FR" dirty="0" smtClean="0"/>
              <a:t>(énergie et GES)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 « Bilan travail »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/>
              <a:t>C</a:t>
            </a:r>
            <a:r>
              <a:rPr lang="fr-FR" dirty="0" smtClean="0"/>
              <a:t>ommercialisation</a:t>
            </a:r>
          </a:p>
          <a:p>
            <a:pPr algn="ctr"/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3111395" y="1237008"/>
            <a:ext cx="3185673" cy="616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162977" y="2037986"/>
            <a:ext cx="2880320" cy="389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207152" y="4248949"/>
            <a:ext cx="2880320" cy="330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1196751"/>
            <a:ext cx="2254977" cy="913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Résultats </a:t>
            </a:r>
            <a:r>
              <a:rPr lang="fr-FR" dirty="0" err="1" smtClean="0"/>
              <a:t>techn</a:t>
            </a:r>
            <a:r>
              <a:rPr lang="fr-FR" dirty="0" smtClean="0"/>
              <a:t>-éco</a:t>
            </a:r>
          </a:p>
          <a:p>
            <a:pPr algn="ctr"/>
            <a:r>
              <a:rPr lang="fr-FR" dirty="0" smtClean="0"/>
              <a:t> atelier ovin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46257" y="2723548"/>
            <a:ext cx="2160240" cy="84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Résultats </a:t>
            </a:r>
            <a:r>
              <a:rPr lang="fr-FR" dirty="0" err="1" smtClean="0"/>
              <a:t>techn</a:t>
            </a:r>
            <a:r>
              <a:rPr lang="fr-FR" dirty="0" smtClean="0"/>
              <a:t>-éco</a:t>
            </a:r>
          </a:p>
          <a:p>
            <a:pPr algn="ctr"/>
            <a:r>
              <a:rPr lang="fr-FR" dirty="0" smtClean="0"/>
              <a:t> Cultures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46257" y="4338565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Résultats économiques globaux (résultat courant…)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842475" y="1196750"/>
            <a:ext cx="2160240" cy="829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Bilans énergie et GES (</a:t>
            </a:r>
            <a:r>
              <a:rPr lang="fr-FR" dirty="0" err="1" smtClean="0"/>
              <a:t>DiaTerre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860035" y="2427436"/>
            <a:ext cx="2160240" cy="94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Calendrier de travail, TDC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842475" y="4077072"/>
            <a:ext cx="2160240" cy="1004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Analyse d’alternatives de commercialisation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419815" y="5661248"/>
            <a:ext cx="25688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Sensibilité aux aléas </a:t>
            </a:r>
            <a:r>
              <a:rPr lang="fr-FR" dirty="0" err="1" smtClean="0"/>
              <a:t>techn</a:t>
            </a:r>
            <a:r>
              <a:rPr lang="fr-FR" dirty="0" smtClean="0"/>
              <a:t>. et économiques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4491331" y="5322914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 rot="2915063">
            <a:off x="2565752" y="4397820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 rot="5400000">
            <a:off x="2565917" y="2941916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 rot="6281081">
            <a:off x="2565917" y="177539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 rot="14068478">
            <a:off x="6422747" y="1951218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17611320">
            <a:off x="6411381" y="4319285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16200000">
            <a:off x="6425781" y="3035350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243739" y="2604830"/>
            <a:ext cx="2880320" cy="57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3207152" y="4770800"/>
            <a:ext cx="2880320" cy="386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3111395" y="3408614"/>
            <a:ext cx="3012664" cy="596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6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15623" y="6468467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1886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Poursuite du développement d’Ostral au travers du projet </a:t>
            </a:r>
            <a:r>
              <a:rPr lang="fr-FR" sz="24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Casdar</a:t>
            </a:r>
            <a:r>
              <a:rPr lang="fr-FR" sz="24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Agneaux Bio</a:t>
            </a:r>
            <a:endParaRPr lang="fr-FR" sz="24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3570" y="1019636"/>
            <a:ext cx="83048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Ergonomie </a:t>
            </a:r>
          </a:p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Documents annexes :</a:t>
            </a:r>
          </a:p>
          <a:p>
            <a:pPr marL="800100" lvl="1" indent="-342900">
              <a:buClr>
                <a:srgbClr val="C5DD01"/>
              </a:buClr>
              <a:buFont typeface="Wingdings" pitchFamily="2" charset="2"/>
              <a:buChar char="§"/>
            </a:pPr>
            <a:r>
              <a:rPr lang="fr-FR" sz="2000" dirty="0">
                <a:sym typeface="Wingdings" panose="05000000000000000000" pitchFamily="2" charset="2"/>
              </a:rPr>
              <a:t>Notice (objectifs, principes et méthodologie)</a:t>
            </a:r>
          </a:p>
          <a:p>
            <a:pPr marL="800100" lvl="1" indent="-342900">
              <a:buClr>
                <a:srgbClr val="C5DD01"/>
              </a:buClr>
              <a:buFont typeface="Wingdings" pitchFamily="2" charset="2"/>
              <a:buChar char="§"/>
            </a:pPr>
            <a:r>
              <a:rPr lang="fr-FR" sz="2000" dirty="0">
                <a:sym typeface="Wingdings" panose="05000000000000000000" pitchFamily="2" charset="2"/>
              </a:rPr>
              <a:t>Document d’aide au paramétrage de l’outil</a:t>
            </a:r>
          </a:p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Complément bilan travail</a:t>
            </a:r>
          </a:p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Module commercialisation</a:t>
            </a:r>
          </a:p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endParaRPr lang="fr-FR" sz="20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Test dans 4 exploitations très contrastées. Objectifs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Valider la fonctionnalité de l’outil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Valider le protocole de mise en œuvre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Réaliser des simulations pour tester la « réactivité » du modèle</a:t>
            </a:r>
            <a:endParaRPr lang="fr-FR" sz="2000" dirty="0"/>
          </a:p>
          <a:p>
            <a:pPr marL="342900" indent="-342900">
              <a:buClr>
                <a:srgbClr val="C5DD01"/>
              </a:buClr>
              <a:buFont typeface="Arial" charset="0"/>
              <a:buChar char="•"/>
            </a:pPr>
            <a:endParaRPr lang="fr-FR" sz="1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Clr>
                <a:srgbClr val="C5DD01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Présentation des résultats dans deux des quatre fermes « test » :</a:t>
            </a:r>
          </a:p>
          <a:p>
            <a:pPr marL="800100" lvl="1" indent="-342900">
              <a:buClr>
                <a:srgbClr val="C5DD01"/>
              </a:buClr>
              <a:buFont typeface="Wingdings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Ferme </a:t>
            </a: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(N°1) de </a:t>
            </a:r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moyenne montagne en circuit long</a:t>
            </a:r>
          </a:p>
          <a:p>
            <a:pPr marL="800100" lvl="1" indent="-342900">
              <a:buClr>
                <a:srgbClr val="C5DD01"/>
              </a:buClr>
              <a:buFont typeface="Wingdings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Ferme </a:t>
            </a:r>
            <a:r>
              <a:rPr 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(N°2) de </a:t>
            </a:r>
            <a:r>
              <a:rPr lang="fr-F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plaine défavorisée, gros effectifs, circuit long</a:t>
            </a:r>
          </a:p>
          <a:p>
            <a:pPr>
              <a:buClr>
                <a:srgbClr val="C5DD01"/>
              </a:buClr>
            </a:pPr>
            <a:endParaRPr lang="fr-FR" sz="1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C5DD01"/>
              </a:buClr>
            </a:pPr>
            <a:r>
              <a:rPr lang="fr-FR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…avec des problématiques très différentes</a:t>
            </a:r>
          </a:p>
          <a:p>
            <a:pPr marL="342900" indent="-342900">
              <a:buClr>
                <a:srgbClr val="C5DD01"/>
              </a:buClr>
              <a:buFontTx/>
              <a:buChar char="-"/>
            </a:pPr>
            <a:endParaRPr lang="fr-FR" sz="20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C5DD01"/>
              </a:buClr>
            </a:pPr>
            <a:endParaRPr lang="fr-FR" sz="20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22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7564" y="260648"/>
            <a:ext cx="784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N°1 : en zone de moyenne montagne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7" y="1196752"/>
            <a:ext cx="784887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Un seul travailleur (chef d’exploitation), 350 brebis sur 80ha, très peu de surface labourable, race rustique.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2800" b="1" dirty="0" smtClean="0"/>
              <a:t>Problématique</a:t>
            </a:r>
            <a:r>
              <a:rPr lang="fr-FR" sz="3200" b="1" dirty="0" smtClean="0"/>
              <a:t> :</a:t>
            </a:r>
          </a:p>
          <a:p>
            <a:pPr algn="just"/>
            <a:r>
              <a:rPr lang="fr-FR" sz="2400" dirty="0" smtClean="0"/>
              <a:t>Comment valoriser un îlot de 11 ha (10% de la SAU) situé à 10km du corps de ferme?</a:t>
            </a:r>
          </a:p>
          <a:p>
            <a:pPr marL="342900" indent="284163" algn="just">
              <a:buFont typeface="Arial" panose="020B0604020202020204" pitchFamily="34" charset="0"/>
              <a:buChar char="•"/>
            </a:pPr>
            <a:r>
              <a:rPr lang="fr-FR" sz="2400" dirty="0"/>
              <a:t>Cultiver un peu de céréales pour augmenter l’autonomie de l’exploitation?</a:t>
            </a:r>
          </a:p>
          <a:p>
            <a:pPr marL="342900" indent="284163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Agrandir son </a:t>
            </a:r>
            <a:r>
              <a:rPr lang="fr-FR" sz="2400" dirty="0"/>
              <a:t>troupeau ?</a:t>
            </a:r>
          </a:p>
          <a:p>
            <a:pPr marL="342900" indent="284163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Sécuriser la production fourragère ?  </a:t>
            </a:r>
            <a:endParaRPr lang="fr-FR" sz="2400" dirty="0"/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Pour chacun des cas nous analysons l’impact économique et le bilan travail</a:t>
            </a:r>
            <a:r>
              <a:rPr lang="fr-FR" sz="2400" dirty="0"/>
              <a:t>	</a:t>
            </a:r>
            <a:endParaRPr lang="fr-FR" sz="2400" dirty="0" smtClean="0"/>
          </a:p>
          <a:p>
            <a:pPr marL="342900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9188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8753" y="260648"/>
            <a:ext cx="444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N°1 en 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ontagne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0520"/>
              </p:ext>
            </p:extLst>
          </p:nvPr>
        </p:nvGraphicFramePr>
        <p:xfrm>
          <a:off x="539552" y="1340768"/>
          <a:ext cx="567023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451"/>
                <a:gridCol w="858439"/>
                <a:gridCol w="1341346"/>
              </a:tblGrid>
              <a:tr h="409717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Base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Base +4.2 ha de céréales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48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SAU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b"/>
                </a:tc>
              </a:tr>
              <a:tr h="232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      Ha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autoconsommés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Chargement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sfp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0.64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Brebis PBC possible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352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Productivité Numérique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1.36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00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Concentré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kg/brebis (+12 mois)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94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Marge Brute €/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br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UF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fourragère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alimentaire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929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Résultat Courant/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uth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X + 1500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5117440" y="4287147"/>
            <a:ext cx="900100" cy="43204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7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8753" y="260648"/>
            <a:ext cx="444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N°1 en 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ontagne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36778"/>
              </p:ext>
            </p:extLst>
          </p:nvPr>
        </p:nvGraphicFramePr>
        <p:xfrm>
          <a:off x="539552" y="1340768"/>
          <a:ext cx="8496944" cy="325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008112"/>
                <a:gridCol w="1368152"/>
                <a:gridCol w="1466966"/>
                <a:gridCol w="1485362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Base</a:t>
                      </a:r>
                    </a:p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Base + 4.2 ha de céréales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Agrandissement</a:t>
                      </a:r>
                    </a:p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Agrandissement +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5ha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de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cér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48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SAU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91.0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91.0</a:t>
                      </a:r>
                    </a:p>
                  </a:txBody>
                  <a:tcPr marL="0" marR="0" marT="0" marB="0" anchor="b"/>
                </a:tc>
              </a:tr>
              <a:tr h="232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      Ha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autoconsommés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Chargement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sfp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0.64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0.68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Brebis PBC possible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352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400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Productivité Numérique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1.36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00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Concentré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kg/brebis (+12 mois)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94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Marge Brute €/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br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UF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fourragère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alimentaire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89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89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929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Résultat Courant/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uth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 + 1500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X + 900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X + 2400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6364618" y="4293096"/>
            <a:ext cx="900100" cy="43204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884368" y="4293096"/>
            <a:ext cx="900100" cy="432048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8753" y="260648"/>
            <a:ext cx="444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N°1 en 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ontagne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26549"/>
              </p:ext>
            </p:extLst>
          </p:nvPr>
        </p:nvGraphicFramePr>
        <p:xfrm>
          <a:off x="539552" y="1340768"/>
          <a:ext cx="849694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008112"/>
                <a:gridCol w="1296144"/>
                <a:gridCol w="1466966"/>
                <a:gridCol w="1485362"/>
              </a:tblGrid>
              <a:tr h="409717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Base</a:t>
                      </a:r>
                    </a:p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Base +4.2 ha de céréales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Agrandissement</a:t>
                      </a:r>
                    </a:p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Agrandissement +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5ha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de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cér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48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SAU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80.0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91.0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91.0</a:t>
                      </a:r>
                    </a:p>
                  </a:txBody>
                  <a:tcPr marL="0" marR="0" marT="0" marB="0" anchor="b"/>
                </a:tc>
              </a:tr>
              <a:tr h="23237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      Ha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autoconsommés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Chargement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sfp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0.64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0.68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Brebis PBC possible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352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400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Productivité Numérique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1.36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00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Concentré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kg/brebis (+12 mois)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94.3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Marge Brute €/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br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75.1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75.2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83.5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 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UF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fourragère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Autonomie</a:t>
                      </a:r>
                      <a:r>
                        <a:rPr lang="fr-FR" sz="16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alimentaire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89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83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89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929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Résultat Courant/</a:t>
                      </a:r>
                      <a:r>
                        <a:rPr lang="fr-FR" sz="1600" b="0" i="0" u="none" strike="noStrike" dirty="0" err="1" smtClean="0">
                          <a:effectLst/>
                          <a:latin typeface="Arial"/>
                        </a:rPr>
                        <a:t>uth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 + 1500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 + 900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X + 2400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Temps Disponible Calculé (heures)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1254</a:t>
                      </a:r>
                      <a:endParaRPr lang="fr-FR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975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effectLst/>
                          <a:latin typeface="Arial"/>
                        </a:rPr>
                        <a:t>MJ/kg carcasse (hors achat)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b"/>
                </a:tc>
              </a:tr>
              <a:tr h="280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EqCO2 Kg/Kg </a:t>
                      </a:r>
                      <a:r>
                        <a:rPr lang="en-US" sz="1600" b="0" i="0" u="none" strike="noStrike" dirty="0" err="1" smtClean="0">
                          <a:effectLst/>
                          <a:latin typeface="Arial"/>
                        </a:rPr>
                        <a:t>carcasse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/>
                </a:tc>
              </a:tr>
              <a:tr h="30221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EqCO2 Kg/Kg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carc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yc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 err="1">
                          <a:effectLst/>
                          <a:latin typeface="Arial"/>
                        </a:rPr>
                        <a:t>Seq</a:t>
                      </a:r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762" y="260648"/>
            <a:ext cx="824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Ferme N°1 : Conclusion et </a:t>
            </a:r>
            <a:r>
              <a:rPr lang="fr-FR" sz="28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ilan de l’éleveur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7108" y="908720"/>
            <a:ext cx="84573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Eléments clefs de décision: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/>
              <a:t>La production de céréales augmente l’autonomie et diminue les </a:t>
            </a:r>
            <a:r>
              <a:rPr lang="fr-FR" sz="2100" dirty="0" smtClean="0"/>
              <a:t>charges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 smtClean="0"/>
              <a:t>L’îlot : accroit le temps de travail pour un faible gain de revenu mais possède </a:t>
            </a:r>
            <a:r>
              <a:rPr lang="fr-FR" sz="2100" b="1" dirty="0" smtClean="0"/>
              <a:t>un aspect de sécurisation </a:t>
            </a:r>
            <a:r>
              <a:rPr lang="fr-FR" sz="2100" dirty="0" smtClean="0"/>
              <a:t>(grâce à son potentiel fourrager).</a:t>
            </a:r>
          </a:p>
          <a:p>
            <a:pPr algn="just"/>
            <a:endParaRPr lang="fr-FR" sz="2100" dirty="0"/>
          </a:p>
          <a:p>
            <a:pPr algn="just"/>
            <a:r>
              <a:rPr lang="fr-FR" sz="2400" b="1" dirty="0" smtClean="0"/>
              <a:t>Eléments de réflexion complémentaire 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 smtClean="0"/>
              <a:t>La paille représente un poste de charge non négligeable (dans le cas présent la paille est échangée).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 smtClean="0"/>
              <a:t>Certaines aides ne sont pas </a:t>
            </a:r>
            <a:r>
              <a:rPr lang="fr-FR" sz="2100" dirty="0" smtClean="0"/>
              <a:t>allouées </a:t>
            </a:r>
            <a:r>
              <a:rPr lang="fr-FR" sz="2100" dirty="0" smtClean="0"/>
              <a:t>à l’îlot (ICHN) mais il engendre des </a:t>
            </a:r>
            <a:r>
              <a:rPr lang="fr-FR" sz="2100" dirty="0"/>
              <a:t>charges </a:t>
            </a:r>
            <a:r>
              <a:rPr lang="fr-FR" sz="2100" dirty="0" smtClean="0"/>
              <a:t>de structure.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100" dirty="0" smtClean="0"/>
              <a:t>Un terrain peu </a:t>
            </a:r>
            <a:r>
              <a:rPr lang="fr-FR" sz="2100" dirty="0" smtClean="0"/>
              <a:t>propice </a:t>
            </a:r>
            <a:r>
              <a:rPr lang="fr-FR" sz="2100" dirty="0" smtClean="0"/>
              <a:t>à la culture (pierres…).</a:t>
            </a:r>
          </a:p>
          <a:p>
            <a:endParaRPr lang="fr-FR" sz="2100" dirty="0" smtClean="0"/>
          </a:p>
          <a:p>
            <a:pPr marL="342900" indent="-342900" algn="just">
              <a:buFont typeface="Wingdings"/>
              <a:buChar char="à"/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choix de l’agrandissement avec ovins seulement</a:t>
            </a:r>
            <a:r>
              <a:rPr lang="fr-FR" sz="2400" dirty="0" smtClean="0">
                <a:sym typeface="Wingdings" panose="05000000000000000000" pitchFamily="2" charset="2"/>
              </a:rPr>
              <a:t> (pas de cultures)</a:t>
            </a:r>
          </a:p>
          <a:p>
            <a:endParaRPr lang="fr-FR" sz="24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200" dirty="0" smtClean="0"/>
              <a:t>La vente directe  : option intéressante (quelle rémunération horaire ?)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604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1530</Words>
  <Application>Microsoft Office PowerPoint</Application>
  <PresentationFormat>Affichage à l'écran (4:3)</PresentationFormat>
  <Paragraphs>444</Paragraphs>
  <Slides>20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Judith FOURNIER</dc:creator>
  <cp:lastModifiedBy>asus</cp:lastModifiedBy>
  <cp:revision>188</cp:revision>
  <cp:lastPrinted>2014-07-08T09:22:39Z</cp:lastPrinted>
  <dcterms:created xsi:type="dcterms:W3CDTF">2013-09-25T09:59:21Z</dcterms:created>
  <dcterms:modified xsi:type="dcterms:W3CDTF">2014-10-02T08:16:25Z</dcterms:modified>
</cp:coreProperties>
</file>