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5" r:id="rId11"/>
    <p:sldId id="267" r:id="rId12"/>
    <p:sldId id="266" r:id="rId13"/>
    <p:sldId id="268" r:id="rId14"/>
    <p:sldId id="270" r:id="rId15"/>
    <p:sldId id="257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95482" autoAdjust="0"/>
  </p:normalViewPr>
  <p:slideViewPr>
    <p:cSldViewPr snapToGrid="0">
      <p:cViewPr varScale="1">
        <p:scale>
          <a:sx n="70" d="100"/>
          <a:sy n="70" d="100"/>
        </p:scale>
        <p:origin x="-66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844800" y="2819400"/>
            <a:ext cx="8746979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fld id="{6E9D6A5E-3635-474E-9ED4-622FCB63B1F3}" type="datetimeFigureOut">
              <a:rPr lang="fr-FR" smtClean="0"/>
              <a:pPr/>
              <a:t>06/07/2015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262934F-6005-4F69-8D98-3215CE67EDD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76211" y="5429264"/>
            <a:ext cx="7048549" cy="10215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800" dirty="0" smtClean="0">
                <a:latin typeface="Calibri" pitchFamily="34" charset="0"/>
              </a:rPr>
              <a:t>UMR1201 Dynafor INRA/INP ENSAT/ INP </a:t>
            </a:r>
            <a:r>
              <a:rPr lang="fr-FR" sz="1800" dirty="0" err="1" smtClean="0">
                <a:latin typeface="Calibri" pitchFamily="34" charset="0"/>
              </a:rPr>
              <a:t>EIPurpan</a:t>
            </a:r>
            <a:endParaRPr lang="fr-FR" sz="1800" dirty="0" smtClean="0">
              <a:latin typeface="Calibri" pitchFamily="34" charset="0"/>
            </a:endParaRPr>
          </a:p>
          <a:p>
            <a:r>
              <a:rPr lang="fr-FR" sz="1800" dirty="0" smtClean="0">
                <a:latin typeface="Calibri" pitchFamily="34" charset="0"/>
              </a:rPr>
              <a:t>Dynamiques</a:t>
            </a:r>
            <a:r>
              <a:rPr lang="fr-FR" sz="1800" baseline="0" dirty="0" smtClean="0">
                <a:latin typeface="Calibri" pitchFamily="34" charset="0"/>
              </a:rPr>
              <a:t> et écologie des paysages </a:t>
            </a:r>
            <a:r>
              <a:rPr lang="fr-FR" sz="1800" baseline="0" dirty="0" err="1" smtClean="0">
                <a:latin typeface="Calibri" pitchFamily="34" charset="0"/>
              </a:rPr>
              <a:t>agriforestiers</a:t>
            </a:r>
            <a:endParaRPr lang="fr-FR" sz="1800" baseline="0" dirty="0" smtClean="0">
              <a:latin typeface="Calibri" pitchFamily="34" charset="0"/>
            </a:endParaRPr>
          </a:p>
          <a:p>
            <a:r>
              <a:rPr lang="fr-FR" sz="1800" baseline="0" dirty="0" smtClean="0">
                <a:latin typeface="Calibri" pitchFamily="34" charset="0"/>
              </a:rPr>
              <a:t>dynafor.toulouse.inra.fr</a:t>
            </a:r>
            <a:endParaRPr lang="fr-FR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8460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9D6A5E-3635-474E-9ED4-622FCB63B1F3}" type="datetimeFigureOut">
              <a:rPr lang="fr-FR" smtClean="0"/>
              <a:pPr/>
              <a:t>06/07/2015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2934F-6005-4F69-8D98-3215CE67EDD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490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9D6A5E-3635-474E-9ED4-622FCB63B1F3}" type="datetimeFigureOut">
              <a:rPr lang="fr-FR" smtClean="0"/>
              <a:pPr/>
              <a:t>06/07/2015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2934F-6005-4F69-8D98-3215CE67EDD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719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9D6A5E-3635-474E-9ED4-622FCB63B1F3}" type="datetimeFigureOut">
              <a:rPr lang="fr-FR" smtClean="0"/>
              <a:pPr/>
              <a:t>06/07/2015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2934F-6005-4F69-8D98-3215CE67EDD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1404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33504" y="3267456"/>
            <a:ext cx="98755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168" y="498230"/>
            <a:ext cx="103632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3287713"/>
            <a:ext cx="103632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fld id="{6E9D6A5E-3635-474E-9ED4-622FCB63B1F3}" type="datetimeFigureOut">
              <a:rPr lang="fr-FR" smtClean="0"/>
              <a:pPr/>
              <a:t>06/07/2015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262934F-6005-4F69-8D98-3215CE67EDD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2002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9D6A5E-3635-474E-9ED4-622FCB63B1F3}" type="datetimeFigureOut">
              <a:rPr lang="fr-FR" smtClean="0"/>
              <a:pPr/>
              <a:t>06/07/2015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>
            <a:extLst/>
          </a:lstStyle>
          <a:p>
            <a:fld id="{D262934F-6005-4F69-8D98-3215CE67EDD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xmlns="" val="243102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2325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6400800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51948"/>
            <a:ext cx="109728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9D6A5E-3635-474E-9ED4-622FCB63B1F3}" type="datetimeFigureOut">
              <a:rPr lang="fr-FR" smtClean="0"/>
              <a:pPr/>
              <a:t>06/07/2015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>
            <a:extLst/>
          </a:lstStyle>
          <a:p>
            <a:fld id="{D262934F-6005-4F69-8D98-3215CE67EDD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8120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53218"/>
            <a:ext cx="1097280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9D6A5E-3635-474E-9ED4-622FCB63B1F3}" type="datetimeFigureOut">
              <a:rPr lang="fr-FR" smtClean="0"/>
              <a:pPr/>
              <a:t>06/07/2015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2934F-6005-4F69-8D98-3215CE67EDD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xmlns="" val="177743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9D6A5E-3635-474E-9ED4-622FCB63B1F3}" type="datetimeFigureOut">
              <a:rPr lang="fr-FR" smtClean="0"/>
              <a:pPr/>
              <a:t>06/07/2015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2934F-6005-4F69-8D98-3215CE67EDD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6105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743403" y="105765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17515" y="304800"/>
            <a:ext cx="524256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617515" y="1107560"/>
            <a:ext cx="524256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11555275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fld id="{6E9D6A5E-3635-474E-9ED4-622FCB63B1F3}" type="datetimeFigureOut">
              <a:rPr lang="fr-FR" smtClean="0"/>
              <a:pPr/>
              <a:t>06/07/2015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262934F-6005-4F69-8D98-3215CE67EDD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28022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53924" y="4724400"/>
            <a:ext cx="73152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053924" y="5388937"/>
            <a:ext cx="73152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406400" y="249864"/>
            <a:ext cx="113792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fld id="{6E9D6A5E-3635-474E-9ED4-622FCB63B1F3}" type="datetimeFigureOut">
              <a:rPr lang="fr-FR" smtClean="0"/>
              <a:pPr/>
              <a:t>06/07/2015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262934F-6005-4F69-8D98-3215CE67EDD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4010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inra.fr/toulouse_dynafor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90459" y="147086"/>
            <a:ext cx="11747795" cy="6353749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1">
              <a:alpha val="65000"/>
            </a:schemeClr>
          </a:solidFill>
          <a:ln w="11000" cap="rnd" cmpd="sng" algn="ctr">
            <a:solidFill>
              <a:srgbClr val="00B050">
                <a:alpha val="88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727200" y="6400800"/>
            <a:ext cx="5616352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7416800" y="6400800"/>
            <a:ext cx="400304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E9D6A5E-3635-474E-9ED4-622FCB63B1F3}" type="datetimeFigureOut">
              <a:rPr lang="fr-FR" smtClean="0"/>
              <a:pPr/>
              <a:t>06/07/2015</a:t>
            </a:fld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1518603" y="6514568"/>
            <a:ext cx="619051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262934F-6005-4F69-8D98-3215CE67EDD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028741" y="214298"/>
            <a:ext cx="10972800" cy="1143000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09600" y="1428736"/>
            <a:ext cx="11201440" cy="5072098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pic>
        <p:nvPicPr>
          <p:cNvPr id="8" name="Picture 11" descr="Bienvenu sur le site INRA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101" r="45413" b="40205"/>
          <a:stretch>
            <a:fillRect/>
          </a:stretch>
        </p:blipFill>
        <p:spPr bwMode="auto">
          <a:xfrm>
            <a:off x="4762491" y="6500834"/>
            <a:ext cx="1703839" cy="428628"/>
          </a:xfrm>
          <a:prstGeom prst="rect">
            <a:avLst/>
          </a:prstGeom>
          <a:noFill/>
        </p:spPr>
      </p:pic>
      <p:pic>
        <p:nvPicPr>
          <p:cNvPr id="10" name="Picture 32" descr="Ensat">
            <a:hlinkClick r:id="rId13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525025" y="6559534"/>
            <a:ext cx="2364327" cy="298467"/>
          </a:xfrm>
          <a:prstGeom prst="rect">
            <a:avLst/>
          </a:prstGeom>
          <a:noFill/>
        </p:spPr>
      </p:pic>
      <p:pic>
        <p:nvPicPr>
          <p:cNvPr id="11" name="Image 10" descr="logo_complet.jpg"/>
          <p:cNvPicPr>
            <a:picLocks noChangeAspect="1"/>
          </p:cNvPicPr>
          <p:nvPr/>
        </p:nvPicPr>
        <p:blipFill>
          <a:blip r:embed="rId1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660"/>
          <a:stretch>
            <a:fillRect/>
          </a:stretch>
        </p:blipFill>
        <p:spPr>
          <a:xfrm>
            <a:off x="8763019" y="6572248"/>
            <a:ext cx="885835" cy="28575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080" y="6525344"/>
            <a:ext cx="1065387" cy="32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456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54864" algn="l" rtl="0" eaLnBrk="1" latinLnBrk="0" hangingPunct="1">
        <a:spcBef>
          <a:spcPct val="0"/>
        </a:spcBef>
        <a:buNone/>
        <a:defRPr kumimoji="0" sz="40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/>
          <a:latin typeface="Arial" pitchFamily="34" charset="0"/>
          <a:ea typeface="+mj-ea"/>
          <a:cs typeface="Arial" pitchFamily="34" charset="0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emf"/><Relationship Id="rId7" Type="http://schemas.openxmlformats.org/officeDocument/2006/relationships/image" Target="../media/image29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wmf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noProof="0" dirty="0" smtClean="0"/>
              <a:t>A socio-ecological framework for the analysis of forest edges dynamics and their consequences on ecosystems services in temperate landscapes.</a:t>
            </a:r>
            <a:endParaRPr lang="en-US" sz="4000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82716" y="2819400"/>
            <a:ext cx="9209064" cy="1752600"/>
          </a:xfrm>
        </p:spPr>
        <p:txBody>
          <a:bodyPr/>
          <a:lstStyle/>
          <a:p>
            <a:r>
              <a:rPr lang="en-US" b="1" noProof="0" dirty="0" smtClean="0"/>
              <a:t>Marc Deconchat</a:t>
            </a:r>
            <a:r>
              <a:rPr lang="en-US" noProof="0" dirty="0" smtClean="0"/>
              <a:t>, Audrey Alignier, Annie Ouin, Emilie Andrieu, Antoine Brin, Luc Barbaro, Hervé Jactel</a:t>
            </a:r>
            <a:endParaRPr lang="en-US" noProof="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2536" y="3972333"/>
            <a:ext cx="6858000" cy="1199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7430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Forest edges: interfaces between habitats</a:t>
            </a:r>
            <a:endParaRPr lang="en-US" noProof="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err="1" smtClean="0"/>
              <a:t>Edges</a:t>
            </a:r>
            <a:r>
              <a:rPr lang="fr-FR" dirty="0" smtClean="0"/>
              <a:t> influence fluxes of </a:t>
            </a:r>
            <a:r>
              <a:rPr lang="fr-FR" dirty="0" err="1" smtClean="0"/>
              <a:t>matter</a:t>
            </a:r>
            <a:r>
              <a:rPr lang="fr-FR" dirty="0" smtClean="0"/>
              <a:t>, </a:t>
            </a:r>
            <a:r>
              <a:rPr lang="fr-FR" dirty="0" err="1" smtClean="0"/>
              <a:t>energie</a:t>
            </a:r>
            <a:r>
              <a:rPr lang="fr-FR" dirty="0" smtClean="0"/>
              <a:t>, information</a:t>
            </a:r>
          </a:p>
          <a:p>
            <a:r>
              <a:rPr lang="fr-FR" dirty="0" err="1" smtClean="0"/>
              <a:t>Edges</a:t>
            </a:r>
            <a:r>
              <a:rPr lang="fr-FR" dirty="0" smtClean="0"/>
              <a:t> as </a:t>
            </a:r>
            <a:r>
              <a:rPr lang="fr-FR" dirty="0" err="1" smtClean="0"/>
              <a:t>filters</a:t>
            </a:r>
            <a:endParaRPr lang="fr-FR" dirty="0" smtClean="0"/>
          </a:p>
          <a:p>
            <a:r>
              <a:rPr lang="fr-FR" dirty="0" err="1" smtClean="0"/>
              <a:t>Consequences</a:t>
            </a:r>
            <a:r>
              <a:rPr lang="fr-FR" dirty="0" smtClean="0"/>
              <a:t> for the adjacent habitats</a:t>
            </a:r>
            <a:endParaRPr lang="fr-FR" dirty="0"/>
          </a:p>
        </p:txBody>
      </p:sp>
      <p:grpSp>
        <p:nvGrpSpPr>
          <p:cNvPr id="10" name="Groupe 24"/>
          <p:cNvGrpSpPr>
            <a:grpSpLocks/>
          </p:cNvGrpSpPr>
          <p:nvPr/>
        </p:nvGrpSpPr>
        <p:grpSpPr bwMode="auto">
          <a:xfrm>
            <a:off x="2632668" y="3868615"/>
            <a:ext cx="2468792" cy="2592207"/>
            <a:chOff x="4929190" y="3000372"/>
            <a:chExt cx="2770909" cy="3000396"/>
          </a:xfrm>
        </p:grpSpPr>
        <p:grpSp>
          <p:nvGrpSpPr>
            <p:cNvPr id="11" name="Groupe 22"/>
            <p:cNvGrpSpPr>
              <a:grpSpLocks/>
            </p:cNvGrpSpPr>
            <p:nvPr/>
          </p:nvGrpSpPr>
          <p:grpSpPr bwMode="auto">
            <a:xfrm>
              <a:off x="4929190" y="3000372"/>
              <a:ext cx="2770909" cy="3000396"/>
              <a:chOff x="4929190" y="2714620"/>
              <a:chExt cx="2770909" cy="3000396"/>
            </a:xfrm>
          </p:grpSpPr>
          <p:sp>
            <p:nvSpPr>
              <p:cNvPr id="13" name="Forme libre 12"/>
              <p:cNvSpPr/>
              <p:nvPr/>
            </p:nvSpPr>
            <p:spPr>
              <a:xfrm>
                <a:off x="4929190" y="3360158"/>
                <a:ext cx="2770909" cy="1997667"/>
              </a:xfrm>
              <a:custGeom>
                <a:avLst/>
                <a:gdLst>
                  <a:gd name="connsiteX0" fmla="*/ 0 w 2770909"/>
                  <a:gd name="connsiteY0" fmla="*/ 0 h 1842654"/>
                  <a:gd name="connsiteX1" fmla="*/ 1759527 w 2770909"/>
                  <a:gd name="connsiteY1" fmla="*/ 0 h 1842654"/>
                  <a:gd name="connsiteX2" fmla="*/ 1953491 w 2770909"/>
                  <a:gd name="connsiteY2" fmla="*/ 623454 h 1842654"/>
                  <a:gd name="connsiteX3" fmla="*/ 2757055 w 2770909"/>
                  <a:gd name="connsiteY3" fmla="*/ 637309 h 1842654"/>
                  <a:gd name="connsiteX4" fmla="*/ 2770909 w 2770909"/>
                  <a:gd name="connsiteY4" fmla="*/ 1842654 h 1842654"/>
                  <a:gd name="connsiteX5" fmla="*/ 69273 w 2770909"/>
                  <a:gd name="connsiteY5" fmla="*/ 1620982 h 1842654"/>
                  <a:gd name="connsiteX6" fmla="*/ 0 w 2770909"/>
                  <a:gd name="connsiteY6" fmla="*/ 0 h 1842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70909" h="1842654">
                    <a:moveTo>
                      <a:pt x="0" y="0"/>
                    </a:moveTo>
                    <a:lnTo>
                      <a:pt x="1759527" y="0"/>
                    </a:lnTo>
                    <a:lnTo>
                      <a:pt x="1953491" y="623454"/>
                    </a:lnTo>
                    <a:lnTo>
                      <a:pt x="2757055" y="637309"/>
                    </a:lnTo>
                    <a:lnTo>
                      <a:pt x="2770909" y="1842654"/>
                    </a:lnTo>
                    <a:lnTo>
                      <a:pt x="69273" y="16209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lèche vers le haut 13"/>
              <p:cNvSpPr/>
              <p:nvPr/>
            </p:nvSpPr>
            <p:spPr>
              <a:xfrm>
                <a:off x="5786501" y="2714620"/>
                <a:ext cx="357212" cy="1143008"/>
              </a:xfrm>
              <a:prstGeom prst="up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lèche vers le haut 14"/>
              <p:cNvSpPr/>
              <p:nvPr/>
            </p:nvSpPr>
            <p:spPr>
              <a:xfrm rot="10800000">
                <a:off x="5357845" y="2714620"/>
                <a:ext cx="357212" cy="1143008"/>
              </a:xfrm>
              <a:prstGeom prst="up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Flèche vers le haut 15"/>
              <p:cNvSpPr/>
              <p:nvPr/>
            </p:nvSpPr>
            <p:spPr>
              <a:xfrm rot="10800000">
                <a:off x="5643616" y="5195900"/>
                <a:ext cx="214327" cy="519116"/>
              </a:xfrm>
              <a:prstGeom prst="up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Flèche vers le haut 16"/>
              <p:cNvSpPr/>
              <p:nvPr/>
            </p:nvSpPr>
            <p:spPr>
              <a:xfrm rot="10800000">
                <a:off x="5500730" y="4410082"/>
                <a:ext cx="500097" cy="590554"/>
              </a:xfrm>
              <a:prstGeom prst="up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Flèche courbée vers le haut 11"/>
            <p:cNvSpPr/>
            <p:nvPr/>
          </p:nvSpPr>
          <p:spPr>
            <a:xfrm>
              <a:off x="6429483" y="4786322"/>
              <a:ext cx="500098" cy="642942"/>
            </a:xfrm>
            <a:prstGeom prst="curved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7013535" y="1747216"/>
            <a:ext cx="3418303" cy="3264619"/>
            <a:chOff x="1678074" y="2349103"/>
            <a:chExt cx="2764063" cy="3195342"/>
          </a:xfrm>
        </p:grpSpPr>
        <p:pic>
          <p:nvPicPr>
            <p:cNvPr id="22" name="Picture 10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60000" r="13929"/>
            <a:stretch>
              <a:fillRect/>
            </a:stretch>
          </p:blipFill>
          <p:spPr bwMode="auto">
            <a:xfrm>
              <a:off x="3801381" y="2349103"/>
              <a:ext cx="619381" cy="64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8048" b="6103"/>
            <a:stretch/>
          </p:blipFill>
          <p:spPr bwMode="auto">
            <a:xfrm>
              <a:off x="1929653" y="2731692"/>
              <a:ext cx="2512484" cy="2731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33539" r="7019"/>
            <a:stretch>
              <a:fillRect/>
            </a:stretch>
          </p:blipFill>
          <p:spPr bwMode="auto">
            <a:xfrm>
              <a:off x="2244585" y="2435922"/>
              <a:ext cx="1556797" cy="549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1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3671" y="2991607"/>
              <a:ext cx="2074761" cy="1817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ZoneTexte 25"/>
            <p:cNvSpPr txBox="1"/>
            <p:nvPr/>
          </p:nvSpPr>
          <p:spPr>
            <a:xfrm rot="16200000">
              <a:off x="779609" y="3721164"/>
              <a:ext cx="1997633" cy="200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13" dirty="0" err="1">
                  <a:latin typeface="Arial" panose="020B0604020202020204" pitchFamily="34" charset="0"/>
                  <a:cs typeface="Arial" panose="020B0604020202020204" pitchFamily="34" charset="0"/>
                </a:rPr>
                <a:t>Number</a:t>
              </a:r>
              <a:r>
                <a:rPr lang="fr-FR" sz="1013" dirty="0">
                  <a:latin typeface="Arial" panose="020B0604020202020204" pitchFamily="34" charset="0"/>
                  <a:cs typeface="Arial" panose="020B0604020202020204" pitchFamily="34" charset="0"/>
                </a:rPr>
                <a:t> of </a:t>
              </a:r>
              <a:r>
                <a:rPr lang="fr-FR" sz="1013" dirty="0" err="1">
                  <a:latin typeface="Arial" panose="020B0604020202020204" pitchFamily="34" charset="0"/>
                  <a:cs typeface="Arial" panose="020B0604020202020204" pitchFamily="34" charset="0"/>
                </a:rPr>
                <a:t>individuals</a:t>
              </a:r>
              <a:r>
                <a:rPr lang="fr-FR" sz="1013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fr-FR" sz="1013" dirty="0" err="1">
                  <a:latin typeface="Arial" panose="020B0604020202020204" pitchFamily="34" charset="0"/>
                  <a:cs typeface="Arial" panose="020B0604020202020204" pitchFamily="34" charset="0"/>
                </a:rPr>
                <a:t>trap</a:t>
              </a:r>
              <a:r>
                <a:rPr lang="fr-FR" sz="1013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fr-FR" sz="1013" dirty="0" err="1">
                  <a:latin typeface="Arial" panose="020B0604020202020204" pitchFamily="34" charset="0"/>
                  <a:cs typeface="Arial" panose="020B0604020202020204" pitchFamily="34" charset="0"/>
                </a:rPr>
                <a:t>week</a:t>
              </a:r>
              <a:endParaRPr lang="fr-FR" sz="101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2144808" y="5301503"/>
              <a:ext cx="1498665" cy="242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13" dirty="0">
                  <a:latin typeface="Arial" panose="020B0604020202020204" pitchFamily="34" charset="0"/>
                  <a:cs typeface="Arial" panose="020B0604020202020204" pitchFamily="34" charset="0"/>
                </a:rPr>
                <a:t>Distance (m) </a:t>
              </a:r>
              <a:r>
                <a:rPr lang="fr-FR" sz="1013" dirty="0" err="1">
                  <a:latin typeface="Arial" panose="020B0604020202020204" pitchFamily="34" charset="0"/>
                  <a:cs typeface="Arial" panose="020B0604020202020204" pitchFamily="34" charset="0"/>
                </a:rPr>
                <a:t>from</a:t>
              </a:r>
              <a:r>
                <a:rPr lang="fr-FR" sz="1013" dirty="0">
                  <a:latin typeface="Arial" panose="020B0604020202020204" pitchFamily="34" charset="0"/>
                  <a:cs typeface="Arial" panose="020B0604020202020204" pitchFamily="34" charset="0"/>
                </a:rPr>
                <a:t> the border</a:t>
              </a:r>
            </a:p>
          </p:txBody>
        </p:sp>
      </p:grpSp>
      <p:pic>
        <p:nvPicPr>
          <p:cNvPr id="29" name="Image 8" descr="Campagne 19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79437" y="2604879"/>
            <a:ext cx="1383586" cy="1416582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1869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Forest edges: are very diverse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factors</a:t>
            </a:r>
            <a:r>
              <a:rPr lang="fr-FR" dirty="0" smtClean="0"/>
              <a:t> influence </a:t>
            </a:r>
            <a:r>
              <a:rPr lang="fr-FR" dirty="0" err="1" smtClean="0"/>
              <a:t>edge</a:t>
            </a:r>
            <a:r>
              <a:rPr lang="fr-FR" dirty="0" smtClean="0"/>
              <a:t> </a:t>
            </a:r>
            <a:r>
              <a:rPr lang="fr-FR" dirty="0" err="1" smtClean="0"/>
              <a:t>characteristics</a:t>
            </a:r>
            <a:endParaRPr lang="fr-FR" dirty="0" smtClean="0"/>
          </a:p>
          <a:p>
            <a:r>
              <a:rPr lang="fr-FR" dirty="0" err="1" smtClean="0"/>
              <a:t>Which</a:t>
            </a:r>
            <a:r>
              <a:rPr lang="fr-FR" dirty="0" smtClean="0"/>
              <a:t> one are the </a:t>
            </a:r>
            <a:r>
              <a:rPr lang="fr-FR" dirty="0" err="1" smtClean="0"/>
              <a:t>most</a:t>
            </a:r>
            <a:r>
              <a:rPr lang="fr-FR" dirty="0" smtClean="0"/>
              <a:t> important for </a:t>
            </a:r>
            <a:r>
              <a:rPr lang="fr-FR" dirty="0" err="1" smtClean="0"/>
              <a:t>edges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r>
              <a:rPr lang="fr-FR" dirty="0" smtClean="0"/>
              <a:t>?</a:t>
            </a:r>
          </a:p>
          <a:p>
            <a:r>
              <a:rPr lang="fr-FR" dirty="0" err="1" smtClean="0"/>
              <a:t>Which</a:t>
            </a:r>
            <a:r>
              <a:rPr lang="fr-FR" dirty="0" smtClean="0"/>
              <a:t> one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modify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636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Forest edges: key role in ecosystem services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err="1" smtClean="0"/>
              <a:t>Some</a:t>
            </a:r>
            <a:r>
              <a:rPr lang="fr-FR" dirty="0" smtClean="0"/>
              <a:t> fluxes support </a:t>
            </a:r>
            <a:r>
              <a:rPr lang="fr-FR" dirty="0" err="1" smtClean="0"/>
              <a:t>ecosystem</a:t>
            </a:r>
            <a:r>
              <a:rPr lang="fr-FR" dirty="0" smtClean="0"/>
              <a:t> services (or </a:t>
            </a:r>
            <a:r>
              <a:rPr lang="fr-FR" dirty="0" err="1" smtClean="0"/>
              <a:t>dys</a:t>
            </a:r>
            <a:r>
              <a:rPr lang="fr-FR" dirty="0" smtClean="0"/>
              <a:t>-services)</a:t>
            </a:r>
          </a:p>
          <a:p>
            <a:r>
              <a:rPr lang="fr-FR" dirty="0" smtClean="0"/>
              <a:t>Modifications of </a:t>
            </a:r>
            <a:r>
              <a:rPr lang="fr-FR" dirty="0" err="1" smtClean="0"/>
              <a:t>edges</a:t>
            </a:r>
            <a:r>
              <a:rPr lang="fr-FR" dirty="0" smtClean="0"/>
              <a:t>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enhance</a:t>
            </a:r>
            <a:r>
              <a:rPr lang="fr-FR" dirty="0" smtClean="0"/>
              <a:t> </a:t>
            </a:r>
            <a:r>
              <a:rPr lang="fr-FR" dirty="0" err="1" smtClean="0"/>
              <a:t>ecosystem</a:t>
            </a:r>
            <a:r>
              <a:rPr lang="fr-FR" dirty="0" smtClean="0"/>
              <a:t> services</a:t>
            </a:r>
          </a:p>
          <a:p>
            <a:endParaRPr lang="fr-FR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90207" y="4406149"/>
            <a:ext cx="1622150" cy="132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e 7"/>
          <p:cNvGrpSpPr>
            <a:grpSpLocks/>
          </p:cNvGrpSpPr>
          <p:nvPr/>
        </p:nvGrpSpPr>
        <p:grpSpPr bwMode="auto">
          <a:xfrm>
            <a:off x="6539880" y="1552609"/>
            <a:ext cx="2996961" cy="3775388"/>
            <a:chOff x="500034" y="1874134"/>
            <a:chExt cx="3433852" cy="4700368"/>
          </a:xfrm>
        </p:grpSpPr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8392" t="8353" r="51749" b="5457"/>
            <a:stretch>
              <a:fillRect/>
            </a:stretch>
          </p:blipFill>
          <p:spPr bwMode="auto">
            <a:xfrm>
              <a:off x="500034" y="2500306"/>
              <a:ext cx="3000377" cy="4074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ZoneTexte 8"/>
            <p:cNvSpPr txBox="1">
              <a:spLocks noChangeArrowheads="1"/>
            </p:cNvSpPr>
            <p:nvPr/>
          </p:nvSpPr>
          <p:spPr bwMode="auto">
            <a:xfrm>
              <a:off x="587371" y="1874134"/>
              <a:ext cx="3346515" cy="373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351" dirty="0" err="1" smtClean="0">
                  <a:solidFill>
                    <a:prstClr val="black"/>
                  </a:solidFill>
                  <a:latin typeface="Calibri" pitchFamily="34" charset="0"/>
                </a:rPr>
                <a:t>Density</a:t>
              </a:r>
              <a:r>
                <a:rPr lang="fr-FR" sz="1351" dirty="0" smtClean="0">
                  <a:solidFill>
                    <a:prstClr val="black"/>
                  </a:solidFill>
                  <a:latin typeface="Calibri" pitchFamily="34" charset="0"/>
                </a:rPr>
                <a:t> of </a:t>
              </a:r>
              <a:r>
                <a:rPr lang="fr-FR" sz="1351" dirty="0" err="1" smtClean="0">
                  <a:solidFill>
                    <a:prstClr val="black"/>
                  </a:solidFill>
                  <a:latin typeface="Calibri" pitchFamily="34" charset="0"/>
                </a:rPr>
                <a:t>overwintering</a:t>
              </a:r>
              <a:r>
                <a:rPr lang="fr-FR" sz="1351" dirty="0" smtClean="0">
                  <a:solidFill>
                    <a:prstClr val="black"/>
                  </a:solidFill>
                  <a:latin typeface="Calibri" pitchFamily="34" charset="0"/>
                </a:rPr>
                <a:t> carabids </a:t>
              </a:r>
              <a:r>
                <a:rPr lang="fr-FR" sz="1351" dirty="0">
                  <a:solidFill>
                    <a:prstClr val="black"/>
                  </a:solidFill>
                  <a:latin typeface="Calibri" pitchFamily="34" charset="0"/>
                </a:rPr>
                <a:t>(m</a:t>
              </a:r>
              <a:r>
                <a:rPr lang="fr-FR" sz="1351" baseline="30000" dirty="0">
                  <a:solidFill>
                    <a:prstClr val="black"/>
                  </a:solidFill>
                  <a:latin typeface="Calibri" pitchFamily="34" charset="0"/>
                </a:rPr>
                <a:t>-2</a:t>
              </a:r>
              <a:r>
                <a:rPr lang="fr-FR" sz="1351" dirty="0">
                  <a:solidFill>
                    <a:prstClr val="black"/>
                  </a:solidFill>
                  <a:latin typeface="Calibri" pitchFamily="34" charset="0"/>
                </a:rPr>
                <a:t>)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6200000">
            <a:off x="5823712" y="2026591"/>
            <a:ext cx="809580" cy="62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DECONCHAT\AppData\Local\Microsoft\Windows\INetCache\IE\JWSCP41O\MC900441793[1]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84460" y="2719047"/>
            <a:ext cx="329209" cy="32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DECONCHAT\AppData\Local\Microsoft\Windows\INetCache\IE\JWSCP41O\MC900441793[1]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25910" y="3084219"/>
            <a:ext cx="329209" cy="32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DECONCHAT\AppData\Local\Microsoft\Windows\INetCache\IE\JWSCP41O\MC900441793[1]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36788" y="4704399"/>
            <a:ext cx="329209" cy="32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DECONCHAT\AppData\Local\Microsoft\Windows\INetCache\IE\JWSCP41O\MC900441793[1]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22842" y="4504275"/>
            <a:ext cx="329209" cy="32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DECONCHAT\AppData\Local\Microsoft\Windows\INetCache\IE\JWSCP41O\MC900441793[1]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50734" y="3367119"/>
            <a:ext cx="329209" cy="32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DECONCHAT\AppData\Local\Microsoft\Windows\INetCache\IE\JWSCP41O\MC900441793[1]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27728" y="4241545"/>
            <a:ext cx="329209" cy="32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DECONCHAT\AppData\Local\Microsoft\Windows\INetCache\IE\JWSCP41O\MC900441793[1]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44828" y="2382141"/>
            <a:ext cx="329209" cy="32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DECONCHAT\AppData\Local\Microsoft\Windows\INetCache\IE\JWSCP41O\MC900441793[1]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34710" y="2922201"/>
            <a:ext cx="329209" cy="32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DECONCHAT\AppData\Local\Microsoft\Windows\INetCache\IE\JWSCP41O\MC900441793[1]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78238" y="3780777"/>
            <a:ext cx="329209" cy="32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DECONCHAT\AppData\Local\Microsoft\Windows\INetCache\IE\JWSCP41O\MC900441793[1]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33634" y="4002321"/>
            <a:ext cx="329209" cy="32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DECONCHAT\AppData\Local\Microsoft\Windows\INetCache\IE\JWSCP41O\MC900441793[1]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538866" y="4059723"/>
            <a:ext cx="329209" cy="32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DECONCHAT\AppData\Local\Microsoft\Windows\INetCache\IE\JWSCP41O\MC900441793[1]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80316" y="4504275"/>
            <a:ext cx="329209" cy="32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DECONCHAT\AppData\Local\Microsoft\Windows\INetCache\IE\JWSCP41O\MC900370162[1].wm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844995" y="4950887"/>
            <a:ext cx="270544" cy="54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DECONCHAT\AppData\Local\Microsoft\Windows\INetCache\IE\JWSCP41O\MC900370162[1].wm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3283" y="1933178"/>
            <a:ext cx="270544" cy="54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DECONCHAT\AppData\Local\Microsoft\Windows\INetCache\IE\VRSLITW2\MC900122853[1].wm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29771" y="3911339"/>
            <a:ext cx="364342" cy="4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DECONCHAT\AppData\Local\Microsoft\Windows\INetCache\IE\VRSLITW2\MC900122853[1].wm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488539" y="3368557"/>
            <a:ext cx="364342" cy="4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lèche droite 26"/>
          <p:cNvSpPr/>
          <p:nvPr/>
        </p:nvSpPr>
        <p:spPr>
          <a:xfrm rot="14359283">
            <a:off x="6776130" y="2109425"/>
            <a:ext cx="449278" cy="4570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/>
          </a:p>
        </p:txBody>
      </p:sp>
      <p:sp>
        <p:nvSpPr>
          <p:cNvPr id="28" name="Flèche droite 27"/>
          <p:cNvSpPr/>
          <p:nvPr/>
        </p:nvSpPr>
        <p:spPr>
          <a:xfrm rot="3572216">
            <a:off x="8171094" y="4988959"/>
            <a:ext cx="577077" cy="446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/>
          </a:p>
        </p:txBody>
      </p:sp>
      <p:pic>
        <p:nvPicPr>
          <p:cNvPr id="29" name="Picture 2" descr="Topping of a hay meadow on the edge of woodland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28036" y="4101081"/>
            <a:ext cx="3448487" cy="169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738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Forest edges: limits between inside and outside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At </a:t>
            </a:r>
            <a:r>
              <a:rPr lang="fr-FR" dirty="0" err="1" smtClean="0"/>
              <a:t>larger</a:t>
            </a:r>
            <a:r>
              <a:rPr lang="fr-FR" dirty="0" smtClean="0"/>
              <a:t> </a:t>
            </a:r>
            <a:r>
              <a:rPr lang="fr-FR" dirty="0" err="1" smtClean="0"/>
              <a:t>scales</a:t>
            </a:r>
            <a:r>
              <a:rPr lang="fr-FR" dirty="0" smtClean="0"/>
              <a:t>, </a:t>
            </a:r>
            <a:r>
              <a:rPr lang="fr-FR" dirty="0" err="1" smtClean="0"/>
              <a:t>edges</a:t>
            </a:r>
            <a:r>
              <a:rPr lang="fr-FR" dirty="0" smtClean="0"/>
              <a:t> are </a:t>
            </a:r>
            <a:r>
              <a:rPr lang="fr-FR" dirty="0" err="1" smtClean="0"/>
              <a:t>limits</a:t>
            </a:r>
            <a:r>
              <a:rPr lang="fr-FR" dirty="0" smtClean="0"/>
              <a:t> of </a:t>
            </a:r>
            <a:r>
              <a:rPr lang="fr-FR" dirty="0" err="1" smtClean="0"/>
              <a:t>forest</a:t>
            </a:r>
            <a:r>
              <a:rPr lang="fr-FR" dirty="0" smtClean="0"/>
              <a:t> fragments</a:t>
            </a:r>
          </a:p>
          <a:p>
            <a:r>
              <a:rPr lang="fr-FR" dirty="0" err="1" smtClean="0"/>
              <a:t>Core</a:t>
            </a:r>
            <a:r>
              <a:rPr lang="fr-FR" dirty="0" smtClean="0"/>
              <a:t> area/</a:t>
            </a:r>
            <a:r>
              <a:rPr lang="fr-FR" dirty="0" err="1" smtClean="0"/>
              <a:t>edge</a:t>
            </a:r>
            <a:r>
              <a:rPr lang="fr-FR" dirty="0" smtClean="0"/>
              <a:t> area</a:t>
            </a:r>
          </a:p>
          <a:p>
            <a:r>
              <a:rPr lang="fr-FR" dirty="0" err="1" smtClean="0"/>
              <a:t>Edge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r>
              <a:rPr lang="fr-FR" dirty="0" smtClean="0"/>
              <a:t> at fragment </a:t>
            </a:r>
            <a:r>
              <a:rPr lang="fr-FR" dirty="0" err="1" smtClean="0"/>
              <a:t>scale</a:t>
            </a:r>
            <a:r>
              <a:rPr lang="fr-FR" dirty="0" smtClean="0"/>
              <a:t> are not the </a:t>
            </a:r>
            <a:r>
              <a:rPr lang="fr-FR" dirty="0" err="1" smtClean="0"/>
              <a:t>same</a:t>
            </a:r>
            <a:r>
              <a:rPr lang="fr-FR" dirty="0" smtClean="0"/>
              <a:t> as local </a:t>
            </a:r>
            <a:r>
              <a:rPr lang="fr-FR" dirty="0" err="1" smtClean="0"/>
              <a:t>edge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30484" y="1736268"/>
            <a:ext cx="3891557" cy="3662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9845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Forest edges: a </a:t>
            </a:r>
            <a:r>
              <a:rPr lang="en-US" noProof="0" dirty="0" err="1" smtClean="0"/>
              <a:t>spatialy</a:t>
            </a:r>
            <a:r>
              <a:rPr lang="en-US" noProof="0" dirty="0" smtClean="0"/>
              <a:t>-defined socio-ecological system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2312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Arrondir un rectangle avec un coin diagonal 3"/>
          <p:cNvSpPr/>
          <p:nvPr/>
        </p:nvSpPr>
        <p:spPr>
          <a:xfrm>
            <a:off x="1001486" y="2455817"/>
            <a:ext cx="2830285" cy="2039983"/>
          </a:xfrm>
          <a:prstGeom prst="round2DiagRect">
            <a:avLst>
              <a:gd name="adj1" fmla="val 688"/>
              <a:gd name="adj2" fmla="val 0"/>
            </a:avLst>
          </a:prstGeom>
          <a:solidFill>
            <a:schemeClr val="accent6"/>
          </a:solidFill>
          <a:ln/>
          <a:effectLst>
            <a:softEdge rad="2667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4968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Forest edges: many facets of a very common landscape component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noProof="0" dirty="0" smtClean="0"/>
              <a:t>Forest edges are very common in many temperate landscapes</a:t>
            </a:r>
          </a:p>
          <a:p>
            <a:r>
              <a:rPr lang="en-US" noProof="0" dirty="0" smtClean="0"/>
              <a:t>Ecological « edge effect »: what does it mean?</a:t>
            </a:r>
          </a:p>
          <a:p>
            <a:r>
              <a:rPr lang="en-US" noProof="0" dirty="0" smtClean="0"/>
              <a:t>Forester/farmer: place of interaction?</a:t>
            </a:r>
          </a:p>
          <a:p>
            <a:endParaRPr lang="en-US" noProof="0" dirty="0" smtClean="0"/>
          </a:p>
          <a:p>
            <a:r>
              <a:rPr lang="en-US" noProof="0" dirty="0" smtClean="0"/>
              <a:t>A socio-ecological system (or component of a SES).</a:t>
            </a:r>
          </a:p>
          <a:p>
            <a:endParaRPr lang="en-US" noProof="0" dirty="0" smtClean="0"/>
          </a:p>
          <a:p>
            <a:r>
              <a:rPr lang="en-US" noProof="0" dirty="0" smtClean="0"/>
              <a:t>« Dissection » to analyze the anatomy and functioning of forest edges </a:t>
            </a:r>
          </a:p>
          <a:p>
            <a:endParaRPr lang="en-US" noProof="0" dirty="0"/>
          </a:p>
        </p:txBody>
      </p:sp>
      <p:pic>
        <p:nvPicPr>
          <p:cNvPr id="5" name="Picture 3" descr="20080218181241-811_aurignac0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63848" y="1461192"/>
            <a:ext cx="4176713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07699" y="4073236"/>
            <a:ext cx="3947764" cy="2291773"/>
          </a:xfrm>
          <a:prstGeom prst="rect">
            <a:avLst/>
          </a:prstGeom>
          <a:noFill/>
          <a:ln w="34925">
            <a:solidFill>
              <a:srgbClr val="92D050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551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Forest edges: 2 adjacent vegetation structures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noProof="0" dirty="0" smtClean="0"/>
              <a:t>Forest / non-forest discontinuity</a:t>
            </a:r>
          </a:p>
          <a:p>
            <a:r>
              <a:rPr lang="en-US" noProof="0" dirty="0" smtClean="0"/>
              <a:t>Different types of forests</a:t>
            </a:r>
          </a:p>
          <a:p>
            <a:r>
              <a:rPr lang="en-US" noProof="0" dirty="0" smtClean="0"/>
              <a:t>Many possible non-forest habitats</a:t>
            </a:r>
          </a:p>
          <a:p>
            <a:pPr lvl="1"/>
            <a:r>
              <a:rPr lang="en-US" noProof="0" dirty="0" smtClean="0"/>
              <a:t>Water bodies</a:t>
            </a:r>
          </a:p>
          <a:p>
            <a:pPr lvl="1"/>
            <a:r>
              <a:rPr lang="en-US" noProof="0" dirty="0" smtClean="0"/>
              <a:t>Human </a:t>
            </a:r>
            <a:r>
              <a:rPr lang="en-US" noProof="0" dirty="0" err="1" smtClean="0"/>
              <a:t>infrastuctures</a:t>
            </a:r>
            <a:endParaRPr lang="en-US" noProof="0" dirty="0" smtClean="0"/>
          </a:p>
          <a:p>
            <a:pPr lvl="1"/>
            <a:r>
              <a:rPr lang="en-US" noProof="0" dirty="0" smtClean="0"/>
              <a:t>« No thing » (cliffs)</a:t>
            </a:r>
          </a:p>
          <a:p>
            <a:pPr lvl="1"/>
            <a:r>
              <a:rPr lang="en-US" b="1" noProof="0" dirty="0" smtClean="0"/>
              <a:t>Pastures</a:t>
            </a:r>
          </a:p>
          <a:p>
            <a:pPr lvl="1"/>
            <a:r>
              <a:rPr lang="en-US" b="1" noProof="0" dirty="0" smtClean="0"/>
              <a:t>Crops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0693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Forest edges: Dynamics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noProof="0" dirty="0" smtClean="0"/>
              <a:t>Natural dynamic of forest is expansion</a:t>
            </a:r>
          </a:p>
          <a:p>
            <a:r>
              <a:rPr lang="en-US" noProof="0" dirty="0" smtClean="0"/>
              <a:t>Older edges can disappear into the forest behind new edge</a:t>
            </a:r>
          </a:p>
          <a:p>
            <a:r>
              <a:rPr lang="en-US" noProof="0" dirty="0" smtClean="0"/>
              <a:t>Or, new edge can appear by clearing part of the forest</a:t>
            </a:r>
          </a:p>
          <a:p>
            <a:r>
              <a:rPr lang="en-US" noProof="0" dirty="0" smtClean="0"/>
              <a:t>Edges have an age</a:t>
            </a:r>
            <a:endParaRPr lang="en-US" noProof="0" dirty="0"/>
          </a:p>
        </p:txBody>
      </p:sp>
      <p:grpSp>
        <p:nvGrpSpPr>
          <p:cNvPr id="6" name="Groupe 29"/>
          <p:cNvGrpSpPr>
            <a:grpSpLocks/>
          </p:cNvGrpSpPr>
          <p:nvPr/>
        </p:nvGrpSpPr>
        <p:grpSpPr bwMode="auto">
          <a:xfrm>
            <a:off x="6577693" y="3719090"/>
            <a:ext cx="3718994" cy="2369559"/>
            <a:chOff x="2623876" y="1928802"/>
            <a:chExt cx="4286280" cy="2786082"/>
          </a:xfrm>
        </p:grpSpPr>
        <p:pic>
          <p:nvPicPr>
            <p:cNvPr id="7" name="Picture 2" descr="http://www.clipart-fr.com/data/clipart/arbres/arbre_058.gif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48" y="2285992"/>
              <a:ext cx="1125184" cy="1061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 descr="http://www.clipart-fr.com/data/clipart/arbres/arbre_058.gif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628" y="3214686"/>
              <a:ext cx="1125184" cy="1061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 descr="http://www.clipart-fr.com/data/clipart/arbres/arbre_058.gif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16" y="1928802"/>
              <a:ext cx="1125184" cy="1061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 descr="http://www.clipart-fr.com/data/clipart/arbres/arbre_058.gif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620" y="3571876"/>
              <a:ext cx="1125184" cy="1061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 descr="http://www.clipart-fr.com/data/clipart/arbres/arbre_058.gif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3174" y="3357562"/>
              <a:ext cx="1125184" cy="1061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Forme libre 11"/>
            <p:cNvSpPr/>
            <p:nvPr/>
          </p:nvSpPr>
          <p:spPr>
            <a:xfrm>
              <a:off x="2623876" y="1972141"/>
              <a:ext cx="3698325" cy="2724169"/>
            </a:xfrm>
            <a:custGeom>
              <a:avLst/>
              <a:gdLst>
                <a:gd name="connsiteX0" fmla="*/ 1346625 w 4225849"/>
                <a:gd name="connsiteY0" fmla="*/ 55310 h 2750384"/>
                <a:gd name="connsiteX1" fmla="*/ 1226310 w 4225849"/>
                <a:gd name="connsiteY1" fmla="*/ 151563 h 2750384"/>
                <a:gd name="connsiteX2" fmla="*/ 1178183 w 4225849"/>
                <a:gd name="connsiteY2" fmla="*/ 223752 h 2750384"/>
                <a:gd name="connsiteX3" fmla="*/ 1130057 w 4225849"/>
                <a:gd name="connsiteY3" fmla="*/ 271879 h 2750384"/>
                <a:gd name="connsiteX4" fmla="*/ 1081931 w 4225849"/>
                <a:gd name="connsiteY4" fmla="*/ 440321 h 2750384"/>
                <a:gd name="connsiteX5" fmla="*/ 1033804 w 4225849"/>
                <a:gd name="connsiteY5" fmla="*/ 512510 h 2750384"/>
                <a:gd name="connsiteX6" fmla="*/ 961615 w 4225849"/>
                <a:gd name="connsiteY6" fmla="*/ 680952 h 2750384"/>
                <a:gd name="connsiteX7" fmla="*/ 937552 w 4225849"/>
                <a:gd name="connsiteY7" fmla="*/ 753142 h 2750384"/>
                <a:gd name="connsiteX8" fmla="*/ 841299 w 4225849"/>
                <a:gd name="connsiteY8" fmla="*/ 921584 h 2750384"/>
                <a:gd name="connsiteX9" fmla="*/ 720983 w 4225849"/>
                <a:gd name="connsiteY9" fmla="*/ 1138152 h 2750384"/>
                <a:gd name="connsiteX10" fmla="*/ 576604 w 4225849"/>
                <a:gd name="connsiteY10" fmla="*/ 1330658 h 2750384"/>
                <a:gd name="connsiteX11" fmla="*/ 432225 w 4225849"/>
                <a:gd name="connsiteY11" fmla="*/ 1378784 h 2750384"/>
                <a:gd name="connsiteX12" fmla="*/ 384099 w 4225849"/>
                <a:gd name="connsiteY12" fmla="*/ 1450974 h 2750384"/>
                <a:gd name="connsiteX13" fmla="*/ 311910 w 4225849"/>
                <a:gd name="connsiteY13" fmla="*/ 1523163 h 2750384"/>
                <a:gd name="connsiteX14" fmla="*/ 263783 w 4225849"/>
                <a:gd name="connsiteY14" fmla="*/ 1619416 h 2750384"/>
                <a:gd name="connsiteX15" fmla="*/ 191594 w 4225849"/>
                <a:gd name="connsiteY15" fmla="*/ 1691605 h 2750384"/>
                <a:gd name="connsiteX16" fmla="*/ 95341 w 4225849"/>
                <a:gd name="connsiteY16" fmla="*/ 1835984 h 2750384"/>
                <a:gd name="connsiteX17" fmla="*/ 71278 w 4225849"/>
                <a:gd name="connsiteY17" fmla="*/ 2437563 h 2750384"/>
                <a:gd name="connsiteX18" fmla="*/ 143467 w 4225849"/>
                <a:gd name="connsiteY18" fmla="*/ 2485689 h 2750384"/>
                <a:gd name="connsiteX19" fmla="*/ 287846 w 4225849"/>
                <a:gd name="connsiteY19" fmla="*/ 2581942 h 2750384"/>
                <a:gd name="connsiteX20" fmla="*/ 480352 w 4225849"/>
                <a:gd name="connsiteY20" fmla="*/ 2630068 h 2750384"/>
                <a:gd name="connsiteX21" fmla="*/ 576604 w 4225849"/>
                <a:gd name="connsiteY21" fmla="*/ 2654131 h 2750384"/>
                <a:gd name="connsiteX22" fmla="*/ 720983 w 4225849"/>
                <a:gd name="connsiteY22" fmla="*/ 2702258 h 2750384"/>
                <a:gd name="connsiteX23" fmla="*/ 793173 w 4225849"/>
                <a:gd name="connsiteY23" fmla="*/ 2726321 h 2750384"/>
                <a:gd name="connsiteX24" fmla="*/ 913488 w 4225849"/>
                <a:gd name="connsiteY24" fmla="*/ 2750384 h 2750384"/>
                <a:gd name="connsiteX25" fmla="*/ 2982920 w 4225849"/>
                <a:gd name="connsiteY25" fmla="*/ 2726321 h 2750384"/>
                <a:gd name="connsiteX26" fmla="*/ 3151362 w 4225849"/>
                <a:gd name="connsiteY26" fmla="*/ 2630068 h 2750384"/>
                <a:gd name="connsiteX27" fmla="*/ 3367931 w 4225849"/>
                <a:gd name="connsiteY27" fmla="*/ 2557879 h 2750384"/>
                <a:gd name="connsiteX28" fmla="*/ 3897320 w 4225849"/>
                <a:gd name="connsiteY28" fmla="*/ 2485689 h 2750384"/>
                <a:gd name="connsiteX29" fmla="*/ 4041699 w 4225849"/>
                <a:gd name="connsiteY29" fmla="*/ 2269121 h 2750384"/>
                <a:gd name="connsiteX30" fmla="*/ 4089825 w 4225849"/>
                <a:gd name="connsiteY30" fmla="*/ 2196931 h 2750384"/>
                <a:gd name="connsiteX31" fmla="*/ 4113888 w 4225849"/>
                <a:gd name="connsiteY31" fmla="*/ 2100679 h 2750384"/>
                <a:gd name="connsiteX32" fmla="*/ 4162015 w 4225849"/>
                <a:gd name="connsiteY32" fmla="*/ 2052552 h 2750384"/>
                <a:gd name="connsiteX33" fmla="*/ 4186078 w 4225849"/>
                <a:gd name="connsiteY33" fmla="*/ 1956300 h 2750384"/>
                <a:gd name="connsiteX34" fmla="*/ 4210141 w 4225849"/>
                <a:gd name="connsiteY34" fmla="*/ 1884110 h 2750384"/>
                <a:gd name="connsiteX35" fmla="*/ 4186078 w 4225849"/>
                <a:gd name="connsiteY35" fmla="*/ 1475037 h 2750384"/>
                <a:gd name="connsiteX36" fmla="*/ 3945446 w 4225849"/>
                <a:gd name="connsiteY36" fmla="*/ 1282531 h 2750384"/>
                <a:gd name="connsiteX37" fmla="*/ 3849194 w 4225849"/>
                <a:gd name="connsiteY37" fmla="*/ 1258468 h 2750384"/>
                <a:gd name="connsiteX38" fmla="*/ 3777004 w 4225849"/>
                <a:gd name="connsiteY38" fmla="*/ 1210342 h 2750384"/>
                <a:gd name="connsiteX39" fmla="*/ 3560436 w 4225849"/>
                <a:gd name="connsiteY39" fmla="*/ 1162216 h 2750384"/>
                <a:gd name="connsiteX40" fmla="*/ 3512310 w 4225849"/>
                <a:gd name="connsiteY40" fmla="*/ 1114089 h 2750384"/>
                <a:gd name="connsiteX41" fmla="*/ 3247615 w 4225849"/>
                <a:gd name="connsiteY41" fmla="*/ 1065963 h 2750384"/>
                <a:gd name="connsiteX42" fmla="*/ 3127299 w 4225849"/>
                <a:gd name="connsiteY42" fmla="*/ 969710 h 2750384"/>
                <a:gd name="connsiteX43" fmla="*/ 3055110 w 4225849"/>
                <a:gd name="connsiteY43" fmla="*/ 945647 h 2750384"/>
                <a:gd name="connsiteX44" fmla="*/ 3031046 w 4225849"/>
                <a:gd name="connsiteY44" fmla="*/ 873458 h 2750384"/>
                <a:gd name="connsiteX45" fmla="*/ 2886667 w 4225849"/>
                <a:gd name="connsiteY45" fmla="*/ 729079 h 2750384"/>
                <a:gd name="connsiteX46" fmla="*/ 2838541 w 4225849"/>
                <a:gd name="connsiteY46" fmla="*/ 632826 h 2750384"/>
                <a:gd name="connsiteX47" fmla="*/ 2766352 w 4225849"/>
                <a:gd name="connsiteY47" fmla="*/ 560637 h 2750384"/>
                <a:gd name="connsiteX48" fmla="*/ 2718225 w 4225849"/>
                <a:gd name="connsiteY48" fmla="*/ 488447 h 2750384"/>
                <a:gd name="connsiteX49" fmla="*/ 2646036 w 4225849"/>
                <a:gd name="connsiteY49" fmla="*/ 416258 h 2750384"/>
                <a:gd name="connsiteX50" fmla="*/ 2525720 w 4225849"/>
                <a:gd name="connsiteY50" fmla="*/ 295942 h 2750384"/>
                <a:gd name="connsiteX51" fmla="*/ 2357278 w 4225849"/>
                <a:gd name="connsiteY51" fmla="*/ 247816 h 2750384"/>
                <a:gd name="connsiteX52" fmla="*/ 2212899 w 4225849"/>
                <a:gd name="connsiteY52" fmla="*/ 151563 h 2750384"/>
                <a:gd name="connsiteX53" fmla="*/ 2140710 w 4225849"/>
                <a:gd name="connsiteY53" fmla="*/ 103437 h 2750384"/>
                <a:gd name="connsiteX54" fmla="*/ 1996331 w 4225849"/>
                <a:gd name="connsiteY54" fmla="*/ 79374 h 2750384"/>
                <a:gd name="connsiteX55" fmla="*/ 1948204 w 4225849"/>
                <a:gd name="connsiteY55" fmla="*/ 7184 h 2750384"/>
                <a:gd name="connsiteX56" fmla="*/ 1418815 w 4225849"/>
                <a:gd name="connsiteY56" fmla="*/ 55310 h 2750384"/>
                <a:gd name="connsiteX57" fmla="*/ 1370688 w 4225849"/>
                <a:gd name="connsiteY57" fmla="*/ 103437 h 2750384"/>
                <a:gd name="connsiteX58" fmla="*/ 1298499 w 4225849"/>
                <a:gd name="connsiteY58" fmla="*/ 151563 h 275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225849" h="2750384">
                  <a:moveTo>
                    <a:pt x="1346625" y="55310"/>
                  </a:moveTo>
                  <a:cubicBezTo>
                    <a:pt x="1208706" y="262192"/>
                    <a:pt x="1392349" y="18733"/>
                    <a:pt x="1226310" y="151563"/>
                  </a:cubicBezTo>
                  <a:cubicBezTo>
                    <a:pt x="1203727" y="169629"/>
                    <a:pt x="1196249" y="201169"/>
                    <a:pt x="1178183" y="223752"/>
                  </a:cubicBezTo>
                  <a:cubicBezTo>
                    <a:pt x="1164010" y="241468"/>
                    <a:pt x="1146099" y="255837"/>
                    <a:pt x="1130057" y="271879"/>
                  </a:cubicBezTo>
                  <a:cubicBezTo>
                    <a:pt x="1122348" y="302716"/>
                    <a:pt x="1099191" y="405802"/>
                    <a:pt x="1081931" y="440321"/>
                  </a:cubicBezTo>
                  <a:cubicBezTo>
                    <a:pt x="1068997" y="466188"/>
                    <a:pt x="1049846" y="488447"/>
                    <a:pt x="1033804" y="512510"/>
                  </a:cubicBezTo>
                  <a:cubicBezTo>
                    <a:pt x="983723" y="712835"/>
                    <a:pt x="1044704" y="514773"/>
                    <a:pt x="961615" y="680952"/>
                  </a:cubicBezTo>
                  <a:cubicBezTo>
                    <a:pt x="950272" y="703639"/>
                    <a:pt x="947544" y="729828"/>
                    <a:pt x="937552" y="753142"/>
                  </a:cubicBezTo>
                  <a:cubicBezTo>
                    <a:pt x="900917" y="838624"/>
                    <a:pt x="889631" y="849087"/>
                    <a:pt x="841299" y="921584"/>
                  </a:cubicBezTo>
                  <a:cubicBezTo>
                    <a:pt x="782412" y="1098247"/>
                    <a:pt x="829044" y="1030092"/>
                    <a:pt x="720983" y="1138152"/>
                  </a:cubicBezTo>
                  <a:cubicBezTo>
                    <a:pt x="694441" y="1217778"/>
                    <a:pt x="680293" y="1296095"/>
                    <a:pt x="576604" y="1330658"/>
                  </a:cubicBezTo>
                  <a:lnTo>
                    <a:pt x="432225" y="1378784"/>
                  </a:lnTo>
                  <a:cubicBezTo>
                    <a:pt x="416183" y="1402847"/>
                    <a:pt x="402613" y="1428757"/>
                    <a:pt x="384099" y="1450974"/>
                  </a:cubicBezTo>
                  <a:cubicBezTo>
                    <a:pt x="362313" y="1477117"/>
                    <a:pt x="331690" y="1495471"/>
                    <a:pt x="311910" y="1523163"/>
                  </a:cubicBezTo>
                  <a:cubicBezTo>
                    <a:pt x="291060" y="1552353"/>
                    <a:pt x="284633" y="1590226"/>
                    <a:pt x="263783" y="1619416"/>
                  </a:cubicBezTo>
                  <a:cubicBezTo>
                    <a:pt x="244003" y="1647108"/>
                    <a:pt x="212487" y="1664743"/>
                    <a:pt x="191594" y="1691605"/>
                  </a:cubicBezTo>
                  <a:cubicBezTo>
                    <a:pt x="156083" y="1737262"/>
                    <a:pt x="95341" y="1835984"/>
                    <a:pt x="95341" y="1835984"/>
                  </a:cubicBezTo>
                  <a:cubicBezTo>
                    <a:pt x="13764" y="2080717"/>
                    <a:pt x="0" y="2063351"/>
                    <a:pt x="71278" y="2437563"/>
                  </a:cubicBezTo>
                  <a:cubicBezTo>
                    <a:pt x="76689" y="2465972"/>
                    <a:pt x="120884" y="2467623"/>
                    <a:pt x="143467" y="2485689"/>
                  </a:cubicBezTo>
                  <a:cubicBezTo>
                    <a:pt x="242355" y="2564799"/>
                    <a:pt x="131148" y="2514786"/>
                    <a:pt x="287846" y="2581942"/>
                  </a:cubicBezTo>
                  <a:cubicBezTo>
                    <a:pt x="357306" y="2611710"/>
                    <a:pt x="402130" y="2612685"/>
                    <a:pt x="480352" y="2630068"/>
                  </a:cubicBezTo>
                  <a:cubicBezTo>
                    <a:pt x="512636" y="2637242"/>
                    <a:pt x="544927" y="2644628"/>
                    <a:pt x="576604" y="2654131"/>
                  </a:cubicBezTo>
                  <a:cubicBezTo>
                    <a:pt x="625194" y="2668708"/>
                    <a:pt x="672857" y="2686216"/>
                    <a:pt x="720983" y="2702258"/>
                  </a:cubicBezTo>
                  <a:cubicBezTo>
                    <a:pt x="745046" y="2710279"/>
                    <a:pt x="768301" y="2721347"/>
                    <a:pt x="793173" y="2726321"/>
                  </a:cubicBezTo>
                  <a:lnTo>
                    <a:pt x="913488" y="2750384"/>
                  </a:lnTo>
                  <a:cubicBezTo>
                    <a:pt x="1603299" y="2742363"/>
                    <a:pt x="2293446" y="2749303"/>
                    <a:pt x="2982920" y="2726321"/>
                  </a:cubicBezTo>
                  <a:cubicBezTo>
                    <a:pt x="3021535" y="2725034"/>
                    <a:pt x="3116651" y="2649903"/>
                    <a:pt x="3151362" y="2630068"/>
                  </a:cubicBezTo>
                  <a:cubicBezTo>
                    <a:pt x="3258649" y="2568761"/>
                    <a:pt x="3241569" y="2583151"/>
                    <a:pt x="3367931" y="2557879"/>
                  </a:cubicBezTo>
                  <a:cubicBezTo>
                    <a:pt x="3553915" y="2371891"/>
                    <a:pt x="3221477" y="2682810"/>
                    <a:pt x="3897320" y="2485689"/>
                  </a:cubicBezTo>
                  <a:lnTo>
                    <a:pt x="4041699" y="2269121"/>
                  </a:lnTo>
                  <a:lnTo>
                    <a:pt x="4089825" y="2196931"/>
                  </a:lnTo>
                  <a:cubicBezTo>
                    <a:pt x="4097846" y="2164847"/>
                    <a:pt x="4099098" y="2130259"/>
                    <a:pt x="4113888" y="2100679"/>
                  </a:cubicBezTo>
                  <a:cubicBezTo>
                    <a:pt x="4124034" y="2080387"/>
                    <a:pt x="4151869" y="2072844"/>
                    <a:pt x="4162015" y="2052552"/>
                  </a:cubicBezTo>
                  <a:cubicBezTo>
                    <a:pt x="4176805" y="2022972"/>
                    <a:pt x="4176993" y="1988099"/>
                    <a:pt x="4186078" y="1956300"/>
                  </a:cubicBezTo>
                  <a:cubicBezTo>
                    <a:pt x="4193046" y="1931911"/>
                    <a:pt x="4202120" y="1908173"/>
                    <a:pt x="4210141" y="1884110"/>
                  </a:cubicBezTo>
                  <a:cubicBezTo>
                    <a:pt x="4202120" y="1747752"/>
                    <a:pt x="4225849" y="1605712"/>
                    <a:pt x="4186078" y="1475037"/>
                  </a:cubicBezTo>
                  <a:cubicBezTo>
                    <a:pt x="4162433" y="1397347"/>
                    <a:pt x="4025573" y="1312579"/>
                    <a:pt x="3945446" y="1282531"/>
                  </a:cubicBezTo>
                  <a:cubicBezTo>
                    <a:pt x="3914480" y="1270919"/>
                    <a:pt x="3881278" y="1266489"/>
                    <a:pt x="3849194" y="1258468"/>
                  </a:cubicBezTo>
                  <a:cubicBezTo>
                    <a:pt x="3825131" y="1242426"/>
                    <a:pt x="3803586" y="1221734"/>
                    <a:pt x="3777004" y="1210342"/>
                  </a:cubicBezTo>
                  <a:cubicBezTo>
                    <a:pt x="3747268" y="1197598"/>
                    <a:pt x="3581850" y="1166499"/>
                    <a:pt x="3560436" y="1162216"/>
                  </a:cubicBezTo>
                  <a:cubicBezTo>
                    <a:pt x="3544394" y="1146174"/>
                    <a:pt x="3533163" y="1123026"/>
                    <a:pt x="3512310" y="1114089"/>
                  </a:cubicBezTo>
                  <a:cubicBezTo>
                    <a:pt x="3490909" y="1104917"/>
                    <a:pt x="3257266" y="1067572"/>
                    <a:pt x="3247615" y="1065963"/>
                  </a:cubicBezTo>
                  <a:cubicBezTo>
                    <a:pt x="3202853" y="1021202"/>
                    <a:pt x="3188006" y="1000064"/>
                    <a:pt x="3127299" y="969710"/>
                  </a:cubicBezTo>
                  <a:cubicBezTo>
                    <a:pt x="3104612" y="958366"/>
                    <a:pt x="3079173" y="953668"/>
                    <a:pt x="3055110" y="945647"/>
                  </a:cubicBezTo>
                  <a:cubicBezTo>
                    <a:pt x="3047089" y="921584"/>
                    <a:pt x="3046619" y="893480"/>
                    <a:pt x="3031046" y="873458"/>
                  </a:cubicBezTo>
                  <a:cubicBezTo>
                    <a:pt x="2989260" y="819734"/>
                    <a:pt x="2886667" y="729079"/>
                    <a:pt x="2886667" y="729079"/>
                  </a:cubicBezTo>
                  <a:cubicBezTo>
                    <a:pt x="2870625" y="696995"/>
                    <a:pt x="2859391" y="662016"/>
                    <a:pt x="2838541" y="632826"/>
                  </a:cubicBezTo>
                  <a:cubicBezTo>
                    <a:pt x="2818761" y="605134"/>
                    <a:pt x="2788138" y="586780"/>
                    <a:pt x="2766352" y="560637"/>
                  </a:cubicBezTo>
                  <a:cubicBezTo>
                    <a:pt x="2747837" y="538420"/>
                    <a:pt x="2736740" y="510664"/>
                    <a:pt x="2718225" y="488447"/>
                  </a:cubicBezTo>
                  <a:cubicBezTo>
                    <a:pt x="2696439" y="462304"/>
                    <a:pt x="2667822" y="442401"/>
                    <a:pt x="2646036" y="416258"/>
                  </a:cubicBezTo>
                  <a:cubicBezTo>
                    <a:pt x="2577283" y="333754"/>
                    <a:pt x="2626558" y="346361"/>
                    <a:pt x="2525720" y="295942"/>
                  </a:cubicBezTo>
                  <a:cubicBezTo>
                    <a:pt x="2491198" y="278681"/>
                    <a:pt x="2388119" y="255526"/>
                    <a:pt x="2357278" y="247816"/>
                  </a:cubicBezTo>
                  <a:cubicBezTo>
                    <a:pt x="2220430" y="110968"/>
                    <a:pt x="2352197" y="221212"/>
                    <a:pt x="2212899" y="151563"/>
                  </a:cubicBezTo>
                  <a:cubicBezTo>
                    <a:pt x="2187032" y="138630"/>
                    <a:pt x="2168146" y="112582"/>
                    <a:pt x="2140710" y="103437"/>
                  </a:cubicBezTo>
                  <a:cubicBezTo>
                    <a:pt x="2094424" y="88008"/>
                    <a:pt x="2044457" y="87395"/>
                    <a:pt x="1996331" y="79374"/>
                  </a:cubicBezTo>
                  <a:cubicBezTo>
                    <a:pt x="1980289" y="55311"/>
                    <a:pt x="1976871" y="11006"/>
                    <a:pt x="1948204" y="7184"/>
                  </a:cubicBezTo>
                  <a:cubicBezTo>
                    <a:pt x="1894324" y="0"/>
                    <a:pt x="1509190" y="45268"/>
                    <a:pt x="1418815" y="55310"/>
                  </a:cubicBezTo>
                  <a:cubicBezTo>
                    <a:pt x="1402773" y="71352"/>
                    <a:pt x="1390142" y="91764"/>
                    <a:pt x="1370688" y="103437"/>
                  </a:cubicBezTo>
                  <a:cubicBezTo>
                    <a:pt x="1290890" y="151316"/>
                    <a:pt x="1298499" y="95406"/>
                    <a:pt x="1298499" y="151563"/>
                  </a:cubicBezTo>
                </a:path>
              </a:pathLst>
            </a:custGeom>
            <a:ln w="381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4409064" y="2000001"/>
              <a:ext cx="2501092" cy="2714883"/>
            </a:xfrm>
            <a:custGeom>
              <a:avLst/>
              <a:gdLst>
                <a:gd name="connsiteX0" fmla="*/ 0 w 3073063"/>
                <a:gd name="connsiteY0" fmla="*/ 24063 h 2760306"/>
                <a:gd name="connsiteX1" fmla="*/ 1034715 w 3073063"/>
                <a:gd name="connsiteY1" fmla="*/ 24063 h 2760306"/>
                <a:gd name="connsiteX2" fmla="*/ 1106905 w 3073063"/>
                <a:gd name="connsiteY2" fmla="*/ 0 h 2760306"/>
                <a:gd name="connsiteX3" fmla="*/ 1684421 w 3073063"/>
                <a:gd name="connsiteY3" fmla="*/ 24063 h 2760306"/>
                <a:gd name="connsiteX4" fmla="*/ 1732547 w 3073063"/>
                <a:gd name="connsiteY4" fmla="*/ 72190 h 2760306"/>
                <a:gd name="connsiteX5" fmla="*/ 1876926 w 3073063"/>
                <a:gd name="connsiteY5" fmla="*/ 120316 h 2760306"/>
                <a:gd name="connsiteX6" fmla="*/ 2021305 w 3073063"/>
                <a:gd name="connsiteY6" fmla="*/ 168442 h 2760306"/>
                <a:gd name="connsiteX7" fmla="*/ 2093494 w 3073063"/>
                <a:gd name="connsiteY7" fmla="*/ 192505 h 2760306"/>
                <a:gd name="connsiteX8" fmla="*/ 2382252 w 3073063"/>
                <a:gd name="connsiteY8" fmla="*/ 240632 h 2760306"/>
                <a:gd name="connsiteX9" fmla="*/ 2478505 w 3073063"/>
                <a:gd name="connsiteY9" fmla="*/ 385011 h 2760306"/>
                <a:gd name="connsiteX10" fmla="*/ 2526631 w 3073063"/>
                <a:gd name="connsiteY10" fmla="*/ 457200 h 2760306"/>
                <a:gd name="connsiteX11" fmla="*/ 2671010 w 3073063"/>
                <a:gd name="connsiteY11" fmla="*/ 601579 h 2760306"/>
                <a:gd name="connsiteX12" fmla="*/ 2767263 w 3073063"/>
                <a:gd name="connsiteY12" fmla="*/ 721895 h 2760306"/>
                <a:gd name="connsiteX13" fmla="*/ 2839452 w 3073063"/>
                <a:gd name="connsiteY13" fmla="*/ 938463 h 2760306"/>
                <a:gd name="connsiteX14" fmla="*/ 2863515 w 3073063"/>
                <a:gd name="connsiteY14" fmla="*/ 1010653 h 2760306"/>
                <a:gd name="connsiteX15" fmla="*/ 2911642 w 3073063"/>
                <a:gd name="connsiteY15" fmla="*/ 1058779 h 2760306"/>
                <a:gd name="connsiteX16" fmla="*/ 2935705 w 3073063"/>
                <a:gd name="connsiteY16" fmla="*/ 1130968 h 2760306"/>
                <a:gd name="connsiteX17" fmla="*/ 2983831 w 3073063"/>
                <a:gd name="connsiteY17" fmla="*/ 1179095 h 2760306"/>
                <a:gd name="connsiteX18" fmla="*/ 3056021 w 3073063"/>
                <a:gd name="connsiteY18" fmla="*/ 1491916 h 2760306"/>
                <a:gd name="connsiteX19" fmla="*/ 3031957 w 3073063"/>
                <a:gd name="connsiteY19" fmla="*/ 2261937 h 2760306"/>
                <a:gd name="connsiteX20" fmla="*/ 2911642 w 3073063"/>
                <a:gd name="connsiteY20" fmla="*/ 2382253 h 2760306"/>
                <a:gd name="connsiteX21" fmla="*/ 2791326 w 3073063"/>
                <a:gd name="connsiteY21" fmla="*/ 2454442 h 2760306"/>
                <a:gd name="connsiteX22" fmla="*/ 2502568 w 3073063"/>
                <a:gd name="connsiteY22" fmla="*/ 2550695 h 2760306"/>
                <a:gd name="connsiteX23" fmla="*/ 2430379 w 3073063"/>
                <a:gd name="connsiteY23" fmla="*/ 2598821 h 2760306"/>
                <a:gd name="connsiteX24" fmla="*/ 2237873 w 3073063"/>
                <a:gd name="connsiteY24" fmla="*/ 2622884 h 2760306"/>
                <a:gd name="connsiteX25" fmla="*/ 2069431 w 3073063"/>
                <a:gd name="connsiteY25" fmla="*/ 2646947 h 2760306"/>
                <a:gd name="connsiteX26" fmla="*/ 1203157 w 3073063"/>
                <a:gd name="connsiteY26" fmla="*/ 2695074 h 2760306"/>
                <a:gd name="connsiteX27" fmla="*/ 1130968 w 3073063"/>
                <a:gd name="connsiteY27" fmla="*/ 2743200 h 2760306"/>
                <a:gd name="connsiteX28" fmla="*/ 1082842 w 3073063"/>
                <a:gd name="connsiteY28" fmla="*/ 2743200 h 276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073063" h="2760306">
                  <a:moveTo>
                    <a:pt x="0" y="24063"/>
                  </a:moveTo>
                  <a:cubicBezTo>
                    <a:pt x="452353" y="74324"/>
                    <a:pt x="276863" y="65028"/>
                    <a:pt x="1034715" y="24063"/>
                  </a:cubicBezTo>
                  <a:cubicBezTo>
                    <a:pt x="1060043" y="22694"/>
                    <a:pt x="1082842" y="8021"/>
                    <a:pt x="1106905" y="0"/>
                  </a:cubicBezTo>
                  <a:cubicBezTo>
                    <a:pt x="1299410" y="8021"/>
                    <a:pt x="1493019" y="1978"/>
                    <a:pt x="1684421" y="24063"/>
                  </a:cubicBezTo>
                  <a:cubicBezTo>
                    <a:pt x="1706959" y="26664"/>
                    <a:pt x="1712255" y="62044"/>
                    <a:pt x="1732547" y="72190"/>
                  </a:cubicBezTo>
                  <a:cubicBezTo>
                    <a:pt x="1777921" y="94877"/>
                    <a:pt x="1828800" y="104274"/>
                    <a:pt x="1876926" y="120316"/>
                  </a:cubicBezTo>
                  <a:lnTo>
                    <a:pt x="2021305" y="168442"/>
                  </a:lnTo>
                  <a:cubicBezTo>
                    <a:pt x="2045368" y="176463"/>
                    <a:pt x="2068622" y="187531"/>
                    <a:pt x="2093494" y="192505"/>
                  </a:cubicBezTo>
                  <a:cubicBezTo>
                    <a:pt x="2269426" y="227691"/>
                    <a:pt x="2173322" y="210784"/>
                    <a:pt x="2382252" y="240632"/>
                  </a:cubicBezTo>
                  <a:lnTo>
                    <a:pt x="2478505" y="385011"/>
                  </a:lnTo>
                  <a:cubicBezTo>
                    <a:pt x="2494547" y="409074"/>
                    <a:pt x="2506181" y="436750"/>
                    <a:pt x="2526631" y="457200"/>
                  </a:cubicBezTo>
                  <a:cubicBezTo>
                    <a:pt x="2574757" y="505326"/>
                    <a:pt x="2633257" y="544949"/>
                    <a:pt x="2671010" y="601579"/>
                  </a:cubicBezTo>
                  <a:cubicBezTo>
                    <a:pt x="2731721" y="692645"/>
                    <a:pt x="2698686" y="653318"/>
                    <a:pt x="2767263" y="721895"/>
                  </a:cubicBezTo>
                  <a:lnTo>
                    <a:pt x="2839452" y="938463"/>
                  </a:lnTo>
                  <a:cubicBezTo>
                    <a:pt x="2847473" y="962526"/>
                    <a:pt x="2845579" y="992717"/>
                    <a:pt x="2863515" y="1010653"/>
                  </a:cubicBezTo>
                  <a:lnTo>
                    <a:pt x="2911642" y="1058779"/>
                  </a:lnTo>
                  <a:cubicBezTo>
                    <a:pt x="2919663" y="1082842"/>
                    <a:pt x="2922655" y="1109218"/>
                    <a:pt x="2935705" y="1130968"/>
                  </a:cubicBezTo>
                  <a:cubicBezTo>
                    <a:pt x="2947377" y="1150422"/>
                    <a:pt x="2975405" y="1158031"/>
                    <a:pt x="2983831" y="1179095"/>
                  </a:cubicBezTo>
                  <a:cubicBezTo>
                    <a:pt x="3007047" y="1237135"/>
                    <a:pt x="3040522" y="1414423"/>
                    <a:pt x="3056021" y="1491916"/>
                  </a:cubicBezTo>
                  <a:cubicBezTo>
                    <a:pt x="3048000" y="1748590"/>
                    <a:pt x="3073063" y="2008449"/>
                    <a:pt x="3031957" y="2261937"/>
                  </a:cubicBezTo>
                  <a:cubicBezTo>
                    <a:pt x="3022878" y="2317923"/>
                    <a:pt x="2951747" y="2342148"/>
                    <a:pt x="2911642" y="2382253"/>
                  </a:cubicBezTo>
                  <a:cubicBezTo>
                    <a:pt x="2845581" y="2448314"/>
                    <a:pt x="2885036" y="2423205"/>
                    <a:pt x="2791326" y="2454442"/>
                  </a:cubicBezTo>
                  <a:cubicBezTo>
                    <a:pt x="2735570" y="2621711"/>
                    <a:pt x="2805365" y="2485810"/>
                    <a:pt x="2502568" y="2550695"/>
                  </a:cubicBezTo>
                  <a:cubicBezTo>
                    <a:pt x="2474290" y="2556755"/>
                    <a:pt x="2458280" y="2591212"/>
                    <a:pt x="2430379" y="2598821"/>
                  </a:cubicBezTo>
                  <a:cubicBezTo>
                    <a:pt x="2367990" y="2615836"/>
                    <a:pt x="2301974" y="2614337"/>
                    <a:pt x="2237873" y="2622884"/>
                  </a:cubicBezTo>
                  <a:lnTo>
                    <a:pt x="2069431" y="2646947"/>
                  </a:lnTo>
                  <a:cubicBezTo>
                    <a:pt x="1729368" y="2760306"/>
                    <a:pt x="2196404" y="2612304"/>
                    <a:pt x="1203157" y="2695074"/>
                  </a:cubicBezTo>
                  <a:cubicBezTo>
                    <a:pt x="1174337" y="2697476"/>
                    <a:pt x="1157820" y="2732459"/>
                    <a:pt x="1130968" y="2743200"/>
                  </a:cubicBezTo>
                  <a:cubicBezTo>
                    <a:pt x="1116073" y="2749158"/>
                    <a:pt x="1098884" y="2743200"/>
                    <a:pt x="1082842" y="2743200"/>
                  </a:cubicBezTo>
                </a:path>
              </a:pathLst>
            </a:custGeom>
            <a:ln w="38100">
              <a:solidFill>
                <a:srgbClr val="0054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14" name="Connecteur droit avec flèche 13"/>
            <p:cNvCxnSpPr>
              <a:stCxn id="12" idx="45"/>
            </p:cNvCxnSpPr>
            <p:nvPr/>
          </p:nvCxnSpPr>
          <p:spPr>
            <a:xfrm flipV="1">
              <a:off x="5149339" y="2000001"/>
              <a:ext cx="475238" cy="69342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 rot="5400000" flipH="1" flipV="1">
              <a:off x="5823907" y="2586614"/>
              <a:ext cx="600555" cy="57272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flipV="1">
              <a:off x="6337434" y="3594260"/>
              <a:ext cx="453912" cy="495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>
              <a:stCxn id="12" idx="30"/>
            </p:cNvCxnSpPr>
            <p:nvPr/>
          </p:nvCxnSpPr>
          <p:spPr>
            <a:xfrm>
              <a:off x="6203392" y="4148380"/>
              <a:ext cx="581861" cy="28170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Image 5" descr="Armagnac - 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77693" y="1493619"/>
            <a:ext cx="27860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lèche droite 18"/>
          <p:cNvSpPr/>
          <p:nvPr/>
        </p:nvSpPr>
        <p:spPr>
          <a:xfrm>
            <a:off x="6779765" y="2900144"/>
            <a:ext cx="614362" cy="32543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0" name="Flèche droite 19"/>
          <p:cNvSpPr/>
          <p:nvPr/>
        </p:nvSpPr>
        <p:spPr>
          <a:xfrm>
            <a:off x="7431317" y="2599383"/>
            <a:ext cx="450850" cy="2444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1" name="Flèche droite 20"/>
          <p:cNvSpPr/>
          <p:nvPr/>
        </p:nvSpPr>
        <p:spPr>
          <a:xfrm>
            <a:off x="7937187" y="2406141"/>
            <a:ext cx="204788" cy="16351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53498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Forest edges: 2 rates of disturbance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noProof="0" dirty="0" smtClean="0"/>
              <a:t>Forest edges has to be reset regularly </a:t>
            </a:r>
          </a:p>
          <a:p>
            <a:r>
              <a:rPr lang="en-US" noProof="0" dirty="0" smtClean="0"/>
              <a:t>Disturbance of vegetation limits tree expansion</a:t>
            </a:r>
          </a:p>
          <a:p>
            <a:r>
              <a:rPr lang="en-US" noProof="0" dirty="0" smtClean="0"/>
              <a:t>Higher rate of disturbance in non-forest habitat than in forest</a:t>
            </a:r>
            <a:endParaRPr lang="en-US" noProof="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54861" y="2856823"/>
            <a:ext cx="4892294" cy="324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news.noahraford.com/wp-content/uploads/2010/06/Slide42.jpg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21353762">
            <a:off x="6573545" y="3279137"/>
            <a:ext cx="2144243" cy="148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news.noahraford.com/wp-content/uploads/2010/06/Slide42.jp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21353762">
            <a:off x="10379914" y="4478526"/>
            <a:ext cx="571020" cy="39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8374247" y="2835063"/>
            <a:ext cx="1653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Calibri" pitchFamily="34" charset="0"/>
              </a:rPr>
              <a:t>Slow </a:t>
            </a:r>
            <a:r>
              <a:rPr lang="fr-FR" dirty="0" err="1" smtClean="0">
                <a:solidFill>
                  <a:schemeClr val="bg1"/>
                </a:solidFill>
                <a:latin typeface="Calibri" pitchFamily="34" charset="0"/>
              </a:rPr>
              <a:t>disturbance</a:t>
            </a:r>
            <a:r>
              <a:rPr lang="fr-FR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Calibri" pitchFamily="34" charset="0"/>
              </a:rPr>
              <a:t>regime</a:t>
            </a:r>
            <a:endParaRPr lang="fr-FR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  <a:latin typeface="Calibri" pitchFamily="34" charset="0"/>
              </a:rPr>
              <a:t>(~50 </a:t>
            </a:r>
            <a:r>
              <a:rPr lang="fr-FR" dirty="0" err="1" smtClean="0">
                <a:solidFill>
                  <a:schemeClr val="bg1"/>
                </a:solidFill>
                <a:latin typeface="Calibri" pitchFamily="34" charset="0"/>
              </a:rPr>
              <a:t>years</a:t>
            </a:r>
            <a:r>
              <a:rPr lang="fr-FR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fr-F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707635" y="4742264"/>
            <a:ext cx="1814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bg1"/>
                </a:solidFill>
                <a:latin typeface="Calibri" pitchFamily="34" charset="0"/>
              </a:rPr>
              <a:t>Fast</a:t>
            </a:r>
            <a:r>
              <a:rPr lang="fr-FR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Calibri" pitchFamily="34" charset="0"/>
              </a:rPr>
              <a:t>disturbance</a:t>
            </a:r>
            <a:r>
              <a:rPr lang="fr-FR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Calibri" pitchFamily="34" charset="0"/>
              </a:rPr>
              <a:t>regime</a:t>
            </a:r>
            <a:endParaRPr lang="fr-FR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  <a:latin typeface="Calibri" pitchFamily="34" charset="0"/>
              </a:rPr>
              <a:t>(~ once and more per </a:t>
            </a:r>
            <a:r>
              <a:rPr lang="fr-FR" dirty="0" err="1" smtClean="0">
                <a:solidFill>
                  <a:schemeClr val="bg1"/>
                </a:solidFill>
                <a:latin typeface="Calibri" pitchFamily="34" charset="0"/>
              </a:rPr>
              <a:t>year</a:t>
            </a:r>
            <a:r>
              <a:rPr lang="fr-FR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fr-FR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6" name="Picture 6" descr="http://news.noahraford.com/wp-content/uploads/2010/06/Slide42.jp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21353762">
            <a:off x="10568866" y="4649029"/>
            <a:ext cx="571020" cy="39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news.noahraford.com/wp-content/uploads/2010/06/Slide42.jp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21353762">
            <a:off x="10810174" y="4891534"/>
            <a:ext cx="571020" cy="39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news.noahraford.com/wp-content/uploads/2010/06/Slide42.jp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21353762">
            <a:off x="10970166" y="5170246"/>
            <a:ext cx="571020" cy="39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24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Forest edges: 2 managers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noProof="0" dirty="0" smtClean="0"/>
              <a:t>Forester / farmer</a:t>
            </a:r>
          </a:p>
          <a:p>
            <a:r>
              <a:rPr lang="en-US" noProof="0" dirty="0" smtClean="0"/>
              <a:t>Their own objectives</a:t>
            </a:r>
          </a:p>
          <a:p>
            <a:r>
              <a:rPr lang="en-US" noProof="0" dirty="0" smtClean="0"/>
              <a:t>Edges are a consequence of their practices</a:t>
            </a:r>
          </a:p>
          <a:p>
            <a:r>
              <a:rPr lang="en-US" noProof="0" dirty="0" smtClean="0"/>
              <a:t>Farming is the main origin of forest edges in temperate landscapes</a:t>
            </a:r>
          </a:p>
          <a:p>
            <a:r>
              <a:rPr lang="en-US" noProof="0" dirty="0" smtClean="0"/>
              <a:t>Private ownership of land induces stability of edges</a:t>
            </a:r>
            <a:endParaRPr lang="en-US" noProof="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7" descr="003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917620" y="214298"/>
            <a:ext cx="134546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UDREY\Local Settings\Temporary Internet Files\Content.IE5\QXXYE1ZY\MCj02951250000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77424" y="299584"/>
            <a:ext cx="957553" cy="97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9657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C 0.06901 3.7037E-6 0.125 0.08472 0.125 0.18935 C 0.125 0.29398 0.06901 0.37916 3.125E-6 0.37916 C -0.06901 0.37916 -0.125 0.29398 -0.125 0.18935 C -0.125 0.08472 -0.06901 3.7037E-6 3.125E-6 3.7037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00"/>
                            </p:stCondLst>
                            <p:childTnLst>
                              <p:par>
                                <p:cTn id="1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Forest edges: objects of a management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0" dirty="0" smtClean="0"/>
              <a:t>Edges are consequence of management</a:t>
            </a:r>
          </a:p>
          <a:p>
            <a:r>
              <a:rPr lang="en-US" noProof="0" dirty="0" smtClean="0"/>
              <a:t>But they are also managed themselves</a:t>
            </a:r>
          </a:p>
          <a:p>
            <a:pPr lvl="1"/>
            <a:r>
              <a:rPr lang="en-US" noProof="0" dirty="0" smtClean="0"/>
              <a:t>To control tree dynamics</a:t>
            </a:r>
          </a:p>
          <a:p>
            <a:pPr lvl="1"/>
            <a:r>
              <a:rPr lang="en-US" noProof="0" dirty="0" smtClean="0"/>
              <a:t>To exploit their resources</a:t>
            </a:r>
          </a:p>
          <a:p>
            <a:r>
              <a:rPr lang="en-US" noProof="0" dirty="0" smtClean="0"/>
              <a:t>Generally managed by/for farmers</a:t>
            </a:r>
          </a:p>
          <a:p>
            <a:r>
              <a:rPr lang="en-US" noProof="0" dirty="0" smtClean="0"/>
              <a:t>Importance of secondary features associated to forest edges: ditches, paths, stone walls, fences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22823" y="1435108"/>
            <a:ext cx="4242346" cy="473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8232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Forest edges: physical gradients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noProof="0" dirty="0" smtClean="0"/>
              <a:t>Discontinuity of vegetation structure </a:t>
            </a:r>
            <a:r>
              <a:rPr lang="en-US" noProof="0" dirty="0" smtClean="0">
                <a:sym typeface="Wingdings" panose="05000000000000000000" pitchFamily="2" charset="2"/>
              </a:rPr>
              <a:t> heterogeneity</a:t>
            </a:r>
          </a:p>
          <a:p>
            <a:r>
              <a:rPr lang="en-US" noProof="0" dirty="0" smtClean="0"/>
              <a:t>Gradients of physical parameters</a:t>
            </a:r>
          </a:p>
          <a:p>
            <a:endParaRPr lang="en-US" noProof="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35952" y="1617166"/>
            <a:ext cx="6256048" cy="303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e 6"/>
          <p:cNvGrpSpPr/>
          <p:nvPr/>
        </p:nvGrpSpPr>
        <p:grpSpPr>
          <a:xfrm>
            <a:off x="1028741" y="4908184"/>
            <a:ext cx="7391400" cy="1295472"/>
            <a:chOff x="5910081" y="1584960"/>
            <a:chExt cx="7391400" cy="129547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910081" y="1584960"/>
              <a:ext cx="7391400" cy="1295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Flèche droite 8"/>
            <p:cNvSpPr/>
            <p:nvPr/>
          </p:nvSpPr>
          <p:spPr>
            <a:xfrm>
              <a:off x="6481581" y="2451807"/>
              <a:ext cx="1928812" cy="285750"/>
            </a:xfrm>
            <a:prstGeom prst="rightArrow">
              <a:avLst/>
            </a:prstGeom>
            <a:solidFill>
              <a:schemeClr val="accent1">
                <a:lumMod val="50000"/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0" name="Flèche droite 9"/>
            <p:cNvSpPr/>
            <p:nvPr/>
          </p:nvSpPr>
          <p:spPr>
            <a:xfrm>
              <a:off x="8696143" y="2523244"/>
              <a:ext cx="785813" cy="142875"/>
            </a:xfrm>
            <a:prstGeom prst="rightArrow">
              <a:avLst/>
            </a:prstGeom>
            <a:solidFill>
              <a:schemeClr val="accent1">
                <a:lumMod val="50000"/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1" name="Flèche droite 10"/>
            <p:cNvSpPr/>
            <p:nvPr/>
          </p:nvSpPr>
          <p:spPr>
            <a:xfrm flipV="1">
              <a:off x="10304281" y="2548644"/>
              <a:ext cx="785812" cy="46038"/>
            </a:xfrm>
            <a:prstGeom prst="rightArrow">
              <a:avLst/>
            </a:prstGeom>
            <a:solidFill>
              <a:schemeClr val="accent1">
                <a:lumMod val="50000"/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xmlns="" val="357232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Forest edges: biological gradient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0" dirty="0" smtClean="0"/>
              <a:t>Species influenced by physical conditions</a:t>
            </a:r>
          </a:p>
          <a:p>
            <a:r>
              <a:rPr lang="en-US" noProof="0" dirty="0" smtClean="0"/>
              <a:t>Re-distribution of individuals</a:t>
            </a:r>
          </a:p>
          <a:p>
            <a:r>
              <a:rPr lang="en-US" noProof="0" dirty="0" smtClean="0"/>
              <a:t>Secondary edge effect</a:t>
            </a:r>
          </a:p>
          <a:p>
            <a:r>
              <a:rPr lang="en-US" noProof="0" dirty="0" smtClean="0"/>
              <a:t>Biological gradient/heterogeneity</a:t>
            </a:r>
          </a:p>
          <a:p>
            <a:endParaRPr lang="en-US" noProof="0" dirty="0" smtClean="0"/>
          </a:p>
          <a:p>
            <a:r>
              <a:rPr lang="en-US" noProof="0" dirty="0" smtClean="0"/>
              <a:t>Biological gradient </a:t>
            </a:r>
            <a:r>
              <a:rPr lang="en-US" noProof="0" dirty="0" smtClean="0">
                <a:sym typeface="Wingdings" panose="05000000000000000000" pitchFamily="2" charset="2"/>
              </a:rPr>
              <a:t> vegetation </a:t>
            </a:r>
            <a:r>
              <a:rPr lang="en-US" noProof="0" dirty="0" err="1" smtClean="0">
                <a:sym typeface="Wingdings" panose="05000000000000000000" pitchFamily="2" charset="2"/>
              </a:rPr>
              <a:t>structurephysical</a:t>
            </a:r>
            <a:r>
              <a:rPr lang="en-US" noProof="0" dirty="0" smtClean="0">
                <a:sym typeface="Wingdings" panose="05000000000000000000" pitchFamily="2" charset="2"/>
              </a:rPr>
              <a:t> gradient  </a:t>
            </a:r>
            <a:r>
              <a:rPr lang="en-US" noProof="0" dirty="0" err="1" smtClean="0">
                <a:sym typeface="Wingdings" panose="05000000000000000000" pitchFamily="2" charset="2"/>
              </a:rPr>
              <a:t>biol</a:t>
            </a:r>
            <a:r>
              <a:rPr lang="en-US" noProof="0" dirty="0" smtClean="0">
                <a:sym typeface="Wingdings" panose="05000000000000000000" pitchFamily="2" charset="2"/>
              </a:rPr>
              <a:t> gradient : feedback loop</a:t>
            </a:r>
          </a:p>
          <a:p>
            <a:r>
              <a:rPr lang="en-US" noProof="0" dirty="0" smtClean="0">
                <a:sym typeface="Wingdings" panose="05000000000000000000" pitchFamily="2" charset="2"/>
              </a:rPr>
              <a:t>Convergence toward a stable state?</a:t>
            </a:r>
            <a:endParaRPr lang="en-US" noProof="0" dirty="0"/>
          </a:p>
        </p:txBody>
      </p:sp>
      <p:sp>
        <p:nvSpPr>
          <p:cNvPr id="6" name="Rectangle 5"/>
          <p:cNvSpPr/>
          <p:nvPr/>
        </p:nvSpPr>
        <p:spPr>
          <a:xfrm>
            <a:off x="6524467" y="1785926"/>
            <a:ext cx="991565" cy="209398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7310285" y="1785926"/>
            <a:ext cx="2704268" cy="2093982"/>
            <a:chOff x="1500166" y="3429000"/>
            <a:chExt cx="2143140" cy="1857388"/>
          </a:xfrm>
        </p:grpSpPr>
        <p:sp>
          <p:nvSpPr>
            <p:cNvPr id="8" name="Rectangle 7"/>
            <p:cNvSpPr/>
            <p:nvPr/>
          </p:nvSpPr>
          <p:spPr>
            <a:xfrm>
              <a:off x="1500166" y="3429000"/>
              <a:ext cx="2143140" cy="1857388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500167" y="3429000"/>
              <a:ext cx="1357321" cy="1857388"/>
            </a:xfrm>
            <a:prstGeom prst="rect">
              <a:avLst/>
            </a:prstGeom>
            <a:solidFill>
              <a:schemeClr val="accent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" name="Connecteur droit 9"/>
          <p:cNvCxnSpPr/>
          <p:nvPr/>
        </p:nvCxnSpPr>
        <p:spPr>
          <a:xfrm flipH="1">
            <a:off x="7311495" y="1785336"/>
            <a:ext cx="14542" cy="20953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524467" y="1641462"/>
            <a:ext cx="863428" cy="9943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7310285" y="1641462"/>
            <a:ext cx="1712703" cy="179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8965069" y="1651405"/>
            <a:ext cx="991565" cy="179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e 13"/>
          <p:cNvGrpSpPr/>
          <p:nvPr/>
        </p:nvGrpSpPr>
        <p:grpSpPr>
          <a:xfrm>
            <a:off x="6257563" y="1643842"/>
            <a:ext cx="4403738" cy="2617646"/>
            <a:chOff x="682415" y="4501364"/>
            <a:chExt cx="3489975" cy="2321885"/>
          </a:xfrm>
        </p:grpSpPr>
        <p:cxnSp>
          <p:nvCxnSpPr>
            <p:cNvPr id="15" name="Connecteur droit avec flèche 14"/>
            <p:cNvCxnSpPr/>
            <p:nvPr/>
          </p:nvCxnSpPr>
          <p:spPr>
            <a:xfrm>
              <a:off x="957680" y="6500834"/>
              <a:ext cx="321471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1529184" y="6550247"/>
              <a:ext cx="1470089" cy="2730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Distance </a:t>
              </a:r>
              <a:r>
                <a:rPr lang="fr-FR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from</a:t>
              </a:r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border</a:t>
              </a:r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 rot="16200000">
              <a:off x="225039" y="5433271"/>
              <a:ext cx="1158665" cy="243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Variable value</a:t>
              </a:r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orme libre 17"/>
            <p:cNvSpPr/>
            <p:nvPr/>
          </p:nvSpPr>
          <p:spPr>
            <a:xfrm rot="21135328">
              <a:off x="1094681" y="4823092"/>
              <a:ext cx="2550026" cy="1642736"/>
            </a:xfrm>
            <a:custGeom>
              <a:avLst/>
              <a:gdLst>
                <a:gd name="connsiteX0" fmla="*/ 0 w 2133600"/>
                <a:gd name="connsiteY0" fmla="*/ 0 h 1524000"/>
                <a:gd name="connsiteX1" fmla="*/ 846667 w 2133600"/>
                <a:gd name="connsiteY1" fmla="*/ 282223 h 1524000"/>
                <a:gd name="connsiteX2" fmla="*/ 1174045 w 2133600"/>
                <a:gd name="connsiteY2" fmla="*/ 1174045 h 1524000"/>
                <a:gd name="connsiteX3" fmla="*/ 2133600 w 2133600"/>
                <a:gd name="connsiteY3" fmla="*/ 1524000 h 1524000"/>
                <a:gd name="connsiteX4" fmla="*/ 2133600 w 2133600"/>
                <a:gd name="connsiteY4" fmla="*/ 1524000 h 1524000"/>
                <a:gd name="connsiteX5" fmla="*/ 2133600 w 2133600"/>
                <a:gd name="connsiteY5" fmla="*/ 1524000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600" h="1524000">
                  <a:moveTo>
                    <a:pt x="0" y="0"/>
                  </a:moveTo>
                  <a:cubicBezTo>
                    <a:pt x="325496" y="43274"/>
                    <a:pt x="650993" y="86549"/>
                    <a:pt x="846667" y="282223"/>
                  </a:cubicBezTo>
                  <a:cubicBezTo>
                    <a:pt x="1042341" y="477897"/>
                    <a:pt x="959556" y="967082"/>
                    <a:pt x="1174045" y="1174045"/>
                  </a:cubicBezTo>
                  <a:cubicBezTo>
                    <a:pt x="1388534" y="1381008"/>
                    <a:pt x="2133600" y="1524000"/>
                    <a:pt x="2133600" y="1524000"/>
                  </a:cubicBezTo>
                  <a:lnTo>
                    <a:pt x="2133600" y="1524000"/>
                  </a:lnTo>
                  <a:lnTo>
                    <a:pt x="2133600" y="1524000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 rot="5400000" flipH="1" flipV="1">
              <a:off x="-41658" y="5500702"/>
              <a:ext cx="1999470" cy="79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ZoneTexte 19"/>
          <p:cNvSpPr txBox="1"/>
          <p:nvPr/>
        </p:nvSpPr>
        <p:spPr>
          <a:xfrm>
            <a:off x="6618860" y="1357298"/>
            <a:ext cx="769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895071" y="1395587"/>
            <a:ext cx="1766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Forest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interior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453161" y="1357298"/>
            <a:ext cx="1446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Forest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edge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30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/>
      <p:bldP spid="21" grpId="0"/>
      <p:bldP spid="2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dynafor 2013 gris clair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onderie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dynafor 2013 gris clair</Template>
  <TotalTime>579</TotalTime>
  <Words>448</Words>
  <Application>Microsoft Office PowerPoint</Application>
  <PresentationFormat>Personnalisé</PresentationFormat>
  <Paragraphs>80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dynafor 2013 gris clair</vt:lpstr>
      <vt:lpstr>A socio-ecological framework for the analysis of forest edges dynamics and their consequences on ecosystems services in temperate landscapes.</vt:lpstr>
      <vt:lpstr>Forest edges: many facets of a very common landscape component</vt:lpstr>
      <vt:lpstr>Forest edges: 2 adjacent vegetation structures</vt:lpstr>
      <vt:lpstr>Forest edges: Dynamics</vt:lpstr>
      <vt:lpstr>Forest edges: 2 rates of disturbance</vt:lpstr>
      <vt:lpstr>Forest edges: 2 managers</vt:lpstr>
      <vt:lpstr>Forest edges: objects of a management</vt:lpstr>
      <vt:lpstr>Forest edges: physical gradients</vt:lpstr>
      <vt:lpstr>Forest edges: biological gradient</vt:lpstr>
      <vt:lpstr>Forest edges: interfaces between habitats</vt:lpstr>
      <vt:lpstr>Forest edges: are very diverse</vt:lpstr>
      <vt:lpstr>Forest edges: key role in ecosystem services</vt:lpstr>
      <vt:lpstr>Forest edges: limits between inside and outside</vt:lpstr>
      <vt:lpstr>Forest edges: a spatialy-defined socio-ecological system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 Deconchat</dc:creator>
  <cp:lastModifiedBy>sad46</cp:lastModifiedBy>
  <cp:revision>24</cp:revision>
  <dcterms:created xsi:type="dcterms:W3CDTF">2015-07-01T15:34:42Z</dcterms:created>
  <dcterms:modified xsi:type="dcterms:W3CDTF">2015-07-05T23:24:02Z</dcterms:modified>
</cp:coreProperties>
</file>