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9" r:id="rId3"/>
    <p:sldId id="270" r:id="rId4"/>
    <p:sldId id="271" r:id="rId5"/>
    <p:sldId id="262" r:id="rId6"/>
    <p:sldId id="259" r:id="rId7"/>
    <p:sldId id="264" r:id="rId8"/>
    <p:sldId id="265" r:id="rId9"/>
    <p:sldId id="272" r:id="rId10"/>
    <p:sldId id="267" r:id="rId11"/>
    <p:sldId id="273" r:id="rId12"/>
    <p:sldId id="274" r:id="rId13"/>
    <p:sldId id="257" r:id="rId14"/>
    <p:sldId id="258" r:id="rId1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2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1422976258660373"/>
          <c:y val="0.11760835032668783"/>
          <c:w val="0.4388266667010467"/>
          <c:h val="0.75077706226166563"/>
        </c:manualLayout>
      </c:layout>
      <c:radarChart>
        <c:radarStyle val="marker"/>
        <c:varyColors val="0"/>
        <c:ser>
          <c:idx val="0"/>
          <c:order val="0"/>
          <c:tx>
            <c:strRef>
              <c:f>Feuil3!$C$2</c:f>
              <c:strCache>
                <c:ptCount val="1"/>
                <c:pt idx="0">
                  <c:v>Export précoce</c:v>
                </c:pt>
              </c:strCache>
            </c:strRef>
          </c:tx>
          <c:cat>
            <c:strRef>
              <c:f>Feuil3!$B$3:$B$24</c:f>
              <c:strCache>
                <c:ptCount val="22"/>
                <c:pt idx="0">
                  <c:v>Vitesse de mise à fruit</c:v>
                </c:pt>
                <c:pt idx="1">
                  <c:v>Productivité</c:v>
                </c:pt>
                <c:pt idx="2">
                  <c:v>Longévité</c:v>
                </c:pt>
                <c:pt idx="3">
                  <c:v>Régularité de production</c:v>
                </c:pt>
                <c:pt idx="4">
                  <c:v>PG compatibilité greffage</c:v>
                </c:pt>
                <c:pt idx="5">
                  <c:v>Port</c:v>
                </c:pt>
                <c:pt idx="6">
                  <c:v>Résistance bioagresseurs</c:v>
                </c:pt>
                <c:pt idx="7">
                  <c:v>Aptitude culture bas-intrants</c:v>
                </c:pt>
                <c:pt idx="8">
                  <c:v>Fertilité</c:v>
                </c:pt>
                <c:pt idx="9">
                  <c:v>Floribondité</c:v>
                </c:pt>
                <c:pt idx="10">
                  <c:v>Anomalies</c:v>
                </c:pt>
                <c:pt idx="11">
                  <c:v>Couleur</c:v>
                </c:pt>
                <c:pt idx="12">
                  <c:v>Régularité calibre</c:v>
                </c:pt>
                <c:pt idx="13">
                  <c:v>Texture</c:v>
                </c:pt>
                <c:pt idx="14">
                  <c:v>Arômes</c:v>
                </c:pt>
                <c:pt idx="15">
                  <c:v>Jutosité</c:v>
                </c:pt>
                <c:pt idx="16">
                  <c:v>Propriétés nutritionelles</c:v>
                </c:pt>
                <c:pt idx="17">
                  <c:v>Fermeté</c:v>
                </c:pt>
                <c:pt idx="18">
                  <c:v>Saveur (sucre/acide)</c:v>
                </c:pt>
                <c:pt idx="19">
                  <c:v>Conservation</c:v>
                </c:pt>
                <c:pt idx="20">
                  <c:v>Non-climactérique</c:v>
                </c:pt>
                <c:pt idx="21">
                  <c:v>Sensibilité manipulation</c:v>
                </c:pt>
              </c:strCache>
            </c:strRef>
          </c:cat>
          <c:val>
            <c:numRef>
              <c:f>Feuil3!$C$3:$C$24</c:f>
              <c:numCache>
                <c:formatCode>General</c:formatCode>
                <c:ptCount val="22"/>
                <c:pt idx="0">
                  <c:v>2</c:v>
                </c:pt>
                <c:pt idx="1">
                  <c:v>2</c:v>
                </c:pt>
                <c:pt idx="2">
                  <c:v>2</c:v>
                </c:pt>
                <c:pt idx="3">
                  <c:v>3</c:v>
                </c:pt>
                <c:pt idx="4">
                  <c:v>2</c:v>
                </c:pt>
                <c:pt idx="5">
                  <c:v>1</c:v>
                </c:pt>
                <c:pt idx="6">
                  <c:v>3</c:v>
                </c:pt>
                <c:pt idx="7">
                  <c:v>2</c:v>
                </c:pt>
                <c:pt idx="8">
                  <c:v>3</c:v>
                </c:pt>
                <c:pt idx="11">
                  <c:v>1</c:v>
                </c:pt>
                <c:pt idx="12">
                  <c:v>1</c:v>
                </c:pt>
                <c:pt idx="13">
                  <c:v>2</c:v>
                </c:pt>
                <c:pt idx="14">
                  <c:v>2</c:v>
                </c:pt>
                <c:pt idx="15">
                  <c:v>2</c:v>
                </c:pt>
                <c:pt idx="16">
                  <c:v>1</c:v>
                </c:pt>
                <c:pt idx="17">
                  <c:v>1</c:v>
                </c:pt>
                <c:pt idx="18">
                  <c:v>2</c:v>
                </c:pt>
                <c:pt idx="19">
                  <c:v>3</c:v>
                </c:pt>
                <c:pt idx="20">
                  <c:v>1</c:v>
                </c:pt>
                <c:pt idx="21">
                  <c:v>2</c:v>
                </c:pt>
              </c:numCache>
            </c:numRef>
          </c:val>
        </c:ser>
        <c:ser>
          <c:idx val="1"/>
          <c:order val="1"/>
          <c:tx>
            <c:strRef>
              <c:f>Feuil3!$D$2</c:f>
              <c:strCache>
                <c:ptCount val="1"/>
                <c:pt idx="0">
                  <c:v>Export tardif</c:v>
                </c:pt>
              </c:strCache>
            </c:strRef>
          </c:tx>
          <c:cat>
            <c:strRef>
              <c:f>Feuil3!$B$3:$B$24</c:f>
              <c:strCache>
                <c:ptCount val="22"/>
                <c:pt idx="0">
                  <c:v>Vitesse de mise à fruit</c:v>
                </c:pt>
                <c:pt idx="1">
                  <c:v>Productivité</c:v>
                </c:pt>
                <c:pt idx="2">
                  <c:v>Longévité</c:v>
                </c:pt>
                <c:pt idx="3">
                  <c:v>Régularité de production</c:v>
                </c:pt>
                <c:pt idx="4">
                  <c:v>PG compatibilité greffage</c:v>
                </c:pt>
                <c:pt idx="5">
                  <c:v>Port</c:v>
                </c:pt>
                <c:pt idx="6">
                  <c:v>Résistance bioagresseurs</c:v>
                </c:pt>
                <c:pt idx="7">
                  <c:v>Aptitude culture bas-intrants</c:v>
                </c:pt>
                <c:pt idx="8">
                  <c:v>Fertilité</c:v>
                </c:pt>
                <c:pt idx="9">
                  <c:v>Floribondité</c:v>
                </c:pt>
                <c:pt idx="10">
                  <c:v>Anomalies</c:v>
                </c:pt>
                <c:pt idx="11">
                  <c:v>Couleur</c:v>
                </c:pt>
                <c:pt idx="12">
                  <c:v>Régularité calibre</c:v>
                </c:pt>
                <c:pt idx="13">
                  <c:v>Texture</c:v>
                </c:pt>
                <c:pt idx="14">
                  <c:v>Arômes</c:v>
                </c:pt>
                <c:pt idx="15">
                  <c:v>Jutosité</c:v>
                </c:pt>
                <c:pt idx="16">
                  <c:v>Propriétés nutritionelles</c:v>
                </c:pt>
                <c:pt idx="17">
                  <c:v>Fermeté</c:v>
                </c:pt>
                <c:pt idx="18">
                  <c:v>Saveur (sucre/acide)</c:v>
                </c:pt>
                <c:pt idx="19">
                  <c:v>Conservation</c:v>
                </c:pt>
                <c:pt idx="20">
                  <c:v>Non-climactérique</c:v>
                </c:pt>
                <c:pt idx="21">
                  <c:v>Sensibilité manipulation</c:v>
                </c:pt>
              </c:strCache>
            </c:strRef>
          </c:cat>
          <c:val>
            <c:numRef>
              <c:f>Feuil3!$D$3:$D$24</c:f>
              <c:numCache>
                <c:formatCode>General</c:formatCode>
                <c:ptCount val="22"/>
                <c:pt idx="0">
                  <c:v>2</c:v>
                </c:pt>
                <c:pt idx="1">
                  <c:v>2</c:v>
                </c:pt>
                <c:pt idx="2">
                  <c:v>2</c:v>
                </c:pt>
                <c:pt idx="3">
                  <c:v>3</c:v>
                </c:pt>
                <c:pt idx="4">
                  <c:v>2</c:v>
                </c:pt>
                <c:pt idx="5">
                  <c:v>1</c:v>
                </c:pt>
                <c:pt idx="6">
                  <c:v>3</c:v>
                </c:pt>
                <c:pt idx="7">
                  <c:v>3</c:v>
                </c:pt>
                <c:pt idx="8">
                  <c:v>3</c:v>
                </c:pt>
                <c:pt idx="11">
                  <c:v>1</c:v>
                </c:pt>
                <c:pt idx="12">
                  <c:v>1</c:v>
                </c:pt>
                <c:pt idx="13">
                  <c:v>3</c:v>
                </c:pt>
                <c:pt idx="14">
                  <c:v>3</c:v>
                </c:pt>
                <c:pt idx="15">
                  <c:v>3</c:v>
                </c:pt>
                <c:pt idx="16">
                  <c:v>1</c:v>
                </c:pt>
                <c:pt idx="17">
                  <c:v>1</c:v>
                </c:pt>
                <c:pt idx="18">
                  <c:v>2</c:v>
                </c:pt>
                <c:pt idx="19">
                  <c:v>3</c:v>
                </c:pt>
                <c:pt idx="20">
                  <c:v>1</c:v>
                </c:pt>
                <c:pt idx="21">
                  <c:v>2</c:v>
                </c:pt>
              </c:numCache>
            </c:numRef>
          </c:val>
        </c:ser>
        <c:ser>
          <c:idx val="2"/>
          <c:order val="2"/>
          <c:tx>
            <c:strRef>
              <c:f>Feuil3!$E$2</c:f>
              <c:strCache>
                <c:ptCount val="1"/>
                <c:pt idx="0">
                  <c:v>Div précoce</c:v>
                </c:pt>
              </c:strCache>
            </c:strRef>
          </c:tx>
          <c:cat>
            <c:strRef>
              <c:f>Feuil3!$B$3:$B$24</c:f>
              <c:strCache>
                <c:ptCount val="22"/>
                <c:pt idx="0">
                  <c:v>Vitesse de mise à fruit</c:v>
                </c:pt>
                <c:pt idx="1">
                  <c:v>Productivité</c:v>
                </c:pt>
                <c:pt idx="2">
                  <c:v>Longévité</c:v>
                </c:pt>
                <c:pt idx="3">
                  <c:v>Régularité de production</c:v>
                </c:pt>
                <c:pt idx="4">
                  <c:v>PG compatibilité greffage</c:v>
                </c:pt>
                <c:pt idx="5">
                  <c:v>Port</c:v>
                </c:pt>
                <c:pt idx="6">
                  <c:v>Résistance bioagresseurs</c:v>
                </c:pt>
                <c:pt idx="7">
                  <c:v>Aptitude culture bas-intrants</c:v>
                </c:pt>
                <c:pt idx="8">
                  <c:v>Fertilité</c:v>
                </c:pt>
                <c:pt idx="9">
                  <c:v>Floribondité</c:v>
                </c:pt>
                <c:pt idx="10">
                  <c:v>Anomalies</c:v>
                </c:pt>
                <c:pt idx="11">
                  <c:v>Couleur</c:v>
                </c:pt>
                <c:pt idx="12">
                  <c:v>Régularité calibre</c:v>
                </c:pt>
                <c:pt idx="13">
                  <c:v>Texture</c:v>
                </c:pt>
                <c:pt idx="14">
                  <c:v>Arômes</c:v>
                </c:pt>
                <c:pt idx="15">
                  <c:v>Jutosité</c:v>
                </c:pt>
                <c:pt idx="16">
                  <c:v>Propriétés nutritionelles</c:v>
                </c:pt>
                <c:pt idx="17">
                  <c:v>Fermeté</c:v>
                </c:pt>
                <c:pt idx="18">
                  <c:v>Saveur (sucre/acide)</c:v>
                </c:pt>
                <c:pt idx="19">
                  <c:v>Conservation</c:v>
                </c:pt>
                <c:pt idx="20">
                  <c:v>Non-climactérique</c:v>
                </c:pt>
                <c:pt idx="21">
                  <c:v>Sensibilité manipulation</c:v>
                </c:pt>
              </c:strCache>
            </c:strRef>
          </c:cat>
          <c:val>
            <c:numRef>
              <c:f>Feuil3!$E$3:$E$24</c:f>
              <c:numCache>
                <c:formatCode>General</c:formatCode>
                <c:ptCount val="22"/>
                <c:pt idx="1">
                  <c:v>2</c:v>
                </c:pt>
                <c:pt idx="2">
                  <c:v>2</c:v>
                </c:pt>
                <c:pt idx="3">
                  <c:v>2</c:v>
                </c:pt>
                <c:pt idx="4">
                  <c:v>3</c:v>
                </c:pt>
                <c:pt idx="5">
                  <c:v>3</c:v>
                </c:pt>
                <c:pt idx="6">
                  <c:v>3</c:v>
                </c:pt>
                <c:pt idx="7">
                  <c:v>3</c:v>
                </c:pt>
                <c:pt idx="8">
                  <c:v>3</c:v>
                </c:pt>
                <c:pt idx="9">
                  <c:v>2</c:v>
                </c:pt>
                <c:pt idx="11">
                  <c:v>3</c:v>
                </c:pt>
                <c:pt idx="13">
                  <c:v>3</c:v>
                </c:pt>
                <c:pt idx="14">
                  <c:v>3</c:v>
                </c:pt>
                <c:pt idx="15">
                  <c:v>3</c:v>
                </c:pt>
                <c:pt idx="17">
                  <c:v>0</c:v>
                </c:pt>
                <c:pt idx="18">
                  <c:v>0</c:v>
                </c:pt>
                <c:pt idx="19">
                  <c:v>1</c:v>
                </c:pt>
                <c:pt idx="21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3126272"/>
        <c:axId val="73127808"/>
      </c:radarChart>
      <c:catAx>
        <c:axId val="73126272"/>
        <c:scaling>
          <c:orientation val="minMax"/>
        </c:scaling>
        <c:delete val="0"/>
        <c:axPos val="b"/>
        <c:majorGridlines/>
        <c:majorTickMark val="out"/>
        <c:minorTickMark val="none"/>
        <c:tickLblPos val="nextTo"/>
        <c:crossAx val="73127808"/>
        <c:crosses val="autoZero"/>
        <c:auto val="1"/>
        <c:lblAlgn val="ctr"/>
        <c:lblOffset val="100"/>
        <c:noMultiLvlLbl val="0"/>
      </c:catAx>
      <c:valAx>
        <c:axId val="73127808"/>
        <c:scaling>
          <c:orientation val="minMax"/>
        </c:scaling>
        <c:delete val="0"/>
        <c:axPos val="l"/>
        <c:majorGridlines/>
        <c:numFmt formatCode="General" sourceLinked="1"/>
        <c:majorTickMark val="cross"/>
        <c:minorTickMark val="none"/>
        <c:tickLblPos val="nextTo"/>
        <c:crossAx val="7312627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7586797615283509"/>
          <c:y val="5.1504109469186071E-2"/>
          <c:w val="0.15844428966582058"/>
          <c:h val="0.12663844795622059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900"/>
      </a:pPr>
      <a:endParaRPr lang="fr-FR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3FEE3CC8-032D-48F4-AB49-41FC63E5F621}" type="datetimeFigureOut">
              <a:rPr lang="fr-FR" smtClean="0"/>
              <a:t>18/11/2016</a:t>
            </a:fld>
            <a:endParaRPr lang="fr-FR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0837F8C7-D16E-469D-A491-26280AC179FD}" type="slidenum">
              <a:rPr lang="fr-FR" smtClean="0"/>
              <a:t>‹N°›</a:t>
            </a:fld>
            <a:endParaRPr lang="fr-FR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E3CC8-032D-48F4-AB49-41FC63E5F621}" type="datetimeFigureOut">
              <a:rPr lang="fr-FR" smtClean="0"/>
              <a:t>18/11/2016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7F8C7-D16E-469D-A491-26280AC179F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E3CC8-032D-48F4-AB49-41FC63E5F621}" type="datetimeFigureOut">
              <a:rPr lang="fr-FR" smtClean="0"/>
              <a:t>18/11/2016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7F8C7-D16E-469D-A491-26280AC179F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E3CC8-032D-48F4-AB49-41FC63E5F621}" type="datetimeFigureOut">
              <a:rPr lang="fr-FR" smtClean="0"/>
              <a:t>18/11/2016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7F8C7-D16E-469D-A491-26280AC179F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E3CC8-032D-48F4-AB49-41FC63E5F621}" type="datetimeFigureOut">
              <a:rPr lang="fr-FR" smtClean="0"/>
              <a:t>18/11/2016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7F8C7-D16E-469D-A491-26280AC179F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E3CC8-032D-48F4-AB49-41FC63E5F621}" type="datetimeFigureOut">
              <a:rPr lang="fr-FR" smtClean="0"/>
              <a:t>18/11/2016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7F8C7-D16E-469D-A491-26280AC179FD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E3CC8-032D-48F4-AB49-41FC63E5F621}" type="datetimeFigureOut">
              <a:rPr lang="fr-FR" smtClean="0"/>
              <a:t>18/11/2016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7F8C7-D16E-469D-A491-26280AC179F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E3CC8-032D-48F4-AB49-41FC63E5F621}" type="datetimeFigureOut">
              <a:rPr lang="fr-FR" smtClean="0"/>
              <a:t>18/11/2016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7F8C7-D16E-469D-A491-26280AC179F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E3CC8-032D-48F4-AB49-41FC63E5F621}" type="datetimeFigureOut">
              <a:rPr lang="fr-FR" smtClean="0"/>
              <a:t>18/11/2016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7F8C7-D16E-469D-A491-26280AC179F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E3CC8-032D-48F4-AB49-41FC63E5F621}" type="datetimeFigureOut">
              <a:rPr lang="fr-FR" smtClean="0"/>
              <a:t>18/11/2016</a:t>
            </a:fld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7F8C7-D16E-469D-A491-26280AC179FD}" type="slidenum">
              <a:rPr lang="fr-FR" smtClean="0"/>
              <a:t>‹N°›</a:t>
            </a:fld>
            <a:endParaRPr lang="fr-FR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E3CC8-032D-48F4-AB49-41FC63E5F621}" type="datetimeFigureOut">
              <a:rPr lang="fr-FR" smtClean="0"/>
              <a:t>18/11/2016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7F8C7-D16E-469D-A491-26280AC179F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3FEE3CC8-032D-48F4-AB49-41FC63E5F621}" type="datetimeFigureOut">
              <a:rPr lang="fr-FR" smtClean="0"/>
              <a:t>18/11/2016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0837F8C7-D16E-469D-A491-26280AC179FD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644009" y="2950976"/>
            <a:ext cx="3456384" cy="1702160"/>
          </a:xfrm>
        </p:spPr>
        <p:txBody>
          <a:bodyPr>
            <a:noAutofit/>
          </a:bodyPr>
          <a:lstStyle/>
          <a:p>
            <a:r>
              <a:rPr lang="fr-FR" sz="2400" b="1" dirty="0" smtClean="0"/>
              <a:t>La recherche et le développement : </a:t>
            </a:r>
            <a:br>
              <a:rPr lang="fr-FR" sz="2400" b="1" dirty="0" smtClean="0"/>
            </a:br>
            <a:r>
              <a:rPr lang="fr-FR" sz="2400" b="1" dirty="0" smtClean="0"/>
              <a:t>une nouvelle organisation au service de nos producteurs</a:t>
            </a:r>
            <a:endParaRPr lang="fr-FR" sz="24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733365" y="4760659"/>
            <a:ext cx="3309803" cy="1260629"/>
          </a:xfrm>
        </p:spPr>
        <p:txBody>
          <a:bodyPr>
            <a:normAutofit fontScale="62500" lnSpcReduction="20000"/>
          </a:bodyPr>
          <a:lstStyle/>
          <a:p>
            <a:r>
              <a:rPr lang="fr-FR" sz="2900" b="1" dirty="0">
                <a:solidFill>
                  <a:srgbClr val="00B050"/>
                </a:solidFill>
              </a:rPr>
              <a:t>Enjeux et questions posées à la filière fruits à </a:t>
            </a:r>
            <a:r>
              <a:rPr lang="fr-FR" sz="2900" b="1" dirty="0" smtClean="0">
                <a:solidFill>
                  <a:srgbClr val="00B050"/>
                </a:solidFill>
              </a:rPr>
              <a:t>noyau</a:t>
            </a:r>
          </a:p>
          <a:p>
            <a:endParaRPr lang="fr-FR" dirty="0"/>
          </a:p>
          <a:p>
            <a:r>
              <a:rPr lang="fr-FR" dirty="0" smtClean="0"/>
              <a:t>Séminaire AOP</a:t>
            </a:r>
          </a:p>
          <a:p>
            <a:r>
              <a:rPr lang="fr-FR" dirty="0" smtClean="0"/>
              <a:t>Pêches et Abricots de France </a:t>
            </a:r>
          </a:p>
          <a:p>
            <a:r>
              <a:rPr lang="fr-FR" dirty="0" smtClean="0"/>
              <a:t>17 novembre 2016 </a:t>
            </a:r>
            <a:r>
              <a:rPr lang="fr-FR" dirty="0" err="1" smtClean="0"/>
              <a:t>Baillargues</a:t>
            </a:r>
            <a:endParaRPr lang="fr-FR" dirty="0"/>
          </a:p>
          <a:p>
            <a:endParaRPr lang="fr-FR" dirty="0"/>
          </a:p>
        </p:txBody>
      </p:sp>
      <p:pic>
        <p:nvPicPr>
          <p:cNvPr id="2050" name="Picture 2" descr="Résultat d’images pour pêche fruit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-1371600"/>
            <a:ext cx="25527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88620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Les acteurs dans la filière</a:t>
            </a:r>
            <a:br>
              <a:rPr lang="fr-FR" dirty="0" smtClean="0"/>
            </a:br>
            <a:r>
              <a:rPr lang="fr-FR" sz="3100" b="1" i="1" dirty="0" smtClean="0"/>
              <a:t>un système contraint orienté top-down</a:t>
            </a:r>
            <a:endParaRPr lang="fr-FR" sz="3100" b="1" i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système sous contrainte quels que soient les acteurs</a:t>
            </a:r>
          </a:p>
          <a:p>
            <a:r>
              <a:rPr lang="fr-FR" dirty="0"/>
              <a:t>s</a:t>
            </a:r>
            <a:r>
              <a:rPr lang="fr-FR" dirty="0" smtClean="0"/>
              <a:t>ystème orienté top-down</a:t>
            </a:r>
          </a:p>
          <a:p>
            <a:r>
              <a:rPr lang="fr-FR" dirty="0"/>
              <a:t>s</a:t>
            </a:r>
            <a:r>
              <a:rPr lang="fr-FR" dirty="0" smtClean="0"/>
              <a:t>ystème verrouillé</a:t>
            </a:r>
          </a:p>
          <a:p>
            <a:endParaRPr lang="fr-FR" dirty="0" smtClean="0"/>
          </a:p>
          <a:p>
            <a:pPr>
              <a:buFont typeface="Symbol"/>
              <a:buChar char="Þ"/>
            </a:pPr>
            <a:r>
              <a:rPr lang="fr-FR" dirty="0" smtClean="0"/>
              <a:t>Où sont les pistes?</a:t>
            </a:r>
          </a:p>
          <a:p>
            <a:pPr lvl="1">
              <a:buFont typeface="Symbol"/>
              <a:buChar char="Þ"/>
            </a:pPr>
            <a:r>
              <a:rPr lang="fr-FR" dirty="0" smtClean="0"/>
              <a:t>Mobilisation des acteurs </a:t>
            </a:r>
          </a:p>
          <a:p>
            <a:pPr lvl="1">
              <a:buFont typeface="Symbol"/>
              <a:buChar char="Þ"/>
            </a:pPr>
            <a:r>
              <a:rPr lang="fr-FR" dirty="0" smtClean="0"/>
              <a:t>Coordination des acteurs</a:t>
            </a:r>
          </a:p>
          <a:p>
            <a:pPr lvl="2">
              <a:buFont typeface="Symbol"/>
              <a:buChar char="Þ"/>
            </a:pPr>
            <a:r>
              <a:rPr lang="fr-FR" dirty="0" smtClean="0"/>
              <a:t>GIS Fruits (enjeux) </a:t>
            </a:r>
          </a:p>
          <a:p>
            <a:pPr lvl="2">
              <a:buFont typeface="Symbol" pitchFamily="18" charset="2"/>
              <a:buChar char="Þ"/>
            </a:pPr>
            <a:r>
              <a:rPr lang="fr-FR" dirty="0" smtClean="0"/>
              <a:t>? </a:t>
            </a:r>
            <a:r>
              <a:rPr lang="fr-FR" dirty="0" err="1" smtClean="0"/>
              <a:t>Board</a:t>
            </a:r>
            <a:r>
              <a:rPr lang="fr-FR" dirty="0" smtClean="0"/>
              <a:t> pour définir et orienter?</a:t>
            </a:r>
          </a:p>
          <a:p>
            <a:pPr>
              <a:buFont typeface="Symbol" pitchFamily="18" charset="2"/>
              <a:buChar char="Þ"/>
            </a:pPr>
            <a:endParaRPr lang="fr-FR" dirty="0" smtClean="0"/>
          </a:p>
          <a:p>
            <a:endParaRPr lang="fr-FR" dirty="0"/>
          </a:p>
        </p:txBody>
      </p:sp>
      <p:pic>
        <p:nvPicPr>
          <p:cNvPr id="1026" name="Picture 2" descr="kc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2780928"/>
            <a:ext cx="1762125" cy="1895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joujo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4291" y="4676404"/>
            <a:ext cx="1762125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5614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Résultat d’images pour aller dans le mur illustrati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1052736"/>
            <a:ext cx="2400239" cy="1967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 descr="Résultat d’images pour clipart choix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962"/>
          <a:stretch/>
        </p:blipFill>
        <p:spPr bwMode="auto">
          <a:xfrm>
            <a:off x="5037315" y="3573016"/>
            <a:ext cx="3063077" cy="1893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Résultat d’images pour question illustration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909" b="8960"/>
          <a:stretch/>
        </p:blipFill>
        <p:spPr bwMode="auto">
          <a:xfrm>
            <a:off x="747215" y="3429000"/>
            <a:ext cx="2753026" cy="2053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Résultat d’images pour  chaise musicales clipart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767" y="1052736"/>
            <a:ext cx="1867993" cy="1736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1115616" y="5877272"/>
            <a:ext cx="67687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200" b="1" dirty="0" smtClean="0"/>
              <a:t>Nous </a:t>
            </a:r>
            <a:r>
              <a:rPr lang="fr-FR" sz="1200" b="1" dirty="0"/>
              <a:t>devons apprendre à vivre ensemble comme des frères, sinon nous allons mourir tous ensemble comme des </a:t>
            </a:r>
            <a:r>
              <a:rPr lang="fr-FR" sz="1200" b="1" dirty="0" smtClean="0"/>
              <a:t>idiots </a:t>
            </a:r>
            <a:r>
              <a:rPr lang="fr-FR" sz="1200" dirty="0" smtClean="0"/>
              <a:t>- Martin </a:t>
            </a:r>
            <a:r>
              <a:rPr lang="fr-FR" sz="1200" dirty="0"/>
              <a:t>Luther King </a:t>
            </a:r>
          </a:p>
        </p:txBody>
      </p:sp>
      <p:pic>
        <p:nvPicPr>
          <p:cNvPr id="9" name="Picture 2" descr="Résultat d’images pour pêche fruit image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683023"/>
            <a:ext cx="3096344" cy="34660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oneTexte 1"/>
          <p:cNvSpPr txBox="1"/>
          <p:nvPr/>
        </p:nvSpPr>
        <p:spPr>
          <a:xfrm>
            <a:off x="3159180" y="2132856"/>
            <a:ext cx="232948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La filière </a:t>
            </a:r>
          </a:p>
          <a:p>
            <a:r>
              <a:rPr lang="fr-FR" dirty="0" smtClean="0"/>
              <a:t>Pêche-Abricot</a:t>
            </a:r>
          </a:p>
          <a:p>
            <a:r>
              <a:rPr lang="fr-FR" dirty="0" smtClean="0"/>
              <a:t>Un team gagnant?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74021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836649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539552" y="557808"/>
            <a:ext cx="7920880" cy="1143000"/>
          </a:xfrm>
        </p:spPr>
        <p:txBody>
          <a:bodyPr>
            <a:normAutofit/>
          </a:bodyPr>
          <a:lstStyle/>
          <a:p>
            <a:r>
              <a:rPr lang="fr-FR" sz="2000" b="1" dirty="0"/>
              <a:t>Principales caractéristiques attendues dans l’évaluation du matériel végétal fruitier et priorités (flèches) émanant du groupe Médiéval</a:t>
            </a:r>
            <a:endParaRPr lang="fr-FR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9913" y="2031454"/>
            <a:ext cx="5462587" cy="413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16920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43490" y="476672"/>
            <a:ext cx="7024744" cy="1143000"/>
          </a:xfrm>
        </p:spPr>
        <p:txBody>
          <a:bodyPr>
            <a:noAutofit/>
          </a:bodyPr>
          <a:lstStyle/>
          <a:p>
            <a:r>
              <a:rPr lang="fr-FR" sz="2000" b="1" dirty="0"/>
              <a:t>Eléments pour structurer un réseau d’acquisition de données et d’évaluation du comportement agronomique et adaptatif du matériel végétal fruitier</a:t>
            </a:r>
            <a:endParaRPr lang="fr-FR" sz="2000" dirty="0"/>
          </a:p>
        </p:txBody>
      </p:sp>
      <p:pic>
        <p:nvPicPr>
          <p:cNvPr id="3" name="Image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7227" y="1685285"/>
            <a:ext cx="6209109" cy="491206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91578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Résultat d’images pour pêche fruit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176331"/>
            <a:ext cx="4392488" cy="4916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2483768" y="3068960"/>
            <a:ext cx="3217547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La filière pêche-abricot : </a:t>
            </a:r>
          </a:p>
          <a:p>
            <a:r>
              <a:rPr lang="fr-FR" dirty="0" smtClean="0"/>
              <a:t>Un système</a:t>
            </a:r>
          </a:p>
          <a:p>
            <a:pPr marL="285750" indent="-285750">
              <a:buFontTx/>
              <a:buChar char="-"/>
            </a:pPr>
            <a:r>
              <a:rPr lang="fr-FR" dirty="0"/>
              <a:t>C</a:t>
            </a:r>
            <a:r>
              <a:rPr lang="fr-FR" dirty="0" smtClean="0"/>
              <a:t>omplexe</a:t>
            </a:r>
          </a:p>
          <a:p>
            <a:pPr marL="285750" indent="-285750">
              <a:buFontTx/>
              <a:buChar char="-"/>
            </a:pPr>
            <a:r>
              <a:rPr lang="fr-FR" dirty="0" smtClean="0"/>
              <a:t>Multi-acteurs</a:t>
            </a:r>
          </a:p>
          <a:p>
            <a:pPr marL="285750" indent="-285750">
              <a:buFontTx/>
              <a:buChar char="-"/>
            </a:pPr>
            <a:r>
              <a:rPr lang="fr-FR" dirty="0" smtClean="0"/>
              <a:t>Organisé</a:t>
            </a:r>
          </a:p>
          <a:p>
            <a:pPr marL="285750" indent="-285750">
              <a:buFontTx/>
              <a:buChar char="-"/>
            </a:pPr>
            <a:r>
              <a:rPr lang="fr-FR" dirty="0" smtClean="0"/>
              <a:t>Sous contraintes internes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36841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2" name="Connecteur droit avec flèche 51"/>
          <p:cNvCxnSpPr>
            <a:stCxn id="39" idx="3"/>
          </p:cNvCxnSpPr>
          <p:nvPr/>
        </p:nvCxnSpPr>
        <p:spPr>
          <a:xfrm>
            <a:off x="5596454" y="454921"/>
            <a:ext cx="0" cy="866139"/>
          </a:xfrm>
          <a:prstGeom prst="straightConnector1">
            <a:avLst/>
          </a:prstGeom>
          <a:ln>
            <a:solidFill>
              <a:srgbClr val="008000"/>
            </a:solidFill>
            <a:prstDash val="sysDash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6" name="Connecteur droit avec flèche 45"/>
          <p:cNvCxnSpPr>
            <a:endCxn id="80" idx="5"/>
          </p:cNvCxnSpPr>
          <p:nvPr/>
        </p:nvCxnSpPr>
        <p:spPr>
          <a:xfrm flipH="1" flipV="1">
            <a:off x="6587156" y="2582861"/>
            <a:ext cx="5075" cy="1503731"/>
          </a:xfrm>
          <a:prstGeom prst="straightConnector1">
            <a:avLst/>
          </a:prstGeom>
          <a:ln>
            <a:prstDash val="sysDash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4" name="Connecteur droit avec flèche 43"/>
          <p:cNvCxnSpPr>
            <a:stCxn id="80" idx="3"/>
          </p:cNvCxnSpPr>
          <p:nvPr/>
        </p:nvCxnSpPr>
        <p:spPr>
          <a:xfrm>
            <a:off x="5621855" y="2582861"/>
            <a:ext cx="0" cy="1538835"/>
          </a:xfrm>
          <a:prstGeom prst="straightConnector1">
            <a:avLst/>
          </a:prstGeom>
          <a:ln>
            <a:solidFill>
              <a:srgbClr val="008000"/>
            </a:solidFill>
            <a:prstDash val="sysDash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9" name="Connecteur droit avec flèche 68"/>
          <p:cNvCxnSpPr/>
          <p:nvPr/>
        </p:nvCxnSpPr>
        <p:spPr>
          <a:xfrm>
            <a:off x="5571681" y="1673315"/>
            <a:ext cx="0" cy="549692"/>
          </a:xfrm>
          <a:prstGeom prst="straightConnector1">
            <a:avLst/>
          </a:prstGeom>
          <a:ln>
            <a:solidFill>
              <a:srgbClr val="008000"/>
            </a:solidFill>
            <a:prstDash val="sysDash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1" name="Connecteur droit avec flèche 50"/>
          <p:cNvCxnSpPr/>
          <p:nvPr/>
        </p:nvCxnSpPr>
        <p:spPr>
          <a:xfrm flipV="1">
            <a:off x="6618172" y="487084"/>
            <a:ext cx="0" cy="843417"/>
          </a:xfrm>
          <a:prstGeom prst="straightConnector1">
            <a:avLst/>
          </a:prstGeom>
          <a:ln>
            <a:prstDash val="sysDash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7" name="Connecteur droit avec flèche 46"/>
          <p:cNvCxnSpPr/>
          <p:nvPr/>
        </p:nvCxnSpPr>
        <p:spPr>
          <a:xfrm flipV="1">
            <a:off x="6577095" y="1632273"/>
            <a:ext cx="0" cy="801531"/>
          </a:xfrm>
          <a:prstGeom prst="straightConnector1">
            <a:avLst/>
          </a:prstGeom>
          <a:ln>
            <a:prstDash val="sysDash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5" name="Rectangle avec flèche vers le bas 4"/>
          <p:cNvSpPr/>
          <p:nvPr/>
        </p:nvSpPr>
        <p:spPr>
          <a:xfrm>
            <a:off x="5403348" y="931543"/>
            <a:ext cx="1361323" cy="3190153"/>
          </a:xfrm>
          <a:custGeom>
            <a:avLst/>
            <a:gdLst>
              <a:gd name="connsiteX0" fmla="*/ 0 w 2255715"/>
              <a:gd name="connsiteY0" fmla="*/ 0 h 5765483"/>
              <a:gd name="connsiteX1" fmla="*/ 2255715 w 2255715"/>
              <a:gd name="connsiteY1" fmla="*/ 0 h 5765483"/>
              <a:gd name="connsiteX2" fmla="*/ 2255715 w 2255715"/>
              <a:gd name="connsiteY2" fmla="*/ 3746238 h 5765483"/>
              <a:gd name="connsiteX3" fmla="*/ 1409822 w 2255715"/>
              <a:gd name="connsiteY3" fmla="*/ 3746238 h 5765483"/>
              <a:gd name="connsiteX4" fmla="*/ 1409822 w 2255715"/>
              <a:gd name="connsiteY4" fmla="*/ 5201554 h 5765483"/>
              <a:gd name="connsiteX5" fmla="*/ 1691786 w 2255715"/>
              <a:gd name="connsiteY5" fmla="*/ 5201554 h 5765483"/>
              <a:gd name="connsiteX6" fmla="*/ 1127858 w 2255715"/>
              <a:gd name="connsiteY6" fmla="*/ 5765483 h 5765483"/>
              <a:gd name="connsiteX7" fmla="*/ 563929 w 2255715"/>
              <a:gd name="connsiteY7" fmla="*/ 5201554 h 5765483"/>
              <a:gd name="connsiteX8" fmla="*/ 845893 w 2255715"/>
              <a:gd name="connsiteY8" fmla="*/ 5201554 h 5765483"/>
              <a:gd name="connsiteX9" fmla="*/ 845893 w 2255715"/>
              <a:gd name="connsiteY9" fmla="*/ 3746238 h 5765483"/>
              <a:gd name="connsiteX10" fmla="*/ 0 w 2255715"/>
              <a:gd name="connsiteY10" fmla="*/ 3746238 h 5765483"/>
              <a:gd name="connsiteX11" fmla="*/ 0 w 2255715"/>
              <a:gd name="connsiteY11" fmla="*/ 0 h 5765483"/>
              <a:gd name="connsiteX0" fmla="*/ 0 w 2255715"/>
              <a:gd name="connsiteY0" fmla="*/ 0 h 5765483"/>
              <a:gd name="connsiteX1" fmla="*/ 2255715 w 2255715"/>
              <a:gd name="connsiteY1" fmla="*/ 0 h 5765483"/>
              <a:gd name="connsiteX2" fmla="*/ 2255715 w 2255715"/>
              <a:gd name="connsiteY2" fmla="*/ 3746238 h 5765483"/>
              <a:gd name="connsiteX3" fmla="*/ 1409822 w 2255715"/>
              <a:gd name="connsiteY3" fmla="*/ 3746238 h 5765483"/>
              <a:gd name="connsiteX4" fmla="*/ 1409822 w 2255715"/>
              <a:gd name="connsiteY4" fmla="*/ 5201554 h 5765483"/>
              <a:gd name="connsiteX5" fmla="*/ 1691786 w 2255715"/>
              <a:gd name="connsiteY5" fmla="*/ 5201554 h 5765483"/>
              <a:gd name="connsiteX6" fmla="*/ 1127858 w 2255715"/>
              <a:gd name="connsiteY6" fmla="*/ 5765483 h 5765483"/>
              <a:gd name="connsiteX7" fmla="*/ 563929 w 2255715"/>
              <a:gd name="connsiteY7" fmla="*/ 5201554 h 5765483"/>
              <a:gd name="connsiteX8" fmla="*/ 845893 w 2255715"/>
              <a:gd name="connsiteY8" fmla="*/ 5201554 h 5765483"/>
              <a:gd name="connsiteX9" fmla="*/ 862602 w 2255715"/>
              <a:gd name="connsiteY9" fmla="*/ 4715507 h 5765483"/>
              <a:gd name="connsiteX10" fmla="*/ 0 w 2255715"/>
              <a:gd name="connsiteY10" fmla="*/ 3746238 h 5765483"/>
              <a:gd name="connsiteX11" fmla="*/ 0 w 2255715"/>
              <a:gd name="connsiteY11" fmla="*/ 0 h 5765483"/>
              <a:gd name="connsiteX0" fmla="*/ 0 w 2255715"/>
              <a:gd name="connsiteY0" fmla="*/ 0 h 5765483"/>
              <a:gd name="connsiteX1" fmla="*/ 2255715 w 2255715"/>
              <a:gd name="connsiteY1" fmla="*/ 0 h 5765483"/>
              <a:gd name="connsiteX2" fmla="*/ 2255715 w 2255715"/>
              <a:gd name="connsiteY2" fmla="*/ 3746238 h 5765483"/>
              <a:gd name="connsiteX3" fmla="*/ 1409822 w 2255715"/>
              <a:gd name="connsiteY3" fmla="*/ 3746238 h 5765483"/>
              <a:gd name="connsiteX4" fmla="*/ 1409822 w 2255715"/>
              <a:gd name="connsiteY4" fmla="*/ 5201554 h 5765483"/>
              <a:gd name="connsiteX5" fmla="*/ 1691786 w 2255715"/>
              <a:gd name="connsiteY5" fmla="*/ 5201554 h 5765483"/>
              <a:gd name="connsiteX6" fmla="*/ 1127858 w 2255715"/>
              <a:gd name="connsiteY6" fmla="*/ 5765483 h 5765483"/>
              <a:gd name="connsiteX7" fmla="*/ 563929 w 2255715"/>
              <a:gd name="connsiteY7" fmla="*/ 5201554 h 5765483"/>
              <a:gd name="connsiteX8" fmla="*/ 845893 w 2255715"/>
              <a:gd name="connsiteY8" fmla="*/ 5201554 h 5765483"/>
              <a:gd name="connsiteX9" fmla="*/ 862602 w 2255715"/>
              <a:gd name="connsiteY9" fmla="*/ 4715507 h 5765483"/>
              <a:gd name="connsiteX10" fmla="*/ 0 w 2255715"/>
              <a:gd name="connsiteY10" fmla="*/ 4715508 h 5765483"/>
              <a:gd name="connsiteX11" fmla="*/ 0 w 2255715"/>
              <a:gd name="connsiteY11" fmla="*/ 0 h 5765483"/>
              <a:gd name="connsiteX0" fmla="*/ 0 w 2255715"/>
              <a:gd name="connsiteY0" fmla="*/ 0 h 5765483"/>
              <a:gd name="connsiteX1" fmla="*/ 2255715 w 2255715"/>
              <a:gd name="connsiteY1" fmla="*/ 0 h 5765483"/>
              <a:gd name="connsiteX2" fmla="*/ 2255715 w 2255715"/>
              <a:gd name="connsiteY2" fmla="*/ 3746238 h 5765483"/>
              <a:gd name="connsiteX3" fmla="*/ 1393113 w 2255715"/>
              <a:gd name="connsiteY3" fmla="*/ 4682085 h 5765483"/>
              <a:gd name="connsiteX4" fmla="*/ 1409822 w 2255715"/>
              <a:gd name="connsiteY4" fmla="*/ 5201554 h 5765483"/>
              <a:gd name="connsiteX5" fmla="*/ 1691786 w 2255715"/>
              <a:gd name="connsiteY5" fmla="*/ 5201554 h 5765483"/>
              <a:gd name="connsiteX6" fmla="*/ 1127858 w 2255715"/>
              <a:gd name="connsiteY6" fmla="*/ 5765483 h 5765483"/>
              <a:gd name="connsiteX7" fmla="*/ 563929 w 2255715"/>
              <a:gd name="connsiteY7" fmla="*/ 5201554 h 5765483"/>
              <a:gd name="connsiteX8" fmla="*/ 845893 w 2255715"/>
              <a:gd name="connsiteY8" fmla="*/ 5201554 h 5765483"/>
              <a:gd name="connsiteX9" fmla="*/ 862602 w 2255715"/>
              <a:gd name="connsiteY9" fmla="*/ 4715507 h 5765483"/>
              <a:gd name="connsiteX10" fmla="*/ 0 w 2255715"/>
              <a:gd name="connsiteY10" fmla="*/ 4715508 h 5765483"/>
              <a:gd name="connsiteX11" fmla="*/ 0 w 2255715"/>
              <a:gd name="connsiteY11" fmla="*/ 0 h 5765483"/>
              <a:gd name="connsiteX0" fmla="*/ 0 w 2272424"/>
              <a:gd name="connsiteY0" fmla="*/ 0 h 5765483"/>
              <a:gd name="connsiteX1" fmla="*/ 2255715 w 2272424"/>
              <a:gd name="connsiteY1" fmla="*/ 0 h 5765483"/>
              <a:gd name="connsiteX2" fmla="*/ 2272424 w 2272424"/>
              <a:gd name="connsiteY2" fmla="*/ 4698796 h 5765483"/>
              <a:gd name="connsiteX3" fmla="*/ 1393113 w 2272424"/>
              <a:gd name="connsiteY3" fmla="*/ 4682085 h 5765483"/>
              <a:gd name="connsiteX4" fmla="*/ 1409822 w 2272424"/>
              <a:gd name="connsiteY4" fmla="*/ 5201554 h 5765483"/>
              <a:gd name="connsiteX5" fmla="*/ 1691786 w 2272424"/>
              <a:gd name="connsiteY5" fmla="*/ 5201554 h 5765483"/>
              <a:gd name="connsiteX6" fmla="*/ 1127858 w 2272424"/>
              <a:gd name="connsiteY6" fmla="*/ 5765483 h 5765483"/>
              <a:gd name="connsiteX7" fmla="*/ 563929 w 2272424"/>
              <a:gd name="connsiteY7" fmla="*/ 5201554 h 5765483"/>
              <a:gd name="connsiteX8" fmla="*/ 845893 w 2272424"/>
              <a:gd name="connsiteY8" fmla="*/ 5201554 h 5765483"/>
              <a:gd name="connsiteX9" fmla="*/ 862602 w 2272424"/>
              <a:gd name="connsiteY9" fmla="*/ 4715507 h 5765483"/>
              <a:gd name="connsiteX10" fmla="*/ 0 w 2272424"/>
              <a:gd name="connsiteY10" fmla="*/ 4715508 h 5765483"/>
              <a:gd name="connsiteX11" fmla="*/ 0 w 2272424"/>
              <a:gd name="connsiteY11" fmla="*/ 0 h 5765483"/>
              <a:gd name="connsiteX0" fmla="*/ 0 w 2289133"/>
              <a:gd name="connsiteY0" fmla="*/ 0 h 5765483"/>
              <a:gd name="connsiteX1" fmla="*/ 2255715 w 2289133"/>
              <a:gd name="connsiteY1" fmla="*/ 0 h 5765483"/>
              <a:gd name="connsiteX2" fmla="*/ 2289133 w 2289133"/>
              <a:gd name="connsiteY2" fmla="*/ 4665373 h 5765483"/>
              <a:gd name="connsiteX3" fmla="*/ 1393113 w 2289133"/>
              <a:gd name="connsiteY3" fmla="*/ 4682085 h 5765483"/>
              <a:gd name="connsiteX4" fmla="*/ 1409822 w 2289133"/>
              <a:gd name="connsiteY4" fmla="*/ 5201554 h 5765483"/>
              <a:gd name="connsiteX5" fmla="*/ 1691786 w 2289133"/>
              <a:gd name="connsiteY5" fmla="*/ 5201554 h 5765483"/>
              <a:gd name="connsiteX6" fmla="*/ 1127858 w 2289133"/>
              <a:gd name="connsiteY6" fmla="*/ 5765483 h 5765483"/>
              <a:gd name="connsiteX7" fmla="*/ 563929 w 2289133"/>
              <a:gd name="connsiteY7" fmla="*/ 5201554 h 5765483"/>
              <a:gd name="connsiteX8" fmla="*/ 845893 w 2289133"/>
              <a:gd name="connsiteY8" fmla="*/ 5201554 h 5765483"/>
              <a:gd name="connsiteX9" fmla="*/ 862602 w 2289133"/>
              <a:gd name="connsiteY9" fmla="*/ 4715507 h 5765483"/>
              <a:gd name="connsiteX10" fmla="*/ 0 w 2289133"/>
              <a:gd name="connsiteY10" fmla="*/ 4715508 h 5765483"/>
              <a:gd name="connsiteX11" fmla="*/ 0 w 2289133"/>
              <a:gd name="connsiteY11" fmla="*/ 0 h 5765483"/>
              <a:gd name="connsiteX0" fmla="*/ 0 w 2272424"/>
              <a:gd name="connsiteY0" fmla="*/ 0 h 5765483"/>
              <a:gd name="connsiteX1" fmla="*/ 2255715 w 2272424"/>
              <a:gd name="connsiteY1" fmla="*/ 0 h 5765483"/>
              <a:gd name="connsiteX2" fmla="*/ 2272424 w 2272424"/>
              <a:gd name="connsiteY2" fmla="*/ 4715507 h 5765483"/>
              <a:gd name="connsiteX3" fmla="*/ 1393113 w 2272424"/>
              <a:gd name="connsiteY3" fmla="*/ 4682085 h 5765483"/>
              <a:gd name="connsiteX4" fmla="*/ 1409822 w 2272424"/>
              <a:gd name="connsiteY4" fmla="*/ 5201554 h 5765483"/>
              <a:gd name="connsiteX5" fmla="*/ 1691786 w 2272424"/>
              <a:gd name="connsiteY5" fmla="*/ 5201554 h 5765483"/>
              <a:gd name="connsiteX6" fmla="*/ 1127858 w 2272424"/>
              <a:gd name="connsiteY6" fmla="*/ 5765483 h 5765483"/>
              <a:gd name="connsiteX7" fmla="*/ 563929 w 2272424"/>
              <a:gd name="connsiteY7" fmla="*/ 5201554 h 5765483"/>
              <a:gd name="connsiteX8" fmla="*/ 845893 w 2272424"/>
              <a:gd name="connsiteY8" fmla="*/ 5201554 h 5765483"/>
              <a:gd name="connsiteX9" fmla="*/ 862602 w 2272424"/>
              <a:gd name="connsiteY9" fmla="*/ 4715507 h 5765483"/>
              <a:gd name="connsiteX10" fmla="*/ 0 w 2272424"/>
              <a:gd name="connsiteY10" fmla="*/ 4715508 h 5765483"/>
              <a:gd name="connsiteX11" fmla="*/ 0 w 2272424"/>
              <a:gd name="connsiteY11" fmla="*/ 0 h 5765483"/>
              <a:gd name="connsiteX0" fmla="*/ 0 w 2272424"/>
              <a:gd name="connsiteY0" fmla="*/ 0 h 5765483"/>
              <a:gd name="connsiteX1" fmla="*/ 2255715 w 2272424"/>
              <a:gd name="connsiteY1" fmla="*/ 0 h 5765483"/>
              <a:gd name="connsiteX2" fmla="*/ 2272424 w 2272424"/>
              <a:gd name="connsiteY2" fmla="*/ 4648661 h 5765483"/>
              <a:gd name="connsiteX3" fmla="*/ 1393113 w 2272424"/>
              <a:gd name="connsiteY3" fmla="*/ 4682085 h 5765483"/>
              <a:gd name="connsiteX4" fmla="*/ 1409822 w 2272424"/>
              <a:gd name="connsiteY4" fmla="*/ 5201554 h 5765483"/>
              <a:gd name="connsiteX5" fmla="*/ 1691786 w 2272424"/>
              <a:gd name="connsiteY5" fmla="*/ 5201554 h 5765483"/>
              <a:gd name="connsiteX6" fmla="*/ 1127858 w 2272424"/>
              <a:gd name="connsiteY6" fmla="*/ 5765483 h 5765483"/>
              <a:gd name="connsiteX7" fmla="*/ 563929 w 2272424"/>
              <a:gd name="connsiteY7" fmla="*/ 5201554 h 5765483"/>
              <a:gd name="connsiteX8" fmla="*/ 845893 w 2272424"/>
              <a:gd name="connsiteY8" fmla="*/ 5201554 h 5765483"/>
              <a:gd name="connsiteX9" fmla="*/ 862602 w 2272424"/>
              <a:gd name="connsiteY9" fmla="*/ 4715507 h 5765483"/>
              <a:gd name="connsiteX10" fmla="*/ 0 w 2272424"/>
              <a:gd name="connsiteY10" fmla="*/ 4715508 h 5765483"/>
              <a:gd name="connsiteX11" fmla="*/ 0 w 2272424"/>
              <a:gd name="connsiteY11" fmla="*/ 0 h 5765483"/>
              <a:gd name="connsiteX0" fmla="*/ 0 w 2257322"/>
              <a:gd name="connsiteY0" fmla="*/ 0 h 5765483"/>
              <a:gd name="connsiteX1" fmla="*/ 2255715 w 2257322"/>
              <a:gd name="connsiteY1" fmla="*/ 0 h 5765483"/>
              <a:gd name="connsiteX2" fmla="*/ 2255715 w 2257322"/>
              <a:gd name="connsiteY2" fmla="*/ 4698796 h 5765483"/>
              <a:gd name="connsiteX3" fmla="*/ 1393113 w 2257322"/>
              <a:gd name="connsiteY3" fmla="*/ 4682085 h 5765483"/>
              <a:gd name="connsiteX4" fmla="*/ 1409822 w 2257322"/>
              <a:gd name="connsiteY4" fmla="*/ 5201554 h 5765483"/>
              <a:gd name="connsiteX5" fmla="*/ 1691786 w 2257322"/>
              <a:gd name="connsiteY5" fmla="*/ 5201554 h 5765483"/>
              <a:gd name="connsiteX6" fmla="*/ 1127858 w 2257322"/>
              <a:gd name="connsiteY6" fmla="*/ 5765483 h 5765483"/>
              <a:gd name="connsiteX7" fmla="*/ 563929 w 2257322"/>
              <a:gd name="connsiteY7" fmla="*/ 5201554 h 5765483"/>
              <a:gd name="connsiteX8" fmla="*/ 845893 w 2257322"/>
              <a:gd name="connsiteY8" fmla="*/ 5201554 h 5765483"/>
              <a:gd name="connsiteX9" fmla="*/ 862602 w 2257322"/>
              <a:gd name="connsiteY9" fmla="*/ 4715507 h 5765483"/>
              <a:gd name="connsiteX10" fmla="*/ 0 w 2257322"/>
              <a:gd name="connsiteY10" fmla="*/ 4715508 h 5765483"/>
              <a:gd name="connsiteX11" fmla="*/ 0 w 2257322"/>
              <a:gd name="connsiteY11" fmla="*/ 0 h 5765483"/>
              <a:gd name="connsiteX0" fmla="*/ 0 w 2257322"/>
              <a:gd name="connsiteY0" fmla="*/ 0 h 5765483"/>
              <a:gd name="connsiteX1" fmla="*/ 2255715 w 2257322"/>
              <a:gd name="connsiteY1" fmla="*/ 0 h 5765483"/>
              <a:gd name="connsiteX2" fmla="*/ 2255715 w 2257322"/>
              <a:gd name="connsiteY2" fmla="*/ 4648661 h 5765483"/>
              <a:gd name="connsiteX3" fmla="*/ 1393113 w 2257322"/>
              <a:gd name="connsiteY3" fmla="*/ 4682085 h 5765483"/>
              <a:gd name="connsiteX4" fmla="*/ 1409822 w 2257322"/>
              <a:gd name="connsiteY4" fmla="*/ 5201554 h 5765483"/>
              <a:gd name="connsiteX5" fmla="*/ 1691786 w 2257322"/>
              <a:gd name="connsiteY5" fmla="*/ 5201554 h 5765483"/>
              <a:gd name="connsiteX6" fmla="*/ 1127858 w 2257322"/>
              <a:gd name="connsiteY6" fmla="*/ 5765483 h 5765483"/>
              <a:gd name="connsiteX7" fmla="*/ 563929 w 2257322"/>
              <a:gd name="connsiteY7" fmla="*/ 5201554 h 5765483"/>
              <a:gd name="connsiteX8" fmla="*/ 845893 w 2257322"/>
              <a:gd name="connsiteY8" fmla="*/ 5201554 h 5765483"/>
              <a:gd name="connsiteX9" fmla="*/ 862602 w 2257322"/>
              <a:gd name="connsiteY9" fmla="*/ 4715507 h 5765483"/>
              <a:gd name="connsiteX10" fmla="*/ 0 w 2257322"/>
              <a:gd name="connsiteY10" fmla="*/ 4715508 h 5765483"/>
              <a:gd name="connsiteX11" fmla="*/ 0 w 2257322"/>
              <a:gd name="connsiteY11" fmla="*/ 0 h 5765483"/>
              <a:gd name="connsiteX0" fmla="*/ 0 w 2257322"/>
              <a:gd name="connsiteY0" fmla="*/ 0 h 5765483"/>
              <a:gd name="connsiteX1" fmla="*/ 2255715 w 2257322"/>
              <a:gd name="connsiteY1" fmla="*/ 0 h 5765483"/>
              <a:gd name="connsiteX2" fmla="*/ 2255715 w 2257322"/>
              <a:gd name="connsiteY2" fmla="*/ 4648661 h 5765483"/>
              <a:gd name="connsiteX3" fmla="*/ 1411256 w 2257322"/>
              <a:gd name="connsiteY3" fmla="*/ 4682085 h 5765483"/>
              <a:gd name="connsiteX4" fmla="*/ 1409822 w 2257322"/>
              <a:gd name="connsiteY4" fmla="*/ 5201554 h 5765483"/>
              <a:gd name="connsiteX5" fmla="*/ 1691786 w 2257322"/>
              <a:gd name="connsiteY5" fmla="*/ 5201554 h 5765483"/>
              <a:gd name="connsiteX6" fmla="*/ 1127858 w 2257322"/>
              <a:gd name="connsiteY6" fmla="*/ 5765483 h 5765483"/>
              <a:gd name="connsiteX7" fmla="*/ 563929 w 2257322"/>
              <a:gd name="connsiteY7" fmla="*/ 5201554 h 5765483"/>
              <a:gd name="connsiteX8" fmla="*/ 845893 w 2257322"/>
              <a:gd name="connsiteY8" fmla="*/ 5201554 h 5765483"/>
              <a:gd name="connsiteX9" fmla="*/ 862602 w 2257322"/>
              <a:gd name="connsiteY9" fmla="*/ 4715507 h 5765483"/>
              <a:gd name="connsiteX10" fmla="*/ 0 w 2257322"/>
              <a:gd name="connsiteY10" fmla="*/ 4715508 h 5765483"/>
              <a:gd name="connsiteX11" fmla="*/ 0 w 2257322"/>
              <a:gd name="connsiteY11" fmla="*/ 0 h 5765483"/>
              <a:gd name="connsiteX0" fmla="*/ 0 w 2256696"/>
              <a:gd name="connsiteY0" fmla="*/ 0 h 5765483"/>
              <a:gd name="connsiteX1" fmla="*/ 2255715 w 2256696"/>
              <a:gd name="connsiteY1" fmla="*/ 0 h 5765483"/>
              <a:gd name="connsiteX2" fmla="*/ 2246644 w 2256696"/>
              <a:gd name="connsiteY2" fmla="*/ 4680411 h 5765483"/>
              <a:gd name="connsiteX3" fmla="*/ 1411256 w 2256696"/>
              <a:gd name="connsiteY3" fmla="*/ 4682085 h 5765483"/>
              <a:gd name="connsiteX4" fmla="*/ 1409822 w 2256696"/>
              <a:gd name="connsiteY4" fmla="*/ 5201554 h 5765483"/>
              <a:gd name="connsiteX5" fmla="*/ 1691786 w 2256696"/>
              <a:gd name="connsiteY5" fmla="*/ 5201554 h 5765483"/>
              <a:gd name="connsiteX6" fmla="*/ 1127858 w 2256696"/>
              <a:gd name="connsiteY6" fmla="*/ 5765483 h 5765483"/>
              <a:gd name="connsiteX7" fmla="*/ 563929 w 2256696"/>
              <a:gd name="connsiteY7" fmla="*/ 5201554 h 5765483"/>
              <a:gd name="connsiteX8" fmla="*/ 845893 w 2256696"/>
              <a:gd name="connsiteY8" fmla="*/ 5201554 h 5765483"/>
              <a:gd name="connsiteX9" fmla="*/ 862602 w 2256696"/>
              <a:gd name="connsiteY9" fmla="*/ 4715507 h 5765483"/>
              <a:gd name="connsiteX10" fmla="*/ 0 w 2256696"/>
              <a:gd name="connsiteY10" fmla="*/ 4715508 h 5765483"/>
              <a:gd name="connsiteX11" fmla="*/ 0 w 2256696"/>
              <a:gd name="connsiteY11" fmla="*/ 0 h 5765483"/>
              <a:gd name="connsiteX0" fmla="*/ 0 w 2256696"/>
              <a:gd name="connsiteY0" fmla="*/ 0 h 5765483"/>
              <a:gd name="connsiteX1" fmla="*/ 2255715 w 2256696"/>
              <a:gd name="connsiteY1" fmla="*/ 0 h 5765483"/>
              <a:gd name="connsiteX2" fmla="*/ 2246644 w 2256696"/>
              <a:gd name="connsiteY2" fmla="*/ 4680411 h 5765483"/>
              <a:gd name="connsiteX3" fmla="*/ 1411256 w 2256696"/>
              <a:gd name="connsiteY3" fmla="*/ 4682085 h 5765483"/>
              <a:gd name="connsiteX4" fmla="*/ 1409822 w 2256696"/>
              <a:gd name="connsiteY4" fmla="*/ 5201554 h 5765483"/>
              <a:gd name="connsiteX5" fmla="*/ 1691786 w 2256696"/>
              <a:gd name="connsiteY5" fmla="*/ 5201554 h 5765483"/>
              <a:gd name="connsiteX6" fmla="*/ 1127858 w 2256696"/>
              <a:gd name="connsiteY6" fmla="*/ 5765483 h 5765483"/>
              <a:gd name="connsiteX7" fmla="*/ 563929 w 2256696"/>
              <a:gd name="connsiteY7" fmla="*/ 5201554 h 5765483"/>
              <a:gd name="connsiteX8" fmla="*/ 845893 w 2256696"/>
              <a:gd name="connsiteY8" fmla="*/ 5201554 h 5765483"/>
              <a:gd name="connsiteX9" fmla="*/ 858066 w 2256696"/>
              <a:gd name="connsiteY9" fmla="*/ 4697364 h 5765483"/>
              <a:gd name="connsiteX10" fmla="*/ 0 w 2256696"/>
              <a:gd name="connsiteY10" fmla="*/ 4715508 h 5765483"/>
              <a:gd name="connsiteX11" fmla="*/ 0 w 2256696"/>
              <a:gd name="connsiteY11" fmla="*/ 0 h 5765483"/>
              <a:gd name="connsiteX0" fmla="*/ 0 w 2256696"/>
              <a:gd name="connsiteY0" fmla="*/ 0 h 5765483"/>
              <a:gd name="connsiteX1" fmla="*/ 2255715 w 2256696"/>
              <a:gd name="connsiteY1" fmla="*/ 0 h 5765483"/>
              <a:gd name="connsiteX2" fmla="*/ 2246644 w 2256696"/>
              <a:gd name="connsiteY2" fmla="*/ 4680411 h 5765483"/>
              <a:gd name="connsiteX3" fmla="*/ 1411256 w 2256696"/>
              <a:gd name="connsiteY3" fmla="*/ 4682085 h 5765483"/>
              <a:gd name="connsiteX4" fmla="*/ 1409822 w 2256696"/>
              <a:gd name="connsiteY4" fmla="*/ 5201554 h 5765483"/>
              <a:gd name="connsiteX5" fmla="*/ 1691786 w 2256696"/>
              <a:gd name="connsiteY5" fmla="*/ 5201554 h 5765483"/>
              <a:gd name="connsiteX6" fmla="*/ 1127858 w 2256696"/>
              <a:gd name="connsiteY6" fmla="*/ 5765483 h 5765483"/>
              <a:gd name="connsiteX7" fmla="*/ 563929 w 2256696"/>
              <a:gd name="connsiteY7" fmla="*/ 5201554 h 5765483"/>
              <a:gd name="connsiteX8" fmla="*/ 845893 w 2256696"/>
              <a:gd name="connsiteY8" fmla="*/ 5201554 h 5765483"/>
              <a:gd name="connsiteX9" fmla="*/ 858066 w 2256696"/>
              <a:gd name="connsiteY9" fmla="*/ 4697364 h 5765483"/>
              <a:gd name="connsiteX10" fmla="*/ 0 w 2256696"/>
              <a:gd name="connsiteY10" fmla="*/ 4697365 h 5765483"/>
              <a:gd name="connsiteX11" fmla="*/ 0 w 2256696"/>
              <a:gd name="connsiteY11" fmla="*/ 0 h 5765483"/>
              <a:gd name="connsiteX0" fmla="*/ 0 w 2256696"/>
              <a:gd name="connsiteY0" fmla="*/ 0 h 5765483"/>
              <a:gd name="connsiteX1" fmla="*/ 2255715 w 2256696"/>
              <a:gd name="connsiteY1" fmla="*/ 0 h 5765483"/>
              <a:gd name="connsiteX2" fmla="*/ 2246644 w 2256696"/>
              <a:gd name="connsiteY2" fmla="*/ 4680411 h 5765483"/>
              <a:gd name="connsiteX3" fmla="*/ 1411256 w 2256696"/>
              <a:gd name="connsiteY3" fmla="*/ 4682085 h 5765483"/>
              <a:gd name="connsiteX4" fmla="*/ 1409822 w 2256696"/>
              <a:gd name="connsiteY4" fmla="*/ 5201554 h 5765483"/>
              <a:gd name="connsiteX5" fmla="*/ 1691786 w 2256696"/>
              <a:gd name="connsiteY5" fmla="*/ 5201554 h 5765483"/>
              <a:gd name="connsiteX6" fmla="*/ 1127858 w 2256696"/>
              <a:gd name="connsiteY6" fmla="*/ 5765483 h 5765483"/>
              <a:gd name="connsiteX7" fmla="*/ 563929 w 2256696"/>
              <a:gd name="connsiteY7" fmla="*/ 5201554 h 5765483"/>
              <a:gd name="connsiteX8" fmla="*/ 850428 w 2256696"/>
              <a:gd name="connsiteY8" fmla="*/ 5201554 h 5765483"/>
              <a:gd name="connsiteX9" fmla="*/ 858066 w 2256696"/>
              <a:gd name="connsiteY9" fmla="*/ 4697364 h 5765483"/>
              <a:gd name="connsiteX10" fmla="*/ 0 w 2256696"/>
              <a:gd name="connsiteY10" fmla="*/ 4697365 h 5765483"/>
              <a:gd name="connsiteX11" fmla="*/ 0 w 2256696"/>
              <a:gd name="connsiteY11" fmla="*/ 0 h 57654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256696" h="5765483">
                <a:moveTo>
                  <a:pt x="0" y="0"/>
                </a:moveTo>
                <a:lnTo>
                  <a:pt x="2255715" y="0"/>
                </a:lnTo>
                <a:cubicBezTo>
                  <a:pt x="2261285" y="1566265"/>
                  <a:pt x="2241074" y="3114146"/>
                  <a:pt x="2246644" y="4680411"/>
                </a:cubicBezTo>
                <a:lnTo>
                  <a:pt x="1411256" y="4682085"/>
                </a:lnTo>
                <a:lnTo>
                  <a:pt x="1409822" y="5201554"/>
                </a:lnTo>
                <a:lnTo>
                  <a:pt x="1691786" y="5201554"/>
                </a:lnTo>
                <a:lnTo>
                  <a:pt x="1127858" y="5765483"/>
                </a:lnTo>
                <a:lnTo>
                  <a:pt x="563929" y="5201554"/>
                </a:lnTo>
                <a:lnTo>
                  <a:pt x="850428" y="5201554"/>
                </a:lnTo>
                <a:lnTo>
                  <a:pt x="858066" y="4697364"/>
                </a:lnTo>
                <a:lnTo>
                  <a:pt x="0" y="4697365"/>
                </a:lnTo>
                <a:lnTo>
                  <a:pt x="0" y="0"/>
                </a:lnTo>
                <a:close/>
              </a:path>
            </a:pathLst>
          </a:custGeom>
          <a:noFill/>
          <a:ln w="12700" cmpd="sng">
            <a:solidFill>
              <a:schemeClr val="accent1"/>
            </a:solidFill>
            <a:prstDash val="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/>
          </a:p>
        </p:txBody>
      </p:sp>
      <p:sp>
        <p:nvSpPr>
          <p:cNvPr id="9" name="ZoneTexte 8"/>
          <p:cNvSpPr txBox="1"/>
          <p:nvPr/>
        </p:nvSpPr>
        <p:spPr>
          <a:xfrm>
            <a:off x="5510997" y="3065196"/>
            <a:ext cx="1157383" cy="523220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400" dirty="0" smtClean="0"/>
              <a:t>SCIONS, GREFFONS </a:t>
            </a:r>
            <a:endParaRPr lang="fr-FR" sz="1400" dirty="0"/>
          </a:p>
        </p:txBody>
      </p:sp>
      <p:sp>
        <p:nvSpPr>
          <p:cNvPr id="65" name="Rectangle avec flèche vers le bas 4"/>
          <p:cNvSpPr/>
          <p:nvPr/>
        </p:nvSpPr>
        <p:spPr>
          <a:xfrm>
            <a:off x="5240816" y="44624"/>
            <a:ext cx="1686387" cy="5904656"/>
          </a:xfrm>
          <a:custGeom>
            <a:avLst/>
            <a:gdLst>
              <a:gd name="connsiteX0" fmla="*/ 0 w 2255715"/>
              <a:gd name="connsiteY0" fmla="*/ 0 h 5765483"/>
              <a:gd name="connsiteX1" fmla="*/ 2255715 w 2255715"/>
              <a:gd name="connsiteY1" fmla="*/ 0 h 5765483"/>
              <a:gd name="connsiteX2" fmla="*/ 2255715 w 2255715"/>
              <a:gd name="connsiteY2" fmla="*/ 3746238 h 5765483"/>
              <a:gd name="connsiteX3" fmla="*/ 1409822 w 2255715"/>
              <a:gd name="connsiteY3" fmla="*/ 3746238 h 5765483"/>
              <a:gd name="connsiteX4" fmla="*/ 1409822 w 2255715"/>
              <a:gd name="connsiteY4" fmla="*/ 5201554 h 5765483"/>
              <a:gd name="connsiteX5" fmla="*/ 1691786 w 2255715"/>
              <a:gd name="connsiteY5" fmla="*/ 5201554 h 5765483"/>
              <a:gd name="connsiteX6" fmla="*/ 1127858 w 2255715"/>
              <a:gd name="connsiteY6" fmla="*/ 5765483 h 5765483"/>
              <a:gd name="connsiteX7" fmla="*/ 563929 w 2255715"/>
              <a:gd name="connsiteY7" fmla="*/ 5201554 h 5765483"/>
              <a:gd name="connsiteX8" fmla="*/ 845893 w 2255715"/>
              <a:gd name="connsiteY8" fmla="*/ 5201554 h 5765483"/>
              <a:gd name="connsiteX9" fmla="*/ 845893 w 2255715"/>
              <a:gd name="connsiteY9" fmla="*/ 3746238 h 5765483"/>
              <a:gd name="connsiteX10" fmla="*/ 0 w 2255715"/>
              <a:gd name="connsiteY10" fmla="*/ 3746238 h 5765483"/>
              <a:gd name="connsiteX11" fmla="*/ 0 w 2255715"/>
              <a:gd name="connsiteY11" fmla="*/ 0 h 5765483"/>
              <a:gd name="connsiteX0" fmla="*/ 0 w 2255715"/>
              <a:gd name="connsiteY0" fmla="*/ 0 h 5765483"/>
              <a:gd name="connsiteX1" fmla="*/ 2255715 w 2255715"/>
              <a:gd name="connsiteY1" fmla="*/ 0 h 5765483"/>
              <a:gd name="connsiteX2" fmla="*/ 2255715 w 2255715"/>
              <a:gd name="connsiteY2" fmla="*/ 3746238 h 5765483"/>
              <a:gd name="connsiteX3" fmla="*/ 1409822 w 2255715"/>
              <a:gd name="connsiteY3" fmla="*/ 3746238 h 5765483"/>
              <a:gd name="connsiteX4" fmla="*/ 1409822 w 2255715"/>
              <a:gd name="connsiteY4" fmla="*/ 5201554 h 5765483"/>
              <a:gd name="connsiteX5" fmla="*/ 1691786 w 2255715"/>
              <a:gd name="connsiteY5" fmla="*/ 5201554 h 5765483"/>
              <a:gd name="connsiteX6" fmla="*/ 1127858 w 2255715"/>
              <a:gd name="connsiteY6" fmla="*/ 5765483 h 5765483"/>
              <a:gd name="connsiteX7" fmla="*/ 563929 w 2255715"/>
              <a:gd name="connsiteY7" fmla="*/ 5201554 h 5765483"/>
              <a:gd name="connsiteX8" fmla="*/ 845893 w 2255715"/>
              <a:gd name="connsiteY8" fmla="*/ 5201554 h 5765483"/>
              <a:gd name="connsiteX9" fmla="*/ 862602 w 2255715"/>
              <a:gd name="connsiteY9" fmla="*/ 4715507 h 5765483"/>
              <a:gd name="connsiteX10" fmla="*/ 0 w 2255715"/>
              <a:gd name="connsiteY10" fmla="*/ 3746238 h 5765483"/>
              <a:gd name="connsiteX11" fmla="*/ 0 w 2255715"/>
              <a:gd name="connsiteY11" fmla="*/ 0 h 5765483"/>
              <a:gd name="connsiteX0" fmla="*/ 0 w 2255715"/>
              <a:gd name="connsiteY0" fmla="*/ 0 h 5765483"/>
              <a:gd name="connsiteX1" fmla="*/ 2255715 w 2255715"/>
              <a:gd name="connsiteY1" fmla="*/ 0 h 5765483"/>
              <a:gd name="connsiteX2" fmla="*/ 2255715 w 2255715"/>
              <a:gd name="connsiteY2" fmla="*/ 3746238 h 5765483"/>
              <a:gd name="connsiteX3" fmla="*/ 1409822 w 2255715"/>
              <a:gd name="connsiteY3" fmla="*/ 3746238 h 5765483"/>
              <a:gd name="connsiteX4" fmla="*/ 1409822 w 2255715"/>
              <a:gd name="connsiteY4" fmla="*/ 5201554 h 5765483"/>
              <a:gd name="connsiteX5" fmla="*/ 1691786 w 2255715"/>
              <a:gd name="connsiteY5" fmla="*/ 5201554 h 5765483"/>
              <a:gd name="connsiteX6" fmla="*/ 1127858 w 2255715"/>
              <a:gd name="connsiteY6" fmla="*/ 5765483 h 5765483"/>
              <a:gd name="connsiteX7" fmla="*/ 563929 w 2255715"/>
              <a:gd name="connsiteY7" fmla="*/ 5201554 h 5765483"/>
              <a:gd name="connsiteX8" fmla="*/ 845893 w 2255715"/>
              <a:gd name="connsiteY8" fmla="*/ 5201554 h 5765483"/>
              <a:gd name="connsiteX9" fmla="*/ 862602 w 2255715"/>
              <a:gd name="connsiteY9" fmla="*/ 4715507 h 5765483"/>
              <a:gd name="connsiteX10" fmla="*/ 0 w 2255715"/>
              <a:gd name="connsiteY10" fmla="*/ 4715508 h 5765483"/>
              <a:gd name="connsiteX11" fmla="*/ 0 w 2255715"/>
              <a:gd name="connsiteY11" fmla="*/ 0 h 5765483"/>
              <a:gd name="connsiteX0" fmla="*/ 0 w 2255715"/>
              <a:gd name="connsiteY0" fmla="*/ 0 h 5765483"/>
              <a:gd name="connsiteX1" fmla="*/ 2255715 w 2255715"/>
              <a:gd name="connsiteY1" fmla="*/ 0 h 5765483"/>
              <a:gd name="connsiteX2" fmla="*/ 2255715 w 2255715"/>
              <a:gd name="connsiteY2" fmla="*/ 3746238 h 5765483"/>
              <a:gd name="connsiteX3" fmla="*/ 1393113 w 2255715"/>
              <a:gd name="connsiteY3" fmla="*/ 4682085 h 5765483"/>
              <a:gd name="connsiteX4" fmla="*/ 1409822 w 2255715"/>
              <a:gd name="connsiteY4" fmla="*/ 5201554 h 5765483"/>
              <a:gd name="connsiteX5" fmla="*/ 1691786 w 2255715"/>
              <a:gd name="connsiteY5" fmla="*/ 5201554 h 5765483"/>
              <a:gd name="connsiteX6" fmla="*/ 1127858 w 2255715"/>
              <a:gd name="connsiteY6" fmla="*/ 5765483 h 5765483"/>
              <a:gd name="connsiteX7" fmla="*/ 563929 w 2255715"/>
              <a:gd name="connsiteY7" fmla="*/ 5201554 h 5765483"/>
              <a:gd name="connsiteX8" fmla="*/ 845893 w 2255715"/>
              <a:gd name="connsiteY8" fmla="*/ 5201554 h 5765483"/>
              <a:gd name="connsiteX9" fmla="*/ 862602 w 2255715"/>
              <a:gd name="connsiteY9" fmla="*/ 4715507 h 5765483"/>
              <a:gd name="connsiteX10" fmla="*/ 0 w 2255715"/>
              <a:gd name="connsiteY10" fmla="*/ 4715508 h 5765483"/>
              <a:gd name="connsiteX11" fmla="*/ 0 w 2255715"/>
              <a:gd name="connsiteY11" fmla="*/ 0 h 5765483"/>
              <a:gd name="connsiteX0" fmla="*/ 0 w 2272424"/>
              <a:gd name="connsiteY0" fmla="*/ 0 h 5765483"/>
              <a:gd name="connsiteX1" fmla="*/ 2255715 w 2272424"/>
              <a:gd name="connsiteY1" fmla="*/ 0 h 5765483"/>
              <a:gd name="connsiteX2" fmla="*/ 2272424 w 2272424"/>
              <a:gd name="connsiteY2" fmla="*/ 4698796 h 5765483"/>
              <a:gd name="connsiteX3" fmla="*/ 1393113 w 2272424"/>
              <a:gd name="connsiteY3" fmla="*/ 4682085 h 5765483"/>
              <a:gd name="connsiteX4" fmla="*/ 1409822 w 2272424"/>
              <a:gd name="connsiteY4" fmla="*/ 5201554 h 5765483"/>
              <a:gd name="connsiteX5" fmla="*/ 1691786 w 2272424"/>
              <a:gd name="connsiteY5" fmla="*/ 5201554 h 5765483"/>
              <a:gd name="connsiteX6" fmla="*/ 1127858 w 2272424"/>
              <a:gd name="connsiteY6" fmla="*/ 5765483 h 5765483"/>
              <a:gd name="connsiteX7" fmla="*/ 563929 w 2272424"/>
              <a:gd name="connsiteY7" fmla="*/ 5201554 h 5765483"/>
              <a:gd name="connsiteX8" fmla="*/ 845893 w 2272424"/>
              <a:gd name="connsiteY8" fmla="*/ 5201554 h 5765483"/>
              <a:gd name="connsiteX9" fmla="*/ 862602 w 2272424"/>
              <a:gd name="connsiteY9" fmla="*/ 4715507 h 5765483"/>
              <a:gd name="connsiteX10" fmla="*/ 0 w 2272424"/>
              <a:gd name="connsiteY10" fmla="*/ 4715508 h 5765483"/>
              <a:gd name="connsiteX11" fmla="*/ 0 w 2272424"/>
              <a:gd name="connsiteY11" fmla="*/ 0 h 5765483"/>
              <a:gd name="connsiteX0" fmla="*/ 0 w 2289133"/>
              <a:gd name="connsiteY0" fmla="*/ 0 h 5765483"/>
              <a:gd name="connsiteX1" fmla="*/ 2255715 w 2289133"/>
              <a:gd name="connsiteY1" fmla="*/ 0 h 5765483"/>
              <a:gd name="connsiteX2" fmla="*/ 2289133 w 2289133"/>
              <a:gd name="connsiteY2" fmla="*/ 4665373 h 5765483"/>
              <a:gd name="connsiteX3" fmla="*/ 1393113 w 2289133"/>
              <a:gd name="connsiteY3" fmla="*/ 4682085 h 5765483"/>
              <a:gd name="connsiteX4" fmla="*/ 1409822 w 2289133"/>
              <a:gd name="connsiteY4" fmla="*/ 5201554 h 5765483"/>
              <a:gd name="connsiteX5" fmla="*/ 1691786 w 2289133"/>
              <a:gd name="connsiteY5" fmla="*/ 5201554 h 5765483"/>
              <a:gd name="connsiteX6" fmla="*/ 1127858 w 2289133"/>
              <a:gd name="connsiteY6" fmla="*/ 5765483 h 5765483"/>
              <a:gd name="connsiteX7" fmla="*/ 563929 w 2289133"/>
              <a:gd name="connsiteY7" fmla="*/ 5201554 h 5765483"/>
              <a:gd name="connsiteX8" fmla="*/ 845893 w 2289133"/>
              <a:gd name="connsiteY8" fmla="*/ 5201554 h 5765483"/>
              <a:gd name="connsiteX9" fmla="*/ 862602 w 2289133"/>
              <a:gd name="connsiteY9" fmla="*/ 4715507 h 5765483"/>
              <a:gd name="connsiteX10" fmla="*/ 0 w 2289133"/>
              <a:gd name="connsiteY10" fmla="*/ 4715508 h 5765483"/>
              <a:gd name="connsiteX11" fmla="*/ 0 w 2289133"/>
              <a:gd name="connsiteY11" fmla="*/ 0 h 5765483"/>
              <a:gd name="connsiteX0" fmla="*/ 0 w 2272424"/>
              <a:gd name="connsiteY0" fmla="*/ 0 h 5765483"/>
              <a:gd name="connsiteX1" fmla="*/ 2255715 w 2272424"/>
              <a:gd name="connsiteY1" fmla="*/ 0 h 5765483"/>
              <a:gd name="connsiteX2" fmla="*/ 2272424 w 2272424"/>
              <a:gd name="connsiteY2" fmla="*/ 4715507 h 5765483"/>
              <a:gd name="connsiteX3" fmla="*/ 1393113 w 2272424"/>
              <a:gd name="connsiteY3" fmla="*/ 4682085 h 5765483"/>
              <a:gd name="connsiteX4" fmla="*/ 1409822 w 2272424"/>
              <a:gd name="connsiteY4" fmla="*/ 5201554 h 5765483"/>
              <a:gd name="connsiteX5" fmla="*/ 1691786 w 2272424"/>
              <a:gd name="connsiteY5" fmla="*/ 5201554 h 5765483"/>
              <a:gd name="connsiteX6" fmla="*/ 1127858 w 2272424"/>
              <a:gd name="connsiteY6" fmla="*/ 5765483 h 5765483"/>
              <a:gd name="connsiteX7" fmla="*/ 563929 w 2272424"/>
              <a:gd name="connsiteY7" fmla="*/ 5201554 h 5765483"/>
              <a:gd name="connsiteX8" fmla="*/ 845893 w 2272424"/>
              <a:gd name="connsiteY8" fmla="*/ 5201554 h 5765483"/>
              <a:gd name="connsiteX9" fmla="*/ 862602 w 2272424"/>
              <a:gd name="connsiteY9" fmla="*/ 4715507 h 5765483"/>
              <a:gd name="connsiteX10" fmla="*/ 0 w 2272424"/>
              <a:gd name="connsiteY10" fmla="*/ 4715508 h 5765483"/>
              <a:gd name="connsiteX11" fmla="*/ 0 w 2272424"/>
              <a:gd name="connsiteY11" fmla="*/ 0 h 5765483"/>
              <a:gd name="connsiteX0" fmla="*/ 0 w 2272424"/>
              <a:gd name="connsiteY0" fmla="*/ 0 h 5765483"/>
              <a:gd name="connsiteX1" fmla="*/ 2255715 w 2272424"/>
              <a:gd name="connsiteY1" fmla="*/ 0 h 5765483"/>
              <a:gd name="connsiteX2" fmla="*/ 2272424 w 2272424"/>
              <a:gd name="connsiteY2" fmla="*/ 4648661 h 5765483"/>
              <a:gd name="connsiteX3" fmla="*/ 1393113 w 2272424"/>
              <a:gd name="connsiteY3" fmla="*/ 4682085 h 5765483"/>
              <a:gd name="connsiteX4" fmla="*/ 1409822 w 2272424"/>
              <a:gd name="connsiteY4" fmla="*/ 5201554 h 5765483"/>
              <a:gd name="connsiteX5" fmla="*/ 1691786 w 2272424"/>
              <a:gd name="connsiteY5" fmla="*/ 5201554 h 5765483"/>
              <a:gd name="connsiteX6" fmla="*/ 1127858 w 2272424"/>
              <a:gd name="connsiteY6" fmla="*/ 5765483 h 5765483"/>
              <a:gd name="connsiteX7" fmla="*/ 563929 w 2272424"/>
              <a:gd name="connsiteY7" fmla="*/ 5201554 h 5765483"/>
              <a:gd name="connsiteX8" fmla="*/ 845893 w 2272424"/>
              <a:gd name="connsiteY8" fmla="*/ 5201554 h 5765483"/>
              <a:gd name="connsiteX9" fmla="*/ 862602 w 2272424"/>
              <a:gd name="connsiteY9" fmla="*/ 4715507 h 5765483"/>
              <a:gd name="connsiteX10" fmla="*/ 0 w 2272424"/>
              <a:gd name="connsiteY10" fmla="*/ 4715508 h 5765483"/>
              <a:gd name="connsiteX11" fmla="*/ 0 w 2272424"/>
              <a:gd name="connsiteY11" fmla="*/ 0 h 5765483"/>
              <a:gd name="connsiteX0" fmla="*/ 0 w 2257322"/>
              <a:gd name="connsiteY0" fmla="*/ 0 h 5765483"/>
              <a:gd name="connsiteX1" fmla="*/ 2255715 w 2257322"/>
              <a:gd name="connsiteY1" fmla="*/ 0 h 5765483"/>
              <a:gd name="connsiteX2" fmla="*/ 2255715 w 2257322"/>
              <a:gd name="connsiteY2" fmla="*/ 4698796 h 5765483"/>
              <a:gd name="connsiteX3" fmla="*/ 1393113 w 2257322"/>
              <a:gd name="connsiteY3" fmla="*/ 4682085 h 5765483"/>
              <a:gd name="connsiteX4" fmla="*/ 1409822 w 2257322"/>
              <a:gd name="connsiteY4" fmla="*/ 5201554 h 5765483"/>
              <a:gd name="connsiteX5" fmla="*/ 1691786 w 2257322"/>
              <a:gd name="connsiteY5" fmla="*/ 5201554 h 5765483"/>
              <a:gd name="connsiteX6" fmla="*/ 1127858 w 2257322"/>
              <a:gd name="connsiteY6" fmla="*/ 5765483 h 5765483"/>
              <a:gd name="connsiteX7" fmla="*/ 563929 w 2257322"/>
              <a:gd name="connsiteY7" fmla="*/ 5201554 h 5765483"/>
              <a:gd name="connsiteX8" fmla="*/ 845893 w 2257322"/>
              <a:gd name="connsiteY8" fmla="*/ 5201554 h 5765483"/>
              <a:gd name="connsiteX9" fmla="*/ 862602 w 2257322"/>
              <a:gd name="connsiteY9" fmla="*/ 4715507 h 5765483"/>
              <a:gd name="connsiteX10" fmla="*/ 0 w 2257322"/>
              <a:gd name="connsiteY10" fmla="*/ 4715508 h 5765483"/>
              <a:gd name="connsiteX11" fmla="*/ 0 w 2257322"/>
              <a:gd name="connsiteY11" fmla="*/ 0 h 5765483"/>
              <a:gd name="connsiteX0" fmla="*/ 0 w 2257322"/>
              <a:gd name="connsiteY0" fmla="*/ 0 h 5765483"/>
              <a:gd name="connsiteX1" fmla="*/ 2255715 w 2257322"/>
              <a:gd name="connsiteY1" fmla="*/ 0 h 5765483"/>
              <a:gd name="connsiteX2" fmla="*/ 2255715 w 2257322"/>
              <a:gd name="connsiteY2" fmla="*/ 4648661 h 5765483"/>
              <a:gd name="connsiteX3" fmla="*/ 1393113 w 2257322"/>
              <a:gd name="connsiteY3" fmla="*/ 4682085 h 5765483"/>
              <a:gd name="connsiteX4" fmla="*/ 1409822 w 2257322"/>
              <a:gd name="connsiteY4" fmla="*/ 5201554 h 5765483"/>
              <a:gd name="connsiteX5" fmla="*/ 1691786 w 2257322"/>
              <a:gd name="connsiteY5" fmla="*/ 5201554 h 5765483"/>
              <a:gd name="connsiteX6" fmla="*/ 1127858 w 2257322"/>
              <a:gd name="connsiteY6" fmla="*/ 5765483 h 5765483"/>
              <a:gd name="connsiteX7" fmla="*/ 563929 w 2257322"/>
              <a:gd name="connsiteY7" fmla="*/ 5201554 h 5765483"/>
              <a:gd name="connsiteX8" fmla="*/ 845893 w 2257322"/>
              <a:gd name="connsiteY8" fmla="*/ 5201554 h 5765483"/>
              <a:gd name="connsiteX9" fmla="*/ 862602 w 2257322"/>
              <a:gd name="connsiteY9" fmla="*/ 4715507 h 5765483"/>
              <a:gd name="connsiteX10" fmla="*/ 0 w 2257322"/>
              <a:gd name="connsiteY10" fmla="*/ 4715508 h 5765483"/>
              <a:gd name="connsiteX11" fmla="*/ 0 w 2257322"/>
              <a:gd name="connsiteY11" fmla="*/ 0 h 5765483"/>
              <a:gd name="connsiteX0" fmla="*/ 0 w 2257322"/>
              <a:gd name="connsiteY0" fmla="*/ 0 h 5765483"/>
              <a:gd name="connsiteX1" fmla="*/ 2255715 w 2257322"/>
              <a:gd name="connsiteY1" fmla="*/ 0 h 5765483"/>
              <a:gd name="connsiteX2" fmla="*/ 2255715 w 2257322"/>
              <a:gd name="connsiteY2" fmla="*/ 4648661 h 5765483"/>
              <a:gd name="connsiteX3" fmla="*/ 1411256 w 2257322"/>
              <a:gd name="connsiteY3" fmla="*/ 4682085 h 5765483"/>
              <a:gd name="connsiteX4" fmla="*/ 1409822 w 2257322"/>
              <a:gd name="connsiteY4" fmla="*/ 5201554 h 5765483"/>
              <a:gd name="connsiteX5" fmla="*/ 1691786 w 2257322"/>
              <a:gd name="connsiteY5" fmla="*/ 5201554 h 5765483"/>
              <a:gd name="connsiteX6" fmla="*/ 1127858 w 2257322"/>
              <a:gd name="connsiteY6" fmla="*/ 5765483 h 5765483"/>
              <a:gd name="connsiteX7" fmla="*/ 563929 w 2257322"/>
              <a:gd name="connsiteY7" fmla="*/ 5201554 h 5765483"/>
              <a:gd name="connsiteX8" fmla="*/ 845893 w 2257322"/>
              <a:gd name="connsiteY8" fmla="*/ 5201554 h 5765483"/>
              <a:gd name="connsiteX9" fmla="*/ 862602 w 2257322"/>
              <a:gd name="connsiteY9" fmla="*/ 4715507 h 5765483"/>
              <a:gd name="connsiteX10" fmla="*/ 0 w 2257322"/>
              <a:gd name="connsiteY10" fmla="*/ 4715508 h 5765483"/>
              <a:gd name="connsiteX11" fmla="*/ 0 w 2257322"/>
              <a:gd name="connsiteY11" fmla="*/ 0 h 5765483"/>
              <a:gd name="connsiteX0" fmla="*/ 0 w 2256696"/>
              <a:gd name="connsiteY0" fmla="*/ 0 h 5765483"/>
              <a:gd name="connsiteX1" fmla="*/ 2255715 w 2256696"/>
              <a:gd name="connsiteY1" fmla="*/ 0 h 5765483"/>
              <a:gd name="connsiteX2" fmla="*/ 2246644 w 2256696"/>
              <a:gd name="connsiteY2" fmla="*/ 4680411 h 5765483"/>
              <a:gd name="connsiteX3" fmla="*/ 1411256 w 2256696"/>
              <a:gd name="connsiteY3" fmla="*/ 4682085 h 5765483"/>
              <a:gd name="connsiteX4" fmla="*/ 1409822 w 2256696"/>
              <a:gd name="connsiteY4" fmla="*/ 5201554 h 5765483"/>
              <a:gd name="connsiteX5" fmla="*/ 1691786 w 2256696"/>
              <a:gd name="connsiteY5" fmla="*/ 5201554 h 5765483"/>
              <a:gd name="connsiteX6" fmla="*/ 1127858 w 2256696"/>
              <a:gd name="connsiteY6" fmla="*/ 5765483 h 5765483"/>
              <a:gd name="connsiteX7" fmla="*/ 563929 w 2256696"/>
              <a:gd name="connsiteY7" fmla="*/ 5201554 h 5765483"/>
              <a:gd name="connsiteX8" fmla="*/ 845893 w 2256696"/>
              <a:gd name="connsiteY8" fmla="*/ 5201554 h 5765483"/>
              <a:gd name="connsiteX9" fmla="*/ 862602 w 2256696"/>
              <a:gd name="connsiteY9" fmla="*/ 4715507 h 5765483"/>
              <a:gd name="connsiteX10" fmla="*/ 0 w 2256696"/>
              <a:gd name="connsiteY10" fmla="*/ 4715508 h 5765483"/>
              <a:gd name="connsiteX11" fmla="*/ 0 w 2256696"/>
              <a:gd name="connsiteY11" fmla="*/ 0 h 5765483"/>
              <a:gd name="connsiteX0" fmla="*/ 0 w 2256696"/>
              <a:gd name="connsiteY0" fmla="*/ 0 h 5765483"/>
              <a:gd name="connsiteX1" fmla="*/ 2255715 w 2256696"/>
              <a:gd name="connsiteY1" fmla="*/ 0 h 5765483"/>
              <a:gd name="connsiteX2" fmla="*/ 2246644 w 2256696"/>
              <a:gd name="connsiteY2" fmla="*/ 4680411 h 5765483"/>
              <a:gd name="connsiteX3" fmla="*/ 1411256 w 2256696"/>
              <a:gd name="connsiteY3" fmla="*/ 4682085 h 5765483"/>
              <a:gd name="connsiteX4" fmla="*/ 1409822 w 2256696"/>
              <a:gd name="connsiteY4" fmla="*/ 5201554 h 5765483"/>
              <a:gd name="connsiteX5" fmla="*/ 1691786 w 2256696"/>
              <a:gd name="connsiteY5" fmla="*/ 5201554 h 5765483"/>
              <a:gd name="connsiteX6" fmla="*/ 1127858 w 2256696"/>
              <a:gd name="connsiteY6" fmla="*/ 5765483 h 5765483"/>
              <a:gd name="connsiteX7" fmla="*/ 563929 w 2256696"/>
              <a:gd name="connsiteY7" fmla="*/ 5201554 h 5765483"/>
              <a:gd name="connsiteX8" fmla="*/ 845893 w 2256696"/>
              <a:gd name="connsiteY8" fmla="*/ 5201554 h 5765483"/>
              <a:gd name="connsiteX9" fmla="*/ 858066 w 2256696"/>
              <a:gd name="connsiteY9" fmla="*/ 4697364 h 5765483"/>
              <a:gd name="connsiteX10" fmla="*/ 0 w 2256696"/>
              <a:gd name="connsiteY10" fmla="*/ 4715508 h 5765483"/>
              <a:gd name="connsiteX11" fmla="*/ 0 w 2256696"/>
              <a:gd name="connsiteY11" fmla="*/ 0 h 5765483"/>
              <a:gd name="connsiteX0" fmla="*/ 0 w 2256696"/>
              <a:gd name="connsiteY0" fmla="*/ 0 h 5765483"/>
              <a:gd name="connsiteX1" fmla="*/ 2255715 w 2256696"/>
              <a:gd name="connsiteY1" fmla="*/ 0 h 5765483"/>
              <a:gd name="connsiteX2" fmla="*/ 2246644 w 2256696"/>
              <a:gd name="connsiteY2" fmla="*/ 4680411 h 5765483"/>
              <a:gd name="connsiteX3" fmla="*/ 1411256 w 2256696"/>
              <a:gd name="connsiteY3" fmla="*/ 4682085 h 5765483"/>
              <a:gd name="connsiteX4" fmla="*/ 1409822 w 2256696"/>
              <a:gd name="connsiteY4" fmla="*/ 5201554 h 5765483"/>
              <a:gd name="connsiteX5" fmla="*/ 1691786 w 2256696"/>
              <a:gd name="connsiteY5" fmla="*/ 5201554 h 5765483"/>
              <a:gd name="connsiteX6" fmla="*/ 1127858 w 2256696"/>
              <a:gd name="connsiteY6" fmla="*/ 5765483 h 5765483"/>
              <a:gd name="connsiteX7" fmla="*/ 563929 w 2256696"/>
              <a:gd name="connsiteY7" fmla="*/ 5201554 h 5765483"/>
              <a:gd name="connsiteX8" fmla="*/ 845893 w 2256696"/>
              <a:gd name="connsiteY8" fmla="*/ 5201554 h 5765483"/>
              <a:gd name="connsiteX9" fmla="*/ 858066 w 2256696"/>
              <a:gd name="connsiteY9" fmla="*/ 4697364 h 5765483"/>
              <a:gd name="connsiteX10" fmla="*/ 0 w 2256696"/>
              <a:gd name="connsiteY10" fmla="*/ 4697365 h 5765483"/>
              <a:gd name="connsiteX11" fmla="*/ 0 w 2256696"/>
              <a:gd name="connsiteY11" fmla="*/ 0 h 5765483"/>
              <a:gd name="connsiteX0" fmla="*/ 0 w 2256696"/>
              <a:gd name="connsiteY0" fmla="*/ 0 h 5765483"/>
              <a:gd name="connsiteX1" fmla="*/ 2255715 w 2256696"/>
              <a:gd name="connsiteY1" fmla="*/ 0 h 5765483"/>
              <a:gd name="connsiteX2" fmla="*/ 2246644 w 2256696"/>
              <a:gd name="connsiteY2" fmla="*/ 4680411 h 5765483"/>
              <a:gd name="connsiteX3" fmla="*/ 1411256 w 2256696"/>
              <a:gd name="connsiteY3" fmla="*/ 4682085 h 5765483"/>
              <a:gd name="connsiteX4" fmla="*/ 1409822 w 2256696"/>
              <a:gd name="connsiteY4" fmla="*/ 5201554 h 5765483"/>
              <a:gd name="connsiteX5" fmla="*/ 1691786 w 2256696"/>
              <a:gd name="connsiteY5" fmla="*/ 5201554 h 5765483"/>
              <a:gd name="connsiteX6" fmla="*/ 1127858 w 2256696"/>
              <a:gd name="connsiteY6" fmla="*/ 5765483 h 5765483"/>
              <a:gd name="connsiteX7" fmla="*/ 563929 w 2256696"/>
              <a:gd name="connsiteY7" fmla="*/ 5201554 h 5765483"/>
              <a:gd name="connsiteX8" fmla="*/ 850428 w 2256696"/>
              <a:gd name="connsiteY8" fmla="*/ 5201554 h 5765483"/>
              <a:gd name="connsiteX9" fmla="*/ 858066 w 2256696"/>
              <a:gd name="connsiteY9" fmla="*/ 4697364 h 5765483"/>
              <a:gd name="connsiteX10" fmla="*/ 0 w 2256696"/>
              <a:gd name="connsiteY10" fmla="*/ 4697365 h 5765483"/>
              <a:gd name="connsiteX11" fmla="*/ 0 w 2256696"/>
              <a:gd name="connsiteY11" fmla="*/ 0 h 57654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256696" h="5765483">
                <a:moveTo>
                  <a:pt x="0" y="0"/>
                </a:moveTo>
                <a:lnTo>
                  <a:pt x="2255715" y="0"/>
                </a:lnTo>
                <a:cubicBezTo>
                  <a:pt x="2261285" y="1566265"/>
                  <a:pt x="2241074" y="3114146"/>
                  <a:pt x="2246644" y="4680411"/>
                </a:cubicBezTo>
                <a:lnTo>
                  <a:pt x="1411256" y="4682085"/>
                </a:lnTo>
                <a:lnTo>
                  <a:pt x="1409822" y="5201554"/>
                </a:lnTo>
                <a:lnTo>
                  <a:pt x="1691786" y="5201554"/>
                </a:lnTo>
                <a:lnTo>
                  <a:pt x="1127858" y="5765483"/>
                </a:lnTo>
                <a:lnTo>
                  <a:pt x="563929" y="5201554"/>
                </a:lnTo>
                <a:lnTo>
                  <a:pt x="850428" y="5201554"/>
                </a:lnTo>
                <a:lnTo>
                  <a:pt x="858066" y="4697364"/>
                </a:lnTo>
                <a:lnTo>
                  <a:pt x="0" y="4697365"/>
                </a:lnTo>
                <a:lnTo>
                  <a:pt x="0" y="0"/>
                </a:lnTo>
                <a:close/>
              </a:path>
            </a:pathLst>
          </a:custGeom>
          <a:noFill/>
          <a:ln>
            <a:solidFill>
              <a:schemeClr val="accent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/>
          </a:p>
        </p:txBody>
      </p:sp>
      <p:sp>
        <p:nvSpPr>
          <p:cNvPr id="31" name="Flèche vers le bas 30"/>
          <p:cNvSpPr/>
          <p:nvPr/>
        </p:nvSpPr>
        <p:spPr>
          <a:xfrm>
            <a:off x="5799229" y="1203476"/>
            <a:ext cx="569561" cy="1799318"/>
          </a:xfrm>
          <a:prstGeom prst="down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/>
          </a:p>
        </p:txBody>
      </p:sp>
      <p:sp>
        <p:nvSpPr>
          <p:cNvPr id="32" name="ZoneTexte 31"/>
          <p:cNvSpPr txBox="1"/>
          <p:nvPr/>
        </p:nvSpPr>
        <p:spPr>
          <a:xfrm>
            <a:off x="5612587" y="769239"/>
            <a:ext cx="964508" cy="307777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400" dirty="0" smtClean="0"/>
              <a:t>VARIÉTÉS </a:t>
            </a:r>
            <a:endParaRPr lang="fr-FR" sz="1400" dirty="0"/>
          </a:p>
        </p:txBody>
      </p:sp>
      <p:grpSp>
        <p:nvGrpSpPr>
          <p:cNvPr id="2" name="Grouper 1"/>
          <p:cNvGrpSpPr/>
          <p:nvPr/>
        </p:nvGrpSpPr>
        <p:grpSpPr>
          <a:xfrm>
            <a:off x="5396534" y="95067"/>
            <a:ext cx="1365141" cy="421595"/>
            <a:chOff x="7718219" y="518391"/>
            <a:chExt cx="1365141" cy="421595"/>
          </a:xfrm>
        </p:grpSpPr>
        <p:sp>
          <p:nvSpPr>
            <p:cNvPr id="39" name="Ellipse 38"/>
            <p:cNvSpPr/>
            <p:nvPr/>
          </p:nvSpPr>
          <p:spPr>
            <a:xfrm>
              <a:off x="7718219" y="518391"/>
              <a:ext cx="1365141" cy="421595"/>
            </a:xfrm>
            <a:prstGeom prst="ellipse">
              <a:avLst/>
            </a:prstGeom>
            <a:solidFill>
              <a:schemeClr val="bg2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00"/>
            </a:p>
          </p:txBody>
        </p:sp>
        <p:sp>
          <p:nvSpPr>
            <p:cNvPr id="40" name="ZoneTexte 39"/>
            <p:cNvSpPr txBox="1"/>
            <p:nvPr/>
          </p:nvSpPr>
          <p:spPr>
            <a:xfrm>
              <a:off x="7791614" y="541422"/>
              <a:ext cx="123452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400" dirty="0" smtClean="0"/>
                <a:t>Hybridation</a:t>
              </a:r>
              <a:endParaRPr lang="fr-FR" sz="1400" dirty="0"/>
            </a:p>
          </p:txBody>
        </p:sp>
      </p:grpSp>
      <p:cxnSp>
        <p:nvCxnSpPr>
          <p:cNvPr id="53" name="Connecteur droit avec flèche 52"/>
          <p:cNvCxnSpPr/>
          <p:nvPr/>
        </p:nvCxnSpPr>
        <p:spPr>
          <a:xfrm rot="10800000" flipV="1">
            <a:off x="5601344" y="1550425"/>
            <a:ext cx="12810" cy="2752325"/>
          </a:xfrm>
          <a:prstGeom prst="curvedConnector3">
            <a:avLst>
              <a:gd name="adj1" fmla="val 1884543"/>
            </a:avLst>
          </a:prstGeom>
          <a:ln>
            <a:solidFill>
              <a:srgbClr val="008000"/>
            </a:solidFill>
            <a:prstDash val="sysDash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82" name="Flèche vers le bas 81"/>
          <p:cNvSpPr/>
          <p:nvPr/>
        </p:nvSpPr>
        <p:spPr>
          <a:xfrm>
            <a:off x="5351644" y="4589496"/>
            <a:ext cx="1510407" cy="1636545"/>
          </a:xfrm>
          <a:prstGeom prst="downArrow">
            <a:avLst>
              <a:gd name="adj1" fmla="val 50000"/>
              <a:gd name="adj2" fmla="val 17078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sz="1400"/>
          </a:p>
        </p:txBody>
      </p:sp>
      <p:grpSp>
        <p:nvGrpSpPr>
          <p:cNvPr id="13" name="Grouper 12"/>
          <p:cNvGrpSpPr/>
          <p:nvPr/>
        </p:nvGrpSpPr>
        <p:grpSpPr>
          <a:xfrm>
            <a:off x="5333184" y="6309320"/>
            <a:ext cx="1645378" cy="504056"/>
            <a:chOff x="5798847" y="6309320"/>
            <a:chExt cx="1645378" cy="504056"/>
          </a:xfrm>
        </p:grpSpPr>
        <p:sp>
          <p:nvSpPr>
            <p:cNvPr id="83" name="Ellipse 82"/>
            <p:cNvSpPr/>
            <p:nvPr/>
          </p:nvSpPr>
          <p:spPr>
            <a:xfrm>
              <a:off x="5909043" y="6309320"/>
              <a:ext cx="1424986" cy="504056"/>
            </a:xfrm>
            <a:prstGeom prst="ellipse">
              <a:avLst/>
            </a:prstGeom>
            <a:solidFill>
              <a:schemeClr val="bg2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00"/>
            </a:p>
          </p:txBody>
        </p:sp>
        <p:sp>
          <p:nvSpPr>
            <p:cNvPr id="84" name="ZoneTexte 83"/>
            <p:cNvSpPr txBox="1"/>
            <p:nvPr/>
          </p:nvSpPr>
          <p:spPr>
            <a:xfrm>
              <a:off x="5798847" y="6381328"/>
              <a:ext cx="164537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400" dirty="0" smtClean="0"/>
                <a:t>Consommation</a:t>
              </a:r>
              <a:endParaRPr lang="fr-FR" sz="1400" dirty="0"/>
            </a:p>
          </p:txBody>
        </p:sp>
      </p:grpSp>
      <p:sp>
        <p:nvSpPr>
          <p:cNvPr id="85" name="Ellipse 84"/>
          <p:cNvSpPr/>
          <p:nvPr/>
        </p:nvSpPr>
        <p:spPr>
          <a:xfrm>
            <a:off x="5519572" y="4077072"/>
            <a:ext cx="1177674" cy="458233"/>
          </a:xfrm>
          <a:prstGeom prst="ellipse">
            <a:avLst/>
          </a:prstGeom>
          <a:solidFill>
            <a:schemeClr val="bg2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/>
          </a:p>
        </p:txBody>
      </p:sp>
      <p:sp>
        <p:nvSpPr>
          <p:cNvPr id="86" name="ZoneTexte 85"/>
          <p:cNvSpPr txBox="1"/>
          <p:nvPr/>
        </p:nvSpPr>
        <p:spPr>
          <a:xfrm>
            <a:off x="5322867" y="4141557"/>
            <a:ext cx="15710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/>
              <a:t>Production</a:t>
            </a:r>
            <a:endParaRPr lang="fr-FR" sz="1400" dirty="0"/>
          </a:p>
        </p:txBody>
      </p:sp>
      <p:cxnSp>
        <p:nvCxnSpPr>
          <p:cNvPr id="87" name="Connecteur droit avec flèche 86"/>
          <p:cNvCxnSpPr>
            <a:stCxn id="83" idx="7"/>
            <a:endCxn id="85" idx="5"/>
          </p:cNvCxnSpPr>
          <p:nvPr/>
        </p:nvCxnSpPr>
        <p:spPr>
          <a:xfrm flipH="1" flipV="1">
            <a:off x="6524780" y="4468198"/>
            <a:ext cx="134902" cy="1914939"/>
          </a:xfrm>
          <a:prstGeom prst="straightConnector1">
            <a:avLst/>
          </a:prstGeom>
          <a:ln>
            <a:prstDash val="sysDash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0" name="Connecteur droit avec flèche 89"/>
          <p:cNvCxnSpPr>
            <a:endCxn id="85" idx="2"/>
          </p:cNvCxnSpPr>
          <p:nvPr/>
        </p:nvCxnSpPr>
        <p:spPr>
          <a:xfrm flipV="1">
            <a:off x="4763049" y="4306189"/>
            <a:ext cx="756523" cy="346948"/>
          </a:xfrm>
          <a:prstGeom prst="straightConnector1">
            <a:avLst/>
          </a:prstGeom>
          <a:ln>
            <a:solidFill>
              <a:srgbClr val="008000"/>
            </a:solidFill>
            <a:prstDash val="sysDash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1" name="Connecteur droit avec flèche 90"/>
          <p:cNvCxnSpPr/>
          <p:nvPr/>
        </p:nvCxnSpPr>
        <p:spPr>
          <a:xfrm>
            <a:off x="4810513" y="5884907"/>
            <a:ext cx="611422" cy="543986"/>
          </a:xfrm>
          <a:prstGeom prst="straightConnector1">
            <a:avLst/>
          </a:prstGeom>
          <a:ln>
            <a:solidFill>
              <a:srgbClr val="008000"/>
            </a:solidFill>
            <a:prstDash val="sysDash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2" name="Connecteur droit avec flèche 91"/>
          <p:cNvCxnSpPr/>
          <p:nvPr/>
        </p:nvCxnSpPr>
        <p:spPr>
          <a:xfrm>
            <a:off x="4669403" y="5164827"/>
            <a:ext cx="0" cy="192664"/>
          </a:xfrm>
          <a:prstGeom prst="straightConnector1">
            <a:avLst/>
          </a:prstGeom>
          <a:ln>
            <a:solidFill>
              <a:srgbClr val="008000"/>
            </a:solidFill>
            <a:prstDash val="sysDash"/>
            <a:headEnd type="arrow"/>
            <a:tailEnd type="non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3" name="Connecteur droit avec flèche 92"/>
          <p:cNvCxnSpPr/>
          <p:nvPr/>
        </p:nvCxnSpPr>
        <p:spPr>
          <a:xfrm>
            <a:off x="5219781" y="5164827"/>
            <a:ext cx="0" cy="192664"/>
          </a:xfrm>
          <a:prstGeom prst="straightConnector1">
            <a:avLst/>
          </a:prstGeom>
          <a:ln>
            <a:solidFill>
              <a:schemeClr val="accent2"/>
            </a:solidFill>
            <a:prstDash val="sysDash"/>
            <a:headEnd type="arrow"/>
            <a:tailEnd type="non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4" name="Connecteur droit avec flèche 93"/>
          <p:cNvCxnSpPr/>
          <p:nvPr/>
        </p:nvCxnSpPr>
        <p:spPr>
          <a:xfrm flipH="1" flipV="1">
            <a:off x="5322867" y="5949280"/>
            <a:ext cx="476363" cy="360041"/>
          </a:xfrm>
          <a:prstGeom prst="straightConnector1">
            <a:avLst/>
          </a:prstGeom>
          <a:ln>
            <a:prstDash val="sysDash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5" name="Connecteur droit avec flèche 94"/>
          <p:cNvCxnSpPr/>
          <p:nvPr/>
        </p:nvCxnSpPr>
        <p:spPr>
          <a:xfrm flipH="1">
            <a:off x="5283078" y="4468198"/>
            <a:ext cx="331076" cy="184938"/>
          </a:xfrm>
          <a:prstGeom prst="straightConnector1">
            <a:avLst/>
          </a:prstGeom>
          <a:ln>
            <a:solidFill>
              <a:schemeClr val="accent2"/>
            </a:solidFill>
            <a:prstDash val="sysDash"/>
            <a:headEnd type="arrow"/>
            <a:tailEnd type="non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08" name="ZoneTexte 107"/>
          <p:cNvSpPr txBox="1"/>
          <p:nvPr/>
        </p:nvSpPr>
        <p:spPr>
          <a:xfrm>
            <a:off x="3105204" y="3137796"/>
            <a:ext cx="962740" cy="738664"/>
          </a:xfrm>
          <a:prstGeom prst="rect">
            <a:avLst/>
          </a:prstGeom>
          <a:solidFill>
            <a:srgbClr val="004200">
              <a:alpha val="28000"/>
            </a:srgbClr>
          </a:solidFill>
          <a:ln>
            <a:solidFill>
              <a:srgbClr val="0053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400" dirty="0" smtClean="0"/>
              <a:t>SEFRA</a:t>
            </a:r>
          </a:p>
          <a:p>
            <a:pPr algn="ctr"/>
            <a:r>
              <a:rPr lang="fr-FR" sz="1400" dirty="0" smtClean="0"/>
              <a:t>SERFEL</a:t>
            </a:r>
          </a:p>
          <a:p>
            <a:pPr algn="ctr"/>
            <a:r>
              <a:rPr lang="fr-FR" sz="1400" dirty="0" smtClean="0"/>
              <a:t>CENTREX</a:t>
            </a:r>
            <a:endParaRPr lang="fr-FR" sz="1400" dirty="0"/>
          </a:p>
        </p:txBody>
      </p:sp>
      <p:cxnSp>
        <p:nvCxnSpPr>
          <p:cNvPr id="109" name="Connecteur droit avec flèche 108"/>
          <p:cNvCxnSpPr>
            <a:stCxn id="108" idx="3"/>
            <a:endCxn id="85" idx="2"/>
          </p:cNvCxnSpPr>
          <p:nvPr/>
        </p:nvCxnSpPr>
        <p:spPr>
          <a:xfrm>
            <a:off x="4067944" y="3507128"/>
            <a:ext cx="1451628" cy="799061"/>
          </a:xfrm>
          <a:prstGeom prst="straightConnector1">
            <a:avLst/>
          </a:prstGeom>
          <a:ln>
            <a:solidFill>
              <a:srgbClr val="008000"/>
            </a:solidFill>
            <a:prstDash val="sysDash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12" name="ZoneTexte 111"/>
          <p:cNvSpPr txBox="1"/>
          <p:nvPr/>
        </p:nvSpPr>
        <p:spPr>
          <a:xfrm>
            <a:off x="107504" y="249614"/>
            <a:ext cx="1008112" cy="369332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CTPS</a:t>
            </a:r>
            <a:endParaRPr lang="fr-FR" dirty="0"/>
          </a:p>
        </p:txBody>
      </p:sp>
      <p:cxnSp>
        <p:nvCxnSpPr>
          <p:cNvPr id="113" name="Connecteur droit avec flèche 112"/>
          <p:cNvCxnSpPr/>
          <p:nvPr/>
        </p:nvCxnSpPr>
        <p:spPr>
          <a:xfrm>
            <a:off x="1115616" y="293746"/>
            <a:ext cx="413152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4" name="ZoneTexte 113"/>
          <p:cNvSpPr txBox="1"/>
          <p:nvPr/>
        </p:nvSpPr>
        <p:spPr>
          <a:xfrm>
            <a:off x="1187624" y="-27384"/>
            <a:ext cx="1512168" cy="654937"/>
          </a:xfrm>
          <a:prstGeom prst="rect">
            <a:avLst/>
          </a:prstGeom>
          <a:solidFill>
            <a:schemeClr val="bg1">
              <a:alpha val="71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200" dirty="0" smtClean="0"/>
              <a:t>soutient </a:t>
            </a:r>
            <a:r>
              <a:rPr lang="fr-FR" sz="1200" dirty="0"/>
              <a:t>-</a:t>
            </a:r>
            <a:r>
              <a:rPr lang="fr-FR" sz="1200" dirty="0" smtClean="0"/>
              <a:t>oriente les actions de R&amp;D</a:t>
            </a:r>
            <a:endParaRPr lang="fr-FR" sz="1200" dirty="0"/>
          </a:p>
        </p:txBody>
      </p:sp>
      <p:sp>
        <p:nvSpPr>
          <p:cNvPr id="115" name="ZoneTexte 114"/>
          <p:cNvSpPr txBox="1"/>
          <p:nvPr/>
        </p:nvSpPr>
        <p:spPr>
          <a:xfrm>
            <a:off x="3434280" y="49399"/>
            <a:ext cx="1707029" cy="646331"/>
          </a:xfrm>
          <a:prstGeom prst="rect">
            <a:avLst/>
          </a:prstGeom>
          <a:solidFill>
            <a:schemeClr val="bg1">
              <a:alpha val="71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200" dirty="0" smtClean="0"/>
              <a:t>définit une politique de création  variétale</a:t>
            </a:r>
            <a:endParaRPr lang="fr-FR" sz="1200" dirty="0"/>
          </a:p>
        </p:txBody>
      </p:sp>
      <p:sp>
        <p:nvSpPr>
          <p:cNvPr id="117" name="Forme libre 116"/>
          <p:cNvSpPr/>
          <p:nvPr/>
        </p:nvSpPr>
        <p:spPr>
          <a:xfrm rot="234878">
            <a:off x="63053" y="734691"/>
            <a:ext cx="3227192" cy="2591085"/>
          </a:xfrm>
          <a:custGeom>
            <a:avLst/>
            <a:gdLst>
              <a:gd name="connsiteX0" fmla="*/ 191261 w 1170860"/>
              <a:gd name="connsiteY0" fmla="*/ 304979 h 1861125"/>
              <a:gd name="connsiteX1" fmla="*/ 11967 w 1170860"/>
              <a:gd name="connsiteY1" fmla="*/ 1485332 h 1861125"/>
              <a:gd name="connsiteX2" fmla="*/ 490085 w 1170860"/>
              <a:gd name="connsiteY2" fmla="*/ 1843921 h 1861125"/>
              <a:gd name="connsiteX3" fmla="*/ 1162438 w 1170860"/>
              <a:gd name="connsiteY3" fmla="*/ 1634744 h 1861125"/>
              <a:gd name="connsiteX4" fmla="*/ 863614 w 1170860"/>
              <a:gd name="connsiteY4" fmla="*/ 215332 h 1861125"/>
              <a:gd name="connsiteX5" fmla="*/ 803850 w 1170860"/>
              <a:gd name="connsiteY5" fmla="*/ 6156 h 1861125"/>
              <a:gd name="connsiteX0" fmla="*/ 191261 w 1171869"/>
              <a:gd name="connsiteY0" fmla="*/ 629684 h 2185830"/>
              <a:gd name="connsiteX1" fmla="*/ 11967 w 1171869"/>
              <a:gd name="connsiteY1" fmla="*/ 1810037 h 2185830"/>
              <a:gd name="connsiteX2" fmla="*/ 490085 w 1171869"/>
              <a:gd name="connsiteY2" fmla="*/ 2168626 h 2185830"/>
              <a:gd name="connsiteX3" fmla="*/ 1162438 w 1171869"/>
              <a:gd name="connsiteY3" fmla="*/ 1959449 h 2185830"/>
              <a:gd name="connsiteX4" fmla="*/ 863614 w 1171869"/>
              <a:gd name="connsiteY4" fmla="*/ 540037 h 2185830"/>
              <a:gd name="connsiteX5" fmla="*/ 571812 w 1171869"/>
              <a:gd name="connsiteY5" fmla="*/ 0 h 2185830"/>
              <a:gd name="connsiteX0" fmla="*/ 191261 w 1230073"/>
              <a:gd name="connsiteY0" fmla="*/ 629684 h 2168781"/>
              <a:gd name="connsiteX1" fmla="*/ 11967 w 1230073"/>
              <a:gd name="connsiteY1" fmla="*/ 1810037 h 2168781"/>
              <a:gd name="connsiteX2" fmla="*/ 490085 w 1230073"/>
              <a:gd name="connsiteY2" fmla="*/ 2168626 h 2168781"/>
              <a:gd name="connsiteX3" fmla="*/ 1221944 w 1230073"/>
              <a:gd name="connsiteY3" fmla="*/ 1781167 h 2168781"/>
              <a:gd name="connsiteX4" fmla="*/ 863614 w 1230073"/>
              <a:gd name="connsiteY4" fmla="*/ 540037 h 2168781"/>
              <a:gd name="connsiteX5" fmla="*/ 571812 w 1230073"/>
              <a:gd name="connsiteY5" fmla="*/ 0 h 2168781"/>
              <a:gd name="connsiteX0" fmla="*/ 148368 w 1187181"/>
              <a:gd name="connsiteY0" fmla="*/ 629684 h 2170381"/>
              <a:gd name="connsiteX1" fmla="*/ 16680 w 1187181"/>
              <a:gd name="connsiteY1" fmla="*/ 1667412 h 2170381"/>
              <a:gd name="connsiteX2" fmla="*/ 447192 w 1187181"/>
              <a:gd name="connsiteY2" fmla="*/ 2168626 h 2170381"/>
              <a:gd name="connsiteX3" fmla="*/ 1179051 w 1187181"/>
              <a:gd name="connsiteY3" fmla="*/ 1781167 h 2170381"/>
              <a:gd name="connsiteX4" fmla="*/ 820721 w 1187181"/>
              <a:gd name="connsiteY4" fmla="*/ 540037 h 2170381"/>
              <a:gd name="connsiteX5" fmla="*/ 528919 w 1187181"/>
              <a:gd name="connsiteY5" fmla="*/ 0 h 2170381"/>
              <a:gd name="connsiteX0" fmla="*/ 27831 w 1469258"/>
              <a:gd name="connsiteY0" fmla="*/ 170244 h 2170381"/>
              <a:gd name="connsiteX1" fmla="*/ 298757 w 1469258"/>
              <a:gd name="connsiteY1" fmla="*/ 1667412 h 2170381"/>
              <a:gd name="connsiteX2" fmla="*/ 729269 w 1469258"/>
              <a:gd name="connsiteY2" fmla="*/ 2168626 h 2170381"/>
              <a:gd name="connsiteX3" fmla="*/ 1461128 w 1469258"/>
              <a:gd name="connsiteY3" fmla="*/ 1781167 h 2170381"/>
              <a:gd name="connsiteX4" fmla="*/ 1102798 w 1469258"/>
              <a:gd name="connsiteY4" fmla="*/ 540037 h 2170381"/>
              <a:gd name="connsiteX5" fmla="*/ 810996 w 1469258"/>
              <a:gd name="connsiteY5" fmla="*/ 0 h 2170381"/>
              <a:gd name="connsiteX0" fmla="*/ 0 w 1441427"/>
              <a:gd name="connsiteY0" fmla="*/ 170244 h 2170381"/>
              <a:gd name="connsiteX1" fmla="*/ 270926 w 1441427"/>
              <a:gd name="connsiteY1" fmla="*/ 1667412 h 2170381"/>
              <a:gd name="connsiteX2" fmla="*/ 701438 w 1441427"/>
              <a:gd name="connsiteY2" fmla="*/ 2168626 h 2170381"/>
              <a:gd name="connsiteX3" fmla="*/ 1433297 w 1441427"/>
              <a:gd name="connsiteY3" fmla="*/ 1781167 h 2170381"/>
              <a:gd name="connsiteX4" fmla="*/ 1074967 w 1441427"/>
              <a:gd name="connsiteY4" fmla="*/ 540037 h 2170381"/>
              <a:gd name="connsiteX5" fmla="*/ 783165 w 1441427"/>
              <a:gd name="connsiteY5" fmla="*/ 0 h 2170381"/>
              <a:gd name="connsiteX0" fmla="*/ 0 w 1441427"/>
              <a:gd name="connsiteY0" fmla="*/ 170244 h 2175995"/>
              <a:gd name="connsiteX1" fmla="*/ 150931 w 1441427"/>
              <a:gd name="connsiteY1" fmla="*/ 1514152 h 2175995"/>
              <a:gd name="connsiteX2" fmla="*/ 701438 w 1441427"/>
              <a:gd name="connsiteY2" fmla="*/ 2168626 h 2175995"/>
              <a:gd name="connsiteX3" fmla="*/ 1433297 w 1441427"/>
              <a:gd name="connsiteY3" fmla="*/ 1781167 h 2175995"/>
              <a:gd name="connsiteX4" fmla="*/ 1074967 w 1441427"/>
              <a:gd name="connsiteY4" fmla="*/ 540037 h 2175995"/>
              <a:gd name="connsiteX5" fmla="*/ 783165 w 1441427"/>
              <a:gd name="connsiteY5" fmla="*/ 0 h 2175995"/>
              <a:gd name="connsiteX0" fmla="*/ 0 w 1300171"/>
              <a:gd name="connsiteY0" fmla="*/ 170244 h 2170626"/>
              <a:gd name="connsiteX1" fmla="*/ 150931 w 1300171"/>
              <a:gd name="connsiteY1" fmla="*/ 1514152 h 2170626"/>
              <a:gd name="connsiteX2" fmla="*/ 701438 w 1300171"/>
              <a:gd name="connsiteY2" fmla="*/ 2168626 h 2170626"/>
              <a:gd name="connsiteX3" fmla="*/ 1287922 w 1300171"/>
              <a:gd name="connsiteY3" fmla="*/ 1675564 h 2170626"/>
              <a:gd name="connsiteX4" fmla="*/ 1074967 w 1300171"/>
              <a:gd name="connsiteY4" fmla="*/ 540037 h 2170626"/>
              <a:gd name="connsiteX5" fmla="*/ 783165 w 1300171"/>
              <a:gd name="connsiteY5" fmla="*/ 0 h 2170626"/>
              <a:gd name="connsiteX0" fmla="*/ 0 w 1300171"/>
              <a:gd name="connsiteY0" fmla="*/ 170244 h 2177753"/>
              <a:gd name="connsiteX1" fmla="*/ 100932 w 1300171"/>
              <a:gd name="connsiteY1" fmla="*/ 1290553 h 2177753"/>
              <a:gd name="connsiteX2" fmla="*/ 701438 w 1300171"/>
              <a:gd name="connsiteY2" fmla="*/ 2168626 h 2177753"/>
              <a:gd name="connsiteX3" fmla="*/ 1287922 w 1300171"/>
              <a:gd name="connsiteY3" fmla="*/ 1675564 h 2177753"/>
              <a:gd name="connsiteX4" fmla="*/ 1074967 w 1300171"/>
              <a:gd name="connsiteY4" fmla="*/ 540037 h 2177753"/>
              <a:gd name="connsiteX5" fmla="*/ 783165 w 1300171"/>
              <a:gd name="connsiteY5" fmla="*/ 0 h 2177753"/>
              <a:gd name="connsiteX0" fmla="*/ 0 w 1435366"/>
              <a:gd name="connsiteY0" fmla="*/ 111791 h 2177753"/>
              <a:gd name="connsiteX1" fmla="*/ 236127 w 1435366"/>
              <a:gd name="connsiteY1" fmla="*/ 1290553 h 2177753"/>
              <a:gd name="connsiteX2" fmla="*/ 836633 w 1435366"/>
              <a:gd name="connsiteY2" fmla="*/ 2168626 h 2177753"/>
              <a:gd name="connsiteX3" fmla="*/ 1423117 w 1435366"/>
              <a:gd name="connsiteY3" fmla="*/ 1675564 h 2177753"/>
              <a:gd name="connsiteX4" fmla="*/ 1210162 w 1435366"/>
              <a:gd name="connsiteY4" fmla="*/ 540037 h 2177753"/>
              <a:gd name="connsiteX5" fmla="*/ 918360 w 1435366"/>
              <a:gd name="connsiteY5" fmla="*/ 0 h 2177753"/>
              <a:gd name="connsiteX0" fmla="*/ 0 w 1435366"/>
              <a:gd name="connsiteY0" fmla="*/ 111791 h 2177753"/>
              <a:gd name="connsiteX1" fmla="*/ 236127 w 1435366"/>
              <a:gd name="connsiteY1" fmla="*/ 1290553 h 2177753"/>
              <a:gd name="connsiteX2" fmla="*/ 836633 w 1435366"/>
              <a:gd name="connsiteY2" fmla="*/ 2168626 h 2177753"/>
              <a:gd name="connsiteX3" fmla="*/ 1423117 w 1435366"/>
              <a:gd name="connsiteY3" fmla="*/ 1675564 h 2177753"/>
              <a:gd name="connsiteX4" fmla="*/ 1210162 w 1435366"/>
              <a:gd name="connsiteY4" fmla="*/ 540037 h 2177753"/>
              <a:gd name="connsiteX5" fmla="*/ 918360 w 1435366"/>
              <a:gd name="connsiteY5" fmla="*/ 0 h 2177753"/>
              <a:gd name="connsiteX0" fmla="*/ 0 w 1435366"/>
              <a:gd name="connsiteY0" fmla="*/ 111791 h 2177753"/>
              <a:gd name="connsiteX1" fmla="*/ 236127 w 1435366"/>
              <a:gd name="connsiteY1" fmla="*/ 1290553 h 2177753"/>
              <a:gd name="connsiteX2" fmla="*/ 836633 w 1435366"/>
              <a:gd name="connsiteY2" fmla="*/ 2168626 h 2177753"/>
              <a:gd name="connsiteX3" fmla="*/ 1423117 w 1435366"/>
              <a:gd name="connsiteY3" fmla="*/ 1675564 h 2177753"/>
              <a:gd name="connsiteX4" fmla="*/ 1210162 w 1435366"/>
              <a:gd name="connsiteY4" fmla="*/ 540037 h 2177753"/>
              <a:gd name="connsiteX5" fmla="*/ 918360 w 1435366"/>
              <a:gd name="connsiteY5" fmla="*/ 0 h 2177753"/>
              <a:gd name="connsiteX0" fmla="*/ 0 w 1429810"/>
              <a:gd name="connsiteY0" fmla="*/ 111791 h 2177636"/>
              <a:gd name="connsiteX1" fmla="*/ 236127 w 1429810"/>
              <a:gd name="connsiteY1" fmla="*/ 1290553 h 2177636"/>
              <a:gd name="connsiteX2" fmla="*/ 836633 w 1429810"/>
              <a:gd name="connsiteY2" fmla="*/ 2168626 h 2177636"/>
              <a:gd name="connsiteX3" fmla="*/ 1423117 w 1429810"/>
              <a:gd name="connsiteY3" fmla="*/ 1675564 h 2177636"/>
              <a:gd name="connsiteX4" fmla="*/ 1139918 w 1429810"/>
              <a:gd name="connsiteY4" fmla="*/ 568072 h 2177636"/>
              <a:gd name="connsiteX5" fmla="*/ 918360 w 1429810"/>
              <a:gd name="connsiteY5" fmla="*/ 0 h 2177636"/>
              <a:gd name="connsiteX0" fmla="*/ 0 w 1430211"/>
              <a:gd name="connsiteY0" fmla="*/ 146086 h 2211931"/>
              <a:gd name="connsiteX1" fmla="*/ 236127 w 1430211"/>
              <a:gd name="connsiteY1" fmla="*/ 1324848 h 2211931"/>
              <a:gd name="connsiteX2" fmla="*/ 836633 w 1430211"/>
              <a:gd name="connsiteY2" fmla="*/ 2202921 h 2211931"/>
              <a:gd name="connsiteX3" fmla="*/ 1423117 w 1430211"/>
              <a:gd name="connsiteY3" fmla="*/ 1709859 h 2211931"/>
              <a:gd name="connsiteX4" fmla="*/ 1139918 w 1430211"/>
              <a:gd name="connsiteY4" fmla="*/ 602367 h 2211931"/>
              <a:gd name="connsiteX5" fmla="*/ 816523 w 1430211"/>
              <a:gd name="connsiteY5" fmla="*/ 0 h 2211931"/>
              <a:gd name="connsiteX0" fmla="*/ 0 w 1442285"/>
              <a:gd name="connsiteY0" fmla="*/ 146086 h 2211523"/>
              <a:gd name="connsiteX1" fmla="*/ 236127 w 1442285"/>
              <a:gd name="connsiteY1" fmla="*/ 1324848 h 2211523"/>
              <a:gd name="connsiteX2" fmla="*/ 836633 w 1442285"/>
              <a:gd name="connsiteY2" fmla="*/ 2202921 h 2211523"/>
              <a:gd name="connsiteX3" fmla="*/ 1423117 w 1442285"/>
              <a:gd name="connsiteY3" fmla="*/ 1709859 h 2211523"/>
              <a:gd name="connsiteX4" fmla="*/ 1255788 w 1442285"/>
              <a:gd name="connsiteY4" fmla="*/ 706002 h 2211523"/>
              <a:gd name="connsiteX5" fmla="*/ 816523 w 1442285"/>
              <a:gd name="connsiteY5" fmla="*/ 0 h 2211523"/>
              <a:gd name="connsiteX0" fmla="*/ 0 w 1435102"/>
              <a:gd name="connsiteY0" fmla="*/ 146086 h 2254876"/>
              <a:gd name="connsiteX1" fmla="*/ 236127 w 1435102"/>
              <a:gd name="connsiteY1" fmla="*/ 1324848 h 2254876"/>
              <a:gd name="connsiteX2" fmla="*/ 955839 w 1435102"/>
              <a:gd name="connsiteY2" fmla="*/ 2247061 h 2254876"/>
              <a:gd name="connsiteX3" fmla="*/ 1423117 w 1435102"/>
              <a:gd name="connsiteY3" fmla="*/ 1709859 h 2254876"/>
              <a:gd name="connsiteX4" fmla="*/ 1255788 w 1435102"/>
              <a:gd name="connsiteY4" fmla="*/ 706002 h 2254876"/>
              <a:gd name="connsiteX5" fmla="*/ 816523 w 1435102"/>
              <a:gd name="connsiteY5" fmla="*/ 0 h 2254876"/>
              <a:gd name="connsiteX0" fmla="*/ 0 w 1498850"/>
              <a:gd name="connsiteY0" fmla="*/ 146086 h 2263537"/>
              <a:gd name="connsiteX1" fmla="*/ 236127 w 1498850"/>
              <a:gd name="connsiteY1" fmla="*/ 1324848 h 2263537"/>
              <a:gd name="connsiteX2" fmla="*/ 955839 w 1498850"/>
              <a:gd name="connsiteY2" fmla="*/ 2247061 h 2263537"/>
              <a:gd name="connsiteX3" fmla="*/ 1489951 w 1498850"/>
              <a:gd name="connsiteY3" fmla="*/ 1825687 h 2263537"/>
              <a:gd name="connsiteX4" fmla="*/ 1255788 w 1498850"/>
              <a:gd name="connsiteY4" fmla="*/ 706002 h 2263537"/>
              <a:gd name="connsiteX5" fmla="*/ 816523 w 1498850"/>
              <a:gd name="connsiteY5" fmla="*/ 0 h 2263537"/>
              <a:gd name="connsiteX0" fmla="*/ 0 w 1492901"/>
              <a:gd name="connsiteY0" fmla="*/ 146086 h 2320126"/>
              <a:gd name="connsiteX1" fmla="*/ 236127 w 1492901"/>
              <a:gd name="connsiteY1" fmla="*/ 1324848 h 2320126"/>
              <a:gd name="connsiteX2" fmla="*/ 955839 w 1492901"/>
              <a:gd name="connsiteY2" fmla="*/ 2247061 h 2320126"/>
              <a:gd name="connsiteX3" fmla="*/ 1358677 w 1492901"/>
              <a:gd name="connsiteY3" fmla="*/ 2213468 h 2320126"/>
              <a:gd name="connsiteX4" fmla="*/ 1489951 w 1492901"/>
              <a:gd name="connsiteY4" fmla="*/ 1825687 h 2320126"/>
              <a:gd name="connsiteX5" fmla="*/ 1255788 w 1492901"/>
              <a:gd name="connsiteY5" fmla="*/ 706002 h 2320126"/>
              <a:gd name="connsiteX6" fmla="*/ 816523 w 1492901"/>
              <a:gd name="connsiteY6" fmla="*/ 0 h 2320126"/>
              <a:gd name="connsiteX0" fmla="*/ 0 w 1549270"/>
              <a:gd name="connsiteY0" fmla="*/ 146086 h 2320126"/>
              <a:gd name="connsiteX1" fmla="*/ 236127 w 1549270"/>
              <a:gd name="connsiteY1" fmla="*/ 1324848 h 2320126"/>
              <a:gd name="connsiteX2" fmla="*/ 955839 w 1549270"/>
              <a:gd name="connsiteY2" fmla="*/ 2247061 h 2320126"/>
              <a:gd name="connsiteX3" fmla="*/ 1358677 w 1549270"/>
              <a:gd name="connsiteY3" fmla="*/ 2213468 h 2320126"/>
              <a:gd name="connsiteX4" fmla="*/ 1547583 w 1549270"/>
              <a:gd name="connsiteY4" fmla="*/ 1822187 h 2320126"/>
              <a:gd name="connsiteX5" fmla="*/ 1255788 w 1549270"/>
              <a:gd name="connsiteY5" fmla="*/ 706002 h 2320126"/>
              <a:gd name="connsiteX6" fmla="*/ 816523 w 1549270"/>
              <a:gd name="connsiteY6" fmla="*/ 0 h 2320126"/>
              <a:gd name="connsiteX0" fmla="*/ 0 w 1549271"/>
              <a:gd name="connsiteY0" fmla="*/ 146086 h 2315617"/>
              <a:gd name="connsiteX1" fmla="*/ 356646 w 1549271"/>
              <a:gd name="connsiteY1" fmla="*/ 1386035 h 2315617"/>
              <a:gd name="connsiteX2" fmla="*/ 955839 w 1549271"/>
              <a:gd name="connsiteY2" fmla="*/ 2247061 h 2315617"/>
              <a:gd name="connsiteX3" fmla="*/ 1358677 w 1549271"/>
              <a:gd name="connsiteY3" fmla="*/ 2213468 h 2315617"/>
              <a:gd name="connsiteX4" fmla="*/ 1547583 w 1549271"/>
              <a:gd name="connsiteY4" fmla="*/ 1822187 h 2315617"/>
              <a:gd name="connsiteX5" fmla="*/ 1255788 w 1549271"/>
              <a:gd name="connsiteY5" fmla="*/ 706002 h 2315617"/>
              <a:gd name="connsiteX6" fmla="*/ 816523 w 1549271"/>
              <a:gd name="connsiteY6" fmla="*/ 0 h 2315617"/>
              <a:gd name="connsiteX0" fmla="*/ 0 w 1375063"/>
              <a:gd name="connsiteY0" fmla="*/ 152635 h 2315617"/>
              <a:gd name="connsiteX1" fmla="*/ 182438 w 1375063"/>
              <a:gd name="connsiteY1" fmla="*/ 1386035 h 2315617"/>
              <a:gd name="connsiteX2" fmla="*/ 781631 w 1375063"/>
              <a:gd name="connsiteY2" fmla="*/ 2247061 h 2315617"/>
              <a:gd name="connsiteX3" fmla="*/ 1184469 w 1375063"/>
              <a:gd name="connsiteY3" fmla="*/ 2213468 h 2315617"/>
              <a:gd name="connsiteX4" fmla="*/ 1373375 w 1375063"/>
              <a:gd name="connsiteY4" fmla="*/ 1822187 h 2315617"/>
              <a:gd name="connsiteX5" fmla="*/ 1081580 w 1375063"/>
              <a:gd name="connsiteY5" fmla="*/ 706002 h 2315617"/>
              <a:gd name="connsiteX6" fmla="*/ 642315 w 1375063"/>
              <a:gd name="connsiteY6" fmla="*/ 0 h 2315617"/>
              <a:gd name="connsiteX0" fmla="*/ 0 w 1375063"/>
              <a:gd name="connsiteY0" fmla="*/ 152635 h 2317217"/>
              <a:gd name="connsiteX1" fmla="*/ 257963 w 1375063"/>
              <a:gd name="connsiteY1" fmla="*/ 1364324 h 2317217"/>
              <a:gd name="connsiteX2" fmla="*/ 781631 w 1375063"/>
              <a:gd name="connsiteY2" fmla="*/ 2247061 h 2317217"/>
              <a:gd name="connsiteX3" fmla="*/ 1184469 w 1375063"/>
              <a:gd name="connsiteY3" fmla="*/ 2213468 h 2317217"/>
              <a:gd name="connsiteX4" fmla="*/ 1373375 w 1375063"/>
              <a:gd name="connsiteY4" fmla="*/ 1822187 h 2317217"/>
              <a:gd name="connsiteX5" fmla="*/ 1081580 w 1375063"/>
              <a:gd name="connsiteY5" fmla="*/ 706002 h 2317217"/>
              <a:gd name="connsiteX6" fmla="*/ 642315 w 1375063"/>
              <a:gd name="connsiteY6" fmla="*/ 0 h 2317217"/>
              <a:gd name="connsiteX0" fmla="*/ 0 w 1375063"/>
              <a:gd name="connsiteY0" fmla="*/ 152635 h 2262319"/>
              <a:gd name="connsiteX1" fmla="*/ 257963 w 1375063"/>
              <a:gd name="connsiteY1" fmla="*/ 1364324 h 2262319"/>
              <a:gd name="connsiteX2" fmla="*/ 696903 w 1375063"/>
              <a:gd name="connsiteY2" fmla="*/ 2149449 h 2262319"/>
              <a:gd name="connsiteX3" fmla="*/ 1184469 w 1375063"/>
              <a:gd name="connsiteY3" fmla="*/ 2213468 h 2262319"/>
              <a:gd name="connsiteX4" fmla="*/ 1373375 w 1375063"/>
              <a:gd name="connsiteY4" fmla="*/ 1822187 h 2262319"/>
              <a:gd name="connsiteX5" fmla="*/ 1081580 w 1375063"/>
              <a:gd name="connsiteY5" fmla="*/ 706002 h 2262319"/>
              <a:gd name="connsiteX6" fmla="*/ 642315 w 1375063"/>
              <a:gd name="connsiteY6" fmla="*/ 0 h 2262319"/>
              <a:gd name="connsiteX0" fmla="*/ 0 w 1377351"/>
              <a:gd name="connsiteY0" fmla="*/ 152635 h 2260796"/>
              <a:gd name="connsiteX1" fmla="*/ 257963 w 1377351"/>
              <a:gd name="connsiteY1" fmla="*/ 1364324 h 2260796"/>
              <a:gd name="connsiteX2" fmla="*/ 696903 w 1377351"/>
              <a:gd name="connsiteY2" fmla="*/ 2149449 h 2260796"/>
              <a:gd name="connsiteX3" fmla="*/ 1222889 w 1377351"/>
              <a:gd name="connsiteY3" fmla="*/ 2211135 h 2260796"/>
              <a:gd name="connsiteX4" fmla="*/ 1373375 w 1377351"/>
              <a:gd name="connsiteY4" fmla="*/ 1822187 h 2260796"/>
              <a:gd name="connsiteX5" fmla="*/ 1081580 w 1377351"/>
              <a:gd name="connsiteY5" fmla="*/ 706002 h 2260796"/>
              <a:gd name="connsiteX6" fmla="*/ 642315 w 1377351"/>
              <a:gd name="connsiteY6" fmla="*/ 0 h 2260796"/>
              <a:gd name="connsiteX0" fmla="*/ 0 w 1377351"/>
              <a:gd name="connsiteY0" fmla="*/ 87738 h 2195899"/>
              <a:gd name="connsiteX1" fmla="*/ 257963 w 1377351"/>
              <a:gd name="connsiteY1" fmla="*/ 1299427 h 2195899"/>
              <a:gd name="connsiteX2" fmla="*/ 696903 w 1377351"/>
              <a:gd name="connsiteY2" fmla="*/ 2084552 h 2195899"/>
              <a:gd name="connsiteX3" fmla="*/ 1222889 w 1377351"/>
              <a:gd name="connsiteY3" fmla="*/ 2146238 h 2195899"/>
              <a:gd name="connsiteX4" fmla="*/ 1373375 w 1377351"/>
              <a:gd name="connsiteY4" fmla="*/ 1757290 h 2195899"/>
              <a:gd name="connsiteX5" fmla="*/ 1081580 w 1377351"/>
              <a:gd name="connsiteY5" fmla="*/ 641105 h 2195899"/>
              <a:gd name="connsiteX6" fmla="*/ 238905 w 1377351"/>
              <a:gd name="connsiteY6" fmla="*/ 0 h 2195899"/>
              <a:gd name="connsiteX0" fmla="*/ 0 w 1396112"/>
              <a:gd name="connsiteY0" fmla="*/ 87738 h 2195899"/>
              <a:gd name="connsiteX1" fmla="*/ 257963 w 1396112"/>
              <a:gd name="connsiteY1" fmla="*/ 1299427 h 2195899"/>
              <a:gd name="connsiteX2" fmla="*/ 696903 w 1396112"/>
              <a:gd name="connsiteY2" fmla="*/ 2084552 h 2195899"/>
              <a:gd name="connsiteX3" fmla="*/ 1222889 w 1396112"/>
              <a:gd name="connsiteY3" fmla="*/ 2146238 h 2195899"/>
              <a:gd name="connsiteX4" fmla="*/ 1373375 w 1396112"/>
              <a:gd name="connsiteY4" fmla="*/ 1757290 h 2195899"/>
              <a:gd name="connsiteX5" fmla="*/ 756788 w 1396112"/>
              <a:gd name="connsiteY5" fmla="*/ 737085 h 2195899"/>
              <a:gd name="connsiteX6" fmla="*/ 238905 w 1396112"/>
              <a:gd name="connsiteY6" fmla="*/ 0 h 2195899"/>
              <a:gd name="connsiteX0" fmla="*/ 0 w 1360421"/>
              <a:gd name="connsiteY0" fmla="*/ 87738 h 2189520"/>
              <a:gd name="connsiteX1" fmla="*/ 257963 w 1360421"/>
              <a:gd name="connsiteY1" fmla="*/ 1299427 h 2189520"/>
              <a:gd name="connsiteX2" fmla="*/ 696903 w 1360421"/>
              <a:gd name="connsiteY2" fmla="*/ 2084552 h 2189520"/>
              <a:gd name="connsiteX3" fmla="*/ 1222889 w 1360421"/>
              <a:gd name="connsiteY3" fmla="*/ 2146238 h 2189520"/>
              <a:gd name="connsiteX4" fmla="*/ 1329061 w 1360421"/>
              <a:gd name="connsiteY4" fmla="*/ 1756072 h 2189520"/>
              <a:gd name="connsiteX5" fmla="*/ 756788 w 1360421"/>
              <a:gd name="connsiteY5" fmla="*/ 737085 h 2189520"/>
              <a:gd name="connsiteX6" fmla="*/ 238905 w 1360421"/>
              <a:gd name="connsiteY6" fmla="*/ 0 h 2189520"/>
              <a:gd name="connsiteX0" fmla="*/ 0 w 1360421"/>
              <a:gd name="connsiteY0" fmla="*/ 87738 h 2189520"/>
              <a:gd name="connsiteX1" fmla="*/ 257963 w 1360421"/>
              <a:gd name="connsiteY1" fmla="*/ 1299427 h 2189520"/>
              <a:gd name="connsiteX2" fmla="*/ 696903 w 1360421"/>
              <a:gd name="connsiteY2" fmla="*/ 2084552 h 2189520"/>
              <a:gd name="connsiteX3" fmla="*/ 1222889 w 1360421"/>
              <a:gd name="connsiteY3" fmla="*/ 2146238 h 2189520"/>
              <a:gd name="connsiteX4" fmla="*/ 1329061 w 1360421"/>
              <a:gd name="connsiteY4" fmla="*/ 1756072 h 2189520"/>
              <a:gd name="connsiteX5" fmla="*/ 756788 w 1360421"/>
              <a:gd name="connsiteY5" fmla="*/ 737085 h 2189520"/>
              <a:gd name="connsiteX6" fmla="*/ 447807 w 1360421"/>
              <a:gd name="connsiteY6" fmla="*/ 298874 h 2189520"/>
              <a:gd name="connsiteX7" fmla="*/ 238905 w 1360421"/>
              <a:gd name="connsiteY7" fmla="*/ 0 h 2189520"/>
              <a:gd name="connsiteX0" fmla="*/ 0 w 1359946"/>
              <a:gd name="connsiteY0" fmla="*/ 87738 h 2171541"/>
              <a:gd name="connsiteX1" fmla="*/ 257963 w 1359946"/>
              <a:gd name="connsiteY1" fmla="*/ 1299427 h 2171541"/>
              <a:gd name="connsiteX2" fmla="*/ 713755 w 1359946"/>
              <a:gd name="connsiteY2" fmla="*/ 2041351 h 2171541"/>
              <a:gd name="connsiteX3" fmla="*/ 1222889 w 1359946"/>
              <a:gd name="connsiteY3" fmla="*/ 2146238 h 2171541"/>
              <a:gd name="connsiteX4" fmla="*/ 1329061 w 1359946"/>
              <a:gd name="connsiteY4" fmla="*/ 1756072 h 2171541"/>
              <a:gd name="connsiteX5" fmla="*/ 756788 w 1359946"/>
              <a:gd name="connsiteY5" fmla="*/ 737085 h 2171541"/>
              <a:gd name="connsiteX6" fmla="*/ 447807 w 1359946"/>
              <a:gd name="connsiteY6" fmla="*/ 298874 h 2171541"/>
              <a:gd name="connsiteX7" fmla="*/ 238905 w 1359946"/>
              <a:gd name="connsiteY7" fmla="*/ 0 h 2171541"/>
              <a:gd name="connsiteX0" fmla="*/ 0 w 1345027"/>
              <a:gd name="connsiteY0" fmla="*/ 87738 h 2163456"/>
              <a:gd name="connsiteX1" fmla="*/ 257963 w 1345027"/>
              <a:gd name="connsiteY1" fmla="*/ 1299427 h 2163456"/>
              <a:gd name="connsiteX2" fmla="*/ 713755 w 1345027"/>
              <a:gd name="connsiteY2" fmla="*/ 2041351 h 2163456"/>
              <a:gd name="connsiteX3" fmla="*/ 1145025 w 1345027"/>
              <a:gd name="connsiteY3" fmla="*/ 2135592 h 2163456"/>
              <a:gd name="connsiteX4" fmla="*/ 1329061 w 1345027"/>
              <a:gd name="connsiteY4" fmla="*/ 1756072 h 2163456"/>
              <a:gd name="connsiteX5" fmla="*/ 756788 w 1345027"/>
              <a:gd name="connsiteY5" fmla="*/ 737085 h 2163456"/>
              <a:gd name="connsiteX6" fmla="*/ 447807 w 1345027"/>
              <a:gd name="connsiteY6" fmla="*/ 298874 h 2163456"/>
              <a:gd name="connsiteX7" fmla="*/ 238905 w 1345027"/>
              <a:gd name="connsiteY7" fmla="*/ 0 h 2163456"/>
              <a:gd name="connsiteX0" fmla="*/ 0 w 1345200"/>
              <a:gd name="connsiteY0" fmla="*/ 87738 h 2190379"/>
              <a:gd name="connsiteX1" fmla="*/ 257963 w 1345200"/>
              <a:gd name="connsiteY1" fmla="*/ 1299427 h 2190379"/>
              <a:gd name="connsiteX2" fmla="*/ 713755 w 1345200"/>
              <a:gd name="connsiteY2" fmla="*/ 2041351 h 2190379"/>
              <a:gd name="connsiteX3" fmla="*/ 1146282 w 1345200"/>
              <a:gd name="connsiteY3" fmla="*/ 2169651 h 2190379"/>
              <a:gd name="connsiteX4" fmla="*/ 1329061 w 1345200"/>
              <a:gd name="connsiteY4" fmla="*/ 1756072 h 2190379"/>
              <a:gd name="connsiteX5" fmla="*/ 756788 w 1345200"/>
              <a:gd name="connsiteY5" fmla="*/ 737085 h 2190379"/>
              <a:gd name="connsiteX6" fmla="*/ 447807 w 1345200"/>
              <a:gd name="connsiteY6" fmla="*/ 298874 h 2190379"/>
              <a:gd name="connsiteX7" fmla="*/ 238905 w 1345200"/>
              <a:gd name="connsiteY7" fmla="*/ 0 h 2190379"/>
              <a:gd name="connsiteX0" fmla="*/ 0 w 1345200"/>
              <a:gd name="connsiteY0" fmla="*/ 87738 h 2190379"/>
              <a:gd name="connsiteX1" fmla="*/ 257963 w 1345200"/>
              <a:gd name="connsiteY1" fmla="*/ 1299427 h 2190379"/>
              <a:gd name="connsiteX2" fmla="*/ 713755 w 1345200"/>
              <a:gd name="connsiteY2" fmla="*/ 2041351 h 2190379"/>
              <a:gd name="connsiteX3" fmla="*/ 1146282 w 1345200"/>
              <a:gd name="connsiteY3" fmla="*/ 2169651 h 2190379"/>
              <a:gd name="connsiteX4" fmla="*/ 1329061 w 1345200"/>
              <a:gd name="connsiteY4" fmla="*/ 1756072 h 2190379"/>
              <a:gd name="connsiteX5" fmla="*/ 756788 w 1345200"/>
              <a:gd name="connsiteY5" fmla="*/ 737085 h 2190379"/>
              <a:gd name="connsiteX6" fmla="*/ 580191 w 1345200"/>
              <a:gd name="connsiteY6" fmla="*/ 487378 h 2190379"/>
              <a:gd name="connsiteX7" fmla="*/ 447807 w 1345200"/>
              <a:gd name="connsiteY7" fmla="*/ 298874 h 2190379"/>
              <a:gd name="connsiteX8" fmla="*/ 238905 w 1345200"/>
              <a:gd name="connsiteY8" fmla="*/ 0 h 2190379"/>
              <a:gd name="connsiteX0" fmla="*/ 0 w 1345200"/>
              <a:gd name="connsiteY0" fmla="*/ 87738 h 2190379"/>
              <a:gd name="connsiteX1" fmla="*/ 257963 w 1345200"/>
              <a:gd name="connsiteY1" fmla="*/ 1299427 h 2190379"/>
              <a:gd name="connsiteX2" fmla="*/ 713755 w 1345200"/>
              <a:gd name="connsiteY2" fmla="*/ 2041351 h 2190379"/>
              <a:gd name="connsiteX3" fmla="*/ 1146282 w 1345200"/>
              <a:gd name="connsiteY3" fmla="*/ 2169651 h 2190379"/>
              <a:gd name="connsiteX4" fmla="*/ 1329061 w 1345200"/>
              <a:gd name="connsiteY4" fmla="*/ 1756072 h 2190379"/>
              <a:gd name="connsiteX5" fmla="*/ 756788 w 1345200"/>
              <a:gd name="connsiteY5" fmla="*/ 737085 h 2190379"/>
              <a:gd name="connsiteX6" fmla="*/ 580191 w 1345200"/>
              <a:gd name="connsiteY6" fmla="*/ 487378 h 2190379"/>
              <a:gd name="connsiteX7" fmla="*/ 447807 w 1345200"/>
              <a:gd name="connsiteY7" fmla="*/ 298874 h 2190379"/>
              <a:gd name="connsiteX8" fmla="*/ 238905 w 1345200"/>
              <a:gd name="connsiteY8" fmla="*/ 0 h 2190379"/>
              <a:gd name="connsiteX0" fmla="*/ 0 w 1339168"/>
              <a:gd name="connsiteY0" fmla="*/ 87738 h 2190379"/>
              <a:gd name="connsiteX1" fmla="*/ 257963 w 1339168"/>
              <a:gd name="connsiteY1" fmla="*/ 1299427 h 2190379"/>
              <a:gd name="connsiteX2" fmla="*/ 713755 w 1339168"/>
              <a:gd name="connsiteY2" fmla="*/ 2041351 h 2190379"/>
              <a:gd name="connsiteX3" fmla="*/ 1146282 w 1339168"/>
              <a:gd name="connsiteY3" fmla="*/ 2169651 h 2190379"/>
              <a:gd name="connsiteX4" fmla="*/ 1329061 w 1339168"/>
              <a:gd name="connsiteY4" fmla="*/ 1756072 h 2190379"/>
              <a:gd name="connsiteX5" fmla="*/ 863468 w 1339168"/>
              <a:gd name="connsiteY5" fmla="*/ 928852 h 2190379"/>
              <a:gd name="connsiteX6" fmla="*/ 580191 w 1339168"/>
              <a:gd name="connsiteY6" fmla="*/ 487378 h 2190379"/>
              <a:gd name="connsiteX7" fmla="*/ 447807 w 1339168"/>
              <a:gd name="connsiteY7" fmla="*/ 298874 h 2190379"/>
              <a:gd name="connsiteX8" fmla="*/ 238905 w 1339168"/>
              <a:gd name="connsiteY8" fmla="*/ 0 h 2190379"/>
              <a:gd name="connsiteX0" fmla="*/ 0 w 1339168"/>
              <a:gd name="connsiteY0" fmla="*/ 87738 h 2190379"/>
              <a:gd name="connsiteX1" fmla="*/ 257963 w 1339168"/>
              <a:gd name="connsiteY1" fmla="*/ 1299427 h 2190379"/>
              <a:gd name="connsiteX2" fmla="*/ 713755 w 1339168"/>
              <a:gd name="connsiteY2" fmla="*/ 2041351 h 2190379"/>
              <a:gd name="connsiteX3" fmla="*/ 1146282 w 1339168"/>
              <a:gd name="connsiteY3" fmla="*/ 2169651 h 2190379"/>
              <a:gd name="connsiteX4" fmla="*/ 1329061 w 1339168"/>
              <a:gd name="connsiteY4" fmla="*/ 1756072 h 2190379"/>
              <a:gd name="connsiteX5" fmla="*/ 863468 w 1339168"/>
              <a:gd name="connsiteY5" fmla="*/ 928852 h 2190379"/>
              <a:gd name="connsiteX6" fmla="*/ 580191 w 1339168"/>
              <a:gd name="connsiteY6" fmla="*/ 487378 h 2190379"/>
              <a:gd name="connsiteX7" fmla="*/ 238905 w 1339168"/>
              <a:gd name="connsiteY7" fmla="*/ 0 h 2190379"/>
              <a:gd name="connsiteX0" fmla="*/ 0 w 1339168"/>
              <a:gd name="connsiteY0" fmla="*/ 87738 h 2190379"/>
              <a:gd name="connsiteX1" fmla="*/ 257963 w 1339168"/>
              <a:gd name="connsiteY1" fmla="*/ 1299427 h 2190379"/>
              <a:gd name="connsiteX2" fmla="*/ 713755 w 1339168"/>
              <a:gd name="connsiteY2" fmla="*/ 2041351 h 2190379"/>
              <a:gd name="connsiteX3" fmla="*/ 1146282 w 1339168"/>
              <a:gd name="connsiteY3" fmla="*/ 2169651 h 2190379"/>
              <a:gd name="connsiteX4" fmla="*/ 1329061 w 1339168"/>
              <a:gd name="connsiteY4" fmla="*/ 1756072 h 2190379"/>
              <a:gd name="connsiteX5" fmla="*/ 863468 w 1339168"/>
              <a:gd name="connsiteY5" fmla="*/ 928852 h 2190379"/>
              <a:gd name="connsiteX6" fmla="*/ 238905 w 1339168"/>
              <a:gd name="connsiteY6" fmla="*/ 0 h 2190379"/>
              <a:gd name="connsiteX0" fmla="*/ 0 w 1378916"/>
              <a:gd name="connsiteY0" fmla="*/ 87738 h 2190379"/>
              <a:gd name="connsiteX1" fmla="*/ 257963 w 1378916"/>
              <a:gd name="connsiteY1" fmla="*/ 1299427 h 2190379"/>
              <a:gd name="connsiteX2" fmla="*/ 713755 w 1378916"/>
              <a:gd name="connsiteY2" fmla="*/ 2041351 h 2190379"/>
              <a:gd name="connsiteX3" fmla="*/ 1146282 w 1378916"/>
              <a:gd name="connsiteY3" fmla="*/ 2169651 h 2190379"/>
              <a:gd name="connsiteX4" fmla="*/ 1329061 w 1378916"/>
              <a:gd name="connsiteY4" fmla="*/ 1756072 h 2190379"/>
              <a:gd name="connsiteX5" fmla="*/ 238905 w 1378916"/>
              <a:gd name="connsiteY5" fmla="*/ 0 h 2190379"/>
              <a:gd name="connsiteX0" fmla="*/ 0 w 1381378"/>
              <a:gd name="connsiteY0" fmla="*/ 87738 h 2254842"/>
              <a:gd name="connsiteX1" fmla="*/ 257963 w 1381378"/>
              <a:gd name="connsiteY1" fmla="*/ 1299427 h 2254842"/>
              <a:gd name="connsiteX2" fmla="*/ 713755 w 1381378"/>
              <a:gd name="connsiteY2" fmla="*/ 2041351 h 2254842"/>
              <a:gd name="connsiteX3" fmla="*/ 1157849 w 1381378"/>
              <a:gd name="connsiteY3" fmla="*/ 2242237 h 2254842"/>
              <a:gd name="connsiteX4" fmla="*/ 1329061 w 1381378"/>
              <a:gd name="connsiteY4" fmla="*/ 1756072 h 2254842"/>
              <a:gd name="connsiteX5" fmla="*/ 238905 w 1381378"/>
              <a:gd name="connsiteY5" fmla="*/ 0 h 2254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81378" h="2254842">
                <a:moveTo>
                  <a:pt x="0" y="87738"/>
                </a:moveTo>
                <a:cubicBezTo>
                  <a:pt x="22514" y="577290"/>
                  <a:pt x="139004" y="973825"/>
                  <a:pt x="257963" y="1299427"/>
                </a:cubicBezTo>
                <a:cubicBezTo>
                  <a:pt x="376922" y="1625029"/>
                  <a:pt x="563774" y="1884216"/>
                  <a:pt x="713755" y="2041351"/>
                </a:cubicBezTo>
                <a:cubicBezTo>
                  <a:pt x="863736" y="2198486"/>
                  <a:pt x="1055298" y="2289783"/>
                  <a:pt x="1157849" y="2242237"/>
                </a:cubicBezTo>
                <a:cubicBezTo>
                  <a:pt x="1260400" y="2194691"/>
                  <a:pt x="1482218" y="2129778"/>
                  <a:pt x="1329061" y="1756072"/>
                </a:cubicBezTo>
                <a:cubicBezTo>
                  <a:pt x="1175904" y="1382366"/>
                  <a:pt x="466021" y="365848"/>
                  <a:pt x="238905" y="0"/>
                </a:cubicBezTo>
              </a:path>
            </a:pathLst>
          </a:cu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9" name="ZoneTexte 118"/>
          <p:cNvSpPr txBox="1"/>
          <p:nvPr/>
        </p:nvSpPr>
        <p:spPr>
          <a:xfrm>
            <a:off x="1268797" y="2847931"/>
            <a:ext cx="1675669" cy="646331"/>
          </a:xfrm>
          <a:prstGeom prst="rect">
            <a:avLst/>
          </a:prstGeom>
          <a:solidFill>
            <a:schemeClr val="bg1">
              <a:alpha val="71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200" dirty="0"/>
              <a:t>e</a:t>
            </a:r>
            <a:r>
              <a:rPr lang="fr-FR" sz="1200" dirty="0" smtClean="0"/>
              <a:t>xpérimentent et évaluent selon critères DHS</a:t>
            </a:r>
            <a:endParaRPr lang="fr-FR" sz="1200" dirty="0"/>
          </a:p>
        </p:txBody>
      </p:sp>
      <p:sp>
        <p:nvSpPr>
          <p:cNvPr id="120" name="ZoneTexte 119"/>
          <p:cNvSpPr txBox="1">
            <a:spLocks noChangeAspect="1"/>
          </p:cNvSpPr>
          <p:nvPr/>
        </p:nvSpPr>
        <p:spPr>
          <a:xfrm>
            <a:off x="179513" y="1450180"/>
            <a:ext cx="737276" cy="523220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400" dirty="0" err="1" smtClean="0"/>
              <a:t>Geves</a:t>
            </a:r>
            <a:endParaRPr lang="fr-FR" sz="1400" dirty="0" smtClean="0"/>
          </a:p>
          <a:p>
            <a:pPr algn="ctr"/>
            <a:r>
              <a:rPr lang="fr-FR" sz="1400" dirty="0" smtClean="0"/>
              <a:t>(SNES)</a:t>
            </a:r>
          </a:p>
        </p:txBody>
      </p:sp>
      <p:cxnSp>
        <p:nvCxnSpPr>
          <p:cNvPr id="121" name="Connecteur droit avec flèche 120"/>
          <p:cNvCxnSpPr/>
          <p:nvPr/>
        </p:nvCxnSpPr>
        <p:spPr>
          <a:xfrm>
            <a:off x="1336490" y="911799"/>
            <a:ext cx="3910646" cy="1974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2" name="ZoneTexte 121"/>
          <p:cNvSpPr txBox="1"/>
          <p:nvPr/>
        </p:nvSpPr>
        <p:spPr>
          <a:xfrm>
            <a:off x="3330488" y="674729"/>
            <a:ext cx="1785736" cy="461665"/>
          </a:xfrm>
          <a:prstGeom prst="rect">
            <a:avLst/>
          </a:prstGeom>
          <a:solidFill>
            <a:schemeClr val="bg1">
              <a:alpha val="71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200" dirty="0" smtClean="0"/>
              <a:t>inscrit les variétés au Catalogue officiel</a:t>
            </a:r>
            <a:endParaRPr lang="fr-FR" sz="1200" dirty="0"/>
          </a:p>
        </p:txBody>
      </p:sp>
      <p:cxnSp>
        <p:nvCxnSpPr>
          <p:cNvPr id="123" name="Connecteur en angle 122"/>
          <p:cNvCxnSpPr/>
          <p:nvPr/>
        </p:nvCxnSpPr>
        <p:spPr>
          <a:xfrm>
            <a:off x="1043609" y="614126"/>
            <a:ext cx="377236" cy="292853"/>
          </a:xfrm>
          <a:prstGeom prst="bentConnector3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4" name="ZoneTexte 123"/>
          <p:cNvSpPr txBox="1"/>
          <p:nvPr/>
        </p:nvSpPr>
        <p:spPr>
          <a:xfrm>
            <a:off x="1268797" y="661339"/>
            <a:ext cx="1286979" cy="475055"/>
          </a:xfrm>
          <a:prstGeom prst="rect">
            <a:avLst/>
          </a:prstGeom>
          <a:solidFill>
            <a:schemeClr val="bg1">
              <a:alpha val="71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200" dirty="0" smtClean="0"/>
              <a:t>propose à l’inscription</a:t>
            </a:r>
            <a:endParaRPr lang="fr-FR" sz="1200" dirty="0"/>
          </a:p>
        </p:txBody>
      </p:sp>
      <p:sp>
        <p:nvSpPr>
          <p:cNvPr id="14" name="ZoneTexte 13"/>
          <p:cNvSpPr txBox="1"/>
          <p:nvPr/>
        </p:nvSpPr>
        <p:spPr>
          <a:xfrm>
            <a:off x="2699792" y="186899"/>
            <a:ext cx="630696" cy="800219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Min. Agri.</a:t>
            </a:r>
          </a:p>
          <a:p>
            <a:pPr algn="ctr"/>
            <a:endParaRPr lang="fr-FR" sz="1000" dirty="0"/>
          </a:p>
        </p:txBody>
      </p:sp>
      <p:grpSp>
        <p:nvGrpSpPr>
          <p:cNvPr id="76" name="Grouper 75"/>
          <p:cNvGrpSpPr/>
          <p:nvPr/>
        </p:nvGrpSpPr>
        <p:grpSpPr>
          <a:xfrm>
            <a:off x="5469876" y="1277570"/>
            <a:ext cx="1241037" cy="421595"/>
            <a:chOff x="7704108" y="518391"/>
            <a:chExt cx="1365141" cy="421595"/>
          </a:xfrm>
        </p:grpSpPr>
        <p:sp>
          <p:nvSpPr>
            <p:cNvPr id="77" name="Ellipse 76"/>
            <p:cNvSpPr/>
            <p:nvPr/>
          </p:nvSpPr>
          <p:spPr>
            <a:xfrm>
              <a:off x="7704108" y="518391"/>
              <a:ext cx="1365141" cy="421595"/>
            </a:xfrm>
            <a:prstGeom prst="ellipse">
              <a:avLst/>
            </a:prstGeom>
            <a:solidFill>
              <a:schemeClr val="bg2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00"/>
            </a:p>
          </p:txBody>
        </p:sp>
        <p:sp>
          <p:nvSpPr>
            <p:cNvPr id="78" name="ZoneTexte 77"/>
            <p:cNvSpPr txBox="1"/>
            <p:nvPr/>
          </p:nvSpPr>
          <p:spPr>
            <a:xfrm>
              <a:off x="7777503" y="541422"/>
              <a:ext cx="123452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400" dirty="0" smtClean="0"/>
                <a:t>Édition</a:t>
              </a:r>
              <a:endParaRPr lang="fr-FR" sz="1400" dirty="0"/>
            </a:p>
          </p:txBody>
        </p:sp>
      </p:grpSp>
      <p:grpSp>
        <p:nvGrpSpPr>
          <p:cNvPr id="79" name="Grouper 78"/>
          <p:cNvGrpSpPr/>
          <p:nvPr/>
        </p:nvGrpSpPr>
        <p:grpSpPr>
          <a:xfrm>
            <a:off x="5368330" y="2223007"/>
            <a:ext cx="1428183" cy="421595"/>
            <a:chOff x="7678725" y="518391"/>
            <a:chExt cx="1428183" cy="421595"/>
          </a:xfrm>
        </p:grpSpPr>
        <p:sp>
          <p:nvSpPr>
            <p:cNvPr id="80" name="Ellipse 79"/>
            <p:cNvSpPr/>
            <p:nvPr/>
          </p:nvSpPr>
          <p:spPr>
            <a:xfrm>
              <a:off x="7732330" y="518391"/>
              <a:ext cx="1365141" cy="421595"/>
            </a:xfrm>
            <a:prstGeom prst="ellipse">
              <a:avLst/>
            </a:prstGeom>
            <a:solidFill>
              <a:schemeClr val="bg2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00"/>
            </a:p>
          </p:txBody>
        </p:sp>
        <p:sp>
          <p:nvSpPr>
            <p:cNvPr id="81" name="ZoneTexte 80"/>
            <p:cNvSpPr txBox="1"/>
            <p:nvPr/>
          </p:nvSpPr>
          <p:spPr>
            <a:xfrm>
              <a:off x="7678725" y="541422"/>
              <a:ext cx="142818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400" dirty="0" smtClean="0"/>
                <a:t>Multiplication</a:t>
              </a:r>
              <a:endParaRPr lang="fr-FR" sz="1400" dirty="0"/>
            </a:p>
          </p:txBody>
        </p:sp>
      </p:grpSp>
      <p:cxnSp>
        <p:nvCxnSpPr>
          <p:cNvPr id="70" name="Connecteur droit avec flèche 69"/>
          <p:cNvCxnSpPr>
            <a:stCxn id="68" idx="3"/>
          </p:cNvCxnSpPr>
          <p:nvPr/>
        </p:nvCxnSpPr>
        <p:spPr>
          <a:xfrm>
            <a:off x="3252277" y="2261427"/>
            <a:ext cx="2217652" cy="2033300"/>
          </a:xfrm>
          <a:prstGeom prst="straightConnector1">
            <a:avLst/>
          </a:prstGeom>
          <a:ln>
            <a:solidFill>
              <a:srgbClr val="008000"/>
            </a:solidFill>
            <a:prstDash val="sysDash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1" name="Connecteur droit avec flèche 70"/>
          <p:cNvCxnSpPr>
            <a:stCxn id="68" idx="0"/>
            <a:endCxn id="77" idx="2"/>
          </p:cNvCxnSpPr>
          <p:nvPr/>
        </p:nvCxnSpPr>
        <p:spPr>
          <a:xfrm flipV="1">
            <a:off x="2923201" y="1488368"/>
            <a:ext cx="2546675" cy="619170"/>
          </a:xfrm>
          <a:prstGeom prst="straightConnector1">
            <a:avLst/>
          </a:prstGeom>
          <a:ln>
            <a:solidFill>
              <a:srgbClr val="008000"/>
            </a:solidFill>
            <a:prstDash val="sysDash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68" name="ZoneTexte 67"/>
          <p:cNvSpPr txBox="1"/>
          <p:nvPr/>
        </p:nvSpPr>
        <p:spPr>
          <a:xfrm>
            <a:off x="2594124" y="2107538"/>
            <a:ext cx="658153" cy="307777"/>
          </a:xfrm>
          <a:prstGeom prst="rect">
            <a:avLst/>
          </a:prstGeom>
          <a:solidFill>
            <a:srgbClr val="004200">
              <a:alpha val="28000"/>
            </a:srgbClr>
          </a:solidFill>
          <a:ln>
            <a:solidFill>
              <a:srgbClr val="0053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400" dirty="0" err="1" smtClean="0"/>
              <a:t>Ctifl</a:t>
            </a:r>
            <a:endParaRPr lang="fr-FR" sz="1400" dirty="0"/>
          </a:p>
        </p:txBody>
      </p:sp>
      <p:grpSp>
        <p:nvGrpSpPr>
          <p:cNvPr id="4" name="Grouper 3"/>
          <p:cNvGrpSpPr/>
          <p:nvPr/>
        </p:nvGrpSpPr>
        <p:grpSpPr>
          <a:xfrm>
            <a:off x="3596621" y="5366825"/>
            <a:ext cx="2418920" cy="551059"/>
            <a:chOff x="151679" y="5366825"/>
            <a:chExt cx="2418920" cy="551059"/>
          </a:xfrm>
        </p:grpSpPr>
        <p:sp>
          <p:nvSpPr>
            <p:cNvPr id="63" name="ZoneTexte 62"/>
            <p:cNvSpPr txBox="1"/>
            <p:nvPr/>
          </p:nvSpPr>
          <p:spPr>
            <a:xfrm>
              <a:off x="151679" y="5387817"/>
              <a:ext cx="2418920" cy="461665"/>
            </a:xfrm>
            <a:prstGeom prst="rect">
              <a:avLst/>
            </a:prstGeom>
            <a:solidFill>
              <a:srgbClr val="FFFFFF">
                <a:alpha val="87000"/>
              </a:srgbClr>
            </a:solidFill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fr-FR" sz="1200" dirty="0" smtClean="0"/>
                <a:t>Structures de 2ème mise en marché (GMS, grossistes, etc.)</a:t>
              </a:r>
              <a:endParaRPr lang="fr-FR" sz="1200" dirty="0"/>
            </a:p>
          </p:txBody>
        </p:sp>
        <p:sp>
          <p:nvSpPr>
            <p:cNvPr id="64" name="Rectangle à coins arrondis 63"/>
            <p:cNvSpPr/>
            <p:nvPr/>
          </p:nvSpPr>
          <p:spPr>
            <a:xfrm>
              <a:off x="151679" y="5366825"/>
              <a:ext cx="2418920" cy="551059"/>
            </a:xfrm>
            <a:prstGeom prst="roundRect">
              <a:avLst/>
            </a:prstGeom>
            <a:noFill/>
            <a:ln>
              <a:solidFill>
                <a:srgbClr val="7F7F7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/>
            </a:p>
          </p:txBody>
        </p:sp>
      </p:grpSp>
      <p:grpSp>
        <p:nvGrpSpPr>
          <p:cNvPr id="6" name="Grouper 5"/>
          <p:cNvGrpSpPr/>
          <p:nvPr/>
        </p:nvGrpSpPr>
        <p:grpSpPr>
          <a:xfrm>
            <a:off x="3596621" y="4635277"/>
            <a:ext cx="2427784" cy="551059"/>
            <a:chOff x="142815" y="4632361"/>
            <a:chExt cx="2427784" cy="551059"/>
          </a:xfrm>
        </p:grpSpPr>
        <p:sp>
          <p:nvSpPr>
            <p:cNvPr id="60" name="ZoneTexte 59"/>
            <p:cNvSpPr txBox="1"/>
            <p:nvPr/>
          </p:nvSpPr>
          <p:spPr>
            <a:xfrm>
              <a:off x="151679" y="4638954"/>
              <a:ext cx="2418920" cy="461665"/>
            </a:xfrm>
            <a:prstGeom prst="rect">
              <a:avLst/>
            </a:prstGeom>
            <a:solidFill>
              <a:srgbClr val="FFFFFF">
                <a:alpha val="87000"/>
              </a:srgbClr>
            </a:solidFill>
            <a:ln>
              <a:solidFill>
                <a:srgbClr val="FFFFFF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fr-FR" sz="1200" dirty="0" smtClean="0"/>
                <a:t>Structures de 1</a:t>
              </a:r>
              <a:r>
                <a:rPr lang="fr-FR" sz="1200" baseline="30000" dirty="0" smtClean="0"/>
                <a:t>ère</a:t>
              </a:r>
              <a:r>
                <a:rPr lang="fr-FR" sz="1200" dirty="0" smtClean="0"/>
                <a:t> mise en marché (</a:t>
              </a:r>
              <a:r>
                <a:rPr lang="fr-FR" sz="1200" dirty="0" err="1" smtClean="0"/>
                <a:t>coop</a:t>
              </a:r>
              <a:r>
                <a:rPr lang="fr-FR" sz="1200" dirty="0" smtClean="0"/>
                <a:t>, OP, etc.)</a:t>
              </a:r>
              <a:endParaRPr lang="fr-FR" sz="1200" dirty="0"/>
            </a:p>
          </p:txBody>
        </p:sp>
        <p:sp>
          <p:nvSpPr>
            <p:cNvPr id="66" name="Rectangle à coins arrondis 65"/>
            <p:cNvSpPr/>
            <p:nvPr/>
          </p:nvSpPr>
          <p:spPr>
            <a:xfrm>
              <a:off x="142815" y="4632361"/>
              <a:ext cx="2418920" cy="551059"/>
            </a:xfrm>
            <a:prstGeom prst="roundRect">
              <a:avLst/>
            </a:prstGeom>
            <a:noFill/>
            <a:ln>
              <a:solidFill>
                <a:srgbClr val="7F7F7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/>
            </a:p>
          </p:txBody>
        </p:sp>
      </p:grpSp>
      <p:sp>
        <p:nvSpPr>
          <p:cNvPr id="8" name="ZoneTexte 7"/>
          <p:cNvSpPr txBox="1"/>
          <p:nvPr/>
        </p:nvSpPr>
        <p:spPr>
          <a:xfrm>
            <a:off x="467544" y="5940569"/>
            <a:ext cx="2927404" cy="58477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fr-FR" sz="1600" b="1" dirty="0" smtClean="0"/>
              <a:t>Un système organisé </a:t>
            </a:r>
          </a:p>
          <a:p>
            <a:r>
              <a:rPr lang="fr-FR" sz="1600" b="1" dirty="0" smtClean="0"/>
              <a:t>Une structuration Top-down</a:t>
            </a:r>
            <a:endParaRPr lang="fr-FR" sz="1600" b="1" dirty="0"/>
          </a:p>
        </p:txBody>
      </p:sp>
    </p:spTree>
    <p:extLst>
      <p:ext uri="{BB962C8B-B14F-4D97-AF65-F5344CB8AC3E}">
        <p14:creationId xmlns:p14="http://schemas.microsoft.com/office/powerpoint/2010/main" val="1210843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Résultat d’images pour pêche fruit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176331"/>
            <a:ext cx="4392488" cy="4916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2483768" y="3140968"/>
            <a:ext cx="2985113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La filière pêche-abricot : </a:t>
            </a:r>
          </a:p>
          <a:p>
            <a:r>
              <a:rPr lang="fr-FR" dirty="0" smtClean="0"/>
              <a:t>Un système</a:t>
            </a:r>
          </a:p>
          <a:p>
            <a:pPr marL="285750" indent="-285750">
              <a:buFontTx/>
              <a:buChar char="-"/>
            </a:pPr>
            <a:r>
              <a:rPr lang="fr-FR" dirty="0"/>
              <a:t>C</a:t>
            </a:r>
            <a:r>
              <a:rPr lang="fr-FR" dirty="0" smtClean="0"/>
              <a:t>omplexe</a:t>
            </a:r>
          </a:p>
          <a:p>
            <a:pPr marL="285750" indent="-285750">
              <a:buFontTx/>
              <a:buChar char="-"/>
            </a:pPr>
            <a:r>
              <a:rPr lang="fr-FR" dirty="0" smtClean="0"/>
              <a:t>Multi-acteurs</a:t>
            </a:r>
          </a:p>
          <a:p>
            <a:pPr marL="285750" indent="-285750">
              <a:buFontTx/>
              <a:buChar char="-"/>
            </a:pPr>
            <a:r>
              <a:rPr lang="fr-FR" dirty="0" smtClean="0"/>
              <a:t>Organisé</a:t>
            </a:r>
          </a:p>
          <a:p>
            <a:pPr marL="285750" indent="-285750">
              <a:buFontTx/>
              <a:buChar char="-"/>
            </a:pPr>
            <a:r>
              <a:rPr lang="fr-FR" dirty="0" smtClean="0"/>
              <a:t>Sous contraintes </a:t>
            </a:r>
          </a:p>
          <a:p>
            <a:pPr marL="742950" lvl="1" indent="-285750">
              <a:buFontTx/>
              <a:buChar char="-"/>
            </a:pPr>
            <a:r>
              <a:rPr lang="fr-FR" dirty="0" smtClean="0"/>
              <a:t>internes</a:t>
            </a:r>
          </a:p>
          <a:p>
            <a:pPr marL="742950" lvl="1" indent="-285750">
              <a:buFontTx/>
              <a:buChar char="-"/>
            </a:pPr>
            <a:r>
              <a:rPr lang="fr-FR" dirty="0" smtClean="0"/>
              <a:t>externes</a:t>
            </a:r>
            <a:endParaRPr lang="fr-FR" dirty="0"/>
          </a:p>
        </p:txBody>
      </p:sp>
      <p:sp>
        <p:nvSpPr>
          <p:cNvPr id="2" name="Flèche vers le bas 1"/>
          <p:cNvSpPr/>
          <p:nvPr/>
        </p:nvSpPr>
        <p:spPr>
          <a:xfrm rot="18359536">
            <a:off x="2156194" y="2102606"/>
            <a:ext cx="304998" cy="7452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Flèche vers le bas 4"/>
          <p:cNvSpPr/>
          <p:nvPr/>
        </p:nvSpPr>
        <p:spPr>
          <a:xfrm rot="14343473">
            <a:off x="1917494" y="4838910"/>
            <a:ext cx="304998" cy="7452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lèche vers le bas 5"/>
          <p:cNvSpPr/>
          <p:nvPr/>
        </p:nvSpPr>
        <p:spPr>
          <a:xfrm rot="7748243">
            <a:off x="6427911" y="4924541"/>
            <a:ext cx="304998" cy="7452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lèche vers le bas 6"/>
          <p:cNvSpPr/>
          <p:nvPr/>
        </p:nvSpPr>
        <p:spPr>
          <a:xfrm rot="3016058">
            <a:off x="6507733" y="2371155"/>
            <a:ext cx="304998" cy="7452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ZoneTexte 2"/>
          <p:cNvSpPr txBox="1"/>
          <p:nvPr/>
        </p:nvSpPr>
        <p:spPr>
          <a:xfrm>
            <a:off x="539552" y="1484784"/>
            <a:ext cx="3137397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fr-FR" dirty="0" smtClean="0"/>
              <a:t>Changements climatiques</a:t>
            </a:r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6907316" y="1916832"/>
            <a:ext cx="1580882" cy="369332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fr-FR" dirty="0" smtClean="0"/>
              <a:t>Emergences</a:t>
            </a:r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5364088" y="5867980"/>
            <a:ext cx="3233578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fr-FR" dirty="0" smtClean="0"/>
              <a:t>Marché &amp; </a:t>
            </a:r>
            <a:r>
              <a:rPr lang="fr-FR" dirty="0" err="1" smtClean="0"/>
              <a:t>Consom’Acteurs</a:t>
            </a:r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540558" y="5949280"/>
            <a:ext cx="2879314" cy="369332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/>
          <a:p>
            <a:r>
              <a:rPr lang="fr-FR" dirty="0" smtClean="0"/>
              <a:t>Systèmes de production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31755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1560" y="620688"/>
            <a:ext cx="8208912" cy="792088"/>
          </a:xfrm>
        </p:spPr>
        <p:txBody>
          <a:bodyPr>
            <a:normAutofit/>
          </a:bodyPr>
          <a:lstStyle/>
          <a:p>
            <a:r>
              <a:rPr lang="fr-FR" sz="2800" b="1" dirty="0" smtClean="0"/>
              <a:t>Changements climatiques : mythes ou réalité</a:t>
            </a:r>
            <a:endParaRPr lang="fr-FR" sz="2800" b="1" dirty="0"/>
          </a:p>
        </p:txBody>
      </p:sp>
      <p:pic>
        <p:nvPicPr>
          <p:cNvPr id="4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3793" y="1779176"/>
            <a:ext cx="4200215" cy="4098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 l="972" t="11992"/>
          <a:stretch>
            <a:fillRect/>
          </a:stretch>
        </p:blipFill>
        <p:spPr bwMode="auto">
          <a:xfrm>
            <a:off x="4644008" y="2132856"/>
            <a:ext cx="4057729" cy="32628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ZoneTexte 6"/>
          <p:cNvSpPr txBox="1"/>
          <p:nvPr/>
        </p:nvSpPr>
        <p:spPr>
          <a:xfrm>
            <a:off x="1619672" y="6021288"/>
            <a:ext cx="17892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Risques de gel</a:t>
            </a:r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5508104" y="6011996"/>
            <a:ext cx="28841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Impact sur la dormance</a:t>
            </a:r>
          </a:p>
        </p:txBody>
      </p:sp>
      <p:sp>
        <p:nvSpPr>
          <p:cNvPr id="9" name="ZoneTexte 8"/>
          <p:cNvSpPr txBox="1"/>
          <p:nvPr/>
        </p:nvSpPr>
        <p:spPr>
          <a:xfrm flipH="1">
            <a:off x="971600" y="1916832"/>
            <a:ext cx="345638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5796136" y="5301208"/>
            <a:ext cx="33843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err="1" smtClean="0"/>
              <a:t>Goldrich</a:t>
            </a:r>
            <a:r>
              <a:rPr lang="fr-FR" sz="1600" dirty="0" smtClean="0"/>
              <a:t> à Etoile</a:t>
            </a:r>
            <a:endParaRPr lang="fr-FR" sz="1600" dirty="0"/>
          </a:p>
        </p:txBody>
      </p:sp>
      <p:sp>
        <p:nvSpPr>
          <p:cNvPr id="11" name="Ellipse 10"/>
          <p:cNvSpPr/>
          <p:nvPr/>
        </p:nvSpPr>
        <p:spPr>
          <a:xfrm>
            <a:off x="2627784" y="2286164"/>
            <a:ext cx="914400" cy="287102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Ellipse 12"/>
          <p:cNvSpPr/>
          <p:nvPr/>
        </p:nvSpPr>
        <p:spPr>
          <a:xfrm>
            <a:off x="3995936" y="2924944"/>
            <a:ext cx="745232" cy="220187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6652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1196752"/>
            <a:ext cx="8064896" cy="864096"/>
          </a:xfrm>
        </p:spPr>
        <p:txBody>
          <a:bodyPr>
            <a:noAutofit/>
          </a:bodyPr>
          <a:lstStyle/>
          <a:p>
            <a:r>
              <a:rPr lang="fr-FR" sz="2000" b="1" dirty="0"/>
              <a:t>Cadre conceptuel de la prise en considération de la sensibilité aux </a:t>
            </a:r>
            <a:r>
              <a:rPr lang="fr-FR" sz="2000" b="1" dirty="0" err="1"/>
              <a:t>bioagresseurs</a:t>
            </a:r>
            <a:r>
              <a:rPr lang="fr-FR" sz="2000" b="1" dirty="0"/>
              <a:t> pour une production fruitière </a:t>
            </a:r>
            <a:r>
              <a:rPr lang="fr-FR" sz="2000" b="1" dirty="0" smtClean="0"/>
              <a:t>durable</a:t>
            </a:r>
            <a:endParaRPr lang="fr-FR" sz="2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047208"/>
            <a:ext cx="5940152" cy="44582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re 1"/>
          <p:cNvSpPr txBox="1">
            <a:spLocks/>
          </p:cNvSpPr>
          <p:nvPr/>
        </p:nvSpPr>
        <p:spPr>
          <a:xfrm>
            <a:off x="1043490" y="4462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sz="3200" b="1" dirty="0" smtClean="0"/>
              <a:t>Faibles intrants et/ou résidus</a:t>
            </a:r>
            <a:endParaRPr lang="fr-FR" sz="3200" b="1" dirty="0"/>
          </a:p>
        </p:txBody>
      </p:sp>
    </p:spTree>
    <p:extLst>
      <p:ext uri="{BB962C8B-B14F-4D97-AF65-F5344CB8AC3E}">
        <p14:creationId xmlns:p14="http://schemas.microsoft.com/office/powerpoint/2010/main" val="29877944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59632" y="980728"/>
            <a:ext cx="6264696" cy="817160"/>
          </a:xfrm>
        </p:spPr>
        <p:txBody>
          <a:bodyPr>
            <a:normAutofit fontScale="90000"/>
          </a:bodyPr>
          <a:lstStyle/>
          <a:p>
            <a:r>
              <a:rPr lang="fr-FR" sz="2800" b="1" dirty="0" smtClean="0"/>
              <a:t>Un marché &amp; une Émergence :</a:t>
            </a:r>
            <a:br>
              <a:rPr lang="fr-FR" sz="2800" b="1" dirty="0" smtClean="0"/>
            </a:br>
            <a:r>
              <a:rPr lang="fr-FR" sz="2800" b="1" dirty="0" smtClean="0"/>
              <a:t>des </a:t>
            </a:r>
            <a:r>
              <a:rPr lang="fr-FR" sz="2800" b="1" dirty="0" err="1" smtClean="0"/>
              <a:t>Consom’Acteurs</a:t>
            </a:r>
            <a:endParaRPr lang="fr-FR" sz="28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43492" y="2132856"/>
            <a:ext cx="6777317" cy="3913660"/>
          </a:xfrm>
        </p:spPr>
        <p:txBody>
          <a:bodyPr>
            <a:normAutofit lnSpcReduction="10000"/>
          </a:bodyPr>
          <a:lstStyle/>
          <a:p>
            <a:r>
              <a:rPr lang="fr-FR" dirty="0" smtClean="0"/>
              <a:t>Fruit = produit</a:t>
            </a:r>
          </a:p>
          <a:p>
            <a:pPr lvl="1"/>
            <a:r>
              <a:rPr lang="fr-FR" dirty="0" smtClean="0"/>
              <a:t>Contraintes normatives</a:t>
            </a:r>
          </a:p>
          <a:p>
            <a:pPr lvl="1"/>
            <a:r>
              <a:rPr lang="fr-FR" dirty="0" smtClean="0"/>
              <a:t>Contraintes distributeurs </a:t>
            </a:r>
          </a:p>
          <a:p>
            <a:pPr lvl="1"/>
            <a:r>
              <a:rPr lang="fr-FR" dirty="0" smtClean="0"/>
              <a:t>…</a:t>
            </a:r>
          </a:p>
          <a:p>
            <a:endParaRPr lang="fr-FR" dirty="0"/>
          </a:p>
          <a:p>
            <a:r>
              <a:rPr lang="fr-FR" dirty="0" smtClean="0"/>
              <a:t>Fruit = dessert</a:t>
            </a:r>
          </a:p>
          <a:p>
            <a:pPr lvl="1"/>
            <a:r>
              <a:rPr lang="fr-FR" dirty="0" smtClean="0"/>
              <a:t>Apparence</a:t>
            </a:r>
          </a:p>
          <a:p>
            <a:pPr lvl="1"/>
            <a:r>
              <a:rPr lang="fr-FR" dirty="0" smtClean="0"/>
              <a:t>Goût &amp; saveur</a:t>
            </a:r>
          </a:p>
          <a:p>
            <a:pPr lvl="1"/>
            <a:r>
              <a:rPr lang="fr-FR" dirty="0" smtClean="0"/>
              <a:t>Valeur santé</a:t>
            </a:r>
          </a:p>
          <a:p>
            <a:pPr lvl="1"/>
            <a:r>
              <a:rPr lang="fr-FR" dirty="0" smtClean="0"/>
              <a:t>Origine</a:t>
            </a:r>
          </a:p>
        </p:txBody>
      </p:sp>
    </p:spTree>
    <p:extLst>
      <p:ext uri="{BB962C8B-B14F-4D97-AF65-F5344CB8AC3E}">
        <p14:creationId xmlns:p14="http://schemas.microsoft.com/office/powerpoint/2010/main" val="3308609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3568" y="836712"/>
            <a:ext cx="7848872" cy="673144"/>
          </a:xfrm>
        </p:spPr>
        <p:txBody>
          <a:bodyPr>
            <a:normAutofit/>
          </a:bodyPr>
          <a:lstStyle/>
          <a:p>
            <a:r>
              <a:rPr lang="fr-FR" sz="2800" b="1" dirty="0" smtClean="0"/>
              <a:t>Diversité des systèmes de production</a:t>
            </a:r>
            <a:endParaRPr lang="fr-FR" sz="28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43492" y="1772816"/>
            <a:ext cx="7272924" cy="4464496"/>
          </a:xfrm>
        </p:spPr>
        <p:txBody>
          <a:bodyPr>
            <a:normAutofit fontScale="85000" lnSpcReduction="20000"/>
          </a:bodyPr>
          <a:lstStyle/>
          <a:p>
            <a:r>
              <a:rPr lang="fr-FR" dirty="0" smtClean="0"/>
              <a:t>La diversité des systèmes s’accroit :</a:t>
            </a:r>
          </a:p>
          <a:p>
            <a:pPr lvl="1"/>
            <a:r>
              <a:rPr lang="fr-FR" dirty="0" smtClean="0"/>
              <a:t>Une réalité qui ressort de toutes les analyses</a:t>
            </a:r>
          </a:p>
          <a:p>
            <a:pPr lvl="2"/>
            <a:r>
              <a:rPr lang="fr-FR" dirty="0" smtClean="0"/>
              <a:t>Intensif – AB – circuit court…</a:t>
            </a:r>
          </a:p>
          <a:p>
            <a:endParaRPr lang="fr-FR" dirty="0"/>
          </a:p>
          <a:p>
            <a:r>
              <a:rPr lang="fr-FR" dirty="0" smtClean="0"/>
              <a:t>? Comment répondre aux exigences </a:t>
            </a:r>
          </a:p>
          <a:p>
            <a:pPr lvl="1"/>
            <a:r>
              <a:rPr lang="fr-FR" dirty="0" smtClean="0"/>
              <a:t>de tous? </a:t>
            </a:r>
          </a:p>
          <a:p>
            <a:pPr lvl="1"/>
            <a:r>
              <a:rPr lang="fr-FR" dirty="0"/>
              <a:t>d</a:t>
            </a:r>
            <a:r>
              <a:rPr lang="fr-FR" dirty="0" smtClean="0"/>
              <a:t>e chacun?</a:t>
            </a:r>
          </a:p>
          <a:p>
            <a:pPr lvl="1"/>
            <a:r>
              <a:rPr lang="fr-FR" dirty="0"/>
              <a:t>d</a:t>
            </a:r>
            <a:r>
              <a:rPr lang="fr-FR" dirty="0" smtClean="0"/>
              <a:t>u plus grand nombre? </a:t>
            </a:r>
          </a:p>
          <a:p>
            <a:pPr lvl="1"/>
            <a:endParaRPr lang="fr-FR" dirty="0"/>
          </a:p>
          <a:p>
            <a:pPr lvl="1">
              <a:buFont typeface="Symbol" pitchFamily="18" charset="2"/>
              <a:buChar char="Þ"/>
            </a:pPr>
            <a:r>
              <a:rPr lang="fr-FR" b="1" dirty="0" smtClean="0">
                <a:solidFill>
                  <a:srgbClr val="FF0000"/>
                </a:solidFill>
              </a:rPr>
              <a:t>Exhaustif = impossible</a:t>
            </a:r>
          </a:p>
          <a:p>
            <a:pPr lvl="1">
              <a:buFont typeface="Symbol" pitchFamily="18" charset="2"/>
              <a:buChar char="Þ"/>
            </a:pPr>
            <a:endParaRPr lang="fr-FR" b="1" dirty="0" smtClean="0">
              <a:solidFill>
                <a:srgbClr val="FF0000"/>
              </a:solidFill>
            </a:endParaRPr>
          </a:p>
          <a:p>
            <a:pPr lvl="1">
              <a:buFont typeface="Symbol" pitchFamily="18" charset="2"/>
              <a:buChar char="Þ"/>
            </a:pPr>
            <a:r>
              <a:rPr lang="fr-FR" b="1" dirty="0" smtClean="0">
                <a:solidFill>
                  <a:srgbClr val="FF0000"/>
                </a:solidFill>
              </a:rPr>
              <a:t>Conséquences sur la R&amp;D</a:t>
            </a:r>
          </a:p>
          <a:p>
            <a:pPr lvl="2">
              <a:buFont typeface="Symbol" pitchFamily="18" charset="2"/>
              <a:buChar char="Þ"/>
            </a:pPr>
            <a:r>
              <a:rPr lang="fr-FR" b="1" dirty="0" smtClean="0">
                <a:solidFill>
                  <a:srgbClr val="FF0000"/>
                </a:solidFill>
              </a:rPr>
              <a:t>Système dirigé?</a:t>
            </a:r>
          </a:p>
          <a:p>
            <a:pPr lvl="2">
              <a:buFont typeface="Symbol" pitchFamily="18" charset="2"/>
              <a:buChar char="Þ"/>
            </a:pPr>
            <a:r>
              <a:rPr lang="fr-FR" b="1" dirty="0" smtClean="0">
                <a:solidFill>
                  <a:srgbClr val="FF0000"/>
                </a:solidFill>
              </a:rPr>
              <a:t>Choix des opérateurs?</a:t>
            </a:r>
          </a:p>
          <a:p>
            <a:pPr lvl="2">
              <a:buFont typeface="Symbol" pitchFamily="18" charset="2"/>
              <a:buChar char="Þ"/>
            </a:pPr>
            <a:r>
              <a:rPr lang="fr-FR" b="1" dirty="0" err="1" smtClean="0">
                <a:solidFill>
                  <a:srgbClr val="FF0000"/>
                </a:solidFill>
              </a:rPr>
              <a:t>Idéotypage</a:t>
            </a:r>
            <a:r>
              <a:rPr lang="fr-FR" b="1" dirty="0" smtClean="0">
                <a:solidFill>
                  <a:srgbClr val="FF0000"/>
                </a:solidFill>
              </a:rPr>
              <a:t>?</a:t>
            </a:r>
          </a:p>
          <a:p>
            <a:pPr lvl="1">
              <a:buFont typeface="Symbol" pitchFamily="18" charset="2"/>
              <a:buChar char="Þ"/>
            </a:pPr>
            <a:endParaRPr lang="fr-FR" dirty="0" smtClean="0"/>
          </a:p>
        </p:txBody>
      </p:sp>
      <p:pic>
        <p:nvPicPr>
          <p:cNvPr id="4" name="Picture 2" descr="http://previews.123rf.com/images/novelo/novelo1204/novelo120400026/13187079-d-s-casino-rouge-tombant-sur-le-sol-Banque-d'imag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5784" y="4293096"/>
            <a:ext cx="2119288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17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7705" y="548680"/>
            <a:ext cx="4754375" cy="792088"/>
          </a:xfrm>
        </p:spPr>
        <p:txBody>
          <a:bodyPr>
            <a:normAutofit fontScale="90000"/>
          </a:bodyPr>
          <a:lstStyle/>
          <a:p>
            <a:r>
              <a:rPr lang="fr-FR" sz="2800" b="1" dirty="0" smtClean="0"/>
              <a:t>Vers un </a:t>
            </a:r>
            <a:r>
              <a:rPr lang="fr-FR" sz="2800" b="1" dirty="0" err="1" smtClean="0"/>
              <a:t>idéotypage</a:t>
            </a:r>
            <a:r>
              <a:rPr lang="fr-FR" sz="2800" b="1" dirty="0" smtClean="0"/>
              <a:t/>
            </a:r>
            <a:br>
              <a:rPr lang="fr-FR" sz="2800" b="1" dirty="0" smtClean="0"/>
            </a:br>
            <a:r>
              <a:rPr lang="fr-FR" sz="2800" b="1" i="1" dirty="0" err="1" smtClean="0"/>
              <a:t>scénariation</a:t>
            </a:r>
            <a:r>
              <a:rPr lang="fr-FR" sz="2800" b="1" i="1" dirty="0" smtClean="0"/>
              <a:t> &amp; priorisation</a:t>
            </a:r>
            <a:endParaRPr lang="fr-FR" sz="2800" b="1" i="1" dirty="0"/>
          </a:p>
        </p:txBody>
      </p:sp>
      <p:graphicFrame>
        <p:nvGraphicFramePr>
          <p:cNvPr id="4" name="Espace réservé du contenu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16007174"/>
              </p:ext>
            </p:extLst>
          </p:nvPr>
        </p:nvGraphicFramePr>
        <p:xfrm>
          <a:off x="3919747" y="1101861"/>
          <a:ext cx="5616624" cy="39006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5" name="Connecteur droit 4"/>
          <p:cNvCxnSpPr>
            <a:stCxn id="7" idx="2"/>
          </p:cNvCxnSpPr>
          <p:nvPr/>
        </p:nvCxnSpPr>
        <p:spPr>
          <a:xfrm flipV="1">
            <a:off x="912200" y="5085185"/>
            <a:ext cx="845696" cy="1277023"/>
          </a:xfrm>
          <a:prstGeom prst="line">
            <a:avLst/>
          </a:prstGeom>
          <a:ln>
            <a:solidFill>
              <a:srgbClr val="B6C400"/>
            </a:solidFill>
            <a:prstDash val="solid"/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5"/>
          <p:cNvCxnSpPr/>
          <p:nvPr/>
        </p:nvCxnSpPr>
        <p:spPr>
          <a:xfrm flipV="1">
            <a:off x="912200" y="4127488"/>
            <a:ext cx="1" cy="2181832"/>
          </a:xfrm>
          <a:prstGeom prst="line">
            <a:avLst/>
          </a:prstGeom>
          <a:ln>
            <a:solidFill>
              <a:schemeClr val="accent4">
                <a:lumMod val="75000"/>
              </a:schemeClr>
            </a:solidFill>
            <a:prstDash val="solid"/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Losange 6"/>
          <p:cNvSpPr/>
          <p:nvPr/>
        </p:nvSpPr>
        <p:spPr>
          <a:xfrm>
            <a:off x="840514" y="6309320"/>
            <a:ext cx="143372" cy="52888"/>
          </a:xfrm>
          <a:prstGeom prst="diamond">
            <a:avLst/>
          </a:prstGeom>
          <a:solidFill>
            <a:schemeClr val="tx1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00"/>
          </a:p>
        </p:txBody>
      </p:sp>
      <p:sp>
        <p:nvSpPr>
          <p:cNvPr id="8" name="ZoneTexte 7"/>
          <p:cNvSpPr txBox="1"/>
          <p:nvPr/>
        </p:nvSpPr>
        <p:spPr>
          <a:xfrm>
            <a:off x="323915" y="5478323"/>
            <a:ext cx="935717" cy="400110"/>
          </a:xfrm>
          <a:prstGeom prst="rect">
            <a:avLst/>
          </a:prstGeom>
          <a:solidFill>
            <a:srgbClr val="FFFFFF">
              <a:alpha val="80000"/>
            </a:srgb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000" b="1" dirty="0" smtClean="0"/>
              <a:t>Situation actuelle</a:t>
            </a:r>
            <a:endParaRPr lang="fr-FR" sz="1000" b="1" dirty="0"/>
          </a:p>
        </p:txBody>
      </p:sp>
      <p:sp>
        <p:nvSpPr>
          <p:cNvPr id="9" name="ZoneTexte 8"/>
          <p:cNvSpPr txBox="1"/>
          <p:nvPr/>
        </p:nvSpPr>
        <p:spPr>
          <a:xfrm>
            <a:off x="179512" y="4109010"/>
            <a:ext cx="1569312" cy="400110"/>
          </a:xfrm>
          <a:prstGeom prst="rect">
            <a:avLst/>
          </a:prstGeom>
          <a:solidFill>
            <a:srgbClr val="FFFFFF">
              <a:alpha val="80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000" dirty="0" smtClean="0"/>
              <a:t>Scénario </a:t>
            </a:r>
          </a:p>
          <a:p>
            <a:pPr algn="ctr"/>
            <a:r>
              <a:rPr lang="fr-FR" sz="1000" dirty="0" smtClean="0"/>
              <a:t>« Export lointain »</a:t>
            </a:r>
            <a:endParaRPr lang="fr-FR" sz="1000" dirty="0"/>
          </a:p>
        </p:txBody>
      </p:sp>
      <p:cxnSp>
        <p:nvCxnSpPr>
          <p:cNvPr id="10" name="Connecteur droit 9"/>
          <p:cNvCxnSpPr>
            <a:stCxn id="7" idx="3"/>
          </p:cNvCxnSpPr>
          <p:nvPr/>
        </p:nvCxnSpPr>
        <p:spPr>
          <a:xfrm flipV="1">
            <a:off x="983886" y="6309320"/>
            <a:ext cx="5560390" cy="26444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ZoneTexte 10"/>
          <p:cNvSpPr txBox="1"/>
          <p:nvPr/>
        </p:nvSpPr>
        <p:spPr>
          <a:xfrm>
            <a:off x="1757896" y="4377298"/>
            <a:ext cx="1661976" cy="707886"/>
          </a:xfrm>
          <a:prstGeom prst="rect">
            <a:avLst/>
          </a:prstGeom>
          <a:solidFill>
            <a:srgbClr val="FFFFFF">
              <a:alpha val="80000"/>
            </a:srgbClr>
          </a:solidFill>
          <a:ln>
            <a:solidFill>
              <a:srgbClr val="B6C4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000" dirty="0"/>
              <a:t>Scénario « Diversification des modes de commercialisation </a:t>
            </a:r>
            <a:r>
              <a:rPr lang="fr-FR" sz="1000" dirty="0" smtClean="0"/>
              <a:t>»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1830136" y="6063099"/>
            <a:ext cx="2089611" cy="246221"/>
          </a:xfrm>
          <a:prstGeom prst="rect">
            <a:avLst/>
          </a:prstGeom>
          <a:solidFill>
            <a:srgbClr val="FFFFFF">
              <a:alpha val="80000"/>
            </a:srgbClr>
          </a:solidFill>
        </p:spPr>
        <p:txBody>
          <a:bodyPr wrap="square" rtlCol="0">
            <a:spAutoFit/>
          </a:bodyPr>
          <a:lstStyle/>
          <a:p>
            <a:pPr algn="r"/>
            <a:r>
              <a:rPr lang="fr-FR" sz="1000" b="1" dirty="0" smtClean="0">
                <a:solidFill>
                  <a:schemeClr val="bg1">
                    <a:lumMod val="50000"/>
                  </a:schemeClr>
                </a:solidFill>
              </a:rPr>
              <a:t>Gradient d’écologisation</a:t>
            </a:r>
            <a:endParaRPr lang="fr-FR" sz="1000" b="1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13" name="Connecteur droit 12"/>
          <p:cNvCxnSpPr>
            <a:stCxn id="7" idx="3"/>
            <a:endCxn id="14" idx="2"/>
          </p:cNvCxnSpPr>
          <p:nvPr/>
        </p:nvCxnSpPr>
        <p:spPr>
          <a:xfrm flipV="1">
            <a:off x="983886" y="4941168"/>
            <a:ext cx="3366197" cy="139459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sysDash"/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ZoneTexte 13"/>
          <p:cNvSpPr txBox="1"/>
          <p:nvPr/>
        </p:nvSpPr>
        <p:spPr>
          <a:xfrm>
            <a:off x="3645525" y="4541058"/>
            <a:ext cx="1409116" cy="400110"/>
          </a:xfrm>
          <a:prstGeom prst="rect">
            <a:avLst/>
          </a:prstGeom>
          <a:solidFill>
            <a:srgbClr val="FFFFFF">
              <a:alpha val="80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000" i="1" dirty="0" smtClean="0">
                <a:solidFill>
                  <a:schemeClr val="bg1">
                    <a:lumMod val="50000"/>
                  </a:schemeClr>
                </a:solidFill>
              </a:rPr>
              <a:t>Scénario «</a:t>
            </a:r>
            <a:r>
              <a:rPr lang="fr-FR" sz="1000" i="1" dirty="0">
                <a:solidFill>
                  <a:schemeClr val="bg1">
                    <a:lumMod val="50000"/>
                  </a:schemeClr>
                </a:solidFill>
              </a:rPr>
              <a:t> </a:t>
            </a:r>
            <a:r>
              <a:rPr lang="fr-FR" sz="1000" i="1" dirty="0" smtClean="0">
                <a:solidFill>
                  <a:schemeClr val="bg1">
                    <a:lumMod val="50000"/>
                  </a:schemeClr>
                </a:solidFill>
              </a:rPr>
              <a:t>Zéro phyto</a:t>
            </a:r>
            <a:r>
              <a:rPr lang="fr-FR" sz="1000" i="1" dirty="0">
                <a:solidFill>
                  <a:schemeClr val="bg1">
                    <a:lumMod val="50000"/>
                  </a:schemeClr>
                </a:solidFill>
              </a:rPr>
              <a:t> »</a:t>
            </a:r>
          </a:p>
        </p:txBody>
      </p:sp>
      <p:cxnSp>
        <p:nvCxnSpPr>
          <p:cNvPr id="15" name="Connecteur droit 14"/>
          <p:cNvCxnSpPr>
            <a:stCxn id="7" idx="3"/>
            <a:endCxn id="16" idx="2"/>
          </p:cNvCxnSpPr>
          <p:nvPr/>
        </p:nvCxnSpPr>
        <p:spPr>
          <a:xfrm flipV="1">
            <a:off x="983886" y="5373216"/>
            <a:ext cx="4166025" cy="96254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sysDash"/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ZoneTexte 15"/>
          <p:cNvSpPr txBox="1"/>
          <p:nvPr/>
        </p:nvSpPr>
        <p:spPr>
          <a:xfrm>
            <a:off x="4581721" y="4973106"/>
            <a:ext cx="1136380" cy="400110"/>
          </a:xfrm>
          <a:prstGeom prst="rect">
            <a:avLst/>
          </a:prstGeom>
          <a:solidFill>
            <a:srgbClr val="FFFFFF">
              <a:alpha val="80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000" i="1" dirty="0" smtClean="0">
                <a:solidFill>
                  <a:schemeClr val="bg1">
                    <a:lumMod val="50000"/>
                  </a:schemeClr>
                </a:solidFill>
              </a:rPr>
              <a:t>Scénario </a:t>
            </a:r>
          </a:p>
          <a:p>
            <a:pPr algn="ctr"/>
            <a:r>
              <a:rPr lang="fr-FR" sz="1000" i="1" dirty="0" smtClean="0">
                <a:solidFill>
                  <a:schemeClr val="bg1">
                    <a:lumMod val="50000"/>
                  </a:schemeClr>
                </a:solidFill>
              </a:rPr>
              <a:t>«</a:t>
            </a:r>
            <a:r>
              <a:rPr lang="fr-FR" sz="1000" i="1" dirty="0">
                <a:solidFill>
                  <a:schemeClr val="bg1">
                    <a:lumMod val="50000"/>
                  </a:schemeClr>
                </a:solidFill>
              </a:rPr>
              <a:t> </a:t>
            </a:r>
            <a:r>
              <a:rPr lang="fr-FR" sz="1000" i="1" dirty="0" smtClean="0">
                <a:solidFill>
                  <a:schemeClr val="bg1">
                    <a:lumMod val="50000"/>
                  </a:schemeClr>
                </a:solidFill>
              </a:rPr>
              <a:t>Intrants zéro</a:t>
            </a:r>
            <a:r>
              <a:rPr lang="fr-FR" sz="1000" i="1" dirty="0">
                <a:solidFill>
                  <a:schemeClr val="bg1">
                    <a:lumMod val="50000"/>
                  </a:schemeClr>
                </a:solidFill>
              </a:rPr>
              <a:t> »</a:t>
            </a:r>
          </a:p>
        </p:txBody>
      </p:sp>
      <p:cxnSp>
        <p:nvCxnSpPr>
          <p:cNvPr id="17" name="Connecteur droit 16"/>
          <p:cNvCxnSpPr>
            <a:stCxn id="9" idx="0"/>
            <a:endCxn id="18" idx="2"/>
          </p:cNvCxnSpPr>
          <p:nvPr/>
        </p:nvCxnSpPr>
        <p:spPr>
          <a:xfrm flipV="1">
            <a:off x="964168" y="3068960"/>
            <a:ext cx="401" cy="1040050"/>
          </a:xfrm>
          <a:prstGeom prst="line">
            <a:avLst/>
          </a:prstGeom>
          <a:ln>
            <a:prstDash val="solid"/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ZoneTexte 17"/>
          <p:cNvSpPr txBox="1"/>
          <p:nvPr/>
        </p:nvSpPr>
        <p:spPr>
          <a:xfrm>
            <a:off x="482666" y="2668850"/>
            <a:ext cx="963806" cy="400110"/>
          </a:xfrm>
          <a:prstGeom prst="rect">
            <a:avLst/>
          </a:prstGeom>
          <a:solidFill>
            <a:srgbClr val="FFFFFF">
              <a:alpha val="80000"/>
            </a:srgb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000" dirty="0" smtClean="0"/>
              <a:t>Maturité précoce</a:t>
            </a:r>
            <a:endParaRPr lang="fr-FR" sz="1000" dirty="0"/>
          </a:p>
        </p:txBody>
      </p:sp>
      <p:cxnSp>
        <p:nvCxnSpPr>
          <p:cNvPr id="19" name="Connecteur droit 18"/>
          <p:cNvCxnSpPr>
            <a:stCxn id="9" idx="0"/>
            <a:endCxn id="20" idx="2"/>
          </p:cNvCxnSpPr>
          <p:nvPr/>
        </p:nvCxnSpPr>
        <p:spPr>
          <a:xfrm flipV="1">
            <a:off x="964168" y="3501008"/>
            <a:ext cx="933443" cy="608002"/>
          </a:xfrm>
          <a:prstGeom prst="line">
            <a:avLst/>
          </a:prstGeom>
          <a:ln>
            <a:solidFill>
              <a:schemeClr val="accent2"/>
            </a:solidFill>
            <a:prstDash val="solid"/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ZoneTexte 19"/>
          <p:cNvSpPr txBox="1"/>
          <p:nvPr/>
        </p:nvSpPr>
        <p:spPr>
          <a:xfrm>
            <a:off x="1455470" y="3100898"/>
            <a:ext cx="884282" cy="400110"/>
          </a:xfrm>
          <a:prstGeom prst="rect">
            <a:avLst/>
          </a:prstGeom>
          <a:solidFill>
            <a:srgbClr val="FFFFFF">
              <a:alpha val="80000"/>
            </a:srgbClr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000" dirty="0" smtClean="0"/>
              <a:t>Maturité tardive</a:t>
            </a:r>
            <a:endParaRPr lang="fr-FR" sz="1000" dirty="0"/>
          </a:p>
        </p:txBody>
      </p:sp>
    </p:spTree>
    <p:extLst>
      <p:ext uri="{BB962C8B-B14F-4D97-AF65-F5344CB8AC3E}">
        <p14:creationId xmlns:p14="http://schemas.microsoft.com/office/powerpoint/2010/main" val="3362888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301</TotalTime>
  <Words>389</Words>
  <Application>Microsoft Office PowerPoint</Application>
  <PresentationFormat>Affichage à l'écran (4:3)</PresentationFormat>
  <Paragraphs>108</Paragraphs>
  <Slides>14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5" baseType="lpstr">
      <vt:lpstr>Austin</vt:lpstr>
      <vt:lpstr>La recherche et le développement :  une nouvelle organisation au service de nos producteurs</vt:lpstr>
      <vt:lpstr>Présentation PowerPoint</vt:lpstr>
      <vt:lpstr>Présentation PowerPoint</vt:lpstr>
      <vt:lpstr>Présentation PowerPoint</vt:lpstr>
      <vt:lpstr>Changements climatiques : mythes ou réalité</vt:lpstr>
      <vt:lpstr>Cadre conceptuel de la prise en considération de la sensibilité aux bioagresseurs pour une production fruitière durable</vt:lpstr>
      <vt:lpstr>Un marché &amp; une Émergence : des Consom’Acteurs</vt:lpstr>
      <vt:lpstr>Diversité des systèmes de production</vt:lpstr>
      <vt:lpstr>Vers un idéotypage scénariation &amp; priorisation</vt:lpstr>
      <vt:lpstr>Les acteurs dans la filière un système contraint orienté top-down</vt:lpstr>
      <vt:lpstr>Présentation PowerPoint</vt:lpstr>
      <vt:lpstr>Présentation PowerPoint</vt:lpstr>
      <vt:lpstr>Principales caractéristiques attendues dans l’évaluation du matériel végétal fruitier et priorités (flèches) émanant du groupe Médiéval</vt:lpstr>
      <vt:lpstr>Eléments pour structurer un réseau d’acquisition de données et d’évaluation du comportement agronomique et adaptatif du matériel végétal fruitier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Audergon Jean-Marc</dc:creator>
  <cp:lastModifiedBy>Jullian Evelyne</cp:lastModifiedBy>
  <cp:revision>33</cp:revision>
  <dcterms:created xsi:type="dcterms:W3CDTF">2016-11-16T17:39:44Z</dcterms:created>
  <dcterms:modified xsi:type="dcterms:W3CDTF">2016-11-18T07:29:26Z</dcterms:modified>
</cp:coreProperties>
</file>