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8"/>
  </p:handoutMasterIdLst>
  <p:sldIdLst>
    <p:sldId id="256" r:id="rId2"/>
    <p:sldId id="259" r:id="rId3"/>
    <p:sldId id="263" r:id="rId4"/>
    <p:sldId id="288" r:id="rId5"/>
    <p:sldId id="289" r:id="rId6"/>
    <p:sldId id="278" r:id="rId7"/>
    <p:sldId id="264" r:id="rId8"/>
    <p:sldId id="265" r:id="rId9"/>
    <p:sldId id="266" r:id="rId10"/>
    <p:sldId id="290" r:id="rId11"/>
    <p:sldId id="292" r:id="rId12"/>
    <p:sldId id="291" r:id="rId13"/>
    <p:sldId id="272" r:id="rId14"/>
    <p:sldId id="268" r:id="rId15"/>
    <p:sldId id="270" r:id="rId16"/>
    <p:sldId id="293" r:id="rId17"/>
    <p:sldId id="275" r:id="rId18"/>
    <p:sldId id="276" r:id="rId19"/>
    <p:sldId id="294" r:id="rId20"/>
    <p:sldId id="260" r:id="rId21"/>
    <p:sldId id="296" r:id="rId22"/>
    <p:sldId id="295" r:id="rId23"/>
    <p:sldId id="281" r:id="rId24"/>
    <p:sldId id="283" r:id="rId25"/>
    <p:sldId id="262" r:id="rId26"/>
    <p:sldId id="279" r:id="rId27"/>
  </p:sldIdLst>
  <p:sldSz cx="9144000" cy="6858000" type="screen4x3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8000"/>
    <a:srgbClr val="336600"/>
    <a:srgbClr val="663300"/>
    <a:srgbClr val="66FF33"/>
    <a:srgbClr val="000066"/>
    <a:srgbClr val="3333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574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02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6363" cy="511731"/>
          </a:xfrm>
          <a:prstGeom prst="rect">
            <a:avLst/>
          </a:prstGeom>
        </p:spPr>
        <p:txBody>
          <a:bodyPr vert="horz" lIns="98687" tIns="49343" rIns="98687" bIns="49343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1295" y="1"/>
            <a:ext cx="3076363" cy="511731"/>
          </a:xfrm>
          <a:prstGeom prst="rect">
            <a:avLst/>
          </a:prstGeom>
        </p:spPr>
        <p:txBody>
          <a:bodyPr vert="horz" lIns="98687" tIns="49343" rIns="98687" bIns="49343" rtlCol="0"/>
          <a:lstStyle>
            <a:lvl1pPr algn="r">
              <a:defRPr sz="1300"/>
            </a:lvl1pPr>
          </a:lstStyle>
          <a:p>
            <a:fld id="{0D756F2F-9868-4DC3-8BEA-BC9EC8029E8D}" type="datetimeFigureOut">
              <a:rPr lang="fr-FR" smtClean="0"/>
              <a:pPr/>
              <a:t>28/08/2016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1731"/>
          </a:xfrm>
          <a:prstGeom prst="rect">
            <a:avLst/>
          </a:prstGeom>
        </p:spPr>
        <p:txBody>
          <a:bodyPr vert="horz" lIns="98687" tIns="49343" rIns="98687" bIns="49343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1295" y="9721107"/>
            <a:ext cx="3076363" cy="511731"/>
          </a:xfrm>
          <a:prstGeom prst="rect">
            <a:avLst/>
          </a:prstGeom>
        </p:spPr>
        <p:txBody>
          <a:bodyPr vert="horz" lIns="98687" tIns="49343" rIns="98687" bIns="49343" rtlCol="0" anchor="b"/>
          <a:lstStyle>
            <a:lvl1pPr algn="r">
              <a:defRPr sz="1300"/>
            </a:lvl1pPr>
          </a:lstStyle>
          <a:p>
            <a:fld id="{5F9557E6-EB36-4849-A351-83A792A5986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66576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0B7CB-0968-4619-99BA-CFA7D54CF7BA}" type="datetimeFigureOut">
              <a:rPr lang="fr-FR" smtClean="0"/>
              <a:pPr/>
              <a:t>28/08/2016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3A86-234A-4844-9570-FB4269BAED5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0B7CB-0968-4619-99BA-CFA7D54CF7BA}" type="datetimeFigureOut">
              <a:rPr lang="fr-FR" smtClean="0"/>
              <a:pPr/>
              <a:t>28/08/2016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3A86-234A-4844-9570-FB4269BAED5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0B7CB-0968-4619-99BA-CFA7D54CF7BA}" type="datetimeFigureOut">
              <a:rPr lang="fr-FR" smtClean="0"/>
              <a:pPr/>
              <a:t>28/08/2016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3A86-234A-4844-9570-FB4269BAED5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0B7CB-0968-4619-99BA-CFA7D54CF7BA}" type="datetimeFigureOut">
              <a:rPr lang="fr-FR" smtClean="0"/>
              <a:pPr/>
              <a:t>28/08/2016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3A86-234A-4844-9570-FB4269BAED5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0B7CB-0968-4619-99BA-CFA7D54CF7BA}" type="datetimeFigureOut">
              <a:rPr lang="fr-FR" smtClean="0"/>
              <a:pPr/>
              <a:t>28/08/2016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3A86-234A-4844-9570-FB4269BAED5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0B7CB-0968-4619-99BA-CFA7D54CF7BA}" type="datetimeFigureOut">
              <a:rPr lang="fr-FR" smtClean="0"/>
              <a:pPr/>
              <a:t>28/08/2016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3A86-234A-4844-9570-FB4269BAED5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0B7CB-0968-4619-99BA-CFA7D54CF7BA}" type="datetimeFigureOut">
              <a:rPr lang="fr-FR" smtClean="0"/>
              <a:pPr/>
              <a:t>28/08/2016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3A86-234A-4844-9570-FB4269BAED5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0B7CB-0968-4619-99BA-CFA7D54CF7BA}" type="datetimeFigureOut">
              <a:rPr lang="fr-FR" smtClean="0"/>
              <a:pPr/>
              <a:t>28/08/2016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3A86-234A-4844-9570-FB4269BAED5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0B7CB-0968-4619-99BA-CFA7D54CF7BA}" type="datetimeFigureOut">
              <a:rPr lang="fr-FR" smtClean="0"/>
              <a:pPr/>
              <a:t>28/08/2016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3A86-234A-4844-9570-FB4269BAED5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0B7CB-0968-4619-99BA-CFA7D54CF7BA}" type="datetimeFigureOut">
              <a:rPr lang="fr-FR" smtClean="0"/>
              <a:pPr/>
              <a:t>28/08/2016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3A86-234A-4844-9570-FB4269BAED5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0B7CB-0968-4619-99BA-CFA7D54CF7BA}" type="datetimeFigureOut">
              <a:rPr lang="fr-FR" smtClean="0"/>
              <a:pPr/>
              <a:t>28/08/2016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3A86-234A-4844-9570-FB4269BAED5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60B7CB-0968-4619-99BA-CFA7D54CF7BA}" type="datetimeFigureOut">
              <a:rPr lang="fr-FR" smtClean="0"/>
              <a:pPr/>
              <a:t>28/08/2016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33A86-234A-4844-9570-FB4269BAED5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93204" y="0"/>
            <a:ext cx="7357592" cy="175432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Effects of tree species diversity </a:t>
            </a:r>
            <a:endParaRPr lang="en-US" sz="36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r>
              <a:rPr lang="en-US" sz="3600" b="1" dirty="0" smtClean="0">
                <a:solidFill>
                  <a:schemeClr val="accent4">
                    <a:lumMod val="50000"/>
                  </a:schemeClr>
                </a:solidFill>
              </a:rPr>
              <a:t>on resistance 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to </a:t>
            </a:r>
            <a:r>
              <a:rPr lang="en-US" sz="3600" b="1" dirty="0" smtClean="0">
                <a:solidFill>
                  <a:schemeClr val="accent4">
                    <a:lumMod val="50000"/>
                  </a:schemeClr>
                </a:solidFill>
              </a:rPr>
              <a:t>natural disturbances </a:t>
            </a:r>
          </a:p>
          <a:p>
            <a:pPr algn="ctr"/>
            <a:r>
              <a:rPr lang="en-US" sz="3600" b="1" dirty="0" smtClean="0">
                <a:solidFill>
                  <a:schemeClr val="accent4">
                    <a:lumMod val="50000"/>
                  </a:schemeClr>
                </a:solidFill>
              </a:rPr>
              <a:t>in 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planted </a:t>
            </a:r>
            <a:r>
              <a:rPr lang="en-US" sz="3600" b="1" dirty="0" smtClean="0">
                <a:solidFill>
                  <a:schemeClr val="accent4">
                    <a:lumMod val="50000"/>
                  </a:schemeClr>
                </a:solidFill>
              </a:rPr>
              <a:t>forests</a:t>
            </a:r>
            <a:endParaRPr lang="fr-FR" sz="36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0" y="509737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accent4">
                    <a:lumMod val="50000"/>
                  </a:schemeClr>
                </a:solidFill>
              </a:rPr>
              <a:t>Hervé Jactel, Johanna Boberg , Damien Bonal, Bastien Castagneyrol, Barry Gardiner, José-Ramon Gonzalez, Julia Koricheva, Nicolas Meurisse, Eckehard Brockerhoff</a:t>
            </a:r>
          </a:p>
        </p:txBody>
      </p:sp>
      <p:pic>
        <p:nvPicPr>
          <p:cNvPr id="1028" name="Picture 4" descr="Scion logo.sv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353886" y="6125576"/>
            <a:ext cx="1574598" cy="486694"/>
          </a:xfrm>
          <a:prstGeom prst="rect">
            <a:avLst/>
          </a:prstGeom>
          <a:noFill/>
        </p:spPr>
      </p:pic>
      <p:pic>
        <p:nvPicPr>
          <p:cNvPr id="1035" name="Picture 11" descr="SLU logo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047224" y="5950567"/>
            <a:ext cx="836712" cy="836712"/>
          </a:xfrm>
          <a:prstGeom prst="rect">
            <a:avLst/>
          </a:prstGeom>
          <a:noFill/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954226" y="6144097"/>
            <a:ext cx="900100" cy="449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04632" y="6008165"/>
            <a:ext cx="1443032" cy="721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701447" y="2132856"/>
            <a:ext cx="3888432" cy="2508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>
            <a:off x="4968044" y="4437112"/>
            <a:ext cx="136608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" dirty="0" smtClean="0"/>
              <a:t>http://www.waldwissen.net</a:t>
            </a:r>
            <a:endParaRPr lang="fr-FR" sz="800" dirty="0"/>
          </a:p>
        </p:txBody>
      </p:sp>
      <p:sp>
        <p:nvSpPr>
          <p:cNvPr id="27650" name="AutoShape 2" descr="Résultat de recherche d'images pour &quot;IUFRO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6912260" y="2672916"/>
            <a:ext cx="1907704" cy="97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Afficher l'image d'origine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3383496" y="6008923"/>
            <a:ext cx="669826" cy="720000"/>
          </a:xfrm>
          <a:prstGeom prst="rect">
            <a:avLst/>
          </a:prstGeom>
          <a:noFill/>
        </p:spPr>
      </p:pic>
      <p:pic>
        <p:nvPicPr>
          <p:cNvPr id="1032" name="Picture 8" descr="CEMFOR : Center for Mediterranean Forest Research"/>
          <p:cNvPicPr>
            <a:picLocks noChangeAspect="1" noChangeArrowheads="1"/>
          </p:cNvPicPr>
          <p:nvPr/>
        </p:nvPicPr>
        <p:blipFill>
          <a:blip r:embed="rId9" cstate="screen"/>
          <a:srcRect r="81170"/>
          <a:stretch>
            <a:fillRect/>
          </a:stretch>
        </p:blipFill>
        <p:spPr bwMode="auto">
          <a:xfrm>
            <a:off x="4552882" y="6008923"/>
            <a:ext cx="901784" cy="720000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0" cstate="screen"/>
          <a:srcRect r="70144"/>
          <a:stretch>
            <a:fillRect/>
          </a:stretch>
        </p:blipFill>
        <p:spPr bwMode="auto">
          <a:xfrm>
            <a:off x="7835" y="2863517"/>
            <a:ext cx="2403925" cy="1046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1" cstate="screen"/>
          <a:srcRect l="33298" t="41999" r="59832" b="51701"/>
          <a:stretch>
            <a:fillRect/>
          </a:stretch>
        </p:blipFill>
        <p:spPr bwMode="auto">
          <a:xfrm>
            <a:off x="6912260" y="3753036"/>
            <a:ext cx="1836204" cy="54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7504" y="116632"/>
            <a:ext cx="71161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1. Resistance of mixed forests to drought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83568" y="1916832"/>
            <a:ext cx="5755546" cy="49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47564" y="836712"/>
            <a:ext cx="4788532" cy="875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51520" y="872716"/>
            <a:ext cx="4191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3846826" y="5661248"/>
            <a:ext cx="4461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mtClean="0"/>
              <a:t>Water Use Efficiency = Productivity / Transpiration</a:t>
            </a:r>
            <a:endParaRPr lang="en-US" sz="1600" b="1"/>
          </a:p>
        </p:txBody>
      </p:sp>
      <p:cxnSp>
        <p:nvCxnSpPr>
          <p:cNvPr id="8" name="Connecteur droit 7"/>
          <p:cNvCxnSpPr/>
          <p:nvPr/>
        </p:nvCxnSpPr>
        <p:spPr>
          <a:xfrm>
            <a:off x="1182530" y="4365104"/>
            <a:ext cx="1872208" cy="288032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3846826" y="4293096"/>
            <a:ext cx="2232248" cy="396044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660232" y="908720"/>
            <a:ext cx="2034927" cy="152423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7257503" y="2205444"/>
            <a:ext cx="95090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" dirty="0" smtClean="0"/>
              <a:t>http://dnr.wi.gov/</a:t>
            </a:r>
            <a:endParaRPr lang="fr-FR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7504" y="116632"/>
            <a:ext cx="6504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2. Resistance of mixed forests to fires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512" y="832291"/>
            <a:ext cx="3348372" cy="544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47564" y="1376773"/>
            <a:ext cx="2232248" cy="176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79512" y="1556792"/>
            <a:ext cx="654367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3459352" y="1952836"/>
            <a:ext cx="8606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6600"/>
                </a:solidFill>
              </a:rPr>
              <a:t>  Light  </a:t>
            </a:r>
            <a:endParaRPr lang="fr-FR" b="1" dirty="0">
              <a:solidFill>
                <a:srgbClr val="0066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979407" y="1943544"/>
            <a:ext cx="82484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Severe</a:t>
            </a:r>
            <a:endParaRPr lang="en-US" b="1">
              <a:solidFill>
                <a:srgbClr val="FF0000"/>
              </a:solidFill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056276" y="3969060"/>
            <a:ext cx="1692188" cy="240758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7092280" y="6057292"/>
            <a:ext cx="162416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" dirty="0" smtClean="0"/>
              <a:t>http://www.sierraforestlegacy.org</a:t>
            </a:r>
            <a:endParaRPr lang="fr-FR" sz="800" dirty="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59532" y="3645024"/>
            <a:ext cx="2448136" cy="55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2439113" y="3916715"/>
            <a:ext cx="4284476" cy="2896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5544108" y="6327322"/>
            <a:ext cx="972108" cy="2880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3023828" y="6327322"/>
            <a:ext cx="2196244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7504" y="116632"/>
            <a:ext cx="77703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3. Resistance of mixed forests to windstorms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5536" y="764704"/>
            <a:ext cx="3738178" cy="1419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6" y="2420888"/>
            <a:ext cx="3752850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095836" y="5085184"/>
            <a:ext cx="180000" cy="14401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559800" y="1412776"/>
            <a:ext cx="4584200" cy="585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535996" y="2312876"/>
            <a:ext cx="4152508" cy="4368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5760132" y="4509120"/>
            <a:ext cx="180020" cy="64807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7812360" y="4977172"/>
            <a:ext cx="180020" cy="18002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295636" y="5445224"/>
            <a:ext cx="1887674" cy="122349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1691680" y="6453336"/>
            <a:ext cx="107273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" dirty="0" smtClean="0"/>
              <a:t>http://iireporter.com</a:t>
            </a:r>
            <a:endParaRPr lang="fr-FR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7504" y="116632"/>
            <a:ext cx="90129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4. Resistance of mixed forest to mammal herbivores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3212976"/>
            <a:ext cx="4723162" cy="3353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screen"/>
          <a:srcRect l="3851" r="20016" b="7806"/>
          <a:stretch>
            <a:fillRect/>
          </a:stretch>
        </p:blipFill>
        <p:spPr bwMode="auto">
          <a:xfrm>
            <a:off x="3599892" y="2387663"/>
            <a:ext cx="1019779" cy="894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screen"/>
          <a:srcRect l="4486" t="12856" r="4486" b="22688"/>
          <a:stretch>
            <a:fillRect/>
          </a:stretch>
        </p:blipFill>
        <p:spPr bwMode="auto">
          <a:xfrm>
            <a:off x="0" y="2564904"/>
            <a:ext cx="1080120" cy="54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15516" y="1268760"/>
            <a:ext cx="3960440" cy="1160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3095836" y="908720"/>
            <a:ext cx="56078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Contrasting effects on mammal herbivores</a:t>
            </a:r>
            <a:endParaRPr lang="en-US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616116" y="1628800"/>
            <a:ext cx="2713484" cy="1062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5724128" y="3507670"/>
            <a:ext cx="2484276" cy="3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6764610" y="5791733"/>
            <a:ext cx="104775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6768244" y="2888940"/>
            <a:ext cx="1129308" cy="752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7504" y="2960948"/>
            <a:ext cx="5040560" cy="2378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3215547" y="3225750"/>
            <a:ext cx="18605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6600"/>
                </a:solidFill>
                <a:sym typeface="Symbol"/>
              </a:rPr>
              <a:t>36 % less </a:t>
            </a:r>
            <a:r>
              <a:rPr lang="en-US" b="1" dirty="0" smtClean="0">
                <a:solidFill>
                  <a:srgbClr val="006600"/>
                </a:solidFill>
              </a:rPr>
              <a:t>damage</a:t>
            </a:r>
          </a:p>
          <a:p>
            <a:pPr algn="ctr"/>
            <a:r>
              <a:rPr lang="en-US" b="1" dirty="0" smtClean="0">
                <a:solidFill>
                  <a:srgbClr val="006600"/>
                </a:solidFill>
              </a:rPr>
              <a:t>in mixed forests</a:t>
            </a:r>
          </a:p>
          <a:p>
            <a:pPr algn="ctr"/>
            <a:r>
              <a:rPr lang="en-US" b="1" dirty="0" smtClean="0">
                <a:solidFill>
                  <a:srgbClr val="006600"/>
                </a:solidFill>
              </a:rPr>
              <a:t>(80% cases)</a:t>
            </a:r>
            <a:endParaRPr lang="en-US" b="1" dirty="0">
              <a:solidFill>
                <a:srgbClr val="0066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07504" y="116632"/>
            <a:ext cx="7588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5. Resistance of mixed forest to pest insects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screen"/>
          <a:srcRect l="25033"/>
          <a:stretch>
            <a:fillRect/>
          </a:stretch>
        </p:blipFill>
        <p:spPr bwMode="auto">
          <a:xfrm>
            <a:off x="215516" y="980728"/>
            <a:ext cx="3989524" cy="756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79512" y="1808820"/>
            <a:ext cx="1847418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251520" y="2339588"/>
            <a:ext cx="3237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119 case studies, 33 tree species</a:t>
            </a:r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501942" y="1880828"/>
            <a:ext cx="364205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328084" y="3356992"/>
            <a:ext cx="360873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ZoneTexte 14"/>
          <p:cNvSpPr txBox="1"/>
          <p:nvPr/>
        </p:nvSpPr>
        <p:spPr>
          <a:xfrm>
            <a:off x="8172400" y="3392996"/>
            <a:ext cx="814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00B050"/>
                </a:solidFill>
              </a:rPr>
              <a:t>-31%</a:t>
            </a:r>
            <a:endParaRPr lang="fr-FR" sz="2400" b="1" dirty="0">
              <a:solidFill>
                <a:srgbClr val="00B050"/>
              </a:solidFill>
            </a:endParaRPr>
          </a:p>
        </p:txBody>
      </p:sp>
      <p:cxnSp>
        <p:nvCxnSpPr>
          <p:cNvPr id="17" name="Connecteur droit 16"/>
          <p:cNvCxnSpPr/>
          <p:nvPr/>
        </p:nvCxnSpPr>
        <p:spPr>
          <a:xfrm>
            <a:off x="5904148" y="4761148"/>
            <a:ext cx="2808312" cy="252028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 descr="DSC_0867.JP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6192180" y="692696"/>
            <a:ext cx="1572040" cy="104411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7504" y="116632"/>
            <a:ext cx="85316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6. Resistance of mixed forest to fungal pathogens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54404" y="728700"/>
            <a:ext cx="7544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Overall better resistance of mixed forests to root rot fungi</a:t>
            </a:r>
            <a:endParaRPr lang="en-US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187624" y="2024844"/>
            <a:ext cx="2340260" cy="161589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824028" y="1268760"/>
            <a:ext cx="3887924" cy="260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1"/>
          <p:cNvSpPr txBox="1"/>
          <p:nvPr/>
        </p:nvSpPr>
        <p:spPr>
          <a:xfrm>
            <a:off x="354404" y="3933056"/>
            <a:ext cx="6377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Resistance or neutral effects for foliar pathogens</a:t>
            </a:r>
            <a:endParaRPr lang="en-US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42679" y="4473116"/>
            <a:ext cx="3697273" cy="9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115616" y="1304764"/>
            <a:ext cx="3288419" cy="606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788024" y="4401108"/>
            <a:ext cx="4089764" cy="2456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7504" y="116632"/>
            <a:ext cx="84542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7. Resistance of mixed forests to invasive species</a:t>
            </a:r>
          </a:p>
        </p:txBody>
      </p:sp>
      <p:pic>
        <p:nvPicPr>
          <p:cNvPr id="3" name="Picture 2" descr="http://www.aziendaagricolagabbio.it/images/art-pic/femmina-Dryocosmus-kuryphilus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" t="4438" r="11585" b="-1362"/>
          <a:stretch/>
        </p:blipFill>
        <p:spPr bwMode="auto">
          <a:xfrm>
            <a:off x="6624228" y="1232756"/>
            <a:ext cx="1819456" cy="183620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007604" y="2142605"/>
            <a:ext cx="4536504" cy="470677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ZoneTexte 6"/>
          <p:cNvSpPr txBox="1"/>
          <p:nvPr/>
        </p:nvSpPr>
        <p:spPr>
          <a:xfrm rot="16200000">
            <a:off x="-677153" y="3910870"/>
            <a:ext cx="4047203" cy="46166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</a:rPr>
              <a:t>    Mean % defoliation per plot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627784" y="6351711"/>
            <a:ext cx="2847254" cy="461665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</a:rPr>
              <a:t>Tree species richness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10" name="Forme libre 9"/>
          <p:cNvSpPr/>
          <p:nvPr/>
        </p:nvSpPr>
        <p:spPr>
          <a:xfrm>
            <a:off x="2267744" y="3311344"/>
            <a:ext cx="3096344" cy="1953860"/>
          </a:xfrm>
          <a:custGeom>
            <a:avLst/>
            <a:gdLst>
              <a:gd name="connsiteX0" fmla="*/ 0 w 2981325"/>
              <a:gd name="connsiteY0" fmla="*/ 0 h 1814512"/>
              <a:gd name="connsiteX1" fmla="*/ 804862 w 2981325"/>
              <a:gd name="connsiteY1" fmla="*/ 666750 h 1814512"/>
              <a:gd name="connsiteX2" fmla="*/ 1471612 w 2981325"/>
              <a:gd name="connsiteY2" fmla="*/ 1085850 h 1814512"/>
              <a:gd name="connsiteX3" fmla="*/ 2462212 w 2981325"/>
              <a:gd name="connsiteY3" fmla="*/ 1600200 h 1814512"/>
              <a:gd name="connsiteX4" fmla="*/ 2981325 w 2981325"/>
              <a:gd name="connsiteY4" fmla="*/ 1814512 h 1814512"/>
              <a:gd name="connsiteX0" fmla="*/ 0 w 2981325"/>
              <a:gd name="connsiteY0" fmla="*/ 0 h 1814512"/>
              <a:gd name="connsiteX1" fmla="*/ 814387 w 2981325"/>
              <a:gd name="connsiteY1" fmla="*/ 666750 h 1814512"/>
              <a:gd name="connsiteX2" fmla="*/ 1471612 w 2981325"/>
              <a:gd name="connsiteY2" fmla="*/ 1085850 h 1814512"/>
              <a:gd name="connsiteX3" fmla="*/ 2462212 w 2981325"/>
              <a:gd name="connsiteY3" fmla="*/ 1600200 h 1814512"/>
              <a:gd name="connsiteX4" fmla="*/ 2981325 w 2981325"/>
              <a:gd name="connsiteY4" fmla="*/ 1814512 h 1814512"/>
              <a:gd name="connsiteX0" fmla="*/ 0 w 2990850"/>
              <a:gd name="connsiteY0" fmla="*/ 0 h 1776412"/>
              <a:gd name="connsiteX1" fmla="*/ 823912 w 2990850"/>
              <a:gd name="connsiteY1" fmla="*/ 628650 h 1776412"/>
              <a:gd name="connsiteX2" fmla="*/ 1481137 w 2990850"/>
              <a:gd name="connsiteY2" fmla="*/ 1047750 h 1776412"/>
              <a:gd name="connsiteX3" fmla="*/ 2471737 w 2990850"/>
              <a:gd name="connsiteY3" fmla="*/ 1562100 h 1776412"/>
              <a:gd name="connsiteX4" fmla="*/ 2990850 w 2990850"/>
              <a:gd name="connsiteY4" fmla="*/ 1776412 h 1776412"/>
              <a:gd name="connsiteX0" fmla="*/ 0 w 2981335"/>
              <a:gd name="connsiteY0" fmla="*/ 0 h 1853816"/>
              <a:gd name="connsiteX1" fmla="*/ 823912 w 2981335"/>
              <a:gd name="connsiteY1" fmla="*/ 628650 h 1853816"/>
              <a:gd name="connsiteX2" fmla="*/ 1481137 w 2981335"/>
              <a:gd name="connsiteY2" fmla="*/ 1047750 h 1853816"/>
              <a:gd name="connsiteX3" fmla="*/ 2471737 w 2981335"/>
              <a:gd name="connsiteY3" fmla="*/ 1562100 h 1853816"/>
              <a:gd name="connsiteX4" fmla="*/ 2981335 w 2981335"/>
              <a:gd name="connsiteY4" fmla="*/ 1853816 h 1853816"/>
              <a:gd name="connsiteX0" fmla="*/ 0 w 2981335"/>
              <a:gd name="connsiteY0" fmla="*/ 0 h 1853816"/>
              <a:gd name="connsiteX1" fmla="*/ 823912 w 2981335"/>
              <a:gd name="connsiteY1" fmla="*/ 628650 h 1853816"/>
              <a:gd name="connsiteX2" fmla="*/ 1481137 w 2981335"/>
              <a:gd name="connsiteY2" fmla="*/ 1047750 h 1853816"/>
              <a:gd name="connsiteX3" fmla="*/ 2471738 w 2981335"/>
              <a:gd name="connsiteY3" fmla="*/ 1600802 h 1853816"/>
              <a:gd name="connsiteX4" fmla="*/ 2981335 w 2981335"/>
              <a:gd name="connsiteY4" fmla="*/ 1853816 h 1853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1335" h="1853816">
                <a:moveTo>
                  <a:pt x="0" y="0"/>
                </a:moveTo>
                <a:cubicBezTo>
                  <a:pt x="279796" y="242887"/>
                  <a:pt x="577056" y="454025"/>
                  <a:pt x="823912" y="628650"/>
                </a:cubicBezTo>
                <a:cubicBezTo>
                  <a:pt x="1070768" y="803275"/>
                  <a:pt x="1206499" y="885725"/>
                  <a:pt x="1481137" y="1047750"/>
                </a:cubicBezTo>
                <a:cubicBezTo>
                  <a:pt x="1755775" y="1209775"/>
                  <a:pt x="2221705" y="1466458"/>
                  <a:pt x="2471738" y="1600802"/>
                </a:cubicBezTo>
                <a:cubicBezTo>
                  <a:pt x="2721771" y="1735146"/>
                  <a:pt x="2847588" y="1807382"/>
                  <a:pt x="2981335" y="1853816"/>
                </a:cubicBezTo>
              </a:path>
            </a:pathLst>
          </a:custGeom>
          <a:ln w="76200">
            <a:solidFill>
              <a:srgbClr val="008000"/>
            </a:solidFill>
            <a:tailEnd type="stealt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31541" y="908720"/>
            <a:ext cx="3384376" cy="83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http://s190.photobucket.com/albums/z257/americanwildlife/Insect/Dryocosmus_kuriphilus_2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372200" y="3284984"/>
            <a:ext cx="2364776" cy="154498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31" name="Picture 15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808820"/>
            <a:ext cx="9144000" cy="2841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8" name="Text Box 12"/>
          <p:cNvSpPr txBox="1">
            <a:spLocks noChangeArrowheads="1"/>
          </p:cNvSpPr>
          <p:nvPr/>
        </p:nvSpPr>
        <p:spPr bwMode="auto">
          <a:xfrm>
            <a:off x="1475656" y="4725144"/>
            <a:ext cx="714375" cy="376237"/>
          </a:xfrm>
          <a:prstGeom prst="rect">
            <a:avLst/>
          </a:prstGeom>
          <a:solidFill>
            <a:srgbClr val="CCFF99"/>
          </a:solidFill>
          <a:ln w="9525">
            <a:solidFill>
              <a:srgbClr val="CC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 dirty="0">
                <a:latin typeface="Calibri" pitchFamily="34" charset="0"/>
              </a:rPr>
              <a:t>- </a:t>
            </a:r>
            <a:r>
              <a:rPr lang="fr-FR" b="1" dirty="0" smtClean="0">
                <a:latin typeface="Calibri" pitchFamily="34" charset="0"/>
              </a:rPr>
              <a:t>42%</a:t>
            </a:r>
            <a:endParaRPr lang="fr-FR" b="1" dirty="0">
              <a:latin typeface="Calibri" pitchFamily="34" charset="0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7740352" y="4725144"/>
            <a:ext cx="575799" cy="369332"/>
          </a:xfrm>
          <a:prstGeom prst="rect">
            <a:avLst/>
          </a:prstGeom>
          <a:solidFill>
            <a:srgbClr val="FF9966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 dirty="0" smtClean="0">
                <a:latin typeface="Calibri" pitchFamily="34" charset="0"/>
              </a:rPr>
              <a:t>  0</a:t>
            </a:r>
            <a:r>
              <a:rPr lang="fr-FR" b="1" dirty="0">
                <a:latin typeface="Calibri" pitchFamily="34" charset="0"/>
              </a:rPr>
              <a:t>%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4535996" y="4725144"/>
            <a:ext cx="710451" cy="36933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 dirty="0">
                <a:latin typeface="Calibri" pitchFamily="34" charset="0"/>
              </a:rPr>
              <a:t>- </a:t>
            </a:r>
            <a:r>
              <a:rPr lang="fr-FR" b="1" dirty="0" smtClean="0">
                <a:latin typeface="Calibri" pitchFamily="34" charset="0"/>
              </a:rPr>
              <a:t>15%</a:t>
            </a:r>
            <a:endParaRPr lang="fr-FR" b="1" dirty="0">
              <a:latin typeface="Calibri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07504" y="116632"/>
            <a:ext cx="80058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Resistance of mixed forests: common features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34475" y="908720"/>
            <a:ext cx="8866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Direction and magnitude of effects depend on pest specialization</a:t>
            </a:r>
            <a:endParaRPr lang="en-US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39552" y="5229200"/>
            <a:ext cx="21953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smtClean="0"/>
              <a:t>Castagneyrol et al. 2014</a:t>
            </a:r>
            <a:endParaRPr lang="fr-FR" sz="1600" i="1" dirty="0"/>
          </a:p>
        </p:txBody>
      </p:sp>
      <p:sp>
        <p:nvSpPr>
          <p:cNvPr id="9" name="ZoneTexte 8"/>
          <p:cNvSpPr txBox="1"/>
          <p:nvPr/>
        </p:nvSpPr>
        <p:spPr>
          <a:xfrm>
            <a:off x="7361546" y="5517232"/>
            <a:ext cx="1386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en-US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Spill over</a:t>
            </a:r>
          </a:p>
          <a:p>
            <a:pPr>
              <a:buFontTx/>
              <a:buChar char="-"/>
            </a:pPr>
            <a:r>
              <a:rPr lang="en-US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Mixing diet</a:t>
            </a:r>
            <a:endParaRPr lang="en-US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107504" y="116632"/>
            <a:ext cx="80058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Resistance of mixed forests: common features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79512" y="800708"/>
            <a:ext cx="8710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Forest composition more important than tree species richness</a:t>
            </a:r>
            <a:endParaRPr lang="en-US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655676" y="3248980"/>
            <a:ext cx="5975390" cy="310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riangle rectangle 5"/>
          <p:cNvSpPr/>
          <p:nvPr/>
        </p:nvSpPr>
        <p:spPr bwMode="auto">
          <a:xfrm>
            <a:off x="2663973" y="2311784"/>
            <a:ext cx="827088" cy="865187"/>
          </a:xfrm>
          <a:prstGeom prst="rtTriangle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" name="Triangle rectangle 6"/>
          <p:cNvSpPr/>
          <p:nvPr/>
        </p:nvSpPr>
        <p:spPr bwMode="auto">
          <a:xfrm rot="10800000">
            <a:off x="2663973" y="2311784"/>
            <a:ext cx="827088" cy="865187"/>
          </a:xfrm>
          <a:prstGeom prst="rt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8" name="Triangle rectangle 7"/>
          <p:cNvSpPr/>
          <p:nvPr/>
        </p:nvSpPr>
        <p:spPr bwMode="auto">
          <a:xfrm>
            <a:off x="3635523" y="2311784"/>
            <a:ext cx="828675" cy="865187"/>
          </a:xfrm>
          <a:prstGeom prst="rtTriangl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9" name="Triangle rectangle 8"/>
          <p:cNvSpPr/>
          <p:nvPr/>
        </p:nvSpPr>
        <p:spPr bwMode="auto">
          <a:xfrm rot="10800000">
            <a:off x="3635523" y="2311784"/>
            <a:ext cx="828675" cy="865187"/>
          </a:xfrm>
          <a:prstGeom prst="rt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1" name="Triangle rectangle 10"/>
          <p:cNvSpPr/>
          <p:nvPr/>
        </p:nvSpPr>
        <p:spPr bwMode="auto">
          <a:xfrm>
            <a:off x="5256076" y="2311784"/>
            <a:ext cx="828675" cy="865187"/>
          </a:xfrm>
          <a:prstGeom prst="rtTriangle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3" name="Triangle rectangle 12"/>
          <p:cNvSpPr/>
          <p:nvPr/>
        </p:nvSpPr>
        <p:spPr bwMode="auto">
          <a:xfrm rot="10800000">
            <a:off x="5256076" y="2311784"/>
            <a:ext cx="828675" cy="865187"/>
          </a:xfrm>
          <a:prstGeom prst="rt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4" name="Triangle rectangle 13"/>
          <p:cNvSpPr/>
          <p:nvPr/>
        </p:nvSpPr>
        <p:spPr bwMode="auto">
          <a:xfrm>
            <a:off x="6227626" y="2311784"/>
            <a:ext cx="828675" cy="865187"/>
          </a:xfrm>
          <a:prstGeom prst="rt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5" name="Triangle rectangle 14"/>
          <p:cNvSpPr/>
          <p:nvPr/>
        </p:nvSpPr>
        <p:spPr bwMode="auto">
          <a:xfrm rot="10800000">
            <a:off x="6227626" y="2311784"/>
            <a:ext cx="828675" cy="865187"/>
          </a:xfrm>
          <a:prstGeom prst="rtTriangle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6" name="ZoneTexte 17"/>
          <p:cNvSpPr txBox="1">
            <a:spLocks noChangeArrowheads="1"/>
          </p:cNvSpPr>
          <p:nvPr/>
        </p:nvSpPr>
        <p:spPr bwMode="auto">
          <a:xfrm rot="16200000">
            <a:off x="50973" y="4419786"/>
            <a:ext cx="27971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latin typeface="Calibri" pitchFamily="34" charset="0"/>
              </a:rPr>
              <a:t>% damage reduction</a:t>
            </a:r>
          </a:p>
        </p:txBody>
      </p:sp>
      <p:sp>
        <p:nvSpPr>
          <p:cNvPr id="17" name="ZoneTexte 18"/>
          <p:cNvSpPr txBox="1">
            <a:spLocks noChangeArrowheads="1"/>
          </p:cNvSpPr>
          <p:nvPr/>
        </p:nvSpPr>
        <p:spPr bwMode="auto">
          <a:xfrm>
            <a:off x="2663788" y="1629671"/>
            <a:ext cx="8495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Calibri" pitchFamily="34" charset="0"/>
              </a:rPr>
              <a:t>conifer</a:t>
            </a:r>
          </a:p>
          <a:p>
            <a:r>
              <a:rPr lang="en-US" b="1" dirty="0">
                <a:latin typeface="Calibri" pitchFamily="34" charset="0"/>
              </a:rPr>
              <a:t>conifer</a:t>
            </a:r>
          </a:p>
        </p:txBody>
      </p:sp>
      <p:sp>
        <p:nvSpPr>
          <p:cNvPr id="18" name="ZoneTexte 19"/>
          <p:cNvSpPr txBox="1">
            <a:spLocks noChangeArrowheads="1"/>
          </p:cNvSpPr>
          <p:nvPr/>
        </p:nvSpPr>
        <p:spPr bwMode="auto">
          <a:xfrm>
            <a:off x="3635268" y="1629671"/>
            <a:ext cx="8647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err="1">
                <a:latin typeface="Calibri" pitchFamily="34" charset="0"/>
              </a:rPr>
              <a:t>broadl</a:t>
            </a:r>
            <a:r>
              <a:rPr lang="en-US" b="1" dirty="0">
                <a:latin typeface="Calibri" pitchFamily="34" charset="0"/>
              </a:rPr>
              <a:t>.</a:t>
            </a:r>
          </a:p>
          <a:p>
            <a:r>
              <a:rPr lang="en-US" b="1" dirty="0" err="1">
                <a:latin typeface="Calibri" pitchFamily="34" charset="0"/>
              </a:rPr>
              <a:t>broadl</a:t>
            </a:r>
            <a:r>
              <a:rPr lang="en-US" b="1" dirty="0">
                <a:latin typeface="Calibri" pitchFamily="34" charset="0"/>
              </a:rPr>
              <a:t>.</a:t>
            </a:r>
          </a:p>
        </p:txBody>
      </p:sp>
      <p:sp>
        <p:nvSpPr>
          <p:cNvPr id="19" name="ZoneTexte 20"/>
          <p:cNvSpPr txBox="1">
            <a:spLocks noChangeArrowheads="1"/>
          </p:cNvSpPr>
          <p:nvPr/>
        </p:nvSpPr>
        <p:spPr bwMode="auto">
          <a:xfrm>
            <a:off x="5256076" y="1629671"/>
            <a:ext cx="8647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broadl.</a:t>
            </a:r>
          </a:p>
          <a:p>
            <a:r>
              <a:rPr lang="en-US" b="1">
                <a:latin typeface="Calibri" pitchFamily="34" charset="0"/>
              </a:rPr>
              <a:t>conifer</a:t>
            </a:r>
          </a:p>
        </p:txBody>
      </p:sp>
      <p:sp>
        <p:nvSpPr>
          <p:cNvPr id="20" name="ZoneTexte 21"/>
          <p:cNvSpPr txBox="1">
            <a:spLocks noChangeArrowheads="1"/>
          </p:cNvSpPr>
          <p:nvPr/>
        </p:nvSpPr>
        <p:spPr bwMode="auto">
          <a:xfrm>
            <a:off x="6192180" y="1629671"/>
            <a:ext cx="8647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Calibri" pitchFamily="34" charset="0"/>
              </a:rPr>
              <a:t>conifer</a:t>
            </a:r>
          </a:p>
          <a:p>
            <a:r>
              <a:rPr lang="en-US" b="1" dirty="0" err="1">
                <a:latin typeface="Calibri" pitchFamily="34" charset="0"/>
              </a:rPr>
              <a:t>broadl</a:t>
            </a:r>
            <a:r>
              <a:rPr lang="en-US" b="1" dirty="0">
                <a:latin typeface="Calibri" pitchFamily="34" charset="0"/>
              </a:rPr>
              <a:t>.</a:t>
            </a:r>
          </a:p>
        </p:txBody>
      </p:sp>
      <p:sp>
        <p:nvSpPr>
          <p:cNvPr id="21" name="ZoneTexte 20"/>
          <p:cNvSpPr txBox="1"/>
          <p:nvPr/>
        </p:nvSpPr>
        <p:spPr bwMode="auto">
          <a:xfrm>
            <a:off x="3023828" y="3501008"/>
            <a:ext cx="1071562" cy="522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– 27%</a:t>
            </a:r>
            <a:endParaRPr lang="fr-FR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2" name="ZoneTexte 21"/>
          <p:cNvSpPr txBox="1"/>
          <p:nvPr/>
        </p:nvSpPr>
        <p:spPr bwMode="auto">
          <a:xfrm>
            <a:off x="5616116" y="4077072"/>
            <a:ext cx="1073150" cy="522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itchFamily="34" charset="0"/>
              </a:rPr>
              <a:t>– 45%</a:t>
            </a:r>
            <a:endParaRPr lang="fr-FR" sz="2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107504" y="116632"/>
            <a:ext cx="80058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Resistance of mixed forests: common features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" y="80070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“Associational resistance” operate at several, nested spatial scales</a:t>
            </a:r>
            <a:endParaRPr lang="en-US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3" name="Rectangle à coins arrondis 22"/>
          <p:cNvSpPr/>
          <p:nvPr/>
        </p:nvSpPr>
        <p:spPr>
          <a:xfrm>
            <a:off x="935596" y="1448780"/>
            <a:ext cx="7308812" cy="5004556"/>
          </a:xfrm>
          <a:prstGeom prst="roundRect">
            <a:avLst/>
          </a:prstGeom>
          <a:solidFill>
            <a:srgbClr val="CC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1115616" y="2384884"/>
            <a:ext cx="4356484" cy="392443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Rectangle à coins arrondis 24"/>
          <p:cNvSpPr/>
          <p:nvPr/>
        </p:nvSpPr>
        <p:spPr>
          <a:xfrm>
            <a:off x="1367644" y="3248980"/>
            <a:ext cx="2160240" cy="2808312"/>
          </a:xfrm>
          <a:prstGeom prst="roundRect">
            <a:avLst/>
          </a:prstGeom>
          <a:solidFill>
            <a:srgbClr val="99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ZoneTexte 25"/>
          <p:cNvSpPr txBox="1"/>
          <p:nvPr/>
        </p:nvSpPr>
        <p:spPr>
          <a:xfrm>
            <a:off x="1632815" y="3537012"/>
            <a:ext cx="1650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6600"/>
                </a:solidFill>
                <a:latin typeface="Calibri" pitchFamily="34" charset="0"/>
              </a:rPr>
              <a:t>Tree scale</a:t>
            </a:r>
            <a:endParaRPr lang="en-US" sz="2800" b="1" dirty="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1680138" y="4581128"/>
            <a:ext cx="15562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Calibri" pitchFamily="34" charset="0"/>
              </a:rPr>
              <a:t>Neighbors 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Calibri" pitchFamily="34" charset="0"/>
              </a:rPr>
              <a:t>identity</a:t>
            </a:r>
            <a:endParaRPr lang="en-US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3572050" y="2672916"/>
            <a:ext cx="1858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6600"/>
                </a:solidFill>
                <a:latin typeface="Calibri" pitchFamily="34" charset="0"/>
              </a:rPr>
              <a:t>Stand scale</a:t>
            </a:r>
            <a:endParaRPr lang="en-US" sz="2800" b="1" dirty="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584585" y="4031776"/>
            <a:ext cx="17685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Calibri" pitchFamily="34" charset="0"/>
              </a:rPr>
              <a:t>Species 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Calibri" pitchFamily="34" charset="0"/>
              </a:rPr>
              <a:t>composition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5580112" y="1706034"/>
            <a:ext cx="2562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6600"/>
                </a:solidFill>
                <a:latin typeface="Calibri" pitchFamily="34" charset="0"/>
              </a:rPr>
              <a:t>Landscape scale</a:t>
            </a:r>
            <a:endParaRPr lang="en-US" sz="2800" b="1" dirty="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839673" y="3352926"/>
            <a:ext cx="20086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Calibri" pitchFamily="34" charset="0"/>
              </a:rPr>
              <a:t>Heterogeneity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</a:rPr>
              <a:t>An urgent need for new, planted forests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51520" y="1340768"/>
            <a:ext cx="639296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1.  to meet the social demand for wood products</a:t>
            </a:r>
          </a:p>
          <a:p>
            <a:pPr marL="342900" indent="-342900"/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	 including energy wood</a:t>
            </a:r>
          </a:p>
          <a:p>
            <a:pPr marL="342900" indent="-342900"/>
            <a:endParaRPr lang="en-US" sz="24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sz="24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/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2.  to contribute to climate change mitigation </a:t>
            </a:r>
          </a:p>
          <a:p>
            <a:pPr marL="342900" indent="-342900"/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	 through carbon sequestration</a:t>
            </a:r>
          </a:p>
          <a:p>
            <a:pPr marL="342900" indent="-342900"/>
            <a:endParaRPr lang="en-US" sz="24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sz="24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/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3. to alleviate the logging pressure </a:t>
            </a:r>
          </a:p>
          <a:p>
            <a:pPr marL="342900" indent="-342900"/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    on natural forests and preserve biodiversity</a:t>
            </a:r>
            <a:endParaRPr lang="en-US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804248" y="4052959"/>
            <a:ext cx="1800000" cy="1212245"/>
          </a:xfrm>
          <a:prstGeom prst="round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804248" y="1187493"/>
            <a:ext cx="1800000" cy="119739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804248" y="2620588"/>
            <a:ext cx="1800000" cy="119666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Mechanisms underlying </a:t>
            </a:r>
          </a:p>
          <a:p>
            <a:r>
              <a:rPr lang="en-US" sz="32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diversity – resistance relationships</a:t>
            </a:r>
            <a:endParaRPr lang="en-US" sz="3200" b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5496" y="1196752"/>
            <a:ext cx="4310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sz="2800" b="1" dirty="0" smtClean="0">
                <a:solidFill>
                  <a:srgbClr val="336600"/>
                </a:solidFill>
              </a:rPr>
              <a:t>0. The insurance hypothesis</a:t>
            </a:r>
            <a:endParaRPr lang="en-US" sz="2800" b="1" dirty="0">
              <a:solidFill>
                <a:srgbClr val="336600"/>
              </a:solidFill>
            </a:endParaRPr>
          </a:p>
        </p:txBody>
      </p:sp>
      <p:sp>
        <p:nvSpPr>
          <p:cNvPr id="172" name="ZoneTexte 171"/>
          <p:cNvSpPr txBox="1"/>
          <p:nvPr/>
        </p:nvSpPr>
        <p:spPr>
          <a:xfrm>
            <a:off x="215516" y="4149080"/>
            <a:ext cx="89284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006600"/>
                </a:solidFill>
              </a:rPr>
              <a:t>Being composed of </a:t>
            </a:r>
            <a:r>
              <a:rPr lang="en-US" sz="2400" b="1" dirty="0" smtClean="0">
                <a:solidFill>
                  <a:srgbClr val="006600"/>
                </a:solidFill>
              </a:rPr>
              <a:t>several species </a:t>
            </a:r>
            <a:r>
              <a:rPr lang="en-US" sz="2400" dirty="0" smtClean="0">
                <a:solidFill>
                  <a:srgbClr val="006600"/>
                </a:solidFill>
              </a:rPr>
              <a:t>with </a:t>
            </a:r>
            <a:r>
              <a:rPr lang="en-US" sz="2400" b="1" dirty="0" smtClean="0">
                <a:solidFill>
                  <a:srgbClr val="006600"/>
                </a:solidFill>
              </a:rPr>
              <a:t>different functional traits</a:t>
            </a:r>
            <a:r>
              <a:rPr lang="en-US" sz="2400" dirty="0" smtClean="0">
                <a:solidFill>
                  <a:srgbClr val="006600"/>
                </a:solidFill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006600"/>
                </a:solidFill>
              </a:rPr>
              <a:t>mixed forests have a </a:t>
            </a:r>
            <a:r>
              <a:rPr lang="en-US" sz="2400" b="1" dirty="0" smtClean="0">
                <a:solidFill>
                  <a:srgbClr val="006600"/>
                </a:solidFill>
              </a:rPr>
              <a:t>higher likelihood </a:t>
            </a:r>
            <a:r>
              <a:rPr lang="en-US" sz="2400" dirty="0" smtClean="0">
                <a:solidFill>
                  <a:srgbClr val="006600"/>
                </a:solidFill>
              </a:rPr>
              <a:t>of containing </a:t>
            </a:r>
            <a:r>
              <a:rPr lang="en-US" sz="2400" b="1" dirty="0" smtClean="0">
                <a:solidFill>
                  <a:srgbClr val="006600"/>
                </a:solidFill>
              </a:rPr>
              <a:t>resistant trees</a:t>
            </a:r>
            <a:r>
              <a:rPr lang="en-US" sz="2400" dirty="0" smtClean="0">
                <a:solidFill>
                  <a:srgbClr val="006600"/>
                </a:solidFill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006600"/>
                </a:solidFill>
              </a:rPr>
              <a:t>thus providing </a:t>
            </a:r>
            <a:r>
              <a:rPr lang="en-US" sz="2400" b="1" dirty="0" smtClean="0">
                <a:solidFill>
                  <a:srgbClr val="006600"/>
                </a:solidFill>
              </a:rPr>
              <a:t>more opportunities </a:t>
            </a:r>
            <a:r>
              <a:rPr lang="en-US" sz="2400" dirty="0" smtClean="0">
                <a:solidFill>
                  <a:srgbClr val="006600"/>
                </a:solidFill>
              </a:rPr>
              <a:t>to </a:t>
            </a:r>
            <a:r>
              <a:rPr lang="en-US" sz="2400" b="1" dirty="0" smtClean="0">
                <a:solidFill>
                  <a:srgbClr val="006600"/>
                </a:solidFill>
              </a:rPr>
              <a:t>maintain a forest cover 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006600"/>
                </a:solidFill>
              </a:rPr>
              <a:t>and </a:t>
            </a:r>
            <a:r>
              <a:rPr lang="en-US" sz="2400" b="1" dirty="0" smtClean="0">
                <a:solidFill>
                  <a:srgbClr val="006600"/>
                </a:solidFill>
              </a:rPr>
              <a:t>sustain basic ecosystem functions </a:t>
            </a:r>
            <a:r>
              <a:rPr lang="en-US" sz="2400" dirty="0" smtClean="0">
                <a:solidFill>
                  <a:srgbClr val="006600"/>
                </a:solidFill>
              </a:rPr>
              <a:t>on the long term</a:t>
            </a:r>
            <a:endParaRPr lang="fr-FR" sz="2400" dirty="0">
              <a:solidFill>
                <a:srgbClr val="006600"/>
              </a:solidFill>
            </a:endParaRP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79612" y="1880828"/>
            <a:ext cx="731520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Mechanisms underlying </a:t>
            </a:r>
          </a:p>
          <a:p>
            <a:r>
              <a:rPr lang="en-US" sz="32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diversity – resistance relationships</a:t>
            </a:r>
            <a:endParaRPr lang="en-US" sz="3200" b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5496" y="1196752"/>
            <a:ext cx="4166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solidFill>
                  <a:srgbClr val="336600"/>
                </a:solidFill>
              </a:rPr>
              <a:t>Traits complementarity</a:t>
            </a:r>
            <a:endParaRPr lang="en-US" sz="2800" b="1" dirty="0">
              <a:solidFill>
                <a:srgbClr val="336600"/>
              </a:solidFill>
            </a:endParaRPr>
          </a:p>
        </p:txBody>
      </p:sp>
      <p:sp>
        <p:nvSpPr>
          <p:cNvPr id="172" name="ZoneTexte 171"/>
          <p:cNvSpPr txBox="1"/>
          <p:nvPr/>
        </p:nvSpPr>
        <p:spPr>
          <a:xfrm>
            <a:off x="467544" y="2060848"/>
            <a:ext cx="89284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2400" dirty="0" smtClean="0">
                <a:solidFill>
                  <a:srgbClr val="006600"/>
                </a:solidFill>
              </a:rPr>
              <a:t> Root depth / drought</a:t>
            </a:r>
          </a:p>
          <a:p>
            <a:pPr>
              <a:buFontTx/>
              <a:buChar char="-"/>
            </a:pPr>
            <a:r>
              <a:rPr lang="en-US" sz="2400" dirty="0" smtClean="0">
                <a:solidFill>
                  <a:srgbClr val="006600"/>
                </a:solidFill>
              </a:rPr>
              <a:t> Bark anatomy / fire</a:t>
            </a:r>
          </a:p>
          <a:p>
            <a:pPr>
              <a:buFontTx/>
              <a:buChar char="-"/>
            </a:pPr>
            <a:r>
              <a:rPr lang="en-US" sz="2400" dirty="0" smtClean="0">
                <a:solidFill>
                  <a:srgbClr val="006600"/>
                </a:solidFill>
              </a:rPr>
              <a:t> Crown architecture / wind</a:t>
            </a:r>
          </a:p>
          <a:p>
            <a:pPr>
              <a:buFontTx/>
              <a:buChar char="-"/>
            </a:pPr>
            <a:endParaRPr lang="en-US" sz="2400" dirty="0" smtClean="0">
              <a:solidFill>
                <a:srgbClr val="006600"/>
              </a:solidFill>
            </a:endParaRPr>
          </a:p>
          <a:p>
            <a:pPr>
              <a:buFontTx/>
              <a:buChar char="-"/>
            </a:pPr>
            <a:endParaRPr lang="en-US" sz="2400" dirty="0" smtClean="0">
              <a:solidFill>
                <a:srgbClr val="006600"/>
              </a:solidFill>
            </a:endParaRPr>
          </a:p>
          <a:p>
            <a:pPr>
              <a:buFontTx/>
              <a:buChar char="-"/>
            </a:pPr>
            <a:endParaRPr lang="en-US" sz="2400" dirty="0" smtClean="0">
              <a:solidFill>
                <a:srgbClr val="006600"/>
              </a:solidFill>
            </a:endParaRPr>
          </a:p>
          <a:p>
            <a:pPr>
              <a:buFontTx/>
              <a:buChar char="-"/>
            </a:pPr>
            <a:endParaRPr lang="en-US" sz="2400" dirty="0" smtClean="0">
              <a:solidFill>
                <a:srgbClr val="006600"/>
              </a:solidFill>
            </a:endParaRPr>
          </a:p>
          <a:p>
            <a:pPr>
              <a:buFontTx/>
              <a:buChar char="-"/>
            </a:pPr>
            <a:endParaRPr lang="en-US" sz="2400" dirty="0" smtClean="0">
              <a:solidFill>
                <a:srgbClr val="006600"/>
              </a:solidFill>
            </a:endParaRPr>
          </a:p>
          <a:p>
            <a:pPr>
              <a:buFontTx/>
              <a:buChar char="-"/>
            </a:pPr>
            <a:endParaRPr lang="en-US" sz="2400" dirty="0" smtClean="0">
              <a:solidFill>
                <a:srgbClr val="006600"/>
              </a:solidFill>
            </a:endParaRPr>
          </a:p>
          <a:p>
            <a:pPr>
              <a:buFontTx/>
              <a:buChar char="-"/>
            </a:pPr>
            <a:r>
              <a:rPr lang="en-US" sz="2400" dirty="0" smtClean="0">
                <a:solidFill>
                  <a:srgbClr val="006600"/>
                </a:solidFill>
              </a:rPr>
              <a:t> Leaf quality / herbivores</a:t>
            </a:r>
          </a:p>
          <a:p>
            <a:pPr>
              <a:buFontTx/>
              <a:buChar char="-"/>
            </a:pPr>
            <a:r>
              <a:rPr lang="en-US" sz="2400" dirty="0" smtClean="0">
                <a:solidFill>
                  <a:srgbClr val="006600"/>
                </a:solidFill>
              </a:rPr>
              <a:t> Niche occupancy / invasive species</a:t>
            </a:r>
          </a:p>
          <a:p>
            <a:pPr>
              <a:buFontTx/>
              <a:buChar char="-"/>
            </a:pPr>
            <a:endParaRPr lang="fr-FR" sz="2400" dirty="0">
              <a:solidFill>
                <a:srgbClr val="0066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655676" y="3537012"/>
            <a:ext cx="6624736" cy="1689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760132" y="5301208"/>
            <a:ext cx="2484276" cy="251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Mechanisms underlying </a:t>
            </a:r>
          </a:p>
          <a:p>
            <a:r>
              <a:rPr lang="en-US" sz="32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diversity – resistance relationships</a:t>
            </a:r>
            <a:endParaRPr lang="en-US" sz="3200" b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5496" y="1196752"/>
            <a:ext cx="7701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US" sz="2800" b="1" dirty="0" smtClean="0">
                <a:solidFill>
                  <a:srgbClr val="336600"/>
                </a:solidFill>
              </a:rPr>
              <a:t>Reduced density (amount) of susceptible trees </a:t>
            </a:r>
            <a:endParaRPr lang="en-US" sz="2800" b="1" dirty="0">
              <a:solidFill>
                <a:srgbClr val="336600"/>
              </a:solidFill>
            </a:endParaRPr>
          </a:p>
        </p:txBody>
      </p:sp>
      <p:sp>
        <p:nvSpPr>
          <p:cNvPr id="104" name="ZoneTexte 103"/>
          <p:cNvSpPr txBox="1"/>
          <p:nvPr/>
        </p:nvSpPr>
        <p:spPr>
          <a:xfrm>
            <a:off x="4056004" y="1916832"/>
            <a:ext cx="51648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 herbivores less likely to enter the plot</a:t>
            </a:r>
          </a:p>
          <a:p>
            <a:pPr>
              <a:buFontTx/>
              <a:buChar char="-"/>
            </a:pP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 lower amount of resources/fuel</a:t>
            </a:r>
          </a:p>
          <a:p>
            <a:pPr>
              <a:buFontTx/>
              <a:buChar char="-"/>
            </a:pP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 longer distance between host trees</a:t>
            </a:r>
            <a:endParaRPr 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40" name="Groupe 168"/>
          <p:cNvGrpSpPr/>
          <p:nvPr/>
        </p:nvGrpSpPr>
        <p:grpSpPr>
          <a:xfrm>
            <a:off x="4860000" y="4211816"/>
            <a:ext cx="1476196" cy="1476144"/>
            <a:chOff x="4860000" y="4211816"/>
            <a:chExt cx="1476196" cy="1476144"/>
          </a:xfrm>
        </p:grpSpPr>
        <p:sp>
          <p:nvSpPr>
            <p:cNvPr id="4" name="Ellipse 3"/>
            <p:cNvSpPr>
              <a:spLocks noChangeAspect="1"/>
            </p:cNvSpPr>
            <p:nvPr/>
          </p:nvSpPr>
          <p:spPr>
            <a:xfrm>
              <a:off x="4860000" y="4427840"/>
              <a:ext cx="180000" cy="1800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Ellipse 4"/>
            <p:cNvSpPr>
              <a:spLocks noChangeAspect="1"/>
            </p:cNvSpPr>
            <p:nvPr/>
          </p:nvSpPr>
          <p:spPr>
            <a:xfrm>
              <a:off x="5292048" y="4427840"/>
              <a:ext cx="180000" cy="1800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Ellipse 5"/>
            <p:cNvSpPr>
              <a:spLocks noChangeAspect="1"/>
            </p:cNvSpPr>
            <p:nvPr/>
          </p:nvSpPr>
          <p:spPr>
            <a:xfrm>
              <a:off x="5076024" y="4427840"/>
              <a:ext cx="180000" cy="1800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Ellipse 6"/>
            <p:cNvSpPr>
              <a:spLocks noChangeAspect="1"/>
            </p:cNvSpPr>
            <p:nvPr/>
          </p:nvSpPr>
          <p:spPr>
            <a:xfrm>
              <a:off x="5508072" y="4427840"/>
              <a:ext cx="180000" cy="1800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Ellipse 7"/>
            <p:cNvSpPr>
              <a:spLocks noChangeAspect="1"/>
            </p:cNvSpPr>
            <p:nvPr/>
          </p:nvSpPr>
          <p:spPr>
            <a:xfrm>
              <a:off x="5724096" y="4427840"/>
              <a:ext cx="180000" cy="1800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Ellipse 8"/>
            <p:cNvSpPr>
              <a:spLocks noChangeAspect="1"/>
            </p:cNvSpPr>
            <p:nvPr/>
          </p:nvSpPr>
          <p:spPr>
            <a:xfrm>
              <a:off x="5940120" y="4427840"/>
              <a:ext cx="180000" cy="1800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Ellipse 9"/>
            <p:cNvSpPr>
              <a:spLocks noChangeAspect="1"/>
            </p:cNvSpPr>
            <p:nvPr/>
          </p:nvSpPr>
          <p:spPr>
            <a:xfrm>
              <a:off x="4860032" y="4643864"/>
              <a:ext cx="180000" cy="1800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/>
            <p:cNvSpPr>
              <a:spLocks noChangeAspect="1"/>
            </p:cNvSpPr>
            <p:nvPr/>
          </p:nvSpPr>
          <p:spPr>
            <a:xfrm>
              <a:off x="5292080" y="4643864"/>
              <a:ext cx="180000" cy="1800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Ellipse 11"/>
            <p:cNvSpPr>
              <a:spLocks noChangeAspect="1"/>
            </p:cNvSpPr>
            <p:nvPr/>
          </p:nvSpPr>
          <p:spPr>
            <a:xfrm>
              <a:off x="5076056" y="4643864"/>
              <a:ext cx="180000" cy="1800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Ellipse 12"/>
            <p:cNvSpPr>
              <a:spLocks noChangeAspect="1"/>
            </p:cNvSpPr>
            <p:nvPr/>
          </p:nvSpPr>
          <p:spPr>
            <a:xfrm>
              <a:off x="5508104" y="4643864"/>
              <a:ext cx="180000" cy="1800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Ellipse 13"/>
            <p:cNvSpPr>
              <a:spLocks noChangeAspect="1"/>
            </p:cNvSpPr>
            <p:nvPr/>
          </p:nvSpPr>
          <p:spPr>
            <a:xfrm>
              <a:off x="5724128" y="4643864"/>
              <a:ext cx="180000" cy="1800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Ellipse 14"/>
            <p:cNvSpPr>
              <a:spLocks noChangeAspect="1"/>
            </p:cNvSpPr>
            <p:nvPr/>
          </p:nvSpPr>
          <p:spPr>
            <a:xfrm>
              <a:off x="5940152" y="4643864"/>
              <a:ext cx="180000" cy="1800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Ellipse 15"/>
            <p:cNvSpPr>
              <a:spLocks noChangeAspect="1"/>
            </p:cNvSpPr>
            <p:nvPr/>
          </p:nvSpPr>
          <p:spPr>
            <a:xfrm>
              <a:off x="4860000" y="4859888"/>
              <a:ext cx="180000" cy="1800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Ellipse 16"/>
            <p:cNvSpPr>
              <a:spLocks noChangeAspect="1"/>
            </p:cNvSpPr>
            <p:nvPr/>
          </p:nvSpPr>
          <p:spPr>
            <a:xfrm>
              <a:off x="5292048" y="4859888"/>
              <a:ext cx="180000" cy="1800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Ellipse 17"/>
            <p:cNvSpPr>
              <a:spLocks noChangeAspect="1"/>
            </p:cNvSpPr>
            <p:nvPr/>
          </p:nvSpPr>
          <p:spPr>
            <a:xfrm>
              <a:off x="5076024" y="4859888"/>
              <a:ext cx="180000" cy="1800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Ellipse 18"/>
            <p:cNvSpPr>
              <a:spLocks noChangeAspect="1"/>
            </p:cNvSpPr>
            <p:nvPr/>
          </p:nvSpPr>
          <p:spPr>
            <a:xfrm>
              <a:off x="5508072" y="4859888"/>
              <a:ext cx="180000" cy="1800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Ellipse 19"/>
            <p:cNvSpPr>
              <a:spLocks noChangeAspect="1"/>
            </p:cNvSpPr>
            <p:nvPr/>
          </p:nvSpPr>
          <p:spPr>
            <a:xfrm>
              <a:off x="5724096" y="4859888"/>
              <a:ext cx="180000" cy="1800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Ellipse 20"/>
            <p:cNvSpPr>
              <a:spLocks noChangeAspect="1"/>
            </p:cNvSpPr>
            <p:nvPr/>
          </p:nvSpPr>
          <p:spPr>
            <a:xfrm>
              <a:off x="5940120" y="4859888"/>
              <a:ext cx="180000" cy="1800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Ellipse 21"/>
            <p:cNvSpPr>
              <a:spLocks noChangeAspect="1"/>
            </p:cNvSpPr>
            <p:nvPr/>
          </p:nvSpPr>
          <p:spPr>
            <a:xfrm>
              <a:off x="4860032" y="5075912"/>
              <a:ext cx="180000" cy="1800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Ellipse 22"/>
            <p:cNvSpPr>
              <a:spLocks noChangeAspect="1"/>
            </p:cNvSpPr>
            <p:nvPr/>
          </p:nvSpPr>
          <p:spPr>
            <a:xfrm>
              <a:off x="5292080" y="5075912"/>
              <a:ext cx="180000" cy="1800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Ellipse 23"/>
            <p:cNvSpPr>
              <a:spLocks noChangeAspect="1"/>
            </p:cNvSpPr>
            <p:nvPr/>
          </p:nvSpPr>
          <p:spPr>
            <a:xfrm>
              <a:off x="5076056" y="5075912"/>
              <a:ext cx="180000" cy="1800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Ellipse 24"/>
            <p:cNvSpPr>
              <a:spLocks noChangeAspect="1"/>
            </p:cNvSpPr>
            <p:nvPr/>
          </p:nvSpPr>
          <p:spPr>
            <a:xfrm>
              <a:off x="5508104" y="5075912"/>
              <a:ext cx="180000" cy="1800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Ellipse 25"/>
            <p:cNvSpPr>
              <a:spLocks noChangeAspect="1"/>
            </p:cNvSpPr>
            <p:nvPr/>
          </p:nvSpPr>
          <p:spPr>
            <a:xfrm>
              <a:off x="5724128" y="5075912"/>
              <a:ext cx="180000" cy="1800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Ellipse 26"/>
            <p:cNvSpPr>
              <a:spLocks noChangeAspect="1"/>
            </p:cNvSpPr>
            <p:nvPr/>
          </p:nvSpPr>
          <p:spPr>
            <a:xfrm>
              <a:off x="5940152" y="5075912"/>
              <a:ext cx="180000" cy="1800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Ellipse 27"/>
            <p:cNvSpPr>
              <a:spLocks noChangeAspect="1"/>
            </p:cNvSpPr>
            <p:nvPr/>
          </p:nvSpPr>
          <p:spPr>
            <a:xfrm>
              <a:off x="4860000" y="5291936"/>
              <a:ext cx="180000" cy="1800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Ellipse 28"/>
            <p:cNvSpPr>
              <a:spLocks noChangeAspect="1"/>
            </p:cNvSpPr>
            <p:nvPr/>
          </p:nvSpPr>
          <p:spPr>
            <a:xfrm>
              <a:off x="5292048" y="5291936"/>
              <a:ext cx="180000" cy="1800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Ellipse 29"/>
            <p:cNvSpPr>
              <a:spLocks noChangeAspect="1"/>
            </p:cNvSpPr>
            <p:nvPr/>
          </p:nvSpPr>
          <p:spPr>
            <a:xfrm>
              <a:off x="5076024" y="5291936"/>
              <a:ext cx="180000" cy="1800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Ellipse 30"/>
            <p:cNvSpPr>
              <a:spLocks noChangeAspect="1"/>
            </p:cNvSpPr>
            <p:nvPr/>
          </p:nvSpPr>
          <p:spPr>
            <a:xfrm>
              <a:off x="5508072" y="5291936"/>
              <a:ext cx="180000" cy="1800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Ellipse 31"/>
            <p:cNvSpPr>
              <a:spLocks noChangeAspect="1"/>
            </p:cNvSpPr>
            <p:nvPr/>
          </p:nvSpPr>
          <p:spPr>
            <a:xfrm>
              <a:off x="5724096" y="5291936"/>
              <a:ext cx="180000" cy="1800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Ellipse 32"/>
            <p:cNvSpPr>
              <a:spLocks noChangeAspect="1"/>
            </p:cNvSpPr>
            <p:nvPr/>
          </p:nvSpPr>
          <p:spPr>
            <a:xfrm>
              <a:off x="5940120" y="5291936"/>
              <a:ext cx="180000" cy="1800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Ellipse 33"/>
            <p:cNvSpPr>
              <a:spLocks noChangeAspect="1"/>
            </p:cNvSpPr>
            <p:nvPr/>
          </p:nvSpPr>
          <p:spPr>
            <a:xfrm>
              <a:off x="4860032" y="5507960"/>
              <a:ext cx="180000" cy="1800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Ellipse 34"/>
            <p:cNvSpPr>
              <a:spLocks noChangeAspect="1"/>
            </p:cNvSpPr>
            <p:nvPr/>
          </p:nvSpPr>
          <p:spPr>
            <a:xfrm>
              <a:off x="5292080" y="5507960"/>
              <a:ext cx="180000" cy="1800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Ellipse 35"/>
            <p:cNvSpPr>
              <a:spLocks noChangeAspect="1"/>
            </p:cNvSpPr>
            <p:nvPr/>
          </p:nvSpPr>
          <p:spPr>
            <a:xfrm>
              <a:off x="5076056" y="5507960"/>
              <a:ext cx="180000" cy="1800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Ellipse 36"/>
            <p:cNvSpPr>
              <a:spLocks noChangeAspect="1"/>
            </p:cNvSpPr>
            <p:nvPr/>
          </p:nvSpPr>
          <p:spPr>
            <a:xfrm>
              <a:off x="5508104" y="5507960"/>
              <a:ext cx="180000" cy="1800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Ellipse 37"/>
            <p:cNvSpPr>
              <a:spLocks noChangeAspect="1"/>
            </p:cNvSpPr>
            <p:nvPr/>
          </p:nvSpPr>
          <p:spPr>
            <a:xfrm>
              <a:off x="5724128" y="5507960"/>
              <a:ext cx="180000" cy="1800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Ellipse 38"/>
            <p:cNvSpPr>
              <a:spLocks noChangeAspect="1"/>
            </p:cNvSpPr>
            <p:nvPr/>
          </p:nvSpPr>
          <p:spPr>
            <a:xfrm>
              <a:off x="5940152" y="5507960"/>
              <a:ext cx="180000" cy="1800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5" name="Ellipse 104"/>
            <p:cNvSpPr>
              <a:spLocks noChangeAspect="1"/>
            </p:cNvSpPr>
            <p:nvPr/>
          </p:nvSpPr>
          <p:spPr>
            <a:xfrm>
              <a:off x="6156164" y="4427840"/>
              <a:ext cx="180000" cy="1800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6" name="Ellipse 105"/>
            <p:cNvSpPr>
              <a:spLocks noChangeAspect="1"/>
            </p:cNvSpPr>
            <p:nvPr/>
          </p:nvSpPr>
          <p:spPr>
            <a:xfrm>
              <a:off x="6156196" y="4643864"/>
              <a:ext cx="180000" cy="1800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7" name="Ellipse 106"/>
            <p:cNvSpPr>
              <a:spLocks noChangeAspect="1"/>
            </p:cNvSpPr>
            <p:nvPr/>
          </p:nvSpPr>
          <p:spPr>
            <a:xfrm>
              <a:off x="6156164" y="4859888"/>
              <a:ext cx="180000" cy="1800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8" name="Ellipse 107"/>
            <p:cNvSpPr>
              <a:spLocks noChangeAspect="1"/>
            </p:cNvSpPr>
            <p:nvPr/>
          </p:nvSpPr>
          <p:spPr>
            <a:xfrm>
              <a:off x="6156196" y="5075912"/>
              <a:ext cx="180000" cy="1800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9" name="Ellipse 108"/>
            <p:cNvSpPr>
              <a:spLocks noChangeAspect="1"/>
            </p:cNvSpPr>
            <p:nvPr/>
          </p:nvSpPr>
          <p:spPr>
            <a:xfrm>
              <a:off x="6156164" y="5291936"/>
              <a:ext cx="180000" cy="1800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0" name="Ellipse 109"/>
            <p:cNvSpPr>
              <a:spLocks noChangeAspect="1"/>
            </p:cNvSpPr>
            <p:nvPr/>
          </p:nvSpPr>
          <p:spPr>
            <a:xfrm>
              <a:off x="6156196" y="5507960"/>
              <a:ext cx="180000" cy="1800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1" name="Ellipse 110"/>
            <p:cNvSpPr>
              <a:spLocks noChangeAspect="1"/>
            </p:cNvSpPr>
            <p:nvPr/>
          </p:nvSpPr>
          <p:spPr>
            <a:xfrm>
              <a:off x="4860032" y="4211816"/>
              <a:ext cx="180000" cy="1800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" name="Ellipse 111"/>
            <p:cNvSpPr>
              <a:spLocks noChangeAspect="1"/>
            </p:cNvSpPr>
            <p:nvPr/>
          </p:nvSpPr>
          <p:spPr>
            <a:xfrm>
              <a:off x="5292080" y="4211816"/>
              <a:ext cx="180000" cy="1800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3" name="Ellipse 112"/>
            <p:cNvSpPr>
              <a:spLocks noChangeAspect="1"/>
            </p:cNvSpPr>
            <p:nvPr/>
          </p:nvSpPr>
          <p:spPr>
            <a:xfrm>
              <a:off x="5076056" y="4211816"/>
              <a:ext cx="180000" cy="1800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4" name="Ellipse 113"/>
            <p:cNvSpPr>
              <a:spLocks noChangeAspect="1"/>
            </p:cNvSpPr>
            <p:nvPr/>
          </p:nvSpPr>
          <p:spPr>
            <a:xfrm>
              <a:off x="5508104" y="4211816"/>
              <a:ext cx="180000" cy="1800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5" name="Ellipse 114"/>
            <p:cNvSpPr>
              <a:spLocks noChangeAspect="1"/>
            </p:cNvSpPr>
            <p:nvPr/>
          </p:nvSpPr>
          <p:spPr>
            <a:xfrm>
              <a:off x="5724128" y="4211816"/>
              <a:ext cx="180000" cy="1800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6" name="Ellipse 115"/>
            <p:cNvSpPr>
              <a:spLocks noChangeAspect="1"/>
            </p:cNvSpPr>
            <p:nvPr/>
          </p:nvSpPr>
          <p:spPr>
            <a:xfrm>
              <a:off x="5940152" y="4211816"/>
              <a:ext cx="180000" cy="1800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7" name="Ellipse 116"/>
            <p:cNvSpPr>
              <a:spLocks noChangeAspect="1"/>
            </p:cNvSpPr>
            <p:nvPr/>
          </p:nvSpPr>
          <p:spPr>
            <a:xfrm>
              <a:off x="6156196" y="4211816"/>
              <a:ext cx="180000" cy="1800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1" name="Groupe 169"/>
          <p:cNvGrpSpPr/>
          <p:nvPr/>
        </p:nvGrpSpPr>
        <p:grpSpPr>
          <a:xfrm>
            <a:off x="6984236" y="4221108"/>
            <a:ext cx="1476196" cy="1476144"/>
            <a:chOff x="6984236" y="4221108"/>
            <a:chExt cx="1476196" cy="1476144"/>
          </a:xfrm>
        </p:grpSpPr>
        <p:sp>
          <p:nvSpPr>
            <p:cNvPr id="118" name="Ellipse 117"/>
            <p:cNvSpPr>
              <a:spLocks noChangeAspect="1"/>
            </p:cNvSpPr>
            <p:nvPr/>
          </p:nvSpPr>
          <p:spPr>
            <a:xfrm>
              <a:off x="6984236" y="4437132"/>
              <a:ext cx="180000" cy="180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9" name="Ellipse 118"/>
            <p:cNvSpPr>
              <a:spLocks noChangeAspect="1"/>
            </p:cNvSpPr>
            <p:nvPr/>
          </p:nvSpPr>
          <p:spPr>
            <a:xfrm>
              <a:off x="7416284" y="4437132"/>
              <a:ext cx="180000" cy="180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0" name="Ellipse 119"/>
            <p:cNvSpPr>
              <a:spLocks noChangeAspect="1"/>
            </p:cNvSpPr>
            <p:nvPr/>
          </p:nvSpPr>
          <p:spPr>
            <a:xfrm>
              <a:off x="7200260" y="4437132"/>
              <a:ext cx="180000" cy="1800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1" name="Ellipse 120"/>
            <p:cNvSpPr>
              <a:spLocks noChangeAspect="1"/>
            </p:cNvSpPr>
            <p:nvPr/>
          </p:nvSpPr>
          <p:spPr>
            <a:xfrm>
              <a:off x="7632308" y="4437132"/>
              <a:ext cx="180000" cy="1800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2" name="Ellipse 121"/>
            <p:cNvSpPr>
              <a:spLocks noChangeAspect="1"/>
            </p:cNvSpPr>
            <p:nvPr/>
          </p:nvSpPr>
          <p:spPr>
            <a:xfrm>
              <a:off x="7848332" y="4437132"/>
              <a:ext cx="180000" cy="180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3" name="Ellipse 122"/>
            <p:cNvSpPr>
              <a:spLocks noChangeAspect="1"/>
            </p:cNvSpPr>
            <p:nvPr/>
          </p:nvSpPr>
          <p:spPr>
            <a:xfrm>
              <a:off x="8064356" y="4437132"/>
              <a:ext cx="180000" cy="1800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4" name="Ellipse 123"/>
            <p:cNvSpPr>
              <a:spLocks noChangeAspect="1"/>
            </p:cNvSpPr>
            <p:nvPr/>
          </p:nvSpPr>
          <p:spPr>
            <a:xfrm>
              <a:off x="6984268" y="4653156"/>
              <a:ext cx="180000" cy="180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5" name="Ellipse 124"/>
            <p:cNvSpPr>
              <a:spLocks noChangeAspect="1"/>
            </p:cNvSpPr>
            <p:nvPr/>
          </p:nvSpPr>
          <p:spPr>
            <a:xfrm>
              <a:off x="7416316" y="4653156"/>
              <a:ext cx="180000" cy="180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6" name="Ellipse 125"/>
            <p:cNvSpPr>
              <a:spLocks noChangeAspect="1"/>
            </p:cNvSpPr>
            <p:nvPr/>
          </p:nvSpPr>
          <p:spPr>
            <a:xfrm>
              <a:off x="7200292" y="4653156"/>
              <a:ext cx="180000" cy="180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7" name="Ellipse 126"/>
            <p:cNvSpPr>
              <a:spLocks noChangeAspect="1"/>
            </p:cNvSpPr>
            <p:nvPr/>
          </p:nvSpPr>
          <p:spPr>
            <a:xfrm>
              <a:off x="7632340" y="4653156"/>
              <a:ext cx="180000" cy="180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8" name="Ellipse 127"/>
            <p:cNvSpPr>
              <a:spLocks noChangeAspect="1"/>
            </p:cNvSpPr>
            <p:nvPr/>
          </p:nvSpPr>
          <p:spPr>
            <a:xfrm>
              <a:off x="7848364" y="4653156"/>
              <a:ext cx="180000" cy="180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9" name="Ellipse 128"/>
            <p:cNvSpPr>
              <a:spLocks noChangeAspect="1"/>
            </p:cNvSpPr>
            <p:nvPr/>
          </p:nvSpPr>
          <p:spPr>
            <a:xfrm>
              <a:off x="8064388" y="4653156"/>
              <a:ext cx="180000" cy="180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0" name="Ellipse 129"/>
            <p:cNvSpPr>
              <a:spLocks noChangeAspect="1"/>
            </p:cNvSpPr>
            <p:nvPr/>
          </p:nvSpPr>
          <p:spPr>
            <a:xfrm>
              <a:off x="6984236" y="4869180"/>
              <a:ext cx="180000" cy="180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1" name="Ellipse 130"/>
            <p:cNvSpPr>
              <a:spLocks noChangeAspect="1"/>
            </p:cNvSpPr>
            <p:nvPr/>
          </p:nvSpPr>
          <p:spPr>
            <a:xfrm>
              <a:off x="7416284" y="4869180"/>
              <a:ext cx="180000" cy="180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2" name="Ellipse 131"/>
            <p:cNvSpPr>
              <a:spLocks noChangeAspect="1"/>
            </p:cNvSpPr>
            <p:nvPr/>
          </p:nvSpPr>
          <p:spPr>
            <a:xfrm>
              <a:off x="7200260" y="4869180"/>
              <a:ext cx="180000" cy="1800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3" name="Ellipse 132"/>
            <p:cNvSpPr>
              <a:spLocks noChangeAspect="1"/>
            </p:cNvSpPr>
            <p:nvPr/>
          </p:nvSpPr>
          <p:spPr>
            <a:xfrm>
              <a:off x="7632308" y="4869180"/>
              <a:ext cx="180000" cy="1800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4" name="Ellipse 133"/>
            <p:cNvSpPr>
              <a:spLocks noChangeAspect="1"/>
            </p:cNvSpPr>
            <p:nvPr/>
          </p:nvSpPr>
          <p:spPr>
            <a:xfrm>
              <a:off x="7848332" y="4869180"/>
              <a:ext cx="180000" cy="180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5" name="Ellipse 134"/>
            <p:cNvSpPr>
              <a:spLocks noChangeAspect="1"/>
            </p:cNvSpPr>
            <p:nvPr/>
          </p:nvSpPr>
          <p:spPr>
            <a:xfrm>
              <a:off x="8064356" y="4869180"/>
              <a:ext cx="180000" cy="1800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6" name="Ellipse 135"/>
            <p:cNvSpPr>
              <a:spLocks noChangeAspect="1"/>
            </p:cNvSpPr>
            <p:nvPr/>
          </p:nvSpPr>
          <p:spPr>
            <a:xfrm>
              <a:off x="6984268" y="5085204"/>
              <a:ext cx="180000" cy="180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7" name="Ellipse 136"/>
            <p:cNvSpPr>
              <a:spLocks noChangeAspect="1"/>
            </p:cNvSpPr>
            <p:nvPr/>
          </p:nvSpPr>
          <p:spPr>
            <a:xfrm>
              <a:off x="7416316" y="5085204"/>
              <a:ext cx="180000" cy="180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8" name="Ellipse 137"/>
            <p:cNvSpPr>
              <a:spLocks noChangeAspect="1"/>
            </p:cNvSpPr>
            <p:nvPr/>
          </p:nvSpPr>
          <p:spPr>
            <a:xfrm>
              <a:off x="7200292" y="5085204"/>
              <a:ext cx="180000" cy="180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9" name="Ellipse 138"/>
            <p:cNvSpPr>
              <a:spLocks noChangeAspect="1"/>
            </p:cNvSpPr>
            <p:nvPr/>
          </p:nvSpPr>
          <p:spPr>
            <a:xfrm>
              <a:off x="7632340" y="5085204"/>
              <a:ext cx="180000" cy="180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0" name="Ellipse 139"/>
            <p:cNvSpPr>
              <a:spLocks noChangeAspect="1"/>
            </p:cNvSpPr>
            <p:nvPr/>
          </p:nvSpPr>
          <p:spPr>
            <a:xfrm>
              <a:off x="7848364" y="5085204"/>
              <a:ext cx="180000" cy="180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1" name="Ellipse 140"/>
            <p:cNvSpPr>
              <a:spLocks noChangeAspect="1"/>
            </p:cNvSpPr>
            <p:nvPr/>
          </p:nvSpPr>
          <p:spPr>
            <a:xfrm>
              <a:off x="8064388" y="5085204"/>
              <a:ext cx="180000" cy="180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2" name="Ellipse 141"/>
            <p:cNvSpPr>
              <a:spLocks noChangeAspect="1"/>
            </p:cNvSpPr>
            <p:nvPr/>
          </p:nvSpPr>
          <p:spPr>
            <a:xfrm>
              <a:off x="6984236" y="5301228"/>
              <a:ext cx="180000" cy="180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3" name="Ellipse 142"/>
            <p:cNvSpPr>
              <a:spLocks noChangeAspect="1"/>
            </p:cNvSpPr>
            <p:nvPr/>
          </p:nvSpPr>
          <p:spPr>
            <a:xfrm>
              <a:off x="7416284" y="5301228"/>
              <a:ext cx="180000" cy="180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4" name="Ellipse 143"/>
            <p:cNvSpPr>
              <a:spLocks noChangeAspect="1"/>
            </p:cNvSpPr>
            <p:nvPr/>
          </p:nvSpPr>
          <p:spPr>
            <a:xfrm>
              <a:off x="7200260" y="5301228"/>
              <a:ext cx="180000" cy="1800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5" name="Ellipse 144"/>
            <p:cNvSpPr>
              <a:spLocks noChangeAspect="1"/>
            </p:cNvSpPr>
            <p:nvPr/>
          </p:nvSpPr>
          <p:spPr>
            <a:xfrm>
              <a:off x="7632308" y="5301228"/>
              <a:ext cx="180000" cy="1800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6" name="Ellipse 145"/>
            <p:cNvSpPr>
              <a:spLocks noChangeAspect="1"/>
            </p:cNvSpPr>
            <p:nvPr/>
          </p:nvSpPr>
          <p:spPr>
            <a:xfrm>
              <a:off x="7848332" y="5301228"/>
              <a:ext cx="180000" cy="180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7" name="Ellipse 146"/>
            <p:cNvSpPr>
              <a:spLocks noChangeAspect="1"/>
            </p:cNvSpPr>
            <p:nvPr/>
          </p:nvSpPr>
          <p:spPr>
            <a:xfrm>
              <a:off x="8064356" y="5301228"/>
              <a:ext cx="180000" cy="1800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8" name="Ellipse 147"/>
            <p:cNvSpPr>
              <a:spLocks noChangeAspect="1"/>
            </p:cNvSpPr>
            <p:nvPr/>
          </p:nvSpPr>
          <p:spPr>
            <a:xfrm>
              <a:off x="6984268" y="5517252"/>
              <a:ext cx="180000" cy="180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9" name="Ellipse 148"/>
            <p:cNvSpPr>
              <a:spLocks noChangeAspect="1"/>
            </p:cNvSpPr>
            <p:nvPr/>
          </p:nvSpPr>
          <p:spPr>
            <a:xfrm>
              <a:off x="7416316" y="5517252"/>
              <a:ext cx="180000" cy="180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0" name="Ellipse 149"/>
            <p:cNvSpPr>
              <a:spLocks noChangeAspect="1"/>
            </p:cNvSpPr>
            <p:nvPr/>
          </p:nvSpPr>
          <p:spPr>
            <a:xfrm>
              <a:off x="7200292" y="5517252"/>
              <a:ext cx="180000" cy="180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1" name="Ellipse 150"/>
            <p:cNvSpPr>
              <a:spLocks noChangeAspect="1"/>
            </p:cNvSpPr>
            <p:nvPr/>
          </p:nvSpPr>
          <p:spPr>
            <a:xfrm>
              <a:off x="7632340" y="5517252"/>
              <a:ext cx="180000" cy="180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2" name="Ellipse 151"/>
            <p:cNvSpPr>
              <a:spLocks noChangeAspect="1"/>
            </p:cNvSpPr>
            <p:nvPr/>
          </p:nvSpPr>
          <p:spPr>
            <a:xfrm>
              <a:off x="7848364" y="5517252"/>
              <a:ext cx="180000" cy="180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3" name="Ellipse 152"/>
            <p:cNvSpPr>
              <a:spLocks noChangeAspect="1"/>
            </p:cNvSpPr>
            <p:nvPr/>
          </p:nvSpPr>
          <p:spPr>
            <a:xfrm>
              <a:off x="8064388" y="5517252"/>
              <a:ext cx="180000" cy="180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4" name="Ellipse 153"/>
            <p:cNvSpPr>
              <a:spLocks noChangeAspect="1"/>
            </p:cNvSpPr>
            <p:nvPr/>
          </p:nvSpPr>
          <p:spPr>
            <a:xfrm>
              <a:off x="8280400" y="4437132"/>
              <a:ext cx="180000" cy="180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5" name="Ellipse 154"/>
            <p:cNvSpPr>
              <a:spLocks noChangeAspect="1"/>
            </p:cNvSpPr>
            <p:nvPr/>
          </p:nvSpPr>
          <p:spPr>
            <a:xfrm>
              <a:off x="8280432" y="4653156"/>
              <a:ext cx="180000" cy="180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6" name="Ellipse 155"/>
            <p:cNvSpPr>
              <a:spLocks noChangeAspect="1"/>
            </p:cNvSpPr>
            <p:nvPr/>
          </p:nvSpPr>
          <p:spPr>
            <a:xfrm>
              <a:off x="8280400" y="4869180"/>
              <a:ext cx="180000" cy="180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7" name="Ellipse 156"/>
            <p:cNvSpPr>
              <a:spLocks noChangeAspect="1"/>
            </p:cNvSpPr>
            <p:nvPr/>
          </p:nvSpPr>
          <p:spPr>
            <a:xfrm>
              <a:off x="8280432" y="5085204"/>
              <a:ext cx="180000" cy="180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" name="Ellipse 157"/>
            <p:cNvSpPr>
              <a:spLocks noChangeAspect="1"/>
            </p:cNvSpPr>
            <p:nvPr/>
          </p:nvSpPr>
          <p:spPr>
            <a:xfrm>
              <a:off x="8280400" y="5301228"/>
              <a:ext cx="180000" cy="180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9" name="Ellipse 158"/>
            <p:cNvSpPr>
              <a:spLocks noChangeAspect="1"/>
            </p:cNvSpPr>
            <p:nvPr/>
          </p:nvSpPr>
          <p:spPr>
            <a:xfrm>
              <a:off x="8280432" y="5517252"/>
              <a:ext cx="180000" cy="180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0" name="Ellipse 159"/>
            <p:cNvSpPr>
              <a:spLocks noChangeAspect="1"/>
            </p:cNvSpPr>
            <p:nvPr/>
          </p:nvSpPr>
          <p:spPr>
            <a:xfrm>
              <a:off x="6984268" y="4221108"/>
              <a:ext cx="180000" cy="180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1" name="Ellipse 160"/>
            <p:cNvSpPr>
              <a:spLocks noChangeAspect="1"/>
            </p:cNvSpPr>
            <p:nvPr/>
          </p:nvSpPr>
          <p:spPr>
            <a:xfrm>
              <a:off x="7416316" y="4221108"/>
              <a:ext cx="180000" cy="180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2" name="Ellipse 161"/>
            <p:cNvSpPr>
              <a:spLocks noChangeAspect="1"/>
            </p:cNvSpPr>
            <p:nvPr/>
          </p:nvSpPr>
          <p:spPr>
            <a:xfrm>
              <a:off x="7200292" y="4221108"/>
              <a:ext cx="180000" cy="180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3" name="Ellipse 162"/>
            <p:cNvSpPr>
              <a:spLocks noChangeAspect="1"/>
            </p:cNvSpPr>
            <p:nvPr/>
          </p:nvSpPr>
          <p:spPr>
            <a:xfrm>
              <a:off x="7632340" y="4221108"/>
              <a:ext cx="180000" cy="180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4" name="Ellipse 163"/>
            <p:cNvSpPr>
              <a:spLocks noChangeAspect="1"/>
            </p:cNvSpPr>
            <p:nvPr/>
          </p:nvSpPr>
          <p:spPr>
            <a:xfrm>
              <a:off x="7848364" y="4221108"/>
              <a:ext cx="180000" cy="180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5" name="Ellipse 164"/>
            <p:cNvSpPr>
              <a:spLocks noChangeAspect="1"/>
            </p:cNvSpPr>
            <p:nvPr/>
          </p:nvSpPr>
          <p:spPr>
            <a:xfrm>
              <a:off x="8064388" y="4221108"/>
              <a:ext cx="180000" cy="180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6" name="Ellipse 165"/>
            <p:cNvSpPr>
              <a:spLocks noChangeAspect="1"/>
            </p:cNvSpPr>
            <p:nvPr/>
          </p:nvSpPr>
          <p:spPr>
            <a:xfrm>
              <a:off x="8280432" y="4221108"/>
              <a:ext cx="180000" cy="180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220" name="Connecteur droit avec flèche 219"/>
          <p:cNvCxnSpPr/>
          <p:nvPr/>
        </p:nvCxnSpPr>
        <p:spPr>
          <a:xfrm>
            <a:off x="5328084" y="4077092"/>
            <a:ext cx="288032" cy="0"/>
          </a:xfrm>
          <a:prstGeom prst="straightConnector1">
            <a:avLst/>
          </a:prstGeom>
          <a:ln w="28575">
            <a:solidFill>
              <a:schemeClr val="accent3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Connecteur droit avec flèche 220"/>
          <p:cNvCxnSpPr/>
          <p:nvPr/>
        </p:nvCxnSpPr>
        <p:spPr>
          <a:xfrm>
            <a:off x="7236360" y="4113076"/>
            <a:ext cx="576000" cy="0"/>
          </a:xfrm>
          <a:prstGeom prst="straightConnector1">
            <a:avLst/>
          </a:prstGeom>
          <a:ln w="28575">
            <a:solidFill>
              <a:schemeClr val="accent3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75556" y="3837818"/>
            <a:ext cx="3825929" cy="3020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691680" y="2204864"/>
            <a:ext cx="1656184" cy="1143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8" name="ZoneTexte 167"/>
          <p:cNvSpPr txBox="1"/>
          <p:nvPr/>
        </p:nvSpPr>
        <p:spPr>
          <a:xfrm>
            <a:off x="1727684" y="3320988"/>
            <a:ext cx="15574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/>
              <a:t>Gerlach et al. 1997</a:t>
            </a:r>
            <a:endParaRPr lang="fr-FR" sz="1400" i="1" dirty="0"/>
          </a:p>
        </p:txBody>
      </p:sp>
      <p:sp>
        <p:nvSpPr>
          <p:cNvPr id="171" name="ZoneTexte 170"/>
          <p:cNvSpPr txBox="1"/>
          <p:nvPr/>
        </p:nvSpPr>
        <p:spPr>
          <a:xfrm rot="16200000">
            <a:off x="-1091123" y="4411604"/>
            <a:ext cx="325961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Tree mortality due to </a:t>
            </a:r>
            <a:r>
              <a:rPr lang="en-US" b="1" i="1" dirty="0" smtClean="0"/>
              <a:t>A. </a:t>
            </a:r>
            <a:r>
              <a:rPr lang="en-US" b="1" i="1" dirty="0" err="1" smtClean="0"/>
              <a:t>ostoyae</a:t>
            </a:r>
            <a:endParaRPr lang="en-US" b="1" i="1" dirty="0" smtClean="0"/>
          </a:p>
          <a:p>
            <a:pPr algn="ctr"/>
            <a:r>
              <a:rPr lang="en-US" b="1" dirty="0" smtClean="0"/>
              <a:t>in mixed stands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Mechanisms underlying </a:t>
            </a:r>
          </a:p>
          <a:p>
            <a:r>
              <a:rPr lang="en-US" sz="32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diversity – resistance relationships</a:t>
            </a:r>
            <a:endParaRPr lang="en-US" sz="3200" b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5496" y="1196752"/>
            <a:ext cx="8077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n-US" sz="2800" b="1" dirty="0" smtClean="0">
                <a:solidFill>
                  <a:srgbClr val="336600"/>
                </a:solidFill>
              </a:rPr>
              <a:t>Reduced probability of susceptible trees being hit</a:t>
            </a:r>
            <a:endParaRPr lang="en-US" sz="2800" b="1" dirty="0">
              <a:solidFill>
                <a:srgbClr val="336600"/>
              </a:solidFill>
            </a:endParaRP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66762" y="3923444"/>
            <a:ext cx="5769734" cy="2934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5877272"/>
            <a:ext cx="3276364" cy="552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4608004" y="3527720"/>
            <a:ext cx="12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Spruce - Fir</a:t>
            </a:r>
            <a:endParaRPr lang="en-US" dirty="0"/>
          </a:p>
        </p:txBody>
      </p:sp>
      <p:sp>
        <p:nvSpPr>
          <p:cNvPr id="11" name="ZoneTexte 10"/>
          <p:cNvSpPr txBox="1"/>
          <p:nvPr/>
        </p:nvSpPr>
        <p:spPr>
          <a:xfrm>
            <a:off x="6480212" y="3527720"/>
            <a:ext cx="1534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Beech - Maple</a:t>
            </a:r>
            <a:endParaRPr lang="en-US" dirty="0"/>
          </a:p>
        </p:txBody>
      </p:sp>
      <p:sp>
        <p:nvSpPr>
          <p:cNvPr id="13" name="ZoneTexte 12"/>
          <p:cNvSpPr txBox="1"/>
          <p:nvPr/>
        </p:nvSpPr>
        <p:spPr>
          <a:xfrm rot="16200000">
            <a:off x="2866522" y="4918454"/>
            <a:ext cx="229889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Browsing frequency</a:t>
            </a:r>
            <a:endParaRPr lang="en-US" sz="2000" b="1" dirty="0"/>
          </a:p>
        </p:txBody>
      </p:sp>
      <p:sp>
        <p:nvSpPr>
          <p:cNvPr id="14" name="Rectangle 13"/>
          <p:cNvSpPr/>
          <p:nvPr/>
        </p:nvSpPr>
        <p:spPr>
          <a:xfrm>
            <a:off x="899592" y="3933056"/>
            <a:ext cx="360040" cy="25202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395536" y="4437112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Saplings planted under Eglantine</a:t>
            </a:r>
            <a:endParaRPr lang="en-US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screen"/>
          <a:srcRect b="10519"/>
          <a:stretch>
            <a:fillRect/>
          </a:stretch>
        </p:blipFill>
        <p:spPr bwMode="auto">
          <a:xfrm>
            <a:off x="1907704" y="3789040"/>
            <a:ext cx="1548172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1"/>
          <p:cNvSpPr txBox="1"/>
          <p:nvPr/>
        </p:nvSpPr>
        <p:spPr>
          <a:xfrm>
            <a:off x="3419872" y="1952836"/>
            <a:ext cx="44872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 physical protection by neighbors</a:t>
            </a:r>
          </a:p>
          <a:p>
            <a:pPr>
              <a:buFontTx/>
              <a:buChar char="-"/>
            </a:pP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 diversion (decoy) processes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Mechanisms underlying </a:t>
            </a:r>
          </a:p>
          <a:p>
            <a:r>
              <a:rPr lang="en-US" sz="32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diversity – resistance relationships</a:t>
            </a:r>
            <a:endParaRPr lang="en-US" sz="3200" b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5496" y="1196752"/>
            <a:ext cx="60909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en-US" sz="2800" b="1" dirty="0" smtClean="0">
                <a:solidFill>
                  <a:srgbClr val="336600"/>
                </a:solidFill>
              </a:rPr>
              <a:t>Reinforced multitrophic interactions</a:t>
            </a:r>
            <a:endParaRPr lang="en-US" sz="2800" b="1" dirty="0">
              <a:solidFill>
                <a:srgbClr val="3366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512" y="6082602"/>
            <a:ext cx="5364596" cy="577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194309" y="3231104"/>
            <a:ext cx="5005983" cy="2138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2951820" y="5365650"/>
            <a:ext cx="396875" cy="2524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2951820" y="5726013"/>
            <a:ext cx="396875" cy="25241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3436007" y="5268813"/>
            <a:ext cx="2824163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fr-FR" dirty="0">
                <a:latin typeface="Calibri" pitchFamily="34" charset="0"/>
              </a:rPr>
              <a:t>100% Scots pine</a:t>
            </a:r>
          </a:p>
          <a:p>
            <a:pPr>
              <a:lnSpc>
                <a:spcPct val="120000"/>
              </a:lnSpc>
            </a:pPr>
            <a:r>
              <a:rPr lang="fr-FR" dirty="0">
                <a:latin typeface="Calibri" pitchFamily="34" charset="0"/>
              </a:rPr>
              <a:t>  50% Scots pine – 50% </a:t>
            </a:r>
            <a:r>
              <a:rPr lang="fr-FR" dirty="0" err="1">
                <a:latin typeface="Calibri" pitchFamily="34" charset="0"/>
              </a:rPr>
              <a:t>Birch</a:t>
            </a:r>
            <a:endParaRPr lang="fr-FR" dirty="0">
              <a:latin typeface="Calibri" pitchFamily="34" charset="0"/>
            </a:endParaRPr>
          </a:p>
        </p:txBody>
      </p:sp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16200000">
            <a:off x="-235842" y="3141843"/>
            <a:ext cx="2763837" cy="178911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457115" y="5462793"/>
            <a:ext cx="1378581" cy="30646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200" i="1" dirty="0" err="1">
                <a:latin typeface="Calibri" pitchFamily="34" charset="0"/>
              </a:rPr>
              <a:t>Neodiprion</a:t>
            </a:r>
            <a:r>
              <a:rPr lang="fr-FR" sz="1200" i="1" dirty="0">
                <a:latin typeface="Calibri" pitchFamily="34" charset="0"/>
              </a:rPr>
              <a:t> </a:t>
            </a:r>
            <a:r>
              <a:rPr lang="fr-FR" sz="1200" i="1" dirty="0" err="1">
                <a:latin typeface="Calibri" pitchFamily="34" charset="0"/>
              </a:rPr>
              <a:t>sertifer</a:t>
            </a:r>
            <a:endParaRPr lang="fr-FR" sz="1200" i="1" dirty="0">
              <a:latin typeface="Calibri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427984" y="1880828"/>
            <a:ext cx="40758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 decomposers and mycorrhiza</a:t>
            </a:r>
          </a:p>
          <a:p>
            <a:pPr>
              <a:buFontTx/>
              <a:buChar char="-"/>
            </a:pP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 natural enemies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Conclusions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51521" y="1088740"/>
            <a:ext cx="8532948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Mixed forests : </a:t>
            </a: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</a:rPr>
              <a:t>associational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</a:rPr>
              <a:t>resistance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 &gt; susceptibility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Tree composition &gt; species richness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Several scales, many processes involved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Tradeoffs for resistance to different disturbances?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Recommendations to forest managers: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2 species mixtures might be enough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beyond  the conifer – broadleaved mixtures</a:t>
            </a:r>
            <a:endParaRPr lang="en-US" sz="28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/>
          <a:srcRect r="31806" b="3184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143508" y="188640"/>
            <a:ext cx="630281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0800" sx="1000" sy="1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Thank you for your attention</a:t>
            </a:r>
            <a:endParaRPr lang="en-US" sz="4000" b="1" dirty="0">
              <a:solidFill>
                <a:schemeClr val="tx2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200" dirty="0" smtClean="0"/>
              <a:t>http://mixedwoodecozone.weebly.com/natural-vegetation.html</a:t>
            </a:r>
            <a:endParaRPr lang="fr-F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Rising threats due to global change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15516" y="733247"/>
            <a:ext cx="830836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Climate change</a:t>
            </a:r>
          </a:p>
          <a:p>
            <a:pPr marL="457200" indent="-457200">
              <a:buAutoNum type="arabicPeriod"/>
            </a:pPr>
            <a:endParaRPr lang="en-US" sz="28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914400" lvl="1" indent="-457200"/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↗ temperatures trigger pest outbreaks and range expansion</a:t>
            </a:r>
          </a:p>
          <a:p>
            <a:pPr marL="914400" lvl="1" indent="-457200"/>
            <a:endParaRPr lang="en-US" sz="2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914400" lvl="1" indent="-457200"/>
            <a:endParaRPr lang="en-US" sz="2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914400" lvl="1" indent="-457200"/>
            <a:endParaRPr lang="en-US" sz="2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914400" lvl="1" indent="-457200"/>
            <a:endParaRPr lang="en-US" sz="2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914400" lvl="1" indent="-457200"/>
            <a:endParaRPr lang="en-US" sz="2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914400" lvl="1" indent="-457200"/>
            <a:endParaRPr lang="en-US" sz="2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914400" lvl="1" indent="-457200"/>
            <a:endParaRPr lang="en-US" sz="2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914400" lvl="1" indent="-457200"/>
            <a:endParaRPr lang="en-US" sz="2400" b="1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 bwMode="auto">
          <a:xfrm>
            <a:off x="1187624" y="4329328"/>
            <a:ext cx="2880320" cy="2412040"/>
            <a:chOff x="0" y="527"/>
            <a:chExt cx="3629" cy="3039"/>
          </a:xfrm>
        </p:grpSpPr>
        <p:pic>
          <p:nvPicPr>
            <p:cNvPr id="5" name="Picture 4" descr="Expansion de la chenille processionnaire du pin en France. © Inra, URZF 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158" y="527"/>
              <a:ext cx="3471" cy="3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3061" y="2092"/>
              <a:ext cx="564" cy="310"/>
            </a:xfrm>
            <a:prstGeom prst="rect">
              <a:avLst/>
            </a:prstGeom>
            <a:solidFill>
              <a:srgbClr val="FF9999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altLang="fr-FR" sz="1000" b="1" dirty="0">
                  <a:solidFill>
                    <a:schemeClr val="bg1"/>
                  </a:solidFill>
                  <a:latin typeface="Calibri" pitchFamily="34" charset="0"/>
                </a:rPr>
                <a:t>2006</a:t>
              </a:r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3061" y="2364"/>
              <a:ext cx="564" cy="310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altLang="fr-FR" sz="1000" b="1" dirty="0">
                  <a:solidFill>
                    <a:schemeClr val="bg1"/>
                  </a:solidFill>
                  <a:latin typeface="Calibri" pitchFamily="34" charset="0"/>
                </a:rPr>
                <a:t>1979</a:t>
              </a: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3061" y="1820"/>
              <a:ext cx="564" cy="310"/>
            </a:xfrm>
            <a:prstGeom prst="rect">
              <a:avLst/>
            </a:prstGeom>
            <a:solidFill>
              <a:srgbClr val="CC330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altLang="fr-FR" sz="1000" b="1">
                  <a:solidFill>
                    <a:schemeClr val="bg1"/>
                  </a:solidFill>
                  <a:latin typeface="Calibri" pitchFamily="34" charset="0"/>
                </a:rPr>
                <a:t>2011</a:t>
              </a: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0" y="3158"/>
              <a:ext cx="1474" cy="40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 altLang="fr-FR"/>
            </a:p>
          </p:txBody>
        </p:sp>
      </p:grpSp>
      <p:pic>
        <p:nvPicPr>
          <p:cNvPr id="10" name="Picture 11" descr=" CHENILLE  -  PROCESSIONNAIRE DU PIN  au sol parmi les aiguilles de pins.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80012" y="4725372"/>
            <a:ext cx="2879725" cy="143033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ZoneTexte 14"/>
          <p:cNvSpPr txBox="1"/>
          <p:nvPr/>
        </p:nvSpPr>
        <p:spPr>
          <a:xfrm>
            <a:off x="4824028" y="6201308"/>
            <a:ext cx="2509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Pine processionary moth</a:t>
            </a:r>
            <a:endParaRPr lang="en-US" dirty="0"/>
          </a:p>
        </p:txBody>
      </p:sp>
      <p:pic>
        <p:nvPicPr>
          <p:cNvPr id="14" name="Picture 6" descr="http://d1vh373dea9f1i.cloudfront.net/blog/wp-content/uploads/mountain-pine-beetle-devastation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403648" y="2276872"/>
            <a:ext cx="2808312" cy="1870337"/>
          </a:xfrm>
          <a:prstGeom prst="roundRect">
            <a:avLst/>
          </a:prstGeom>
          <a:noFill/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564340" y="2411596"/>
            <a:ext cx="1098550" cy="127793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ZoneTexte 16"/>
          <p:cNvSpPr txBox="1"/>
          <p:nvPr/>
        </p:nvSpPr>
        <p:spPr>
          <a:xfrm>
            <a:off x="5004048" y="3779748"/>
            <a:ext cx="2219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Mountain pine beetle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Rising threats due to global change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15516" y="733247"/>
            <a:ext cx="8308365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Climate change</a:t>
            </a:r>
          </a:p>
          <a:p>
            <a:pPr marL="914400" lvl="1" indent="-457200"/>
            <a:endParaRPr lang="en-US" sz="2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914400" lvl="1" indent="-457200"/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↗ droughts increase the risk of forest fires</a:t>
            </a:r>
          </a:p>
          <a:p>
            <a:pPr marL="914400" lvl="1" indent="-457200"/>
            <a:endParaRPr lang="en-US" sz="2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914400" lvl="1" indent="-457200"/>
            <a:endParaRPr lang="en-US" sz="2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914400" lvl="1" indent="-457200"/>
            <a:endParaRPr lang="en-US" sz="2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914400" lvl="1" indent="-457200"/>
            <a:endParaRPr lang="en-US" sz="2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914400" lvl="1" indent="-457200"/>
            <a:endParaRPr lang="en-US" sz="2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914400" lvl="1" indent="-457200"/>
            <a:endParaRPr lang="en-US" sz="2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914400" lvl="1" indent="-457200"/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↗ droughts increase tree susceptibility to infection</a:t>
            </a:r>
          </a:p>
          <a:p>
            <a:pPr marL="914400" lvl="1" indent="-457200"/>
            <a:endParaRPr lang="en-US" sz="2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914400" lvl="1" indent="-457200"/>
            <a:endParaRPr lang="en-US" sz="2400" b="1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247964" y="5031235"/>
            <a:ext cx="4572508" cy="124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 cstate="screen"/>
          <a:srcRect t="49284"/>
          <a:stretch>
            <a:fillRect/>
          </a:stretch>
        </p:blipFill>
        <p:spPr bwMode="auto">
          <a:xfrm>
            <a:off x="1475656" y="4833156"/>
            <a:ext cx="2520280" cy="171024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691680" y="2132856"/>
            <a:ext cx="2165373" cy="1753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427984" y="2168860"/>
            <a:ext cx="2584854" cy="1718928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Rising threats due to global change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15516" y="733247"/>
            <a:ext cx="830836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Climate change</a:t>
            </a:r>
          </a:p>
          <a:p>
            <a:pPr marL="914400" lvl="1" indent="-457200"/>
            <a:endParaRPr lang="en-US" sz="2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914400" lvl="1" indent="-457200"/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↗ wind damage</a:t>
            </a: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652120" y="2982670"/>
            <a:ext cx="3192256" cy="2394471"/>
          </a:xfrm>
          <a:prstGeom prst="round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31540" y="2550622"/>
            <a:ext cx="4940411" cy="3254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Rising threats due to global change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15516" y="733247"/>
            <a:ext cx="830836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 startAt="2"/>
            </a:pP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World trade</a:t>
            </a:r>
          </a:p>
          <a:p>
            <a:pPr lvl="1" indent="-457200"/>
            <a:endParaRPr lang="en-US" sz="2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1" indent="-457200"/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	↗ globalization results in more biological invasions</a:t>
            </a: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1" name="Picture 11" descr="date_inverts_forets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8313" y="2420938"/>
            <a:ext cx="2968625" cy="367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1116013" y="6149975"/>
            <a:ext cx="20526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fr-FR" sz="2000" b="1">
                <a:latin typeface="Calibri" pitchFamily="34" charset="0"/>
              </a:rPr>
              <a:t>Exotic arthropods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 rot="16200000">
            <a:off x="-1027905" y="3710781"/>
            <a:ext cx="3071812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fr-FR" sz="2000" b="1" dirty="0">
                <a:latin typeface="Calibri" pitchFamily="34" charset="0"/>
              </a:rPr>
              <a:t>Number new species / year</a:t>
            </a:r>
          </a:p>
        </p:txBody>
      </p:sp>
      <p:pic>
        <p:nvPicPr>
          <p:cNvPr id="14" name="Picture 9" descr="D541zD697l926w10D2t4jrGz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95738" y="2420938"/>
            <a:ext cx="4608512" cy="345598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4427538" y="6021388"/>
            <a:ext cx="23209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altLang="fr-FR" b="1" i="1">
                <a:latin typeface="Calibri" pitchFamily="34" charset="0"/>
              </a:rPr>
              <a:t>Dryocosmus kuriphilus</a:t>
            </a:r>
          </a:p>
          <a:p>
            <a:r>
              <a:rPr lang="fr-FR" altLang="fr-FR">
                <a:latin typeface="Calibri" pitchFamily="34" charset="0"/>
              </a:rPr>
              <a:t>Origine: China</a:t>
            </a:r>
          </a:p>
        </p:txBody>
      </p:sp>
      <p:pic>
        <p:nvPicPr>
          <p:cNvPr id="16" name="Picture 11" descr="cynipsduchataignier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768665" y="4581128"/>
            <a:ext cx="1655763" cy="110331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Challenge: design new planted forests </a:t>
            </a:r>
          </a:p>
          <a:p>
            <a:r>
              <a:rPr lang="en-US" sz="3200" b="1" dirty="0" smtClean="0">
                <a:solidFill>
                  <a:schemeClr val="bg1"/>
                </a:solidFill>
              </a:rPr>
              <a:t>less vulnerable on the long term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79512" y="1412776"/>
            <a:ext cx="825482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333300"/>
                </a:solidFill>
              </a:rPr>
              <a:t> Trees are being planted for decades or centuries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>
              <a:solidFill>
                <a:srgbClr val="3333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333300"/>
                </a:solidFill>
              </a:rPr>
              <a:t> Forests will experience disturbances never met before</a:t>
            </a:r>
            <a:endParaRPr lang="en-US" sz="2800" dirty="0">
              <a:solidFill>
                <a:srgbClr val="333300"/>
              </a:solidFill>
            </a:endParaRPr>
          </a:p>
        </p:txBody>
      </p:sp>
      <p:pic>
        <p:nvPicPr>
          <p:cNvPr id="24578" name="Picture 2" descr="Lodgepole pine trees killed by mountain pine beetle near Bonaparte Lake, BC. Photo: K. Buxton, BC Ministry of Forests, Lands and Natural Resource Operations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267744" y="3209634"/>
            <a:ext cx="4500500" cy="299260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6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547664" y="3065618"/>
            <a:ext cx="1098550" cy="127793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Is mixing tree species in planted forest an option?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15516" y="944724"/>
            <a:ext cx="764472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 Diversity – resistance relationships in grasslands </a:t>
            </a:r>
          </a:p>
          <a:p>
            <a:pPr>
              <a:buFont typeface="Arial" pitchFamily="34" charset="0"/>
              <a:buChar char="•"/>
            </a:pPr>
            <a:endParaRPr lang="en-US" sz="24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24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24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24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24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24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24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24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24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en-US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59532" y="1808820"/>
            <a:ext cx="4717448" cy="169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017138" y="1973568"/>
            <a:ext cx="4126862" cy="4695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007604" y="3969060"/>
            <a:ext cx="3168650" cy="191928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Resistance of mixed forests to 7 natural disturbances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986289" y="5157192"/>
            <a:ext cx="61577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Patterns of response to tree diversity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Underlying ecological mechanisms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007604" y="404664"/>
            <a:ext cx="384233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Drought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Fire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Windstorm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Mammal herbivores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Pest insects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Fungal pathogens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Invasive species</a:t>
            </a:r>
            <a:endParaRPr lang="fr-FR" sz="2800" dirty="0"/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512" y="4725144"/>
            <a:ext cx="2712922" cy="180861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112060" y="1212449"/>
            <a:ext cx="3284517" cy="198541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5112060" y="2960948"/>
            <a:ext cx="331236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/>
              <a:t>William M. </a:t>
            </a:r>
            <a:r>
              <a:rPr lang="en-US" sz="800" dirty="0" err="1" smtClean="0"/>
              <a:t>Ciesla</a:t>
            </a:r>
            <a:r>
              <a:rPr lang="en-US" sz="800" dirty="0" smtClean="0"/>
              <a:t>, Forest Health Management International, Bugwood.org</a:t>
            </a:r>
            <a:endParaRPr lang="fr-FR" sz="800" dirty="0"/>
          </a:p>
        </p:txBody>
      </p:sp>
      <p:sp>
        <p:nvSpPr>
          <p:cNvPr id="11" name="Rectangle 10"/>
          <p:cNvSpPr/>
          <p:nvPr/>
        </p:nvSpPr>
        <p:spPr>
          <a:xfrm>
            <a:off x="503548" y="6309320"/>
            <a:ext cx="209544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" dirty="0" smtClean="0"/>
              <a:t>http://www.redbubble.com/people/bberwyn</a:t>
            </a:r>
            <a:endParaRPr lang="fr-FR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2747</TotalTime>
  <Words>711</Words>
  <Application>Microsoft Office PowerPoint</Application>
  <PresentationFormat>Affichage à l'écran (4:3)</PresentationFormat>
  <Paragraphs>193</Paragraphs>
  <Slides>26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0" baseType="lpstr">
      <vt:lpstr>Arial</vt:lpstr>
      <vt:lpstr>Calibri</vt:lpstr>
      <vt:lpstr>Symbol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Herve Jactel</dc:creator>
  <cp:lastModifiedBy>Damien Bonal</cp:lastModifiedBy>
  <cp:revision>240</cp:revision>
  <dcterms:created xsi:type="dcterms:W3CDTF">2016-06-03T11:17:23Z</dcterms:created>
  <dcterms:modified xsi:type="dcterms:W3CDTF">2016-08-28T16:29:31Z</dcterms:modified>
</cp:coreProperties>
</file>