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04"/>
    <a:srgbClr val="FEF4B8"/>
    <a:srgbClr val="00D5D0"/>
    <a:srgbClr val="9B67F9"/>
    <a:srgbClr val="813FF7"/>
    <a:srgbClr val="F7C9C9"/>
    <a:srgbClr val="E75757"/>
    <a:srgbClr val="F34360"/>
    <a:srgbClr val="DBC8FC"/>
    <a:srgbClr val="C5A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86" autoAdjust="0"/>
  </p:normalViewPr>
  <p:slideViewPr>
    <p:cSldViewPr>
      <p:cViewPr varScale="1">
        <p:scale>
          <a:sx n="15" d="100"/>
          <a:sy n="15" d="100"/>
        </p:scale>
        <p:origin x="-2556" y="-150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55051" y="10801228"/>
            <a:ext cx="21458829" cy="23011564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68046" y="10801228"/>
            <a:ext cx="63882336" cy="23011564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1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1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9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8048" y="62924571"/>
            <a:ext cx="42670582" cy="177992298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943294" y="62924571"/>
            <a:ext cx="42670585" cy="177992298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2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9" y="9582375"/>
            <a:ext cx="13384169" cy="39934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9" y="13575852"/>
            <a:ext cx="13384169" cy="24664452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1" y="1704414"/>
            <a:ext cx="9961903" cy="7253667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8" cy="36535890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3" cy="29282223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AD11-11C6-4323-980C-215B176DAB10}" type="datetimeFigureOut">
              <a:rPr lang="fr-FR" smtClean="0"/>
              <a:t>13/08/2015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59" y="17052123"/>
            <a:ext cx="4995571" cy="470834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25" y="30127231"/>
            <a:ext cx="5298333" cy="499370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05237" y="7063606"/>
            <a:ext cx="14631955" cy="25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Soil texture is a key controlling factor of important soil functions like water and nutrient holding capacity, retention of pollutants, drainage, soil biodiversity, and C cycling. High resolution soil texture maps enhance our understanding of the spatial distribution of soil properties and provide valuable information for </a:t>
            </a:r>
            <a:r>
              <a:rPr lang="en-US" sz="3200" dirty="0" smtClean="0"/>
              <a:t>crop management and </a:t>
            </a:r>
            <a:r>
              <a:rPr lang="en-US" sz="3200" dirty="0"/>
              <a:t>environmental </a:t>
            </a:r>
            <a:r>
              <a:rPr lang="en-US" sz="3200" dirty="0" smtClean="0"/>
              <a:t>protection.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279765" cy="5707090"/>
          </a:xfrm>
          <a:prstGeom prst="rect">
            <a:avLst/>
          </a:prstGeom>
          <a:solidFill>
            <a:schemeClr val="bg1"/>
          </a:solidFill>
          <a:ln w="38100">
            <a:solidFill>
              <a:srgbClr val="00B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55238" cy="5707090"/>
          </a:xfrm>
          <a:prstGeom prst="rect">
            <a:avLst/>
          </a:prstGeom>
          <a:solidFill>
            <a:srgbClr val="00B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39312247"/>
            <a:ext cx="30279975" cy="3490928"/>
          </a:xfrm>
          <a:prstGeom prst="rect">
            <a:avLst/>
          </a:prstGeom>
          <a:solidFill>
            <a:srgbClr val="00B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661712" y="323356"/>
            <a:ext cx="23239558" cy="2836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atin typeface="Candara" panose="020E0502030303020204" pitchFamily="34" charset="0"/>
              </a:rPr>
              <a:t>Spatial prediction of soil texture in </a:t>
            </a:r>
            <a:r>
              <a:rPr lang="en-US" sz="9000" dirty="0" smtClean="0">
                <a:latin typeface="Candara" panose="020E0502030303020204" pitchFamily="34" charset="0"/>
              </a:rPr>
              <a:t>Region </a:t>
            </a:r>
            <a:r>
              <a:rPr lang="en-US" sz="9000" dirty="0">
                <a:latin typeface="Candara" panose="020E0502030303020204" pitchFamily="34" charset="0"/>
              </a:rPr>
              <a:t>Centre (France) from summary data</a:t>
            </a:r>
            <a:endParaRPr lang="fr-FR" sz="9000" cap="all" spc="-150" dirty="0">
              <a:latin typeface="Candara" panose="020E0502030303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90336" y="3424932"/>
            <a:ext cx="23618053" cy="2012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4400" b="1" spc="-150" dirty="0" smtClean="0">
                <a:latin typeface="Candara" panose="020E0502030303020204" pitchFamily="34" charset="0"/>
              </a:rPr>
              <a:t>Mercedes </a:t>
            </a:r>
            <a:r>
              <a:rPr lang="fr-FR" sz="4400" b="1" spc="-150" dirty="0" err="1" smtClean="0">
                <a:latin typeface="Candara" panose="020E0502030303020204" pitchFamily="34" charset="0"/>
              </a:rPr>
              <a:t>Román</a:t>
            </a:r>
            <a:r>
              <a:rPr lang="fr-FR" sz="4400" b="1" spc="-150" dirty="0" smtClean="0">
                <a:latin typeface="Candara" panose="020E0502030303020204" pitchFamily="34" charset="0"/>
              </a:rPr>
              <a:t> Dobarco</a:t>
            </a:r>
            <a:r>
              <a:rPr lang="fr-FR" sz="4400" b="1" spc="-150" baseline="30000" dirty="0" smtClean="0">
                <a:latin typeface="Candara" panose="020E0502030303020204" pitchFamily="34" charset="0"/>
              </a:rPr>
              <a:t>1</a:t>
            </a:r>
            <a:r>
              <a:rPr lang="fr-FR" sz="4400" b="1" spc="-150" dirty="0" smtClean="0">
                <a:latin typeface="Candara" panose="020E0502030303020204" pitchFamily="34" charset="0"/>
              </a:rPr>
              <a:t>, Nicolas Saby</a:t>
            </a:r>
            <a:r>
              <a:rPr lang="fr-FR" sz="4400" b="1" spc="-150" baseline="30000" dirty="0" smtClean="0">
                <a:latin typeface="Candara" panose="020E0502030303020204" pitchFamily="34" charset="0"/>
              </a:rPr>
              <a:t>1</a:t>
            </a:r>
            <a:r>
              <a:rPr lang="fr-FR" sz="4400" b="1" spc="-150" dirty="0" smtClean="0">
                <a:latin typeface="Candara" panose="020E0502030303020204" pitchFamily="34" charset="0"/>
              </a:rPr>
              <a:t>, Tom G. Orton</a:t>
            </a:r>
            <a:r>
              <a:rPr lang="fr-FR" sz="4400" b="1" spc="-150" baseline="30000" dirty="0" smtClean="0">
                <a:latin typeface="Candara" panose="020E0502030303020204" pitchFamily="34" charset="0"/>
              </a:rPr>
              <a:t>2</a:t>
            </a:r>
            <a:r>
              <a:rPr lang="fr-FR" sz="4400" b="1" spc="-150" dirty="0" smtClean="0">
                <a:latin typeface="Candara" panose="020E0502030303020204" pitchFamily="34" charset="0"/>
              </a:rPr>
              <a:t>,  </a:t>
            </a:r>
            <a:r>
              <a:rPr lang="fr-FR" sz="4400" b="1" spc="-150" dirty="0">
                <a:latin typeface="Candara" panose="020E0502030303020204" pitchFamily="34" charset="0"/>
              </a:rPr>
              <a:t>and Jean-Baptiste </a:t>
            </a:r>
            <a:r>
              <a:rPr lang="fr-FR" sz="4400" b="1" spc="-150" dirty="0" smtClean="0">
                <a:latin typeface="Candara" panose="020E0502030303020204" pitchFamily="34" charset="0"/>
              </a:rPr>
              <a:t>Paroissien</a:t>
            </a:r>
            <a:r>
              <a:rPr lang="fr-FR" sz="4400" b="1" spc="-150" baseline="30000" dirty="0" smtClean="0">
                <a:latin typeface="Candara" panose="020E0502030303020204" pitchFamily="34" charset="0"/>
              </a:rPr>
              <a:t>1</a:t>
            </a:r>
          </a:p>
          <a:p>
            <a:pPr marL="800100">
              <a:spcAft>
                <a:spcPts val="1200"/>
              </a:spcAft>
            </a:pPr>
            <a:r>
              <a:rPr lang="fr-FR" sz="3600" spc="-150" dirty="0" smtClean="0"/>
              <a:t>1. Institute National de la Recherche Agronomique, US </a:t>
            </a:r>
            <a:r>
              <a:rPr lang="fr-FR" sz="3600" spc="-150" dirty="0" err="1" smtClean="0"/>
              <a:t>InfoSol</a:t>
            </a:r>
            <a:r>
              <a:rPr lang="fr-FR" sz="3600" spc="-150" dirty="0" smtClean="0"/>
              <a:t>, France.  2. </a:t>
            </a:r>
            <a:r>
              <a:rPr lang="en-US" sz="3600" dirty="0" smtClean="0"/>
              <a:t>Faculty </a:t>
            </a:r>
            <a:r>
              <a:rPr lang="en-US" sz="3600" dirty="0"/>
              <a:t>of </a:t>
            </a:r>
            <a:r>
              <a:rPr lang="en-US" sz="3600" dirty="0" smtClean="0"/>
              <a:t>Agriculture and </a:t>
            </a:r>
            <a:r>
              <a:rPr lang="en-US" sz="3600" dirty="0"/>
              <a:t>Environment, University of Sydney, </a:t>
            </a:r>
            <a:r>
              <a:rPr lang="en-US" sz="3600" dirty="0" smtClean="0"/>
              <a:t>Australia</a:t>
            </a:r>
            <a:endParaRPr lang="en-US" sz="3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0" y="953990"/>
            <a:ext cx="4981819" cy="19247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1" y="39883020"/>
            <a:ext cx="4769827" cy="18428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737411" y="40048692"/>
            <a:ext cx="6585803" cy="222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yriad Pro" pitchFamily="34" charset="0"/>
              </a:rPr>
              <a:t>INRA Centre de recherche </a:t>
            </a:r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d'Orléans</a:t>
            </a:r>
          </a:p>
          <a:p>
            <a:r>
              <a:rPr lang="fr-FR" sz="2800" dirty="0">
                <a:solidFill>
                  <a:schemeClr val="bg1"/>
                </a:solidFill>
                <a:latin typeface="Myriad Pro" pitchFamily="34" charset="0"/>
              </a:rPr>
              <a:t>2163 </a:t>
            </a:r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Avenue </a:t>
            </a:r>
            <a:r>
              <a:rPr lang="fr-FR" sz="2800" dirty="0">
                <a:solidFill>
                  <a:schemeClr val="bg1"/>
                </a:solidFill>
                <a:latin typeface="Myriad Pro" pitchFamily="34" charset="0"/>
              </a:rPr>
              <a:t>de la Pomme de </a:t>
            </a:r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Pin </a:t>
            </a:r>
          </a:p>
          <a:p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45075 </a:t>
            </a:r>
            <a:r>
              <a:rPr lang="fr-FR" sz="2800" dirty="0" err="1" smtClean="0">
                <a:solidFill>
                  <a:schemeClr val="bg1"/>
                </a:solidFill>
                <a:latin typeface="Myriad Pro" pitchFamily="34" charset="0"/>
              </a:rPr>
              <a:t>Orleans</a:t>
            </a:r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Myriad Pro" pitchFamily="34" charset="0"/>
              </a:rPr>
              <a:t>CEDEX 2</a:t>
            </a:r>
          </a:p>
          <a:p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France</a:t>
            </a:r>
          </a:p>
          <a:p>
            <a:r>
              <a:rPr lang="fr-FR" sz="2800" dirty="0">
                <a:solidFill>
                  <a:schemeClr val="bg1"/>
                </a:solidFill>
                <a:latin typeface="Myriad Pro" pitchFamily="34" charset="0"/>
              </a:rPr>
              <a:t>http://www.val-de-loire.inra.fr/</a:t>
            </a:r>
            <a:endParaRPr lang="fr-FR" sz="2800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347" y="39312247"/>
            <a:ext cx="6752716" cy="64388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338" y="40239752"/>
            <a:ext cx="3411272" cy="16155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2" y="10060755"/>
            <a:ext cx="5676786" cy="53503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52" y="16053866"/>
            <a:ext cx="4733771" cy="53503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23" y="16053866"/>
            <a:ext cx="4733771" cy="53503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21788686"/>
            <a:ext cx="14759643" cy="784725"/>
          </a:xfrm>
          <a:prstGeom prst="rect">
            <a:avLst/>
          </a:prstGeom>
          <a:solidFill>
            <a:srgbClr val="00B9AB"/>
          </a:solidFill>
          <a:ln>
            <a:solidFill>
              <a:srgbClr val="00B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/>
            <a:r>
              <a:rPr lang="en-US" sz="4400" b="1" dirty="0" smtClean="0">
                <a:latin typeface="Candara" panose="020E0502030303020204" pitchFamily="34" charset="0"/>
              </a:rPr>
              <a:t>Methods</a:t>
            </a:r>
            <a:endParaRPr lang="en-US" sz="4400" b="1" dirty="0">
              <a:latin typeface="Candara" panose="020E0502030303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20122" y="6064754"/>
            <a:ext cx="14759643" cy="784725"/>
          </a:xfrm>
          <a:prstGeom prst="rect">
            <a:avLst/>
          </a:prstGeom>
          <a:solidFill>
            <a:srgbClr val="00B9AB"/>
          </a:solidFill>
          <a:ln>
            <a:solidFill>
              <a:srgbClr val="00B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/>
            <a:r>
              <a:rPr lang="en-US" sz="4400" b="1" dirty="0" smtClean="0">
                <a:latin typeface="Candara" panose="020E0502030303020204" pitchFamily="34" charset="0"/>
              </a:rPr>
              <a:t>Preliminary Results</a:t>
            </a:r>
            <a:endParaRPr lang="en-US" sz="4400" b="1" dirty="0">
              <a:latin typeface="Candara" panose="020E05020303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502024" y="27040640"/>
            <a:ext cx="14759643" cy="784725"/>
          </a:xfrm>
          <a:prstGeom prst="rect">
            <a:avLst/>
          </a:prstGeom>
          <a:solidFill>
            <a:srgbClr val="00B9AB"/>
          </a:solidFill>
          <a:ln>
            <a:solidFill>
              <a:srgbClr val="00B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/>
            <a:r>
              <a:rPr lang="en-US" sz="4400" b="1" dirty="0" smtClean="0">
                <a:latin typeface="Candara" panose="020E0502030303020204" pitchFamily="34" charset="0"/>
              </a:rPr>
              <a:t>Future work</a:t>
            </a:r>
            <a:endParaRPr lang="en-US" sz="4400" b="1" dirty="0">
              <a:latin typeface="Candara" panose="020E05020303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0" y="16053866"/>
            <a:ext cx="4733771" cy="53503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" y="35673578"/>
            <a:ext cx="14759643" cy="784725"/>
          </a:xfrm>
          <a:prstGeom prst="rect">
            <a:avLst/>
          </a:prstGeom>
          <a:solidFill>
            <a:srgbClr val="00B9AB"/>
          </a:solidFill>
          <a:ln>
            <a:solidFill>
              <a:srgbClr val="00B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/>
            <a:r>
              <a:rPr lang="en-US" sz="4400" b="1" dirty="0" smtClean="0">
                <a:latin typeface="Candara" panose="020E0502030303020204" pitchFamily="34" charset="0"/>
              </a:rPr>
              <a:t>References</a:t>
            </a:r>
            <a:endParaRPr lang="en-US" sz="4400" b="1" dirty="0">
              <a:latin typeface="Candara" panose="020E0502030303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6445" y="10434422"/>
            <a:ext cx="3133880" cy="60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Region Centre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55238" y="9560736"/>
            <a:ext cx="8837262" cy="642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400" dirty="0" smtClean="0"/>
              <a:t>The French </a:t>
            </a:r>
            <a:r>
              <a:rPr lang="en-US" sz="3400" dirty="0"/>
              <a:t>soil-test database  </a:t>
            </a:r>
            <a:r>
              <a:rPr lang="en-US" sz="3400" dirty="0" smtClean="0"/>
              <a:t>(BDAT) is populated with soil analysis requested by farmers interested in improving soil properties.</a:t>
            </a: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400" b="1" dirty="0"/>
              <a:t>Unknown location </a:t>
            </a:r>
            <a:r>
              <a:rPr lang="en-US" sz="3400" dirty="0"/>
              <a:t>of farms.</a:t>
            </a: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400" dirty="0" smtClean="0"/>
              <a:t>Soil texture data are available aggregated by municipality (but valuable information!).</a:t>
            </a: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400" dirty="0" smtClean="0"/>
              <a:t>The objective is to predict soil texture </a:t>
            </a:r>
            <a:r>
              <a:rPr lang="en-US" sz="3400" dirty="0"/>
              <a:t>of agricultural topsoils in the Region Centre (</a:t>
            </a:r>
            <a:r>
              <a:rPr lang="en-US" sz="3400" dirty="0" smtClean="0"/>
              <a:t>France) in point support </a:t>
            </a:r>
            <a:r>
              <a:rPr lang="en-US" sz="3400" b="1" dirty="0" smtClean="0"/>
              <a:t>from areal </a:t>
            </a:r>
            <a:r>
              <a:rPr lang="en-US" sz="3400" b="1" dirty="0"/>
              <a:t>data </a:t>
            </a:r>
            <a:r>
              <a:rPr lang="en-US" sz="3400" dirty="0"/>
              <a:t>combining regression models and area-to-point </a:t>
            </a:r>
            <a:r>
              <a:rPr lang="en-US" sz="3400" dirty="0" smtClean="0"/>
              <a:t>kriging.</a:t>
            </a:r>
            <a:endParaRPr lang="en-US" sz="3400" dirty="0"/>
          </a:p>
        </p:txBody>
      </p:sp>
      <p:cxnSp>
        <p:nvCxnSpPr>
          <p:cNvPr id="31" name="Connecteur droit avec flèche 30"/>
          <p:cNvCxnSpPr>
            <a:stCxn id="27" idx="2"/>
          </p:cNvCxnSpPr>
          <p:nvPr/>
        </p:nvCxnSpPr>
        <p:spPr>
          <a:xfrm>
            <a:off x="2103385" y="11044321"/>
            <a:ext cx="405890" cy="817032"/>
          </a:xfrm>
          <a:prstGeom prst="straightConnector1">
            <a:avLst/>
          </a:prstGeom>
          <a:ln w="57150">
            <a:solidFill>
              <a:srgbClr val="47A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35392" y="22831194"/>
            <a:ext cx="14457107" cy="164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/>
              <a:t>25 environmental covariates </a:t>
            </a:r>
            <a:r>
              <a:rPr lang="en-US" sz="3400" dirty="0"/>
              <a:t>calculated within the agricultural land </a:t>
            </a:r>
            <a:r>
              <a:rPr lang="en-US" sz="3400" dirty="0" smtClean="0"/>
              <a:t>by municipality: continuous variables (mean value), categorical variables (</a:t>
            </a:r>
            <a:r>
              <a:rPr lang="en-US" sz="3400" dirty="0"/>
              <a:t>dominant </a:t>
            </a:r>
            <a:r>
              <a:rPr lang="en-US" sz="3400" dirty="0" smtClean="0"/>
              <a:t>class).</a:t>
            </a:r>
            <a:endParaRPr lang="en-US" sz="3400" dirty="0"/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14450"/>
              </p:ext>
            </p:extLst>
          </p:nvPr>
        </p:nvGraphicFramePr>
        <p:xfrm>
          <a:off x="15705917" y="8347844"/>
          <a:ext cx="14195354" cy="8485754"/>
        </p:xfrm>
        <a:graphic>
          <a:graphicData uri="http://schemas.openxmlformats.org/drawingml/2006/table">
            <a:tbl>
              <a:tblPr/>
              <a:tblGrid>
                <a:gridCol w="3693826"/>
                <a:gridCol w="2959861"/>
                <a:gridCol w="2451601"/>
                <a:gridCol w="2309589"/>
                <a:gridCol w="2780477"/>
              </a:tblGrid>
              <a:tr h="1031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Model 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3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Particle size fraction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3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RMSE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3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3200" b="1" i="0" u="none" strike="noStrike" baseline="300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32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3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Bias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3FF7"/>
                    </a:solidFill>
                  </a:tcPr>
                </a:tc>
              </a:tr>
              <a:tr h="674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BDAT reference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Clay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96.93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-8.57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</a:tr>
              <a:tr h="674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BDAT reference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153.73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-2.72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BDAT reference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Silt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123.02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10.45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</a:tr>
              <a:tr h="520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MLR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Clay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88.98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-4.92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MLR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168.73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-38.3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</a:tr>
              <a:tr h="674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MLR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Silt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132.81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43.21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Cubist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Clay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100.97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-11.33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</a:tr>
              <a:tr h="520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Cubist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167.1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-19.06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Cubist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Silt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126.06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30.39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</a:tr>
              <a:tr h="520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BRT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Clay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81.58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-20.02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BRT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125.19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-4.65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8FC"/>
                    </a:solidFill>
                  </a:tcPr>
                </a:tc>
              </a:tr>
              <a:tr h="492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BRT</a:t>
                      </a:r>
                    </a:p>
                  </a:txBody>
                  <a:tcPr marL="10013" marR="10013" marT="943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Silt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99.96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24.67</a:t>
                      </a:r>
                    </a:p>
                  </a:txBody>
                  <a:tcPr marL="10013" marR="10013" marT="9438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5659902" y="28235049"/>
            <a:ext cx="14248487" cy="927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Soil texture model predictions will be used as auxiliary variables for area-to-point kriging following the method developed by Orton et al. (2012).</a:t>
            </a:r>
          </a:p>
          <a:p>
            <a:pPr marL="1257300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 smtClean="0"/>
              <a:t>Area-to-point kriging considers the average value, the number of observations, and the sample variance by municipality, assessing the </a:t>
            </a:r>
            <a:r>
              <a:rPr lang="en-US" sz="3200" b="1" dirty="0" smtClean="0"/>
              <a:t>uncertainty</a:t>
            </a:r>
            <a:r>
              <a:rPr lang="en-US" sz="3200" dirty="0" smtClean="0"/>
              <a:t> areal means.</a:t>
            </a:r>
          </a:p>
          <a:p>
            <a:pPr marL="1257300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 smtClean="0"/>
              <a:t>Predictions are </a:t>
            </a:r>
            <a:r>
              <a:rPr lang="en-US" sz="3200" b="1" dirty="0" smtClean="0"/>
              <a:t>mass-preserving</a:t>
            </a:r>
            <a:r>
              <a:rPr lang="en-US" sz="3200" dirty="0" smtClean="0"/>
              <a:t> (average of the point predictions within a municipality equals the average measured value).</a:t>
            </a:r>
          </a:p>
          <a:p>
            <a:pPr marL="1257300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 smtClean="0"/>
              <a:t>Point predictions are calculated with a linear mixed model, in which  BRT predictions are included as a fixed effect, including </a:t>
            </a:r>
            <a:r>
              <a:rPr lang="en-US" sz="3200" dirty="0"/>
              <a:t>indirectly the relationships among covariates and soil texture</a:t>
            </a:r>
            <a:r>
              <a:rPr lang="en-US" sz="3200" dirty="0" smtClean="0"/>
              <a:t>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Prediction for sand-</a:t>
            </a:r>
            <a:r>
              <a:rPr lang="en-US" sz="3200" dirty="0" err="1" smtClean="0"/>
              <a:t>alr</a:t>
            </a:r>
            <a:r>
              <a:rPr lang="en-US" sz="3200" dirty="0" smtClean="0"/>
              <a:t> and clay-</a:t>
            </a:r>
            <a:r>
              <a:rPr lang="en-US" sz="3200" dirty="0" err="1" smtClean="0"/>
              <a:t>alr</a:t>
            </a:r>
            <a:r>
              <a:rPr lang="en-US" sz="3200" dirty="0" smtClean="0"/>
              <a:t> will be calculated by </a:t>
            </a:r>
            <a:r>
              <a:rPr lang="en-US" sz="3200" dirty="0" err="1" smtClean="0"/>
              <a:t>cokriging</a:t>
            </a:r>
            <a:r>
              <a:rPr lang="en-US" sz="3200" dirty="0" smtClean="0"/>
              <a:t> using a linear model of </a:t>
            </a:r>
            <a:r>
              <a:rPr lang="en-US" sz="3200" dirty="0" err="1" smtClean="0"/>
              <a:t>coregionalization</a:t>
            </a:r>
            <a:r>
              <a:rPr lang="en-US" sz="3200" dirty="0" smtClean="0"/>
              <a:t>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Covariance parameters are estimated with residual maximum likelihood, and spatial predictions by empirical best linear unbiased predictor.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The results will inform on whether the later and statistically more-challenging approach improves significantly texture predictions. 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0" y="6064754"/>
            <a:ext cx="14759643" cy="784725"/>
          </a:xfrm>
          <a:prstGeom prst="rect">
            <a:avLst/>
          </a:prstGeom>
          <a:solidFill>
            <a:srgbClr val="00B9AB"/>
          </a:solidFill>
          <a:ln>
            <a:solidFill>
              <a:srgbClr val="00B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/>
            <a:r>
              <a:rPr lang="en-US" sz="4400" b="1" dirty="0" smtClean="0">
                <a:latin typeface="Candara" panose="020E0502030303020204" pitchFamily="34" charset="0"/>
              </a:rPr>
              <a:t>Introduction and Objective</a:t>
            </a:r>
            <a:endParaRPr lang="en-US" sz="4400" b="1" dirty="0">
              <a:latin typeface="Candara" panose="020E0502030303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5" y="25043412"/>
            <a:ext cx="3779723" cy="428031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95" y="25043413"/>
            <a:ext cx="3779723" cy="428031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38642" y="24614857"/>
            <a:ext cx="3842271" cy="39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ndara" panose="020E0502030303020204" pitchFamily="34" charset="0"/>
              </a:rPr>
              <a:t>Mean elevation (SRTM 90 m)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022695" y="24614857"/>
            <a:ext cx="3628325" cy="70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ndara" panose="020E0502030303020204" pitchFamily="34" charset="0"/>
              </a:rPr>
              <a:t>Mean potassium-thorium ratio </a:t>
            </a:r>
            <a:r>
              <a:rPr lang="en-US" sz="2000" b="1" dirty="0">
                <a:latin typeface="Candara" panose="020E0502030303020204" pitchFamily="34" charset="0"/>
              </a:rPr>
              <a:t>(</a:t>
            </a:r>
            <a:r>
              <a:rPr lang="en-US" sz="2000" b="1" dirty="0" smtClean="0">
                <a:latin typeface="Candara" panose="020E0502030303020204" pitchFamily="34" charset="0"/>
              </a:rPr>
              <a:t>gamma-ray)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20" y="25043412"/>
            <a:ext cx="3779723" cy="4280317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7802418" y="24614857"/>
            <a:ext cx="3401228" cy="70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ndara" panose="020E0502030303020204" pitchFamily="34" charset="0"/>
              </a:rPr>
              <a:t>Percentage of cereal in agricultural land (2000)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66" y="25038347"/>
            <a:ext cx="3779723" cy="4280317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11191030" y="24614857"/>
            <a:ext cx="3966794" cy="70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Mean </a:t>
            </a:r>
            <a:r>
              <a:rPr lang="en-US" sz="2000" b="1" dirty="0" smtClean="0">
                <a:latin typeface="Candara" panose="020E0502030303020204" pitchFamily="34" charset="0"/>
              </a:rPr>
              <a:t>Multi-resolution Ridge Top </a:t>
            </a:r>
            <a:r>
              <a:rPr lang="en-US" sz="2000" b="1" dirty="0">
                <a:latin typeface="Candara" panose="020E0502030303020204" pitchFamily="34" charset="0"/>
              </a:rPr>
              <a:t>Flatness i</a:t>
            </a:r>
            <a:r>
              <a:rPr lang="en-US" sz="2000" b="1" dirty="0" smtClean="0">
                <a:latin typeface="Candara" panose="020E0502030303020204" pitchFamily="34" charset="0"/>
              </a:rPr>
              <a:t>ndex 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44410" y="29360546"/>
            <a:ext cx="89586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</a:rPr>
              <a:t>Additive-log-ratio transformation of soil texture data (</a:t>
            </a:r>
            <a:r>
              <a:rPr lang="en-US" sz="3400" dirty="0" err="1">
                <a:solidFill>
                  <a:prstClr val="black"/>
                </a:solidFill>
              </a:rPr>
              <a:t>alr</a:t>
            </a:r>
            <a:r>
              <a:rPr lang="en-US" sz="3400" dirty="0">
                <a:solidFill>
                  <a:prstClr val="black"/>
                </a:solidFill>
              </a:rPr>
              <a:t>-transform).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</a:rPr>
              <a:t>Individual texture observations (n=25548) and </a:t>
            </a:r>
            <a:r>
              <a:rPr lang="en-US" sz="3400" dirty="0" smtClean="0">
                <a:solidFill>
                  <a:prstClr val="black"/>
                </a:solidFill>
              </a:rPr>
              <a:t>average covariate values  </a:t>
            </a:r>
            <a:r>
              <a:rPr lang="en-US" sz="3400" dirty="0">
                <a:solidFill>
                  <a:prstClr val="black"/>
                </a:solidFill>
              </a:rPr>
              <a:t>were used to fit multiple linear regression models (MLR), cubist models, and boosted regression trees models (BRT) for sand-</a:t>
            </a:r>
            <a:r>
              <a:rPr lang="en-US" sz="3400" dirty="0" err="1">
                <a:solidFill>
                  <a:prstClr val="black"/>
                </a:solidFill>
              </a:rPr>
              <a:t>alr</a:t>
            </a:r>
            <a:r>
              <a:rPr lang="en-US" sz="3400" dirty="0">
                <a:solidFill>
                  <a:prstClr val="black"/>
                </a:solidFill>
              </a:rPr>
              <a:t> and clay-</a:t>
            </a:r>
            <a:r>
              <a:rPr lang="en-US" sz="3400" dirty="0" err="1">
                <a:solidFill>
                  <a:prstClr val="black"/>
                </a:solidFill>
              </a:rPr>
              <a:t>alr</a:t>
            </a:r>
            <a:r>
              <a:rPr lang="en-US" sz="3400" dirty="0" smtClean="0">
                <a:solidFill>
                  <a:prstClr val="black"/>
                </a:solidFill>
              </a:rPr>
              <a:t>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</a:rPr>
              <a:t>Independent validation of back-transformed predictions with data from 104 </a:t>
            </a:r>
            <a:r>
              <a:rPr lang="en-US" sz="3400" dirty="0" smtClean="0">
                <a:solidFill>
                  <a:prstClr val="black"/>
                </a:solidFill>
              </a:rPr>
              <a:t>sites from </a:t>
            </a:r>
            <a:r>
              <a:rPr lang="en-US" sz="3400" dirty="0">
                <a:solidFill>
                  <a:prstClr val="black"/>
                </a:solidFill>
              </a:rPr>
              <a:t>the systematic soil quality monitoring </a:t>
            </a:r>
            <a:r>
              <a:rPr lang="en-US" sz="3400" dirty="0" smtClean="0">
                <a:solidFill>
                  <a:prstClr val="black"/>
                </a:solidFill>
              </a:rPr>
              <a:t>network</a:t>
            </a:r>
            <a:endParaRPr lang="en-US" sz="3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5520333" y="7063607"/>
            <a:ext cx="14388056" cy="112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400" dirty="0" smtClean="0"/>
              <a:t>Only BRT models provided better predictions </a:t>
            </a:r>
            <a:r>
              <a:rPr lang="en-US" sz="3400" dirty="0"/>
              <a:t>than average BDAT data by </a:t>
            </a:r>
            <a:r>
              <a:rPr lang="en-US" sz="3400" dirty="0" smtClean="0"/>
              <a:t>municipality.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553" y="17052123"/>
            <a:ext cx="4995571" cy="4708349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15520333" y="17052123"/>
            <a:ext cx="14388056" cy="60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400" b="1" dirty="0" smtClean="0">
                <a:latin typeface="Candara" panose="020E0502030303020204" pitchFamily="34" charset="0"/>
              </a:rPr>
              <a:t>Variable influence for clay-</a:t>
            </a:r>
            <a:r>
              <a:rPr lang="en-US" sz="3400" b="1" dirty="0" err="1" smtClean="0">
                <a:latin typeface="Candara" panose="020E0502030303020204" pitchFamily="34" charset="0"/>
              </a:rPr>
              <a:t>alr</a:t>
            </a:r>
            <a:r>
              <a:rPr lang="en-US" sz="3400" b="1" dirty="0" smtClean="0">
                <a:latin typeface="Candara" panose="020E0502030303020204" pitchFamily="34" charset="0"/>
              </a:rPr>
              <a:t>  BRT model and sand-</a:t>
            </a:r>
            <a:r>
              <a:rPr lang="en-US" sz="3400" b="1" dirty="0" err="1" smtClean="0">
                <a:latin typeface="Candara" panose="020E0502030303020204" pitchFamily="34" charset="0"/>
              </a:rPr>
              <a:t>alr</a:t>
            </a:r>
            <a:r>
              <a:rPr lang="en-US" sz="3400" b="1" dirty="0" smtClean="0">
                <a:latin typeface="Candara" panose="020E0502030303020204" pitchFamily="34" charset="0"/>
              </a:rPr>
              <a:t> model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07188" y="36652480"/>
            <a:ext cx="14480557" cy="243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Orton, T.G., </a:t>
            </a:r>
            <a:r>
              <a:rPr lang="en-US" sz="2400" dirty="0" err="1"/>
              <a:t>Saby</a:t>
            </a:r>
            <a:r>
              <a:rPr lang="en-US" sz="2400" dirty="0"/>
              <a:t>, N.P.A., </a:t>
            </a:r>
            <a:r>
              <a:rPr lang="en-US" sz="2400" dirty="0" err="1"/>
              <a:t>Arrouays</a:t>
            </a:r>
            <a:r>
              <a:rPr lang="en-US" sz="2400" dirty="0"/>
              <a:t>, D., Walter, C., </a:t>
            </a:r>
            <a:r>
              <a:rPr lang="en-US" sz="2400" dirty="0" err="1"/>
              <a:t>Lemercier</a:t>
            </a:r>
            <a:r>
              <a:rPr lang="en-US" sz="2400" dirty="0"/>
              <a:t>, B., </a:t>
            </a:r>
            <a:r>
              <a:rPr lang="en-US" sz="2400" dirty="0" err="1"/>
              <a:t>Schvartz</a:t>
            </a:r>
            <a:r>
              <a:rPr lang="en-US" sz="2400" dirty="0"/>
              <a:t>, C., Lark, R.M., 2012. Spatial prediction of soil organic carbon from data on large and variable spatial supports. I. Inventory and mapping. </a:t>
            </a:r>
            <a:r>
              <a:rPr lang="en-US" sz="2400" dirty="0" err="1"/>
              <a:t>Environmetrics</a:t>
            </a:r>
            <a:r>
              <a:rPr lang="en-US" sz="2400" dirty="0"/>
              <a:t> 23(2), 129-147.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Orton</a:t>
            </a:r>
            <a:r>
              <a:rPr lang="en-US" sz="2400" dirty="0"/>
              <a:t>, T.G., </a:t>
            </a:r>
            <a:r>
              <a:rPr lang="en-US" sz="2400" dirty="0" err="1"/>
              <a:t>Saby</a:t>
            </a:r>
            <a:r>
              <a:rPr lang="en-US" sz="2400" dirty="0"/>
              <a:t>, N.P.A., </a:t>
            </a:r>
            <a:r>
              <a:rPr lang="en-US" sz="2400" dirty="0" err="1"/>
              <a:t>Arrouays</a:t>
            </a:r>
            <a:r>
              <a:rPr lang="en-US" sz="2400" dirty="0"/>
              <a:t>, D., Walter, C., </a:t>
            </a:r>
            <a:r>
              <a:rPr lang="en-US" sz="2400" dirty="0" err="1"/>
              <a:t>Lemercier</a:t>
            </a:r>
            <a:r>
              <a:rPr lang="en-US" sz="2400" dirty="0"/>
              <a:t>, B., </a:t>
            </a:r>
            <a:r>
              <a:rPr lang="en-US" sz="2400" dirty="0" err="1"/>
              <a:t>Schvartz</a:t>
            </a:r>
            <a:r>
              <a:rPr lang="en-US" sz="2400" dirty="0"/>
              <a:t>, C., Lark, R.M., 2012. Spatial prediction of soil organic carbon from data on large and variable spatial supports. II. Mapping temporal change. </a:t>
            </a:r>
            <a:r>
              <a:rPr lang="en-US" sz="2400" dirty="0" err="1"/>
              <a:t>Environmetrics</a:t>
            </a:r>
            <a:r>
              <a:rPr lang="en-US" sz="2400" dirty="0"/>
              <a:t> 23(2), 148-161</a:t>
            </a:r>
            <a:r>
              <a:rPr lang="en-US" sz="2400" dirty="0" smtClean="0"/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797714" y="17825545"/>
            <a:ext cx="1052135" cy="3602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ZoneTexte 54"/>
          <p:cNvSpPr txBox="1"/>
          <p:nvPr/>
        </p:nvSpPr>
        <p:spPr>
          <a:xfrm>
            <a:off x="15215687" y="17877206"/>
            <a:ext cx="2692026" cy="2988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Geological map 1:50,000</a:t>
            </a:r>
          </a:p>
          <a:p>
            <a:pPr algn="r">
              <a:spcAft>
                <a:spcPts val="310"/>
              </a:spcAft>
            </a:pPr>
            <a:r>
              <a:rPr lang="en-US" sz="1600" b="1" dirty="0">
                <a:latin typeface="Candara" panose="020E0502030303020204" pitchFamily="34" charset="0"/>
              </a:rPr>
              <a:t>Geological map </a:t>
            </a:r>
            <a:r>
              <a:rPr lang="en-US" sz="1600" b="1" dirty="0" smtClean="0">
                <a:latin typeface="Candara" panose="020E0502030303020204" pitchFamily="34" charset="0"/>
              </a:rPr>
              <a:t>1:1,000,000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Uranium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Elevation (SRTM 90 m)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Potassium-thorium ratio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MRRTF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Parent </a:t>
            </a:r>
            <a:r>
              <a:rPr lang="en-US" sz="1600" b="1" dirty="0">
                <a:latin typeface="Candara" panose="020E0502030303020204" pitchFamily="34" charset="0"/>
              </a:rPr>
              <a:t>material 1:1,000,000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MRVBF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Percentage of oleaginous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Slope</a:t>
            </a:r>
            <a:endParaRPr lang="en-US" sz="1600" b="1" dirty="0">
              <a:latin typeface="Candara" panose="020E0502030303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315467" y="17825546"/>
            <a:ext cx="1741074" cy="3210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ZoneTexte 56"/>
          <p:cNvSpPr txBox="1"/>
          <p:nvPr/>
        </p:nvSpPr>
        <p:spPr>
          <a:xfrm>
            <a:off x="22370003" y="17877207"/>
            <a:ext cx="2692026" cy="2874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10"/>
              </a:spcAft>
            </a:pPr>
            <a:r>
              <a:rPr lang="en-US" sz="1600" b="1" dirty="0">
                <a:latin typeface="Candara" panose="020E0502030303020204" pitchFamily="34" charset="0"/>
              </a:rPr>
              <a:t>Percentage of </a:t>
            </a:r>
            <a:r>
              <a:rPr lang="en-US" sz="1600" b="1" dirty="0" smtClean="0">
                <a:latin typeface="Candara" panose="020E0502030303020204" pitchFamily="34" charset="0"/>
              </a:rPr>
              <a:t>cereal</a:t>
            </a:r>
            <a:endParaRPr lang="en-US" sz="1600" b="1" dirty="0">
              <a:latin typeface="Candara" panose="020E0502030303020204" pitchFamily="34" charset="0"/>
            </a:endParaRPr>
          </a:p>
          <a:p>
            <a:pPr algn="r">
              <a:spcAft>
                <a:spcPts val="310"/>
              </a:spcAft>
            </a:pPr>
            <a:r>
              <a:rPr lang="en-US" sz="1600" b="1" dirty="0">
                <a:latin typeface="Candara" panose="020E0502030303020204" pitchFamily="34" charset="0"/>
              </a:rPr>
              <a:t>Potassium-thorium </a:t>
            </a:r>
            <a:r>
              <a:rPr lang="en-US" sz="1600" b="1" dirty="0" smtClean="0">
                <a:latin typeface="Candara" panose="020E0502030303020204" pitchFamily="34" charset="0"/>
              </a:rPr>
              <a:t>ratio</a:t>
            </a:r>
          </a:p>
          <a:p>
            <a:pPr algn="r">
              <a:spcAft>
                <a:spcPts val="310"/>
              </a:spcAft>
            </a:pPr>
            <a:r>
              <a:rPr lang="en-US" sz="1600" b="1" dirty="0">
                <a:latin typeface="Candara" panose="020E0502030303020204" pitchFamily="34" charset="0"/>
              </a:rPr>
              <a:t>Uranium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Geological map 1:50,000</a:t>
            </a:r>
          </a:p>
          <a:p>
            <a:pPr algn="r">
              <a:spcAft>
                <a:spcPts val="310"/>
              </a:spcAft>
            </a:pPr>
            <a:r>
              <a:rPr lang="en-US" sz="1600" b="1" dirty="0">
                <a:latin typeface="Candara" panose="020E0502030303020204" pitchFamily="34" charset="0"/>
              </a:rPr>
              <a:t>Percentage of </a:t>
            </a:r>
            <a:r>
              <a:rPr lang="en-US" sz="1600" b="1" dirty="0" smtClean="0">
                <a:latin typeface="Candara" panose="020E0502030303020204" pitchFamily="34" charset="0"/>
              </a:rPr>
              <a:t>fallow land</a:t>
            </a:r>
            <a:endParaRPr lang="en-US" sz="1600" b="1" dirty="0">
              <a:latin typeface="Candara" panose="020E0502030303020204" pitchFamily="34" charset="0"/>
            </a:endParaRPr>
          </a:p>
          <a:p>
            <a:pPr algn="r">
              <a:spcAft>
                <a:spcPts val="310"/>
              </a:spcAft>
            </a:pPr>
            <a:r>
              <a:rPr lang="en-US" sz="1600" b="1" dirty="0">
                <a:latin typeface="Candara" panose="020E0502030303020204" pitchFamily="34" charset="0"/>
              </a:rPr>
              <a:t>Elevation (SRTM 90 m)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Geological </a:t>
            </a:r>
            <a:r>
              <a:rPr lang="en-US" sz="1600" b="1" dirty="0">
                <a:latin typeface="Candara" panose="020E0502030303020204" pitchFamily="34" charset="0"/>
              </a:rPr>
              <a:t>map </a:t>
            </a:r>
            <a:r>
              <a:rPr lang="en-US" sz="1600" b="1" dirty="0" smtClean="0">
                <a:latin typeface="Candara" panose="020E0502030303020204" pitchFamily="34" charset="0"/>
              </a:rPr>
              <a:t>1:1,000,000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Potassium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Slope height</a:t>
            </a:r>
          </a:p>
          <a:p>
            <a:pPr algn="r">
              <a:spcAft>
                <a:spcPts val="310"/>
              </a:spcAft>
            </a:pPr>
            <a:r>
              <a:rPr lang="en-US" sz="1600" b="1" dirty="0" smtClean="0">
                <a:latin typeface="Candara" panose="020E0502030303020204" pitchFamily="34" charset="0"/>
              </a:rPr>
              <a:t>Thorium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682" y="21834537"/>
            <a:ext cx="4546803" cy="499206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485" y="21834537"/>
            <a:ext cx="4546803" cy="4992063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368" y="21834537"/>
            <a:ext cx="4546803" cy="4992063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170" y="21834537"/>
            <a:ext cx="4546803" cy="4992063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973" y="21834537"/>
            <a:ext cx="4546803" cy="4992063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15896977" y="21701791"/>
            <a:ext cx="3628325" cy="39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ndara" panose="020E0502030303020204" pitchFamily="34" charset="0"/>
              </a:rPr>
              <a:t>Predicted clay content (g/kg)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0363211" y="21701791"/>
            <a:ext cx="3628325" cy="39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ndara" panose="020E0502030303020204" pitchFamily="34" charset="0"/>
              </a:rPr>
              <a:t>Predicted silt content (g/kg)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4986065" y="21701791"/>
            <a:ext cx="3628325" cy="39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ndara" panose="020E0502030303020204" pitchFamily="34" charset="0"/>
              </a:rPr>
              <a:t>Predicted sand content (g/kg)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D:\romandobarco\region_centre\EGU2015\Region_Centre_HD.t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288" y="40239752"/>
            <a:ext cx="3823867" cy="184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romandobarco\region_centre\EGU2015\logo_IGCS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455" y="40239752"/>
            <a:ext cx="1737020" cy="184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8" y="3424932"/>
            <a:ext cx="3219899" cy="19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760</Words>
  <Application>Microsoft Office PowerPoint</Application>
  <PresentationFormat>Personnalisé</PresentationFormat>
  <Paragraphs>126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Mercedes ROMAN DOBARCO</cp:lastModifiedBy>
  <cp:revision>75</cp:revision>
  <cp:lastPrinted>2015-04-08T12:42:12Z</cp:lastPrinted>
  <dcterms:created xsi:type="dcterms:W3CDTF">2013-02-20T09:06:48Z</dcterms:created>
  <dcterms:modified xsi:type="dcterms:W3CDTF">2015-08-13T14:06:22Z</dcterms:modified>
</cp:coreProperties>
</file>