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8803600" cy="43205400"/>
  <p:notesSz cx="6794500" cy="9906000"/>
  <p:defaultTextStyle>
    <a:defPPr>
      <a:defRPr lang="fr-F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22">
          <p15:clr>
            <a:srgbClr val="A4A3A4"/>
          </p15:clr>
        </p15:guide>
        <p15:guide id="2" pos="54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ssim BELMOKHTAR" initials="" lastIdx="1" clrIdx="0"/>
  <p:cmAuthor id="1" name="PO-Bchabbert2016" initials="P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BCD631"/>
    <a:srgbClr val="85B400"/>
    <a:srgbClr val="8BAC21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>
        <p:scale>
          <a:sx n="40" d="100"/>
          <a:sy n="40" d="100"/>
        </p:scale>
        <p:origin x="-2022" y="-108"/>
      </p:cViewPr>
      <p:guideLst>
        <p:guide orient="horz" pos="2722"/>
        <p:guide pos="54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Feuil1!$O$19</c:f>
              <c:strCache>
                <c:ptCount val="1"/>
                <c:pt idx="0">
                  <c:v>Box 1 - hidden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Ref>
                <c:f>Feuil1!$P$24:$Q$24</c:f>
                <c:numCache>
                  <c:formatCode>General</c:formatCode>
                  <c:ptCount val="2"/>
                  <c:pt idx="0">
                    <c:v>0.101663609814723</c:v>
                  </c:pt>
                  <c:pt idx="1">
                    <c:v>8.2392317324835498E-2</c:v>
                  </c:pt>
                </c:numCache>
              </c:numRef>
            </c:plus>
            <c:minus>
              <c:numRef>
                <c:f>Feuil1!$P$24:$Q$24</c:f>
                <c:numCache>
                  <c:formatCode>General</c:formatCode>
                  <c:ptCount val="2"/>
                  <c:pt idx="0">
                    <c:v>0.101663609814723</c:v>
                  </c:pt>
                  <c:pt idx="1">
                    <c:v>8.2392317324835498E-2</c:v>
                  </c:pt>
                </c:numCache>
              </c:numRef>
            </c:minus>
          </c:errBars>
          <c:cat>
            <c:strRef>
              <c:f>Feuil1!$P$12:$Q$12</c:f>
              <c:strCache>
                <c:ptCount val="2"/>
                <c:pt idx="0">
                  <c:v>UT</c:v>
                </c:pt>
                <c:pt idx="1">
                  <c:v>PT</c:v>
                </c:pt>
              </c:strCache>
            </c:strRef>
          </c:cat>
          <c:val>
            <c:numRef>
              <c:f>Feuil1!$P$19:$Q$19</c:f>
              <c:numCache>
                <c:formatCode>0.00%</c:formatCode>
                <c:ptCount val="2"/>
                <c:pt idx="0">
                  <c:v>0.28019043808774402</c:v>
                </c:pt>
                <c:pt idx="1">
                  <c:v>0.50706300024149098</c:v>
                </c:pt>
              </c:numCache>
            </c:numRef>
          </c:val>
        </c:ser>
        <c:ser>
          <c:idx val="1"/>
          <c:order val="1"/>
          <c:tx>
            <c:strRef>
              <c:f>Feuil1!$O$20</c:f>
              <c:strCache>
                <c:ptCount val="1"/>
                <c:pt idx="0">
                  <c:v>Box 2 - lower</c:v>
                </c:pt>
              </c:strCache>
            </c:strRef>
          </c:tx>
          <c:spPr>
            <a:solidFill>
              <a:srgbClr val="000000"/>
            </a:solidFill>
            <a:ln>
              <a:solidFill>
                <a:srgbClr val="FF66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D8EFF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cat>
            <c:strRef>
              <c:f>Feuil1!$P$12:$Q$12</c:f>
              <c:strCache>
                <c:ptCount val="2"/>
                <c:pt idx="0">
                  <c:v>UT</c:v>
                </c:pt>
                <c:pt idx="1">
                  <c:v>PT</c:v>
                </c:pt>
              </c:strCache>
            </c:strRef>
          </c:cat>
          <c:val>
            <c:numRef>
              <c:f>Feuil1!$P$20:$Q$20</c:f>
              <c:numCache>
                <c:formatCode>0.00%</c:formatCode>
                <c:ptCount val="2"/>
                <c:pt idx="0">
                  <c:v>6.9333837637234802E-2</c:v>
                </c:pt>
                <c:pt idx="1">
                  <c:v>0.28908485880467599</c:v>
                </c:pt>
              </c:numCache>
            </c:numRef>
          </c:val>
        </c:ser>
        <c:ser>
          <c:idx val="2"/>
          <c:order val="2"/>
          <c:tx>
            <c:strRef>
              <c:f>Feuil1!$O$21</c:f>
              <c:strCache>
                <c:ptCount val="1"/>
                <c:pt idx="0">
                  <c:v>box 3 - upper</c:v>
                </c:pt>
              </c:strCache>
            </c:strRef>
          </c:tx>
          <c:spPr>
            <a:solidFill>
              <a:srgbClr val="FF5858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D8EFF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errBars>
            <c:errBarType val="plus"/>
            <c:errValType val="cust"/>
            <c:noEndCap val="0"/>
            <c:plus>
              <c:numRef>
                <c:f>Feuil1!$P$23:$Q$23</c:f>
                <c:numCache>
                  <c:formatCode>General</c:formatCode>
                  <c:ptCount val="2"/>
                  <c:pt idx="0">
                    <c:v>0.177969528919556</c:v>
                  </c:pt>
                  <c:pt idx="1">
                    <c:v>4.3289973806769799E-2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Feuil1!$P$12:$Q$12</c:f>
              <c:strCache>
                <c:ptCount val="2"/>
                <c:pt idx="0">
                  <c:v>UT</c:v>
                </c:pt>
                <c:pt idx="1">
                  <c:v>PT</c:v>
                </c:pt>
              </c:strCache>
            </c:strRef>
          </c:cat>
          <c:val>
            <c:numRef>
              <c:f>Feuil1!$P$21:$Q$21</c:f>
              <c:numCache>
                <c:formatCode>0.00%</c:formatCode>
                <c:ptCount val="2"/>
                <c:pt idx="0">
                  <c:v>8.6604746698459995E-2</c:v>
                </c:pt>
                <c:pt idx="1">
                  <c:v>7.0504437410834606E-2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211968"/>
        <c:axId val="40213504"/>
      </c:barChart>
      <c:catAx>
        <c:axId val="40211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fr-FR"/>
          </a:p>
        </c:txPr>
        <c:crossAx val="40213504"/>
        <c:crosses val="autoZero"/>
        <c:auto val="1"/>
        <c:lblAlgn val="ctr"/>
        <c:lblOffset val="100"/>
        <c:noMultiLvlLbl val="0"/>
      </c:catAx>
      <c:valAx>
        <c:axId val="40213504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40211968"/>
        <c:crosses val="autoZero"/>
        <c:crossBetween val="between"/>
        <c:majorUnit val="0.2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'Analyse données'!$L$11</c:f>
              <c:strCache>
                <c:ptCount val="1"/>
                <c:pt idx="0">
                  <c:v>Box 1 - hidden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errBars>
            <c:errBarType val="minus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Ref>
                <c:f>'Analyse données'!$M$16:$N$16</c:f>
                <c:numCache>
                  <c:formatCode>General</c:formatCode>
                  <c:ptCount val="2"/>
                  <c:pt idx="0">
                    <c:v>1.44812799408737E-2</c:v>
                  </c:pt>
                  <c:pt idx="1">
                    <c:v>0.12661152354510199</c:v>
                  </c:pt>
                </c:numCache>
              </c:numRef>
            </c:minus>
          </c:errBars>
          <c:cat>
            <c:strRef>
              <c:f>'Analyse données'!$M$4:$N$4</c:f>
              <c:strCache>
                <c:ptCount val="2"/>
                <c:pt idx="0">
                  <c:v>UT</c:v>
                </c:pt>
                <c:pt idx="1">
                  <c:v>PT</c:v>
                </c:pt>
              </c:strCache>
            </c:strRef>
          </c:cat>
          <c:val>
            <c:numRef>
              <c:f>'Analyse données'!$M$11:$N$11</c:f>
              <c:numCache>
                <c:formatCode>0.00%</c:formatCode>
                <c:ptCount val="2"/>
                <c:pt idx="0">
                  <c:v>0.200305542621806</c:v>
                </c:pt>
                <c:pt idx="1">
                  <c:v>0.62124300918286501</c:v>
                </c:pt>
              </c:numCache>
            </c:numRef>
          </c:val>
        </c:ser>
        <c:ser>
          <c:idx val="1"/>
          <c:order val="1"/>
          <c:tx>
            <c:strRef>
              <c:f>'Analyse données'!$L$12</c:f>
              <c:strCache>
                <c:ptCount val="1"/>
                <c:pt idx="0">
                  <c:v>Box 2 - lower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D8EFF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cat>
            <c:strRef>
              <c:f>'Analyse données'!$M$4:$N$4</c:f>
              <c:strCache>
                <c:ptCount val="2"/>
                <c:pt idx="0">
                  <c:v>UT</c:v>
                </c:pt>
                <c:pt idx="1">
                  <c:v>PT</c:v>
                </c:pt>
              </c:strCache>
            </c:strRef>
          </c:cat>
          <c:val>
            <c:numRef>
              <c:f>'Analyse données'!$M$12:$N$12</c:f>
              <c:numCache>
                <c:formatCode>0.00%</c:formatCode>
                <c:ptCount val="2"/>
                <c:pt idx="0">
                  <c:v>9.7246345119644494E-3</c:v>
                </c:pt>
                <c:pt idx="1">
                  <c:v>3.54455305623744E-2</c:v>
                </c:pt>
              </c:numCache>
            </c:numRef>
          </c:val>
        </c:ser>
        <c:ser>
          <c:idx val="2"/>
          <c:order val="2"/>
          <c:tx>
            <c:strRef>
              <c:f>'Analyse données'!$L$13</c:f>
              <c:strCache>
                <c:ptCount val="1"/>
                <c:pt idx="0">
                  <c:v>box 3 - upper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D8EFF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</c:spPr>
          </c:dPt>
          <c:errBars>
            <c:errBarType val="plus"/>
            <c:errValType val="cust"/>
            <c:noEndCap val="0"/>
            <c:plus>
              <c:numRef>
                <c:f>'Analyse données'!$M$15:$N$15</c:f>
                <c:numCache>
                  <c:formatCode>General</c:formatCode>
                  <c:ptCount val="2"/>
                  <c:pt idx="0">
                    <c:v>4.1068714648530298E-2</c:v>
                  </c:pt>
                  <c:pt idx="1">
                    <c:v>2.9033653339196001E-2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'Analyse données'!$M$4:$N$4</c:f>
              <c:strCache>
                <c:ptCount val="2"/>
                <c:pt idx="0">
                  <c:v>UT</c:v>
                </c:pt>
                <c:pt idx="1">
                  <c:v>PT</c:v>
                </c:pt>
              </c:strCache>
            </c:strRef>
          </c:cat>
          <c:val>
            <c:numRef>
              <c:f>'Analyse données'!$M$13:$N$13</c:f>
              <c:numCache>
                <c:formatCode>0.00%</c:formatCode>
                <c:ptCount val="2"/>
                <c:pt idx="0">
                  <c:v>1.6479382517179699E-2</c:v>
                </c:pt>
                <c:pt idx="1">
                  <c:v>7.0361935812942006E-2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384768"/>
        <c:axId val="40394752"/>
      </c:barChart>
      <c:catAx>
        <c:axId val="40384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fr-FR"/>
          </a:p>
        </c:txPr>
        <c:crossAx val="40394752"/>
        <c:crosses val="autoZero"/>
        <c:auto val="1"/>
        <c:lblAlgn val="ctr"/>
        <c:lblOffset val="100"/>
        <c:noMultiLvlLbl val="0"/>
      </c:catAx>
      <c:valAx>
        <c:axId val="40394752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fr-FR"/>
          </a:p>
        </c:txPr>
        <c:crossAx val="40384768"/>
        <c:crosses val="autoZero"/>
        <c:crossBetween val="between"/>
        <c:majorUnit val="0.2"/>
      </c:valAx>
      <c:spPr>
        <a:ln>
          <a:solidFill>
            <a:srgbClr val="7F7F7F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6662D-11C4-4DE3-89F8-0E8FE53C703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7B32D82-1E42-4517-93A7-A81C2FA89373}">
      <dgm:prSet phldrT="[Texte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0" i="0" noProof="0" dirty="0" smtClean="0">
              <a:latin typeface="Arial"/>
              <a:cs typeface="Arial"/>
            </a:rPr>
            <a:t>Biomass preparation</a:t>
          </a:r>
          <a:endParaRPr lang="en-US" sz="3600" b="0" i="0" noProof="0" dirty="0">
            <a:latin typeface="Arial"/>
            <a:cs typeface="Arial"/>
          </a:endParaRPr>
        </a:p>
      </dgm:t>
    </dgm:pt>
    <dgm:pt modelId="{9CA899A9-7BBD-49CA-95D0-986C9619F2F0}" type="parTrans" cxnId="{06813836-46CA-43FE-8C45-223E0A1F65B1}">
      <dgm:prSet/>
      <dgm:spPr/>
      <dgm:t>
        <a:bodyPr/>
        <a:lstStyle/>
        <a:p>
          <a:endParaRPr lang="fr-FR" sz="3600" b="0">
            <a:latin typeface="Arial"/>
            <a:cs typeface="Arial"/>
          </a:endParaRPr>
        </a:p>
      </dgm:t>
    </dgm:pt>
    <dgm:pt modelId="{BBF2A76C-271F-489B-88BC-04764773F012}" type="sibTrans" cxnId="{06813836-46CA-43FE-8C45-223E0A1F65B1}">
      <dgm:prSet/>
      <dgm:spPr/>
      <dgm:t>
        <a:bodyPr/>
        <a:lstStyle/>
        <a:p>
          <a:endParaRPr lang="fr-FR" sz="3600" b="0">
            <a:latin typeface="Arial"/>
            <a:cs typeface="Arial"/>
          </a:endParaRPr>
        </a:p>
      </dgm:t>
    </dgm:pt>
    <dgm:pt modelId="{7AAF8B44-20C1-4541-8529-AAF37BDE7881}">
      <dgm:prSet phldrT="[Texte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0" noProof="0" smtClean="0">
              <a:latin typeface="Arial"/>
              <a:cs typeface="Arial"/>
            </a:rPr>
            <a:t>Pretreatment</a:t>
          </a:r>
          <a:endParaRPr lang="en-US" sz="3600" b="0" noProof="0">
            <a:latin typeface="Arial"/>
            <a:cs typeface="Arial"/>
          </a:endParaRPr>
        </a:p>
      </dgm:t>
    </dgm:pt>
    <dgm:pt modelId="{977E8690-2747-40AA-8817-2489AB51ED51}" type="parTrans" cxnId="{34AA65DE-4FA5-4355-A58D-86AF81C53ADA}">
      <dgm:prSet/>
      <dgm:spPr/>
      <dgm:t>
        <a:bodyPr/>
        <a:lstStyle/>
        <a:p>
          <a:endParaRPr lang="fr-FR" sz="3600" b="0">
            <a:latin typeface="Arial"/>
            <a:cs typeface="Arial"/>
          </a:endParaRPr>
        </a:p>
      </dgm:t>
    </dgm:pt>
    <dgm:pt modelId="{3DD42CF3-E8BB-4DE7-8D16-203172712E64}" type="sibTrans" cxnId="{34AA65DE-4FA5-4355-A58D-86AF81C53ADA}">
      <dgm:prSet/>
      <dgm:spPr/>
      <dgm:t>
        <a:bodyPr/>
        <a:lstStyle/>
        <a:p>
          <a:endParaRPr lang="fr-FR" sz="3600" b="0">
            <a:latin typeface="Arial"/>
            <a:cs typeface="Arial"/>
          </a:endParaRPr>
        </a:p>
      </dgm:t>
    </dgm:pt>
    <dgm:pt modelId="{19901AE0-4AF6-4067-B557-4E55F9EF54FC}">
      <dgm:prSet phldrT="[Texte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600" b="0" noProof="0" smtClean="0">
              <a:latin typeface="Arial"/>
              <a:cs typeface="Arial"/>
            </a:rPr>
            <a:t>Enzymatic hydrolysis</a:t>
          </a:r>
          <a:endParaRPr lang="en-US" sz="3600" b="0" noProof="0">
            <a:latin typeface="Arial"/>
            <a:cs typeface="Arial"/>
          </a:endParaRPr>
        </a:p>
      </dgm:t>
    </dgm:pt>
    <dgm:pt modelId="{43A0D4F0-F395-4195-A574-1E851E38218F}" type="parTrans" cxnId="{46B71485-F24B-476F-A3E7-2AB930549417}">
      <dgm:prSet/>
      <dgm:spPr/>
      <dgm:t>
        <a:bodyPr/>
        <a:lstStyle/>
        <a:p>
          <a:endParaRPr lang="fr-FR" sz="3600" b="0">
            <a:latin typeface="Arial"/>
            <a:cs typeface="Arial"/>
          </a:endParaRPr>
        </a:p>
      </dgm:t>
    </dgm:pt>
    <dgm:pt modelId="{C683E75F-A4AB-479B-A939-7959846DF792}" type="sibTrans" cxnId="{46B71485-F24B-476F-A3E7-2AB930549417}">
      <dgm:prSet/>
      <dgm:spPr/>
      <dgm:t>
        <a:bodyPr/>
        <a:lstStyle/>
        <a:p>
          <a:endParaRPr lang="fr-FR" sz="3600" b="0">
            <a:latin typeface="Arial"/>
            <a:cs typeface="Arial"/>
          </a:endParaRPr>
        </a:p>
      </dgm:t>
    </dgm:pt>
    <dgm:pt modelId="{F6E86F85-1D18-46C3-9C2A-2E813FC109F1}" type="pres">
      <dgm:prSet presAssocID="{0876662D-11C4-4DE3-89F8-0E8FE53C7034}" presName="Name0" presStyleCnt="0">
        <dgm:presLayoutVars>
          <dgm:dir/>
          <dgm:animLvl val="lvl"/>
          <dgm:resizeHandles val="exact"/>
        </dgm:presLayoutVars>
      </dgm:prSet>
      <dgm:spPr/>
    </dgm:pt>
    <dgm:pt modelId="{78E43754-DA78-44B1-9A12-91E7D8C90F35}" type="pres">
      <dgm:prSet presAssocID="{27B32D82-1E42-4517-93A7-A81C2FA89373}" presName="parTxOnly" presStyleLbl="node1" presStyleIdx="0" presStyleCnt="3" custScaleX="1485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E9AA9B-16F7-4893-B208-FF0357DDA780}" type="pres">
      <dgm:prSet presAssocID="{BBF2A76C-271F-489B-88BC-04764773F012}" presName="parTxOnlySpace" presStyleCnt="0"/>
      <dgm:spPr/>
    </dgm:pt>
    <dgm:pt modelId="{EB33EB5F-FDCE-4EF2-826F-7FCD11DD48A4}" type="pres">
      <dgm:prSet presAssocID="{7AAF8B44-20C1-4541-8529-AAF37BDE7881}" presName="parTxOnly" presStyleLbl="node1" presStyleIdx="1" presStyleCnt="3" custScaleX="199212" custLinFactNeighborY="-25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2145EB-5B1C-4187-997B-AEED9F372CC9}" type="pres">
      <dgm:prSet presAssocID="{3DD42CF3-E8BB-4DE7-8D16-203172712E64}" presName="parTxOnlySpace" presStyleCnt="0"/>
      <dgm:spPr/>
    </dgm:pt>
    <dgm:pt modelId="{92FBE9CA-5A06-44B0-8037-E1A322372069}" type="pres">
      <dgm:prSet presAssocID="{19901AE0-4AF6-4067-B557-4E55F9EF54F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635AED4-879A-4C45-8ED5-B4C78A5BBB72}" type="presOf" srcId="{0876662D-11C4-4DE3-89F8-0E8FE53C7034}" destId="{F6E86F85-1D18-46C3-9C2A-2E813FC109F1}" srcOrd="0" destOrd="0" presId="urn:microsoft.com/office/officeart/2005/8/layout/chevron1"/>
    <dgm:cxn modelId="{06813836-46CA-43FE-8C45-223E0A1F65B1}" srcId="{0876662D-11C4-4DE3-89F8-0E8FE53C7034}" destId="{27B32D82-1E42-4517-93A7-A81C2FA89373}" srcOrd="0" destOrd="0" parTransId="{9CA899A9-7BBD-49CA-95D0-986C9619F2F0}" sibTransId="{BBF2A76C-271F-489B-88BC-04764773F012}"/>
    <dgm:cxn modelId="{E89A4204-2149-EF41-9527-9868A6C96EAE}" type="presOf" srcId="{19901AE0-4AF6-4067-B557-4E55F9EF54FC}" destId="{92FBE9CA-5A06-44B0-8037-E1A322372069}" srcOrd="0" destOrd="0" presId="urn:microsoft.com/office/officeart/2005/8/layout/chevron1"/>
    <dgm:cxn modelId="{34AA65DE-4FA5-4355-A58D-86AF81C53ADA}" srcId="{0876662D-11C4-4DE3-89F8-0E8FE53C7034}" destId="{7AAF8B44-20C1-4541-8529-AAF37BDE7881}" srcOrd="1" destOrd="0" parTransId="{977E8690-2747-40AA-8817-2489AB51ED51}" sibTransId="{3DD42CF3-E8BB-4DE7-8D16-203172712E64}"/>
    <dgm:cxn modelId="{222B68E0-B188-8542-BAE4-191921E43EB5}" type="presOf" srcId="{27B32D82-1E42-4517-93A7-A81C2FA89373}" destId="{78E43754-DA78-44B1-9A12-91E7D8C90F35}" srcOrd="0" destOrd="0" presId="urn:microsoft.com/office/officeart/2005/8/layout/chevron1"/>
    <dgm:cxn modelId="{46B71485-F24B-476F-A3E7-2AB930549417}" srcId="{0876662D-11C4-4DE3-89F8-0E8FE53C7034}" destId="{19901AE0-4AF6-4067-B557-4E55F9EF54FC}" srcOrd="2" destOrd="0" parTransId="{43A0D4F0-F395-4195-A574-1E851E38218F}" sibTransId="{C683E75F-A4AB-479B-A939-7959846DF792}"/>
    <dgm:cxn modelId="{03904D01-C71A-7F46-988C-9D1DA3C6EDAA}" type="presOf" srcId="{7AAF8B44-20C1-4541-8529-AAF37BDE7881}" destId="{EB33EB5F-FDCE-4EF2-826F-7FCD11DD48A4}" srcOrd="0" destOrd="0" presId="urn:microsoft.com/office/officeart/2005/8/layout/chevron1"/>
    <dgm:cxn modelId="{A150846E-7E57-384E-97A4-03F83FA2A0B8}" type="presParOf" srcId="{F6E86F85-1D18-46C3-9C2A-2E813FC109F1}" destId="{78E43754-DA78-44B1-9A12-91E7D8C90F35}" srcOrd="0" destOrd="0" presId="urn:microsoft.com/office/officeart/2005/8/layout/chevron1"/>
    <dgm:cxn modelId="{B9B84A69-039D-A745-9D9C-DC30A1A74853}" type="presParOf" srcId="{F6E86F85-1D18-46C3-9C2A-2E813FC109F1}" destId="{E0E9AA9B-16F7-4893-B208-FF0357DDA780}" srcOrd="1" destOrd="0" presId="urn:microsoft.com/office/officeart/2005/8/layout/chevron1"/>
    <dgm:cxn modelId="{B9216610-B053-BA49-AE0B-9A8D29451A40}" type="presParOf" srcId="{F6E86F85-1D18-46C3-9C2A-2E813FC109F1}" destId="{EB33EB5F-FDCE-4EF2-826F-7FCD11DD48A4}" srcOrd="2" destOrd="0" presId="urn:microsoft.com/office/officeart/2005/8/layout/chevron1"/>
    <dgm:cxn modelId="{B2CFD0C7-0802-924C-8138-3DD6971DB839}" type="presParOf" srcId="{F6E86F85-1D18-46C3-9C2A-2E813FC109F1}" destId="{F22145EB-5B1C-4187-997B-AEED9F372CC9}" srcOrd="3" destOrd="0" presId="urn:microsoft.com/office/officeart/2005/8/layout/chevron1"/>
    <dgm:cxn modelId="{339F35EF-168A-C34A-9943-6B9C8D3C221B}" type="presParOf" srcId="{F6E86F85-1D18-46C3-9C2A-2E813FC109F1}" destId="{92FBE9CA-5A06-44B0-8037-E1A322372069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43754-DA78-44B1-9A12-91E7D8C90F35}">
      <dsp:nvSpPr>
        <dsp:cNvPr id="0" name=""/>
        <dsp:cNvSpPr/>
      </dsp:nvSpPr>
      <dsp:spPr>
        <a:xfrm>
          <a:off x="9130" y="0"/>
          <a:ext cx="10000837" cy="749916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i="0" kern="1200" noProof="0" dirty="0" smtClean="0">
              <a:latin typeface="Arial"/>
              <a:cs typeface="Arial"/>
            </a:rPr>
            <a:t>Biomass preparation</a:t>
          </a:r>
          <a:endParaRPr lang="en-US" sz="3600" b="0" i="0" kern="1200" noProof="0" dirty="0">
            <a:latin typeface="Arial"/>
            <a:cs typeface="Arial"/>
          </a:endParaRPr>
        </a:p>
      </dsp:txBody>
      <dsp:txXfrm>
        <a:off x="384088" y="0"/>
        <a:ext cx="9250921" cy="749916"/>
      </dsp:txXfrm>
    </dsp:sp>
    <dsp:sp modelId="{EB33EB5F-FDCE-4EF2-826F-7FCD11DD48A4}">
      <dsp:nvSpPr>
        <dsp:cNvPr id="0" name=""/>
        <dsp:cNvSpPr/>
      </dsp:nvSpPr>
      <dsp:spPr>
        <a:xfrm>
          <a:off x="9336605" y="0"/>
          <a:ext cx="13414175" cy="749916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noProof="0" smtClean="0">
              <a:latin typeface="Arial"/>
              <a:cs typeface="Arial"/>
            </a:rPr>
            <a:t>Pretreatment</a:t>
          </a:r>
          <a:endParaRPr lang="en-US" sz="3600" b="0" kern="1200" noProof="0">
            <a:latin typeface="Arial"/>
            <a:cs typeface="Arial"/>
          </a:endParaRPr>
        </a:p>
      </dsp:txBody>
      <dsp:txXfrm>
        <a:off x="9711563" y="0"/>
        <a:ext cx="12664259" cy="749916"/>
      </dsp:txXfrm>
    </dsp:sp>
    <dsp:sp modelId="{92FBE9CA-5A06-44B0-8037-E1A322372069}">
      <dsp:nvSpPr>
        <dsp:cNvPr id="0" name=""/>
        <dsp:cNvSpPr/>
      </dsp:nvSpPr>
      <dsp:spPr>
        <a:xfrm>
          <a:off x="22077419" y="0"/>
          <a:ext cx="6733618" cy="749916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noProof="0" smtClean="0">
              <a:latin typeface="Arial"/>
              <a:cs typeface="Arial"/>
            </a:rPr>
            <a:t>Enzymatic hydrolysis</a:t>
          </a:r>
          <a:endParaRPr lang="en-US" sz="3600" b="0" kern="1200" noProof="0">
            <a:latin typeface="Arial"/>
            <a:cs typeface="Arial"/>
          </a:endParaRPr>
        </a:p>
      </dsp:txBody>
      <dsp:txXfrm>
        <a:off x="22452377" y="0"/>
        <a:ext cx="5983702" cy="749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FDA49-704A-409C-A9F4-9A7DDB660D55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742950"/>
            <a:ext cx="24765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1AFC0-60BE-441F-BC48-529C2B742D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26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AFC0-60BE-441F-BC48-529C2B742D7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99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60270" y="13421680"/>
            <a:ext cx="24483060" cy="926115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B060-4ACD-4ACD-A27D-ED6ADAEAB48E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5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B060-4ACD-4ACD-A27D-ED6ADAEAB48E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19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83225" y="10901365"/>
            <a:ext cx="20412551" cy="2322490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35568" y="10901365"/>
            <a:ext cx="60767595" cy="23224902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B060-4ACD-4ACD-A27D-ED6ADAEAB48E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13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B060-4ACD-4ACD-A27D-ED6ADAEAB48E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61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75286" y="27763473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B060-4ACD-4ACD-A27D-ED6ADAEAB48E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71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35570" y="63507940"/>
            <a:ext cx="40590072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605700" y="63507940"/>
            <a:ext cx="40590075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B060-4ACD-4ACD-A27D-ED6ADAEAB48E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07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B060-4ACD-4ACD-A27D-ED6ADAEAB48E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38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B060-4ACD-4ACD-A27D-ED6ADAEAB48E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01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B060-4ACD-4ACD-A27D-ED6ADAEAB48E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2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3" cy="36874612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B060-4ACD-4ACD-A27D-ED6ADAEAB48E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49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45707" y="30243780"/>
            <a:ext cx="17282160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645707" y="3860483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645707" y="33814229"/>
            <a:ext cx="17282160" cy="507063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FB060-4ACD-4ACD-A27D-ED6ADAEAB48E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79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440180" y="10081263"/>
            <a:ext cx="25923240" cy="28513567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4401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FB060-4ACD-4ACD-A27D-ED6ADAEAB48E}" type="datetimeFigureOut">
              <a:rPr lang="fr-FR" smtClean="0"/>
              <a:t>17/06/2016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841230" y="40045008"/>
            <a:ext cx="91211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06425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1B6FC-28A0-4672-B453-569E86E92D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74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diagramDrawing" Target="../diagrams/drawing1.xml"/><Relationship Id="rId18" Type="http://schemas.openxmlformats.org/officeDocument/2006/relationships/image" Target="../media/image9.png"/><Relationship Id="rId26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1.jpeg"/><Relationship Id="rId34" Type="http://schemas.openxmlformats.org/officeDocument/2006/relationships/image" Target="../media/image22.emf"/><Relationship Id="rId7" Type="http://schemas.openxmlformats.org/officeDocument/2006/relationships/image" Target="../media/image4.png"/><Relationship Id="rId12" Type="http://schemas.openxmlformats.org/officeDocument/2006/relationships/diagramColors" Target="../diagrams/colors1.xml"/><Relationship Id="rId17" Type="http://schemas.microsoft.com/office/2007/relationships/hdphoto" Target="../media/hdphoto2.wdp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0.jpe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diagramQuickStyle" Target="../diagrams/quickStyle1.xml"/><Relationship Id="rId24" Type="http://schemas.openxmlformats.org/officeDocument/2006/relationships/chart" Target="../charts/chart2.xml"/><Relationship Id="rId32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23" Type="http://schemas.openxmlformats.org/officeDocument/2006/relationships/chart" Target="../charts/chart1.xml"/><Relationship Id="rId28" Type="http://schemas.openxmlformats.org/officeDocument/2006/relationships/image" Target="../media/image16.png"/><Relationship Id="rId10" Type="http://schemas.openxmlformats.org/officeDocument/2006/relationships/diagramLayout" Target="../diagrams/layout1.xml"/><Relationship Id="rId19" Type="http://schemas.microsoft.com/office/2007/relationships/hdphoto" Target="../media/hdphoto3.wdp"/><Relationship Id="rId31" Type="http://schemas.openxmlformats.org/officeDocument/2006/relationships/image" Target="../media/image19.jpeg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Relationship Id="rId14" Type="http://schemas.openxmlformats.org/officeDocument/2006/relationships/image" Target="../media/image6.png"/><Relationship Id="rId22" Type="http://schemas.openxmlformats.org/officeDocument/2006/relationships/image" Target="../media/image12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-62610" y="-7428"/>
            <a:ext cx="29091431" cy="43284536"/>
            <a:chOff x="-71808" y="0"/>
            <a:chExt cx="29091431" cy="43284536"/>
          </a:xfrm>
        </p:grpSpPr>
        <p:sp>
          <p:nvSpPr>
            <p:cNvPr id="4" name="Rectangle 3"/>
            <p:cNvSpPr/>
            <p:nvPr/>
          </p:nvSpPr>
          <p:spPr>
            <a:xfrm>
              <a:off x="-71808" y="38892048"/>
              <a:ext cx="29091431" cy="4392488"/>
            </a:xfrm>
            <a:prstGeom prst="rect">
              <a:avLst/>
            </a:prstGeom>
            <a:solidFill>
              <a:srgbClr val="8BAC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-1" y="0"/>
              <a:ext cx="28803601" cy="4320780"/>
              <a:chOff x="-1" y="0"/>
              <a:chExt cx="28803601" cy="432078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-1" y="0"/>
                <a:ext cx="28803601" cy="4320780"/>
              </a:xfrm>
              <a:prstGeom prst="rect">
                <a:avLst/>
              </a:prstGeom>
              <a:solidFill>
                <a:srgbClr val="8BAC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" y="0"/>
                <a:ext cx="6757832" cy="4320780"/>
              </a:xfrm>
              <a:prstGeom prst="rect">
                <a:avLst/>
              </a:prstGeom>
              <a:solidFill>
                <a:srgbClr val="BCD6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ZoneTexte 10"/>
          <p:cNvSpPr txBox="1"/>
          <p:nvPr/>
        </p:nvSpPr>
        <p:spPr>
          <a:xfrm>
            <a:off x="6317341" y="56621"/>
            <a:ext cx="228886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Transfer of a miniaturized method for </a:t>
            </a:r>
          </a:p>
          <a:p>
            <a:pPr algn="ctr"/>
            <a:r>
              <a:rPr lang="en-US" sz="6500" b="1" dirty="0" smtClean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high-throughput screening of biomass </a:t>
            </a:r>
          </a:p>
          <a:p>
            <a:pPr algn="ctr"/>
            <a:r>
              <a:rPr lang="en-US" sz="6500" b="1" dirty="0" smtClean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pretreatment and saccharification and application </a:t>
            </a:r>
          </a:p>
          <a:p>
            <a:pPr algn="ctr"/>
            <a:r>
              <a:rPr lang="en-US" sz="6500" b="1" dirty="0" smtClean="0">
                <a:solidFill>
                  <a:schemeClr val="bg1">
                    <a:lumMod val="95000"/>
                  </a:schemeClr>
                </a:solidFill>
                <a:latin typeface="Myriad Pro Cond" pitchFamily="34" charset="0"/>
              </a:rPr>
              <a:t>on poplar and miscanthus clones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15078" y="4506828"/>
            <a:ext cx="2671516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latin typeface="Myriad Pro Cond" pitchFamily="34" charset="0"/>
              </a:rPr>
              <a:t>Nassim </a:t>
            </a:r>
            <a:r>
              <a:rPr lang="en-US" sz="4000" dirty="0" err="1" smtClean="0">
                <a:latin typeface="Myriad Pro Cond" pitchFamily="34" charset="0"/>
              </a:rPr>
              <a:t>Belmokhtar</a:t>
            </a:r>
            <a:r>
              <a:rPr lang="en-US" sz="4000" baseline="30000" dirty="0" err="1" smtClean="0">
                <a:latin typeface="Myriad Pro Cond" pitchFamily="34" charset="0"/>
              </a:rPr>
              <a:t>a,b</a:t>
            </a:r>
            <a:r>
              <a:rPr lang="en-US" sz="4000" dirty="0" smtClean="0">
                <a:latin typeface="Myriad Pro Cond" pitchFamily="34" charset="0"/>
              </a:rPr>
              <a:t>, Vincent </a:t>
            </a:r>
            <a:r>
              <a:rPr lang="en-US" sz="4000" dirty="0" err="1" smtClean="0">
                <a:latin typeface="Myriad Pro Cond" pitchFamily="34" charset="0"/>
              </a:rPr>
              <a:t>Segura</a:t>
            </a:r>
            <a:r>
              <a:rPr lang="en-US" sz="4000" baseline="30000" dirty="0" err="1" smtClean="0">
                <a:latin typeface="Myriad Pro Cond" pitchFamily="34" charset="0"/>
              </a:rPr>
              <a:t>a</a:t>
            </a:r>
            <a:r>
              <a:rPr lang="en-US" sz="4000" dirty="0" smtClean="0">
                <a:latin typeface="Myriad Pro Cond" pitchFamily="34" charset="0"/>
              </a:rPr>
              <a:t>, Brigitte </a:t>
            </a:r>
            <a:r>
              <a:rPr lang="en-US" sz="4000" dirty="0" err="1" smtClean="0">
                <a:latin typeface="Myriad Pro Cond" pitchFamily="34" charset="0"/>
              </a:rPr>
              <a:t>Chabbert</a:t>
            </a:r>
            <a:r>
              <a:rPr lang="en-US" sz="4000" baseline="30000" dirty="0" err="1" smtClean="0">
                <a:latin typeface="Myriad Pro Cond" pitchFamily="34" charset="0"/>
              </a:rPr>
              <a:t>c</a:t>
            </a:r>
            <a:r>
              <a:rPr lang="en-US" sz="4000" dirty="0" smtClean="0">
                <a:latin typeface="Myriad Pro Cond" pitchFamily="34" charset="0"/>
              </a:rPr>
              <a:t>, Nathalie </a:t>
            </a:r>
            <a:r>
              <a:rPr lang="en-US" sz="4000" dirty="0" err="1" smtClean="0">
                <a:latin typeface="Myriad Pro Cond" pitchFamily="34" charset="0"/>
              </a:rPr>
              <a:t>Boizot</a:t>
            </a:r>
            <a:r>
              <a:rPr lang="en-US" sz="4000" baseline="30000" dirty="0" err="1" smtClean="0">
                <a:latin typeface="Myriad Pro Cond" pitchFamily="34" charset="0"/>
              </a:rPr>
              <a:t>a,b</a:t>
            </a:r>
            <a:r>
              <a:rPr lang="en-US" sz="4000" dirty="0" smtClean="0">
                <a:latin typeface="Myriad Pro Cond" pitchFamily="34" charset="0"/>
              </a:rPr>
              <a:t>, </a:t>
            </a:r>
            <a:r>
              <a:rPr lang="en-US" sz="4000" dirty="0" err="1" smtClean="0">
                <a:latin typeface="Myriad Pro Cond" pitchFamily="34" charset="0"/>
              </a:rPr>
              <a:t>Kévin</a:t>
            </a:r>
            <a:r>
              <a:rPr lang="en-US" sz="4000" dirty="0" smtClean="0">
                <a:latin typeface="Myriad Pro Cond" pitchFamily="34" charset="0"/>
              </a:rPr>
              <a:t> </a:t>
            </a:r>
            <a:r>
              <a:rPr lang="en-US" sz="4000" dirty="0" err="1" smtClean="0">
                <a:latin typeface="Myriad Pro Cond" pitchFamily="34" charset="0"/>
              </a:rPr>
              <a:t>Ader</a:t>
            </a:r>
            <a:r>
              <a:rPr lang="en-US" sz="4000" baseline="30000" dirty="0" err="1" smtClean="0">
                <a:latin typeface="Myriad Pro Cond" pitchFamily="34" charset="0"/>
              </a:rPr>
              <a:t>a,b</a:t>
            </a:r>
            <a:r>
              <a:rPr lang="en-US" sz="4000" dirty="0" smtClean="0">
                <a:latin typeface="Myriad Pro Cond" pitchFamily="34" charset="0"/>
              </a:rPr>
              <a:t>, </a:t>
            </a:r>
            <a:r>
              <a:rPr lang="en-US" sz="4000" dirty="0" err="1" smtClean="0">
                <a:latin typeface="Myriad Pro Cond" pitchFamily="34" charset="0"/>
              </a:rPr>
              <a:t>Stéphanie</a:t>
            </a:r>
            <a:r>
              <a:rPr lang="en-US" sz="4000" dirty="0" smtClean="0">
                <a:latin typeface="Myriad Pro Cond" pitchFamily="34" charset="0"/>
              </a:rPr>
              <a:t> </a:t>
            </a:r>
            <a:r>
              <a:rPr lang="en-US" sz="4000" dirty="0" err="1" smtClean="0">
                <a:latin typeface="Myriad Pro Cond" pitchFamily="34" charset="0"/>
              </a:rPr>
              <a:t>Arnoult</a:t>
            </a:r>
            <a:r>
              <a:rPr lang="en-US" sz="4000" baseline="30000" dirty="0" err="1" smtClean="0">
                <a:latin typeface="Myriad Pro Cond" pitchFamily="34" charset="0"/>
              </a:rPr>
              <a:t>d</a:t>
            </a:r>
            <a:r>
              <a:rPr lang="en-US" sz="4000" dirty="0" smtClean="0">
                <a:latin typeface="Myriad Pro Cond" pitchFamily="34" charset="0"/>
              </a:rPr>
              <a:t>, </a:t>
            </a:r>
            <a:r>
              <a:rPr lang="en-US" sz="4000" dirty="0" err="1" smtClean="0">
                <a:latin typeface="Myriad Pro Cond" pitchFamily="34" charset="0"/>
              </a:rPr>
              <a:t>Maryse</a:t>
            </a:r>
            <a:r>
              <a:rPr lang="en-US" sz="4000" dirty="0" smtClean="0">
                <a:latin typeface="Myriad Pro Cond" pitchFamily="34" charset="0"/>
              </a:rPr>
              <a:t> </a:t>
            </a:r>
            <a:r>
              <a:rPr lang="en-US" sz="4000" dirty="0" err="1" smtClean="0">
                <a:latin typeface="Myriad Pro Cond" pitchFamily="34" charset="0"/>
              </a:rPr>
              <a:t>Brancourt-Hulmel</a:t>
            </a:r>
            <a:r>
              <a:rPr lang="en-US" sz="4000" baseline="30000" dirty="0" err="1" smtClean="0">
                <a:latin typeface="Myriad Pro Cond" pitchFamily="34" charset="0"/>
              </a:rPr>
              <a:t>e</a:t>
            </a:r>
            <a:r>
              <a:rPr lang="en-US" sz="4000" dirty="0" smtClean="0">
                <a:latin typeface="Myriad Pro Cond" pitchFamily="34" charset="0"/>
              </a:rPr>
              <a:t>, Jean-Charles </a:t>
            </a:r>
            <a:r>
              <a:rPr lang="en-US" sz="4000" dirty="0" err="1" smtClean="0">
                <a:latin typeface="Myriad Pro Cond" pitchFamily="34" charset="0"/>
              </a:rPr>
              <a:t>Bastien</a:t>
            </a:r>
            <a:r>
              <a:rPr lang="en-US" sz="4000" baseline="30000" dirty="0" err="1" smtClean="0">
                <a:latin typeface="Myriad Pro Cond" pitchFamily="34" charset="0"/>
              </a:rPr>
              <a:t>a</a:t>
            </a:r>
            <a:r>
              <a:rPr lang="en-US" sz="4000" dirty="0" smtClean="0">
                <a:latin typeface="Myriad Pro Cond" pitchFamily="34" charset="0"/>
              </a:rPr>
              <a:t>, Catherine </a:t>
            </a:r>
            <a:r>
              <a:rPr lang="en-US" sz="4000" dirty="0" err="1" smtClean="0">
                <a:latin typeface="Myriad Pro Cond" pitchFamily="34" charset="0"/>
              </a:rPr>
              <a:t>Bastien</a:t>
            </a:r>
            <a:r>
              <a:rPr lang="en-US" sz="4000" baseline="30000" dirty="0" err="1" smtClean="0">
                <a:latin typeface="Myriad Pro Cond" pitchFamily="34" charset="0"/>
              </a:rPr>
              <a:t>a</a:t>
            </a:r>
            <a:r>
              <a:rPr lang="en-US" sz="4000" dirty="0" smtClean="0">
                <a:latin typeface="Myriad Pro Cond" pitchFamily="34" charset="0"/>
              </a:rPr>
              <a:t>, </a:t>
            </a:r>
            <a:r>
              <a:rPr lang="en-US" sz="4000" b="1" u="sng" dirty="0" smtClean="0">
                <a:latin typeface="Myriad Pro Cond" pitchFamily="34" charset="0"/>
              </a:rPr>
              <a:t>Jean Paul </a:t>
            </a:r>
            <a:r>
              <a:rPr lang="en-US" sz="4000" b="1" u="sng" dirty="0" err="1" smtClean="0">
                <a:latin typeface="Myriad Pro Cond" pitchFamily="34" charset="0"/>
              </a:rPr>
              <a:t>Charpentier</a:t>
            </a:r>
            <a:r>
              <a:rPr lang="en-US" sz="4000" baseline="30000" dirty="0" err="1" smtClean="0">
                <a:latin typeface="Myriad Pro Cond" pitchFamily="34" charset="0"/>
              </a:rPr>
              <a:t>a,b</a:t>
            </a:r>
            <a:endParaRPr lang="en-US" sz="4000" baseline="30000" dirty="0" smtClean="0">
              <a:latin typeface="Myriad Pro Cond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-32994" y="5969536"/>
            <a:ext cx="28803600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a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INRA, Centre Val de Loire, UR 0588 AGPF, 45075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Orléans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Cedex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 2 , France</a:t>
            </a:r>
          </a:p>
          <a:p>
            <a:pPr algn="ctr">
              <a:spcAft>
                <a:spcPts val="600"/>
              </a:spcAft>
            </a:pPr>
            <a:r>
              <a:rPr lang="en-US" sz="2400" b="1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b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INRA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, Centre Val de Loire,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P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lateforme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R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égionale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 GénoBois, 45075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Orléans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Cedex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 2, France</a:t>
            </a:r>
          </a:p>
          <a:p>
            <a:pPr algn="ctr">
              <a:spcAft>
                <a:spcPts val="600"/>
              </a:spcAft>
            </a:pPr>
            <a:r>
              <a:rPr lang="en-US" sz="2400" b="1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c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INRA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, Centre Nord Picardie Champagne, UMR 0614 FARE, 51100 Reims, France</a:t>
            </a:r>
          </a:p>
          <a:p>
            <a:pPr algn="ctr">
              <a:spcAft>
                <a:spcPts val="600"/>
              </a:spcAft>
            </a:pPr>
            <a:r>
              <a:rPr lang="en-US" sz="2400" b="1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d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INRA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, Centre Nord Picardie Champagne, UE GCIE,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Estrée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-Mons, 80203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Péronne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, France</a:t>
            </a:r>
          </a:p>
          <a:p>
            <a:pPr algn="ctr">
              <a:spcAft>
                <a:spcPts val="600"/>
              </a:spcAft>
            </a:pPr>
            <a:r>
              <a:rPr lang="en-US" sz="2400" b="1" baseline="30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e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INRA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, Centre Nord Picardie Champagne, UR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AgroImpact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Estrée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-Mons, 80203 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Péronne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, France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362294" y="7834089"/>
            <a:ext cx="3892705" cy="76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859" tIns="37929" rIns="75859" bIns="37929">
            <a:spAutoFit/>
          </a:bodyPr>
          <a:lstStyle>
            <a:lvl1pPr defTabSz="3497263" eaLnBrk="0" hangingPunct="0">
              <a:defRPr sz="9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3497263" eaLnBrk="0" hangingPunct="0"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3497263" eaLnBrk="0" hangingPunct="0"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3497263" eaLnBrk="0" hangingPunct="0"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3497263" eaLnBrk="0" hangingPunct="0"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000" dirty="0" smtClean="0">
                <a:latin typeface="Arial" charset="0"/>
              </a:rPr>
              <a:t>Introduction</a:t>
            </a:r>
            <a:endParaRPr lang="en-US" sz="5000" dirty="0">
              <a:latin typeface="Arial" charset="0"/>
            </a:endParaRPr>
          </a:p>
        </p:txBody>
      </p:sp>
      <p:sp>
        <p:nvSpPr>
          <p:cNvPr id="22" name="Line 322"/>
          <p:cNvSpPr>
            <a:spLocks noChangeShapeType="1"/>
          </p:cNvSpPr>
          <p:nvPr/>
        </p:nvSpPr>
        <p:spPr bwMode="auto">
          <a:xfrm>
            <a:off x="417856" y="8705840"/>
            <a:ext cx="2784849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ZoneTexte 45"/>
          <p:cNvSpPr txBox="1">
            <a:spLocks noChangeArrowheads="1"/>
          </p:cNvSpPr>
          <p:nvPr/>
        </p:nvSpPr>
        <p:spPr bwMode="auto">
          <a:xfrm>
            <a:off x="327369" y="9024108"/>
            <a:ext cx="7488709" cy="483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9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800" b="0" dirty="0">
                <a:latin typeface="Arial" charset="0"/>
              </a:rPr>
              <a:t>In order to meet increasing demand for second-generation biofuels, exploring large sets of lignocellulosic biomasses appears to be one of the key levers to improve bio refinery yields. </a:t>
            </a:r>
            <a:endParaRPr lang="en-US" sz="2800" b="0" dirty="0" smtClean="0">
              <a:latin typeface="Arial" charset="0"/>
            </a:endParaRPr>
          </a:p>
          <a:p>
            <a:pPr algn="just" eaLnBrk="1" hangingPunct="1"/>
            <a:endParaRPr lang="en-US" sz="2800" b="0" dirty="0">
              <a:latin typeface="Arial" charset="0"/>
            </a:endParaRPr>
          </a:p>
          <a:p>
            <a:pPr algn="just" eaLnBrk="1" hangingPunct="1"/>
            <a:r>
              <a:rPr lang="en-US" sz="2800" b="0" dirty="0" smtClean="0">
                <a:latin typeface="Arial" charset="0"/>
              </a:rPr>
              <a:t>Poplar </a:t>
            </a:r>
            <a:r>
              <a:rPr lang="en-US" sz="2800" b="0" dirty="0">
                <a:latin typeface="Arial" charset="0"/>
              </a:rPr>
              <a:t>and miscanthus breeding programs have provided large sets of varietal outputs, whose saccharification potential assessment could lead to identify the best biofuel-oriented varieties</a:t>
            </a:r>
            <a:r>
              <a:rPr lang="en-US" sz="2800" b="0" dirty="0" smtClean="0">
                <a:latin typeface="Arial" charset="0"/>
              </a:rPr>
              <a:t>.</a:t>
            </a:r>
          </a:p>
        </p:txBody>
      </p:sp>
      <p:grpSp>
        <p:nvGrpSpPr>
          <p:cNvPr id="24" name="Groupe 19"/>
          <p:cNvGrpSpPr>
            <a:grpSpLocks/>
          </p:cNvGrpSpPr>
          <p:nvPr/>
        </p:nvGrpSpPr>
        <p:grpSpPr bwMode="auto">
          <a:xfrm>
            <a:off x="9256238" y="9065880"/>
            <a:ext cx="3096344" cy="3096344"/>
            <a:chOff x="4635118" y="1977430"/>
            <a:chExt cx="1583619" cy="1453813"/>
          </a:xfrm>
          <a:solidFill>
            <a:srgbClr val="008080"/>
          </a:solidFill>
        </p:grpSpPr>
        <p:grpSp>
          <p:nvGrpSpPr>
            <p:cNvPr id="25" name="Groupe 43"/>
            <p:cNvGrpSpPr/>
            <p:nvPr/>
          </p:nvGrpSpPr>
          <p:grpSpPr>
            <a:xfrm>
              <a:off x="5138617" y="2697510"/>
              <a:ext cx="196472" cy="301685"/>
              <a:chOff x="3441626" y="2449717"/>
              <a:chExt cx="504056" cy="835267"/>
            </a:xfrm>
            <a:grpFill/>
          </p:grpSpPr>
          <p:sp>
            <p:nvSpPr>
              <p:cNvPr id="80" name="Rectangle 79"/>
              <p:cNvSpPr/>
              <p:nvPr/>
            </p:nvSpPr>
            <p:spPr bwMode="auto">
              <a:xfrm>
                <a:off x="3657650" y="2852936"/>
                <a:ext cx="72008" cy="4320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1" name="Ellipse 80"/>
              <p:cNvSpPr/>
              <p:nvPr/>
            </p:nvSpPr>
            <p:spPr bwMode="auto">
              <a:xfrm>
                <a:off x="3441626" y="2449717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e 48"/>
            <p:cNvGrpSpPr/>
            <p:nvPr/>
          </p:nvGrpSpPr>
          <p:grpSpPr>
            <a:xfrm>
              <a:off x="4870137" y="2821842"/>
              <a:ext cx="196472" cy="301685"/>
              <a:chOff x="3441626" y="2449717"/>
              <a:chExt cx="504056" cy="835267"/>
            </a:xfrm>
            <a:grpFill/>
          </p:grpSpPr>
          <p:sp>
            <p:nvSpPr>
              <p:cNvPr id="78" name="Rectangle 77"/>
              <p:cNvSpPr/>
              <p:nvPr/>
            </p:nvSpPr>
            <p:spPr bwMode="auto">
              <a:xfrm>
                <a:off x="3657650" y="2852936"/>
                <a:ext cx="72008" cy="4320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9" name="Ellipse 78"/>
              <p:cNvSpPr/>
              <p:nvPr/>
            </p:nvSpPr>
            <p:spPr bwMode="auto">
              <a:xfrm>
                <a:off x="3441626" y="2449717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7" name="Groupe 49"/>
            <p:cNvGrpSpPr/>
            <p:nvPr/>
          </p:nvGrpSpPr>
          <p:grpSpPr>
            <a:xfrm>
              <a:off x="5565762" y="2843146"/>
              <a:ext cx="196472" cy="301685"/>
              <a:chOff x="3441626" y="2449717"/>
              <a:chExt cx="504056" cy="835267"/>
            </a:xfrm>
            <a:grpFill/>
          </p:grpSpPr>
          <p:sp>
            <p:nvSpPr>
              <p:cNvPr id="76" name="Rectangle 75"/>
              <p:cNvSpPr/>
              <p:nvPr/>
            </p:nvSpPr>
            <p:spPr bwMode="auto">
              <a:xfrm>
                <a:off x="3657650" y="2852936"/>
                <a:ext cx="72008" cy="4320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7" name="Ellipse 76"/>
              <p:cNvSpPr/>
              <p:nvPr/>
            </p:nvSpPr>
            <p:spPr bwMode="auto">
              <a:xfrm>
                <a:off x="3441626" y="2449717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8" name="Groupe 52"/>
            <p:cNvGrpSpPr/>
            <p:nvPr/>
          </p:nvGrpSpPr>
          <p:grpSpPr>
            <a:xfrm>
              <a:off x="5369290" y="3129558"/>
              <a:ext cx="196472" cy="301685"/>
              <a:chOff x="3441626" y="2449717"/>
              <a:chExt cx="504056" cy="835267"/>
            </a:xfrm>
            <a:grpFill/>
          </p:grpSpPr>
          <p:sp>
            <p:nvSpPr>
              <p:cNvPr id="74" name="Rectangle 73"/>
              <p:cNvSpPr/>
              <p:nvPr/>
            </p:nvSpPr>
            <p:spPr bwMode="auto">
              <a:xfrm>
                <a:off x="3657650" y="2852936"/>
                <a:ext cx="72008" cy="4320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5" name="Ellipse 74"/>
              <p:cNvSpPr/>
              <p:nvPr/>
            </p:nvSpPr>
            <p:spPr bwMode="auto">
              <a:xfrm>
                <a:off x="3441626" y="2449717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Groupe 55"/>
            <p:cNvGrpSpPr/>
            <p:nvPr/>
          </p:nvGrpSpPr>
          <p:grpSpPr>
            <a:xfrm>
              <a:off x="5498657" y="2366586"/>
              <a:ext cx="196472" cy="301685"/>
              <a:chOff x="3441626" y="2449717"/>
              <a:chExt cx="504056" cy="835267"/>
            </a:xfrm>
            <a:grpFill/>
          </p:grpSpPr>
          <p:sp>
            <p:nvSpPr>
              <p:cNvPr id="72" name="Rectangle 71"/>
              <p:cNvSpPr/>
              <p:nvPr/>
            </p:nvSpPr>
            <p:spPr bwMode="auto">
              <a:xfrm>
                <a:off x="3657650" y="2852936"/>
                <a:ext cx="72008" cy="4320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3" name="Ellipse 72"/>
              <p:cNvSpPr/>
              <p:nvPr/>
            </p:nvSpPr>
            <p:spPr bwMode="auto">
              <a:xfrm>
                <a:off x="3441626" y="2449717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Groupe 58"/>
            <p:cNvGrpSpPr/>
            <p:nvPr/>
          </p:nvGrpSpPr>
          <p:grpSpPr>
            <a:xfrm>
              <a:off x="5051612" y="3129558"/>
              <a:ext cx="196472" cy="301685"/>
              <a:chOff x="3441626" y="2449717"/>
              <a:chExt cx="504056" cy="835267"/>
            </a:xfrm>
            <a:grpFill/>
          </p:grpSpPr>
          <p:sp>
            <p:nvSpPr>
              <p:cNvPr id="70" name="Rectangle 69"/>
              <p:cNvSpPr/>
              <p:nvPr/>
            </p:nvSpPr>
            <p:spPr bwMode="auto">
              <a:xfrm>
                <a:off x="3657650" y="2852936"/>
                <a:ext cx="72008" cy="4320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1" name="Ellipse 70"/>
              <p:cNvSpPr/>
              <p:nvPr/>
            </p:nvSpPr>
            <p:spPr bwMode="auto">
              <a:xfrm>
                <a:off x="3441626" y="2449717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Groupe 66"/>
            <p:cNvGrpSpPr/>
            <p:nvPr/>
          </p:nvGrpSpPr>
          <p:grpSpPr>
            <a:xfrm>
              <a:off x="5248084" y="2121446"/>
              <a:ext cx="196472" cy="301685"/>
              <a:chOff x="3441626" y="2449717"/>
              <a:chExt cx="504056" cy="835267"/>
            </a:xfrm>
            <a:grpFill/>
          </p:grpSpPr>
          <p:sp>
            <p:nvSpPr>
              <p:cNvPr id="68" name="Rectangle 67"/>
              <p:cNvSpPr/>
              <p:nvPr/>
            </p:nvSpPr>
            <p:spPr bwMode="auto">
              <a:xfrm>
                <a:off x="3657650" y="2852936"/>
                <a:ext cx="72008" cy="4320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" name="Ellipse 68"/>
              <p:cNvSpPr/>
              <p:nvPr/>
            </p:nvSpPr>
            <p:spPr bwMode="auto">
              <a:xfrm>
                <a:off x="3441626" y="2449717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" name="Groupe 77"/>
            <p:cNvGrpSpPr/>
            <p:nvPr/>
          </p:nvGrpSpPr>
          <p:grpSpPr>
            <a:xfrm>
              <a:off x="5795828" y="2637695"/>
              <a:ext cx="196472" cy="301685"/>
              <a:chOff x="3441626" y="2449717"/>
              <a:chExt cx="504056" cy="835267"/>
            </a:xfrm>
            <a:grpFill/>
          </p:grpSpPr>
          <p:sp>
            <p:nvSpPr>
              <p:cNvPr id="66" name="Rectangle 65"/>
              <p:cNvSpPr/>
              <p:nvPr/>
            </p:nvSpPr>
            <p:spPr bwMode="auto">
              <a:xfrm>
                <a:off x="3657650" y="2852936"/>
                <a:ext cx="72008" cy="4320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7" name="Ellipse 66"/>
              <p:cNvSpPr/>
              <p:nvPr/>
            </p:nvSpPr>
            <p:spPr bwMode="auto">
              <a:xfrm>
                <a:off x="3441626" y="2449717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Groupe 82"/>
            <p:cNvGrpSpPr/>
            <p:nvPr/>
          </p:nvGrpSpPr>
          <p:grpSpPr>
            <a:xfrm>
              <a:off x="5830698" y="3129558"/>
              <a:ext cx="196472" cy="301685"/>
              <a:chOff x="3441626" y="2449717"/>
              <a:chExt cx="504056" cy="835267"/>
            </a:xfrm>
            <a:grpFill/>
          </p:grpSpPr>
          <p:sp>
            <p:nvSpPr>
              <p:cNvPr id="64" name="Rectangle 63"/>
              <p:cNvSpPr/>
              <p:nvPr/>
            </p:nvSpPr>
            <p:spPr bwMode="auto">
              <a:xfrm>
                <a:off x="3657650" y="2852936"/>
                <a:ext cx="72008" cy="4320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5" name="Ellipse 64"/>
              <p:cNvSpPr/>
              <p:nvPr/>
            </p:nvSpPr>
            <p:spPr bwMode="auto">
              <a:xfrm>
                <a:off x="3441626" y="2449717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Groupe 89"/>
            <p:cNvGrpSpPr/>
            <p:nvPr/>
          </p:nvGrpSpPr>
          <p:grpSpPr>
            <a:xfrm>
              <a:off x="5786689" y="2265462"/>
              <a:ext cx="196472" cy="301685"/>
              <a:chOff x="3441626" y="2449717"/>
              <a:chExt cx="504056" cy="835267"/>
            </a:xfrm>
            <a:grpFill/>
          </p:grpSpPr>
          <p:sp>
            <p:nvSpPr>
              <p:cNvPr id="62" name="Rectangle 61"/>
              <p:cNvSpPr/>
              <p:nvPr/>
            </p:nvSpPr>
            <p:spPr bwMode="auto">
              <a:xfrm>
                <a:off x="3657650" y="2852936"/>
                <a:ext cx="72008" cy="4320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3" name="Ellipse 62"/>
              <p:cNvSpPr/>
              <p:nvPr/>
            </p:nvSpPr>
            <p:spPr bwMode="auto">
              <a:xfrm>
                <a:off x="3441626" y="2449717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" name="Groupe 92"/>
            <p:cNvGrpSpPr/>
            <p:nvPr/>
          </p:nvGrpSpPr>
          <p:grpSpPr>
            <a:xfrm>
              <a:off x="5948228" y="2827873"/>
              <a:ext cx="196472" cy="301685"/>
              <a:chOff x="3441626" y="2449717"/>
              <a:chExt cx="504056" cy="835267"/>
            </a:xfrm>
            <a:grpFill/>
          </p:grpSpPr>
          <p:sp>
            <p:nvSpPr>
              <p:cNvPr id="60" name="Rectangle 59"/>
              <p:cNvSpPr/>
              <p:nvPr/>
            </p:nvSpPr>
            <p:spPr bwMode="auto">
              <a:xfrm>
                <a:off x="3657650" y="2852936"/>
                <a:ext cx="72008" cy="4320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1" name="Ellipse 60"/>
              <p:cNvSpPr/>
              <p:nvPr/>
            </p:nvSpPr>
            <p:spPr bwMode="auto">
              <a:xfrm>
                <a:off x="3441626" y="2449717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" name="Groupe 95"/>
            <p:cNvGrpSpPr/>
            <p:nvPr/>
          </p:nvGrpSpPr>
          <p:grpSpPr>
            <a:xfrm>
              <a:off x="6022265" y="2409478"/>
              <a:ext cx="196472" cy="301685"/>
              <a:chOff x="3441626" y="2449717"/>
              <a:chExt cx="504056" cy="835267"/>
            </a:xfrm>
            <a:grpFill/>
          </p:grpSpPr>
          <p:sp>
            <p:nvSpPr>
              <p:cNvPr id="58" name="Rectangle 57"/>
              <p:cNvSpPr/>
              <p:nvPr/>
            </p:nvSpPr>
            <p:spPr bwMode="auto">
              <a:xfrm>
                <a:off x="3657650" y="2852936"/>
                <a:ext cx="72008" cy="4320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9" name="Ellipse 58"/>
              <p:cNvSpPr/>
              <p:nvPr/>
            </p:nvSpPr>
            <p:spPr bwMode="auto">
              <a:xfrm>
                <a:off x="3441626" y="2449717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Groupe 98"/>
            <p:cNvGrpSpPr/>
            <p:nvPr/>
          </p:nvGrpSpPr>
          <p:grpSpPr>
            <a:xfrm>
              <a:off x="5374193" y="2769518"/>
              <a:ext cx="196472" cy="301685"/>
              <a:chOff x="3441626" y="2449717"/>
              <a:chExt cx="504056" cy="835267"/>
            </a:xfrm>
            <a:grpFill/>
          </p:grpSpPr>
          <p:sp>
            <p:nvSpPr>
              <p:cNvPr id="56" name="Rectangle 55"/>
              <p:cNvSpPr/>
              <p:nvPr/>
            </p:nvSpPr>
            <p:spPr bwMode="auto">
              <a:xfrm>
                <a:off x="3657650" y="2852936"/>
                <a:ext cx="72008" cy="4320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7" name="Ellipse 56"/>
              <p:cNvSpPr/>
              <p:nvPr/>
            </p:nvSpPr>
            <p:spPr bwMode="auto">
              <a:xfrm>
                <a:off x="3441626" y="2449717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" name="Groupe 101"/>
            <p:cNvGrpSpPr/>
            <p:nvPr/>
          </p:nvGrpSpPr>
          <p:grpSpPr>
            <a:xfrm>
              <a:off x="5282633" y="2467833"/>
              <a:ext cx="196472" cy="301685"/>
              <a:chOff x="3441626" y="2449717"/>
              <a:chExt cx="504056" cy="835267"/>
            </a:xfrm>
            <a:grpFill/>
          </p:grpSpPr>
          <p:sp>
            <p:nvSpPr>
              <p:cNvPr id="54" name="Rectangle 53"/>
              <p:cNvSpPr/>
              <p:nvPr/>
            </p:nvSpPr>
            <p:spPr bwMode="auto">
              <a:xfrm>
                <a:off x="3657650" y="2852936"/>
                <a:ext cx="72008" cy="4320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5" name="Ellipse 54"/>
              <p:cNvSpPr/>
              <p:nvPr/>
            </p:nvSpPr>
            <p:spPr bwMode="auto">
              <a:xfrm>
                <a:off x="3441626" y="2449717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e 104"/>
            <p:cNvGrpSpPr/>
            <p:nvPr/>
          </p:nvGrpSpPr>
          <p:grpSpPr>
            <a:xfrm>
              <a:off x="4994601" y="2107793"/>
              <a:ext cx="196472" cy="301685"/>
              <a:chOff x="3441626" y="2449717"/>
              <a:chExt cx="504056" cy="835267"/>
            </a:xfrm>
            <a:grpFill/>
          </p:grpSpPr>
          <p:sp>
            <p:nvSpPr>
              <p:cNvPr id="52" name="Rectangle 51"/>
              <p:cNvSpPr/>
              <p:nvPr/>
            </p:nvSpPr>
            <p:spPr bwMode="auto">
              <a:xfrm>
                <a:off x="3657650" y="2852936"/>
                <a:ext cx="72008" cy="4320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" name="Ellipse 52"/>
              <p:cNvSpPr/>
              <p:nvPr/>
            </p:nvSpPr>
            <p:spPr bwMode="auto">
              <a:xfrm>
                <a:off x="3441626" y="2449717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Groupe 107"/>
            <p:cNvGrpSpPr/>
            <p:nvPr/>
          </p:nvGrpSpPr>
          <p:grpSpPr>
            <a:xfrm>
              <a:off x="5518212" y="1977430"/>
              <a:ext cx="196472" cy="301685"/>
              <a:chOff x="3441633" y="2449717"/>
              <a:chExt cx="504056" cy="835267"/>
            </a:xfrm>
            <a:grpFill/>
          </p:grpSpPr>
          <p:sp>
            <p:nvSpPr>
              <p:cNvPr id="50" name="Rectangle 49"/>
              <p:cNvSpPr/>
              <p:nvPr/>
            </p:nvSpPr>
            <p:spPr bwMode="auto">
              <a:xfrm>
                <a:off x="3657650" y="2852936"/>
                <a:ext cx="72008" cy="4320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" name="Ellipse 50"/>
              <p:cNvSpPr/>
              <p:nvPr/>
            </p:nvSpPr>
            <p:spPr bwMode="auto">
              <a:xfrm>
                <a:off x="3441633" y="2449717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 kern="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" name="Groupe 112"/>
            <p:cNvGrpSpPr/>
            <p:nvPr/>
          </p:nvGrpSpPr>
          <p:grpSpPr>
            <a:xfrm>
              <a:off x="4953377" y="2439004"/>
              <a:ext cx="196472" cy="301685"/>
              <a:chOff x="3441626" y="2449717"/>
              <a:chExt cx="504056" cy="835267"/>
            </a:xfrm>
            <a:grpFill/>
          </p:grpSpPr>
          <p:sp>
            <p:nvSpPr>
              <p:cNvPr id="48" name="Rectangle 47"/>
              <p:cNvSpPr/>
              <p:nvPr/>
            </p:nvSpPr>
            <p:spPr bwMode="auto">
              <a:xfrm>
                <a:off x="3657650" y="2852936"/>
                <a:ext cx="72008" cy="4320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" name="Ellipse 48"/>
              <p:cNvSpPr/>
              <p:nvPr/>
            </p:nvSpPr>
            <p:spPr bwMode="auto">
              <a:xfrm>
                <a:off x="3441626" y="2449717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oupe 115"/>
            <p:cNvGrpSpPr/>
            <p:nvPr/>
          </p:nvGrpSpPr>
          <p:grpSpPr>
            <a:xfrm>
              <a:off x="4752542" y="2329294"/>
              <a:ext cx="196472" cy="301685"/>
              <a:chOff x="3441626" y="2449717"/>
              <a:chExt cx="504056" cy="835267"/>
            </a:xfrm>
            <a:grpFill/>
          </p:grpSpPr>
          <p:sp>
            <p:nvSpPr>
              <p:cNvPr id="46" name="Rectangle 45"/>
              <p:cNvSpPr/>
              <p:nvPr/>
            </p:nvSpPr>
            <p:spPr bwMode="auto">
              <a:xfrm>
                <a:off x="3657650" y="2852936"/>
                <a:ext cx="72008" cy="4320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7" name="Ellipse 46"/>
              <p:cNvSpPr/>
              <p:nvPr/>
            </p:nvSpPr>
            <p:spPr bwMode="auto">
              <a:xfrm>
                <a:off x="3441626" y="2449717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Groupe 118"/>
            <p:cNvGrpSpPr/>
            <p:nvPr/>
          </p:nvGrpSpPr>
          <p:grpSpPr>
            <a:xfrm>
              <a:off x="4635118" y="2770327"/>
              <a:ext cx="196472" cy="301685"/>
              <a:chOff x="3441626" y="2449717"/>
              <a:chExt cx="504056" cy="835267"/>
            </a:xfrm>
            <a:grpFill/>
          </p:grpSpPr>
          <p:sp>
            <p:nvSpPr>
              <p:cNvPr id="44" name="Rectangle 43"/>
              <p:cNvSpPr/>
              <p:nvPr/>
            </p:nvSpPr>
            <p:spPr bwMode="auto">
              <a:xfrm>
                <a:off x="3657650" y="2852936"/>
                <a:ext cx="72008" cy="43204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" name="Ellipse 44"/>
              <p:cNvSpPr/>
              <p:nvPr/>
            </p:nvSpPr>
            <p:spPr bwMode="auto">
              <a:xfrm>
                <a:off x="3441626" y="2449717"/>
                <a:ext cx="504056" cy="50405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n-US" sz="1200">
                  <a:solidFill>
                    <a:schemeClr val="tx1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2" name="ZoneTexte 81"/>
          <p:cNvSpPr txBox="1"/>
          <p:nvPr/>
        </p:nvSpPr>
        <p:spPr>
          <a:xfrm>
            <a:off x="18526305" y="8993872"/>
            <a:ext cx="2539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sz="2800" baseline="30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nd</a:t>
            </a:r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generation bioethanol production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12712622" y="8993872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Assessment of saccharification potential</a:t>
            </a:r>
            <a:endParaRPr lang="en-US" sz="2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4" name="Grouper 82"/>
          <p:cNvGrpSpPr/>
          <p:nvPr/>
        </p:nvGrpSpPr>
        <p:grpSpPr>
          <a:xfrm>
            <a:off x="16587446" y="9497928"/>
            <a:ext cx="456051" cy="715744"/>
            <a:chOff x="4716016" y="3543861"/>
            <a:chExt cx="217540" cy="301409"/>
          </a:xfrm>
          <a:solidFill>
            <a:srgbClr val="008080"/>
          </a:solidFill>
        </p:grpSpPr>
        <p:sp>
          <p:nvSpPr>
            <p:cNvPr id="85" name="Rectangle 84"/>
            <p:cNvSpPr/>
            <p:nvPr/>
          </p:nvSpPr>
          <p:spPr bwMode="auto">
            <a:xfrm>
              <a:off x="4809247" y="3689364"/>
              <a:ext cx="31077" cy="15590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6" name="Ellipse 85"/>
            <p:cNvSpPr/>
            <p:nvPr/>
          </p:nvSpPr>
          <p:spPr bwMode="auto">
            <a:xfrm>
              <a:off x="4716016" y="3543861"/>
              <a:ext cx="217540" cy="18189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87" name="Grouper 83"/>
          <p:cNvGrpSpPr/>
          <p:nvPr/>
        </p:nvGrpSpPr>
        <p:grpSpPr>
          <a:xfrm>
            <a:off x="17336582" y="9713952"/>
            <a:ext cx="456051" cy="715744"/>
            <a:chOff x="4716016" y="3543861"/>
            <a:chExt cx="217540" cy="301409"/>
          </a:xfrm>
          <a:solidFill>
            <a:srgbClr val="008080"/>
          </a:solidFill>
        </p:grpSpPr>
        <p:sp>
          <p:nvSpPr>
            <p:cNvPr id="88" name="Rectangle 87"/>
            <p:cNvSpPr/>
            <p:nvPr/>
          </p:nvSpPr>
          <p:spPr bwMode="auto">
            <a:xfrm>
              <a:off x="4809247" y="3689364"/>
              <a:ext cx="31077" cy="15590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9" name="Ellipse 88"/>
            <p:cNvSpPr/>
            <p:nvPr/>
          </p:nvSpPr>
          <p:spPr bwMode="auto">
            <a:xfrm>
              <a:off x="4716016" y="3543861"/>
              <a:ext cx="217540" cy="18189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90" name="ZoneTexte 89"/>
          <p:cNvSpPr txBox="1"/>
          <p:nvPr/>
        </p:nvSpPr>
        <p:spPr>
          <a:xfrm>
            <a:off x="15592942" y="11713333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High saccharification yielded varieties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9400254" y="12306240"/>
            <a:ext cx="30279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Plant breeding programs</a:t>
            </a:r>
          </a:p>
        </p:txBody>
      </p:sp>
      <p:grpSp>
        <p:nvGrpSpPr>
          <p:cNvPr id="92" name="Grouper 97"/>
          <p:cNvGrpSpPr/>
          <p:nvPr/>
        </p:nvGrpSpPr>
        <p:grpSpPr>
          <a:xfrm>
            <a:off x="15920425" y="9718288"/>
            <a:ext cx="456051" cy="715744"/>
            <a:chOff x="4716016" y="3543861"/>
            <a:chExt cx="217540" cy="301409"/>
          </a:xfrm>
          <a:solidFill>
            <a:srgbClr val="008080"/>
          </a:solidFill>
        </p:grpSpPr>
        <p:sp>
          <p:nvSpPr>
            <p:cNvPr id="93" name="Rectangle 92"/>
            <p:cNvSpPr/>
            <p:nvPr/>
          </p:nvSpPr>
          <p:spPr bwMode="auto">
            <a:xfrm>
              <a:off x="4809247" y="3689364"/>
              <a:ext cx="31077" cy="15590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4" name="Ellipse 93"/>
            <p:cNvSpPr/>
            <p:nvPr/>
          </p:nvSpPr>
          <p:spPr bwMode="auto">
            <a:xfrm>
              <a:off x="4716016" y="3543861"/>
              <a:ext cx="217540" cy="18189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sz="1200"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95" name="Cylindre 94"/>
          <p:cNvSpPr/>
          <p:nvPr/>
        </p:nvSpPr>
        <p:spPr bwMode="auto">
          <a:xfrm>
            <a:off x="17216569" y="10506040"/>
            <a:ext cx="720080" cy="890524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96" name="Cylindre 95"/>
          <p:cNvSpPr/>
          <p:nvPr/>
        </p:nvSpPr>
        <p:spPr bwMode="auto">
          <a:xfrm>
            <a:off x="15776409" y="10506040"/>
            <a:ext cx="720080" cy="890524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97" name="Flèche vers la gauche 96"/>
          <p:cNvSpPr/>
          <p:nvPr/>
        </p:nvSpPr>
        <p:spPr bwMode="auto">
          <a:xfrm rot="10800000">
            <a:off x="13144670" y="10362024"/>
            <a:ext cx="1944216" cy="576064"/>
          </a:xfrm>
          <a:prstGeom prst="leftArrow">
            <a:avLst/>
          </a:prstGeom>
          <a:solidFill>
            <a:srgbClr val="0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8" name="Flèche vers la gauche 97"/>
          <p:cNvSpPr/>
          <p:nvPr/>
        </p:nvSpPr>
        <p:spPr bwMode="auto">
          <a:xfrm rot="10800000">
            <a:off x="18761294" y="10362024"/>
            <a:ext cx="2304256" cy="504056"/>
          </a:xfrm>
          <a:prstGeom prst="leftArrow">
            <a:avLst/>
          </a:prstGeom>
          <a:solidFill>
            <a:srgbClr val="00808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9" name="Cylindre 98"/>
          <p:cNvSpPr/>
          <p:nvPr/>
        </p:nvSpPr>
        <p:spPr bwMode="auto">
          <a:xfrm>
            <a:off x="16371423" y="10321198"/>
            <a:ext cx="960105" cy="1192954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l="4813"/>
          <a:stretch/>
        </p:blipFill>
        <p:spPr>
          <a:xfrm>
            <a:off x="22073662" y="9281904"/>
            <a:ext cx="4935040" cy="3434782"/>
          </a:xfrm>
          <a:prstGeom prst="rect">
            <a:avLst/>
          </a:prstGeom>
        </p:spPr>
      </p:pic>
      <p:sp>
        <p:nvSpPr>
          <p:cNvPr id="104" name="AutoShape 82"/>
          <p:cNvSpPr>
            <a:spLocks noChangeArrowheads="1"/>
          </p:cNvSpPr>
          <p:nvPr/>
        </p:nvSpPr>
        <p:spPr bwMode="auto">
          <a:xfrm>
            <a:off x="8680174" y="13386360"/>
            <a:ext cx="19730192" cy="151216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defTabSz="3497263"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charset="0"/>
              </a:rPr>
              <a:t>Objectives of this study:</a:t>
            </a:r>
          </a:p>
          <a:p>
            <a:pPr defTabSz="3497263"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1- Transfer into breeding programs</a:t>
            </a:r>
            <a:r>
              <a:rPr lang="en-US" sz="28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and adaptation of a high-throughput screening method developed at NREL (USA)</a:t>
            </a:r>
            <a:r>
              <a:rPr lang="en-US" sz="2800" baseline="30000" dirty="0" smtClean="0">
                <a:solidFill>
                  <a:schemeClr val="bg1"/>
                </a:solidFill>
                <a:latin typeface="Arial" charset="0"/>
              </a:rPr>
              <a:t>1</a:t>
            </a:r>
          </a:p>
          <a:p>
            <a:pPr defTabSz="3497263"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charset="0"/>
              </a:rPr>
              <a:t>2- Demonstration, on poplar and miscanthus biomass, of the importance of pretreatment step in screening process</a:t>
            </a:r>
          </a:p>
        </p:txBody>
      </p:sp>
      <p:sp>
        <p:nvSpPr>
          <p:cNvPr id="108" name="Text Box 82"/>
          <p:cNvSpPr txBox="1">
            <a:spLocks noChangeArrowheads="1"/>
          </p:cNvSpPr>
          <p:nvPr/>
        </p:nvSpPr>
        <p:spPr bwMode="auto">
          <a:xfrm>
            <a:off x="327369" y="14348360"/>
            <a:ext cx="4001972" cy="8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859" tIns="37929" rIns="75859" bIns="37929">
            <a:spAutoFit/>
          </a:bodyPr>
          <a:lstStyle>
            <a:lvl1pPr defTabSz="3497263" eaLnBrk="0" hangingPunct="0">
              <a:defRPr sz="9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3497263" eaLnBrk="0" hangingPunct="0"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3497263" eaLnBrk="0" hangingPunct="0"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3497263" eaLnBrk="0" hangingPunct="0"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3497263" eaLnBrk="0" hangingPunct="0"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000" dirty="0" smtClean="0">
                <a:latin typeface="Arial" charset="0"/>
              </a:rPr>
              <a:t>Experiments</a:t>
            </a:r>
            <a:endParaRPr lang="en-US" sz="5000" dirty="0">
              <a:latin typeface="Arial" charset="0"/>
            </a:endParaRPr>
          </a:p>
        </p:txBody>
      </p:sp>
      <p:sp>
        <p:nvSpPr>
          <p:cNvPr id="109" name="Line 322"/>
          <p:cNvSpPr>
            <a:spLocks noChangeShapeType="1"/>
          </p:cNvSpPr>
          <p:nvPr/>
        </p:nvSpPr>
        <p:spPr bwMode="auto">
          <a:xfrm>
            <a:off x="399254" y="15186560"/>
            <a:ext cx="2784849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7" y="18651879"/>
            <a:ext cx="3039433" cy="20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" name="Chevron 148"/>
          <p:cNvSpPr/>
          <p:nvPr/>
        </p:nvSpPr>
        <p:spPr>
          <a:xfrm>
            <a:off x="3279574" y="19530848"/>
            <a:ext cx="1155420" cy="471893"/>
          </a:xfrm>
          <a:prstGeom prst="chevron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0" name="Chevron 149"/>
          <p:cNvSpPr/>
          <p:nvPr/>
        </p:nvSpPr>
        <p:spPr>
          <a:xfrm>
            <a:off x="8824190" y="19530848"/>
            <a:ext cx="1155420" cy="471893"/>
          </a:xfrm>
          <a:prstGeom prst="chevron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8" name="Picture 2" descr="C:\Users\nbelmokhtar\Desktop\Photos plaques hastelloy_avant reparation\20141117_093050_bi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06" b="70260" l="31211" r="72305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95" t="9141" r="29660" b="32036"/>
          <a:stretch/>
        </p:blipFill>
        <p:spPr bwMode="auto">
          <a:xfrm>
            <a:off x="14152782" y="17021760"/>
            <a:ext cx="3548262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" name="Grouper 162"/>
          <p:cNvGrpSpPr/>
          <p:nvPr/>
        </p:nvGrpSpPr>
        <p:grpSpPr>
          <a:xfrm>
            <a:off x="22289686" y="24047021"/>
            <a:ext cx="6366924" cy="2876843"/>
            <a:chOff x="6859576" y="5445224"/>
            <a:chExt cx="2437575" cy="1104953"/>
          </a:xfrm>
        </p:grpSpPr>
        <p:pic>
          <p:nvPicPr>
            <p:cNvPr id="165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2763" y="5527490"/>
              <a:ext cx="1056139" cy="57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6" name="ZoneTexte 165"/>
            <p:cNvSpPr txBox="1"/>
            <p:nvPr/>
          </p:nvSpPr>
          <p:spPr>
            <a:xfrm>
              <a:off x="6859576" y="6204681"/>
              <a:ext cx="1157866" cy="177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HPLC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67" name="Picture 6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36" t="7386" r="12554" b="18487"/>
            <a:stretch/>
          </p:blipFill>
          <p:spPr bwMode="auto">
            <a:xfrm>
              <a:off x="8194154" y="5445224"/>
              <a:ext cx="1066486" cy="762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8" name="ZoneTexte 167"/>
            <p:cNvSpPr txBox="1"/>
            <p:nvPr/>
          </p:nvSpPr>
          <p:spPr>
            <a:xfrm>
              <a:off x="8155283" y="6177024"/>
              <a:ext cx="1100877" cy="319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GOPOD assay (</a:t>
              </a:r>
              <a:r>
                <a:rPr lang="en-US" sz="24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Megazyme</a:t>
              </a:r>
              <a:r>
                <a:rPr lang="en-US" sz="2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®)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9" name="Rectangle à coins arrondis 168"/>
            <p:cNvSpPr/>
            <p:nvPr/>
          </p:nvSpPr>
          <p:spPr>
            <a:xfrm>
              <a:off x="6969849" y="5445224"/>
              <a:ext cx="2327302" cy="1104953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4" name="ZoneTexte 163"/>
          <p:cNvSpPr txBox="1"/>
          <p:nvPr/>
        </p:nvSpPr>
        <p:spPr>
          <a:xfrm>
            <a:off x="25817878" y="22852507"/>
            <a:ext cx="25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Glucose quantification</a:t>
            </a: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aphicFrame>
        <p:nvGraphicFramePr>
          <p:cNvPr id="170" name="Diagramme 169"/>
          <p:cNvGraphicFramePr/>
          <p:nvPr>
            <p:extLst>
              <p:ext uri="{D42A27DB-BD31-4B8C-83A1-F6EECF244321}">
                <p14:modId xmlns:p14="http://schemas.microsoft.com/office/powerpoint/2010/main" val="2327436140"/>
              </p:ext>
            </p:extLst>
          </p:nvPr>
        </p:nvGraphicFramePr>
        <p:xfrm>
          <a:off x="-49562" y="15474592"/>
          <a:ext cx="28820168" cy="749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72" name="Grouper 171"/>
          <p:cNvGrpSpPr/>
          <p:nvPr/>
        </p:nvGrpSpPr>
        <p:grpSpPr>
          <a:xfrm>
            <a:off x="23801853" y="17346799"/>
            <a:ext cx="4104458" cy="5524456"/>
            <a:chOff x="8259988" y="2309333"/>
            <a:chExt cx="1571391" cy="2121861"/>
          </a:xfrm>
        </p:grpSpPr>
        <p:pic>
          <p:nvPicPr>
            <p:cNvPr id="177" name="Picture 7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68"/>
            <a:stretch/>
          </p:blipFill>
          <p:spPr bwMode="auto">
            <a:xfrm>
              <a:off x="8359924" y="2309333"/>
              <a:ext cx="1440160" cy="1587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8" name="ZoneTexte 177"/>
            <p:cNvSpPr txBox="1"/>
            <p:nvPr/>
          </p:nvSpPr>
          <p:spPr>
            <a:xfrm>
              <a:off x="8259988" y="3899238"/>
              <a:ext cx="1571391" cy="531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00"/>
                  </a:solidFill>
                </a:rPr>
                <a:t>Enzymatic hydrolysis</a:t>
              </a:r>
            </a:p>
            <a:p>
              <a:pPr algn="ctr"/>
              <a:r>
                <a:rPr lang="en-US" sz="2800" dirty="0" smtClean="0">
                  <a:solidFill>
                    <a:srgbClr val="000000"/>
                  </a:solidFill>
                </a:rPr>
                <a:t>(50° C, 70 mg.g</a:t>
              </a:r>
              <a:r>
                <a:rPr lang="en-US" sz="2800" baseline="30000" dirty="0" smtClean="0">
                  <a:solidFill>
                    <a:srgbClr val="000000"/>
                  </a:solidFill>
                </a:rPr>
                <a:t>-1</a:t>
              </a:r>
              <a:r>
                <a:rPr lang="en-US" sz="2800" dirty="0" smtClean="0">
                  <a:solidFill>
                    <a:srgbClr val="000000"/>
                  </a:solidFill>
                </a:rPr>
                <a:t> Dry Matter of </a:t>
              </a:r>
              <a:r>
                <a:rPr lang="en-US" sz="2800" i="1" dirty="0" err="1" smtClean="0">
                  <a:solidFill>
                    <a:srgbClr val="000000"/>
                  </a:solidFill>
                </a:rPr>
                <a:t>Cellic</a:t>
              </a:r>
              <a:r>
                <a:rPr lang="en-US" sz="2800" i="1" dirty="0" smtClean="0">
                  <a:solidFill>
                    <a:srgbClr val="000000"/>
                  </a:solidFill>
                </a:rPr>
                <a:t> Ctec-2</a:t>
              </a:r>
              <a:r>
                <a:rPr lang="en-US" sz="2800" dirty="0" smtClean="0">
                  <a:solidFill>
                    <a:srgbClr val="000000"/>
                  </a:solidFill>
                </a:rPr>
                <a:t>)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3" name="Grouper 172"/>
          <p:cNvGrpSpPr/>
          <p:nvPr/>
        </p:nvGrpSpPr>
        <p:grpSpPr>
          <a:xfrm>
            <a:off x="13576718" y="16373689"/>
            <a:ext cx="14517601" cy="1111847"/>
            <a:chOff x="5313834" y="1660738"/>
            <a:chExt cx="4950747" cy="792088"/>
          </a:xfrm>
        </p:grpSpPr>
        <p:sp>
          <p:nvSpPr>
            <p:cNvPr id="175" name="Flèche courbée vers le bas 174"/>
            <p:cNvSpPr/>
            <p:nvPr/>
          </p:nvSpPr>
          <p:spPr bwMode="auto">
            <a:xfrm>
              <a:off x="5313834" y="1660738"/>
              <a:ext cx="3960440" cy="792088"/>
            </a:xfrm>
            <a:prstGeom prst="curvedDownArrow">
              <a:avLst/>
            </a:prstGeom>
            <a:solidFill>
              <a:srgbClr val="00808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595959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76" name="ZoneTexte 175"/>
            <p:cNvSpPr txBox="1"/>
            <p:nvPr/>
          </p:nvSpPr>
          <p:spPr>
            <a:xfrm>
              <a:off x="8948114" y="1676873"/>
              <a:ext cx="1316467" cy="548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 smtClean="0">
                  <a:latin typeface="Arial"/>
                  <a:cs typeface="Arial"/>
                </a:rPr>
                <a:t>Enzymatic hydrolysis without pretreatment</a:t>
              </a:r>
              <a:endParaRPr lang="en-US" sz="2200" dirty="0">
                <a:latin typeface="Arial"/>
                <a:cs typeface="Arial"/>
              </a:endParaRPr>
            </a:p>
          </p:txBody>
        </p:sp>
      </p:grpSp>
      <p:sp>
        <p:nvSpPr>
          <p:cNvPr id="174" name="Chevron 173"/>
          <p:cNvSpPr/>
          <p:nvPr/>
        </p:nvSpPr>
        <p:spPr>
          <a:xfrm rot="5400000">
            <a:off x="25260941" y="23194728"/>
            <a:ext cx="1197357" cy="515130"/>
          </a:xfrm>
          <a:prstGeom prst="chevron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95959"/>
              </a:solidFill>
            </a:endParaRPr>
          </a:p>
        </p:txBody>
      </p:sp>
      <p:grpSp>
        <p:nvGrpSpPr>
          <p:cNvPr id="179" name="Grouper 178"/>
          <p:cNvGrpSpPr/>
          <p:nvPr/>
        </p:nvGrpSpPr>
        <p:grpSpPr>
          <a:xfrm>
            <a:off x="16151741" y="16716170"/>
            <a:ext cx="6642002" cy="9666632"/>
            <a:chOff x="5734314" y="2299250"/>
            <a:chExt cx="2542889" cy="3712808"/>
          </a:xfrm>
        </p:grpSpPr>
        <p:grpSp>
          <p:nvGrpSpPr>
            <p:cNvPr id="180" name="Grouper 179"/>
            <p:cNvGrpSpPr/>
            <p:nvPr/>
          </p:nvGrpSpPr>
          <p:grpSpPr>
            <a:xfrm>
              <a:off x="5734314" y="2299250"/>
              <a:ext cx="2542889" cy="3712808"/>
              <a:chOff x="5734314" y="2299250"/>
              <a:chExt cx="2542889" cy="3712808"/>
            </a:xfrm>
          </p:grpSpPr>
          <p:pic>
            <p:nvPicPr>
              <p:cNvPr id="182" name="Image 181"/>
              <p:cNvPicPr>
                <a:picLocks noChangeAspect="1"/>
              </p:cNvPicPr>
              <p:nvPr/>
            </p:nvPicPr>
            <p:blipFill rotWithShape="1">
              <a:blip r:embed="rId15"/>
              <a:srcRect t="5477"/>
              <a:stretch/>
            </p:blipFill>
            <p:spPr>
              <a:xfrm>
                <a:off x="6775321" y="2299250"/>
                <a:ext cx="1501882" cy="2440578"/>
              </a:xfrm>
              <a:prstGeom prst="rect">
                <a:avLst/>
              </a:prstGeom>
            </p:spPr>
          </p:pic>
          <p:sp>
            <p:nvSpPr>
              <p:cNvPr id="184" name="Rectangle 183"/>
              <p:cNvSpPr/>
              <p:nvPr/>
            </p:nvSpPr>
            <p:spPr>
              <a:xfrm>
                <a:off x="5734314" y="5508002"/>
                <a:ext cx="1440159" cy="504056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Steam generator</a:t>
                </a:r>
              </a:p>
              <a:p>
                <a:pPr algn="ctr"/>
                <a:r>
                  <a:rPr lang="en-US" sz="2400" i="1" dirty="0" err="1" smtClean="0">
                    <a:solidFill>
                      <a:schemeClr val="tx1"/>
                    </a:solidFill>
                    <a:latin typeface="Arial"/>
                    <a:cs typeface="Arial"/>
                  </a:rPr>
                  <a:t>Cellkraft</a:t>
                </a:r>
                <a:r>
                  <a:rPr lang="en-US" sz="24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®</a:t>
                </a:r>
              </a:p>
            </p:txBody>
          </p:sp>
          <p:sp>
            <p:nvSpPr>
              <p:cNvPr id="185" name="ZoneTexte 184"/>
              <p:cNvSpPr txBox="1"/>
              <p:nvPr/>
            </p:nvSpPr>
            <p:spPr>
              <a:xfrm>
                <a:off x="7036631" y="4666000"/>
                <a:ext cx="1240571" cy="461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Stainless pretreatment reactor</a:t>
                </a:r>
              </a:p>
              <a:p>
                <a:pPr algn="ctr"/>
                <a:r>
                  <a:rPr lang="en-US" sz="2400" i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PARR Instrument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®</a:t>
                </a:r>
                <a:endParaRPr lang="en-US" sz="2400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86" name="Connecteur en angle 185"/>
              <p:cNvCxnSpPr/>
              <p:nvPr/>
            </p:nvCxnSpPr>
            <p:spPr bwMode="auto">
              <a:xfrm rot="5400000" flipH="1" flipV="1">
                <a:off x="6632122" y="4142784"/>
                <a:ext cx="829715" cy="640943"/>
              </a:xfrm>
              <a:prstGeom prst="bentConnector3">
                <a:avLst>
                  <a:gd name="adj1" fmla="val 99383"/>
                </a:avLst>
              </a:prstGeom>
              <a:solidFill>
                <a:srgbClr val="00B8FF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87" name="ZoneTexte 186"/>
              <p:cNvSpPr txBox="1"/>
              <p:nvPr/>
            </p:nvSpPr>
            <p:spPr>
              <a:xfrm>
                <a:off x="6705812" y="3716511"/>
                <a:ext cx="606502" cy="319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Steam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(180° C)</a:t>
                </a:r>
                <a:endParaRPr lang="en-US" sz="2400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81" name="Chevron 180"/>
            <p:cNvSpPr/>
            <p:nvPr/>
          </p:nvSpPr>
          <p:spPr>
            <a:xfrm>
              <a:off x="6439602" y="3122964"/>
              <a:ext cx="458408" cy="197854"/>
            </a:xfrm>
            <a:prstGeom prst="chevron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8" name="ZoneTexte 187"/>
          <p:cNvSpPr txBox="1"/>
          <p:nvPr/>
        </p:nvSpPr>
        <p:spPr>
          <a:xfrm>
            <a:off x="-17712" y="20738604"/>
            <a:ext cx="347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Lignocellulosic biomass from short rotation coppice (SRC) and very short rotation coppice (</a:t>
            </a:r>
            <a:r>
              <a:rPr lang="en-US" sz="2400" dirty="0" err="1">
                <a:solidFill>
                  <a:srgbClr val="000000"/>
                </a:solidFill>
                <a:latin typeface="Arial"/>
                <a:cs typeface="Arial"/>
              </a:rPr>
              <a:t>vSRC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) poplars and miscanthus clones</a:t>
            </a:r>
          </a:p>
        </p:txBody>
      </p:sp>
      <p:sp>
        <p:nvSpPr>
          <p:cNvPr id="189" name="ZoneTexte 188"/>
          <p:cNvSpPr txBox="1"/>
          <p:nvPr/>
        </p:nvSpPr>
        <p:spPr>
          <a:xfrm>
            <a:off x="4359694" y="23491288"/>
            <a:ext cx="4586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Fully automated station for biomass grinding (A) and precise dispensing (B)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2400" i="1" dirty="0" err="1" smtClean="0">
                <a:solidFill>
                  <a:srgbClr val="000000"/>
                </a:solidFill>
                <a:latin typeface="Arial"/>
                <a:cs typeface="Arial"/>
              </a:rPr>
              <a:t>Xyloforest</a:t>
            </a:r>
            <a:r>
              <a:rPr lang="en-US" sz="2400" i="1" dirty="0" smtClean="0">
                <a:solidFill>
                  <a:srgbClr val="000000"/>
                </a:solidFill>
                <a:latin typeface="Arial"/>
                <a:cs typeface="Arial"/>
              </a:rPr>
              <a:t> project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91" name="Grouper 190"/>
          <p:cNvGrpSpPr/>
          <p:nvPr/>
        </p:nvGrpSpPr>
        <p:grpSpPr>
          <a:xfrm>
            <a:off x="10120334" y="17021761"/>
            <a:ext cx="3672408" cy="4608512"/>
            <a:chOff x="15121880" y="15842060"/>
            <a:chExt cx="4873315" cy="5472608"/>
          </a:xfrm>
        </p:grpSpPr>
        <p:pic>
          <p:nvPicPr>
            <p:cNvPr id="192" name="Picture 2" descr="C:\Users\nbelmokhtar\Desktop\Photos plaques hastelloy_avant reparation\20141117_093122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3177" b="69010" l="17500" r="90938">
                          <a14:backgroundMark x1="88398" y1="24688" x2="88398" y2="24688"/>
                        </a14:backgroundRemoval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82" t="13387" r="9275" b="31015"/>
            <a:stretch/>
          </p:blipFill>
          <p:spPr bwMode="auto">
            <a:xfrm>
              <a:off x="15121880" y="15842060"/>
              <a:ext cx="4873315" cy="2682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3" name="Grouper 192"/>
            <p:cNvGrpSpPr/>
            <p:nvPr/>
          </p:nvGrpSpPr>
          <p:grpSpPr>
            <a:xfrm>
              <a:off x="15913968" y="16587587"/>
              <a:ext cx="3203925" cy="4727081"/>
              <a:chOff x="5241826" y="2688361"/>
              <a:chExt cx="2207166" cy="3116903"/>
            </a:xfrm>
          </p:grpSpPr>
          <p:pic>
            <p:nvPicPr>
              <p:cNvPr id="199" name="Picture 2" descr="C:\Users\nbelmokhtar\Desktop\Photos plaques hastelloy_avant reparation\20141117_093122.jpg"/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13177" b="69010" l="17500" r="90938">
                            <a14:backgroundMark x1="88398" y1="24688" x2="88398" y2="24688"/>
                          </a14:backgroundRemoval>
                        </a14:imgEffect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305" t="31455" r="32247" b="39825"/>
              <a:stretch/>
            </p:blipFill>
            <p:spPr bwMode="auto">
              <a:xfrm>
                <a:off x="5241826" y="4128521"/>
                <a:ext cx="2207166" cy="1676743"/>
              </a:xfrm>
              <a:prstGeom prst="rect">
                <a:avLst/>
              </a:prstGeom>
              <a:noFill/>
              <a:ln w="38100" cmpd="sng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0" name="Rectangle 199"/>
              <p:cNvSpPr/>
              <p:nvPr/>
            </p:nvSpPr>
            <p:spPr bwMode="auto">
              <a:xfrm>
                <a:off x="6033914" y="2688361"/>
                <a:ext cx="576064" cy="432048"/>
              </a:xfrm>
              <a:prstGeom prst="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cxnSp>
            <p:nvCxnSpPr>
              <p:cNvPr id="201" name="Connecteur droit 200"/>
              <p:cNvCxnSpPr/>
              <p:nvPr/>
            </p:nvCxnSpPr>
            <p:spPr bwMode="auto">
              <a:xfrm flipH="1">
                <a:off x="5241826" y="3120409"/>
                <a:ext cx="792088" cy="1008112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Connecteur droit 201"/>
              <p:cNvCxnSpPr/>
              <p:nvPr/>
            </p:nvCxnSpPr>
            <p:spPr bwMode="auto">
              <a:xfrm>
                <a:off x="6609978" y="3120409"/>
                <a:ext cx="792088" cy="1008112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4" name="Grouper 193"/>
            <p:cNvGrpSpPr/>
            <p:nvPr/>
          </p:nvGrpSpPr>
          <p:grpSpPr>
            <a:xfrm>
              <a:off x="16562040" y="19326083"/>
              <a:ext cx="1358850" cy="764449"/>
              <a:chOff x="5673874" y="4128521"/>
              <a:chExt cx="936104" cy="504056"/>
            </a:xfrm>
          </p:grpSpPr>
          <p:cxnSp>
            <p:nvCxnSpPr>
              <p:cNvPr id="195" name="Connecteur droit avec flèche 194"/>
              <p:cNvCxnSpPr/>
              <p:nvPr/>
            </p:nvCxnSpPr>
            <p:spPr bwMode="auto">
              <a:xfrm>
                <a:off x="5673874" y="4200529"/>
                <a:ext cx="216024" cy="144016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E04E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6" name="Connecteur droit avec flèche 195"/>
              <p:cNvCxnSpPr/>
              <p:nvPr/>
            </p:nvCxnSpPr>
            <p:spPr bwMode="auto">
              <a:xfrm flipH="1">
                <a:off x="6393954" y="4128521"/>
                <a:ext cx="216024" cy="216024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E04E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7" name="Connecteur droit avec flèche 196"/>
              <p:cNvCxnSpPr/>
              <p:nvPr/>
            </p:nvCxnSpPr>
            <p:spPr bwMode="auto">
              <a:xfrm>
                <a:off x="5673874" y="4488561"/>
                <a:ext cx="216024" cy="144016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E04E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98" name="Connecteur droit avec flèche 197"/>
              <p:cNvCxnSpPr/>
              <p:nvPr/>
            </p:nvCxnSpPr>
            <p:spPr bwMode="auto">
              <a:xfrm flipH="1">
                <a:off x="6393954" y="4416553"/>
                <a:ext cx="216024" cy="216024"/>
              </a:xfrm>
              <a:prstGeom prst="straightConnector1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E04E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pic>
        <p:nvPicPr>
          <p:cNvPr id="204" name="Picture 3" descr="F:\DCIM\134___02\IMG_7672.JPG"/>
          <p:cNvPicPr>
            <a:picLocks noChangeAspect="1" noChangeArrowheads="1"/>
          </p:cNvPicPr>
          <p:nvPr/>
        </p:nvPicPr>
        <p:blipFill>
          <a:blip r:embed="rId20" cstate="print"/>
          <a:srcRect t="18002"/>
          <a:stretch>
            <a:fillRect/>
          </a:stretch>
        </p:blipFill>
        <p:spPr bwMode="auto">
          <a:xfrm>
            <a:off x="4791742" y="17154584"/>
            <a:ext cx="3816424" cy="3129389"/>
          </a:xfrm>
          <a:prstGeom prst="rect">
            <a:avLst/>
          </a:prstGeom>
          <a:noFill/>
        </p:spPr>
      </p:pic>
      <p:pic>
        <p:nvPicPr>
          <p:cNvPr id="205" name="Picture 2" descr="D:\Nassim\Doc-INRA\6-Bibliographie\Vidéos\Vidéos labo R1i\IMG_7675.JP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4"/>
          <a:stretch/>
        </p:blipFill>
        <p:spPr bwMode="auto">
          <a:xfrm>
            <a:off x="4791742" y="20394943"/>
            <a:ext cx="3816424" cy="312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" name="ZoneTexte 214"/>
          <p:cNvSpPr txBox="1"/>
          <p:nvPr/>
        </p:nvSpPr>
        <p:spPr>
          <a:xfrm>
            <a:off x="10153328" y="22015862"/>
            <a:ext cx="634316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0000"/>
                </a:solidFill>
                <a:latin typeface="Arial"/>
                <a:cs typeface="Arial"/>
              </a:rPr>
              <a:t>Hastelloy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 96-well microplate (SBS-type):</a:t>
            </a:r>
            <a:endParaRPr lang="en-US" sz="22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Thermal and corrosion resistance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4 steam ports surrounding each well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Stackable in Hastelloy holder</a:t>
            </a:r>
          </a:p>
          <a:p>
            <a:pPr marL="342900" indent="-342900">
              <a:buFontTx/>
              <a:buChar char="-"/>
            </a:pPr>
            <a:r>
              <a:rPr lang="en-US" sz="2200" b="1" dirty="0" smtClean="0">
                <a:solidFill>
                  <a:srgbClr val="000000"/>
                </a:solidFill>
                <a:latin typeface="Arial"/>
                <a:cs typeface="Arial"/>
              </a:rPr>
              <a:t>5 mg 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of biomass per well (1,67 % w/v)</a:t>
            </a:r>
          </a:p>
          <a:p>
            <a:pPr marL="342900" indent="-342900">
              <a:buFontTx/>
              <a:buChar char="-"/>
            </a:pP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Reaction volume: 340 µL per well </a:t>
            </a:r>
            <a:r>
              <a:rPr lang="en-US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n-US" sz="2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2200" b="1" i="1" dirty="0" smtClean="0">
                <a:solidFill>
                  <a:srgbClr val="000000"/>
                </a:solidFill>
                <a:latin typeface="Arial"/>
                <a:cs typeface="Arial"/>
              </a:rPr>
              <a:t>NREL, Denver, USA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endParaRPr lang="en-US" sz="2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19" name="Chevron 218"/>
          <p:cNvSpPr/>
          <p:nvPr/>
        </p:nvSpPr>
        <p:spPr>
          <a:xfrm>
            <a:off x="22676505" y="18821961"/>
            <a:ext cx="1197357" cy="515131"/>
          </a:xfrm>
          <a:prstGeom prst="chevron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0" name="Image 21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996997" y="22422361"/>
            <a:ext cx="2124337" cy="2871065"/>
          </a:xfrm>
          <a:prstGeom prst="rect">
            <a:avLst/>
          </a:prstGeom>
        </p:spPr>
      </p:pic>
      <p:sp>
        <p:nvSpPr>
          <p:cNvPr id="221" name="Text Box 82"/>
          <p:cNvSpPr txBox="1">
            <a:spLocks noChangeArrowheads="1"/>
          </p:cNvSpPr>
          <p:nvPr/>
        </p:nvSpPr>
        <p:spPr bwMode="auto">
          <a:xfrm>
            <a:off x="327246" y="26419808"/>
            <a:ext cx="2469414" cy="8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859" tIns="37929" rIns="75859" bIns="37929">
            <a:spAutoFit/>
          </a:bodyPr>
          <a:lstStyle>
            <a:lvl1pPr defTabSz="3497263" eaLnBrk="0" hangingPunct="0">
              <a:defRPr sz="9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3497263" eaLnBrk="0" hangingPunct="0"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3497263" eaLnBrk="0" hangingPunct="0"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3497263" eaLnBrk="0" hangingPunct="0"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3497263" eaLnBrk="0" hangingPunct="0"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000" dirty="0" smtClean="0">
                <a:latin typeface="Arial" charset="0"/>
              </a:rPr>
              <a:t>Results</a:t>
            </a:r>
            <a:endParaRPr lang="en-US" sz="5000" dirty="0">
              <a:latin typeface="Arial" charset="0"/>
            </a:endParaRPr>
          </a:p>
        </p:txBody>
      </p:sp>
      <p:sp>
        <p:nvSpPr>
          <p:cNvPr id="222" name="Line 322"/>
          <p:cNvSpPr>
            <a:spLocks noChangeShapeType="1"/>
          </p:cNvSpPr>
          <p:nvPr/>
        </p:nvSpPr>
        <p:spPr bwMode="auto">
          <a:xfrm>
            <a:off x="399131" y="27258008"/>
            <a:ext cx="2784849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Rectangle 1038"/>
          <p:cNvSpPr/>
          <p:nvPr/>
        </p:nvSpPr>
        <p:spPr>
          <a:xfrm>
            <a:off x="399254" y="36560907"/>
            <a:ext cx="28011112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Based on the comparison of the sugar release of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poplar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miscanthus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biomasses, our approach allowed us to stress the importance of a pretreatment step before enzymatic hydrolysis to magnify the expression of the genetic variability. Furthermore, this approach revealed different responses to saccharification of SRC and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</a:rPr>
              <a:t>vSRC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poplar biomasses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without or after a pretreatment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Our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developed high-throughput method is well adapted to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screen, with high accuracy, a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large set of samples </a:t>
            </a:r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from 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different lignocellulosic biomasses to evaluate their potential for saccharification.</a:t>
            </a:r>
          </a:p>
        </p:txBody>
      </p:sp>
      <p:grpSp>
        <p:nvGrpSpPr>
          <p:cNvPr id="224" name="Groupe 5"/>
          <p:cNvGrpSpPr/>
          <p:nvPr/>
        </p:nvGrpSpPr>
        <p:grpSpPr>
          <a:xfrm>
            <a:off x="1119334" y="28580048"/>
            <a:ext cx="9264821" cy="5400600"/>
            <a:chOff x="2771800" y="829707"/>
            <a:chExt cx="4824536" cy="3104884"/>
          </a:xfrm>
        </p:grpSpPr>
        <p:graphicFrame>
          <p:nvGraphicFramePr>
            <p:cNvPr id="225" name="Graphique 2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48627679"/>
                </p:ext>
              </p:extLst>
            </p:nvPr>
          </p:nvGraphicFramePr>
          <p:xfrm>
            <a:off x="5436096" y="1054271"/>
            <a:ext cx="2160240" cy="28803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3"/>
            </a:graphicData>
          </a:graphic>
        </p:graphicFrame>
        <p:graphicFrame>
          <p:nvGraphicFramePr>
            <p:cNvPr id="226" name="Graphique 2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02132719"/>
                </p:ext>
              </p:extLst>
            </p:nvPr>
          </p:nvGraphicFramePr>
          <p:xfrm>
            <a:off x="2771800" y="1031250"/>
            <a:ext cx="2592288" cy="28803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4"/>
            </a:graphicData>
          </a:graphic>
        </p:graphicFrame>
        <p:sp>
          <p:nvSpPr>
            <p:cNvPr id="227" name="ZoneTexte 226"/>
            <p:cNvSpPr txBox="1"/>
            <p:nvPr/>
          </p:nvSpPr>
          <p:spPr>
            <a:xfrm>
              <a:off x="3538926" y="842400"/>
              <a:ext cx="1530303" cy="265418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Poplar (20 samples)</a:t>
              </a:r>
              <a:endParaRPr lang="en-US" sz="2400" dirty="0">
                <a:latin typeface="Arial"/>
                <a:cs typeface="Arial"/>
              </a:endParaRPr>
            </a:p>
          </p:txBody>
        </p:sp>
        <p:sp>
          <p:nvSpPr>
            <p:cNvPr id="228" name="ZoneTexte 227"/>
            <p:cNvSpPr txBox="1"/>
            <p:nvPr/>
          </p:nvSpPr>
          <p:spPr>
            <a:xfrm>
              <a:off x="5598528" y="829707"/>
              <a:ext cx="1877608" cy="2654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Arial"/>
                  <a:cs typeface="Arial"/>
                </a:rPr>
                <a:t>Miscanthus (15 samples)</a:t>
              </a:r>
              <a:endParaRPr lang="en-US" sz="2400" dirty="0">
                <a:latin typeface="Arial"/>
                <a:cs typeface="Arial"/>
              </a:endParaRPr>
            </a:p>
          </p:txBody>
        </p:sp>
      </p:grpSp>
      <p:sp>
        <p:nvSpPr>
          <p:cNvPr id="1040" name="Rectangle 1039"/>
          <p:cNvSpPr/>
          <p:nvPr/>
        </p:nvSpPr>
        <p:spPr>
          <a:xfrm>
            <a:off x="399254" y="27571936"/>
            <a:ext cx="9793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/>
                <a:cs typeface="Arial"/>
              </a:rPr>
              <a:t>1- </a:t>
            </a:r>
            <a:r>
              <a:rPr lang="en-US" sz="2800" b="1" dirty="0">
                <a:solidFill>
                  <a:srgbClr val="000000"/>
                </a:solidFill>
                <a:latin typeface="Arial"/>
                <a:cs typeface="Arial"/>
              </a:rPr>
              <a:t>Impact of pretreatment on the variability of glucose release percentage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14250715" y="27571936"/>
            <a:ext cx="11976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2- High-throughput screening of 10 SRC and 10 </a:t>
            </a:r>
            <a:r>
              <a:rPr lang="en-US" sz="2800" b="1" dirty="0" err="1" smtClean="0">
                <a:latin typeface="Arial"/>
                <a:cs typeface="Arial"/>
              </a:rPr>
              <a:t>vSRC</a:t>
            </a:r>
            <a:r>
              <a:rPr lang="en-US" sz="2800" b="1" dirty="0" smtClean="0">
                <a:latin typeface="Arial"/>
                <a:cs typeface="Arial"/>
              </a:rPr>
              <a:t> poplar varieties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59294" y="33988076"/>
            <a:ext cx="1116124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Hot water pretreatment in 96-well microplates increases significantly saccharification yield for both plants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More variability in glucose release is observed after hot water pretreatment mainly for poplar clones</a:t>
            </a:r>
          </a:p>
        </p:txBody>
      </p:sp>
      <p:sp>
        <p:nvSpPr>
          <p:cNvPr id="171" name="Rectangle 170"/>
          <p:cNvSpPr/>
          <p:nvPr/>
        </p:nvSpPr>
        <p:spPr>
          <a:xfrm>
            <a:off x="14368806" y="33988076"/>
            <a:ext cx="1263439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vSRC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poplars release higher glucose amounts than SRC ones when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saccharified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without pretreatment (A)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SRC and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vSRC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poplars show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similar enzymatic glucose yield after hot water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pretreatment (B)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More variability in glucose release is observed for SRC poplar without pretreatment (A) in contrast to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cs typeface="Arial"/>
              </a:rPr>
              <a:t>vSRC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 ones which express more variability after hot pretreatment (B)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3" name="Text Box 82"/>
          <p:cNvSpPr txBox="1">
            <a:spLocks noChangeArrowheads="1"/>
          </p:cNvSpPr>
          <p:nvPr/>
        </p:nvSpPr>
        <p:spPr bwMode="auto">
          <a:xfrm>
            <a:off x="327246" y="35716268"/>
            <a:ext cx="4000720" cy="84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859" tIns="37929" rIns="75859" bIns="37929">
            <a:spAutoFit/>
          </a:bodyPr>
          <a:lstStyle>
            <a:lvl1pPr defTabSz="3497263" eaLnBrk="0" hangingPunct="0">
              <a:defRPr sz="9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3497263" eaLnBrk="0" hangingPunct="0"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3497263" eaLnBrk="0" hangingPunct="0"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3497263" eaLnBrk="0" hangingPunct="0"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3497263" eaLnBrk="0" hangingPunct="0"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9200" b="1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000" dirty="0" smtClean="0">
                <a:latin typeface="Arial" charset="0"/>
              </a:rPr>
              <a:t>Conclusions</a:t>
            </a:r>
            <a:endParaRPr lang="en-US" sz="5000" dirty="0">
              <a:latin typeface="Arial" charset="0"/>
            </a:endParaRPr>
          </a:p>
        </p:txBody>
      </p:sp>
      <p:sp>
        <p:nvSpPr>
          <p:cNvPr id="190" name="Line 322"/>
          <p:cNvSpPr>
            <a:spLocks noChangeShapeType="1"/>
          </p:cNvSpPr>
          <p:nvPr/>
        </p:nvSpPr>
        <p:spPr bwMode="auto">
          <a:xfrm>
            <a:off x="399131" y="36554468"/>
            <a:ext cx="27848494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4791742" y="19507040"/>
            <a:ext cx="481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FFFF"/>
                </a:solidFill>
              </a:rPr>
              <a:t>A</a:t>
            </a:r>
            <a:endParaRPr lang="fr-FR" sz="4000" dirty="0">
              <a:solidFill>
                <a:srgbClr val="FFFFFF"/>
              </a:solidFill>
            </a:endParaRPr>
          </a:p>
        </p:txBody>
      </p:sp>
      <p:sp>
        <p:nvSpPr>
          <p:cNvPr id="203" name="ZoneTexte 202"/>
          <p:cNvSpPr txBox="1"/>
          <p:nvPr/>
        </p:nvSpPr>
        <p:spPr>
          <a:xfrm>
            <a:off x="4791742" y="22759594"/>
            <a:ext cx="463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FFFF"/>
                </a:solidFill>
              </a:rPr>
              <a:t>B</a:t>
            </a:r>
            <a:endParaRPr lang="fr-FR" sz="4000" dirty="0">
              <a:solidFill>
                <a:srgbClr val="FFFFFF"/>
              </a:solidFill>
            </a:endParaRPr>
          </a:p>
        </p:txBody>
      </p:sp>
      <p:pic>
        <p:nvPicPr>
          <p:cNvPr id="206" name="Picture 2" descr="XYLOFOREST - Plateforme d’innovation &quot;Forêt-Bois-Fibre&amp;hyphen;Biomasse du Futur&quot;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745" y="42073020"/>
            <a:ext cx="4326380" cy="11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431" descr="logo_Genobois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150655" y="2539746"/>
            <a:ext cx="3189259" cy="118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" name="Image 21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59" y="2175751"/>
            <a:ext cx="2152358" cy="1696024"/>
          </a:xfrm>
          <a:prstGeom prst="rect">
            <a:avLst/>
          </a:prstGeom>
        </p:spPr>
      </p:pic>
      <p:pic>
        <p:nvPicPr>
          <p:cNvPr id="212" name="Picture 2" descr="C:\Users\obertel\Desktop\Logotype-INRA-valise-complete\Logotype-INRA-valise-complete\Logotype-INRA-White-transparent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53" y="208896"/>
            <a:ext cx="3915246" cy="160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3" name="ZoneTexte 212"/>
          <p:cNvSpPr txBox="1"/>
          <p:nvPr/>
        </p:nvSpPr>
        <p:spPr>
          <a:xfrm>
            <a:off x="200" y="39028303"/>
            <a:ext cx="1788272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Reference</a:t>
            </a:r>
            <a:r>
              <a:rPr lang="en-US" sz="2800" dirty="0" smtClean="0">
                <a:latin typeface="Arial"/>
                <a:cs typeface="Arial"/>
              </a:rPr>
              <a:t>:</a:t>
            </a:r>
          </a:p>
          <a:p>
            <a:r>
              <a:rPr lang="en-US" sz="2600" dirty="0" smtClean="0">
                <a:latin typeface="Arial"/>
                <a:cs typeface="Arial"/>
              </a:rPr>
              <a:t>[</a:t>
            </a:r>
            <a:r>
              <a:rPr lang="en-US" sz="2600" dirty="0">
                <a:latin typeface="Arial"/>
                <a:cs typeface="Arial"/>
              </a:rPr>
              <a:t>1] M.J. Selig, M.P. Tucker, R.W. Sykes, K.L. </a:t>
            </a:r>
            <a:r>
              <a:rPr lang="en-US" sz="2600" dirty="0" err="1">
                <a:latin typeface="Arial"/>
                <a:cs typeface="Arial"/>
              </a:rPr>
              <a:t>Reichel</a:t>
            </a:r>
            <a:r>
              <a:rPr lang="en-US" sz="2600" dirty="0">
                <a:latin typeface="Arial"/>
                <a:cs typeface="Arial"/>
              </a:rPr>
              <a:t>, R. </a:t>
            </a:r>
            <a:r>
              <a:rPr lang="en-US" sz="2600" dirty="0" err="1">
                <a:latin typeface="Arial"/>
                <a:cs typeface="Arial"/>
              </a:rPr>
              <a:t>Brunecky</a:t>
            </a:r>
            <a:r>
              <a:rPr lang="en-US" sz="2600" dirty="0">
                <a:latin typeface="Arial"/>
                <a:cs typeface="Arial"/>
              </a:rPr>
              <a:t>, M.E. </a:t>
            </a:r>
            <a:r>
              <a:rPr lang="en-US" sz="2600" dirty="0" err="1">
                <a:latin typeface="Arial"/>
                <a:cs typeface="Arial"/>
              </a:rPr>
              <a:t>Himmel</a:t>
            </a:r>
            <a:r>
              <a:rPr lang="en-US" sz="2600" dirty="0">
                <a:latin typeface="Arial"/>
                <a:cs typeface="Arial"/>
              </a:rPr>
              <a:t>, M.F. Davis </a:t>
            </a:r>
            <a:r>
              <a:rPr lang="en-US" sz="2600" dirty="0" smtClean="0">
                <a:latin typeface="Arial"/>
                <a:cs typeface="Arial"/>
              </a:rPr>
              <a:t>and S</a:t>
            </a:r>
            <a:r>
              <a:rPr lang="en-US" sz="2600" dirty="0">
                <a:latin typeface="Arial"/>
                <a:cs typeface="Arial"/>
              </a:rPr>
              <a:t>. R. Decker. Lignocellulose recalcitrance screening by integrated high-throughput </a:t>
            </a:r>
            <a:r>
              <a:rPr lang="en-US" sz="2600" dirty="0" smtClean="0">
                <a:latin typeface="Arial"/>
                <a:cs typeface="Arial"/>
              </a:rPr>
              <a:t>hydrothermal pretreatment </a:t>
            </a:r>
            <a:r>
              <a:rPr lang="en-US" sz="2600" dirty="0">
                <a:latin typeface="Arial"/>
                <a:cs typeface="Arial"/>
              </a:rPr>
              <a:t>and enzymatic saccharification. </a:t>
            </a:r>
            <a:r>
              <a:rPr lang="en-US" sz="2600" i="1" dirty="0" smtClean="0">
                <a:latin typeface="Arial"/>
                <a:cs typeface="Arial"/>
              </a:rPr>
              <a:t>Industrial </a:t>
            </a:r>
            <a:r>
              <a:rPr lang="en-US" sz="2600" i="1" dirty="0">
                <a:latin typeface="Arial"/>
                <a:cs typeface="Arial"/>
              </a:rPr>
              <a:t>Biotechnology </a:t>
            </a:r>
            <a:r>
              <a:rPr lang="en-US" sz="2600" dirty="0">
                <a:latin typeface="Arial"/>
                <a:cs typeface="Arial"/>
              </a:rPr>
              <a:t>6 (2010), 104-111. </a:t>
            </a:r>
            <a:endParaRPr lang="en-US" sz="2800" dirty="0">
              <a:latin typeface="Arial"/>
              <a:cs typeface="Arial"/>
            </a:endParaRPr>
          </a:p>
          <a:p>
            <a:endParaRPr lang="en-US" sz="2800" dirty="0" smtClean="0">
              <a:latin typeface="Arial"/>
              <a:cs typeface="Arial"/>
            </a:endParaRPr>
          </a:p>
          <a:p>
            <a:r>
              <a:rPr lang="en-US" sz="2800" b="1" dirty="0" smtClean="0">
                <a:latin typeface="Arial"/>
                <a:cs typeface="Arial"/>
              </a:rPr>
              <a:t>Acknowledgments:</a:t>
            </a:r>
          </a:p>
          <a:p>
            <a:r>
              <a:rPr lang="en-US" sz="2600" dirty="0" smtClean="0">
                <a:latin typeface="Arial"/>
                <a:cs typeface="Arial"/>
              </a:rPr>
              <a:t>This </a:t>
            </a:r>
            <a:r>
              <a:rPr lang="en-US" sz="2600" dirty="0">
                <a:latin typeface="Arial"/>
                <a:cs typeface="Arial"/>
              </a:rPr>
              <a:t>work was funded by </a:t>
            </a:r>
            <a:r>
              <a:rPr lang="en-US" sz="2600" i="1" dirty="0" err="1">
                <a:latin typeface="Arial"/>
                <a:cs typeface="Arial"/>
              </a:rPr>
              <a:t>BPIFrance</a:t>
            </a:r>
            <a:r>
              <a:rPr lang="en-US" sz="2600" dirty="0">
                <a:latin typeface="Arial"/>
                <a:cs typeface="Arial"/>
              </a:rPr>
              <a:t> in the </a:t>
            </a:r>
            <a:r>
              <a:rPr lang="en-US" sz="2600" dirty="0" smtClean="0">
                <a:latin typeface="Arial"/>
                <a:cs typeface="Arial"/>
              </a:rPr>
              <a:t>R&amp;D project </a:t>
            </a:r>
            <a:r>
              <a:rPr lang="en-US" sz="2600" i="1" dirty="0" smtClean="0">
                <a:latin typeface="Arial"/>
                <a:cs typeface="Arial"/>
              </a:rPr>
              <a:t>Futurol</a:t>
            </a:r>
            <a:endParaRPr lang="en-US" sz="2600" dirty="0" smtClean="0">
              <a:latin typeface="Arial"/>
              <a:cs typeface="Arial"/>
            </a:endParaRPr>
          </a:p>
          <a:p>
            <a:r>
              <a:rPr lang="en-US" sz="2600" dirty="0" smtClean="0">
                <a:latin typeface="Arial"/>
                <a:cs typeface="Arial"/>
              </a:rPr>
              <a:t>Innovative </a:t>
            </a:r>
            <a:r>
              <a:rPr lang="en-US" sz="2600" dirty="0" err="1" smtClean="0">
                <a:latin typeface="Arial"/>
                <a:cs typeface="Arial"/>
              </a:rPr>
              <a:t>equipments</a:t>
            </a:r>
            <a:r>
              <a:rPr lang="en-US" sz="2600" dirty="0" smtClean="0">
                <a:latin typeface="Arial"/>
                <a:cs typeface="Arial"/>
              </a:rPr>
              <a:t> was funded by </a:t>
            </a:r>
            <a:r>
              <a:rPr lang="en-US" sz="2600" i="1" dirty="0" err="1" smtClean="0">
                <a:latin typeface="Arial"/>
                <a:cs typeface="Arial"/>
              </a:rPr>
              <a:t>Xyloforest</a:t>
            </a:r>
            <a:r>
              <a:rPr lang="en-US" sz="2600" dirty="0" smtClean="0">
                <a:latin typeface="Arial"/>
                <a:cs typeface="Arial"/>
              </a:rPr>
              <a:t>, an </a:t>
            </a:r>
            <a:r>
              <a:rPr lang="en-US" sz="2600" dirty="0" err="1" smtClean="0">
                <a:latin typeface="Arial"/>
                <a:cs typeface="Arial"/>
              </a:rPr>
              <a:t>Equipex</a:t>
            </a:r>
            <a:r>
              <a:rPr lang="en-US" sz="2600" dirty="0" smtClean="0">
                <a:latin typeface="Arial"/>
                <a:cs typeface="Arial"/>
              </a:rPr>
              <a:t> Project (ANR) (INRA Aquitaine)</a:t>
            </a:r>
            <a:endParaRPr lang="en-US" sz="2600" dirty="0">
              <a:latin typeface="Arial"/>
              <a:cs typeface="Arial"/>
            </a:endParaRPr>
          </a:p>
        </p:txBody>
      </p:sp>
      <p:pic>
        <p:nvPicPr>
          <p:cNvPr id="214" name="Picture 3" descr="C:\Users\obertel\Desktop\ADN\ADN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536" y="38668596"/>
            <a:ext cx="59869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4" descr="C:\Users\obertel\Desktop\Tripode-INRA-valise-complete\Tripode-INRA-valise-complete\Symboles-tripode-White-transparent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070" y="39669758"/>
            <a:ext cx="2747076" cy="138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" name="ZoneTexte 216"/>
          <p:cNvSpPr txBox="1"/>
          <p:nvPr/>
        </p:nvSpPr>
        <p:spPr>
          <a:xfrm>
            <a:off x="19154328" y="40612812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E-mail contacts : </a:t>
            </a:r>
            <a:endParaRPr lang="en-US" sz="2800" b="1" dirty="0">
              <a:latin typeface="Arial"/>
              <a:cs typeface="Arial"/>
            </a:endParaRPr>
          </a:p>
          <a:p>
            <a:endParaRPr lang="en-US" sz="1200" b="1" dirty="0" smtClean="0">
              <a:latin typeface="Arial"/>
              <a:cs typeface="Arial"/>
            </a:endParaRPr>
          </a:p>
          <a:p>
            <a:r>
              <a:rPr lang="en-US" sz="2600" dirty="0" err="1" smtClean="0">
                <a:latin typeface="Arial"/>
                <a:cs typeface="Arial"/>
              </a:rPr>
              <a:t>Nassim.Belmokhtar@orleans.inra.fr</a:t>
            </a:r>
            <a:endParaRPr lang="en-US" sz="2600" dirty="0">
              <a:latin typeface="Arial"/>
              <a:cs typeface="Arial"/>
            </a:endParaRPr>
          </a:p>
          <a:p>
            <a:r>
              <a:rPr lang="en-US" sz="2600" dirty="0" smtClean="0">
                <a:latin typeface="Arial"/>
                <a:cs typeface="Arial"/>
              </a:rPr>
              <a:t>Jean-Paul.Charpentier@orleans.inra.fr</a:t>
            </a:r>
          </a:p>
          <a:p>
            <a:endParaRPr lang="en-US" sz="2800" dirty="0">
              <a:latin typeface="Arial"/>
              <a:cs typeface="Arial"/>
            </a:endParaRPr>
          </a:p>
        </p:txBody>
      </p:sp>
      <p:pic>
        <p:nvPicPr>
          <p:cNvPr id="218" name="Picture 7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744" y="40458053"/>
            <a:ext cx="4348815" cy="141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29" name="Picture 10" descr="XYLOMIC_LOGO_Q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149" y="16537807"/>
            <a:ext cx="1838614" cy="6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" name="Picture 2" descr="C:\Users\obertel\Desktop\Logotype-INRA-valise-complete\Logotype-INRA-valise-complete\Logotype-INRA-White-transparent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127" y="41146703"/>
            <a:ext cx="2816118" cy="11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 descr="Glc UT.pdf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598" y="28443460"/>
            <a:ext cx="4918404" cy="5400600"/>
          </a:xfrm>
          <a:prstGeom prst="rect">
            <a:avLst/>
          </a:prstGeom>
          <a:ln>
            <a:solidFill>
              <a:srgbClr val="7F7F7F"/>
            </a:solidFill>
          </a:ln>
        </p:spPr>
      </p:pic>
      <p:pic>
        <p:nvPicPr>
          <p:cNvPr id="13" name="Image 12" descr="Glc HWT.pdf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596" y="28443460"/>
            <a:ext cx="4918404" cy="5400600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208" name="ZoneTexte 207"/>
          <p:cNvSpPr txBox="1"/>
          <p:nvPr/>
        </p:nvSpPr>
        <p:spPr>
          <a:xfrm>
            <a:off x="20659399" y="33074619"/>
            <a:ext cx="5111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B</a:t>
            </a:r>
            <a:endParaRPr lang="fr-FR" sz="4400" dirty="0"/>
          </a:p>
        </p:txBody>
      </p:sp>
      <p:sp>
        <p:nvSpPr>
          <p:cNvPr id="209" name="ZoneTexte 208"/>
          <p:cNvSpPr txBox="1"/>
          <p:nvPr/>
        </p:nvSpPr>
        <p:spPr>
          <a:xfrm>
            <a:off x="15409912" y="33051972"/>
            <a:ext cx="5111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A</a:t>
            </a:r>
            <a:endParaRPr lang="fr-FR" sz="4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273234" y="33340004"/>
            <a:ext cx="1687406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Untreated</a:t>
            </a:r>
            <a:endParaRPr lang="en-US" sz="2800" dirty="0"/>
          </a:p>
        </p:txBody>
      </p:sp>
      <p:sp>
        <p:nvSpPr>
          <p:cNvPr id="236" name="ZoneTexte 235"/>
          <p:cNvSpPr txBox="1"/>
          <p:nvPr/>
        </p:nvSpPr>
        <p:spPr>
          <a:xfrm>
            <a:off x="4176664" y="33340004"/>
            <a:ext cx="175771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Pretreated</a:t>
            </a:r>
            <a:endParaRPr lang="en-US" sz="2800" dirty="0"/>
          </a:p>
        </p:txBody>
      </p:sp>
      <p:sp>
        <p:nvSpPr>
          <p:cNvPr id="237" name="ZoneTexte 236"/>
          <p:cNvSpPr txBox="1"/>
          <p:nvPr/>
        </p:nvSpPr>
        <p:spPr>
          <a:xfrm>
            <a:off x="6492185" y="33340004"/>
            <a:ext cx="1687406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Untreated</a:t>
            </a:r>
            <a:endParaRPr lang="en-US" sz="2800" dirty="0"/>
          </a:p>
        </p:txBody>
      </p:sp>
      <p:sp>
        <p:nvSpPr>
          <p:cNvPr id="238" name="ZoneTexte 237"/>
          <p:cNvSpPr txBox="1"/>
          <p:nvPr/>
        </p:nvSpPr>
        <p:spPr>
          <a:xfrm>
            <a:off x="8395615" y="33340004"/>
            <a:ext cx="1757713" cy="52322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Pretreated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52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697</Words>
  <Application>Microsoft Office PowerPoint</Application>
  <PresentationFormat>Personnalisé</PresentationFormat>
  <Paragraphs>81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OBERTEL</dc:creator>
  <cp:lastModifiedBy>Jean-Paul</cp:lastModifiedBy>
  <cp:revision>197</cp:revision>
  <cp:lastPrinted>2016-06-17T11:32:56Z</cp:lastPrinted>
  <dcterms:created xsi:type="dcterms:W3CDTF">2013-01-29T08:43:09Z</dcterms:created>
  <dcterms:modified xsi:type="dcterms:W3CDTF">2016-06-17T11:34:00Z</dcterms:modified>
</cp:coreProperties>
</file>