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3714" autoAdjust="0"/>
  </p:normalViewPr>
  <p:slideViewPr>
    <p:cSldViewPr snapToGrid="0">
      <p:cViewPr>
        <p:scale>
          <a:sx n="40" d="100"/>
          <a:sy n="40" d="100"/>
        </p:scale>
        <p:origin x="96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5769B-3DD3-44E6-BD93-6E6ECFFEB460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CF80-7B49-421E-BA84-17F94396AD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CF80-7B49-421E-BA84-17F94396AD1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1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CF80-7B49-421E-BA84-17F94396AD1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7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CF80-7B49-421E-BA84-17F94396AD1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40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CF80-7B49-421E-BA84-17F94396AD1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23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CF80-7B49-421E-BA84-17F94396AD1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37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98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5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2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08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17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37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18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BE06E-10D8-4C59-80C2-8DB503E700A9}" type="datetimeFigureOut">
              <a:rPr lang="fr-FR" smtClean="0"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52956-B301-4734-93E3-9C043DB986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68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image" Target="../media/image44.gif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9.jpeg"/><Relationship Id="rId10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63" y="4532180"/>
            <a:ext cx="2457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01" y="88673"/>
            <a:ext cx="4924425" cy="43243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65" y="5517923"/>
            <a:ext cx="2986089" cy="12240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0" y="5517923"/>
            <a:ext cx="2830533" cy="11049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4287" y="1119621"/>
            <a:ext cx="5747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Harvesting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slash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residues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forests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sustainable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opportunity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the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bioenergy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sector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fr-FR" sz="3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566183" y="2886030"/>
            <a:ext cx="545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Saint-André L, Achat D., </a:t>
            </a:r>
            <a:r>
              <a:rPr lang="fr-FR" dirty="0" err="1" smtClean="0"/>
              <a:t>Bilot</a:t>
            </a:r>
            <a:r>
              <a:rPr lang="fr-FR" dirty="0" smtClean="0"/>
              <a:t> N., Augusto L., </a:t>
            </a:r>
            <a:r>
              <a:rPr lang="fr-FR" dirty="0" err="1" smtClean="0"/>
              <a:t>Legout</a:t>
            </a:r>
            <a:r>
              <a:rPr lang="fr-FR" dirty="0" smtClean="0"/>
              <a:t> </a:t>
            </a:r>
            <a:r>
              <a:rPr lang="fr-FR" dirty="0"/>
              <a:t>A., </a:t>
            </a:r>
            <a:r>
              <a:rPr lang="fr-FR" dirty="0" err="1"/>
              <a:t>Wernsdörfer</a:t>
            </a:r>
            <a:r>
              <a:rPr lang="fr-FR" dirty="0"/>
              <a:t> H., </a:t>
            </a:r>
            <a:r>
              <a:rPr lang="fr-FR" dirty="0" err="1"/>
              <a:t>Laclau</a:t>
            </a:r>
            <a:r>
              <a:rPr lang="fr-FR" dirty="0"/>
              <a:t> </a:t>
            </a:r>
            <a:r>
              <a:rPr lang="fr-FR" dirty="0" smtClean="0"/>
              <a:t>J-P., Deleuze C., Ranger J.</a:t>
            </a:r>
            <a:endParaRPr lang="fr-FR" dirty="0"/>
          </a:p>
        </p:txBody>
      </p:sp>
      <p:pic>
        <p:nvPicPr>
          <p:cNvPr id="9" name="Image 1" descr="logoarbre_min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86038" y="0"/>
            <a:ext cx="651811" cy="92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https://encrypted-tbn1.gstatic.com/images?q=tbn:ANd9GcRSG0IYWwMzsEq2CVeYcFfda7YhQ3EK3iAYY_MQiScsw7vS8A-q-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6" y="5517922"/>
            <a:ext cx="2847125" cy="11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010706" y="4674843"/>
            <a:ext cx="3181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Session on </a:t>
            </a:r>
            <a:r>
              <a:rPr lang="fr-F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Biomass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for </a:t>
            </a:r>
            <a:r>
              <a:rPr lang="fr-F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9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50" y="1061099"/>
            <a:ext cx="7193562" cy="56714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4653" y="2419853"/>
            <a:ext cx="2577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Main harvest treatments considered in the meta-analysis.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4653" y="4004163"/>
            <a:ext cx="2453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 stem-only harvest (S(WB), control) compared to different types of intensive removals or to stem wood harvest (S(W), stem bark left on site; mitigation measure).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73714" y="79375"/>
            <a:ext cx="831668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Generalisation</a:t>
            </a:r>
            <a:r>
              <a:rPr lang="fr-FR" altLang="fr-FR" b="1" dirty="0" smtClean="0">
                <a:latin typeface="Arial Black" panose="020B0A04020102020204" pitchFamily="34" charset="0"/>
              </a:rPr>
              <a:t>,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meta-analysis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from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different</a:t>
            </a:r>
            <a:r>
              <a:rPr lang="fr-FR" altLang="fr-FR" b="1" dirty="0" smtClean="0">
                <a:latin typeface="Arial Black" panose="020B0A04020102020204" pitchFamily="34" charset="0"/>
              </a:rPr>
              <a:t> networks in the world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10603103" y="6519446"/>
            <a:ext cx="1588897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Achat</a:t>
            </a:r>
            <a:r>
              <a:rPr lang="en-US" altLang="fr-FR" sz="1600" i="1" dirty="0" smtClean="0"/>
              <a:t> </a:t>
            </a:r>
            <a:r>
              <a:rPr lang="en-US" altLang="fr-FR" sz="1600" i="1" dirty="0"/>
              <a:t>et al. </a:t>
            </a:r>
            <a:r>
              <a:rPr lang="en-US" altLang="fr-FR" sz="1600" i="1" dirty="0" smtClean="0"/>
              <a:t>2015</a:t>
            </a:r>
            <a:endParaRPr lang="en-US" alt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1037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73714" y="79375"/>
            <a:ext cx="831668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Generalisation</a:t>
            </a:r>
            <a:r>
              <a:rPr lang="fr-FR" altLang="fr-FR" b="1" dirty="0" smtClean="0">
                <a:latin typeface="Arial Black" panose="020B0A04020102020204" pitchFamily="34" charset="0"/>
              </a:rPr>
              <a:t>,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meta-analysis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from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different</a:t>
            </a:r>
            <a:r>
              <a:rPr lang="fr-FR" altLang="fr-FR" b="1" dirty="0" smtClean="0">
                <a:latin typeface="Arial Black" panose="020B0A04020102020204" pitchFamily="34" charset="0"/>
              </a:rPr>
              <a:t> networks in the world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10603103" y="6519446"/>
            <a:ext cx="1588897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Achat</a:t>
            </a:r>
            <a:r>
              <a:rPr lang="en-US" altLang="fr-FR" sz="1600" i="1" dirty="0" smtClean="0"/>
              <a:t> </a:t>
            </a:r>
            <a:r>
              <a:rPr lang="en-US" altLang="fr-FR" sz="1600" i="1" dirty="0"/>
              <a:t>et al. </a:t>
            </a:r>
            <a:r>
              <a:rPr lang="en-US" altLang="fr-FR" sz="1600" i="1" dirty="0" smtClean="0"/>
              <a:t>2015</a:t>
            </a:r>
            <a:endParaRPr lang="en-US" altLang="fr-FR" sz="1600" i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19" y="1656335"/>
            <a:ext cx="4955069" cy="49550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" y="1751231"/>
            <a:ext cx="5400675" cy="4324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0434" y="1287003"/>
            <a:ext cx="4845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in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nutrient exportation (% changes)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7951" y="1287003"/>
            <a:ext cx="6371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utrient exportation as</a:t>
            </a:r>
            <a:r>
              <a:rPr lang="en-US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% of nutrient socks in soils (0-80 cm)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4969" y="6219800"/>
            <a:ext cx="4877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 for: T</a:t>
            </a:r>
            <a:r>
              <a:rPr lang="en-GB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reatment S(WB)B vs S(WB)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hatched boxplots</a:t>
            </a:r>
          </a:p>
          <a:p>
            <a:r>
              <a:rPr lang="en-GB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T</a:t>
            </a:r>
            <a:r>
              <a:rPr lang="en-GB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reatment S(WB)BF vs S(WB): </a:t>
            </a:r>
            <a:r>
              <a:rPr lang="en-GB" sz="12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solid boxplots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73714" y="79375"/>
            <a:ext cx="831668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Generalisation</a:t>
            </a:r>
            <a:r>
              <a:rPr lang="fr-FR" altLang="fr-FR" b="1" dirty="0" smtClean="0">
                <a:latin typeface="Arial Black" panose="020B0A04020102020204" pitchFamily="34" charset="0"/>
              </a:rPr>
              <a:t>,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meta-analysis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from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different</a:t>
            </a:r>
            <a:r>
              <a:rPr lang="fr-FR" altLang="fr-FR" b="1" dirty="0" smtClean="0">
                <a:latin typeface="Arial Black" panose="020B0A04020102020204" pitchFamily="34" charset="0"/>
              </a:rPr>
              <a:t> networks in the world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10603103" y="6519446"/>
            <a:ext cx="1588897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Achat</a:t>
            </a:r>
            <a:r>
              <a:rPr lang="en-US" altLang="fr-FR" sz="1600" i="1" dirty="0" smtClean="0"/>
              <a:t> </a:t>
            </a:r>
            <a:r>
              <a:rPr lang="en-US" altLang="fr-FR" sz="1600" i="1" dirty="0"/>
              <a:t>et al. </a:t>
            </a:r>
            <a:r>
              <a:rPr lang="en-US" altLang="fr-FR" sz="1600" i="1" dirty="0" smtClean="0"/>
              <a:t>2015</a:t>
            </a:r>
            <a:endParaRPr lang="en-US" altLang="fr-FR" sz="16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50" y="1974663"/>
            <a:ext cx="8433324" cy="40555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0016" y="1251386"/>
            <a:ext cx="7858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in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nutrient exportation (% changes): relationships with stand age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6458" y="2305815"/>
            <a:ext cx="127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S(WB)BF</a:t>
            </a:r>
            <a:endParaRPr lang="en-GB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452" y="6211669"/>
            <a:ext cx="10354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 circle, broadleaf trees; grey square, sparse canopy coniferous (mainly </a:t>
            </a:r>
            <a:r>
              <a:rPr lang="en-GB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Pinus</a:t>
            </a:r>
            <a:r>
              <a:rPr lang="en-GB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also </a:t>
            </a:r>
            <a:r>
              <a:rPr lang="en-GB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Larix</a:t>
            </a:r>
            <a:r>
              <a:rPr lang="en-GB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en-GB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Agathis</a:t>
            </a:r>
            <a:r>
              <a:rPr lang="en-GB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black triangle, dense canopy coniferous (</a:t>
            </a:r>
            <a:r>
              <a:rPr lang="en-GB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Picea</a:t>
            </a:r>
            <a:r>
              <a:rPr lang="en-GB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Abies</a:t>
            </a:r>
            <a:r>
              <a:rPr lang="en-GB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GB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Pseudotsuga</a:t>
            </a:r>
            <a:r>
              <a:rPr lang="en-GB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>
          <a:xfrm>
            <a:off x="8764587" y="2305815"/>
            <a:ext cx="936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S(WB)</a:t>
            </a:r>
            <a:endParaRPr lang="en-GB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73714" y="79375"/>
            <a:ext cx="831668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Generalisation</a:t>
            </a:r>
            <a:r>
              <a:rPr lang="fr-FR" altLang="fr-FR" b="1" dirty="0" smtClean="0">
                <a:latin typeface="Arial Black" panose="020B0A04020102020204" pitchFamily="34" charset="0"/>
              </a:rPr>
              <a:t>,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meta-analysis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from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different</a:t>
            </a:r>
            <a:r>
              <a:rPr lang="fr-FR" altLang="fr-FR" b="1" dirty="0" smtClean="0">
                <a:latin typeface="Arial Black" panose="020B0A04020102020204" pitchFamily="34" charset="0"/>
              </a:rPr>
              <a:t> networks in the world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10603103" y="6519446"/>
            <a:ext cx="1588897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Achat</a:t>
            </a:r>
            <a:r>
              <a:rPr lang="en-US" altLang="fr-FR" sz="1600" i="1" dirty="0" smtClean="0"/>
              <a:t> </a:t>
            </a:r>
            <a:r>
              <a:rPr lang="en-US" altLang="fr-FR" sz="1600" i="1" dirty="0"/>
              <a:t>et al. </a:t>
            </a:r>
            <a:r>
              <a:rPr lang="en-US" altLang="fr-FR" sz="1600" i="1" dirty="0" smtClean="0"/>
              <a:t>2015</a:t>
            </a:r>
            <a:endParaRPr lang="en-US" altLang="fr-FR" sz="1600" i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1"/>
          <a:stretch/>
        </p:blipFill>
        <p:spPr>
          <a:xfrm>
            <a:off x="7256908" y="1648863"/>
            <a:ext cx="4624360" cy="3204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94567" y="5643017"/>
            <a:ext cx="4152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 changes for S(WB)BF vs S(WB</a:t>
            </a:r>
            <a:endParaRPr lang="en-GB" i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92791" y="1284322"/>
            <a:ext cx="6983909" cy="5235124"/>
            <a:chOff x="44964" y="1298007"/>
            <a:chExt cx="6983909" cy="5235124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97" y="1298007"/>
              <a:ext cx="5538517" cy="415388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4964" y="5579024"/>
              <a:ext cx="15713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-40 % in wood debris, -10% in forest floor and deep soils</a:t>
              </a:r>
              <a:endParaRPr lang="en-GB" sz="14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necteur droit avec flèche 21"/>
            <p:cNvCxnSpPr>
              <a:stCxn id="19" idx="0"/>
            </p:cNvCxnSpPr>
            <p:nvPr/>
          </p:nvCxnSpPr>
          <p:spPr>
            <a:xfrm flipV="1">
              <a:off x="830664" y="4675518"/>
              <a:ext cx="23351" cy="90350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 flipV="1">
              <a:off x="5237019" y="4211782"/>
              <a:ext cx="581890" cy="12930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608043" y="4257967"/>
              <a:ext cx="142083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-6 to -12% in total N, P, Ca;</a:t>
              </a:r>
            </a:p>
            <a:p>
              <a:pPr algn="ctr"/>
              <a:r>
                <a:rPr lang="en-GB" sz="1400" i="1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-8 to -17% available soil P and CEC, S/T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73858" y="5594505"/>
              <a:ext cx="9082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-0.2% in soil pH</a:t>
              </a:r>
              <a:endParaRPr lang="en-GB" sz="14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 flipV="1">
              <a:off x="4782913" y="4887834"/>
              <a:ext cx="597095" cy="70151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054362" y="5548460"/>
              <a:ext cx="172855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-8% in microbial activity; -23 to -37% in enzymatic activity</a:t>
              </a:r>
              <a:endParaRPr lang="en-GB" sz="14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 flipV="1">
              <a:off x="3054362" y="4341091"/>
              <a:ext cx="491554" cy="120737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81593" y="5547790"/>
              <a:ext cx="16608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-27% in net N mineralization fluxes</a:t>
              </a:r>
              <a:endParaRPr lang="en-GB" sz="14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Connecteur droit avec flèche 29"/>
            <p:cNvCxnSpPr>
              <a:stCxn id="29" idx="0"/>
            </p:cNvCxnSpPr>
            <p:nvPr/>
          </p:nvCxnSpPr>
          <p:spPr>
            <a:xfrm flipV="1">
              <a:off x="2312025" y="4944105"/>
              <a:ext cx="24764" cy="60368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8415049" y="4887834"/>
            <a:ext cx="2511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-3 to -7% in tree growth</a:t>
            </a:r>
            <a:endParaRPr lang="en-GB" sz="1400" i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1916" y="79375"/>
            <a:ext cx="1059848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ts val="2500"/>
              </a:spcBef>
            </a:pPr>
            <a:r>
              <a:rPr lang="en-US" altLang="fr-FR" b="1" dirty="0">
                <a:latin typeface="Arial Black" panose="020B0A04020102020204" pitchFamily="34" charset="0"/>
              </a:rPr>
              <a:t>Toward an </a:t>
            </a:r>
            <a:r>
              <a:rPr lang="en-US" altLang="fr-FR" b="1" smtClean="0">
                <a:latin typeface="Arial Black" panose="020B0A04020102020204" pitchFamily="34" charset="0"/>
              </a:rPr>
              <a:t>optimized chain for </a:t>
            </a:r>
            <a:r>
              <a:rPr lang="en-US" altLang="fr-FR" b="1" dirty="0">
                <a:latin typeface="Arial Black" panose="020B0A04020102020204" pitchFamily="34" charset="0"/>
              </a:rPr>
              <a:t>the sustainable </a:t>
            </a:r>
            <a:r>
              <a:rPr lang="en-US" altLang="fr-FR" b="1" dirty="0" smtClean="0">
                <a:latin typeface="Arial Black" panose="020B0A04020102020204" pitchFamily="34" charset="0"/>
              </a:rPr>
              <a:t>use of </a:t>
            </a:r>
            <a:r>
              <a:rPr lang="en-US" altLang="fr-FR" b="1" dirty="0">
                <a:latin typeface="Arial Black" panose="020B0A04020102020204" pitchFamily="34" charset="0"/>
              </a:rPr>
              <a:t>forest biomass </a:t>
            </a:r>
            <a:r>
              <a:rPr lang="en-US" altLang="fr-FR" b="1" dirty="0" smtClean="0">
                <a:latin typeface="Arial Black" panose="020B0A04020102020204" pitchFamily="34" charset="0"/>
              </a:rPr>
              <a:t>for energy</a:t>
            </a:r>
            <a:endParaRPr lang="en-US" altLang="fr-FR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11043317" y="6493816"/>
            <a:ext cx="1047082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Bilot</a:t>
            </a:r>
            <a:r>
              <a:rPr lang="en-US" altLang="fr-FR" sz="1600" i="1" dirty="0" smtClean="0"/>
              <a:t> 2015</a:t>
            </a:r>
            <a:endParaRPr lang="en-US" altLang="fr-FR" sz="1600" i="1" dirty="0"/>
          </a:p>
        </p:txBody>
      </p:sp>
      <p:sp>
        <p:nvSpPr>
          <p:cNvPr id="7" name="ZoneTexte 6"/>
          <p:cNvSpPr txBox="1"/>
          <p:nvPr/>
        </p:nvSpPr>
        <p:spPr>
          <a:xfrm rot="21239105">
            <a:off x="8821038" y="3705338"/>
            <a:ext cx="1766630" cy="646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Soil</a:t>
            </a:r>
            <a:r>
              <a:rPr lang="fr-FR" i="1" dirty="0" smtClean="0"/>
              <a:t> </a:t>
            </a:r>
            <a:r>
              <a:rPr lang="fr-FR" i="1" dirty="0" err="1" smtClean="0"/>
              <a:t>fertility</a:t>
            </a:r>
            <a:r>
              <a:rPr lang="fr-FR" i="1" dirty="0" smtClean="0"/>
              <a:t>, </a:t>
            </a:r>
            <a:r>
              <a:rPr lang="fr-FR" i="1" dirty="0" err="1" smtClean="0"/>
              <a:t>soil</a:t>
            </a:r>
            <a:r>
              <a:rPr lang="fr-FR" i="1" dirty="0" smtClean="0"/>
              <a:t> </a:t>
            </a:r>
            <a:r>
              <a:rPr lang="fr-FR" i="1" dirty="0" err="1" smtClean="0"/>
              <a:t>biodiversity</a:t>
            </a:r>
            <a:endParaRPr lang="fr-FR" i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545771" y="1854330"/>
            <a:ext cx="2265885" cy="52322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err="1" smtClean="0"/>
              <a:t>Sustainability</a:t>
            </a:r>
            <a:endParaRPr lang="fr-FR" sz="2800" b="1" dirty="0"/>
          </a:p>
        </p:txBody>
      </p:sp>
      <p:sp>
        <p:nvSpPr>
          <p:cNvPr id="12" name="Accolade ouvrante 11"/>
          <p:cNvSpPr/>
          <p:nvPr/>
        </p:nvSpPr>
        <p:spPr>
          <a:xfrm rot="5400000">
            <a:off x="3593264" y="582088"/>
            <a:ext cx="331971" cy="4341969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3" name="ZoneTexte 12"/>
          <p:cNvSpPr txBox="1"/>
          <p:nvPr/>
        </p:nvSpPr>
        <p:spPr>
          <a:xfrm>
            <a:off x="1909493" y="3634844"/>
            <a:ext cx="14673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Energy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produced</a:t>
            </a:r>
            <a:endParaRPr lang="fr-FR" sz="20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2145522" y="1854330"/>
            <a:ext cx="312668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 err="1" smtClean="0"/>
              <a:t>Energetic</a:t>
            </a:r>
            <a:r>
              <a:rPr lang="fr-FR" sz="2800" b="1" dirty="0" smtClean="0"/>
              <a:t> issue</a:t>
            </a:r>
            <a:endParaRPr lang="fr-FR" sz="2800" b="1" dirty="0"/>
          </a:p>
        </p:txBody>
      </p:sp>
      <p:sp>
        <p:nvSpPr>
          <p:cNvPr id="15" name="Accolade ouvrante 14"/>
          <p:cNvSpPr/>
          <p:nvPr/>
        </p:nvSpPr>
        <p:spPr>
          <a:xfrm rot="5400000">
            <a:off x="8396362" y="559645"/>
            <a:ext cx="331971" cy="4386856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17" name="Rectangle 16"/>
          <p:cNvSpPr/>
          <p:nvPr/>
        </p:nvSpPr>
        <p:spPr>
          <a:xfrm rot="589706">
            <a:off x="4335889" y="3294999"/>
            <a:ext cx="1754547" cy="646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err="1" smtClean="0"/>
              <a:t>Energy</a:t>
            </a:r>
            <a:r>
              <a:rPr lang="fr-FR" b="1" dirty="0" smtClean="0"/>
              <a:t> </a:t>
            </a:r>
            <a:r>
              <a:rPr lang="fr-FR" b="1" dirty="0" err="1" smtClean="0"/>
              <a:t>used</a:t>
            </a:r>
            <a:r>
              <a:rPr lang="fr-FR" b="1" dirty="0" smtClean="0"/>
              <a:t> to </a:t>
            </a:r>
            <a:r>
              <a:rPr lang="fr-FR" b="1" dirty="0" err="1" smtClean="0"/>
              <a:t>harvest</a:t>
            </a:r>
            <a:r>
              <a:rPr lang="fr-FR" b="1" dirty="0" smtClean="0"/>
              <a:t> </a:t>
            </a:r>
            <a:r>
              <a:rPr lang="fr-FR" b="1" dirty="0" err="1" smtClean="0"/>
              <a:t>trees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 rot="20710372">
            <a:off x="6018799" y="3294999"/>
            <a:ext cx="1948663" cy="64633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Nutrient</a:t>
            </a:r>
            <a:r>
              <a:rPr lang="fr-FR" b="1" dirty="0" smtClean="0"/>
              <a:t> Exportations</a:t>
            </a:r>
          </a:p>
        </p:txBody>
      </p:sp>
      <p:pic>
        <p:nvPicPr>
          <p:cNvPr id="19" name="Picture 2" descr="http://visite.artsetmetiers.free.fr/images/instruments/balance_roberv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7" y="3388380"/>
            <a:ext cx="5840364" cy="28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isite.artsetmetiers.free.fr/images/instruments/balance_roberv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8463" y="3376502"/>
            <a:ext cx="5840364" cy="28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1916" y="79375"/>
            <a:ext cx="1059848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ts val="2500"/>
              </a:spcBef>
            </a:pPr>
            <a:r>
              <a:rPr lang="en-US" altLang="fr-FR" b="1" dirty="0">
                <a:latin typeface="Arial Black" panose="020B0A04020102020204" pitchFamily="34" charset="0"/>
              </a:rPr>
              <a:t>Toward an </a:t>
            </a:r>
            <a:r>
              <a:rPr lang="en-US" altLang="fr-FR" b="1" smtClean="0">
                <a:latin typeface="Arial Black" panose="020B0A04020102020204" pitchFamily="34" charset="0"/>
              </a:rPr>
              <a:t>optimized chain for </a:t>
            </a:r>
            <a:r>
              <a:rPr lang="en-US" altLang="fr-FR" b="1" dirty="0">
                <a:latin typeface="Arial Black" panose="020B0A04020102020204" pitchFamily="34" charset="0"/>
              </a:rPr>
              <a:t>the sustainable </a:t>
            </a:r>
            <a:r>
              <a:rPr lang="en-US" altLang="fr-FR" b="1" dirty="0" smtClean="0">
                <a:latin typeface="Arial Black" panose="020B0A04020102020204" pitchFamily="34" charset="0"/>
              </a:rPr>
              <a:t>use of </a:t>
            </a:r>
            <a:r>
              <a:rPr lang="en-US" altLang="fr-FR" b="1" dirty="0">
                <a:latin typeface="Arial Black" panose="020B0A04020102020204" pitchFamily="34" charset="0"/>
              </a:rPr>
              <a:t>forest biomass </a:t>
            </a:r>
            <a:r>
              <a:rPr lang="en-US" altLang="fr-FR" b="1" dirty="0" smtClean="0">
                <a:latin typeface="Arial Black" panose="020B0A04020102020204" pitchFamily="34" charset="0"/>
              </a:rPr>
              <a:t>for energy</a:t>
            </a:r>
            <a:endParaRPr lang="en-US" altLang="fr-FR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9918236" y="6501475"/>
            <a:ext cx="2273764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smtClean="0"/>
              <a:t>Modified from </a:t>
            </a:r>
            <a:r>
              <a:rPr lang="en-US" altLang="fr-FR" sz="1600" i="1" dirty="0" err="1" smtClean="0"/>
              <a:t>Bilot</a:t>
            </a:r>
            <a:r>
              <a:rPr lang="en-US" altLang="fr-FR" sz="1600" i="1" dirty="0" smtClean="0"/>
              <a:t> </a:t>
            </a:r>
            <a:r>
              <a:rPr lang="en-US" altLang="fr-FR" sz="1600" i="1" dirty="0" smtClean="0"/>
              <a:t>2015</a:t>
            </a:r>
            <a:endParaRPr lang="en-US" altLang="fr-FR" sz="1600" i="1" dirty="0"/>
          </a:p>
        </p:txBody>
      </p:sp>
      <p:grpSp>
        <p:nvGrpSpPr>
          <p:cNvPr id="113" name="Groupe 112"/>
          <p:cNvGrpSpPr/>
          <p:nvPr/>
        </p:nvGrpSpPr>
        <p:grpSpPr>
          <a:xfrm>
            <a:off x="164873" y="1164432"/>
            <a:ext cx="7984516" cy="5024586"/>
            <a:chOff x="1411706" y="1141488"/>
            <a:chExt cx="8774522" cy="5629585"/>
          </a:xfrm>
        </p:grpSpPr>
        <p:sp>
          <p:nvSpPr>
            <p:cNvPr id="22" name="ZoneTexte 21"/>
            <p:cNvSpPr txBox="1"/>
            <p:nvPr/>
          </p:nvSpPr>
          <p:spPr>
            <a:xfrm>
              <a:off x="3754370" y="1141488"/>
              <a:ext cx="2560673" cy="4138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b="1" dirty="0" err="1" smtClean="0"/>
                <a:t>Tree</a:t>
              </a:r>
              <a:r>
                <a:rPr lang="fr-FR" b="1" dirty="0" smtClean="0"/>
                <a:t> and stand </a:t>
              </a:r>
              <a:r>
                <a:rPr lang="fr-FR" b="1" dirty="0" err="1" smtClean="0"/>
                <a:t>growth</a:t>
              </a:r>
              <a:endParaRPr lang="fr-FR" b="1" dirty="0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2081275" y="2487824"/>
              <a:ext cx="5906882" cy="1096091"/>
              <a:chOff x="2344845" y="1929876"/>
              <a:chExt cx="5906882" cy="1096091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2344845" y="2370781"/>
                <a:ext cx="5906882" cy="6551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err="1" smtClean="0"/>
                  <a:t>Harvesting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decisions</a:t>
                </a:r>
                <a:r>
                  <a:rPr lang="fr-FR" sz="1600" b="1" dirty="0"/>
                  <a:t> </a:t>
                </a:r>
                <a:r>
                  <a:rPr lang="fr-FR" sz="1600" b="1" dirty="0" smtClean="0"/>
                  <a:t>(management- and/or </a:t>
                </a:r>
                <a:r>
                  <a:rPr lang="fr-FR" sz="1600" b="1" dirty="0" err="1" smtClean="0"/>
                  <a:t>demand</a:t>
                </a:r>
                <a:r>
                  <a:rPr lang="fr-FR" sz="1600" b="1" dirty="0" smtClean="0"/>
                  <a:t>- </a:t>
                </a:r>
                <a:r>
                  <a:rPr lang="fr-FR" sz="1600" b="1" dirty="0" err="1" smtClean="0"/>
                  <a:t>driven</a:t>
                </a:r>
                <a:r>
                  <a:rPr lang="fr-FR" sz="1600" b="1" dirty="0" smtClean="0"/>
                  <a:t>) </a:t>
                </a:r>
              </a:p>
              <a:p>
                <a:pPr algn="ctr"/>
                <a:r>
                  <a:rPr lang="fr-FR" sz="1600" b="1" dirty="0" smtClean="0"/>
                  <a:t>Machine </a:t>
                </a:r>
                <a:r>
                  <a:rPr lang="fr-FR" sz="1600" b="1" dirty="0" err="1" smtClean="0"/>
                  <a:t>used</a:t>
                </a:r>
                <a:r>
                  <a:rPr lang="fr-FR" sz="1600" b="1" dirty="0" smtClean="0"/>
                  <a:t> – Men/</a:t>
                </a:r>
                <a:r>
                  <a:rPr lang="fr-FR" sz="1600" b="1" dirty="0" err="1" smtClean="0"/>
                  <a:t>month</a:t>
                </a:r>
                <a:r>
                  <a:rPr lang="fr-FR" sz="1600" b="1" dirty="0" smtClean="0"/>
                  <a:t> – Fuel – etc…</a:t>
                </a:r>
                <a:endParaRPr lang="fr-FR" sz="1600" b="1" dirty="0"/>
              </a:p>
            </p:txBody>
          </p:sp>
          <p:cxnSp>
            <p:nvCxnSpPr>
              <p:cNvPr id="26" name="Connecteur droit avec flèche 25"/>
              <p:cNvCxnSpPr>
                <a:stCxn id="31" idx="2"/>
                <a:endCxn id="25" idx="0"/>
              </p:cNvCxnSpPr>
              <p:nvPr/>
            </p:nvCxnSpPr>
            <p:spPr>
              <a:xfrm>
                <a:off x="5298269" y="1929876"/>
                <a:ext cx="18" cy="4409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30"/>
            <p:cNvSpPr txBox="1"/>
            <p:nvPr/>
          </p:nvSpPr>
          <p:spPr>
            <a:xfrm>
              <a:off x="3477669" y="1832637"/>
              <a:ext cx="3114059" cy="65518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 smtClean="0"/>
                <a:t>Biomass</a:t>
              </a:r>
              <a:r>
                <a:rPr lang="fr-FR" sz="1600" b="1" dirty="0" smtClean="0"/>
                <a:t>, </a:t>
              </a:r>
              <a:r>
                <a:rPr lang="fr-FR" sz="1600" b="1" dirty="0" err="1" smtClean="0"/>
                <a:t>nutrient</a:t>
              </a:r>
              <a:r>
                <a:rPr lang="fr-FR" sz="1600" b="1" dirty="0" smtClean="0"/>
                <a:t> content in the </a:t>
              </a:r>
              <a:r>
                <a:rPr lang="fr-FR" sz="1600" b="1" dirty="0" err="1" smtClean="0"/>
                <a:t>different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compartments</a:t>
              </a:r>
              <a:endParaRPr lang="fr-FR" sz="1600" b="1" dirty="0"/>
            </a:p>
          </p:txBody>
        </p:sp>
        <p:cxnSp>
          <p:nvCxnSpPr>
            <p:cNvPr id="32" name="Connecteur droit avec flèche 31"/>
            <p:cNvCxnSpPr>
              <a:stCxn id="22" idx="2"/>
              <a:endCxn id="31" idx="0"/>
            </p:cNvCxnSpPr>
            <p:nvPr/>
          </p:nvCxnSpPr>
          <p:spPr>
            <a:xfrm flipH="1">
              <a:off x="5034699" y="1555290"/>
              <a:ext cx="8" cy="277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e 32"/>
            <p:cNvGrpSpPr/>
            <p:nvPr/>
          </p:nvGrpSpPr>
          <p:grpSpPr>
            <a:xfrm>
              <a:off x="3531678" y="4262411"/>
              <a:ext cx="3947425" cy="914380"/>
              <a:chOff x="4308718" y="3912091"/>
              <a:chExt cx="3947425" cy="914380"/>
            </a:xfrm>
          </p:grpSpPr>
          <p:sp>
            <p:nvSpPr>
              <p:cNvPr id="34" name="ZoneTexte 33"/>
              <p:cNvSpPr txBox="1"/>
              <p:nvPr/>
            </p:nvSpPr>
            <p:spPr>
              <a:xfrm>
                <a:off x="4308718" y="4171284"/>
                <a:ext cx="3085063" cy="6551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err="1" smtClean="0"/>
                  <a:t>Energetic</a:t>
                </a:r>
                <a:r>
                  <a:rPr lang="fr-FR" sz="1600" b="1" dirty="0" smtClean="0"/>
                  <a:t> </a:t>
                </a:r>
                <a:r>
                  <a:rPr lang="fr-FR" sz="1600" b="1" dirty="0" err="1"/>
                  <a:t>c</a:t>
                </a:r>
                <a:r>
                  <a:rPr lang="fr-FR" sz="1600" b="1" dirty="0" err="1" smtClean="0"/>
                  <a:t>aracterisation</a:t>
                </a:r>
                <a:r>
                  <a:rPr lang="fr-FR" sz="1600" b="1" dirty="0" smtClean="0"/>
                  <a:t> of the </a:t>
                </a:r>
                <a:r>
                  <a:rPr lang="fr-FR" sz="1600" b="1" dirty="0" err="1" smtClean="0"/>
                  <a:t>exported</a:t>
                </a:r>
                <a:r>
                  <a:rPr lang="fr-FR" sz="1600" b="1" dirty="0"/>
                  <a:t> </a:t>
                </a:r>
                <a:r>
                  <a:rPr lang="fr-FR" sz="1600" b="1" dirty="0" err="1" smtClean="0"/>
                  <a:t>material</a:t>
                </a:r>
                <a:endParaRPr lang="fr-FR" sz="1600" b="1" dirty="0"/>
              </a:p>
            </p:txBody>
          </p:sp>
          <p:cxnSp>
            <p:nvCxnSpPr>
              <p:cNvPr id="36" name="Connecteur en arc 35"/>
              <p:cNvCxnSpPr>
                <a:stCxn id="46" idx="2"/>
                <a:endCxn id="34" idx="0"/>
              </p:cNvCxnSpPr>
              <p:nvPr/>
            </p:nvCxnSpPr>
            <p:spPr>
              <a:xfrm rot="5400000">
                <a:off x="6924100" y="2839241"/>
                <a:ext cx="259193" cy="2404893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/>
            <p:cNvSpPr txBox="1"/>
            <p:nvPr/>
          </p:nvSpPr>
          <p:spPr>
            <a:xfrm>
              <a:off x="6288325" y="6200807"/>
              <a:ext cx="2381553" cy="41380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b="1" dirty="0" err="1" smtClean="0"/>
                <a:t>Nutrient</a:t>
              </a:r>
              <a:r>
                <a:rPr lang="fr-FR" b="1" dirty="0" smtClean="0"/>
                <a:t> exportation</a:t>
              </a:r>
              <a:endParaRPr lang="fr-FR" b="1" dirty="0"/>
            </a:p>
          </p:txBody>
        </p:sp>
        <p:cxnSp>
          <p:nvCxnSpPr>
            <p:cNvPr id="39" name="Connecteur droit avec flèche 38"/>
            <p:cNvCxnSpPr>
              <a:stCxn id="46" idx="2"/>
              <a:endCxn id="38" idx="0"/>
            </p:cNvCxnSpPr>
            <p:nvPr/>
          </p:nvCxnSpPr>
          <p:spPr>
            <a:xfrm flipH="1">
              <a:off x="7479101" y="4262411"/>
              <a:ext cx="1" cy="1938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639986" y="6046919"/>
              <a:ext cx="2175329" cy="72415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/>
                <a:t>Energy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used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during</a:t>
              </a:r>
              <a:r>
                <a:rPr lang="fr-FR" b="1" dirty="0" smtClean="0"/>
                <a:t> the </a:t>
              </a:r>
              <a:r>
                <a:rPr lang="fr-FR" b="1" dirty="0" err="1" smtClean="0"/>
                <a:t>process</a:t>
              </a:r>
              <a:endParaRPr lang="fr-FR" b="1" dirty="0"/>
            </a:p>
          </p:txBody>
        </p:sp>
        <p:cxnSp>
          <p:nvCxnSpPr>
            <p:cNvPr id="42" name="Connecteur droit avec flèche 41"/>
            <p:cNvCxnSpPr>
              <a:stCxn id="45" idx="2"/>
              <a:endCxn id="41" idx="0"/>
            </p:cNvCxnSpPr>
            <p:nvPr/>
          </p:nvCxnSpPr>
          <p:spPr>
            <a:xfrm flipH="1">
              <a:off x="2727651" y="4290271"/>
              <a:ext cx="29527" cy="17566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e 42"/>
            <p:cNvGrpSpPr/>
            <p:nvPr/>
          </p:nvGrpSpPr>
          <p:grpSpPr>
            <a:xfrm>
              <a:off x="1766892" y="3256322"/>
              <a:ext cx="6861971" cy="1033949"/>
              <a:chOff x="2030462" y="2493374"/>
              <a:chExt cx="6861971" cy="1033949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2030462" y="3004103"/>
                <a:ext cx="1980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fr-FR" sz="1200" i="1" dirty="0" err="1" smtClean="0"/>
                  <a:t>Energy</a:t>
                </a:r>
                <a:r>
                  <a:rPr lang="fr-FR" sz="1200" i="1" dirty="0" smtClean="0"/>
                  <a:t> </a:t>
                </a:r>
                <a:r>
                  <a:rPr lang="fr-FR" sz="1200" i="1" dirty="0" err="1" smtClean="0"/>
                  <a:t>used</a:t>
                </a:r>
                <a:r>
                  <a:rPr lang="fr-FR" sz="1200" i="1" dirty="0" smtClean="0"/>
                  <a:t> </a:t>
                </a:r>
                <a:r>
                  <a:rPr lang="fr-FR" sz="1200" i="1" dirty="0" err="1" smtClean="0"/>
                  <a:t>during</a:t>
                </a:r>
                <a:r>
                  <a:rPr lang="fr-FR" sz="1200" i="1" dirty="0" smtClean="0"/>
                  <a:t> the </a:t>
                </a:r>
                <a:r>
                  <a:rPr lang="fr-FR" sz="1200" i="1" dirty="0" err="1" smtClean="0"/>
                  <a:t>harvest</a:t>
                </a:r>
                <a:endParaRPr lang="fr-FR" sz="1200" i="1" dirty="0" smtClean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592912" y="2976243"/>
                <a:ext cx="22995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fr-FR" sz="1200" i="1" dirty="0" err="1" smtClean="0"/>
                  <a:t>Exported</a:t>
                </a:r>
                <a:r>
                  <a:rPr lang="fr-FR" sz="1200" i="1" dirty="0" smtClean="0"/>
                  <a:t> </a:t>
                </a:r>
                <a:r>
                  <a:rPr lang="fr-FR" sz="1200" i="1" dirty="0" err="1" smtClean="0"/>
                  <a:t>Biomass</a:t>
                </a:r>
                <a:r>
                  <a:rPr lang="fr-FR" sz="1200" i="1" dirty="0" smtClean="0"/>
                  <a:t> and </a:t>
                </a:r>
                <a:r>
                  <a:rPr lang="fr-FR" sz="1200" i="1" dirty="0" err="1" smtClean="0"/>
                  <a:t>Nutrient</a:t>
                </a:r>
                <a:r>
                  <a:rPr lang="fr-FR" sz="1200" i="1" dirty="0" smtClean="0"/>
                  <a:t> content; </a:t>
                </a:r>
                <a:r>
                  <a:rPr lang="fr-FR" sz="1200" i="1" dirty="0" err="1" smtClean="0"/>
                  <a:t>Humidity</a:t>
                </a:r>
                <a:endParaRPr lang="fr-FR" sz="1200" i="1" dirty="0"/>
              </a:p>
            </p:txBody>
          </p:sp>
          <p:cxnSp>
            <p:nvCxnSpPr>
              <p:cNvPr id="47" name="Connecteur en arc 46"/>
              <p:cNvCxnSpPr>
                <a:stCxn id="25" idx="1"/>
                <a:endCxn id="45" idx="0"/>
              </p:cNvCxnSpPr>
              <p:nvPr/>
            </p:nvCxnSpPr>
            <p:spPr>
              <a:xfrm rot="10800000" flipH="1" flipV="1">
                <a:off x="2344844" y="2493374"/>
                <a:ext cx="675903" cy="510728"/>
              </a:xfrm>
              <a:prstGeom prst="curvedConnector4">
                <a:avLst>
                  <a:gd name="adj1" fmla="val -37168"/>
                  <a:gd name="adj2" fmla="val 82071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en arc 47"/>
              <p:cNvCxnSpPr>
                <a:stCxn id="25" idx="3"/>
                <a:endCxn id="46" idx="0"/>
              </p:cNvCxnSpPr>
              <p:nvPr/>
            </p:nvCxnSpPr>
            <p:spPr>
              <a:xfrm flipH="1">
                <a:off x="7742672" y="2493375"/>
                <a:ext cx="509054" cy="482868"/>
              </a:xfrm>
              <a:prstGeom prst="curvedConnector4">
                <a:avLst>
                  <a:gd name="adj1" fmla="val -49350"/>
                  <a:gd name="adj2" fmla="val 83922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ZoneTexte 49"/>
            <p:cNvSpPr txBox="1"/>
            <p:nvPr/>
          </p:nvSpPr>
          <p:spPr>
            <a:xfrm>
              <a:off x="4049292" y="6077697"/>
              <a:ext cx="1970817" cy="6551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b="1" dirty="0" err="1" smtClean="0"/>
                <a:t>Energy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produced</a:t>
              </a:r>
              <a:r>
                <a:rPr lang="fr-FR" b="1" dirty="0" smtClean="0"/>
                <a:t/>
              </a:r>
              <a:br>
                <a:rPr lang="fr-FR" b="1" dirty="0" smtClean="0"/>
              </a:br>
              <a:r>
                <a:rPr lang="fr-FR" sz="1400" i="1" dirty="0" smtClean="0"/>
                <a:t>(ex by pellets)</a:t>
              </a:r>
              <a:endParaRPr lang="fr-FR" i="1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425621" y="5224881"/>
              <a:ext cx="1218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fr-FR" sz="1200" i="1" dirty="0" smtClean="0"/>
                <a:t>HHV</a:t>
              </a:r>
              <a:endParaRPr lang="fr-FR" sz="1200" i="1" dirty="0"/>
            </a:p>
            <a:p>
              <a:pPr marL="171450" indent="-171450">
                <a:buFont typeface="Arial" charset="0"/>
                <a:buChar char="•"/>
              </a:pPr>
              <a:r>
                <a:rPr lang="fr-FR" sz="1200" i="1" dirty="0" err="1" smtClean="0"/>
                <a:t>Ash</a:t>
              </a:r>
              <a:r>
                <a:rPr lang="fr-FR" sz="1200" i="1" dirty="0" smtClean="0"/>
                <a:t> content</a:t>
              </a:r>
            </a:p>
          </p:txBody>
        </p:sp>
        <p:cxnSp>
          <p:nvCxnSpPr>
            <p:cNvPr id="52" name="Connecteur droit avec flèche 51"/>
            <p:cNvCxnSpPr>
              <a:stCxn id="51" idx="2"/>
              <a:endCxn id="50" idx="0"/>
            </p:cNvCxnSpPr>
            <p:nvPr/>
          </p:nvCxnSpPr>
          <p:spPr>
            <a:xfrm>
              <a:off x="5034699" y="5748102"/>
              <a:ext cx="1" cy="3295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e 53"/>
            <p:cNvGrpSpPr/>
            <p:nvPr/>
          </p:nvGrpSpPr>
          <p:grpSpPr>
            <a:xfrm>
              <a:off x="1411706" y="1248066"/>
              <a:ext cx="7126664" cy="4556982"/>
              <a:chOff x="1835696" y="869930"/>
              <a:chExt cx="7126664" cy="4556982"/>
            </a:xfrm>
          </p:grpSpPr>
          <p:grpSp>
            <p:nvGrpSpPr>
              <p:cNvPr id="55" name="Groupe 54"/>
              <p:cNvGrpSpPr/>
              <p:nvPr/>
            </p:nvGrpSpPr>
            <p:grpSpPr>
              <a:xfrm>
                <a:off x="2551293" y="869930"/>
                <a:ext cx="833593" cy="723930"/>
                <a:chOff x="7282068" y="1035625"/>
                <a:chExt cx="833593" cy="723930"/>
              </a:xfrm>
            </p:grpSpPr>
            <p:pic>
              <p:nvPicPr>
                <p:cNvPr id="59" name="Picture 2" descr="C:\nbilot\Boulot\THESE\Docs\Images\Logos\CAPSI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9885" y="1035625"/>
                  <a:ext cx="437958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0" name="ZoneTexte 59"/>
                <p:cNvSpPr txBox="1"/>
                <p:nvPr/>
              </p:nvSpPr>
              <p:spPr>
                <a:xfrm>
                  <a:off x="7282068" y="1380236"/>
                  <a:ext cx="833593" cy="3793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600" dirty="0" smtClean="0"/>
                    <a:t>CAPSIS</a:t>
                  </a:r>
                  <a:endParaRPr lang="fr-FR" sz="1600" dirty="0"/>
                </a:p>
              </p:txBody>
            </p:sp>
          </p:grpSp>
          <p:sp>
            <p:nvSpPr>
              <p:cNvPr id="56" name="Rectangle à coins arrondis 55"/>
              <p:cNvSpPr/>
              <p:nvPr/>
            </p:nvSpPr>
            <p:spPr>
              <a:xfrm>
                <a:off x="1835696" y="2259554"/>
                <a:ext cx="7126664" cy="316735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2044461" y="2008059"/>
                <a:ext cx="1437471" cy="3793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b="1" dirty="0" err="1" smtClean="0"/>
                  <a:t>ForEnerChips</a:t>
                </a:r>
                <a:endParaRPr lang="fr-FR" sz="1600" b="1" dirty="0"/>
              </a:p>
            </p:txBody>
          </p:sp>
        </p:grpSp>
        <p:cxnSp>
          <p:nvCxnSpPr>
            <p:cNvPr id="91" name="Connecteur en angle 90"/>
            <p:cNvCxnSpPr>
              <a:stCxn id="38" idx="3"/>
              <a:endCxn id="22" idx="3"/>
            </p:cNvCxnSpPr>
            <p:nvPr/>
          </p:nvCxnSpPr>
          <p:spPr>
            <a:xfrm flipH="1" flipV="1">
              <a:off x="6315042" y="1348389"/>
              <a:ext cx="2354835" cy="5059319"/>
            </a:xfrm>
            <a:prstGeom prst="bentConnector3">
              <a:avLst>
                <a:gd name="adj1" fmla="val -1066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7845089" y="1689797"/>
              <a:ext cx="23411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fr-FR" sz="1400" i="1" dirty="0" smtClean="0"/>
                <a:t>Impact on </a:t>
              </a:r>
              <a:r>
                <a:rPr lang="fr-FR" sz="1400" i="1" dirty="0" err="1" smtClean="0"/>
                <a:t>soil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fertility</a:t>
              </a:r>
              <a:r>
                <a:rPr lang="fr-FR" sz="1400" i="1" dirty="0" smtClean="0"/>
                <a:t>, </a:t>
              </a:r>
              <a:r>
                <a:rPr lang="fr-FR" sz="1400" i="1" dirty="0" err="1" smtClean="0"/>
                <a:t>soil</a:t>
              </a:r>
              <a:r>
                <a:rPr lang="fr-FR" sz="1400" i="1" dirty="0" smtClean="0"/>
                <a:t> </a:t>
              </a:r>
              <a:r>
                <a:rPr lang="fr-FR" sz="1400" i="1" dirty="0" err="1" smtClean="0"/>
                <a:t>biodiversity</a:t>
              </a:r>
              <a:endParaRPr lang="fr-FR" sz="1400" i="1" dirty="0"/>
            </a:p>
          </p:txBody>
        </p:sp>
      </p:grpSp>
      <p:cxnSp>
        <p:nvCxnSpPr>
          <p:cNvPr id="120" name="Connecteur en angle 119"/>
          <p:cNvCxnSpPr>
            <a:stCxn id="50" idx="2"/>
            <a:endCxn id="22" idx="3"/>
          </p:cNvCxnSpPr>
          <p:nvPr/>
        </p:nvCxnSpPr>
        <p:spPr>
          <a:xfrm rot="5400000" flipH="1" flipV="1">
            <a:off x="1641290" y="3169482"/>
            <a:ext cx="4805835" cy="1165068"/>
          </a:xfrm>
          <a:prstGeom prst="bentConnector4">
            <a:avLst>
              <a:gd name="adj1" fmla="val -11703"/>
              <a:gd name="adj2" fmla="val 40366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7489697" y="2790379"/>
            <a:ext cx="14532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400" i="1" dirty="0" err="1" smtClean="0"/>
              <a:t>Remediation</a:t>
            </a:r>
            <a:r>
              <a:rPr lang="fr-FR" sz="1400" i="1" dirty="0" smtClean="0"/>
              <a:t> by </a:t>
            </a:r>
            <a:r>
              <a:rPr lang="fr-FR" sz="1400" i="1" dirty="0" err="1" smtClean="0"/>
              <a:t>ashes</a:t>
            </a:r>
            <a:endParaRPr lang="fr-FR" sz="1400" i="1" dirty="0"/>
          </a:p>
        </p:txBody>
      </p:sp>
      <p:sp>
        <p:nvSpPr>
          <p:cNvPr id="126" name="Rectangle 125"/>
          <p:cNvSpPr/>
          <p:nvPr/>
        </p:nvSpPr>
        <p:spPr>
          <a:xfrm>
            <a:off x="2745673" y="6266025"/>
            <a:ext cx="17346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1400" i="1" dirty="0" err="1" smtClean="0"/>
              <a:t>Ashes</a:t>
            </a:r>
            <a:r>
              <a:rPr lang="fr-FR" sz="1400" i="1" dirty="0" smtClean="0"/>
              <a:t> production</a:t>
            </a:r>
            <a:endParaRPr lang="fr-FR" sz="1400" i="1" dirty="0"/>
          </a:p>
        </p:txBody>
      </p:sp>
      <p:grpSp>
        <p:nvGrpSpPr>
          <p:cNvPr id="129" name="Groupe 128"/>
          <p:cNvGrpSpPr/>
          <p:nvPr/>
        </p:nvGrpSpPr>
        <p:grpSpPr>
          <a:xfrm>
            <a:off x="3612988" y="1193546"/>
            <a:ext cx="8126891" cy="923330"/>
            <a:chOff x="3612988" y="1193546"/>
            <a:chExt cx="8126891" cy="923330"/>
          </a:xfrm>
        </p:grpSpPr>
        <p:sp>
          <p:nvSpPr>
            <p:cNvPr id="114" name="Ellipse 113"/>
            <p:cNvSpPr/>
            <p:nvPr/>
          </p:nvSpPr>
          <p:spPr>
            <a:xfrm>
              <a:off x="3612988" y="1593296"/>
              <a:ext cx="218967" cy="1648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8445137" y="1193546"/>
              <a:ext cx="3294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Critical point 1 : Site </a:t>
              </a:r>
              <a:r>
                <a:rPr lang="fr-FR" dirty="0" err="1" smtClean="0">
                  <a:solidFill>
                    <a:srgbClr val="FF0000"/>
                  </a:solidFill>
                </a:rPr>
                <a:t>effect</a:t>
              </a:r>
              <a:r>
                <a:rPr lang="fr-FR" dirty="0" smtClean="0">
                  <a:solidFill>
                    <a:srgbClr val="FF0000"/>
                  </a:solidFill>
                </a:rPr>
                <a:t> on </a:t>
              </a:r>
              <a:r>
                <a:rPr lang="fr-FR" dirty="0" err="1" smtClean="0">
                  <a:solidFill>
                    <a:srgbClr val="FF0000"/>
                  </a:solidFill>
                </a:rPr>
                <a:t>nutrient</a:t>
              </a:r>
              <a:r>
                <a:rPr lang="fr-FR" dirty="0" smtClean="0">
                  <a:solidFill>
                    <a:srgbClr val="FF0000"/>
                  </a:solidFill>
                </a:rPr>
                <a:t> concentration in the </a:t>
              </a:r>
              <a:r>
                <a:rPr lang="fr-FR" dirty="0" err="1" smtClean="0">
                  <a:solidFill>
                    <a:srgbClr val="FF0000"/>
                  </a:solidFill>
                </a:rPr>
                <a:t>tree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compartments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1" name="Groupe 130"/>
          <p:cNvGrpSpPr/>
          <p:nvPr/>
        </p:nvGrpSpPr>
        <p:grpSpPr>
          <a:xfrm>
            <a:off x="341274" y="3716692"/>
            <a:ext cx="11652974" cy="1493711"/>
            <a:chOff x="341274" y="3716692"/>
            <a:chExt cx="11652974" cy="1493711"/>
          </a:xfrm>
        </p:grpSpPr>
        <p:sp>
          <p:nvSpPr>
            <p:cNvPr id="115" name="Ellipse 114"/>
            <p:cNvSpPr/>
            <p:nvPr/>
          </p:nvSpPr>
          <p:spPr>
            <a:xfrm>
              <a:off x="341274" y="3716692"/>
              <a:ext cx="218967" cy="1648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8699506" y="4287073"/>
              <a:ext cx="3294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Critical point 2 : </a:t>
              </a:r>
              <a:r>
                <a:rPr lang="fr-FR" dirty="0" err="1" smtClean="0">
                  <a:solidFill>
                    <a:srgbClr val="FF0000"/>
                  </a:solidFill>
                </a:rPr>
                <a:t>Knowledge</a:t>
              </a:r>
              <a:r>
                <a:rPr lang="fr-FR" dirty="0" smtClean="0">
                  <a:solidFill>
                    <a:srgbClr val="FF0000"/>
                  </a:solidFill>
                </a:rPr>
                <a:t> on the </a:t>
              </a:r>
              <a:r>
                <a:rPr lang="fr-FR" dirty="0" err="1" smtClean="0">
                  <a:solidFill>
                    <a:srgbClr val="FF0000"/>
                  </a:solidFill>
                </a:rPr>
                <a:t>energy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used</a:t>
              </a:r>
              <a:r>
                <a:rPr lang="fr-FR" dirty="0" smtClean="0">
                  <a:solidFill>
                    <a:srgbClr val="FF0000"/>
                  </a:solidFill>
                </a:rPr>
                <a:t> in a </a:t>
              </a:r>
              <a:r>
                <a:rPr lang="fr-FR" dirty="0" err="1" smtClean="0">
                  <a:solidFill>
                    <a:srgbClr val="FF0000"/>
                  </a:solidFill>
                </a:rPr>
                <a:t>given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harvesting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operation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" name="Groupe 132"/>
          <p:cNvGrpSpPr/>
          <p:nvPr/>
        </p:nvGrpSpPr>
        <p:grpSpPr>
          <a:xfrm>
            <a:off x="3752153" y="4008095"/>
            <a:ext cx="8242095" cy="2257930"/>
            <a:chOff x="3752153" y="4008095"/>
            <a:chExt cx="8242095" cy="2257930"/>
          </a:xfrm>
        </p:grpSpPr>
        <p:sp>
          <p:nvSpPr>
            <p:cNvPr id="116" name="Ellipse 115"/>
            <p:cNvSpPr/>
            <p:nvPr/>
          </p:nvSpPr>
          <p:spPr>
            <a:xfrm>
              <a:off x="3752153" y="4008095"/>
              <a:ext cx="218967" cy="1648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8699506" y="5342695"/>
              <a:ext cx="3294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Critical point 3 : Conversion matrix to </a:t>
              </a:r>
              <a:r>
                <a:rPr lang="fr-FR" dirty="0" err="1" smtClean="0">
                  <a:solidFill>
                    <a:srgbClr val="FF0000"/>
                  </a:solidFill>
                </a:rPr>
                <a:t>assess</a:t>
              </a:r>
              <a:r>
                <a:rPr lang="fr-FR" dirty="0" smtClean="0">
                  <a:solidFill>
                    <a:srgbClr val="FF0000"/>
                  </a:solidFill>
                </a:rPr>
                <a:t> PCI and </a:t>
              </a:r>
              <a:r>
                <a:rPr lang="fr-FR" dirty="0" err="1" smtClean="0">
                  <a:solidFill>
                    <a:srgbClr val="FF0000"/>
                  </a:solidFill>
                </a:rPr>
                <a:t>Ash</a:t>
              </a:r>
              <a:r>
                <a:rPr lang="fr-FR" dirty="0" smtClean="0">
                  <a:solidFill>
                    <a:srgbClr val="FF0000"/>
                  </a:solidFill>
                </a:rPr>
                <a:t> content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6898787" y="2249168"/>
            <a:ext cx="5112946" cy="646331"/>
            <a:chOff x="6898787" y="2249168"/>
            <a:chExt cx="5112946" cy="646331"/>
          </a:xfrm>
        </p:grpSpPr>
        <p:sp>
          <p:nvSpPr>
            <p:cNvPr id="117" name="Ellipse 116"/>
            <p:cNvSpPr/>
            <p:nvPr/>
          </p:nvSpPr>
          <p:spPr>
            <a:xfrm>
              <a:off x="6898787" y="2602178"/>
              <a:ext cx="218967" cy="1648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8716991" y="2249168"/>
              <a:ext cx="3294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Critical point 4 : </a:t>
              </a:r>
              <a:r>
                <a:rPr lang="fr-FR" dirty="0" err="1" smtClean="0">
                  <a:solidFill>
                    <a:srgbClr val="FF0000"/>
                  </a:solidFill>
                </a:rPr>
                <a:t>Indicators</a:t>
              </a:r>
              <a:r>
                <a:rPr lang="fr-FR" dirty="0" smtClean="0">
                  <a:solidFill>
                    <a:srgbClr val="FF0000"/>
                  </a:solidFill>
                </a:rPr>
                <a:t> on the impact, </a:t>
              </a:r>
              <a:r>
                <a:rPr lang="fr-FR" dirty="0" err="1" smtClean="0">
                  <a:solidFill>
                    <a:srgbClr val="FF0000"/>
                  </a:solidFill>
                </a:rPr>
                <a:t>responses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curves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Groupe 136"/>
          <p:cNvGrpSpPr/>
          <p:nvPr/>
        </p:nvGrpSpPr>
        <p:grpSpPr>
          <a:xfrm>
            <a:off x="8066738" y="3097423"/>
            <a:ext cx="3944995" cy="923330"/>
            <a:chOff x="8066738" y="3097423"/>
            <a:chExt cx="3944995" cy="923330"/>
          </a:xfrm>
        </p:grpSpPr>
        <p:sp>
          <p:nvSpPr>
            <p:cNvPr id="127" name="Ellipse 126"/>
            <p:cNvSpPr/>
            <p:nvPr/>
          </p:nvSpPr>
          <p:spPr>
            <a:xfrm>
              <a:off x="8066738" y="3496689"/>
              <a:ext cx="218967" cy="1648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8716991" y="3097423"/>
              <a:ext cx="3294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Critical point 5 : Non </a:t>
              </a:r>
              <a:r>
                <a:rPr lang="fr-FR" dirty="0" err="1" smtClean="0">
                  <a:solidFill>
                    <a:srgbClr val="FF0000"/>
                  </a:solidFill>
                </a:rPr>
                <a:t>desirable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elements</a:t>
              </a:r>
              <a:r>
                <a:rPr lang="fr-FR" dirty="0" smtClean="0">
                  <a:solidFill>
                    <a:srgbClr val="FF0000"/>
                  </a:solidFill>
                </a:rPr>
                <a:t> in </a:t>
              </a:r>
              <a:r>
                <a:rPr lang="fr-FR" dirty="0" err="1" smtClean="0">
                  <a:solidFill>
                    <a:srgbClr val="FF0000"/>
                  </a:solidFill>
                </a:rPr>
                <a:t>ashes</a:t>
              </a:r>
              <a:r>
                <a:rPr lang="fr-FR" dirty="0" smtClean="0">
                  <a:solidFill>
                    <a:srgbClr val="FF0000"/>
                  </a:solidFill>
                </a:rPr>
                <a:t>, impact on </a:t>
              </a:r>
              <a:r>
                <a:rPr lang="fr-FR" dirty="0" err="1" smtClean="0">
                  <a:solidFill>
                    <a:srgbClr val="FF0000"/>
                  </a:solidFill>
                </a:rPr>
                <a:t>ecosystem</a:t>
              </a:r>
              <a:r>
                <a:rPr lang="fr-FR" dirty="0" smtClean="0">
                  <a:solidFill>
                    <a:srgbClr val="FF0000"/>
                  </a:solidFill>
                </a:rPr>
                <a:t> </a:t>
              </a:r>
              <a:r>
                <a:rPr lang="fr-FR" dirty="0" err="1" smtClean="0">
                  <a:solidFill>
                    <a:srgbClr val="FF0000"/>
                  </a:solidFill>
                </a:rPr>
                <a:t>functionning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3578" y="3041333"/>
            <a:ext cx="1586301" cy="4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1916" y="79375"/>
            <a:ext cx="1059848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ts val="2500"/>
              </a:spcBef>
            </a:pPr>
            <a:r>
              <a:rPr lang="en-US" altLang="fr-FR" b="1" dirty="0">
                <a:latin typeface="Arial Black" panose="020B0A04020102020204" pitchFamily="34" charset="0"/>
              </a:rPr>
              <a:t>Toward an </a:t>
            </a:r>
            <a:r>
              <a:rPr lang="en-US" altLang="fr-FR" b="1" smtClean="0">
                <a:latin typeface="Arial Black" panose="020B0A04020102020204" pitchFamily="34" charset="0"/>
              </a:rPr>
              <a:t>optimized chain for </a:t>
            </a:r>
            <a:r>
              <a:rPr lang="en-US" altLang="fr-FR" b="1" dirty="0">
                <a:latin typeface="Arial Black" panose="020B0A04020102020204" pitchFamily="34" charset="0"/>
              </a:rPr>
              <a:t>the sustainable </a:t>
            </a:r>
            <a:r>
              <a:rPr lang="en-US" altLang="fr-FR" b="1" dirty="0" smtClean="0">
                <a:latin typeface="Arial Black" panose="020B0A04020102020204" pitchFamily="34" charset="0"/>
              </a:rPr>
              <a:t>use of </a:t>
            </a:r>
            <a:r>
              <a:rPr lang="en-US" altLang="fr-FR" b="1" dirty="0">
                <a:latin typeface="Arial Black" panose="020B0A04020102020204" pitchFamily="34" charset="0"/>
              </a:rPr>
              <a:t>forest biomass </a:t>
            </a:r>
            <a:r>
              <a:rPr lang="en-US" altLang="fr-FR" b="1" dirty="0" smtClean="0">
                <a:latin typeface="Arial Black" panose="020B0A04020102020204" pitchFamily="34" charset="0"/>
              </a:rPr>
              <a:t>for energy</a:t>
            </a:r>
            <a:endParaRPr lang="en-US" altLang="fr-FR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491916" y="1193546"/>
            <a:ext cx="1024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Critical point 1 : Site </a:t>
            </a:r>
            <a:r>
              <a:rPr lang="fr-FR" dirty="0" err="1" smtClean="0">
                <a:solidFill>
                  <a:srgbClr val="FF0000"/>
                </a:solidFill>
              </a:rPr>
              <a:t>effect</a:t>
            </a:r>
            <a:r>
              <a:rPr lang="fr-FR" dirty="0" smtClean="0">
                <a:solidFill>
                  <a:srgbClr val="FF0000"/>
                </a:solidFill>
              </a:rPr>
              <a:t> on </a:t>
            </a:r>
            <a:r>
              <a:rPr lang="fr-FR" dirty="0" err="1" smtClean="0">
                <a:solidFill>
                  <a:srgbClr val="FF0000"/>
                </a:solidFill>
              </a:rPr>
              <a:t>nutrient</a:t>
            </a:r>
            <a:r>
              <a:rPr lang="fr-FR" dirty="0" smtClean="0">
                <a:solidFill>
                  <a:srgbClr val="FF0000"/>
                </a:solidFill>
              </a:rPr>
              <a:t> concentration in the </a:t>
            </a:r>
            <a:r>
              <a:rPr lang="fr-FR" dirty="0" err="1" smtClean="0">
                <a:solidFill>
                  <a:srgbClr val="FF0000"/>
                </a:solidFill>
              </a:rPr>
              <a:t>tree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compartments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8" name="Text Box 1441"/>
          <p:cNvSpPr txBox="1">
            <a:spLocks noChangeArrowheads="1"/>
          </p:cNvSpPr>
          <p:nvPr/>
        </p:nvSpPr>
        <p:spPr bwMode="auto">
          <a:xfrm>
            <a:off x="0" y="6476341"/>
            <a:ext cx="2131096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Wernsdörfer</a:t>
            </a:r>
            <a:r>
              <a:rPr lang="en-US" altLang="fr-FR" sz="1600" i="1" dirty="0" smtClean="0"/>
              <a:t> et al. 2014</a:t>
            </a:r>
            <a:endParaRPr lang="en-US" altLang="fr-FR" sz="1600" i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37672" r="64812"/>
          <a:stretch>
            <a:fillRect/>
          </a:stretch>
        </p:blipFill>
        <p:spPr bwMode="auto">
          <a:xfrm>
            <a:off x="380292" y="1817344"/>
            <a:ext cx="2732720" cy="340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4" r="66162"/>
          <a:stretch>
            <a:fillRect/>
          </a:stretch>
        </p:blipFill>
        <p:spPr bwMode="auto">
          <a:xfrm>
            <a:off x="3266788" y="1810879"/>
            <a:ext cx="2800183" cy="365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666879" y="3533331"/>
            <a:ext cx="12189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</a:t>
            </a:r>
            <a:r>
              <a:rPr lang="fr-FR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Wood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00215" y="2204153"/>
            <a:ext cx="11192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Bark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37353" y="1941834"/>
            <a:ext cx="14912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fr-FR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Tot</a:t>
            </a:r>
            <a:endParaRPr lang="fr-FR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(Wood +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Bark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8286" y="5660571"/>
            <a:ext cx="651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Size of the </a:t>
            </a:r>
            <a:r>
              <a:rPr lang="fr-FR" dirty="0" err="1" smtClean="0"/>
              <a:t>compartment</a:t>
            </a:r>
            <a:endParaRPr lang="fr-FR" dirty="0" smtClean="0"/>
          </a:p>
          <a:p>
            <a:r>
              <a:rPr lang="fr-FR" dirty="0" smtClean="0"/>
              <a:t>Site </a:t>
            </a:r>
            <a:r>
              <a:rPr lang="fr-FR" dirty="0" err="1" smtClean="0"/>
              <a:t>effect</a:t>
            </a:r>
            <a:r>
              <a:rPr lang="fr-FR" dirty="0" smtClean="0"/>
              <a:t> on the </a:t>
            </a:r>
            <a:r>
              <a:rPr lang="fr-FR" dirty="0" err="1" smtClean="0"/>
              <a:t>curve</a:t>
            </a:r>
            <a:r>
              <a:rPr lang="fr-FR" dirty="0" smtClean="0"/>
              <a:t> – </a:t>
            </a:r>
            <a:r>
              <a:rPr lang="fr-FR" b="1" dirty="0" smtClean="0">
                <a:solidFill>
                  <a:srgbClr val="FF0000"/>
                </a:solidFill>
              </a:rPr>
              <a:t>not </a:t>
            </a:r>
            <a:r>
              <a:rPr lang="fr-FR" b="1" dirty="0" err="1" smtClean="0">
                <a:solidFill>
                  <a:srgbClr val="FF0000"/>
                </a:solidFill>
              </a:rPr>
              <a:t>directly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related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  <a:r>
              <a:rPr lang="fr-FR" b="1" dirty="0" err="1" smtClean="0">
                <a:solidFill>
                  <a:srgbClr val="FF0000"/>
                </a:solidFill>
              </a:rPr>
              <a:t>soil</a:t>
            </a:r>
            <a:r>
              <a:rPr lang="fr-FR" b="1" dirty="0" smtClean="0">
                <a:solidFill>
                  <a:srgbClr val="FF0000"/>
                </a:solidFill>
              </a:rPr>
              <a:t> concentrations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6574971" y="3120571"/>
            <a:ext cx="1088572" cy="751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P100017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222" y="1651524"/>
            <a:ext cx="2509076" cy="1881807"/>
          </a:xfrm>
          <a:prstGeom prst="rect">
            <a:avLst/>
          </a:prstGeom>
        </p:spPr>
      </p:pic>
      <p:pic>
        <p:nvPicPr>
          <p:cNvPr id="17" name="Image 1" descr="logoarbre_mini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1492" y="1617402"/>
            <a:ext cx="483596" cy="6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AnaEE-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92" y="2302105"/>
            <a:ext cx="1350954" cy="6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 descr="logo-du-programme-investissements-d-avenir_medium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56282" y="1806839"/>
            <a:ext cx="39005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4"/>
          <p:cNvSpPr txBox="1">
            <a:spLocks noChangeArrowheads="1"/>
          </p:cNvSpPr>
          <p:nvPr/>
        </p:nvSpPr>
        <p:spPr bwMode="auto">
          <a:xfrm>
            <a:off x="8109666" y="3348664"/>
            <a:ext cx="3872780" cy="1200329"/>
          </a:xfrm>
          <a:prstGeom prst="rect">
            <a:avLst/>
          </a:prstGeom>
          <a:noFill/>
          <a:ln w="9525">
            <a:solidFill>
              <a:srgbClr val="81872A"/>
            </a:solidFill>
            <a:prstDash val="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800" b="1" dirty="0" smtClean="0">
              <a:solidFill>
                <a:srgbClr val="81872A"/>
              </a:solidFill>
              <a:latin typeface="Arial Narrow" charset="0"/>
            </a:endParaRPr>
          </a:p>
          <a:p>
            <a:pPr algn="ctr"/>
            <a:r>
              <a:rPr lang="en-US" b="1" dirty="0" smtClean="0">
                <a:solidFill>
                  <a:srgbClr val="81872A"/>
                </a:solidFill>
                <a:latin typeface="Arial Narrow" charset="0"/>
              </a:rPr>
              <a:t>M-POETE</a:t>
            </a:r>
            <a:r>
              <a:rPr lang="en-US" b="1" dirty="0">
                <a:solidFill>
                  <a:srgbClr val="81872A"/>
                </a:solidFill>
                <a:latin typeface="Arial Narrow" charset="0"/>
              </a:rPr>
              <a:t>, A Mobile-Platform for the Observation and the Experimentation in Terrestrial </a:t>
            </a:r>
            <a:r>
              <a:rPr lang="en-US" b="1" dirty="0" smtClean="0">
                <a:solidFill>
                  <a:srgbClr val="81872A"/>
                </a:solidFill>
                <a:latin typeface="Arial Narrow" charset="0"/>
              </a:rPr>
              <a:t>Ecosystems (Zeller et al)</a:t>
            </a:r>
            <a:endParaRPr lang="fr-FR" sz="1800" b="1" dirty="0">
              <a:solidFill>
                <a:srgbClr val="81872A"/>
              </a:solidFill>
              <a:latin typeface="Arial Narrow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81222" y="4763478"/>
            <a:ext cx="393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Infra-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spectrometry</a:t>
            </a:r>
            <a:r>
              <a:rPr lang="fr-FR" dirty="0" smtClean="0"/>
              <a:t> in situ</a:t>
            </a:r>
          </a:p>
          <a:p>
            <a:r>
              <a:rPr lang="fr-FR" dirty="0" smtClean="0"/>
              <a:t>Translation of the </a:t>
            </a:r>
            <a:r>
              <a:rPr lang="fr-FR" dirty="0" err="1" smtClean="0"/>
              <a:t>curves</a:t>
            </a:r>
            <a:r>
              <a:rPr lang="fr-FR" dirty="0" smtClean="0"/>
              <a:t> (site </a:t>
            </a:r>
            <a:r>
              <a:rPr lang="fr-FR" dirty="0" err="1" smtClean="0"/>
              <a:t>effect</a:t>
            </a:r>
            <a:r>
              <a:rPr lang="fr-FR" dirty="0" smtClean="0"/>
              <a:t>) by </a:t>
            </a:r>
            <a:r>
              <a:rPr lang="fr-FR" dirty="0" err="1" smtClean="0"/>
              <a:t>making</a:t>
            </a:r>
            <a:r>
              <a:rPr lang="fr-FR" dirty="0" smtClean="0"/>
              <a:t> few </a:t>
            </a:r>
            <a:r>
              <a:rPr lang="fr-FR" dirty="0" err="1" smtClean="0"/>
              <a:t>measurements</a:t>
            </a:r>
            <a:r>
              <a:rPr lang="fr-FR" dirty="0" smtClean="0"/>
              <a:t> on the </a:t>
            </a:r>
            <a:r>
              <a:rPr lang="fr-FR" dirty="0" err="1" smtClean="0"/>
              <a:t>field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9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1916" y="79375"/>
            <a:ext cx="1059848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ts val="2500"/>
              </a:spcBef>
            </a:pPr>
            <a:r>
              <a:rPr lang="en-US" altLang="fr-FR" b="1" dirty="0">
                <a:latin typeface="Arial Black" panose="020B0A04020102020204" pitchFamily="34" charset="0"/>
              </a:rPr>
              <a:t>Toward an </a:t>
            </a:r>
            <a:r>
              <a:rPr lang="en-US" altLang="fr-FR" b="1" smtClean="0">
                <a:latin typeface="Arial Black" panose="020B0A04020102020204" pitchFamily="34" charset="0"/>
              </a:rPr>
              <a:t>optimized chain for </a:t>
            </a:r>
            <a:r>
              <a:rPr lang="en-US" altLang="fr-FR" b="1" dirty="0">
                <a:latin typeface="Arial Black" panose="020B0A04020102020204" pitchFamily="34" charset="0"/>
              </a:rPr>
              <a:t>the sustainable </a:t>
            </a:r>
            <a:r>
              <a:rPr lang="en-US" altLang="fr-FR" b="1" dirty="0" smtClean="0">
                <a:latin typeface="Arial Black" panose="020B0A04020102020204" pitchFamily="34" charset="0"/>
              </a:rPr>
              <a:t>use of </a:t>
            </a:r>
            <a:r>
              <a:rPr lang="en-US" altLang="fr-FR" b="1" dirty="0">
                <a:latin typeface="Arial Black" panose="020B0A04020102020204" pitchFamily="34" charset="0"/>
              </a:rPr>
              <a:t>forest biomass </a:t>
            </a:r>
            <a:r>
              <a:rPr lang="en-US" altLang="fr-FR" b="1" dirty="0" smtClean="0">
                <a:latin typeface="Arial Black" panose="020B0A04020102020204" pitchFamily="34" charset="0"/>
              </a:rPr>
              <a:t>for energy</a:t>
            </a:r>
            <a:endParaRPr lang="en-US" altLang="fr-FR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491916" y="1193546"/>
            <a:ext cx="1024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Critical point 2 : </a:t>
            </a:r>
            <a:r>
              <a:rPr lang="en-US" dirty="0">
                <a:solidFill>
                  <a:srgbClr val="FF0000"/>
                </a:solidFill>
              </a:rPr>
              <a:t>Knowledge on the energy used in a given harvesting operation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Text Box 1441"/>
          <p:cNvSpPr txBox="1">
            <a:spLocks noChangeArrowheads="1"/>
          </p:cNvSpPr>
          <p:nvPr/>
        </p:nvSpPr>
        <p:spPr bwMode="auto">
          <a:xfrm>
            <a:off x="11043317" y="6493816"/>
            <a:ext cx="1047082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Bilot</a:t>
            </a:r>
            <a:r>
              <a:rPr lang="en-US" altLang="fr-FR" sz="1600" i="1" dirty="0" smtClean="0"/>
              <a:t> 2015</a:t>
            </a:r>
            <a:endParaRPr lang="en-US" altLang="fr-FR" sz="1600" i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322118" y="1679108"/>
            <a:ext cx="7535049" cy="4983985"/>
            <a:chOff x="1115616" y="988844"/>
            <a:chExt cx="7535049" cy="4983985"/>
          </a:xfrm>
        </p:grpSpPr>
        <p:sp>
          <p:nvSpPr>
            <p:cNvPr id="12" name="Flèche en arc 11"/>
            <p:cNvSpPr/>
            <p:nvPr/>
          </p:nvSpPr>
          <p:spPr>
            <a:xfrm rot="5400000">
              <a:off x="2822929" y="1330025"/>
              <a:ext cx="3413516" cy="4619588"/>
            </a:xfrm>
            <a:prstGeom prst="circularArrow">
              <a:avLst>
                <a:gd name="adj1" fmla="val 9614"/>
                <a:gd name="adj2" fmla="val 1298958"/>
                <a:gd name="adj3" fmla="val 2941940"/>
                <a:gd name="adj4" fmla="val 6400764"/>
                <a:gd name="adj5" fmla="val 16465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1639663" y="1163726"/>
              <a:ext cx="1190455" cy="1020970"/>
              <a:chOff x="6372200" y="116632"/>
              <a:chExt cx="2771800" cy="2489418"/>
            </a:xfrm>
          </p:grpSpPr>
          <p:pic>
            <p:nvPicPr>
              <p:cNvPr id="38" name="Picture 4" descr="C:\nbilot\Boulot\THESE\Docs\Images\Divers\Abatteuse groupeuse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208" y="836712"/>
                <a:ext cx="1404147" cy="1769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http://www.ayroles-motoculture.com/images/560xp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1052736"/>
                <a:ext cx="1548458" cy="837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" descr="C:\nbilot\Boulot\THESE\Docs\Images\Divers\Abatteuse jouet petite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4824" y="116632"/>
                <a:ext cx="2449176" cy="1390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e 13"/>
            <p:cNvGrpSpPr/>
            <p:nvPr/>
          </p:nvGrpSpPr>
          <p:grpSpPr>
            <a:xfrm>
              <a:off x="5604269" y="1660438"/>
              <a:ext cx="1459390" cy="1069479"/>
              <a:chOff x="7152778" y="908719"/>
              <a:chExt cx="1790632" cy="1779569"/>
            </a:xfrm>
          </p:grpSpPr>
          <p:pic>
            <p:nvPicPr>
              <p:cNvPr id="36" name="Picture 3" descr="C:\nbilot\Boulot\THESE\Docs\Images\Porteur rémanents2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2778" y="908719"/>
                <a:ext cx="1784647" cy="1050773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C:\nbilot\Boulot\THESE\Docs\Images\Porteur billons.JPG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8763" y="1434106"/>
                <a:ext cx="1784647" cy="1254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http://www.bioenergie-promotion.fr/wp-content/uploads/2013/02/Amarrage-de-la-b%C3%A2che-de-couverture-Walki-Group-Oy-e1362062207616.jpg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967"/>
            <a:stretch/>
          </p:blipFill>
          <p:spPr bwMode="auto">
            <a:xfrm>
              <a:off x="3559302" y="1283379"/>
              <a:ext cx="1639406" cy="8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nbilot\Desktop\ChipperRoadside+Truck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002" y="2478038"/>
              <a:ext cx="1376835" cy="918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e 16"/>
            <p:cNvGrpSpPr/>
            <p:nvPr/>
          </p:nvGrpSpPr>
          <p:grpSpPr>
            <a:xfrm>
              <a:off x="4093873" y="4925471"/>
              <a:ext cx="1399672" cy="1008434"/>
              <a:chOff x="7137934" y="116632"/>
              <a:chExt cx="2006066" cy="1770483"/>
            </a:xfrm>
          </p:grpSpPr>
          <p:pic>
            <p:nvPicPr>
              <p:cNvPr id="34" name="Picture 2" descr="http://img96.imageshack.us/img96/2522/p10200221.jpg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2324" y="753358"/>
                <a:ext cx="1511676" cy="1133757"/>
              </a:xfrm>
              <a:prstGeom prst="rect">
                <a:avLst/>
              </a:prstGeom>
              <a:noFill/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4" descr="http://chargeurs.xtrmexport.com/03-00_tonnes/images/chargeur_4x4_articule_zl30e-2_3-00_tonnes-hyperzoom.gif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7934" y="116632"/>
                <a:ext cx="1879200" cy="974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e 17"/>
            <p:cNvGrpSpPr/>
            <p:nvPr/>
          </p:nvGrpSpPr>
          <p:grpSpPr>
            <a:xfrm>
              <a:off x="5906065" y="4933716"/>
              <a:ext cx="1292378" cy="938624"/>
              <a:chOff x="6516216" y="107525"/>
              <a:chExt cx="2688256" cy="1759778"/>
            </a:xfrm>
          </p:grpSpPr>
          <p:pic>
            <p:nvPicPr>
              <p:cNvPr id="31" name="Picture 3" descr="C:\Users\nbilot\Desktop\Plaquettes_séchages_sans_couvert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33" y="787303"/>
                <a:ext cx="1440000" cy="1080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nbilot\Desktop\Plaquettes_séchage_couvert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60801"/>
                <a:ext cx="1440000" cy="10799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C:\Users\nbilot\Desktop\Plaquettes_séchage_bâche.jpg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4472" y="107525"/>
                <a:ext cx="1440000" cy="9625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e 18"/>
            <p:cNvGrpSpPr/>
            <p:nvPr/>
          </p:nvGrpSpPr>
          <p:grpSpPr>
            <a:xfrm>
              <a:off x="7164265" y="3701390"/>
              <a:ext cx="1486400" cy="1126468"/>
              <a:chOff x="6948264" y="218408"/>
              <a:chExt cx="2206104" cy="1535490"/>
            </a:xfrm>
          </p:grpSpPr>
          <p:pic>
            <p:nvPicPr>
              <p:cNvPr id="29" name="Picture 2" descr="http://www.somotra.fr/pics/725.gif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48264" y="218408"/>
                <a:ext cx="1496993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7795" y="721353"/>
                <a:ext cx="1796573" cy="103254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roupe 19"/>
            <p:cNvGrpSpPr/>
            <p:nvPr/>
          </p:nvGrpSpPr>
          <p:grpSpPr>
            <a:xfrm>
              <a:off x="2490554" y="4846361"/>
              <a:ext cx="1486400" cy="1126468"/>
              <a:chOff x="6948264" y="218408"/>
              <a:chExt cx="2206104" cy="1535490"/>
            </a:xfrm>
          </p:grpSpPr>
          <p:pic>
            <p:nvPicPr>
              <p:cNvPr id="27" name="Picture 2" descr="http://www.somotra.fr/pics/725.gif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48264" y="218408"/>
                <a:ext cx="1496993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7795" y="721353"/>
                <a:ext cx="1796573" cy="103254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6" descr="C:\Users\nbilot\Desktop\Heating_plant.jpg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288" y="3313644"/>
              <a:ext cx="956319" cy="143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e 21"/>
            <p:cNvGrpSpPr/>
            <p:nvPr/>
          </p:nvGrpSpPr>
          <p:grpSpPr>
            <a:xfrm>
              <a:off x="1411202" y="988844"/>
              <a:ext cx="1960819" cy="1904162"/>
              <a:chOff x="6372200" y="116632"/>
              <a:chExt cx="2771800" cy="2489418"/>
            </a:xfrm>
          </p:grpSpPr>
          <p:pic>
            <p:nvPicPr>
              <p:cNvPr id="24" name="Picture 4" descr="C:\nbilot\Boulot\THESE\Docs\Images\Divers\Abatteuse groupeuse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8208" y="836712"/>
                <a:ext cx="1404147" cy="1769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http://www.ayroles-motoculture.com/images/560xp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1052736"/>
                <a:ext cx="1548458" cy="837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C:\nbilot\Boulot\THESE\Docs\Images\Divers\Abatteuse jouet petite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4824" y="116632"/>
                <a:ext cx="2449176" cy="1390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2" descr="https://encrypted-tbn3.gstatic.com/images?q=tbn:ANd9GcTX1yBDf0VN3qFrMacW6KgWbUS4ckt69Dhsjv6FkMytzAjkJHJVVg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417038"/>
              <a:ext cx="1044448" cy="121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>
            <a:off x="9244996" y="2016352"/>
            <a:ext cx="2642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Simulation of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scenarios at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step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forest</a:t>
            </a:r>
            <a:r>
              <a:rPr lang="fr-FR" sz="2400" dirty="0" smtClean="0"/>
              <a:t> to the </a:t>
            </a:r>
            <a:r>
              <a:rPr lang="fr-FR" sz="2400" dirty="0" err="1" smtClean="0"/>
              <a:t>mill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09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1916" y="79375"/>
            <a:ext cx="1059848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ts val="2500"/>
              </a:spcBef>
            </a:pPr>
            <a:r>
              <a:rPr lang="en-US" altLang="fr-FR" b="1" dirty="0">
                <a:latin typeface="Arial Black" panose="020B0A04020102020204" pitchFamily="34" charset="0"/>
              </a:rPr>
              <a:t>Toward an </a:t>
            </a:r>
            <a:r>
              <a:rPr lang="en-US" altLang="fr-FR" b="1" smtClean="0">
                <a:latin typeface="Arial Black" panose="020B0A04020102020204" pitchFamily="34" charset="0"/>
              </a:rPr>
              <a:t>optimized chain for </a:t>
            </a:r>
            <a:r>
              <a:rPr lang="en-US" altLang="fr-FR" b="1" dirty="0">
                <a:latin typeface="Arial Black" panose="020B0A04020102020204" pitchFamily="34" charset="0"/>
              </a:rPr>
              <a:t>the sustainable </a:t>
            </a:r>
            <a:r>
              <a:rPr lang="en-US" altLang="fr-FR" b="1" dirty="0" smtClean="0">
                <a:latin typeface="Arial Black" panose="020B0A04020102020204" pitchFamily="34" charset="0"/>
              </a:rPr>
              <a:t>use of </a:t>
            </a:r>
            <a:r>
              <a:rPr lang="en-US" altLang="fr-FR" b="1" dirty="0">
                <a:latin typeface="Arial Black" panose="020B0A04020102020204" pitchFamily="34" charset="0"/>
              </a:rPr>
              <a:t>forest biomass </a:t>
            </a:r>
            <a:r>
              <a:rPr lang="en-US" altLang="fr-FR" b="1" dirty="0" smtClean="0">
                <a:latin typeface="Arial Black" panose="020B0A04020102020204" pitchFamily="34" charset="0"/>
              </a:rPr>
              <a:t>for energy</a:t>
            </a:r>
            <a:endParaRPr lang="en-US" altLang="fr-FR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491916" y="1193546"/>
            <a:ext cx="1024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Critical point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dirty="0" smtClean="0">
                <a:solidFill>
                  <a:srgbClr val="FF0000"/>
                </a:solidFill>
              </a:rPr>
              <a:t> : </a:t>
            </a:r>
            <a:r>
              <a:rPr lang="en-US" dirty="0">
                <a:solidFill>
                  <a:srgbClr val="FF0000"/>
                </a:solidFill>
              </a:rPr>
              <a:t>Conversion matrix to assess </a:t>
            </a:r>
            <a:r>
              <a:rPr lang="en-US" dirty="0" smtClean="0">
                <a:solidFill>
                  <a:srgbClr val="FF0000"/>
                </a:solidFill>
              </a:rPr>
              <a:t>HHV </a:t>
            </a:r>
            <a:r>
              <a:rPr lang="en-US" dirty="0">
                <a:solidFill>
                  <a:srgbClr val="FF0000"/>
                </a:solidFill>
              </a:rPr>
              <a:t>and Ash </a:t>
            </a:r>
            <a:r>
              <a:rPr lang="en-US" dirty="0" smtClean="0">
                <a:solidFill>
                  <a:srgbClr val="FF0000"/>
                </a:solidFill>
              </a:rPr>
              <a:t>content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emi-tour 6"/>
          <p:cNvSpPr/>
          <p:nvPr/>
        </p:nvSpPr>
        <p:spPr>
          <a:xfrm>
            <a:off x="2493511" y="2448704"/>
            <a:ext cx="3895703" cy="331236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gradFill>
            <a:gsLst>
              <a:gs pos="85000">
                <a:srgbClr val="C00000"/>
              </a:gs>
              <a:gs pos="15000">
                <a:schemeClr val="accent3"/>
              </a:gs>
              <a:gs pos="0">
                <a:schemeClr val="accent3"/>
              </a:gs>
              <a:gs pos="100000">
                <a:srgbClr val="C0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Wood </a:t>
            </a:r>
            <a:r>
              <a:rPr lang="fr-FR" sz="2800" b="1" dirty="0" err="1" smtClean="0">
                <a:solidFill>
                  <a:schemeClr val="tx1"/>
                </a:solidFill>
              </a:rPr>
              <a:t>energy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br>
              <a:rPr lang="fr-FR" sz="28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production </a:t>
            </a:r>
            <a:r>
              <a:rPr lang="fr-FR" sz="2800" b="1" dirty="0" err="1" smtClean="0">
                <a:solidFill>
                  <a:schemeClr val="tx1"/>
                </a:solidFill>
              </a:rPr>
              <a:t>chain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78395" y="1555610"/>
            <a:ext cx="3735677" cy="5187421"/>
            <a:chOff x="332267" y="879722"/>
            <a:chExt cx="3735677" cy="5187421"/>
          </a:xfrm>
        </p:grpSpPr>
        <p:pic>
          <p:nvPicPr>
            <p:cNvPr id="12" name="Picture 5" descr="C:\nbilot\Boulot\M2 - Publication\Images\Arbre coloré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457" y="1469365"/>
              <a:ext cx="2122226" cy="411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nbilot\Desktop\humu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92" y="5532825"/>
              <a:ext cx="3662552" cy="5343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14" name="ZoneTexte 13"/>
            <p:cNvSpPr txBox="1"/>
            <p:nvPr/>
          </p:nvSpPr>
          <p:spPr>
            <a:xfrm>
              <a:off x="332267" y="879722"/>
              <a:ext cx="3420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 err="1" smtClean="0"/>
                <a:t>Ecology</a:t>
              </a:r>
              <a:r>
                <a:rPr lang="fr-FR" sz="2400" b="1" dirty="0" smtClean="0"/>
                <a:t>, </a:t>
              </a:r>
              <a:r>
                <a:rPr lang="fr-FR" sz="2400" b="1" dirty="0" err="1" smtClean="0"/>
                <a:t>Biogeochemistry</a:t>
              </a:r>
              <a:endParaRPr lang="fr-FR" sz="2400" b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699823" y="1555610"/>
            <a:ext cx="2534729" cy="5285582"/>
            <a:chOff x="5853695" y="879722"/>
            <a:chExt cx="2534729" cy="5285582"/>
          </a:xfrm>
        </p:grpSpPr>
        <p:pic>
          <p:nvPicPr>
            <p:cNvPr id="16" name="Picture 3" descr="C:\nbilot\Boulot\M2 - Publication\Images\poel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143" y="3324247"/>
              <a:ext cx="1690476" cy="2841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e 16"/>
            <p:cNvGrpSpPr/>
            <p:nvPr/>
          </p:nvGrpSpPr>
          <p:grpSpPr>
            <a:xfrm>
              <a:off x="5853695" y="1417908"/>
              <a:ext cx="2534729" cy="1651052"/>
              <a:chOff x="5637671" y="836712"/>
              <a:chExt cx="2030673" cy="1146996"/>
            </a:xfrm>
          </p:grpSpPr>
          <p:pic>
            <p:nvPicPr>
              <p:cNvPr id="19" name="Picture 2" descr="C:\nbilot\Boulot\M2 - Publication\Images\plaquettes_forestieres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7671" y="945032"/>
                <a:ext cx="1009495" cy="6924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C:\nbilot\Boulot\M2 - Publication\Images\buches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9338" y="1291257"/>
                <a:ext cx="996331" cy="692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7" descr="C:\nbilot\Boulot\M2 - Publication\Images\granul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1210" y="836712"/>
                <a:ext cx="1067134" cy="692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ZoneTexte 17"/>
            <p:cNvSpPr txBox="1"/>
            <p:nvPr/>
          </p:nvSpPr>
          <p:spPr>
            <a:xfrm>
              <a:off x="6737009" y="879722"/>
              <a:ext cx="1053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 err="1" smtClean="0"/>
                <a:t>Energy</a:t>
              </a:r>
              <a:endParaRPr lang="fr-FR" sz="2400" b="1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609816" y="2923468"/>
            <a:ext cx="6552728" cy="3742275"/>
            <a:chOff x="1763688" y="2247580"/>
            <a:chExt cx="6552728" cy="3742275"/>
          </a:xfrm>
        </p:grpSpPr>
        <p:grpSp>
          <p:nvGrpSpPr>
            <p:cNvPr id="23" name="Groupe 22"/>
            <p:cNvGrpSpPr/>
            <p:nvPr/>
          </p:nvGrpSpPr>
          <p:grpSpPr>
            <a:xfrm>
              <a:off x="1763688" y="2564904"/>
              <a:ext cx="6552728" cy="3424951"/>
              <a:chOff x="1763688" y="2564904"/>
              <a:chExt cx="6552728" cy="3424951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1763688" y="3068960"/>
                <a:ext cx="1872208" cy="2920895"/>
                <a:chOff x="2123728" y="3068960"/>
                <a:chExt cx="1584176" cy="2731024"/>
              </a:xfrm>
            </p:grpSpPr>
            <p:sp>
              <p:nvSpPr>
                <p:cNvPr id="33" name="Rectangle à coins arrondis 32"/>
                <p:cNvSpPr/>
                <p:nvPr/>
              </p:nvSpPr>
              <p:spPr>
                <a:xfrm>
                  <a:off x="2123728" y="3068960"/>
                  <a:ext cx="1584176" cy="2731024"/>
                </a:xfrm>
                <a:prstGeom prst="roundRect">
                  <a:avLst/>
                </a:prstGeom>
                <a:solidFill>
                  <a:srgbClr val="FFFFFF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2555776" y="3068960"/>
                  <a:ext cx="694841" cy="2676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C</a:t>
                  </a:r>
                </a:p>
                <a:p>
                  <a:pPr algn="ctr"/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N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S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P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K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Ca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Mg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Mn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Na</a:t>
                  </a:r>
                  <a:b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</a:br>
                  <a:r>
                    <a:rPr lang="fr-FR" b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Al</a:t>
                  </a:r>
                  <a:endParaRPr lang="fr-FR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5" name="Flèche courbée vers la droite 34"/>
                <p:cNvSpPr/>
                <p:nvPr/>
              </p:nvSpPr>
              <p:spPr>
                <a:xfrm flipV="1">
                  <a:off x="2279408" y="3261416"/>
                  <a:ext cx="348344" cy="2301063"/>
                </a:xfrm>
                <a:prstGeom prst="curved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Flèche courbée vers la droite 35"/>
                <p:cNvSpPr/>
                <p:nvPr/>
              </p:nvSpPr>
              <p:spPr>
                <a:xfrm rot="10800000" flipV="1">
                  <a:off x="3236916" y="3327375"/>
                  <a:ext cx="348344" cy="2301063"/>
                </a:xfrm>
                <a:prstGeom prst="curved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>
                <a:off x="6149541" y="2564904"/>
                <a:ext cx="2166875" cy="1728192"/>
                <a:chOff x="8165277" y="2483604"/>
                <a:chExt cx="2166875" cy="1202847"/>
              </a:xfrm>
            </p:grpSpPr>
            <p:sp>
              <p:nvSpPr>
                <p:cNvPr id="30" name="Rectangle à coins arrondis 29"/>
                <p:cNvSpPr/>
                <p:nvPr/>
              </p:nvSpPr>
              <p:spPr>
                <a:xfrm>
                  <a:off x="8165277" y="2483604"/>
                  <a:ext cx="2166875" cy="1202847"/>
                </a:xfrm>
                <a:prstGeom prst="roundRect">
                  <a:avLst/>
                </a:prstGeom>
                <a:solidFill>
                  <a:srgbClr val="FFFFFF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8675968" y="2483604"/>
                  <a:ext cx="1090940" cy="2570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C00000"/>
                      </a:solidFill>
                    </a:rPr>
                    <a:t>C, H, O, N</a:t>
                  </a:r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2" name="Flèche vers le bas 31"/>
                <p:cNvSpPr/>
                <p:nvPr/>
              </p:nvSpPr>
              <p:spPr>
                <a:xfrm>
                  <a:off x="9121490" y="2852936"/>
                  <a:ext cx="275046" cy="432048"/>
                </a:xfrm>
                <a:prstGeom prst="down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24" name="ZoneTexte 23"/>
            <p:cNvSpPr txBox="1"/>
            <p:nvPr/>
          </p:nvSpPr>
          <p:spPr>
            <a:xfrm>
              <a:off x="1763688" y="2708920"/>
              <a:ext cx="2128403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"Dry </a:t>
              </a:r>
              <a:r>
                <a:rPr lang="fr-FR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material</a:t>
              </a:r>
              <a:r>
                <a:rPr lang="fr-FR" b="1" dirty="0" smtClean="0">
                  <a:solidFill>
                    <a:schemeClr val="accent3">
                      <a:lumMod val="75000"/>
                    </a:schemeClr>
                  </a:solidFill>
                </a:rPr>
                <a:t>": 65°C</a:t>
              </a:r>
              <a:endParaRPr lang="fr-FR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001424" y="2247580"/>
              <a:ext cx="2245423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"Dry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material</a:t>
              </a:r>
              <a:r>
                <a:rPr lang="fr-FR" b="1" dirty="0" smtClean="0">
                  <a:solidFill>
                    <a:srgbClr val="C00000"/>
                  </a:solidFill>
                </a:rPr>
                <a:t>": 103°C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149541" y="3797026"/>
              <a:ext cx="2166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C00000"/>
                  </a:solidFill>
                </a:rPr>
                <a:t>Heating</a:t>
              </a:r>
              <a:r>
                <a:rPr lang="fr-FR" b="1" dirty="0" smtClean="0">
                  <a:solidFill>
                    <a:srgbClr val="C00000"/>
                  </a:solidFill>
                </a:rPr>
                <a:t> value,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Ashes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337081" y="1656616"/>
            <a:ext cx="8640860" cy="2953412"/>
            <a:chOff x="3337081" y="1656616"/>
            <a:chExt cx="8640860" cy="2953412"/>
          </a:xfrm>
        </p:grpSpPr>
        <p:grpSp>
          <p:nvGrpSpPr>
            <p:cNvPr id="37" name="Groupe 36"/>
            <p:cNvGrpSpPr/>
            <p:nvPr/>
          </p:nvGrpSpPr>
          <p:grpSpPr>
            <a:xfrm>
              <a:off x="3337081" y="1656616"/>
              <a:ext cx="2362742" cy="2287218"/>
              <a:chOff x="3527421" y="1731375"/>
              <a:chExt cx="2326274" cy="2287218"/>
            </a:xfrm>
          </p:grpSpPr>
          <p:sp>
            <p:nvSpPr>
              <p:cNvPr id="38" name="Explosion 2 37"/>
              <p:cNvSpPr/>
              <p:nvPr/>
            </p:nvSpPr>
            <p:spPr>
              <a:xfrm rot="1725287">
                <a:off x="3527421" y="1731375"/>
                <a:ext cx="2326274" cy="2287218"/>
              </a:xfrm>
              <a:prstGeom prst="irregularSeal2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lèche droite 38"/>
              <p:cNvSpPr/>
              <p:nvPr/>
            </p:nvSpPr>
            <p:spPr>
              <a:xfrm>
                <a:off x="3527421" y="2432246"/>
                <a:ext cx="2089159" cy="996754"/>
              </a:xfrm>
              <a:prstGeom prst="rightArrow">
                <a:avLst>
                  <a:gd name="adj1" fmla="val 73298"/>
                  <a:gd name="adj2" fmla="val 5000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b="1" dirty="0" err="1" smtClean="0"/>
                  <a:t>Bilot</a:t>
                </a:r>
                <a:r>
                  <a:rPr lang="fr-FR" sz="2400" b="1" dirty="0" smtClean="0"/>
                  <a:t> et al.</a:t>
                </a:r>
                <a:endParaRPr lang="fr-FR" sz="2400" b="1" dirty="0"/>
              </a:p>
            </p:txBody>
          </p:sp>
        </p:grp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81683" y="2357487"/>
              <a:ext cx="3396258" cy="2252541"/>
            </a:xfrm>
            <a:prstGeom prst="rect">
              <a:avLst/>
            </a:prstGeom>
          </p:spPr>
        </p:pic>
      </p:grpSp>
      <p:sp>
        <p:nvSpPr>
          <p:cNvPr id="40" name="Text Box 1441"/>
          <p:cNvSpPr txBox="1">
            <a:spLocks noChangeArrowheads="1"/>
          </p:cNvSpPr>
          <p:nvPr/>
        </p:nvSpPr>
        <p:spPr bwMode="auto">
          <a:xfrm>
            <a:off x="10661328" y="6496466"/>
            <a:ext cx="1510350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Bilot</a:t>
            </a:r>
            <a:r>
              <a:rPr lang="en-US" altLang="fr-FR" sz="1600" i="1" dirty="0" smtClean="0"/>
              <a:t> </a:t>
            </a:r>
            <a:r>
              <a:rPr lang="en-US" altLang="fr-FR" sz="1600" i="1" dirty="0" smtClean="0"/>
              <a:t>et al. 2015</a:t>
            </a:r>
            <a:endParaRPr lang="en-US" alt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9653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91916" y="79375"/>
            <a:ext cx="1059848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ts val="2500"/>
              </a:spcBef>
            </a:pPr>
            <a:r>
              <a:rPr lang="en-US" altLang="fr-FR" b="1" dirty="0">
                <a:latin typeface="Arial Black" panose="020B0A04020102020204" pitchFamily="34" charset="0"/>
              </a:rPr>
              <a:t>Toward an </a:t>
            </a:r>
            <a:r>
              <a:rPr lang="en-US" altLang="fr-FR" b="1" smtClean="0">
                <a:latin typeface="Arial Black" panose="020B0A04020102020204" pitchFamily="34" charset="0"/>
              </a:rPr>
              <a:t>optimized chain for </a:t>
            </a:r>
            <a:r>
              <a:rPr lang="en-US" altLang="fr-FR" b="1" dirty="0">
                <a:latin typeface="Arial Black" panose="020B0A04020102020204" pitchFamily="34" charset="0"/>
              </a:rPr>
              <a:t>the sustainable </a:t>
            </a:r>
            <a:r>
              <a:rPr lang="en-US" altLang="fr-FR" b="1" dirty="0" smtClean="0">
                <a:latin typeface="Arial Black" panose="020B0A04020102020204" pitchFamily="34" charset="0"/>
              </a:rPr>
              <a:t>use of </a:t>
            </a:r>
            <a:r>
              <a:rPr lang="en-US" altLang="fr-FR" b="1" dirty="0">
                <a:latin typeface="Arial Black" panose="020B0A04020102020204" pitchFamily="34" charset="0"/>
              </a:rPr>
              <a:t>forest biomass </a:t>
            </a:r>
            <a:r>
              <a:rPr lang="en-US" altLang="fr-FR" b="1" dirty="0" smtClean="0">
                <a:latin typeface="Arial Black" panose="020B0A04020102020204" pitchFamily="34" charset="0"/>
              </a:rPr>
              <a:t>for energy</a:t>
            </a:r>
            <a:endParaRPr lang="en-US" altLang="fr-FR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28" name="ZoneTexte 127"/>
          <p:cNvSpPr txBox="1"/>
          <p:nvPr/>
        </p:nvSpPr>
        <p:spPr>
          <a:xfrm>
            <a:off x="1491916" y="1193546"/>
            <a:ext cx="1024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Critical point </a:t>
            </a:r>
            <a:r>
              <a:rPr lang="fr-FR" dirty="0">
                <a:solidFill>
                  <a:srgbClr val="FF0000"/>
                </a:solidFill>
              </a:rPr>
              <a:t>4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Indicators on the </a:t>
            </a:r>
            <a:r>
              <a:rPr lang="en-US" dirty="0" smtClean="0">
                <a:solidFill>
                  <a:srgbClr val="FF0000"/>
                </a:solidFill>
              </a:rPr>
              <a:t>impact of increased harvest on tree growth, </a:t>
            </a:r>
            <a:r>
              <a:rPr lang="en-US" dirty="0">
                <a:solidFill>
                  <a:srgbClr val="FF0000"/>
                </a:solidFill>
              </a:rPr>
              <a:t>responses </a:t>
            </a:r>
            <a:r>
              <a:rPr lang="en-US" dirty="0" smtClean="0">
                <a:solidFill>
                  <a:srgbClr val="FF0000"/>
                </a:solidFill>
              </a:rPr>
              <a:t>curves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491916" y="1691243"/>
            <a:ext cx="1024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Critical point </a:t>
            </a:r>
            <a:r>
              <a:rPr lang="fr-FR" dirty="0">
                <a:solidFill>
                  <a:srgbClr val="FF0000"/>
                </a:solidFill>
              </a:rPr>
              <a:t>5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Non desirable </a:t>
            </a:r>
            <a:r>
              <a:rPr lang="en-US" dirty="0" smtClean="0">
                <a:solidFill>
                  <a:srgbClr val="FF0000"/>
                </a:solidFill>
              </a:rPr>
              <a:t>elements (such as heavy metals) </a:t>
            </a:r>
            <a:r>
              <a:rPr lang="en-US" dirty="0">
                <a:solidFill>
                  <a:srgbClr val="FF0000"/>
                </a:solidFill>
              </a:rPr>
              <a:t>in ashes, impact on ecosystem </a:t>
            </a:r>
            <a:r>
              <a:rPr lang="en-US" dirty="0" smtClean="0">
                <a:solidFill>
                  <a:srgbClr val="FF0000"/>
                </a:solidFill>
              </a:rPr>
              <a:t>functioning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 descr="logo_ad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2" y="2196369"/>
            <a:ext cx="1588342" cy="175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65685" y="2290764"/>
            <a:ext cx="980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projects</a:t>
            </a:r>
            <a:r>
              <a:rPr lang="fr-FR" sz="2800" dirty="0" smtClean="0"/>
              <a:t> have </a:t>
            </a:r>
            <a:r>
              <a:rPr lang="fr-FR" sz="2800" dirty="0" err="1" smtClean="0"/>
              <a:t>started</a:t>
            </a:r>
            <a:r>
              <a:rPr lang="fr-FR" sz="2800" dirty="0" smtClean="0"/>
              <a:t> in 2014, </a:t>
            </a:r>
            <a:r>
              <a:rPr lang="fr-FR" sz="2800" dirty="0" err="1" smtClean="0"/>
              <a:t>funded</a:t>
            </a:r>
            <a:r>
              <a:rPr lang="fr-FR" sz="2800" dirty="0" smtClean="0"/>
              <a:t> by the </a:t>
            </a:r>
            <a:r>
              <a:rPr lang="en-US" sz="2800" dirty="0"/>
              <a:t>French environmental and energy management agency (ADEME)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42" name="Rectangle 41"/>
          <p:cNvSpPr/>
          <p:nvPr/>
        </p:nvSpPr>
        <p:spPr>
          <a:xfrm>
            <a:off x="2618184" y="3478165"/>
            <a:ext cx="935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INSENSE: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Ecosystems sensitivity indicators to increased biomass removal in forests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18185" y="4543467"/>
            <a:ext cx="8330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RESPIRE: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Slash management in forests: potentialities, environmental impact and compensation by wood ashes.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7466" y="5823284"/>
            <a:ext cx="8346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</a:rPr>
              <a:t>Starting</a:t>
            </a:r>
            <a:r>
              <a:rPr lang="fr-FR" sz="3600" b="1" dirty="0" smtClean="0">
                <a:solidFill>
                  <a:srgbClr val="FF0000"/>
                </a:solidFill>
              </a:rPr>
              <a:t> points for a future collaboration ? 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7813" y="23019"/>
            <a:ext cx="67325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Context</a:t>
            </a:r>
            <a:r>
              <a:rPr lang="fr-FR" altLang="fr-FR" b="1" dirty="0" smtClean="0">
                <a:latin typeface="Arial Black" panose="020B0A04020102020204" pitchFamily="34" charset="0"/>
              </a:rPr>
              <a:t> and main issues</a:t>
            </a:r>
            <a:r>
              <a:rPr lang="fr-FR" altLang="fr-FR" b="1" dirty="0">
                <a:latin typeface="Arial Black" panose="020B0A04020102020204" pitchFamily="34" charset="0"/>
              </a:rPr>
              <a:t/>
            </a:r>
            <a:br>
              <a:rPr lang="fr-FR" altLang="fr-FR" b="1" dirty="0">
                <a:latin typeface="Arial Black" panose="020B0A04020102020204" pitchFamily="34" charset="0"/>
              </a:rPr>
            </a:br>
            <a:r>
              <a:rPr lang="fr-FR" altLang="fr-FR" sz="2000" b="1" dirty="0" err="1" smtClean="0">
                <a:latin typeface="Arial Black" panose="020B0A04020102020204" pitchFamily="34" charset="0"/>
              </a:rPr>
              <a:t>Energy</a:t>
            </a:r>
            <a:r>
              <a:rPr lang="fr-FR" altLang="fr-FR" sz="2000" b="1" dirty="0" smtClean="0">
                <a:latin typeface="Arial Black" panose="020B0A04020102020204" pitchFamily="34" charset="0"/>
              </a:rPr>
              <a:t> </a:t>
            </a:r>
            <a:r>
              <a:rPr lang="fr-FR" altLang="fr-FR" sz="2000" b="1" dirty="0" err="1" smtClean="0">
                <a:latin typeface="Arial Black" panose="020B0A04020102020204" pitchFamily="34" charset="0"/>
              </a:rPr>
              <a:t>policies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872" y="1589612"/>
            <a:ext cx="1192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policies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</a:t>
            </a:r>
            <a:r>
              <a:rPr 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characterized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by </a:t>
            </a:r>
            <a:r>
              <a:rPr 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complimentary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objectives</a:t>
            </a:r>
            <a:r>
              <a:rPr lang="fr-F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2225" y="2599538"/>
            <a:ext cx="5546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fossil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consumption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72225" y="3159517"/>
            <a:ext cx="9652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renewable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particularly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woodfuel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sector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292" y="3794639"/>
            <a:ext cx="8535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European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policies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proportion of 20%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renewable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energies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total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consumption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whole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EU for 2020 (2009/28/CE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France: 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799099" y="5039003"/>
            <a:ext cx="1046037" cy="4207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720287" y="5177872"/>
            <a:ext cx="2574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forest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management </a:t>
            </a:r>
            <a:r>
              <a:rPr lang="fr-FR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intensity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224250" y="5210130"/>
            <a:ext cx="841827" cy="48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255413" y="5698421"/>
            <a:ext cx="781635" cy="506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82191" y="4575880"/>
            <a:ext cx="3584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short rotation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cropping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systems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dedicated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wood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production (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see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Marron et al.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session)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2190" y="5946818"/>
            <a:ext cx="403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harvesting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existing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forest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ecosystems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presentation</a:t>
            </a:r>
            <a:r>
              <a:rPr lang="fr-F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656874" y="4903948"/>
            <a:ext cx="253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Impact on </a:t>
            </a:r>
            <a:r>
              <a:rPr lang="fr-FR" sz="2800" dirty="0" err="1" smtClean="0"/>
              <a:t>soil</a:t>
            </a:r>
            <a:r>
              <a:rPr lang="fr-FR" sz="2800" dirty="0" smtClean="0"/>
              <a:t> and </a:t>
            </a:r>
            <a:r>
              <a:rPr lang="fr-FR" sz="2800" dirty="0" err="1" smtClean="0"/>
              <a:t>forest</a:t>
            </a:r>
            <a:r>
              <a:rPr lang="fr-FR" sz="2800" dirty="0" smtClean="0"/>
              <a:t> </a:t>
            </a:r>
            <a:r>
              <a:rPr lang="fr-FR" sz="2800" dirty="0" err="1" smtClean="0"/>
              <a:t>sustainability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cxnSp>
        <p:nvCxnSpPr>
          <p:cNvPr id="25" name="Connecteur droit avec flèche 24"/>
          <p:cNvCxnSpPr>
            <a:stCxn id="21" idx="3"/>
            <a:endCxn id="23" idx="1"/>
          </p:cNvCxnSpPr>
          <p:nvPr/>
        </p:nvCxnSpPr>
        <p:spPr>
          <a:xfrm>
            <a:off x="8766717" y="5176045"/>
            <a:ext cx="890157" cy="420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2" idx="3"/>
            <a:endCxn id="23" idx="1"/>
          </p:cNvCxnSpPr>
          <p:nvPr/>
        </p:nvCxnSpPr>
        <p:spPr>
          <a:xfrm flipV="1">
            <a:off x="9217163" y="5596446"/>
            <a:ext cx="439711" cy="67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7813" y="23019"/>
            <a:ext cx="67325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Context</a:t>
            </a:r>
            <a:r>
              <a:rPr lang="fr-FR" altLang="fr-FR" b="1" dirty="0" smtClean="0">
                <a:latin typeface="Arial Black" panose="020B0A04020102020204" pitchFamily="34" charset="0"/>
              </a:rPr>
              <a:t> and main issues</a:t>
            </a:r>
            <a:r>
              <a:rPr lang="fr-FR" altLang="fr-FR" b="1" dirty="0">
                <a:latin typeface="Arial Black" panose="020B0A04020102020204" pitchFamily="34" charset="0"/>
              </a:rPr>
              <a:t/>
            </a:r>
            <a:br>
              <a:rPr lang="fr-FR" altLang="fr-FR" b="1" dirty="0">
                <a:latin typeface="Arial Black" panose="020B0A04020102020204" pitchFamily="34" charset="0"/>
              </a:rPr>
            </a:br>
            <a:r>
              <a:rPr lang="fr-FR" altLang="fr-FR" sz="2000" b="1" dirty="0" smtClean="0">
                <a:latin typeface="Arial Black" panose="020B0A04020102020204" pitchFamily="34" charset="0"/>
              </a:rPr>
              <a:t>Scientific challenges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985609" y="1556094"/>
            <a:ext cx="1453116" cy="1737924"/>
            <a:chOff x="4901784" y="1633928"/>
            <a:chExt cx="3629788" cy="4511306"/>
          </a:xfrm>
        </p:grpSpPr>
        <p:sp>
          <p:nvSpPr>
            <p:cNvPr id="5" name="Forme libre 4"/>
            <p:cNvSpPr/>
            <p:nvPr/>
          </p:nvSpPr>
          <p:spPr>
            <a:xfrm>
              <a:off x="4901784" y="1633928"/>
              <a:ext cx="3629788" cy="3477718"/>
            </a:xfrm>
            <a:custGeom>
              <a:avLst/>
              <a:gdLst>
                <a:gd name="connsiteX0" fmla="*/ 1978701 w 3629788"/>
                <a:gd name="connsiteY0" fmla="*/ 3043003 h 3477718"/>
                <a:gd name="connsiteX1" fmla="*/ 2083632 w 3629788"/>
                <a:gd name="connsiteY1" fmla="*/ 3057993 h 3477718"/>
                <a:gd name="connsiteX2" fmla="*/ 2128603 w 3629788"/>
                <a:gd name="connsiteY2" fmla="*/ 3072983 h 3477718"/>
                <a:gd name="connsiteX3" fmla="*/ 2218544 w 3629788"/>
                <a:gd name="connsiteY3" fmla="*/ 3087974 h 3477718"/>
                <a:gd name="connsiteX4" fmla="*/ 2473377 w 3629788"/>
                <a:gd name="connsiteY4" fmla="*/ 3072983 h 3477718"/>
                <a:gd name="connsiteX5" fmla="*/ 2548327 w 3629788"/>
                <a:gd name="connsiteY5" fmla="*/ 2968052 h 3477718"/>
                <a:gd name="connsiteX6" fmla="*/ 2578308 w 3629788"/>
                <a:gd name="connsiteY6" fmla="*/ 2878111 h 3477718"/>
                <a:gd name="connsiteX7" fmla="*/ 2563318 w 3629788"/>
                <a:gd name="connsiteY7" fmla="*/ 2743200 h 3477718"/>
                <a:gd name="connsiteX8" fmla="*/ 2473377 w 3629788"/>
                <a:gd name="connsiteY8" fmla="*/ 2713220 h 3477718"/>
                <a:gd name="connsiteX9" fmla="*/ 2863121 w 3629788"/>
                <a:gd name="connsiteY9" fmla="*/ 2683239 h 3477718"/>
                <a:gd name="connsiteX10" fmla="*/ 3117954 w 3629788"/>
                <a:gd name="connsiteY10" fmla="*/ 2638269 h 3477718"/>
                <a:gd name="connsiteX11" fmla="*/ 3222885 w 3629788"/>
                <a:gd name="connsiteY11" fmla="*/ 2608288 h 3477718"/>
                <a:gd name="connsiteX12" fmla="*/ 3372786 w 3629788"/>
                <a:gd name="connsiteY12" fmla="*/ 2593298 h 3477718"/>
                <a:gd name="connsiteX13" fmla="*/ 3417757 w 3629788"/>
                <a:gd name="connsiteY13" fmla="*/ 2578308 h 3477718"/>
                <a:gd name="connsiteX14" fmla="*/ 3462727 w 3629788"/>
                <a:gd name="connsiteY14" fmla="*/ 2548328 h 3477718"/>
                <a:gd name="connsiteX15" fmla="*/ 3537678 w 3629788"/>
                <a:gd name="connsiteY15" fmla="*/ 2533338 h 3477718"/>
                <a:gd name="connsiteX16" fmla="*/ 3582649 w 3629788"/>
                <a:gd name="connsiteY16" fmla="*/ 2488367 h 3477718"/>
                <a:gd name="connsiteX17" fmla="*/ 3627619 w 3629788"/>
                <a:gd name="connsiteY17" fmla="*/ 2458387 h 3477718"/>
                <a:gd name="connsiteX18" fmla="*/ 3612629 w 3629788"/>
                <a:gd name="connsiteY18" fmla="*/ 2338465 h 3477718"/>
                <a:gd name="connsiteX19" fmla="*/ 3597639 w 3629788"/>
                <a:gd name="connsiteY19" fmla="*/ 2293495 h 3477718"/>
                <a:gd name="connsiteX20" fmla="*/ 3537678 w 3629788"/>
                <a:gd name="connsiteY20" fmla="*/ 2263515 h 3477718"/>
                <a:gd name="connsiteX21" fmla="*/ 3447737 w 3629788"/>
                <a:gd name="connsiteY21" fmla="*/ 2188564 h 3477718"/>
                <a:gd name="connsiteX22" fmla="*/ 3387777 w 3629788"/>
                <a:gd name="connsiteY22" fmla="*/ 2173574 h 3477718"/>
                <a:gd name="connsiteX23" fmla="*/ 3342806 w 3629788"/>
                <a:gd name="connsiteY23" fmla="*/ 2098623 h 3477718"/>
                <a:gd name="connsiteX24" fmla="*/ 3267855 w 3629788"/>
                <a:gd name="connsiteY24" fmla="*/ 2008682 h 3477718"/>
                <a:gd name="connsiteX25" fmla="*/ 3207895 w 3629788"/>
                <a:gd name="connsiteY25" fmla="*/ 1933731 h 3477718"/>
                <a:gd name="connsiteX26" fmla="*/ 3132944 w 3629788"/>
                <a:gd name="connsiteY26" fmla="*/ 1888761 h 3477718"/>
                <a:gd name="connsiteX27" fmla="*/ 3072983 w 3629788"/>
                <a:gd name="connsiteY27" fmla="*/ 1843790 h 3477718"/>
                <a:gd name="connsiteX28" fmla="*/ 2983042 w 3629788"/>
                <a:gd name="connsiteY28" fmla="*/ 1813810 h 3477718"/>
                <a:gd name="connsiteX29" fmla="*/ 3043003 w 3629788"/>
                <a:gd name="connsiteY29" fmla="*/ 1843790 h 3477718"/>
                <a:gd name="connsiteX30" fmla="*/ 3072983 w 3629788"/>
                <a:gd name="connsiteY30" fmla="*/ 1798820 h 3477718"/>
                <a:gd name="connsiteX31" fmla="*/ 3102964 w 3629788"/>
                <a:gd name="connsiteY31" fmla="*/ 1768839 h 3477718"/>
                <a:gd name="connsiteX32" fmla="*/ 3132944 w 3629788"/>
                <a:gd name="connsiteY32" fmla="*/ 1663908 h 3477718"/>
                <a:gd name="connsiteX33" fmla="*/ 3177914 w 3629788"/>
                <a:gd name="connsiteY33" fmla="*/ 1618938 h 3477718"/>
                <a:gd name="connsiteX34" fmla="*/ 3207895 w 3629788"/>
                <a:gd name="connsiteY34" fmla="*/ 1469036 h 3477718"/>
                <a:gd name="connsiteX35" fmla="*/ 3222885 w 3629788"/>
                <a:gd name="connsiteY35" fmla="*/ 1409075 h 3477718"/>
                <a:gd name="connsiteX36" fmla="*/ 3252865 w 3629788"/>
                <a:gd name="connsiteY36" fmla="*/ 1214203 h 3477718"/>
                <a:gd name="connsiteX37" fmla="*/ 3237875 w 3629788"/>
                <a:gd name="connsiteY37" fmla="*/ 899410 h 3477718"/>
                <a:gd name="connsiteX38" fmla="*/ 3192905 w 3629788"/>
                <a:gd name="connsiteY38" fmla="*/ 869429 h 3477718"/>
                <a:gd name="connsiteX39" fmla="*/ 2713219 w 3629788"/>
                <a:gd name="connsiteY39" fmla="*/ 884420 h 3477718"/>
                <a:gd name="connsiteX40" fmla="*/ 2803160 w 3629788"/>
                <a:gd name="connsiteY40" fmla="*/ 884420 h 3477718"/>
                <a:gd name="connsiteX41" fmla="*/ 2788170 w 3629788"/>
                <a:gd name="connsiteY41" fmla="*/ 839449 h 3477718"/>
                <a:gd name="connsiteX42" fmla="*/ 2698229 w 3629788"/>
                <a:gd name="connsiteY42" fmla="*/ 854439 h 3477718"/>
                <a:gd name="connsiteX43" fmla="*/ 2653259 w 3629788"/>
                <a:gd name="connsiteY43" fmla="*/ 884420 h 3477718"/>
                <a:gd name="connsiteX44" fmla="*/ 2608288 w 3629788"/>
                <a:gd name="connsiteY44" fmla="*/ 899410 h 3477718"/>
                <a:gd name="connsiteX45" fmla="*/ 2578308 w 3629788"/>
                <a:gd name="connsiteY45" fmla="*/ 944380 h 3477718"/>
                <a:gd name="connsiteX46" fmla="*/ 2533337 w 3629788"/>
                <a:gd name="connsiteY46" fmla="*/ 989351 h 3477718"/>
                <a:gd name="connsiteX47" fmla="*/ 2518347 w 3629788"/>
                <a:gd name="connsiteY47" fmla="*/ 1034321 h 3477718"/>
                <a:gd name="connsiteX48" fmla="*/ 2503357 w 3629788"/>
                <a:gd name="connsiteY48" fmla="*/ 1094282 h 3477718"/>
                <a:gd name="connsiteX49" fmla="*/ 2413416 w 3629788"/>
                <a:gd name="connsiteY49" fmla="*/ 1184223 h 3477718"/>
                <a:gd name="connsiteX50" fmla="*/ 2323475 w 3629788"/>
                <a:gd name="connsiteY50" fmla="*/ 1169233 h 3477718"/>
                <a:gd name="connsiteX51" fmla="*/ 2368446 w 3629788"/>
                <a:gd name="connsiteY51" fmla="*/ 959370 h 3477718"/>
                <a:gd name="connsiteX52" fmla="*/ 2353455 w 3629788"/>
                <a:gd name="connsiteY52" fmla="*/ 824459 h 3477718"/>
                <a:gd name="connsiteX53" fmla="*/ 2323475 w 3629788"/>
                <a:gd name="connsiteY53" fmla="*/ 539646 h 3477718"/>
                <a:gd name="connsiteX54" fmla="*/ 2293495 w 3629788"/>
                <a:gd name="connsiteY54" fmla="*/ 29980 h 3477718"/>
                <a:gd name="connsiteX55" fmla="*/ 2263514 w 3629788"/>
                <a:gd name="connsiteY55" fmla="*/ 0 h 3477718"/>
                <a:gd name="connsiteX56" fmla="*/ 2203554 w 3629788"/>
                <a:gd name="connsiteY56" fmla="*/ 14990 h 3477718"/>
                <a:gd name="connsiteX57" fmla="*/ 2143593 w 3629788"/>
                <a:gd name="connsiteY57" fmla="*/ 104931 h 3477718"/>
                <a:gd name="connsiteX58" fmla="*/ 2068642 w 3629788"/>
                <a:gd name="connsiteY58" fmla="*/ 89941 h 3477718"/>
                <a:gd name="connsiteX59" fmla="*/ 1903750 w 3629788"/>
                <a:gd name="connsiteY59" fmla="*/ 14990 h 3477718"/>
                <a:gd name="connsiteX60" fmla="*/ 1843790 w 3629788"/>
                <a:gd name="connsiteY60" fmla="*/ 29980 h 3477718"/>
                <a:gd name="connsiteX61" fmla="*/ 1843790 w 3629788"/>
                <a:gd name="connsiteY61" fmla="*/ 134911 h 3477718"/>
                <a:gd name="connsiteX62" fmla="*/ 1873770 w 3629788"/>
                <a:gd name="connsiteY62" fmla="*/ 164892 h 3477718"/>
                <a:gd name="connsiteX63" fmla="*/ 1888760 w 3629788"/>
                <a:gd name="connsiteY63" fmla="*/ 209862 h 3477718"/>
                <a:gd name="connsiteX64" fmla="*/ 1843790 w 3629788"/>
                <a:gd name="connsiteY64" fmla="*/ 194872 h 3477718"/>
                <a:gd name="connsiteX65" fmla="*/ 1783829 w 3629788"/>
                <a:gd name="connsiteY65" fmla="*/ 164892 h 3477718"/>
                <a:gd name="connsiteX66" fmla="*/ 1603947 w 3629788"/>
                <a:gd name="connsiteY66" fmla="*/ 134911 h 3477718"/>
                <a:gd name="connsiteX67" fmla="*/ 1199213 w 3629788"/>
                <a:gd name="connsiteY67" fmla="*/ 149902 h 3477718"/>
                <a:gd name="connsiteX68" fmla="*/ 1184223 w 3629788"/>
                <a:gd name="connsiteY68" fmla="*/ 194872 h 3477718"/>
                <a:gd name="connsiteX69" fmla="*/ 1199213 w 3629788"/>
                <a:gd name="connsiteY69" fmla="*/ 329783 h 3477718"/>
                <a:gd name="connsiteX70" fmla="*/ 1214203 w 3629788"/>
                <a:gd name="connsiteY70" fmla="*/ 404734 h 3477718"/>
                <a:gd name="connsiteX71" fmla="*/ 1139252 w 3629788"/>
                <a:gd name="connsiteY71" fmla="*/ 374754 h 3477718"/>
                <a:gd name="connsiteX72" fmla="*/ 959370 w 3629788"/>
                <a:gd name="connsiteY72" fmla="*/ 389744 h 3477718"/>
                <a:gd name="connsiteX73" fmla="*/ 884419 w 3629788"/>
                <a:gd name="connsiteY73" fmla="*/ 464695 h 3477718"/>
                <a:gd name="connsiteX74" fmla="*/ 854439 w 3629788"/>
                <a:gd name="connsiteY74" fmla="*/ 524656 h 3477718"/>
                <a:gd name="connsiteX75" fmla="*/ 869429 w 3629788"/>
                <a:gd name="connsiteY75" fmla="*/ 569626 h 3477718"/>
                <a:gd name="connsiteX76" fmla="*/ 974360 w 3629788"/>
                <a:gd name="connsiteY76" fmla="*/ 554636 h 3477718"/>
                <a:gd name="connsiteX77" fmla="*/ 779488 w 3629788"/>
                <a:gd name="connsiteY77" fmla="*/ 584616 h 3477718"/>
                <a:gd name="connsiteX78" fmla="*/ 704537 w 3629788"/>
                <a:gd name="connsiteY78" fmla="*/ 629587 h 3477718"/>
                <a:gd name="connsiteX79" fmla="*/ 554636 w 3629788"/>
                <a:gd name="connsiteY79" fmla="*/ 764498 h 3477718"/>
                <a:gd name="connsiteX80" fmla="*/ 239842 w 3629788"/>
                <a:gd name="connsiteY80" fmla="*/ 959370 h 3477718"/>
                <a:gd name="connsiteX81" fmla="*/ 179882 w 3629788"/>
                <a:gd name="connsiteY81" fmla="*/ 1034321 h 3477718"/>
                <a:gd name="connsiteX82" fmla="*/ 149901 w 3629788"/>
                <a:gd name="connsiteY82" fmla="*/ 1079292 h 3477718"/>
                <a:gd name="connsiteX83" fmla="*/ 164891 w 3629788"/>
                <a:gd name="connsiteY83" fmla="*/ 1274164 h 3477718"/>
                <a:gd name="connsiteX84" fmla="*/ 389744 w 3629788"/>
                <a:gd name="connsiteY84" fmla="*/ 1439056 h 3477718"/>
                <a:gd name="connsiteX85" fmla="*/ 479685 w 3629788"/>
                <a:gd name="connsiteY85" fmla="*/ 1514006 h 3477718"/>
                <a:gd name="connsiteX86" fmla="*/ 584616 w 3629788"/>
                <a:gd name="connsiteY86" fmla="*/ 1349115 h 3477718"/>
                <a:gd name="connsiteX87" fmla="*/ 569626 w 3629788"/>
                <a:gd name="connsiteY87" fmla="*/ 1304144 h 3477718"/>
                <a:gd name="connsiteX88" fmla="*/ 434714 w 3629788"/>
                <a:gd name="connsiteY88" fmla="*/ 1229193 h 3477718"/>
                <a:gd name="connsiteX89" fmla="*/ 164891 w 3629788"/>
                <a:gd name="connsiteY89" fmla="*/ 1259174 h 3477718"/>
                <a:gd name="connsiteX90" fmla="*/ 89941 w 3629788"/>
                <a:gd name="connsiteY90" fmla="*/ 1394085 h 3477718"/>
                <a:gd name="connsiteX91" fmla="*/ 0 w 3629788"/>
                <a:gd name="connsiteY91" fmla="*/ 1514006 h 3477718"/>
                <a:gd name="connsiteX92" fmla="*/ 14990 w 3629788"/>
                <a:gd name="connsiteY92" fmla="*/ 1618938 h 3477718"/>
                <a:gd name="connsiteX93" fmla="*/ 44970 w 3629788"/>
                <a:gd name="connsiteY93" fmla="*/ 1693888 h 3477718"/>
                <a:gd name="connsiteX94" fmla="*/ 59960 w 3629788"/>
                <a:gd name="connsiteY94" fmla="*/ 1738859 h 3477718"/>
                <a:gd name="connsiteX95" fmla="*/ 104931 w 3629788"/>
                <a:gd name="connsiteY95" fmla="*/ 1873770 h 3477718"/>
                <a:gd name="connsiteX96" fmla="*/ 119921 w 3629788"/>
                <a:gd name="connsiteY96" fmla="*/ 1933731 h 3477718"/>
                <a:gd name="connsiteX97" fmla="*/ 224852 w 3629788"/>
                <a:gd name="connsiteY97" fmla="*/ 1993692 h 3477718"/>
                <a:gd name="connsiteX98" fmla="*/ 344773 w 3629788"/>
                <a:gd name="connsiteY98" fmla="*/ 1978702 h 3477718"/>
                <a:gd name="connsiteX99" fmla="*/ 404734 w 3629788"/>
                <a:gd name="connsiteY99" fmla="*/ 1993692 h 3477718"/>
                <a:gd name="connsiteX100" fmla="*/ 299803 w 3629788"/>
                <a:gd name="connsiteY100" fmla="*/ 2038662 h 3477718"/>
                <a:gd name="connsiteX101" fmla="*/ 269823 w 3629788"/>
                <a:gd name="connsiteY101" fmla="*/ 2083633 h 3477718"/>
                <a:gd name="connsiteX102" fmla="*/ 194872 w 3629788"/>
                <a:gd name="connsiteY102" fmla="*/ 2383436 h 3477718"/>
                <a:gd name="connsiteX103" fmla="*/ 149901 w 3629788"/>
                <a:gd name="connsiteY103" fmla="*/ 2908092 h 3477718"/>
                <a:gd name="connsiteX104" fmla="*/ 164891 w 3629788"/>
                <a:gd name="connsiteY104" fmla="*/ 3057993 h 3477718"/>
                <a:gd name="connsiteX105" fmla="*/ 209862 w 3629788"/>
                <a:gd name="connsiteY105" fmla="*/ 3028013 h 3477718"/>
                <a:gd name="connsiteX106" fmla="*/ 359764 w 3629788"/>
                <a:gd name="connsiteY106" fmla="*/ 2953062 h 3477718"/>
                <a:gd name="connsiteX107" fmla="*/ 404734 w 3629788"/>
                <a:gd name="connsiteY107" fmla="*/ 2923082 h 3477718"/>
                <a:gd name="connsiteX108" fmla="*/ 539646 w 3629788"/>
                <a:gd name="connsiteY108" fmla="*/ 2878111 h 3477718"/>
                <a:gd name="connsiteX109" fmla="*/ 629586 w 3629788"/>
                <a:gd name="connsiteY109" fmla="*/ 3177915 h 3477718"/>
                <a:gd name="connsiteX110" fmla="*/ 764498 w 3629788"/>
                <a:gd name="connsiteY110" fmla="*/ 3252865 h 3477718"/>
                <a:gd name="connsiteX111" fmla="*/ 884419 w 3629788"/>
                <a:gd name="connsiteY111" fmla="*/ 3357797 h 3477718"/>
                <a:gd name="connsiteX112" fmla="*/ 1034321 w 3629788"/>
                <a:gd name="connsiteY112" fmla="*/ 3447738 h 3477718"/>
                <a:gd name="connsiteX113" fmla="*/ 1079291 w 3629788"/>
                <a:gd name="connsiteY113" fmla="*/ 3477718 h 3477718"/>
                <a:gd name="connsiteX114" fmla="*/ 1154242 w 3629788"/>
                <a:gd name="connsiteY114" fmla="*/ 3462728 h 3477718"/>
                <a:gd name="connsiteX115" fmla="*/ 1169232 w 3629788"/>
                <a:gd name="connsiteY115" fmla="*/ 3387777 h 3477718"/>
                <a:gd name="connsiteX116" fmla="*/ 1184223 w 3629788"/>
                <a:gd name="connsiteY116" fmla="*/ 3207895 h 3477718"/>
                <a:gd name="connsiteX117" fmla="*/ 1379095 w 3629788"/>
                <a:gd name="connsiteY117" fmla="*/ 3132944 h 3477718"/>
                <a:gd name="connsiteX118" fmla="*/ 1424065 w 3629788"/>
                <a:gd name="connsiteY118" fmla="*/ 3117954 h 3477718"/>
                <a:gd name="connsiteX119" fmla="*/ 1558977 w 3629788"/>
                <a:gd name="connsiteY119" fmla="*/ 3087974 h 3477718"/>
                <a:gd name="connsiteX120" fmla="*/ 1603947 w 3629788"/>
                <a:gd name="connsiteY120" fmla="*/ 3072983 h 3477718"/>
                <a:gd name="connsiteX121" fmla="*/ 1843790 w 3629788"/>
                <a:gd name="connsiteY121" fmla="*/ 3087974 h 3477718"/>
                <a:gd name="connsiteX122" fmla="*/ 1978701 w 3629788"/>
                <a:gd name="connsiteY122" fmla="*/ 3087974 h 3477718"/>
                <a:gd name="connsiteX123" fmla="*/ 1978701 w 3629788"/>
                <a:gd name="connsiteY123" fmla="*/ 3043003 h 34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629788" h="3477718">
                  <a:moveTo>
                    <a:pt x="1978701" y="3043003"/>
                  </a:moveTo>
                  <a:cubicBezTo>
                    <a:pt x="1996189" y="3038006"/>
                    <a:pt x="2048986" y="3051064"/>
                    <a:pt x="2083632" y="3057993"/>
                  </a:cubicBezTo>
                  <a:cubicBezTo>
                    <a:pt x="2099126" y="3061092"/>
                    <a:pt x="2113178" y="3069555"/>
                    <a:pt x="2128603" y="3072983"/>
                  </a:cubicBezTo>
                  <a:cubicBezTo>
                    <a:pt x="2158273" y="3079576"/>
                    <a:pt x="2188564" y="3082977"/>
                    <a:pt x="2218544" y="3087974"/>
                  </a:cubicBezTo>
                  <a:cubicBezTo>
                    <a:pt x="2303488" y="3082977"/>
                    <a:pt x="2390826" y="3093621"/>
                    <a:pt x="2473377" y="3072983"/>
                  </a:cubicBezTo>
                  <a:cubicBezTo>
                    <a:pt x="2476147" y="3072291"/>
                    <a:pt x="2542715" y="2980678"/>
                    <a:pt x="2548327" y="2968052"/>
                  </a:cubicBezTo>
                  <a:cubicBezTo>
                    <a:pt x="2561162" y="2939174"/>
                    <a:pt x="2578308" y="2878111"/>
                    <a:pt x="2578308" y="2878111"/>
                  </a:cubicBezTo>
                  <a:cubicBezTo>
                    <a:pt x="2573311" y="2833141"/>
                    <a:pt x="2587610" y="2781373"/>
                    <a:pt x="2563318" y="2743200"/>
                  </a:cubicBezTo>
                  <a:cubicBezTo>
                    <a:pt x="2546352" y="2716539"/>
                    <a:pt x="2473377" y="2713220"/>
                    <a:pt x="2473377" y="2713220"/>
                  </a:cubicBezTo>
                  <a:cubicBezTo>
                    <a:pt x="2626581" y="2704708"/>
                    <a:pt x="2723957" y="2705505"/>
                    <a:pt x="2863121" y="2683239"/>
                  </a:cubicBezTo>
                  <a:cubicBezTo>
                    <a:pt x="2948295" y="2669611"/>
                    <a:pt x="3033510" y="2655861"/>
                    <a:pt x="3117954" y="2638269"/>
                  </a:cubicBezTo>
                  <a:cubicBezTo>
                    <a:pt x="3153566" y="2630850"/>
                    <a:pt x="3187062" y="2614610"/>
                    <a:pt x="3222885" y="2608288"/>
                  </a:cubicBezTo>
                  <a:cubicBezTo>
                    <a:pt x="3272337" y="2599561"/>
                    <a:pt x="3322819" y="2598295"/>
                    <a:pt x="3372786" y="2593298"/>
                  </a:cubicBezTo>
                  <a:cubicBezTo>
                    <a:pt x="3387776" y="2588301"/>
                    <a:pt x="3403624" y="2585374"/>
                    <a:pt x="3417757" y="2578308"/>
                  </a:cubicBezTo>
                  <a:cubicBezTo>
                    <a:pt x="3433871" y="2570251"/>
                    <a:pt x="3445858" y="2554654"/>
                    <a:pt x="3462727" y="2548328"/>
                  </a:cubicBezTo>
                  <a:cubicBezTo>
                    <a:pt x="3486583" y="2539382"/>
                    <a:pt x="3512694" y="2538335"/>
                    <a:pt x="3537678" y="2533338"/>
                  </a:cubicBezTo>
                  <a:cubicBezTo>
                    <a:pt x="3552668" y="2518348"/>
                    <a:pt x="3566363" y="2501939"/>
                    <a:pt x="3582649" y="2488367"/>
                  </a:cubicBezTo>
                  <a:cubicBezTo>
                    <a:pt x="3596489" y="2476834"/>
                    <a:pt x="3624086" y="2476053"/>
                    <a:pt x="3627619" y="2458387"/>
                  </a:cubicBezTo>
                  <a:cubicBezTo>
                    <a:pt x="3635519" y="2418884"/>
                    <a:pt x="3619835" y="2378100"/>
                    <a:pt x="3612629" y="2338465"/>
                  </a:cubicBezTo>
                  <a:cubicBezTo>
                    <a:pt x="3609802" y="2322919"/>
                    <a:pt x="3608812" y="2304668"/>
                    <a:pt x="3597639" y="2293495"/>
                  </a:cubicBezTo>
                  <a:cubicBezTo>
                    <a:pt x="3581838" y="2277694"/>
                    <a:pt x="3557665" y="2273508"/>
                    <a:pt x="3537678" y="2263515"/>
                  </a:cubicBezTo>
                  <a:cubicBezTo>
                    <a:pt x="3510188" y="2236024"/>
                    <a:pt x="3483375" y="2206383"/>
                    <a:pt x="3447737" y="2188564"/>
                  </a:cubicBezTo>
                  <a:cubicBezTo>
                    <a:pt x="3429310" y="2179351"/>
                    <a:pt x="3407764" y="2178571"/>
                    <a:pt x="3387777" y="2173574"/>
                  </a:cubicBezTo>
                  <a:cubicBezTo>
                    <a:pt x="3329218" y="2115015"/>
                    <a:pt x="3381724" y="2176459"/>
                    <a:pt x="3342806" y="2098623"/>
                  </a:cubicBezTo>
                  <a:cubicBezTo>
                    <a:pt x="3317238" y="2047487"/>
                    <a:pt x="3306537" y="2052889"/>
                    <a:pt x="3267855" y="2008682"/>
                  </a:cubicBezTo>
                  <a:cubicBezTo>
                    <a:pt x="3246786" y="1984604"/>
                    <a:pt x="3231808" y="1954987"/>
                    <a:pt x="3207895" y="1933731"/>
                  </a:cubicBezTo>
                  <a:cubicBezTo>
                    <a:pt x="3186119" y="1914374"/>
                    <a:pt x="3157186" y="1904922"/>
                    <a:pt x="3132944" y="1888761"/>
                  </a:cubicBezTo>
                  <a:cubicBezTo>
                    <a:pt x="3112156" y="1874903"/>
                    <a:pt x="3095329" y="1854963"/>
                    <a:pt x="3072983" y="1843790"/>
                  </a:cubicBezTo>
                  <a:cubicBezTo>
                    <a:pt x="3044717" y="1829657"/>
                    <a:pt x="2983042" y="1813810"/>
                    <a:pt x="2983042" y="1813810"/>
                  </a:cubicBezTo>
                  <a:cubicBezTo>
                    <a:pt x="2957484" y="1852147"/>
                    <a:pt x="2899388" y="1915597"/>
                    <a:pt x="3043003" y="1843790"/>
                  </a:cubicBezTo>
                  <a:cubicBezTo>
                    <a:pt x="3059117" y="1835733"/>
                    <a:pt x="3061729" y="1812888"/>
                    <a:pt x="3072983" y="1798820"/>
                  </a:cubicBezTo>
                  <a:cubicBezTo>
                    <a:pt x="3081812" y="1787784"/>
                    <a:pt x="3092970" y="1778833"/>
                    <a:pt x="3102964" y="1768839"/>
                  </a:cubicBezTo>
                  <a:cubicBezTo>
                    <a:pt x="3104963" y="1760844"/>
                    <a:pt x="3124343" y="1676810"/>
                    <a:pt x="3132944" y="1663908"/>
                  </a:cubicBezTo>
                  <a:cubicBezTo>
                    <a:pt x="3144703" y="1646269"/>
                    <a:pt x="3162924" y="1633928"/>
                    <a:pt x="3177914" y="1618938"/>
                  </a:cubicBezTo>
                  <a:cubicBezTo>
                    <a:pt x="3212730" y="1479680"/>
                    <a:pt x="3171146" y="1652783"/>
                    <a:pt x="3207895" y="1469036"/>
                  </a:cubicBezTo>
                  <a:cubicBezTo>
                    <a:pt x="3211935" y="1448834"/>
                    <a:pt x="3218845" y="1429277"/>
                    <a:pt x="3222885" y="1409075"/>
                  </a:cubicBezTo>
                  <a:cubicBezTo>
                    <a:pt x="3233284" y="1357078"/>
                    <a:pt x="3245666" y="1264600"/>
                    <a:pt x="3252865" y="1214203"/>
                  </a:cubicBezTo>
                  <a:cubicBezTo>
                    <a:pt x="3247868" y="1109272"/>
                    <a:pt x="3255874" y="1002906"/>
                    <a:pt x="3237875" y="899410"/>
                  </a:cubicBezTo>
                  <a:cubicBezTo>
                    <a:pt x="3234788" y="881660"/>
                    <a:pt x="3210914" y="869944"/>
                    <a:pt x="3192905" y="869429"/>
                  </a:cubicBezTo>
                  <a:lnTo>
                    <a:pt x="2713219" y="884420"/>
                  </a:lnTo>
                  <a:cubicBezTo>
                    <a:pt x="2738912" y="910112"/>
                    <a:pt x="2762323" y="952483"/>
                    <a:pt x="2803160" y="884420"/>
                  </a:cubicBezTo>
                  <a:cubicBezTo>
                    <a:pt x="2811290" y="870871"/>
                    <a:pt x="2793167" y="854439"/>
                    <a:pt x="2788170" y="839449"/>
                  </a:cubicBezTo>
                  <a:cubicBezTo>
                    <a:pt x="2758190" y="844446"/>
                    <a:pt x="2727063" y="844827"/>
                    <a:pt x="2698229" y="854439"/>
                  </a:cubicBezTo>
                  <a:cubicBezTo>
                    <a:pt x="2681138" y="860136"/>
                    <a:pt x="2669373" y="876363"/>
                    <a:pt x="2653259" y="884420"/>
                  </a:cubicBezTo>
                  <a:cubicBezTo>
                    <a:pt x="2639126" y="891487"/>
                    <a:pt x="2623278" y="894413"/>
                    <a:pt x="2608288" y="899410"/>
                  </a:cubicBezTo>
                  <a:cubicBezTo>
                    <a:pt x="2598295" y="914400"/>
                    <a:pt x="2589841" y="930540"/>
                    <a:pt x="2578308" y="944380"/>
                  </a:cubicBezTo>
                  <a:cubicBezTo>
                    <a:pt x="2564736" y="960666"/>
                    <a:pt x="2545096" y="971712"/>
                    <a:pt x="2533337" y="989351"/>
                  </a:cubicBezTo>
                  <a:cubicBezTo>
                    <a:pt x="2524572" y="1002498"/>
                    <a:pt x="2522688" y="1019128"/>
                    <a:pt x="2518347" y="1034321"/>
                  </a:cubicBezTo>
                  <a:cubicBezTo>
                    <a:pt x="2512687" y="1054130"/>
                    <a:pt x="2515172" y="1077404"/>
                    <a:pt x="2503357" y="1094282"/>
                  </a:cubicBezTo>
                  <a:cubicBezTo>
                    <a:pt x="2479043" y="1129016"/>
                    <a:pt x="2413416" y="1184223"/>
                    <a:pt x="2413416" y="1184223"/>
                  </a:cubicBezTo>
                  <a:lnTo>
                    <a:pt x="2323475" y="1169233"/>
                  </a:lnTo>
                  <a:cubicBezTo>
                    <a:pt x="2290686" y="1097098"/>
                    <a:pt x="2338258" y="1019745"/>
                    <a:pt x="2368446" y="959370"/>
                  </a:cubicBezTo>
                  <a:cubicBezTo>
                    <a:pt x="2363449" y="914400"/>
                    <a:pt x="2358192" y="869457"/>
                    <a:pt x="2353455" y="824459"/>
                  </a:cubicBezTo>
                  <a:cubicBezTo>
                    <a:pt x="2314446" y="453881"/>
                    <a:pt x="2361596" y="882737"/>
                    <a:pt x="2323475" y="539646"/>
                  </a:cubicBezTo>
                  <a:cubicBezTo>
                    <a:pt x="2323355" y="537482"/>
                    <a:pt x="2296930" y="50588"/>
                    <a:pt x="2293495" y="29980"/>
                  </a:cubicBezTo>
                  <a:cubicBezTo>
                    <a:pt x="2291172" y="16039"/>
                    <a:pt x="2273508" y="9993"/>
                    <a:pt x="2263514" y="0"/>
                  </a:cubicBezTo>
                  <a:cubicBezTo>
                    <a:pt x="2243527" y="4997"/>
                    <a:pt x="2221441" y="4769"/>
                    <a:pt x="2203554" y="14990"/>
                  </a:cubicBezTo>
                  <a:cubicBezTo>
                    <a:pt x="2157318" y="41411"/>
                    <a:pt x="2157902" y="62003"/>
                    <a:pt x="2143593" y="104931"/>
                  </a:cubicBezTo>
                  <a:lnTo>
                    <a:pt x="2068642" y="89941"/>
                  </a:lnTo>
                  <a:cubicBezTo>
                    <a:pt x="2017181" y="59064"/>
                    <a:pt x="1966462" y="21261"/>
                    <a:pt x="1903750" y="14990"/>
                  </a:cubicBezTo>
                  <a:cubicBezTo>
                    <a:pt x="1883250" y="12940"/>
                    <a:pt x="1863777" y="24983"/>
                    <a:pt x="1843790" y="29980"/>
                  </a:cubicBezTo>
                  <a:cubicBezTo>
                    <a:pt x="1831565" y="78880"/>
                    <a:pt x="1817225" y="90636"/>
                    <a:pt x="1843790" y="134911"/>
                  </a:cubicBezTo>
                  <a:cubicBezTo>
                    <a:pt x="1851061" y="147030"/>
                    <a:pt x="1863777" y="154898"/>
                    <a:pt x="1873770" y="164892"/>
                  </a:cubicBezTo>
                  <a:cubicBezTo>
                    <a:pt x="1878767" y="179882"/>
                    <a:pt x="1899933" y="198689"/>
                    <a:pt x="1888760" y="209862"/>
                  </a:cubicBezTo>
                  <a:cubicBezTo>
                    <a:pt x="1877587" y="221035"/>
                    <a:pt x="1858313" y="201096"/>
                    <a:pt x="1843790" y="194872"/>
                  </a:cubicBezTo>
                  <a:cubicBezTo>
                    <a:pt x="1823251" y="186070"/>
                    <a:pt x="1804368" y="173694"/>
                    <a:pt x="1783829" y="164892"/>
                  </a:cubicBezTo>
                  <a:cubicBezTo>
                    <a:pt x="1722302" y="138523"/>
                    <a:pt x="1679055" y="143257"/>
                    <a:pt x="1603947" y="134911"/>
                  </a:cubicBezTo>
                  <a:cubicBezTo>
                    <a:pt x="1469036" y="139908"/>
                    <a:pt x="1332860" y="130809"/>
                    <a:pt x="1199213" y="149902"/>
                  </a:cubicBezTo>
                  <a:cubicBezTo>
                    <a:pt x="1183571" y="152137"/>
                    <a:pt x="1184223" y="179071"/>
                    <a:pt x="1184223" y="194872"/>
                  </a:cubicBezTo>
                  <a:cubicBezTo>
                    <a:pt x="1184223" y="240119"/>
                    <a:pt x="1192814" y="284991"/>
                    <a:pt x="1199213" y="329783"/>
                  </a:cubicBezTo>
                  <a:cubicBezTo>
                    <a:pt x="1202816" y="355005"/>
                    <a:pt x="1234586" y="389447"/>
                    <a:pt x="1214203" y="404734"/>
                  </a:cubicBezTo>
                  <a:cubicBezTo>
                    <a:pt x="1192676" y="420879"/>
                    <a:pt x="1164236" y="384747"/>
                    <a:pt x="1139252" y="374754"/>
                  </a:cubicBezTo>
                  <a:cubicBezTo>
                    <a:pt x="1079291" y="379751"/>
                    <a:pt x="1016108" y="369719"/>
                    <a:pt x="959370" y="389744"/>
                  </a:cubicBezTo>
                  <a:cubicBezTo>
                    <a:pt x="926052" y="401503"/>
                    <a:pt x="884419" y="464695"/>
                    <a:pt x="884419" y="464695"/>
                  </a:cubicBezTo>
                  <a:cubicBezTo>
                    <a:pt x="874426" y="484682"/>
                    <a:pt x="857599" y="502535"/>
                    <a:pt x="854439" y="524656"/>
                  </a:cubicBezTo>
                  <a:cubicBezTo>
                    <a:pt x="852204" y="540298"/>
                    <a:pt x="854100" y="565794"/>
                    <a:pt x="869429" y="569626"/>
                  </a:cubicBezTo>
                  <a:cubicBezTo>
                    <a:pt x="903706" y="578195"/>
                    <a:pt x="1009692" y="554636"/>
                    <a:pt x="974360" y="554636"/>
                  </a:cubicBezTo>
                  <a:cubicBezTo>
                    <a:pt x="919909" y="554636"/>
                    <a:pt x="836545" y="573205"/>
                    <a:pt x="779488" y="584616"/>
                  </a:cubicBezTo>
                  <a:cubicBezTo>
                    <a:pt x="754504" y="599606"/>
                    <a:pt x="727288" y="611386"/>
                    <a:pt x="704537" y="629587"/>
                  </a:cubicBezTo>
                  <a:cubicBezTo>
                    <a:pt x="586681" y="723872"/>
                    <a:pt x="675541" y="685445"/>
                    <a:pt x="554636" y="764498"/>
                  </a:cubicBezTo>
                  <a:cubicBezTo>
                    <a:pt x="451345" y="832034"/>
                    <a:pt x="239842" y="959370"/>
                    <a:pt x="239842" y="959370"/>
                  </a:cubicBezTo>
                  <a:cubicBezTo>
                    <a:pt x="219855" y="984354"/>
                    <a:pt x="199079" y="1008725"/>
                    <a:pt x="179882" y="1034321"/>
                  </a:cubicBezTo>
                  <a:cubicBezTo>
                    <a:pt x="169072" y="1048734"/>
                    <a:pt x="151025" y="1061311"/>
                    <a:pt x="149901" y="1079292"/>
                  </a:cubicBezTo>
                  <a:cubicBezTo>
                    <a:pt x="145837" y="1144314"/>
                    <a:pt x="134661" y="1216453"/>
                    <a:pt x="164891" y="1274164"/>
                  </a:cubicBezTo>
                  <a:cubicBezTo>
                    <a:pt x="191268" y="1324519"/>
                    <a:pt x="326526" y="1401125"/>
                    <a:pt x="389744" y="1439056"/>
                  </a:cubicBezTo>
                  <a:cubicBezTo>
                    <a:pt x="393656" y="1446881"/>
                    <a:pt x="430573" y="1558653"/>
                    <a:pt x="479685" y="1514006"/>
                  </a:cubicBezTo>
                  <a:cubicBezTo>
                    <a:pt x="527891" y="1470182"/>
                    <a:pt x="584616" y="1349115"/>
                    <a:pt x="584616" y="1349115"/>
                  </a:cubicBezTo>
                  <a:cubicBezTo>
                    <a:pt x="579619" y="1334125"/>
                    <a:pt x="579497" y="1316483"/>
                    <a:pt x="569626" y="1304144"/>
                  </a:cubicBezTo>
                  <a:cubicBezTo>
                    <a:pt x="553436" y="1283907"/>
                    <a:pt x="435331" y="1229502"/>
                    <a:pt x="434714" y="1229193"/>
                  </a:cubicBezTo>
                  <a:cubicBezTo>
                    <a:pt x="344773" y="1239187"/>
                    <a:pt x="251904" y="1234313"/>
                    <a:pt x="164891" y="1259174"/>
                  </a:cubicBezTo>
                  <a:cubicBezTo>
                    <a:pt x="127767" y="1269781"/>
                    <a:pt x="103361" y="1372278"/>
                    <a:pt x="89941" y="1394085"/>
                  </a:cubicBezTo>
                  <a:cubicBezTo>
                    <a:pt x="63753" y="1436640"/>
                    <a:pt x="0" y="1514006"/>
                    <a:pt x="0" y="1514006"/>
                  </a:cubicBezTo>
                  <a:cubicBezTo>
                    <a:pt x="4997" y="1548983"/>
                    <a:pt x="6421" y="1584660"/>
                    <a:pt x="14990" y="1618938"/>
                  </a:cubicBezTo>
                  <a:cubicBezTo>
                    <a:pt x="21516" y="1645042"/>
                    <a:pt x="35522" y="1668693"/>
                    <a:pt x="44970" y="1693888"/>
                  </a:cubicBezTo>
                  <a:cubicBezTo>
                    <a:pt x="50518" y="1708683"/>
                    <a:pt x="56128" y="1723530"/>
                    <a:pt x="59960" y="1738859"/>
                  </a:cubicBezTo>
                  <a:cubicBezTo>
                    <a:pt x="89018" y="1855092"/>
                    <a:pt x="55061" y="1774033"/>
                    <a:pt x="104931" y="1873770"/>
                  </a:cubicBezTo>
                  <a:cubicBezTo>
                    <a:pt x="109928" y="1893757"/>
                    <a:pt x="108493" y="1916589"/>
                    <a:pt x="119921" y="1933731"/>
                  </a:cubicBezTo>
                  <a:cubicBezTo>
                    <a:pt x="130514" y="1949621"/>
                    <a:pt x="214480" y="1988506"/>
                    <a:pt x="224852" y="1993692"/>
                  </a:cubicBezTo>
                  <a:cubicBezTo>
                    <a:pt x="264826" y="1988695"/>
                    <a:pt x="304488" y="1978702"/>
                    <a:pt x="344773" y="1978702"/>
                  </a:cubicBezTo>
                  <a:cubicBezTo>
                    <a:pt x="365375" y="1978702"/>
                    <a:pt x="404734" y="1973090"/>
                    <a:pt x="404734" y="1993692"/>
                  </a:cubicBezTo>
                  <a:cubicBezTo>
                    <a:pt x="404734" y="2006040"/>
                    <a:pt x="313581" y="2034069"/>
                    <a:pt x="299803" y="2038662"/>
                  </a:cubicBezTo>
                  <a:cubicBezTo>
                    <a:pt x="289810" y="2053652"/>
                    <a:pt x="277880" y="2067519"/>
                    <a:pt x="269823" y="2083633"/>
                  </a:cubicBezTo>
                  <a:cubicBezTo>
                    <a:pt x="221180" y="2180917"/>
                    <a:pt x="217489" y="2270347"/>
                    <a:pt x="194872" y="2383436"/>
                  </a:cubicBezTo>
                  <a:cubicBezTo>
                    <a:pt x="179882" y="2558321"/>
                    <a:pt x="157695" y="2732739"/>
                    <a:pt x="149901" y="2908092"/>
                  </a:cubicBezTo>
                  <a:cubicBezTo>
                    <a:pt x="147671" y="2958259"/>
                    <a:pt x="142433" y="3013078"/>
                    <a:pt x="164891" y="3057993"/>
                  </a:cubicBezTo>
                  <a:cubicBezTo>
                    <a:pt x="172948" y="3074107"/>
                    <a:pt x="193999" y="3036554"/>
                    <a:pt x="209862" y="3028013"/>
                  </a:cubicBezTo>
                  <a:cubicBezTo>
                    <a:pt x="259050" y="3001527"/>
                    <a:pt x="313281" y="2984050"/>
                    <a:pt x="359764" y="2953062"/>
                  </a:cubicBezTo>
                  <a:cubicBezTo>
                    <a:pt x="374754" y="2943069"/>
                    <a:pt x="388104" y="2930011"/>
                    <a:pt x="404734" y="2923082"/>
                  </a:cubicBezTo>
                  <a:cubicBezTo>
                    <a:pt x="448491" y="2904850"/>
                    <a:pt x="539646" y="2878111"/>
                    <a:pt x="539646" y="2878111"/>
                  </a:cubicBezTo>
                  <a:cubicBezTo>
                    <a:pt x="669097" y="3007566"/>
                    <a:pt x="342804" y="2670532"/>
                    <a:pt x="629586" y="3177915"/>
                  </a:cubicBezTo>
                  <a:cubicBezTo>
                    <a:pt x="654900" y="3222701"/>
                    <a:pt x="722470" y="3223198"/>
                    <a:pt x="764498" y="3252865"/>
                  </a:cubicBezTo>
                  <a:cubicBezTo>
                    <a:pt x="807892" y="3283496"/>
                    <a:pt x="841359" y="3326698"/>
                    <a:pt x="884419" y="3357797"/>
                  </a:cubicBezTo>
                  <a:cubicBezTo>
                    <a:pt x="931658" y="3391914"/>
                    <a:pt x="985836" y="3415415"/>
                    <a:pt x="1034321" y="3447738"/>
                  </a:cubicBezTo>
                  <a:lnTo>
                    <a:pt x="1079291" y="3477718"/>
                  </a:lnTo>
                  <a:cubicBezTo>
                    <a:pt x="1104275" y="3472721"/>
                    <a:pt x="1136226" y="3480744"/>
                    <a:pt x="1154242" y="3462728"/>
                  </a:cubicBezTo>
                  <a:cubicBezTo>
                    <a:pt x="1172258" y="3444712"/>
                    <a:pt x="1166255" y="3413081"/>
                    <a:pt x="1169232" y="3387777"/>
                  </a:cubicBezTo>
                  <a:cubicBezTo>
                    <a:pt x="1176262" y="3328021"/>
                    <a:pt x="1145973" y="3254341"/>
                    <a:pt x="1184223" y="3207895"/>
                  </a:cubicBezTo>
                  <a:cubicBezTo>
                    <a:pt x="1228466" y="3154172"/>
                    <a:pt x="1313070" y="3154952"/>
                    <a:pt x="1379095" y="3132944"/>
                  </a:cubicBezTo>
                  <a:cubicBezTo>
                    <a:pt x="1394085" y="3127947"/>
                    <a:pt x="1408736" y="3121786"/>
                    <a:pt x="1424065" y="3117954"/>
                  </a:cubicBezTo>
                  <a:cubicBezTo>
                    <a:pt x="1468757" y="3106781"/>
                    <a:pt x="1514285" y="3099147"/>
                    <a:pt x="1558977" y="3087974"/>
                  </a:cubicBezTo>
                  <a:cubicBezTo>
                    <a:pt x="1574306" y="3084142"/>
                    <a:pt x="1588957" y="3077980"/>
                    <a:pt x="1603947" y="3072983"/>
                  </a:cubicBezTo>
                  <a:cubicBezTo>
                    <a:pt x="1683895" y="3077980"/>
                    <a:pt x="1764047" y="3080379"/>
                    <a:pt x="1843790" y="3087974"/>
                  </a:cubicBezTo>
                  <a:cubicBezTo>
                    <a:pt x="1967815" y="3099786"/>
                    <a:pt x="1870677" y="3114980"/>
                    <a:pt x="1978701" y="3087974"/>
                  </a:cubicBezTo>
                  <a:cubicBezTo>
                    <a:pt x="1996851" y="3033522"/>
                    <a:pt x="1961213" y="3048000"/>
                    <a:pt x="1978701" y="3043003"/>
                  </a:cubicBez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Picture 5" descr="C:\nbilot\Boulot\M2 - Publication\Images\Arbre coloré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619" y="2025359"/>
              <a:ext cx="2122227" cy="411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1063274" y="1385676"/>
            <a:ext cx="10936340" cy="5260657"/>
            <a:chOff x="1986607" y="730568"/>
            <a:chExt cx="10936340" cy="5260657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937947" y="730568"/>
              <a:ext cx="69850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fr-FR" sz="3200" b="1" dirty="0">
                  <a:solidFill>
                    <a:srgbClr val="FF3300"/>
                  </a:solidFill>
                </a:rPr>
                <a:t> </a:t>
              </a:r>
              <a:r>
                <a:rPr lang="en-US" altLang="fr-FR" sz="2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Soil fertility in </a:t>
              </a:r>
              <a:r>
                <a:rPr lang="en-US" altLang="fr-FR" sz="2800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forest </a:t>
              </a:r>
              <a:r>
                <a:rPr lang="en-US" altLang="fr-FR" sz="2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ecosystems ?</a:t>
              </a: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2781300" y="5746750"/>
              <a:ext cx="152241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fr-FR" sz="1000">
                  <a:latin typeface="Times" panose="02020603050405020304" pitchFamily="18" charset="0"/>
                </a:rPr>
                <a:t>Total reserves = long term</a:t>
              </a:r>
              <a:endParaRPr lang="en-US" altLang="fr-FR">
                <a:latin typeface="Times" panose="02020603050405020304" pitchFamily="18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2041525" y="2636838"/>
              <a:ext cx="2398713" cy="2620962"/>
            </a:xfrm>
            <a:prstGeom prst="rect">
              <a:avLst/>
            </a:prstGeom>
            <a:solidFill>
              <a:srgbClr val="F0CB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440238" y="2636838"/>
              <a:ext cx="722312" cy="2620962"/>
            </a:xfrm>
            <a:prstGeom prst="rect">
              <a:avLst/>
            </a:prstGeom>
            <a:solidFill>
              <a:srgbClr val="D9E3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2041525" y="2591868"/>
              <a:ext cx="3121025" cy="855662"/>
            </a:xfrm>
            <a:prstGeom prst="rect">
              <a:avLst/>
            </a:prstGeom>
            <a:solidFill>
              <a:srgbClr val="87710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2085975" y="2681288"/>
              <a:ext cx="2063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fr-FR" sz="1800" b="1">
                  <a:latin typeface="Times" panose="02020603050405020304" pitchFamily="18" charset="0"/>
                </a:rPr>
                <a:t>Soil organic matter</a:t>
              </a:r>
              <a:endParaRPr lang="en-US" altLang="fr-FR" b="1">
                <a:latin typeface="Times" panose="02020603050405020304" pitchFamily="18" charset="0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2176463" y="3708400"/>
              <a:ext cx="1371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fr-FR" sz="1800" b="1">
                  <a:latin typeface="Times" panose="02020603050405020304" pitchFamily="18" charset="0"/>
                </a:rPr>
                <a:t>Soil mineral</a:t>
              </a:r>
              <a:endParaRPr lang="en-US" altLang="fr-FR" b="1">
                <a:latin typeface="Times" panose="02020603050405020304" pitchFamily="18" charset="0"/>
              </a:endParaRPr>
            </a:p>
          </p:txBody>
        </p:sp>
        <p:grpSp>
          <p:nvGrpSpPr>
            <p:cNvPr id="33" name="Group 67"/>
            <p:cNvGrpSpPr>
              <a:grpSpLocks/>
            </p:cNvGrpSpPr>
            <p:nvPr/>
          </p:nvGrpSpPr>
          <p:grpSpPr bwMode="auto">
            <a:xfrm>
              <a:off x="3851275" y="2938463"/>
              <a:ext cx="2517775" cy="1562100"/>
              <a:chOff x="2426" y="1851"/>
              <a:chExt cx="1586" cy="984"/>
            </a:xfrm>
          </p:grpSpPr>
          <p:sp>
            <p:nvSpPr>
              <p:cNvPr id="48" name="AutoShape 35"/>
              <p:cNvSpPr>
                <a:spLocks noChangeArrowheads="1"/>
              </p:cNvSpPr>
              <p:nvPr/>
            </p:nvSpPr>
            <p:spPr bwMode="auto">
              <a:xfrm>
                <a:off x="2426" y="2019"/>
                <a:ext cx="599" cy="9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AutoShape 36"/>
              <p:cNvSpPr>
                <a:spLocks noChangeArrowheads="1"/>
              </p:cNvSpPr>
              <p:nvPr/>
            </p:nvSpPr>
            <p:spPr bwMode="auto">
              <a:xfrm>
                <a:off x="2426" y="2740"/>
                <a:ext cx="599" cy="9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Text Box 39"/>
              <p:cNvSpPr txBox="1">
                <a:spLocks noChangeArrowheads="1"/>
              </p:cNvSpPr>
              <p:nvPr/>
            </p:nvSpPr>
            <p:spPr bwMode="auto">
              <a:xfrm>
                <a:off x="2457" y="2587"/>
                <a:ext cx="143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fr-FR" sz="1200" b="1" i="1">
                    <a:latin typeface="Times" panose="02020603050405020304" pitchFamily="18" charset="0"/>
                  </a:rPr>
                  <a:t>Weathering = current restoration</a:t>
                </a:r>
                <a:endParaRPr lang="en-US" altLang="fr-FR" b="1">
                  <a:latin typeface="Times" panose="02020603050405020304" pitchFamily="18" charset="0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2457" y="1851"/>
                <a:ext cx="155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fr-FR" sz="1200" b="1" i="1" dirty="0">
                    <a:latin typeface="Times" panose="02020603050405020304" pitchFamily="18" charset="0"/>
                  </a:rPr>
                  <a:t>Mineralization = current restoration</a:t>
                </a:r>
              </a:p>
            </p:txBody>
          </p:sp>
        </p:grp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2041525" y="5661025"/>
              <a:ext cx="3128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4446588" y="5357813"/>
              <a:ext cx="723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4167188" y="5395913"/>
              <a:ext cx="181927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fr-FR" sz="900">
                  <a:latin typeface="Times" panose="02020603050405020304" pitchFamily="18" charset="0"/>
                </a:rPr>
                <a:t>Exch. + available reserves = current</a:t>
              </a:r>
              <a:endParaRPr lang="en-US" altLang="fr-FR" sz="1200">
                <a:latin typeface="Times" panose="02020603050405020304" pitchFamily="18" charset="0"/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 flipV="1">
              <a:off x="4440238" y="2636838"/>
              <a:ext cx="0" cy="855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0" name="Group 65"/>
            <p:cNvGrpSpPr>
              <a:grpSpLocks/>
            </p:cNvGrpSpPr>
            <p:nvPr/>
          </p:nvGrpSpPr>
          <p:grpSpPr bwMode="auto">
            <a:xfrm>
              <a:off x="4941888" y="1916113"/>
              <a:ext cx="1925637" cy="2274887"/>
              <a:chOff x="3113" y="1207"/>
              <a:chExt cx="1213" cy="1433"/>
            </a:xfrm>
          </p:grpSpPr>
          <p:sp>
            <p:nvSpPr>
              <p:cNvPr id="46" name="Freeform 60"/>
              <p:cNvSpPr>
                <a:spLocks/>
              </p:cNvSpPr>
              <p:nvPr/>
            </p:nvSpPr>
            <p:spPr bwMode="auto">
              <a:xfrm>
                <a:off x="3113" y="1298"/>
                <a:ext cx="940" cy="1342"/>
              </a:xfrm>
              <a:custGeom>
                <a:avLst/>
                <a:gdLst>
                  <a:gd name="T0" fmla="*/ 227 w 624"/>
                  <a:gd name="T1" fmla="*/ 1588 h 1588"/>
                  <a:gd name="T2" fmla="*/ 479 w 624"/>
                  <a:gd name="T3" fmla="*/ 1018 h 1588"/>
                  <a:gd name="T4" fmla="*/ 544 w 624"/>
                  <a:gd name="T5" fmla="*/ 499 h 1588"/>
                  <a:gd name="T6" fmla="*/ 0 w 624"/>
                  <a:gd name="T7" fmla="*/ 0 h 1588"/>
                  <a:gd name="connsiteX0" fmla="*/ 1492 w 9286"/>
                  <a:gd name="connsiteY0" fmla="*/ 8454 h 8454"/>
                  <a:gd name="connsiteX1" fmla="*/ 7676 w 9286"/>
                  <a:gd name="connsiteY1" fmla="*/ 6411 h 8454"/>
                  <a:gd name="connsiteX2" fmla="*/ 8718 w 9286"/>
                  <a:gd name="connsiteY2" fmla="*/ 3142 h 8454"/>
                  <a:gd name="connsiteX3" fmla="*/ 0 w 9286"/>
                  <a:gd name="connsiteY3" fmla="*/ 0 h 8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86" h="8454">
                    <a:moveTo>
                      <a:pt x="1492" y="8454"/>
                    </a:moveTo>
                    <a:cubicBezTo>
                      <a:pt x="2165" y="7856"/>
                      <a:pt x="6472" y="7296"/>
                      <a:pt x="7676" y="6411"/>
                    </a:cubicBezTo>
                    <a:cubicBezTo>
                      <a:pt x="8880" y="5526"/>
                      <a:pt x="10000" y="4213"/>
                      <a:pt x="8718" y="3142"/>
                    </a:cubicBezTo>
                    <a:cubicBezTo>
                      <a:pt x="7436" y="2072"/>
                      <a:pt x="3622" y="787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 Box 61"/>
              <p:cNvSpPr txBox="1">
                <a:spLocks noChangeArrowheads="1"/>
              </p:cNvSpPr>
              <p:nvPr/>
            </p:nvSpPr>
            <p:spPr bwMode="auto">
              <a:xfrm>
                <a:off x="3236" y="1207"/>
                <a:ext cx="109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fr-FR" sz="1400"/>
                  <a:t>Uptake from the trees</a:t>
                </a:r>
              </a:p>
            </p:txBody>
          </p:sp>
        </p:grp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1986607" y="1672432"/>
              <a:ext cx="19621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400" dirty="0"/>
                <a:t>Restitution by litter falls </a:t>
              </a:r>
            </a:p>
            <a:p>
              <a:r>
                <a:rPr lang="en-US" altLang="fr-FR" sz="1400" dirty="0"/>
                <a:t>and root turn-over</a:t>
              </a: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7324544" y="1554202"/>
              <a:ext cx="53210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fr-FR" sz="2000" b="1" dirty="0"/>
                <a:t>Soil chemical fertility is based on a small amount of nutrient circulating rapidly in the ecosystem</a:t>
              </a:r>
            </a:p>
          </p:txBody>
        </p:sp>
        <p:sp>
          <p:nvSpPr>
            <p:cNvPr id="43" name="Freeform 64"/>
            <p:cNvSpPr>
              <a:spLocks/>
            </p:cNvSpPr>
            <p:nvPr/>
          </p:nvSpPr>
          <p:spPr bwMode="auto">
            <a:xfrm>
              <a:off x="5148263" y="2199625"/>
              <a:ext cx="363418" cy="724550"/>
            </a:xfrm>
            <a:custGeom>
              <a:avLst/>
              <a:gdLst>
                <a:gd name="T0" fmla="*/ 0 w 250"/>
                <a:gd name="T1" fmla="*/ 362 h 362"/>
                <a:gd name="T2" fmla="*/ 227 w 250"/>
                <a:gd name="T3" fmla="*/ 226 h 362"/>
                <a:gd name="T4" fmla="*/ 136 w 250"/>
                <a:gd name="T5" fmla="*/ 0 h 362"/>
                <a:gd name="connsiteX0" fmla="*/ 0 w 9157"/>
                <a:gd name="connsiteY0" fmla="*/ 12608 h 12608"/>
                <a:gd name="connsiteX1" fmla="*/ 9080 w 9157"/>
                <a:gd name="connsiteY1" fmla="*/ 8851 h 12608"/>
                <a:gd name="connsiteX2" fmla="*/ 152 w 9157"/>
                <a:gd name="connsiteY2" fmla="*/ 0 h 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" h="12608">
                  <a:moveTo>
                    <a:pt x="0" y="12608"/>
                  </a:moveTo>
                  <a:cubicBezTo>
                    <a:pt x="4080" y="11558"/>
                    <a:pt x="8160" y="10509"/>
                    <a:pt x="9080" y="8851"/>
                  </a:cubicBezTo>
                  <a:cubicBezTo>
                    <a:pt x="10000" y="7194"/>
                    <a:pt x="2432" y="2293"/>
                    <a:pt x="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Forme libre 11"/>
          <p:cNvSpPr/>
          <p:nvPr/>
        </p:nvSpPr>
        <p:spPr>
          <a:xfrm>
            <a:off x="2593298" y="2503357"/>
            <a:ext cx="554636" cy="749509"/>
          </a:xfrm>
          <a:custGeom>
            <a:avLst/>
            <a:gdLst>
              <a:gd name="connsiteX0" fmla="*/ 554636 w 554636"/>
              <a:gd name="connsiteY0" fmla="*/ 0 h 749509"/>
              <a:gd name="connsiteX1" fmla="*/ 134912 w 554636"/>
              <a:gd name="connsiteY1" fmla="*/ 314794 h 749509"/>
              <a:gd name="connsiteX2" fmla="*/ 0 w 554636"/>
              <a:gd name="connsiteY2" fmla="*/ 749509 h 7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749509">
                <a:moveTo>
                  <a:pt x="554636" y="0"/>
                </a:moveTo>
                <a:cubicBezTo>
                  <a:pt x="390993" y="94938"/>
                  <a:pt x="227351" y="189876"/>
                  <a:pt x="134912" y="314794"/>
                </a:cubicBezTo>
                <a:cubicBezTo>
                  <a:pt x="42473" y="439712"/>
                  <a:pt x="21236" y="594610"/>
                  <a:pt x="0" y="749509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6" name="Group 23"/>
          <p:cNvGrpSpPr>
            <a:grpSpLocks/>
          </p:cNvGrpSpPr>
          <p:nvPr/>
        </p:nvGrpSpPr>
        <p:grpSpPr bwMode="auto">
          <a:xfrm>
            <a:off x="3293768" y="1676573"/>
            <a:ext cx="5474122" cy="2094096"/>
            <a:chOff x="1717" y="1568"/>
            <a:chExt cx="3803" cy="1630"/>
          </a:xfrm>
        </p:grpSpPr>
        <p:sp>
          <p:nvSpPr>
            <p:cNvPr id="477" name="Oval 24"/>
            <p:cNvSpPr>
              <a:spLocks noChangeArrowheads="1"/>
            </p:cNvSpPr>
            <p:nvPr/>
          </p:nvSpPr>
          <p:spPr bwMode="auto">
            <a:xfrm>
              <a:off x="1717" y="1568"/>
              <a:ext cx="547" cy="850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8" name="Line 25"/>
            <p:cNvSpPr>
              <a:spLocks noChangeShapeType="1"/>
            </p:cNvSpPr>
            <p:nvPr/>
          </p:nvSpPr>
          <p:spPr bwMode="auto">
            <a:xfrm>
              <a:off x="2259" y="2021"/>
              <a:ext cx="0" cy="78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9" name="Line 26"/>
            <p:cNvSpPr>
              <a:spLocks noChangeShapeType="1"/>
            </p:cNvSpPr>
            <p:nvPr/>
          </p:nvSpPr>
          <p:spPr bwMode="auto">
            <a:xfrm flipV="1">
              <a:off x="1726" y="1905"/>
              <a:ext cx="0" cy="78"/>
            </a:xfrm>
            <a:prstGeom prst="lin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0" name="Text Box 27"/>
            <p:cNvSpPr txBox="1">
              <a:spLocks noChangeArrowheads="1"/>
            </p:cNvSpPr>
            <p:nvPr/>
          </p:nvSpPr>
          <p:spPr bwMode="auto">
            <a:xfrm>
              <a:off x="3885" y="2795"/>
              <a:ext cx="163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fr-FR" sz="1400" b="1" dirty="0">
                  <a:solidFill>
                    <a:srgbClr val="006600"/>
                  </a:solidFill>
                  <a:latin typeface="Arial" panose="020B0604020202020204" pitchFamily="34" charset="0"/>
                </a:rPr>
                <a:t>BIOCHEMICAL Sub-Cycle</a:t>
              </a:r>
            </a:p>
            <a:p>
              <a:pPr eaLnBrk="0" hangingPunct="0"/>
              <a:r>
                <a:rPr lang="en-US" altLang="fr-FR" sz="1400" b="1" dirty="0">
                  <a:solidFill>
                    <a:srgbClr val="006600"/>
                  </a:solidFill>
                  <a:latin typeface="Arial" panose="020B0604020202020204" pitchFamily="34" charset="0"/>
                </a:rPr>
                <a:t>- translocations</a:t>
              </a:r>
            </a:p>
          </p:txBody>
        </p:sp>
      </p:grpSp>
      <p:grpSp>
        <p:nvGrpSpPr>
          <p:cNvPr id="482" name="Group 17"/>
          <p:cNvGrpSpPr>
            <a:grpSpLocks/>
          </p:cNvGrpSpPr>
          <p:nvPr/>
        </p:nvGrpSpPr>
        <p:grpSpPr bwMode="auto">
          <a:xfrm>
            <a:off x="3052986" y="1695798"/>
            <a:ext cx="6417812" cy="3855817"/>
            <a:chOff x="2417" y="460"/>
            <a:chExt cx="4460" cy="3002"/>
          </a:xfrm>
        </p:grpSpPr>
        <p:sp>
          <p:nvSpPr>
            <p:cNvPr id="483" name="Line 18"/>
            <p:cNvSpPr>
              <a:spLocks noChangeShapeType="1"/>
            </p:cNvSpPr>
            <p:nvPr/>
          </p:nvSpPr>
          <p:spPr bwMode="auto">
            <a:xfrm rot="10800000">
              <a:off x="2417" y="1210"/>
              <a:ext cx="8" cy="1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84" name="Group 19"/>
            <p:cNvGrpSpPr>
              <a:grpSpLocks/>
            </p:cNvGrpSpPr>
            <p:nvPr/>
          </p:nvGrpSpPr>
          <p:grpSpPr bwMode="auto">
            <a:xfrm>
              <a:off x="2429" y="460"/>
              <a:ext cx="4448" cy="3002"/>
              <a:chOff x="2429" y="460"/>
              <a:chExt cx="4448" cy="3002"/>
            </a:xfrm>
          </p:grpSpPr>
          <p:sp>
            <p:nvSpPr>
              <p:cNvPr id="485" name="Oval 20"/>
              <p:cNvSpPr>
                <a:spLocks noChangeArrowheads="1"/>
              </p:cNvSpPr>
              <p:nvPr/>
            </p:nvSpPr>
            <p:spPr bwMode="auto">
              <a:xfrm>
                <a:off x="2429" y="460"/>
                <a:ext cx="818" cy="1413"/>
              </a:xfrm>
              <a:prstGeom prst="ellips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6" name="Line 21"/>
              <p:cNvSpPr>
                <a:spLocks noChangeShapeType="1"/>
              </p:cNvSpPr>
              <p:nvPr/>
            </p:nvSpPr>
            <p:spPr bwMode="auto">
              <a:xfrm>
                <a:off x="3194" y="1411"/>
                <a:ext cx="9" cy="18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7" name="Text Box 22"/>
              <p:cNvSpPr txBox="1">
                <a:spLocks noChangeArrowheads="1"/>
              </p:cNvSpPr>
              <p:nvPr/>
            </p:nvSpPr>
            <p:spPr bwMode="auto">
              <a:xfrm>
                <a:off x="4744" y="2183"/>
                <a:ext cx="2133" cy="1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fr-FR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BIOLOGICAL Sub-Cycle</a:t>
                </a:r>
              </a:p>
              <a:p>
                <a:pPr eaLnBrk="0" hangingPunct="0"/>
                <a:r>
                  <a:rPr lang="en-US" altLang="fr-FR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- Canopy Exchanges</a:t>
                </a:r>
              </a:p>
              <a:p>
                <a:pPr eaLnBrk="0" hangingPunct="0"/>
                <a:r>
                  <a:rPr lang="en-US" altLang="fr-FR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- Nutrient uptake</a:t>
                </a:r>
              </a:p>
              <a:p>
                <a:pPr eaLnBrk="0" hangingPunct="0"/>
                <a:r>
                  <a:rPr lang="en-US" altLang="fr-FR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- Immobilization</a:t>
                </a:r>
              </a:p>
              <a:p>
                <a:pPr eaLnBrk="0" hangingPunct="0"/>
                <a:r>
                  <a:rPr lang="en-US" altLang="fr-FR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- Litter falls</a:t>
                </a:r>
              </a:p>
              <a:p>
                <a:pPr eaLnBrk="0" hangingPunct="0"/>
                <a:r>
                  <a:rPr lang="en-US" altLang="fr-FR" sz="14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- Mineralization of organic matters</a:t>
                </a:r>
              </a:p>
              <a:p>
                <a:pPr eaLnBrk="0" hangingPunct="0"/>
                <a:endParaRPr lang="en-US" altLang="fr-FR" sz="18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88" name="Group 32"/>
          <p:cNvGrpSpPr>
            <a:grpSpLocks/>
          </p:cNvGrpSpPr>
          <p:nvPr/>
        </p:nvGrpSpPr>
        <p:grpSpPr bwMode="auto">
          <a:xfrm>
            <a:off x="522879" y="1587922"/>
            <a:ext cx="9032875" cy="4935538"/>
            <a:chOff x="581" y="1673"/>
            <a:chExt cx="5690" cy="3109"/>
          </a:xfrm>
        </p:grpSpPr>
        <p:sp>
          <p:nvSpPr>
            <p:cNvPr id="489" name="Text Box 11"/>
            <p:cNvSpPr txBox="1">
              <a:spLocks noChangeArrowheads="1"/>
            </p:cNvSpPr>
            <p:nvPr/>
          </p:nvSpPr>
          <p:spPr bwMode="auto">
            <a:xfrm>
              <a:off x="4292" y="4054"/>
              <a:ext cx="1979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fr-FR" sz="1400" b="1" dirty="0">
                  <a:solidFill>
                    <a:srgbClr val="FF33CC"/>
                  </a:solidFill>
                  <a:latin typeface="Arial" panose="020B0604020202020204" pitchFamily="34" charset="0"/>
                </a:rPr>
                <a:t>GEOCHEMICAL Sub-Cycle</a:t>
              </a:r>
            </a:p>
            <a:p>
              <a:pPr eaLnBrk="0" hangingPunct="0"/>
              <a:r>
                <a:rPr lang="en-US" altLang="fr-FR" sz="1400" b="1" dirty="0">
                  <a:solidFill>
                    <a:srgbClr val="FF33CC"/>
                  </a:solidFill>
                  <a:latin typeface="Arial" panose="020B0604020202020204" pitchFamily="34" charset="0"/>
                </a:rPr>
                <a:t>- Atmospheric deposits</a:t>
              </a:r>
            </a:p>
            <a:p>
              <a:pPr eaLnBrk="0" hangingPunct="0"/>
              <a:r>
                <a:rPr lang="en-US" altLang="fr-FR" sz="1400" b="1" dirty="0">
                  <a:solidFill>
                    <a:srgbClr val="FF33CC"/>
                  </a:solidFill>
                  <a:latin typeface="Arial" panose="020B0604020202020204" pitchFamily="34" charset="0"/>
                </a:rPr>
                <a:t>- Weathering </a:t>
              </a:r>
            </a:p>
            <a:p>
              <a:pPr eaLnBrk="0" hangingPunct="0"/>
              <a:r>
                <a:rPr lang="en-US" altLang="fr-FR" sz="1400" b="1" dirty="0">
                  <a:solidFill>
                    <a:srgbClr val="FF33CC"/>
                  </a:solidFill>
                  <a:latin typeface="Arial" panose="020B0604020202020204" pitchFamily="34" charset="0"/>
                </a:rPr>
                <a:t>- Drainage</a:t>
              </a:r>
            </a:p>
            <a:p>
              <a:pPr eaLnBrk="0" hangingPunct="0"/>
              <a:r>
                <a:rPr lang="en-US" altLang="fr-FR" sz="1400" b="1" dirty="0">
                  <a:solidFill>
                    <a:srgbClr val="FF33CC"/>
                  </a:solidFill>
                  <a:latin typeface="Arial" panose="020B0604020202020204" pitchFamily="34" charset="0"/>
                </a:rPr>
                <a:t>- Run-off</a:t>
              </a:r>
              <a:endParaRPr lang="en-US" altLang="fr-FR" sz="1400" b="1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90" name="Group 12"/>
            <p:cNvGrpSpPr>
              <a:grpSpLocks/>
            </p:cNvGrpSpPr>
            <p:nvPr/>
          </p:nvGrpSpPr>
          <p:grpSpPr bwMode="auto">
            <a:xfrm>
              <a:off x="581" y="1673"/>
              <a:ext cx="1996" cy="2320"/>
              <a:chOff x="937" y="1207"/>
              <a:chExt cx="2202" cy="2868"/>
            </a:xfrm>
          </p:grpSpPr>
          <p:sp>
            <p:nvSpPr>
              <p:cNvPr id="491" name="Line 13"/>
              <p:cNvSpPr>
                <a:spLocks noChangeShapeType="1"/>
              </p:cNvSpPr>
              <p:nvPr/>
            </p:nvSpPr>
            <p:spPr bwMode="auto">
              <a:xfrm>
                <a:off x="2676" y="1207"/>
                <a:ext cx="119" cy="5"/>
              </a:xfrm>
              <a:prstGeom prst="line">
                <a:avLst/>
              </a:prstGeom>
              <a:noFill/>
              <a:ln w="5715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2" name="Line 14"/>
              <p:cNvSpPr>
                <a:spLocks noChangeShapeType="1"/>
              </p:cNvSpPr>
              <p:nvPr/>
            </p:nvSpPr>
            <p:spPr bwMode="auto">
              <a:xfrm flipH="1">
                <a:off x="2642" y="4071"/>
                <a:ext cx="106" cy="0"/>
              </a:xfrm>
              <a:prstGeom prst="line">
                <a:avLst/>
              </a:prstGeom>
              <a:noFill/>
              <a:ln w="57150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3" name="Freeform 15"/>
              <p:cNvSpPr>
                <a:spLocks/>
              </p:cNvSpPr>
              <p:nvPr/>
            </p:nvSpPr>
            <p:spPr bwMode="auto">
              <a:xfrm>
                <a:off x="937" y="1207"/>
                <a:ext cx="2202" cy="2868"/>
              </a:xfrm>
              <a:custGeom>
                <a:avLst/>
                <a:gdLst>
                  <a:gd name="T0" fmla="*/ 2202 w 2202"/>
                  <a:gd name="T1" fmla="*/ 42 h 2868"/>
                  <a:gd name="T2" fmla="*/ 2097 w 2202"/>
                  <a:gd name="T3" fmla="*/ 27 h 2868"/>
                  <a:gd name="T4" fmla="*/ 1992 w 2202"/>
                  <a:gd name="T5" fmla="*/ 17 h 2868"/>
                  <a:gd name="T6" fmla="*/ 1872 w 2202"/>
                  <a:gd name="T7" fmla="*/ 7 h 2868"/>
                  <a:gd name="T8" fmla="*/ 1772 w 2202"/>
                  <a:gd name="T9" fmla="*/ 7 h 2868"/>
                  <a:gd name="T10" fmla="*/ 1662 w 2202"/>
                  <a:gd name="T11" fmla="*/ 2 h 2868"/>
                  <a:gd name="T12" fmla="*/ 1502 w 2202"/>
                  <a:gd name="T13" fmla="*/ 17 h 2868"/>
                  <a:gd name="T14" fmla="*/ 1372 w 2202"/>
                  <a:gd name="T15" fmla="*/ 42 h 2868"/>
                  <a:gd name="T16" fmla="*/ 1247 w 2202"/>
                  <a:gd name="T17" fmla="*/ 67 h 2868"/>
                  <a:gd name="T18" fmla="*/ 1142 w 2202"/>
                  <a:gd name="T19" fmla="*/ 102 h 2868"/>
                  <a:gd name="T20" fmla="*/ 1072 w 2202"/>
                  <a:gd name="T21" fmla="*/ 122 h 2868"/>
                  <a:gd name="T22" fmla="*/ 952 w 2202"/>
                  <a:gd name="T23" fmla="*/ 167 h 2868"/>
                  <a:gd name="T24" fmla="*/ 797 w 2202"/>
                  <a:gd name="T25" fmla="*/ 242 h 2868"/>
                  <a:gd name="T26" fmla="*/ 652 w 2202"/>
                  <a:gd name="T27" fmla="*/ 327 h 2868"/>
                  <a:gd name="T28" fmla="*/ 567 w 2202"/>
                  <a:gd name="T29" fmla="*/ 397 h 2868"/>
                  <a:gd name="T30" fmla="*/ 487 w 2202"/>
                  <a:gd name="T31" fmla="*/ 452 h 2868"/>
                  <a:gd name="T32" fmla="*/ 417 w 2202"/>
                  <a:gd name="T33" fmla="*/ 522 h 2868"/>
                  <a:gd name="T34" fmla="*/ 292 w 2202"/>
                  <a:gd name="T35" fmla="*/ 647 h 2868"/>
                  <a:gd name="T36" fmla="*/ 227 w 2202"/>
                  <a:gd name="T37" fmla="*/ 747 h 2868"/>
                  <a:gd name="T38" fmla="*/ 157 w 2202"/>
                  <a:gd name="T39" fmla="*/ 837 h 2868"/>
                  <a:gd name="T40" fmla="*/ 72 w 2202"/>
                  <a:gd name="T41" fmla="*/ 1017 h 2868"/>
                  <a:gd name="T42" fmla="*/ 32 w 2202"/>
                  <a:gd name="T43" fmla="*/ 1167 h 2868"/>
                  <a:gd name="T44" fmla="*/ 7 w 2202"/>
                  <a:gd name="T45" fmla="*/ 1332 h 2868"/>
                  <a:gd name="T46" fmla="*/ 2 w 2202"/>
                  <a:gd name="T47" fmla="*/ 1477 h 2868"/>
                  <a:gd name="T48" fmla="*/ 22 w 2202"/>
                  <a:gd name="T49" fmla="*/ 1647 h 2868"/>
                  <a:gd name="T50" fmla="*/ 67 w 2202"/>
                  <a:gd name="T51" fmla="*/ 1827 h 2868"/>
                  <a:gd name="T52" fmla="*/ 137 w 2202"/>
                  <a:gd name="T53" fmla="*/ 1987 h 2868"/>
                  <a:gd name="T54" fmla="*/ 207 w 2202"/>
                  <a:gd name="T55" fmla="*/ 2107 h 2868"/>
                  <a:gd name="T56" fmla="*/ 312 w 2202"/>
                  <a:gd name="T57" fmla="*/ 2247 h 2868"/>
                  <a:gd name="T58" fmla="*/ 442 w 2202"/>
                  <a:gd name="T59" fmla="*/ 2387 h 2868"/>
                  <a:gd name="T60" fmla="*/ 567 w 2202"/>
                  <a:gd name="T61" fmla="*/ 2482 h 2868"/>
                  <a:gd name="T62" fmla="*/ 707 w 2202"/>
                  <a:gd name="T63" fmla="*/ 2577 h 2868"/>
                  <a:gd name="T64" fmla="*/ 927 w 2202"/>
                  <a:gd name="T65" fmla="*/ 2692 h 2868"/>
                  <a:gd name="T66" fmla="*/ 1227 w 2202"/>
                  <a:gd name="T67" fmla="*/ 2797 h 2868"/>
                  <a:gd name="T68" fmla="*/ 1532 w 2202"/>
                  <a:gd name="T69" fmla="*/ 2852 h 2868"/>
                  <a:gd name="T70" fmla="*/ 1842 w 2202"/>
                  <a:gd name="T71" fmla="*/ 2867 h 2868"/>
                  <a:gd name="T72" fmla="*/ 2057 w 2202"/>
                  <a:gd name="T73" fmla="*/ 2847 h 2868"/>
                  <a:gd name="T74" fmla="*/ 2197 w 2202"/>
                  <a:gd name="T75" fmla="*/ 2822 h 2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02" h="2868">
                    <a:moveTo>
                      <a:pt x="2202" y="42"/>
                    </a:moveTo>
                    <a:cubicBezTo>
                      <a:pt x="2167" y="36"/>
                      <a:pt x="2132" y="31"/>
                      <a:pt x="2097" y="27"/>
                    </a:cubicBezTo>
                    <a:cubicBezTo>
                      <a:pt x="2062" y="23"/>
                      <a:pt x="2029" y="20"/>
                      <a:pt x="1992" y="17"/>
                    </a:cubicBezTo>
                    <a:cubicBezTo>
                      <a:pt x="1955" y="14"/>
                      <a:pt x="1909" y="9"/>
                      <a:pt x="1872" y="7"/>
                    </a:cubicBezTo>
                    <a:cubicBezTo>
                      <a:pt x="1835" y="5"/>
                      <a:pt x="1807" y="8"/>
                      <a:pt x="1772" y="7"/>
                    </a:cubicBezTo>
                    <a:cubicBezTo>
                      <a:pt x="1737" y="6"/>
                      <a:pt x="1707" y="0"/>
                      <a:pt x="1662" y="2"/>
                    </a:cubicBezTo>
                    <a:cubicBezTo>
                      <a:pt x="1617" y="4"/>
                      <a:pt x="1550" y="10"/>
                      <a:pt x="1502" y="17"/>
                    </a:cubicBezTo>
                    <a:cubicBezTo>
                      <a:pt x="1454" y="24"/>
                      <a:pt x="1414" y="34"/>
                      <a:pt x="1372" y="42"/>
                    </a:cubicBezTo>
                    <a:cubicBezTo>
                      <a:pt x="1330" y="50"/>
                      <a:pt x="1285" y="57"/>
                      <a:pt x="1247" y="67"/>
                    </a:cubicBezTo>
                    <a:cubicBezTo>
                      <a:pt x="1209" y="77"/>
                      <a:pt x="1171" y="93"/>
                      <a:pt x="1142" y="102"/>
                    </a:cubicBezTo>
                    <a:cubicBezTo>
                      <a:pt x="1113" y="111"/>
                      <a:pt x="1104" y="111"/>
                      <a:pt x="1072" y="122"/>
                    </a:cubicBezTo>
                    <a:cubicBezTo>
                      <a:pt x="1040" y="133"/>
                      <a:pt x="998" y="147"/>
                      <a:pt x="952" y="167"/>
                    </a:cubicBezTo>
                    <a:cubicBezTo>
                      <a:pt x="906" y="187"/>
                      <a:pt x="847" y="215"/>
                      <a:pt x="797" y="242"/>
                    </a:cubicBezTo>
                    <a:cubicBezTo>
                      <a:pt x="747" y="269"/>
                      <a:pt x="690" y="301"/>
                      <a:pt x="652" y="327"/>
                    </a:cubicBezTo>
                    <a:cubicBezTo>
                      <a:pt x="614" y="353"/>
                      <a:pt x="594" y="376"/>
                      <a:pt x="567" y="397"/>
                    </a:cubicBezTo>
                    <a:cubicBezTo>
                      <a:pt x="540" y="418"/>
                      <a:pt x="512" y="431"/>
                      <a:pt x="487" y="452"/>
                    </a:cubicBezTo>
                    <a:cubicBezTo>
                      <a:pt x="462" y="473"/>
                      <a:pt x="449" y="490"/>
                      <a:pt x="417" y="522"/>
                    </a:cubicBezTo>
                    <a:cubicBezTo>
                      <a:pt x="385" y="554"/>
                      <a:pt x="324" y="610"/>
                      <a:pt x="292" y="647"/>
                    </a:cubicBezTo>
                    <a:cubicBezTo>
                      <a:pt x="260" y="684"/>
                      <a:pt x="250" y="715"/>
                      <a:pt x="227" y="747"/>
                    </a:cubicBezTo>
                    <a:cubicBezTo>
                      <a:pt x="204" y="779"/>
                      <a:pt x="183" y="792"/>
                      <a:pt x="157" y="837"/>
                    </a:cubicBezTo>
                    <a:cubicBezTo>
                      <a:pt x="131" y="882"/>
                      <a:pt x="93" y="962"/>
                      <a:pt x="72" y="1017"/>
                    </a:cubicBezTo>
                    <a:cubicBezTo>
                      <a:pt x="51" y="1072"/>
                      <a:pt x="43" y="1115"/>
                      <a:pt x="32" y="1167"/>
                    </a:cubicBezTo>
                    <a:cubicBezTo>
                      <a:pt x="21" y="1219"/>
                      <a:pt x="12" y="1280"/>
                      <a:pt x="7" y="1332"/>
                    </a:cubicBezTo>
                    <a:cubicBezTo>
                      <a:pt x="2" y="1384"/>
                      <a:pt x="0" y="1425"/>
                      <a:pt x="2" y="1477"/>
                    </a:cubicBezTo>
                    <a:cubicBezTo>
                      <a:pt x="4" y="1529"/>
                      <a:pt x="11" y="1589"/>
                      <a:pt x="22" y="1647"/>
                    </a:cubicBezTo>
                    <a:cubicBezTo>
                      <a:pt x="33" y="1705"/>
                      <a:pt x="48" y="1770"/>
                      <a:pt x="67" y="1827"/>
                    </a:cubicBezTo>
                    <a:cubicBezTo>
                      <a:pt x="86" y="1884"/>
                      <a:pt x="114" y="1940"/>
                      <a:pt x="137" y="1987"/>
                    </a:cubicBezTo>
                    <a:cubicBezTo>
                      <a:pt x="160" y="2034"/>
                      <a:pt x="178" y="2064"/>
                      <a:pt x="207" y="2107"/>
                    </a:cubicBezTo>
                    <a:cubicBezTo>
                      <a:pt x="236" y="2150"/>
                      <a:pt x="273" y="2200"/>
                      <a:pt x="312" y="2247"/>
                    </a:cubicBezTo>
                    <a:cubicBezTo>
                      <a:pt x="351" y="2294"/>
                      <a:pt x="399" y="2348"/>
                      <a:pt x="442" y="2387"/>
                    </a:cubicBezTo>
                    <a:cubicBezTo>
                      <a:pt x="485" y="2426"/>
                      <a:pt x="523" y="2450"/>
                      <a:pt x="567" y="2482"/>
                    </a:cubicBezTo>
                    <a:cubicBezTo>
                      <a:pt x="611" y="2514"/>
                      <a:pt x="647" y="2542"/>
                      <a:pt x="707" y="2577"/>
                    </a:cubicBezTo>
                    <a:cubicBezTo>
                      <a:pt x="767" y="2612"/>
                      <a:pt x="840" y="2655"/>
                      <a:pt x="927" y="2692"/>
                    </a:cubicBezTo>
                    <a:cubicBezTo>
                      <a:pt x="1014" y="2729"/>
                      <a:pt x="1126" y="2770"/>
                      <a:pt x="1227" y="2797"/>
                    </a:cubicBezTo>
                    <a:cubicBezTo>
                      <a:pt x="1328" y="2824"/>
                      <a:pt x="1430" y="2840"/>
                      <a:pt x="1532" y="2852"/>
                    </a:cubicBezTo>
                    <a:cubicBezTo>
                      <a:pt x="1634" y="2864"/>
                      <a:pt x="1755" y="2868"/>
                      <a:pt x="1842" y="2867"/>
                    </a:cubicBezTo>
                    <a:cubicBezTo>
                      <a:pt x="1929" y="2866"/>
                      <a:pt x="1998" y="2855"/>
                      <a:pt x="2057" y="2847"/>
                    </a:cubicBezTo>
                    <a:cubicBezTo>
                      <a:pt x="2116" y="2839"/>
                      <a:pt x="2156" y="2830"/>
                      <a:pt x="2197" y="2822"/>
                    </a:cubicBezTo>
                  </a:path>
                </a:pathLst>
              </a:custGeom>
              <a:noFill/>
              <a:ln w="38100" cmpd="sng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3" name="Accolade fermante 12"/>
          <p:cNvSpPr/>
          <p:nvPr/>
        </p:nvSpPr>
        <p:spPr>
          <a:xfrm>
            <a:off x="9753600" y="3291946"/>
            <a:ext cx="114300" cy="32315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019774" y="4269438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partitionning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sub</a:t>
            </a:r>
            <a:r>
              <a:rPr lang="fr-FR" dirty="0" smtClean="0"/>
              <a:t>-cycles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ecosystem-dependant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439400" y="6551083"/>
            <a:ext cx="1741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Hanson et al. 2015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1929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7813" y="23019"/>
            <a:ext cx="67325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Context</a:t>
            </a:r>
            <a:r>
              <a:rPr lang="fr-FR" altLang="fr-FR" b="1" dirty="0" smtClean="0">
                <a:latin typeface="Arial Black" panose="020B0A04020102020204" pitchFamily="34" charset="0"/>
              </a:rPr>
              <a:t> and main issues</a:t>
            </a:r>
            <a:r>
              <a:rPr lang="fr-FR" altLang="fr-FR" b="1" dirty="0">
                <a:latin typeface="Arial Black" panose="020B0A04020102020204" pitchFamily="34" charset="0"/>
              </a:rPr>
              <a:t/>
            </a:r>
            <a:br>
              <a:rPr lang="fr-FR" altLang="fr-FR" b="1" dirty="0">
                <a:latin typeface="Arial Black" panose="020B0A04020102020204" pitchFamily="34" charset="0"/>
              </a:rPr>
            </a:br>
            <a:r>
              <a:rPr lang="fr-FR" altLang="fr-FR" sz="2000" b="1" dirty="0" smtClean="0">
                <a:latin typeface="Arial Black" panose="020B0A04020102020204" pitchFamily="34" charset="0"/>
              </a:rPr>
              <a:t>Scientific challenges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4872" y="1559632"/>
            <a:ext cx="1192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Harvesting</a:t>
            </a:r>
            <a:r>
              <a:rPr lang="fr-F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slash </a:t>
            </a:r>
            <a:r>
              <a:rPr lang="fr-FR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residues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modification of the </a:t>
            </a:r>
            <a:r>
              <a:rPr lang="fr-FR" sz="28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biological</a:t>
            </a:r>
            <a:r>
              <a:rPr lang="fr-FR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cycle 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68363" y="2263515"/>
            <a:ext cx="2599986" cy="3717560"/>
            <a:chOff x="4901784" y="1633928"/>
            <a:chExt cx="3822322" cy="4989209"/>
          </a:xfrm>
        </p:grpSpPr>
        <p:sp>
          <p:nvSpPr>
            <p:cNvPr id="5" name="Forme libre 4"/>
            <p:cNvSpPr/>
            <p:nvPr/>
          </p:nvSpPr>
          <p:spPr>
            <a:xfrm>
              <a:off x="4901784" y="1633928"/>
              <a:ext cx="3629788" cy="3477718"/>
            </a:xfrm>
            <a:custGeom>
              <a:avLst/>
              <a:gdLst>
                <a:gd name="connsiteX0" fmla="*/ 1978701 w 3629788"/>
                <a:gd name="connsiteY0" fmla="*/ 3043003 h 3477718"/>
                <a:gd name="connsiteX1" fmla="*/ 2083632 w 3629788"/>
                <a:gd name="connsiteY1" fmla="*/ 3057993 h 3477718"/>
                <a:gd name="connsiteX2" fmla="*/ 2128603 w 3629788"/>
                <a:gd name="connsiteY2" fmla="*/ 3072983 h 3477718"/>
                <a:gd name="connsiteX3" fmla="*/ 2218544 w 3629788"/>
                <a:gd name="connsiteY3" fmla="*/ 3087974 h 3477718"/>
                <a:gd name="connsiteX4" fmla="*/ 2473377 w 3629788"/>
                <a:gd name="connsiteY4" fmla="*/ 3072983 h 3477718"/>
                <a:gd name="connsiteX5" fmla="*/ 2548327 w 3629788"/>
                <a:gd name="connsiteY5" fmla="*/ 2968052 h 3477718"/>
                <a:gd name="connsiteX6" fmla="*/ 2578308 w 3629788"/>
                <a:gd name="connsiteY6" fmla="*/ 2878111 h 3477718"/>
                <a:gd name="connsiteX7" fmla="*/ 2563318 w 3629788"/>
                <a:gd name="connsiteY7" fmla="*/ 2743200 h 3477718"/>
                <a:gd name="connsiteX8" fmla="*/ 2473377 w 3629788"/>
                <a:gd name="connsiteY8" fmla="*/ 2713220 h 3477718"/>
                <a:gd name="connsiteX9" fmla="*/ 2863121 w 3629788"/>
                <a:gd name="connsiteY9" fmla="*/ 2683239 h 3477718"/>
                <a:gd name="connsiteX10" fmla="*/ 3117954 w 3629788"/>
                <a:gd name="connsiteY10" fmla="*/ 2638269 h 3477718"/>
                <a:gd name="connsiteX11" fmla="*/ 3222885 w 3629788"/>
                <a:gd name="connsiteY11" fmla="*/ 2608288 h 3477718"/>
                <a:gd name="connsiteX12" fmla="*/ 3372786 w 3629788"/>
                <a:gd name="connsiteY12" fmla="*/ 2593298 h 3477718"/>
                <a:gd name="connsiteX13" fmla="*/ 3417757 w 3629788"/>
                <a:gd name="connsiteY13" fmla="*/ 2578308 h 3477718"/>
                <a:gd name="connsiteX14" fmla="*/ 3462727 w 3629788"/>
                <a:gd name="connsiteY14" fmla="*/ 2548328 h 3477718"/>
                <a:gd name="connsiteX15" fmla="*/ 3537678 w 3629788"/>
                <a:gd name="connsiteY15" fmla="*/ 2533338 h 3477718"/>
                <a:gd name="connsiteX16" fmla="*/ 3582649 w 3629788"/>
                <a:gd name="connsiteY16" fmla="*/ 2488367 h 3477718"/>
                <a:gd name="connsiteX17" fmla="*/ 3627619 w 3629788"/>
                <a:gd name="connsiteY17" fmla="*/ 2458387 h 3477718"/>
                <a:gd name="connsiteX18" fmla="*/ 3612629 w 3629788"/>
                <a:gd name="connsiteY18" fmla="*/ 2338465 h 3477718"/>
                <a:gd name="connsiteX19" fmla="*/ 3597639 w 3629788"/>
                <a:gd name="connsiteY19" fmla="*/ 2293495 h 3477718"/>
                <a:gd name="connsiteX20" fmla="*/ 3537678 w 3629788"/>
                <a:gd name="connsiteY20" fmla="*/ 2263515 h 3477718"/>
                <a:gd name="connsiteX21" fmla="*/ 3447737 w 3629788"/>
                <a:gd name="connsiteY21" fmla="*/ 2188564 h 3477718"/>
                <a:gd name="connsiteX22" fmla="*/ 3387777 w 3629788"/>
                <a:gd name="connsiteY22" fmla="*/ 2173574 h 3477718"/>
                <a:gd name="connsiteX23" fmla="*/ 3342806 w 3629788"/>
                <a:gd name="connsiteY23" fmla="*/ 2098623 h 3477718"/>
                <a:gd name="connsiteX24" fmla="*/ 3267855 w 3629788"/>
                <a:gd name="connsiteY24" fmla="*/ 2008682 h 3477718"/>
                <a:gd name="connsiteX25" fmla="*/ 3207895 w 3629788"/>
                <a:gd name="connsiteY25" fmla="*/ 1933731 h 3477718"/>
                <a:gd name="connsiteX26" fmla="*/ 3132944 w 3629788"/>
                <a:gd name="connsiteY26" fmla="*/ 1888761 h 3477718"/>
                <a:gd name="connsiteX27" fmla="*/ 3072983 w 3629788"/>
                <a:gd name="connsiteY27" fmla="*/ 1843790 h 3477718"/>
                <a:gd name="connsiteX28" fmla="*/ 2983042 w 3629788"/>
                <a:gd name="connsiteY28" fmla="*/ 1813810 h 3477718"/>
                <a:gd name="connsiteX29" fmla="*/ 3043003 w 3629788"/>
                <a:gd name="connsiteY29" fmla="*/ 1843790 h 3477718"/>
                <a:gd name="connsiteX30" fmla="*/ 3072983 w 3629788"/>
                <a:gd name="connsiteY30" fmla="*/ 1798820 h 3477718"/>
                <a:gd name="connsiteX31" fmla="*/ 3102964 w 3629788"/>
                <a:gd name="connsiteY31" fmla="*/ 1768839 h 3477718"/>
                <a:gd name="connsiteX32" fmla="*/ 3132944 w 3629788"/>
                <a:gd name="connsiteY32" fmla="*/ 1663908 h 3477718"/>
                <a:gd name="connsiteX33" fmla="*/ 3177914 w 3629788"/>
                <a:gd name="connsiteY33" fmla="*/ 1618938 h 3477718"/>
                <a:gd name="connsiteX34" fmla="*/ 3207895 w 3629788"/>
                <a:gd name="connsiteY34" fmla="*/ 1469036 h 3477718"/>
                <a:gd name="connsiteX35" fmla="*/ 3222885 w 3629788"/>
                <a:gd name="connsiteY35" fmla="*/ 1409075 h 3477718"/>
                <a:gd name="connsiteX36" fmla="*/ 3252865 w 3629788"/>
                <a:gd name="connsiteY36" fmla="*/ 1214203 h 3477718"/>
                <a:gd name="connsiteX37" fmla="*/ 3237875 w 3629788"/>
                <a:gd name="connsiteY37" fmla="*/ 899410 h 3477718"/>
                <a:gd name="connsiteX38" fmla="*/ 3192905 w 3629788"/>
                <a:gd name="connsiteY38" fmla="*/ 869429 h 3477718"/>
                <a:gd name="connsiteX39" fmla="*/ 2713219 w 3629788"/>
                <a:gd name="connsiteY39" fmla="*/ 884420 h 3477718"/>
                <a:gd name="connsiteX40" fmla="*/ 2803160 w 3629788"/>
                <a:gd name="connsiteY40" fmla="*/ 884420 h 3477718"/>
                <a:gd name="connsiteX41" fmla="*/ 2788170 w 3629788"/>
                <a:gd name="connsiteY41" fmla="*/ 839449 h 3477718"/>
                <a:gd name="connsiteX42" fmla="*/ 2698229 w 3629788"/>
                <a:gd name="connsiteY42" fmla="*/ 854439 h 3477718"/>
                <a:gd name="connsiteX43" fmla="*/ 2653259 w 3629788"/>
                <a:gd name="connsiteY43" fmla="*/ 884420 h 3477718"/>
                <a:gd name="connsiteX44" fmla="*/ 2608288 w 3629788"/>
                <a:gd name="connsiteY44" fmla="*/ 899410 h 3477718"/>
                <a:gd name="connsiteX45" fmla="*/ 2578308 w 3629788"/>
                <a:gd name="connsiteY45" fmla="*/ 944380 h 3477718"/>
                <a:gd name="connsiteX46" fmla="*/ 2533337 w 3629788"/>
                <a:gd name="connsiteY46" fmla="*/ 989351 h 3477718"/>
                <a:gd name="connsiteX47" fmla="*/ 2518347 w 3629788"/>
                <a:gd name="connsiteY47" fmla="*/ 1034321 h 3477718"/>
                <a:gd name="connsiteX48" fmla="*/ 2503357 w 3629788"/>
                <a:gd name="connsiteY48" fmla="*/ 1094282 h 3477718"/>
                <a:gd name="connsiteX49" fmla="*/ 2413416 w 3629788"/>
                <a:gd name="connsiteY49" fmla="*/ 1184223 h 3477718"/>
                <a:gd name="connsiteX50" fmla="*/ 2323475 w 3629788"/>
                <a:gd name="connsiteY50" fmla="*/ 1169233 h 3477718"/>
                <a:gd name="connsiteX51" fmla="*/ 2368446 w 3629788"/>
                <a:gd name="connsiteY51" fmla="*/ 959370 h 3477718"/>
                <a:gd name="connsiteX52" fmla="*/ 2353455 w 3629788"/>
                <a:gd name="connsiteY52" fmla="*/ 824459 h 3477718"/>
                <a:gd name="connsiteX53" fmla="*/ 2323475 w 3629788"/>
                <a:gd name="connsiteY53" fmla="*/ 539646 h 3477718"/>
                <a:gd name="connsiteX54" fmla="*/ 2293495 w 3629788"/>
                <a:gd name="connsiteY54" fmla="*/ 29980 h 3477718"/>
                <a:gd name="connsiteX55" fmla="*/ 2263514 w 3629788"/>
                <a:gd name="connsiteY55" fmla="*/ 0 h 3477718"/>
                <a:gd name="connsiteX56" fmla="*/ 2203554 w 3629788"/>
                <a:gd name="connsiteY56" fmla="*/ 14990 h 3477718"/>
                <a:gd name="connsiteX57" fmla="*/ 2143593 w 3629788"/>
                <a:gd name="connsiteY57" fmla="*/ 104931 h 3477718"/>
                <a:gd name="connsiteX58" fmla="*/ 2068642 w 3629788"/>
                <a:gd name="connsiteY58" fmla="*/ 89941 h 3477718"/>
                <a:gd name="connsiteX59" fmla="*/ 1903750 w 3629788"/>
                <a:gd name="connsiteY59" fmla="*/ 14990 h 3477718"/>
                <a:gd name="connsiteX60" fmla="*/ 1843790 w 3629788"/>
                <a:gd name="connsiteY60" fmla="*/ 29980 h 3477718"/>
                <a:gd name="connsiteX61" fmla="*/ 1843790 w 3629788"/>
                <a:gd name="connsiteY61" fmla="*/ 134911 h 3477718"/>
                <a:gd name="connsiteX62" fmla="*/ 1873770 w 3629788"/>
                <a:gd name="connsiteY62" fmla="*/ 164892 h 3477718"/>
                <a:gd name="connsiteX63" fmla="*/ 1888760 w 3629788"/>
                <a:gd name="connsiteY63" fmla="*/ 209862 h 3477718"/>
                <a:gd name="connsiteX64" fmla="*/ 1843790 w 3629788"/>
                <a:gd name="connsiteY64" fmla="*/ 194872 h 3477718"/>
                <a:gd name="connsiteX65" fmla="*/ 1783829 w 3629788"/>
                <a:gd name="connsiteY65" fmla="*/ 164892 h 3477718"/>
                <a:gd name="connsiteX66" fmla="*/ 1603947 w 3629788"/>
                <a:gd name="connsiteY66" fmla="*/ 134911 h 3477718"/>
                <a:gd name="connsiteX67" fmla="*/ 1199213 w 3629788"/>
                <a:gd name="connsiteY67" fmla="*/ 149902 h 3477718"/>
                <a:gd name="connsiteX68" fmla="*/ 1184223 w 3629788"/>
                <a:gd name="connsiteY68" fmla="*/ 194872 h 3477718"/>
                <a:gd name="connsiteX69" fmla="*/ 1199213 w 3629788"/>
                <a:gd name="connsiteY69" fmla="*/ 329783 h 3477718"/>
                <a:gd name="connsiteX70" fmla="*/ 1214203 w 3629788"/>
                <a:gd name="connsiteY70" fmla="*/ 404734 h 3477718"/>
                <a:gd name="connsiteX71" fmla="*/ 1139252 w 3629788"/>
                <a:gd name="connsiteY71" fmla="*/ 374754 h 3477718"/>
                <a:gd name="connsiteX72" fmla="*/ 959370 w 3629788"/>
                <a:gd name="connsiteY72" fmla="*/ 389744 h 3477718"/>
                <a:gd name="connsiteX73" fmla="*/ 884419 w 3629788"/>
                <a:gd name="connsiteY73" fmla="*/ 464695 h 3477718"/>
                <a:gd name="connsiteX74" fmla="*/ 854439 w 3629788"/>
                <a:gd name="connsiteY74" fmla="*/ 524656 h 3477718"/>
                <a:gd name="connsiteX75" fmla="*/ 869429 w 3629788"/>
                <a:gd name="connsiteY75" fmla="*/ 569626 h 3477718"/>
                <a:gd name="connsiteX76" fmla="*/ 974360 w 3629788"/>
                <a:gd name="connsiteY76" fmla="*/ 554636 h 3477718"/>
                <a:gd name="connsiteX77" fmla="*/ 779488 w 3629788"/>
                <a:gd name="connsiteY77" fmla="*/ 584616 h 3477718"/>
                <a:gd name="connsiteX78" fmla="*/ 704537 w 3629788"/>
                <a:gd name="connsiteY78" fmla="*/ 629587 h 3477718"/>
                <a:gd name="connsiteX79" fmla="*/ 554636 w 3629788"/>
                <a:gd name="connsiteY79" fmla="*/ 764498 h 3477718"/>
                <a:gd name="connsiteX80" fmla="*/ 239842 w 3629788"/>
                <a:gd name="connsiteY80" fmla="*/ 959370 h 3477718"/>
                <a:gd name="connsiteX81" fmla="*/ 179882 w 3629788"/>
                <a:gd name="connsiteY81" fmla="*/ 1034321 h 3477718"/>
                <a:gd name="connsiteX82" fmla="*/ 149901 w 3629788"/>
                <a:gd name="connsiteY82" fmla="*/ 1079292 h 3477718"/>
                <a:gd name="connsiteX83" fmla="*/ 164891 w 3629788"/>
                <a:gd name="connsiteY83" fmla="*/ 1274164 h 3477718"/>
                <a:gd name="connsiteX84" fmla="*/ 389744 w 3629788"/>
                <a:gd name="connsiteY84" fmla="*/ 1439056 h 3477718"/>
                <a:gd name="connsiteX85" fmla="*/ 479685 w 3629788"/>
                <a:gd name="connsiteY85" fmla="*/ 1514006 h 3477718"/>
                <a:gd name="connsiteX86" fmla="*/ 584616 w 3629788"/>
                <a:gd name="connsiteY86" fmla="*/ 1349115 h 3477718"/>
                <a:gd name="connsiteX87" fmla="*/ 569626 w 3629788"/>
                <a:gd name="connsiteY87" fmla="*/ 1304144 h 3477718"/>
                <a:gd name="connsiteX88" fmla="*/ 434714 w 3629788"/>
                <a:gd name="connsiteY88" fmla="*/ 1229193 h 3477718"/>
                <a:gd name="connsiteX89" fmla="*/ 164891 w 3629788"/>
                <a:gd name="connsiteY89" fmla="*/ 1259174 h 3477718"/>
                <a:gd name="connsiteX90" fmla="*/ 89941 w 3629788"/>
                <a:gd name="connsiteY90" fmla="*/ 1394085 h 3477718"/>
                <a:gd name="connsiteX91" fmla="*/ 0 w 3629788"/>
                <a:gd name="connsiteY91" fmla="*/ 1514006 h 3477718"/>
                <a:gd name="connsiteX92" fmla="*/ 14990 w 3629788"/>
                <a:gd name="connsiteY92" fmla="*/ 1618938 h 3477718"/>
                <a:gd name="connsiteX93" fmla="*/ 44970 w 3629788"/>
                <a:gd name="connsiteY93" fmla="*/ 1693888 h 3477718"/>
                <a:gd name="connsiteX94" fmla="*/ 59960 w 3629788"/>
                <a:gd name="connsiteY94" fmla="*/ 1738859 h 3477718"/>
                <a:gd name="connsiteX95" fmla="*/ 104931 w 3629788"/>
                <a:gd name="connsiteY95" fmla="*/ 1873770 h 3477718"/>
                <a:gd name="connsiteX96" fmla="*/ 119921 w 3629788"/>
                <a:gd name="connsiteY96" fmla="*/ 1933731 h 3477718"/>
                <a:gd name="connsiteX97" fmla="*/ 224852 w 3629788"/>
                <a:gd name="connsiteY97" fmla="*/ 1993692 h 3477718"/>
                <a:gd name="connsiteX98" fmla="*/ 344773 w 3629788"/>
                <a:gd name="connsiteY98" fmla="*/ 1978702 h 3477718"/>
                <a:gd name="connsiteX99" fmla="*/ 404734 w 3629788"/>
                <a:gd name="connsiteY99" fmla="*/ 1993692 h 3477718"/>
                <a:gd name="connsiteX100" fmla="*/ 299803 w 3629788"/>
                <a:gd name="connsiteY100" fmla="*/ 2038662 h 3477718"/>
                <a:gd name="connsiteX101" fmla="*/ 269823 w 3629788"/>
                <a:gd name="connsiteY101" fmla="*/ 2083633 h 3477718"/>
                <a:gd name="connsiteX102" fmla="*/ 194872 w 3629788"/>
                <a:gd name="connsiteY102" fmla="*/ 2383436 h 3477718"/>
                <a:gd name="connsiteX103" fmla="*/ 149901 w 3629788"/>
                <a:gd name="connsiteY103" fmla="*/ 2908092 h 3477718"/>
                <a:gd name="connsiteX104" fmla="*/ 164891 w 3629788"/>
                <a:gd name="connsiteY104" fmla="*/ 3057993 h 3477718"/>
                <a:gd name="connsiteX105" fmla="*/ 209862 w 3629788"/>
                <a:gd name="connsiteY105" fmla="*/ 3028013 h 3477718"/>
                <a:gd name="connsiteX106" fmla="*/ 359764 w 3629788"/>
                <a:gd name="connsiteY106" fmla="*/ 2953062 h 3477718"/>
                <a:gd name="connsiteX107" fmla="*/ 404734 w 3629788"/>
                <a:gd name="connsiteY107" fmla="*/ 2923082 h 3477718"/>
                <a:gd name="connsiteX108" fmla="*/ 539646 w 3629788"/>
                <a:gd name="connsiteY108" fmla="*/ 2878111 h 3477718"/>
                <a:gd name="connsiteX109" fmla="*/ 629586 w 3629788"/>
                <a:gd name="connsiteY109" fmla="*/ 3177915 h 3477718"/>
                <a:gd name="connsiteX110" fmla="*/ 764498 w 3629788"/>
                <a:gd name="connsiteY110" fmla="*/ 3252865 h 3477718"/>
                <a:gd name="connsiteX111" fmla="*/ 884419 w 3629788"/>
                <a:gd name="connsiteY111" fmla="*/ 3357797 h 3477718"/>
                <a:gd name="connsiteX112" fmla="*/ 1034321 w 3629788"/>
                <a:gd name="connsiteY112" fmla="*/ 3447738 h 3477718"/>
                <a:gd name="connsiteX113" fmla="*/ 1079291 w 3629788"/>
                <a:gd name="connsiteY113" fmla="*/ 3477718 h 3477718"/>
                <a:gd name="connsiteX114" fmla="*/ 1154242 w 3629788"/>
                <a:gd name="connsiteY114" fmla="*/ 3462728 h 3477718"/>
                <a:gd name="connsiteX115" fmla="*/ 1169232 w 3629788"/>
                <a:gd name="connsiteY115" fmla="*/ 3387777 h 3477718"/>
                <a:gd name="connsiteX116" fmla="*/ 1184223 w 3629788"/>
                <a:gd name="connsiteY116" fmla="*/ 3207895 h 3477718"/>
                <a:gd name="connsiteX117" fmla="*/ 1379095 w 3629788"/>
                <a:gd name="connsiteY117" fmla="*/ 3132944 h 3477718"/>
                <a:gd name="connsiteX118" fmla="*/ 1424065 w 3629788"/>
                <a:gd name="connsiteY118" fmla="*/ 3117954 h 3477718"/>
                <a:gd name="connsiteX119" fmla="*/ 1558977 w 3629788"/>
                <a:gd name="connsiteY119" fmla="*/ 3087974 h 3477718"/>
                <a:gd name="connsiteX120" fmla="*/ 1603947 w 3629788"/>
                <a:gd name="connsiteY120" fmla="*/ 3072983 h 3477718"/>
                <a:gd name="connsiteX121" fmla="*/ 1843790 w 3629788"/>
                <a:gd name="connsiteY121" fmla="*/ 3087974 h 3477718"/>
                <a:gd name="connsiteX122" fmla="*/ 1978701 w 3629788"/>
                <a:gd name="connsiteY122" fmla="*/ 3087974 h 3477718"/>
                <a:gd name="connsiteX123" fmla="*/ 1978701 w 3629788"/>
                <a:gd name="connsiteY123" fmla="*/ 3043003 h 34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3629788" h="3477718">
                  <a:moveTo>
                    <a:pt x="1978701" y="3043003"/>
                  </a:moveTo>
                  <a:cubicBezTo>
                    <a:pt x="1996189" y="3038006"/>
                    <a:pt x="2048986" y="3051064"/>
                    <a:pt x="2083632" y="3057993"/>
                  </a:cubicBezTo>
                  <a:cubicBezTo>
                    <a:pt x="2099126" y="3061092"/>
                    <a:pt x="2113178" y="3069555"/>
                    <a:pt x="2128603" y="3072983"/>
                  </a:cubicBezTo>
                  <a:cubicBezTo>
                    <a:pt x="2158273" y="3079576"/>
                    <a:pt x="2188564" y="3082977"/>
                    <a:pt x="2218544" y="3087974"/>
                  </a:cubicBezTo>
                  <a:cubicBezTo>
                    <a:pt x="2303488" y="3082977"/>
                    <a:pt x="2390826" y="3093621"/>
                    <a:pt x="2473377" y="3072983"/>
                  </a:cubicBezTo>
                  <a:cubicBezTo>
                    <a:pt x="2476147" y="3072291"/>
                    <a:pt x="2542715" y="2980678"/>
                    <a:pt x="2548327" y="2968052"/>
                  </a:cubicBezTo>
                  <a:cubicBezTo>
                    <a:pt x="2561162" y="2939174"/>
                    <a:pt x="2578308" y="2878111"/>
                    <a:pt x="2578308" y="2878111"/>
                  </a:cubicBezTo>
                  <a:cubicBezTo>
                    <a:pt x="2573311" y="2833141"/>
                    <a:pt x="2587610" y="2781373"/>
                    <a:pt x="2563318" y="2743200"/>
                  </a:cubicBezTo>
                  <a:cubicBezTo>
                    <a:pt x="2546352" y="2716539"/>
                    <a:pt x="2473377" y="2713220"/>
                    <a:pt x="2473377" y="2713220"/>
                  </a:cubicBezTo>
                  <a:cubicBezTo>
                    <a:pt x="2626581" y="2704708"/>
                    <a:pt x="2723957" y="2705505"/>
                    <a:pt x="2863121" y="2683239"/>
                  </a:cubicBezTo>
                  <a:cubicBezTo>
                    <a:pt x="2948295" y="2669611"/>
                    <a:pt x="3033510" y="2655861"/>
                    <a:pt x="3117954" y="2638269"/>
                  </a:cubicBezTo>
                  <a:cubicBezTo>
                    <a:pt x="3153566" y="2630850"/>
                    <a:pt x="3187062" y="2614610"/>
                    <a:pt x="3222885" y="2608288"/>
                  </a:cubicBezTo>
                  <a:cubicBezTo>
                    <a:pt x="3272337" y="2599561"/>
                    <a:pt x="3322819" y="2598295"/>
                    <a:pt x="3372786" y="2593298"/>
                  </a:cubicBezTo>
                  <a:cubicBezTo>
                    <a:pt x="3387776" y="2588301"/>
                    <a:pt x="3403624" y="2585374"/>
                    <a:pt x="3417757" y="2578308"/>
                  </a:cubicBezTo>
                  <a:cubicBezTo>
                    <a:pt x="3433871" y="2570251"/>
                    <a:pt x="3445858" y="2554654"/>
                    <a:pt x="3462727" y="2548328"/>
                  </a:cubicBezTo>
                  <a:cubicBezTo>
                    <a:pt x="3486583" y="2539382"/>
                    <a:pt x="3512694" y="2538335"/>
                    <a:pt x="3537678" y="2533338"/>
                  </a:cubicBezTo>
                  <a:cubicBezTo>
                    <a:pt x="3552668" y="2518348"/>
                    <a:pt x="3566363" y="2501939"/>
                    <a:pt x="3582649" y="2488367"/>
                  </a:cubicBezTo>
                  <a:cubicBezTo>
                    <a:pt x="3596489" y="2476834"/>
                    <a:pt x="3624086" y="2476053"/>
                    <a:pt x="3627619" y="2458387"/>
                  </a:cubicBezTo>
                  <a:cubicBezTo>
                    <a:pt x="3635519" y="2418884"/>
                    <a:pt x="3619835" y="2378100"/>
                    <a:pt x="3612629" y="2338465"/>
                  </a:cubicBezTo>
                  <a:cubicBezTo>
                    <a:pt x="3609802" y="2322919"/>
                    <a:pt x="3608812" y="2304668"/>
                    <a:pt x="3597639" y="2293495"/>
                  </a:cubicBezTo>
                  <a:cubicBezTo>
                    <a:pt x="3581838" y="2277694"/>
                    <a:pt x="3557665" y="2273508"/>
                    <a:pt x="3537678" y="2263515"/>
                  </a:cubicBezTo>
                  <a:cubicBezTo>
                    <a:pt x="3510188" y="2236024"/>
                    <a:pt x="3483375" y="2206383"/>
                    <a:pt x="3447737" y="2188564"/>
                  </a:cubicBezTo>
                  <a:cubicBezTo>
                    <a:pt x="3429310" y="2179351"/>
                    <a:pt x="3407764" y="2178571"/>
                    <a:pt x="3387777" y="2173574"/>
                  </a:cubicBezTo>
                  <a:cubicBezTo>
                    <a:pt x="3329218" y="2115015"/>
                    <a:pt x="3381724" y="2176459"/>
                    <a:pt x="3342806" y="2098623"/>
                  </a:cubicBezTo>
                  <a:cubicBezTo>
                    <a:pt x="3317238" y="2047487"/>
                    <a:pt x="3306537" y="2052889"/>
                    <a:pt x="3267855" y="2008682"/>
                  </a:cubicBezTo>
                  <a:cubicBezTo>
                    <a:pt x="3246786" y="1984604"/>
                    <a:pt x="3231808" y="1954987"/>
                    <a:pt x="3207895" y="1933731"/>
                  </a:cubicBezTo>
                  <a:cubicBezTo>
                    <a:pt x="3186119" y="1914374"/>
                    <a:pt x="3157186" y="1904922"/>
                    <a:pt x="3132944" y="1888761"/>
                  </a:cubicBezTo>
                  <a:cubicBezTo>
                    <a:pt x="3112156" y="1874903"/>
                    <a:pt x="3095329" y="1854963"/>
                    <a:pt x="3072983" y="1843790"/>
                  </a:cubicBezTo>
                  <a:cubicBezTo>
                    <a:pt x="3044717" y="1829657"/>
                    <a:pt x="2983042" y="1813810"/>
                    <a:pt x="2983042" y="1813810"/>
                  </a:cubicBezTo>
                  <a:cubicBezTo>
                    <a:pt x="2957484" y="1852147"/>
                    <a:pt x="2899388" y="1915597"/>
                    <a:pt x="3043003" y="1843790"/>
                  </a:cubicBezTo>
                  <a:cubicBezTo>
                    <a:pt x="3059117" y="1835733"/>
                    <a:pt x="3061729" y="1812888"/>
                    <a:pt x="3072983" y="1798820"/>
                  </a:cubicBezTo>
                  <a:cubicBezTo>
                    <a:pt x="3081812" y="1787784"/>
                    <a:pt x="3092970" y="1778833"/>
                    <a:pt x="3102964" y="1768839"/>
                  </a:cubicBezTo>
                  <a:cubicBezTo>
                    <a:pt x="3104963" y="1760844"/>
                    <a:pt x="3124343" y="1676810"/>
                    <a:pt x="3132944" y="1663908"/>
                  </a:cubicBezTo>
                  <a:cubicBezTo>
                    <a:pt x="3144703" y="1646269"/>
                    <a:pt x="3162924" y="1633928"/>
                    <a:pt x="3177914" y="1618938"/>
                  </a:cubicBezTo>
                  <a:cubicBezTo>
                    <a:pt x="3212730" y="1479680"/>
                    <a:pt x="3171146" y="1652783"/>
                    <a:pt x="3207895" y="1469036"/>
                  </a:cubicBezTo>
                  <a:cubicBezTo>
                    <a:pt x="3211935" y="1448834"/>
                    <a:pt x="3218845" y="1429277"/>
                    <a:pt x="3222885" y="1409075"/>
                  </a:cubicBezTo>
                  <a:cubicBezTo>
                    <a:pt x="3233284" y="1357078"/>
                    <a:pt x="3245666" y="1264600"/>
                    <a:pt x="3252865" y="1214203"/>
                  </a:cubicBezTo>
                  <a:cubicBezTo>
                    <a:pt x="3247868" y="1109272"/>
                    <a:pt x="3255874" y="1002906"/>
                    <a:pt x="3237875" y="899410"/>
                  </a:cubicBezTo>
                  <a:cubicBezTo>
                    <a:pt x="3234788" y="881660"/>
                    <a:pt x="3210914" y="869944"/>
                    <a:pt x="3192905" y="869429"/>
                  </a:cubicBezTo>
                  <a:lnTo>
                    <a:pt x="2713219" y="884420"/>
                  </a:lnTo>
                  <a:cubicBezTo>
                    <a:pt x="2738912" y="910112"/>
                    <a:pt x="2762323" y="952483"/>
                    <a:pt x="2803160" y="884420"/>
                  </a:cubicBezTo>
                  <a:cubicBezTo>
                    <a:pt x="2811290" y="870871"/>
                    <a:pt x="2793167" y="854439"/>
                    <a:pt x="2788170" y="839449"/>
                  </a:cubicBezTo>
                  <a:cubicBezTo>
                    <a:pt x="2758190" y="844446"/>
                    <a:pt x="2727063" y="844827"/>
                    <a:pt x="2698229" y="854439"/>
                  </a:cubicBezTo>
                  <a:cubicBezTo>
                    <a:pt x="2681138" y="860136"/>
                    <a:pt x="2669373" y="876363"/>
                    <a:pt x="2653259" y="884420"/>
                  </a:cubicBezTo>
                  <a:cubicBezTo>
                    <a:pt x="2639126" y="891487"/>
                    <a:pt x="2623278" y="894413"/>
                    <a:pt x="2608288" y="899410"/>
                  </a:cubicBezTo>
                  <a:cubicBezTo>
                    <a:pt x="2598295" y="914400"/>
                    <a:pt x="2589841" y="930540"/>
                    <a:pt x="2578308" y="944380"/>
                  </a:cubicBezTo>
                  <a:cubicBezTo>
                    <a:pt x="2564736" y="960666"/>
                    <a:pt x="2545096" y="971712"/>
                    <a:pt x="2533337" y="989351"/>
                  </a:cubicBezTo>
                  <a:cubicBezTo>
                    <a:pt x="2524572" y="1002498"/>
                    <a:pt x="2522688" y="1019128"/>
                    <a:pt x="2518347" y="1034321"/>
                  </a:cubicBezTo>
                  <a:cubicBezTo>
                    <a:pt x="2512687" y="1054130"/>
                    <a:pt x="2515172" y="1077404"/>
                    <a:pt x="2503357" y="1094282"/>
                  </a:cubicBezTo>
                  <a:cubicBezTo>
                    <a:pt x="2479043" y="1129016"/>
                    <a:pt x="2413416" y="1184223"/>
                    <a:pt x="2413416" y="1184223"/>
                  </a:cubicBezTo>
                  <a:lnTo>
                    <a:pt x="2323475" y="1169233"/>
                  </a:lnTo>
                  <a:cubicBezTo>
                    <a:pt x="2290686" y="1097098"/>
                    <a:pt x="2338258" y="1019745"/>
                    <a:pt x="2368446" y="959370"/>
                  </a:cubicBezTo>
                  <a:cubicBezTo>
                    <a:pt x="2363449" y="914400"/>
                    <a:pt x="2358192" y="869457"/>
                    <a:pt x="2353455" y="824459"/>
                  </a:cubicBezTo>
                  <a:cubicBezTo>
                    <a:pt x="2314446" y="453881"/>
                    <a:pt x="2361596" y="882737"/>
                    <a:pt x="2323475" y="539646"/>
                  </a:cubicBezTo>
                  <a:cubicBezTo>
                    <a:pt x="2323355" y="537482"/>
                    <a:pt x="2296930" y="50588"/>
                    <a:pt x="2293495" y="29980"/>
                  </a:cubicBezTo>
                  <a:cubicBezTo>
                    <a:pt x="2291172" y="16039"/>
                    <a:pt x="2273508" y="9993"/>
                    <a:pt x="2263514" y="0"/>
                  </a:cubicBezTo>
                  <a:cubicBezTo>
                    <a:pt x="2243527" y="4997"/>
                    <a:pt x="2221441" y="4769"/>
                    <a:pt x="2203554" y="14990"/>
                  </a:cubicBezTo>
                  <a:cubicBezTo>
                    <a:pt x="2157318" y="41411"/>
                    <a:pt x="2157902" y="62003"/>
                    <a:pt x="2143593" y="104931"/>
                  </a:cubicBezTo>
                  <a:lnTo>
                    <a:pt x="2068642" y="89941"/>
                  </a:lnTo>
                  <a:cubicBezTo>
                    <a:pt x="2017181" y="59064"/>
                    <a:pt x="1966462" y="21261"/>
                    <a:pt x="1903750" y="14990"/>
                  </a:cubicBezTo>
                  <a:cubicBezTo>
                    <a:pt x="1883250" y="12940"/>
                    <a:pt x="1863777" y="24983"/>
                    <a:pt x="1843790" y="29980"/>
                  </a:cubicBezTo>
                  <a:cubicBezTo>
                    <a:pt x="1831565" y="78880"/>
                    <a:pt x="1817225" y="90636"/>
                    <a:pt x="1843790" y="134911"/>
                  </a:cubicBezTo>
                  <a:cubicBezTo>
                    <a:pt x="1851061" y="147030"/>
                    <a:pt x="1863777" y="154898"/>
                    <a:pt x="1873770" y="164892"/>
                  </a:cubicBezTo>
                  <a:cubicBezTo>
                    <a:pt x="1878767" y="179882"/>
                    <a:pt x="1899933" y="198689"/>
                    <a:pt x="1888760" y="209862"/>
                  </a:cubicBezTo>
                  <a:cubicBezTo>
                    <a:pt x="1877587" y="221035"/>
                    <a:pt x="1858313" y="201096"/>
                    <a:pt x="1843790" y="194872"/>
                  </a:cubicBezTo>
                  <a:cubicBezTo>
                    <a:pt x="1823251" y="186070"/>
                    <a:pt x="1804368" y="173694"/>
                    <a:pt x="1783829" y="164892"/>
                  </a:cubicBezTo>
                  <a:cubicBezTo>
                    <a:pt x="1722302" y="138523"/>
                    <a:pt x="1679055" y="143257"/>
                    <a:pt x="1603947" y="134911"/>
                  </a:cubicBezTo>
                  <a:cubicBezTo>
                    <a:pt x="1469036" y="139908"/>
                    <a:pt x="1332860" y="130809"/>
                    <a:pt x="1199213" y="149902"/>
                  </a:cubicBezTo>
                  <a:cubicBezTo>
                    <a:pt x="1183571" y="152137"/>
                    <a:pt x="1184223" y="179071"/>
                    <a:pt x="1184223" y="194872"/>
                  </a:cubicBezTo>
                  <a:cubicBezTo>
                    <a:pt x="1184223" y="240119"/>
                    <a:pt x="1192814" y="284991"/>
                    <a:pt x="1199213" y="329783"/>
                  </a:cubicBezTo>
                  <a:cubicBezTo>
                    <a:pt x="1202816" y="355005"/>
                    <a:pt x="1234586" y="389447"/>
                    <a:pt x="1214203" y="404734"/>
                  </a:cubicBezTo>
                  <a:cubicBezTo>
                    <a:pt x="1192676" y="420879"/>
                    <a:pt x="1164236" y="384747"/>
                    <a:pt x="1139252" y="374754"/>
                  </a:cubicBezTo>
                  <a:cubicBezTo>
                    <a:pt x="1079291" y="379751"/>
                    <a:pt x="1016108" y="369719"/>
                    <a:pt x="959370" y="389744"/>
                  </a:cubicBezTo>
                  <a:cubicBezTo>
                    <a:pt x="926052" y="401503"/>
                    <a:pt x="884419" y="464695"/>
                    <a:pt x="884419" y="464695"/>
                  </a:cubicBezTo>
                  <a:cubicBezTo>
                    <a:pt x="874426" y="484682"/>
                    <a:pt x="857599" y="502535"/>
                    <a:pt x="854439" y="524656"/>
                  </a:cubicBezTo>
                  <a:cubicBezTo>
                    <a:pt x="852204" y="540298"/>
                    <a:pt x="854100" y="565794"/>
                    <a:pt x="869429" y="569626"/>
                  </a:cubicBezTo>
                  <a:cubicBezTo>
                    <a:pt x="903706" y="578195"/>
                    <a:pt x="1009692" y="554636"/>
                    <a:pt x="974360" y="554636"/>
                  </a:cubicBezTo>
                  <a:cubicBezTo>
                    <a:pt x="919909" y="554636"/>
                    <a:pt x="836545" y="573205"/>
                    <a:pt x="779488" y="584616"/>
                  </a:cubicBezTo>
                  <a:cubicBezTo>
                    <a:pt x="754504" y="599606"/>
                    <a:pt x="727288" y="611386"/>
                    <a:pt x="704537" y="629587"/>
                  </a:cubicBezTo>
                  <a:cubicBezTo>
                    <a:pt x="586681" y="723872"/>
                    <a:pt x="675541" y="685445"/>
                    <a:pt x="554636" y="764498"/>
                  </a:cubicBezTo>
                  <a:cubicBezTo>
                    <a:pt x="451345" y="832034"/>
                    <a:pt x="239842" y="959370"/>
                    <a:pt x="239842" y="959370"/>
                  </a:cubicBezTo>
                  <a:cubicBezTo>
                    <a:pt x="219855" y="984354"/>
                    <a:pt x="199079" y="1008725"/>
                    <a:pt x="179882" y="1034321"/>
                  </a:cubicBezTo>
                  <a:cubicBezTo>
                    <a:pt x="169072" y="1048734"/>
                    <a:pt x="151025" y="1061311"/>
                    <a:pt x="149901" y="1079292"/>
                  </a:cubicBezTo>
                  <a:cubicBezTo>
                    <a:pt x="145837" y="1144314"/>
                    <a:pt x="134661" y="1216453"/>
                    <a:pt x="164891" y="1274164"/>
                  </a:cubicBezTo>
                  <a:cubicBezTo>
                    <a:pt x="191268" y="1324519"/>
                    <a:pt x="326526" y="1401125"/>
                    <a:pt x="389744" y="1439056"/>
                  </a:cubicBezTo>
                  <a:cubicBezTo>
                    <a:pt x="393656" y="1446881"/>
                    <a:pt x="430573" y="1558653"/>
                    <a:pt x="479685" y="1514006"/>
                  </a:cubicBezTo>
                  <a:cubicBezTo>
                    <a:pt x="527891" y="1470182"/>
                    <a:pt x="584616" y="1349115"/>
                    <a:pt x="584616" y="1349115"/>
                  </a:cubicBezTo>
                  <a:cubicBezTo>
                    <a:pt x="579619" y="1334125"/>
                    <a:pt x="579497" y="1316483"/>
                    <a:pt x="569626" y="1304144"/>
                  </a:cubicBezTo>
                  <a:cubicBezTo>
                    <a:pt x="553436" y="1283907"/>
                    <a:pt x="435331" y="1229502"/>
                    <a:pt x="434714" y="1229193"/>
                  </a:cubicBezTo>
                  <a:cubicBezTo>
                    <a:pt x="344773" y="1239187"/>
                    <a:pt x="251904" y="1234313"/>
                    <a:pt x="164891" y="1259174"/>
                  </a:cubicBezTo>
                  <a:cubicBezTo>
                    <a:pt x="127767" y="1269781"/>
                    <a:pt x="103361" y="1372278"/>
                    <a:pt x="89941" y="1394085"/>
                  </a:cubicBezTo>
                  <a:cubicBezTo>
                    <a:pt x="63753" y="1436640"/>
                    <a:pt x="0" y="1514006"/>
                    <a:pt x="0" y="1514006"/>
                  </a:cubicBezTo>
                  <a:cubicBezTo>
                    <a:pt x="4997" y="1548983"/>
                    <a:pt x="6421" y="1584660"/>
                    <a:pt x="14990" y="1618938"/>
                  </a:cubicBezTo>
                  <a:cubicBezTo>
                    <a:pt x="21516" y="1645042"/>
                    <a:pt x="35522" y="1668693"/>
                    <a:pt x="44970" y="1693888"/>
                  </a:cubicBezTo>
                  <a:cubicBezTo>
                    <a:pt x="50518" y="1708683"/>
                    <a:pt x="56128" y="1723530"/>
                    <a:pt x="59960" y="1738859"/>
                  </a:cubicBezTo>
                  <a:cubicBezTo>
                    <a:pt x="89018" y="1855092"/>
                    <a:pt x="55061" y="1774033"/>
                    <a:pt x="104931" y="1873770"/>
                  </a:cubicBezTo>
                  <a:cubicBezTo>
                    <a:pt x="109928" y="1893757"/>
                    <a:pt x="108493" y="1916589"/>
                    <a:pt x="119921" y="1933731"/>
                  </a:cubicBezTo>
                  <a:cubicBezTo>
                    <a:pt x="130514" y="1949621"/>
                    <a:pt x="214480" y="1988506"/>
                    <a:pt x="224852" y="1993692"/>
                  </a:cubicBezTo>
                  <a:cubicBezTo>
                    <a:pt x="264826" y="1988695"/>
                    <a:pt x="304488" y="1978702"/>
                    <a:pt x="344773" y="1978702"/>
                  </a:cubicBezTo>
                  <a:cubicBezTo>
                    <a:pt x="365375" y="1978702"/>
                    <a:pt x="404734" y="1973090"/>
                    <a:pt x="404734" y="1993692"/>
                  </a:cubicBezTo>
                  <a:cubicBezTo>
                    <a:pt x="404734" y="2006040"/>
                    <a:pt x="313581" y="2034069"/>
                    <a:pt x="299803" y="2038662"/>
                  </a:cubicBezTo>
                  <a:cubicBezTo>
                    <a:pt x="289810" y="2053652"/>
                    <a:pt x="277880" y="2067519"/>
                    <a:pt x="269823" y="2083633"/>
                  </a:cubicBezTo>
                  <a:cubicBezTo>
                    <a:pt x="221180" y="2180917"/>
                    <a:pt x="217489" y="2270347"/>
                    <a:pt x="194872" y="2383436"/>
                  </a:cubicBezTo>
                  <a:cubicBezTo>
                    <a:pt x="179882" y="2558321"/>
                    <a:pt x="157695" y="2732739"/>
                    <a:pt x="149901" y="2908092"/>
                  </a:cubicBezTo>
                  <a:cubicBezTo>
                    <a:pt x="147671" y="2958259"/>
                    <a:pt x="142433" y="3013078"/>
                    <a:pt x="164891" y="3057993"/>
                  </a:cubicBezTo>
                  <a:cubicBezTo>
                    <a:pt x="172948" y="3074107"/>
                    <a:pt x="193999" y="3036554"/>
                    <a:pt x="209862" y="3028013"/>
                  </a:cubicBezTo>
                  <a:cubicBezTo>
                    <a:pt x="259050" y="3001527"/>
                    <a:pt x="313281" y="2984050"/>
                    <a:pt x="359764" y="2953062"/>
                  </a:cubicBezTo>
                  <a:cubicBezTo>
                    <a:pt x="374754" y="2943069"/>
                    <a:pt x="388104" y="2930011"/>
                    <a:pt x="404734" y="2923082"/>
                  </a:cubicBezTo>
                  <a:cubicBezTo>
                    <a:pt x="448491" y="2904850"/>
                    <a:pt x="539646" y="2878111"/>
                    <a:pt x="539646" y="2878111"/>
                  </a:cubicBezTo>
                  <a:cubicBezTo>
                    <a:pt x="669097" y="3007566"/>
                    <a:pt x="342804" y="2670532"/>
                    <a:pt x="629586" y="3177915"/>
                  </a:cubicBezTo>
                  <a:cubicBezTo>
                    <a:pt x="654900" y="3222701"/>
                    <a:pt x="722470" y="3223198"/>
                    <a:pt x="764498" y="3252865"/>
                  </a:cubicBezTo>
                  <a:cubicBezTo>
                    <a:pt x="807892" y="3283496"/>
                    <a:pt x="841359" y="3326698"/>
                    <a:pt x="884419" y="3357797"/>
                  </a:cubicBezTo>
                  <a:cubicBezTo>
                    <a:pt x="931658" y="3391914"/>
                    <a:pt x="985836" y="3415415"/>
                    <a:pt x="1034321" y="3447738"/>
                  </a:cubicBezTo>
                  <a:lnTo>
                    <a:pt x="1079291" y="3477718"/>
                  </a:lnTo>
                  <a:cubicBezTo>
                    <a:pt x="1104275" y="3472721"/>
                    <a:pt x="1136226" y="3480744"/>
                    <a:pt x="1154242" y="3462728"/>
                  </a:cubicBezTo>
                  <a:cubicBezTo>
                    <a:pt x="1172258" y="3444712"/>
                    <a:pt x="1166255" y="3413081"/>
                    <a:pt x="1169232" y="3387777"/>
                  </a:cubicBezTo>
                  <a:cubicBezTo>
                    <a:pt x="1176262" y="3328021"/>
                    <a:pt x="1145973" y="3254341"/>
                    <a:pt x="1184223" y="3207895"/>
                  </a:cubicBezTo>
                  <a:cubicBezTo>
                    <a:pt x="1228466" y="3154172"/>
                    <a:pt x="1313070" y="3154952"/>
                    <a:pt x="1379095" y="3132944"/>
                  </a:cubicBezTo>
                  <a:cubicBezTo>
                    <a:pt x="1394085" y="3127947"/>
                    <a:pt x="1408736" y="3121786"/>
                    <a:pt x="1424065" y="3117954"/>
                  </a:cubicBezTo>
                  <a:cubicBezTo>
                    <a:pt x="1468757" y="3106781"/>
                    <a:pt x="1514285" y="3099147"/>
                    <a:pt x="1558977" y="3087974"/>
                  </a:cubicBezTo>
                  <a:cubicBezTo>
                    <a:pt x="1574306" y="3084142"/>
                    <a:pt x="1588957" y="3077980"/>
                    <a:pt x="1603947" y="3072983"/>
                  </a:cubicBezTo>
                  <a:cubicBezTo>
                    <a:pt x="1683895" y="3077980"/>
                    <a:pt x="1764047" y="3080379"/>
                    <a:pt x="1843790" y="3087974"/>
                  </a:cubicBezTo>
                  <a:cubicBezTo>
                    <a:pt x="1967815" y="3099786"/>
                    <a:pt x="1870677" y="3114980"/>
                    <a:pt x="1978701" y="3087974"/>
                  </a:cubicBezTo>
                  <a:cubicBezTo>
                    <a:pt x="1996851" y="3033522"/>
                    <a:pt x="1961213" y="3048000"/>
                    <a:pt x="1978701" y="3043003"/>
                  </a:cubicBez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5061554" y="2025359"/>
              <a:ext cx="3662552" cy="4597778"/>
              <a:chOff x="5061554" y="2025359"/>
              <a:chExt cx="3662552" cy="4597778"/>
            </a:xfrm>
          </p:grpSpPr>
          <p:pic>
            <p:nvPicPr>
              <p:cNvPr id="20" name="Picture 5" descr="C:\nbilot\Boulot\M2 - Publication\Images\Arbre coloré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7619" y="2025359"/>
                <a:ext cx="2122226" cy="4119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C:\Users\nbilot\Desktop\humu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1554" y="6088819"/>
                <a:ext cx="3662552" cy="5343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</p:grpSp>
      </p:grpSp>
      <p:sp>
        <p:nvSpPr>
          <p:cNvPr id="7" name="Virage 6"/>
          <p:cNvSpPr/>
          <p:nvPr/>
        </p:nvSpPr>
        <p:spPr>
          <a:xfrm rot="5400000">
            <a:off x="2014493" y="4582485"/>
            <a:ext cx="1539919" cy="46100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18684" y="4524857"/>
            <a:ext cx="170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mineralisation</a:t>
            </a:r>
            <a:r>
              <a:rPr lang="fr-FR" dirty="0" smtClean="0"/>
              <a:t> (C, N, Cations)</a:t>
            </a:r>
            <a:endParaRPr lang="fr-FR" dirty="0"/>
          </a:p>
        </p:txBody>
      </p:sp>
      <p:sp>
        <p:nvSpPr>
          <p:cNvPr id="25" name="Virage 24"/>
          <p:cNvSpPr/>
          <p:nvPr/>
        </p:nvSpPr>
        <p:spPr>
          <a:xfrm rot="5400000">
            <a:off x="1737350" y="4507850"/>
            <a:ext cx="1760452" cy="389744"/>
          </a:xfrm>
          <a:prstGeom prst="ben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2332" y="6086772"/>
            <a:ext cx="58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Contribute</a:t>
            </a:r>
            <a:r>
              <a:rPr lang="fr-FR" dirty="0" smtClean="0"/>
              <a:t> to the maintenance of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chemical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and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biodiversity</a:t>
            </a:r>
            <a:r>
              <a:rPr lang="fr-FR" dirty="0" smtClean="0"/>
              <a:t> (macro-, </a:t>
            </a:r>
            <a:r>
              <a:rPr lang="fr-FR" dirty="0" err="1" smtClean="0"/>
              <a:t>meso</a:t>
            </a:r>
            <a:r>
              <a:rPr lang="fr-FR" dirty="0" smtClean="0"/>
              <a:t>-, micro- </a:t>
            </a:r>
            <a:r>
              <a:rPr lang="fr-FR" dirty="0" err="1" smtClean="0"/>
              <a:t>fauna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454" name="Group 154"/>
          <p:cNvGrpSpPr>
            <a:grpSpLocks/>
          </p:cNvGrpSpPr>
          <p:nvPr/>
        </p:nvGrpSpPr>
        <p:grpSpPr bwMode="auto">
          <a:xfrm>
            <a:off x="8278813" y="2090092"/>
            <a:ext cx="3384550" cy="2590800"/>
            <a:chOff x="2971" y="709"/>
            <a:chExt cx="2041" cy="1607"/>
          </a:xfrm>
        </p:grpSpPr>
        <p:pic>
          <p:nvPicPr>
            <p:cNvPr id="455" name="Picture 1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845"/>
              <a:ext cx="2041" cy="1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6" name="Text Box 115"/>
            <p:cNvSpPr txBox="1">
              <a:spLocks noChangeArrowheads="1"/>
            </p:cNvSpPr>
            <p:nvPr/>
          </p:nvSpPr>
          <p:spPr bwMode="auto">
            <a:xfrm>
              <a:off x="3198" y="709"/>
              <a:ext cx="144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 b="1" dirty="0"/>
                <a:t>Beech, 80 years, </a:t>
              </a:r>
              <a:r>
                <a:rPr lang="en-US" altLang="fr-FR" sz="1200" b="1" dirty="0" err="1"/>
                <a:t>Fougères</a:t>
              </a:r>
              <a:r>
                <a:rPr lang="en-US" altLang="fr-FR" sz="1200" b="1" dirty="0"/>
                <a:t>, France</a:t>
              </a:r>
            </a:p>
          </p:txBody>
        </p:sp>
        <p:sp>
          <p:nvSpPr>
            <p:cNvPr id="457" name="Text Box 117"/>
            <p:cNvSpPr txBox="1">
              <a:spLocks noChangeArrowheads="1"/>
            </p:cNvSpPr>
            <p:nvPr/>
          </p:nvSpPr>
          <p:spPr bwMode="auto">
            <a:xfrm>
              <a:off x="3506" y="1671"/>
              <a:ext cx="22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192</a:t>
              </a:r>
            </a:p>
          </p:txBody>
        </p:sp>
        <p:sp>
          <p:nvSpPr>
            <p:cNvPr id="458" name="Text Box 118"/>
            <p:cNvSpPr txBox="1">
              <a:spLocks noChangeArrowheads="1"/>
            </p:cNvSpPr>
            <p:nvPr/>
          </p:nvSpPr>
          <p:spPr bwMode="auto">
            <a:xfrm>
              <a:off x="3500" y="1092"/>
              <a:ext cx="18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65</a:t>
              </a:r>
            </a:p>
          </p:txBody>
        </p:sp>
        <p:sp>
          <p:nvSpPr>
            <p:cNvPr id="459" name="Text Box 119"/>
            <p:cNvSpPr txBox="1">
              <a:spLocks noChangeArrowheads="1"/>
            </p:cNvSpPr>
            <p:nvPr/>
          </p:nvSpPr>
          <p:spPr bwMode="auto">
            <a:xfrm>
              <a:off x="3515" y="872"/>
              <a:ext cx="14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3</a:t>
              </a:r>
            </a:p>
          </p:txBody>
        </p:sp>
        <p:sp>
          <p:nvSpPr>
            <p:cNvPr id="460" name="Text Box 120"/>
            <p:cNvSpPr txBox="1">
              <a:spLocks noChangeArrowheads="1"/>
            </p:cNvSpPr>
            <p:nvPr/>
          </p:nvSpPr>
          <p:spPr bwMode="auto">
            <a:xfrm>
              <a:off x="4499" y="952"/>
              <a:ext cx="18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74</a:t>
              </a:r>
            </a:p>
          </p:txBody>
        </p:sp>
        <p:sp>
          <p:nvSpPr>
            <p:cNvPr id="461" name="Text Box 121"/>
            <p:cNvSpPr txBox="1">
              <a:spLocks noChangeArrowheads="1"/>
            </p:cNvSpPr>
            <p:nvPr/>
          </p:nvSpPr>
          <p:spPr bwMode="auto">
            <a:xfrm>
              <a:off x="4504" y="1200"/>
              <a:ext cx="22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205</a:t>
              </a:r>
            </a:p>
          </p:txBody>
        </p:sp>
        <p:sp>
          <p:nvSpPr>
            <p:cNvPr id="462" name="Text Box 122"/>
            <p:cNvSpPr txBox="1">
              <a:spLocks noChangeArrowheads="1"/>
            </p:cNvSpPr>
            <p:nvPr/>
          </p:nvSpPr>
          <p:spPr bwMode="auto">
            <a:xfrm>
              <a:off x="4504" y="1752"/>
              <a:ext cx="22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275</a:t>
              </a:r>
            </a:p>
          </p:txBody>
        </p:sp>
      </p:grpSp>
      <p:grpSp>
        <p:nvGrpSpPr>
          <p:cNvPr id="463" name="Group 136"/>
          <p:cNvGrpSpPr>
            <a:grpSpLocks/>
          </p:cNvGrpSpPr>
          <p:nvPr/>
        </p:nvGrpSpPr>
        <p:grpSpPr bwMode="auto">
          <a:xfrm>
            <a:off x="4602847" y="3018590"/>
            <a:ext cx="3601421" cy="2586466"/>
            <a:chOff x="158" y="2341"/>
            <a:chExt cx="2400" cy="1737"/>
          </a:xfrm>
        </p:grpSpPr>
        <p:pic>
          <p:nvPicPr>
            <p:cNvPr id="464" name="Picture 9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478"/>
              <a:ext cx="2400" cy="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5" name="Text Box 92"/>
            <p:cNvSpPr txBox="1">
              <a:spLocks noChangeArrowheads="1"/>
            </p:cNvSpPr>
            <p:nvPr/>
          </p:nvSpPr>
          <p:spPr bwMode="auto">
            <a:xfrm>
              <a:off x="910" y="2505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2</a:t>
              </a:r>
            </a:p>
          </p:txBody>
        </p:sp>
        <p:sp>
          <p:nvSpPr>
            <p:cNvPr id="466" name="Text Box 93"/>
            <p:cNvSpPr txBox="1">
              <a:spLocks noChangeArrowheads="1"/>
            </p:cNvSpPr>
            <p:nvPr/>
          </p:nvSpPr>
          <p:spPr bwMode="auto">
            <a:xfrm>
              <a:off x="893" y="2609"/>
              <a:ext cx="2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6.5</a:t>
              </a:r>
            </a:p>
          </p:txBody>
        </p:sp>
        <p:sp>
          <p:nvSpPr>
            <p:cNvPr id="467" name="Text Box 94"/>
            <p:cNvSpPr txBox="1">
              <a:spLocks noChangeArrowheads="1"/>
            </p:cNvSpPr>
            <p:nvPr/>
          </p:nvSpPr>
          <p:spPr bwMode="auto">
            <a:xfrm>
              <a:off x="893" y="2708"/>
              <a:ext cx="1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5</a:t>
              </a:r>
            </a:p>
          </p:txBody>
        </p:sp>
        <p:sp>
          <p:nvSpPr>
            <p:cNvPr id="468" name="Text Box 95"/>
            <p:cNvSpPr txBox="1">
              <a:spLocks noChangeArrowheads="1"/>
            </p:cNvSpPr>
            <p:nvPr/>
          </p:nvSpPr>
          <p:spPr bwMode="auto">
            <a:xfrm>
              <a:off x="916" y="3127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80</a:t>
              </a:r>
            </a:p>
          </p:txBody>
        </p:sp>
        <p:sp>
          <p:nvSpPr>
            <p:cNvPr id="469" name="Text Box 96"/>
            <p:cNvSpPr txBox="1">
              <a:spLocks noChangeArrowheads="1"/>
            </p:cNvSpPr>
            <p:nvPr/>
          </p:nvSpPr>
          <p:spPr bwMode="auto">
            <a:xfrm>
              <a:off x="1915" y="3410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113</a:t>
              </a:r>
            </a:p>
          </p:txBody>
        </p:sp>
        <p:sp>
          <p:nvSpPr>
            <p:cNvPr id="470" name="Text Box 97"/>
            <p:cNvSpPr txBox="1">
              <a:spLocks noChangeArrowheads="1"/>
            </p:cNvSpPr>
            <p:nvPr/>
          </p:nvSpPr>
          <p:spPr bwMode="auto">
            <a:xfrm>
              <a:off x="1915" y="3049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20</a:t>
              </a:r>
            </a:p>
          </p:txBody>
        </p:sp>
        <p:sp>
          <p:nvSpPr>
            <p:cNvPr id="471" name="Text Box 98"/>
            <p:cNvSpPr txBox="1">
              <a:spLocks noChangeArrowheads="1"/>
            </p:cNvSpPr>
            <p:nvPr/>
          </p:nvSpPr>
          <p:spPr bwMode="auto">
            <a:xfrm>
              <a:off x="1889" y="2914"/>
              <a:ext cx="2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22.5</a:t>
              </a:r>
            </a:p>
          </p:txBody>
        </p:sp>
        <p:sp>
          <p:nvSpPr>
            <p:cNvPr id="472" name="Text Box 99"/>
            <p:cNvSpPr txBox="1">
              <a:spLocks noChangeArrowheads="1"/>
            </p:cNvSpPr>
            <p:nvPr/>
          </p:nvSpPr>
          <p:spPr bwMode="auto">
            <a:xfrm>
              <a:off x="1929" y="2708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56</a:t>
              </a:r>
            </a:p>
          </p:txBody>
        </p:sp>
        <p:sp>
          <p:nvSpPr>
            <p:cNvPr id="473" name="Text Box 100"/>
            <p:cNvSpPr txBox="1">
              <a:spLocks noChangeArrowheads="1"/>
            </p:cNvSpPr>
            <p:nvPr/>
          </p:nvSpPr>
          <p:spPr bwMode="auto">
            <a:xfrm>
              <a:off x="521" y="2341"/>
              <a:ext cx="17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 b="1"/>
                <a:t>Eucalyptus, 6 years, Pointe-Noire, Congo</a:t>
              </a:r>
            </a:p>
          </p:txBody>
        </p:sp>
      </p:grpSp>
      <p:grpSp>
        <p:nvGrpSpPr>
          <p:cNvPr id="474" name="Group 147"/>
          <p:cNvGrpSpPr>
            <a:grpSpLocks/>
          </p:cNvGrpSpPr>
          <p:nvPr/>
        </p:nvGrpSpPr>
        <p:grpSpPr bwMode="auto">
          <a:xfrm>
            <a:off x="8268742" y="4659933"/>
            <a:ext cx="3275012" cy="2292477"/>
            <a:chOff x="2880" y="2523"/>
            <a:chExt cx="2450" cy="1771"/>
          </a:xfrm>
        </p:grpSpPr>
        <p:pic>
          <p:nvPicPr>
            <p:cNvPr id="475" name="Picture 1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659"/>
              <a:ext cx="2450" cy="1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6" name="Text Box 137"/>
            <p:cNvSpPr txBox="1">
              <a:spLocks noChangeArrowheads="1"/>
            </p:cNvSpPr>
            <p:nvPr/>
          </p:nvSpPr>
          <p:spPr bwMode="auto">
            <a:xfrm>
              <a:off x="3243" y="2523"/>
              <a:ext cx="18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200" b="1"/>
                <a:t>Douglas fir, 60 years, Vauxrenard, France</a:t>
              </a:r>
            </a:p>
          </p:txBody>
        </p:sp>
        <p:sp>
          <p:nvSpPr>
            <p:cNvPr id="477" name="Text Box 139"/>
            <p:cNvSpPr txBox="1">
              <a:spLocks noChangeArrowheads="1"/>
            </p:cNvSpPr>
            <p:nvPr/>
          </p:nvSpPr>
          <p:spPr bwMode="auto">
            <a:xfrm>
              <a:off x="3606" y="3596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352</a:t>
              </a:r>
            </a:p>
          </p:txBody>
        </p:sp>
        <p:sp>
          <p:nvSpPr>
            <p:cNvPr id="478" name="Text Box 140"/>
            <p:cNvSpPr txBox="1">
              <a:spLocks noChangeArrowheads="1"/>
            </p:cNvSpPr>
            <p:nvPr/>
          </p:nvSpPr>
          <p:spPr bwMode="auto">
            <a:xfrm>
              <a:off x="3597" y="2976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45</a:t>
              </a:r>
            </a:p>
          </p:txBody>
        </p:sp>
        <p:sp>
          <p:nvSpPr>
            <p:cNvPr id="479" name="Text Box 141"/>
            <p:cNvSpPr txBox="1">
              <a:spLocks noChangeArrowheads="1"/>
            </p:cNvSpPr>
            <p:nvPr/>
          </p:nvSpPr>
          <p:spPr bwMode="auto">
            <a:xfrm>
              <a:off x="3606" y="28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50</a:t>
              </a:r>
            </a:p>
          </p:txBody>
        </p:sp>
        <p:sp>
          <p:nvSpPr>
            <p:cNvPr id="480" name="Text Box 142"/>
            <p:cNvSpPr txBox="1">
              <a:spLocks noChangeArrowheads="1"/>
            </p:cNvSpPr>
            <p:nvPr/>
          </p:nvSpPr>
          <p:spPr bwMode="auto">
            <a:xfrm>
              <a:off x="3606" y="2686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16</a:t>
              </a:r>
            </a:p>
          </p:txBody>
        </p:sp>
        <p:sp>
          <p:nvSpPr>
            <p:cNvPr id="481" name="Text Box 143"/>
            <p:cNvSpPr txBox="1">
              <a:spLocks noChangeArrowheads="1"/>
            </p:cNvSpPr>
            <p:nvPr/>
          </p:nvSpPr>
          <p:spPr bwMode="auto">
            <a:xfrm>
              <a:off x="4649" y="3793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195</a:t>
              </a:r>
            </a:p>
          </p:txBody>
        </p:sp>
        <p:sp>
          <p:nvSpPr>
            <p:cNvPr id="482" name="Text Box 144"/>
            <p:cNvSpPr txBox="1">
              <a:spLocks noChangeArrowheads="1"/>
            </p:cNvSpPr>
            <p:nvPr/>
          </p:nvSpPr>
          <p:spPr bwMode="auto">
            <a:xfrm>
              <a:off x="4685" y="3521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154</a:t>
              </a:r>
            </a:p>
          </p:txBody>
        </p:sp>
        <p:sp>
          <p:nvSpPr>
            <p:cNvPr id="483" name="Text Box 145"/>
            <p:cNvSpPr txBox="1">
              <a:spLocks noChangeArrowheads="1"/>
            </p:cNvSpPr>
            <p:nvPr/>
          </p:nvSpPr>
          <p:spPr bwMode="auto">
            <a:xfrm>
              <a:off x="4685" y="3249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121</a:t>
              </a:r>
            </a:p>
          </p:txBody>
        </p:sp>
        <p:sp>
          <p:nvSpPr>
            <p:cNvPr id="484" name="Text Box 146"/>
            <p:cNvSpPr txBox="1">
              <a:spLocks noChangeArrowheads="1"/>
            </p:cNvSpPr>
            <p:nvPr/>
          </p:nvSpPr>
          <p:spPr bwMode="auto">
            <a:xfrm>
              <a:off x="4685" y="2931"/>
              <a:ext cx="2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000"/>
                <a:t>225</a:t>
              </a:r>
            </a:p>
          </p:txBody>
        </p:sp>
      </p:grpSp>
      <p:sp>
        <p:nvSpPr>
          <p:cNvPr id="485" name="Text Box 148"/>
          <p:cNvSpPr txBox="1">
            <a:spLocks noChangeArrowheads="1"/>
          </p:cNvSpPr>
          <p:nvPr/>
        </p:nvSpPr>
        <p:spPr bwMode="auto">
          <a:xfrm>
            <a:off x="5361167" y="6607474"/>
            <a:ext cx="2944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200" i="1" dirty="0"/>
              <a:t>From, </a:t>
            </a:r>
            <a:r>
              <a:rPr lang="en-US" altLang="fr-FR" sz="1200" i="1" dirty="0" err="1"/>
              <a:t>Laclau</a:t>
            </a:r>
            <a:r>
              <a:rPr lang="en-US" altLang="fr-FR" sz="1200" i="1" dirty="0"/>
              <a:t>, 2001; </a:t>
            </a:r>
            <a:r>
              <a:rPr lang="en-US" altLang="fr-FR" sz="1200" i="1" dirty="0" err="1"/>
              <a:t>Nys</a:t>
            </a:r>
            <a:r>
              <a:rPr lang="en-US" altLang="fr-FR" sz="1200" i="1" dirty="0"/>
              <a:t> 2007; Ranger 2004</a:t>
            </a:r>
          </a:p>
        </p:txBody>
      </p:sp>
    </p:spTree>
    <p:extLst>
      <p:ext uri="{BB962C8B-B14F-4D97-AF65-F5344CB8AC3E}">
        <p14:creationId xmlns:p14="http://schemas.microsoft.com/office/powerpoint/2010/main" val="24126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7813" y="23019"/>
            <a:ext cx="67325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smtClean="0">
                <a:latin typeface="Arial Black" panose="020B0A04020102020204" pitchFamily="34" charset="0"/>
              </a:rPr>
              <a:t>A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concrete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example</a:t>
            </a:r>
            <a:r>
              <a:rPr lang="fr-FR" altLang="fr-FR" b="1" dirty="0" smtClean="0">
                <a:latin typeface="Arial Black" panose="020B0A04020102020204" pitchFamily="34" charset="0"/>
              </a:rPr>
              <a:t>, the CIFOR network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pic>
        <p:nvPicPr>
          <p:cNvPr id="47" name="Picture 1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552700"/>
            <a:ext cx="1202531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164872" y="1559632"/>
            <a:ext cx="1192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Assessing the Impact of Slash Management on the Eucalyptus Productivity </a:t>
            </a:r>
            <a:endParaRPr lang="en-US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3495" y="3942489"/>
            <a:ext cx="314861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countries, 10 sites</a:t>
            </a: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3494" y="4399689"/>
            <a:ext cx="36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Eucalyptus plantations</a:t>
            </a: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3494" y="4913178"/>
            <a:ext cx="933140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treatments applied in each country (bare soil to double slash)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919" y="4399689"/>
            <a:ext cx="1847291" cy="235514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43493" y="5388567"/>
            <a:ext cx="87624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Unique modelling framework to assess the impact of slash management on the site index (SI), the ability of trees to produce biomass at a given SI, the between tree competition and the height/diameter growth partitioning 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489718" y="6550223"/>
            <a:ext cx="162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Nambiar</a:t>
            </a:r>
            <a:r>
              <a:rPr lang="fr-FR" sz="1400" i="1" dirty="0" smtClean="0"/>
              <a:t> et al. 2008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9473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7813" y="23019"/>
            <a:ext cx="67325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smtClean="0">
                <a:latin typeface="Arial Black" panose="020B0A04020102020204" pitchFamily="34" charset="0"/>
              </a:rPr>
              <a:t>A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concrete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example</a:t>
            </a:r>
            <a:r>
              <a:rPr lang="fr-FR" altLang="fr-FR" b="1" dirty="0" smtClean="0">
                <a:latin typeface="Arial Black" panose="020B0A04020102020204" pitchFamily="34" charset="0"/>
              </a:rPr>
              <a:t>, the CIFOR network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4872" y="1559632"/>
            <a:ext cx="1192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Assessing the Impact of Slash Management on the Eucalyptus Productivity </a:t>
            </a:r>
            <a:endParaRPr lang="en-US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919" y="4399689"/>
            <a:ext cx="1847291" cy="2355145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28963" y="5707970"/>
            <a:ext cx="15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fr-F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40493" y="4770665"/>
            <a:ext cx="1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fr-F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1618" y="3727678"/>
            <a:ext cx="187166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altLang="fr-FR" sz="1600" b="1" dirty="0" smtClean="0">
                <a:solidFill>
                  <a:srgbClr val="FF0000"/>
                </a:solidFill>
              </a:rPr>
              <a:t>Dominant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height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as a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function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of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age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algn="ctr" eaLnBrk="1" hangingPunct="1"/>
            <a:endParaRPr lang="fr-FR" altLang="fr-FR" sz="1600" b="1" dirty="0">
              <a:solidFill>
                <a:srgbClr val="FF0000"/>
              </a:solidFill>
            </a:endParaRPr>
          </a:p>
          <a:p>
            <a:pPr algn="ctr" eaLnBrk="1" hangingPunct="1"/>
            <a:endParaRPr lang="fr-FR" altLang="fr-FR" sz="16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fr-FR" altLang="fr-FR" sz="2800" b="1" dirty="0">
                <a:solidFill>
                  <a:srgbClr val="FF0000"/>
                </a:solidFill>
              </a:rPr>
              <a:t> </a:t>
            </a:r>
            <a:r>
              <a:rPr lang="fr-FR" altLang="fr-FR" sz="2800" b="1" dirty="0" smtClean="0">
                <a:solidFill>
                  <a:srgbClr val="FF0000"/>
                </a:solidFill>
              </a:rPr>
              <a:t>Site Index</a:t>
            </a:r>
            <a:endParaRPr lang="fr-FR" altLang="fr-FR" sz="2800" b="1" dirty="0">
              <a:solidFill>
                <a:srgbClr val="FF0000"/>
              </a:solidFill>
            </a:endParaRPr>
          </a:p>
        </p:txBody>
      </p:sp>
      <p:pic>
        <p:nvPicPr>
          <p:cNvPr id="16" name="Picture 14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5638" y="2196420"/>
            <a:ext cx="2263775" cy="4114800"/>
          </a:xfrm>
          <a:prstGeom prst="rect">
            <a:avLst/>
          </a:prstGeom>
          <a:noFill/>
        </p:spPr>
      </p:pic>
      <p:pic>
        <p:nvPicPr>
          <p:cNvPr id="17" name="Picture 14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613" y="2196420"/>
            <a:ext cx="2241550" cy="4114800"/>
          </a:xfrm>
          <a:prstGeom prst="rect">
            <a:avLst/>
          </a:prstGeom>
          <a:noFill/>
        </p:spPr>
      </p:pic>
      <p:pic>
        <p:nvPicPr>
          <p:cNvPr id="18" name="Picture 14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2196420"/>
            <a:ext cx="22352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435"/>
          <p:cNvSpPr txBox="1">
            <a:spLocks noChangeArrowheads="1"/>
          </p:cNvSpPr>
          <p:nvPr/>
        </p:nvSpPr>
        <p:spPr bwMode="auto">
          <a:xfrm>
            <a:off x="2644775" y="6300107"/>
            <a:ext cx="187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0000"/>
                </a:solidFill>
              </a:rPr>
              <a:t>-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Unchanged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20" name="AutoShape 1438"/>
          <p:cNvSpPr>
            <a:spLocks noChangeArrowheads="1"/>
          </p:cNvSpPr>
          <p:nvPr/>
        </p:nvSpPr>
        <p:spPr bwMode="auto">
          <a:xfrm>
            <a:off x="1237303" y="4398228"/>
            <a:ext cx="2159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Text Box 1435"/>
          <p:cNvSpPr txBox="1">
            <a:spLocks noChangeArrowheads="1"/>
          </p:cNvSpPr>
          <p:nvPr/>
        </p:nvSpPr>
        <p:spPr bwMode="auto">
          <a:xfrm>
            <a:off x="4773613" y="6347338"/>
            <a:ext cx="2166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0000"/>
                </a:solidFill>
              </a:rPr>
              <a:t>-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Temporary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changed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22" name="Text Box 1435"/>
          <p:cNvSpPr txBox="1">
            <a:spLocks noChangeArrowheads="1"/>
          </p:cNvSpPr>
          <p:nvPr/>
        </p:nvSpPr>
        <p:spPr bwMode="auto">
          <a:xfrm>
            <a:off x="7146703" y="6340084"/>
            <a:ext cx="2166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0000"/>
                </a:solidFill>
              </a:rPr>
              <a:t>-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Changed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23" name="Text Box 1441"/>
          <p:cNvSpPr txBox="1">
            <a:spLocks noChangeArrowheads="1"/>
          </p:cNvSpPr>
          <p:nvPr/>
        </p:nvSpPr>
        <p:spPr bwMode="auto">
          <a:xfrm>
            <a:off x="8464550" y="6583363"/>
            <a:ext cx="1609725" cy="274637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200" i="1" dirty="0"/>
              <a:t>Saint-André et al. 2008</a:t>
            </a:r>
          </a:p>
        </p:txBody>
      </p:sp>
    </p:spTree>
    <p:extLst>
      <p:ext uri="{BB962C8B-B14F-4D97-AF65-F5344CB8AC3E}">
        <p14:creationId xmlns:p14="http://schemas.microsoft.com/office/powerpoint/2010/main" val="25853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7813" y="23019"/>
            <a:ext cx="67325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smtClean="0">
                <a:latin typeface="Arial Black" panose="020B0A04020102020204" pitchFamily="34" charset="0"/>
              </a:rPr>
              <a:t>A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concrete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example</a:t>
            </a:r>
            <a:r>
              <a:rPr lang="fr-FR" altLang="fr-FR" b="1" dirty="0" smtClean="0">
                <a:latin typeface="Arial Black" panose="020B0A04020102020204" pitchFamily="34" charset="0"/>
              </a:rPr>
              <a:t>, the CIFOR network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4872" y="1559632"/>
            <a:ext cx="1192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Assessing the Impact of Slash Management on the Eucalyptus Productivity </a:t>
            </a:r>
            <a:endParaRPr lang="en-US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919" y="4399689"/>
            <a:ext cx="1847291" cy="2355145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737077" y="6057900"/>
            <a:ext cx="15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fr-F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521177" y="5875337"/>
            <a:ext cx="1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fr-F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6127635" y="4838616"/>
            <a:ext cx="2519363" cy="1816101"/>
            <a:chOff x="967" y="1357"/>
            <a:chExt cx="1587" cy="1144"/>
          </a:xfrm>
        </p:grpSpPr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967" y="1357"/>
              <a:ext cx="1587" cy="1144"/>
            </a:xfrm>
            <a:prstGeom prst="rect">
              <a:avLst/>
            </a:prstGeom>
            <a:solidFill>
              <a:schemeClr val="bg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fr-FR" altLang="fr-FR" sz="1600" b="1" dirty="0" smtClean="0">
                  <a:solidFill>
                    <a:srgbClr val="FF3300"/>
                  </a:solidFill>
                </a:rPr>
                <a:t>Stand Basal Area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Growth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as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function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of dominant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height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growth</a:t>
              </a:r>
              <a:endParaRPr lang="fr-FR" altLang="fr-FR" sz="1600" b="1" dirty="0">
                <a:solidFill>
                  <a:srgbClr val="FF3300"/>
                </a:solidFill>
              </a:endParaRPr>
            </a:p>
            <a:p>
              <a:pPr algn="ctr" eaLnBrk="1" hangingPunct="1"/>
              <a:endParaRPr lang="fr-FR" altLang="fr-FR" sz="1600" b="1" dirty="0" smtClean="0">
                <a:solidFill>
                  <a:srgbClr val="FF3300"/>
                </a:solidFill>
              </a:endParaRPr>
            </a:p>
            <a:p>
              <a:pPr algn="ctr" eaLnBrk="1" hangingPunct="1"/>
              <a:r>
                <a:rPr lang="fr-FR" altLang="fr-FR" sz="1600" b="1" dirty="0" err="1" smtClean="0">
                  <a:solidFill>
                    <a:srgbClr val="FF3300"/>
                  </a:solidFill>
                </a:rPr>
                <a:t>Capacity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of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trees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to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produce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biomass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at a </a:t>
              </a:r>
              <a:r>
                <a:rPr lang="fr-FR" altLang="fr-FR" sz="1600" b="1" dirty="0" err="1" smtClean="0">
                  <a:solidFill>
                    <a:srgbClr val="FF3300"/>
                  </a:solidFill>
                </a:rPr>
                <a:t>given</a:t>
              </a:r>
              <a:r>
                <a:rPr lang="fr-FR" altLang="fr-FR" sz="1600" b="1" dirty="0" smtClean="0">
                  <a:solidFill>
                    <a:srgbClr val="FF3300"/>
                  </a:solidFill>
                </a:rPr>
                <a:t> Site Index</a:t>
              </a:r>
              <a:endParaRPr lang="fr-FR" altLang="fr-FR" sz="1600" b="1" dirty="0">
                <a:solidFill>
                  <a:srgbClr val="FF3300"/>
                </a:solidFill>
              </a:endParaRPr>
            </a:p>
          </p:txBody>
        </p:sp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1692" y="1897"/>
              <a:ext cx="136" cy="1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pic>
        <p:nvPicPr>
          <p:cNvPr id="28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422" y="2775090"/>
            <a:ext cx="6766887" cy="3879627"/>
          </a:xfrm>
          <a:prstGeom prst="rect">
            <a:avLst/>
          </a:prstGeom>
          <a:noFill/>
        </p:spPr>
      </p:pic>
      <p:sp>
        <p:nvSpPr>
          <p:cNvPr id="29" name="Text Box 1435"/>
          <p:cNvSpPr txBox="1">
            <a:spLocks noChangeArrowheads="1"/>
          </p:cNvSpPr>
          <p:nvPr/>
        </p:nvSpPr>
        <p:spPr bwMode="auto">
          <a:xfrm>
            <a:off x="1306871" y="2402619"/>
            <a:ext cx="1871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0000"/>
                </a:solidFill>
              </a:rPr>
              <a:t>-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Unchanged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30" name="Text Box 1435"/>
          <p:cNvSpPr txBox="1">
            <a:spLocks noChangeArrowheads="1"/>
          </p:cNvSpPr>
          <p:nvPr/>
        </p:nvSpPr>
        <p:spPr bwMode="auto">
          <a:xfrm>
            <a:off x="3435709" y="2246654"/>
            <a:ext cx="2166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0000"/>
                </a:solidFill>
              </a:rPr>
              <a:t>-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Changed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but non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significantly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31" name="Text Box 1435"/>
          <p:cNvSpPr txBox="1">
            <a:spLocks noChangeArrowheads="1"/>
          </p:cNvSpPr>
          <p:nvPr/>
        </p:nvSpPr>
        <p:spPr bwMode="auto">
          <a:xfrm>
            <a:off x="5808799" y="2239400"/>
            <a:ext cx="2166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fr-FR" sz="1600" b="1" dirty="0">
                <a:solidFill>
                  <a:srgbClr val="FF0000"/>
                </a:solidFill>
              </a:rPr>
              <a:t>-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Significantly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1600" b="1" dirty="0" err="1" smtClean="0">
                <a:solidFill>
                  <a:srgbClr val="FF0000"/>
                </a:solidFill>
              </a:rPr>
              <a:t>Changed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32" name="Text Box 1441"/>
          <p:cNvSpPr txBox="1">
            <a:spLocks noChangeArrowheads="1"/>
          </p:cNvSpPr>
          <p:nvPr/>
        </p:nvSpPr>
        <p:spPr bwMode="auto">
          <a:xfrm>
            <a:off x="8464550" y="6583363"/>
            <a:ext cx="1609725" cy="274637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200" i="1" dirty="0"/>
              <a:t>Saint-André et al. 2008</a:t>
            </a:r>
          </a:p>
        </p:txBody>
      </p:sp>
    </p:spTree>
    <p:extLst>
      <p:ext uri="{BB962C8B-B14F-4D97-AF65-F5344CB8AC3E}">
        <p14:creationId xmlns:p14="http://schemas.microsoft.com/office/powerpoint/2010/main" val="11329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57813" y="23019"/>
            <a:ext cx="67325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smtClean="0">
                <a:latin typeface="Arial Black" panose="020B0A04020102020204" pitchFamily="34" charset="0"/>
              </a:rPr>
              <a:t>A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concrete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example</a:t>
            </a:r>
            <a:r>
              <a:rPr lang="fr-FR" altLang="fr-FR" b="1" dirty="0" smtClean="0">
                <a:latin typeface="Arial Black" panose="020B0A04020102020204" pitchFamily="34" charset="0"/>
              </a:rPr>
              <a:t>, the CIFOR network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4872" y="1559632"/>
            <a:ext cx="1192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Assessing the Impact of Slash Management on the Eucalyptus Productivity </a:t>
            </a:r>
            <a:endParaRPr lang="en-US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919" y="4399689"/>
            <a:ext cx="1847291" cy="2355145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8464550" y="6583363"/>
            <a:ext cx="1609725" cy="274637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200" i="1" dirty="0"/>
              <a:t>Saint-André et al. 2008</a:t>
            </a:r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72" y="3606304"/>
            <a:ext cx="3187928" cy="3148530"/>
          </a:xfrm>
          <a:prstGeom prst="rect">
            <a:avLst/>
          </a:prstGeom>
          <a:noFill/>
        </p:spPr>
      </p:pic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545013" y="4065136"/>
            <a:ext cx="39195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As a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result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the impact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reached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up to 30% for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height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growth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20% for the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circumference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and 70% for the stand basal area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after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one rotation</a:t>
            </a:r>
            <a:endParaRPr lang="fr-FR" sz="2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3" y="2097914"/>
            <a:ext cx="8592456" cy="184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576762" y="5814084"/>
            <a:ext cx="3919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Impact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correlated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to a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loading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index (N in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residues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/ [N] in </a:t>
            </a:r>
            <a:r>
              <a:rPr lang="fr-FR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soil</a:t>
            </a:r>
            <a:r>
              <a:rPr lang="fr-FR" sz="20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) </a:t>
            </a:r>
            <a:endParaRPr lang="fr-FR" sz="2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08" y="450665"/>
            <a:ext cx="10733726" cy="572465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73714" y="79375"/>
            <a:ext cx="831668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spcBef>
                <a:spcPts val="2500"/>
              </a:spcBef>
            </a:pPr>
            <a:r>
              <a:rPr lang="fr-FR" altLang="fr-FR" b="1" dirty="0" err="1" smtClean="0">
                <a:latin typeface="Arial Black" panose="020B0A04020102020204" pitchFamily="34" charset="0"/>
              </a:rPr>
              <a:t>Generalisation</a:t>
            </a:r>
            <a:r>
              <a:rPr lang="fr-FR" altLang="fr-FR" b="1" dirty="0" smtClean="0">
                <a:latin typeface="Arial Black" panose="020B0A04020102020204" pitchFamily="34" charset="0"/>
              </a:rPr>
              <a:t>,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meta-analysis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from</a:t>
            </a:r>
            <a:r>
              <a:rPr lang="fr-FR" altLang="fr-FR" b="1" dirty="0" smtClean="0">
                <a:latin typeface="Arial Black" panose="020B0A04020102020204" pitchFamily="34" charset="0"/>
              </a:rPr>
              <a:t> </a:t>
            </a:r>
            <a:r>
              <a:rPr lang="fr-FR" altLang="fr-FR" b="1" dirty="0" err="1" smtClean="0">
                <a:latin typeface="Arial Black" panose="020B0A04020102020204" pitchFamily="34" charset="0"/>
              </a:rPr>
              <a:t>different</a:t>
            </a:r>
            <a:r>
              <a:rPr lang="fr-FR" altLang="fr-FR" b="1" dirty="0" smtClean="0">
                <a:latin typeface="Arial Black" panose="020B0A04020102020204" pitchFamily="34" charset="0"/>
              </a:rPr>
              <a:t> networks in the world</a:t>
            </a:r>
            <a:endParaRPr lang="fr-FR" altLang="fr-FR" sz="20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2663" y="1035050"/>
            <a:ext cx="11107737" cy="698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3" y="88673"/>
            <a:ext cx="1157245" cy="1016227"/>
          </a:xfrm>
          <a:prstGeom prst="rect">
            <a:avLst/>
          </a:prstGeom>
        </p:spPr>
      </p:pic>
      <p:sp>
        <p:nvSpPr>
          <p:cNvPr id="16" name="Text Box 1441"/>
          <p:cNvSpPr txBox="1">
            <a:spLocks noChangeArrowheads="1"/>
          </p:cNvSpPr>
          <p:nvPr/>
        </p:nvSpPr>
        <p:spPr bwMode="auto">
          <a:xfrm>
            <a:off x="10603103" y="6519446"/>
            <a:ext cx="1588897" cy="338554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fr-FR" sz="1600" i="1" dirty="0" err="1" smtClean="0"/>
              <a:t>Achat</a:t>
            </a:r>
            <a:r>
              <a:rPr lang="en-US" altLang="fr-FR" sz="1600" i="1" dirty="0" smtClean="0"/>
              <a:t> </a:t>
            </a:r>
            <a:r>
              <a:rPr lang="en-US" altLang="fr-FR" sz="1600" i="1" dirty="0"/>
              <a:t>et al. </a:t>
            </a:r>
            <a:r>
              <a:rPr lang="en-US" altLang="fr-FR" sz="1600" i="1" dirty="0" smtClean="0"/>
              <a:t>2015</a:t>
            </a:r>
            <a:endParaRPr lang="en-US" altLang="fr-FR" sz="1600" i="1" dirty="0"/>
          </a:p>
        </p:txBody>
      </p:sp>
      <p:sp>
        <p:nvSpPr>
          <p:cNvPr id="14" name="Rectangle 13"/>
          <p:cNvSpPr/>
          <p:nvPr/>
        </p:nvSpPr>
        <p:spPr>
          <a:xfrm>
            <a:off x="0" y="3044888"/>
            <a:ext cx="2885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Mainly:</a:t>
            </a:r>
          </a:p>
          <a:p>
            <a:r>
              <a:rPr lang="en-US" sz="1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‘‘North American long-term soil productivity’’ study (LTSP network)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</a:t>
            </a:r>
            <a:r>
              <a:rPr lang="en-US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xperiment network in Scandinavia</a:t>
            </a:r>
          </a:p>
          <a:p>
            <a:r>
              <a:rPr lang="en-US" sz="1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‘‘Site Management and Productivity in Tropical Plantation Forests’’ network (CIFOR project) </a:t>
            </a:r>
            <a:endParaRPr lang="fr-F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34676"/>
            <a:ext cx="2473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in North America (29% in USA, 14% in Canada)</a:t>
            </a:r>
          </a:p>
          <a:p>
            <a:r>
              <a:rPr lang="en-US" sz="1400" b="1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in Europe (35% from Scandinavia)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406" y="5612906"/>
            <a:ext cx="997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onsequences on nutrient outputs (data compilation from 230</a:t>
            </a:r>
            <a:r>
              <a:rPr lang="en-US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articles, 749 case studies)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4947" y="6092814"/>
            <a:ext cx="1110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onsequences on soil properties and tree growth (data compilation from 140</a:t>
            </a:r>
            <a:r>
              <a:rPr lang="en-US" b="0" i="0" u="none" strike="noStrik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articles, 168 case studies)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</TotalTime>
  <Words>1468</Words>
  <Application>Microsoft Office PowerPoint</Application>
  <PresentationFormat>Grand écran</PresentationFormat>
  <Paragraphs>210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Times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dachat</dc:creator>
  <cp:lastModifiedBy>laurent saint-andre</cp:lastModifiedBy>
  <cp:revision>55</cp:revision>
  <dcterms:created xsi:type="dcterms:W3CDTF">2015-05-29T14:15:21Z</dcterms:created>
  <dcterms:modified xsi:type="dcterms:W3CDTF">2015-06-02T15:38:11Z</dcterms:modified>
</cp:coreProperties>
</file>