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handoutMasterIdLst>
    <p:handoutMasterId r:id="rId20"/>
  </p:handoutMasterIdLst>
  <p:sldIdLst>
    <p:sldId id="257" r:id="rId4"/>
    <p:sldId id="282" r:id="rId5"/>
    <p:sldId id="294" r:id="rId6"/>
    <p:sldId id="293" r:id="rId7"/>
    <p:sldId id="295" r:id="rId8"/>
    <p:sldId id="296" r:id="rId9"/>
    <p:sldId id="272" r:id="rId10"/>
    <p:sldId id="280" r:id="rId11"/>
    <p:sldId id="302" r:id="rId12"/>
    <p:sldId id="303" r:id="rId13"/>
    <p:sldId id="304" r:id="rId14"/>
    <p:sldId id="281" r:id="rId15"/>
    <p:sldId id="299" r:id="rId16"/>
    <p:sldId id="300" r:id="rId17"/>
    <p:sldId id="301" r:id="rId18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 autoAdjust="0"/>
    <p:restoredTop sz="94660"/>
  </p:normalViewPr>
  <p:slideViewPr>
    <p:cSldViewPr>
      <p:cViewPr>
        <p:scale>
          <a:sx n="70" d="100"/>
          <a:sy n="70" d="100"/>
        </p:scale>
        <p:origin x="-2034" y="-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407E9D52-E41D-4016-BCDD-E1459F8ED964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1F7464CE-ECE9-4279-8EAC-162DAA4B2A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851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3E84898-2A67-42F5-B422-87D104974BB6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BE1B7633-43B8-4C9D-A060-863CFF13C9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08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9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853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41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5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90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6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50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67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9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73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58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79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41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24-BD38-4264-80C3-BE3B67E7B4E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DD68F-AE6A-4E35-8FAF-3D85AB0A6A17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0A3C6-FDEA-4DB3-86B6-BEBE79A82C3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93A5-2B13-4B6D-A442-AA311CFA60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10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EF5E-FD18-418D-A7B8-9D0B95043F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235EE-2CC1-4BCB-9B4F-B08D5FAAB4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87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36013-FA8E-447D-8B42-5D9AA8BE805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DEED-DFD9-443C-A70D-55A13A8FC4C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44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CBE5F-5976-402D-A767-70E398C6A76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2B18-9450-4F1F-839F-79D5AF532042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36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AB98-704F-4AD9-9DAD-A0441DEB970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3C89-1183-48BD-9895-D437C7E34A6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86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5285-922A-489C-81C7-ECA3631FE1F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2C18-F399-4700-9EF1-99183992D8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8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565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2CD4-E786-445F-BC5C-B96EC44C292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045F-8005-4A35-8FEA-C84E029C963D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68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2A7A7-54BB-47CE-BB91-DFFDA7293D3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9A52-3BE9-4648-BAF6-A80DEA6B22B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4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F425-3D9A-4C53-AA06-328DC66ED93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0227-383A-4475-9FE7-156A4C00FB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5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DD078-0CD5-4460-8783-27BC94878FA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CFFD-E4AB-4C77-9992-68ABC14A203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9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68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41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80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80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91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55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36618-A646-4DBA-BA14-8E68014D279F}" type="datetimeFigureOut">
              <a:rPr lang="fr-FR" smtClean="0"/>
              <a:t>25/08/2016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4886-2D98-4AEB-BDB9-4E358136D2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67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2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CFCD2B-A4D0-44C5-8EC2-2A5880625F5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25/08/2016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A57403-A4A8-4E3F-A142-41FA7977E8E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santi\Desktop\Arrière-plan-agroforester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984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1704" y="116632"/>
            <a:ext cx="6122744" cy="208823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La sélection participative pour les espèces ligneuses,</a:t>
            </a:r>
            <a:b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</a:b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en région Centre</a:t>
            </a:r>
            <a:b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</a:br>
            <a:endParaRPr lang="fr-FR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5579949"/>
            <a:ext cx="5760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Frédérique </a:t>
            </a:r>
            <a:r>
              <a:rPr lang="fr-FR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Santi</a:t>
            </a:r>
            <a:r>
              <a:rPr lang="fr-FR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UR 0588 Centre Val de Loire</a:t>
            </a:r>
          </a:p>
          <a:p>
            <a:pPr>
              <a:defRPr/>
            </a:pPr>
            <a:endParaRPr lang="fr-FR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53"/>
          <p:cNvSpPr>
            <a:spLocks noChangeArrowheads="1"/>
          </p:cNvSpPr>
          <p:nvPr/>
        </p:nvSpPr>
        <p:spPr bwMode="auto">
          <a:xfrm>
            <a:off x="0" y="6065838"/>
            <a:ext cx="9144000" cy="8191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07504" y="6165304"/>
            <a:ext cx="40324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Réunion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SPEAL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22 </a:t>
            </a:r>
            <a:r>
              <a:rPr lang="en-US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janv</a:t>
            </a:r>
            <a:r>
              <a:rPr lang="en-US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2015</a:t>
            </a:r>
            <a:endParaRPr lang="fr-F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INRA de </a:t>
            </a:r>
            <a:r>
              <a:rPr lang="en-US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Nouzilly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111424"/>
            <a:ext cx="1727952" cy="7155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03898"/>
            <a:ext cx="2653361" cy="122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Frederique\Doc-INRA\Travail\Projets\SPEAL\logo speal 300-fo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09" y="6078434"/>
            <a:ext cx="2584777" cy="77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99" y="3972307"/>
            <a:ext cx="1631157" cy="208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3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4377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8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515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8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E:\Jonathan\Mes Documents\Plantation Gascuel\P1010006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238" cy="6858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59832" y="5589240"/>
            <a:ext cx="5012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Merci de votre attention !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santi\Desktop\a ranger\Bauchery\P1060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"/>
            <a:ext cx="10287744" cy="68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339752" y="5589240"/>
            <a:ext cx="5032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Pépinière </a:t>
            </a:r>
            <a:r>
              <a:rPr lang="fr-FR" sz="2400" dirty="0" err="1" smtClean="0">
                <a:solidFill>
                  <a:schemeClr val="bg1"/>
                </a:solidFill>
              </a:rPr>
              <a:t>Bauchery</a:t>
            </a:r>
            <a:r>
              <a:rPr lang="fr-FR" sz="2400" dirty="0" smtClean="0">
                <a:solidFill>
                  <a:schemeClr val="bg1"/>
                </a:solidFill>
              </a:rPr>
              <a:t>, érables sycomores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fsanti\Desktop\a ranger\Bauchery\P1060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24"/>
            <a:ext cx="10267764" cy="684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santi\Desktop\a ranger\Bauchery\P1060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339752" y="5589240"/>
            <a:ext cx="3991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Pépinière </a:t>
            </a:r>
            <a:r>
              <a:rPr lang="fr-FR" sz="2400" dirty="0" err="1" smtClean="0">
                <a:solidFill>
                  <a:schemeClr val="bg1"/>
                </a:solidFill>
              </a:rPr>
              <a:t>Bauchery</a:t>
            </a:r>
            <a:r>
              <a:rPr lang="fr-FR" sz="2400" dirty="0" smtClean="0">
                <a:solidFill>
                  <a:schemeClr val="bg1"/>
                </a:solidFill>
              </a:rPr>
              <a:t>, pommiers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santi\Desktop\a ranger\Bauchery\P106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3192" y="548680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Pépinière </a:t>
            </a:r>
            <a:r>
              <a:rPr lang="fr-FR" sz="2400" dirty="0" err="1" smtClean="0">
                <a:solidFill>
                  <a:schemeClr val="bg1"/>
                </a:solidFill>
              </a:rPr>
              <a:t>Bauchery</a:t>
            </a:r>
            <a:r>
              <a:rPr lang="fr-FR" sz="2400" dirty="0" smtClean="0">
                <a:solidFill>
                  <a:schemeClr val="bg1"/>
                </a:solidFill>
              </a:rPr>
              <a:t>, </a:t>
            </a:r>
            <a:r>
              <a:rPr lang="fr-FR" sz="2400" dirty="0">
                <a:solidFill>
                  <a:schemeClr val="bg1"/>
                </a:solidFill>
              </a:rPr>
              <a:t>c</a:t>
            </a:r>
            <a:r>
              <a:rPr lang="fr-FR" sz="2400" dirty="0" smtClean="0">
                <a:solidFill>
                  <a:schemeClr val="bg1"/>
                </a:solidFill>
              </a:rPr>
              <a:t>ormiers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836712"/>
            <a:ext cx="9108504" cy="4752528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rgbClr val="00B050"/>
                </a:solidFill>
              </a:rPr>
              <a:t>Deux publics, deux méthodes </a:t>
            </a:r>
            <a:endParaRPr lang="fr-FR" sz="1300" b="1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Pépiniéristes</a:t>
            </a:r>
            <a:r>
              <a:rPr lang="fr-FR" dirty="0" smtClean="0">
                <a:solidFill>
                  <a:prstClr val="black"/>
                </a:solidFill>
              </a:rPr>
              <a:t> - Sélections très précoces et intensives dans les planches de pépinière et créations variétales immédiates</a:t>
            </a:r>
          </a:p>
          <a:p>
            <a:pPr marL="457200" lvl="1" indent="0">
              <a:buNone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Agriculteurs, forestiers, instituts, lycées agricoles, … </a:t>
            </a:r>
            <a:r>
              <a:rPr lang="fr-FR" dirty="0" smtClean="0">
                <a:solidFill>
                  <a:prstClr val="black"/>
                </a:solidFill>
              </a:rPr>
              <a:t>Mise en place de témoins dans les plantations ordinaires, pour permettre plus tard  sélections d’individus remarquables et évaluations de variétés sur des arbres de 5 à 10 ans</a:t>
            </a:r>
          </a:p>
          <a:p>
            <a:pPr lvl="4">
              <a:defRPr/>
            </a:pPr>
            <a:endParaRPr lang="fr-FR" sz="13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44624"/>
            <a:ext cx="9001000" cy="1800200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Sélections intensives en pépinières </a:t>
            </a:r>
          </a:p>
          <a:p>
            <a:pPr marL="0" indent="0" algn="ctr">
              <a:buNone/>
              <a:defRPr/>
            </a:pPr>
            <a:r>
              <a:rPr lang="fr-FR" sz="3500" b="1" i="1" dirty="0" smtClean="0">
                <a:solidFill>
                  <a:srgbClr val="00B050"/>
                </a:solidFill>
              </a:rPr>
              <a:t>Potentiel</a:t>
            </a: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</p:txBody>
      </p:sp>
      <p:pic>
        <p:nvPicPr>
          <p:cNvPr id="6" name="Picture 2" descr="C:\Users\fsanti\Desktop\Camera\IMG_20141126_17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61557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2" y="1286758"/>
            <a:ext cx="8280920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altLang="fr-FR" dirty="0">
                <a:latin typeface="Arial" pitchFamily="34" charset="0"/>
                <a:sym typeface="Wingdings" panose="05000000000000000000" pitchFamily="2" charset="2"/>
              </a:rPr>
              <a:t> </a:t>
            </a:r>
            <a:r>
              <a:rPr lang="fr-FR" altLang="fr-FR" dirty="0" smtClean="0">
                <a:latin typeface="Arial" pitchFamily="34" charset="0"/>
                <a:sym typeface="Wingdings" panose="05000000000000000000" pitchFamily="2" charset="2"/>
              </a:rPr>
              <a:t>Sélection </a:t>
            </a:r>
            <a:r>
              <a:rPr lang="fr-FR" altLang="fr-FR" sz="1800" dirty="0" smtClean="0">
                <a:latin typeface="Arial" pitchFamily="34" charset="0"/>
              </a:rPr>
              <a:t>rapide 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et peu coûteuse si elle se fait dans les planches de pépinières commerciales et non en station </a:t>
            </a:r>
          </a:p>
          <a:p>
            <a:pPr marL="285750" lvl="0" indent="-28575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altLang="fr-FR" dirty="0">
                <a:latin typeface="Arial" pitchFamily="34" charset="0"/>
              </a:rPr>
              <a:t> </a:t>
            </a:r>
            <a:r>
              <a:rPr lang="fr-FR" altLang="fr-FR" dirty="0" smtClean="0">
                <a:latin typeface="Arial" pitchFamily="34" charset="0"/>
              </a:rPr>
              <a:t>T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oute espèce actuellement commercialisée peut être sélectionnée</a:t>
            </a:r>
          </a:p>
          <a:p>
            <a:pPr marL="285750" lvl="0" indent="-28575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altLang="fr-FR" dirty="0">
                <a:latin typeface="Arial" pitchFamily="34" charset="0"/>
              </a:rPr>
              <a:t> </a:t>
            </a:r>
            <a:r>
              <a:rPr lang="fr-FR" altLang="fr-FR" dirty="0" smtClean="0">
                <a:latin typeface="Arial" pitchFamily="34" charset="0"/>
              </a:rPr>
              <a:t>P</a:t>
            </a: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ression de sélection forte possible</a:t>
            </a:r>
            <a:endParaRPr lang="fr-FR" altLang="fr-FR" sz="1800" dirty="0" smtClean="0">
              <a:latin typeface="Arial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FR" altLang="fr-FR" dirty="0">
                <a:latin typeface="Arial" pitchFamily="34" charset="0"/>
              </a:rPr>
              <a:t> De nombreuses expériences ont montré l’efficacité de cette méthode</a:t>
            </a:r>
          </a:p>
          <a:p>
            <a:pPr marL="285750" lvl="0" indent="-28575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26564" y="6134826"/>
            <a:ext cx="445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Alisiers chez </a:t>
            </a:r>
            <a:r>
              <a:rPr lang="fr-FR" dirty="0">
                <a:solidFill>
                  <a:schemeClr val="bg1"/>
                </a:solidFill>
              </a:rPr>
              <a:t>L</a:t>
            </a:r>
            <a:r>
              <a:rPr lang="fr-FR" dirty="0" smtClean="0">
                <a:solidFill>
                  <a:schemeClr val="bg1"/>
                </a:solidFill>
              </a:rPr>
              <a:t>emonnier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Choisis               Témoins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844824"/>
            <a:ext cx="8568952" cy="44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188640"/>
            <a:ext cx="9108504" cy="6264696"/>
          </a:xfrm>
          <a:prstGeom prst="rect">
            <a:avLst/>
          </a:prstGeom>
          <a:ln w="9525">
            <a:noFill/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Sélections intensives en pépinières</a:t>
            </a:r>
          </a:p>
          <a:p>
            <a:pPr marL="0" indent="0" algn="ctr">
              <a:buNone/>
              <a:defRPr/>
            </a:pPr>
            <a:r>
              <a:rPr lang="fr-FR" sz="3500" b="1" i="1" dirty="0" smtClean="0">
                <a:solidFill>
                  <a:srgbClr val="00B050"/>
                </a:solidFill>
              </a:rPr>
              <a:t>Les acteurs</a:t>
            </a: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  <a:p>
            <a:pPr lvl="6">
              <a:defRPr/>
            </a:pPr>
            <a:endParaRPr lang="fr-FR" sz="1300" b="1" dirty="0">
              <a:solidFill>
                <a:prstClr val="black"/>
              </a:solidFill>
            </a:endParaRP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Pépinières </a:t>
            </a:r>
            <a:r>
              <a:rPr lang="fr-FR" dirty="0" err="1" smtClean="0">
                <a:solidFill>
                  <a:srgbClr val="FF0000"/>
                </a:solidFill>
              </a:rPr>
              <a:t>Bauchery</a:t>
            </a:r>
            <a:r>
              <a:rPr lang="fr-FR" dirty="0" smtClean="0">
                <a:solidFill>
                  <a:srgbClr val="FF0000"/>
                </a:solidFill>
              </a:rPr>
              <a:t> et Pépinières De </a:t>
            </a:r>
            <a:r>
              <a:rPr lang="fr-FR" dirty="0" err="1" smtClean="0">
                <a:solidFill>
                  <a:srgbClr val="FF0000"/>
                </a:solidFill>
              </a:rPr>
              <a:t>Claireau</a:t>
            </a:r>
            <a:r>
              <a:rPr lang="fr-FR" dirty="0" smtClean="0">
                <a:solidFill>
                  <a:prstClr val="black"/>
                </a:solidFill>
              </a:rPr>
              <a:t> – pépinières dans la région Centre</a:t>
            </a:r>
          </a:p>
          <a:p>
            <a:pPr lvl="1">
              <a:buFont typeface="Wingdings" pitchFamily="2" charset="2"/>
              <a:buChar char="ü"/>
              <a:defRPr/>
            </a:pPr>
            <a:endParaRPr lang="fr-FR" dirty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marL="457200" lvl="1" indent="0">
              <a:buNone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marL="457200" lvl="1" indent="0">
              <a:buNone/>
              <a:defRPr/>
            </a:pPr>
            <a:endParaRPr lang="fr-FR" dirty="0" smtClean="0">
              <a:solidFill>
                <a:prstClr val="black"/>
              </a:solidFill>
            </a:endParaRPr>
          </a:p>
          <a:p>
            <a:pPr lvl="1">
              <a:buFont typeface="Wingdings" pitchFamily="2" charset="2"/>
              <a:buChar char="ü"/>
              <a:defRPr/>
            </a:pP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Autres pépiniéristes, Syndicat des Pépiniéristes </a:t>
            </a:r>
            <a:r>
              <a:rPr lang="fr-FR" dirty="0">
                <a:solidFill>
                  <a:srgbClr val="FF0000"/>
                </a:solidFill>
              </a:rPr>
              <a:t>F</a:t>
            </a:r>
            <a:r>
              <a:rPr lang="fr-FR" dirty="0" smtClean="0">
                <a:solidFill>
                  <a:srgbClr val="FF0000"/>
                </a:solidFill>
              </a:rPr>
              <a:t>orestiers </a:t>
            </a:r>
            <a:r>
              <a:rPr lang="fr-FR" dirty="0" smtClean="0"/>
              <a:t>– Les créations de variétés sont coordonnées au niveau national</a:t>
            </a:r>
          </a:p>
          <a:p>
            <a:pPr lvl="1">
              <a:buFont typeface="Wingdings"/>
              <a:buChar char="à"/>
              <a:defRPr/>
            </a:pPr>
            <a:r>
              <a:rPr lang="fr-FR" sz="1900" dirty="0" smtClean="0">
                <a:sym typeface="Wingdings" panose="05000000000000000000" pitchFamily="2" charset="2"/>
              </a:rPr>
              <a:t>Décisions  avec l’aide du CTPS « arbres forestiers », qui représente l’ensemble des professionnels de la filière</a:t>
            </a:r>
          </a:p>
          <a:p>
            <a:pPr lvl="1">
              <a:buFont typeface="Wingdings"/>
              <a:buChar char="à"/>
              <a:defRPr/>
            </a:pPr>
            <a:r>
              <a:rPr lang="fr-FR" sz="1900" dirty="0" smtClean="0">
                <a:sym typeface="Wingdings" panose="05000000000000000000" pitchFamily="2" charset="2"/>
              </a:rPr>
              <a:t>Répartition des efforts  entre pépiniéristes volontaires</a:t>
            </a:r>
            <a:endParaRPr lang="fr-FR" sz="1900" dirty="0" smtClean="0"/>
          </a:p>
        </p:txBody>
      </p:sp>
      <p:pic>
        <p:nvPicPr>
          <p:cNvPr id="4" name="Picture 7" descr="ANd9GcS83zAIzTNzelV3TAgbnr_hJPBW-LR6NrTGikD0aKevi8V7eGZ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96989"/>
            <a:ext cx="3903149" cy="156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/>
          <a:stretch>
            <a:fillRect/>
          </a:stretch>
        </p:blipFill>
        <p:spPr bwMode="auto">
          <a:xfrm>
            <a:off x="899592" y="2553282"/>
            <a:ext cx="2664296" cy="150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2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10608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04763"/>
            <a:ext cx="2524547" cy="189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44624"/>
            <a:ext cx="9001000" cy="1800200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Sélections intensives en pépinières </a:t>
            </a:r>
          </a:p>
          <a:p>
            <a:pPr marL="0" indent="0" algn="ctr">
              <a:buNone/>
              <a:defRPr/>
            </a:pPr>
            <a:r>
              <a:rPr lang="fr-FR" sz="3500" b="1" i="1" dirty="0" smtClean="0">
                <a:solidFill>
                  <a:srgbClr val="00B050"/>
                </a:solidFill>
              </a:rPr>
              <a:t>Des créations variétales simples et rapides</a:t>
            </a:r>
          </a:p>
          <a:p>
            <a:pPr lvl="6">
              <a:defRPr/>
            </a:pPr>
            <a:endParaRPr lang="fr-FR" sz="1300" b="1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3550" y="1269330"/>
            <a:ext cx="83566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dirty="0" smtClean="0">
                <a:solidFill>
                  <a:srgbClr val="3333FF"/>
                </a:solidFill>
              </a:rPr>
              <a:t>1</a:t>
            </a:r>
            <a:r>
              <a:rPr lang="fr-FR" altLang="fr-FR" sz="2400" baseline="30000" dirty="0" smtClean="0">
                <a:solidFill>
                  <a:srgbClr val="3333FF"/>
                </a:solidFill>
              </a:rPr>
              <a:t>ère</a:t>
            </a:r>
            <a:r>
              <a:rPr lang="fr-FR" altLang="fr-FR" sz="2400" dirty="0" smtClean="0">
                <a:solidFill>
                  <a:srgbClr val="3333FF"/>
                </a:solidFill>
              </a:rPr>
              <a:t> phase de sélection, en cours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/>
              <a:t>P</a:t>
            </a:r>
            <a:r>
              <a:rPr lang="fr-FR" altLang="fr-FR" sz="1800" dirty="0" smtClean="0"/>
              <a:t>lants “choisis” tous les ans</a:t>
            </a:r>
            <a:r>
              <a:rPr lang="fr-FR" altLang="fr-FR" sz="1800" dirty="0" smtClean="0">
                <a:sym typeface="Wingdings" pitchFamily="2" charset="2"/>
              </a:rPr>
              <a:t>. Pression de sélection variable selon les espèces et les pépinières 1 plant sur 50 à 1 plant sur 10 000.</a:t>
            </a:r>
            <a:endParaRPr lang="fr-FR" altLang="fr-FR" sz="1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Panacher : années, pépinières, origines et placer sur le terrain pour favoriser le brassage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Plants “moyens” de même origine réservés comme témoins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/>
              <a:t>G</a:t>
            </a:r>
            <a:r>
              <a:rPr lang="fr-FR" altLang="fr-FR" sz="1800" dirty="0" smtClean="0"/>
              <a:t>roupes de 4 plants “choisis” + 4 “témoins”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dirty="0"/>
              <a:t> </a:t>
            </a:r>
            <a:endParaRPr lang="fr-FR" altLang="fr-FR" sz="24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r-FR" altLang="fr-FR" sz="24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r-FR" altLang="fr-FR" sz="24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r-FR" altLang="fr-FR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r-FR" altLang="fr-FR" sz="2400" dirty="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400" dirty="0" smtClean="0">
                <a:solidFill>
                  <a:srgbClr val="3333FF"/>
                </a:solidFill>
              </a:rPr>
              <a:t>2</a:t>
            </a:r>
            <a:r>
              <a:rPr lang="fr-FR" altLang="fr-FR" sz="2400" baseline="30000" dirty="0" smtClean="0">
                <a:solidFill>
                  <a:srgbClr val="3333FF"/>
                </a:solidFill>
              </a:rPr>
              <a:t>ème</a:t>
            </a:r>
            <a:r>
              <a:rPr lang="fr-FR" altLang="fr-FR" sz="2400" dirty="0" smtClean="0">
                <a:solidFill>
                  <a:srgbClr val="3333FF"/>
                </a:solidFill>
              </a:rPr>
              <a:t> phase prévue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 smtClean="0"/>
              <a:t>Environ 5 ans après plantation, comparaison des “choisis” gardés / éliminés </a:t>
            </a:r>
            <a:r>
              <a:rPr lang="fr-FR" altLang="fr-FR" sz="1800" dirty="0" err="1" smtClean="0"/>
              <a:t>et-ou</a:t>
            </a:r>
            <a:r>
              <a:rPr lang="fr-FR" altLang="fr-FR" sz="1800" dirty="0" smtClean="0"/>
              <a:t> de la moyenne des “choisis” et des “moyens”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fr-FR" altLang="fr-FR" sz="1800" dirty="0"/>
              <a:t>L</a:t>
            </a:r>
            <a:r>
              <a:rPr lang="fr-FR" altLang="fr-FR" sz="1800" dirty="0" smtClean="0"/>
              <a:t>a plantation devient un « verger à graines », ou elle reste une plantation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96" y="3460261"/>
            <a:ext cx="5316636" cy="187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6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35496" y="44624"/>
            <a:ext cx="9001000" cy="1800200"/>
          </a:xfrm>
          <a:prstGeom prst="rect">
            <a:avLst/>
          </a:prstGeom>
          <a:ln w="9525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35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Sélections intensives en pépinières </a:t>
            </a:r>
          </a:p>
          <a:p>
            <a:pPr marL="0" indent="0" algn="ctr">
              <a:buNone/>
              <a:defRPr/>
            </a:pPr>
            <a:r>
              <a:rPr lang="fr-FR" sz="3500" b="1" i="1" dirty="0" smtClean="0">
                <a:solidFill>
                  <a:srgbClr val="00B050"/>
                </a:solidFill>
              </a:rPr>
              <a:t>Vergers à graines planifiés</a:t>
            </a:r>
            <a:endParaRPr lang="fr-FR" sz="1300" b="1" dirty="0" smtClean="0">
              <a:solidFill>
                <a:prstClr val="black"/>
              </a:solidFill>
            </a:endParaRPr>
          </a:p>
        </p:txBody>
      </p:sp>
      <p:pic>
        <p:nvPicPr>
          <p:cNvPr id="4" name="Picture 7" descr="C:\Users\fsanti\Desktop\107_PANA\P1070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5263"/>
            <a:ext cx="45370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379"/>
            <a:ext cx="8785225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P1070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63"/>
            <a:ext cx="2447925" cy="18367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4932363" y="6524625"/>
            <a:ext cx="2517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Pépinières de Claireau</a:t>
            </a:r>
          </a:p>
        </p:txBody>
      </p:sp>
      <p:pic>
        <p:nvPicPr>
          <p:cNvPr id="9" name="Picture 8" descr="C:\Users\fsanti\Desktop\107_PANA\P1070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21" y="4221088"/>
            <a:ext cx="1775063" cy="26639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5688632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B050"/>
                </a:solidFill>
              </a:rPr>
              <a:t>Mise en place de témoins récurrents en plantations agroforestières et forestières</a:t>
            </a:r>
          </a:p>
          <a:p>
            <a:pPr marL="0" indent="0" algn="ctr">
              <a:buNone/>
            </a:pPr>
            <a:endParaRPr lang="fr-FR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 smtClean="0"/>
              <a:t>Le témoin récurrent sert </a:t>
            </a:r>
            <a:r>
              <a:rPr lang="fr-FR" dirty="0"/>
              <a:t>de référence pour évaluer par comparaison les performances des arbres que l’on place à </a:t>
            </a:r>
            <a:r>
              <a:rPr lang="fr-FR" dirty="0" smtClean="0"/>
              <a:t>proximité</a:t>
            </a:r>
          </a:p>
          <a:p>
            <a:pPr lvl="3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/>
              <a:t>Stable génétiquement, donc multiplié par voie végétative, pour  contrôler  les  variations  spatiales  des  conditions  </a:t>
            </a:r>
            <a:r>
              <a:rPr lang="fr-FR" dirty="0" smtClean="0"/>
              <a:t>pédoclimatiques</a:t>
            </a:r>
          </a:p>
          <a:p>
            <a:pPr lvl="3" algn="just">
              <a:buFont typeface="Wingdings" panose="05000000000000000000" pitchFamily="2" charset="2"/>
              <a:buChar char="ü"/>
            </a:pPr>
            <a:endParaRPr lang="fr-FR" sz="11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fr-FR" dirty="0"/>
              <a:t>La récurrence permet de </a:t>
            </a:r>
            <a:r>
              <a:rPr lang="fr-FR" dirty="0" smtClean="0"/>
              <a:t>faire les </a:t>
            </a:r>
            <a:r>
              <a:rPr lang="fr-FR" dirty="0"/>
              <a:t>comparaisons sur le site et entre les </a:t>
            </a:r>
            <a:r>
              <a:rPr lang="fr-FR" dirty="0" smtClean="0"/>
              <a:t>sites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9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4"/>
          <p:cNvSpPr>
            <a:spLocks noGrp="1"/>
          </p:cNvSpPr>
          <p:nvPr>
            <p:ph idx="1"/>
          </p:nvPr>
        </p:nvSpPr>
        <p:spPr>
          <a:xfrm>
            <a:off x="1528" y="0"/>
            <a:ext cx="9034968" cy="2708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Mise en place de témoins récurrents en plantations agroforestières et forestières</a:t>
            </a:r>
          </a:p>
          <a:p>
            <a:pPr marL="0" indent="0" algn="ctr">
              <a:buNone/>
            </a:pPr>
            <a:r>
              <a:rPr lang="fr-FR" b="1" i="1" dirty="0">
                <a:solidFill>
                  <a:srgbClr val="00B050"/>
                </a:solidFill>
              </a:rPr>
              <a:t>Si les conditions </a:t>
            </a:r>
            <a:r>
              <a:rPr lang="fr-FR" b="1" i="1" dirty="0" err="1">
                <a:solidFill>
                  <a:srgbClr val="00B050"/>
                </a:solidFill>
              </a:rPr>
              <a:t>pédo-climatiques</a:t>
            </a:r>
            <a:r>
              <a:rPr lang="fr-FR" b="1" i="1" dirty="0">
                <a:solidFill>
                  <a:srgbClr val="00B050"/>
                </a:solidFill>
              </a:rPr>
              <a:t> sont compatibles, une espèce peut servir de témoin aux autres </a:t>
            </a:r>
            <a:r>
              <a:rPr lang="fr-FR" b="1" i="1" dirty="0" smtClean="0">
                <a:solidFill>
                  <a:srgbClr val="00B050"/>
                </a:solidFill>
              </a:rPr>
              <a:t>espèces Exemple des parcelles de l’INRA de TOURS</a:t>
            </a:r>
          </a:p>
          <a:p>
            <a:pPr marL="0" indent="0" algn="ctr">
              <a:buNone/>
            </a:pPr>
            <a:endParaRPr lang="fr-FR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fr-FR" b="1" i="1" dirty="0" smtClean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5" y="3068960"/>
            <a:ext cx="8178753" cy="313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67745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3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</TotalTime>
  <Words>392</Words>
  <Application>Microsoft Office PowerPoint</Application>
  <PresentationFormat>Affichage à l'écran (4:3)</PresentationFormat>
  <Paragraphs>62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15</vt:i4>
      </vt:variant>
    </vt:vector>
  </HeadingPairs>
  <TitlesOfParts>
    <vt:vector size="18" baseType="lpstr">
      <vt:lpstr>Thème Office</vt:lpstr>
      <vt:lpstr>1_Thème Office</vt:lpstr>
      <vt:lpstr>2_Thème Office</vt:lpstr>
      <vt:lpstr>La sélection participative pour les espèces ligneuses, en région Centre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sélection participative sur feuillus précieux</dc:title>
  <dc:creator>Jonathan</dc:creator>
  <cp:lastModifiedBy>Karine Robineaud</cp:lastModifiedBy>
  <cp:revision>187</cp:revision>
  <cp:lastPrinted>2014-01-17T12:57:06Z</cp:lastPrinted>
  <dcterms:created xsi:type="dcterms:W3CDTF">2013-09-05T12:42:55Z</dcterms:created>
  <dcterms:modified xsi:type="dcterms:W3CDTF">2016-08-25T14:46:18Z</dcterms:modified>
</cp:coreProperties>
</file>