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6" r:id="rId2"/>
    <p:sldId id="266" r:id="rId3"/>
    <p:sldId id="273" r:id="rId4"/>
    <p:sldId id="287" r:id="rId5"/>
    <p:sldId id="283" r:id="rId6"/>
    <p:sldId id="279" r:id="rId7"/>
    <p:sldId id="308" r:id="rId8"/>
    <p:sldId id="307" r:id="rId9"/>
    <p:sldId id="309" r:id="rId10"/>
    <p:sldId id="310" r:id="rId11"/>
    <p:sldId id="311"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2A2AC15-45E9-4FEA-BC1B-2458FBE55FFF}">
          <p14:sldIdLst>
            <p14:sldId id="256"/>
            <p14:sldId id="266"/>
            <p14:sldId id="273"/>
            <p14:sldId id="287"/>
            <p14:sldId id="283"/>
            <p14:sldId id="279"/>
            <p14:sldId id="308"/>
            <p14:sldId id="307"/>
            <p14:sldId id="309"/>
            <p14:sldId id="310"/>
            <p14:sldId id="3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D20"/>
    <a:srgbClr val="996633"/>
    <a:srgbClr val="C85BFF"/>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51" autoAdjust="0"/>
  </p:normalViewPr>
  <p:slideViewPr>
    <p:cSldViewPr>
      <p:cViewPr>
        <p:scale>
          <a:sx n="110" d="100"/>
          <a:sy n="110" d="100"/>
        </p:scale>
        <p:origin x="438" y="-3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3C7B3-5B01-41AF-BD4F-EFC3B4936CA6}" type="datetimeFigureOut">
              <a:rPr lang="fr-FR" smtClean="0"/>
              <a:t>01/11/2014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27775-4587-450A-A8E3-5F007B0A983A}" type="slidenum">
              <a:rPr lang="fr-FR" smtClean="0"/>
              <a:t>‹#›</a:t>
            </a:fld>
            <a:endParaRPr lang="fr-FR"/>
          </a:p>
        </p:txBody>
      </p:sp>
    </p:spTree>
    <p:extLst>
      <p:ext uri="{BB962C8B-B14F-4D97-AF65-F5344CB8AC3E}">
        <p14:creationId xmlns:p14="http://schemas.microsoft.com/office/powerpoint/2010/main" val="272395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0F847-4BFB-47F2-9617-0601FC6DA97D}" type="datetimeFigureOut">
              <a:rPr lang="en-US" smtClean="0"/>
              <a:t>11/1/2014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4A5B5-2DF7-4E90-B1FD-3B8762A0ADE7}" type="slidenum">
              <a:rPr lang="en-US" smtClean="0"/>
              <a:t>‹#›</a:t>
            </a:fld>
            <a:endParaRPr lang="en-US"/>
          </a:p>
        </p:txBody>
      </p:sp>
    </p:spTree>
    <p:extLst>
      <p:ext uri="{BB962C8B-B14F-4D97-AF65-F5344CB8AC3E}">
        <p14:creationId xmlns:p14="http://schemas.microsoft.com/office/powerpoint/2010/main" val="297812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E4A5B5-2DF7-4E90-B1FD-3B8762A0ADE7}" type="slidenum">
              <a:rPr lang="en-US" smtClean="0"/>
              <a:t>4</a:t>
            </a:fld>
            <a:endParaRPr lang="en-US"/>
          </a:p>
        </p:txBody>
      </p:sp>
    </p:spTree>
    <p:extLst>
      <p:ext uri="{BB962C8B-B14F-4D97-AF65-F5344CB8AC3E}">
        <p14:creationId xmlns:p14="http://schemas.microsoft.com/office/powerpoint/2010/main" val="2864737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ueil">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0846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courante">
    <p:spTree>
      <p:nvGrpSpPr>
        <p:cNvPr id="1" name=""/>
        <p:cNvGrpSpPr/>
        <p:nvPr/>
      </p:nvGrpSpPr>
      <p:grpSpPr>
        <a:xfrm>
          <a:off x="0" y="0"/>
          <a:ext cx="0" cy="0"/>
          <a:chOff x="0" y="0"/>
          <a:chExt cx="0" cy="0"/>
        </a:xfrm>
      </p:grpSpPr>
      <p:grpSp>
        <p:nvGrpSpPr>
          <p:cNvPr id="12" name="Groupe 11"/>
          <p:cNvGrpSpPr/>
          <p:nvPr userDrawn="1"/>
        </p:nvGrpSpPr>
        <p:grpSpPr>
          <a:xfrm>
            <a:off x="0" y="4405899"/>
            <a:ext cx="9144000" cy="737601"/>
            <a:chOff x="0" y="6120399"/>
            <a:chExt cx="9144000" cy="737601"/>
          </a:xfrm>
        </p:grpSpPr>
        <p:sp>
          <p:nvSpPr>
            <p:cNvPr id="13" name="Rectangle 12"/>
            <p:cNvSpPr/>
            <p:nvPr/>
          </p:nvSpPr>
          <p:spPr>
            <a:xfrm>
              <a:off x="0" y="6165304"/>
              <a:ext cx="9144000" cy="692696"/>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6309320"/>
              <a:ext cx="1080000" cy="447225"/>
            </a:xfrm>
            <a:prstGeom prst="rect">
              <a:avLst/>
            </a:prstGeom>
          </p:spPr>
        </p:pic>
        <p:sp>
          <p:nvSpPr>
            <p:cNvPr id="15" name="Rectangle 14"/>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6" name="Imag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03648" y="-20538"/>
            <a:ext cx="1304925" cy="2076450"/>
          </a:xfrm>
          <a:prstGeom prst="rect">
            <a:avLst/>
          </a:prstGeom>
        </p:spPr>
      </p:pic>
      <p:sp>
        <p:nvSpPr>
          <p:cNvPr id="17" name="Espace réservé du numéro de diapositive 3"/>
          <p:cNvSpPr txBox="1">
            <a:spLocks/>
          </p:cNvSpPr>
          <p:nvPr userDrawn="1"/>
        </p:nvSpPr>
        <p:spPr>
          <a:xfrm>
            <a:off x="7884368" y="4565951"/>
            <a:ext cx="1123727" cy="526079"/>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050" dirty="0" smtClean="0">
                <a:solidFill>
                  <a:schemeClr val="bg1"/>
                </a:solidFill>
                <a:latin typeface="Arial" pitchFamily="34" charset="0"/>
                <a:cs typeface="Arial" pitchFamily="34" charset="0"/>
              </a:rPr>
              <a:t>N°</a:t>
            </a:r>
            <a:fld id="{69030ED8-87FF-40BF-827C-29118DC88918}" type="slidenum">
              <a:rPr lang="fr-BE" sz="1050" smtClean="0">
                <a:solidFill>
                  <a:schemeClr val="bg1"/>
                </a:solidFill>
                <a:latin typeface="Arial" pitchFamily="34" charset="0"/>
                <a:cs typeface="Arial" pitchFamily="34" charset="0"/>
              </a:rPr>
              <a:t>‹#›</a:t>
            </a:fld>
            <a:endParaRPr lang="fr-BE" sz="1050" dirty="0" smtClean="0">
              <a:solidFill>
                <a:schemeClr val="bg1"/>
              </a:solidFill>
              <a:latin typeface="Arial" pitchFamily="34" charset="0"/>
              <a:cs typeface="Arial" pitchFamily="34" charset="0"/>
            </a:endParaRPr>
          </a:p>
          <a:p>
            <a:pPr algn="r"/>
            <a:fld id="{9AF2D5D9-EF52-4580-BD9E-CD328B8717A4}" type="datetime1">
              <a:rPr lang="fr-BE" sz="1050" smtClean="0">
                <a:solidFill>
                  <a:schemeClr val="bg1"/>
                </a:solidFill>
                <a:latin typeface="Arial" pitchFamily="34" charset="0"/>
                <a:cs typeface="Arial" pitchFamily="34" charset="0"/>
              </a:rPr>
              <a:t>01-11-14</a:t>
            </a:fld>
            <a:endParaRPr lang="fr-BE" sz="1050" dirty="0">
              <a:solidFill>
                <a:schemeClr val="bg1"/>
              </a:solidFill>
              <a:latin typeface="Arial" pitchFamily="34" charset="0"/>
              <a:cs typeface="Arial" pitchFamily="34" charset="0"/>
            </a:endParaRPr>
          </a:p>
        </p:txBody>
      </p:sp>
      <p:sp>
        <p:nvSpPr>
          <p:cNvPr id="8" name="ZoneTexte 7"/>
          <p:cNvSpPr txBox="1"/>
          <p:nvPr userDrawn="1"/>
        </p:nvSpPr>
        <p:spPr>
          <a:xfrm>
            <a:off x="1299196" y="4659982"/>
            <a:ext cx="4784971" cy="5078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solidFill>
                  <a:schemeClr val="bg1"/>
                </a:solidFill>
                <a:latin typeface="Arial" pitchFamily="34" charset="0"/>
                <a:cs typeface="Arial" pitchFamily="34" charset="0"/>
              </a:rPr>
              <a:t>Marine Lacoste</a:t>
            </a:r>
          </a:p>
          <a:p>
            <a:pPr marL="0" marR="0" indent="0" algn="l" defTabSz="914400" rtl="0" eaLnBrk="1" fontAlgn="auto" latinLnBrk="0" hangingPunct="1">
              <a:lnSpc>
                <a:spcPct val="100000"/>
              </a:lnSpc>
              <a:spcBef>
                <a:spcPts val="0"/>
              </a:spcBef>
              <a:spcAft>
                <a:spcPts val="0"/>
              </a:spcAft>
              <a:buClrTx/>
              <a:buSzTx/>
              <a:buFontTx/>
              <a:buNone/>
              <a:tabLst/>
              <a:defRPr/>
            </a:pPr>
            <a:r>
              <a:rPr lang="fr-FR" sz="900" b="1" baseline="0" dirty="0" smtClean="0">
                <a:solidFill>
                  <a:srgbClr val="C5DD01"/>
                </a:solidFill>
                <a:latin typeface="Arial" pitchFamily="34" charset="0"/>
                <a:cs typeface="Arial" pitchFamily="34" charset="0"/>
              </a:rPr>
              <a:t>High-</a:t>
            </a:r>
            <a:r>
              <a:rPr lang="fr-FR" sz="900" b="1" baseline="0" dirty="0" err="1" smtClean="0">
                <a:solidFill>
                  <a:srgbClr val="C5DD01"/>
                </a:solidFill>
                <a:latin typeface="Arial" pitchFamily="34" charset="0"/>
                <a:cs typeface="Arial" pitchFamily="34" charset="0"/>
              </a:rPr>
              <a:t>resolution</a:t>
            </a:r>
            <a:r>
              <a:rPr lang="fr-FR" sz="900" b="1" baseline="0" dirty="0" smtClean="0">
                <a:solidFill>
                  <a:srgbClr val="C5DD01"/>
                </a:solidFill>
                <a:latin typeface="Arial" pitchFamily="34" charset="0"/>
                <a:cs typeface="Arial" pitchFamily="34" charset="0"/>
              </a:rPr>
              <a:t> spatial </a:t>
            </a:r>
            <a:r>
              <a:rPr lang="fr-FR" sz="900" b="1" baseline="0" dirty="0" err="1" smtClean="0">
                <a:solidFill>
                  <a:srgbClr val="C5DD01"/>
                </a:solidFill>
                <a:latin typeface="Arial" pitchFamily="34" charset="0"/>
                <a:cs typeface="Arial" pitchFamily="34" charset="0"/>
              </a:rPr>
              <a:t>modelling</a:t>
            </a:r>
            <a:r>
              <a:rPr lang="fr-FR" sz="900" b="1" baseline="0" dirty="0" smtClean="0">
                <a:solidFill>
                  <a:srgbClr val="C5DD01"/>
                </a:solidFill>
                <a:latin typeface="Arial" pitchFamily="34" charset="0"/>
                <a:cs typeface="Arial" pitchFamily="34" charset="0"/>
              </a:rPr>
              <a:t> of total </a:t>
            </a:r>
            <a:r>
              <a:rPr lang="fr-FR" sz="900" b="1" baseline="0" dirty="0" err="1" smtClean="0">
                <a:solidFill>
                  <a:srgbClr val="C5DD01"/>
                </a:solidFill>
                <a:latin typeface="Arial" pitchFamily="34" charset="0"/>
                <a:cs typeface="Arial" pitchFamily="34" charset="0"/>
              </a:rPr>
              <a:t>soil</a:t>
            </a:r>
            <a:r>
              <a:rPr lang="fr-FR" sz="900" b="1" baseline="0" dirty="0" smtClean="0">
                <a:solidFill>
                  <a:srgbClr val="C5DD01"/>
                </a:solidFill>
                <a:latin typeface="Arial" pitchFamily="34" charset="0"/>
                <a:cs typeface="Arial" pitchFamily="34" charset="0"/>
              </a:rPr>
              <a:t> </a:t>
            </a:r>
            <a:r>
              <a:rPr lang="fr-FR" sz="900" b="1" baseline="0" dirty="0" err="1" smtClean="0">
                <a:solidFill>
                  <a:srgbClr val="C5DD01"/>
                </a:solidFill>
                <a:latin typeface="Arial" pitchFamily="34" charset="0"/>
                <a:cs typeface="Arial" pitchFamily="34" charset="0"/>
              </a:rPr>
              <a:t>depth</a:t>
            </a:r>
            <a:r>
              <a:rPr lang="fr-FR" sz="900" b="1" baseline="0" dirty="0" smtClean="0">
                <a:solidFill>
                  <a:srgbClr val="C5DD01"/>
                </a:solidFill>
                <a:latin typeface="Arial" pitchFamily="34" charset="0"/>
                <a:cs typeface="Arial" pitchFamily="34" charset="0"/>
              </a:rPr>
              <a:t> for France</a:t>
            </a:r>
            <a:endParaRPr lang="fr-FR" sz="900" b="1" dirty="0" smtClean="0">
              <a:solidFill>
                <a:srgbClr val="C5DD01"/>
              </a:solidFill>
              <a:latin typeface="Arial" pitchFamily="34" charset="0"/>
              <a:cs typeface="Arial" pitchFamily="34" charset="0"/>
            </a:endParaRPr>
          </a:p>
          <a:p>
            <a:endParaRPr lang="fr-FR" sz="900" b="1" dirty="0">
              <a:solidFill>
                <a:srgbClr val="C5DD01"/>
              </a:solidFill>
              <a:latin typeface="Arial" pitchFamily="34" charset="0"/>
              <a:cs typeface="Arial" pitchFamily="34" charset="0"/>
            </a:endParaRPr>
          </a:p>
        </p:txBody>
      </p:sp>
    </p:spTree>
    <p:extLst>
      <p:ext uri="{BB962C8B-B14F-4D97-AF65-F5344CB8AC3E}">
        <p14:creationId xmlns:p14="http://schemas.microsoft.com/office/powerpoint/2010/main" val="271167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03648" y="-20538"/>
            <a:ext cx="1304925" cy="2076450"/>
          </a:xfrm>
          <a:prstGeom prst="rect">
            <a:avLst/>
          </a:prstGeom>
        </p:spPr>
      </p:pic>
      <p:pic>
        <p:nvPicPr>
          <p:cNvPr id="5" name="Imag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7504" y="4594820"/>
            <a:ext cx="1080000" cy="447225"/>
          </a:xfrm>
          <a:prstGeom prst="rect">
            <a:avLst/>
          </a:prstGeom>
        </p:spPr>
      </p:pic>
      <p:sp>
        <p:nvSpPr>
          <p:cNvPr id="7" name="Espace réservé du numéro de diapositive 3"/>
          <p:cNvSpPr txBox="1">
            <a:spLocks/>
          </p:cNvSpPr>
          <p:nvPr userDrawn="1"/>
        </p:nvSpPr>
        <p:spPr>
          <a:xfrm>
            <a:off x="7884368" y="4565951"/>
            <a:ext cx="1123727" cy="526079"/>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050" dirty="0" smtClean="0">
                <a:solidFill>
                  <a:schemeClr val="bg1"/>
                </a:solidFill>
                <a:latin typeface="Arial" pitchFamily="34" charset="0"/>
                <a:cs typeface="Arial" pitchFamily="34" charset="0"/>
              </a:rPr>
              <a:t>N°</a:t>
            </a:r>
            <a:fld id="{69030ED8-87FF-40BF-827C-29118DC88918}" type="slidenum">
              <a:rPr lang="fr-BE" sz="1050" smtClean="0">
                <a:solidFill>
                  <a:schemeClr val="bg1"/>
                </a:solidFill>
                <a:latin typeface="Arial" pitchFamily="34" charset="0"/>
                <a:cs typeface="Arial" pitchFamily="34" charset="0"/>
              </a:rPr>
              <a:t>‹#›</a:t>
            </a:fld>
            <a:endParaRPr lang="fr-BE" sz="1050" dirty="0" smtClean="0">
              <a:solidFill>
                <a:schemeClr val="bg1"/>
              </a:solidFill>
              <a:latin typeface="Arial" pitchFamily="34" charset="0"/>
              <a:cs typeface="Arial" pitchFamily="34" charset="0"/>
            </a:endParaRPr>
          </a:p>
          <a:p>
            <a:pPr algn="r"/>
            <a:fld id="{9AF2D5D9-EF52-4580-BD9E-CD328B8717A4}" type="datetime1">
              <a:rPr lang="fr-BE" sz="1050" smtClean="0">
                <a:solidFill>
                  <a:schemeClr val="bg1"/>
                </a:solidFill>
                <a:latin typeface="Arial" pitchFamily="34" charset="0"/>
                <a:cs typeface="Arial" pitchFamily="34" charset="0"/>
              </a:rPr>
              <a:t>01-11-14</a:t>
            </a:fld>
            <a:endParaRPr lang="fr-BE" sz="1050" dirty="0">
              <a:solidFill>
                <a:schemeClr val="bg1"/>
              </a:solidFill>
              <a:latin typeface="Arial" pitchFamily="34" charset="0"/>
              <a:cs typeface="Arial" pitchFamily="34" charset="0"/>
            </a:endParaRPr>
          </a:p>
        </p:txBody>
      </p:sp>
      <p:sp>
        <p:nvSpPr>
          <p:cNvPr id="6" name="ZoneTexte 5"/>
          <p:cNvSpPr txBox="1"/>
          <p:nvPr userDrawn="1"/>
        </p:nvSpPr>
        <p:spPr>
          <a:xfrm>
            <a:off x="1299197" y="4659982"/>
            <a:ext cx="413690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b="1" dirty="0" smtClean="0">
                <a:solidFill>
                  <a:schemeClr val="bg1"/>
                </a:solidFill>
                <a:latin typeface="Arial" pitchFamily="34" charset="0"/>
                <a:cs typeface="Arial" pitchFamily="34" charset="0"/>
              </a:rPr>
              <a:t>Marine Lacoste</a:t>
            </a:r>
          </a:p>
          <a:p>
            <a:pPr marL="0" marR="0" indent="0" algn="l" defTabSz="914400" rtl="0" eaLnBrk="1" fontAlgn="auto" latinLnBrk="0" hangingPunct="1">
              <a:lnSpc>
                <a:spcPct val="100000"/>
              </a:lnSpc>
              <a:spcBef>
                <a:spcPts val="0"/>
              </a:spcBef>
              <a:spcAft>
                <a:spcPts val="0"/>
              </a:spcAft>
              <a:buClrTx/>
              <a:buSzTx/>
              <a:buFontTx/>
              <a:buNone/>
              <a:tabLst/>
              <a:defRPr/>
            </a:pPr>
            <a:r>
              <a:rPr lang="fr-FR" sz="900" b="1" baseline="0" dirty="0" smtClean="0">
                <a:solidFill>
                  <a:srgbClr val="C5DD01"/>
                </a:solidFill>
                <a:latin typeface="Arial" pitchFamily="34" charset="0"/>
                <a:cs typeface="Arial" pitchFamily="34" charset="0"/>
              </a:rPr>
              <a:t>High-</a:t>
            </a:r>
            <a:r>
              <a:rPr lang="fr-FR" sz="900" b="1" baseline="0" dirty="0" err="1" smtClean="0">
                <a:solidFill>
                  <a:srgbClr val="C5DD01"/>
                </a:solidFill>
                <a:latin typeface="Arial" pitchFamily="34" charset="0"/>
                <a:cs typeface="Arial" pitchFamily="34" charset="0"/>
              </a:rPr>
              <a:t>resolution</a:t>
            </a:r>
            <a:r>
              <a:rPr lang="fr-FR" sz="900" b="1" baseline="0" dirty="0" smtClean="0">
                <a:solidFill>
                  <a:srgbClr val="C5DD01"/>
                </a:solidFill>
                <a:latin typeface="Arial" pitchFamily="34" charset="0"/>
                <a:cs typeface="Arial" pitchFamily="34" charset="0"/>
              </a:rPr>
              <a:t> spatial </a:t>
            </a:r>
            <a:r>
              <a:rPr lang="fr-FR" sz="900" b="1" baseline="0" dirty="0" err="1" smtClean="0">
                <a:solidFill>
                  <a:srgbClr val="C5DD01"/>
                </a:solidFill>
                <a:latin typeface="Arial" pitchFamily="34" charset="0"/>
                <a:cs typeface="Arial" pitchFamily="34" charset="0"/>
              </a:rPr>
              <a:t>modelling</a:t>
            </a:r>
            <a:r>
              <a:rPr lang="fr-FR" sz="900" b="1" baseline="0" dirty="0" smtClean="0">
                <a:solidFill>
                  <a:srgbClr val="C5DD01"/>
                </a:solidFill>
                <a:latin typeface="Arial" pitchFamily="34" charset="0"/>
                <a:cs typeface="Arial" pitchFamily="34" charset="0"/>
              </a:rPr>
              <a:t> of total </a:t>
            </a:r>
            <a:r>
              <a:rPr lang="fr-FR" sz="900" b="1" baseline="0" dirty="0" err="1" smtClean="0">
                <a:solidFill>
                  <a:srgbClr val="C5DD01"/>
                </a:solidFill>
                <a:latin typeface="Arial" pitchFamily="34" charset="0"/>
                <a:cs typeface="Arial" pitchFamily="34" charset="0"/>
              </a:rPr>
              <a:t>soil</a:t>
            </a:r>
            <a:r>
              <a:rPr lang="fr-FR" sz="900" b="1" baseline="0" dirty="0" smtClean="0">
                <a:solidFill>
                  <a:srgbClr val="C5DD01"/>
                </a:solidFill>
                <a:latin typeface="Arial" pitchFamily="34" charset="0"/>
                <a:cs typeface="Arial" pitchFamily="34" charset="0"/>
              </a:rPr>
              <a:t> </a:t>
            </a:r>
            <a:r>
              <a:rPr lang="fr-FR" sz="900" b="1" baseline="0" dirty="0" err="1" smtClean="0">
                <a:solidFill>
                  <a:srgbClr val="C5DD01"/>
                </a:solidFill>
                <a:latin typeface="Arial" pitchFamily="34" charset="0"/>
                <a:cs typeface="Arial" pitchFamily="34" charset="0"/>
              </a:rPr>
              <a:t>depth</a:t>
            </a:r>
            <a:r>
              <a:rPr lang="fr-FR" sz="900" b="1" baseline="0" dirty="0" smtClean="0">
                <a:solidFill>
                  <a:srgbClr val="C5DD01"/>
                </a:solidFill>
                <a:latin typeface="Arial" pitchFamily="34" charset="0"/>
                <a:cs typeface="Arial" pitchFamily="34" charset="0"/>
              </a:rPr>
              <a:t> for France</a:t>
            </a:r>
            <a:endParaRPr lang="fr-FR" sz="900" b="1" dirty="0" smtClean="0">
              <a:solidFill>
                <a:srgbClr val="C5DD01"/>
              </a:solidFill>
              <a:latin typeface="Arial" pitchFamily="34" charset="0"/>
              <a:cs typeface="Arial" pitchFamily="34" charset="0"/>
            </a:endParaRPr>
          </a:p>
        </p:txBody>
      </p:sp>
    </p:spTree>
    <p:extLst>
      <p:ext uri="{BB962C8B-B14F-4D97-AF65-F5344CB8AC3E}">
        <p14:creationId xmlns:p14="http://schemas.microsoft.com/office/powerpoint/2010/main" val="1853165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pPr algn="r"/>
            <a:fld id="{899716A7-9223-48FC-8AFB-5CF350A43CDA}" type="datetime1">
              <a:rPr lang="en-US" sz="1600" smtClean="0">
                <a:latin typeface="Arial" pitchFamily="34" charset="0"/>
                <a:cs typeface="Arial" pitchFamily="34" charset="0"/>
              </a:rPr>
              <a:t>11/1/2014</a:t>
            </a:fld>
            <a:endParaRPr lang="fr-BE" sz="1600" dirty="0">
              <a:latin typeface="Arial" pitchFamily="34" charset="0"/>
              <a:cs typeface="Arial" pitchFamily="34" charset="0"/>
            </a:endParaRPr>
          </a:p>
        </p:txBody>
      </p:sp>
    </p:spTree>
    <p:extLst>
      <p:ext uri="{BB962C8B-B14F-4D97-AF65-F5344CB8AC3E}">
        <p14:creationId xmlns:p14="http://schemas.microsoft.com/office/powerpoint/2010/main" val="21636294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a:xfrm>
            <a:off x="7236296" y="4515966"/>
            <a:ext cx="1771799" cy="432048"/>
          </a:xfrm>
          <a:prstGeom prst="rect">
            <a:avLst/>
          </a:prstGeom>
        </p:spPr>
        <p:txBody>
          <a:bodyPr/>
          <a:lstStyle>
            <a:lvl1pPr>
              <a:defRPr i="1">
                <a:solidFill>
                  <a:schemeClr val="tx1"/>
                </a:solidFill>
              </a:defRPr>
            </a:lvl1pPr>
          </a:lstStyle>
          <a:p>
            <a:pPr algn="r"/>
            <a:fld id="{899716A7-9223-48FC-8AFB-5CF350A43CDA}" type="datetime1">
              <a:rPr lang="en-US" sz="1600" smtClean="0">
                <a:latin typeface="Arial" pitchFamily="34" charset="0"/>
                <a:cs typeface="Arial" pitchFamily="34" charset="0"/>
              </a:rPr>
              <a:t>11/1/2014</a:t>
            </a:fld>
            <a:endParaRPr lang="fr-BE" sz="1600" dirty="0">
              <a:latin typeface="Arial" pitchFamily="34" charset="0"/>
              <a:cs typeface="Arial" pitchFamily="34" charset="0"/>
            </a:endParaRPr>
          </a:p>
        </p:txBody>
      </p:sp>
    </p:spTree>
    <p:extLst>
      <p:ext uri="{BB962C8B-B14F-4D97-AF65-F5344CB8AC3E}">
        <p14:creationId xmlns:p14="http://schemas.microsoft.com/office/powerpoint/2010/main" val="402135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jpeg"/><Relationship Id="rId7" Type="http://schemas.openxmlformats.org/officeDocument/2006/relationships/image" Target="../media/image11.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tiff"/><Relationship Id="rId5" Type="http://schemas.openxmlformats.org/officeDocument/2006/relationships/image" Target="../media/image9.tiff"/><Relationship Id="rId10" Type="http://schemas.openxmlformats.org/officeDocument/2006/relationships/image" Target="../media/image14.tiff"/><Relationship Id="rId4" Type="http://schemas.openxmlformats.org/officeDocument/2006/relationships/image" Target="../media/image8.png"/><Relationship Id="rId9" Type="http://schemas.openxmlformats.org/officeDocument/2006/relationships/image" Target="../media/image13.tif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2145974" cy="2427733"/>
          </a:xfrm>
          <a:prstGeom prst="rect">
            <a:avLst/>
          </a:prstGeom>
          <a:solidFill>
            <a:srgbClr val="6F9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pic>
        <p:nvPicPr>
          <p:cNvPr id="16" name="Image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9592" y="-32277"/>
            <a:ext cx="967170" cy="1458653"/>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134" y="915566"/>
            <a:ext cx="1688628" cy="699255"/>
          </a:xfrm>
          <a:prstGeom prst="rect">
            <a:avLst/>
          </a:prstGeom>
        </p:spPr>
      </p:pic>
      <p:pic>
        <p:nvPicPr>
          <p:cNvPr id="18" name="Image 17"/>
          <p:cNvPicPr>
            <a:picLocks noChangeAspect="1"/>
          </p:cNvPicPr>
          <p:nvPr/>
        </p:nvPicPr>
        <p:blipFill>
          <a:blip r:embed="rId4">
            <a:duotone>
              <a:prstClr val="black"/>
              <a:schemeClr val="bg2">
                <a:lumMod val="50000"/>
                <a:tint val="45000"/>
                <a:satMod val="400000"/>
              </a:schemeClr>
            </a:duotone>
            <a:extLst>
              <a:ext uri="{28A0092B-C50C-407E-A947-70E740481C1C}">
                <a14:useLocalDpi xmlns:a14="http://schemas.microsoft.com/office/drawing/2010/main"/>
              </a:ext>
            </a:extLst>
          </a:blip>
          <a:stretch>
            <a:fillRect/>
          </a:stretch>
        </p:blipFill>
        <p:spPr>
          <a:xfrm>
            <a:off x="2804244" y="2780348"/>
            <a:ext cx="1260000" cy="638514"/>
          </a:xfrm>
          <a:prstGeom prst="rect">
            <a:avLst/>
          </a:prstGeom>
        </p:spPr>
      </p:pic>
      <p:sp>
        <p:nvSpPr>
          <p:cNvPr id="19" name="ZoneTexte 18"/>
          <p:cNvSpPr txBox="1"/>
          <p:nvPr/>
        </p:nvSpPr>
        <p:spPr>
          <a:xfrm>
            <a:off x="2699792" y="1275606"/>
            <a:ext cx="6336704" cy="830997"/>
          </a:xfrm>
          <a:prstGeom prst="rect">
            <a:avLst/>
          </a:prstGeom>
          <a:noFill/>
        </p:spPr>
        <p:txBody>
          <a:bodyPr wrap="square" rtlCol="0">
            <a:spAutoFit/>
          </a:bodyPr>
          <a:lstStyle/>
          <a:p>
            <a:r>
              <a:rPr lang="en-US" sz="2400" b="1" dirty="0" smtClean="0">
                <a:solidFill>
                  <a:schemeClr val="accent6">
                    <a:lumMod val="50000"/>
                  </a:schemeClr>
                </a:solidFill>
                <a:latin typeface="Arial" pitchFamily="34" charset="0"/>
                <a:cs typeface="Arial" pitchFamily="34" charset="0"/>
              </a:rPr>
              <a:t>High-resolution spatial modelling of total soil depth for France</a:t>
            </a:r>
            <a:endParaRPr lang="en-GB" sz="2400" b="1" dirty="0">
              <a:solidFill>
                <a:schemeClr val="accent6">
                  <a:lumMod val="50000"/>
                </a:schemeClr>
              </a:solidFill>
              <a:latin typeface="Arial" pitchFamily="34" charset="0"/>
              <a:cs typeface="Arial" pitchFamily="34" charset="0"/>
            </a:endParaRPr>
          </a:p>
        </p:txBody>
      </p:sp>
      <p:sp>
        <p:nvSpPr>
          <p:cNvPr id="21" name="ZoneTexte 20"/>
          <p:cNvSpPr txBox="1"/>
          <p:nvPr/>
        </p:nvSpPr>
        <p:spPr>
          <a:xfrm>
            <a:off x="2699792" y="3515559"/>
            <a:ext cx="4752528" cy="1323439"/>
          </a:xfrm>
          <a:prstGeom prst="rect">
            <a:avLst/>
          </a:prstGeom>
          <a:noFill/>
        </p:spPr>
        <p:txBody>
          <a:bodyPr wrap="square" rtlCol="0">
            <a:spAutoFit/>
          </a:bodyPr>
          <a:lstStyle/>
          <a:p>
            <a:r>
              <a:rPr lang="fr-FR" sz="1050" b="1" dirty="0" smtClean="0">
                <a:latin typeface="Arial" pitchFamily="34" charset="0"/>
                <a:cs typeface="Arial" pitchFamily="34" charset="0"/>
              </a:rPr>
              <a:t>Marine </a:t>
            </a:r>
            <a:r>
              <a:rPr lang="fr-FR" sz="1050" b="1" dirty="0">
                <a:latin typeface="Arial" pitchFamily="34" charset="0"/>
                <a:cs typeface="Arial" pitchFamily="34" charset="0"/>
              </a:rPr>
              <a:t>Lacoste – INRA </a:t>
            </a:r>
            <a:r>
              <a:rPr lang="fr-FR" sz="1050" b="1" dirty="0" smtClean="0">
                <a:latin typeface="Arial" pitchFamily="34" charset="0"/>
                <a:cs typeface="Arial" pitchFamily="34" charset="0"/>
              </a:rPr>
              <a:t>UR 0272 Science du Sol, </a:t>
            </a:r>
            <a:r>
              <a:rPr lang="fr-FR" sz="1050" b="1" dirty="0">
                <a:latin typeface="Arial" pitchFamily="34" charset="0"/>
                <a:cs typeface="Arial" pitchFamily="34" charset="0"/>
              </a:rPr>
              <a:t>Orléans, </a:t>
            </a:r>
            <a:r>
              <a:rPr lang="fr-FR" sz="1050" b="1" dirty="0" smtClean="0">
                <a:latin typeface="Arial" pitchFamily="34" charset="0"/>
                <a:cs typeface="Arial" pitchFamily="34" charset="0"/>
              </a:rPr>
              <a:t>France</a:t>
            </a:r>
            <a:endParaRPr lang="fr-FR" sz="1050" b="1" dirty="0">
              <a:latin typeface="Arial" pitchFamily="34" charset="0"/>
              <a:cs typeface="Arial" pitchFamily="34" charset="0"/>
            </a:endParaRPr>
          </a:p>
          <a:p>
            <a:r>
              <a:rPr lang="fr-FR" sz="1050" b="1" u="sng" dirty="0" smtClean="0">
                <a:latin typeface="Arial" pitchFamily="34" charset="0"/>
                <a:cs typeface="Arial" pitchFamily="34" charset="0"/>
              </a:rPr>
              <a:t>Titia Mulder </a:t>
            </a:r>
            <a:r>
              <a:rPr lang="fr-FR" sz="1050" b="1" dirty="0" smtClean="0">
                <a:latin typeface="Arial" pitchFamily="34" charset="0"/>
                <a:cs typeface="Arial" pitchFamily="34" charset="0"/>
              </a:rPr>
              <a:t>– INRA US Infosol, Orléans, France</a:t>
            </a:r>
          </a:p>
          <a:p>
            <a:r>
              <a:rPr lang="fr-FR" sz="1000" dirty="0" err="1" smtClean="0">
                <a:latin typeface="Arial" pitchFamily="34" charset="0"/>
                <a:cs typeface="Arial" pitchFamily="34" charset="0"/>
              </a:rPr>
              <a:t>Contributors</a:t>
            </a:r>
            <a:r>
              <a:rPr lang="fr-FR" sz="1000" dirty="0" smtClean="0">
                <a:latin typeface="Arial" pitchFamily="34" charset="0"/>
                <a:cs typeface="Arial" pitchFamily="34" charset="0"/>
              </a:rPr>
              <a:t>: M. Martin, N. </a:t>
            </a:r>
            <a:r>
              <a:rPr lang="fr-FR" sz="1000" dirty="0" err="1" smtClean="0">
                <a:latin typeface="Arial" pitchFamily="34" charset="0"/>
                <a:cs typeface="Arial" pitchFamily="34" charset="0"/>
              </a:rPr>
              <a:t>Saby</a:t>
            </a:r>
            <a:r>
              <a:rPr lang="fr-FR" sz="1000" dirty="0" smtClean="0">
                <a:latin typeface="Arial" pitchFamily="34" charset="0"/>
                <a:cs typeface="Arial" pitchFamily="34" charset="0"/>
              </a:rPr>
              <a:t>, A. Richer de Forges &amp; D. </a:t>
            </a:r>
            <a:r>
              <a:rPr lang="fr-FR" sz="1000" dirty="0" err="1" smtClean="0">
                <a:latin typeface="Arial" pitchFamily="34" charset="0"/>
                <a:cs typeface="Arial" pitchFamily="34" charset="0"/>
              </a:rPr>
              <a:t>Arrouays</a:t>
            </a:r>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Project: GlobalSoilMap</a:t>
            </a:r>
          </a:p>
          <a:p>
            <a:endParaRPr lang="fr-FR" sz="1000" dirty="0">
              <a:latin typeface="Arial" pitchFamily="34" charset="0"/>
              <a:cs typeface="Arial" pitchFamily="34" charset="0"/>
            </a:endParaRPr>
          </a:p>
          <a:p>
            <a:r>
              <a:rPr lang="fr-FR" sz="1000" dirty="0" smtClean="0">
                <a:latin typeface="Arial" pitchFamily="34" charset="0"/>
                <a:cs typeface="Arial" pitchFamily="34" charset="0"/>
              </a:rPr>
              <a:t>6th Global Workshop on Digital </a:t>
            </a:r>
            <a:r>
              <a:rPr lang="fr-FR" sz="1000" dirty="0" err="1" smtClean="0">
                <a:latin typeface="Arial" pitchFamily="34" charset="0"/>
                <a:cs typeface="Arial" pitchFamily="34" charset="0"/>
              </a:rPr>
              <a:t>Soil</a:t>
            </a:r>
            <a:r>
              <a:rPr lang="fr-FR" sz="1000" dirty="0" smtClean="0">
                <a:latin typeface="Arial" pitchFamily="34" charset="0"/>
                <a:cs typeface="Arial" pitchFamily="34" charset="0"/>
              </a:rPr>
              <a:t> </a:t>
            </a:r>
            <a:r>
              <a:rPr lang="fr-FR" sz="1000" dirty="0" err="1" smtClean="0">
                <a:latin typeface="Arial" pitchFamily="34" charset="0"/>
                <a:cs typeface="Arial" pitchFamily="34" charset="0"/>
              </a:rPr>
              <a:t>Mapping</a:t>
            </a:r>
            <a:endParaRPr lang="fr-FR" sz="1000" dirty="0" smtClean="0">
              <a:latin typeface="Arial" pitchFamily="34" charset="0"/>
              <a:cs typeface="Arial" pitchFamily="34" charset="0"/>
            </a:endParaRPr>
          </a:p>
          <a:p>
            <a:r>
              <a:rPr lang="fr-FR" sz="1000" dirty="0" smtClean="0">
                <a:latin typeface="Arial" pitchFamily="34" charset="0"/>
                <a:cs typeface="Arial" pitchFamily="34" charset="0"/>
              </a:rPr>
              <a:t>11-14 </a:t>
            </a:r>
            <a:r>
              <a:rPr lang="fr-FR" sz="1000" dirty="0" err="1" smtClean="0">
                <a:latin typeface="Arial" pitchFamily="34" charset="0"/>
                <a:cs typeface="Arial" pitchFamily="34" charset="0"/>
              </a:rPr>
              <a:t>November</a:t>
            </a:r>
            <a:r>
              <a:rPr lang="fr-FR" sz="1000" dirty="0" smtClean="0">
                <a:latin typeface="Arial" pitchFamily="34" charset="0"/>
                <a:cs typeface="Arial" pitchFamily="34" charset="0"/>
              </a:rPr>
              <a:t>, 2014, Nanjing, China</a:t>
            </a:r>
          </a:p>
          <a:p>
            <a:endParaRPr lang="fr-FR" sz="900" b="1" dirty="0" smtClean="0">
              <a:latin typeface="Arial" pitchFamily="34" charset="0"/>
              <a:cs typeface="Arial" pitchFamily="34" charset="0"/>
            </a:endParaRPr>
          </a:p>
        </p:txBody>
      </p:sp>
      <p:pic>
        <p:nvPicPr>
          <p:cNvPr id="5" name="Imag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2038350"/>
            <a:ext cx="2145975" cy="3105150"/>
          </a:xfrm>
          <a:prstGeom prst="rect">
            <a:avLst/>
          </a:prstGeom>
        </p:spPr>
      </p:pic>
      <p:cxnSp>
        <p:nvCxnSpPr>
          <p:cNvPr id="23" name="Connecteur droit 22"/>
          <p:cNvCxnSpPr/>
          <p:nvPr/>
        </p:nvCxnSpPr>
        <p:spPr>
          <a:xfrm>
            <a:off x="2195736" y="1"/>
            <a:ext cx="0" cy="5143500"/>
          </a:xfrm>
          <a:prstGeom prst="line">
            <a:avLst/>
          </a:prstGeom>
          <a:ln w="2222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145974" y="-32277"/>
            <a:ext cx="1" cy="5175778"/>
          </a:xfrm>
          <a:prstGeom prst="line">
            <a:avLst/>
          </a:prstGeom>
          <a:ln w="476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64288" y="3376565"/>
            <a:ext cx="1524000" cy="1514475"/>
          </a:xfrm>
          <a:prstGeom prst="rect">
            <a:avLst/>
          </a:prstGeom>
        </p:spPr>
      </p:pic>
    </p:spTree>
    <p:extLst>
      <p:ext uri="{BB962C8B-B14F-4D97-AF65-F5344CB8AC3E}">
        <p14:creationId xmlns:p14="http://schemas.microsoft.com/office/powerpoint/2010/main" val="355202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299196"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RESULTS</a:t>
            </a:r>
            <a:endParaRPr lang="fr-FR" sz="2800" b="1" dirty="0">
              <a:solidFill>
                <a:srgbClr val="6F9D20"/>
              </a:solidFill>
              <a:latin typeface="Arial" pitchFamily="34" charset="0"/>
              <a:cs typeface="Arial" pitchFamily="34" charset="0"/>
            </a:endParaRPr>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820"/>
            <a:ext cx="648760" cy="4410000"/>
          </a:xfrm>
          <a:prstGeom prst="rect">
            <a:avLst/>
          </a:prstGeom>
        </p:spPr>
      </p:pic>
      <p:sp>
        <p:nvSpPr>
          <p:cNvPr id="6" name="ZoneTexte 13"/>
          <p:cNvSpPr txBox="1"/>
          <p:nvPr/>
        </p:nvSpPr>
        <p:spPr>
          <a:xfrm>
            <a:off x="837271" y="1059582"/>
            <a:ext cx="2192684"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Data </a:t>
            </a:r>
            <a:r>
              <a:rPr lang="en-US" sz="1600" b="1" dirty="0">
                <a:solidFill>
                  <a:srgbClr val="C5DD01"/>
                </a:solidFill>
                <a:latin typeface="Arial" pitchFamily="34" charset="0"/>
                <a:cs typeface="Arial" pitchFamily="34" charset="0"/>
              </a:rPr>
              <a:t>mining </a:t>
            </a:r>
            <a:endParaRPr lang="fr-FR" sz="1600" b="1" dirty="0">
              <a:solidFill>
                <a:srgbClr val="C5DD01"/>
              </a:solidFill>
              <a:latin typeface="Arial" pitchFamily="34" charset="0"/>
              <a:cs typeface="Arial" pitchFamily="34" charset="0"/>
            </a:endParaRPr>
          </a:p>
        </p:txBody>
      </p:sp>
      <p:sp>
        <p:nvSpPr>
          <p:cNvPr id="7" name="ZoneTexte 13"/>
          <p:cNvSpPr txBox="1"/>
          <p:nvPr/>
        </p:nvSpPr>
        <p:spPr>
          <a:xfrm>
            <a:off x="4755580" y="1059582"/>
            <a:ext cx="3128788"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Multi-resolution </a:t>
            </a:r>
            <a:r>
              <a:rPr lang="en-US" sz="1600" b="1" dirty="0" err="1" smtClean="0">
                <a:solidFill>
                  <a:srgbClr val="C5DD01"/>
                </a:solidFill>
                <a:latin typeface="Arial" pitchFamily="34" charset="0"/>
                <a:cs typeface="Arial" pitchFamily="34" charset="0"/>
              </a:rPr>
              <a:t>Kriging</a:t>
            </a:r>
            <a:endParaRPr lang="fr-FR" sz="1600" b="1" dirty="0">
              <a:solidFill>
                <a:srgbClr val="C5DD01"/>
              </a:solidFill>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71501433"/>
              </p:ext>
            </p:extLst>
          </p:nvPr>
        </p:nvGraphicFramePr>
        <p:xfrm>
          <a:off x="827584" y="1347614"/>
          <a:ext cx="3314700" cy="2857500"/>
        </p:xfrm>
        <a:graphic>
          <a:graphicData uri="http://schemas.openxmlformats.org/drawingml/2006/table">
            <a:tbl>
              <a:tblPr>
                <a:tableStyleId>{5C22544A-7EE6-4342-B048-85BDC9FD1C3A}</a:tableStyleId>
              </a:tblPr>
              <a:tblGrid>
                <a:gridCol w="2220373"/>
                <a:gridCol w="1094327"/>
              </a:tblGrid>
              <a:tr h="190500">
                <a:tc>
                  <a:txBody>
                    <a:bodyPr/>
                    <a:lstStyle/>
                    <a:p>
                      <a:pPr algn="l" fontAlgn="b"/>
                      <a:r>
                        <a:rPr lang="fr-FR" sz="1100" u="none" strike="noStrike" dirty="0">
                          <a:effectLst/>
                        </a:rPr>
                        <a:t>Variable</a:t>
                      </a:r>
                      <a:endParaRPr lang="fr-FR" sz="1100" b="0" i="0" u="none" strike="noStrike" dirty="0">
                        <a:solidFill>
                          <a:srgbClr val="000000"/>
                        </a:solidFill>
                        <a:effectLst/>
                        <a:latin typeface="Calibri"/>
                      </a:endParaRPr>
                    </a:p>
                  </a:txBody>
                  <a:tcPr marL="9525" marR="9525" marT="9525" marB="0" anchor="b"/>
                </a:tc>
                <a:tc>
                  <a:txBody>
                    <a:bodyPr/>
                    <a:lstStyle/>
                    <a:p>
                      <a:pPr algn="r" fontAlgn="b"/>
                      <a:r>
                        <a:rPr lang="fr-FR" sz="1100" u="none" strike="noStrike" dirty="0">
                          <a:effectLst/>
                        </a:rPr>
                        <a:t>Importance (%)</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SRTM (elevation)</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14</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Maximal annual temperature (mean)</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9</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Parent material</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8</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Aspect</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7</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Mean annual precipitation</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7</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Climate type</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7</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Roughness</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7</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Land use for forest areas </a:t>
                      </a:r>
                      <a:endParaRPr lang="en-US"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Wetness index</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dirty="0" err="1">
                          <a:effectLst/>
                        </a:rPr>
                        <a:t>Soil</a:t>
                      </a:r>
                      <a:r>
                        <a:rPr lang="fr-FR" sz="1100" u="none" strike="noStrike" dirty="0">
                          <a:effectLst/>
                        </a:rPr>
                        <a:t> type</a:t>
                      </a:r>
                      <a:endParaRPr lang="fr-FR" sz="1100" b="0" i="0" u="none" strike="noStrike" dirty="0">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Drainage network</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en-US" sz="1100" u="none" strike="noStrike">
                          <a:effectLst/>
                        </a:rPr>
                        <a:t>Slope position </a:t>
                      </a:r>
                      <a:endParaRPr lang="en-US"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a:effectLst/>
                        </a:rPr>
                        <a:t>Slope</a:t>
                      </a:r>
                      <a:endParaRPr lang="fr-FR" sz="1100" b="0"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effectLst/>
                        </a:rPr>
                        <a:t>6</a:t>
                      </a:r>
                      <a:endParaRPr lang="fr-FR" sz="1100" b="0" i="0" u="none" strike="noStrike" dirty="0">
                        <a:solidFill>
                          <a:srgbClr val="000000"/>
                        </a:solidFill>
                        <a:effectLst/>
                        <a:latin typeface="Calibri"/>
                      </a:endParaRPr>
                    </a:p>
                  </a:txBody>
                  <a:tcPr marL="9525" marR="9525" marT="9525" marB="0" anchor="b"/>
                </a:tc>
              </a:tr>
              <a:tr h="190500">
                <a:tc>
                  <a:txBody>
                    <a:bodyPr/>
                    <a:lstStyle/>
                    <a:p>
                      <a:pPr algn="l" fontAlgn="b"/>
                      <a:r>
                        <a:rPr lang="fr-FR" sz="1100" u="none" strike="noStrike" dirty="0" err="1">
                          <a:effectLst/>
                        </a:rPr>
                        <a:t>Bare</a:t>
                      </a:r>
                      <a:r>
                        <a:rPr lang="fr-FR" sz="1100" u="none" strike="noStrike" dirty="0">
                          <a:effectLst/>
                        </a:rPr>
                        <a:t> rock areas</a:t>
                      </a:r>
                      <a:endParaRPr lang="fr-FR" sz="1100" b="0" i="0" u="none" strike="noStrike" dirty="0">
                        <a:solidFill>
                          <a:srgbClr val="000000"/>
                        </a:solidFill>
                        <a:effectLst/>
                        <a:latin typeface="Calibri"/>
                      </a:endParaRPr>
                    </a:p>
                  </a:txBody>
                  <a:tcPr marL="9525" marR="9525" marT="9525" marB="0" anchor="b"/>
                </a:tc>
                <a:tc>
                  <a:txBody>
                    <a:bodyPr/>
                    <a:lstStyle/>
                    <a:p>
                      <a:pPr algn="r" fontAlgn="b"/>
                      <a:r>
                        <a:rPr lang="fr-FR" sz="1100" u="none" strike="noStrike" dirty="0">
                          <a:effectLst/>
                        </a:rPr>
                        <a:t>5</a:t>
                      </a:r>
                      <a:endParaRPr lang="fr-FR" sz="1100" b="0" i="0" u="none" strike="noStrike" dirty="0">
                        <a:solidFill>
                          <a:srgbClr val="000000"/>
                        </a:solidFill>
                        <a:effectLst/>
                        <a:latin typeface="Calibri"/>
                      </a:endParaRPr>
                    </a:p>
                  </a:txBody>
                  <a:tcPr marL="9525" marR="9525" marT="9525" marB="0" anchor="b"/>
                </a:tc>
              </a:tr>
            </a:tbl>
          </a:graphicData>
        </a:graphic>
      </p:graphicFrame>
      <p:sp>
        <p:nvSpPr>
          <p:cNvPr id="9" name="ZoneTexte 8"/>
          <p:cNvSpPr txBox="1"/>
          <p:nvPr/>
        </p:nvSpPr>
        <p:spPr>
          <a:xfrm>
            <a:off x="1299196" y="627534"/>
            <a:ext cx="6768752" cy="338554"/>
          </a:xfrm>
          <a:prstGeom prst="rect">
            <a:avLst/>
          </a:prstGeom>
          <a:solidFill>
            <a:schemeClr val="bg1"/>
          </a:solidFill>
        </p:spPr>
        <p:txBody>
          <a:bodyPr wrap="square" rtlCol="0">
            <a:spAutoFit/>
          </a:bodyPr>
          <a:lstStyle/>
          <a:p>
            <a:r>
              <a:rPr lang="fr-FR" sz="1600" b="1" dirty="0" smtClean="0">
                <a:solidFill>
                  <a:srgbClr val="C5DD01"/>
                </a:solidFill>
                <a:latin typeface="Arial" pitchFamily="34" charset="0"/>
                <a:cs typeface="Arial" pitchFamily="34" charset="0"/>
              </a:rPr>
              <a:t>Importance of the </a:t>
            </a:r>
            <a:r>
              <a:rPr lang="fr-FR" sz="1600" b="1" dirty="0" err="1" smtClean="0">
                <a:solidFill>
                  <a:srgbClr val="C5DD01"/>
                </a:solidFill>
                <a:latin typeface="Arial" pitchFamily="34" charset="0"/>
                <a:cs typeface="Arial" pitchFamily="34" charset="0"/>
              </a:rPr>
              <a:t>covariates</a:t>
            </a:r>
            <a:endParaRPr lang="fr-FR" sz="1600" b="1" dirty="0">
              <a:solidFill>
                <a:srgbClr val="C5DD01"/>
              </a:solidFill>
              <a:latin typeface="Arial" pitchFamily="34" charset="0"/>
              <a:cs typeface="Arial" pitchFamily="34" charset="0"/>
            </a:endParaRPr>
          </a:p>
        </p:txBody>
      </p:sp>
      <p:sp>
        <p:nvSpPr>
          <p:cNvPr id="3" name="Rectangle 2"/>
          <p:cNvSpPr/>
          <p:nvPr/>
        </p:nvSpPr>
        <p:spPr>
          <a:xfrm>
            <a:off x="4499992" y="1563638"/>
            <a:ext cx="4572000" cy="1200329"/>
          </a:xfrm>
          <a:prstGeom prst="rect">
            <a:avLst/>
          </a:prstGeom>
        </p:spPr>
        <p:txBody>
          <a:bodyPr>
            <a:spAutoFit/>
          </a:bodyPr>
          <a:lstStyle/>
          <a:p>
            <a:pPr marL="285750" indent="-285750">
              <a:buFont typeface="Wingdings" panose="05000000000000000000" pitchFamily="2" charset="2"/>
              <a:buChar char="§"/>
            </a:pPr>
            <a:r>
              <a:rPr lang="en-GB" dirty="0"/>
              <a:t>Fixed linear trend model: elevation, slope, precipitation, </a:t>
            </a:r>
            <a:r>
              <a:rPr lang="en-GB" dirty="0" err="1"/>
              <a:t>gravimetry</a:t>
            </a:r>
            <a:r>
              <a:rPr lang="en-GB" dirty="0"/>
              <a:t>, bed rock resistance and </a:t>
            </a:r>
            <a:r>
              <a:rPr lang="en-GB" dirty="0" smtClean="0"/>
              <a:t>NPP – what are the coefficients?</a:t>
            </a:r>
            <a:endParaRPr lang="en-GB" dirty="0"/>
          </a:p>
        </p:txBody>
      </p:sp>
    </p:spTree>
    <p:extLst>
      <p:ext uri="{BB962C8B-B14F-4D97-AF65-F5344CB8AC3E}">
        <p14:creationId xmlns:p14="http://schemas.microsoft.com/office/powerpoint/2010/main" val="881320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1299196" y="627534"/>
            <a:ext cx="6768752" cy="338554"/>
          </a:xfrm>
          <a:prstGeom prst="rect">
            <a:avLst/>
          </a:prstGeom>
          <a:solidFill>
            <a:schemeClr val="bg1"/>
          </a:solidFill>
        </p:spPr>
        <p:txBody>
          <a:bodyPr wrap="square" rtlCol="0">
            <a:spAutoFit/>
          </a:bodyPr>
          <a:lstStyle/>
          <a:p>
            <a:r>
              <a:rPr lang="fr-FR" sz="1600" b="1" dirty="0" err="1" smtClean="0">
                <a:solidFill>
                  <a:srgbClr val="C5DD01"/>
                </a:solidFill>
                <a:latin typeface="Arial" pitchFamily="34" charset="0"/>
                <a:cs typeface="Arial" pitchFamily="34" charset="0"/>
              </a:rPr>
              <a:t>Models</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accuracy</a:t>
            </a:r>
            <a:endParaRPr lang="fr-FR" sz="1600" b="1" dirty="0">
              <a:solidFill>
                <a:srgbClr val="C5DD01"/>
              </a:solidFill>
              <a:latin typeface="Arial" pitchFamily="34" charset="0"/>
              <a:cs typeface="Arial" pitchFamily="34" charset="0"/>
            </a:endParaRPr>
          </a:p>
        </p:txBody>
      </p:sp>
      <p:sp>
        <p:nvSpPr>
          <p:cNvPr id="15" name="ZoneTexte 14"/>
          <p:cNvSpPr txBox="1"/>
          <p:nvPr/>
        </p:nvSpPr>
        <p:spPr>
          <a:xfrm>
            <a:off x="1299196"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RESULTS</a:t>
            </a:r>
            <a:endParaRPr lang="fr-FR" sz="2800" b="1" dirty="0">
              <a:solidFill>
                <a:srgbClr val="6F9D20"/>
              </a:solidFill>
              <a:latin typeface="Arial" pitchFamily="34" charset="0"/>
              <a:cs typeface="Arial" pitchFamily="34" charset="0"/>
            </a:endParaRPr>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648760" cy="4410000"/>
          </a:xfrm>
          <a:prstGeom prst="rect">
            <a:avLst/>
          </a:prstGeom>
        </p:spPr>
      </p:pic>
      <p:graphicFrame>
        <p:nvGraphicFramePr>
          <p:cNvPr id="2" name="Tableau 1"/>
          <p:cNvGraphicFramePr>
            <a:graphicFrameLocks noGrp="1"/>
          </p:cNvGraphicFramePr>
          <p:nvPr>
            <p:extLst>
              <p:ext uri="{D42A27DB-BD31-4B8C-83A1-F6EECF244321}">
                <p14:modId xmlns:p14="http://schemas.microsoft.com/office/powerpoint/2010/main" val="3695115523"/>
              </p:ext>
            </p:extLst>
          </p:nvPr>
        </p:nvGraphicFramePr>
        <p:xfrm>
          <a:off x="827584" y="1275606"/>
          <a:ext cx="3503712" cy="2926080"/>
        </p:xfrm>
        <a:graphic>
          <a:graphicData uri="http://schemas.openxmlformats.org/drawingml/2006/table">
            <a:tbl>
              <a:tblPr firstRow="1" bandRow="1">
                <a:tableStyleId>{F5AB1C69-6EDB-4FF4-983F-18BD219EF322}</a:tableStyleId>
              </a:tblPr>
              <a:tblGrid>
                <a:gridCol w="1167904"/>
                <a:gridCol w="1167904"/>
                <a:gridCol w="1167904"/>
              </a:tblGrid>
              <a:tr h="370840">
                <a:tc>
                  <a:txBody>
                    <a:bodyPr/>
                    <a:lstStyle/>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Data mining </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Multi-resolution </a:t>
                      </a:r>
                      <a:r>
                        <a:rPr lang="en-US" sz="1400" dirty="0" err="1" smtClean="0"/>
                        <a:t>Kriging</a:t>
                      </a:r>
                      <a:endParaRPr lang="fr-FR" sz="1400"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Internal validation</a:t>
                      </a:r>
                    </a:p>
                  </a:txBody>
                  <a:tcPr/>
                </a:tc>
                <a:tc>
                  <a:txBody>
                    <a:bodyPr/>
                    <a:lstStyle/>
                    <a:p>
                      <a:r>
                        <a:rPr lang="fr-FR" sz="1400" dirty="0" smtClean="0"/>
                        <a:t>R²=0.58 RMSE=1.87</a:t>
                      </a:r>
                      <a:endParaRPr lang="fr-FR" sz="1400" dirty="0"/>
                    </a:p>
                  </a:txBody>
                  <a:tcPr/>
                </a:tc>
                <a:tc>
                  <a:txBody>
                    <a:bodyPr/>
                    <a:lstStyle/>
                    <a:p>
                      <a:r>
                        <a:rPr lang="fr-FR" sz="1400" dirty="0" smtClean="0"/>
                        <a:t>R²=0.35</a:t>
                      </a:r>
                    </a:p>
                    <a:p>
                      <a:r>
                        <a:rPr lang="fr-FR" sz="1400" dirty="0" smtClean="0"/>
                        <a:t>RMSE=2.25</a:t>
                      </a:r>
                      <a:endParaRPr lang="fr-FR" sz="14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Cross-validation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R²=0.26 RMSE=2.45</a:t>
                      </a:r>
                    </a:p>
                  </a:txBody>
                  <a:tcPr/>
                </a:tc>
                <a:tc>
                  <a:txBody>
                    <a:bodyPr/>
                    <a:lstStyle/>
                    <a:p>
                      <a:r>
                        <a:rPr lang="fr-FR" sz="1400" dirty="0" smtClean="0"/>
                        <a:t>R²=</a:t>
                      </a:r>
                    </a:p>
                    <a:p>
                      <a:r>
                        <a:rPr lang="fr-FR" sz="1400" dirty="0" smtClean="0"/>
                        <a:t>RMSE=</a:t>
                      </a:r>
                      <a:endParaRPr lang="fr-FR" sz="1400" dirty="0"/>
                    </a:p>
                  </a:txBody>
                  <a:tcPr/>
                </a:tc>
              </a:tr>
              <a:tr h="370840">
                <a:tc>
                  <a:txBody>
                    <a:bodyPr/>
                    <a:lstStyle/>
                    <a:p>
                      <a:r>
                        <a:rPr lang="fr-FR" sz="1400" dirty="0" err="1" smtClean="0"/>
                        <a:t>External</a:t>
                      </a:r>
                      <a:r>
                        <a:rPr lang="fr-FR" sz="1400" baseline="0" dirty="0" smtClean="0"/>
                        <a:t> validation (concordance </a:t>
                      </a:r>
                      <a:r>
                        <a:rPr lang="fr-FR" sz="1400" baseline="0" dirty="0" err="1" smtClean="0"/>
                        <a:t>with</a:t>
                      </a:r>
                      <a:r>
                        <a:rPr lang="fr-FR" sz="1400" baseline="0" dirty="0" smtClean="0"/>
                        <a:t> </a:t>
                      </a:r>
                      <a:r>
                        <a:rPr lang="fr-FR" sz="1400" baseline="0" dirty="0" err="1" smtClean="0"/>
                        <a:t>previous</a:t>
                      </a:r>
                      <a:r>
                        <a:rPr lang="fr-FR" sz="1400" baseline="0" dirty="0" smtClean="0"/>
                        <a:t> </a:t>
                      </a:r>
                      <a:r>
                        <a:rPr lang="fr-FR" sz="1400" baseline="0" dirty="0" err="1" smtClean="0"/>
                        <a:t>soil</a:t>
                      </a:r>
                      <a:r>
                        <a:rPr lang="fr-FR" sz="1400" baseline="0" dirty="0" smtClean="0"/>
                        <a:t> </a:t>
                      </a:r>
                      <a:r>
                        <a:rPr lang="fr-FR" sz="1400" baseline="0" dirty="0" err="1" smtClean="0"/>
                        <a:t>map</a:t>
                      </a:r>
                      <a:r>
                        <a:rPr lang="fr-FR" sz="1400" baseline="0" dirty="0" smtClean="0"/>
                        <a:t>)</a:t>
                      </a:r>
                      <a:endParaRPr lang="fr-FR" sz="1400" dirty="0"/>
                    </a:p>
                  </a:txBody>
                  <a:tcPr/>
                </a:tc>
                <a:tc>
                  <a:txBody>
                    <a:bodyPr/>
                    <a:lstStyle/>
                    <a:p>
                      <a:r>
                        <a:rPr lang="fr-FR" sz="1400" dirty="0" smtClean="0"/>
                        <a:t>1/1 000 000</a:t>
                      </a:r>
                    </a:p>
                    <a:p>
                      <a:pPr marL="285750" indent="-285750">
                        <a:buFont typeface="Wingdings"/>
                        <a:buChar char="à"/>
                      </a:pPr>
                      <a:r>
                        <a:rPr lang="fr-FR" sz="1400" dirty="0" smtClean="0">
                          <a:sym typeface="Wingdings" panose="05000000000000000000" pitchFamily="2" charset="2"/>
                        </a:rPr>
                        <a:t>75%</a:t>
                      </a:r>
                    </a:p>
                    <a:p>
                      <a:pPr marL="285750" indent="-285750">
                        <a:buFont typeface="Wingdings"/>
                        <a:buChar char="à"/>
                      </a:pPr>
                      <a:endParaRPr lang="fr-FR" sz="1400" dirty="0" smtClean="0">
                        <a:sym typeface="Wingdings" panose="05000000000000000000" pitchFamily="2" charset="2"/>
                      </a:endParaRPr>
                    </a:p>
                    <a:p>
                      <a:pPr marL="0" indent="0">
                        <a:buFont typeface="Wingdings"/>
                        <a:buNone/>
                      </a:pPr>
                      <a:r>
                        <a:rPr lang="fr-FR" sz="1400" dirty="0" smtClean="0">
                          <a:sym typeface="Wingdings" panose="05000000000000000000" pitchFamily="2" charset="2"/>
                        </a:rPr>
                        <a:t>1/250 000</a:t>
                      </a:r>
                    </a:p>
                    <a:p>
                      <a:pPr marL="0" indent="0">
                        <a:buFont typeface="Wingdings"/>
                        <a:buNone/>
                      </a:pPr>
                      <a:r>
                        <a:rPr lang="fr-FR" sz="1400" dirty="0" smtClean="0">
                          <a:sym typeface="Wingdings" panose="05000000000000000000" pitchFamily="2" charset="2"/>
                        </a:rPr>
                        <a:t>  85%</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1/1 000 000</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ym typeface="Wingdings" panose="05000000000000000000" pitchFamily="2" charset="2"/>
                        </a:rPr>
                        <a:t>  17%</a:t>
                      </a:r>
                      <a:endParaRPr lang="fr-FR" sz="1400" dirty="0" smtClean="0"/>
                    </a:p>
                    <a:p>
                      <a:endParaRPr lang="fr-FR" sz="1400" dirty="0" smtClean="0"/>
                    </a:p>
                    <a:p>
                      <a:pPr marL="0" indent="0">
                        <a:buFont typeface="Wingdings"/>
                        <a:buNone/>
                      </a:pPr>
                      <a:r>
                        <a:rPr lang="fr-FR" sz="1400" dirty="0" smtClean="0">
                          <a:sym typeface="Wingdings" panose="05000000000000000000" pitchFamily="2" charset="2"/>
                        </a:rPr>
                        <a:t>1/250 000</a:t>
                      </a:r>
                    </a:p>
                    <a:p>
                      <a:pPr marL="0" indent="0">
                        <a:buFont typeface="Wingdings"/>
                        <a:buNone/>
                      </a:pPr>
                      <a:r>
                        <a:rPr lang="fr-FR" sz="1400" dirty="0" smtClean="0">
                          <a:sym typeface="Wingdings" panose="05000000000000000000" pitchFamily="2" charset="2"/>
                        </a:rPr>
                        <a:t>  20%</a:t>
                      </a:r>
                      <a:endParaRPr lang="fr-FR" sz="1400" dirty="0" smtClean="0"/>
                    </a:p>
                  </a:txBody>
                  <a:tcPr/>
                </a:tc>
              </a:tr>
            </a:tbl>
          </a:graphicData>
        </a:graphic>
      </p:graphicFrame>
      <p:pic>
        <p:nvPicPr>
          <p:cNvPr id="8" name="Imag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2040" y="906943"/>
            <a:ext cx="4127842" cy="3476359"/>
          </a:xfrm>
          <a:prstGeom prst="rect">
            <a:avLst/>
          </a:prstGeom>
        </p:spPr>
      </p:pic>
      <p:grpSp>
        <p:nvGrpSpPr>
          <p:cNvPr id="9" name="Groupe 8"/>
          <p:cNvGrpSpPr/>
          <p:nvPr/>
        </p:nvGrpSpPr>
        <p:grpSpPr>
          <a:xfrm>
            <a:off x="7557586" y="1343577"/>
            <a:ext cx="1491648" cy="307777"/>
            <a:chOff x="3538926" y="1266690"/>
            <a:chExt cx="1491648" cy="307777"/>
          </a:xfrm>
        </p:grpSpPr>
        <p:sp>
          <p:nvSpPr>
            <p:cNvPr id="11" name="ZoneTexte 10"/>
            <p:cNvSpPr txBox="1"/>
            <p:nvPr/>
          </p:nvSpPr>
          <p:spPr>
            <a:xfrm>
              <a:off x="3779911" y="1266690"/>
              <a:ext cx="1250663" cy="307777"/>
            </a:xfrm>
            <a:prstGeom prst="rect">
              <a:avLst/>
            </a:prstGeom>
            <a:noFill/>
          </p:spPr>
          <p:txBody>
            <a:bodyPr wrap="none" rtlCol="0">
              <a:spAutoFit/>
            </a:bodyPr>
            <a:lstStyle/>
            <a:p>
              <a:r>
                <a:rPr lang="fr-FR" sz="1400" dirty="0" err="1" smtClean="0"/>
                <a:t>Observed</a:t>
              </a:r>
              <a:r>
                <a:rPr lang="fr-FR" sz="1400" dirty="0" smtClean="0"/>
                <a:t> data</a:t>
              </a:r>
              <a:endParaRPr lang="fr-FR" sz="1400" dirty="0"/>
            </a:p>
          </p:txBody>
        </p:sp>
        <p:sp>
          <p:nvSpPr>
            <p:cNvPr id="12" name="Rectangle 11"/>
            <p:cNvSpPr/>
            <p:nvPr/>
          </p:nvSpPr>
          <p:spPr>
            <a:xfrm>
              <a:off x="3538926" y="1343577"/>
              <a:ext cx="216024" cy="154003"/>
            </a:xfrm>
            <a:prstGeom prst="rect">
              <a:avLst/>
            </a:prstGeom>
            <a:solidFill>
              <a:schemeClr val="bg1">
                <a:lumMod val="7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p:cNvGrpSpPr/>
          <p:nvPr/>
        </p:nvGrpSpPr>
        <p:grpSpPr>
          <a:xfrm>
            <a:off x="7557586" y="1647492"/>
            <a:ext cx="1306661" cy="307777"/>
            <a:chOff x="3538926" y="1558450"/>
            <a:chExt cx="1306661" cy="307777"/>
          </a:xfrm>
        </p:grpSpPr>
        <p:sp>
          <p:nvSpPr>
            <p:cNvPr id="16" name="ZoneTexte 15"/>
            <p:cNvSpPr txBox="1"/>
            <p:nvPr/>
          </p:nvSpPr>
          <p:spPr>
            <a:xfrm>
              <a:off x="3779911" y="1558450"/>
              <a:ext cx="1065676" cy="307777"/>
            </a:xfrm>
            <a:prstGeom prst="rect">
              <a:avLst/>
            </a:prstGeom>
            <a:noFill/>
          </p:spPr>
          <p:txBody>
            <a:bodyPr wrap="none" rtlCol="0">
              <a:spAutoFit/>
            </a:bodyPr>
            <a:lstStyle/>
            <a:p>
              <a:r>
                <a:rPr lang="fr-FR" sz="1400" dirty="0" smtClean="0"/>
                <a:t>Data </a:t>
              </a:r>
              <a:r>
                <a:rPr lang="fr-FR" sz="1400" dirty="0" err="1" smtClean="0"/>
                <a:t>mining</a:t>
              </a:r>
              <a:endParaRPr lang="fr-FR" sz="1400" dirty="0"/>
            </a:p>
          </p:txBody>
        </p:sp>
        <p:sp>
          <p:nvSpPr>
            <p:cNvPr id="17" name="Rectangle 16"/>
            <p:cNvSpPr/>
            <p:nvPr/>
          </p:nvSpPr>
          <p:spPr>
            <a:xfrm>
              <a:off x="3538926" y="1635337"/>
              <a:ext cx="216024" cy="154003"/>
            </a:xfrm>
            <a:prstGeom prst="rect">
              <a:avLst/>
            </a:prstGeom>
            <a:solidFill>
              <a:srgbClr val="CCCCFF"/>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 name="Groupe 17"/>
          <p:cNvGrpSpPr/>
          <p:nvPr/>
        </p:nvGrpSpPr>
        <p:grpSpPr>
          <a:xfrm>
            <a:off x="7557586" y="1951406"/>
            <a:ext cx="926173" cy="307777"/>
            <a:chOff x="3538926" y="1874519"/>
            <a:chExt cx="926173" cy="307777"/>
          </a:xfrm>
        </p:grpSpPr>
        <p:sp>
          <p:nvSpPr>
            <p:cNvPr id="19" name="ZoneTexte 18"/>
            <p:cNvSpPr txBox="1"/>
            <p:nvPr/>
          </p:nvSpPr>
          <p:spPr>
            <a:xfrm>
              <a:off x="3779911" y="1874519"/>
              <a:ext cx="685188" cy="307777"/>
            </a:xfrm>
            <a:prstGeom prst="rect">
              <a:avLst/>
            </a:prstGeom>
            <a:noFill/>
          </p:spPr>
          <p:txBody>
            <a:bodyPr wrap="none" rtlCol="0">
              <a:spAutoFit/>
            </a:bodyPr>
            <a:lstStyle/>
            <a:p>
              <a:r>
                <a:rPr lang="fr-FR" sz="1400" dirty="0" err="1" smtClean="0"/>
                <a:t>Kriging</a:t>
              </a:r>
              <a:endParaRPr lang="fr-FR" sz="1400" dirty="0"/>
            </a:p>
          </p:txBody>
        </p:sp>
        <p:sp>
          <p:nvSpPr>
            <p:cNvPr id="20" name="Rectangle 19"/>
            <p:cNvSpPr/>
            <p:nvPr/>
          </p:nvSpPr>
          <p:spPr>
            <a:xfrm>
              <a:off x="3538926" y="1951406"/>
              <a:ext cx="216024" cy="154003"/>
            </a:xfrm>
            <a:prstGeom prst="rect">
              <a:avLst/>
            </a:prstGeom>
            <a:solidFill>
              <a:srgbClr val="C85BFF"/>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TextBox 2"/>
          <p:cNvSpPr txBox="1"/>
          <p:nvPr/>
        </p:nvSpPr>
        <p:spPr>
          <a:xfrm>
            <a:off x="673845" y="1150230"/>
            <a:ext cx="8640960" cy="2739211"/>
          </a:xfrm>
          <a:prstGeom prst="rect">
            <a:avLst/>
          </a:prstGeom>
          <a:solidFill>
            <a:schemeClr val="accent3">
              <a:lumMod val="40000"/>
              <a:lumOff val="60000"/>
            </a:schemeClr>
          </a:solidFill>
        </p:spPr>
        <p:txBody>
          <a:bodyPr wrap="square" rtlCol="0">
            <a:spAutoFit/>
          </a:bodyPr>
          <a:lstStyle/>
          <a:p>
            <a:r>
              <a:rPr lang="en-GB" sz="1400" dirty="0" smtClean="0"/>
              <a:t>Interesting to see the multi-resolution kriging improves with a higher resolution soil class map. The good validation results for data mining relate to the previous mentioned bias. The classes  have been very important for the data mining – this data does not have the spatial variability compared to </a:t>
            </a:r>
            <a:r>
              <a:rPr lang="en-GB" sz="1400" dirty="0" err="1" smtClean="0"/>
              <a:t>eg</a:t>
            </a:r>
            <a:r>
              <a:rPr lang="en-GB" sz="1400" dirty="0" smtClean="0"/>
              <a:t> SRTM. Matching the soil depth class with modelled soil depth thus shows high agreement + The variogram of the residuals did not show high spatial variability. Concluding – a soil class map is not the best type of validation here. BTW the internal validation of the MR kriging is cross validation – so not too bad compared to the cross-validation of the data mining technique.</a:t>
            </a:r>
          </a:p>
          <a:p>
            <a:r>
              <a:rPr lang="en-GB" sz="1400" dirty="0" smtClean="0"/>
              <a:t>The histograms should be changed to relative frequency due to the different resolution – or make 2 separate histograms (difference in resolution = different total). The kriging, as expected, shows a smoothing of values (no extremes). What about the validation with the independent IGCS soil depth data? Still impossible because of the inaccuracy of that dataset? Maybe Anne knows how to select the most accurate samples – perhaps a specific year, institute or sampling </a:t>
            </a:r>
            <a:r>
              <a:rPr lang="en-GB" sz="1400" dirty="0" err="1" smtClean="0"/>
              <a:t>programm</a:t>
            </a:r>
            <a:r>
              <a:rPr lang="en-GB" sz="1400" dirty="0" smtClean="0"/>
              <a:t> which was consistent over the years?</a:t>
            </a:r>
          </a:p>
          <a:p>
            <a:endParaRPr lang="en-GB" dirty="0"/>
          </a:p>
        </p:txBody>
      </p:sp>
    </p:spTree>
    <p:extLst>
      <p:ext uri="{BB962C8B-B14F-4D97-AF65-F5344CB8AC3E}">
        <p14:creationId xmlns:p14="http://schemas.microsoft.com/office/powerpoint/2010/main" val="38028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99197" y="654430"/>
            <a:ext cx="7233244" cy="954107"/>
          </a:xfrm>
          <a:prstGeom prst="rect">
            <a:avLst/>
          </a:prstGeom>
          <a:noFill/>
        </p:spPr>
        <p:txBody>
          <a:bodyPr wrap="square" rtlCol="0">
            <a:spAutoFit/>
          </a:bodyPr>
          <a:lstStyle/>
          <a:p>
            <a:pPr marL="285750" indent="-285750">
              <a:buClr>
                <a:srgbClr val="C5DD01"/>
              </a:buClr>
              <a:buFont typeface="Wingdings" pitchFamily="2" charset="2"/>
              <a:buChar char="v"/>
            </a:pPr>
            <a:r>
              <a:rPr lang="en-GB" sz="1400" b="1" dirty="0" smtClean="0">
                <a:solidFill>
                  <a:schemeClr val="tx1">
                    <a:lumMod val="50000"/>
                    <a:lumOff val="50000"/>
                  </a:schemeClr>
                </a:solidFill>
                <a:latin typeface="Arial" panose="020B0604020202020204" pitchFamily="34" charset="0"/>
                <a:cs typeface="Arial" panose="020B0604020202020204" pitchFamily="34" charset="0"/>
              </a:rPr>
              <a:t>Soil </a:t>
            </a:r>
            <a:r>
              <a:rPr lang="en-GB" sz="1400" b="1" dirty="0">
                <a:solidFill>
                  <a:schemeClr val="tx1">
                    <a:lumMod val="50000"/>
                    <a:lumOff val="50000"/>
                  </a:schemeClr>
                </a:solidFill>
                <a:latin typeface="Arial" panose="020B0604020202020204" pitchFamily="34" charset="0"/>
                <a:cs typeface="Arial" panose="020B0604020202020204" pitchFamily="34" charset="0"/>
              </a:rPr>
              <a:t>depth </a:t>
            </a:r>
            <a:r>
              <a:rPr lang="en-GB" sz="1400" b="1" dirty="0" smtClean="0">
                <a:solidFill>
                  <a:schemeClr val="tx1">
                    <a:lumMod val="50000"/>
                    <a:lumOff val="50000"/>
                  </a:schemeClr>
                </a:solidFill>
                <a:latin typeface="Arial" panose="020B0604020202020204" pitchFamily="34" charset="0"/>
                <a:cs typeface="Arial" panose="020B0604020202020204" pitchFamily="34" charset="0"/>
              </a:rPr>
              <a:t>(</a:t>
            </a:r>
            <a:r>
              <a:rPr lang="en-US" sz="1400" b="1" dirty="0" err="1" smtClean="0">
                <a:solidFill>
                  <a:schemeClr val="tx1">
                    <a:lumMod val="50000"/>
                    <a:lumOff val="50000"/>
                  </a:schemeClr>
                </a:solidFill>
                <a:latin typeface="Arial" panose="020B0604020202020204" pitchFamily="34" charset="0"/>
                <a:cs typeface="Arial" panose="020B0604020202020204" pitchFamily="34" charset="0"/>
              </a:rPr>
              <a:t>SDt</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a:t>
            </a:r>
            <a:r>
              <a:rPr lang="en-GB" sz="1400" b="1" dirty="0" smtClean="0">
                <a:solidFill>
                  <a:schemeClr val="tx1">
                    <a:lumMod val="50000"/>
                    <a:lumOff val="50000"/>
                  </a:schemeClr>
                </a:solidFill>
                <a:latin typeface="Arial" panose="020B0604020202020204" pitchFamily="34" charset="0"/>
                <a:cs typeface="Arial" panose="020B0604020202020204" pitchFamily="34" charset="0"/>
              </a:rPr>
              <a:t>: </a:t>
            </a:r>
          </a:p>
          <a:p>
            <a:pPr marL="742950" lvl="1" indent="-285750">
              <a:buClr>
                <a:srgbClr val="C5DD01"/>
              </a:buClr>
              <a:buFont typeface="Wingdings" panose="05000000000000000000" pitchFamily="2" charset="2"/>
              <a:buChar char="§"/>
            </a:pPr>
            <a:r>
              <a:rPr lang="en-GB" sz="1400" b="1" dirty="0">
                <a:solidFill>
                  <a:schemeClr val="tx1">
                    <a:lumMod val="50000"/>
                    <a:lumOff val="50000"/>
                  </a:schemeClr>
                </a:solidFill>
                <a:latin typeface="Arial" panose="020B0604020202020204" pitchFamily="34" charset="0"/>
                <a:cs typeface="Arial" panose="020B0604020202020204" pitchFamily="34" charset="0"/>
              </a:rPr>
              <a:t>K</a:t>
            </a:r>
            <a:r>
              <a:rPr lang="en-GB" sz="1400" b="1" dirty="0" smtClean="0">
                <a:solidFill>
                  <a:schemeClr val="tx1">
                    <a:lumMod val="50000"/>
                    <a:lumOff val="50000"/>
                  </a:schemeClr>
                </a:solidFill>
                <a:latin typeface="Arial" panose="020B0604020202020204" pitchFamily="34" charset="0"/>
                <a:cs typeface="Arial" panose="020B0604020202020204" pitchFamily="34" charset="0"/>
              </a:rPr>
              <a:t>ey soil property for </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water </a:t>
            </a:r>
            <a:r>
              <a:rPr lang="en-US" sz="1400" b="1" dirty="0">
                <a:solidFill>
                  <a:schemeClr val="tx1">
                    <a:lumMod val="50000"/>
                    <a:lumOff val="50000"/>
                  </a:schemeClr>
                </a:solidFill>
                <a:latin typeface="Arial" panose="020B0604020202020204" pitchFamily="34" charset="0"/>
                <a:cs typeface="Arial" panose="020B0604020202020204" pitchFamily="34" charset="0"/>
              </a:rPr>
              <a:t>availability and carbon </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stocks</a:t>
            </a:r>
          </a:p>
          <a:p>
            <a:pPr marL="742950" lvl="1" indent="-285750">
              <a:buClr>
                <a:srgbClr val="C5DD01"/>
              </a:buClr>
              <a:buFont typeface="Wingdings" panose="05000000000000000000" pitchFamily="2" charset="2"/>
              <a:buChar char="§"/>
            </a:pPr>
            <a:r>
              <a:rPr lang="en-US" sz="1400" b="1" dirty="0">
                <a:solidFill>
                  <a:schemeClr val="tx1">
                    <a:lumMod val="50000"/>
                    <a:lumOff val="50000"/>
                  </a:schemeClr>
                </a:solidFill>
                <a:latin typeface="Arial" panose="020B0604020202020204" pitchFamily="34" charset="0"/>
                <a:cs typeface="Arial" panose="020B0604020202020204" pitchFamily="34" charset="0"/>
              </a:rPr>
              <a:t>E</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xhaustive </a:t>
            </a:r>
            <a:r>
              <a:rPr lang="en-US" sz="1400" b="1" dirty="0">
                <a:solidFill>
                  <a:schemeClr val="tx1">
                    <a:lumMod val="50000"/>
                    <a:lumOff val="50000"/>
                  </a:schemeClr>
                </a:solidFill>
                <a:latin typeface="Arial" panose="020B0604020202020204" pitchFamily="34" charset="0"/>
                <a:cs typeface="Arial" panose="020B0604020202020204" pitchFamily="34" charset="0"/>
              </a:rPr>
              <a:t>mapping of total soil depth </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 requirement </a:t>
            </a:r>
            <a:r>
              <a:rPr lang="en-US" sz="1400" b="1" dirty="0">
                <a:solidFill>
                  <a:schemeClr val="tx1">
                    <a:lumMod val="50000"/>
                    <a:lumOff val="50000"/>
                  </a:schemeClr>
                </a:solidFill>
                <a:latin typeface="Arial" panose="020B0604020202020204" pitchFamily="34" charset="0"/>
                <a:cs typeface="Arial" panose="020B0604020202020204" pitchFamily="34" charset="0"/>
              </a:rPr>
              <a:t>of the </a:t>
            </a:r>
            <a:r>
              <a:rPr lang="en-US" sz="1400" b="1" dirty="0" err="1">
                <a:solidFill>
                  <a:schemeClr val="tx1">
                    <a:lumMod val="50000"/>
                    <a:lumOff val="50000"/>
                  </a:schemeClr>
                </a:solidFill>
                <a:latin typeface="Arial" panose="020B0604020202020204" pitchFamily="34" charset="0"/>
                <a:cs typeface="Arial" panose="020B0604020202020204" pitchFamily="34" charset="0"/>
              </a:rPr>
              <a:t>GlobalSoilMap</a:t>
            </a:r>
            <a:r>
              <a:rPr lang="en-US" sz="1400" b="1" dirty="0">
                <a:solidFill>
                  <a:schemeClr val="tx1">
                    <a:lumMod val="50000"/>
                    <a:lumOff val="50000"/>
                  </a:schemeClr>
                </a:solidFill>
                <a:latin typeface="Arial" panose="020B0604020202020204" pitchFamily="34" charset="0"/>
                <a:cs typeface="Arial" panose="020B0604020202020204" pitchFamily="34" charset="0"/>
              </a:rPr>
              <a:t> </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project</a:t>
            </a: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820"/>
            <a:ext cx="648760" cy="4410000"/>
          </a:xfrm>
          <a:prstGeom prst="rect">
            <a:avLst/>
          </a:prstGeom>
        </p:spPr>
      </p:pic>
      <p:sp>
        <p:nvSpPr>
          <p:cNvPr id="10" name="ZoneTexte 14"/>
          <p:cNvSpPr txBox="1"/>
          <p:nvPr/>
        </p:nvSpPr>
        <p:spPr>
          <a:xfrm>
            <a:off x="1299196"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INTRODUCTION</a:t>
            </a:r>
            <a:endParaRPr lang="fr-FR" sz="2800" b="1" dirty="0">
              <a:solidFill>
                <a:srgbClr val="6F9D20"/>
              </a:solidFill>
              <a:latin typeface="Arial" pitchFamily="34" charset="0"/>
              <a:cs typeface="Arial" pitchFamily="34" charset="0"/>
            </a:endParaRPr>
          </a:p>
        </p:txBody>
      </p:sp>
      <p:sp>
        <p:nvSpPr>
          <p:cNvPr id="39" name="ZoneTexte 38"/>
          <p:cNvSpPr txBox="1"/>
          <p:nvPr/>
        </p:nvSpPr>
        <p:spPr>
          <a:xfrm>
            <a:off x="1299197" y="2726980"/>
            <a:ext cx="7233244" cy="1815882"/>
          </a:xfrm>
          <a:prstGeom prst="rect">
            <a:avLst/>
          </a:prstGeom>
          <a:solidFill>
            <a:schemeClr val="bg2"/>
          </a:solidFill>
          <a:ln>
            <a:solidFill>
              <a:schemeClr val="accent6">
                <a:lumMod val="50000"/>
              </a:schemeClr>
            </a:solidFill>
          </a:ln>
        </p:spPr>
        <p:txBody>
          <a:bodyPr wrap="square" rtlCol="0">
            <a:spAutoFit/>
          </a:bodyPr>
          <a:lstStyle/>
          <a:p>
            <a:pPr marL="285750" indent="-285750">
              <a:buClr>
                <a:srgbClr val="C5DD01"/>
              </a:buClr>
              <a:buFont typeface="Wingdings" panose="05000000000000000000" pitchFamily="2" charset="2"/>
              <a:buChar char="Ø"/>
            </a:pPr>
            <a:r>
              <a:rPr lang="en-GB" sz="1400" b="1" dirty="0" smtClean="0">
                <a:solidFill>
                  <a:schemeClr val="tx1">
                    <a:lumMod val="65000"/>
                    <a:lumOff val="35000"/>
                  </a:schemeClr>
                </a:solidFill>
                <a:latin typeface="Arial" panose="020B0604020202020204" pitchFamily="34" charset="0"/>
                <a:cs typeface="Arial" panose="020B0604020202020204" pitchFamily="34" charset="0"/>
              </a:rPr>
              <a:t>Evaluate </a:t>
            </a:r>
            <a:r>
              <a:rPr lang="en-GB" sz="1400" b="1" dirty="0">
                <a:solidFill>
                  <a:schemeClr val="tx1">
                    <a:lumMod val="65000"/>
                    <a:lumOff val="35000"/>
                  </a:schemeClr>
                </a:solidFill>
                <a:latin typeface="Arial" panose="020B0604020202020204" pitchFamily="34" charset="0"/>
                <a:cs typeface="Arial" panose="020B0604020202020204" pitchFamily="34" charset="0"/>
              </a:rPr>
              <a:t>two different modelling </a:t>
            </a:r>
            <a:r>
              <a:rPr lang="en-GB" sz="1400" b="1" dirty="0" smtClean="0">
                <a:solidFill>
                  <a:schemeClr val="tx1">
                    <a:lumMod val="65000"/>
                    <a:lumOff val="35000"/>
                  </a:schemeClr>
                </a:solidFill>
                <a:latin typeface="Arial" panose="020B0604020202020204" pitchFamily="34" charset="0"/>
                <a:cs typeface="Arial" panose="020B0604020202020204" pitchFamily="34" charset="0"/>
              </a:rPr>
              <a:t>approaches to produce a high-resolution </a:t>
            </a:r>
            <a:r>
              <a:rPr lang="en-GB" sz="1400" b="1" dirty="0">
                <a:solidFill>
                  <a:schemeClr val="tx1">
                    <a:lumMod val="65000"/>
                    <a:lumOff val="35000"/>
                  </a:schemeClr>
                </a:solidFill>
                <a:latin typeface="Arial" panose="020B0604020202020204" pitchFamily="34" charset="0"/>
                <a:cs typeface="Arial" panose="020B0604020202020204" pitchFamily="34" charset="0"/>
              </a:rPr>
              <a:t>soil depth map of France </a:t>
            </a:r>
          </a:p>
          <a:p>
            <a:pPr marL="742950" lvl="1"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In a regional or global context  + high </a:t>
            </a:r>
            <a:r>
              <a:rPr lang="en-GB" sz="1400" b="1" dirty="0" smtClean="0">
                <a:solidFill>
                  <a:schemeClr val="tx1">
                    <a:lumMod val="65000"/>
                    <a:lumOff val="35000"/>
                  </a:schemeClr>
                </a:solidFill>
                <a:latin typeface="Arial" panose="020B0604020202020204" pitchFamily="34" charset="0"/>
                <a:cs typeface="Arial" panose="020B0604020202020204" pitchFamily="34" charset="0"/>
              </a:rPr>
              <a:t>resolution</a:t>
            </a:r>
          </a:p>
          <a:p>
            <a:pPr marL="1200150" lvl="2"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Large data sets</a:t>
            </a:r>
          </a:p>
          <a:p>
            <a:pPr marL="1200150" lvl="2"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Spatial heterogeneity </a:t>
            </a:r>
          </a:p>
          <a:p>
            <a:pPr marL="1200150" lvl="2"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Local, large and nested-scale processes</a:t>
            </a:r>
          </a:p>
          <a:p>
            <a:pPr marL="742950" lvl="1"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Robust and reproducible</a:t>
            </a:r>
          </a:p>
          <a:p>
            <a:pPr marL="742950" lvl="1" indent="-285750">
              <a:buClr>
                <a:srgbClr val="C5DD01"/>
              </a:buClr>
              <a:buFont typeface="Wingdings" panose="05000000000000000000" pitchFamily="2" charset="2"/>
              <a:buChar char="§"/>
            </a:pPr>
            <a:r>
              <a:rPr lang="en-GB" sz="1400" b="1" dirty="0">
                <a:solidFill>
                  <a:schemeClr val="tx1">
                    <a:lumMod val="65000"/>
                    <a:lumOff val="35000"/>
                  </a:schemeClr>
                </a:solidFill>
                <a:latin typeface="Arial" panose="020B0604020202020204" pitchFamily="34" charset="0"/>
                <a:cs typeface="Arial" panose="020B0604020202020204" pitchFamily="34" charset="0"/>
              </a:rPr>
              <a:t>Spatial explicit uncertainties </a:t>
            </a:r>
          </a:p>
        </p:txBody>
      </p:sp>
      <p:sp>
        <p:nvSpPr>
          <p:cNvPr id="40" name="ZoneTexte 39"/>
          <p:cNvSpPr txBox="1"/>
          <p:nvPr/>
        </p:nvSpPr>
        <p:spPr>
          <a:xfrm>
            <a:off x="1299197" y="1690705"/>
            <a:ext cx="7233244" cy="954107"/>
          </a:xfrm>
          <a:prstGeom prst="rect">
            <a:avLst/>
          </a:prstGeom>
          <a:noFill/>
        </p:spPr>
        <p:txBody>
          <a:bodyPr wrap="square" rtlCol="0">
            <a:spAutoFit/>
          </a:bodyPr>
          <a:lstStyle/>
          <a:p>
            <a:pPr marL="285750" indent="-285750">
              <a:buClr>
                <a:srgbClr val="C5DD01"/>
              </a:buClr>
              <a:buFont typeface="Wingdings" panose="05000000000000000000" pitchFamily="2" charset="2"/>
              <a:buChar char="v"/>
            </a:pPr>
            <a:r>
              <a:rPr lang="en-US" sz="1400" b="1" dirty="0" smtClean="0">
                <a:solidFill>
                  <a:schemeClr val="tx1">
                    <a:lumMod val="50000"/>
                    <a:lumOff val="50000"/>
                  </a:schemeClr>
                </a:solidFill>
                <a:latin typeface="Arial" panose="020B0604020202020204" pitchFamily="34" charset="0"/>
                <a:cs typeface="Arial" panose="020B0604020202020204" pitchFamily="34" charset="0"/>
              </a:rPr>
              <a:t>Difficulties of </a:t>
            </a:r>
            <a:r>
              <a:rPr lang="en-US" sz="1400" b="1" dirty="0" err="1" smtClean="0">
                <a:solidFill>
                  <a:schemeClr val="tx1">
                    <a:lumMod val="50000"/>
                    <a:lumOff val="50000"/>
                  </a:schemeClr>
                </a:solidFill>
                <a:latin typeface="Arial" panose="020B0604020202020204" pitchFamily="34" charset="0"/>
                <a:cs typeface="Arial" panose="020B0604020202020204" pitchFamily="34" charset="0"/>
              </a:rPr>
              <a:t>SDt</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 mapping due to:</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a:p>
            <a:pPr marL="742950" lvl="1" indent="-285750">
              <a:buClr>
                <a:srgbClr val="C5DD01"/>
              </a:buClr>
              <a:buFont typeface="Wingdings" panose="05000000000000000000" pitchFamily="2" charset="2"/>
              <a:buChar char="§"/>
            </a:pPr>
            <a:r>
              <a:rPr lang="en-US" sz="1400" b="1" dirty="0" smtClean="0">
                <a:solidFill>
                  <a:schemeClr val="tx1">
                    <a:lumMod val="50000"/>
                    <a:lumOff val="50000"/>
                  </a:schemeClr>
                </a:solidFill>
                <a:latin typeface="Arial" panose="020B0604020202020204" pitchFamily="34" charset="0"/>
                <a:cs typeface="Arial" panose="020B0604020202020204" pitchFamily="34" charset="0"/>
              </a:rPr>
              <a:t>Soil properties: high </a:t>
            </a:r>
            <a:r>
              <a:rPr lang="en-US" sz="1400" b="1" dirty="0">
                <a:solidFill>
                  <a:schemeClr val="tx1">
                    <a:lumMod val="50000"/>
                    <a:lumOff val="50000"/>
                  </a:schemeClr>
                </a:solidFill>
                <a:latin typeface="Arial" panose="020B0604020202020204" pitchFamily="34" charset="0"/>
                <a:cs typeface="Arial" panose="020B0604020202020204" pitchFamily="34" charset="0"/>
              </a:rPr>
              <a:t>spatial </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variability</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a:p>
            <a:pPr marL="742950" lvl="1" indent="-285750">
              <a:buClr>
                <a:srgbClr val="C5DD01"/>
              </a:buClr>
              <a:buFont typeface="Wingdings" panose="05000000000000000000" pitchFamily="2" charset="2"/>
              <a:buChar char="§"/>
            </a:pPr>
            <a:r>
              <a:rPr lang="en-US" sz="1400" b="1" dirty="0" smtClean="0">
                <a:solidFill>
                  <a:schemeClr val="tx1">
                    <a:lumMod val="50000"/>
                    <a:lumOff val="50000"/>
                  </a:schemeClr>
                </a:solidFill>
                <a:latin typeface="Arial" panose="020B0604020202020204" pitchFamily="34" charset="0"/>
                <a:cs typeface="Arial" panose="020B0604020202020204" pitchFamily="34" charset="0"/>
              </a:rPr>
              <a:t>Soil observation tools: estimation </a:t>
            </a:r>
            <a:r>
              <a:rPr lang="en-US" sz="1400" b="1" dirty="0">
                <a:solidFill>
                  <a:schemeClr val="tx1">
                    <a:lumMod val="50000"/>
                    <a:lumOff val="50000"/>
                  </a:schemeClr>
                </a:solidFill>
                <a:latin typeface="Arial" panose="020B0604020202020204" pitchFamily="34" charset="0"/>
                <a:cs typeface="Arial" panose="020B0604020202020204" pitchFamily="34" charset="0"/>
              </a:rPr>
              <a:t>of soil depth for deep soils (&gt; 1.5 m) </a:t>
            </a:r>
          </a:p>
          <a:p>
            <a:pPr marL="742950" lvl="1" indent="-285750">
              <a:buClr>
                <a:srgbClr val="C5DD01"/>
              </a:buClr>
              <a:buFont typeface="Wingdings" panose="05000000000000000000" pitchFamily="2" charset="2"/>
              <a:buChar char="§"/>
            </a:pPr>
            <a:r>
              <a:rPr lang="en-US" sz="1400" b="1" dirty="0" smtClean="0">
                <a:solidFill>
                  <a:schemeClr val="tx1">
                    <a:lumMod val="50000"/>
                    <a:lumOff val="50000"/>
                  </a:schemeClr>
                </a:solidFill>
                <a:latin typeface="Arial" panose="020B0604020202020204" pitchFamily="34" charset="0"/>
                <a:cs typeface="Arial" panose="020B0604020202020204" pitchFamily="34" charset="0"/>
              </a:rPr>
              <a:t>Discordance about </a:t>
            </a:r>
            <a:r>
              <a:rPr lang="en-US" sz="1400" b="1" dirty="0" err="1" smtClean="0">
                <a:solidFill>
                  <a:schemeClr val="tx1">
                    <a:lumMod val="50000"/>
                    <a:lumOff val="50000"/>
                  </a:schemeClr>
                </a:solidFill>
                <a:latin typeface="Arial" panose="020B0604020202020204" pitchFamily="34" charset="0"/>
                <a:cs typeface="Arial" panose="020B0604020202020204" pitchFamily="34" charset="0"/>
              </a:rPr>
              <a:t>SDt</a:t>
            </a:r>
            <a:r>
              <a:rPr lang="en-US" sz="1400" b="1" dirty="0" smtClean="0">
                <a:solidFill>
                  <a:schemeClr val="tx1">
                    <a:lumMod val="50000"/>
                    <a:lumOff val="50000"/>
                  </a:schemeClr>
                </a:solidFill>
                <a:latin typeface="Arial" panose="020B0604020202020204" pitchFamily="34" charset="0"/>
                <a:cs typeface="Arial" panose="020B0604020202020204" pitchFamily="34" charset="0"/>
              </a:rPr>
              <a:t> definition</a:t>
            </a:r>
          </a:p>
        </p:txBody>
      </p:sp>
    </p:spTree>
    <p:extLst>
      <p:ext uri="{BB962C8B-B14F-4D97-AF65-F5344CB8AC3E}">
        <p14:creationId xmlns:p14="http://schemas.microsoft.com/office/powerpoint/2010/main" val="14453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361281" y="718706"/>
            <a:ext cx="2698551" cy="3653244"/>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Input data</a:t>
            </a:r>
          </a:p>
          <a:p>
            <a:endParaRPr lang="en-US" b="1" dirty="0" smtClean="0">
              <a:solidFill>
                <a:schemeClr val="tx1"/>
              </a:solidFill>
            </a:endParaRPr>
          </a:p>
          <a:p>
            <a:pPr marL="285750" indent="-285750">
              <a:buFont typeface="Arial" panose="020B0604020202020204" pitchFamily="34" charset="0"/>
              <a:buChar char="•"/>
            </a:pPr>
            <a:r>
              <a:rPr lang="en-US" sz="1400" b="1" dirty="0" smtClean="0">
                <a:solidFill>
                  <a:schemeClr val="tx1"/>
                </a:solidFill>
              </a:rPr>
              <a:t>Soil sample data </a:t>
            </a:r>
            <a:r>
              <a:rPr lang="en-US" sz="1400" dirty="0" smtClean="0">
                <a:solidFill>
                  <a:schemeClr val="tx1"/>
                </a:solidFill>
              </a:rPr>
              <a:t>(source: French Soil Monitoring network) </a:t>
            </a:r>
          </a:p>
          <a:p>
            <a:pPr marL="285750" indent="-285750">
              <a:buFont typeface="Arial" panose="020B0604020202020204" pitchFamily="34" charset="0"/>
              <a:buChar char="•"/>
            </a:pPr>
            <a:endParaRPr lang="en-US" sz="1400" dirty="0" smtClean="0">
              <a:solidFill>
                <a:schemeClr val="tx1"/>
              </a:solidFill>
            </a:endParaRPr>
          </a:p>
          <a:p>
            <a:pPr marL="285750" indent="-285750">
              <a:buFont typeface="Arial" panose="020B0604020202020204" pitchFamily="34" charset="0"/>
              <a:buChar char="•"/>
            </a:pPr>
            <a:r>
              <a:rPr lang="en-US" sz="1400" b="1" dirty="0" smtClean="0">
                <a:solidFill>
                  <a:schemeClr val="tx1"/>
                </a:solidFill>
              </a:rPr>
              <a:t>Exhaustive covariates </a:t>
            </a:r>
            <a:r>
              <a:rPr lang="en-US" sz="1400" dirty="0" smtClean="0">
                <a:solidFill>
                  <a:schemeClr val="tx1"/>
                </a:solidFill>
              </a:rPr>
              <a:t>capturing biotic and abiotic conditions  </a:t>
            </a:r>
            <a:endParaRPr lang="en-US" sz="1400" dirty="0">
              <a:solidFill>
                <a:schemeClr val="tx1"/>
              </a:solidFill>
            </a:endParaRPr>
          </a:p>
          <a:p>
            <a:pPr marL="742950" lvl="1" indent="-285750">
              <a:buFont typeface="Arial" panose="020B0604020202020204" pitchFamily="34" charset="0"/>
              <a:buChar char="•"/>
            </a:pPr>
            <a:r>
              <a:rPr lang="en-US" sz="1400" dirty="0">
                <a:solidFill>
                  <a:schemeClr val="tx1"/>
                </a:solidFill>
              </a:rPr>
              <a:t>S</a:t>
            </a:r>
            <a:r>
              <a:rPr lang="en-US" sz="1400" dirty="0" smtClean="0">
                <a:solidFill>
                  <a:schemeClr val="tx1"/>
                </a:solidFill>
              </a:rPr>
              <a:t>oil type and properties</a:t>
            </a:r>
          </a:p>
          <a:p>
            <a:pPr marL="742950" lvl="1" indent="-285750">
              <a:buFont typeface="Arial" panose="020B0604020202020204" pitchFamily="34" charset="0"/>
              <a:buChar char="•"/>
            </a:pPr>
            <a:r>
              <a:rPr lang="en-US" sz="1400" dirty="0">
                <a:solidFill>
                  <a:schemeClr val="tx1"/>
                </a:solidFill>
              </a:rPr>
              <a:t>P</a:t>
            </a:r>
            <a:r>
              <a:rPr lang="en-US" sz="1400" dirty="0" smtClean="0">
                <a:solidFill>
                  <a:schemeClr val="tx1"/>
                </a:solidFill>
              </a:rPr>
              <a:t>arent material</a:t>
            </a:r>
          </a:p>
          <a:p>
            <a:pPr marL="742950" lvl="1" indent="-285750">
              <a:buFont typeface="Arial" panose="020B0604020202020204" pitchFamily="34" charset="0"/>
              <a:buChar char="•"/>
            </a:pPr>
            <a:r>
              <a:rPr lang="en-US" sz="1400" dirty="0" smtClean="0">
                <a:solidFill>
                  <a:schemeClr val="tx1"/>
                </a:solidFill>
              </a:rPr>
              <a:t>Relief (SRTM-DEM)</a:t>
            </a:r>
          </a:p>
          <a:p>
            <a:pPr marL="742950" lvl="1" indent="-285750">
              <a:buFont typeface="Arial" panose="020B0604020202020204" pitchFamily="34" charset="0"/>
              <a:buChar char="•"/>
            </a:pPr>
            <a:r>
              <a:rPr lang="en-US" sz="1400" dirty="0" smtClean="0">
                <a:solidFill>
                  <a:schemeClr val="tx1"/>
                </a:solidFill>
              </a:rPr>
              <a:t>Climate</a:t>
            </a:r>
          </a:p>
          <a:p>
            <a:pPr marL="742950" lvl="1" indent="-285750">
              <a:buFont typeface="Arial" panose="020B0604020202020204" pitchFamily="34" charset="0"/>
              <a:buChar char="•"/>
            </a:pPr>
            <a:r>
              <a:rPr lang="en-US" sz="1400" dirty="0" smtClean="0">
                <a:solidFill>
                  <a:schemeClr val="tx1"/>
                </a:solidFill>
              </a:rPr>
              <a:t>Land use</a:t>
            </a:r>
            <a:endParaRPr lang="en-US" sz="3200" dirty="0">
              <a:solidFill>
                <a:schemeClr val="tx1"/>
              </a:solidFill>
            </a:endParaRPr>
          </a:p>
        </p:txBody>
      </p:sp>
      <p:sp>
        <p:nvSpPr>
          <p:cNvPr id="2" name="ZoneTexte 1"/>
          <p:cNvSpPr txBox="1"/>
          <p:nvPr/>
        </p:nvSpPr>
        <p:spPr>
          <a:xfrm>
            <a:off x="1299197" y="123478"/>
            <a:ext cx="6768752" cy="523220"/>
          </a:xfrm>
          <a:prstGeom prst="rect">
            <a:avLst/>
          </a:prstGeom>
          <a:solidFill>
            <a:schemeClr val="bg1"/>
          </a:solidFill>
        </p:spPr>
        <p:txBody>
          <a:bodyPr wrap="square" rtlCol="0">
            <a:spAutoFit/>
          </a:bodyPr>
          <a:lstStyle/>
          <a:p>
            <a:r>
              <a:rPr lang="fr-FR" sz="2800" b="1" dirty="0">
                <a:solidFill>
                  <a:srgbClr val="6F9D20"/>
                </a:solidFill>
                <a:latin typeface="Arial" pitchFamily="34" charset="0"/>
                <a:cs typeface="Arial" pitchFamily="34" charset="0"/>
              </a:rPr>
              <a:t>RESEARCH OVERVIEW </a:t>
            </a:r>
          </a:p>
        </p:txBody>
      </p:sp>
      <p:sp>
        <p:nvSpPr>
          <p:cNvPr id="6" name="Rectangle à coins arrondis 5"/>
          <p:cNvSpPr/>
          <p:nvPr/>
        </p:nvSpPr>
        <p:spPr>
          <a:xfrm>
            <a:off x="3240152" y="718706"/>
            <a:ext cx="2700000" cy="3653244"/>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Analysis</a:t>
            </a:r>
          </a:p>
          <a:p>
            <a:endParaRPr lang="en-US" b="1" dirty="0" smtClean="0">
              <a:solidFill>
                <a:schemeClr val="tx1"/>
              </a:solidFill>
            </a:endParaRPr>
          </a:p>
          <a:p>
            <a:r>
              <a:rPr lang="en-US" sz="1400" b="1" dirty="0" smtClean="0">
                <a:solidFill>
                  <a:schemeClr val="tx1"/>
                </a:solidFill>
              </a:rPr>
              <a:t>1) Data mining </a:t>
            </a:r>
          </a:p>
          <a:p>
            <a:pPr lvl="1"/>
            <a:r>
              <a:rPr lang="en-US" sz="1200" dirty="0" smtClean="0">
                <a:solidFill>
                  <a:schemeClr val="tx1"/>
                </a:solidFill>
              </a:rPr>
              <a:t>+ Bias correction</a:t>
            </a:r>
            <a:endParaRPr lang="en-US" sz="1200" dirty="0">
              <a:solidFill>
                <a:schemeClr val="tx1"/>
              </a:solidFill>
            </a:endParaRPr>
          </a:p>
          <a:p>
            <a:pPr lvl="1"/>
            <a:r>
              <a:rPr lang="en-US" sz="1200" dirty="0" smtClean="0">
                <a:solidFill>
                  <a:schemeClr val="tx1"/>
                </a:solidFill>
              </a:rPr>
              <a:t>+ </a:t>
            </a:r>
            <a:r>
              <a:rPr lang="en-US" sz="1200" dirty="0">
                <a:solidFill>
                  <a:schemeClr val="tx1"/>
                </a:solidFill>
              </a:rPr>
              <a:t>Ordinary </a:t>
            </a:r>
            <a:r>
              <a:rPr lang="en-US" sz="1200" dirty="0" err="1">
                <a:solidFill>
                  <a:schemeClr val="tx1"/>
                </a:solidFill>
              </a:rPr>
              <a:t>kriging</a:t>
            </a:r>
            <a:r>
              <a:rPr lang="en-US" sz="1200" dirty="0">
                <a:solidFill>
                  <a:schemeClr val="tx1"/>
                </a:solidFill>
              </a:rPr>
              <a:t> of the residuals</a:t>
            </a:r>
          </a:p>
          <a:p>
            <a:r>
              <a:rPr lang="en-US" sz="1400" i="1" dirty="0">
                <a:solidFill>
                  <a:schemeClr val="tx1"/>
                </a:solidFill>
              </a:rPr>
              <a:t>Resolution: 90 </a:t>
            </a:r>
            <a:r>
              <a:rPr lang="en-US" sz="1400" i="1" dirty="0" smtClean="0">
                <a:solidFill>
                  <a:schemeClr val="tx1"/>
                </a:solidFill>
              </a:rPr>
              <a:t>m</a:t>
            </a:r>
          </a:p>
          <a:p>
            <a:r>
              <a:rPr lang="en-US" sz="1400" dirty="0">
                <a:solidFill>
                  <a:schemeClr val="tx1"/>
                </a:solidFill>
              </a:rPr>
              <a:t>R </a:t>
            </a:r>
            <a:r>
              <a:rPr lang="en-US" sz="1400" dirty="0" smtClean="0">
                <a:solidFill>
                  <a:schemeClr val="tx1"/>
                </a:solidFill>
              </a:rPr>
              <a:t>packages: </a:t>
            </a:r>
            <a:r>
              <a:rPr lang="en-US" sz="1400" i="1" dirty="0" smtClean="0">
                <a:solidFill>
                  <a:schemeClr val="tx1"/>
                </a:solidFill>
              </a:rPr>
              <a:t>caret</a:t>
            </a:r>
            <a:r>
              <a:rPr lang="en-US" sz="1400" dirty="0" smtClean="0">
                <a:solidFill>
                  <a:schemeClr val="tx1"/>
                </a:solidFill>
              </a:rPr>
              <a:t>, </a:t>
            </a:r>
            <a:r>
              <a:rPr lang="en-US" sz="1400" i="1" dirty="0" err="1" smtClean="0">
                <a:solidFill>
                  <a:schemeClr val="tx1"/>
                </a:solidFill>
              </a:rPr>
              <a:t>gbm</a:t>
            </a:r>
            <a:r>
              <a:rPr lang="en-US" sz="1400" dirty="0" smtClean="0">
                <a:solidFill>
                  <a:schemeClr val="tx1"/>
                </a:solidFill>
              </a:rPr>
              <a:t>, </a:t>
            </a:r>
            <a:r>
              <a:rPr lang="en-US" sz="1400" i="1" dirty="0" err="1" smtClean="0">
                <a:solidFill>
                  <a:schemeClr val="tx1"/>
                </a:solidFill>
              </a:rPr>
              <a:t>qmap</a:t>
            </a:r>
            <a:r>
              <a:rPr lang="en-US" sz="1400" dirty="0" smtClean="0">
                <a:solidFill>
                  <a:schemeClr val="tx1"/>
                </a:solidFill>
              </a:rPr>
              <a:t>, </a:t>
            </a:r>
            <a:r>
              <a:rPr lang="en-US" sz="1400" i="1" dirty="0" err="1" smtClean="0">
                <a:solidFill>
                  <a:schemeClr val="tx1"/>
                </a:solidFill>
              </a:rPr>
              <a:t>gstat</a:t>
            </a:r>
            <a:endParaRPr lang="en-US" sz="1400" i="1" dirty="0">
              <a:solidFill>
                <a:schemeClr val="tx1"/>
              </a:solidFill>
            </a:endParaRPr>
          </a:p>
          <a:p>
            <a:endParaRPr lang="en-US" sz="1400" dirty="0" smtClean="0">
              <a:solidFill>
                <a:schemeClr val="tx1"/>
              </a:solidFill>
            </a:endParaRPr>
          </a:p>
          <a:p>
            <a:r>
              <a:rPr lang="en-US" sz="1400" b="1" dirty="0" smtClean="0">
                <a:solidFill>
                  <a:schemeClr val="tx1"/>
                </a:solidFill>
              </a:rPr>
              <a:t>2) Multi-resolution </a:t>
            </a:r>
            <a:r>
              <a:rPr lang="en-US" sz="1400" b="1" dirty="0" err="1" smtClean="0">
                <a:solidFill>
                  <a:schemeClr val="tx1"/>
                </a:solidFill>
              </a:rPr>
              <a:t>kriging</a:t>
            </a:r>
            <a:r>
              <a:rPr lang="en-US" sz="1400" b="1" dirty="0" smtClean="0">
                <a:solidFill>
                  <a:schemeClr val="tx1"/>
                </a:solidFill>
              </a:rPr>
              <a:t> for large datasets</a:t>
            </a:r>
          </a:p>
          <a:p>
            <a:r>
              <a:rPr lang="en-US" sz="1400" i="1" dirty="0" smtClean="0">
                <a:solidFill>
                  <a:schemeClr val="tx1"/>
                </a:solidFill>
              </a:rPr>
              <a:t>Fixed trend model + </a:t>
            </a:r>
            <a:r>
              <a:rPr lang="en-US" sz="1400" i="1" dirty="0" smtClean="0">
                <a:solidFill>
                  <a:schemeClr val="tx1"/>
                </a:solidFill>
              </a:rPr>
              <a:t>kriging Resolution</a:t>
            </a:r>
            <a:r>
              <a:rPr lang="en-US" sz="1400" i="1" dirty="0">
                <a:solidFill>
                  <a:schemeClr val="tx1"/>
                </a:solidFill>
              </a:rPr>
              <a:t>: </a:t>
            </a:r>
            <a:r>
              <a:rPr lang="en-US" sz="1400" i="1" dirty="0" smtClean="0">
                <a:solidFill>
                  <a:schemeClr val="tx1"/>
                </a:solidFill>
              </a:rPr>
              <a:t>500 m</a:t>
            </a:r>
          </a:p>
          <a:p>
            <a:r>
              <a:rPr lang="en-US" sz="1400" dirty="0" smtClean="0">
                <a:solidFill>
                  <a:schemeClr val="tx1"/>
                </a:solidFill>
              </a:rPr>
              <a:t>R packages: </a:t>
            </a:r>
            <a:r>
              <a:rPr lang="en-US" sz="1400" i="1" dirty="0" err="1" smtClean="0">
                <a:solidFill>
                  <a:schemeClr val="tx1"/>
                </a:solidFill>
              </a:rPr>
              <a:t>LatticeKrig</a:t>
            </a:r>
            <a:endParaRPr lang="en-US" sz="1400" i="1" dirty="0">
              <a:solidFill>
                <a:schemeClr val="tx1"/>
              </a:solidFill>
            </a:endParaRPr>
          </a:p>
          <a:p>
            <a:endParaRPr lang="en-US" sz="1400" dirty="0">
              <a:solidFill>
                <a:schemeClr val="tx1"/>
              </a:solidFill>
            </a:endParaRPr>
          </a:p>
          <a:p>
            <a:endParaRPr lang="en-US" sz="1400" dirty="0" smtClean="0">
              <a:solidFill>
                <a:schemeClr val="tx1"/>
              </a:solidFill>
            </a:endParaRPr>
          </a:p>
          <a:p>
            <a:endParaRPr lang="en-US" sz="1400" dirty="0" smtClean="0">
              <a:solidFill>
                <a:schemeClr val="tx1"/>
              </a:solidFill>
            </a:endParaRPr>
          </a:p>
          <a:p>
            <a:pPr marL="285750" indent="-285750">
              <a:buFont typeface="+mj-lt"/>
              <a:buAutoNum type="arabicParenR"/>
            </a:pPr>
            <a:endParaRPr lang="en-US" sz="1400" dirty="0" smtClean="0">
              <a:solidFill>
                <a:schemeClr val="tx1"/>
              </a:solidFill>
            </a:endParaRPr>
          </a:p>
        </p:txBody>
      </p:sp>
      <p:sp>
        <p:nvSpPr>
          <p:cNvPr id="7" name="Rectangle à coins arrondis 6"/>
          <p:cNvSpPr/>
          <p:nvPr/>
        </p:nvSpPr>
        <p:spPr>
          <a:xfrm>
            <a:off x="6084168" y="718706"/>
            <a:ext cx="2700000" cy="3653244"/>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Evaluation criteria</a:t>
            </a:r>
          </a:p>
          <a:p>
            <a:endParaRPr lang="en-US" b="1" dirty="0" smtClean="0">
              <a:solidFill>
                <a:schemeClr val="tx1"/>
              </a:solidFill>
            </a:endParaRPr>
          </a:p>
          <a:p>
            <a:pPr marL="285750" indent="-285750">
              <a:buFont typeface="+mj-lt"/>
              <a:buAutoNum type="arabicParenR"/>
            </a:pPr>
            <a:r>
              <a:rPr lang="en-US" sz="1400" dirty="0" smtClean="0">
                <a:solidFill>
                  <a:schemeClr val="tx1"/>
                </a:solidFill>
              </a:rPr>
              <a:t>Map accuracy</a:t>
            </a:r>
          </a:p>
          <a:p>
            <a:pPr marL="742950" lvl="1" indent="-285750">
              <a:buFont typeface="Arial" panose="020B0604020202020204" pitchFamily="34" charset="0"/>
              <a:buChar char="•"/>
            </a:pPr>
            <a:r>
              <a:rPr lang="en-US" sz="1400" dirty="0" smtClean="0">
                <a:solidFill>
                  <a:schemeClr val="tx1"/>
                </a:solidFill>
              </a:rPr>
              <a:t>Internal validation</a:t>
            </a:r>
          </a:p>
          <a:p>
            <a:pPr marL="742950" lvl="1" indent="-285750">
              <a:buFont typeface="Arial" panose="020B0604020202020204" pitchFamily="34" charset="0"/>
              <a:buChar char="•"/>
            </a:pPr>
            <a:r>
              <a:rPr lang="en-US" sz="1400" dirty="0" smtClean="0">
                <a:solidFill>
                  <a:schemeClr val="tx1"/>
                </a:solidFill>
              </a:rPr>
              <a:t>Cross-validation</a:t>
            </a:r>
          </a:p>
          <a:p>
            <a:pPr marL="742950" lvl="1" indent="-285750">
              <a:buFont typeface="Arial" panose="020B0604020202020204" pitchFamily="34" charset="0"/>
              <a:buChar char="•"/>
            </a:pPr>
            <a:r>
              <a:rPr lang="en-US" sz="1400" dirty="0" smtClean="0">
                <a:solidFill>
                  <a:schemeClr val="tx1"/>
                </a:solidFill>
              </a:rPr>
              <a:t>External validation: concordance with previous soil map</a:t>
            </a:r>
          </a:p>
          <a:p>
            <a:pPr lvl="1"/>
            <a:endParaRPr lang="en-US" sz="1400" dirty="0" smtClean="0">
              <a:solidFill>
                <a:schemeClr val="tx1"/>
              </a:solidFill>
            </a:endParaRPr>
          </a:p>
          <a:p>
            <a:pPr marL="285750" indent="-285750">
              <a:buFont typeface="+mj-lt"/>
              <a:buAutoNum type="arabicParenR"/>
            </a:pPr>
            <a:r>
              <a:rPr lang="en-US" sz="1400" dirty="0" smtClean="0">
                <a:solidFill>
                  <a:schemeClr val="tx1"/>
                </a:solidFill>
              </a:rPr>
              <a:t>Prediction and confidence intervals </a:t>
            </a:r>
            <a:r>
              <a:rPr lang="en-US" sz="1400" dirty="0" smtClean="0">
                <a:solidFill>
                  <a:schemeClr val="tx1"/>
                </a:solidFill>
              </a:rPr>
              <a:t>by conditional simulation of kriging model</a:t>
            </a:r>
            <a:endParaRPr lang="en-US" sz="1400" dirty="0" smtClean="0">
              <a:solidFill>
                <a:schemeClr val="tx1"/>
              </a:solidFill>
            </a:endParaRPr>
          </a:p>
          <a:p>
            <a:endParaRPr lang="en-US" sz="1400" dirty="0" smtClean="0">
              <a:solidFill>
                <a:schemeClr val="tx1"/>
              </a:solidFill>
            </a:endParaRPr>
          </a:p>
          <a:p>
            <a:pPr marL="742950" lvl="1" indent="-285750">
              <a:buFont typeface="Arial" panose="020B0604020202020204" pitchFamily="34" charset="0"/>
              <a:buChar char="•"/>
            </a:pPr>
            <a:endParaRPr lang="en-US" sz="1200" dirty="0">
              <a:solidFill>
                <a:schemeClr val="tx1"/>
              </a:solidFill>
            </a:endParaRPr>
          </a:p>
          <a:p>
            <a:pPr marL="285750" indent="-285750">
              <a:buFont typeface="+mj-lt"/>
              <a:buAutoNum type="arabicParenR"/>
            </a:pPr>
            <a:endParaRPr lang="en-US" sz="1400" dirty="0" smtClean="0">
              <a:solidFill>
                <a:schemeClr val="tx1"/>
              </a:solidFill>
            </a:endParaRPr>
          </a:p>
          <a:p>
            <a:pPr marL="285750" indent="-285750">
              <a:buFont typeface="+mj-lt"/>
              <a:buAutoNum type="arabicParenR"/>
            </a:pPr>
            <a:endParaRPr lang="en-US" sz="1400" dirty="0" smtClean="0">
              <a:solidFill>
                <a:schemeClr val="tx1"/>
              </a:solidFill>
            </a:endParaRPr>
          </a:p>
        </p:txBody>
      </p:sp>
    </p:spTree>
    <p:extLst>
      <p:ext uri="{BB962C8B-B14F-4D97-AF65-F5344CB8AC3E}">
        <p14:creationId xmlns:p14="http://schemas.microsoft.com/office/powerpoint/2010/main" val="1241134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299196"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RESULTS (I/V)</a:t>
            </a:r>
            <a:endParaRPr lang="fr-FR" sz="2800" b="1" dirty="0">
              <a:solidFill>
                <a:srgbClr val="6F9D20"/>
              </a:solidFill>
              <a:latin typeface="Arial" pitchFamily="34" charset="0"/>
              <a:cs typeface="Arial" pitchFamily="34" charset="0"/>
            </a:endParaRPr>
          </a:p>
        </p:txBody>
      </p:sp>
      <p:pic>
        <p:nvPicPr>
          <p:cNvPr id="10" name="Imag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820"/>
            <a:ext cx="648760" cy="4410000"/>
          </a:xfrm>
          <a:prstGeom prst="rect">
            <a:avLst/>
          </a:prstGeom>
        </p:spPr>
      </p:pic>
      <p:sp>
        <p:nvSpPr>
          <p:cNvPr id="8" name="ZoneTexte 13"/>
          <p:cNvSpPr txBox="1"/>
          <p:nvPr/>
        </p:nvSpPr>
        <p:spPr>
          <a:xfrm>
            <a:off x="1063390" y="699542"/>
            <a:ext cx="2192684" cy="338554"/>
          </a:xfrm>
          <a:prstGeom prst="rect">
            <a:avLst/>
          </a:prstGeom>
          <a:solidFill>
            <a:schemeClr val="bg1"/>
          </a:solidFill>
        </p:spPr>
        <p:txBody>
          <a:bodyPr wrap="square" rtlCol="0">
            <a:spAutoFit/>
          </a:bodyPr>
          <a:lstStyle/>
          <a:p>
            <a:pPr algn="ctr"/>
            <a:r>
              <a:rPr lang="en-US" sz="1600" b="1" dirty="0" smtClean="0">
                <a:solidFill>
                  <a:srgbClr val="C5DD01"/>
                </a:solidFill>
                <a:latin typeface="Arial" pitchFamily="34" charset="0"/>
                <a:cs typeface="Arial" pitchFamily="34" charset="0"/>
              </a:rPr>
              <a:t>Data </a:t>
            </a:r>
            <a:r>
              <a:rPr lang="en-US" sz="1600" b="1" dirty="0">
                <a:solidFill>
                  <a:srgbClr val="C5DD01"/>
                </a:solidFill>
                <a:latin typeface="Arial" pitchFamily="34" charset="0"/>
                <a:cs typeface="Arial" pitchFamily="34" charset="0"/>
              </a:rPr>
              <a:t>mining </a:t>
            </a:r>
            <a:endParaRPr lang="fr-FR" sz="1600" b="1" dirty="0">
              <a:solidFill>
                <a:srgbClr val="C5DD01"/>
              </a:solidFill>
              <a:latin typeface="Arial" pitchFamily="34" charset="0"/>
              <a:cs typeface="Arial" pitchFamily="34" charset="0"/>
            </a:endParaRPr>
          </a:p>
        </p:txBody>
      </p:sp>
      <p:sp>
        <p:nvSpPr>
          <p:cNvPr id="9" name="ZoneTexte 13"/>
          <p:cNvSpPr txBox="1"/>
          <p:nvPr/>
        </p:nvSpPr>
        <p:spPr>
          <a:xfrm>
            <a:off x="6293294" y="602594"/>
            <a:ext cx="1750541" cy="584775"/>
          </a:xfrm>
          <a:prstGeom prst="rect">
            <a:avLst/>
          </a:prstGeom>
          <a:noFill/>
        </p:spPr>
        <p:txBody>
          <a:bodyPr wrap="square" rtlCol="0">
            <a:spAutoFit/>
          </a:bodyPr>
          <a:lstStyle/>
          <a:p>
            <a:r>
              <a:rPr lang="en-US" sz="1600" b="1" dirty="0" smtClean="0">
                <a:solidFill>
                  <a:srgbClr val="C5DD01"/>
                </a:solidFill>
                <a:latin typeface="Arial" pitchFamily="34" charset="0"/>
                <a:cs typeface="Arial" pitchFamily="34" charset="0"/>
              </a:rPr>
              <a:t>Multi-resolution </a:t>
            </a:r>
            <a:r>
              <a:rPr lang="en-US" sz="1600" b="1" dirty="0" err="1" smtClean="0">
                <a:solidFill>
                  <a:srgbClr val="C5DD01"/>
                </a:solidFill>
                <a:latin typeface="Arial" pitchFamily="34" charset="0"/>
                <a:cs typeface="Arial" pitchFamily="34" charset="0"/>
              </a:rPr>
              <a:t>Kriging</a:t>
            </a:r>
            <a:endParaRPr lang="fr-FR" sz="1600" b="1" dirty="0">
              <a:solidFill>
                <a:srgbClr val="C5DD01"/>
              </a:solidFill>
              <a:latin typeface="Arial" pitchFamily="34" charset="0"/>
              <a:cs typeface="Arial" pitchFamily="34"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906005414"/>
              </p:ext>
            </p:extLst>
          </p:nvPr>
        </p:nvGraphicFramePr>
        <p:xfrm>
          <a:off x="1475656" y="3305580"/>
          <a:ext cx="7333099" cy="1219200"/>
        </p:xfrm>
        <a:graphic>
          <a:graphicData uri="http://schemas.openxmlformats.org/drawingml/2006/table">
            <a:tbl>
              <a:tblPr firstRow="1" bandRow="1">
                <a:tableStyleId>{F5AB1C69-6EDB-4FF4-983F-18BD219EF322}</a:tableStyleId>
              </a:tblPr>
              <a:tblGrid>
                <a:gridCol w="1132349"/>
                <a:gridCol w="584126"/>
                <a:gridCol w="864096"/>
                <a:gridCol w="1008112"/>
                <a:gridCol w="1080120"/>
                <a:gridCol w="864096"/>
                <a:gridCol w="936104"/>
                <a:gridCol w="864096"/>
              </a:tblGrid>
              <a:tr h="181975">
                <a:tc>
                  <a:txBody>
                    <a:bodyPr/>
                    <a:lstStyle/>
                    <a:p>
                      <a:endParaRPr lang="fr-FR" sz="1400" dirty="0"/>
                    </a:p>
                  </a:txBody>
                  <a:tcPr/>
                </a:tc>
                <a:tc>
                  <a:txBody>
                    <a:bodyPr/>
                    <a:lstStyle/>
                    <a:p>
                      <a:r>
                        <a:rPr lang="fr-FR" sz="1400" dirty="0" smtClean="0"/>
                        <a:t>Min</a:t>
                      </a:r>
                      <a:endParaRPr lang="fr-FR" sz="1400" dirty="0"/>
                    </a:p>
                  </a:txBody>
                  <a:tcPr/>
                </a:tc>
                <a:tc>
                  <a:txBody>
                    <a:bodyPr/>
                    <a:lstStyle/>
                    <a:p>
                      <a:r>
                        <a:rPr lang="fr-FR" sz="1400" dirty="0" smtClean="0"/>
                        <a:t>Q1</a:t>
                      </a:r>
                      <a:endParaRPr lang="fr-FR" sz="1400" dirty="0"/>
                    </a:p>
                  </a:txBody>
                  <a:tcPr/>
                </a:tc>
                <a:tc>
                  <a:txBody>
                    <a:bodyPr/>
                    <a:lstStyle/>
                    <a:p>
                      <a:r>
                        <a:rPr lang="fr-FR" sz="1400" dirty="0" err="1" smtClean="0"/>
                        <a:t>Mean</a:t>
                      </a:r>
                      <a:endParaRPr lang="fr-FR" sz="1400" dirty="0"/>
                    </a:p>
                  </a:txBody>
                  <a:tcPr/>
                </a:tc>
                <a:tc>
                  <a:txBody>
                    <a:bodyPr/>
                    <a:lstStyle/>
                    <a:p>
                      <a:r>
                        <a:rPr lang="fr-FR" sz="1400" dirty="0" err="1" smtClean="0"/>
                        <a:t>Median</a:t>
                      </a:r>
                      <a:endParaRPr lang="fr-FR" sz="1400" dirty="0"/>
                    </a:p>
                  </a:txBody>
                  <a:tcPr/>
                </a:tc>
                <a:tc>
                  <a:txBody>
                    <a:bodyPr/>
                    <a:lstStyle/>
                    <a:p>
                      <a:r>
                        <a:rPr lang="fr-FR" sz="1400" dirty="0" smtClean="0"/>
                        <a:t>Q3</a:t>
                      </a:r>
                      <a:endParaRPr lang="fr-FR" sz="1400" dirty="0"/>
                    </a:p>
                  </a:txBody>
                  <a:tcPr/>
                </a:tc>
                <a:tc>
                  <a:txBody>
                    <a:bodyPr/>
                    <a:lstStyle/>
                    <a:p>
                      <a:r>
                        <a:rPr lang="fr-FR" sz="1400" dirty="0" smtClean="0"/>
                        <a:t>Max</a:t>
                      </a:r>
                      <a:endParaRPr lang="fr-FR" sz="1400" dirty="0"/>
                    </a:p>
                  </a:txBody>
                  <a:tcPr/>
                </a:tc>
                <a:tc>
                  <a:txBody>
                    <a:bodyPr/>
                    <a:lstStyle/>
                    <a:p>
                      <a:r>
                        <a:rPr lang="fr-FR" sz="1400" dirty="0" err="1" smtClean="0"/>
                        <a:t>sd</a:t>
                      </a:r>
                      <a:endParaRPr lang="fr-FR" sz="1400" dirty="0"/>
                    </a:p>
                  </a:txBody>
                  <a:tcPr/>
                </a:tc>
              </a:tr>
              <a:tr h="181975">
                <a:tc>
                  <a:txBody>
                    <a:bodyPr/>
                    <a:lstStyle/>
                    <a:p>
                      <a:r>
                        <a:rPr lang="fr-FR" sz="1400" dirty="0" smtClean="0"/>
                        <a:t>Data Mining</a:t>
                      </a:r>
                      <a:endParaRPr lang="fr-FR" sz="1400" dirty="0"/>
                    </a:p>
                  </a:txBody>
                  <a:tcPr/>
                </a:tc>
                <a:tc>
                  <a:txBody>
                    <a:bodyPr/>
                    <a:lstStyle/>
                    <a:p>
                      <a:r>
                        <a:rPr lang="fr-FR" sz="1400" dirty="0" smtClean="0"/>
                        <a:t>0</a:t>
                      </a:r>
                      <a:endParaRPr lang="fr-FR" sz="1400" dirty="0"/>
                    </a:p>
                  </a:txBody>
                  <a:tcPr/>
                </a:tc>
                <a:tc>
                  <a:txBody>
                    <a:bodyPr/>
                    <a:lstStyle/>
                    <a:p>
                      <a:r>
                        <a:rPr lang="fr-FR" sz="1400" dirty="0" smtClean="0"/>
                        <a:t>66</a:t>
                      </a:r>
                      <a:endParaRPr lang="fr-FR" sz="1400" dirty="0"/>
                    </a:p>
                  </a:txBody>
                  <a:tcPr/>
                </a:tc>
                <a:tc>
                  <a:txBody>
                    <a:bodyPr/>
                    <a:lstStyle/>
                    <a:p>
                      <a:r>
                        <a:rPr lang="fr-FR" sz="1400" dirty="0" smtClean="0"/>
                        <a:t>99</a:t>
                      </a:r>
                      <a:endParaRPr lang="fr-FR" sz="1400" dirty="0"/>
                    </a:p>
                  </a:txBody>
                  <a:tcPr/>
                </a:tc>
                <a:tc>
                  <a:txBody>
                    <a:bodyPr/>
                    <a:lstStyle/>
                    <a:p>
                      <a:r>
                        <a:rPr lang="fr-FR" sz="1400" dirty="0" smtClean="0"/>
                        <a:t>97</a:t>
                      </a:r>
                      <a:endParaRPr lang="fr-FR" sz="1400" dirty="0"/>
                    </a:p>
                  </a:txBody>
                  <a:tcPr/>
                </a:tc>
                <a:tc>
                  <a:txBody>
                    <a:bodyPr/>
                    <a:lstStyle/>
                    <a:p>
                      <a:r>
                        <a:rPr lang="fr-FR" sz="1400" dirty="0" smtClean="0"/>
                        <a:t>125</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288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45</a:t>
                      </a:r>
                    </a:p>
                  </a:txBody>
                  <a:tcPr/>
                </a:tc>
              </a:tr>
              <a:tr h="181975">
                <a:tc>
                  <a:txBody>
                    <a:bodyPr/>
                    <a:lstStyle/>
                    <a:p>
                      <a:r>
                        <a:rPr lang="fr-FR" sz="1400" dirty="0" smtClean="0"/>
                        <a:t>MR </a:t>
                      </a:r>
                      <a:r>
                        <a:rPr lang="fr-FR" sz="1400" dirty="0" err="1" smtClean="0"/>
                        <a:t>Kriging</a:t>
                      </a:r>
                      <a:endParaRPr lang="fr-FR" sz="1400" dirty="0"/>
                    </a:p>
                  </a:txBody>
                  <a:tcPr/>
                </a:tc>
                <a:tc>
                  <a:txBody>
                    <a:bodyPr/>
                    <a:lstStyle/>
                    <a:p>
                      <a:r>
                        <a:rPr lang="fr-FR" sz="1400" dirty="0" smtClean="0"/>
                        <a:t>4</a:t>
                      </a:r>
                      <a:endParaRPr lang="fr-FR" sz="1400" dirty="0"/>
                    </a:p>
                  </a:txBody>
                  <a:tcPr/>
                </a:tc>
                <a:tc>
                  <a:txBody>
                    <a:bodyPr/>
                    <a:lstStyle/>
                    <a:p>
                      <a:r>
                        <a:rPr lang="fr-FR" sz="1400" dirty="0" smtClean="0"/>
                        <a:t>78</a:t>
                      </a:r>
                      <a:endParaRPr lang="fr-FR" sz="1400" dirty="0"/>
                    </a:p>
                  </a:txBody>
                  <a:tcPr/>
                </a:tc>
                <a:tc>
                  <a:txBody>
                    <a:bodyPr/>
                    <a:lstStyle/>
                    <a:p>
                      <a:r>
                        <a:rPr lang="fr-FR" sz="1400" dirty="0" smtClean="0"/>
                        <a:t>95</a:t>
                      </a:r>
                      <a:endParaRPr lang="fr-FR" sz="1400" dirty="0"/>
                    </a:p>
                  </a:txBody>
                  <a:tcPr/>
                </a:tc>
                <a:tc>
                  <a:txBody>
                    <a:bodyPr/>
                    <a:lstStyle/>
                    <a:p>
                      <a:r>
                        <a:rPr lang="fr-FR" sz="1400" dirty="0" smtClean="0"/>
                        <a:t>96</a:t>
                      </a:r>
                      <a:endParaRPr lang="fr-FR" sz="1400" dirty="0"/>
                    </a:p>
                  </a:txBody>
                  <a:tcPr/>
                </a:tc>
                <a:tc>
                  <a:txBody>
                    <a:bodyPr/>
                    <a:lstStyle/>
                    <a:p>
                      <a:r>
                        <a:rPr lang="fr-FR" sz="1400" dirty="0" smtClean="0"/>
                        <a:t>112</a:t>
                      </a:r>
                      <a:endParaRPr lang="fr-FR" sz="1400" dirty="0"/>
                    </a:p>
                  </a:txBody>
                  <a:tcPr/>
                </a:tc>
                <a:tc>
                  <a:txBody>
                    <a:bodyPr/>
                    <a:lstStyle/>
                    <a:p>
                      <a:r>
                        <a:rPr lang="fr-FR" sz="1400" dirty="0" smtClean="0"/>
                        <a:t>193</a:t>
                      </a:r>
                      <a:endParaRPr lang="fr-FR" sz="1400" dirty="0"/>
                    </a:p>
                  </a:txBody>
                  <a:tcPr/>
                </a:tc>
                <a:tc>
                  <a:txBody>
                    <a:bodyPr/>
                    <a:lstStyle/>
                    <a:p>
                      <a:r>
                        <a:rPr lang="fr-FR" sz="1400" dirty="0" smtClean="0"/>
                        <a:t>25</a:t>
                      </a:r>
                      <a:endParaRPr lang="fr-FR" sz="1400" dirty="0"/>
                    </a:p>
                  </a:txBody>
                  <a:tcPr/>
                </a:tc>
              </a:tr>
              <a:tr h="181975">
                <a:tc>
                  <a:txBody>
                    <a:bodyPr/>
                    <a:lstStyle/>
                    <a:p>
                      <a:r>
                        <a:rPr lang="fr-FR" sz="1400" dirty="0" err="1" smtClean="0"/>
                        <a:t>Difference</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-154</a:t>
                      </a:r>
                    </a:p>
                  </a:txBody>
                  <a:tcPr/>
                </a:tc>
                <a:tc>
                  <a:txBody>
                    <a:bodyPr/>
                    <a:lstStyle/>
                    <a:p>
                      <a:r>
                        <a:rPr lang="fr-FR" sz="1400" dirty="0" smtClean="0"/>
                        <a:t>-18</a:t>
                      </a:r>
                      <a:endParaRPr lang="fr-FR" sz="1400" dirty="0"/>
                    </a:p>
                  </a:txBody>
                  <a:tcPr/>
                </a:tc>
                <a:tc>
                  <a:txBody>
                    <a:bodyPr/>
                    <a:lstStyle/>
                    <a:p>
                      <a:r>
                        <a:rPr lang="fr-FR" sz="1400" dirty="0" smtClean="0"/>
                        <a:t>4</a:t>
                      </a:r>
                      <a:endParaRPr lang="fr-FR" sz="1400" dirty="0"/>
                    </a:p>
                  </a:txBody>
                  <a:tcPr/>
                </a:tc>
                <a:tc>
                  <a:txBody>
                    <a:bodyPr/>
                    <a:lstStyle/>
                    <a:p>
                      <a:r>
                        <a:rPr lang="fr-FR" sz="1400" dirty="0" smtClean="0"/>
                        <a:t>1</a:t>
                      </a:r>
                      <a:endParaRPr lang="fr-FR" sz="1400" dirty="0"/>
                    </a:p>
                  </a:txBody>
                  <a:tcPr/>
                </a:tc>
                <a:tc>
                  <a:txBody>
                    <a:bodyPr/>
                    <a:lstStyle/>
                    <a:p>
                      <a:r>
                        <a:rPr lang="fr-FR" sz="1400" dirty="0" smtClean="0"/>
                        <a:t>24</a:t>
                      </a:r>
                      <a:endParaRPr lang="fr-FR" sz="1400" dirty="0"/>
                    </a:p>
                  </a:txBody>
                  <a:tcPr/>
                </a:tc>
                <a:tc>
                  <a:txBody>
                    <a:bodyPr/>
                    <a:lstStyle/>
                    <a:p>
                      <a:r>
                        <a:rPr lang="fr-FR" sz="1400" dirty="0" smtClean="0"/>
                        <a:t>186</a:t>
                      </a:r>
                      <a:endParaRPr lang="fr-FR" sz="1400" dirty="0"/>
                    </a:p>
                  </a:txBody>
                  <a:tcPr/>
                </a:tc>
                <a:tc>
                  <a:txBody>
                    <a:bodyPr/>
                    <a:lstStyle/>
                    <a:p>
                      <a:r>
                        <a:rPr lang="fr-FR" sz="1400" dirty="0" smtClean="0"/>
                        <a:t>33</a:t>
                      </a:r>
                      <a:endParaRPr lang="fr-FR" sz="1400" dirty="0"/>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9820" y="2853254"/>
            <a:ext cx="720080" cy="43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439900" y="871401"/>
            <a:ext cx="2477232" cy="2520179"/>
          </a:xfrm>
          <a:prstGeom prst="rect">
            <a:avLst/>
          </a:prstGeom>
        </p:spPr>
      </p:pic>
      <p:pic>
        <p:nvPicPr>
          <p:cNvPr id="17" name="Image 1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543011" y="871401"/>
            <a:ext cx="2475067" cy="2564445"/>
          </a:xfrm>
          <a:prstGeom prst="rect">
            <a:avLst/>
          </a:prstGeom>
        </p:spPr>
      </p:pic>
      <p:pic>
        <p:nvPicPr>
          <p:cNvPr id="18" name="Image 1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15963" y="2324968"/>
            <a:ext cx="936104" cy="611892"/>
          </a:xfrm>
          <a:prstGeom prst="rect">
            <a:avLst/>
          </a:prstGeom>
        </p:spPr>
      </p:pic>
      <p:pic>
        <p:nvPicPr>
          <p:cNvPr id="4" name="Image 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851920" y="834704"/>
            <a:ext cx="2754403" cy="2556440"/>
          </a:xfrm>
          <a:prstGeom prst="rect">
            <a:avLst/>
          </a:prstGeom>
        </p:spPr>
      </p:pic>
      <p:pic>
        <p:nvPicPr>
          <p:cNvPr id="19" name="Image 18"/>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22514" y="910703"/>
            <a:ext cx="1999186" cy="398725"/>
          </a:xfrm>
          <a:prstGeom prst="rect">
            <a:avLst/>
          </a:prstGeom>
        </p:spPr>
      </p:pic>
      <p:sp>
        <p:nvSpPr>
          <p:cNvPr id="20" name="ZoneTexte 13"/>
          <p:cNvSpPr txBox="1"/>
          <p:nvPr/>
        </p:nvSpPr>
        <p:spPr>
          <a:xfrm>
            <a:off x="3256074" y="619897"/>
            <a:ext cx="2192684" cy="338554"/>
          </a:xfrm>
          <a:prstGeom prst="rect">
            <a:avLst/>
          </a:prstGeom>
          <a:solidFill>
            <a:schemeClr val="bg1"/>
          </a:solidFill>
        </p:spPr>
        <p:txBody>
          <a:bodyPr wrap="square" rtlCol="0">
            <a:spAutoFit/>
          </a:bodyPr>
          <a:lstStyle/>
          <a:p>
            <a:pPr algn="ctr"/>
            <a:r>
              <a:rPr lang="en-US" sz="1600" b="1" dirty="0" smtClean="0">
                <a:solidFill>
                  <a:srgbClr val="C5DD01"/>
                </a:solidFill>
                <a:latin typeface="Arial" pitchFamily="34" charset="0"/>
                <a:cs typeface="Arial" pitchFamily="34" charset="0"/>
              </a:rPr>
              <a:t>-</a:t>
            </a:r>
            <a:endParaRPr lang="fr-FR" sz="1600" b="1" dirty="0">
              <a:solidFill>
                <a:srgbClr val="C5DD01"/>
              </a:solidFill>
              <a:latin typeface="Arial" pitchFamily="34" charset="0"/>
              <a:cs typeface="Arial" pitchFamily="34" charset="0"/>
            </a:endParaRPr>
          </a:p>
        </p:txBody>
      </p:sp>
      <p:graphicFrame>
        <p:nvGraphicFramePr>
          <p:cNvPr id="21" name="Tableau 20"/>
          <p:cNvGraphicFramePr>
            <a:graphicFrameLocks noGrp="1"/>
          </p:cNvGraphicFramePr>
          <p:nvPr>
            <p:extLst>
              <p:ext uri="{D42A27DB-BD31-4B8C-83A1-F6EECF244321}">
                <p14:modId xmlns:p14="http://schemas.microsoft.com/office/powerpoint/2010/main" val="3357101743"/>
              </p:ext>
            </p:extLst>
          </p:nvPr>
        </p:nvGraphicFramePr>
        <p:xfrm>
          <a:off x="1444322" y="3327483"/>
          <a:ext cx="7333099" cy="914400"/>
        </p:xfrm>
        <a:graphic>
          <a:graphicData uri="http://schemas.openxmlformats.org/drawingml/2006/table">
            <a:tbl>
              <a:tblPr firstRow="1" bandRow="1">
                <a:tableStyleId>{F5AB1C69-6EDB-4FF4-983F-18BD219EF322}</a:tableStyleId>
              </a:tblPr>
              <a:tblGrid>
                <a:gridCol w="1132349"/>
                <a:gridCol w="584126"/>
                <a:gridCol w="864096"/>
                <a:gridCol w="1008112"/>
                <a:gridCol w="1080120"/>
                <a:gridCol w="864096"/>
                <a:gridCol w="936104"/>
                <a:gridCol w="864096"/>
              </a:tblGrid>
              <a:tr h="181975">
                <a:tc>
                  <a:txBody>
                    <a:bodyPr/>
                    <a:lstStyle/>
                    <a:p>
                      <a:endParaRPr lang="fr-FR" sz="1400" dirty="0"/>
                    </a:p>
                  </a:txBody>
                  <a:tcPr/>
                </a:tc>
                <a:tc>
                  <a:txBody>
                    <a:bodyPr/>
                    <a:lstStyle/>
                    <a:p>
                      <a:r>
                        <a:rPr lang="fr-FR" sz="1400" dirty="0" smtClean="0"/>
                        <a:t>Min</a:t>
                      </a:r>
                      <a:endParaRPr lang="fr-FR" sz="1400" dirty="0"/>
                    </a:p>
                  </a:txBody>
                  <a:tcPr/>
                </a:tc>
                <a:tc>
                  <a:txBody>
                    <a:bodyPr/>
                    <a:lstStyle/>
                    <a:p>
                      <a:r>
                        <a:rPr lang="fr-FR" sz="1400" dirty="0" smtClean="0"/>
                        <a:t>Q1</a:t>
                      </a:r>
                      <a:endParaRPr lang="fr-FR" sz="1400" dirty="0"/>
                    </a:p>
                  </a:txBody>
                  <a:tcPr/>
                </a:tc>
                <a:tc>
                  <a:txBody>
                    <a:bodyPr/>
                    <a:lstStyle/>
                    <a:p>
                      <a:r>
                        <a:rPr lang="fr-FR" sz="1400" dirty="0" err="1" smtClean="0"/>
                        <a:t>Mean</a:t>
                      </a:r>
                      <a:endParaRPr lang="fr-FR" sz="1400" dirty="0"/>
                    </a:p>
                  </a:txBody>
                  <a:tcPr/>
                </a:tc>
                <a:tc>
                  <a:txBody>
                    <a:bodyPr/>
                    <a:lstStyle/>
                    <a:p>
                      <a:r>
                        <a:rPr lang="fr-FR" sz="1400" dirty="0" err="1" smtClean="0"/>
                        <a:t>Median</a:t>
                      </a:r>
                      <a:endParaRPr lang="fr-FR" sz="1400" dirty="0"/>
                    </a:p>
                  </a:txBody>
                  <a:tcPr/>
                </a:tc>
                <a:tc>
                  <a:txBody>
                    <a:bodyPr/>
                    <a:lstStyle/>
                    <a:p>
                      <a:r>
                        <a:rPr lang="fr-FR" sz="1400" dirty="0" smtClean="0"/>
                        <a:t>Q3</a:t>
                      </a:r>
                      <a:endParaRPr lang="fr-FR" sz="1400" dirty="0"/>
                    </a:p>
                  </a:txBody>
                  <a:tcPr/>
                </a:tc>
                <a:tc>
                  <a:txBody>
                    <a:bodyPr/>
                    <a:lstStyle/>
                    <a:p>
                      <a:r>
                        <a:rPr lang="fr-FR" sz="1400" dirty="0" smtClean="0"/>
                        <a:t>Max</a:t>
                      </a:r>
                      <a:endParaRPr lang="fr-FR" sz="1400" dirty="0"/>
                    </a:p>
                  </a:txBody>
                  <a:tcPr/>
                </a:tc>
                <a:tc>
                  <a:txBody>
                    <a:bodyPr/>
                    <a:lstStyle/>
                    <a:p>
                      <a:r>
                        <a:rPr lang="fr-FR" sz="1400" dirty="0" err="1" smtClean="0"/>
                        <a:t>sd</a:t>
                      </a:r>
                      <a:endParaRPr lang="fr-FR" sz="1400" dirty="0"/>
                    </a:p>
                  </a:txBody>
                  <a:tcPr/>
                </a:tc>
              </a:tr>
              <a:tr h="181975">
                <a:tc>
                  <a:txBody>
                    <a:bodyPr/>
                    <a:lstStyle/>
                    <a:p>
                      <a:r>
                        <a:rPr lang="fr-FR" sz="1400" dirty="0" smtClean="0"/>
                        <a:t>Data Mining</a:t>
                      </a:r>
                      <a:endParaRPr lang="fr-FR" sz="1400" dirty="0"/>
                    </a:p>
                  </a:txBody>
                  <a:tcPr/>
                </a:tc>
                <a:tc>
                  <a:txBody>
                    <a:bodyPr/>
                    <a:lstStyle/>
                    <a:p>
                      <a:r>
                        <a:rPr lang="fr-FR" sz="1400" dirty="0" smtClean="0"/>
                        <a:t>0</a:t>
                      </a:r>
                      <a:endParaRPr lang="fr-FR" sz="1400" dirty="0"/>
                    </a:p>
                  </a:txBody>
                  <a:tcPr/>
                </a:tc>
                <a:tc>
                  <a:txBody>
                    <a:bodyPr/>
                    <a:lstStyle/>
                    <a:p>
                      <a:r>
                        <a:rPr lang="fr-FR" sz="1400" dirty="0" smtClean="0"/>
                        <a:t>97</a:t>
                      </a:r>
                      <a:endParaRPr lang="fr-FR" sz="1400" dirty="0"/>
                    </a:p>
                  </a:txBody>
                  <a:tcPr/>
                </a:tc>
                <a:tc>
                  <a:txBody>
                    <a:bodyPr/>
                    <a:lstStyle/>
                    <a:p>
                      <a:r>
                        <a:rPr lang="fr-FR" sz="1400" dirty="0" smtClean="0"/>
                        <a:t>111</a:t>
                      </a:r>
                      <a:endParaRPr lang="fr-FR" sz="1400" dirty="0"/>
                    </a:p>
                  </a:txBody>
                  <a:tcPr/>
                </a:tc>
                <a:tc>
                  <a:txBody>
                    <a:bodyPr/>
                    <a:lstStyle/>
                    <a:p>
                      <a:r>
                        <a:rPr lang="fr-FR" sz="1400" dirty="0" smtClean="0"/>
                        <a:t>113</a:t>
                      </a:r>
                      <a:endParaRPr lang="fr-FR" sz="1400" dirty="0"/>
                    </a:p>
                  </a:txBody>
                  <a:tcPr/>
                </a:tc>
                <a:tc>
                  <a:txBody>
                    <a:bodyPr/>
                    <a:lstStyle/>
                    <a:p>
                      <a:r>
                        <a:rPr lang="fr-FR" sz="1400" dirty="0" smtClean="0"/>
                        <a:t>127</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197</a:t>
                      </a:r>
                    </a:p>
                  </a:txBody>
                  <a:tcPr/>
                </a:tc>
              </a:tr>
              <a:tr h="181975">
                <a:tc>
                  <a:txBody>
                    <a:bodyPr/>
                    <a:lstStyle/>
                    <a:p>
                      <a:r>
                        <a:rPr lang="fr-FR" sz="1400" dirty="0" smtClean="0"/>
                        <a:t>MR </a:t>
                      </a:r>
                      <a:r>
                        <a:rPr lang="fr-FR" sz="1400" dirty="0" err="1" smtClean="0"/>
                        <a:t>Kriging</a:t>
                      </a:r>
                      <a:endParaRPr lang="fr-FR" sz="1400" dirty="0"/>
                    </a:p>
                  </a:txBody>
                  <a:tcPr/>
                </a:tc>
                <a:tc>
                  <a:txBody>
                    <a:bodyPr/>
                    <a:lstStyle/>
                    <a:p>
                      <a:r>
                        <a:rPr lang="fr-FR" sz="1400" dirty="0" smtClean="0"/>
                        <a:t>13</a:t>
                      </a:r>
                      <a:endParaRPr lang="fr-FR" sz="1400" dirty="0"/>
                    </a:p>
                  </a:txBody>
                  <a:tcPr/>
                </a:tc>
                <a:tc>
                  <a:txBody>
                    <a:bodyPr/>
                    <a:lstStyle/>
                    <a:p>
                      <a:r>
                        <a:rPr lang="fr-FR" sz="1400" dirty="0" smtClean="0"/>
                        <a:t>35</a:t>
                      </a:r>
                      <a:endParaRPr lang="fr-FR" sz="1400" dirty="0"/>
                    </a:p>
                  </a:txBody>
                  <a:tcPr/>
                </a:tc>
                <a:tc>
                  <a:txBody>
                    <a:bodyPr/>
                    <a:lstStyle/>
                    <a:p>
                      <a:r>
                        <a:rPr lang="fr-FR" sz="1400" dirty="0" smtClean="0"/>
                        <a:t>38</a:t>
                      </a:r>
                      <a:endParaRPr lang="fr-FR" sz="1400" dirty="0"/>
                    </a:p>
                  </a:txBody>
                  <a:tcPr/>
                </a:tc>
                <a:tc>
                  <a:txBody>
                    <a:bodyPr/>
                    <a:lstStyle/>
                    <a:p>
                      <a:r>
                        <a:rPr lang="fr-FR" sz="1400" dirty="0" smtClean="0"/>
                        <a:t>38</a:t>
                      </a:r>
                      <a:endParaRPr lang="fr-FR" sz="1400" dirty="0"/>
                    </a:p>
                  </a:txBody>
                  <a:tcPr/>
                </a:tc>
                <a:tc>
                  <a:txBody>
                    <a:bodyPr/>
                    <a:lstStyle/>
                    <a:p>
                      <a:r>
                        <a:rPr lang="fr-FR" sz="1400" dirty="0" smtClean="0"/>
                        <a:t>42</a:t>
                      </a:r>
                      <a:endParaRPr lang="fr-FR" sz="1400" dirty="0"/>
                    </a:p>
                  </a:txBody>
                  <a:tcPr/>
                </a:tc>
                <a:tc>
                  <a:txBody>
                    <a:bodyPr/>
                    <a:lstStyle/>
                    <a:p>
                      <a:r>
                        <a:rPr lang="fr-FR" sz="1400" dirty="0" smtClean="0"/>
                        <a:t>72</a:t>
                      </a:r>
                      <a:endParaRPr lang="fr-FR" sz="1400" dirty="0"/>
                    </a:p>
                  </a:txBody>
                  <a:tcPr/>
                </a:tc>
                <a:tc>
                  <a:txBody>
                    <a:bodyPr/>
                    <a:lstStyle/>
                    <a:p>
                      <a:r>
                        <a:rPr lang="fr-FR" sz="1400" dirty="0" smtClean="0"/>
                        <a:t>6</a:t>
                      </a:r>
                      <a:endParaRPr lang="fr-FR" sz="1400" dirty="0"/>
                    </a:p>
                  </a:txBody>
                  <a:tcPr/>
                </a:tc>
              </a:tr>
            </a:tbl>
          </a:graphicData>
        </a:graphic>
      </p:graphicFrame>
      <p:pic>
        <p:nvPicPr>
          <p:cNvPr id="2" name="Image 1"/>
          <p:cNvPicPr>
            <a:picLocks noChangeAspect="1"/>
          </p:cNvPicPr>
          <p:nvPr/>
        </p:nvPicPr>
        <p:blipFill rotWithShape="1">
          <a:blip r:embed="rId10" cstate="print">
            <a:extLst>
              <a:ext uri="{28A0092B-C50C-407E-A947-70E740481C1C}">
                <a14:useLocalDpi xmlns:a14="http://schemas.microsoft.com/office/drawing/2010/main"/>
              </a:ext>
            </a:extLst>
          </a:blip>
          <a:srcRect l="-3286" t="-1207"/>
          <a:stretch/>
        </p:blipFill>
        <p:spPr>
          <a:xfrm>
            <a:off x="750300" y="910704"/>
            <a:ext cx="3449344" cy="2479764"/>
          </a:xfrm>
          <a:prstGeom prst="rect">
            <a:avLst/>
          </a:prstGeom>
        </p:spPr>
      </p:pic>
      <p:pic>
        <p:nvPicPr>
          <p:cNvPr id="23" name="Image 22"/>
          <p:cNvPicPr>
            <a:picLocks noChangeAspect="1"/>
          </p:cNvPicPr>
          <p:nvPr/>
        </p:nvPicPr>
        <p:blipFill rotWithShape="1">
          <a:blip r:embed="rId11" cstate="print">
            <a:extLst>
              <a:ext uri="{28A0092B-C50C-407E-A947-70E740481C1C}">
                <a14:useLocalDpi xmlns:a14="http://schemas.microsoft.com/office/drawing/2010/main"/>
              </a:ext>
            </a:extLst>
          </a:blip>
          <a:srcRect t="-3301" r="-9359"/>
          <a:stretch/>
        </p:blipFill>
        <p:spPr>
          <a:xfrm>
            <a:off x="6527771" y="821060"/>
            <a:ext cx="2749759" cy="2512298"/>
          </a:xfrm>
          <a:prstGeom prst="rect">
            <a:avLst/>
          </a:prstGeom>
        </p:spPr>
      </p:pic>
      <p:sp>
        <p:nvSpPr>
          <p:cNvPr id="5" name="Rectangle 4"/>
          <p:cNvSpPr/>
          <p:nvPr/>
        </p:nvSpPr>
        <p:spPr>
          <a:xfrm>
            <a:off x="1084015" y="3282825"/>
            <a:ext cx="103609" cy="10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4" name="Tableau 23"/>
          <p:cNvGraphicFramePr>
            <a:graphicFrameLocks noGrp="1"/>
          </p:cNvGraphicFramePr>
          <p:nvPr>
            <p:extLst>
              <p:ext uri="{D42A27DB-BD31-4B8C-83A1-F6EECF244321}">
                <p14:modId xmlns:p14="http://schemas.microsoft.com/office/powerpoint/2010/main" val="344316727"/>
              </p:ext>
            </p:extLst>
          </p:nvPr>
        </p:nvGraphicFramePr>
        <p:xfrm>
          <a:off x="3227207" y="910703"/>
          <a:ext cx="3839718" cy="1473200"/>
        </p:xfrm>
        <a:graphic>
          <a:graphicData uri="http://schemas.openxmlformats.org/drawingml/2006/table">
            <a:tbl>
              <a:tblPr firstRow="1" bandRow="1">
                <a:tableStyleId>{F5AB1C69-6EDB-4FF4-983F-18BD219EF322}</a:tableStyleId>
              </a:tblPr>
              <a:tblGrid>
                <a:gridCol w="1436823"/>
                <a:gridCol w="1441041"/>
                <a:gridCol w="961854"/>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Validation</a:t>
                      </a:r>
                    </a:p>
                    <a:p>
                      <a:r>
                        <a:rPr lang="fr-FR" sz="1400" dirty="0" smtClean="0"/>
                        <a:t>Type </a:t>
                      </a:r>
                      <a:r>
                        <a:rPr lang="fr-FR" sz="1200" dirty="0" smtClean="0"/>
                        <a:t>(</a:t>
                      </a:r>
                      <a:r>
                        <a:rPr lang="fr-FR" sz="1200" dirty="0" smtClean="0">
                          <a:solidFill>
                            <a:srgbClr val="FFFF00"/>
                          </a:solidFill>
                        </a:rPr>
                        <a:t>90% </a:t>
                      </a:r>
                      <a:r>
                        <a:rPr lang="fr-FR" sz="1200" dirty="0" err="1" smtClean="0">
                          <a:solidFill>
                            <a:srgbClr val="FFFF00"/>
                          </a:solidFill>
                        </a:rPr>
                        <a:t>prediction</a:t>
                      </a:r>
                      <a:r>
                        <a:rPr lang="fr-FR" sz="1200" dirty="0" smtClean="0">
                          <a:solidFill>
                            <a:srgbClr val="FFFF00"/>
                          </a:solidFill>
                        </a:rPr>
                        <a:t> </a:t>
                      </a:r>
                      <a:r>
                        <a:rPr lang="fr-FR" sz="1200" dirty="0" err="1" smtClean="0">
                          <a:solidFill>
                            <a:srgbClr val="FFFF00"/>
                          </a:solidFill>
                        </a:rPr>
                        <a:t>interval</a:t>
                      </a:r>
                      <a:r>
                        <a:rPr lang="fr-FR" sz="1400" dirty="0" smtClean="0"/>
                        <a:t>)</a:t>
                      </a:r>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Data mining </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Multi-resolution </a:t>
                      </a:r>
                      <a:r>
                        <a:rPr lang="en-US" sz="1400" dirty="0" err="1" smtClean="0"/>
                        <a:t>Kriging</a:t>
                      </a:r>
                      <a:endParaRPr lang="fr-FR" sz="1400"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Internal</a:t>
                      </a:r>
                    </a:p>
                  </a:txBody>
                  <a:tcPr/>
                </a:tc>
                <a:tc>
                  <a:txBody>
                    <a:bodyPr/>
                    <a:lstStyle/>
                    <a:p>
                      <a:r>
                        <a:rPr lang="fr-FR" sz="1400" dirty="0" smtClean="0"/>
                        <a:t>91 %</a:t>
                      </a:r>
                      <a:endParaRPr lang="fr-FR" sz="1400" dirty="0"/>
                    </a:p>
                  </a:txBody>
                  <a:tcPr/>
                </a:tc>
                <a:tc>
                  <a:txBody>
                    <a:bodyPr/>
                    <a:lstStyle/>
                    <a:p>
                      <a:r>
                        <a:rPr lang="fr-FR" sz="1400" dirty="0" smtClean="0"/>
                        <a:t>32 %</a:t>
                      </a:r>
                      <a:endParaRPr lang="fr-FR" sz="1400" dirty="0"/>
                    </a:p>
                  </a:txBody>
                  <a:tcPr/>
                </a:tc>
              </a:tr>
              <a:tr h="370840">
                <a:tc>
                  <a:txBody>
                    <a:bodyPr/>
                    <a:lstStyle/>
                    <a:p>
                      <a:r>
                        <a:rPr lang="fr-FR" sz="1400" dirty="0" err="1" smtClean="0"/>
                        <a:t>External</a:t>
                      </a:r>
                      <a:r>
                        <a:rPr lang="fr-FR" sz="1400" baseline="0" dirty="0" smtClean="0"/>
                        <a:t> </a:t>
                      </a:r>
                      <a:endParaRPr lang="fr-FR" sz="1400" dirty="0"/>
                    </a:p>
                  </a:txBody>
                  <a:tcPr/>
                </a:tc>
                <a:tc>
                  <a:txBody>
                    <a:bodyPr/>
                    <a:lstStyle/>
                    <a:p>
                      <a:r>
                        <a:rPr lang="fr-FR" sz="1400" dirty="0" smtClean="0">
                          <a:sym typeface="Wingdings" panose="05000000000000000000" pitchFamily="2" charset="2"/>
                        </a:rPr>
                        <a:t>72 %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30 %</a:t>
                      </a:r>
                    </a:p>
                  </a:txBody>
                  <a:tcPr/>
                </a:tc>
              </a:tr>
            </a:tbl>
          </a:graphicData>
        </a:graphic>
      </p:graphicFrame>
      <p:sp>
        <p:nvSpPr>
          <p:cNvPr id="3" name="TextBox 2"/>
          <p:cNvSpPr txBox="1"/>
          <p:nvPr/>
        </p:nvSpPr>
        <p:spPr>
          <a:xfrm>
            <a:off x="5448758" y="4437204"/>
            <a:ext cx="3168352" cy="646331"/>
          </a:xfrm>
          <a:prstGeom prst="rect">
            <a:avLst/>
          </a:prstGeom>
          <a:noFill/>
        </p:spPr>
        <p:txBody>
          <a:bodyPr wrap="square" rtlCol="0">
            <a:spAutoFit/>
          </a:bodyPr>
          <a:lstStyle/>
          <a:p>
            <a:r>
              <a:rPr lang="en-GB" b="1" dirty="0" smtClean="0"/>
              <a:t>As discussed: the validation is incorrect for MR </a:t>
            </a:r>
            <a:r>
              <a:rPr lang="en-GB" b="1" dirty="0" err="1" smtClean="0"/>
              <a:t>Kriging</a:t>
            </a:r>
            <a:endParaRPr lang="en-GB" b="1" dirty="0"/>
          </a:p>
        </p:txBody>
      </p:sp>
    </p:spTree>
    <p:extLst>
      <p:ext uri="{BB962C8B-B14F-4D97-AF65-F5344CB8AC3E}">
        <p14:creationId xmlns:p14="http://schemas.microsoft.com/office/powerpoint/2010/main" val="477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4859595" y="519989"/>
            <a:ext cx="3887995" cy="3987492"/>
          </a:xfrm>
          <a:prstGeom prst="roundRect">
            <a:avLst/>
          </a:prstGeom>
          <a:solidFill>
            <a:schemeClr val="bg2"/>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C5DD01"/>
              </a:buClr>
            </a:pPr>
            <a:r>
              <a:rPr lang="en-US" sz="1600" b="1" dirty="0" smtClean="0">
                <a:solidFill>
                  <a:schemeClr val="tx1">
                    <a:lumMod val="95000"/>
                    <a:lumOff val="5000"/>
                  </a:schemeClr>
                </a:solidFill>
                <a:latin typeface="Arial" pitchFamily="34" charset="0"/>
                <a:cs typeface="Arial" pitchFamily="34" charset="0"/>
              </a:rPr>
              <a:t>Multi-resolution </a:t>
            </a:r>
            <a:r>
              <a:rPr lang="en-US" sz="1600" b="1" dirty="0" err="1" smtClean="0">
                <a:solidFill>
                  <a:schemeClr val="tx1">
                    <a:lumMod val="95000"/>
                    <a:lumOff val="5000"/>
                  </a:schemeClr>
                </a:solidFill>
                <a:latin typeface="Arial" pitchFamily="34" charset="0"/>
                <a:cs typeface="Arial" pitchFamily="34" charset="0"/>
              </a:rPr>
              <a:t>Kriging</a:t>
            </a:r>
            <a:endParaRPr lang="fr-FR" sz="1600" b="1" dirty="0" smtClean="0">
              <a:solidFill>
                <a:schemeClr val="tx1">
                  <a:lumMod val="95000"/>
                  <a:lumOff val="5000"/>
                </a:schemeClr>
              </a:solidFill>
              <a:latin typeface="Arial" pitchFamily="34" charset="0"/>
              <a:cs typeface="Arial"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r>
              <a:rPr lang="en-GB" sz="1200" b="1" dirty="0" smtClean="0">
                <a:solidFill>
                  <a:srgbClr val="C00000"/>
                </a:solidFill>
                <a:latin typeface="Arial" panose="020B0604020202020204" pitchFamily="34" charset="0"/>
                <a:cs typeface="Arial" panose="020B0604020202020204" pitchFamily="34" charset="0"/>
              </a:rPr>
              <a:t>No extremes values</a:t>
            </a:r>
          </a:p>
          <a:p>
            <a:pPr marL="285750" indent="-285750" algn="just">
              <a:buClr>
                <a:srgbClr val="C5DD01"/>
              </a:buClr>
              <a:buFont typeface="Wingdings" panose="05000000000000000000" pitchFamily="2" charset="2"/>
              <a:buChar char="§"/>
            </a:pPr>
            <a:endParaRPr lang="en-GB" sz="1200" b="1" dirty="0">
              <a:solidFill>
                <a:srgbClr val="C0000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C0000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r>
              <a:rPr lang="en-GB" sz="1200" b="1" dirty="0" smtClean="0">
                <a:solidFill>
                  <a:srgbClr val="6F9D20"/>
                </a:solidFill>
                <a:latin typeface="Arial" panose="020B0604020202020204" pitchFamily="34" charset="0"/>
                <a:cs typeface="Arial" panose="020B0604020202020204" pitchFamily="34" charset="0"/>
              </a:rPr>
              <a:t>Narrow (low </a:t>
            </a:r>
            <a:r>
              <a:rPr lang="en-GB" sz="1200" b="1" dirty="0">
                <a:solidFill>
                  <a:srgbClr val="6F9D20"/>
                </a:solidFill>
                <a:latin typeface="Arial" panose="020B0604020202020204" pitchFamily="34" charset="0"/>
                <a:cs typeface="Arial" panose="020B0604020202020204" pitchFamily="34" charset="0"/>
              </a:rPr>
              <a:t>uncertainties)</a:t>
            </a:r>
          </a:p>
          <a:p>
            <a:pPr marL="285750" indent="-285750">
              <a:buClr>
                <a:srgbClr val="C5DD01"/>
              </a:buClr>
              <a:buFont typeface="Wingdings" panose="05000000000000000000" pitchFamily="2" charset="2"/>
              <a:buChar char="§"/>
            </a:pPr>
            <a:r>
              <a:rPr lang="en-GB" sz="1200" b="1" dirty="0" smtClean="0">
                <a:solidFill>
                  <a:srgbClr val="C00000"/>
                </a:solidFill>
                <a:latin typeface="Arial" panose="020B0604020202020204" pitchFamily="34" charset="0"/>
                <a:cs typeface="Arial" panose="020B0604020202020204" pitchFamily="34" charset="0"/>
              </a:rPr>
              <a:t>“Not consistent” </a:t>
            </a:r>
            <a:r>
              <a:rPr lang="en-GB" sz="1200" b="1" dirty="0">
                <a:solidFill>
                  <a:srgbClr val="C00000"/>
                </a:solidFill>
                <a:latin typeface="Arial" panose="020B0604020202020204" pitchFamily="34" charset="0"/>
                <a:cs typeface="Arial" panose="020B0604020202020204" pitchFamily="34" charset="0"/>
              </a:rPr>
              <a:t>with observed </a:t>
            </a:r>
            <a:r>
              <a:rPr lang="en-GB" sz="1200" b="1" dirty="0" smtClean="0">
                <a:solidFill>
                  <a:srgbClr val="C00000"/>
                </a:solidFill>
                <a:latin typeface="Arial" panose="020B0604020202020204" pitchFamily="34" charset="0"/>
                <a:cs typeface="Arial" panose="020B0604020202020204" pitchFamily="34" charset="0"/>
              </a:rPr>
              <a:t>values </a:t>
            </a:r>
            <a:endParaRPr lang="en-GB" sz="1200" b="1" dirty="0" smtClean="0">
              <a:solidFill>
                <a:srgbClr val="C0000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endParaRPr lang="en-GB" sz="1200" b="1" dirty="0">
              <a:solidFill>
                <a:srgbClr val="C0000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endParaRPr lang="en-GB" sz="1200" b="1" dirty="0" smtClean="0">
              <a:solidFill>
                <a:srgbClr val="C0000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r>
              <a:rPr lang="en-GB" sz="1200" b="1" dirty="0">
                <a:solidFill>
                  <a:srgbClr val="6F9D20"/>
                </a:solidFill>
                <a:latin typeface="Arial" panose="020B0604020202020204" pitchFamily="34" charset="0"/>
                <a:cs typeface="Arial" panose="020B0604020202020204" pitchFamily="34" charset="0"/>
              </a:rPr>
              <a:t>Straight forward modelling </a:t>
            </a:r>
            <a:r>
              <a:rPr lang="en-GB" sz="1200" b="1" dirty="0" smtClean="0">
                <a:solidFill>
                  <a:srgbClr val="6F9D20"/>
                </a:solidFill>
                <a:latin typeface="Arial" panose="020B0604020202020204" pitchFamily="34" charset="0"/>
                <a:cs typeface="Arial" panose="020B0604020202020204" pitchFamily="34" charset="0"/>
              </a:rPr>
              <a:t>approach</a:t>
            </a:r>
          </a:p>
          <a:p>
            <a:pPr marL="285750" lvl="1" indent="-285750" algn="just">
              <a:buClr>
                <a:srgbClr val="C5DD01"/>
              </a:buClr>
              <a:buFont typeface="Wingdings" panose="05000000000000000000" pitchFamily="2" charset="2"/>
              <a:buChar char="§"/>
            </a:pPr>
            <a:r>
              <a:rPr lang="en-GB" sz="1200" b="1" dirty="0">
                <a:solidFill>
                  <a:srgbClr val="6F9D20"/>
                </a:solidFill>
                <a:latin typeface="Arial" panose="020B0604020202020204" pitchFamily="34" charset="0"/>
                <a:cs typeface="Arial" panose="020B0604020202020204" pitchFamily="34" charset="0"/>
              </a:rPr>
              <a:t>Flexible in delivering spatial explicit uncertainty </a:t>
            </a:r>
            <a:r>
              <a:rPr lang="en-GB" sz="1200" b="1" dirty="0" smtClean="0">
                <a:solidFill>
                  <a:srgbClr val="6F9D20"/>
                </a:solidFill>
                <a:latin typeface="Arial" panose="020B0604020202020204" pitchFamily="34" charset="0"/>
                <a:cs typeface="Arial" panose="020B0604020202020204" pitchFamily="34" charset="0"/>
              </a:rPr>
              <a:t>measures</a:t>
            </a:r>
          </a:p>
          <a:p>
            <a:pPr marL="285750" lvl="1"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lvl="1" indent="-285750" algn="just">
              <a:buClr>
                <a:srgbClr val="C5DD01"/>
              </a:buClr>
              <a:buFont typeface="Wingdings" panose="05000000000000000000" pitchFamily="2" charset="2"/>
              <a:buChar char="§"/>
            </a:pPr>
            <a:r>
              <a:rPr lang="en-GB" sz="1200" b="1" dirty="0" smtClean="0">
                <a:solidFill>
                  <a:srgbClr val="6F9D20"/>
                </a:solidFill>
                <a:latin typeface="Arial" panose="020B0604020202020204" pitchFamily="34" charset="0"/>
                <a:cs typeface="Arial" panose="020B0604020202020204" pitchFamily="34" charset="0"/>
              </a:rPr>
              <a:t>Potential </a:t>
            </a:r>
            <a:r>
              <a:rPr lang="en-GB" sz="1200" b="1" dirty="0">
                <a:solidFill>
                  <a:srgbClr val="6F9D20"/>
                </a:solidFill>
                <a:latin typeface="Arial" panose="020B0604020202020204" pitchFamily="34" charset="0"/>
                <a:cs typeface="Arial" panose="020B0604020202020204" pitchFamily="34" charset="0"/>
              </a:rPr>
              <a:t>for modelling beyond the country level, at high </a:t>
            </a:r>
            <a:r>
              <a:rPr lang="en-GB" sz="1200" b="1" dirty="0" smtClean="0">
                <a:solidFill>
                  <a:srgbClr val="6F9D20"/>
                </a:solidFill>
                <a:latin typeface="Arial" panose="020B0604020202020204" pitchFamily="34" charset="0"/>
                <a:cs typeface="Arial" panose="020B0604020202020204" pitchFamily="34" charset="0"/>
              </a:rPr>
              <a:t>resolution as demonstrated in other global environmental models</a:t>
            </a:r>
            <a:endParaRPr lang="en-GB" sz="1200" b="1" dirty="0">
              <a:solidFill>
                <a:srgbClr val="6F9D20"/>
              </a:solidFill>
              <a:latin typeface="Arial" panose="020B0604020202020204" pitchFamily="34" charset="0"/>
              <a:cs typeface="Arial" panose="020B0604020202020204" pitchFamily="34" charset="0"/>
            </a:endParaRPr>
          </a:p>
          <a:p>
            <a:pPr marL="0" lvl="1" algn="just">
              <a:buClr>
                <a:srgbClr val="C5DD01"/>
              </a:buClr>
            </a:pPr>
            <a:endParaRPr lang="en-GB" sz="1200" b="1" dirty="0">
              <a:solidFill>
                <a:srgbClr val="6F9D20"/>
              </a:solidFill>
              <a:latin typeface="Arial" panose="020B0604020202020204" pitchFamily="34" charset="0"/>
              <a:cs typeface="Arial" panose="020B0604020202020204" pitchFamily="34" charset="0"/>
            </a:endParaRPr>
          </a:p>
          <a:p>
            <a:pPr algn="just">
              <a:buClr>
                <a:srgbClr val="C5DD01"/>
              </a:buClr>
            </a:pPr>
            <a:endParaRPr lang="en-GB" sz="1200" b="1" dirty="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C00000"/>
              </a:solidFill>
              <a:latin typeface="Arial" panose="020B0604020202020204" pitchFamily="34" charset="0"/>
              <a:cs typeface="Arial" panose="020B0604020202020204" pitchFamily="34" charset="0"/>
            </a:endParaRPr>
          </a:p>
        </p:txBody>
      </p:sp>
      <p:sp>
        <p:nvSpPr>
          <p:cNvPr id="15" name="ZoneTexte 14"/>
          <p:cNvSpPr txBox="1"/>
          <p:nvPr/>
        </p:nvSpPr>
        <p:spPr>
          <a:xfrm>
            <a:off x="1299196" y="62518"/>
            <a:ext cx="2192684"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Discussion</a:t>
            </a:r>
            <a:endParaRPr lang="fr-FR" sz="2800" b="1" dirty="0">
              <a:solidFill>
                <a:srgbClr val="6F9D20"/>
              </a:solidFill>
              <a:latin typeface="Arial" pitchFamily="34" charset="0"/>
              <a:cs typeface="Arial" pitchFamily="34" charset="0"/>
            </a:endParaRP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820"/>
            <a:ext cx="648760" cy="4410000"/>
          </a:xfrm>
          <a:prstGeom prst="rect">
            <a:avLst/>
          </a:prstGeom>
        </p:spPr>
      </p:pic>
      <p:sp>
        <p:nvSpPr>
          <p:cNvPr id="9" name="Rectangle à coins arrondis 8"/>
          <p:cNvSpPr/>
          <p:nvPr/>
        </p:nvSpPr>
        <p:spPr>
          <a:xfrm>
            <a:off x="971600" y="528474"/>
            <a:ext cx="3887995" cy="3987492"/>
          </a:xfrm>
          <a:prstGeom prst="roundRect">
            <a:avLst/>
          </a:prstGeom>
          <a:solidFill>
            <a:schemeClr val="bg2"/>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rgbClr val="C5DD01"/>
              </a:buClr>
            </a:pPr>
            <a:r>
              <a:rPr lang="en-US" sz="1600" b="1" dirty="0">
                <a:solidFill>
                  <a:schemeClr val="tx1">
                    <a:lumMod val="95000"/>
                    <a:lumOff val="5000"/>
                  </a:schemeClr>
                </a:solidFill>
                <a:latin typeface="Arial" pitchFamily="34" charset="0"/>
                <a:cs typeface="Arial" pitchFamily="34" charset="0"/>
              </a:rPr>
              <a:t>Data mining </a:t>
            </a:r>
            <a:endParaRPr lang="fr-FR" sz="1600" b="1" dirty="0">
              <a:solidFill>
                <a:schemeClr val="tx1">
                  <a:lumMod val="95000"/>
                  <a:lumOff val="5000"/>
                </a:schemeClr>
              </a:solidFill>
              <a:latin typeface="Arial" pitchFamily="34" charset="0"/>
              <a:cs typeface="Arial"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r>
              <a:rPr lang="en-GB" sz="1200" b="1" dirty="0" smtClean="0">
                <a:solidFill>
                  <a:srgbClr val="6F9D20"/>
                </a:solidFill>
                <a:latin typeface="Arial" panose="020B0604020202020204" pitchFamily="34" charset="0"/>
                <a:cs typeface="Arial" panose="020B0604020202020204" pitchFamily="34" charset="0"/>
              </a:rPr>
              <a:t>Prediction of extremes values</a:t>
            </a:r>
          </a:p>
          <a:p>
            <a:pPr marL="285750" indent="-285750" algn="just">
              <a:buClr>
                <a:srgbClr val="C5DD01"/>
              </a:buClr>
              <a:buFont typeface="Wingdings" panose="05000000000000000000" pitchFamily="2" charset="2"/>
              <a:buChar char="§"/>
            </a:pPr>
            <a:endParaRPr lang="en-GB" sz="1200" b="1" dirty="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r>
              <a:rPr lang="en-GB" sz="1200" b="1" dirty="0" smtClean="0">
                <a:solidFill>
                  <a:srgbClr val="C00000"/>
                </a:solidFill>
                <a:latin typeface="Arial" panose="020B0604020202020204" pitchFamily="34" charset="0"/>
                <a:cs typeface="Arial" panose="020B0604020202020204" pitchFamily="34" charset="0"/>
              </a:rPr>
              <a:t>Large (high uncertainties)</a:t>
            </a:r>
          </a:p>
          <a:p>
            <a:pPr marL="285750" indent="-285750">
              <a:buClr>
                <a:srgbClr val="C5DD01"/>
              </a:buClr>
              <a:buFont typeface="Wingdings" panose="05000000000000000000" pitchFamily="2" charset="2"/>
              <a:buChar char="§"/>
            </a:pPr>
            <a:r>
              <a:rPr lang="en-GB" sz="1200" b="1" dirty="0" smtClean="0">
                <a:solidFill>
                  <a:srgbClr val="6F9D20"/>
                </a:solidFill>
                <a:latin typeface="Arial" panose="020B0604020202020204" pitchFamily="34" charset="0"/>
                <a:cs typeface="Arial" panose="020B0604020202020204" pitchFamily="34" charset="0"/>
              </a:rPr>
              <a:t>“Consistent” </a:t>
            </a:r>
            <a:r>
              <a:rPr lang="en-GB" sz="1200" b="1" dirty="0" smtClean="0">
                <a:solidFill>
                  <a:srgbClr val="6F9D20"/>
                </a:solidFill>
                <a:latin typeface="Arial" panose="020B0604020202020204" pitchFamily="34" charset="0"/>
                <a:cs typeface="Arial" panose="020B0604020202020204" pitchFamily="34" charset="0"/>
              </a:rPr>
              <a:t>with observed values</a:t>
            </a:r>
          </a:p>
          <a:p>
            <a:pPr marL="285750" indent="-285750">
              <a:buClr>
                <a:srgbClr val="C5DD01"/>
              </a:buClr>
              <a:buFont typeface="Wingdings" panose="05000000000000000000" pitchFamily="2" charset="2"/>
              <a:buChar char="§"/>
            </a:pPr>
            <a:endParaRPr lang="en-GB" sz="1200" b="1" dirty="0">
              <a:solidFill>
                <a:srgbClr val="6F9D2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buClr>
                <a:srgbClr val="C5DD01"/>
              </a:buClr>
              <a:buFont typeface="Wingdings" panose="05000000000000000000" pitchFamily="2" charset="2"/>
              <a:buChar char="§"/>
            </a:pPr>
            <a:r>
              <a:rPr lang="en-GB" sz="1200" b="1" dirty="0" err="1" smtClean="0">
                <a:solidFill>
                  <a:srgbClr val="C00000"/>
                </a:solidFill>
                <a:latin typeface="Arial" panose="020B0604020202020204" pitchFamily="34" charset="0"/>
                <a:cs typeface="Arial" panose="020B0604020202020204" pitchFamily="34" charset="0"/>
              </a:rPr>
              <a:t>Multisteps</a:t>
            </a:r>
            <a:r>
              <a:rPr lang="en-GB" sz="1200" b="1" dirty="0" smtClean="0">
                <a:solidFill>
                  <a:srgbClr val="C00000"/>
                </a:solidFill>
                <a:latin typeface="Arial" panose="020B0604020202020204" pitchFamily="34" charset="0"/>
                <a:cs typeface="Arial" panose="020B0604020202020204" pitchFamily="34" charset="0"/>
              </a:rPr>
              <a:t>/</a:t>
            </a:r>
            <a:r>
              <a:rPr lang="en-GB" sz="1200" b="1" dirty="0" err="1" smtClean="0">
                <a:solidFill>
                  <a:srgbClr val="C00000"/>
                </a:solidFill>
                <a:latin typeface="Arial" panose="020B0604020202020204" pitchFamily="34" charset="0"/>
                <a:cs typeface="Arial" panose="020B0604020202020204" pitchFamily="34" charset="0"/>
              </a:rPr>
              <a:t>multitools</a:t>
            </a:r>
            <a:r>
              <a:rPr lang="en-GB" sz="1200" b="1" dirty="0" smtClean="0">
                <a:solidFill>
                  <a:srgbClr val="C00000"/>
                </a:solidFill>
                <a:latin typeface="Arial" panose="020B0604020202020204" pitchFamily="34" charset="0"/>
                <a:cs typeface="Arial" panose="020B0604020202020204" pitchFamily="34" charset="0"/>
              </a:rPr>
              <a:t> approach</a:t>
            </a:r>
          </a:p>
          <a:p>
            <a:pPr marL="285750" indent="-285750">
              <a:buClr>
                <a:srgbClr val="C5DD01"/>
              </a:buClr>
              <a:buFont typeface="Wingdings" panose="05000000000000000000" pitchFamily="2" charset="2"/>
              <a:buChar char="§"/>
            </a:pPr>
            <a:r>
              <a:rPr lang="en-GB" sz="1200" b="1" dirty="0" smtClean="0">
                <a:solidFill>
                  <a:srgbClr val="C00000"/>
                </a:solidFill>
                <a:latin typeface="Arial" panose="020B0604020202020204" pitchFamily="34" charset="0"/>
                <a:cs typeface="Arial" panose="020B0604020202020204" pitchFamily="34" charset="0"/>
              </a:rPr>
              <a:t>No direct estimation of uncertainties</a:t>
            </a:r>
          </a:p>
          <a:p>
            <a:pPr marL="285750" indent="-285750">
              <a:buClr>
                <a:srgbClr val="C5DD01"/>
              </a:buClr>
              <a:buFont typeface="Wingdings" panose="05000000000000000000" pitchFamily="2" charset="2"/>
              <a:buChar char="§"/>
            </a:pPr>
            <a:r>
              <a:rPr lang="en-GB" sz="1200" b="1" dirty="0" smtClean="0">
                <a:solidFill>
                  <a:srgbClr val="6F9D20"/>
                </a:solidFill>
                <a:latin typeface="Arial" panose="020B0604020202020204" pitchFamily="34" charset="0"/>
                <a:cs typeface="Arial" panose="020B0604020202020204" pitchFamily="34" charset="0"/>
              </a:rPr>
              <a:t>Flexible for large datasets, high resolution</a:t>
            </a:r>
          </a:p>
          <a:p>
            <a:pPr marL="285750" indent="-285750" algn="just">
              <a:buClr>
                <a:srgbClr val="C5DD01"/>
              </a:buClr>
              <a:buFont typeface="Wingdings" panose="05000000000000000000" pitchFamily="2" charset="2"/>
              <a:buChar char="§"/>
            </a:pPr>
            <a:endParaRPr lang="en-GB" sz="1200" b="1" dirty="0" smtClean="0">
              <a:solidFill>
                <a:srgbClr val="6F9D20"/>
              </a:solidFill>
              <a:latin typeface="Arial" panose="020B0604020202020204" pitchFamily="34" charset="0"/>
              <a:cs typeface="Arial" panose="020B0604020202020204" pitchFamily="34" charset="0"/>
            </a:endParaRPr>
          </a:p>
          <a:p>
            <a:pPr marL="285750" indent="-285750" algn="just">
              <a:buClr>
                <a:srgbClr val="C5DD01"/>
              </a:buClr>
              <a:buFont typeface="Wingdings" panose="05000000000000000000" pitchFamily="2" charset="2"/>
              <a:buChar char="§"/>
            </a:pPr>
            <a:r>
              <a:rPr lang="en-GB" sz="1200" b="1" dirty="0">
                <a:solidFill>
                  <a:srgbClr val="6F9D20"/>
                </a:solidFill>
                <a:latin typeface="Arial" panose="020B0604020202020204" pitchFamily="34" charset="0"/>
                <a:cs typeface="Arial" panose="020B0604020202020204" pitchFamily="34" charset="0"/>
              </a:rPr>
              <a:t>Promising prediction of soil depth class instead</a:t>
            </a:r>
            <a:endParaRPr lang="en-GB" sz="1200" b="1" dirty="0" smtClean="0">
              <a:solidFill>
                <a:srgbClr val="6F9D20"/>
              </a:solidFill>
              <a:latin typeface="Arial" panose="020B0604020202020204" pitchFamily="34" charset="0"/>
              <a:cs typeface="Arial" panose="020B0604020202020204" pitchFamily="34" charset="0"/>
            </a:endParaRPr>
          </a:p>
        </p:txBody>
      </p:sp>
      <p:sp>
        <p:nvSpPr>
          <p:cNvPr id="16" name="ZoneTexte 13"/>
          <p:cNvSpPr txBox="1"/>
          <p:nvPr/>
        </p:nvSpPr>
        <p:spPr>
          <a:xfrm>
            <a:off x="3491880" y="1012786"/>
            <a:ext cx="2664515" cy="215444"/>
          </a:xfrm>
          <a:prstGeom prst="rect">
            <a:avLst/>
          </a:prstGeom>
          <a:solidFill>
            <a:schemeClr val="bg1">
              <a:alpha val="51000"/>
            </a:schemeClr>
          </a:solidFill>
        </p:spPr>
        <p:txBody>
          <a:bodyPr wrap="square" lIns="0" tIns="0" rIns="0" bIns="0" rtlCol="0">
            <a:spAutoFit/>
          </a:bodyPr>
          <a:lstStyle/>
          <a:p>
            <a:pPr algn="ctr"/>
            <a:r>
              <a:rPr lang="en-US" sz="1400" b="1" dirty="0" smtClean="0">
                <a:latin typeface="Arial" pitchFamily="34" charset="0"/>
                <a:cs typeface="Arial" pitchFamily="34" charset="0"/>
              </a:rPr>
              <a:t>Predictive map of soil depth</a:t>
            </a:r>
            <a:endParaRPr lang="fr-FR" sz="1400" b="1" dirty="0">
              <a:latin typeface="Arial" pitchFamily="34" charset="0"/>
              <a:cs typeface="Arial" pitchFamily="34" charset="0"/>
            </a:endParaRPr>
          </a:p>
        </p:txBody>
      </p:sp>
      <p:sp>
        <p:nvSpPr>
          <p:cNvPr id="19" name="ZoneTexte 13"/>
          <p:cNvSpPr txBox="1"/>
          <p:nvPr/>
        </p:nvSpPr>
        <p:spPr>
          <a:xfrm>
            <a:off x="3491879" y="1272908"/>
            <a:ext cx="2664515" cy="184666"/>
          </a:xfrm>
          <a:prstGeom prst="rect">
            <a:avLst/>
          </a:prstGeom>
          <a:noFill/>
        </p:spPr>
        <p:txBody>
          <a:bodyPr wrap="square" lIns="0" tIns="0" rIns="0" bIns="0" rtlCol="0">
            <a:spAutoFit/>
          </a:bodyPr>
          <a:lstStyle/>
          <a:p>
            <a:pPr algn="ctr"/>
            <a:r>
              <a:rPr lang="en-US" sz="1200" b="1" dirty="0" smtClean="0">
                <a:solidFill>
                  <a:srgbClr val="6F9D20"/>
                </a:solidFill>
                <a:latin typeface="Arial" pitchFamily="34" charset="0"/>
                <a:cs typeface="Arial" pitchFamily="34" charset="0"/>
              </a:rPr>
              <a:t>Consistent spatial pattern</a:t>
            </a:r>
            <a:endParaRPr lang="fr-FR" sz="1200" b="1" dirty="0">
              <a:solidFill>
                <a:srgbClr val="6F9D20"/>
              </a:solidFill>
              <a:latin typeface="Arial" pitchFamily="34" charset="0"/>
              <a:cs typeface="Arial" pitchFamily="34" charset="0"/>
            </a:endParaRPr>
          </a:p>
        </p:txBody>
      </p:sp>
      <p:sp>
        <p:nvSpPr>
          <p:cNvPr id="20" name="ZoneTexte 13"/>
          <p:cNvSpPr txBox="1"/>
          <p:nvPr/>
        </p:nvSpPr>
        <p:spPr>
          <a:xfrm>
            <a:off x="3491661" y="1968635"/>
            <a:ext cx="2664515" cy="215444"/>
          </a:xfrm>
          <a:prstGeom prst="rect">
            <a:avLst/>
          </a:prstGeom>
          <a:solidFill>
            <a:schemeClr val="bg1">
              <a:alpha val="51000"/>
            </a:schemeClr>
          </a:solidFill>
        </p:spPr>
        <p:txBody>
          <a:bodyPr wrap="square" lIns="0" tIns="0" rIns="0" bIns="0" rtlCol="0">
            <a:spAutoFit/>
          </a:bodyPr>
          <a:lstStyle/>
          <a:p>
            <a:pPr algn="ctr"/>
            <a:r>
              <a:rPr lang="en-US" sz="1400" b="1" u="sng" dirty="0" smtClean="0">
                <a:latin typeface="Arial" pitchFamily="34" charset="0"/>
                <a:cs typeface="Arial" pitchFamily="34" charset="0"/>
              </a:rPr>
              <a:t>90%</a:t>
            </a:r>
            <a:r>
              <a:rPr lang="en-US" sz="1400" b="1" dirty="0" smtClean="0">
                <a:latin typeface="Arial" pitchFamily="34" charset="0"/>
                <a:cs typeface="Arial" pitchFamily="34" charset="0"/>
              </a:rPr>
              <a:t> Confidence </a:t>
            </a:r>
            <a:r>
              <a:rPr lang="en-US" sz="1400" b="1" dirty="0" smtClean="0">
                <a:latin typeface="Arial" pitchFamily="34" charset="0"/>
                <a:cs typeface="Arial" pitchFamily="34" charset="0"/>
              </a:rPr>
              <a:t>interval </a:t>
            </a:r>
            <a:endParaRPr lang="fr-FR" sz="1400" b="1" dirty="0">
              <a:latin typeface="Arial" pitchFamily="34" charset="0"/>
              <a:cs typeface="Arial" pitchFamily="34" charset="0"/>
            </a:endParaRPr>
          </a:p>
        </p:txBody>
      </p:sp>
      <p:sp>
        <p:nvSpPr>
          <p:cNvPr id="21" name="ZoneTexte 13"/>
          <p:cNvSpPr txBox="1"/>
          <p:nvPr/>
        </p:nvSpPr>
        <p:spPr>
          <a:xfrm>
            <a:off x="3491880" y="1495937"/>
            <a:ext cx="2664515" cy="184666"/>
          </a:xfrm>
          <a:prstGeom prst="rect">
            <a:avLst/>
          </a:prstGeom>
          <a:noFill/>
        </p:spPr>
        <p:txBody>
          <a:bodyPr wrap="square" lIns="0" tIns="0" rIns="0" bIns="0" rtlCol="0">
            <a:spAutoFit/>
          </a:bodyPr>
          <a:lstStyle/>
          <a:p>
            <a:pPr algn="ctr"/>
            <a:r>
              <a:rPr lang="en-US" sz="1200" b="1" dirty="0" smtClean="0">
                <a:solidFill>
                  <a:srgbClr val="6F9D20"/>
                </a:solidFill>
                <a:latin typeface="Arial" pitchFamily="34" charset="0"/>
                <a:cs typeface="Arial" pitchFamily="34" charset="0"/>
              </a:rPr>
              <a:t>Good prediction of the mean values</a:t>
            </a:r>
            <a:endParaRPr lang="fr-FR" sz="1200" b="1" dirty="0">
              <a:solidFill>
                <a:srgbClr val="6F9D20"/>
              </a:solidFill>
              <a:latin typeface="Arial" pitchFamily="34" charset="0"/>
              <a:cs typeface="Arial" pitchFamily="34" charset="0"/>
            </a:endParaRPr>
          </a:p>
        </p:txBody>
      </p:sp>
      <p:sp>
        <p:nvSpPr>
          <p:cNvPr id="22" name="ZoneTexte 13"/>
          <p:cNvSpPr txBox="1"/>
          <p:nvPr/>
        </p:nvSpPr>
        <p:spPr>
          <a:xfrm>
            <a:off x="3491661" y="2689295"/>
            <a:ext cx="2664515" cy="215444"/>
          </a:xfrm>
          <a:prstGeom prst="rect">
            <a:avLst/>
          </a:prstGeom>
          <a:solidFill>
            <a:schemeClr val="bg1">
              <a:alpha val="51000"/>
            </a:schemeClr>
          </a:solidFill>
        </p:spPr>
        <p:txBody>
          <a:bodyPr wrap="square" lIns="0" tIns="0" rIns="0" bIns="0" rtlCol="0">
            <a:spAutoFit/>
          </a:bodyPr>
          <a:lstStyle/>
          <a:p>
            <a:pPr algn="ctr"/>
            <a:r>
              <a:rPr lang="en-US" sz="1400" b="1" dirty="0" smtClean="0">
                <a:latin typeface="Arial" pitchFamily="34" charset="0"/>
                <a:cs typeface="Arial" pitchFamily="34" charset="0"/>
              </a:rPr>
              <a:t>Implementation</a:t>
            </a:r>
            <a:endParaRPr lang="fr-FR" sz="1400" b="1" dirty="0">
              <a:latin typeface="Arial" pitchFamily="34" charset="0"/>
              <a:cs typeface="Arial" pitchFamily="34" charset="0"/>
            </a:endParaRPr>
          </a:p>
        </p:txBody>
      </p:sp>
      <p:sp>
        <p:nvSpPr>
          <p:cNvPr id="23" name="ZoneTexte 13"/>
          <p:cNvSpPr txBox="1"/>
          <p:nvPr/>
        </p:nvSpPr>
        <p:spPr>
          <a:xfrm>
            <a:off x="4139952" y="3566976"/>
            <a:ext cx="1295597" cy="215444"/>
          </a:xfrm>
          <a:prstGeom prst="rect">
            <a:avLst/>
          </a:prstGeom>
          <a:solidFill>
            <a:schemeClr val="bg1">
              <a:alpha val="51000"/>
            </a:schemeClr>
          </a:solidFill>
        </p:spPr>
        <p:txBody>
          <a:bodyPr wrap="square" lIns="0" tIns="0" rIns="0" bIns="0" rtlCol="0">
            <a:spAutoFit/>
          </a:bodyPr>
          <a:lstStyle/>
          <a:p>
            <a:pPr algn="ctr"/>
            <a:r>
              <a:rPr lang="en-US" sz="1400" b="1" dirty="0" smtClean="0">
                <a:latin typeface="Arial" pitchFamily="34" charset="0"/>
                <a:cs typeface="Arial" pitchFamily="34" charset="0"/>
              </a:rPr>
              <a:t>Outlook</a:t>
            </a:r>
            <a:endParaRPr lang="fr-FR" sz="1400" b="1" dirty="0">
              <a:latin typeface="Arial" pitchFamily="34" charset="0"/>
              <a:cs typeface="Arial" pitchFamily="34" charset="0"/>
            </a:endParaRPr>
          </a:p>
        </p:txBody>
      </p:sp>
      <p:sp>
        <p:nvSpPr>
          <p:cNvPr id="2" name="TextBox 1"/>
          <p:cNvSpPr txBox="1"/>
          <p:nvPr/>
        </p:nvSpPr>
        <p:spPr>
          <a:xfrm>
            <a:off x="5427186" y="2457238"/>
            <a:ext cx="3312041" cy="307777"/>
          </a:xfrm>
          <a:prstGeom prst="rect">
            <a:avLst/>
          </a:prstGeom>
          <a:solidFill>
            <a:schemeClr val="accent3">
              <a:lumMod val="40000"/>
              <a:lumOff val="60000"/>
            </a:schemeClr>
          </a:solidFill>
        </p:spPr>
        <p:txBody>
          <a:bodyPr wrap="square" rtlCol="0">
            <a:spAutoFit/>
          </a:bodyPr>
          <a:lstStyle/>
          <a:p>
            <a:r>
              <a:rPr lang="en-GB" sz="1400" b="1" dirty="0" smtClean="0">
                <a:solidFill>
                  <a:srgbClr val="6F9D20"/>
                </a:solidFill>
              </a:rPr>
              <a:t>Ongoing: test lower confidence intervals</a:t>
            </a:r>
            <a:endParaRPr lang="en-GB" sz="1400" b="1" dirty="0">
              <a:solidFill>
                <a:srgbClr val="6F9D20"/>
              </a:solidFill>
            </a:endParaRPr>
          </a:p>
        </p:txBody>
      </p:sp>
      <p:sp>
        <p:nvSpPr>
          <p:cNvPr id="3" name="TextBox 2"/>
          <p:cNvSpPr txBox="1"/>
          <p:nvPr/>
        </p:nvSpPr>
        <p:spPr>
          <a:xfrm>
            <a:off x="5435549" y="1680603"/>
            <a:ext cx="3240688" cy="307777"/>
          </a:xfrm>
          <a:prstGeom prst="rect">
            <a:avLst/>
          </a:prstGeom>
          <a:solidFill>
            <a:schemeClr val="accent3">
              <a:lumMod val="40000"/>
              <a:lumOff val="60000"/>
            </a:schemeClr>
          </a:solidFill>
        </p:spPr>
        <p:txBody>
          <a:bodyPr wrap="square" rtlCol="0">
            <a:spAutoFit/>
          </a:bodyPr>
          <a:lstStyle/>
          <a:p>
            <a:r>
              <a:rPr lang="en-GB" sz="1400" b="1" dirty="0" smtClean="0">
                <a:solidFill>
                  <a:srgbClr val="6F9D20"/>
                </a:solidFill>
              </a:rPr>
              <a:t>Ongoing: increasing the resolution/levels</a:t>
            </a:r>
            <a:endParaRPr lang="en-GB" sz="1400" b="1" dirty="0">
              <a:solidFill>
                <a:srgbClr val="6F9D20"/>
              </a:solidFill>
            </a:endParaRPr>
          </a:p>
        </p:txBody>
      </p:sp>
    </p:spTree>
    <p:extLst>
      <p:ext uri="{BB962C8B-B14F-4D97-AF65-F5344CB8AC3E}">
        <p14:creationId xmlns:p14="http://schemas.microsoft.com/office/powerpoint/2010/main" val="29305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1299196" y="248330"/>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THANK YOU ALL!</a:t>
            </a:r>
            <a:endParaRPr lang="fr-FR" sz="2800" b="1" dirty="0">
              <a:solidFill>
                <a:srgbClr val="6F9D20"/>
              </a:solidFill>
              <a:latin typeface="Arial" pitchFamily="34" charset="0"/>
              <a:cs typeface="Arial" pitchFamily="34" charset="0"/>
            </a:endParaRPr>
          </a:p>
        </p:txBody>
      </p:sp>
      <p:sp>
        <p:nvSpPr>
          <p:cNvPr id="11" name="ZoneTexte 10"/>
          <p:cNvSpPr txBox="1"/>
          <p:nvPr/>
        </p:nvSpPr>
        <p:spPr>
          <a:xfrm>
            <a:off x="1331640" y="2427734"/>
            <a:ext cx="6768752" cy="369332"/>
          </a:xfrm>
          <a:prstGeom prst="rect">
            <a:avLst/>
          </a:prstGeom>
          <a:solidFill>
            <a:schemeClr val="bg1"/>
          </a:solidFill>
        </p:spPr>
        <p:txBody>
          <a:bodyPr wrap="square" rtlCol="0">
            <a:spAutoFit/>
          </a:bodyPr>
          <a:lstStyle/>
          <a:p>
            <a:r>
              <a:rPr lang="fr-FR" b="1" dirty="0" smtClean="0">
                <a:solidFill>
                  <a:srgbClr val="6F9D20"/>
                </a:solidFill>
                <a:latin typeface="Arial" pitchFamily="34" charset="0"/>
                <a:cs typeface="Arial" pitchFamily="34" charset="0"/>
              </a:rPr>
              <a:t>FINANCIAL SUPPORT:</a:t>
            </a:r>
            <a:endParaRPr lang="fr-FR" b="1" dirty="0">
              <a:solidFill>
                <a:srgbClr val="6F9D20"/>
              </a:solidFill>
              <a:latin typeface="Arial" pitchFamily="34" charset="0"/>
              <a:cs typeface="Arial" pitchFamily="34" charset="0"/>
            </a:endParaRP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3820"/>
            <a:ext cx="648760" cy="4410000"/>
          </a:xfrm>
          <a:prstGeom prst="rect">
            <a:avLst/>
          </a:prstGeom>
        </p:spPr>
      </p:pic>
      <p:sp>
        <p:nvSpPr>
          <p:cNvPr id="12" name="TextBox 2"/>
          <p:cNvSpPr txBox="1"/>
          <p:nvPr/>
        </p:nvSpPr>
        <p:spPr>
          <a:xfrm>
            <a:off x="1040513" y="987574"/>
            <a:ext cx="6024341" cy="1184940"/>
          </a:xfrm>
          <a:prstGeom prst="rect">
            <a:avLst/>
          </a:prstGeom>
          <a:noFill/>
        </p:spPr>
        <p:txBody>
          <a:bodyPr wrap="none" rtlCol="0">
            <a:spAutoFit/>
          </a:bodyPr>
          <a:lstStyle/>
          <a:p>
            <a:r>
              <a:rPr lang="en-GB" sz="2000" i="1" dirty="0" smtClean="0">
                <a:solidFill>
                  <a:schemeClr val="tx1">
                    <a:lumMod val="50000"/>
                    <a:lumOff val="50000"/>
                  </a:schemeClr>
                </a:solidFill>
              </a:rPr>
              <a:t>Essentially, all life depends upon the soil. </a:t>
            </a:r>
          </a:p>
          <a:p>
            <a:r>
              <a:rPr lang="en-GB" sz="2000" i="1" dirty="0" smtClean="0">
                <a:solidFill>
                  <a:schemeClr val="tx1">
                    <a:lumMod val="50000"/>
                    <a:lumOff val="50000"/>
                  </a:schemeClr>
                </a:solidFill>
              </a:rPr>
              <a:t>There can be no life without soil and no soil without life; </a:t>
            </a:r>
          </a:p>
          <a:p>
            <a:r>
              <a:rPr lang="en-GB" sz="2000" i="1" dirty="0" smtClean="0">
                <a:solidFill>
                  <a:schemeClr val="tx1">
                    <a:lumMod val="50000"/>
                    <a:lumOff val="50000"/>
                  </a:schemeClr>
                </a:solidFill>
              </a:rPr>
              <a:t>they have evolved together.</a:t>
            </a:r>
          </a:p>
          <a:p>
            <a:r>
              <a:rPr lang="en-GB" sz="1100" dirty="0">
                <a:solidFill>
                  <a:schemeClr val="tx1">
                    <a:lumMod val="50000"/>
                    <a:lumOff val="50000"/>
                  </a:schemeClr>
                </a:solidFill>
              </a:rPr>
              <a:t>American naturalist Charles </a:t>
            </a:r>
            <a:r>
              <a:rPr lang="en-GB" sz="1100" dirty="0" smtClean="0">
                <a:solidFill>
                  <a:schemeClr val="tx1">
                    <a:lumMod val="50000"/>
                    <a:lumOff val="50000"/>
                  </a:schemeClr>
                </a:solidFill>
              </a:rPr>
              <a:t>Kellogg, 1938.</a:t>
            </a:r>
            <a:endParaRPr lang="en-GB" sz="1100" dirty="0">
              <a:solidFill>
                <a:schemeClr val="tx1">
                  <a:lumMod val="50000"/>
                  <a:lumOff val="50000"/>
                </a:schemeClr>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9992" y="2421015"/>
            <a:ext cx="1277522" cy="144000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5656" y="3085630"/>
            <a:ext cx="2520000" cy="775385"/>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56176" y="2781015"/>
            <a:ext cx="2109005" cy="1080000"/>
          </a:xfrm>
          <a:prstGeom prst="rect">
            <a:avLst/>
          </a:prstGeom>
        </p:spPr>
      </p:pic>
    </p:spTree>
    <p:extLst>
      <p:ext uri="{BB962C8B-B14F-4D97-AF65-F5344CB8AC3E}">
        <p14:creationId xmlns:p14="http://schemas.microsoft.com/office/powerpoint/2010/main" val="3115539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395536" y="843558"/>
            <a:ext cx="3960440" cy="3456384"/>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p:cNvSpPr txBox="1"/>
          <p:nvPr/>
        </p:nvSpPr>
        <p:spPr>
          <a:xfrm>
            <a:off x="1299197"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STUDY AREA : France </a:t>
            </a:r>
            <a:r>
              <a:rPr lang="fr-FR" sz="2800" b="1" dirty="0">
                <a:solidFill>
                  <a:srgbClr val="6F9D20"/>
                </a:solidFill>
                <a:latin typeface="Arial" pitchFamily="34" charset="0"/>
                <a:cs typeface="Arial" pitchFamily="34" charset="0"/>
              </a:rPr>
              <a:t>(~</a:t>
            </a:r>
            <a:r>
              <a:rPr lang="en-US" sz="2800" b="1" dirty="0">
                <a:solidFill>
                  <a:srgbClr val="6F9D20"/>
                </a:solidFill>
                <a:latin typeface="Arial" pitchFamily="34" charset="0"/>
                <a:cs typeface="Arial" pitchFamily="34" charset="0"/>
              </a:rPr>
              <a:t> 540K km</a:t>
            </a:r>
            <a:r>
              <a:rPr lang="en-US" sz="2800" b="1" baseline="30000" dirty="0">
                <a:solidFill>
                  <a:srgbClr val="6F9D20"/>
                </a:solidFill>
                <a:latin typeface="Arial" pitchFamily="34" charset="0"/>
                <a:cs typeface="Arial" pitchFamily="34" charset="0"/>
              </a:rPr>
              <a:t>2</a:t>
            </a:r>
            <a:r>
              <a:rPr lang="en-US" sz="2800" b="1" dirty="0">
                <a:solidFill>
                  <a:srgbClr val="6F9D20"/>
                </a:solidFill>
                <a:latin typeface="Arial" pitchFamily="34" charset="0"/>
                <a:cs typeface="Arial" pitchFamily="34" charset="0"/>
              </a:rPr>
              <a:t>)</a:t>
            </a:r>
            <a:endParaRPr lang="fr-FR" sz="2800" b="1" dirty="0">
              <a:solidFill>
                <a:srgbClr val="6F9D20"/>
              </a:solidFill>
              <a:latin typeface="Arial" pitchFamily="34" charset="0"/>
              <a:cs typeface="Arial" pitchFamily="34" charset="0"/>
            </a:endParaRPr>
          </a:p>
        </p:txBody>
      </p:sp>
      <p:sp>
        <p:nvSpPr>
          <p:cNvPr id="4" name="Rectangle 3"/>
          <p:cNvSpPr/>
          <p:nvPr/>
        </p:nvSpPr>
        <p:spPr>
          <a:xfrm>
            <a:off x="4553694" y="895241"/>
            <a:ext cx="4572000" cy="923330"/>
          </a:xfrm>
          <a:prstGeom prst="rect">
            <a:avLst/>
          </a:prstGeom>
        </p:spPr>
        <p:txBody>
          <a:bodyPr>
            <a:spAutoFit/>
          </a:bodyPr>
          <a:lstStyle/>
          <a:p>
            <a:r>
              <a:rPr lang="en-US" dirty="0" err="1" smtClean="0"/>
              <a:t>SD</a:t>
            </a:r>
            <a:r>
              <a:rPr lang="en-US" baseline="-25000" dirty="0" err="1" smtClean="0"/>
              <a:t>t</a:t>
            </a:r>
            <a:r>
              <a:rPr lang="en-US" dirty="0" smtClean="0"/>
              <a:t> determined for 2116 sites</a:t>
            </a:r>
          </a:p>
          <a:p>
            <a:pPr marL="285750" indent="-285750">
              <a:buFont typeface="Wingdings" panose="05000000000000000000" pitchFamily="2" charset="2"/>
              <a:buChar char="Ø"/>
            </a:pPr>
            <a:r>
              <a:rPr lang="en-US" dirty="0"/>
              <a:t>French Soil Monitoring network (RMQS</a:t>
            </a:r>
            <a:r>
              <a:rPr lang="en-US" dirty="0" smtClean="0"/>
              <a:t>) </a:t>
            </a:r>
            <a:endParaRPr lang="en-US" dirty="0"/>
          </a:p>
          <a:p>
            <a:endParaRPr lang="en-US" dirty="0" smtClean="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3071" y="987574"/>
            <a:ext cx="3125370" cy="3289247"/>
          </a:xfrm>
          <a:prstGeom prst="rect">
            <a:avLst/>
          </a:prstGeom>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50943" y="1510680"/>
            <a:ext cx="3405433" cy="2878791"/>
          </a:xfrm>
          <a:prstGeom prst="rect">
            <a:avLst/>
          </a:prstGeom>
        </p:spPr>
      </p:pic>
      <p:sp>
        <p:nvSpPr>
          <p:cNvPr id="8" name="Rectangle 7"/>
          <p:cNvSpPr/>
          <p:nvPr/>
        </p:nvSpPr>
        <p:spPr>
          <a:xfrm>
            <a:off x="6883635" y="1677811"/>
            <a:ext cx="2088232" cy="369332"/>
          </a:xfrm>
          <a:prstGeom prst="rect">
            <a:avLst/>
          </a:prstGeom>
        </p:spPr>
        <p:txBody>
          <a:bodyPr wrap="square">
            <a:spAutoFit/>
          </a:bodyPr>
          <a:lstStyle/>
          <a:p>
            <a:r>
              <a:rPr lang="en-US" dirty="0" smtClean="0"/>
              <a:t>Mean value: </a:t>
            </a:r>
            <a:r>
              <a:rPr lang="en-US" dirty="0"/>
              <a:t>102 </a:t>
            </a:r>
            <a:r>
              <a:rPr lang="en-US" dirty="0" smtClean="0"/>
              <a:t>cm</a:t>
            </a:r>
          </a:p>
        </p:txBody>
      </p:sp>
      <mc:AlternateContent xmlns:mc="http://schemas.openxmlformats.org/markup-compatibility/2006" xmlns:a14="http://schemas.microsoft.com/office/drawing/2010/main">
        <mc:Choice Requires="a14">
          <p:sp>
            <p:nvSpPr>
              <p:cNvPr id="12" name="Rectangle 11"/>
              <p:cNvSpPr/>
              <p:nvPr/>
            </p:nvSpPr>
            <p:spPr>
              <a:xfrm>
                <a:off x="7001222" y="2070901"/>
                <a:ext cx="1951595" cy="945452"/>
              </a:xfrm>
              <a:prstGeom prst="rect">
                <a:avLst/>
              </a:prstGeom>
              <a:solidFill>
                <a:schemeClr val="accent3">
                  <a:lumMod val="20000"/>
                  <a:lumOff val="80000"/>
                </a:schemeClr>
              </a:solidFill>
            </p:spPr>
            <p:txBody>
              <a:bodyPr wrap="square">
                <a:spAutoFit/>
              </a:bodyPr>
              <a:lstStyle/>
              <a:p>
                <a:r>
                  <a:rPr lang="en-US" dirty="0" smtClean="0"/>
                  <a:t>Work with </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SDt</m:t>
                        </m:r>
                        <m:r>
                          <m:rPr>
                            <m:nor/>
                          </m:rPr>
                          <a:rPr lang="en-US" dirty="0"/>
                          <m:t> </m:t>
                        </m:r>
                      </m:e>
                    </m:rad>
                  </m:oMath>
                </a14:m>
                <a:r>
                  <a:rPr lang="en-US" dirty="0" smtClean="0"/>
                  <a:t> to obtain Gaussian distribution</a:t>
                </a:r>
              </a:p>
            </p:txBody>
          </p:sp>
        </mc:Choice>
        <mc:Fallback xmlns="">
          <p:sp>
            <p:nvSpPr>
              <p:cNvPr id="12" name="Rectangle 11"/>
              <p:cNvSpPr>
                <a:spLocks noRot="1" noChangeAspect="1" noMove="1" noResize="1" noEditPoints="1" noAdjustHandles="1" noChangeArrowheads="1" noChangeShapeType="1" noTextEdit="1"/>
              </p:cNvSpPr>
              <p:nvPr/>
            </p:nvSpPr>
            <p:spPr>
              <a:xfrm>
                <a:off x="7001222" y="2070901"/>
                <a:ext cx="1951595" cy="945452"/>
              </a:xfrm>
              <a:prstGeom prst="rect">
                <a:avLst/>
              </a:prstGeom>
              <a:blipFill rotWithShape="1">
                <a:blip r:embed="rId4"/>
                <a:stretch>
                  <a:fillRect l="-2492" t="-645" r="-3115" b="-9677"/>
                </a:stretch>
              </a:blipFill>
            </p:spPr>
            <p:txBody>
              <a:bodyPr/>
              <a:lstStyle/>
              <a:p>
                <a:r>
                  <a:rPr lang="fr-FR">
                    <a:noFill/>
                  </a:rPr>
                  <a:t> </a:t>
                </a:r>
              </a:p>
            </p:txBody>
          </p:sp>
        </mc:Fallback>
      </mc:AlternateContent>
      <p:sp>
        <p:nvSpPr>
          <p:cNvPr id="3" name="Rectangle 2"/>
          <p:cNvSpPr/>
          <p:nvPr/>
        </p:nvSpPr>
        <p:spPr>
          <a:xfrm>
            <a:off x="611560" y="895241"/>
            <a:ext cx="1481496" cy="307777"/>
          </a:xfrm>
          <a:prstGeom prst="rect">
            <a:avLst/>
          </a:prstGeom>
        </p:spPr>
        <p:txBody>
          <a:bodyPr wrap="none">
            <a:spAutoFit/>
          </a:bodyPr>
          <a:lstStyle/>
          <a:p>
            <a:r>
              <a:rPr lang="en-US" sz="1400" dirty="0"/>
              <a:t>16km x 16km grid</a:t>
            </a:r>
            <a:endParaRPr lang="fr-FR" sz="1400" dirty="0"/>
          </a:p>
        </p:txBody>
      </p:sp>
    </p:spTree>
    <p:extLst>
      <p:ext uri="{BB962C8B-B14F-4D97-AF65-F5344CB8AC3E}">
        <p14:creationId xmlns:p14="http://schemas.microsoft.com/office/powerpoint/2010/main" val="22978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rotWithShape="1">
          <a:blip r:embed="rId2" cstate="print">
            <a:extLst>
              <a:ext uri="{28A0092B-C50C-407E-A947-70E740481C1C}">
                <a14:useLocalDpi xmlns:a14="http://schemas.microsoft.com/office/drawing/2010/main"/>
              </a:ext>
            </a:extLst>
          </a:blip>
          <a:srcRect l="-2435" b="-6774"/>
          <a:stretch/>
        </p:blipFill>
        <p:spPr>
          <a:xfrm>
            <a:off x="66415" y="4040388"/>
            <a:ext cx="1378323" cy="387538"/>
          </a:xfrm>
          <a:prstGeom prst="rect">
            <a:avLst/>
          </a:prstGeom>
        </p:spPr>
      </p:pic>
      <p:sp>
        <p:nvSpPr>
          <p:cNvPr id="5" name="Rectangle à coins arrondis 4"/>
          <p:cNvSpPr/>
          <p:nvPr/>
        </p:nvSpPr>
        <p:spPr>
          <a:xfrm>
            <a:off x="691238" y="1377811"/>
            <a:ext cx="4168794" cy="2778115"/>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p:cNvSpPr txBox="1"/>
          <p:nvPr/>
        </p:nvSpPr>
        <p:spPr>
          <a:xfrm>
            <a:off x="1299197"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STUDY AREA : France </a:t>
            </a:r>
            <a:r>
              <a:rPr lang="fr-FR" sz="2800" b="1" dirty="0">
                <a:solidFill>
                  <a:srgbClr val="6F9D20"/>
                </a:solidFill>
                <a:latin typeface="Arial" pitchFamily="34" charset="0"/>
                <a:cs typeface="Arial" pitchFamily="34" charset="0"/>
              </a:rPr>
              <a:t>(~</a:t>
            </a:r>
            <a:r>
              <a:rPr lang="en-US" sz="2800" b="1" dirty="0">
                <a:solidFill>
                  <a:srgbClr val="6F9D20"/>
                </a:solidFill>
                <a:latin typeface="Arial" pitchFamily="34" charset="0"/>
                <a:cs typeface="Arial" pitchFamily="34" charset="0"/>
              </a:rPr>
              <a:t> 540K km</a:t>
            </a:r>
            <a:r>
              <a:rPr lang="en-US" sz="2800" b="1" baseline="30000" dirty="0">
                <a:solidFill>
                  <a:srgbClr val="6F9D20"/>
                </a:solidFill>
                <a:latin typeface="Arial" pitchFamily="34" charset="0"/>
                <a:cs typeface="Arial" pitchFamily="34" charset="0"/>
              </a:rPr>
              <a:t>2</a:t>
            </a:r>
            <a:r>
              <a:rPr lang="en-US" sz="2800" b="1" dirty="0">
                <a:solidFill>
                  <a:srgbClr val="6F9D20"/>
                </a:solidFill>
                <a:latin typeface="Arial" pitchFamily="34" charset="0"/>
                <a:cs typeface="Arial" pitchFamily="34" charset="0"/>
              </a:rPr>
              <a:t>)</a:t>
            </a:r>
            <a:endParaRPr lang="fr-FR" sz="2800" b="1" dirty="0">
              <a:solidFill>
                <a:srgbClr val="6F9D20"/>
              </a:solidFill>
              <a:latin typeface="Arial" pitchFamily="34" charset="0"/>
              <a:cs typeface="Arial" pitchFamily="34" charset="0"/>
            </a:endParaRPr>
          </a:p>
        </p:txBody>
      </p:sp>
      <p:sp>
        <p:nvSpPr>
          <p:cNvPr id="3" name="ZoneTexte 2"/>
          <p:cNvSpPr txBox="1"/>
          <p:nvPr/>
        </p:nvSpPr>
        <p:spPr>
          <a:xfrm>
            <a:off x="1299196" y="627534"/>
            <a:ext cx="6768752" cy="338554"/>
          </a:xfrm>
          <a:prstGeom prst="rect">
            <a:avLst/>
          </a:prstGeom>
          <a:solidFill>
            <a:schemeClr val="bg1"/>
          </a:solidFill>
        </p:spPr>
        <p:txBody>
          <a:bodyPr wrap="square" rtlCol="0">
            <a:spAutoFit/>
          </a:bodyPr>
          <a:lstStyle/>
          <a:p>
            <a:r>
              <a:rPr lang="fr-FR" sz="1600" b="1" dirty="0" err="1" smtClean="0">
                <a:solidFill>
                  <a:srgbClr val="C5DD01"/>
                </a:solidFill>
                <a:latin typeface="Arial" pitchFamily="34" charset="0"/>
                <a:cs typeface="Arial" pitchFamily="34" charset="0"/>
              </a:rPr>
              <a:t>Existing</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soil</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depth</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maps</a:t>
            </a:r>
            <a:endParaRPr lang="fr-FR" sz="1600" b="1" dirty="0">
              <a:solidFill>
                <a:srgbClr val="C5DD01"/>
              </a:solidFill>
              <a:latin typeface="Arial" pitchFamily="34" charset="0"/>
              <a:cs typeface="Arial"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755577" y="2058668"/>
            <a:ext cx="3888432" cy="1733403"/>
          </a:xfrm>
          <a:prstGeom prst="rect">
            <a:avLst/>
          </a:prstGeom>
        </p:spPr>
      </p:pic>
      <p:sp>
        <p:nvSpPr>
          <p:cNvPr id="8" name="ZoneTexte 13"/>
          <p:cNvSpPr txBox="1"/>
          <p:nvPr/>
        </p:nvSpPr>
        <p:spPr>
          <a:xfrm>
            <a:off x="1053295" y="1059582"/>
            <a:ext cx="3312368"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Scale: 1/1 000 000 </a:t>
            </a:r>
            <a:endParaRPr lang="fr-FR" sz="1600" b="1" dirty="0">
              <a:solidFill>
                <a:srgbClr val="C5DD01"/>
              </a:solidFill>
              <a:latin typeface="Arial" pitchFamily="34" charset="0"/>
              <a:cs typeface="Arial" pitchFamily="34" charset="0"/>
            </a:endParaRPr>
          </a:p>
        </p:txBody>
      </p:sp>
      <p:sp>
        <p:nvSpPr>
          <p:cNvPr id="9" name="ZoneTexte 13"/>
          <p:cNvSpPr txBox="1"/>
          <p:nvPr/>
        </p:nvSpPr>
        <p:spPr>
          <a:xfrm>
            <a:off x="5259636" y="1059582"/>
            <a:ext cx="3128788"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Scale: 1/250 000</a:t>
            </a:r>
            <a:endParaRPr lang="fr-FR" sz="1600" b="1" dirty="0">
              <a:solidFill>
                <a:srgbClr val="C5DD01"/>
              </a:solidFill>
              <a:latin typeface="Arial" pitchFamily="34" charset="0"/>
              <a:cs typeface="Arial" pitchFamily="34" charset="0"/>
            </a:endParaRPr>
          </a:p>
        </p:txBody>
      </p:sp>
      <p:sp>
        <p:nvSpPr>
          <p:cNvPr id="11" name="ZoneTexte 10"/>
          <p:cNvSpPr txBox="1"/>
          <p:nvPr/>
        </p:nvSpPr>
        <p:spPr>
          <a:xfrm>
            <a:off x="3233110" y="1521470"/>
            <a:ext cx="1010213" cy="307777"/>
          </a:xfrm>
          <a:prstGeom prst="rect">
            <a:avLst/>
          </a:prstGeom>
          <a:noFill/>
        </p:spPr>
        <p:txBody>
          <a:bodyPr wrap="none" rtlCol="0">
            <a:spAutoFit/>
          </a:bodyPr>
          <a:lstStyle/>
          <a:p>
            <a:r>
              <a:rPr lang="fr-FR" sz="1400" dirty="0" err="1"/>
              <a:t>Upper</a:t>
            </a:r>
            <a:r>
              <a:rPr lang="fr-FR" sz="1400" dirty="0"/>
              <a:t> </a:t>
            </a:r>
            <a:r>
              <a:rPr lang="fr-FR" sz="1400" dirty="0" err="1"/>
              <a:t>limit</a:t>
            </a:r>
            <a:endParaRPr lang="fr-FR" sz="1400" dirty="0"/>
          </a:p>
        </p:txBody>
      </p:sp>
      <p:sp>
        <p:nvSpPr>
          <p:cNvPr id="12" name="ZoneTexte 11"/>
          <p:cNvSpPr txBox="1"/>
          <p:nvPr/>
        </p:nvSpPr>
        <p:spPr>
          <a:xfrm>
            <a:off x="1299196" y="1521470"/>
            <a:ext cx="1001493" cy="307777"/>
          </a:xfrm>
          <a:prstGeom prst="rect">
            <a:avLst/>
          </a:prstGeom>
          <a:noFill/>
        </p:spPr>
        <p:txBody>
          <a:bodyPr wrap="none" rtlCol="0">
            <a:spAutoFit/>
          </a:bodyPr>
          <a:lstStyle/>
          <a:p>
            <a:r>
              <a:rPr lang="fr-FR" sz="1400" dirty="0" err="1" smtClean="0"/>
              <a:t>Lower</a:t>
            </a:r>
            <a:r>
              <a:rPr lang="fr-FR" sz="1400" dirty="0" smtClean="0"/>
              <a:t> </a:t>
            </a:r>
            <a:r>
              <a:rPr lang="fr-FR" sz="1400" dirty="0" err="1" smtClean="0"/>
              <a:t>limit</a:t>
            </a:r>
            <a:endParaRPr lang="fr-FR" sz="1400" dirty="0"/>
          </a:p>
        </p:txBody>
      </p:sp>
      <p:sp>
        <p:nvSpPr>
          <p:cNvPr id="13" name="ZoneTexte 12"/>
          <p:cNvSpPr txBox="1"/>
          <p:nvPr/>
        </p:nvSpPr>
        <p:spPr>
          <a:xfrm>
            <a:off x="7562841" y="1671220"/>
            <a:ext cx="1010213" cy="307777"/>
          </a:xfrm>
          <a:prstGeom prst="rect">
            <a:avLst/>
          </a:prstGeom>
          <a:noFill/>
        </p:spPr>
        <p:txBody>
          <a:bodyPr wrap="none" rtlCol="0">
            <a:spAutoFit/>
          </a:bodyPr>
          <a:lstStyle/>
          <a:p>
            <a:r>
              <a:rPr lang="fr-FR" sz="1400" dirty="0" err="1"/>
              <a:t>Upper</a:t>
            </a:r>
            <a:r>
              <a:rPr lang="fr-FR" sz="1400" dirty="0"/>
              <a:t> </a:t>
            </a:r>
            <a:r>
              <a:rPr lang="fr-FR" sz="1400" dirty="0" err="1"/>
              <a:t>limit</a:t>
            </a:r>
            <a:endParaRPr lang="fr-FR" sz="1400" dirty="0"/>
          </a:p>
        </p:txBody>
      </p:sp>
      <p:sp>
        <p:nvSpPr>
          <p:cNvPr id="14" name="ZoneTexte 13"/>
          <p:cNvSpPr txBox="1"/>
          <p:nvPr/>
        </p:nvSpPr>
        <p:spPr>
          <a:xfrm>
            <a:off x="5628927" y="1671220"/>
            <a:ext cx="1001493" cy="307777"/>
          </a:xfrm>
          <a:prstGeom prst="rect">
            <a:avLst/>
          </a:prstGeom>
          <a:noFill/>
        </p:spPr>
        <p:txBody>
          <a:bodyPr wrap="none" rtlCol="0">
            <a:spAutoFit/>
          </a:bodyPr>
          <a:lstStyle/>
          <a:p>
            <a:r>
              <a:rPr lang="fr-FR" sz="1400" dirty="0" err="1" smtClean="0"/>
              <a:t>Lower</a:t>
            </a:r>
            <a:r>
              <a:rPr lang="fr-FR" sz="1400" dirty="0" smtClean="0"/>
              <a:t> </a:t>
            </a:r>
            <a:r>
              <a:rPr lang="fr-FR" sz="1400" dirty="0" err="1" smtClean="0"/>
              <a:t>limit</a:t>
            </a:r>
            <a:endParaRPr lang="fr-FR" sz="1400" dirty="0"/>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a:ext>
            </a:extLst>
          </a:blip>
          <a:srcRect l="-3088"/>
          <a:stretch/>
        </p:blipFill>
        <p:spPr>
          <a:xfrm>
            <a:off x="8048" y="2833745"/>
            <a:ext cx="653952" cy="1213367"/>
          </a:xfrm>
          <a:prstGeom prst="rect">
            <a:avLst/>
          </a:prstGeom>
        </p:spPr>
      </p:pic>
      <p:sp>
        <p:nvSpPr>
          <p:cNvPr id="16" name="Rectangle à coins arrondis 15"/>
          <p:cNvSpPr/>
          <p:nvPr/>
        </p:nvSpPr>
        <p:spPr>
          <a:xfrm>
            <a:off x="4932040" y="1377811"/>
            <a:ext cx="4168794" cy="2778115"/>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Image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56094" y="2006255"/>
            <a:ext cx="3882675" cy="1789631"/>
          </a:xfrm>
          <a:prstGeom prst="rect">
            <a:avLst/>
          </a:prstGeom>
        </p:spPr>
      </p:pic>
      <p:sp>
        <p:nvSpPr>
          <p:cNvPr id="20" name="ZoneTexte 19"/>
          <p:cNvSpPr txBox="1"/>
          <p:nvPr/>
        </p:nvSpPr>
        <p:spPr>
          <a:xfrm>
            <a:off x="7594235" y="1511807"/>
            <a:ext cx="1010213" cy="307777"/>
          </a:xfrm>
          <a:prstGeom prst="rect">
            <a:avLst/>
          </a:prstGeom>
          <a:noFill/>
        </p:spPr>
        <p:txBody>
          <a:bodyPr wrap="none" rtlCol="0">
            <a:spAutoFit/>
          </a:bodyPr>
          <a:lstStyle/>
          <a:p>
            <a:r>
              <a:rPr lang="fr-FR" sz="1400" dirty="0" err="1"/>
              <a:t>Upper</a:t>
            </a:r>
            <a:r>
              <a:rPr lang="fr-FR" sz="1400" dirty="0"/>
              <a:t> </a:t>
            </a:r>
            <a:r>
              <a:rPr lang="fr-FR" sz="1400" dirty="0" err="1"/>
              <a:t>limit</a:t>
            </a:r>
            <a:endParaRPr lang="fr-FR" sz="1400" dirty="0"/>
          </a:p>
        </p:txBody>
      </p:sp>
      <p:sp>
        <p:nvSpPr>
          <p:cNvPr id="21" name="ZoneTexte 20"/>
          <p:cNvSpPr txBox="1"/>
          <p:nvPr/>
        </p:nvSpPr>
        <p:spPr>
          <a:xfrm>
            <a:off x="5590414" y="1511807"/>
            <a:ext cx="1001493" cy="307777"/>
          </a:xfrm>
          <a:prstGeom prst="rect">
            <a:avLst/>
          </a:prstGeom>
          <a:noFill/>
        </p:spPr>
        <p:txBody>
          <a:bodyPr wrap="none" rtlCol="0">
            <a:spAutoFit/>
          </a:bodyPr>
          <a:lstStyle/>
          <a:p>
            <a:r>
              <a:rPr lang="fr-FR" sz="1400" dirty="0" err="1" smtClean="0"/>
              <a:t>Lower</a:t>
            </a:r>
            <a:r>
              <a:rPr lang="fr-FR" sz="1400" dirty="0" smtClean="0"/>
              <a:t> </a:t>
            </a:r>
            <a:r>
              <a:rPr lang="fr-FR" sz="1400" dirty="0" err="1" smtClean="0"/>
              <a:t>limit</a:t>
            </a:r>
            <a:endParaRPr lang="fr-FR" sz="1400" dirty="0"/>
          </a:p>
        </p:txBody>
      </p:sp>
      <p:sp>
        <p:nvSpPr>
          <p:cNvPr id="23" name="Rectangle à coins arrondis 22"/>
          <p:cNvSpPr/>
          <p:nvPr/>
        </p:nvSpPr>
        <p:spPr>
          <a:xfrm>
            <a:off x="723132" y="2742613"/>
            <a:ext cx="288032" cy="89481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ZoneTexte 25"/>
          <p:cNvSpPr txBox="1"/>
          <p:nvPr/>
        </p:nvSpPr>
        <p:spPr>
          <a:xfrm>
            <a:off x="26195" y="2846206"/>
            <a:ext cx="639599" cy="123111"/>
          </a:xfrm>
          <a:prstGeom prst="rect">
            <a:avLst/>
          </a:prstGeom>
          <a:solidFill>
            <a:schemeClr val="bg1"/>
          </a:solidFill>
        </p:spPr>
        <p:txBody>
          <a:bodyPr wrap="none" lIns="0" tIns="0" rIns="0" bIns="0" rtlCol="0">
            <a:spAutoFit/>
          </a:bodyPr>
          <a:lstStyle/>
          <a:p>
            <a:r>
              <a:rPr lang="fr-FR" sz="800" b="1" dirty="0" err="1" smtClean="0"/>
              <a:t>Soil</a:t>
            </a:r>
            <a:r>
              <a:rPr lang="fr-FR" sz="800" b="1" dirty="0" smtClean="0"/>
              <a:t> </a:t>
            </a:r>
            <a:r>
              <a:rPr lang="fr-FR" sz="800" b="1" dirty="0" err="1" smtClean="0"/>
              <a:t>depth</a:t>
            </a:r>
            <a:r>
              <a:rPr lang="fr-FR" sz="800" b="1" dirty="0" smtClean="0"/>
              <a:t> (cm)</a:t>
            </a:r>
            <a:endParaRPr lang="fr-FR" sz="800" b="1" dirty="0"/>
          </a:p>
        </p:txBody>
      </p:sp>
      <p:sp>
        <p:nvSpPr>
          <p:cNvPr id="4" name="TextBox 3"/>
          <p:cNvSpPr txBox="1"/>
          <p:nvPr/>
        </p:nvSpPr>
        <p:spPr>
          <a:xfrm>
            <a:off x="1455753" y="3694261"/>
            <a:ext cx="7469289" cy="923330"/>
          </a:xfrm>
          <a:prstGeom prst="rect">
            <a:avLst/>
          </a:prstGeom>
          <a:solidFill>
            <a:schemeClr val="accent3">
              <a:lumMod val="40000"/>
              <a:lumOff val="60000"/>
            </a:schemeClr>
          </a:solidFill>
        </p:spPr>
        <p:txBody>
          <a:bodyPr wrap="none" rtlCol="0">
            <a:spAutoFit/>
          </a:bodyPr>
          <a:lstStyle/>
          <a:p>
            <a:r>
              <a:rPr lang="en-GB" dirty="0" smtClean="0"/>
              <a:t>Note: these are classes. The spatial distribution of these classes is the same</a:t>
            </a:r>
          </a:p>
          <a:p>
            <a:r>
              <a:rPr lang="en-GB" dirty="0" smtClean="0"/>
              <a:t>As the soil type classes used for the data mining model: this introduces bias</a:t>
            </a:r>
          </a:p>
          <a:p>
            <a:r>
              <a:rPr lang="en-GB" dirty="0" smtClean="0"/>
              <a:t>In the following validation results – I have my questions about that approach…</a:t>
            </a:r>
          </a:p>
        </p:txBody>
      </p:sp>
    </p:spTree>
    <p:extLst>
      <p:ext uri="{BB962C8B-B14F-4D97-AF65-F5344CB8AC3E}">
        <p14:creationId xmlns:p14="http://schemas.microsoft.com/office/powerpoint/2010/main" val="3583356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à coins arrondis 7"/>
              <p:cNvSpPr/>
              <p:nvPr/>
            </p:nvSpPr>
            <p:spPr>
              <a:xfrm>
                <a:off x="539552" y="1259800"/>
                <a:ext cx="3240360" cy="3112150"/>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
                </a:pPr>
                <a:r>
                  <a:rPr lang="en-US" sz="1400" dirty="0" smtClean="0">
                    <a:solidFill>
                      <a:schemeClr val="tx1"/>
                    </a:solidFill>
                  </a:rPr>
                  <a:t>Robust and flexible</a:t>
                </a:r>
              </a:p>
              <a:p>
                <a:pPr marL="285750" indent="-285750">
                  <a:buFont typeface="Wingdings" panose="05000000000000000000" pitchFamily="2" charset="2"/>
                  <a:buChar char="§"/>
                </a:pPr>
                <a:r>
                  <a:rPr lang="en-US" sz="1400" dirty="0" smtClean="0">
                    <a:solidFill>
                      <a:schemeClr val="tx1"/>
                    </a:solidFill>
                  </a:rPr>
                  <a:t>Driven by target variable</a:t>
                </a:r>
              </a:p>
              <a:p>
                <a:pPr marL="285750" indent="-285750">
                  <a:buFont typeface="Wingdings" panose="05000000000000000000" pitchFamily="2" charset="2"/>
                  <a:buChar char="§"/>
                </a:pPr>
                <a:r>
                  <a:rPr lang="en-US" sz="1400" dirty="0" smtClean="0">
                    <a:solidFill>
                      <a:schemeClr val="tx1"/>
                    </a:solidFill>
                  </a:rPr>
                  <a:t>R </a:t>
                </a:r>
                <a:r>
                  <a:rPr lang="en-US" sz="1400" dirty="0">
                    <a:solidFill>
                      <a:schemeClr val="tx1"/>
                    </a:solidFill>
                  </a:rPr>
                  <a:t>package </a:t>
                </a:r>
                <a:r>
                  <a:rPr lang="en-US" sz="1400" i="1" dirty="0">
                    <a:solidFill>
                      <a:schemeClr val="tx1"/>
                    </a:solidFill>
                  </a:rPr>
                  <a:t>caret</a:t>
                </a:r>
                <a:r>
                  <a:rPr lang="en-US" sz="1400" dirty="0">
                    <a:solidFill>
                      <a:schemeClr val="tx1"/>
                    </a:solidFill>
                  </a:rPr>
                  <a:t> and </a:t>
                </a:r>
                <a:r>
                  <a:rPr lang="en-US" sz="1400" i="1" dirty="0" smtClean="0">
                    <a:solidFill>
                      <a:schemeClr val="tx1"/>
                    </a:solidFill>
                  </a:rPr>
                  <a:t>GBM</a:t>
                </a:r>
              </a:p>
              <a:p>
                <a:pPr marL="285750" indent="-285750">
                  <a:buFont typeface="Wingdings" panose="05000000000000000000" pitchFamily="2" charset="2"/>
                  <a:buChar char="§"/>
                </a:pPr>
                <a:r>
                  <a:rPr lang="en-US" sz="1400" i="1" dirty="0" smtClean="0">
                    <a:solidFill>
                      <a:schemeClr val="tx1"/>
                    </a:solidFill>
                  </a:rPr>
                  <a:t>Resolution: 90 m</a:t>
                </a:r>
                <a:endParaRPr lang="en-US" sz="1400" dirty="0" smtClean="0">
                  <a:solidFill>
                    <a:schemeClr val="tx1"/>
                  </a:solidFill>
                </a:endParaRPr>
              </a:p>
              <a:p>
                <a:endParaRPr lang="en-US" sz="1400" b="1" dirty="0" smtClean="0">
                  <a:solidFill>
                    <a:schemeClr val="tx1"/>
                  </a:solidFill>
                </a:endParaRPr>
              </a:p>
              <a:p>
                <a:r>
                  <a:rPr lang="en-US" sz="1400" b="1" dirty="0" smtClean="0">
                    <a:solidFill>
                      <a:schemeClr val="tx1"/>
                    </a:solidFill>
                  </a:rPr>
                  <a:t>+ Bias correction </a:t>
                </a:r>
                <a:r>
                  <a:rPr lang="en-US" sz="1400" dirty="0" smtClean="0">
                    <a:solidFill>
                      <a:schemeClr val="tx1"/>
                    </a:solidFill>
                  </a:rPr>
                  <a:t>(</a:t>
                </a:r>
                <a:r>
                  <a:rPr lang="en-US" sz="1400" dirty="0">
                    <a:solidFill>
                      <a:schemeClr val="tx1"/>
                    </a:solidFill>
                  </a:rPr>
                  <a:t>R package </a:t>
                </a:r>
                <a:r>
                  <a:rPr lang="en-US" sz="1400" i="1" dirty="0" err="1" smtClean="0">
                    <a:solidFill>
                      <a:schemeClr val="tx1"/>
                    </a:solidFill>
                  </a:rPr>
                  <a:t>qmap</a:t>
                </a:r>
                <a:r>
                  <a:rPr lang="en-US" sz="1400" dirty="0" smtClean="0">
                    <a:solidFill>
                      <a:schemeClr val="tx1"/>
                    </a:solidFill>
                  </a:rPr>
                  <a:t>)</a:t>
                </a:r>
                <a:endParaRPr lang="en-US" sz="1400" b="1" dirty="0" smtClean="0">
                  <a:solidFill>
                    <a:schemeClr val="tx1"/>
                  </a:solidFill>
                </a:endParaRPr>
              </a:p>
              <a:p>
                <a:endParaRPr lang="en-US" sz="1400" b="1" dirty="0">
                  <a:solidFill>
                    <a:schemeClr val="tx1"/>
                  </a:solidFill>
                </a:endParaRPr>
              </a:p>
              <a:p>
                <a:r>
                  <a:rPr lang="en-US" sz="1400" b="1" dirty="0" smtClean="0">
                    <a:solidFill>
                      <a:schemeClr val="tx1"/>
                    </a:solidFill>
                  </a:rPr>
                  <a:t>+ Ordinary </a:t>
                </a:r>
                <a:r>
                  <a:rPr lang="en-US" sz="1400" b="1" dirty="0" err="1" smtClean="0">
                    <a:solidFill>
                      <a:schemeClr val="tx1"/>
                    </a:solidFill>
                  </a:rPr>
                  <a:t>kriging</a:t>
                </a:r>
                <a:r>
                  <a:rPr lang="en-US" sz="1400" b="1" dirty="0" smtClean="0">
                    <a:solidFill>
                      <a:schemeClr val="tx1"/>
                    </a:solidFill>
                  </a:rPr>
                  <a:t> of the residuals</a:t>
                </a:r>
              </a:p>
              <a:p>
                <a:r>
                  <a:rPr lang="en-US" sz="1400" b="1" dirty="0" smtClean="0">
                    <a:solidFill>
                      <a:schemeClr val="tx1"/>
                    </a:solidFill>
                    <a:sym typeface="Wingdings" panose="05000000000000000000" pitchFamily="2" charset="2"/>
                  </a:rPr>
                  <a:t> </a:t>
                </a:r>
                <a:r>
                  <a:rPr lang="fr-FR" sz="1400" dirty="0">
                    <a:solidFill>
                      <a:schemeClr val="tx1"/>
                    </a:solidFill>
                  </a:rPr>
                  <a:t>90% </a:t>
                </a:r>
                <a:r>
                  <a:rPr lang="fr-FR" sz="1400" dirty="0" err="1">
                    <a:solidFill>
                      <a:schemeClr val="tx1"/>
                    </a:solidFill>
                  </a:rPr>
                  <a:t>prediction</a:t>
                </a:r>
                <a:r>
                  <a:rPr lang="fr-FR" sz="1400" dirty="0">
                    <a:solidFill>
                      <a:schemeClr val="tx1"/>
                    </a:solidFill>
                  </a:rPr>
                  <a:t> </a:t>
                </a:r>
                <a:r>
                  <a:rPr lang="fr-FR" sz="1400" dirty="0" err="1">
                    <a:solidFill>
                      <a:schemeClr val="tx1"/>
                    </a:solidFill>
                  </a:rPr>
                  <a:t>interval</a:t>
                </a:r>
                <a:endParaRPr lang="en-US" sz="1400" b="1" dirty="0" smtClean="0">
                  <a:solidFill>
                    <a:schemeClr val="tx1"/>
                  </a:solidFill>
                  <a:sym typeface="Wingdings" panose="05000000000000000000" pitchFamily="2" charset="2"/>
                </a:endParaRPr>
              </a:p>
              <a:p>
                <a:r>
                  <a:rPr lang="en-US" sz="1400" dirty="0" smtClean="0">
                    <a:solidFill>
                      <a:schemeClr val="tx1"/>
                    </a:solidFill>
                  </a:rPr>
                  <a:t>Upper limit: </a:t>
                </a:r>
                <a:r>
                  <a:rPr lang="en-US" sz="1400" dirty="0">
                    <a:solidFill>
                      <a:schemeClr val="tx1"/>
                    </a:solidFill>
                  </a:rPr>
                  <a:t>(</a:t>
                </a:r>
                <a14:m>
                  <m:oMath xmlns:m="http://schemas.openxmlformats.org/officeDocument/2006/math">
                    <m:acc>
                      <m:accPr>
                        <m:chr m:val="̂"/>
                        <m:ctrlPr>
                          <a:rPr lang="en-US" sz="1400" b="1" i="1">
                            <a:solidFill>
                              <a:schemeClr val="tx1"/>
                            </a:solidFill>
                            <a:latin typeface="Cambria Math" panose="02040503050406030204" pitchFamily="18" charset="0"/>
                          </a:rPr>
                        </m:ctrlPr>
                      </m:accPr>
                      <m:e>
                        <m:r>
                          <a:rPr lang="fr-FR" sz="1400" b="0" i="1">
                            <a:solidFill>
                              <a:schemeClr val="tx1"/>
                            </a:solidFill>
                            <a:latin typeface="Cambria Math"/>
                          </a:rPr>
                          <m:t>𝑆𝐷𝑡</m:t>
                        </m:r>
                      </m:e>
                    </m:acc>
                  </m:oMath>
                </a14:m>
                <a:r>
                  <a:rPr lang="en-US" sz="1400" dirty="0" smtClean="0">
                    <a:solidFill>
                      <a:schemeClr val="tx1"/>
                    </a:solidFill>
                  </a:rPr>
                  <a:t> </a:t>
                </a:r>
                <a:r>
                  <a:rPr lang="en-US" sz="1400" dirty="0">
                    <a:solidFill>
                      <a:schemeClr val="tx1"/>
                    </a:solidFill>
                  </a:rPr>
                  <a:t>+ </a:t>
                </a:r>
                <a14:m>
                  <m:oMath xmlns:m="http://schemas.openxmlformats.org/officeDocument/2006/math">
                    <m:acc>
                      <m:accPr>
                        <m:chr m:val="̂"/>
                        <m:ctrlPr>
                          <a:rPr lang="en-US" sz="1400" b="1" i="1">
                            <a:solidFill>
                              <a:schemeClr val="tx1"/>
                            </a:solidFill>
                            <a:latin typeface="Cambria Math" panose="02040503050406030204" pitchFamily="18" charset="0"/>
                          </a:rPr>
                        </m:ctrlPr>
                      </m:accPr>
                      <m:e>
                        <m:r>
                          <a:rPr lang="fr-FR" sz="1400" b="0" i="1" smtClean="0">
                            <a:solidFill>
                              <a:schemeClr val="tx1"/>
                            </a:solidFill>
                            <a:latin typeface="Cambria Math"/>
                          </a:rPr>
                          <m:t>𝑒</m:t>
                        </m:r>
                      </m:e>
                    </m:acc>
                    <m:r>
                      <a:rPr lang="fr-FR" sz="1400" b="1" i="1">
                        <a:solidFill>
                          <a:schemeClr val="tx1"/>
                        </a:solidFill>
                        <a:latin typeface="Cambria Math"/>
                      </a:rPr>
                      <m:t> </m:t>
                    </m:r>
                  </m:oMath>
                </a14:m>
                <a:r>
                  <a:rPr lang="en-US" sz="1400" dirty="0">
                    <a:solidFill>
                      <a:schemeClr val="tx1"/>
                    </a:solidFill>
                  </a:rPr>
                  <a:t>+ 1.64 * </a:t>
                </a:r>
                <a:r>
                  <a:rPr lang="en-US" sz="1400" dirty="0" err="1" smtClean="0">
                    <a:solidFill>
                      <a:schemeClr val="tx1"/>
                    </a:solidFill>
                  </a:rPr>
                  <a:t>sd</a:t>
                </a:r>
                <a:r>
                  <a:rPr lang="en-US" sz="1400" dirty="0" smtClean="0">
                    <a:solidFill>
                      <a:schemeClr val="tx1"/>
                    </a:solidFill>
                  </a:rPr>
                  <a:t>)²</a:t>
                </a:r>
                <a:endParaRPr lang="en-US" sz="1400" dirty="0">
                  <a:solidFill>
                    <a:schemeClr val="tx1"/>
                  </a:solidFill>
                </a:endParaRPr>
              </a:p>
              <a:p>
                <a:r>
                  <a:rPr lang="en-US" sz="1400" dirty="0" smtClean="0">
                    <a:solidFill>
                      <a:schemeClr val="tx1"/>
                    </a:solidFill>
                  </a:rPr>
                  <a:t>Lower limit: </a:t>
                </a:r>
                <a14:m>
                  <m:oMath xmlns:m="http://schemas.openxmlformats.org/officeDocument/2006/math">
                    <m:acc>
                      <m:accPr>
                        <m:chr m:val="̂"/>
                        <m:ctrlPr>
                          <a:rPr lang="en-US" sz="1400" i="1">
                            <a:solidFill>
                              <a:schemeClr val="tx1"/>
                            </a:solidFill>
                            <a:latin typeface="Cambria Math" panose="02040503050406030204" pitchFamily="18" charset="0"/>
                          </a:rPr>
                        </m:ctrlPr>
                      </m:accPr>
                      <m:e>
                        <m:r>
                          <m:rPr>
                            <m:nor/>
                          </m:rPr>
                          <a:rPr lang="en-US" sz="1400" dirty="0">
                            <a:solidFill>
                              <a:schemeClr val="tx1"/>
                            </a:solidFill>
                          </a:rPr>
                          <m:t>(</m:t>
                        </m:r>
                        <m:r>
                          <a:rPr lang="fr-FR" sz="1400" b="0" i="1">
                            <a:solidFill>
                              <a:schemeClr val="tx1"/>
                            </a:solidFill>
                            <a:latin typeface="Cambria Math"/>
                          </a:rPr>
                          <m:t>𝑆𝐷𝑡</m:t>
                        </m:r>
                      </m:e>
                    </m:acc>
                  </m:oMath>
                </a14:m>
                <a:r>
                  <a:rPr lang="en-US" sz="1400" dirty="0" smtClean="0">
                    <a:solidFill>
                      <a:schemeClr val="tx1"/>
                    </a:solidFill>
                  </a:rPr>
                  <a:t> </a:t>
                </a:r>
                <a:r>
                  <a:rPr lang="en-US" sz="1400" dirty="0">
                    <a:solidFill>
                      <a:schemeClr val="tx1"/>
                    </a:solidFill>
                  </a:rPr>
                  <a:t>+ </a:t>
                </a:r>
                <a14:m>
                  <m:oMath xmlns:m="http://schemas.openxmlformats.org/officeDocument/2006/math">
                    <m:acc>
                      <m:accPr>
                        <m:chr m:val="̂"/>
                        <m:ctrlPr>
                          <a:rPr lang="en-US" sz="1400" i="1">
                            <a:solidFill>
                              <a:schemeClr val="tx1"/>
                            </a:solidFill>
                            <a:latin typeface="Cambria Math" panose="02040503050406030204" pitchFamily="18" charset="0"/>
                          </a:rPr>
                        </m:ctrlPr>
                      </m:accPr>
                      <m:e>
                        <m:r>
                          <a:rPr lang="fr-FR" sz="1400" b="0" i="1" smtClean="0">
                            <a:solidFill>
                              <a:schemeClr val="tx1"/>
                            </a:solidFill>
                            <a:latin typeface="Cambria Math"/>
                          </a:rPr>
                          <m:t>𝑒</m:t>
                        </m:r>
                      </m:e>
                    </m:acc>
                    <m:r>
                      <a:rPr lang="fr-FR" sz="1400" b="0" i="1">
                        <a:solidFill>
                          <a:schemeClr val="tx1"/>
                        </a:solidFill>
                        <a:latin typeface="Cambria Math"/>
                      </a:rPr>
                      <m:t> </m:t>
                    </m:r>
                  </m:oMath>
                </a14:m>
                <a:r>
                  <a:rPr lang="en-US" sz="1400" dirty="0">
                    <a:solidFill>
                      <a:schemeClr val="tx1"/>
                    </a:solidFill>
                  </a:rPr>
                  <a:t>- 1.64 * </a:t>
                </a:r>
                <a:r>
                  <a:rPr lang="en-US" sz="1400" dirty="0" err="1" smtClean="0">
                    <a:solidFill>
                      <a:schemeClr val="tx1"/>
                    </a:solidFill>
                  </a:rPr>
                  <a:t>sd</a:t>
                </a:r>
                <a:r>
                  <a:rPr lang="en-US" sz="1400" dirty="0" smtClean="0">
                    <a:solidFill>
                      <a:schemeClr val="tx1"/>
                    </a:solidFill>
                  </a:rPr>
                  <a:t>)²</a:t>
                </a:r>
                <a:endParaRPr lang="en-US" sz="1400" dirty="0">
                  <a:solidFill>
                    <a:schemeClr val="tx1"/>
                  </a:solidFill>
                </a:endParaRPr>
              </a:p>
              <a:p>
                <a:endParaRPr lang="en-US" sz="1400" b="1" dirty="0">
                  <a:solidFill>
                    <a:schemeClr val="tx1">
                      <a:lumMod val="50000"/>
                      <a:lumOff val="50000"/>
                    </a:schemeClr>
                  </a:solidFill>
                </a:endParaRPr>
              </a:p>
              <a:p>
                <a:pPr marL="285750" indent="-285750">
                  <a:buFont typeface="Wingdings" panose="05000000000000000000" pitchFamily="2" charset="2"/>
                  <a:buChar char="§"/>
                </a:pPr>
                <a:endParaRPr lang="en-US" sz="1400" dirty="0" smtClean="0">
                  <a:solidFill>
                    <a:schemeClr val="tx1">
                      <a:lumMod val="50000"/>
                      <a:lumOff val="50000"/>
                    </a:schemeClr>
                  </a:solidFill>
                </a:endParaRPr>
              </a:p>
              <a:p>
                <a:pPr marL="285750" indent="-285750">
                  <a:buFont typeface="Arial" panose="020B0604020202020204" pitchFamily="34" charset="0"/>
                  <a:buChar char="•"/>
                </a:pPr>
                <a:endParaRPr lang="en-US" sz="1400" dirty="0" smtClean="0">
                  <a:solidFill>
                    <a:schemeClr val="tx1">
                      <a:lumMod val="50000"/>
                      <a:lumOff val="50000"/>
                    </a:schemeClr>
                  </a:solidFill>
                </a:endParaRPr>
              </a:p>
            </p:txBody>
          </p:sp>
        </mc:Choice>
        <mc:Fallback xmlns="">
          <p:sp>
            <p:nvSpPr>
              <p:cNvPr id="8" name="Rectangle à coins arrondis 7"/>
              <p:cNvSpPr>
                <a:spLocks noRot="1" noChangeAspect="1" noMove="1" noResize="1" noEditPoints="1" noAdjustHandles="1" noChangeArrowheads="1" noChangeShapeType="1" noTextEdit="1"/>
              </p:cNvSpPr>
              <p:nvPr/>
            </p:nvSpPr>
            <p:spPr>
              <a:xfrm>
                <a:off x="539552" y="1259800"/>
                <a:ext cx="3240360" cy="3112150"/>
              </a:xfrm>
              <a:prstGeom prst="roundRect">
                <a:avLst/>
              </a:prstGeom>
              <a:blipFill rotWithShape="1">
                <a:blip r:embed="rId2"/>
                <a:stretch>
                  <a:fillRect/>
                </a:stretch>
              </a:blipFill>
              <a:ln>
                <a:solidFill>
                  <a:schemeClr val="accent6">
                    <a:lumMod val="50000"/>
                    <a:alpha val="63000"/>
                  </a:schemeClr>
                </a:solidFill>
              </a:ln>
            </p:spPr>
            <p:txBody>
              <a:bodyPr/>
              <a:lstStyle/>
              <a:p>
                <a:r>
                  <a:rPr lang="fr-FR">
                    <a:noFill/>
                  </a:rPr>
                  <a:t> </a:t>
                </a:r>
              </a:p>
            </p:txBody>
          </p:sp>
        </mc:Fallback>
      </mc:AlternateContent>
      <p:sp>
        <p:nvSpPr>
          <p:cNvPr id="2" name="ZoneTexte 1"/>
          <p:cNvSpPr txBox="1"/>
          <p:nvPr/>
        </p:nvSpPr>
        <p:spPr>
          <a:xfrm>
            <a:off x="1299197" y="195486"/>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METHODS</a:t>
            </a:r>
            <a:endParaRPr lang="fr-FR" sz="2800" b="1" dirty="0">
              <a:solidFill>
                <a:srgbClr val="6F9D20"/>
              </a:solidFill>
              <a:latin typeface="Arial" pitchFamily="34" charset="0"/>
              <a:cs typeface="Arial" pitchFamily="34" charset="0"/>
            </a:endParaRPr>
          </a:p>
        </p:txBody>
      </p:sp>
      <p:sp>
        <p:nvSpPr>
          <p:cNvPr id="6" name="Rectangle à coins arrondis 5"/>
          <p:cNvSpPr/>
          <p:nvPr/>
        </p:nvSpPr>
        <p:spPr>
          <a:xfrm>
            <a:off x="4061817" y="1259800"/>
            <a:ext cx="4968552" cy="3112150"/>
          </a:xfrm>
          <a:prstGeom prst="roundRect">
            <a:avLst/>
          </a:prstGeom>
          <a:solidFill>
            <a:schemeClr val="bg2"/>
          </a:solidFill>
          <a:ln>
            <a:solidFill>
              <a:schemeClr val="accent6">
                <a:lumMod val="50000"/>
                <a:alpha val="6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
            </a:pPr>
            <a:r>
              <a:rPr lang="en-US" sz="1400" dirty="0" smtClean="0">
                <a:solidFill>
                  <a:schemeClr val="tx1"/>
                </a:solidFill>
              </a:rPr>
              <a:t>Estimation of covariance matrix using multi-resolution radial basis functions</a:t>
            </a:r>
          </a:p>
          <a:p>
            <a:pPr marL="285750" indent="-285750">
              <a:buFont typeface="Wingdings" panose="05000000000000000000" pitchFamily="2" charset="2"/>
              <a:buChar char="§"/>
            </a:pPr>
            <a:r>
              <a:rPr lang="en-GB" sz="1400" dirty="0" smtClean="0">
                <a:solidFill>
                  <a:schemeClr val="tx1"/>
                </a:solidFill>
              </a:rPr>
              <a:t>Covariance model can approximate the </a:t>
            </a:r>
            <a:r>
              <a:rPr lang="en-GB" sz="1400" dirty="0" err="1" smtClean="0">
                <a:solidFill>
                  <a:schemeClr val="tx1"/>
                </a:solidFill>
              </a:rPr>
              <a:t>Matern</a:t>
            </a:r>
            <a:r>
              <a:rPr lang="en-GB" sz="1400" dirty="0" smtClean="0">
                <a:solidFill>
                  <a:schemeClr val="tx1"/>
                </a:solidFill>
              </a:rPr>
              <a:t> covariance family</a:t>
            </a:r>
          </a:p>
          <a:p>
            <a:pPr marL="285750" indent="-285750">
              <a:buFont typeface="Wingdings" panose="05000000000000000000" pitchFamily="2" charset="2"/>
              <a:buChar char="§"/>
            </a:pPr>
            <a:r>
              <a:rPr lang="en-GB" sz="1400" dirty="0" smtClean="0">
                <a:solidFill>
                  <a:schemeClr val="tx1"/>
                </a:solidFill>
              </a:rPr>
              <a:t>Developed for handling large datasets</a:t>
            </a:r>
          </a:p>
          <a:p>
            <a:pPr marL="285750" indent="-285750">
              <a:buFont typeface="Wingdings" panose="05000000000000000000" pitchFamily="2" charset="2"/>
              <a:buChar char="§"/>
            </a:pPr>
            <a:r>
              <a:rPr lang="en-US" sz="1400" i="1" dirty="0">
                <a:solidFill>
                  <a:schemeClr val="tx1"/>
                </a:solidFill>
              </a:rPr>
              <a:t>R package </a:t>
            </a:r>
            <a:r>
              <a:rPr lang="en-US" sz="1400" i="1" dirty="0" err="1" smtClean="0">
                <a:solidFill>
                  <a:schemeClr val="tx1"/>
                </a:solidFill>
              </a:rPr>
              <a:t>LatticeKrig</a:t>
            </a:r>
            <a:endParaRPr lang="en-US" sz="1400" i="1" dirty="0">
              <a:solidFill>
                <a:schemeClr val="tx1"/>
              </a:solidFill>
            </a:endParaRPr>
          </a:p>
          <a:p>
            <a:pPr marL="285750" indent="-285750">
              <a:buFont typeface="Wingdings" panose="05000000000000000000" pitchFamily="2" charset="2"/>
              <a:buChar char="§"/>
            </a:pPr>
            <a:r>
              <a:rPr lang="en-GB" sz="1400" dirty="0" smtClean="0">
                <a:solidFill>
                  <a:schemeClr val="tx1"/>
                </a:solidFill>
              </a:rPr>
              <a:t>Resolution: </a:t>
            </a:r>
            <a:r>
              <a:rPr lang="en-GB" sz="1400" dirty="0" smtClean="0">
                <a:solidFill>
                  <a:schemeClr val="tx1"/>
                </a:solidFill>
              </a:rPr>
              <a:t>500m </a:t>
            </a:r>
            <a:r>
              <a:rPr lang="en-GB" sz="1000" dirty="0" smtClean="0">
                <a:solidFill>
                  <a:srgbClr val="6F9D20"/>
                </a:solidFill>
              </a:rPr>
              <a:t>– for me it doesn’t make sense to go to 90m because it is not supported by the data we use….also, the model cannot be calibrated because there is no variability below this level</a:t>
            </a:r>
            <a:endParaRPr lang="en-GB" sz="1000" dirty="0" smtClean="0">
              <a:solidFill>
                <a:srgbClr val="6F9D20"/>
              </a:solidFill>
            </a:endParaRPr>
          </a:p>
          <a:p>
            <a:pPr marL="285750" indent="-285750">
              <a:buFont typeface="Wingdings" panose="05000000000000000000" pitchFamily="2" charset="2"/>
              <a:buChar char="§"/>
            </a:pPr>
            <a:r>
              <a:rPr lang="en-GB" sz="1400" dirty="0" smtClean="0">
                <a:solidFill>
                  <a:schemeClr val="tx1"/>
                </a:solidFill>
              </a:rPr>
              <a:t>Fixed linear trend model: elevation, slope, precipitation, gravimetry, bed rock resistance and NPP</a:t>
            </a:r>
          </a:p>
          <a:p>
            <a:pPr marL="285750" indent="-285750">
              <a:buFont typeface="Wingdings" panose="05000000000000000000" pitchFamily="2" charset="2"/>
              <a:buChar char="§"/>
            </a:pPr>
            <a:r>
              <a:rPr lang="en-GB" sz="1400" b="1" dirty="0" smtClean="0">
                <a:solidFill>
                  <a:srgbClr val="6F9D20"/>
                </a:solidFill>
              </a:rPr>
              <a:t>Kriging error obtained by conditional Gaussian simulation (1000 times</a:t>
            </a:r>
            <a:r>
              <a:rPr lang="en-GB" sz="1400" b="1" dirty="0" smtClean="0">
                <a:solidFill>
                  <a:srgbClr val="6F9D20"/>
                </a:solidFill>
              </a:rPr>
              <a:t>) – this is really a pro!</a:t>
            </a:r>
            <a:endParaRPr lang="en-GB" sz="1400" b="1" dirty="0" smtClean="0">
              <a:solidFill>
                <a:srgbClr val="6F9D20"/>
              </a:solidFill>
            </a:endParaRPr>
          </a:p>
        </p:txBody>
      </p:sp>
      <p:sp>
        <p:nvSpPr>
          <p:cNvPr id="7" name="ZoneTexte 13"/>
          <p:cNvSpPr txBox="1"/>
          <p:nvPr/>
        </p:nvSpPr>
        <p:spPr>
          <a:xfrm>
            <a:off x="837271" y="957377"/>
            <a:ext cx="2192684"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Data </a:t>
            </a:r>
            <a:r>
              <a:rPr lang="en-US" sz="1600" b="1" dirty="0">
                <a:solidFill>
                  <a:srgbClr val="C5DD01"/>
                </a:solidFill>
                <a:latin typeface="Arial" pitchFamily="34" charset="0"/>
                <a:cs typeface="Arial" pitchFamily="34" charset="0"/>
              </a:rPr>
              <a:t>mining </a:t>
            </a:r>
            <a:endParaRPr lang="fr-FR" sz="1600" b="1" dirty="0">
              <a:solidFill>
                <a:srgbClr val="C5DD01"/>
              </a:solidFill>
              <a:latin typeface="Arial" pitchFamily="34" charset="0"/>
              <a:cs typeface="Arial" pitchFamily="34" charset="0"/>
            </a:endParaRPr>
          </a:p>
        </p:txBody>
      </p:sp>
      <p:sp>
        <p:nvSpPr>
          <p:cNvPr id="11" name="ZoneTexte 13"/>
          <p:cNvSpPr txBox="1"/>
          <p:nvPr/>
        </p:nvSpPr>
        <p:spPr>
          <a:xfrm>
            <a:off x="4755580" y="957377"/>
            <a:ext cx="3128788" cy="246221"/>
          </a:xfrm>
          <a:prstGeom prst="rect">
            <a:avLst/>
          </a:prstGeom>
          <a:solidFill>
            <a:schemeClr val="bg1"/>
          </a:solidFill>
        </p:spPr>
        <p:txBody>
          <a:bodyPr wrap="square" lIns="0" tIns="0" rIns="0" bIns="0" rtlCol="0">
            <a:spAutoFit/>
          </a:bodyPr>
          <a:lstStyle/>
          <a:p>
            <a:r>
              <a:rPr lang="en-US" sz="1600" b="1" dirty="0" smtClean="0">
                <a:solidFill>
                  <a:srgbClr val="C5DD01"/>
                </a:solidFill>
                <a:latin typeface="Arial" pitchFamily="34" charset="0"/>
                <a:cs typeface="Arial" pitchFamily="34" charset="0"/>
              </a:rPr>
              <a:t>Multi-resolution </a:t>
            </a:r>
            <a:r>
              <a:rPr lang="en-US" sz="1600" b="1" dirty="0" err="1" smtClean="0">
                <a:solidFill>
                  <a:srgbClr val="C5DD01"/>
                </a:solidFill>
                <a:latin typeface="Arial" pitchFamily="34" charset="0"/>
                <a:cs typeface="Arial" pitchFamily="34" charset="0"/>
              </a:rPr>
              <a:t>Kriging</a:t>
            </a:r>
            <a:endParaRPr lang="fr-FR" sz="1600" b="1" dirty="0">
              <a:solidFill>
                <a:srgbClr val="C5DD01"/>
              </a:solidFill>
              <a:latin typeface="Arial" pitchFamily="34" charset="0"/>
              <a:cs typeface="Arial" pitchFamily="34" charset="0"/>
            </a:endParaRPr>
          </a:p>
        </p:txBody>
      </p:sp>
      <p:sp>
        <p:nvSpPr>
          <p:cNvPr id="12" name="ZoneTexte 11"/>
          <p:cNvSpPr txBox="1"/>
          <p:nvPr/>
        </p:nvSpPr>
        <p:spPr>
          <a:xfrm>
            <a:off x="1299196" y="627534"/>
            <a:ext cx="6768752" cy="338554"/>
          </a:xfrm>
          <a:prstGeom prst="rect">
            <a:avLst/>
          </a:prstGeom>
          <a:solidFill>
            <a:schemeClr val="bg1"/>
          </a:solidFill>
        </p:spPr>
        <p:txBody>
          <a:bodyPr wrap="square" rtlCol="0">
            <a:spAutoFit/>
          </a:bodyPr>
          <a:lstStyle/>
          <a:p>
            <a:r>
              <a:rPr lang="fr-FR" sz="1600" b="1" dirty="0" smtClean="0">
                <a:solidFill>
                  <a:srgbClr val="C5DD01"/>
                </a:solidFill>
                <a:latin typeface="Arial" pitchFamily="34" charset="0"/>
                <a:cs typeface="Arial" pitchFamily="34" charset="0"/>
              </a:rPr>
              <a:t>Continue </a:t>
            </a:r>
            <a:r>
              <a:rPr lang="fr-FR" sz="1600" b="1" dirty="0" err="1" smtClean="0">
                <a:solidFill>
                  <a:srgbClr val="C5DD01"/>
                </a:solidFill>
                <a:latin typeface="Arial" pitchFamily="34" charset="0"/>
                <a:cs typeface="Arial" pitchFamily="34" charset="0"/>
              </a:rPr>
              <a:t>soil</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depth</a:t>
            </a:r>
            <a:r>
              <a:rPr lang="fr-FR" sz="1600" b="1" dirty="0" smtClean="0">
                <a:solidFill>
                  <a:srgbClr val="C5DD01"/>
                </a:solidFill>
                <a:latin typeface="Arial" pitchFamily="34" charset="0"/>
                <a:cs typeface="Arial" pitchFamily="34" charset="0"/>
              </a:rPr>
              <a:t> </a:t>
            </a:r>
            <a:r>
              <a:rPr lang="fr-FR" sz="1600" b="1" dirty="0" err="1" smtClean="0">
                <a:solidFill>
                  <a:srgbClr val="C5DD01"/>
                </a:solidFill>
                <a:latin typeface="Arial" pitchFamily="34" charset="0"/>
                <a:cs typeface="Arial" pitchFamily="34" charset="0"/>
              </a:rPr>
              <a:t>prediction</a:t>
            </a:r>
            <a:endParaRPr lang="fr-FR" sz="1600" b="1" dirty="0">
              <a:solidFill>
                <a:srgbClr val="C5DD01"/>
              </a:solidFill>
              <a:latin typeface="Arial" pitchFamily="34" charset="0"/>
              <a:cs typeface="Arial" pitchFamily="34" charset="0"/>
            </a:endParaRPr>
          </a:p>
        </p:txBody>
      </p:sp>
    </p:spTree>
    <p:extLst>
      <p:ext uri="{BB962C8B-B14F-4D97-AF65-F5344CB8AC3E}">
        <p14:creationId xmlns:p14="http://schemas.microsoft.com/office/powerpoint/2010/main" val="491583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4854</TotalTime>
  <Words>1151</Words>
  <Application>Microsoft Office PowerPoint</Application>
  <PresentationFormat>On-screen Show (16:9)</PresentationFormat>
  <Paragraphs>281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 Math</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Titia Mulder</cp:lastModifiedBy>
  <cp:revision>239</cp:revision>
  <cp:lastPrinted>2014-09-17T11:16:29Z</cp:lastPrinted>
  <dcterms:created xsi:type="dcterms:W3CDTF">2013-02-12T09:22:20Z</dcterms:created>
  <dcterms:modified xsi:type="dcterms:W3CDTF">2014-11-01T12:27:28Z</dcterms:modified>
</cp:coreProperties>
</file>