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3600" cy="43205400"/>
  <p:notesSz cx="6794500" cy="9931400"/>
  <p:defaultTextStyle>
    <a:defPPr>
      <a:defRPr lang="fr-F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D631"/>
    <a:srgbClr val="81CAA0"/>
    <a:srgbClr val="143356"/>
    <a:srgbClr val="8BAC21"/>
    <a:srgbClr val="BBE3CC"/>
    <a:srgbClr val="277F8E"/>
    <a:srgbClr val="516A4B"/>
    <a:srgbClr val="6D4635"/>
    <a:srgbClr val="F47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184" autoAdjust="0"/>
  </p:normalViewPr>
  <p:slideViewPr>
    <p:cSldViewPr>
      <p:cViewPr>
        <p:scale>
          <a:sx n="33" d="100"/>
          <a:sy n="33" d="100"/>
        </p:scale>
        <p:origin x="-72" y="-144"/>
      </p:cViewPr>
      <p:guideLst>
        <p:guide orient="horz" pos="13608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60270" y="13421680"/>
            <a:ext cx="24483060" cy="926115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07/10/2015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96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07/10/2015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74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83225" y="10901365"/>
            <a:ext cx="20412551" cy="2322490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35568" y="10901365"/>
            <a:ext cx="60767595" cy="2322490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07/10/2015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31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07/10/2015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61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5286" y="27763473"/>
            <a:ext cx="24483060" cy="858107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75286" y="18312295"/>
            <a:ext cx="24483060" cy="945117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07/10/2015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43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35570" y="63507940"/>
            <a:ext cx="40590072" cy="17964245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605700" y="63507940"/>
            <a:ext cx="40590075" cy="17964245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07/10/2015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12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0180" y="9671212"/>
            <a:ext cx="12726592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40180" y="13701713"/>
            <a:ext cx="12726592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4631830" y="9671212"/>
            <a:ext cx="12731591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4631830" y="13701713"/>
            <a:ext cx="12731591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07/10/2015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55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07/10/2015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49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07/10/2015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83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0182" y="1720215"/>
            <a:ext cx="9476186" cy="732091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61407" y="1720218"/>
            <a:ext cx="16102013" cy="36874612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40182" y="9041133"/>
            <a:ext cx="9476186" cy="29553697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07/10/2015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19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45707" y="30243780"/>
            <a:ext cx="17282160" cy="357044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645707" y="3860483"/>
            <a:ext cx="17282160" cy="2592324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645707" y="33814229"/>
            <a:ext cx="17282160" cy="5070631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07/10/2015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5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0180" y="10081263"/>
            <a:ext cx="25923240" cy="28513567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3AD11-11C6-4323-980C-215B176DAB10}" type="datetimeFigureOut">
              <a:rPr lang="fr-FR" smtClean="0"/>
              <a:t>07/10/2015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24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-project.org./" TargetMode="External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jpeg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"/>
            <a:ext cx="28800000" cy="5078313"/>
          </a:xfrm>
          <a:prstGeom prst="rect">
            <a:avLst/>
          </a:prstGeom>
          <a:solidFill>
            <a:srgbClr val="1433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760000" cy="5760000"/>
          </a:xfrm>
          <a:prstGeom prst="rect">
            <a:avLst/>
          </a:prstGeom>
          <a:solidFill>
            <a:srgbClr val="BCD6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9748716"/>
            <a:ext cx="28800000" cy="3451284"/>
          </a:xfrm>
          <a:prstGeom prst="rect">
            <a:avLst/>
          </a:prstGeom>
          <a:solidFill>
            <a:srgbClr val="BCD6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763599" y="0"/>
            <a:ext cx="229958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>
                <a:solidFill>
                  <a:schemeClr val="bg1"/>
                </a:solidFill>
                <a:cs typeface="Arial" pitchFamily="34" charset="0"/>
              </a:rPr>
              <a:t>Analysis of soil and micro-organisms diversity at landscape scale : approach by digital mapping of the upper </a:t>
            </a:r>
            <a:r>
              <a:rPr lang="en-GB" sz="9600" b="1" dirty="0" smtClean="0">
                <a:solidFill>
                  <a:schemeClr val="bg1"/>
                </a:solidFill>
                <a:cs typeface="Arial" pitchFamily="34" charset="0"/>
              </a:rPr>
              <a:t>horizon</a:t>
            </a:r>
            <a:endParaRPr lang="fr-FR" sz="9600" cap="all" spc="-15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760840" y="5083832"/>
            <a:ext cx="22998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i="1" cap="all" spc="-150" dirty="0" err="1" smtClean="0">
                <a:solidFill>
                  <a:srgbClr val="143356"/>
                </a:solidFill>
                <a:latin typeface="Myriad Pro" pitchFamily="34" charset="0"/>
              </a:rPr>
              <a:t>Swiderski</a:t>
            </a:r>
            <a:r>
              <a:rPr lang="fr-FR" sz="3600" i="1" cap="all" spc="-150" dirty="0" smtClean="0">
                <a:solidFill>
                  <a:srgbClr val="143356"/>
                </a:solidFill>
                <a:latin typeface="Myriad Pro" pitchFamily="34" charset="0"/>
              </a:rPr>
              <a:t> C.</a:t>
            </a:r>
            <a:r>
              <a:rPr lang="fr-FR" sz="3600" i="1" cap="all" spc="-150" baseline="30000" dirty="0" smtClean="0">
                <a:solidFill>
                  <a:srgbClr val="143356"/>
                </a:solidFill>
                <a:latin typeface="Myriad Pro" pitchFamily="34" charset="0"/>
              </a:rPr>
              <a:t>1</a:t>
            </a:r>
            <a:r>
              <a:rPr lang="fr-FR" sz="3600" i="1" cap="all" spc="-150" dirty="0" smtClean="0">
                <a:solidFill>
                  <a:srgbClr val="143356"/>
                </a:solidFill>
                <a:latin typeface="Myriad Pro" pitchFamily="34" charset="0"/>
              </a:rPr>
              <a:t>, SABY N.P.A.</a:t>
            </a:r>
            <a:r>
              <a:rPr lang="fr-FR" sz="3600" i="1" cap="all" spc="-150" baseline="30000" dirty="0">
                <a:solidFill>
                  <a:srgbClr val="143356"/>
                </a:solidFill>
                <a:latin typeface="Myriad Pro" pitchFamily="34" charset="0"/>
              </a:rPr>
              <a:t> 1</a:t>
            </a:r>
            <a:r>
              <a:rPr lang="fr-FR" sz="3600" i="1" cap="all" spc="-150" dirty="0" smtClean="0">
                <a:solidFill>
                  <a:srgbClr val="143356"/>
                </a:solidFill>
                <a:latin typeface="Myriad Pro" pitchFamily="34" charset="0"/>
              </a:rPr>
              <a:t>, ARROUAYS D</a:t>
            </a:r>
            <a:r>
              <a:rPr lang="fr-FR" sz="3600" i="1" cap="all" spc="-150" baseline="30000" dirty="0" smtClean="0">
                <a:solidFill>
                  <a:srgbClr val="143356"/>
                </a:solidFill>
                <a:latin typeface="Myriad Pro" pitchFamily="34" charset="0"/>
              </a:rPr>
              <a:t>1</a:t>
            </a:r>
            <a:r>
              <a:rPr lang="fr-FR" sz="3600" i="1" cap="all" spc="-150" dirty="0" smtClean="0">
                <a:solidFill>
                  <a:srgbClr val="143356"/>
                </a:solidFill>
                <a:latin typeface="Myriad Pro" pitchFamily="34" charset="0"/>
              </a:rPr>
              <a:t>,  RATIE C.</a:t>
            </a:r>
            <a:r>
              <a:rPr lang="fr-FR" sz="3600" i="1" cap="all" spc="-150" baseline="30000" dirty="0">
                <a:solidFill>
                  <a:srgbClr val="143356"/>
                </a:solidFill>
                <a:latin typeface="Myriad Pro" pitchFamily="34" charset="0"/>
              </a:rPr>
              <a:t> 1</a:t>
            </a:r>
            <a:r>
              <a:rPr lang="fr-FR" sz="3600" i="1" cap="all" spc="-150" dirty="0" smtClean="0">
                <a:solidFill>
                  <a:srgbClr val="143356"/>
                </a:solidFill>
                <a:latin typeface="Myriad Pro" pitchFamily="34" charset="0"/>
              </a:rPr>
              <a:t>, </a:t>
            </a:r>
            <a:r>
              <a:rPr lang="fr-FR" sz="3600" i="1" cap="all" spc="-150" dirty="0">
                <a:solidFill>
                  <a:srgbClr val="143356"/>
                </a:solidFill>
                <a:latin typeface="Myriad Pro" pitchFamily="34" charset="0"/>
              </a:rPr>
              <a:t>JOLIVET C</a:t>
            </a:r>
            <a:r>
              <a:rPr lang="fr-FR" sz="3600" i="1" cap="all" spc="-150" dirty="0" smtClean="0">
                <a:solidFill>
                  <a:srgbClr val="143356"/>
                </a:solidFill>
                <a:latin typeface="Myriad Pro" pitchFamily="34" charset="0"/>
              </a:rPr>
              <a:t>.</a:t>
            </a:r>
            <a:r>
              <a:rPr lang="fr-FR" sz="3600" i="1" cap="all" spc="-150" baseline="30000" dirty="0">
                <a:solidFill>
                  <a:srgbClr val="143356"/>
                </a:solidFill>
                <a:latin typeface="Myriad Pro" pitchFamily="34" charset="0"/>
              </a:rPr>
              <a:t> 1</a:t>
            </a:r>
            <a:r>
              <a:rPr lang="fr-FR" sz="3600" i="1" cap="all" spc="-150" dirty="0" smtClean="0">
                <a:solidFill>
                  <a:srgbClr val="143356"/>
                </a:solidFill>
                <a:latin typeface="Myriad Pro" pitchFamily="34" charset="0"/>
              </a:rPr>
              <a:t>, DEQUIEDT S.</a:t>
            </a:r>
            <a:r>
              <a:rPr lang="fr-FR" sz="3600" i="1" cap="all" spc="-150" baseline="30000" dirty="0">
                <a:solidFill>
                  <a:srgbClr val="143356"/>
                </a:solidFill>
                <a:latin typeface="Myriad Pro" pitchFamily="34" charset="0"/>
              </a:rPr>
              <a:t> </a:t>
            </a:r>
            <a:r>
              <a:rPr lang="fr-FR" sz="3600" i="1" cap="all" spc="-150" baseline="30000" dirty="0" smtClean="0">
                <a:solidFill>
                  <a:srgbClr val="143356"/>
                </a:solidFill>
                <a:latin typeface="Myriad Pro" pitchFamily="34" charset="0"/>
              </a:rPr>
              <a:t>2</a:t>
            </a:r>
            <a:r>
              <a:rPr lang="fr-FR" sz="3600" i="1" cap="all" spc="-150" dirty="0" smtClean="0">
                <a:solidFill>
                  <a:srgbClr val="143356"/>
                </a:solidFill>
                <a:latin typeface="Myriad Pro" pitchFamily="34" charset="0"/>
              </a:rPr>
              <a:t>, REDON P.O</a:t>
            </a:r>
            <a:r>
              <a:rPr lang="fr-FR" sz="3600" i="1" cap="all" spc="-150" baseline="30000" dirty="0" smtClean="0">
                <a:solidFill>
                  <a:srgbClr val="143356"/>
                </a:solidFill>
                <a:latin typeface="Myriad Pro" pitchFamily="34" charset="0"/>
              </a:rPr>
              <a:t>3</a:t>
            </a:r>
            <a:r>
              <a:rPr lang="fr-FR" sz="3600" i="1" cap="all" spc="-150" dirty="0" smtClean="0">
                <a:solidFill>
                  <a:srgbClr val="143356"/>
                </a:solidFill>
                <a:latin typeface="Myriad Pro" pitchFamily="34" charset="0"/>
              </a:rPr>
              <a:t>.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66" y="1246121"/>
            <a:ext cx="4738918" cy="194255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738" y="40068721"/>
            <a:ext cx="4537262" cy="1859893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6408912" y="40235929"/>
            <a:ext cx="169348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 : INRA</a:t>
            </a:r>
            <a:r>
              <a:rPr lang="en-US" sz="2800" b="1" dirty="0">
                <a:solidFill>
                  <a:schemeClr val="bg1"/>
                </a:solidFill>
              </a:rPr>
              <a:t>, </a:t>
            </a:r>
            <a:r>
              <a:rPr lang="fr-FR" sz="2800" dirty="0" smtClean="0"/>
              <a:t> </a:t>
            </a:r>
            <a:r>
              <a:rPr lang="fr-FR" sz="2800" b="1" dirty="0">
                <a:solidFill>
                  <a:schemeClr val="bg1"/>
                </a:solidFill>
              </a:rPr>
              <a:t>US 1106 </a:t>
            </a:r>
            <a:r>
              <a:rPr lang="fr-FR" sz="2800" b="1" dirty="0" err="1">
                <a:solidFill>
                  <a:schemeClr val="bg1"/>
                </a:solidFill>
              </a:rPr>
              <a:t>Infosol</a:t>
            </a:r>
            <a:r>
              <a:rPr lang="fr-FR" sz="2800" b="1" dirty="0">
                <a:solidFill>
                  <a:schemeClr val="bg1"/>
                </a:solidFill>
              </a:rPr>
              <a:t>, F-45075 Orléans , France. </a:t>
            </a:r>
            <a:endParaRPr lang="fr-FR" sz="2800" b="1" dirty="0" smtClean="0">
              <a:solidFill>
                <a:schemeClr val="bg1"/>
              </a:solidFill>
            </a:endParaRPr>
          </a:p>
          <a:p>
            <a:r>
              <a:rPr lang="fr-FR" sz="2800" b="1" dirty="0">
                <a:solidFill>
                  <a:schemeClr val="bg1"/>
                </a:solidFill>
              </a:rPr>
              <a:t>2 : INRA, UMR 1347 Agroécologie – plateforme </a:t>
            </a:r>
            <a:r>
              <a:rPr lang="fr-FR" sz="2800" b="1" dirty="0" err="1">
                <a:solidFill>
                  <a:schemeClr val="bg1"/>
                </a:solidFill>
              </a:rPr>
              <a:t>GenoSol</a:t>
            </a:r>
            <a:r>
              <a:rPr lang="fr-FR" sz="2800" b="1" dirty="0">
                <a:solidFill>
                  <a:schemeClr val="bg1"/>
                </a:solidFill>
              </a:rPr>
              <a:t>, F-1065 Dijon, France.</a:t>
            </a:r>
          </a:p>
          <a:p>
            <a:r>
              <a:rPr lang="fr-FR" sz="2800" b="1" dirty="0" smtClean="0">
                <a:solidFill>
                  <a:schemeClr val="bg1"/>
                </a:solidFill>
              </a:rPr>
              <a:t>3 </a:t>
            </a:r>
            <a:r>
              <a:rPr lang="fr-FR" sz="2800" b="1" dirty="0">
                <a:solidFill>
                  <a:schemeClr val="bg1"/>
                </a:solidFill>
              </a:rPr>
              <a:t>: </a:t>
            </a:r>
            <a:r>
              <a:rPr lang="fr-FR" sz="2800" b="1" dirty="0" err="1">
                <a:solidFill>
                  <a:schemeClr val="bg1"/>
                </a:solidFill>
              </a:rPr>
              <a:t>Andra</a:t>
            </a:r>
            <a:r>
              <a:rPr lang="fr-FR" sz="2800" b="1" dirty="0">
                <a:solidFill>
                  <a:schemeClr val="bg1"/>
                </a:solidFill>
              </a:rPr>
              <a:t>, (Agence nationale pour la gestion des déchets radioactifs), direction Recherche et Développement, Centre de Meuse Haute Marne, Route départementale 960, F-54280 Bure. </a:t>
            </a:r>
            <a:endParaRPr lang="fr-FR" sz="2800" b="1" dirty="0" smtClean="0">
              <a:solidFill>
                <a:schemeClr val="bg1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993" y="39226868"/>
            <a:ext cx="6423471" cy="649851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6856" y="40278468"/>
            <a:ext cx="3244947" cy="1630488"/>
          </a:xfrm>
          <a:prstGeom prst="rect">
            <a:avLst/>
          </a:prstGeom>
        </p:spPr>
      </p:pic>
      <p:sp>
        <p:nvSpPr>
          <p:cNvPr id="15" name="Rectangle à coins arrondis 14"/>
          <p:cNvSpPr/>
          <p:nvPr/>
        </p:nvSpPr>
        <p:spPr>
          <a:xfrm>
            <a:off x="437253" y="6048972"/>
            <a:ext cx="27925494" cy="941678"/>
          </a:xfrm>
          <a:prstGeom prst="roundRect">
            <a:avLst/>
          </a:prstGeom>
          <a:solidFill>
            <a:srgbClr val="143356">
              <a:alpha val="8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INTRODUCTION</a:t>
            </a:r>
            <a:endParaRPr lang="fr-FR" b="1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376914" y="11660022"/>
            <a:ext cx="27925494" cy="941678"/>
          </a:xfrm>
          <a:prstGeom prst="roundRect">
            <a:avLst/>
          </a:prstGeom>
          <a:solidFill>
            <a:srgbClr val="277F8E">
              <a:alpha val="8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MATERIAL &amp; METHODES</a:t>
            </a:r>
            <a:endParaRPr lang="fr-FR" b="1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491204" y="21674708"/>
            <a:ext cx="27925494" cy="941678"/>
          </a:xfrm>
          <a:prstGeom prst="roundRect">
            <a:avLst/>
          </a:prstGeom>
          <a:solidFill>
            <a:srgbClr val="81CAA0">
              <a:alpha val="8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RESULTS</a:t>
            </a:r>
            <a:endParaRPr lang="fr-FR" b="1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519266" y="35854710"/>
            <a:ext cx="27925494" cy="941678"/>
          </a:xfrm>
          <a:prstGeom prst="roundRect">
            <a:avLst/>
          </a:prstGeom>
          <a:solidFill>
            <a:srgbClr val="8BAC21">
              <a:alpha val="8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CONCLUSION</a:t>
            </a:r>
            <a:endParaRPr lang="fr-FR" b="1" dirty="0"/>
          </a:p>
        </p:txBody>
      </p:sp>
      <p:grpSp>
        <p:nvGrpSpPr>
          <p:cNvPr id="42" name="Groupe 41"/>
          <p:cNvGrpSpPr/>
          <p:nvPr/>
        </p:nvGrpSpPr>
        <p:grpSpPr>
          <a:xfrm>
            <a:off x="1126054" y="6519811"/>
            <a:ext cx="3236755" cy="4896106"/>
            <a:chOff x="604838" y="7633586"/>
            <a:chExt cx="3236755" cy="4896106"/>
          </a:xfrm>
        </p:grpSpPr>
        <p:grpSp>
          <p:nvGrpSpPr>
            <p:cNvPr id="28" name="Groupe 27"/>
            <p:cNvGrpSpPr/>
            <p:nvPr/>
          </p:nvGrpSpPr>
          <p:grpSpPr>
            <a:xfrm>
              <a:off x="604838" y="7633586"/>
              <a:ext cx="3236755" cy="2106106"/>
              <a:chOff x="85695" y="6936025"/>
              <a:chExt cx="5107869" cy="3323612"/>
            </a:xfrm>
          </p:grpSpPr>
          <p:pic>
            <p:nvPicPr>
              <p:cNvPr id="20" name="Picture 2" descr="D:\swiderski\2_OPE_ANDRA\doc_contexte\zone OPE.png"/>
              <p:cNvPicPr>
                <a:picLocks noChangeAspect="1" noChangeArrowheads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801" t="53387"/>
              <a:stretch/>
            </p:blipFill>
            <p:spPr bwMode="auto">
              <a:xfrm>
                <a:off x="93525" y="6936025"/>
                <a:ext cx="3170493" cy="314711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" name="Rectangle 20"/>
              <p:cNvSpPr/>
              <p:nvPr/>
            </p:nvSpPr>
            <p:spPr>
              <a:xfrm>
                <a:off x="2055485" y="7796472"/>
                <a:ext cx="72008" cy="72008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3175">
                    <a:solidFill>
                      <a:schemeClr val="tx1"/>
                    </a:solidFill>
                  </a:ln>
                  <a:noFill/>
                </a:endParaRPr>
              </a:p>
            </p:txBody>
          </p:sp>
          <p:cxnSp>
            <p:nvCxnSpPr>
              <p:cNvPr id="22" name="Connecteur droit 21"/>
              <p:cNvCxnSpPr/>
              <p:nvPr/>
            </p:nvCxnSpPr>
            <p:spPr>
              <a:xfrm flipH="1">
                <a:off x="85695" y="7868480"/>
                <a:ext cx="1969792" cy="239115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>
                <a:off x="2127493" y="7868480"/>
                <a:ext cx="3066071" cy="239115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26" name="Picture 2" descr="D:\swiderski\2_OPE_ANDRA\doc_contexte\zone_ref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69" r="11759"/>
            <a:stretch/>
          </p:blipFill>
          <p:spPr bwMode="auto">
            <a:xfrm>
              <a:off x="609800" y="9739692"/>
              <a:ext cx="3231793" cy="279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2" name="Rectangle 51"/>
          <p:cNvSpPr/>
          <p:nvPr/>
        </p:nvSpPr>
        <p:spPr>
          <a:xfrm>
            <a:off x="720279" y="12786152"/>
            <a:ext cx="5256585" cy="4524315"/>
          </a:xfrm>
          <a:prstGeom prst="rect">
            <a:avLst/>
          </a:prstGeom>
          <a:gradFill>
            <a:gsLst>
              <a:gs pos="8000">
                <a:srgbClr val="277F8E"/>
              </a:gs>
              <a:gs pos="82000">
                <a:srgbClr val="BBE3CC"/>
              </a:gs>
              <a:gs pos="57083">
                <a:srgbClr val="81CAA0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r>
              <a:rPr lang="fr-FR" sz="3200" b="1" dirty="0" smtClean="0">
                <a:solidFill>
                  <a:schemeClr val="tx1"/>
                </a:solidFill>
              </a:rPr>
              <a:t>OPE</a:t>
            </a:r>
            <a:r>
              <a:rPr lang="fr-FR" sz="3200" dirty="0" smtClean="0">
                <a:solidFill>
                  <a:schemeClr val="tx1"/>
                </a:solidFill>
              </a:rPr>
              <a:t> : 240 km²</a:t>
            </a:r>
          </a:p>
          <a:p>
            <a:endParaRPr lang="fr-FR" sz="3200" dirty="0" smtClean="0">
              <a:solidFill>
                <a:schemeClr val="tx1"/>
              </a:solidFill>
            </a:endParaRPr>
          </a:p>
          <a:p>
            <a:r>
              <a:rPr lang="fr-FR" sz="3200" b="1" dirty="0" err="1" smtClean="0">
                <a:solidFill>
                  <a:schemeClr val="tx1"/>
                </a:solidFill>
              </a:rPr>
              <a:t>Soil</a:t>
            </a:r>
            <a:r>
              <a:rPr lang="fr-FR" sz="3200" b="1" dirty="0" smtClean="0">
                <a:solidFill>
                  <a:schemeClr val="tx1"/>
                </a:solidFill>
              </a:rPr>
              <a:t> parent </a:t>
            </a:r>
            <a:r>
              <a:rPr lang="fr-FR" sz="3200" b="1" dirty="0" err="1" smtClean="0">
                <a:solidFill>
                  <a:schemeClr val="tx1"/>
                </a:solidFill>
              </a:rPr>
              <a:t>material</a:t>
            </a:r>
            <a:r>
              <a:rPr lang="fr-FR" sz="3200" b="1" dirty="0" smtClean="0">
                <a:solidFill>
                  <a:schemeClr val="tx1"/>
                </a:solidFill>
              </a:rPr>
              <a:t> : </a:t>
            </a:r>
            <a:r>
              <a:rPr lang="fr-FR" sz="3200" dirty="0" err="1">
                <a:solidFill>
                  <a:schemeClr val="tx1"/>
                </a:solidFill>
              </a:rPr>
              <a:t>limestone</a:t>
            </a:r>
            <a:r>
              <a:rPr lang="fr-FR" sz="3200" dirty="0">
                <a:solidFill>
                  <a:schemeClr val="tx1"/>
                </a:solidFill>
              </a:rPr>
              <a:t>, </a:t>
            </a:r>
            <a:r>
              <a:rPr lang="fr-FR" sz="3200" dirty="0" err="1" smtClean="0">
                <a:solidFill>
                  <a:schemeClr val="tx1"/>
                </a:solidFill>
              </a:rPr>
              <a:t>marls</a:t>
            </a:r>
            <a:r>
              <a:rPr lang="fr-FR" sz="3200" dirty="0" smtClean="0">
                <a:solidFill>
                  <a:schemeClr val="tx1"/>
                </a:solidFill>
              </a:rPr>
              <a:t> and </a:t>
            </a:r>
            <a:r>
              <a:rPr lang="fr-FR" sz="3200" dirty="0" err="1" smtClean="0">
                <a:solidFill>
                  <a:schemeClr val="tx1"/>
                </a:solidFill>
              </a:rPr>
              <a:t>clay</a:t>
            </a:r>
            <a:endParaRPr lang="fr-FR" sz="3200" dirty="0" smtClean="0">
              <a:solidFill>
                <a:schemeClr val="tx1"/>
              </a:solidFill>
            </a:endParaRPr>
          </a:p>
          <a:p>
            <a:r>
              <a:rPr lang="fr-FR" sz="3200" b="1" dirty="0" smtClean="0">
                <a:solidFill>
                  <a:schemeClr val="tx1"/>
                </a:solidFill>
              </a:rPr>
              <a:t>Land use : </a:t>
            </a:r>
            <a:r>
              <a:rPr lang="fr-FR" sz="3200" dirty="0" smtClean="0">
                <a:solidFill>
                  <a:schemeClr val="tx1"/>
                </a:solidFill>
              </a:rPr>
              <a:t> </a:t>
            </a:r>
            <a:r>
              <a:rPr lang="fr-FR" sz="3200" dirty="0" err="1" smtClean="0">
                <a:solidFill>
                  <a:schemeClr val="tx1"/>
                </a:solidFill>
              </a:rPr>
              <a:t>field</a:t>
            </a:r>
            <a:r>
              <a:rPr lang="fr-FR" sz="3200" dirty="0" smtClean="0">
                <a:solidFill>
                  <a:schemeClr val="tx1"/>
                </a:solidFill>
              </a:rPr>
              <a:t> </a:t>
            </a:r>
            <a:r>
              <a:rPr lang="fr-FR" sz="3200" dirty="0" err="1" smtClean="0">
                <a:solidFill>
                  <a:schemeClr val="tx1"/>
                </a:solidFill>
              </a:rPr>
              <a:t>crop</a:t>
            </a:r>
            <a:r>
              <a:rPr lang="fr-FR" sz="3200" dirty="0" smtClean="0">
                <a:solidFill>
                  <a:schemeClr val="tx1"/>
                </a:solidFill>
              </a:rPr>
              <a:t> (50%), </a:t>
            </a:r>
            <a:r>
              <a:rPr lang="fr-FR" sz="3200" dirty="0" err="1" smtClean="0">
                <a:solidFill>
                  <a:schemeClr val="tx1"/>
                </a:solidFill>
              </a:rPr>
              <a:t>grassland</a:t>
            </a:r>
            <a:r>
              <a:rPr lang="fr-FR" sz="3200" dirty="0" smtClean="0">
                <a:solidFill>
                  <a:schemeClr val="tx1"/>
                </a:solidFill>
              </a:rPr>
              <a:t> (17%), </a:t>
            </a:r>
            <a:r>
              <a:rPr lang="fr-FR" sz="3200" dirty="0" err="1" smtClean="0">
                <a:solidFill>
                  <a:schemeClr val="tx1"/>
                </a:solidFill>
              </a:rPr>
              <a:t>forest</a:t>
            </a:r>
            <a:r>
              <a:rPr lang="fr-FR" sz="3200" dirty="0" smtClean="0">
                <a:solidFill>
                  <a:schemeClr val="tx1"/>
                </a:solidFill>
              </a:rPr>
              <a:t> (32%), </a:t>
            </a:r>
            <a:r>
              <a:rPr lang="fr-FR" sz="3200" dirty="0" err="1" smtClean="0">
                <a:solidFill>
                  <a:schemeClr val="tx1"/>
                </a:solidFill>
              </a:rPr>
              <a:t>urban</a:t>
            </a:r>
            <a:r>
              <a:rPr lang="fr-FR" sz="3200" dirty="0" smtClean="0">
                <a:solidFill>
                  <a:schemeClr val="tx1"/>
                </a:solidFill>
              </a:rPr>
              <a:t> (1%)</a:t>
            </a:r>
          </a:p>
          <a:p>
            <a:r>
              <a:rPr lang="fr-FR" sz="3200" b="1" dirty="0" smtClean="0">
                <a:solidFill>
                  <a:schemeClr val="tx1"/>
                </a:solidFill>
              </a:rPr>
              <a:t>Regular </a:t>
            </a:r>
            <a:r>
              <a:rPr lang="fr-FR" sz="3200" b="1" dirty="0" err="1" smtClean="0">
                <a:solidFill>
                  <a:schemeClr val="tx1"/>
                </a:solidFill>
              </a:rPr>
              <a:t>grid</a:t>
            </a:r>
            <a:r>
              <a:rPr lang="fr-FR" sz="3200" b="1" dirty="0" smtClean="0">
                <a:solidFill>
                  <a:schemeClr val="tx1"/>
                </a:solidFill>
              </a:rPr>
              <a:t> </a:t>
            </a:r>
            <a:r>
              <a:rPr lang="fr-FR" sz="3200" dirty="0" smtClean="0">
                <a:solidFill>
                  <a:schemeClr val="tx1"/>
                </a:solidFill>
              </a:rPr>
              <a:t>1.5km x 1.5km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 smtClean="0">
                <a:solidFill>
                  <a:schemeClr val="tx1"/>
                </a:solidFill>
              </a:rPr>
              <a:t>117 </a:t>
            </a:r>
            <a:r>
              <a:rPr lang="fr-FR" sz="3200" dirty="0" err="1" smtClean="0">
                <a:solidFill>
                  <a:schemeClr val="tx1"/>
                </a:solidFill>
              </a:rPr>
              <a:t>samples</a:t>
            </a:r>
            <a:endParaRPr lang="fr-FR" sz="32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464828"/>
              </p:ext>
            </p:extLst>
          </p:nvPr>
        </p:nvGraphicFramePr>
        <p:xfrm>
          <a:off x="649250" y="22754828"/>
          <a:ext cx="9504078" cy="6624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3438"/>
                <a:gridCol w="936104"/>
                <a:gridCol w="792088"/>
                <a:gridCol w="792088"/>
                <a:gridCol w="792088"/>
                <a:gridCol w="1152128"/>
                <a:gridCol w="1296144"/>
              </a:tblGrid>
              <a:tr h="257793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 err="1" smtClean="0">
                          <a:effectLst/>
                          <a:latin typeface="+mn-lt"/>
                        </a:rPr>
                        <a:t>Regression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 err="1" smtClean="0">
                          <a:effectLst/>
                          <a:latin typeface="+mn-lt"/>
                        </a:rPr>
                        <a:t>Regression</a:t>
                      </a:r>
                      <a:r>
                        <a:rPr lang="fr-FR" sz="24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fr-FR" sz="2400" b="1" u="none" strike="noStrike" dirty="0" err="1" smtClean="0">
                          <a:effectLst/>
                          <a:latin typeface="+mn-lt"/>
                        </a:rPr>
                        <a:t>kriging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7793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 smtClean="0">
                          <a:effectLst/>
                          <a:latin typeface="+mn-lt"/>
                        </a:rPr>
                        <a:t>Target variables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 smtClean="0">
                          <a:effectLst/>
                          <a:latin typeface="+mn-lt"/>
                        </a:rPr>
                        <a:t>model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>
                          <a:effectLst/>
                          <a:latin typeface="+mn-lt"/>
                        </a:rPr>
                        <a:t>R²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>
                          <a:effectLst/>
                          <a:latin typeface="+mn-lt"/>
                        </a:rPr>
                        <a:t>RMSE SD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 smtClean="0">
                          <a:effectLst/>
                          <a:latin typeface="+mn-lt"/>
                        </a:rPr>
                        <a:t>R²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dirty="0" smtClean="0">
                          <a:effectLst/>
                          <a:latin typeface="+mn-lt"/>
                        </a:rPr>
                        <a:t>RMSE </a:t>
                      </a:r>
                      <a:r>
                        <a:rPr lang="fr-FR" sz="2000" b="1" u="none" strike="noStrike" dirty="0" err="1" smtClean="0">
                          <a:effectLst/>
                          <a:latin typeface="+mn-lt"/>
                        </a:rPr>
                        <a:t>mean</a:t>
                      </a:r>
                      <a:endParaRPr lang="fr-FR" sz="2000" b="1" u="none" strike="noStrike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dirty="0" smtClean="0">
                          <a:effectLst/>
                          <a:latin typeface="+mn-lt"/>
                        </a:rPr>
                        <a:t>RMSE </a:t>
                      </a:r>
                      <a:r>
                        <a:rPr lang="fr-FR" sz="2000" b="1" u="none" strike="noStrike" dirty="0" err="1" smtClean="0">
                          <a:effectLst/>
                          <a:latin typeface="+mn-lt"/>
                        </a:rPr>
                        <a:t>median</a:t>
                      </a:r>
                      <a:endParaRPr lang="fr-FR" sz="2000" b="1" u="none" strike="noStrike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dirty="0" smtClean="0"/>
                        <a:t>Bacterial communities </a:t>
                      </a:r>
                      <a:r>
                        <a:rPr lang="fr-FR" sz="2400" b="1" u="none" strike="noStrike" dirty="0" smtClean="0">
                          <a:effectLst/>
                          <a:latin typeface="+mn-lt"/>
                        </a:rPr>
                        <a:t>axis 1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 smtClean="0">
                          <a:effectLst/>
                          <a:latin typeface="+mn-lt"/>
                        </a:rPr>
                        <a:t>GBM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 smtClean="0">
                          <a:effectLst/>
                          <a:latin typeface="+mn-lt"/>
                        </a:rPr>
                        <a:t>0,18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2,9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 smtClean="0">
                          <a:effectLst/>
                          <a:latin typeface="+mn-lt"/>
                        </a:rPr>
                        <a:t>0,52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1,107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0,402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dirty="0" smtClean="0"/>
                        <a:t>Bacterial communities </a:t>
                      </a:r>
                      <a:r>
                        <a:rPr lang="fr-FR" sz="2400" b="1" u="none" strike="noStrike" dirty="0" smtClean="0">
                          <a:effectLst/>
                          <a:latin typeface="+mn-lt"/>
                        </a:rPr>
                        <a:t>axis 2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631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GBM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631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 smtClean="0">
                          <a:effectLst/>
                          <a:latin typeface="+mn-lt"/>
                        </a:rPr>
                        <a:t>0,17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631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0,79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631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dirty="0" smtClean="0"/>
                        <a:t>Bacterial communities </a:t>
                      </a:r>
                      <a:r>
                        <a:rPr lang="fr-FR" sz="2400" b="1" u="none" strike="noStrike" dirty="0" smtClean="0">
                          <a:effectLst/>
                          <a:latin typeface="+mn-lt"/>
                        </a:rPr>
                        <a:t>axis 3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 err="1" smtClean="0">
                          <a:effectLst/>
                          <a:latin typeface="+mn-lt"/>
                        </a:rPr>
                        <a:t>Cubist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 smtClean="0">
                          <a:effectLst/>
                          <a:latin typeface="+mn-lt"/>
                        </a:rPr>
                        <a:t>0,14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0,799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>
                          <a:effectLst/>
                          <a:latin typeface="+mn-lt"/>
                        </a:rPr>
                        <a:t> </a:t>
                      </a:r>
                      <a:endParaRPr lang="fr-F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u="none" strike="noStrike" dirty="0" err="1" smtClean="0">
                          <a:effectLst/>
                          <a:latin typeface="+mn-lt"/>
                        </a:rPr>
                        <a:t>Fungal</a:t>
                      </a:r>
                      <a:r>
                        <a:rPr lang="fr-FR" sz="24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400" b="1" dirty="0" smtClean="0"/>
                        <a:t>communities </a:t>
                      </a:r>
                      <a:r>
                        <a:rPr lang="fr-FR" sz="2400" b="1" u="none" strike="noStrike" dirty="0" smtClean="0">
                          <a:effectLst/>
                          <a:latin typeface="+mn-lt"/>
                        </a:rPr>
                        <a:t>axis1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631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GBM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631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 smtClean="0">
                          <a:effectLst/>
                          <a:latin typeface="+mn-lt"/>
                        </a:rPr>
                        <a:t>0,23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631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0,601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631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 smtClean="0">
                          <a:effectLst/>
                          <a:latin typeface="+mn-lt"/>
                        </a:rPr>
                        <a:t>0,88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631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1,138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631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0,326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631">
                        <a:alpha val="70000"/>
                      </a:srgb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u="none" strike="noStrike" dirty="0" err="1" smtClean="0">
                          <a:effectLst/>
                          <a:latin typeface="+mn-lt"/>
                        </a:rPr>
                        <a:t>Fungal</a:t>
                      </a:r>
                      <a:r>
                        <a:rPr lang="fr-FR" sz="24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400" b="1" dirty="0" smtClean="0"/>
                        <a:t>communities </a:t>
                      </a:r>
                      <a:r>
                        <a:rPr lang="fr-FR" sz="2400" b="1" u="none" strike="noStrike" dirty="0" smtClean="0">
                          <a:effectLst/>
                          <a:latin typeface="+mn-lt"/>
                        </a:rPr>
                        <a:t>axis</a:t>
                      </a:r>
                      <a:r>
                        <a:rPr lang="fr-FR" sz="2400" b="1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fr-FR" sz="2400" b="1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GBM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 smtClean="0">
                          <a:effectLst/>
                          <a:latin typeface="+mn-lt"/>
                        </a:rPr>
                        <a:t>0,30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0,451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 smtClean="0">
                          <a:effectLst/>
                          <a:latin typeface="+mn-lt"/>
                        </a:rPr>
                        <a:t>0,82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1,044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0,484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u="none" strike="noStrike" dirty="0" err="1" smtClean="0">
                          <a:effectLst/>
                          <a:latin typeface="+mn-lt"/>
                        </a:rPr>
                        <a:t>Fungal</a:t>
                      </a:r>
                      <a:r>
                        <a:rPr lang="fr-FR" sz="24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400" b="1" dirty="0" smtClean="0"/>
                        <a:t>communities </a:t>
                      </a:r>
                      <a:r>
                        <a:rPr lang="fr-FR" sz="2400" b="1" u="none" strike="noStrike" dirty="0" smtClean="0">
                          <a:effectLst/>
                          <a:latin typeface="+mn-lt"/>
                        </a:rPr>
                        <a:t>axis</a:t>
                      </a:r>
                      <a:r>
                        <a:rPr lang="fr-FR" sz="2400" b="1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fr-FR" sz="2400" b="1" u="none" strike="noStrike" dirty="0" smtClean="0">
                          <a:effectLst/>
                          <a:latin typeface="+mn-lt"/>
                        </a:rPr>
                        <a:t>3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631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GBM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631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>
                          <a:effectLst/>
                          <a:latin typeface="+mn-lt"/>
                        </a:rPr>
                        <a:t>0,08</a:t>
                      </a:r>
                      <a:endParaRPr lang="fr-F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631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0,481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631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dirty="0" err="1" smtClean="0"/>
                        <a:t>Pedological</a:t>
                      </a:r>
                      <a:r>
                        <a:rPr lang="en-US" sz="2400" b="1" dirty="0" smtClean="0"/>
                        <a:t> properties </a:t>
                      </a:r>
                      <a:r>
                        <a:rPr lang="fr-FR" sz="2400" b="1" u="none" strike="noStrike" dirty="0" smtClean="0">
                          <a:effectLst/>
                          <a:latin typeface="+mn-lt"/>
                        </a:rPr>
                        <a:t>axis 1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 err="1" smtClean="0">
                          <a:effectLst/>
                          <a:latin typeface="+mn-lt"/>
                        </a:rPr>
                        <a:t>Cubist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0,48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2,22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 smtClean="0">
                          <a:effectLst/>
                          <a:latin typeface="+mn-lt"/>
                        </a:rPr>
                        <a:t>0,94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0,955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0,149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dirty="0" err="1" smtClean="0"/>
                        <a:t>Pedological</a:t>
                      </a:r>
                      <a:r>
                        <a:rPr lang="en-US" sz="2400" b="1" dirty="0" smtClean="0"/>
                        <a:t> properties </a:t>
                      </a:r>
                      <a:r>
                        <a:rPr lang="fr-FR" sz="2400" b="1" u="none" strike="noStrike" dirty="0" smtClean="0">
                          <a:effectLst/>
                          <a:latin typeface="+mn-lt"/>
                        </a:rPr>
                        <a:t>axis</a:t>
                      </a:r>
                      <a:r>
                        <a:rPr lang="fr-FR" sz="2400" b="1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fr-FR" sz="2400" b="1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631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 smtClean="0">
                          <a:effectLst/>
                          <a:latin typeface="+mn-lt"/>
                        </a:rPr>
                        <a:t>GBM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631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 smtClean="0">
                          <a:effectLst/>
                          <a:latin typeface="+mn-lt"/>
                        </a:rPr>
                        <a:t>0,58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631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1,09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631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 smtClean="0">
                          <a:effectLst/>
                          <a:latin typeface="+mn-lt"/>
                        </a:rPr>
                        <a:t>0,94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631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1,048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631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0,2787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D631">
                        <a:alpha val="70000"/>
                      </a:srgb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dirty="0" err="1" smtClean="0"/>
                        <a:t>Pedological</a:t>
                      </a:r>
                      <a:r>
                        <a:rPr lang="en-US" sz="2400" b="1" dirty="0" smtClean="0"/>
                        <a:t> properties </a:t>
                      </a:r>
                      <a:r>
                        <a:rPr lang="fr-FR" sz="2400" b="1" u="none" strike="noStrike" dirty="0" smtClean="0">
                          <a:effectLst/>
                          <a:latin typeface="+mn-lt"/>
                        </a:rPr>
                        <a:t>axe 3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>
                          <a:effectLst/>
                          <a:latin typeface="+mn-lt"/>
                        </a:rPr>
                        <a:t>rpart</a:t>
                      </a:r>
                      <a:endParaRPr lang="fr-F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 smtClean="0">
                          <a:effectLst/>
                          <a:latin typeface="+mn-lt"/>
                        </a:rPr>
                        <a:t>0.45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1,26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CAA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4" name="ZoneTexte 93"/>
          <p:cNvSpPr txBox="1"/>
          <p:nvPr/>
        </p:nvSpPr>
        <p:spPr>
          <a:xfrm>
            <a:off x="20738504" y="36824258"/>
            <a:ext cx="7706257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b="1" dirty="0" err="1" smtClean="0"/>
              <a:t>References</a:t>
            </a:r>
            <a:r>
              <a:rPr lang="fr-FR" sz="1700" b="1" dirty="0" smtClean="0"/>
              <a:t> </a:t>
            </a:r>
          </a:p>
          <a:p>
            <a:r>
              <a:rPr lang="en-US" sz="1700" dirty="0" err="1"/>
              <a:t>Arrouays</a:t>
            </a:r>
            <a:r>
              <a:rPr lang="en-US" sz="1700" dirty="0"/>
              <a:t> D. et al., Large trend in French topsoil characteristics are revealed by spatially constrained multivariate analysis. </a:t>
            </a:r>
            <a:r>
              <a:rPr lang="en-US" sz="1700" dirty="0" err="1"/>
              <a:t>Geoderma</a:t>
            </a:r>
            <a:r>
              <a:rPr lang="en-US" sz="1700" dirty="0"/>
              <a:t> 161. 2011. 107-114.</a:t>
            </a:r>
            <a:endParaRPr lang="fr-FR" sz="1700" dirty="0"/>
          </a:p>
          <a:p>
            <a:r>
              <a:rPr lang="en-US" sz="1700" dirty="0" err="1"/>
              <a:t>Odeh</a:t>
            </a:r>
            <a:r>
              <a:rPr lang="en-US" sz="1700" dirty="0"/>
              <a:t>, I.O.A et al, </a:t>
            </a:r>
            <a:r>
              <a:rPr lang="en-US" sz="1700" dirty="0" err="1"/>
              <a:t>Futher</a:t>
            </a:r>
            <a:r>
              <a:rPr lang="en-US" sz="1700" dirty="0"/>
              <a:t> results on prediction of soil properties from terrain attributes : heterotopic </a:t>
            </a:r>
            <a:r>
              <a:rPr lang="en-US" sz="1700" dirty="0" err="1"/>
              <a:t>cokriging</a:t>
            </a:r>
            <a:r>
              <a:rPr lang="en-US" sz="1700" dirty="0"/>
              <a:t> and regression-</a:t>
            </a:r>
            <a:r>
              <a:rPr lang="en-US" sz="1700" dirty="0" err="1"/>
              <a:t>kriging</a:t>
            </a:r>
            <a:r>
              <a:rPr lang="en-US" sz="1700" dirty="0"/>
              <a:t>. </a:t>
            </a:r>
            <a:r>
              <a:rPr lang="fr-FR" sz="1700" dirty="0" err="1"/>
              <a:t>Geoderma</a:t>
            </a:r>
            <a:r>
              <a:rPr lang="fr-FR" sz="1700" dirty="0"/>
              <a:t>. 1995. 251-226.</a:t>
            </a:r>
          </a:p>
          <a:p>
            <a:r>
              <a:rPr lang="en-US" sz="1700" dirty="0"/>
              <a:t>De Souza E. et al., Comparing spatial prediction methods for soil property mapping in Brazil : A case study for the Rio </a:t>
            </a:r>
            <a:r>
              <a:rPr lang="en-US" sz="1700" dirty="0" err="1"/>
              <a:t>Doce</a:t>
            </a:r>
            <a:r>
              <a:rPr lang="en-US" sz="1700" dirty="0"/>
              <a:t> </a:t>
            </a:r>
            <a:r>
              <a:rPr lang="en-US" sz="1700" dirty="0" err="1"/>
              <a:t>Bassin</a:t>
            </a:r>
            <a:r>
              <a:rPr lang="en-US" sz="1700" dirty="0"/>
              <a:t>. </a:t>
            </a:r>
            <a:r>
              <a:rPr lang="en-US" sz="1700" dirty="0" err="1"/>
              <a:t>GlobalSoilMap</a:t>
            </a:r>
            <a:r>
              <a:rPr lang="en-US" sz="1700" dirty="0"/>
              <a:t>. 2014. 267 –271.</a:t>
            </a:r>
            <a:endParaRPr lang="fr-FR" sz="1700" dirty="0"/>
          </a:p>
          <a:p>
            <a:r>
              <a:rPr lang="fr-FR" sz="1700" b="1" dirty="0" smtClean="0"/>
              <a:t>Software</a:t>
            </a:r>
          </a:p>
          <a:p>
            <a:r>
              <a:rPr lang="en-US" sz="1700" i="1" dirty="0" smtClean="0"/>
              <a:t>R</a:t>
            </a:r>
            <a:r>
              <a:rPr lang="en-US" sz="1700" i="1" dirty="0"/>
              <a:t>: A language and environment </a:t>
            </a:r>
            <a:r>
              <a:rPr lang="en-US" sz="1700" i="1" dirty="0" smtClean="0"/>
              <a:t>for </a:t>
            </a:r>
            <a:r>
              <a:rPr lang="en-US" sz="1700" i="1" dirty="0"/>
              <a:t>statistical computing. R Foundation for Statistical Computing, </a:t>
            </a:r>
            <a:r>
              <a:rPr lang="en-US" sz="1700" i="1" dirty="0" smtClean="0"/>
              <a:t>Vienna</a:t>
            </a:r>
            <a:r>
              <a:rPr lang="en-US" sz="1700" i="1" dirty="0"/>
              <a:t>, </a:t>
            </a:r>
            <a:r>
              <a:rPr lang="en-US" sz="1700" i="1" dirty="0" smtClean="0"/>
              <a:t>Austria</a:t>
            </a:r>
            <a:r>
              <a:rPr lang="en-US" sz="1700" i="1" dirty="0"/>
              <a:t>. ISBN 3-900051-07-0, URL </a:t>
            </a:r>
            <a:r>
              <a:rPr lang="en-US" sz="1700" i="1" dirty="0">
                <a:hlinkClick r:id="rId8"/>
              </a:rPr>
              <a:t>http://www.R-project.org.</a:t>
            </a:r>
            <a:r>
              <a:rPr lang="en-US" sz="1700" i="1" dirty="0"/>
              <a:t> </a:t>
            </a:r>
            <a:endParaRPr lang="fr-FR" sz="1700" dirty="0"/>
          </a:p>
        </p:txBody>
      </p:sp>
      <p:pic>
        <p:nvPicPr>
          <p:cNvPr id="95" name="Picture 2" descr="D:\swiderski\2_OPE_ANDRA\doc_contexte\point_poster.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41" b="5075"/>
          <a:stretch/>
        </p:blipFill>
        <p:spPr bwMode="auto">
          <a:xfrm>
            <a:off x="23672235" y="7057084"/>
            <a:ext cx="4771125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ZoneTexte 95"/>
          <p:cNvSpPr txBox="1"/>
          <p:nvPr/>
        </p:nvSpPr>
        <p:spPr>
          <a:xfrm>
            <a:off x="720280" y="17588621"/>
            <a:ext cx="15625736" cy="3970318"/>
          </a:xfrm>
          <a:prstGeom prst="rect">
            <a:avLst/>
          </a:prstGeom>
          <a:noFill/>
          <a:ln>
            <a:solidFill>
              <a:srgbClr val="143356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dirty="0"/>
              <a:t>We used a 3 steps approach combining a multivariate analysis, a boosting regression tree (BRT) models and universal kriging. The first three principal components resulting from a spatially constrained PCA (R package </a:t>
            </a:r>
            <a:r>
              <a:rPr lang="en-US" sz="3600" dirty="0" err="1"/>
              <a:t>multispati</a:t>
            </a:r>
            <a:r>
              <a:rPr lang="en-US" sz="3600" dirty="0"/>
              <a:t>) of </a:t>
            </a:r>
            <a:r>
              <a:rPr lang="en-US" sz="3600" dirty="0" err="1"/>
              <a:t>pedological</a:t>
            </a:r>
            <a:r>
              <a:rPr lang="en-US" sz="3600" dirty="0"/>
              <a:t> properties, fungal and bacterial communities matrix were first modelled using cubist and </a:t>
            </a:r>
            <a:r>
              <a:rPr lang="en-US" sz="3600" dirty="0" err="1"/>
              <a:t>gbm</a:t>
            </a:r>
            <a:r>
              <a:rPr lang="en-US" sz="3600" dirty="0"/>
              <a:t> function. The predictions of the BRT models were then used as the fixed effect in a </a:t>
            </a:r>
            <a:r>
              <a:rPr lang="en-US" sz="3600" dirty="0" err="1"/>
              <a:t>geostatistical</a:t>
            </a:r>
            <a:r>
              <a:rPr lang="en-US" sz="3600" dirty="0"/>
              <a:t> linear mixed model. The entire process was tested by “leave-one-out” cross validation. </a:t>
            </a:r>
            <a:endParaRPr lang="fr-FR" sz="3600" dirty="0"/>
          </a:p>
        </p:txBody>
      </p:sp>
      <p:sp>
        <p:nvSpPr>
          <p:cNvPr id="97" name="ZoneTexte 96"/>
          <p:cNvSpPr txBox="1"/>
          <p:nvPr/>
        </p:nvSpPr>
        <p:spPr>
          <a:xfrm>
            <a:off x="6192888" y="12786152"/>
            <a:ext cx="10153127" cy="4524315"/>
          </a:xfrm>
          <a:prstGeom prst="rect">
            <a:avLst/>
          </a:prstGeom>
          <a:noFill/>
          <a:ln>
            <a:solidFill>
              <a:srgbClr val="143356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3600" dirty="0" err="1" smtClean="0"/>
              <a:t>Covariates</a:t>
            </a:r>
            <a:r>
              <a:rPr lang="fr-FR" sz="3600" dirty="0" smtClean="0"/>
              <a:t>:</a:t>
            </a:r>
          </a:p>
          <a:p>
            <a:pPr marL="1000125" indent="-571500" algn="just">
              <a:buFont typeface="Arial" panose="020B0604020202020204" pitchFamily="34" charset="0"/>
              <a:buChar char="•"/>
            </a:pPr>
            <a:r>
              <a:rPr lang="fr-FR" sz="3600" dirty="0" err="1" smtClean="0"/>
              <a:t>Morphometric</a:t>
            </a:r>
            <a:r>
              <a:rPr lang="fr-FR" sz="3600" dirty="0" smtClean="0"/>
              <a:t> : </a:t>
            </a:r>
            <a:r>
              <a:rPr lang="en-US" sz="3600" dirty="0"/>
              <a:t>data </a:t>
            </a:r>
            <a:r>
              <a:rPr lang="en-US" sz="3600" dirty="0" smtClean="0"/>
              <a:t>extracted </a:t>
            </a:r>
            <a:r>
              <a:rPr lang="en-US" sz="3600" dirty="0"/>
              <a:t>from Digital Elevation Model (</a:t>
            </a:r>
            <a:r>
              <a:rPr lang="en-US" sz="3600" dirty="0" smtClean="0"/>
              <a:t>25m) : </a:t>
            </a:r>
            <a:r>
              <a:rPr lang="fr-FR" sz="3600" dirty="0" err="1" smtClean="0"/>
              <a:t>elevation</a:t>
            </a:r>
            <a:r>
              <a:rPr lang="fr-FR" sz="3600" dirty="0" smtClean="0"/>
              <a:t>, </a:t>
            </a:r>
            <a:r>
              <a:rPr lang="fr-FR" sz="3600" dirty="0" err="1" smtClean="0"/>
              <a:t>slopes</a:t>
            </a:r>
            <a:r>
              <a:rPr lang="fr-FR" sz="3600" dirty="0" smtClean="0"/>
              <a:t>,  </a:t>
            </a:r>
            <a:r>
              <a:rPr lang="fr-FR" sz="3600" dirty="0" err="1" smtClean="0"/>
              <a:t>curves</a:t>
            </a:r>
            <a:r>
              <a:rPr lang="fr-FR" sz="3600" dirty="0" smtClean="0"/>
              <a:t>, </a:t>
            </a:r>
            <a:r>
              <a:rPr lang="fr-FR" sz="3600" dirty="0" err="1" smtClean="0"/>
              <a:t>Beven</a:t>
            </a:r>
            <a:r>
              <a:rPr lang="fr-FR" sz="3600" dirty="0" smtClean="0"/>
              <a:t> index, distance </a:t>
            </a:r>
            <a:r>
              <a:rPr lang="fr-FR" sz="3600" dirty="0" err="1" smtClean="0"/>
              <a:t>from</a:t>
            </a:r>
            <a:r>
              <a:rPr lang="fr-FR" sz="3600" dirty="0" smtClean="0"/>
              <a:t> the </a:t>
            </a:r>
            <a:r>
              <a:rPr lang="fr-FR" sz="3600" dirty="0" err="1" smtClean="0"/>
              <a:t>nearest</a:t>
            </a:r>
            <a:r>
              <a:rPr lang="fr-FR" sz="3600" dirty="0" smtClean="0"/>
              <a:t> river system, </a:t>
            </a:r>
            <a:r>
              <a:rPr lang="fr-FR" sz="3600" dirty="0" err="1" smtClean="0"/>
              <a:t>Landform</a:t>
            </a:r>
            <a:r>
              <a:rPr lang="fr-FR" sz="3600" dirty="0" smtClean="0"/>
              <a:t>,…</a:t>
            </a:r>
          </a:p>
          <a:p>
            <a:pPr marL="1000125" indent="-571500" algn="just">
              <a:buFont typeface="Arial" panose="020B0604020202020204" pitchFamily="34" charset="0"/>
              <a:buChar char="•"/>
            </a:pPr>
            <a:r>
              <a:rPr lang="fr-FR" sz="3600" dirty="0" err="1" smtClean="0"/>
              <a:t>Soil</a:t>
            </a:r>
            <a:r>
              <a:rPr lang="fr-FR" sz="3600" dirty="0" smtClean="0"/>
              <a:t> : </a:t>
            </a:r>
            <a:r>
              <a:rPr lang="fr-FR" sz="3600" dirty="0" err="1" smtClean="0"/>
              <a:t>geology</a:t>
            </a:r>
            <a:r>
              <a:rPr lang="fr-FR" sz="3600" dirty="0" smtClean="0"/>
              <a:t> and pedology(1/50 000)</a:t>
            </a:r>
          </a:p>
          <a:p>
            <a:pPr marL="1000125" indent="-571500" algn="just">
              <a:buFont typeface="Arial" panose="020B0604020202020204" pitchFamily="34" charset="0"/>
              <a:buChar char="•"/>
            </a:pPr>
            <a:r>
              <a:rPr lang="fr-FR" sz="3600" dirty="0" smtClean="0"/>
              <a:t>Land use : Corine Land </a:t>
            </a:r>
            <a:r>
              <a:rPr lang="fr-FR" sz="3600" dirty="0" err="1" smtClean="0"/>
              <a:t>Cover</a:t>
            </a:r>
            <a:r>
              <a:rPr lang="fr-FR" sz="3600" dirty="0" smtClean="0"/>
              <a:t>, </a:t>
            </a:r>
            <a:r>
              <a:rPr lang="fr-FR" sz="3600" dirty="0" err="1" smtClean="0"/>
              <a:t>graphic</a:t>
            </a:r>
            <a:r>
              <a:rPr lang="fr-FR" sz="3600" dirty="0" smtClean="0"/>
              <a:t> </a:t>
            </a:r>
            <a:r>
              <a:rPr lang="fr-FR" sz="3600" dirty="0" err="1" smtClean="0"/>
              <a:t>parcel</a:t>
            </a:r>
            <a:r>
              <a:rPr lang="fr-FR" sz="3600" dirty="0" smtClean="0"/>
              <a:t>  </a:t>
            </a:r>
            <a:r>
              <a:rPr lang="fr-FR" sz="3600" dirty="0" err="1" smtClean="0"/>
              <a:t>register</a:t>
            </a:r>
            <a:endParaRPr lang="fr-FR" sz="3600" dirty="0"/>
          </a:p>
        </p:txBody>
      </p:sp>
      <p:pic>
        <p:nvPicPr>
          <p:cNvPr id="1027" name="Picture 3" descr="D:\swiderski\2_OPE_ANDRA\analyses\krigging\3d\pedo3.jp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75" t="10850" r="17494"/>
          <a:stretch/>
        </p:blipFill>
        <p:spPr bwMode="auto">
          <a:xfrm>
            <a:off x="20522480" y="23174404"/>
            <a:ext cx="7857254" cy="721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swiderski\2_OPE_ANDRA\analyses\krigging\3d\farisa3.jp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85" t="8468" r="18512" b="26853"/>
          <a:stretch/>
        </p:blipFill>
        <p:spPr bwMode="auto">
          <a:xfrm>
            <a:off x="24439631" y="31252252"/>
            <a:ext cx="3820815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swiderski\2_OPE_ANDRA\analyses\krigging\3d\barisa3.jpg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84" t="8479" r="17639" b="27730"/>
          <a:stretch/>
        </p:blipFill>
        <p:spPr bwMode="auto">
          <a:xfrm>
            <a:off x="20522480" y="31252252"/>
            <a:ext cx="3862640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ZoneTexte 136"/>
          <p:cNvSpPr txBox="1"/>
          <p:nvPr/>
        </p:nvSpPr>
        <p:spPr>
          <a:xfrm>
            <a:off x="576263" y="36940404"/>
            <a:ext cx="19946217" cy="2492990"/>
          </a:xfrm>
          <a:prstGeom prst="rect">
            <a:avLst/>
          </a:prstGeom>
          <a:noFill/>
          <a:ln>
            <a:noFill/>
            <a:round/>
          </a:ln>
          <a:scene3d>
            <a:camera prst="orthographicFront"/>
            <a:lightRig rig="threePt" dir="t"/>
          </a:scene3d>
          <a:sp3d>
            <a:bevelB/>
          </a:sp3d>
        </p:spPr>
        <p:txBody>
          <a:bodyPr wrap="square" rtlCol="0">
            <a:spAutoFit/>
          </a:bodyPr>
          <a:lstStyle/>
          <a:p>
            <a:pPr algn="just"/>
            <a:r>
              <a:rPr lang="fr-FR" sz="3800" dirty="0" smtClean="0"/>
              <a:t>By </a:t>
            </a:r>
            <a:r>
              <a:rPr lang="fr-FR" sz="3800" dirty="0" err="1" smtClean="0"/>
              <a:t>using</a:t>
            </a:r>
            <a:r>
              <a:rPr lang="fr-FR" sz="3800" dirty="0" smtClean="0"/>
              <a:t> </a:t>
            </a:r>
            <a:r>
              <a:rPr lang="fr-FR" sz="3800" dirty="0" err="1" smtClean="0"/>
              <a:t>different</a:t>
            </a:r>
            <a:r>
              <a:rPr lang="fr-FR" sz="3800" dirty="0" smtClean="0"/>
              <a:t> </a:t>
            </a:r>
            <a:r>
              <a:rPr lang="fr-FR" sz="3800" dirty="0" err="1" smtClean="0"/>
              <a:t>statistical</a:t>
            </a:r>
            <a:r>
              <a:rPr lang="fr-FR" sz="3800" dirty="0" smtClean="0"/>
              <a:t> </a:t>
            </a:r>
            <a:r>
              <a:rPr lang="fr-FR" sz="3800" dirty="0" err="1" smtClean="0"/>
              <a:t>methods</a:t>
            </a:r>
            <a:r>
              <a:rPr lang="fr-FR" sz="3800" dirty="0" smtClean="0"/>
              <a:t>, </a:t>
            </a:r>
            <a:r>
              <a:rPr lang="fr-FR" sz="3800" dirty="0" err="1" smtClean="0"/>
              <a:t>we</a:t>
            </a:r>
            <a:r>
              <a:rPr lang="fr-FR" sz="3800" dirty="0" smtClean="0"/>
              <a:t> </a:t>
            </a:r>
            <a:r>
              <a:rPr lang="fr-FR" sz="3800" dirty="0" err="1" smtClean="0"/>
              <a:t>showed</a:t>
            </a:r>
            <a:r>
              <a:rPr lang="fr-FR" sz="3800" dirty="0" smtClean="0"/>
              <a:t> </a:t>
            </a:r>
            <a:r>
              <a:rPr lang="fr-FR" sz="3800" dirty="0" err="1" smtClean="0"/>
              <a:t>that</a:t>
            </a:r>
            <a:r>
              <a:rPr lang="fr-FR" sz="3800" dirty="0" smtClean="0"/>
              <a:t> </a:t>
            </a:r>
            <a:r>
              <a:rPr lang="en-US" sz="3800" dirty="0"/>
              <a:t>identifying </a:t>
            </a:r>
            <a:r>
              <a:rPr lang="fr-FR" sz="3800" dirty="0" err="1" smtClean="0"/>
              <a:t>influencing</a:t>
            </a:r>
            <a:r>
              <a:rPr lang="fr-FR" sz="3800" dirty="0" smtClean="0"/>
              <a:t> </a:t>
            </a:r>
            <a:r>
              <a:rPr lang="fr-FR" sz="3800" dirty="0" err="1" smtClean="0"/>
              <a:t>factors</a:t>
            </a:r>
            <a:r>
              <a:rPr lang="fr-FR" sz="3800" dirty="0" smtClean="0"/>
              <a:t> and </a:t>
            </a:r>
            <a:r>
              <a:rPr lang="fr-FR" sz="3800" dirty="0" err="1" smtClean="0"/>
              <a:t>predicting</a:t>
            </a:r>
            <a:r>
              <a:rPr lang="fr-FR" sz="3800" dirty="0" smtClean="0"/>
              <a:t> spatial distribution of </a:t>
            </a:r>
            <a:r>
              <a:rPr lang="fr-FR" sz="3800" dirty="0" err="1" smtClean="0"/>
              <a:t>chemical</a:t>
            </a:r>
            <a:r>
              <a:rPr lang="fr-FR" sz="3800" dirty="0" smtClean="0"/>
              <a:t>, </a:t>
            </a:r>
            <a:r>
              <a:rPr lang="fr-FR" sz="3800" dirty="0" err="1" smtClean="0"/>
              <a:t>physical</a:t>
            </a:r>
            <a:r>
              <a:rPr lang="fr-FR" sz="3800" dirty="0" smtClean="0"/>
              <a:t> and </a:t>
            </a:r>
            <a:r>
              <a:rPr lang="fr-FR" sz="3800" dirty="0" err="1" smtClean="0"/>
              <a:t>biological</a:t>
            </a:r>
            <a:r>
              <a:rPr lang="fr-FR" sz="3800" dirty="0" smtClean="0"/>
              <a:t> </a:t>
            </a:r>
            <a:r>
              <a:rPr lang="fr-FR" sz="3800" dirty="0" err="1" smtClean="0"/>
              <a:t>soil</a:t>
            </a:r>
            <a:r>
              <a:rPr lang="fr-FR" sz="3800" dirty="0" smtClean="0"/>
              <a:t> </a:t>
            </a:r>
            <a:r>
              <a:rPr lang="fr-FR" sz="3800" dirty="0" err="1" smtClean="0"/>
              <a:t>properties</a:t>
            </a:r>
            <a:r>
              <a:rPr lang="fr-FR" sz="3800" dirty="0" smtClean="0"/>
              <a:t> </a:t>
            </a:r>
            <a:r>
              <a:rPr lang="fr-FR" sz="3800" dirty="0" err="1" smtClean="0"/>
              <a:t>is</a:t>
            </a:r>
            <a:r>
              <a:rPr lang="fr-FR" sz="3800" dirty="0" smtClean="0"/>
              <a:t> possible at </a:t>
            </a:r>
            <a:r>
              <a:rPr lang="fr-FR" sz="3800" dirty="0" err="1" smtClean="0"/>
              <a:t>landscape</a:t>
            </a:r>
            <a:r>
              <a:rPr lang="fr-FR" sz="3800" dirty="0" smtClean="0"/>
              <a:t> </a:t>
            </a:r>
            <a:r>
              <a:rPr lang="fr-FR" sz="3800" dirty="0" err="1" smtClean="0"/>
              <a:t>scale</a:t>
            </a:r>
            <a:r>
              <a:rPr lang="fr-FR" sz="3800" dirty="0" smtClean="0"/>
              <a:t>. </a:t>
            </a:r>
          </a:p>
          <a:p>
            <a:pPr algn="just"/>
            <a:r>
              <a:rPr lang="en-US" sz="4000" dirty="0"/>
              <a:t>Predicting spatially constrained principal components is a useful technique for homogeneous areas, or when modelling individual soil properties results in  poor </a:t>
            </a:r>
            <a:r>
              <a:rPr lang="en-US" sz="3800" dirty="0"/>
              <a:t>prediction quality indicators. </a:t>
            </a:r>
            <a:endParaRPr lang="en-GB" sz="3800" dirty="0"/>
          </a:p>
        </p:txBody>
      </p:sp>
      <p:sp>
        <p:nvSpPr>
          <p:cNvPr id="139" name="ZoneTexte 138"/>
          <p:cNvSpPr txBox="1"/>
          <p:nvPr/>
        </p:nvSpPr>
        <p:spPr>
          <a:xfrm>
            <a:off x="10225336" y="22826836"/>
            <a:ext cx="10195827" cy="7294305"/>
          </a:xfrm>
          <a:prstGeom prst="rect">
            <a:avLst/>
          </a:prstGeom>
          <a:noFill/>
          <a:ln>
            <a:solidFill>
              <a:srgbClr val="143356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3600" dirty="0" err="1"/>
              <a:t>Pedological</a:t>
            </a:r>
            <a:r>
              <a:rPr lang="fr-FR" sz="3600" dirty="0"/>
              <a:t> </a:t>
            </a:r>
            <a:r>
              <a:rPr lang="fr-FR" sz="3600" dirty="0" err="1"/>
              <a:t>properties</a:t>
            </a:r>
            <a:r>
              <a:rPr lang="fr-FR" sz="3600" dirty="0"/>
              <a:t> </a:t>
            </a:r>
            <a:r>
              <a:rPr lang="fr-FR" sz="3600" dirty="0" err="1"/>
              <a:t>were</a:t>
            </a:r>
            <a:r>
              <a:rPr lang="fr-FR" sz="3600" dirty="0"/>
              <a:t> a </a:t>
            </a:r>
            <a:r>
              <a:rPr lang="fr-FR" sz="3600" dirty="0" err="1"/>
              <a:t>combination</a:t>
            </a:r>
            <a:r>
              <a:rPr lang="fr-FR" sz="3600" dirty="0"/>
              <a:t> </a:t>
            </a:r>
            <a:r>
              <a:rPr lang="fr-FR" sz="3600" dirty="0" smtClean="0"/>
              <a:t>of </a:t>
            </a:r>
            <a:r>
              <a:rPr lang="fr-FR" sz="3600" dirty="0" err="1" smtClean="0"/>
              <a:t>soil</a:t>
            </a:r>
            <a:r>
              <a:rPr lang="fr-FR" sz="3600" dirty="0" smtClean="0"/>
              <a:t> texture, cation </a:t>
            </a:r>
            <a:r>
              <a:rPr lang="fr-FR" sz="3600" dirty="0"/>
              <a:t>exchange </a:t>
            </a:r>
            <a:r>
              <a:rPr lang="fr-FR" sz="3600" dirty="0" err="1"/>
              <a:t>capacity</a:t>
            </a:r>
            <a:r>
              <a:rPr lang="fr-FR" sz="3600" dirty="0"/>
              <a:t>, pH, </a:t>
            </a:r>
            <a:r>
              <a:rPr lang="fr-FR" sz="3600" dirty="0" err="1"/>
              <a:t>carbon</a:t>
            </a:r>
            <a:r>
              <a:rPr lang="fr-FR" sz="3600" dirty="0"/>
              <a:t> to </a:t>
            </a:r>
            <a:r>
              <a:rPr lang="fr-FR" sz="3600" dirty="0" err="1"/>
              <a:t>nitrogen</a:t>
            </a:r>
            <a:r>
              <a:rPr lang="fr-FR" sz="3600" dirty="0"/>
              <a:t> ratio,  </a:t>
            </a:r>
            <a:r>
              <a:rPr lang="fr-FR" sz="3600" dirty="0" err="1"/>
              <a:t>organic</a:t>
            </a:r>
            <a:r>
              <a:rPr lang="fr-FR" sz="3600" dirty="0"/>
              <a:t> </a:t>
            </a:r>
            <a:r>
              <a:rPr lang="fr-FR" sz="3600" dirty="0" err="1"/>
              <a:t>carbon</a:t>
            </a:r>
            <a:r>
              <a:rPr lang="fr-FR" sz="3600" dirty="0"/>
              <a:t> content, </a:t>
            </a:r>
            <a:r>
              <a:rPr lang="fr-FR" sz="3600" dirty="0" err="1"/>
              <a:t>limestone</a:t>
            </a:r>
            <a:r>
              <a:rPr lang="fr-FR" sz="3600" dirty="0"/>
              <a:t> content, total </a:t>
            </a:r>
            <a:r>
              <a:rPr lang="fr-FR" sz="3600" dirty="0" err="1"/>
              <a:t>nitrogen</a:t>
            </a:r>
            <a:r>
              <a:rPr lang="fr-FR" sz="3600" dirty="0"/>
              <a:t>, </a:t>
            </a:r>
            <a:r>
              <a:rPr lang="fr-FR" sz="3600" dirty="0" err="1"/>
              <a:t>available</a:t>
            </a:r>
            <a:r>
              <a:rPr lang="fr-FR" sz="3600" dirty="0"/>
              <a:t> </a:t>
            </a:r>
            <a:r>
              <a:rPr lang="fr-FR" sz="3600" dirty="0" err="1"/>
              <a:t>phosphorus</a:t>
            </a:r>
            <a:r>
              <a:rPr lang="fr-FR" sz="3600" dirty="0"/>
              <a:t>, total and </a:t>
            </a:r>
            <a:r>
              <a:rPr lang="fr-FR" sz="3600" dirty="0" err="1"/>
              <a:t>exchangeable</a:t>
            </a:r>
            <a:r>
              <a:rPr lang="fr-FR" sz="3600" dirty="0"/>
              <a:t> cations.</a:t>
            </a:r>
          </a:p>
          <a:p>
            <a:pPr algn="just"/>
            <a:r>
              <a:rPr lang="en-US" sz="3600" dirty="0"/>
              <a:t>T</a:t>
            </a:r>
            <a:r>
              <a:rPr lang="en-US" sz="3600" dirty="0" smtClean="0"/>
              <a:t>he </a:t>
            </a:r>
            <a:r>
              <a:rPr lang="en-US" sz="3600" dirty="0"/>
              <a:t>first PCA’s axis </a:t>
            </a:r>
            <a:r>
              <a:rPr lang="en-US" sz="3600" dirty="0" smtClean="0"/>
              <a:t>represented </a:t>
            </a:r>
            <a:r>
              <a:rPr lang="en-US" sz="3600" dirty="0"/>
              <a:t>a global mineral richness of the soil upper </a:t>
            </a:r>
            <a:r>
              <a:rPr lang="en-US" sz="3600" dirty="0" smtClean="0"/>
              <a:t>horizon</a:t>
            </a:r>
            <a:r>
              <a:rPr lang="en-US" sz="3600" dirty="0"/>
              <a:t>. The second axis reflected the anthropogenic effects of </a:t>
            </a:r>
            <a:r>
              <a:rPr lang="en-US" sz="3600" dirty="0" smtClean="0"/>
              <a:t>land use</a:t>
            </a:r>
            <a:r>
              <a:rPr lang="en-US" sz="3600" dirty="0"/>
              <a:t>, allowing the distinction between forest soils and arable soils. The third axis sorted soils </a:t>
            </a:r>
            <a:r>
              <a:rPr lang="en-US" sz="3600" dirty="0" smtClean="0"/>
              <a:t>by their </a:t>
            </a:r>
            <a:r>
              <a:rPr lang="en-US" sz="3600" dirty="0"/>
              <a:t>saturation of cation exchange capacity.</a:t>
            </a:r>
            <a:r>
              <a:rPr lang="fr-FR" sz="3600" dirty="0"/>
              <a:t> </a:t>
            </a:r>
            <a:r>
              <a:rPr lang="fr-FR" sz="3600" dirty="0" smtClean="0"/>
              <a:t>The </a:t>
            </a:r>
            <a:r>
              <a:rPr lang="fr-FR" sz="3600" dirty="0" err="1" smtClean="0"/>
              <a:t>three</a:t>
            </a:r>
            <a:r>
              <a:rPr lang="fr-FR" sz="3600" dirty="0" smtClean="0"/>
              <a:t> axes </a:t>
            </a:r>
            <a:r>
              <a:rPr lang="fr-FR" sz="3600" dirty="0" err="1" smtClean="0"/>
              <a:t>were</a:t>
            </a:r>
            <a:r>
              <a:rPr lang="fr-FR" sz="3600" dirty="0" smtClean="0"/>
              <a:t> </a:t>
            </a:r>
            <a:r>
              <a:rPr lang="fr-FR" sz="3600" dirty="0" err="1" smtClean="0"/>
              <a:t>combined</a:t>
            </a:r>
            <a:r>
              <a:rPr lang="fr-FR" sz="3600" dirty="0" smtClean="0"/>
              <a:t> to </a:t>
            </a:r>
            <a:r>
              <a:rPr lang="fr-FR" sz="3600" dirty="0" err="1" smtClean="0"/>
              <a:t>create</a:t>
            </a:r>
            <a:r>
              <a:rPr lang="fr-FR" sz="3600" dirty="0" smtClean="0"/>
              <a:t> </a:t>
            </a:r>
            <a:r>
              <a:rPr lang="fr-FR" sz="3600" dirty="0" err="1" smtClean="0"/>
              <a:t>this</a:t>
            </a:r>
            <a:r>
              <a:rPr lang="fr-FR" sz="3600" dirty="0" smtClean="0"/>
              <a:t> </a:t>
            </a:r>
            <a:r>
              <a:rPr lang="fr-FR" sz="3600" dirty="0" err="1" smtClean="0"/>
              <a:t>colour</a:t>
            </a:r>
            <a:r>
              <a:rPr lang="fr-FR" sz="3600" dirty="0" smtClean="0"/>
              <a:t> composition </a:t>
            </a:r>
            <a:r>
              <a:rPr lang="fr-FR" sz="3600" dirty="0" err="1" smtClean="0"/>
              <a:t>map</a:t>
            </a:r>
            <a:r>
              <a:rPr lang="fr-FR" sz="3600" dirty="0" smtClean="0"/>
              <a:t> </a:t>
            </a:r>
            <a:r>
              <a:rPr lang="en-US" sz="3600" dirty="0"/>
              <a:t>on the right </a:t>
            </a:r>
            <a:r>
              <a:rPr lang="fr-FR" sz="3600" dirty="0" smtClean="0"/>
              <a:t>(RGB ratio).</a:t>
            </a:r>
            <a:endParaRPr lang="fr-FR" sz="3600" dirty="0"/>
          </a:p>
        </p:txBody>
      </p:sp>
      <p:sp>
        <p:nvSpPr>
          <p:cNvPr id="140" name="ZoneTexte 139"/>
          <p:cNvSpPr txBox="1"/>
          <p:nvPr/>
        </p:nvSpPr>
        <p:spPr>
          <a:xfrm>
            <a:off x="676013" y="30083957"/>
            <a:ext cx="19745150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/>
              <a:t>Models with </a:t>
            </a:r>
            <a:r>
              <a:rPr lang="en-US" sz="3600" dirty="0"/>
              <a:t>the best accuracy were found for </a:t>
            </a:r>
            <a:r>
              <a:rPr lang="fr-FR" sz="3600" dirty="0" err="1" smtClean="0"/>
              <a:t>pedological</a:t>
            </a:r>
            <a:r>
              <a:rPr lang="fr-FR" sz="3600" dirty="0" smtClean="0"/>
              <a:t> </a:t>
            </a:r>
            <a:r>
              <a:rPr lang="fr-FR" sz="3600" dirty="0" err="1" smtClean="0"/>
              <a:t>properties</a:t>
            </a:r>
            <a:r>
              <a:rPr lang="fr-FR" sz="3600" dirty="0" smtClean="0"/>
              <a:t>. </a:t>
            </a:r>
            <a:r>
              <a:rPr lang="fr-FR" sz="3600" dirty="0" err="1" smtClean="0"/>
              <a:t>Ordinary</a:t>
            </a:r>
            <a:r>
              <a:rPr lang="fr-FR" sz="3600" dirty="0" smtClean="0"/>
              <a:t> </a:t>
            </a:r>
            <a:r>
              <a:rPr lang="fr-FR" sz="3600" dirty="0" err="1" smtClean="0"/>
              <a:t>kriging</a:t>
            </a:r>
            <a:r>
              <a:rPr lang="fr-FR" sz="3600" dirty="0" smtClean="0"/>
              <a:t> </a:t>
            </a:r>
            <a:r>
              <a:rPr lang="fr-FR" sz="3600" dirty="0" err="1" smtClean="0"/>
              <a:t>led</a:t>
            </a:r>
            <a:r>
              <a:rPr lang="fr-FR" sz="3600" dirty="0" smtClean="0"/>
              <a:t> to improuve R². </a:t>
            </a:r>
            <a:r>
              <a:rPr lang="en-US" sz="3600" dirty="0"/>
              <a:t>The most important predictor variables for soil properties were </a:t>
            </a:r>
            <a:r>
              <a:rPr lang="en-US" sz="3600" dirty="0" smtClean="0"/>
              <a:t>related </a:t>
            </a:r>
            <a:r>
              <a:rPr lang="en-US" sz="3600" dirty="0"/>
              <a:t>to </a:t>
            </a:r>
            <a:r>
              <a:rPr lang="en-US" sz="3600" dirty="0" err="1" smtClean="0"/>
              <a:t>heigth</a:t>
            </a:r>
            <a:r>
              <a:rPr lang="en-US" sz="3600" dirty="0" smtClean="0"/>
              <a:t> and distance of the nearest </a:t>
            </a:r>
            <a:r>
              <a:rPr lang="fr-FR" sz="3600" dirty="0" err="1" smtClean="0"/>
              <a:t>hydrographic</a:t>
            </a:r>
            <a:r>
              <a:rPr lang="fr-FR" sz="3600" dirty="0" smtClean="0"/>
              <a:t> system, pedology (axis1); land use (axis 2) and </a:t>
            </a:r>
            <a:r>
              <a:rPr lang="fr-FR" sz="3600" dirty="0" err="1" smtClean="0"/>
              <a:t>geology</a:t>
            </a:r>
            <a:r>
              <a:rPr lang="fr-FR" sz="3600" dirty="0" smtClean="0"/>
              <a:t>,  </a:t>
            </a:r>
            <a:r>
              <a:rPr lang="fr-FR" sz="3600" dirty="0" err="1" smtClean="0"/>
              <a:t>curvature</a:t>
            </a:r>
            <a:r>
              <a:rPr lang="fr-FR" sz="3600" dirty="0" smtClean="0"/>
              <a:t> and direction </a:t>
            </a:r>
            <a:r>
              <a:rPr lang="fr-FR" sz="3600" dirty="0" err="1" smtClean="0"/>
              <a:t>slope</a:t>
            </a:r>
            <a:r>
              <a:rPr lang="fr-FR" sz="3600" dirty="0" smtClean="0"/>
              <a:t> (axis 3). </a:t>
            </a:r>
          </a:p>
          <a:p>
            <a:pPr algn="just"/>
            <a:r>
              <a:rPr lang="en-US" sz="3600" dirty="0" smtClean="0"/>
              <a:t>Interpretation </a:t>
            </a:r>
            <a:r>
              <a:rPr lang="en-US" sz="3600" dirty="0"/>
              <a:t>of </a:t>
            </a:r>
            <a:r>
              <a:rPr lang="en-US" sz="3600" dirty="0" smtClean="0"/>
              <a:t>microbial </a:t>
            </a:r>
            <a:r>
              <a:rPr lang="en-US" sz="3600" dirty="0"/>
              <a:t>PCA’s axis </a:t>
            </a:r>
            <a:r>
              <a:rPr lang="en-US" sz="3600" dirty="0" smtClean="0"/>
              <a:t>had </a:t>
            </a:r>
            <a:r>
              <a:rPr lang="en-US" sz="3600" dirty="0"/>
              <a:t>no meaning because variables </a:t>
            </a:r>
            <a:r>
              <a:rPr lang="en-US" sz="3600" dirty="0" smtClean="0"/>
              <a:t>represented </a:t>
            </a:r>
            <a:r>
              <a:rPr lang="en-US" sz="3600" dirty="0"/>
              <a:t>a relative number of individuals. Interpretation </a:t>
            </a:r>
            <a:r>
              <a:rPr lang="en-US" sz="3600" dirty="0" smtClean="0"/>
              <a:t>was </a:t>
            </a:r>
            <a:r>
              <a:rPr lang="en-US" sz="3600" dirty="0"/>
              <a:t>limited to a genetic similarity of individuals sharing the same </a:t>
            </a:r>
            <a:r>
              <a:rPr lang="en-US" sz="3600" dirty="0" smtClean="0"/>
              <a:t>scores. </a:t>
            </a:r>
            <a:r>
              <a:rPr lang="fr-FR" sz="3600" dirty="0" err="1"/>
              <a:t>Fungal</a:t>
            </a:r>
            <a:r>
              <a:rPr lang="fr-FR" sz="3600" dirty="0"/>
              <a:t> and </a:t>
            </a:r>
            <a:r>
              <a:rPr lang="fr-FR" sz="3600" dirty="0" err="1"/>
              <a:t>bacterial</a:t>
            </a:r>
            <a:r>
              <a:rPr lang="fr-FR" sz="3600" dirty="0"/>
              <a:t> </a:t>
            </a:r>
            <a:r>
              <a:rPr lang="fr-FR" sz="3600" dirty="0" err="1"/>
              <a:t>communities</a:t>
            </a:r>
            <a:r>
              <a:rPr lang="fr-FR" sz="3600" dirty="0"/>
              <a:t> </a:t>
            </a:r>
            <a:r>
              <a:rPr lang="fr-FR" sz="3600" dirty="0" err="1" smtClean="0"/>
              <a:t>seemed</a:t>
            </a:r>
            <a:r>
              <a:rPr lang="fr-FR" sz="3600" dirty="0" smtClean="0"/>
              <a:t> </a:t>
            </a:r>
            <a:r>
              <a:rPr lang="fr-FR" sz="3600" dirty="0"/>
              <a:t>to </a:t>
            </a:r>
            <a:r>
              <a:rPr lang="fr-FR" sz="3600" dirty="0" err="1"/>
              <a:t>be</a:t>
            </a:r>
            <a:r>
              <a:rPr lang="fr-FR" sz="3600" dirty="0"/>
              <a:t> </a:t>
            </a:r>
            <a:r>
              <a:rPr lang="fr-FR" sz="3600" dirty="0" err="1"/>
              <a:t>related</a:t>
            </a:r>
            <a:r>
              <a:rPr lang="fr-FR" sz="3600" dirty="0"/>
              <a:t> to </a:t>
            </a:r>
            <a:r>
              <a:rPr lang="fr-FR" sz="3600" dirty="0" err="1"/>
              <a:t>watershed</a:t>
            </a:r>
            <a:r>
              <a:rPr lang="fr-FR" sz="3600" dirty="0"/>
              <a:t> and </a:t>
            </a:r>
            <a:r>
              <a:rPr lang="fr-FR" sz="3600" dirty="0" err="1"/>
              <a:t>topographical</a:t>
            </a:r>
            <a:r>
              <a:rPr lang="fr-FR" sz="3600" dirty="0"/>
              <a:t> </a:t>
            </a:r>
            <a:r>
              <a:rPr lang="fr-FR" sz="3600" dirty="0" smtClean="0"/>
              <a:t>conditions, but the </a:t>
            </a:r>
            <a:r>
              <a:rPr lang="fr-FR" sz="3600" dirty="0" err="1" smtClean="0"/>
              <a:t>link</a:t>
            </a:r>
            <a:r>
              <a:rPr lang="fr-FR" sz="3600" dirty="0" smtClean="0"/>
              <a:t> </a:t>
            </a:r>
            <a:r>
              <a:rPr lang="fr-FR" sz="3600" dirty="0" err="1" smtClean="0"/>
              <a:t>between</a:t>
            </a:r>
            <a:r>
              <a:rPr lang="fr-FR" sz="3600" dirty="0" smtClean="0"/>
              <a:t> </a:t>
            </a:r>
            <a:r>
              <a:rPr lang="fr-FR" sz="3600" dirty="0" err="1" smtClean="0"/>
              <a:t>these</a:t>
            </a:r>
            <a:r>
              <a:rPr lang="fr-FR" sz="3600" dirty="0" smtClean="0"/>
              <a:t> </a:t>
            </a:r>
            <a:r>
              <a:rPr lang="en-US" sz="3600" dirty="0" smtClean="0"/>
              <a:t>variables and spatial distribution of </a:t>
            </a:r>
            <a:r>
              <a:rPr lang="en-US" sz="3600" dirty="0"/>
              <a:t>microbial properties </a:t>
            </a:r>
            <a:r>
              <a:rPr lang="en-US" sz="3600" dirty="0" smtClean="0"/>
              <a:t>was not strong </a:t>
            </a:r>
            <a:r>
              <a:rPr lang="fr-FR" sz="3600" dirty="0" smtClean="0"/>
              <a:t>(R²&lt;30</a:t>
            </a:r>
            <a:r>
              <a:rPr lang="fr-FR" sz="3600" dirty="0"/>
              <a:t>%). </a:t>
            </a:r>
            <a:r>
              <a:rPr lang="fr-FR" sz="3600" dirty="0" smtClean="0"/>
              <a:t>M</a:t>
            </a:r>
            <a:r>
              <a:rPr lang="en-US" sz="3600" dirty="0" err="1" smtClean="0"/>
              <a:t>icrobial</a:t>
            </a:r>
            <a:r>
              <a:rPr lang="en-US" sz="3600" dirty="0" smtClean="0"/>
              <a:t> </a:t>
            </a:r>
            <a:r>
              <a:rPr lang="en-US" sz="3600" dirty="0"/>
              <a:t>processes have to be studied </a:t>
            </a:r>
            <a:r>
              <a:rPr lang="en-US" sz="3600" dirty="0" smtClean="0"/>
              <a:t>at finer </a:t>
            </a:r>
            <a:r>
              <a:rPr lang="en-US" sz="3600" dirty="0"/>
              <a:t>scales and interlinked scales from landscape to soil </a:t>
            </a:r>
            <a:r>
              <a:rPr lang="en-US" sz="3600" dirty="0" smtClean="0"/>
              <a:t>micro-aggregates</a:t>
            </a:r>
            <a:r>
              <a:rPr lang="fr-FR" sz="3600" dirty="0" smtClean="0"/>
              <a:t>.</a:t>
            </a:r>
          </a:p>
        </p:txBody>
      </p:sp>
      <p:sp>
        <p:nvSpPr>
          <p:cNvPr id="1032" name="Rectangle 1031"/>
          <p:cNvSpPr/>
          <p:nvPr/>
        </p:nvSpPr>
        <p:spPr>
          <a:xfrm>
            <a:off x="20522480" y="30675708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i="1" dirty="0"/>
              <a:t>Spatial distribution of </a:t>
            </a:r>
            <a:r>
              <a:rPr lang="fr-FR" sz="2400" i="1" dirty="0" err="1" smtClean="0"/>
              <a:t>bacterial</a:t>
            </a:r>
            <a:r>
              <a:rPr lang="fr-FR" sz="2400" i="1" dirty="0" smtClean="0"/>
              <a:t> and </a:t>
            </a:r>
            <a:r>
              <a:rPr lang="fr-FR" sz="2400" i="1" dirty="0" err="1" smtClean="0"/>
              <a:t>fungal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communities</a:t>
            </a:r>
            <a:r>
              <a:rPr lang="fr-FR" sz="2400" i="1" dirty="0" smtClean="0"/>
              <a:t> </a:t>
            </a:r>
            <a:endParaRPr lang="fr-FR" sz="2400" i="1" dirty="0"/>
          </a:p>
        </p:txBody>
      </p:sp>
      <p:pic>
        <p:nvPicPr>
          <p:cNvPr id="12" name="Picture 2" descr="D:\swiderski\2_OPE_ANDRA\doc_contexte\logo_ope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43" y="4104756"/>
            <a:ext cx="3746285" cy="1554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ZoneTexte 91"/>
          <p:cNvSpPr txBox="1"/>
          <p:nvPr/>
        </p:nvSpPr>
        <p:spPr>
          <a:xfrm>
            <a:off x="5763599" y="7263230"/>
            <a:ext cx="173807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/>
              <a:t>In 2007, the Perennial Observatory of the Environment (OPE) was established to support research on environment long term evolution.</a:t>
            </a:r>
            <a:r>
              <a:rPr lang="fr-FR" sz="3600" dirty="0"/>
              <a:t> </a:t>
            </a:r>
            <a:r>
              <a:rPr lang="en-US" sz="3600" dirty="0"/>
              <a:t>As part of its overall </a:t>
            </a:r>
            <a:r>
              <a:rPr lang="en-US" sz="3600" dirty="0" smtClean="0"/>
              <a:t>objective, </a:t>
            </a:r>
            <a:r>
              <a:rPr lang="en-US" sz="3600" dirty="0"/>
              <a:t>a soil monitoring and observation network was set within a 240 km² area </a:t>
            </a:r>
            <a:r>
              <a:rPr lang="fr-FR" sz="3600" dirty="0"/>
              <a:t> </a:t>
            </a:r>
            <a:r>
              <a:rPr lang="en-US" sz="3600" dirty="0"/>
              <a:t>in northern France. </a:t>
            </a:r>
            <a:r>
              <a:rPr lang="fr-FR" sz="3600" dirty="0"/>
              <a:t> </a:t>
            </a:r>
          </a:p>
          <a:p>
            <a:pPr algn="just"/>
            <a:r>
              <a:rPr lang="en-US" sz="3600" dirty="0"/>
              <a:t>This network is based on systematic sampling with 117 sites located at regular spatial intervals, following a 1.5 km-square grid. The aim of this study was </a:t>
            </a:r>
            <a:r>
              <a:rPr lang="en-US" sz="3600" dirty="0" smtClean="0"/>
              <a:t>to </a:t>
            </a:r>
            <a:r>
              <a:rPr lang="en-US" sz="3600" dirty="0"/>
              <a:t>find </a:t>
            </a:r>
            <a:r>
              <a:rPr lang="en-US" sz="3600" dirty="0" smtClean="0"/>
              <a:t>the factors </a:t>
            </a:r>
            <a:r>
              <a:rPr lang="en-US" sz="3600" dirty="0"/>
              <a:t>controlling </a:t>
            </a:r>
            <a:r>
              <a:rPr lang="en-US" sz="3600" dirty="0" smtClean="0"/>
              <a:t>the spatial </a:t>
            </a:r>
            <a:r>
              <a:rPr lang="en-US" sz="3600" dirty="0"/>
              <a:t>distribution of chemical and physical soil properties and microbial </a:t>
            </a:r>
            <a:r>
              <a:rPr lang="en-US" sz="3600" dirty="0" smtClean="0"/>
              <a:t>communities</a:t>
            </a:r>
            <a:r>
              <a:rPr lang="fr-FR" sz="3600" dirty="0" smtClean="0"/>
              <a:t> </a:t>
            </a:r>
            <a:r>
              <a:rPr lang="fr-FR" sz="3600" dirty="0"/>
              <a:t>at </a:t>
            </a:r>
            <a:r>
              <a:rPr lang="fr-FR" sz="3600" dirty="0" err="1"/>
              <a:t>landscape</a:t>
            </a:r>
            <a:r>
              <a:rPr lang="fr-FR" sz="3600" dirty="0"/>
              <a:t> </a:t>
            </a:r>
            <a:r>
              <a:rPr lang="fr-FR" sz="3600" dirty="0" err="1"/>
              <a:t>scale</a:t>
            </a:r>
            <a:r>
              <a:rPr lang="fr-FR" sz="3600" dirty="0"/>
              <a:t> </a:t>
            </a:r>
            <a:r>
              <a:rPr lang="fr-FR" sz="3600" dirty="0" err="1"/>
              <a:t>using</a:t>
            </a:r>
            <a:r>
              <a:rPr lang="fr-FR" sz="3600" dirty="0"/>
              <a:t> digital </a:t>
            </a:r>
            <a:r>
              <a:rPr lang="fr-FR" sz="3600" dirty="0" err="1"/>
              <a:t>soil</a:t>
            </a:r>
            <a:r>
              <a:rPr lang="fr-FR" sz="3600" dirty="0"/>
              <a:t> </a:t>
            </a:r>
            <a:r>
              <a:rPr lang="fr-FR" sz="3600" dirty="0" err="1"/>
              <a:t>mapping</a:t>
            </a:r>
            <a:r>
              <a:rPr lang="fr-FR" sz="3600" dirty="0"/>
              <a:t>.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2638296" y="10801500"/>
            <a:ext cx="5733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/>
              <a:t>systematic </a:t>
            </a:r>
            <a:r>
              <a:rPr lang="en-US" sz="2400" i="1" dirty="0" smtClean="0"/>
              <a:t>sampling on </a:t>
            </a:r>
            <a:r>
              <a:rPr lang="fr-FR" sz="2400" i="1" dirty="0" smtClean="0"/>
              <a:t>1.5 km-square </a:t>
            </a:r>
            <a:r>
              <a:rPr lang="fr-FR" sz="2400" i="1" dirty="0" err="1" smtClean="0"/>
              <a:t>grid</a:t>
            </a:r>
            <a:endParaRPr lang="fr-FR" sz="2400" i="1" dirty="0"/>
          </a:p>
        </p:txBody>
      </p:sp>
      <p:sp>
        <p:nvSpPr>
          <p:cNvPr id="2" name="ZoneTexte 1"/>
          <p:cNvSpPr txBox="1"/>
          <p:nvPr/>
        </p:nvSpPr>
        <p:spPr>
          <a:xfrm>
            <a:off x="1656384" y="9003041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OPE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2302101" y="9649372"/>
            <a:ext cx="115448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err="1" smtClean="0"/>
              <a:t>Study</a:t>
            </a:r>
            <a:endParaRPr lang="fr-FR" sz="3200" b="1" dirty="0" smtClean="0"/>
          </a:p>
          <a:p>
            <a:r>
              <a:rPr lang="fr-FR" sz="3200" b="1" dirty="0" smtClean="0"/>
              <a:t>area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18624" y="22797219"/>
            <a:ext cx="5788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i="1" dirty="0"/>
              <a:t>Spatial distribution </a:t>
            </a:r>
            <a:r>
              <a:rPr lang="fr-FR" sz="2400" i="1" dirty="0" smtClean="0"/>
              <a:t>of </a:t>
            </a:r>
            <a:r>
              <a:rPr lang="fr-FR" sz="2400" i="1" dirty="0" err="1" smtClean="0"/>
              <a:t>pedological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properties</a:t>
            </a:r>
            <a:r>
              <a:rPr lang="fr-FR" sz="2400" i="1" dirty="0" smtClean="0"/>
              <a:t> </a:t>
            </a:r>
            <a:endParaRPr lang="fr-FR" sz="2400" i="1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6016" y="12786151"/>
            <a:ext cx="11838671" cy="877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401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2515</TotalTime>
  <Words>793</Words>
  <Application>Microsoft Office PowerPoint</Application>
  <PresentationFormat>Personnalisé</PresentationFormat>
  <Paragraphs>112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Maison</dc:creator>
  <cp:lastModifiedBy>Florence HELIES</cp:lastModifiedBy>
  <cp:revision>142</cp:revision>
  <dcterms:created xsi:type="dcterms:W3CDTF">2013-02-20T09:06:48Z</dcterms:created>
  <dcterms:modified xsi:type="dcterms:W3CDTF">2015-10-07T13:59:00Z</dcterms:modified>
</cp:coreProperties>
</file>