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06950" cy="43133963"/>
  <p:notesSz cx="6805613" cy="9944100"/>
  <p:defaultTextStyle>
    <a:defPPr>
      <a:defRPr lang="fr-FR"/>
    </a:defPPr>
    <a:lvl1pPr algn="l" rtl="0" fontAlgn="base">
      <a:spcBef>
        <a:spcPct val="0"/>
      </a:spcBef>
      <a:spcAft>
        <a:spcPct val="0"/>
      </a:spcAft>
      <a:defRPr sz="2300" kern="1200">
        <a:solidFill>
          <a:schemeClr val="tx1"/>
        </a:solidFill>
        <a:latin typeface="Arial" charset="0"/>
        <a:ea typeface="+mn-ea"/>
        <a:cs typeface="+mn-cs"/>
      </a:defRPr>
    </a:lvl1pPr>
    <a:lvl2pPr marL="443438" algn="l" rtl="0" fontAlgn="base">
      <a:spcBef>
        <a:spcPct val="0"/>
      </a:spcBef>
      <a:spcAft>
        <a:spcPct val="0"/>
      </a:spcAft>
      <a:defRPr sz="2300" kern="1200">
        <a:solidFill>
          <a:schemeClr val="tx1"/>
        </a:solidFill>
        <a:latin typeface="Arial" charset="0"/>
        <a:ea typeface="+mn-ea"/>
        <a:cs typeface="+mn-cs"/>
      </a:defRPr>
    </a:lvl2pPr>
    <a:lvl3pPr marL="886877" algn="l" rtl="0" fontAlgn="base">
      <a:spcBef>
        <a:spcPct val="0"/>
      </a:spcBef>
      <a:spcAft>
        <a:spcPct val="0"/>
      </a:spcAft>
      <a:defRPr sz="2300" kern="1200">
        <a:solidFill>
          <a:schemeClr val="tx1"/>
        </a:solidFill>
        <a:latin typeface="Arial" charset="0"/>
        <a:ea typeface="+mn-ea"/>
        <a:cs typeface="+mn-cs"/>
      </a:defRPr>
    </a:lvl3pPr>
    <a:lvl4pPr marL="1330315" algn="l" rtl="0" fontAlgn="base">
      <a:spcBef>
        <a:spcPct val="0"/>
      </a:spcBef>
      <a:spcAft>
        <a:spcPct val="0"/>
      </a:spcAft>
      <a:defRPr sz="2300" kern="1200">
        <a:solidFill>
          <a:schemeClr val="tx1"/>
        </a:solidFill>
        <a:latin typeface="Arial" charset="0"/>
        <a:ea typeface="+mn-ea"/>
        <a:cs typeface="+mn-cs"/>
      </a:defRPr>
    </a:lvl4pPr>
    <a:lvl5pPr marL="1773753" algn="l" rtl="0" fontAlgn="base">
      <a:spcBef>
        <a:spcPct val="0"/>
      </a:spcBef>
      <a:spcAft>
        <a:spcPct val="0"/>
      </a:spcAft>
      <a:defRPr sz="2300" kern="1200">
        <a:solidFill>
          <a:schemeClr val="tx1"/>
        </a:solidFill>
        <a:latin typeface="Arial" charset="0"/>
        <a:ea typeface="+mn-ea"/>
        <a:cs typeface="+mn-cs"/>
      </a:defRPr>
    </a:lvl5pPr>
    <a:lvl6pPr marL="2217191" algn="l" defTabSz="886877" rtl="0" eaLnBrk="1" latinLnBrk="0" hangingPunct="1">
      <a:defRPr sz="2300" kern="1200">
        <a:solidFill>
          <a:schemeClr val="tx1"/>
        </a:solidFill>
        <a:latin typeface="Arial" charset="0"/>
        <a:ea typeface="+mn-ea"/>
        <a:cs typeface="+mn-cs"/>
      </a:defRPr>
    </a:lvl6pPr>
    <a:lvl7pPr marL="2660630" algn="l" defTabSz="886877" rtl="0" eaLnBrk="1" latinLnBrk="0" hangingPunct="1">
      <a:defRPr sz="2300" kern="1200">
        <a:solidFill>
          <a:schemeClr val="tx1"/>
        </a:solidFill>
        <a:latin typeface="Arial" charset="0"/>
        <a:ea typeface="+mn-ea"/>
        <a:cs typeface="+mn-cs"/>
      </a:defRPr>
    </a:lvl7pPr>
    <a:lvl8pPr marL="3104068" algn="l" defTabSz="886877" rtl="0" eaLnBrk="1" latinLnBrk="0" hangingPunct="1">
      <a:defRPr sz="2300" kern="1200">
        <a:solidFill>
          <a:schemeClr val="tx1"/>
        </a:solidFill>
        <a:latin typeface="Arial" charset="0"/>
        <a:ea typeface="+mn-ea"/>
        <a:cs typeface="+mn-cs"/>
      </a:defRPr>
    </a:lvl8pPr>
    <a:lvl9pPr marL="3547506" algn="l" defTabSz="886877" rtl="0" eaLnBrk="1" latinLnBrk="0" hangingPunct="1">
      <a:defRPr sz="2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A50021"/>
    <a:srgbClr val="C0C0C0"/>
    <a:srgbClr val="FF5050"/>
    <a:srgbClr val="000099"/>
    <a:srgbClr val="FF00FF"/>
    <a:srgbClr val="FFCC66"/>
    <a:srgbClr val="000000"/>
    <a:srgbClr val="E1FFE1"/>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143" autoAdjust="0"/>
    <p:restoredTop sz="99878" autoAdjust="0"/>
  </p:normalViewPr>
  <p:slideViewPr>
    <p:cSldViewPr>
      <p:cViewPr>
        <p:scale>
          <a:sx n="30" d="100"/>
          <a:sy n="30" d="100"/>
        </p:scale>
        <p:origin x="-2100" y="1470"/>
      </p:cViewPr>
      <p:guideLst>
        <p:guide orient="horz" pos="819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196" y="-11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5"/>
            <a:ext cx="2947938" cy="498085"/>
          </a:xfrm>
          <a:prstGeom prst="rect">
            <a:avLst/>
          </a:prstGeom>
          <a:noFill/>
          <a:ln w="9525">
            <a:noFill/>
            <a:miter lim="800000"/>
            <a:headEnd/>
            <a:tailEnd/>
          </a:ln>
          <a:effectLst/>
        </p:spPr>
        <p:txBody>
          <a:bodyPr vert="horz" wrap="square" lIns="63605" tIns="31802" rIns="63605" bIns="31802" numCol="1" anchor="t" anchorCtr="0" compatLnSpc="1">
            <a:prstTxWarp prst="textNoShape">
              <a:avLst/>
            </a:prstTxWarp>
          </a:bodyPr>
          <a:lstStyle>
            <a:lvl1pPr defTabSz="635914">
              <a:defRPr sz="800" dirty="0"/>
            </a:lvl1pPr>
          </a:lstStyle>
          <a:p>
            <a:pPr>
              <a:defRPr/>
            </a:pPr>
            <a:endParaRPr lang="fr-FR"/>
          </a:p>
        </p:txBody>
      </p:sp>
      <p:sp>
        <p:nvSpPr>
          <p:cNvPr id="3075" name="Rectangle 3"/>
          <p:cNvSpPr>
            <a:spLocks noGrp="1" noChangeArrowheads="1"/>
          </p:cNvSpPr>
          <p:nvPr>
            <p:ph type="dt" sz="quarter" idx="1"/>
          </p:nvPr>
        </p:nvSpPr>
        <p:spPr bwMode="auto">
          <a:xfrm>
            <a:off x="3854411" y="5"/>
            <a:ext cx="2950115" cy="498085"/>
          </a:xfrm>
          <a:prstGeom prst="rect">
            <a:avLst/>
          </a:prstGeom>
          <a:noFill/>
          <a:ln w="9525">
            <a:noFill/>
            <a:miter lim="800000"/>
            <a:headEnd/>
            <a:tailEnd/>
          </a:ln>
          <a:effectLst/>
        </p:spPr>
        <p:txBody>
          <a:bodyPr vert="horz" wrap="square" lIns="63605" tIns="31802" rIns="63605" bIns="31802" numCol="1" anchor="t" anchorCtr="0" compatLnSpc="1">
            <a:prstTxWarp prst="textNoShape">
              <a:avLst/>
            </a:prstTxWarp>
          </a:bodyPr>
          <a:lstStyle>
            <a:lvl1pPr algn="r" defTabSz="635914">
              <a:defRPr sz="800" dirty="0"/>
            </a:lvl1pPr>
          </a:lstStyle>
          <a:p>
            <a:pPr>
              <a:defRPr/>
            </a:pPr>
            <a:endParaRPr lang="fr-FR"/>
          </a:p>
        </p:txBody>
      </p:sp>
      <p:sp>
        <p:nvSpPr>
          <p:cNvPr id="3076" name="Rectangle 4"/>
          <p:cNvSpPr>
            <a:spLocks noGrp="1" noChangeArrowheads="1"/>
          </p:cNvSpPr>
          <p:nvPr>
            <p:ph type="ftr" sz="quarter" idx="2"/>
          </p:nvPr>
        </p:nvSpPr>
        <p:spPr bwMode="auto">
          <a:xfrm>
            <a:off x="1" y="9446016"/>
            <a:ext cx="2947938" cy="496986"/>
          </a:xfrm>
          <a:prstGeom prst="rect">
            <a:avLst/>
          </a:prstGeom>
          <a:noFill/>
          <a:ln w="9525">
            <a:noFill/>
            <a:miter lim="800000"/>
            <a:headEnd/>
            <a:tailEnd/>
          </a:ln>
          <a:effectLst/>
        </p:spPr>
        <p:txBody>
          <a:bodyPr vert="horz" wrap="square" lIns="63605" tIns="31802" rIns="63605" bIns="31802" numCol="1" anchor="b" anchorCtr="0" compatLnSpc="1">
            <a:prstTxWarp prst="textNoShape">
              <a:avLst/>
            </a:prstTxWarp>
          </a:bodyPr>
          <a:lstStyle>
            <a:lvl1pPr defTabSz="635914">
              <a:defRPr sz="800" dirty="0"/>
            </a:lvl1pPr>
          </a:lstStyle>
          <a:p>
            <a:pPr>
              <a:defRPr/>
            </a:pPr>
            <a:endParaRPr lang="fr-FR"/>
          </a:p>
        </p:txBody>
      </p:sp>
      <p:sp>
        <p:nvSpPr>
          <p:cNvPr id="3077" name="Rectangle 5"/>
          <p:cNvSpPr>
            <a:spLocks noGrp="1" noChangeArrowheads="1"/>
          </p:cNvSpPr>
          <p:nvPr>
            <p:ph type="sldNum" sz="quarter" idx="3"/>
          </p:nvPr>
        </p:nvSpPr>
        <p:spPr bwMode="auto">
          <a:xfrm>
            <a:off x="3854411" y="9446016"/>
            <a:ext cx="2950115" cy="496986"/>
          </a:xfrm>
          <a:prstGeom prst="rect">
            <a:avLst/>
          </a:prstGeom>
          <a:noFill/>
          <a:ln w="9525">
            <a:noFill/>
            <a:miter lim="800000"/>
            <a:headEnd/>
            <a:tailEnd/>
          </a:ln>
          <a:effectLst/>
        </p:spPr>
        <p:txBody>
          <a:bodyPr vert="horz" wrap="square" lIns="63605" tIns="31802" rIns="63605" bIns="31802" numCol="1" anchor="b" anchorCtr="0" compatLnSpc="1">
            <a:prstTxWarp prst="textNoShape">
              <a:avLst/>
            </a:prstTxWarp>
          </a:bodyPr>
          <a:lstStyle>
            <a:lvl1pPr algn="r" defTabSz="635914">
              <a:defRPr sz="800"/>
            </a:lvl1pPr>
          </a:lstStyle>
          <a:p>
            <a:pPr>
              <a:defRPr/>
            </a:pPr>
            <a:fld id="{5622FE3D-C5AE-41D3-B2B1-81A893E0F571}" type="slidenum">
              <a:rPr lang="fr-FR"/>
              <a:pPr>
                <a:defRPr/>
              </a:pPr>
              <a:t>‹N°›</a:t>
            </a:fld>
            <a:endParaRPr lang="fr-FR" dirty="0"/>
          </a:p>
        </p:txBody>
      </p:sp>
    </p:spTree>
    <p:extLst>
      <p:ext uri="{BB962C8B-B14F-4D97-AF65-F5344CB8AC3E}">
        <p14:creationId xmlns:p14="http://schemas.microsoft.com/office/powerpoint/2010/main" val="2015631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5"/>
            <a:ext cx="2947938" cy="498085"/>
          </a:xfrm>
          <a:prstGeom prst="rect">
            <a:avLst/>
          </a:prstGeom>
          <a:noFill/>
          <a:ln w="9525">
            <a:noFill/>
            <a:miter lim="800000"/>
            <a:headEnd/>
            <a:tailEnd/>
          </a:ln>
          <a:effectLst/>
        </p:spPr>
        <p:txBody>
          <a:bodyPr vert="horz" wrap="square" lIns="92730" tIns="46365" rIns="92730" bIns="46365" numCol="1" anchor="t" anchorCtr="0" compatLnSpc="1">
            <a:prstTxWarp prst="textNoShape">
              <a:avLst/>
            </a:prstTxWarp>
          </a:bodyPr>
          <a:lstStyle>
            <a:lvl1pPr>
              <a:defRPr sz="1200" dirty="0"/>
            </a:lvl1pPr>
          </a:lstStyle>
          <a:p>
            <a:pPr>
              <a:defRPr/>
            </a:pPr>
            <a:endParaRPr lang="fr-FR"/>
          </a:p>
        </p:txBody>
      </p:sp>
      <p:sp>
        <p:nvSpPr>
          <p:cNvPr id="12291" name="Rectangle 3"/>
          <p:cNvSpPr>
            <a:spLocks noGrp="1" noChangeArrowheads="1"/>
          </p:cNvSpPr>
          <p:nvPr>
            <p:ph type="dt" idx="1"/>
          </p:nvPr>
        </p:nvSpPr>
        <p:spPr bwMode="auto">
          <a:xfrm>
            <a:off x="3855500" y="5"/>
            <a:ext cx="2949026" cy="498085"/>
          </a:xfrm>
          <a:prstGeom prst="rect">
            <a:avLst/>
          </a:prstGeom>
          <a:noFill/>
          <a:ln w="9525">
            <a:noFill/>
            <a:miter lim="800000"/>
            <a:headEnd/>
            <a:tailEnd/>
          </a:ln>
          <a:effectLst/>
        </p:spPr>
        <p:txBody>
          <a:bodyPr vert="horz" wrap="square" lIns="92730" tIns="46365" rIns="92730" bIns="46365" numCol="1" anchor="t" anchorCtr="0" compatLnSpc="1">
            <a:prstTxWarp prst="textNoShape">
              <a:avLst/>
            </a:prstTxWarp>
          </a:bodyPr>
          <a:lstStyle>
            <a:lvl1pPr algn="r">
              <a:defRPr sz="1200" dirty="0"/>
            </a:lvl1pPr>
          </a:lstStyle>
          <a:p>
            <a:pPr>
              <a:defRPr/>
            </a:pPr>
            <a:endParaRPr lang="fr-FR"/>
          </a:p>
        </p:txBody>
      </p:sp>
      <p:sp>
        <p:nvSpPr>
          <p:cNvPr id="3076" name="Rectangle 4"/>
          <p:cNvSpPr>
            <a:spLocks noGrp="1" noRot="1" noChangeAspect="1" noChangeArrowheads="1" noTextEdit="1"/>
          </p:cNvSpPr>
          <p:nvPr>
            <p:ph type="sldImg" idx="2"/>
          </p:nvPr>
        </p:nvSpPr>
        <p:spPr bwMode="auto">
          <a:xfrm>
            <a:off x="2097088" y="746125"/>
            <a:ext cx="2611437" cy="372903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130" y="4723563"/>
            <a:ext cx="5445360" cy="4475065"/>
          </a:xfrm>
          <a:prstGeom prst="rect">
            <a:avLst/>
          </a:prstGeom>
          <a:noFill/>
          <a:ln w="9525">
            <a:noFill/>
            <a:miter lim="800000"/>
            <a:headEnd/>
            <a:tailEnd/>
          </a:ln>
          <a:effectLst/>
        </p:spPr>
        <p:txBody>
          <a:bodyPr vert="horz" wrap="square" lIns="92730" tIns="46365" rIns="92730" bIns="4636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94" name="Rectangle 6"/>
          <p:cNvSpPr>
            <a:spLocks noGrp="1" noChangeArrowheads="1"/>
          </p:cNvSpPr>
          <p:nvPr>
            <p:ph type="ftr" sz="quarter" idx="4"/>
          </p:nvPr>
        </p:nvSpPr>
        <p:spPr bwMode="auto">
          <a:xfrm>
            <a:off x="1" y="9444920"/>
            <a:ext cx="2947938" cy="498085"/>
          </a:xfrm>
          <a:prstGeom prst="rect">
            <a:avLst/>
          </a:prstGeom>
          <a:noFill/>
          <a:ln w="9525">
            <a:noFill/>
            <a:miter lim="800000"/>
            <a:headEnd/>
            <a:tailEnd/>
          </a:ln>
          <a:effectLst/>
        </p:spPr>
        <p:txBody>
          <a:bodyPr vert="horz" wrap="square" lIns="92730" tIns="46365" rIns="92730" bIns="46365" numCol="1" anchor="b" anchorCtr="0" compatLnSpc="1">
            <a:prstTxWarp prst="textNoShape">
              <a:avLst/>
            </a:prstTxWarp>
          </a:bodyPr>
          <a:lstStyle>
            <a:lvl1pPr>
              <a:defRPr sz="1200" dirty="0"/>
            </a:lvl1pPr>
          </a:lstStyle>
          <a:p>
            <a:pPr>
              <a:defRPr/>
            </a:pPr>
            <a:endParaRPr lang="fr-FR"/>
          </a:p>
        </p:txBody>
      </p:sp>
      <p:sp>
        <p:nvSpPr>
          <p:cNvPr id="12295" name="Rectangle 7"/>
          <p:cNvSpPr>
            <a:spLocks noGrp="1" noChangeArrowheads="1"/>
          </p:cNvSpPr>
          <p:nvPr>
            <p:ph type="sldNum" sz="quarter" idx="5"/>
          </p:nvPr>
        </p:nvSpPr>
        <p:spPr bwMode="auto">
          <a:xfrm>
            <a:off x="3855500" y="9444920"/>
            <a:ext cx="2949026" cy="498085"/>
          </a:xfrm>
          <a:prstGeom prst="rect">
            <a:avLst/>
          </a:prstGeom>
          <a:noFill/>
          <a:ln w="9525">
            <a:noFill/>
            <a:miter lim="800000"/>
            <a:headEnd/>
            <a:tailEnd/>
          </a:ln>
          <a:effectLst/>
        </p:spPr>
        <p:txBody>
          <a:bodyPr vert="horz" wrap="square" lIns="92730" tIns="46365" rIns="92730" bIns="46365" numCol="1" anchor="b" anchorCtr="0" compatLnSpc="1">
            <a:prstTxWarp prst="textNoShape">
              <a:avLst/>
            </a:prstTxWarp>
          </a:bodyPr>
          <a:lstStyle>
            <a:lvl1pPr algn="r">
              <a:defRPr sz="1200"/>
            </a:lvl1pPr>
          </a:lstStyle>
          <a:p>
            <a:pPr>
              <a:defRPr/>
            </a:pPr>
            <a:fld id="{597B978B-0381-44C0-95F2-BFFE89573D78}" type="slidenum">
              <a:rPr lang="fr-FR"/>
              <a:pPr>
                <a:defRPr/>
              </a:pPr>
              <a:t>‹N°›</a:t>
            </a:fld>
            <a:endParaRPr lang="fr-FR" dirty="0"/>
          </a:p>
        </p:txBody>
      </p:sp>
    </p:spTree>
    <p:extLst>
      <p:ext uri="{BB962C8B-B14F-4D97-AF65-F5344CB8AC3E}">
        <p14:creationId xmlns:p14="http://schemas.microsoft.com/office/powerpoint/2010/main" val="1106354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43438" algn="l" rtl="0" eaLnBrk="0" fontAlgn="base" hangingPunct="0">
      <a:spcBef>
        <a:spcPct val="30000"/>
      </a:spcBef>
      <a:spcAft>
        <a:spcPct val="0"/>
      </a:spcAft>
      <a:defRPr sz="1200" kern="1200">
        <a:solidFill>
          <a:schemeClr val="tx1"/>
        </a:solidFill>
        <a:latin typeface="Arial" charset="0"/>
        <a:ea typeface="+mn-ea"/>
        <a:cs typeface="+mn-cs"/>
      </a:defRPr>
    </a:lvl2pPr>
    <a:lvl3pPr marL="886877" algn="l" rtl="0" eaLnBrk="0" fontAlgn="base" hangingPunct="0">
      <a:spcBef>
        <a:spcPct val="30000"/>
      </a:spcBef>
      <a:spcAft>
        <a:spcPct val="0"/>
      </a:spcAft>
      <a:defRPr sz="1200" kern="1200">
        <a:solidFill>
          <a:schemeClr val="tx1"/>
        </a:solidFill>
        <a:latin typeface="Arial" charset="0"/>
        <a:ea typeface="+mn-ea"/>
        <a:cs typeface="+mn-cs"/>
      </a:defRPr>
    </a:lvl3pPr>
    <a:lvl4pPr marL="1330315" algn="l" rtl="0" eaLnBrk="0" fontAlgn="base" hangingPunct="0">
      <a:spcBef>
        <a:spcPct val="30000"/>
      </a:spcBef>
      <a:spcAft>
        <a:spcPct val="0"/>
      </a:spcAft>
      <a:defRPr sz="1200" kern="1200">
        <a:solidFill>
          <a:schemeClr val="tx1"/>
        </a:solidFill>
        <a:latin typeface="Arial" charset="0"/>
        <a:ea typeface="+mn-ea"/>
        <a:cs typeface="+mn-cs"/>
      </a:defRPr>
    </a:lvl4pPr>
    <a:lvl5pPr marL="1773753" algn="l" rtl="0" eaLnBrk="0" fontAlgn="base" hangingPunct="0">
      <a:spcBef>
        <a:spcPct val="30000"/>
      </a:spcBef>
      <a:spcAft>
        <a:spcPct val="0"/>
      </a:spcAft>
      <a:defRPr sz="1200" kern="1200">
        <a:solidFill>
          <a:schemeClr val="tx1"/>
        </a:solidFill>
        <a:latin typeface="Arial" charset="0"/>
        <a:ea typeface="+mn-ea"/>
        <a:cs typeface="+mn-cs"/>
      </a:defRPr>
    </a:lvl5pPr>
    <a:lvl6pPr marL="2217191" algn="l" defTabSz="886877" rtl="0" eaLnBrk="1" latinLnBrk="0" hangingPunct="1">
      <a:defRPr sz="1200" kern="1200">
        <a:solidFill>
          <a:schemeClr val="tx1"/>
        </a:solidFill>
        <a:latin typeface="+mn-lt"/>
        <a:ea typeface="+mn-ea"/>
        <a:cs typeface="+mn-cs"/>
      </a:defRPr>
    </a:lvl6pPr>
    <a:lvl7pPr marL="2660630" algn="l" defTabSz="886877" rtl="0" eaLnBrk="1" latinLnBrk="0" hangingPunct="1">
      <a:defRPr sz="1200" kern="1200">
        <a:solidFill>
          <a:schemeClr val="tx1"/>
        </a:solidFill>
        <a:latin typeface="+mn-lt"/>
        <a:ea typeface="+mn-ea"/>
        <a:cs typeface="+mn-cs"/>
      </a:defRPr>
    </a:lvl7pPr>
    <a:lvl8pPr marL="3104068" algn="l" defTabSz="886877" rtl="0" eaLnBrk="1" latinLnBrk="0" hangingPunct="1">
      <a:defRPr sz="1200" kern="1200">
        <a:solidFill>
          <a:schemeClr val="tx1"/>
        </a:solidFill>
        <a:latin typeface="+mn-lt"/>
        <a:ea typeface="+mn-ea"/>
        <a:cs typeface="+mn-cs"/>
      </a:defRPr>
    </a:lvl8pPr>
    <a:lvl9pPr marL="3547506" algn="l" defTabSz="8868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97088" y="746125"/>
            <a:ext cx="2611437" cy="3729038"/>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97B978B-0381-44C0-95F2-BFFE89573D78}" type="slidenum">
              <a:rPr lang="fr-FR" smtClean="0"/>
              <a:pPr>
                <a:defRPr/>
              </a:pPr>
              <a:t>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5670" y="13400121"/>
            <a:ext cx="25675612" cy="9244576"/>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31339" y="24441945"/>
            <a:ext cx="21144273" cy="11024392"/>
          </a:xfrm>
        </p:spPr>
        <p:txBody>
          <a:bodyPr/>
          <a:lstStyle>
            <a:lvl1pPr marL="0" indent="0" algn="ctr">
              <a:buNone/>
              <a:defRPr/>
            </a:lvl1pPr>
            <a:lvl2pPr marL="443438" indent="0" algn="ctr">
              <a:buNone/>
              <a:defRPr/>
            </a:lvl2pPr>
            <a:lvl3pPr marL="886877" indent="0" algn="ctr">
              <a:buNone/>
              <a:defRPr/>
            </a:lvl3pPr>
            <a:lvl4pPr marL="1330315" indent="0" algn="ctr">
              <a:buNone/>
              <a:defRPr/>
            </a:lvl4pPr>
            <a:lvl5pPr marL="1773753" indent="0" algn="ctr">
              <a:buNone/>
              <a:defRPr/>
            </a:lvl5pPr>
            <a:lvl6pPr marL="2217191" indent="0" algn="ctr">
              <a:buNone/>
              <a:defRPr/>
            </a:lvl6pPr>
            <a:lvl7pPr marL="2660630" indent="0" algn="ctr">
              <a:buNone/>
              <a:defRPr/>
            </a:lvl7pPr>
            <a:lvl8pPr marL="3104068" indent="0" algn="ctr">
              <a:buNone/>
              <a:defRPr/>
            </a:lvl8pPr>
            <a:lvl9pPr marL="3547506"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4BEFAD-3EFF-4205-909B-3B963C6267FB}"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F647985-6FC5-4A8D-AB29-B6D5565DA624}"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00483" y="1727514"/>
            <a:ext cx="6795528" cy="3680397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10941" y="1727514"/>
            <a:ext cx="20247476" cy="3680397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CFC2079-D953-40AF-9D6E-E27F5797CFA9}"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4055895-37FA-4901-B96E-89112FCBF69D}"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85538" y="27717883"/>
            <a:ext cx="25677092" cy="8566250"/>
          </a:xfrm>
        </p:spPr>
        <p:txBody>
          <a:bodyPr anchor="t"/>
          <a:lstStyle>
            <a:lvl1pPr algn="l">
              <a:defRPr sz="3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85538" y="18281536"/>
            <a:ext cx="25677092" cy="9436347"/>
          </a:xfrm>
        </p:spPr>
        <p:txBody>
          <a:bodyPr anchor="b"/>
          <a:lstStyle>
            <a:lvl1pPr marL="0" indent="0">
              <a:buNone/>
              <a:defRPr sz="1900"/>
            </a:lvl1pPr>
            <a:lvl2pPr marL="443438" indent="0">
              <a:buNone/>
              <a:defRPr sz="1700"/>
            </a:lvl2pPr>
            <a:lvl3pPr marL="886877" indent="0">
              <a:buNone/>
              <a:defRPr sz="1600"/>
            </a:lvl3pPr>
            <a:lvl4pPr marL="1330315" indent="0">
              <a:buNone/>
              <a:defRPr sz="1400"/>
            </a:lvl4pPr>
            <a:lvl5pPr marL="1773753" indent="0">
              <a:buNone/>
              <a:defRPr sz="1400"/>
            </a:lvl5pPr>
            <a:lvl6pPr marL="2217191" indent="0">
              <a:buNone/>
              <a:defRPr sz="1400"/>
            </a:lvl6pPr>
            <a:lvl7pPr marL="2660630" indent="0">
              <a:buNone/>
              <a:defRPr sz="1400"/>
            </a:lvl7pPr>
            <a:lvl8pPr marL="3104068" indent="0">
              <a:buNone/>
              <a:defRPr sz="1400"/>
            </a:lvl8pPr>
            <a:lvl9pPr marL="3547506"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B2607C-1AF6-45FE-BF45-200446931A9E}"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510940" y="10063958"/>
            <a:ext cx="13521502" cy="2846752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5174508" y="10063958"/>
            <a:ext cx="13521503" cy="2846752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8B9365B-679E-42D2-8B49-4C70050C5821}"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0940" y="9655060"/>
            <a:ext cx="13345399" cy="4023999"/>
          </a:xfrm>
        </p:spPr>
        <p:txBody>
          <a:bodyPr anchor="b"/>
          <a:lstStyle>
            <a:lvl1pPr marL="0" indent="0">
              <a:buNone/>
              <a:defRPr sz="2300" b="1"/>
            </a:lvl1pPr>
            <a:lvl2pPr marL="443438" indent="0">
              <a:buNone/>
              <a:defRPr sz="1900" b="1"/>
            </a:lvl2pPr>
            <a:lvl3pPr marL="886877" indent="0">
              <a:buNone/>
              <a:defRPr sz="1700" b="1"/>
            </a:lvl3pPr>
            <a:lvl4pPr marL="1330315" indent="0">
              <a:buNone/>
              <a:defRPr sz="1600" b="1"/>
            </a:lvl4pPr>
            <a:lvl5pPr marL="1773753" indent="0">
              <a:buNone/>
              <a:defRPr sz="1600" b="1"/>
            </a:lvl5pPr>
            <a:lvl6pPr marL="2217191" indent="0">
              <a:buNone/>
              <a:defRPr sz="1600" b="1"/>
            </a:lvl6pPr>
            <a:lvl7pPr marL="2660630" indent="0">
              <a:buNone/>
              <a:defRPr sz="1600" b="1"/>
            </a:lvl7pPr>
            <a:lvl8pPr marL="3104068" indent="0">
              <a:buNone/>
              <a:defRPr sz="1600" b="1"/>
            </a:lvl8pPr>
            <a:lvl9pPr marL="3547506"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0940" y="13679059"/>
            <a:ext cx="13345399" cy="24852427"/>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44693" y="9655060"/>
            <a:ext cx="13351318" cy="4023999"/>
          </a:xfrm>
        </p:spPr>
        <p:txBody>
          <a:bodyPr anchor="b"/>
          <a:lstStyle>
            <a:lvl1pPr marL="0" indent="0">
              <a:buNone/>
              <a:defRPr sz="2300" b="1"/>
            </a:lvl1pPr>
            <a:lvl2pPr marL="443438" indent="0">
              <a:buNone/>
              <a:defRPr sz="1900" b="1"/>
            </a:lvl2pPr>
            <a:lvl3pPr marL="886877" indent="0">
              <a:buNone/>
              <a:defRPr sz="1700" b="1"/>
            </a:lvl3pPr>
            <a:lvl4pPr marL="1330315" indent="0">
              <a:buNone/>
              <a:defRPr sz="1600" b="1"/>
            </a:lvl4pPr>
            <a:lvl5pPr marL="1773753" indent="0">
              <a:buNone/>
              <a:defRPr sz="1600" b="1"/>
            </a:lvl5pPr>
            <a:lvl6pPr marL="2217191" indent="0">
              <a:buNone/>
              <a:defRPr sz="1600" b="1"/>
            </a:lvl6pPr>
            <a:lvl7pPr marL="2660630" indent="0">
              <a:buNone/>
              <a:defRPr sz="1600" b="1"/>
            </a:lvl7pPr>
            <a:lvl8pPr marL="3104068" indent="0">
              <a:buNone/>
              <a:defRPr sz="1600" b="1"/>
            </a:lvl8pPr>
            <a:lvl9pPr marL="3547506"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44693" y="13679059"/>
            <a:ext cx="13351318" cy="24852427"/>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7849482-6416-423F-8DBF-338FC20A6824}"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B88BF3E-0C9F-4F71-A26A-766BC4E8A6DA}"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BA42B6E-BB0B-4379-812C-E7F994D4DFBD}"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0940" y="1718005"/>
            <a:ext cx="9937275" cy="730786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11810782" y="1718005"/>
            <a:ext cx="16885229" cy="36813481"/>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0940" y="9025865"/>
            <a:ext cx="9937275" cy="29505621"/>
          </a:xfrm>
        </p:spPr>
        <p:txBody>
          <a:bodyPr/>
          <a:lstStyle>
            <a:lvl1pPr marL="0" indent="0">
              <a:buNone/>
              <a:defRPr sz="1400"/>
            </a:lvl1pPr>
            <a:lvl2pPr marL="443438" indent="0">
              <a:buNone/>
              <a:defRPr sz="1200"/>
            </a:lvl2pPr>
            <a:lvl3pPr marL="886877" indent="0">
              <a:buNone/>
              <a:defRPr sz="1000"/>
            </a:lvl3pPr>
            <a:lvl4pPr marL="1330315" indent="0">
              <a:buNone/>
              <a:defRPr sz="900"/>
            </a:lvl4pPr>
            <a:lvl5pPr marL="1773753" indent="0">
              <a:buNone/>
              <a:defRPr sz="900"/>
            </a:lvl5pPr>
            <a:lvl6pPr marL="2217191" indent="0">
              <a:buNone/>
              <a:defRPr sz="900"/>
            </a:lvl6pPr>
            <a:lvl7pPr marL="2660630" indent="0">
              <a:buNone/>
              <a:defRPr sz="900"/>
            </a:lvl7pPr>
            <a:lvl8pPr marL="3104068" indent="0">
              <a:buNone/>
              <a:defRPr sz="900"/>
            </a:lvl8pPr>
            <a:lvl9pPr marL="3547506"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70541B-73E2-4979-BED0-C4B5CEE1D5CF}"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20929" y="30193458"/>
            <a:ext cx="18123874" cy="3564384"/>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20929" y="3854417"/>
            <a:ext cx="18123874" cy="25879427"/>
          </a:xfrm>
        </p:spPr>
        <p:txBody>
          <a:bodyPr/>
          <a:lstStyle>
            <a:lvl1pPr marL="0" indent="0">
              <a:buNone/>
              <a:defRPr sz="3100"/>
            </a:lvl1pPr>
            <a:lvl2pPr marL="443438" indent="0">
              <a:buNone/>
              <a:defRPr sz="2700"/>
            </a:lvl2pPr>
            <a:lvl3pPr marL="886877" indent="0">
              <a:buNone/>
              <a:defRPr sz="2300"/>
            </a:lvl3pPr>
            <a:lvl4pPr marL="1330315" indent="0">
              <a:buNone/>
              <a:defRPr sz="1900"/>
            </a:lvl4pPr>
            <a:lvl5pPr marL="1773753" indent="0">
              <a:buNone/>
              <a:defRPr sz="1900"/>
            </a:lvl5pPr>
            <a:lvl6pPr marL="2217191" indent="0">
              <a:buNone/>
              <a:defRPr sz="1900"/>
            </a:lvl6pPr>
            <a:lvl7pPr marL="2660630" indent="0">
              <a:buNone/>
              <a:defRPr sz="1900"/>
            </a:lvl7pPr>
            <a:lvl8pPr marL="3104068" indent="0">
              <a:buNone/>
              <a:defRPr sz="1900"/>
            </a:lvl8pPr>
            <a:lvl9pPr marL="3547506" indent="0">
              <a:buNone/>
              <a:defRPr sz="1900"/>
            </a:lvl9pPr>
          </a:lstStyle>
          <a:p>
            <a:pPr lvl="0"/>
            <a:endParaRPr lang="fr-FR" noProof="0" dirty="0" smtClean="0"/>
          </a:p>
        </p:txBody>
      </p:sp>
      <p:sp>
        <p:nvSpPr>
          <p:cNvPr id="4" name="Espace réservé du texte 3"/>
          <p:cNvSpPr>
            <a:spLocks noGrp="1"/>
          </p:cNvSpPr>
          <p:nvPr>
            <p:ph type="body" sz="half" idx="2"/>
          </p:nvPr>
        </p:nvSpPr>
        <p:spPr>
          <a:xfrm>
            <a:off x="5920929" y="33757842"/>
            <a:ext cx="18123874" cy="5062091"/>
          </a:xfrm>
        </p:spPr>
        <p:txBody>
          <a:bodyPr/>
          <a:lstStyle>
            <a:lvl1pPr marL="0" indent="0">
              <a:buNone/>
              <a:defRPr sz="1400"/>
            </a:lvl1pPr>
            <a:lvl2pPr marL="443438" indent="0">
              <a:buNone/>
              <a:defRPr sz="1200"/>
            </a:lvl2pPr>
            <a:lvl3pPr marL="886877" indent="0">
              <a:buNone/>
              <a:defRPr sz="1000"/>
            </a:lvl3pPr>
            <a:lvl4pPr marL="1330315" indent="0">
              <a:buNone/>
              <a:defRPr sz="900"/>
            </a:lvl4pPr>
            <a:lvl5pPr marL="1773753" indent="0">
              <a:buNone/>
              <a:defRPr sz="900"/>
            </a:lvl5pPr>
            <a:lvl6pPr marL="2217191" indent="0">
              <a:buNone/>
              <a:defRPr sz="900"/>
            </a:lvl6pPr>
            <a:lvl7pPr marL="2660630" indent="0">
              <a:buNone/>
              <a:defRPr sz="900"/>
            </a:lvl7pPr>
            <a:lvl8pPr marL="3104068" indent="0">
              <a:buNone/>
              <a:defRPr sz="900"/>
            </a:lvl8pPr>
            <a:lvl9pPr marL="3547506"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61CD0E9-119D-4685-A2C6-5423CBA12C2E}"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0940" y="1727514"/>
            <a:ext cx="27185071" cy="7188994"/>
          </a:xfrm>
          <a:prstGeom prst="rect">
            <a:avLst/>
          </a:prstGeom>
          <a:noFill/>
          <a:ln w="9525">
            <a:noFill/>
            <a:miter lim="800000"/>
            <a:headEnd/>
            <a:tailEnd/>
          </a:ln>
        </p:spPr>
        <p:txBody>
          <a:bodyPr vert="horz" wrap="square" lIns="419049" tIns="209525" rIns="419049" bIns="209525"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1510940" y="10063958"/>
            <a:ext cx="27185071" cy="28467528"/>
          </a:xfrm>
          <a:prstGeom prst="rect">
            <a:avLst/>
          </a:prstGeom>
          <a:noFill/>
          <a:ln w="9525">
            <a:noFill/>
            <a:miter lim="800000"/>
            <a:headEnd/>
            <a:tailEnd/>
          </a:ln>
        </p:spPr>
        <p:txBody>
          <a:bodyPr vert="horz" wrap="square" lIns="419049" tIns="209525" rIns="419049" bIns="209525"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1510941" y="39279547"/>
            <a:ext cx="7047104" cy="2995414"/>
          </a:xfrm>
          <a:prstGeom prst="rect">
            <a:avLst/>
          </a:prstGeom>
          <a:noFill/>
          <a:ln w="9525">
            <a:noFill/>
            <a:miter lim="800000"/>
            <a:headEnd/>
            <a:tailEnd/>
          </a:ln>
          <a:effectLst/>
        </p:spPr>
        <p:txBody>
          <a:bodyPr vert="horz" wrap="square" lIns="419049" tIns="209525" rIns="419049" bIns="209525" numCol="1" anchor="t" anchorCtr="0" compatLnSpc="1">
            <a:prstTxWarp prst="textNoShape">
              <a:avLst/>
            </a:prstTxWarp>
          </a:bodyPr>
          <a:lstStyle>
            <a:lvl1pPr>
              <a:defRPr sz="6400" dirty="0"/>
            </a:lvl1pPr>
          </a:lstStyle>
          <a:p>
            <a:pPr>
              <a:defRPr/>
            </a:pPr>
            <a:endParaRPr lang="fr-FR"/>
          </a:p>
        </p:txBody>
      </p:sp>
      <p:sp>
        <p:nvSpPr>
          <p:cNvPr id="1029" name="Rectangle 5"/>
          <p:cNvSpPr>
            <a:spLocks noGrp="1" noChangeArrowheads="1"/>
          </p:cNvSpPr>
          <p:nvPr>
            <p:ph type="ftr" sz="quarter" idx="3"/>
          </p:nvPr>
        </p:nvSpPr>
        <p:spPr bwMode="auto">
          <a:xfrm>
            <a:off x="10320560" y="39279547"/>
            <a:ext cx="9565830" cy="2995414"/>
          </a:xfrm>
          <a:prstGeom prst="rect">
            <a:avLst/>
          </a:prstGeom>
          <a:noFill/>
          <a:ln w="9525">
            <a:noFill/>
            <a:miter lim="800000"/>
            <a:headEnd/>
            <a:tailEnd/>
          </a:ln>
          <a:effectLst/>
        </p:spPr>
        <p:txBody>
          <a:bodyPr vert="horz" wrap="square" lIns="419049" tIns="209525" rIns="419049" bIns="209525" numCol="1" anchor="t" anchorCtr="0" compatLnSpc="1">
            <a:prstTxWarp prst="textNoShape">
              <a:avLst/>
            </a:prstTxWarp>
          </a:bodyPr>
          <a:lstStyle>
            <a:lvl1pPr algn="ctr">
              <a:defRPr sz="6400" dirty="0"/>
            </a:lvl1pPr>
          </a:lstStyle>
          <a:p>
            <a:pPr>
              <a:defRPr/>
            </a:pPr>
            <a:endParaRPr lang="fr-FR"/>
          </a:p>
        </p:txBody>
      </p:sp>
      <p:sp>
        <p:nvSpPr>
          <p:cNvPr id="1030" name="Rectangle 6"/>
          <p:cNvSpPr>
            <a:spLocks noGrp="1" noChangeArrowheads="1"/>
          </p:cNvSpPr>
          <p:nvPr>
            <p:ph type="sldNum" sz="quarter" idx="4"/>
          </p:nvPr>
        </p:nvSpPr>
        <p:spPr bwMode="auto">
          <a:xfrm>
            <a:off x="21648907" y="39279547"/>
            <a:ext cx="7047104" cy="2995414"/>
          </a:xfrm>
          <a:prstGeom prst="rect">
            <a:avLst/>
          </a:prstGeom>
          <a:noFill/>
          <a:ln w="9525">
            <a:noFill/>
            <a:miter lim="800000"/>
            <a:headEnd/>
            <a:tailEnd/>
          </a:ln>
          <a:effectLst/>
        </p:spPr>
        <p:txBody>
          <a:bodyPr vert="horz" wrap="square" lIns="419049" tIns="209525" rIns="419049" bIns="209525" numCol="1" anchor="t" anchorCtr="0" compatLnSpc="1">
            <a:prstTxWarp prst="textNoShape">
              <a:avLst/>
            </a:prstTxWarp>
          </a:bodyPr>
          <a:lstStyle>
            <a:lvl1pPr algn="r">
              <a:defRPr sz="6400"/>
            </a:lvl1pPr>
          </a:lstStyle>
          <a:p>
            <a:pPr>
              <a:defRPr/>
            </a:pPr>
            <a:fld id="{BB3073D0-76EF-4C75-8355-208317E2093D}"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91108" rtl="0" eaLnBrk="0" fontAlgn="base" hangingPunct="0">
        <a:spcBef>
          <a:spcPct val="0"/>
        </a:spcBef>
        <a:spcAft>
          <a:spcPct val="0"/>
        </a:spcAft>
        <a:defRPr sz="20200">
          <a:solidFill>
            <a:schemeClr val="tx2"/>
          </a:solidFill>
          <a:latin typeface="+mj-lt"/>
          <a:ea typeface="+mj-ea"/>
          <a:cs typeface="+mj-cs"/>
        </a:defRPr>
      </a:lvl1pPr>
      <a:lvl2pPr algn="ctr" defTabSz="4191108" rtl="0" eaLnBrk="0" fontAlgn="base" hangingPunct="0">
        <a:spcBef>
          <a:spcPct val="0"/>
        </a:spcBef>
        <a:spcAft>
          <a:spcPct val="0"/>
        </a:spcAft>
        <a:defRPr sz="20200">
          <a:solidFill>
            <a:schemeClr val="tx2"/>
          </a:solidFill>
          <a:latin typeface="Arial" charset="0"/>
        </a:defRPr>
      </a:lvl2pPr>
      <a:lvl3pPr algn="ctr" defTabSz="4191108" rtl="0" eaLnBrk="0" fontAlgn="base" hangingPunct="0">
        <a:spcBef>
          <a:spcPct val="0"/>
        </a:spcBef>
        <a:spcAft>
          <a:spcPct val="0"/>
        </a:spcAft>
        <a:defRPr sz="20200">
          <a:solidFill>
            <a:schemeClr val="tx2"/>
          </a:solidFill>
          <a:latin typeface="Arial" charset="0"/>
        </a:defRPr>
      </a:lvl3pPr>
      <a:lvl4pPr algn="ctr" defTabSz="4191108" rtl="0" eaLnBrk="0" fontAlgn="base" hangingPunct="0">
        <a:spcBef>
          <a:spcPct val="0"/>
        </a:spcBef>
        <a:spcAft>
          <a:spcPct val="0"/>
        </a:spcAft>
        <a:defRPr sz="20200">
          <a:solidFill>
            <a:schemeClr val="tx2"/>
          </a:solidFill>
          <a:latin typeface="Arial" charset="0"/>
        </a:defRPr>
      </a:lvl4pPr>
      <a:lvl5pPr algn="ctr" defTabSz="4191108" rtl="0" eaLnBrk="0" fontAlgn="base" hangingPunct="0">
        <a:spcBef>
          <a:spcPct val="0"/>
        </a:spcBef>
        <a:spcAft>
          <a:spcPct val="0"/>
        </a:spcAft>
        <a:defRPr sz="20200">
          <a:solidFill>
            <a:schemeClr val="tx2"/>
          </a:solidFill>
          <a:latin typeface="Arial" charset="0"/>
        </a:defRPr>
      </a:lvl5pPr>
      <a:lvl6pPr marL="443438" algn="ctr" defTabSz="4191108" rtl="0" fontAlgn="base">
        <a:spcBef>
          <a:spcPct val="0"/>
        </a:spcBef>
        <a:spcAft>
          <a:spcPct val="0"/>
        </a:spcAft>
        <a:defRPr sz="20200">
          <a:solidFill>
            <a:schemeClr val="tx2"/>
          </a:solidFill>
          <a:latin typeface="Arial" charset="0"/>
        </a:defRPr>
      </a:lvl6pPr>
      <a:lvl7pPr marL="886877" algn="ctr" defTabSz="4191108" rtl="0" fontAlgn="base">
        <a:spcBef>
          <a:spcPct val="0"/>
        </a:spcBef>
        <a:spcAft>
          <a:spcPct val="0"/>
        </a:spcAft>
        <a:defRPr sz="20200">
          <a:solidFill>
            <a:schemeClr val="tx2"/>
          </a:solidFill>
          <a:latin typeface="Arial" charset="0"/>
        </a:defRPr>
      </a:lvl7pPr>
      <a:lvl8pPr marL="1330315" algn="ctr" defTabSz="4191108" rtl="0" fontAlgn="base">
        <a:spcBef>
          <a:spcPct val="0"/>
        </a:spcBef>
        <a:spcAft>
          <a:spcPct val="0"/>
        </a:spcAft>
        <a:defRPr sz="20200">
          <a:solidFill>
            <a:schemeClr val="tx2"/>
          </a:solidFill>
          <a:latin typeface="Arial" charset="0"/>
        </a:defRPr>
      </a:lvl8pPr>
      <a:lvl9pPr marL="1773753" algn="ctr" defTabSz="4191108" rtl="0" fontAlgn="base">
        <a:spcBef>
          <a:spcPct val="0"/>
        </a:spcBef>
        <a:spcAft>
          <a:spcPct val="0"/>
        </a:spcAft>
        <a:defRPr sz="20200">
          <a:solidFill>
            <a:schemeClr val="tx2"/>
          </a:solidFill>
          <a:latin typeface="Arial" charset="0"/>
        </a:defRPr>
      </a:lvl9pPr>
    </p:titleStyle>
    <p:bodyStyle>
      <a:lvl1pPr marL="1572051" indent="-1572051" algn="l" defTabSz="4191108" rtl="0" eaLnBrk="0" fontAlgn="base" hangingPunct="0">
        <a:spcBef>
          <a:spcPct val="20000"/>
        </a:spcBef>
        <a:spcAft>
          <a:spcPct val="0"/>
        </a:spcAft>
        <a:buChar char="•"/>
        <a:defRPr sz="14600">
          <a:solidFill>
            <a:schemeClr val="tx1"/>
          </a:solidFill>
          <a:latin typeface="+mn-lt"/>
          <a:ea typeface="+mn-ea"/>
          <a:cs typeface="+mn-cs"/>
        </a:defRPr>
      </a:lvl1pPr>
      <a:lvl2pPr marL="3404313" indent="-1308759" algn="l" defTabSz="4191108" rtl="0" eaLnBrk="0" fontAlgn="base" hangingPunct="0">
        <a:spcBef>
          <a:spcPct val="20000"/>
        </a:spcBef>
        <a:spcAft>
          <a:spcPct val="0"/>
        </a:spcAft>
        <a:buChar char="–"/>
        <a:defRPr sz="12800">
          <a:solidFill>
            <a:schemeClr val="tx1"/>
          </a:solidFill>
          <a:latin typeface="+mn-lt"/>
        </a:defRPr>
      </a:lvl2pPr>
      <a:lvl3pPr marL="5238115" indent="-1047007" algn="l" defTabSz="4191108" rtl="0" eaLnBrk="0" fontAlgn="base" hangingPunct="0">
        <a:spcBef>
          <a:spcPct val="20000"/>
        </a:spcBef>
        <a:spcAft>
          <a:spcPct val="0"/>
        </a:spcAft>
        <a:buChar char="•"/>
        <a:defRPr sz="11000">
          <a:solidFill>
            <a:schemeClr val="tx1"/>
          </a:solidFill>
          <a:latin typeface="+mn-lt"/>
        </a:defRPr>
      </a:lvl3pPr>
      <a:lvl4pPr marL="7333669" indent="-1048547" algn="l" defTabSz="4191108" rtl="0" eaLnBrk="0" fontAlgn="base" hangingPunct="0">
        <a:spcBef>
          <a:spcPct val="20000"/>
        </a:spcBef>
        <a:spcAft>
          <a:spcPct val="0"/>
        </a:spcAft>
        <a:buChar char="–"/>
        <a:defRPr sz="9200">
          <a:solidFill>
            <a:schemeClr val="tx1"/>
          </a:solidFill>
          <a:latin typeface="+mn-lt"/>
        </a:defRPr>
      </a:lvl4pPr>
      <a:lvl5pPr marL="9429222" indent="-1048547" algn="l" defTabSz="4191108" rtl="0" eaLnBrk="0" fontAlgn="base" hangingPunct="0">
        <a:spcBef>
          <a:spcPct val="20000"/>
        </a:spcBef>
        <a:spcAft>
          <a:spcPct val="0"/>
        </a:spcAft>
        <a:buChar char="»"/>
        <a:defRPr sz="9200">
          <a:solidFill>
            <a:schemeClr val="tx1"/>
          </a:solidFill>
          <a:latin typeface="+mn-lt"/>
        </a:defRPr>
      </a:lvl5pPr>
      <a:lvl6pPr marL="9872661" indent="-1048547" algn="l" defTabSz="4191108" rtl="0" fontAlgn="base">
        <a:spcBef>
          <a:spcPct val="20000"/>
        </a:spcBef>
        <a:spcAft>
          <a:spcPct val="0"/>
        </a:spcAft>
        <a:buChar char="»"/>
        <a:defRPr sz="9200">
          <a:solidFill>
            <a:schemeClr val="tx1"/>
          </a:solidFill>
          <a:latin typeface="+mn-lt"/>
        </a:defRPr>
      </a:lvl6pPr>
      <a:lvl7pPr marL="10316099" indent="-1048547" algn="l" defTabSz="4191108" rtl="0" fontAlgn="base">
        <a:spcBef>
          <a:spcPct val="20000"/>
        </a:spcBef>
        <a:spcAft>
          <a:spcPct val="0"/>
        </a:spcAft>
        <a:buChar char="»"/>
        <a:defRPr sz="9200">
          <a:solidFill>
            <a:schemeClr val="tx1"/>
          </a:solidFill>
          <a:latin typeface="+mn-lt"/>
        </a:defRPr>
      </a:lvl7pPr>
      <a:lvl8pPr marL="10759537" indent="-1048547" algn="l" defTabSz="4191108" rtl="0" fontAlgn="base">
        <a:spcBef>
          <a:spcPct val="20000"/>
        </a:spcBef>
        <a:spcAft>
          <a:spcPct val="0"/>
        </a:spcAft>
        <a:buChar char="»"/>
        <a:defRPr sz="9200">
          <a:solidFill>
            <a:schemeClr val="tx1"/>
          </a:solidFill>
          <a:latin typeface="+mn-lt"/>
        </a:defRPr>
      </a:lvl8pPr>
      <a:lvl9pPr marL="11202975" indent="-1048547" algn="l" defTabSz="4191108" rtl="0" fontAlgn="base">
        <a:spcBef>
          <a:spcPct val="20000"/>
        </a:spcBef>
        <a:spcAft>
          <a:spcPct val="0"/>
        </a:spcAft>
        <a:buChar char="»"/>
        <a:defRPr sz="9200">
          <a:solidFill>
            <a:schemeClr val="tx1"/>
          </a:solidFill>
          <a:latin typeface="+mn-lt"/>
        </a:defRPr>
      </a:lvl9pPr>
    </p:bodyStyle>
    <p:otherStyle>
      <a:defPPr>
        <a:defRPr lang="fr-FR"/>
      </a:defPPr>
      <a:lvl1pPr marL="0" algn="l" defTabSz="886877" rtl="0" eaLnBrk="1" latinLnBrk="0" hangingPunct="1">
        <a:defRPr sz="1700" kern="1200">
          <a:solidFill>
            <a:schemeClr val="tx1"/>
          </a:solidFill>
          <a:latin typeface="+mn-lt"/>
          <a:ea typeface="+mn-ea"/>
          <a:cs typeface="+mn-cs"/>
        </a:defRPr>
      </a:lvl1pPr>
      <a:lvl2pPr marL="443438" algn="l" defTabSz="886877" rtl="0" eaLnBrk="1" latinLnBrk="0" hangingPunct="1">
        <a:defRPr sz="1700" kern="1200">
          <a:solidFill>
            <a:schemeClr val="tx1"/>
          </a:solidFill>
          <a:latin typeface="+mn-lt"/>
          <a:ea typeface="+mn-ea"/>
          <a:cs typeface="+mn-cs"/>
        </a:defRPr>
      </a:lvl2pPr>
      <a:lvl3pPr marL="886877" algn="l" defTabSz="886877" rtl="0" eaLnBrk="1" latinLnBrk="0" hangingPunct="1">
        <a:defRPr sz="1700" kern="1200">
          <a:solidFill>
            <a:schemeClr val="tx1"/>
          </a:solidFill>
          <a:latin typeface="+mn-lt"/>
          <a:ea typeface="+mn-ea"/>
          <a:cs typeface="+mn-cs"/>
        </a:defRPr>
      </a:lvl3pPr>
      <a:lvl4pPr marL="1330315" algn="l" defTabSz="886877" rtl="0" eaLnBrk="1" latinLnBrk="0" hangingPunct="1">
        <a:defRPr sz="1700" kern="1200">
          <a:solidFill>
            <a:schemeClr val="tx1"/>
          </a:solidFill>
          <a:latin typeface="+mn-lt"/>
          <a:ea typeface="+mn-ea"/>
          <a:cs typeface="+mn-cs"/>
        </a:defRPr>
      </a:lvl4pPr>
      <a:lvl5pPr marL="1773753" algn="l" defTabSz="886877" rtl="0" eaLnBrk="1" latinLnBrk="0" hangingPunct="1">
        <a:defRPr sz="1700" kern="1200">
          <a:solidFill>
            <a:schemeClr val="tx1"/>
          </a:solidFill>
          <a:latin typeface="+mn-lt"/>
          <a:ea typeface="+mn-ea"/>
          <a:cs typeface="+mn-cs"/>
        </a:defRPr>
      </a:lvl5pPr>
      <a:lvl6pPr marL="2217191" algn="l" defTabSz="886877" rtl="0" eaLnBrk="1" latinLnBrk="0" hangingPunct="1">
        <a:defRPr sz="1700" kern="1200">
          <a:solidFill>
            <a:schemeClr val="tx1"/>
          </a:solidFill>
          <a:latin typeface="+mn-lt"/>
          <a:ea typeface="+mn-ea"/>
          <a:cs typeface="+mn-cs"/>
        </a:defRPr>
      </a:lvl6pPr>
      <a:lvl7pPr marL="2660630" algn="l" defTabSz="886877" rtl="0" eaLnBrk="1" latinLnBrk="0" hangingPunct="1">
        <a:defRPr sz="1700" kern="1200">
          <a:solidFill>
            <a:schemeClr val="tx1"/>
          </a:solidFill>
          <a:latin typeface="+mn-lt"/>
          <a:ea typeface="+mn-ea"/>
          <a:cs typeface="+mn-cs"/>
        </a:defRPr>
      </a:lvl7pPr>
      <a:lvl8pPr marL="3104068" algn="l" defTabSz="886877" rtl="0" eaLnBrk="1" latinLnBrk="0" hangingPunct="1">
        <a:defRPr sz="1700" kern="1200">
          <a:solidFill>
            <a:schemeClr val="tx1"/>
          </a:solidFill>
          <a:latin typeface="+mn-lt"/>
          <a:ea typeface="+mn-ea"/>
          <a:cs typeface="+mn-cs"/>
        </a:defRPr>
      </a:lvl8pPr>
      <a:lvl9pPr marL="3547506" algn="l" defTabSz="8868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790107" y="42275668"/>
            <a:ext cx="21379440" cy="461665"/>
          </a:xfrm>
          <a:prstGeom prst="rect">
            <a:avLst/>
          </a:prstGeom>
          <a:noFill/>
        </p:spPr>
        <p:txBody>
          <a:bodyPr wrap="square" rtlCol="0">
            <a:spAutoFit/>
          </a:bodyPr>
          <a:lstStyle/>
          <a:p>
            <a:pPr algn="just"/>
            <a:r>
              <a:rPr lang="en-US" sz="2400" dirty="0" smtClean="0"/>
              <a:t>This </a:t>
            </a:r>
            <a:r>
              <a:rPr lang="en-US" sz="2400" dirty="0"/>
              <a:t>project has received funding from the European Union’s Horizon 2020 research and </a:t>
            </a:r>
            <a:r>
              <a:rPr lang="en-US" sz="2400" dirty="0" smtClean="0"/>
              <a:t>innovation program under </a:t>
            </a:r>
            <a:r>
              <a:rPr lang="en-US" sz="2400" dirty="0"/>
              <a:t>grant agreement No </a:t>
            </a:r>
            <a:r>
              <a:rPr lang="en-US" sz="2400" dirty="0" smtClean="0"/>
              <a:t>634561</a:t>
            </a:r>
            <a:endParaRPr lang="fr-FR" sz="2400" dirty="0"/>
          </a:p>
        </p:txBody>
      </p:sp>
      <p:sp>
        <p:nvSpPr>
          <p:cNvPr id="2051" name="Text Box 3"/>
          <p:cNvSpPr txBox="1">
            <a:spLocks noChangeArrowheads="1"/>
          </p:cNvSpPr>
          <p:nvPr/>
        </p:nvSpPr>
        <p:spPr bwMode="auto">
          <a:xfrm>
            <a:off x="4587448" y="514553"/>
            <a:ext cx="21533251" cy="4690814"/>
          </a:xfrm>
          <a:prstGeom prst="rect">
            <a:avLst/>
          </a:prstGeom>
          <a:noFill/>
          <a:ln w="9525">
            <a:noFill/>
            <a:miter lim="800000"/>
            <a:headEnd/>
            <a:tailEnd/>
          </a:ln>
        </p:spPr>
        <p:txBody>
          <a:bodyPr wrap="square" lIns="88688" tIns="44344" rIns="88688" bIns="44344">
            <a:spAutoFit/>
          </a:bodyPr>
          <a:lstStyle/>
          <a:p>
            <a:pPr algn="ctr" defTabSz="4191108">
              <a:spcBef>
                <a:spcPct val="50000"/>
              </a:spcBef>
            </a:pPr>
            <a:r>
              <a:rPr lang="fr-FR" sz="6600" b="1" dirty="0">
                <a:solidFill>
                  <a:srgbClr val="A50021"/>
                </a:solidFill>
              </a:rPr>
              <a:t>De la ferme à la </a:t>
            </a:r>
            <a:r>
              <a:rPr lang="fr-FR" sz="6600" b="1" dirty="0" smtClean="0">
                <a:solidFill>
                  <a:srgbClr val="A50021"/>
                </a:solidFill>
              </a:rPr>
              <a:t>fourchette : </a:t>
            </a:r>
            <a:r>
              <a:rPr lang="fr-FR" sz="8000" b="1" dirty="0" smtClean="0">
                <a:solidFill>
                  <a:srgbClr val="A50021"/>
                </a:solidFill>
              </a:rPr>
              <a:t>TRADITOM</a:t>
            </a:r>
          </a:p>
          <a:p>
            <a:pPr algn="ctr" defTabSz="4191108">
              <a:spcBef>
                <a:spcPct val="50000"/>
              </a:spcBef>
            </a:pPr>
            <a:r>
              <a:rPr lang="fr-FR" sz="5400" b="1" dirty="0" smtClean="0">
                <a:solidFill>
                  <a:srgbClr val="A50021"/>
                </a:solidFill>
              </a:rPr>
              <a:t>Un </a:t>
            </a:r>
            <a:r>
              <a:rPr lang="fr-FR" sz="5400" b="1" dirty="0">
                <a:solidFill>
                  <a:srgbClr val="A50021"/>
                </a:solidFill>
              </a:rPr>
              <a:t>nouveau projet de recherche de l'UE </a:t>
            </a:r>
            <a:r>
              <a:rPr lang="fr-FR" sz="5400" b="1" dirty="0" smtClean="0">
                <a:solidFill>
                  <a:srgbClr val="A50021"/>
                </a:solidFill>
              </a:rPr>
              <a:t>sur la valorisation des variétés traditionnelles de tomate</a:t>
            </a:r>
          </a:p>
          <a:p>
            <a:pPr algn="ctr" defTabSz="4191108">
              <a:spcBef>
                <a:spcPct val="50000"/>
              </a:spcBef>
            </a:pPr>
            <a:r>
              <a:rPr lang="fr-FR" sz="2800" b="1" dirty="0" smtClean="0">
                <a:solidFill>
                  <a:srgbClr val="A50021"/>
                </a:solidFill>
              </a:rPr>
              <a:t>Brigitte NAVEZ (</a:t>
            </a:r>
            <a:r>
              <a:rPr lang="fr-FR" sz="2800" b="1" dirty="0" err="1" smtClean="0">
                <a:solidFill>
                  <a:srgbClr val="A50021"/>
                </a:solidFill>
              </a:rPr>
              <a:t>Ctifl</a:t>
            </a:r>
            <a:r>
              <a:rPr lang="fr-FR" sz="2800" b="1" dirty="0" smtClean="0">
                <a:solidFill>
                  <a:srgbClr val="A50021"/>
                </a:solidFill>
              </a:rPr>
              <a:t> Centre de St-Rémy), Valentine COTTET &amp; Raphaël TISIOT (</a:t>
            </a:r>
            <a:r>
              <a:rPr lang="fr-FR" sz="2800" b="1" dirty="0" err="1" smtClean="0">
                <a:solidFill>
                  <a:srgbClr val="A50021"/>
                </a:solidFill>
              </a:rPr>
              <a:t>Ctifl</a:t>
            </a:r>
            <a:r>
              <a:rPr lang="fr-FR" sz="2800" b="1" dirty="0" smtClean="0">
                <a:solidFill>
                  <a:srgbClr val="A50021"/>
                </a:solidFill>
              </a:rPr>
              <a:t> Centre de  Balandran</a:t>
            </a:r>
            <a:r>
              <a:rPr lang="fr-FR" sz="2400" b="1" dirty="0" smtClean="0">
                <a:solidFill>
                  <a:srgbClr val="A50021"/>
                </a:solidFill>
              </a:rPr>
              <a:t>)</a:t>
            </a:r>
          </a:p>
          <a:p>
            <a:pPr algn="ctr" defTabSz="4191108">
              <a:spcBef>
                <a:spcPct val="50000"/>
              </a:spcBef>
            </a:pPr>
            <a:r>
              <a:rPr lang="fr-FR" sz="2800" b="1" dirty="0" smtClean="0">
                <a:solidFill>
                  <a:srgbClr val="A50021"/>
                </a:solidFill>
              </a:rPr>
              <a:t>Mathilde CAUSSE, Lilian FONTANET (INRA, GAFL Avignon)</a:t>
            </a:r>
          </a:p>
        </p:txBody>
      </p:sp>
      <p:sp>
        <p:nvSpPr>
          <p:cNvPr id="2065" name="ZoneTexte 19"/>
          <p:cNvSpPr txBox="1">
            <a:spLocks noChangeArrowheads="1"/>
          </p:cNvSpPr>
          <p:nvPr/>
        </p:nvSpPr>
        <p:spPr bwMode="auto">
          <a:xfrm>
            <a:off x="1332425" y="21864416"/>
            <a:ext cx="27529180" cy="951328"/>
          </a:xfrm>
          <a:prstGeom prst="rect">
            <a:avLst/>
          </a:prstGeom>
          <a:noFill/>
          <a:ln w="9525">
            <a:noFill/>
            <a:miter lim="800000"/>
            <a:headEnd/>
            <a:tailEnd/>
          </a:ln>
        </p:spPr>
        <p:txBody>
          <a:bodyPr wrap="square" lIns="88688" tIns="44344" rIns="88688" bIns="44344">
            <a:spAutoFit/>
          </a:bodyPr>
          <a:lstStyle/>
          <a:p>
            <a:pPr algn="just"/>
            <a:r>
              <a:rPr lang="fr-FR" sz="2800" dirty="0"/>
              <a:t>En 2016, le </a:t>
            </a:r>
            <a:r>
              <a:rPr lang="fr-FR" sz="2800" dirty="0" smtClean="0"/>
              <a:t>Ctifl, l’INRA et </a:t>
            </a:r>
            <a:r>
              <a:rPr lang="fr-FR" sz="2800" dirty="0"/>
              <a:t>les partenaires italiens et espagnols </a:t>
            </a:r>
            <a:r>
              <a:rPr lang="fr-FR" sz="2800" dirty="0" smtClean="0"/>
              <a:t>contribuent </a:t>
            </a:r>
            <a:r>
              <a:rPr lang="fr-FR" sz="2800" dirty="0"/>
              <a:t>à l’élaboration et la mise en œuvre de protocoles communs concernant la description sensorielle des produits et la réalisation de tests </a:t>
            </a:r>
            <a:r>
              <a:rPr lang="fr-FR" sz="2800" dirty="0" smtClean="0"/>
              <a:t>hédoniques.</a:t>
            </a:r>
            <a:endParaRPr lang="fr-FR" sz="2800" dirty="0"/>
          </a:p>
        </p:txBody>
      </p:sp>
      <p:grpSp>
        <p:nvGrpSpPr>
          <p:cNvPr id="15" name="Groupe 14"/>
          <p:cNvGrpSpPr/>
          <p:nvPr/>
        </p:nvGrpSpPr>
        <p:grpSpPr>
          <a:xfrm>
            <a:off x="20982132" y="12517695"/>
            <a:ext cx="7586839" cy="5520894"/>
            <a:chOff x="1274206" y="12559468"/>
            <a:chExt cx="7924613" cy="586905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206" y="12559468"/>
              <a:ext cx="7924613" cy="537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p:cNvSpPr txBox="1"/>
            <p:nvPr/>
          </p:nvSpPr>
          <p:spPr>
            <a:xfrm>
              <a:off x="1299642" y="17962547"/>
              <a:ext cx="4344341" cy="465975"/>
            </a:xfrm>
            <a:prstGeom prst="rect">
              <a:avLst/>
            </a:prstGeom>
            <a:noFill/>
          </p:spPr>
          <p:txBody>
            <a:bodyPr wrap="square" lIns="88688" tIns="44344" rIns="88688" bIns="44344" rtlCol="0">
              <a:spAutoFit/>
            </a:bodyPr>
            <a:lstStyle/>
            <a:p>
              <a:r>
                <a:rPr lang="fr-FR" sz="1800" dirty="0"/>
                <a:t>Photo C. </a:t>
              </a:r>
              <a:r>
                <a:rPr lang="fr-FR" sz="1800" dirty="0" err="1"/>
                <a:t>Slagmulder</a:t>
              </a:r>
              <a:r>
                <a:rPr lang="fr-FR" sz="1800" dirty="0"/>
                <a:t>, INRA</a:t>
              </a:r>
            </a:p>
          </p:txBody>
        </p:sp>
      </p:grpSp>
      <p:sp>
        <p:nvSpPr>
          <p:cNvPr id="529" name="ZoneTexte 528"/>
          <p:cNvSpPr txBox="1"/>
          <p:nvPr/>
        </p:nvSpPr>
        <p:spPr>
          <a:xfrm>
            <a:off x="1349947" y="12165142"/>
            <a:ext cx="14847647" cy="705107"/>
          </a:xfrm>
          <a:prstGeom prst="rect">
            <a:avLst/>
          </a:prstGeom>
          <a:noFill/>
        </p:spPr>
        <p:txBody>
          <a:bodyPr wrap="square" lIns="88688" tIns="44344" rIns="88688" bIns="44344" rtlCol="0">
            <a:spAutoFit/>
          </a:bodyPr>
          <a:lstStyle/>
          <a:p>
            <a:r>
              <a:rPr lang="fr-FR" sz="4000" b="1" dirty="0">
                <a:solidFill>
                  <a:srgbClr val="A50021"/>
                </a:solidFill>
              </a:rPr>
              <a:t>I</a:t>
            </a:r>
            <a:r>
              <a:rPr lang="fr-FR" sz="4000" b="1" dirty="0" smtClean="0">
                <a:solidFill>
                  <a:srgbClr val="A50021"/>
                </a:solidFill>
              </a:rPr>
              <a:t>mplication </a:t>
            </a:r>
            <a:r>
              <a:rPr lang="fr-FR" sz="4000" b="1" dirty="0">
                <a:solidFill>
                  <a:srgbClr val="A50021"/>
                </a:solidFill>
              </a:rPr>
              <a:t>de la France dans le projet </a:t>
            </a:r>
            <a:r>
              <a:rPr lang="fr-FR" sz="4000" b="1" dirty="0" err="1" smtClean="0">
                <a:solidFill>
                  <a:srgbClr val="A50021"/>
                </a:solidFill>
              </a:rPr>
              <a:t>Traditom</a:t>
            </a:r>
            <a:r>
              <a:rPr lang="fr-FR" sz="4000" b="1" dirty="0">
                <a:solidFill>
                  <a:srgbClr val="A50021"/>
                </a:solidFill>
              </a:rPr>
              <a:t> </a:t>
            </a:r>
            <a:endParaRPr lang="fr-FR" sz="4000" dirty="0">
              <a:solidFill>
                <a:srgbClr val="A50021"/>
              </a:solidFill>
              <a:latin typeface="Calibri" pitchFamily="34" charset="0"/>
              <a:cs typeface="Calibri" pitchFamily="34" charset="0"/>
            </a:endParaRPr>
          </a:p>
        </p:txBody>
      </p:sp>
      <p:sp>
        <p:nvSpPr>
          <p:cNvPr id="49" name="ZoneTexte 48"/>
          <p:cNvSpPr txBox="1"/>
          <p:nvPr/>
        </p:nvSpPr>
        <p:spPr>
          <a:xfrm>
            <a:off x="8593750" y="17792112"/>
            <a:ext cx="16446829" cy="2305545"/>
          </a:xfrm>
          <a:prstGeom prst="rect">
            <a:avLst/>
          </a:pr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lIns="88688" tIns="44344" rIns="88688" bIns="44344" rtlCol="0">
            <a:spAutoFit/>
          </a:bodyPr>
          <a:lstStyle/>
          <a:p>
            <a:r>
              <a:rPr lang="fr-FR" sz="3200" b="1" dirty="0" err="1" smtClean="0">
                <a:solidFill>
                  <a:srgbClr val="A50021"/>
                </a:solidFill>
              </a:rPr>
              <a:t>Ctifl</a:t>
            </a:r>
            <a:r>
              <a:rPr lang="fr-FR" sz="3200" b="1" dirty="0" smtClean="0">
                <a:solidFill>
                  <a:srgbClr val="A50021"/>
                </a:solidFill>
              </a:rPr>
              <a:t> de Saint </a:t>
            </a:r>
            <a:r>
              <a:rPr lang="fr-FR" sz="3200" b="1" dirty="0">
                <a:solidFill>
                  <a:srgbClr val="A50021"/>
                </a:solidFill>
              </a:rPr>
              <a:t>Rémy de Provence et </a:t>
            </a:r>
            <a:r>
              <a:rPr lang="fr-FR" sz="3200" b="1" dirty="0" smtClean="0">
                <a:solidFill>
                  <a:srgbClr val="A50021"/>
                </a:solidFill>
              </a:rPr>
              <a:t>de Balandran</a:t>
            </a:r>
          </a:p>
          <a:p>
            <a:pPr marL="342900" indent="-342900" algn="just">
              <a:buFont typeface="Arial" pitchFamily="34" charset="0"/>
              <a:buChar char="•"/>
            </a:pPr>
            <a:r>
              <a:rPr lang="fr-FR" sz="2800" dirty="0" smtClean="0"/>
              <a:t>Analyse </a:t>
            </a:r>
            <a:r>
              <a:rPr lang="fr-FR" sz="2800" dirty="0"/>
              <a:t>des préférences des consommateurs, évaluation sensorielle et socio-économique où il participe aux différentes études et coordonne deux taches (WP5)</a:t>
            </a:r>
          </a:p>
          <a:p>
            <a:pPr marL="342900" indent="-342900" algn="just">
              <a:buFont typeface="Arial" pitchFamily="34" charset="0"/>
              <a:buChar char="•"/>
            </a:pPr>
            <a:r>
              <a:rPr lang="fr-FR" sz="2800" dirty="0"/>
              <a:t>Contribution à l’exploration des interactions Génotype x Environnement et de l’impact des conditions environnementales sur la qualité des fruits en production et dans la </a:t>
            </a:r>
            <a:r>
              <a:rPr lang="fr-FR" sz="2800" dirty="0" smtClean="0"/>
              <a:t>chaîne </a:t>
            </a:r>
            <a:r>
              <a:rPr lang="fr-FR" sz="2800" dirty="0"/>
              <a:t>de </a:t>
            </a:r>
            <a:r>
              <a:rPr lang="fr-FR" sz="2800" dirty="0" smtClean="0"/>
              <a:t>distribution.</a:t>
            </a:r>
            <a:endParaRPr lang="fr-FR" sz="2800" dirty="0"/>
          </a:p>
        </p:txBody>
      </p:sp>
      <p:sp>
        <p:nvSpPr>
          <p:cNvPr id="50" name="Line 727"/>
          <p:cNvSpPr>
            <a:spLocks noChangeShapeType="1"/>
          </p:cNvSpPr>
          <p:nvPr/>
        </p:nvSpPr>
        <p:spPr bwMode="auto">
          <a:xfrm>
            <a:off x="6174483" y="3853013"/>
            <a:ext cx="19586176"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ZoneTexte 4"/>
          <p:cNvSpPr txBox="1"/>
          <p:nvPr/>
        </p:nvSpPr>
        <p:spPr>
          <a:xfrm>
            <a:off x="1104918" y="34293778"/>
            <a:ext cx="7704856" cy="523220"/>
          </a:xfrm>
          <a:prstGeom prst="rect">
            <a:avLst/>
          </a:prstGeom>
          <a:noFill/>
        </p:spPr>
        <p:txBody>
          <a:bodyPr wrap="square" rtlCol="0">
            <a:spAutoFit/>
          </a:bodyPr>
          <a:lstStyle/>
          <a:p>
            <a:pPr algn="just"/>
            <a:r>
              <a:rPr lang="fr-FR" sz="2800" b="1" dirty="0">
                <a:solidFill>
                  <a:srgbClr val="A50021"/>
                </a:solidFill>
              </a:rPr>
              <a:t>P</a:t>
            </a:r>
            <a:r>
              <a:rPr lang="fr-FR" sz="2800" b="1" dirty="0" smtClean="0">
                <a:solidFill>
                  <a:srgbClr val="A50021"/>
                </a:solidFill>
              </a:rPr>
              <a:t>artenaires </a:t>
            </a:r>
            <a:r>
              <a:rPr lang="fr-FR" sz="2800" b="1" dirty="0">
                <a:solidFill>
                  <a:srgbClr val="A50021"/>
                </a:solidFill>
              </a:rPr>
              <a:t>de </a:t>
            </a:r>
            <a:r>
              <a:rPr lang="fr-FR" sz="2800" b="1" dirty="0" smtClean="0">
                <a:solidFill>
                  <a:srgbClr val="A50021"/>
                </a:solidFill>
              </a:rPr>
              <a:t>TRADITOM</a:t>
            </a:r>
            <a:endParaRPr lang="fr-FR" sz="2800" b="1" dirty="0">
              <a:solidFill>
                <a:srgbClr val="A50021"/>
              </a:solidFill>
            </a:endParaRPr>
          </a:p>
        </p:txBody>
      </p:sp>
      <p:sp>
        <p:nvSpPr>
          <p:cNvPr id="18" name="ZoneTexte 17"/>
          <p:cNvSpPr txBox="1"/>
          <p:nvPr/>
        </p:nvSpPr>
        <p:spPr>
          <a:xfrm>
            <a:off x="1254527" y="24196411"/>
            <a:ext cx="14099546" cy="5170646"/>
          </a:xfrm>
          <a:prstGeom prst="rect">
            <a:avLst/>
          </a:prstGeom>
          <a:solidFill>
            <a:schemeClr val="bg1">
              <a:alpha val="20000"/>
            </a:schemeClr>
          </a:solidFill>
          <a:ln w="38100">
            <a:noFill/>
          </a:ln>
        </p:spPr>
        <p:txBody>
          <a:bodyPr wrap="square" rtlCol="0">
            <a:spAutoFit/>
          </a:bodyPr>
          <a:lstStyle/>
          <a:p>
            <a:pPr algn="just"/>
            <a:r>
              <a:rPr lang="fr-FR" sz="2800" dirty="0" smtClean="0"/>
              <a:t>Les variétés de tomates anciennes seront étudiées en </a:t>
            </a:r>
            <a:r>
              <a:rPr lang="fr-FR" sz="2800" b="1" dirty="0" smtClean="0"/>
              <a:t>France, en Italie et en Espagne </a:t>
            </a:r>
            <a:r>
              <a:rPr lang="fr-FR" sz="2800" dirty="0" smtClean="0"/>
              <a:t>et seront comparées avec leurs homologues modernes cultivées selon deux modes de culture différents : </a:t>
            </a:r>
            <a:r>
              <a:rPr lang="fr-FR" sz="2800" dirty="0"/>
              <a:t>sous tunnel en </a:t>
            </a:r>
            <a:r>
              <a:rPr lang="fr-FR" sz="2800" dirty="0" smtClean="0"/>
              <a:t>sol et sous serre en verre </a:t>
            </a:r>
            <a:r>
              <a:rPr lang="fr-FR" sz="2800" dirty="0"/>
              <a:t>hors </a:t>
            </a:r>
            <a:r>
              <a:rPr lang="fr-FR" sz="2800" dirty="0" smtClean="0"/>
              <a:t>sol.</a:t>
            </a:r>
          </a:p>
          <a:p>
            <a:pPr algn="just"/>
            <a:endParaRPr lang="fr-FR" sz="2200" b="1" dirty="0" smtClean="0"/>
          </a:p>
          <a:p>
            <a:pPr algn="just"/>
            <a:r>
              <a:rPr lang="fr-FR" sz="2800" b="1" dirty="0" smtClean="0"/>
              <a:t>Les variétés seront soumises à différents tests de caractérisations physico-chimique et sensorielle ainsi que des tests sur les préférences des consommateurs (tests hédoniques).</a:t>
            </a:r>
            <a:endParaRPr lang="fr-FR" sz="2800" b="1" dirty="0"/>
          </a:p>
          <a:p>
            <a:pPr algn="just"/>
            <a:r>
              <a:rPr lang="fr-FR" sz="2800" dirty="0" smtClean="0"/>
              <a:t>Le but est donc :</a:t>
            </a:r>
          </a:p>
          <a:p>
            <a:pPr marL="342900" indent="-342900" algn="just">
              <a:buFont typeface="Symbol" pitchFamily="18" charset="2"/>
              <a:buChar char="Þ"/>
            </a:pPr>
            <a:r>
              <a:rPr lang="fr-FR" sz="2800" dirty="0" smtClean="0"/>
              <a:t>D’étudier </a:t>
            </a:r>
            <a:r>
              <a:rPr lang="fr-FR" sz="2800" dirty="0"/>
              <a:t>les préférences des consommateurs et leur modélisation en relation avec les caractéristiques des </a:t>
            </a:r>
            <a:r>
              <a:rPr lang="fr-FR" sz="2800" dirty="0" smtClean="0"/>
              <a:t>produits</a:t>
            </a:r>
          </a:p>
          <a:p>
            <a:pPr marL="342900" indent="-342900" algn="just">
              <a:buFont typeface="Symbol" pitchFamily="18" charset="2"/>
              <a:buChar char="Þ"/>
            </a:pPr>
            <a:r>
              <a:rPr lang="fr-FR" sz="2800" dirty="0" smtClean="0"/>
              <a:t>De mettre en commun des résultats des différents partenaires afin d’étudier la </a:t>
            </a:r>
            <a:r>
              <a:rPr lang="fr-FR" sz="2800" dirty="0"/>
              <a:t>variabilité des critères de qualité organoleptique et </a:t>
            </a:r>
            <a:r>
              <a:rPr lang="fr-FR" sz="2800" dirty="0" smtClean="0"/>
              <a:t>nutritionnelle.  </a:t>
            </a:r>
          </a:p>
        </p:txBody>
      </p:sp>
      <p:pic>
        <p:nvPicPr>
          <p:cNvPr id="1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4390" y1="6707" x2="24390" y2="6707"/>
                        <a14:foregroundMark x1="8537" y1="22561" x2="8537" y2="22561"/>
                        <a14:foregroundMark x1="1829" y1="34756" x2="1829" y2="34756"/>
                        <a14:foregroundMark x1="1829" y1="53659" x2="1829" y2="54878"/>
                        <a14:foregroundMark x1="1220" y1="60366" x2="1829" y2="63415"/>
                        <a14:foregroundMark x1="4878" y1="71951" x2="4878" y2="71951"/>
                        <a14:foregroundMark x1="11585" y1="82317" x2="11585" y2="83537"/>
                        <a14:foregroundMark x1="18902" y1="89024" x2="19512" y2="89634"/>
                        <a14:foregroundMark x1="7317" y1="77439" x2="7317" y2="77439"/>
                        <a14:foregroundMark x1="14634" y1="87805" x2="14634" y2="87805"/>
                        <a14:foregroundMark x1="20732" y1="92683" x2="26220" y2="95122"/>
                        <a14:foregroundMark x1="29878" y1="95732" x2="42073" y2="99390"/>
                        <a14:foregroundMark x1="69512" y1="98171" x2="73780" y2="97561"/>
                        <a14:foregroundMark x1="76829" y1="97561" x2="80488" y2="95732"/>
                        <a14:foregroundMark x1="81707" y1="95732" x2="89634" y2="89024"/>
                        <a14:foregroundMark x1="92683" y1="84146" x2="94512" y2="79878"/>
                        <a14:foregroundMark x1="96341" y1="78049" x2="98171" y2="71951"/>
                        <a14:foregroundMark x1="98171" y1="70732" x2="99390" y2="67683"/>
                        <a14:foregroundMark x1="98780" y1="39024" x2="98780" y2="39024"/>
                        <a14:foregroundMark x1="94512" y1="29268" x2="94512" y2="29268"/>
                        <a14:foregroundMark x1="85366" y1="16463" x2="85366" y2="16463"/>
                        <a14:foregroundMark x1="90854" y1="22561" x2="90854" y2="22561"/>
                        <a14:foregroundMark x1="89634" y1="20122" x2="89634" y2="20122"/>
                        <a14:foregroundMark x1="95732" y1="27439" x2="95732" y2="28049"/>
                        <a14:foregroundMark x1="96951" y1="34756" x2="96951" y2="34756"/>
                        <a14:foregroundMark x1="94512" y1="20122" x2="94512" y2="20122"/>
                        <a14:foregroundMark x1="89634" y1="17683" x2="89634" y2="17683"/>
                        <a14:foregroundMark x1="87195" y1="14634" x2="87195" y2="14634"/>
                        <a14:foregroundMark x1="82927" y1="12805" x2="80488" y2="11585"/>
                        <a14:foregroundMark x1="78659" y1="7317" x2="78659" y2="7317"/>
                        <a14:foregroundMark x1="74390" y1="6098" x2="73780" y2="6098"/>
                        <a14:foregroundMark x1="68902" y1="3659" x2="68902" y2="3659"/>
                        <a14:foregroundMark x1="57317" y1="1829" x2="54878" y2="1220"/>
                        <a14:foregroundMark x1="29878" y1="1220" x2="29878" y2="1220"/>
                        <a14:foregroundMark x1="20732" y1="4878" x2="19512" y2="5488"/>
                        <a14:foregroundMark x1="15854" y1="7317" x2="14634" y2="8537"/>
                        <a14:foregroundMark x1="11585" y1="10976" x2="10976" y2="12195"/>
                        <a14:foregroundMark x1="8537" y1="14024" x2="7317" y2="15854"/>
                        <a14:foregroundMark x1="4878" y1="17073" x2="4878" y2="17073"/>
                        <a14:backgroundMark x1="12195" y1="13415" x2="12195" y2="13415"/>
                        <a14:backgroundMark x1="25610" y1="4268" x2="26829" y2="3659"/>
                        <a14:backgroundMark x1="34146" y1="1220" x2="47561" y2="0"/>
                        <a14:backgroundMark x1="69512" y1="1829" x2="87805" y2="8537"/>
                        <a14:backgroundMark x1="66463" y1="2439" x2="57317" y2="1220"/>
                        <a14:backgroundMark x1="78049" y1="8537" x2="87195" y2="12195"/>
                        <a14:backgroundMark x1="89634" y1="16463" x2="95732" y2="22561"/>
                        <a14:backgroundMark x1="83537" y1="13415" x2="89024" y2="17073"/>
                        <a14:backgroundMark x1="81098" y1="11585" x2="85976" y2="14024"/>
                        <a14:backgroundMark x1="79268" y1="10976" x2="84146" y2="13415"/>
                        <a14:backgroundMark x1="92073" y1="20732" x2="99390" y2="32317"/>
                        <a14:backgroundMark x1="98171" y1="30488" x2="99390" y2="34756"/>
                        <a14:backgroundMark x1="99390" y1="37805" x2="99390" y2="51220"/>
                        <a14:backgroundMark x1="98780" y1="63415" x2="92683" y2="78659"/>
                        <a14:backgroundMark x1="89024" y1="83537" x2="73780" y2="99390"/>
                        <a14:backgroundMark x1="73171" y1="97561" x2="62195" y2="98780"/>
                        <a14:backgroundMark x1="81098" y1="97561" x2="95122" y2="95122"/>
                        <a14:backgroundMark x1="93902" y1="92073" x2="97561" y2="78659"/>
                        <a14:backgroundMark x1="95122" y1="82317" x2="78659" y2="97561"/>
                        <a14:backgroundMark x1="79268" y1="93902" x2="95732" y2="83537"/>
                        <a14:backgroundMark x1="98171" y1="78659" x2="99390" y2="70122"/>
                        <a14:backgroundMark x1="99390" y1="68293" x2="99390" y2="68293"/>
                        <a14:backgroundMark x1="37195" y1="98780" x2="20732" y2="93293"/>
                        <a14:backgroundMark x1="20122" y1="92073" x2="6098" y2="80488"/>
                        <a14:backgroundMark x1="6098" y1="77439" x2="1829" y2="66463"/>
                        <a14:backgroundMark x1="1220" y1="65854" x2="0" y2="59146"/>
                        <a14:backgroundMark x1="1829" y1="34756" x2="1829" y2="28049"/>
                        <a14:backgroundMark x1="4268" y1="23171" x2="7927" y2="17683"/>
                        <a14:backgroundMark x1="14634" y1="12195" x2="16463" y2="9756"/>
                        <a14:backgroundMark x1="20122" y1="7317" x2="25000" y2="4878"/>
                        <a14:backgroundMark x1="26829" y1="4878" x2="20122" y2="6707"/>
                        <a14:backgroundMark x1="22561" y1="4878" x2="3049" y2="19512"/>
                      </a14:backgroundRemoval>
                    </a14:imgEffect>
                  </a14:imgLayer>
                </a14:imgProps>
              </a:ext>
              <a:ext uri="{28A0092B-C50C-407E-A947-70E740481C1C}">
                <a14:useLocalDpi xmlns:a14="http://schemas.microsoft.com/office/drawing/2010/main" val="0"/>
              </a:ext>
            </a:extLst>
          </a:blip>
          <a:srcRect/>
          <a:stretch>
            <a:fillRect/>
          </a:stretch>
        </p:blipFill>
        <p:spPr bwMode="auto">
          <a:xfrm>
            <a:off x="1104918" y="540770"/>
            <a:ext cx="3528267" cy="352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ZoneTexte 65"/>
          <p:cNvSpPr txBox="1"/>
          <p:nvPr/>
        </p:nvSpPr>
        <p:spPr>
          <a:xfrm>
            <a:off x="15872301" y="23016163"/>
            <a:ext cx="13343761" cy="581997"/>
          </a:xfrm>
          <a:prstGeom prst="rect">
            <a:avLst/>
          </a:prstGeom>
          <a:noFill/>
        </p:spPr>
        <p:txBody>
          <a:bodyPr wrap="square" lIns="88688" tIns="44344" rIns="88688" bIns="44344" rtlCol="0">
            <a:spAutoFit/>
          </a:bodyPr>
          <a:lstStyle/>
          <a:p>
            <a:r>
              <a:rPr lang="fr-FR" sz="3200" b="1" dirty="0">
                <a:solidFill>
                  <a:srgbClr val="A50021"/>
                </a:solidFill>
              </a:rPr>
              <a:t>C</a:t>
            </a:r>
            <a:r>
              <a:rPr lang="fr-FR" sz="3200" b="1" dirty="0" smtClean="0">
                <a:solidFill>
                  <a:srgbClr val="A50021"/>
                </a:solidFill>
              </a:rPr>
              <a:t>ultivars </a:t>
            </a:r>
            <a:r>
              <a:rPr lang="fr-FR" sz="3200" b="1" dirty="0">
                <a:solidFill>
                  <a:srgbClr val="A50021"/>
                </a:solidFill>
              </a:rPr>
              <a:t>sélectionnés pour les expérimentations </a:t>
            </a:r>
            <a:r>
              <a:rPr lang="fr-FR" sz="3200" b="1" dirty="0" smtClean="0">
                <a:solidFill>
                  <a:srgbClr val="A50021"/>
                </a:solidFill>
              </a:rPr>
              <a:t>du </a:t>
            </a:r>
            <a:r>
              <a:rPr lang="fr-FR" sz="3200" b="1" dirty="0" err="1" smtClean="0">
                <a:solidFill>
                  <a:srgbClr val="A50021"/>
                </a:solidFill>
              </a:rPr>
              <a:t>Ctifl</a:t>
            </a:r>
            <a:r>
              <a:rPr lang="fr-FR" sz="3200" b="1" dirty="0" smtClean="0">
                <a:solidFill>
                  <a:srgbClr val="A50021"/>
                </a:solidFill>
              </a:rPr>
              <a:t> de </a:t>
            </a:r>
            <a:r>
              <a:rPr lang="fr-FR" sz="3200" b="1" dirty="0">
                <a:solidFill>
                  <a:srgbClr val="A50021"/>
                </a:solidFill>
              </a:rPr>
              <a:t>2016</a:t>
            </a:r>
            <a:endParaRPr lang="fr-FR" sz="3200" dirty="0">
              <a:solidFill>
                <a:srgbClr val="A50021"/>
              </a:solidFill>
            </a:endParaRPr>
          </a:p>
        </p:txBody>
      </p:sp>
      <p:pic>
        <p:nvPicPr>
          <p:cNvPr id="70" name="Bild 21" descr="drap_cmy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530" y="41645897"/>
            <a:ext cx="1896932" cy="1115526"/>
          </a:xfrm>
          <a:prstGeom prst="rect">
            <a:avLst/>
          </a:prstGeom>
          <a:noFill/>
          <a:ln>
            <a:noFill/>
          </a:ln>
        </p:spPr>
      </p:pic>
      <p:sp>
        <p:nvSpPr>
          <p:cNvPr id="30" name="Rectangle 29"/>
          <p:cNvSpPr/>
          <p:nvPr/>
        </p:nvSpPr>
        <p:spPr>
          <a:xfrm>
            <a:off x="1387099" y="31504085"/>
            <a:ext cx="27438901" cy="2246769"/>
          </a:xfrm>
          <a:prstGeom prst="rect">
            <a:avLst/>
          </a:prstGeom>
        </p:spPr>
        <p:txBody>
          <a:bodyPr wrap="square">
            <a:spAutoFit/>
          </a:bodyPr>
          <a:lstStyle/>
          <a:p>
            <a:pPr marL="342900" indent="-342900" algn="just">
              <a:buFont typeface="Arial" pitchFamily="34" charset="0"/>
              <a:buChar char="•"/>
            </a:pPr>
            <a:r>
              <a:rPr lang="fr-FR" sz="2800" dirty="0" err="1" smtClean="0"/>
              <a:t>Traditom</a:t>
            </a:r>
            <a:r>
              <a:rPr lang="fr-FR" sz="2800" dirty="0" smtClean="0"/>
              <a:t> </a:t>
            </a:r>
            <a:r>
              <a:rPr lang="fr-FR" sz="2800" dirty="0"/>
              <a:t>est </a:t>
            </a:r>
            <a:r>
              <a:rPr lang="fr-FR" sz="2800" dirty="0" smtClean="0"/>
              <a:t>une </a:t>
            </a:r>
            <a:r>
              <a:rPr lang="fr-FR" sz="2800" dirty="0"/>
              <a:t>opportunité pour s’ouvrir à une large gamme de typologie de tomate avec une amélioration des critères agronomiques comme les résistances aux maladies, la structure des plantes, en respectant les potentiels organoleptiques et nutritionnels des </a:t>
            </a:r>
            <a:r>
              <a:rPr lang="fr-FR" sz="2800" dirty="0" smtClean="0"/>
              <a:t>variétés.</a:t>
            </a:r>
          </a:p>
          <a:p>
            <a:pPr marL="342900" indent="-342900" algn="just">
              <a:buFont typeface="Arial" pitchFamily="34" charset="0"/>
              <a:buChar char="•"/>
            </a:pPr>
            <a:r>
              <a:rPr lang="fr-FR" sz="2800" dirty="0" smtClean="0"/>
              <a:t>Le but principal est de donner </a:t>
            </a:r>
            <a:r>
              <a:rPr lang="fr-FR" sz="2800" dirty="0"/>
              <a:t>à des petites structures de production, l’opportunité de produire des tomates de qualité organoleptique et nutritionnelle </a:t>
            </a:r>
            <a:r>
              <a:rPr lang="fr-FR" sz="2800" dirty="0" smtClean="0"/>
              <a:t>supérieure.</a:t>
            </a:r>
          </a:p>
          <a:p>
            <a:pPr marL="342900" indent="-342900" algn="just">
              <a:buFont typeface="Arial" pitchFamily="34" charset="0"/>
              <a:buChar char="•"/>
            </a:pPr>
            <a:r>
              <a:rPr lang="fr-FR" sz="2800" dirty="0" smtClean="0"/>
              <a:t>Un </a:t>
            </a:r>
            <a:r>
              <a:rPr lang="fr-FR" sz="2800" dirty="0"/>
              <a:t>très grand nombre d’accessions sont étudiées à l’Inra d’Avignon. Ces ressources peuvent être disponibles pour les groupements de producteurs prêts à assurer une amélioration au sein de leur groupement. Le choix des variétés les plus performantes dans des conditions de culture bas intrants est également un objectif du projet.</a:t>
            </a:r>
          </a:p>
        </p:txBody>
      </p:sp>
      <p:sp>
        <p:nvSpPr>
          <p:cNvPr id="31" name="Rectangle 30"/>
          <p:cNvSpPr/>
          <p:nvPr/>
        </p:nvSpPr>
        <p:spPr>
          <a:xfrm>
            <a:off x="1421955" y="30735544"/>
            <a:ext cx="8452335" cy="707886"/>
          </a:xfrm>
          <a:prstGeom prst="rect">
            <a:avLst/>
          </a:prstGeom>
        </p:spPr>
        <p:txBody>
          <a:bodyPr wrap="square">
            <a:spAutoFit/>
          </a:bodyPr>
          <a:lstStyle/>
          <a:p>
            <a:r>
              <a:rPr lang="fr-FR" sz="4000" b="1" dirty="0">
                <a:solidFill>
                  <a:srgbClr val="A50021"/>
                </a:solidFill>
              </a:rPr>
              <a:t>R</a:t>
            </a:r>
            <a:r>
              <a:rPr lang="fr-FR" sz="4000" b="1" dirty="0" smtClean="0">
                <a:solidFill>
                  <a:srgbClr val="A50021"/>
                </a:solidFill>
              </a:rPr>
              <a:t>ésultats </a:t>
            </a:r>
            <a:r>
              <a:rPr lang="fr-FR" sz="4000" b="1" dirty="0">
                <a:solidFill>
                  <a:srgbClr val="A50021"/>
                </a:solidFill>
              </a:rPr>
              <a:t>attendus de </a:t>
            </a:r>
            <a:r>
              <a:rPr lang="fr-FR" sz="4000" b="1" dirty="0" err="1">
                <a:solidFill>
                  <a:srgbClr val="A50021"/>
                </a:solidFill>
              </a:rPr>
              <a:t>Traditom</a:t>
            </a:r>
            <a:r>
              <a:rPr lang="fr-FR" sz="4000" b="1" dirty="0">
                <a:solidFill>
                  <a:srgbClr val="A50021"/>
                </a:solidFill>
              </a:rPr>
              <a:t> </a:t>
            </a:r>
          </a:p>
        </p:txBody>
      </p:sp>
      <p:sp>
        <p:nvSpPr>
          <p:cNvPr id="9" name="ZoneTexte 8"/>
          <p:cNvSpPr txBox="1"/>
          <p:nvPr/>
        </p:nvSpPr>
        <p:spPr>
          <a:xfrm>
            <a:off x="1493963" y="13285475"/>
            <a:ext cx="18578064" cy="3600986"/>
          </a:xfrm>
          <a:prstGeom prst="rect">
            <a:avLst/>
          </a:pr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3200" b="1" dirty="0">
                <a:solidFill>
                  <a:srgbClr val="A50021"/>
                </a:solidFill>
              </a:rPr>
              <a:t>INRA </a:t>
            </a:r>
            <a:r>
              <a:rPr lang="fr-FR" sz="3200" b="1" dirty="0" smtClean="0">
                <a:solidFill>
                  <a:srgbClr val="A50021"/>
                </a:solidFill>
              </a:rPr>
              <a:t>Avignon </a:t>
            </a:r>
            <a:r>
              <a:rPr lang="fr-FR" sz="2800" b="1" dirty="0" smtClean="0">
                <a:solidFill>
                  <a:srgbClr val="A50021"/>
                </a:solidFill>
              </a:rPr>
              <a:t> </a:t>
            </a:r>
            <a:r>
              <a:rPr lang="fr-FR" sz="2800" b="1" dirty="0">
                <a:solidFill>
                  <a:srgbClr val="A50021"/>
                </a:solidFill>
              </a:rPr>
              <a:t>UR de Génétique et Amélioration des Fruits et Légumes </a:t>
            </a:r>
            <a:r>
              <a:rPr lang="fr-FR" sz="2800" b="1" dirty="0" smtClean="0">
                <a:solidFill>
                  <a:srgbClr val="A50021"/>
                </a:solidFill>
              </a:rPr>
              <a:t> </a:t>
            </a:r>
          </a:p>
          <a:p>
            <a:pPr marL="342900" indent="-342900" algn="just">
              <a:buFont typeface="Arial" pitchFamily="34" charset="0"/>
              <a:buChar char="•"/>
            </a:pPr>
            <a:r>
              <a:rPr lang="fr-FR" sz="2800" dirty="0" smtClean="0"/>
              <a:t>Caractérisation </a:t>
            </a:r>
            <a:r>
              <a:rPr lang="fr-FR" sz="2800" dirty="0"/>
              <a:t>d’un ensemble de 200 accessions dont une majorité de variétés françaises appartenant à la collection nationale de variétés dites "patrimoniales" cultivées depuis longtemps en France</a:t>
            </a:r>
          </a:p>
          <a:p>
            <a:pPr marL="342900" indent="-342900" algn="just">
              <a:buFont typeface="Arial" pitchFamily="34" charset="0"/>
              <a:buChar char="•"/>
            </a:pPr>
            <a:r>
              <a:rPr lang="fr-FR" sz="2800" dirty="0"/>
              <a:t>E</a:t>
            </a:r>
            <a:r>
              <a:rPr lang="fr-FR" sz="2800" dirty="0" smtClean="0"/>
              <a:t>xploration </a:t>
            </a:r>
            <a:r>
              <a:rPr lang="fr-FR" sz="2800" dirty="0"/>
              <a:t>des interactions Génotype x Environnement et de l’impact des conditions environnementales sur la qualité des fruits</a:t>
            </a:r>
          </a:p>
          <a:p>
            <a:pPr marL="342900" indent="-342900" algn="just">
              <a:buFont typeface="Arial" pitchFamily="34" charset="0"/>
              <a:buChar char="•"/>
            </a:pPr>
            <a:r>
              <a:rPr lang="fr-FR" sz="2800" dirty="0"/>
              <a:t>C</a:t>
            </a:r>
            <a:r>
              <a:rPr lang="fr-FR" sz="2800" dirty="0" smtClean="0"/>
              <a:t>ontribution </a:t>
            </a:r>
            <a:r>
              <a:rPr lang="fr-FR" sz="2800" dirty="0"/>
              <a:t>à la modélisation statistique des préférences des consommateurs</a:t>
            </a:r>
          </a:p>
          <a:p>
            <a:pPr marL="342900" indent="-342900" algn="just">
              <a:buFont typeface="Arial" pitchFamily="34" charset="0"/>
              <a:buChar char="•"/>
            </a:pPr>
            <a:r>
              <a:rPr lang="fr-FR" sz="2800" dirty="0"/>
              <a:t>C</a:t>
            </a:r>
            <a:r>
              <a:rPr lang="fr-FR" sz="2800" dirty="0" smtClean="0"/>
              <a:t>ontribution </a:t>
            </a:r>
            <a:r>
              <a:rPr lang="fr-FR" sz="2800" dirty="0"/>
              <a:t>à la création de nouvelles variétés répondant aux attentes des consommateurs et présentant des résistances aux principaux pathogènes</a:t>
            </a:r>
            <a:r>
              <a:rPr lang="fr-FR" sz="2800" dirty="0" smtClean="0"/>
              <a:t>.</a:t>
            </a:r>
            <a:endParaRPr lang="fr-FR" sz="2800" dirty="0"/>
          </a:p>
        </p:txBody>
      </p:sp>
      <p:graphicFrame>
        <p:nvGraphicFramePr>
          <p:cNvPr id="32" name="Tableau 31"/>
          <p:cNvGraphicFramePr>
            <a:graphicFrameLocks noGrp="1"/>
          </p:cNvGraphicFramePr>
          <p:nvPr>
            <p:extLst>
              <p:ext uri="{D42A27DB-BD31-4B8C-83A1-F6EECF244321}">
                <p14:modId xmlns:p14="http://schemas.microsoft.com/office/powerpoint/2010/main" val="941304589"/>
              </p:ext>
            </p:extLst>
          </p:nvPr>
        </p:nvGraphicFramePr>
        <p:xfrm>
          <a:off x="1208084" y="34888461"/>
          <a:ext cx="13299648" cy="6379464"/>
        </p:xfrm>
        <a:graphic>
          <a:graphicData uri="http://schemas.openxmlformats.org/drawingml/2006/table">
            <a:tbl>
              <a:tblPr firstRow="1" firstCol="1" bandRow="1">
                <a:tableStyleId>{2D5ABB26-0587-4C30-8999-92F81FD0307C}</a:tableStyleId>
              </a:tblPr>
              <a:tblGrid>
                <a:gridCol w="1772787"/>
                <a:gridCol w="11526861"/>
              </a:tblGrid>
              <a:tr h="360040">
                <a:tc>
                  <a:txBody>
                    <a:bodyPr/>
                    <a:lstStyle/>
                    <a:p>
                      <a:pPr algn="l">
                        <a:lnSpc>
                          <a:spcPct val="115000"/>
                        </a:lnSpc>
                        <a:spcAft>
                          <a:spcPts val="0"/>
                        </a:spcAft>
                      </a:pPr>
                      <a:r>
                        <a:rPr lang="fr-FR" sz="2400" dirty="0" smtClean="0">
                          <a:effectLst/>
                        </a:rPr>
                        <a:t>Pays</a:t>
                      </a:r>
                      <a:endParaRPr lang="fr-FR" sz="2400" b="1"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fr-FR" sz="2400" dirty="0">
                          <a:effectLst/>
                        </a:rPr>
                        <a:t>Organisme</a:t>
                      </a:r>
                      <a:endParaRPr lang="fr-FR" sz="2400" b="1"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20">
                <a:tc>
                  <a:txBody>
                    <a:bodyPr/>
                    <a:lstStyle/>
                    <a:p>
                      <a:pPr algn="l">
                        <a:lnSpc>
                          <a:spcPct val="115000"/>
                        </a:lnSpc>
                        <a:spcAft>
                          <a:spcPts val="0"/>
                        </a:spcAft>
                      </a:pPr>
                      <a:r>
                        <a:rPr lang="fr-FR" sz="2000" dirty="0">
                          <a:effectLst/>
                        </a:rPr>
                        <a:t>Allemagne</a:t>
                      </a:r>
                      <a:endParaRPr lang="fr-FR" sz="2000"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342900" indent="-342900" algn="l">
                        <a:lnSpc>
                          <a:spcPct val="115000"/>
                        </a:lnSpc>
                        <a:spcAft>
                          <a:spcPts val="0"/>
                        </a:spcAft>
                        <a:buFont typeface="Arial" panose="020B0604020202020204" pitchFamily="34" charset="0"/>
                        <a:buChar char="•"/>
                      </a:pPr>
                      <a:r>
                        <a:rPr lang="en-US" sz="2000" dirty="0">
                          <a:effectLst/>
                        </a:rPr>
                        <a:t>European Research and Project Office GmbH : </a:t>
                      </a:r>
                      <a:r>
                        <a:rPr lang="en-US" sz="2000" dirty="0" err="1">
                          <a:effectLst/>
                        </a:rPr>
                        <a:t>Gestion</a:t>
                      </a:r>
                      <a:r>
                        <a:rPr lang="en-US" sz="2000" dirty="0">
                          <a:effectLst/>
                        </a:rPr>
                        <a:t> administrative du </a:t>
                      </a:r>
                      <a:r>
                        <a:rPr lang="en-US" sz="2000" dirty="0" err="1">
                          <a:effectLst/>
                        </a:rPr>
                        <a:t>projet</a:t>
                      </a:r>
                      <a:r>
                        <a:rPr lang="en-US" sz="2000" dirty="0">
                          <a:effectLst/>
                        </a:rPr>
                        <a:t>  </a:t>
                      </a:r>
                      <a:endParaRPr lang="fr-FR" sz="2000" dirty="0">
                        <a:effectLst/>
                        <a:latin typeface="Arial" panose="020B0604020202020204" pitchFamily="34" charset="0"/>
                        <a:ea typeface="Calibri"/>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tcPr>
                </a:tc>
              </a:tr>
              <a:tr h="350520">
                <a:tc rowSpan="2">
                  <a:txBody>
                    <a:bodyPr/>
                    <a:lstStyle/>
                    <a:p>
                      <a:pPr algn="l">
                        <a:lnSpc>
                          <a:spcPct val="115000"/>
                        </a:lnSpc>
                        <a:spcAft>
                          <a:spcPts val="0"/>
                        </a:spcAft>
                      </a:pPr>
                      <a:r>
                        <a:rPr lang="fr-FR" sz="2000" dirty="0">
                          <a:effectLst/>
                        </a:rPr>
                        <a:t>France</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fr-FR" sz="2000" dirty="0">
                          <a:effectLst/>
                        </a:rPr>
                        <a:t>Institut National de la Recherche Agronomique, INRA</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vMerge="1">
                  <a:txBody>
                    <a:bodyPr/>
                    <a:lstStyle/>
                    <a:p>
                      <a:endParaRPr lang="fr-FR"/>
                    </a:p>
                  </a:txBody>
                  <a:tcPr/>
                </a:tc>
                <a:tc>
                  <a:txBody>
                    <a:bodyPr/>
                    <a:lstStyle/>
                    <a:p>
                      <a:pPr marL="342900" indent="-342900" algn="l">
                        <a:lnSpc>
                          <a:spcPct val="115000"/>
                        </a:lnSpc>
                        <a:spcAft>
                          <a:spcPts val="0"/>
                        </a:spcAft>
                        <a:buFont typeface="Arial" panose="020B0604020202020204" pitchFamily="34" charset="0"/>
                        <a:buChar char="•"/>
                      </a:pPr>
                      <a:r>
                        <a:rPr lang="fr-FR" sz="2000" dirty="0">
                          <a:effectLst/>
                        </a:rPr>
                        <a:t>Centre Technique Interprofessionnel des Fruits et Légumes, </a:t>
                      </a:r>
                      <a:r>
                        <a:rPr lang="fr-FR" sz="2000" dirty="0" err="1">
                          <a:effectLst/>
                        </a:rPr>
                        <a:t>Ctifl</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rowSpan="2">
                  <a:txBody>
                    <a:bodyPr/>
                    <a:lstStyle/>
                    <a:p>
                      <a:pPr algn="l">
                        <a:lnSpc>
                          <a:spcPct val="115000"/>
                        </a:lnSpc>
                        <a:spcAft>
                          <a:spcPts val="0"/>
                        </a:spcAft>
                      </a:pPr>
                      <a:r>
                        <a:rPr lang="en-US" sz="2000" smtClean="0">
                          <a:effectLst/>
                        </a:rPr>
                        <a:t>Allemagne</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en-US" sz="2000" dirty="0">
                          <a:effectLst/>
                        </a:rPr>
                        <a:t>Max Planck </a:t>
                      </a:r>
                      <a:r>
                        <a:rPr lang="en-US" sz="2000" dirty="0" err="1">
                          <a:effectLst/>
                        </a:rPr>
                        <a:t>Gesellschaft</a:t>
                      </a:r>
                      <a:r>
                        <a:rPr lang="en-US" sz="2000" dirty="0">
                          <a:effectLst/>
                        </a:rPr>
                        <a:t> </a:t>
                      </a:r>
                      <a:r>
                        <a:rPr lang="en-US" sz="2000" dirty="0" err="1">
                          <a:effectLst/>
                        </a:rPr>
                        <a:t>zur</a:t>
                      </a:r>
                      <a:r>
                        <a:rPr lang="en-US" sz="2000" dirty="0">
                          <a:effectLst/>
                        </a:rPr>
                        <a:t> </a:t>
                      </a:r>
                      <a:r>
                        <a:rPr lang="en-US" sz="2000" dirty="0" err="1">
                          <a:effectLst/>
                        </a:rPr>
                        <a:t>Foerderung</a:t>
                      </a:r>
                      <a:r>
                        <a:rPr lang="en-US" sz="2000" dirty="0">
                          <a:effectLst/>
                        </a:rPr>
                        <a:t> der </a:t>
                      </a:r>
                      <a:r>
                        <a:rPr lang="en-US" sz="2000" dirty="0" err="1">
                          <a:effectLst/>
                        </a:rPr>
                        <a:t>Wissenschaften</a:t>
                      </a:r>
                      <a:r>
                        <a:rPr lang="en-US" sz="2000" dirty="0">
                          <a:effectLst/>
                        </a:rPr>
                        <a:t> </a:t>
                      </a:r>
                      <a:r>
                        <a:rPr lang="en-US" sz="2000" dirty="0" err="1">
                          <a:effectLst/>
                        </a:rPr>
                        <a:t>e.V</a:t>
                      </a:r>
                      <a:r>
                        <a:rPr lang="en-US" sz="2000" dirty="0">
                          <a:effectLst/>
                        </a:rPr>
                        <a:t>. </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vMerge="1">
                  <a:txBody>
                    <a:bodyPr/>
                    <a:lstStyle/>
                    <a:p>
                      <a:endParaRPr lang="fr-FR"/>
                    </a:p>
                  </a:txBody>
                  <a:tcPr/>
                </a:tc>
                <a:tc>
                  <a:txBody>
                    <a:bodyPr/>
                    <a:lstStyle/>
                    <a:p>
                      <a:pPr marL="342900" indent="-342900" algn="l">
                        <a:lnSpc>
                          <a:spcPct val="115000"/>
                        </a:lnSpc>
                        <a:spcAft>
                          <a:spcPts val="0"/>
                        </a:spcAft>
                        <a:buFont typeface="Arial" panose="020B0604020202020204" pitchFamily="34" charset="0"/>
                        <a:buChar char="•"/>
                      </a:pPr>
                      <a:r>
                        <a:rPr lang="en-US" sz="2000" dirty="0">
                          <a:effectLst/>
                        </a:rPr>
                        <a:t>European Research and Project Office GmbH</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rowSpan="2">
                  <a:txBody>
                    <a:bodyPr/>
                    <a:lstStyle/>
                    <a:p>
                      <a:pPr algn="l">
                        <a:lnSpc>
                          <a:spcPct val="115000"/>
                        </a:lnSpc>
                        <a:spcAft>
                          <a:spcPts val="0"/>
                        </a:spcAft>
                      </a:pPr>
                      <a:r>
                        <a:rPr lang="en-US" sz="2000" dirty="0" err="1">
                          <a:effectLst/>
                        </a:rPr>
                        <a:t>Grèce</a:t>
                      </a:r>
                      <a:endParaRPr lang="fr-FR" sz="2000" dirty="0">
                        <a:effectLst/>
                      </a:endParaRPr>
                    </a:p>
                    <a:p>
                      <a:pPr algn="l">
                        <a:lnSpc>
                          <a:spcPct val="115000"/>
                        </a:lnSpc>
                        <a:spcAft>
                          <a:spcPts val="0"/>
                        </a:spcAft>
                      </a:pPr>
                      <a:r>
                        <a:rPr lang="en-US" sz="2000" dirty="0">
                          <a:effectLst/>
                        </a:rPr>
                        <a:t> </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en-US" sz="2000" dirty="0" err="1">
                          <a:effectLst/>
                        </a:rPr>
                        <a:t>Aristotelio-Panepistimio-Thessalonikis</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vMerge="1">
                  <a:txBody>
                    <a:bodyPr/>
                    <a:lstStyle/>
                    <a:p>
                      <a:endParaRPr lang="fr-FR"/>
                    </a:p>
                  </a:txBody>
                  <a:tcPr/>
                </a:tc>
                <a:tc>
                  <a:txBody>
                    <a:bodyPr/>
                    <a:lstStyle/>
                    <a:p>
                      <a:pPr marL="342900" indent="-342900" algn="l">
                        <a:lnSpc>
                          <a:spcPct val="115000"/>
                        </a:lnSpc>
                        <a:spcAft>
                          <a:spcPts val="0"/>
                        </a:spcAft>
                        <a:buFont typeface="Arial" panose="020B0604020202020204" pitchFamily="34" charset="0"/>
                        <a:buChar char="•"/>
                      </a:pPr>
                      <a:r>
                        <a:rPr lang="en-US" sz="2000" dirty="0" err="1">
                          <a:effectLst/>
                        </a:rPr>
                        <a:t>Agrotobiomhchanikos</a:t>
                      </a:r>
                      <a:r>
                        <a:rPr lang="en-US" sz="2000" dirty="0">
                          <a:effectLst/>
                        </a:rPr>
                        <a:t> </a:t>
                      </a:r>
                      <a:r>
                        <a:rPr lang="en-US" sz="2000" dirty="0" err="1">
                          <a:effectLst/>
                        </a:rPr>
                        <a:t>Synetairismos</a:t>
                      </a:r>
                      <a:r>
                        <a:rPr lang="en-US" sz="2000" dirty="0">
                          <a:effectLst/>
                        </a:rPr>
                        <a:t> </a:t>
                      </a:r>
                      <a:r>
                        <a:rPr lang="en-US" sz="2000" dirty="0" err="1">
                          <a:effectLst/>
                        </a:rPr>
                        <a:t>Tympakioy</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r>
                        <a:rPr lang="en-US" sz="2000" dirty="0" err="1" smtClean="0">
                          <a:effectLst/>
                        </a:rPr>
                        <a:t>Israël</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en-US" sz="2000" dirty="0">
                          <a:effectLst/>
                        </a:rPr>
                        <a:t>The Hebrew University of Jerusalem</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r>
                        <a:rPr lang="fr-FR" sz="2000" dirty="0">
                          <a:effectLst/>
                        </a:rPr>
                        <a:t>Royaume Uni </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en-US" sz="2000" dirty="0">
                          <a:effectLst/>
                        </a:rPr>
                        <a:t>The University of Nottingham</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rowSpan="3">
                  <a:txBody>
                    <a:bodyPr/>
                    <a:lstStyle/>
                    <a:p>
                      <a:pPr algn="l">
                        <a:lnSpc>
                          <a:spcPct val="115000"/>
                        </a:lnSpc>
                        <a:spcAft>
                          <a:spcPts val="0"/>
                        </a:spcAft>
                      </a:pPr>
                      <a:r>
                        <a:rPr lang="fr-FR" sz="2000" dirty="0" smtClean="0">
                          <a:effectLst/>
                        </a:rPr>
                        <a:t>Italie</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fr-FR" sz="2000" dirty="0" err="1">
                          <a:effectLst/>
                        </a:rPr>
                        <a:t>Agenzia</a:t>
                      </a:r>
                      <a:r>
                        <a:rPr lang="fr-FR" sz="2000" dirty="0">
                          <a:effectLst/>
                        </a:rPr>
                        <a:t> </a:t>
                      </a:r>
                      <a:r>
                        <a:rPr lang="fr-FR" sz="2000" dirty="0" err="1">
                          <a:effectLst/>
                        </a:rPr>
                        <a:t>Nazionale</a:t>
                      </a:r>
                      <a:r>
                        <a:rPr lang="fr-FR" sz="2000" dirty="0">
                          <a:effectLst/>
                        </a:rPr>
                        <a:t> Per Le </a:t>
                      </a:r>
                      <a:r>
                        <a:rPr lang="fr-FR" sz="2000" dirty="0" err="1">
                          <a:effectLst/>
                        </a:rPr>
                        <a:t>NuoveTecnologie</a:t>
                      </a:r>
                      <a:r>
                        <a:rPr lang="fr-FR" sz="2000" dirty="0">
                          <a:effectLst/>
                        </a:rPr>
                        <a:t>, L’</a:t>
                      </a:r>
                      <a:r>
                        <a:rPr lang="fr-FR" sz="2000" dirty="0" err="1">
                          <a:effectLst/>
                        </a:rPr>
                        <a:t>Energia</a:t>
                      </a:r>
                      <a:r>
                        <a:rPr lang="fr-FR" sz="2000" dirty="0">
                          <a:effectLst/>
                        </a:rPr>
                        <a:t> E Lo </a:t>
                      </a:r>
                      <a:r>
                        <a:rPr lang="fr-FR" sz="2000" dirty="0" err="1">
                          <a:effectLst/>
                        </a:rPr>
                        <a:t>Sviluppo</a:t>
                      </a:r>
                      <a:r>
                        <a:rPr lang="fr-FR" sz="2000" dirty="0">
                          <a:effectLst/>
                        </a:rPr>
                        <a:t> Economico </a:t>
                      </a:r>
                      <a:r>
                        <a:rPr lang="fr-FR" sz="2000" dirty="0" err="1">
                          <a:effectLst/>
                        </a:rPr>
                        <a:t>Sostenibile</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v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Arial" panose="020B0604020202020204" pitchFamily="34" charset="0"/>
                        <a:buChar char="•"/>
                      </a:pPr>
                      <a:r>
                        <a:rPr lang="fr-FR" sz="2000" dirty="0" err="1">
                          <a:effectLst/>
                        </a:rPr>
                        <a:t>Consiglio</a:t>
                      </a:r>
                      <a:r>
                        <a:rPr lang="fr-FR" sz="2000" dirty="0">
                          <a:effectLst/>
                        </a:rPr>
                        <a:t> </a:t>
                      </a:r>
                      <a:r>
                        <a:rPr lang="fr-FR" sz="2000" dirty="0" err="1">
                          <a:effectLst/>
                        </a:rPr>
                        <a:t>Nazionale</a:t>
                      </a:r>
                      <a:r>
                        <a:rPr lang="fr-FR" sz="2000" dirty="0">
                          <a:effectLst/>
                        </a:rPr>
                        <a:t> delle </a:t>
                      </a:r>
                      <a:r>
                        <a:rPr lang="fr-FR" sz="2000" dirty="0" err="1">
                          <a:effectLst/>
                        </a:rPr>
                        <a:t>Ricerche</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vMerge="1">
                  <a:txBody>
                    <a:bodyPr/>
                    <a:lstStyle/>
                    <a:p>
                      <a:pPr>
                        <a:lnSpc>
                          <a:spcPct val="115000"/>
                        </a:lnSpc>
                        <a:spcAft>
                          <a:spcPts val="0"/>
                        </a:spcAft>
                      </a:pPr>
                      <a:endParaRPr lang="fr-FR" sz="2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Arial" panose="020B0604020202020204" pitchFamily="34" charset="0"/>
                        <a:buChar char="•"/>
                      </a:pPr>
                      <a:r>
                        <a:rPr lang="en-US" sz="2000" dirty="0">
                          <a:effectLst/>
                        </a:rPr>
                        <a:t>ARCA 2010 </a:t>
                      </a:r>
                      <a:r>
                        <a:rPr lang="en-US" sz="2000" dirty="0" err="1">
                          <a:effectLst/>
                        </a:rPr>
                        <a:t>Societa</a:t>
                      </a:r>
                      <a:r>
                        <a:rPr lang="en-US" sz="2000" dirty="0">
                          <a:effectLst/>
                        </a:rPr>
                        <a:t> </a:t>
                      </a:r>
                      <a:r>
                        <a:rPr lang="en-US" sz="2000" dirty="0" err="1">
                          <a:effectLst/>
                        </a:rPr>
                        <a:t>Cooperativa</a:t>
                      </a:r>
                      <a:r>
                        <a:rPr lang="en-US" sz="2000" dirty="0">
                          <a:effectLst/>
                        </a:rPr>
                        <a:t> </a:t>
                      </a:r>
                      <a:r>
                        <a:rPr lang="en-US" sz="2000" dirty="0" err="1">
                          <a:effectLst/>
                        </a:rPr>
                        <a:t>A.r.l</a:t>
                      </a:r>
                      <a:r>
                        <a:rPr lang="en-US" sz="2000" dirty="0">
                          <a:effectLst/>
                        </a:rPr>
                        <a:t>.</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r>
                        <a:rPr lang="en-US" sz="2000" dirty="0">
                          <a:effectLst/>
                        </a:rPr>
                        <a:t>Pays-Bas</a:t>
                      </a: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en-US" sz="2000" dirty="0" err="1">
                          <a:effectLst/>
                        </a:rPr>
                        <a:t>Stichting</a:t>
                      </a:r>
                      <a:r>
                        <a:rPr lang="en-US" sz="2000" dirty="0">
                          <a:effectLst/>
                        </a:rPr>
                        <a:t> </a:t>
                      </a:r>
                      <a:r>
                        <a:rPr lang="en-US" sz="2000" dirty="0" err="1">
                          <a:effectLst/>
                        </a:rPr>
                        <a:t>Dienst</a:t>
                      </a:r>
                      <a:r>
                        <a:rPr lang="en-US" sz="2000" dirty="0">
                          <a:effectLst/>
                        </a:rPr>
                        <a:t> </a:t>
                      </a:r>
                      <a:r>
                        <a:rPr lang="en-US" sz="2000" dirty="0" err="1">
                          <a:effectLst/>
                        </a:rPr>
                        <a:t>Landbouwkundig</a:t>
                      </a:r>
                      <a:r>
                        <a:rPr lang="en-US" sz="2000" dirty="0">
                          <a:effectLst/>
                        </a:rPr>
                        <a:t> </a:t>
                      </a:r>
                      <a:r>
                        <a:rPr lang="en-US" sz="2000" dirty="0" err="1">
                          <a:effectLst/>
                        </a:rPr>
                        <a:t>Onderzoek</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marL="0" marR="0" indent="0" algn="l" defTabSz="886877" rtl="0" eaLnBrk="1" fontAlgn="auto" latinLnBrk="0" hangingPunct="1">
                        <a:lnSpc>
                          <a:spcPct val="115000"/>
                        </a:lnSpc>
                        <a:spcBef>
                          <a:spcPts val="0"/>
                        </a:spcBef>
                        <a:spcAft>
                          <a:spcPts val="0"/>
                        </a:spcAft>
                        <a:buClrTx/>
                        <a:buSzTx/>
                        <a:buFontTx/>
                        <a:buNone/>
                        <a:tabLst/>
                        <a:defRPr/>
                      </a:pPr>
                      <a:r>
                        <a:rPr lang="fr-FR" sz="2000" dirty="0" smtClean="0">
                          <a:effectLst/>
                        </a:rPr>
                        <a:t>Espagne</a:t>
                      </a:r>
                      <a:endParaRPr lang="fr-FR" sz="2000" dirty="0" smtClean="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fr-FR" sz="2000" dirty="0" err="1">
                          <a:effectLst/>
                        </a:rPr>
                        <a:t>Agencia</a:t>
                      </a:r>
                      <a:r>
                        <a:rPr lang="fr-FR" sz="2000" dirty="0">
                          <a:effectLst/>
                        </a:rPr>
                        <a:t> </a:t>
                      </a:r>
                      <a:r>
                        <a:rPr lang="fr-FR" sz="2000" dirty="0" err="1">
                          <a:effectLst/>
                        </a:rPr>
                        <a:t>Estatal</a:t>
                      </a:r>
                      <a:r>
                        <a:rPr lang="fr-FR" sz="2000" dirty="0">
                          <a:effectLst/>
                        </a:rPr>
                        <a:t> </a:t>
                      </a:r>
                      <a:r>
                        <a:rPr lang="fr-FR" sz="2000" dirty="0" err="1">
                          <a:effectLst/>
                        </a:rPr>
                        <a:t>Consejo</a:t>
                      </a:r>
                      <a:r>
                        <a:rPr lang="fr-FR" sz="2000" dirty="0">
                          <a:effectLst/>
                        </a:rPr>
                        <a:t> Superior de </a:t>
                      </a:r>
                      <a:r>
                        <a:rPr lang="fr-FR" sz="2000" dirty="0" err="1">
                          <a:effectLst/>
                        </a:rPr>
                        <a:t>Investigaciones</a:t>
                      </a:r>
                      <a:r>
                        <a:rPr lang="fr-FR" sz="2000" dirty="0">
                          <a:effectLst/>
                        </a:rPr>
                        <a:t> </a:t>
                      </a:r>
                      <a:r>
                        <a:rPr lang="fr-FR" sz="2000" dirty="0" err="1">
                          <a:effectLst/>
                        </a:rPr>
                        <a:t>Científicas</a:t>
                      </a:r>
                      <a:r>
                        <a:rPr lang="fr-FR" sz="2000" dirty="0">
                          <a:effectLst/>
                        </a:rPr>
                        <a:t> </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fr-FR" sz="2000" dirty="0" err="1">
                          <a:effectLst/>
                        </a:rPr>
                        <a:t>Universidad</a:t>
                      </a:r>
                      <a:r>
                        <a:rPr lang="fr-FR" sz="2000" dirty="0">
                          <a:effectLst/>
                        </a:rPr>
                        <a:t> </a:t>
                      </a:r>
                      <a:r>
                        <a:rPr lang="fr-FR" sz="2000" dirty="0" err="1">
                          <a:effectLst/>
                        </a:rPr>
                        <a:t>Politécnica</a:t>
                      </a:r>
                      <a:r>
                        <a:rPr lang="fr-FR" sz="2000" dirty="0">
                          <a:effectLst/>
                        </a:rPr>
                        <a:t> de Valencia</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endParaRPr lang="fr-FR"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l">
                        <a:lnSpc>
                          <a:spcPct val="115000"/>
                        </a:lnSpc>
                        <a:spcAft>
                          <a:spcPts val="0"/>
                        </a:spcAft>
                        <a:buFont typeface="Arial" panose="020B0604020202020204" pitchFamily="34" charset="0"/>
                        <a:buChar char="•"/>
                      </a:pPr>
                      <a:r>
                        <a:rPr lang="fr-FR" sz="2000" dirty="0" err="1">
                          <a:effectLst/>
                        </a:rPr>
                        <a:t>Associacion</a:t>
                      </a:r>
                      <a:r>
                        <a:rPr lang="fr-FR" sz="2000" dirty="0">
                          <a:effectLst/>
                        </a:rPr>
                        <a:t> de </a:t>
                      </a:r>
                      <a:r>
                        <a:rPr lang="fr-FR" sz="2000" dirty="0" err="1">
                          <a:effectLst/>
                        </a:rPr>
                        <a:t>Productores</a:t>
                      </a:r>
                      <a:r>
                        <a:rPr lang="fr-FR" sz="2000" dirty="0">
                          <a:effectLst/>
                        </a:rPr>
                        <a:t> y </a:t>
                      </a:r>
                      <a:r>
                        <a:rPr lang="fr-FR" sz="2000" dirty="0" err="1">
                          <a:effectLst/>
                        </a:rPr>
                        <a:t>Comercializadores</a:t>
                      </a:r>
                      <a:r>
                        <a:rPr lang="fr-FR" sz="2000" dirty="0">
                          <a:effectLst/>
                        </a:rPr>
                        <a:t> de la </a:t>
                      </a:r>
                      <a:r>
                        <a:rPr lang="fr-FR" sz="2000" dirty="0" err="1">
                          <a:effectLst/>
                        </a:rPr>
                        <a:t>Tomata</a:t>
                      </a:r>
                      <a:r>
                        <a:rPr lang="fr-FR" sz="2000" dirty="0">
                          <a:effectLst/>
                        </a:rPr>
                        <a:t> de </a:t>
                      </a:r>
                      <a:r>
                        <a:rPr lang="fr-FR" sz="2000" dirty="0" err="1">
                          <a:effectLst/>
                        </a:rPr>
                        <a:t>Penjard'Alcala</a:t>
                      </a:r>
                      <a:r>
                        <a:rPr lang="fr-FR" sz="2000" dirty="0">
                          <a:effectLst/>
                        </a:rPr>
                        <a:t> de </a:t>
                      </a:r>
                      <a:r>
                        <a:rPr lang="fr-FR" sz="2000" dirty="0" err="1">
                          <a:effectLst/>
                        </a:rPr>
                        <a:t>Xivert</a:t>
                      </a:r>
                      <a:r>
                        <a:rPr lang="fr-FR" sz="2000" dirty="0">
                          <a:effectLst/>
                        </a:rPr>
                        <a:t> ()</a:t>
                      </a:r>
                      <a:endParaRPr lang="fr-FR" sz="2000" dirty="0">
                        <a:effectLst/>
                        <a:latin typeface="Arial" panose="020B0604020202020204" pitchFamily="34" charset="0"/>
                        <a:ea typeface="Calibri"/>
                        <a:cs typeface="Arial" panose="020B0604020202020204" pitchFamily="34" charset="0"/>
                      </a:endParaRPr>
                    </a:p>
                  </a:txBody>
                  <a:tcPr marL="68580" marR="68580" marT="0" marB="0"/>
                </a:tc>
              </a:tr>
              <a:tr h="350520">
                <a:tc>
                  <a:txBody>
                    <a:bodyPr/>
                    <a:lstStyle/>
                    <a:p>
                      <a:pPr algn="l">
                        <a:lnSpc>
                          <a:spcPct val="115000"/>
                        </a:lnSpc>
                        <a:spcAft>
                          <a:spcPts val="0"/>
                        </a:spcAft>
                      </a:pPr>
                      <a:endParaRPr lang="fr-FR" sz="2000" dirty="0">
                        <a:effectLst/>
                        <a:latin typeface="Arial" panose="020B0604020202020204" pitchFamily="34" charset="0"/>
                        <a:ea typeface="Calibri"/>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342900" indent="-342900" algn="l">
                        <a:lnSpc>
                          <a:spcPct val="115000"/>
                        </a:lnSpc>
                        <a:spcAft>
                          <a:spcPts val="0"/>
                        </a:spcAft>
                        <a:buFont typeface="Arial" panose="020B0604020202020204" pitchFamily="34" charset="0"/>
                        <a:buChar char="•"/>
                      </a:pPr>
                      <a:r>
                        <a:rPr lang="fr-FR" sz="2000" dirty="0" err="1">
                          <a:effectLst/>
                        </a:rPr>
                        <a:t>Meridiem</a:t>
                      </a:r>
                      <a:r>
                        <a:rPr lang="fr-FR" sz="2000" dirty="0">
                          <a:effectLst/>
                        </a:rPr>
                        <a:t> </a:t>
                      </a:r>
                      <a:r>
                        <a:rPr lang="fr-FR" sz="2000" dirty="0" err="1">
                          <a:effectLst/>
                        </a:rPr>
                        <a:t>Seeds</a:t>
                      </a:r>
                      <a:r>
                        <a:rPr lang="fr-FR" sz="2000" dirty="0">
                          <a:effectLst/>
                        </a:rPr>
                        <a:t> S.L. </a:t>
                      </a:r>
                      <a:endParaRPr lang="fr-FR" sz="2000" dirty="0">
                        <a:effectLst/>
                        <a:latin typeface="Arial" panose="020B0604020202020204" pitchFamily="34" charset="0"/>
                        <a:ea typeface="Calibri"/>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6" name="ZoneTexte 5"/>
          <p:cNvSpPr txBox="1"/>
          <p:nvPr/>
        </p:nvSpPr>
        <p:spPr>
          <a:xfrm>
            <a:off x="1104918" y="7444781"/>
            <a:ext cx="28073166" cy="4031873"/>
          </a:xfrm>
          <a:prstGeom prst="rect">
            <a:avLst/>
          </a:prstGeom>
          <a:solidFill>
            <a:schemeClr val="accent2">
              <a:lumMod val="20000"/>
              <a:lumOff val="80000"/>
            </a:schemeClr>
          </a:solidFill>
          <a:ln>
            <a:solidFill>
              <a:schemeClr val="tx1"/>
            </a:solidFill>
          </a:ln>
        </p:spPr>
        <p:txBody>
          <a:bodyPr wrap="square" rtlCol="0">
            <a:spAutoFit/>
          </a:bodyPr>
          <a:lstStyle/>
          <a:p>
            <a:pPr algn="just"/>
            <a:r>
              <a:rPr lang="fr-FR" sz="4000" b="1" dirty="0">
                <a:solidFill>
                  <a:srgbClr val="A50021"/>
                </a:solidFill>
              </a:rPr>
              <a:t>Les principales missions du projet </a:t>
            </a:r>
            <a:r>
              <a:rPr lang="fr-FR" sz="4000" b="1" dirty="0" smtClean="0">
                <a:solidFill>
                  <a:srgbClr val="A50021"/>
                </a:solidFill>
              </a:rPr>
              <a:t>TRADITOM :</a:t>
            </a:r>
            <a:endParaRPr lang="fr-FR" sz="4000" b="1" dirty="0">
              <a:solidFill>
                <a:srgbClr val="A50021"/>
              </a:solidFill>
            </a:endParaRPr>
          </a:p>
          <a:p>
            <a:pPr algn="just"/>
            <a:endParaRPr lang="fr-FR" sz="2000" dirty="0"/>
          </a:p>
          <a:p>
            <a:pPr marL="342900" indent="-342900" algn="just">
              <a:buFont typeface="Arial" panose="020B0604020202020204" pitchFamily="34" charset="0"/>
              <a:buChar char="•"/>
            </a:pPr>
            <a:r>
              <a:rPr lang="fr-FR" sz="2800" dirty="0"/>
              <a:t>Identifier et valoriser les variétés traditionnelles de tomates européennes </a:t>
            </a:r>
            <a:r>
              <a:rPr lang="fr-FR" sz="2800" dirty="0" smtClean="0"/>
              <a:t>ainsi que leurs </a:t>
            </a:r>
            <a:r>
              <a:rPr lang="fr-FR" sz="2800" dirty="0"/>
              <a:t>pratiques culturales</a:t>
            </a:r>
          </a:p>
          <a:p>
            <a:pPr marL="342900" indent="-342900" algn="just">
              <a:buFont typeface="Arial" panose="020B0604020202020204" pitchFamily="34" charset="0"/>
              <a:buChar char="•"/>
            </a:pPr>
            <a:r>
              <a:rPr lang="fr-FR" sz="2800" dirty="0"/>
              <a:t>Valoriser la diversité génétique de ces tomates </a:t>
            </a:r>
            <a:r>
              <a:rPr lang="fr-FR" sz="2800" dirty="0" smtClean="0"/>
              <a:t>et accroître </a:t>
            </a:r>
            <a:r>
              <a:rPr lang="fr-FR" sz="2800" dirty="0"/>
              <a:t>leur résistance et productivité afin d’éviter leur remplacement total par des cultivars modernes plus productifs </a:t>
            </a:r>
            <a:r>
              <a:rPr lang="fr-FR" sz="2800" dirty="0" smtClean="0"/>
              <a:t>mais moins </a:t>
            </a:r>
            <a:r>
              <a:rPr lang="fr-FR" sz="2800" dirty="0"/>
              <a:t>riches génétiquement </a:t>
            </a:r>
          </a:p>
          <a:p>
            <a:pPr marL="342900" indent="-342900" algn="just">
              <a:buFont typeface="Arial" panose="020B0604020202020204" pitchFamily="34" charset="0"/>
              <a:buChar char="•"/>
            </a:pPr>
            <a:r>
              <a:rPr lang="fr-FR" sz="2800" dirty="0" smtClean="0"/>
              <a:t>Maintenir </a:t>
            </a:r>
            <a:r>
              <a:rPr lang="fr-FR" sz="2800" dirty="0"/>
              <a:t>une agriculture diversifiée, contribuer à la sécurité alimentaire et sanitaire, satisfaire la demande des consommateurs, apporter un support au développement économique des agriculteurs </a:t>
            </a:r>
            <a:r>
              <a:rPr lang="fr-FR" sz="2800" dirty="0" smtClean="0"/>
              <a:t>ruraux</a:t>
            </a:r>
            <a:endParaRPr lang="fr-FR" sz="2800" dirty="0"/>
          </a:p>
          <a:p>
            <a:pPr marL="342900" indent="-342900" algn="just">
              <a:buFont typeface="Arial" panose="020B0604020202020204" pitchFamily="34" charset="0"/>
              <a:buChar char="•"/>
            </a:pPr>
            <a:r>
              <a:rPr lang="fr-FR" sz="2800" dirty="0"/>
              <a:t>Aider à la conservation des variétés traditionnelles de tomates et </a:t>
            </a:r>
            <a:r>
              <a:rPr lang="fr-FR" sz="2800" dirty="0" smtClean="0"/>
              <a:t>accroître </a:t>
            </a:r>
            <a:r>
              <a:rPr lang="fr-FR" sz="2800" dirty="0"/>
              <a:t>leur compétitivité sur le marché mondial et local en créant des liens entre la </a:t>
            </a:r>
            <a:r>
              <a:rPr lang="fr-FR" sz="2800" dirty="0" smtClean="0"/>
              <a:t>recherche </a:t>
            </a:r>
            <a:r>
              <a:rPr lang="fr-FR" sz="2800" dirty="0"/>
              <a:t>et les différents </a:t>
            </a:r>
            <a:r>
              <a:rPr lang="fr-FR" sz="2800" dirty="0" smtClean="0"/>
              <a:t>chaînons </a:t>
            </a:r>
            <a:r>
              <a:rPr lang="fr-FR" sz="2800" dirty="0"/>
              <a:t>de la </a:t>
            </a:r>
            <a:r>
              <a:rPr lang="fr-FR" sz="2800" dirty="0" smtClean="0"/>
              <a:t>chaîne </a:t>
            </a:r>
            <a:r>
              <a:rPr lang="fr-FR" sz="2800" dirty="0"/>
              <a:t>de production</a:t>
            </a:r>
            <a:r>
              <a:rPr lang="fr-FR" sz="2800" dirty="0" smtClean="0"/>
              <a:t>.</a:t>
            </a:r>
            <a:endParaRPr lang="en-US" sz="2800" dirty="0"/>
          </a:p>
        </p:txBody>
      </p:sp>
      <p:sp>
        <p:nvSpPr>
          <p:cNvPr id="12" name="ZoneTexte 11"/>
          <p:cNvSpPr txBox="1"/>
          <p:nvPr/>
        </p:nvSpPr>
        <p:spPr>
          <a:xfrm>
            <a:off x="1220864" y="5653213"/>
            <a:ext cx="27957220" cy="1800493"/>
          </a:xfrm>
          <a:prstGeom prst="rect">
            <a:avLst/>
          </a:prstGeom>
          <a:noFill/>
        </p:spPr>
        <p:txBody>
          <a:bodyPr wrap="square" rtlCol="0">
            <a:spAutoFit/>
          </a:bodyPr>
          <a:lstStyle/>
          <a:p>
            <a:pPr algn="just"/>
            <a:r>
              <a:rPr lang="fr-FR" sz="3200" b="1" dirty="0" smtClean="0"/>
              <a:t>TRADITOM</a:t>
            </a:r>
            <a:r>
              <a:rPr lang="fr-FR" sz="2800" dirty="0" smtClean="0"/>
              <a:t> est un projet </a:t>
            </a:r>
            <a:r>
              <a:rPr lang="fr-FR" sz="2800" dirty="0"/>
              <a:t>collaboratif </a:t>
            </a:r>
            <a:r>
              <a:rPr lang="fr-FR" sz="2800" dirty="0" smtClean="0"/>
              <a:t>de recherche européen sur 3 ans mis en place le 1</a:t>
            </a:r>
            <a:r>
              <a:rPr lang="fr-FR" sz="2800" baseline="30000" dirty="0" smtClean="0"/>
              <a:t>e</a:t>
            </a:r>
            <a:r>
              <a:rPr lang="fr-FR" sz="2800" dirty="0" smtClean="0"/>
              <a:t> mars 2015 </a:t>
            </a:r>
            <a:r>
              <a:rPr lang="fr-FR" sz="2800" dirty="0"/>
              <a:t>par </a:t>
            </a:r>
            <a:r>
              <a:rPr lang="fr-FR" sz="2800" dirty="0" smtClean="0"/>
              <a:t>le programme </a:t>
            </a:r>
            <a:r>
              <a:rPr lang="fr-FR" sz="2800" dirty="0"/>
              <a:t>européen pour la recherche et le </a:t>
            </a:r>
            <a:r>
              <a:rPr lang="fr-FR" sz="2800" dirty="0" smtClean="0"/>
              <a:t>développement Horizon 2020 avec un budget total de 4,3 million d’euros. Ce </a:t>
            </a:r>
            <a:r>
              <a:rPr lang="fr-FR" sz="2800" dirty="0"/>
              <a:t>projet s’appuie sur </a:t>
            </a:r>
            <a:r>
              <a:rPr lang="fr-FR" sz="2800" dirty="0" smtClean="0"/>
              <a:t>une équipe de 16 institutions  de  8 pays européens, comprenant </a:t>
            </a:r>
            <a:r>
              <a:rPr lang="fr-FR" sz="2800" dirty="0"/>
              <a:t>des institutions de recherche, des association locales d’agriculteurs, des PME et des entreprises de sélection permettant une expertise pluridisciplinaire sur la tomate ancienne</a:t>
            </a:r>
            <a:r>
              <a:rPr lang="fr-FR" sz="2400" dirty="0"/>
              <a:t>.</a:t>
            </a:r>
          </a:p>
          <a:p>
            <a:r>
              <a:rPr lang="fr-FR" dirty="0"/>
              <a:t>   </a:t>
            </a:r>
            <a:endParaRPr lang="en-US" dirty="0"/>
          </a:p>
        </p:txBody>
      </p:sp>
      <p:graphicFrame>
        <p:nvGraphicFramePr>
          <p:cNvPr id="38" name="Tableau 37"/>
          <p:cNvGraphicFramePr>
            <a:graphicFrameLocks noGrp="1"/>
          </p:cNvGraphicFramePr>
          <p:nvPr>
            <p:extLst>
              <p:ext uri="{D42A27DB-BD31-4B8C-83A1-F6EECF244321}">
                <p14:modId xmlns:p14="http://schemas.microsoft.com/office/powerpoint/2010/main" val="150294379"/>
              </p:ext>
            </p:extLst>
          </p:nvPr>
        </p:nvGraphicFramePr>
        <p:xfrm>
          <a:off x="15872301" y="23825123"/>
          <a:ext cx="13170591" cy="5943657"/>
        </p:xfrm>
        <a:graphic>
          <a:graphicData uri="http://schemas.openxmlformats.org/drawingml/2006/table">
            <a:tbl>
              <a:tblPr firstRow="1" firstCol="1" bandRow="1">
                <a:tableStyleId>{5940675A-B579-460E-94D1-54222C63F5DA}</a:tableStyleId>
              </a:tblPr>
              <a:tblGrid>
                <a:gridCol w="3216210"/>
                <a:gridCol w="4913821"/>
                <a:gridCol w="5040560"/>
              </a:tblGrid>
              <a:tr h="833845">
                <a:tc>
                  <a:txBody>
                    <a:bodyPr/>
                    <a:lstStyle/>
                    <a:p>
                      <a:pPr algn="l">
                        <a:spcAft>
                          <a:spcPts val="0"/>
                        </a:spcAft>
                      </a:pPr>
                      <a:r>
                        <a:rPr lang="fr-FR" sz="2800" dirty="0" smtClean="0">
                          <a:effectLst/>
                        </a:rPr>
                        <a:t>TYPE</a:t>
                      </a:r>
                      <a:endParaRPr lang="fr-FR" sz="2800" dirty="0">
                        <a:effectLst/>
                        <a:latin typeface="+mn-lt"/>
                        <a:ea typeface="Times New Roman"/>
                      </a:endParaRPr>
                    </a:p>
                  </a:txBody>
                  <a:tcPr marL="44450" marR="44450" marT="0" marB="0" anchor="ctr">
                    <a:solidFill>
                      <a:schemeClr val="accent2">
                        <a:lumMod val="40000"/>
                        <a:lumOff val="60000"/>
                      </a:schemeClr>
                    </a:solidFill>
                  </a:tcPr>
                </a:tc>
                <a:tc>
                  <a:txBody>
                    <a:bodyPr/>
                    <a:lstStyle/>
                    <a:p>
                      <a:pPr algn="l">
                        <a:spcAft>
                          <a:spcPts val="0"/>
                        </a:spcAft>
                      </a:pPr>
                      <a:r>
                        <a:rPr lang="fr-FR" sz="2800" dirty="0" smtClean="0">
                          <a:effectLst/>
                        </a:rPr>
                        <a:t>VARIÉTÉ</a:t>
                      </a:r>
                      <a:r>
                        <a:rPr lang="fr-FR" sz="2800" baseline="0" dirty="0" smtClean="0">
                          <a:effectLst/>
                        </a:rPr>
                        <a:t> </a:t>
                      </a:r>
                      <a:r>
                        <a:rPr lang="fr-FR" sz="2800" dirty="0" smtClean="0">
                          <a:effectLst/>
                        </a:rPr>
                        <a:t>TRADITIONNELLE</a:t>
                      </a:r>
                      <a:r>
                        <a:rPr lang="fr-FR" sz="2800" baseline="0" dirty="0" smtClean="0">
                          <a:effectLst/>
                        </a:rPr>
                        <a:t> </a:t>
                      </a:r>
                      <a:endParaRPr lang="fr-FR" sz="2800" dirty="0">
                        <a:effectLst/>
                        <a:latin typeface="+mn-lt"/>
                        <a:ea typeface="Times New Roman"/>
                      </a:endParaRPr>
                    </a:p>
                  </a:txBody>
                  <a:tcPr marL="44450" marR="44450"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spcAft>
                          <a:spcPts val="0"/>
                        </a:spcAft>
                      </a:pPr>
                      <a:r>
                        <a:rPr lang="fr-FR" sz="2800" dirty="0" smtClean="0">
                          <a:effectLst/>
                        </a:rPr>
                        <a:t>HOMOLOGUE MODERNE</a:t>
                      </a:r>
                      <a:endParaRPr lang="fr-FR" sz="2800" dirty="0">
                        <a:effectLst/>
                        <a:latin typeface="+mn-lt"/>
                        <a:ea typeface="Times New Roman"/>
                      </a:endParaRPr>
                    </a:p>
                  </a:txBody>
                  <a:tcPr marL="44450" marR="44450" marT="0" marB="0" anchor="ctr">
                    <a:solidFill>
                      <a:schemeClr val="accent2">
                        <a:lumMod val="40000"/>
                        <a:lumOff val="60000"/>
                      </a:schemeClr>
                    </a:solidFill>
                  </a:tcPr>
                </a:tc>
              </a:tr>
              <a:tr h="692905">
                <a:tc rowSpan="3">
                  <a:txBody>
                    <a:bodyPr/>
                    <a:lstStyle/>
                    <a:p>
                      <a:pPr algn="l">
                        <a:spcAft>
                          <a:spcPts val="0"/>
                        </a:spcAft>
                      </a:pPr>
                      <a:r>
                        <a:rPr lang="fr-FR" sz="2800" dirty="0" smtClean="0">
                          <a:effectLst/>
                        </a:rPr>
                        <a:t>CŒUR DE BŒUF (</a:t>
                      </a:r>
                      <a:r>
                        <a:rPr lang="fr-FR" sz="2800" dirty="0">
                          <a:effectLst/>
                        </a:rPr>
                        <a:t>Cordiforme)</a:t>
                      </a:r>
                      <a:endParaRPr lang="fr-FR" sz="2800" dirty="0">
                        <a:effectLst/>
                        <a:latin typeface="+mn-lt"/>
                        <a:ea typeface="Times New Roman"/>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l">
                        <a:spcAft>
                          <a:spcPts val="0"/>
                        </a:spcAft>
                      </a:pPr>
                      <a:r>
                        <a:rPr lang="it-IT" sz="2800" dirty="0">
                          <a:effectLst/>
                        </a:rPr>
                        <a:t>Pomodoro di Sorrento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a:spcAft>
                          <a:spcPts val="0"/>
                        </a:spcAft>
                      </a:pPr>
                      <a:r>
                        <a:rPr lang="fr-FR" sz="2800" dirty="0" err="1">
                          <a:effectLst/>
                        </a:rPr>
                        <a:t>Cauralina</a:t>
                      </a:r>
                      <a:r>
                        <a:rPr lang="fr-FR" sz="2800" dirty="0">
                          <a:effectLst/>
                        </a:rPr>
                        <a:t> (Gautier semences)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tcPr>
                </a:tc>
              </a:tr>
              <a:tr h="510448">
                <a:tc vMerge="1">
                  <a:txBody>
                    <a:bodyPr/>
                    <a:lstStyle/>
                    <a:p>
                      <a:endParaRPr lang="fr-FR"/>
                    </a:p>
                  </a:txBody>
                  <a:tcPr/>
                </a:tc>
                <a:tc>
                  <a:txBody>
                    <a:bodyPr/>
                    <a:lstStyle/>
                    <a:p>
                      <a:pPr algn="l">
                        <a:spcAft>
                          <a:spcPts val="0"/>
                        </a:spcAft>
                      </a:pPr>
                      <a:r>
                        <a:rPr lang="fr-FR" sz="2800" dirty="0">
                          <a:effectLst/>
                        </a:rPr>
                        <a:t>Maillane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spcAft>
                          <a:spcPts val="0"/>
                        </a:spcAft>
                      </a:pPr>
                      <a:endParaRPr lang="fr-FR" sz="2200"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508910">
                <a:tc vMerge="1">
                  <a:txBody>
                    <a:bodyPr/>
                    <a:lstStyle/>
                    <a:p>
                      <a:endParaRPr lang="fr-FR"/>
                    </a:p>
                  </a:txBody>
                  <a:tcPr/>
                </a:tc>
                <a:tc>
                  <a:txBody>
                    <a:bodyPr/>
                    <a:lstStyle/>
                    <a:p>
                      <a:pPr algn="l">
                        <a:spcAft>
                          <a:spcPts val="0"/>
                        </a:spcAft>
                      </a:pPr>
                      <a:r>
                        <a:rPr lang="fr-FR" sz="2800" dirty="0" err="1">
                          <a:effectLst/>
                        </a:rPr>
                        <a:t>Valenciana</a:t>
                      </a:r>
                      <a:r>
                        <a:rPr lang="fr-FR" sz="2800" dirty="0">
                          <a:effectLst/>
                        </a:rPr>
                        <a:t>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tr>
              <a:tr h="649610">
                <a:tc>
                  <a:txBody>
                    <a:bodyPr/>
                    <a:lstStyle/>
                    <a:p>
                      <a:pPr marL="0" algn="l" defTabSz="886877" rtl="0" eaLnBrk="1" latinLnBrk="0" hangingPunct="1">
                        <a:spcAft>
                          <a:spcPts val="0"/>
                        </a:spcAft>
                      </a:pPr>
                      <a:r>
                        <a:rPr lang="fr-FR" sz="2800" kern="1200" dirty="0" smtClean="0">
                          <a:effectLst/>
                        </a:rPr>
                        <a:t>CŒUR DE BŒUF (</a:t>
                      </a:r>
                      <a:r>
                        <a:rPr lang="fr-FR" sz="2800" kern="1200" dirty="0" err="1">
                          <a:effectLst/>
                        </a:rPr>
                        <a:t>Liguria</a:t>
                      </a:r>
                      <a:r>
                        <a:rPr lang="fr-FR" sz="2800" kern="1200" dirty="0">
                          <a:effectLst/>
                        </a:rPr>
                        <a:t>)</a:t>
                      </a:r>
                      <a:endParaRPr lang="fr-FR" sz="2800" kern="1200" dirty="0">
                        <a:solidFill>
                          <a:schemeClr val="dk1"/>
                        </a:solidFill>
                        <a:effectLst/>
                        <a:latin typeface="+mn-lt"/>
                        <a:ea typeface="+mn-ea"/>
                        <a:cs typeface="+mn-cs"/>
                      </a:endParaRPr>
                    </a:p>
                  </a:txBody>
                  <a:tcPr marL="44450" marR="44450" marT="0" marB="0" anchor="ctr"/>
                </a:tc>
                <a:tc>
                  <a:txBody>
                    <a:bodyPr/>
                    <a:lstStyle/>
                    <a:p>
                      <a:pPr algn="l">
                        <a:spcAft>
                          <a:spcPts val="0"/>
                        </a:spcAft>
                      </a:pPr>
                      <a:r>
                        <a:rPr lang="fr-FR" sz="2800" dirty="0" err="1" smtClean="0">
                          <a:effectLst/>
                        </a:rPr>
                        <a:t>Pera</a:t>
                      </a:r>
                      <a:r>
                        <a:rPr lang="fr-FR" sz="2800" dirty="0" smtClean="0">
                          <a:effectLst/>
                        </a:rPr>
                        <a:t> </a:t>
                      </a:r>
                      <a:r>
                        <a:rPr lang="fr-FR" sz="2800" dirty="0">
                          <a:effectLst/>
                        </a:rPr>
                        <a:t>de </a:t>
                      </a:r>
                      <a:r>
                        <a:rPr lang="fr-FR" sz="2800" dirty="0" err="1">
                          <a:effectLst/>
                        </a:rPr>
                        <a:t>Girona</a:t>
                      </a:r>
                      <a:r>
                        <a:rPr lang="fr-FR" sz="2800" dirty="0">
                          <a:effectLst/>
                        </a:rPr>
                        <a:t> </a:t>
                      </a:r>
                      <a:endParaRPr lang="fr-FR" sz="2800" dirty="0">
                        <a:effectLst/>
                        <a:latin typeface="+mn-lt"/>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l">
                        <a:spcAft>
                          <a:spcPts val="0"/>
                        </a:spcAft>
                      </a:pPr>
                      <a:r>
                        <a:rPr lang="fr-FR" sz="2800" dirty="0" err="1">
                          <a:effectLst/>
                        </a:rPr>
                        <a:t>Aurea</a:t>
                      </a:r>
                      <a:r>
                        <a:rPr lang="fr-FR" sz="2800" dirty="0">
                          <a:effectLst/>
                        </a:rPr>
                        <a:t> (De </a:t>
                      </a:r>
                      <a:r>
                        <a:rPr lang="fr-FR" sz="2800" dirty="0" err="1">
                          <a:effectLst/>
                        </a:rPr>
                        <a:t>Ruiter</a:t>
                      </a:r>
                      <a:r>
                        <a:rPr lang="fr-FR" sz="2800" dirty="0">
                          <a:effectLst/>
                        </a:rPr>
                        <a:t>) </a:t>
                      </a:r>
                      <a:endParaRPr lang="fr-FR" sz="2800" dirty="0">
                        <a:effectLst/>
                        <a:latin typeface="+mn-lt"/>
                        <a:ea typeface="Times New Roman"/>
                      </a:endParaRPr>
                    </a:p>
                  </a:txBody>
                  <a:tcPr marL="44450" marR="44450" marT="0" marB="0" anchor="ctr"/>
                </a:tc>
              </a:tr>
              <a:tr h="894283">
                <a:tc>
                  <a:txBody>
                    <a:bodyPr/>
                    <a:lstStyle/>
                    <a:p>
                      <a:pPr algn="l">
                        <a:spcAft>
                          <a:spcPts val="0"/>
                        </a:spcAft>
                      </a:pPr>
                      <a:r>
                        <a:rPr lang="fr-FR" sz="2800" dirty="0" smtClean="0">
                          <a:effectLst/>
                        </a:rPr>
                        <a:t>MARMANDE</a:t>
                      </a:r>
                      <a:endParaRPr lang="fr-FR" sz="2800" dirty="0">
                        <a:effectLst/>
                        <a:latin typeface="+mn-lt"/>
                        <a:ea typeface="Times New Roman"/>
                      </a:endParaRPr>
                    </a:p>
                  </a:txBody>
                  <a:tcPr marL="44450" marR="44450" marT="0" marB="0" anchor="ctr"/>
                </a:tc>
                <a:tc>
                  <a:txBody>
                    <a:bodyPr/>
                    <a:lstStyle/>
                    <a:p>
                      <a:pPr algn="l">
                        <a:spcAft>
                          <a:spcPts val="0"/>
                        </a:spcAft>
                      </a:pPr>
                      <a:r>
                        <a:rPr lang="fr-FR" sz="2800" dirty="0">
                          <a:effectLst/>
                        </a:rPr>
                        <a:t>Marmande </a:t>
                      </a:r>
                      <a:endParaRPr lang="fr-FR" sz="2800" dirty="0">
                        <a:effectLst/>
                        <a:latin typeface="+mn-lt"/>
                        <a:ea typeface="Times New Roman"/>
                      </a:endParaRPr>
                    </a:p>
                  </a:txBody>
                  <a:tcPr marL="44450" marR="44450" marT="0" marB="0" anchor="ctr"/>
                </a:tc>
                <a:tc>
                  <a:txBody>
                    <a:bodyPr/>
                    <a:lstStyle/>
                    <a:p>
                      <a:pPr algn="l">
                        <a:spcAft>
                          <a:spcPts val="0"/>
                        </a:spcAft>
                      </a:pPr>
                      <a:r>
                        <a:rPr lang="fr-FR" sz="2800" dirty="0" err="1">
                          <a:effectLst/>
                        </a:rPr>
                        <a:t>Marbonne</a:t>
                      </a:r>
                      <a:r>
                        <a:rPr lang="fr-FR" sz="2800" dirty="0">
                          <a:effectLst/>
                        </a:rPr>
                        <a:t> (Gautier semences) </a:t>
                      </a:r>
                      <a:endParaRPr lang="fr-FR" sz="2800" dirty="0">
                        <a:effectLst/>
                        <a:latin typeface="+mn-lt"/>
                        <a:ea typeface="Times New Roman"/>
                      </a:endParaRPr>
                    </a:p>
                  </a:txBody>
                  <a:tcPr marL="44450" marR="44450" marT="0" marB="0" anchor="ctr">
                    <a:lnB w="12700" cap="flat" cmpd="sng" algn="ctr">
                      <a:solidFill>
                        <a:schemeClr val="tx1"/>
                      </a:solidFill>
                      <a:prstDash val="solid"/>
                      <a:round/>
                      <a:headEnd type="none" w="med" len="med"/>
                      <a:tailEnd type="none" w="med" len="med"/>
                    </a:lnB>
                  </a:tcPr>
                </a:tc>
              </a:tr>
              <a:tr h="549942">
                <a:tc rowSpan="3">
                  <a:txBody>
                    <a:bodyPr/>
                    <a:lstStyle/>
                    <a:p>
                      <a:pPr algn="l">
                        <a:spcAft>
                          <a:spcPts val="0"/>
                        </a:spcAft>
                      </a:pPr>
                      <a:r>
                        <a:rPr lang="fr-FR" sz="2800" dirty="0" smtClean="0">
                          <a:effectLst/>
                        </a:rPr>
                        <a:t>RONDE </a:t>
                      </a:r>
                      <a:endParaRPr lang="fr-FR" sz="2800" dirty="0">
                        <a:effectLst/>
                        <a:latin typeface="+mn-lt"/>
                        <a:ea typeface="Times New Roman"/>
                      </a:endParaRPr>
                    </a:p>
                  </a:txBody>
                  <a:tcPr marL="44450" marR="44450" marT="0" marB="0" anchor="ctr"/>
                </a:tc>
                <a:tc rowSpan="3">
                  <a:txBody>
                    <a:bodyPr/>
                    <a:lstStyle/>
                    <a:p>
                      <a:pPr algn="l">
                        <a:spcAft>
                          <a:spcPts val="0"/>
                        </a:spcAft>
                      </a:pPr>
                      <a:r>
                        <a:rPr lang="fr-FR" sz="2800" dirty="0">
                          <a:effectLst/>
                        </a:rPr>
                        <a:t>St Pierre  </a:t>
                      </a:r>
                      <a:endParaRPr lang="fr-FR" sz="2800" dirty="0">
                        <a:effectLst/>
                        <a:latin typeface="+mn-lt"/>
                        <a:ea typeface="Times New Roman"/>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l">
                        <a:spcAft>
                          <a:spcPts val="0"/>
                        </a:spcAft>
                      </a:pPr>
                      <a:r>
                        <a:rPr lang="fr-FR" sz="2800" dirty="0">
                          <a:effectLst/>
                        </a:rPr>
                        <a:t>Garance (Inra)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49942">
                <a:tc vMerge="1">
                  <a:txBody>
                    <a:bodyPr/>
                    <a:lstStyle/>
                    <a:p>
                      <a:endParaRPr lang="fr-FR"/>
                    </a:p>
                  </a:txBody>
                  <a:tcPr/>
                </a:tc>
                <a:tc vMerge="1">
                  <a:txBody>
                    <a:bodyPr/>
                    <a:lstStyle/>
                    <a:p>
                      <a:endParaRPr lang="fr-FR"/>
                    </a:p>
                  </a:txBody>
                  <a:tcPr/>
                </a:tc>
                <a:tc>
                  <a:txBody>
                    <a:bodyPr/>
                    <a:lstStyle/>
                    <a:p>
                      <a:pPr algn="l">
                        <a:spcAft>
                          <a:spcPts val="0"/>
                        </a:spcAft>
                      </a:pPr>
                      <a:r>
                        <a:rPr lang="fr-FR" sz="2800" dirty="0" err="1">
                          <a:effectLst/>
                        </a:rPr>
                        <a:t>Climberley</a:t>
                      </a:r>
                      <a:r>
                        <a:rPr lang="fr-FR" sz="2800" dirty="0">
                          <a:effectLst/>
                        </a:rPr>
                        <a:t> (</a:t>
                      </a:r>
                      <a:r>
                        <a:rPr lang="fr-FR" sz="2800" dirty="0" err="1">
                          <a:effectLst/>
                        </a:rPr>
                        <a:t>Syngenta</a:t>
                      </a:r>
                      <a:r>
                        <a:rPr lang="fr-FR" sz="2800" dirty="0">
                          <a:effectLst/>
                        </a:rPr>
                        <a:t>) </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49942">
                <a:tc vMerge="1">
                  <a:txBody>
                    <a:bodyPr/>
                    <a:lstStyle/>
                    <a:p>
                      <a:endParaRPr lang="fr-FR"/>
                    </a:p>
                  </a:txBody>
                  <a:tcPr/>
                </a:tc>
                <a:tc vMerge="1">
                  <a:txBody>
                    <a:bodyPr/>
                    <a:lstStyle/>
                    <a:p>
                      <a:endParaRPr lang="fr-FR"/>
                    </a:p>
                  </a:txBody>
                  <a:tcPr/>
                </a:tc>
                <a:tc>
                  <a:txBody>
                    <a:bodyPr/>
                    <a:lstStyle/>
                    <a:p>
                      <a:pPr algn="l">
                        <a:spcAft>
                          <a:spcPts val="0"/>
                        </a:spcAft>
                      </a:pPr>
                      <a:r>
                        <a:rPr lang="fr-FR" sz="2800" dirty="0" err="1">
                          <a:effectLst/>
                        </a:rPr>
                        <a:t>Hyb</a:t>
                      </a:r>
                      <a:r>
                        <a:rPr lang="fr-FR" sz="2800" dirty="0">
                          <a:effectLst/>
                        </a:rPr>
                        <a:t> (</a:t>
                      </a:r>
                      <a:r>
                        <a:rPr lang="fr-FR" sz="2800" dirty="0" smtClean="0">
                          <a:effectLst/>
                        </a:rPr>
                        <a:t>Inra)</a:t>
                      </a:r>
                      <a:endParaRPr lang="fr-FR" sz="2800" dirty="0">
                        <a:effectLst/>
                        <a:latin typeface="+mn-lt"/>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1258842" y="20756890"/>
            <a:ext cx="27881264" cy="954107"/>
          </a:xfrm>
          <a:prstGeom prst="rect">
            <a:avLst/>
          </a:prstGeom>
        </p:spPr>
        <p:txBody>
          <a:bodyPr wrap="square">
            <a:spAutoFit/>
          </a:bodyPr>
          <a:lstStyle/>
          <a:p>
            <a:pPr algn="just"/>
            <a:r>
              <a:rPr lang="fr-FR" sz="2800" dirty="0" smtClean="0"/>
              <a:t>Le Ctifl est impliquée dans deux </a:t>
            </a:r>
            <a:r>
              <a:rPr lang="fr-FR" sz="2800" dirty="0" err="1" smtClean="0"/>
              <a:t>work</a:t>
            </a:r>
            <a:r>
              <a:rPr lang="fr-FR" sz="2800" dirty="0" smtClean="0"/>
              <a:t>-packages avec l’INRA et des partenaires européens : le </a:t>
            </a:r>
            <a:r>
              <a:rPr lang="fr-FR" sz="2800" b="1" dirty="0"/>
              <a:t>WP5</a:t>
            </a:r>
            <a:r>
              <a:rPr lang="fr-FR" sz="2800" dirty="0"/>
              <a:t> </a:t>
            </a:r>
            <a:r>
              <a:rPr lang="fr-FR" sz="2800" dirty="0" smtClean="0"/>
              <a:t>« Préférences </a:t>
            </a:r>
            <a:r>
              <a:rPr lang="fr-FR" sz="2800" dirty="0"/>
              <a:t>des consommateurs, évaluation sensorielle et analyses </a:t>
            </a:r>
            <a:r>
              <a:rPr lang="fr-FR" sz="2800" dirty="0" smtClean="0"/>
              <a:t>socio-économique »  et le  </a:t>
            </a:r>
            <a:r>
              <a:rPr lang="fr-FR" sz="2800" b="1" dirty="0" smtClean="0"/>
              <a:t>WP6</a:t>
            </a:r>
            <a:r>
              <a:rPr lang="fr-FR" sz="2800" dirty="0" smtClean="0"/>
              <a:t> « effets </a:t>
            </a:r>
            <a:r>
              <a:rPr lang="fr-FR" sz="2800" dirty="0"/>
              <a:t>de l’environnement et des pratiques de production et distribution, cycle de </a:t>
            </a:r>
            <a:r>
              <a:rPr lang="fr-FR" sz="2800" dirty="0" smtClean="0"/>
              <a:t>vie ».</a:t>
            </a:r>
            <a:endParaRPr lang="fr-FR" sz="2800" dirty="0"/>
          </a:p>
        </p:txBody>
      </p:sp>
      <p:sp>
        <p:nvSpPr>
          <p:cNvPr id="34" name="ZoneTexte 33"/>
          <p:cNvSpPr txBox="1"/>
          <p:nvPr/>
        </p:nvSpPr>
        <p:spPr>
          <a:xfrm>
            <a:off x="15247491" y="34312397"/>
            <a:ext cx="13036442" cy="520441"/>
          </a:xfrm>
          <a:prstGeom prst="rect">
            <a:avLst/>
          </a:prstGeom>
          <a:noFill/>
        </p:spPr>
        <p:txBody>
          <a:bodyPr wrap="square" lIns="88688" tIns="44344" rIns="88688" bIns="44344" rtlCol="0">
            <a:spAutoFit/>
          </a:bodyPr>
          <a:lstStyle/>
          <a:p>
            <a:r>
              <a:rPr lang="fr-FR" sz="2800" b="1" dirty="0" smtClean="0">
                <a:solidFill>
                  <a:srgbClr val="A50021"/>
                </a:solidFill>
              </a:rPr>
              <a:t>Les différentes étapes du projet : les </a:t>
            </a:r>
            <a:r>
              <a:rPr lang="fr-FR" sz="2800" b="1" dirty="0" err="1" smtClean="0">
                <a:solidFill>
                  <a:srgbClr val="A50021"/>
                </a:solidFill>
              </a:rPr>
              <a:t>work</a:t>
            </a:r>
            <a:r>
              <a:rPr lang="fr-FR" sz="2800" b="1" dirty="0">
                <a:solidFill>
                  <a:srgbClr val="A50021"/>
                </a:solidFill>
              </a:rPr>
              <a:t>-</a:t>
            </a:r>
            <a:r>
              <a:rPr lang="fr-FR" sz="2800" b="1" dirty="0" smtClean="0">
                <a:solidFill>
                  <a:srgbClr val="A50021"/>
                </a:solidFill>
              </a:rPr>
              <a:t>packages</a:t>
            </a:r>
            <a:endParaRPr lang="fr-FR" sz="1800" dirty="0">
              <a:solidFill>
                <a:srgbClr val="A50021"/>
              </a:solidFill>
              <a:latin typeface="Calibri" pitchFamily="34" charset="0"/>
              <a:cs typeface="Calibri" pitchFamily="34" charset="0"/>
            </a:endParaRPr>
          </a:p>
        </p:txBody>
      </p:sp>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27872" y="488983"/>
            <a:ext cx="1998128" cy="2664171"/>
          </a:xfrm>
          <a:prstGeom prst="rect">
            <a:avLst/>
          </a:prstGeom>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02144" y="3710882"/>
            <a:ext cx="3181350" cy="1438275"/>
          </a:xfrm>
          <a:prstGeom prst="rect">
            <a:avLst/>
          </a:prstGeom>
        </p:spPr>
      </p:pic>
      <p:sp>
        <p:nvSpPr>
          <p:cNvPr id="33" name="Rectangle 32"/>
          <p:cNvSpPr/>
          <p:nvPr/>
        </p:nvSpPr>
        <p:spPr>
          <a:xfrm>
            <a:off x="15141503" y="35029564"/>
            <a:ext cx="14074560" cy="6555641"/>
          </a:xfrm>
          <a:prstGeom prst="rect">
            <a:avLst/>
          </a:prstGeom>
        </p:spPr>
        <p:txBody>
          <a:bodyPr wrap="square">
            <a:spAutoFit/>
          </a:bodyPr>
          <a:lstStyle/>
          <a:p>
            <a:pPr algn="just"/>
            <a:r>
              <a:rPr lang="fr-FR" sz="2100" b="1" dirty="0" smtClean="0"/>
              <a:t>10 </a:t>
            </a:r>
            <a:r>
              <a:rPr lang="fr-FR" sz="2100" b="1" dirty="0" err="1" smtClean="0"/>
              <a:t>work</a:t>
            </a:r>
            <a:r>
              <a:rPr lang="fr-FR" sz="2100" b="1" dirty="0"/>
              <a:t>-</a:t>
            </a:r>
            <a:r>
              <a:rPr lang="fr-FR" sz="2100" b="1" dirty="0" smtClean="0"/>
              <a:t>packages (groupes </a:t>
            </a:r>
            <a:r>
              <a:rPr lang="fr-FR" sz="2100" b="1" dirty="0"/>
              <a:t>d’étude et de </a:t>
            </a:r>
            <a:r>
              <a:rPr lang="fr-FR" sz="2100" b="1" dirty="0" smtClean="0"/>
              <a:t>travail sur un sujet précis) sont répartis </a:t>
            </a:r>
            <a:r>
              <a:rPr lang="fr-FR" sz="2100" b="1" dirty="0"/>
              <a:t>entre les différents partenaires </a:t>
            </a:r>
            <a:r>
              <a:rPr lang="fr-FR" sz="2100" b="1" dirty="0" smtClean="0"/>
              <a:t>:</a:t>
            </a:r>
          </a:p>
          <a:p>
            <a:pPr algn="just"/>
            <a:r>
              <a:rPr lang="fr-FR" sz="2100" b="1" dirty="0" smtClean="0"/>
              <a:t> </a:t>
            </a:r>
            <a:endParaRPr lang="fr-FR" sz="2100" b="1" dirty="0"/>
          </a:p>
          <a:p>
            <a:pPr marL="342900" indent="-342900" algn="just">
              <a:buFont typeface="Arial" panose="020B0604020202020204" pitchFamily="34" charset="0"/>
              <a:buChar char="•"/>
            </a:pPr>
            <a:r>
              <a:rPr lang="fr-FR" sz="2100" b="1" dirty="0" smtClean="0"/>
              <a:t>WP1 </a:t>
            </a:r>
            <a:r>
              <a:rPr lang="fr-FR" sz="2100" dirty="0" smtClean="0"/>
              <a:t>: </a:t>
            </a:r>
            <a:r>
              <a:rPr lang="fr-FR" sz="2100" dirty="0"/>
              <a:t>Mise en place d’un référentiel </a:t>
            </a:r>
            <a:r>
              <a:rPr lang="fr-FR" sz="2100" dirty="0" err="1"/>
              <a:t>Traditom</a:t>
            </a:r>
            <a:r>
              <a:rPr lang="fr-FR" sz="2100" dirty="0"/>
              <a:t>  d’un inventaire de terrain, production et distribution du matériel </a:t>
            </a:r>
            <a:r>
              <a:rPr lang="fr-FR" sz="2100" dirty="0" smtClean="0"/>
              <a:t>végétal</a:t>
            </a:r>
            <a:endParaRPr lang="fr-FR" sz="2100" dirty="0"/>
          </a:p>
          <a:p>
            <a:pPr marL="342900" indent="-342900" algn="just">
              <a:buFont typeface="Arial" panose="020B0604020202020204" pitchFamily="34" charset="0"/>
              <a:buChar char="•"/>
            </a:pPr>
            <a:r>
              <a:rPr lang="fr-FR" sz="2100" b="1" dirty="0" smtClean="0"/>
              <a:t>WP2 </a:t>
            </a:r>
            <a:r>
              <a:rPr lang="fr-FR" sz="2100" dirty="0" smtClean="0"/>
              <a:t>: </a:t>
            </a:r>
            <a:r>
              <a:rPr lang="fr-FR" sz="2100" dirty="0"/>
              <a:t>étude de la variabilité génétique et </a:t>
            </a:r>
            <a:r>
              <a:rPr lang="fr-FR" sz="2100" dirty="0" err="1"/>
              <a:t>épigénétique</a:t>
            </a:r>
            <a:endParaRPr lang="fr-FR" sz="2100" dirty="0"/>
          </a:p>
          <a:p>
            <a:pPr marL="342900" indent="-342900" algn="just">
              <a:buFont typeface="Arial" panose="020B0604020202020204" pitchFamily="34" charset="0"/>
              <a:buChar char="•"/>
            </a:pPr>
            <a:r>
              <a:rPr lang="fr-FR" sz="2100" b="1" dirty="0" smtClean="0"/>
              <a:t>WP3 </a:t>
            </a:r>
            <a:r>
              <a:rPr lang="fr-FR" sz="2100" dirty="0" smtClean="0"/>
              <a:t>: </a:t>
            </a:r>
            <a:r>
              <a:rPr lang="fr-FR" sz="2100" dirty="0"/>
              <a:t>étude de la composition biochimique , notamment pour les composés d’intérêt nutritionnel et aromatique </a:t>
            </a:r>
          </a:p>
          <a:p>
            <a:pPr marL="342900" indent="-342900" algn="just">
              <a:buFont typeface="Arial" panose="020B0604020202020204" pitchFamily="34" charset="0"/>
              <a:buChar char="•"/>
            </a:pPr>
            <a:r>
              <a:rPr lang="fr-FR" sz="2100" b="1" dirty="0" smtClean="0"/>
              <a:t>WP4 </a:t>
            </a:r>
            <a:r>
              <a:rPr lang="fr-FR" sz="2100" dirty="0" smtClean="0"/>
              <a:t>: </a:t>
            </a:r>
            <a:r>
              <a:rPr lang="fr-FR" sz="2100" dirty="0"/>
              <a:t>étude de la durée de vie post-récolte ( étude de l’interaction </a:t>
            </a:r>
            <a:r>
              <a:rPr lang="fr-FR" sz="2100" dirty="0" smtClean="0"/>
              <a:t>génotype / environnement)</a:t>
            </a:r>
            <a:endParaRPr lang="fr-FR" sz="2100" dirty="0"/>
          </a:p>
          <a:p>
            <a:pPr marL="342900" indent="-342900" algn="just">
              <a:buFont typeface="Arial" panose="020B0604020202020204" pitchFamily="34" charset="0"/>
              <a:buChar char="•"/>
            </a:pPr>
            <a:r>
              <a:rPr lang="fr-FR" sz="2100" b="1" dirty="0" smtClean="0"/>
              <a:t>WP5 </a:t>
            </a:r>
            <a:r>
              <a:rPr lang="fr-FR" sz="2100" dirty="0" smtClean="0"/>
              <a:t>: étude </a:t>
            </a:r>
            <a:r>
              <a:rPr lang="fr-FR" sz="2100" dirty="0"/>
              <a:t>des préférences des consommateurs, évaluation sensorielle et analyse socio-économique</a:t>
            </a:r>
          </a:p>
          <a:p>
            <a:pPr marL="342900" indent="-342900" algn="just">
              <a:buFont typeface="Arial" panose="020B0604020202020204" pitchFamily="34" charset="0"/>
              <a:buChar char="•"/>
            </a:pPr>
            <a:r>
              <a:rPr lang="fr-FR" sz="2100" b="1" dirty="0" smtClean="0"/>
              <a:t>WP6 </a:t>
            </a:r>
            <a:r>
              <a:rPr lang="fr-FR" sz="2100" dirty="0" smtClean="0"/>
              <a:t>: étude </a:t>
            </a:r>
            <a:r>
              <a:rPr lang="fr-FR" sz="2100" dirty="0"/>
              <a:t>des effets de l’environnement, des pratiques de production et distribution sur cycle de vie ( étude de l’interaction </a:t>
            </a:r>
            <a:r>
              <a:rPr lang="fr-FR" sz="2100" dirty="0" smtClean="0"/>
              <a:t>génotype / environnement</a:t>
            </a:r>
            <a:r>
              <a:rPr lang="fr-FR" sz="2100" dirty="0"/>
              <a:t>)</a:t>
            </a:r>
          </a:p>
          <a:p>
            <a:pPr marL="342900" indent="-342900" algn="just">
              <a:buFont typeface="Arial" panose="020B0604020202020204" pitchFamily="34" charset="0"/>
              <a:buChar char="•"/>
            </a:pPr>
            <a:r>
              <a:rPr lang="fr-FR" sz="2100" b="1" dirty="0" smtClean="0"/>
              <a:t>WP7 </a:t>
            </a:r>
            <a:r>
              <a:rPr lang="fr-FR" sz="2100" dirty="0" smtClean="0"/>
              <a:t>: </a:t>
            </a:r>
            <a:r>
              <a:rPr lang="fr-FR" sz="2100" dirty="0"/>
              <a:t>amélioration des résistances aux stress biotiques et abiotiques pour certains types variétaux sans affecter les caractéristiques assurant leur spécificité</a:t>
            </a:r>
          </a:p>
          <a:p>
            <a:pPr marL="342900" indent="-342900" algn="just">
              <a:buFont typeface="Arial" panose="020B0604020202020204" pitchFamily="34" charset="0"/>
              <a:buChar char="•"/>
            </a:pPr>
            <a:r>
              <a:rPr lang="fr-FR" sz="2100" b="1" dirty="0" smtClean="0"/>
              <a:t>WP8 </a:t>
            </a:r>
            <a:r>
              <a:rPr lang="fr-FR" sz="2100" dirty="0" smtClean="0"/>
              <a:t>: </a:t>
            </a:r>
            <a:r>
              <a:rPr lang="fr-FR" sz="2100" dirty="0"/>
              <a:t>analyse intégrée des données (Définition de la spécificité des variétés traditionnelles sur la base de leur phénotype et de leur génétique, des régions du génome pouvant être identifiées pour le caractériser. Les préférences des consommateurs seront intégrées à cette analyse et pourront orienter des objectifs de sélection ou de production pour les sélectionneurs ou les PME de la filière </a:t>
            </a:r>
            <a:r>
              <a:rPr lang="fr-FR" sz="2100" dirty="0" smtClean="0"/>
              <a:t>tomate)</a:t>
            </a:r>
            <a:endParaRPr lang="fr-FR" sz="2100" dirty="0"/>
          </a:p>
          <a:p>
            <a:pPr marL="342900" indent="-342900" algn="just">
              <a:buFont typeface="Arial" panose="020B0604020202020204" pitchFamily="34" charset="0"/>
              <a:buChar char="•"/>
            </a:pPr>
            <a:r>
              <a:rPr lang="fr-FR" sz="2100" b="1" dirty="0" smtClean="0"/>
              <a:t>WP9 </a:t>
            </a:r>
            <a:r>
              <a:rPr lang="fr-FR" sz="2100" dirty="0" smtClean="0"/>
              <a:t>: </a:t>
            </a:r>
            <a:r>
              <a:rPr lang="fr-FR" sz="2100" dirty="0"/>
              <a:t>diffusions et formations adaptées aux groupes de professionnels ciblés comme utilisateurs des résultats</a:t>
            </a:r>
          </a:p>
          <a:p>
            <a:pPr marL="342900" indent="-342900" algn="just">
              <a:buFont typeface="Arial" panose="020B0604020202020204" pitchFamily="34" charset="0"/>
              <a:buChar char="•"/>
            </a:pPr>
            <a:r>
              <a:rPr lang="fr-FR" sz="2100" b="1" dirty="0" smtClean="0"/>
              <a:t>WP10 </a:t>
            </a:r>
            <a:r>
              <a:rPr lang="fr-FR" sz="2100" dirty="0" smtClean="0"/>
              <a:t>: </a:t>
            </a:r>
            <a:r>
              <a:rPr lang="fr-FR" sz="2100" dirty="0"/>
              <a:t>Management du projet</a:t>
            </a:r>
            <a:r>
              <a:rPr lang="fr-FR" sz="2100" dirty="0" smtClean="0"/>
              <a:t>, suivi </a:t>
            </a:r>
            <a:r>
              <a:rPr lang="fr-FR" sz="2100" dirty="0"/>
              <a:t>de la mise en œuvre des travaux et la coordination des collaborations entre les différentes </a:t>
            </a:r>
            <a:r>
              <a:rPr lang="fr-FR" sz="2100" dirty="0" smtClean="0"/>
              <a:t>structures.</a:t>
            </a:r>
            <a:endParaRPr lang="fr-FR" sz="2100" dirty="0"/>
          </a:p>
        </p:txBody>
      </p:sp>
      <p:sp>
        <p:nvSpPr>
          <p:cNvPr id="8" name="Rectangle 7"/>
          <p:cNvSpPr/>
          <p:nvPr/>
        </p:nvSpPr>
        <p:spPr>
          <a:xfrm>
            <a:off x="1357212" y="23532736"/>
            <a:ext cx="6651180" cy="584775"/>
          </a:xfrm>
          <a:prstGeom prst="rect">
            <a:avLst/>
          </a:prstGeom>
        </p:spPr>
        <p:txBody>
          <a:bodyPr wrap="none">
            <a:spAutoFit/>
          </a:bodyPr>
          <a:lstStyle/>
          <a:p>
            <a:pPr algn="just"/>
            <a:r>
              <a:rPr lang="fr-FR" sz="3200" b="1" dirty="0">
                <a:solidFill>
                  <a:srgbClr val="A50021"/>
                </a:solidFill>
              </a:rPr>
              <a:t>Expérimentation réalisée en 2016</a:t>
            </a:r>
          </a:p>
        </p:txBody>
      </p:sp>
      <p:sp>
        <p:nvSpPr>
          <p:cNvPr id="11" name="Rectangle 10"/>
          <p:cNvSpPr/>
          <p:nvPr/>
        </p:nvSpPr>
        <p:spPr bwMode="auto">
          <a:xfrm>
            <a:off x="1104918" y="11989917"/>
            <a:ext cx="28073166" cy="186830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104918" y="11989917"/>
            <a:ext cx="28073166" cy="1817722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p:txBody>
      </p:sp>
      <p:grpSp>
        <p:nvGrpSpPr>
          <p:cNvPr id="3" name="Groupe 2"/>
          <p:cNvGrpSpPr/>
          <p:nvPr/>
        </p:nvGrpSpPr>
        <p:grpSpPr>
          <a:xfrm>
            <a:off x="1421955" y="17665112"/>
            <a:ext cx="7005530" cy="2596006"/>
            <a:chOff x="1421955" y="20154312"/>
            <a:chExt cx="7005530" cy="2596006"/>
          </a:xfrm>
        </p:grpSpPr>
        <p:pic>
          <p:nvPicPr>
            <p:cNvPr id="19" name="Imag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1955" y="20154312"/>
              <a:ext cx="3894009" cy="2596006"/>
            </a:xfrm>
            <a:prstGeom prst="rect">
              <a:avLst/>
            </a:prstGeom>
          </p:spPr>
        </p:pic>
        <p:pic>
          <p:nvPicPr>
            <p:cNvPr id="21" name="Image 20"/>
            <p:cNvPicPr>
              <a:picLocks noChangeAspect="1"/>
            </p:cNvPicPr>
            <p:nvPr/>
          </p:nvPicPr>
          <p:blipFill rotWithShape="1">
            <a:blip r:embed="rId10" cstate="print">
              <a:extLst>
                <a:ext uri="{28A0092B-C50C-407E-A947-70E740481C1C}">
                  <a14:useLocalDpi xmlns:a14="http://schemas.microsoft.com/office/drawing/2010/main" val="0"/>
                </a:ext>
              </a:extLst>
            </a:blip>
            <a:srcRect r="38852"/>
            <a:stretch/>
          </p:blipFill>
          <p:spPr>
            <a:xfrm rot="16200000">
              <a:off x="5714335" y="20037167"/>
              <a:ext cx="2596006" cy="2830295"/>
            </a:xfrm>
            <a:prstGeom prst="rect">
              <a:avLst/>
            </a:prstGeom>
          </p:spPr>
        </p:pic>
      </p:grpSp>
      <p:sp>
        <p:nvSpPr>
          <p:cNvPr id="4" name="Rectangle 3"/>
          <p:cNvSpPr/>
          <p:nvPr/>
        </p:nvSpPr>
        <p:spPr bwMode="auto">
          <a:xfrm>
            <a:off x="1104919" y="30735544"/>
            <a:ext cx="28073166" cy="328882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321175"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321175"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4381</TotalTime>
  <Words>1149</Words>
  <Application>Microsoft Office PowerPoint</Application>
  <PresentationFormat>Personnalisé</PresentationFormat>
  <Paragraphs>100</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Modèle par défaut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buordm</dc:creator>
  <cp:lastModifiedBy>Jullian Evelyne</cp:lastModifiedBy>
  <cp:revision>334</cp:revision>
  <cp:lastPrinted>2016-03-09T10:41:19Z</cp:lastPrinted>
  <dcterms:created xsi:type="dcterms:W3CDTF">2008-01-29T08:50:03Z</dcterms:created>
  <dcterms:modified xsi:type="dcterms:W3CDTF">2016-09-26T07:43:56Z</dcterms:modified>
</cp:coreProperties>
</file>