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2000" cy="19202400"/>
  <p:notesSz cx="6858000" cy="9144000"/>
  <p:defaultTextStyle>
    <a:defPPr>
      <a:defRPr lang="en-US"/>
    </a:defPPr>
    <a:lvl1pPr marL="0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32372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64744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97117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329489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661861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94233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326606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658978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480" y="954"/>
      </p:cViewPr>
      <p:guideLst>
        <p:guide orient="horz" pos="604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65191"/>
            <a:ext cx="23317200" cy="41160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881360"/>
            <a:ext cx="1920240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32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6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9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29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61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94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326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0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768988"/>
            <a:ext cx="6172200" cy="163842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768988"/>
            <a:ext cx="18059400" cy="163842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53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0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2339321"/>
            <a:ext cx="23317200" cy="3813810"/>
          </a:xfrm>
        </p:spPr>
        <p:txBody>
          <a:bodyPr anchor="t"/>
          <a:lstStyle>
            <a:lvl1pPr algn="l">
              <a:defRPr sz="117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8138798"/>
            <a:ext cx="23317200" cy="4200524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32372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6474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3997117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4pPr>
            <a:lvl5pPr marL="5329489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5pPr>
            <a:lvl6pPr marL="6661861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6pPr>
            <a:lvl7pPr marL="799423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7pPr>
            <a:lvl8pPr marL="9326606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8pPr>
            <a:lvl9pPr marL="10658978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4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4480562"/>
            <a:ext cx="12115800" cy="12672696"/>
          </a:xfr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4480562"/>
            <a:ext cx="12115800" cy="12672696"/>
          </a:xfr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3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298316"/>
            <a:ext cx="12120564" cy="179133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372" indent="0">
              <a:buNone/>
              <a:defRPr sz="5800" b="1"/>
            </a:lvl2pPr>
            <a:lvl3pPr marL="2664744" indent="0">
              <a:buNone/>
              <a:defRPr sz="5200" b="1"/>
            </a:lvl3pPr>
            <a:lvl4pPr marL="3997117" indent="0">
              <a:buNone/>
              <a:defRPr sz="4700" b="1"/>
            </a:lvl4pPr>
            <a:lvl5pPr marL="5329489" indent="0">
              <a:buNone/>
              <a:defRPr sz="4700" b="1"/>
            </a:lvl5pPr>
            <a:lvl6pPr marL="6661861" indent="0">
              <a:buNone/>
              <a:defRPr sz="4700" b="1"/>
            </a:lvl6pPr>
            <a:lvl7pPr marL="7994233" indent="0">
              <a:buNone/>
              <a:defRPr sz="4700" b="1"/>
            </a:lvl7pPr>
            <a:lvl8pPr marL="9326606" indent="0">
              <a:buNone/>
              <a:defRPr sz="4700" b="1"/>
            </a:lvl8pPr>
            <a:lvl9pPr marL="10658978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6089650"/>
            <a:ext cx="12120564" cy="11063606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4298316"/>
            <a:ext cx="12125325" cy="179133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372" indent="0">
              <a:buNone/>
              <a:defRPr sz="5800" b="1"/>
            </a:lvl2pPr>
            <a:lvl3pPr marL="2664744" indent="0">
              <a:buNone/>
              <a:defRPr sz="5200" b="1"/>
            </a:lvl3pPr>
            <a:lvl4pPr marL="3997117" indent="0">
              <a:buNone/>
              <a:defRPr sz="4700" b="1"/>
            </a:lvl4pPr>
            <a:lvl5pPr marL="5329489" indent="0">
              <a:buNone/>
              <a:defRPr sz="4700" b="1"/>
            </a:lvl5pPr>
            <a:lvl6pPr marL="6661861" indent="0">
              <a:buNone/>
              <a:defRPr sz="4700" b="1"/>
            </a:lvl6pPr>
            <a:lvl7pPr marL="7994233" indent="0">
              <a:buNone/>
              <a:defRPr sz="4700" b="1"/>
            </a:lvl7pPr>
            <a:lvl8pPr marL="9326606" indent="0">
              <a:buNone/>
              <a:defRPr sz="4700" b="1"/>
            </a:lvl8pPr>
            <a:lvl9pPr marL="10658978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6089650"/>
            <a:ext cx="12125325" cy="11063606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9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73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7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764540"/>
            <a:ext cx="9024939" cy="3253740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764542"/>
            <a:ext cx="15335250" cy="16388716"/>
          </a:xfrm>
        </p:spPr>
        <p:txBody>
          <a:bodyPr/>
          <a:lstStyle>
            <a:lvl1pPr>
              <a:defRPr sz="9300"/>
            </a:lvl1pPr>
            <a:lvl2pPr>
              <a:defRPr sz="82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4018282"/>
            <a:ext cx="9024939" cy="13134976"/>
          </a:xfrm>
        </p:spPr>
        <p:txBody>
          <a:bodyPr/>
          <a:lstStyle>
            <a:lvl1pPr marL="0" indent="0">
              <a:buNone/>
              <a:defRPr sz="4100"/>
            </a:lvl1pPr>
            <a:lvl2pPr marL="1332372" indent="0">
              <a:buNone/>
              <a:defRPr sz="3500"/>
            </a:lvl2pPr>
            <a:lvl3pPr marL="2664744" indent="0">
              <a:buNone/>
              <a:defRPr sz="2900"/>
            </a:lvl3pPr>
            <a:lvl4pPr marL="3997117" indent="0">
              <a:buNone/>
              <a:defRPr sz="2600"/>
            </a:lvl4pPr>
            <a:lvl5pPr marL="5329489" indent="0">
              <a:buNone/>
              <a:defRPr sz="2600"/>
            </a:lvl5pPr>
            <a:lvl6pPr marL="6661861" indent="0">
              <a:buNone/>
              <a:defRPr sz="2600"/>
            </a:lvl6pPr>
            <a:lvl7pPr marL="7994233" indent="0">
              <a:buNone/>
              <a:defRPr sz="2600"/>
            </a:lvl7pPr>
            <a:lvl8pPr marL="9326606" indent="0">
              <a:buNone/>
              <a:defRPr sz="2600"/>
            </a:lvl8pPr>
            <a:lvl9pPr marL="10658978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1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3441680"/>
            <a:ext cx="16459200" cy="1586866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715770"/>
            <a:ext cx="16459200" cy="11521440"/>
          </a:xfrm>
        </p:spPr>
        <p:txBody>
          <a:bodyPr/>
          <a:lstStyle>
            <a:lvl1pPr marL="0" indent="0">
              <a:buNone/>
              <a:defRPr sz="9300"/>
            </a:lvl1pPr>
            <a:lvl2pPr marL="1332372" indent="0">
              <a:buNone/>
              <a:defRPr sz="8200"/>
            </a:lvl2pPr>
            <a:lvl3pPr marL="2664744" indent="0">
              <a:buNone/>
              <a:defRPr sz="7000"/>
            </a:lvl3pPr>
            <a:lvl4pPr marL="3997117" indent="0">
              <a:buNone/>
              <a:defRPr sz="5800"/>
            </a:lvl4pPr>
            <a:lvl5pPr marL="5329489" indent="0">
              <a:buNone/>
              <a:defRPr sz="5800"/>
            </a:lvl5pPr>
            <a:lvl6pPr marL="6661861" indent="0">
              <a:buNone/>
              <a:defRPr sz="5800"/>
            </a:lvl6pPr>
            <a:lvl7pPr marL="7994233" indent="0">
              <a:buNone/>
              <a:defRPr sz="5800"/>
            </a:lvl7pPr>
            <a:lvl8pPr marL="9326606" indent="0">
              <a:buNone/>
              <a:defRPr sz="5800"/>
            </a:lvl8pPr>
            <a:lvl9pPr marL="10658978" indent="0">
              <a:buNone/>
              <a:defRPr sz="5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5028546"/>
            <a:ext cx="16459200" cy="2253614"/>
          </a:xfrm>
        </p:spPr>
        <p:txBody>
          <a:bodyPr/>
          <a:lstStyle>
            <a:lvl1pPr marL="0" indent="0">
              <a:buNone/>
              <a:defRPr sz="4100"/>
            </a:lvl1pPr>
            <a:lvl2pPr marL="1332372" indent="0">
              <a:buNone/>
              <a:defRPr sz="3500"/>
            </a:lvl2pPr>
            <a:lvl3pPr marL="2664744" indent="0">
              <a:buNone/>
              <a:defRPr sz="2900"/>
            </a:lvl3pPr>
            <a:lvl4pPr marL="3997117" indent="0">
              <a:buNone/>
              <a:defRPr sz="2600"/>
            </a:lvl4pPr>
            <a:lvl5pPr marL="5329489" indent="0">
              <a:buNone/>
              <a:defRPr sz="2600"/>
            </a:lvl5pPr>
            <a:lvl6pPr marL="6661861" indent="0">
              <a:buNone/>
              <a:defRPr sz="2600"/>
            </a:lvl6pPr>
            <a:lvl7pPr marL="7994233" indent="0">
              <a:buNone/>
              <a:defRPr sz="2600"/>
            </a:lvl7pPr>
            <a:lvl8pPr marL="9326606" indent="0">
              <a:buNone/>
              <a:defRPr sz="2600"/>
            </a:lvl8pPr>
            <a:lvl9pPr marL="10658978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73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 vert="horz" lIns="266474" tIns="133237" rIns="266474" bIns="1332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480562"/>
            <a:ext cx="24688800" cy="12672696"/>
          </a:xfrm>
          <a:prstGeom prst="rect">
            <a:avLst/>
          </a:prstGeom>
        </p:spPr>
        <p:txBody>
          <a:bodyPr vert="horz" lIns="266474" tIns="133237" rIns="266474" bIns="1332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 vert="horz" lIns="266474" tIns="133237" rIns="266474" bIns="133237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61101-BA0B-430E-B02F-C127E21589B5}" type="datetimeFigureOut">
              <a:rPr lang="en-GB" smtClean="0"/>
              <a:t>28/03/2016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 vert="horz" lIns="266474" tIns="133237" rIns="266474" bIns="133237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 vert="horz" lIns="266474" tIns="133237" rIns="266474" bIns="133237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A43C-B4A9-4466-9BD9-2358402155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7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4744" rtl="0" eaLnBrk="1" latinLnBrk="0" hangingPunct="1">
        <a:spcBef>
          <a:spcPct val="0"/>
        </a:spcBef>
        <a:buNone/>
        <a:defRPr sz="1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79" indent="-999279" algn="l" defTabSz="2664744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165105" indent="-832733" algn="l" defTabSz="266474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330931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303" indent="-666186" algn="l" defTabSz="2664744" rtl="0" eaLnBrk="1" latinLnBrk="0" hangingPunct="1">
        <a:spcBef>
          <a:spcPct val="20000"/>
        </a:spcBef>
        <a:buFont typeface="Arial" pitchFamily="34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95675" indent="-666186" algn="l" defTabSz="2664744" rtl="0" eaLnBrk="1" latinLnBrk="0" hangingPunct="1">
        <a:spcBef>
          <a:spcPct val="20000"/>
        </a:spcBef>
        <a:buFont typeface="Arial" pitchFamily="34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28047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60420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92792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5164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32372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4744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97117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29489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61861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94233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326606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978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8305" y="501214"/>
            <a:ext cx="20843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b="1" dirty="0" err="1" smtClean="0"/>
              <a:t>Folate</a:t>
            </a:r>
            <a:r>
              <a:rPr lang="en-GB" sz="4800" b="1" dirty="0" smtClean="0"/>
              <a:t> content of cultivated and wild traditional leafy vegetables found in Nigeria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686800" y="3067291"/>
            <a:ext cx="1905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 Placeholder 103"/>
          <p:cNvSpPr txBox="1">
            <a:spLocks/>
          </p:cNvSpPr>
          <p:nvPr/>
        </p:nvSpPr>
        <p:spPr>
          <a:xfrm>
            <a:off x="3023288" y="1425338"/>
            <a:ext cx="20107276" cy="59823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999279" indent="-999279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5105" indent="-832733" algn="l" defTabSz="26647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30931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63303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95675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28047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60420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92792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325164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/>
              <a:t>Shirley </a:t>
            </a:r>
            <a:r>
              <a:rPr lang="en-GB" dirty="0" err="1" smtClean="0"/>
              <a:t>Isibhakhomen</a:t>
            </a:r>
            <a:r>
              <a:rPr lang="en-GB" dirty="0" smtClean="0"/>
              <a:t> </a:t>
            </a:r>
            <a:r>
              <a:rPr lang="en-GB" b="1" dirty="0" smtClean="0"/>
              <a:t>EJOH</a:t>
            </a:r>
            <a:r>
              <a:rPr lang="en-GB" baseline="30000" dirty="0" smtClean="0"/>
              <a:t>1, </a:t>
            </a:r>
            <a:r>
              <a:rPr lang="en-GB" baseline="30000" dirty="0" smtClean="0"/>
              <a:t>2</a:t>
            </a:r>
            <a:r>
              <a:rPr lang="en-GB" dirty="0" smtClean="0"/>
              <a:t>, </a:t>
            </a:r>
            <a:r>
              <a:rPr lang="en-GB" dirty="0" err="1" smtClean="0"/>
              <a:t>Faustina</a:t>
            </a:r>
            <a:r>
              <a:rPr lang="en-GB" dirty="0" smtClean="0"/>
              <a:t> </a:t>
            </a:r>
            <a:r>
              <a:rPr lang="en-GB" b="1" dirty="0" smtClean="0"/>
              <a:t>DUFIE WIREKO-MANU</a:t>
            </a:r>
            <a:r>
              <a:rPr lang="en-GB" b="1" baseline="30000" dirty="0" smtClean="0"/>
              <a:t>1</a:t>
            </a:r>
            <a:r>
              <a:rPr lang="en-GB" baseline="30000" dirty="0" smtClean="0"/>
              <a:t>, </a:t>
            </a:r>
            <a:r>
              <a:rPr lang="en-GB" baseline="30000" dirty="0" smtClean="0"/>
              <a:t>3</a:t>
            </a:r>
            <a:r>
              <a:rPr lang="en-GB" dirty="0" smtClean="0"/>
              <a:t>, </a:t>
            </a:r>
            <a:r>
              <a:rPr lang="en-GB" dirty="0" smtClean="0"/>
              <a:t>David </a:t>
            </a:r>
            <a:r>
              <a:rPr lang="en-GB" b="1" dirty="0" smtClean="0"/>
              <a:t>PAGE</a:t>
            </a:r>
            <a:r>
              <a:rPr lang="en-GB" baseline="30000" dirty="0" smtClean="0"/>
              <a:t>1</a:t>
            </a:r>
            <a:r>
              <a:rPr lang="en-GB" dirty="0" smtClean="0"/>
              <a:t>, </a:t>
            </a:r>
            <a:r>
              <a:rPr lang="en-GB" dirty="0" smtClean="0"/>
              <a:t>Catherine M.G.C. </a:t>
            </a:r>
            <a:r>
              <a:rPr lang="en-GB" b="1" dirty="0" smtClean="0"/>
              <a:t>RENARD</a:t>
            </a:r>
            <a:r>
              <a:rPr lang="en-GB" baseline="30000" dirty="0" smtClean="0"/>
              <a:t>1</a:t>
            </a:r>
            <a:endParaRPr lang="en-US" dirty="0"/>
          </a:p>
        </p:txBody>
      </p:sp>
      <p:sp>
        <p:nvSpPr>
          <p:cNvPr id="8" name="Text Placeholder 104"/>
          <p:cNvSpPr txBox="1">
            <a:spLocks/>
          </p:cNvSpPr>
          <p:nvPr/>
        </p:nvSpPr>
        <p:spPr>
          <a:xfrm>
            <a:off x="3191851" y="2057435"/>
            <a:ext cx="20107276" cy="797942"/>
          </a:xfrm>
          <a:prstGeom prst="rect">
            <a:avLst/>
          </a:prstGeom>
        </p:spPr>
        <p:txBody>
          <a:bodyPr>
            <a:noAutofit/>
          </a:bodyPr>
          <a:lstStyle>
            <a:lvl1pPr marL="999279" indent="-999279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5105" indent="-832733" algn="l" defTabSz="26647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30931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63303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95675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28047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60420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92792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325164" indent="-666186" algn="l" defTabSz="26647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/>
              <a:t> </a:t>
            </a:r>
            <a:r>
              <a:rPr lang="fr-FR" sz="1800" b="1" dirty="0" smtClean="0"/>
              <a:t>1. </a:t>
            </a:r>
            <a:r>
              <a:rPr lang="fr-FR" sz="1800" dirty="0" smtClean="0"/>
              <a:t>UMR408 SQPOV «  </a:t>
            </a:r>
            <a:r>
              <a:rPr lang="fr-FR" sz="1800" dirty="0" smtClean="0"/>
              <a:t>Sécurité et Qualité des Produits d'Origine </a:t>
            </a:r>
            <a:r>
              <a:rPr lang="fr-FR" sz="1800" dirty="0"/>
              <a:t>Végétale », INRA</a:t>
            </a:r>
            <a:r>
              <a:rPr lang="fr-FR" sz="1800" dirty="0" smtClean="0"/>
              <a:t>, </a:t>
            </a:r>
            <a:r>
              <a:rPr lang="fr-FR" sz="1800" dirty="0"/>
              <a:t>Avignon Université</a:t>
            </a:r>
            <a:r>
              <a:rPr lang="fr-FR" sz="1800" dirty="0" smtClean="0"/>
              <a:t>, </a:t>
            </a:r>
            <a:r>
              <a:rPr lang="fr-FR" sz="1800" dirty="0" smtClean="0"/>
              <a:t>F-84000 Avignon, France</a:t>
            </a:r>
            <a:r>
              <a:rPr lang="fr-FR" sz="1800" dirty="0" smtClean="0"/>
              <a:t>; </a:t>
            </a:r>
            <a:r>
              <a:rPr lang="en-GB" sz="1800" b="1" dirty="0" smtClean="0"/>
              <a:t>2.</a:t>
            </a:r>
            <a:r>
              <a:rPr lang="en-GB" sz="1800" dirty="0" smtClean="0"/>
              <a:t> </a:t>
            </a:r>
            <a:r>
              <a:rPr lang="en-GB" sz="1800" dirty="0" smtClean="0"/>
              <a:t>Department of Human Nutrition, Faculty of Public Health, College of Medicine, University of Ibadan, </a:t>
            </a:r>
            <a:r>
              <a:rPr lang="en-GB" sz="1800" dirty="0" smtClean="0"/>
              <a:t>Nigeria; </a:t>
            </a:r>
            <a:r>
              <a:rPr lang="en-GB" sz="1800" b="1" dirty="0" smtClean="0"/>
              <a:t>3.</a:t>
            </a:r>
            <a:r>
              <a:rPr lang="en-GB" sz="1800" dirty="0" smtClean="0"/>
              <a:t> </a:t>
            </a:r>
            <a:r>
              <a:rPr lang="en-GB" sz="1800" dirty="0" smtClean="0"/>
              <a:t>Department of Food Science and Technology, Kwame Nkrumah University of Science and Technology, Kumasi, Ghana. 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5346321" y="3251957"/>
            <a:ext cx="241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BACKGROUND </a:t>
            </a:r>
            <a:endParaRPr lang="en-GB" sz="28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6147540" y="3067291"/>
            <a:ext cx="4255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MATERIALS AND METHODS</a:t>
            </a:r>
            <a:endParaRPr lang="en-GB" sz="2800" b="1" u="sng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9690"/>
              </p:ext>
            </p:extLst>
          </p:nvPr>
        </p:nvGraphicFramePr>
        <p:xfrm>
          <a:off x="308933" y="11529877"/>
          <a:ext cx="10773596" cy="5863536"/>
        </p:xfrm>
        <a:graphic>
          <a:graphicData uri="http://schemas.openxmlformats.org/drawingml/2006/table">
            <a:tbl>
              <a:tblPr firstRow="1" bandRow="1"/>
              <a:tblGrid>
                <a:gridCol w="4941081"/>
                <a:gridCol w="3387442"/>
                <a:gridCol w="2445073"/>
              </a:tblGrid>
              <a:tr h="576951"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Scientific name (family)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English/ Local name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Status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567773"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Amaranthus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hybridus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(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Amaranthaceae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Pig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weed/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Efo </a:t>
                      </a:r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tete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green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Cultivated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519284"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Abelmoscus</a:t>
                      </a: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esculentus</a:t>
                      </a: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fruit </a:t>
                      </a:r>
                      <a:r>
                        <a:rPr lang="en-GB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20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Malvaceae</a:t>
                      </a:r>
                      <a:r>
                        <a:rPr lang="en-GB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0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Okro</a:t>
                      </a: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GB" sz="16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ila</a:t>
                      </a:r>
                      <a:endParaRPr lang="en-US" sz="14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Cultivated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985383"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Abelmoscus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manihot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(L.)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Medikus</a:t>
                      </a:r>
                      <a:r>
                        <a:rPr lang="en-US" sz="2000" b="0" baseline="30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(leaves and tender shoots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– (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Malvaceae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Okro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leaves/ </a:t>
                      </a:r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ilasa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Cultivated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598447"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Adansonia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digitata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Malvaceae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Baobab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leaves/ </a:t>
                      </a:r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Luru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kuka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Uncultivated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651590"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Corchorus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olitorius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(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Malvaceae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Jute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mallow/ </a:t>
                      </a:r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ewedu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Cultivated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543349"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Crassocephalum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crepidioides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Benth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 S.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Moore (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Asteraceae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Ebolo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Uncultivated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730792"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Launaea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taraxacifolia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Willd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 Amin, ex C.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Jeffrey (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Asteraceae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African lettuce/ wild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lettuce/ </a:t>
                      </a:r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Yanrin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Uncultivated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490728"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Solanum</a:t>
                      </a:r>
                      <a:r>
                        <a:rPr lang="en-US" sz="2000" b="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macrocarpon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(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Solanaceae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25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Efo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igbagba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1332372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2664744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3997117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5329489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6661861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7994233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9326606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10658978" algn="l" defTabSz="2664744" rtl="0" eaLnBrk="1" latinLnBrk="0" hangingPunct="1">
                        <a:defRPr sz="52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Cultivated/ wild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2800" y="10973673"/>
            <a:ext cx="7621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Table 1: Cultivated and uncultivated TGLVs studied</a:t>
            </a:r>
            <a:endParaRPr lang="en-GB" sz="2800" b="1" dirty="0"/>
          </a:p>
        </p:txBody>
      </p:sp>
      <p:pic>
        <p:nvPicPr>
          <p:cNvPr id="1027" name="Picture 3" descr="\\localhost\C$\@GMT-2016.03.27-21.17.47\Users\Shirley Isi Ejoh\Desktop\My work in INRA\INRA pics\DSC060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350" y="10537366"/>
            <a:ext cx="2406265" cy="180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oup 94"/>
          <p:cNvGrpSpPr/>
          <p:nvPr/>
        </p:nvGrpSpPr>
        <p:grpSpPr>
          <a:xfrm>
            <a:off x="13758217" y="3878161"/>
            <a:ext cx="5303125" cy="6491582"/>
            <a:chOff x="13758217" y="3878161"/>
            <a:chExt cx="5303125" cy="6491582"/>
          </a:xfrm>
        </p:grpSpPr>
        <p:sp>
          <p:nvSpPr>
            <p:cNvPr id="27" name="Rectangle 26"/>
            <p:cNvSpPr/>
            <p:nvPr/>
          </p:nvSpPr>
          <p:spPr>
            <a:xfrm>
              <a:off x="13758217" y="8455753"/>
              <a:ext cx="457676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Ground in liquid nitrogen  with cutting mill (</a:t>
              </a:r>
              <a:r>
                <a:rPr lang="en-GB" sz="2000" dirty="0"/>
                <a:t>A11 analytical mill, IKA, </a:t>
              </a:r>
              <a:r>
                <a:rPr lang="en-GB" sz="2000" dirty="0" err="1"/>
                <a:t>Staufen</a:t>
              </a:r>
              <a:r>
                <a:rPr lang="en-GB" sz="2000" dirty="0"/>
                <a:t>, Germany</a:t>
              </a:r>
              <a:r>
                <a:rPr lang="en-US" sz="2000" dirty="0"/>
                <a:t>)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3761393" y="3878161"/>
              <a:ext cx="5299949" cy="6491582"/>
              <a:chOff x="12656307" y="3840785"/>
              <a:chExt cx="5299949" cy="649158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3076926" y="6211426"/>
                <a:ext cx="13721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Raw (fresh</a:t>
                </a:r>
                <a:r>
                  <a:rPr lang="en-US" sz="2000" dirty="0" smtClean="0"/>
                  <a:t>)</a:t>
                </a:r>
                <a:endParaRPr lang="en-GB" sz="2000" dirty="0"/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12656307" y="3840785"/>
                <a:ext cx="5299949" cy="6491582"/>
                <a:chOff x="12656307" y="3840785"/>
                <a:chExt cx="5299949" cy="6491582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14805817" y="7620797"/>
                  <a:ext cx="262096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Drained and cooled</a:t>
                  </a:r>
                  <a:endParaRPr lang="en-GB" sz="2000" dirty="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12656307" y="3840785"/>
                  <a:ext cx="5299949" cy="6491582"/>
                  <a:chOff x="12656307" y="3840785"/>
                  <a:chExt cx="5299949" cy="6491582"/>
                </a:xfrm>
              </p:grpSpPr>
              <p:sp>
                <p:nvSpPr>
                  <p:cNvPr id="28" name="Rectangle 27"/>
                  <p:cNvSpPr/>
                  <p:nvPr/>
                </p:nvSpPr>
                <p:spPr>
                  <a:xfrm>
                    <a:off x="13440983" y="9932257"/>
                    <a:ext cx="313752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2000" dirty="0"/>
                      <a:t>stored at -</a:t>
                    </a:r>
                    <a:r>
                      <a:rPr lang="en-GB" sz="2000" dirty="0" smtClean="0"/>
                      <a:t>80°C until analysis</a:t>
                    </a:r>
                    <a:endParaRPr lang="en-GB" sz="2000" dirty="0"/>
                  </a:p>
                </p:txBody>
              </p: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12656307" y="3840785"/>
                    <a:ext cx="5299949" cy="6023738"/>
                    <a:chOff x="12656307" y="3840785"/>
                    <a:chExt cx="5299949" cy="6023738"/>
                  </a:xfrm>
                </p:grpSpPr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15173351" y="6078543"/>
                      <a:ext cx="2782905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 smtClean="0"/>
                        <a:t>boiled for 5mins in water  approx. </a:t>
                      </a:r>
                      <a:r>
                        <a:rPr lang="en-US" sz="2000" dirty="0"/>
                        <a:t>1g/4ml</a:t>
                      </a:r>
                      <a:endParaRPr lang="en-GB" sz="2000" dirty="0"/>
                    </a:p>
                  </p:txBody>
                </p:sp>
                <p:grpSp>
                  <p:nvGrpSpPr>
                    <p:cNvPr id="86" name="Group 85"/>
                    <p:cNvGrpSpPr/>
                    <p:nvPr/>
                  </p:nvGrpSpPr>
                  <p:grpSpPr>
                    <a:xfrm>
                      <a:off x="12656307" y="3840785"/>
                      <a:ext cx="4259889" cy="6023738"/>
                      <a:chOff x="12656307" y="3840785"/>
                      <a:chExt cx="4259889" cy="6023738"/>
                    </a:xfrm>
                  </p:grpSpPr>
                  <p:sp>
                    <p:nvSpPr>
                      <p:cNvPr id="21" name="TextBox 20"/>
                      <p:cNvSpPr txBox="1"/>
                      <p:nvPr/>
                    </p:nvSpPr>
                    <p:spPr>
                      <a:xfrm>
                        <a:off x="12656307" y="4987113"/>
                        <a:ext cx="4259889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000" dirty="0" smtClean="0"/>
                          <a:t>Packaged and transported in cold chain to lab – SQPOV, INRA Avignon, France</a:t>
                        </a:r>
                        <a:endParaRPr lang="en-GB" sz="2000" dirty="0"/>
                      </a:p>
                    </p:txBody>
                  </p:sp>
                  <p:grpSp>
                    <p:nvGrpSpPr>
                      <p:cNvPr id="30" name="Group 29"/>
                      <p:cNvGrpSpPr/>
                      <p:nvPr/>
                    </p:nvGrpSpPr>
                    <p:grpSpPr>
                      <a:xfrm>
                        <a:off x="12813771" y="3840785"/>
                        <a:ext cx="3912177" cy="6023738"/>
                        <a:chOff x="12813771" y="3741426"/>
                        <a:chExt cx="3912177" cy="6023738"/>
                      </a:xfrm>
                    </p:grpSpPr>
                    <p:sp>
                      <p:nvSpPr>
                        <p:cNvPr id="17" name="TextBox 16"/>
                        <p:cNvSpPr txBox="1"/>
                        <p:nvPr/>
                      </p:nvSpPr>
                      <p:spPr>
                        <a:xfrm>
                          <a:off x="12813771" y="3741426"/>
                          <a:ext cx="3912177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sz="2000" dirty="0" smtClean="0"/>
                            <a:t>Fresh samples from Oyo state Nigeria</a:t>
                          </a:r>
                          <a:endParaRPr lang="en-GB" sz="2000" dirty="0"/>
                        </a:p>
                      </p:txBody>
                    </p:sp>
                    <p:cxnSp>
                      <p:nvCxnSpPr>
                        <p:cNvPr id="19" name="Straight Arrow Connector 18"/>
                        <p:cNvCxnSpPr/>
                        <p:nvPr/>
                      </p:nvCxnSpPr>
                      <p:spPr>
                        <a:xfrm>
                          <a:off x="14706600" y="4557294"/>
                          <a:ext cx="0" cy="399590"/>
                        </a:xfrm>
                        <a:prstGeom prst="straightConnector1">
                          <a:avLst/>
                        </a:prstGeom>
                        <a:ln w="76200">
                          <a:solidFill>
                            <a:srgbClr val="C0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0" name="Straight Arrow Connector 19"/>
                        <p:cNvCxnSpPr/>
                        <p:nvPr/>
                      </p:nvCxnSpPr>
                      <p:spPr>
                        <a:xfrm>
                          <a:off x="13555122" y="5603186"/>
                          <a:ext cx="0" cy="399590"/>
                        </a:xfrm>
                        <a:prstGeom prst="straightConnector1">
                          <a:avLst/>
                        </a:prstGeom>
                        <a:ln w="76200">
                          <a:solidFill>
                            <a:srgbClr val="C0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" name="Straight Arrow Connector 23"/>
                        <p:cNvCxnSpPr/>
                        <p:nvPr/>
                      </p:nvCxnSpPr>
                      <p:spPr>
                        <a:xfrm>
                          <a:off x="14503398" y="6377512"/>
                          <a:ext cx="604838" cy="0"/>
                        </a:xfrm>
                        <a:prstGeom prst="straightConnector1">
                          <a:avLst/>
                        </a:prstGeom>
                        <a:ln w="76200">
                          <a:solidFill>
                            <a:srgbClr val="C0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1" name="Straight Arrow Connector 30"/>
                        <p:cNvCxnSpPr/>
                        <p:nvPr/>
                      </p:nvCxnSpPr>
                      <p:spPr>
                        <a:xfrm>
                          <a:off x="15813109" y="7002391"/>
                          <a:ext cx="0" cy="399590"/>
                        </a:xfrm>
                        <a:prstGeom prst="straightConnector1">
                          <a:avLst/>
                        </a:prstGeom>
                        <a:ln w="76200">
                          <a:solidFill>
                            <a:srgbClr val="C0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2" name="Straight Arrow Connector 31"/>
                        <p:cNvCxnSpPr/>
                        <p:nvPr/>
                      </p:nvCxnSpPr>
                      <p:spPr>
                        <a:xfrm>
                          <a:off x="15846976" y="7919428"/>
                          <a:ext cx="0" cy="399590"/>
                        </a:xfrm>
                        <a:prstGeom prst="straightConnector1">
                          <a:avLst/>
                        </a:prstGeom>
                        <a:ln w="76200">
                          <a:solidFill>
                            <a:srgbClr val="C0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" name="Straight Arrow Connector 32"/>
                        <p:cNvCxnSpPr/>
                        <p:nvPr/>
                      </p:nvCxnSpPr>
                      <p:spPr>
                        <a:xfrm>
                          <a:off x="13562529" y="6595533"/>
                          <a:ext cx="0" cy="1523690"/>
                        </a:xfrm>
                        <a:prstGeom prst="straightConnector1">
                          <a:avLst/>
                        </a:prstGeom>
                        <a:ln w="76200">
                          <a:solidFill>
                            <a:srgbClr val="C0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Arrow Connector 34"/>
                        <p:cNvCxnSpPr/>
                        <p:nvPr/>
                      </p:nvCxnSpPr>
                      <p:spPr>
                        <a:xfrm>
                          <a:off x="14942618" y="9365574"/>
                          <a:ext cx="0" cy="399590"/>
                        </a:xfrm>
                        <a:prstGeom prst="straightConnector1">
                          <a:avLst/>
                        </a:prstGeom>
                        <a:ln w="76200">
                          <a:solidFill>
                            <a:srgbClr val="C0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</p:grpSp>
        </p:grpSp>
      </p:grpSp>
      <p:grpSp>
        <p:nvGrpSpPr>
          <p:cNvPr id="42" name="Group 41"/>
          <p:cNvGrpSpPr/>
          <p:nvPr/>
        </p:nvGrpSpPr>
        <p:grpSpPr>
          <a:xfrm>
            <a:off x="19533564" y="3400519"/>
            <a:ext cx="7287321" cy="8249955"/>
            <a:chOff x="6513130" y="2604758"/>
            <a:chExt cx="7287321" cy="8249955"/>
          </a:xfrm>
        </p:grpSpPr>
        <p:sp>
          <p:nvSpPr>
            <p:cNvPr id="43" name="TextBox 42"/>
            <p:cNvSpPr txBox="1"/>
            <p:nvPr/>
          </p:nvSpPr>
          <p:spPr>
            <a:xfrm>
              <a:off x="10690927" y="4131339"/>
              <a:ext cx="22891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centrifuged for </a:t>
              </a:r>
              <a:r>
                <a:rPr lang="en-US" sz="2000" dirty="0" smtClean="0"/>
                <a:t>10 min </a:t>
              </a:r>
              <a:r>
                <a:rPr lang="en-US" sz="2000" dirty="0"/>
                <a:t>at 5000</a:t>
              </a:r>
              <a:r>
                <a:rPr lang="en-US" sz="2000" i="1" dirty="0"/>
                <a:t>g</a:t>
              </a:r>
              <a:r>
                <a:rPr lang="en-US" sz="2000" dirty="0"/>
                <a:t>.</a:t>
              </a:r>
              <a:endParaRPr lang="en-GB" sz="2000" dirty="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513130" y="2604758"/>
              <a:ext cx="7287321" cy="8249955"/>
              <a:chOff x="6513130" y="2604758"/>
              <a:chExt cx="7287321" cy="824995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0751117" y="5600132"/>
                <a:ext cx="5132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2h.</a:t>
                </a:r>
                <a:endParaRPr lang="en-GB" sz="2000" dirty="0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6513130" y="2604758"/>
                <a:ext cx="7287321" cy="8249955"/>
                <a:chOff x="6629063" y="2895600"/>
                <a:chExt cx="7287321" cy="8249955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6629063" y="2895600"/>
                  <a:ext cx="7287321" cy="8249955"/>
                  <a:chOff x="6629063" y="2895600"/>
                  <a:chExt cx="7287321" cy="8249955"/>
                </a:xfrm>
              </p:grpSpPr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7730218" y="10437669"/>
                    <a:ext cx="4528773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/>
                      <a:t>Purification of </a:t>
                    </a:r>
                    <a:r>
                      <a:rPr lang="en-US" sz="2000" b="1" dirty="0" err="1" smtClean="0"/>
                      <a:t>folates</a:t>
                    </a:r>
                    <a:r>
                      <a:rPr lang="en-US" sz="2000" b="1" dirty="0" smtClean="0"/>
                      <a:t> by</a:t>
                    </a:r>
                    <a:r>
                      <a:rPr lang="en-GB" sz="2000" dirty="0" smtClean="0"/>
                      <a:t> </a:t>
                    </a:r>
                    <a:r>
                      <a:rPr lang="en-GB" sz="2000" dirty="0"/>
                      <a:t>afﬁnity chromatography</a:t>
                    </a:r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6629063" y="2895600"/>
                    <a:ext cx="7287321" cy="7516654"/>
                    <a:chOff x="6629063" y="2895600"/>
                    <a:chExt cx="7287321" cy="7516654"/>
                  </a:xfrm>
                </p:grpSpPr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6629063" y="2895600"/>
                      <a:ext cx="6345894" cy="7516654"/>
                      <a:chOff x="6629063" y="2895600"/>
                      <a:chExt cx="6345894" cy="7516654"/>
                    </a:xfrm>
                  </p:grpSpPr>
                  <p:sp>
                    <p:nvSpPr>
                      <p:cNvPr id="53" name="TextBox 52"/>
                      <p:cNvSpPr txBox="1"/>
                      <p:nvPr/>
                    </p:nvSpPr>
                    <p:spPr>
                      <a:xfrm>
                        <a:off x="8109635" y="7469199"/>
                        <a:ext cx="4528773" cy="132343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000" dirty="0"/>
                          <a:t>Chemical transformation of </a:t>
                        </a:r>
                        <a:r>
                          <a:rPr lang="en-US" sz="2000" dirty="0" err="1" smtClean="0"/>
                          <a:t>folates</a:t>
                        </a:r>
                        <a:r>
                          <a:rPr lang="en-US" sz="2000" dirty="0" smtClean="0"/>
                          <a:t> to </a:t>
                        </a:r>
                        <a:r>
                          <a:rPr lang="en-GB" sz="2000" dirty="0" smtClean="0"/>
                          <a:t> </a:t>
                        </a:r>
                        <a:r>
                          <a:rPr lang="en-GB" sz="2000" dirty="0"/>
                          <a:t>5-methyltetrahydrofolic acid (THF-5CH</a:t>
                        </a:r>
                        <a:r>
                          <a:rPr lang="en-GB" sz="2000" baseline="-25000" dirty="0"/>
                          <a:t>3</a:t>
                        </a:r>
                        <a:r>
                          <a:rPr lang="en-GB" sz="2000" dirty="0"/>
                          <a:t>) monosodium glutamate and / or </a:t>
                        </a:r>
                        <a:r>
                          <a:rPr lang="en-GB" sz="2000" dirty="0" err="1"/>
                          <a:t>diglutamate</a:t>
                        </a:r>
                        <a:r>
                          <a:rPr lang="en-GB" sz="2000" dirty="0"/>
                          <a:t>.</a:t>
                        </a:r>
                      </a:p>
                    </p:txBody>
                  </p:sp>
                  <p:grpSp>
                    <p:nvGrpSpPr>
                      <p:cNvPr id="54" name="Group 53"/>
                      <p:cNvGrpSpPr/>
                      <p:nvPr/>
                    </p:nvGrpSpPr>
                    <p:grpSpPr>
                      <a:xfrm>
                        <a:off x="6629063" y="2895600"/>
                        <a:ext cx="6345894" cy="7516654"/>
                        <a:chOff x="6629063" y="2895600"/>
                        <a:chExt cx="6345894" cy="7516654"/>
                      </a:xfrm>
                    </p:grpSpPr>
                    <p:sp>
                      <p:nvSpPr>
                        <p:cNvPr id="55" name="TextBox 54"/>
                        <p:cNvSpPr txBox="1"/>
                        <p:nvPr/>
                      </p:nvSpPr>
                      <p:spPr>
                        <a:xfrm>
                          <a:off x="9407480" y="6453199"/>
                          <a:ext cx="1693477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000" dirty="0" err="1"/>
                            <a:t>Deconjugation</a:t>
                          </a:r>
                          <a:endParaRPr lang="en-GB" sz="2000" dirty="0"/>
                        </a:p>
                      </p:txBody>
                    </p:sp>
                    <p:grpSp>
                      <p:nvGrpSpPr>
                        <p:cNvPr id="56" name="Group 55"/>
                        <p:cNvGrpSpPr/>
                        <p:nvPr/>
                      </p:nvGrpSpPr>
                      <p:grpSpPr>
                        <a:xfrm>
                          <a:off x="6629063" y="2895600"/>
                          <a:ext cx="6345894" cy="7516654"/>
                          <a:chOff x="6629063" y="2895600"/>
                          <a:chExt cx="6345894" cy="7516654"/>
                        </a:xfrm>
                      </p:grpSpPr>
                      <p:sp>
                        <p:nvSpPr>
                          <p:cNvPr id="57" name="TextBox 56"/>
                          <p:cNvSpPr txBox="1"/>
                          <p:nvPr/>
                        </p:nvSpPr>
                        <p:spPr>
                          <a:xfrm>
                            <a:off x="9438914" y="5183088"/>
                            <a:ext cx="1938929" cy="40011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sz="2000" dirty="0" err="1" smtClean="0"/>
                              <a:t>Folate</a:t>
                            </a:r>
                            <a:r>
                              <a:rPr lang="en-US" sz="2000" dirty="0" smtClean="0"/>
                              <a:t> extraction</a:t>
                            </a:r>
                            <a:endParaRPr lang="en-GB" sz="2000" dirty="0"/>
                          </a:p>
                        </p:txBody>
                      </p:sp>
                      <p:grpSp>
                        <p:nvGrpSpPr>
                          <p:cNvPr id="58" name="Group 57"/>
                          <p:cNvGrpSpPr/>
                          <p:nvPr/>
                        </p:nvGrpSpPr>
                        <p:grpSpPr>
                          <a:xfrm>
                            <a:off x="6629063" y="2895600"/>
                            <a:ext cx="6345894" cy="7516654"/>
                            <a:chOff x="6629063" y="2895600"/>
                            <a:chExt cx="6345894" cy="7516654"/>
                          </a:xfrm>
                        </p:grpSpPr>
                        <p:sp>
                          <p:nvSpPr>
                            <p:cNvPr id="59" name="TextBox 58"/>
                            <p:cNvSpPr txBox="1"/>
                            <p:nvPr/>
                          </p:nvSpPr>
                          <p:spPr>
                            <a:xfrm>
                              <a:off x="6629063" y="5583198"/>
                              <a:ext cx="3408484" cy="1015663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US" sz="2000" dirty="0"/>
                                <a:t>1ml of chicken pancreas </a:t>
                              </a:r>
                              <a:r>
                                <a:rPr lang="en-US" sz="2000" dirty="0" err="1" smtClean="0"/>
                                <a:t>conjugase</a:t>
                              </a:r>
                              <a:r>
                                <a:rPr lang="en-US" sz="2000" dirty="0" smtClean="0"/>
                                <a:t> </a:t>
                              </a:r>
                              <a:r>
                                <a:rPr lang="en-US" sz="2000" dirty="0"/>
                                <a:t>to </a:t>
                              </a:r>
                              <a:r>
                                <a:rPr lang="en-US" sz="2000" dirty="0" smtClean="0"/>
                                <a:t>extract  &amp; incubated </a:t>
                              </a:r>
                              <a:r>
                                <a:rPr lang="en-US" sz="2000" dirty="0"/>
                                <a:t>at 37⁰C </a:t>
                              </a:r>
                              <a:endParaRPr lang="en-GB" sz="2000" dirty="0"/>
                            </a:p>
                          </p:txBody>
                        </p:sp>
                        <p:grpSp>
                          <p:nvGrpSpPr>
                            <p:cNvPr id="60" name="Group 59"/>
                            <p:cNvGrpSpPr/>
                            <p:nvPr/>
                          </p:nvGrpSpPr>
                          <p:grpSpPr>
                            <a:xfrm>
                              <a:off x="7414117" y="2895600"/>
                              <a:ext cx="5560840" cy="7516654"/>
                              <a:chOff x="7414117" y="2895600"/>
                              <a:chExt cx="5560840" cy="7516654"/>
                            </a:xfrm>
                          </p:grpSpPr>
                          <p:sp>
                            <p:nvSpPr>
                              <p:cNvPr id="61" name="TextBox 60"/>
                              <p:cNvSpPr txBox="1"/>
                              <p:nvPr/>
                            </p:nvSpPr>
                            <p:spPr>
                              <a:xfrm>
                                <a:off x="7414117" y="3684457"/>
                                <a:ext cx="2631658" cy="101566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2000" dirty="0"/>
                                  <a:t>30ml 0.1M phosphate buffer </a:t>
                                </a:r>
                                <a:r>
                                  <a:rPr lang="en-US" sz="2000" baseline="30000" dirty="0"/>
                                  <a:t> </a:t>
                                </a:r>
                                <a:r>
                                  <a:rPr lang="en-US" sz="2000" dirty="0" smtClean="0"/>
                                  <a:t>with </a:t>
                                </a:r>
                                <a:r>
                                  <a:rPr lang="en-US" sz="2000" dirty="0"/>
                                  <a:t>1% ascorbic acid</a:t>
                                </a:r>
                                <a:endParaRPr lang="en-GB" sz="2000" dirty="0"/>
                              </a:p>
                            </p:txBody>
                          </p:sp>
                          <p:grpSp>
                            <p:nvGrpSpPr>
                              <p:cNvPr id="62" name="Group 61"/>
                              <p:cNvGrpSpPr/>
                              <p:nvPr/>
                            </p:nvGrpSpPr>
                            <p:grpSpPr>
                              <a:xfrm>
                                <a:off x="8839200" y="2895600"/>
                                <a:ext cx="4135757" cy="7516654"/>
                                <a:chOff x="8839200" y="2895600"/>
                                <a:chExt cx="4135757" cy="7516654"/>
                              </a:xfrm>
                            </p:grpSpPr>
                            <p:sp>
                              <p:nvSpPr>
                                <p:cNvPr id="63" name="TextBox 62"/>
                                <p:cNvSpPr txBox="1"/>
                                <p:nvPr/>
                              </p:nvSpPr>
                              <p:spPr>
                                <a:xfrm>
                                  <a:off x="10386045" y="3496630"/>
                                  <a:ext cx="2588912" cy="1015663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n-US" sz="2000" dirty="0"/>
                                    <a:t>boiled in </a:t>
                                  </a:r>
                                  <a:r>
                                    <a:rPr lang="en-US" sz="2000" dirty="0" smtClean="0"/>
                                    <a:t>water bath</a:t>
                                  </a:r>
                                </a:p>
                                <a:p>
                                  <a:pPr algn="ctr"/>
                                  <a:r>
                                    <a:rPr lang="en-US" sz="2000" dirty="0" smtClean="0"/>
                                    <a:t>100°C –  </a:t>
                                  </a:r>
                                  <a:r>
                                    <a:rPr lang="en-US" sz="2000" dirty="0" smtClean="0"/>
                                    <a:t>10 min</a:t>
                                  </a:r>
                                  <a:endParaRPr lang="en-US" sz="2000" dirty="0" smtClean="0"/>
                                </a:p>
                                <a:p>
                                  <a:pPr algn="ctr"/>
                                  <a:r>
                                    <a:rPr lang="en-US" sz="2000" dirty="0" smtClean="0"/>
                                    <a:t>Cooled </a:t>
                                  </a:r>
                                  <a:r>
                                    <a:rPr lang="en-US" sz="2000" dirty="0" smtClean="0"/>
                                    <a:t>– 15 min</a:t>
                                  </a:r>
                                  <a:endParaRPr lang="en-GB" sz="2000" dirty="0"/>
                                </a:p>
                              </p:txBody>
                            </p:sp>
                            <p:grpSp>
                              <p:nvGrpSpPr>
                                <p:cNvPr id="64" name="Group 63"/>
                                <p:cNvGrpSpPr/>
                                <p:nvPr/>
                              </p:nvGrpSpPr>
                              <p:grpSpPr>
                                <a:xfrm>
                                  <a:off x="8839200" y="2895600"/>
                                  <a:ext cx="2447017" cy="7516654"/>
                                  <a:chOff x="8839200" y="2895600"/>
                                  <a:chExt cx="2447017" cy="7516654"/>
                                </a:xfrm>
                              </p:grpSpPr>
                              <p:sp>
                                <p:nvSpPr>
                                  <p:cNvPr id="65" name="TextBox 64"/>
                                  <p:cNvSpPr txBox="1"/>
                                  <p:nvPr/>
                                </p:nvSpPr>
                                <p:spPr>
                                  <a:xfrm>
                                    <a:off x="8839200" y="2895600"/>
                                    <a:ext cx="2447017" cy="40011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US" sz="2000" dirty="0" smtClean="0"/>
                                      <a:t>10g vegetable sample</a:t>
                                    </a:r>
                                    <a:endParaRPr lang="en-GB" sz="2000" dirty="0"/>
                                  </a:p>
                                </p:txBody>
                              </p:sp>
                              <p:cxnSp>
                                <p:nvCxnSpPr>
                                  <p:cNvPr id="66" name="Straight Arrow Connector 65"/>
                                  <p:cNvCxnSpPr/>
                                  <p:nvPr/>
                                </p:nvCxnSpPr>
                                <p:spPr>
                                  <a:xfrm>
                                    <a:off x="10229439" y="3295710"/>
                                    <a:ext cx="0" cy="1887378"/>
                                  </a:xfrm>
                                  <a:prstGeom prst="straightConnector1">
                                    <a:avLst/>
                                  </a:prstGeom>
                                  <a:ln w="76200">
                                    <a:solidFill>
                                      <a:srgbClr val="C00000"/>
                                    </a:solidFill>
                                    <a:tailEnd type="arrow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67" name="Straight Arrow Connector 66"/>
                                  <p:cNvCxnSpPr/>
                                  <p:nvPr/>
                                </p:nvCxnSpPr>
                                <p:spPr>
                                  <a:xfrm>
                                    <a:off x="10272911" y="5726443"/>
                                    <a:ext cx="0" cy="615890"/>
                                  </a:xfrm>
                                  <a:prstGeom prst="straightConnector1">
                                    <a:avLst/>
                                  </a:prstGeom>
                                  <a:ln w="76200">
                                    <a:solidFill>
                                      <a:srgbClr val="C00000"/>
                                    </a:solidFill>
                                    <a:tailEnd type="arrow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68" name="Straight Arrow Connector 67"/>
                                  <p:cNvCxnSpPr/>
                                  <p:nvPr/>
                                </p:nvCxnSpPr>
                                <p:spPr>
                                  <a:xfrm>
                                    <a:off x="10229439" y="6853309"/>
                                    <a:ext cx="0" cy="615890"/>
                                  </a:xfrm>
                                  <a:prstGeom prst="straightConnector1">
                                    <a:avLst/>
                                  </a:prstGeom>
                                  <a:ln w="76200">
                                    <a:solidFill>
                                      <a:srgbClr val="C00000"/>
                                    </a:solidFill>
                                    <a:tailEnd type="arrow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69" name="Straight Arrow Connector 68"/>
                                  <p:cNvCxnSpPr/>
                                  <p:nvPr/>
                                </p:nvCxnSpPr>
                                <p:spPr>
                                  <a:xfrm>
                                    <a:off x="10146478" y="8792638"/>
                                    <a:ext cx="0" cy="1619616"/>
                                  </a:xfrm>
                                  <a:prstGeom prst="straightConnector1">
                                    <a:avLst/>
                                  </a:prstGeom>
                                  <a:ln w="76200">
                                    <a:solidFill>
                                      <a:srgbClr val="C00000"/>
                                    </a:solidFill>
                                    <a:tailEnd type="arrow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</p:grpSp>
                    </p:grpSp>
                  </p:grpSp>
                </p:grpSp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10357444" y="9097426"/>
                      <a:ext cx="3558940" cy="101566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dirty="0"/>
                        <a:t>eluent solution </a:t>
                      </a:r>
                      <a:r>
                        <a:rPr lang="en-US" sz="2000" dirty="0" smtClean="0"/>
                        <a:t> - </a:t>
                      </a:r>
                      <a:r>
                        <a:rPr lang="en-US" sz="2000" dirty="0"/>
                        <a:t>0.02M DL-</a:t>
                      </a:r>
                      <a:r>
                        <a:rPr lang="en-US" sz="2000" dirty="0" err="1"/>
                        <a:t>dithiothreitol</a:t>
                      </a:r>
                      <a:r>
                        <a:rPr lang="en-US" sz="2000" dirty="0"/>
                        <a:t>  (DTT)  and 0.02M </a:t>
                      </a:r>
                      <a:r>
                        <a:rPr lang="en-US" sz="2000" dirty="0" err="1"/>
                        <a:t>trifluoroacetic</a:t>
                      </a:r>
                      <a:r>
                        <a:rPr lang="en-US" sz="2000" dirty="0"/>
                        <a:t> acid (TFA)</a:t>
                      </a:r>
                      <a:endParaRPr lang="en-GB" sz="2000" dirty="0"/>
                    </a:p>
                  </p:txBody>
                </p:sp>
              </p:grp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7693725" y="9402123"/>
                  <a:ext cx="189948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000" dirty="0" err="1"/>
                    <a:t>Folate</a:t>
                  </a:r>
                  <a:r>
                    <a:rPr lang="en-GB" sz="2000" dirty="0"/>
                    <a:t> Binding Protein</a:t>
                  </a:r>
                </a:p>
              </p:txBody>
            </p:sp>
          </p:grpSp>
        </p:grp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597" y="17602200"/>
            <a:ext cx="1401735" cy="135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2" y="647933"/>
            <a:ext cx="139541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4688" y="1282037"/>
            <a:ext cx="4721588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336" y="17402145"/>
            <a:ext cx="3331979" cy="1459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35" y="17642361"/>
            <a:ext cx="313673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34" y="2330369"/>
            <a:ext cx="23336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8" name="Straight Arrow Connector 77"/>
          <p:cNvCxnSpPr/>
          <p:nvPr/>
        </p:nvCxnSpPr>
        <p:spPr>
          <a:xfrm>
            <a:off x="23123916" y="11541316"/>
            <a:ext cx="0" cy="61589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2367820" y="12218297"/>
            <a:ext cx="1428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RP-HPLC</a:t>
            </a:r>
            <a:endParaRPr lang="en-GB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20234848" y="11639067"/>
            <a:ext cx="2732361" cy="702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Water </a:t>
            </a:r>
            <a:r>
              <a:rPr lang="en-US" sz="2000" dirty="0"/>
              <a:t>+ </a:t>
            </a:r>
            <a:r>
              <a:rPr lang="en-US" sz="2000" dirty="0" smtClean="0"/>
              <a:t>1 ml/l</a:t>
            </a:r>
            <a:r>
              <a:rPr lang="en-US" sz="2000" dirty="0" smtClean="0"/>
              <a:t> </a:t>
            </a:r>
            <a:r>
              <a:rPr lang="en-US" sz="2000" dirty="0"/>
              <a:t>formic </a:t>
            </a:r>
            <a:r>
              <a:rPr lang="en-US" sz="2000" dirty="0" smtClean="0"/>
              <a:t>acid: </a:t>
            </a:r>
            <a:r>
              <a:rPr lang="en-US" sz="2000" dirty="0"/>
              <a:t>acetonitrile</a:t>
            </a:r>
            <a:endParaRPr lang="en-GB" sz="20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19735800" y="3829771"/>
            <a:ext cx="0" cy="877762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4449097" y="10826494"/>
            <a:ext cx="1433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RESULTS</a:t>
            </a:r>
            <a:endParaRPr lang="en-GB" sz="2800" b="1" u="sng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13588882" y="3839467"/>
            <a:ext cx="0" cy="6948333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4"/>
          <p:cNvSpPr txBox="1"/>
          <p:nvPr/>
        </p:nvSpPr>
        <p:spPr>
          <a:xfrm>
            <a:off x="12041107" y="17430690"/>
            <a:ext cx="768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FIG 1</a:t>
            </a:r>
            <a:r>
              <a:rPr lang="fr-FR" sz="2000" dirty="0" smtClean="0"/>
              <a:t>:  </a:t>
            </a:r>
            <a:r>
              <a:rPr lang="fr-FR" sz="2000" dirty="0" err="1" smtClean="0"/>
              <a:t>Folate</a:t>
            </a:r>
            <a:r>
              <a:rPr lang="fr-FR" sz="2000" dirty="0" smtClean="0"/>
              <a:t> </a:t>
            </a:r>
            <a:r>
              <a:rPr lang="fr-FR" sz="2000" dirty="0" err="1" smtClean="0"/>
              <a:t>monoglutamate</a:t>
            </a:r>
            <a:r>
              <a:rPr lang="fr-FR" sz="2000" dirty="0" smtClean="0"/>
              <a:t> content of </a:t>
            </a:r>
            <a:r>
              <a:rPr lang="fr-FR" sz="2000" dirty="0" err="1" smtClean="0"/>
              <a:t>fresh</a:t>
            </a:r>
            <a:r>
              <a:rPr lang="fr-FR" sz="2000" dirty="0" smtClean="0"/>
              <a:t> and </a:t>
            </a:r>
            <a:r>
              <a:rPr lang="fr-FR" sz="2000" dirty="0" err="1" smtClean="0"/>
              <a:t>boiled</a:t>
            </a:r>
            <a:r>
              <a:rPr lang="fr-FR" sz="2000" dirty="0" smtClean="0"/>
              <a:t> </a:t>
            </a:r>
            <a:r>
              <a:rPr lang="fr-FR" sz="2000" dirty="0" err="1" smtClean="0"/>
              <a:t>vegetables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75" name="Rectangle 74"/>
          <p:cNvSpPr/>
          <p:nvPr/>
        </p:nvSpPr>
        <p:spPr>
          <a:xfrm>
            <a:off x="19946196" y="12903458"/>
            <a:ext cx="720241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 smtClean="0"/>
              <a:t>CONCLUSIONS</a:t>
            </a:r>
            <a:endParaRPr lang="en-GB" sz="2800" u="sng" dirty="0" smtClean="0"/>
          </a:p>
          <a:p>
            <a:pPr algn="just"/>
            <a:r>
              <a:rPr lang="en-GB" sz="2800" dirty="0" smtClean="0"/>
              <a:t>TGLVs are </a:t>
            </a:r>
            <a:r>
              <a:rPr lang="en-GB" sz="2800" dirty="0"/>
              <a:t>good sources of </a:t>
            </a:r>
            <a:r>
              <a:rPr lang="en-GB" sz="2800" dirty="0" err="1"/>
              <a:t>folate</a:t>
            </a:r>
            <a:r>
              <a:rPr lang="en-GB" sz="2800" dirty="0"/>
              <a:t>. </a:t>
            </a:r>
            <a:r>
              <a:rPr lang="en-GB" sz="2800" dirty="0" smtClean="0"/>
              <a:t>But boiling caused </a:t>
            </a:r>
            <a:r>
              <a:rPr lang="en-GB" sz="2800" dirty="0"/>
              <a:t>a considerable decrease in the </a:t>
            </a:r>
            <a:r>
              <a:rPr lang="en-GB" sz="2800" dirty="0" err="1"/>
              <a:t>folate</a:t>
            </a:r>
            <a:r>
              <a:rPr lang="en-GB" sz="2800" dirty="0"/>
              <a:t> </a:t>
            </a:r>
            <a:r>
              <a:rPr lang="en-GB" sz="2800" dirty="0" smtClean="0"/>
              <a:t>content: </a:t>
            </a:r>
            <a:r>
              <a:rPr lang="en-GB" sz="2800" b="1" u="sng" dirty="0" smtClean="0"/>
              <a:t>47% </a:t>
            </a:r>
            <a:r>
              <a:rPr lang="en-GB" sz="2800" b="1" u="sng" dirty="0"/>
              <a:t>to </a:t>
            </a:r>
            <a:r>
              <a:rPr lang="en-GB" sz="2800" b="1" u="sng" dirty="0" smtClean="0"/>
              <a:t>88%. </a:t>
            </a:r>
            <a:r>
              <a:rPr lang="en-GB" sz="2800" dirty="0"/>
              <a:t>TGLVs are consumed in their cooked form in Nigeria, preparation methods </a:t>
            </a:r>
            <a:r>
              <a:rPr lang="en-GB" sz="2800" dirty="0" smtClean="0"/>
              <a:t>that </a:t>
            </a:r>
            <a:r>
              <a:rPr lang="en-GB" sz="2800" dirty="0"/>
              <a:t>would allow for optimal retention of </a:t>
            </a:r>
            <a:r>
              <a:rPr lang="en-GB" sz="2800" dirty="0" err="1"/>
              <a:t>folate</a:t>
            </a:r>
            <a:r>
              <a:rPr lang="en-GB" sz="2800" dirty="0"/>
              <a:t> are necessary. For example l</a:t>
            </a:r>
            <a:r>
              <a:rPr lang="en-US" sz="2800" dirty="0" err="1"/>
              <a:t>imited</a:t>
            </a:r>
            <a:r>
              <a:rPr lang="en-US" sz="2800" dirty="0"/>
              <a:t> contact with water or steam cooking (2). </a:t>
            </a:r>
            <a:endParaRPr lang="en-GB" sz="2800" dirty="0"/>
          </a:p>
          <a:p>
            <a:pPr algn="just"/>
            <a:r>
              <a:rPr lang="en-GB" sz="2800" dirty="0" smtClean="0"/>
              <a:t>100g </a:t>
            </a:r>
            <a:r>
              <a:rPr lang="en-GB" sz="2800" dirty="0"/>
              <a:t>of the boiled leafy vegetables could contribute </a:t>
            </a:r>
            <a:r>
              <a:rPr lang="en-GB" sz="2800" b="1" u="sng" dirty="0"/>
              <a:t>2 – 12% </a:t>
            </a:r>
            <a:r>
              <a:rPr lang="en-GB" sz="2800" dirty="0"/>
              <a:t>of RDA for women of reproductive age in Nigeria.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9762896" y="17965184"/>
            <a:ext cx="70724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u="sng" dirty="0" smtClean="0"/>
              <a:t>REFERENCES</a:t>
            </a:r>
          </a:p>
          <a:p>
            <a:pPr marL="342900" lvl="0" indent="-342900">
              <a:buAutoNum type="arabicPeriod"/>
            </a:pPr>
            <a:r>
              <a:rPr lang="en-US" sz="2000" dirty="0" smtClean="0"/>
              <a:t>Ogle  et. al. </a:t>
            </a:r>
            <a:r>
              <a:rPr lang="en-US" sz="2000" dirty="0"/>
              <a:t>(2001</a:t>
            </a:r>
            <a:r>
              <a:rPr lang="en-US" sz="2000" dirty="0" smtClean="0"/>
              <a:t>).</a:t>
            </a:r>
            <a:r>
              <a:rPr lang="en-US" sz="2000" b="1" dirty="0" smtClean="0"/>
              <a:t> </a:t>
            </a:r>
            <a:r>
              <a:rPr lang="en-US" sz="2000" i="1" dirty="0"/>
              <a:t>Asia Pacific J </a:t>
            </a:r>
            <a:r>
              <a:rPr lang="en-US" sz="2000" i="1" dirty="0" err="1"/>
              <a:t>Clin</a:t>
            </a:r>
            <a:r>
              <a:rPr lang="en-US" sz="2000" i="1" dirty="0"/>
              <a:t> </a:t>
            </a:r>
            <a:r>
              <a:rPr lang="en-US" sz="2000" i="1" dirty="0" err="1"/>
              <a:t>Nutr</a:t>
            </a:r>
            <a:r>
              <a:rPr lang="en-US" sz="2000" i="1" dirty="0"/>
              <a:t>.  10(3): </a:t>
            </a:r>
            <a:r>
              <a:rPr lang="en-US" sz="2000" i="1" dirty="0" smtClean="0"/>
              <a:t>216–221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Delchier</a:t>
            </a:r>
            <a:r>
              <a:rPr lang="en-US" sz="2000" dirty="0" smtClean="0"/>
              <a:t> et. al. </a:t>
            </a:r>
            <a:r>
              <a:rPr lang="en-US" sz="2000" dirty="0"/>
              <a:t>(2013</a:t>
            </a:r>
            <a:r>
              <a:rPr lang="en-US" sz="2000" dirty="0" smtClean="0"/>
              <a:t>). </a:t>
            </a:r>
            <a:r>
              <a:rPr lang="en-US" sz="2000" i="1" dirty="0"/>
              <a:t>Food Chemistry</a:t>
            </a:r>
            <a:r>
              <a:rPr lang="en-US" sz="2000" dirty="0"/>
              <a:t> 139 : 815–824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036" y="18031827"/>
            <a:ext cx="5564395" cy="94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968911"/>
              </p:ext>
            </p:extLst>
          </p:nvPr>
        </p:nvGraphicFramePr>
        <p:xfrm>
          <a:off x="407244" y="3840786"/>
          <a:ext cx="6119812" cy="226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Image bitmap" r:id="rId11" imgW="4885714" imgH="1200318" progId="PBrush">
                  <p:embed/>
                </p:oleObj>
              </mc:Choice>
              <mc:Fallback>
                <p:oleObj name="Image bitmap" r:id="rId11" imgW="4885714" imgH="1200318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244" y="3840786"/>
                        <a:ext cx="6119812" cy="226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Rectangle 81"/>
          <p:cNvSpPr/>
          <p:nvPr/>
        </p:nvSpPr>
        <p:spPr>
          <a:xfrm>
            <a:off x="6585795" y="3918936"/>
            <a:ext cx="64657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/>
              <a:t>Folates</a:t>
            </a:r>
            <a:r>
              <a:rPr lang="en-US" sz="2800" dirty="0" smtClean="0"/>
              <a:t> </a:t>
            </a:r>
            <a:r>
              <a:rPr lang="en-US" sz="2800" dirty="0" smtClean="0"/>
              <a:t>( </a:t>
            </a:r>
            <a:r>
              <a:rPr lang="en-US" sz="2800" dirty="0" err="1" smtClean="0"/>
              <a:t>Vit</a:t>
            </a:r>
            <a:r>
              <a:rPr lang="en-US" sz="2800" dirty="0" smtClean="0"/>
              <a:t>. B9)</a:t>
            </a:r>
            <a:r>
              <a:rPr lang="en-US" sz="2800" dirty="0"/>
              <a:t> </a:t>
            </a:r>
            <a:r>
              <a:rPr lang="en-US" sz="2800" dirty="0" smtClean="0"/>
              <a:t>is an </a:t>
            </a:r>
            <a:r>
              <a:rPr lang="en-US" sz="2800" dirty="0" smtClean="0"/>
              <a:t>important </a:t>
            </a:r>
            <a:r>
              <a:rPr lang="en-US" sz="2800" dirty="0" smtClean="0"/>
              <a:t>B-vitamin associated </a:t>
            </a:r>
            <a:r>
              <a:rPr lang="en-US" sz="2800" dirty="0"/>
              <a:t>with reduced neural tube defects in pregnancies and cardiovascular diseases due to high </a:t>
            </a:r>
            <a:r>
              <a:rPr lang="en-US" sz="2800" dirty="0" err="1" smtClean="0"/>
              <a:t>homocysteine</a:t>
            </a:r>
            <a:r>
              <a:rPr lang="en-US" sz="2800" dirty="0" smtClean="0"/>
              <a:t> </a:t>
            </a:r>
            <a:r>
              <a:rPr lang="en-US" sz="2800" dirty="0"/>
              <a:t>levels. </a:t>
            </a:r>
            <a:endParaRPr lang="en-GB" sz="2800" dirty="0"/>
          </a:p>
        </p:txBody>
      </p:sp>
      <p:pic>
        <p:nvPicPr>
          <p:cNvPr id="1038" name="Picture 14" descr="C:\Users\Shirley Isi Ejoh\Desktop\My work in INRA\PICS INRA\2013-10-23 00.30.1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325" y="5939716"/>
            <a:ext cx="2570704" cy="20269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Rectangle 83"/>
          <p:cNvSpPr/>
          <p:nvPr/>
        </p:nvSpPr>
        <p:spPr>
          <a:xfrm>
            <a:off x="169685" y="6315694"/>
            <a:ext cx="5712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Green leafy </a:t>
            </a:r>
            <a:r>
              <a:rPr lang="en-GB" sz="2800" dirty="0"/>
              <a:t>vegetables </a:t>
            </a:r>
            <a:r>
              <a:rPr lang="en-GB" sz="2800" dirty="0" smtClean="0"/>
              <a:t> </a:t>
            </a:r>
            <a:r>
              <a:rPr lang="en-GB" sz="2800" dirty="0" smtClean="0"/>
              <a:t>are rich </a:t>
            </a:r>
            <a:r>
              <a:rPr lang="en-GB" sz="2800" dirty="0"/>
              <a:t>sources </a:t>
            </a:r>
            <a:r>
              <a:rPr lang="en-GB" sz="2800" dirty="0" smtClean="0"/>
              <a:t> </a:t>
            </a:r>
            <a:r>
              <a:rPr lang="en-GB" sz="2800" dirty="0" smtClean="0"/>
              <a:t>of </a:t>
            </a:r>
            <a:r>
              <a:rPr lang="en-GB" sz="2800" dirty="0" err="1" smtClean="0"/>
              <a:t>folates</a:t>
            </a:r>
            <a:r>
              <a:rPr lang="en-GB" sz="2800" dirty="0" smtClean="0"/>
              <a:t> in </a:t>
            </a:r>
            <a:r>
              <a:rPr lang="en-GB" sz="2800" dirty="0"/>
              <a:t>the diet (</a:t>
            </a:r>
            <a:r>
              <a:rPr lang="en-GB" sz="2800" dirty="0" smtClean="0"/>
              <a:t>1).</a:t>
            </a:r>
            <a:endParaRPr lang="en-GB" sz="2800" dirty="0"/>
          </a:p>
        </p:txBody>
      </p:sp>
      <p:sp>
        <p:nvSpPr>
          <p:cNvPr id="110" name="Rectangle 109"/>
          <p:cNvSpPr/>
          <p:nvPr/>
        </p:nvSpPr>
        <p:spPr>
          <a:xfrm>
            <a:off x="197342" y="7925962"/>
            <a:ext cx="1285418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/>
              <a:t>However </a:t>
            </a:r>
            <a:r>
              <a:rPr lang="en-GB" sz="2800" dirty="0"/>
              <a:t>there is a dearth on information on their </a:t>
            </a:r>
            <a:r>
              <a:rPr lang="en-GB" sz="2800" dirty="0" err="1"/>
              <a:t>folate</a:t>
            </a:r>
            <a:r>
              <a:rPr lang="en-GB" sz="2800" dirty="0"/>
              <a:t> content</a:t>
            </a:r>
            <a:r>
              <a:rPr lang="en-GB" sz="2800" dirty="0" smtClean="0"/>
              <a:t>. Establishing  </a:t>
            </a:r>
            <a:r>
              <a:rPr lang="en-GB" sz="2800" dirty="0"/>
              <a:t>accurate and reliable </a:t>
            </a:r>
            <a:r>
              <a:rPr lang="en-GB" sz="2800" dirty="0" err="1"/>
              <a:t>folate</a:t>
            </a:r>
            <a:r>
              <a:rPr lang="en-GB" sz="2800" dirty="0"/>
              <a:t> content of foods that could contribute significantly to dietary </a:t>
            </a:r>
            <a:r>
              <a:rPr lang="en-GB" sz="2800" dirty="0" smtClean="0"/>
              <a:t>intake is important as it would enrich </a:t>
            </a:r>
            <a:r>
              <a:rPr lang="en-GB" sz="2800" dirty="0"/>
              <a:t>our local food composition </a:t>
            </a:r>
            <a:r>
              <a:rPr lang="en-GB" sz="2800" dirty="0" smtClean="0"/>
              <a:t>table; </a:t>
            </a:r>
            <a:r>
              <a:rPr lang="en-GB" sz="2800" dirty="0" smtClean="0"/>
              <a:t>facilitate </a:t>
            </a:r>
            <a:r>
              <a:rPr lang="en-GB" sz="2800" dirty="0"/>
              <a:t>better estimate of  dietary intake of the vitamin </a:t>
            </a:r>
            <a:r>
              <a:rPr lang="en-GB" sz="2800" dirty="0" smtClean="0"/>
              <a:t>from TGLVs among </a:t>
            </a:r>
            <a:r>
              <a:rPr lang="en-GB" sz="2800" dirty="0"/>
              <a:t>different age </a:t>
            </a:r>
            <a:r>
              <a:rPr lang="en-GB" sz="2800" dirty="0" smtClean="0"/>
              <a:t>groups; </a:t>
            </a:r>
            <a:r>
              <a:rPr lang="en-GB" sz="2800" dirty="0"/>
              <a:t>and </a:t>
            </a:r>
            <a:r>
              <a:rPr lang="en-GB" sz="2800" dirty="0" smtClean="0"/>
              <a:t>useful </a:t>
            </a:r>
            <a:r>
              <a:rPr lang="en-GB" sz="2800" dirty="0"/>
              <a:t>for educating the public about </a:t>
            </a:r>
            <a:r>
              <a:rPr lang="en-GB" sz="2800" dirty="0" err="1"/>
              <a:t>folate</a:t>
            </a:r>
            <a:r>
              <a:rPr lang="en-GB" sz="2800" dirty="0"/>
              <a:t> rich </a:t>
            </a:r>
            <a:r>
              <a:rPr lang="en-GB" sz="2800" dirty="0" smtClean="0"/>
              <a:t>foods. </a:t>
            </a:r>
          </a:p>
          <a:p>
            <a:pPr algn="just"/>
            <a:endParaRPr lang="en-GB" sz="1800" dirty="0" smtClean="0"/>
          </a:p>
          <a:p>
            <a:pPr algn="just"/>
            <a:r>
              <a:rPr lang="en-GB" sz="2800" b="1" u="sng" dirty="0" smtClean="0"/>
              <a:t>PURPOSE OF STUDY:</a:t>
            </a:r>
            <a:r>
              <a:rPr lang="en-GB" sz="2800" dirty="0" smtClean="0"/>
              <a:t> To</a:t>
            </a:r>
            <a:r>
              <a:rPr lang="en-GB" sz="2800" b="1" u="sng" dirty="0" smtClean="0"/>
              <a:t> </a:t>
            </a:r>
            <a:r>
              <a:rPr lang="en-GB" sz="2800" dirty="0" smtClean="0"/>
              <a:t>quantify </a:t>
            </a:r>
            <a:r>
              <a:rPr lang="en-GB" sz="2800" dirty="0"/>
              <a:t>the </a:t>
            </a:r>
            <a:r>
              <a:rPr lang="en-GB" sz="2800" dirty="0" err="1"/>
              <a:t>folate</a:t>
            </a:r>
            <a:r>
              <a:rPr lang="en-GB" sz="2800" dirty="0"/>
              <a:t> content </a:t>
            </a:r>
            <a:r>
              <a:rPr lang="en-GB" sz="2800" dirty="0" smtClean="0"/>
              <a:t>of selected raw </a:t>
            </a:r>
            <a:r>
              <a:rPr lang="en-GB" sz="2800" dirty="0"/>
              <a:t>and cooked </a:t>
            </a:r>
            <a:r>
              <a:rPr lang="en-GB" sz="2800" dirty="0" smtClean="0"/>
              <a:t>TGLVs.</a:t>
            </a:r>
            <a:endParaRPr lang="en-US" sz="2800" dirty="0"/>
          </a:p>
        </p:txBody>
      </p:sp>
      <p:sp>
        <p:nvSpPr>
          <p:cNvPr id="1036" name="Rectangle 1035"/>
          <p:cNvSpPr/>
          <p:nvPr/>
        </p:nvSpPr>
        <p:spPr>
          <a:xfrm>
            <a:off x="7901362" y="5809394"/>
            <a:ext cx="56909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/>
              <a:t>There is great diversity of cultivated and uncultivated traditional green leafy vegetables (TGLVs) in Nigeria, </a:t>
            </a:r>
            <a:r>
              <a:rPr lang="en-GB" sz="2800" dirty="0" smtClean="0"/>
              <a:t>that form a </a:t>
            </a:r>
            <a:r>
              <a:rPr lang="en-GB" sz="2800" dirty="0"/>
              <a:t>major component of several local dishes. </a:t>
            </a:r>
          </a:p>
        </p:txBody>
      </p:sp>
      <p:grpSp>
        <p:nvGrpSpPr>
          <p:cNvPr id="143" name="Groupe 142"/>
          <p:cNvGrpSpPr/>
          <p:nvPr/>
        </p:nvGrpSpPr>
        <p:grpSpPr>
          <a:xfrm>
            <a:off x="11658600" y="11428858"/>
            <a:ext cx="7825698" cy="5716142"/>
            <a:chOff x="12188529" y="11389171"/>
            <a:chExt cx="7825698" cy="5716142"/>
          </a:xfrm>
        </p:grpSpPr>
        <p:sp>
          <p:nvSpPr>
            <p:cNvPr id="144" name="Freeform 242"/>
            <p:cNvSpPr>
              <a:spLocks noEditPoints="1"/>
            </p:cNvSpPr>
            <p:nvPr/>
          </p:nvSpPr>
          <p:spPr bwMode="auto">
            <a:xfrm>
              <a:off x="14325601" y="12144375"/>
              <a:ext cx="4254500" cy="4638675"/>
            </a:xfrm>
            <a:custGeom>
              <a:avLst/>
              <a:gdLst>
                <a:gd name="T0" fmla="*/ 0 w 5360"/>
                <a:gd name="T1" fmla="*/ 0 h 5843"/>
                <a:gd name="T2" fmla="*/ 3099 w 5360"/>
                <a:gd name="T3" fmla="*/ 0 h 5843"/>
                <a:gd name="T4" fmla="*/ 3099 w 5360"/>
                <a:gd name="T5" fmla="*/ 230 h 5843"/>
                <a:gd name="T6" fmla="*/ 0 w 5360"/>
                <a:gd name="T7" fmla="*/ 230 h 5843"/>
                <a:gd name="T8" fmla="*/ 0 w 5360"/>
                <a:gd name="T9" fmla="*/ 0 h 5843"/>
                <a:gd name="T10" fmla="*/ 0 w 5360"/>
                <a:gd name="T11" fmla="*/ 802 h 5843"/>
                <a:gd name="T12" fmla="*/ 1367 w 5360"/>
                <a:gd name="T13" fmla="*/ 802 h 5843"/>
                <a:gd name="T14" fmla="*/ 1367 w 5360"/>
                <a:gd name="T15" fmla="*/ 1031 h 5843"/>
                <a:gd name="T16" fmla="*/ 0 w 5360"/>
                <a:gd name="T17" fmla="*/ 1031 h 5843"/>
                <a:gd name="T18" fmla="*/ 0 w 5360"/>
                <a:gd name="T19" fmla="*/ 802 h 5843"/>
                <a:gd name="T20" fmla="*/ 0 w 5360"/>
                <a:gd name="T21" fmla="*/ 2405 h 5843"/>
                <a:gd name="T22" fmla="*/ 1511 w 5360"/>
                <a:gd name="T23" fmla="*/ 2405 h 5843"/>
                <a:gd name="T24" fmla="*/ 1511 w 5360"/>
                <a:gd name="T25" fmla="*/ 2636 h 5843"/>
                <a:gd name="T26" fmla="*/ 0 w 5360"/>
                <a:gd name="T27" fmla="*/ 2636 h 5843"/>
                <a:gd name="T28" fmla="*/ 0 w 5360"/>
                <a:gd name="T29" fmla="*/ 2405 h 5843"/>
                <a:gd name="T30" fmla="*/ 0 w 5360"/>
                <a:gd name="T31" fmla="*/ 3208 h 5843"/>
                <a:gd name="T32" fmla="*/ 5360 w 5360"/>
                <a:gd name="T33" fmla="*/ 3208 h 5843"/>
                <a:gd name="T34" fmla="*/ 5360 w 5360"/>
                <a:gd name="T35" fmla="*/ 3437 h 5843"/>
                <a:gd name="T36" fmla="*/ 0 w 5360"/>
                <a:gd name="T37" fmla="*/ 3437 h 5843"/>
                <a:gd name="T38" fmla="*/ 0 w 5360"/>
                <a:gd name="T39" fmla="*/ 3208 h 5843"/>
                <a:gd name="T40" fmla="*/ 0 w 5360"/>
                <a:gd name="T41" fmla="*/ 4009 h 5843"/>
                <a:gd name="T42" fmla="*/ 2075 w 5360"/>
                <a:gd name="T43" fmla="*/ 4009 h 5843"/>
                <a:gd name="T44" fmla="*/ 2075 w 5360"/>
                <a:gd name="T45" fmla="*/ 4239 h 5843"/>
                <a:gd name="T46" fmla="*/ 0 w 5360"/>
                <a:gd name="T47" fmla="*/ 4239 h 5843"/>
                <a:gd name="T48" fmla="*/ 0 w 5360"/>
                <a:gd name="T49" fmla="*/ 4009 h 5843"/>
                <a:gd name="T50" fmla="*/ 0 w 5360"/>
                <a:gd name="T51" fmla="*/ 4811 h 5843"/>
                <a:gd name="T52" fmla="*/ 2686 w 5360"/>
                <a:gd name="T53" fmla="*/ 4811 h 5843"/>
                <a:gd name="T54" fmla="*/ 2686 w 5360"/>
                <a:gd name="T55" fmla="*/ 5040 h 5843"/>
                <a:gd name="T56" fmla="*/ 0 w 5360"/>
                <a:gd name="T57" fmla="*/ 5040 h 5843"/>
                <a:gd name="T58" fmla="*/ 0 w 5360"/>
                <a:gd name="T59" fmla="*/ 4811 h 5843"/>
                <a:gd name="T60" fmla="*/ 0 w 5360"/>
                <a:gd name="T61" fmla="*/ 5614 h 5843"/>
                <a:gd name="T62" fmla="*/ 629 w 5360"/>
                <a:gd name="T63" fmla="*/ 5614 h 5843"/>
                <a:gd name="T64" fmla="*/ 629 w 5360"/>
                <a:gd name="T65" fmla="*/ 5843 h 5843"/>
                <a:gd name="T66" fmla="*/ 0 w 5360"/>
                <a:gd name="T67" fmla="*/ 5843 h 5843"/>
                <a:gd name="T68" fmla="*/ 0 w 5360"/>
                <a:gd name="T69" fmla="*/ 5614 h 5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60" h="5843">
                  <a:moveTo>
                    <a:pt x="0" y="0"/>
                  </a:moveTo>
                  <a:lnTo>
                    <a:pt x="3099" y="0"/>
                  </a:lnTo>
                  <a:lnTo>
                    <a:pt x="3099" y="230"/>
                  </a:lnTo>
                  <a:lnTo>
                    <a:pt x="0" y="230"/>
                  </a:lnTo>
                  <a:lnTo>
                    <a:pt x="0" y="0"/>
                  </a:lnTo>
                  <a:close/>
                  <a:moveTo>
                    <a:pt x="0" y="802"/>
                  </a:moveTo>
                  <a:lnTo>
                    <a:pt x="1367" y="802"/>
                  </a:lnTo>
                  <a:lnTo>
                    <a:pt x="1367" y="1031"/>
                  </a:lnTo>
                  <a:lnTo>
                    <a:pt x="0" y="1031"/>
                  </a:lnTo>
                  <a:lnTo>
                    <a:pt x="0" y="802"/>
                  </a:lnTo>
                  <a:close/>
                  <a:moveTo>
                    <a:pt x="0" y="2405"/>
                  </a:moveTo>
                  <a:lnTo>
                    <a:pt x="1511" y="2405"/>
                  </a:lnTo>
                  <a:lnTo>
                    <a:pt x="1511" y="2636"/>
                  </a:lnTo>
                  <a:lnTo>
                    <a:pt x="0" y="2636"/>
                  </a:lnTo>
                  <a:lnTo>
                    <a:pt x="0" y="2405"/>
                  </a:lnTo>
                  <a:close/>
                  <a:moveTo>
                    <a:pt x="0" y="3208"/>
                  </a:moveTo>
                  <a:lnTo>
                    <a:pt x="5360" y="3208"/>
                  </a:lnTo>
                  <a:lnTo>
                    <a:pt x="5360" y="3437"/>
                  </a:lnTo>
                  <a:lnTo>
                    <a:pt x="0" y="3437"/>
                  </a:lnTo>
                  <a:lnTo>
                    <a:pt x="0" y="3208"/>
                  </a:lnTo>
                  <a:close/>
                  <a:moveTo>
                    <a:pt x="0" y="4009"/>
                  </a:moveTo>
                  <a:lnTo>
                    <a:pt x="2075" y="4009"/>
                  </a:lnTo>
                  <a:lnTo>
                    <a:pt x="2075" y="4239"/>
                  </a:lnTo>
                  <a:lnTo>
                    <a:pt x="0" y="4239"/>
                  </a:lnTo>
                  <a:lnTo>
                    <a:pt x="0" y="4009"/>
                  </a:lnTo>
                  <a:close/>
                  <a:moveTo>
                    <a:pt x="0" y="4811"/>
                  </a:moveTo>
                  <a:lnTo>
                    <a:pt x="2686" y="4811"/>
                  </a:lnTo>
                  <a:lnTo>
                    <a:pt x="2686" y="5040"/>
                  </a:lnTo>
                  <a:lnTo>
                    <a:pt x="0" y="5040"/>
                  </a:lnTo>
                  <a:lnTo>
                    <a:pt x="0" y="4811"/>
                  </a:lnTo>
                  <a:close/>
                  <a:moveTo>
                    <a:pt x="0" y="5614"/>
                  </a:moveTo>
                  <a:lnTo>
                    <a:pt x="629" y="5614"/>
                  </a:lnTo>
                  <a:lnTo>
                    <a:pt x="629" y="5843"/>
                  </a:lnTo>
                  <a:lnTo>
                    <a:pt x="0" y="5843"/>
                  </a:lnTo>
                  <a:lnTo>
                    <a:pt x="0" y="5614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243"/>
            <p:cNvSpPr>
              <a:spLocks noEditPoints="1"/>
            </p:cNvSpPr>
            <p:nvPr/>
          </p:nvSpPr>
          <p:spPr bwMode="auto">
            <a:xfrm>
              <a:off x="14325601" y="12326938"/>
              <a:ext cx="1127125" cy="4637088"/>
            </a:xfrm>
            <a:custGeom>
              <a:avLst/>
              <a:gdLst>
                <a:gd name="T0" fmla="*/ 0 w 1421"/>
                <a:gd name="T1" fmla="*/ 0 h 5841"/>
                <a:gd name="T2" fmla="*/ 1042 w 1421"/>
                <a:gd name="T3" fmla="*/ 0 h 5841"/>
                <a:gd name="T4" fmla="*/ 1042 w 1421"/>
                <a:gd name="T5" fmla="*/ 228 h 5841"/>
                <a:gd name="T6" fmla="*/ 0 w 1421"/>
                <a:gd name="T7" fmla="*/ 228 h 5841"/>
                <a:gd name="T8" fmla="*/ 0 w 1421"/>
                <a:gd name="T9" fmla="*/ 0 h 5841"/>
                <a:gd name="T10" fmla="*/ 0 w 1421"/>
                <a:gd name="T11" fmla="*/ 1603 h 5841"/>
                <a:gd name="T12" fmla="*/ 507 w 1421"/>
                <a:gd name="T13" fmla="*/ 1603 h 5841"/>
                <a:gd name="T14" fmla="*/ 507 w 1421"/>
                <a:gd name="T15" fmla="*/ 1832 h 5841"/>
                <a:gd name="T16" fmla="*/ 0 w 1421"/>
                <a:gd name="T17" fmla="*/ 1832 h 5841"/>
                <a:gd name="T18" fmla="*/ 0 w 1421"/>
                <a:gd name="T19" fmla="*/ 1603 h 5841"/>
                <a:gd name="T20" fmla="*/ 0 w 1421"/>
                <a:gd name="T21" fmla="*/ 2406 h 5841"/>
                <a:gd name="T22" fmla="*/ 941 w 1421"/>
                <a:gd name="T23" fmla="*/ 2406 h 5841"/>
                <a:gd name="T24" fmla="*/ 941 w 1421"/>
                <a:gd name="T25" fmla="*/ 2634 h 5841"/>
                <a:gd name="T26" fmla="*/ 0 w 1421"/>
                <a:gd name="T27" fmla="*/ 2634 h 5841"/>
                <a:gd name="T28" fmla="*/ 0 w 1421"/>
                <a:gd name="T29" fmla="*/ 2406 h 5841"/>
                <a:gd name="T30" fmla="*/ 0 w 1421"/>
                <a:gd name="T31" fmla="*/ 3207 h 5841"/>
                <a:gd name="T32" fmla="*/ 1382 w 1421"/>
                <a:gd name="T33" fmla="*/ 3207 h 5841"/>
                <a:gd name="T34" fmla="*/ 1382 w 1421"/>
                <a:gd name="T35" fmla="*/ 3435 h 5841"/>
                <a:gd name="T36" fmla="*/ 0 w 1421"/>
                <a:gd name="T37" fmla="*/ 3435 h 5841"/>
                <a:gd name="T38" fmla="*/ 0 w 1421"/>
                <a:gd name="T39" fmla="*/ 3207 h 5841"/>
                <a:gd name="T40" fmla="*/ 0 w 1421"/>
                <a:gd name="T41" fmla="*/ 4009 h 5841"/>
                <a:gd name="T42" fmla="*/ 501 w 1421"/>
                <a:gd name="T43" fmla="*/ 4009 h 5841"/>
                <a:gd name="T44" fmla="*/ 501 w 1421"/>
                <a:gd name="T45" fmla="*/ 4238 h 5841"/>
                <a:gd name="T46" fmla="*/ 0 w 1421"/>
                <a:gd name="T47" fmla="*/ 4238 h 5841"/>
                <a:gd name="T48" fmla="*/ 0 w 1421"/>
                <a:gd name="T49" fmla="*/ 4009 h 5841"/>
                <a:gd name="T50" fmla="*/ 0 w 1421"/>
                <a:gd name="T51" fmla="*/ 4810 h 5841"/>
                <a:gd name="T52" fmla="*/ 1421 w 1421"/>
                <a:gd name="T53" fmla="*/ 4810 h 5841"/>
                <a:gd name="T54" fmla="*/ 1421 w 1421"/>
                <a:gd name="T55" fmla="*/ 5040 h 5841"/>
                <a:gd name="T56" fmla="*/ 0 w 1421"/>
                <a:gd name="T57" fmla="*/ 5040 h 5841"/>
                <a:gd name="T58" fmla="*/ 0 w 1421"/>
                <a:gd name="T59" fmla="*/ 4810 h 5841"/>
                <a:gd name="T60" fmla="*/ 0 w 1421"/>
                <a:gd name="T61" fmla="*/ 5613 h 5841"/>
                <a:gd name="T62" fmla="*/ 247 w 1421"/>
                <a:gd name="T63" fmla="*/ 5613 h 5841"/>
                <a:gd name="T64" fmla="*/ 247 w 1421"/>
                <a:gd name="T65" fmla="*/ 5841 h 5841"/>
                <a:gd name="T66" fmla="*/ 0 w 1421"/>
                <a:gd name="T67" fmla="*/ 5841 h 5841"/>
                <a:gd name="T68" fmla="*/ 0 w 1421"/>
                <a:gd name="T69" fmla="*/ 5613 h 5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5841">
                  <a:moveTo>
                    <a:pt x="0" y="0"/>
                  </a:moveTo>
                  <a:lnTo>
                    <a:pt x="1042" y="0"/>
                  </a:lnTo>
                  <a:lnTo>
                    <a:pt x="1042" y="228"/>
                  </a:lnTo>
                  <a:lnTo>
                    <a:pt x="0" y="228"/>
                  </a:lnTo>
                  <a:lnTo>
                    <a:pt x="0" y="0"/>
                  </a:lnTo>
                  <a:close/>
                  <a:moveTo>
                    <a:pt x="0" y="1603"/>
                  </a:moveTo>
                  <a:lnTo>
                    <a:pt x="507" y="1603"/>
                  </a:lnTo>
                  <a:lnTo>
                    <a:pt x="507" y="1832"/>
                  </a:lnTo>
                  <a:lnTo>
                    <a:pt x="0" y="1832"/>
                  </a:lnTo>
                  <a:lnTo>
                    <a:pt x="0" y="1603"/>
                  </a:lnTo>
                  <a:close/>
                  <a:moveTo>
                    <a:pt x="0" y="2406"/>
                  </a:moveTo>
                  <a:lnTo>
                    <a:pt x="941" y="2406"/>
                  </a:lnTo>
                  <a:lnTo>
                    <a:pt x="941" y="2634"/>
                  </a:lnTo>
                  <a:lnTo>
                    <a:pt x="0" y="2634"/>
                  </a:lnTo>
                  <a:lnTo>
                    <a:pt x="0" y="2406"/>
                  </a:lnTo>
                  <a:close/>
                  <a:moveTo>
                    <a:pt x="0" y="3207"/>
                  </a:moveTo>
                  <a:lnTo>
                    <a:pt x="1382" y="3207"/>
                  </a:lnTo>
                  <a:lnTo>
                    <a:pt x="1382" y="3435"/>
                  </a:lnTo>
                  <a:lnTo>
                    <a:pt x="0" y="3435"/>
                  </a:lnTo>
                  <a:lnTo>
                    <a:pt x="0" y="3207"/>
                  </a:lnTo>
                  <a:close/>
                  <a:moveTo>
                    <a:pt x="0" y="4009"/>
                  </a:moveTo>
                  <a:lnTo>
                    <a:pt x="501" y="4009"/>
                  </a:lnTo>
                  <a:lnTo>
                    <a:pt x="501" y="4238"/>
                  </a:lnTo>
                  <a:lnTo>
                    <a:pt x="0" y="4238"/>
                  </a:lnTo>
                  <a:lnTo>
                    <a:pt x="0" y="4009"/>
                  </a:lnTo>
                  <a:close/>
                  <a:moveTo>
                    <a:pt x="0" y="4810"/>
                  </a:moveTo>
                  <a:lnTo>
                    <a:pt x="1421" y="4810"/>
                  </a:lnTo>
                  <a:lnTo>
                    <a:pt x="1421" y="5040"/>
                  </a:lnTo>
                  <a:lnTo>
                    <a:pt x="0" y="5040"/>
                  </a:lnTo>
                  <a:lnTo>
                    <a:pt x="0" y="4810"/>
                  </a:lnTo>
                  <a:close/>
                  <a:moveTo>
                    <a:pt x="0" y="5613"/>
                  </a:moveTo>
                  <a:lnTo>
                    <a:pt x="247" y="5613"/>
                  </a:lnTo>
                  <a:lnTo>
                    <a:pt x="247" y="5841"/>
                  </a:lnTo>
                  <a:lnTo>
                    <a:pt x="0" y="5841"/>
                  </a:lnTo>
                  <a:lnTo>
                    <a:pt x="0" y="5613"/>
                  </a:lnTo>
                  <a:close/>
                </a:path>
              </a:pathLst>
            </a:cu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244"/>
            <p:cNvSpPr>
              <a:spLocks noEditPoints="1"/>
            </p:cNvSpPr>
            <p:nvPr/>
          </p:nvSpPr>
          <p:spPr bwMode="auto">
            <a:xfrm>
              <a:off x="16784638" y="12207875"/>
              <a:ext cx="368300" cy="57150"/>
            </a:xfrm>
            <a:custGeom>
              <a:avLst/>
              <a:gdLst>
                <a:gd name="T0" fmla="*/ 0 w 462"/>
                <a:gd name="T1" fmla="*/ 31 h 73"/>
                <a:gd name="T2" fmla="*/ 457 w 462"/>
                <a:gd name="T3" fmla="*/ 31 h 73"/>
                <a:gd name="T4" fmla="*/ 457 w 462"/>
                <a:gd name="T5" fmla="*/ 43 h 73"/>
                <a:gd name="T6" fmla="*/ 0 w 462"/>
                <a:gd name="T7" fmla="*/ 43 h 73"/>
                <a:gd name="T8" fmla="*/ 0 w 462"/>
                <a:gd name="T9" fmla="*/ 31 h 73"/>
                <a:gd name="T10" fmla="*/ 462 w 462"/>
                <a:gd name="T11" fmla="*/ 0 h 73"/>
                <a:gd name="T12" fmla="*/ 462 w 462"/>
                <a:gd name="T13" fmla="*/ 73 h 73"/>
                <a:gd name="T14" fmla="*/ 451 w 462"/>
                <a:gd name="T15" fmla="*/ 73 h 73"/>
                <a:gd name="T16" fmla="*/ 451 w 462"/>
                <a:gd name="T17" fmla="*/ 0 h 73"/>
                <a:gd name="T18" fmla="*/ 462 w 462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2" h="73">
                  <a:moveTo>
                    <a:pt x="0" y="31"/>
                  </a:moveTo>
                  <a:lnTo>
                    <a:pt x="457" y="31"/>
                  </a:lnTo>
                  <a:lnTo>
                    <a:pt x="457" y="43"/>
                  </a:lnTo>
                  <a:lnTo>
                    <a:pt x="0" y="43"/>
                  </a:lnTo>
                  <a:lnTo>
                    <a:pt x="0" y="31"/>
                  </a:lnTo>
                  <a:close/>
                  <a:moveTo>
                    <a:pt x="462" y="0"/>
                  </a:moveTo>
                  <a:lnTo>
                    <a:pt x="462" y="73"/>
                  </a:lnTo>
                  <a:lnTo>
                    <a:pt x="451" y="73"/>
                  </a:lnTo>
                  <a:lnTo>
                    <a:pt x="451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245"/>
            <p:cNvSpPr>
              <a:spLocks noEditPoints="1"/>
            </p:cNvSpPr>
            <p:nvPr/>
          </p:nvSpPr>
          <p:spPr bwMode="auto">
            <a:xfrm>
              <a:off x="15409863" y="12844463"/>
              <a:ext cx="223838" cy="55563"/>
            </a:xfrm>
            <a:custGeom>
              <a:avLst/>
              <a:gdLst>
                <a:gd name="T0" fmla="*/ 0 w 282"/>
                <a:gd name="T1" fmla="*/ 31 h 71"/>
                <a:gd name="T2" fmla="*/ 276 w 282"/>
                <a:gd name="T3" fmla="*/ 31 h 71"/>
                <a:gd name="T4" fmla="*/ 276 w 282"/>
                <a:gd name="T5" fmla="*/ 42 h 71"/>
                <a:gd name="T6" fmla="*/ 0 w 282"/>
                <a:gd name="T7" fmla="*/ 42 h 71"/>
                <a:gd name="T8" fmla="*/ 0 w 282"/>
                <a:gd name="T9" fmla="*/ 31 h 71"/>
                <a:gd name="T10" fmla="*/ 282 w 282"/>
                <a:gd name="T11" fmla="*/ 0 h 71"/>
                <a:gd name="T12" fmla="*/ 282 w 282"/>
                <a:gd name="T13" fmla="*/ 71 h 71"/>
                <a:gd name="T14" fmla="*/ 270 w 282"/>
                <a:gd name="T15" fmla="*/ 71 h 71"/>
                <a:gd name="T16" fmla="*/ 270 w 282"/>
                <a:gd name="T17" fmla="*/ 0 h 71"/>
                <a:gd name="T18" fmla="*/ 282 w 282"/>
                <a:gd name="T1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2" h="71">
                  <a:moveTo>
                    <a:pt x="0" y="31"/>
                  </a:moveTo>
                  <a:lnTo>
                    <a:pt x="276" y="31"/>
                  </a:lnTo>
                  <a:lnTo>
                    <a:pt x="276" y="42"/>
                  </a:lnTo>
                  <a:lnTo>
                    <a:pt x="0" y="42"/>
                  </a:lnTo>
                  <a:lnTo>
                    <a:pt x="0" y="31"/>
                  </a:lnTo>
                  <a:close/>
                  <a:moveTo>
                    <a:pt x="282" y="0"/>
                  </a:moveTo>
                  <a:lnTo>
                    <a:pt x="282" y="71"/>
                  </a:lnTo>
                  <a:lnTo>
                    <a:pt x="270" y="71"/>
                  </a:lnTo>
                  <a:lnTo>
                    <a:pt x="270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246"/>
            <p:cNvSpPr>
              <a:spLocks noEditPoints="1"/>
            </p:cNvSpPr>
            <p:nvPr/>
          </p:nvSpPr>
          <p:spPr bwMode="auto">
            <a:xfrm>
              <a:off x="15524163" y="14117638"/>
              <a:ext cx="304800" cy="57150"/>
            </a:xfrm>
            <a:custGeom>
              <a:avLst/>
              <a:gdLst>
                <a:gd name="T0" fmla="*/ 0 w 384"/>
                <a:gd name="T1" fmla="*/ 31 h 73"/>
                <a:gd name="T2" fmla="*/ 378 w 384"/>
                <a:gd name="T3" fmla="*/ 31 h 73"/>
                <a:gd name="T4" fmla="*/ 378 w 384"/>
                <a:gd name="T5" fmla="*/ 42 h 73"/>
                <a:gd name="T6" fmla="*/ 0 w 384"/>
                <a:gd name="T7" fmla="*/ 42 h 73"/>
                <a:gd name="T8" fmla="*/ 0 w 384"/>
                <a:gd name="T9" fmla="*/ 31 h 73"/>
                <a:gd name="T10" fmla="*/ 384 w 384"/>
                <a:gd name="T11" fmla="*/ 0 h 73"/>
                <a:gd name="T12" fmla="*/ 384 w 384"/>
                <a:gd name="T13" fmla="*/ 73 h 73"/>
                <a:gd name="T14" fmla="*/ 372 w 384"/>
                <a:gd name="T15" fmla="*/ 73 h 73"/>
                <a:gd name="T16" fmla="*/ 372 w 384"/>
                <a:gd name="T17" fmla="*/ 0 h 73"/>
                <a:gd name="T18" fmla="*/ 384 w 384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73">
                  <a:moveTo>
                    <a:pt x="0" y="31"/>
                  </a:moveTo>
                  <a:lnTo>
                    <a:pt x="378" y="31"/>
                  </a:lnTo>
                  <a:lnTo>
                    <a:pt x="378" y="42"/>
                  </a:lnTo>
                  <a:lnTo>
                    <a:pt x="0" y="42"/>
                  </a:lnTo>
                  <a:lnTo>
                    <a:pt x="0" y="31"/>
                  </a:lnTo>
                  <a:close/>
                  <a:moveTo>
                    <a:pt x="384" y="0"/>
                  </a:moveTo>
                  <a:lnTo>
                    <a:pt x="384" y="73"/>
                  </a:lnTo>
                  <a:lnTo>
                    <a:pt x="372" y="73"/>
                  </a:lnTo>
                  <a:lnTo>
                    <a:pt x="372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247"/>
            <p:cNvSpPr>
              <a:spLocks noEditPoints="1"/>
            </p:cNvSpPr>
            <p:nvPr/>
          </p:nvSpPr>
          <p:spPr bwMode="auto">
            <a:xfrm>
              <a:off x="18580101" y="14754225"/>
              <a:ext cx="119063" cy="55563"/>
            </a:xfrm>
            <a:custGeom>
              <a:avLst/>
              <a:gdLst>
                <a:gd name="T0" fmla="*/ 0 w 150"/>
                <a:gd name="T1" fmla="*/ 31 h 71"/>
                <a:gd name="T2" fmla="*/ 144 w 150"/>
                <a:gd name="T3" fmla="*/ 31 h 71"/>
                <a:gd name="T4" fmla="*/ 144 w 150"/>
                <a:gd name="T5" fmla="*/ 42 h 71"/>
                <a:gd name="T6" fmla="*/ 0 w 150"/>
                <a:gd name="T7" fmla="*/ 42 h 71"/>
                <a:gd name="T8" fmla="*/ 0 w 150"/>
                <a:gd name="T9" fmla="*/ 31 h 71"/>
                <a:gd name="T10" fmla="*/ 150 w 150"/>
                <a:gd name="T11" fmla="*/ 0 h 71"/>
                <a:gd name="T12" fmla="*/ 150 w 150"/>
                <a:gd name="T13" fmla="*/ 71 h 71"/>
                <a:gd name="T14" fmla="*/ 139 w 150"/>
                <a:gd name="T15" fmla="*/ 71 h 71"/>
                <a:gd name="T16" fmla="*/ 139 w 150"/>
                <a:gd name="T17" fmla="*/ 0 h 71"/>
                <a:gd name="T18" fmla="*/ 150 w 150"/>
                <a:gd name="T1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71">
                  <a:moveTo>
                    <a:pt x="0" y="31"/>
                  </a:moveTo>
                  <a:lnTo>
                    <a:pt x="144" y="31"/>
                  </a:lnTo>
                  <a:lnTo>
                    <a:pt x="144" y="42"/>
                  </a:lnTo>
                  <a:lnTo>
                    <a:pt x="0" y="42"/>
                  </a:lnTo>
                  <a:lnTo>
                    <a:pt x="0" y="31"/>
                  </a:lnTo>
                  <a:close/>
                  <a:moveTo>
                    <a:pt x="150" y="0"/>
                  </a:moveTo>
                  <a:lnTo>
                    <a:pt x="150" y="71"/>
                  </a:lnTo>
                  <a:lnTo>
                    <a:pt x="139" y="71"/>
                  </a:lnTo>
                  <a:lnTo>
                    <a:pt x="139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248"/>
            <p:cNvSpPr>
              <a:spLocks noEditPoints="1"/>
            </p:cNvSpPr>
            <p:nvPr/>
          </p:nvSpPr>
          <p:spPr bwMode="auto">
            <a:xfrm>
              <a:off x="15973426" y="15389225"/>
              <a:ext cx="265113" cy="58738"/>
            </a:xfrm>
            <a:custGeom>
              <a:avLst/>
              <a:gdLst>
                <a:gd name="T0" fmla="*/ 0 w 334"/>
                <a:gd name="T1" fmla="*/ 30 h 73"/>
                <a:gd name="T2" fmla="*/ 329 w 334"/>
                <a:gd name="T3" fmla="*/ 30 h 73"/>
                <a:gd name="T4" fmla="*/ 329 w 334"/>
                <a:gd name="T5" fmla="*/ 42 h 73"/>
                <a:gd name="T6" fmla="*/ 0 w 334"/>
                <a:gd name="T7" fmla="*/ 42 h 73"/>
                <a:gd name="T8" fmla="*/ 0 w 334"/>
                <a:gd name="T9" fmla="*/ 30 h 73"/>
                <a:gd name="T10" fmla="*/ 334 w 334"/>
                <a:gd name="T11" fmla="*/ 0 h 73"/>
                <a:gd name="T12" fmla="*/ 334 w 334"/>
                <a:gd name="T13" fmla="*/ 73 h 73"/>
                <a:gd name="T14" fmla="*/ 323 w 334"/>
                <a:gd name="T15" fmla="*/ 73 h 73"/>
                <a:gd name="T16" fmla="*/ 323 w 334"/>
                <a:gd name="T17" fmla="*/ 0 h 73"/>
                <a:gd name="T18" fmla="*/ 334 w 334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4" h="73">
                  <a:moveTo>
                    <a:pt x="0" y="30"/>
                  </a:moveTo>
                  <a:lnTo>
                    <a:pt x="329" y="30"/>
                  </a:lnTo>
                  <a:lnTo>
                    <a:pt x="329" y="42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334" y="0"/>
                  </a:moveTo>
                  <a:lnTo>
                    <a:pt x="334" y="73"/>
                  </a:lnTo>
                  <a:lnTo>
                    <a:pt x="323" y="73"/>
                  </a:lnTo>
                  <a:lnTo>
                    <a:pt x="323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249"/>
            <p:cNvSpPr>
              <a:spLocks noEditPoints="1"/>
            </p:cNvSpPr>
            <p:nvPr/>
          </p:nvSpPr>
          <p:spPr bwMode="auto">
            <a:xfrm>
              <a:off x="16457613" y="16027400"/>
              <a:ext cx="76200" cy="55563"/>
            </a:xfrm>
            <a:custGeom>
              <a:avLst/>
              <a:gdLst>
                <a:gd name="T0" fmla="*/ 0 w 96"/>
                <a:gd name="T1" fmla="*/ 31 h 71"/>
                <a:gd name="T2" fmla="*/ 90 w 96"/>
                <a:gd name="T3" fmla="*/ 31 h 71"/>
                <a:gd name="T4" fmla="*/ 90 w 96"/>
                <a:gd name="T5" fmla="*/ 42 h 71"/>
                <a:gd name="T6" fmla="*/ 0 w 96"/>
                <a:gd name="T7" fmla="*/ 42 h 71"/>
                <a:gd name="T8" fmla="*/ 0 w 96"/>
                <a:gd name="T9" fmla="*/ 31 h 71"/>
                <a:gd name="T10" fmla="*/ 96 w 96"/>
                <a:gd name="T11" fmla="*/ 0 h 71"/>
                <a:gd name="T12" fmla="*/ 96 w 96"/>
                <a:gd name="T13" fmla="*/ 71 h 71"/>
                <a:gd name="T14" fmla="*/ 84 w 96"/>
                <a:gd name="T15" fmla="*/ 71 h 71"/>
                <a:gd name="T16" fmla="*/ 84 w 96"/>
                <a:gd name="T17" fmla="*/ 0 h 71"/>
                <a:gd name="T18" fmla="*/ 96 w 96"/>
                <a:gd name="T1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71">
                  <a:moveTo>
                    <a:pt x="0" y="31"/>
                  </a:moveTo>
                  <a:lnTo>
                    <a:pt x="90" y="31"/>
                  </a:lnTo>
                  <a:lnTo>
                    <a:pt x="90" y="42"/>
                  </a:lnTo>
                  <a:lnTo>
                    <a:pt x="0" y="42"/>
                  </a:lnTo>
                  <a:lnTo>
                    <a:pt x="0" y="31"/>
                  </a:lnTo>
                  <a:close/>
                  <a:moveTo>
                    <a:pt x="96" y="0"/>
                  </a:moveTo>
                  <a:lnTo>
                    <a:pt x="96" y="71"/>
                  </a:lnTo>
                  <a:lnTo>
                    <a:pt x="84" y="71"/>
                  </a:lnTo>
                  <a:lnTo>
                    <a:pt x="84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250"/>
            <p:cNvSpPr>
              <a:spLocks noEditPoints="1"/>
            </p:cNvSpPr>
            <p:nvPr/>
          </p:nvSpPr>
          <p:spPr bwMode="auto">
            <a:xfrm>
              <a:off x="15152688" y="12390438"/>
              <a:ext cx="201613" cy="55563"/>
            </a:xfrm>
            <a:custGeom>
              <a:avLst/>
              <a:gdLst>
                <a:gd name="T0" fmla="*/ 0 w 254"/>
                <a:gd name="T1" fmla="*/ 28 h 71"/>
                <a:gd name="T2" fmla="*/ 248 w 254"/>
                <a:gd name="T3" fmla="*/ 28 h 71"/>
                <a:gd name="T4" fmla="*/ 248 w 254"/>
                <a:gd name="T5" fmla="*/ 40 h 71"/>
                <a:gd name="T6" fmla="*/ 0 w 254"/>
                <a:gd name="T7" fmla="*/ 40 h 71"/>
                <a:gd name="T8" fmla="*/ 0 w 254"/>
                <a:gd name="T9" fmla="*/ 28 h 71"/>
                <a:gd name="T10" fmla="*/ 254 w 254"/>
                <a:gd name="T11" fmla="*/ 0 h 71"/>
                <a:gd name="T12" fmla="*/ 254 w 254"/>
                <a:gd name="T13" fmla="*/ 71 h 71"/>
                <a:gd name="T14" fmla="*/ 242 w 254"/>
                <a:gd name="T15" fmla="*/ 71 h 71"/>
                <a:gd name="T16" fmla="*/ 242 w 254"/>
                <a:gd name="T17" fmla="*/ 0 h 71"/>
                <a:gd name="T18" fmla="*/ 254 w 254"/>
                <a:gd name="T1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4" h="71">
                  <a:moveTo>
                    <a:pt x="0" y="28"/>
                  </a:moveTo>
                  <a:lnTo>
                    <a:pt x="248" y="28"/>
                  </a:lnTo>
                  <a:lnTo>
                    <a:pt x="248" y="40"/>
                  </a:lnTo>
                  <a:lnTo>
                    <a:pt x="0" y="40"/>
                  </a:lnTo>
                  <a:lnTo>
                    <a:pt x="0" y="28"/>
                  </a:lnTo>
                  <a:close/>
                  <a:moveTo>
                    <a:pt x="254" y="0"/>
                  </a:moveTo>
                  <a:lnTo>
                    <a:pt x="254" y="71"/>
                  </a:lnTo>
                  <a:lnTo>
                    <a:pt x="242" y="71"/>
                  </a:lnTo>
                  <a:lnTo>
                    <a:pt x="242" y="0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251"/>
            <p:cNvSpPr>
              <a:spLocks noEditPoints="1"/>
            </p:cNvSpPr>
            <p:nvPr/>
          </p:nvSpPr>
          <p:spPr bwMode="auto">
            <a:xfrm>
              <a:off x="14727238" y="13663613"/>
              <a:ext cx="117475" cy="55563"/>
            </a:xfrm>
            <a:custGeom>
              <a:avLst/>
              <a:gdLst>
                <a:gd name="T0" fmla="*/ 0 w 147"/>
                <a:gd name="T1" fmla="*/ 31 h 71"/>
                <a:gd name="T2" fmla="*/ 142 w 147"/>
                <a:gd name="T3" fmla="*/ 31 h 71"/>
                <a:gd name="T4" fmla="*/ 142 w 147"/>
                <a:gd name="T5" fmla="*/ 42 h 71"/>
                <a:gd name="T6" fmla="*/ 0 w 147"/>
                <a:gd name="T7" fmla="*/ 42 h 71"/>
                <a:gd name="T8" fmla="*/ 0 w 147"/>
                <a:gd name="T9" fmla="*/ 31 h 71"/>
                <a:gd name="T10" fmla="*/ 147 w 147"/>
                <a:gd name="T11" fmla="*/ 0 h 71"/>
                <a:gd name="T12" fmla="*/ 147 w 147"/>
                <a:gd name="T13" fmla="*/ 71 h 71"/>
                <a:gd name="T14" fmla="*/ 136 w 147"/>
                <a:gd name="T15" fmla="*/ 71 h 71"/>
                <a:gd name="T16" fmla="*/ 136 w 147"/>
                <a:gd name="T17" fmla="*/ 0 h 71"/>
                <a:gd name="T18" fmla="*/ 147 w 147"/>
                <a:gd name="T1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" h="71">
                  <a:moveTo>
                    <a:pt x="0" y="31"/>
                  </a:moveTo>
                  <a:lnTo>
                    <a:pt x="142" y="31"/>
                  </a:lnTo>
                  <a:lnTo>
                    <a:pt x="142" y="42"/>
                  </a:lnTo>
                  <a:lnTo>
                    <a:pt x="0" y="42"/>
                  </a:lnTo>
                  <a:lnTo>
                    <a:pt x="0" y="31"/>
                  </a:lnTo>
                  <a:close/>
                  <a:moveTo>
                    <a:pt x="147" y="0"/>
                  </a:moveTo>
                  <a:lnTo>
                    <a:pt x="147" y="71"/>
                  </a:lnTo>
                  <a:lnTo>
                    <a:pt x="136" y="71"/>
                  </a:lnTo>
                  <a:lnTo>
                    <a:pt x="136" y="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252"/>
            <p:cNvSpPr>
              <a:spLocks noEditPoints="1"/>
            </p:cNvSpPr>
            <p:nvPr/>
          </p:nvSpPr>
          <p:spPr bwMode="auto">
            <a:xfrm>
              <a:off x="15071726" y="14298613"/>
              <a:ext cx="92075" cy="57150"/>
            </a:xfrm>
            <a:custGeom>
              <a:avLst/>
              <a:gdLst>
                <a:gd name="T0" fmla="*/ 0 w 115"/>
                <a:gd name="T1" fmla="*/ 30 h 73"/>
                <a:gd name="T2" fmla="*/ 109 w 115"/>
                <a:gd name="T3" fmla="*/ 30 h 73"/>
                <a:gd name="T4" fmla="*/ 109 w 115"/>
                <a:gd name="T5" fmla="*/ 42 h 73"/>
                <a:gd name="T6" fmla="*/ 0 w 115"/>
                <a:gd name="T7" fmla="*/ 42 h 73"/>
                <a:gd name="T8" fmla="*/ 0 w 115"/>
                <a:gd name="T9" fmla="*/ 30 h 73"/>
                <a:gd name="T10" fmla="*/ 115 w 115"/>
                <a:gd name="T11" fmla="*/ 0 h 73"/>
                <a:gd name="T12" fmla="*/ 115 w 115"/>
                <a:gd name="T13" fmla="*/ 73 h 73"/>
                <a:gd name="T14" fmla="*/ 103 w 115"/>
                <a:gd name="T15" fmla="*/ 73 h 73"/>
                <a:gd name="T16" fmla="*/ 103 w 115"/>
                <a:gd name="T17" fmla="*/ 0 h 73"/>
                <a:gd name="T18" fmla="*/ 115 w 115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73">
                  <a:moveTo>
                    <a:pt x="0" y="30"/>
                  </a:moveTo>
                  <a:lnTo>
                    <a:pt x="109" y="30"/>
                  </a:lnTo>
                  <a:lnTo>
                    <a:pt x="109" y="42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115" y="0"/>
                  </a:moveTo>
                  <a:lnTo>
                    <a:pt x="115" y="73"/>
                  </a:lnTo>
                  <a:lnTo>
                    <a:pt x="103" y="73"/>
                  </a:lnTo>
                  <a:lnTo>
                    <a:pt x="103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253"/>
            <p:cNvSpPr>
              <a:spLocks noEditPoints="1"/>
            </p:cNvSpPr>
            <p:nvPr/>
          </p:nvSpPr>
          <p:spPr bwMode="auto">
            <a:xfrm>
              <a:off x="15422563" y="14935200"/>
              <a:ext cx="44450" cy="58738"/>
            </a:xfrm>
            <a:custGeom>
              <a:avLst/>
              <a:gdLst>
                <a:gd name="T0" fmla="*/ 0 w 56"/>
                <a:gd name="T1" fmla="*/ 31 h 73"/>
                <a:gd name="T2" fmla="*/ 50 w 56"/>
                <a:gd name="T3" fmla="*/ 31 h 73"/>
                <a:gd name="T4" fmla="*/ 50 w 56"/>
                <a:gd name="T5" fmla="*/ 43 h 73"/>
                <a:gd name="T6" fmla="*/ 0 w 56"/>
                <a:gd name="T7" fmla="*/ 43 h 73"/>
                <a:gd name="T8" fmla="*/ 0 w 56"/>
                <a:gd name="T9" fmla="*/ 31 h 73"/>
                <a:gd name="T10" fmla="*/ 56 w 56"/>
                <a:gd name="T11" fmla="*/ 0 h 73"/>
                <a:gd name="T12" fmla="*/ 56 w 56"/>
                <a:gd name="T13" fmla="*/ 73 h 73"/>
                <a:gd name="T14" fmla="*/ 44 w 56"/>
                <a:gd name="T15" fmla="*/ 73 h 73"/>
                <a:gd name="T16" fmla="*/ 44 w 56"/>
                <a:gd name="T17" fmla="*/ 0 h 73"/>
                <a:gd name="T18" fmla="*/ 56 w 56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73">
                  <a:moveTo>
                    <a:pt x="0" y="31"/>
                  </a:moveTo>
                  <a:lnTo>
                    <a:pt x="50" y="31"/>
                  </a:lnTo>
                  <a:lnTo>
                    <a:pt x="50" y="43"/>
                  </a:lnTo>
                  <a:lnTo>
                    <a:pt x="0" y="43"/>
                  </a:lnTo>
                  <a:lnTo>
                    <a:pt x="0" y="31"/>
                  </a:lnTo>
                  <a:close/>
                  <a:moveTo>
                    <a:pt x="56" y="0"/>
                  </a:moveTo>
                  <a:lnTo>
                    <a:pt x="56" y="73"/>
                  </a:lnTo>
                  <a:lnTo>
                    <a:pt x="44" y="73"/>
                  </a:lnTo>
                  <a:lnTo>
                    <a:pt x="44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254"/>
            <p:cNvSpPr>
              <a:spLocks noEditPoints="1"/>
            </p:cNvSpPr>
            <p:nvPr/>
          </p:nvSpPr>
          <p:spPr bwMode="auto">
            <a:xfrm>
              <a:off x="14722476" y="15571788"/>
              <a:ext cx="200025" cy="57150"/>
            </a:xfrm>
            <a:custGeom>
              <a:avLst/>
              <a:gdLst>
                <a:gd name="T0" fmla="*/ 0 w 251"/>
                <a:gd name="T1" fmla="*/ 29 h 71"/>
                <a:gd name="T2" fmla="*/ 246 w 251"/>
                <a:gd name="T3" fmla="*/ 29 h 71"/>
                <a:gd name="T4" fmla="*/ 246 w 251"/>
                <a:gd name="T5" fmla="*/ 40 h 71"/>
                <a:gd name="T6" fmla="*/ 0 w 251"/>
                <a:gd name="T7" fmla="*/ 40 h 71"/>
                <a:gd name="T8" fmla="*/ 0 w 251"/>
                <a:gd name="T9" fmla="*/ 29 h 71"/>
                <a:gd name="T10" fmla="*/ 251 w 251"/>
                <a:gd name="T11" fmla="*/ 0 h 71"/>
                <a:gd name="T12" fmla="*/ 251 w 251"/>
                <a:gd name="T13" fmla="*/ 71 h 71"/>
                <a:gd name="T14" fmla="*/ 240 w 251"/>
                <a:gd name="T15" fmla="*/ 71 h 71"/>
                <a:gd name="T16" fmla="*/ 240 w 251"/>
                <a:gd name="T17" fmla="*/ 0 h 71"/>
                <a:gd name="T18" fmla="*/ 251 w 251"/>
                <a:gd name="T1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71">
                  <a:moveTo>
                    <a:pt x="0" y="29"/>
                  </a:moveTo>
                  <a:lnTo>
                    <a:pt x="246" y="29"/>
                  </a:lnTo>
                  <a:lnTo>
                    <a:pt x="246" y="40"/>
                  </a:lnTo>
                  <a:lnTo>
                    <a:pt x="0" y="40"/>
                  </a:lnTo>
                  <a:lnTo>
                    <a:pt x="0" y="29"/>
                  </a:lnTo>
                  <a:close/>
                  <a:moveTo>
                    <a:pt x="251" y="0"/>
                  </a:moveTo>
                  <a:lnTo>
                    <a:pt x="251" y="71"/>
                  </a:lnTo>
                  <a:lnTo>
                    <a:pt x="240" y="71"/>
                  </a:lnTo>
                  <a:lnTo>
                    <a:pt x="240" y="0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255"/>
            <p:cNvSpPr>
              <a:spLocks noEditPoints="1"/>
            </p:cNvSpPr>
            <p:nvPr/>
          </p:nvSpPr>
          <p:spPr bwMode="auto">
            <a:xfrm>
              <a:off x="15452726" y="16208375"/>
              <a:ext cx="31750" cy="57150"/>
            </a:xfrm>
            <a:custGeom>
              <a:avLst/>
              <a:gdLst>
                <a:gd name="T0" fmla="*/ 0 w 40"/>
                <a:gd name="T1" fmla="*/ 30 h 73"/>
                <a:gd name="T2" fmla="*/ 34 w 40"/>
                <a:gd name="T3" fmla="*/ 30 h 73"/>
                <a:gd name="T4" fmla="*/ 34 w 40"/>
                <a:gd name="T5" fmla="*/ 42 h 73"/>
                <a:gd name="T6" fmla="*/ 0 w 40"/>
                <a:gd name="T7" fmla="*/ 42 h 73"/>
                <a:gd name="T8" fmla="*/ 0 w 40"/>
                <a:gd name="T9" fmla="*/ 30 h 73"/>
                <a:gd name="T10" fmla="*/ 40 w 40"/>
                <a:gd name="T11" fmla="*/ 0 h 73"/>
                <a:gd name="T12" fmla="*/ 40 w 40"/>
                <a:gd name="T13" fmla="*/ 73 h 73"/>
                <a:gd name="T14" fmla="*/ 28 w 40"/>
                <a:gd name="T15" fmla="*/ 73 h 73"/>
                <a:gd name="T16" fmla="*/ 28 w 40"/>
                <a:gd name="T17" fmla="*/ 0 h 73"/>
                <a:gd name="T18" fmla="*/ 40 w 40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73">
                  <a:moveTo>
                    <a:pt x="0" y="30"/>
                  </a:moveTo>
                  <a:lnTo>
                    <a:pt x="34" y="30"/>
                  </a:lnTo>
                  <a:lnTo>
                    <a:pt x="34" y="42"/>
                  </a:lnTo>
                  <a:lnTo>
                    <a:pt x="0" y="42"/>
                  </a:lnTo>
                  <a:lnTo>
                    <a:pt x="0" y="30"/>
                  </a:lnTo>
                  <a:close/>
                  <a:moveTo>
                    <a:pt x="40" y="0"/>
                  </a:moveTo>
                  <a:lnTo>
                    <a:pt x="40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Rectangle 256"/>
            <p:cNvSpPr>
              <a:spLocks noChangeArrowheads="1"/>
            </p:cNvSpPr>
            <p:nvPr/>
          </p:nvSpPr>
          <p:spPr bwMode="auto">
            <a:xfrm>
              <a:off x="14325601" y="12004675"/>
              <a:ext cx="5573713" cy="9525"/>
            </a:xfrm>
            <a:prstGeom prst="rect">
              <a:avLst/>
            </a:prstGeom>
            <a:solidFill>
              <a:srgbClr val="868686"/>
            </a:solidFill>
            <a:ln w="1588">
              <a:solidFill>
                <a:srgbClr val="86868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257"/>
            <p:cNvSpPr>
              <a:spLocks noEditPoints="1"/>
            </p:cNvSpPr>
            <p:nvPr/>
          </p:nvSpPr>
          <p:spPr bwMode="auto">
            <a:xfrm>
              <a:off x="14320838" y="11952288"/>
              <a:ext cx="5581650" cy="57150"/>
            </a:xfrm>
            <a:custGeom>
              <a:avLst/>
              <a:gdLst>
                <a:gd name="T0" fmla="*/ 11 w 7033"/>
                <a:gd name="T1" fmla="*/ 0 h 71"/>
                <a:gd name="T2" fmla="*/ 11 w 7033"/>
                <a:gd name="T3" fmla="*/ 71 h 71"/>
                <a:gd name="T4" fmla="*/ 0 w 7033"/>
                <a:gd name="T5" fmla="*/ 71 h 71"/>
                <a:gd name="T6" fmla="*/ 0 w 7033"/>
                <a:gd name="T7" fmla="*/ 0 h 71"/>
                <a:gd name="T8" fmla="*/ 11 w 7033"/>
                <a:gd name="T9" fmla="*/ 0 h 71"/>
                <a:gd name="T10" fmla="*/ 1415 w 7033"/>
                <a:gd name="T11" fmla="*/ 0 h 71"/>
                <a:gd name="T12" fmla="*/ 1415 w 7033"/>
                <a:gd name="T13" fmla="*/ 71 h 71"/>
                <a:gd name="T14" fmla="*/ 1403 w 7033"/>
                <a:gd name="T15" fmla="*/ 71 h 71"/>
                <a:gd name="T16" fmla="*/ 1403 w 7033"/>
                <a:gd name="T17" fmla="*/ 0 h 71"/>
                <a:gd name="T18" fmla="*/ 1415 w 7033"/>
                <a:gd name="T19" fmla="*/ 0 h 71"/>
                <a:gd name="T20" fmla="*/ 2820 w 7033"/>
                <a:gd name="T21" fmla="*/ 0 h 71"/>
                <a:gd name="T22" fmla="*/ 2820 w 7033"/>
                <a:gd name="T23" fmla="*/ 71 h 71"/>
                <a:gd name="T24" fmla="*/ 2809 w 7033"/>
                <a:gd name="T25" fmla="*/ 71 h 71"/>
                <a:gd name="T26" fmla="*/ 2809 w 7033"/>
                <a:gd name="T27" fmla="*/ 0 h 71"/>
                <a:gd name="T28" fmla="*/ 2820 w 7033"/>
                <a:gd name="T29" fmla="*/ 0 h 71"/>
                <a:gd name="T30" fmla="*/ 4224 w 7033"/>
                <a:gd name="T31" fmla="*/ 0 h 71"/>
                <a:gd name="T32" fmla="*/ 4224 w 7033"/>
                <a:gd name="T33" fmla="*/ 71 h 71"/>
                <a:gd name="T34" fmla="*/ 4212 w 7033"/>
                <a:gd name="T35" fmla="*/ 71 h 71"/>
                <a:gd name="T36" fmla="*/ 4212 w 7033"/>
                <a:gd name="T37" fmla="*/ 0 h 71"/>
                <a:gd name="T38" fmla="*/ 4224 w 7033"/>
                <a:gd name="T39" fmla="*/ 0 h 71"/>
                <a:gd name="T40" fmla="*/ 5629 w 7033"/>
                <a:gd name="T41" fmla="*/ 0 h 71"/>
                <a:gd name="T42" fmla="*/ 5629 w 7033"/>
                <a:gd name="T43" fmla="*/ 71 h 71"/>
                <a:gd name="T44" fmla="*/ 5618 w 7033"/>
                <a:gd name="T45" fmla="*/ 71 h 71"/>
                <a:gd name="T46" fmla="*/ 5618 w 7033"/>
                <a:gd name="T47" fmla="*/ 0 h 71"/>
                <a:gd name="T48" fmla="*/ 5629 w 7033"/>
                <a:gd name="T49" fmla="*/ 0 h 71"/>
                <a:gd name="T50" fmla="*/ 7033 w 7033"/>
                <a:gd name="T51" fmla="*/ 0 h 71"/>
                <a:gd name="T52" fmla="*/ 7033 w 7033"/>
                <a:gd name="T53" fmla="*/ 71 h 71"/>
                <a:gd name="T54" fmla="*/ 7021 w 7033"/>
                <a:gd name="T55" fmla="*/ 71 h 71"/>
                <a:gd name="T56" fmla="*/ 7021 w 7033"/>
                <a:gd name="T57" fmla="*/ 0 h 71"/>
                <a:gd name="T58" fmla="*/ 7033 w 7033"/>
                <a:gd name="T5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033" h="71">
                  <a:moveTo>
                    <a:pt x="11" y="0"/>
                  </a:moveTo>
                  <a:lnTo>
                    <a:pt x="11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11" y="0"/>
                  </a:lnTo>
                  <a:close/>
                  <a:moveTo>
                    <a:pt x="1415" y="0"/>
                  </a:moveTo>
                  <a:lnTo>
                    <a:pt x="1415" y="71"/>
                  </a:lnTo>
                  <a:lnTo>
                    <a:pt x="1403" y="71"/>
                  </a:lnTo>
                  <a:lnTo>
                    <a:pt x="1403" y="0"/>
                  </a:lnTo>
                  <a:lnTo>
                    <a:pt x="1415" y="0"/>
                  </a:lnTo>
                  <a:close/>
                  <a:moveTo>
                    <a:pt x="2820" y="0"/>
                  </a:moveTo>
                  <a:lnTo>
                    <a:pt x="2820" y="71"/>
                  </a:lnTo>
                  <a:lnTo>
                    <a:pt x="2809" y="71"/>
                  </a:lnTo>
                  <a:lnTo>
                    <a:pt x="2809" y="0"/>
                  </a:lnTo>
                  <a:lnTo>
                    <a:pt x="2820" y="0"/>
                  </a:lnTo>
                  <a:close/>
                  <a:moveTo>
                    <a:pt x="4224" y="0"/>
                  </a:moveTo>
                  <a:lnTo>
                    <a:pt x="4224" y="71"/>
                  </a:lnTo>
                  <a:lnTo>
                    <a:pt x="4212" y="71"/>
                  </a:lnTo>
                  <a:lnTo>
                    <a:pt x="4212" y="0"/>
                  </a:lnTo>
                  <a:lnTo>
                    <a:pt x="4224" y="0"/>
                  </a:lnTo>
                  <a:close/>
                  <a:moveTo>
                    <a:pt x="5629" y="0"/>
                  </a:moveTo>
                  <a:lnTo>
                    <a:pt x="5629" y="71"/>
                  </a:lnTo>
                  <a:lnTo>
                    <a:pt x="5618" y="71"/>
                  </a:lnTo>
                  <a:lnTo>
                    <a:pt x="5618" y="0"/>
                  </a:lnTo>
                  <a:lnTo>
                    <a:pt x="5629" y="0"/>
                  </a:lnTo>
                  <a:close/>
                  <a:moveTo>
                    <a:pt x="7033" y="0"/>
                  </a:moveTo>
                  <a:lnTo>
                    <a:pt x="7033" y="71"/>
                  </a:lnTo>
                  <a:lnTo>
                    <a:pt x="7021" y="71"/>
                  </a:lnTo>
                  <a:lnTo>
                    <a:pt x="7021" y="0"/>
                  </a:lnTo>
                  <a:lnTo>
                    <a:pt x="7033" y="0"/>
                  </a:lnTo>
                  <a:close/>
                </a:path>
              </a:pathLst>
            </a:custGeom>
            <a:solidFill>
              <a:srgbClr val="868686"/>
            </a:solidFill>
            <a:ln w="1588">
              <a:solidFill>
                <a:srgbClr val="8686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Rectangle 258"/>
            <p:cNvSpPr>
              <a:spLocks noChangeArrowheads="1"/>
            </p:cNvSpPr>
            <p:nvPr/>
          </p:nvSpPr>
          <p:spPr bwMode="auto">
            <a:xfrm>
              <a:off x="14320838" y="12009438"/>
              <a:ext cx="9525" cy="5091113"/>
            </a:xfrm>
            <a:prstGeom prst="rect">
              <a:avLst/>
            </a:prstGeom>
            <a:solidFill>
              <a:srgbClr val="868686"/>
            </a:solidFill>
            <a:ln w="1588">
              <a:solidFill>
                <a:srgbClr val="86868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259"/>
            <p:cNvSpPr>
              <a:spLocks noEditPoints="1"/>
            </p:cNvSpPr>
            <p:nvPr/>
          </p:nvSpPr>
          <p:spPr bwMode="auto">
            <a:xfrm>
              <a:off x="13696951" y="12004675"/>
              <a:ext cx="628650" cy="5100638"/>
            </a:xfrm>
            <a:custGeom>
              <a:avLst/>
              <a:gdLst>
                <a:gd name="T0" fmla="*/ 791 w 791"/>
                <a:gd name="T1" fmla="*/ 0 h 6427"/>
                <a:gd name="T2" fmla="*/ 720 w 791"/>
                <a:gd name="T3" fmla="*/ 11 h 6427"/>
                <a:gd name="T4" fmla="*/ 0 w 791"/>
                <a:gd name="T5" fmla="*/ 0 h 6427"/>
                <a:gd name="T6" fmla="*/ 791 w 791"/>
                <a:gd name="T7" fmla="*/ 11 h 6427"/>
                <a:gd name="T8" fmla="*/ 0 w 791"/>
                <a:gd name="T9" fmla="*/ 0 h 6427"/>
                <a:gd name="T10" fmla="*/ 791 w 791"/>
                <a:gd name="T11" fmla="*/ 803 h 6427"/>
                <a:gd name="T12" fmla="*/ 720 w 791"/>
                <a:gd name="T13" fmla="*/ 814 h 6427"/>
                <a:gd name="T14" fmla="*/ 0 w 791"/>
                <a:gd name="T15" fmla="*/ 803 h 6427"/>
                <a:gd name="T16" fmla="*/ 791 w 791"/>
                <a:gd name="T17" fmla="*/ 814 h 6427"/>
                <a:gd name="T18" fmla="*/ 0 w 791"/>
                <a:gd name="T19" fmla="*/ 803 h 6427"/>
                <a:gd name="T20" fmla="*/ 791 w 791"/>
                <a:gd name="T21" fmla="*/ 1603 h 6427"/>
                <a:gd name="T22" fmla="*/ 720 w 791"/>
                <a:gd name="T23" fmla="*/ 1615 h 6427"/>
                <a:gd name="T24" fmla="*/ 0 w 791"/>
                <a:gd name="T25" fmla="*/ 1603 h 6427"/>
                <a:gd name="T26" fmla="*/ 791 w 791"/>
                <a:gd name="T27" fmla="*/ 1615 h 6427"/>
                <a:gd name="T28" fmla="*/ 0 w 791"/>
                <a:gd name="T29" fmla="*/ 1603 h 6427"/>
                <a:gd name="T30" fmla="*/ 791 w 791"/>
                <a:gd name="T31" fmla="*/ 2406 h 6427"/>
                <a:gd name="T32" fmla="*/ 720 w 791"/>
                <a:gd name="T33" fmla="*/ 2417 h 6427"/>
                <a:gd name="T34" fmla="*/ 0 w 791"/>
                <a:gd name="T35" fmla="*/ 2406 h 6427"/>
                <a:gd name="T36" fmla="*/ 791 w 791"/>
                <a:gd name="T37" fmla="*/ 2417 h 6427"/>
                <a:gd name="T38" fmla="*/ 0 w 791"/>
                <a:gd name="T39" fmla="*/ 2406 h 6427"/>
                <a:gd name="T40" fmla="*/ 791 w 791"/>
                <a:gd name="T41" fmla="*/ 3207 h 6427"/>
                <a:gd name="T42" fmla="*/ 720 w 791"/>
                <a:gd name="T43" fmla="*/ 3218 h 6427"/>
                <a:gd name="T44" fmla="*/ 0 w 791"/>
                <a:gd name="T45" fmla="*/ 3207 h 6427"/>
                <a:gd name="T46" fmla="*/ 791 w 791"/>
                <a:gd name="T47" fmla="*/ 3218 h 6427"/>
                <a:gd name="T48" fmla="*/ 0 w 791"/>
                <a:gd name="T49" fmla="*/ 3207 h 6427"/>
                <a:gd name="T50" fmla="*/ 791 w 791"/>
                <a:gd name="T51" fmla="*/ 4009 h 6427"/>
                <a:gd name="T52" fmla="*/ 720 w 791"/>
                <a:gd name="T53" fmla="*/ 4021 h 6427"/>
                <a:gd name="T54" fmla="*/ 0 w 791"/>
                <a:gd name="T55" fmla="*/ 4009 h 6427"/>
                <a:gd name="T56" fmla="*/ 791 w 791"/>
                <a:gd name="T57" fmla="*/ 4021 h 6427"/>
                <a:gd name="T58" fmla="*/ 0 w 791"/>
                <a:gd name="T59" fmla="*/ 4009 h 6427"/>
                <a:gd name="T60" fmla="*/ 791 w 791"/>
                <a:gd name="T61" fmla="*/ 4812 h 6427"/>
                <a:gd name="T62" fmla="*/ 720 w 791"/>
                <a:gd name="T63" fmla="*/ 4823 h 6427"/>
                <a:gd name="T64" fmla="*/ 0 w 791"/>
                <a:gd name="T65" fmla="*/ 4812 h 6427"/>
                <a:gd name="T66" fmla="*/ 791 w 791"/>
                <a:gd name="T67" fmla="*/ 4823 h 6427"/>
                <a:gd name="T68" fmla="*/ 0 w 791"/>
                <a:gd name="T69" fmla="*/ 4812 h 6427"/>
                <a:gd name="T70" fmla="*/ 791 w 791"/>
                <a:gd name="T71" fmla="*/ 5613 h 6427"/>
                <a:gd name="T72" fmla="*/ 720 w 791"/>
                <a:gd name="T73" fmla="*/ 5624 h 6427"/>
                <a:gd name="T74" fmla="*/ 0 w 791"/>
                <a:gd name="T75" fmla="*/ 5613 h 6427"/>
                <a:gd name="T76" fmla="*/ 791 w 791"/>
                <a:gd name="T77" fmla="*/ 5624 h 6427"/>
                <a:gd name="T78" fmla="*/ 0 w 791"/>
                <a:gd name="T79" fmla="*/ 5613 h 6427"/>
                <a:gd name="T80" fmla="*/ 791 w 791"/>
                <a:gd name="T81" fmla="*/ 6415 h 6427"/>
                <a:gd name="T82" fmla="*/ 720 w 791"/>
                <a:gd name="T83" fmla="*/ 6427 h 6427"/>
                <a:gd name="T84" fmla="*/ 0 w 791"/>
                <a:gd name="T85" fmla="*/ 6415 h 6427"/>
                <a:gd name="T86" fmla="*/ 791 w 791"/>
                <a:gd name="T87" fmla="*/ 6427 h 6427"/>
                <a:gd name="T88" fmla="*/ 0 w 791"/>
                <a:gd name="T89" fmla="*/ 6415 h 6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91" h="6427">
                  <a:moveTo>
                    <a:pt x="720" y="0"/>
                  </a:moveTo>
                  <a:lnTo>
                    <a:pt x="791" y="0"/>
                  </a:lnTo>
                  <a:lnTo>
                    <a:pt x="791" y="11"/>
                  </a:lnTo>
                  <a:lnTo>
                    <a:pt x="720" y="11"/>
                  </a:lnTo>
                  <a:lnTo>
                    <a:pt x="720" y="0"/>
                  </a:lnTo>
                  <a:close/>
                  <a:moveTo>
                    <a:pt x="0" y="0"/>
                  </a:moveTo>
                  <a:lnTo>
                    <a:pt x="791" y="0"/>
                  </a:lnTo>
                  <a:lnTo>
                    <a:pt x="791" y="11"/>
                  </a:lnTo>
                  <a:lnTo>
                    <a:pt x="0" y="11"/>
                  </a:lnTo>
                  <a:lnTo>
                    <a:pt x="0" y="0"/>
                  </a:lnTo>
                  <a:close/>
                  <a:moveTo>
                    <a:pt x="720" y="803"/>
                  </a:moveTo>
                  <a:lnTo>
                    <a:pt x="791" y="803"/>
                  </a:lnTo>
                  <a:lnTo>
                    <a:pt x="791" y="814"/>
                  </a:lnTo>
                  <a:lnTo>
                    <a:pt x="720" y="814"/>
                  </a:lnTo>
                  <a:lnTo>
                    <a:pt x="720" y="803"/>
                  </a:lnTo>
                  <a:close/>
                  <a:moveTo>
                    <a:pt x="0" y="803"/>
                  </a:moveTo>
                  <a:lnTo>
                    <a:pt x="791" y="803"/>
                  </a:lnTo>
                  <a:lnTo>
                    <a:pt x="791" y="814"/>
                  </a:lnTo>
                  <a:lnTo>
                    <a:pt x="0" y="814"/>
                  </a:lnTo>
                  <a:lnTo>
                    <a:pt x="0" y="803"/>
                  </a:lnTo>
                  <a:close/>
                  <a:moveTo>
                    <a:pt x="720" y="1603"/>
                  </a:moveTo>
                  <a:lnTo>
                    <a:pt x="791" y="1603"/>
                  </a:lnTo>
                  <a:lnTo>
                    <a:pt x="791" y="1615"/>
                  </a:lnTo>
                  <a:lnTo>
                    <a:pt x="720" y="1615"/>
                  </a:lnTo>
                  <a:lnTo>
                    <a:pt x="720" y="1603"/>
                  </a:lnTo>
                  <a:close/>
                  <a:moveTo>
                    <a:pt x="0" y="1603"/>
                  </a:moveTo>
                  <a:lnTo>
                    <a:pt x="791" y="1603"/>
                  </a:lnTo>
                  <a:lnTo>
                    <a:pt x="791" y="1615"/>
                  </a:lnTo>
                  <a:lnTo>
                    <a:pt x="0" y="1615"/>
                  </a:lnTo>
                  <a:lnTo>
                    <a:pt x="0" y="1603"/>
                  </a:lnTo>
                  <a:close/>
                  <a:moveTo>
                    <a:pt x="720" y="2406"/>
                  </a:moveTo>
                  <a:lnTo>
                    <a:pt x="791" y="2406"/>
                  </a:lnTo>
                  <a:lnTo>
                    <a:pt x="791" y="2417"/>
                  </a:lnTo>
                  <a:lnTo>
                    <a:pt x="720" y="2417"/>
                  </a:lnTo>
                  <a:lnTo>
                    <a:pt x="720" y="2406"/>
                  </a:lnTo>
                  <a:close/>
                  <a:moveTo>
                    <a:pt x="0" y="2406"/>
                  </a:moveTo>
                  <a:lnTo>
                    <a:pt x="791" y="2406"/>
                  </a:lnTo>
                  <a:lnTo>
                    <a:pt x="791" y="2417"/>
                  </a:lnTo>
                  <a:lnTo>
                    <a:pt x="0" y="2417"/>
                  </a:lnTo>
                  <a:lnTo>
                    <a:pt x="0" y="2406"/>
                  </a:lnTo>
                  <a:close/>
                  <a:moveTo>
                    <a:pt x="720" y="3207"/>
                  </a:moveTo>
                  <a:lnTo>
                    <a:pt x="791" y="3207"/>
                  </a:lnTo>
                  <a:lnTo>
                    <a:pt x="791" y="3218"/>
                  </a:lnTo>
                  <a:lnTo>
                    <a:pt x="720" y="3218"/>
                  </a:lnTo>
                  <a:lnTo>
                    <a:pt x="720" y="3207"/>
                  </a:lnTo>
                  <a:close/>
                  <a:moveTo>
                    <a:pt x="0" y="3207"/>
                  </a:moveTo>
                  <a:lnTo>
                    <a:pt x="791" y="3207"/>
                  </a:lnTo>
                  <a:lnTo>
                    <a:pt x="791" y="3218"/>
                  </a:lnTo>
                  <a:lnTo>
                    <a:pt x="0" y="3218"/>
                  </a:lnTo>
                  <a:lnTo>
                    <a:pt x="0" y="3207"/>
                  </a:lnTo>
                  <a:close/>
                  <a:moveTo>
                    <a:pt x="720" y="4009"/>
                  </a:moveTo>
                  <a:lnTo>
                    <a:pt x="791" y="4009"/>
                  </a:lnTo>
                  <a:lnTo>
                    <a:pt x="791" y="4021"/>
                  </a:lnTo>
                  <a:lnTo>
                    <a:pt x="720" y="4021"/>
                  </a:lnTo>
                  <a:lnTo>
                    <a:pt x="720" y="4009"/>
                  </a:lnTo>
                  <a:close/>
                  <a:moveTo>
                    <a:pt x="0" y="4009"/>
                  </a:moveTo>
                  <a:lnTo>
                    <a:pt x="791" y="4009"/>
                  </a:lnTo>
                  <a:lnTo>
                    <a:pt x="791" y="4021"/>
                  </a:lnTo>
                  <a:lnTo>
                    <a:pt x="0" y="4021"/>
                  </a:lnTo>
                  <a:lnTo>
                    <a:pt x="0" y="4009"/>
                  </a:lnTo>
                  <a:close/>
                  <a:moveTo>
                    <a:pt x="720" y="4812"/>
                  </a:moveTo>
                  <a:lnTo>
                    <a:pt x="791" y="4812"/>
                  </a:lnTo>
                  <a:lnTo>
                    <a:pt x="791" y="4823"/>
                  </a:lnTo>
                  <a:lnTo>
                    <a:pt x="720" y="4823"/>
                  </a:lnTo>
                  <a:lnTo>
                    <a:pt x="720" y="4812"/>
                  </a:lnTo>
                  <a:close/>
                  <a:moveTo>
                    <a:pt x="0" y="4812"/>
                  </a:moveTo>
                  <a:lnTo>
                    <a:pt x="791" y="4812"/>
                  </a:lnTo>
                  <a:lnTo>
                    <a:pt x="791" y="4823"/>
                  </a:lnTo>
                  <a:lnTo>
                    <a:pt x="0" y="4823"/>
                  </a:lnTo>
                  <a:lnTo>
                    <a:pt x="0" y="4812"/>
                  </a:lnTo>
                  <a:close/>
                  <a:moveTo>
                    <a:pt x="720" y="5613"/>
                  </a:moveTo>
                  <a:lnTo>
                    <a:pt x="791" y="5613"/>
                  </a:lnTo>
                  <a:lnTo>
                    <a:pt x="791" y="5624"/>
                  </a:lnTo>
                  <a:lnTo>
                    <a:pt x="720" y="5624"/>
                  </a:lnTo>
                  <a:lnTo>
                    <a:pt x="720" y="5613"/>
                  </a:lnTo>
                  <a:close/>
                  <a:moveTo>
                    <a:pt x="0" y="5613"/>
                  </a:moveTo>
                  <a:lnTo>
                    <a:pt x="791" y="5613"/>
                  </a:lnTo>
                  <a:lnTo>
                    <a:pt x="791" y="5624"/>
                  </a:lnTo>
                  <a:lnTo>
                    <a:pt x="0" y="5624"/>
                  </a:lnTo>
                  <a:lnTo>
                    <a:pt x="0" y="5613"/>
                  </a:lnTo>
                  <a:close/>
                  <a:moveTo>
                    <a:pt x="720" y="6415"/>
                  </a:moveTo>
                  <a:lnTo>
                    <a:pt x="791" y="6415"/>
                  </a:lnTo>
                  <a:lnTo>
                    <a:pt x="791" y="6427"/>
                  </a:lnTo>
                  <a:lnTo>
                    <a:pt x="720" y="6427"/>
                  </a:lnTo>
                  <a:lnTo>
                    <a:pt x="720" y="6415"/>
                  </a:lnTo>
                  <a:close/>
                  <a:moveTo>
                    <a:pt x="0" y="6415"/>
                  </a:moveTo>
                  <a:lnTo>
                    <a:pt x="791" y="6415"/>
                  </a:lnTo>
                  <a:lnTo>
                    <a:pt x="791" y="6427"/>
                  </a:lnTo>
                  <a:lnTo>
                    <a:pt x="0" y="6427"/>
                  </a:lnTo>
                  <a:lnTo>
                    <a:pt x="0" y="6415"/>
                  </a:lnTo>
                  <a:close/>
                </a:path>
              </a:pathLst>
            </a:custGeom>
            <a:solidFill>
              <a:srgbClr val="868686"/>
            </a:solidFill>
            <a:ln w="1588">
              <a:solidFill>
                <a:srgbClr val="8686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Rectangle 262"/>
            <p:cNvSpPr>
              <a:spLocks noChangeArrowheads="1"/>
            </p:cNvSpPr>
            <p:nvPr/>
          </p:nvSpPr>
          <p:spPr bwMode="auto">
            <a:xfrm>
              <a:off x="14279563" y="11699875"/>
              <a:ext cx="1825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263"/>
            <p:cNvSpPr>
              <a:spLocks noChangeArrowheads="1"/>
            </p:cNvSpPr>
            <p:nvPr/>
          </p:nvSpPr>
          <p:spPr bwMode="auto">
            <a:xfrm>
              <a:off x="15328901" y="11699875"/>
              <a:ext cx="2276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0.5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Rectangle 264"/>
            <p:cNvSpPr>
              <a:spLocks noChangeArrowheads="1"/>
            </p:cNvSpPr>
            <p:nvPr/>
          </p:nvSpPr>
          <p:spPr bwMode="auto">
            <a:xfrm>
              <a:off x="16510001" y="11699875"/>
              <a:ext cx="1825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265"/>
            <p:cNvSpPr>
              <a:spLocks noChangeArrowheads="1"/>
            </p:cNvSpPr>
            <p:nvPr/>
          </p:nvSpPr>
          <p:spPr bwMode="auto">
            <a:xfrm>
              <a:off x="17557751" y="11699875"/>
              <a:ext cx="2276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1.5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266"/>
            <p:cNvSpPr>
              <a:spLocks noChangeArrowheads="1"/>
            </p:cNvSpPr>
            <p:nvPr/>
          </p:nvSpPr>
          <p:spPr bwMode="auto">
            <a:xfrm>
              <a:off x="18738851" y="11699875"/>
              <a:ext cx="1825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267"/>
            <p:cNvSpPr>
              <a:spLocks noChangeArrowheads="1"/>
            </p:cNvSpPr>
            <p:nvPr/>
          </p:nvSpPr>
          <p:spPr bwMode="auto">
            <a:xfrm>
              <a:off x="19786601" y="11699875"/>
              <a:ext cx="2276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2.5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268"/>
            <p:cNvSpPr>
              <a:spLocks noChangeArrowheads="1"/>
            </p:cNvSpPr>
            <p:nvPr/>
          </p:nvSpPr>
          <p:spPr bwMode="auto">
            <a:xfrm>
              <a:off x="13822363" y="12207875"/>
              <a:ext cx="431800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Fruit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269"/>
            <p:cNvSpPr>
              <a:spLocks noChangeArrowheads="1"/>
            </p:cNvSpPr>
            <p:nvPr/>
          </p:nvSpPr>
          <p:spPr bwMode="auto">
            <a:xfrm>
              <a:off x="13706476" y="12844463"/>
              <a:ext cx="5476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leaves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270"/>
            <p:cNvSpPr>
              <a:spLocks noChangeArrowheads="1"/>
            </p:cNvSpPr>
            <p:nvPr/>
          </p:nvSpPr>
          <p:spPr bwMode="auto">
            <a:xfrm>
              <a:off x="13706476" y="13481050"/>
              <a:ext cx="5476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leaves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271"/>
            <p:cNvSpPr>
              <a:spLocks noChangeArrowheads="1"/>
            </p:cNvSpPr>
            <p:nvPr/>
          </p:nvSpPr>
          <p:spPr bwMode="auto">
            <a:xfrm>
              <a:off x="13706476" y="14116050"/>
              <a:ext cx="5476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leaves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272"/>
            <p:cNvSpPr>
              <a:spLocks noChangeArrowheads="1"/>
            </p:cNvSpPr>
            <p:nvPr/>
          </p:nvSpPr>
          <p:spPr bwMode="auto">
            <a:xfrm>
              <a:off x="13706476" y="14752638"/>
              <a:ext cx="5476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leaves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Rectangle 273"/>
            <p:cNvSpPr>
              <a:spLocks noChangeArrowheads="1"/>
            </p:cNvSpPr>
            <p:nvPr/>
          </p:nvSpPr>
          <p:spPr bwMode="auto">
            <a:xfrm>
              <a:off x="13706476" y="15390813"/>
              <a:ext cx="5476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leaves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274"/>
            <p:cNvSpPr>
              <a:spLocks noChangeArrowheads="1"/>
            </p:cNvSpPr>
            <p:nvPr/>
          </p:nvSpPr>
          <p:spPr bwMode="auto">
            <a:xfrm>
              <a:off x="13706476" y="16025813"/>
              <a:ext cx="5476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leaves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Rectangle 275"/>
            <p:cNvSpPr>
              <a:spLocks noChangeArrowheads="1"/>
            </p:cNvSpPr>
            <p:nvPr/>
          </p:nvSpPr>
          <p:spPr bwMode="auto">
            <a:xfrm>
              <a:off x="13706476" y="16662400"/>
              <a:ext cx="547688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leaves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426"/>
            <p:cNvSpPr>
              <a:spLocks noChangeArrowheads="1"/>
            </p:cNvSpPr>
            <p:nvPr/>
          </p:nvSpPr>
          <p:spPr bwMode="auto">
            <a:xfrm>
              <a:off x="17892713" y="12565063"/>
              <a:ext cx="98425" cy="9842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Rectangle 427"/>
            <p:cNvSpPr>
              <a:spLocks noChangeArrowheads="1"/>
            </p:cNvSpPr>
            <p:nvPr/>
          </p:nvSpPr>
          <p:spPr bwMode="auto">
            <a:xfrm>
              <a:off x="18034001" y="12493625"/>
              <a:ext cx="42210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fresh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428"/>
            <p:cNvSpPr>
              <a:spLocks noChangeArrowheads="1"/>
            </p:cNvSpPr>
            <p:nvPr/>
          </p:nvSpPr>
          <p:spPr bwMode="auto">
            <a:xfrm>
              <a:off x="17892713" y="12857163"/>
              <a:ext cx="98425" cy="96838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Rectangle 429"/>
            <p:cNvSpPr>
              <a:spLocks noChangeArrowheads="1"/>
            </p:cNvSpPr>
            <p:nvPr/>
          </p:nvSpPr>
          <p:spPr bwMode="auto">
            <a:xfrm>
              <a:off x="18034001" y="12784138"/>
              <a:ext cx="51937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boiled</a:t>
              </a:r>
              <a:endPara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Rectangle 263"/>
            <p:cNvSpPr>
              <a:spLocks noChangeArrowheads="1"/>
            </p:cNvSpPr>
            <p:nvPr/>
          </p:nvSpPr>
          <p:spPr bwMode="auto">
            <a:xfrm>
              <a:off x="15495588" y="11389171"/>
              <a:ext cx="275101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Folate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concentration (mg/kg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f.w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.)</a:t>
              </a:r>
              <a:endPara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12283908" y="12292817"/>
              <a:ext cx="12186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i="1" dirty="0" err="1" smtClean="0"/>
                <a:t>Abelmoscus</a:t>
              </a:r>
              <a:r>
                <a:rPr lang="fr-FR" sz="1600" i="1" dirty="0" smtClean="0"/>
                <a:t> </a:t>
              </a:r>
            </a:p>
            <a:p>
              <a:r>
                <a:rPr lang="fr-FR" sz="1600" i="1" dirty="0" err="1" smtClean="0"/>
                <a:t>esculentum</a:t>
              </a:r>
              <a:endParaRPr lang="fr-FR" sz="1600" i="1" dirty="0"/>
            </a:p>
          </p:txBody>
        </p:sp>
        <p:sp>
          <p:nvSpPr>
            <p:cNvPr id="182" name="Rectangle 87"/>
            <p:cNvSpPr>
              <a:spLocks noChangeArrowheads="1"/>
            </p:cNvSpPr>
            <p:nvPr/>
          </p:nvSpPr>
          <p:spPr bwMode="auto">
            <a:xfrm>
              <a:off x="12453185" y="13335000"/>
              <a:ext cx="88004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Adansonia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digitata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3" name="Rectangle 88"/>
            <p:cNvSpPr>
              <a:spLocks noChangeArrowheads="1"/>
            </p:cNvSpPr>
            <p:nvPr/>
          </p:nvSpPr>
          <p:spPr bwMode="auto">
            <a:xfrm>
              <a:off x="12379639" y="13975080"/>
              <a:ext cx="102714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Amaranthus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hybridus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4" name="Rectangle 89"/>
            <p:cNvSpPr>
              <a:spLocks noChangeArrowheads="1"/>
            </p:cNvSpPr>
            <p:nvPr/>
          </p:nvSpPr>
          <p:spPr bwMode="auto">
            <a:xfrm>
              <a:off x="12474825" y="14615160"/>
              <a:ext cx="83676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Corchorus</a:t>
              </a:r>
              <a:endParaRPr lang="fr-FR" altLang="fr-FR" sz="1600" i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olitorius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5" name="Rectangle 90"/>
            <p:cNvSpPr>
              <a:spLocks noChangeArrowheads="1"/>
            </p:cNvSpPr>
            <p:nvPr/>
          </p:nvSpPr>
          <p:spPr bwMode="auto">
            <a:xfrm>
              <a:off x="12188529" y="15255240"/>
              <a:ext cx="140936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Crassocepha</a:t>
              </a:r>
              <a:r>
                <a:rPr lang="fr-FR" altLang="fr-FR" sz="1600" i="1" dirty="0" err="1" smtClean="0">
                  <a:solidFill>
                    <a:srgbClr val="000000"/>
                  </a:solidFill>
                  <a:latin typeface="Calibri" pitchFamily="34" charset="0"/>
                </a:rPr>
                <a:t>lum</a:t>
              </a:r>
              <a:r>
                <a:rPr lang="fr-FR" altLang="fr-FR" sz="1600" i="1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i="1" dirty="0" err="1" smtClean="0">
                  <a:solidFill>
                    <a:srgbClr val="000000"/>
                  </a:solidFill>
                  <a:latin typeface="Calibri" pitchFamily="34" charset="0"/>
                </a:rPr>
                <a:t>crepidioides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6" name="Rectangle 91"/>
            <p:cNvSpPr>
              <a:spLocks noChangeArrowheads="1"/>
            </p:cNvSpPr>
            <p:nvPr/>
          </p:nvSpPr>
          <p:spPr bwMode="auto">
            <a:xfrm>
              <a:off x="12376433" y="15895320"/>
              <a:ext cx="103355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Launaea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taraxacifolia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7" name="Rectangle 92"/>
            <p:cNvSpPr>
              <a:spLocks noChangeArrowheads="1"/>
            </p:cNvSpPr>
            <p:nvPr/>
          </p:nvSpPr>
          <p:spPr bwMode="auto">
            <a:xfrm>
              <a:off x="12340013" y="16535400"/>
              <a:ext cx="110639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Solanum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macrocarpon</a:t>
              </a:r>
              <a:endParaRPr kumimoji="0" lang="fr-FR" alt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11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636</Words>
  <Application>Microsoft Office PowerPoint</Application>
  <PresentationFormat>Personnalisé</PresentationFormat>
  <Paragraphs>101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Office Theme</vt:lpstr>
      <vt:lpstr>Image bitmap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Isi Ejoh</dc:creator>
  <cp:lastModifiedBy>crenard</cp:lastModifiedBy>
  <cp:revision>76</cp:revision>
  <dcterms:created xsi:type="dcterms:W3CDTF">2016-03-28T04:04:46Z</dcterms:created>
  <dcterms:modified xsi:type="dcterms:W3CDTF">2016-03-28T19:20:50Z</dcterms:modified>
</cp:coreProperties>
</file>